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5" r:id="rId15"/>
    <p:sldId id="270" r:id="rId16"/>
    <p:sldId id="276" r:id="rId17"/>
    <p:sldId id="267" r:id="rId18"/>
    <p:sldId id="271" r:id="rId19"/>
    <p:sldId id="277" r:id="rId20"/>
    <p:sldId id="272" r:id="rId21"/>
    <p:sldId id="278" r:id="rId22"/>
    <p:sldId id="273" r:id="rId23"/>
    <p:sldId id="274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92"/>
    <p:restoredTop sz="94689"/>
  </p:normalViewPr>
  <p:slideViewPr>
    <p:cSldViewPr snapToGrid="0">
      <p:cViewPr varScale="1">
        <p:scale>
          <a:sx n="83" d="100"/>
          <a:sy n="83" d="100"/>
        </p:scale>
        <p:origin x="216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8A3936-8B1D-9D43-9040-2C97F3BAF26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664CDC-4F13-744F-9CEA-FE014B7B8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433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iceconduct.gov.uk/publications/performance-framework-august-2025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Scrutiny is the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investigative tool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used by Parliament, whereas accountability is the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formal framework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that imposes consequences based on those findings</a:t>
            </a:r>
            <a:r>
              <a:rPr lang="en-GB" dirty="0"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664CDC-4F13-744F-9CEA-FE014B7B8C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392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Tripartite vs. "Web" Model: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Moves beyond basic descriptions to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how Philip Stenning’s "Web of Accountability" introduces competing friction between local democratic oversight (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PCCs/Metro Mayors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), statutory regulation (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HMICFRS/IOPC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), and central executive authority (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Home Office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Judicial Boundaries of Operational Autonomy: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Deconstructs landmark jurisprudence—such as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v Commissioner of Police of the Metropolis, Ex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parte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Blackburn [1968]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—to critique where legitimate political setting ends and unlawful political interference in operational decision-making begins.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Post-2025 Integrity Dilemma: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Explores the policy and employment-law ramifications of replacing Legally Qualified Chairs (LQCs) with Chief Constables on misconduct panels, evaluating whether this restores executive command authority or compromises the principle of natural justice.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Macro-Governance &amp; The 43-Force Model: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governance crisis of the traditional regional model under the weight of cross-border, digital, and organized crime, exploring how accountability frameworks must mutate if a unified 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National Police Service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realized.</a:t>
            </a:r>
          </a:p>
          <a:p>
            <a:pPr lvl="0"/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Emerging Tech Oversight: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Critiques the regulatory deficit surrounding algorithmic policing and Live Facial Recognition (LFR), focusing on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Bridges v South Wales Police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the absence of clear statutory guardrails.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664CDC-4F13-744F-9CEA-FE014B7B8CB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93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how an operational commander manages contradictory demands from an activist local PCC, a national </a:t>
            </a:r>
            <a:r>
              <a:rPr lang="en-GB" dirty="0">
                <a:hlinkClick r:id="rId3"/>
              </a:rPr>
              <a:t>IOPC Performance Framework</a:t>
            </a:r>
            <a:r>
              <a:rPr lang="en-GB" dirty="0"/>
              <a:t>, a critical HMICFRS thematic review, and viral social media narratives simultaneously.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664CDC-4F13-744F-9CEA-FE014B7B8CB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57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9961397C-706D-4EB8-B1E1-D1B680D284C3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142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B6F81-747A-40C6-B81B-62F051B20082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086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B19E114-DE0F-4D79-972B-16F4D1534B50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074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4ACAC3-7932-4379-B917-F7F78C6F24BE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3979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BB9144B-27A2-4831-A05B-9434A462331E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340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95950-DBB3-436C-A1DD-7D3C30A336E3}" type="datetime1">
              <a:rPr lang="en-US" smtClean="0"/>
              <a:t>10/13/26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70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CDF8E-0DD2-43D3-8D07-9F3C411EACC9}" type="datetime1">
              <a:rPr lang="en-US" smtClean="0"/>
              <a:t>10/13/26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3027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B97BB-FABD-465F-A92A-114DD4401A7A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994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A6678-B47B-4355-B5D6-D7B9669114D3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62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C4801C4-BD33-47CA-B204-FEE9BA7A0B92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95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BBC631-32E9-41B5-A4D6-F9BADFAA6AF1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8693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84DF367-E34D-4C28-A660-DCABBED01BCF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6362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5489A3B8-AADB-439D-85B5-E9ACAFD37972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98384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28399-DE27-4A8B-8419-0512D16F4926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724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9F43114-67DF-4FA3-9285-385EAC7FCBCA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9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B0B5C10-8896-4A25-9ADC-0DE16BEA40F9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4377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70D4BFA2-1BB9-40F7-B5CD-27AF3FC15B4F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393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0CB68-2046-4562-B6CE-CDFAB3DC51F3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8631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BB35E-97D9-4AD8-9F03-F1A28F5EDD3F}" type="datetime1">
              <a:rPr lang="en-US" smtClean="0"/>
              <a:t>10/13/26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4109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FC429-4D23-430E-9EDF-7373AE75BFEE}" type="datetime1">
              <a:rPr lang="en-US" smtClean="0"/>
              <a:t>10/13/26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3005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5E6B9-2D9C-4660-92C5-78965463CC8F}" type="datetime1">
              <a:rPr lang="en-US" smtClean="0"/>
              <a:t>10/13/26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9798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B9CE9-04E1-4A30-9610-62B3B25B32C1}" type="datetime1">
              <a:rPr lang="en-US" smtClean="0"/>
              <a:t>10/13/26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177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7DEDC-8F58-44F8-A177-8A00C8A4C6DB}" type="datetime1">
              <a:rPr lang="en-US" smtClean="0"/>
              <a:t>10/13/26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831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95DE8-BB4A-408C-A60C-374B496D02BA}" type="datetime1">
              <a:rPr lang="en-US" smtClean="0"/>
              <a:t>10/13/26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2115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C9DBE-31FF-4D71-B719-92EBAC3193CE}" type="datetime1">
              <a:rPr lang="en-US" smtClean="0"/>
              <a:t>10/13/26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8012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CF504-FC97-4D7A-ADA4-4D7971A47BF8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6374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DD06E-1834-4525-8B00-CED1355A3638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495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0C9DF407-AAD9-4F9F-B512-267BEB339CF5}" type="datetime1">
              <a:rPr lang="en-US" smtClean="0"/>
              <a:t>10/13/26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360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7" r:id="rId3"/>
    <p:sldLayoutId id="2147483669" r:id="rId4"/>
    <p:sldLayoutId id="2147483671" r:id="rId5"/>
    <p:sldLayoutId id="2147483672" r:id="rId6"/>
    <p:sldLayoutId id="2147483673" r:id="rId7"/>
    <p:sldLayoutId id="2147483677" r:id="rId8"/>
    <p:sldLayoutId id="2147483679" r:id="rId9"/>
    <p:sldLayoutId id="2147483680" r:id="rId10"/>
    <p:sldLayoutId id="2147483682" r:id="rId11"/>
    <p:sldLayoutId id="2147483683" r:id="rId12"/>
    <p:sldLayoutId id="2147483685" r:id="rId13"/>
    <p:sldLayoutId id="2147483687" r:id="rId14"/>
    <p:sldLayoutId id="2147483688" r:id="rId15"/>
    <p:sldLayoutId id="2147483691" r:id="rId16"/>
    <p:sldLayoutId id="2147483695" r:id="rId17"/>
    <p:sldLayoutId id="2147483697" r:id="rId18"/>
    <p:sldLayoutId id="2147483699" r:id="rId19"/>
    <p:sldLayoutId id="2147483704" r:id="rId20"/>
    <p:sldLayoutId id="2147483709" r:id="rId21"/>
    <p:sldLayoutId id="2147483714" r:id="rId22"/>
    <p:sldLayoutId id="2147483715" r:id="rId23"/>
    <p:sldLayoutId id="2147483716" r:id="rId24"/>
    <p:sldLayoutId id="2147483722" r:id="rId25"/>
    <p:sldLayoutId id="2147483720" r:id="rId26"/>
    <p:sldLayoutId id="2147483721" r:id="rId27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liceconduct.gov.uk/publications/performance-framework-august-2025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iceconduct.gov.uk/publications/performance-framework-august-2025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police-performance-framework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08016-0EEA-9C7F-8412-433605ACAE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3 - Accountability and Scrutiny	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E6B0C6-FD5C-D77B-34B2-2E462B4E20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Steven Thompson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18D32C0-7C57-B6F1-5D87-2BDA6999C12C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095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3E2EE-F54D-C67D-151C-ADC1792AE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Scrutiny and Accountability in the UK Government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31D1-B890-02B2-E454-591209432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Overview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UK Constitutional Context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Scrutiny and Accountability of Government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Effectiveness of UK Government Scrutiny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Police Scrutiny and Accountability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Structure of Police Governance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A new Policing Model</a:t>
            </a:r>
          </a:p>
          <a:p>
            <a:pPr lvl="1"/>
            <a:r>
              <a:rPr lang="en-GB" sz="2800" b="1" dirty="0">
                <a:solidFill>
                  <a:srgbClr val="0070C0"/>
                </a:solidFill>
              </a:rPr>
              <a:t>Challenges to public trust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FC8AAA-3F97-A2BB-787F-6DE40E875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2735" y="3727542"/>
            <a:ext cx="46863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24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EB56B-8AAB-19A0-83E0-41508FAAF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Two Pillars of the UK Constitution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A57A8-82EE-4049-A689-058D27978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725714"/>
            <a:ext cx="7727406" cy="5546164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v"/>
            </a:pPr>
            <a:r>
              <a:rPr lang="en-GB" sz="2400" b="1" dirty="0"/>
              <a:t>Parliamentary Sovereignty:</a:t>
            </a:r>
            <a:r>
              <a:rPr lang="en-GB" sz="2400" dirty="0"/>
              <a:t> Parliament is the supreme legal authority; it can make or unmake any law.</a:t>
            </a:r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Responsible Government:</a:t>
            </a:r>
            <a:r>
              <a:rPr lang="en-GB" sz="2400" dirty="0"/>
              <a:t> The executive (Prime Minister and Cabinet) is not directly elected.</a:t>
            </a:r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Executive Derivation:</a:t>
            </a:r>
            <a:r>
              <a:rPr lang="en-GB" sz="2400" dirty="0"/>
              <a:t> Ministers are drawn from, and must maintain the confidence of, the legislature.</a:t>
            </a:r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Core Mandate:</a:t>
            </a:r>
            <a:r>
              <a:rPr lang="en-GB" sz="2400" dirty="0"/>
              <a:t> Because the executive holds massive day-to-day power, robust scrutiny is vital for political legitimacy. </a:t>
            </a:r>
          </a:p>
        </p:txBody>
      </p:sp>
      <p:pic>
        <p:nvPicPr>
          <p:cNvPr id="4" name="Picture 3" descr="Montesquieu's nightmare. How the state consumes the separation… | by Dylan  Evans | Medium">
            <a:extLst>
              <a:ext uri="{FF2B5EF4-FFF2-40B4-BE49-F238E27FC236}">
                <a16:creationId xmlns:a16="http://schemas.microsoft.com/office/drawing/2014/main" id="{E3ABFBF7-E6AB-11AA-927C-50A467BF0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0286" y="1772503"/>
            <a:ext cx="3629641" cy="3452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690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EB8A-BD9A-E5BB-27A9-88E18BC42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Scrutiny vs. Accountability</a:t>
            </a:r>
            <a:r>
              <a:rPr lang="en-GB" dirty="0"/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CB7895-1861-7C3E-EC56-6424C3935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27240"/>
              </p:ext>
            </p:extLst>
          </p:nvPr>
        </p:nvGraphicFramePr>
        <p:xfrm>
          <a:off x="182562" y="1045028"/>
          <a:ext cx="11501436" cy="52686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33812">
                  <a:extLst>
                    <a:ext uri="{9D8B030D-6E8A-4147-A177-3AD203B41FA5}">
                      <a16:colId xmlns:a16="http://schemas.microsoft.com/office/drawing/2014/main" val="1576768521"/>
                    </a:ext>
                  </a:extLst>
                </a:gridCol>
                <a:gridCol w="4314826">
                  <a:extLst>
                    <a:ext uri="{9D8B030D-6E8A-4147-A177-3AD203B41FA5}">
                      <a16:colId xmlns:a16="http://schemas.microsoft.com/office/drawing/2014/main" val="2299895548"/>
                    </a:ext>
                  </a:extLst>
                </a:gridCol>
                <a:gridCol w="3352798">
                  <a:extLst>
                    <a:ext uri="{9D8B030D-6E8A-4147-A177-3AD203B41FA5}">
                      <a16:colId xmlns:a16="http://schemas.microsoft.com/office/drawing/2014/main" val="606781406"/>
                    </a:ext>
                  </a:extLst>
                </a:gridCol>
              </a:tblGrid>
              <a:tr h="11005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kern="0" dirty="0">
                          <a:effectLst/>
                        </a:rPr>
                        <a:t>Concept</a:t>
                      </a:r>
                      <a:endParaRPr lang="en-GB" sz="3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kern="0">
                          <a:effectLst/>
                        </a:rPr>
                        <a:t>Definition</a:t>
                      </a:r>
                      <a:endParaRPr lang="en-GB" sz="3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kern="0">
                          <a:effectLst/>
                        </a:rPr>
                        <a:t>Core Mechanism</a:t>
                      </a:r>
                      <a:endParaRPr lang="en-GB" sz="3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66023082"/>
                  </a:ext>
                </a:extLst>
              </a:tr>
              <a:tr h="2084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 dirty="0">
                          <a:effectLst/>
                        </a:rPr>
                        <a:t>Scrutiny</a:t>
                      </a:r>
                      <a:endParaRPr lang="en-GB" sz="3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 dirty="0">
                          <a:effectLst/>
                        </a:rPr>
                        <a:t>The active process of examining, challenging, and evaluating policy proposals, spending, and decisions.</a:t>
                      </a:r>
                      <a:endParaRPr lang="en-GB" sz="3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 dirty="0">
                          <a:effectLst/>
                        </a:rPr>
                        <a:t>Select Committee hearings, debates, public reports.</a:t>
                      </a:r>
                      <a:endParaRPr lang="en-GB" sz="3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84831043"/>
                  </a:ext>
                </a:extLst>
              </a:tr>
              <a:tr h="2084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Accountability</a:t>
                      </a:r>
                      <a:endParaRPr lang="en-GB" sz="3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The formal relationship requiring public officials to justify actions and accept consequences/remedies.</a:t>
                      </a:r>
                      <a:endParaRPr lang="en-GB" sz="3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 dirty="0">
                          <a:effectLst/>
                        </a:rPr>
                        <a:t>Ministerial resignations, votes of no confidence, general elections.</a:t>
                      </a:r>
                      <a:endParaRPr lang="en-GB" sz="3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28945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2851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5968-6AB7-47DD-A9D5-5A740CCC2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Doctrines of Ministerial Responsibility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1EF87-9941-6054-4E42-C021BD985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1">
              <a:buFont typeface="Wingdings" pitchFamily="2" charset="2"/>
              <a:buChar char="Ø"/>
            </a:pPr>
            <a:r>
              <a:rPr lang="en-GB" sz="2400" b="1" dirty="0"/>
              <a:t> Collective Responsibility:</a:t>
            </a:r>
            <a:r>
              <a:rPr lang="en-GB" sz="2400" dirty="0"/>
              <a:t> The Cabinet shares unanimous accountability for all government decisions; members must publicly support policies or resign.</a:t>
            </a:r>
          </a:p>
          <a:p>
            <a:pPr lvl="1">
              <a:buFont typeface="Wingdings" pitchFamily="2" charset="2"/>
              <a:buChar char="Ø"/>
            </a:pPr>
            <a:endParaRPr lang="en-GB" sz="2400" b="1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Individual Responsibility:</a:t>
            </a:r>
            <a:r>
              <a:rPr lang="en-GB" sz="2400" dirty="0"/>
              <a:t> Ministers are personally accountable to Parliament for their own conduct and their department's actions.</a:t>
            </a:r>
          </a:p>
          <a:p>
            <a:pPr marL="228600" lvl="1" indent="0">
              <a:buNone/>
            </a:pPr>
            <a:endParaRPr lang="en-GB" sz="2400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 The Civil Service Link:</a:t>
            </a:r>
            <a:r>
              <a:rPr lang="en-GB" sz="2400" dirty="0"/>
              <a:t> Civil servants are accountable to ministers, who in turn shield or answer for them before Parliament.</a:t>
            </a:r>
          </a:p>
          <a:p>
            <a:pPr marL="228600" lvl="1" indent="0">
              <a:buNone/>
            </a:pPr>
            <a:endParaRPr lang="en-GB" sz="2400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 Enforcement:</a:t>
            </a:r>
            <a:r>
              <a:rPr lang="en-GB" sz="2400" dirty="0"/>
              <a:t> These are non-legal constitutional conventions enforced by political pressure, not courts </a:t>
            </a:r>
          </a:p>
        </p:txBody>
      </p:sp>
    </p:spTree>
    <p:extLst>
      <p:ext uri="{BB962C8B-B14F-4D97-AF65-F5344CB8AC3E}">
        <p14:creationId xmlns:p14="http://schemas.microsoft.com/office/powerpoint/2010/main" val="1698732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F3264-6CF7-513E-08E4-C849A0885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Scrutiny on the Floor of the House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C2E70-93AD-C2B1-E55E-95A4B8C73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183206"/>
            <a:ext cx="10835640" cy="3432337"/>
          </a:xfrm>
        </p:spPr>
        <p:txBody>
          <a:bodyPr>
            <a:normAutofit/>
          </a:bodyPr>
          <a:lstStyle/>
          <a:p>
            <a:pPr marL="228600" lvl="1" indent="0">
              <a:buNone/>
            </a:pPr>
            <a:r>
              <a:rPr lang="en-GB" sz="2400" b="1" dirty="0"/>
              <a:t>Prime Minister’s Questions (PMQs):</a:t>
            </a:r>
            <a:r>
              <a:rPr lang="en-GB" sz="2400" dirty="0"/>
              <a:t> Held every Wednesday; direct, highly political cross-examination by the Leader of the Opposition and backbenchers.</a:t>
            </a:r>
          </a:p>
          <a:p>
            <a:pPr marL="228600" lvl="1" indent="0">
              <a:buNone/>
            </a:pPr>
            <a:r>
              <a:rPr lang="en-GB" sz="2400" b="1" dirty="0"/>
              <a:t>Urgent Questions (UQs):</a:t>
            </a:r>
            <a:r>
              <a:rPr lang="en-GB" sz="2400" dirty="0"/>
              <a:t> The Speaker can summon ministers to the chamber on short notice to answer for sudden crises.</a:t>
            </a:r>
          </a:p>
          <a:p>
            <a:pPr marL="228600" lvl="1" indent="0">
              <a:buNone/>
            </a:pPr>
            <a:r>
              <a:rPr lang="en-GB" sz="2400" b="1" dirty="0"/>
              <a:t>Parliamentary Debates:</a:t>
            </a:r>
            <a:r>
              <a:rPr lang="en-GB" sz="2400" dirty="0"/>
              <a:t> Backbench, opposition, and adjournment debates force the government to publicly justify its position on the record. </a:t>
            </a:r>
          </a:p>
        </p:txBody>
      </p:sp>
      <p:pic>
        <p:nvPicPr>
          <p:cNvPr id="4" name="Picture 3" descr="Time Debate Argue Discussion Competition Clock Stock Illustration 1616731729 | Shutterstock">
            <a:extLst>
              <a:ext uri="{FF2B5EF4-FFF2-40B4-BE49-F238E27FC236}">
                <a16:creationId xmlns:a16="http://schemas.microsoft.com/office/drawing/2014/main" id="{3970830B-20CD-6D1F-73B2-B14EF0585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4100" y="4886472"/>
            <a:ext cx="2463800" cy="1778000"/>
          </a:xfrm>
          <a:prstGeom prst="rect">
            <a:avLst/>
          </a:prstGeom>
        </p:spPr>
      </p:pic>
      <p:pic>
        <p:nvPicPr>
          <p:cNvPr id="5" name="Picture 4" descr="Big Debate Words Next Microphone Illustrate Stock Illustration 371129855 | Shutterstock">
            <a:extLst>
              <a:ext uri="{FF2B5EF4-FFF2-40B4-BE49-F238E27FC236}">
                <a16:creationId xmlns:a16="http://schemas.microsoft.com/office/drawing/2014/main" id="{0B37CDBF-4B94-F19C-EFC1-11EEBAF2E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5314" y="4886472"/>
            <a:ext cx="3053806" cy="1905921"/>
          </a:xfrm>
          <a:prstGeom prst="rect">
            <a:avLst/>
          </a:prstGeom>
        </p:spPr>
      </p:pic>
      <p:pic>
        <p:nvPicPr>
          <p:cNvPr id="6" name="Picture 5" descr="Hansard - UK Parliament">
            <a:extLst>
              <a:ext uri="{FF2B5EF4-FFF2-40B4-BE49-F238E27FC236}">
                <a16:creationId xmlns:a16="http://schemas.microsoft.com/office/drawing/2014/main" id="{A7B3D875-AFD8-4D93-FF8B-531C1D1D32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87" y="4851400"/>
            <a:ext cx="4013200" cy="200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96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365C1-1986-FD78-B999-D204765F4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Departmental Select Committees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4412-60D3-30BF-0532-5482C992C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79" y="899886"/>
            <a:ext cx="8274721" cy="5958114"/>
          </a:xfrm>
        </p:spPr>
        <p:txBody>
          <a:bodyPr>
            <a:normAutofit fontScale="92500" lnSpcReduction="20000"/>
          </a:bodyPr>
          <a:lstStyle/>
          <a:p>
            <a:pPr lvl="1">
              <a:buFont typeface="Wingdings" pitchFamily="2" charset="2"/>
              <a:buChar char="v"/>
            </a:pPr>
            <a:r>
              <a:rPr lang="en-GB" sz="2400" b="1" dirty="0"/>
              <a:t> Focused Oversight:</a:t>
            </a:r>
            <a:r>
              <a:rPr lang="en-GB" sz="2400" dirty="0"/>
              <a:t> Independent committees mirror every major government department (e.g., Health, Transport).</a:t>
            </a:r>
          </a:p>
          <a:p>
            <a:pPr lvl="1">
              <a:buFont typeface="Wingdings" pitchFamily="2" charset="2"/>
              <a:buChar char="v"/>
            </a:pPr>
            <a:endParaRPr lang="en-GB" sz="2400" b="1" dirty="0"/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 Evidence-Led Work:</a:t>
            </a:r>
            <a:r>
              <a:rPr lang="en-GB" sz="2400" dirty="0"/>
              <a:t> They gather oral and written testimony from ministers, civil servants, and outside experts.</a:t>
            </a:r>
          </a:p>
          <a:p>
            <a:pPr lvl="1">
              <a:buFont typeface="Wingdings" pitchFamily="2" charset="2"/>
              <a:buChar char="v"/>
            </a:pPr>
            <a:endParaRPr lang="en-GB" sz="2400" b="1" dirty="0"/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The Wright Reforms impact:</a:t>
            </a:r>
            <a:r>
              <a:rPr lang="en-GB" sz="2400" dirty="0"/>
              <a:t> Committee chairs are elected by secret ballot of all MPs, reducing the power of party whips.</a:t>
            </a:r>
          </a:p>
          <a:p>
            <a:pPr lvl="1">
              <a:buFont typeface="Wingdings" pitchFamily="2" charset="2"/>
              <a:buChar char="v"/>
            </a:pPr>
            <a:endParaRPr lang="en-GB" sz="2400" b="1" dirty="0"/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Limitations:</a:t>
            </a:r>
            <a:r>
              <a:rPr lang="en-GB" sz="2400" dirty="0"/>
              <a:t> They lack coercive powers; the government must respond within 60 days but is not legally forced to implement recommendations. </a:t>
            </a:r>
          </a:p>
        </p:txBody>
      </p:sp>
      <p:pic>
        <p:nvPicPr>
          <p:cNvPr id="4" name="Picture 3" descr="Covid Inquiry diagram of Government structure likened to 'bowl of spaghetti'">
            <a:extLst>
              <a:ext uri="{FF2B5EF4-FFF2-40B4-BE49-F238E27FC236}">
                <a16:creationId xmlns:a16="http://schemas.microsoft.com/office/drawing/2014/main" id="{F363E7BE-6C1E-CA7F-61AB-0AD6C87E8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7601" y="2340836"/>
            <a:ext cx="3879541" cy="2176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64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C031A-DDCB-6102-C972-5144BF8CC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Checking Laws and Public Spending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96FE0-FD0E-F52C-0353-93BEB8181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79" y="1183206"/>
            <a:ext cx="11472091" cy="5455338"/>
          </a:xfrm>
        </p:spPr>
        <p:txBody>
          <a:bodyPr>
            <a:normAutofit lnSpcReduction="10000"/>
          </a:bodyPr>
          <a:lstStyle/>
          <a:p>
            <a:pPr lvl="1">
              <a:buFont typeface="Wingdings" pitchFamily="2" charset="2"/>
              <a:buChar char="Ø"/>
            </a:pPr>
            <a:r>
              <a:rPr lang="en-GB" sz="2400" b="1" dirty="0"/>
              <a:t> Public Bill Committees:</a:t>
            </a:r>
            <a:r>
              <a:rPr lang="en-GB" sz="2400" dirty="0"/>
              <a:t> Scrutinize line-by-line text of proposed laws, though often heavily controlled by the ruling party’s majority.</a:t>
            </a:r>
          </a:p>
          <a:p>
            <a:pPr lvl="1">
              <a:buFont typeface="Wingdings" pitchFamily="2" charset="2"/>
              <a:buChar char="Ø"/>
            </a:pPr>
            <a:endParaRPr lang="en-GB" sz="2400" b="1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 The House of Lords:</a:t>
            </a:r>
            <a:r>
              <a:rPr lang="en-GB" sz="2400" dirty="0"/>
              <a:t> Acts as a vital revising chamber, utilizing specialized expertise to delay and improve flawed legislation.</a:t>
            </a:r>
          </a:p>
          <a:p>
            <a:pPr lvl="1">
              <a:buFont typeface="Wingdings" pitchFamily="2" charset="2"/>
              <a:buChar char="Ø"/>
            </a:pPr>
            <a:endParaRPr lang="en-GB" sz="2400" b="1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 Financial Estimates Process:</a:t>
            </a:r>
            <a:r>
              <a:rPr lang="en-GB" sz="2400" dirty="0"/>
              <a:t> Parliament must authorize government expenditure, though ex-ante (before-the-fact) financial scrutiny remains historically weak.</a:t>
            </a:r>
          </a:p>
          <a:p>
            <a:pPr lvl="1">
              <a:buFont typeface="Wingdings" pitchFamily="2" charset="2"/>
              <a:buChar char="Ø"/>
            </a:pPr>
            <a:endParaRPr lang="en-GB" sz="2400" b="1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The National Audit Office (NAO):</a:t>
            </a:r>
            <a:r>
              <a:rPr lang="en-GB" sz="2400" dirty="0"/>
              <a:t> Led by the Comptroller and Auditor General to conduct value-for-money audits on public spending </a:t>
            </a:r>
          </a:p>
        </p:txBody>
      </p:sp>
    </p:spTree>
    <p:extLst>
      <p:ext uri="{BB962C8B-B14F-4D97-AF65-F5344CB8AC3E}">
        <p14:creationId xmlns:p14="http://schemas.microsoft.com/office/powerpoint/2010/main" val="2256753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E3D54-0A53-FE16-EB52-6BF723199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External Accountability Mechanisms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A05BC-482D-6CC4-02C0-460BBE222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886" y="1183206"/>
            <a:ext cx="11480800" cy="3867765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v"/>
            </a:pPr>
            <a:r>
              <a:rPr lang="en-GB" sz="2400" b="1" dirty="0"/>
              <a:t> The Judiciary:</a:t>
            </a:r>
            <a:r>
              <a:rPr lang="en-GB" sz="2400" dirty="0"/>
              <a:t> Performs </a:t>
            </a:r>
            <a:r>
              <a:rPr lang="en-GB" sz="2400" b="1" dirty="0"/>
              <a:t>Judicial Review</a:t>
            </a:r>
            <a:r>
              <a:rPr lang="en-GB" sz="2400" dirty="0"/>
              <a:t> to ensure executive actions do not exceed legal powers (</a:t>
            </a:r>
            <a:r>
              <a:rPr lang="en-GB" sz="2400" i="1" dirty="0"/>
              <a:t>ultra vires</a:t>
            </a:r>
            <a:r>
              <a:rPr lang="en-GB" sz="2400" dirty="0"/>
              <a:t>).</a:t>
            </a:r>
            <a:endParaRPr lang="en-GB" sz="2400" b="1" dirty="0"/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 Parliamentary Commissioner for Standards:</a:t>
            </a:r>
            <a:r>
              <a:rPr lang="en-GB" sz="2400" dirty="0"/>
              <a:t> Oversees MPs' code of conduct and enforces transparency rules.</a:t>
            </a:r>
          </a:p>
          <a:p>
            <a:pPr lvl="1">
              <a:buFont typeface="Wingdings" pitchFamily="2" charset="2"/>
              <a:buChar char="v"/>
            </a:pPr>
            <a:r>
              <a:rPr lang="en-GB" sz="2400" b="1" dirty="0"/>
              <a:t> Freedom of Information (FOI):</a:t>
            </a:r>
            <a:r>
              <a:rPr lang="en-GB" sz="2400" dirty="0"/>
              <a:t> Empowers citizens and the media to demand internal government documents, creating vertical accountability </a:t>
            </a:r>
          </a:p>
        </p:txBody>
      </p:sp>
      <p:pic>
        <p:nvPicPr>
          <p:cNvPr id="4" name="Picture 3" descr="AI-generated image">
            <a:extLst>
              <a:ext uri="{FF2B5EF4-FFF2-40B4-BE49-F238E27FC236}">
                <a16:creationId xmlns:a16="http://schemas.microsoft.com/office/drawing/2014/main" id="{B2EEF2AF-7923-6BC6-2525-4AA020AF3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0172" y="4164282"/>
            <a:ext cx="4938485" cy="2693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949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DD26F-3D52-06CC-A9AF-BFBBDD5EA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Systemic Strengths and Structural Flaws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B83A4-7CBA-B652-97F3-44D61D8A8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 indent="0">
              <a:buNone/>
            </a:pPr>
            <a:r>
              <a:rPr lang="en-GB" sz="2400" b="1" dirty="0"/>
              <a:t>Strengths:</a:t>
            </a:r>
            <a:endParaRPr lang="en-GB" sz="2400" dirty="0"/>
          </a:p>
          <a:p>
            <a:pPr lvl="2"/>
            <a:r>
              <a:rPr lang="en-GB" sz="2400" dirty="0"/>
              <a:t>Highly public, visible, and transparent debate arenas.</a:t>
            </a:r>
          </a:p>
          <a:p>
            <a:pPr lvl="2"/>
            <a:r>
              <a:rPr lang="en-GB" sz="2400" dirty="0"/>
              <a:t>Non-partisan, deeply analytical work by Select Committees.</a:t>
            </a:r>
          </a:p>
          <a:p>
            <a:pPr marL="228600" lvl="1" indent="0">
              <a:buNone/>
            </a:pPr>
            <a:r>
              <a:rPr lang="en-GB" sz="2400" b="1" dirty="0"/>
              <a:t>Weaknesses:</a:t>
            </a:r>
            <a:endParaRPr lang="en-GB" sz="2400" dirty="0"/>
          </a:p>
          <a:p>
            <a:pPr lvl="2"/>
            <a:r>
              <a:rPr lang="en-GB" sz="2400" b="1" dirty="0"/>
              <a:t>Executive Dominance:</a:t>
            </a:r>
            <a:r>
              <a:rPr lang="en-GB" sz="2400" dirty="0"/>
              <a:t> A government with a large majority can easily bypass or outvote parliamentary roadblocks.</a:t>
            </a:r>
          </a:p>
          <a:p>
            <a:pPr lvl="2"/>
            <a:r>
              <a:rPr lang="en-GB" sz="2400" dirty="0"/>
              <a:t>Party discipline and the whip system sometimes prioritize party loyalty over independent oversight.</a:t>
            </a:r>
          </a:p>
          <a:p>
            <a:pPr lvl="2"/>
            <a:r>
              <a:rPr lang="en-GB" sz="2400" dirty="0"/>
              <a:t>Frequent bypassing of the Chamber via secondary legislation or direct media announcements </a:t>
            </a:r>
          </a:p>
        </p:txBody>
      </p:sp>
    </p:spTree>
    <p:extLst>
      <p:ext uri="{BB962C8B-B14F-4D97-AF65-F5344CB8AC3E}">
        <p14:creationId xmlns:p14="http://schemas.microsoft.com/office/powerpoint/2010/main" val="1318603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41B2E-B399-C2DC-068B-29942A849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Summary: The Future of Scrutiny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1618-F5D7-0954-5EFC-29037BA42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Wingdings" pitchFamily="2" charset="2"/>
              <a:buChar char="Ø"/>
            </a:pPr>
            <a:r>
              <a:rPr lang="en-GB" sz="2400" dirty="0"/>
              <a:t> Scrutiny keeps the executive legitimate, responsive, and checked.</a:t>
            </a:r>
          </a:p>
          <a:p>
            <a:pPr lvl="1">
              <a:buFont typeface="Wingdings" pitchFamily="2" charset="2"/>
              <a:buChar char="Ø"/>
            </a:pPr>
            <a:endParaRPr lang="en-GB" sz="2400" dirty="0"/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 Effective oversight relies as much on political culture and MP independence as it does on formal rules.</a:t>
            </a:r>
          </a:p>
          <a:p>
            <a:pPr lvl="1">
              <a:buFont typeface="Wingdings" pitchFamily="2" charset="2"/>
              <a:buChar char="Ø"/>
            </a:pPr>
            <a:endParaRPr lang="en-GB" sz="2400" b="1" dirty="0"/>
          </a:p>
          <a:p>
            <a:pPr lvl="1">
              <a:buFont typeface="Wingdings" pitchFamily="2" charset="2"/>
              <a:buChar char="Ø"/>
            </a:pPr>
            <a:r>
              <a:rPr lang="en-GB" sz="2400" b="1" dirty="0"/>
              <a:t> Questions &amp; Discussion:</a:t>
            </a:r>
            <a:r>
              <a:rPr lang="en-GB" sz="2400" dirty="0"/>
              <a:t> How can Parliament further strengthen its mechanisms against an over-dominant executive?  </a:t>
            </a:r>
          </a:p>
        </p:txBody>
      </p:sp>
    </p:spTree>
    <p:extLst>
      <p:ext uri="{BB962C8B-B14F-4D97-AF65-F5344CB8AC3E}">
        <p14:creationId xmlns:p14="http://schemas.microsoft.com/office/powerpoint/2010/main" val="3920812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FF6CA-F49F-7144-E12E-2AFDFD469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Police Scrutiny and Accountability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3FA3E-34B4-67DD-6516-436FF4C97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79" y="783771"/>
            <a:ext cx="6595291" cy="5854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Objectives</a:t>
            </a:r>
          </a:p>
          <a:p>
            <a:pPr lvl="1"/>
            <a:r>
              <a:rPr lang="en-GB" sz="2000" b="1" dirty="0"/>
              <a:t>Understand the legal and structural foundation</a:t>
            </a:r>
            <a:r>
              <a:rPr lang="en-GB" sz="2000" dirty="0"/>
              <a:t> of UK police accountability.</a:t>
            </a:r>
          </a:p>
          <a:p>
            <a:pPr marL="228600" lvl="1" indent="0">
              <a:buNone/>
            </a:pPr>
            <a:endParaRPr lang="en-GB" sz="2000" dirty="0"/>
          </a:p>
          <a:p>
            <a:pPr lvl="1"/>
            <a:r>
              <a:rPr lang="en-GB" sz="2000" b="1" dirty="0"/>
              <a:t>Examine the core oversight mechanisms</a:t>
            </a:r>
            <a:r>
              <a:rPr lang="en-GB" sz="2000" dirty="0"/>
              <a:t> driving independent inspection, local governance, and public complaint management.</a:t>
            </a:r>
          </a:p>
          <a:p>
            <a:pPr marL="228600" lvl="1" indent="0">
              <a:buNone/>
            </a:pPr>
            <a:endParaRPr lang="en-GB" sz="2000" dirty="0"/>
          </a:p>
          <a:p>
            <a:pPr lvl="1"/>
            <a:r>
              <a:rPr lang="en-GB" sz="2000" b="1" dirty="0" err="1"/>
              <a:t>Analyze</a:t>
            </a:r>
            <a:r>
              <a:rPr lang="en-GB" sz="2000" b="1" dirty="0"/>
              <a:t> the 2025–2026 integrity legislative reforms</a:t>
            </a:r>
            <a:r>
              <a:rPr lang="en-GB" sz="2000" dirty="0"/>
              <a:t> regarding vetting and rapid officer dismissal.</a:t>
            </a:r>
          </a:p>
          <a:p>
            <a:pPr lvl="1"/>
            <a:endParaRPr lang="en-GB" sz="2000" b="1" dirty="0"/>
          </a:p>
          <a:p>
            <a:pPr lvl="1"/>
            <a:r>
              <a:rPr lang="en-GB" sz="2000" b="1" dirty="0"/>
              <a:t>Explore the future landscape</a:t>
            </a:r>
            <a:r>
              <a:rPr lang="en-GB" sz="2000" dirty="0"/>
              <a:t> under the new National Police Service framework. </a:t>
            </a:r>
          </a:p>
          <a:p>
            <a:endParaRPr lang="en-GB" dirty="0"/>
          </a:p>
        </p:txBody>
      </p:sp>
      <p:pic>
        <p:nvPicPr>
          <p:cNvPr id="4" name="Picture 3" descr="Police Badges and Emblems Collection | Police badges and insignia  collection, Scotland police badge design, Met">
            <a:extLst>
              <a:ext uri="{FF2B5EF4-FFF2-40B4-BE49-F238E27FC236}">
                <a16:creationId xmlns:a16="http://schemas.microsoft.com/office/drawing/2014/main" id="{E32EA119-F907-4726-C57A-56BB63BB3C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1410" y="1454204"/>
            <a:ext cx="4943707" cy="394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482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45D94-E0D7-AE49-1199-5FBBBFEEF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Foundation: Traditional Tripartite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70DE-244F-2062-D13B-579C569E33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sz="2400" dirty="0"/>
              <a:t>Policing in England and Wales has traditionally balanced power across three distinct pillars to prevent political overreach:</a:t>
            </a:r>
          </a:p>
          <a:p>
            <a:pPr lvl="1"/>
            <a:r>
              <a:rPr lang="en-GB" sz="2400" b="1" dirty="0"/>
              <a:t>The Home Secretary:</a:t>
            </a:r>
            <a:r>
              <a:rPr lang="en-GB" sz="2400" dirty="0"/>
              <a:t> Sets national priorities, issues strategic policing requirements, and controls central funding.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Chief Constables:</a:t>
            </a:r>
            <a:r>
              <a:rPr lang="en-GB" sz="2400" dirty="0"/>
              <a:t> Maintain strict </a:t>
            </a:r>
            <a:r>
              <a:rPr lang="en-GB" sz="2400" i="1" dirty="0"/>
              <a:t>operational independence</a:t>
            </a:r>
            <a:r>
              <a:rPr lang="en-GB" sz="2400" dirty="0"/>
              <a:t>, controlling day-to-day tactical decisions and force deployment.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Police and Crime Commissioners (PCCs):</a:t>
            </a:r>
            <a:r>
              <a:rPr lang="en-GB" sz="2400" dirty="0"/>
              <a:t> Direct democratic accountability, holding the local chief constable to account, setting budgets, and publishing the Police and Crime Plan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85850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E5F55-9B7B-258F-E14D-162822A32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Theoretical Models of Accountability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DB7C0-70AB-E5E1-4BF2-3F4EFBF09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805912"/>
            <a:ext cx="11518340" cy="5832632"/>
          </a:xfrm>
        </p:spPr>
        <p:txBody>
          <a:bodyPr>
            <a:normAutofit/>
          </a:bodyPr>
          <a:lstStyle/>
          <a:p>
            <a:pPr marL="228600" lvl="1" indent="0">
              <a:buNone/>
            </a:pPr>
            <a:r>
              <a:rPr lang="en-GB" sz="2400" b="1" dirty="0"/>
              <a:t>Professional vs. Political Accountability</a:t>
            </a:r>
            <a:r>
              <a:rPr lang="en-GB" sz="2400" dirty="0"/>
              <a:t> (Day &amp; Klein).</a:t>
            </a:r>
          </a:p>
          <a:p>
            <a:pPr lvl="2"/>
            <a:r>
              <a:rPr lang="en-GB" sz="1800" b="1" dirty="0"/>
              <a:t>professional accountability</a:t>
            </a:r>
            <a:r>
              <a:rPr lang="en-GB" sz="1800" dirty="0"/>
              <a:t> and </a:t>
            </a:r>
            <a:r>
              <a:rPr lang="en-GB" sz="1800" b="1" dirty="0"/>
              <a:t>political accountability</a:t>
            </a:r>
            <a:r>
              <a:rPr lang="en-GB" sz="1800" dirty="0"/>
              <a:t> represent two distinct relationships of control, authority, and explanation</a:t>
            </a:r>
          </a:p>
          <a:p>
            <a:pPr lvl="1"/>
            <a:r>
              <a:rPr lang="en-GB" sz="2400" b="1" dirty="0"/>
              <a:t>The "Web of Accountability"</a:t>
            </a:r>
            <a:r>
              <a:rPr lang="en-GB" sz="2400" dirty="0"/>
              <a:t> (Stenning) versus linear Tripartite models.</a:t>
            </a:r>
          </a:p>
          <a:p>
            <a:pPr lvl="2"/>
            <a:r>
              <a:rPr lang="en-GB" sz="1800" dirty="0"/>
              <a:t>Framework used to evaluate how institutions—particularly police and criminal justice agencies—are governed, monitored, and held responsible</a:t>
            </a:r>
          </a:p>
          <a:p>
            <a:pPr lvl="1"/>
            <a:r>
              <a:rPr lang="en-GB" sz="2400" b="1" dirty="0"/>
              <a:t>The "Politics of the Police"</a:t>
            </a:r>
            <a:r>
              <a:rPr lang="en-GB" sz="2400" dirty="0"/>
              <a:t> (Robert Reiner) and the shifting definitions of policing by consent.</a:t>
            </a:r>
          </a:p>
          <a:p>
            <a:pPr lvl="1"/>
            <a:r>
              <a:rPr lang="en-GB" sz="2400" dirty="0"/>
              <a:t>Accountability is not as a checklist, but as an overlapping network. </a:t>
            </a:r>
          </a:p>
          <a:p>
            <a:pPr lvl="1"/>
            <a:r>
              <a:rPr lang="en-GB" sz="2400" b="1" dirty="0"/>
              <a:t>Consider: </a:t>
            </a:r>
            <a:r>
              <a:rPr lang="en-GB" sz="2400" dirty="0"/>
              <a:t>how an operational commander manages contradictory demands from an activist local PCC, a national </a:t>
            </a:r>
            <a:r>
              <a:rPr lang="en-GB" sz="2400" dirty="0">
                <a:hlinkClick r:id="rId2"/>
              </a:rPr>
              <a:t>IOPC Performance Framework</a:t>
            </a:r>
            <a:r>
              <a:rPr lang="en-GB" sz="2400" dirty="0"/>
              <a:t>, a critical HMICFRS thematic review, and viral social media narratives simultaneously.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038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9C5A4-C34A-B3A3-1D0F-C79A46387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Oversight &amp; Independent Inspection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8B35D-3B3E-D7DA-43D1-F8C172D2F7F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928914"/>
            <a:ext cx="5420409" cy="5458594"/>
          </a:xfrm>
        </p:spPr>
        <p:txBody>
          <a:bodyPr>
            <a:normAutofit lnSpcReduction="10000"/>
          </a:bodyPr>
          <a:lstStyle/>
          <a:p>
            <a:pPr marL="228600" lvl="1" indent="0">
              <a:buNone/>
            </a:pPr>
            <a:r>
              <a:rPr lang="en-GB" sz="2400" b="1" dirty="0"/>
              <a:t>HMICFRS</a:t>
            </a:r>
            <a:endParaRPr lang="en-GB" sz="2400" dirty="0"/>
          </a:p>
          <a:p>
            <a:pPr lvl="2"/>
            <a:r>
              <a:rPr lang="en-GB" sz="2400" i="1" dirty="0"/>
              <a:t>Role:</a:t>
            </a:r>
            <a:r>
              <a:rPr lang="en-GB" sz="2400" dirty="0"/>
              <a:t> His Majesty's Inspectorate of Constabulary and Fire &amp; Rescue Services.</a:t>
            </a:r>
          </a:p>
          <a:p>
            <a:pPr lvl="2"/>
            <a:r>
              <a:rPr lang="en-GB" sz="2400" i="1" dirty="0"/>
              <a:t>Function:</a:t>
            </a:r>
            <a:r>
              <a:rPr lang="en-GB" sz="2400" dirty="0"/>
              <a:t> Conducts independent statutory assessments of force efficiency and effectiveness.</a:t>
            </a:r>
          </a:p>
          <a:p>
            <a:pPr lvl="2"/>
            <a:r>
              <a:rPr lang="en-GB" sz="2400" i="1" dirty="0"/>
              <a:t>Output:</a:t>
            </a:r>
            <a:r>
              <a:rPr lang="en-GB" sz="2400" dirty="0"/>
              <a:t> Publishes the critical </a:t>
            </a:r>
            <a:r>
              <a:rPr lang="en-GB" sz="2400" b="1" dirty="0"/>
              <a:t>Annual Assessment of Policing</a:t>
            </a:r>
            <a:r>
              <a:rPr lang="en-GB" sz="2400" dirty="0"/>
              <a:t> ("State of Policing" report) submitted to Parliament.</a:t>
            </a:r>
          </a:p>
          <a:p>
            <a:endParaRPr lang="en-GB" sz="1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34010-A97B-7FDF-D026-1BACA7E87125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928914"/>
            <a:ext cx="5261184" cy="5458594"/>
          </a:xfrm>
        </p:spPr>
        <p:txBody>
          <a:bodyPr>
            <a:normAutofit lnSpcReduction="10000"/>
          </a:bodyPr>
          <a:lstStyle/>
          <a:p>
            <a:pPr marL="228600" lvl="1" indent="0">
              <a:buNone/>
            </a:pPr>
            <a:r>
              <a:rPr lang="en-GB" sz="2400" b="1" dirty="0"/>
              <a:t>IOPC</a:t>
            </a:r>
            <a:endParaRPr lang="en-GB" sz="2400" dirty="0"/>
          </a:p>
          <a:p>
            <a:pPr lvl="2"/>
            <a:r>
              <a:rPr lang="en-GB" sz="2400" i="1" dirty="0"/>
              <a:t>Role:</a:t>
            </a:r>
            <a:r>
              <a:rPr lang="en-GB" sz="2400" dirty="0"/>
              <a:t> Independent Office for Police Conduct.</a:t>
            </a:r>
          </a:p>
          <a:p>
            <a:pPr lvl="2"/>
            <a:r>
              <a:rPr lang="en-GB" sz="2400" i="1" dirty="0"/>
              <a:t>Function:</a:t>
            </a:r>
            <a:r>
              <a:rPr lang="en-GB" sz="2400" dirty="0"/>
              <a:t> Investigates serious public complaints, corruption, and any deaths or serious injuries following police contact.</a:t>
            </a:r>
          </a:p>
          <a:p>
            <a:pPr lvl="2"/>
            <a:r>
              <a:rPr lang="en-GB" sz="2400" i="1" dirty="0"/>
              <a:t>Context:</a:t>
            </a:r>
            <a:r>
              <a:rPr lang="en-GB" sz="2400" dirty="0"/>
              <a:t> Operating under the updated </a:t>
            </a:r>
            <a:r>
              <a:rPr lang="en-GB" sz="2400" dirty="0">
                <a:hlinkClick r:id="rId3"/>
              </a:rPr>
              <a:t>IOPC Performance Framework</a:t>
            </a:r>
            <a:r>
              <a:rPr lang="en-GB" sz="2400" dirty="0"/>
              <a:t> with expanded regulatory scopes </a:t>
            </a:r>
          </a:p>
        </p:txBody>
      </p:sp>
    </p:spTree>
    <p:extLst>
      <p:ext uri="{BB962C8B-B14F-4D97-AF65-F5344CB8AC3E}">
        <p14:creationId xmlns:p14="http://schemas.microsoft.com/office/powerpoint/2010/main" val="3803376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304B0-5263-6838-83F9-C18090838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Dual Engines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07B27EC-970C-B4E2-140D-336F64B4C925}"/>
              </a:ext>
            </a:extLst>
          </p:cNvPr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2427873046"/>
              </p:ext>
            </p:extLst>
          </p:nvPr>
        </p:nvGraphicFramePr>
        <p:xfrm>
          <a:off x="182879" y="1261020"/>
          <a:ext cx="11657826" cy="54142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85942">
                  <a:extLst>
                    <a:ext uri="{9D8B030D-6E8A-4147-A177-3AD203B41FA5}">
                      <a16:colId xmlns:a16="http://schemas.microsoft.com/office/drawing/2014/main" val="4106984289"/>
                    </a:ext>
                  </a:extLst>
                </a:gridCol>
                <a:gridCol w="3885942">
                  <a:extLst>
                    <a:ext uri="{9D8B030D-6E8A-4147-A177-3AD203B41FA5}">
                      <a16:colId xmlns:a16="http://schemas.microsoft.com/office/drawing/2014/main" val="1284244785"/>
                    </a:ext>
                  </a:extLst>
                </a:gridCol>
                <a:gridCol w="3885942">
                  <a:extLst>
                    <a:ext uri="{9D8B030D-6E8A-4147-A177-3AD203B41FA5}">
                      <a16:colId xmlns:a16="http://schemas.microsoft.com/office/drawing/2014/main" val="2538510158"/>
                    </a:ext>
                  </a:extLst>
                </a:gridCol>
              </a:tblGrid>
              <a:tr h="8533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kern="0">
                          <a:effectLst/>
                        </a:rPr>
                        <a:t>Regulatory Dimension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kern="0">
                          <a:effectLst/>
                        </a:rPr>
                        <a:t>His Majesty's Inspectorate (HMICFRS)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kern="0">
                          <a:effectLst/>
                        </a:rPr>
                        <a:t>Independent Office for Police Conduct (IOPC)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extLst>
                  <a:ext uri="{0D108BD9-81ED-4DB2-BD59-A6C34878D82A}">
                    <a16:rowId xmlns:a16="http://schemas.microsoft.com/office/drawing/2014/main" val="1309278341"/>
                  </a:ext>
                </a:extLst>
              </a:tr>
              <a:tr h="16158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Primary Mandate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Institutional efficiency, structural efficacy, thematic inspections.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Individual public complaints, serious corruption, death/serious injury following police contact.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extLst>
                  <a:ext uri="{0D108BD9-81ED-4DB2-BD59-A6C34878D82A}">
                    <a16:rowId xmlns:a16="http://schemas.microsoft.com/office/drawing/2014/main" val="1184099950"/>
                  </a:ext>
                </a:extLst>
              </a:tr>
              <a:tr h="8533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Intervention Mode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Proactive, systemic force auditing (PEEL assessments).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Reactive, incident-driven independent investigations.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extLst>
                  <a:ext uri="{0D108BD9-81ED-4DB2-BD59-A6C34878D82A}">
                    <a16:rowId xmlns:a16="http://schemas.microsoft.com/office/drawing/2014/main" val="3142385852"/>
                  </a:ext>
                </a:extLst>
              </a:tr>
              <a:tr h="16158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Statutory Lever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>
                          <a:effectLst/>
                        </a:rPr>
                        <a:t>Places underperforming forces into special measures; non-binding but politically lethal.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kern="0" dirty="0">
                          <a:effectLst/>
                        </a:rPr>
                        <a:t>Directs forces to hold disciplinary proceedings; recommends structural policy shifts.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765" marR="4765" marT="4765" marB="4765" anchor="ctr"/>
                </a:tc>
                <a:extLst>
                  <a:ext uri="{0D108BD9-81ED-4DB2-BD59-A6C34878D82A}">
                    <a16:rowId xmlns:a16="http://schemas.microsoft.com/office/drawing/2014/main" val="22026237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26728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1DE95-45A3-809F-43FE-0EF601217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Voice &amp; Local Scrutiny Panels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A4468-6DBC-EB61-6C78-348A85F8E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2400" b="1" dirty="0"/>
              <a:t>Community Scrutiny Panels (CSPs):</a:t>
            </a:r>
            <a:r>
              <a:rPr lang="en-GB" sz="2400" dirty="0"/>
              <a:t> Empowering local citizens to retrospectively review individual body-worn video footage and use-of-force incidents.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Out of Court Resolutions Panels:</a:t>
            </a:r>
            <a:r>
              <a:rPr lang="en-GB" sz="2400" dirty="0"/>
              <a:t> Reviewing local police disposals (cautions, community resolutions) to check for proportionality and address disproportionality trends.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The "PLAN" Principle:</a:t>
            </a:r>
            <a:r>
              <a:rPr lang="en-GB" sz="2400" dirty="0"/>
              <a:t> Ensuring every tactical option used by an officer is </a:t>
            </a:r>
            <a:r>
              <a:rPr lang="en-GB" sz="2400" b="1" dirty="0"/>
              <a:t>P</a:t>
            </a:r>
            <a:r>
              <a:rPr lang="en-GB" sz="2400" dirty="0"/>
              <a:t>roportionate, </a:t>
            </a:r>
            <a:r>
              <a:rPr lang="en-GB" sz="2400" b="1" dirty="0"/>
              <a:t>L</a:t>
            </a:r>
            <a:r>
              <a:rPr lang="en-GB" sz="2400" dirty="0"/>
              <a:t>awful, </a:t>
            </a:r>
            <a:r>
              <a:rPr lang="en-GB" sz="2400" b="1" dirty="0"/>
              <a:t>A</a:t>
            </a:r>
            <a:r>
              <a:rPr lang="en-GB" sz="2400" dirty="0"/>
              <a:t>ccountable, and </a:t>
            </a:r>
            <a:r>
              <a:rPr lang="en-GB" sz="2400" b="1" dirty="0"/>
              <a:t>N</a:t>
            </a:r>
            <a:r>
              <a:rPr lang="en-GB" sz="2400" dirty="0"/>
              <a:t>ecessary.  </a:t>
            </a:r>
          </a:p>
        </p:txBody>
      </p:sp>
    </p:spTree>
    <p:extLst>
      <p:ext uri="{BB962C8B-B14F-4D97-AF65-F5344CB8AC3E}">
        <p14:creationId xmlns:p14="http://schemas.microsoft.com/office/powerpoint/2010/main" val="2836807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0846-FFB3-1B37-91A4-33EF38347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Statutory Integrity Upgrades: Crime and Policing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E221E-AAB0-0695-77BF-20A225A41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183206"/>
            <a:ext cx="11826240" cy="5455338"/>
          </a:xfrm>
        </p:spPr>
        <p:txBody>
          <a:bodyPr>
            <a:normAutofit lnSpcReduction="10000"/>
          </a:bodyPr>
          <a:lstStyle/>
          <a:p>
            <a:pPr lvl="1"/>
            <a:r>
              <a:rPr lang="en-GB" sz="2400" b="1" dirty="0"/>
              <a:t>Vetting Failures:</a:t>
            </a:r>
            <a:r>
              <a:rPr lang="en-GB" sz="2400" dirty="0"/>
              <a:t> Streamlined legal routes enacted in mid-2025 allowing the rapid dismissal of officers who fail re-vetting protocols.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Presumption of Dismissal:</a:t>
            </a:r>
            <a:r>
              <a:rPr lang="en-GB" sz="2400" dirty="0"/>
              <a:t> A formal legal presumption of dismissal for officers where gross misconduct is proven.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Accelerated Hearings:</a:t>
            </a:r>
            <a:r>
              <a:rPr lang="en-GB" sz="2400" dirty="0"/>
              <a:t> New fast-track machinery for former officers and egregious misconduct cases to prevent drawn-out proceedings.</a:t>
            </a:r>
          </a:p>
          <a:p>
            <a:pPr lvl="1"/>
            <a:endParaRPr lang="en-GB" sz="2400" b="1" dirty="0"/>
          </a:p>
          <a:p>
            <a:pPr lvl="1"/>
            <a:r>
              <a:rPr lang="en-GB" sz="2400" b="1" dirty="0"/>
              <a:t>Home Office Intervention:</a:t>
            </a:r>
            <a:r>
              <a:rPr lang="en-GB" sz="2400" dirty="0"/>
              <a:t> Reintroduced statutory powers enabling the Home Secretary to intervene or dismiss Chief Constables in instances of chronic structural failure.  </a:t>
            </a:r>
          </a:p>
        </p:txBody>
      </p:sp>
    </p:spTree>
    <p:extLst>
      <p:ext uri="{BB962C8B-B14F-4D97-AF65-F5344CB8AC3E}">
        <p14:creationId xmlns:p14="http://schemas.microsoft.com/office/powerpoint/2010/main" val="704792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273FC-80A0-E5BD-6EDC-B7CE61DE1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Integrity Overhaul: Vetting &amp; Dismissal Mechanics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23C17-751B-6260-4BC2-9E926B470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836908"/>
            <a:ext cx="11826240" cy="580163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sz="2400" b="1" dirty="0"/>
              <a:t>Core Concepts:</a:t>
            </a:r>
            <a:endParaRPr lang="en-GB" sz="2400" dirty="0"/>
          </a:p>
          <a:p>
            <a:pPr lvl="1"/>
            <a:r>
              <a:rPr lang="en-GB" sz="2400" b="1" dirty="0"/>
              <a:t>The Criminal Justice and Policing Reforms</a:t>
            </a:r>
            <a:r>
              <a:rPr lang="en-GB" sz="2400" dirty="0"/>
              <a:t>: Accelerated routes for rapid officer dismissal following re-vetting failures.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Presumption of Dismissal</a:t>
            </a:r>
            <a:r>
              <a:rPr lang="en-GB" sz="2400" dirty="0"/>
              <a:t> when gross misconduct is proven.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The Re-Empowerment of the Executive:</a:t>
            </a:r>
            <a:r>
              <a:rPr lang="en-GB" sz="2400" dirty="0"/>
              <a:t> Returning the chair of misconduct panels back to Chief Constables from Legally Qualified Chairs (LQCs).</a:t>
            </a:r>
          </a:p>
          <a:p>
            <a:pPr lvl="1"/>
            <a:endParaRPr lang="en-GB" sz="2400" dirty="0"/>
          </a:p>
          <a:p>
            <a:pPr lvl="1"/>
            <a:r>
              <a:rPr lang="en-GB" sz="2400" b="1" dirty="0"/>
              <a:t>Consider this:  </a:t>
            </a:r>
            <a:r>
              <a:rPr lang="en-GB" sz="2400" dirty="0"/>
              <a:t>A policy shift through an employment-law and human-rights lens. Does the removal of independent legal chairs risk a return to internal nepotism and institutional </a:t>
            </a:r>
            <a:r>
              <a:rPr lang="en-GB" sz="2400" dirty="0" err="1"/>
              <a:t>defense</a:t>
            </a:r>
            <a:r>
              <a:rPr lang="en-GB" sz="2400" dirty="0"/>
              <a:t> mechanisms, or is it a necessary tool to return executive accountability to the Chief Constable?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795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C5646-8AE7-E31A-89DC-7D48B49F3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Transition to a New Policing Model (2026 &amp; Beyond)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EEC45-70C1-26ED-3039-ACF75D0F7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183206"/>
            <a:ext cx="11826240" cy="5455338"/>
          </a:xfrm>
        </p:spPr>
        <p:txBody>
          <a:bodyPr>
            <a:normAutofit fontScale="92500"/>
          </a:bodyPr>
          <a:lstStyle/>
          <a:p>
            <a:pPr marL="228600" lvl="1" indent="0">
              <a:buNone/>
            </a:pPr>
            <a:r>
              <a:rPr lang="en-GB" sz="2400" b="1" dirty="0"/>
              <a:t>The Catalyst:</a:t>
            </a:r>
            <a:r>
              <a:rPr lang="en-GB" sz="2400" dirty="0"/>
              <a:t> The traditional 43-force geographic model is deemed fragmented and unsuited to handle complex, digital, and cross-border crime.</a:t>
            </a:r>
          </a:p>
          <a:p>
            <a:pPr lvl="1"/>
            <a:endParaRPr lang="en-GB" sz="2400" dirty="0"/>
          </a:p>
          <a:p>
            <a:pPr marL="228600" lvl="1" indent="0">
              <a:buNone/>
            </a:pPr>
            <a:r>
              <a:rPr lang="en-GB" sz="2400" b="1" dirty="0"/>
              <a:t>The National Police Service (NPS):</a:t>
            </a:r>
            <a:r>
              <a:rPr lang="en-GB" sz="2400" dirty="0"/>
              <a:t> A unified national organization created to centralize counter-terrorism, serious organized crime, data standards, and strategic leadership.</a:t>
            </a:r>
          </a:p>
          <a:p>
            <a:pPr lvl="1"/>
            <a:endParaRPr lang="en-GB" sz="2400" dirty="0"/>
          </a:p>
          <a:p>
            <a:pPr marL="228600" lvl="1" indent="0">
              <a:buNone/>
            </a:pPr>
            <a:r>
              <a:rPr lang="en-GB" sz="2400" b="1" dirty="0"/>
              <a:t>Oversight Consolidation:</a:t>
            </a:r>
            <a:r>
              <a:rPr lang="en-GB" sz="2400" dirty="0"/>
              <a:t> Centralizes administrative functions from fragmented legacy bodies (like the NPCC and College of Policing) under a unified National Police Commissioner.</a:t>
            </a:r>
          </a:p>
          <a:p>
            <a:pPr lvl="1"/>
            <a:endParaRPr lang="en-GB" sz="2400" b="1" dirty="0"/>
          </a:p>
          <a:p>
            <a:pPr marL="228600" lvl="1" indent="0">
              <a:buNone/>
            </a:pPr>
            <a:r>
              <a:rPr lang="en-GB" sz="2400" b="1" dirty="0"/>
              <a:t>The Accountability Shift:</a:t>
            </a:r>
            <a:r>
              <a:rPr lang="en-GB" sz="2400" dirty="0"/>
              <a:t> Transitioning away from individual regional PCC models toward streamlined Local Police Areas paired with a centralized Home Office  </a:t>
            </a:r>
          </a:p>
        </p:txBody>
      </p:sp>
    </p:spTree>
    <p:extLst>
      <p:ext uri="{BB962C8B-B14F-4D97-AF65-F5344CB8AC3E}">
        <p14:creationId xmlns:p14="http://schemas.microsoft.com/office/powerpoint/2010/main" val="1118492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BEF81-5082-8150-174D-78E3195D2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Macro-Structural Paradigm Shifts: The 43-Force Crisis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9080B-C482-804F-5AC6-4895CFD05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183206"/>
            <a:ext cx="11518340" cy="5455338"/>
          </a:xfrm>
        </p:spPr>
        <p:txBody>
          <a:bodyPr>
            <a:normAutofit/>
          </a:bodyPr>
          <a:lstStyle/>
          <a:p>
            <a:pPr marL="228600" lvl="1" indent="0">
              <a:buNone/>
            </a:pPr>
            <a:r>
              <a:rPr lang="en-GB" sz="2400" b="1" dirty="0"/>
              <a:t>The Fragmented Model:</a:t>
            </a:r>
            <a:r>
              <a:rPr lang="en-GB" sz="2400" dirty="0"/>
              <a:t> The financial and operational fragility of maintaining 43 separate geographical forces in an era of borderless cybercrime and organized criminality.</a:t>
            </a:r>
          </a:p>
          <a:p>
            <a:pPr lvl="1"/>
            <a:endParaRPr lang="en-GB" sz="2400" b="1" dirty="0"/>
          </a:p>
          <a:p>
            <a:pPr marL="228600" lvl="1" indent="0">
              <a:buNone/>
            </a:pPr>
            <a:r>
              <a:rPr lang="en-GB" sz="2400" b="1" dirty="0"/>
              <a:t>The Centralization Trend:</a:t>
            </a:r>
            <a:r>
              <a:rPr lang="en-GB" sz="2400" dirty="0"/>
              <a:t> The slow drift toward a </a:t>
            </a:r>
            <a:r>
              <a:rPr lang="en-GB" sz="2400" b="1" dirty="0"/>
              <a:t>National Police Service (NPS)</a:t>
            </a:r>
            <a:r>
              <a:rPr lang="en-GB" sz="2400" dirty="0"/>
              <a:t> model or a heavily centralized </a:t>
            </a:r>
            <a:r>
              <a:rPr lang="en-GB" sz="2400" dirty="0">
                <a:hlinkClick r:id="rId2"/>
              </a:rPr>
              <a:t>Home Office Police Performance Framework</a:t>
            </a:r>
            <a:r>
              <a:rPr lang="en-GB" sz="2400" dirty="0"/>
              <a:t>.</a:t>
            </a:r>
          </a:p>
          <a:p>
            <a:pPr marL="228600" lvl="1" indent="0">
              <a:buNone/>
            </a:pPr>
            <a:endParaRPr lang="en-GB" sz="2400" dirty="0"/>
          </a:p>
          <a:p>
            <a:pPr marL="228600" lvl="1" indent="0">
              <a:buNone/>
            </a:pPr>
            <a:r>
              <a:rPr lang="en-GB" sz="2400" dirty="0"/>
              <a:t>If local accountability via PCCs is dismantled in </a:t>
            </a:r>
            <a:r>
              <a:rPr lang="en-GB" sz="2400" dirty="0" err="1"/>
              <a:t>favor</a:t>
            </a:r>
            <a:r>
              <a:rPr lang="en-GB" sz="2400" dirty="0"/>
              <a:t> of national efficiency, how do we design an oversight framework that prevents a unified national service from becoming an unaccountable arm of the state?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2496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FAEEA-90F9-7D2B-5975-62087AC07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Strategic Scrutiny 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BEE7-7E72-C76C-93C9-428AC6863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 indent="0">
              <a:buNone/>
            </a:pPr>
            <a:r>
              <a:rPr lang="en-GB" sz="2400" b="1" dirty="0"/>
              <a:t>Public Confidence Decline:</a:t>
            </a:r>
            <a:r>
              <a:rPr lang="en-GB" sz="2400" dirty="0"/>
              <a:t> Reversing long-term drops in public trust requires transparent digital auditing and standardized regional metrics.</a:t>
            </a:r>
          </a:p>
          <a:p>
            <a:pPr marL="228600" lvl="1" indent="0">
              <a:buNone/>
            </a:pPr>
            <a:endParaRPr lang="en-GB" sz="2400" b="1" dirty="0"/>
          </a:p>
          <a:p>
            <a:pPr marL="228600" lvl="1" indent="0">
              <a:buNone/>
            </a:pPr>
            <a:r>
              <a:rPr lang="en-GB" sz="2400" b="1" dirty="0"/>
              <a:t>The Tech Gap:</a:t>
            </a:r>
            <a:r>
              <a:rPr lang="en-GB" sz="2400" dirty="0"/>
              <a:t> Rapid implementation of AI and facial recognition technologies requires robust ethical and algorithmic oversight.</a:t>
            </a:r>
          </a:p>
          <a:p>
            <a:pPr marL="228600" lvl="1" indent="0">
              <a:buNone/>
            </a:pPr>
            <a:endParaRPr lang="en-GB" sz="2400" b="1" dirty="0"/>
          </a:p>
          <a:p>
            <a:pPr marL="228600" lvl="1" indent="0">
              <a:buNone/>
            </a:pPr>
            <a:r>
              <a:rPr lang="en-GB" sz="2400" b="1" dirty="0"/>
              <a:t>System Timelines:</a:t>
            </a:r>
            <a:r>
              <a:rPr lang="en-GB" sz="2400" dirty="0"/>
              <a:t> Resolving historic delays in independent misconduct investigations to improve complainant satisfaction</a:t>
            </a:r>
            <a:r>
              <a:rPr lang="en-GB" dirty="0"/>
              <a:t>.  </a:t>
            </a:r>
          </a:p>
        </p:txBody>
      </p:sp>
    </p:spTree>
    <p:extLst>
      <p:ext uri="{BB962C8B-B14F-4D97-AF65-F5344CB8AC3E}">
        <p14:creationId xmlns:p14="http://schemas.microsoft.com/office/powerpoint/2010/main" val="42050818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BD2FA-EAD4-10BA-90BA-F462114BD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Governance of Algorithms and Artificial Intelligence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099FD-B1D2-649F-3087-494521FB8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183206"/>
            <a:ext cx="11826240" cy="5341580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en-GB" sz="2400" b="1" dirty="0"/>
              <a:t>Biometric Surveillance:</a:t>
            </a:r>
            <a:r>
              <a:rPr lang="en-GB" sz="2400" dirty="0"/>
              <a:t> Live Facial Recognition (LFR) and predictive policing algorithms.</a:t>
            </a:r>
          </a:p>
          <a:p>
            <a:pPr marL="0" lvl="0" indent="0">
              <a:buNone/>
            </a:pPr>
            <a:endParaRPr lang="en-GB" sz="2400" b="1" dirty="0"/>
          </a:p>
          <a:p>
            <a:pPr marL="0" lvl="0" indent="0">
              <a:buNone/>
            </a:pPr>
            <a:r>
              <a:rPr lang="en-GB" sz="2400" b="1" dirty="0"/>
              <a:t>The Legal Deficit:</a:t>
            </a:r>
            <a:r>
              <a:rPr lang="en-GB" sz="2400" dirty="0"/>
              <a:t> Balancing operational deployment against the </a:t>
            </a:r>
            <a:r>
              <a:rPr lang="en-GB" sz="2400" i="1" dirty="0"/>
              <a:t>Human Rights Act 1998</a:t>
            </a:r>
            <a:r>
              <a:rPr lang="en-GB" sz="2400" dirty="0"/>
              <a:t> and the </a:t>
            </a:r>
            <a:r>
              <a:rPr lang="en-GB" sz="2400" i="1" dirty="0"/>
              <a:t>Data Protection Act 2018</a:t>
            </a:r>
            <a:r>
              <a:rPr lang="en-GB" sz="2400" dirty="0"/>
              <a:t>.</a:t>
            </a:r>
          </a:p>
          <a:p>
            <a:pPr marL="0" lvl="0" indent="0">
              <a:buNone/>
            </a:pPr>
            <a:endParaRPr lang="en-GB" sz="2400" b="1" dirty="0"/>
          </a:p>
          <a:p>
            <a:pPr marL="0" lvl="0" indent="0">
              <a:buNone/>
            </a:pPr>
            <a:r>
              <a:rPr lang="en-GB" sz="2400" b="1" dirty="0"/>
              <a:t>Jurisprudence:</a:t>
            </a:r>
            <a:r>
              <a:rPr lang="en-GB" sz="2400" dirty="0"/>
              <a:t> </a:t>
            </a:r>
            <a:r>
              <a:rPr lang="en-GB" sz="2400" i="1" dirty="0"/>
              <a:t>R (Bridges) v Chief Constable of South Wales Police [2020]</a:t>
            </a:r>
            <a:r>
              <a:rPr lang="en-GB" sz="2400" dirty="0"/>
              <a:t>.</a:t>
            </a:r>
          </a:p>
          <a:p>
            <a:pPr marL="0" lvl="0" indent="0">
              <a:buNone/>
            </a:pPr>
            <a:endParaRPr lang="en-GB" sz="2400" dirty="0"/>
          </a:p>
          <a:p>
            <a:pPr marL="0" lvl="0" indent="0">
              <a:buNone/>
            </a:pPr>
            <a:r>
              <a:rPr lang="en-GB" sz="2400" dirty="0"/>
              <a:t>Consider: The ethical and legal risks of policing deploying complex algorithmic tools in the absence of a bespoke, primary statutory framework passed by Parliament. How do command teams maintain public consent when using intrusive technology that lacks definitive legal clarity?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7705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072A4-D8CA-95A6-874C-1F764D4C0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Thoughts to consider during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2F540-A4E4-1D95-14E8-526325DEF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sz="2400" i="1" dirty="0"/>
              <a:t>Does the UK's multi-layered web of accountability actively protect policing from political capture, or does it merely ensure that forces are perpetually caught in a crossfire of conflicting political mandates?”</a:t>
            </a:r>
          </a:p>
          <a:p>
            <a:pPr lvl="1"/>
            <a:endParaRPr lang="en-GB" sz="2400" dirty="0"/>
          </a:p>
          <a:p>
            <a:pPr lvl="1"/>
            <a:r>
              <a:rPr lang="en-GB" sz="2400" i="1" dirty="0"/>
              <a:t>“Critically evaluate the removal of Legally Qualified Chairs from police misconduct panels. Does this change satisfy the demands of natural justice and employment law for the accused officer?”</a:t>
            </a:r>
          </a:p>
          <a:p>
            <a:pPr lvl="1"/>
            <a:endParaRPr lang="en-GB" sz="2400" dirty="0"/>
          </a:p>
          <a:p>
            <a:pPr lvl="1"/>
            <a:r>
              <a:rPr lang="en-GB" sz="2400" i="1" dirty="0"/>
              <a:t>“If the 43-force model is structurally obsolete for modern digital crime, how must localized community oversight be re-engineered if a centralized National Police Service is created?”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84966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1a19d03a-48bc-4359-8038-5b5f6d5847c3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64</TotalTime>
  <Words>2171</Words>
  <Application>Microsoft Macintosh PowerPoint</Application>
  <PresentationFormat>Widescreen</PresentationFormat>
  <Paragraphs>185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Arial</vt:lpstr>
      <vt:lpstr>Neue Haas Grotesk Text Pro</vt:lpstr>
      <vt:lpstr>Wingdings</vt:lpstr>
      <vt:lpstr>Dune</vt:lpstr>
      <vt:lpstr>Session 3 - Accountability and Scrutiny  </vt:lpstr>
      <vt:lpstr>Scrutiny and Accountability in the UK Government </vt:lpstr>
      <vt:lpstr>The Two Pillars of the UK Constitution </vt:lpstr>
      <vt:lpstr>Scrutiny vs. Accountability </vt:lpstr>
      <vt:lpstr>The Doctrines of Ministerial Responsibility </vt:lpstr>
      <vt:lpstr>Scrutiny on the Floor of the House </vt:lpstr>
      <vt:lpstr>Departmental Select Committees </vt:lpstr>
      <vt:lpstr>Checking Laws and Public Spending </vt:lpstr>
      <vt:lpstr>External Accountability Mechanisms </vt:lpstr>
      <vt:lpstr>Systemic Strengths and Structural Flaws </vt:lpstr>
      <vt:lpstr>Summary: The Future of Scrutiny </vt:lpstr>
      <vt:lpstr>UK Police Scrutiny and Accountability </vt:lpstr>
      <vt:lpstr>The Foundation: Traditional Tripartite Structure </vt:lpstr>
      <vt:lpstr>Theoretical Models of Accountability </vt:lpstr>
      <vt:lpstr>National Oversight &amp; Independent Inspection </vt:lpstr>
      <vt:lpstr>The Dual Engines </vt:lpstr>
      <vt:lpstr>Community Voice &amp; Local Scrutiny Panels </vt:lpstr>
      <vt:lpstr>Statutory Integrity Upgrades: Crime and Policing Framework </vt:lpstr>
      <vt:lpstr>The Integrity Overhaul: Vetting &amp; Dismissal Mechanics </vt:lpstr>
      <vt:lpstr>The Transition to a New Policing Model (2026 &amp; Beyond) </vt:lpstr>
      <vt:lpstr>Macro-Structural Paradigm Shifts: The 43-Force Crisis </vt:lpstr>
      <vt:lpstr>Key Strategic Scrutiny Challenges </vt:lpstr>
      <vt:lpstr>The Governance of Algorithms and Artificial Intelligence </vt:lpstr>
      <vt:lpstr>Thoughts to consider during 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steve t</dc:creator>
  <cp:lastModifiedBy>steve t</cp:lastModifiedBy>
  <cp:revision>4</cp:revision>
  <dcterms:created xsi:type="dcterms:W3CDTF">2026-10-13T14:22:35Z</dcterms:created>
  <dcterms:modified xsi:type="dcterms:W3CDTF">2026-10-13T15:27:34Z</dcterms:modified>
</cp:coreProperties>
</file>