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411" r:id="rId6"/>
    <p:sldId id="413" r:id="rId7"/>
    <p:sldId id="415" r:id="rId8"/>
    <p:sldId id="416" r:id="rId9"/>
    <p:sldId id="417" r:id="rId10"/>
    <p:sldId id="418" r:id="rId11"/>
    <p:sldId id="419" r:id="rId12"/>
    <p:sldId id="420" r:id="rId13"/>
    <p:sldId id="412" r:id="rId14"/>
    <p:sldId id="414" r:id="rId15"/>
    <p:sldId id="409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758" autoAdjust="0"/>
    <p:restoredTop sz="83784" autoAdjust="0"/>
  </p:normalViewPr>
  <p:slideViewPr>
    <p:cSldViewPr snapToGrid="0">
      <p:cViewPr varScale="1">
        <p:scale>
          <a:sx n="78" d="100"/>
          <a:sy n="78" d="100"/>
        </p:scale>
        <p:origin x="51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Davies (IMH)" userId="f8d816cd-2c21-46a2-8815-9450f2bd6f78" providerId="ADAL" clId="{9D8F96EE-2004-45C9-B7CD-B36F9DDDC7F4}"/>
    <pc:docChg chg="modSld">
      <pc:chgData name="Natasha Davies (IMH)" userId="f8d816cd-2c21-46a2-8815-9450f2bd6f78" providerId="ADAL" clId="{9D8F96EE-2004-45C9-B7CD-B36F9DDDC7F4}" dt="2023-10-25T10:42:09.073" v="10" actId="20577"/>
      <pc:docMkLst>
        <pc:docMk/>
      </pc:docMkLst>
      <pc:sldChg chg="modNotesTx">
        <pc:chgData name="Natasha Davies (IMH)" userId="f8d816cd-2c21-46a2-8815-9450f2bd6f78" providerId="ADAL" clId="{9D8F96EE-2004-45C9-B7CD-B36F9DDDC7F4}" dt="2023-10-25T10:41:35.347" v="0" actId="20577"/>
        <pc:sldMkLst>
          <pc:docMk/>
          <pc:sldMk cId="3408955283" sldId="256"/>
        </pc:sldMkLst>
      </pc:sldChg>
      <pc:sldChg chg="modNotesTx">
        <pc:chgData name="Natasha Davies (IMH)" userId="f8d816cd-2c21-46a2-8815-9450f2bd6f78" providerId="ADAL" clId="{9D8F96EE-2004-45C9-B7CD-B36F9DDDC7F4}" dt="2023-10-25T10:41:38.133" v="1" actId="20577"/>
        <pc:sldMkLst>
          <pc:docMk/>
          <pc:sldMk cId="2286292608" sldId="411"/>
        </pc:sldMkLst>
      </pc:sldChg>
      <pc:sldChg chg="modNotesTx">
        <pc:chgData name="Natasha Davies (IMH)" userId="f8d816cd-2c21-46a2-8815-9450f2bd6f78" providerId="ADAL" clId="{9D8F96EE-2004-45C9-B7CD-B36F9DDDC7F4}" dt="2023-10-25T10:42:06.454" v="9" actId="20577"/>
        <pc:sldMkLst>
          <pc:docMk/>
          <pc:sldMk cId="3867808371" sldId="412"/>
        </pc:sldMkLst>
      </pc:sldChg>
      <pc:sldChg chg="modNotesTx">
        <pc:chgData name="Natasha Davies (IMH)" userId="f8d816cd-2c21-46a2-8815-9450f2bd6f78" providerId="ADAL" clId="{9D8F96EE-2004-45C9-B7CD-B36F9DDDC7F4}" dt="2023-10-25T10:41:43.021" v="2" actId="20577"/>
        <pc:sldMkLst>
          <pc:docMk/>
          <pc:sldMk cId="1315788341" sldId="413"/>
        </pc:sldMkLst>
      </pc:sldChg>
      <pc:sldChg chg="modNotesTx">
        <pc:chgData name="Natasha Davies (IMH)" userId="f8d816cd-2c21-46a2-8815-9450f2bd6f78" providerId="ADAL" clId="{9D8F96EE-2004-45C9-B7CD-B36F9DDDC7F4}" dt="2023-10-25T10:42:09.073" v="10" actId="20577"/>
        <pc:sldMkLst>
          <pc:docMk/>
          <pc:sldMk cId="1518056655" sldId="414"/>
        </pc:sldMkLst>
      </pc:sldChg>
      <pc:sldChg chg="modNotesTx">
        <pc:chgData name="Natasha Davies (IMH)" userId="f8d816cd-2c21-46a2-8815-9450f2bd6f78" providerId="ADAL" clId="{9D8F96EE-2004-45C9-B7CD-B36F9DDDC7F4}" dt="2023-10-25T10:41:47.208" v="3" actId="20577"/>
        <pc:sldMkLst>
          <pc:docMk/>
          <pc:sldMk cId="1320314091" sldId="415"/>
        </pc:sldMkLst>
      </pc:sldChg>
      <pc:sldChg chg="modNotesTx">
        <pc:chgData name="Natasha Davies (IMH)" userId="f8d816cd-2c21-46a2-8815-9450f2bd6f78" providerId="ADAL" clId="{9D8F96EE-2004-45C9-B7CD-B36F9DDDC7F4}" dt="2023-10-25T10:41:50.132" v="4" actId="20577"/>
        <pc:sldMkLst>
          <pc:docMk/>
          <pc:sldMk cId="2470007730" sldId="416"/>
        </pc:sldMkLst>
      </pc:sldChg>
      <pc:sldChg chg="modNotesTx">
        <pc:chgData name="Natasha Davies (IMH)" userId="f8d816cd-2c21-46a2-8815-9450f2bd6f78" providerId="ADAL" clId="{9D8F96EE-2004-45C9-B7CD-B36F9DDDC7F4}" dt="2023-10-25T10:41:52.725" v="5" actId="20577"/>
        <pc:sldMkLst>
          <pc:docMk/>
          <pc:sldMk cId="4072910571" sldId="417"/>
        </pc:sldMkLst>
      </pc:sldChg>
      <pc:sldChg chg="modNotesTx">
        <pc:chgData name="Natasha Davies (IMH)" userId="f8d816cd-2c21-46a2-8815-9450f2bd6f78" providerId="ADAL" clId="{9D8F96EE-2004-45C9-B7CD-B36F9DDDC7F4}" dt="2023-10-25T10:41:56.414" v="6" actId="20577"/>
        <pc:sldMkLst>
          <pc:docMk/>
          <pc:sldMk cId="4076823597" sldId="418"/>
        </pc:sldMkLst>
      </pc:sldChg>
      <pc:sldChg chg="modNotesTx">
        <pc:chgData name="Natasha Davies (IMH)" userId="f8d816cd-2c21-46a2-8815-9450f2bd6f78" providerId="ADAL" clId="{9D8F96EE-2004-45C9-B7CD-B36F9DDDC7F4}" dt="2023-10-25T10:41:58.974" v="7" actId="20577"/>
        <pc:sldMkLst>
          <pc:docMk/>
          <pc:sldMk cId="2483268092" sldId="419"/>
        </pc:sldMkLst>
      </pc:sldChg>
      <pc:sldChg chg="modNotesTx">
        <pc:chgData name="Natasha Davies (IMH)" userId="f8d816cd-2c21-46a2-8815-9450f2bd6f78" providerId="ADAL" clId="{9D8F96EE-2004-45C9-B7CD-B36F9DDDC7F4}" dt="2023-10-25T10:42:02.773" v="8" actId="20577"/>
        <pc:sldMkLst>
          <pc:docMk/>
          <pc:sldMk cId="3217665198" sldId="42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7FFB3-AFAE-48C5-B013-288363B2437E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43DBC-073C-4AB9-9B7E-763DDAD35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580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4925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3429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511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1249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704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5440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543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7484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856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746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hyperlink" Target="https://hstalks-com.ezproxy.uwtsd.ac.uk/t/5329/building-organizational-resilience-to-disruptive-m/?business" TargetMode="Externa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jpe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hyperlink" Target="https://www.cipd.org/globalassets/media/knowledge/knowledge-hub/factsheets/pdfs/cipd_pestle-template.pdf" TargetMode="Externa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sites/forbeshumanresourcescouncil/2022/06/03/three-ways-the-metaverse-could-transform-hr/" TargetMode="External"/><Relationship Id="rId3" Type="http://schemas.openxmlformats.org/officeDocument/2006/relationships/hyperlink" Target="https://www.cipd.org/uk/knowledge/employment-law/legislation-updates/" TargetMode="External"/><Relationship Id="rId7" Type="http://schemas.openxmlformats.org/officeDocument/2006/relationships/hyperlink" Target="https://www.linkedin.com/pulse/unlocking-strategy-success-pestel-porters-five-forces-gopal?trk=article-ssr-frontend-pulse_more-articles_related-content-card" TargetMode="External"/><Relationship Id="rId2" Type="http://schemas.openxmlformats.org/officeDocument/2006/relationships/hyperlink" Target="https://www.cipd.org/uk/knowledge/factsheets/pestle-analysis-factshe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t.com/content/b4a4f4b9-a50f-4330-b150-b01ea5cb3bcd" TargetMode="External"/><Relationship Id="rId5" Type="http://schemas.openxmlformats.org/officeDocument/2006/relationships/hyperlink" Target="https://www.forbes.com/sites/forbesbusinesscouncil/2023/02/27/five-strategies-for-improving-work-life-balance/" TargetMode="External"/><Relationship Id="rId4" Type="http://schemas.openxmlformats.org/officeDocument/2006/relationships/hyperlink" Target="https://www.cipd.org/uk/knowledge/reports/labour-market-outlook/" TargetMode="External"/><Relationship Id="rId9" Type="http://schemas.openxmlformats.org/officeDocument/2006/relationships/hyperlink" Target="https://hstalks-com.ezproxy.uwtsd.ac.uk/bm/532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Understanding the Business Context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Natasha Davies, October 2023</a:t>
            </a:r>
            <a:endParaRPr lang="en-GB" sz="3100" dirty="0">
              <a:solidFill>
                <a:schemeClr val="bg1"/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CFE5618-536D-8AE9-6443-2B871D5A42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344"/>
    </mc:Choice>
    <mc:Fallback>
      <p:transition spd="slow" advTm="38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nalisis &quot;PESTLE&quot;, Metode Jitu Menyusun Strategi Bisnis Halaman 2 ...">
            <a:extLst>
              <a:ext uri="{FF2B5EF4-FFF2-40B4-BE49-F238E27FC236}">
                <a16:creationId xmlns:a16="http://schemas.microsoft.com/office/drawing/2014/main" id="{20772CB4-E3F6-55EE-C348-C3B9A15F6E7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88" y="863335"/>
            <a:ext cx="8963025" cy="5131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3CCCE6-D881-3EDF-E05C-73982086ACFA}"/>
              </a:ext>
            </a:extLst>
          </p:cNvPr>
          <p:cNvSpPr txBox="1"/>
          <p:nvPr/>
        </p:nvSpPr>
        <p:spPr>
          <a:xfrm>
            <a:off x="1276478" y="362078"/>
            <a:ext cx="6830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is PESTLE?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C305509-24DB-C477-AF59-CD74D42535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86292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7308"/>
    </mc:Choice>
    <mc:Fallback>
      <p:transition spd="slow" advTm="3173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D5FFC-08CF-8618-E0E9-2058D772F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is a PESTLE analysis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FCDC1-EC69-43D9-F682-9FA44A4B93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5"/>
              </a:rPr>
              <a:t>Building organizational resilience to disruptive megatrends | </a:t>
            </a:r>
            <a:r>
              <a:rPr lang="en-GB" dirty="0" err="1">
                <a:hlinkClick r:id="rId5"/>
              </a:rPr>
              <a:t>HSTalks</a:t>
            </a:r>
            <a:r>
              <a:rPr lang="en-GB" dirty="0">
                <a:hlinkClick r:id="rId5"/>
              </a:rPr>
              <a:t> (uwtsd.ac.uk)</a:t>
            </a:r>
            <a:r>
              <a:rPr lang="en-GB" dirty="0"/>
              <a:t> – Video from Henry Stewart Talks via the online library. You should be able to view the link but may be asked to log in to listen.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is a US author however there are some good clear points throughout the video that are applicable to all.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BB5F891-36FB-DB9E-D72C-AE559B32D1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15788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984"/>
    </mc:Choice>
    <mc:Fallback>
      <p:transition spd="slow" advTm="86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D86F-91C0-67B8-DAF8-79F38C10D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</a:t>
            </a:r>
          </a:p>
        </p:txBody>
      </p:sp>
      <p:pic>
        <p:nvPicPr>
          <p:cNvPr id="2050" name="Picture 2" descr="Image result for NHS">
            <a:extLst>
              <a:ext uri="{FF2B5EF4-FFF2-40B4-BE49-F238E27FC236}">
                <a16:creationId xmlns:a16="http://schemas.microsoft.com/office/drawing/2014/main" id="{F7BABED4-416B-4656-C6D1-77CF82438A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151" y="3978924"/>
            <a:ext cx="3547361" cy="162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UK Government Mandates Significant Reduction in Hotel-based Migrant Housing">
            <a:extLst>
              <a:ext uri="{FF2B5EF4-FFF2-40B4-BE49-F238E27FC236}">
                <a16:creationId xmlns:a16="http://schemas.microsoft.com/office/drawing/2014/main" id="{B6B0E6EB-210B-84C7-990F-8112D3C9C7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414" y="1691399"/>
            <a:ext cx="2999991" cy="168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benefits">
            <a:extLst>
              <a:ext uri="{FF2B5EF4-FFF2-40B4-BE49-F238E27FC236}">
                <a16:creationId xmlns:a16="http://schemas.microsoft.com/office/drawing/2014/main" id="{2F08DFB6-0EE5-5086-8714-384915E29C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005" y="1258841"/>
            <a:ext cx="3153947" cy="217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14FA1FC-6074-93BF-9EEA-F80866F6BE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0314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2712"/>
    </mc:Choice>
    <mc:Fallback>
      <p:transition spd="slow" advTm="522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FD23B-8C11-60B4-8998-21B14C604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366" y="-75457"/>
            <a:ext cx="8229600" cy="1143000"/>
          </a:xfrm>
        </p:spPr>
        <p:txBody>
          <a:bodyPr/>
          <a:lstStyle/>
          <a:p>
            <a:r>
              <a:rPr lang="en-GB" dirty="0"/>
              <a:t>Economic</a:t>
            </a:r>
          </a:p>
        </p:txBody>
      </p:sp>
      <p:pic>
        <p:nvPicPr>
          <p:cNvPr id="4" name="Picture 4" descr="Cost of Living - Free of Charge Creative Commons Green Highway sign image">
            <a:extLst>
              <a:ext uri="{FF2B5EF4-FFF2-40B4-BE49-F238E27FC236}">
                <a16:creationId xmlns:a16="http://schemas.microsoft.com/office/drawing/2014/main" id="{3751A27E-E435-1987-4D7C-89AA0EA6BA2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067543"/>
            <a:ext cx="3103809" cy="206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mage result for inflation">
            <a:extLst>
              <a:ext uri="{FF2B5EF4-FFF2-40B4-BE49-F238E27FC236}">
                <a16:creationId xmlns:a16="http://schemas.microsoft.com/office/drawing/2014/main" id="{E08BF65A-0A8F-E5D9-0E49-5728DF91B1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186" y="837218"/>
            <a:ext cx="3567448" cy="2225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employees">
            <a:extLst>
              <a:ext uri="{FF2B5EF4-FFF2-40B4-BE49-F238E27FC236}">
                <a16:creationId xmlns:a16="http://schemas.microsoft.com/office/drawing/2014/main" id="{FE6B4CE3-1BCB-B45F-20DD-87835D8299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104" y="3209316"/>
            <a:ext cx="4895045" cy="2338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DCAA394-3648-1910-97F1-33DB1B5FAA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7000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6459"/>
    </mc:Choice>
    <mc:Fallback>
      <p:transition spd="slow" advTm="5764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1CD8F-CDC9-E299-56DF-D117CAC74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Social/Cultural </a:t>
            </a:r>
          </a:p>
        </p:txBody>
      </p:sp>
      <p:pic>
        <p:nvPicPr>
          <p:cNvPr id="4098" name="Picture 2" descr="Image result for work life balance">
            <a:extLst>
              <a:ext uri="{FF2B5EF4-FFF2-40B4-BE49-F238E27FC236}">
                <a16:creationId xmlns:a16="http://schemas.microsoft.com/office/drawing/2014/main" id="{4F94C20A-42E2-F53E-4BD8-986A030061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275" y="1739731"/>
            <a:ext cx="3432227" cy="192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sustainability goals">
            <a:extLst>
              <a:ext uri="{FF2B5EF4-FFF2-40B4-BE49-F238E27FC236}">
                <a16:creationId xmlns:a16="http://schemas.microsoft.com/office/drawing/2014/main" id="{97F839DD-F56B-7B42-DA24-B8C36DAFD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1312" y="1600201"/>
            <a:ext cx="2643412" cy="24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The state of the labour market,2018 forecast job demand &amp; salaries">
            <a:extLst>
              <a:ext uri="{FF2B5EF4-FFF2-40B4-BE49-F238E27FC236}">
                <a16:creationId xmlns:a16="http://schemas.microsoft.com/office/drawing/2014/main" id="{62535760-059B-A1E4-B75C-E4B1A84A6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885" y="3375867"/>
            <a:ext cx="3219235" cy="214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CBD428E-24F5-9164-8292-F8521E1C0C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72910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1690"/>
    </mc:Choice>
    <mc:Fallback>
      <p:transition spd="slow" advTm="571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facebook">
            <a:extLst>
              <a:ext uri="{FF2B5EF4-FFF2-40B4-BE49-F238E27FC236}">
                <a16:creationId xmlns:a16="http://schemas.microsoft.com/office/drawing/2014/main" id="{D5C871C2-BD8E-E742-C0D8-E6CB2B7817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600200"/>
            <a:ext cx="2368550" cy="17922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lego logo">
            <a:extLst>
              <a:ext uri="{FF2B5EF4-FFF2-40B4-BE49-F238E27FC236}">
                <a16:creationId xmlns:a16="http://schemas.microsoft.com/office/drawing/2014/main" id="{6AA4C9F8-537F-9EB8-B985-61081A413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3440113"/>
            <a:ext cx="2368550" cy="2076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Image result for uber">
            <a:extLst>
              <a:ext uri="{FF2B5EF4-FFF2-40B4-BE49-F238E27FC236}">
                <a16:creationId xmlns:a16="http://schemas.microsoft.com/office/drawing/2014/main" id="{0F23677A-79B2-20FB-CEA8-AFE8B4EC4A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975" y="1600200"/>
            <a:ext cx="2306638" cy="15382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starbucks">
            <a:extLst>
              <a:ext uri="{FF2B5EF4-FFF2-40B4-BE49-F238E27FC236}">
                <a16:creationId xmlns:a16="http://schemas.microsoft.com/office/drawing/2014/main" id="{8F452D4D-6F5D-8093-70A6-9DB906A2E3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975" y="3186113"/>
            <a:ext cx="2306638" cy="2330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C38D50-FC4C-5CC2-29F4-ACAA410DE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Technological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3E5BC27-3C39-7F54-538D-8E6BDE4715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76823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7339"/>
    </mc:Choice>
    <mc:Fallback>
      <p:transition spd="slow" advTm="787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single use plastic">
            <a:extLst>
              <a:ext uri="{FF2B5EF4-FFF2-40B4-BE49-F238E27FC236}">
                <a16:creationId xmlns:a16="http://schemas.microsoft.com/office/drawing/2014/main" id="{E2EEC1C3-3F7F-D922-7A45-9A09655AB72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963" y="1600200"/>
            <a:ext cx="3417888" cy="18256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epartment for Business and Trade - Chemical UK Expo">
            <a:extLst>
              <a:ext uri="{FF2B5EF4-FFF2-40B4-BE49-F238E27FC236}">
                <a16:creationId xmlns:a16="http://schemas.microsoft.com/office/drawing/2014/main" id="{FA24B9C7-E5A2-9B12-7976-91A57E852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963" y="3484563"/>
            <a:ext cx="3417888" cy="2032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EU">
            <a:extLst>
              <a:ext uri="{FF2B5EF4-FFF2-40B4-BE49-F238E27FC236}">
                <a16:creationId xmlns:a16="http://schemas.microsoft.com/office/drawing/2014/main" id="{5ADFCEDC-30D1-BCA3-319E-3E7CC234F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588" y="1600200"/>
            <a:ext cx="2965450" cy="19510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lose-up of a sign on a building&#10;&#10;Description automatically generated">
            <a:extLst>
              <a:ext uri="{FF2B5EF4-FFF2-40B4-BE49-F238E27FC236}">
                <a16:creationId xmlns:a16="http://schemas.microsoft.com/office/drawing/2014/main" id="{DD70D49E-D4DB-12E2-28A4-7E4D090D9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588" y="3609975"/>
            <a:ext cx="2965450" cy="1906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5EB0FB-3593-607C-53DB-2B5ABFD77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Legal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9ECEBD1-94CD-6111-16EB-A41FCA6BC8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83268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4077"/>
    </mc:Choice>
    <mc:Fallback>
      <p:transition spd="slow" advTm="664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ryan air">
            <a:extLst>
              <a:ext uri="{FF2B5EF4-FFF2-40B4-BE49-F238E27FC236}">
                <a16:creationId xmlns:a16="http://schemas.microsoft.com/office/drawing/2014/main" id="{687F35A6-4D1A-A2B2-1D4D-AE503D9EC79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488" y="1600200"/>
            <a:ext cx="2965450" cy="19748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shell">
            <a:extLst>
              <a:ext uri="{FF2B5EF4-FFF2-40B4-BE49-F238E27FC236}">
                <a16:creationId xmlns:a16="http://schemas.microsoft.com/office/drawing/2014/main" id="{2B43FEFD-A5A5-6287-A56F-9DEE05598C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563" y="1600200"/>
            <a:ext cx="2138363" cy="19748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mcdonald's">
            <a:extLst>
              <a:ext uri="{FF2B5EF4-FFF2-40B4-BE49-F238E27FC236}">
                <a16:creationId xmlns:a16="http://schemas.microsoft.com/office/drawing/2014/main" id="{2E1145F2-354D-8DDF-889D-A8D9F7EAC0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488" y="3622675"/>
            <a:ext cx="1933575" cy="18938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alpro ">
            <a:extLst>
              <a:ext uri="{FF2B5EF4-FFF2-40B4-BE49-F238E27FC236}">
                <a16:creationId xmlns:a16="http://schemas.microsoft.com/office/drawing/2014/main" id="{34F09C34-421D-8083-319A-F52F34ABE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688" y="3622675"/>
            <a:ext cx="3170238" cy="18938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D5DE98-0340-EA02-E291-095C3BDD3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Environmental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873A0B7-4337-9FC8-A3AE-68ED67CE9C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17665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6172"/>
    </mc:Choice>
    <mc:Fallback>
      <p:transition spd="slow" advTm="386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7EED1A9-7E5C-FF6B-A321-0F7FCC905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5"/>
              </a:rPr>
              <a:t>cipd_pestle-template.pdf</a:t>
            </a:r>
            <a:r>
              <a:rPr lang="en-GB" dirty="0"/>
              <a:t>- this is an example of a completed PESTLE template by CIPD.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675D818-E8E6-FD9D-6BCB-7457F5A8E1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67808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517"/>
    </mc:Choice>
    <mc:Fallback>
      <p:transition spd="slow" advTm="109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01F1E-B842-8683-3C92-E57AA1B7D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PESTLE and other tools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55CFB6-FE37-DA6A-A0C6-DDC512E2E13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021" t="37333" r="35717" b="8875"/>
          <a:stretch/>
        </p:blipFill>
        <p:spPr>
          <a:xfrm>
            <a:off x="359009" y="1446788"/>
            <a:ext cx="4038600" cy="267241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539EE-E28A-20AB-58B6-3948EB8EE9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PESTLE is an effective tool to establish external factors that may impact organisations </a:t>
            </a:r>
          </a:p>
          <a:p>
            <a:r>
              <a:rPr lang="en-GB" dirty="0"/>
              <a:t>Porters Five Forces- is usually your industry specific analysis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855850-B7F9-029C-C591-9F7DDEFD48B8}"/>
              </a:ext>
            </a:extLst>
          </p:cNvPr>
          <p:cNvSpPr txBox="1"/>
          <p:nvPr/>
        </p:nvSpPr>
        <p:spPr>
          <a:xfrm rot="16200000">
            <a:off x="2184843" y="3168144"/>
            <a:ext cx="461665" cy="391694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dirty="0"/>
              <a:t>(Sharma, 2023)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12372AA-7839-6F00-D5DC-5E7DFF9D05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18056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337"/>
    </mc:Choice>
    <mc:Fallback>
      <p:transition spd="slow" advTm="300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908EA-958C-122A-11D3-23661CEF5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8942"/>
            <a:ext cx="8229600" cy="46179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DEAEC-082E-88F8-892C-14AC66985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7414"/>
            <a:ext cx="9144000" cy="4616491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/>
              <a:t>Batista, M. (2023) </a:t>
            </a:r>
            <a:r>
              <a:rPr lang="en-GB" sz="1800" i="1" dirty="0"/>
              <a:t>PESTLE Analysis. </a:t>
            </a:r>
            <a:r>
              <a:rPr lang="en-GB" sz="1800" dirty="0"/>
              <a:t>Available at: </a:t>
            </a:r>
            <a:r>
              <a:rPr lang="en-GB" sz="1800" dirty="0">
                <a:hlinkClick r:id="rId2"/>
              </a:rPr>
              <a:t>https://www.cipd.org/uk/knowledge/factsheets/pestle-analysis-factsheet/</a:t>
            </a:r>
            <a:r>
              <a:rPr lang="en-GB" sz="1800" dirty="0"/>
              <a:t> (Accessed: October 2023)</a:t>
            </a:r>
          </a:p>
          <a:p>
            <a:r>
              <a:rPr lang="en-GB" sz="1800" dirty="0"/>
              <a:t>CIPD (2023a) </a:t>
            </a:r>
            <a:r>
              <a:rPr lang="en-GB" sz="1800" i="1" dirty="0"/>
              <a:t>Employment Law updates. </a:t>
            </a:r>
            <a:r>
              <a:rPr lang="en-GB" sz="1800" dirty="0"/>
              <a:t>Available at: </a:t>
            </a:r>
            <a:r>
              <a:rPr lang="en-GB" sz="1800" dirty="0">
                <a:hlinkClick r:id="rId3"/>
              </a:rPr>
              <a:t>https://www.cipd.org/uk/knowledge/employment-law/legislation-updates/</a:t>
            </a:r>
            <a:r>
              <a:rPr lang="en-GB" sz="1800" dirty="0"/>
              <a:t> (Accessed: October 2023)</a:t>
            </a:r>
          </a:p>
          <a:p>
            <a:r>
              <a:rPr lang="en-GB" sz="1800" dirty="0"/>
              <a:t>CIPD (2023b) </a:t>
            </a:r>
            <a:r>
              <a:rPr lang="en-GB" sz="1800" i="1" dirty="0"/>
              <a:t>Labour Market Outlook Survey. </a:t>
            </a:r>
            <a:r>
              <a:rPr lang="en-GB" sz="1800" dirty="0"/>
              <a:t>Available at: </a:t>
            </a:r>
            <a:r>
              <a:rPr lang="en-GB" sz="1800" dirty="0">
                <a:hlinkClick r:id="rId4"/>
              </a:rPr>
              <a:t>https://www.cipd.org/uk/knowledge/reports/labour-market-outlook/</a:t>
            </a:r>
            <a:r>
              <a:rPr lang="en-GB" sz="1800" dirty="0"/>
              <a:t> (Accessed: October 2023)</a:t>
            </a:r>
          </a:p>
          <a:p>
            <a:r>
              <a:rPr lang="en-GB" sz="1800" dirty="0"/>
              <a:t>Forbes (2023) </a:t>
            </a:r>
            <a:r>
              <a:rPr lang="en-GB" sz="1800" i="1" dirty="0"/>
              <a:t>Five strategies for improving work-life balance. </a:t>
            </a:r>
            <a:r>
              <a:rPr lang="en-GB" sz="1800" dirty="0"/>
              <a:t>Available at: </a:t>
            </a:r>
            <a:r>
              <a:rPr lang="en-GB" sz="1800" dirty="0">
                <a:hlinkClick r:id="rId5"/>
              </a:rPr>
              <a:t>https://www.forbes.com/sites/forbesbusinesscouncil/2023/02/27/five-strategies-for-improving-work-life-balance/</a:t>
            </a:r>
            <a:r>
              <a:rPr lang="en-GB" sz="1800" dirty="0"/>
              <a:t> (Accessed: October 2023)</a:t>
            </a:r>
          </a:p>
          <a:p>
            <a:r>
              <a:rPr lang="en-GB" sz="1800" dirty="0"/>
              <a:t>Financial Times (2023) 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Government and NHS doctors to reopen talks over pay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FinancierDisplayWeb"/>
              </a:rPr>
              <a:t>. </a:t>
            </a:r>
            <a:r>
              <a:rPr lang="en-GB" sz="1800" dirty="0"/>
              <a:t>Available at: </a:t>
            </a:r>
            <a:r>
              <a:rPr lang="en-GB" sz="1800" dirty="0">
                <a:hlinkClick r:id="rId6"/>
              </a:rPr>
              <a:t>https://www.ft.com/content/b4a4f4b9-a50f-4330-b150-b01ea5cb3bcd</a:t>
            </a:r>
            <a:r>
              <a:rPr lang="en-GB" sz="1800" dirty="0"/>
              <a:t> (Accessed: October 2023)</a:t>
            </a:r>
          </a:p>
          <a:p>
            <a:r>
              <a:rPr lang="en-GB" sz="1800" dirty="0"/>
              <a:t>Sharma, G. (2023) </a:t>
            </a:r>
            <a:r>
              <a:rPr lang="en-GB" sz="1800" i="1" dirty="0"/>
              <a:t>Unlocking strategy success : PESTEL and Porters Five Forces Analysis. </a:t>
            </a:r>
            <a:r>
              <a:rPr lang="en-GB" sz="1800" dirty="0"/>
              <a:t>Available at: </a:t>
            </a:r>
            <a:r>
              <a:rPr lang="en-GB" sz="1800" dirty="0">
                <a:hlinkClick r:id="rId7"/>
              </a:rPr>
              <a:t>https://www.linkedin.com/pulse/unlocking-strategy-success-pestel-porters-five-forces-gopal?trk=article-ssr-frontend-pulse_more-articles_related-content-card</a:t>
            </a:r>
            <a:r>
              <a:rPr lang="en-GB" sz="1800" dirty="0"/>
              <a:t> (Accessed: October 2023)</a:t>
            </a:r>
          </a:p>
          <a:p>
            <a:r>
              <a:rPr lang="en-GB" sz="1800" dirty="0"/>
              <a:t>Taylor, S and Perkins, G (2021) </a:t>
            </a:r>
            <a:r>
              <a:rPr lang="en-GB" sz="1800" i="1" dirty="0"/>
              <a:t>Work and Employment in a changing business environment. </a:t>
            </a:r>
            <a:r>
              <a:rPr lang="en-GB" sz="1800" dirty="0"/>
              <a:t>4th edn. London: Kogan Page. </a:t>
            </a:r>
          </a:p>
          <a:p>
            <a:r>
              <a:rPr lang="en-GB" sz="1800" dirty="0"/>
              <a:t>Taylor, S and Woodhams, C (2022) </a:t>
            </a:r>
            <a:r>
              <a:rPr lang="en-GB" sz="1800" i="1" dirty="0"/>
              <a:t>Studying Human Resource Management. 3</a:t>
            </a:r>
            <a:r>
              <a:rPr lang="en-GB" sz="1800" i="1" baseline="30000" dirty="0"/>
              <a:t>rd</a:t>
            </a:r>
            <a:r>
              <a:rPr lang="en-GB" sz="1800" i="1" dirty="0"/>
              <a:t> edn.  </a:t>
            </a:r>
            <a:r>
              <a:rPr lang="en-GB" sz="1800" dirty="0"/>
              <a:t>London: Kogan Page. </a:t>
            </a:r>
          </a:p>
          <a:p>
            <a:r>
              <a:rPr lang="en-GB" sz="1800" dirty="0" err="1"/>
              <a:t>Vulpen</a:t>
            </a:r>
            <a:r>
              <a:rPr lang="en-GB" sz="1800" dirty="0"/>
              <a:t>, E, V. (2022) </a:t>
            </a:r>
            <a:r>
              <a:rPr lang="en-GB" sz="1800" i="1" dirty="0"/>
              <a:t>Three ways the metaverse could transform HR. </a:t>
            </a:r>
            <a:r>
              <a:rPr lang="en-GB" sz="1800" dirty="0"/>
              <a:t>Available at: </a:t>
            </a:r>
            <a:r>
              <a:rPr lang="en-GB" sz="1800" dirty="0">
                <a:hlinkClick r:id="rId8"/>
              </a:rPr>
              <a:t>https://www.forbes.com/sites/forbeshumanresourcescouncil/2022/06/03/three-ways-the-metaverse-could-transform-hr/</a:t>
            </a:r>
            <a:r>
              <a:rPr lang="en-GB" sz="1800" dirty="0"/>
              <a:t> (Accessed: October 2023)</a:t>
            </a:r>
          </a:p>
          <a:p>
            <a:r>
              <a:rPr lang="en-GB" sz="1100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Ward, A. (2023). </a:t>
            </a:r>
            <a:r>
              <a:rPr lang="en-GB" sz="1100" b="0" i="1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Building organizational resilience to disruptive megatrends. </a:t>
            </a:r>
            <a:r>
              <a:rPr lang="en-GB" sz="1100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In </a:t>
            </a:r>
            <a:r>
              <a:rPr lang="en-GB" sz="1100" b="0" i="1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The Business &amp; Management Collection, Henry Stewart Talks</a:t>
            </a:r>
            <a:r>
              <a:rPr lang="en-GB" sz="1100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. Available at: </a:t>
            </a:r>
            <a:r>
              <a:rPr lang="en-GB" sz="1100" b="0" i="0" u="none" strike="noStrike" dirty="0">
                <a:solidFill>
                  <a:srgbClr val="11529B"/>
                </a:solidFill>
                <a:effectLst/>
                <a:latin typeface="Lato" panose="020F0502020204030203" pitchFamily="34" charset="0"/>
                <a:hlinkClick r:id="rId9"/>
              </a:rPr>
              <a:t>https://hstalks-com.ezproxy.uwtsd.ac.uk/bm/5329/</a:t>
            </a:r>
            <a:r>
              <a:rPr lang="en-GB" sz="1100" b="0" i="0" dirty="0">
                <a:solidFill>
                  <a:srgbClr val="333333"/>
                </a:solidFill>
                <a:effectLst/>
                <a:latin typeface="Lato" panose="020F0502020204030203" pitchFamily="34" charset="0"/>
              </a:rPr>
              <a:t>. (Accessed: October 2023)</a:t>
            </a:r>
            <a:endParaRPr lang="en-GB" sz="1800" dirty="0"/>
          </a:p>
          <a:p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4630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516</Words>
  <Application>Microsoft Office PowerPoint</Application>
  <PresentationFormat>On-screen Show (4:3)</PresentationFormat>
  <Paragraphs>40</Paragraphs>
  <Slides>12</Slides>
  <Notes>11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FinancierDisplayWeb</vt:lpstr>
      <vt:lpstr>Myriad Pro</vt:lpstr>
      <vt:lpstr>Arial</vt:lpstr>
      <vt:lpstr>Calibri</vt:lpstr>
      <vt:lpstr>Lato</vt:lpstr>
      <vt:lpstr>20140311PresentationUWTSDTemplate</vt:lpstr>
      <vt:lpstr>Understanding the Business Context   Natasha Davies, October 2023</vt:lpstr>
      <vt:lpstr>PowerPoint Presentation</vt:lpstr>
      <vt:lpstr>Why is a PESTLE analysis important?</vt:lpstr>
      <vt:lpstr>Political </vt:lpstr>
      <vt:lpstr>Economic</vt:lpstr>
      <vt:lpstr>Social/Cultural </vt:lpstr>
      <vt:lpstr>Technological </vt:lpstr>
      <vt:lpstr>Legal </vt:lpstr>
      <vt:lpstr>Environmental</vt:lpstr>
      <vt:lpstr>PowerPoint Presentation</vt:lpstr>
      <vt:lpstr>PESTLE and other tools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Natasha Davies (IMH)</cp:lastModifiedBy>
  <cp:revision>88</cp:revision>
  <cp:lastPrinted>2017-10-10T10:16:57Z</cp:lastPrinted>
  <dcterms:created xsi:type="dcterms:W3CDTF">2015-04-14T15:21:28Z</dcterms:created>
  <dcterms:modified xsi:type="dcterms:W3CDTF">2023-10-25T10:42:15Z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