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7"/>
  </p:notesMasterIdLst>
  <p:sldIdLst>
    <p:sldId id="256" r:id="rId2"/>
    <p:sldId id="283" r:id="rId3"/>
    <p:sldId id="272" r:id="rId4"/>
    <p:sldId id="284" r:id="rId5"/>
    <p:sldId id="286" r:id="rId6"/>
    <p:sldId id="285" r:id="rId7"/>
    <p:sldId id="288" r:id="rId8"/>
    <p:sldId id="287" r:id="rId9"/>
    <p:sldId id="274" r:id="rId10"/>
    <p:sldId id="273" r:id="rId11"/>
    <p:sldId id="281" r:id="rId12"/>
    <p:sldId id="282" r:id="rId13"/>
    <p:sldId id="279" r:id="rId14"/>
    <p:sldId id="280" r:id="rId15"/>
    <p:sldId id="278" r:id="rId1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3DEEC858-87F4-7FA3-3718-53CA3A33A799}" v="112" dt="2025-10-16T09:23:12.138"/>
    <p1510:client id="{7179045A-0EC0-4015-1017-56BE44E54A00}" v="504" dt="2025-10-16T09:43:27.192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16DA210-FB5B-4158-B5E0-FEB733F419BA}" styleName="Light Style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9D7B26C5-4107-4FEC-AEDC-1716B250A1EF}" styleName="Light Style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7E9639D4-E3E2-4D34-9284-5A2195B3D0D7}" styleName="Light Style 2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tx1"/>
            </a:lnRef>
          </a:left>
          <a:right>
            <a:lnRef idx="1">
              <a:schemeClr val="tx1"/>
            </a:lnRef>
          </a:right>
          <a:top>
            <a:lnRef idx="1">
              <a:schemeClr val="tx1"/>
            </a:lnRef>
          </a:top>
          <a:bottom>
            <a:lnRef idx="1">
              <a:schemeClr val="tx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tx1"/>
            </a:lnRef>
          </a:top>
          <a:bottom>
            <a:lnRef idx="1">
              <a:schemeClr val="tx1"/>
            </a:lnRef>
          </a:bottom>
        </a:tcBdr>
      </a:tcStyle>
    </a:band1H>
    <a:band1V>
      <a:tcStyle>
        <a:tcBdr>
          <a:left>
            <a:lnRef idx="1">
              <a:schemeClr val="tx1"/>
            </a:lnRef>
          </a:left>
          <a:right>
            <a:lnRef idx="1">
              <a:schemeClr val="tx1"/>
            </a:lnRef>
          </a:right>
        </a:tcBdr>
      </a:tcStyle>
    </a:band1V>
    <a:band2V>
      <a:tcStyle>
        <a:tcBdr>
          <a:left>
            <a:lnRef idx="1">
              <a:schemeClr val="tx1"/>
            </a:lnRef>
          </a:left>
          <a:right>
            <a:lnRef idx="1">
              <a:schemeClr val="tx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tx1"/>
        </a:fillRef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11"/>
    <p:restoredTop sz="94670"/>
  </p:normalViewPr>
  <p:slideViewPr>
    <p:cSldViewPr snapToGrid="0">
      <p:cViewPr varScale="1">
        <p:scale>
          <a:sx n="104" d="100"/>
          <a:sy n="104" d="100"/>
        </p:scale>
        <p:origin x="824" y="20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microsoft.com/office/2015/10/relationships/revisionInfo" Target="revisionInfo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43A8FC72-6385-496B-80D0-61FF910F480E}" type="doc">
      <dgm:prSet loTypeId="urn:microsoft.com/office/officeart/2008/layout/LinedList" loCatId="list" qsTypeId="urn:microsoft.com/office/officeart/2005/8/quickstyle/simple1" qsCatId="simple" csTypeId="urn:microsoft.com/office/officeart/2005/8/colors/colorful1" csCatId="colorful" phldr="1"/>
      <dgm:spPr/>
      <dgm:t>
        <a:bodyPr/>
        <a:lstStyle/>
        <a:p>
          <a:endParaRPr lang="en-US"/>
        </a:p>
      </dgm:t>
    </dgm:pt>
    <dgm:pt modelId="{F1995460-9E0C-4B7D-8E24-9268E348FC62}">
      <dgm:prSet custT="1"/>
      <dgm:spPr/>
      <dgm:t>
        <a:bodyPr/>
        <a:lstStyle/>
        <a:p>
          <a:r>
            <a:rPr lang="en-GB" sz="4000" dirty="0"/>
            <a:t>Key Idea 1</a:t>
          </a:r>
          <a:endParaRPr lang="en-US" sz="4000" dirty="0"/>
        </a:p>
      </dgm:t>
    </dgm:pt>
    <dgm:pt modelId="{34DB9A8E-C921-4A1A-BEC6-B92CEF76487D}" type="parTrans" cxnId="{CC2BF86C-EFE7-4633-BCD3-11ECD611871C}">
      <dgm:prSet/>
      <dgm:spPr/>
      <dgm:t>
        <a:bodyPr/>
        <a:lstStyle/>
        <a:p>
          <a:endParaRPr lang="en-US"/>
        </a:p>
      </dgm:t>
    </dgm:pt>
    <dgm:pt modelId="{63C916AF-704C-4D88-BB47-ACA767CE11C5}" type="sibTrans" cxnId="{CC2BF86C-EFE7-4633-BCD3-11ECD611871C}">
      <dgm:prSet/>
      <dgm:spPr/>
      <dgm:t>
        <a:bodyPr/>
        <a:lstStyle/>
        <a:p>
          <a:endParaRPr lang="en-US"/>
        </a:p>
      </dgm:t>
    </dgm:pt>
    <dgm:pt modelId="{EC3DA548-5C28-4ABD-BDEB-3A24CCFC379C}">
      <dgm:prSet custT="1"/>
      <dgm:spPr/>
      <dgm:t>
        <a:bodyPr/>
        <a:lstStyle/>
        <a:p>
          <a:r>
            <a:rPr lang="en-GB" sz="4000" dirty="0"/>
            <a:t>Key Idea 2</a:t>
          </a:r>
          <a:endParaRPr lang="en-US" sz="4000" dirty="0"/>
        </a:p>
      </dgm:t>
    </dgm:pt>
    <dgm:pt modelId="{8DDFBAC7-060D-4D48-8260-7AB76C0A96DC}" type="parTrans" cxnId="{EC089CC3-DB71-43C2-A2A3-92513FE40BB7}">
      <dgm:prSet/>
      <dgm:spPr/>
      <dgm:t>
        <a:bodyPr/>
        <a:lstStyle/>
        <a:p>
          <a:endParaRPr lang="en-US"/>
        </a:p>
      </dgm:t>
    </dgm:pt>
    <dgm:pt modelId="{178DD935-E7D0-40FC-A2FE-A3F99A7CC88C}" type="sibTrans" cxnId="{EC089CC3-DB71-43C2-A2A3-92513FE40BB7}">
      <dgm:prSet/>
      <dgm:spPr/>
      <dgm:t>
        <a:bodyPr/>
        <a:lstStyle/>
        <a:p>
          <a:endParaRPr lang="en-US"/>
        </a:p>
      </dgm:t>
    </dgm:pt>
    <dgm:pt modelId="{832934EA-CBAD-49F2-AA5F-6A44FBD30810}">
      <dgm:prSet custT="1"/>
      <dgm:spPr/>
      <dgm:t>
        <a:bodyPr/>
        <a:lstStyle/>
        <a:p>
          <a:r>
            <a:rPr lang="en-US" sz="4000" baseline="0" dirty="0"/>
            <a:t>Key Idea 3</a:t>
          </a:r>
          <a:endParaRPr lang="en-US" sz="4000" dirty="0"/>
        </a:p>
      </dgm:t>
    </dgm:pt>
    <dgm:pt modelId="{6E501306-B829-4F79-BB36-9D3512EDB13B}" type="parTrans" cxnId="{9932F4E0-81D4-4B97-BF98-FAC0E7C915B6}">
      <dgm:prSet/>
      <dgm:spPr/>
      <dgm:t>
        <a:bodyPr/>
        <a:lstStyle/>
        <a:p>
          <a:endParaRPr lang="en-US"/>
        </a:p>
      </dgm:t>
    </dgm:pt>
    <dgm:pt modelId="{8EB22E31-74BC-4460-8012-0EAACBC214DD}" type="sibTrans" cxnId="{9932F4E0-81D4-4B97-BF98-FAC0E7C915B6}">
      <dgm:prSet/>
      <dgm:spPr/>
      <dgm:t>
        <a:bodyPr/>
        <a:lstStyle/>
        <a:p>
          <a:endParaRPr lang="en-US"/>
        </a:p>
      </dgm:t>
    </dgm:pt>
    <dgm:pt modelId="{55648512-C56D-41EF-9111-0769C55DADBF}" type="pres">
      <dgm:prSet presAssocID="{43A8FC72-6385-496B-80D0-61FF910F480E}" presName="vert0" presStyleCnt="0">
        <dgm:presLayoutVars>
          <dgm:dir/>
          <dgm:animOne val="branch"/>
          <dgm:animLvl val="lvl"/>
        </dgm:presLayoutVars>
      </dgm:prSet>
      <dgm:spPr/>
    </dgm:pt>
    <dgm:pt modelId="{B2B816D4-49C6-4B78-8708-91A270742850}" type="pres">
      <dgm:prSet presAssocID="{F1995460-9E0C-4B7D-8E24-9268E348FC62}" presName="thickLine" presStyleLbl="alignNode1" presStyleIdx="0" presStyleCnt="3"/>
      <dgm:spPr/>
    </dgm:pt>
    <dgm:pt modelId="{ADBC6C46-4DFA-4568-8B91-74A86FE4F07A}" type="pres">
      <dgm:prSet presAssocID="{F1995460-9E0C-4B7D-8E24-9268E348FC62}" presName="horz1" presStyleCnt="0"/>
      <dgm:spPr/>
    </dgm:pt>
    <dgm:pt modelId="{01BD50CC-9C0C-4214-9AF4-EFFE4775A978}" type="pres">
      <dgm:prSet presAssocID="{F1995460-9E0C-4B7D-8E24-9268E348FC62}" presName="tx1" presStyleLbl="revTx" presStyleIdx="0" presStyleCnt="3"/>
      <dgm:spPr/>
    </dgm:pt>
    <dgm:pt modelId="{159DAC71-6D20-4459-B5A8-A650433D8B67}" type="pres">
      <dgm:prSet presAssocID="{F1995460-9E0C-4B7D-8E24-9268E348FC62}" presName="vert1" presStyleCnt="0"/>
      <dgm:spPr/>
    </dgm:pt>
    <dgm:pt modelId="{A19039D0-8A10-47F1-9EE1-45C256C20401}" type="pres">
      <dgm:prSet presAssocID="{EC3DA548-5C28-4ABD-BDEB-3A24CCFC379C}" presName="thickLine" presStyleLbl="alignNode1" presStyleIdx="1" presStyleCnt="3"/>
      <dgm:spPr/>
    </dgm:pt>
    <dgm:pt modelId="{A7F60314-8759-46D0-BF99-F16CFFBBD6EB}" type="pres">
      <dgm:prSet presAssocID="{EC3DA548-5C28-4ABD-BDEB-3A24CCFC379C}" presName="horz1" presStyleCnt="0"/>
      <dgm:spPr/>
    </dgm:pt>
    <dgm:pt modelId="{94CDFDF7-989F-48F2-95CD-166F23495823}" type="pres">
      <dgm:prSet presAssocID="{EC3DA548-5C28-4ABD-BDEB-3A24CCFC379C}" presName="tx1" presStyleLbl="revTx" presStyleIdx="1" presStyleCnt="3"/>
      <dgm:spPr/>
    </dgm:pt>
    <dgm:pt modelId="{5D5E1477-746E-464E-B733-247757442289}" type="pres">
      <dgm:prSet presAssocID="{EC3DA548-5C28-4ABD-BDEB-3A24CCFC379C}" presName="vert1" presStyleCnt="0"/>
      <dgm:spPr/>
    </dgm:pt>
    <dgm:pt modelId="{4433C700-2334-49E8-B4B7-8D01515EF3F0}" type="pres">
      <dgm:prSet presAssocID="{832934EA-CBAD-49F2-AA5F-6A44FBD30810}" presName="thickLine" presStyleLbl="alignNode1" presStyleIdx="2" presStyleCnt="3"/>
      <dgm:spPr/>
    </dgm:pt>
    <dgm:pt modelId="{568F2ABB-A74A-4637-BABA-30BEE1E7C51F}" type="pres">
      <dgm:prSet presAssocID="{832934EA-CBAD-49F2-AA5F-6A44FBD30810}" presName="horz1" presStyleCnt="0"/>
      <dgm:spPr/>
    </dgm:pt>
    <dgm:pt modelId="{DF65C0F0-974A-4C25-A62E-92903BD0080D}" type="pres">
      <dgm:prSet presAssocID="{832934EA-CBAD-49F2-AA5F-6A44FBD30810}" presName="tx1" presStyleLbl="revTx" presStyleIdx="2" presStyleCnt="3"/>
      <dgm:spPr/>
    </dgm:pt>
    <dgm:pt modelId="{DF3B44BE-392B-479F-B345-06D2BD050495}" type="pres">
      <dgm:prSet presAssocID="{832934EA-CBAD-49F2-AA5F-6A44FBD30810}" presName="vert1" presStyleCnt="0"/>
      <dgm:spPr/>
    </dgm:pt>
  </dgm:ptLst>
  <dgm:cxnLst>
    <dgm:cxn modelId="{BD377106-42FF-4219-AAB5-7C4C864CD7F3}" type="presOf" srcId="{43A8FC72-6385-496B-80D0-61FF910F480E}" destId="{55648512-C56D-41EF-9111-0769C55DADBF}" srcOrd="0" destOrd="0" presId="urn:microsoft.com/office/officeart/2008/layout/LinedList"/>
    <dgm:cxn modelId="{54A26A45-E835-4FBD-916F-3ABB85955AE6}" type="presOf" srcId="{832934EA-CBAD-49F2-AA5F-6A44FBD30810}" destId="{DF65C0F0-974A-4C25-A62E-92903BD0080D}" srcOrd="0" destOrd="0" presId="urn:microsoft.com/office/officeart/2008/layout/LinedList"/>
    <dgm:cxn modelId="{CC2BF86C-EFE7-4633-BCD3-11ECD611871C}" srcId="{43A8FC72-6385-496B-80D0-61FF910F480E}" destId="{F1995460-9E0C-4B7D-8E24-9268E348FC62}" srcOrd="0" destOrd="0" parTransId="{34DB9A8E-C921-4A1A-BEC6-B92CEF76487D}" sibTransId="{63C916AF-704C-4D88-BB47-ACA767CE11C5}"/>
    <dgm:cxn modelId="{58C16EBC-2772-49D0-84AC-7ED9A4318605}" type="presOf" srcId="{F1995460-9E0C-4B7D-8E24-9268E348FC62}" destId="{01BD50CC-9C0C-4214-9AF4-EFFE4775A978}" srcOrd="0" destOrd="0" presId="urn:microsoft.com/office/officeart/2008/layout/LinedList"/>
    <dgm:cxn modelId="{EC089CC3-DB71-43C2-A2A3-92513FE40BB7}" srcId="{43A8FC72-6385-496B-80D0-61FF910F480E}" destId="{EC3DA548-5C28-4ABD-BDEB-3A24CCFC379C}" srcOrd="1" destOrd="0" parTransId="{8DDFBAC7-060D-4D48-8260-7AB76C0A96DC}" sibTransId="{178DD935-E7D0-40FC-A2FE-A3F99A7CC88C}"/>
    <dgm:cxn modelId="{F257A5D6-79B7-445C-B758-5CB0A1A587EA}" type="presOf" srcId="{EC3DA548-5C28-4ABD-BDEB-3A24CCFC379C}" destId="{94CDFDF7-989F-48F2-95CD-166F23495823}" srcOrd="0" destOrd="0" presId="urn:microsoft.com/office/officeart/2008/layout/LinedList"/>
    <dgm:cxn modelId="{9932F4E0-81D4-4B97-BF98-FAC0E7C915B6}" srcId="{43A8FC72-6385-496B-80D0-61FF910F480E}" destId="{832934EA-CBAD-49F2-AA5F-6A44FBD30810}" srcOrd="2" destOrd="0" parTransId="{6E501306-B829-4F79-BB36-9D3512EDB13B}" sibTransId="{8EB22E31-74BC-4460-8012-0EAACBC214DD}"/>
    <dgm:cxn modelId="{4163BF0A-1411-49BF-9B02-70E4DF1B5969}" type="presParOf" srcId="{55648512-C56D-41EF-9111-0769C55DADBF}" destId="{B2B816D4-49C6-4B78-8708-91A270742850}" srcOrd="0" destOrd="0" presId="urn:microsoft.com/office/officeart/2008/layout/LinedList"/>
    <dgm:cxn modelId="{306081AB-A871-407C-9C8E-5CC3212D22CA}" type="presParOf" srcId="{55648512-C56D-41EF-9111-0769C55DADBF}" destId="{ADBC6C46-4DFA-4568-8B91-74A86FE4F07A}" srcOrd="1" destOrd="0" presId="urn:microsoft.com/office/officeart/2008/layout/LinedList"/>
    <dgm:cxn modelId="{B91AE9EB-4D89-42A3-8C84-753A9C06BC87}" type="presParOf" srcId="{ADBC6C46-4DFA-4568-8B91-74A86FE4F07A}" destId="{01BD50CC-9C0C-4214-9AF4-EFFE4775A978}" srcOrd="0" destOrd="0" presId="urn:microsoft.com/office/officeart/2008/layout/LinedList"/>
    <dgm:cxn modelId="{BE0753FF-8173-4CDC-B265-F30B9C4C4F15}" type="presParOf" srcId="{ADBC6C46-4DFA-4568-8B91-74A86FE4F07A}" destId="{159DAC71-6D20-4459-B5A8-A650433D8B67}" srcOrd="1" destOrd="0" presId="urn:microsoft.com/office/officeart/2008/layout/LinedList"/>
    <dgm:cxn modelId="{DD11AC4D-D2E2-4605-BC21-7658DA44B3C6}" type="presParOf" srcId="{55648512-C56D-41EF-9111-0769C55DADBF}" destId="{A19039D0-8A10-47F1-9EE1-45C256C20401}" srcOrd="2" destOrd="0" presId="urn:microsoft.com/office/officeart/2008/layout/LinedList"/>
    <dgm:cxn modelId="{80B9647A-52D1-4C6A-8A47-9D223EA199AA}" type="presParOf" srcId="{55648512-C56D-41EF-9111-0769C55DADBF}" destId="{A7F60314-8759-46D0-BF99-F16CFFBBD6EB}" srcOrd="3" destOrd="0" presId="urn:microsoft.com/office/officeart/2008/layout/LinedList"/>
    <dgm:cxn modelId="{5BEA3150-1A22-4F90-A904-9DF563FDDB85}" type="presParOf" srcId="{A7F60314-8759-46D0-BF99-F16CFFBBD6EB}" destId="{94CDFDF7-989F-48F2-95CD-166F23495823}" srcOrd="0" destOrd="0" presId="urn:microsoft.com/office/officeart/2008/layout/LinedList"/>
    <dgm:cxn modelId="{68FE195E-6DE4-48F5-958A-ACDB26EEFE25}" type="presParOf" srcId="{A7F60314-8759-46D0-BF99-F16CFFBBD6EB}" destId="{5D5E1477-746E-464E-B733-247757442289}" srcOrd="1" destOrd="0" presId="urn:microsoft.com/office/officeart/2008/layout/LinedList"/>
    <dgm:cxn modelId="{02290952-4E45-4271-81B2-68F368279696}" type="presParOf" srcId="{55648512-C56D-41EF-9111-0769C55DADBF}" destId="{4433C700-2334-49E8-B4B7-8D01515EF3F0}" srcOrd="4" destOrd="0" presId="urn:microsoft.com/office/officeart/2008/layout/LinedList"/>
    <dgm:cxn modelId="{F1C0FDFB-EE9F-44C9-9B65-F35A1F7808BF}" type="presParOf" srcId="{55648512-C56D-41EF-9111-0769C55DADBF}" destId="{568F2ABB-A74A-4637-BABA-30BEE1E7C51F}" srcOrd="5" destOrd="0" presId="urn:microsoft.com/office/officeart/2008/layout/LinedList"/>
    <dgm:cxn modelId="{3613ACCC-1ACA-4928-A672-C79F54B6A943}" type="presParOf" srcId="{568F2ABB-A74A-4637-BABA-30BEE1E7C51F}" destId="{DF65C0F0-974A-4C25-A62E-92903BD0080D}" srcOrd="0" destOrd="0" presId="urn:microsoft.com/office/officeart/2008/layout/LinedList"/>
    <dgm:cxn modelId="{2B96396E-BC0C-4074-8B59-5D43347C5CEC}" type="presParOf" srcId="{568F2ABB-A74A-4637-BABA-30BEE1E7C51F}" destId="{DF3B44BE-392B-479F-B345-06D2BD050495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2B816D4-49C6-4B78-8708-91A270742850}">
      <dsp:nvSpPr>
        <dsp:cNvPr id="0" name=""/>
        <dsp:cNvSpPr/>
      </dsp:nvSpPr>
      <dsp:spPr>
        <a:xfrm>
          <a:off x="0" y="2492"/>
          <a:ext cx="6492875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1BD50CC-9C0C-4214-9AF4-EFFE4775A978}">
      <dsp:nvSpPr>
        <dsp:cNvPr id="0" name=""/>
        <dsp:cNvSpPr/>
      </dsp:nvSpPr>
      <dsp:spPr>
        <a:xfrm>
          <a:off x="0" y="2492"/>
          <a:ext cx="6492875" cy="170013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2400" tIns="152400" rIns="152400" bIns="152400" numCol="1" spcCol="1270" anchor="t" anchorCtr="0">
          <a:noAutofit/>
        </a:bodyPr>
        <a:lstStyle/>
        <a:p>
          <a:pPr marL="0" lvl="0" indent="0" algn="l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000" kern="1200" dirty="0"/>
            <a:t>Key Idea 1</a:t>
          </a:r>
          <a:endParaRPr lang="en-US" sz="4000" kern="1200" dirty="0"/>
        </a:p>
      </dsp:txBody>
      <dsp:txXfrm>
        <a:off x="0" y="2492"/>
        <a:ext cx="6492875" cy="1700138"/>
      </dsp:txXfrm>
    </dsp:sp>
    <dsp:sp modelId="{A19039D0-8A10-47F1-9EE1-45C256C20401}">
      <dsp:nvSpPr>
        <dsp:cNvPr id="0" name=""/>
        <dsp:cNvSpPr/>
      </dsp:nvSpPr>
      <dsp:spPr>
        <a:xfrm>
          <a:off x="0" y="1702630"/>
          <a:ext cx="6492875" cy="0"/>
        </a:xfrm>
        <a:prstGeom prst="lin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4CDFDF7-989F-48F2-95CD-166F23495823}">
      <dsp:nvSpPr>
        <dsp:cNvPr id="0" name=""/>
        <dsp:cNvSpPr/>
      </dsp:nvSpPr>
      <dsp:spPr>
        <a:xfrm>
          <a:off x="0" y="1702630"/>
          <a:ext cx="6492875" cy="170013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2400" tIns="152400" rIns="152400" bIns="152400" numCol="1" spcCol="1270" anchor="t" anchorCtr="0">
          <a:noAutofit/>
        </a:bodyPr>
        <a:lstStyle/>
        <a:p>
          <a:pPr marL="0" lvl="0" indent="0" algn="l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000" kern="1200" dirty="0"/>
            <a:t>Key Idea 2</a:t>
          </a:r>
          <a:endParaRPr lang="en-US" sz="4000" kern="1200" dirty="0"/>
        </a:p>
      </dsp:txBody>
      <dsp:txXfrm>
        <a:off x="0" y="1702630"/>
        <a:ext cx="6492875" cy="1700138"/>
      </dsp:txXfrm>
    </dsp:sp>
    <dsp:sp modelId="{4433C700-2334-49E8-B4B7-8D01515EF3F0}">
      <dsp:nvSpPr>
        <dsp:cNvPr id="0" name=""/>
        <dsp:cNvSpPr/>
      </dsp:nvSpPr>
      <dsp:spPr>
        <a:xfrm>
          <a:off x="0" y="3402769"/>
          <a:ext cx="6492875" cy="0"/>
        </a:xfrm>
        <a:prstGeom prst="lin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F65C0F0-974A-4C25-A62E-92903BD0080D}">
      <dsp:nvSpPr>
        <dsp:cNvPr id="0" name=""/>
        <dsp:cNvSpPr/>
      </dsp:nvSpPr>
      <dsp:spPr>
        <a:xfrm>
          <a:off x="0" y="3402769"/>
          <a:ext cx="6492875" cy="170013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2400" tIns="152400" rIns="152400" bIns="152400" numCol="1" spcCol="1270" anchor="t" anchorCtr="0">
          <a:noAutofit/>
        </a:bodyPr>
        <a:lstStyle/>
        <a:p>
          <a:pPr marL="0" lvl="0" indent="0" algn="l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000" kern="1200" baseline="0" dirty="0"/>
            <a:t>Key Idea 3</a:t>
          </a:r>
          <a:endParaRPr lang="en-US" sz="4000" kern="1200" dirty="0"/>
        </a:p>
      </dsp:txBody>
      <dsp:txXfrm>
        <a:off x="0" y="3402769"/>
        <a:ext cx="6492875" cy="1700138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40A0B86-DA51-4F3C-8806-2353492A24A5}" type="datetimeFigureOut">
              <a:rPr lang="en-GB" smtClean="0"/>
              <a:t>12/02/2026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1CE48E9-C0F8-49E4-A666-25A49B040A6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3063370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1CE48E9-C0F8-49E4-A666-25A49B040A6E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0735804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BF53E7C-D824-4132-A2F5-FC226F6E6AE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55196A5-51F1-4E49-8E5D-CE11C761806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7C4EF20-1960-4315-8137-27A886E764F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7EDAC8-8DE7-4A12-84BF-4829BC62C890}" type="datetimeFigureOut">
              <a:rPr lang="en-GB" smtClean="0"/>
              <a:t>12/02/2026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4C36D1D-3340-4D6E-A265-E9D0770DF29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83C6E67-4F74-4C99-8AAF-6B182529D3C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DBE004-5EE5-4F84-8BFE-D29B8F20D36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738818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AB72306-C1E5-4843-961B-90E7A7F1569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0233D54-8A71-4996-A3E9-E3A9B448307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F783363-AC95-4967-AC93-2E9DC8253CC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7EDAC8-8DE7-4A12-84BF-4829BC62C890}" type="datetimeFigureOut">
              <a:rPr lang="en-GB" smtClean="0"/>
              <a:t>12/02/2026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05BF5BE-329F-4E39-A848-68088A0C166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4ADA0C8-C070-43C3-8638-7E4BDB74329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DBE004-5EE5-4F84-8BFE-D29B8F20D36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8918273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F88E2C4-47A3-4B4B-9B2F-AE4A17C8B7F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598D802-B362-41C2-A000-626408A703A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0326F8-9FB8-4A65-BB00-F65C345DE90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7EDAC8-8DE7-4A12-84BF-4829BC62C890}" type="datetimeFigureOut">
              <a:rPr lang="en-GB" smtClean="0"/>
              <a:t>12/02/2026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6DB84B4-B693-4BF0-843B-6783CC360B5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959E891-5A0E-4B15-BA53-2E4DE2DA87C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DBE004-5EE5-4F84-8BFE-D29B8F20D36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534929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034854A-72FD-42F4-8C6D-3843BC37E51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3A1EE38-90E4-49EA-A6CD-AF3772B61558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18F297D-2A14-4361-9B5D-69F6C675098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F766D4B-768F-411A-B939-33FEC000CE5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7EDAC8-8DE7-4A12-84BF-4829BC62C890}" type="datetimeFigureOut">
              <a:rPr lang="en-GB" smtClean="0"/>
              <a:t>12/02/2026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BED9DAF-BFAB-4552-B843-714E8149655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C310584-AD18-4CD5-8580-A6ED306C33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DBE004-5EE5-4F84-8BFE-D29B8F20D36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8359367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626285C-DE91-4336-A29D-F610041CF67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F07F1B2-2B91-428F-912F-E40AB3E7AEC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DE8EE64-7068-4E68-9469-BF8477EFF92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B9EFA5D8-68FD-4677-9B95-E55605B159DF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74361BEB-E9F3-431A-A9EA-19CAFDECE500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F1D253A-B40F-4A45-91D5-CE3EDB9D015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7EDAC8-8DE7-4A12-84BF-4829BC62C890}" type="datetimeFigureOut">
              <a:rPr lang="en-GB" smtClean="0"/>
              <a:t>12/02/2026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D6A0C9C7-48E8-4592-A9AB-B02E7A2A068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A34074D5-491C-470B-9A38-FAE6CC29586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DBE004-5EE5-4F84-8BFE-D29B8F20D36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5775268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E31E9A6-7EA9-4A28-88C1-B316BC196D7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84E36C8-00D2-456E-A57B-61E5C9C2BA8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7EDAC8-8DE7-4A12-84BF-4829BC62C890}" type="datetimeFigureOut">
              <a:rPr lang="en-GB" smtClean="0"/>
              <a:t>12/02/2026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C258925-58D7-4985-8D9C-697574EB9E5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667B349-0BEF-4805-8D11-463E41FE3BC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DBE004-5EE5-4F84-8BFE-D29B8F20D36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7146575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09B7167A-F8C8-4A9B-9BEB-6C1625100D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7EDAC8-8DE7-4A12-84BF-4829BC62C890}" type="datetimeFigureOut">
              <a:rPr lang="en-GB" smtClean="0"/>
              <a:t>12/02/2026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26A87B71-DECD-4C9D-BC1E-BD5FC225810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BC2F44B-8074-43C7-B6D5-13EC2452906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DBE004-5EE5-4F84-8BFE-D29B8F20D36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3093725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2D6726-7FC2-48E1-810B-92BCF6DA605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641E2D5-CF0A-433F-BB2F-21A339893D7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1D14229-0B99-42EB-BBBB-7F3C66A9BEA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C5218DA-C450-4BA4-A503-75394F71445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7EDAC8-8DE7-4A12-84BF-4829BC62C890}" type="datetimeFigureOut">
              <a:rPr lang="en-GB" smtClean="0"/>
              <a:t>12/02/2026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2FCF8DF-3E47-4258-8EBB-DEAABC0CD54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0739C0D-7BB7-4EA4-BA92-7E65C0C383E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DBE004-5EE5-4F84-8BFE-D29B8F20D36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0831436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4302D1-C3EF-474D-9763-33DD0B4987E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2461BBAF-8562-4436-86F0-821BD278EE55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7006F0A-8120-4CE9-BCF8-461E67F4BFE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E19A0DD-7714-47D0-A4B7-1C947D1B3C9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7EDAC8-8DE7-4A12-84BF-4829BC62C890}" type="datetimeFigureOut">
              <a:rPr lang="en-GB" smtClean="0"/>
              <a:t>12/02/2026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7769F22-2D62-4DCC-8703-720F9CD7360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26C572A-D432-4939-8072-654EAC15901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DBE004-5EE5-4F84-8BFE-D29B8F20D36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46934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6790FFD-375D-48B0-B162-30114D665BC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DDF0A6B-0492-4A56-9F16-EDBBE2DFCDB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2997F19-9DCD-4E31-B212-BD97FB92002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7EDAC8-8DE7-4A12-84BF-4829BC62C890}" type="datetimeFigureOut">
              <a:rPr lang="en-GB" smtClean="0"/>
              <a:t>12/02/2026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0B65C33-7D5E-40D7-B673-A0F5A3C6CAC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4AC1709-5307-4717-B9F7-3B07D229A56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DBE004-5EE5-4F84-8BFE-D29B8F20D36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9840173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7F55AC98-D989-4C6F-A11C-C5152284170E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CEA8C06-DBC6-40E4-932B-BB2FB58E4FE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0A9B71C-D097-4D66-8165-4CFD9C40238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7EDAC8-8DE7-4A12-84BF-4829BC62C890}" type="datetimeFigureOut">
              <a:rPr lang="en-GB" smtClean="0"/>
              <a:t>12/02/2026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915E17D-9E04-4EC6-8A7A-6CE5F569461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E13C8C3-D473-4ACF-83D8-9834FF45F82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DBE004-5EE5-4F84-8BFE-D29B8F20D36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5226352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F18E4BCC-9530-4D58-915A-BB8D85CB813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D0DDBAB-EB1F-49E5-8F98-5A9A120BD11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8350F12-E8A5-4B55-91E0-6602157CF08D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F7EDAC8-8DE7-4A12-84BF-4829BC62C890}" type="datetimeFigureOut">
              <a:rPr lang="en-GB" smtClean="0"/>
              <a:t>12/02/2026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18CAF82-0A65-4DF3-821F-86FA1C88AD49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6F62297-66EA-423A-8A37-6DBA76051670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2DBE004-5EE5-4F84-8BFE-D29B8F20D36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8430288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jp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8555C5B3-193A-4749-9AFD-682E53CDDE8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2EAE06A6-F76A-41C9-827A-C561B00448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-3"/>
            <a:ext cx="12192000" cy="6858000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6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89F9D4E8-0639-444B-949B-9518585061A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80861" y="0"/>
            <a:ext cx="7661934" cy="6858000"/>
          </a:xfrm>
          <a:prstGeom prst="rect">
            <a:avLst/>
          </a:prstGeom>
          <a:gradFill>
            <a:gsLst>
              <a:gs pos="0">
                <a:schemeClr val="accent1">
                  <a:lumMod val="75000"/>
                  <a:alpha val="45000"/>
                </a:schemeClr>
              </a:gs>
              <a:gs pos="100000">
                <a:srgbClr val="000000">
                  <a:alpha val="29000"/>
                </a:srgb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7E3DA7A2-ED70-4BBA-AB72-00AD461FA4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480862" y="-6"/>
            <a:ext cx="11711138" cy="6410334"/>
          </a:xfrm>
          <a:prstGeom prst="rect">
            <a:avLst/>
          </a:prstGeom>
          <a:gradFill>
            <a:gsLst>
              <a:gs pos="0">
                <a:schemeClr val="accent1">
                  <a:alpha val="0"/>
                </a:schemeClr>
              </a:gs>
              <a:gs pos="100000">
                <a:srgbClr val="000000">
                  <a:alpha val="41000"/>
                </a:srgbClr>
              </a:gs>
            </a:gsLst>
            <a:lin ang="18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2267CC4-DB0D-457E-A4FF-BF5B5826C67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78479" y="857251"/>
            <a:ext cx="5735819" cy="3098061"/>
          </a:xfrm>
        </p:spPr>
        <p:txBody>
          <a:bodyPr anchor="b">
            <a:noAutofit/>
          </a:bodyPr>
          <a:lstStyle/>
          <a:p>
            <a:pPr algn="l"/>
            <a:br>
              <a:rPr lang="en-GB" sz="4000" dirty="0">
                <a:solidFill>
                  <a:schemeClr val="bg1"/>
                </a:solidFill>
                <a:latin typeface="Aptos Display"/>
                <a:cs typeface="Arial"/>
              </a:rPr>
            </a:br>
            <a:br>
              <a:rPr lang="en-GB" sz="4000" dirty="0">
                <a:latin typeface="Aptos Display"/>
                <a:cs typeface="Arial"/>
              </a:rPr>
            </a:br>
            <a:r>
              <a:rPr lang="en-GB" sz="4000" dirty="0">
                <a:solidFill>
                  <a:schemeClr val="bg1"/>
                </a:solidFill>
                <a:latin typeface="Aptos Display"/>
                <a:cs typeface="Arial"/>
              </a:rPr>
              <a:t>“</a:t>
            </a:r>
            <a:r>
              <a:rPr lang="en-GB" sz="4000" b="0" i="0" dirty="0">
                <a:solidFill>
                  <a:schemeClr val="bg1"/>
                </a:solidFill>
                <a:effectLst/>
                <a:latin typeface="Aptos Display" panose="020B0004020202020204" pitchFamily="34" charset="0"/>
              </a:rPr>
              <a:t>How does the integration of information and intelligence enhance the effectiveness of both operational and digital policing? </a:t>
            </a:r>
            <a:r>
              <a:rPr lang="en-GB" sz="4000" dirty="0">
                <a:solidFill>
                  <a:schemeClr val="bg1"/>
                </a:solidFill>
                <a:latin typeface="Aptos Display" panose="020B0004020202020204" pitchFamily="34" charset="0"/>
                <a:cs typeface="Arial"/>
              </a:rPr>
              <a:t>”.</a:t>
            </a:r>
            <a:endParaRPr lang="en-GB" sz="4000" b="1" dirty="0">
              <a:solidFill>
                <a:schemeClr val="bg1"/>
              </a:solidFill>
              <a:latin typeface="Aptos Display" panose="020B0004020202020204" pitchFamily="34" charset="0"/>
              <a:ea typeface="Calibri Light"/>
              <a:cs typeface="Calibri Light"/>
            </a:endParaRPr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FC485432-3647-4218-B5D3-15D3FA222B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4844797" y="-489206"/>
            <a:ext cx="2502408" cy="12191998"/>
          </a:xfrm>
          <a:prstGeom prst="rect">
            <a:avLst/>
          </a:prstGeom>
          <a:gradFill>
            <a:gsLst>
              <a:gs pos="0">
                <a:schemeClr val="accent1">
                  <a:alpha val="24000"/>
                </a:schemeClr>
              </a:gs>
              <a:gs pos="78000">
                <a:schemeClr val="accent1">
                  <a:lumMod val="50000"/>
                  <a:alpha val="0"/>
                </a:schemeClr>
              </a:gs>
            </a:gsLst>
            <a:lin ang="10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081F8C1-B81B-43A9-B2E6-35B6C954453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27208" y="4756265"/>
            <a:ext cx="4393278" cy="1244483"/>
          </a:xfrm>
        </p:spPr>
        <p:txBody>
          <a:bodyPr anchor="t">
            <a:normAutofit/>
          </a:bodyPr>
          <a:lstStyle/>
          <a:p>
            <a:pPr algn="l"/>
            <a:r>
              <a:rPr lang="en-GB" dirty="0">
                <a:solidFill>
                  <a:srgbClr val="FFFFFF"/>
                </a:solidFill>
              </a:rPr>
              <a:t>Steven Thompson</a:t>
            </a:r>
          </a:p>
          <a:p>
            <a:pPr algn="l"/>
            <a:r>
              <a:rPr lang="en-GB" dirty="0">
                <a:solidFill>
                  <a:srgbClr val="FFFFFF"/>
                </a:solidFill>
              </a:rPr>
              <a:t>12 February 2026</a:t>
            </a:r>
          </a:p>
        </p:txBody>
      </p:sp>
      <p:sp>
        <p:nvSpPr>
          <p:cNvPr id="26" name="Oval 25">
            <a:extLst>
              <a:ext uri="{FF2B5EF4-FFF2-40B4-BE49-F238E27FC236}">
                <a16:creationId xmlns:a16="http://schemas.microsoft.com/office/drawing/2014/main" id="{F4AFDDCA-6ABA-4D23-8A5C-1BF0F430814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390589" y="1062544"/>
            <a:ext cx="4756162" cy="4756162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23F7CCF6-C70F-48A1-8D76-4EB7D317AE21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b="25000"/>
          <a:stretch/>
        </p:blipFill>
        <p:spPr>
          <a:xfrm>
            <a:off x="6920559" y="2385066"/>
            <a:ext cx="3737164" cy="210215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0398197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02FF8F1F-58FF-B6F5-B1D1-6405017DF84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Freeform: Shape 8">
            <a:extLst>
              <a:ext uri="{FF2B5EF4-FFF2-40B4-BE49-F238E27FC236}">
                <a16:creationId xmlns:a16="http://schemas.microsoft.com/office/drawing/2014/main" id="{0B42E483-8E7E-E223-44E5-5579BFC5F98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-1" y="-1"/>
            <a:ext cx="4403709" cy="6858001"/>
          </a:xfrm>
          <a:custGeom>
            <a:avLst/>
            <a:gdLst>
              <a:gd name="connsiteX0" fmla="*/ 3223890 w 4403709"/>
              <a:gd name="connsiteY0" fmla="*/ 6858001 h 6858001"/>
              <a:gd name="connsiteX1" fmla="*/ 4101908 w 4403709"/>
              <a:gd name="connsiteY1" fmla="*/ 6858001 h 6858001"/>
              <a:gd name="connsiteX2" fmla="*/ 3254950 w 4403709"/>
              <a:gd name="connsiteY2" fmla="*/ 1599356 h 6858001"/>
              <a:gd name="connsiteX3" fmla="*/ 3254950 w 4403709"/>
              <a:gd name="connsiteY3" fmla="*/ 1594062 h 6858001"/>
              <a:gd name="connsiteX4" fmla="*/ 4403709 w 4403709"/>
              <a:gd name="connsiteY4" fmla="*/ 0 h 6858001"/>
              <a:gd name="connsiteX5" fmla="*/ 3254950 w 4403709"/>
              <a:gd name="connsiteY5" fmla="*/ 0 h 6858001"/>
              <a:gd name="connsiteX6" fmla="*/ 2903520 w 4403709"/>
              <a:gd name="connsiteY6" fmla="*/ 0 h 6858001"/>
              <a:gd name="connsiteX7" fmla="*/ 0 w 4403709"/>
              <a:gd name="connsiteY7" fmla="*/ 0 h 6858001"/>
              <a:gd name="connsiteX8" fmla="*/ 0 w 4403709"/>
              <a:gd name="connsiteY8" fmla="*/ 6858000 h 6858001"/>
              <a:gd name="connsiteX9" fmla="*/ 3223890 w 4403709"/>
              <a:gd name="connsiteY9" fmla="*/ 6858000 h 68580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4403709" h="6858001">
                <a:moveTo>
                  <a:pt x="3223890" y="6858001"/>
                </a:moveTo>
                <a:lnTo>
                  <a:pt x="4101908" y="6858001"/>
                </a:lnTo>
                <a:lnTo>
                  <a:pt x="3254950" y="1599356"/>
                </a:lnTo>
                <a:lnTo>
                  <a:pt x="3254950" y="1594062"/>
                </a:lnTo>
                <a:lnTo>
                  <a:pt x="4403709" y="0"/>
                </a:lnTo>
                <a:lnTo>
                  <a:pt x="3254950" y="0"/>
                </a:lnTo>
                <a:lnTo>
                  <a:pt x="2903520" y="0"/>
                </a:lnTo>
                <a:lnTo>
                  <a:pt x="0" y="0"/>
                </a:lnTo>
                <a:lnTo>
                  <a:pt x="0" y="6858000"/>
                </a:lnTo>
                <a:lnTo>
                  <a:pt x="3223890" y="685800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2">
            <a:schemeClr val="dk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2A58B6D7-5F69-3168-F9F0-0E3A4BB66F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3315292" y="0"/>
            <a:ext cx="2436813" cy="6858001"/>
            <a:chOff x="1320800" y="0"/>
            <a:chExt cx="2436813" cy="6858001"/>
          </a:xfrm>
        </p:grpSpPr>
        <p:sp>
          <p:nvSpPr>
            <p:cNvPr id="12" name="Freeform 6">
              <a:extLst>
                <a:ext uri="{FF2B5EF4-FFF2-40B4-BE49-F238E27FC236}">
                  <a16:creationId xmlns:a16="http://schemas.microsoft.com/office/drawing/2014/main" id="{05F6A9A7-2D31-A744-7F58-F47A95D3775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0"/>
              <a:ext cx="1122363" cy="5329238"/>
            </a:xfrm>
            <a:custGeom>
              <a:avLst/>
              <a:gdLst/>
              <a:ahLst/>
              <a:cxnLst/>
              <a:rect l="0" t="0" r="r" b="b"/>
              <a:pathLst>
                <a:path w="707" h="3357">
                  <a:moveTo>
                    <a:pt x="0" y="3330"/>
                  </a:moveTo>
                  <a:lnTo>
                    <a:pt x="156" y="3357"/>
                  </a:lnTo>
                  <a:lnTo>
                    <a:pt x="707" y="0"/>
                  </a:lnTo>
                  <a:lnTo>
                    <a:pt x="547" y="0"/>
                  </a:lnTo>
                  <a:lnTo>
                    <a:pt x="0" y="333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3" name="Freeform 7">
              <a:extLst>
                <a:ext uri="{FF2B5EF4-FFF2-40B4-BE49-F238E27FC236}">
                  <a16:creationId xmlns:a16="http://schemas.microsoft.com/office/drawing/2014/main" id="{D5D27DB7-A22D-97E7-C5C2-B930466ADCD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0"/>
              <a:ext cx="1117600" cy="5276850"/>
            </a:xfrm>
            <a:custGeom>
              <a:avLst/>
              <a:gdLst/>
              <a:ahLst/>
              <a:cxnLst/>
              <a:rect l="0" t="0" r="r" b="b"/>
              <a:pathLst>
                <a:path w="704" h="3324">
                  <a:moveTo>
                    <a:pt x="704" y="0"/>
                  </a:moveTo>
                  <a:lnTo>
                    <a:pt x="545" y="0"/>
                  </a:lnTo>
                  <a:lnTo>
                    <a:pt x="0" y="3300"/>
                  </a:lnTo>
                  <a:lnTo>
                    <a:pt x="157" y="3324"/>
                  </a:lnTo>
                  <a:lnTo>
                    <a:pt x="704" y="0"/>
                  </a:lnTo>
                  <a:close/>
                </a:path>
              </a:pathLst>
            </a:custGeom>
            <a:solidFill>
              <a:srgbClr val="595959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4" name="Freeform 8">
              <a:extLst>
                <a:ext uri="{FF2B5EF4-FFF2-40B4-BE49-F238E27FC236}">
                  <a16:creationId xmlns:a16="http://schemas.microsoft.com/office/drawing/2014/main" id="{6C1FD7D7-9811-E195-17D0-3D2E7903B5D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228725" cy="1619250"/>
            </a:xfrm>
            <a:custGeom>
              <a:avLst/>
              <a:gdLst/>
              <a:ahLst/>
              <a:cxnLst/>
              <a:rect l="0" t="0" r="r" b="b"/>
              <a:pathLst>
                <a:path w="774" h="1020">
                  <a:moveTo>
                    <a:pt x="0" y="0"/>
                  </a:moveTo>
                  <a:lnTo>
                    <a:pt x="740" y="1020"/>
                  </a:lnTo>
                  <a:lnTo>
                    <a:pt x="774" y="10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262626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5" name="Freeform 9">
              <a:extLst>
                <a:ext uri="{FF2B5EF4-FFF2-40B4-BE49-F238E27FC236}">
                  <a16:creationId xmlns:a16="http://schemas.microsoft.com/office/drawing/2014/main" id="{CFE53E91-B19C-C8FC-40A7-207B5655240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91138"/>
              <a:ext cx="1495425" cy="1566863"/>
            </a:xfrm>
            <a:custGeom>
              <a:avLst/>
              <a:gdLst/>
              <a:ahLst/>
              <a:cxnLst/>
              <a:rect l="0" t="0" r="r" b="b"/>
              <a:pathLst>
                <a:path w="942" h="987">
                  <a:moveTo>
                    <a:pt x="0" y="0"/>
                  </a:moveTo>
                  <a:lnTo>
                    <a:pt x="909" y="987"/>
                  </a:lnTo>
                  <a:lnTo>
                    <a:pt x="942" y="9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6" name="Freeform 10">
              <a:extLst>
                <a:ext uri="{FF2B5EF4-FFF2-40B4-BE49-F238E27FC236}">
                  <a16:creationId xmlns:a16="http://schemas.microsoft.com/office/drawing/2014/main" id="{F93C1F1A-1F93-0787-50E1-0519CE0C97B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86375"/>
              <a:ext cx="2130425" cy="1571625"/>
            </a:xfrm>
            <a:custGeom>
              <a:avLst/>
              <a:gdLst/>
              <a:ahLst/>
              <a:cxnLst/>
              <a:rect l="0" t="0" r="r" b="b"/>
              <a:pathLst>
                <a:path w="1342" h="990">
                  <a:moveTo>
                    <a:pt x="0" y="3"/>
                  </a:moveTo>
                  <a:lnTo>
                    <a:pt x="942" y="990"/>
                  </a:lnTo>
                  <a:lnTo>
                    <a:pt x="1342" y="990"/>
                  </a:lnTo>
                  <a:lnTo>
                    <a:pt x="156" y="27"/>
                  </a:lnTo>
                  <a:lnTo>
                    <a:pt x="0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" name="Freeform 11">
              <a:extLst>
                <a:ext uri="{FF2B5EF4-FFF2-40B4-BE49-F238E27FC236}">
                  <a16:creationId xmlns:a16="http://schemas.microsoft.com/office/drawing/2014/main" id="{7430269D-C60F-0B5D-F3B1-B0AB1310E9E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695450" cy="1619250"/>
            </a:xfrm>
            <a:custGeom>
              <a:avLst/>
              <a:gdLst/>
              <a:ahLst/>
              <a:cxnLst/>
              <a:rect l="0" t="0" r="r" b="b"/>
              <a:pathLst>
                <a:path w="1068" h="1020">
                  <a:moveTo>
                    <a:pt x="1068" y="1020"/>
                  </a:moveTo>
                  <a:lnTo>
                    <a:pt x="184" y="60"/>
                  </a:lnTo>
                  <a:lnTo>
                    <a:pt x="154" y="27"/>
                  </a:lnTo>
                  <a:lnTo>
                    <a:pt x="157" y="27"/>
                  </a:lnTo>
                  <a:lnTo>
                    <a:pt x="157" y="24"/>
                  </a:lnTo>
                  <a:lnTo>
                    <a:pt x="154" y="24"/>
                  </a:lnTo>
                  <a:lnTo>
                    <a:pt x="0" y="0"/>
                  </a:lnTo>
                  <a:lnTo>
                    <a:pt x="0" y="0"/>
                  </a:lnTo>
                  <a:lnTo>
                    <a:pt x="774" y="1020"/>
                  </a:lnTo>
                  <a:lnTo>
                    <a:pt x="1068" y="1020"/>
                  </a:lnTo>
                  <a:close/>
                </a:path>
              </a:pathLst>
            </a:custGeom>
            <a:solidFill>
              <a:srgbClr val="404040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5EF70343-4E0E-A813-5111-BD9D447E75B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2449" y="688019"/>
            <a:ext cx="3480047" cy="5105400"/>
          </a:xfrm>
        </p:spPr>
        <p:txBody>
          <a:bodyPr>
            <a:normAutofit/>
          </a:bodyPr>
          <a:lstStyle/>
          <a:p>
            <a:r>
              <a:rPr lang="en-GB" sz="6000" dirty="0">
                <a:solidFill>
                  <a:srgbClr val="FFFFFF"/>
                </a:solidFill>
              </a:rPr>
              <a:t>Aims</a:t>
            </a:r>
            <a:br>
              <a:rPr lang="en-GB" sz="6000" dirty="0">
                <a:solidFill>
                  <a:srgbClr val="FFFFFF"/>
                </a:solidFill>
              </a:rPr>
            </a:br>
            <a:r>
              <a:rPr lang="en-GB" sz="6000" dirty="0">
                <a:solidFill>
                  <a:srgbClr val="FFFFFF"/>
                </a:solidFill>
              </a:rPr>
              <a:t>Purpose</a:t>
            </a:r>
            <a:br>
              <a:rPr lang="en-GB" sz="6000" dirty="0">
                <a:solidFill>
                  <a:srgbClr val="FFFFFF"/>
                </a:solidFill>
              </a:rPr>
            </a:br>
            <a:r>
              <a:rPr lang="en-GB" sz="6000" dirty="0">
                <a:solidFill>
                  <a:srgbClr val="FFFFFF"/>
                </a:solidFill>
              </a:rPr>
              <a:t>Objectives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3B263937-044F-8C8C-9A1E-3B284D6F21E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177856928"/>
              </p:ext>
            </p:extLst>
          </p:nvPr>
        </p:nvGraphicFramePr>
        <p:xfrm>
          <a:off x="5010150" y="685800"/>
          <a:ext cx="6492875" cy="51054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Thought Bubble: Cloud 2">
            <a:extLst>
              <a:ext uri="{FF2B5EF4-FFF2-40B4-BE49-F238E27FC236}">
                <a16:creationId xmlns:a16="http://schemas.microsoft.com/office/drawing/2014/main" id="{C26C38B0-A15A-2922-F5E3-D0775B9A1758}"/>
              </a:ext>
            </a:extLst>
          </p:cNvPr>
          <p:cNvSpPr/>
          <p:nvPr/>
        </p:nvSpPr>
        <p:spPr>
          <a:xfrm>
            <a:off x="7635735" y="1324946"/>
            <a:ext cx="4251465" cy="3961429"/>
          </a:xfrm>
          <a:prstGeom prst="cloudCallout">
            <a:avLst>
              <a:gd name="adj1" fmla="val -58051"/>
              <a:gd name="adj2" fmla="val 55623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800" dirty="0"/>
              <a:t>This is the intro slide</a:t>
            </a:r>
          </a:p>
          <a:p>
            <a:pPr algn="ctr"/>
            <a:endParaRPr lang="en-GB" sz="2800" dirty="0"/>
          </a:p>
          <a:p>
            <a:pPr algn="ctr"/>
            <a:r>
              <a:rPr lang="en-GB" sz="2800" dirty="0"/>
              <a:t>Tell the audience what you are going to tell them</a:t>
            </a:r>
          </a:p>
        </p:txBody>
      </p:sp>
      <p:pic>
        <p:nvPicPr>
          <p:cNvPr id="8" name="Picture 7" descr="Hi Bee">
            <a:extLst>
              <a:ext uri="{FF2B5EF4-FFF2-40B4-BE49-F238E27FC236}">
                <a16:creationId xmlns:a16="http://schemas.microsoft.com/office/drawing/2014/main" id="{3C7D88B4-764C-8AB5-BAE5-2A1EA8B3493D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10150" y="4725987"/>
            <a:ext cx="2130425" cy="21304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587853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B2B816D4-49C6-4B78-8708-91A270742850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>
                                            <p:graphicEl>
                                              <a:dgm id="{B2B816D4-49C6-4B78-8708-91A270742850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>
                                            <p:graphicEl>
                                              <a:dgm id="{B2B816D4-49C6-4B78-8708-91A270742850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01BD50CC-9C0C-4214-9AF4-EFFE4775A978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5">
                                            <p:graphicEl>
                                              <a:dgm id="{01BD50CC-9C0C-4214-9AF4-EFFE4775A978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5">
                                            <p:graphicEl>
                                              <a:dgm id="{01BD50CC-9C0C-4214-9AF4-EFFE4775A978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A19039D0-8A10-47F1-9EE1-45C256C20401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5">
                                            <p:graphicEl>
                                              <a:dgm id="{A19039D0-8A10-47F1-9EE1-45C256C20401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5">
                                            <p:graphicEl>
                                              <a:dgm id="{A19039D0-8A10-47F1-9EE1-45C256C20401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94CDFDF7-989F-48F2-95CD-166F2349582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5">
                                            <p:graphicEl>
                                              <a:dgm id="{94CDFDF7-989F-48F2-95CD-166F23495823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5">
                                            <p:graphicEl>
                                              <a:dgm id="{94CDFDF7-989F-48F2-95CD-166F23495823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4433C700-2334-49E8-B4B7-8D01515EF3F0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5">
                                            <p:graphicEl>
                                              <a:dgm id="{4433C700-2334-49E8-B4B7-8D01515EF3F0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5">
                                            <p:graphicEl>
                                              <a:dgm id="{4433C700-2334-49E8-B4B7-8D01515EF3F0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DF65C0F0-974A-4C25-A62E-92903BD0080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5">
                                            <p:graphicEl>
                                              <a:dgm id="{DF65C0F0-974A-4C25-A62E-92903BD0080D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5">
                                            <p:graphicEl>
                                              <a:dgm id="{DF65C0F0-974A-4C25-A62E-92903BD0080D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3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5" grpId="0">
        <p:bldSub>
          <a:bldDgm bld="lvlOne"/>
        </p:bldSub>
      </p:bldGraphic>
      <p:bldP spid="3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Freeform: Shape 8">
            <a:extLst>
              <a:ext uri="{FF2B5EF4-FFF2-40B4-BE49-F238E27FC236}">
                <a16:creationId xmlns:a16="http://schemas.microsoft.com/office/drawing/2014/main" id="{42285737-90EE-47DC-AC80-8AE156B1196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-1" y="-1"/>
            <a:ext cx="4403709" cy="6858001"/>
          </a:xfrm>
          <a:custGeom>
            <a:avLst/>
            <a:gdLst>
              <a:gd name="connsiteX0" fmla="*/ 3223890 w 4403709"/>
              <a:gd name="connsiteY0" fmla="*/ 6858001 h 6858001"/>
              <a:gd name="connsiteX1" fmla="*/ 4101908 w 4403709"/>
              <a:gd name="connsiteY1" fmla="*/ 6858001 h 6858001"/>
              <a:gd name="connsiteX2" fmla="*/ 3254950 w 4403709"/>
              <a:gd name="connsiteY2" fmla="*/ 1599356 h 6858001"/>
              <a:gd name="connsiteX3" fmla="*/ 3254950 w 4403709"/>
              <a:gd name="connsiteY3" fmla="*/ 1594062 h 6858001"/>
              <a:gd name="connsiteX4" fmla="*/ 4403709 w 4403709"/>
              <a:gd name="connsiteY4" fmla="*/ 0 h 6858001"/>
              <a:gd name="connsiteX5" fmla="*/ 3254950 w 4403709"/>
              <a:gd name="connsiteY5" fmla="*/ 0 h 6858001"/>
              <a:gd name="connsiteX6" fmla="*/ 2903520 w 4403709"/>
              <a:gd name="connsiteY6" fmla="*/ 0 h 6858001"/>
              <a:gd name="connsiteX7" fmla="*/ 0 w 4403709"/>
              <a:gd name="connsiteY7" fmla="*/ 0 h 6858001"/>
              <a:gd name="connsiteX8" fmla="*/ 0 w 4403709"/>
              <a:gd name="connsiteY8" fmla="*/ 6858000 h 6858001"/>
              <a:gd name="connsiteX9" fmla="*/ 3223890 w 4403709"/>
              <a:gd name="connsiteY9" fmla="*/ 6858000 h 68580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4403709" h="6858001">
                <a:moveTo>
                  <a:pt x="3223890" y="6858001"/>
                </a:moveTo>
                <a:lnTo>
                  <a:pt x="4101908" y="6858001"/>
                </a:lnTo>
                <a:lnTo>
                  <a:pt x="3254950" y="1599356"/>
                </a:lnTo>
                <a:lnTo>
                  <a:pt x="3254950" y="1594062"/>
                </a:lnTo>
                <a:lnTo>
                  <a:pt x="4403709" y="0"/>
                </a:lnTo>
                <a:lnTo>
                  <a:pt x="3254950" y="0"/>
                </a:lnTo>
                <a:lnTo>
                  <a:pt x="2903520" y="0"/>
                </a:lnTo>
                <a:lnTo>
                  <a:pt x="0" y="0"/>
                </a:lnTo>
                <a:lnTo>
                  <a:pt x="0" y="6858000"/>
                </a:lnTo>
                <a:lnTo>
                  <a:pt x="3223890" y="685800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2">
            <a:schemeClr val="dk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B57BDC17-F1B3-455F-BBF1-680AA1F25C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3315292" y="0"/>
            <a:ext cx="2436813" cy="6858001"/>
            <a:chOff x="1320800" y="0"/>
            <a:chExt cx="2436813" cy="6858001"/>
          </a:xfrm>
        </p:grpSpPr>
        <p:sp>
          <p:nvSpPr>
            <p:cNvPr id="12" name="Freeform 6">
              <a:extLst>
                <a:ext uri="{FF2B5EF4-FFF2-40B4-BE49-F238E27FC236}">
                  <a16:creationId xmlns:a16="http://schemas.microsoft.com/office/drawing/2014/main" id="{64E2FA9A-FEF7-4501-B0EB-5E45EDD2177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0"/>
              <a:ext cx="1122363" cy="5329238"/>
            </a:xfrm>
            <a:custGeom>
              <a:avLst/>
              <a:gdLst/>
              <a:ahLst/>
              <a:cxnLst/>
              <a:rect l="0" t="0" r="r" b="b"/>
              <a:pathLst>
                <a:path w="707" h="3357">
                  <a:moveTo>
                    <a:pt x="0" y="3330"/>
                  </a:moveTo>
                  <a:lnTo>
                    <a:pt x="156" y="3357"/>
                  </a:lnTo>
                  <a:lnTo>
                    <a:pt x="707" y="0"/>
                  </a:lnTo>
                  <a:lnTo>
                    <a:pt x="547" y="0"/>
                  </a:lnTo>
                  <a:lnTo>
                    <a:pt x="0" y="333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3" name="Freeform 7">
              <a:extLst>
                <a:ext uri="{FF2B5EF4-FFF2-40B4-BE49-F238E27FC236}">
                  <a16:creationId xmlns:a16="http://schemas.microsoft.com/office/drawing/2014/main" id="{BC38192B-B4CB-47D4-A3B1-10010247F15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0"/>
              <a:ext cx="1117600" cy="5276850"/>
            </a:xfrm>
            <a:custGeom>
              <a:avLst/>
              <a:gdLst/>
              <a:ahLst/>
              <a:cxnLst/>
              <a:rect l="0" t="0" r="r" b="b"/>
              <a:pathLst>
                <a:path w="704" h="3324">
                  <a:moveTo>
                    <a:pt x="704" y="0"/>
                  </a:moveTo>
                  <a:lnTo>
                    <a:pt x="545" y="0"/>
                  </a:lnTo>
                  <a:lnTo>
                    <a:pt x="0" y="3300"/>
                  </a:lnTo>
                  <a:lnTo>
                    <a:pt x="157" y="3324"/>
                  </a:lnTo>
                  <a:lnTo>
                    <a:pt x="704" y="0"/>
                  </a:lnTo>
                  <a:close/>
                </a:path>
              </a:pathLst>
            </a:custGeom>
            <a:solidFill>
              <a:srgbClr val="595959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4" name="Freeform 8">
              <a:extLst>
                <a:ext uri="{FF2B5EF4-FFF2-40B4-BE49-F238E27FC236}">
                  <a16:creationId xmlns:a16="http://schemas.microsoft.com/office/drawing/2014/main" id="{96330E33-E171-4B0F-82B5-AF7230399B5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228725" cy="1619250"/>
            </a:xfrm>
            <a:custGeom>
              <a:avLst/>
              <a:gdLst/>
              <a:ahLst/>
              <a:cxnLst/>
              <a:rect l="0" t="0" r="r" b="b"/>
              <a:pathLst>
                <a:path w="774" h="1020">
                  <a:moveTo>
                    <a:pt x="0" y="0"/>
                  </a:moveTo>
                  <a:lnTo>
                    <a:pt x="740" y="1020"/>
                  </a:lnTo>
                  <a:lnTo>
                    <a:pt x="774" y="10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262626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5" name="Freeform 9">
              <a:extLst>
                <a:ext uri="{FF2B5EF4-FFF2-40B4-BE49-F238E27FC236}">
                  <a16:creationId xmlns:a16="http://schemas.microsoft.com/office/drawing/2014/main" id="{332B1723-69BF-42D7-B757-0FA059E152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91138"/>
              <a:ext cx="1495425" cy="1566863"/>
            </a:xfrm>
            <a:custGeom>
              <a:avLst/>
              <a:gdLst/>
              <a:ahLst/>
              <a:cxnLst/>
              <a:rect l="0" t="0" r="r" b="b"/>
              <a:pathLst>
                <a:path w="942" h="987">
                  <a:moveTo>
                    <a:pt x="0" y="0"/>
                  </a:moveTo>
                  <a:lnTo>
                    <a:pt x="909" y="987"/>
                  </a:lnTo>
                  <a:lnTo>
                    <a:pt x="942" y="9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6" name="Freeform 10">
              <a:extLst>
                <a:ext uri="{FF2B5EF4-FFF2-40B4-BE49-F238E27FC236}">
                  <a16:creationId xmlns:a16="http://schemas.microsoft.com/office/drawing/2014/main" id="{F115D62D-1E96-48D1-A78D-D370A0BFB9B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86375"/>
              <a:ext cx="2130425" cy="1571625"/>
            </a:xfrm>
            <a:custGeom>
              <a:avLst/>
              <a:gdLst/>
              <a:ahLst/>
              <a:cxnLst/>
              <a:rect l="0" t="0" r="r" b="b"/>
              <a:pathLst>
                <a:path w="1342" h="990">
                  <a:moveTo>
                    <a:pt x="0" y="3"/>
                  </a:moveTo>
                  <a:lnTo>
                    <a:pt x="942" y="990"/>
                  </a:lnTo>
                  <a:lnTo>
                    <a:pt x="1342" y="990"/>
                  </a:lnTo>
                  <a:lnTo>
                    <a:pt x="156" y="27"/>
                  </a:lnTo>
                  <a:lnTo>
                    <a:pt x="0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" name="Freeform 11">
              <a:extLst>
                <a:ext uri="{FF2B5EF4-FFF2-40B4-BE49-F238E27FC236}">
                  <a16:creationId xmlns:a16="http://schemas.microsoft.com/office/drawing/2014/main" id="{91C2876A-169D-4822-A766-C00578C88B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695450" cy="1619250"/>
            </a:xfrm>
            <a:custGeom>
              <a:avLst/>
              <a:gdLst/>
              <a:ahLst/>
              <a:cxnLst/>
              <a:rect l="0" t="0" r="r" b="b"/>
              <a:pathLst>
                <a:path w="1068" h="1020">
                  <a:moveTo>
                    <a:pt x="1068" y="1020"/>
                  </a:moveTo>
                  <a:lnTo>
                    <a:pt x="184" y="60"/>
                  </a:lnTo>
                  <a:lnTo>
                    <a:pt x="154" y="27"/>
                  </a:lnTo>
                  <a:lnTo>
                    <a:pt x="157" y="27"/>
                  </a:lnTo>
                  <a:lnTo>
                    <a:pt x="157" y="24"/>
                  </a:lnTo>
                  <a:lnTo>
                    <a:pt x="154" y="24"/>
                  </a:lnTo>
                  <a:lnTo>
                    <a:pt x="0" y="0"/>
                  </a:lnTo>
                  <a:lnTo>
                    <a:pt x="0" y="0"/>
                  </a:lnTo>
                  <a:lnTo>
                    <a:pt x="774" y="1020"/>
                  </a:lnTo>
                  <a:lnTo>
                    <a:pt x="1068" y="1020"/>
                  </a:lnTo>
                  <a:close/>
                </a:path>
              </a:pathLst>
            </a:custGeom>
            <a:solidFill>
              <a:srgbClr val="404040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59809826-6FD4-428D-A822-CB7E6DAF731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2449" y="688019"/>
            <a:ext cx="3480047" cy="5105400"/>
          </a:xfrm>
        </p:spPr>
        <p:txBody>
          <a:bodyPr>
            <a:normAutofit/>
          </a:bodyPr>
          <a:lstStyle/>
          <a:p>
            <a:r>
              <a:rPr lang="en-GB" sz="6000" dirty="0">
                <a:solidFill>
                  <a:srgbClr val="FFFFFF"/>
                </a:solidFill>
              </a:rPr>
              <a:t>Critically Examine </a:t>
            </a:r>
            <a:endParaRPr lang="en-US" dirty="0"/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DE8590A7-E968-B9A0-DC98-27C117953F63}"/>
              </a:ext>
            </a:extLst>
          </p:cNvPr>
          <p:cNvSpPr txBox="1"/>
          <p:nvPr/>
        </p:nvSpPr>
        <p:spPr>
          <a:xfrm>
            <a:off x="5583452" y="2114807"/>
            <a:ext cx="5766486" cy="225504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>
              <a:lnSpc>
                <a:spcPct val="150000"/>
              </a:lnSpc>
            </a:pPr>
            <a:r>
              <a:rPr lang="en-US" sz="2400" dirty="0">
                <a:latin typeface="Aptos"/>
                <a:ea typeface="Calibri"/>
                <a:cs typeface="Calibri"/>
              </a:rPr>
              <a:t>Consider Strengths and Weaknesses</a:t>
            </a:r>
          </a:p>
          <a:p>
            <a:pPr>
              <a:lnSpc>
                <a:spcPct val="150000"/>
              </a:lnSpc>
            </a:pPr>
            <a:r>
              <a:rPr lang="en-US" sz="2400" dirty="0">
                <a:latin typeface="Aptos"/>
                <a:ea typeface="Calibri"/>
                <a:cs typeface="Calibri"/>
              </a:rPr>
              <a:t>Question Assumptions</a:t>
            </a:r>
          </a:p>
          <a:p>
            <a:pPr>
              <a:lnSpc>
                <a:spcPct val="150000"/>
              </a:lnSpc>
            </a:pPr>
            <a:r>
              <a:rPr lang="en-US" sz="2400" dirty="0">
                <a:latin typeface="Aptos"/>
                <a:ea typeface="Calibri"/>
                <a:cs typeface="Calibri"/>
              </a:rPr>
              <a:t>Evaluate Evidence</a:t>
            </a:r>
          </a:p>
          <a:p>
            <a:pPr>
              <a:lnSpc>
                <a:spcPct val="150000"/>
              </a:lnSpc>
            </a:pPr>
            <a:r>
              <a:rPr lang="en-US" sz="2400" dirty="0">
                <a:latin typeface="Aptos"/>
                <a:ea typeface="Calibri"/>
                <a:cs typeface="Calibri"/>
              </a:rPr>
              <a:t>Analyse Objectively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88511977-96DA-2437-AA32-4AE53D4C6398}"/>
              </a:ext>
            </a:extLst>
          </p:cNvPr>
          <p:cNvSpPr txBox="1"/>
          <p:nvPr/>
        </p:nvSpPr>
        <p:spPr>
          <a:xfrm>
            <a:off x="5583452" y="688019"/>
            <a:ext cx="522638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latin typeface="Aptos" panose="020B0004020202020204" pitchFamily="34" charset="0"/>
              </a:rPr>
              <a:t>How can we do this? </a:t>
            </a:r>
          </a:p>
          <a:p>
            <a:r>
              <a:rPr lang="en-GB" sz="2400" dirty="0">
                <a:latin typeface="Aptos" panose="020B0004020202020204" pitchFamily="34" charset="0"/>
              </a:rPr>
              <a:t>By selecting good, reliable sources!</a:t>
            </a:r>
          </a:p>
        </p:txBody>
      </p:sp>
    </p:spTree>
    <p:extLst>
      <p:ext uri="{BB962C8B-B14F-4D97-AF65-F5344CB8AC3E}">
        <p14:creationId xmlns:p14="http://schemas.microsoft.com/office/powerpoint/2010/main" val="16790631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EB86BE72-1840-9149-A522-97334B8DEA6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Freeform: Shape 8">
            <a:extLst>
              <a:ext uri="{FF2B5EF4-FFF2-40B4-BE49-F238E27FC236}">
                <a16:creationId xmlns:a16="http://schemas.microsoft.com/office/drawing/2014/main" id="{6A6CA8CA-0190-0BD7-6ACC-F3218F9AF47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-1" y="-1"/>
            <a:ext cx="4403709" cy="6858001"/>
          </a:xfrm>
          <a:custGeom>
            <a:avLst/>
            <a:gdLst>
              <a:gd name="connsiteX0" fmla="*/ 3223890 w 4403709"/>
              <a:gd name="connsiteY0" fmla="*/ 6858001 h 6858001"/>
              <a:gd name="connsiteX1" fmla="*/ 4101908 w 4403709"/>
              <a:gd name="connsiteY1" fmla="*/ 6858001 h 6858001"/>
              <a:gd name="connsiteX2" fmla="*/ 3254950 w 4403709"/>
              <a:gd name="connsiteY2" fmla="*/ 1599356 h 6858001"/>
              <a:gd name="connsiteX3" fmla="*/ 3254950 w 4403709"/>
              <a:gd name="connsiteY3" fmla="*/ 1594062 h 6858001"/>
              <a:gd name="connsiteX4" fmla="*/ 4403709 w 4403709"/>
              <a:gd name="connsiteY4" fmla="*/ 0 h 6858001"/>
              <a:gd name="connsiteX5" fmla="*/ 3254950 w 4403709"/>
              <a:gd name="connsiteY5" fmla="*/ 0 h 6858001"/>
              <a:gd name="connsiteX6" fmla="*/ 2903520 w 4403709"/>
              <a:gd name="connsiteY6" fmla="*/ 0 h 6858001"/>
              <a:gd name="connsiteX7" fmla="*/ 0 w 4403709"/>
              <a:gd name="connsiteY7" fmla="*/ 0 h 6858001"/>
              <a:gd name="connsiteX8" fmla="*/ 0 w 4403709"/>
              <a:gd name="connsiteY8" fmla="*/ 6858000 h 6858001"/>
              <a:gd name="connsiteX9" fmla="*/ 3223890 w 4403709"/>
              <a:gd name="connsiteY9" fmla="*/ 6858000 h 68580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4403709" h="6858001">
                <a:moveTo>
                  <a:pt x="3223890" y="6858001"/>
                </a:moveTo>
                <a:lnTo>
                  <a:pt x="4101908" y="6858001"/>
                </a:lnTo>
                <a:lnTo>
                  <a:pt x="3254950" y="1599356"/>
                </a:lnTo>
                <a:lnTo>
                  <a:pt x="3254950" y="1594062"/>
                </a:lnTo>
                <a:lnTo>
                  <a:pt x="4403709" y="0"/>
                </a:lnTo>
                <a:lnTo>
                  <a:pt x="3254950" y="0"/>
                </a:lnTo>
                <a:lnTo>
                  <a:pt x="2903520" y="0"/>
                </a:lnTo>
                <a:lnTo>
                  <a:pt x="0" y="0"/>
                </a:lnTo>
                <a:lnTo>
                  <a:pt x="0" y="6858000"/>
                </a:lnTo>
                <a:lnTo>
                  <a:pt x="3223890" y="685800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2">
            <a:schemeClr val="dk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B3DA65C9-0159-3C82-CFD7-3BC5B5D872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3315292" y="0"/>
            <a:ext cx="2436813" cy="6858001"/>
            <a:chOff x="1320800" y="0"/>
            <a:chExt cx="2436813" cy="6858001"/>
          </a:xfrm>
        </p:grpSpPr>
        <p:sp>
          <p:nvSpPr>
            <p:cNvPr id="12" name="Freeform 6">
              <a:extLst>
                <a:ext uri="{FF2B5EF4-FFF2-40B4-BE49-F238E27FC236}">
                  <a16:creationId xmlns:a16="http://schemas.microsoft.com/office/drawing/2014/main" id="{7FD58B8D-F830-6D95-C203-295FAE78E6E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0"/>
              <a:ext cx="1122363" cy="5329238"/>
            </a:xfrm>
            <a:custGeom>
              <a:avLst/>
              <a:gdLst/>
              <a:ahLst/>
              <a:cxnLst/>
              <a:rect l="0" t="0" r="r" b="b"/>
              <a:pathLst>
                <a:path w="707" h="3357">
                  <a:moveTo>
                    <a:pt x="0" y="3330"/>
                  </a:moveTo>
                  <a:lnTo>
                    <a:pt x="156" y="3357"/>
                  </a:lnTo>
                  <a:lnTo>
                    <a:pt x="707" y="0"/>
                  </a:lnTo>
                  <a:lnTo>
                    <a:pt x="547" y="0"/>
                  </a:lnTo>
                  <a:lnTo>
                    <a:pt x="0" y="333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3" name="Freeform 7">
              <a:extLst>
                <a:ext uri="{FF2B5EF4-FFF2-40B4-BE49-F238E27FC236}">
                  <a16:creationId xmlns:a16="http://schemas.microsoft.com/office/drawing/2014/main" id="{FD412645-BE71-6A7C-1D40-C63091DAB2F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0"/>
              <a:ext cx="1117600" cy="5276850"/>
            </a:xfrm>
            <a:custGeom>
              <a:avLst/>
              <a:gdLst/>
              <a:ahLst/>
              <a:cxnLst/>
              <a:rect l="0" t="0" r="r" b="b"/>
              <a:pathLst>
                <a:path w="704" h="3324">
                  <a:moveTo>
                    <a:pt x="704" y="0"/>
                  </a:moveTo>
                  <a:lnTo>
                    <a:pt x="545" y="0"/>
                  </a:lnTo>
                  <a:lnTo>
                    <a:pt x="0" y="3300"/>
                  </a:lnTo>
                  <a:lnTo>
                    <a:pt x="157" y="3324"/>
                  </a:lnTo>
                  <a:lnTo>
                    <a:pt x="704" y="0"/>
                  </a:lnTo>
                  <a:close/>
                </a:path>
              </a:pathLst>
            </a:custGeom>
            <a:solidFill>
              <a:srgbClr val="595959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4" name="Freeform 8">
              <a:extLst>
                <a:ext uri="{FF2B5EF4-FFF2-40B4-BE49-F238E27FC236}">
                  <a16:creationId xmlns:a16="http://schemas.microsoft.com/office/drawing/2014/main" id="{7B4EB40D-E2F8-7FE8-34FB-26885D7C9FD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228725" cy="1619250"/>
            </a:xfrm>
            <a:custGeom>
              <a:avLst/>
              <a:gdLst/>
              <a:ahLst/>
              <a:cxnLst/>
              <a:rect l="0" t="0" r="r" b="b"/>
              <a:pathLst>
                <a:path w="774" h="1020">
                  <a:moveTo>
                    <a:pt x="0" y="0"/>
                  </a:moveTo>
                  <a:lnTo>
                    <a:pt x="740" y="1020"/>
                  </a:lnTo>
                  <a:lnTo>
                    <a:pt x="774" y="10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262626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5" name="Freeform 9">
              <a:extLst>
                <a:ext uri="{FF2B5EF4-FFF2-40B4-BE49-F238E27FC236}">
                  <a16:creationId xmlns:a16="http://schemas.microsoft.com/office/drawing/2014/main" id="{574C7241-B7FC-AD99-3F9C-A6F2EDFBD8E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91138"/>
              <a:ext cx="1495425" cy="1566863"/>
            </a:xfrm>
            <a:custGeom>
              <a:avLst/>
              <a:gdLst/>
              <a:ahLst/>
              <a:cxnLst/>
              <a:rect l="0" t="0" r="r" b="b"/>
              <a:pathLst>
                <a:path w="942" h="987">
                  <a:moveTo>
                    <a:pt x="0" y="0"/>
                  </a:moveTo>
                  <a:lnTo>
                    <a:pt x="909" y="987"/>
                  </a:lnTo>
                  <a:lnTo>
                    <a:pt x="942" y="9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6" name="Freeform 10">
              <a:extLst>
                <a:ext uri="{FF2B5EF4-FFF2-40B4-BE49-F238E27FC236}">
                  <a16:creationId xmlns:a16="http://schemas.microsoft.com/office/drawing/2014/main" id="{31619CD1-20C4-44DB-1901-D84DD6BE867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86375"/>
              <a:ext cx="2130425" cy="1571625"/>
            </a:xfrm>
            <a:custGeom>
              <a:avLst/>
              <a:gdLst/>
              <a:ahLst/>
              <a:cxnLst/>
              <a:rect l="0" t="0" r="r" b="b"/>
              <a:pathLst>
                <a:path w="1342" h="990">
                  <a:moveTo>
                    <a:pt x="0" y="3"/>
                  </a:moveTo>
                  <a:lnTo>
                    <a:pt x="942" y="990"/>
                  </a:lnTo>
                  <a:lnTo>
                    <a:pt x="1342" y="990"/>
                  </a:lnTo>
                  <a:lnTo>
                    <a:pt x="156" y="27"/>
                  </a:lnTo>
                  <a:lnTo>
                    <a:pt x="0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" name="Freeform 11">
              <a:extLst>
                <a:ext uri="{FF2B5EF4-FFF2-40B4-BE49-F238E27FC236}">
                  <a16:creationId xmlns:a16="http://schemas.microsoft.com/office/drawing/2014/main" id="{33146511-C9B0-4321-0B36-6BBE031597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695450" cy="1619250"/>
            </a:xfrm>
            <a:custGeom>
              <a:avLst/>
              <a:gdLst/>
              <a:ahLst/>
              <a:cxnLst/>
              <a:rect l="0" t="0" r="r" b="b"/>
              <a:pathLst>
                <a:path w="1068" h="1020">
                  <a:moveTo>
                    <a:pt x="1068" y="1020"/>
                  </a:moveTo>
                  <a:lnTo>
                    <a:pt x="184" y="60"/>
                  </a:lnTo>
                  <a:lnTo>
                    <a:pt x="154" y="27"/>
                  </a:lnTo>
                  <a:lnTo>
                    <a:pt x="157" y="27"/>
                  </a:lnTo>
                  <a:lnTo>
                    <a:pt x="157" y="24"/>
                  </a:lnTo>
                  <a:lnTo>
                    <a:pt x="154" y="24"/>
                  </a:lnTo>
                  <a:lnTo>
                    <a:pt x="0" y="0"/>
                  </a:lnTo>
                  <a:lnTo>
                    <a:pt x="0" y="0"/>
                  </a:lnTo>
                  <a:lnTo>
                    <a:pt x="774" y="1020"/>
                  </a:lnTo>
                  <a:lnTo>
                    <a:pt x="1068" y="1020"/>
                  </a:lnTo>
                  <a:close/>
                </a:path>
              </a:pathLst>
            </a:custGeom>
            <a:solidFill>
              <a:srgbClr val="404040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54126B7-DDB9-29E1-9934-8601A98E02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2449" y="688019"/>
            <a:ext cx="3480047" cy="5105400"/>
          </a:xfrm>
        </p:spPr>
        <p:txBody>
          <a:bodyPr>
            <a:normAutofit/>
          </a:bodyPr>
          <a:lstStyle/>
          <a:p>
            <a:r>
              <a:rPr lang="en-GB" sz="4000" dirty="0">
                <a:solidFill>
                  <a:srgbClr val="FFFFFF"/>
                </a:solidFill>
                <a:latin typeface="Aptos Display" panose="020B0004020202020204" pitchFamily="34" charset="0"/>
              </a:rPr>
              <a:t>Information, Intelligence and Evidence</a:t>
            </a:r>
            <a:br>
              <a:rPr lang="en-GB" sz="4000" dirty="0">
                <a:solidFill>
                  <a:srgbClr val="FFFFFF"/>
                </a:solidFill>
                <a:latin typeface="Aptos Display" panose="020B0004020202020204" pitchFamily="34" charset="0"/>
              </a:rPr>
            </a:br>
            <a:endParaRPr lang="en-US" sz="4000" dirty="0">
              <a:latin typeface="Aptos Display" panose="020B0004020202020204" pitchFamily="34" charset="0"/>
            </a:endParaRP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2835564F-6F4B-D62B-67DF-0196627FC43B}"/>
              </a:ext>
            </a:extLst>
          </p:cNvPr>
          <p:cNvSpPr txBox="1"/>
          <p:nvPr/>
        </p:nvSpPr>
        <p:spPr>
          <a:xfrm>
            <a:off x="5583452" y="2114807"/>
            <a:ext cx="5766486" cy="280903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>
              <a:lnSpc>
                <a:spcPct val="150000"/>
              </a:lnSpc>
            </a:pPr>
            <a:r>
              <a:rPr lang="en-US" sz="2400" dirty="0">
                <a:latin typeface="Aptos"/>
                <a:ea typeface="Calibri"/>
                <a:cs typeface="Calibri"/>
              </a:rPr>
              <a:t>You might Consider: </a:t>
            </a:r>
            <a:endParaRPr lang="en-US" sz="2400" dirty="0">
              <a:latin typeface="Aptos"/>
            </a:endParaRPr>
          </a:p>
          <a:p>
            <a:pPr>
              <a:lnSpc>
                <a:spcPct val="150000"/>
              </a:lnSpc>
            </a:pPr>
            <a:r>
              <a:rPr lang="en-US" sz="2400" dirty="0">
                <a:latin typeface="Aptos"/>
                <a:ea typeface="Calibri"/>
                <a:cs typeface="Calibri"/>
              </a:rPr>
              <a:t>Definitions of Information, Intelligence and Evidence</a:t>
            </a:r>
          </a:p>
          <a:p>
            <a:pPr>
              <a:lnSpc>
                <a:spcPct val="150000"/>
              </a:lnSpc>
            </a:pPr>
            <a:r>
              <a:rPr lang="en-US" sz="2400" dirty="0">
                <a:latin typeface="Aptos"/>
                <a:ea typeface="Calibri"/>
                <a:cs typeface="Calibri"/>
              </a:rPr>
              <a:t>Avoid becoming descriptive here and creating a 'list'. </a:t>
            </a:r>
            <a:endParaRPr lang="en-US" sz="2400" dirty="0">
              <a:latin typeface="Aptos"/>
            </a:endParaRPr>
          </a:p>
        </p:txBody>
      </p:sp>
    </p:spTree>
    <p:extLst>
      <p:ext uri="{BB962C8B-B14F-4D97-AF65-F5344CB8AC3E}">
        <p14:creationId xmlns:p14="http://schemas.microsoft.com/office/powerpoint/2010/main" val="417157272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331BDE0C-D50A-BEA1-F6EC-6E43B50CE31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Freeform: Shape 8">
            <a:extLst>
              <a:ext uri="{FF2B5EF4-FFF2-40B4-BE49-F238E27FC236}">
                <a16:creationId xmlns:a16="http://schemas.microsoft.com/office/drawing/2014/main" id="{9C92CF4A-9284-4206-64A3-B698EB16BA7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-1" y="-1"/>
            <a:ext cx="4403709" cy="6858001"/>
          </a:xfrm>
          <a:custGeom>
            <a:avLst/>
            <a:gdLst>
              <a:gd name="connsiteX0" fmla="*/ 3223890 w 4403709"/>
              <a:gd name="connsiteY0" fmla="*/ 6858001 h 6858001"/>
              <a:gd name="connsiteX1" fmla="*/ 4101908 w 4403709"/>
              <a:gd name="connsiteY1" fmla="*/ 6858001 h 6858001"/>
              <a:gd name="connsiteX2" fmla="*/ 3254950 w 4403709"/>
              <a:gd name="connsiteY2" fmla="*/ 1599356 h 6858001"/>
              <a:gd name="connsiteX3" fmla="*/ 3254950 w 4403709"/>
              <a:gd name="connsiteY3" fmla="*/ 1594062 h 6858001"/>
              <a:gd name="connsiteX4" fmla="*/ 4403709 w 4403709"/>
              <a:gd name="connsiteY4" fmla="*/ 0 h 6858001"/>
              <a:gd name="connsiteX5" fmla="*/ 3254950 w 4403709"/>
              <a:gd name="connsiteY5" fmla="*/ 0 h 6858001"/>
              <a:gd name="connsiteX6" fmla="*/ 2903520 w 4403709"/>
              <a:gd name="connsiteY6" fmla="*/ 0 h 6858001"/>
              <a:gd name="connsiteX7" fmla="*/ 0 w 4403709"/>
              <a:gd name="connsiteY7" fmla="*/ 0 h 6858001"/>
              <a:gd name="connsiteX8" fmla="*/ 0 w 4403709"/>
              <a:gd name="connsiteY8" fmla="*/ 6858000 h 6858001"/>
              <a:gd name="connsiteX9" fmla="*/ 3223890 w 4403709"/>
              <a:gd name="connsiteY9" fmla="*/ 6858000 h 68580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4403709" h="6858001">
                <a:moveTo>
                  <a:pt x="3223890" y="6858001"/>
                </a:moveTo>
                <a:lnTo>
                  <a:pt x="4101908" y="6858001"/>
                </a:lnTo>
                <a:lnTo>
                  <a:pt x="3254950" y="1599356"/>
                </a:lnTo>
                <a:lnTo>
                  <a:pt x="3254950" y="1594062"/>
                </a:lnTo>
                <a:lnTo>
                  <a:pt x="4403709" y="0"/>
                </a:lnTo>
                <a:lnTo>
                  <a:pt x="3254950" y="0"/>
                </a:lnTo>
                <a:lnTo>
                  <a:pt x="2903520" y="0"/>
                </a:lnTo>
                <a:lnTo>
                  <a:pt x="0" y="0"/>
                </a:lnTo>
                <a:lnTo>
                  <a:pt x="0" y="6858000"/>
                </a:lnTo>
                <a:lnTo>
                  <a:pt x="3223890" y="685800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2">
            <a:schemeClr val="dk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5FA7FF33-DC46-9164-72DC-BF2C5C12AEC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3315292" y="0"/>
            <a:ext cx="2436813" cy="6858001"/>
            <a:chOff x="1320800" y="0"/>
            <a:chExt cx="2436813" cy="6858001"/>
          </a:xfrm>
        </p:grpSpPr>
        <p:sp>
          <p:nvSpPr>
            <p:cNvPr id="12" name="Freeform 6">
              <a:extLst>
                <a:ext uri="{FF2B5EF4-FFF2-40B4-BE49-F238E27FC236}">
                  <a16:creationId xmlns:a16="http://schemas.microsoft.com/office/drawing/2014/main" id="{A1321236-2935-C9EC-6D92-321D0A8BD61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0"/>
              <a:ext cx="1122363" cy="5329238"/>
            </a:xfrm>
            <a:custGeom>
              <a:avLst/>
              <a:gdLst/>
              <a:ahLst/>
              <a:cxnLst/>
              <a:rect l="0" t="0" r="r" b="b"/>
              <a:pathLst>
                <a:path w="707" h="3357">
                  <a:moveTo>
                    <a:pt x="0" y="3330"/>
                  </a:moveTo>
                  <a:lnTo>
                    <a:pt x="156" y="3357"/>
                  </a:lnTo>
                  <a:lnTo>
                    <a:pt x="707" y="0"/>
                  </a:lnTo>
                  <a:lnTo>
                    <a:pt x="547" y="0"/>
                  </a:lnTo>
                  <a:lnTo>
                    <a:pt x="0" y="333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3" name="Freeform 7">
              <a:extLst>
                <a:ext uri="{FF2B5EF4-FFF2-40B4-BE49-F238E27FC236}">
                  <a16:creationId xmlns:a16="http://schemas.microsoft.com/office/drawing/2014/main" id="{A09AEE74-B678-A088-54B5-1C3D9427F7F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0"/>
              <a:ext cx="1117600" cy="5276850"/>
            </a:xfrm>
            <a:custGeom>
              <a:avLst/>
              <a:gdLst/>
              <a:ahLst/>
              <a:cxnLst/>
              <a:rect l="0" t="0" r="r" b="b"/>
              <a:pathLst>
                <a:path w="704" h="3324">
                  <a:moveTo>
                    <a:pt x="704" y="0"/>
                  </a:moveTo>
                  <a:lnTo>
                    <a:pt x="545" y="0"/>
                  </a:lnTo>
                  <a:lnTo>
                    <a:pt x="0" y="3300"/>
                  </a:lnTo>
                  <a:lnTo>
                    <a:pt x="157" y="3324"/>
                  </a:lnTo>
                  <a:lnTo>
                    <a:pt x="704" y="0"/>
                  </a:lnTo>
                  <a:close/>
                </a:path>
              </a:pathLst>
            </a:custGeom>
            <a:solidFill>
              <a:srgbClr val="595959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4" name="Freeform 8">
              <a:extLst>
                <a:ext uri="{FF2B5EF4-FFF2-40B4-BE49-F238E27FC236}">
                  <a16:creationId xmlns:a16="http://schemas.microsoft.com/office/drawing/2014/main" id="{319780B0-758B-6AFE-23B8-1A215FCFDCA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228725" cy="1619250"/>
            </a:xfrm>
            <a:custGeom>
              <a:avLst/>
              <a:gdLst/>
              <a:ahLst/>
              <a:cxnLst/>
              <a:rect l="0" t="0" r="r" b="b"/>
              <a:pathLst>
                <a:path w="774" h="1020">
                  <a:moveTo>
                    <a:pt x="0" y="0"/>
                  </a:moveTo>
                  <a:lnTo>
                    <a:pt x="740" y="1020"/>
                  </a:lnTo>
                  <a:lnTo>
                    <a:pt x="774" y="10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262626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5" name="Freeform 9">
              <a:extLst>
                <a:ext uri="{FF2B5EF4-FFF2-40B4-BE49-F238E27FC236}">
                  <a16:creationId xmlns:a16="http://schemas.microsoft.com/office/drawing/2014/main" id="{D65EEB46-499E-E05A-B1DA-DD99F54C3C2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91138"/>
              <a:ext cx="1495425" cy="1566863"/>
            </a:xfrm>
            <a:custGeom>
              <a:avLst/>
              <a:gdLst/>
              <a:ahLst/>
              <a:cxnLst/>
              <a:rect l="0" t="0" r="r" b="b"/>
              <a:pathLst>
                <a:path w="942" h="987">
                  <a:moveTo>
                    <a:pt x="0" y="0"/>
                  </a:moveTo>
                  <a:lnTo>
                    <a:pt x="909" y="987"/>
                  </a:lnTo>
                  <a:lnTo>
                    <a:pt x="942" y="9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6" name="Freeform 10">
              <a:extLst>
                <a:ext uri="{FF2B5EF4-FFF2-40B4-BE49-F238E27FC236}">
                  <a16:creationId xmlns:a16="http://schemas.microsoft.com/office/drawing/2014/main" id="{24EFD519-909A-0DDA-C211-172051F5E26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86375"/>
              <a:ext cx="2130425" cy="1571625"/>
            </a:xfrm>
            <a:custGeom>
              <a:avLst/>
              <a:gdLst/>
              <a:ahLst/>
              <a:cxnLst/>
              <a:rect l="0" t="0" r="r" b="b"/>
              <a:pathLst>
                <a:path w="1342" h="990">
                  <a:moveTo>
                    <a:pt x="0" y="3"/>
                  </a:moveTo>
                  <a:lnTo>
                    <a:pt x="942" y="990"/>
                  </a:lnTo>
                  <a:lnTo>
                    <a:pt x="1342" y="990"/>
                  </a:lnTo>
                  <a:lnTo>
                    <a:pt x="156" y="27"/>
                  </a:lnTo>
                  <a:lnTo>
                    <a:pt x="0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" name="Freeform 11">
              <a:extLst>
                <a:ext uri="{FF2B5EF4-FFF2-40B4-BE49-F238E27FC236}">
                  <a16:creationId xmlns:a16="http://schemas.microsoft.com/office/drawing/2014/main" id="{82257905-E5FC-0A73-9A32-C7EC932BC7D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695450" cy="1619250"/>
            </a:xfrm>
            <a:custGeom>
              <a:avLst/>
              <a:gdLst/>
              <a:ahLst/>
              <a:cxnLst/>
              <a:rect l="0" t="0" r="r" b="b"/>
              <a:pathLst>
                <a:path w="1068" h="1020">
                  <a:moveTo>
                    <a:pt x="1068" y="1020"/>
                  </a:moveTo>
                  <a:lnTo>
                    <a:pt x="184" y="60"/>
                  </a:lnTo>
                  <a:lnTo>
                    <a:pt x="154" y="27"/>
                  </a:lnTo>
                  <a:lnTo>
                    <a:pt x="157" y="27"/>
                  </a:lnTo>
                  <a:lnTo>
                    <a:pt x="157" y="24"/>
                  </a:lnTo>
                  <a:lnTo>
                    <a:pt x="154" y="24"/>
                  </a:lnTo>
                  <a:lnTo>
                    <a:pt x="0" y="0"/>
                  </a:lnTo>
                  <a:lnTo>
                    <a:pt x="0" y="0"/>
                  </a:lnTo>
                  <a:lnTo>
                    <a:pt x="774" y="1020"/>
                  </a:lnTo>
                  <a:lnTo>
                    <a:pt x="1068" y="1020"/>
                  </a:lnTo>
                  <a:close/>
                </a:path>
              </a:pathLst>
            </a:custGeom>
            <a:solidFill>
              <a:srgbClr val="404040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01B8A5BE-5BDD-B585-2608-61E941855A0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2449" y="688019"/>
            <a:ext cx="3480047" cy="5105400"/>
          </a:xfrm>
        </p:spPr>
        <p:txBody>
          <a:bodyPr>
            <a:normAutofit/>
          </a:bodyPr>
          <a:lstStyle/>
          <a:p>
            <a:r>
              <a:rPr lang="en-US" dirty="0">
                <a:solidFill>
                  <a:schemeClr val="bg1"/>
                </a:solidFill>
                <a:latin typeface="Aptos"/>
                <a:ea typeface="Calibri Light"/>
                <a:cs typeface="Calibri Light"/>
              </a:rPr>
              <a:t>Police Responses</a:t>
            </a:r>
            <a:endParaRPr lang="en-US" dirty="0">
              <a:solidFill>
                <a:schemeClr val="bg1"/>
              </a:solidFill>
              <a:latin typeface="Aptos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E0EB512F-9D71-B720-E370-227E7E770169}"/>
              </a:ext>
            </a:extLst>
          </p:cNvPr>
          <p:cNvSpPr txBox="1"/>
          <p:nvPr/>
        </p:nvSpPr>
        <p:spPr>
          <a:xfrm>
            <a:off x="5451389" y="1352550"/>
            <a:ext cx="6278004" cy="83099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endParaRPr lang="en-US" sz="2400" dirty="0">
              <a:latin typeface="Aptos"/>
              <a:ea typeface="Calibri"/>
              <a:cs typeface="Calibri"/>
            </a:endParaRPr>
          </a:p>
          <a:p>
            <a:endParaRPr lang="en-US" sz="2400" dirty="0">
              <a:latin typeface="Aptos"/>
              <a:ea typeface="Calibri"/>
              <a:cs typeface="Calibri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8B4A295E-FE0A-8267-74EC-F3DC78BC331C}"/>
              </a:ext>
            </a:extLst>
          </p:cNvPr>
          <p:cNvSpPr txBox="1"/>
          <p:nvPr/>
        </p:nvSpPr>
        <p:spPr>
          <a:xfrm>
            <a:off x="5278170" y="1149790"/>
            <a:ext cx="6111089" cy="38318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Community Information – Building trust and Confidence to get community information in response. </a:t>
            </a:r>
          </a:p>
          <a:p>
            <a:endParaRPr lang="en-GB" dirty="0"/>
          </a:p>
          <a:p>
            <a:r>
              <a:rPr lang="en-GB" dirty="0"/>
              <a:t>Intelligence Gathering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dirty="0"/>
              <a:t>Data base searches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dirty="0"/>
              <a:t>Intelligence Requirements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dirty="0"/>
              <a:t>Covert Human Intelligence Sources (CHIS)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dirty="0"/>
              <a:t>Surveillance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dirty="0"/>
              <a:t>CCTV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Crime Analysis	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Etc. 						</a:t>
            </a:r>
          </a:p>
        </p:txBody>
      </p:sp>
    </p:spTree>
    <p:extLst>
      <p:ext uri="{BB962C8B-B14F-4D97-AF65-F5344CB8AC3E}">
        <p14:creationId xmlns:p14="http://schemas.microsoft.com/office/powerpoint/2010/main" val="206566527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404A70F6-9416-2589-144C-1E4CCE1E4D9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Freeform: Shape 8">
            <a:extLst>
              <a:ext uri="{FF2B5EF4-FFF2-40B4-BE49-F238E27FC236}">
                <a16:creationId xmlns:a16="http://schemas.microsoft.com/office/drawing/2014/main" id="{AA64DD92-2216-B7FA-5682-0BE00C60CB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-1" y="-1"/>
            <a:ext cx="4403709" cy="6858001"/>
          </a:xfrm>
          <a:custGeom>
            <a:avLst/>
            <a:gdLst>
              <a:gd name="connsiteX0" fmla="*/ 3223890 w 4403709"/>
              <a:gd name="connsiteY0" fmla="*/ 6858001 h 6858001"/>
              <a:gd name="connsiteX1" fmla="*/ 4101908 w 4403709"/>
              <a:gd name="connsiteY1" fmla="*/ 6858001 h 6858001"/>
              <a:gd name="connsiteX2" fmla="*/ 3254950 w 4403709"/>
              <a:gd name="connsiteY2" fmla="*/ 1599356 h 6858001"/>
              <a:gd name="connsiteX3" fmla="*/ 3254950 w 4403709"/>
              <a:gd name="connsiteY3" fmla="*/ 1594062 h 6858001"/>
              <a:gd name="connsiteX4" fmla="*/ 4403709 w 4403709"/>
              <a:gd name="connsiteY4" fmla="*/ 0 h 6858001"/>
              <a:gd name="connsiteX5" fmla="*/ 3254950 w 4403709"/>
              <a:gd name="connsiteY5" fmla="*/ 0 h 6858001"/>
              <a:gd name="connsiteX6" fmla="*/ 2903520 w 4403709"/>
              <a:gd name="connsiteY6" fmla="*/ 0 h 6858001"/>
              <a:gd name="connsiteX7" fmla="*/ 0 w 4403709"/>
              <a:gd name="connsiteY7" fmla="*/ 0 h 6858001"/>
              <a:gd name="connsiteX8" fmla="*/ 0 w 4403709"/>
              <a:gd name="connsiteY8" fmla="*/ 6858000 h 6858001"/>
              <a:gd name="connsiteX9" fmla="*/ 3223890 w 4403709"/>
              <a:gd name="connsiteY9" fmla="*/ 6858000 h 68580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4403709" h="6858001">
                <a:moveTo>
                  <a:pt x="3223890" y="6858001"/>
                </a:moveTo>
                <a:lnTo>
                  <a:pt x="4101908" y="6858001"/>
                </a:lnTo>
                <a:lnTo>
                  <a:pt x="3254950" y="1599356"/>
                </a:lnTo>
                <a:lnTo>
                  <a:pt x="3254950" y="1594062"/>
                </a:lnTo>
                <a:lnTo>
                  <a:pt x="4403709" y="0"/>
                </a:lnTo>
                <a:lnTo>
                  <a:pt x="3254950" y="0"/>
                </a:lnTo>
                <a:lnTo>
                  <a:pt x="2903520" y="0"/>
                </a:lnTo>
                <a:lnTo>
                  <a:pt x="0" y="0"/>
                </a:lnTo>
                <a:lnTo>
                  <a:pt x="0" y="6858000"/>
                </a:lnTo>
                <a:lnTo>
                  <a:pt x="3223890" y="685800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2">
            <a:schemeClr val="dk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5F0F6D87-088C-328A-72D9-63DA655E0C8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3315292" y="0"/>
            <a:ext cx="2436813" cy="6858001"/>
            <a:chOff x="1320800" y="0"/>
            <a:chExt cx="2436813" cy="6858001"/>
          </a:xfrm>
        </p:grpSpPr>
        <p:sp>
          <p:nvSpPr>
            <p:cNvPr id="12" name="Freeform 6">
              <a:extLst>
                <a:ext uri="{FF2B5EF4-FFF2-40B4-BE49-F238E27FC236}">
                  <a16:creationId xmlns:a16="http://schemas.microsoft.com/office/drawing/2014/main" id="{0B9EA73E-415F-DCE8-34CC-8F5D897A60F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0"/>
              <a:ext cx="1122363" cy="5329238"/>
            </a:xfrm>
            <a:custGeom>
              <a:avLst/>
              <a:gdLst/>
              <a:ahLst/>
              <a:cxnLst/>
              <a:rect l="0" t="0" r="r" b="b"/>
              <a:pathLst>
                <a:path w="707" h="3357">
                  <a:moveTo>
                    <a:pt x="0" y="3330"/>
                  </a:moveTo>
                  <a:lnTo>
                    <a:pt x="156" y="3357"/>
                  </a:lnTo>
                  <a:lnTo>
                    <a:pt x="707" y="0"/>
                  </a:lnTo>
                  <a:lnTo>
                    <a:pt x="547" y="0"/>
                  </a:lnTo>
                  <a:lnTo>
                    <a:pt x="0" y="333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3" name="Freeform 7">
              <a:extLst>
                <a:ext uri="{FF2B5EF4-FFF2-40B4-BE49-F238E27FC236}">
                  <a16:creationId xmlns:a16="http://schemas.microsoft.com/office/drawing/2014/main" id="{7E0D7E17-7670-8CEB-5607-3100770D21E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0"/>
              <a:ext cx="1117600" cy="5276850"/>
            </a:xfrm>
            <a:custGeom>
              <a:avLst/>
              <a:gdLst/>
              <a:ahLst/>
              <a:cxnLst/>
              <a:rect l="0" t="0" r="r" b="b"/>
              <a:pathLst>
                <a:path w="704" h="3324">
                  <a:moveTo>
                    <a:pt x="704" y="0"/>
                  </a:moveTo>
                  <a:lnTo>
                    <a:pt x="545" y="0"/>
                  </a:lnTo>
                  <a:lnTo>
                    <a:pt x="0" y="3300"/>
                  </a:lnTo>
                  <a:lnTo>
                    <a:pt x="157" y="3324"/>
                  </a:lnTo>
                  <a:lnTo>
                    <a:pt x="704" y="0"/>
                  </a:lnTo>
                  <a:close/>
                </a:path>
              </a:pathLst>
            </a:custGeom>
            <a:solidFill>
              <a:srgbClr val="595959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4" name="Freeform 8">
              <a:extLst>
                <a:ext uri="{FF2B5EF4-FFF2-40B4-BE49-F238E27FC236}">
                  <a16:creationId xmlns:a16="http://schemas.microsoft.com/office/drawing/2014/main" id="{08B2184E-554F-B160-5B2D-F9F6DBDF8E1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228725" cy="1619250"/>
            </a:xfrm>
            <a:custGeom>
              <a:avLst/>
              <a:gdLst/>
              <a:ahLst/>
              <a:cxnLst/>
              <a:rect l="0" t="0" r="r" b="b"/>
              <a:pathLst>
                <a:path w="774" h="1020">
                  <a:moveTo>
                    <a:pt x="0" y="0"/>
                  </a:moveTo>
                  <a:lnTo>
                    <a:pt x="740" y="1020"/>
                  </a:lnTo>
                  <a:lnTo>
                    <a:pt x="774" y="10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262626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5" name="Freeform 9">
              <a:extLst>
                <a:ext uri="{FF2B5EF4-FFF2-40B4-BE49-F238E27FC236}">
                  <a16:creationId xmlns:a16="http://schemas.microsoft.com/office/drawing/2014/main" id="{CF27FB79-5C8F-C009-304C-8F063ECAEDF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91138"/>
              <a:ext cx="1495425" cy="1566863"/>
            </a:xfrm>
            <a:custGeom>
              <a:avLst/>
              <a:gdLst/>
              <a:ahLst/>
              <a:cxnLst/>
              <a:rect l="0" t="0" r="r" b="b"/>
              <a:pathLst>
                <a:path w="942" h="987">
                  <a:moveTo>
                    <a:pt x="0" y="0"/>
                  </a:moveTo>
                  <a:lnTo>
                    <a:pt x="909" y="987"/>
                  </a:lnTo>
                  <a:lnTo>
                    <a:pt x="942" y="9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6" name="Freeform 10">
              <a:extLst>
                <a:ext uri="{FF2B5EF4-FFF2-40B4-BE49-F238E27FC236}">
                  <a16:creationId xmlns:a16="http://schemas.microsoft.com/office/drawing/2014/main" id="{7CF1B931-0FC5-0C57-FDF0-DC75F0CF02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86375"/>
              <a:ext cx="2130425" cy="1571625"/>
            </a:xfrm>
            <a:custGeom>
              <a:avLst/>
              <a:gdLst/>
              <a:ahLst/>
              <a:cxnLst/>
              <a:rect l="0" t="0" r="r" b="b"/>
              <a:pathLst>
                <a:path w="1342" h="990">
                  <a:moveTo>
                    <a:pt x="0" y="3"/>
                  </a:moveTo>
                  <a:lnTo>
                    <a:pt x="942" y="990"/>
                  </a:lnTo>
                  <a:lnTo>
                    <a:pt x="1342" y="990"/>
                  </a:lnTo>
                  <a:lnTo>
                    <a:pt x="156" y="27"/>
                  </a:lnTo>
                  <a:lnTo>
                    <a:pt x="0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" name="Freeform 11">
              <a:extLst>
                <a:ext uri="{FF2B5EF4-FFF2-40B4-BE49-F238E27FC236}">
                  <a16:creationId xmlns:a16="http://schemas.microsoft.com/office/drawing/2014/main" id="{9EC2F7ED-6AEE-25B2-F9BA-FB7F159F52D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695450" cy="1619250"/>
            </a:xfrm>
            <a:custGeom>
              <a:avLst/>
              <a:gdLst/>
              <a:ahLst/>
              <a:cxnLst/>
              <a:rect l="0" t="0" r="r" b="b"/>
              <a:pathLst>
                <a:path w="1068" h="1020">
                  <a:moveTo>
                    <a:pt x="1068" y="1020"/>
                  </a:moveTo>
                  <a:lnTo>
                    <a:pt x="184" y="60"/>
                  </a:lnTo>
                  <a:lnTo>
                    <a:pt x="154" y="27"/>
                  </a:lnTo>
                  <a:lnTo>
                    <a:pt x="157" y="27"/>
                  </a:lnTo>
                  <a:lnTo>
                    <a:pt x="157" y="24"/>
                  </a:lnTo>
                  <a:lnTo>
                    <a:pt x="154" y="24"/>
                  </a:lnTo>
                  <a:lnTo>
                    <a:pt x="0" y="0"/>
                  </a:lnTo>
                  <a:lnTo>
                    <a:pt x="0" y="0"/>
                  </a:lnTo>
                  <a:lnTo>
                    <a:pt x="774" y="1020"/>
                  </a:lnTo>
                  <a:lnTo>
                    <a:pt x="1068" y="1020"/>
                  </a:lnTo>
                  <a:close/>
                </a:path>
              </a:pathLst>
            </a:custGeom>
            <a:solidFill>
              <a:srgbClr val="404040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6A26D924-22FF-F116-9736-56B09110E53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2449" y="688019"/>
            <a:ext cx="3480047" cy="5105400"/>
          </a:xfrm>
        </p:spPr>
        <p:txBody>
          <a:bodyPr>
            <a:normAutofit/>
          </a:bodyPr>
          <a:lstStyle/>
          <a:p>
            <a:r>
              <a:rPr lang="en-US" dirty="0">
                <a:solidFill>
                  <a:schemeClr val="bg1"/>
                </a:solidFill>
                <a:latin typeface="Aptos"/>
                <a:ea typeface="Calibri Light"/>
                <a:cs typeface="Calibri Light"/>
              </a:rPr>
              <a:t>Police Responses</a:t>
            </a:r>
            <a:endParaRPr lang="en-US" dirty="0">
              <a:solidFill>
                <a:schemeClr val="bg1"/>
              </a:solidFill>
              <a:latin typeface="Aptos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0E59BD7F-13EB-942E-9819-C0FA5CF987BD}"/>
              </a:ext>
            </a:extLst>
          </p:cNvPr>
          <p:cNvSpPr txBox="1"/>
          <p:nvPr/>
        </p:nvSpPr>
        <p:spPr>
          <a:xfrm>
            <a:off x="5375189" y="1352550"/>
            <a:ext cx="6278004" cy="294753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>
              <a:lnSpc>
                <a:spcPct val="200000"/>
              </a:lnSpc>
            </a:pPr>
            <a:r>
              <a:rPr lang="en-US" sz="2400" dirty="0">
                <a:latin typeface="Aptos"/>
              </a:rPr>
              <a:t>National Intelligence Model</a:t>
            </a:r>
          </a:p>
          <a:p>
            <a:pPr>
              <a:lnSpc>
                <a:spcPct val="200000"/>
              </a:lnSpc>
            </a:pPr>
            <a:r>
              <a:rPr lang="en-US" sz="2400" dirty="0">
                <a:latin typeface="Aptos"/>
              </a:rPr>
              <a:t>Grading Intelligence through Intelligence Cycle</a:t>
            </a:r>
          </a:p>
          <a:p>
            <a:pPr>
              <a:lnSpc>
                <a:spcPct val="200000"/>
              </a:lnSpc>
            </a:pPr>
            <a:r>
              <a:rPr lang="en-US" sz="2400" dirty="0">
                <a:latin typeface="Aptos"/>
              </a:rPr>
              <a:t>3 x 5 x 2</a:t>
            </a:r>
          </a:p>
        </p:txBody>
      </p:sp>
    </p:spTree>
    <p:extLst>
      <p:ext uri="{BB962C8B-B14F-4D97-AF65-F5344CB8AC3E}">
        <p14:creationId xmlns:p14="http://schemas.microsoft.com/office/powerpoint/2010/main" val="76390945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5F5DEAC8-011B-0F21-424C-280161495F9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Freeform: Shape 8">
            <a:extLst>
              <a:ext uri="{FF2B5EF4-FFF2-40B4-BE49-F238E27FC236}">
                <a16:creationId xmlns:a16="http://schemas.microsoft.com/office/drawing/2014/main" id="{0D28DFBA-654B-F096-18C6-B7B4BB1617E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-1" y="-1"/>
            <a:ext cx="4403709" cy="6858001"/>
          </a:xfrm>
          <a:custGeom>
            <a:avLst/>
            <a:gdLst>
              <a:gd name="connsiteX0" fmla="*/ 3223890 w 4403709"/>
              <a:gd name="connsiteY0" fmla="*/ 6858001 h 6858001"/>
              <a:gd name="connsiteX1" fmla="*/ 4101908 w 4403709"/>
              <a:gd name="connsiteY1" fmla="*/ 6858001 h 6858001"/>
              <a:gd name="connsiteX2" fmla="*/ 3254950 w 4403709"/>
              <a:gd name="connsiteY2" fmla="*/ 1599356 h 6858001"/>
              <a:gd name="connsiteX3" fmla="*/ 3254950 w 4403709"/>
              <a:gd name="connsiteY3" fmla="*/ 1594062 h 6858001"/>
              <a:gd name="connsiteX4" fmla="*/ 4403709 w 4403709"/>
              <a:gd name="connsiteY4" fmla="*/ 0 h 6858001"/>
              <a:gd name="connsiteX5" fmla="*/ 3254950 w 4403709"/>
              <a:gd name="connsiteY5" fmla="*/ 0 h 6858001"/>
              <a:gd name="connsiteX6" fmla="*/ 2903520 w 4403709"/>
              <a:gd name="connsiteY6" fmla="*/ 0 h 6858001"/>
              <a:gd name="connsiteX7" fmla="*/ 0 w 4403709"/>
              <a:gd name="connsiteY7" fmla="*/ 0 h 6858001"/>
              <a:gd name="connsiteX8" fmla="*/ 0 w 4403709"/>
              <a:gd name="connsiteY8" fmla="*/ 6858000 h 6858001"/>
              <a:gd name="connsiteX9" fmla="*/ 3223890 w 4403709"/>
              <a:gd name="connsiteY9" fmla="*/ 6858000 h 68580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4403709" h="6858001">
                <a:moveTo>
                  <a:pt x="3223890" y="6858001"/>
                </a:moveTo>
                <a:lnTo>
                  <a:pt x="4101908" y="6858001"/>
                </a:lnTo>
                <a:lnTo>
                  <a:pt x="3254950" y="1599356"/>
                </a:lnTo>
                <a:lnTo>
                  <a:pt x="3254950" y="1594062"/>
                </a:lnTo>
                <a:lnTo>
                  <a:pt x="4403709" y="0"/>
                </a:lnTo>
                <a:lnTo>
                  <a:pt x="3254950" y="0"/>
                </a:lnTo>
                <a:lnTo>
                  <a:pt x="2903520" y="0"/>
                </a:lnTo>
                <a:lnTo>
                  <a:pt x="0" y="0"/>
                </a:lnTo>
                <a:lnTo>
                  <a:pt x="0" y="6858000"/>
                </a:lnTo>
                <a:lnTo>
                  <a:pt x="3223890" y="685800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2">
            <a:schemeClr val="dk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E3B7ED01-71A2-43C0-F92B-F96BE6B7E9A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3315292" y="0"/>
            <a:ext cx="2436813" cy="6858001"/>
            <a:chOff x="1320800" y="0"/>
            <a:chExt cx="2436813" cy="6858001"/>
          </a:xfrm>
        </p:grpSpPr>
        <p:sp>
          <p:nvSpPr>
            <p:cNvPr id="12" name="Freeform 6">
              <a:extLst>
                <a:ext uri="{FF2B5EF4-FFF2-40B4-BE49-F238E27FC236}">
                  <a16:creationId xmlns:a16="http://schemas.microsoft.com/office/drawing/2014/main" id="{1F5F9C68-79A3-2DB9-9B6D-EC8EF202556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0"/>
              <a:ext cx="1122363" cy="5329238"/>
            </a:xfrm>
            <a:custGeom>
              <a:avLst/>
              <a:gdLst/>
              <a:ahLst/>
              <a:cxnLst/>
              <a:rect l="0" t="0" r="r" b="b"/>
              <a:pathLst>
                <a:path w="707" h="3357">
                  <a:moveTo>
                    <a:pt x="0" y="3330"/>
                  </a:moveTo>
                  <a:lnTo>
                    <a:pt x="156" y="3357"/>
                  </a:lnTo>
                  <a:lnTo>
                    <a:pt x="707" y="0"/>
                  </a:lnTo>
                  <a:lnTo>
                    <a:pt x="547" y="0"/>
                  </a:lnTo>
                  <a:lnTo>
                    <a:pt x="0" y="333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3" name="Freeform 7">
              <a:extLst>
                <a:ext uri="{FF2B5EF4-FFF2-40B4-BE49-F238E27FC236}">
                  <a16:creationId xmlns:a16="http://schemas.microsoft.com/office/drawing/2014/main" id="{83B48944-31EA-BEDE-1D8A-A33F085C454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0"/>
              <a:ext cx="1117600" cy="5276850"/>
            </a:xfrm>
            <a:custGeom>
              <a:avLst/>
              <a:gdLst/>
              <a:ahLst/>
              <a:cxnLst/>
              <a:rect l="0" t="0" r="r" b="b"/>
              <a:pathLst>
                <a:path w="704" h="3324">
                  <a:moveTo>
                    <a:pt x="704" y="0"/>
                  </a:moveTo>
                  <a:lnTo>
                    <a:pt x="545" y="0"/>
                  </a:lnTo>
                  <a:lnTo>
                    <a:pt x="0" y="3300"/>
                  </a:lnTo>
                  <a:lnTo>
                    <a:pt x="157" y="3324"/>
                  </a:lnTo>
                  <a:lnTo>
                    <a:pt x="704" y="0"/>
                  </a:lnTo>
                  <a:close/>
                </a:path>
              </a:pathLst>
            </a:custGeom>
            <a:solidFill>
              <a:srgbClr val="595959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4" name="Freeform 8">
              <a:extLst>
                <a:ext uri="{FF2B5EF4-FFF2-40B4-BE49-F238E27FC236}">
                  <a16:creationId xmlns:a16="http://schemas.microsoft.com/office/drawing/2014/main" id="{18AB8DA4-78F6-9B22-4B8E-FEE3390C9C0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228725" cy="1619250"/>
            </a:xfrm>
            <a:custGeom>
              <a:avLst/>
              <a:gdLst/>
              <a:ahLst/>
              <a:cxnLst/>
              <a:rect l="0" t="0" r="r" b="b"/>
              <a:pathLst>
                <a:path w="774" h="1020">
                  <a:moveTo>
                    <a:pt x="0" y="0"/>
                  </a:moveTo>
                  <a:lnTo>
                    <a:pt x="740" y="1020"/>
                  </a:lnTo>
                  <a:lnTo>
                    <a:pt x="774" y="10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262626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5" name="Freeform 9">
              <a:extLst>
                <a:ext uri="{FF2B5EF4-FFF2-40B4-BE49-F238E27FC236}">
                  <a16:creationId xmlns:a16="http://schemas.microsoft.com/office/drawing/2014/main" id="{8A0BA7DA-BFC5-B21D-E73D-F878098E19D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91138"/>
              <a:ext cx="1495425" cy="1566863"/>
            </a:xfrm>
            <a:custGeom>
              <a:avLst/>
              <a:gdLst/>
              <a:ahLst/>
              <a:cxnLst/>
              <a:rect l="0" t="0" r="r" b="b"/>
              <a:pathLst>
                <a:path w="942" h="987">
                  <a:moveTo>
                    <a:pt x="0" y="0"/>
                  </a:moveTo>
                  <a:lnTo>
                    <a:pt x="909" y="987"/>
                  </a:lnTo>
                  <a:lnTo>
                    <a:pt x="942" y="9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6" name="Freeform 10">
              <a:extLst>
                <a:ext uri="{FF2B5EF4-FFF2-40B4-BE49-F238E27FC236}">
                  <a16:creationId xmlns:a16="http://schemas.microsoft.com/office/drawing/2014/main" id="{3D1709E8-52AA-7D5B-B28B-7713A5655A5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86375"/>
              <a:ext cx="2130425" cy="1571625"/>
            </a:xfrm>
            <a:custGeom>
              <a:avLst/>
              <a:gdLst/>
              <a:ahLst/>
              <a:cxnLst/>
              <a:rect l="0" t="0" r="r" b="b"/>
              <a:pathLst>
                <a:path w="1342" h="990">
                  <a:moveTo>
                    <a:pt x="0" y="3"/>
                  </a:moveTo>
                  <a:lnTo>
                    <a:pt x="942" y="990"/>
                  </a:lnTo>
                  <a:lnTo>
                    <a:pt x="1342" y="990"/>
                  </a:lnTo>
                  <a:lnTo>
                    <a:pt x="156" y="27"/>
                  </a:lnTo>
                  <a:lnTo>
                    <a:pt x="0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" name="Freeform 11">
              <a:extLst>
                <a:ext uri="{FF2B5EF4-FFF2-40B4-BE49-F238E27FC236}">
                  <a16:creationId xmlns:a16="http://schemas.microsoft.com/office/drawing/2014/main" id="{F26CE8E1-F20F-819F-7EEC-B4CEBCFE74D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695450" cy="1619250"/>
            </a:xfrm>
            <a:custGeom>
              <a:avLst/>
              <a:gdLst/>
              <a:ahLst/>
              <a:cxnLst/>
              <a:rect l="0" t="0" r="r" b="b"/>
              <a:pathLst>
                <a:path w="1068" h="1020">
                  <a:moveTo>
                    <a:pt x="1068" y="1020"/>
                  </a:moveTo>
                  <a:lnTo>
                    <a:pt x="184" y="60"/>
                  </a:lnTo>
                  <a:lnTo>
                    <a:pt x="154" y="27"/>
                  </a:lnTo>
                  <a:lnTo>
                    <a:pt x="157" y="27"/>
                  </a:lnTo>
                  <a:lnTo>
                    <a:pt x="157" y="24"/>
                  </a:lnTo>
                  <a:lnTo>
                    <a:pt x="154" y="24"/>
                  </a:lnTo>
                  <a:lnTo>
                    <a:pt x="0" y="0"/>
                  </a:lnTo>
                  <a:lnTo>
                    <a:pt x="0" y="0"/>
                  </a:lnTo>
                  <a:lnTo>
                    <a:pt x="774" y="1020"/>
                  </a:lnTo>
                  <a:lnTo>
                    <a:pt x="1068" y="1020"/>
                  </a:lnTo>
                  <a:close/>
                </a:path>
              </a:pathLst>
            </a:custGeom>
            <a:solidFill>
              <a:srgbClr val="404040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728949B7-1E18-6B25-DB67-3B9921BF7F6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2449" y="688019"/>
            <a:ext cx="3480047" cy="5105400"/>
          </a:xfrm>
        </p:spPr>
        <p:txBody>
          <a:bodyPr>
            <a:normAutofit/>
          </a:bodyPr>
          <a:lstStyle/>
          <a:p>
            <a:r>
              <a:rPr lang="en-US" dirty="0">
                <a:solidFill>
                  <a:schemeClr val="bg1"/>
                </a:solidFill>
                <a:latin typeface="Aptos"/>
                <a:ea typeface="Calibri Light"/>
                <a:cs typeface="Calibri Light"/>
              </a:rPr>
              <a:t>Police Responses</a:t>
            </a:r>
            <a:endParaRPr lang="en-US" dirty="0">
              <a:solidFill>
                <a:schemeClr val="bg1"/>
              </a:solidFill>
              <a:latin typeface="Aptos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92469E1-86F2-F30B-31AA-4D6722FBCC90}"/>
              </a:ext>
            </a:extLst>
          </p:cNvPr>
          <p:cNvSpPr txBox="1"/>
          <p:nvPr/>
        </p:nvSpPr>
        <p:spPr>
          <a:xfrm>
            <a:off x="5451389" y="1352550"/>
            <a:ext cx="6278004" cy="83099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endParaRPr lang="en-US" sz="2400" dirty="0">
              <a:latin typeface="Aptos"/>
              <a:ea typeface="Calibri"/>
              <a:cs typeface="Calibri"/>
            </a:endParaRPr>
          </a:p>
          <a:p>
            <a:endParaRPr lang="en-US" sz="2400" dirty="0">
              <a:latin typeface="Aptos"/>
              <a:ea typeface="Calibri"/>
              <a:cs typeface="Calibri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7CE06A49-C4ED-90C7-4190-4B133607CDA1}"/>
              </a:ext>
            </a:extLst>
          </p:cNvPr>
          <p:cNvSpPr txBox="1"/>
          <p:nvPr/>
        </p:nvSpPr>
        <p:spPr>
          <a:xfrm>
            <a:off x="4773227" y="2502055"/>
            <a:ext cx="6326322" cy="25545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/>
              <a:t>Use of Information and Intelligence </a:t>
            </a:r>
          </a:p>
          <a:p>
            <a:endParaRPr lang="en-GB" sz="32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3200" dirty="0"/>
              <a:t>Operational (Traditional) Policing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32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3200" dirty="0"/>
              <a:t>Digital (Social media, blogs etc.)</a:t>
            </a:r>
          </a:p>
        </p:txBody>
      </p:sp>
    </p:spTree>
    <p:extLst>
      <p:ext uri="{BB962C8B-B14F-4D97-AF65-F5344CB8AC3E}">
        <p14:creationId xmlns:p14="http://schemas.microsoft.com/office/powerpoint/2010/main" val="323796771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DED4C465-98D5-4AC3-337D-70E7F39768E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Freeform: Shape 8">
            <a:extLst>
              <a:ext uri="{FF2B5EF4-FFF2-40B4-BE49-F238E27FC236}">
                <a16:creationId xmlns:a16="http://schemas.microsoft.com/office/drawing/2014/main" id="{3066238E-F6B4-E924-0926-94BC2D41FD2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-1" y="-1"/>
            <a:ext cx="4403709" cy="6858001"/>
          </a:xfrm>
          <a:custGeom>
            <a:avLst/>
            <a:gdLst>
              <a:gd name="connsiteX0" fmla="*/ 3223890 w 4403709"/>
              <a:gd name="connsiteY0" fmla="*/ 6858001 h 6858001"/>
              <a:gd name="connsiteX1" fmla="*/ 4101908 w 4403709"/>
              <a:gd name="connsiteY1" fmla="*/ 6858001 h 6858001"/>
              <a:gd name="connsiteX2" fmla="*/ 3254950 w 4403709"/>
              <a:gd name="connsiteY2" fmla="*/ 1599356 h 6858001"/>
              <a:gd name="connsiteX3" fmla="*/ 3254950 w 4403709"/>
              <a:gd name="connsiteY3" fmla="*/ 1594062 h 6858001"/>
              <a:gd name="connsiteX4" fmla="*/ 4403709 w 4403709"/>
              <a:gd name="connsiteY4" fmla="*/ 0 h 6858001"/>
              <a:gd name="connsiteX5" fmla="*/ 3254950 w 4403709"/>
              <a:gd name="connsiteY5" fmla="*/ 0 h 6858001"/>
              <a:gd name="connsiteX6" fmla="*/ 2903520 w 4403709"/>
              <a:gd name="connsiteY6" fmla="*/ 0 h 6858001"/>
              <a:gd name="connsiteX7" fmla="*/ 0 w 4403709"/>
              <a:gd name="connsiteY7" fmla="*/ 0 h 6858001"/>
              <a:gd name="connsiteX8" fmla="*/ 0 w 4403709"/>
              <a:gd name="connsiteY8" fmla="*/ 6858000 h 6858001"/>
              <a:gd name="connsiteX9" fmla="*/ 3223890 w 4403709"/>
              <a:gd name="connsiteY9" fmla="*/ 6858000 h 68580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4403709" h="6858001">
                <a:moveTo>
                  <a:pt x="3223890" y="6858001"/>
                </a:moveTo>
                <a:lnTo>
                  <a:pt x="4101908" y="6858001"/>
                </a:lnTo>
                <a:lnTo>
                  <a:pt x="3254950" y="1599356"/>
                </a:lnTo>
                <a:lnTo>
                  <a:pt x="3254950" y="1594062"/>
                </a:lnTo>
                <a:lnTo>
                  <a:pt x="4403709" y="0"/>
                </a:lnTo>
                <a:lnTo>
                  <a:pt x="3254950" y="0"/>
                </a:lnTo>
                <a:lnTo>
                  <a:pt x="2903520" y="0"/>
                </a:lnTo>
                <a:lnTo>
                  <a:pt x="0" y="0"/>
                </a:lnTo>
                <a:lnTo>
                  <a:pt x="0" y="6858000"/>
                </a:lnTo>
                <a:lnTo>
                  <a:pt x="3223890" y="685800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2">
            <a:schemeClr val="dk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E7C7AAB8-51B3-2AA8-D148-DBF427D19F4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3315292" y="0"/>
            <a:ext cx="2436813" cy="6858001"/>
            <a:chOff x="1320800" y="0"/>
            <a:chExt cx="2436813" cy="6858001"/>
          </a:xfrm>
        </p:grpSpPr>
        <p:sp>
          <p:nvSpPr>
            <p:cNvPr id="12" name="Freeform 6">
              <a:extLst>
                <a:ext uri="{FF2B5EF4-FFF2-40B4-BE49-F238E27FC236}">
                  <a16:creationId xmlns:a16="http://schemas.microsoft.com/office/drawing/2014/main" id="{21B23D9C-7AC8-EEAA-9E4A-E78A6307C62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0"/>
              <a:ext cx="1122363" cy="5329238"/>
            </a:xfrm>
            <a:custGeom>
              <a:avLst/>
              <a:gdLst/>
              <a:ahLst/>
              <a:cxnLst/>
              <a:rect l="0" t="0" r="r" b="b"/>
              <a:pathLst>
                <a:path w="707" h="3357">
                  <a:moveTo>
                    <a:pt x="0" y="3330"/>
                  </a:moveTo>
                  <a:lnTo>
                    <a:pt x="156" y="3357"/>
                  </a:lnTo>
                  <a:lnTo>
                    <a:pt x="707" y="0"/>
                  </a:lnTo>
                  <a:lnTo>
                    <a:pt x="547" y="0"/>
                  </a:lnTo>
                  <a:lnTo>
                    <a:pt x="0" y="333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3" name="Freeform 7">
              <a:extLst>
                <a:ext uri="{FF2B5EF4-FFF2-40B4-BE49-F238E27FC236}">
                  <a16:creationId xmlns:a16="http://schemas.microsoft.com/office/drawing/2014/main" id="{91C70576-79C4-6742-9C11-9C36DE456B0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0"/>
              <a:ext cx="1117600" cy="5276850"/>
            </a:xfrm>
            <a:custGeom>
              <a:avLst/>
              <a:gdLst/>
              <a:ahLst/>
              <a:cxnLst/>
              <a:rect l="0" t="0" r="r" b="b"/>
              <a:pathLst>
                <a:path w="704" h="3324">
                  <a:moveTo>
                    <a:pt x="704" y="0"/>
                  </a:moveTo>
                  <a:lnTo>
                    <a:pt x="545" y="0"/>
                  </a:lnTo>
                  <a:lnTo>
                    <a:pt x="0" y="3300"/>
                  </a:lnTo>
                  <a:lnTo>
                    <a:pt x="157" y="3324"/>
                  </a:lnTo>
                  <a:lnTo>
                    <a:pt x="704" y="0"/>
                  </a:lnTo>
                  <a:close/>
                </a:path>
              </a:pathLst>
            </a:custGeom>
            <a:solidFill>
              <a:srgbClr val="595959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4" name="Freeform 8">
              <a:extLst>
                <a:ext uri="{FF2B5EF4-FFF2-40B4-BE49-F238E27FC236}">
                  <a16:creationId xmlns:a16="http://schemas.microsoft.com/office/drawing/2014/main" id="{C986801D-9582-CC70-C47A-B56527CB2ED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228725" cy="1619250"/>
            </a:xfrm>
            <a:custGeom>
              <a:avLst/>
              <a:gdLst/>
              <a:ahLst/>
              <a:cxnLst/>
              <a:rect l="0" t="0" r="r" b="b"/>
              <a:pathLst>
                <a:path w="774" h="1020">
                  <a:moveTo>
                    <a:pt x="0" y="0"/>
                  </a:moveTo>
                  <a:lnTo>
                    <a:pt x="740" y="1020"/>
                  </a:lnTo>
                  <a:lnTo>
                    <a:pt x="774" y="10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262626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5" name="Freeform 9">
              <a:extLst>
                <a:ext uri="{FF2B5EF4-FFF2-40B4-BE49-F238E27FC236}">
                  <a16:creationId xmlns:a16="http://schemas.microsoft.com/office/drawing/2014/main" id="{2B4D052A-C9A6-3F65-9974-3E50BA09F80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91138"/>
              <a:ext cx="1495425" cy="1566863"/>
            </a:xfrm>
            <a:custGeom>
              <a:avLst/>
              <a:gdLst/>
              <a:ahLst/>
              <a:cxnLst/>
              <a:rect l="0" t="0" r="r" b="b"/>
              <a:pathLst>
                <a:path w="942" h="987">
                  <a:moveTo>
                    <a:pt x="0" y="0"/>
                  </a:moveTo>
                  <a:lnTo>
                    <a:pt x="909" y="987"/>
                  </a:lnTo>
                  <a:lnTo>
                    <a:pt x="942" y="9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6" name="Freeform 10">
              <a:extLst>
                <a:ext uri="{FF2B5EF4-FFF2-40B4-BE49-F238E27FC236}">
                  <a16:creationId xmlns:a16="http://schemas.microsoft.com/office/drawing/2014/main" id="{1F06E47A-BF35-42A2-87D8-8926A4CEF62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86375"/>
              <a:ext cx="2130425" cy="1571625"/>
            </a:xfrm>
            <a:custGeom>
              <a:avLst/>
              <a:gdLst/>
              <a:ahLst/>
              <a:cxnLst/>
              <a:rect l="0" t="0" r="r" b="b"/>
              <a:pathLst>
                <a:path w="1342" h="990">
                  <a:moveTo>
                    <a:pt x="0" y="3"/>
                  </a:moveTo>
                  <a:lnTo>
                    <a:pt x="942" y="990"/>
                  </a:lnTo>
                  <a:lnTo>
                    <a:pt x="1342" y="990"/>
                  </a:lnTo>
                  <a:lnTo>
                    <a:pt x="156" y="27"/>
                  </a:lnTo>
                  <a:lnTo>
                    <a:pt x="0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" name="Freeform 11">
              <a:extLst>
                <a:ext uri="{FF2B5EF4-FFF2-40B4-BE49-F238E27FC236}">
                  <a16:creationId xmlns:a16="http://schemas.microsoft.com/office/drawing/2014/main" id="{6F9F7761-8C31-BAE7-EAF3-92BB6D09E7A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695450" cy="1619250"/>
            </a:xfrm>
            <a:custGeom>
              <a:avLst/>
              <a:gdLst/>
              <a:ahLst/>
              <a:cxnLst/>
              <a:rect l="0" t="0" r="r" b="b"/>
              <a:pathLst>
                <a:path w="1068" h="1020">
                  <a:moveTo>
                    <a:pt x="1068" y="1020"/>
                  </a:moveTo>
                  <a:lnTo>
                    <a:pt x="184" y="60"/>
                  </a:lnTo>
                  <a:lnTo>
                    <a:pt x="154" y="27"/>
                  </a:lnTo>
                  <a:lnTo>
                    <a:pt x="157" y="27"/>
                  </a:lnTo>
                  <a:lnTo>
                    <a:pt x="157" y="24"/>
                  </a:lnTo>
                  <a:lnTo>
                    <a:pt x="154" y="24"/>
                  </a:lnTo>
                  <a:lnTo>
                    <a:pt x="0" y="0"/>
                  </a:lnTo>
                  <a:lnTo>
                    <a:pt x="0" y="0"/>
                  </a:lnTo>
                  <a:lnTo>
                    <a:pt x="774" y="1020"/>
                  </a:lnTo>
                  <a:lnTo>
                    <a:pt x="1068" y="1020"/>
                  </a:lnTo>
                  <a:close/>
                </a:path>
              </a:pathLst>
            </a:custGeom>
            <a:solidFill>
              <a:srgbClr val="404040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35D51284-9D4F-78D1-9465-549D1ADA319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2449" y="688019"/>
            <a:ext cx="3480047" cy="5105400"/>
          </a:xfrm>
        </p:spPr>
        <p:txBody>
          <a:bodyPr>
            <a:normAutofit/>
          </a:bodyPr>
          <a:lstStyle/>
          <a:p>
            <a:r>
              <a:rPr lang="en-US" dirty="0">
                <a:solidFill>
                  <a:schemeClr val="bg1"/>
                </a:solidFill>
                <a:latin typeface="Aptos"/>
                <a:ea typeface="Calibri Light"/>
                <a:cs typeface="Calibri Light"/>
              </a:rPr>
              <a:t>Police Responses</a:t>
            </a:r>
            <a:endParaRPr lang="en-US" dirty="0">
              <a:solidFill>
                <a:schemeClr val="bg1"/>
              </a:solidFill>
              <a:latin typeface="Aptos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85A0F447-B31A-E9BB-744B-606FFB1CB6EC}"/>
              </a:ext>
            </a:extLst>
          </p:cNvPr>
          <p:cNvSpPr txBox="1"/>
          <p:nvPr/>
        </p:nvSpPr>
        <p:spPr>
          <a:xfrm>
            <a:off x="5451389" y="1352550"/>
            <a:ext cx="6278004" cy="83099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endParaRPr lang="en-US" sz="2400" dirty="0">
              <a:latin typeface="Aptos"/>
              <a:ea typeface="Calibri"/>
              <a:cs typeface="Calibri"/>
            </a:endParaRPr>
          </a:p>
          <a:p>
            <a:endParaRPr lang="en-US" sz="2400" dirty="0">
              <a:latin typeface="Aptos"/>
              <a:ea typeface="Calibri"/>
              <a:cs typeface="Calibri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F695841-6385-FF9A-387F-3B1D3ECF4569}"/>
              </a:ext>
            </a:extLst>
          </p:cNvPr>
          <p:cNvSpPr txBox="1"/>
          <p:nvPr/>
        </p:nvSpPr>
        <p:spPr>
          <a:xfrm>
            <a:off x="5264912" y="549140"/>
            <a:ext cx="6201623" cy="57597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Things that go wrong:</a:t>
            </a:r>
          </a:p>
          <a:p>
            <a:endParaRPr lang="en-GB" sz="2400" dirty="0"/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/>
              <a:t>Outdated IT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/>
              <a:t>IT systems that do not communicate with each other e.g. until a few years ago all Welsh forces used differing response systems)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/>
              <a:t>Operator Error/Supervision Issues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/>
              <a:t>Cultural Issues (e.g. ‘this is my information’ or ‘need to know </a:t>
            </a:r>
            <a:r>
              <a:rPr lang="en-GB" sz="2400" dirty="0" err="1"/>
              <a:t>basis’</a:t>
            </a:r>
            <a:r>
              <a:rPr lang="en-GB" sz="2400" dirty="0"/>
              <a:t> resulting in failure to share intelligence)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/>
              <a:t>Etc.</a:t>
            </a:r>
          </a:p>
        </p:txBody>
      </p:sp>
    </p:spTree>
    <p:extLst>
      <p:ext uri="{BB962C8B-B14F-4D97-AF65-F5344CB8AC3E}">
        <p14:creationId xmlns:p14="http://schemas.microsoft.com/office/powerpoint/2010/main" val="44079040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EBF87945-A001-489F-9D9B-7D9435F0B9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48639" y="347471"/>
            <a:ext cx="11100816" cy="1801368"/>
          </a:xfrm>
          <a:prstGeom prst="rect">
            <a:avLst/>
          </a:prstGeom>
          <a:solidFill>
            <a:schemeClr val="tx1">
              <a:lumMod val="75000"/>
              <a:lumOff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CDC2606-8653-47EC-9A25-3FDB29A9E5C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585216"/>
            <a:ext cx="10515600" cy="1325563"/>
          </a:xfrm>
        </p:spPr>
        <p:txBody>
          <a:bodyPr>
            <a:normAutofit fontScale="90000"/>
          </a:bodyPr>
          <a:lstStyle/>
          <a:p>
            <a:r>
              <a:rPr lang="en-GB" sz="6000" dirty="0">
                <a:solidFill>
                  <a:schemeClr val="bg1"/>
                </a:solidFill>
              </a:rPr>
              <a:t>Make key points visual </a:t>
            </a:r>
            <a:br>
              <a:rPr lang="en-GB" sz="6000" dirty="0">
                <a:solidFill>
                  <a:schemeClr val="bg1"/>
                </a:solidFill>
              </a:rPr>
            </a:br>
            <a:r>
              <a:rPr lang="en-GB" sz="6000" dirty="0">
                <a:solidFill>
                  <a:schemeClr val="bg1"/>
                </a:solidFill>
              </a:rPr>
              <a:t>– Be specific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5A9A7C56-4D25-4AD9-9FAB-FB36F60D7D3A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3" b="12074"/>
          <a:stretch/>
        </p:blipFill>
        <p:spPr>
          <a:xfrm>
            <a:off x="841248" y="2516777"/>
            <a:ext cx="6236208" cy="3660185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FE759B8-1429-4A94-8950-6C559A488EF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546848" y="2516777"/>
            <a:ext cx="4358107" cy="3660185"/>
          </a:xfrm>
        </p:spPr>
        <p:txBody>
          <a:bodyPr anchor="ctr">
            <a:normAutofit/>
          </a:bodyPr>
          <a:lstStyle/>
          <a:p>
            <a:r>
              <a:rPr lang="en-GB" sz="4000" b="1" dirty="0"/>
              <a:t>Why is this important?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1C40FDE5-3A5B-46D2-AD94-38DA049ADE9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3892" y="4566000"/>
            <a:ext cx="2127688" cy="2133785"/>
          </a:xfrm>
          <a:prstGeom prst="rect">
            <a:avLst/>
          </a:prstGeom>
        </p:spPr>
      </p:pic>
      <p:sp>
        <p:nvSpPr>
          <p:cNvPr id="8" name="Thought Bubble: Cloud 7">
            <a:extLst>
              <a:ext uri="{FF2B5EF4-FFF2-40B4-BE49-F238E27FC236}">
                <a16:creationId xmlns:a16="http://schemas.microsoft.com/office/drawing/2014/main" id="{62EB465E-81B0-463B-8268-CCE1F9DB098A}"/>
              </a:ext>
            </a:extLst>
          </p:cNvPr>
          <p:cNvSpPr/>
          <p:nvPr/>
        </p:nvSpPr>
        <p:spPr>
          <a:xfrm>
            <a:off x="2273743" y="2121496"/>
            <a:ext cx="3822257" cy="2825726"/>
          </a:xfrm>
          <a:prstGeom prst="cloudCallout">
            <a:avLst>
              <a:gd name="adj1" fmla="val -58051"/>
              <a:gd name="adj2" fmla="val 55623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3200" dirty="0"/>
              <a:t>Tell them</a:t>
            </a:r>
          </a:p>
        </p:txBody>
      </p:sp>
    </p:spTree>
    <p:extLst>
      <p:ext uri="{BB962C8B-B14F-4D97-AF65-F5344CB8AC3E}">
        <p14:creationId xmlns:p14="http://schemas.microsoft.com/office/powerpoint/2010/main" val="151273121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8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E6012B82-E8E0-4F9F-BF2A-D239A3037E44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7147" r="-1" b="2830"/>
          <a:stretch/>
        </p:blipFill>
        <p:spPr>
          <a:xfrm>
            <a:off x="20" y="10"/>
            <a:ext cx="12188932" cy="6857990"/>
          </a:xfrm>
          <a:prstGeom prst="rect">
            <a:avLst/>
          </a:prstGeom>
        </p:spPr>
      </p:pic>
      <p:sp>
        <p:nvSpPr>
          <p:cNvPr id="15" name="Freeform: Shape 14">
            <a:extLst>
              <a:ext uri="{FF2B5EF4-FFF2-40B4-BE49-F238E27FC236}">
                <a16:creationId xmlns:a16="http://schemas.microsoft.com/office/drawing/2014/main" id="{5E8D2E83-FB3A-40E7-A9E5-7AB389D612B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4023809"/>
            <a:ext cx="11016943" cy="2262375"/>
          </a:xfrm>
          <a:custGeom>
            <a:avLst/>
            <a:gdLst>
              <a:gd name="connsiteX0" fmla="*/ 0 w 11016943"/>
              <a:gd name="connsiteY0" fmla="*/ 0 h 2262375"/>
              <a:gd name="connsiteX1" fmla="*/ 9969166 w 11016943"/>
              <a:gd name="connsiteY1" fmla="*/ 0 h 2262375"/>
              <a:gd name="connsiteX2" fmla="*/ 11016943 w 11016943"/>
              <a:gd name="connsiteY2" fmla="*/ 2262375 h 2262375"/>
              <a:gd name="connsiteX3" fmla="*/ 4942050 w 11016943"/>
              <a:gd name="connsiteY3" fmla="*/ 2262375 h 2262375"/>
              <a:gd name="connsiteX4" fmla="*/ 4582160 w 11016943"/>
              <a:gd name="connsiteY4" fmla="*/ 2262375 h 2262375"/>
              <a:gd name="connsiteX5" fmla="*/ 0 w 11016943"/>
              <a:gd name="connsiteY5" fmla="*/ 2262375 h 22623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1016943" h="2262375">
                <a:moveTo>
                  <a:pt x="0" y="0"/>
                </a:moveTo>
                <a:lnTo>
                  <a:pt x="9969166" y="0"/>
                </a:lnTo>
                <a:lnTo>
                  <a:pt x="11016943" y="2262375"/>
                </a:lnTo>
                <a:lnTo>
                  <a:pt x="4942050" y="2262375"/>
                </a:lnTo>
                <a:lnTo>
                  <a:pt x="4582160" y="2262375"/>
                </a:lnTo>
                <a:lnTo>
                  <a:pt x="0" y="2262375"/>
                </a:lnTo>
                <a:close/>
              </a:path>
            </a:pathLst>
          </a:custGeom>
          <a:solidFill>
            <a:schemeClr val="bg1">
              <a:lumMod val="85000"/>
              <a:lumOff val="15000"/>
              <a:alpha val="88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CCCA93E-7C90-4357-8362-249AF706A20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8062" y="4114800"/>
            <a:ext cx="9265771" cy="693785"/>
          </a:xfrm>
        </p:spPr>
        <p:txBody>
          <a:bodyPr>
            <a:noAutofit/>
          </a:bodyPr>
          <a:lstStyle/>
          <a:p>
            <a:r>
              <a:rPr lang="en-GB" sz="5400" dirty="0"/>
              <a:t>Pictures have impact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6B7D57E-7B35-476E-B8F4-D723F83FD9E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8062" y="4856920"/>
            <a:ext cx="5476423" cy="1429263"/>
          </a:xfrm>
        </p:spPr>
        <p:txBody>
          <a:bodyPr>
            <a:noAutofit/>
          </a:bodyPr>
          <a:lstStyle/>
          <a:p>
            <a:r>
              <a:rPr lang="en-GB" dirty="0"/>
              <a:t>Always focus on your audience</a:t>
            </a:r>
          </a:p>
          <a:p>
            <a:r>
              <a:rPr lang="en-GB" dirty="0"/>
              <a:t>Who are you addressing</a:t>
            </a:r>
          </a:p>
        </p:txBody>
      </p:sp>
      <p:sp>
        <p:nvSpPr>
          <p:cNvPr id="9" name="Content Placeholder 2">
            <a:extLst>
              <a:ext uri="{FF2B5EF4-FFF2-40B4-BE49-F238E27FC236}">
                <a16:creationId xmlns:a16="http://schemas.microsoft.com/office/drawing/2014/main" id="{E87AFDD4-801C-459A-B31D-1D339A4BA1E8}"/>
              </a:ext>
            </a:extLst>
          </p:cNvPr>
          <p:cNvSpPr txBox="1">
            <a:spLocks/>
          </p:cNvSpPr>
          <p:nvPr/>
        </p:nvSpPr>
        <p:spPr>
          <a:xfrm>
            <a:off x="6094486" y="4946931"/>
            <a:ext cx="4476451" cy="124924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dirty="0"/>
              <a:t>Why? Why you?</a:t>
            </a:r>
          </a:p>
          <a:p>
            <a:r>
              <a:rPr lang="en-GB" dirty="0"/>
              <a:t>Cut the cloth to fit</a:t>
            </a:r>
          </a:p>
        </p:txBody>
      </p:sp>
    </p:spTree>
    <p:extLst>
      <p:ext uri="{BB962C8B-B14F-4D97-AF65-F5344CB8AC3E}">
        <p14:creationId xmlns:p14="http://schemas.microsoft.com/office/powerpoint/2010/main" val="2936894764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  <p:bldP spid="9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AD3BF4-9A4E-4EFD-BD9C-14DB5CEB89B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20C6AF9-07D3-4B76-AA52-5B6B68C99D6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5B648891-6730-4AA0-975E-280B785699E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B8C28615-DC7E-4B18-81BB-C1AA7AB57BFC}"/>
              </a:ext>
            </a:extLst>
          </p:cNvPr>
          <p:cNvSpPr txBox="1"/>
          <p:nvPr/>
        </p:nvSpPr>
        <p:spPr>
          <a:xfrm>
            <a:off x="360470" y="364420"/>
            <a:ext cx="4608805" cy="6186309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GB" sz="3600" dirty="0"/>
              <a:t>Large pictures have power</a:t>
            </a:r>
          </a:p>
          <a:p>
            <a:endParaRPr lang="en-GB" sz="3600" dirty="0"/>
          </a:p>
          <a:p>
            <a:r>
              <a:rPr lang="en-GB" sz="3600" dirty="0"/>
              <a:t>As soon as you saw this you knew precisely what it relates to</a:t>
            </a:r>
          </a:p>
          <a:p>
            <a:endParaRPr lang="en-GB" sz="3600" dirty="0"/>
          </a:p>
          <a:p>
            <a:r>
              <a:rPr lang="en-GB" sz="3600" dirty="0"/>
              <a:t>Many thoughts, feelings and impression created on the click of a button</a:t>
            </a:r>
          </a:p>
        </p:txBody>
      </p:sp>
    </p:spTree>
    <p:extLst>
      <p:ext uri="{BB962C8B-B14F-4D97-AF65-F5344CB8AC3E}">
        <p14:creationId xmlns:p14="http://schemas.microsoft.com/office/powerpoint/2010/main" val="27115937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DA9A6656-49A8-497A-90A1-58EE2606008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2931" y="0"/>
            <a:ext cx="5192113" cy="6858000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C721E9CB-7BC9-4E74-8B36-E0E2D652B3A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00973" y="0"/>
            <a:ext cx="6791027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660339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Rectangle 14">
            <a:extLst>
              <a:ext uri="{FF2B5EF4-FFF2-40B4-BE49-F238E27FC236}">
                <a16:creationId xmlns:a16="http://schemas.microsoft.com/office/drawing/2014/main" id="{C5E6CFF1-2F42-4E10-9A97-F116F46F53F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A person holding a microphone&#10;&#10;Description automatically generated">
            <a:extLst>
              <a:ext uri="{FF2B5EF4-FFF2-40B4-BE49-F238E27FC236}">
                <a16:creationId xmlns:a16="http://schemas.microsoft.com/office/drawing/2014/main" id="{2501EE85-FC1F-4782-B681-FABF41C94F3F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35000"/>
          </a:blip>
          <a:srcRect/>
          <a:stretch/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6CCCA93E-7C90-4357-8362-249AF706A20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71606" y="1065862"/>
            <a:ext cx="4227966" cy="4726276"/>
          </a:xfrm>
        </p:spPr>
        <p:txBody>
          <a:bodyPr>
            <a:normAutofit/>
          </a:bodyPr>
          <a:lstStyle/>
          <a:p>
            <a:pPr algn="r"/>
            <a:r>
              <a:rPr lang="en-GB" sz="5400" dirty="0">
                <a:solidFill>
                  <a:srgbClr val="FFFFFF"/>
                </a:solidFill>
              </a:rPr>
              <a:t>Few words – large letters</a:t>
            </a:r>
          </a:p>
        </p:txBody>
      </p:sp>
      <p:cxnSp>
        <p:nvCxnSpPr>
          <p:cNvPr id="20" name="Straight Connector 16">
            <a:extLst>
              <a:ext uri="{FF2B5EF4-FFF2-40B4-BE49-F238E27FC236}">
                <a16:creationId xmlns:a16="http://schemas.microsoft.com/office/drawing/2014/main" id="{67182200-4859-4C8D-BCBB-55B245C28B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653372" y="2286000"/>
            <a:ext cx="0" cy="2286000"/>
          </a:xfrm>
          <a:prstGeom prst="line">
            <a:avLst/>
          </a:prstGeom>
          <a:ln w="15875">
            <a:solidFill>
              <a:srgbClr val="FFFF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6B7D57E-7B35-476E-B8F4-D723F83FD9E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55379" y="1065861"/>
            <a:ext cx="6532643" cy="5190083"/>
          </a:xfrm>
        </p:spPr>
        <p:txBody>
          <a:bodyPr anchor="ctr">
            <a:normAutofit/>
          </a:bodyPr>
          <a:lstStyle/>
          <a:p>
            <a:r>
              <a:rPr lang="en-US" sz="3600" dirty="0">
                <a:solidFill>
                  <a:srgbClr val="FFFFFF"/>
                </a:solidFill>
              </a:rPr>
              <a:t>Do not confuse your audience</a:t>
            </a:r>
          </a:p>
          <a:p>
            <a:endParaRPr lang="en-US" sz="3600" dirty="0">
              <a:solidFill>
                <a:srgbClr val="FFFFFF"/>
              </a:solidFill>
            </a:endParaRPr>
          </a:p>
          <a:p>
            <a:r>
              <a:rPr lang="en-US" sz="3600" dirty="0">
                <a:solidFill>
                  <a:srgbClr val="FFFFFF"/>
                </a:solidFill>
              </a:rPr>
              <a:t>You must be their focus</a:t>
            </a:r>
          </a:p>
          <a:p>
            <a:endParaRPr lang="en-US" sz="3600" dirty="0">
              <a:solidFill>
                <a:srgbClr val="FFFFFF"/>
              </a:solidFill>
            </a:endParaRPr>
          </a:p>
          <a:p>
            <a:r>
              <a:rPr lang="en-US" sz="3600" dirty="0">
                <a:solidFill>
                  <a:srgbClr val="FFFFFF"/>
                </a:solidFill>
              </a:rPr>
              <a:t>It is all about you … It’s all about you baby!</a:t>
            </a:r>
          </a:p>
        </p:txBody>
      </p:sp>
    </p:spTree>
    <p:extLst>
      <p:ext uri="{BB962C8B-B14F-4D97-AF65-F5344CB8AC3E}">
        <p14:creationId xmlns:p14="http://schemas.microsoft.com/office/powerpoint/2010/main" val="142788198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Fishing on the lake at sunset">
            <a:extLst>
              <a:ext uri="{FF2B5EF4-FFF2-40B4-BE49-F238E27FC236}">
                <a16:creationId xmlns:a16="http://schemas.microsoft.com/office/drawing/2014/main" id="{F8FA4E77-97C1-4D25-B11A-D61B9457FEEE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5730"/>
          <a:stretch/>
        </p:blipFill>
        <p:spPr>
          <a:xfrm>
            <a:off x="-1" y="10"/>
            <a:ext cx="12192000" cy="6857990"/>
          </a:xfrm>
          <a:prstGeom prst="rect">
            <a:avLst/>
          </a:prstGeom>
        </p:spPr>
      </p:pic>
      <p:sp>
        <p:nvSpPr>
          <p:cNvPr id="17" name="Freeform 5">
            <a:extLst>
              <a:ext uri="{FF2B5EF4-FFF2-40B4-BE49-F238E27FC236}">
                <a16:creationId xmlns:a16="http://schemas.microsoft.com/office/drawing/2014/main" id="{3CD9DF72-87A3-404E-A828-84CBF11A83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White">
          <a:xfrm flipH="1">
            <a:off x="0" y="998175"/>
            <a:ext cx="6017172" cy="5859825"/>
          </a:xfrm>
          <a:custGeom>
            <a:avLst/>
            <a:gdLst>
              <a:gd name="T0" fmla="*/ 1333 w 1333"/>
              <a:gd name="T1" fmla="*/ 1031 h 1298"/>
              <a:gd name="T2" fmla="*/ 1333 w 1333"/>
              <a:gd name="T3" fmla="*/ 380 h 1298"/>
              <a:gd name="T4" fmla="*/ 706 w 1333"/>
              <a:gd name="T5" fmla="*/ 0 h 1298"/>
              <a:gd name="T6" fmla="*/ 0 w 1333"/>
              <a:gd name="T7" fmla="*/ 706 h 1298"/>
              <a:gd name="T8" fmla="*/ 323 w 1333"/>
              <a:gd name="T9" fmla="*/ 1298 h 1298"/>
              <a:gd name="T10" fmla="*/ 1090 w 1333"/>
              <a:gd name="T11" fmla="*/ 1298 h 1298"/>
              <a:gd name="T12" fmla="*/ 1333 w 1333"/>
              <a:gd name="T13" fmla="*/ 1031 h 1298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1333" h="1298">
                <a:moveTo>
                  <a:pt x="1333" y="1031"/>
                </a:moveTo>
                <a:cubicBezTo>
                  <a:pt x="1333" y="380"/>
                  <a:pt x="1333" y="380"/>
                  <a:pt x="1333" y="380"/>
                </a:cubicBezTo>
                <a:cubicBezTo>
                  <a:pt x="1215" y="154"/>
                  <a:pt x="979" y="0"/>
                  <a:pt x="706" y="0"/>
                </a:cubicBezTo>
                <a:cubicBezTo>
                  <a:pt x="317" y="0"/>
                  <a:pt x="0" y="316"/>
                  <a:pt x="0" y="706"/>
                </a:cubicBezTo>
                <a:cubicBezTo>
                  <a:pt x="0" y="954"/>
                  <a:pt x="129" y="1172"/>
                  <a:pt x="323" y="1298"/>
                </a:cubicBezTo>
                <a:cubicBezTo>
                  <a:pt x="1090" y="1298"/>
                  <a:pt x="1090" y="1298"/>
                  <a:pt x="1090" y="1298"/>
                </a:cubicBezTo>
                <a:cubicBezTo>
                  <a:pt x="1193" y="1232"/>
                  <a:pt x="1276" y="1140"/>
                  <a:pt x="1333" y="1031"/>
                </a:cubicBezTo>
                <a:close/>
              </a:path>
            </a:pathLst>
          </a:custGeom>
          <a:solidFill>
            <a:schemeClr val="bg1">
              <a:alpha val="75000"/>
            </a:schemeClr>
          </a:solidFill>
          <a:ln w="50800" cap="sq" cmpd="dbl">
            <a:noFill/>
            <a:miter lim="800000"/>
          </a:ln>
          <a:effectLst/>
        </p:spPr>
        <p:txBody>
          <a:bodyPr vert="horz" lIns="91440" tIns="45720" rIns="91440" bIns="45720" rtlCol="0" anchor="t">
            <a:normAutofit/>
          </a:bodyPr>
          <a:lstStyle/>
          <a:p>
            <a:pPr algn="ctr">
              <a:spcAft>
                <a:spcPts val="1000"/>
              </a:spcAft>
              <a:buClr>
                <a:schemeClr val="tx1"/>
              </a:buClr>
              <a:buSzPct val="100000"/>
              <a:buFont typeface="Arial"/>
              <a:buNone/>
            </a:pPr>
            <a:endParaRPr lang="en-US" sz="1600" cap="all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08CB375-1F31-4BE0-BEBF-5B31E9C3C93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9448" y="1913950"/>
            <a:ext cx="4204137" cy="1342754"/>
          </a:xfrm>
        </p:spPr>
        <p:txBody>
          <a:bodyPr>
            <a:normAutofit/>
          </a:bodyPr>
          <a:lstStyle/>
          <a:p>
            <a:pPr algn="ctr"/>
            <a:r>
              <a:rPr lang="en-GB" sz="6000"/>
              <a:t>Summary</a:t>
            </a:r>
            <a:endParaRPr lang="en-GB" sz="6000" dirty="0"/>
          </a:p>
        </p:txBody>
      </p:sp>
      <p:cxnSp>
        <p:nvCxnSpPr>
          <p:cNvPr id="19" name="Straight Connector 18">
            <a:extLst>
              <a:ext uri="{FF2B5EF4-FFF2-40B4-BE49-F238E27FC236}">
                <a16:creationId xmlns:a16="http://schemas.microsoft.com/office/drawing/2014/main" id="{20E3A342-4D61-4E3F-AF90-1AB42AEB96C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2287051" y="3337139"/>
            <a:ext cx="935420" cy="0"/>
          </a:xfrm>
          <a:prstGeom prst="line">
            <a:avLst/>
          </a:prstGeom>
          <a:ln w="25400" cap="sq">
            <a:solidFill>
              <a:schemeClr val="tx1">
                <a:lumMod val="85000"/>
                <a:lumOff val="15000"/>
              </a:schemeClr>
            </a:soli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F3820A8-D2DF-48A9-AE9A-CE2FFCB6D7B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5516" y="3417573"/>
            <a:ext cx="5491656" cy="2619839"/>
          </a:xfrm>
        </p:spPr>
        <p:txBody>
          <a:bodyPr anchor="ctr">
            <a:normAutofit/>
          </a:bodyPr>
          <a:lstStyle/>
          <a:p>
            <a:r>
              <a:rPr lang="en-GB" dirty="0"/>
              <a:t>Distilled key message</a:t>
            </a:r>
          </a:p>
          <a:p>
            <a:r>
              <a:rPr lang="en-GB" dirty="0"/>
              <a:t>Way forward</a:t>
            </a:r>
          </a:p>
          <a:p>
            <a:r>
              <a:rPr lang="en-GB" dirty="0"/>
              <a:t>Any questions?</a:t>
            </a:r>
          </a:p>
          <a:p>
            <a:r>
              <a:rPr lang="en-GB" dirty="0"/>
              <a:t>Contact 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41371815-BD42-4A52-9C2C-F0410AC1E00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flipH="1">
            <a:off x="9891463" y="4614369"/>
            <a:ext cx="2316948" cy="2133785"/>
          </a:xfrm>
          <a:prstGeom prst="rect">
            <a:avLst/>
          </a:prstGeom>
        </p:spPr>
      </p:pic>
      <p:sp>
        <p:nvSpPr>
          <p:cNvPr id="13" name="Thought Bubble: Cloud 12">
            <a:extLst>
              <a:ext uri="{FF2B5EF4-FFF2-40B4-BE49-F238E27FC236}">
                <a16:creationId xmlns:a16="http://schemas.microsoft.com/office/drawing/2014/main" id="{6A9DE9F0-BB5C-458D-AE5F-50BF4DFA17EE}"/>
              </a:ext>
            </a:extLst>
          </p:cNvPr>
          <p:cNvSpPr/>
          <p:nvPr/>
        </p:nvSpPr>
        <p:spPr>
          <a:xfrm>
            <a:off x="5640778" y="3429000"/>
            <a:ext cx="3822257" cy="2825726"/>
          </a:xfrm>
          <a:prstGeom prst="cloudCallout">
            <a:avLst>
              <a:gd name="adj1" fmla="val 65958"/>
              <a:gd name="adj2" fmla="val 30858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3200" dirty="0"/>
              <a:t>Tell them what you’ve told them</a:t>
            </a:r>
          </a:p>
        </p:txBody>
      </p:sp>
    </p:spTree>
    <p:extLst>
      <p:ext uri="{BB962C8B-B14F-4D97-AF65-F5344CB8AC3E}">
        <p14:creationId xmlns:p14="http://schemas.microsoft.com/office/powerpoint/2010/main" val="13141166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13" grpId="0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71B2258F-86CA-4D4D-8270-BC05FCDEBF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7999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A large room with many tables and people in it&#10;&#10;Description automatically generated with low confidence">
            <a:extLst>
              <a:ext uri="{FF2B5EF4-FFF2-40B4-BE49-F238E27FC236}">
                <a16:creationId xmlns:a16="http://schemas.microsoft.com/office/drawing/2014/main" id="{27A2B4C5-B5E8-4E9D-BB2E-2FC9F9681795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50000"/>
          </a:blip>
          <a:srcRect t="10714"/>
          <a:stretch/>
        </p:blipFill>
        <p:spPr>
          <a:xfrm>
            <a:off x="20" y="1"/>
            <a:ext cx="12191980" cy="6857999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1E5E7B76-7CEE-4DA5-90D6-773368EA016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24000" y="1122362"/>
            <a:ext cx="9144000" cy="2900518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6000">
                <a:solidFill>
                  <a:srgbClr val="FFFFFF"/>
                </a:solidFill>
              </a:rPr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D05A5B7-B6DC-4BFA-911F-AD0BA2D9F75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524000" y="4159404"/>
            <a:ext cx="9144000" cy="1098395"/>
          </a:xfrm>
        </p:spPr>
        <p:txBody>
          <a:bodyPr vert="horz" lIns="91440" tIns="45720" rIns="91440" bIns="45720" rtlCol="0">
            <a:normAutofit/>
          </a:bodyPr>
          <a:lstStyle/>
          <a:p>
            <a:pPr marL="0" indent="0" algn="ctr">
              <a:buNone/>
            </a:pPr>
            <a:r>
              <a:rPr lang="en-US" sz="2400" dirty="0">
                <a:solidFill>
                  <a:srgbClr val="FFFFFF"/>
                </a:solidFill>
              </a:rPr>
              <a:t>Harvard reference list</a:t>
            </a:r>
          </a:p>
        </p:txBody>
      </p:sp>
    </p:spTree>
    <p:extLst>
      <p:ext uri="{BB962C8B-B14F-4D97-AF65-F5344CB8AC3E}">
        <p14:creationId xmlns:p14="http://schemas.microsoft.com/office/powerpoint/2010/main" val="1684620007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95</TotalTime>
  <Words>369</Words>
  <Application>Microsoft Macintosh PowerPoint</Application>
  <PresentationFormat>Widescreen</PresentationFormat>
  <Paragraphs>78</Paragraphs>
  <Slides>15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21" baseType="lpstr">
      <vt:lpstr>Aptos</vt:lpstr>
      <vt:lpstr>Aptos Display</vt:lpstr>
      <vt:lpstr>Arial</vt:lpstr>
      <vt:lpstr>Calibri</vt:lpstr>
      <vt:lpstr>Calibri Light</vt:lpstr>
      <vt:lpstr>Office Theme</vt:lpstr>
      <vt:lpstr>  “How does the integration of information and intelligence enhance the effectiveness of both operational and digital policing? ”.</vt:lpstr>
      <vt:lpstr>Aims Purpose Objectives</vt:lpstr>
      <vt:lpstr>Critically Examine </vt:lpstr>
      <vt:lpstr>Information, Intelligence and Evidence </vt:lpstr>
      <vt:lpstr>Police Responses</vt:lpstr>
      <vt:lpstr>Police Responses</vt:lpstr>
      <vt:lpstr>Police Responses</vt:lpstr>
      <vt:lpstr>Police Responses</vt:lpstr>
      <vt:lpstr>Make key points visual  – Be specific</vt:lpstr>
      <vt:lpstr>Pictures have impact</vt:lpstr>
      <vt:lpstr>PowerPoint Presentation</vt:lpstr>
      <vt:lpstr>PowerPoint Presentation</vt:lpstr>
      <vt:lpstr>Few words – large letters</vt:lpstr>
      <vt:lpstr>Summary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TOPIC</dc:title>
  <dc:creator>Mike Durke</dc:creator>
  <cp:lastModifiedBy>steve t</cp:lastModifiedBy>
  <cp:revision>134</cp:revision>
  <dcterms:created xsi:type="dcterms:W3CDTF">2021-01-05T12:10:35Z</dcterms:created>
  <dcterms:modified xsi:type="dcterms:W3CDTF">2026-02-12T06:59:07Z</dcterms:modified>
</cp:coreProperties>
</file>