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sldIdLst>
    <p:sldId id="256" r:id="rId5"/>
    <p:sldId id="343" r:id="rId6"/>
    <p:sldId id="344" r:id="rId7"/>
    <p:sldId id="276" r:id="rId8"/>
    <p:sldId id="258" r:id="rId9"/>
    <p:sldId id="259" r:id="rId10"/>
    <p:sldId id="351" r:id="rId11"/>
    <p:sldId id="273" r:id="rId12"/>
    <p:sldId id="348" r:id="rId13"/>
    <p:sldId id="274" r:id="rId14"/>
    <p:sldId id="357" r:id="rId15"/>
    <p:sldId id="374" r:id="rId16"/>
    <p:sldId id="371" r:id="rId17"/>
    <p:sldId id="260" r:id="rId18"/>
    <p:sldId id="354" r:id="rId19"/>
    <p:sldId id="356" r:id="rId20"/>
    <p:sldId id="355" r:id="rId21"/>
    <p:sldId id="376" r:id="rId22"/>
    <p:sldId id="377" r:id="rId23"/>
    <p:sldId id="378" r:id="rId24"/>
    <p:sldId id="353" r:id="rId25"/>
    <p:sldId id="352" r:id="rId26"/>
    <p:sldId id="349" r:id="rId27"/>
    <p:sldId id="275" r:id="rId28"/>
    <p:sldId id="350" r:id="rId29"/>
    <p:sldId id="271" r:id="rId30"/>
    <p:sldId id="272" r:id="rId31"/>
    <p:sldId id="372" r:id="rId32"/>
    <p:sldId id="347" r:id="rId33"/>
    <p:sldId id="346" r:id="rId34"/>
    <p:sldId id="345"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75"/>
    <p:restoredTop sz="94710"/>
  </p:normalViewPr>
  <p:slideViewPr>
    <p:cSldViewPr>
      <p:cViewPr varScale="1">
        <p:scale>
          <a:sx n="68" d="100"/>
          <a:sy n="68" d="100"/>
        </p:scale>
        <p:origin x="147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A6F8BA-32B9-4B61-BEF5-D56F0E367EFE}"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30DADA7B-3DE3-4CB1-874A-693B5C2E8909}">
      <dgm:prSet/>
      <dgm:spPr/>
      <dgm:t>
        <a:bodyPr/>
        <a:lstStyle/>
        <a:p>
          <a:r>
            <a:rPr lang="en-GB"/>
            <a:t>Confirm the objectives of the module and identify its relevance to you as a Youth and Community Worker</a:t>
          </a:r>
          <a:endParaRPr lang="en-US"/>
        </a:p>
      </dgm:t>
    </dgm:pt>
    <dgm:pt modelId="{AFD80B8B-F1CF-4CC2-9699-39F11B9689B9}" type="parTrans" cxnId="{A13D4728-6231-4EDF-9FCF-4AB32928096D}">
      <dgm:prSet/>
      <dgm:spPr/>
      <dgm:t>
        <a:bodyPr/>
        <a:lstStyle/>
        <a:p>
          <a:endParaRPr lang="en-US"/>
        </a:p>
      </dgm:t>
    </dgm:pt>
    <dgm:pt modelId="{8DD7811B-DF3A-46A3-A2D5-AEFF9E0D3AED}" type="sibTrans" cxnId="{A13D4728-6231-4EDF-9FCF-4AB32928096D}">
      <dgm:prSet phldrT="1" phldr="0"/>
      <dgm:spPr/>
      <dgm:t>
        <a:bodyPr/>
        <a:lstStyle/>
        <a:p>
          <a:r>
            <a:rPr lang="en-US"/>
            <a:t>1</a:t>
          </a:r>
        </a:p>
      </dgm:t>
    </dgm:pt>
    <dgm:pt modelId="{7F9D7AF7-94A2-42FE-9931-B769054CDC5B}">
      <dgm:prSet/>
      <dgm:spPr/>
      <dgm:t>
        <a:bodyPr/>
        <a:lstStyle/>
        <a:p>
          <a:r>
            <a:rPr lang="en-GB"/>
            <a:t>Review and identify key themes</a:t>
          </a:r>
          <a:endParaRPr lang="en-US"/>
        </a:p>
      </dgm:t>
    </dgm:pt>
    <dgm:pt modelId="{797FC89B-3C01-47A2-BA72-500A2BDC84C0}" type="parTrans" cxnId="{8B1F2119-42D9-4AB7-844D-138726B41126}">
      <dgm:prSet/>
      <dgm:spPr/>
      <dgm:t>
        <a:bodyPr/>
        <a:lstStyle/>
        <a:p>
          <a:endParaRPr lang="en-US"/>
        </a:p>
      </dgm:t>
    </dgm:pt>
    <dgm:pt modelId="{B31FAE20-DF28-4C36-A1E1-E21F28A460A0}" type="sibTrans" cxnId="{8B1F2119-42D9-4AB7-844D-138726B41126}">
      <dgm:prSet phldrT="2" phldr="0"/>
      <dgm:spPr/>
      <dgm:t>
        <a:bodyPr/>
        <a:lstStyle/>
        <a:p>
          <a:r>
            <a:rPr lang="en-US"/>
            <a:t>2</a:t>
          </a:r>
        </a:p>
      </dgm:t>
    </dgm:pt>
    <dgm:pt modelId="{1AF89F23-E0BA-4156-B20A-E20B0F5B0264}">
      <dgm:prSet/>
      <dgm:spPr/>
      <dgm:t>
        <a:bodyPr/>
        <a:lstStyle/>
        <a:p>
          <a:r>
            <a:rPr lang="en-GB"/>
            <a:t>Contextualise the module and align it to  relevant National Occupational Standards</a:t>
          </a:r>
          <a:endParaRPr lang="en-US"/>
        </a:p>
      </dgm:t>
    </dgm:pt>
    <dgm:pt modelId="{E89B8763-D453-4681-A1F8-52FA7CAC43A4}" type="parTrans" cxnId="{33A6CED4-9AD2-47FF-A7E4-B55B08DEFDBC}">
      <dgm:prSet/>
      <dgm:spPr/>
      <dgm:t>
        <a:bodyPr/>
        <a:lstStyle/>
        <a:p>
          <a:endParaRPr lang="en-US"/>
        </a:p>
      </dgm:t>
    </dgm:pt>
    <dgm:pt modelId="{B3907029-71B2-47B0-8F22-EC5498CDE717}" type="sibTrans" cxnId="{33A6CED4-9AD2-47FF-A7E4-B55B08DEFDBC}">
      <dgm:prSet phldrT="3" phldr="0"/>
      <dgm:spPr/>
      <dgm:t>
        <a:bodyPr/>
        <a:lstStyle/>
        <a:p>
          <a:r>
            <a:rPr lang="en-US"/>
            <a:t>3</a:t>
          </a:r>
        </a:p>
      </dgm:t>
    </dgm:pt>
    <dgm:pt modelId="{581A9994-9593-4E1B-8AB8-4AAC4591C493}">
      <dgm:prSet/>
      <dgm:spPr/>
      <dgm:t>
        <a:bodyPr/>
        <a:lstStyle/>
        <a:p>
          <a:r>
            <a:rPr lang="en-GB"/>
            <a:t>Discuss the term supervision and experiences of it within practice</a:t>
          </a:r>
          <a:endParaRPr lang="en-US"/>
        </a:p>
      </dgm:t>
    </dgm:pt>
    <dgm:pt modelId="{9BBCF029-E99D-4B1B-BCE6-3B6E71912612}" type="parTrans" cxnId="{C8AAF373-9889-4A9F-B876-549FC8EF2093}">
      <dgm:prSet/>
      <dgm:spPr/>
      <dgm:t>
        <a:bodyPr/>
        <a:lstStyle/>
        <a:p>
          <a:endParaRPr lang="en-US"/>
        </a:p>
      </dgm:t>
    </dgm:pt>
    <dgm:pt modelId="{51AFE7A5-1878-4DE0-A85D-354D26A9A954}" type="sibTrans" cxnId="{C8AAF373-9889-4A9F-B876-549FC8EF2093}">
      <dgm:prSet phldrT="4" phldr="0"/>
      <dgm:spPr/>
      <dgm:t>
        <a:bodyPr/>
        <a:lstStyle/>
        <a:p>
          <a:r>
            <a:rPr lang="en-US"/>
            <a:t>4</a:t>
          </a:r>
        </a:p>
      </dgm:t>
    </dgm:pt>
    <dgm:pt modelId="{F586E67E-1442-4034-989E-99AD5A29131D}">
      <dgm:prSet/>
      <dgm:spPr/>
      <dgm:t>
        <a:bodyPr/>
        <a:lstStyle/>
        <a:p>
          <a:r>
            <a:rPr lang="en-GB"/>
            <a:t>Review the criteria for the assessment portfolio and identify actions to meet criteria</a:t>
          </a:r>
          <a:endParaRPr lang="en-US"/>
        </a:p>
      </dgm:t>
    </dgm:pt>
    <dgm:pt modelId="{D1B743F7-FB05-45FD-9580-5EAC180A0EDF}" type="parTrans" cxnId="{777A2707-9832-431D-8961-E8447D2F80F1}">
      <dgm:prSet/>
      <dgm:spPr/>
      <dgm:t>
        <a:bodyPr/>
        <a:lstStyle/>
        <a:p>
          <a:endParaRPr lang="en-US"/>
        </a:p>
      </dgm:t>
    </dgm:pt>
    <dgm:pt modelId="{08E3E2BA-2416-4A4F-ADBA-8857F8EF5B32}" type="sibTrans" cxnId="{777A2707-9832-431D-8961-E8447D2F80F1}">
      <dgm:prSet phldrT="5" phldr="0"/>
      <dgm:spPr/>
      <dgm:t>
        <a:bodyPr/>
        <a:lstStyle/>
        <a:p>
          <a:r>
            <a:rPr lang="en-US"/>
            <a:t>5</a:t>
          </a:r>
        </a:p>
      </dgm:t>
    </dgm:pt>
    <dgm:pt modelId="{F105A3B6-0A6D-A44B-B6B2-30473A19FC3A}" type="pres">
      <dgm:prSet presAssocID="{63A6F8BA-32B9-4B61-BEF5-D56F0E367EFE}" presName="Name0" presStyleCnt="0">
        <dgm:presLayoutVars>
          <dgm:animLvl val="lvl"/>
          <dgm:resizeHandles val="exact"/>
        </dgm:presLayoutVars>
      </dgm:prSet>
      <dgm:spPr/>
    </dgm:pt>
    <dgm:pt modelId="{76EEF3E8-C640-6248-8076-BB8D5D671133}" type="pres">
      <dgm:prSet presAssocID="{30DADA7B-3DE3-4CB1-874A-693B5C2E8909}" presName="compositeNode" presStyleCnt="0">
        <dgm:presLayoutVars>
          <dgm:bulletEnabled val="1"/>
        </dgm:presLayoutVars>
      </dgm:prSet>
      <dgm:spPr/>
    </dgm:pt>
    <dgm:pt modelId="{45E5A8BA-7C33-C349-9AE0-7A173892D1CC}" type="pres">
      <dgm:prSet presAssocID="{30DADA7B-3DE3-4CB1-874A-693B5C2E8909}" presName="bgRect" presStyleLbl="bgAccFollowNode1" presStyleIdx="0" presStyleCnt="5"/>
      <dgm:spPr/>
    </dgm:pt>
    <dgm:pt modelId="{35E9983A-56B7-4A40-98A2-55623D4D9AEB}" type="pres">
      <dgm:prSet presAssocID="{8DD7811B-DF3A-46A3-A2D5-AEFF9E0D3AED}" presName="sibTransNodeCircle" presStyleLbl="alignNode1" presStyleIdx="0" presStyleCnt="10">
        <dgm:presLayoutVars>
          <dgm:chMax val="0"/>
          <dgm:bulletEnabled/>
        </dgm:presLayoutVars>
      </dgm:prSet>
      <dgm:spPr/>
    </dgm:pt>
    <dgm:pt modelId="{A5F4CB81-C90D-0C4F-9C72-3DD7B711E430}" type="pres">
      <dgm:prSet presAssocID="{30DADA7B-3DE3-4CB1-874A-693B5C2E8909}" presName="bottomLine" presStyleLbl="alignNode1" presStyleIdx="1" presStyleCnt="10">
        <dgm:presLayoutVars/>
      </dgm:prSet>
      <dgm:spPr/>
    </dgm:pt>
    <dgm:pt modelId="{964F3C7B-C21C-874F-A550-ED41BE485236}" type="pres">
      <dgm:prSet presAssocID="{30DADA7B-3DE3-4CB1-874A-693B5C2E8909}" presName="nodeText" presStyleLbl="bgAccFollowNode1" presStyleIdx="0" presStyleCnt="5">
        <dgm:presLayoutVars>
          <dgm:bulletEnabled val="1"/>
        </dgm:presLayoutVars>
      </dgm:prSet>
      <dgm:spPr/>
    </dgm:pt>
    <dgm:pt modelId="{93EECFA0-C80B-D84E-9FCA-EB5067E53F13}" type="pres">
      <dgm:prSet presAssocID="{8DD7811B-DF3A-46A3-A2D5-AEFF9E0D3AED}" presName="sibTrans" presStyleCnt="0"/>
      <dgm:spPr/>
    </dgm:pt>
    <dgm:pt modelId="{B696A566-6E24-0B48-A02E-1DC7DAAE40E7}" type="pres">
      <dgm:prSet presAssocID="{7F9D7AF7-94A2-42FE-9931-B769054CDC5B}" presName="compositeNode" presStyleCnt="0">
        <dgm:presLayoutVars>
          <dgm:bulletEnabled val="1"/>
        </dgm:presLayoutVars>
      </dgm:prSet>
      <dgm:spPr/>
    </dgm:pt>
    <dgm:pt modelId="{832C38B3-A771-DD48-8A80-2F9202BBC472}" type="pres">
      <dgm:prSet presAssocID="{7F9D7AF7-94A2-42FE-9931-B769054CDC5B}" presName="bgRect" presStyleLbl="bgAccFollowNode1" presStyleIdx="1" presStyleCnt="5"/>
      <dgm:spPr/>
    </dgm:pt>
    <dgm:pt modelId="{60344F79-7E99-8049-B84D-364EEB2E2278}" type="pres">
      <dgm:prSet presAssocID="{B31FAE20-DF28-4C36-A1E1-E21F28A460A0}" presName="sibTransNodeCircle" presStyleLbl="alignNode1" presStyleIdx="2" presStyleCnt="10">
        <dgm:presLayoutVars>
          <dgm:chMax val="0"/>
          <dgm:bulletEnabled/>
        </dgm:presLayoutVars>
      </dgm:prSet>
      <dgm:spPr/>
    </dgm:pt>
    <dgm:pt modelId="{30563085-3FB8-3F4D-82A2-4B16D7DF0A7C}" type="pres">
      <dgm:prSet presAssocID="{7F9D7AF7-94A2-42FE-9931-B769054CDC5B}" presName="bottomLine" presStyleLbl="alignNode1" presStyleIdx="3" presStyleCnt="10">
        <dgm:presLayoutVars/>
      </dgm:prSet>
      <dgm:spPr/>
    </dgm:pt>
    <dgm:pt modelId="{45A8D19E-7DCE-FF40-9BD1-258B8F669403}" type="pres">
      <dgm:prSet presAssocID="{7F9D7AF7-94A2-42FE-9931-B769054CDC5B}" presName="nodeText" presStyleLbl="bgAccFollowNode1" presStyleIdx="1" presStyleCnt="5">
        <dgm:presLayoutVars>
          <dgm:bulletEnabled val="1"/>
        </dgm:presLayoutVars>
      </dgm:prSet>
      <dgm:spPr/>
    </dgm:pt>
    <dgm:pt modelId="{B591369D-DD7C-E642-9FAA-88ABF90CDCF9}" type="pres">
      <dgm:prSet presAssocID="{B31FAE20-DF28-4C36-A1E1-E21F28A460A0}" presName="sibTrans" presStyleCnt="0"/>
      <dgm:spPr/>
    </dgm:pt>
    <dgm:pt modelId="{80EDEC0A-3607-A343-84CB-5B5E66FA94D2}" type="pres">
      <dgm:prSet presAssocID="{1AF89F23-E0BA-4156-B20A-E20B0F5B0264}" presName="compositeNode" presStyleCnt="0">
        <dgm:presLayoutVars>
          <dgm:bulletEnabled val="1"/>
        </dgm:presLayoutVars>
      </dgm:prSet>
      <dgm:spPr/>
    </dgm:pt>
    <dgm:pt modelId="{777B4147-5E6A-504C-8B30-7B51E6BCD4A7}" type="pres">
      <dgm:prSet presAssocID="{1AF89F23-E0BA-4156-B20A-E20B0F5B0264}" presName="bgRect" presStyleLbl="bgAccFollowNode1" presStyleIdx="2" presStyleCnt="5"/>
      <dgm:spPr/>
    </dgm:pt>
    <dgm:pt modelId="{2DA494B0-E22E-4244-9B1A-2340DEE763D2}" type="pres">
      <dgm:prSet presAssocID="{B3907029-71B2-47B0-8F22-EC5498CDE717}" presName="sibTransNodeCircle" presStyleLbl="alignNode1" presStyleIdx="4" presStyleCnt="10">
        <dgm:presLayoutVars>
          <dgm:chMax val="0"/>
          <dgm:bulletEnabled/>
        </dgm:presLayoutVars>
      </dgm:prSet>
      <dgm:spPr/>
    </dgm:pt>
    <dgm:pt modelId="{6C192B56-8334-AE40-8888-939C41A92740}" type="pres">
      <dgm:prSet presAssocID="{1AF89F23-E0BA-4156-B20A-E20B0F5B0264}" presName="bottomLine" presStyleLbl="alignNode1" presStyleIdx="5" presStyleCnt="10">
        <dgm:presLayoutVars/>
      </dgm:prSet>
      <dgm:spPr/>
    </dgm:pt>
    <dgm:pt modelId="{AE9DABA8-931C-294C-B4BB-1A641E067710}" type="pres">
      <dgm:prSet presAssocID="{1AF89F23-E0BA-4156-B20A-E20B0F5B0264}" presName="nodeText" presStyleLbl="bgAccFollowNode1" presStyleIdx="2" presStyleCnt="5">
        <dgm:presLayoutVars>
          <dgm:bulletEnabled val="1"/>
        </dgm:presLayoutVars>
      </dgm:prSet>
      <dgm:spPr/>
    </dgm:pt>
    <dgm:pt modelId="{E5A31C8E-EAF7-1147-8F10-B920EC6A5A89}" type="pres">
      <dgm:prSet presAssocID="{B3907029-71B2-47B0-8F22-EC5498CDE717}" presName="sibTrans" presStyleCnt="0"/>
      <dgm:spPr/>
    </dgm:pt>
    <dgm:pt modelId="{30EF5662-7DBD-7949-8F5D-FDEC982FAEF9}" type="pres">
      <dgm:prSet presAssocID="{581A9994-9593-4E1B-8AB8-4AAC4591C493}" presName="compositeNode" presStyleCnt="0">
        <dgm:presLayoutVars>
          <dgm:bulletEnabled val="1"/>
        </dgm:presLayoutVars>
      </dgm:prSet>
      <dgm:spPr/>
    </dgm:pt>
    <dgm:pt modelId="{C8E1240A-3F38-7B40-B7CB-11228255AC56}" type="pres">
      <dgm:prSet presAssocID="{581A9994-9593-4E1B-8AB8-4AAC4591C493}" presName="bgRect" presStyleLbl="bgAccFollowNode1" presStyleIdx="3" presStyleCnt="5"/>
      <dgm:spPr/>
    </dgm:pt>
    <dgm:pt modelId="{230DCE68-D338-7242-A982-7C672A152453}" type="pres">
      <dgm:prSet presAssocID="{51AFE7A5-1878-4DE0-A85D-354D26A9A954}" presName="sibTransNodeCircle" presStyleLbl="alignNode1" presStyleIdx="6" presStyleCnt="10">
        <dgm:presLayoutVars>
          <dgm:chMax val="0"/>
          <dgm:bulletEnabled/>
        </dgm:presLayoutVars>
      </dgm:prSet>
      <dgm:spPr/>
    </dgm:pt>
    <dgm:pt modelId="{7FE275E7-AC95-F04F-8606-D5067C266C9B}" type="pres">
      <dgm:prSet presAssocID="{581A9994-9593-4E1B-8AB8-4AAC4591C493}" presName="bottomLine" presStyleLbl="alignNode1" presStyleIdx="7" presStyleCnt="10">
        <dgm:presLayoutVars/>
      </dgm:prSet>
      <dgm:spPr/>
    </dgm:pt>
    <dgm:pt modelId="{9AC0B32A-9420-A844-AC4A-DADD5240861A}" type="pres">
      <dgm:prSet presAssocID="{581A9994-9593-4E1B-8AB8-4AAC4591C493}" presName="nodeText" presStyleLbl="bgAccFollowNode1" presStyleIdx="3" presStyleCnt="5">
        <dgm:presLayoutVars>
          <dgm:bulletEnabled val="1"/>
        </dgm:presLayoutVars>
      </dgm:prSet>
      <dgm:spPr/>
    </dgm:pt>
    <dgm:pt modelId="{257931B0-1E23-E144-AC26-75346C7EE5BF}" type="pres">
      <dgm:prSet presAssocID="{51AFE7A5-1878-4DE0-A85D-354D26A9A954}" presName="sibTrans" presStyleCnt="0"/>
      <dgm:spPr/>
    </dgm:pt>
    <dgm:pt modelId="{B5C16CA8-0361-9643-B974-0A529B0DB009}" type="pres">
      <dgm:prSet presAssocID="{F586E67E-1442-4034-989E-99AD5A29131D}" presName="compositeNode" presStyleCnt="0">
        <dgm:presLayoutVars>
          <dgm:bulletEnabled val="1"/>
        </dgm:presLayoutVars>
      </dgm:prSet>
      <dgm:spPr/>
    </dgm:pt>
    <dgm:pt modelId="{EF80F6FD-6B7F-FD49-864D-F3C20F60C740}" type="pres">
      <dgm:prSet presAssocID="{F586E67E-1442-4034-989E-99AD5A29131D}" presName="bgRect" presStyleLbl="bgAccFollowNode1" presStyleIdx="4" presStyleCnt="5"/>
      <dgm:spPr/>
    </dgm:pt>
    <dgm:pt modelId="{33F7CF25-004A-4C41-B373-19260C2BEF59}" type="pres">
      <dgm:prSet presAssocID="{08E3E2BA-2416-4A4F-ADBA-8857F8EF5B32}" presName="sibTransNodeCircle" presStyleLbl="alignNode1" presStyleIdx="8" presStyleCnt="10">
        <dgm:presLayoutVars>
          <dgm:chMax val="0"/>
          <dgm:bulletEnabled/>
        </dgm:presLayoutVars>
      </dgm:prSet>
      <dgm:spPr/>
    </dgm:pt>
    <dgm:pt modelId="{61E32FB0-F28C-8F49-87A1-D660AC29EEAC}" type="pres">
      <dgm:prSet presAssocID="{F586E67E-1442-4034-989E-99AD5A29131D}" presName="bottomLine" presStyleLbl="alignNode1" presStyleIdx="9" presStyleCnt="10">
        <dgm:presLayoutVars/>
      </dgm:prSet>
      <dgm:spPr/>
    </dgm:pt>
    <dgm:pt modelId="{C19A0FD3-F83D-FD44-B7CC-E8C88FA31C43}" type="pres">
      <dgm:prSet presAssocID="{F586E67E-1442-4034-989E-99AD5A29131D}" presName="nodeText" presStyleLbl="bgAccFollowNode1" presStyleIdx="4" presStyleCnt="5">
        <dgm:presLayoutVars>
          <dgm:bulletEnabled val="1"/>
        </dgm:presLayoutVars>
      </dgm:prSet>
      <dgm:spPr/>
    </dgm:pt>
  </dgm:ptLst>
  <dgm:cxnLst>
    <dgm:cxn modelId="{777A2707-9832-431D-8961-E8447D2F80F1}" srcId="{63A6F8BA-32B9-4B61-BEF5-D56F0E367EFE}" destId="{F586E67E-1442-4034-989E-99AD5A29131D}" srcOrd="4" destOrd="0" parTransId="{D1B743F7-FB05-45FD-9580-5EAC180A0EDF}" sibTransId="{08E3E2BA-2416-4A4F-ADBA-8857F8EF5B32}"/>
    <dgm:cxn modelId="{B0026A16-15D8-8A4F-8E82-B1E24CF2BAE2}" type="presOf" srcId="{581A9994-9593-4E1B-8AB8-4AAC4591C493}" destId="{C8E1240A-3F38-7B40-B7CB-11228255AC56}" srcOrd="0" destOrd="0" presId="urn:microsoft.com/office/officeart/2016/7/layout/BasicLinearProcessNumbered"/>
    <dgm:cxn modelId="{8B1F2119-42D9-4AB7-844D-138726B41126}" srcId="{63A6F8BA-32B9-4B61-BEF5-D56F0E367EFE}" destId="{7F9D7AF7-94A2-42FE-9931-B769054CDC5B}" srcOrd="1" destOrd="0" parTransId="{797FC89B-3C01-47A2-BA72-500A2BDC84C0}" sibTransId="{B31FAE20-DF28-4C36-A1E1-E21F28A460A0}"/>
    <dgm:cxn modelId="{4B74A421-F660-F343-92BF-BB6D728A2072}" type="presOf" srcId="{30DADA7B-3DE3-4CB1-874A-693B5C2E8909}" destId="{964F3C7B-C21C-874F-A550-ED41BE485236}" srcOrd="1" destOrd="0" presId="urn:microsoft.com/office/officeart/2016/7/layout/BasicLinearProcessNumbered"/>
    <dgm:cxn modelId="{A13D4728-6231-4EDF-9FCF-4AB32928096D}" srcId="{63A6F8BA-32B9-4B61-BEF5-D56F0E367EFE}" destId="{30DADA7B-3DE3-4CB1-874A-693B5C2E8909}" srcOrd="0" destOrd="0" parTransId="{AFD80B8B-F1CF-4CC2-9699-39F11B9689B9}" sibTransId="{8DD7811B-DF3A-46A3-A2D5-AEFF9E0D3AED}"/>
    <dgm:cxn modelId="{A2F9EA29-BB17-3E4C-BD94-C44F463FAC76}" type="presOf" srcId="{63A6F8BA-32B9-4B61-BEF5-D56F0E367EFE}" destId="{F105A3B6-0A6D-A44B-B6B2-30473A19FC3A}" srcOrd="0" destOrd="0" presId="urn:microsoft.com/office/officeart/2016/7/layout/BasicLinearProcessNumbered"/>
    <dgm:cxn modelId="{B39C3A37-2CCF-BD46-9659-98E7F9A583D1}" type="presOf" srcId="{581A9994-9593-4E1B-8AB8-4AAC4591C493}" destId="{9AC0B32A-9420-A844-AC4A-DADD5240861A}" srcOrd="1" destOrd="0" presId="urn:microsoft.com/office/officeart/2016/7/layout/BasicLinearProcessNumbered"/>
    <dgm:cxn modelId="{72367861-D886-1C41-8BC0-682E7E9C3A55}" type="presOf" srcId="{7F9D7AF7-94A2-42FE-9931-B769054CDC5B}" destId="{45A8D19E-7DCE-FF40-9BD1-258B8F669403}" srcOrd="1" destOrd="0" presId="urn:microsoft.com/office/officeart/2016/7/layout/BasicLinearProcessNumbered"/>
    <dgm:cxn modelId="{00A2AE69-E301-A446-8CF2-54108183D194}" type="presOf" srcId="{51AFE7A5-1878-4DE0-A85D-354D26A9A954}" destId="{230DCE68-D338-7242-A982-7C672A152453}" srcOrd="0" destOrd="0" presId="urn:microsoft.com/office/officeart/2016/7/layout/BasicLinearProcessNumbered"/>
    <dgm:cxn modelId="{9F3EE150-5C9B-C548-8E22-CCB40740E3BD}" type="presOf" srcId="{B31FAE20-DF28-4C36-A1E1-E21F28A460A0}" destId="{60344F79-7E99-8049-B84D-364EEB2E2278}" srcOrd="0" destOrd="0" presId="urn:microsoft.com/office/officeart/2016/7/layout/BasicLinearProcessNumbered"/>
    <dgm:cxn modelId="{C8AAF373-9889-4A9F-B876-549FC8EF2093}" srcId="{63A6F8BA-32B9-4B61-BEF5-D56F0E367EFE}" destId="{581A9994-9593-4E1B-8AB8-4AAC4591C493}" srcOrd="3" destOrd="0" parTransId="{9BBCF029-E99D-4B1B-BCE6-3B6E71912612}" sibTransId="{51AFE7A5-1878-4DE0-A85D-354D26A9A954}"/>
    <dgm:cxn modelId="{3942ED8D-28AA-014A-BFBF-5892CDE5AC3A}" type="presOf" srcId="{8DD7811B-DF3A-46A3-A2D5-AEFF9E0D3AED}" destId="{35E9983A-56B7-4A40-98A2-55623D4D9AEB}" srcOrd="0" destOrd="0" presId="urn:microsoft.com/office/officeart/2016/7/layout/BasicLinearProcessNumbered"/>
    <dgm:cxn modelId="{623B1395-19C8-EE45-B172-3BC4471C4CE3}" type="presOf" srcId="{F586E67E-1442-4034-989E-99AD5A29131D}" destId="{C19A0FD3-F83D-FD44-B7CC-E8C88FA31C43}" srcOrd="1" destOrd="0" presId="urn:microsoft.com/office/officeart/2016/7/layout/BasicLinearProcessNumbered"/>
    <dgm:cxn modelId="{424A5C95-20AE-5A44-9E7D-35551CED8A72}" type="presOf" srcId="{1AF89F23-E0BA-4156-B20A-E20B0F5B0264}" destId="{AE9DABA8-931C-294C-B4BB-1A641E067710}" srcOrd="1" destOrd="0" presId="urn:microsoft.com/office/officeart/2016/7/layout/BasicLinearProcessNumbered"/>
    <dgm:cxn modelId="{E1C26CAF-C1C3-0041-AB58-67D2B8EA5118}" type="presOf" srcId="{1AF89F23-E0BA-4156-B20A-E20B0F5B0264}" destId="{777B4147-5E6A-504C-8B30-7B51E6BCD4A7}" srcOrd="0" destOrd="0" presId="urn:microsoft.com/office/officeart/2016/7/layout/BasicLinearProcessNumbered"/>
    <dgm:cxn modelId="{6A5A35BE-9444-0844-9290-7F14ECC485E1}" type="presOf" srcId="{08E3E2BA-2416-4A4F-ADBA-8857F8EF5B32}" destId="{33F7CF25-004A-4C41-B373-19260C2BEF59}" srcOrd="0" destOrd="0" presId="urn:microsoft.com/office/officeart/2016/7/layout/BasicLinearProcessNumbered"/>
    <dgm:cxn modelId="{BE8E99BE-1FAD-034E-837B-D487A23D253A}" type="presOf" srcId="{7F9D7AF7-94A2-42FE-9931-B769054CDC5B}" destId="{832C38B3-A771-DD48-8A80-2F9202BBC472}" srcOrd="0" destOrd="0" presId="urn:microsoft.com/office/officeart/2016/7/layout/BasicLinearProcessNumbered"/>
    <dgm:cxn modelId="{CF4BEBC9-64F2-394A-B567-C64C087B819D}" type="presOf" srcId="{B3907029-71B2-47B0-8F22-EC5498CDE717}" destId="{2DA494B0-E22E-4244-9B1A-2340DEE763D2}" srcOrd="0" destOrd="0" presId="urn:microsoft.com/office/officeart/2016/7/layout/BasicLinearProcessNumbered"/>
    <dgm:cxn modelId="{33A6CED4-9AD2-47FF-A7E4-B55B08DEFDBC}" srcId="{63A6F8BA-32B9-4B61-BEF5-D56F0E367EFE}" destId="{1AF89F23-E0BA-4156-B20A-E20B0F5B0264}" srcOrd="2" destOrd="0" parTransId="{E89B8763-D453-4681-A1F8-52FA7CAC43A4}" sibTransId="{B3907029-71B2-47B0-8F22-EC5498CDE717}"/>
    <dgm:cxn modelId="{FD3E35DE-26D1-1740-BE78-EC5968469E67}" type="presOf" srcId="{F586E67E-1442-4034-989E-99AD5A29131D}" destId="{EF80F6FD-6B7F-FD49-864D-F3C20F60C740}" srcOrd="0" destOrd="0" presId="urn:microsoft.com/office/officeart/2016/7/layout/BasicLinearProcessNumbered"/>
    <dgm:cxn modelId="{F29893FE-92C4-6941-BE55-9E94110DFF12}" type="presOf" srcId="{30DADA7B-3DE3-4CB1-874A-693B5C2E8909}" destId="{45E5A8BA-7C33-C349-9AE0-7A173892D1CC}" srcOrd="0" destOrd="0" presId="urn:microsoft.com/office/officeart/2016/7/layout/BasicLinearProcessNumbered"/>
    <dgm:cxn modelId="{6784EACA-6A6C-C445-8DD4-BA843B0BDA0B}" type="presParOf" srcId="{F105A3B6-0A6D-A44B-B6B2-30473A19FC3A}" destId="{76EEF3E8-C640-6248-8076-BB8D5D671133}" srcOrd="0" destOrd="0" presId="urn:microsoft.com/office/officeart/2016/7/layout/BasicLinearProcessNumbered"/>
    <dgm:cxn modelId="{6DEEC75D-56BF-3D42-9DA3-1C3035BC2CF6}" type="presParOf" srcId="{76EEF3E8-C640-6248-8076-BB8D5D671133}" destId="{45E5A8BA-7C33-C349-9AE0-7A173892D1CC}" srcOrd="0" destOrd="0" presId="urn:microsoft.com/office/officeart/2016/7/layout/BasicLinearProcessNumbered"/>
    <dgm:cxn modelId="{B910C2CC-7C8A-3A4E-A968-248D59A168C8}" type="presParOf" srcId="{76EEF3E8-C640-6248-8076-BB8D5D671133}" destId="{35E9983A-56B7-4A40-98A2-55623D4D9AEB}" srcOrd="1" destOrd="0" presId="urn:microsoft.com/office/officeart/2016/7/layout/BasicLinearProcessNumbered"/>
    <dgm:cxn modelId="{7748EC77-CC73-584A-9358-529FE1F0023A}" type="presParOf" srcId="{76EEF3E8-C640-6248-8076-BB8D5D671133}" destId="{A5F4CB81-C90D-0C4F-9C72-3DD7B711E430}" srcOrd="2" destOrd="0" presId="urn:microsoft.com/office/officeart/2016/7/layout/BasicLinearProcessNumbered"/>
    <dgm:cxn modelId="{03461523-9A99-A748-BBED-C187948C904B}" type="presParOf" srcId="{76EEF3E8-C640-6248-8076-BB8D5D671133}" destId="{964F3C7B-C21C-874F-A550-ED41BE485236}" srcOrd="3" destOrd="0" presId="urn:microsoft.com/office/officeart/2016/7/layout/BasicLinearProcessNumbered"/>
    <dgm:cxn modelId="{0D73AC3B-D561-604F-B1CE-109796D7E9A7}" type="presParOf" srcId="{F105A3B6-0A6D-A44B-B6B2-30473A19FC3A}" destId="{93EECFA0-C80B-D84E-9FCA-EB5067E53F13}" srcOrd="1" destOrd="0" presId="urn:microsoft.com/office/officeart/2016/7/layout/BasicLinearProcessNumbered"/>
    <dgm:cxn modelId="{20C33016-665E-944B-A9FD-3D411443A4EC}" type="presParOf" srcId="{F105A3B6-0A6D-A44B-B6B2-30473A19FC3A}" destId="{B696A566-6E24-0B48-A02E-1DC7DAAE40E7}" srcOrd="2" destOrd="0" presId="urn:microsoft.com/office/officeart/2016/7/layout/BasicLinearProcessNumbered"/>
    <dgm:cxn modelId="{EB81681A-B1CB-3041-A0DF-055C8E97098D}" type="presParOf" srcId="{B696A566-6E24-0B48-A02E-1DC7DAAE40E7}" destId="{832C38B3-A771-DD48-8A80-2F9202BBC472}" srcOrd="0" destOrd="0" presId="urn:microsoft.com/office/officeart/2016/7/layout/BasicLinearProcessNumbered"/>
    <dgm:cxn modelId="{555EBE73-6830-874F-B243-89C77DE46528}" type="presParOf" srcId="{B696A566-6E24-0B48-A02E-1DC7DAAE40E7}" destId="{60344F79-7E99-8049-B84D-364EEB2E2278}" srcOrd="1" destOrd="0" presId="urn:microsoft.com/office/officeart/2016/7/layout/BasicLinearProcessNumbered"/>
    <dgm:cxn modelId="{F70A538F-0286-7044-A7C0-E5146C05E865}" type="presParOf" srcId="{B696A566-6E24-0B48-A02E-1DC7DAAE40E7}" destId="{30563085-3FB8-3F4D-82A2-4B16D7DF0A7C}" srcOrd="2" destOrd="0" presId="urn:microsoft.com/office/officeart/2016/7/layout/BasicLinearProcessNumbered"/>
    <dgm:cxn modelId="{89BE4B82-AC36-EF4A-AFC8-2BBB18469948}" type="presParOf" srcId="{B696A566-6E24-0B48-A02E-1DC7DAAE40E7}" destId="{45A8D19E-7DCE-FF40-9BD1-258B8F669403}" srcOrd="3" destOrd="0" presId="urn:microsoft.com/office/officeart/2016/7/layout/BasicLinearProcessNumbered"/>
    <dgm:cxn modelId="{DBCE314C-C3B5-B644-A585-91430B70CEF2}" type="presParOf" srcId="{F105A3B6-0A6D-A44B-B6B2-30473A19FC3A}" destId="{B591369D-DD7C-E642-9FAA-88ABF90CDCF9}" srcOrd="3" destOrd="0" presId="urn:microsoft.com/office/officeart/2016/7/layout/BasicLinearProcessNumbered"/>
    <dgm:cxn modelId="{CC54F58F-1BDB-A44E-AA03-FA1A144FD266}" type="presParOf" srcId="{F105A3B6-0A6D-A44B-B6B2-30473A19FC3A}" destId="{80EDEC0A-3607-A343-84CB-5B5E66FA94D2}" srcOrd="4" destOrd="0" presId="urn:microsoft.com/office/officeart/2016/7/layout/BasicLinearProcessNumbered"/>
    <dgm:cxn modelId="{0139800C-32B9-424A-9C6C-F905308DB95F}" type="presParOf" srcId="{80EDEC0A-3607-A343-84CB-5B5E66FA94D2}" destId="{777B4147-5E6A-504C-8B30-7B51E6BCD4A7}" srcOrd="0" destOrd="0" presId="urn:microsoft.com/office/officeart/2016/7/layout/BasicLinearProcessNumbered"/>
    <dgm:cxn modelId="{2ED55C42-8F11-A541-A29A-3487E2354D8B}" type="presParOf" srcId="{80EDEC0A-3607-A343-84CB-5B5E66FA94D2}" destId="{2DA494B0-E22E-4244-9B1A-2340DEE763D2}" srcOrd="1" destOrd="0" presId="urn:microsoft.com/office/officeart/2016/7/layout/BasicLinearProcessNumbered"/>
    <dgm:cxn modelId="{AFE318D7-AEC8-604E-9CC8-5375A86D0A8E}" type="presParOf" srcId="{80EDEC0A-3607-A343-84CB-5B5E66FA94D2}" destId="{6C192B56-8334-AE40-8888-939C41A92740}" srcOrd="2" destOrd="0" presId="urn:microsoft.com/office/officeart/2016/7/layout/BasicLinearProcessNumbered"/>
    <dgm:cxn modelId="{7D38D594-9B97-D148-A5DB-C847BB1CFBAF}" type="presParOf" srcId="{80EDEC0A-3607-A343-84CB-5B5E66FA94D2}" destId="{AE9DABA8-931C-294C-B4BB-1A641E067710}" srcOrd="3" destOrd="0" presId="urn:microsoft.com/office/officeart/2016/7/layout/BasicLinearProcessNumbered"/>
    <dgm:cxn modelId="{6953E485-17D8-E94E-BEDC-A94306CA482F}" type="presParOf" srcId="{F105A3B6-0A6D-A44B-B6B2-30473A19FC3A}" destId="{E5A31C8E-EAF7-1147-8F10-B920EC6A5A89}" srcOrd="5" destOrd="0" presId="urn:microsoft.com/office/officeart/2016/7/layout/BasicLinearProcessNumbered"/>
    <dgm:cxn modelId="{BFBC189D-780F-5D4C-83E8-B2369EB6C8B3}" type="presParOf" srcId="{F105A3B6-0A6D-A44B-B6B2-30473A19FC3A}" destId="{30EF5662-7DBD-7949-8F5D-FDEC982FAEF9}" srcOrd="6" destOrd="0" presId="urn:microsoft.com/office/officeart/2016/7/layout/BasicLinearProcessNumbered"/>
    <dgm:cxn modelId="{6E42DF47-B2DD-5F48-9BE2-74C8A91C64B5}" type="presParOf" srcId="{30EF5662-7DBD-7949-8F5D-FDEC982FAEF9}" destId="{C8E1240A-3F38-7B40-B7CB-11228255AC56}" srcOrd="0" destOrd="0" presId="urn:microsoft.com/office/officeart/2016/7/layout/BasicLinearProcessNumbered"/>
    <dgm:cxn modelId="{A73A9C91-F95B-B942-941B-B90155A51101}" type="presParOf" srcId="{30EF5662-7DBD-7949-8F5D-FDEC982FAEF9}" destId="{230DCE68-D338-7242-A982-7C672A152453}" srcOrd="1" destOrd="0" presId="urn:microsoft.com/office/officeart/2016/7/layout/BasicLinearProcessNumbered"/>
    <dgm:cxn modelId="{0A952867-6E4F-594B-A65A-F6ACE109B991}" type="presParOf" srcId="{30EF5662-7DBD-7949-8F5D-FDEC982FAEF9}" destId="{7FE275E7-AC95-F04F-8606-D5067C266C9B}" srcOrd="2" destOrd="0" presId="urn:microsoft.com/office/officeart/2016/7/layout/BasicLinearProcessNumbered"/>
    <dgm:cxn modelId="{97D63DFD-B50D-2346-8FE4-8F24BF450B34}" type="presParOf" srcId="{30EF5662-7DBD-7949-8F5D-FDEC982FAEF9}" destId="{9AC0B32A-9420-A844-AC4A-DADD5240861A}" srcOrd="3" destOrd="0" presId="urn:microsoft.com/office/officeart/2016/7/layout/BasicLinearProcessNumbered"/>
    <dgm:cxn modelId="{09843179-7EB0-4148-AAFC-1DFC7AB48520}" type="presParOf" srcId="{F105A3B6-0A6D-A44B-B6B2-30473A19FC3A}" destId="{257931B0-1E23-E144-AC26-75346C7EE5BF}" srcOrd="7" destOrd="0" presId="urn:microsoft.com/office/officeart/2016/7/layout/BasicLinearProcessNumbered"/>
    <dgm:cxn modelId="{2923E2E6-C370-5743-AB9D-23266588DA01}" type="presParOf" srcId="{F105A3B6-0A6D-A44B-B6B2-30473A19FC3A}" destId="{B5C16CA8-0361-9643-B974-0A529B0DB009}" srcOrd="8" destOrd="0" presId="urn:microsoft.com/office/officeart/2016/7/layout/BasicLinearProcessNumbered"/>
    <dgm:cxn modelId="{2C94130D-C003-7445-A892-9185E2A40BCF}" type="presParOf" srcId="{B5C16CA8-0361-9643-B974-0A529B0DB009}" destId="{EF80F6FD-6B7F-FD49-864D-F3C20F60C740}" srcOrd="0" destOrd="0" presId="urn:microsoft.com/office/officeart/2016/7/layout/BasicLinearProcessNumbered"/>
    <dgm:cxn modelId="{A2CCCCC4-C11D-A44A-A4E1-E0A8CE540FE8}" type="presParOf" srcId="{B5C16CA8-0361-9643-B974-0A529B0DB009}" destId="{33F7CF25-004A-4C41-B373-19260C2BEF59}" srcOrd="1" destOrd="0" presId="urn:microsoft.com/office/officeart/2016/7/layout/BasicLinearProcessNumbered"/>
    <dgm:cxn modelId="{D6145D64-DFC8-7D43-A101-F880BE405038}" type="presParOf" srcId="{B5C16CA8-0361-9643-B974-0A529B0DB009}" destId="{61E32FB0-F28C-8F49-87A1-D660AC29EEAC}" srcOrd="2" destOrd="0" presId="urn:microsoft.com/office/officeart/2016/7/layout/BasicLinearProcessNumbered"/>
    <dgm:cxn modelId="{52E53B01-04BE-6C43-826E-9169138FF783}" type="presParOf" srcId="{B5C16CA8-0361-9643-B974-0A529B0DB009}" destId="{C19A0FD3-F83D-FD44-B7CC-E8C88FA31C43}"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B956BD-FE4C-40D3-B714-CC49C0B8620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CCC904-BD9F-47C7-AF9F-69A86F0D40BF}">
      <dgm:prSet/>
      <dgm:spPr/>
      <dgm:t>
        <a:bodyPr/>
        <a:lstStyle/>
        <a:p>
          <a:r>
            <a:rPr lang="en-GB"/>
            <a:t>To provide students with appropriate skills, values and knowledge of supervising and supporting individuals undertaking professional practice placements.</a:t>
          </a:r>
          <a:endParaRPr lang="en-US"/>
        </a:p>
      </dgm:t>
    </dgm:pt>
    <dgm:pt modelId="{84AE93A4-92A7-4745-BEED-1D035DB72657}" type="parTrans" cxnId="{BB910DD2-8828-455A-9B64-2FCBE20DA7DB}">
      <dgm:prSet/>
      <dgm:spPr/>
      <dgm:t>
        <a:bodyPr/>
        <a:lstStyle/>
        <a:p>
          <a:endParaRPr lang="en-US"/>
        </a:p>
      </dgm:t>
    </dgm:pt>
    <dgm:pt modelId="{F2A7453A-9D69-4751-A705-127881FF5D41}" type="sibTrans" cxnId="{BB910DD2-8828-455A-9B64-2FCBE20DA7DB}">
      <dgm:prSet/>
      <dgm:spPr/>
      <dgm:t>
        <a:bodyPr/>
        <a:lstStyle/>
        <a:p>
          <a:endParaRPr lang="en-US"/>
        </a:p>
      </dgm:t>
    </dgm:pt>
    <dgm:pt modelId="{83D64416-4983-419E-9995-390985DD6B50}">
      <dgm:prSet/>
      <dgm:spPr/>
      <dgm:t>
        <a:bodyPr/>
        <a:lstStyle/>
        <a:p>
          <a:r>
            <a:rPr lang="en-GB"/>
            <a:t>To equip students with the in-depth skills, knowledge and understanding to develop approaches to leadership, management and project development.</a:t>
          </a:r>
          <a:endParaRPr lang="en-US"/>
        </a:p>
      </dgm:t>
    </dgm:pt>
    <dgm:pt modelId="{0EE95887-861A-4AE8-A146-B09D5AE75B1E}" type="parTrans" cxnId="{2DDEBA93-2D1E-49BE-A2EC-26FF454C6ABC}">
      <dgm:prSet/>
      <dgm:spPr/>
      <dgm:t>
        <a:bodyPr/>
        <a:lstStyle/>
        <a:p>
          <a:endParaRPr lang="en-US"/>
        </a:p>
      </dgm:t>
    </dgm:pt>
    <dgm:pt modelId="{A851C127-D3F7-4F6F-A22D-617C2122B67D}" type="sibTrans" cxnId="{2DDEBA93-2D1E-49BE-A2EC-26FF454C6ABC}">
      <dgm:prSet/>
      <dgm:spPr/>
      <dgm:t>
        <a:bodyPr/>
        <a:lstStyle/>
        <a:p>
          <a:endParaRPr lang="en-US"/>
        </a:p>
      </dgm:t>
    </dgm:pt>
    <dgm:pt modelId="{DD94CF22-531C-4A41-97BC-072F15ACD7B4}" type="pres">
      <dgm:prSet presAssocID="{BDB956BD-FE4C-40D3-B714-CC49C0B86202}" presName="root" presStyleCnt="0">
        <dgm:presLayoutVars>
          <dgm:dir/>
          <dgm:resizeHandles val="exact"/>
        </dgm:presLayoutVars>
      </dgm:prSet>
      <dgm:spPr/>
    </dgm:pt>
    <dgm:pt modelId="{2C7BFEC8-9FD2-4A81-956B-A39E17B96E90}" type="pres">
      <dgm:prSet presAssocID="{03CCC904-BD9F-47C7-AF9F-69A86F0D40BF}" presName="compNode" presStyleCnt="0"/>
      <dgm:spPr/>
    </dgm:pt>
    <dgm:pt modelId="{4EDE6F4E-3CA9-4DEE-880A-E12142314D69}" type="pres">
      <dgm:prSet presAssocID="{03CCC904-BD9F-47C7-AF9F-69A86F0D40BF}" presName="bgRect" presStyleLbl="bgShp" presStyleIdx="0" presStyleCnt="2"/>
      <dgm:spPr/>
    </dgm:pt>
    <dgm:pt modelId="{52242EB0-30F1-41AD-BC0B-DEAB5CA10C45}" type="pres">
      <dgm:prSet presAssocID="{03CCC904-BD9F-47C7-AF9F-69A86F0D40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95A65B91-BE7B-4E00-9C94-E5AF0BD589F5}" type="pres">
      <dgm:prSet presAssocID="{03CCC904-BD9F-47C7-AF9F-69A86F0D40BF}" presName="spaceRect" presStyleCnt="0"/>
      <dgm:spPr/>
    </dgm:pt>
    <dgm:pt modelId="{CC919776-50CB-4379-B27E-270950AB4BCB}" type="pres">
      <dgm:prSet presAssocID="{03CCC904-BD9F-47C7-AF9F-69A86F0D40BF}" presName="parTx" presStyleLbl="revTx" presStyleIdx="0" presStyleCnt="2">
        <dgm:presLayoutVars>
          <dgm:chMax val="0"/>
          <dgm:chPref val="0"/>
        </dgm:presLayoutVars>
      </dgm:prSet>
      <dgm:spPr/>
    </dgm:pt>
    <dgm:pt modelId="{DB67DEC9-D4CE-41F1-9E40-119CE981FFB9}" type="pres">
      <dgm:prSet presAssocID="{F2A7453A-9D69-4751-A705-127881FF5D41}" presName="sibTrans" presStyleCnt="0"/>
      <dgm:spPr/>
    </dgm:pt>
    <dgm:pt modelId="{D83442CC-7066-40F6-9753-A18E32C0773B}" type="pres">
      <dgm:prSet presAssocID="{83D64416-4983-419E-9995-390985DD6B50}" presName="compNode" presStyleCnt="0"/>
      <dgm:spPr/>
    </dgm:pt>
    <dgm:pt modelId="{40908651-82C4-401D-BB96-0A8F93B32A84}" type="pres">
      <dgm:prSet presAssocID="{83D64416-4983-419E-9995-390985DD6B50}" presName="bgRect" presStyleLbl="bgShp" presStyleIdx="1" presStyleCnt="2"/>
      <dgm:spPr/>
    </dgm:pt>
    <dgm:pt modelId="{EB3742E9-F978-4B00-B5A9-D79B1159A62E}" type="pres">
      <dgm:prSet presAssocID="{83D64416-4983-419E-9995-390985DD6B5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995378B8-14F2-4ADF-B58F-29549AD6AD60}" type="pres">
      <dgm:prSet presAssocID="{83D64416-4983-419E-9995-390985DD6B50}" presName="spaceRect" presStyleCnt="0"/>
      <dgm:spPr/>
    </dgm:pt>
    <dgm:pt modelId="{68CED182-461A-484D-AB59-4ED4DBFD7117}" type="pres">
      <dgm:prSet presAssocID="{83D64416-4983-419E-9995-390985DD6B50}" presName="parTx" presStyleLbl="revTx" presStyleIdx="1" presStyleCnt="2">
        <dgm:presLayoutVars>
          <dgm:chMax val="0"/>
          <dgm:chPref val="0"/>
        </dgm:presLayoutVars>
      </dgm:prSet>
      <dgm:spPr/>
    </dgm:pt>
  </dgm:ptLst>
  <dgm:cxnLst>
    <dgm:cxn modelId="{5131400E-E146-4A3F-868B-0599D4C14199}" type="presOf" srcId="{03CCC904-BD9F-47C7-AF9F-69A86F0D40BF}" destId="{CC919776-50CB-4379-B27E-270950AB4BCB}" srcOrd="0" destOrd="0" presId="urn:microsoft.com/office/officeart/2018/2/layout/IconVerticalSolidList"/>
    <dgm:cxn modelId="{D942F573-C3F7-4DC2-9C59-E3F7F7C0B376}" type="presOf" srcId="{BDB956BD-FE4C-40D3-B714-CC49C0B86202}" destId="{DD94CF22-531C-4A41-97BC-072F15ACD7B4}" srcOrd="0" destOrd="0" presId="urn:microsoft.com/office/officeart/2018/2/layout/IconVerticalSolidList"/>
    <dgm:cxn modelId="{77239E5A-C070-4689-8427-3A4F9C1CADB2}" type="presOf" srcId="{83D64416-4983-419E-9995-390985DD6B50}" destId="{68CED182-461A-484D-AB59-4ED4DBFD7117}" srcOrd="0" destOrd="0" presId="urn:microsoft.com/office/officeart/2018/2/layout/IconVerticalSolidList"/>
    <dgm:cxn modelId="{2DDEBA93-2D1E-49BE-A2EC-26FF454C6ABC}" srcId="{BDB956BD-FE4C-40D3-B714-CC49C0B86202}" destId="{83D64416-4983-419E-9995-390985DD6B50}" srcOrd="1" destOrd="0" parTransId="{0EE95887-861A-4AE8-A146-B09D5AE75B1E}" sibTransId="{A851C127-D3F7-4F6F-A22D-617C2122B67D}"/>
    <dgm:cxn modelId="{BB910DD2-8828-455A-9B64-2FCBE20DA7DB}" srcId="{BDB956BD-FE4C-40D3-B714-CC49C0B86202}" destId="{03CCC904-BD9F-47C7-AF9F-69A86F0D40BF}" srcOrd="0" destOrd="0" parTransId="{84AE93A4-92A7-4745-BEED-1D035DB72657}" sibTransId="{F2A7453A-9D69-4751-A705-127881FF5D41}"/>
    <dgm:cxn modelId="{26E0CB03-90D3-4591-ADF2-2065B25A9807}" type="presParOf" srcId="{DD94CF22-531C-4A41-97BC-072F15ACD7B4}" destId="{2C7BFEC8-9FD2-4A81-956B-A39E17B96E90}" srcOrd="0" destOrd="0" presId="urn:microsoft.com/office/officeart/2018/2/layout/IconVerticalSolidList"/>
    <dgm:cxn modelId="{AF2B9060-5532-4298-8958-C90DF5AD2A91}" type="presParOf" srcId="{2C7BFEC8-9FD2-4A81-956B-A39E17B96E90}" destId="{4EDE6F4E-3CA9-4DEE-880A-E12142314D69}" srcOrd="0" destOrd="0" presId="urn:microsoft.com/office/officeart/2018/2/layout/IconVerticalSolidList"/>
    <dgm:cxn modelId="{BCAB061D-AE37-48C1-86A4-E153AB814D15}" type="presParOf" srcId="{2C7BFEC8-9FD2-4A81-956B-A39E17B96E90}" destId="{52242EB0-30F1-41AD-BC0B-DEAB5CA10C45}" srcOrd="1" destOrd="0" presId="urn:microsoft.com/office/officeart/2018/2/layout/IconVerticalSolidList"/>
    <dgm:cxn modelId="{13B8075C-02C0-48D0-AF6A-9B55A9F3B831}" type="presParOf" srcId="{2C7BFEC8-9FD2-4A81-956B-A39E17B96E90}" destId="{95A65B91-BE7B-4E00-9C94-E5AF0BD589F5}" srcOrd="2" destOrd="0" presId="urn:microsoft.com/office/officeart/2018/2/layout/IconVerticalSolidList"/>
    <dgm:cxn modelId="{A3920251-F6B0-483A-8D5E-269292C0C642}" type="presParOf" srcId="{2C7BFEC8-9FD2-4A81-956B-A39E17B96E90}" destId="{CC919776-50CB-4379-B27E-270950AB4BCB}" srcOrd="3" destOrd="0" presId="urn:microsoft.com/office/officeart/2018/2/layout/IconVerticalSolidList"/>
    <dgm:cxn modelId="{309E8A3E-4470-4AA1-AC65-6A07723DB189}" type="presParOf" srcId="{DD94CF22-531C-4A41-97BC-072F15ACD7B4}" destId="{DB67DEC9-D4CE-41F1-9E40-119CE981FFB9}" srcOrd="1" destOrd="0" presId="urn:microsoft.com/office/officeart/2018/2/layout/IconVerticalSolidList"/>
    <dgm:cxn modelId="{662D09C1-A598-4057-94F3-7C0C1FAC0F7C}" type="presParOf" srcId="{DD94CF22-531C-4A41-97BC-072F15ACD7B4}" destId="{D83442CC-7066-40F6-9753-A18E32C0773B}" srcOrd="2" destOrd="0" presId="urn:microsoft.com/office/officeart/2018/2/layout/IconVerticalSolidList"/>
    <dgm:cxn modelId="{96020F00-6E4D-4C44-9F81-D3F76914D626}" type="presParOf" srcId="{D83442CC-7066-40F6-9753-A18E32C0773B}" destId="{40908651-82C4-401D-BB96-0A8F93B32A84}" srcOrd="0" destOrd="0" presId="urn:microsoft.com/office/officeart/2018/2/layout/IconVerticalSolidList"/>
    <dgm:cxn modelId="{B1A8852D-EBB2-4291-83FF-524FEF44B90D}" type="presParOf" srcId="{D83442CC-7066-40F6-9753-A18E32C0773B}" destId="{EB3742E9-F978-4B00-B5A9-D79B1159A62E}" srcOrd="1" destOrd="0" presId="urn:microsoft.com/office/officeart/2018/2/layout/IconVerticalSolidList"/>
    <dgm:cxn modelId="{135D4E19-37D6-40F4-ADE4-0D623FED8B5D}" type="presParOf" srcId="{D83442CC-7066-40F6-9753-A18E32C0773B}" destId="{995378B8-14F2-4ADF-B58F-29549AD6AD60}" srcOrd="2" destOrd="0" presId="urn:microsoft.com/office/officeart/2018/2/layout/IconVerticalSolidList"/>
    <dgm:cxn modelId="{5A532D8C-9190-4A38-AD80-E551EFBE67C8}" type="presParOf" srcId="{D83442CC-7066-40F6-9753-A18E32C0773B}" destId="{68CED182-461A-484D-AB59-4ED4DBFD71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24499B-DBD3-4CDA-BEC2-1E6FAF684CD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4764E5A-1D60-4776-9F3C-D475C9C5B9FA}">
      <dgm:prSet/>
      <dgm:spPr/>
      <dgm:t>
        <a:bodyPr/>
        <a:lstStyle/>
        <a:p>
          <a:r>
            <a:rPr lang="en-GB"/>
            <a:t>Demonstrate in-depth applied planning and management of the role of effective supervision in the youth work workplace and in wider services for young people, and critically evaluate the role and function of effective supervision.</a:t>
          </a:r>
          <a:endParaRPr lang="en-US"/>
        </a:p>
      </dgm:t>
    </dgm:pt>
    <dgm:pt modelId="{FF5C7E5D-8D59-4356-B2F1-103122BE7693}" type="parTrans" cxnId="{4ABAC3DF-A2EF-441C-A85E-0CC766CB7C2A}">
      <dgm:prSet/>
      <dgm:spPr/>
      <dgm:t>
        <a:bodyPr/>
        <a:lstStyle/>
        <a:p>
          <a:endParaRPr lang="en-US"/>
        </a:p>
      </dgm:t>
    </dgm:pt>
    <dgm:pt modelId="{30C3084F-A9EB-445D-992C-E5953A3E389E}" type="sibTrans" cxnId="{4ABAC3DF-A2EF-441C-A85E-0CC766CB7C2A}">
      <dgm:prSet/>
      <dgm:spPr/>
      <dgm:t>
        <a:bodyPr/>
        <a:lstStyle/>
        <a:p>
          <a:endParaRPr lang="en-US"/>
        </a:p>
      </dgm:t>
    </dgm:pt>
    <dgm:pt modelId="{28DA53EA-EB39-41AF-9DF4-52C8A1E6FF72}">
      <dgm:prSet/>
      <dgm:spPr/>
      <dgm:t>
        <a:bodyPr/>
        <a:lstStyle/>
        <a:p>
          <a:r>
            <a:rPr lang="en-GB"/>
            <a:t>Locate theories of leadership and management within youth work and their application to practice.</a:t>
          </a:r>
          <a:endParaRPr lang="en-US"/>
        </a:p>
      </dgm:t>
    </dgm:pt>
    <dgm:pt modelId="{CA5D1291-A3C3-48EA-BA5C-1E520FB73C6E}" type="parTrans" cxnId="{413753E7-E043-4659-9887-0C390BCD40ED}">
      <dgm:prSet/>
      <dgm:spPr/>
      <dgm:t>
        <a:bodyPr/>
        <a:lstStyle/>
        <a:p>
          <a:endParaRPr lang="en-US"/>
        </a:p>
      </dgm:t>
    </dgm:pt>
    <dgm:pt modelId="{311E625A-1199-4EFD-9EC6-D3B8DEEA2463}" type="sibTrans" cxnId="{413753E7-E043-4659-9887-0C390BCD40ED}">
      <dgm:prSet/>
      <dgm:spPr/>
      <dgm:t>
        <a:bodyPr/>
        <a:lstStyle/>
        <a:p>
          <a:endParaRPr lang="en-US"/>
        </a:p>
      </dgm:t>
    </dgm:pt>
    <dgm:pt modelId="{115B2FD1-1F50-40B5-B223-175EF38D5B1E}">
      <dgm:prSet/>
      <dgm:spPr/>
      <dgm:t>
        <a:bodyPr/>
        <a:lstStyle/>
        <a:p>
          <a:r>
            <a:rPr lang="en-GB"/>
            <a:t>Demonstrate in-depth understanding of the challenges associated with managing a public service within an increasingly challenging financial climate.</a:t>
          </a:r>
          <a:endParaRPr lang="en-US"/>
        </a:p>
      </dgm:t>
    </dgm:pt>
    <dgm:pt modelId="{7E5C2426-8834-4536-AD84-9B39C634F39A}" type="parTrans" cxnId="{6958743B-C4B6-4AC3-84A0-78DAEA840DA1}">
      <dgm:prSet/>
      <dgm:spPr/>
      <dgm:t>
        <a:bodyPr/>
        <a:lstStyle/>
        <a:p>
          <a:endParaRPr lang="en-US"/>
        </a:p>
      </dgm:t>
    </dgm:pt>
    <dgm:pt modelId="{FFB83522-7690-43B5-BE3B-A3B614513052}" type="sibTrans" cxnId="{6958743B-C4B6-4AC3-84A0-78DAEA840DA1}">
      <dgm:prSet/>
      <dgm:spPr/>
      <dgm:t>
        <a:bodyPr/>
        <a:lstStyle/>
        <a:p>
          <a:endParaRPr lang="en-US"/>
        </a:p>
      </dgm:t>
    </dgm:pt>
    <dgm:pt modelId="{49A416AA-3927-447A-AB83-94BEFF53DAE8}">
      <dgm:prSet/>
      <dgm:spPr/>
      <dgm:t>
        <a:bodyPr/>
        <a:lstStyle/>
        <a:p>
          <a:r>
            <a:rPr lang="en-GB"/>
            <a:t>Organise their knowledge and learning through use of a range of information resources, and present their work appropriately.</a:t>
          </a:r>
          <a:endParaRPr lang="en-US"/>
        </a:p>
      </dgm:t>
    </dgm:pt>
    <dgm:pt modelId="{BAA9A39F-C5E6-4B16-9D77-3CEF2AF71FC6}" type="parTrans" cxnId="{122F64C7-9A0E-496C-9C8E-C444E86DE79E}">
      <dgm:prSet/>
      <dgm:spPr/>
      <dgm:t>
        <a:bodyPr/>
        <a:lstStyle/>
        <a:p>
          <a:endParaRPr lang="en-US"/>
        </a:p>
      </dgm:t>
    </dgm:pt>
    <dgm:pt modelId="{20C4F4F4-CC9E-4634-AD70-BC1C4FD0744A}" type="sibTrans" cxnId="{122F64C7-9A0E-496C-9C8E-C444E86DE79E}">
      <dgm:prSet/>
      <dgm:spPr/>
      <dgm:t>
        <a:bodyPr/>
        <a:lstStyle/>
        <a:p>
          <a:endParaRPr lang="en-US"/>
        </a:p>
      </dgm:t>
    </dgm:pt>
    <dgm:pt modelId="{D2041B50-77FD-FF46-A5B2-DE6EEA1F6888}" type="pres">
      <dgm:prSet presAssocID="{E824499B-DBD3-4CDA-BEC2-1E6FAF684CD8}" presName="linear" presStyleCnt="0">
        <dgm:presLayoutVars>
          <dgm:animLvl val="lvl"/>
          <dgm:resizeHandles val="exact"/>
        </dgm:presLayoutVars>
      </dgm:prSet>
      <dgm:spPr/>
    </dgm:pt>
    <dgm:pt modelId="{B880F255-48C3-7B42-A835-534C989DF342}" type="pres">
      <dgm:prSet presAssocID="{A4764E5A-1D60-4776-9F3C-D475C9C5B9FA}" presName="parentText" presStyleLbl="node1" presStyleIdx="0" presStyleCnt="4">
        <dgm:presLayoutVars>
          <dgm:chMax val="0"/>
          <dgm:bulletEnabled val="1"/>
        </dgm:presLayoutVars>
      </dgm:prSet>
      <dgm:spPr/>
    </dgm:pt>
    <dgm:pt modelId="{5528F720-7BF5-A940-B674-165BDA517FDB}" type="pres">
      <dgm:prSet presAssocID="{30C3084F-A9EB-445D-992C-E5953A3E389E}" presName="spacer" presStyleCnt="0"/>
      <dgm:spPr/>
    </dgm:pt>
    <dgm:pt modelId="{80100786-43BC-4348-B0FE-C21B26831280}" type="pres">
      <dgm:prSet presAssocID="{28DA53EA-EB39-41AF-9DF4-52C8A1E6FF72}" presName="parentText" presStyleLbl="node1" presStyleIdx="1" presStyleCnt="4">
        <dgm:presLayoutVars>
          <dgm:chMax val="0"/>
          <dgm:bulletEnabled val="1"/>
        </dgm:presLayoutVars>
      </dgm:prSet>
      <dgm:spPr/>
    </dgm:pt>
    <dgm:pt modelId="{2B4A6199-64DB-A746-89C1-5B3F92230372}" type="pres">
      <dgm:prSet presAssocID="{311E625A-1199-4EFD-9EC6-D3B8DEEA2463}" presName="spacer" presStyleCnt="0"/>
      <dgm:spPr/>
    </dgm:pt>
    <dgm:pt modelId="{364292D6-F399-BC46-B184-0A995D7DDCD1}" type="pres">
      <dgm:prSet presAssocID="{115B2FD1-1F50-40B5-B223-175EF38D5B1E}" presName="parentText" presStyleLbl="node1" presStyleIdx="2" presStyleCnt="4">
        <dgm:presLayoutVars>
          <dgm:chMax val="0"/>
          <dgm:bulletEnabled val="1"/>
        </dgm:presLayoutVars>
      </dgm:prSet>
      <dgm:spPr/>
    </dgm:pt>
    <dgm:pt modelId="{FE4876D1-52D9-464C-88F8-A156FA60B17D}" type="pres">
      <dgm:prSet presAssocID="{FFB83522-7690-43B5-BE3B-A3B614513052}" presName="spacer" presStyleCnt="0"/>
      <dgm:spPr/>
    </dgm:pt>
    <dgm:pt modelId="{99493973-D8ED-5F40-A587-6D523410268D}" type="pres">
      <dgm:prSet presAssocID="{49A416AA-3927-447A-AB83-94BEFF53DAE8}" presName="parentText" presStyleLbl="node1" presStyleIdx="3" presStyleCnt="4">
        <dgm:presLayoutVars>
          <dgm:chMax val="0"/>
          <dgm:bulletEnabled val="1"/>
        </dgm:presLayoutVars>
      </dgm:prSet>
      <dgm:spPr/>
    </dgm:pt>
  </dgm:ptLst>
  <dgm:cxnLst>
    <dgm:cxn modelId="{F2CF2608-72C3-984E-A5C8-2DE062416EEF}" type="presOf" srcId="{E824499B-DBD3-4CDA-BEC2-1E6FAF684CD8}" destId="{D2041B50-77FD-FF46-A5B2-DE6EEA1F6888}" srcOrd="0" destOrd="0" presId="urn:microsoft.com/office/officeart/2005/8/layout/vList2"/>
    <dgm:cxn modelId="{6958743B-C4B6-4AC3-84A0-78DAEA840DA1}" srcId="{E824499B-DBD3-4CDA-BEC2-1E6FAF684CD8}" destId="{115B2FD1-1F50-40B5-B223-175EF38D5B1E}" srcOrd="2" destOrd="0" parTransId="{7E5C2426-8834-4536-AD84-9B39C634F39A}" sibTransId="{FFB83522-7690-43B5-BE3B-A3B614513052}"/>
    <dgm:cxn modelId="{38E50364-84E5-1F40-85F5-790C5D0512A0}" type="presOf" srcId="{A4764E5A-1D60-4776-9F3C-D475C9C5B9FA}" destId="{B880F255-48C3-7B42-A835-534C989DF342}" srcOrd="0" destOrd="0" presId="urn:microsoft.com/office/officeart/2005/8/layout/vList2"/>
    <dgm:cxn modelId="{177C6945-27E9-3E45-988E-8E03B9E47912}" type="presOf" srcId="{115B2FD1-1F50-40B5-B223-175EF38D5B1E}" destId="{364292D6-F399-BC46-B184-0A995D7DDCD1}" srcOrd="0" destOrd="0" presId="urn:microsoft.com/office/officeart/2005/8/layout/vList2"/>
    <dgm:cxn modelId="{F3255B81-18B4-454F-9FAC-D2B47CB27AA9}" type="presOf" srcId="{28DA53EA-EB39-41AF-9DF4-52C8A1E6FF72}" destId="{80100786-43BC-4348-B0FE-C21B26831280}" srcOrd="0" destOrd="0" presId="urn:microsoft.com/office/officeart/2005/8/layout/vList2"/>
    <dgm:cxn modelId="{122F64C7-9A0E-496C-9C8E-C444E86DE79E}" srcId="{E824499B-DBD3-4CDA-BEC2-1E6FAF684CD8}" destId="{49A416AA-3927-447A-AB83-94BEFF53DAE8}" srcOrd="3" destOrd="0" parTransId="{BAA9A39F-C5E6-4B16-9D77-3CEF2AF71FC6}" sibTransId="{20C4F4F4-CC9E-4634-AD70-BC1C4FD0744A}"/>
    <dgm:cxn modelId="{4ABAC3DF-A2EF-441C-A85E-0CC766CB7C2A}" srcId="{E824499B-DBD3-4CDA-BEC2-1E6FAF684CD8}" destId="{A4764E5A-1D60-4776-9F3C-D475C9C5B9FA}" srcOrd="0" destOrd="0" parTransId="{FF5C7E5D-8D59-4356-B2F1-103122BE7693}" sibTransId="{30C3084F-A9EB-445D-992C-E5953A3E389E}"/>
    <dgm:cxn modelId="{413753E7-E043-4659-9887-0C390BCD40ED}" srcId="{E824499B-DBD3-4CDA-BEC2-1E6FAF684CD8}" destId="{28DA53EA-EB39-41AF-9DF4-52C8A1E6FF72}" srcOrd="1" destOrd="0" parTransId="{CA5D1291-A3C3-48EA-BA5C-1E520FB73C6E}" sibTransId="{311E625A-1199-4EFD-9EC6-D3B8DEEA2463}"/>
    <dgm:cxn modelId="{378A97F9-C756-AE4A-9919-AB4126A109C4}" type="presOf" srcId="{49A416AA-3927-447A-AB83-94BEFF53DAE8}" destId="{99493973-D8ED-5F40-A587-6D523410268D}" srcOrd="0" destOrd="0" presId="urn:microsoft.com/office/officeart/2005/8/layout/vList2"/>
    <dgm:cxn modelId="{2E68C125-15CB-BB41-80B0-0FF757FEA327}" type="presParOf" srcId="{D2041B50-77FD-FF46-A5B2-DE6EEA1F6888}" destId="{B880F255-48C3-7B42-A835-534C989DF342}" srcOrd="0" destOrd="0" presId="urn:microsoft.com/office/officeart/2005/8/layout/vList2"/>
    <dgm:cxn modelId="{928591AD-418D-AC4D-8CD6-763B704F293C}" type="presParOf" srcId="{D2041B50-77FD-FF46-A5B2-DE6EEA1F6888}" destId="{5528F720-7BF5-A940-B674-165BDA517FDB}" srcOrd="1" destOrd="0" presId="urn:microsoft.com/office/officeart/2005/8/layout/vList2"/>
    <dgm:cxn modelId="{DC3AD58B-7FE3-6B4F-8C48-E199BB1C141E}" type="presParOf" srcId="{D2041B50-77FD-FF46-A5B2-DE6EEA1F6888}" destId="{80100786-43BC-4348-B0FE-C21B26831280}" srcOrd="2" destOrd="0" presId="urn:microsoft.com/office/officeart/2005/8/layout/vList2"/>
    <dgm:cxn modelId="{857358FC-1C05-9647-965A-D03FC8E4C2DE}" type="presParOf" srcId="{D2041B50-77FD-FF46-A5B2-DE6EEA1F6888}" destId="{2B4A6199-64DB-A746-89C1-5B3F92230372}" srcOrd="3" destOrd="0" presId="urn:microsoft.com/office/officeart/2005/8/layout/vList2"/>
    <dgm:cxn modelId="{C3E263D2-E8B7-264F-B68D-21E0B786AEC6}" type="presParOf" srcId="{D2041B50-77FD-FF46-A5B2-DE6EEA1F6888}" destId="{364292D6-F399-BC46-B184-0A995D7DDCD1}" srcOrd="4" destOrd="0" presId="urn:microsoft.com/office/officeart/2005/8/layout/vList2"/>
    <dgm:cxn modelId="{25131F91-92BF-5A45-882B-A3303D000FAB}" type="presParOf" srcId="{D2041B50-77FD-FF46-A5B2-DE6EEA1F6888}" destId="{FE4876D1-52D9-464C-88F8-A156FA60B17D}" srcOrd="5" destOrd="0" presId="urn:microsoft.com/office/officeart/2005/8/layout/vList2"/>
    <dgm:cxn modelId="{B4039EA6-BC72-7F4D-B79B-C713A5F84862}" type="presParOf" srcId="{D2041B50-77FD-FF46-A5B2-DE6EEA1F6888}" destId="{99493973-D8ED-5F40-A587-6D523410268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C58D5F-E1C4-40CB-ABF8-616288AE8C1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13CCCA90-C005-45BF-ABAA-2DAA4E53D33A}">
      <dgm:prSet/>
      <dgm:spPr/>
      <dgm:t>
        <a:bodyPr/>
        <a:lstStyle/>
        <a:p>
          <a:r>
            <a:rPr lang="en-GB"/>
            <a:t>An outline of three key functions of supervision: formative, normative and restorative</a:t>
          </a:r>
          <a:endParaRPr lang="en-US"/>
        </a:p>
      </dgm:t>
    </dgm:pt>
    <dgm:pt modelId="{C5DFC088-34AD-4409-AD00-FFC26EB6F0E1}" type="parTrans" cxnId="{A9EA07BC-975B-49C8-841B-3A912B92BB44}">
      <dgm:prSet/>
      <dgm:spPr/>
      <dgm:t>
        <a:bodyPr/>
        <a:lstStyle/>
        <a:p>
          <a:endParaRPr lang="en-US"/>
        </a:p>
      </dgm:t>
    </dgm:pt>
    <dgm:pt modelId="{08C8002F-4ED7-457A-AA1F-3BCE44558D8A}" type="sibTrans" cxnId="{A9EA07BC-975B-49C8-841B-3A912B92BB44}">
      <dgm:prSet/>
      <dgm:spPr/>
      <dgm:t>
        <a:bodyPr/>
        <a:lstStyle/>
        <a:p>
          <a:endParaRPr lang="en-US"/>
        </a:p>
      </dgm:t>
    </dgm:pt>
    <dgm:pt modelId="{252840F4-DA26-4BC4-B342-B09DD6791BCC}">
      <dgm:prSet/>
      <dgm:spPr/>
      <dgm:t>
        <a:bodyPr/>
        <a:lstStyle/>
        <a:p>
          <a:r>
            <a:rPr lang="en-GB"/>
            <a:t>Exploration of important supervisory skills and a critical analysis of their impact on practice:</a:t>
          </a:r>
          <a:endParaRPr lang="en-US"/>
        </a:p>
      </dgm:t>
    </dgm:pt>
    <dgm:pt modelId="{886C3915-F9DF-4BC4-AD07-09FA3EB468BE}" type="parTrans" cxnId="{CE03B457-A7FB-430B-9115-9B5756267D11}">
      <dgm:prSet/>
      <dgm:spPr/>
      <dgm:t>
        <a:bodyPr/>
        <a:lstStyle/>
        <a:p>
          <a:endParaRPr lang="en-US"/>
        </a:p>
      </dgm:t>
    </dgm:pt>
    <dgm:pt modelId="{CDDD9EF1-B820-495E-9E16-D4EF10478977}" type="sibTrans" cxnId="{CE03B457-A7FB-430B-9115-9B5756267D11}">
      <dgm:prSet/>
      <dgm:spPr/>
      <dgm:t>
        <a:bodyPr/>
        <a:lstStyle/>
        <a:p>
          <a:endParaRPr lang="en-US"/>
        </a:p>
      </dgm:t>
    </dgm:pt>
    <dgm:pt modelId="{5FC3DF72-7B28-4896-AC6F-A35C6C0EDA55}">
      <dgm:prSet/>
      <dgm:spPr/>
      <dgm:t>
        <a:bodyPr/>
        <a:lstStyle/>
        <a:p>
          <a:r>
            <a:rPr lang="en-GB"/>
            <a:t>non-verbal communication skills</a:t>
          </a:r>
          <a:endParaRPr lang="en-US"/>
        </a:p>
      </dgm:t>
    </dgm:pt>
    <dgm:pt modelId="{9147ABAA-ECD0-406C-BF3B-B5E247AC7681}" type="parTrans" cxnId="{ABF2CC1D-911D-46A8-A520-C6A603ECE1D2}">
      <dgm:prSet/>
      <dgm:spPr/>
      <dgm:t>
        <a:bodyPr/>
        <a:lstStyle/>
        <a:p>
          <a:endParaRPr lang="en-US"/>
        </a:p>
      </dgm:t>
    </dgm:pt>
    <dgm:pt modelId="{E962C641-43D2-4AF1-91DF-90772D598BA8}" type="sibTrans" cxnId="{ABF2CC1D-911D-46A8-A520-C6A603ECE1D2}">
      <dgm:prSet/>
      <dgm:spPr/>
      <dgm:t>
        <a:bodyPr/>
        <a:lstStyle/>
        <a:p>
          <a:endParaRPr lang="en-US"/>
        </a:p>
      </dgm:t>
    </dgm:pt>
    <dgm:pt modelId="{D459D8C2-11E6-4F13-B56B-5DB4DE9ADFF1}">
      <dgm:prSet/>
      <dgm:spPr/>
      <dgm:t>
        <a:bodyPr/>
        <a:lstStyle/>
        <a:p>
          <a:r>
            <a:rPr lang="en-GB"/>
            <a:t>active listening</a:t>
          </a:r>
          <a:endParaRPr lang="en-US"/>
        </a:p>
      </dgm:t>
    </dgm:pt>
    <dgm:pt modelId="{C42B1D76-BAD7-4941-99B0-D824EC557893}" type="parTrans" cxnId="{8D83B860-A2C1-4234-AA9B-7B619DB9C853}">
      <dgm:prSet/>
      <dgm:spPr/>
      <dgm:t>
        <a:bodyPr/>
        <a:lstStyle/>
        <a:p>
          <a:endParaRPr lang="en-US"/>
        </a:p>
      </dgm:t>
    </dgm:pt>
    <dgm:pt modelId="{919BEA2B-9DD6-45E0-BA22-0F9A5845A2B0}" type="sibTrans" cxnId="{8D83B860-A2C1-4234-AA9B-7B619DB9C853}">
      <dgm:prSet/>
      <dgm:spPr/>
      <dgm:t>
        <a:bodyPr/>
        <a:lstStyle/>
        <a:p>
          <a:endParaRPr lang="en-US"/>
        </a:p>
      </dgm:t>
    </dgm:pt>
    <dgm:pt modelId="{61B89B9A-3CAE-48A1-9B1D-F60F9100EA13}">
      <dgm:prSet/>
      <dgm:spPr/>
      <dgm:t>
        <a:bodyPr/>
        <a:lstStyle/>
        <a:p>
          <a:r>
            <a:rPr lang="en-GB"/>
            <a:t>verbal communication skills.</a:t>
          </a:r>
          <a:endParaRPr lang="en-US"/>
        </a:p>
      </dgm:t>
    </dgm:pt>
    <dgm:pt modelId="{89CFD04A-B964-4272-8F5E-589FED76DA17}" type="parTrans" cxnId="{4B19BB13-842C-4589-80DB-B7600EE36278}">
      <dgm:prSet/>
      <dgm:spPr/>
      <dgm:t>
        <a:bodyPr/>
        <a:lstStyle/>
        <a:p>
          <a:endParaRPr lang="en-US"/>
        </a:p>
      </dgm:t>
    </dgm:pt>
    <dgm:pt modelId="{39C4B08F-B246-400D-B136-5B949806D398}" type="sibTrans" cxnId="{4B19BB13-842C-4589-80DB-B7600EE36278}">
      <dgm:prSet/>
      <dgm:spPr/>
      <dgm:t>
        <a:bodyPr/>
        <a:lstStyle/>
        <a:p>
          <a:endParaRPr lang="en-US"/>
        </a:p>
      </dgm:t>
    </dgm:pt>
    <dgm:pt modelId="{CDA3FBC9-522A-384B-AD7E-5166100CE9F8}" type="pres">
      <dgm:prSet presAssocID="{36C58D5F-E1C4-40CB-ABF8-616288AE8C10}" presName="Name0" presStyleCnt="0">
        <dgm:presLayoutVars>
          <dgm:dir/>
          <dgm:animLvl val="lvl"/>
          <dgm:resizeHandles val="exact"/>
        </dgm:presLayoutVars>
      </dgm:prSet>
      <dgm:spPr/>
    </dgm:pt>
    <dgm:pt modelId="{51ACCA82-4918-8947-BE26-98508DAF3524}" type="pres">
      <dgm:prSet presAssocID="{252840F4-DA26-4BC4-B342-B09DD6791BCC}" presName="boxAndChildren" presStyleCnt="0"/>
      <dgm:spPr/>
    </dgm:pt>
    <dgm:pt modelId="{08963FBB-B1CC-244B-9980-D6ED0B4DB871}" type="pres">
      <dgm:prSet presAssocID="{252840F4-DA26-4BC4-B342-B09DD6791BCC}" presName="parentTextBox" presStyleLbl="node1" presStyleIdx="0" presStyleCnt="2"/>
      <dgm:spPr/>
    </dgm:pt>
    <dgm:pt modelId="{73B55B5E-7A9B-5749-96A3-DEAC3FDA1276}" type="pres">
      <dgm:prSet presAssocID="{252840F4-DA26-4BC4-B342-B09DD6791BCC}" presName="entireBox" presStyleLbl="node1" presStyleIdx="0" presStyleCnt="2"/>
      <dgm:spPr/>
    </dgm:pt>
    <dgm:pt modelId="{0BF1366A-426B-AC42-81CC-2BB39FBF7F0E}" type="pres">
      <dgm:prSet presAssocID="{252840F4-DA26-4BC4-B342-B09DD6791BCC}" presName="descendantBox" presStyleCnt="0"/>
      <dgm:spPr/>
    </dgm:pt>
    <dgm:pt modelId="{D242008C-8350-A64A-BF10-02805A47BFBE}" type="pres">
      <dgm:prSet presAssocID="{5FC3DF72-7B28-4896-AC6F-A35C6C0EDA55}" presName="childTextBox" presStyleLbl="fgAccFollowNode1" presStyleIdx="0" presStyleCnt="3">
        <dgm:presLayoutVars>
          <dgm:bulletEnabled val="1"/>
        </dgm:presLayoutVars>
      </dgm:prSet>
      <dgm:spPr/>
    </dgm:pt>
    <dgm:pt modelId="{505082B0-7A7A-2841-9735-B502239CC455}" type="pres">
      <dgm:prSet presAssocID="{D459D8C2-11E6-4F13-B56B-5DB4DE9ADFF1}" presName="childTextBox" presStyleLbl="fgAccFollowNode1" presStyleIdx="1" presStyleCnt="3">
        <dgm:presLayoutVars>
          <dgm:bulletEnabled val="1"/>
        </dgm:presLayoutVars>
      </dgm:prSet>
      <dgm:spPr/>
    </dgm:pt>
    <dgm:pt modelId="{D7EE4F7C-A9C0-CC4F-AE74-08B2BC3F265E}" type="pres">
      <dgm:prSet presAssocID="{61B89B9A-3CAE-48A1-9B1D-F60F9100EA13}" presName="childTextBox" presStyleLbl="fgAccFollowNode1" presStyleIdx="2" presStyleCnt="3">
        <dgm:presLayoutVars>
          <dgm:bulletEnabled val="1"/>
        </dgm:presLayoutVars>
      </dgm:prSet>
      <dgm:spPr/>
    </dgm:pt>
    <dgm:pt modelId="{17449A8C-013A-2C47-998A-477538F08DB0}" type="pres">
      <dgm:prSet presAssocID="{08C8002F-4ED7-457A-AA1F-3BCE44558D8A}" presName="sp" presStyleCnt="0"/>
      <dgm:spPr/>
    </dgm:pt>
    <dgm:pt modelId="{7DCDA1E4-C8A2-0749-98B4-24CB3CE82CE0}" type="pres">
      <dgm:prSet presAssocID="{13CCCA90-C005-45BF-ABAA-2DAA4E53D33A}" presName="arrowAndChildren" presStyleCnt="0"/>
      <dgm:spPr/>
    </dgm:pt>
    <dgm:pt modelId="{EBE24CF3-7210-DD4E-9E14-356ED95E5359}" type="pres">
      <dgm:prSet presAssocID="{13CCCA90-C005-45BF-ABAA-2DAA4E53D33A}" presName="parentTextArrow" presStyleLbl="node1" presStyleIdx="1" presStyleCnt="2"/>
      <dgm:spPr/>
    </dgm:pt>
  </dgm:ptLst>
  <dgm:cxnLst>
    <dgm:cxn modelId="{4B19BB13-842C-4589-80DB-B7600EE36278}" srcId="{252840F4-DA26-4BC4-B342-B09DD6791BCC}" destId="{61B89B9A-3CAE-48A1-9B1D-F60F9100EA13}" srcOrd="2" destOrd="0" parTransId="{89CFD04A-B964-4272-8F5E-589FED76DA17}" sibTransId="{39C4B08F-B246-400D-B136-5B949806D398}"/>
    <dgm:cxn modelId="{C04C0516-B3DE-954A-8C04-AB7B06E76B8A}" type="presOf" srcId="{252840F4-DA26-4BC4-B342-B09DD6791BCC}" destId="{73B55B5E-7A9B-5749-96A3-DEAC3FDA1276}" srcOrd="1" destOrd="0" presId="urn:microsoft.com/office/officeart/2005/8/layout/process4"/>
    <dgm:cxn modelId="{ABF2CC1D-911D-46A8-A520-C6A603ECE1D2}" srcId="{252840F4-DA26-4BC4-B342-B09DD6791BCC}" destId="{5FC3DF72-7B28-4896-AC6F-A35C6C0EDA55}" srcOrd="0" destOrd="0" parTransId="{9147ABAA-ECD0-406C-BF3B-B5E247AC7681}" sibTransId="{E962C641-43D2-4AF1-91DF-90772D598BA8}"/>
    <dgm:cxn modelId="{A9F9ED2E-A892-8247-B987-B712909CE9F1}" type="presOf" srcId="{D459D8C2-11E6-4F13-B56B-5DB4DE9ADFF1}" destId="{505082B0-7A7A-2841-9735-B502239CC455}" srcOrd="0" destOrd="0" presId="urn:microsoft.com/office/officeart/2005/8/layout/process4"/>
    <dgm:cxn modelId="{8D83B860-A2C1-4234-AA9B-7B619DB9C853}" srcId="{252840F4-DA26-4BC4-B342-B09DD6791BCC}" destId="{D459D8C2-11E6-4F13-B56B-5DB4DE9ADFF1}" srcOrd="1" destOrd="0" parTransId="{C42B1D76-BAD7-4941-99B0-D824EC557893}" sibTransId="{919BEA2B-9DD6-45E0-BA22-0F9A5845A2B0}"/>
    <dgm:cxn modelId="{BD07C742-1D43-8E44-8A03-3D4DFEE65085}" type="presOf" srcId="{13CCCA90-C005-45BF-ABAA-2DAA4E53D33A}" destId="{EBE24CF3-7210-DD4E-9E14-356ED95E5359}" srcOrd="0" destOrd="0" presId="urn:microsoft.com/office/officeart/2005/8/layout/process4"/>
    <dgm:cxn modelId="{CE03B457-A7FB-430B-9115-9B5756267D11}" srcId="{36C58D5F-E1C4-40CB-ABF8-616288AE8C10}" destId="{252840F4-DA26-4BC4-B342-B09DD6791BCC}" srcOrd="1" destOrd="0" parTransId="{886C3915-F9DF-4BC4-AD07-09FA3EB468BE}" sibTransId="{CDDD9EF1-B820-495E-9E16-D4EF10478977}"/>
    <dgm:cxn modelId="{8F956E8C-3C4E-D045-9DD3-41B4D6AB04B0}" type="presOf" srcId="{61B89B9A-3CAE-48A1-9B1D-F60F9100EA13}" destId="{D7EE4F7C-A9C0-CC4F-AE74-08B2BC3F265E}" srcOrd="0" destOrd="0" presId="urn:microsoft.com/office/officeart/2005/8/layout/process4"/>
    <dgm:cxn modelId="{351EDDA4-00AE-7C46-8DED-623E4D15949C}" type="presOf" srcId="{5FC3DF72-7B28-4896-AC6F-A35C6C0EDA55}" destId="{D242008C-8350-A64A-BF10-02805A47BFBE}" srcOrd="0" destOrd="0" presId="urn:microsoft.com/office/officeart/2005/8/layout/process4"/>
    <dgm:cxn modelId="{A9EA07BC-975B-49C8-841B-3A912B92BB44}" srcId="{36C58D5F-E1C4-40CB-ABF8-616288AE8C10}" destId="{13CCCA90-C005-45BF-ABAA-2DAA4E53D33A}" srcOrd="0" destOrd="0" parTransId="{C5DFC088-34AD-4409-AD00-FFC26EB6F0E1}" sibTransId="{08C8002F-4ED7-457A-AA1F-3BCE44558D8A}"/>
    <dgm:cxn modelId="{79EFB4F1-67EF-2C43-BFB9-1F8B753E1FC0}" type="presOf" srcId="{36C58D5F-E1C4-40CB-ABF8-616288AE8C10}" destId="{CDA3FBC9-522A-384B-AD7E-5166100CE9F8}" srcOrd="0" destOrd="0" presId="urn:microsoft.com/office/officeart/2005/8/layout/process4"/>
    <dgm:cxn modelId="{CDBDD3F6-F185-DA45-8F50-71C613AC97B1}" type="presOf" srcId="{252840F4-DA26-4BC4-B342-B09DD6791BCC}" destId="{08963FBB-B1CC-244B-9980-D6ED0B4DB871}" srcOrd="0" destOrd="0" presId="urn:microsoft.com/office/officeart/2005/8/layout/process4"/>
    <dgm:cxn modelId="{6BFF68D6-E27E-AB47-A552-4B9D1BBDB780}" type="presParOf" srcId="{CDA3FBC9-522A-384B-AD7E-5166100CE9F8}" destId="{51ACCA82-4918-8947-BE26-98508DAF3524}" srcOrd="0" destOrd="0" presId="urn:microsoft.com/office/officeart/2005/8/layout/process4"/>
    <dgm:cxn modelId="{F79FB4B8-209F-4D40-AD04-EB2B397FA6FC}" type="presParOf" srcId="{51ACCA82-4918-8947-BE26-98508DAF3524}" destId="{08963FBB-B1CC-244B-9980-D6ED0B4DB871}" srcOrd="0" destOrd="0" presId="urn:microsoft.com/office/officeart/2005/8/layout/process4"/>
    <dgm:cxn modelId="{071335A8-96C2-1744-AD85-CF55F3EA593B}" type="presParOf" srcId="{51ACCA82-4918-8947-BE26-98508DAF3524}" destId="{73B55B5E-7A9B-5749-96A3-DEAC3FDA1276}" srcOrd="1" destOrd="0" presId="urn:microsoft.com/office/officeart/2005/8/layout/process4"/>
    <dgm:cxn modelId="{B0426F57-381E-E649-91DA-D9A184E395FE}" type="presParOf" srcId="{51ACCA82-4918-8947-BE26-98508DAF3524}" destId="{0BF1366A-426B-AC42-81CC-2BB39FBF7F0E}" srcOrd="2" destOrd="0" presId="urn:microsoft.com/office/officeart/2005/8/layout/process4"/>
    <dgm:cxn modelId="{B47EE4F9-8865-DE44-A2D9-C6AE578BDDA4}" type="presParOf" srcId="{0BF1366A-426B-AC42-81CC-2BB39FBF7F0E}" destId="{D242008C-8350-A64A-BF10-02805A47BFBE}" srcOrd="0" destOrd="0" presId="urn:microsoft.com/office/officeart/2005/8/layout/process4"/>
    <dgm:cxn modelId="{FF86F8D3-97BE-5E4D-B31B-9B9D72B39A07}" type="presParOf" srcId="{0BF1366A-426B-AC42-81CC-2BB39FBF7F0E}" destId="{505082B0-7A7A-2841-9735-B502239CC455}" srcOrd="1" destOrd="0" presId="urn:microsoft.com/office/officeart/2005/8/layout/process4"/>
    <dgm:cxn modelId="{697DE7A6-74AC-3440-BA4C-519D83CBB0F4}" type="presParOf" srcId="{0BF1366A-426B-AC42-81CC-2BB39FBF7F0E}" destId="{D7EE4F7C-A9C0-CC4F-AE74-08B2BC3F265E}" srcOrd="2" destOrd="0" presId="urn:microsoft.com/office/officeart/2005/8/layout/process4"/>
    <dgm:cxn modelId="{A8763682-7A38-4043-A2E5-2DB38A85F76E}" type="presParOf" srcId="{CDA3FBC9-522A-384B-AD7E-5166100CE9F8}" destId="{17449A8C-013A-2C47-998A-477538F08DB0}" srcOrd="1" destOrd="0" presId="urn:microsoft.com/office/officeart/2005/8/layout/process4"/>
    <dgm:cxn modelId="{E23EFF13-295D-3842-BAF8-AC30F4C1F2F6}" type="presParOf" srcId="{CDA3FBC9-522A-384B-AD7E-5166100CE9F8}" destId="{7DCDA1E4-C8A2-0749-98B4-24CB3CE82CE0}" srcOrd="2" destOrd="0" presId="urn:microsoft.com/office/officeart/2005/8/layout/process4"/>
    <dgm:cxn modelId="{EB555A99-1E55-D44A-99C0-CEE27334B9B6}" type="presParOf" srcId="{7DCDA1E4-C8A2-0749-98B4-24CB3CE82CE0}" destId="{EBE24CF3-7210-DD4E-9E14-356ED95E535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ED9B92-8219-4190-966B-A02E81B6631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DA0E912-77D5-44E2-BD04-BE2F1756663D}">
      <dgm:prSet/>
      <dgm:spPr/>
      <dgm:t>
        <a:bodyPr/>
        <a:lstStyle/>
        <a:p>
          <a:r>
            <a:rPr lang="en-GB"/>
            <a:t>Experiential learning opportunities with an emphasis on experiential learning and practice of skills and the sharing of experiences.</a:t>
          </a:r>
          <a:endParaRPr lang="en-US"/>
        </a:p>
      </dgm:t>
    </dgm:pt>
    <dgm:pt modelId="{21BE6454-F542-456C-873A-5ECB979A8ADF}" type="parTrans" cxnId="{7F99A709-BF7C-4E65-8137-F57C60E4F5FB}">
      <dgm:prSet/>
      <dgm:spPr/>
      <dgm:t>
        <a:bodyPr/>
        <a:lstStyle/>
        <a:p>
          <a:endParaRPr lang="en-US"/>
        </a:p>
      </dgm:t>
    </dgm:pt>
    <dgm:pt modelId="{5FC14179-A4AC-4774-9033-2EE9EFCD67AA}" type="sibTrans" cxnId="{7F99A709-BF7C-4E65-8137-F57C60E4F5FB}">
      <dgm:prSet/>
      <dgm:spPr/>
      <dgm:t>
        <a:bodyPr/>
        <a:lstStyle/>
        <a:p>
          <a:endParaRPr lang="en-US"/>
        </a:p>
      </dgm:t>
    </dgm:pt>
    <dgm:pt modelId="{A51CCA90-A535-458E-938E-5E614C6DD5BC}">
      <dgm:prSet/>
      <dgm:spPr/>
      <dgm:t>
        <a:bodyPr/>
        <a:lstStyle/>
        <a:p>
          <a:r>
            <a:rPr lang="en-GB"/>
            <a:t>Opportunities to undertake one to one and group supervision sessions, to evaluate the supervision session and critically reflect on performance.</a:t>
          </a:r>
          <a:endParaRPr lang="en-US"/>
        </a:p>
      </dgm:t>
    </dgm:pt>
    <dgm:pt modelId="{705E95D3-DD50-41FC-9C12-C601D7C23D18}" type="parTrans" cxnId="{4CD4E160-80D6-423E-AC2D-4DDC84E721AA}">
      <dgm:prSet/>
      <dgm:spPr/>
      <dgm:t>
        <a:bodyPr/>
        <a:lstStyle/>
        <a:p>
          <a:endParaRPr lang="en-US"/>
        </a:p>
      </dgm:t>
    </dgm:pt>
    <dgm:pt modelId="{BE0CFAB0-3166-437F-AF20-6DEAFBE72650}" type="sibTrans" cxnId="{4CD4E160-80D6-423E-AC2D-4DDC84E721AA}">
      <dgm:prSet/>
      <dgm:spPr/>
      <dgm:t>
        <a:bodyPr/>
        <a:lstStyle/>
        <a:p>
          <a:endParaRPr lang="en-US"/>
        </a:p>
      </dgm:t>
    </dgm:pt>
    <dgm:pt modelId="{EFA9C7E4-2D61-6145-8CF1-957EA014AB7E}" type="pres">
      <dgm:prSet presAssocID="{47ED9B92-8219-4190-966B-A02E81B6631B}" presName="hierChild1" presStyleCnt="0">
        <dgm:presLayoutVars>
          <dgm:chPref val="1"/>
          <dgm:dir/>
          <dgm:animOne val="branch"/>
          <dgm:animLvl val="lvl"/>
          <dgm:resizeHandles/>
        </dgm:presLayoutVars>
      </dgm:prSet>
      <dgm:spPr/>
    </dgm:pt>
    <dgm:pt modelId="{36BA3EA0-99EE-2441-B64D-A2ED8C77FDAB}" type="pres">
      <dgm:prSet presAssocID="{4DA0E912-77D5-44E2-BD04-BE2F1756663D}" presName="hierRoot1" presStyleCnt="0"/>
      <dgm:spPr/>
    </dgm:pt>
    <dgm:pt modelId="{C286BEA7-E4F8-6D49-B520-478DB0E44CFD}" type="pres">
      <dgm:prSet presAssocID="{4DA0E912-77D5-44E2-BD04-BE2F1756663D}" presName="composite" presStyleCnt="0"/>
      <dgm:spPr/>
    </dgm:pt>
    <dgm:pt modelId="{E7270BD3-E370-634B-8A17-E37B46495659}" type="pres">
      <dgm:prSet presAssocID="{4DA0E912-77D5-44E2-BD04-BE2F1756663D}" presName="background" presStyleLbl="node0" presStyleIdx="0" presStyleCnt="2"/>
      <dgm:spPr/>
    </dgm:pt>
    <dgm:pt modelId="{EBF6DE23-FFD1-DF4B-8355-15D5B97E1D39}" type="pres">
      <dgm:prSet presAssocID="{4DA0E912-77D5-44E2-BD04-BE2F1756663D}" presName="text" presStyleLbl="fgAcc0" presStyleIdx="0" presStyleCnt="2">
        <dgm:presLayoutVars>
          <dgm:chPref val="3"/>
        </dgm:presLayoutVars>
      </dgm:prSet>
      <dgm:spPr/>
    </dgm:pt>
    <dgm:pt modelId="{7453CDED-983A-044C-A67D-08DE5B220919}" type="pres">
      <dgm:prSet presAssocID="{4DA0E912-77D5-44E2-BD04-BE2F1756663D}" presName="hierChild2" presStyleCnt="0"/>
      <dgm:spPr/>
    </dgm:pt>
    <dgm:pt modelId="{A91B9D99-6C87-5D4E-A294-0DDC445C1A0D}" type="pres">
      <dgm:prSet presAssocID="{A51CCA90-A535-458E-938E-5E614C6DD5BC}" presName="hierRoot1" presStyleCnt="0"/>
      <dgm:spPr/>
    </dgm:pt>
    <dgm:pt modelId="{942F9477-E91D-154A-9ED8-A45702F74090}" type="pres">
      <dgm:prSet presAssocID="{A51CCA90-A535-458E-938E-5E614C6DD5BC}" presName="composite" presStyleCnt="0"/>
      <dgm:spPr/>
    </dgm:pt>
    <dgm:pt modelId="{DADD7C3C-13AE-2842-B3EF-0532CC6A541E}" type="pres">
      <dgm:prSet presAssocID="{A51CCA90-A535-458E-938E-5E614C6DD5BC}" presName="background" presStyleLbl="node0" presStyleIdx="1" presStyleCnt="2"/>
      <dgm:spPr/>
    </dgm:pt>
    <dgm:pt modelId="{8E37A84B-522B-E14F-BBAB-2657585E74AA}" type="pres">
      <dgm:prSet presAssocID="{A51CCA90-A535-458E-938E-5E614C6DD5BC}" presName="text" presStyleLbl="fgAcc0" presStyleIdx="1" presStyleCnt="2">
        <dgm:presLayoutVars>
          <dgm:chPref val="3"/>
        </dgm:presLayoutVars>
      </dgm:prSet>
      <dgm:spPr/>
    </dgm:pt>
    <dgm:pt modelId="{5BA8B787-126C-C14F-A3ED-884642A3F834}" type="pres">
      <dgm:prSet presAssocID="{A51CCA90-A535-458E-938E-5E614C6DD5BC}" presName="hierChild2" presStyleCnt="0"/>
      <dgm:spPr/>
    </dgm:pt>
  </dgm:ptLst>
  <dgm:cxnLst>
    <dgm:cxn modelId="{7F99A709-BF7C-4E65-8137-F57C60E4F5FB}" srcId="{47ED9B92-8219-4190-966B-A02E81B6631B}" destId="{4DA0E912-77D5-44E2-BD04-BE2F1756663D}" srcOrd="0" destOrd="0" parTransId="{21BE6454-F542-456C-873A-5ECB979A8ADF}" sibTransId="{5FC14179-A4AC-4774-9033-2EE9EFCD67AA}"/>
    <dgm:cxn modelId="{6D04610E-05D7-E646-8497-E688D55F546C}" type="presOf" srcId="{47ED9B92-8219-4190-966B-A02E81B6631B}" destId="{EFA9C7E4-2D61-6145-8CF1-957EA014AB7E}" srcOrd="0" destOrd="0" presId="urn:microsoft.com/office/officeart/2005/8/layout/hierarchy1"/>
    <dgm:cxn modelId="{6254722D-1F4E-7F46-8662-40FE1666707F}" type="presOf" srcId="{4DA0E912-77D5-44E2-BD04-BE2F1756663D}" destId="{EBF6DE23-FFD1-DF4B-8355-15D5B97E1D39}" srcOrd="0" destOrd="0" presId="urn:microsoft.com/office/officeart/2005/8/layout/hierarchy1"/>
    <dgm:cxn modelId="{4CD4E160-80D6-423E-AC2D-4DDC84E721AA}" srcId="{47ED9B92-8219-4190-966B-A02E81B6631B}" destId="{A51CCA90-A535-458E-938E-5E614C6DD5BC}" srcOrd="1" destOrd="0" parTransId="{705E95D3-DD50-41FC-9C12-C601D7C23D18}" sibTransId="{BE0CFAB0-3166-437F-AF20-6DEAFBE72650}"/>
    <dgm:cxn modelId="{534C97C2-7972-084E-8067-E4F0A89AC918}" type="presOf" srcId="{A51CCA90-A535-458E-938E-5E614C6DD5BC}" destId="{8E37A84B-522B-E14F-BBAB-2657585E74AA}" srcOrd="0" destOrd="0" presId="urn:microsoft.com/office/officeart/2005/8/layout/hierarchy1"/>
    <dgm:cxn modelId="{56957426-505D-AD43-8043-5E5AFCDDBE4F}" type="presParOf" srcId="{EFA9C7E4-2D61-6145-8CF1-957EA014AB7E}" destId="{36BA3EA0-99EE-2441-B64D-A2ED8C77FDAB}" srcOrd="0" destOrd="0" presId="urn:microsoft.com/office/officeart/2005/8/layout/hierarchy1"/>
    <dgm:cxn modelId="{47C79BA0-3800-6C45-89ED-3DB711F64EBB}" type="presParOf" srcId="{36BA3EA0-99EE-2441-B64D-A2ED8C77FDAB}" destId="{C286BEA7-E4F8-6D49-B520-478DB0E44CFD}" srcOrd="0" destOrd="0" presId="urn:microsoft.com/office/officeart/2005/8/layout/hierarchy1"/>
    <dgm:cxn modelId="{6D2C4711-6FF0-B441-82EE-4795D105F7A2}" type="presParOf" srcId="{C286BEA7-E4F8-6D49-B520-478DB0E44CFD}" destId="{E7270BD3-E370-634B-8A17-E37B46495659}" srcOrd="0" destOrd="0" presId="urn:microsoft.com/office/officeart/2005/8/layout/hierarchy1"/>
    <dgm:cxn modelId="{0FFF1B59-BF31-1740-AFCA-AEF93BFF603C}" type="presParOf" srcId="{C286BEA7-E4F8-6D49-B520-478DB0E44CFD}" destId="{EBF6DE23-FFD1-DF4B-8355-15D5B97E1D39}" srcOrd="1" destOrd="0" presId="urn:microsoft.com/office/officeart/2005/8/layout/hierarchy1"/>
    <dgm:cxn modelId="{0F81BBE9-1E35-6B48-9644-3789E32B956C}" type="presParOf" srcId="{36BA3EA0-99EE-2441-B64D-A2ED8C77FDAB}" destId="{7453CDED-983A-044C-A67D-08DE5B220919}" srcOrd="1" destOrd="0" presId="urn:microsoft.com/office/officeart/2005/8/layout/hierarchy1"/>
    <dgm:cxn modelId="{768E7C99-1DA6-4745-941D-789437EE580D}" type="presParOf" srcId="{EFA9C7E4-2D61-6145-8CF1-957EA014AB7E}" destId="{A91B9D99-6C87-5D4E-A294-0DDC445C1A0D}" srcOrd="1" destOrd="0" presId="urn:microsoft.com/office/officeart/2005/8/layout/hierarchy1"/>
    <dgm:cxn modelId="{34EC1FFE-DB4B-DD47-A6E3-3E7B9EFBFB81}" type="presParOf" srcId="{A91B9D99-6C87-5D4E-A294-0DDC445C1A0D}" destId="{942F9477-E91D-154A-9ED8-A45702F74090}" srcOrd="0" destOrd="0" presId="urn:microsoft.com/office/officeart/2005/8/layout/hierarchy1"/>
    <dgm:cxn modelId="{1A0684FF-39B6-0641-A64A-99055ECDB4D6}" type="presParOf" srcId="{942F9477-E91D-154A-9ED8-A45702F74090}" destId="{DADD7C3C-13AE-2842-B3EF-0532CC6A541E}" srcOrd="0" destOrd="0" presId="urn:microsoft.com/office/officeart/2005/8/layout/hierarchy1"/>
    <dgm:cxn modelId="{176D60E8-F21E-FA47-888D-0D84369DDC75}" type="presParOf" srcId="{942F9477-E91D-154A-9ED8-A45702F74090}" destId="{8E37A84B-522B-E14F-BBAB-2657585E74AA}" srcOrd="1" destOrd="0" presId="urn:microsoft.com/office/officeart/2005/8/layout/hierarchy1"/>
    <dgm:cxn modelId="{6387C82A-09E1-D447-91F9-ED2EC739641F}" type="presParOf" srcId="{A91B9D99-6C87-5D4E-A294-0DDC445C1A0D}" destId="{5BA8B787-126C-C14F-A3ED-884642A3F83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4C005E-2DE8-46C1-9855-835DD7AB43E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B374253-EB6F-4751-BB8C-BDA6DA14854B}">
      <dgm:prSet/>
      <dgm:spPr/>
      <dgm:t>
        <a:bodyPr/>
        <a:lstStyle/>
        <a:p>
          <a:r>
            <a:rPr lang="en-US" dirty="0"/>
            <a:t>What are the contemporary challenges facing Youth and Community Workers and their Leaders and Managers?</a:t>
          </a:r>
        </a:p>
      </dgm:t>
    </dgm:pt>
    <dgm:pt modelId="{3DD99418-DCCA-4236-B171-AE0A5FAB47C6}" type="parTrans" cxnId="{48AEB196-C68A-4F12-9D6C-32F8E32FAD58}">
      <dgm:prSet/>
      <dgm:spPr/>
      <dgm:t>
        <a:bodyPr/>
        <a:lstStyle/>
        <a:p>
          <a:endParaRPr lang="en-US"/>
        </a:p>
      </dgm:t>
    </dgm:pt>
    <dgm:pt modelId="{1CDA9DC8-79FC-4F09-99E7-A2DB4B7C5547}" type="sibTrans" cxnId="{48AEB196-C68A-4F12-9D6C-32F8E32FAD58}">
      <dgm:prSet/>
      <dgm:spPr/>
      <dgm:t>
        <a:bodyPr/>
        <a:lstStyle/>
        <a:p>
          <a:endParaRPr lang="en-US"/>
        </a:p>
      </dgm:t>
    </dgm:pt>
    <dgm:pt modelId="{B7FCB531-095E-4B9B-BBD2-BAA46BC9FA77}">
      <dgm:prSet/>
      <dgm:spPr/>
      <dgm:t>
        <a:bodyPr/>
        <a:lstStyle/>
        <a:p>
          <a:r>
            <a:rPr lang="en-US" dirty="0"/>
            <a:t>Why should Supervision be a key aspect of current Youth and Community Work practice? </a:t>
          </a:r>
        </a:p>
      </dgm:t>
    </dgm:pt>
    <dgm:pt modelId="{48E973C6-EB9D-4D91-8C45-DA79E5EED256}" type="parTrans" cxnId="{C1C2B7AE-8AAA-46CA-AB35-4C2310C039F4}">
      <dgm:prSet/>
      <dgm:spPr/>
      <dgm:t>
        <a:bodyPr/>
        <a:lstStyle/>
        <a:p>
          <a:endParaRPr lang="en-US"/>
        </a:p>
      </dgm:t>
    </dgm:pt>
    <dgm:pt modelId="{14B46C8B-9F41-4E91-8FF1-C000EC83FC81}" type="sibTrans" cxnId="{C1C2B7AE-8AAA-46CA-AB35-4C2310C039F4}">
      <dgm:prSet/>
      <dgm:spPr/>
      <dgm:t>
        <a:bodyPr/>
        <a:lstStyle/>
        <a:p>
          <a:endParaRPr lang="en-US"/>
        </a:p>
      </dgm:t>
    </dgm:pt>
    <dgm:pt modelId="{F200A044-488F-B84A-A5E7-3E93543EF388}" type="pres">
      <dgm:prSet presAssocID="{9D4C005E-2DE8-46C1-9855-835DD7AB43EF}" presName="linear" presStyleCnt="0">
        <dgm:presLayoutVars>
          <dgm:animLvl val="lvl"/>
          <dgm:resizeHandles val="exact"/>
        </dgm:presLayoutVars>
      </dgm:prSet>
      <dgm:spPr/>
    </dgm:pt>
    <dgm:pt modelId="{F830F47D-02E5-E448-A3D1-08AF92ECA7A6}" type="pres">
      <dgm:prSet presAssocID="{1B374253-EB6F-4751-BB8C-BDA6DA14854B}" presName="parentText" presStyleLbl="node1" presStyleIdx="0" presStyleCnt="2">
        <dgm:presLayoutVars>
          <dgm:chMax val="0"/>
          <dgm:bulletEnabled val="1"/>
        </dgm:presLayoutVars>
      </dgm:prSet>
      <dgm:spPr/>
    </dgm:pt>
    <dgm:pt modelId="{1557E722-F57A-EB49-8CDC-4118E385E7AC}" type="pres">
      <dgm:prSet presAssocID="{1CDA9DC8-79FC-4F09-99E7-A2DB4B7C5547}" presName="spacer" presStyleCnt="0"/>
      <dgm:spPr/>
    </dgm:pt>
    <dgm:pt modelId="{3CFEFA40-48AB-8540-A34B-4D574EC3C7CB}" type="pres">
      <dgm:prSet presAssocID="{B7FCB531-095E-4B9B-BBD2-BAA46BC9FA77}" presName="parentText" presStyleLbl="node1" presStyleIdx="1" presStyleCnt="2">
        <dgm:presLayoutVars>
          <dgm:chMax val="0"/>
          <dgm:bulletEnabled val="1"/>
        </dgm:presLayoutVars>
      </dgm:prSet>
      <dgm:spPr/>
    </dgm:pt>
  </dgm:ptLst>
  <dgm:cxnLst>
    <dgm:cxn modelId="{ACC7D75B-9451-A84D-954D-91CB3150EA24}" type="presOf" srcId="{1B374253-EB6F-4751-BB8C-BDA6DA14854B}" destId="{F830F47D-02E5-E448-A3D1-08AF92ECA7A6}" srcOrd="0" destOrd="0" presId="urn:microsoft.com/office/officeart/2005/8/layout/vList2"/>
    <dgm:cxn modelId="{29A9C047-3AE8-344D-9BA0-3A434CBCB008}" type="presOf" srcId="{B7FCB531-095E-4B9B-BBD2-BAA46BC9FA77}" destId="{3CFEFA40-48AB-8540-A34B-4D574EC3C7CB}" srcOrd="0" destOrd="0" presId="urn:microsoft.com/office/officeart/2005/8/layout/vList2"/>
    <dgm:cxn modelId="{8AE30657-9E80-7D42-AA10-56E2DB24B0A0}" type="presOf" srcId="{9D4C005E-2DE8-46C1-9855-835DD7AB43EF}" destId="{F200A044-488F-B84A-A5E7-3E93543EF388}" srcOrd="0" destOrd="0" presId="urn:microsoft.com/office/officeart/2005/8/layout/vList2"/>
    <dgm:cxn modelId="{48AEB196-C68A-4F12-9D6C-32F8E32FAD58}" srcId="{9D4C005E-2DE8-46C1-9855-835DD7AB43EF}" destId="{1B374253-EB6F-4751-BB8C-BDA6DA14854B}" srcOrd="0" destOrd="0" parTransId="{3DD99418-DCCA-4236-B171-AE0A5FAB47C6}" sibTransId="{1CDA9DC8-79FC-4F09-99E7-A2DB4B7C5547}"/>
    <dgm:cxn modelId="{C1C2B7AE-8AAA-46CA-AB35-4C2310C039F4}" srcId="{9D4C005E-2DE8-46C1-9855-835DD7AB43EF}" destId="{B7FCB531-095E-4B9B-BBD2-BAA46BC9FA77}" srcOrd="1" destOrd="0" parTransId="{48E973C6-EB9D-4D91-8C45-DA79E5EED256}" sibTransId="{14B46C8B-9F41-4E91-8FF1-C000EC83FC81}"/>
    <dgm:cxn modelId="{33DD5D3D-1DA5-1E4C-A0C6-95A65F19C71F}" type="presParOf" srcId="{F200A044-488F-B84A-A5E7-3E93543EF388}" destId="{F830F47D-02E5-E448-A3D1-08AF92ECA7A6}" srcOrd="0" destOrd="0" presId="urn:microsoft.com/office/officeart/2005/8/layout/vList2"/>
    <dgm:cxn modelId="{47545043-C61C-0243-8509-C241D8247C2E}" type="presParOf" srcId="{F200A044-488F-B84A-A5E7-3E93543EF388}" destId="{1557E722-F57A-EB49-8CDC-4118E385E7AC}" srcOrd="1" destOrd="0" presId="urn:microsoft.com/office/officeart/2005/8/layout/vList2"/>
    <dgm:cxn modelId="{9FA2731D-4056-3848-B54C-B1BD35A768B6}" type="presParOf" srcId="{F200A044-488F-B84A-A5E7-3E93543EF388}" destId="{3CFEFA40-48AB-8540-A34B-4D574EC3C7C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7896048-A54E-43BB-A837-D78E73DEBD6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75F7B95-6C29-4EFB-BE38-2360825347A4}">
      <dgm:prSet/>
      <dgm:spPr/>
      <dgm:t>
        <a:bodyPr/>
        <a:lstStyle/>
        <a:p>
          <a:r>
            <a:rPr lang="en-GB"/>
            <a:t>An exploration of management and leadership theory including case study examples.</a:t>
          </a:r>
          <a:endParaRPr lang="en-US"/>
        </a:p>
      </dgm:t>
    </dgm:pt>
    <dgm:pt modelId="{C0E84FE8-E12B-4E4F-9612-314C82D5ED89}" type="parTrans" cxnId="{3C184971-305D-42CA-934F-3F43FA315239}">
      <dgm:prSet/>
      <dgm:spPr/>
      <dgm:t>
        <a:bodyPr/>
        <a:lstStyle/>
        <a:p>
          <a:endParaRPr lang="en-US"/>
        </a:p>
      </dgm:t>
    </dgm:pt>
    <dgm:pt modelId="{96AFBA1B-5F12-4137-AEA5-037524FFC02D}" type="sibTrans" cxnId="{3C184971-305D-42CA-934F-3F43FA315239}">
      <dgm:prSet/>
      <dgm:spPr/>
      <dgm:t>
        <a:bodyPr/>
        <a:lstStyle/>
        <a:p>
          <a:endParaRPr lang="en-US"/>
        </a:p>
      </dgm:t>
    </dgm:pt>
    <dgm:pt modelId="{A776B2E2-1DFB-4C1E-9B70-A6A4772CCC7D}">
      <dgm:prSet/>
      <dgm:spPr/>
      <dgm:t>
        <a:bodyPr/>
        <a:lstStyle/>
        <a:p>
          <a:r>
            <a:rPr lang="en-US"/>
            <a:t>Understanding the wider context of the services for young people, including the Youth Service.</a:t>
          </a:r>
        </a:p>
      </dgm:t>
    </dgm:pt>
    <dgm:pt modelId="{C3CAEEA0-B3C9-4FAB-AD3C-3060EFE11705}" type="parTrans" cxnId="{94DA5ADC-9157-433C-8CEE-4BDCB0202E3F}">
      <dgm:prSet/>
      <dgm:spPr/>
      <dgm:t>
        <a:bodyPr/>
        <a:lstStyle/>
        <a:p>
          <a:endParaRPr lang="en-US"/>
        </a:p>
      </dgm:t>
    </dgm:pt>
    <dgm:pt modelId="{7988DDC9-6A5D-427B-93C6-802C795460D2}" type="sibTrans" cxnId="{94DA5ADC-9157-433C-8CEE-4BDCB0202E3F}">
      <dgm:prSet/>
      <dgm:spPr/>
      <dgm:t>
        <a:bodyPr/>
        <a:lstStyle/>
        <a:p>
          <a:endParaRPr lang="en-US"/>
        </a:p>
      </dgm:t>
    </dgm:pt>
    <dgm:pt modelId="{78C17860-305C-954B-BFD0-4BA63D7F513A}" type="pres">
      <dgm:prSet presAssocID="{37896048-A54E-43BB-A837-D78E73DEBD62}" presName="linear" presStyleCnt="0">
        <dgm:presLayoutVars>
          <dgm:animLvl val="lvl"/>
          <dgm:resizeHandles val="exact"/>
        </dgm:presLayoutVars>
      </dgm:prSet>
      <dgm:spPr/>
    </dgm:pt>
    <dgm:pt modelId="{665EA900-B7FA-B242-BA47-1BA474DC70E3}" type="pres">
      <dgm:prSet presAssocID="{D75F7B95-6C29-4EFB-BE38-2360825347A4}" presName="parentText" presStyleLbl="node1" presStyleIdx="0" presStyleCnt="2">
        <dgm:presLayoutVars>
          <dgm:chMax val="0"/>
          <dgm:bulletEnabled val="1"/>
        </dgm:presLayoutVars>
      </dgm:prSet>
      <dgm:spPr/>
    </dgm:pt>
    <dgm:pt modelId="{8467A6EF-2188-DF49-A018-DB078BCCAFD5}" type="pres">
      <dgm:prSet presAssocID="{96AFBA1B-5F12-4137-AEA5-037524FFC02D}" presName="spacer" presStyleCnt="0"/>
      <dgm:spPr/>
    </dgm:pt>
    <dgm:pt modelId="{A0883821-7E80-E14D-B403-35754BD38685}" type="pres">
      <dgm:prSet presAssocID="{A776B2E2-1DFB-4C1E-9B70-A6A4772CCC7D}" presName="parentText" presStyleLbl="node1" presStyleIdx="1" presStyleCnt="2">
        <dgm:presLayoutVars>
          <dgm:chMax val="0"/>
          <dgm:bulletEnabled val="1"/>
        </dgm:presLayoutVars>
      </dgm:prSet>
      <dgm:spPr/>
    </dgm:pt>
  </dgm:ptLst>
  <dgm:cxnLst>
    <dgm:cxn modelId="{4D94103E-03F5-1F48-B86F-C0A817655A9D}" type="presOf" srcId="{A776B2E2-1DFB-4C1E-9B70-A6A4772CCC7D}" destId="{A0883821-7E80-E14D-B403-35754BD38685}" srcOrd="0" destOrd="0" presId="urn:microsoft.com/office/officeart/2005/8/layout/vList2"/>
    <dgm:cxn modelId="{369DBF68-4671-6D42-91B8-7D498C55533A}" type="presOf" srcId="{37896048-A54E-43BB-A837-D78E73DEBD62}" destId="{78C17860-305C-954B-BFD0-4BA63D7F513A}" srcOrd="0" destOrd="0" presId="urn:microsoft.com/office/officeart/2005/8/layout/vList2"/>
    <dgm:cxn modelId="{3C184971-305D-42CA-934F-3F43FA315239}" srcId="{37896048-A54E-43BB-A837-D78E73DEBD62}" destId="{D75F7B95-6C29-4EFB-BE38-2360825347A4}" srcOrd="0" destOrd="0" parTransId="{C0E84FE8-E12B-4E4F-9612-314C82D5ED89}" sibTransId="{96AFBA1B-5F12-4137-AEA5-037524FFC02D}"/>
    <dgm:cxn modelId="{354988CD-8DAA-644A-A5FF-41ADCA46C8E6}" type="presOf" srcId="{D75F7B95-6C29-4EFB-BE38-2360825347A4}" destId="{665EA900-B7FA-B242-BA47-1BA474DC70E3}" srcOrd="0" destOrd="0" presId="urn:microsoft.com/office/officeart/2005/8/layout/vList2"/>
    <dgm:cxn modelId="{94DA5ADC-9157-433C-8CEE-4BDCB0202E3F}" srcId="{37896048-A54E-43BB-A837-D78E73DEBD62}" destId="{A776B2E2-1DFB-4C1E-9B70-A6A4772CCC7D}" srcOrd="1" destOrd="0" parTransId="{C3CAEEA0-B3C9-4FAB-AD3C-3060EFE11705}" sibTransId="{7988DDC9-6A5D-427B-93C6-802C795460D2}"/>
    <dgm:cxn modelId="{C6DE1817-9D01-7E4C-B65B-B27B951E2EA2}" type="presParOf" srcId="{78C17860-305C-954B-BFD0-4BA63D7F513A}" destId="{665EA900-B7FA-B242-BA47-1BA474DC70E3}" srcOrd="0" destOrd="0" presId="urn:microsoft.com/office/officeart/2005/8/layout/vList2"/>
    <dgm:cxn modelId="{EBEF42B0-7F79-9346-9CC0-B348E515EEF0}" type="presParOf" srcId="{78C17860-305C-954B-BFD0-4BA63D7F513A}" destId="{8467A6EF-2188-DF49-A018-DB078BCCAFD5}" srcOrd="1" destOrd="0" presId="urn:microsoft.com/office/officeart/2005/8/layout/vList2"/>
    <dgm:cxn modelId="{81329EA2-45EC-C448-B323-90AF1616722B}" type="presParOf" srcId="{78C17860-305C-954B-BFD0-4BA63D7F513A}" destId="{A0883821-7E80-E14D-B403-35754BD3868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6B7CA7E-13A5-4872-8FE0-25167BB37DB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25CDD15E-2D06-4A8A-B705-39E5C47B47C8}">
      <dgm:prSet/>
      <dgm:spPr/>
      <dgm:t>
        <a:bodyPr/>
        <a:lstStyle/>
        <a:p>
          <a:r>
            <a:rPr lang="en-US"/>
            <a:t>Funding for funding’s sake?  Identifying appropriate sources of funding for youth work and wider services.</a:t>
          </a:r>
        </a:p>
      </dgm:t>
    </dgm:pt>
    <dgm:pt modelId="{69D0A87E-2FB4-4A27-BE66-5A836393EAE4}" type="parTrans" cxnId="{E4E48DBB-BE73-4D6F-A51C-08C7C51DFAF6}">
      <dgm:prSet/>
      <dgm:spPr/>
      <dgm:t>
        <a:bodyPr/>
        <a:lstStyle/>
        <a:p>
          <a:endParaRPr lang="en-US"/>
        </a:p>
      </dgm:t>
    </dgm:pt>
    <dgm:pt modelId="{08F7E867-A200-4514-BD8C-FF10838D06B5}" type="sibTrans" cxnId="{E4E48DBB-BE73-4D6F-A51C-08C7C51DFAF6}">
      <dgm:prSet/>
      <dgm:spPr/>
      <dgm:t>
        <a:bodyPr/>
        <a:lstStyle/>
        <a:p>
          <a:endParaRPr lang="en-US"/>
        </a:p>
      </dgm:t>
    </dgm:pt>
    <dgm:pt modelId="{564A60BA-0E12-466C-B515-A07685E3082C}">
      <dgm:prSet/>
      <dgm:spPr/>
      <dgm:t>
        <a:bodyPr/>
        <a:lstStyle/>
        <a:p>
          <a:r>
            <a:rPr lang="en-US"/>
            <a:t>How to manage oneself within the organisational culture using the McKinsey 7’S’ framework.</a:t>
          </a:r>
        </a:p>
      </dgm:t>
    </dgm:pt>
    <dgm:pt modelId="{C01D7CE6-B94D-42E4-A879-81E95310F28B}" type="parTrans" cxnId="{83956D2D-B1B8-4800-86EC-530DDF75A377}">
      <dgm:prSet/>
      <dgm:spPr/>
      <dgm:t>
        <a:bodyPr/>
        <a:lstStyle/>
        <a:p>
          <a:endParaRPr lang="en-US"/>
        </a:p>
      </dgm:t>
    </dgm:pt>
    <dgm:pt modelId="{6D16E82A-7DCC-47B4-AD5E-5E6B02A0FB56}" type="sibTrans" cxnId="{83956D2D-B1B8-4800-86EC-530DDF75A377}">
      <dgm:prSet/>
      <dgm:spPr/>
      <dgm:t>
        <a:bodyPr/>
        <a:lstStyle/>
        <a:p>
          <a:endParaRPr lang="en-US"/>
        </a:p>
      </dgm:t>
    </dgm:pt>
    <dgm:pt modelId="{6FA66A23-5BD9-4892-A375-EF7C414CCD98}">
      <dgm:prSet/>
      <dgm:spPr/>
      <dgm:t>
        <a:bodyPr/>
        <a:lstStyle/>
        <a:p>
          <a:r>
            <a:rPr lang="en-US"/>
            <a:t>Resource management, people, projects, programmes, resources.</a:t>
          </a:r>
        </a:p>
      </dgm:t>
    </dgm:pt>
    <dgm:pt modelId="{28573524-B76E-4B91-8817-49E676A2C45D}" type="parTrans" cxnId="{0D5B111A-6ACD-4F6F-A524-875C3AE1856F}">
      <dgm:prSet/>
      <dgm:spPr/>
      <dgm:t>
        <a:bodyPr/>
        <a:lstStyle/>
        <a:p>
          <a:endParaRPr lang="en-US"/>
        </a:p>
      </dgm:t>
    </dgm:pt>
    <dgm:pt modelId="{600892BC-287C-4905-A15B-4768BC3127F7}" type="sibTrans" cxnId="{0D5B111A-6ACD-4F6F-A524-875C3AE1856F}">
      <dgm:prSet/>
      <dgm:spPr/>
      <dgm:t>
        <a:bodyPr/>
        <a:lstStyle/>
        <a:p>
          <a:endParaRPr lang="en-US"/>
        </a:p>
      </dgm:t>
    </dgm:pt>
    <dgm:pt modelId="{FCC9FE25-524F-7744-9411-1F4A5B0838C4}" type="pres">
      <dgm:prSet presAssocID="{B6B7CA7E-13A5-4872-8FE0-25167BB37DBF}" presName="Name0" presStyleCnt="0">
        <dgm:presLayoutVars>
          <dgm:dir/>
          <dgm:animLvl val="lvl"/>
          <dgm:resizeHandles val="exact"/>
        </dgm:presLayoutVars>
      </dgm:prSet>
      <dgm:spPr/>
    </dgm:pt>
    <dgm:pt modelId="{4EDF6D17-4CFC-4041-90C4-C0B59675241A}" type="pres">
      <dgm:prSet presAssocID="{6FA66A23-5BD9-4892-A375-EF7C414CCD98}" presName="boxAndChildren" presStyleCnt="0"/>
      <dgm:spPr/>
    </dgm:pt>
    <dgm:pt modelId="{5E572311-34B6-ED45-BFB2-A13774AED6EA}" type="pres">
      <dgm:prSet presAssocID="{6FA66A23-5BD9-4892-A375-EF7C414CCD98}" presName="parentTextBox" presStyleLbl="node1" presStyleIdx="0" presStyleCnt="3"/>
      <dgm:spPr/>
    </dgm:pt>
    <dgm:pt modelId="{18D724E8-2AA9-E941-AC2D-2D326DBB4084}" type="pres">
      <dgm:prSet presAssocID="{6D16E82A-7DCC-47B4-AD5E-5E6B02A0FB56}" presName="sp" presStyleCnt="0"/>
      <dgm:spPr/>
    </dgm:pt>
    <dgm:pt modelId="{D08ADFAE-AEFF-A84E-9E2A-E24F1B3B3F1E}" type="pres">
      <dgm:prSet presAssocID="{564A60BA-0E12-466C-B515-A07685E3082C}" presName="arrowAndChildren" presStyleCnt="0"/>
      <dgm:spPr/>
    </dgm:pt>
    <dgm:pt modelId="{85ED4082-A7F5-B849-BE35-556F1FA20952}" type="pres">
      <dgm:prSet presAssocID="{564A60BA-0E12-466C-B515-A07685E3082C}" presName="parentTextArrow" presStyleLbl="node1" presStyleIdx="1" presStyleCnt="3"/>
      <dgm:spPr/>
    </dgm:pt>
    <dgm:pt modelId="{5142D4B1-85A5-194A-A5E7-CA122D37154B}" type="pres">
      <dgm:prSet presAssocID="{08F7E867-A200-4514-BD8C-FF10838D06B5}" presName="sp" presStyleCnt="0"/>
      <dgm:spPr/>
    </dgm:pt>
    <dgm:pt modelId="{3BF25FE3-243D-FE4D-A549-5EACD6D9D046}" type="pres">
      <dgm:prSet presAssocID="{25CDD15E-2D06-4A8A-B705-39E5C47B47C8}" presName="arrowAndChildren" presStyleCnt="0"/>
      <dgm:spPr/>
    </dgm:pt>
    <dgm:pt modelId="{E9858856-E54D-9E4B-A0DA-25C83C4EC80B}" type="pres">
      <dgm:prSet presAssocID="{25CDD15E-2D06-4A8A-B705-39E5C47B47C8}" presName="parentTextArrow" presStyleLbl="node1" presStyleIdx="2" presStyleCnt="3"/>
      <dgm:spPr/>
    </dgm:pt>
  </dgm:ptLst>
  <dgm:cxnLst>
    <dgm:cxn modelId="{0D5B111A-6ACD-4F6F-A524-875C3AE1856F}" srcId="{B6B7CA7E-13A5-4872-8FE0-25167BB37DBF}" destId="{6FA66A23-5BD9-4892-A375-EF7C414CCD98}" srcOrd="2" destOrd="0" parTransId="{28573524-B76E-4B91-8817-49E676A2C45D}" sibTransId="{600892BC-287C-4905-A15B-4768BC3127F7}"/>
    <dgm:cxn modelId="{83956D2D-B1B8-4800-86EC-530DDF75A377}" srcId="{B6B7CA7E-13A5-4872-8FE0-25167BB37DBF}" destId="{564A60BA-0E12-466C-B515-A07685E3082C}" srcOrd="1" destOrd="0" parTransId="{C01D7CE6-B94D-42E4-A879-81E95310F28B}" sibTransId="{6D16E82A-7DCC-47B4-AD5E-5E6B02A0FB56}"/>
    <dgm:cxn modelId="{2E840260-E6AB-6843-9756-E33F90561856}" type="presOf" srcId="{B6B7CA7E-13A5-4872-8FE0-25167BB37DBF}" destId="{FCC9FE25-524F-7744-9411-1F4A5B0838C4}" srcOrd="0" destOrd="0" presId="urn:microsoft.com/office/officeart/2005/8/layout/process4"/>
    <dgm:cxn modelId="{928AD96F-28E9-7D4E-830F-D9444D82D658}" type="presOf" srcId="{6FA66A23-5BD9-4892-A375-EF7C414CCD98}" destId="{5E572311-34B6-ED45-BFB2-A13774AED6EA}" srcOrd="0" destOrd="0" presId="urn:microsoft.com/office/officeart/2005/8/layout/process4"/>
    <dgm:cxn modelId="{E4E48DBB-BE73-4D6F-A51C-08C7C51DFAF6}" srcId="{B6B7CA7E-13A5-4872-8FE0-25167BB37DBF}" destId="{25CDD15E-2D06-4A8A-B705-39E5C47B47C8}" srcOrd="0" destOrd="0" parTransId="{69D0A87E-2FB4-4A27-BE66-5A836393EAE4}" sibTransId="{08F7E867-A200-4514-BD8C-FF10838D06B5}"/>
    <dgm:cxn modelId="{7BB60BD6-EAF6-4246-8F0D-B60C717AEBA6}" type="presOf" srcId="{25CDD15E-2D06-4A8A-B705-39E5C47B47C8}" destId="{E9858856-E54D-9E4B-A0DA-25C83C4EC80B}" srcOrd="0" destOrd="0" presId="urn:microsoft.com/office/officeart/2005/8/layout/process4"/>
    <dgm:cxn modelId="{8984B2E1-39FF-D545-8F86-7F7DF18B79E5}" type="presOf" srcId="{564A60BA-0E12-466C-B515-A07685E3082C}" destId="{85ED4082-A7F5-B849-BE35-556F1FA20952}" srcOrd="0" destOrd="0" presId="urn:microsoft.com/office/officeart/2005/8/layout/process4"/>
    <dgm:cxn modelId="{69221DF1-6743-DC43-B368-957E49ACC639}" type="presParOf" srcId="{FCC9FE25-524F-7744-9411-1F4A5B0838C4}" destId="{4EDF6D17-4CFC-4041-90C4-C0B59675241A}" srcOrd="0" destOrd="0" presId="urn:microsoft.com/office/officeart/2005/8/layout/process4"/>
    <dgm:cxn modelId="{58963172-DB66-0D4D-BD9A-EA583B2E930A}" type="presParOf" srcId="{4EDF6D17-4CFC-4041-90C4-C0B59675241A}" destId="{5E572311-34B6-ED45-BFB2-A13774AED6EA}" srcOrd="0" destOrd="0" presId="urn:microsoft.com/office/officeart/2005/8/layout/process4"/>
    <dgm:cxn modelId="{4725B5AD-AF16-0143-BD4F-3330EF725096}" type="presParOf" srcId="{FCC9FE25-524F-7744-9411-1F4A5B0838C4}" destId="{18D724E8-2AA9-E941-AC2D-2D326DBB4084}" srcOrd="1" destOrd="0" presId="urn:microsoft.com/office/officeart/2005/8/layout/process4"/>
    <dgm:cxn modelId="{89901F7D-3C0A-B844-BDD6-FC082F078970}" type="presParOf" srcId="{FCC9FE25-524F-7744-9411-1F4A5B0838C4}" destId="{D08ADFAE-AEFF-A84E-9E2A-E24F1B3B3F1E}" srcOrd="2" destOrd="0" presId="urn:microsoft.com/office/officeart/2005/8/layout/process4"/>
    <dgm:cxn modelId="{6E80194B-855E-7B47-A6CC-C7667B832330}" type="presParOf" srcId="{D08ADFAE-AEFF-A84E-9E2A-E24F1B3B3F1E}" destId="{85ED4082-A7F5-B849-BE35-556F1FA20952}" srcOrd="0" destOrd="0" presId="urn:microsoft.com/office/officeart/2005/8/layout/process4"/>
    <dgm:cxn modelId="{AB5587A5-0310-7246-BE3C-B2F7FC4178B5}" type="presParOf" srcId="{FCC9FE25-524F-7744-9411-1F4A5B0838C4}" destId="{5142D4B1-85A5-194A-A5E7-CA122D37154B}" srcOrd="3" destOrd="0" presId="urn:microsoft.com/office/officeart/2005/8/layout/process4"/>
    <dgm:cxn modelId="{9C12E714-6F58-544C-9E88-22E86E523E58}" type="presParOf" srcId="{FCC9FE25-524F-7744-9411-1F4A5B0838C4}" destId="{3BF25FE3-243D-FE4D-A549-5EACD6D9D046}" srcOrd="4" destOrd="0" presId="urn:microsoft.com/office/officeart/2005/8/layout/process4"/>
    <dgm:cxn modelId="{147BB9E6-98E4-2749-9BCC-ACD6896D75B8}" type="presParOf" srcId="{3BF25FE3-243D-FE4D-A549-5EACD6D9D046}" destId="{E9858856-E54D-9E4B-A0DA-25C83C4EC80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A042B8-431B-47A9-BCF3-0FBEC95ED6A9}"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50B6B9F2-5B54-4929-961B-94944D35DC24}">
      <dgm:prSet/>
      <dgm:spPr/>
      <dgm:t>
        <a:bodyPr/>
        <a:lstStyle/>
        <a:p>
          <a:r>
            <a:rPr lang="en-US"/>
            <a:t>Understanding and linking research, theory, strategy and practice using Quinn’s competing values framework.</a:t>
          </a:r>
        </a:p>
      </dgm:t>
    </dgm:pt>
    <dgm:pt modelId="{E52EB5EB-1D38-42CA-A707-5DA46348F976}" type="parTrans" cxnId="{49145ECB-D9CD-4FF1-8461-54ECA490BBD3}">
      <dgm:prSet/>
      <dgm:spPr/>
      <dgm:t>
        <a:bodyPr/>
        <a:lstStyle/>
        <a:p>
          <a:endParaRPr lang="en-US"/>
        </a:p>
      </dgm:t>
    </dgm:pt>
    <dgm:pt modelId="{05A70789-144B-4995-B0C8-50389E71281B}" type="sibTrans" cxnId="{49145ECB-D9CD-4FF1-8461-54ECA490BBD3}">
      <dgm:prSet/>
      <dgm:spPr/>
      <dgm:t>
        <a:bodyPr/>
        <a:lstStyle/>
        <a:p>
          <a:endParaRPr lang="en-US"/>
        </a:p>
      </dgm:t>
    </dgm:pt>
    <dgm:pt modelId="{7F0D4B36-364F-4ED4-BF2B-6A5942A7D307}">
      <dgm:prSet/>
      <dgm:spPr/>
      <dgm:t>
        <a:bodyPr/>
        <a:lstStyle/>
        <a:p>
          <a:r>
            <a:rPr lang="en-US"/>
            <a:t>Youth work within an increasingly complex range of services for young people.</a:t>
          </a:r>
        </a:p>
      </dgm:t>
    </dgm:pt>
    <dgm:pt modelId="{E5610D32-10BA-4C4A-A155-AFD37DE4F7ED}" type="parTrans" cxnId="{370072B7-0D76-4607-A63D-24C917EA29F4}">
      <dgm:prSet/>
      <dgm:spPr/>
      <dgm:t>
        <a:bodyPr/>
        <a:lstStyle/>
        <a:p>
          <a:endParaRPr lang="en-US"/>
        </a:p>
      </dgm:t>
    </dgm:pt>
    <dgm:pt modelId="{E949B043-8DC2-4B74-BBDC-410917906786}" type="sibTrans" cxnId="{370072B7-0D76-4607-A63D-24C917EA29F4}">
      <dgm:prSet/>
      <dgm:spPr/>
      <dgm:t>
        <a:bodyPr/>
        <a:lstStyle/>
        <a:p>
          <a:endParaRPr lang="en-US"/>
        </a:p>
      </dgm:t>
    </dgm:pt>
    <dgm:pt modelId="{CBBC6310-1890-419F-9A4A-2F0AA5AA05F9}">
      <dgm:prSet/>
      <dgm:spPr/>
      <dgm:t>
        <a:bodyPr/>
        <a:lstStyle/>
        <a:p>
          <a:r>
            <a:rPr lang="en-US"/>
            <a:t>Proactive or reactive work with young people – the role of the project leader in anticipating emerging issues.</a:t>
          </a:r>
        </a:p>
      </dgm:t>
    </dgm:pt>
    <dgm:pt modelId="{E8812420-317C-43EF-84A2-DD544C1B147F}" type="parTrans" cxnId="{149B3604-DBC3-4072-A329-9D6BCF021F8B}">
      <dgm:prSet/>
      <dgm:spPr/>
      <dgm:t>
        <a:bodyPr/>
        <a:lstStyle/>
        <a:p>
          <a:endParaRPr lang="en-US"/>
        </a:p>
      </dgm:t>
    </dgm:pt>
    <dgm:pt modelId="{17C8C8AD-D71D-48F2-8FD9-92995BF686E7}" type="sibTrans" cxnId="{149B3604-DBC3-4072-A329-9D6BCF021F8B}">
      <dgm:prSet/>
      <dgm:spPr/>
      <dgm:t>
        <a:bodyPr/>
        <a:lstStyle/>
        <a:p>
          <a:endParaRPr lang="en-US"/>
        </a:p>
      </dgm:t>
    </dgm:pt>
    <dgm:pt modelId="{BF6D4450-22D4-8646-A097-67A94DF8EE13}" type="pres">
      <dgm:prSet presAssocID="{96A042B8-431B-47A9-BCF3-0FBEC95ED6A9}" presName="diagram" presStyleCnt="0">
        <dgm:presLayoutVars>
          <dgm:dir/>
          <dgm:resizeHandles val="exact"/>
        </dgm:presLayoutVars>
      </dgm:prSet>
      <dgm:spPr/>
    </dgm:pt>
    <dgm:pt modelId="{CC060FC0-5F67-E447-A04C-D7A6FD50157E}" type="pres">
      <dgm:prSet presAssocID="{50B6B9F2-5B54-4929-961B-94944D35DC24}" presName="arrow" presStyleLbl="node1" presStyleIdx="0" presStyleCnt="3">
        <dgm:presLayoutVars>
          <dgm:bulletEnabled val="1"/>
        </dgm:presLayoutVars>
      </dgm:prSet>
      <dgm:spPr/>
    </dgm:pt>
    <dgm:pt modelId="{16B5AA9D-43CC-6744-9287-C3787FC64C08}" type="pres">
      <dgm:prSet presAssocID="{7F0D4B36-364F-4ED4-BF2B-6A5942A7D307}" presName="arrow" presStyleLbl="node1" presStyleIdx="1" presStyleCnt="3">
        <dgm:presLayoutVars>
          <dgm:bulletEnabled val="1"/>
        </dgm:presLayoutVars>
      </dgm:prSet>
      <dgm:spPr/>
    </dgm:pt>
    <dgm:pt modelId="{2F207054-FA15-9345-8E77-221245C7F19D}" type="pres">
      <dgm:prSet presAssocID="{CBBC6310-1890-419F-9A4A-2F0AA5AA05F9}" presName="arrow" presStyleLbl="node1" presStyleIdx="2" presStyleCnt="3">
        <dgm:presLayoutVars>
          <dgm:bulletEnabled val="1"/>
        </dgm:presLayoutVars>
      </dgm:prSet>
      <dgm:spPr/>
    </dgm:pt>
  </dgm:ptLst>
  <dgm:cxnLst>
    <dgm:cxn modelId="{149B3604-DBC3-4072-A329-9D6BCF021F8B}" srcId="{96A042B8-431B-47A9-BCF3-0FBEC95ED6A9}" destId="{CBBC6310-1890-419F-9A4A-2F0AA5AA05F9}" srcOrd="2" destOrd="0" parTransId="{E8812420-317C-43EF-84A2-DD544C1B147F}" sibTransId="{17C8C8AD-D71D-48F2-8FD9-92995BF686E7}"/>
    <dgm:cxn modelId="{AAC01C25-D289-1E49-8751-78BFB4792BBC}" type="presOf" srcId="{96A042B8-431B-47A9-BCF3-0FBEC95ED6A9}" destId="{BF6D4450-22D4-8646-A097-67A94DF8EE13}" srcOrd="0" destOrd="0" presId="urn:microsoft.com/office/officeart/2005/8/layout/arrow5"/>
    <dgm:cxn modelId="{370072B7-0D76-4607-A63D-24C917EA29F4}" srcId="{96A042B8-431B-47A9-BCF3-0FBEC95ED6A9}" destId="{7F0D4B36-364F-4ED4-BF2B-6A5942A7D307}" srcOrd="1" destOrd="0" parTransId="{E5610D32-10BA-4C4A-A155-AFD37DE4F7ED}" sibTransId="{E949B043-8DC2-4B74-BBDC-410917906786}"/>
    <dgm:cxn modelId="{154F6EC8-6EE2-4447-A8CA-2AFD0DC78C37}" type="presOf" srcId="{CBBC6310-1890-419F-9A4A-2F0AA5AA05F9}" destId="{2F207054-FA15-9345-8E77-221245C7F19D}" srcOrd="0" destOrd="0" presId="urn:microsoft.com/office/officeart/2005/8/layout/arrow5"/>
    <dgm:cxn modelId="{49145ECB-D9CD-4FF1-8461-54ECA490BBD3}" srcId="{96A042B8-431B-47A9-BCF3-0FBEC95ED6A9}" destId="{50B6B9F2-5B54-4929-961B-94944D35DC24}" srcOrd="0" destOrd="0" parTransId="{E52EB5EB-1D38-42CA-A707-5DA46348F976}" sibTransId="{05A70789-144B-4995-B0C8-50389E71281B}"/>
    <dgm:cxn modelId="{D14D9ADA-159B-974C-B2DC-F2657E0B4202}" type="presOf" srcId="{7F0D4B36-364F-4ED4-BF2B-6A5942A7D307}" destId="{16B5AA9D-43CC-6744-9287-C3787FC64C08}" srcOrd="0" destOrd="0" presId="urn:microsoft.com/office/officeart/2005/8/layout/arrow5"/>
    <dgm:cxn modelId="{B931C0FF-C5AD-994F-9F3A-81C04ED58CA9}" type="presOf" srcId="{50B6B9F2-5B54-4929-961B-94944D35DC24}" destId="{CC060FC0-5F67-E447-A04C-D7A6FD50157E}" srcOrd="0" destOrd="0" presId="urn:microsoft.com/office/officeart/2005/8/layout/arrow5"/>
    <dgm:cxn modelId="{E75ACE72-6250-9847-BA5B-B3C7859CC811}" type="presParOf" srcId="{BF6D4450-22D4-8646-A097-67A94DF8EE13}" destId="{CC060FC0-5F67-E447-A04C-D7A6FD50157E}" srcOrd="0" destOrd="0" presId="urn:microsoft.com/office/officeart/2005/8/layout/arrow5"/>
    <dgm:cxn modelId="{CE53ED43-10B8-F34F-A09B-0DC0059132D6}" type="presParOf" srcId="{BF6D4450-22D4-8646-A097-67A94DF8EE13}" destId="{16B5AA9D-43CC-6744-9287-C3787FC64C08}" srcOrd="1" destOrd="0" presId="urn:microsoft.com/office/officeart/2005/8/layout/arrow5"/>
    <dgm:cxn modelId="{1C6424B7-4880-B145-A663-985DAB517323}" type="presParOf" srcId="{BF6D4450-22D4-8646-A097-67A94DF8EE13}" destId="{2F207054-FA15-9345-8E77-221245C7F19D}"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CAF7F6-5146-47BC-A8D8-D56997FAE711}"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C194F680-7117-4702-964B-3861E87A6716}">
      <dgm:prSet/>
      <dgm:spPr/>
      <dgm:t>
        <a:bodyPr/>
        <a:lstStyle/>
        <a:p>
          <a:r>
            <a:rPr lang="en-GB"/>
            <a:t>Submission via Turnitin</a:t>
          </a:r>
          <a:endParaRPr lang="en-US"/>
        </a:p>
      </dgm:t>
    </dgm:pt>
    <dgm:pt modelId="{B4A077DE-BBD4-459F-AF66-1E571533A110}" type="parTrans" cxnId="{D2A793D6-599B-48EE-913F-C3FAF152310E}">
      <dgm:prSet/>
      <dgm:spPr/>
      <dgm:t>
        <a:bodyPr/>
        <a:lstStyle/>
        <a:p>
          <a:endParaRPr lang="en-US"/>
        </a:p>
      </dgm:t>
    </dgm:pt>
    <dgm:pt modelId="{D286FE44-4804-4FB0-8C94-408B76895BCE}" type="sibTrans" cxnId="{D2A793D6-599B-48EE-913F-C3FAF152310E}">
      <dgm:prSet/>
      <dgm:spPr/>
      <dgm:t>
        <a:bodyPr/>
        <a:lstStyle/>
        <a:p>
          <a:endParaRPr lang="en-US"/>
        </a:p>
      </dgm:t>
    </dgm:pt>
    <dgm:pt modelId="{B18300AA-BA99-4A53-9731-0F4294A596D8}">
      <dgm:prSet/>
      <dgm:spPr/>
      <dgm:t>
        <a:bodyPr/>
        <a:lstStyle/>
        <a:p>
          <a:r>
            <a:rPr lang="en-GB" b="1" dirty="0"/>
            <a:t>6</a:t>
          </a:r>
          <a:r>
            <a:rPr lang="en-GB" b="1" baseline="30000" dirty="0"/>
            <a:t>th</a:t>
          </a:r>
          <a:r>
            <a:rPr lang="en-GB" b="1" dirty="0"/>
            <a:t> January 2023</a:t>
          </a:r>
          <a:endParaRPr lang="en-US" dirty="0"/>
        </a:p>
      </dgm:t>
    </dgm:pt>
    <dgm:pt modelId="{AFE65D9D-4D2A-4236-AAA2-EEB4F5FF0FA7}" type="parTrans" cxnId="{48CEFF0B-9494-4F2A-B8BB-2EC93CECC987}">
      <dgm:prSet/>
      <dgm:spPr/>
      <dgm:t>
        <a:bodyPr/>
        <a:lstStyle/>
        <a:p>
          <a:endParaRPr lang="en-US"/>
        </a:p>
      </dgm:t>
    </dgm:pt>
    <dgm:pt modelId="{34409C83-58C9-41D0-81CA-6DE54141D477}" type="sibTrans" cxnId="{48CEFF0B-9494-4F2A-B8BB-2EC93CECC987}">
      <dgm:prSet/>
      <dgm:spPr/>
      <dgm:t>
        <a:bodyPr/>
        <a:lstStyle/>
        <a:p>
          <a:endParaRPr lang="en-US"/>
        </a:p>
      </dgm:t>
    </dgm:pt>
    <dgm:pt modelId="{C0ABBF13-CC52-4E24-A609-648DC7BF0F55}">
      <dgm:prSet/>
      <dgm:spPr/>
      <dgm:t>
        <a:bodyPr/>
        <a:lstStyle/>
        <a:p>
          <a:r>
            <a:rPr lang="en-GB"/>
            <a:t>Provisional Grade and Feedback</a:t>
          </a:r>
          <a:endParaRPr lang="en-US"/>
        </a:p>
      </dgm:t>
    </dgm:pt>
    <dgm:pt modelId="{DB8B33F7-A093-45BA-8347-DB57DA215AA1}" type="parTrans" cxnId="{AF1F1C02-F223-4E27-8BDF-930CBFEB6D8E}">
      <dgm:prSet/>
      <dgm:spPr/>
      <dgm:t>
        <a:bodyPr/>
        <a:lstStyle/>
        <a:p>
          <a:endParaRPr lang="en-US"/>
        </a:p>
      </dgm:t>
    </dgm:pt>
    <dgm:pt modelId="{2B51D1B3-2483-454B-BDE9-B183DB292CBB}" type="sibTrans" cxnId="{AF1F1C02-F223-4E27-8BDF-930CBFEB6D8E}">
      <dgm:prSet/>
      <dgm:spPr/>
      <dgm:t>
        <a:bodyPr/>
        <a:lstStyle/>
        <a:p>
          <a:endParaRPr lang="en-US"/>
        </a:p>
      </dgm:t>
    </dgm:pt>
    <dgm:pt modelId="{445D86D9-0BBD-4146-AF58-77C872593089}">
      <dgm:prSet/>
      <dgm:spPr/>
      <dgm:t>
        <a:bodyPr/>
        <a:lstStyle/>
        <a:p>
          <a:r>
            <a:rPr lang="en-GB" b="1" dirty="0"/>
            <a:t>3rd February 2023</a:t>
          </a:r>
          <a:endParaRPr lang="en-US" dirty="0"/>
        </a:p>
      </dgm:t>
    </dgm:pt>
    <dgm:pt modelId="{DCD354AD-2FE9-4A28-B960-F562B7D4558C}" type="parTrans" cxnId="{6DA8A58C-C764-40AD-A822-C87CC375C88E}">
      <dgm:prSet/>
      <dgm:spPr/>
      <dgm:t>
        <a:bodyPr/>
        <a:lstStyle/>
        <a:p>
          <a:endParaRPr lang="en-US"/>
        </a:p>
      </dgm:t>
    </dgm:pt>
    <dgm:pt modelId="{D9D9B9A0-75FC-415E-BD3F-36F904E59933}" type="sibTrans" cxnId="{6DA8A58C-C764-40AD-A822-C87CC375C88E}">
      <dgm:prSet/>
      <dgm:spPr/>
      <dgm:t>
        <a:bodyPr/>
        <a:lstStyle/>
        <a:p>
          <a:endParaRPr lang="en-US"/>
        </a:p>
      </dgm:t>
    </dgm:pt>
    <dgm:pt modelId="{9A284C9D-A9CF-5240-8134-11908EA38B73}" type="pres">
      <dgm:prSet presAssocID="{85CAF7F6-5146-47BC-A8D8-D56997FAE711}" presName="Name0" presStyleCnt="0">
        <dgm:presLayoutVars>
          <dgm:dir/>
          <dgm:animLvl val="lvl"/>
          <dgm:resizeHandles val="exact"/>
        </dgm:presLayoutVars>
      </dgm:prSet>
      <dgm:spPr/>
    </dgm:pt>
    <dgm:pt modelId="{1364226D-2416-844F-8FE0-B0ECC4C3223F}" type="pres">
      <dgm:prSet presAssocID="{C194F680-7117-4702-964B-3861E87A6716}" presName="composite" presStyleCnt="0"/>
      <dgm:spPr/>
    </dgm:pt>
    <dgm:pt modelId="{85A28A3F-2CE9-C647-BDC9-591344AC266A}" type="pres">
      <dgm:prSet presAssocID="{C194F680-7117-4702-964B-3861E87A6716}" presName="parTx" presStyleLbl="alignNode1" presStyleIdx="0" presStyleCnt="2">
        <dgm:presLayoutVars>
          <dgm:chMax val="0"/>
          <dgm:chPref val="0"/>
          <dgm:bulletEnabled val="1"/>
        </dgm:presLayoutVars>
      </dgm:prSet>
      <dgm:spPr/>
    </dgm:pt>
    <dgm:pt modelId="{2B067B98-484C-584B-B60F-C9107FD6F652}" type="pres">
      <dgm:prSet presAssocID="{C194F680-7117-4702-964B-3861E87A6716}" presName="desTx" presStyleLbl="alignAccFollowNode1" presStyleIdx="0" presStyleCnt="2">
        <dgm:presLayoutVars>
          <dgm:bulletEnabled val="1"/>
        </dgm:presLayoutVars>
      </dgm:prSet>
      <dgm:spPr/>
    </dgm:pt>
    <dgm:pt modelId="{C20FB1A0-73CE-704A-8C74-78DE268CA3A5}" type="pres">
      <dgm:prSet presAssocID="{D286FE44-4804-4FB0-8C94-408B76895BCE}" presName="space" presStyleCnt="0"/>
      <dgm:spPr/>
    </dgm:pt>
    <dgm:pt modelId="{51C10884-8A39-A447-AE99-D59DE592EA12}" type="pres">
      <dgm:prSet presAssocID="{C0ABBF13-CC52-4E24-A609-648DC7BF0F55}" presName="composite" presStyleCnt="0"/>
      <dgm:spPr/>
    </dgm:pt>
    <dgm:pt modelId="{12F441AF-64F0-CB49-A56B-57625F0C55C3}" type="pres">
      <dgm:prSet presAssocID="{C0ABBF13-CC52-4E24-A609-648DC7BF0F55}" presName="parTx" presStyleLbl="alignNode1" presStyleIdx="1" presStyleCnt="2">
        <dgm:presLayoutVars>
          <dgm:chMax val="0"/>
          <dgm:chPref val="0"/>
          <dgm:bulletEnabled val="1"/>
        </dgm:presLayoutVars>
      </dgm:prSet>
      <dgm:spPr/>
    </dgm:pt>
    <dgm:pt modelId="{5EA1389D-E8B8-5A40-B770-0CDD4D88C52B}" type="pres">
      <dgm:prSet presAssocID="{C0ABBF13-CC52-4E24-A609-648DC7BF0F55}" presName="desTx" presStyleLbl="alignAccFollowNode1" presStyleIdx="1" presStyleCnt="2">
        <dgm:presLayoutVars>
          <dgm:bulletEnabled val="1"/>
        </dgm:presLayoutVars>
      </dgm:prSet>
      <dgm:spPr/>
    </dgm:pt>
  </dgm:ptLst>
  <dgm:cxnLst>
    <dgm:cxn modelId="{AF1F1C02-F223-4E27-8BDF-930CBFEB6D8E}" srcId="{85CAF7F6-5146-47BC-A8D8-D56997FAE711}" destId="{C0ABBF13-CC52-4E24-A609-648DC7BF0F55}" srcOrd="1" destOrd="0" parTransId="{DB8B33F7-A093-45BA-8347-DB57DA215AA1}" sibTransId="{2B51D1B3-2483-454B-BDE9-B183DB292CBB}"/>
    <dgm:cxn modelId="{48CEFF0B-9494-4F2A-B8BB-2EC93CECC987}" srcId="{C194F680-7117-4702-964B-3861E87A6716}" destId="{B18300AA-BA99-4A53-9731-0F4294A596D8}" srcOrd="0" destOrd="0" parTransId="{AFE65D9D-4D2A-4236-AAA2-EEB4F5FF0FA7}" sibTransId="{34409C83-58C9-41D0-81CA-6DE54141D477}"/>
    <dgm:cxn modelId="{99620D13-4745-5B49-ACE5-819DD2C675E0}" type="presOf" srcId="{445D86D9-0BBD-4146-AF58-77C872593089}" destId="{5EA1389D-E8B8-5A40-B770-0CDD4D88C52B}" srcOrd="0" destOrd="0" presId="urn:microsoft.com/office/officeart/2005/8/layout/hList1"/>
    <dgm:cxn modelId="{1BE33F45-37F0-294F-AB94-949CE6FA9E8B}" type="presOf" srcId="{85CAF7F6-5146-47BC-A8D8-D56997FAE711}" destId="{9A284C9D-A9CF-5240-8134-11908EA38B73}" srcOrd="0" destOrd="0" presId="urn:microsoft.com/office/officeart/2005/8/layout/hList1"/>
    <dgm:cxn modelId="{6DA8A58C-C764-40AD-A822-C87CC375C88E}" srcId="{C0ABBF13-CC52-4E24-A609-648DC7BF0F55}" destId="{445D86D9-0BBD-4146-AF58-77C872593089}" srcOrd="0" destOrd="0" parTransId="{DCD354AD-2FE9-4A28-B960-F562B7D4558C}" sibTransId="{D9D9B9A0-75FC-415E-BD3F-36F904E59933}"/>
    <dgm:cxn modelId="{FEE0F39D-396E-2E42-ABE8-6851E5981D4E}" type="presOf" srcId="{C0ABBF13-CC52-4E24-A609-648DC7BF0F55}" destId="{12F441AF-64F0-CB49-A56B-57625F0C55C3}" srcOrd="0" destOrd="0" presId="urn:microsoft.com/office/officeart/2005/8/layout/hList1"/>
    <dgm:cxn modelId="{D8A0B1A0-9B11-B643-892F-765C5E7F2220}" type="presOf" srcId="{B18300AA-BA99-4A53-9731-0F4294A596D8}" destId="{2B067B98-484C-584B-B60F-C9107FD6F652}" srcOrd="0" destOrd="0" presId="urn:microsoft.com/office/officeart/2005/8/layout/hList1"/>
    <dgm:cxn modelId="{CB9EEFC8-054F-A546-AECE-3C8CEAE459CD}" type="presOf" srcId="{C194F680-7117-4702-964B-3861E87A6716}" destId="{85A28A3F-2CE9-C647-BDC9-591344AC266A}" srcOrd="0" destOrd="0" presId="urn:microsoft.com/office/officeart/2005/8/layout/hList1"/>
    <dgm:cxn modelId="{D2A793D6-599B-48EE-913F-C3FAF152310E}" srcId="{85CAF7F6-5146-47BC-A8D8-D56997FAE711}" destId="{C194F680-7117-4702-964B-3861E87A6716}" srcOrd="0" destOrd="0" parTransId="{B4A077DE-BBD4-459F-AF66-1E571533A110}" sibTransId="{D286FE44-4804-4FB0-8C94-408B76895BCE}"/>
    <dgm:cxn modelId="{34EB0997-FEB7-1E48-BFFD-09ABFF2CAFBF}" type="presParOf" srcId="{9A284C9D-A9CF-5240-8134-11908EA38B73}" destId="{1364226D-2416-844F-8FE0-B0ECC4C3223F}" srcOrd="0" destOrd="0" presId="urn:microsoft.com/office/officeart/2005/8/layout/hList1"/>
    <dgm:cxn modelId="{AEC0434B-3170-3746-ACCA-3A0C74B14E4F}" type="presParOf" srcId="{1364226D-2416-844F-8FE0-B0ECC4C3223F}" destId="{85A28A3F-2CE9-C647-BDC9-591344AC266A}" srcOrd="0" destOrd="0" presId="urn:microsoft.com/office/officeart/2005/8/layout/hList1"/>
    <dgm:cxn modelId="{824E8E7A-4FF8-9742-A4ED-32F53CB42544}" type="presParOf" srcId="{1364226D-2416-844F-8FE0-B0ECC4C3223F}" destId="{2B067B98-484C-584B-B60F-C9107FD6F652}" srcOrd="1" destOrd="0" presId="urn:microsoft.com/office/officeart/2005/8/layout/hList1"/>
    <dgm:cxn modelId="{33A0C65E-195F-F545-ABD1-B345CFBBAB95}" type="presParOf" srcId="{9A284C9D-A9CF-5240-8134-11908EA38B73}" destId="{C20FB1A0-73CE-704A-8C74-78DE268CA3A5}" srcOrd="1" destOrd="0" presId="urn:microsoft.com/office/officeart/2005/8/layout/hList1"/>
    <dgm:cxn modelId="{1FF5BE60-FF43-9A4D-919A-BD3ED2CA09AE}" type="presParOf" srcId="{9A284C9D-A9CF-5240-8134-11908EA38B73}" destId="{51C10884-8A39-A447-AE99-D59DE592EA12}" srcOrd="2" destOrd="0" presId="urn:microsoft.com/office/officeart/2005/8/layout/hList1"/>
    <dgm:cxn modelId="{A69F6FDE-41CF-B943-AB4D-1C708941147C}" type="presParOf" srcId="{51C10884-8A39-A447-AE99-D59DE592EA12}" destId="{12F441AF-64F0-CB49-A56B-57625F0C55C3}" srcOrd="0" destOrd="0" presId="urn:microsoft.com/office/officeart/2005/8/layout/hList1"/>
    <dgm:cxn modelId="{0A8C7958-520D-DF4F-A976-D240E0A71539}" type="presParOf" srcId="{51C10884-8A39-A447-AE99-D59DE592EA12}" destId="{5EA1389D-E8B8-5A40-B770-0CDD4D88C52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5A8BA-7C33-C349-9AE0-7A173892D1CC}">
      <dsp:nvSpPr>
        <dsp:cNvPr id="0" name=""/>
        <dsp:cNvSpPr/>
      </dsp:nvSpPr>
      <dsp:spPr>
        <a:xfrm>
          <a:off x="2695" y="936411"/>
          <a:ext cx="1459501" cy="2043302"/>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488950">
            <a:lnSpc>
              <a:spcPct val="90000"/>
            </a:lnSpc>
            <a:spcBef>
              <a:spcPct val="0"/>
            </a:spcBef>
            <a:spcAft>
              <a:spcPct val="35000"/>
            </a:spcAft>
            <a:buNone/>
          </a:pPr>
          <a:r>
            <a:rPr lang="en-GB" sz="1100" kern="1200"/>
            <a:t>Confirm the objectives of the module and identify its relevance to you as a Youth and Community Worker</a:t>
          </a:r>
          <a:endParaRPr lang="en-US" sz="1100" kern="1200"/>
        </a:p>
      </dsp:txBody>
      <dsp:txXfrm>
        <a:off x="2695" y="1712866"/>
        <a:ext cx="1459501" cy="1225981"/>
      </dsp:txXfrm>
    </dsp:sp>
    <dsp:sp modelId="{35E9983A-56B7-4A40-98A2-55623D4D9AEB}">
      <dsp:nvSpPr>
        <dsp:cNvPr id="0" name=""/>
        <dsp:cNvSpPr/>
      </dsp:nvSpPr>
      <dsp:spPr>
        <a:xfrm>
          <a:off x="425951" y="1140742"/>
          <a:ext cx="612990" cy="612990"/>
        </a:xfrm>
        <a:prstGeom prst="ellips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a:t>1</a:t>
          </a:r>
        </a:p>
      </dsp:txBody>
      <dsp:txXfrm>
        <a:off x="515721" y="1230512"/>
        <a:ext cx="433450" cy="433450"/>
      </dsp:txXfrm>
    </dsp:sp>
    <dsp:sp modelId="{A5F4CB81-C90D-0C4F-9C72-3DD7B711E430}">
      <dsp:nvSpPr>
        <dsp:cNvPr id="0" name=""/>
        <dsp:cNvSpPr/>
      </dsp:nvSpPr>
      <dsp:spPr>
        <a:xfrm>
          <a:off x="2695" y="2979642"/>
          <a:ext cx="1459501" cy="72"/>
        </a:xfrm>
        <a:prstGeom prst="rect">
          <a:avLst/>
        </a:prstGeom>
        <a:solidFill>
          <a:schemeClr val="accent2">
            <a:hueOff val="520169"/>
            <a:satOff val="-649"/>
            <a:lumOff val="153"/>
            <a:alphaOff val="0"/>
          </a:schemeClr>
        </a:solidFill>
        <a:ln w="25400" cap="flat" cmpd="sng" algn="ctr">
          <a:solidFill>
            <a:schemeClr val="accent2">
              <a:hueOff val="520169"/>
              <a:satOff val="-649"/>
              <a:lumOff val="1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C38B3-A771-DD48-8A80-2F9202BBC472}">
      <dsp:nvSpPr>
        <dsp:cNvPr id="0" name=""/>
        <dsp:cNvSpPr/>
      </dsp:nvSpPr>
      <dsp:spPr>
        <a:xfrm>
          <a:off x="1608147" y="936411"/>
          <a:ext cx="1459501" cy="2043302"/>
        </a:xfrm>
        <a:prstGeom prst="rect">
          <a:avLst/>
        </a:prstGeom>
        <a:solidFill>
          <a:schemeClr val="accent2">
            <a:tint val="40000"/>
            <a:alpha val="90000"/>
            <a:hueOff val="1256455"/>
            <a:satOff val="-1094"/>
            <a:lumOff val="-1"/>
            <a:alphaOff val="0"/>
          </a:schemeClr>
        </a:solidFill>
        <a:ln w="25400" cap="flat" cmpd="sng" algn="ctr">
          <a:solidFill>
            <a:schemeClr val="accent2">
              <a:tint val="40000"/>
              <a:alpha val="90000"/>
              <a:hueOff val="1256455"/>
              <a:satOff val="-1094"/>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488950">
            <a:lnSpc>
              <a:spcPct val="90000"/>
            </a:lnSpc>
            <a:spcBef>
              <a:spcPct val="0"/>
            </a:spcBef>
            <a:spcAft>
              <a:spcPct val="35000"/>
            </a:spcAft>
            <a:buNone/>
          </a:pPr>
          <a:r>
            <a:rPr lang="en-GB" sz="1100" kern="1200"/>
            <a:t>Review and identify key themes</a:t>
          </a:r>
          <a:endParaRPr lang="en-US" sz="1100" kern="1200"/>
        </a:p>
      </dsp:txBody>
      <dsp:txXfrm>
        <a:off x="1608147" y="1712866"/>
        <a:ext cx="1459501" cy="1225981"/>
      </dsp:txXfrm>
    </dsp:sp>
    <dsp:sp modelId="{60344F79-7E99-8049-B84D-364EEB2E2278}">
      <dsp:nvSpPr>
        <dsp:cNvPr id="0" name=""/>
        <dsp:cNvSpPr/>
      </dsp:nvSpPr>
      <dsp:spPr>
        <a:xfrm>
          <a:off x="2031402" y="1140742"/>
          <a:ext cx="612990" cy="612990"/>
        </a:xfrm>
        <a:prstGeom prst="ellipse">
          <a:avLst/>
        </a:prstGeom>
        <a:solidFill>
          <a:schemeClr val="accent2">
            <a:hueOff val="1040338"/>
            <a:satOff val="-1298"/>
            <a:lumOff val="305"/>
            <a:alphaOff val="0"/>
          </a:schemeClr>
        </a:solidFill>
        <a:ln w="25400" cap="flat" cmpd="sng" algn="ctr">
          <a:solidFill>
            <a:schemeClr val="accent2">
              <a:hueOff val="1040338"/>
              <a:satOff val="-1298"/>
              <a:lumOff val="30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a:t>2</a:t>
          </a:r>
        </a:p>
      </dsp:txBody>
      <dsp:txXfrm>
        <a:off x="2121172" y="1230512"/>
        <a:ext cx="433450" cy="433450"/>
      </dsp:txXfrm>
    </dsp:sp>
    <dsp:sp modelId="{30563085-3FB8-3F4D-82A2-4B16D7DF0A7C}">
      <dsp:nvSpPr>
        <dsp:cNvPr id="0" name=""/>
        <dsp:cNvSpPr/>
      </dsp:nvSpPr>
      <dsp:spPr>
        <a:xfrm>
          <a:off x="1608147" y="2979642"/>
          <a:ext cx="1459501" cy="72"/>
        </a:xfrm>
        <a:prstGeom prst="rect">
          <a:avLst/>
        </a:prstGeom>
        <a:solidFill>
          <a:schemeClr val="accent2">
            <a:hueOff val="1560506"/>
            <a:satOff val="-1946"/>
            <a:lumOff val="458"/>
            <a:alphaOff val="0"/>
          </a:schemeClr>
        </a:solidFill>
        <a:ln w="25400" cap="flat" cmpd="sng" algn="ctr">
          <a:solidFill>
            <a:schemeClr val="accent2">
              <a:hueOff val="1560506"/>
              <a:satOff val="-1946"/>
              <a:lumOff val="4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7B4147-5E6A-504C-8B30-7B51E6BCD4A7}">
      <dsp:nvSpPr>
        <dsp:cNvPr id="0" name=""/>
        <dsp:cNvSpPr/>
      </dsp:nvSpPr>
      <dsp:spPr>
        <a:xfrm>
          <a:off x="3213599" y="936411"/>
          <a:ext cx="1459501" cy="2043302"/>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488950">
            <a:lnSpc>
              <a:spcPct val="90000"/>
            </a:lnSpc>
            <a:spcBef>
              <a:spcPct val="0"/>
            </a:spcBef>
            <a:spcAft>
              <a:spcPct val="35000"/>
            </a:spcAft>
            <a:buNone/>
          </a:pPr>
          <a:r>
            <a:rPr lang="en-GB" sz="1100" kern="1200"/>
            <a:t>Contextualise the module and align it to  relevant National Occupational Standards</a:t>
          </a:r>
          <a:endParaRPr lang="en-US" sz="1100" kern="1200"/>
        </a:p>
      </dsp:txBody>
      <dsp:txXfrm>
        <a:off x="3213599" y="1712866"/>
        <a:ext cx="1459501" cy="1225981"/>
      </dsp:txXfrm>
    </dsp:sp>
    <dsp:sp modelId="{2DA494B0-E22E-4244-9B1A-2340DEE763D2}">
      <dsp:nvSpPr>
        <dsp:cNvPr id="0" name=""/>
        <dsp:cNvSpPr/>
      </dsp:nvSpPr>
      <dsp:spPr>
        <a:xfrm>
          <a:off x="3636854" y="1140742"/>
          <a:ext cx="612990" cy="612990"/>
        </a:xfrm>
        <a:prstGeom prst="ellipse">
          <a:avLst/>
        </a:prstGeom>
        <a:solidFill>
          <a:schemeClr val="accent2">
            <a:hueOff val="2080675"/>
            <a:satOff val="-2595"/>
            <a:lumOff val="610"/>
            <a:alphaOff val="0"/>
          </a:schemeClr>
        </a:solidFill>
        <a:ln w="25400" cap="flat" cmpd="sng" algn="ctr">
          <a:solidFill>
            <a:schemeClr val="accent2">
              <a:hueOff val="2080675"/>
              <a:satOff val="-2595"/>
              <a:lumOff val="61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a:t>3</a:t>
          </a:r>
        </a:p>
      </dsp:txBody>
      <dsp:txXfrm>
        <a:off x="3726624" y="1230512"/>
        <a:ext cx="433450" cy="433450"/>
      </dsp:txXfrm>
    </dsp:sp>
    <dsp:sp modelId="{6C192B56-8334-AE40-8888-939C41A92740}">
      <dsp:nvSpPr>
        <dsp:cNvPr id="0" name=""/>
        <dsp:cNvSpPr/>
      </dsp:nvSpPr>
      <dsp:spPr>
        <a:xfrm>
          <a:off x="3213599" y="2979642"/>
          <a:ext cx="1459501" cy="72"/>
        </a:xfrm>
        <a:prstGeom prst="rect">
          <a:avLst/>
        </a:prstGeom>
        <a:solidFill>
          <a:schemeClr val="accent2">
            <a:hueOff val="2600844"/>
            <a:satOff val="-3244"/>
            <a:lumOff val="763"/>
            <a:alphaOff val="0"/>
          </a:schemeClr>
        </a:solidFill>
        <a:ln w="25400" cap="flat" cmpd="sng" algn="ctr">
          <a:solidFill>
            <a:schemeClr val="accent2">
              <a:hueOff val="2600844"/>
              <a:satOff val="-3244"/>
              <a:lumOff val="7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E1240A-3F38-7B40-B7CB-11228255AC56}">
      <dsp:nvSpPr>
        <dsp:cNvPr id="0" name=""/>
        <dsp:cNvSpPr/>
      </dsp:nvSpPr>
      <dsp:spPr>
        <a:xfrm>
          <a:off x="4819050" y="936411"/>
          <a:ext cx="1459501" cy="2043302"/>
        </a:xfrm>
        <a:prstGeom prst="rect">
          <a:avLst/>
        </a:prstGeom>
        <a:solidFill>
          <a:schemeClr val="accent2">
            <a:tint val="40000"/>
            <a:alpha val="90000"/>
            <a:hueOff val="3769366"/>
            <a:satOff val="-3283"/>
            <a:lumOff val="-4"/>
            <a:alphaOff val="0"/>
          </a:schemeClr>
        </a:solidFill>
        <a:ln w="25400" cap="flat" cmpd="sng" algn="ctr">
          <a:solidFill>
            <a:schemeClr val="accent2">
              <a:tint val="40000"/>
              <a:alpha val="90000"/>
              <a:hueOff val="3769366"/>
              <a:satOff val="-3283"/>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488950">
            <a:lnSpc>
              <a:spcPct val="90000"/>
            </a:lnSpc>
            <a:spcBef>
              <a:spcPct val="0"/>
            </a:spcBef>
            <a:spcAft>
              <a:spcPct val="35000"/>
            </a:spcAft>
            <a:buNone/>
          </a:pPr>
          <a:r>
            <a:rPr lang="en-GB" sz="1100" kern="1200"/>
            <a:t>Discuss the term supervision and experiences of it within practice</a:t>
          </a:r>
          <a:endParaRPr lang="en-US" sz="1100" kern="1200"/>
        </a:p>
      </dsp:txBody>
      <dsp:txXfrm>
        <a:off x="4819050" y="1712866"/>
        <a:ext cx="1459501" cy="1225981"/>
      </dsp:txXfrm>
    </dsp:sp>
    <dsp:sp modelId="{230DCE68-D338-7242-A982-7C672A152453}">
      <dsp:nvSpPr>
        <dsp:cNvPr id="0" name=""/>
        <dsp:cNvSpPr/>
      </dsp:nvSpPr>
      <dsp:spPr>
        <a:xfrm>
          <a:off x="5242306" y="1140742"/>
          <a:ext cx="612990" cy="612990"/>
        </a:xfrm>
        <a:prstGeom prst="ellipse">
          <a:avLst/>
        </a:prstGeom>
        <a:solidFill>
          <a:schemeClr val="accent2">
            <a:hueOff val="3121013"/>
            <a:satOff val="-3893"/>
            <a:lumOff val="915"/>
            <a:alphaOff val="0"/>
          </a:schemeClr>
        </a:solidFill>
        <a:ln w="25400" cap="flat" cmpd="sng" algn="ctr">
          <a:solidFill>
            <a:schemeClr val="accent2">
              <a:hueOff val="3121013"/>
              <a:satOff val="-3893"/>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a:t>4</a:t>
          </a:r>
        </a:p>
      </dsp:txBody>
      <dsp:txXfrm>
        <a:off x="5332076" y="1230512"/>
        <a:ext cx="433450" cy="433450"/>
      </dsp:txXfrm>
    </dsp:sp>
    <dsp:sp modelId="{7FE275E7-AC95-F04F-8606-D5067C266C9B}">
      <dsp:nvSpPr>
        <dsp:cNvPr id="0" name=""/>
        <dsp:cNvSpPr/>
      </dsp:nvSpPr>
      <dsp:spPr>
        <a:xfrm>
          <a:off x="4819050" y="2979642"/>
          <a:ext cx="1459501" cy="72"/>
        </a:xfrm>
        <a:prstGeom prst="rect">
          <a:avLst/>
        </a:prstGeom>
        <a:solidFill>
          <a:schemeClr val="accent2">
            <a:hueOff val="3641181"/>
            <a:satOff val="-4541"/>
            <a:lumOff val="1068"/>
            <a:alphaOff val="0"/>
          </a:schemeClr>
        </a:solidFill>
        <a:ln w="25400" cap="flat" cmpd="sng" algn="ctr">
          <a:solidFill>
            <a:schemeClr val="accent2">
              <a:hueOff val="3641181"/>
              <a:satOff val="-4541"/>
              <a:lumOff val="10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80F6FD-6B7F-FD49-864D-F3C20F60C740}">
      <dsp:nvSpPr>
        <dsp:cNvPr id="0" name=""/>
        <dsp:cNvSpPr/>
      </dsp:nvSpPr>
      <dsp:spPr>
        <a:xfrm>
          <a:off x="6424502" y="936411"/>
          <a:ext cx="1459501" cy="2043302"/>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488950">
            <a:lnSpc>
              <a:spcPct val="90000"/>
            </a:lnSpc>
            <a:spcBef>
              <a:spcPct val="0"/>
            </a:spcBef>
            <a:spcAft>
              <a:spcPct val="35000"/>
            </a:spcAft>
            <a:buNone/>
          </a:pPr>
          <a:r>
            <a:rPr lang="en-GB" sz="1100" kern="1200"/>
            <a:t>Review the criteria for the assessment portfolio and identify actions to meet criteria</a:t>
          </a:r>
          <a:endParaRPr lang="en-US" sz="1100" kern="1200"/>
        </a:p>
      </dsp:txBody>
      <dsp:txXfrm>
        <a:off x="6424502" y="1712866"/>
        <a:ext cx="1459501" cy="1225981"/>
      </dsp:txXfrm>
    </dsp:sp>
    <dsp:sp modelId="{33F7CF25-004A-4C41-B373-19260C2BEF59}">
      <dsp:nvSpPr>
        <dsp:cNvPr id="0" name=""/>
        <dsp:cNvSpPr/>
      </dsp:nvSpPr>
      <dsp:spPr>
        <a:xfrm>
          <a:off x="6847758" y="1140742"/>
          <a:ext cx="612990" cy="612990"/>
        </a:xfrm>
        <a:prstGeom prst="ellipse">
          <a:avLst/>
        </a:prstGeom>
        <a:solidFill>
          <a:schemeClr val="accent2">
            <a:hueOff val="4161350"/>
            <a:satOff val="-5190"/>
            <a:lumOff val="1220"/>
            <a:alphaOff val="0"/>
          </a:schemeClr>
        </a:solidFill>
        <a:ln w="25400" cap="flat" cmpd="sng" algn="ctr">
          <a:solidFill>
            <a:schemeClr val="accent2">
              <a:hueOff val="4161350"/>
              <a:satOff val="-5190"/>
              <a:lumOff val="122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a:t>5</a:t>
          </a:r>
        </a:p>
      </dsp:txBody>
      <dsp:txXfrm>
        <a:off x="6937528" y="1230512"/>
        <a:ext cx="433450" cy="433450"/>
      </dsp:txXfrm>
    </dsp:sp>
    <dsp:sp modelId="{61E32FB0-F28C-8F49-87A1-D660AC29EEAC}">
      <dsp:nvSpPr>
        <dsp:cNvPr id="0" name=""/>
        <dsp:cNvSpPr/>
      </dsp:nvSpPr>
      <dsp:spPr>
        <a:xfrm>
          <a:off x="6424502" y="2979642"/>
          <a:ext cx="1459501" cy="72"/>
        </a:xfrm>
        <a:prstGeom prst="rect">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E6F4E-3CA9-4DEE-880A-E12142314D69}">
      <dsp:nvSpPr>
        <dsp:cNvPr id="0" name=""/>
        <dsp:cNvSpPr/>
      </dsp:nvSpPr>
      <dsp:spPr>
        <a:xfrm>
          <a:off x="0" y="745053"/>
          <a:ext cx="7879842" cy="13754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242EB0-30F1-41AD-BC0B-DEAB5CA10C45}">
      <dsp:nvSpPr>
        <dsp:cNvPr id="0" name=""/>
        <dsp:cNvSpPr/>
      </dsp:nvSpPr>
      <dsp:spPr>
        <a:xfrm>
          <a:off x="416083" y="1054537"/>
          <a:ext cx="756516" cy="756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919776-50CB-4379-B27E-270950AB4BCB}">
      <dsp:nvSpPr>
        <dsp:cNvPr id="0" name=""/>
        <dsp:cNvSpPr/>
      </dsp:nvSpPr>
      <dsp:spPr>
        <a:xfrm>
          <a:off x="1588683" y="745053"/>
          <a:ext cx="6291158"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933450">
            <a:lnSpc>
              <a:spcPct val="90000"/>
            </a:lnSpc>
            <a:spcBef>
              <a:spcPct val="0"/>
            </a:spcBef>
            <a:spcAft>
              <a:spcPct val="35000"/>
            </a:spcAft>
            <a:buNone/>
          </a:pPr>
          <a:r>
            <a:rPr lang="en-GB" sz="2100" kern="1200"/>
            <a:t>To provide students with appropriate skills, values and knowledge of supervising and supporting individuals undertaking professional practice placements.</a:t>
          </a:r>
          <a:endParaRPr lang="en-US" sz="2100" kern="1200"/>
        </a:p>
      </dsp:txBody>
      <dsp:txXfrm>
        <a:off x="1588683" y="745053"/>
        <a:ext cx="6291158" cy="1375483"/>
      </dsp:txXfrm>
    </dsp:sp>
    <dsp:sp modelId="{40908651-82C4-401D-BB96-0A8F93B32A84}">
      <dsp:nvSpPr>
        <dsp:cNvPr id="0" name=""/>
        <dsp:cNvSpPr/>
      </dsp:nvSpPr>
      <dsp:spPr>
        <a:xfrm>
          <a:off x="0" y="2464408"/>
          <a:ext cx="7879842" cy="13754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3742E9-F978-4B00-B5A9-D79B1159A62E}">
      <dsp:nvSpPr>
        <dsp:cNvPr id="0" name=""/>
        <dsp:cNvSpPr/>
      </dsp:nvSpPr>
      <dsp:spPr>
        <a:xfrm>
          <a:off x="416083" y="2773892"/>
          <a:ext cx="756516" cy="756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CED182-461A-484D-AB59-4ED4DBFD7117}">
      <dsp:nvSpPr>
        <dsp:cNvPr id="0" name=""/>
        <dsp:cNvSpPr/>
      </dsp:nvSpPr>
      <dsp:spPr>
        <a:xfrm>
          <a:off x="1588683" y="2464408"/>
          <a:ext cx="6291158"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933450">
            <a:lnSpc>
              <a:spcPct val="90000"/>
            </a:lnSpc>
            <a:spcBef>
              <a:spcPct val="0"/>
            </a:spcBef>
            <a:spcAft>
              <a:spcPct val="35000"/>
            </a:spcAft>
            <a:buNone/>
          </a:pPr>
          <a:r>
            <a:rPr lang="en-GB" sz="2100" kern="1200"/>
            <a:t>To equip students with the in-depth skills, knowledge and understanding to develop approaches to leadership, management and project development.</a:t>
          </a:r>
          <a:endParaRPr lang="en-US" sz="2100" kern="1200"/>
        </a:p>
      </dsp:txBody>
      <dsp:txXfrm>
        <a:off x="1588683" y="2464408"/>
        <a:ext cx="6291158" cy="13754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0F255-48C3-7B42-A835-534C989DF342}">
      <dsp:nvSpPr>
        <dsp:cNvPr id="0" name=""/>
        <dsp:cNvSpPr/>
      </dsp:nvSpPr>
      <dsp:spPr>
        <a:xfrm>
          <a:off x="0" y="553969"/>
          <a:ext cx="4945856" cy="107055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Demonstrate in-depth applied planning and management of the role of effective supervision in the youth work workplace and in wider services for young people, and critically evaluate the role and function of effective supervision.</a:t>
          </a:r>
          <a:endParaRPr lang="en-US" sz="1500" kern="1200"/>
        </a:p>
      </dsp:txBody>
      <dsp:txXfrm>
        <a:off x="52260" y="606229"/>
        <a:ext cx="4841336" cy="966030"/>
      </dsp:txXfrm>
    </dsp:sp>
    <dsp:sp modelId="{80100786-43BC-4348-B0FE-C21B26831280}">
      <dsp:nvSpPr>
        <dsp:cNvPr id="0" name=""/>
        <dsp:cNvSpPr/>
      </dsp:nvSpPr>
      <dsp:spPr>
        <a:xfrm>
          <a:off x="0" y="1667719"/>
          <a:ext cx="4945856" cy="107055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Locate theories of leadership and management within youth work and their application to practice.</a:t>
          </a:r>
          <a:endParaRPr lang="en-US" sz="1500" kern="1200"/>
        </a:p>
      </dsp:txBody>
      <dsp:txXfrm>
        <a:off x="52260" y="1719979"/>
        <a:ext cx="4841336" cy="966030"/>
      </dsp:txXfrm>
    </dsp:sp>
    <dsp:sp modelId="{364292D6-F399-BC46-B184-0A995D7DDCD1}">
      <dsp:nvSpPr>
        <dsp:cNvPr id="0" name=""/>
        <dsp:cNvSpPr/>
      </dsp:nvSpPr>
      <dsp:spPr>
        <a:xfrm>
          <a:off x="0" y="2781469"/>
          <a:ext cx="4945856" cy="107055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Demonstrate in-depth understanding of the challenges associated with managing a public service within an increasingly challenging financial climate.</a:t>
          </a:r>
          <a:endParaRPr lang="en-US" sz="1500" kern="1200"/>
        </a:p>
      </dsp:txBody>
      <dsp:txXfrm>
        <a:off x="52260" y="2833729"/>
        <a:ext cx="4841336" cy="966030"/>
      </dsp:txXfrm>
    </dsp:sp>
    <dsp:sp modelId="{99493973-D8ED-5F40-A587-6D523410268D}">
      <dsp:nvSpPr>
        <dsp:cNvPr id="0" name=""/>
        <dsp:cNvSpPr/>
      </dsp:nvSpPr>
      <dsp:spPr>
        <a:xfrm>
          <a:off x="0" y="3895219"/>
          <a:ext cx="4945856" cy="107055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Organise their knowledge and learning through use of a range of information resources, and present their work appropriately.</a:t>
          </a:r>
          <a:endParaRPr lang="en-US" sz="1500" kern="1200"/>
        </a:p>
      </dsp:txBody>
      <dsp:txXfrm>
        <a:off x="52260" y="3947479"/>
        <a:ext cx="4841336" cy="9660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55B5E-7A9B-5749-96A3-DEAC3FDA1276}">
      <dsp:nvSpPr>
        <dsp:cNvPr id="0" name=""/>
        <dsp:cNvSpPr/>
      </dsp:nvSpPr>
      <dsp:spPr>
        <a:xfrm>
          <a:off x="0" y="3283738"/>
          <a:ext cx="5122926" cy="215448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Exploration of important supervisory skills and a critical analysis of their impact on practice:</a:t>
          </a:r>
          <a:endParaRPr lang="en-US" sz="2000" kern="1200"/>
        </a:p>
      </dsp:txBody>
      <dsp:txXfrm>
        <a:off x="0" y="3283738"/>
        <a:ext cx="5122926" cy="1163423"/>
      </dsp:txXfrm>
    </dsp:sp>
    <dsp:sp modelId="{D242008C-8350-A64A-BF10-02805A47BFBE}">
      <dsp:nvSpPr>
        <dsp:cNvPr id="0" name=""/>
        <dsp:cNvSpPr/>
      </dsp:nvSpPr>
      <dsp:spPr>
        <a:xfrm>
          <a:off x="2501" y="4404072"/>
          <a:ext cx="1705974" cy="991064"/>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a:t>non-verbal communication skills</a:t>
          </a:r>
          <a:endParaRPr lang="en-US" sz="1800" kern="1200"/>
        </a:p>
      </dsp:txBody>
      <dsp:txXfrm>
        <a:off x="2501" y="4404072"/>
        <a:ext cx="1705974" cy="991064"/>
      </dsp:txXfrm>
    </dsp:sp>
    <dsp:sp modelId="{505082B0-7A7A-2841-9735-B502239CC455}">
      <dsp:nvSpPr>
        <dsp:cNvPr id="0" name=""/>
        <dsp:cNvSpPr/>
      </dsp:nvSpPr>
      <dsp:spPr>
        <a:xfrm>
          <a:off x="1708475" y="4404072"/>
          <a:ext cx="1705974" cy="991064"/>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a:t>active listening</a:t>
          </a:r>
          <a:endParaRPr lang="en-US" sz="1800" kern="1200"/>
        </a:p>
      </dsp:txBody>
      <dsp:txXfrm>
        <a:off x="1708475" y="4404072"/>
        <a:ext cx="1705974" cy="991064"/>
      </dsp:txXfrm>
    </dsp:sp>
    <dsp:sp modelId="{D7EE4F7C-A9C0-CC4F-AE74-08B2BC3F265E}">
      <dsp:nvSpPr>
        <dsp:cNvPr id="0" name=""/>
        <dsp:cNvSpPr/>
      </dsp:nvSpPr>
      <dsp:spPr>
        <a:xfrm>
          <a:off x="3414450" y="4404072"/>
          <a:ext cx="1705974" cy="991064"/>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a:t>verbal communication skills.</a:t>
          </a:r>
          <a:endParaRPr lang="en-US" sz="1800" kern="1200"/>
        </a:p>
      </dsp:txBody>
      <dsp:txXfrm>
        <a:off x="3414450" y="4404072"/>
        <a:ext cx="1705974" cy="991064"/>
      </dsp:txXfrm>
    </dsp:sp>
    <dsp:sp modelId="{EBE24CF3-7210-DD4E-9E14-356ED95E5359}">
      <dsp:nvSpPr>
        <dsp:cNvPr id="0" name=""/>
        <dsp:cNvSpPr/>
      </dsp:nvSpPr>
      <dsp:spPr>
        <a:xfrm rot="10800000">
          <a:off x="0" y="2453"/>
          <a:ext cx="5122926" cy="3313602"/>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An outline of three key functions of supervision: formative, normative and restorative</a:t>
          </a:r>
          <a:endParaRPr lang="en-US" sz="2000" kern="1200"/>
        </a:p>
      </dsp:txBody>
      <dsp:txXfrm rot="10800000">
        <a:off x="0" y="2453"/>
        <a:ext cx="5122926" cy="21530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70BD3-E370-634B-8A17-E37B46495659}">
      <dsp:nvSpPr>
        <dsp:cNvPr id="0" name=""/>
        <dsp:cNvSpPr/>
      </dsp:nvSpPr>
      <dsp:spPr>
        <a:xfrm>
          <a:off x="926" y="361591"/>
          <a:ext cx="3251857" cy="206492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F6DE23-FFD1-DF4B-8355-15D5B97E1D39}">
      <dsp:nvSpPr>
        <dsp:cNvPr id="0" name=""/>
        <dsp:cNvSpPr/>
      </dsp:nvSpPr>
      <dsp:spPr>
        <a:xfrm>
          <a:off x="362243" y="704843"/>
          <a:ext cx="3251857" cy="206492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Experiential learning opportunities with an emphasis on experiential learning and practice of skills and the sharing of experiences.</a:t>
          </a:r>
          <a:endParaRPr lang="en-US" sz="2100" kern="1200"/>
        </a:p>
      </dsp:txBody>
      <dsp:txXfrm>
        <a:off x="422723" y="765323"/>
        <a:ext cx="3130897" cy="1943969"/>
      </dsp:txXfrm>
    </dsp:sp>
    <dsp:sp modelId="{DADD7C3C-13AE-2842-B3EF-0532CC6A541E}">
      <dsp:nvSpPr>
        <dsp:cNvPr id="0" name=""/>
        <dsp:cNvSpPr/>
      </dsp:nvSpPr>
      <dsp:spPr>
        <a:xfrm>
          <a:off x="3975418" y="361591"/>
          <a:ext cx="3251857" cy="206492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37A84B-522B-E14F-BBAB-2657585E74AA}">
      <dsp:nvSpPr>
        <dsp:cNvPr id="0" name=""/>
        <dsp:cNvSpPr/>
      </dsp:nvSpPr>
      <dsp:spPr>
        <a:xfrm>
          <a:off x="4336736" y="704843"/>
          <a:ext cx="3251857" cy="206492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Opportunities to undertake one to one and group supervision sessions, to evaluate the supervision session and critically reflect on performance.</a:t>
          </a:r>
          <a:endParaRPr lang="en-US" sz="2100" kern="1200"/>
        </a:p>
      </dsp:txBody>
      <dsp:txXfrm>
        <a:off x="4397216" y="765323"/>
        <a:ext cx="3130897" cy="19439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0F47D-02E5-E448-A3D1-08AF92ECA7A6}">
      <dsp:nvSpPr>
        <dsp:cNvPr id="0" name=""/>
        <dsp:cNvSpPr/>
      </dsp:nvSpPr>
      <dsp:spPr>
        <a:xfrm>
          <a:off x="0" y="575568"/>
          <a:ext cx="4945856" cy="21411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What are the contemporary challenges facing Youth and Community Workers and their Leaders and Managers?</a:t>
          </a:r>
        </a:p>
      </dsp:txBody>
      <dsp:txXfrm>
        <a:off x="104520" y="680088"/>
        <a:ext cx="4736816" cy="1932060"/>
      </dsp:txXfrm>
    </dsp:sp>
    <dsp:sp modelId="{3CFEFA40-48AB-8540-A34B-4D574EC3C7CB}">
      <dsp:nvSpPr>
        <dsp:cNvPr id="0" name=""/>
        <dsp:cNvSpPr/>
      </dsp:nvSpPr>
      <dsp:spPr>
        <a:xfrm>
          <a:off x="0" y="2803069"/>
          <a:ext cx="4945856" cy="21411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Why should Supervision be a key aspect of current Youth and Community Work practice? </a:t>
          </a:r>
        </a:p>
      </dsp:txBody>
      <dsp:txXfrm>
        <a:off x="104520" y="2907589"/>
        <a:ext cx="4736816" cy="19320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EA900-B7FA-B242-BA47-1BA474DC70E3}">
      <dsp:nvSpPr>
        <dsp:cNvPr id="0" name=""/>
        <dsp:cNvSpPr/>
      </dsp:nvSpPr>
      <dsp:spPr>
        <a:xfrm>
          <a:off x="0" y="23724"/>
          <a:ext cx="3943350" cy="268397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An exploration of management and leadership theory including case study examples.</a:t>
          </a:r>
          <a:endParaRPr lang="en-US" sz="3100" kern="1200"/>
        </a:p>
      </dsp:txBody>
      <dsp:txXfrm>
        <a:off x="131021" y="154745"/>
        <a:ext cx="3681308" cy="2421937"/>
      </dsp:txXfrm>
    </dsp:sp>
    <dsp:sp modelId="{A0883821-7E80-E14D-B403-35754BD38685}">
      <dsp:nvSpPr>
        <dsp:cNvPr id="0" name=""/>
        <dsp:cNvSpPr/>
      </dsp:nvSpPr>
      <dsp:spPr>
        <a:xfrm>
          <a:off x="0" y="2796984"/>
          <a:ext cx="3943350" cy="268397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Understanding the wider context of the services for young people, including the Youth Service.</a:t>
          </a:r>
        </a:p>
      </dsp:txBody>
      <dsp:txXfrm>
        <a:off x="131021" y="2928005"/>
        <a:ext cx="3681308" cy="24219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72311-34B6-ED45-BFB2-A13774AED6EA}">
      <dsp:nvSpPr>
        <dsp:cNvPr id="0" name=""/>
        <dsp:cNvSpPr/>
      </dsp:nvSpPr>
      <dsp:spPr>
        <a:xfrm>
          <a:off x="0" y="4143670"/>
          <a:ext cx="3943350" cy="136004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Resource management, people, projects, programmes, resources.</a:t>
          </a:r>
        </a:p>
      </dsp:txBody>
      <dsp:txXfrm>
        <a:off x="0" y="4143670"/>
        <a:ext cx="3943350" cy="1360044"/>
      </dsp:txXfrm>
    </dsp:sp>
    <dsp:sp modelId="{85ED4082-A7F5-B849-BE35-556F1FA20952}">
      <dsp:nvSpPr>
        <dsp:cNvPr id="0" name=""/>
        <dsp:cNvSpPr/>
      </dsp:nvSpPr>
      <dsp:spPr>
        <a:xfrm rot="10800000">
          <a:off x="0" y="2072321"/>
          <a:ext cx="3943350" cy="2091749"/>
        </a:xfrm>
        <a:prstGeom prst="upArrowCallou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How to manage oneself within the organisational culture using the McKinsey 7’S’ framework.</a:t>
          </a:r>
        </a:p>
      </dsp:txBody>
      <dsp:txXfrm rot="10800000">
        <a:off x="0" y="2072321"/>
        <a:ext cx="3943350" cy="1359156"/>
      </dsp:txXfrm>
    </dsp:sp>
    <dsp:sp modelId="{E9858856-E54D-9E4B-A0DA-25C83C4EC80B}">
      <dsp:nvSpPr>
        <dsp:cNvPr id="0" name=""/>
        <dsp:cNvSpPr/>
      </dsp:nvSpPr>
      <dsp:spPr>
        <a:xfrm rot="10800000">
          <a:off x="0" y="972"/>
          <a:ext cx="3943350" cy="2091749"/>
        </a:xfrm>
        <a:prstGeom prst="upArrowCallou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Funding for funding’s sake?  Identifying appropriate sources of funding for youth work and wider services.</a:t>
          </a:r>
        </a:p>
      </dsp:txBody>
      <dsp:txXfrm rot="10800000">
        <a:off x="0" y="972"/>
        <a:ext cx="3943350" cy="13591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60FC0-5F67-E447-A04C-D7A6FD50157E}">
      <dsp:nvSpPr>
        <dsp:cNvPr id="0" name=""/>
        <dsp:cNvSpPr/>
      </dsp:nvSpPr>
      <dsp:spPr>
        <a:xfrm>
          <a:off x="1324655" y="655248"/>
          <a:ext cx="2292208" cy="2292208"/>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Understanding and linking research, theory, strategy and practice using Quinn’s competing values framework.</a:t>
          </a:r>
        </a:p>
      </dsp:txBody>
      <dsp:txXfrm>
        <a:off x="1897707" y="655248"/>
        <a:ext cx="1146104" cy="1891072"/>
      </dsp:txXfrm>
    </dsp:sp>
    <dsp:sp modelId="{16B5AA9D-43CC-6744-9287-C3787FC64C08}">
      <dsp:nvSpPr>
        <dsp:cNvPr id="0" name=""/>
        <dsp:cNvSpPr/>
      </dsp:nvSpPr>
      <dsp:spPr>
        <a:xfrm rot="7200000">
          <a:off x="2649118" y="2949285"/>
          <a:ext cx="2292208" cy="2292208"/>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Youth work within an increasingly complex range of services for young people.</a:t>
          </a:r>
        </a:p>
      </dsp:txBody>
      <dsp:txXfrm rot="-5400000">
        <a:off x="3023383" y="3622621"/>
        <a:ext cx="1891072" cy="1146104"/>
      </dsp:txXfrm>
    </dsp:sp>
    <dsp:sp modelId="{2F207054-FA15-9345-8E77-221245C7F19D}">
      <dsp:nvSpPr>
        <dsp:cNvPr id="0" name=""/>
        <dsp:cNvSpPr/>
      </dsp:nvSpPr>
      <dsp:spPr>
        <a:xfrm rot="14400000">
          <a:off x="192" y="2949285"/>
          <a:ext cx="2292208" cy="2292208"/>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Proactive or reactive work with young people – the role of the project leader in anticipating emerging issues.</a:t>
          </a:r>
        </a:p>
      </dsp:txBody>
      <dsp:txXfrm rot="5400000">
        <a:off x="27063" y="3622621"/>
        <a:ext cx="1891072" cy="11461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28A3F-2CE9-C647-BDC9-591344AC266A}">
      <dsp:nvSpPr>
        <dsp:cNvPr id="0" name=""/>
        <dsp:cNvSpPr/>
      </dsp:nvSpPr>
      <dsp:spPr>
        <a:xfrm>
          <a:off x="38" y="554362"/>
          <a:ext cx="3685337" cy="1270201"/>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142240" rIns="248920" bIns="142240" numCol="1" spcCol="1270" anchor="ctr" anchorCtr="0">
          <a:noAutofit/>
        </a:bodyPr>
        <a:lstStyle/>
        <a:p>
          <a:pPr marL="0" lvl="0" indent="0" algn="ctr" defTabSz="1555750">
            <a:lnSpc>
              <a:spcPct val="90000"/>
            </a:lnSpc>
            <a:spcBef>
              <a:spcPct val="0"/>
            </a:spcBef>
            <a:spcAft>
              <a:spcPct val="35000"/>
            </a:spcAft>
            <a:buNone/>
          </a:pPr>
          <a:r>
            <a:rPr lang="en-GB" sz="3500" kern="1200"/>
            <a:t>Submission via Turnitin</a:t>
          </a:r>
          <a:endParaRPr lang="en-US" sz="3500" kern="1200"/>
        </a:p>
      </dsp:txBody>
      <dsp:txXfrm>
        <a:off x="38" y="554362"/>
        <a:ext cx="3685337" cy="1270201"/>
      </dsp:txXfrm>
    </dsp:sp>
    <dsp:sp modelId="{2B067B98-484C-584B-B60F-C9107FD6F652}">
      <dsp:nvSpPr>
        <dsp:cNvPr id="0" name=""/>
        <dsp:cNvSpPr/>
      </dsp:nvSpPr>
      <dsp:spPr>
        <a:xfrm>
          <a:off x="38" y="1824563"/>
          <a:ext cx="3685337" cy="1537199"/>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90" tIns="186690" rIns="248920" bIns="280035" numCol="1" spcCol="1270" anchor="t" anchorCtr="0">
          <a:noAutofit/>
        </a:bodyPr>
        <a:lstStyle/>
        <a:p>
          <a:pPr marL="285750" lvl="1" indent="-285750" algn="l" defTabSz="1555750">
            <a:lnSpc>
              <a:spcPct val="90000"/>
            </a:lnSpc>
            <a:spcBef>
              <a:spcPct val="0"/>
            </a:spcBef>
            <a:spcAft>
              <a:spcPct val="15000"/>
            </a:spcAft>
            <a:buChar char="•"/>
          </a:pPr>
          <a:r>
            <a:rPr lang="en-GB" sz="3500" b="1" kern="1200" dirty="0"/>
            <a:t>6</a:t>
          </a:r>
          <a:r>
            <a:rPr lang="en-GB" sz="3500" b="1" kern="1200" baseline="30000" dirty="0"/>
            <a:t>th</a:t>
          </a:r>
          <a:r>
            <a:rPr lang="en-GB" sz="3500" b="1" kern="1200" dirty="0"/>
            <a:t> January 2023</a:t>
          </a:r>
          <a:endParaRPr lang="en-US" sz="3500" kern="1200" dirty="0"/>
        </a:p>
      </dsp:txBody>
      <dsp:txXfrm>
        <a:off x="38" y="1824563"/>
        <a:ext cx="3685337" cy="1537199"/>
      </dsp:txXfrm>
    </dsp:sp>
    <dsp:sp modelId="{12F441AF-64F0-CB49-A56B-57625F0C55C3}">
      <dsp:nvSpPr>
        <dsp:cNvPr id="0" name=""/>
        <dsp:cNvSpPr/>
      </dsp:nvSpPr>
      <dsp:spPr>
        <a:xfrm>
          <a:off x="4201323" y="554362"/>
          <a:ext cx="3685337" cy="1270201"/>
        </a:xfrm>
        <a:prstGeom prst="rect">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142240" rIns="248920" bIns="142240" numCol="1" spcCol="1270" anchor="ctr" anchorCtr="0">
          <a:noAutofit/>
        </a:bodyPr>
        <a:lstStyle/>
        <a:p>
          <a:pPr marL="0" lvl="0" indent="0" algn="ctr" defTabSz="1555750">
            <a:lnSpc>
              <a:spcPct val="90000"/>
            </a:lnSpc>
            <a:spcBef>
              <a:spcPct val="0"/>
            </a:spcBef>
            <a:spcAft>
              <a:spcPct val="35000"/>
            </a:spcAft>
            <a:buNone/>
          </a:pPr>
          <a:r>
            <a:rPr lang="en-GB" sz="3500" kern="1200"/>
            <a:t>Provisional Grade and Feedback</a:t>
          </a:r>
          <a:endParaRPr lang="en-US" sz="3500" kern="1200"/>
        </a:p>
      </dsp:txBody>
      <dsp:txXfrm>
        <a:off x="4201323" y="554362"/>
        <a:ext cx="3685337" cy="1270201"/>
      </dsp:txXfrm>
    </dsp:sp>
    <dsp:sp modelId="{5EA1389D-E8B8-5A40-B770-0CDD4D88C52B}">
      <dsp:nvSpPr>
        <dsp:cNvPr id="0" name=""/>
        <dsp:cNvSpPr/>
      </dsp:nvSpPr>
      <dsp:spPr>
        <a:xfrm>
          <a:off x="4201323" y="1824563"/>
          <a:ext cx="3685337" cy="1537199"/>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90" tIns="186690" rIns="248920" bIns="280035" numCol="1" spcCol="1270" anchor="t" anchorCtr="0">
          <a:noAutofit/>
        </a:bodyPr>
        <a:lstStyle/>
        <a:p>
          <a:pPr marL="285750" lvl="1" indent="-285750" algn="l" defTabSz="1555750">
            <a:lnSpc>
              <a:spcPct val="90000"/>
            </a:lnSpc>
            <a:spcBef>
              <a:spcPct val="0"/>
            </a:spcBef>
            <a:spcAft>
              <a:spcPct val="15000"/>
            </a:spcAft>
            <a:buChar char="•"/>
          </a:pPr>
          <a:r>
            <a:rPr lang="en-GB" sz="3500" b="1" kern="1200" dirty="0"/>
            <a:t>3rd February 2023</a:t>
          </a:r>
          <a:endParaRPr lang="en-US" sz="3500" kern="1200" dirty="0"/>
        </a:p>
      </dsp:txBody>
      <dsp:txXfrm>
        <a:off x="4201323" y="1824563"/>
        <a:ext cx="3685337" cy="1537199"/>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6A05FA-8D5A-40C6-B27C-20E0A8564DE4}" type="datetimeFigureOut">
              <a:rPr lang="en-GB" smtClean="0"/>
              <a:t>07/11/2022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00650F-E5CC-46CD-BD61-FFBFB69DA7FE}" type="slidenum">
              <a:rPr lang="en-GB" smtClean="0"/>
              <a:t>‹#›</a:t>
            </a:fld>
            <a:endParaRPr lang="en-GB"/>
          </a:p>
        </p:txBody>
      </p:sp>
    </p:spTree>
    <p:extLst>
      <p:ext uri="{BB962C8B-B14F-4D97-AF65-F5344CB8AC3E}">
        <p14:creationId xmlns:p14="http://schemas.microsoft.com/office/powerpoint/2010/main" val="1651951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ultimateyouthworker.com.au/2016/10/7-signs-you-need-more-supervision/"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ultimateyouthworker.com.au/2014/05/8-tips-for-amazing-youth-work-external-supervision/" TargetMode="External"/><Relationship Id="rId5" Type="http://schemas.openxmlformats.org/officeDocument/2006/relationships/hyperlink" Target="https://www.ultimateyouthworker.com.au/2014/06/seven-things-a-manager-needs-to-know-about-internal-supervision/" TargetMode="External"/><Relationship Id="rId4" Type="http://schemas.openxmlformats.org/officeDocument/2006/relationships/hyperlink" Target="https://www.ultimateyouthworker.com.au/2014/07/why-should-a-youth-worker-have-supervision/"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2</a:t>
            </a:fld>
            <a:endParaRPr lang="en-GB" altLang="en-US">
              <a:latin typeface="Calibri" panose="020F0502020204030204" pitchFamily="34" charset="0"/>
            </a:endParaRPr>
          </a:p>
        </p:txBody>
      </p:sp>
    </p:spTree>
    <p:extLst>
      <p:ext uri="{BB962C8B-B14F-4D97-AF65-F5344CB8AC3E}">
        <p14:creationId xmlns:p14="http://schemas.microsoft.com/office/powerpoint/2010/main" val="3986565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literature offers many definitions of professional social work supervision, however used frequently. </a:t>
            </a:r>
          </a:p>
          <a:p>
            <a:endParaRPr lang="en-US" dirty="0"/>
          </a:p>
        </p:txBody>
      </p:sp>
      <p:sp>
        <p:nvSpPr>
          <p:cNvPr id="4" name="Slide Number Placeholder 3"/>
          <p:cNvSpPr>
            <a:spLocks noGrp="1"/>
          </p:cNvSpPr>
          <p:nvPr>
            <p:ph type="sldNum" sz="quarter" idx="5"/>
          </p:nvPr>
        </p:nvSpPr>
        <p:spPr/>
        <p:txBody>
          <a:bodyPr/>
          <a:lstStyle/>
          <a:p>
            <a:fld id="{DE00650F-E5CC-46CD-BD61-FFBFB69DA7FE}" type="slidenum">
              <a:rPr lang="en-GB" smtClean="0"/>
              <a:t>13</a:t>
            </a:fld>
            <a:endParaRPr lang="en-GB"/>
          </a:p>
        </p:txBody>
      </p:sp>
    </p:spTree>
    <p:extLst>
      <p:ext uri="{BB962C8B-B14F-4D97-AF65-F5344CB8AC3E}">
        <p14:creationId xmlns:p14="http://schemas.microsoft.com/office/powerpoint/2010/main" val="4013271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Social isolation</a:t>
            </a:r>
          </a:p>
          <a:p>
            <a:r>
              <a:rPr lang="en-US" sz="1200" dirty="0"/>
              <a:t>Homelessness</a:t>
            </a:r>
          </a:p>
          <a:p>
            <a:r>
              <a:rPr lang="en-US" sz="1200" dirty="0"/>
              <a:t>Mental Health and Well-being (youth workers and young people)</a:t>
            </a:r>
          </a:p>
          <a:p>
            <a:r>
              <a:rPr lang="en-US" sz="1200" dirty="0"/>
              <a:t>Transition</a:t>
            </a:r>
          </a:p>
          <a:p>
            <a:endParaRPr lang="en-US" dirty="0"/>
          </a:p>
        </p:txBody>
      </p:sp>
      <p:sp>
        <p:nvSpPr>
          <p:cNvPr id="4" name="Slide Number Placeholder 3"/>
          <p:cNvSpPr>
            <a:spLocks noGrp="1"/>
          </p:cNvSpPr>
          <p:nvPr>
            <p:ph type="sldNum" sz="quarter" idx="5"/>
          </p:nvPr>
        </p:nvSpPr>
        <p:spPr/>
        <p:txBody>
          <a:bodyPr/>
          <a:lstStyle/>
          <a:p>
            <a:fld id="{DE00650F-E5CC-46CD-BD61-FFBFB69DA7FE}" type="slidenum">
              <a:rPr lang="en-GB" smtClean="0"/>
              <a:t>16</a:t>
            </a:fld>
            <a:endParaRPr lang="en-GB"/>
          </a:p>
        </p:txBody>
      </p:sp>
    </p:spTree>
    <p:extLst>
      <p:ext uri="{BB962C8B-B14F-4D97-AF65-F5344CB8AC3E}">
        <p14:creationId xmlns:p14="http://schemas.microsoft.com/office/powerpoint/2010/main" val="3125443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a nutshell one of the main complaints we get from youth workers are that they get too little support and feel that they are too challenged. This leads many of the youth workers we speak to to end up highly stressed. These youth workers often tell us that they rarely see their manager accept when their review is due or a discussion about KPI’s needs to be had. They also tell us that their case loads are ever growing and there is no more resources or time to support the young people they work with. When asked about their last supervision session these youth workers almost always laugh and say “</a:t>
            </a:r>
            <a:r>
              <a:rPr lang="en-GB" dirty="0">
                <a:hlinkClick r:id="rId3"/>
              </a:rPr>
              <a:t>what supervision</a:t>
            </a:r>
            <a:r>
              <a:rPr lang="en-GB" dirty="0"/>
              <a:t>“.</a:t>
            </a:r>
          </a:p>
          <a:p>
            <a:endParaRPr lang="en-US" dirty="0"/>
          </a:p>
          <a:p>
            <a:endParaRPr lang="en-US" dirty="0"/>
          </a:p>
          <a:p>
            <a:r>
              <a:rPr lang="en-GB" sz="1200" b="0" i="0" kern="1200" dirty="0">
                <a:solidFill>
                  <a:schemeClr val="tx1"/>
                </a:solidFill>
                <a:effectLst/>
                <a:latin typeface="+mn-lt"/>
                <a:ea typeface="+mn-ea"/>
                <a:cs typeface="+mn-cs"/>
              </a:rPr>
              <a:t>When we see youth workers who are seeming to become apathetic about their jobs we often see that there has been an absence in the support they need to do the job and a co-</a:t>
            </a:r>
            <a:r>
              <a:rPr lang="en-GB" sz="1200" b="0" i="0" kern="1200" dirty="0" err="1">
                <a:solidFill>
                  <a:schemeClr val="tx1"/>
                </a:solidFill>
                <a:effectLst/>
                <a:latin typeface="+mn-lt"/>
                <a:ea typeface="+mn-ea"/>
                <a:cs typeface="+mn-cs"/>
              </a:rPr>
              <a:t>occuring</a:t>
            </a:r>
            <a:r>
              <a:rPr lang="en-GB" sz="1200" b="0" i="0" kern="1200" dirty="0">
                <a:solidFill>
                  <a:schemeClr val="tx1"/>
                </a:solidFill>
                <a:effectLst/>
                <a:latin typeface="+mn-lt"/>
                <a:ea typeface="+mn-ea"/>
                <a:cs typeface="+mn-cs"/>
              </a:rPr>
              <a:t> lack of challenge. Often this has come as a </a:t>
            </a:r>
            <a:r>
              <a:rPr lang="en-GB" sz="1200" b="0" i="0" kern="1200" dirty="0">
                <a:solidFill>
                  <a:schemeClr val="tx1"/>
                </a:solidFill>
                <a:effectLst/>
                <a:latin typeface="+mn-lt"/>
                <a:ea typeface="+mn-ea"/>
                <a:cs typeface="+mn-cs"/>
                <a:hlinkClick r:id="rId4"/>
              </a:rPr>
              <a:t>manager has decided</a:t>
            </a:r>
            <a:r>
              <a:rPr lang="en-GB" sz="1200" b="0" i="0" kern="1200" dirty="0">
                <a:solidFill>
                  <a:schemeClr val="tx1"/>
                </a:solidFill>
                <a:effectLst/>
                <a:latin typeface="+mn-lt"/>
                <a:ea typeface="+mn-ea"/>
                <a:cs typeface="+mn-cs"/>
              </a:rPr>
              <a:t> that they are beginning to check out or that they cant be trusted to do anything bigger than the role they already have. In taking away challenge Managers hope to see their staff rise up in their mundane tasks. Unfortunately, what tends to happen is that the staff member does not see a future and ends up apathetic.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our experience this is the rarity. However in some spaces such as local government or some community based organisations we come across youth workers who feel that they have way too much support but little to no challenge. These youth workers almost always tell us that their managers know everything about them. In fact their Manager is often a good friend to the unsuspecting youth worker. There are cakes for birthdays, long lunches and no challenges. The Managers often tell us that they are trying to shield their staff from the endless KPI’s and funding issues. They tell us they want to be liked by their staff. </a:t>
            </a:r>
            <a:r>
              <a:rPr lang="en-GB" sz="1200" b="0" i="0" kern="1200" dirty="0">
                <a:solidFill>
                  <a:schemeClr val="tx1"/>
                </a:solidFill>
                <a:effectLst/>
                <a:latin typeface="+mn-lt"/>
                <a:ea typeface="+mn-ea"/>
                <a:cs typeface="+mn-cs"/>
                <a:hlinkClick r:id="rId5"/>
              </a:rPr>
              <a:t>They tell us that their team is important to them</a:t>
            </a:r>
            <a:r>
              <a:rPr lang="en-GB" sz="1200" b="0" i="0" kern="1200" dirty="0">
                <a:solidFill>
                  <a:schemeClr val="tx1"/>
                </a:solidFill>
                <a:effectLst/>
                <a:latin typeface="+mn-lt"/>
                <a:ea typeface="+mn-ea"/>
                <a:cs typeface="+mn-cs"/>
              </a:rPr>
              <a:t>. What we see in this situation is the team ends up collapsing due to no one showing initiative or staff leaving to seek their next move. The other issue that comes up is the team that is so cliquey that no one will ever leave… even when they should.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final quadrant is where we hope to see every youth worker. In this Quadrant you are supported extensively by your manager. You get </a:t>
            </a:r>
            <a:r>
              <a:rPr lang="en-GB" sz="1200" b="0" i="0" kern="1200" dirty="0">
                <a:solidFill>
                  <a:schemeClr val="tx1"/>
                </a:solidFill>
                <a:effectLst/>
                <a:latin typeface="+mn-lt"/>
                <a:ea typeface="+mn-ea"/>
                <a:cs typeface="+mn-cs"/>
                <a:hlinkClick r:id="rId6"/>
              </a:rPr>
              <a:t>good supervision</a:t>
            </a:r>
            <a:r>
              <a:rPr lang="en-GB" sz="1200" b="0" i="0" kern="1200" dirty="0">
                <a:solidFill>
                  <a:schemeClr val="tx1"/>
                </a:solidFill>
                <a:effectLst/>
                <a:latin typeface="+mn-lt"/>
                <a:ea typeface="+mn-ea"/>
                <a:cs typeface="+mn-cs"/>
              </a:rPr>
              <a:t> and training. You get regular debriefing. You are given the time you need to do your work. There is a trusting relationship between you and your manager. On the other hand you are challenged. You are asked to be better every time. You are asked to learn more every week. You may be encouraged to do more study to gain higher qualifications. You are given opportunities to stretch your skills. To try new things. To become a leader. To grow.</a:t>
            </a:r>
            <a:endParaRPr lang="en-US" dirty="0"/>
          </a:p>
        </p:txBody>
      </p:sp>
      <p:sp>
        <p:nvSpPr>
          <p:cNvPr id="4" name="Slide Number Placeholder 3"/>
          <p:cNvSpPr>
            <a:spLocks noGrp="1"/>
          </p:cNvSpPr>
          <p:nvPr>
            <p:ph type="sldNum" sz="quarter" idx="5"/>
          </p:nvPr>
        </p:nvSpPr>
        <p:spPr/>
        <p:txBody>
          <a:bodyPr/>
          <a:lstStyle/>
          <a:p>
            <a:fld id="{DE00650F-E5CC-46CD-BD61-FFBFB69DA7FE}" type="slidenum">
              <a:rPr lang="en-GB" smtClean="0"/>
              <a:t>18</a:t>
            </a:fld>
            <a:endParaRPr lang="en-GB"/>
          </a:p>
        </p:txBody>
      </p:sp>
    </p:spTree>
    <p:extLst>
      <p:ext uri="{BB962C8B-B14F-4D97-AF65-F5344CB8AC3E}">
        <p14:creationId xmlns:p14="http://schemas.microsoft.com/office/powerpoint/2010/main" val="4268713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30</a:t>
            </a:fld>
            <a:endParaRPr lang="en-GB" altLang="en-US">
              <a:latin typeface="Calibri" panose="020F0502020204030204" pitchFamily="34" charset="0"/>
            </a:endParaRPr>
          </a:p>
        </p:txBody>
      </p:sp>
    </p:spTree>
    <p:extLst>
      <p:ext uri="{BB962C8B-B14F-4D97-AF65-F5344CB8AC3E}">
        <p14:creationId xmlns:p14="http://schemas.microsoft.com/office/powerpoint/2010/main" val="1055100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147676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3273914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4A6789-328C-42C7-8D02-9D7298F17B08}"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343137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14A6789-328C-42C7-8D02-9D7298F17B08}"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298492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14A6789-328C-42C7-8D02-9D7298F17B08}" type="datetimeFigureOut">
              <a:rPr lang="en-GB" smtClean="0"/>
              <a:t>07/11/2022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405666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14A6789-328C-42C7-8D02-9D7298F17B08}" type="datetimeFigureOut">
              <a:rPr lang="en-GB" smtClean="0"/>
              <a:t>07/11/2022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36217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A6789-328C-42C7-8D02-9D7298F17B08}" type="datetimeFigureOut">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324710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4A6789-328C-42C7-8D02-9D7298F17B08}"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4238626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4A6789-328C-42C7-8D02-9D7298F17B08}"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36080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4387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550831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4A6789-328C-42C7-8D02-9D7298F17B08}" type="datetimeFigureOut">
              <a:rPr lang="en-GB" smtClean="0"/>
              <a:t>07/11/2022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BEEB0D-82FA-4068-8CEB-F67708FBEFAE}" type="slidenum">
              <a:rPr lang="en-GB" smtClean="0"/>
              <a:t>‹#›</a:t>
            </a:fld>
            <a:endParaRPr lang="en-GB"/>
          </a:p>
        </p:txBody>
      </p:sp>
    </p:spTree>
    <p:extLst>
      <p:ext uri="{BB962C8B-B14F-4D97-AF65-F5344CB8AC3E}">
        <p14:creationId xmlns:p14="http://schemas.microsoft.com/office/powerpoint/2010/main" val="2196273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supervisingphds.wordpress.com/2019/05/13/in-your-phd-what-does-good-supervision-mean-to-you/"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infed.org/mobi/m-joan-tash-youth-work-and-the-development-of-professional-supervision/" TargetMode="External"/><Relationship Id="rId2" Type="http://schemas.openxmlformats.org/officeDocument/2006/relationships/hyperlink" Target="https://www.mindtools.com/pages/article/newCS_99.htm" TargetMode="Externa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cldstandardscouncil.org.uk/resources/standards-and-benchmarks/national-occupational-standards/" TargetMode="External"/><Relationship Id="rId2" Type="http://schemas.openxmlformats.org/officeDocument/2006/relationships/hyperlink" Target="http://www.ewc.wales/site/index.php/en/" TargetMode="External"/><Relationship Id="rId1" Type="http://schemas.openxmlformats.org/officeDocument/2006/relationships/slideLayout" Target="../slideLayouts/slideLayout2.xml"/><Relationship Id="rId5" Type="http://schemas.openxmlformats.org/officeDocument/2006/relationships/hyperlink" Target="https://gov.wales/sites/default/files/publications/2019-10/implementation-of-the-youthwork-strategy.pdf" TargetMode="External"/><Relationship Id="rId4" Type="http://schemas.openxmlformats.org/officeDocument/2006/relationships/hyperlink" Target="https://gov.wales/written-statementyouth-work-wales-moving-forward-togeth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27"/>
            <a:ext cx="9141714"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6506" y="637953"/>
            <a:ext cx="6204344" cy="3189507"/>
          </a:xfrm>
        </p:spPr>
        <p:txBody>
          <a:bodyPr>
            <a:normAutofit/>
          </a:bodyPr>
          <a:lstStyle/>
          <a:p>
            <a:pPr algn="l"/>
            <a:r>
              <a:rPr lang="en-GB" sz="7000">
                <a:solidFill>
                  <a:srgbClr val="FFFFFF"/>
                </a:solidFill>
              </a:rPr>
              <a:t>ECYW7003</a:t>
            </a:r>
          </a:p>
        </p:txBody>
      </p:sp>
      <p:sp>
        <p:nvSpPr>
          <p:cNvPr id="12"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596506" y="4377268"/>
            <a:ext cx="5978177" cy="1280582"/>
          </a:xfrm>
        </p:spPr>
        <p:txBody>
          <a:bodyPr anchor="t">
            <a:normAutofit fontScale="92500" lnSpcReduction="10000"/>
          </a:bodyPr>
          <a:lstStyle/>
          <a:p>
            <a:pPr algn="l"/>
            <a:r>
              <a:rPr lang="en-GB" sz="2800" dirty="0">
                <a:solidFill>
                  <a:srgbClr val="FEFFFF"/>
                </a:solidFill>
              </a:rPr>
              <a:t>Supervision, Leadership and Management for Professionals</a:t>
            </a:r>
          </a:p>
          <a:p>
            <a:pPr algn="l"/>
            <a:r>
              <a:rPr lang="en-GB" sz="2800" dirty="0">
                <a:solidFill>
                  <a:srgbClr val="FEFFFF"/>
                </a:solidFill>
              </a:rPr>
              <a:t>Dr </a:t>
            </a:r>
            <a:r>
              <a:rPr lang="en-GB" sz="2800">
                <a:solidFill>
                  <a:srgbClr val="FEFFFF"/>
                </a:solidFill>
              </a:rPr>
              <a:t>Darrel Williams</a:t>
            </a:r>
            <a:endParaRPr lang="en-GB" sz="2800" dirty="0">
              <a:solidFill>
                <a:srgbClr val="FEFFFF"/>
              </a:solidFill>
            </a:endParaRPr>
          </a:p>
        </p:txBody>
      </p:sp>
      <p:sp>
        <p:nvSpPr>
          <p:cNvPr id="18"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154" y="4377267"/>
            <a:ext cx="2341560"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634981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0" name="Rectangle 72">
            <a:extLst>
              <a:ext uri="{FF2B5EF4-FFF2-40B4-BE49-F238E27FC236}">
                <a16:creationId xmlns:a16="http://schemas.microsoft.com/office/drawing/2014/main" id="{D5F2E7E6-0185-44B7-851D-B22EE2A0D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9144000" cy="208337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628650" y="368515"/>
            <a:ext cx="7886700" cy="1325563"/>
          </a:xfrm>
        </p:spPr>
        <p:txBody>
          <a:bodyPr vert="horz" lIns="91440" tIns="45720" rIns="91440" bIns="45720" rtlCol="0" anchor="ctr">
            <a:normAutofit/>
          </a:bodyPr>
          <a:lstStyle/>
          <a:p>
            <a:pPr fontAlgn="auto">
              <a:lnSpc>
                <a:spcPct val="90000"/>
              </a:lnSpc>
              <a:spcAft>
                <a:spcPts val="0"/>
              </a:spcAft>
              <a:defRPr/>
            </a:pPr>
            <a:br>
              <a:rPr lang="en-US" sz="1400" kern="1200">
                <a:solidFill>
                  <a:schemeClr val="bg1">
                    <a:lumMod val="95000"/>
                  </a:schemeClr>
                </a:solidFill>
                <a:latin typeface="+mj-lt"/>
                <a:ea typeface="+mj-ea"/>
                <a:cs typeface="+mj-cs"/>
              </a:rPr>
            </a:br>
            <a:r>
              <a:rPr lang="en-US" sz="1400" kern="1200">
                <a:solidFill>
                  <a:schemeClr val="bg1">
                    <a:lumMod val="95000"/>
                  </a:schemeClr>
                </a:solidFill>
                <a:latin typeface="+mj-lt"/>
                <a:ea typeface="+mj-ea"/>
                <a:cs typeface="+mj-cs"/>
              </a:rPr>
              <a:t>Objectives to be covered:</a:t>
            </a:r>
            <a:br>
              <a:rPr lang="en-US" sz="1400" kern="1200">
                <a:solidFill>
                  <a:schemeClr val="bg1">
                    <a:lumMod val="95000"/>
                  </a:schemeClr>
                </a:solidFill>
                <a:latin typeface="+mj-lt"/>
                <a:ea typeface="+mj-ea"/>
                <a:cs typeface="+mj-cs"/>
              </a:rPr>
            </a:br>
            <a:r>
              <a:rPr lang="en-US" sz="1400" kern="1200">
                <a:solidFill>
                  <a:schemeClr val="bg1">
                    <a:lumMod val="95000"/>
                  </a:schemeClr>
                </a:solidFill>
                <a:latin typeface="+mj-lt"/>
                <a:ea typeface="+mj-ea"/>
                <a:cs typeface="+mj-cs"/>
              </a:rPr>
              <a:t>At the end of the session students will be able to:</a:t>
            </a:r>
            <a:br>
              <a:rPr lang="en-US" sz="1400" kern="1200">
                <a:solidFill>
                  <a:schemeClr val="bg1">
                    <a:lumMod val="95000"/>
                  </a:schemeClr>
                </a:solidFill>
                <a:latin typeface="+mj-lt"/>
                <a:ea typeface="+mj-ea"/>
                <a:cs typeface="+mj-cs"/>
              </a:rPr>
            </a:br>
            <a:br>
              <a:rPr lang="en-US" sz="1400" kern="1200">
                <a:solidFill>
                  <a:schemeClr val="bg1">
                    <a:lumMod val="95000"/>
                  </a:schemeClr>
                </a:solidFill>
                <a:latin typeface="+mj-lt"/>
                <a:ea typeface="+mj-ea"/>
                <a:cs typeface="+mj-cs"/>
              </a:rPr>
            </a:br>
            <a:endParaRPr lang="en-US" sz="1400" kern="1200">
              <a:solidFill>
                <a:schemeClr val="bg1">
                  <a:lumMod val="95000"/>
                </a:schemeClr>
              </a:solidFill>
              <a:latin typeface="+mj-lt"/>
              <a:ea typeface="+mj-ea"/>
              <a:cs typeface="+mj-cs"/>
            </a:endParaRPr>
          </a:p>
        </p:txBody>
      </p:sp>
      <p:graphicFrame>
        <p:nvGraphicFramePr>
          <p:cNvPr id="11271" name="Content Placeholder 2">
            <a:extLst>
              <a:ext uri="{FF2B5EF4-FFF2-40B4-BE49-F238E27FC236}">
                <a16:creationId xmlns:a16="http://schemas.microsoft.com/office/drawing/2014/main" id="{58ACB421-CEBC-4606-BE7F-1CB0EB4EF474}"/>
              </a:ext>
            </a:extLst>
          </p:cNvPr>
          <p:cNvGraphicFramePr>
            <a:graphicFrameLocks noGrp="1"/>
          </p:cNvGraphicFramePr>
          <p:nvPr>
            <p:ph idx="4294967295"/>
            <p:extLst>
              <p:ext uri="{D42A27DB-BD31-4B8C-83A1-F6EECF244321}">
                <p14:modId xmlns:p14="http://schemas.microsoft.com/office/powerpoint/2010/main" val="530868941"/>
              </p:ext>
            </p:extLst>
          </p:nvPr>
        </p:nvGraphicFramePr>
        <p:xfrm>
          <a:off x="628650" y="2265218"/>
          <a:ext cx="7886700" cy="3916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9791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03919A-51AF-8E4B-AD34-B3BA1C87B086}"/>
              </a:ext>
            </a:extLst>
          </p:cNvPr>
          <p:cNvSpPr>
            <a:spLocks noGrp="1"/>
          </p:cNvSpPr>
          <p:nvPr>
            <p:ph type="title"/>
          </p:nvPr>
        </p:nvSpPr>
        <p:spPr>
          <a:xfrm>
            <a:off x="457200" y="116632"/>
            <a:ext cx="8229600" cy="432048"/>
          </a:xfrm>
        </p:spPr>
        <p:txBody>
          <a:bodyPr>
            <a:normAutofit fontScale="90000"/>
          </a:bodyPr>
          <a:lstStyle/>
          <a:p>
            <a:r>
              <a:rPr lang="en-US" sz="2000" dirty="0"/>
              <a:t>National Occupational Standards for Youth Work 2019 – Which ones apply to this module? </a:t>
            </a:r>
          </a:p>
        </p:txBody>
      </p:sp>
      <p:pic>
        <p:nvPicPr>
          <p:cNvPr id="5" name="Content Placeholder 4">
            <a:extLst>
              <a:ext uri="{FF2B5EF4-FFF2-40B4-BE49-F238E27FC236}">
                <a16:creationId xmlns:a16="http://schemas.microsoft.com/office/drawing/2014/main" id="{C038EE7F-F93A-0044-A5B2-F4F42EF18B89}"/>
              </a:ext>
            </a:extLst>
          </p:cNvPr>
          <p:cNvPicPr>
            <a:picLocks noGrp="1" noChangeAspect="1"/>
          </p:cNvPicPr>
          <p:nvPr>
            <p:ph idx="1"/>
          </p:nvPr>
        </p:nvPicPr>
        <p:blipFill>
          <a:blip r:embed="rId2"/>
          <a:stretch>
            <a:fillRect/>
          </a:stretch>
        </p:blipFill>
        <p:spPr>
          <a:xfrm>
            <a:off x="107504" y="548680"/>
            <a:ext cx="8928992" cy="6309320"/>
          </a:xfrm>
          <a:prstGeom prst="rect">
            <a:avLst/>
          </a:prstGeom>
        </p:spPr>
      </p:pic>
    </p:spTree>
    <p:extLst>
      <p:ext uri="{BB962C8B-B14F-4D97-AF65-F5344CB8AC3E}">
        <p14:creationId xmlns:p14="http://schemas.microsoft.com/office/powerpoint/2010/main" val="1654924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421890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2C6F2E-40F4-5E42-91AC-C8BC4E03A47C}"/>
              </a:ext>
            </a:extLst>
          </p:cNvPr>
          <p:cNvSpPr>
            <a:spLocks noGrp="1"/>
          </p:cNvSpPr>
          <p:nvPr>
            <p:ph type="title"/>
          </p:nvPr>
        </p:nvSpPr>
        <p:spPr>
          <a:xfrm>
            <a:off x="788670" y="4440602"/>
            <a:ext cx="2654046" cy="1645920"/>
          </a:xfrm>
        </p:spPr>
        <p:txBody>
          <a:bodyPr>
            <a:normAutofit/>
          </a:bodyPr>
          <a:lstStyle/>
          <a:p>
            <a:r>
              <a:rPr lang="en-US" sz="2800"/>
              <a:t>Welcome and Introductions</a:t>
            </a:r>
          </a:p>
        </p:txBody>
      </p:sp>
      <p:pic>
        <p:nvPicPr>
          <p:cNvPr id="5" name="Picture 4">
            <a:extLst>
              <a:ext uri="{FF2B5EF4-FFF2-40B4-BE49-F238E27FC236}">
                <a16:creationId xmlns:a16="http://schemas.microsoft.com/office/drawing/2014/main" id="{A05734AE-2465-46BF-88AA-B45091DFAF46}"/>
              </a:ext>
            </a:extLst>
          </p:cNvPr>
          <p:cNvPicPr>
            <a:picLocks noChangeAspect="1"/>
          </p:cNvPicPr>
          <p:nvPr/>
        </p:nvPicPr>
        <p:blipFill rotWithShape="1">
          <a:blip r:embed="rId2"/>
          <a:srcRect l="19081" r="12164" b="2"/>
          <a:stretch/>
        </p:blipFill>
        <p:spPr>
          <a:xfrm>
            <a:off x="4" y="10"/>
            <a:ext cx="3663287" cy="3995918"/>
          </a:xfrm>
          <a:prstGeom prst="rect">
            <a:avLst/>
          </a:prstGeom>
        </p:spPr>
      </p:pic>
      <p:pic>
        <p:nvPicPr>
          <p:cNvPr id="6" name="Picture 5" descr="A picture containing diagram&#10;&#10;Description automatically generated">
            <a:extLst>
              <a:ext uri="{FF2B5EF4-FFF2-40B4-BE49-F238E27FC236}">
                <a16:creationId xmlns:a16="http://schemas.microsoft.com/office/drawing/2014/main" id="{F3E3588B-FB1E-034A-8242-2DBDA90ABC7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 b="25136"/>
          <a:stretch/>
        </p:blipFill>
        <p:spPr>
          <a:xfrm>
            <a:off x="3806157" y="10"/>
            <a:ext cx="5337839" cy="3995918"/>
          </a:xfrm>
          <a:prstGeom prst="rect">
            <a:avLst/>
          </a:prstGeom>
        </p:spPr>
      </p:pic>
      <p:sp>
        <p:nvSpPr>
          <p:cNvPr id="27" name="Rectangle 26">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491151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9" name="Rectangle 28">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525670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053A98A-8EAC-9040-B401-E048C4A6FD8C}"/>
              </a:ext>
            </a:extLst>
          </p:cNvPr>
          <p:cNvSpPr>
            <a:spLocks noGrp="1"/>
          </p:cNvSpPr>
          <p:nvPr>
            <p:ph idx="1"/>
          </p:nvPr>
        </p:nvSpPr>
        <p:spPr>
          <a:xfrm>
            <a:off x="4011930" y="4440602"/>
            <a:ext cx="4505706" cy="1645920"/>
          </a:xfrm>
        </p:spPr>
        <p:txBody>
          <a:bodyPr anchor="ctr">
            <a:normAutofit lnSpcReduction="10000"/>
          </a:bodyPr>
          <a:lstStyle/>
          <a:p>
            <a:pPr marL="0" indent="0">
              <a:buNone/>
            </a:pPr>
            <a:endParaRPr lang="en-US" sz="1600" dirty="0"/>
          </a:p>
          <a:p>
            <a:pPr marL="0" indent="0">
              <a:buNone/>
            </a:pPr>
            <a:r>
              <a:rPr lang="en-US" sz="1600" dirty="0"/>
              <a:t>Where do you work (what type of organization)?</a:t>
            </a:r>
          </a:p>
          <a:p>
            <a:pPr marL="0" indent="0">
              <a:buNone/>
            </a:pPr>
            <a:r>
              <a:rPr lang="en-US" sz="1600" dirty="0"/>
              <a:t>What is your experience and knowledge of Supervision?</a:t>
            </a:r>
          </a:p>
          <a:p>
            <a:pPr marL="0" indent="0">
              <a:buNone/>
            </a:pPr>
            <a:r>
              <a:rPr lang="en-US" sz="1600" dirty="0"/>
              <a:t>Does your organization have Supervision policy? </a:t>
            </a:r>
          </a:p>
          <a:p>
            <a:pPr marL="0" indent="0">
              <a:buNone/>
            </a:pPr>
            <a:r>
              <a:rPr lang="en-US" sz="1600" dirty="0"/>
              <a:t>If yes, what does it say? </a:t>
            </a:r>
          </a:p>
        </p:txBody>
      </p:sp>
      <p:sp>
        <p:nvSpPr>
          <p:cNvPr id="7" name="TextBox 6">
            <a:extLst>
              <a:ext uri="{FF2B5EF4-FFF2-40B4-BE49-F238E27FC236}">
                <a16:creationId xmlns:a16="http://schemas.microsoft.com/office/drawing/2014/main" id="{1F2C7CBF-6A43-7546-97F3-702580F2ECCD}"/>
              </a:ext>
            </a:extLst>
          </p:cNvPr>
          <p:cNvSpPr txBox="1"/>
          <p:nvPr/>
        </p:nvSpPr>
        <p:spPr>
          <a:xfrm>
            <a:off x="6703905" y="3795873"/>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supervisingphds.wordpress.com/2019/05/13/in-your-phd-what-does-good-supervision-mean-to-you/">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796825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1312"/>
            <a:ext cx="7879842" cy="1010264"/>
          </a:xfrm>
        </p:spPr>
        <p:txBody>
          <a:bodyPr anchor="ctr">
            <a:normAutofit/>
          </a:bodyPr>
          <a:lstStyle/>
          <a:p>
            <a:r>
              <a:rPr lang="en-GB" b="1" dirty="0"/>
              <a:t>Aims of Module</a:t>
            </a:r>
            <a:endParaRPr lang="en-GB" b="1"/>
          </a:p>
        </p:txBody>
      </p:sp>
      <p:sp>
        <p:nvSpPr>
          <p:cNvPr id="13" name="Rectangle 12">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96012"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1380864"/>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4">
            <a:extLst>
              <a:ext uri="{FF2B5EF4-FFF2-40B4-BE49-F238E27FC236}">
                <a16:creationId xmlns:a16="http://schemas.microsoft.com/office/drawing/2014/main" id="{50CDB738-984E-46DE-8705-B4A2A9360E81}"/>
              </a:ext>
            </a:extLst>
          </p:cNvPr>
          <p:cNvGraphicFramePr>
            <a:graphicFrameLocks noGrp="1"/>
          </p:cNvGraphicFramePr>
          <p:nvPr>
            <p:ph idx="1"/>
            <p:extLst>
              <p:ext uri="{D42A27DB-BD31-4B8C-83A1-F6EECF244321}">
                <p14:modId xmlns:p14="http://schemas.microsoft.com/office/powerpoint/2010/main" val="1215715691"/>
              </p:ext>
            </p:extLst>
          </p:nvPr>
        </p:nvGraphicFramePr>
        <p:xfrm>
          <a:off x="628650" y="1650222"/>
          <a:ext cx="7879842"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904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321731"/>
            <a:ext cx="3106572"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583616"/>
            <a:ext cx="2791605" cy="5520579"/>
          </a:xfrm>
        </p:spPr>
        <p:txBody>
          <a:bodyPr>
            <a:normAutofit/>
          </a:bodyPr>
          <a:lstStyle/>
          <a:p>
            <a:r>
              <a:rPr lang="en-GB" b="1" dirty="0">
                <a:solidFill>
                  <a:srgbClr val="FFFFFF"/>
                </a:solidFill>
              </a:rPr>
              <a:t>Learning Outcomes:</a:t>
            </a:r>
            <a:br>
              <a:rPr lang="en-GB" b="1" dirty="0">
                <a:solidFill>
                  <a:srgbClr val="FFFFFF"/>
                </a:solidFill>
              </a:rPr>
            </a:br>
            <a:br>
              <a:rPr lang="en-GB" b="1" dirty="0">
                <a:solidFill>
                  <a:srgbClr val="FFFFFF"/>
                </a:solidFill>
              </a:rPr>
            </a:br>
            <a:r>
              <a:rPr lang="en-GB" sz="2200" dirty="0"/>
              <a:t>Upon successful completion of this module, the student should be able to demonstrate the ability to:</a:t>
            </a:r>
            <a:br>
              <a:rPr lang="en-US" sz="2200" dirty="0"/>
            </a:br>
            <a:endParaRPr lang="en-GB" sz="2200" b="1" dirty="0">
              <a:solidFill>
                <a:srgbClr val="FFFFFF"/>
              </a:solidFill>
            </a:endParaRPr>
          </a:p>
        </p:txBody>
      </p:sp>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127" y="321732"/>
            <a:ext cx="5430574"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139AC51-F8B5-45A3-964E-006C17F2B21D}"/>
              </a:ext>
            </a:extLst>
          </p:cNvPr>
          <p:cNvGraphicFramePr>
            <a:graphicFrameLocks noGrp="1"/>
          </p:cNvGraphicFramePr>
          <p:nvPr>
            <p:ph idx="1"/>
            <p:extLst>
              <p:ext uri="{D42A27DB-BD31-4B8C-83A1-F6EECF244321}">
                <p14:modId xmlns:p14="http://schemas.microsoft.com/office/powerpoint/2010/main" val="2935810692"/>
              </p:ext>
            </p:extLst>
          </p:nvPr>
        </p:nvGraphicFramePr>
        <p:xfrm>
          <a:off x="3700462" y="584200"/>
          <a:ext cx="4945856"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1395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9" name="Rectangle 52">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Shape 58">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1B11B9-8DE5-4847-88C0-3723C05DCB13}"/>
              </a:ext>
            </a:extLst>
          </p:cNvPr>
          <p:cNvSpPr>
            <a:spLocks noGrp="1"/>
          </p:cNvSpPr>
          <p:nvPr>
            <p:ph type="title"/>
          </p:nvPr>
        </p:nvSpPr>
        <p:spPr>
          <a:xfrm>
            <a:off x="701154" y="982272"/>
            <a:ext cx="2541314" cy="4560970"/>
          </a:xfrm>
        </p:spPr>
        <p:txBody>
          <a:bodyPr>
            <a:normAutofit/>
          </a:bodyPr>
          <a:lstStyle/>
          <a:p>
            <a:r>
              <a:rPr lang="en-US" sz="3500">
                <a:solidFill>
                  <a:srgbClr val="FFFFFF"/>
                </a:solidFill>
              </a:rPr>
              <a:t>Part 1 of the Module </a:t>
            </a:r>
            <a:br>
              <a:rPr lang="en-US" sz="3500">
                <a:solidFill>
                  <a:srgbClr val="FFFFFF"/>
                </a:solidFill>
              </a:rPr>
            </a:br>
            <a:endParaRPr lang="en-US" sz="3500">
              <a:solidFill>
                <a:srgbClr val="FFFFFF"/>
              </a:solidFill>
            </a:endParaRPr>
          </a:p>
        </p:txBody>
      </p:sp>
      <p:sp>
        <p:nvSpPr>
          <p:cNvPr id="133"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4EA3BD0-E1C8-D745-9E38-7A5355923A24}"/>
              </a:ext>
            </a:extLst>
          </p:cNvPr>
          <p:cNvSpPr>
            <a:spLocks noGrp="1"/>
          </p:cNvSpPr>
          <p:nvPr>
            <p:ph idx="1"/>
          </p:nvPr>
        </p:nvSpPr>
        <p:spPr>
          <a:xfrm>
            <a:off x="3916396" y="1719618"/>
            <a:ext cx="4461623" cy="4334629"/>
          </a:xfrm>
        </p:spPr>
        <p:txBody>
          <a:bodyPr anchor="ctr">
            <a:normAutofit/>
          </a:bodyPr>
          <a:lstStyle/>
          <a:p>
            <a:endParaRPr lang="en-US" sz="2100" dirty="0">
              <a:solidFill>
                <a:srgbClr val="FEFFFF"/>
              </a:solidFill>
            </a:endParaRPr>
          </a:p>
          <a:p>
            <a:pPr marL="0" indent="0">
              <a:buNone/>
            </a:pPr>
            <a:endParaRPr lang="en-US" sz="2100" dirty="0">
              <a:solidFill>
                <a:srgbClr val="FEFFFF"/>
              </a:solidFill>
            </a:endParaRPr>
          </a:p>
          <a:p>
            <a:r>
              <a:rPr lang="en-US" sz="2100" dirty="0">
                <a:solidFill>
                  <a:srgbClr val="FEFFFF"/>
                </a:solidFill>
              </a:rPr>
              <a:t>Key concepts of Supervision</a:t>
            </a:r>
          </a:p>
        </p:txBody>
      </p:sp>
      <p:pic>
        <p:nvPicPr>
          <p:cNvPr id="7" name="Graphic 6" descr="Plant">
            <a:extLst>
              <a:ext uri="{FF2B5EF4-FFF2-40B4-BE49-F238E27FC236}">
                <a16:creationId xmlns:a16="http://schemas.microsoft.com/office/drawing/2014/main" id="{C0EB5162-6958-4B97-954D-F419312E76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650" y="685006"/>
            <a:ext cx="685800" cy="685800"/>
          </a:xfrm>
          <a:prstGeom prst="rect">
            <a:avLst/>
          </a:prstGeom>
        </p:spPr>
      </p:pic>
    </p:spTree>
    <p:extLst>
      <p:ext uri="{BB962C8B-B14F-4D97-AF65-F5344CB8AC3E}">
        <p14:creationId xmlns:p14="http://schemas.microsoft.com/office/powerpoint/2010/main" val="3100881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0">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260019"/>
            <a:ext cx="8375586"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83771" y="507160"/>
            <a:ext cx="2245179" cy="5438730"/>
          </a:xfrm>
        </p:spPr>
        <p:txBody>
          <a:bodyPr>
            <a:normAutofit/>
          </a:bodyPr>
          <a:lstStyle/>
          <a:p>
            <a:r>
              <a:rPr lang="en-GB" sz="2800" b="1" dirty="0"/>
              <a:t>Key Themes</a:t>
            </a:r>
          </a:p>
        </p:txBody>
      </p:sp>
      <p:sp>
        <p:nvSpPr>
          <p:cNvPr id="8" name="Rectangle 12">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2874481"/>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0" name="Content Placeholder 2">
            <a:extLst>
              <a:ext uri="{FF2B5EF4-FFF2-40B4-BE49-F238E27FC236}">
                <a16:creationId xmlns:a16="http://schemas.microsoft.com/office/drawing/2014/main" id="{0C76E7D5-8C58-4C29-894C-B2784A4FC55C}"/>
              </a:ext>
            </a:extLst>
          </p:cNvPr>
          <p:cNvGraphicFramePr>
            <a:graphicFrameLocks noGrp="1"/>
          </p:cNvGraphicFramePr>
          <p:nvPr>
            <p:ph idx="1"/>
            <p:extLst>
              <p:ext uri="{D42A27DB-BD31-4B8C-83A1-F6EECF244321}">
                <p14:modId xmlns:p14="http://schemas.microsoft.com/office/powerpoint/2010/main" val="3540025800"/>
              </p:ext>
            </p:extLst>
          </p:nvPr>
        </p:nvGraphicFramePr>
        <p:xfrm>
          <a:off x="3394710" y="512064"/>
          <a:ext cx="5122926"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4481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D13D56E5-1829-C547-8B84-0D733D13872C}"/>
              </a:ext>
            </a:extLst>
          </p:cNvPr>
          <p:cNvSpPr>
            <a:spLocks noGrp="1"/>
          </p:cNvSpPr>
          <p:nvPr>
            <p:ph type="title"/>
          </p:nvPr>
        </p:nvSpPr>
        <p:spPr>
          <a:xfrm>
            <a:off x="480059" y="2053641"/>
            <a:ext cx="2751871" cy="2760098"/>
          </a:xfrm>
        </p:spPr>
        <p:txBody>
          <a:bodyPr>
            <a:normAutofit/>
          </a:bodyPr>
          <a:lstStyle/>
          <a:p>
            <a:r>
              <a:rPr lang="en-US" dirty="0">
                <a:solidFill>
                  <a:srgbClr val="FFFFFF"/>
                </a:solidFill>
              </a:rPr>
              <a:t>Key Themes</a:t>
            </a:r>
          </a:p>
        </p:txBody>
      </p:sp>
      <p:sp>
        <p:nvSpPr>
          <p:cNvPr id="3" name="Content Placeholder 2">
            <a:extLst>
              <a:ext uri="{FF2B5EF4-FFF2-40B4-BE49-F238E27FC236}">
                <a16:creationId xmlns:a16="http://schemas.microsoft.com/office/drawing/2014/main" id="{E780CB30-360F-7A4B-B9AF-05AF4C0680FE}"/>
              </a:ext>
            </a:extLst>
          </p:cNvPr>
          <p:cNvSpPr>
            <a:spLocks noGrp="1"/>
          </p:cNvSpPr>
          <p:nvPr>
            <p:ph idx="1"/>
          </p:nvPr>
        </p:nvSpPr>
        <p:spPr>
          <a:xfrm>
            <a:off x="4567930" y="801866"/>
            <a:ext cx="3979563" cy="5230634"/>
          </a:xfrm>
        </p:spPr>
        <p:txBody>
          <a:bodyPr anchor="ctr">
            <a:normAutofit/>
          </a:bodyPr>
          <a:lstStyle/>
          <a:p>
            <a:pPr lvl="0" fontAlgn="auto" hangingPunct="0"/>
            <a:r>
              <a:rPr lang="en-GB" sz="2100" dirty="0">
                <a:solidFill>
                  <a:srgbClr val="000000"/>
                </a:solidFill>
              </a:rPr>
              <a:t>In-depth exploration of the importance of creating an appropriate supervision environment and working within the core values of youth and community work.</a:t>
            </a:r>
          </a:p>
          <a:p>
            <a:pPr marL="0" lvl="0" indent="0" fontAlgn="auto" hangingPunct="0">
              <a:buNone/>
            </a:pPr>
            <a:endParaRPr lang="en-GB" sz="2100" dirty="0">
              <a:solidFill>
                <a:srgbClr val="000000"/>
              </a:solidFill>
            </a:endParaRPr>
          </a:p>
          <a:p>
            <a:pPr lvl="0" fontAlgn="auto" hangingPunct="0"/>
            <a:r>
              <a:rPr lang="en-GB" sz="2100" dirty="0">
                <a:solidFill>
                  <a:srgbClr val="000000"/>
                </a:solidFill>
              </a:rPr>
              <a:t>Detailed consideration of inclusive practice in supervision, confidentiality and record keeping; equal opportunities and anti-discriminatory practice.</a:t>
            </a:r>
          </a:p>
          <a:p>
            <a:endParaRPr lang="en-US" sz="2100" dirty="0">
              <a:solidFill>
                <a:srgbClr val="000000"/>
              </a:solidFill>
            </a:endParaRPr>
          </a:p>
        </p:txBody>
      </p:sp>
    </p:spTree>
    <p:extLst>
      <p:ext uri="{BB962C8B-B14F-4D97-AF65-F5344CB8AC3E}">
        <p14:creationId xmlns:p14="http://schemas.microsoft.com/office/powerpoint/2010/main" val="2370684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4419" y="320231"/>
            <a:ext cx="7375161" cy="1325563"/>
          </a:xfrm>
        </p:spPr>
        <p:txBody>
          <a:bodyPr>
            <a:normAutofit/>
          </a:bodyPr>
          <a:lstStyle/>
          <a:p>
            <a:r>
              <a:rPr lang="en-GB" sz="3500" b="1" dirty="0">
                <a:solidFill>
                  <a:schemeClr val="tx2"/>
                </a:solidFill>
              </a:rPr>
              <a:t>Key Themes</a:t>
            </a:r>
            <a:endParaRPr lang="en-GB" sz="3500" dirty="0">
              <a:solidFill>
                <a:schemeClr val="tx2"/>
              </a:solidFill>
            </a:endParaRP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186705"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5372D596-2EF5-4688-91AB-A9449697D7FE}"/>
              </a:ext>
            </a:extLst>
          </p:cNvPr>
          <p:cNvGraphicFramePr>
            <a:graphicFrameLocks noGrp="1"/>
          </p:cNvGraphicFramePr>
          <p:nvPr>
            <p:ph idx="1"/>
            <p:extLst>
              <p:ext uri="{D42A27DB-BD31-4B8C-83A1-F6EECF244321}">
                <p14:modId xmlns:p14="http://schemas.microsoft.com/office/powerpoint/2010/main" val="3799840983"/>
              </p:ext>
            </p:extLst>
          </p:nvPr>
        </p:nvGraphicFramePr>
        <p:xfrm>
          <a:off x="777240" y="2899956"/>
          <a:ext cx="758952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154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3487C-436E-674B-98D3-E28129A16EC8}"/>
              </a:ext>
            </a:extLst>
          </p:cNvPr>
          <p:cNvSpPr>
            <a:spLocks noGrp="1"/>
          </p:cNvSpPr>
          <p:nvPr>
            <p:ph type="title"/>
          </p:nvPr>
        </p:nvSpPr>
        <p:spPr>
          <a:xfrm>
            <a:off x="3724072" y="629268"/>
            <a:ext cx="4939868" cy="1286160"/>
          </a:xfrm>
        </p:spPr>
        <p:txBody>
          <a:bodyPr anchor="b">
            <a:normAutofit/>
          </a:bodyPr>
          <a:lstStyle/>
          <a:p>
            <a:r>
              <a:rPr lang="en-US" dirty="0"/>
              <a:t>Question:</a:t>
            </a:r>
          </a:p>
        </p:txBody>
      </p:sp>
      <p:sp>
        <p:nvSpPr>
          <p:cNvPr id="3" name="Content Placeholder 2">
            <a:extLst>
              <a:ext uri="{FF2B5EF4-FFF2-40B4-BE49-F238E27FC236}">
                <a16:creationId xmlns:a16="http://schemas.microsoft.com/office/drawing/2014/main" id="{4921070C-BE23-D44F-BE4C-1855230790F0}"/>
              </a:ext>
            </a:extLst>
          </p:cNvPr>
          <p:cNvSpPr>
            <a:spLocks noGrp="1"/>
          </p:cNvSpPr>
          <p:nvPr>
            <p:ph idx="1"/>
          </p:nvPr>
        </p:nvSpPr>
        <p:spPr>
          <a:xfrm>
            <a:off x="3724073" y="2438400"/>
            <a:ext cx="4939867" cy="3785419"/>
          </a:xfrm>
        </p:spPr>
        <p:txBody>
          <a:bodyPr>
            <a:normAutofit/>
          </a:bodyPr>
          <a:lstStyle/>
          <a:p>
            <a:pPr marL="0" indent="0">
              <a:buNone/>
            </a:pPr>
            <a:endParaRPr lang="en-US" sz="1700" dirty="0"/>
          </a:p>
          <a:p>
            <a:endParaRPr lang="en-US" sz="1700" dirty="0"/>
          </a:p>
          <a:p>
            <a:r>
              <a:rPr lang="en-US" sz="2800" dirty="0"/>
              <a:t>What is Supervision?</a:t>
            </a:r>
          </a:p>
        </p:txBody>
      </p:sp>
      <p:pic>
        <p:nvPicPr>
          <p:cNvPr id="5" name="Picture 4">
            <a:extLst>
              <a:ext uri="{FF2B5EF4-FFF2-40B4-BE49-F238E27FC236}">
                <a16:creationId xmlns:a16="http://schemas.microsoft.com/office/drawing/2014/main" id="{32844AE7-36E1-4884-805A-5EC2DD944B22}"/>
              </a:ext>
            </a:extLst>
          </p:cNvPr>
          <p:cNvPicPr>
            <a:picLocks noChangeAspect="1"/>
          </p:cNvPicPr>
          <p:nvPr/>
        </p:nvPicPr>
        <p:blipFill rotWithShape="1">
          <a:blip r:embed="rId2"/>
          <a:srcRect l="20541" r="45873"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5108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b="1" dirty="0"/>
              <a:t>What is supervision?</a:t>
            </a:r>
          </a:p>
        </p:txBody>
      </p:sp>
      <p:sp>
        <p:nvSpPr>
          <p:cNvPr id="5123" name="Rectangle 3"/>
          <p:cNvSpPr>
            <a:spLocks noGrp="1" noChangeArrowheads="1"/>
          </p:cNvSpPr>
          <p:nvPr>
            <p:ph idx="1"/>
          </p:nvPr>
        </p:nvSpPr>
        <p:spPr/>
        <p:txBody>
          <a:bodyPr/>
          <a:lstStyle/>
          <a:p>
            <a:pPr algn="just" eaLnBrk="1" hangingPunct="1"/>
            <a:r>
              <a:rPr lang="en-GB" altLang="en-US"/>
              <a:t>Hess (1980: 25) defines supervision as ‘a quintessential interpersonal interaction with the general goal that one person, the supervisor, meets with another, the supervisee, in an effort to make the latter more effective in helping people’.</a:t>
            </a:r>
          </a:p>
        </p:txBody>
      </p:sp>
    </p:spTree>
    <p:extLst>
      <p:ext uri="{BB962C8B-B14F-4D97-AF65-F5344CB8AC3E}">
        <p14:creationId xmlns:p14="http://schemas.microsoft.com/office/powerpoint/2010/main" val="788058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Kadushin’s</a:t>
            </a:r>
            <a:r>
              <a:rPr lang="en-GB" dirty="0"/>
              <a:t> (1992:22-23) definition:</a:t>
            </a:r>
            <a:endParaRPr lang="en-GB" b="1" dirty="0"/>
          </a:p>
        </p:txBody>
      </p:sp>
      <p:sp>
        <p:nvSpPr>
          <p:cNvPr id="3" name="Content Placeholder 2"/>
          <p:cNvSpPr>
            <a:spLocks noGrp="1"/>
          </p:cNvSpPr>
          <p:nvPr>
            <p:ph idx="1"/>
          </p:nvPr>
        </p:nvSpPr>
        <p:spPr>
          <a:xfrm>
            <a:off x="628650" y="1866781"/>
            <a:ext cx="7886700" cy="4067945"/>
          </a:xfrm>
        </p:spPr>
        <p:txBody>
          <a:bodyPr>
            <a:normAutofit fontScale="55000" lnSpcReduction="20000"/>
          </a:bodyPr>
          <a:lstStyle/>
          <a:p>
            <a:r>
              <a:rPr lang="en-GB" dirty="0"/>
              <a:t>“The supervisor is an agency administrative-staff member to whom authority is delegated to direct, coordinate, enhance the on-the-job performance of the supervisees for whose work he is held accountable. </a:t>
            </a:r>
          </a:p>
          <a:p>
            <a:pPr marL="0" indent="0">
              <a:buNone/>
            </a:pPr>
            <a:endParaRPr lang="en-GB" dirty="0"/>
          </a:p>
          <a:p>
            <a:r>
              <a:rPr lang="en-GB" dirty="0"/>
              <a:t>In implementing this responsibility, the supervisor performs administrative, educational and supportive functions in interaction with the supervisee in the context of a positive relationship. </a:t>
            </a:r>
          </a:p>
          <a:p>
            <a:pPr marL="0" indent="0">
              <a:buNone/>
            </a:pPr>
            <a:endParaRPr lang="en-GB" dirty="0"/>
          </a:p>
          <a:p>
            <a:r>
              <a:rPr lang="en-GB" dirty="0"/>
              <a:t>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p>
          <a:p>
            <a:endParaRPr lang="en-GB" dirty="0"/>
          </a:p>
          <a:p>
            <a:pPr marL="0" indent="0" algn="ctr">
              <a:buNone/>
            </a:pPr>
            <a:r>
              <a:rPr lang="en-GB" sz="3600" dirty="0">
                <a:solidFill>
                  <a:srgbClr val="FF0000"/>
                </a:solidFill>
              </a:rPr>
              <a:t>What do you think of this definition?</a:t>
            </a:r>
          </a:p>
          <a:p>
            <a:pPr marL="0" indent="0" algn="ctr">
              <a:buNone/>
            </a:pPr>
            <a:r>
              <a:rPr lang="en-GB" sz="3600" dirty="0">
                <a:solidFill>
                  <a:srgbClr val="FF0000"/>
                </a:solidFill>
              </a:rPr>
              <a:t>What does this mean for ‘us’ in practice? </a:t>
            </a:r>
          </a:p>
          <a:p>
            <a:pPr marL="0" indent="0">
              <a:buNone/>
            </a:pPr>
            <a:endParaRPr lang="en-GB" dirty="0"/>
          </a:p>
        </p:txBody>
      </p:sp>
    </p:spTree>
    <p:extLst>
      <p:ext uri="{BB962C8B-B14F-4D97-AF65-F5344CB8AC3E}">
        <p14:creationId xmlns:p14="http://schemas.microsoft.com/office/powerpoint/2010/main" val="2133670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b="1" dirty="0"/>
              <a:t>What is supervision?</a:t>
            </a:r>
          </a:p>
        </p:txBody>
      </p:sp>
      <p:sp>
        <p:nvSpPr>
          <p:cNvPr id="6147" name="Rectangle 3"/>
          <p:cNvSpPr>
            <a:spLocks noGrp="1" noChangeArrowheads="1"/>
          </p:cNvSpPr>
          <p:nvPr>
            <p:ph idx="1"/>
          </p:nvPr>
        </p:nvSpPr>
        <p:spPr/>
        <p:txBody>
          <a:bodyPr/>
          <a:lstStyle/>
          <a:p>
            <a:pPr eaLnBrk="1" hangingPunct="1"/>
            <a:r>
              <a:rPr lang="en-GB" altLang="en-US" dirty="0"/>
              <a:t>This is similar to the other most commonly used definition of supervision by </a:t>
            </a:r>
            <a:r>
              <a:rPr lang="en-GB" altLang="en-US" dirty="0" err="1"/>
              <a:t>Loganbill</a:t>
            </a:r>
            <a:r>
              <a:rPr lang="en-GB" altLang="en-US" dirty="0"/>
              <a:t> </a:t>
            </a:r>
            <a:r>
              <a:rPr lang="en-GB" altLang="en-US" i="1" dirty="0"/>
              <a:t>et al</a:t>
            </a:r>
            <a:r>
              <a:rPr lang="en-GB" altLang="en-US" dirty="0"/>
              <a:t>. (1982)</a:t>
            </a:r>
          </a:p>
        </p:txBody>
      </p:sp>
      <p:sp>
        <p:nvSpPr>
          <p:cNvPr id="4" name="TextBox 3"/>
          <p:cNvSpPr txBox="1"/>
          <p:nvPr/>
        </p:nvSpPr>
        <p:spPr>
          <a:xfrm>
            <a:off x="869607" y="3267826"/>
            <a:ext cx="7404787" cy="2436051"/>
          </a:xfrm>
          <a:prstGeom prst="rect">
            <a:avLst/>
          </a:prstGeom>
          <a:noFill/>
        </p:spPr>
        <p:txBody>
          <a:bodyPr wrap="square" rtlCol="0">
            <a:spAutoFit/>
          </a:bodyPr>
          <a:lstStyle/>
          <a:p>
            <a:pPr>
              <a:lnSpc>
                <a:spcPct val="90000"/>
              </a:lnSpc>
              <a:spcBef>
                <a:spcPts val="750"/>
              </a:spcBef>
            </a:pPr>
            <a:r>
              <a:rPr lang="en-GB" altLang="en-US" sz="2100" dirty="0">
                <a:solidFill>
                  <a:prstClr val="black"/>
                </a:solidFill>
              </a:rPr>
              <a:t>‘an intensive, interpersonally focused, one-to-one relationship in which one person is designated to facilitate the development of therapeutic competence in the other person’.</a:t>
            </a:r>
          </a:p>
          <a:p>
            <a:pPr>
              <a:lnSpc>
                <a:spcPct val="90000"/>
              </a:lnSpc>
              <a:spcBef>
                <a:spcPts val="750"/>
              </a:spcBef>
            </a:pPr>
            <a:endParaRPr lang="en-GB" altLang="en-US" sz="2100" dirty="0">
              <a:solidFill>
                <a:prstClr val="black"/>
              </a:solidFill>
            </a:endParaRPr>
          </a:p>
          <a:p>
            <a:pPr>
              <a:lnSpc>
                <a:spcPct val="90000"/>
              </a:lnSpc>
              <a:spcBef>
                <a:spcPts val="750"/>
              </a:spcBef>
            </a:pPr>
            <a:r>
              <a:rPr lang="en-GB" altLang="en-US" sz="2100" dirty="0">
                <a:solidFill>
                  <a:srgbClr val="FF0000"/>
                </a:solidFill>
              </a:rPr>
              <a:t>What do you think of this definition within the context of our profession?</a:t>
            </a:r>
          </a:p>
          <a:p>
            <a:pPr>
              <a:lnSpc>
                <a:spcPct val="90000"/>
              </a:lnSpc>
              <a:spcBef>
                <a:spcPts val="750"/>
              </a:spcBef>
            </a:pPr>
            <a:endParaRPr lang="en-GB" altLang="en-US" sz="2100" dirty="0">
              <a:solidFill>
                <a:prstClr val="black"/>
              </a:solidFill>
            </a:endParaRPr>
          </a:p>
        </p:txBody>
      </p:sp>
    </p:spTree>
    <p:extLst>
      <p:ext uri="{BB962C8B-B14F-4D97-AF65-F5344CB8AC3E}">
        <p14:creationId xmlns:p14="http://schemas.microsoft.com/office/powerpoint/2010/main" val="3012135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321731"/>
            <a:ext cx="3106572"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7D285B-4898-0040-A6DD-186E4B4672A3}"/>
              </a:ext>
            </a:extLst>
          </p:cNvPr>
          <p:cNvSpPr>
            <a:spLocks noGrp="1"/>
          </p:cNvSpPr>
          <p:nvPr>
            <p:ph type="title"/>
          </p:nvPr>
        </p:nvSpPr>
        <p:spPr>
          <a:xfrm>
            <a:off x="393192" y="583616"/>
            <a:ext cx="2791605" cy="5520579"/>
          </a:xfrm>
        </p:spPr>
        <p:txBody>
          <a:bodyPr>
            <a:normAutofit/>
          </a:bodyPr>
          <a:lstStyle/>
          <a:p>
            <a:r>
              <a:rPr lang="en-US">
                <a:solidFill>
                  <a:srgbClr val="FFFFFF"/>
                </a:solidFill>
              </a:rPr>
              <a:t>Group Task</a:t>
            </a:r>
          </a:p>
        </p:txBody>
      </p:sp>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127" y="321732"/>
            <a:ext cx="5430574"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779964B-68FD-4E1B-A0B7-652B3CAB62F1}"/>
              </a:ext>
            </a:extLst>
          </p:cNvPr>
          <p:cNvGraphicFramePr>
            <a:graphicFrameLocks noGrp="1"/>
          </p:cNvGraphicFramePr>
          <p:nvPr>
            <p:ph idx="1"/>
            <p:extLst>
              <p:ext uri="{D42A27DB-BD31-4B8C-83A1-F6EECF244321}">
                <p14:modId xmlns:p14="http://schemas.microsoft.com/office/powerpoint/2010/main" val="2041622997"/>
              </p:ext>
            </p:extLst>
          </p:nvPr>
        </p:nvGraphicFramePr>
        <p:xfrm>
          <a:off x="3700462" y="584200"/>
          <a:ext cx="4945856"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1897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4D788D16-F893-DC45-971E-A3A09E91FA77}"/>
              </a:ext>
            </a:extLst>
          </p:cNvPr>
          <p:cNvSpPr>
            <a:spLocks noGrp="1"/>
          </p:cNvSpPr>
          <p:nvPr>
            <p:ph type="title"/>
          </p:nvPr>
        </p:nvSpPr>
        <p:spPr>
          <a:xfrm>
            <a:off x="480059" y="2053641"/>
            <a:ext cx="2751871" cy="2760098"/>
          </a:xfrm>
        </p:spPr>
        <p:txBody>
          <a:bodyPr>
            <a:normAutofit/>
          </a:bodyPr>
          <a:lstStyle/>
          <a:p>
            <a:pPr>
              <a:lnSpc>
                <a:spcPct val="90000"/>
              </a:lnSpc>
            </a:pPr>
            <a:r>
              <a:rPr lang="en-US" sz="2400">
                <a:solidFill>
                  <a:srgbClr val="FFFFFF"/>
                </a:solidFill>
              </a:rPr>
              <a:t>What are the contemporary challenges facing Youth and Community Workers and their Leaders and Managers?</a:t>
            </a:r>
            <a:br>
              <a:rPr lang="en-US" sz="2400">
                <a:solidFill>
                  <a:srgbClr val="FFFFFF"/>
                </a:solidFill>
              </a:rPr>
            </a:br>
            <a:endParaRPr lang="en-US" sz="2400">
              <a:solidFill>
                <a:srgbClr val="FFFFFF"/>
              </a:solidFill>
            </a:endParaRPr>
          </a:p>
        </p:txBody>
      </p:sp>
      <p:sp>
        <p:nvSpPr>
          <p:cNvPr id="3" name="Content Placeholder 2">
            <a:extLst>
              <a:ext uri="{FF2B5EF4-FFF2-40B4-BE49-F238E27FC236}">
                <a16:creationId xmlns:a16="http://schemas.microsoft.com/office/drawing/2014/main" id="{203D3F9D-A539-7044-85D1-13820891214C}"/>
              </a:ext>
            </a:extLst>
          </p:cNvPr>
          <p:cNvSpPr>
            <a:spLocks noGrp="1"/>
          </p:cNvSpPr>
          <p:nvPr>
            <p:ph idx="1"/>
          </p:nvPr>
        </p:nvSpPr>
        <p:spPr>
          <a:xfrm>
            <a:off x="4567930" y="801866"/>
            <a:ext cx="3979563" cy="5230634"/>
          </a:xfrm>
        </p:spPr>
        <p:txBody>
          <a:bodyPr anchor="ctr">
            <a:normAutofit/>
          </a:bodyPr>
          <a:lstStyle/>
          <a:p>
            <a:pPr>
              <a:lnSpc>
                <a:spcPct val="90000"/>
              </a:lnSpc>
            </a:pPr>
            <a:endParaRPr lang="en-US" sz="1900" dirty="0">
              <a:solidFill>
                <a:srgbClr val="000000"/>
              </a:solidFill>
            </a:endParaRPr>
          </a:p>
          <a:p>
            <a:pPr>
              <a:lnSpc>
                <a:spcPct val="90000"/>
              </a:lnSpc>
            </a:pPr>
            <a:endParaRPr lang="en-US" sz="1900" dirty="0">
              <a:solidFill>
                <a:srgbClr val="000000"/>
              </a:solidFill>
            </a:endParaRPr>
          </a:p>
          <a:p>
            <a:pPr>
              <a:lnSpc>
                <a:spcPct val="90000"/>
              </a:lnSpc>
            </a:pPr>
            <a:endParaRPr lang="en-US" sz="1900" dirty="0">
              <a:solidFill>
                <a:srgbClr val="000000"/>
              </a:solidFill>
            </a:endParaRPr>
          </a:p>
          <a:p>
            <a:pPr>
              <a:lnSpc>
                <a:spcPct val="90000"/>
              </a:lnSpc>
            </a:pPr>
            <a:endParaRPr lang="en-US" sz="1900" dirty="0">
              <a:solidFill>
                <a:srgbClr val="000000"/>
              </a:solidFill>
            </a:endParaRPr>
          </a:p>
          <a:p>
            <a:pPr>
              <a:lnSpc>
                <a:spcPct val="90000"/>
              </a:lnSpc>
            </a:pPr>
            <a:r>
              <a:rPr lang="en-US" sz="1900" dirty="0">
                <a:solidFill>
                  <a:srgbClr val="000000"/>
                </a:solidFill>
              </a:rPr>
              <a:t>Policy context</a:t>
            </a:r>
          </a:p>
          <a:p>
            <a:pPr>
              <a:lnSpc>
                <a:spcPct val="90000"/>
              </a:lnSpc>
            </a:pPr>
            <a:r>
              <a:rPr lang="en-US" sz="1900" dirty="0">
                <a:solidFill>
                  <a:srgbClr val="000000"/>
                </a:solidFill>
              </a:rPr>
              <a:t>Complex issues facing young people </a:t>
            </a:r>
          </a:p>
          <a:p>
            <a:pPr>
              <a:lnSpc>
                <a:spcPct val="90000"/>
              </a:lnSpc>
            </a:pPr>
            <a:r>
              <a:rPr lang="en-US" sz="1900" dirty="0">
                <a:solidFill>
                  <a:srgbClr val="000000"/>
                </a:solidFill>
              </a:rPr>
              <a:t>Contextual safeguarding of young people</a:t>
            </a:r>
          </a:p>
          <a:p>
            <a:pPr>
              <a:lnSpc>
                <a:spcPct val="90000"/>
              </a:lnSpc>
            </a:pPr>
            <a:r>
              <a:rPr lang="en-US" sz="1900" dirty="0">
                <a:solidFill>
                  <a:srgbClr val="000000"/>
                </a:solidFill>
              </a:rPr>
              <a:t>Inter and multi-agency working/Teams</a:t>
            </a:r>
          </a:p>
          <a:p>
            <a:pPr>
              <a:lnSpc>
                <a:spcPct val="90000"/>
              </a:lnSpc>
            </a:pPr>
            <a:r>
              <a:rPr lang="en-US" sz="1900" dirty="0">
                <a:solidFill>
                  <a:srgbClr val="000000"/>
                </a:solidFill>
              </a:rPr>
              <a:t>Covid-19</a:t>
            </a:r>
          </a:p>
          <a:p>
            <a:pPr>
              <a:lnSpc>
                <a:spcPct val="90000"/>
              </a:lnSpc>
            </a:pPr>
            <a:r>
              <a:rPr lang="en-US" sz="1900" dirty="0">
                <a:solidFill>
                  <a:srgbClr val="000000"/>
                </a:solidFill>
              </a:rPr>
              <a:t>Digital Youth Work</a:t>
            </a:r>
          </a:p>
          <a:p>
            <a:pPr>
              <a:lnSpc>
                <a:spcPct val="90000"/>
              </a:lnSpc>
            </a:pPr>
            <a:r>
              <a:rPr lang="en-US" sz="1900" dirty="0">
                <a:solidFill>
                  <a:srgbClr val="000000"/>
                </a:solidFill>
              </a:rPr>
              <a:t>Skills required to meet current practice</a:t>
            </a:r>
          </a:p>
          <a:p>
            <a:pPr>
              <a:lnSpc>
                <a:spcPct val="90000"/>
              </a:lnSpc>
            </a:pPr>
            <a:r>
              <a:rPr lang="en-US" sz="1900" dirty="0">
                <a:solidFill>
                  <a:srgbClr val="000000"/>
                </a:solidFill>
              </a:rPr>
              <a:t>Funding requirements</a:t>
            </a:r>
          </a:p>
          <a:p>
            <a:pPr>
              <a:lnSpc>
                <a:spcPct val="90000"/>
              </a:lnSpc>
            </a:pPr>
            <a:r>
              <a:rPr lang="en-US" sz="1900" dirty="0">
                <a:solidFill>
                  <a:srgbClr val="000000"/>
                </a:solidFill>
              </a:rPr>
              <a:t>Lack of funding</a:t>
            </a:r>
          </a:p>
          <a:p>
            <a:pPr>
              <a:lnSpc>
                <a:spcPct val="90000"/>
              </a:lnSpc>
            </a:pPr>
            <a:endParaRPr lang="en-US" sz="1900" dirty="0">
              <a:solidFill>
                <a:srgbClr val="000000"/>
              </a:solidFill>
            </a:endParaRPr>
          </a:p>
          <a:p>
            <a:pPr>
              <a:lnSpc>
                <a:spcPct val="90000"/>
              </a:lnSpc>
            </a:pPr>
            <a:endParaRPr lang="en-US" sz="1900" dirty="0">
              <a:solidFill>
                <a:srgbClr val="000000"/>
              </a:solidFill>
            </a:endParaRPr>
          </a:p>
          <a:p>
            <a:pPr marL="0" indent="0">
              <a:lnSpc>
                <a:spcPct val="90000"/>
              </a:lnSpc>
              <a:buNone/>
            </a:pPr>
            <a:endParaRPr lang="en-US" sz="1900" dirty="0">
              <a:solidFill>
                <a:srgbClr val="000000"/>
              </a:solidFill>
            </a:endParaRPr>
          </a:p>
          <a:p>
            <a:pPr>
              <a:lnSpc>
                <a:spcPct val="90000"/>
              </a:lnSpc>
            </a:pPr>
            <a:endParaRPr lang="en-US" sz="1900" dirty="0">
              <a:solidFill>
                <a:srgbClr val="000000"/>
              </a:solidFill>
            </a:endParaRPr>
          </a:p>
          <a:p>
            <a:pPr>
              <a:lnSpc>
                <a:spcPct val="90000"/>
              </a:lnSpc>
            </a:pPr>
            <a:endParaRPr lang="en-US" sz="1900" dirty="0">
              <a:solidFill>
                <a:srgbClr val="000000"/>
              </a:solidFill>
            </a:endParaRPr>
          </a:p>
        </p:txBody>
      </p:sp>
    </p:spTree>
    <p:extLst>
      <p:ext uri="{BB962C8B-B14F-4D97-AF65-F5344CB8AC3E}">
        <p14:creationId xmlns:p14="http://schemas.microsoft.com/office/powerpoint/2010/main" val="2942021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DE47F8DB-F935-4E86-82F4-3DAA613A6F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2AAB8E32-4FEE-49EB-8648-629F39643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1948" y="1353980"/>
            <a:ext cx="3482052" cy="5257799"/>
          </a:xfrm>
          <a:prstGeom prst="rect">
            <a:avLst/>
          </a:prstGeom>
          <a:solidFill>
            <a:srgbClr val="FEFFFF"/>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Freeform 6">
            <a:extLst>
              <a:ext uri="{FF2B5EF4-FFF2-40B4-BE49-F238E27FC236}">
                <a16:creationId xmlns:a16="http://schemas.microsoft.com/office/drawing/2014/main" id="{553FB7AE-4C49-4DCA-9DFB-B19A14969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95660" y="900814"/>
            <a:ext cx="56971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7">
            <a:extLst>
              <a:ext uri="{FF2B5EF4-FFF2-40B4-BE49-F238E27FC236}">
                <a16:creationId xmlns:a16="http://schemas.microsoft.com/office/drawing/2014/main" id="{482217D6-A8D5-495D-A418-2F9D44C1CF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94656" y="633165"/>
            <a:ext cx="361990"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Rectangle 8">
            <a:extLst>
              <a:ext uri="{FF2B5EF4-FFF2-40B4-BE49-F238E27FC236}">
                <a16:creationId xmlns:a16="http://schemas.microsoft.com/office/drawing/2014/main" id="{CEE4EF06-9AA8-41DF-991D-13A8397BC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34080"/>
            <a:ext cx="545664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F1A8333-4C4E-C549-9246-40B1DF8C8437}"/>
              </a:ext>
            </a:extLst>
          </p:cNvPr>
          <p:cNvSpPr>
            <a:spLocks noGrp="1"/>
          </p:cNvSpPr>
          <p:nvPr>
            <p:ph type="title"/>
          </p:nvPr>
        </p:nvSpPr>
        <p:spPr>
          <a:xfrm>
            <a:off x="603150" y="951272"/>
            <a:ext cx="4612197" cy="1190546"/>
          </a:xfrm>
        </p:spPr>
        <p:txBody>
          <a:bodyPr>
            <a:normAutofit/>
          </a:bodyPr>
          <a:lstStyle/>
          <a:p>
            <a:pPr>
              <a:lnSpc>
                <a:spcPct val="90000"/>
              </a:lnSpc>
            </a:pPr>
            <a:r>
              <a:rPr lang="en-US" sz="1900">
                <a:solidFill>
                  <a:srgbClr val="FFFFFF"/>
                </a:solidFill>
              </a:rPr>
              <a:t>Why should Supervision be a key aspect of current Youth and Community Work practice? </a:t>
            </a:r>
            <a:br>
              <a:rPr lang="en-US" sz="1900">
                <a:solidFill>
                  <a:srgbClr val="FFFFFF"/>
                </a:solidFill>
              </a:rPr>
            </a:br>
            <a:endParaRPr lang="en-US" sz="1900">
              <a:solidFill>
                <a:srgbClr val="FFFFFF"/>
              </a:solidFill>
            </a:endParaRPr>
          </a:p>
        </p:txBody>
      </p:sp>
      <p:sp>
        <p:nvSpPr>
          <p:cNvPr id="3" name="Content Placeholder 2">
            <a:extLst>
              <a:ext uri="{FF2B5EF4-FFF2-40B4-BE49-F238E27FC236}">
                <a16:creationId xmlns:a16="http://schemas.microsoft.com/office/drawing/2014/main" id="{8BE1B1E3-07D6-734A-861A-4C67C9DFCEA4}"/>
              </a:ext>
            </a:extLst>
          </p:cNvPr>
          <p:cNvSpPr>
            <a:spLocks noGrp="1"/>
          </p:cNvSpPr>
          <p:nvPr>
            <p:ph idx="1"/>
          </p:nvPr>
        </p:nvSpPr>
        <p:spPr>
          <a:xfrm>
            <a:off x="608320" y="2232591"/>
            <a:ext cx="4612196" cy="3301517"/>
          </a:xfrm>
        </p:spPr>
        <p:txBody>
          <a:bodyPr anchor="t">
            <a:normAutofit fontScale="85000" lnSpcReduction="20000"/>
          </a:bodyPr>
          <a:lstStyle/>
          <a:p>
            <a:pPr marL="0" indent="0">
              <a:buNone/>
            </a:pPr>
            <a:r>
              <a:rPr lang="en-US" sz="2100" dirty="0">
                <a:solidFill>
                  <a:srgbClr val="FEFFFF"/>
                </a:solidFill>
              </a:rPr>
              <a:t>Professional roles and responsibilities of Youth and Community Workers – Delivering Good Youth Work</a:t>
            </a:r>
          </a:p>
          <a:p>
            <a:pPr marL="0" indent="0">
              <a:buNone/>
            </a:pPr>
            <a:r>
              <a:rPr lang="en-US" sz="2100" dirty="0">
                <a:solidFill>
                  <a:srgbClr val="FEFFFF"/>
                </a:solidFill>
              </a:rPr>
              <a:t>Meet organizational requirements</a:t>
            </a:r>
          </a:p>
          <a:p>
            <a:pPr marL="0" indent="0">
              <a:buNone/>
            </a:pPr>
            <a:r>
              <a:rPr lang="en-US" sz="2100" dirty="0">
                <a:solidFill>
                  <a:srgbClr val="FEFFFF"/>
                </a:solidFill>
              </a:rPr>
              <a:t>Safeguarding Young People</a:t>
            </a:r>
          </a:p>
          <a:p>
            <a:pPr marL="0" indent="0">
              <a:buNone/>
            </a:pPr>
            <a:r>
              <a:rPr lang="en-US" sz="2100" dirty="0">
                <a:solidFill>
                  <a:srgbClr val="FEFFFF"/>
                </a:solidFill>
              </a:rPr>
              <a:t>Meet the requirements of the National Occupational Standards (CLD Scotland, 2019)</a:t>
            </a:r>
          </a:p>
          <a:p>
            <a:pPr marL="0" indent="0">
              <a:buNone/>
            </a:pPr>
            <a:r>
              <a:rPr lang="en-US" sz="2100" dirty="0">
                <a:solidFill>
                  <a:srgbClr val="FEFFFF"/>
                </a:solidFill>
              </a:rPr>
              <a:t>Registration with the Education Workforce Council </a:t>
            </a:r>
          </a:p>
          <a:p>
            <a:pPr marL="0" indent="0">
              <a:buNone/>
            </a:pPr>
            <a:r>
              <a:rPr lang="en-US" sz="2100" dirty="0">
                <a:solidFill>
                  <a:srgbClr val="FEFFFF"/>
                </a:solidFill>
              </a:rPr>
              <a:t>Meeting Welsh Government Policy requirements</a:t>
            </a:r>
          </a:p>
          <a:p>
            <a:pPr marL="0" indent="0">
              <a:buNone/>
            </a:pPr>
            <a:r>
              <a:rPr lang="en-US" sz="2100" dirty="0">
                <a:solidFill>
                  <a:srgbClr val="FEFFFF"/>
                </a:solidFill>
              </a:rPr>
              <a:t>Retention in Youth Work roles is a challenge</a:t>
            </a:r>
          </a:p>
        </p:txBody>
      </p:sp>
      <p:pic>
        <p:nvPicPr>
          <p:cNvPr id="5" name="Picture 6" descr="Code of Ethics - ETS Wales">
            <a:extLst>
              <a:ext uri="{FF2B5EF4-FFF2-40B4-BE49-F238E27FC236}">
                <a16:creationId xmlns:a16="http://schemas.microsoft.com/office/drawing/2014/main" id="{BB80B0E7-F03E-B042-BE4F-8EF7D7F843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81820" y="1613706"/>
            <a:ext cx="1561470" cy="2208016"/>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Youth work strategy 2019 | GOV.WALES">
            <a:extLst>
              <a:ext uri="{FF2B5EF4-FFF2-40B4-BE49-F238E27FC236}">
                <a16:creationId xmlns:a16="http://schemas.microsoft.com/office/drawing/2014/main" id="{3A357021-D808-2C4C-9115-80B143F1D6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82" r="5890" b="-2"/>
          <a:stretch/>
        </p:blipFill>
        <p:spPr bwMode="auto">
          <a:xfrm>
            <a:off x="7522192" y="1527906"/>
            <a:ext cx="1445684" cy="237705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EWC Code of Professional Conduct and Practice Comes Into Force">
            <a:extLst>
              <a:ext uri="{FF2B5EF4-FFF2-40B4-BE49-F238E27FC236}">
                <a16:creationId xmlns:a16="http://schemas.microsoft.com/office/drawing/2014/main" id="{CA250EE8-F85A-734D-ACC4-B656C7AB6D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684" r="6107"/>
          <a:stretch/>
        </p:blipFill>
        <p:spPr bwMode="auto">
          <a:xfrm>
            <a:off x="6752206" y="4064326"/>
            <a:ext cx="1301392" cy="2158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78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00C7DA-E621-0A41-8440-AE6C63C39612}"/>
              </a:ext>
            </a:extLst>
          </p:cNvPr>
          <p:cNvSpPr>
            <a:spLocks noGrp="1"/>
          </p:cNvSpPr>
          <p:nvPr>
            <p:ph type="title"/>
          </p:nvPr>
        </p:nvSpPr>
        <p:spPr>
          <a:xfrm>
            <a:off x="457200" y="450562"/>
            <a:ext cx="8229600" cy="1143000"/>
          </a:xfrm>
        </p:spPr>
        <p:txBody>
          <a:bodyPr>
            <a:normAutofit fontScale="90000"/>
          </a:bodyPr>
          <a:lstStyle/>
          <a:p>
            <a:r>
              <a:rPr lang="en-US" dirty="0"/>
              <a:t>Challenge /Support Matrix</a:t>
            </a:r>
            <a:r>
              <a:rPr lang="en-GB" dirty="0"/>
              <a:t>(Garth, 2016)</a:t>
            </a:r>
            <a:br>
              <a:rPr lang="en-GB" dirty="0"/>
            </a:br>
            <a:endParaRPr lang="en-US" dirty="0"/>
          </a:p>
        </p:txBody>
      </p:sp>
      <p:sp>
        <p:nvSpPr>
          <p:cNvPr id="3" name="Content Placeholder 2">
            <a:extLst>
              <a:ext uri="{FF2B5EF4-FFF2-40B4-BE49-F238E27FC236}">
                <a16:creationId xmlns:a16="http://schemas.microsoft.com/office/drawing/2014/main" id="{4E40832C-0E9C-934F-99BD-BBF80A0391C8}"/>
              </a:ext>
            </a:extLst>
          </p:cNvPr>
          <p:cNvSpPr>
            <a:spLocks noGrp="1"/>
          </p:cNvSpPr>
          <p:nvPr>
            <p:ph sz="half" idx="1"/>
          </p:nvPr>
        </p:nvSpPr>
        <p:spPr/>
        <p:txBody>
          <a:bodyPr>
            <a:normAutofit fontScale="92500" lnSpcReduction="10000"/>
          </a:bodyPr>
          <a:lstStyle/>
          <a:p>
            <a:pPr fontAlgn="base"/>
            <a:r>
              <a:rPr lang="en-GB" dirty="0"/>
              <a:t>Quadrant 1 (STRESSED) High Challenge/Low Support</a:t>
            </a:r>
          </a:p>
          <a:p>
            <a:pPr fontAlgn="base"/>
            <a:r>
              <a:rPr lang="en-GB" dirty="0"/>
              <a:t>Quadrant 2 (Apathy) Low Challenge/Low Support</a:t>
            </a:r>
          </a:p>
          <a:p>
            <a:pPr fontAlgn="base"/>
            <a:r>
              <a:rPr lang="en-GB" dirty="0"/>
              <a:t>Quadrant 3 (Complacent) Low Challenge/High Support</a:t>
            </a:r>
          </a:p>
          <a:p>
            <a:pPr fontAlgn="base"/>
            <a:r>
              <a:rPr lang="en-GB" dirty="0"/>
              <a:t>Quadrant 4 (Growth) High Challenge/High Support</a:t>
            </a:r>
          </a:p>
          <a:p>
            <a:pPr fontAlgn="base"/>
            <a:endParaRPr lang="en-GB" dirty="0"/>
          </a:p>
          <a:p>
            <a:pPr fontAlgn="base"/>
            <a:endParaRPr lang="en-GB" dirty="0"/>
          </a:p>
          <a:p>
            <a:pPr fontAlgn="base"/>
            <a:endParaRPr lang="en-GB" dirty="0"/>
          </a:p>
          <a:p>
            <a:endParaRPr lang="en-US" dirty="0"/>
          </a:p>
        </p:txBody>
      </p:sp>
      <p:pic>
        <p:nvPicPr>
          <p:cNvPr id="6" name="Content Placeholder 3">
            <a:extLst>
              <a:ext uri="{FF2B5EF4-FFF2-40B4-BE49-F238E27FC236}">
                <a16:creationId xmlns:a16="http://schemas.microsoft.com/office/drawing/2014/main" id="{8049BC1E-48CC-C042-A24F-31B3E475BEDD}"/>
              </a:ext>
            </a:extLst>
          </p:cNvPr>
          <p:cNvPicPr>
            <a:picLocks noGrp="1" noChangeAspect="1"/>
          </p:cNvPicPr>
          <p:nvPr>
            <p:ph sz="half" idx="2"/>
          </p:nvPr>
        </p:nvPicPr>
        <p:blipFill>
          <a:blip r:embed="rId3"/>
          <a:stretch>
            <a:fillRect/>
          </a:stretch>
        </p:blipFill>
        <p:spPr>
          <a:xfrm>
            <a:off x="4648200" y="1844824"/>
            <a:ext cx="4038600" cy="4176464"/>
          </a:xfrm>
          <a:prstGeom prst="rect">
            <a:avLst/>
          </a:prstGeom>
        </p:spPr>
      </p:pic>
    </p:spTree>
    <p:extLst>
      <p:ext uri="{BB962C8B-B14F-4D97-AF65-F5344CB8AC3E}">
        <p14:creationId xmlns:p14="http://schemas.microsoft.com/office/powerpoint/2010/main" val="31995870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2"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A56DC-FFBF-F745-9CF4-41BD049AD586}"/>
              </a:ext>
            </a:extLst>
          </p:cNvPr>
          <p:cNvSpPr>
            <a:spLocks noGrp="1"/>
          </p:cNvSpPr>
          <p:nvPr>
            <p:ph type="title"/>
          </p:nvPr>
        </p:nvSpPr>
        <p:spPr>
          <a:xfrm>
            <a:off x="442170" y="856180"/>
            <a:ext cx="3420438" cy="1128068"/>
          </a:xfrm>
        </p:spPr>
        <p:txBody>
          <a:bodyPr vert="horz" lIns="91440" tIns="45720" rIns="91440" bIns="45720" rtlCol="0" anchor="ctr">
            <a:normAutofit/>
          </a:bodyPr>
          <a:lstStyle/>
          <a:p>
            <a:pPr algn="l">
              <a:lnSpc>
                <a:spcPct val="90000"/>
              </a:lnSpc>
            </a:pPr>
            <a:r>
              <a:rPr lang="en-US" sz="3200"/>
              <a:t>Working within the current context:</a:t>
            </a:r>
          </a:p>
        </p:txBody>
      </p:sp>
      <p:grpSp>
        <p:nvGrpSpPr>
          <p:cNvPr id="71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71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76"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FA1668DC-3DC9-A34E-9666-6BF2F027E005}"/>
              </a:ext>
            </a:extLst>
          </p:cNvPr>
          <p:cNvSpPr>
            <a:spLocks noGrp="1"/>
          </p:cNvSpPr>
          <p:nvPr>
            <p:ph sz="half" idx="2"/>
          </p:nvPr>
        </p:nvSpPr>
        <p:spPr>
          <a:xfrm>
            <a:off x="443039" y="2330505"/>
            <a:ext cx="3419569" cy="3979585"/>
          </a:xfrm>
        </p:spPr>
        <p:txBody>
          <a:bodyPr vert="horz" lIns="91440" tIns="45720" rIns="91440" bIns="45720" rtlCol="0" anchor="ctr">
            <a:normAutofit/>
          </a:bodyPr>
          <a:lstStyle/>
          <a:p>
            <a:pPr indent="-228600">
              <a:lnSpc>
                <a:spcPct val="90000"/>
              </a:lnSpc>
            </a:pPr>
            <a:endParaRPr lang="en-US" sz="1700" dirty="0"/>
          </a:p>
          <a:p>
            <a:pPr marL="0" indent="-228600">
              <a:lnSpc>
                <a:spcPct val="90000"/>
              </a:lnSpc>
            </a:pPr>
            <a:endParaRPr lang="en-US" sz="17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Delivering Good Youth Work: A Working Guide to Surviving and Thriving:  Amazon.es: Ingram, Gina, Harris, Jean: Libros en idiomas extranjeros">
            <a:extLst>
              <a:ext uri="{FF2B5EF4-FFF2-40B4-BE49-F238E27FC236}">
                <a16:creationId xmlns:a16="http://schemas.microsoft.com/office/drawing/2014/main" id="{BFBBE182-1D6A-0D41-A23B-B0F0A7DB9336}"/>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2" b="10150"/>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5203AC-691E-804F-B4C3-F84AED28E5E5}"/>
              </a:ext>
            </a:extLst>
          </p:cNvPr>
          <p:cNvSpPr txBox="1"/>
          <p:nvPr/>
        </p:nvSpPr>
        <p:spPr>
          <a:xfrm>
            <a:off x="827584" y="2708920"/>
            <a:ext cx="2808312" cy="1754326"/>
          </a:xfrm>
          <a:prstGeom prst="rect">
            <a:avLst/>
          </a:prstGeom>
          <a:noFill/>
        </p:spPr>
        <p:txBody>
          <a:bodyPr wrap="square" rtlCol="0">
            <a:spAutoFit/>
          </a:bodyPr>
          <a:lstStyle/>
          <a:p>
            <a:r>
              <a:rPr lang="en-US" dirty="0"/>
              <a:t>Section 3: Managing Yourself</a:t>
            </a:r>
          </a:p>
          <a:p>
            <a:endParaRPr lang="en-US" dirty="0"/>
          </a:p>
          <a:p>
            <a:endParaRPr lang="en-US" dirty="0"/>
          </a:p>
          <a:p>
            <a:r>
              <a:rPr lang="en-US" dirty="0"/>
              <a:t>Section 4: Managing Others</a:t>
            </a:r>
          </a:p>
          <a:p>
            <a:endParaRPr lang="en-US" dirty="0"/>
          </a:p>
        </p:txBody>
      </p:sp>
    </p:spTree>
    <p:extLst>
      <p:ext uri="{BB962C8B-B14F-4D97-AF65-F5344CB8AC3E}">
        <p14:creationId xmlns:p14="http://schemas.microsoft.com/office/powerpoint/2010/main" val="1949999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DFA5F-5EAC-4816-9281-DC42D8169677}"/>
              </a:ext>
            </a:extLst>
          </p:cNvPr>
          <p:cNvSpPr>
            <a:spLocks noGrp="1"/>
          </p:cNvSpPr>
          <p:nvPr>
            <p:ph type="title"/>
          </p:nvPr>
        </p:nvSpPr>
        <p:spPr>
          <a:xfrm>
            <a:off x="350041" y="586855"/>
            <a:ext cx="2401025" cy="3387497"/>
          </a:xfrm>
        </p:spPr>
        <p:txBody>
          <a:bodyPr anchor="b">
            <a:normAutofit/>
          </a:bodyPr>
          <a:lstStyle/>
          <a:p>
            <a:r>
              <a:rPr lang="en-GB" sz="3500" b="1" dirty="0">
                <a:solidFill>
                  <a:srgbClr val="FFFFFF"/>
                </a:solidFill>
              </a:rPr>
              <a:t>Assessment Question</a:t>
            </a:r>
          </a:p>
        </p:txBody>
      </p:sp>
      <p:graphicFrame>
        <p:nvGraphicFramePr>
          <p:cNvPr id="7" name="Content Placeholder 6">
            <a:extLst>
              <a:ext uri="{FF2B5EF4-FFF2-40B4-BE49-F238E27FC236}">
                <a16:creationId xmlns:a16="http://schemas.microsoft.com/office/drawing/2014/main" id="{2CEDE6B7-7B33-4E85-AB9C-F735A8E4BFAE}"/>
              </a:ext>
            </a:extLst>
          </p:cNvPr>
          <p:cNvGraphicFramePr>
            <a:graphicFrameLocks noGrp="1"/>
          </p:cNvGraphicFramePr>
          <p:nvPr>
            <p:ph idx="1"/>
            <p:extLst>
              <p:ext uri="{D42A27DB-BD31-4B8C-83A1-F6EECF244321}">
                <p14:modId xmlns:p14="http://schemas.microsoft.com/office/powerpoint/2010/main" val="3445124839"/>
              </p:ext>
            </p:extLst>
          </p:nvPr>
        </p:nvGraphicFramePr>
        <p:xfrm>
          <a:off x="3420425" y="188640"/>
          <a:ext cx="5373533" cy="6964385"/>
        </p:xfrm>
        <a:graphic>
          <a:graphicData uri="http://schemas.openxmlformats.org/drawingml/2006/table">
            <a:tbl>
              <a:tblPr firstRow="1" firstCol="1" bandRow="1">
                <a:tableStyleId>{5C22544A-7EE6-4342-B048-85BDC9FD1C3A}</a:tableStyleId>
              </a:tblPr>
              <a:tblGrid>
                <a:gridCol w="5373533">
                  <a:extLst>
                    <a:ext uri="{9D8B030D-6E8A-4147-A177-3AD203B41FA5}">
                      <a16:colId xmlns:a16="http://schemas.microsoft.com/office/drawing/2014/main" val="1937877872"/>
                    </a:ext>
                  </a:extLst>
                </a:gridCol>
              </a:tblGrid>
              <a:tr h="854573">
                <a:tc>
                  <a:txBody>
                    <a:bodyPr/>
                    <a:lstStyle/>
                    <a:p>
                      <a:pPr>
                        <a:lnSpc>
                          <a:spcPct val="107000"/>
                        </a:lnSpc>
                        <a:spcAft>
                          <a:spcPts val="800"/>
                        </a:spcAft>
                      </a:pPr>
                      <a:r>
                        <a:rPr lang="en-GB" sz="2000" dirty="0">
                          <a:effectLst/>
                        </a:rPr>
                        <a:t>Supervision and Management Portfolio</a:t>
                      </a:r>
                    </a:p>
                    <a:p>
                      <a:pPr>
                        <a:lnSpc>
                          <a:spcPct val="107000"/>
                        </a:lnSpc>
                        <a:spcAft>
                          <a:spcPts val="800"/>
                        </a:spcAft>
                      </a:pPr>
                      <a:r>
                        <a:rPr lang="en-GB" sz="2000" dirty="0">
                          <a:effectLst/>
                        </a:rPr>
                        <a:t>7500 words</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56301" marR="56301" marT="0" marB="0"/>
                </a:tc>
                <a:extLst>
                  <a:ext uri="{0D108BD9-81ED-4DB2-BD59-A6C34878D82A}">
                    <a16:rowId xmlns:a16="http://schemas.microsoft.com/office/drawing/2014/main" val="138292826"/>
                  </a:ext>
                </a:extLst>
              </a:tr>
              <a:tr h="5949394">
                <a:tc>
                  <a:txBody>
                    <a:bodyPr/>
                    <a:lstStyle/>
                    <a:p>
                      <a:pPr algn="just">
                        <a:lnSpc>
                          <a:spcPct val="107000"/>
                        </a:lnSpc>
                        <a:spcAft>
                          <a:spcPts val="800"/>
                        </a:spcAft>
                      </a:pPr>
                      <a:r>
                        <a:rPr lang="en-GB" sz="1100" dirty="0">
                          <a:effectLst/>
                        </a:rPr>
                        <a:t> </a:t>
                      </a:r>
                    </a:p>
                    <a:p>
                      <a:pPr algn="just">
                        <a:lnSpc>
                          <a:spcPct val="107000"/>
                        </a:lnSpc>
                        <a:spcAft>
                          <a:spcPts val="800"/>
                        </a:spcAft>
                      </a:pPr>
                      <a:r>
                        <a:rPr lang="en-GB" sz="1350" b="0" dirty="0">
                          <a:effectLst/>
                        </a:rPr>
                        <a:t>The Supervision and Management Portfolio will include the following:</a:t>
                      </a:r>
                    </a:p>
                    <a:p>
                      <a:pPr algn="just">
                        <a:lnSpc>
                          <a:spcPct val="107000"/>
                        </a:lnSpc>
                        <a:spcAft>
                          <a:spcPts val="800"/>
                        </a:spcAft>
                      </a:pPr>
                      <a:r>
                        <a:rPr lang="en-GB" sz="1350" dirty="0">
                          <a:effectLst/>
                        </a:rPr>
                        <a:t>Part 1: Practice Logs (6 x 750 words).</a:t>
                      </a:r>
                    </a:p>
                    <a:p>
                      <a:pPr algn="just">
                        <a:lnSpc>
                          <a:spcPct val="107000"/>
                        </a:lnSpc>
                        <a:spcAft>
                          <a:spcPts val="800"/>
                        </a:spcAft>
                      </a:pPr>
                      <a:r>
                        <a:rPr lang="en-GB" sz="1350" b="0" dirty="0">
                          <a:effectLst/>
                        </a:rPr>
                        <a:t>Students will be required to successfully lead and manage students through the supervisory process, including engaging in 6 supervision sessions.  </a:t>
                      </a:r>
                    </a:p>
                    <a:p>
                      <a:pPr algn="just">
                        <a:lnSpc>
                          <a:spcPct val="107000"/>
                        </a:lnSpc>
                        <a:spcAft>
                          <a:spcPts val="800"/>
                        </a:spcAft>
                      </a:pPr>
                      <a:r>
                        <a:rPr lang="en-GB" sz="1350" b="0" dirty="0">
                          <a:effectLst/>
                        </a:rPr>
                        <a:t>The Practice Logs will address:</a:t>
                      </a:r>
                    </a:p>
                    <a:p>
                      <a:pPr algn="just">
                        <a:lnSpc>
                          <a:spcPct val="107000"/>
                        </a:lnSpc>
                        <a:spcAft>
                          <a:spcPts val="800"/>
                        </a:spcAft>
                      </a:pPr>
                      <a:r>
                        <a:rPr lang="en-GB" sz="1350" b="0" dirty="0">
                          <a:effectLst/>
                        </a:rPr>
                        <a:t> </a:t>
                      </a:r>
                    </a:p>
                    <a:p>
                      <a:pPr marL="342900" lvl="0" indent="-342900" algn="just">
                        <a:lnSpc>
                          <a:spcPct val="107000"/>
                        </a:lnSpc>
                        <a:buFont typeface="Symbol" panose="05050102010706020507" pitchFamily="18" charset="2"/>
                        <a:buChar char=""/>
                      </a:pPr>
                      <a:r>
                        <a:rPr lang="en-GB" sz="1350" b="0" dirty="0">
                          <a:effectLst/>
                        </a:rPr>
                        <a:t>The establishment of the supervisory relationship, to include creating the supervision contract;</a:t>
                      </a:r>
                    </a:p>
                    <a:p>
                      <a:pPr marL="342900" lvl="0" indent="-342900" algn="just">
                        <a:lnSpc>
                          <a:spcPct val="107000"/>
                        </a:lnSpc>
                        <a:buFont typeface="Symbol" panose="05050102010706020507" pitchFamily="18" charset="2"/>
                        <a:buChar char=""/>
                      </a:pPr>
                      <a:r>
                        <a:rPr lang="en-GB" sz="1350" b="0" dirty="0">
                          <a:effectLst/>
                        </a:rPr>
                        <a:t>The importance of creating an appropriate supervision environment and a consideration of how the relationship has developed across the sessions;</a:t>
                      </a:r>
                    </a:p>
                    <a:p>
                      <a:pPr marL="342900" lvl="0" indent="-342900" algn="just">
                        <a:lnSpc>
                          <a:spcPct val="107000"/>
                        </a:lnSpc>
                        <a:buFont typeface="Symbol" panose="05050102010706020507" pitchFamily="18" charset="2"/>
                        <a:buChar char=""/>
                      </a:pPr>
                      <a:r>
                        <a:rPr lang="en-GB" sz="1350" b="0" dirty="0">
                          <a:effectLst/>
                        </a:rPr>
                        <a:t>Your identification and understanding of the functions of supervision;</a:t>
                      </a:r>
                    </a:p>
                    <a:p>
                      <a:pPr marL="342900" lvl="0" indent="-342900" algn="just">
                        <a:lnSpc>
                          <a:spcPct val="107000"/>
                        </a:lnSpc>
                        <a:buFont typeface="Symbol" panose="05050102010706020507" pitchFamily="18" charset="2"/>
                        <a:buChar char=""/>
                      </a:pPr>
                      <a:r>
                        <a:rPr lang="en-GB" sz="1350" b="0" dirty="0">
                          <a:effectLst/>
                        </a:rPr>
                        <a:t>Critically review and reflect upon your knowledge of the functions of supervision, and how these have been applied in practice;</a:t>
                      </a:r>
                    </a:p>
                    <a:p>
                      <a:pPr marL="342900" lvl="0" indent="-342900" algn="just">
                        <a:lnSpc>
                          <a:spcPct val="107000"/>
                        </a:lnSpc>
                        <a:spcAft>
                          <a:spcPts val="800"/>
                        </a:spcAft>
                        <a:buFont typeface="Symbol" panose="05050102010706020507" pitchFamily="18" charset="2"/>
                        <a:buChar char=""/>
                      </a:pPr>
                      <a:r>
                        <a:rPr lang="en-GB" sz="1350" b="0" dirty="0">
                          <a:effectLst/>
                        </a:rPr>
                        <a:t>Critically analyse your role in supervising others during the supervision sessions that you have led upon (x 2)</a:t>
                      </a:r>
                    </a:p>
                    <a:p>
                      <a:pPr algn="just">
                        <a:lnSpc>
                          <a:spcPct val="107000"/>
                        </a:lnSpc>
                        <a:spcAft>
                          <a:spcPts val="800"/>
                        </a:spcAft>
                      </a:pPr>
                      <a:r>
                        <a:rPr lang="en-GB" sz="1350" dirty="0">
                          <a:effectLst/>
                        </a:rPr>
                        <a:t> </a:t>
                      </a:r>
                    </a:p>
                    <a:p>
                      <a:pPr algn="just">
                        <a:lnSpc>
                          <a:spcPct val="107000"/>
                        </a:lnSpc>
                        <a:spcAft>
                          <a:spcPts val="800"/>
                        </a:spcAft>
                      </a:pPr>
                      <a:r>
                        <a:rPr lang="en-GB" sz="1350" dirty="0">
                          <a:effectLst/>
                        </a:rPr>
                        <a:t>Part 2: 3000-word critical review </a:t>
                      </a:r>
                      <a:r>
                        <a:rPr lang="en-GB" sz="1350" b="0" dirty="0">
                          <a:effectLst/>
                        </a:rPr>
                        <a:t>of leadership and management theories, and their application to practice. Students should also consider these in light of the increasingly challenging financial climate that services for young people face, and draw upon a range of supporting material to underpin discussions.</a:t>
                      </a:r>
                      <a:endParaRPr lang="en-GB" sz="1350" b="0" dirty="0">
                        <a:effectLst/>
                        <a:latin typeface="Calibri" panose="020F0502020204030204" pitchFamily="34" charset="0"/>
                        <a:ea typeface="DengXian" panose="02010600030101010101" pitchFamily="2" charset="-122"/>
                        <a:cs typeface="Times New Roman" panose="02020603050405020304" pitchFamily="18" charset="0"/>
                      </a:endParaRPr>
                    </a:p>
                  </a:txBody>
                  <a:tcPr marL="56301" marR="56301" marT="0" marB="0"/>
                </a:tc>
                <a:extLst>
                  <a:ext uri="{0D108BD9-81ED-4DB2-BD59-A6C34878D82A}">
                    <a16:rowId xmlns:a16="http://schemas.microsoft.com/office/drawing/2014/main" val="545984620"/>
                  </a:ext>
                </a:extLst>
              </a:tr>
              <a:tr h="160418">
                <a:tc>
                  <a:txBody>
                    <a:bodyPr/>
                    <a:lstStyle/>
                    <a:p>
                      <a:pPr>
                        <a:lnSpc>
                          <a:spcPct val="107000"/>
                        </a:lnSpc>
                        <a:spcAft>
                          <a:spcPts val="800"/>
                        </a:spcAft>
                      </a:pPr>
                      <a:r>
                        <a:rPr lang="en-GB" sz="900" dirty="0">
                          <a:effectLst/>
                        </a:rPr>
                        <a:t> </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txBody>
                  <a:tcPr marL="56301" marR="56301" marT="0" marB="0"/>
                </a:tc>
                <a:extLst>
                  <a:ext uri="{0D108BD9-81ED-4DB2-BD59-A6C34878D82A}">
                    <a16:rowId xmlns:a16="http://schemas.microsoft.com/office/drawing/2014/main" val="3772445440"/>
                  </a:ext>
                </a:extLst>
              </a:tr>
            </a:tbl>
          </a:graphicData>
        </a:graphic>
      </p:graphicFrame>
    </p:spTree>
    <p:extLst>
      <p:ext uri="{BB962C8B-B14F-4D97-AF65-F5344CB8AC3E}">
        <p14:creationId xmlns:p14="http://schemas.microsoft.com/office/powerpoint/2010/main" val="1239610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1E7A96-AE86-8F4E-91B9-A982D8418F6D}"/>
              </a:ext>
            </a:extLst>
          </p:cNvPr>
          <p:cNvSpPr>
            <a:spLocks noGrp="1"/>
          </p:cNvSpPr>
          <p:nvPr>
            <p:ph type="title"/>
          </p:nvPr>
        </p:nvSpPr>
        <p:spPr/>
        <p:txBody>
          <a:bodyPr/>
          <a:lstStyle/>
          <a:p>
            <a:r>
              <a:rPr lang="en-US" dirty="0"/>
              <a:t>Assessment Portfolio (Part 1)</a:t>
            </a:r>
          </a:p>
        </p:txBody>
      </p:sp>
      <p:sp>
        <p:nvSpPr>
          <p:cNvPr id="9" name="Content Placeholder 8">
            <a:extLst>
              <a:ext uri="{FF2B5EF4-FFF2-40B4-BE49-F238E27FC236}">
                <a16:creationId xmlns:a16="http://schemas.microsoft.com/office/drawing/2014/main" id="{C794E45D-98BD-AE4A-855B-322B56070E0E}"/>
              </a:ext>
            </a:extLst>
          </p:cNvPr>
          <p:cNvSpPr>
            <a:spLocks noGrp="1"/>
          </p:cNvSpPr>
          <p:nvPr>
            <p:ph idx="1"/>
          </p:nvPr>
        </p:nvSpPr>
        <p:spPr/>
        <p:txBody>
          <a:bodyPr>
            <a:normAutofit fontScale="62500" lnSpcReduction="20000"/>
          </a:bodyPr>
          <a:lstStyle/>
          <a:p>
            <a:pPr algn="just">
              <a:lnSpc>
                <a:spcPct val="107000"/>
              </a:lnSpc>
              <a:spcAft>
                <a:spcPts val="800"/>
              </a:spcAft>
            </a:pPr>
            <a:r>
              <a:rPr lang="en-GB" sz="3200" b="0" dirty="0">
                <a:effectLst/>
              </a:rPr>
              <a:t>Students will be required to successfully lead and manage students through the supervisory process, including engaging in 6 supervision sessions.  </a:t>
            </a:r>
            <a:endParaRPr lang="en-GB" dirty="0"/>
          </a:p>
          <a:p>
            <a:pPr marL="0" indent="0">
              <a:buNone/>
            </a:pPr>
            <a:r>
              <a:rPr lang="en-GB" b="1" dirty="0"/>
              <a:t>Practice Logs </a:t>
            </a:r>
            <a:r>
              <a:rPr lang="en-GB" dirty="0"/>
              <a:t>(6 x 750 words) to address:</a:t>
            </a:r>
          </a:p>
          <a:p>
            <a:pPr algn="just">
              <a:lnSpc>
                <a:spcPct val="107000"/>
              </a:lnSpc>
              <a:spcAft>
                <a:spcPts val="800"/>
              </a:spcAft>
            </a:pPr>
            <a:endParaRPr lang="en-GB" sz="2800" b="0" dirty="0">
              <a:effectLst/>
            </a:endParaRPr>
          </a:p>
          <a:p>
            <a:pPr marL="342900" lvl="0" indent="-342900" algn="just">
              <a:lnSpc>
                <a:spcPct val="107000"/>
              </a:lnSpc>
              <a:buFont typeface="Symbol" panose="05050102010706020507" pitchFamily="18" charset="2"/>
              <a:buChar char=""/>
            </a:pPr>
            <a:r>
              <a:rPr lang="en-GB" sz="2800" b="0" dirty="0">
                <a:effectLst/>
              </a:rPr>
              <a:t>The establishment of the supervisory relationship, to include creating the supervision contract;</a:t>
            </a:r>
          </a:p>
          <a:p>
            <a:pPr marL="342900" lvl="0" indent="-342900" algn="just">
              <a:lnSpc>
                <a:spcPct val="107000"/>
              </a:lnSpc>
              <a:buFont typeface="Symbol" panose="05050102010706020507" pitchFamily="18" charset="2"/>
              <a:buChar char=""/>
            </a:pPr>
            <a:r>
              <a:rPr lang="en-GB" sz="2800" b="0" dirty="0">
                <a:effectLst/>
              </a:rPr>
              <a:t>The importance of creating an appropriate supervision environment and a consideration of how the relationship has developed across the sessions;</a:t>
            </a:r>
          </a:p>
          <a:p>
            <a:pPr marL="342900" lvl="0" indent="-342900" algn="just">
              <a:lnSpc>
                <a:spcPct val="107000"/>
              </a:lnSpc>
              <a:buFont typeface="Symbol" panose="05050102010706020507" pitchFamily="18" charset="2"/>
              <a:buChar char=""/>
            </a:pPr>
            <a:r>
              <a:rPr lang="en-GB" sz="2800" b="0" dirty="0">
                <a:effectLst/>
              </a:rPr>
              <a:t>Your identification and understanding of the functions of supervision;</a:t>
            </a:r>
          </a:p>
          <a:p>
            <a:pPr marL="342900" lvl="0" indent="-342900" algn="just">
              <a:lnSpc>
                <a:spcPct val="107000"/>
              </a:lnSpc>
              <a:buFont typeface="Symbol" panose="05050102010706020507" pitchFamily="18" charset="2"/>
              <a:buChar char=""/>
            </a:pPr>
            <a:r>
              <a:rPr lang="en-GB" sz="2800" b="0" dirty="0">
                <a:effectLst/>
              </a:rPr>
              <a:t>Critically review and reflect upon your knowledge of the functions of supervision, and how these have been applied in practice;</a:t>
            </a:r>
          </a:p>
          <a:p>
            <a:pPr marL="342900" lvl="0" indent="-342900" algn="just">
              <a:lnSpc>
                <a:spcPct val="107000"/>
              </a:lnSpc>
              <a:spcAft>
                <a:spcPts val="800"/>
              </a:spcAft>
              <a:buFont typeface="Symbol" panose="05050102010706020507" pitchFamily="18" charset="2"/>
              <a:buChar char=""/>
            </a:pPr>
            <a:r>
              <a:rPr lang="en-GB" sz="2800" b="0" dirty="0">
                <a:effectLst/>
              </a:rPr>
              <a:t>Critically analyse your role in supervising others during the supervision sessions that you have led upon (x 2)</a:t>
            </a:r>
          </a:p>
          <a:p>
            <a:pPr marL="0" indent="0">
              <a:buNone/>
            </a:pPr>
            <a:endParaRPr lang="en-US" dirty="0"/>
          </a:p>
        </p:txBody>
      </p:sp>
      <p:sp>
        <p:nvSpPr>
          <p:cNvPr id="8" name="Text Placeholder 7">
            <a:extLst>
              <a:ext uri="{FF2B5EF4-FFF2-40B4-BE49-F238E27FC236}">
                <a16:creationId xmlns:a16="http://schemas.microsoft.com/office/drawing/2014/main" id="{C462F1AC-7C7B-1247-BDB3-76AC76920BFC}"/>
              </a:ext>
            </a:extLst>
          </p:cNvPr>
          <p:cNvSpPr>
            <a:spLocks noGrp="1"/>
          </p:cNvSpPr>
          <p:nvPr>
            <p:ph type="body" idx="4294967295"/>
          </p:nvPr>
        </p:nvSpPr>
        <p:spPr>
          <a:xfrm>
            <a:off x="0" y="1535113"/>
            <a:ext cx="4040188" cy="639762"/>
          </a:xfrm>
        </p:spPr>
        <p:txBody>
          <a:bodyPr/>
          <a:lstStyle/>
          <a:p>
            <a:pPr marL="0" indent="0" algn="ctr">
              <a:buNone/>
            </a:pPr>
            <a:r>
              <a:rPr lang="en-US" dirty="0"/>
              <a:t> </a:t>
            </a:r>
          </a:p>
        </p:txBody>
      </p:sp>
    </p:spTree>
    <p:extLst>
      <p:ext uri="{BB962C8B-B14F-4D97-AF65-F5344CB8AC3E}">
        <p14:creationId xmlns:p14="http://schemas.microsoft.com/office/powerpoint/2010/main" val="30717328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1B11B9-8DE5-4847-88C0-3723C05DCB13}"/>
              </a:ext>
            </a:extLst>
          </p:cNvPr>
          <p:cNvSpPr>
            <a:spLocks noGrp="1"/>
          </p:cNvSpPr>
          <p:nvPr>
            <p:ph type="title"/>
          </p:nvPr>
        </p:nvSpPr>
        <p:spPr>
          <a:xfrm>
            <a:off x="701154" y="982272"/>
            <a:ext cx="2541314" cy="4560970"/>
          </a:xfrm>
        </p:spPr>
        <p:txBody>
          <a:bodyPr>
            <a:normAutofit/>
          </a:bodyPr>
          <a:lstStyle/>
          <a:p>
            <a:endParaRPr lang="en-US" sz="3500">
              <a:solidFill>
                <a:srgbClr val="FFFFFF"/>
              </a:solidFill>
            </a:endParaRPr>
          </a:p>
        </p:txBody>
      </p:sp>
      <p:sp>
        <p:nvSpPr>
          <p:cNvPr id="3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4EA3BD0-E1C8-D745-9E38-7A5355923A24}"/>
              </a:ext>
            </a:extLst>
          </p:cNvPr>
          <p:cNvSpPr>
            <a:spLocks noGrp="1"/>
          </p:cNvSpPr>
          <p:nvPr>
            <p:ph idx="1"/>
          </p:nvPr>
        </p:nvSpPr>
        <p:spPr>
          <a:xfrm>
            <a:off x="3916396" y="1719618"/>
            <a:ext cx="4461623" cy="4334629"/>
          </a:xfrm>
        </p:spPr>
        <p:txBody>
          <a:bodyPr anchor="ctr">
            <a:normAutofit/>
          </a:bodyPr>
          <a:lstStyle/>
          <a:p>
            <a:endParaRPr lang="en-US" sz="2100">
              <a:solidFill>
                <a:srgbClr val="FEFFFF"/>
              </a:solidFill>
            </a:endParaRPr>
          </a:p>
          <a:p>
            <a:endParaRPr lang="en-US" sz="2100">
              <a:solidFill>
                <a:srgbClr val="FEFFFF"/>
              </a:solidFill>
            </a:endParaRPr>
          </a:p>
          <a:p>
            <a:endParaRPr lang="en-US" sz="2100">
              <a:solidFill>
                <a:srgbClr val="FEFFFF"/>
              </a:solidFill>
            </a:endParaRPr>
          </a:p>
          <a:p>
            <a:pPr marL="0" indent="0">
              <a:buNone/>
            </a:pPr>
            <a:r>
              <a:rPr lang="en-US" sz="2100">
                <a:solidFill>
                  <a:srgbClr val="FEFFFF"/>
                </a:solidFill>
              </a:rPr>
              <a:t>Part 2 of the Module </a:t>
            </a:r>
          </a:p>
        </p:txBody>
      </p:sp>
    </p:spTree>
    <p:extLst>
      <p:ext uri="{BB962C8B-B14F-4D97-AF65-F5344CB8AC3E}">
        <p14:creationId xmlns:p14="http://schemas.microsoft.com/office/powerpoint/2010/main" val="638948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2512D-CEBB-7E43-89EC-6E64DAFA0613}"/>
              </a:ext>
            </a:extLst>
          </p:cNvPr>
          <p:cNvSpPr>
            <a:spLocks noGrp="1"/>
          </p:cNvSpPr>
          <p:nvPr>
            <p:ph type="title"/>
          </p:nvPr>
        </p:nvSpPr>
        <p:spPr>
          <a:xfrm>
            <a:off x="389658" y="621792"/>
            <a:ext cx="3886128" cy="5504688"/>
          </a:xfrm>
        </p:spPr>
        <p:txBody>
          <a:bodyPr>
            <a:normAutofit/>
          </a:bodyPr>
          <a:lstStyle/>
          <a:p>
            <a:r>
              <a:rPr lang="en-US" sz="4200" dirty="0"/>
              <a:t>Themes</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4593"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C88DEF1-B784-4BFC-9A62-E5DFC8DCC155}"/>
              </a:ext>
            </a:extLst>
          </p:cNvPr>
          <p:cNvGraphicFramePr>
            <a:graphicFrameLocks noGrp="1"/>
          </p:cNvGraphicFramePr>
          <p:nvPr>
            <p:ph idx="1"/>
            <p:extLst>
              <p:ext uri="{D42A27DB-BD31-4B8C-83A1-F6EECF244321}">
                <p14:modId xmlns:p14="http://schemas.microsoft.com/office/powerpoint/2010/main" val="2904164480"/>
              </p:ext>
            </p:extLst>
          </p:nvPr>
        </p:nvGraphicFramePr>
        <p:xfrm>
          <a:off x="4574286" y="621792"/>
          <a:ext cx="394335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9589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9658" y="621792"/>
            <a:ext cx="3886128" cy="5504688"/>
          </a:xfrm>
        </p:spPr>
        <p:txBody>
          <a:bodyPr>
            <a:normAutofit/>
          </a:bodyPr>
          <a:lstStyle/>
          <a:p>
            <a:r>
              <a:rPr lang="en-GB" sz="4200" dirty="0"/>
              <a:t>Themes</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4593"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E354C13-24A7-4A58-A3EB-D7B0517A17A8}"/>
              </a:ext>
            </a:extLst>
          </p:cNvPr>
          <p:cNvGraphicFramePr>
            <a:graphicFrameLocks noGrp="1"/>
          </p:cNvGraphicFramePr>
          <p:nvPr>
            <p:ph idx="1"/>
            <p:extLst>
              <p:ext uri="{D42A27DB-BD31-4B8C-83A1-F6EECF244321}">
                <p14:modId xmlns:p14="http://schemas.microsoft.com/office/powerpoint/2010/main" val="2826399245"/>
              </p:ext>
            </p:extLst>
          </p:nvPr>
        </p:nvGraphicFramePr>
        <p:xfrm>
          <a:off x="4574286" y="621792"/>
          <a:ext cx="394335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2546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1655A-F335-5843-AA98-32FEAA4CD508}"/>
              </a:ext>
            </a:extLst>
          </p:cNvPr>
          <p:cNvSpPr>
            <a:spLocks noGrp="1"/>
          </p:cNvSpPr>
          <p:nvPr>
            <p:ph type="title"/>
          </p:nvPr>
        </p:nvSpPr>
        <p:spPr>
          <a:xfrm>
            <a:off x="445770" y="637125"/>
            <a:ext cx="2851707" cy="5256371"/>
          </a:xfrm>
        </p:spPr>
        <p:txBody>
          <a:bodyPr>
            <a:normAutofit/>
          </a:bodyPr>
          <a:lstStyle/>
          <a:p>
            <a:r>
              <a:rPr lang="en-US" sz="4200" dirty="0"/>
              <a:t>Themes</a:t>
            </a:r>
          </a:p>
        </p:txBody>
      </p:sp>
      <p:graphicFrame>
        <p:nvGraphicFramePr>
          <p:cNvPr id="5" name="Content Placeholder 2">
            <a:extLst>
              <a:ext uri="{FF2B5EF4-FFF2-40B4-BE49-F238E27FC236}">
                <a16:creationId xmlns:a16="http://schemas.microsoft.com/office/drawing/2014/main" id="{5715BAC2-6AC3-4AED-8314-8C0859FD8C97}"/>
              </a:ext>
            </a:extLst>
          </p:cNvPr>
          <p:cNvGraphicFramePr>
            <a:graphicFrameLocks noGrp="1"/>
          </p:cNvGraphicFramePr>
          <p:nvPr>
            <p:ph idx="1"/>
            <p:extLst>
              <p:ext uri="{D42A27DB-BD31-4B8C-83A1-F6EECF244321}">
                <p14:modId xmlns:p14="http://schemas.microsoft.com/office/powerpoint/2010/main" val="3439604521"/>
              </p:ext>
            </p:extLst>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2831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Assessment Question</a:t>
            </a:r>
          </a:p>
        </p:txBody>
      </p:sp>
      <p:sp>
        <p:nvSpPr>
          <p:cNvPr id="3" name="Content Placeholder 2"/>
          <p:cNvSpPr>
            <a:spLocks noGrp="1"/>
          </p:cNvSpPr>
          <p:nvPr>
            <p:ph idx="1"/>
          </p:nvPr>
        </p:nvSpPr>
        <p:spPr>
          <a:xfrm>
            <a:off x="457200" y="1600200"/>
            <a:ext cx="8229600" cy="5141168"/>
          </a:xfrm>
        </p:spPr>
        <p:txBody>
          <a:bodyPr>
            <a:normAutofit/>
          </a:bodyPr>
          <a:lstStyle/>
          <a:p>
            <a:endParaRPr lang="en-GB" dirty="0"/>
          </a:p>
          <a:p>
            <a:pPr algn="just"/>
            <a:r>
              <a:rPr lang="en-GB" sz="3200" b="1" dirty="0">
                <a:effectLst/>
              </a:rPr>
              <a:t>3000-word critical review </a:t>
            </a:r>
            <a:r>
              <a:rPr lang="en-GB" sz="3200" b="0" dirty="0">
                <a:effectLst/>
              </a:rPr>
              <a:t>of leadership and management theories, and their application to practice. Students should also consider these in light of the increasingly challenging financial climate that services for young people face, and draw upon a range of supporting material to underpin discussions.</a:t>
            </a:r>
            <a:endParaRPr lang="en-GB" dirty="0"/>
          </a:p>
        </p:txBody>
      </p:sp>
    </p:spTree>
    <p:extLst>
      <p:ext uri="{BB962C8B-B14F-4D97-AF65-F5344CB8AC3E}">
        <p14:creationId xmlns:p14="http://schemas.microsoft.com/office/powerpoint/2010/main" val="9552779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2E7E6-0185-44B7-851D-B22EE2A0D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9144000" cy="208337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8515"/>
            <a:ext cx="7886700" cy="1325563"/>
          </a:xfrm>
        </p:spPr>
        <p:txBody>
          <a:bodyPr>
            <a:normAutofit/>
          </a:bodyPr>
          <a:lstStyle/>
          <a:p>
            <a:pPr>
              <a:lnSpc>
                <a:spcPct val="90000"/>
              </a:lnSpc>
            </a:pPr>
            <a:r>
              <a:rPr lang="en-GB" sz="4800" b="1">
                <a:solidFill>
                  <a:schemeClr val="bg1">
                    <a:lumMod val="95000"/>
                  </a:schemeClr>
                </a:solidFill>
              </a:rPr>
              <a:t>Assignment Submission Date</a:t>
            </a:r>
          </a:p>
        </p:txBody>
      </p:sp>
      <p:graphicFrame>
        <p:nvGraphicFramePr>
          <p:cNvPr id="5" name="Content Placeholder 2">
            <a:extLst>
              <a:ext uri="{FF2B5EF4-FFF2-40B4-BE49-F238E27FC236}">
                <a16:creationId xmlns:a16="http://schemas.microsoft.com/office/drawing/2014/main" id="{637E325F-B489-4373-89A2-277C4A9DEC8E}"/>
              </a:ext>
            </a:extLst>
          </p:cNvPr>
          <p:cNvGraphicFramePr>
            <a:graphicFrameLocks noGrp="1"/>
          </p:cNvGraphicFramePr>
          <p:nvPr>
            <p:ph idx="1"/>
            <p:extLst>
              <p:ext uri="{D42A27DB-BD31-4B8C-83A1-F6EECF244321}">
                <p14:modId xmlns:p14="http://schemas.microsoft.com/office/powerpoint/2010/main" val="2561935175"/>
              </p:ext>
            </p:extLst>
          </p:nvPr>
        </p:nvGraphicFramePr>
        <p:xfrm>
          <a:off x="628650" y="2265218"/>
          <a:ext cx="7886700" cy="3916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5867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59B5D-178E-0241-A5FE-FB201AE406FA}"/>
              </a:ext>
            </a:extLst>
          </p:cNvPr>
          <p:cNvSpPr>
            <a:spLocks noGrp="1"/>
          </p:cNvSpPr>
          <p:nvPr>
            <p:ph type="title"/>
          </p:nvPr>
        </p:nvSpPr>
        <p:spPr>
          <a:xfrm>
            <a:off x="3724072" y="629268"/>
            <a:ext cx="4939868" cy="1286160"/>
          </a:xfrm>
        </p:spPr>
        <p:txBody>
          <a:bodyPr anchor="b">
            <a:normAutofit/>
          </a:bodyPr>
          <a:lstStyle/>
          <a:p>
            <a:r>
              <a:rPr lang="en-US" dirty="0"/>
              <a:t>Moving forward</a:t>
            </a:r>
          </a:p>
        </p:txBody>
      </p:sp>
      <p:sp>
        <p:nvSpPr>
          <p:cNvPr id="3" name="Content Placeholder 2">
            <a:extLst>
              <a:ext uri="{FF2B5EF4-FFF2-40B4-BE49-F238E27FC236}">
                <a16:creationId xmlns:a16="http://schemas.microsoft.com/office/drawing/2014/main" id="{82EA9F9A-EA48-DF4F-A4F3-2D3A1E23BD26}"/>
              </a:ext>
            </a:extLst>
          </p:cNvPr>
          <p:cNvSpPr>
            <a:spLocks noGrp="1"/>
          </p:cNvSpPr>
          <p:nvPr>
            <p:ph idx="1"/>
          </p:nvPr>
        </p:nvSpPr>
        <p:spPr>
          <a:xfrm>
            <a:off x="3724073" y="2438400"/>
            <a:ext cx="4939867" cy="3785419"/>
          </a:xfrm>
        </p:spPr>
        <p:txBody>
          <a:bodyPr>
            <a:normAutofit/>
          </a:bodyPr>
          <a:lstStyle/>
          <a:p>
            <a:endParaRPr lang="en-US" sz="1700" dirty="0"/>
          </a:p>
          <a:p>
            <a:r>
              <a:rPr lang="en-US" sz="3600" dirty="0"/>
              <a:t>Within the context of this module, what are your hopes and fears? </a:t>
            </a:r>
          </a:p>
        </p:txBody>
      </p:sp>
      <p:pic>
        <p:nvPicPr>
          <p:cNvPr id="5" name="Picture 4">
            <a:extLst>
              <a:ext uri="{FF2B5EF4-FFF2-40B4-BE49-F238E27FC236}">
                <a16:creationId xmlns:a16="http://schemas.microsoft.com/office/drawing/2014/main" id="{294D966E-823E-4A3F-AE6A-BE6061D986C4}"/>
              </a:ext>
            </a:extLst>
          </p:cNvPr>
          <p:cNvPicPr>
            <a:picLocks noChangeAspect="1"/>
          </p:cNvPicPr>
          <p:nvPr/>
        </p:nvPicPr>
        <p:blipFill rotWithShape="1">
          <a:blip r:embed="rId2"/>
          <a:srcRect l="23763" r="42397"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8BED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35247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DBCB0-718D-AB4D-9568-C2EC67661750}"/>
              </a:ext>
            </a:extLst>
          </p:cNvPr>
          <p:cNvSpPr>
            <a:spLocks noGrp="1"/>
          </p:cNvSpPr>
          <p:nvPr>
            <p:ph type="title"/>
          </p:nvPr>
        </p:nvSpPr>
        <p:spPr>
          <a:xfrm>
            <a:off x="3724072" y="629268"/>
            <a:ext cx="4939868" cy="1286160"/>
          </a:xfrm>
        </p:spPr>
        <p:txBody>
          <a:bodyPr anchor="b">
            <a:normAutofit fontScale="90000"/>
          </a:bodyPr>
          <a:lstStyle/>
          <a:p>
            <a:pPr>
              <a:lnSpc>
                <a:spcPct val="90000"/>
              </a:lnSpc>
            </a:pPr>
            <a:r>
              <a:rPr lang="en-US" sz="4100" dirty="0"/>
              <a:t>In preparation for next week, please complete the following:</a:t>
            </a:r>
          </a:p>
        </p:txBody>
      </p:sp>
      <p:sp>
        <p:nvSpPr>
          <p:cNvPr id="3" name="Content Placeholder 2">
            <a:extLst>
              <a:ext uri="{FF2B5EF4-FFF2-40B4-BE49-F238E27FC236}">
                <a16:creationId xmlns:a16="http://schemas.microsoft.com/office/drawing/2014/main" id="{48396C41-1154-B044-B037-D3A7F5942CE6}"/>
              </a:ext>
            </a:extLst>
          </p:cNvPr>
          <p:cNvSpPr>
            <a:spLocks noGrp="1"/>
          </p:cNvSpPr>
          <p:nvPr>
            <p:ph idx="1"/>
          </p:nvPr>
        </p:nvSpPr>
        <p:spPr>
          <a:xfrm>
            <a:off x="3724073" y="2438400"/>
            <a:ext cx="4939867" cy="3785419"/>
          </a:xfrm>
        </p:spPr>
        <p:txBody>
          <a:bodyPr>
            <a:normAutofit fontScale="70000" lnSpcReduction="20000"/>
          </a:bodyPr>
          <a:lstStyle/>
          <a:p>
            <a:r>
              <a:rPr lang="en-US" sz="2800" dirty="0"/>
              <a:t>Please click </a:t>
            </a:r>
            <a:r>
              <a:rPr lang="en-US" sz="2800" dirty="0">
                <a:hlinkClick r:id="rId2"/>
              </a:rPr>
              <a:t>here</a:t>
            </a:r>
            <a:r>
              <a:rPr lang="en-US" sz="2800" dirty="0"/>
              <a:t> to conduct an assessment of your communication skills</a:t>
            </a:r>
          </a:p>
          <a:p>
            <a:r>
              <a:rPr lang="en-US" sz="2800" dirty="0"/>
              <a:t>Critically reflect upon these skills and feedback to group</a:t>
            </a:r>
          </a:p>
          <a:p>
            <a:r>
              <a:rPr lang="en-US" sz="2800" dirty="0"/>
              <a:t>Obtain a copy of your  organization’s Supervision policy, and provide a brief overview of its key concepts</a:t>
            </a:r>
          </a:p>
          <a:p>
            <a:r>
              <a:rPr lang="en-US" sz="2800" dirty="0"/>
              <a:t>Read article </a:t>
            </a:r>
            <a:r>
              <a:rPr lang="en-US" sz="2800" dirty="0">
                <a:hlinkClick r:id="rId3"/>
              </a:rPr>
              <a:t>here</a:t>
            </a:r>
            <a:r>
              <a:rPr lang="en-US" sz="2800" dirty="0"/>
              <a:t> </a:t>
            </a:r>
            <a:r>
              <a:rPr lang="en-GB" sz="2600" b="1" dirty="0"/>
              <a:t>M. Joan Tash, youth work and the development of professional supervision (Available from: </a:t>
            </a:r>
            <a:r>
              <a:rPr lang="en-GB" sz="2600" b="1" dirty="0">
                <a:hlinkClick r:id="rId3"/>
              </a:rPr>
              <a:t>https://infed.org/mobi/m-joan-tash-youth-work-and-the-development-of-professional-supervision/</a:t>
            </a:r>
            <a:r>
              <a:rPr lang="en-GB" sz="2600" b="1" dirty="0"/>
              <a:t> </a:t>
            </a:r>
          </a:p>
          <a:p>
            <a:endParaRPr lang="en-US" sz="2800" dirty="0"/>
          </a:p>
          <a:p>
            <a:pPr marL="0" indent="0">
              <a:buNone/>
            </a:pPr>
            <a:endParaRPr lang="en-US" sz="2800" dirty="0"/>
          </a:p>
        </p:txBody>
      </p:sp>
      <p:pic>
        <p:nvPicPr>
          <p:cNvPr id="5" name="Picture 4">
            <a:extLst>
              <a:ext uri="{FF2B5EF4-FFF2-40B4-BE49-F238E27FC236}">
                <a16:creationId xmlns:a16="http://schemas.microsoft.com/office/drawing/2014/main" id="{660341A7-ACF4-4AF4-8C96-4CB328600C25}"/>
              </a:ext>
            </a:extLst>
          </p:cNvPr>
          <p:cNvPicPr>
            <a:picLocks noChangeAspect="1"/>
          </p:cNvPicPr>
          <p:nvPr/>
        </p:nvPicPr>
        <p:blipFill rotWithShape="1">
          <a:blip r:embed="rId4"/>
          <a:srcRect l="33728" r="32560"/>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7654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468313" y="0"/>
            <a:ext cx="8675687" cy="908050"/>
          </a:xfrm>
        </p:spPr>
        <p:txBody>
          <a:bodyPr rtlCol="0">
            <a:normAutofit fontScale="90000"/>
          </a:bodyPr>
          <a:lstStyle/>
          <a:p>
            <a:pPr fontAlgn="auto">
              <a:spcAft>
                <a:spcPts val="0"/>
              </a:spcAft>
              <a:defRPr/>
            </a:pPr>
            <a:br>
              <a:rPr lang="en-GB" sz="3600" dirty="0"/>
            </a:br>
            <a:r>
              <a:rPr lang="en-GB" sz="3600" dirty="0"/>
              <a:t>Objectives to be covered:</a:t>
            </a:r>
            <a:br>
              <a:rPr lang="en-GB" sz="3600" dirty="0"/>
            </a:br>
            <a:r>
              <a:rPr lang="en-GB" sz="1600" dirty="0"/>
              <a:t>At the end of the session students will be able to:</a:t>
            </a:r>
            <a:br>
              <a:rPr lang="en-GB" sz="1600" dirty="0"/>
            </a:br>
            <a:br>
              <a:rPr lang="en-GB" sz="1600" dirty="0"/>
            </a:br>
            <a:endParaRPr lang="en-GB" sz="1600" dirty="0"/>
          </a:p>
        </p:txBody>
      </p:sp>
      <p:sp>
        <p:nvSpPr>
          <p:cNvPr id="10243" name="Content Placeholder 2">
            <a:extLst>
              <a:ext uri="{FF2B5EF4-FFF2-40B4-BE49-F238E27FC236}">
                <a16:creationId xmlns:a16="http://schemas.microsoft.com/office/drawing/2014/main" id="{45C6BD04-FF83-D249-829E-7721F55846D1}"/>
              </a:ext>
            </a:extLst>
          </p:cNvPr>
          <p:cNvSpPr>
            <a:spLocks noGrp="1"/>
          </p:cNvSpPr>
          <p:nvPr>
            <p:ph idx="4294967295"/>
          </p:nvPr>
        </p:nvSpPr>
        <p:spPr>
          <a:xfrm>
            <a:off x="468313" y="836613"/>
            <a:ext cx="8675687" cy="5545137"/>
          </a:xfrm>
        </p:spPr>
        <p:txBody>
          <a:bodyPr rtlCol="0">
            <a:normAutofit fontScale="25000" lnSpcReduction="20000"/>
          </a:bodyPr>
          <a:lstStyle/>
          <a:p>
            <a:pPr marL="365760" indent="-256032" fontAlgn="auto">
              <a:spcAft>
                <a:spcPts val="0"/>
              </a:spcAft>
              <a:buFont typeface="Wingdings 3"/>
              <a:buChar char=""/>
              <a:defRPr/>
            </a:pPr>
            <a:endParaRPr lang="en-GB" sz="2400" b="1" dirty="0"/>
          </a:p>
          <a:p>
            <a:pPr marL="109728" indent="0" fontAlgn="auto">
              <a:spcAft>
                <a:spcPts val="0"/>
              </a:spcAft>
              <a:buFont typeface="Arial" panose="020B0604020202020204" pitchFamily="34" charset="0"/>
              <a:buNone/>
              <a:defRPr/>
            </a:pPr>
            <a:endParaRPr lang="en-GB" sz="9600" dirty="0"/>
          </a:p>
          <a:p>
            <a:pPr marL="109728" indent="0" fontAlgn="auto">
              <a:spcAft>
                <a:spcPts val="0"/>
              </a:spcAft>
              <a:buFont typeface="Arial" panose="020B0604020202020204" pitchFamily="34" charset="0"/>
              <a:buNone/>
              <a:defRPr/>
            </a:pPr>
            <a:r>
              <a:rPr lang="en-GB" sz="9600" dirty="0"/>
              <a:t>Confirm the objectives of the module and identify its relevance to you as a Youth and Community Worker</a:t>
            </a:r>
          </a:p>
          <a:p>
            <a:pPr marL="109728" indent="0" fontAlgn="auto">
              <a:spcAft>
                <a:spcPts val="0"/>
              </a:spcAft>
              <a:buFont typeface="Arial" panose="020B0604020202020204" pitchFamily="34" charset="0"/>
              <a:buNone/>
              <a:defRPr/>
            </a:pPr>
            <a:endParaRPr lang="en-GB" sz="9600" dirty="0"/>
          </a:p>
          <a:p>
            <a:pPr marL="109728" indent="0" fontAlgn="auto">
              <a:spcAft>
                <a:spcPts val="0"/>
              </a:spcAft>
              <a:buFont typeface="Arial" panose="020B0604020202020204" pitchFamily="34" charset="0"/>
              <a:buNone/>
              <a:defRPr/>
            </a:pPr>
            <a:r>
              <a:rPr lang="en-GB" sz="9600" dirty="0"/>
              <a:t>Review and Identify indicative content and identify gaps in provision</a:t>
            </a:r>
          </a:p>
          <a:p>
            <a:pPr marL="109728" indent="0" fontAlgn="auto">
              <a:spcAft>
                <a:spcPts val="0"/>
              </a:spcAft>
              <a:buFont typeface="Arial" panose="020B0604020202020204" pitchFamily="34" charset="0"/>
              <a:buNone/>
              <a:defRPr/>
            </a:pPr>
            <a:endParaRPr lang="en-GB" sz="9600" dirty="0"/>
          </a:p>
          <a:p>
            <a:pPr marL="109728" indent="0" fontAlgn="auto">
              <a:spcAft>
                <a:spcPts val="0"/>
              </a:spcAft>
              <a:buFont typeface="Arial" panose="020B0604020202020204" pitchFamily="34" charset="0"/>
              <a:buNone/>
              <a:defRPr/>
            </a:pPr>
            <a:r>
              <a:rPr lang="en-GB" sz="9600" dirty="0"/>
              <a:t>Contextualise the module and align it to  relevant National Occupational Standards</a:t>
            </a:r>
          </a:p>
          <a:p>
            <a:pPr marL="109728" indent="0" fontAlgn="auto">
              <a:spcAft>
                <a:spcPts val="0"/>
              </a:spcAft>
              <a:buFont typeface="Arial" panose="020B0604020202020204" pitchFamily="34" charset="0"/>
              <a:buNone/>
              <a:defRPr/>
            </a:pPr>
            <a:endParaRPr lang="en-GB" sz="9600" dirty="0"/>
          </a:p>
          <a:p>
            <a:pPr marL="109728" indent="0" fontAlgn="auto">
              <a:spcAft>
                <a:spcPts val="0"/>
              </a:spcAft>
              <a:buFont typeface="Arial" panose="020B0604020202020204" pitchFamily="34" charset="0"/>
              <a:buNone/>
              <a:defRPr/>
            </a:pPr>
            <a:r>
              <a:rPr lang="en-GB" sz="9600" dirty="0"/>
              <a:t>Discuss the term supervision and experiences of it within practice</a:t>
            </a:r>
          </a:p>
          <a:p>
            <a:pPr marL="109728" indent="0" fontAlgn="auto">
              <a:spcAft>
                <a:spcPts val="0"/>
              </a:spcAft>
              <a:buFont typeface="Arial" panose="020B0604020202020204" pitchFamily="34" charset="0"/>
              <a:buNone/>
              <a:defRPr/>
            </a:pPr>
            <a:endParaRPr lang="en-GB" sz="9600" dirty="0"/>
          </a:p>
          <a:p>
            <a:pPr marL="109728" indent="0" fontAlgn="auto">
              <a:spcAft>
                <a:spcPts val="0"/>
              </a:spcAft>
              <a:buFont typeface="Arial" panose="020B0604020202020204" pitchFamily="34" charset="0"/>
              <a:buNone/>
              <a:defRPr/>
            </a:pPr>
            <a:r>
              <a:rPr lang="en-GB" sz="9600" dirty="0"/>
              <a:t>Review the criteria for the assessment and plan</a:t>
            </a:r>
          </a:p>
          <a:p>
            <a:pPr marL="365760" indent="-256032" fontAlgn="auto">
              <a:spcAft>
                <a:spcPts val="0"/>
              </a:spcAft>
              <a:defRPr/>
            </a:pPr>
            <a:endParaRPr lang="en-GB" sz="11200" dirty="0"/>
          </a:p>
          <a:p>
            <a:pPr marL="365760" indent="-256032" fontAlgn="auto">
              <a:spcAft>
                <a:spcPts val="0"/>
              </a:spcAft>
              <a:defRPr/>
            </a:pPr>
            <a:endParaRPr lang="en-GB" sz="5800" dirty="0"/>
          </a:p>
          <a:p>
            <a:pPr marL="365760" indent="-256032" fontAlgn="auto">
              <a:spcAft>
                <a:spcPts val="0"/>
              </a:spcAft>
              <a:defRPr/>
            </a:pPr>
            <a:endParaRPr lang="en-GB" sz="5800" dirty="0"/>
          </a:p>
          <a:p>
            <a:pPr marL="365760" indent="-256032" fontAlgn="auto">
              <a:spcAft>
                <a:spcPts val="0"/>
              </a:spcAft>
              <a:defRPr/>
            </a:pPr>
            <a:endParaRPr lang="en-GB" sz="3600" dirty="0"/>
          </a:p>
          <a:p>
            <a:pPr marL="365760" indent="-256032" fontAlgn="auto">
              <a:spcAft>
                <a:spcPts val="0"/>
              </a:spcAft>
              <a:defRPr/>
            </a:pPr>
            <a:endParaRPr lang="en-GB" sz="4600" dirty="0"/>
          </a:p>
          <a:p>
            <a:pPr marL="365760" indent="-256032" fontAlgn="auto">
              <a:spcAft>
                <a:spcPts val="0"/>
              </a:spcAft>
              <a:buFont typeface="Wingdings 3"/>
              <a:buChar char=""/>
              <a:defRPr/>
            </a:pPr>
            <a:endParaRPr lang="en-GB" sz="9800" b="1" dirty="0">
              <a:solidFill>
                <a:schemeClr val="accent5">
                  <a:lumMod val="75000"/>
                </a:schemeClr>
              </a:solidFill>
            </a:endParaRPr>
          </a:p>
          <a:p>
            <a:pPr marL="365760" indent="-256032" fontAlgn="auto">
              <a:spcAft>
                <a:spcPts val="0"/>
              </a:spcAft>
              <a:buFont typeface="Wingdings 3"/>
              <a:buChar char=""/>
              <a:defRPr/>
            </a:pPr>
            <a:endParaRPr lang="en-GB" sz="6000" dirty="0"/>
          </a:p>
          <a:p>
            <a:pPr marL="365760" indent="-256032" fontAlgn="auto">
              <a:spcAft>
                <a:spcPts val="0"/>
              </a:spcAft>
              <a:buFontTx/>
              <a:buNone/>
              <a:defRPr/>
            </a:pPr>
            <a:endParaRPr lang="en-GB" sz="6000" dirty="0"/>
          </a:p>
          <a:p>
            <a:pPr marL="365760" indent="-256032" fontAlgn="auto">
              <a:spcAft>
                <a:spcPts val="0"/>
              </a:spcAft>
              <a:buFont typeface="Wingdings 2" pitchFamily="18" charset="2"/>
              <a:buNone/>
              <a:defRPr/>
            </a:pPr>
            <a:r>
              <a:rPr lang="en-GB" sz="6000" dirty="0"/>
              <a:t> </a:t>
            </a:r>
            <a:endParaRPr lang="en-GB" sz="6000" b="1" dirty="0"/>
          </a:p>
        </p:txBody>
      </p:sp>
    </p:spTree>
    <p:extLst>
      <p:ext uri="{BB962C8B-B14F-4D97-AF65-F5344CB8AC3E}">
        <p14:creationId xmlns:p14="http://schemas.microsoft.com/office/powerpoint/2010/main" val="24434500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A3C79-9595-6C49-A181-EAE37D6E171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52CB0A1-4831-6045-8437-62558102B802}"/>
              </a:ext>
            </a:extLst>
          </p:cNvPr>
          <p:cNvSpPr>
            <a:spLocks noGrp="1"/>
          </p:cNvSpPr>
          <p:nvPr>
            <p:ph idx="1"/>
          </p:nvPr>
        </p:nvSpPr>
        <p:spPr/>
        <p:txBody>
          <a:bodyPr>
            <a:normAutofit fontScale="77500" lnSpcReduction="20000"/>
          </a:bodyPr>
          <a:lstStyle/>
          <a:p>
            <a:pPr marL="0" indent="0">
              <a:buNone/>
            </a:pPr>
            <a:r>
              <a:rPr lang="en-US" sz="1600" dirty="0"/>
              <a:t>Education Workforce Council. (2019). </a:t>
            </a:r>
            <a:r>
              <a:rPr lang="en-US" sz="1600" dirty="0">
                <a:solidFill>
                  <a:srgbClr val="000000"/>
                </a:solidFill>
              </a:rPr>
              <a:t>Code of Professional Conduct and Practice. [On Line]. Available from: </a:t>
            </a:r>
            <a:r>
              <a:rPr lang="en-US" sz="1600" dirty="0">
                <a:solidFill>
                  <a:srgbClr val="000000"/>
                </a:solidFill>
                <a:hlinkClick r:id="rId2"/>
              </a:rPr>
              <a:t>http://www.ewc.wales/site/index.php/en/</a:t>
            </a:r>
            <a:r>
              <a:rPr lang="en-US" sz="1600" dirty="0">
                <a:solidFill>
                  <a:srgbClr val="000000"/>
                </a:solidFill>
              </a:rPr>
              <a:t> </a:t>
            </a:r>
            <a:r>
              <a:rPr lang="en-US" sz="1600" dirty="0"/>
              <a:t>[Accessed: 1</a:t>
            </a:r>
            <a:r>
              <a:rPr lang="en-US" sz="1600" baseline="30000" dirty="0"/>
              <a:t>st</a:t>
            </a:r>
            <a:r>
              <a:rPr lang="en-US" sz="1600" dirty="0"/>
              <a:t> November, 2020]</a:t>
            </a:r>
          </a:p>
          <a:p>
            <a:pPr marL="0" indent="0">
              <a:buNone/>
            </a:pPr>
            <a:endParaRPr lang="en-US" sz="1600" dirty="0"/>
          </a:p>
          <a:p>
            <a:pPr marL="0" indent="0">
              <a:buNone/>
            </a:pPr>
            <a:r>
              <a:rPr lang="en-US" sz="1600" dirty="0"/>
              <a:t>Garth, A. 2016. </a:t>
            </a:r>
            <a:r>
              <a:rPr lang="en-GB" sz="1500" dirty="0"/>
              <a:t>Challenge Support Matrix for youth work. [On Line]. Available </a:t>
            </a:r>
            <a:r>
              <a:rPr lang="en-GB" sz="1500" dirty="0" err="1"/>
              <a:t>from:https</a:t>
            </a:r>
            <a:r>
              <a:rPr lang="en-GB" sz="1500" dirty="0"/>
              <a:t>://</a:t>
            </a:r>
            <a:r>
              <a:rPr lang="en-GB" sz="1500" dirty="0" err="1"/>
              <a:t>www.ultimateyouthworker.com.au</a:t>
            </a:r>
            <a:r>
              <a:rPr lang="en-GB" sz="1500" dirty="0"/>
              <a:t>/2016/12/challenge-support-matrix-for-youth-work/</a:t>
            </a:r>
          </a:p>
          <a:p>
            <a:pPr marL="0" indent="0">
              <a:buNone/>
            </a:pPr>
            <a:r>
              <a:rPr lang="en-US" sz="1400" dirty="0"/>
              <a:t>[Accessed: 1</a:t>
            </a:r>
            <a:r>
              <a:rPr lang="en-US" sz="1400" baseline="30000" dirty="0"/>
              <a:t>st</a:t>
            </a:r>
            <a:r>
              <a:rPr lang="en-US" sz="1400" dirty="0"/>
              <a:t> November, 2020]</a:t>
            </a:r>
          </a:p>
          <a:p>
            <a:pPr marL="0" indent="0">
              <a:buNone/>
            </a:pPr>
            <a:endParaRPr lang="en-US" sz="1400" dirty="0"/>
          </a:p>
          <a:p>
            <a:pPr marL="0" indent="0">
              <a:buNone/>
            </a:pPr>
            <a:r>
              <a:rPr lang="en-US" sz="1400" dirty="0"/>
              <a:t>Ingram, G., and Harris, J. 2001. Delivering Good Youth Work. Dorset: Russel House Publishing</a:t>
            </a:r>
          </a:p>
          <a:p>
            <a:pPr marL="0" indent="0">
              <a:buNone/>
            </a:pPr>
            <a:endParaRPr lang="en-US" sz="1600" dirty="0"/>
          </a:p>
          <a:p>
            <a:pPr marL="0" indent="0">
              <a:buNone/>
            </a:pPr>
            <a:r>
              <a:rPr lang="en-GB" sz="1600" dirty="0" err="1"/>
              <a:t>Kadushin</a:t>
            </a:r>
            <a:r>
              <a:rPr lang="en-GB" sz="1600" dirty="0"/>
              <a:t>, A. (1992) Supervision in Social Work (3rd. </a:t>
            </a:r>
            <a:r>
              <a:rPr lang="en-GB" sz="1600" dirty="0" err="1"/>
              <a:t>edn</a:t>
            </a:r>
            <a:r>
              <a:rPr lang="en-GB" sz="1600" dirty="0"/>
              <a:t>.), New York: Columbia University Press.</a:t>
            </a:r>
            <a:endParaRPr lang="en-US" sz="1600" dirty="0"/>
          </a:p>
          <a:p>
            <a:pPr marL="0" indent="0">
              <a:buNone/>
            </a:pPr>
            <a:endParaRPr lang="en-US" sz="1600" dirty="0"/>
          </a:p>
          <a:p>
            <a:pPr marL="0" indent="0">
              <a:buNone/>
            </a:pPr>
            <a:r>
              <a:rPr lang="en-US" sz="1600" dirty="0"/>
              <a:t>Skills Development Scotland. (2019). </a:t>
            </a:r>
            <a:r>
              <a:rPr lang="en-US" sz="1600" i="1" dirty="0"/>
              <a:t>National Occupational Standards for Youth Work</a:t>
            </a:r>
            <a:r>
              <a:rPr lang="en-US" sz="1600" dirty="0"/>
              <a:t>.[Online]. Available from: </a:t>
            </a:r>
            <a:r>
              <a:rPr lang="en-US" sz="1600" dirty="0">
                <a:hlinkClick r:id="rId3"/>
              </a:rPr>
              <a:t>https://cldstandardscouncil.org.uk/resources/standards-and-benchmarks/national-occupational-standards/</a:t>
            </a:r>
            <a:r>
              <a:rPr lang="en-US" sz="1600" dirty="0"/>
              <a:t>. [Accessed: 1</a:t>
            </a:r>
            <a:r>
              <a:rPr lang="en-US" sz="1600" baseline="30000" dirty="0"/>
              <a:t>st</a:t>
            </a:r>
            <a:r>
              <a:rPr lang="en-US" sz="1600" dirty="0"/>
              <a:t> November, 2020]</a:t>
            </a:r>
          </a:p>
          <a:p>
            <a:pPr marL="0" indent="0">
              <a:buNone/>
            </a:pPr>
            <a:endParaRPr lang="en-US" sz="1600" dirty="0"/>
          </a:p>
          <a:p>
            <a:pPr marL="0" indent="0">
              <a:buNone/>
            </a:pPr>
            <a:r>
              <a:rPr lang="en-GB" sz="1600" dirty="0"/>
              <a:t>Welsh Government (2018) Youth Work in Wales: Moving forward together. Cardiff: Welsh Government. [Online]. Available from: </a:t>
            </a:r>
            <a:r>
              <a:rPr lang="en-GB" sz="1600" dirty="0">
                <a:hlinkClick r:id="rId4"/>
              </a:rPr>
              <a:t>https://gov.wales/written-statementyouth-work-wales-moving-forward-together</a:t>
            </a:r>
            <a:r>
              <a:rPr lang="en-GB" sz="1600" dirty="0"/>
              <a:t> [Accessed 1st November 2020] </a:t>
            </a:r>
          </a:p>
          <a:p>
            <a:pPr marL="0" indent="0">
              <a:buNone/>
            </a:pPr>
            <a:endParaRPr lang="en-GB" sz="1600" dirty="0"/>
          </a:p>
          <a:p>
            <a:pPr marL="0" indent="0">
              <a:buNone/>
            </a:pPr>
            <a:r>
              <a:rPr lang="en-GB" sz="1600" dirty="0"/>
              <a:t>Welsh Government (2019a) Implementation of the Youth Work Strategy. Cardiff: Welsh Government. [Online]. Available from: </a:t>
            </a:r>
            <a:r>
              <a:rPr lang="en-GB" sz="1600" dirty="0">
                <a:hlinkClick r:id="rId5"/>
              </a:rPr>
              <a:t>https://gov.wales/sites/default/files/publications/2019-10/implementation-of-the-youthwork-strategy.pdf</a:t>
            </a:r>
            <a:r>
              <a:rPr lang="en-GB" sz="1600" dirty="0"/>
              <a:t> [Accessed 1st November 2020]</a:t>
            </a:r>
          </a:p>
          <a:p>
            <a:pPr marL="0" indent="0">
              <a:buNone/>
            </a:pPr>
            <a:r>
              <a:rPr lang="en-GB" sz="1600" dirty="0"/>
              <a:t> </a:t>
            </a:r>
          </a:p>
          <a:p>
            <a:pPr marL="0" indent="0">
              <a:buNone/>
            </a:pPr>
            <a:r>
              <a:rPr lang="en-GB" sz="1600" dirty="0"/>
              <a:t>Welsh Government (2019b) Youth Work Strategy for Wales. Cardiff: Welsh Government. [Online]. Available from: https://</a:t>
            </a:r>
            <a:r>
              <a:rPr lang="en-GB" sz="1600" dirty="0" err="1"/>
              <a:t>gov.wales</a:t>
            </a:r>
            <a:r>
              <a:rPr lang="en-GB" sz="1600" dirty="0"/>
              <a:t>/sites/default/files/publications/2019-06/youth-work-strategy-</a:t>
            </a:r>
            <a:r>
              <a:rPr lang="en-GB" sz="1600" dirty="0" err="1"/>
              <a:t>forwales.pdf</a:t>
            </a:r>
            <a:r>
              <a:rPr lang="en-GB" sz="1600" dirty="0"/>
              <a:t> [Accessed 1st November 2020]</a:t>
            </a:r>
            <a:endParaRPr lang="en-US" sz="1600" dirty="0"/>
          </a:p>
        </p:txBody>
      </p:sp>
    </p:spTree>
    <p:extLst>
      <p:ext uri="{BB962C8B-B14F-4D97-AF65-F5344CB8AC3E}">
        <p14:creationId xmlns:p14="http://schemas.microsoft.com/office/powerpoint/2010/main" val="4132188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453CF9BBC06C4798B066C4E860B459" ma:contentTypeVersion="2" ma:contentTypeDescription="Create a new document." ma:contentTypeScope="" ma:versionID="d90a86bbbf124943c1c1cb7e4a55f591">
  <xsd:schema xmlns:xsd="http://www.w3.org/2001/XMLSchema" xmlns:xs="http://www.w3.org/2001/XMLSchema" xmlns:p="http://schemas.microsoft.com/office/2006/metadata/properties" xmlns:ns2="920a86f2-4e7f-4c35-b78c-004ab25ef739" targetNamespace="http://schemas.microsoft.com/office/2006/metadata/properties" ma:root="true" ma:fieldsID="225160bb77fcdd861318438f801a37df" ns2:_="">
    <xsd:import namespace="920a86f2-4e7f-4c35-b78c-004ab25ef739"/>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0a86f2-4e7f-4c35-b78c-004ab25ef7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24C4C9E-D1CA-49DB-8137-9AEAB34FD6F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A2C7E6B-006D-43A0-91D3-4C51FA82ED1E}">
  <ds:schemaRefs>
    <ds:schemaRef ds:uri="http://schemas.microsoft.com/sharepoint/v3/contenttype/forms"/>
  </ds:schemaRefs>
</ds:datastoreItem>
</file>

<file path=customXml/itemProps3.xml><?xml version="1.0" encoding="utf-8"?>
<ds:datastoreItem xmlns:ds="http://schemas.openxmlformats.org/officeDocument/2006/customXml" ds:itemID="{162B9B7A-8C0D-4A5F-86B2-E10A667954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0a86f2-4e7f-4c35-b78c-004ab25ef7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TotalTime>
  <Words>2493</Words>
  <Application>Microsoft Office PowerPoint</Application>
  <PresentationFormat>On-screen Show (4:3)</PresentationFormat>
  <Paragraphs>221</Paragraphs>
  <Slides>31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Symbol</vt:lpstr>
      <vt:lpstr>Wingdings 2</vt:lpstr>
      <vt:lpstr>Wingdings 3</vt:lpstr>
      <vt:lpstr>Office Theme</vt:lpstr>
      <vt:lpstr>ECYW7003</vt:lpstr>
      <vt:lpstr> Objectives to be covered: At the end of the session students will be able to:  </vt:lpstr>
      <vt:lpstr>National Occupational Standards for Youth Work 2019 – Which ones apply to this module? </vt:lpstr>
      <vt:lpstr>Welcome and Introductions</vt:lpstr>
      <vt:lpstr>Aims of Module</vt:lpstr>
      <vt:lpstr>Learning Outcomes:  Upon successful completion of this module, the student should be able to demonstrate the ability to: </vt:lpstr>
      <vt:lpstr>Part 1 of the Module  </vt:lpstr>
      <vt:lpstr>Key Themes</vt:lpstr>
      <vt:lpstr>Key Themes</vt:lpstr>
      <vt:lpstr>Key Themes</vt:lpstr>
      <vt:lpstr>Question:</vt:lpstr>
      <vt:lpstr>What is supervision?</vt:lpstr>
      <vt:lpstr>Kadushin’s (1992:22-23) definition:</vt:lpstr>
      <vt:lpstr>What is supervision?</vt:lpstr>
      <vt:lpstr>Group Task</vt:lpstr>
      <vt:lpstr>What are the contemporary challenges facing Youth and Community Workers and their Leaders and Managers? </vt:lpstr>
      <vt:lpstr>Why should Supervision be a key aspect of current Youth and Community Work practice?  </vt:lpstr>
      <vt:lpstr>Challenge /Support Matrix(Garth, 2016) </vt:lpstr>
      <vt:lpstr>Working within the current context:</vt:lpstr>
      <vt:lpstr>Assessment Question</vt:lpstr>
      <vt:lpstr>Assessment Portfolio (Part 1)</vt:lpstr>
      <vt:lpstr>PowerPoint Presentation</vt:lpstr>
      <vt:lpstr>Themes</vt:lpstr>
      <vt:lpstr>Themes</vt:lpstr>
      <vt:lpstr>Themes</vt:lpstr>
      <vt:lpstr>Assessment Question</vt:lpstr>
      <vt:lpstr>Assignment Submission Date</vt:lpstr>
      <vt:lpstr>Moving forward</vt:lpstr>
      <vt:lpstr>In preparation for next week, please complete the following:</vt:lpstr>
      <vt:lpstr> Objectives to be covered: At the end of the session students will be able to: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ECYW7003</dc:title>
  <dc:creator>Emma Chivers</dc:creator>
  <cp:lastModifiedBy>Darrel Williams</cp:lastModifiedBy>
  <cp:revision>3</cp:revision>
  <dcterms:created xsi:type="dcterms:W3CDTF">2020-11-03T07:48:45Z</dcterms:created>
  <dcterms:modified xsi:type="dcterms:W3CDTF">2022-11-07T16:17:39Z</dcterms:modified>
</cp:coreProperties>
</file>