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jp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Hibernate" panose="02000503000000000000" charset="0"/>
      <p:regular r:id="rId15"/>
    </p:embeddedFont>
    <p:embeddedFont>
      <p:font typeface="Calibri" panose="020F0502020204030204" pitchFamily="34" charset="0"/>
      <p:regular r:id="rId16"/>
      <p:bold r:id="rId17"/>
      <p:italic r:id="rId18"/>
      <p:boldItalic r:id="rId19"/>
    </p:embeddedFont>
    <p:embeddedFont>
      <p:font typeface="Open Sans" panose="020B0604020202020204" charset="0"/>
      <p:regular r:id="rId20"/>
    </p:embeddedFont>
    <p:embeddedFont>
      <p:font typeface="Open Sans Extra 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28" d="100"/>
          <a:sy n="28" d="100"/>
        </p:scale>
        <p:origin x="42" y="6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490CE9-7378-4CC9-8147-B8519219B039}" type="datetimeFigureOut">
              <a:rPr lang="en-US" smtClean="0"/>
              <a:t>7/22/2024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A26F0-9086-4C27-8B61-E61337A7E2FA}" type="slidenum">
              <a:rPr lang="en-US" smtClean="0"/>
              <a:t>‹#›</a:t>
            </a:fld>
            <a:endParaRPr lang="en-US"/>
          </a:p>
        </p:txBody>
      </p:sp>
    </p:spTree>
    <p:extLst>
      <p:ext uri="{BB962C8B-B14F-4D97-AF65-F5344CB8AC3E}">
        <p14:creationId xmlns:p14="http://schemas.microsoft.com/office/powerpoint/2010/main" val="2697715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Company needs to study and apply intercultural communication theories and models. This is to understand the impact of cultural similarities and differences on the business. And use the deductions for the successful establishment of the new office. Therefore, this presentation is focused on identifying the same for the UK and Germany. The importance of cultural awareness is also presented further in the business context. This presentation ends with a brief conclusion and by the end, the useful insights for the strategic and risk planning will be disclosed.</a:t>
            </a:r>
          </a:p>
        </p:txBody>
      </p:sp>
      <p:sp>
        <p:nvSpPr>
          <p:cNvPr id="4" name="Slide Number Placeholder 3"/>
          <p:cNvSpPr>
            <a:spLocks noGrp="1"/>
          </p:cNvSpPr>
          <p:nvPr>
            <p:ph type="sldNum" sz="quarter" idx="5"/>
          </p:nvPr>
        </p:nvSpPr>
        <p:spPr/>
        <p:txBody>
          <a:bodyPr/>
          <a:lstStyle/>
          <a:p>
            <a:fld id="{CA4A26F0-9086-4C27-8B61-E61337A7E2FA}" type="slidenum">
              <a:rPr lang="en-US" smtClean="0"/>
              <a:t>2</a:t>
            </a:fld>
            <a:endParaRPr lang="en-US"/>
          </a:p>
        </p:txBody>
      </p:sp>
    </p:spTree>
    <p:extLst>
      <p:ext uri="{BB962C8B-B14F-4D97-AF65-F5344CB8AC3E}">
        <p14:creationId xmlns:p14="http://schemas.microsoft.com/office/powerpoint/2010/main" val="3119110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If the culture and language are not understood properly, this could lead to instances of miscommunication or misinterpretation of the brand message. This could negatively impact marketing and promotion. Therefore, it is essential for Tesco to perform market research before launching any business venture in a culturally different environment. After understanding the people, social norms, and cultural nuances they can be used in a positive way for attracting the regional stakeholders and customers by aligning the marketing strategies accordingly.</a:t>
            </a:r>
          </a:p>
        </p:txBody>
      </p:sp>
      <p:sp>
        <p:nvSpPr>
          <p:cNvPr id="4" name="Slide Number Placeholder 3"/>
          <p:cNvSpPr>
            <a:spLocks noGrp="1"/>
          </p:cNvSpPr>
          <p:nvPr>
            <p:ph type="sldNum" sz="quarter" idx="5"/>
          </p:nvPr>
        </p:nvSpPr>
        <p:spPr/>
        <p:txBody>
          <a:bodyPr/>
          <a:lstStyle/>
          <a:p>
            <a:fld id="{CA4A26F0-9086-4C27-8B61-E61337A7E2FA}" type="slidenum">
              <a:rPr lang="en-US" smtClean="0"/>
              <a:t>3</a:t>
            </a:fld>
            <a:endParaRPr lang="en-US"/>
          </a:p>
        </p:txBody>
      </p:sp>
    </p:spTree>
    <p:extLst>
      <p:ext uri="{BB962C8B-B14F-4D97-AF65-F5344CB8AC3E}">
        <p14:creationId xmlns:p14="http://schemas.microsoft.com/office/powerpoint/2010/main" val="579251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Then there is Hall's Cultural Context, which divides the business environment into High-context vs. Low-context cultures. High context means valuing non-verbal communication, while low context means valuing communication. Germany belongs to a high context and the UK has low-context cultures. Moving forward, there is another model of </a:t>
            </a:r>
            <a:r>
              <a:rPr lang="en-GB" sz="1200" kern="1200" dirty="0" err="1" smtClean="0">
                <a:solidFill>
                  <a:schemeClr val="tx1"/>
                </a:solidFill>
                <a:effectLst/>
                <a:latin typeface="+mn-lt"/>
                <a:ea typeface="+mn-ea"/>
                <a:cs typeface="+mn-cs"/>
              </a:rPr>
              <a:t>Trompenaars</a:t>
            </a:r>
            <a:r>
              <a:rPr lang="en-GB" sz="1200" kern="1200" dirty="0" smtClean="0">
                <a:solidFill>
                  <a:schemeClr val="tx1"/>
                </a:solidFill>
                <a:effectLst/>
                <a:latin typeface="+mn-lt"/>
                <a:ea typeface="+mn-ea"/>
                <a:cs typeface="+mn-cs"/>
              </a:rPr>
              <a:t>’ Seven Dimensions: Universalism vs. Particularism, Individualism vs. Communitarianism, Specific vs. Diffuse, Neutral vs. Emotional, Achievement vs. Ascription, Sequential vs. Synchronous Time, and Internal vs. External Control. Germany follows Universalism, and the UK follows Particularism. The UK values Individualism and Germany values Communitarianism. Germany is Specific, the UK is Diffused (more flexible). Germany is Neutral, the UK is Emotional which means the business activities are more streamlined in Germany. The UK values Achievement while Germany values Ascription (Credentials). Germany adheres to Sequential time, while the UK is flexible in the completion of tasks. Germany values internal control of the organization while the UK values both external and internal control for business.</a:t>
            </a:r>
          </a:p>
          <a:p>
            <a:endParaRPr lang="en-US" dirty="0"/>
          </a:p>
        </p:txBody>
      </p:sp>
      <p:sp>
        <p:nvSpPr>
          <p:cNvPr id="4" name="Slide Number Placeholder 3"/>
          <p:cNvSpPr>
            <a:spLocks noGrp="1"/>
          </p:cNvSpPr>
          <p:nvPr>
            <p:ph type="sldNum" sz="quarter" idx="5"/>
          </p:nvPr>
        </p:nvSpPr>
        <p:spPr/>
        <p:txBody>
          <a:bodyPr/>
          <a:lstStyle/>
          <a:p>
            <a:fld id="{CA4A26F0-9086-4C27-8B61-E61337A7E2FA}" type="slidenum">
              <a:rPr lang="en-US" smtClean="0"/>
              <a:t>4</a:t>
            </a:fld>
            <a:endParaRPr lang="en-US"/>
          </a:p>
        </p:txBody>
      </p:sp>
    </p:spTree>
    <p:extLst>
      <p:ext uri="{BB962C8B-B14F-4D97-AF65-F5344CB8AC3E}">
        <p14:creationId xmlns:p14="http://schemas.microsoft.com/office/powerpoint/2010/main" val="3801355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There are major differences in language and communication styles. The main language in Germany is German while in the UK it is English. Then there is the ethnic difference. Social structure is also different. There is an egalitarian system in Germany and on the other hand, there is a class system in the UK. This means that people were divided based on upper class, middle class, and lower class in the UK, in contrast, in Germany, the society is striving to eliminate inequalities due to hierarchical structures to promote equal justice across all aspects of society under the egalitarian principle. However, people in the UK are more secular than Germans.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4A26F0-9086-4C27-8B61-E61337A7E2FA}" type="slidenum">
              <a:rPr lang="en-US" smtClean="0"/>
              <a:t>5</a:t>
            </a:fld>
            <a:endParaRPr lang="en-US"/>
          </a:p>
        </p:txBody>
      </p:sp>
    </p:spTree>
    <p:extLst>
      <p:ext uri="{BB962C8B-B14F-4D97-AF65-F5344CB8AC3E}">
        <p14:creationId xmlns:p14="http://schemas.microsoft.com/office/powerpoint/2010/main" val="1203365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 are also religious similarities, both countries have dominating Christian populations. Due to this many cultural similarities also arise. As both countries are developed economies, they evolved nearly in a similar fashion in the context of business etiquette and values. They both value the quality of products and services and therefore are good at acquiring a consumer base globally. Tesco will be benefitted by these cultural similarities.</a:t>
            </a:r>
            <a:endParaRPr lang="en-US" dirty="0"/>
          </a:p>
        </p:txBody>
      </p:sp>
      <p:sp>
        <p:nvSpPr>
          <p:cNvPr id="4" name="Slide Number Placeholder 3"/>
          <p:cNvSpPr>
            <a:spLocks noGrp="1"/>
          </p:cNvSpPr>
          <p:nvPr>
            <p:ph type="sldNum" sz="quarter" idx="5"/>
          </p:nvPr>
        </p:nvSpPr>
        <p:spPr/>
        <p:txBody>
          <a:bodyPr/>
          <a:lstStyle/>
          <a:p>
            <a:fld id="{CA4A26F0-9086-4C27-8B61-E61337A7E2FA}" type="slidenum">
              <a:rPr lang="en-US" smtClean="0"/>
              <a:t>6</a:t>
            </a:fld>
            <a:endParaRPr lang="en-US"/>
          </a:p>
        </p:txBody>
      </p:sp>
    </p:spTree>
    <p:extLst>
      <p:ext uri="{BB962C8B-B14F-4D97-AF65-F5344CB8AC3E}">
        <p14:creationId xmlns:p14="http://schemas.microsoft.com/office/powerpoint/2010/main" val="1296211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Germany has a hierarchical system in business organizations, seniors make most of the business decisions without much consulting with the juniors. The UK has a flat system in a business organization, where the leaders and followers collaborate for the completion of work responsibilities. Germany follows strict written direct communication, however, due to low context, the UK has an indirect way of communication style. Then the German has a consensus-driven approach in decision-making which means they follow a systematic approach backed by proper reasoning and evidence. While the British follow quicker decision-making in the UK with brainstorming and mutual collaborations.</a:t>
            </a: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A26F0-9086-4C27-8B61-E61337A7E2FA}" type="slidenum">
              <a:rPr lang="en-US" smtClean="0"/>
              <a:t>7</a:t>
            </a:fld>
            <a:endParaRPr lang="en-US"/>
          </a:p>
        </p:txBody>
      </p:sp>
    </p:spTree>
    <p:extLst>
      <p:ext uri="{BB962C8B-B14F-4D97-AF65-F5344CB8AC3E}">
        <p14:creationId xmlns:p14="http://schemas.microsoft.com/office/powerpoint/2010/main" val="392576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Training will be needed for the staff on cultural awareness and mutual respect for cultural differences. Then, by learning and practising German business norms and etiquette, cultural differences can be addressed. The workplace culture of open communication will need to be fostered with the help of feedback mechanisms and open dialogue. Then the Cross-Cultural collaboration should be promoted by building culturally diverse teams. HR will need to adhere to the principle of diversity and inclusion strictly. The training in German language will be mandatory for the staff, specifically for the promotion and marketing team. Then the new precision style of business management should be adopted to handle the German employees, customers, and stakeholders. A robust action plan will be needed to implement these recommendations effectively in practice. For that, the strategic board and management team will need to cooperate and allocate and utilize the resources for the best outcomes. Technologies like data analytics and AI-driven decision-making should also be integrated into the business planning process of Tesco.</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4A26F0-9086-4C27-8B61-E61337A7E2FA}" type="slidenum">
              <a:rPr lang="en-US" smtClean="0"/>
              <a:t>8</a:t>
            </a:fld>
            <a:endParaRPr lang="en-US"/>
          </a:p>
        </p:txBody>
      </p:sp>
    </p:spTree>
    <p:extLst>
      <p:ext uri="{BB962C8B-B14F-4D97-AF65-F5344CB8AC3E}">
        <p14:creationId xmlns:p14="http://schemas.microsoft.com/office/powerpoint/2010/main" val="2447372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Regular audits to monitor the effectiveness of the recommendations addressing cultural differences will be needed. As per the resultant data, continuous adjustment of practices will be needed to be done. For multinational cooperation and collaboration, the setting of communication channels is suggested with the help of the latest technologies. Then, for engaging the culturally diverse workforce and German employees, employee motivation and engagement initiatives will need to be incorporated by the management. After understanding the workforce nature with the help of an employee survey, the most suitable leadership style should be adopted. And the engagement initiatives should be devised accordingly. However, for the management of businesses across the border, efforts will be needed to promote cultural awareness to create a culturally competent and adaptable workforce at Tesco.</a:t>
            </a:r>
          </a:p>
          <a:p>
            <a:endParaRPr lang="en-US" dirty="0"/>
          </a:p>
        </p:txBody>
      </p:sp>
      <p:sp>
        <p:nvSpPr>
          <p:cNvPr id="4" name="Slide Number Placeholder 3"/>
          <p:cNvSpPr>
            <a:spLocks noGrp="1"/>
          </p:cNvSpPr>
          <p:nvPr>
            <p:ph type="sldNum" sz="quarter" idx="5"/>
          </p:nvPr>
        </p:nvSpPr>
        <p:spPr/>
        <p:txBody>
          <a:bodyPr/>
          <a:lstStyle/>
          <a:p>
            <a:fld id="{CA4A26F0-9086-4C27-8B61-E61337A7E2FA}" type="slidenum">
              <a:rPr lang="en-US" smtClean="0"/>
              <a:t>9</a:t>
            </a:fld>
            <a:endParaRPr lang="en-US"/>
          </a:p>
        </p:txBody>
      </p:sp>
    </p:spTree>
    <p:extLst>
      <p:ext uri="{BB962C8B-B14F-4D97-AF65-F5344CB8AC3E}">
        <p14:creationId xmlns:p14="http://schemas.microsoft.com/office/powerpoint/2010/main" val="2573544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board is requested to allocate the team, resources, and time for the implementation of the proposed measures for an effective and smooth establishment of the management office in Germany. First of all, based upon this analysis and solutions, an action plan will be needed along with clear goals and objectives with set deadlines. Starting from the market research, by adhering to the further steps of the plan, the undertaken project at Tesco can be completed successfully.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4A26F0-9086-4C27-8B61-E61337A7E2FA}" type="slidenum">
              <a:rPr lang="en-US" smtClean="0"/>
              <a:t>10</a:t>
            </a:fld>
            <a:endParaRPr lang="en-US"/>
          </a:p>
        </p:txBody>
      </p:sp>
    </p:spTree>
    <p:extLst>
      <p:ext uri="{BB962C8B-B14F-4D97-AF65-F5344CB8AC3E}">
        <p14:creationId xmlns:p14="http://schemas.microsoft.com/office/powerpoint/2010/main" val="1083352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Gerlach, P. and Eriksson, K., 2021. Measuring cultural dimensions: external validity and internal consistency of Hofstede's VSM 2013 Scales.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Frontiers in Psychology</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12</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p.662604.</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Hopt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K.J. and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Leyens</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P.C., 2021. The Structure of the Board of Directors: Boards and Governance Strategies in the US, the UK and Germany. In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Comparative Corporate Governance</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(pp. 116-143). Edward Elgar Publishing.</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Johnstone, P. and Stirling, A., 2020. Comparing nuclear trajectories in Germany and the United Kingdom: From regimes to democracies in sociotechnical transitions and discontinuities.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Energy Research &amp; Social Science</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59</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p.101245.</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Knolle</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F., Ronan, L. and Murray, G.K., 2021. The impact of the COVID-19 pandemic on mental health in the general population: a comparison between Germany and the UK.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BMC Psychology</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9</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pp.1-17.</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Pîrlog</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 2021. Intercultural profile of managers in the Republic of Moldova in the context of the Trompenaars and Hampden-Turner theory of cultural dimensions.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Economy and Sociology</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(2), pp.70-84.</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A26F0-9086-4C27-8B61-E61337A7E2FA}" type="slidenum">
              <a:rPr lang="en-US" smtClean="0"/>
              <a:t>11</a:t>
            </a:fld>
            <a:endParaRPr lang="en-US"/>
          </a:p>
        </p:txBody>
      </p:sp>
    </p:spTree>
    <p:extLst>
      <p:ext uri="{BB962C8B-B14F-4D97-AF65-F5344CB8AC3E}">
        <p14:creationId xmlns:p14="http://schemas.microsoft.com/office/powerpoint/2010/main" val="3723850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8" Type="http://schemas.openxmlformats.org/officeDocument/2006/relationships/image" Target="../media/image7.pn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5.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10.svg"/><Relationship Id="rId24" Type="http://schemas.openxmlformats.org/officeDocument/2006/relationships/image" Target="../media/image9.gif"/><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10" Type="http://schemas.openxmlformats.org/officeDocument/2006/relationships/image" Target="../media/image4.png"/><Relationship Id="rId9" Type="http://schemas.openxmlformats.org/officeDocument/2006/relationships/image" Target="../media/image8.svg"/><Relationship Id="rId22"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11.png"/><Relationship Id="rId4" Type="http://schemas.openxmlformats.org/officeDocument/2006/relationships/image" Target="../media/image24.sv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0.svg"/><Relationship Id="rId5" Type="http://schemas.openxmlformats.org/officeDocument/2006/relationships/image" Target="../media/image13.png"/><Relationship Id="rId4" Type="http://schemas.openxmlformats.org/officeDocument/2006/relationships/image" Target="../media/image28.sv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15.png"/><Relationship Id="rId4" Type="http://schemas.openxmlformats.org/officeDocument/2006/relationships/image" Target="../media/image32.sv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6.sv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8.sv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19.png"/><Relationship Id="rId4" Type="http://schemas.openxmlformats.org/officeDocument/2006/relationships/image" Target="../media/image40.sv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6.svg"/><Relationship Id="rId5" Type="http://schemas.openxmlformats.org/officeDocument/2006/relationships/image" Target="../media/image21.png"/><Relationship Id="rId4" Type="http://schemas.openxmlformats.org/officeDocument/2006/relationships/image" Target="../media/image44.sv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50.svg"/><Relationship Id="rId5" Type="http://schemas.openxmlformats.org/officeDocument/2006/relationships/image" Target="../media/image23.png"/><Relationship Id="rId4" Type="http://schemas.openxmlformats.org/officeDocument/2006/relationships/image" Target="../media/image48.svg"/></Relationships>
</file>

<file path=ppt/slides/_rels/slide1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4.svg"/><Relationship Id="rId5" Type="http://schemas.openxmlformats.org/officeDocument/2006/relationships/image" Target="../media/image26.png"/><Relationship Id="rId4" Type="http://schemas.openxmlformats.org/officeDocument/2006/relationships/image" Target="../media/image62.sv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12.svg"/><Relationship Id="rId18" Type="http://schemas.openxmlformats.org/officeDocument/2006/relationships/image" Target="../media/image29.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28.png"/><Relationship Id="rId17" Type="http://schemas.openxmlformats.org/officeDocument/2006/relationships/image" Target="../media/image16.svg"/><Relationship Id="rId2" Type="http://schemas.openxmlformats.org/officeDocument/2006/relationships/image" Target="../media/image27.png"/><Relationship Id="rId16" Type="http://schemas.openxmlformats.org/officeDocument/2006/relationships/image" Target="../media/image6.png"/><Relationship Id="rId20"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10" Type="http://schemas.openxmlformats.org/officeDocument/2006/relationships/image" Target="../media/image4.png"/><Relationship Id="rId19" Type="http://schemas.openxmlformats.org/officeDocument/2006/relationships/image" Target="../media/image18.svg"/><Relationship Id="rId4" Type="http://schemas.openxmlformats.org/officeDocument/2006/relationships/image" Target="../media/image1.png"/><Relationship Id="rId9" Type="http://schemas.openxmlformats.org/officeDocument/2006/relationships/image" Target="../media/image8.svg"/><Relationship Id="rId14" Type="http://schemas.openxmlformats.org/officeDocument/2006/relationships/image" Target="../media/image5.png"/><Relationship Id="rId22"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4114800"/>
            <a:chOff x="0" y="0"/>
            <a:chExt cx="4274726" cy="1083733"/>
          </a:xfrm>
        </p:grpSpPr>
        <p:sp>
          <p:nvSpPr>
            <p:cNvPr id="3" name="Freeform 3"/>
            <p:cNvSpPr/>
            <p:nvPr/>
          </p:nvSpPr>
          <p:spPr>
            <a:xfrm>
              <a:off x="0" y="0"/>
              <a:ext cx="4274726" cy="1083733"/>
            </a:xfrm>
            <a:custGeom>
              <a:avLst/>
              <a:gdLst/>
              <a:ahLst/>
              <a:cxnLst/>
              <a:rect l="l" t="t" r="r" b="b"/>
              <a:pathLst>
                <a:path w="4274726" h="1083733">
                  <a:moveTo>
                    <a:pt x="20511" y="0"/>
                  </a:moveTo>
                  <a:lnTo>
                    <a:pt x="4254215" y="0"/>
                  </a:lnTo>
                  <a:cubicBezTo>
                    <a:pt x="4259655" y="0"/>
                    <a:pt x="4264872" y="2161"/>
                    <a:pt x="4268719" y="6007"/>
                  </a:cubicBezTo>
                  <a:cubicBezTo>
                    <a:pt x="4272565" y="9854"/>
                    <a:pt x="4274726" y="15071"/>
                    <a:pt x="4274726" y="20511"/>
                  </a:cubicBezTo>
                  <a:lnTo>
                    <a:pt x="4274726" y="1063223"/>
                  </a:lnTo>
                  <a:cubicBezTo>
                    <a:pt x="4274726" y="1068662"/>
                    <a:pt x="4272565" y="1073879"/>
                    <a:pt x="4268719" y="1077726"/>
                  </a:cubicBezTo>
                  <a:cubicBezTo>
                    <a:pt x="4264872" y="1081572"/>
                    <a:pt x="4259655" y="1083733"/>
                    <a:pt x="4254215" y="1083733"/>
                  </a:cubicBezTo>
                  <a:lnTo>
                    <a:pt x="20511" y="1083733"/>
                  </a:lnTo>
                  <a:cubicBezTo>
                    <a:pt x="15071" y="1083733"/>
                    <a:pt x="9854" y="1081572"/>
                    <a:pt x="6007" y="1077726"/>
                  </a:cubicBezTo>
                  <a:cubicBezTo>
                    <a:pt x="2161" y="1073879"/>
                    <a:pt x="0" y="1068662"/>
                    <a:pt x="0" y="1063223"/>
                  </a:cubicBezTo>
                  <a:lnTo>
                    <a:pt x="0" y="20511"/>
                  </a:lnTo>
                  <a:cubicBezTo>
                    <a:pt x="0" y="15071"/>
                    <a:pt x="2161" y="9854"/>
                    <a:pt x="6007" y="6007"/>
                  </a:cubicBezTo>
                  <a:cubicBezTo>
                    <a:pt x="9854" y="2161"/>
                    <a:pt x="15071" y="0"/>
                    <a:pt x="20511" y="0"/>
                  </a:cubicBezTo>
                  <a:close/>
                </a:path>
              </a:pathLst>
            </a:custGeom>
            <a:solidFill>
              <a:srgbClr val="F4CA91"/>
            </a:solidFill>
            <a:ln w="28575" cap="rnd">
              <a:solidFill>
                <a:srgbClr val="000000"/>
              </a:solidFill>
              <a:prstDash val="solid"/>
              <a:round/>
            </a:ln>
          </p:spPr>
        </p:sp>
        <p:sp>
          <p:nvSpPr>
            <p:cNvPr id="4" name="TextBox 4"/>
            <p:cNvSpPr txBox="1"/>
            <p:nvPr/>
          </p:nvSpPr>
          <p:spPr>
            <a:xfrm>
              <a:off x="0" y="-47625"/>
              <a:ext cx="4274726" cy="1131358"/>
            </a:xfrm>
            <a:prstGeom prst="rect">
              <a:avLst/>
            </a:prstGeom>
          </p:spPr>
          <p:txBody>
            <a:bodyPr lIns="50800" tIns="50800" rIns="50800" bIns="50800" rtlCol="0" anchor="ctr"/>
            <a:lstStyle/>
            <a:p>
              <a:pPr algn="ctr">
                <a:lnSpc>
                  <a:spcPts val="3689"/>
                </a:lnSpc>
              </a:pPr>
              <a:endParaRPr/>
            </a:p>
          </p:txBody>
        </p:sp>
      </p:grpSp>
      <p:sp>
        <p:nvSpPr>
          <p:cNvPr id="6" name="Freeform 6"/>
          <p:cNvSpPr/>
          <p:nvPr/>
        </p:nvSpPr>
        <p:spPr>
          <a:xfrm>
            <a:off x="10865023" y="4886325"/>
            <a:ext cx="3006896" cy="4936695"/>
          </a:xfrm>
          <a:custGeom>
            <a:avLst/>
            <a:gdLst/>
            <a:ahLst/>
            <a:cxnLst/>
            <a:rect l="l" t="t" r="r" b="b"/>
            <a:pathLst>
              <a:path w="3006896" h="4936695">
                <a:moveTo>
                  <a:pt x="0" y="0"/>
                </a:moveTo>
                <a:lnTo>
                  <a:pt x="3006896" y="0"/>
                </a:lnTo>
                <a:lnTo>
                  <a:pt x="3006896" y="4936695"/>
                </a:lnTo>
                <a:lnTo>
                  <a:pt x="0" y="4936695"/>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sp>
        <p:nvSpPr>
          <p:cNvPr id="7" name="Freeform 7"/>
          <p:cNvSpPr/>
          <p:nvPr/>
        </p:nvSpPr>
        <p:spPr>
          <a:xfrm>
            <a:off x="7368522" y="4886325"/>
            <a:ext cx="3547014" cy="5160999"/>
          </a:xfrm>
          <a:custGeom>
            <a:avLst/>
            <a:gdLst/>
            <a:ahLst/>
            <a:cxnLst/>
            <a:rect l="l" t="t" r="r" b="b"/>
            <a:pathLst>
              <a:path w="3547014" h="5160999">
                <a:moveTo>
                  <a:pt x="0" y="0"/>
                </a:moveTo>
                <a:lnTo>
                  <a:pt x="3547014" y="0"/>
                </a:lnTo>
                <a:lnTo>
                  <a:pt x="3547014" y="5160999"/>
                </a:lnTo>
                <a:lnTo>
                  <a:pt x="0" y="5160999"/>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8" name="Freeform 8"/>
          <p:cNvSpPr/>
          <p:nvPr/>
        </p:nvSpPr>
        <p:spPr>
          <a:xfrm>
            <a:off x="4279102" y="4886325"/>
            <a:ext cx="3139933" cy="4556631"/>
          </a:xfrm>
          <a:custGeom>
            <a:avLst/>
            <a:gdLst/>
            <a:ahLst/>
            <a:cxnLst/>
            <a:rect l="l" t="t" r="r" b="b"/>
            <a:pathLst>
              <a:path w="3139933" h="4556631">
                <a:moveTo>
                  <a:pt x="0" y="0"/>
                </a:moveTo>
                <a:lnTo>
                  <a:pt x="3139932" y="0"/>
                </a:lnTo>
                <a:lnTo>
                  <a:pt x="3139932" y="4556631"/>
                </a:lnTo>
                <a:lnTo>
                  <a:pt x="0" y="4556631"/>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9" name="Freeform 9"/>
          <p:cNvSpPr/>
          <p:nvPr/>
        </p:nvSpPr>
        <p:spPr>
          <a:xfrm flipH="1">
            <a:off x="13821406" y="4886325"/>
            <a:ext cx="4389985" cy="5389490"/>
          </a:xfrm>
          <a:custGeom>
            <a:avLst/>
            <a:gdLst/>
            <a:ahLst/>
            <a:cxnLst/>
            <a:rect l="l" t="t" r="r" b="b"/>
            <a:pathLst>
              <a:path w="4389985" h="5389490">
                <a:moveTo>
                  <a:pt x="4389985" y="0"/>
                </a:moveTo>
                <a:lnTo>
                  <a:pt x="0" y="0"/>
                </a:lnTo>
                <a:lnTo>
                  <a:pt x="0" y="5389490"/>
                </a:lnTo>
                <a:lnTo>
                  <a:pt x="4389985" y="5389490"/>
                </a:lnTo>
                <a:lnTo>
                  <a:pt x="4389985"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1" name="Freeform 11"/>
          <p:cNvSpPr/>
          <p:nvPr/>
        </p:nvSpPr>
        <p:spPr>
          <a:xfrm>
            <a:off x="5501040" y="6301699"/>
            <a:ext cx="3845953" cy="4598422"/>
          </a:xfrm>
          <a:custGeom>
            <a:avLst/>
            <a:gdLst/>
            <a:ahLst/>
            <a:cxnLst/>
            <a:rect l="l" t="t" r="r" b="b"/>
            <a:pathLst>
              <a:path w="3845953" h="4598422">
                <a:moveTo>
                  <a:pt x="0" y="0"/>
                </a:moveTo>
                <a:lnTo>
                  <a:pt x="3845953" y="0"/>
                </a:lnTo>
                <a:lnTo>
                  <a:pt x="3845953" y="4598421"/>
                </a:lnTo>
                <a:lnTo>
                  <a:pt x="0" y="4598421"/>
                </a:lnTo>
                <a:lnTo>
                  <a:pt x="0" y="0"/>
                </a:lnTo>
                <a:close/>
              </a:path>
            </a:pathLst>
          </a:custGeom>
          <a:blipFill>
            <a:blip r:embed="rId12">
              <a:extLst>
                <a:ext uri="{96DAC541-7B7A-43D3-8B79-37D633B846F1}">
                  <asvg:svgBlip xmlns:asvg="http://schemas.microsoft.com/office/drawing/2016/SVG/main" xmlns="" r:embed="rId15"/>
                </a:ext>
              </a:extLst>
            </a:blip>
            <a:stretch>
              <a:fillRect/>
            </a:stretch>
          </a:blipFill>
        </p:spPr>
      </p:sp>
      <p:sp>
        <p:nvSpPr>
          <p:cNvPr id="12" name="Freeform 12"/>
          <p:cNvSpPr/>
          <p:nvPr/>
        </p:nvSpPr>
        <p:spPr>
          <a:xfrm>
            <a:off x="8635658" y="6301699"/>
            <a:ext cx="3620212" cy="4598422"/>
          </a:xfrm>
          <a:custGeom>
            <a:avLst/>
            <a:gdLst/>
            <a:ahLst/>
            <a:cxnLst/>
            <a:rect l="l" t="t" r="r" b="b"/>
            <a:pathLst>
              <a:path w="3620212" h="4598422">
                <a:moveTo>
                  <a:pt x="0" y="0"/>
                </a:moveTo>
                <a:lnTo>
                  <a:pt x="3620212" y="0"/>
                </a:lnTo>
                <a:lnTo>
                  <a:pt x="3620212" y="4598421"/>
                </a:lnTo>
                <a:lnTo>
                  <a:pt x="0" y="4598421"/>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4" name="Freeform 14"/>
          <p:cNvSpPr/>
          <p:nvPr/>
        </p:nvSpPr>
        <p:spPr>
          <a:xfrm>
            <a:off x="15209081" y="6301699"/>
            <a:ext cx="4330877" cy="4598422"/>
          </a:xfrm>
          <a:custGeom>
            <a:avLst/>
            <a:gdLst/>
            <a:ahLst/>
            <a:cxnLst/>
            <a:rect l="l" t="t" r="r" b="b"/>
            <a:pathLst>
              <a:path w="4330877" h="4598422">
                <a:moveTo>
                  <a:pt x="0" y="0"/>
                </a:moveTo>
                <a:lnTo>
                  <a:pt x="4330877" y="0"/>
                </a:lnTo>
                <a:lnTo>
                  <a:pt x="4330877" y="4598421"/>
                </a:lnTo>
                <a:lnTo>
                  <a:pt x="0" y="4598421"/>
                </a:lnTo>
                <a:lnTo>
                  <a:pt x="0" y="0"/>
                </a:lnTo>
                <a:close/>
              </a:path>
            </a:pathLst>
          </a:custGeom>
          <a:blipFill>
            <a:blip r:embed="rId18">
              <a:extLst>
                <a:ext uri="{96DAC541-7B7A-43D3-8B79-37D633B846F1}">
                  <asvg:svgBlip xmlns:asvg="http://schemas.microsoft.com/office/drawing/2016/SVG/main" xmlns="" r:embed="rId21"/>
                </a:ext>
              </a:extLst>
            </a:blip>
            <a:stretch>
              <a:fillRect/>
            </a:stretch>
          </a:blipFill>
        </p:spPr>
      </p:sp>
      <p:sp>
        <p:nvSpPr>
          <p:cNvPr id="15" name="Freeform 15"/>
          <p:cNvSpPr/>
          <p:nvPr/>
        </p:nvSpPr>
        <p:spPr>
          <a:xfrm>
            <a:off x="11544536" y="6301699"/>
            <a:ext cx="4375881" cy="5520033"/>
          </a:xfrm>
          <a:custGeom>
            <a:avLst/>
            <a:gdLst/>
            <a:ahLst/>
            <a:cxnLst/>
            <a:rect l="l" t="t" r="r" b="b"/>
            <a:pathLst>
              <a:path w="4375881" h="5520033">
                <a:moveTo>
                  <a:pt x="0" y="0"/>
                </a:moveTo>
                <a:lnTo>
                  <a:pt x="4375880" y="0"/>
                </a:lnTo>
                <a:lnTo>
                  <a:pt x="4375880" y="5520033"/>
                </a:lnTo>
                <a:lnTo>
                  <a:pt x="0" y="5520033"/>
                </a:lnTo>
                <a:lnTo>
                  <a:pt x="0" y="0"/>
                </a:lnTo>
                <a:close/>
              </a:path>
            </a:pathLst>
          </a:custGeom>
          <a:blipFill>
            <a:blip r:embed="rId22">
              <a:extLst>
                <a:ext uri="{96DAC541-7B7A-43D3-8B79-37D633B846F1}">
                  <asvg:svgBlip xmlns:asvg="http://schemas.microsoft.com/office/drawing/2016/SVG/main" xmlns="" r:embed="rId23"/>
                </a:ext>
              </a:extLst>
            </a:blip>
            <a:stretch>
              <a:fillRect/>
            </a:stretch>
          </a:blipFill>
        </p:spPr>
      </p:sp>
      <p:sp>
        <p:nvSpPr>
          <p:cNvPr id="16" name="TextBox 16"/>
          <p:cNvSpPr txBox="1"/>
          <p:nvPr/>
        </p:nvSpPr>
        <p:spPr>
          <a:xfrm>
            <a:off x="1414421" y="1308997"/>
            <a:ext cx="15490051" cy="3106620"/>
          </a:xfrm>
          <a:prstGeom prst="rect">
            <a:avLst/>
          </a:prstGeom>
        </p:spPr>
        <p:txBody>
          <a:bodyPr lIns="0" tIns="0" rIns="0" bIns="0" rtlCol="0" anchor="t">
            <a:spAutoFit/>
          </a:bodyPr>
          <a:lstStyle/>
          <a:p>
            <a:pPr algn="ctr">
              <a:lnSpc>
                <a:spcPts val="8241"/>
              </a:lnSpc>
            </a:pPr>
            <a:r>
              <a:rPr lang="en-US" sz="6489" dirty="0" smtClean="0">
                <a:solidFill>
                  <a:srgbClr val="423F34"/>
                </a:solidFill>
                <a:latin typeface="Open Sans Extra Bold"/>
                <a:ea typeface="Open Sans Extra Bold"/>
                <a:cs typeface="Open Sans Extra Bold"/>
                <a:sym typeface="Open Sans Extra Bold"/>
              </a:rPr>
              <a:t>Tesco Office Setup in Germany: </a:t>
            </a:r>
            <a:r>
              <a:rPr lang="en-GB" sz="6600" dirty="0"/>
              <a:t>Cultural Analysis, Challenges, and Solutions</a:t>
            </a:r>
          </a:p>
          <a:p>
            <a:pPr algn="ctr">
              <a:lnSpc>
                <a:spcPts val="8241"/>
              </a:lnSpc>
            </a:pPr>
            <a:endParaRPr lang="en-US" sz="6489" dirty="0">
              <a:solidFill>
                <a:srgbClr val="423F34"/>
              </a:solidFill>
              <a:latin typeface="Open Sans Extra Bold"/>
              <a:ea typeface="Open Sans Extra Bold"/>
              <a:cs typeface="Open Sans Extra Bold"/>
              <a:sym typeface="Open Sans Extra Bold"/>
            </a:endParaRPr>
          </a:p>
        </p:txBody>
      </p:sp>
      <p:sp>
        <p:nvSpPr>
          <p:cNvPr id="17" name="TextBox 17"/>
          <p:cNvSpPr txBox="1"/>
          <p:nvPr/>
        </p:nvSpPr>
        <p:spPr>
          <a:xfrm>
            <a:off x="1414421" y="3655728"/>
            <a:ext cx="15490051" cy="531749"/>
          </a:xfrm>
          <a:prstGeom prst="rect">
            <a:avLst/>
          </a:prstGeom>
        </p:spPr>
        <p:txBody>
          <a:bodyPr lIns="0" tIns="0" rIns="0" bIns="0" rtlCol="0" anchor="t">
            <a:spAutoFit/>
          </a:bodyPr>
          <a:lstStyle/>
          <a:p>
            <a:pPr algn="ctr">
              <a:lnSpc>
                <a:spcPts val="4317"/>
              </a:lnSpc>
            </a:pPr>
            <a:r>
              <a:rPr lang="en-US" sz="3399">
                <a:solidFill>
                  <a:srgbClr val="423F34"/>
                </a:solidFill>
                <a:latin typeface="Hibernate"/>
                <a:ea typeface="Hibernate"/>
                <a:cs typeface="Hibernate"/>
                <a:sym typeface="Hibernate"/>
              </a:rPr>
              <a:t>Management Presentation to the Board of Directors</a:t>
            </a:r>
          </a:p>
        </p:txBody>
      </p:sp>
      <p:pic>
        <p:nvPicPr>
          <p:cNvPr id="18" name="Picture 17"/>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0311" y="5143500"/>
            <a:ext cx="4335000" cy="513231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106424"/>
            <a:ext cx="16230600" cy="5929563"/>
            <a:chOff x="0" y="0"/>
            <a:chExt cx="4274726" cy="1561696"/>
          </a:xfrm>
        </p:grpSpPr>
        <p:sp>
          <p:nvSpPr>
            <p:cNvPr id="3" name="Freeform 3"/>
            <p:cNvSpPr/>
            <p:nvPr/>
          </p:nvSpPr>
          <p:spPr>
            <a:xfrm>
              <a:off x="0" y="0"/>
              <a:ext cx="4274726" cy="1561696"/>
            </a:xfrm>
            <a:custGeom>
              <a:avLst/>
              <a:gdLst/>
              <a:ahLst/>
              <a:cxnLst/>
              <a:rect l="l" t="t" r="r" b="b"/>
              <a:pathLst>
                <a:path w="4274726" h="1561696">
                  <a:moveTo>
                    <a:pt x="20511" y="0"/>
                  </a:moveTo>
                  <a:lnTo>
                    <a:pt x="4254215" y="0"/>
                  </a:lnTo>
                  <a:cubicBezTo>
                    <a:pt x="4259655" y="0"/>
                    <a:pt x="4264872" y="2161"/>
                    <a:pt x="4268719" y="6007"/>
                  </a:cubicBezTo>
                  <a:cubicBezTo>
                    <a:pt x="4272565" y="9854"/>
                    <a:pt x="4274726" y="15071"/>
                    <a:pt x="4274726" y="20511"/>
                  </a:cubicBezTo>
                  <a:lnTo>
                    <a:pt x="4274726" y="1541185"/>
                  </a:lnTo>
                  <a:cubicBezTo>
                    <a:pt x="4274726" y="1546625"/>
                    <a:pt x="4272565" y="1551842"/>
                    <a:pt x="4268719" y="1555688"/>
                  </a:cubicBezTo>
                  <a:cubicBezTo>
                    <a:pt x="4264872" y="1559535"/>
                    <a:pt x="4259655" y="1561696"/>
                    <a:pt x="4254215" y="1561696"/>
                  </a:cubicBezTo>
                  <a:lnTo>
                    <a:pt x="20511" y="1561696"/>
                  </a:lnTo>
                  <a:cubicBezTo>
                    <a:pt x="15071" y="1561696"/>
                    <a:pt x="9854" y="1559535"/>
                    <a:pt x="6007" y="1555688"/>
                  </a:cubicBezTo>
                  <a:cubicBezTo>
                    <a:pt x="2161" y="1551842"/>
                    <a:pt x="0" y="1546625"/>
                    <a:pt x="0" y="1541185"/>
                  </a:cubicBezTo>
                  <a:lnTo>
                    <a:pt x="0" y="20511"/>
                  </a:lnTo>
                  <a:cubicBezTo>
                    <a:pt x="0" y="15071"/>
                    <a:pt x="2161" y="9854"/>
                    <a:pt x="6007" y="6007"/>
                  </a:cubicBezTo>
                  <a:cubicBezTo>
                    <a:pt x="9854" y="2161"/>
                    <a:pt x="15071" y="0"/>
                    <a:pt x="20511" y="0"/>
                  </a:cubicBezTo>
                  <a:close/>
                </a:path>
              </a:pathLst>
            </a:custGeom>
            <a:solidFill>
              <a:srgbClr val="F4CA91"/>
            </a:solidFill>
            <a:ln w="28575" cap="rnd">
              <a:solidFill>
                <a:srgbClr val="000000"/>
              </a:solidFill>
              <a:prstDash val="solid"/>
              <a:round/>
            </a:ln>
          </p:spPr>
        </p:sp>
        <p:sp>
          <p:nvSpPr>
            <p:cNvPr id="4" name="TextBox 4"/>
            <p:cNvSpPr txBox="1"/>
            <p:nvPr/>
          </p:nvSpPr>
          <p:spPr>
            <a:xfrm>
              <a:off x="0" y="-47625"/>
              <a:ext cx="4274726" cy="1609321"/>
            </a:xfrm>
            <a:prstGeom prst="rect">
              <a:avLst/>
            </a:prstGeom>
          </p:spPr>
          <p:txBody>
            <a:bodyPr lIns="50800" tIns="50800" rIns="50800" bIns="50800" rtlCol="0" anchor="ctr"/>
            <a:lstStyle/>
            <a:p>
              <a:pPr algn="ctr">
                <a:lnSpc>
                  <a:spcPts val="3689"/>
                </a:lnSpc>
              </a:pPr>
              <a:endParaRPr/>
            </a:p>
          </p:txBody>
        </p:sp>
      </p:grpSp>
      <p:sp>
        <p:nvSpPr>
          <p:cNvPr id="5" name="TextBox 5"/>
          <p:cNvSpPr txBox="1"/>
          <p:nvPr/>
        </p:nvSpPr>
        <p:spPr>
          <a:xfrm>
            <a:off x="1003310" y="962025"/>
            <a:ext cx="10596390" cy="1751719"/>
          </a:xfrm>
          <a:prstGeom prst="rect">
            <a:avLst/>
          </a:prstGeom>
        </p:spPr>
        <p:txBody>
          <a:bodyPr lIns="0" tIns="0" rIns="0" bIns="0" rtlCol="0" anchor="t">
            <a:spAutoFit/>
          </a:bodyPr>
          <a:lstStyle/>
          <a:p>
            <a:pPr marL="0" lvl="0" indent="0" algn="ctr">
              <a:lnSpc>
                <a:spcPts val="14082"/>
              </a:lnSpc>
              <a:spcBef>
                <a:spcPct val="0"/>
              </a:spcBef>
            </a:pPr>
            <a:r>
              <a:rPr lang="en-US" sz="11088">
                <a:solidFill>
                  <a:srgbClr val="423F34"/>
                </a:solidFill>
                <a:latin typeface="Open Sans Extra Bold"/>
                <a:ea typeface="Open Sans Extra Bold"/>
                <a:cs typeface="Open Sans Extra Bold"/>
                <a:sym typeface="Open Sans Extra Bold"/>
              </a:rPr>
              <a:t>Introduction</a:t>
            </a:r>
          </a:p>
        </p:txBody>
      </p:sp>
      <p:sp>
        <p:nvSpPr>
          <p:cNvPr id="6" name="TextBox 6"/>
          <p:cNvSpPr txBox="1"/>
          <p:nvPr/>
        </p:nvSpPr>
        <p:spPr>
          <a:xfrm>
            <a:off x="1657395" y="3440791"/>
            <a:ext cx="10111805" cy="4154984"/>
          </a:xfrm>
          <a:prstGeom prst="rect">
            <a:avLst/>
          </a:prstGeom>
        </p:spPr>
        <p:txBody>
          <a:bodyPr lIns="0" tIns="0" rIns="0" bIns="0" rtlCol="0" anchor="t">
            <a:spAutoFit/>
          </a:bodyPr>
          <a:lstStyle>
            <a:defPPr>
              <a:defRPr lang="en-US"/>
            </a:defPPr>
            <a:lvl2pPr marL="561342" lvl="1" indent="-280671">
              <a:lnSpc>
                <a:spcPts val="3640"/>
              </a:lnSpc>
              <a:buFont typeface="Arial"/>
              <a:buChar char="•"/>
              <a:defRPr sz="2600" spc="91">
                <a:solidFill>
                  <a:srgbClr val="423F34"/>
                </a:solidFill>
                <a:latin typeface="Open Sans"/>
                <a:ea typeface="Open Sans"/>
                <a:cs typeface="Open Sans"/>
              </a:defRPr>
            </a:lvl2pPr>
          </a:lstStyle>
          <a:p>
            <a:pPr lvl="1"/>
            <a:r>
              <a:rPr lang="en-US" dirty="0">
                <a:sym typeface="Open Sans"/>
              </a:rPr>
              <a:t>Before the business is set up in Germany, a cultural </a:t>
            </a:r>
            <a:r>
              <a:rPr lang="en-US" dirty="0">
                <a:sym typeface="Open Sans"/>
              </a:rPr>
              <a:t>analysis is needed to identify the challenges to address them (Akın, 2021</a:t>
            </a:r>
            <a:r>
              <a:rPr lang="en-US" dirty="0" smtClean="0">
                <a:sym typeface="Open Sans"/>
              </a:rPr>
              <a:t>).</a:t>
            </a:r>
          </a:p>
          <a:p>
            <a:pPr lvl="1"/>
            <a:r>
              <a:rPr lang="en-US" sz="2600" spc="91" dirty="0">
                <a:solidFill>
                  <a:srgbClr val="423F34"/>
                </a:solidFill>
                <a:latin typeface="Open Sans"/>
                <a:ea typeface="Open Sans"/>
                <a:cs typeface="Open Sans"/>
                <a:sym typeface="Open Sans"/>
              </a:rPr>
              <a:t>T</a:t>
            </a:r>
            <a:r>
              <a:rPr lang="en-GB" sz="2600" spc="91" dirty="0" smtClean="0">
                <a:solidFill>
                  <a:srgbClr val="423F34"/>
                </a:solidFill>
                <a:latin typeface="Open Sans"/>
                <a:ea typeface="Open Sans"/>
                <a:cs typeface="Open Sans"/>
              </a:rPr>
              <a:t>his </a:t>
            </a:r>
            <a:r>
              <a:rPr lang="en-GB" sz="2600" spc="91" dirty="0">
                <a:solidFill>
                  <a:srgbClr val="423F34"/>
                </a:solidFill>
                <a:latin typeface="Open Sans"/>
                <a:ea typeface="Open Sans"/>
                <a:cs typeface="Open Sans"/>
              </a:rPr>
              <a:t>presentation aims to assess the main challenge of communication between Germany and the UK for Tesco Company.</a:t>
            </a:r>
          </a:p>
          <a:p>
            <a:pPr lvl="1"/>
            <a:r>
              <a:rPr lang="en-GB" dirty="0"/>
              <a:t>And </a:t>
            </a:r>
            <a:r>
              <a:rPr lang="en-GB" dirty="0"/>
              <a:t>to provide </a:t>
            </a:r>
            <a:r>
              <a:rPr lang="en-GB" sz="2600" spc="91" dirty="0">
                <a:solidFill>
                  <a:srgbClr val="423F34"/>
                </a:solidFill>
                <a:latin typeface="Open Sans"/>
                <a:ea typeface="Open Sans"/>
                <a:cs typeface="Open Sans"/>
              </a:rPr>
              <a:t>actionable solutions to mitigate the risks and support the planning for the setup of the new management office of Tesco in Germany (Akın, 2021).</a:t>
            </a:r>
          </a:p>
        </p:txBody>
      </p:sp>
      <p:sp>
        <p:nvSpPr>
          <p:cNvPr id="7" name="Freeform 7"/>
          <p:cNvSpPr/>
          <p:nvPr/>
        </p:nvSpPr>
        <p:spPr>
          <a:xfrm>
            <a:off x="14722367" y="539983"/>
            <a:ext cx="3565633" cy="9207035"/>
          </a:xfrm>
          <a:custGeom>
            <a:avLst/>
            <a:gdLst/>
            <a:ahLst/>
            <a:cxnLst/>
            <a:rect l="l" t="t" r="r" b="b"/>
            <a:pathLst>
              <a:path w="3565633" h="9207035">
                <a:moveTo>
                  <a:pt x="0" y="0"/>
                </a:moveTo>
                <a:lnTo>
                  <a:pt x="3565633" y="0"/>
                </a:lnTo>
                <a:lnTo>
                  <a:pt x="3565633" y="9207034"/>
                </a:lnTo>
                <a:lnTo>
                  <a:pt x="0" y="920703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1769200" y="539983"/>
            <a:ext cx="3651726" cy="9006498"/>
          </a:xfrm>
          <a:custGeom>
            <a:avLst/>
            <a:gdLst/>
            <a:ahLst/>
            <a:cxnLst/>
            <a:rect l="l" t="t" r="r" b="b"/>
            <a:pathLst>
              <a:path w="3651726" h="9006498">
                <a:moveTo>
                  <a:pt x="0" y="0"/>
                </a:moveTo>
                <a:lnTo>
                  <a:pt x="3651726" y="0"/>
                </a:lnTo>
                <a:lnTo>
                  <a:pt x="3651726" y="9006498"/>
                </a:lnTo>
                <a:lnTo>
                  <a:pt x="0" y="9006498"/>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Freeform 2"/>
          <p:cNvSpPr/>
          <p:nvPr/>
        </p:nvSpPr>
        <p:spPr>
          <a:xfrm>
            <a:off x="14769413" y="626728"/>
            <a:ext cx="5541741" cy="11123933"/>
          </a:xfrm>
          <a:custGeom>
            <a:avLst/>
            <a:gdLst/>
            <a:ahLst/>
            <a:cxnLst/>
            <a:rect l="l" t="t" r="r" b="b"/>
            <a:pathLst>
              <a:path w="5541741" h="11123933">
                <a:moveTo>
                  <a:pt x="0" y="0"/>
                </a:moveTo>
                <a:lnTo>
                  <a:pt x="5541741" y="0"/>
                </a:lnTo>
                <a:lnTo>
                  <a:pt x="5541741" y="11123933"/>
                </a:lnTo>
                <a:lnTo>
                  <a:pt x="0" y="1112393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2023154" y="626728"/>
            <a:ext cx="4793404" cy="11123933"/>
          </a:xfrm>
          <a:custGeom>
            <a:avLst/>
            <a:gdLst/>
            <a:ahLst/>
            <a:cxnLst/>
            <a:rect l="l" t="t" r="r" b="b"/>
            <a:pathLst>
              <a:path w="4793404" h="11123933">
                <a:moveTo>
                  <a:pt x="0" y="0"/>
                </a:moveTo>
                <a:lnTo>
                  <a:pt x="4793404" y="0"/>
                </a:lnTo>
                <a:lnTo>
                  <a:pt x="4793404" y="11123933"/>
                </a:lnTo>
                <a:lnTo>
                  <a:pt x="0" y="11123933"/>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 name="TextBox 4"/>
          <p:cNvSpPr txBox="1"/>
          <p:nvPr/>
        </p:nvSpPr>
        <p:spPr>
          <a:xfrm>
            <a:off x="1969683" y="1523359"/>
            <a:ext cx="14348634" cy="1908810"/>
          </a:xfrm>
          <a:prstGeom prst="rect">
            <a:avLst/>
          </a:prstGeom>
        </p:spPr>
        <p:txBody>
          <a:bodyPr lIns="0" tIns="0" rIns="0" bIns="0" rtlCol="0" anchor="t">
            <a:spAutoFit/>
          </a:bodyPr>
          <a:lstStyle/>
          <a:p>
            <a:pPr marL="0" lvl="0" indent="0" algn="ctr">
              <a:lnSpc>
                <a:spcPts val="7620"/>
              </a:lnSpc>
              <a:spcBef>
                <a:spcPct val="0"/>
              </a:spcBef>
            </a:pPr>
            <a:r>
              <a:rPr lang="en-US" sz="6000">
                <a:solidFill>
                  <a:srgbClr val="423F34"/>
                </a:solidFill>
                <a:latin typeface="Open Sans Extra Bold"/>
                <a:ea typeface="Open Sans Extra Bold"/>
                <a:cs typeface="Open Sans Extra Bold"/>
                <a:sym typeface="Open Sans Extra Bold"/>
              </a:rPr>
              <a:t>Significance of Cultural Awareness in Multinational Business</a:t>
            </a:r>
          </a:p>
        </p:txBody>
      </p:sp>
      <p:grpSp>
        <p:nvGrpSpPr>
          <p:cNvPr id="5" name="Group 5"/>
          <p:cNvGrpSpPr/>
          <p:nvPr/>
        </p:nvGrpSpPr>
        <p:grpSpPr>
          <a:xfrm>
            <a:off x="3422446" y="3810710"/>
            <a:ext cx="11443109" cy="4755969"/>
            <a:chOff x="0" y="0"/>
            <a:chExt cx="3013823" cy="1252601"/>
          </a:xfrm>
        </p:grpSpPr>
        <p:sp>
          <p:nvSpPr>
            <p:cNvPr id="6" name="Freeform 6"/>
            <p:cNvSpPr/>
            <p:nvPr/>
          </p:nvSpPr>
          <p:spPr>
            <a:xfrm>
              <a:off x="0" y="0"/>
              <a:ext cx="3013823" cy="1252601"/>
            </a:xfrm>
            <a:custGeom>
              <a:avLst/>
              <a:gdLst/>
              <a:ahLst/>
              <a:cxnLst/>
              <a:rect l="l" t="t" r="r" b="b"/>
              <a:pathLst>
                <a:path w="3013823" h="1252601">
                  <a:moveTo>
                    <a:pt x="29092" y="0"/>
                  </a:moveTo>
                  <a:lnTo>
                    <a:pt x="2984731" y="0"/>
                  </a:lnTo>
                  <a:cubicBezTo>
                    <a:pt x="2992447" y="0"/>
                    <a:pt x="2999846" y="3065"/>
                    <a:pt x="3005302" y="8521"/>
                  </a:cubicBezTo>
                  <a:cubicBezTo>
                    <a:pt x="3010758" y="13977"/>
                    <a:pt x="3013823" y="21376"/>
                    <a:pt x="3013823" y="29092"/>
                  </a:cubicBezTo>
                  <a:lnTo>
                    <a:pt x="3013823" y="1223509"/>
                  </a:lnTo>
                  <a:cubicBezTo>
                    <a:pt x="3013823" y="1239576"/>
                    <a:pt x="3000798" y="1252601"/>
                    <a:pt x="2984731" y="1252601"/>
                  </a:cubicBezTo>
                  <a:lnTo>
                    <a:pt x="29092" y="1252601"/>
                  </a:lnTo>
                  <a:cubicBezTo>
                    <a:pt x="13025" y="1252601"/>
                    <a:pt x="0" y="1239576"/>
                    <a:pt x="0" y="1223509"/>
                  </a:cubicBezTo>
                  <a:lnTo>
                    <a:pt x="0" y="29092"/>
                  </a:lnTo>
                  <a:cubicBezTo>
                    <a:pt x="0" y="13025"/>
                    <a:pt x="13025" y="0"/>
                    <a:pt x="29092" y="0"/>
                  </a:cubicBezTo>
                  <a:close/>
                </a:path>
              </a:pathLst>
            </a:custGeom>
            <a:solidFill>
              <a:srgbClr val="F4CA91"/>
            </a:solidFill>
            <a:ln w="28575" cap="rnd">
              <a:solidFill>
                <a:srgbClr val="000000"/>
              </a:solidFill>
              <a:prstDash val="solid"/>
              <a:round/>
            </a:ln>
          </p:spPr>
        </p:sp>
        <p:sp>
          <p:nvSpPr>
            <p:cNvPr id="7" name="TextBox 7"/>
            <p:cNvSpPr txBox="1"/>
            <p:nvPr/>
          </p:nvSpPr>
          <p:spPr>
            <a:xfrm>
              <a:off x="0" y="-47625"/>
              <a:ext cx="3013823" cy="1300226"/>
            </a:xfrm>
            <a:prstGeom prst="rect">
              <a:avLst/>
            </a:prstGeom>
          </p:spPr>
          <p:txBody>
            <a:bodyPr lIns="50800" tIns="50800" rIns="50800" bIns="50800" rtlCol="0" anchor="ctr"/>
            <a:lstStyle/>
            <a:p>
              <a:pPr algn="ctr">
                <a:lnSpc>
                  <a:spcPts val="3689"/>
                </a:lnSpc>
              </a:pPr>
              <a:endParaRPr/>
            </a:p>
          </p:txBody>
        </p:sp>
      </p:grpSp>
      <p:sp>
        <p:nvSpPr>
          <p:cNvPr id="8" name="TextBox 8"/>
          <p:cNvSpPr txBox="1"/>
          <p:nvPr/>
        </p:nvSpPr>
        <p:spPr>
          <a:xfrm>
            <a:off x="4088097" y="4191620"/>
            <a:ext cx="10111805" cy="3937000"/>
          </a:xfrm>
          <a:prstGeom prst="rect">
            <a:avLst/>
          </a:prstGeom>
        </p:spPr>
        <p:txBody>
          <a:bodyPr lIns="0" tIns="0" rIns="0" bIns="0" rtlCol="0" anchor="t">
            <a:spAutoFit/>
          </a:bodyPr>
          <a:lstStyle/>
          <a:p>
            <a:pPr marL="539753" lvl="1" indent="-269876" algn="l">
              <a:lnSpc>
                <a:spcPts val="3500"/>
              </a:lnSpc>
              <a:buFont typeface="Arial"/>
              <a:buChar char="•"/>
            </a:pPr>
            <a:r>
              <a:rPr lang="en-US" sz="2500" spc="87">
                <a:solidFill>
                  <a:srgbClr val="423F34"/>
                </a:solidFill>
                <a:latin typeface="Open Sans"/>
                <a:ea typeface="Open Sans"/>
                <a:cs typeface="Open Sans"/>
                <a:sym typeface="Open Sans"/>
              </a:rPr>
              <a:t>Culture plays an important role in shaping the regional business environment.</a:t>
            </a:r>
          </a:p>
          <a:p>
            <a:pPr marL="539753" lvl="1" indent="-269876" algn="l">
              <a:lnSpc>
                <a:spcPts val="3500"/>
              </a:lnSpc>
              <a:buFont typeface="Arial"/>
              <a:buChar char="•"/>
            </a:pPr>
            <a:r>
              <a:rPr lang="en-US" sz="2500" spc="87">
                <a:solidFill>
                  <a:srgbClr val="423F34"/>
                </a:solidFill>
                <a:latin typeface="Open Sans"/>
                <a:ea typeface="Open Sans"/>
                <a:cs typeface="Open Sans"/>
                <a:sym typeface="Open Sans"/>
              </a:rPr>
              <a:t>Hence, an understanding of regional culture is necessary for international expansion.</a:t>
            </a:r>
          </a:p>
          <a:p>
            <a:pPr marL="539753" lvl="1" indent="-269876" algn="l">
              <a:lnSpc>
                <a:spcPts val="3500"/>
              </a:lnSpc>
              <a:buFont typeface="Arial"/>
              <a:buChar char="•"/>
            </a:pPr>
            <a:r>
              <a:rPr lang="en-US" sz="2500" spc="87">
                <a:solidFill>
                  <a:srgbClr val="423F34"/>
                </a:solidFill>
                <a:latin typeface="Open Sans"/>
                <a:ea typeface="Open Sans"/>
                <a:cs typeface="Open Sans"/>
                <a:sym typeface="Open Sans"/>
              </a:rPr>
              <a:t>The new players must align their business practices with the cultural environment of the region, if any instances of cultural disrespect are misinterpreted, that could completely shut down the business (Chouaibi, Chouaibi and Rossi,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grpSp>
        <p:nvGrpSpPr>
          <p:cNvPr id="2" name="Group 2"/>
          <p:cNvGrpSpPr/>
          <p:nvPr/>
        </p:nvGrpSpPr>
        <p:grpSpPr>
          <a:xfrm>
            <a:off x="6985007" y="4047258"/>
            <a:ext cx="10274293" cy="5211042"/>
            <a:chOff x="0" y="0"/>
            <a:chExt cx="2705987" cy="1372456"/>
          </a:xfrm>
        </p:grpSpPr>
        <p:sp>
          <p:nvSpPr>
            <p:cNvPr id="3" name="Freeform 3"/>
            <p:cNvSpPr/>
            <p:nvPr/>
          </p:nvSpPr>
          <p:spPr>
            <a:xfrm>
              <a:off x="0" y="0"/>
              <a:ext cx="2705987" cy="1372456"/>
            </a:xfrm>
            <a:custGeom>
              <a:avLst/>
              <a:gdLst/>
              <a:ahLst/>
              <a:cxnLst/>
              <a:rect l="l" t="t" r="r" b="b"/>
              <a:pathLst>
                <a:path w="2705987" h="1372456">
                  <a:moveTo>
                    <a:pt x="32402" y="0"/>
                  </a:moveTo>
                  <a:lnTo>
                    <a:pt x="2673585" y="0"/>
                  </a:lnTo>
                  <a:cubicBezTo>
                    <a:pt x="2691480" y="0"/>
                    <a:pt x="2705987" y="14507"/>
                    <a:pt x="2705987" y="32402"/>
                  </a:cubicBezTo>
                  <a:lnTo>
                    <a:pt x="2705987" y="1340054"/>
                  </a:lnTo>
                  <a:cubicBezTo>
                    <a:pt x="2705987" y="1357949"/>
                    <a:pt x="2691480" y="1372456"/>
                    <a:pt x="2673585" y="1372456"/>
                  </a:cubicBezTo>
                  <a:lnTo>
                    <a:pt x="32402" y="1372456"/>
                  </a:lnTo>
                  <a:cubicBezTo>
                    <a:pt x="14507" y="1372456"/>
                    <a:pt x="0" y="1357949"/>
                    <a:pt x="0" y="1340054"/>
                  </a:cubicBezTo>
                  <a:lnTo>
                    <a:pt x="0" y="32402"/>
                  </a:lnTo>
                  <a:cubicBezTo>
                    <a:pt x="0" y="14507"/>
                    <a:pt x="14507" y="0"/>
                    <a:pt x="32402" y="0"/>
                  </a:cubicBezTo>
                  <a:close/>
                </a:path>
              </a:pathLst>
            </a:custGeom>
            <a:solidFill>
              <a:srgbClr val="F4CA91"/>
            </a:solidFill>
            <a:ln w="28575" cap="rnd">
              <a:solidFill>
                <a:srgbClr val="000000"/>
              </a:solidFill>
              <a:prstDash val="solid"/>
              <a:round/>
            </a:ln>
          </p:spPr>
        </p:sp>
        <p:sp>
          <p:nvSpPr>
            <p:cNvPr id="4" name="TextBox 4"/>
            <p:cNvSpPr txBox="1"/>
            <p:nvPr/>
          </p:nvSpPr>
          <p:spPr>
            <a:xfrm>
              <a:off x="0" y="-47625"/>
              <a:ext cx="2705987" cy="1420081"/>
            </a:xfrm>
            <a:prstGeom prst="rect">
              <a:avLst/>
            </a:prstGeom>
          </p:spPr>
          <p:txBody>
            <a:bodyPr lIns="50800" tIns="50800" rIns="50800" bIns="50800" rtlCol="0" anchor="ctr"/>
            <a:lstStyle/>
            <a:p>
              <a:pPr algn="ctr">
                <a:lnSpc>
                  <a:spcPts val="3689"/>
                </a:lnSpc>
              </a:pPr>
              <a:endParaRPr/>
            </a:p>
          </p:txBody>
        </p:sp>
      </p:grpSp>
      <p:sp>
        <p:nvSpPr>
          <p:cNvPr id="5" name="Freeform 5"/>
          <p:cNvSpPr/>
          <p:nvPr/>
        </p:nvSpPr>
        <p:spPr>
          <a:xfrm>
            <a:off x="-963665" y="6239742"/>
            <a:ext cx="3984731" cy="4891969"/>
          </a:xfrm>
          <a:custGeom>
            <a:avLst/>
            <a:gdLst/>
            <a:ahLst/>
            <a:cxnLst/>
            <a:rect l="l" t="t" r="r" b="b"/>
            <a:pathLst>
              <a:path w="3984731" h="4891969">
                <a:moveTo>
                  <a:pt x="0" y="0"/>
                </a:moveTo>
                <a:lnTo>
                  <a:pt x="3984730" y="0"/>
                </a:lnTo>
                <a:lnTo>
                  <a:pt x="3984730" y="4891969"/>
                </a:lnTo>
                <a:lnTo>
                  <a:pt x="0" y="489196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Freeform 6"/>
          <p:cNvSpPr/>
          <p:nvPr/>
        </p:nvSpPr>
        <p:spPr>
          <a:xfrm>
            <a:off x="2522248" y="6239742"/>
            <a:ext cx="4149807" cy="5271118"/>
          </a:xfrm>
          <a:custGeom>
            <a:avLst/>
            <a:gdLst/>
            <a:ahLst/>
            <a:cxnLst/>
            <a:rect l="l" t="t" r="r" b="b"/>
            <a:pathLst>
              <a:path w="4149807" h="5271118">
                <a:moveTo>
                  <a:pt x="0" y="0"/>
                </a:moveTo>
                <a:lnTo>
                  <a:pt x="4149807" y="0"/>
                </a:lnTo>
                <a:lnTo>
                  <a:pt x="4149807" y="5271118"/>
                </a:lnTo>
                <a:lnTo>
                  <a:pt x="0" y="5271118"/>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TextBox 7"/>
          <p:cNvSpPr txBox="1"/>
          <p:nvPr/>
        </p:nvSpPr>
        <p:spPr>
          <a:xfrm>
            <a:off x="1028700" y="971550"/>
            <a:ext cx="16230600" cy="2576039"/>
          </a:xfrm>
          <a:prstGeom prst="rect">
            <a:avLst/>
          </a:prstGeom>
        </p:spPr>
        <p:txBody>
          <a:bodyPr lIns="0" tIns="0" rIns="0" bIns="0" rtlCol="0" anchor="t">
            <a:spAutoFit/>
          </a:bodyPr>
          <a:lstStyle/>
          <a:p>
            <a:pPr marL="0" lvl="0" indent="0" algn="ctr">
              <a:lnSpc>
                <a:spcPts val="10272"/>
              </a:lnSpc>
              <a:spcBef>
                <a:spcPct val="0"/>
              </a:spcBef>
            </a:pPr>
            <a:r>
              <a:rPr lang="en-US" sz="8088">
                <a:solidFill>
                  <a:srgbClr val="423F34"/>
                </a:solidFill>
                <a:latin typeface="Open Sans Extra Bold"/>
                <a:ea typeface="Open Sans Extra Bold"/>
                <a:cs typeface="Open Sans Extra Bold"/>
                <a:sym typeface="Open Sans Extra Bold"/>
              </a:rPr>
              <a:t>Communication Theories for Intercultural Businesses</a:t>
            </a:r>
          </a:p>
        </p:txBody>
      </p:sp>
      <p:sp>
        <p:nvSpPr>
          <p:cNvPr id="8" name="TextBox 8"/>
          <p:cNvSpPr txBox="1"/>
          <p:nvPr/>
        </p:nvSpPr>
        <p:spPr>
          <a:xfrm>
            <a:off x="7289735" y="4494732"/>
            <a:ext cx="9664837" cy="4277995"/>
          </a:xfrm>
          <a:prstGeom prst="rect">
            <a:avLst/>
          </a:prstGeom>
        </p:spPr>
        <p:txBody>
          <a:bodyPr lIns="0" tIns="0" rIns="0" bIns="0" rtlCol="0" anchor="t">
            <a:spAutoFit/>
          </a:bodyPr>
          <a:lstStyle/>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As per the theory of Hofstede's Cultural Dimensions:</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Germany has a high power distance compared to the UK.</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It means the superiors have a centralized role in decision-making and the juniors don't have much power (Johnstone and Stirling, 2020).</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Then the UK is Individualistic and Germany is Collectivist. </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Furthermore, Germany has a more masculine nature.</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Uncertainty Avoidance is better in Germany than in the UK (Johnstone and Stirling, 2020). </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Next, the UK is more indulgent and Germany shows restraint.</a:t>
            </a:r>
          </a:p>
          <a:p>
            <a:pPr marL="474981" lvl="1" indent="-237491" algn="l">
              <a:lnSpc>
                <a:spcPts val="3080"/>
              </a:lnSpc>
              <a:buFont typeface="Arial"/>
              <a:buChar char="•"/>
            </a:pPr>
            <a:r>
              <a:rPr lang="en-US" sz="2200" spc="77">
                <a:solidFill>
                  <a:srgbClr val="423F34"/>
                </a:solidFill>
                <a:latin typeface="Open Sans"/>
                <a:ea typeface="Open Sans"/>
                <a:cs typeface="Open Sans"/>
                <a:sym typeface="Open Sans"/>
              </a:rPr>
              <a:t>Germany shows a more long-term orientation.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4042347"/>
            <a:ext cx="10575539" cy="5215953"/>
            <a:chOff x="0" y="0"/>
            <a:chExt cx="2785327" cy="1373749"/>
          </a:xfrm>
        </p:grpSpPr>
        <p:sp>
          <p:nvSpPr>
            <p:cNvPr id="3" name="Freeform 3"/>
            <p:cNvSpPr/>
            <p:nvPr/>
          </p:nvSpPr>
          <p:spPr>
            <a:xfrm>
              <a:off x="0" y="0"/>
              <a:ext cx="2785327" cy="1373749"/>
            </a:xfrm>
            <a:custGeom>
              <a:avLst/>
              <a:gdLst/>
              <a:ahLst/>
              <a:cxnLst/>
              <a:rect l="l" t="t" r="r" b="b"/>
              <a:pathLst>
                <a:path w="2785327" h="1373749">
                  <a:moveTo>
                    <a:pt x="31479" y="0"/>
                  </a:moveTo>
                  <a:lnTo>
                    <a:pt x="2753849" y="0"/>
                  </a:lnTo>
                  <a:cubicBezTo>
                    <a:pt x="2762197" y="0"/>
                    <a:pt x="2770204" y="3316"/>
                    <a:pt x="2776107" y="9220"/>
                  </a:cubicBezTo>
                  <a:cubicBezTo>
                    <a:pt x="2782011" y="15123"/>
                    <a:pt x="2785327" y="23130"/>
                    <a:pt x="2785327" y="31479"/>
                  </a:cubicBezTo>
                  <a:lnTo>
                    <a:pt x="2785327" y="1342270"/>
                  </a:lnTo>
                  <a:cubicBezTo>
                    <a:pt x="2785327" y="1359656"/>
                    <a:pt x="2771234" y="1373749"/>
                    <a:pt x="2753849" y="1373749"/>
                  </a:cubicBezTo>
                  <a:lnTo>
                    <a:pt x="31479" y="1373749"/>
                  </a:lnTo>
                  <a:cubicBezTo>
                    <a:pt x="14093" y="1373749"/>
                    <a:pt x="0" y="1359656"/>
                    <a:pt x="0" y="1342270"/>
                  </a:cubicBezTo>
                  <a:lnTo>
                    <a:pt x="0" y="31479"/>
                  </a:lnTo>
                  <a:cubicBezTo>
                    <a:pt x="0" y="14093"/>
                    <a:pt x="14093" y="0"/>
                    <a:pt x="31479" y="0"/>
                  </a:cubicBezTo>
                  <a:close/>
                </a:path>
              </a:pathLst>
            </a:custGeom>
            <a:solidFill>
              <a:srgbClr val="F4CA91"/>
            </a:solidFill>
            <a:ln w="28575" cap="rnd">
              <a:solidFill>
                <a:srgbClr val="000000"/>
              </a:solidFill>
              <a:prstDash val="solid"/>
              <a:round/>
            </a:ln>
          </p:spPr>
        </p:sp>
        <p:sp>
          <p:nvSpPr>
            <p:cNvPr id="4" name="TextBox 4"/>
            <p:cNvSpPr txBox="1"/>
            <p:nvPr/>
          </p:nvSpPr>
          <p:spPr>
            <a:xfrm>
              <a:off x="0" y="-47625"/>
              <a:ext cx="2785327" cy="1421374"/>
            </a:xfrm>
            <a:prstGeom prst="rect">
              <a:avLst/>
            </a:prstGeom>
          </p:spPr>
          <p:txBody>
            <a:bodyPr lIns="50800" tIns="50800" rIns="50800" bIns="50800" rtlCol="0" anchor="ctr"/>
            <a:lstStyle/>
            <a:p>
              <a:pPr algn="ctr">
                <a:lnSpc>
                  <a:spcPts val="3689"/>
                </a:lnSpc>
              </a:pPr>
              <a:endParaRPr/>
            </a:p>
          </p:txBody>
        </p:sp>
      </p:grpSp>
      <p:sp>
        <p:nvSpPr>
          <p:cNvPr id="5" name="Freeform 5"/>
          <p:cNvSpPr/>
          <p:nvPr/>
        </p:nvSpPr>
        <p:spPr>
          <a:xfrm>
            <a:off x="11013835" y="4884952"/>
            <a:ext cx="6245465" cy="2298133"/>
          </a:xfrm>
          <a:custGeom>
            <a:avLst/>
            <a:gdLst/>
            <a:ahLst/>
            <a:cxnLst/>
            <a:rect l="l" t="t" r="r" b="b"/>
            <a:pathLst>
              <a:path w="6245465" h="2298133">
                <a:moveTo>
                  <a:pt x="0" y="0"/>
                </a:moveTo>
                <a:lnTo>
                  <a:pt x="6245465" y="0"/>
                </a:lnTo>
                <a:lnTo>
                  <a:pt x="6245465" y="2298133"/>
                </a:lnTo>
                <a:lnTo>
                  <a:pt x="0" y="229813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TextBox 6"/>
          <p:cNvSpPr txBox="1"/>
          <p:nvPr/>
        </p:nvSpPr>
        <p:spPr>
          <a:xfrm>
            <a:off x="1028700" y="1071076"/>
            <a:ext cx="16230600" cy="2576039"/>
          </a:xfrm>
          <a:prstGeom prst="rect">
            <a:avLst/>
          </a:prstGeom>
        </p:spPr>
        <p:txBody>
          <a:bodyPr lIns="0" tIns="0" rIns="0" bIns="0" rtlCol="0" anchor="t">
            <a:spAutoFit/>
          </a:bodyPr>
          <a:lstStyle/>
          <a:p>
            <a:pPr marL="0" lvl="0" indent="0" algn="ctr">
              <a:lnSpc>
                <a:spcPts val="10272"/>
              </a:lnSpc>
              <a:spcBef>
                <a:spcPct val="0"/>
              </a:spcBef>
            </a:pPr>
            <a:r>
              <a:rPr lang="en-US" sz="8088">
                <a:solidFill>
                  <a:srgbClr val="423F34"/>
                </a:solidFill>
                <a:latin typeface="Open Sans Extra Bold"/>
                <a:ea typeface="Open Sans Extra Bold"/>
                <a:cs typeface="Open Sans Extra Bold"/>
                <a:sym typeface="Open Sans Extra Bold"/>
              </a:rPr>
              <a:t>UK and Germany: Cultural Differences</a:t>
            </a:r>
          </a:p>
        </p:txBody>
      </p:sp>
      <p:sp>
        <p:nvSpPr>
          <p:cNvPr id="7" name="TextBox 7"/>
          <p:cNvSpPr txBox="1"/>
          <p:nvPr/>
        </p:nvSpPr>
        <p:spPr>
          <a:xfrm>
            <a:off x="1619104" y="4443698"/>
            <a:ext cx="9394731" cy="4365625"/>
          </a:xfrm>
          <a:prstGeom prst="rect">
            <a:avLst/>
          </a:prstGeom>
        </p:spPr>
        <p:txBody>
          <a:bodyPr lIns="0" tIns="0" rIns="0" bIns="0" rtlCol="0" anchor="t">
            <a:spAutoFit/>
          </a:bodyPr>
          <a:lstStyle/>
          <a:p>
            <a:pPr marL="539749" lvl="1" indent="-269875" algn="l">
              <a:lnSpc>
                <a:spcPts val="3499"/>
              </a:lnSpc>
              <a:buFont typeface="Arial"/>
              <a:buChar char="•"/>
            </a:pPr>
            <a:r>
              <a:rPr lang="en-US" sz="2499" spc="87">
                <a:solidFill>
                  <a:srgbClr val="423F34"/>
                </a:solidFill>
                <a:latin typeface="Open Sans"/>
                <a:ea typeface="Open Sans"/>
                <a:cs typeface="Open Sans"/>
                <a:sym typeface="Open Sans"/>
              </a:rPr>
              <a:t>Professional Attitudes:</a:t>
            </a:r>
          </a:p>
          <a:p>
            <a:pPr marL="1079499" lvl="2" indent="-359833" algn="l">
              <a:lnSpc>
                <a:spcPts val="3499"/>
              </a:lnSpc>
              <a:buFont typeface="Arial"/>
              <a:buChar char="⚬"/>
            </a:pPr>
            <a:r>
              <a:rPr lang="en-US" sz="2499" spc="87">
                <a:solidFill>
                  <a:srgbClr val="423F34"/>
                </a:solidFill>
                <a:latin typeface="Open Sans"/>
                <a:ea typeface="Open Sans"/>
                <a:cs typeface="Open Sans"/>
                <a:sym typeface="Open Sans"/>
              </a:rPr>
              <a:t>Germany values process, and precision.</a:t>
            </a:r>
          </a:p>
          <a:p>
            <a:pPr marL="1079499" lvl="2" indent="-359833" algn="l">
              <a:lnSpc>
                <a:spcPts val="3499"/>
              </a:lnSpc>
              <a:buFont typeface="Arial"/>
              <a:buChar char="⚬"/>
            </a:pPr>
            <a:r>
              <a:rPr lang="en-US" sz="2499" spc="87">
                <a:solidFill>
                  <a:srgbClr val="423F34"/>
                </a:solidFill>
                <a:latin typeface="Open Sans"/>
                <a:ea typeface="Open Sans"/>
                <a:cs typeface="Open Sans"/>
                <a:sym typeface="Open Sans"/>
              </a:rPr>
              <a:t>The UK values individuals' freedom to approach innovatively.</a:t>
            </a:r>
          </a:p>
          <a:p>
            <a:pPr marL="539749" lvl="1" indent="-269875" algn="l">
              <a:lnSpc>
                <a:spcPts val="3499"/>
              </a:lnSpc>
              <a:buFont typeface="Arial"/>
              <a:buChar char="•"/>
            </a:pPr>
            <a:r>
              <a:rPr lang="en-US" sz="2499" spc="87">
                <a:solidFill>
                  <a:srgbClr val="423F34"/>
                </a:solidFill>
                <a:latin typeface="Open Sans"/>
                <a:ea typeface="Open Sans"/>
                <a:cs typeface="Open Sans"/>
                <a:sym typeface="Open Sans"/>
              </a:rPr>
              <a:t>Business Environment:</a:t>
            </a:r>
          </a:p>
          <a:p>
            <a:pPr marL="1079499" lvl="2" indent="-359833" algn="l">
              <a:lnSpc>
                <a:spcPts val="3499"/>
              </a:lnSpc>
              <a:buFont typeface="Arial"/>
              <a:buChar char="⚬"/>
            </a:pPr>
            <a:r>
              <a:rPr lang="en-US" sz="2499" spc="87">
                <a:solidFill>
                  <a:srgbClr val="423F34"/>
                </a:solidFill>
                <a:latin typeface="Open Sans"/>
                <a:ea typeface="Open Sans"/>
                <a:cs typeface="Open Sans"/>
                <a:sym typeface="Open Sans"/>
              </a:rPr>
              <a:t>Germany has a structured market and its economic policies follow a strict methodical approach (Knolle, Ronan and Murray, 2021).</a:t>
            </a:r>
          </a:p>
          <a:p>
            <a:pPr marL="539749" lvl="1" indent="-269875" algn="l">
              <a:lnSpc>
                <a:spcPts val="3499"/>
              </a:lnSpc>
              <a:buFont typeface="Arial"/>
              <a:buChar char="•"/>
            </a:pPr>
            <a:r>
              <a:rPr lang="en-US" sz="2499" spc="87">
                <a:solidFill>
                  <a:srgbClr val="423F34"/>
                </a:solidFill>
                <a:latin typeface="Open Sans"/>
                <a:ea typeface="Open Sans"/>
                <a:cs typeface="Open Sans"/>
                <a:sym typeface="Open Sans"/>
              </a:rPr>
              <a:t>The UK is ranked higher in ease of doing business than Germany because of its flexible market structure.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TextBox 2"/>
          <p:cNvSpPr txBox="1"/>
          <p:nvPr/>
        </p:nvSpPr>
        <p:spPr>
          <a:xfrm>
            <a:off x="2375184" y="971550"/>
            <a:ext cx="13537633" cy="2576039"/>
          </a:xfrm>
          <a:prstGeom prst="rect">
            <a:avLst/>
          </a:prstGeom>
        </p:spPr>
        <p:txBody>
          <a:bodyPr lIns="0" tIns="0" rIns="0" bIns="0" rtlCol="0" anchor="t">
            <a:spAutoFit/>
          </a:bodyPr>
          <a:lstStyle/>
          <a:p>
            <a:pPr marL="0" lvl="0" indent="0" algn="ctr">
              <a:lnSpc>
                <a:spcPts val="10272"/>
              </a:lnSpc>
              <a:spcBef>
                <a:spcPct val="0"/>
              </a:spcBef>
            </a:pPr>
            <a:r>
              <a:rPr lang="en-US" sz="8088">
                <a:solidFill>
                  <a:srgbClr val="423F34"/>
                </a:solidFill>
                <a:latin typeface="Open Sans Extra Bold"/>
                <a:ea typeface="Open Sans Extra Bold"/>
                <a:cs typeface="Open Sans Extra Bold"/>
                <a:sym typeface="Open Sans Extra Bold"/>
              </a:rPr>
              <a:t>UK and Germany: Cultural Similarities</a:t>
            </a:r>
          </a:p>
        </p:txBody>
      </p:sp>
      <p:grpSp>
        <p:nvGrpSpPr>
          <p:cNvPr id="3" name="Group 3"/>
          <p:cNvGrpSpPr/>
          <p:nvPr/>
        </p:nvGrpSpPr>
        <p:grpSpPr>
          <a:xfrm>
            <a:off x="6683761" y="4042347"/>
            <a:ext cx="10575539" cy="5215953"/>
            <a:chOff x="0" y="0"/>
            <a:chExt cx="2785327" cy="1373749"/>
          </a:xfrm>
        </p:grpSpPr>
        <p:sp>
          <p:nvSpPr>
            <p:cNvPr id="4" name="Freeform 4"/>
            <p:cNvSpPr/>
            <p:nvPr/>
          </p:nvSpPr>
          <p:spPr>
            <a:xfrm>
              <a:off x="0" y="0"/>
              <a:ext cx="2785327" cy="1373749"/>
            </a:xfrm>
            <a:custGeom>
              <a:avLst/>
              <a:gdLst/>
              <a:ahLst/>
              <a:cxnLst/>
              <a:rect l="l" t="t" r="r" b="b"/>
              <a:pathLst>
                <a:path w="2785327" h="1373749">
                  <a:moveTo>
                    <a:pt x="31479" y="0"/>
                  </a:moveTo>
                  <a:lnTo>
                    <a:pt x="2753849" y="0"/>
                  </a:lnTo>
                  <a:cubicBezTo>
                    <a:pt x="2762197" y="0"/>
                    <a:pt x="2770204" y="3316"/>
                    <a:pt x="2776107" y="9220"/>
                  </a:cubicBezTo>
                  <a:cubicBezTo>
                    <a:pt x="2782011" y="15123"/>
                    <a:pt x="2785327" y="23130"/>
                    <a:pt x="2785327" y="31479"/>
                  </a:cubicBezTo>
                  <a:lnTo>
                    <a:pt x="2785327" y="1342270"/>
                  </a:lnTo>
                  <a:cubicBezTo>
                    <a:pt x="2785327" y="1359656"/>
                    <a:pt x="2771234" y="1373749"/>
                    <a:pt x="2753849" y="1373749"/>
                  </a:cubicBezTo>
                  <a:lnTo>
                    <a:pt x="31479" y="1373749"/>
                  </a:lnTo>
                  <a:cubicBezTo>
                    <a:pt x="14093" y="1373749"/>
                    <a:pt x="0" y="1359656"/>
                    <a:pt x="0" y="1342270"/>
                  </a:cubicBezTo>
                  <a:lnTo>
                    <a:pt x="0" y="31479"/>
                  </a:lnTo>
                  <a:cubicBezTo>
                    <a:pt x="0" y="14093"/>
                    <a:pt x="14093" y="0"/>
                    <a:pt x="31479" y="0"/>
                  </a:cubicBezTo>
                  <a:close/>
                </a:path>
              </a:pathLst>
            </a:custGeom>
            <a:solidFill>
              <a:srgbClr val="F4CA91"/>
            </a:solidFill>
            <a:ln w="28575" cap="rnd">
              <a:solidFill>
                <a:srgbClr val="000000"/>
              </a:solidFill>
              <a:prstDash val="solid"/>
              <a:round/>
            </a:ln>
          </p:spPr>
        </p:sp>
        <p:sp>
          <p:nvSpPr>
            <p:cNvPr id="5" name="TextBox 5"/>
            <p:cNvSpPr txBox="1"/>
            <p:nvPr/>
          </p:nvSpPr>
          <p:spPr>
            <a:xfrm>
              <a:off x="0" y="-47625"/>
              <a:ext cx="2785327" cy="1421374"/>
            </a:xfrm>
            <a:prstGeom prst="rect">
              <a:avLst/>
            </a:prstGeom>
          </p:spPr>
          <p:txBody>
            <a:bodyPr lIns="50800" tIns="50800" rIns="50800" bIns="50800" rtlCol="0" anchor="ctr"/>
            <a:lstStyle/>
            <a:p>
              <a:pPr algn="ctr">
                <a:lnSpc>
                  <a:spcPts val="3689"/>
                </a:lnSpc>
              </a:pPr>
              <a:endParaRPr/>
            </a:p>
          </p:txBody>
        </p:sp>
      </p:grpSp>
      <p:sp>
        <p:nvSpPr>
          <p:cNvPr id="6" name="TextBox 6"/>
          <p:cNvSpPr txBox="1"/>
          <p:nvPr/>
        </p:nvSpPr>
        <p:spPr>
          <a:xfrm>
            <a:off x="7274165" y="4443698"/>
            <a:ext cx="9394731" cy="4365625"/>
          </a:xfrm>
          <a:prstGeom prst="rect">
            <a:avLst/>
          </a:prstGeom>
        </p:spPr>
        <p:txBody>
          <a:bodyPr lIns="0" tIns="0" rIns="0" bIns="0" rtlCol="0" anchor="t">
            <a:spAutoFit/>
          </a:bodyPr>
          <a:lstStyle/>
          <a:p>
            <a:pPr marL="539749" lvl="1" indent="-269875" algn="l">
              <a:lnSpc>
                <a:spcPts val="3499"/>
              </a:lnSpc>
              <a:buFont typeface="Arial"/>
              <a:buChar char="•"/>
            </a:pPr>
            <a:r>
              <a:rPr lang="en-US" sz="2499" spc="87">
                <a:solidFill>
                  <a:srgbClr val="423F34"/>
                </a:solidFill>
                <a:latin typeface="Open Sans"/>
                <a:ea typeface="Open Sans"/>
                <a:cs typeface="Open Sans"/>
                <a:sym typeface="Open Sans"/>
              </a:rPr>
              <a:t>Developed Economies:</a:t>
            </a:r>
          </a:p>
          <a:p>
            <a:pPr marL="1079499" lvl="2" indent="-359833" algn="l">
              <a:lnSpc>
                <a:spcPts val="3499"/>
              </a:lnSpc>
              <a:buFont typeface="Arial"/>
              <a:buChar char="⚬"/>
            </a:pPr>
            <a:r>
              <a:rPr lang="en-US" sz="2499" spc="87">
                <a:solidFill>
                  <a:srgbClr val="423F34"/>
                </a:solidFill>
                <a:latin typeface="Open Sans"/>
                <a:ea typeface="Open Sans"/>
                <a:cs typeface="Open Sans"/>
                <a:sym typeface="Open Sans"/>
              </a:rPr>
              <a:t>Both countries are developed economies with favourable conditions for business growth (Bolten, 2020).</a:t>
            </a:r>
          </a:p>
          <a:p>
            <a:pPr marL="539749" lvl="1" indent="-269875" algn="l">
              <a:lnSpc>
                <a:spcPts val="3499"/>
              </a:lnSpc>
              <a:buFont typeface="Arial"/>
              <a:buChar char="•"/>
            </a:pPr>
            <a:r>
              <a:rPr lang="en-US" sz="2499" spc="87">
                <a:solidFill>
                  <a:srgbClr val="423F34"/>
                </a:solidFill>
                <a:latin typeface="Open Sans"/>
                <a:ea typeface="Open Sans"/>
                <a:cs typeface="Open Sans"/>
                <a:sym typeface="Open Sans"/>
              </a:rPr>
              <a:t>Shared Modern Values:</a:t>
            </a:r>
          </a:p>
          <a:p>
            <a:pPr marL="1079499" lvl="2" indent="-359833" algn="l">
              <a:lnSpc>
                <a:spcPts val="3499"/>
              </a:lnSpc>
              <a:buFont typeface="Arial"/>
              <a:buChar char="⚬"/>
            </a:pPr>
            <a:r>
              <a:rPr lang="en-US" sz="2499" spc="87">
                <a:solidFill>
                  <a:srgbClr val="423F34"/>
                </a:solidFill>
                <a:latin typeface="Open Sans"/>
                <a:ea typeface="Open Sans"/>
                <a:cs typeface="Open Sans"/>
                <a:sym typeface="Open Sans"/>
              </a:rPr>
              <a:t>They have nearly the same Western professional standards and business etiquette.</a:t>
            </a:r>
          </a:p>
          <a:p>
            <a:pPr marL="539749" lvl="1" indent="-269875" algn="l">
              <a:lnSpc>
                <a:spcPts val="3499"/>
              </a:lnSpc>
              <a:buFont typeface="Arial"/>
              <a:buChar char="•"/>
            </a:pPr>
            <a:r>
              <a:rPr lang="en-US" sz="2499" spc="87">
                <a:solidFill>
                  <a:srgbClr val="423F34"/>
                </a:solidFill>
                <a:latin typeface="Open Sans"/>
                <a:ea typeface="Open Sans"/>
                <a:cs typeface="Open Sans"/>
                <a:sym typeface="Open Sans"/>
              </a:rPr>
              <a:t>Quality Focused:</a:t>
            </a:r>
          </a:p>
          <a:p>
            <a:pPr marL="1079499" lvl="2" indent="-359833" algn="l">
              <a:lnSpc>
                <a:spcPts val="3499"/>
              </a:lnSpc>
              <a:buFont typeface="Arial"/>
              <a:buChar char="⚬"/>
            </a:pPr>
            <a:r>
              <a:rPr lang="en-US" sz="2499" spc="87">
                <a:solidFill>
                  <a:srgbClr val="423F34"/>
                </a:solidFill>
                <a:latin typeface="Open Sans"/>
                <a:ea typeface="Open Sans"/>
                <a:cs typeface="Open Sans"/>
                <a:sym typeface="Open Sans"/>
              </a:rPr>
              <a:t>Both countries prioritize product and service quality and high standards (Bolten, 2020).</a:t>
            </a:r>
          </a:p>
        </p:txBody>
      </p:sp>
      <p:sp>
        <p:nvSpPr>
          <p:cNvPr id="7" name="Freeform 7"/>
          <p:cNvSpPr/>
          <p:nvPr/>
        </p:nvSpPr>
        <p:spPr>
          <a:xfrm>
            <a:off x="1867821" y="4592923"/>
            <a:ext cx="3470504" cy="4114800"/>
          </a:xfrm>
          <a:custGeom>
            <a:avLst/>
            <a:gdLst/>
            <a:ahLst/>
            <a:cxnLst/>
            <a:rect l="l" t="t" r="r" b="b"/>
            <a:pathLst>
              <a:path w="3470504" h="4114800">
                <a:moveTo>
                  <a:pt x="0" y="0"/>
                </a:moveTo>
                <a:lnTo>
                  <a:pt x="3470504" y="0"/>
                </a:lnTo>
                <a:lnTo>
                  <a:pt x="3470504"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TextBox 2"/>
          <p:cNvSpPr txBox="1"/>
          <p:nvPr/>
        </p:nvSpPr>
        <p:spPr>
          <a:xfrm>
            <a:off x="985792" y="1277731"/>
            <a:ext cx="11751971" cy="2050576"/>
          </a:xfrm>
          <a:prstGeom prst="rect">
            <a:avLst/>
          </a:prstGeom>
        </p:spPr>
        <p:txBody>
          <a:bodyPr lIns="0" tIns="0" rIns="0" bIns="0" rtlCol="0" anchor="t">
            <a:spAutoFit/>
          </a:bodyPr>
          <a:lstStyle/>
          <a:p>
            <a:pPr marL="0" lvl="0" indent="0" algn="l">
              <a:lnSpc>
                <a:spcPts val="8168"/>
              </a:lnSpc>
              <a:spcBef>
                <a:spcPct val="0"/>
              </a:spcBef>
            </a:pPr>
            <a:r>
              <a:rPr lang="en-US" sz="6432">
                <a:solidFill>
                  <a:srgbClr val="423F34"/>
                </a:solidFill>
                <a:latin typeface="Open Sans Extra Bold"/>
                <a:ea typeface="Open Sans Extra Bold"/>
                <a:cs typeface="Open Sans Extra Bold"/>
                <a:sym typeface="Open Sans Extra Bold"/>
              </a:rPr>
              <a:t>Challenges Arising Due To Cultural Differences</a:t>
            </a:r>
          </a:p>
        </p:txBody>
      </p:sp>
      <p:sp>
        <p:nvSpPr>
          <p:cNvPr id="3" name="TextBox 3"/>
          <p:cNvSpPr txBox="1"/>
          <p:nvPr/>
        </p:nvSpPr>
        <p:spPr>
          <a:xfrm>
            <a:off x="1028700" y="3759290"/>
            <a:ext cx="12117414" cy="5114663"/>
          </a:xfrm>
          <a:prstGeom prst="rect">
            <a:avLst/>
          </a:prstGeom>
        </p:spPr>
        <p:txBody>
          <a:bodyPr lIns="0" tIns="0" rIns="0" bIns="0" rtlCol="0" anchor="t">
            <a:spAutoFit/>
          </a:bodyPr>
          <a:lstStyle/>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Corporate Styles of Management:</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German has Hierarchical structures</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British follow flat organizational structures (Gerlach and Eriksson, 2021).</a:t>
            </a:r>
          </a:p>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Barriers due to Communication styles:</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German has Direct</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British follows Indirect</a:t>
            </a:r>
          </a:p>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Process of Decision-Making:</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Germany has a consensus-driven approach</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The British follow quicker decision-making in the UK (Gerlach and Eriksson, 2021).</a:t>
            </a:r>
          </a:p>
        </p:txBody>
      </p:sp>
      <p:sp>
        <p:nvSpPr>
          <p:cNvPr id="4" name="Freeform 4"/>
          <p:cNvSpPr/>
          <p:nvPr/>
        </p:nvSpPr>
        <p:spPr>
          <a:xfrm>
            <a:off x="13146114" y="5292009"/>
            <a:ext cx="3741702" cy="4994991"/>
          </a:xfrm>
          <a:custGeom>
            <a:avLst/>
            <a:gdLst/>
            <a:ahLst/>
            <a:cxnLst/>
            <a:rect l="l" t="t" r="r" b="b"/>
            <a:pathLst>
              <a:path w="3741702" h="4994991">
                <a:moveTo>
                  <a:pt x="0" y="0"/>
                </a:moveTo>
                <a:lnTo>
                  <a:pt x="3741702" y="0"/>
                </a:lnTo>
                <a:lnTo>
                  <a:pt x="3741702" y="4994991"/>
                </a:lnTo>
                <a:lnTo>
                  <a:pt x="0" y="499499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5" name="Freeform 5"/>
          <p:cNvSpPr/>
          <p:nvPr/>
        </p:nvSpPr>
        <p:spPr>
          <a:xfrm>
            <a:off x="15751971" y="5598965"/>
            <a:ext cx="3014657" cy="4949437"/>
          </a:xfrm>
          <a:custGeom>
            <a:avLst/>
            <a:gdLst/>
            <a:ahLst/>
            <a:cxnLst/>
            <a:rect l="l" t="t" r="r" b="b"/>
            <a:pathLst>
              <a:path w="3014657" h="4949437">
                <a:moveTo>
                  <a:pt x="0" y="0"/>
                </a:moveTo>
                <a:lnTo>
                  <a:pt x="3014658" y="0"/>
                </a:lnTo>
                <a:lnTo>
                  <a:pt x="3014658" y="4949437"/>
                </a:lnTo>
                <a:lnTo>
                  <a:pt x="0" y="494943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TextBox 2"/>
          <p:cNvSpPr txBox="1"/>
          <p:nvPr/>
        </p:nvSpPr>
        <p:spPr>
          <a:xfrm>
            <a:off x="1028700" y="1003332"/>
            <a:ext cx="16230600" cy="1280639"/>
          </a:xfrm>
          <a:prstGeom prst="rect">
            <a:avLst/>
          </a:prstGeom>
        </p:spPr>
        <p:txBody>
          <a:bodyPr lIns="0" tIns="0" rIns="0" bIns="0" rtlCol="0" anchor="t">
            <a:spAutoFit/>
          </a:bodyPr>
          <a:lstStyle/>
          <a:p>
            <a:pPr marL="0" lvl="0" indent="0" algn="ctr">
              <a:lnSpc>
                <a:spcPts val="10272"/>
              </a:lnSpc>
              <a:spcBef>
                <a:spcPct val="0"/>
              </a:spcBef>
            </a:pPr>
            <a:r>
              <a:rPr lang="en-US" sz="8088">
                <a:solidFill>
                  <a:srgbClr val="423F34"/>
                </a:solidFill>
                <a:latin typeface="Open Sans Extra Bold"/>
                <a:ea typeface="Open Sans Extra Bold"/>
                <a:cs typeface="Open Sans Extra Bold"/>
                <a:sym typeface="Open Sans Extra Bold"/>
              </a:rPr>
              <a:t>Actionable Recommendations</a:t>
            </a:r>
          </a:p>
        </p:txBody>
      </p:sp>
      <p:grpSp>
        <p:nvGrpSpPr>
          <p:cNvPr id="3" name="Group 3"/>
          <p:cNvGrpSpPr/>
          <p:nvPr/>
        </p:nvGrpSpPr>
        <p:grpSpPr>
          <a:xfrm>
            <a:off x="1028700" y="2992022"/>
            <a:ext cx="11079999" cy="6266278"/>
            <a:chOff x="0" y="0"/>
            <a:chExt cx="2918189" cy="1650378"/>
          </a:xfrm>
        </p:grpSpPr>
        <p:sp>
          <p:nvSpPr>
            <p:cNvPr id="4" name="Freeform 4"/>
            <p:cNvSpPr/>
            <p:nvPr/>
          </p:nvSpPr>
          <p:spPr>
            <a:xfrm>
              <a:off x="0" y="0"/>
              <a:ext cx="2918189" cy="1650378"/>
            </a:xfrm>
            <a:custGeom>
              <a:avLst/>
              <a:gdLst/>
              <a:ahLst/>
              <a:cxnLst/>
              <a:rect l="l" t="t" r="r" b="b"/>
              <a:pathLst>
                <a:path w="2918189" h="1650378">
                  <a:moveTo>
                    <a:pt x="30045" y="0"/>
                  </a:moveTo>
                  <a:lnTo>
                    <a:pt x="2888144" y="0"/>
                  </a:lnTo>
                  <a:cubicBezTo>
                    <a:pt x="2904737" y="0"/>
                    <a:pt x="2918189" y="13452"/>
                    <a:pt x="2918189" y="30045"/>
                  </a:cubicBezTo>
                  <a:lnTo>
                    <a:pt x="2918189" y="1620332"/>
                  </a:lnTo>
                  <a:cubicBezTo>
                    <a:pt x="2918189" y="1636926"/>
                    <a:pt x="2904737" y="1650378"/>
                    <a:pt x="2888144" y="1650378"/>
                  </a:cubicBezTo>
                  <a:lnTo>
                    <a:pt x="30045" y="1650378"/>
                  </a:lnTo>
                  <a:cubicBezTo>
                    <a:pt x="13452" y="1650378"/>
                    <a:pt x="0" y="1636926"/>
                    <a:pt x="0" y="1620332"/>
                  </a:cubicBezTo>
                  <a:lnTo>
                    <a:pt x="0" y="30045"/>
                  </a:lnTo>
                  <a:cubicBezTo>
                    <a:pt x="0" y="13452"/>
                    <a:pt x="13452" y="0"/>
                    <a:pt x="30045" y="0"/>
                  </a:cubicBezTo>
                  <a:close/>
                </a:path>
              </a:pathLst>
            </a:custGeom>
            <a:solidFill>
              <a:srgbClr val="F4CA91"/>
            </a:solidFill>
            <a:ln w="28575" cap="rnd">
              <a:solidFill>
                <a:srgbClr val="000000"/>
              </a:solidFill>
              <a:prstDash val="solid"/>
              <a:round/>
            </a:ln>
          </p:spPr>
        </p:sp>
        <p:sp>
          <p:nvSpPr>
            <p:cNvPr id="5" name="TextBox 5"/>
            <p:cNvSpPr txBox="1"/>
            <p:nvPr/>
          </p:nvSpPr>
          <p:spPr>
            <a:xfrm>
              <a:off x="0" y="-47625"/>
              <a:ext cx="2918189" cy="1698003"/>
            </a:xfrm>
            <a:prstGeom prst="rect">
              <a:avLst/>
            </a:prstGeom>
          </p:spPr>
          <p:txBody>
            <a:bodyPr lIns="50800" tIns="50800" rIns="50800" bIns="50800" rtlCol="0" anchor="ctr"/>
            <a:lstStyle/>
            <a:p>
              <a:pPr algn="ctr">
                <a:lnSpc>
                  <a:spcPts val="3689"/>
                </a:lnSpc>
              </a:pPr>
              <a:endParaRPr/>
            </a:p>
          </p:txBody>
        </p:sp>
      </p:grpSp>
      <p:sp>
        <p:nvSpPr>
          <p:cNvPr id="6" name="TextBox 6"/>
          <p:cNvSpPr txBox="1"/>
          <p:nvPr/>
        </p:nvSpPr>
        <p:spPr>
          <a:xfrm>
            <a:off x="1350529" y="3213356"/>
            <a:ext cx="10758171" cy="6642844"/>
          </a:xfrm>
          <a:prstGeom prst="rect">
            <a:avLst/>
          </a:prstGeom>
        </p:spPr>
        <p:txBody>
          <a:bodyPr lIns="0" tIns="0" rIns="0" bIns="0" rtlCol="0" anchor="t">
            <a:spAutoFit/>
          </a:bodyPr>
          <a:lstStyle/>
          <a:p>
            <a:pPr marL="568964" lvl="1" indent="-284482" algn="l">
              <a:lnSpc>
                <a:spcPts val="3689"/>
              </a:lnSpc>
              <a:buFont typeface="Arial"/>
              <a:buChar char="•"/>
            </a:pPr>
            <a:r>
              <a:rPr lang="en-US" sz="2635" spc="92" dirty="0">
                <a:solidFill>
                  <a:srgbClr val="423F34"/>
                </a:solidFill>
                <a:latin typeface="Open Sans"/>
                <a:ea typeface="Open Sans"/>
                <a:cs typeface="Open Sans"/>
                <a:sym typeface="Open Sans"/>
              </a:rPr>
              <a:t>Open Communication Culture:</a:t>
            </a:r>
          </a:p>
          <a:p>
            <a:pPr marL="1137928" lvl="2" indent="-379309" algn="l">
              <a:lnSpc>
                <a:spcPts val="3689"/>
              </a:lnSpc>
              <a:buFont typeface="Arial"/>
              <a:buChar char="⚬"/>
            </a:pPr>
            <a:r>
              <a:rPr lang="en-US" sz="2635" spc="92" dirty="0">
                <a:solidFill>
                  <a:srgbClr val="423F34"/>
                </a:solidFill>
                <a:latin typeface="Open Sans"/>
                <a:ea typeface="Open Sans"/>
                <a:cs typeface="Open Sans"/>
                <a:sym typeface="Open Sans"/>
              </a:rPr>
              <a:t>Using feedback mechanisms and open dialogue, cultural gaps can be bridged (</a:t>
            </a:r>
            <a:r>
              <a:rPr lang="en-US" sz="2635" spc="92" dirty="0" err="1">
                <a:solidFill>
                  <a:srgbClr val="423F34"/>
                </a:solidFill>
                <a:latin typeface="Open Sans"/>
                <a:ea typeface="Open Sans"/>
                <a:cs typeface="Open Sans"/>
                <a:sym typeface="Open Sans"/>
              </a:rPr>
              <a:t>Pîrlog</a:t>
            </a:r>
            <a:r>
              <a:rPr lang="en-US" sz="2635" spc="92" dirty="0">
                <a:solidFill>
                  <a:srgbClr val="423F34"/>
                </a:solidFill>
                <a:latin typeface="Open Sans"/>
                <a:ea typeface="Open Sans"/>
                <a:cs typeface="Open Sans"/>
                <a:sym typeface="Open Sans"/>
              </a:rPr>
              <a:t>, 2021).</a:t>
            </a:r>
          </a:p>
          <a:p>
            <a:pPr marL="568964" lvl="1" indent="-284482" algn="l">
              <a:lnSpc>
                <a:spcPts val="3689"/>
              </a:lnSpc>
              <a:buFont typeface="Arial"/>
              <a:buChar char="•"/>
            </a:pPr>
            <a:r>
              <a:rPr lang="en-US" sz="2635" spc="92" dirty="0">
                <a:solidFill>
                  <a:srgbClr val="423F34"/>
                </a:solidFill>
                <a:latin typeface="Open Sans"/>
                <a:ea typeface="Open Sans"/>
                <a:cs typeface="Open Sans"/>
                <a:sym typeface="Open Sans"/>
              </a:rPr>
              <a:t>Fostering Cross-Cultural Collaboration:</a:t>
            </a:r>
          </a:p>
          <a:p>
            <a:pPr marL="1137928" lvl="2" indent="-379309" algn="l">
              <a:lnSpc>
                <a:spcPts val="3689"/>
              </a:lnSpc>
              <a:buFont typeface="Arial"/>
              <a:buChar char="⚬"/>
            </a:pPr>
            <a:r>
              <a:rPr lang="en-US" sz="2635" spc="92" dirty="0">
                <a:solidFill>
                  <a:srgbClr val="423F34"/>
                </a:solidFill>
                <a:latin typeface="Open Sans"/>
                <a:ea typeface="Open Sans"/>
                <a:cs typeface="Open Sans"/>
                <a:sym typeface="Open Sans"/>
              </a:rPr>
              <a:t>The principle of diversity and inclusion should be promoted with diverse team </a:t>
            </a:r>
            <a:r>
              <a:rPr lang="en-US" sz="2635" spc="92" dirty="0" smtClean="0">
                <a:solidFill>
                  <a:srgbClr val="423F34"/>
                </a:solidFill>
                <a:latin typeface="Open Sans"/>
                <a:ea typeface="Open Sans"/>
                <a:cs typeface="Open Sans"/>
                <a:sym typeface="Open Sans"/>
              </a:rPr>
              <a:t>building at new office setup of Tesco.</a:t>
            </a:r>
            <a:endParaRPr lang="en-US" sz="2635" spc="92" dirty="0">
              <a:solidFill>
                <a:srgbClr val="423F34"/>
              </a:solidFill>
              <a:latin typeface="Open Sans"/>
              <a:ea typeface="Open Sans"/>
              <a:cs typeface="Open Sans"/>
              <a:sym typeface="Open Sans"/>
            </a:endParaRPr>
          </a:p>
          <a:p>
            <a:pPr marL="568964" lvl="1" indent="-284482" algn="l">
              <a:lnSpc>
                <a:spcPts val="3689"/>
              </a:lnSpc>
              <a:buFont typeface="Arial"/>
              <a:buChar char="•"/>
            </a:pPr>
            <a:r>
              <a:rPr lang="en-US" sz="2635" spc="92" dirty="0">
                <a:solidFill>
                  <a:srgbClr val="423F34"/>
                </a:solidFill>
                <a:latin typeface="Open Sans"/>
                <a:ea typeface="Open Sans"/>
                <a:cs typeface="Open Sans"/>
                <a:sym typeface="Open Sans"/>
              </a:rPr>
              <a:t>German Language Training:</a:t>
            </a:r>
          </a:p>
          <a:p>
            <a:pPr marL="1137928" lvl="2" indent="-379309" algn="l">
              <a:lnSpc>
                <a:spcPts val="3689"/>
              </a:lnSpc>
              <a:buFont typeface="Arial"/>
              <a:buChar char="⚬"/>
            </a:pPr>
            <a:r>
              <a:rPr lang="en-US" sz="2635" spc="92" dirty="0">
                <a:solidFill>
                  <a:srgbClr val="423F34"/>
                </a:solidFill>
                <a:latin typeface="Open Sans"/>
                <a:ea typeface="Open Sans"/>
                <a:cs typeface="Open Sans"/>
                <a:sym typeface="Open Sans"/>
              </a:rPr>
              <a:t>The staff would need German language training (</a:t>
            </a:r>
            <a:r>
              <a:rPr lang="en-US" sz="2635" spc="92" dirty="0" err="1">
                <a:solidFill>
                  <a:srgbClr val="423F34"/>
                </a:solidFill>
                <a:latin typeface="Open Sans"/>
                <a:ea typeface="Open Sans"/>
                <a:cs typeface="Open Sans"/>
                <a:sym typeface="Open Sans"/>
              </a:rPr>
              <a:t>Pîrlog</a:t>
            </a:r>
            <a:r>
              <a:rPr lang="en-US" sz="2635" spc="92" dirty="0">
                <a:solidFill>
                  <a:srgbClr val="423F34"/>
                </a:solidFill>
                <a:latin typeface="Open Sans"/>
                <a:ea typeface="Open Sans"/>
                <a:cs typeface="Open Sans"/>
                <a:sym typeface="Open Sans"/>
              </a:rPr>
              <a:t>, 2021).</a:t>
            </a:r>
          </a:p>
          <a:p>
            <a:pPr marL="568964" lvl="1" indent="-284482" algn="l">
              <a:lnSpc>
                <a:spcPts val="3689"/>
              </a:lnSpc>
              <a:buFont typeface="Arial"/>
              <a:buChar char="•"/>
            </a:pPr>
            <a:r>
              <a:rPr lang="en-US" sz="2635" spc="92" dirty="0">
                <a:solidFill>
                  <a:srgbClr val="423F34"/>
                </a:solidFill>
                <a:latin typeface="Open Sans"/>
                <a:ea typeface="Open Sans"/>
                <a:cs typeface="Open Sans"/>
                <a:sym typeface="Open Sans"/>
              </a:rPr>
              <a:t>Adaptation of new management style:</a:t>
            </a:r>
          </a:p>
          <a:p>
            <a:pPr marL="1137928" lvl="2" indent="-379309" algn="l">
              <a:lnSpc>
                <a:spcPts val="3689"/>
              </a:lnSpc>
              <a:buFont typeface="Arial"/>
              <a:buChar char="⚬"/>
            </a:pPr>
            <a:r>
              <a:rPr lang="en-US" sz="2635" spc="92" dirty="0">
                <a:solidFill>
                  <a:srgbClr val="423F34"/>
                </a:solidFill>
                <a:latin typeface="Open Sans"/>
                <a:ea typeface="Open Sans"/>
                <a:cs typeface="Open Sans"/>
                <a:sym typeface="Open Sans"/>
              </a:rPr>
              <a:t>The UK is adaptive, so it should adapt to Germany’s precision style of business management.</a:t>
            </a:r>
          </a:p>
          <a:p>
            <a:pPr algn="l">
              <a:lnSpc>
                <a:spcPts val="3689"/>
              </a:lnSpc>
              <a:spcBef>
                <a:spcPct val="0"/>
              </a:spcBef>
            </a:pPr>
            <a:endParaRPr lang="en-US" sz="2635" spc="92" dirty="0">
              <a:solidFill>
                <a:srgbClr val="423F34"/>
              </a:solidFill>
              <a:latin typeface="Open Sans"/>
              <a:ea typeface="Open Sans"/>
              <a:cs typeface="Open Sans"/>
              <a:sym typeface="Open Sans"/>
            </a:endParaRPr>
          </a:p>
        </p:txBody>
      </p:sp>
      <p:sp>
        <p:nvSpPr>
          <p:cNvPr id="7" name="Freeform 7"/>
          <p:cNvSpPr/>
          <p:nvPr/>
        </p:nvSpPr>
        <p:spPr>
          <a:xfrm>
            <a:off x="13483395" y="5143500"/>
            <a:ext cx="5245697" cy="5464268"/>
          </a:xfrm>
          <a:custGeom>
            <a:avLst/>
            <a:gdLst/>
            <a:ahLst/>
            <a:cxnLst/>
            <a:rect l="l" t="t" r="r" b="b"/>
            <a:pathLst>
              <a:path w="5245697" h="5464268">
                <a:moveTo>
                  <a:pt x="0" y="0"/>
                </a:moveTo>
                <a:lnTo>
                  <a:pt x="5245697" y="0"/>
                </a:lnTo>
                <a:lnTo>
                  <a:pt x="5245697" y="5464268"/>
                </a:lnTo>
                <a:lnTo>
                  <a:pt x="0" y="546426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0907897" y="5506083"/>
            <a:ext cx="4804859" cy="5101685"/>
          </a:xfrm>
          <a:custGeom>
            <a:avLst/>
            <a:gdLst/>
            <a:ahLst/>
            <a:cxnLst/>
            <a:rect l="l" t="t" r="r" b="b"/>
            <a:pathLst>
              <a:path w="4804859" h="5101685">
                <a:moveTo>
                  <a:pt x="0" y="0"/>
                </a:moveTo>
                <a:lnTo>
                  <a:pt x="4804859" y="0"/>
                </a:lnTo>
                <a:lnTo>
                  <a:pt x="4804859" y="5101685"/>
                </a:lnTo>
                <a:lnTo>
                  <a:pt x="0" y="510168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Freeform 2"/>
          <p:cNvSpPr/>
          <p:nvPr/>
        </p:nvSpPr>
        <p:spPr>
          <a:xfrm>
            <a:off x="0" y="-4366392"/>
            <a:ext cx="6431369" cy="9880594"/>
          </a:xfrm>
          <a:custGeom>
            <a:avLst/>
            <a:gdLst/>
            <a:ahLst/>
            <a:cxnLst/>
            <a:rect l="l" t="t" r="r" b="b"/>
            <a:pathLst>
              <a:path w="6431369" h="9880594">
                <a:moveTo>
                  <a:pt x="0" y="0"/>
                </a:moveTo>
                <a:lnTo>
                  <a:pt x="6431369" y="0"/>
                </a:lnTo>
                <a:lnTo>
                  <a:pt x="6431369" y="9880595"/>
                </a:lnTo>
                <a:lnTo>
                  <a:pt x="0" y="988059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3042303" y="-4737094"/>
            <a:ext cx="5245697" cy="9880594"/>
          </a:xfrm>
          <a:custGeom>
            <a:avLst/>
            <a:gdLst/>
            <a:ahLst/>
            <a:cxnLst/>
            <a:rect l="l" t="t" r="r" b="b"/>
            <a:pathLst>
              <a:path w="5245697" h="9880594">
                <a:moveTo>
                  <a:pt x="0" y="0"/>
                </a:moveTo>
                <a:lnTo>
                  <a:pt x="5245697" y="0"/>
                </a:lnTo>
                <a:lnTo>
                  <a:pt x="5245697" y="9880594"/>
                </a:lnTo>
                <a:lnTo>
                  <a:pt x="0" y="988059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 name="TextBox 4"/>
          <p:cNvSpPr txBox="1"/>
          <p:nvPr/>
        </p:nvSpPr>
        <p:spPr>
          <a:xfrm>
            <a:off x="4062855" y="2651558"/>
            <a:ext cx="10749236" cy="2328164"/>
          </a:xfrm>
          <a:prstGeom prst="rect">
            <a:avLst/>
          </a:prstGeom>
        </p:spPr>
        <p:txBody>
          <a:bodyPr lIns="0" tIns="0" rIns="0" bIns="0" rtlCol="0" anchor="t">
            <a:spAutoFit/>
          </a:bodyPr>
          <a:lstStyle/>
          <a:p>
            <a:pPr marL="0" lvl="0" indent="0" algn="ctr">
              <a:lnSpc>
                <a:spcPts val="6222"/>
              </a:lnSpc>
              <a:spcBef>
                <a:spcPct val="0"/>
              </a:spcBef>
            </a:pPr>
            <a:r>
              <a:rPr lang="en-US" sz="4899">
                <a:solidFill>
                  <a:srgbClr val="423F34"/>
                </a:solidFill>
                <a:latin typeface="Open Sans Extra Bold"/>
                <a:ea typeface="Open Sans Extra Bold"/>
                <a:cs typeface="Open Sans Extra Bold"/>
                <a:sym typeface="Open Sans Extra Bold"/>
              </a:rPr>
              <a:t>Recommendations for International Business Communication</a:t>
            </a:r>
          </a:p>
        </p:txBody>
      </p:sp>
      <p:sp>
        <p:nvSpPr>
          <p:cNvPr id="5" name="TextBox 5"/>
          <p:cNvSpPr txBox="1"/>
          <p:nvPr/>
        </p:nvSpPr>
        <p:spPr>
          <a:xfrm>
            <a:off x="1582043" y="5095875"/>
            <a:ext cx="16261795" cy="3714488"/>
          </a:xfrm>
          <a:prstGeom prst="rect">
            <a:avLst/>
          </a:prstGeom>
        </p:spPr>
        <p:txBody>
          <a:bodyPr lIns="0" tIns="0" rIns="0" bIns="0" rtlCol="0" anchor="t">
            <a:spAutoFit/>
          </a:bodyPr>
          <a:lstStyle/>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Regular Audits:</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Continuous assessment and adjustment of practices (Alanoğlu and Demirtaş, 2020).</a:t>
            </a:r>
          </a:p>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Setting Communication Channels:</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Use of technology to facilitate communication across borders.</a:t>
            </a:r>
          </a:p>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Employee Engagement Initiatives:</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Initiatives to promote cultural awareness and collaboration (Alanoğlu and Demirtaş, 2020).</a:t>
            </a:r>
          </a:p>
          <a:p>
            <a:pPr marL="568964" lvl="1" indent="-284482" algn="l">
              <a:lnSpc>
                <a:spcPts val="3689"/>
              </a:lnSpc>
              <a:buFont typeface="Arial"/>
              <a:buChar char="•"/>
            </a:pPr>
            <a:r>
              <a:rPr lang="en-US" sz="2635" spc="92">
                <a:solidFill>
                  <a:srgbClr val="423F34"/>
                </a:solidFill>
                <a:latin typeface="Open Sans"/>
                <a:ea typeface="Open Sans"/>
                <a:cs typeface="Open Sans"/>
                <a:sym typeface="Open Sans"/>
              </a:rPr>
              <a:t>Leadership Development:</a:t>
            </a:r>
          </a:p>
          <a:p>
            <a:pPr marL="1137928" lvl="2" indent="-379309" algn="l">
              <a:lnSpc>
                <a:spcPts val="3689"/>
              </a:lnSpc>
              <a:buFont typeface="Arial"/>
              <a:buChar char="⚬"/>
            </a:pPr>
            <a:r>
              <a:rPr lang="en-US" sz="2635" spc="92">
                <a:solidFill>
                  <a:srgbClr val="423F34"/>
                </a:solidFill>
                <a:latin typeface="Open Sans"/>
                <a:ea typeface="Open Sans"/>
                <a:cs typeface="Open Sans"/>
                <a:sym typeface="Open Sans"/>
              </a:rPr>
              <a:t>Training leaders to be culturally competent and adaptable.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TextBox 2"/>
          <p:cNvSpPr txBox="1"/>
          <p:nvPr/>
        </p:nvSpPr>
        <p:spPr>
          <a:xfrm>
            <a:off x="885599" y="5597844"/>
            <a:ext cx="5301059" cy="1037220"/>
          </a:xfrm>
          <a:prstGeom prst="rect">
            <a:avLst/>
          </a:prstGeom>
        </p:spPr>
        <p:txBody>
          <a:bodyPr lIns="0" tIns="0" rIns="0" bIns="0" rtlCol="0" anchor="t">
            <a:spAutoFit/>
          </a:bodyPr>
          <a:lstStyle/>
          <a:p>
            <a:pPr marL="0" lvl="0" indent="0" algn="l">
              <a:lnSpc>
                <a:spcPts val="8307"/>
              </a:lnSpc>
              <a:spcBef>
                <a:spcPct val="0"/>
              </a:spcBef>
            </a:pPr>
            <a:r>
              <a:rPr lang="en-US" sz="6541">
                <a:solidFill>
                  <a:srgbClr val="423F34"/>
                </a:solidFill>
                <a:latin typeface="Open Sans Extra Bold"/>
                <a:ea typeface="Open Sans Extra Bold"/>
                <a:cs typeface="Open Sans Extra Bold"/>
                <a:sym typeface="Open Sans Extra Bold"/>
              </a:rPr>
              <a:t>Conclusion</a:t>
            </a:r>
          </a:p>
        </p:txBody>
      </p:sp>
      <p:grpSp>
        <p:nvGrpSpPr>
          <p:cNvPr id="9" name="Group 9"/>
          <p:cNvGrpSpPr/>
          <p:nvPr/>
        </p:nvGrpSpPr>
        <p:grpSpPr>
          <a:xfrm>
            <a:off x="6469363" y="5645469"/>
            <a:ext cx="11079999" cy="3269203"/>
            <a:chOff x="0" y="0"/>
            <a:chExt cx="2918189" cy="861025"/>
          </a:xfrm>
        </p:grpSpPr>
        <p:sp>
          <p:nvSpPr>
            <p:cNvPr id="10" name="Freeform 10"/>
            <p:cNvSpPr/>
            <p:nvPr/>
          </p:nvSpPr>
          <p:spPr>
            <a:xfrm>
              <a:off x="0" y="0"/>
              <a:ext cx="2918189" cy="861025"/>
            </a:xfrm>
            <a:custGeom>
              <a:avLst/>
              <a:gdLst/>
              <a:ahLst/>
              <a:cxnLst/>
              <a:rect l="l" t="t" r="r" b="b"/>
              <a:pathLst>
                <a:path w="2918189" h="861025">
                  <a:moveTo>
                    <a:pt x="30045" y="0"/>
                  </a:moveTo>
                  <a:lnTo>
                    <a:pt x="2888144" y="0"/>
                  </a:lnTo>
                  <a:cubicBezTo>
                    <a:pt x="2904737" y="0"/>
                    <a:pt x="2918189" y="13452"/>
                    <a:pt x="2918189" y="30045"/>
                  </a:cubicBezTo>
                  <a:lnTo>
                    <a:pt x="2918189" y="830979"/>
                  </a:lnTo>
                  <a:cubicBezTo>
                    <a:pt x="2918189" y="847573"/>
                    <a:pt x="2904737" y="861025"/>
                    <a:pt x="2888144" y="861025"/>
                  </a:cubicBezTo>
                  <a:lnTo>
                    <a:pt x="30045" y="861025"/>
                  </a:lnTo>
                  <a:cubicBezTo>
                    <a:pt x="13452" y="861025"/>
                    <a:pt x="0" y="847573"/>
                    <a:pt x="0" y="830979"/>
                  </a:cubicBezTo>
                  <a:lnTo>
                    <a:pt x="0" y="30045"/>
                  </a:lnTo>
                  <a:cubicBezTo>
                    <a:pt x="0" y="13452"/>
                    <a:pt x="13452" y="0"/>
                    <a:pt x="30045" y="0"/>
                  </a:cubicBezTo>
                  <a:close/>
                </a:path>
              </a:pathLst>
            </a:custGeom>
            <a:solidFill>
              <a:srgbClr val="F4CA91"/>
            </a:solidFill>
            <a:ln w="28575" cap="rnd">
              <a:solidFill>
                <a:srgbClr val="000000"/>
              </a:solidFill>
              <a:prstDash val="solid"/>
              <a:round/>
            </a:ln>
          </p:spPr>
        </p:sp>
        <p:sp>
          <p:nvSpPr>
            <p:cNvPr id="11" name="TextBox 11"/>
            <p:cNvSpPr txBox="1"/>
            <p:nvPr/>
          </p:nvSpPr>
          <p:spPr>
            <a:xfrm>
              <a:off x="0" y="-47625"/>
              <a:ext cx="2918189" cy="908650"/>
            </a:xfrm>
            <a:prstGeom prst="rect">
              <a:avLst/>
            </a:prstGeom>
          </p:spPr>
          <p:txBody>
            <a:bodyPr lIns="50800" tIns="50800" rIns="50800" bIns="50800" rtlCol="0" anchor="ctr"/>
            <a:lstStyle/>
            <a:p>
              <a:pPr algn="ctr">
                <a:lnSpc>
                  <a:spcPts val="3689"/>
                </a:lnSpc>
              </a:pPr>
              <a:endParaRPr/>
            </a:p>
          </p:txBody>
        </p:sp>
      </p:grpSp>
      <p:sp>
        <p:nvSpPr>
          <p:cNvPr id="12" name="TextBox 12"/>
          <p:cNvSpPr txBox="1"/>
          <p:nvPr/>
        </p:nvSpPr>
        <p:spPr>
          <a:xfrm>
            <a:off x="6791191" y="5876328"/>
            <a:ext cx="10758171" cy="3052118"/>
          </a:xfrm>
          <a:prstGeom prst="rect">
            <a:avLst/>
          </a:prstGeom>
        </p:spPr>
        <p:txBody>
          <a:bodyPr lIns="0" tIns="0" rIns="0" bIns="0" rtlCol="0" anchor="t">
            <a:spAutoFit/>
          </a:bodyPr>
          <a:lstStyle/>
          <a:p>
            <a:pPr marL="518160" lvl="1" indent="-259080" algn="l">
              <a:lnSpc>
                <a:spcPts val="3359"/>
              </a:lnSpc>
              <a:buFont typeface="Arial"/>
              <a:buChar char="•"/>
            </a:pPr>
            <a:r>
              <a:rPr lang="en-US" sz="2400" spc="84" dirty="0">
                <a:solidFill>
                  <a:srgbClr val="423F34"/>
                </a:solidFill>
                <a:latin typeface="Open Sans"/>
                <a:ea typeface="Open Sans"/>
                <a:cs typeface="Open Sans"/>
                <a:sym typeface="Open Sans"/>
              </a:rPr>
              <a:t>Cultural awareness is important before expansion into new territory.</a:t>
            </a:r>
          </a:p>
          <a:p>
            <a:pPr marL="518160" lvl="1" indent="-259080" algn="l">
              <a:lnSpc>
                <a:spcPts val="3359"/>
              </a:lnSpc>
              <a:buFont typeface="Arial"/>
              <a:buChar char="•"/>
            </a:pPr>
            <a:r>
              <a:rPr lang="en-US" sz="2400" spc="84" dirty="0">
                <a:solidFill>
                  <a:srgbClr val="423F34"/>
                </a:solidFill>
                <a:latin typeface="Open Sans"/>
                <a:ea typeface="Open Sans"/>
                <a:cs typeface="Open Sans"/>
                <a:sym typeface="Open Sans"/>
              </a:rPr>
              <a:t>Major cultural differences and similarities need to be understood to analyze the impact on business (</a:t>
            </a:r>
            <a:r>
              <a:rPr lang="en-US" sz="2400" spc="84" dirty="0" err="1">
                <a:solidFill>
                  <a:srgbClr val="423F34"/>
                </a:solidFill>
                <a:latin typeface="Open Sans"/>
                <a:ea typeface="Open Sans"/>
                <a:cs typeface="Open Sans"/>
                <a:sym typeface="Open Sans"/>
              </a:rPr>
              <a:t>Hopt</a:t>
            </a:r>
            <a:r>
              <a:rPr lang="en-US" sz="2400" spc="84" dirty="0">
                <a:solidFill>
                  <a:srgbClr val="423F34"/>
                </a:solidFill>
                <a:latin typeface="Open Sans"/>
                <a:ea typeface="Open Sans"/>
                <a:cs typeface="Open Sans"/>
                <a:sym typeface="Open Sans"/>
              </a:rPr>
              <a:t> and </a:t>
            </a:r>
            <a:r>
              <a:rPr lang="en-US" sz="2400" spc="84" dirty="0" err="1">
                <a:solidFill>
                  <a:srgbClr val="423F34"/>
                </a:solidFill>
                <a:latin typeface="Open Sans"/>
                <a:ea typeface="Open Sans"/>
                <a:cs typeface="Open Sans"/>
                <a:sym typeface="Open Sans"/>
              </a:rPr>
              <a:t>Leyens</a:t>
            </a:r>
            <a:r>
              <a:rPr lang="en-US" sz="2400" spc="84" dirty="0">
                <a:solidFill>
                  <a:srgbClr val="423F34"/>
                </a:solidFill>
                <a:latin typeface="Open Sans"/>
                <a:ea typeface="Open Sans"/>
                <a:cs typeface="Open Sans"/>
                <a:sym typeface="Open Sans"/>
              </a:rPr>
              <a:t>, 2021).</a:t>
            </a:r>
          </a:p>
          <a:p>
            <a:pPr marL="518160" lvl="1" indent="-259080" algn="l">
              <a:lnSpc>
                <a:spcPts val="3359"/>
              </a:lnSpc>
              <a:buFont typeface="Arial"/>
              <a:buChar char="•"/>
            </a:pPr>
            <a:r>
              <a:rPr lang="en-US" sz="2400" spc="84" dirty="0">
                <a:solidFill>
                  <a:srgbClr val="423F34"/>
                </a:solidFill>
                <a:latin typeface="Open Sans"/>
                <a:ea typeface="Open Sans"/>
                <a:cs typeface="Open Sans"/>
                <a:sym typeface="Open Sans"/>
              </a:rPr>
              <a:t>Identified challenges should be resolved with the implementation of the presented </a:t>
            </a:r>
            <a:r>
              <a:rPr lang="en-US" sz="2400" spc="84" dirty="0" smtClean="0">
                <a:solidFill>
                  <a:srgbClr val="423F34"/>
                </a:solidFill>
                <a:latin typeface="Open Sans"/>
                <a:ea typeface="Open Sans"/>
                <a:cs typeface="Open Sans"/>
                <a:sym typeface="Open Sans"/>
              </a:rPr>
              <a:t>recommendations at Tesco.</a:t>
            </a:r>
            <a:endParaRPr lang="en-US" sz="2400" spc="84" dirty="0">
              <a:solidFill>
                <a:srgbClr val="423F34"/>
              </a:solidFill>
              <a:latin typeface="Open Sans"/>
              <a:ea typeface="Open Sans"/>
              <a:cs typeface="Open Sans"/>
              <a:sym typeface="Open Sans"/>
            </a:endParaRPr>
          </a:p>
          <a:p>
            <a:pPr algn="l">
              <a:lnSpc>
                <a:spcPts val="3359"/>
              </a:lnSpc>
              <a:spcBef>
                <a:spcPct val="0"/>
              </a:spcBef>
            </a:pPr>
            <a:endParaRPr lang="en-US" sz="2400" spc="84" dirty="0">
              <a:solidFill>
                <a:srgbClr val="423F34"/>
              </a:solidFill>
              <a:latin typeface="Open Sans"/>
              <a:ea typeface="Open Sans"/>
              <a:cs typeface="Open Sans"/>
              <a:sym typeface="Open Sans"/>
            </a:endParaRPr>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1600" y="984214"/>
            <a:ext cx="11887200" cy="435292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sp>
        <p:nvSpPr>
          <p:cNvPr id="2" name="Freeform 2"/>
          <p:cNvSpPr/>
          <p:nvPr/>
        </p:nvSpPr>
        <p:spPr>
          <a:xfrm>
            <a:off x="8228245" y="1824415"/>
            <a:ext cx="8183269" cy="9001595"/>
          </a:xfrm>
          <a:custGeom>
            <a:avLst/>
            <a:gdLst/>
            <a:ahLst/>
            <a:cxnLst/>
            <a:rect l="l" t="t" r="r" b="b"/>
            <a:pathLst>
              <a:path w="8183269" h="9001595">
                <a:moveTo>
                  <a:pt x="0" y="0"/>
                </a:moveTo>
                <a:lnTo>
                  <a:pt x="8183269" y="0"/>
                </a:lnTo>
                <a:lnTo>
                  <a:pt x="8183269" y="9001596"/>
                </a:lnTo>
                <a:lnTo>
                  <a:pt x="0" y="900159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1252010" y="1824415"/>
            <a:ext cx="6923045" cy="9001595"/>
          </a:xfrm>
          <a:custGeom>
            <a:avLst/>
            <a:gdLst/>
            <a:ahLst/>
            <a:cxnLst/>
            <a:rect l="l" t="t" r="r" b="b"/>
            <a:pathLst>
              <a:path w="6923045" h="9001595">
                <a:moveTo>
                  <a:pt x="0" y="0"/>
                </a:moveTo>
                <a:lnTo>
                  <a:pt x="6923045" y="0"/>
                </a:lnTo>
                <a:lnTo>
                  <a:pt x="6923045" y="9001596"/>
                </a:lnTo>
                <a:lnTo>
                  <a:pt x="0" y="90015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 name="TextBox 4"/>
          <p:cNvSpPr txBox="1"/>
          <p:nvPr/>
        </p:nvSpPr>
        <p:spPr>
          <a:xfrm>
            <a:off x="1028700" y="1349656"/>
            <a:ext cx="8115300" cy="1280639"/>
          </a:xfrm>
          <a:prstGeom prst="rect">
            <a:avLst/>
          </a:prstGeom>
        </p:spPr>
        <p:txBody>
          <a:bodyPr lIns="0" tIns="0" rIns="0" bIns="0" rtlCol="0" anchor="t">
            <a:spAutoFit/>
          </a:bodyPr>
          <a:lstStyle/>
          <a:p>
            <a:pPr marL="0" lvl="0" indent="0" algn="l">
              <a:lnSpc>
                <a:spcPts val="10272"/>
              </a:lnSpc>
              <a:spcBef>
                <a:spcPct val="0"/>
              </a:spcBef>
            </a:pPr>
            <a:r>
              <a:rPr lang="en-US" sz="8088">
                <a:solidFill>
                  <a:srgbClr val="423F34"/>
                </a:solidFill>
                <a:latin typeface="Open Sans Extra Bold"/>
                <a:ea typeface="Open Sans Extra Bold"/>
                <a:cs typeface="Open Sans Extra Bold"/>
                <a:sym typeface="Open Sans Extra Bold"/>
              </a:rPr>
              <a:t>References</a:t>
            </a:r>
          </a:p>
        </p:txBody>
      </p:sp>
      <p:sp>
        <p:nvSpPr>
          <p:cNvPr id="5" name="TextBox 5"/>
          <p:cNvSpPr txBox="1"/>
          <p:nvPr/>
        </p:nvSpPr>
        <p:spPr>
          <a:xfrm>
            <a:off x="1028700" y="2917825"/>
            <a:ext cx="7189211" cy="6340475"/>
          </a:xfrm>
          <a:prstGeom prst="rect">
            <a:avLst/>
          </a:prstGeom>
        </p:spPr>
        <p:txBody>
          <a:bodyPr lIns="0" tIns="0" rIns="0" bIns="0" rtlCol="0" anchor="t">
            <a:spAutoFit/>
          </a:bodyPr>
          <a:lstStyle/>
          <a:p>
            <a:pPr marL="431801" lvl="1" indent="-215900" algn="l">
              <a:lnSpc>
                <a:spcPts val="2800"/>
              </a:lnSpc>
              <a:buFont typeface="Arial"/>
              <a:buChar char="•"/>
            </a:pPr>
            <a:r>
              <a:rPr lang="en-US" sz="2000" spc="70">
                <a:solidFill>
                  <a:srgbClr val="423F34"/>
                </a:solidFill>
                <a:latin typeface="Open Sans"/>
                <a:ea typeface="Open Sans"/>
                <a:cs typeface="Open Sans"/>
                <a:sym typeface="Open Sans"/>
              </a:rPr>
              <a:t>Akın, O., 2021. Investigating the Role of Cultural Awareness in A Multicultural Business Environment: A Case Study Based on Turkish and British Markets. Ege Academic Review, 21(3), pp.193-211.</a:t>
            </a:r>
          </a:p>
          <a:p>
            <a:pPr marL="431801" lvl="1" indent="-215900" algn="l">
              <a:lnSpc>
                <a:spcPts val="2800"/>
              </a:lnSpc>
              <a:buFont typeface="Arial"/>
              <a:buChar char="•"/>
            </a:pPr>
            <a:r>
              <a:rPr lang="en-US" sz="2000" spc="70">
                <a:solidFill>
                  <a:srgbClr val="423F34"/>
                </a:solidFill>
                <a:latin typeface="Open Sans"/>
                <a:ea typeface="Open Sans"/>
                <a:cs typeface="Open Sans"/>
                <a:sym typeface="Open Sans"/>
              </a:rPr>
              <a:t>Alanoğlu, M. and Demirtaş, Z., 2020. Management styles’ levels of predicting job satisfaction and burnout: Intermediary role of organizational justice. Egitim ve Bilim, 45(204).</a:t>
            </a:r>
          </a:p>
          <a:p>
            <a:pPr marL="431801" lvl="1" indent="-215900" algn="l">
              <a:lnSpc>
                <a:spcPts val="2800"/>
              </a:lnSpc>
              <a:buFont typeface="Arial"/>
              <a:buChar char="•"/>
            </a:pPr>
            <a:r>
              <a:rPr lang="en-US" sz="2000" spc="70">
                <a:solidFill>
                  <a:srgbClr val="423F34"/>
                </a:solidFill>
                <a:latin typeface="Open Sans"/>
                <a:ea typeface="Open Sans"/>
                <a:cs typeface="Open Sans"/>
                <a:sym typeface="Open Sans"/>
              </a:rPr>
              <a:t>Bolten, J., 2020. Intercultural business communication: An interactive approach. In Exploring the rhetoric of international professional communication (pp. 139-155). Routledge.</a:t>
            </a:r>
          </a:p>
          <a:p>
            <a:pPr marL="431801" lvl="1" indent="-215900" algn="l">
              <a:lnSpc>
                <a:spcPts val="2800"/>
              </a:lnSpc>
              <a:buFont typeface="Arial"/>
              <a:buChar char="•"/>
            </a:pPr>
            <a:r>
              <a:rPr lang="en-US" sz="2000" spc="70">
                <a:solidFill>
                  <a:srgbClr val="423F34"/>
                </a:solidFill>
                <a:latin typeface="Open Sans"/>
                <a:ea typeface="Open Sans"/>
                <a:cs typeface="Open Sans"/>
                <a:sym typeface="Open Sans"/>
              </a:rPr>
              <a:t>Chouaibi, S., Chouaibi, J. and Rossi, M., 2022. ESG and corporate financial performance: the mediating role of green innovation: UK common law versus Germany civil law. EuroMed Journal of Business, 17(1), pp.46-71.</a:t>
            </a:r>
          </a:p>
          <a:p>
            <a:pPr algn="l">
              <a:lnSpc>
                <a:spcPts val="2800"/>
              </a:lnSpc>
            </a:pPr>
            <a:endParaRPr lang="en-US" sz="2000" spc="70">
              <a:solidFill>
                <a:srgbClr val="423F34"/>
              </a:solidFill>
              <a:latin typeface="Open Sans"/>
              <a:ea typeface="Open Sans"/>
              <a:cs typeface="Open Sans"/>
              <a:sym typeface="Open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F8E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4114800"/>
            <a:chOff x="0" y="0"/>
            <a:chExt cx="4274726" cy="1083733"/>
          </a:xfrm>
        </p:grpSpPr>
        <p:sp>
          <p:nvSpPr>
            <p:cNvPr id="3" name="Freeform 3"/>
            <p:cNvSpPr/>
            <p:nvPr/>
          </p:nvSpPr>
          <p:spPr>
            <a:xfrm>
              <a:off x="0" y="0"/>
              <a:ext cx="4274726" cy="1083733"/>
            </a:xfrm>
            <a:custGeom>
              <a:avLst/>
              <a:gdLst/>
              <a:ahLst/>
              <a:cxnLst/>
              <a:rect l="l" t="t" r="r" b="b"/>
              <a:pathLst>
                <a:path w="4274726" h="1083733">
                  <a:moveTo>
                    <a:pt x="20511" y="0"/>
                  </a:moveTo>
                  <a:lnTo>
                    <a:pt x="4254215" y="0"/>
                  </a:lnTo>
                  <a:cubicBezTo>
                    <a:pt x="4259655" y="0"/>
                    <a:pt x="4264872" y="2161"/>
                    <a:pt x="4268719" y="6007"/>
                  </a:cubicBezTo>
                  <a:cubicBezTo>
                    <a:pt x="4272565" y="9854"/>
                    <a:pt x="4274726" y="15071"/>
                    <a:pt x="4274726" y="20511"/>
                  </a:cubicBezTo>
                  <a:lnTo>
                    <a:pt x="4274726" y="1063223"/>
                  </a:lnTo>
                  <a:cubicBezTo>
                    <a:pt x="4274726" y="1068662"/>
                    <a:pt x="4272565" y="1073879"/>
                    <a:pt x="4268719" y="1077726"/>
                  </a:cubicBezTo>
                  <a:cubicBezTo>
                    <a:pt x="4264872" y="1081572"/>
                    <a:pt x="4259655" y="1083733"/>
                    <a:pt x="4254215" y="1083733"/>
                  </a:cubicBezTo>
                  <a:lnTo>
                    <a:pt x="20511" y="1083733"/>
                  </a:lnTo>
                  <a:cubicBezTo>
                    <a:pt x="15071" y="1083733"/>
                    <a:pt x="9854" y="1081572"/>
                    <a:pt x="6007" y="1077726"/>
                  </a:cubicBezTo>
                  <a:cubicBezTo>
                    <a:pt x="2161" y="1073879"/>
                    <a:pt x="0" y="1068662"/>
                    <a:pt x="0" y="1063223"/>
                  </a:cubicBezTo>
                  <a:lnTo>
                    <a:pt x="0" y="20511"/>
                  </a:lnTo>
                  <a:cubicBezTo>
                    <a:pt x="0" y="15071"/>
                    <a:pt x="2161" y="9854"/>
                    <a:pt x="6007" y="6007"/>
                  </a:cubicBezTo>
                  <a:cubicBezTo>
                    <a:pt x="9854" y="2161"/>
                    <a:pt x="15071" y="0"/>
                    <a:pt x="20511" y="0"/>
                  </a:cubicBezTo>
                  <a:close/>
                </a:path>
              </a:pathLst>
            </a:custGeom>
            <a:solidFill>
              <a:srgbClr val="F4CA91"/>
            </a:solidFill>
            <a:ln w="28575" cap="rnd">
              <a:solidFill>
                <a:srgbClr val="000000"/>
              </a:solidFill>
              <a:prstDash val="solid"/>
              <a:round/>
            </a:ln>
          </p:spPr>
        </p:sp>
        <p:sp>
          <p:nvSpPr>
            <p:cNvPr id="4" name="TextBox 4"/>
            <p:cNvSpPr txBox="1"/>
            <p:nvPr/>
          </p:nvSpPr>
          <p:spPr>
            <a:xfrm>
              <a:off x="0" y="-47625"/>
              <a:ext cx="4274726" cy="1131358"/>
            </a:xfrm>
            <a:prstGeom prst="rect">
              <a:avLst/>
            </a:prstGeom>
          </p:spPr>
          <p:txBody>
            <a:bodyPr lIns="50800" tIns="50800" rIns="50800" bIns="50800" rtlCol="0" anchor="ctr"/>
            <a:lstStyle/>
            <a:p>
              <a:pPr algn="ctr">
                <a:lnSpc>
                  <a:spcPts val="3689"/>
                </a:lnSpc>
              </a:pPr>
              <a:endParaRPr/>
            </a:p>
          </p:txBody>
        </p:sp>
      </p:grpSp>
      <p:sp>
        <p:nvSpPr>
          <p:cNvPr id="5" name="Freeform 5"/>
          <p:cNvSpPr/>
          <p:nvPr/>
        </p:nvSpPr>
        <p:spPr>
          <a:xfrm>
            <a:off x="76609" y="4886325"/>
            <a:ext cx="4253005" cy="5677556"/>
          </a:xfrm>
          <a:custGeom>
            <a:avLst/>
            <a:gdLst/>
            <a:ahLst/>
            <a:cxnLst/>
            <a:rect l="l" t="t" r="r" b="b"/>
            <a:pathLst>
              <a:path w="4253005" h="5677556">
                <a:moveTo>
                  <a:pt x="0" y="0"/>
                </a:moveTo>
                <a:lnTo>
                  <a:pt x="4253005" y="0"/>
                </a:lnTo>
                <a:lnTo>
                  <a:pt x="4253005" y="5677556"/>
                </a:lnTo>
                <a:lnTo>
                  <a:pt x="0" y="567755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Freeform 6"/>
          <p:cNvSpPr/>
          <p:nvPr/>
        </p:nvSpPr>
        <p:spPr>
          <a:xfrm>
            <a:off x="10865023" y="4886325"/>
            <a:ext cx="3006896" cy="4936695"/>
          </a:xfrm>
          <a:custGeom>
            <a:avLst/>
            <a:gdLst/>
            <a:ahLst/>
            <a:cxnLst/>
            <a:rect l="l" t="t" r="r" b="b"/>
            <a:pathLst>
              <a:path w="3006896" h="4936695">
                <a:moveTo>
                  <a:pt x="0" y="0"/>
                </a:moveTo>
                <a:lnTo>
                  <a:pt x="3006896" y="0"/>
                </a:lnTo>
                <a:lnTo>
                  <a:pt x="3006896" y="4936695"/>
                </a:lnTo>
                <a:lnTo>
                  <a:pt x="0" y="4936695"/>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7" name="Freeform 7"/>
          <p:cNvSpPr/>
          <p:nvPr/>
        </p:nvSpPr>
        <p:spPr>
          <a:xfrm>
            <a:off x="7368522" y="4886325"/>
            <a:ext cx="3547014" cy="5160999"/>
          </a:xfrm>
          <a:custGeom>
            <a:avLst/>
            <a:gdLst/>
            <a:ahLst/>
            <a:cxnLst/>
            <a:rect l="l" t="t" r="r" b="b"/>
            <a:pathLst>
              <a:path w="3547014" h="5160999">
                <a:moveTo>
                  <a:pt x="0" y="0"/>
                </a:moveTo>
                <a:lnTo>
                  <a:pt x="3547014" y="0"/>
                </a:lnTo>
                <a:lnTo>
                  <a:pt x="3547014" y="5160999"/>
                </a:lnTo>
                <a:lnTo>
                  <a:pt x="0" y="5160999"/>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8" name="Freeform 8"/>
          <p:cNvSpPr/>
          <p:nvPr/>
        </p:nvSpPr>
        <p:spPr>
          <a:xfrm>
            <a:off x="4279102" y="4886325"/>
            <a:ext cx="3139933" cy="4556631"/>
          </a:xfrm>
          <a:custGeom>
            <a:avLst/>
            <a:gdLst/>
            <a:ahLst/>
            <a:cxnLst/>
            <a:rect l="l" t="t" r="r" b="b"/>
            <a:pathLst>
              <a:path w="3139933" h="4556631">
                <a:moveTo>
                  <a:pt x="0" y="0"/>
                </a:moveTo>
                <a:lnTo>
                  <a:pt x="3139932" y="0"/>
                </a:lnTo>
                <a:lnTo>
                  <a:pt x="3139932" y="4556631"/>
                </a:lnTo>
                <a:lnTo>
                  <a:pt x="0" y="4556631"/>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9" name="Freeform 9"/>
          <p:cNvSpPr/>
          <p:nvPr/>
        </p:nvSpPr>
        <p:spPr>
          <a:xfrm flipH="1">
            <a:off x="13821406" y="4886325"/>
            <a:ext cx="4389985" cy="5389490"/>
          </a:xfrm>
          <a:custGeom>
            <a:avLst/>
            <a:gdLst/>
            <a:ahLst/>
            <a:cxnLst/>
            <a:rect l="l" t="t" r="r" b="b"/>
            <a:pathLst>
              <a:path w="4389985" h="5389490">
                <a:moveTo>
                  <a:pt x="4389985" y="0"/>
                </a:moveTo>
                <a:lnTo>
                  <a:pt x="0" y="0"/>
                </a:lnTo>
                <a:lnTo>
                  <a:pt x="0" y="5389490"/>
                </a:lnTo>
                <a:lnTo>
                  <a:pt x="4389985" y="5389490"/>
                </a:lnTo>
                <a:lnTo>
                  <a:pt x="4389985"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0" name="Freeform 10"/>
          <p:cNvSpPr/>
          <p:nvPr/>
        </p:nvSpPr>
        <p:spPr>
          <a:xfrm>
            <a:off x="-1251958" y="6301699"/>
            <a:ext cx="4672507" cy="4867195"/>
          </a:xfrm>
          <a:custGeom>
            <a:avLst/>
            <a:gdLst/>
            <a:ahLst/>
            <a:cxnLst/>
            <a:rect l="l" t="t" r="r" b="b"/>
            <a:pathLst>
              <a:path w="4672507" h="4867195">
                <a:moveTo>
                  <a:pt x="0" y="0"/>
                </a:moveTo>
                <a:lnTo>
                  <a:pt x="4672507" y="0"/>
                </a:lnTo>
                <a:lnTo>
                  <a:pt x="4672507" y="4867195"/>
                </a:lnTo>
                <a:lnTo>
                  <a:pt x="0" y="4867195"/>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1" name="Freeform 11"/>
          <p:cNvSpPr/>
          <p:nvPr/>
        </p:nvSpPr>
        <p:spPr>
          <a:xfrm>
            <a:off x="5496058" y="6301699"/>
            <a:ext cx="3845953" cy="4598422"/>
          </a:xfrm>
          <a:custGeom>
            <a:avLst/>
            <a:gdLst/>
            <a:ahLst/>
            <a:cxnLst/>
            <a:rect l="l" t="t" r="r" b="b"/>
            <a:pathLst>
              <a:path w="3845953" h="4598422">
                <a:moveTo>
                  <a:pt x="0" y="0"/>
                </a:moveTo>
                <a:lnTo>
                  <a:pt x="3845953" y="0"/>
                </a:lnTo>
                <a:lnTo>
                  <a:pt x="3845953" y="4598421"/>
                </a:lnTo>
                <a:lnTo>
                  <a:pt x="0" y="4598421"/>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12" name="Freeform 12"/>
          <p:cNvSpPr/>
          <p:nvPr/>
        </p:nvSpPr>
        <p:spPr>
          <a:xfrm>
            <a:off x="8635658" y="6301699"/>
            <a:ext cx="3620212" cy="4598422"/>
          </a:xfrm>
          <a:custGeom>
            <a:avLst/>
            <a:gdLst/>
            <a:ahLst/>
            <a:cxnLst/>
            <a:rect l="l" t="t" r="r" b="b"/>
            <a:pathLst>
              <a:path w="3620212" h="4598422">
                <a:moveTo>
                  <a:pt x="0" y="0"/>
                </a:moveTo>
                <a:lnTo>
                  <a:pt x="3620212" y="0"/>
                </a:lnTo>
                <a:lnTo>
                  <a:pt x="3620212" y="4598421"/>
                </a:lnTo>
                <a:lnTo>
                  <a:pt x="0" y="4598421"/>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13" name="Freeform 13"/>
          <p:cNvSpPr/>
          <p:nvPr/>
        </p:nvSpPr>
        <p:spPr>
          <a:xfrm>
            <a:off x="2709214" y="6301699"/>
            <a:ext cx="3503161" cy="4598422"/>
          </a:xfrm>
          <a:custGeom>
            <a:avLst/>
            <a:gdLst/>
            <a:ahLst/>
            <a:cxnLst/>
            <a:rect l="l" t="t" r="r" b="b"/>
            <a:pathLst>
              <a:path w="3503161" h="4598422">
                <a:moveTo>
                  <a:pt x="0" y="0"/>
                </a:moveTo>
                <a:lnTo>
                  <a:pt x="3503161" y="0"/>
                </a:lnTo>
                <a:lnTo>
                  <a:pt x="3503161" y="4598421"/>
                </a:lnTo>
                <a:lnTo>
                  <a:pt x="0" y="4598421"/>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14" name="Freeform 14"/>
          <p:cNvSpPr/>
          <p:nvPr/>
        </p:nvSpPr>
        <p:spPr>
          <a:xfrm>
            <a:off x="15209081" y="6301699"/>
            <a:ext cx="4330877" cy="4598422"/>
          </a:xfrm>
          <a:custGeom>
            <a:avLst/>
            <a:gdLst/>
            <a:ahLst/>
            <a:cxnLst/>
            <a:rect l="l" t="t" r="r" b="b"/>
            <a:pathLst>
              <a:path w="4330877" h="4598422">
                <a:moveTo>
                  <a:pt x="0" y="0"/>
                </a:moveTo>
                <a:lnTo>
                  <a:pt x="4330877" y="0"/>
                </a:lnTo>
                <a:lnTo>
                  <a:pt x="4330877" y="4598421"/>
                </a:lnTo>
                <a:lnTo>
                  <a:pt x="0" y="4598421"/>
                </a:lnTo>
                <a:lnTo>
                  <a:pt x="0" y="0"/>
                </a:lnTo>
                <a:close/>
              </a:path>
            </a:pathLst>
          </a:custGeom>
          <a:blipFill>
            <a:blip r:embed="rId20">
              <a:extLst>
                <a:ext uri="{96DAC541-7B7A-43D3-8B79-37D633B846F1}">
                  <asvg:svgBlip xmlns:asvg="http://schemas.microsoft.com/office/drawing/2016/SVG/main" xmlns="" r:embed="rId21"/>
                </a:ext>
              </a:extLst>
            </a:blip>
            <a:stretch>
              <a:fillRect/>
            </a:stretch>
          </a:blipFill>
        </p:spPr>
      </p:sp>
      <p:sp>
        <p:nvSpPr>
          <p:cNvPr id="15" name="Freeform 15"/>
          <p:cNvSpPr/>
          <p:nvPr/>
        </p:nvSpPr>
        <p:spPr>
          <a:xfrm>
            <a:off x="11544536" y="6301699"/>
            <a:ext cx="4375881" cy="5520033"/>
          </a:xfrm>
          <a:custGeom>
            <a:avLst/>
            <a:gdLst/>
            <a:ahLst/>
            <a:cxnLst/>
            <a:rect l="l" t="t" r="r" b="b"/>
            <a:pathLst>
              <a:path w="4375881" h="5520033">
                <a:moveTo>
                  <a:pt x="0" y="0"/>
                </a:moveTo>
                <a:lnTo>
                  <a:pt x="4375880" y="0"/>
                </a:lnTo>
                <a:lnTo>
                  <a:pt x="4375880" y="5520033"/>
                </a:lnTo>
                <a:lnTo>
                  <a:pt x="0" y="5520033"/>
                </a:lnTo>
                <a:lnTo>
                  <a:pt x="0" y="0"/>
                </a:lnTo>
                <a:close/>
              </a:path>
            </a:pathLst>
          </a:custGeom>
          <a:blipFill>
            <a:blip r:embed="rId22">
              <a:extLst>
                <a:ext uri="{96DAC541-7B7A-43D3-8B79-37D633B846F1}">
                  <asvg:svgBlip xmlns:asvg="http://schemas.microsoft.com/office/drawing/2016/SVG/main" xmlns="" r:embed="rId23"/>
                </a:ext>
              </a:extLst>
            </a:blip>
            <a:stretch>
              <a:fillRect/>
            </a:stretch>
          </a:blipFill>
        </p:spPr>
      </p:sp>
      <p:sp>
        <p:nvSpPr>
          <p:cNvPr id="16" name="TextBox 16"/>
          <p:cNvSpPr txBox="1"/>
          <p:nvPr/>
        </p:nvSpPr>
        <p:spPr>
          <a:xfrm>
            <a:off x="3175258" y="1280422"/>
            <a:ext cx="11937483" cy="3544681"/>
          </a:xfrm>
          <a:prstGeom prst="rect">
            <a:avLst/>
          </a:prstGeom>
        </p:spPr>
        <p:txBody>
          <a:bodyPr lIns="0" tIns="0" rIns="0" bIns="0" rtlCol="0" anchor="t">
            <a:spAutoFit/>
          </a:bodyPr>
          <a:lstStyle/>
          <a:p>
            <a:pPr algn="ctr">
              <a:lnSpc>
                <a:spcPts val="14082"/>
              </a:lnSpc>
            </a:pPr>
            <a:r>
              <a:rPr lang="en-US" sz="11088">
                <a:solidFill>
                  <a:srgbClr val="423F34"/>
                </a:solidFill>
                <a:latin typeface="Open Sans Extra Bold"/>
                <a:ea typeface="Open Sans Extra Bold"/>
                <a:cs typeface="Open Sans Extra Bold"/>
                <a:sym typeface="Open Sans Extra Bold"/>
              </a:rPr>
              <a:t>Thank you for listening!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2120</Words>
  <PresentationFormat>Custom</PresentationFormat>
  <Paragraphs>96</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Hibernate</vt:lpstr>
      <vt:lpstr>Calibri</vt:lpstr>
      <vt:lpstr>Open Sans</vt:lpstr>
      <vt:lpstr>Open Sans Extra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2024-07-22T13:45:25Z</dcterms:modified>
  <dc:identifier>DAGKYVPbOjs</dc:identifier>
</cp:coreProperties>
</file>