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55" autoAdjust="0"/>
    <p:restoredTop sz="94660"/>
  </p:normalViewPr>
  <p:slideViewPr>
    <p:cSldViewPr snapToGrid="0">
      <p:cViewPr>
        <p:scale>
          <a:sx n="68" d="100"/>
          <a:sy n="68" d="100"/>
        </p:scale>
        <p:origin x="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73151-7455-5AA5-2C12-9927B1B7F2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89193D-DD8B-8761-9A05-2975AD30F8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0EE61-2FEE-1E7F-3416-7935AED04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5AC0-C22A-4711-ABDB-BBCDA2617C5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973340-5270-5161-CC95-9DCFB60DE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29FEAF-537C-C6F2-8017-D1EE70281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989-7730-4600-9373-192232241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608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CEA79-34C0-FB7C-AA6F-713689E5A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82ADB-530A-68E6-61CF-9C8F14CC11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A916F-1D76-E19C-34A7-D7353CF70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5AC0-C22A-4711-ABDB-BBCDA2617C5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16361-74BA-922B-AACB-8FF6253DF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FD24C-2D84-8CFE-ED82-A3BD2A26A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989-7730-4600-9373-192232241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38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659B9-187F-5736-E471-0F9362407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D770AD-D381-313B-C198-B2AE1793E0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904BDA-5307-8A6C-244C-2F8263D8A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5AC0-C22A-4711-ABDB-BBCDA2617C5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B36094-8DA5-9615-3B19-E22E6A73D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FDF7AD-BE5F-1652-1AD2-100825B54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989-7730-4600-9373-192232241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790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E7669-A780-B9AC-C1BE-BD3B921CF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57A0F-A3F5-F5D6-7133-6A18FDCFF6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CC3187-8A62-E26C-2299-D025937D7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21F79A-B836-240B-9A6F-5F98DF869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5AC0-C22A-4711-ABDB-BBCDA2617C5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F2CE7-9F16-FD0D-BC96-B38B5D31B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58BC1D-AA5D-D561-807C-43887573D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989-7730-4600-9373-192232241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759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54624-C5ED-977D-48DB-17626CD7C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D76D4C-6703-9323-9ED4-C70F2FFD4E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F4A39F-A02A-A9AE-BF0B-1CB406E0C4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C01BEB-DF0C-94DD-7908-E5C1FB6BFD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473A2B-F97D-ECFE-0ED2-D0EDEBB746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B4E63D-0EFB-0553-630D-F4F5ED453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5AC0-C22A-4711-ABDB-BBCDA2617C5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5AAE84-11DF-E14A-46C2-EDA6F56CC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BA844C-D576-207B-1B95-C9F3FCC10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989-7730-4600-9373-192232241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871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F4E03-563C-6DC0-30AC-13F4B7459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A74170-79C2-82A4-0F90-CFEA3FECF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5AC0-C22A-4711-ABDB-BBCDA2617C5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231CEE-22B5-028C-B863-A70C8DBF1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E965C6-7A46-9455-8A5B-F79D1E499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989-7730-4600-9373-192232241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161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7978C3-9A12-4242-3E73-7C639607BA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5AC0-C22A-4711-ABDB-BBCDA2617C5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566693-DD5D-E792-2B41-662B3F0CD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E264E2-717C-F854-62AE-26736213F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989-7730-4600-9373-192232241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618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FE8CC-BDF1-A229-9B42-7DC529A79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BD11B-313E-D31E-C57F-4A89832B9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1FEC15-C2B5-DD9F-D834-0D0B13E822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07BAF1-072E-AC61-7A90-6C196A4A6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5AC0-C22A-4711-ABDB-BBCDA2617C5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0A1B2-E2F3-FD72-64F5-EC6D01347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F063DF-B48C-4651-8DC6-62BD24D7D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989-7730-4600-9373-192232241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620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77208-8B3D-E8C1-5CF2-66A3D67B0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52D1C9-3AE4-43F4-897B-4CD754DC9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86F1EB-5315-4084-D5F7-ED5BAB32E8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136329-8921-2B77-6906-6CD51533A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5AC0-C22A-4711-ABDB-BBCDA2617C5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9D5E25-DB9A-C80E-65F1-A4F78631B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D802D0-ADCB-B2E9-1EFB-63BDB1E3F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989-7730-4600-9373-192232241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324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76E24-3D64-BE48-FCE3-98CD43B19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B0D3EF-07D6-E7D4-FE04-66F1A03401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025B7-2B5A-642C-94E3-928DCE7DB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5AC0-C22A-4711-ABDB-BBCDA2617C5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F8AD67-3BA8-1A27-0DCF-6F116244C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BF676-6082-D54C-EDF9-97BD8B5B3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989-7730-4600-9373-192232241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339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6DFD79-CA65-1DF1-AFE2-7C6A46E8B2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2156C8-B52D-0FE4-411F-C6873CC156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A03F7-C919-DA91-361D-322DDE1B7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35AC0-C22A-4711-ABDB-BBCDA2617C5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D97F9F-AF0D-C3BB-4DA2-BD482588D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7211-045A-0D27-2602-74397FE6A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989-7730-4600-9373-192232241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177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B0D226-ED99-E52D-BDB6-21DF804BD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ABE685-6CDB-98B4-579C-E127434D87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96053-8151-4424-75E9-01410336C6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035AC0-C22A-4711-ABDB-BBCDA2617C5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4B7D1-73FF-8999-CBF9-19616278C5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AE407-A233-D069-A464-AE9E483A3D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7AA989-7730-4600-9373-192232241F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830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DC35F-56AD-EA52-075C-EAD5F69EAD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723690"/>
          </a:xfrm>
        </p:spPr>
        <p:txBody>
          <a:bodyPr>
            <a:normAutofit fontScale="90000"/>
          </a:bodyPr>
          <a:lstStyle/>
          <a:p>
            <a:r>
              <a:rPr lang="en-GB" dirty="0"/>
              <a:t>Enterprise and Entrepreneurship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3CE313-3119-4A17-A140-AF5BC9EE98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8687" y="2363637"/>
            <a:ext cx="9937630" cy="3726611"/>
          </a:xfrm>
        </p:spPr>
        <p:txBody>
          <a:bodyPr/>
          <a:lstStyle/>
          <a:p>
            <a:r>
              <a:rPr lang="en-GB" dirty="0"/>
              <a:t>Name: Everton Small</a:t>
            </a:r>
          </a:p>
          <a:p>
            <a:r>
              <a:rPr lang="en-GB" dirty="0"/>
              <a:t>Lecturer: Said Usman</a:t>
            </a:r>
          </a:p>
          <a:p>
            <a:r>
              <a:rPr lang="en-GB" dirty="0"/>
              <a:t>ID: 2420184</a:t>
            </a:r>
          </a:p>
          <a:p>
            <a:r>
              <a:rPr lang="en-GB" dirty="0"/>
              <a:t>Module code: LCLM4006</a:t>
            </a:r>
          </a:p>
          <a:p>
            <a:r>
              <a:rPr lang="en-GB" dirty="0"/>
              <a:t>Group: 3</a:t>
            </a:r>
          </a:p>
        </p:txBody>
      </p:sp>
    </p:spTree>
    <p:extLst>
      <p:ext uri="{BB962C8B-B14F-4D97-AF65-F5344CB8AC3E}">
        <p14:creationId xmlns:p14="http://schemas.microsoft.com/office/powerpoint/2010/main" val="4099336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D9372-9CD4-DC68-FAB3-5103F3579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Name and Type of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47F16-245D-5788-434E-8DA7DC1AD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Name of business- Diamond Commodities Trading Limited </a:t>
            </a:r>
          </a:p>
          <a:p>
            <a:r>
              <a:rPr lang="en-GB" dirty="0"/>
              <a:t>Purpose- Importer and distributor of edible cooking oil</a:t>
            </a:r>
          </a:p>
          <a:p>
            <a:r>
              <a:rPr lang="en-GB" dirty="0"/>
              <a:t>Nature of business- Supply edible cooking oil on a wholesale basis b2b</a:t>
            </a:r>
          </a:p>
          <a:p>
            <a:r>
              <a:rPr lang="en-GB" dirty="0"/>
              <a:t>Projected profit and loss account- The amount of capital that will be required to start up and operate successfully. Projected income and expenditure.</a:t>
            </a:r>
          </a:p>
          <a:p>
            <a:r>
              <a:rPr lang="en-GB" dirty="0"/>
              <a:t>Aim and objectives- To source and supply affordable cooking oil to customers </a:t>
            </a:r>
          </a:p>
        </p:txBody>
      </p:sp>
    </p:spTree>
    <p:extLst>
      <p:ext uri="{BB962C8B-B14F-4D97-AF65-F5344CB8AC3E}">
        <p14:creationId xmlns:p14="http://schemas.microsoft.com/office/powerpoint/2010/main" val="814249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F0B86-B42E-BEC9-D020-1E054F871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85" y="517585"/>
            <a:ext cx="10836215" cy="5659378"/>
          </a:xfrm>
        </p:spPr>
        <p:txBody>
          <a:bodyPr/>
          <a:lstStyle/>
          <a:p>
            <a:r>
              <a:rPr lang="en-GB" dirty="0"/>
              <a:t>Pestel analysis- Discuss the pros and cons and its implications</a:t>
            </a:r>
          </a:p>
          <a:p>
            <a:r>
              <a:rPr lang="en-GB" dirty="0"/>
              <a:t>Charts and graphs</a:t>
            </a:r>
          </a:p>
          <a:p>
            <a:r>
              <a:rPr lang="en-GB" dirty="0"/>
              <a:t>Reason to operate as an LLC </a:t>
            </a:r>
          </a:p>
          <a:p>
            <a:r>
              <a:rPr lang="en-GB" dirty="0"/>
              <a:t>Legal implications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41957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04997-7C5C-AC16-B0D2-9717DF096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FF0B4-276D-E8C9-33FA-A852E79FB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My name is Everton Small, I am currently seeking a loan of £40,000 as startup capital for Diamond Commodities for the import and distribution of edible cooking oil on a b2b basis. The aim and objective is to facilitate a smooth transition between suppliers and customers.</a:t>
            </a:r>
          </a:p>
        </p:txBody>
      </p:sp>
    </p:spTree>
    <p:extLst>
      <p:ext uri="{BB962C8B-B14F-4D97-AF65-F5344CB8AC3E}">
        <p14:creationId xmlns:p14="http://schemas.microsoft.com/office/powerpoint/2010/main" val="2479341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DEFFF-29CB-F3AC-65E8-A7AB1FED7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Overview of the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99CA9-E0C4-260F-B833-3163777CE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Diamond Commodities core purpose is the importation and distribution of cooking oil</a:t>
            </a:r>
          </a:p>
          <a:p>
            <a:r>
              <a:rPr lang="en-GB" dirty="0"/>
              <a:t>It will act as a facilitator between the supplier and the customer on a b2b level</a:t>
            </a:r>
          </a:p>
          <a:p>
            <a:r>
              <a:rPr lang="en-GB" dirty="0"/>
              <a:t>Make the product easily assessable to customer </a:t>
            </a:r>
          </a:p>
          <a:p>
            <a:r>
              <a:rPr lang="en-GB" dirty="0"/>
              <a:t>Offer the product at an affordable and competitive rate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829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98704-BF4F-CAE3-8666-9AAD8E373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format and management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7D775-788C-E967-3C40-B2E5919A09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Diamond Commodities is registered as a limited liability company </a:t>
            </a:r>
          </a:p>
          <a:p>
            <a:r>
              <a:rPr lang="en-GB" dirty="0"/>
              <a:t>To create a separation of personal assets from the business to avoid double taxation.</a:t>
            </a:r>
          </a:p>
          <a:p>
            <a:r>
              <a:rPr lang="en-GB" dirty="0"/>
              <a:t>Established how the owner is paid.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4838D7-EC0D-1E0F-DF1F-DF9BE16CD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7747" y="2966084"/>
            <a:ext cx="4950133" cy="2520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594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8F0A6-868F-796F-042C-B6133F7062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Organisational Chart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EC9A03-3D14-BE9A-8755-3E26AD2CA7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5439662"/>
              </p:ext>
            </p:extLst>
          </p:nvPr>
        </p:nvGraphicFramePr>
        <p:xfrm>
          <a:off x="3219090" y="2018580"/>
          <a:ext cx="4630947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30947">
                  <a:extLst>
                    <a:ext uri="{9D8B030D-6E8A-4147-A177-3AD203B41FA5}">
                      <a16:colId xmlns:a16="http://schemas.microsoft.com/office/drawing/2014/main" val="58083536"/>
                    </a:ext>
                  </a:extLst>
                </a:gridCol>
              </a:tblGrid>
              <a:tr h="241540">
                <a:tc>
                  <a:txBody>
                    <a:bodyPr/>
                    <a:lstStyle/>
                    <a:p>
                      <a:r>
                        <a:rPr lang="en-GB" dirty="0"/>
                        <a:t>         Owner: Everton Small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0475279"/>
                  </a:ext>
                </a:extLst>
              </a:tr>
            </a:tbl>
          </a:graphicData>
        </a:graphic>
      </p:graphicFrame>
      <p:sp>
        <p:nvSpPr>
          <p:cNvPr id="5" name="Arrow: Down 4">
            <a:extLst>
              <a:ext uri="{FF2B5EF4-FFF2-40B4-BE49-F238E27FC236}">
                <a16:creationId xmlns:a16="http://schemas.microsoft.com/office/drawing/2014/main" id="{B26D3F50-B9E2-886D-255C-FE80727E9EEC}"/>
              </a:ext>
            </a:extLst>
          </p:cNvPr>
          <p:cNvSpPr/>
          <p:nvPr/>
        </p:nvSpPr>
        <p:spPr>
          <a:xfrm>
            <a:off x="5049930" y="2384340"/>
            <a:ext cx="450903" cy="60756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54ECF14-6BBB-603B-881A-0E37B625E0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190826"/>
              </p:ext>
            </p:extLst>
          </p:nvPr>
        </p:nvGraphicFramePr>
        <p:xfrm>
          <a:off x="2672862" y="3024696"/>
          <a:ext cx="5349704" cy="404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49704">
                  <a:extLst>
                    <a:ext uri="{9D8B030D-6E8A-4147-A177-3AD203B41FA5}">
                      <a16:colId xmlns:a16="http://schemas.microsoft.com/office/drawing/2014/main" val="2111119267"/>
                    </a:ext>
                  </a:extLst>
                </a:gridCol>
              </a:tblGrid>
              <a:tr h="404304">
                <a:tc>
                  <a:txBody>
                    <a:bodyPr/>
                    <a:lstStyle/>
                    <a:p>
                      <a:r>
                        <a:rPr lang="en-GB" dirty="0"/>
                        <a:t>                  Manager: Everton Small 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591531"/>
                  </a:ext>
                </a:extLst>
              </a:tr>
            </a:tbl>
          </a:graphicData>
        </a:graphic>
      </p:graphicFrame>
      <p:sp>
        <p:nvSpPr>
          <p:cNvPr id="7" name="Arrow: Down 6">
            <a:extLst>
              <a:ext uri="{FF2B5EF4-FFF2-40B4-BE49-F238E27FC236}">
                <a16:creationId xmlns:a16="http://schemas.microsoft.com/office/drawing/2014/main" id="{69944C05-4B1D-6173-5D5A-BD2653F5F5F8}"/>
              </a:ext>
            </a:extLst>
          </p:cNvPr>
          <p:cNvSpPr/>
          <p:nvPr/>
        </p:nvSpPr>
        <p:spPr>
          <a:xfrm>
            <a:off x="5049930" y="3429000"/>
            <a:ext cx="450902" cy="64035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C11FA18-A793-6161-D9DE-71A38A950E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386342"/>
              </p:ext>
            </p:extLst>
          </p:nvPr>
        </p:nvGraphicFramePr>
        <p:xfrm>
          <a:off x="2222695" y="4069356"/>
          <a:ext cx="6766560" cy="404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66560">
                  <a:extLst>
                    <a:ext uri="{9D8B030D-6E8A-4147-A177-3AD203B41FA5}">
                      <a16:colId xmlns:a16="http://schemas.microsoft.com/office/drawing/2014/main" val="3793972692"/>
                    </a:ext>
                  </a:extLst>
                </a:gridCol>
              </a:tblGrid>
              <a:tr h="404304">
                <a:tc>
                  <a:txBody>
                    <a:bodyPr/>
                    <a:lstStyle/>
                    <a:p>
                      <a:r>
                        <a:rPr lang="en-GB" dirty="0"/>
                        <a:t>                         Warehouse and marketing supervisor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0186855"/>
                  </a:ext>
                </a:extLst>
              </a:tr>
            </a:tbl>
          </a:graphicData>
        </a:graphic>
      </p:graphicFrame>
      <p:sp>
        <p:nvSpPr>
          <p:cNvPr id="9" name="Arrow: Down 8">
            <a:extLst>
              <a:ext uri="{FF2B5EF4-FFF2-40B4-BE49-F238E27FC236}">
                <a16:creationId xmlns:a16="http://schemas.microsoft.com/office/drawing/2014/main" id="{BF8CE88A-43AB-2263-EC78-A9EC43190546}"/>
              </a:ext>
            </a:extLst>
          </p:cNvPr>
          <p:cNvSpPr/>
          <p:nvPr/>
        </p:nvSpPr>
        <p:spPr>
          <a:xfrm>
            <a:off x="5030267" y="4473660"/>
            <a:ext cx="470565" cy="64711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DAA750C-1E64-6577-9C4B-E970883300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0021170"/>
              </p:ext>
            </p:extLst>
          </p:nvPr>
        </p:nvGraphicFramePr>
        <p:xfrm>
          <a:off x="1849120" y="5185156"/>
          <a:ext cx="812800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09272846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332088706"/>
                    </a:ext>
                  </a:extLst>
                </a:gridCol>
              </a:tblGrid>
              <a:tr h="174635">
                <a:tc>
                  <a:txBody>
                    <a:bodyPr/>
                    <a:lstStyle/>
                    <a:p>
                      <a:r>
                        <a:rPr lang="en-GB" dirty="0"/>
                        <a:t>Delivery and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Delivery and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28990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2907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D17C0-23FE-3607-EBE1-3EB43A33C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02493"/>
          </a:xfrm>
        </p:spPr>
        <p:txBody>
          <a:bodyPr/>
          <a:lstStyle/>
          <a:p>
            <a:r>
              <a:rPr lang="en-GB" dirty="0"/>
              <a:t>                          Pestel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B634D-BCF3-4E1E-8C94-D8BF26D4A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65759" y="1022395"/>
            <a:ext cx="12309230" cy="454841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Political Factors</a:t>
            </a:r>
          </a:p>
          <a:p>
            <a:r>
              <a:rPr lang="en-GB" dirty="0"/>
              <a:t>England exiting the European Union which had a significant impact on the free movement of goods and trade.</a:t>
            </a:r>
          </a:p>
          <a:p>
            <a:r>
              <a:rPr lang="en-GB" dirty="0"/>
              <a:t>Instability in Eastern Europe cause by the conflict between Russia and Ukraine affect the current price of oil as Ukraine is a major producer.</a:t>
            </a:r>
          </a:p>
          <a:p>
            <a:r>
              <a:rPr lang="en-GB" dirty="0"/>
              <a:t>Tariff and taxes that has been imposed be the United States affects most sectors directly or indirectly.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28815E-D233-EE8D-1960-C26965CA1C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2677" y="3783219"/>
            <a:ext cx="4192172" cy="2052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586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FD299-49C2-0F3F-6D2E-E728DA29A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65125"/>
            <a:ext cx="10439400" cy="844049"/>
          </a:xfrm>
        </p:spPr>
        <p:txBody>
          <a:bodyPr/>
          <a:lstStyle/>
          <a:p>
            <a:r>
              <a:rPr lang="en-GB" dirty="0"/>
              <a:t>                     Economic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3D163-2B9D-B55E-FD7B-69AA61EBA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1" y="1420837"/>
            <a:ext cx="10748889" cy="4756126"/>
          </a:xfrm>
        </p:spPr>
        <p:txBody>
          <a:bodyPr/>
          <a:lstStyle/>
          <a:p>
            <a:r>
              <a:rPr lang="en-GB" dirty="0"/>
              <a:t>Exchange rate- with relatively stable economy and strength of the pound sterling, we are at a significant advantage .</a:t>
            </a:r>
          </a:p>
          <a:p>
            <a:r>
              <a:rPr lang="en-GB" dirty="0"/>
              <a:t>Inflationary rate- as a necessity the pricing of the product will be adjusted constantly with the rate of inflation.</a:t>
            </a:r>
          </a:p>
          <a:p>
            <a:r>
              <a:rPr lang="en-GB" dirty="0"/>
              <a:t>Tax and tariff- these are relatively fixed, and no significant shift will occur without consultation.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1C518E-0D6C-6A44-7DF7-46BFF034A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7249" y="3629465"/>
            <a:ext cx="5188323" cy="1997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323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CC08D-A442-A806-1C33-0FB7581BD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125"/>
            <a:ext cx="10622280" cy="1013509"/>
          </a:xfrm>
        </p:spPr>
        <p:txBody>
          <a:bodyPr/>
          <a:lstStyle/>
          <a:p>
            <a:r>
              <a:rPr lang="en-GB" dirty="0"/>
              <a:t>                                  Social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CC3BC-7A9E-7376-5263-7A4F5E044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286" y="1378634"/>
            <a:ext cx="11086514" cy="4798329"/>
          </a:xfrm>
        </p:spPr>
        <p:txBody>
          <a:bodyPr/>
          <a:lstStyle/>
          <a:p>
            <a:r>
              <a:rPr lang="en-GB" dirty="0"/>
              <a:t>Change to a healthier lifestyle</a:t>
            </a:r>
          </a:p>
          <a:p>
            <a:r>
              <a:rPr lang="en-GB" dirty="0"/>
              <a:t> Eating habits- A more holistic approach has been taken has people or more health conscious towards their eating habits.</a:t>
            </a:r>
          </a:p>
          <a:p>
            <a:r>
              <a:rPr lang="en-GB" dirty="0"/>
              <a:t>Generic and organic products- both markets will be targeted base on social economic factors.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E51C6E-4372-71DA-123C-3DE6C2382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779" y="3155949"/>
            <a:ext cx="6472573" cy="2323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319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717F0-CDE4-4434-F3E3-D949B1C86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7446" y="365125"/>
            <a:ext cx="9806354" cy="830629"/>
          </a:xfrm>
        </p:spPr>
        <p:txBody>
          <a:bodyPr/>
          <a:lstStyle/>
          <a:p>
            <a:r>
              <a:rPr lang="en-GB" dirty="0"/>
              <a:t>                   Technological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93AFD-A803-1A5D-57EA-F18E886E0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100" y="1195753"/>
            <a:ext cx="10951699" cy="4529797"/>
          </a:xfrm>
        </p:spPr>
        <p:txBody>
          <a:bodyPr/>
          <a:lstStyle/>
          <a:p>
            <a:r>
              <a:rPr lang="en-GB" dirty="0"/>
              <a:t>Scientific research and advancements-  As enable the increase in production of this product. It also decreases the average cost of production. </a:t>
            </a:r>
          </a:p>
          <a:p>
            <a:r>
              <a:rPr lang="en-GB" dirty="0"/>
              <a:t>Marketing approach- Identifying and sourcing products with the advancements in technology makes it easier to source and price goods. This makes the process more efficient. This creates s easier platform to conduct business. Access to your customers and suppliers are easier and more effective.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AA2809-3F1C-C910-7D28-C34586854D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9101" y="4102203"/>
            <a:ext cx="3685736" cy="1623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7934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3AAAE-6FCB-3919-9CD1-C92E8B127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008" y="365125"/>
            <a:ext cx="10312791" cy="802493"/>
          </a:xfrm>
        </p:spPr>
        <p:txBody>
          <a:bodyPr/>
          <a:lstStyle/>
          <a:p>
            <a:r>
              <a:rPr lang="en-GB" dirty="0"/>
              <a:t>                     Environmental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E727B-3FC9-E565-F9BA-D87100EB8B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083" y="1167618"/>
            <a:ext cx="11128717" cy="5009345"/>
          </a:xfrm>
        </p:spPr>
        <p:txBody>
          <a:bodyPr/>
          <a:lstStyle/>
          <a:p>
            <a:r>
              <a:rPr lang="en-GB" dirty="0"/>
              <a:t>Cultivation Method- with eco activist constantly scrutinising the forming of these crops strict protocols must be followed. </a:t>
            </a:r>
          </a:p>
          <a:p>
            <a:r>
              <a:rPr lang="en-GB" dirty="0"/>
              <a:t>Production and processing- with the advancements of technology more oil can be produced with lower damaging environmental impact.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6973EF-3EB0-1259-298C-BFE4B51BA3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0148" y="2966100"/>
            <a:ext cx="4315997" cy="2724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6818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F0069-F6CC-F5C5-3C58-D7F711B0B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602" y="365125"/>
            <a:ext cx="10397197" cy="619613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          Legal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4140F-B9AF-1BF7-2DBF-BF0C78E79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984738"/>
            <a:ext cx="10988040" cy="5192225"/>
          </a:xfrm>
        </p:spPr>
        <p:txBody>
          <a:bodyPr/>
          <a:lstStyle/>
          <a:p>
            <a:r>
              <a:rPr lang="en-GB" dirty="0"/>
              <a:t>The business will be registered as an LLC. This will create a separation of assets and liabilities of the owner and the business. </a:t>
            </a:r>
          </a:p>
          <a:p>
            <a:r>
              <a:rPr lang="en-GB" dirty="0"/>
              <a:t>Local and international law- All local and international laws will be adhered to avoid any negative legal implication.</a:t>
            </a:r>
          </a:p>
          <a:p>
            <a:r>
              <a:rPr lang="en-GB" dirty="0"/>
              <a:t>Employees- All employees will be compensated as required by law.</a:t>
            </a:r>
          </a:p>
          <a:p>
            <a:r>
              <a:rPr lang="en-GB" dirty="0"/>
              <a:t>Logos and names- all logos and names will be duly registered to avoid and copy write infringement.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AA256B-2875-B640-AF54-3ED126D563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726179"/>
            <a:ext cx="4290184" cy="1858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076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9F14-41C1-DEE3-CA33-3440D6424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Up Cost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1271C6A-4EA8-38D4-4A0F-72FC3EFDC4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8530837"/>
              </p:ext>
            </p:extLst>
          </p:nvPr>
        </p:nvGraphicFramePr>
        <p:xfrm>
          <a:off x="838200" y="1825625"/>
          <a:ext cx="10515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62187251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7818731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7556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Salary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£6,000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8541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Utilities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9718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transportation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20963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 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38051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Taxes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44432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7AFD12C-182C-6AA7-F1B1-0D3A2DF189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1790285"/>
              </p:ext>
            </p:extLst>
          </p:nvPr>
        </p:nvGraphicFramePr>
        <p:xfrm>
          <a:off x="838200" y="4050665"/>
          <a:ext cx="8128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28038925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 £40,000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8210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86980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140A9-CEF2-5D0D-9E09-BD0EB5571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Fixed cost monthly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B21AA92-C653-65BC-047E-BA6DE43A9B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9495129"/>
              </p:ext>
            </p:extLst>
          </p:nvPr>
        </p:nvGraphicFramePr>
        <p:xfrm>
          <a:off x="838200" y="1825625"/>
          <a:ext cx="10515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59567002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0826037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918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Utilities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68298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Salary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7288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Motor vehicle insurance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18207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Tax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44018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Loan repayment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397390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C0C1C2D-4647-CDE1-1275-08384182B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1312597"/>
              </p:ext>
            </p:extLst>
          </p:nvPr>
        </p:nvGraphicFramePr>
        <p:xfrm>
          <a:off x="838200" y="4050665"/>
          <a:ext cx="8128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7434974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 £14,100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4485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68846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25869-8DB4-7C51-752E-A1974C807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318" y="379828"/>
            <a:ext cx="10743028" cy="886265"/>
          </a:xfrm>
        </p:spPr>
        <p:txBody>
          <a:bodyPr>
            <a:normAutofit/>
          </a:bodyPr>
          <a:lstStyle/>
          <a:p>
            <a:r>
              <a:rPr lang="en-GB" dirty="0"/>
              <a:t>Variable Cost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79CB1161-F063-4C2C-CF97-447CB62395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6863406"/>
              </p:ext>
            </p:extLst>
          </p:nvPr>
        </p:nvGraphicFramePr>
        <p:xfrm>
          <a:off x="838200" y="1825625"/>
          <a:ext cx="10515596" cy="3205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2228">
                  <a:extLst>
                    <a:ext uri="{9D8B030D-6E8A-4147-A177-3AD203B41FA5}">
                      <a16:colId xmlns:a16="http://schemas.microsoft.com/office/drawing/2014/main" val="3218151415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731029777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133881052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110158699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4290178581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093133552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7232801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Variable 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Feb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Apri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262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Motor vehicle upkeep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£500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93320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 material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7261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Miscellaneous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0716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 variable 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£9,600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9956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88918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F5CBE-5E52-9742-C921-03552522D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41644"/>
          </a:xfrm>
        </p:spPr>
        <p:txBody>
          <a:bodyPr/>
          <a:lstStyle/>
          <a:p>
            <a:r>
              <a:rPr lang="en-GB" dirty="0"/>
              <a:t>Projected profit and loss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8F9AC9B-702E-08A8-64A6-C10943A14E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1236515"/>
              </p:ext>
            </p:extLst>
          </p:nvPr>
        </p:nvGraphicFramePr>
        <p:xfrm>
          <a:off x="838200" y="1825625"/>
          <a:ext cx="10515596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2228">
                  <a:extLst>
                    <a:ext uri="{9D8B030D-6E8A-4147-A177-3AD203B41FA5}">
                      <a16:colId xmlns:a16="http://schemas.microsoft.com/office/drawing/2014/main" val="793875189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997635482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264899199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177395479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21144368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1990981592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1965276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Profit/loss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Feb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Apri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2290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Fixed 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£13,200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£14,100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£14,100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£14,100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£14,100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£14,100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98478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Variable 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£9,600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06205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 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£22,600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£22,600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£23,100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£23,700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3300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Revenue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0332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Net profit/loss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£-900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£-1600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£1,300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09912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35624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837</Words>
  <Application>Microsoft Office PowerPoint</Application>
  <PresentationFormat>Widescreen</PresentationFormat>
  <Paragraphs>165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Enterprise and Entrepreneurship</vt:lpstr>
      <vt:lpstr>           Name and Type of Business</vt:lpstr>
      <vt:lpstr>PowerPoint Presentation</vt:lpstr>
      <vt:lpstr>                               Introduction </vt:lpstr>
      <vt:lpstr>                   Overview of the business</vt:lpstr>
      <vt:lpstr>Legal format and management structure</vt:lpstr>
      <vt:lpstr>                        Organisational Chart</vt:lpstr>
      <vt:lpstr>                          Pestel Analysis </vt:lpstr>
      <vt:lpstr>                     Economic Factors </vt:lpstr>
      <vt:lpstr>                                  Social Factors</vt:lpstr>
      <vt:lpstr>                   Technological Factors</vt:lpstr>
      <vt:lpstr>                     Environmental Factors</vt:lpstr>
      <vt:lpstr>                                  Legal Factors</vt:lpstr>
      <vt:lpstr>Start Up Cost</vt:lpstr>
      <vt:lpstr>Fixed cost monthly </vt:lpstr>
      <vt:lpstr>Variable Cost</vt:lpstr>
      <vt:lpstr>Projected profit and loss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Everton Small</dc:creator>
  <cp:lastModifiedBy>Everton Small</cp:lastModifiedBy>
  <cp:revision>1</cp:revision>
  <dcterms:created xsi:type="dcterms:W3CDTF">2025-12-07T21:25:59Z</dcterms:created>
  <dcterms:modified xsi:type="dcterms:W3CDTF">2025-12-07T23:28:22Z</dcterms:modified>
</cp:coreProperties>
</file>