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png" ContentType="image/png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1.xml" ContentType="application/vnd.openxmlformats-officedocument.theme+xml"/>
  <Override PartName="/ppt/slideMasters/slideMaster1.xml" ContentType="application/vnd.openxmlformats-officedocument.presentationml.slideMaster+xml"/>
  <Override PartName="/ppt/theme/theme2.xml" ContentType="application/vnd.openxmlformats-officedocument.them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slides/slide1.xml" ContentType="application/vnd.openxmlformats-officedocument.presentationml.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p="http://schemas.openxmlformats.org/presentationml/2006/main" xmlns:r="http://schemas.openxmlformats.org/officeDocument/2006/relationships" xmlns:a="http://schemas.openxmlformats.org/drawingml/2006/main">
  <p:sldMasterIdLst>
    <p:sldMasterId id="2147483660" r:id="rId1"/>
  </p:sldMasterIdLst>
  <p:notesMasterIdLst>
    <p:notesMasterId r:id="rId2"/>
  </p:notesMasterIdLst>
  <p:sldIdLst>
    <p:sldId id="256" r:id="rId4"/>
  </p:sldIdLst>
  <p:sldSz cx="43891200" cy="32918400"/>
  <p:notesSz cx="6857895" cy="9143861"/>
  <p:kinsoku lang="zh-CN" invalStChars="!%),.:;?]}¨·ˇˉ་―‖’”…‰∶、。〃々〉》」』】〕〗！＂＇％），．：；？］｀｜｝～￠" invalEndChars="([{·‘“〈《「『【〔〖（．［｛￡￥"/>
  <p:defaultTextStyle>
    <a:defPPr>
      <a:defRPr lang="zh-CN"/>
    </a:defPPr>
    <a:lvl1pPr algn="l" defTabSz="914400" fontAlgn="base" hangingPunct="1">
      <a:spcBef>
        <a:spcPts val="0"/>
      </a:spcBef>
      <a:spcAft>
        <a:spcPts val="0"/>
      </a:spcAft>
      <a:buNone/>
      <a:defRPr sz="3400" b="1" kern="1200" baseline="-25000">
        <a:solidFill>
          <a:schemeClr val="tx1"/>
        </a:solidFill>
        <a:latin typeface="Arial" pitchFamily="34" charset="0"/>
        <a:ea typeface="MS PGothic" pitchFamily="34" charset="-128"/>
        <a:cs typeface="Droid Sans" pitchFamily="0" charset="0"/>
      </a:defRPr>
    </a:lvl1pPr>
    <a:lvl2pPr marL="399542" indent="0" algn="l" defTabSz="914400" fontAlgn="base" hangingPunct="1">
      <a:spcBef>
        <a:spcPts val="0"/>
      </a:spcBef>
      <a:spcAft>
        <a:spcPts val="0"/>
      </a:spcAft>
      <a:buNone/>
      <a:defRPr sz="3400" b="1" kern="1200" baseline="-25000">
        <a:solidFill>
          <a:schemeClr val="tx1"/>
        </a:solidFill>
        <a:latin typeface="Arial" pitchFamily="34" charset="0"/>
        <a:ea typeface="MS PGothic" pitchFamily="34" charset="-128"/>
        <a:cs typeface="Droid Sans" pitchFamily="0" charset="0"/>
      </a:defRPr>
    </a:lvl2pPr>
    <a:lvl3pPr marL="799211" indent="0" algn="l" defTabSz="914400" fontAlgn="base" hangingPunct="1">
      <a:spcBef>
        <a:spcPts val="0"/>
      </a:spcBef>
      <a:spcAft>
        <a:spcPts val="0"/>
      </a:spcAft>
      <a:buNone/>
      <a:defRPr sz="3400" b="1" kern="1200" baseline="-25000">
        <a:solidFill>
          <a:schemeClr val="tx1"/>
        </a:solidFill>
        <a:latin typeface="Arial" pitchFamily="34" charset="0"/>
        <a:ea typeface="MS PGothic" pitchFamily="34" charset="-128"/>
        <a:cs typeface="Droid Sans" pitchFamily="0" charset="0"/>
      </a:defRPr>
    </a:lvl3pPr>
    <a:lvl4pPr marL="1198880" indent="0" algn="l" defTabSz="914400" fontAlgn="base" hangingPunct="1">
      <a:spcBef>
        <a:spcPts val="0"/>
      </a:spcBef>
      <a:spcAft>
        <a:spcPts val="0"/>
      </a:spcAft>
      <a:buNone/>
      <a:defRPr sz="3400" b="1" kern="1200" baseline="-25000">
        <a:solidFill>
          <a:schemeClr val="tx1"/>
        </a:solidFill>
        <a:latin typeface="Arial" pitchFamily="34" charset="0"/>
        <a:ea typeface="MS PGothic" pitchFamily="34" charset="-128"/>
        <a:cs typeface="Droid Sans" pitchFamily="0" charset="0"/>
      </a:defRPr>
    </a:lvl4pPr>
    <a:lvl5pPr marL="1598549" indent="0" algn="l" defTabSz="914400" fontAlgn="base" hangingPunct="1">
      <a:spcBef>
        <a:spcPts val="0"/>
      </a:spcBef>
      <a:spcAft>
        <a:spcPts val="0"/>
      </a:spcAft>
      <a:buNone/>
      <a:defRPr sz="3400" b="1" kern="1200" baseline="-25000">
        <a:solidFill>
          <a:schemeClr val="tx1"/>
        </a:solidFill>
        <a:latin typeface="Arial" pitchFamily="34" charset="0"/>
        <a:ea typeface="MS PGothic" pitchFamily="34" charset="-128"/>
        <a:cs typeface="Droid Sans" pitchFamily="0" charset="0"/>
      </a:defRPr>
    </a:lvl5pPr>
    <a:lvl6pPr marL="1998218" indent="0" algn="l" defTabSz="914400" eaLnBrk="1" fontAlgn="auto" latinLnBrk="0" hangingPunct="1">
      <a:buNone/>
      <a:defRPr sz="3400" b="1" kern="1200" baseline="-25000">
        <a:solidFill>
          <a:schemeClr val="tx1"/>
        </a:solidFill>
        <a:latin typeface="Arial" pitchFamily="34" charset="0"/>
        <a:ea typeface="MS PGothic" pitchFamily="34" charset="-128"/>
        <a:cs typeface="Droid Sans" pitchFamily="0" charset="0"/>
      </a:defRPr>
    </a:lvl6pPr>
    <a:lvl7pPr marL="2397887" indent="0" algn="l" defTabSz="914400" eaLnBrk="1" fontAlgn="auto" latinLnBrk="0" hangingPunct="1">
      <a:buNone/>
      <a:defRPr sz="3400" b="1" kern="1200" baseline="-25000">
        <a:solidFill>
          <a:schemeClr val="tx1"/>
        </a:solidFill>
        <a:latin typeface="Arial" pitchFamily="34" charset="0"/>
        <a:ea typeface="MS PGothic" pitchFamily="34" charset="-128"/>
        <a:cs typeface="Droid Sans" pitchFamily="0" charset="0"/>
      </a:defRPr>
    </a:lvl7pPr>
    <a:lvl8pPr marL="2797556" indent="0" algn="l" defTabSz="914400" eaLnBrk="1" fontAlgn="auto" latinLnBrk="0" hangingPunct="1">
      <a:buNone/>
      <a:defRPr sz="3400" b="1" kern="1200" baseline="-25000">
        <a:solidFill>
          <a:schemeClr val="tx1"/>
        </a:solidFill>
        <a:latin typeface="Arial" pitchFamily="34" charset="0"/>
        <a:ea typeface="MS PGothic" pitchFamily="34" charset="-128"/>
        <a:cs typeface="Droid Sans" pitchFamily="0" charset="0"/>
      </a:defRPr>
    </a:lvl8pPr>
    <a:lvl9pPr marL="2797556" indent="0" algn="l" defTabSz="914400" eaLnBrk="1" fontAlgn="auto" latinLnBrk="0" hangingPunct="1">
      <a:buNone/>
      <a:defRPr sz="3400" b="1" kern="1200" baseline="-25000">
        <a:solidFill>
          <a:schemeClr val="tx1"/>
        </a:solidFill>
        <a:latin typeface="Arial" pitchFamily="34" charset="0"/>
        <a:ea typeface="MS PGothic" pitchFamily="34" charset="-128"/>
        <a:cs typeface="Droid Sans" pitchFamily="0" charset="0"/>
      </a:defRPr>
    </a:lvl9pPr>
  </p:defaultTextStyle>
</p:presentation>
</file>

<file path=ppt/presProps.xml><?xml version="1.0" encoding="utf-8"?>
<p:presentationPr xmlns:p="http://schemas.openxmlformats.org/presentationml/2006/main" xmlns:r="http://schemas.openxmlformats.org/officeDocument/2006/relationships" xmlns:a="http://schemas.openxmlformats.org/drawingml/2006/main">
  <p:prnPr scaleToFitPaper="1"/>
  <p:showPr showNarration="1"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</p:extLst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p="http://schemas.openxmlformats.org/presentationml/2006/main" xmlns:r="http://schemas.openxmlformats.org/officeDocument/2006/relationships" xmlns:a="http://schemas.openxmlformats.org/drawingml/2006/main">
  <p:normalViewPr>
    <p:restoredLeft sz="8455" autoAdjust="0"/>
    <p:restoredTop sz="99500" autoAdjust="0"/>
  </p:normalViewPr>
  <p:slideViewPr>
    <p:cSldViewPr>
      <p:cViewPr>
        <p:scale>
          <a:sx n="50" d="100"/>
          <a:sy n="50" d="100"/>
        </p:scale>
        <p:origin x="0" y="0"/>
      </p:cViewPr>
      <p:guideLst>
        <p:guide orient="horz" pos="10368"/>
        <p:guide pos="13824"/>
      </p:guideLst>
    </p:cSldViewPr>
  </p:slideViewPr>
  <p:outlineViewPr>
    <p:cViewPr>
      <p:scale>
        <a:sx n="33" d="100"/>
        <a:sy n="33" d="100"/>
      </p:scale>
      <p:origin x="0" y="0"/>
    </p:cViewPr>
    <p:sldLst/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30" d="100"/>
        <a:sy n="30" d="100"/>
      </p:scale>
      <p:origin x="0" y="0"/>
    </p:cViewPr>
  </p:sorterViewPr>
  <p:notesViewPr>
    <p:cSldViewPr>
      <p:cViewPr varScale="1">
        <p:scale>
          <a:sx n="57" d="100"/>
          <a:sy n="57" d="100"/>
        </p:scale>
        <p:origin x="0" y="0"/>
      </p:cViewPr>
      <p:guideLst/>
    </p:cSldViewPr>
  </p:notesViewPr>
  <p:gridSpacing cx="72009" cy="72009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notesMaster" Target="notesMasters/notesMaster1.xml"/><Relationship Id="rId3" Type="http://schemas.openxmlformats.org/officeDocument/2006/relationships/theme" Target="theme/theme1.xml"/><Relationship Id="rId4" Type="http://schemas.openxmlformats.org/officeDocument/2006/relationships/slide" Target="slides/slide1.xml"/><Relationship Id="rId5" Type="http://schemas.openxmlformats.org/officeDocument/2006/relationships/presProps" Target="presProps.xml"/><Relationship Id="rId6" Type="http://schemas.openxmlformats.org/officeDocument/2006/relationships/viewProps" Target="viewProps.xml"/><Relationship Id="rId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box"/>
          <p:cNvSpPr>
            <a:spLocks noGrp="1"/>
          </p:cNvSpPr>
          <p:nvPr>
            <p:ph type="sldNum" idx="5"/>
          </p:nvPr>
        </p:nvSpPr>
        <p:spPr>
          <a:xfrm rot="0">
            <a:off x="21488402" y="48234600"/>
            <a:ext cx="16459198" cy="2514598"/>
          </a:xfrm>
          <a:prstGeom prst="rect"/>
          <a:noFill/>
          <a:ln w="9525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algn="r"/>
            <a:fld id="{CAD2D6BD-DE1B-4B5F-8B41-2702339687B9}" type="slidenum">
              <a:rPr lang="en-US" altLang="zh-CN" sz="1200" b="1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SimSun" pitchFamily="2" charset="-122"/>
                <a:cs typeface="Calibri" pitchFamily="0" charset="0"/>
              </a:rPr>
              <a:t>&lt;#&gt;</a:t>
            </a:fld>
            <a:endParaRPr lang="zh-CN" altLang="en-US" sz="1200" baseline="0">
              <a:latin typeface="Arial" pitchFamily="34" charset="0"/>
              <a:ea typeface="SimSun" pitchFamily="2" charset="-122"/>
              <a:cs typeface="Calibri" pitchFamily="0" charset="0"/>
            </a:endParaRPr>
          </a:p>
        </p:txBody>
      </p:sp>
      <p:sp>
        <p:nvSpPr>
          <p:cNvPr id="9" name="Text box"/>
          <p:cNvSpPr>
            <a:spLocks noGrp="1"/>
          </p:cNvSpPr>
          <p:nvPr>
            <p:ph type="hdr"/>
          </p:nvPr>
        </p:nvSpPr>
        <p:spPr>
          <a:xfrm rot="0">
            <a:off x="0" y="0"/>
            <a:ext cx="16459200" cy="2514600"/>
          </a:xfrm>
          <a:prstGeom prst="rect"/>
          <a:noFill/>
          <a:ln w="9525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endParaRPr lang="zh-CN" altLang="en-US" sz="1200" baseline="0">
              <a:latin typeface="Arial" pitchFamily="34" charset="0"/>
              <a:ea typeface="宋体" pitchFamily="0" charset="0"/>
              <a:cs typeface="宋体" pitchFamily="0" charset="0"/>
            </a:endParaRPr>
          </a:p>
        </p:txBody>
      </p:sp>
      <p:sp>
        <p:nvSpPr>
          <p:cNvPr id="10" name="Text box"/>
          <p:cNvSpPr>
            <a:spLocks noGrp="1"/>
          </p:cNvSpPr>
          <p:nvPr>
            <p:ph type="dt" idx="1"/>
          </p:nvPr>
        </p:nvSpPr>
        <p:spPr>
          <a:xfrm rot="0">
            <a:off x="21488402" y="0"/>
            <a:ext cx="16459198" cy="2514600"/>
          </a:xfrm>
          <a:prstGeom prst="rect"/>
          <a:noFill/>
          <a:ln w="9525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algn="r"/>
            <a:r>
              <a:rPr lang="en-US" altLang="zh-CN" sz="1200" baseline="0">
                <a:latin typeface="Arial" pitchFamily="34" charset="0"/>
                <a:ea typeface="宋体" pitchFamily="0" charset="0"/>
                <a:cs typeface="宋体" pitchFamily="0" charset="0"/>
              </a:rPr>
              <a:t>Date/Time</a:t>
            </a:r>
            <a:endParaRPr lang="zh-CN" altLang="en-US" sz="1200" baseline="0">
              <a:latin typeface="Arial" pitchFamily="34" charset="0"/>
              <a:ea typeface="宋体" pitchFamily="0" charset="0"/>
              <a:cs typeface="宋体" pitchFamily="0" charset="0"/>
            </a:endParaRPr>
          </a:p>
        </p:txBody>
      </p:sp>
      <p:sp>
        <p:nvSpPr>
          <p:cNvPr id="11" name="Object"/>
          <p:cNvSpPr>
            <a:spLocks noGrp="1" noChangeAspect="1"/>
          </p:cNvSpPr>
          <p:nvPr>
            <p:ph type="sldImg" idx="2"/>
          </p:nvPr>
        </p:nvSpPr>
        <p:spPr>
          <a:xfrm rot="0">
            <a:off x="6273800" y="3810000"/>
            <a:ext cx="25400002" cy="19050000"/>
          </a:xfrm>
          <a:prstGeom prst="rect"/>
          <a:noFill/>
          <a:ln w="9525" cmpd="sng" cap="flat">
            <a:solidFill>
              <a:srgbClr val="000000"/>
            </a:solidFill>
            <a:prstDash val="solid"/>
            <a:miter/>
          </a:ln>
        </p:spPr>
      </p:sp>
      <p:sp>
        <p:nvSpPr>
          <p:cNvPr id="12" name="Text box"/>
          <p:cNvSpPr>
            <a:spLocks noGrp="1"/>
          </p:cNvSpPr>
          <p:nvPr>
            <p:ph type="body" idx="3"/>
          </p:nvPr>
        </p:nvSpPr>
        <p:spPr>
          <a:xfrm rot="0">
            <a:off x="5029200" y="24079198"/>
            <a:ext cx="27889202" cy="22860002"/>
          </a:xfrm>
          <a:prstGeom prst="rect"/>
          <a:noFill/>
          <a:ln w="9525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13" name="Text box"/>
          <p:cNvSpPr>
            <a:spLocks noGrp="1"/>
          </p:cNvSpPr>
          <p:nvPr>
            <p:ph type="ftr" idx="4"/>
          </p:nvPr>
        </p:nvSpPr>
        <p:spPr>
          <a:xfrm rot="0">
            <a:off x="0" y="48234600"/>
            <a:ext cx="16459200" cy="2514598"/>
          </a:xfrm>
          <a:prstGeom prst="rect"/>
          <a:noFill/>
          <a:ln w="9525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endParaRPr lang="zh-CN" altLang="en-US" sz="1200" baseline="0">
              <a:latin typeface="Arial" pitchFamily="34" charset="0"/>
              <a:ea typeface="宋体" pitchFamily="0" charset="0"/>
              <a:cs typeface="宋体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0142129"/>
      </p:ext>
    </p:extLst>
  </p:cSld>
  <p:clrMap bg1="lt1" tx1="dk1" bg2="lt2" tx2="dk2" accent1="accent1" accent2="accent2" accent3="accent3" accent4="accent4" accent5="accent5" accent6="accent6" hlink="hlink" folHlink="folHlink"/>
  <p:hf sldNum="1" hdr="0" ftr="0" dt="0"/>
  <p:notesStyle>
    <a:lvl1pPr marL="0" indent="0" algn="l" defTabSz="914400" eaLnBrk="0" fontAlgn="base" hangingPunct="0">
      <a:lnSpc>
        <a:spcPct val="100000"/>
      </a:lnSpc>
      <a:spcBef>
        <a:spcPct val="30000"/>
      </a:spcBef>
      <a:spcAft>
        <a:spcPts val="0"/>
      </a:spcAft>
      <a:buNone/>
      <a:defRPr sz="1000" b="0" i="0" u="none" strike="noStrike" kern="1200" cap="none" spc="0" baseline="0">
        <a:solidFill>
          <a:schemeClr val="tx1"/>
        </a:solidFill>
        <a:latin typeface="Arial" pitchFamily="34" charset="0"/>
        <a:ea typeface="MS PGothic" pitchFamily="34" charset="-128"/>
        <a:cs typeface="ＭＳ Ｐゴシック" pitchFamily="0" charset="-128"/>
      </a:defRPr>
    </a:lvl1pPr>
    <a:lvl2pPr marL="399542" indent="0" algn="l" defTabSz="914400" eaLnBrk="0" fontAlgn="base" hangingPunct="0">
      <a:lnSpc>
        <a:spcPct val="100000"/>
      </a:lnSpc>
      <a:spcBef>
        <a:spcPct val="30000"/>
      </a:spcBef>
      <a:spcAft>
        <a:spcPts val="0"/>
      </a:spcAft>
      <a:buNone/>
      <a:defRPr sz="1000" b="0" i="0" u="none" strike="noStrike" kern="1200" cap="none" spc="0" baseline="0">
        <a:solidFill>
          <a:schemeClr val="tx1"/>
        </a:solidFill>
        <a:latin typeface="Arial" pitchFamily="34" charset="0"/>
        <a:ea typeface="MS PGothic" pitchFamily="34" charset="-128"/>
        <a:cs typeface="Calibri" pitchFamily="0" charset="0"/>
      </a:defRPr>
    </a:lvl2pPr>
    <a:lvl3pPr marL="799211" indent="0" algn="l" defTabSz="914400" eaLnBrk="0" fontAlgn="base" hangingPunct="0">
      <a:lnSpc>
        <a:spcPct val="100000"/>
      </a:lnSpc>
      <a:spcBef>
        <a:spcPct val="30000"/>
      </a:spcBef>
      <a:spcAft>
        <a:spcPts val="0"/>
      </a:spcAft>
      <a:buNone/>
      <a:defRPr sz="1000" b="0" i="0" u="none" strike="noStrike" kern="1200" cap="none" spc="0" baseline="0">
        <a:solidFill>
          <a:schemeClr val="tx1"/>
        </a:solidFill>
        <a:latin typeface="Arial" pitchFamily="34" charset="0"/>
        <a:ea typeface="MS PGothic" pitchFamily="34" charset="-128"/>
        <a:cs typeface="Calibri" pitchFamily="0" charset="0"/>
      </a:defRPr>
    </a:lvl3pPr>
    <a:lvl4pPr marL="1198880" indent="0" algn="l" defTabSz="914400" eaLnBrk="0" fontAlgn="base" hangingPunct="0">
      <a:lnSpc>
        <a:spcPct val="100000"/>
      </a:lnSpc>
      <a:spcBef>
        <a:spcPct val="30000"/>
      </a:spcBef>
      <a:spcAft>
        <a:spcPts val="0"/>
      </a:spcAft>
      <a:buNone/>
      <a:defRPr sz="1000" b="0" i="0" u="none" strike="noStrike" kern="1200" cap="none" spc="0" baseline="0">
        <a:solidFill>
          <a:schemeClr val="tx1"/>
        </a:solidFill>
        <a:latin typeface="Arial" pitchFamily="34" charset="0"/>
        <a:ea typeface="MS PGothic" pitchFamily="34" charset="-128"/>
        <a:cs typeface="Calibri" pitchFamily="0" charset="0"/>
      </a:defRPr>
    </a:lvl4pPr>
    <a:lvl5pPr marL="1598549" indent="0" algn="l" defTabSz="914400" eaLnBrk="0" fontAlgn="base" hangingPunct="0">
      <a:lnSpc>
        <a:spcPct val="100000"/>
      </a:lnSpc>
      <a:spcBef>
        <a:spcPct val="30000"/>
      </a:spcBef>
      <a:spcAft>
        <a:spcPts val="0"/>
      </a:spcAft>
      <a:buNone/>
      <a:defRPr sz="1000" b="0" i="0" u="none" strike="noStrike" kern="1200" cap="none" spc="0" baseline="0">
        <a:solidFill>
          <a:schemeClr val="tx1"/>
        </a:solidFill>
        <a:latin typeface="Arial" pitchFamily="34" charset="0"/>
        <a:ea typeface="MS PGothic" pitchFamily="34" charset="-128"/>
        <a:cs typeface="Calibri" pitchFamily="0" charset="0"/>
      </a:defRPr>
    </a:lvl5pPr>
    <a:lvl6pPr marL="1998218" indent="0" algn="l" defTabSz="914400" eaLnBrk="1" fontAlgn="auto" latinLnBrk="0" hangingPunct="1">
      <a:lnSpc>
        <a:spcPct val="100000"/>
      </a:lnSpc>
      <a:spcBef>
        <a:spcPts val="0"/>
      </a:spcBef>
      <a:spcAft>
        <a:spcPts val="0"/>
      </a:spcAft>
      <a:buNone/>
      <a:defRPr sz="1000" b="0" i="0" u="none" strike="noStrike" kern="1200" cap="none" spc="0" baseline="0">
        <a:solidFill>
          <a:schemeClr val="tx1"/>
        </a:solidFill>
        <a:latin typeface="Calibri" pitchFamily="0" charset="0"/>
        <a:ea typeface="宋体" pitchFamily="0" charset="0"/>
        <a:cs typeface="Calibri" pitchFamily="0" charset="0"/>
      </a:defRPr>
    </a:lvl6pPr>
    <a:lvl7pPr marL="2397887" indent="0" algn="l" defTabSz="914400" eaLnBrk="1" fontAlgn="auto" latinLnBrk="0" hangingPunct="1">
      <a:lnSpc>
        <a:spcPct val="100000"/>
      </a:lnSpc>
      <a:spcBef>
        <a:spcPts val="0"/>
      </a:spcBef>
      <a:spcAft>
        <a:spcPts val="0"/>
      </a:spcAft>
      <a:buNone/>
      <a:defRPr sz="1000" b="0" i="0" u="none" strike="noStrike" kern="1200" cap="none" spc="0" baseline="0">
        <a:solidFill>
          <a:schemeClr val="tx1"/>
        </a:solidFill>
        <a:latin typeface="Calibri" pitchFamily="0" charset="0"/>
        <a:ea typeface="宋体" pitchFamily="0" charset="0"/>
        <a:cs typeface="Calibri" pitchFamily="0" charset="0"/>
      </a:defRPr>
    </a:lvl7pPr>
    <a:lvl8pPr marL="2797556" indent="0" algn="l" defTabSz="914400" eaLnBrk="1" fontAlgn="auto" latinLnBrk="0" hangingPunct="1">
      <a:lnSpc>
        <a:spcPct val="100000"/>
      </a:lnSpc>
      <a:spcBef>
        <a:spcPts val="0"/>
      </a:spcBef>
      <a:spcAft>
        <a:spcPts val="0"/>
      </a:spcAft>
      <a:buNone/>
      <a:defRPr sz="1000" b="0" i="0" u="none" strike="noStrike" kern="1200" cap="none" spc="0" baseline="0">
        <a:solidFill>
          <a:schemeClr val="tx1"/>
        </a:solidFill>
        <a:latin typeface="Calibri" pitchFamily="0" charset="0"/>
        <a:ea typeface="宋体" pitchFamily="0" charset="0"/>
        <a:cs typeface="Calibri" pitchFamily="0" charset="0"/>
      </a:defRPr>
    </a:lvl8pPr>
    <a:lvl9pPr marL="2797556" indent="0" algn="l" defTabSz="914400" eaLnBrk="1" fontAlgn="auto" latinLnBrk="0" hangingPunct="1">
      <a:lnSpc>
        <a:spcPct val="100000"/>
      </a:lnSpc>
      <a:spcBef>
        <a:spcPts val="0"/>
      </a:spcBef>
      <a:spcAft>
        <a:spcPts val="0"/>
      </a:spcAft>
      <a:buNone/>
      <a:defRPr sz="1000" b="0" i="0" u="none" strike="noStrike" kern="1200" cap="none" spc="0" baseline="0">
        <a:solidFill>
          <a:schemeClr val="tx1"/>
        </a:solidFill>
        <a:latin typeface="Calibri" pitchFamily="0" charset="0"/>
        <a:ea typeface="宋体" pitchFamily="0" charset="0"/>
        <a:cs typeface="Calibri" pitchFamily="0" charset="0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notesSlide1.xml><?xml version="1.0" encoding="utf-8"?>
<p:notes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box"/>
          <p:cNvSpPr>
            <a:spLocks noGrp="1"/>
          </p:cNvSpPr>
          <p:nvPr>
            <p:ph type="sldNum" idx="5"/>
          </p:nvPr>
        </p:nvSpPr>
        <p:spPr>
          <a:xfrm rot="0">
            <a:off x="21488402" y="48234600"/>
            <a:ext cx="16459198" cy="2514598"/>
          </a:xfrm>
          <a:prstGeom prst="rect"/>
          <a:noFill/>
          <a:ln w="9525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algn="r"/>
            <a:fld id="{CAD2D6BD-DE1B-4B5F-8B41-2702339687B9}" type="slidenum">
              <a:rPr lang="en-US" altLang="zh-CN" sz="1200" b="1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SimSun" pitchFamily="2" charset="-122"/>
                <a:cs typeface="Calibri" pitchFamily="0" charset="0"/>
              </a:rPr>
              <a:t>1</a:t>
            </a:fld>
            <a:endParaRPr lang="zh-CN" altLang="en-US" sz="1200" baseline="0">
              <a:latin typeface="Arial" pitchFamily="34" charset="0"/>
              <a:ea typeface="SimSun" pitchFamily="2" charset="-122"/>
              <a:cs typeface="Calibri" pitchFamily="0" charset="0"/>
            </a:endParaRPr>
          </a:p>
        </p:txBody>
      </p:sp>
      <p:sp>
        <p:nvSpPr>
          <p:cNvPr id="41" name="Text box"/>
          <p:cNvSpPr>
            <a:spLocks noGrp="1"/>
          </p:cNvSpPr>
          <p:nvPr>
            <p:ph type="sldNum" idx="5"/>
          </p:nvPr>
        </p:nvSpPr>
        <p:spPr>
          <a:xfrm rot="0">
            <a:off x="21488402" y="48234600"/>
            <a:ext cx="16459198" cy="2514598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eaLnBrk="1" hangingPunct="1"/>
            <a:fld id="{CAD2D6BD-DE1B-4B5F-8B41-2702339687B9}" type="slidenum">
              <a:rPr lang="en-US" altLang="zh-CN" sz="1200" b="1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SimSun" pitchFamily="2" charset="-122"/>
                <a:cs typeface="Lucida Sans"/>
              </a:rPr>
              <a:t>1</a:t>
            </a:fld>
            <a:endParaRPr lang="zh-CN" altLang="en-US" sz="1200" b="1" baseline="0">
              <a:solidFill>
                <a:schemeClr val="tx1"/>
              </a:solidFill>
              <a:latin typeface="Arial" pitchFamily="34" charset="0"/>
              <a:ea typeface="SimSun" pitchFamily="2" charset="-122"/>
            </a:endParaRPr>
          </a:p>
        </p:txBody>
      </p:sp>
      <p:sp>
        <p:nvSpPr>
          <p:cNvPr id="42" name="Object"/>
          <p:cNvSpPr>
            <a:spLocks noGrp="1" noChangeAspect="1"/>
          </p:cNvSpPr>
          <p:nvPr>
            <p:ph type="sldImg"/>
          </p:nvPr>
        </p:nvSpPr>
        <p:spPr>
          <a:xfrm rot="0">
            <a:off x="6273800" y="3810000"/>
            <a:ext cx="25400002" cy="19050000"/>
          </a:xfrm>
          <a:prstGeom prst="rect"/>
          <a:noFill/>
          <a:ln w="12700" cmpd="sng" cap="flat">
            <a:noFill/>
            <a:prstDash val="solid"/>
            <a:miter/>
          </a:ln>
        </p:spPr>
      </p:sp>
      <p:sp>
        <p:nvSpPr>
          <p:cNvPr id="43" name="Text box"/>
          <p:cNvSpPr>
            <a:spLocks noGrp="1"/>
          </p:cNvSpPr>
          <p:nvPr>
            <p:ph type="body" idx="1"/>
          </p:nvPr>
        </p:nvSpPr>
        <p:spPr>
          <a:xfrm rot="0">
            <a:off x="5029200" y="24079198"/>
            <a:ext cx="27889202" cy="22860002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31193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p="http://schemas.openxmlformats.org/presentationml/2006/main" xmlns:a="http://schemas.openxmlformats.org/drawingml/2006/main" xmlns:r="http://schemas.openxmlformats.org/officeDocument/2006/relationships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"/>
          <p:cNvSpPr>
            <a:spLocks noGrp="1"/>
          </p:cNvSpPr>
          <p:nvPr>
            <p:ph type="ctrTitle"/>
          </p:nvPr>
        </p:nvSpPr>
        <p:spPr>
          <a:xfrm>
            <a:off x="3291840" y="10226040"/>
            <a:ext cx="37307520" cy="705612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Text box"/>
          <p:cNvSpPr>
            <a:spLocks noGrp="1"/>
          </p:cNvSpPr>
          <p:nvPr>
            <p:ph type="subTitle" idx="1"/>
          </p:nvPr>
        </p:nvSpPr>
        <p:spPr>
          <a:xfrm>
            <a:off x="6583680" y="18653760"/>
            <a:ext cx="30723839" cy="841248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Text box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Text box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Text box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9722956"/>
      </p:ext>
    </p:extLst>
  </p:cSld>
  <p:clrMapOvr>
    <a:masterClrMapping/>
  </p:clrMapOvr>
</p:sldLayout>
</file>

<file path=ppt/slideLayouts/slideLayout2.xml><?xml version="1.0" encoding="utf-8"?>
<p:sldLayout xmlns:p="http://schemas.openxmlformats.org/presentationml/2006/main" xmlns:a="http://schemas.openxmlformats.org/drawingml/2006/main" xmlns:r="http://schemas.openxmlformats.org/officeDocument/2006/relationships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Text box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Text box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Text box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Text box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35438754"/>
      </p:ext>
    </p:extLst>
  </p:cSld>
  <p:clrMapOvr>
    <a:masterClrMapping/>
  </p:clrMapOvr>
</p:sldLayout>
</file>

<file path=ppt/slideLayouts/slideLayout3.xml><?xml version="1.0" encoding="utf-8"?>
<p:sldLayout xmlns:p="http://schemas.openxmlformats.org/presentationml/2006/main" xmlns:a="http://schemas.openxmlformats.org/drawingml/2006/main" xmlns:r="http://schemas.openxmlformats.org/officeDocument/2006/relationships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Text box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Text box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Text box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Text box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8057481"/>
      </p:ext>
    </p:extLst>
  </p:cSld>
  <p:clrMapOvr>
    <a:masterClrMapping/>
  </p:clrMapOvr>
</p:sldLayout>
</file>

<file path=ppt/slideLayouts/slideLayout4.xml><?xml version="1.0" encoding="utf-8"?>
<p:sldLayout xmlns:p="http://schemas.openxmlformats.org/presentationml/2006/main" xmlns:a="http://schemas.openxmlformats.org/drawingml/2006/main" xmlns:r="http://schemas.openxmlformats.org/officeDocument/2006/relationships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Text box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Text box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Text box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Text box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Text box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89762932"/>
      </p:ext>
    </p:extLst>
  </p:cSld>
  <p:clrMapOvr>
    <a:masterClrMapping/>
  </p:clrMapOvr>
</p:sldLayout>
</file>

<file path=ppt/slideLayouts/slideLayout5.xml><?xml version="1.0" encoding="utf-8"?>
<p:sldLayout xmlns:p="http://schemas.openxmlformats.org/presentationml/2006/main" xmlns:a="http://schemas.openxmlformats.org/drawingml/2006/main" xmlns:r="http://schemas.openxmlformats.org/officeDocument/2006/relationships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Text box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Text box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Text box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Text box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Text box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Text box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Text box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0273293"/>
      </p:ext>
    </p:extLst>
  </p:cSld>
  <p:clrMapOvr>
    <a:masterClrMapping/>
  </p:clrMapOvr>
</p:sldLayout>
</file>

<file path=ppt/slideLayouts/slideLayout6.xml><?xml version="1.0" encoding="utf-8"?>
<p:sldLayout xmlns:p="http://schemas.openxmlformats.org/presentationml/2006/main" xmlns:a="http://schemas.openxmlformats.org/drawingml/2006/main" xmlns:r="http://schemas.openxmlformats.org/officeDocument/2006/relationships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Text box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Text box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Text box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30856223"/>
      </p:ext>
    </p:extLst>
  </p:cSld>
  <p:clrMapOvr>
    <a:masterClrMapping/>
  </p:clrMapOvr>
</p:sldLayout>
</file>

<file path=ppt/slideLayouts/slideLayout7.xml><?xml version="1.0" encoding="utf-8"?>
<p:sldLayout xmlns:p="http://schemas.openxmlformats.org/presentationml/2006/main" xmlns:a="http://schemas.openxmlformats.org/drawingml/2006/main" xmlns:r="http://schemas.openxmlformats.org/officeDocument/2006/relationships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Text box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Text box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33135774"/>
      </p:ext>
    </p:extLst>
  </p:cSld>
  <p:clrMapOvr>
    <a:masterClrMapping/>
  </p:clrMapOvr>
</p:sldLayout>
</file>

<file path=ppt/slideLayouts/slideLayout8.xml><?xml version="1.0" encoding="utf-8"?>
<p:sldLayout xmlns:p="http://schemas.openxmlformats.org/presentationml/2006/main" xmlns:a="http://schemas.openxmlformats.org/drawingml/2006/main" xmlns:r="http://schemas.openxmlformats.org/officeDocument/2006/relationships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Text box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Text box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Text box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Text box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Text box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15306063"/>
      </p:ext>
    </p:extLst>
  </p:cSld>
  <p:clrMapOvr>
    <a:masterClrMapping/>
  </p:clrMapOvr>
</p:sldLayout>
</file>

<file path=ppt/slideLayouts/slideLayout9.xml><?xml version="1.0" encoding="utf-8"?>
<p:sldLayout xmlns:p="http://schemas.openxmlformats.org/presentationml/2006/main" xmlns:a="http://schemas.openxmlformats.org/drawingml/2006/main" xmlns:r="http://schemas.openxmlformats.org/officeDocument/2006/relationships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Text box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Text box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Text box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Text box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Text box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52627521"/>
      </p:ext>
    </p:extLst>
  </p:cSld>
  <p:clrMapOvr>
    <a:masterClrMapping/>
  </p:clrMapOvr>
</p:sldLayout>
</file>

<file path=ppt/slideLayouts/slideLayout10.xml><?xml version="1.0" encoding="utf-8"?>
<p:sldLayout xmlns:p="http://schemas.openxmlformats.org/presentationml/2006/main" xmlns:a="http://schemas.openxmlformats.org/drawingml/2006/main" xmlns:r="http://schemas.openxmlformats.org/officeDocument/2006/relationships" type="vertTx" preserve="1">
  <p:cSld name="标题和竖排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Text box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Text box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Text box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Text box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08303317"/>
      </p:ext>
    </p:extLst>
  </p:cSld>
  <p:clrMapOvr>
    <a:masterClrMapping/>
  </p:clrMapOvr>
</p:sldLayout>
</file>

<file path=ppt/slideLayouts/slideLayout11.xml><?xml version="1.0" encoding="utf-8"?>
<p:sldLayout xmlns:p="http://schemas.openxmlformats.org/presentationml/2006/main" xmlns:a="http://schemas.openxmlformats.org/drawingml/2006/main" xmlns:r="http://schemas.openxmlformats.org/officeDocument/2006/relationships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Text box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Text box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Text box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Text box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3784786"/>
      </p:ext>
    </p:extLst>
  </p:cSld>
  <p:clrMapOvr>
    <a:masterClrMapping/>
  </p:clrMapOvr>
</p:sldLayout>
</file>

<file path=ppt/slideLayouts/slideLayout12.xml><?xml version="1.0" encoding="utf-8"?>
<p:sldLayout xmlns:p="http://schemas.openxmlformats.org/presentationml/2006/main" xmlns:a="http://schemas.openxmlformats.org/drawingml/2006/main" xmlns:r="http://schemas.openxmlformats.org/officeDocument/2006/relationships" showMasterSp="0" preserve="1">
  <p:cSld name="自定义版式">
    <p:bg>
      <p:bgPr>
        <a:gradFill>
          <a:gsLst>
            <a:gs pos="0">
              <a:srgbClr val="FFFFFF"/>
            </a:gs>
            <a:gs pos="50000">
              <a:srgbClr val="FFFFFF"/>
            </a:gs>
            <a:gs pos="76000">
              <a:srgbClr val="F3F3F3"/>
            </a:gs>
          </a:gsLst>
          <a:path path="shape">
            <a:fillToRect l="50000" t="50000" r="50000" b="50000"/>
          </a:path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al"/>
          <p:cNvSpPr>
            <a:spLocks/>
          </p:cNvSpPr>
          <p:nvPr/>
        </p:nvSpPr>
        <p:spPr>
          <a:xfrm rot="0">
            <a:off x="40597248" y="31197044"/>
            <a:ext cx="406903" cy="406906"/>
          </a:xfrm>
          <a:prstGeom prst="ellipse"/>
          <a:solidFill>
            <a:srgbClr val="808080"/>
          </a:solidFill>
          <a:ln w="12700" cmpd="sng" cap="flat">
            <a:noFill/>
            <a:prstDash val="solid"/>
            <a:round/>
          </a:ln>
        </p:spPr>
      </p:sp>
      <p:sp>
        <p:nvSpPr>
          <p:cNvPr id="18" name="Oval"/>
          <p:cNvSpPr>
            <a:spLocks/>
          </p:cNvSpPr>
          <p:nvPr/>
        </p:nvSpPr>
        <p:spPr>
          <a:xfrm rot="0">
            <a:off x="2731771" y="31197044"/>
            <a:ext cx="406905" cy="406906"/>
          </a:xfrm>
          <a:prstGeom prst="ellipse"/>
          <a:solidFill>
            <a:srgbClr val="808080"/>
          </a:solidFill>
          <a:ln w="12700" cmpd="sng" cap="flat">
            <a:noFill/>
            <a:prstDash val="solid"/>
            <a:round/>
          </a:ln>
        </p:spPr>
      </p:sp>
      <p:sp>
        <p:nvSpPr>
          <p:cNvPr id="15" name="Text box"/>
          <p:cNvSpPr>
            <a:spLocks noGrp="1"/>
          </p:cNvSpPr>
          <p:nvPr>
            <p:ph type="dt" idx="10"/>
          </p:nvPr>
        </p:nvSpPr>
        <p:spPr>
          <a:xfrm rot="0">
            <a:off x="30544068" y="30510484"/>
            <a:ext cx="10012681" cy="1752598"/>
          </a:xfrm>
          <a:prstGeom prst="rect"/>
          <a:noFill/>
          <a:ln cmpd="sng" cap="flat">
            <a:noFill/>
            <a:prstDash val="solid"/>
            <a:miter/>
          </a:ln>
        </p:spPr>
        <p:txBody>
          <a:bodyPr vert="horz" wrap="square" lIns="438912" tIns="219456" rIns="219456" bIns="219456" anchor="ctr" anchorCtr="0">
            <a:prstTxWarp prst="textNoShape"/>
          </a:bodyPr>
          <a:lstStyle/>
          <a:p>
            <a:pPr algn="r"/>
            <a:r>
              <a:rPr lang="en-US" altLang="zh-CN" sz="5800">
                <a:solidFill>
                  <a:srgbClr val="595959"/>
                </a:solidFill>
                <a:latin typeface="Century Gothic" pitchFamily="0" charset="0"/>
                <a:ea typeface="MS PGothic" pitchFamily="34" charset="-128"/>
                <a:cs typeface="Palatino Linotype" pitchFamily="0" charset="0"/>
              </a:rPr>
              <a:t>Date/Time</a:t>
            </a:r>
            <a:endParaRPr lang="zh-CN" altLang="en-US" sz="5800">
              <a:solidFill>
                <a:srgbClr val="595959"/>
              </a:solidFill>
              <a:latin typeface="Century Gothic" pitchFamily="0" charset="0"/>
              <a:ea typeface="MS PGothic" pitchFamily="34" charset="-128"/>
              <a:cs typeface="Palatino Linotype" pitchFamily="0" charset="0"/>
            </a:endParaRPr>
          </a:p>
        </p:txBody>
      </p:sp>
      <p:sp>
        <p:nvSpPr>
          <p:cNvPr id="16" name="Text box"/>
          <p:cNvSpPr>
            <a:spLocks noGrp="1"/>
          </p:cNvSpPr>
          <p:nvPr>
            <p:ph type="ftr" idx="11"/>
          </p:nvPr>
        </p:nvSpPr>
        <p:spPr>
          <a:xfrm rot="0">
            <a:off x="3163994" y="30510484"/>
            <a:ext cx="13670280" cy="1752598"/>
          </a:xfrm>
          <a:prstGeom prst="rect"/>
          <a:noFill/>
          <a:ln cmpd="sng" cap="flat">
            <a:noFill/>
            <a:prstDash val="solid"/>
            <a:miter/>
          </a:ln>
        </p:spPr>
        <p:txBody>
          <a:bodyPr vert="horz" wrap="square" lIns="219456" tIns="219456" rIns="438912" bIns="219456" anchor="ctr" anchorCtr="0">
            <a:prstTxWarp prst="textNoShape"/>
          </a:bodyPr>
          <a:lstStyle/>
          <a:p>
            <a:pPr algn="l"/>
            <a:endParaRPr lang="zh-CN" altLang="en-US" sz="5800">
              <a:solidFill>
                <a:srgbClr val="595959"/>
              </a:solidFill>
              <a:latin typeface="Century Gothic" pitchFamily="0" charset="0"/>
              <a:ea typeface="MS PGothic" pitchFamily="34" charset="-128"/>
              <a:cs typeface="Palatino Linotype" pitchFamily="0" charset="0"/>
            </a:endParaRPr>
          </a:p>
        </p:txBody>
      </p:sp>
      <p:sp>
        <p:nvSpPr>
          <p:cNvPr id="17" name="Text box"/>
          <p:cNvSpPr>
            <a:spLocks noGrp="1"/>
          </p:cNvSpPr>
          <p:nvPr>
            <p:ph type="sldNum" idx="12"/>
          </p:nvPr>
        </p:nvSpPr>
        <p:spPr>
          <a:xfrm rot="0">
            <a:off x="41007736" y="30510484"/>
            <a:ext cx="2697478" cy="1752598"/>
          </a:xfrm>
          <a:prstGeom prst="rect"/>
          <a:noFill/>
          <a:ln cmpd="sng" cap="flat">
            <a:noFill/>
            <a:prstDash val="solid"/>
            <a:miter/>
          </a:ln>
        </p:spPr>
        <p:txBody>
          <a:bodyPr vert="horz" wrap="square" lIns="131674" tIns="219456" rIns="219456" bIns="219456" anchor="ctr" anchorCtr="0">
            <a:prstTxWarp prst="textNoShape"/>
          </a:bodyPr>
          <a:lstStyle/>
          <a:p>
            <a:pPr algn="l"/>
            <a:fld id="{CAD2D6BD-DE1B-4B5F-8B41-2702339687B9}" type="slidenum">
              <a:rPr lang="en-US" altLang="zh-CN" sz="5800" b="1" i="0" u="none" strike="noStrike" kern="1200" cap="none" spc="0" baseline="-25000">
                <a:solidFill>
                  <a:srgbClr val="595959"/>
                </a:solidFill>
                <a:latin typeface="Century Gothic" pitchFamily="0" charset="0"/>
                <a:ea typeface="MS PGothic" pitchFamily="34" charset="-128"/>
                <a:cs typeface="Palatino Linotype" pitchFamily="0" charset="0"/>
              </a:rPr>
              <a:t>&lt;#&gt;</a:t>
            </a:fld>
            <a:endParaRPr lang="zh-CN" altLang="en-US" sz="5800">
              <a:solidFill>
                <a:srgbClr val="595959"/>
              </a:solidFill>
              <a:latin typeface="Century Gothic" pitchFamily="0" charset="0"/>
              <a:ea typeface="MS PGothic" pitchFamily="34" charset="-128"/>
              <a:cs typeface="Palatino Linotype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9714832"/>
      </p:ext>
    </p:extLst>
  </p:cSld>
  <p:clrMapOvr>
    <a:masterClrMapping/>
  </p:clrMapOvr>
  <p:hf sldNum="0"/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/Relationships>
</file>

<file path=ppt/slideMasters/slideMaster1.xml><?xml version="1.0" encoding="utf-8"?>
<p:sldMaster xmlns:p="http://schemas.openxmlformats.org/presentationml/2006/main" xmlns:r="http://schemas.openxmlformats.org/officeDocument/2006/relationships" xmlns:a="http://schemas.openxmlformats.org/drawingml/2006/main">
  <p:cSld>
    <p:bg>
      <p:bgPr>
        <a:gradFill>
          <a:gsLst>
            <a:gs pos="0">
              <a:srgbClr val="FFFFFF"/>
            </a:gs>
            <a:gs pos="50000">
              <a:srgbClr val="FFFFFF"/>
            </a:gs>
            <a:gs pos="76000">
              <a:srgbClr val="F3F3F3"/>
            </a:gs>
          </a:gsLst>
          <a:path path="shape">
            <a:fillToRect l="50000" t="50000" r="50000" b="50000"/>
          </a:path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"/>
          <p:cNvSpPr>
            <a:spLocks noGrp="1"/>
          </p:cNvSpPr>
          <p:nvPr>
            <p:ph type="title"/>
          </p:nvPr>
        </p:nvSpPr>
        <p:spPr>
          <a:xfrm rot="0">
            <a:off x="2194560" y="0"/>
            <a:ext cx="39502080" cy="768096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438912" tIns="219456" rIns="438912" bIns="219456" anchor="b" anchorCtr="0">
            <a:prstTxWarp prst="textNoShape"/>
          </a:bodyPr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Text box"/>
          <p:cNvSpPr>
            <a:spLocks noGrp="1"/>
          </p:cNvSpPr>
          <p:nvPr>
            <p:ph type="body" idx="1"/>
          </p:nvPr>
        </p:nvSpPr>
        <p:spPr>
          <a:xfrm rot="0">
            <a:off x="2194560" y="7680963"/>
            <a:ext cx="39502080" cy="21724622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438912" tIns="219456" rIns="438912" bIns="219456" anchor="t" anchorCtr="0">
            <a:prstTxWarp prst="textNoShape"/>
          </a:bodyPr>
          <a:lstStyle/>
          <a:p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box"/>
          <p:cNvSpPr>
            <a:spLocks noGrp="1"/>
          </p:cNvSpPr>
          <p:nvPr>
            <p:ph type="dt" idx="2"/>
          </p:nvPr>
        </p:nvSpPr>
        <p:spPr>
          <a:xfrm rot="0">
            <a:off x="30544068" y="30510484"/>
            <a:ext cx="10012681" cy="1752598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438912" tIns="219456" rIns="219456" bIns="219456" anchor="ctr" anchorCtr="0">
            <a:prstTxWarp prst="textNoShape"/>
          </a:bodyPr>
          <a:lstStyle/>
          <a:p>
            <a:pPr algn="r"/>
            <a:r>
              <a:rPr lang="en-US" altLang="zh-CN" sz="5800">
                <a:solidFill>
                  <a:srgbClr val="595959"/>
                </a:solidFill>
                <a:latin typeface="Century Gothic" pitchFamily="0" charset="0"/>
                <a:ea typeface="MS PGothic" pitchFamily="34" charset="-128"/>
                <a:cs typeface="Palatino Linotype" pitchFamily="0" charset="0"/>
              </a:rPr>
              <a:t>Date/Time</a:t>
            </a:r>
            <a:endParaRPr lang="zh-CN" altLang="en-US" sz="5800">
              <a:solidFill>
                <a:srgbClr val="595959"/>
              </a:solidFill>
              <a:latin typeface="Century Gothic" pitchFamily="0" charset="0"/>
              <a:ea typeface="MS PGothic" pitchFamily="34" charset="-128"/>
              <a:cs typeface="Palatino Linotype" pitchFamily="0" charset="0"/>
            </a:endParaRPr>
          </a:p>
        </p:txBody>
      </p:sp>
      <p:sp>
        <p:nvSpPr>
          <p:cNvPr id="5" name="Text box"/>
          <p:cNvSpPr>
            <a:spLocks noGrp="1"/>
          </p:cNvSpPr>
          <p:nvPr>
            <p:ph type="ftr" idx="3"/>
          </p:nvPr>
        </p:nvSpPr>
        <p:spPr>
          <a:xfrm rot="0">
            <a:off x="3163994" y="30510484"/>
            <a:ext cx="13670280" cy="1752598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219456" tIns="219456" rIns="438912" bIns="219456" anchor="ctr" anchorCtr="0">
            <a:prstTxWarp prst="textNoShape"/>
          </a:bodyPr>
          <a:lstStyle/>
          <a:p>
            <a:pPr algn="l"/>
            <a:endParaRPr lang="zh-CN" altLang="en-US" sz="5800">
              <a:solidFill>
                <a:srgbClr val="595959"/>
              </a:solidFill>
              <a:latin typeface="Century Gothic" pitchFamily="0" charset="0"/>
              <a:ea typeface="MS PGothic" pitchFamily="34" charset="-128"/>
              <a:cs typeface="Palatino Linotype" pitchFamily="0" charset="0"/>
            </a:endParaRPr>
          </a:p>
        </p:txBody>
      </p:sp>
      <p:sp>
        <p:nvSpPr>
          <p:cNvPr id="6" name="Text box"/>
          <p:cNvSpPr>
            <a:spLocks noGrp="1"/>
          </p:cNvSpPr>
          <p:nvPr>
            <p:ph type="sldNum" idx="4"/>
          </p:nvPr>
        </p:nvSpPr>
        <p:spPr>
          <a:xfrm rot="0">
            <a:off x="41007736" y="30510484"/>
            <a:ext cx="2697478" cy="1752598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131674" tIns="219456" rIns="219456" bIns="219456" anchor="ctr" anchorCtr="0">
            <a:prstTxWarp prst="textNoShape"/>
          </a:bodyPr>
          <a:lstStyle/>
          <a:p>
            <a:pPr algn="l"/>
            <a:fld id="{CAD2D6BD-DE1B-4B5F-8B41-2702339687B9}" type="slidenum">
              <a:rPr lang="en-US" altLang="zh-CN" sz="5800" b="1" i="0" u="none" strike="noStrike" kern="1200" cap="none" spc="0" baseline="-25000">
                <a:solidFill>
                  <a:srgbClr val="595959"/>
                </a:solidFill>
                <a:latin typeface="Century Gothic" pitchFamily="0" charset="0"/>
                <a:ea typeface="MS PGothic" pitchFamily="34" charset="-128"/>
                <a:cs typeface="Palatino Linotype" pitchFamily="0" charset="0"/>
              </a:rPr>
              <a:t>&lt;#&gt;</a:t>
            </a:fld>
            <a:endParaRPr lang="zh-CN" altLang="en-US" sz="5800">
              <a:solidFill>
                <a:srgbClr val="595959"/>
              </a:solidFill>
              <a:latin typeface="Century Gothic" pitchFamily="0" charset="0"/>
              <a:ea typeface="MS PGothic" pitchFamily="34" charset="-128"/>
              <a:cs typeface="Palatino Linotype" pitchFamily="0" charset="0"/>
            </a:endParaRPr>
          </a:p>
        </p:txBody>
      </p:sp>
      <p:sp>
        <p:nvSpPr>
          <p:cNvPr id="7" name="Oval"/>
          <p:cNvSpPr>
            <a:spLocks/>
          </p:cNvSpPr>
          <p:nvPr/>
        </p:nvSpPr>
        <p:spPr>
          <a:xfrm rot="0">
            <a:off x="40597248" y="31197044"/>
            <a:ext cx="406903" cy="406906"/>
          </a:xfrm>
          <a:prstGeom prst="ellipse"/>
          <a:solidFill>
            <a:srgbClr val="808080"/>
          </a:solidFill>
          <a:ln w="12700" cmpd="sng" cap="flat">
            <a:noFill/>
            <a:prstDash val="solid"/>
            <a:round/>
          </a:ln>
        </p:spPr>
      </p:sp>
      <p:sp>
        <p:nvSpPr>
          <p:cNvPr id="8" name="Oval"/>
          <p:cNvSpPr>
            <a:spLocks/>
          </p:cNvSpPr>
          <p:nvPr/>
        </p:nvSpPr>
        <p:spPr>
          <a:xfrm rot="0">
            <a:off x="2731771" y="31197044"/>
            <a:ext cx="406905" cy="406906"/>
          </a:xfrm>
          <a:prstGeom prst="ellipse"/>
          <a:solidFill>
            <a:srgbClr val="808080"/>
          </a:solidFill>
          <a:ln w="12700" cmpd="sng" cap="flat">
            <a:noFill/>
            <a:prstDash val="solid"/>
            <a:round/>
          </a:ln>
        </p:spPr>
      </p:sp>
    </p:spTree>
    <p:extLst>
      <p:ext uri="{BB962C8B-B14F-4D97-AF65-F5344CB8AC3E}">
        <p14:creationId xmlns:p14="http://schemas.microsoft.com/office/powerpoint/2010/main" val="12447052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hf sldNum="0" hdr="0" ftr="0" dt="0"/>
  <p:txStyles>
    <p:titleStyle>
      <a:lvl1pPr algn="ctr" defTabSz="914400" eaLnBrk="1" fontAlgn="auto" latinLnBrk="0" hangingPunct="1">
        <a:lnSpc>
          <a:spcPts val="27840"/>
        </a:lnSpc>
        <a:spcBef>
          <a:spcPts val="0"/>
        </a:spcBef>
        <a:buNone/>
        <a:defRPr sz="25900" kern="1200">
          <a:solidFill>
            <a:schemeClr val="tx2"/>
          </a:solidFill>
          <a:effectLst>
            <a:outerShdw sx="100000" sy="100000" blurRad="63500" dir="5400000" dist="38100" algn="t">
              <a:srgbClr val="000000">
                <a:alpha val="25000"/>
              </a:srgbClr>
            </a:outerShdw>
          </a:effectLst>
          <a:latin typeface="Palatino Linotype" pitchFamily="0" charset="0"/>
          <a:ea typeface="微软雅黑" pitchFamily="0" charset="0"/>
          <a:cs typeface="Century Gothic" pitchFamily="0" charset="0"/>
        </a:defRPr>
      </a:lvl1pPr>
    </p:titleStyle>
    <p:bodyStyle>
      <a:lvl1pPr marL="1645920" indent="-1645920" algn="l" defTabSz="914400" eaLnBrk="1" fontAlgn="auto" latinLnBrk="0" hangingPunct="1">
        <a:spcBef>
          <a:spcPct val="20000"/>
        </a:spcBef>
        <a:buFont typeface="Arial" pitchFamily="34" charset="0"/>
        <a:buChar char="•"/>
        <a:defRPr sz="11500" kern="1200">
          <a:solidFill>
            <a:srgbClr val="808080"/>
          </a:solidFill>
          <a:latin typeface="Century Gothic" pitchFamily="0" charset="0"/>
          <a:ea typeface="宋体" pitchFamily="0" charset="0"/>
          <a:cs typeface="Palatino Linotype" pitchFamily="0" charset="0"/>
        </a:defRPr>
      </a:lvl1pPr>
      <a:lvl2pPr marL="3566032" indent="-1371600" algn="l" defTabSz="914400" eaLnBrk="1" fontAlgn="auto" latinLnBrk="0" hangingPunct="1">
        <a:spcBef>
          <a:spcPct val="20000"/>
        </a:spcBef>
        <a:buFont typeface="Courier New" pitchFamily="49" charset="0"/>
        <a:buChar char="o"/>
        <a:defRPr sz="7700" kern="1200">
          <a:solidFill>
            <a:srgbClr val="808080"/>
          </a:solidFill>
          <a:latin typeface="Century Gothic" pitchFamily="0" charset="0"/>
          <a:ea typeface="宋体" pitchFamily="0" charset="0"/>
          <a:cs typeface="Palatino Linotype" pitchFamily="0" charset="0"/>
        </a:defRPr>
      </a:lvl2pPr>
      <a:lvl3pPr marL="5486400" indent="-1097280" algn="l" defTabSz="914400" eaLnBrk="1" fontAlgn="auto" latinLnBrk="0" hangingPunct="1">
        <a:spcBef>
          <a:spcPct val="20000"/>
        </a:spcBef>
        <a:buFont typeface="Arial" pitchFamily="34" charset="0"/>
        <a:buChar char="•"/>
        <a:defRPr sz="7700" kern="1200">
          <a:solidFill>
            <a:srgbClr val="808080"/>
          </a:solidFill>
          <a:latin typeface="Century Gothic" pitchFamily="0" charset="0"/>
          <a:ea typeface="宋体" pitchFamily="0" charset="0"/>
          <a:cs typeface="Palatino Linotype" pitchFamily="0" charset="0"/>
        </a:defRPr>
      </a:lvl3pPr>
      <a:lvl4pPr marL="7680833" indent="-1097280" algn="l" defTabSz="914400" eaLnBrk="1" fontAlgn="auto" latinLnBrk="0" hangingPunct="1">
        <a:spcBef>
          <a:spcPct val="20000"/>
        </a:spcBef>
        <a:buFont typeface="Courier New" pitchFamily="49" charset="0"/>
        <a:buChar char="o"/>
        <a:defRPr sz="7700" kern="1200">
          <a:solidFill>
            <a:srgbClr val="808080"/>
          </a:solidFill>
          <a:latin typeface="Century Gothic" pitchFamily="0" charset="0"/>
          <a:ea typeface="宋体" pitchFamily="0" charset="0"/>
          <a:cs typeface="Palatino Linotype" pitchFamily="0" charset="0"/>
        </a:defRPr>
      </a:lvl4pPr>
      <a:lvl5pPr marL="9875393" indent="-1097280" algn="l" defTabSz="914400" eaLnBrk="1" fontAlgn="auto" latinLnBrk="0" hangingPunct="1">
        <a:spcBef>
          <a:spcPct val="20000"/>
        </a:spcBef>
        <a:buFont typeface="Arial" pitchFamily="34" charset="0"/>
        <a:buChar char="•"/>
        <a:defRPr sz="7700" kern="1200">
          <a:solidFill>
            <a:srgbClr val="808080"/>
          </a:solidFill>
          <a:latin typeface="Century Gothic" pitchFamily="0" charset="0"/>
          <a:ea typeface="宋体" pitchFamily="0" charset="0"/>
          <a:cs typeface="Palatino Linotype" pitchFamily="0" charset="0"/>
        </a:defRPr>
      </a:lvl5pPr>
      <a:lvl6pPr marL="12070080" indent="-1097280" algn="l" defTabSz="914400" eaLnBrk="1" fontAlgn="auto" latinLnBrk="0" hangingPunct="1">
        <a:spcBef>
          <a:spcPct val="20000"/>
        </a:spcBef>
        <a:buFont typeface="Courier New" pitchFamily="49" charset="0"/>
        <a:buChar char="o"/>
        <a:defRPr sz="7700" kern="1200">
          <a:solidFill>
            <a:srgbClr val="808080"/>
          </a:solidFill>
          <a:latin typeface="Century Gothic" pitchFamily="0" charset="0"/>
          <a:ea typeface="宋体" pitchFamily="0" charset="0"/>
          <a:cs typeface="Palatino Linotype" pitchFamily="0" charset="0"/>
        </a:defRPr>
      </a:lvl6pPr>
      <a:lvl7pPr marL="14264514" indent="-1097280" algn="l" defTabSz="914400" eaLnBrk="1" fontAlgn="auto" latinLnBrk="0" hangingPunct="1">
        <a:spcBef>
          <a:spcPct val="20000"/>
        </a:spcBef>
        <a:buFont typeface="Arial" pitchFamily="34" charset="0"/>
        <a:buChar char="•"/>
        <a:defRPr sz="7700" kern="1200">
          <a:solidFill>
            <a:srgbClr val="808080"/>
          </a:solidFill>
          <a:latin typeface="Century Gothic" pitchFamily="0" charset="0"/>
          <a:ea typeface="宋体" pitchFamily="0" charset="0"/>
          <a:cs typeface="Palatino Linotype" pitchFamily="0" charset="0"/>
        </a:defRPr>
      </a:lvl7pPr>
      <a:lvl8pPr marL="16459200" indent="-1097280" algn="l" defTabSz="914400" eaLnBrk="1" fontAlgn="auto" latinLnBrk="0" hangingPunct="1">
        <a:spcBef>
          <a:spcPct val="20000"/>
        </a:spcBef>
        <a:buFont typeface="Courier New" pitchFamily="49" charset="0"/>
        <a:buChar char="o"/>
        <a:defRPr sz="7700" kern="1200">
          <a:solidFill>
            <a:srgbClr val="808080"/>
          </a:solidFill>
          <a:latin typeface="Century Gothic" pitchFamily="0" charset="0"/>
          <a:ea typeface="宋体" pitchFamily="0" charset="0"/>
          <a:cs typeface="Palatino Linotype" pitchFamily="0" charset="0"/>
        </a:defRPr>
      </a:lvl8pPr>
      <a:lvl9pPr marL="16459200" indent="-1097280" algn="l" defTabSz="914400" eaLnBrk="1" fontAlgn="auto" latinLnBrk="0" hangingPunct="1">
        <a:spcBef>
          <a:spcPct val="20000"/>
        </a:spcBef>
        <a:buFont typeface="Courier New" pitchFamily="49" charset="0"/>
        <a:buChar char="o"/>
        <a:defRPr sz="7700" kern="1200">
          <a:solidFill>
            <a:srgbClr val="808080"/>
          </a:solidFill>
          <a:latin typeface="Century Gothic" pitchFamily="0" charset="0"/>
          <a:ea typeface="宋体" pitchFamily="0" charset="0"/>
          <a:cs typeface="Palatino Linotype" pitchFamily="0" charset="0"/>
        </a:defRPr>
      </a:lvl9pPr>
    </p:body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1.png"/><Relationship Id="rId2" Type="http://schemas.openxmlformats.org/officeDocument/2006/relationships/image" Target="../media/2.png"/><Relationship Id="rId3" Type="http://schemas.openxmlformats.org/officeDocument/2006/relationships/hyperlink" Target="https://www.bbc.com/news/articles/cl5ly5gpl14o" TargetMode="External"/><Relationship Id="rId4" Type="http://schemas.openxmlformats.org/officeDocument/2006/relationships/hyperlink" Target="https://doi.org/10.1093/intqhc/mzaf065" TargetMode="External"/><Relationship Id="rId5" Type="http://schemas.openxmlformats.org/officeDocument/2006/relationships/hyperlink" Target="https://doi.org/10.1016/" TargetMode="External"/><Relationship Id="rId6" Type="http://schemas.openxmlformats.org/officeDocument/2006/relationships/hyperlink" Target="https://doi.org/10.2196/54774" TargetMode="External"/><Relationship Id="rId7" Type="http://schemas.openxmlformats.org/officeDocument/2006/relationships/hyperlink" Target="https://doi.org/10.1111/jocn.70413" TargetMode="External"/><Relationship Id="rId8" Type="http://schemas.openxmlformats.org/officeDocument/2006/relationships/hyperlink" Target="https://digital.nhs.uk/data-and-information/publications/statistical/health-survey-for-england/2024/adults-overweight-and-obesity" TargetMode="External"/><Relationship Id="rId9" Type="http://schemas.openxmlformats.org/officeDocument/2006/relationships/hyperlink" Target="https://digital.nhs.uk/data-and-information/publications/statistical/health-survey-for-england/2022-part-2/adult-overweight-and-obesity" TargetMode="External"/><Relationship Id="rId10" Type="http://schemas.openxmlformats.org/officeDocument/2006/relationships/hyperlink" Target="https://www.southwestlondonics.org.uk/local-stories/croydons-virtual-ward-healthcare-in-the-comfort-of-your-home/" TargetMode="External"/><Relationship Id="rId11" Type="http://schemas.openxmlformats.org/officeDocument/2006/relationships/hyperlink" Target="https://doi.org/10.1016/j.mcpdig.2024.06.007" TargetMode="External"/><Relationship Id="rId12" Type="http://schemas.openxmlformats.org/officeDocument/2006/relationships/hyperlink" Target="https://doi.org/10.1186/s12913-025-12872-w" TargetMode="External"/><Relationship Id="rId13" Type="http://schemas.openxmlformats.org/officeDocument/2006/relationships/slideLayout" Target="../slideLayouts/slideLayout12.xml"/><Relationship Id="rId14" Type="http://schemas.openxmlformats.org/officeDocument/2006/relationships/notesSlide" Target="../notesSlides/notesSlide1.xml"/></Relationships>
</file>

<file path=ppt/slides/slide1.xml><?xml version="1.0" encoding="utf-8"?>
<p:sld xmlns:p="http://schemas.openxmlformats.org/presentationml/2006/main" xmlns:r="http://schemas.openxmlformats.org/officeDocument/2006/relationships" xmlns:a="http://schemas.openxmlformats.org/drawingml/2006/main" showMasterSp="0">
  <p:cSld>
    <p:bg>
      <p:bgPr>
        <a:gradFill>
          <a:gsLst>
            <a:gs pos="0">
              <a:srgbClr val="FFFFFF"/>
            </a:gs>
            <a:gs pos="50000">
              <a:srgbClr val="FFFFFF"/>
            </a:gs>
            <a:gs pos="76000">
              <a:srgbClr val="F3F3F3"/>
            </a:gs>
          </a:gsLst>
          <a:path path="shape">
            <a:fillToRect l="50000" t="50000" r="50000" b="50000"/>
          </a:path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"/>
          <p:cNvSpPr>
            <a:spLocks/>
          </p:cNvSpPr>
          <p:nvPr/>
        </p:nvSpPr>
        <p:spPr>
          <a:xfrm rot="0">
            <a:off x="0" y="-37850"/>
            <a:ext cx="43698828" cy="5316718"/>
          </a:xfrm>
          <a:prstGeom prst="rect"/>
          <a:solidFill>
            <a:srgbClr val="FFFFFF"/>
          </a:solidFill>
          <a:ln w="28575" cmpd="sng" cap="flat">
            <a:solidFill>
              <a:srgbClr val="000000"/>
            </a:solidFill>
            <a:prstDash val="solid"/>
            <a:round/>
          </a:ln>
        </p:spPr>
        <p:txBody>
          <a:bodyPr vert="horz" wrap="square" lIns="79925" tIns="39970" rIns="79925" bIns="39970" anchor="t" anchorCtr="0">
            <a:prstTxWarp prst="textNoShape"/>
            <a:spAutoFit/>
          </a:bodyPr>
          <a:lstStyle/>
          <a:p>
            <a:pPr marL="0" indent="0" algn="ctr" defTabSz="501650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6000" b="1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SimSun" pitchFamily="2" charset="-122"/>
                <a:cs typeface="Palatino Linotype" pitchFamily="0" charset="0"/>
              </a:rPr>
              <a:t>Evaluating the Efficacy of Multidisciplinary Virtual Wards in Managing Mobility Loss Among Older Bariatric Patients in the UK</a:t>
            </a:r>
            <a:endParaRPr lang="en-US" altLang="zh-CN" sz="6000" b="1" i="0" u="none" strike="noStrike" kern="1200" cap="none" spc="0" baseline="0">
              <a:solidFill>
                <a:schemeClr val="tx1"/>
              </a:solidFill>
              <a:latin typeface="Arial" pitchFamily="34" charset="0"/>
              <a:ea typeface="SimSun" pitchFamily="2" charset="-122"/>
              <a:cs typeface="Palatino Linotype" pitchFamily="0" charset="0"/>
            </a:endParaRPr>
          </a:p>
          <a:p>
            <a:pPr marL="0" indent="0" algn="ctr" defTabSz="501650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8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SimSun" pitchFamily="2" charset="-122"/>
                <a:cs typeface="Palatino Linotype" pitchFamily="0" charset="0"/>
              </a:rPr>
              <a:t>Student Name:</a:t>
            </a:r>
            <a:r>
              <a:rPr lang="en-US" altLang="zh-CN" sz="48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SimSun" pitchFamily="2" charset="-122"/>
                <a:cs typeface="Palatino Linotype" pitchFamily="0" charset="0"/>
              </a:rPr>
              <a:t>kesavapriya vasamsetti</a:t>
            </a:r>
            <a:endParaRPr lang="en-US" altLang="zh-CN" sz="4800" b="0" i="0" u="none" strike="noStrike" kern="1200" cap="none" spc="0" baseline="0">
              <a:solidFill>
                <a:schemeClr val="tx1"/>
              </a:solidFill>
              <a:latin typeface="Arial" pitchFamily="34" charset="0"/>
              <a:ea typeface="SimSun" pitchFamily="2" charset="-122"/>
              <a:cs typeface="Palatino Linotype" pitchFamily="0" charset="0"/>
            </a:endParaRPr>
          </a:p>
          <a:p>
            <a:pPr marL="0" indent="0" algn="ctr" defTabSz="501650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8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SimSun" pitchFamily="2" charset="-122"/>
                <a:cs typeface="Palatino Linotype" pitchFamily="0" charset="0"/>
              </a:rPr>
              <a:t>Student  E-mail Address:</a:t>
            </a:r>
            <a:r>
              <a:rPr lang="en-US" altLang="zh-CN" sz="48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SimSun" pitchFamily="2" charset="-122"/>
                <a:cs typeface="Palatino Linotype" pitchFamily="0" charset="0"/>
              </a:rPr>
              <a:t>2532751@student.uwtsd.ac.uk</a:t>
            </a:r>
            <a:endParaRPr lang="en-US" altLang="zh-CN" sz="4800" b="0" i="0" u="none" strike="noStrike" kern="1200" cap="none" spc="0" baseline="0">
              <a:solidFill>
                <a:schemeClr val="tx1"/>
              </a:solidFill>
              <a:latin typeface="Arial" pitchFamily="34" charset="0"/>
              <a:ea typeface="SimSun" pitchFamily="2" charset="-122"/>
              <a:cs typeface="Palatino Linotype" pitchFamily="0" charset="0"/>
            </a:endParaRPr>
          </a:p>
          <a:p>
            <a:pPr marL="0" indent="0" algn="ctr" defTabSz="501650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8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SimSun" pitchFamily="2" charset="-122"/>
                <a:cs typeface="Palatino Linotype" pitchFamily="0" charset="0"/>
              </a:rPr>
              <a:t>Supervisor Name:</a:t>
            </a:r>
            <a:r>
              <a:rPr lang="en-US" altLang="zh-CN" sz="48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SimSun" pitchFamily="2" charset="-122"/>
                <a:cs typeface="Palatino Linotype" pitchFamily="0" charset="0"/>
              </a:rPr>
              <a:t>Dr ping wu</a:t>
            </a:r>
            <a:endParaRPr lang="en-US" altLang="zh-CN" sz="4800" b="0" i="0" u="none" strike="noStrike" kern="1200" cap="none" spc="0" baseline="0">
              <a:solidFill>
                <a:schemeClr val="tx1"/>
              </a:solidFill>
              <a:latin typeface="Arial" pitchFamily="34" charset="0"/>
              <a:ea typeface="SimSun" pitchFamily="2" charset="-122"/>
              <a:cs typeface="Palatino Linotype" pitchFamily="0" charset="0"/>
            </a:endParaRPr>
          </a:p>
          <a:p>
            <a:pPr marL="0" indent="0" algn="ctr" defTabSz="501650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800" b="1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SimSun" pitchFamily="2" charset="-122"/>
                <a:cs typeface="Palatino Linotype" pitchFamily="0" charset="0"/>
              </a:rPr>
              <a:t>MSc Public Health and Social Care in Practice</a:t>
            </a:r>
            <a:endParaRPr lang="en-US" altLang="zh-CN" sz="4800" b="1" i="0" u="none" strike="noStrike" kern="1200" cap="none" spc="0" baseline="0">
              <a:solidFill>
                <a:schemeClr val="tx1"/>
              </a:solidFill>
              <a:latin typeface="Arial" pitchFamily="34" charset="0"/>
              <a:ea typeface="SimSun" pitchFamily="2" charset="-122"/>
              <a:cs typeface="Palatino Linotype" pitchFamily="0" charset="0"/>
            </a:endParaRPr>
          </a:p>
          <a:p>
            <a:pPr marL="0" indent="0" algn="ctr" defTabSz="501650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zh-CN" altLang="en-US" sz="4000" b="1" i="0" u="none" strike="noStrike" kern="1200" cap="none" spc="0" baseline="-25000">
              <a:solidFill>
                <a:schemeClr val="tx1"/>
              </a:solidFill>
              <a:latin typeface="Arial" pitchFamily="34" charset="0"/>
              <a:ea typeface="MS PGothic" pitchFamily="34" charset="-128"/>
              <a:cs typeface="Palatino Linotype" pitchFamily="0" charset="0"/>
            </a:endParaRPr>
          </a:p>
        </p:txBody>
      </p:sp>
      <p:sp>
        <p:nvSpPr>
          <p:cNvPr id="21" name="Rectangle"/>
          <p:cNvSpPr>
            <a:spLocks/>
          </p:cNvSpPr>
          <p:nvPr/>
        </p:nvSpPr>
        <p:spPr>
          <a:xfrm rot="0">
            <a:off x="1371600" y="9235850"/>
            <a:ext cx="13128174" cy="1377047"/>
          </a:xfrm>
          <a:prstGeom prst="rect"/>
          <a:noFill/>
          <a:ln w="12700" cmpd="sng" cap="flat">
            <a:noFill/>
            <a:prstDash val="solid"/>
            <a:round/>
          </a:ln>
        </p:spPr>
        <p:txBody>
          <a:bodyPr vert="horz" wrap="square" lIns="79925" tIns="39970" rIns="79925" bIns="39970" anchor="ctr" anchorCtr="0">
            <a:prstTxWarp prst="textNoShape"/>
            <a:spAutoFit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altLang="zh-CN" sz="4300" b="1" i="0" u="none" strike="noStrike" kern="1200" cap="none" spc="0" baseline="-25000">
              <a:solidFill>
                <a:schemeClr val="tx1"/>
              </a:solidFill>
              <a:latin typeface="Arial" pitchFamily="34" charset="0"/>
              <a:ea typeface="SimSun" pitchFamily="2" charset="-122"/>
              <a:cs typeface="Palatino Linotype" pitchFamily="0" charset="0"/>
            </a:endParaRP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US" altLang="zh-CN" sz="1900" b="1" i="0" u="none" strike="noStrike" kern="1200" cap="none" spc="0" baseline="-25000">
              <a:solidFill>
                <a:schemeClr val="tx1"/>
              </a:solidFill>
              <a:latin typeface="Arial" pitchFamily="34" charset="0"/>
              <a:ea typeface="SimSun" pitchFamily="2" charset="-122"/>
              <a:cs typeface="Palatino Linotype" pitchFamily="0" charset="0"/>
            </a:endParaRP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spcAft>
                <a:spcPts val="2626"/>
              </a:spcAft>
              <a:buNone/>
            </a:pPr>
            <a:r>
              <a:rPr lang="en-US" altLang="zh-CN" sz="3400" b="1" i="0" u="none" strike="noStrike" kern="1200" cap="none" spc="0" baseline="-25000">
                <a:solidFill>
                  <a:schemeClr val="tx1"/>
                </a:solidFill>
                <a:latin typeface="Arial" pitchFamily="34" charset="0"/>
                <a:ea typeface="SimSun" pitchFamily="2" charset="-122"/>
                <a:cs typeface="Palatino Linotype" pitchFamily="0" charset="0"/>
              </a:rPr>
              <a:t>	</a:t>
            </a:r>
            <a:endParaRPr lang="zh-CN" altLang="en-US" sz="3400" b="1" i="0" u="none" strike="noStrike" kern="1200" cap="none" spc="0" baseline="0">
              <a:solidFill>
                <a:schemeClr val="tx1"/>
              </a:solidFill>
              <a:latin typeface="Arial" pitchFamily="34" charset="0"/>
              <a:ea typeface="SimSun" pitchFamily="2" charset="-122"/>
              <a:cs typeface="Palatino Linotype" pitchFamily="0" charset="0"/>
            </a:endParaRPr>
          </a:p>
        </p:txBody>
      </p:sp>
      <p:sp>
        <p:nvSpPr>
          <p:cNvPr id="22" name="曲线"/>
          <p:cNvSpPr>
            <a:spLocks/>
          </p:cNvSpPr>
          <p:nvPr/>
        </p:nvSpPr>
        <p:spPr>
          <a:xfrm rot="0">
            <a:off x="15138285" y="9305446"/>
            <a:ext cx="12979515" cy="769440"/>
          </a:xfrm>
          <a:custGeom>
            <a:gdLst>
              <a:gd name="T1" fmla="*/ 0 w 21600"/>
              <a:gd name="T2" fmla="*/ 0 h 21600"/>
              <a:gd name="T3" fmla="*/ 21600 w 21600"/>
              <a:gd name="T4" fmla="*/ 21284 h 21600"/>
            </a:gdLst>
            <a:rect l="T1" t="T2" r="T3" b="T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578" y="21240"/>
                </a:lnTo>
                <a:lnTo>
                  <a:pt x="21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C00000"/>
          </a:solidFill>
          <a:ln w="12700" cmpd="sng" cap="flat">
            <a:noFill/>
            <a:prstDash val="solid"/>
            <a:round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400" b="1" i="0" u="none" strike="noStrike" kern="1200" cap="none" spc="0" baseline="0">
                <a:solidFill>
                  <a:schemeClr val="bg1"/>
                </a:solidFill>
                <a:latin typeface="Arial" pitchFamily="34" charset="0"/>
                <a:ea typeface="ＭＳ Ｐゴシック" pitchFamily="0" charset="-128"/>
                <a:cs typeface="ＭＳ Ｐゴシック" pitchFamily="0" charset="-128"/>
              </a:rPr>
              <a:t>Prevalence</a:t>
            </a:r>
            <a:endParaRPr lang="zh-CN" altLang="en-US" sz="4400" b="1" i="0" u="none" strike="noStrike" kern="1200" cap="none" spc="0" baseline="0">
              <a:solidFill>
                <a:schemeClr val="bg1"/>
              </a:solidFill>
              <a:latin typeface="Arial" pitchFamily="34" charset="0"/>
              <a:ea typeface="ＭＳ Ｐゴシック" pitchFamily="0" charset="-128"/>
              <a:cs typeface="ＭＳ Ｐゴシック" pitchFamily="0" charset="-128"/>
            </a:endParaRPr>
          </a:p>
        </p:txBody>
      </p:sp>
      <p:sp>
        <p:nvSpPr>
          <p:cNvPr id="23" name="Rectangle"/>
          <p:cNvSpPr>
            <a:spLocks/>
          </p:cNvSpPr>
          <p:nvPr/>
        </p:nvSpPr>
        <p:spPr>
          <a:xfrm rot="0">
            <a:off x="15157335" y="10277889"/>
            <a:ext cx="12979515" cy="6109264"/>
          </a:xfrm>
          <a:prstGeom prst="rect"/>
          <a:solidFill>
            <a:srgbClr val="FFFFFF"/>
          </a:solidFill>
          <a:ln w="28575" cmpd="sng" cap="flat">
            <a:solidFill>
              <a:srgbClr val="758085"/>
            </a:solidFill>
            <a:prstDash val="solid"/>
            <a:round/>
          </a:ln>
        </p:spPr>
        <p:txBody>
          <a:bodyPr vert="horz" wrap="square" lIns="79925" tIns="39970" rIns="79925" bIns="39970" anchor="t" anchorCtr="0">
            <a:prstTxWarp prst="textNoShape"/>
            <a:spAutoFit/>
          </a:bodyPr>
          <a:lstStyle/>
          <a:p>
            <a:pPr marL="457200" indent="-45720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</a:pPr>
            <a:r>
              <a:rPr lang="en-US" altLang="zh-CN" sz="4000" b="0" i="0" u="none" strike="noStrike" kern="1200" cap="none" spc="0" baseline="0">
                <a:solidFill>
                  <a:srgbClr val="000000"/>
                </a:solidFill>
                <a:latin typeface="Calibri" pitchFamily="0" charset="0"/>
                <a:ea typeface="宋体" pitchFamily="0" charset="0"/>
                <a:cs typeface="Palatino Linotype" pitchFamily="0" charset="0"/>
              </a:rPr>
              <a:t>Obesity is a significant public health issue in England, and around the world, that is linked to life limiting diseases, such as Type 2 diabetes, cardiovascular disease and some cancers (NHS Digital, 2022) .</a:t>
            </a:r>
            <a:endParaRPr lang="en-US" altLang="zh-CN" sz="4000" b="0" i="0" u="none" strike="noStrike" kern="1200" cap="none" spc="0" baseline="0">
              <a:solidFill>
                <a:srgbClr val="000000"/>
              </a:solidFill>
              <a:latin typeface="Calibri" pitchFamily="0" charset="0"/>
              <a:ea typeface="宋体" pitchFamily="0" charset="0"/>
              <a:cs typeface="Palatino Linotype" pitchFamily="0" charset="0"/>
            </a:endParaRPr>
          </a:p>
          <a:p>
            <a:pPr marL="457200" indent="-45720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</a:pPr>
            <a:r>
              <a:rPr lang="en-US" altLang="zh-CN" sz="4000" b="0" i="0" u="none" strike="noStrike" kern="1200" cap="none" spc="0" baseline="0">
                <a:solidFill>
                  <a:srgbClr val="000000"/>
                </a:solidFill>
                <a:latin typeface="Calibri" pitchFamily="0" charset="0"/>
                <a:ea typeface="宋体" pitchFamily="0" charset="0"/>
                <a:cs typeface="Palatino Linotype" pitchFamily="0" charset="0"/>
              </a:rPr>
              <a:t>The prevalence of adults with obesity was 29% and adults who were overweight or living with obesity was 64% in 2022 (Fletcher et al., 2026). </a:t>
            </a:r>
            <a:endParaRPr lang="en-US" altLang="zh-CN" sz="4000" b="0" i="0" u="none" strike="noStrike" kern="1200" cap="none" spc="0" baseline="0">
              <a:solidFill>
                <a:srgbClr val="000000"/>
              </a:solidFill>
              <a:latin typeface="Calibri" pitchFamily="0" charset="0"/>
              <a:ea typeface="宋体" pitchFamily="0" charset="0"/>
              <a:cs typeface="Palatino Linotype" pitchFamily="0" charset="0"/>
            </a:endParaRPr>
          </a:p>
          <a:p>
            <a:pPr marL="457200" indent="-45720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</a:pPr>
            <a:r>
              <a:rPr lang="en-US" altLang="zh-CN" sz="4000" b="0" i="0" u="none" strike="noStrike" kern="1200" cap="none" spc="0" baseline="0">
                <a:solidFill>
                  <a:srgbClr val="000000"/>
                </a:solidFill>
                <a:latin typeface="Calibri" pitchFamily="0" charset="0"/>
                <a:ea typeface="宋体" pitchFamily="0" charset="0"/>
                <a:cs typeface="Palatino Linotype" pitchFamily="0" charset="0"/>
              </a:rPr>
              <a:t>Older adults had the highest prevalence of obesity, 36% of adults aged 55 to 64 were, and 35% of adults aged 64 to 74 were (NHS Digital, 2022).</a:t>
            </a:r>
            <a:endParaRPr lang="zh-CN" altLang="en-US" sz="4000" b="0" i="0" u="none" strike="noStrike" kern="1200" cap="none" spc="0" baseline="0">
              <a:solidFill>
                <a:srgbClr val="000000"/>
              </a:solidFill>
              <a:latin typeface="Calibri" pitchFamily="0" charset="0"/>
              <a:ea typeface="宋体" pitchFamily="0" charset="0"/>
              <a:cs typeface="Palatino Linotype" pitchFamily="0" charset="0"/>
            </a:endParaRPr>
          </a:p>
        </p:txBody>
      </p:sp>
      <p:sp>
        <p:nvSpPr>
          <p:cNvPr id="24" name="曲线"/>
          <p:cNvSpPr>
            <a:spLocks/>
          </p:cNvSpPr>
          <p:nvPr/>
        </p:nvSpPr>
        <p:spPr>
          <a:xfrm rot="0">
            <a:off x="30266582" y="5807588"/>
            <a:ext cx="13432250" cy="754054"/>
          </a:xfrm>
          <a:custGeom>
            <a:gdLst>
              <a:gd name="T1" fmla="*/ 0 w 21600"/>
              <a:gd name="T2" fmla="*/ 0 h 21600"/>
              <a:gd name="T3" fmla="*/ 21600 w 21600"/>
              <a:gd name="T4" fmla="*/ 21173 h 21600"/>
            </a:gdLst>
            <a:rect l="T1" t="T2" r="T3" b="T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0775"/>
                </a:lnTo>
                <a:lnTo>
                  <a:pt x="0" y="0"/>
                </a:lnTo>
                <a:close/>
              </a:path>
            </a:pathLst>
          </a:custGeom>
          <a:solidFill>
            <a:srgbClr val="C00000"/>
          </a:solidFill>
          <a:ln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marL="0" indent="0" algn="ctr" ea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300" b="1" i="0" u="none" strike="noStrike" kern="1200" cap="none" spc="0" baseline="0">
                <a:solidFill>
                  <a:schemeClr val="bg1"/>
                </a:solidFill>
                <a:latin typeface="Arial" pitchFamily="34" charset="0"/>
                <a:ea typeface="MS PGothic" pitchFamily="34" charset="-128"/>
                <a:cs typeface="Palatino Linotype" pitchFamily="0" charset="0"/>
              </a:rPr>
              <a:t>Research Impact</a:t>
            </a:r>
            <a:endParaRPr lang="zh-CN" altLang="en-US" sz="4300" b="1" i="0" u="none" strike="noStrike" kern="1200" cap="none" spc="0" baseline="0">
              <a:solidFill>
                <a:schemeClr val="bg1"/>
              </a:solidFill>
              <a:latin typeface="Arial" pitchFamily="34" charset="0"/>
              <a:ea typeface="MS PGothic" pitchFamily="34" charset="-128"/>
              <a:cs typeface="Palatino Linotype" pitchFamily="0" charset="0"/>
            </a:endParaRPr>
          </a:p>
        </p:txBody>
      </p:sp>
      <p:sp>
        <p:nvSpPr>
          <p:cNvPr id="25" name="曲线"/>
          <p:cNvSpPr>
            <a:spLocks/>
          </p:cNvSpPr>
          <p:nvPr/>
        </p:nvSpPr>
        <p:spPr>
          <a:xfrm rot="0">
            <a:off x="15119236" y="5937157"/>
            <a:ext cx="12998565" cy="754052"/>
          </a:xfrm>
          <a:custGeom>
            <a:gdLst>
              <a:gd name="T1" fmla="*/ 0 w 21600"/>
              <a:gd name="T2" fmla="*/ 0 h 21600"/>
              <a:gd name="T3" fmla="*/ 21600 w 21600"/>
              <a:gd name="T4" fmla="*/ 21173 h 21600"/>
            </a:gdLst>
            <a:rect l="T1" t="T2" r="T3" b="T4"/>
            <a:pathLst>
              <a:path w="21600" h="21600">
                <a:moveTo>
                  <a:pt x="22" y="0"/>
                </a:moveTo>
                <a:lnTo>
                  <a:pt x="21596" y="0"/>
                </a:lnTo>
                <a:cubicBezTo>
                  <a:pt x="21597" y="5772"/>
                  <a:pt x="21598" y="15532"/>
                  <a:pt x="21600" y="21305"/>
                </a:cubicBezTo>
                <a:lnTo>
                  <a:pt x="0" y="21600"/>
                </a:lnTo>
                <a:lnTo>
                  <a:pt x="22" y="0"/>
                </a:lnTo>
                <a:close/>
              </a:path>
            </a:pathLst>
          </a:custGeom>
          <a:solidFill>
            <a:srgbClr val="C00000"/>
          </a:solidFill>
          <a:ln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300" b="1" i="0" u="none" strike="noStrike" kern="1200" cap="none" spc="0" baseline="0">
                <a:solidFill>
                  <a:schemeClr val="bg1"/>
                </a:solidFill>
                <a:latin typeface="Arial" pitchFamily="34" charset="0"/>
                <a:ea typeface="宋体" pitchFamily="0" charset="0"/>
                <a:cs typeface="ＭＳ Ｐゴシック" pitchFamily="0" charset="-128"/>
              </a:rPr>
              <a:t>Research Question</a:t>
            </a:r>
            <a:endParaRPr lang="zh-CN" altLang="en-US" sz="4300" b="1" i="0" u="none" strike="noStrike" kern="1200" cap="none" spc="0" baseline="0">
              <a:solidFill>
                <a:schemeClr val="bg1"/>
              </a:solidFill>
              <a:latin typeface="Arial" pitchFamily="34" charset="0"/>
              <a:ea typeface="ＭＳ Ｐゴシック" pitchFamily="0" charset="-128"/>
              <a:cs typeface="ＭＳ Ｐゴシック" pitchFamily="0" charset="-128"/>
            </a:endParaRPr>
          </a:p>
        </p:txBody>
      </p:sp>
      <p:sp>
        <p:nvSpPr>
          <p:cNvPr id="26" name="曲线"/>
          <p:cNvSpPr>
            <a:spLocks/>
          </p:cNvSpPr>
          <p:nvPr/>
        </p:nvSpPr>
        <p:spPr>
          <a:xfrm rot="0">
            <a:off x="91829" y="5997067"/>
            <a:ext cx="13544083" cy="754052"/>
          </a:xfrm>
          <a:custGeom>
            <a:gdLst>
              <a:gd name="T1" fmla="*/ 0 w 21600"/>
              <a:gd name="T2" fmla="*/ 0 h 21600"/>
              <a:gd name="T3" fmla="*/ 21600 w 21600"/>
              <a:gd name="T4" fmla="*/ 21173 h 21600"/>
            </a:gdLst>
            <a:rect l="T1" t="T2" r="T3" b="T4"/>
            <a:pathLst>
              <a:path w="21600" h="21600">
                <a:moveTo>
                  <a:pt x="0" y="0"/>
                </a:moveTo>
                <a:lnTo>
                  <a:pt x="21584" y="0"/>
                </a:lnTo>
                <a:lnTo>
                  <a:pt x="21600" y="21194"/>
                </a:lnTo>
                <a:lnTo>
                  <a:pt x="19" y="21600"/>
                </a:lnTo>
                <a:cubicBezTo>
                  <a:pt x="12" y="14399"/>
                  <a:pt x="6" y="7200"/>
                  <a:pt x="0" y="0"/>
                </a:cubicBezTo>
                <a:close/>
              </a:path>
            </a:pathLst>
          </a:custGeom>
          <a:solidFill>
            <a:srgbClr val="C00000"/>
          </a:solidFill>
          <a:ln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300" b="1" i="0" u="none" strike="noStrike" kern="1200" cap="none" spc="0" baseline="0">
                <a:solidFill>
                  <a:schemeClr val="bg1"/>
                </a:solidFill>
                <a:latin typeface="Arial" pitchFamily="34" charset="0"/>
                <a:ea typeface="ＭＳ Ｐゴシック" pitchFamily="0" charset="-128"/>
                <a:cs typeface="ＭＳ Ｐゴシック" pitchFamily="0" charset="-128"/>
              </a:rPr>
              <a:t>Introduction and Rationale</a:t>
            </a:r>
            <a:endParaRPr lang="zh-CN" altLang="en-US" sz="4300" b="1" i="0" u="none" strike="noStrike" kern="1200" cap="none" spc="0" baseline="0">
              <a:solidFill>
                <a:schemeClr val="bg1"/>
              </a:solidFill>
              <a:latin typeface="Arial" pitchFamily="34" charset="0"/>
              <a:ea typeface="ＭＳ Ｐゴシック" pitchFamily="0" charset="-128"/>
              <a:cs typeface="ＭＳ Ｐゴシック" pitchFamily="0" charset="-128"/>
            </a:endParaRPr>
          </a:p>
        </p:txBody>
      </p:sp>
      <p:sp>
        <p:nvSpPr>
          <p:cNvPr id="27" name="Rectangle"/>
          <p:cNvSpPr>
            <a:spLocks/>
          </p:cNvSpPr>
          <p:nvPr/>
        </p:nvSpPr>
        <p:spPr>
          <a:xfrm rot="0">
            <a:off x="15018026" y="25679398"/>
            <a:ext cx="13272407" cy="5509189"/>
          </a:xfrm>
          <a:prstGeom prst="rect"/>
          <a:solidFill>
            <a:srgbClr val="FFFFFF"/>
          </a:solidFill>
          <a:ln w="28575" cmpd="sng" cap="flat">
            <a:solidFill>
              <a:srgbClr val="9C5252"/>
            </a:solidFill>
            <a:prstDash val="solid"/>
            <a:round/>
          </a:ln>
        </p:spPr>
        <p:txBody>
          <a:bodyPr vert="horz" wrap="square" lIns="79925" tIns="39970" rIns="79925" bIns="39970" anchor="t" anchorCtr="0">
            <a:prstTxWarp prst="textNoShape"/>
            <a:spAutoFit/>
          </a:bodyPr>
          <a:lstStyle/>
          <a:p>
            <a:pPr marL="457200" indent="-45720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</a:pPr>
            <a:r>
              <a:rPr lang="en-US" altLang="zh-CN" sz="4000" b="0" i="0" u="none" strike="noStrike" kern="1200" cap="none" spc="0" baseline="0">
                <a:solidFill>
                  <a:srgbClr val="000000"/>
                </a:solidFill>
                <a:latin typeface="Calibri" pitchFamily="0" charset="0"/>
                <a:ea typeface="宋体" pitchFamily="0" charset="0"/>
                <a:cs typeface="Palatino Linotype" pitchFamily="0" charset="0"/>
              </a:rPr>
              <a:t>From the above chart, it is seen that the rate of overweight (including obesity) has risen from 53% to 62% in the period 1993-2001. </a:t>
            </a:r>
            <a:endParaRPr lang="en-US" altLang="zh-CN" sz="4000" b="0" i="0" u="none" strike="noStrike" kern="1200" cap="none" spc="0" baseline="0">
              <a:solidFill>
                <a:srgbClr val="000000"/>
              </a:solidFill>
              <a:latin typeface="Calibri" pitchFamily="0" charset="0"/>
              <a:ea typeface="宋体" pitchFamily="0" charset="0"/>
              <a:cs typeface="Palatino Linotype" pitchFamily="0" charset="0"/>
            </a:endParaRPr>
          </a:p>
          <a:p>
            <a:pPr marL="457200" indent="-45720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</a:pPr>
            <a:r>
              <a:rPr lang="en-US" altLang="zh-CN" sz="4000" b="0" i="0" u="none" strike="noStrike" kern="1200" cap="none" spc="0" baseline="0">
                <a:solidFill>
                  <a:srgbClr val="000000"/>
                </a:solidFill>
                <a:latin typeface="Calibri" pitchFamily="0" charset="0"/>
                <a:ea typeface="宋体" pitchFamily="0" charset="0"/>
                <a:cs typeface="Palatino Linotype" pitchFamily="0" charset="0"/>
              </a:rPr>
              <a:t>Since then, the increase has been more gradual, from 61% in 2005 to 66% in 2024, though there was some up and down year-on-year.</a:t>
            </a:r>
            <a:endParaRPr lang="en-US" altLang="zh-CN" sz="4000" b="0" i="0" u="none" strike="noStrike" kern="1200" cap="none" spc="0" baseline="0">
              <a:solidFill>
                <a:srgbClr val="000000"/>
              </a:solidFill>
              <a:latin typeface="Calibri" pitchFamily="0" charset="0"/>
              <a:ea typeface="宋体" pitchFamily="0" charset="0"/>
              <a:cs typeface="Palatino Linotype" pitchFamily="0" charset="0"/>
            </a:endParaRPr>
          </a:p>
          <a:p>
            <a:pPr marL="457200" indent="-45720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</a:pPr>
            <a:r>
              <a:rPr lang="en-US" altLang="zh-CN" sz="4000" b="0" i="0" u="none" strike="noStrike" kern="1200" cap="none" spc="0" baseline="0">
                <a:solidFill>
                  <a:srgbClr val="000000"/>
                </a:solidFill>
                <a:latin typeface="Calibri" pitchFamily="0" charset="0"/>
                <a:ea typeface="宋体" pitchFamily="0" charset="0"/>
                <a:cs typeface="Palatino Linotype" pitchFamily="0" charset="0"/>
              </a:rPr>
              <a:t>This was similar to levels observed in previous years, with levels fluctuating between 66% and 68% since 2015(NHS Digital, 2024).</a:t>
            </a:r>
            <a:endParaRPr lang="zh-CN" altLang="en-US" sz="4000" b="0" i="0" u="none" strike="noStrike" kern="1200" cap="none" spc="0" baseline="0">
              <a:solidFill>
                <a:srgbClr val="000000"/>
              </a:solidFill>
              <a:latin typeface="Calibri" pitchFamily="0" charset="0"/>
              <a:ea typeface="宋体" pitchFamily="0" charset="0"/>
              <a:cs typeface="Palatino Linotype" pitchFamily="0" charset="0"/>
            </a:endParaRPr>
          </a:p>
        </p:txBody>
      </p:sp>
      <p:sp>
        <p:nvSpPr>
          <p:cNvPr id="28" name="Rectangle"/>
          <p:cNvSpPr>
            <a:spLocks/>
          </p:cNvSpPr>
          <p:nvPr/>
        </p:nvSpPr>
        <p:spPr>
          <a:xfrm rot="0">
            <a:off x="156806" y="6851987"/>
            <a:ext cx="13479107" cy="7309414"/>
          </a:xfrm>
          <a:prstGeom prst="rect"/>
          <a:solidFill>
            <a:srgbClr val="FFFFFF"/>
          </a:solidFill>
          <a:ln w="28575" cmpd="sng" cap="flat">
            <a:solidFill>
              <a:srgbClr val="9C5252"/>
            </a:solidFill>
            <a:prstDash val="solid"/>
            <a:round/>
          </a:ln>
        </p:spPr>
        <p:txBody>
          <a:bodyPr vert="horz" wrap="square" lIns="79925" tIns="39970" rIns="79925" bIns="39970" anchor="t" anchorCtr="0">
            <a:prstTxWarp prst="textNoShape"/>
            <a:spAutoFit/>
          </a:bodyPr>
          <a:lstStyle/>
          <a:p>
            <a:pPr marL="457200" indent="-45720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</a:pPr>
            <a:r>
              <a:rPr lang="en-US" altLang="zh-CN" sz="4000" b="0" i="0" u="none" strike="noStrike" kern="1200" cap="none" spc="0" baseline="0">
                <a:solidFill>
                  <a:srgbClr val="000000"/>
                </a:solidFill>
                <a:latin typeface="Calibri" pitchFamily="0" charset="0"/>
                <a:ea typeface="宋体" pitchFamily="0" charset="0"/>
                <a:cs typeface="Palatino Linotype" pitchFamily="0" charset="0"/>
              </a:rPr>
              <a:t>Virtual wards (also known as hospital at home) allow patients to get the care they need at home safely and conveniently, rather than being in hospital (BBC, 2024; Yahya, Cooper and </a:t>
            </a:r>
            <a:r>
              <a:rPr lang="en-US" altLang="zh-CN" sz="4000" b="0" i="0" u="none" strike="noStrike" kern="1200" cap="none" spc="0" baseline="0">
                <a:solidFill>
                  <a:srgbClr val="000000"/>
                </a:solidFill>
                <a:latin typeface="Calibri" pitchFamily="0" charset="0"/>
                <a:ea typeface="宋体" pitchFamily="0" charset="0"/>
                <a:cs typeface="Palatino Linotype" pitchFamily="0" charset="0"/>
              </a:rPr>
              <a:t>Nazar</a:t>
            </a:r>
            <a:r>
              <a:rPr lang="en-US" altLang="zh-CN" sz="4000" b="0" i="0" u="none" strike="noStrike" kern="1200" cap="none" spc="0" baseline="0">
                <a:solidFill>
                  <a:srgbClr val="000000"/>
                </a:solidFill>
                <a:latin typeface="Calibri" pitchFamily="0" charset="0"/>
                <a:ea typeface="宋体" pitchFamily="0" charset="0"/>
                <a:cs typeface="Palatino Linotype" pitchFamily="0" charset="0"/>
              </a:rPr>
              <a:t>, 2025). </a:t>
            </a:r>
            <a:endParaRPr lang="en-US" altLang="zh-CN" sz="4000" b="0" i="0" u="none" strike="noStrike" kern="1200" cap="none" spc="0" baseline="0">
              <a:solidFill>
                <a:srgbClr val="000000"/>
              </a:solidFill>
              <a:latin typeface="Calibri" pitchFamily="0" charset="0"/>
              <a:ea typeface="宋体" pitchFamily="0" charset="0"/>
              <a:cs typeface="Palatino Linotype" pitchFamily="0" charset="0"/>
            </a:endParaRPr>
          </a:p>
          <a:p>
            <a:pPr marL="457200" indent="-45720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</a:pPr>
            <a:r>
              <a:rPr lang="en-US" altLang="zh-CN" sz="4000" b="0" i="0" u="none" strike="noStrike" kern="1200" cap="none" spc="0" baseline="0">
                <a:solidFill>
                  <a:srgbClr val="000000"/>
                </a:solidFill>
                <a:latin typeface="Calibri" pitchFamily="0" charset="0"/>
                <a:ea typeface="宋体" pitchFamily="0" charset="0"/>
                <a:cs typeface="Palatino Linotype" pitchFamily="0" charset="0"/>
              </a:rPr>
              <a:t>This can be done by avoiding unnecessary hospitalizations or assisting individuals to safely discharge earlier from hospital (van </a:t>
            </a:r>
            <a:r>
              <a:rPr lang="en-US" altLang="zh-CN" sz="4000" b="0" i="0" u="none" strike="noStrike" kern="1200" cap="none" spc="0" baseline="0">
                <a:solidFill>
                  <a:srgbClr val="000000"/>
                </a:solidFill>
                <a:latin typeface="Calibri" pitchFamily="0" charset="0"/>
                <a:ea typeface="宋体" pitchFamily="0" charset="0"/>
                <a:cs typeface="Palatino Linotype" pitchFamily="0" charset="0"/>
              </a:rPr>
              <a:t>Harten</a:t>
            </a:r>
            <a:r>
              <a:rPr lang="en-US" altLang="zh-CN" sz="4000" b="0" i="0" u="none" strike="noStrike" kern="1200" cap="none" spc="0" baseline="0">
                <a:solidFill>
                  <a:srgbClr val="000000"/>
                </a:solidFill>
                <a:latin typeface="Calibri" pitchFamily="0" charset="0"/>
                <a:ea typeface="宋体" pitchFamily="0" charset="0"/>
                <a:cs typeface="Palatino Linotype" pitchFamily="0" charset="0"/>
              </a:rPr>
              <a:t>, </a:t>
            </a:r>
            <a:r>
              <a:rPr lang="en-US" altLang="zh-CN" sz="4000" b="0" i="0" u="none" strike="noStrike" kern="1200" cap="none" spc="0" baseline="0">
                <a:solidFill>
                  <a:srgbClr val="000000"/>
                </a:solidFill>
                <a:latin typeface="Calibri" pitchFamily="0" charset="0"/>
                <a:ea typeface="宋体" pitchFamily="0" charset="0"/>
                <a:cs typeface="Palatino Linotype" pitchFamily="0" charset="0"/>
              </a:rPr>
              <a:t>Doggen</a:t>
            </a:r>
            <a:r>
              <a:rPr lang="en-US" altLang="zh-CN" sz="4000" b="0" i="0" u="none" strike="noStrike" kern="1200" cap="none" spc="0" baseline="0">
                <a:solidFill>
                  <a:srgbClr val="000000"/>
                </a:solidFill>
                <a:latin typeface="Calibri" pitchFamily="0" charset="0"/>
                <a:ea typeface="宋体" pitchFamily="0" charset="0"/>
                <a:cs typeface="Palatino Linotype" pitchFamily="0" charset="0"/>
              </a:rPr>
              <a:t> and </a:t>
            </a:r>
            <a:r>
              <a:rPr lang="en-US" altLang="zh-CN" sz="4000" b="0" i="0" u="none" strike="noStrike" kern="1200" cap="none" spc="0" baseline="0">
                <a:solidFill>
                  <a:srgbClr val="000000"/>
                </a:solidFill>
                <a:latin typeface="Calibri" pitchFamily="0" charset="0"/>
                <a:ea typeface="宋体" pitchFamily="0" charset="0"/>
                <a:cs typeface="Palatino Linotype" pitchFamily="0" charset="0"/>
              </a:rPr>
              <a:t>Kooij</a:t>
            </a:r>
            <a:r>
              <a:rPr lang="en-US" altLang="zh-CN" sz="4000" b="0" i="0" u="none" strike="noStrike" kern="1200" cap="none" spc="0" baseline="0">
                <a:solidFill>
                  <a:srgbClr val="000000"/>
                </a:solidFill>
                <a:latin typeface="Calibri" pitchFamily="0" charset="0"/>
                <a:ea typeface="宋体" pitchFamily="0" charset="0"/>
                <a:cs typeface="Palatino Linotype" pitchFamily="0" charset="0"/>
              </a:rPr>
              <a:t>, 2024).</a:t>
            </a:r>
            <a:endParaRPr lang="en-US" altLang="zh-CN" sz="4000" b="0" i="0" u="none" strike="noStrike" kern="1200" cap="none" spc="0" baseline="0">
              <a:solidFill>
                <a:srgbClr val="000000"/>
              </a:solidFill>
              <a:latin typeface="Calibri" pitchFamily="0" charset="0"/>
              <a:ea typeface="宋体" pitchFamily="0" charset="0"/>
              <a:cs typeface="Palatino Linotype" pitchFamily="0" charset="0"/>
            </a:endParaRPr>
          </a:p>
          <a:p>
            <a:pPr marL="457200" indent="-45720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</a:pPr>
            <a:r>
              <a:rPr lang="en-US" altLang="zh-CN" sz="4000" b="0" i="0" u="none" strike="noStrike" kern="1200" cap="none" spc="0" baseline="0">
                <a:solidFill>
                  <a:srgbClr val="000000"/>
                </a:solidFill>
                <a:latin typeface="Calibri" pitchFamily="0" charset="0"/>
                <a:ea typeface="宋体" pitchFamily="0" charset="0"/>
                <a:cs typeface="Palatino Linotype" pitchFamily="0" charset="0"/>
              </a:rPr>
              <a:t>This is an important study because it is examining the role of an integrated, multi-disciplinary virtual teams in safely handling physical rehabilitation and specialized equipment needs within a home environment.</a:t>
            </a:r>
            <a:endParaRPr lang="zh-CN" altLang="en-US" sz="4000" b="0" i="0" u="none" strike="noStrike" kern="1200" cap="none" spc="0" baseline="0">
              <a:solidFill>
                <a:srgbClr val="000000"/>
              </a:solidFill>
              <a:latin typeface="Calibri" pitchFamily="0" charset="0"/>
              <a:ea typeface="宋体" pitchFamily="0" charset="0"/>
              <a:cs typeface="Palatino Linotype" pitchFamily="0" charset="0"/>
            </a:endParaRPr>
          </a:p>
        </p:txBody>
      </p:sp>
      <p:sp>
        <p:nvSpPr>
          <p:cNvPr id="29" name="Rectangle"/>
          <p:cNvSpPr>
            <a:spLocks/>
          </p:cNvSpPr>
          <p:nvPr/>
        </p:nvSpPr>
        <p:spPr>
          <a:xfrm rot="0">
            <a:off x="30266582" y="6651981"/>
            <a:ext cx="13432250" cy="7709464"/>
          </a:xfrm>
          <a:prstGeom prst="rect"/>
          <a:solidFill>
            <a:srgbClr val="FFFFFF"/>
          </a:solidFill>
          <a:ln w="28575" cmpd="sng" cap="flat">
            <a:solidFill>
              <a:srgbClr val="9C5252"/>
            </a:solidFill>
            <a:prstDash val="solid"/>
            <a:round/>
          </a:ln>
        </p:spPr>
        <p:txBody>
          <a:bodyPr vert="horz" wrap="square" lIns="79925" tIns="39970" rIns="79925" bIns="39970" anchor="t" anchorCtr="0">
            <a:prstTxWarp prst="textNoShape"/>
            <a:spAutoFit/>
          </a:bodyPr>
          <a:lstStyle/>
          <a:p>
            <a:pPr marL="685800" indent="-68580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</a:pPr>
            <a:r>
              <a:rPr lang="en-US" altLang="zh-CN" sz="3600" b="0" i="0" u="none" strike="noStrike" kern="1200" cap="none" spc="0" baseline="0">
                <a:solidFill>
                  <a:srgbClr val="000000"/>
                </a:solidFill>
                <a:latin typeface="Calibri" pitchFamily="0" charset="0"/>
                <a:ea typeface="宋体" pitchFamily="0" charset="0"/>
                <a:cs typeface="Palatino Linotype" pitchFamily="0" charset="0"/>
              </a:rPr>
              <a:t>For Patients: Keeps patients independent, prevents deconditioning in institutions, and enables recovery in a comfortable environment at home (Greene et al., 2024).</a:t>
            </a:r>
            <a:endParaRPr lang="en-US" altLang="zh-CN" sz="3600" b="0" i="0" u="none" strike="noStrike" kern="1200" cap="none" spc="0" baseline="0">
              <a:solidFill>
                <a:srgbClr val="000000"/>
              </a:solidFill>
              <a:latin typeface="Calibri" pitchFamily="0" charset="0"/>
              <a:ea typeface="宋体" pitchFamily="0" charset="0"/>
              <a:cs typeface="Palatino Linotype" pitchFamily="0" charset="0"/>
            </a:endParaRPr>
          </a:p>
          <a:p>
            <a:pPr marL="685800" indent="-68580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</a:pPr>
            <a:r>
              <a:rPr lang="en-US" altLang="zh-CN" sz="3600" b="0" i="0" u="none" strike="noStrike" kern="1200" cap="none" spc="0" baseline="0">
                <a:solidFill>
                  <a:srgbClr val="000000"/>
                </a:solidFill>
                <a:latin typeface="Calibri" pitchFamily="0" charset="0"/>
                <a:ea typeface="宋体" pitchFamily="0" charset="0"/>
                <a:cs typeface="Palatino Linotype" pitchFamily="0" charset="0"/>
              </a:rPr>
              <a:t>For Healthcare Services: Frees up acute bariatric beds in NHS and provides a scalable and cross functional clinical pathway. NHS England reports that over 332,742 people have been cared for at home rather than in a hospital since May 2022, providing an extra 9.2% capacity for bed space, with plans to reach 16%–20% of the bed base (Lewis, Kearns and Shannon, 2026).</a:t>
            </a:r>
            <a:endParaRPr lang="en-US" altLang="zh-CN" sz="3600" b="0" i="0" u="none" strike="noStrike" kern="1200" cap="none" spc="0" baseline="0">
              <a:solidFill>
                <a:srgbClr val="000000"/>
              </a:solidFill>
              <a:latin typeface="Calibri" pitchFamily="0" charset="0"/>
              <a:ea typeface="宋体" pitchFamily="0" charset="0"/>
              <a:cs typeface="Palatino Linotype" pitchFamily="0" charset="0"/>
            </a:endParaRPr>
          </a:p>
          <a:p>
            <a:pPr marL="685800" indent="-68580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</a:pPr>
            <a:r>
              <a:rPr lang="en-US" altLang="zh-CN" sz="3600" b="0" i="0" u="none" strike="noStrike" kern="1200" cap="none" spc="0" baseline="0">
                <a:solidFill>
                  <a:srgbClr val="000000"/>
                </a:solidFill>
                <a:latin typeface="Calibri" pitchFamily="0" charset="0"/>
                <a:ea typeface="宋体" pitchFamily="0" charset="0"/>
                <a:cs typeface="Palatino Linotype" pitchFamily="0" charset="0"/>
              </a:rPr>
              <a:t>For Policy and Practice: Supplies a powerful evidence basis for commissioners to embed bariatric-specific protocols into national Virtual Ward operational frameworks (</a:t>
            </a:r>
            <a:r>
              <a:rPr lang="en-US" altLang="zh-CN" sz="3600" b="0" i="0" u="none" strike="noStrike" kern="1200" cap="none" spc="0" baseline="0">
                <a:solidFill>
                  <a:srgbClr val="000000"/>
                </a:solidFill>
                <a:latin typeface="Calibri" pitchFamily="0" charset="0"/>
                <a:ea typeface="宋体" pitchFamily="0" charset="0"/>
                <a:cs typeface="Palatino Linotype" pitchFamily="0" charset="0"/>
              </a:rPr>
              <a:t>Cucurachi</a:t>
            </a:r>
            <a:r>
              <a:rPr lang="en-US" altLang="zh-CN" sz="3600" b="0" i="0" u="none" strike="noStrike" kern="1200" cap="none" spc="0" baseline="0">
                <a:solidFill>
                  <a:srgbClr val="000000"/>
                </a:solidFill>
                <a:latin typeface="Calibri" pitchFamily="0" charset="0"/>
                <a:ea typeface="宋体" pitchFamily="0" charset="0"/>
                <a:cs typeface="Palatino Linotype" pitchFamily="0" charset="0"/>
              </a:rPr>
              <a:t> et al., 2025).</a:t>
            </a:r>
            <a:endParaRPr lang="zh-CN" altLang="en-US" sz="3600" b="0" i="0" u="none" strike="noStrike" kern="1200" cap="none" spc="0" baseline="0">
              <a:solidFill>
                <a:srgbClr val="000000"/>
              </a:solidFill>
              <a:latin typeface="Calibri" pitchFamily="0" charset="0"/>
              <a:ea typeface="宋体" pitchFamily="0" charset="0"/>
              <a:cs typeface="Palatino Linotype" pitchFamily="0" charset="0"/>
            </a:endParaRPr>
          </a:p>
        </p:txBody>
      </p:sp>
      <p:sp>
        <p:nvSpPr>
          <p:cNvPr id="30" name="Rectangle"/>
          <p:cNvSpPr>
            <a:spLocks/>
          </p:cNvSpPr>
          <p:nvPr/>
        </p:nvSpPr>
        <p:spPr>
          <a:xfrm rot="0">
            <a:off x="14979927" y="24661124"/>
            <a:ext cx="13156922" cy="662591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  <a:spAutoFit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400" b="0" i="0" u="none" strike="noStrike" kern="1200" cap="none" spc="0" baseline="-25000">
                <a:solidFill>
                  <a:schemeClr val="tx1"/>
                </a:solidFill>
                <a:latin typeface="Calibri" pitchFamily="0" charset="0"/>
                <a:ea typeface="MS PGothic" pitchFamily="34" charset="-128"/>
                <a:cs typeface="Calibri" pitchFamily="0" charset="0"/>
              </a:rPr>
              <a:t>Figure 1: Prevalence of overweight (including obesity) (NHS Digital, 2024) </a:t>
            </a:r>
            <a:endParaRPr lang="zh-CN" altLang="en-US" sz="4400" b="0" i="0" u="none" strike="noStrike" kern="1200" cap="none" spc="0" baseline="-25000">
              <a:solidFill>
                <a:schemeClr val="tx1"/>
              </a:solidFill>
              <a:latin typeface="Calibri" pitchFamily="0" charset="0"/>
              <a:ea typeface="MS PGothic" pitchFamily="34" charset="-128"/>
              <a:cs typeface="Calibri" pitchFamily="0" charset="0"/>
            </a:endParaRPr>
          </a:p>
        </p:txBody>
      </p:sp>
      <p:pic>
        <p:nvPicPr>
          <p:cNvPr id="31" name="Image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 rot="0">
            <a:off x="14922778" y="16672834"/>
            <a:ext cx="13367657" cy="7829595"/>
          </a:xfrm>
          <a:prstGeom prst="rect"/>
          <a:noFill/>
          <a:ln w="12700" cmpd="sng" cap="flat">
            <a:noFill/>
            <a:prstDash val="solid"/>
            <a:round/>
          </a:ln>
          <a:effectLst>
            <a:softEdge rad="112500"/>
          </a:effectLst>
        </p:spPr>
      </p:pic>
      <p:sp>
        <p:nvSpPr>
          <p:cNvPr id="32" name="Rectangle"/>
          <p:cNvSpPr>
            <a:spLocks/>
          </p:cNvSpPr>
          <p:nvPr/>
        </p:nvSpPr>
        <p:spPr>
          <a:xfrm rot="0">
            <a:off x="15138285" y="6751119"/>
            <a:ext cx="12979515" cy="2508815"/>
          </a:xfrm>
          <a:prstGeom prst="rect"/>
          <a:solidFill>
            <a:srgbClr val="FFFFFF"/>
          </a:solidFill>
          <a:ln w="28575" cmpd="sng" cap="flat">
            <a:solidFill>
              <a:srgbClr val="9C5252"/>
            </a:solidFill>
            <a:prstDash val="solid"/>
            <a:round/>
          </a:ln>
        </p:spPr>
        <p:txBody>
          <a:bodyPr vert="horz" wrap="square" lIns="79925" tIns="39970" rIns="79925" bIns="39970" anchor="t" anchorCtr="0">
            <a:prstTxWarp prst="textNoShape"/>
            <a:spAutoFit/>
          </a:bodyPr>
          <a:lstStyle/>
          <a:p>
            <a:pPr marL="0" indent="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000" b="0" i="0" u="none" strike="noStrike" kern="1200" cap="none" spc="0" baseline="0">
                <a:solidFill>
                  <a:srgbClr val="000000"/>
                </a:solidFill>
                <a:latin typeface="Calibri" pitchFamily="0" charset="0"/>
                <a:ea typeface="宋体" pitchFamily="0" charset="0"/>
                <a:cs typeface="Palatino Linotype" pitchFamily="0" charset="0"/>
              </a:rPr>
              <a:t>To what extend do multidisciplinary virtual wards improve mobility, functional independence and quality of life among older bariatric patients in the UK following hospital discharge?</a:t>
            </a:r>
            <a:endParaRPr lang="zh-CN" altLang="en-US" sz="4000" b="0" i="0" u="none" strike="noStrike" kern="1200" cap="none" spc="0" baseline="0">
              <a:solidFill>
                <a:srgbClr val="000000"/>
              </a:solidFill>
              <a:latin typeface="Calibri" pitchFamily="0" charset="0"/>
              <a:ea typeface="宋体" pitchFamily="0" charset="0"/>
              <a:cs typeface="Palatino Linotype" pitchFamily="0" charset="0"/>
            </a:endParaRPr>
          </a:p>
        </p:txBody>
      </p:sp>
      <p:sp>
        <p:nvSpPr>
          <p:cNvPr id="33" name="曲线"/>
          <p:cNvSpPr>
            <a:spLocks/>
          </p:cNvSpPr>
          <p:nvPr/>
        </p:nvSpPr>
        <p:spPr>
          <a:xfrm rot="0">
            <a:off x="364004" y="20831192"/>
            <a:ext cx="13367657" cy="754054"/>
          </a:xfrm>
          <a:custGeom>
            <a:gdLst>
              <a:gd name="T1" fmla="*/ 0 w 21600"/>
              <a:gd name="T2" fmla="*/ 0 h 21600"/>
              <a:gd name="T3" fmla="*/ 21600 w 21600"/>
              <a:gd name="T4" fmla="*/ 21173 h 21600"/>
            </a:gdLst>
            <a:rect l="T1" t="T2" r="T3" b="T4"/>
            <a:pathLst>
              <a:path w="21600" h="21600">
                <a:moveTo>
                  <a:pt x="22" y="0"/>
                </a:moveTo>
                <a:lnTo>
                  <a:pt x="21596" y="0"/>
                </a:lnTo>
                <a:cubicBezTo>
                  <a:pt x="21597" y="5772"/>
                  <a:pt x="21598" y="15532"/>
                  <a:pt x="21600" y="21305"/>
                </a:cubicBezTo>
                <a:lnTo>
                  <a:pt x="0" y="21600"/>
                </a:lnTo>
                <a:lnTo>
                  <a:pt x="22" y="0"/>
                </a:lnTo>
                <a:close/>
              </a:path>
            </a:pathLst>
          </a:custGeom>
          <a:solidFill>
            <a:srgbClr val="C00000"/>
          </a:solidFill>
          <a:ln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300" b="1" i="0" u="none" strike="noStrike" kern="1200" cap="none" spc="0" baseline="0">
                <a:solidFill>
                  <a:schemeClr val="bg1"/>
                </a:solidFill>
                <a:latin typeface="Arial" pitchFamily="34" charset="0"/>
                <a:ea typeface="宋体" pitchFamily="0" charset="0"/>
                <a:cs typeface="ＭＳ Ｐゴシック" pitchFamily="0" charset="-128"/>
              </a:rPr>
              <a:t>Research Aim</a:t>
            </a:r>
            <a:endParaRPr lang="zh-CN" altLang="en-US" sz="4300" b="1" i="0" u="none" strike="noStrike" kern="1200" cap="none" spc="0" baseline="0">
              <a:solidFill>
                <a:schemeClr val="bg1"/>
              </a:solidFill>
              <a:latin typeface="Arial" pitchFamily="34" charset="0"/>
              <a:ea typeface="ＭＳ Ｐゴシック" pitchFamily="0" charset="-128"/>
              <a:cs typeface="ＭＳ Ｐゴシック" pitchFamily="0" charset="-128"/>
            </a:endParaRPr>
          </a:p>
        </p:txBody>
      </p:sp>
      <p:sp>
        <p:nvSpPr>
          <p:cNvPr id="34" name="Rectangle"/>
          <p:cNvSpPr>
            <a:spLocks/>
          </p:cNvSpPr>
          <p:nvPr/>
        </p:nvSpPr>
        <p:spPr>
          <a:xfrm rot="0">
            <a:off x="364004" y="21574362"/>
            <a:ext cx="13367657" cy="1908740"/>
          </a:xfrm>
          <a:prstGeom prst="rect"/>
          <a:solidFill>
            <a:srgbClr val="FFFFFF"/>
          </a:solidFill>
          <a:ln w="28575" cmpd="sng" cap="flat">
            <a:solidFill>
              <a:srgbClr val="E68422"/>
            </a:solidFill>
            <a:prstDash val="solid"/>
            <a:round/>
          </a:ln>
        </p:spPr>
        <p:txBody>
          <a:bodyPr vert="horz" wrap="square" lIns="79925" tIns="39970" rIns="79925" bIns="39970" anchor="t" anchorCtr="0">
            <a:prstTxWarp prst="textNoShape"/>
            <a:spAutoFit/>
          </a:bodyPr>
          <a:lstStyle/>
          <a:p>
            <a:pPr marL="0" indent="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000" b="0" i="0" u="none" strike="noStrike" kern="1200" cap="none" spc="0" baseline="0">
                <a:solidFill>
                  <a:srgbClr val="000000"/>
                </a:solidFill>
                <a:latin typeface="Calibri" pitchFamily="0" charset="0"/>
                <a:ea typeface="宋体" pitchFamily="0" charset="0"/>
                <a:cs typeface="Palatino Linotype" pitchFamily="0" charset="0"/>
              </a:rPr>
              <a:t>To evaluate how multidisciplinary virtual wards improve mobility, functional independence and quality of life among older bariatric patients in the UK.</a:t>
            </a:r>
            <a:endParaRPr lang="zh-CN" altLang="en-US" sz="4000" b="0" i="0" u="none" strike="noStrike" kern="1200" cap="none" spc="0" baseline="0">
              <a:solidFill>
                <a:srgbClr val="000000"/>
              </a:solidFill>
              <a:latin typeface="Calibri" pitchFamily="0" charset="0"/>
              <a:ea typeface="宋体" pitchFamily="0" charset="0"/>
              <a:cs typeface="Palatino Linotype" pitchFamily="0" charset="0"/>
            </a:endParaRPr>
          </a:p>
        </p:txBody>
      </p:sp>
      <p:sp>
        <p:nvSpPr>
          <p:cNvPr id="35" name="曲线"/>
          <p:cNvSpPr>
            <a:spLocks/>
          </p:cNvSpPr>
          <p:nvPr/>
        </p:nvSpPr>
        <p:spPr>
          <a:xfrm rot="0">
            <a:off x="459254" y="23583520"/>
            <a:ext cx="13272408" cy="754054"/>
          </a:xfrm>
          <a:custGeom>
            <a:gdLst>
              <a:gd name="T1" fmla="*/ 0 w 21600"/>
              <a:gd name="T2" fmla="*/ 0 h 21600"/>
              <a:gd name="T3" fmla="*/ 21600 w 21600"/>
              <a:gd name="T4" fmla="*/ 21173 h 21600"/>
            </a:gdLst>
            <a:rect l="T1" t="T2" r="T3" b="T4"/>
            <a:pathLst>
              <a:path w="21600" h="21600">
                <a:moveTo>
                  <a:pt x="22" y="0"/>
                </a:moveTo>
                <a:lnTo>
                  <a:pt x="21596" y="0"/>
                </a:lnTo>
                <a:cubicBezTo>
                  <a:pt x="21597" y="5772"/>
                  <a:pt x="21598" y="15532"/>
                  <a:pt x="21600" y="21305"/>
                </a:cubicBezTo>
                <a:lnTo>
                  <a:pt x="0" y="21600"/>
                </a:lnTo>
                <a:lnTo>
                  <a:pt x="22" y="0"/>
                </a:lnTo>
                <a:close/>
              </a:path>
            </a:pathLst>
          </a:custGeom>
          <a:solidFill>
            <a:srgbClr val="C00000"/>
          </a:solidFill>
          <a:ln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300" b="1" i="0" u="none" strike="noStrike" kern="1200" cap="none" spc="0" baseline="0">
                <a:solidFill>
                  <a:schemeClr val="bg1"/>
                </a:solidFill>
                <a:latin typeface="Arial" pitchFamily="34" charset="0"/>
                <a:ea typeface="宋体" pitchFamily="0" charset="0"/>
                <a:cs typeface="ＭＳ Ｐゴシック" pitchFamily="0" charset="-128"/>
              </a:rPr>
              <a:t>Research Objectives</a:t>
            </a:r>
            <a:endParaRPr lang="zh-CN" altLang="en-US" sz="4300" b="1" i="0" u="none" strike="noStrike" kern="1200" cap="none" spc="0" baseline="0">
              <a:solidFill>
                <a:schemeClr val="bg1"/>
              </a:solidFill>
              <a:latin typeface="Arial" pitchFamily="34" charset="0"/>
              <a:ea typeface="ＭＳ Ｐゴシック" pitchFamily="0" charset="-128"/>
              <a:cs typeface="ＭＳ Ｐゴシック" pitchFamily="0" charset="-128"/>
            </a:endParaRPr>
          </a:p>
        </p:txBody>
      </p:sp>
      <p:sp>
        <p:nvSpPr>
          <p:cNvPr id="36" name="Rectangle"/>
          <p:cNvSpPr>
            <a:spLocks/>
          </p:cNvSpPr>
          <p:nvPr/>
        </p:nvSpPr>
        <p:spPr>
          <a:xfrm rot="0">
            <a:off x="459254" y="24344760"/>
            <a:ext cx="13272408" cy="7909490"/>
          </a:xfrm>
          <a:prstGeom prst="rect"/>
          <a:solidFill>
            <a:srgbClr val="FFFFFF"/>
          </a:solidFill>
          <a:ln w="28575" cmpd="sng" cap="flat">
            <a:solidFill>
              <a:srgbClr val="6076B4"/>
            </a:solidFill>
            <a:prstDash val="solid"/>
            <a:round/>
          </a:ln>
        </p:spPr>
        <p:txBody>
          <a:bodyPr vert="horz" wrap="square" lIns="79925" tIns="39970" rIns="79925" bIns="39970" anchor="t" anchorCtr="0">
            <a:prstTxWarp prst="textNoShape"/>
            <a:spAutoFit/>
          </a:bodyPr>
          <a:lstStyle/>
          <a:p>
            <a:pPr marL="1028700" indent="-102870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AutoNum type="romanLcPeriod"/>
            </a:pPr>
            <a:r>
              <a:rPr lang="en-US" altLang="zh-CN" sz="4000" b="0" i="0" u="none" strike="noStrike" kern="1200" cap="none" spc="0" baseline="0">
                <a:solidFill>
                  <a:srgbClr val="000000"/>
                </a:solidFill>
                <a:latin typeface="Calibri" pitchFamily="0" charset="0"/>
                <a:ea typeface="宋体" pitchFamily="0" charset="0"/>
                <a:cs typeface="Palatino Linotype" pitchFamily="0" charset="0"/>
              </a:rPr>
              <a:t>To assess the impact of the multidisciplinary virtual ward on preventing mobility loss in older people undergoing bariatric surgery in the UK.</a:t>
            </a:r>
            <a:endParaRPr lang="en-US" altLang="zh-CN" sz="4000" b="0" i="0" u="none" strike="noStrike" kern="1200" cap="none" spc="0" baseline="0">
              <a:solidFill>
                <a:srgbClr val="000000"/>
              </a:solidFill>
              <a:latin typeface="Calibri" pitchFamily="0" charset="0"/>
              <a:ea typeface="宋体" pitchFamily="0" charset="0"/>
              <a:cs typeface="Palatino Linotype" pitchFamily="0" charset="0"/>
            </a:endParaRPr>
          </a:p>
          <a:p>
            <a:pPr marL="1028700" indent="-102870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AutoNum type="romanLcPeriod"/>
            </a:pPr>
            <a:r>
              <a:rPr lang="en-US" altLang="zh-CN" sz="4000" b="0" i="0" u="none" strike="noStrike" kern="1200" cap="none" spc="0" baseline="0">
                <a:solidFill>
                  <a:srgbClr val="000000"/>
                </a:solidFill>
                <a:latin typeface="Calibri" pitchFamily="0" charset="0"/>
                <a:ea typeface="宋体" pitchFamily="0" charset="0"/>
                <a:cs typeface="Palatino Linotype" pitchFamily="0" charset="0"/>
              </a:rPr>
              <a:t>To evaluate the effect of multidisciplinary virtual ward care on the functional independence and daily activities of patients after discharge from the hospital.</a:t>
            </a:r>
            <a:endParaRPr lang="en-US" altLang="zh-CN" sz="4000" b="0" i="0" u="none" strike="noStrike" kern="1200" cap="none" spc="0" baseline="0">
              <a:solidFill>
                <a:srgbClr val="000000"/>
              </a:solidFill>
              <a:latin typeface="Calibri" pitchFamily="0" charset="0"/>
              <a:ea typeface="宋体" pitchFamily="0" charset="0"/>
              <a:cs typeface="Palatino Linotype" pitchFamily="0" charset="0"/>
            </a:endParaRPr>
          </a:p>
          <a:p>
            <a:pPr marL="1028700" indent="-102870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AutoNum type="romanLcPeriod"/>
            </a:pPr>
            <a:r>
              <a:rPr lang="en-US" altLang="zh-CN" sz="4000" b="0" i="0" u="none" strike="noStrike" kern="1200" cap="none" spc="0" baseline="0">
                <a:solidFill>
                  <a:srgbClr val="000000"/>
                </a:solidFill>
                <a:latin typeface="Calibri" pitchFamily="0" charset="0"/>
                <a:ea typeface="宋体" pitchFamily="0" charset="0"/>
                <a:cs typeface="Palatino Linotype" pitchFamily="0" charset="0"/>
              </a:rPr>
              <a:t>To investigate how the multidisciplinary health care team can best assist with mobility of older bariatric patients.</a:t>
            </a:r>
            <a:endParaRPr lang="en-US" altLang="zh-CN" sz="4000" b="0" i="0" u="none" strike="noStrike" kern="1200" cap="none" spc="0" baseline="0">
              <a:solidFill>
                <a:srgbClr val="000000"/>
              </a:solidFill>
              <a:latin typeface="Calibri" pitchFamily="0" charset="0"/>
              <a:ea typeface="宋体" pitchFamily="0" charset="0"/>
              <a:cs typeface="Palatino Linotype" pitchFamily="0" charset="0"/>
            </a:endParaRPr>
          </a:p>
          <a:p>
            <a:pPr marL="1028700" indent="-1028700" algn="just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AutoNum type="romanLcPeriod" startAt="4"/>
            </a:pPr>
            <a:r>
              <a:rPr lang="en-US" altLang="zh-CN" sz="4000" b="0" i="0" u="none" strike="noStrike" kern="1200" cap="none" spc="0" baseline="0">
                <a:solidFill>
                  <a:srgbClr val="000000"/>
                </a:solidFill>
                <a:latin typeface="Calibri" pitchFamily="0" charset="0"/>
                <a:ea typeface="宋体" pitchFamily="0" charset="0"/>
                <a:cs typeface="Palatino Linotype" pitchFamily="0" charset="0"/>
              </a:rPr>
              <a:t>To identify barriers and facilitators that influence the success of multidisciplinary virtual wards providing mobility support and rehabilitation for older bariatric patients in the UK.</a:t>
            </a:r>
            <a:endParaRPr lang="zh-CN" altLang="en-US" sz="4000" b="0" i="0" u="none" strike="noStrike" kern="1200" cap="none" spc="0" baseline="0">
              <a:solidFill>
                <a:srgbClr val="000000"/>
              </a:solidFill>
              <a:latin typeface="Calibri" pitchFamily="0" charset="0"/>
              <a:ea typeface="宋体" pitchFamily="0" charset="0"/>
              <a:cs typeface="Palatino Linotype" pitchFamily="0" charset="0"/>
            </a:endParaRPr>
          </a:p>
        </p:txBody>
      </p:sp>
      <p:pic>
        <p:nvPicPr>
          <p:cNvPr id="37" name="Image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0">
            <a:off x="183897" y="13874231"/>
            <a:ext cx="13479107" cy="6029782"/>
          </a:xfrm>
          <a:prstGeom prst="rect"/>
          <a:noFill/>
          <a:ln w="12700" cmpd="sng" cap="flat">
            <a:noFill/>
            <a:prstDash val="solid"/>
            <a:miter/>
          </a:ln>
        </p:spPr>
      </p:pic>
      <p:sp>
        <p:nvSpPr>
          <p:cNvPr id="38" name="Rectangle"/>
          <p:cNvSpPr>
            <a:spLocks/>
          </p:cNvSpPr>
          <p:nvPr/>
        </p:nvSpPr>
        <p:spPr>
          <a:xfrm rot="0">
            <a:off x="295347" y="20043892"/>
            <a:ext cx="13367657" cy="691165"/>
          </a:xfrm>
          <a:prstGeom prst="rect"/>
          <a:solidFill>
            <a:srgbClr val="FFFFFF"/>
          </a:solidFill>
          <a:ln w="28575" cmpd="sng" cap="flat">
            <a:solidFill>
              <a:srgbClr val="9C5252"/>
            </a:solidFill>
            <a:prstDash val="solid"/>
            <a:round/>
          </a:ln>
        </p:spPr>
        <p:txBody>
          <a:bodyPr vert="horz" wrap="square" lIns="91440" tIns="45720" rIns="91440" bIns="45720" anchor="t" anchorCtr="0">
            <a:prstTxWarp prst="textNoShape"/>
            <a:spAutoFit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4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宋体" pitchFamily="0" charset="0"/>
                <a:cs typeface="Calibri" pitchFamily="0" charset="0"/>
              </a:rPr>
              <a:t>Figure 2: Virtual ward (NHS South West London ICS, 2026) </a:t>
            </a:r>
            <a:endParaRPr lang="zh-CN" altLang="en-US" sz="4400" b="0" i="0" u="none" strike="noStrike" kern="1200" cap="none" spc="0" baseline="-25000">
              <a:solidFill>
                <a:srgbClr val="000000"/>
              </a:solidFill>
              <a:latin typeface="Calibri" pitchFamily="0" charset="0"/>
              <a:ea typeface="宋体" pitchFamily="0" charset="0"/>
              <a:cs typeface="Calibri" pitchFamily="0" charset="0"/>
            </a:endParaRPr>
          </a:p>
        </p:txBody>
      </p:sp>
      <p:sp>
        <p:nvSpPr>
          <p:cNvPr id="39" name="曲线"/>
          <p:cNvSpPr>
            <a:spLocks/>
          </p:cNvSpPr>
          <p:nvPr/>
        </p:nvSpPr>
        <p:spPr>
          <a:xfrm rot="0">
            <a:off x="30309442" y="13516791"/>
            <a:ext cx="13370339" cy="766732"/>
          </a:xfrm>
          <a:custGeom>
            <a:gdLst>
              <a:gd name="T1" fmla="*/ 0 w 21600"/>
              <a:gd name="T2" fmla="*/ 0 h 21600"/>
              <a:gd name="T3" fmla="*/ 21600 w 21600"/>
              <a:gd name="T4" fmla="*/ 20823 h 21600"/>
            </a:gdLst>
            <a:rect l="T1" t="T2" r="T3" b="T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0775"/>
                </a:lnTo>
                <a:lnTo>
                  <a:pt x="0" y="0"/>
                </a:lnTo>
                <a:close/>
              </a:path>
            </a:pathLst>
          </a:custGeom>
          <a:solidFill>
            <a:srgbClr val="C00000"/>
          </a:solidFill>
          <a:ln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marL="0" indent="0" algn="ctr" ea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300" b="1" i="0" u="none" strike="noStrike" kern="1200" cap="none" spc="0" baseline="0">
                <a:solidFill>
                  <a:schemeClr val="bg1"/>
                </a:solidFill>
                <a:latin typeface="Arial" pitchFamily="34" charset="0"/>
                <a:ea typeface="MS PGothic" pitchFamily="34" charset="-128"/>
                <a:cs typeface="Palatino Linotype" pitchFamily="0" charset="0"/>
              </a:rPr>
              <a:t>Reference List</a:t>
            </a:r>
            <a:endParaRPr lang="zh-CN" altLang="en-US" sz="4300" b="1" i="0" u="none" strike="noStrike" kern="1200" cap="none" spc="0" baseline="0">
              <a:solidFill>
                <a:schemeClr val="bg1"/>
              </a:solidFill>
              <a:latin typeface="Arial" pitchFamily="34" charset="0"/>
              <a:ea typeface="MS PGothic" pitchFamily="34" charset="-128"/>
              <a:cs typeface="Palatino Linotype" pitchFamily="0" charset="0"/>
            </a:endParaRPr>
          </a:p>
        </p:txBody>
      </p:sp>
      <p:sp>
        <p:nvSpPr>
          <p:cNvPr id="40" name="Rectangle"/>
          <p:cNvSpPr>
            <a:spLocks/>
          </p:cNvSpPr>
          <p:nvPr/>
        </p:nvSpPr>
        <p:spPr>
          <a:xfrm rot="0">
            <a:off x="30285630" y="14474972"/>
            <a:ext cx="13462359" cy="24645204"/>
          </a:xfrm>
          <a:prstGeom prst="rect"/>
          <a:solidFill>
            <a:srgbClr val="FFFFFF"/>
          </a:solidFill>
          <a:ln w="28575" cmpd="sng" cap="flat">
            <a:solidFill>
              <a:srgbClr val="000000"/>
            </a:solidFill>
            <a:prstDash val="solid"/>
            <a:round/>
          </a:ln>
        </p:spPr>
        <p:txBody>
          <a:bodyPr vert="horz" wrap="square" lIns="91440" tIns="45720" rIns="91440" bIns="45720" anchor="t" anchorCtr="0">
            <a:prstTxWarp prst="textNoShape"/>
            <a:spAutoFit/>
          </a:bodyPr>
          <a:lstStyle/>
          <a:p>
            <a:pPr marL="857250" indent="-857250" algn="l" eaLnBrk="1" fontAlgn="base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itchFamily="34" charset="0"/>
              <a:buChar char="•"/>
            </a:pP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BBC, (2024) Hundreds of patients cared for in virtual wards. Available at: </a:t>
            </a:r>
            <a:r>
              <a:rPr lang="en-US" altLang="zh-CN" sz="4000" b="0" i="0" u="sng" strike="noStrike" kern="1200" cap="none" spc="0" baseline="-25000">
                <a:solidFill>
                  <a:srgbClr val="0563C1"/>
                </a:solidFill>
                <a:latin typeface="Calibri" pitchFamily="0" charset="0"/>
                <a:ea typeface="Calibri" pitchFamily="0" charset="0"/>
                <a:cs typeface="Times New Roman" pitchFamily="18" charset="0"/>
                <a:hlinkClick r:id="rId3"/>
              </a:rPr>
              <a:t>https://www.bbc.com/news/articles/cl5ly5gpl14o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 (Accessed October 12, 2026).</a:t>
            </a:r>
            <a:endParaRPr lang="en-US" altLang="zh-CN" sz="4000" b="0" i="0" u="none" strike="noStrike" kern="1200" cap="none" spc="0" baseline="-25000">
              <a:solidFill>
                <a:srgbClr val="000000"/>
              </a:solidFill>
              <a:latin typeface="Calibri" pitchFamily="0" charset="0"/>
              <a:ea typeface="Calibri" pitchFamily="0" charset="0"/>
              <a:cs typeface="Times New Roman" pitchFamily="18" charset="0"/>
            </a:endParaRPr>
          </a:p>
          <a:p>
            <a:pPr marL="857250" indent="-857250" algn="l" eaLnBrk="1" fontAlgn="base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itchFamily="34" charset="0"/>
              <a:buChar char="•"/>
            </a:pP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Cucurachi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, S., Lydon, S., 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Moens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, L.L., 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Manser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, T. and O’Connor, P. (2025) ‘Barriers and facilitators to the use of virtual wards: a systematic review of the qualitative evidence’, </a:t>
            </a:r>
            <a:r>
              <a:rPr lang="en-US" altLang="zh-CN" sz="4000" b="0" i="1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International Journal For Quality In Health Care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, </a:t>
            </a:r>
            <a:r>
              <a:rPr lang="en-US" altLang="zh-CN" sz="4000" b="0" i="1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37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(3), p.mzaf065. </a:t>
            </a:r>
            <a:r>
              <a:rPr lang="en-US" altLang="zh-CN" sz="4000" b="0" i="0" u="sng" strike="noStrike" kern="1200" cap="none" spc="0" baseline="-25000">
                <a:solidFill>
                  <a:srgbClr val="0563C1"/>
                </a:solidFill>
                <a:latin typeface="Calibri" pitchFamily="0" charset="0"/>
                <a:ea typeface="Calibri" pitchFamily="0" charset="0"/>
                <a:cs typeface="Times New Roman" pitchFamily="18" charset="0"/>
                <a:hlinkClick r:id="rId4"/>
              </a:rPr>
              <a:t>https://doi.org/10.1093/intqhc/mzaf065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 (Accessed October 12, 2026).</a:t>
            </a:r>
            <a:endParaRPr lang="en-US" altLang="zh-CN" sz="4000" b="0" i="0" u="none" strike="noStrike" kern="1200" cap="none" spc="0" baseline="-25000">
              <a:solidFill>
                <a:srgbClr val="000000"/>
              </a:solidFill>
              <a:latin typeface="Calibri" pitchFamily="0" charset="0"/>
              <a:ea typeface="Calibri" pitchFamily="0" charset="0"/>
              <a:cs typeface="Times New Roman" pitchFamily="18" charset="0"/>
            </a:endParaRPr>
          </a:p>
          <a:p>
            <a:pPr marL="857250" indent="-857250" algn="l" eaLnBrk="1" fontAlgn="base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itchFamily="34" charset="0"/>
              <a:buChar char="•"/>
            </a:pP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Fletcher, R.A., Conrad, N., Rockenschaub, P., 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Logothetis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, S.B., 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Neuen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, B.L., Chalmers, F., 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Dalakoti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, M., 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Raffetti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, E., 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Denaxas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, S., 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Khunti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, K. and Farooqi, I.S. (2026) ‘Whole-population trends in obesity across dimensions of inequality in England, 2019–25: a retrospective, longitudinal cohort study of 54 million adults’, </a:t>
            </a:r>
            <a:r>
              <a:rPr lang="en-US" altLang="zh-CN" sz="4000" b="0" i="1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The Lancet Diabetes &amp; Endocrinology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. </a:t>
            </a:r>
            <a:r>
              <a:rPr lang="en-US" altLang="zh-CN" sz="4000" b="0" i="0" u="sng" strike="noStrike" kern="1200" cap="none" spc="0" baseline="-25000">
                <a:solidFill>
                  <a:srgbClr val="0563C1"/>
                </a:solidFill>
                <a:latin typeface="Calibri" pitchFamily="0" charset="0"/>
                <a:ea typeface="Calibri" pitchFamily="0" charset="0"/>
                <a:cs typeface="Times New Roman" pitchFamily="18" charset="0"/>
                <a:hlinkClick r:id="rId5"/>
              </a:rPr>
              <a:t>https://doi.org/10.1016/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 (Accessed October 12, 2026).</a:t>
            </a:r>
            <a:endParaRPr lang="en-US" altLang="zh-CN" sz="4000" b="0" i="0" u="none" strike="noStrike" kern="1200" cap="none" spc="0" baseline="-25000">
              <a:solidFill>
                <a:srgbClr val="000000"/>
              </a:solidFill>
              <a:latin typeface="Calibri" pitchFamily="0" charset="0"/>
              <a:ea typeface="Calibri" pitchFamily="0" charset="0"/>
              <a:cs typeface="Times New Roman" pitchFamily="18" charset="0"/>
            </a:endParaRPr>
          </a:p>
          <a:p>
            <a:pPr marL="857250" indent="-857250" algn="l" eaLnBrk="1" fontAlgn="base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itchFamily="34" charset="0"/>
              <a:buChar char="•"/>
            </a:pP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Greene, L., 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Rahja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, M., Laver, K., Wong, V.V., Leung, C. and Crotty, M. (2024) ‘Hospital staff perspectives on the drivers and challenges in implementing a virtual rehabilitation ward: qualitative study’, </a:t>
            </a:r>
            <a:r>
              <a:rPr lang="en-US" altLang="zh-CN" sz="4000" b="0" i="1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JMIR aging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, </a:t>
            </a:r>
            <a:r>
              <a:rPr lang="en-US" altLang="zh-CN" sz="4000" b="0" i="1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7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(1), p.e54774. </a:t>
            </a:r>
            <a:r>
              <a:rPr lang="en-US" altLang="zh-CN" sz="4000" b="0" i="0" u="sng" strike="noStrike" kern="1200" cap="none" spc="0" baseline="-25000">
                <a:solidFill>
                  <a:srgbClr val="0563C1"/>
                </a:solidFill>
                <a:latin typeface="Calibri" pitchFamily="0" charset="0"/>
                <a:ea typeface="Calibri" pitchFamily="0" charset="0"/>
                <a:cs typeface="Times New Roman" pitchFamily="18" charset="0"/>
                <a:hlinkClick r:id="rId6"/>
              </a:rPr>
              <a:t>https://doi.org/10.2196/54774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  (Accessed October 12, 2026).</a:t>
            </a:r>
            <a:endParaRPr lang="en-US" altLang="zh-CN" sz="4000" b="0" i="0" u="none" strike="noStrike" kern="1200" cap="none" spc="0" baseline="-25000">
              <a:solidFill>
                <a:srgbClr val="000000"/>
              </a:solidFill>
              <a:latin typeface="Calibri" pitchFamily="0" charset="0"/>
              <a:ea typeface="Calibri" pitchFamily="0" charset="0"/>
              <a:cs typeface="Times New Roman" pitchFamily="18" charset="0"/>
            </a:endParaRPr>
          </a:p>
          <a:p>
            <a:pPr marL="857250" indent="-857250" algn="l" eaLnBrk="1" fontAlgn="base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itchFamily="34" charset="0"/>
              <a:buChar char="•"/>
            </a:pP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Lewis, C., Kearns, T. and Shannon, M. (2026) ‘Beyond the Bedside: The Pivotal Role of Nursing Clinical Leadership in Developing Virtual Ward Care Through Telemedicine—A Review of the Evidence’, </a:t>
            </a:r>
            <a:r>
              <a:rPr lang="en-US" altLang="zh-CN" sz="4000" b="0" i="1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Journal of Clinical Nursing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. </a:t>
            </a:r>
            <a:r>
              <a:rPr lang="en-US" altLang="zh-CN" sz="4000" b="0" i="0" u="sng" strike="noStrike" kern="1200" cap="none" spc="0" baseline="-25000">
                <a:solidFill>
                  <a:srgbClr val="0563C1"/>
                </a:solidFill>
                <a:latin typeface="Calibri" pitchFamily="0" charset="0"/>
                <a:ea typeface="Calibri" pitchFamily="0" charset="0"/>
                <a:cs typeface="Times New Roman" pitchFamily="18" charset="0"/>
                <a:hlinkClick r:id="rId7"/>
              </a:rPr>
              <a:t>https://doi.org/10.1111/jocn.70413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 (Accessed October 12, 2026).</a:t>
            </a:r>
            <a:endParaRPr lang="en-US" altLang="zh-CN" sz="4000" b="0" i="0" u="none" strike="noStrike" kern="1200" cap="none" spc="0" baseline="-25000">
              <a:solidFill>
                <a:srgbClr val="000000"/>
              </a:solidFill>
              <a:latin typeface="Calibri" pitchFamily="0" charset="0"/>
              <a:ea typeface="Calibri" pitchFamily="0" charset="0"/>
              <a:cs typeface="Times New Roman" pitchFamily="18" charset="0"/>
            </a:endParaRPr>
          </a:p>
          <a:p>
            <a:pPr marL="857250" indent="-857250" algn="l" eaLnBrk="1" fontAlgn="base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itchFamily="34" charset="0"/>
              <a:buChar char="•"/>
            </a:pP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NHS Digital (2024) Statistics on Obesity, Physical Activity and Diet, England. Leeds: NHS Digital. Available at: </a:t>
            </a:r>
            <a:r>
              <a:rPr lang="en-US" altLang="zh-CN" sz="4000" b="0" i="0" u="sng" strike="noStrike" kern="1200" cap="none" spc="0" baseline="-25000">
                <a:solidFill>
                  <a:srgbClr val="0563C1"/>
                </a:solidFill>
                <a:latin typeface="Calibri" pitchFamily="0" charset="0"/>
                <a:ea typeface="Calibri" pitchFamily="0" charset="0"/>
                <a:cs typeface="Times New Roman" pitchFamily="18" charset="0"/>
                <a:hlinkClick r:id="rId8"/>
              </a:rPr>
              <a:t>https://digital.nhs.uk/data-and-information/publications/statistical/health-survey-for-england/2024/adults-overweight-and-obesity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 (Accessed October 12, 2026).</a:t>
            </a:r>
            <a:endParaRPr lang="en-US" altLang="zh-CN" sz="4000" b="0" i="0" u="none" strike="noStrike" kern="1200" cap="none" spc="0" baseline="-25000">
              <a:solidFill>
                <a:srgbClr val="000000"/>
              </a:solidFill>
              <a:latin typeface="Calibri" pitchFamily="0" charset="0"/>
              <a:ea typeface="Calibri" pitchFamily="0" charset="0"/>
              <a:cs typeface="Times New Roman" pitchFamily="18" charset="0"/>
            </a:endParaRPr>
          </a:p>
          <a:p>
            <a:pPr marL="857250" indent="-857250" algn="l" eaLnBrk="1" fontAlgn="base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itchFamily="34" charset="0"/>
              <a:buChar char="•"/>
            </a:pP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NHS Digital, (2022) Adult overweight and obesity. Available at: </a:t>
            </a:r>
            <a:r>
              <a:rPr lang="en-US" altLang="zh-CN" sz="4000" b="0" i="0" u="sng" strike="noStrike" kern="1200" cap="none" spc="0" baseline="-25000">
                <a:solidFill>
                  <a:srgbClr val="0563C1"/>
                </a:solidFill>
                <a:latin typeface="Calibri" pitchFamily="0" charset="0"/>
                <a:ea typeface="Calibri" pitchFamily="0" charset="0"/>
                <a:cs typeface="Times New Roman" pitchFamily="18" charset="0"/>
                <a:hlinkClick r:id="rId9"/>
              </a:rPr>
              <a:t>https://digital.nhs.uk/data-and-information/publications/statistical/health-survey-for-england/2022-part-2/adult-overweight-and-obesity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 (Accessed October 12, 2026).</a:t>
            </a:r>
            <a:endParaRPr lang="en-US" altLang="zh-CN" sz="4000" b="0" i="0" u="none" strike="noStrike" kern="1200" cap="none" spc="0" baseline="-25000">
              <a:solidFill>
                <a:srgbClr val="000000"/>
              </a:solidFill>
              <a:latin typeface="Calibri" pitchFamily="0" charset="0"/>
              <a:ea typeface="Calibri" pitchFamily="0" charset="0"/>
              <a:cs typeface="Times New Roman" pitchFamily="18" charset="0"/>
            </a:endParaRPr>
          </a:p>
          <a:p>
            <a:pPr marL="857250" indent="-857250" algn="l" eaLnBrk="1" fontAlgn="base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itchFamily="34" charset="0"/>
              <a:buChar char="•"/>
            </a:pP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NHS South West London ICS, (2026) Croydon’s virtual ward: Healthcare in the comfort of your home </a:t>
            </a:r>
            <a:r>
              <a:rPr lang="en-US" altLang="zh-CN" sz="4000" b="0" i="0" u="sng" strike="noStrike" kern="1200" cap="none" spc="0" baseline="-25000">
                <a:solidFill>
                  <a:srgbClr val="0563C1"/>
                </a:solidFill>
                <a:latin typeface="Calibri" pitchFamily="0" charset="0"/>
                <a:ea typeface="Calibri" pitchFamily="0" charset="0"/>
                <a:cs typeface="Times New Roman" pitchFamily="18" charset="0"/>
                <a:hlinkClick r:id="rId10"/>
              </a:rPr>
              <a:t>https://www.southwestlondonics.org.uk/local-stories/croydons-virtual-ward-healthcare-in-the-comfort-of-your-home/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 (Accessed October 12, 2026).</a:t>
            </a:r>
            <a:endParaRPr lang="en-US" altLang="zh-CN" sz="4000" b="0" i="0" u="none" strike="noStrike" kern="1200" cap="none" spc="0" baseline="-25000">
              <a:solidFill>
                <a:srgbClr val="000000"/>
              </a:solidFill>
              <a:latin typeface="Calibri" pitchFamily="0" charset="0"/>
              <a:ea typeface="Calibri" pitchFamily="0" charset="0"/>
              <a:cs typeface="Times New Roman" pitchFamily="18" charset="0"/>
            </a:endParaRPr>
          </a:p>
          <a:p>
            <a:pPr marL="857250" indent="-857250" algn="l" eaLnBrk="1" fontAlgn="base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itchFamily="34" charset="0"/>
              <a:buChar char="•"/>
            </a:pP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van 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Harten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, W., 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Doggen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, C. and 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Kooij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, L. (2024) ‘Organizing virtual care, digital services replacing hospital in-care and outpatient care’, </a:t>
            </a:r>
            <a:r>
              <a:rPr lang="en-US" altLang="zh-CN" sz="4000" b="0" i="1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Mayo Clinic Proceedings: Digital Health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, </a:t>
            </a:r>
            <a:r>
              <a:rPr lang="en-US" altLang="zh-CN" sz="4000" b="0" i="1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2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(3), pp.405-410. </a:t>
            </a:r>
            <a:r>
              <a:rPr lang="en-US" altLang="zh-CN" sz="4000" b="0" i="0" u="sng" strike="noStrike" kern="1200" cap="none" spc="0" baseline="-25000">
                <a:solidFill>
                  <a:srgbClr val="0563C1"/>
                </a:solidFill>
                <a:latin typeface="Calibri" pitchFamily="0" charset="0"/>
                <a:ea typeface="Calibri" pitchFamily="0" charset="0"/>
                <a:cs typeface="Times New Roman" pitchFamily="18" charset="0"/>
                <a:hlinkClick r:id="rId11"/>
              </a:rPr>
              <a:t>https://doi.org/10.1016/j.mcpdig.2024.06.007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 (Accessed October 12, 2026).</a:t>
            </a:r>
            <a:endParaRPr lang="en-US" altLang="zh-CN" sz="4000" b="0" i="0" u="none" strike="noStrike" kern="1200" cap="none" spc="0" baseline="-25000">
              <a:solidFill>
                <a:srgbClr val="000000"/>
              </a:solidFill>
              <a:latin typeface="Calibri" pitchFamily="0" charset="0"/>
              <a:ea typeface="Calibri" pitchFamily="0" charset="0"/>
              <a:cs typeface="Times New Roman" pitchFamily="18" charset="0"/>
            </a:endParaRPr>
          </a:p>
          <a:p>
            <a:pPr marL="857250" indent="-857250" algn="l" eaLnBrk="1" fontAlgn="base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SzPct val="100000"/>
              <a:buFont typeface="Arial" pitchFamily="34" charset="0"/>
              <a:buChar char="•"/>
            </a:pP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Yahya, F., Cooper, M. and 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Nazar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, H. (2025) ‘Hospital at home (virtual wards): developing a logic model and dark logic model’, </a:t>
            </a:r>
            <a:r>
              <a:rPr lang="en-US" altLang="zh-CN" sz="4000" b="0" i="1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BMC Health Services Research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, </a:t>
            </a:r>
            <a:r>
              <a:rPr lang="en-US" altLang="zh-CN" sz="4000" b="0" i="1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25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(1), p.714. </a:t>
            </a:r>
            <a:r>
              <a:rPr lang="en-US" altLang="zh-CN" sz="4000" b="0" i="0" u="sng" strike="noStrike" kern="1200" cap="none" spc="0" baseline="-25000">
                <a:solidFill>
                  <a:srgbClr val="0563C1"/>
                </a:solidFill>
                <a:latin typeface="Calibri" pitchFamily="0" charset="0"/>
                <a:ea typeface="Calibri" pitchFamily="0" charset="0"/>
                <a:cs typeface="Times New Roman" pitchFamily="18" charset="0"/>
                <a:hlinkClick r:id="rId12"/>
              </a:rPr>
              <a:t>https://doi.org/10.1186/s12913-025-12872-w</a:t>
            </a:r>
            <a:r>
              <a:rPr lang="en-US" altLang="zh-CN" sz="4000" b="0" i="0" u="none" strike="noStrike" kern="1200" cap="none" spc="0" baseline="-25000">
                <a:solidFill>
                  <a:srgbClr val="000000"/>
                </a:solidFill>
                <a:latin typeface="Calibri" pitchFamily="0" charset="0"/>
                <a:ea typeface="Calibri" pitchFamily="0" charset="0"/>
                <a:cs typeface="Times New Roman" pitchFamily="18" charset="0"/>
              </a:rPr>
              <a:t> (Accessed October 12, 2026).</a:t>
            </a:r>
            <a:endParaRPr lang="zh-CN" altLang="en-US" sz="4000" b="0" i="0" u="none" strike="noStrike" kern="1200" cap="none" spc="0" baseline="-25000">
              <a:solidFill>
                <a:srgbClr val="000000"/>
              </a:solidFill>
              <a:latin typeface="Calibri" pitchFamily="0" charset="0"/>
              <a:ea typeface="Calibri" pitchFamily="0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3569932"/>
      </p:ext>
    </p:extLst>
  </p:cSld>
  <p:clrMapOvr>
    <a:masterClrMapping/>
  </p:clrMapOvr>
</p:sld>
</file>

<file path=ppt/theme/theme1.xml><?xml version="1.0" encoding="utf-8"?>
<a:theme xmlns:a="http://schemas.openxmlformats.org/drawingml/2006/main" name="Executive">
  <a:themeElements>
    <a:clrScheme name="Executive">
      <a:dk1>
        <a:srgbClr val="000000"/>
      </a:dk1>
      <a:lt1>
        <a:srgbClr val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cutive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Executive">
      <a:fillStyleLst>
        <a:solidFill>
          <a:schemeClr val="phClr"/>
        </a:solidFill>
        <a:gradFill/>
        <a:gradFill/>
      </a:fillStyleLst>
      <a:lnStyleLst>
        <a:ln/>
        <a:ln/>
        <a:ln/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/>
        <a:gradFill/>
      </a:bgFillStyleLst>
    </a:fmtScheme>
  </a:themeElements>
</a:theme>
</file>

<file path=ppt/theme/theme2.xml><?xml version="1.0" encoding="utf-8"?>
<a:theme xmlns:a="http://schemas.openxmlformats.org/drawingml/2006/main" name="notesMaster1">
  <a:themeElements>
    <a:clrScheme name="notesMaster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notesMaster1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notesMaster1">
      <a:fillStyleLst>
        <a:solidFill>
          <a:schemeClr val="phClr"/>
        </a:solidFill>
        <a:gradFill/>
        <a:gradFill/>
      </a:fillStyleLst>
      <a:lnStyleLst>
        <a:ln/>
        <a:ln/>
        <a:ln/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/>
        <a:gradFill/>
      </a:bgFillStyleLst>
    </a:fmtScheme>
  </a:themeElements>
</a:theme>
</file>

<file path=docProps/app.xml><?xml version="1.0" encoding="utf-8"?>
<Properties xmlns="http://schemas.openxmlformats.org/officeDocument/2006/extended-properties">
  <Template>Normal.eit</Template>
  <TotalTime>6051</TotalTime>
  <Application>Office</Applicat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:title>Slide 1</dc:title>
  <dc:creator>lilu1</dc:creator>
  <cp:lastModifiedBy>Mobile phone user</cp:lastModifiedBy>
  <cp:revision>241</cp:revision>
  <cp:lastPrinted>2013-08-04T02:58:23Z</cp:lastPrinted>
  <dcterms:created xsi:type="dcterms:W3CDTF">2011-10-21T15:46:33Z</dcterms:created>
  <dcterms:modified xsi:type="dcterms:W3CDTF">2026-10-20T10:32:35Z</dcterms:modified>
</cp:coreProperties>
</file>