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73" r:id="rId4"/>
    <p:sldId id="274" r:id="rId5"/>
    <p:sldId id="275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6" r:id="rId19"/>
    <p:sldId id="277" r:id="rId20"/>
    <p:sldId id="278" r:id="rId21"/>
    <p:sldId id="279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3C51FC-72E7-F580-94E5-B3022C714DAA}" v="1353" dt="2026-01-24T17:21:59.992"/>
    <p1510:client id="{B860C388-22A5-D233-0C6A-28381B1FE173}" v="536" dt="2026-01-23T14:36:10.036"/>
    <p1510:client id="{C01022A7-3563-7279-836B-28C1E1DDB7D6}" v="39" dt="2026-01-24T18:48:56.668"/>
    <p1510:client id="{F1982535-7BB0-ACEE-CB0A-C6B7064D8737}" v="22" dt="2026-01-24T17:28:19.9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la Williams (2405613)" userId="S::2405613@student.uwtsd.ac.uk::93da4269-070d-4396-b0da-6d83ba302613" providerId="AD" clId="Web-{D8ED72F2-ED43-79A9-0508-7CCC3974D872}"/>
    <pc:docChg chg="mod addSld delSld modSld addMainMaster delMainMaster modMainMaster setSldSz">
      <pc:chgData name="Isla Williams (2405613)" userId="S::2405613@student.uwtsd.ac.uk::93da4269-070d-4396-b0da-6d83ba302613" providerId="AD" clId="Web-{D8ED72F2-ED43-79A9-0508-7CCC3974D872}" dt="2026-01-20T01:55:19.283" v="3542" actId="20577"/>
      <pc:docMkLst>
        <pc:docMk/>
      </pc:docMkLst>
      <pc:sldChg chg="addSp delSp modSp mod setBg modClrScheme chgLayout">
        <pc:chgData name="Isla Williams (2405613)" userId="S::2405613@student.uwtsd.ac.uk::93da4269-070d-4396-b0da-6d83ba302613" providerId="AD" clId="Web-{D8ED72F2-ED43-79A9-0508-7CCC3974D872}" dt="2026-01-20T01:55:19.283" v="3542" actId="20577"/>
        <pc:sldMkLst>
          <pc:docMk/>
          <pc:sldMk cId="109857222" sldId="256"/>
        </pc:sldMkLst>
        <pc:spChg chg="mod ord">
          <ac:chgData name="Isla Williams (2405613)" userId="S::2405613@student.uwtsd.ac.uk::93da4269-070d-4396-b0da-6d83ba302613" providerId="AD" clId="Web-{D8ED72F2-ED43-79A9-0508-7CCC3974D872}" dt="2026-01-19T03:58:41.664" v="1289" actId="1076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Isla Williams (2405613)" userId="S::2405613@student.uwtsd.ac.uk::93da4269-070d-4396-b0da-6d83ba302613" providerId="AD" clId="Web-{D8ED72F2-ED43-79A9-0508-7CCC3974D872}" dt="2026-01-19T03:59:52.027" v="1309" actId="1076"/>
          <ac:spMkLst>
            <pc:docMk/>
            <pc:sldMk cId="109857222" sldId="256"/>
            <ac:spMk id="4" creationId="{43B93C1A-9403-FA5E-34CD-2B267F788755}"/>
          </ac:spMkLst>
        </pc:spChg>
        <pc:spChg chg="add mod">
          <ac:chgData name="Isla Williams (2405613)" userId="S::2405613@student.uwtsd.ac.uk::93da4269-070d-4396-b0da-6d83ba302613" providerId="AD" clId="Web-{D8ED72F2-ED43-79A9-0508-7CCC3974D872}" dt="2026-01-19T03:59:34.011" v="1307" actId="1076"/>
          <ac:spMkLst>
            <pc:docMk/>
            <pc:sldMk cId="109857222" sldId="256"/>
            <ac:spMk id="5" creationId="{B087719A-4ADE-8795-4AC0-0B7EAC8E15C9}"/>
          </ac:spMkLst>
        </pc:spChg>
        <pc:spChg chg="add mod">
          <ac:chgData name="Isla Williams (2405613)" userId="S::2405613@student.uwtsd.ac.uk::93da4269-070d-4396-b0da-6d83ba302613" providerId="AD" clId="Web-{D8ED72F2-ED43-79A9-0508-7CCC3974D872}" dt="2026-01-20T01:55:19.283" v="3542" actId="20577"/>
          <ac:spMkLst>
            <pc:docMk/>
            <pc:sldMk cId="109857222" sldId="256"/>
            <ac:spMk id="8" creationId="{DA1A55B2-CDF9-0024-FFB1-7E712F056F88}"/>
          </ac:spMkLst>
        </pc:spChg>
        <pc:spChg chg="add mod">
          <ac:chgData name="Isla Williams (2405613)" userId="S::2405613@student.uwtsd.ac.uk::93da4269-070d-4396-b0da-6d83ba302613" providerId="AD" clId="Web-{D8ED72F2-ED43-79A9-0508-7CCC3974D872}" dt="2026-01-19T04:03:27.488" v="1400" actId="20577"/>
          <ac:spMkLst>
            <pc:docMk/>
            <pc:sldMk cId="109857222" sldId="256"/>
            <ac:spMk id="9" creationId="{93C123A5-35D9-640B-3C64-858E6BC078EB}"/>
          </ac:spMkLst>
        </pc:spChg>
      </pc:sldChg>
      <pc:sldChg chg="modSp mod setBg modClrScheme chgLayout">
        <pc:chgData name="Isla Williams (2405613)" userId="S::2405613@student.uwtsd.ac.uk::93da4269-070d-4396-b0da-6d83ba302613" providerId="AD" clId="Web-{D8ED72F2-ED43-79A9-0508-7CCC3974D872}" dt="2026-01-19T04:30:59.634" v="1478"/>
        <pc:sldMkLst>
          <pc:docMk/>
          <pc:sldMk cId="138656195" sldId="257"/>
        </pc:sldMkLst>
        <pc:spChg chg="mod">
          <ac:chgData name="Isla Williams (2405613)" userId="S::2405613@student.uwtsd.ac.uk::93da4269-070d-4396-b0da-6d83ba302613" providerId="AD" clId="Web-{D8ED72F2-ED43-79A9-0508-7CCC3974D872}" dt="2026-01-19T04:27:48.607" v="1456" actId="20577"/>
          <ac:spMkLst>
            <pc:docMk/>
            <pc:sldMk cId="138656195" sldId="257"/>
            <ac:spMk id="4" creationId="{A6D10D98-344F-8321-C39A-1570413D14DA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4:30:59.634" v="1478"/>
          <ac:spMkLst>
            <pc:docMk/>
            <pc:sldMk cId="138656195" sldId="257"/>
            <ac:spMk id="7" creationId="{954642A3-AA08-F055-BB15-1B99698A822D}"/>
          </ac:spMkLst>
        </pc:spChg>
      </pc:sldChg>
      <pc:sldChg chg="addSp delSp modSp mod setBg modClrScheme chgLayout">
        <pc:chgData name="Isla Williams (2405613)" userId="S::2405613@student.uwtsd.ac.uk::93da4269-070d-4396-b0da-6d83ba302613" providerId="AD" clId="Web-{D8ED72F2-ED43-79A9-0508-7CCC3974D872}" dt="2026-01-19T03:48:17.217" v="1161" actId="20577"/>
        <pc:sldMkLst>
          <pc:docMk/>
          <pc:sldMk cId="157666123" sldId="260"/>
        </pc:sldMkLst>
        <pc:spChg chg="mod ord">
          <ac:chgData name="Isla Williams (2405613)" userId="S::2405613@student.uwtsd.ac.uk::93da4269-070d-4396-b0da-6d83ba302613" providerId="AD" clId="Web-{D8ED72F2-ED43-79A9-0508-7CCC3974D872}" dt="2026-01-19T03:43:23.488" v="1129" actId="20577"/>
          <ac:spMkLst>
            <pc:docMk/>
            <pc:sldMk cId="157666123" sldId="260"/>
            <ac:spMk id="2" creationId="{6309F9F7-62B3-8969-7D42-DFF3B02D877B}"/>
          </ac:spMkLst>
        </pc:spChg>
        <pc:spChg chg="mod ord">
          <ac:chgData name="Isla Williams (2405613)" userId="S::2405613@student.uwtsd.ac.uk::93da4269-070d-4396-b0da-6d83ba302613" providerId="AD" clId="Web-{D8ED72F2-ED43-79A9-0508-7CCC3974D872}" dt="2026-01-19T03:48:06.045" v="1156" actId="1076"/>
          <ac:spMkLst>
            <pc:docMk/>
            <pc:sldMk cId="157666123" sldId="260"/>
            <ac:spMk id="3" creationId="{BBCF9BC2-5E42-A117-5C7E-2437FFA5FB8C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8:01.076" v="1155" actId="1076"/>
          <ac:spMkLst>
            <pc:docMk/>
            <pc:sldMk cId="157666123" sldId="260"/>
            <ac:spMk id="4" creationId="{B90D412A-5E14-69A2-FC4F-4E0092C626F5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k cId="157666123" sldId="260"/>
            <ac:spMk id="5" creationId="{624EE61F-D420-D31B-D06D-051110495D93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8:17.217" v="1161" actId="20577"/>
          <ac:spMkLst>
            <pc:docMk/>
            <pc:sldMk cId="157666123" sldId="260"/>
            <ac:spMk id="6" creationId="{01E5B73E-D360-6A52-6C26-12270CE3CD9A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4:55.680" v="1136" actId="1076"/>
          <ac:spMkLst>
            <pc:docMk/>
            <pc:sldMk cId="157666123" sldId="260"/>
            <ac:spMk id="7" creationId="{834B1A37-F901-233E-60AC-8BF71D281C19}"/>
          </ac:spMkLst>
        </pc:spChg>
      </pc:sldChg>
      <pc:sldChg chg="modSp mod setBg modClrScheme chgLayout">
        <pc:chgData name="Isla Williams (2405613)" userId="S::2405613@student.uwtsd.ac.uk::93da4269-070d-4396-b0da-6d83ba302613" providerId="AD" clId="Web-{D8ED72F2-ED43-79A9-0508-7CCC3974D872}" dt="2026-01-19T03:49:15.609" v="1174" actId="14100"/>
        <pc:sldMkLst>
          <pc:docMk/>
          <pc:sldMk cId="2587060596" sldId="261"/>
        </pc:sldMkLst>
        <pc:spChg chg="mod ord">
          <ac:chgData name="Isla Williams (2405613)" userId="S::2405613@student.uwtsd.ac.uk::93da4269-070d-4396-b0da-6d83ba302613" providerId="AD" clId="Web-{D8ED72F2-ED43-79A9-0508-7CCC3974D872}" dt="2026-01-19T03:48:29.452" v="1162" actId="1076"/>
          <ac:spMkLst>
            <pc:docMk/>
            <pc:sldMk cId="2587060596" sldId="261"/>
            <ac:spMk id="2" creationId="{4E476C53-4380-A618-4E0E-716F3BAD663E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8:41.468" v="1164" actId="1076"/>
          <ac:spMkLst>
            <pc:docMk/>
            <pc:sldMk cId="2587060596" sldId="261"/>
            <ac:spMk id="3" creationId="{C406C74C-50BF-06E6-7648-0DCBCDCD2367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k cId="2587060596" sldId="261"/>
            <ac:spMk id="4" creationId="{C744C4CC-2EC0-556E-B3E6-199F11C5BC1A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8:52.030" v="1167" actId="14100"/>
          <ac:spMkLst>
            <pc:docMk/>
            <pc:sldMk cId="2587060596" sldId="261"/>
            <ac:spMk id="5" creationId="{8C302469-4DDA-A092-61E2-19C40BF8D5C4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8:59.265" v="1169" actId="1076"/>
          <ac:spMkLst>
            <pc:docMk/>
            <pc:sldMk cId="2587060596" sldId="261"/>
            <ac:spMk id="7" creationId="{B4BF8A8A-A0E3-8E46-8D3B-C35F8835E2A6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9:08.671" v="1172" actId="1076"/>
          <ac:spMkLst>
            <pc:docMk/>
            <pc:sldMk cId="2587060596" sldId="261"/>
            <ac:spMk id="8" creationId="{D736B8CC-868A-8B21-2E6E-78EA69E30422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9:15.609" v="1174" actId="14100"/>
          <ac:spMkLst>
            <pc:docMk/>
            <pc:sldMk cId="2587060596" sldId="261"/>
            <ac:spMk id="9" creationId="{C4F2347D-6E36-4647-F0A2-602CF8EA70A2}"/>
          </ac:spMkLst>
        </pc:spChg>
        <pc:picChg chg="mod">
          <ac:chgData name="Isla Williams (2405613)" userId="S::2405613@student.uwtsd.ac.uk::93da4269-070d-4396-b0da-6d83ba302613" providerId="AD" clId="Web-{D8ED72F2-ED43-79A9-0508-7CCC3974D872}" dt="2026-01-19T03:48:55.905" v="1168" actId="1076"/>
          <ac:picMkLst>
            <pc:docMk/>
            <pc:sldMk cId="2587060596" sldId="261"/>
            <ac:picMk id="6" creationId="{3B9E4533-FD83-662E-57EF-2E29B6958F76}"/>
          </ac:picMkLst>
        </pc:picChg>
      </pc:sldChg>
      <pc:sldChg chg="modSp mod setBg modClrScheme chgLayout">
        <pc:chgData name="Isla Williams (2405613)" userId="S::2405613@student.uwtsd.ac.uk::93da4269-070d-4396-b0da-6d83ba302613" providerId="AD" clId="Web-{D8ED72F2-ED43-79A9-0508-7CCC3974D872}" dt="2026-01-19T04:43:51.483" v="1484" actId="1076"/>
        <pc:sldMkLst>
          <pc:docMk/>
          <pc:sldMk cId="2497332823" sldId="262"/>
        </pc:sldMkLst>
        <pc:spChg chg="mod ord">
          <ac:chgData name="Isla Williams (2405613)" userId="S::2405613@student.uwtsd.ac.uk::93da4269-070d-4396-b0da-6d83ba302613" providerId="AD" clId="Web-{D8ED72F2-ED43-79A9-0508-7CCC3974D872}" dt="2026-01-19T04:43:51.483" v="1484" actId="1076"/>
          <ac:spMkLst>
            <pc:docMk/>
            <pc:sldMk cId="2497332823" sldId="262"/>
            <ac:spMk id="2" creationId="{2EA34F17-4AA6-C0C7-C6E1-BB0A264C42D7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0:36.939" v="1187" actId="14100"/>
          <ac:spMkLst>
            <pc:docMk/>
            <pc:sldMk cId="2497332823" sldId="262"/>
            <ac:spMk id="3" creationId="{0CB4A131-790E-B6B4-735B-A38EE9A58CED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0:58.033" v="1193" actId="14100"/>
          <ac:spMkLst>
            <pc:docMk/>
            <pc:sldMk cId="2497332823" sldId="262"/>
            <ac:spMk id="4" creationId="{E4164650-62A8-02DD-4FF6-EB05BB70FA12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k cId="2497332823" sldId="262"/>
            <ac:spMk id="8" creationId="{E00EACC9-0FDF-29A7-C713-B687BB191B51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1:29.908" v="1201" actId="1076"/>
          <ac:spMkLst>
            <pc:docMk/>
            <pc:sldMk cId="2497332823" sldId="262"/>
            <ac:spMk id="10" creationId="{EF5D1C30-DE94-9CFC-3AE6-49BA01E46D22}"/>
          </ac:spMkLst>
        </pc:spChg>
        <pc:picChg chg="mod">
          <ac:chgData name="Isla Williams (2405613)" userId="S::2405613@student.uwtsd.ac.uk::93da4269-070d-4396-b0da-6d83ba302613" providerId="AD" clId="Web-{D8ED72F2-ED43-79A9-0508-7CCC3974D872}" dt="2026-01-19T03:51:24.752" v="1200" actId="1076"/>
          <ac:picMkLst>
            <pc:docMk/>
            <pc:sldMk cId="2497332823" sldId="262"/>
            <ac:picMk id="9" creationId="{9AE4EC18-3340-9C77-0423-6C7577F99336}"/>
          </ac:picMkLst>
        </pc:picChg>
      </pc:sldChg>
      <pc:sldChg chg="modSp mod setBg modClrScheme chgLayout">
        <pc:chgData name="Isla Williams (2405613)" userId="S::2405613@student.uwtsd.ac.uk::93da4269-070d-4396-b0da-6d83ba302613" providerId="AD" clId="Web-{D8ED72F2-ED43-79A9-0508-7CCC3974D872}" dt="2026-01-19T03:53:00.566" v="1225" actId="1076"/>
        <pc:sldMkLst>
          <pc:docMk/>
          <pc:sldMk cId="2158632015" sldId="263"/>
        </pc:sldMkLst>
        <pc:spChg chg="mod ord">
          <ac:chgData name="Isla Williams (2405613)" userId="S::2405613@student.uwtsd.ac.uk::93da4269-070d-4396-b0da-6d83ba302613" providerId="AD" clId="Web-{D8ED72F2-ED43-79A9-0508-7CCC3974D872}" dt="2026-01-19T03:52:34.456" v="1218" actId="20577"/>
          <ac:spMkLst>
            <pc:docMk/>
            <pc:sldMk cId="2158632015" sldId="263"/>
            <ac:spMk id="2" creationId="{130C0F89-3D5A-7936-66B7-1C9F8BE2598E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2:50.003" v="1222" actId="1076"/>
          <ac:spMkLst>
            <pc:docMk/>
            <pc:sldMk cId="2158632015" sldId="263"/>
            <ac:spMk id="3" creationId="{A77FEF06-5300-3D8B-5D5E-F4AD889AEC95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3:00.566" v="1225" actId="1076"/>
          <ac:spMkLst>
            <pc:docMk/>
            <pc:sldMk cId="2158632015" sldId="263"/>
            <ac:spMk id="4" creationId="{2A406DB2-82F4-05F4-E1CF-A910CE95C404}"/>
          </ac:spMkLst>
        </pc:spChg>
      </pc:sldChg>
      <pc:sldChg chg="modSp mod setBg modClrScheme chgLayout">
        <pc:chgData name="Isla Williams (2405613)" userId="S::2405613@student.uwtsd.ac.uk::93da4269-070d-4396-b0da-6d83ba302613" providerId="AD" clId="Web-{D8ED72F2-ED43-79A9-0508-7CCC3974D872}" dt="2026-01-19T03:54:36.270" v="1257" actId="1076"/>
        <pc:sldMkLst>
          <pc:docMk/>
          <pc:sldMk cId="4084777427" sldId="264"/>
        </pc:sldMkLst>
        <pc:spChg chg="mod ord">
          <ac:chgData name="Isla Williams (2405613)" userId="S::2405613@student.uwtsd.ac.uk::93da4269-070d-4396-b0da-6d83ba302613" providerId="AD" clId="Web-{D8ED72F2-ED43-79A9-0508-7CCC3974D872}" dt="2026-01-19T03:54:08.083" v="1250" actId="20577"/>
          <ac:spMkLst>
            <pc:docMk/>
            <pc:sldMk cId="4084777427" sldId="264"/>
            <ac:spMk id="2" creationId="{6E542C31-F69E-5CFC-93E1-29B3BFA462A9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4:16.567" v="1252" actId="14100"/>
          <ac:spMkLst>
            <pc:docMk/>
            <pc:sldMk cId="4084777427" sldId="264"/>
            <ac:spMk id="3" creationId="{9628DEBB-AE62-18E9-4934-709B9EB7A4EA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4:24.692" v="1254" actId="14100"/>
          <ac:spMkLst>
            <pc:docMk/>
            <pc:sldMk cId="4084777427" sldId="264"/>
            <ac:spMk id="4" creationId="{DB5EA41C-E1C7-F761-DFC9-DEC641FA0C07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4:36.270" v="1257" actId="1076"/>
          <ac:spMkLst>
            <pc:docMk/>
            <pc:sldMk cId="4084777427" sldId="264"/>
            <ac:spMk id="8" creationId="{B4A0C9B0-B438-37B5-FF1E-6E1A7F3468B2}"/>
          </ac:spMkLst>
        </pc:spChg>
        <pc:picChg chg="mod">
          <ac:chgData name="Isla Williams (2405613)" userId="S::2405613@student.uwtsd.ac.uk::93da4269-070d-4396-b0da-6d83ba302613" providerId="AD" clId="Web-{D8ED72F2-ED43-79A9-0508-7CCC3974D872}" dt="2026-01-19T03:54:31.161" v="1256" actId="14100"/>
          <ac:picMkLst>
            <pc:docMk/>
            <pc:sldMk cId="4084777427" sldId="264"/>
            <ac:picMk id="6" creationId="{EFD12279-5A0F-9E62-52FC-734677DF137E}"/>
          </ac:picMkLst>
        </pc:picChg>
      </pc:sldChg>
      <pc:sldChg chg="addSp delSp modSp mod setBg modClrScheme chgLayout">
        <pc:chgData name="Isla Williams (2405613)" userId="S::2405613@student.uwtsd.ac.uk::93da4269-070d-4396-b0da-6d83ba302613" providerId="AD" clId="Web-{D8ED72F2-ED43-79A9-0508-7CCC3974D872}" dt="2026-01-19T03:55:22.585" v="1265" actId="1076"/>
        <pc:sldMkLst>
          <pc:docMk/>
          <pc:sldMk cId="1750474441" sldId="266"/>
        </pc:sldMkLst>
        <pc:spChg chg="mod ord">
          <ac:chgData name="Isla Williams (2405613)" userId="S::2405613@student.uwtsd.ac.uk::93da4269-070d-4396-b0da-6d83ba302613" providerId="AD" clId="Web-{D8ED72F2-ED43-79A9-0508-7CCC3974D872}" dt="2026-01-19T03:55:18.569" v="1264" actId="1076"/>
          <ac:spMkLst>
            <pc:docMk/>
            <pc:sldMk cId="1750474441" sldId="266"/>
            <ac:spMk id="2" creationId="{C0E77CB7-3FFB-1142-0485-A39B6C382ED8}"/>
          </ac:spMkLst>
        </pc:spChg>
        <pc:spChg chg="add mod">
          <ac:chgData name="Isla Williams (2405613)" userId="S::2405613@student.uwtsd.ac.uk::93da4269-070d-4396-b0da-6d83ba302613" providerId="AD" clId="Web-{D8ED72F2-ED43-79A9-0508-7CCC3974D872}" dt="2026-01-19T03:55:22.585" v="1265" actId="1076"/>
          <ac:spMkLst>
            <pc:docMk/>
            <pc:sldMk cId="1750474441" sldId="266"/>
            <ac:spMk id="3" creationId="{52C2955D-697F-DAFA-9C94-97CEBF91A882}"/>
          </ac:spMkLst>
        </pc:spChg>
      </pc:sldChg>
      <pc:sldChg chg="modSp new mod setBg">
        <pc:chgData name="Isla Williams (2405613)" userId="S::2405613@student.uwtsd.ac.uk::93da4269-070d-4396-b0da-6d83ba302613" providerId="AD" clId="Web-{D8ED72F2-ED43-79A9-0508-7CCC3974D872}" dt="2026-01-19T03:56:29.732" v="1276" actId="1076"/>
        <pc:sldMkLst>
          <pc:docMk/>
          <pc:sldMk cId="10819333" sldId="267"/>
        </pc:sldMkLst>
        <pc:spChg chg="mod">
          <ac:chgData name="Isla Williams (2405613)" userId="S::2405613@student.uwtsd.ac.uk::93da4269-070d-4396-b0da-6d83ba302613" providerId="AD" clId="Web-{D8ED72F2-ED43-79A9-0508-7CCC3974D872}" dt="2026-01-19T03:56:25.998" v="1275" actId="20577"/>
          <ac:spMkLst>
            <pc:docMk/>
            <pc:sldMk cId="10819333" sldId="267"/>
            <ac:spMk id="2" creationId="{DDAFB0BF-06FB-6CC1-38D7-7269324EF03E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56:29.732" v="1276" actId="1076"/>
          <ac:spMkLst>
            <pc:docMk/>
            <pc:sldMk cId="10819333" sldId="267"/>
            <ac:spMk id="3" creationId="{872138CE-8933-1F51-57C4-7ED32A80B534}"/>
          </ac:spMkLst>
        </pc:spChg>
      </pc:sldChg>
      <pc:sldChg chg="modSp new mod setBg">
        <pc:chgData name="Isla Williams (2405613)" userId="S::2405613@student.uwtsd.ac.uk::93da4269-070d-4396-b0da-6d83ba302613" providerId="AD" clId="Web-{D8ED72F2-ED43-79A9-0508-7CCC3974D872}" dt="2026-01-19T23:23:38.279" v="1725" actId="20577"/>
        <pc:sldMkLst>
          <pc:docMk/>
          <pc:sldMk cId="4274935171" sldId="268"/>
        </pc:sldMkLst>
        <pc:spChg chg="mod">
          <ac:chgData name="Isla Williams (2405613)" userId="S::2405613@student.uwtsd.ac.uk::93da4269-070d-4396-b0da-6d83ba302613" providerId="AD" clId="Web-{D8ED72F2-ED43-79A9-0508-7CCC3974D872}" dt="2026-01-19T22:50:35.829" v="1518" actId="20577"/>
          <ac:spMkLst>
            <pc:docMk/>
            <pc:sldMk cId="4274935171" sldId="268"/>
            <ac:spMk id="2" creationId="{971EDB52-0601-BEBC-FB1C-9D2D671DC3AD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23:23:38.279" v="1725" actId="20577"/>
          <ac:spMkLst>
            <pc:docMk/>
            <pc:sldMk cId="4274935171" sldId="268"/>
            <ac:spMk id="3" creationId="{E9CF0BD3-4A53-8755-C15D-32CE722605C1}"/>
          </ac:spMkLst>
        </pc:spChg>
      </pc:sldChg>
      <pc:sldChg chg="modSp new mod setBg">
        <pc:chgData name="Isla Williams (2405613)" userId="S::2405613@student.uwtsd.ac.uk::93da4269-070d-4396-b0da-6d83ba302613" providerId="AD" clId="Web-{D8ED72F2-ED43-79A9-0508-7CCC3974D872}" dt="2026-01-20T00:31:41.039" v="2289" actId="20577"/>
        <pc:sldMkLst>
          <pc:docMk/>
          <pc:sldMk cId="3723016066" sldId="269"/>
        </pc:sldMkLst>
        <pc:spChg chg="mod">
          <ac:chgData name="Isla Williams (2405613)" userId="S::2405613@student.uwtsd.ac.uk::93da4269-070d-4396-b0da-6d83ba302613" providerId="AD" clId="Web-{D8ED72F2-ED43-79A9-0508-7CCC3974D872}" dt="2026-01-19T23:26:03.581" v="1745" actId="1076"/>
          <ac:spMkLst>
            <pc:docMk/>
            <pc:sldMk cId="3723016066" sldId="269"/>
            <ac:spMk id="2" creationId="{1752A918-E57C-40D5-9826-A62397B56248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20T00:31:41.039" v="2289" actId="20577"/>
          <ac:spMkLst>
            <pc:docMk/>
            <pc:sldMk cId="3723016066" sldId="269"/>
            <ac:spMk id="3" creationId="{2842B159-6706-64C8-B30B-A79C1A5A0396}"/>
          </ac:spMkLst>
        </pc:spChg>
      </pc:sldChg>
      <pc:sldChg chg="modSp new mod setBg">
        <pc:chgData name="Isla Williams (2405613)" userId="S::2405613@student.uwtsd.ac.uk::93da4269-070d-4396-b0da-6d83ba302613" providerId="AD" clId="Web-{D8ED72F2-ED43-79A9-0508-7CCC3974D872}" dt="2026-01-20T00:51:07.554" v="2596" actId="20577"/>
        <pc:sldMkLst>
          <pc:docMk/>
          <pc:sldMk cId="15013928" sldId="270"/>
        </pc:sldMkLst>
        <pc:spChg chg="mod">
          <ac:chgData name="Isla Williams (2405613)" userId="S::2405613@student.uwtsd.ac.uk::93da4269-070d-4396-b0da-6d83ba302613" providerId="AD" clId="Web-{D8ED72F2-ED43-79A9-0508-7CCC3974D872}" dt="2026-01-20T00:27:06.918" v="2258" actId="20577"/>
          <ac:spMkLst>
            <pc:docMk/>
            <pc:sldMk cId="15013928" sldId="270"/>
            <ac:spMk id="2" creationId="{1D199624-032A-BA51-9585-D34F467BE52D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20T00:51:07.554" v="2596" actId="20577"/>
          <ac:spMkLst>
            <pc:docMk/>
            <pc:sldMk cId="15013928" sldId="270"/>
            <ac:spMk id="3" creationId="{C566B157-0B0A-7EAB-692B-AB50FF244CD3}"/>
          </ac:spMkLst>
        </pc:spChg>
      </pc:sldChg>
      <pc:sldChg chg="modSp new mod setBg">
        <pc:chgData name="Isla Williams (2405613)" userId="S::2405613@student.uwtsd.ac.uk::93da4269-070d-4396-b0da-6d83ba302613" providerId="AD" clId="Web-{D8ED72F2-ED43-79A9-0508-7CCC3974D872}" dt="2026-01-20T01:17:21.546" v="3134" actId="20577"/>
        <pc:sldMkLst>
          <pc:docMk/>
          <pc:sldMk cId="1224056936" sldId="271"/>
        </pc:sldMkLst>
        <pc:spChg chg="mod">
          <ac:chgData name="Isla Williams (2405613)" userId="S::2405613@student.uwtsd.ac.uk::93da4269-070d-4396-b0da-6d83ba302613" providerId="AD" clId="Web-{D8ED72F2-ED43-79A9-0508-7CCC3974D872}" dt="2026-01-20T00:51:41.120" v="2603" actId="1076"/>
          <ac:spMkLst>
            <pc:docMk/>
            <pc:sldMk cId="1224056936" sldId="271"/>
            <ac:spMk id="2" creationId="{C62A1B2E-6735-D97D-0E82-DE73B83FC754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20T01:17:21.546" v="3134" actId="20577"/>
          <ac:spMkLst>
            <pc:docMk/>
            <pc:sldMk cId="1224056936" sldId="271"/>
            <ac:spMk id="3" creationId="{9CC96037-EB1A-6010-33D2-7D2A195AB90F}"/>
          </ac:spMkLst>
        </pc:spChg>
      </pc:sldChg>
      <pc:sldChg chg="modSp new mod setBg">
        <pc:chgData name="Isla Williams (2405613)" userId="S::2405613@student.uwtsd.ac.uk::93da4269-070d-4396-b0da-6d83ba302613" providerId="AD" clId="Web-{D8ED72F2-ED43-79A9-0508-7CCC3974D872}" dt="2026-01-20T01:52:02.388" v="3528" actId="20577"/>
        <pc:sldMkLst>
          <pc:docMk/>
          <pc:sldMk cId="712795857" sldId="272"/>
        </pc:sldMkLst>
        <pc:spChg chg="mod">
          <ac:chgData name="Isla Williams (2405613)" userId="S::2405613@student.uwtsd.ac.uk::93da4269-070d-4396-b0da-6d83ba302613" providerId="AD" clId="Web-{D8ED72F2-ED43-79A9-0508-7CCC3974D872}" dt="2026-01-20T01:24:21.090" v="3139" actId="14100"/>
          <ac:spMkLst>
            <pc:docMk/>
            <pc:sldMk cId="712795857" sldId="272"/>
            <ac:spMk id="2" creationId="{07357777-B961-0AF6-6D66-9229666F117B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20T01:52:02.388" v="3528" actId="20577"/>
          <ac:spMkLst>
            <pc:docMk/>
            <pc:sldMk cId="712795857" sldId="272"/>
            <ac:spMk id="3" creationId="{0342741F-433E-64DF-F452-4E59C52F0A60}"/>
          </ac:spMkLst>
        </pc:spChg>
      </pc:sldChg>
      <pc:sldMasterChg chg="modSp add mod setBg addSldLayout modSldLayout">
        <pc:chgData name="Isla Williams (2405613)" userId="S::2405613@student.uwtsd.ac.uk::93da4269-070d-4396-b0da-6d83ba302613" providerId="AD" clId="Web-{D8ED72F2-ED43-79A9-0508-7CCC3974D872}" dt="2026-01-19T03:46:25.058" v="1137"/>
        <pc:sldMasterMkLst>
          <pc:docMk/>
          <pc:sldMasterMk cId="1227110227" sldId="2147483696"/>
        </pc:sldMasterMkLst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asterMk cId="1227110227" sldId="2147483696"/>
            <ac:spMk id="2" creationId="{00000000-0000-0000-0000-000000000000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asterMk cId="1227110227" sldId="2147483696"/>
            <ac:spMk id="3" creationId="{00000000-0000-0000-0000-000000000000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asterMk cId="1227110227" sldId="2147483696"/>
            <ac:spMk id="4" creationId="{00000000-0000-0000-0000-000000000000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asterMk cId="1227110227" sldId="2147483696"/>
            <ac:spMk id="5" creationId="{00000000-0000-0000-0000-000000000000}"/>
          </ac:spMkLst>
        </pc:spChg>
        <pc:spChg chg="mod">
          <ac:chgData name="Isla Williams (2405613)" userId="S::2405613@student.uwtsd.ac.uk::93da4269-070d-4396-b0da-6d83ba302613" providerId="AD" clId="Web-{D8ED72F2-ED43-79A9-0508-7CCC3974D872}" dt="2026-01-19T03:41:31.998" v="1101"/>
          <ac:spMkLst>
            <pc:docMk/>
            <pc:sldMasterMk cId="1227110227" sldId="2147483696"/>
            <ac:spMk id="6" creationId="{00000000-0000-0000-0000-000000000000}"/>
          </ac:spMkLst>
        </pc:spChg>
        <pc:sldLayoutChg chg="modSp 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4203803482" sldId="2147483697"/>
          </pc:sldLayoutMkLst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4203803482" sldId="2147483697"/>
              <ac:spMk id="2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4203803482" sldId="2147483697"/>
              <ac:spMk id="3" creationId="{00000000-0000-0000-0000-000000000000}"/>
            </ac:spMkLst>
          </pc:spChg>
        </pc:sldLayoutChg>
        <pc:sldLayoutChg chg="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1178695122" sldId="2147483698"/>
          </pc:sldLayoutMkLst>
        </pc:sldLayoutChg>
        <pc:sldLayoutChg chg="modSp 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1236042397" sldId="2147483699"/>
          </pc:sldLayoutMkLst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1236042397" sldId="2147483699"/>
              <ac:spMk id="2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1236042397" sldId="2147483699"/>
              <ac:spMk id="3" creationId="{00000000-0000-0000-0000-000000000000}"/>
            </ac:spMkLst>
          </pc:spChg>
        </pc:sldLayoutChg>
        <pc:sldLayoutChg chg="modSp 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2040988528" sldId="2147483700"/>
          </pc:sldLayoutMkLst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040988528" sldId="2147483700"/>
              <ac:spMk id="3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040988528" sldId="2147483700"/>
              <ac:spMk id="4" creationId="{00000000-0000-0000-0000-000000000000}"/>
            </ac:spMkLst>
          </pc:spChg>
        </pc:sldLayoutChg>
        <pc:sldLayoutChg chg="modSp 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3145881761" sldId="2147483701"/>
          </pc:sldLayoutMkLst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3145881761" sldId="2147483701"/>
              <ac:spMk id="2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3145881761" sldId="2147483701"/>
              <ac:spMk id="3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3145881761" sldId="2147483701"/>
              <ac:spMk id="4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3145881761" sldId="2147483701"/>
              <ac:spMk id="5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3145881761" sldId="2147483701"/>
              <ac:spMk id="6" creationId="{00000000-0000-0000-0000-000000000000}"/>
            </ac:spMkLst>
          </pc:spChg>
        </pc:sldLayoutChg>
        <pc:sldLayoutChg chg="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3669123639" sldId="2147483702"/>
          </pc:sldLayoutMkLst>
        </pc:sldLayoutChg>
        <pc:sldLayoutChg chg="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538749884" sldId="2147483703"/>
          </pc:sldLayoutMkLst>
        </pc:sldLayoutChg>
        <pc:sldLayoutChg chg="modSp 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2050554586" sldId="2147483704"/>
          </pc:sldLayoutMkLst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050554586" sldId="2147483704"/>
              <ac:spMk id="2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050554586" sldId="2147483704"/>
              <ac:spMk id="3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050554586" sldId="2147483704"/>
              <ac:spMk id="4" creationId="{00000000-0000-0000-0000-000000000000}"/>
            </ac:spMkLst>
          </pc:spChg>
        </pc:sldLayoutChg>
        <pc:sldLayoutChg chg="modSp 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2231654583" sldId="2147483705"/>
          </pc:sldLayoutMkLst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231654583" sldId="2147483705"/>
              <ac:spMk id="2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231654583" sldId="2147483705"/>
              <ac:spMk id="3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2231654583" sldId="2147483705"/>
              <ac:spMk id="4" creationId="{00000000-0000-0000-0000-000000000000}"/>
            </ac:spMkLst>
          </pc:spChg>
        </pc:sldLayoutChg>
        <pc:sldLayoutChg chg="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1784373121" sldId="2147483706"/>
          </pc:sldLayoutMkLst>
        </pc:sldLayoutChg>
        <pc:sldLayoutChg chg="modSp add mod replId">
          <pc:chgData name="Isla Williams (2405613)" userId="S::2405613@student.uwtsd.ac.uk::93da4269-070d-4396-b0da-6d83ba302613" providerId="AD" clId="Web-{D8ED72F2-ED43-79A9-0508-7CCC3974D872}" dt="2026-01-19T03:46:25.058" v="1137"/>
          <pc:sldLayoutMkLst>
            <pc:docMk/>
            <pc:sldMasterMk cId="1227110227" sldId="2147483696"/>
            <pc:sldLayoutMk cId="4102780756" sldId="2147483707"/>
          </pc:sldLayoutMkLst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4102780756" sldId="2147483707"/>
              <ac:spMk id="2" creationId="{00000000-0000-0000-0000-000000000000}"/>
            </ac:spMkLst>
          </pc:spChg>
          <pc:spChg chg="mod">
            <ac:chgData name="Isla Williams (2405613)" userId="S::2405613@student.uwtsd.ac.uk::93da4269-070d-4396-b0da-6d83ba302613" providerId="AD" clId="Web-{D8ED72F2-ED43-79A9-0508-7CCC3974D872}" dt="2026-01-19T03:41:31.998" v="1101"/>
            <ac:spMkLst>
              <pc:docMk/>
              <pc:sldMasterMk cId="1227110227" sldId="2147483696"/>
              <pc:sldLayoutMk cId="4102780756" sldId="2147483707"/>
              <ac:spMk id="3" creationId="{00000000-0000-0000-0000-000000000000}"/>
            </ac:spMkLst>
          </pc:spChg>
        </pc:sldLayoutChg>
      </pc:sldMasterChg>
    </pc:docChg>
  </pc:docChgLst>
  <pc:docChgLst>
    <pc:chgData name="Isla Williams (2405613)" userId="S::2405613@student.uwtsd.ac.uk::93da4269-070d-4396-b0da-6d83ba302613" providerId="AD" clId="Web-{C01022A7-3563-7279-836B-28C1E1DDB7D6}"/>
    <pc:docChg chg="modSld">
      <pc:chgData name="Isla Williams (2405613)" userId="S::2405613@student.uwtsd.ac.uk::93da4269-070d-4396-b0da-6d83ba302613" providerId="AD" clId="Web-{C01022A7-3563-7279-836B-28C1E1DDB7D6}" dt="2026-01-24T18:48:56.668" v="18" actId="20577"/>
      <pc:docMkLst>
        <pc:docMk/>
      </pc:docMkLst>
      <pc:sldChg chg="modSp">
        <pc:chgData name="Isla Williams (2405613)" userId="S::2405613@student.uwtsd.ac.uk::93da4269-070d-4396-b0da-6d83ba302613" providerId="AD" clId="Web-{C01022A7-3563-7279-836B-28C1E1DDB7D6}" dt="2026-01-24T18:48:56.668" v="18" actId="20577"/>
        <pc:sldMkLst>
          <pc:docMk/>
          <pc:sldMk cId="109857222" sldId="256"/>
        </pc:sldMkLst>
        <pc:spChg chg="mod">
          <ac:chgData name="Isla Williams (2405613)" userId="S::2405613@student.uwtsd.ac.uk::93da4269-070d-4396-b0da-6d83ba302613" providerId="AD" clId="Web-{C01022A7-3563-7279-836B-28C1E1DDB7D6}" dt="2026-01-24T18:48:56.668" v="18" actId="20577"/>
          <ac:spMkLst>
            <pc:docMk/>
            <pc:sldMk cId="109857222" sldId="256"/>
            <ac:spMk id="8" creationId="{DA1A55B2-CDF9-0024-FFB1-7E712F056F88}"/>
          </ac:spMkLst>
        </pc:spChg>
      </pc:sldChg>
    </pc:docChg>
  </pc:docChgLst>
  <pc:docChgLst>
    <pc:chgData name="Isla Williams (2405613)" userId="S::2405613@student.uwtsd.ac.uk::93da4269-070d-4396-b0da-6d83ba302613" providerId="AD" clId="Web-{76977EAE-72E4-CB95-81FC-125469228D58}"/>
    <pc:docChg chg="addSld modSld">
      <pc:chgData name="Isla Williams (2405613)" userId="S::2405613@student.uwtsd.ac.uk::93da4269-070d-4396-b0da-6d83ba302613" providerId="AD" clId="Web-{76977EAE-72E4-CB95-81FC-125469228D58}" dt="2026-01-08T19:32:39.810" v="567"/>
      <pc:docMkLst>
        <pc:docMk/>
      </pc:docMkLst>
      <pc:sldChg chg="modSp">
        <pc:chgData name="Isla Williams (2405613)" userId="S::2405613@student.uwtsd.ac.uk::93da4269-070d-4396-b0da-6d83ba302613" providerId="AD" clId="Web-{76977EAE-72E4-CB95-81FC-125469228D58}" dt="2026-01-05T14:35:15.617" v="210" actId="20577"/>
        <pc:sldMkLst>
          <pc:docMk/>
          <pc:sldMk cId="157666123" sldId="260"/>
        </pc:sldMkLst>
        <pc:spChg chg="mod">
          <ac:chgData name="Isla Williams (2405613)" userId="S::2405613@student.uwtsd.ac.uk::93da4269-070d-4396-b0da-6d83ba302613" providerId="AD" clId="Web-{76977EAE-72E4-CB95-81FC-125469228D58}" dt="2026-01-05T13:17:52.042" v="0" actId="20577"/>
          <ac:spMkLst>
            <pc:docMk/>
            <pc:sldMk cId="157666123" sldId="260"/>
            <ac:spMk id="3" creationId="{BBCF9BC2-5E42-A117-5C7E-2437FFA5FB8C}"/>
          </ac:spMkLst>
        </pc:spChg>
        <pc:spChg chg="mod">
          <ac:chgData name="Isla Williams (2405613)" userId="S::2405613@student.uwtsd.ac.uk::93da4269-070d-4396-b0da-6d83ba302613" providerId="AD" clId="Web-{76977EAE-72E4-CB95-81FC-125469228D58}" dt="2026-01-05T14:35:15.617" v="210" actId="20577"/>
          <ac:spMkLst>
            <pc:docMk/>
            <pc:sldMk cId="157666123" sldId="260"/>
            <ac:spMk id="6" creationId="{01E5B73E-D360-6A52-6C26-12270CE3CD9A}"/>
          </ac:spMkLst>
        </pc:spChg>
      </pc:sldChg>
      <pc:sldChg chg="modSp">
        <pc:chgData name="Isla Williams (2405613)" userId="S::2405613@student.uwtsd.ac.uk::93da4269-070d-4396-b0da-6d83ba302613" providerId="AD" clId="Web-{76977EAE-72E4-CB95-81FC-125469228D58}" dt="2026-01-05T14:24:11.746" v="160" actId="20577"/>
        <pc:sldMkLst>
          <pc:docMk/>
          <pc:sldMk cId="2587060596" sldId="261"/>
        </pc:sldMkLst>
        <pc:spChg chg="mod">
          <ac:chgData name="Isla Williams (2405613)" userId="S::2405613@student.uwtsd.ac.uk::93da4269-070d-4396-b0da-6d83ba302613" providerId="AD" clId="Web-{76977EAE-72E4-CB95-81FC-125469228D58}" dt="2026-01-05T13:18:11.089" v="1" actId="1076"/>
          <ac:spMkLst>
            <pc:docMk/>
            <pc:sldMk cId="2587060596" sldId="261"/>
            <ac:spMk id="7" creationId="{B4BF8A8A-A0E3-8E46-8D3B-C35F8835E2A6}"/>
          </ac:spMkLst>
        </pc:spChg>
        <pc:spChg chg="mod">
          <ac:chgData name="Isla Williams (2405613)" userId="S::2405613@student.uwtsd.ac.uk::93da4269-070d-4396-b0da-6d83ba302613" providerId="AD" clId="Web-{76977EAE-72E4-CB95-81FC-125469228D58}" dt="2026-01-05T13:18:26.652" v="5" actId="1076"/>
          <ac:spMkLst>
            <pc:docMk/>
            <pc:sldMk cId="2587060596" sldId="261"/>
            <ac:spMk id="8" creationId="{D736B8CC-868A-8B21-2E6E-78EA69E30422}"/>
          </ac:spMkLst>
        </pc:spChg>
        <pc:spChg chg="mod">
          <ac:chgData name="Isla Williams (2405613)" userId="S::2405613@student.uwtsd.ac.uk::93da4269-070d-4396-b0da-6d83ba302613" providerId="AD" clId="Web-{76977EAE-72E4-CB95-81FC-125469228D58}" dt="2026-01-05T14:24:11.746" v="160" actId="20577"/>
          <ac:spMkLst>
            <pc:docMk/>
            <pc:sldMk cId="2587060596" sldId="261"/>
            <ac:spMk id="9" creationId="{C4F2347D-6E36-4647-F0A2-602CF8EA70A2}"/>
          </ac:spMkLst>
        </pc:spChg>
        <pc:picChg chg="mod">
          <ac:chgData name="Isla Williams (2405613)" userId="S::2405613@student.uwtsd.ac.uk::93da4269-070d-4396-b0da-6d83ba302613" providerId="AD" clId="Web-{76977EAE-72E4-CB95-81FC-125469228D58}" dt="2026-01-05T13:18:14.839" v="2" actId="1076"/>
          <ac:picMkLst>
            <pc:docMk/>
            <pc:sldMk cId="2587060596" sldId="261"/>
            <ac:picMk id="6" creationId="{3B9E4533-FD83-662E-57EF-2E29B6958F76}"/>
          </ac:picMkLst>
        </pc:picChg>
      </pc:sldChg>
      <pc:sldChg chg="addSp delSp modSp new mod setBg">
        <pc:chgData name="Isla Williams (2405613)" userId="S::2405613@student.uwtsd.ac.uk::93da4269-070d-4396-b0da-6d83ba302613" providerId="AD" clId="Web-{76977EAE-72E4-CB95-81FC-125469228D58}" dt="2026-01-07T15:50:31.718" v="314" actId="14100"/>
        <pc:sldMkLst>
          <pc:docMk/>
          <pc:sldMk cId="2497332823" sldId="262"/>
        </pc:sldMkLst>
        <pc:spChg chg="mod">
          <ac:chgData name="Isla Williams (2405613)" userId="S::2405613@student.uwtsd.ac.uk::93da4269-070d-4396-b0da-6d83ba302613" providerId="AD" clId="Web-{76977EAE-72E4-CB95-81FC-125469228D58}" dt="2026-01-05T13:50:50.686" v="23" actId="20577"/>
          <ac:spMkLst>
            <pc:docMk/>
            <pc:sldMk cId="2497332823" sldId="262"/>
            <ac:spMk id="2" creationId="{2EA34F17-4AA6-C0C7-C6E1-BB0A264C42D7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7T15:50:26.905" v="313" actId="14100"/>
          <ac:spMkLst>
            <pc:docMk/>
            <pc:sldMk cId="2497332823" sldId="262"/>
            <ac:spMk id="3" creationId="{0CB4A131-790E-B6B4-735B-A38EE9A58CED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7T15:50:31.718" v="314" actId="14100"/>
          <ac:spMkLst>
            <pc:docMk/>
            <pc:sldMk cId="2497332823" sldId="262"/>
            <ac:spMk id="4" creationId="{E4164650-62A8-02DD-4FF6-EB05BB70FA12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5T14:14:32.551" v="100" actId="20577"/>
          <ac:spMkLst>
            <pc:docMk/>
            <pc:sldMk cId="2497332823" sldId="262"/>
            <ac:spMk id="8" creationId="{E00EACC9-0FDF-29A7-C713-B687BB191B51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5T14:16:23.537" v="143" actId="1076"/>
          <ac:spMkLst>
            <pc:docMk/>
            <pc:sldMk cId="2497332823" sldId="262"/>
            <ac:spMk id="10" creationId="{EF5D1C30-DE94-9CFC-3AE6-49BA01E46D22}"/>
          </ac:spMkLst>
        </pc:spChg>
        <pc:picChg chg="add mod">
          <ac:chgData name="Isla Williams (2405613)" userId="S::2405613@student.uwtsd.ac.uk::93da4269-070d-4396-b0da-6d83ba302613" providerId="AD" clId="Web-{76977EAE-72E4-CB95-81FC-125469228D58}" dt="2026-01-05T14:16:27.319" v="144" actId="14100"/>
          <ac:picMkLst>
            <pc:docMk/>
            <pc:sldMk cId="2497332823" sldId="262"/>
            <ac:picMk id="9" creationId="{9AE4EC18-3340-9C77-0423-6C7577F99336}"/>
          </ac:picMkLst>
        </pc:picChg>
      </pc:sldChg>
      <pc:sldChg chg="addSp modSp new mod setBg">
        <pc:chgData name="Isla Williams (2405613)" userId="S::2405613@student.uwtsd.ac.uk::93da4269-070d-4396-b0da-6d83ba302613" providerId="AD" clId="Web-{76977EAE-72E4-CB95-81FC-125469228D58}" dt="2026-01-08T12:35:17.935" v="396" actId="1076"/>
        <pc:sldMkLst>
          <pc:docMk/>
          <pc:sldMk cId="2158632015" sldId="263"/>
        </pc:sldMkLst>
        <pc:spChg chg="mod">
          <ac:chgData name="Isla Williams (2405613)" userId="S::2405613@student.uwtsd.ac.uk::93da4269-070d-4396-b0da-6d83ba302613" providerId="AD" clId="Web-{76977EAE-72E4-CB95-81FC-125469228D58}" dt="2026-01-05T17:21:30.105" v="280" actId="20577"/>
          <ac:spMkLst>
            <pc:docMk/>
            <pc:sldMk cId="2158632015" sldId="263"/>
            <ac:spMk id="2" creationId="{130C0F89-3D5A-7936-66B7-1C9F8BE2598E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8T12:35:17.935" v="396" actId="1076"/>
          <ac:spMkLst>
            <pc:docMk/>
            <pc:sldMk cId="2158632015" sldId="263"/>
            <ac:spMk id="3" creationId="{A77FEF06-5300-3D8B-5D5E-F4AD889AEC95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8T12:35:11.857" v="395" actId="1076"/>
          <ac:spMkLst>
            <pc:docMk/>
            <pc:sldMk cId="2158632015" sldId="263"/>
            <ac:spMk id="4" creationId="{2A406DB2-82F4-05F4-E1CF-A910CE95C404}"/>
          </ac:spMkLst>
        </pc:spChg>
      </pc:sldChg>
      <pc:sldChg chg="addSp delSp modSp new mod setBg">
        <pc:chgData name="Isla Williams (2405613)" userId="S::2405613@student.uwtsd.ac.uk::93da4269-070d-4396-b0da-6d83ba302613" providerId="AD" clId="Web-{76977EAE-72E4-CB95-81FC-125469228D58}" dt="2026-01-08T15:02:13.312" v="565" actId="1076"/>
        <pc:sldMkLst>
          <pc:docMk/>
          <pc:sldMk cId="4084777427" sldId="264"/>
        </pc:sldMkLst>
        <pc:spChg chg="mod">
          <ac:chgData name="Isla Williams (2405613)" userId="S::2405613@student.uwtsd.ac.uk::93da4269-070d-4396-b0da-6d83ba302613" providerId="AD" clId="Web-{76977EAE-72E4-CB95-81FC-125469228D58}" dt="2026-01-08T12:36:21.920" v="436" actId="1076"/>
          <ac:spMkLst>
            <pc:docMk/>
            <pc:sldMk cId="4084777427" sldId="264"/>
            <ac:spMk id="2" creationId="{6E542C31-F69E-5CFC-93E1-29B3BFA462A9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8T14:23:03.112" v="488" actId="14100"/>
          <ac:spMkLst>
            <pc:docMk/>
            <pc:sldMk cId="4084777427" sldId="264"/>
            <ac:spMk id="3" creationId="{9628DEBB-AE62-18E9-4934-709B9EB7A4EA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8T15:01:43.327" v="561"/>
          <ac:spMkLst>
            <pc:docMk/>
            <pc:sldMk cId="4084777427" sldId="264"/>
            <ac:spMk id="4" creationId="{DB5EA41C-E1C7-F761-DFC9-DEC641FA0C07}"/>
          </ac:spMkLst>
        </pc:spChg>
        <pc:spChg chg="add mod">
          <ac:chgData name="Isla Williams (2405613)" userId="S::2405613@student.uwtsd.ac.uk::93da4269-070d-4396-b0da-6d83ba302613" providerId="AD" clId="Web-{76977EAE-72E4-CB95-81FC-125469228D58}" dt="2026-01-08T15:02:13.312" v="565" actId="1076"/>
          <ac:spMkLst>
            <pc:docMk/>
            <pc:sldMk cId="4084777427" sldId="264"/>
            <ac:spMk id="8" creationId="{B4A0C9B0-B438-37B5-FF1E-6E1A7F3468B2}"/>
          </ac:spMkLst>
        </pc:spChg>
        <pc:picChg chg="add mod">
          <ac:chgData name="Isla Williams (2405613)" userId="S::2405613@student.uwtsd.ac.uk::93da4269-070d-4396-b0da-6d83ba302613" providerId="AD" clId="Web-{76977EAE-72E4-CB95-81FC-125469228D58}" dt="2026-01-08T15:01:54.468" v="563" actId="14100"/>
          <ac:picMkLst>
            <pc:docMk/>
            <pc:sldMk cId="4084777427" sldId="264"/>
            <ac:picMk id="6" creationId="{EFD12279-5A0F-9E62-52FC-734677DF137E}"/>
          </ac:picMkLst>
        </pc:picChg>
      </pc:sldChg>
      <pc:sldChg chg="new">
        <pc:chgData name="Isla Williams (2405613)" userId="S::2405613@student.uwtsd.ac.uk::93da4269-070d-4396-b0da-6d83ba302613" providerId="AD" clId="Web-{76977EAE-72E4-CB95-81FC-125469228D58}" dt="2026-01-08T19:32:39.810" v="567"/>
        <pc:sldMkLst>
          <pc:docMk/>
          <pc:sldMk cId="1750474441" sldId="266"/>
        </pc:sldMkLst>
      </pc:sldChg>
    </pc:docChg>
  </pc:docChgLst>
  <pc:docChgLst>
    <pc:chgData name="Isla Williams (2405613)" userId="S::2405613@student.uwtsd.ac.uk::93da4269-070d-4396-b0da-6d83ba302613" providerId="AD" clId="Web-{B860C388-22A5-D233-0C6A-28381B1FE173}"/>
    <pc:docChg chg="addSld modSld">
      <pc:chgData name="Isla Williams (2405613)" userId="S::2405613@student.uwtsd.ac.uk::93da4269-070d-4396-b0da-6d83ba302613" providerId="AD" clId="Web-{B860C388-22A5-D233-0C6A-28381B1FE173}" dt="2026-01-23T14:36:10.036" v="383" actId="20577"/>
      <pc:docMkLst>
        <pc:docMk/>
      </pc:docMkLst>
      <pc:sldChg chg="addSp delSp modSp">
        <pc:chgData name="Isla Williams (2405613)" userId="S::2405613@student.uwtsd.ac.uk::93da4269-070d-4396-b0da-6d83ba302613" providerId="AD" clId="Web-{B860C388-22A5-D233-0C6A-28381B1FE173}" dt="2026-01-23T10:00:25.144" v="264" actId="20577"/>
        <pc:sldMkLst>
          <pc:docMk/>
          <pc:sldMk cId="138656195" sldId="257"/>
        </pc:sldMkLst>
        <pc:spChg chg="add mod">
          <ac:chgData name="Isla Williams (2405613)" userId="S::2405613@student.uwtsd.ac.uk::93da4269-070d-4396-b0da-6d83ba302613" providerId="AD" clId="Web-{B860C388-22A5-D233-0C6A-28381B1FE173}" dt="2026-01-23T10:00:19.175" v="262" actId="20577"/>
          <ac:spMkLst>
            <pc:docMk/>
            <pc:sldMk cId="138656195" sldId="257"/>
            <ac:spMk id="2" creationId="{5016F1D0-4697-58B1-7502-73AFBDE97ACB}"/>
          </ac:spMkLst>
        </pc:spChg>
        <pc:spChg chg="add del">
          <ac:chgData name="Isla Williams (2405613)" userId="S::2405613@student.uwtsd.ac.uk::93da4269-070d-4396-b0da-6d83ba302613" providerId="AD" clId="Web-{B860C388-22A5-D233-0C6A-28381B1FE173}" dt="2026-01-23T08:21:31.591" v="90"/>
          <ac:spMkLst>
            <pc:docMk/>
            <pc:sldMk cId="138656195" sldId="257"/>
            <ac:spMk id="3" creationId="{251A2CF7-2CC7-8C9B-A7E0-9092EA15FB96}"/>
          </ac:spMkLst>
        </pc:spChg>
        <pc:spChg chg="add mod">
          <ac:chgData name="Isla Williams (2405613)" userId="S::2405613@student.uwtsd.ac.uk::93da4269-070d-4396-b0da-6d83ba302613" providerId="AD" clId="Web-{B860C388-22A5-D233-0C6A-28381B1FE173}" dt="2026-01-23T09:57:26.348" v="238" actId="1076"/>
          <ac:spMkLst>
            <pc:docMk/>
            <pc:sldMk cId="138656195" sldId="257"/>
            <ac:spMk id="3" creationId="{BF31157C-E54B-662F-27C4-FA5D0D984A5B}"/>
          </ac:spMkLst>
        </pc:spChg>
        <pc:spChg chg="add mod">
          <ac:chgData name="Isla Williams (2405613)" userId="S::2405613@student.uwtsd.ac.uk::93da4269-070d-4396-b0da-6d83ba302613" providerId="AD" clId="Web-{B860C388-22A5-D233-0C6A-28381B1FE173}" dt="2026-01-23T09:08:47.757" v="210" actId="1076"/>
          <ac:spMkLst>
            <pc:docMk/>
            <pc:sldMk cId="138656195" sldId="257"/>
            <ac:spMk id="6" creationId="{2A354633-8036-132C-D6F1-BE247648BEA4}"/>
          </ac:spMkLst>
        </pc:spChg>
        <pc:spChg chg="mod">
          <ac:chgData name="Isla Williams (2405613)" userId="S::2405613@student.uwtsd.ac.uk::93da4269-070d-4396-b0da-6d83ba302613" providerId="AD" clId="Web-{B860C388-22A5-D233-0C6A-28381B1FE173}" dt="2026-01-23T10:00:14.268" v="260" actId="20577"/>
          <ac:spMkLst>
            <pc:docMk/>
            <pc:sldMk cId="138656195" sldId="257"/>
            <ac:spMk id="7" creationId="{954642A3-AA08-F055-BB15-1B99698A822D}"/>
          </ac:spMkLst>
        </pc:spChg>
        <pc:spChg chg="add mod">
          <ac:chgData name="Isla Williams (2405613)" userId="S::2405613@student.uwtsd.ac.uk::93da4269-070d-4396-b0da-6d83ba302613" providerId="AD" clId="Web-{B860C388-22A5-D233-0C6A-28381B1FE173}" dt="2026-01-23T10:00:25.144" v="264" actId="20577"/>
          <ac:spMkLst>
            <pc:docMk/>
            <pc:sldMk cId="138656195" sldId="257"/>
            <ac:spMk id="8" creationId="{5FBF5042-5FC7-96B7-BC54-6BE291FCDDB4}"/>
          </ac:spMkLst>
        </pc:spChg>
        <pc:spChg chg="del">
          <ac:chgData name="Isla Williams (2405613)" userId="S::2405613@student.uwtsd.ac.uk::93da4269-070d-4396-b0da-6d83ba302613" providerId="AD" clId="Web-{B860C388-22A5-D233-0C6A-28381B1FE173}" dt="2026-01-23T06:50:14.674" v="7"/>
          <ac:spMkLst>
            <pc:docMk/>
            <pc:sldMk cId="138656195" sldId="257"/>
            <ac:spMk id="8" creationId="{F99F1DC3-CF6E-719C-589D-A9BBE44A21EB}"/>
          </ac:spMkLst>
        </pc:spChg>
        <pc:spChg chg="del">
          <ac:chgData name="Isla Williams (2405613)" userId="S::2405613@student.uwtsd.ac.uk::93da4269-070d-4396-b0da-6d83ba302613" providerId="AD" clId="Web-{B860C388-22A5-D233-0C6A-28381B1FE173}" dt="2026-01-23T06:50:10.766" v="6"/>
          <ac:spMkLst>
            <pc:docMk/>
            <pc:sldMk cId="138656195" sldId="257"/>
            <ac:spMk id="9" creationId="{6862E9C7-D3F4-4021-6B78-AD18D300EB59}"/>
          </ac:spMkLst>
        </pc:spChg>
        <pc:spChg chg="del mod">
          <ac:chgData name="Isla Williams (2405613)" userId="S::2405613@student.uwtsd.ac.uk::93da4269-070d-4396-b0da-6d83ba302613" providerId="AD" clId="Web-{B860C388-22A5-D233-0C6A-28381B1FE173}" dt="2026-01-23T06:49:49.203" v="1"/>
          <ac:spMkLst>
            <pc:docMk/>
            <pc:sldMk cId="138656195" sldId="257"/>
            <ac:spMk id="10" creationId="{C84B397B-D982-53FD-2FEE-D71911A99913}"/>
          </ac:spMkLst>
        </pc:spChg>
        <pc:spChg chg="del">
          <ac:chgData name="Isla Williams (2405613)" userId="S::2405613@student.uwtsd.ac.uk::93da4269-070d-4396-b0da-6d83ba302613" providerId="AD" clId="Web-{B860C388-22A5-D233-0C6A-28381B1FE173}" dt="2026-01-23T06:49:56.141" v="2"/>
          <ac:spMkLst>
            <pc:docMk/>
            <pc:sldMk cId="138656195" sldId="257"/>
            <ac:spMk id="11" creationId="{7A027BD4-9C64-C15F-B10C-AFD8F93071CC}"/>
          </ac:spMkLst>
        </pc:spChg>
        <pc:spChg chg="del">
          <ac:chgData name="Isla Williams (2405613)" userId="S::2405613@student.uwtsd.ac.uk::93da4269-070d-4396-b0da-6d83ba302613" providerId="AD" clId="Web-{B860C388-22A5-D233-0C6A-28381B1FE173}" dt="2026-01-23T06:50:06.485" v="5"/>
          <ac:spMkLst>
            <pc:docMk/>
            <pc:sldMk cId="138656195" sldId="257"/>
            <ac:spMk id="12" creationId="{803AD96E-A123-8B9A-75B7-5C6B2F79A119}"/>
          </ac:spMkLst>
        </pc:spChg>
        <pc:spChg chg="del mod">
          <ac:chgData name="Isla Williams (2405613)" userId="S::2405613@student.uwtsd.ac.uk::93da4269-070d-4396-b0da-6d83ba302613" providerId="AD" clId="Web-{B860C388-22A5-D233-0C6A-28381B1FE173}" dt="2026-01-23T06:50:01.953" v="4"/>
          <ac:spMkLst>
            <pc:docMk/>
            <pc:sldMk cId="138656195" sldId="257"/>
            <ac:spMk id="13" creationId="{29A3F28B-CD85-AA5B-E013-D5012A144153}"/>
          </ac:spMkLst>
        </pc:spChg>
        <pc:picChg chg="add mod">
          <ac:chgData name="Isla Williams (2405613)" userId="S::2405613@student.uwtsd.ac.uk::93da4269-070d-4396-b0da-6d83ba302613" providerId="AD" clId="Web-{B860C388-22A5-D233-0C6A-28381B1FE173}" dt="2026-01-23T09:08:32.976" v="207" actId="14100"/>
          <ac:picMkLst>
            <pc:docMk/>
            <pc:sldMk cId="138656195" sldId="257"/>
            <ac:picMk id="5" creationId="{051D7F20-1B6D-33C7-282A-753F1C62DC71}"/>
          </ac:picMkLst>
        </pc:picChg>
        <pc:picChg chg="add mod">
          <ac:chgData name="Isla Williams (2405613)" userId="S::2405613@student.uwtsd.ac.uk::93da4269-070d-4396-b0da-6d83ba302613" providerId="AD" clId="Web-{B860C388-22A5-D233-0C6A-28381B1FE173}" dt="2026-01-23T09:59:59.499" v="258" actId="1076"/>
          <ac:picMkLst>
            <pc:docMk/>
            <pc:sldMk cId="138656195" sldId="257"/>
            <ac:picMk id="13" creationId="{C70EB537-C447-0FB5-EA60-2D31B1E4268B}"/>
          </ac:picMkLst>
        </pc:picChg>
        <pc:inkChg chg="add del">
          <ac:chgData name="Isla Williams (2405613)" userId="S::2405613@student.uwtsd.ac.uk::93da4269-070d-4396-b0da-6d83ba302613" providerId="AD" clId="Web-{B860C388-22A5-D233-0C6A-28381B1FE173}" dt="2026-01-23T09:58:16.740" v="247"/>
          <ac:inkMkLst>
            <pc:docMk/>
            <pc:sldMk cId="138656195" sldId="257"/>
            <ac:inkMk id="9" creationId="{1610A207-5696-7920-DB60-E55BB9EC9C75}"/>
          </ac:inkMkLst>
        </pc:inkChg>
        <pc:inkChg chg="add del">
          <ac:chgData name="Isla Williams (2405613)" userId="S::2405613@student.uwtsd.ac.uk::93da4269-070d-4396-b0da-6d83ba302613" providerId="AD" clId="Web-{B860C388-22A5-D233-0C6A-28381B1FE173}" dt="2026-01-23T09:58:16.162" v="246"/>
          <ac:inkMkLst>
            <pc:docMk/>
            <pc:sldMk cId="138656195" sldId="257"/>
            <ac:inkMk id="10" creationId="{245D9678-2B4A-170F-24D4-EB8FBC6E3EF9}"/>
          </ac:inkMkLst>
        </pc:inkChg>
        <pc:inkChg chg="add del">
          <ac:chgData name="Isla Williams (2405613)" userId="S::2405613@student.uwtsd.ac.uk::93da4269-070d-4396-b0da-6d83ba302613" providerId="AD" clId="Web-{B860C388-22A5-D233-0C6A-28381B1FE173}" dt="2026-01-23T09:58:14.537" v="245"/>
          <ac:inkMkLst>
            <pc:docMk/>
            <pc:sldMk cId="138656195" sldId="257"/>
            <ac:inkMk id="11" creationId="{65293F43-EF1D-35B3-60E6-BE15AC625468}"/>
          </ac:inkMkLst>
        </pc:inkChg>
        <pc:inkChg chg="add del">
          <ac:chgData name="Isla Williams (2405613)" userId="S::2405613@student.uwtsd.ac.uk::93da4269-070d-4396-b0da-6d83ba302613" providerId="AD" clId="Web-{B860C388-22A5-D233-0C6A-28381B1FE173}" dt="2026-01-23T09:58:13.771" v="244"/>
          <ac:inkMkLst>
            <pc:docMk/>
            <pc:sldMk cId="138656195" sldId="257"/>
            <ac:inkMk id="12" creationId="{9BCFC725-A0B2-1630-559F-F13B3EEC7847}"/>
          </ac:inkMkLst>
        </pc:inkChg>
        <pc:inkChg chg="add del">
          <ac:chgData name="Isla Williams (2405613)" userId="S::2405613@student.uwtsd.ac.uk::93da4269-070d-4396-b0da-6d83ba302613" providerId="AD" clId="Web-{B860C388-22A5-D233-0C6A-28381B1FE173}" dt="2026-01-23T09:59:26.882" v="250"/>
          <ac:inkMkLst>
            <pc:docMk/>
            <pc:sldMk cId="138656195" sldId="257"/>
            <ac:inkMk id="14" creationId="{5FF9C198-A380-C401-CBC2-6394AC39E4BE}"/>
          </ac:inkMkLst>
        </pc:inkChg>
        <pc:inkChg chg="add del">
          <ac:chgData name="Isla Williams (2405613)" userId="S::2405613@student.uwtsd.ac.uk::93da4269-070d-4396-b0da-6d83ba302613" providerId="AD" clId="Web-{B860C388-22A5-D233-0C6A-28381B1FE173}" dt="2026-01-23T09:59:32.757" v="252"/>
          <ac:inkMkLst>
            <pc:docMk/>
            <pc:sldMk cId="138656195" sldId="257"/>
            <ac:inkMk id="15" creationId="{E4531807-DC7C-95EF-EB17-B8ECBA6F6070}"/>
          </ac:inkMkLst>
        </pc:inkChg>
      </pc:sldChg>
      <pc:sldChg chg="addSp delSp modSp new mod setBg">
        <pc:chgData name="Isla Williams (2405613)" userId="S::2405613@student.uwtsd.ac.uk::93da4269-070d-4396-b0da-6d83ba302613" providerId="AD" clId="Web-{B860C388-22A5-D233-0C6A-28381B1FE173}" dt="2026-01-23T14:36:10.036" v="383" actId="20577"/>
        <pc:sldMkLst>
          <pc:docMk/>
          <pc:sldMk cId="4151530613" sldId="273"/>
        </pc:sldMkLst>
        <pc:spChg chg="mod">
          <ac:chgData name="Isla Williams (2405613)" userId="S::2405613@student.uwtsd.ac.uk::93da4269-070d-4396-b0da-6d83ba302613" providerId="AD" clId="Web-{B860C388-22A5-D233-0C6A-28381B1FE173}" dt="2026-01-23T10:03:49.054" v="344" actId="20577"/>
          <ac:spMkLst>
            <pc:docMk/>
            <pc:sldMk cId="4151530613" sldId="273"/>
            <ac:spMk id="2" creationId="{A7288F02-98C8-EB41-8A42-0295C1230699}"/>
          </ac:spMkLst>
        </pc:spChg>
        <pc:spChg chg="add mod">
          <ac:chgData name="Isla Williams (2405613)" userId="S::2405613@student.uwtsd.ac.uk::93da4269-070d-4396-b0da-6d83ba302613" providerId="AD" clId="Web-{B860C388-22A5-D233-0C6A-28381B1FE173}" dt="2026-01-23T14:36:10.036" v="383" actId="20577"/>
          <ac:spMkLst>
            <pc:docMk/>
            <pc:sldMk cId="4151530613" sldId="273"/>
            <ac:spMk id="3" creationId="{09494EBF-A2EA-1A88-348C-BE83C82A9D49}"/>
          </ac:spMkLst>
        </pc:spChg>
        <pc:spChg chg="del mod">
          <ac:chgData name="Isla Williams (2405613)" userId="S::2405613@student.uwtsd.ac.uk::93da4269-070d-4396-b0da-6d83ba302613" providerId="AD" clId="Web-{B860C388-22A5-D233-0C6A-28381B1FE173}" dt="2026-01-23T10:04:05.820" v="346"/>
          <ac:spMkLst>
            <pc:docMk/>
            <pc:sldMk cId="4151530613" sldId="273"/>
            <ac:spMk id="3" creationId="{31903A2E-96A5-F068-6364-9CFD5B7DAEE7}"/>
          </ac:spMkLst>
        </pc:spChg>
      </pc:sldChg>
    </pc:docChg>
  </pc:docChgLst>
  <pc:docChgLst>
    <pc:chgData name="Isla Williams (2405613)" userId="S::2405613@student.uwtsd.ac.uk::93da4269-070d-4396-b0da-6d83ba302613" providerId="AD" clId="Web-{09825477-EF34-5FBC-EA75-4966B2D5C0D0}"/>
    <pc:docChg chg="addSld modSld">
      <pc:chgData name="Isla Williams (2405613)" userId="S::2405613@student.uwtsd.ac.uk::93da4269-070d-4396-b0da-6d83ba302613" providerId="AD" clId="Web-{09825477-EF34-5FBC-EA75-4966B2D5C0D0}" dt="2026-01-01T18:35:50.447" v="770" actId="20577"/>
      <pc:docMkLst>
        <pc:docMk/>
      </pc:docMkLst>
      <pc:sldChg chg="modSp">
        <pc:chgData name="Isla Williams (2405613)" userId="S::2405613@student.uwtsd.ac.uk::93da4269-070d-4396-b0da-6d83ba302613" providerId="AD" clId="Web-{09825477-EF34-5FBC-EA75-4966B2D5C0D0}" dt="2025-12-27T20:15:56.063" v="7" actId="20577"/>
        <pc:sldMkLst>
          <pc:docMk/>
          <pc:sldMk cId="109857222" sldId="256"/>
        </pc:sldMkLst>
        <pc:spChg chg="mod">
          <ac:chgData name="Isla Williams (2405613)" userId="S::2405613@student.uwtsd.ac.uk::93da4269-070d-4396-b0da-6d83ba302613" providerId="AD" clId="Web-{09825477-EF34-5FBC-EA75-4966B2D5C0D0}" dt="2025-12-27T20:15:43.108" v="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">
        <pc:chgData name="Isla Williams (2405613)" userId="S::2405613@student.uwtsd.ac.uk::93da4269-070d-4396-b0da-6d83ba302613" providerId="AD" clId="Web-{09825477-EF34-5FBC-EA75-4966B2D5C0D0}" dt="2025-12-27T22:16:59.423" v="363" actId="20577"/>
        <pc:sldMkLst>
          <pc:docMk/>
          <pc:sldMk cId="138656195" sldId="257"/>
        </pc:sldMkLst>
        <pc:spChg chg="add mod">
          <ac:chgData name="Isla Williams (2405613)" userId="S::2405613@student.uwtsd.ac.uk::93da4269-070d-4396-b0da-6d83ba302613" providerId="AD" clId="Web-{09825477-EF34-5FBC-EA75-4966B2D5C0D0}" dt="2025-12-27T20:25:34.886" v="232" actId="20577"/>
          <ac:spMkLst>
            <pc:docMk/>
            <pc:sldMk cId="138656195" sldId="257"/>
            <ac:spMk id="4" creationId="{A6D10D98-344F-8321-C39A-1570413D14DA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5-12-27T22:16:59.423" v="363" actId="20577"/>
          <ac:spMkLst>
            <pc:docMk/>
            <pc:sldMk cId="138656195" sldId="257"/>
            <ac:spMk id="7" creationId="{954642A3-AA08-F055-BB15-1B99698A822D}"/>
          </ac:spMkLst>
        </pc:spChg>
      </pc:sldChg>
      <pc:sldChg chg="addSp modSp new mod setBg">
        <pc:chgData name="Isla Williams (2405613)" userId="S::2405613@student.uwtsd.ac.uk::93da4269-070d-4396-b0da-6d83ba302613" providerId="AD" clId="Web-{09825477-EF34-5FBC-EA75-4966B2D5C0D0}" dt="2026-01-01T18:10:54.868" v="759" actId="20577"/>
        <pc:sldMkLst>
          <pc:docMk/>
          <pc:sldMk cId="157666123" sldId="260"/>
        </pc:sldMkLst>
        <pc:spChg chg="mod">
          <ac:chgData name="Isla Williams (2405613)" userId="S::2405613@student.uwtsd.ac.uk::93da4269-070d-4396-b0da-6d83ba302613" providerId="AD" clId="Web-{09825477-EF34-5FBC-EA75-4966B2D5C0D0}" dt="2025-12-30T14:48:16.905" v="636" actId="20577"/>
          <ac:spMkLst>
            <pc:docMk/>
            <pc:sldMk cId="157666123" sldId="260"/>
            <ac:spMk id="2" creationId="{6309F9F7-62B3-8969-7D42-DFF3B02D877B}"/>
          </ac:spMkLst>
        </pc:spChg>
        <pc:spChg chg="mod">
          <ac:chgData name="Isla Williams (2405613)" userId="S::2405613@student.uwtsd.ac.uk::93da4269-070d-4396-b0da-6d83ba302613" providerId="AD" clId="Web-{09825477-EF34-5FBC-EA75-4966B2D5C0D0}" dt="2026-01-01T17:47:46.636" v="692" actId="20577"/>
          <ac:spMkLst>
            <pc:docMk/>
            <pc:sldMk cId="157666123" sldId="260"/>
            <ac:spMk id="3" creationId="{BBCF9BC2-5E42-A117-5C7E-2437FFA5FB8C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8:10:54.868" v="759" actId="20577"/>
          <ac:spMkLst>
            <pc:docMk/>
            <pc:sldMk cId="157666123" sldId="260"/>
            <ac:spMk id="4" creationId="{B90D412A-5E14-69A2-FC4F-4E0092C626F5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5-12-30T14:20:45.670" v="564" actId="1076"/>
          <ac:spMkLst>
            <pc:docMk/>
            <pc:sldMk cId="157666123" sldId="260"/>
            <ac:spMk id="5" creationId="{624EE61F-D420-D31B-D06D-051110495D93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7:47:38.260" v="691" actId="20577"/>
          <ac:spMkLst>
            <pc:docMk/>
            <pc:sldMk cId="157666123" sldId="260"/>
            <ac:spMk id="6" creationId="{01E5B73E-D360-6A52-6C26-12270CE3CD9A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5-12-30T14:22:00.552" v="575" actId="1076"/>
          <ac:spMkLst>
            <pc:docMk/>
            <pc:sldMk cId="157666123" sldId="260"/>
            <ac:spMk id="7" creationId="{834B1A37-F901-233E-60AC-8BF71D281C19}"/>
          </ac:spMkLst>
        </pc:spChg>
      </pc:sldChg>
      <pc:sldChg chg="addSp delSp modSp new mod setBg">
        <pc:chgData name="Isla Williams (2405613)" userId="S::2405613@student.uwtsd.ac.uk::93da4269-070d-4396-b0da-6d83ba302613" providerId="AD" clId="Web-{09825477-EF34-5FBC-EA75-4966B2D5C0D0}" dt="2026-01-01T18:35:50.447" v="770" actId="20577"/>
        <pc:sldMkLst>
          <pc:docMk/>
          <pc:sldMk cId="2587060596" sldId="261"/>
        </pc:sldMkLst>
        <pc:spChg chg="mod">
          <ac:chgData name="Isla Williams (2405613)" userId="S::2405613@student.uwtsd.ac.uk::93da4269-070d-4396-b0da-6d83ba302613" providerId="AD" clId="Web-{09825477-EF34-5FBC-EA75-4966B2D5C0D0}" dt="2025-12-30T14:52:23.859" v="673" actId="20577"/>
          <ac:spMkLst>
            <pc:docMk/>
            <pc:sldMk cId="2587060596" sldId="261"/>
            <ac:spMk id="2" creationId="{4E476C53-4380-A618-4E0E-716F3BAD663E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8:11:01.133" v="760" actId="20577"/>
          <ac:spMkLst>
            <pc:docMk/>
            <pc:sldMk cId="2587060596" sldId="261"/>
            <ac:spMk id="3" creationId="{C406C74C-50BF-06E6-7648-0DCBCDCD2367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7:42:03.566" v="684" actId="20577"/>
          <ac:spMkLst>
            <pc:docMk/>
            <pc:sldMk cId="2587060596" sldId="261"/>
            <ac:spMk id="4" creationId="{C744C4CC-2EC0-556E-B3E6-199F11C5BC1A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7:52:47.553" v="694" actId="20577"/>
          <ac:spMkLst>
            <pc:docMk/>
            <pc:sldMk cId="2587060596" sldId="261"/>
            <ac:spMk id="5" creationId="{8C302469-4DDA-A092-61E2-19C40BF8D5C4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7:59:13.171" v="738" actId="14100"/>
          <ac:spMkLst>
            <pc:docMk/>
            <pc:sldMk cId="2587060596" sldId="261"/>
            <ac:spMk id="7" creationId="{B4BF8A8A-A0E3-8E46-8D3B-C35F8835E2A6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8:08:54.726" v="746" actId="1076"/>
          <ac:spMkLst>
            <pc:docMk/>
            <pc:sldMk cId="2587060596" sldId="261"/>
            <ac:spMk id="8" creationId="{D736B8CC-868A-8B21-2E6E-78EA69E30422}"/>
          </ac:spMkLst>
        </pc:spChg>
        <pc:spChg chg="add mod">
          <ac:chgData name="Isla Williams (2405613)" userId="S::2405613@student.uwtsd.ac.uk::93da4269-070d-4396-b0da-6d83ba302613" providerId="AD" clId="Web-{09825477-EF34-5FBC-EA75-4966B2D5C0D0}" dt="2026-01-01T18:35:50.447" v="770" actId="20577"/>
          <ac:spMkLst>
            <pc:docMk/>
            <pc:sldMk cId="2587060596" sldId="261"/>
            <ac:spMk id="9" creationId="{C4F2347D-6E36-4647-F0A2-602CF8EA70A2}"/>
          </ac:spMkLst>
        </pc:spChg>
        <pc:picChg chg="add mod">
          <ac:chgData name="Isla Williams (2405613)" userId="S::2405613@student.uwtsd.ac.uk::93da4269-070d-4396-b0da-6d83ba302613" providerId="AD" clId="Web-{09825477-EF34-5FBC-EA75-4966B2D5C0D0}" dt="2026-01-01T17:59:01.920" v="735" actId="14100"/>
          <ac:picMkLst>
            <pc:docMk/>
            <pc:sldMk cId="2587060596" sldId="261"/>
            <ac:picMk id="6" creationId="{3B9E4533-FD83-662E-57EF-2E29B6958F76}"/>
          </ac:picMkLst>
        </pc:picChg>
      </pc:sldChg>
    </pc:docChg>
  </pc:docChgLst>
  <pc:docChgLst>
    <pc:chgData name="Isla Williams (2405613)" userId="S::2405613@student.uwtsd.ac.uk::93da4269-070d-4396-b0da-6d83ba302613" providerId="AD" clId="Web-{F1982535-7BB0-ACEE-CB0A-C6B7064D8737}"/>
    <pc:docChg chg="modSld">
      <pc:chgData name="Isla Williams (2405613)" userId="S::2405613@student.uwtsd.ac.uk::93da4269-070d-4396-b0da-6d83ba302613" providerId="AD" clId="Web-{F1982535-7BB0-ACEE-CB0A-C6B7064D8737}" dt="2026-01-24T17:28:19.909" v="11" actId="20577"/>
      <pc:docMkLst>
        <pc:docMk/>
      </pc:docMkLst>
      <pc:sldChg chg="modSp">
        <pc:chgData name="Isla Williams (2405613)" userId="S::2405613@student.uwtsd.ac.uk::93da4269-070d-4396-b0da-6d83ba302613" providerId="AD" clId="Web-{F1982535-7BB0-ACEE-CB0A-C6B7064D8737}" dt="2026-01-24T17:28:19.909" v="11" actId="20577"/>
        <pc:sldMkLst>
          <pc:docMk/>
          <pc:sldMk cId="109857222" sldId="256"/>
        </pc:sldMkLst>
        <pc:spChg chg="mod">
          <ac:chgData name="Isla Williams (2405613)" userId="S::2405613@student.uwtsd.ac.uk::93da4269-070d-4396-b0da-6d83ba302613" providerId="AD" clId="Web-{F1982535-7BB0-ACEE-CB0A-C6B7064D8737}" dt="2026-01-24T17:28:19.909" v="11" actId="20577"/>
          <ac:spMkLst>
            <pc:docMk/>
            <pc:sldMk cId="109857222" sldId="256"/>
            <ac:spMk id="9" creationId="{93C123A5-35D9-640B-3C64-858E6BC078EB}"/>
          </ac:spMkLst>
        </pc:spChg>
      </pc:sldChg>
    </pc:docChg>
  </pc:docChgLst>
  <pc:docChgLst>
    <pc:chgData name="Isla Williams (2405613)" userId="S::2405613@student.uwtsd.ac.uk::93da4269-070d-4396-b0da-6d83ba302613" providerId="AD" clId="Web-{363C51FC-72E7-F580-94E5-B3022C714DAA}"/>
    <pc:docChg chg="addSld modSld">
      <pc:chgData name="Isla Williams (2405613)" userId="S::2405613@student.uwtsd.ac.uk::93da4269-070d-4396-b0da-6d83ba302613" providerId="AD" clId="Web-{363C51FC-72E7-F580-94E5-B3022C714DAA}" dt="2026-01-24T17:21:54.679" v="1106" actId="20577"/>
      <pc:docMkLst>
        <pc:docMk/>
      </pc:docMkLst>
      <pc:sldChg chg="modSp">
        <pc:chgData name="Isla Williams (2405613)" userId="S::2405613@student.uwtsd.ac.uk::93da4269-070d-4396-b0da-6d83ba302613" providerId="AD" clId="Web-{363C51FC-72E7-F580-94E5-B3022C714DAA}" dt="2026-01-24T02:31:42.922" v="706" actId="20577"/>
        <pc:sldMkLst>
          <pc:docMk/>
          <pc:sldMk cId="109857222" sldId="256"/>
        </pc:sldMkLst>
        <pc:spChg chg="mod">
          <ac:chgData name="Isla Williams (2405613)" userId="S::2405613@student.uwtsd.ac.uk::93da4269-070d-4396-b0da-6d83ba302613" providerId="AD" clId="Web-{363C51FC-72E7-F580-94E5-B3022C714DAA}" dt="2026-01-24T02:31:42.922" v="706" actId="20577"/>
          <ac:spMkLst>
            <pc:docMk/>
            <pc:sldMk cId="109857222" sldId="256"/>
            <ac:spMk id="8" creationId="{DA1A55B2-CDF9-0024-FFB1-7E712F056F88}"/>
          </ac:spMkLst>
        </pc:spChg>
      </pc:sldChg>
      <pc:sldChg chg="addSp delSp modSp">
        <pc:chgData name="Isla Williams (2405613)" userId="S::2405613@student.uwtsd.ac.uk::93da4269-070d-4396-b0da-6d83ba302613" providerId="AD" clId="Web-{363C51FC-72E7-F580-94E5-B3022C714DAA}" dt="2026-01-23T22:01:51.494" v="271" actId="20577"/>
        <pc:sldMkLst>
          <pc:docMk/>
          <pc:sldMk cId="4151530613" sldId="273"/>
        </pc:sldMkLst>
        <pc:spChg chg="mod">
          <ac:chgData name="Isla Williams (2405613)" userId="S::2405613@student.uwtsd.ac.uk::93da4269-070d-4396-b0da-6d83ba302613" providerId="AD" clId="Web-{363C51FC-72E7-F580-94E5-B3022C714DAA}" dt="2026-01-23T22:01:44.415" v="267" actId="20577"/>
          <ac:spMkLst>
            <pc:docMk/>
            <pc:sldMk cId="4151530613" sldId="273"/>
            <ac:spMk id="3" creationId="{09494EBF-A2EA-1A88-348C-BE83C82A9D49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3T22:01:51.494" v="271" actId="20577"/>
          <ac:spMkLst>
            <pc:docMk/>
            <pc:sldMk cId="4151530613" sldId="273"/>
            <ac:spMk id="4" creationId="{446592AB-5D2B-8EB4-8849-E69F8E55C617}"/>
          </ac:spMkLst>
        </pc:spChg>
        <pc:spChg chg="add del">
          <ac:chgData name="Isla Williams (2405613)" userId="S::2405613@student.uwtsd.ac.uk::93da4269-070d-4396-b0da-6d83ba302613" providerId="AD" clId="Web-{363C51FC-72E7-F580-94E5-B3022C714DAA}" dt="2026-01-23T21:10:28.317" v="72"/>
          <ac:spMkLst>
            <pc:docMk/>
            <pc:sldMk cId="4151530613" sldId="273"/>
            <ac:spMk id="5" creationId="{B63D3FD7-82A1-7AA8-C49D-85E784C7EE41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3T21:12:27.182" v="99" actId="1076"/>
          <ac:spMkLst>
            <pc:docMk/>
            <pc:sldMk cId="4151530613" sldId="273"/>
            <ac:spMk id="7" creationId="{72993417-223F-F468-9ADD-E270DD4E78B7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3T21:14:41.841" v="120" actId="1076"/>
          <ac:spMkLst>
            <pc:docMk/>
            <pc:sldMk cId="4151530613" sldId="273"/>
            <ac:spMk id="9" creationId="{1B2C9077-C201-D644-161E-B2DB87E096DA}"/>
          </ac:spMkLst>
        </pc:spChg>
        <pc:picChg chg="add mod">
          <ac:chgData name="Isla Williams (2405613)" userId="S::2405613@student.uwtsd.ac.uk::93da4269-070d-4396-b0da-6d83ba302613" providerId="AD" clId="Web-{363C51FC-72E7-F580-94E5-B3022C714DAA}" dt="2026-01-23T21:10:25.286" v="71" actId="14100"/>
          <ac:picMkLst>
            <pc:docMk/>
            <pc:sldMk cId="4151530613" sldId="273"/>
            <ac:picMk id="6" creationId="{8D18A976-D8EA-D307-67AF-1349144574F9}"/>
          </ac:picMkLst>
        </pc:picChg>
        <pc:picChg chg="add mod">
          <ac:chgData name="Isla Williams (2405613)" userId="S::2405613@student.uwtsd.ac.uk::93da4269-070d-4396-b0da-6d83ba302613" providerId="AD" clId="Web-{363C51FC-72E7-F580-94E5-B3022C714DAA}" dt="2026-01-23T21:13:07.277" v="102" actId="688"/>
          <ac:picMkLst>
            <pc:docMk/>
            <pc:sldMk cId="4151530613" sldId="273"/>
            <ac:picMk id="8" creationId="{8E30A596-FC9C-EB96-71D5-31785883226F}"/>
          </ac:picMkLst>
        </pc:picChg>
      </pc:sldChg>
      <pc:sldChg chg="addSp delSp modSp new mod setBg">
        <pc:chgData name="Isla Williams (2405613)" userId="S::2405613@student.uwtsd.ac.uk::93da4269-070d-4396-b0da-6d83ba302613" providerId="AD" clId="Web-{363C51FC-72E7-F580-94E5-B3022C714DAA}" dt="2026-01-24T01:20:19.460" v="653" actId="20577"/>
        <pc:sldMkLst>
          <pc:docMk/>
          <pc:sldMk cId="643988236" sldId="274"/>
        </pc:sldMkLst>
        <pc:spChg chg="mod">
          <ac:chgData name="Isla Williams (2405613)" userId="S::2405613@student.uwtsd.ac.uk::93da4269-070d-4396-b0da-6d83ba302613" providerId="AD" clId="Web-{363C51FC-72E7-F580-94E5-B3022C714DAA}" dt="2026-01-23T21:18:23.342" v="209" actId="20577"/>
          <ac:spMkLst>
            <pc:docMk/>
            <pc:sldMk cId="643988236" sldId="274"/>
            <ac:spMk id="2" creationId="{7306F545-4EEA-F83E-5CC4-7CE46BA6D6F6}"/>
          </ac:spMkLst>
        </pc:spChg>
        <pc:spChg chg="del">
          <ac:chgData name="Isla Williams (2405613)" userId="S::2405613@student.uwtsd.ac.uk::93da4269-070d-4396-b0da-6d83ba302613" providerId="AD" clId="Web-{363C51FC-72E7-F580-94E5-B3022C714DAA}" dt="2026-01-23T21:18:14.154" v="201"/>
          <ac:spMkLst>
            <pc:docMk/>
            <pc:sldMk cId="643988236" sldId="274"/>
            <ac:spMk id="3" creationId="{717E4C7E-E0B4-7822-6F8B-71A11793B49C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4T01:20:09.913" v="650" actId="20577"/>
          <ac:spMkLst>
            <pc:docMk/>
            <pc:sldMk cId="643988236" sldId="274"/>
            <ac:spMk id="4" creationId="{073E994D-ACDA-B183-7F54-B114E316135A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4T00:21:02.973" v="403" actId="1076"/>
          <ac:spMkLst>
            <pc:docMk/>
            <pc:sldMk cId="643988236" sldId="274"/>
            <ac:spMk id="5" creationId="{0173AD8D-BF44-24C6-FEDC-ECBC1DFCFA6B}"/>
          </ac:spMkLst>
        </pc:spChg>
        <pc:spChg chg="add del">
          <ac:chgData name="Isla Williams (2405613)" userId="S::2405613@student.uwtsd.ac.uk::93da4269-070d-4396-b0da-6d83ba302613" providerId="AD" clId="Web-{363C51FC-72E7-F580-94E5-B3022C714DAA}" dt="2026-01-23T23:55:44.864" v="320"/>
          <ac:spMkLst>
            <pc:docMk/>
            <pc:sldMk cId="643988236" sldId="274"/>
            <ac:spMk id="5" creationId="{54369BC4-422D-7967-E08F-BD5835BB8D69}"/>
          </ac:spMkLst>
        </pc:spChg>
        <pc:spChg chg="add del mod">
          <ac:chgData name="Isla Williams (2405613)" userId="S::2405613@student.uwtsd.ac.uk::93da4269-070d-4396-b0da-6d83ba302613" providerId="AD" clId="Web-{363C51FC-72E7-F580-94E5-B3022C714DAA}" dt="2026-01-23T21:55:49.178" v="245"/>
          <ac:spMkLst>
            <pc:docMk/>
            <pc:sldMk cId="643988236" sldId="274"/>
            <ac:spMk id="5" creationId="{6DC2449C-793A-0D72-30A9-7F3C07A52DCB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3T23:57:47.717" v="343" actId="14100"/>
          <ac:spMkLst>
            <pc:docMk/>
            <pc:sldMk cId="643988236" sldId="274"/>
            <ac:spMk id="6" creationId="{5A4B26A1-9007-AC5E-4CB2-F2733968B196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4T01:20:19.460" v="653" actId="20577"/>
          <ac:spMkLst>
            <pc:docMk/>
            <pc:sldMk cId="643988236" sldId="274"/>
            <ac:spMk id="7" creationId="{FBA5009E-F7FA-6CD4-4197-672414A6B4C2}"/>
          </ac:spMkLst>
        </pc:spChg>
        <pc:spChg chg="add del">
          <ac:chgData name="Isla Williams (2405613)" userId="S::2405613@student.uwtsd.ac.uk::93da4269-070d-4396-b0da-6d83ba302613" providerId="AD" clId="Web-{363C51FC-72E7-F580-94E5-B3022C714DAA}" dt="2026-01-23T23:56:42.257" v="329"/>
          <ac:spMkLst>
            <pc:docMk/>
            <pc:sldMk cId="643988236" sldId="274"/>
            <ac:spMk id="8" creationId="{B332BA41-D239-586D-29B5-E70F17E5C415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3T23:59:47.023" v="387" actId="1076"/>
          <ac:spMkLst>
            <pc:docMk/>
            <pc:sldMk cId="643988236" sldId="274"/>
            <ac:spMk id="10" creationId="{76A1CD0C-0997-3E22-6B34-C7BED5DD1676}"/>
          </ac:spMkLst>
        </pc:spChg>
        <pc:picChg chg="add mod">
          <ac:chgData name="Isla Williams (2405613)" userId="S::2405613@student.uwtsd.ac.uk::93da4269-070d-4396-b0da-6d83ba302613" providerId="AD" clId="Web-{363C51FC-72E7-F580-94E5-B3022C714DAA}" dt="2026-01-23T23:57:26.543" v="339" actId="1076"/>
          <ac:picMkLst>
            <pc:docMk/>
            <pc:sldMk cId="643988236" sldId="274"/>
            <ac:picMk id="3" creationId="{DF3D50AC-1F80-A43E-6B29-558632B22EAE}"/>
          </ac:picMkLst>
        </pc:picChg>
        <pc:picChg chg="add mod">
          <ac:chgData name="Isla Williams (2405613)" userId="S::2405613@student.uwtsd.ac.uk::93da4269-070d-4396-b0da-6d83ba302613" providerId="AD" clId="Web-{363C51FC-72E7-F580-94E5-B3022C714DAA}" dt="2026-01-23T23:59:28.959" v="384" actId="1076"/>
          <ac:picMkLst>
            <pc:docMk/>
            <pc:sldMk cId="643988236" sldId="274"/>
            <ac:picMk id="9" creationId="{1D1D3440-EBA0-385C-ADBB-EF7A8220339C}"/>
          </ac:picMkLst>
        </pc:picChg>
      </pc:sldChg>
      <pc:sldChg chg="addSp delSp modSp new mod setBg">
        <pc:chgData name="Isla Williams (2405613)" userId="S::2405613@student.uwtsd.ac.uk::93da4269-070d-4396-b0da-6d83ba302613" providerId="AD" clId="Web-{363C51FC-72E7-F580-94E5-B3022C714DAA}" dt="2026-01-24T02:30:34.060" v="701" actId="20577"/>
        <pc:sldMkLst>
          <pc:docMk/>
          <pc:sldMk cId="1047917432" sldId="275"/>
        </pc:sldMkLst>
        <pc:spChg chg="mod">
          <ac:chgData name="Isla Williams (2405613)" userId="S::2405613@student.uwtsd.ac.uk::93da4269-070d-4396-b0da-6d83ba302613" providerId="AD" clId="Web-{363C51FC-72E7-F580-94E5-B3022C714DAA}" dt="2026-01-24T00:31:17.778" v="540" actId="20577"/>
          <ac:spMkLst>
            <pc:docMk/>
            <pc:sldMk cId="1047917432" sldId="275"/>
            <ac:spMk id="2" creationId="{CB1F38DA-97E3-449D-E8C4-87F3784E52C6}"/>
          </ac:spMkLst>
        </pc:spChg>
        <pc:spChg chg="del">
          <ac:chgData name="Isla Williams (2405613)" userId="S::2405613@student.uwtsd.ac.uk::93da4269-070d-4396-b0da-6d83ba302613" providerId="AD" clId="Web-{363C51FC-72E7-F580-94E5-B3022C714DAA}" dt="2026-01-24T00:31:21.247" v="541"/>
          <ac:spMkLst>
            <pc:docMk/>
            <pc:sldMk cId="1047917432" sldId="275"/>
            <ac:spMk id="3" creationId="{534DFDF4-4460-BE2D-0214-93C795F98C4F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4T02:30:20.747" v="699" actId="20577"/>
          <ac:spMkLst>
            <pc:docMk/>
            <pc:sldMk cId="1047917432" sldId="275"/>
            <ac:spMk id="4" creationId="{B3FBEFA1-33A9-B1EC-6EBB-6A5FEC92D8A5}"/>
          </ac:spMkLst>
        </pc:spChg>
        <pc:spChg chg="add">
          <ac:chgData name="Isla Williams (2405613)" userId="S::2405613@student.uwtsd.ac.uk::93da4269-070d-4396-b0da-6d83ba302613" providerId="AD" clId="Web-{363C51FC-72E7-F580-94E5-B3022C714DAA}" dt="2026-01-24T00:47:34.570" v="557"/>
          <ac:spMkLst>
            <pc:docMk/>
            <pc:sldMk cId="1047917432" sldId="275"/>
            <ac:spMk id="5" creationId="{163CD073-3AA2-B151-C1C7-739DB2674948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4T02:28:50.258" v="679" actId="1076"/>
          <ac:spMkLst>
            <pc:docMk/>
            <pc:sldMk cId="1047917432" sldId="275"/>
            <ac:spMk id="7" creationId="{98B1F182-48DA-EF1C-5FF1-AF9E4F49E6A6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4T02:30:34.060" v="701" actId="20577"/>
          <ac:spMkLst>
            <pc:docMk/>
            <pc:sldMk cId="1047917432" sldId="275"/>
            <ac:spMk id="8" creationId="{7D16E323-1CB7-9980-6A72-5BAE3F21171F}"/>
          </ac:spMkLst>
        </pc:spChg>
        <pc:spChg chg="add mod">
          <ac:chgData name="Isla Williams (2405613)" userId="S::2405613@student.uwtsd.ac.uk::93da4269-070d-4396-b0da-6d83ba302613" providerId="AD" clId="Web-{363C51FC-72E7-F580-94E5-B3022C714DAA}" dt="2026-01-24T02:30:09.840" v="695" actId="1076"/>
          <ac:spMkLst>
            <pc:docMk/>
            <pc:sldMk cId="1047917432" sldId="275"/>
            <ac:spMk id="9" creationId="{15590245-9F14-385F-240E-7D57F0F96B0F}"/>
          </ac:spMkLst>
        </pc:spChg>
        <pc:picChg chg="add mod">
          <ac:chgData name="Isla Williams (2405613)" userId="S::2405613@student.uwtsd.ac.uk::93da4269-070d-4396-b0da-6d83ba302613" providerId="AD" clId="Web-{363C51FC-72E7-F580-94E5-B3022C714DAA}" dt="2026-01-24T01:16:33.439" v="626" actId="1076"/>
          <ac:picMkLst>
            <pc:docMk/>
            <pc:sldMk cId="1047917432" sldId="275"/>
            <ac:picMk id="3" creationId="{C05E4E6E-D1AD-9160-DEF4-435FCAD1E7E8}"/>
          </ac:picMkLst>
        </pc:picChg>
        <pc:picChg chg="add mod">
          <ac:chgData name="Isla Williams (2405613)" userId="S::2405613@student.uwtsd.ac.uk::93da4269-070d-4396-b0da-6d83ba302613" providerId="AD" clId="Web-{363C51FC-72E7-F580-94E5-B3022C714DAA}" dt="2026-01-24T02:28:42.195" v="678" actId="1076"/>
          <ac:picMkLst>
            <pc:docMk/>
            <pc:sldMk cId="1047917432" sldId="275"/>
            <ac:picMk id="6" creationId="{BF938D9C-5C54-3870-876F-1C6E8C404B00}"/>
          </ac:picMkLst>
        </pc:picChg>
      </pc:sldChg>
      <pc:sldChg chg="delSp modSp new mod setBg">
        <pc:chgData name="Isla Williams (2405613)" userId="S::2405613@student.uwtsd.ac.uk::93da4269-070d-4396-b0da-6d83ba302613" providerId="AD" clId="Web-{363C51FC-72E7-F580-94E5-B3022C714DAA}" dt="2026-01-24T17:10:40.352" v="945" actId="20577"/>
        <pc:sldMkLst>
          <pc:docMk/>
          <pc:sldMk cId="4205457590" sldId="276"/>
        </pc:sldMkLst>
        <pc:spChg chg="del">
          <ac:chgData name="Isla Williams (2405613)" userId="S::2405613@student.uwtsd.ac.uk::93da4269-070d-4396-b0da-6d83ba302613" providerId="AD" clId="Web-{363C51FC-72E7-F580-94E5-B3022C714DAA}" dt="2026-01-24T14:48:43.535" v="709"/>
          <ac:spMkLst>
            <pc:docMk/>
            <pc:sldMk cId="4205457590" sldId="276"/>
            <ac:spMk id="2" creationId="{70020343-B9EF-1712-63EF-35DCDE017192}"/>
          </ac:spMkLst>
        </pc:spChg>
        <pc:spChg chg="mod">
          <ac:chgData name="Isla Williams (2405613)" userId="S::2405613@student.uwtsd.ac.uk::93da4269-070d-4396-b0da-6d83ba302613" providerId="AD" clId="Web-{363C51FC-72E7-F580-94E5-B3022C714DAA}" dt="2026-01-24T17:10:40.352" v="945" actId="20577"/>
          <ac:spMkLst>
            <pc:docMk/>
            <pc:sldMk cId="4205457590" sldId="276"/>
            <ac:spMk id="3" creationId="{86295D77-8DB4-8D5C-EED6-F447F9B79B1F}"/>
          </ac:spMkLst>
        </pc:spChg>
      </pc:sldChg>
      <pc:sldChg chg="delSp modSp new mod setBg">
        <pc:chgData name="Isla Williams (2405613)" userId="S::2405613@student.uwtsd.ac.uk::93da4269-070d-4396-b0da-6d83ba302613" providerId="AD" clId="Web-{363C51FC-72E7-F580-94E5-B3022C714DAA}" dt="2026-01-24T17:10:13.742" v="942" actId="20577"/>
        <pc:sldMkLst>
          <pc:docMk/>
          <pc:sldMk cId="211696545" sldId="277"/>
        </pc:sldMkLst>
        <pc:spChg chg="del">
          <ac:chgData name="Isla Williams (2405613)" userId="S::2405613@student.uwtsd.ac.uk::93da4269-070d-4396-b0da-6d83ba302613" providerId="AD" clId="Web-{363C51FC-72E7-F580-94E5-B3022C714DAA}" dt="2026-01-24T14:52:25.712" v="748"/>
          <ac:spMkLst>
            <pc:docMk/>
            <pc:sldMk cId="211696545" sldId="277"/>
            <ac:spMk id="2" creationId="{5C91D412-EA27-CA27-247A-1216A1CF45DD}"/>
          </ac:spMkLst>
        </pc:spChg>
        <pc:spChg chg="mod">
          <ac:chgData name="Isla Williams (2405613)" userId="S::2405613@student.uwtsd.ac.uk::93da4269-070d-4396-b0da-6d83ba302613" providerId="AD" clId="Web-{363C51FC-72E7-F580-94E5-B3022C714DAA}" dt="2026-01-24T17:10:13.742" v="942" actId="20577"/>
          <ac:spMkLst>
            <pc:docMk/>
            <pc:sldMk cId="211696545" sldId="277"/>
            <ac:spMk id="3" creationId="{057D5285-60C3-AFBD-4877-355F6188C91F}"/>
          </ac:spMkLst>
        </pc:spChg>
      </pc:sldChg>
      <pc:sldChg chg="delSp modSp new mod setBg">
        <pc:chgData name="Isla Williams (2405613)" userId="S::2405613@student.uwtsd.ac.uk::93da4269-070d-4396-b0da-6d83ba302613" providerId="AD" clId="Web-{363C51FC-72E7-F580-94E5-B3022C714DAA}" dt="2026-01-24T17:21:23.490" v="1098" actId="20577"/>
        <pc:sldMkLst>
          <pc:docMk/>
          <pc:sldMk cId="2894821502" sldId="278"/>
        </pc:sldMkLst>
        <pc:spChg chg="del">
          <ac:chgData name="Isla Williams (2405613)" userId="S::2405613@student.uwtsd.ac.uk::93da4269-070d-4396-b0da-6d83ba302613" providerId="AD" clId="Web-{363C51FC-72E7-F580-94E5-B3022C714DAA}" dt="2026-01-24T17:10:59.555" v="948"/>
          <ac:spMkLst>
            <pc:docMk/>
            <pc:sldMk cId="2894821502" sldId="278"/>
            <ac:spMk id="2" creationId="{8495C93F-69DC-9B42-4302-F8FFA948A020}"/>
          </ac:spMkLst>
        </pc:spChg>
        <pc:spChg chg="mod">
          <ac:chgData name="Isla Williams (2405613)" userId="S::2405613@student.uwtsd.ac.uk::93da4269-070d-4396-b0da-6d83ba302613" providerId="AD" clId="Web-{363C51FC-72E7-F580-94E5-B3022C714DAA}" dt="2026-01-24T17:21:23.490" v="1098" actId="20577"/>
          <ac:spMkLst>
            <pc:docMk/>
            <pc:sldMk cId="2894821502" sldId="278"/>
            <ac:spMk id="3" creationId="{A6D8EAEB-0201-8EF4-B160-F7DE48666EFB}"/>
          </ac:spMkLst>
        </pc:spChg>
      </pc:sldChg>
      <pc:sldChg chg="delSp modSp new mod setBg">
        <pc:chgData name="Isla Williams (2405613)" userId="S::2405613@student.uwtsd.ac.uk::93da4269-070d-4396-b0da-6d83ba302613" providerId="AD" clId="Web-{363C51FC-72E7-F580-94E5-B3022C714DAA}" dt="2026-01-24T17:21:54.679" v="1106" actId="20577"/>
        <pc:sldMkLst>
          <pc:docMk/>
          <pc:sldMk cId="4279188997" sldId="279"/>
        </pc:sldMkLst>
        <pc:spChg chg="del">
          <ac:chgData name="Isla Williams (2405613)" userId="S::2405613@student.uwtsd.ac.uk::93da4269-070d-4396-b0da-6d83ba302613" providerId="AD" clId="Web-{363C51FC-72E7-F580-94E5-B3022C714DAA}" dt="2026-01-24T17:12:23.306" v="978"/>
          <ac:spMkLst>
            <pc:docMk/>
            <pc:sldMk cId="4279188997" sldId="279"/>
            <ac:spMk id="2" creationId="{D5F0B79D-0A33-0C35-6E57-7DA38B405796}"/>
          </ac:spMkLst>
        </pc:spChg>
        <pc:spChg chg="mod">
          <ac:chgData name="Isla Williams (2405613)" userId="S::2405613@student.uwtsd.ac.uk::93da4269-070d-4396-b0da-6d83ba302613" providerId="AD" clId="Web-{363C51FC-72E7-F580-94E5-B3022C714DAA}" dt="2026-01-24T17:21:54.679" v="1106" actId="20577"/>
          <ac:spMkLst>
            <pc:docMk/>
            <pc:sldMk cId="4279188997" sldId="279"/>
            <ac:spMk id="3" creationId="{63DE9DB4-C7AA-FEE9-E11A-A6122389762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803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695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042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988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88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123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749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554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654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373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780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110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r/personal/2405613_student_uwtsd_ac_uk/Documents/Blwyddyn%202%20Blynyddoedd%20Cynnar/ECEY5009/Recordio%20Cyflwyniad%20ECEY5009.MOV?csf=1&amp;web=1&amp;nav=eyJyZWZlcnJhbEluZm8iOnsicmVmZXJyYWxBcHAiOiJPbmVEcml2ZUZvckJ1c2luZXNzIiwicmVmZXJyYWxBcHBQbGF0Zm9ybSI6IldlYiIsInJlZmVycmFsTW9kZSI6InZpZXciLCJyZWZlcnJhbFZpZXciOiJNeUZpbGVzTGlua0NvcHkifX0&amp;e=6ijxWQ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XHgLYI9KZ-A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04/31/introduction" TargetMode="External"/><Relationship Id="rId13" Type="http://schemas.openxmlformats.org/officeDocument/2006/relationships/hyperlink" Target="https://www.ihasco.co.uk/blog/what-is-the-childrens-act-2004" TargetMode="External"/><Relationship Id="rId3" Type="http://schemas.openxmlformats.org/officeDocument/2006/relationships/hyperlink" Target="https://hapara.com/blog/how-teachers-can-develop-social-and-emotional-skills-for-their-learners/" TargetMode="External"/><Relationship Id="rId7" Type="http://schemas.openxmlformats.org/officeDocument/2006/relationships/hyperlink" Target="https://www.tsw.co.uk/blog/leadership-and-management/maslows-hierarchy-of-needs/" TargetMode="External"/><Relationship Id="rId12" Type="http://schemas.openxmlformats.org/officeDocument/2006/relationships/hyperlink" Target="https://www.highschoolofglasgow.co.uk/hsog-glasgows-leading-private-school/importance-of-health-and-wellbeing-in-schools" TargetMode="External"/><Relationship Id="rId2" Type="http://schemas.openxmlformats.org/officeDocument/2006/relationships/hyperlink" Target="https://families.barnardos.org.uk/pre-school/healthy-lifesty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it.law/insights/remembering-victoria-climbie" TargetMode="External"/><Relationship Id="rId11" Type="http://schemas.openxmlformats.org/officeDocument/2006/relationships/hyperlink" Target="http://www.highschoolofglasgow.co.uk" TargetMode="External"/><Relationship Id="rId5" Type="http://schemas.openxmlformats.org/officeDocument/2006/relationships/hyperlink" Target="https://www.cdc.gov/aces/about/index.html" TargetMode="External"/><Relationship Id="rId10" Type="http://schemas.openxmlformats.org/officeDocument/2006/relationships/hyperlink" Target="https://learning.nspcc.org.uk/news/2024/february/teachers-safeguarding-responsibilities" TargetMode="External"/><Relationship Id="rId4" Type="http://schemas.openxmlformats.org/officeDocument/2006/relationships/hyperlink" Target="https://www.careinspectorate.wales/developing-childrens-independence-supporting-their-well-being" TargetMode="External"/><Relationship Id="rId9" Type="http://schemas.openxmlformats.org/officeDocument/2006/relationships/hyperlink" Target="https://www.simplypsychology.org/Bronfenbrenner.html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safeguarding.wales/en/chi-i/chi-i-cp/c1p-p2c/" TargetMode="External"/><Relationship Id="rId13" Type="http://schemas.openxmlformats.org/officeDocument/2006/relationships/hyperlink" Target="https://www.gov.wales/sites/default/files/publications/2024-03/early-childhood-play-learning-care-plan-high-level.pdf" TargetMode="External"/><Relationship Id="rId3" Type="http://schemas.openxmlformats.org/officeDocument/2006/relationships/hyperlink" Target="https://learning.nspcc.org.uk/child-health-development/promoting-mental-health-wellbeing" TargetMode="External"/><Relationship Id="rId7" Type="http://schemas.openxmlformats.org/officeDocument/2006/relationships/hyperlink" Target="https://www.gov.wales/sites/default/files/publications/2022-03/physical-activity-for-children-and-young-people-5-18-years.pdf" TargetMode="External"/><Relationship Id="rId12" Type="http://schemas.openxmlformats.org/officeDocument/2006/relationships/hyperlink" Target="https://www.gov.wales/sites/default/files/publications/2024-09/section-1-why-healthy-eating-matters-for-children.pdf" TargetMode="External"/><Relationship Id="rId2" Type="http://schemas.openxmlformats.org/officeDocument/2006/relationships/hyperlink" Target="https://www.simplypsychology.org/maslow.html" TargetMode="External"/><Relationship Id="rId16" Type="http://schemas.openxmlformats.org/officeDocument/2006/relationships/hyperlink" Target="https://www.who.int/activities/promoting-well-be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health-profile-for-england/chapter-6-social-determinants-of-health" TargetMode="External"/><Relationship Id="rId11" Type="http://schemas.openxmlformats.org/officeDocument/2006/relationships/hyperlink" Target="https://www.gov.wales/designed-smile-improving-childrens-dental-health" TargetMode="External"/><Relationship Id="rId5" Type="http://schemas.openxmlformats.org/officeDocument/2006/relationships/hyperlink" Target="https://www.childreninwales.org.uk/children-young-people/young-wales/our-work/childrens-rights/" TargetMode="External"/><Relationship Id="rId15" Type="http://schemas.openxmlformats.org/officeDocument/2006/relationships/hyperlink" Target="https://www.who.int/about/governance/constitution" TargetMode="External"/><Relationship Id="rId10" Type="http://schemas.openxmlformats.org/officeDocument/2006/relationships/hyperlink" Target="https://www.valeofglamorgan.gov.uk/en/living/schools/healthy_schools/Healthy-Schools-Scheme.aspx" TargetMode="External"/><Relationship Id="rId4" Type="http://schemas.openxmlformats.org/officeDocument/2006/relationships/hyperlink" Target="http://www.childreninwales.org.uk/" TargetMode="External"/><Relationship Id="rId9" Type="http://schemas.openxmlformats.org/officeDocument/2006/relationships/hyperlink" Target="https://www.unicef.org.uk/what-we-do/un-convention-child-rights/" TargetMode="External"/><Relationship Id="rId14" Type="http://schemas.openxmlformats.org/officeDocument/2006/relationships/hyperlink" Target="https://www.gov.wales/annex-5-developing-multi-agency-engagement-community-focused-schools-html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yworks.co.uk/blog/how-to-support-early-years-mental-health-within-nursery-settings/" TargetMode="External"/><Relationship Id="rId13" Type="http://schemas.openxmlformats.org/officeDocument/2006/relationships/hyperlink" Target="http://www.eyalliance.org.uk" TargetMode="External"/><Relationship Id="rId3" Type="http://schemas.openxmlformats.org/officeDocument/2006/relationships/hyperlink" Target="https://www.verywellmind.com/what-is-maslows-hierarchy-of-needs-4136760" TargetMode="External"/><Relationship Id="rId7" Type="http://schemas.openxmlformats.org/officeDocument/2006/relationships/hyperlink" Target="https://www.annafreud.org/resources/schools-and-colleges/5-steps/understanding-need/identify-pupils-at-risk/" TargetMode="External"/><Relationship Id="rId12" Type="http://schemas.openxmlformats.org/officeDocument/2006/relationships/hyperlink" Target="https://learning.nspcc.org.uk/child-health-development/child-mental-health" TargetMode="External"/><Relationship Id="rId2" Type="http://schemas.openxmlformats.org/officeDocument/2006/relationships/hyperlink" Target="https://www.rccs.org.uk/post/adverse-childhood-experien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nafreud.org" TargetMode="External"/><Relationship Id="rId11" Type="http://schemas.openxmlformats.org/officeDocument/2006/relationships/hyperlink" Target="https://learning.nspcc.org.uk/child-health-development" TargetMode="External"/><Relationship Id="rId5" Type="http://schemas.openxmlformats.org/officeDocument/2006/relationships/hyperlink" Target="https://www.epa.gov/children/mold-exposure-and-respiratory-conditions-young-children" TargetMode="External"/><Relationship Id="rId10" Type="http://schemas.openxmlformats.org/officeDocument/2006/relationships/hyperlink" Target="https://learning.nspcc.org.uk/child-health-development/promoting-mental-health-wellbeing" TargetMode="External"/><Relationship Id="rId4" Type="http://schemas.openxmlformats.org/officeDocument/2006/relationships/hyperlink" Target="https://help-for-early-years-providers.education.gov.uk/health-and-wellbeing/mental-health-for-early-years-children" TargetMode="External"/><Relationship Id="rId9" Type="http://schemas.openxmlformats.org/officeDocument/2006/relationships/hyperlink" Target="https://www.simplypsychology.org/maslow.html" TargetMode="External"/><Relationship Id="rId14" Type="http://schemas.openxmlformats.org/officeDocument/2006/relationships/hyperlink" Target="https://www.eyalliance.org.uk/advice-and-information/early-years-practice/safeguarding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renssociety.org.uk/sites/default/files/2021-01/the-impact-of-covid-19-on-children-and-young-people-briefing.pdf" TargetMode="External"/><Relationship Id="rId3" Type="http://schemas.openxmlformats.org/officeDocument/2006/relationships/hyperlink" Target="https://www.publichealthscotland.scot/population-health/social-and-economic-impacts-on-health/economy-and-poverty/poverty-and-health/what-is-poverty/" TargetMode="External"/><Relationship Id="rId7" Type="http://schemas.openxmlformats.org/officeDocument/2006/relationships/hyperlink" Target="https://www.snapcymru.org/get-support/what-is-aln/" TargetMode="External"/><Relationship Id="rId2" Type="http://schemas.openxmlformats.org/officeDocument/2006/relationships/hyperlink" Target="https://www.youtube.com/watch?v=XHgLYI9KZ-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figure/Dahlgren-and-Whitehead-1991-model-of-the-determinants-of-health_fig1_303321662" TargetMode="External"/><Relationship Id="rId5" Type="http://schemas.openxmlformats.org/officeDocument/2006/relationships/hyperlink" Target="https://www.rcpch.ac.uk/resources/child-health-inequalities-position-statement#how-poverty-affects-child-health-outcomes" TargetMode="External"/><Relationship Id="rId4" Type="http://schemas.openxmlformats.org/officeDocument/2006/relationships/hyperlink" Target="https://phw.nhs.wales/topics/adverse-childhood-experien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983" y="-1286348"/>
            <a:ext cx="12323808" cy="1790700"/>
          </a:xfrm>
        </p:spPr>
        <p:txBody>
          <a:bodyPr>
            <a:normAutofit/>
          </a:bodyPr>
          <a:lstStyle/>
          <a:p>
            <a:r>
              <a:rPr lang="en-GB" sz="14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ECEY5009/C</a:t>
            </a:r>
            <a:br>
              <a:rPr lang="en-GB" sz="1400"/>
            </a:br>
            <a:endParaRPr lang="en-GB" sz="10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B93C1A-9403-FA5E-34CD-2B267F788755}"/>
              </a:ext>
            </a:extLst>
          </p:cNvPr>
          <p:cNvSpPr txBox="1"/>
          <p:nvPr/>
        </p:nvSpPr>
        <p:spPr>
          <a:xfrm>
            <a:off x="1962958" y="395504"/>
            <a:ext cx="7830663" cy="5309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err="1"/>
              <a:t>Taflen</a:t>
            </a:r>
            <a:r>
              <a:rPr lang="en-GB" sz="3000"/>
              <a:t> </a:t>
            </a:r>
            <a:r>
              <a:rPr lang="en-GB" sz="3000" err="1"/>
              <a:t>Gyflwyniad</a:t>
            </a:r>
            <a:r>
              <a:rPr lang="en-GB" sz="3000"/>
              <a:t> – Iechyd, </a:t>
            </a:r>
            <a:r>
              <a:rPr lang="en-GB" sz="3000" err="1"/>
              <a:t>Lles</a:t>
            </a:r>
            <a:r>
              <a:rPr lang="en-GB" sz="3000"/>
              <a:t> a </a:t>
            </a:r>
            <a:r>
              <a:rPr lang="en-GB" sz="3000" err="1"/>
              <a:t>Ffyrdd</a:t>
            </a:r>
            <a:r>
              <a:rPr lang="en-GB" sz="3000"/>
              <a:t> o </a:t>
            </a:r>
            <a:r>
              <a:rPr lang="en-GB" sz="3000" err="1"/>
              <a:t>Fyw</a:t>
            </a:r>
            <a:endParaRPr lang="en-GB" sz="3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87719A-4ADE-8795-4AC0-0B7EAC8E15C9}"/>
              </a:ext>
            </a:extLst>
          </p:cNvPr>
          <p:cNvSpPr txBox="1"/>
          <p:nvPr/>
        </p:nvSpPr>
        <p:spPr>
          <a:xfrm>
            <a:off x="4450420" y="920113"/>
            <a:ext cx="2683407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Isla Williams – 2405613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1A55B2-CDF9-0024-FFB1-7E712F056F88}"/>
              </a:ext>
            </a:extLst>
          </p:cNvPr>
          <p:cNvSpPr txBox="1"/>
          <p:nvPr/>
        </p:nvSpPr>
        <p:spPr>
          <a:xfrm>
            <a:off x="440766" y="1257864"/>
            <a:ext cx="5904027" cy="65787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Cyfrif Geiriau Ar Gyfer Poster – 2139 air</a:t>
            </a:r>
          </a:p>
          <a:p>
            <a:endParaRPr lang="en-GB"/>
          </a:p>
          <a:p>
            <a:r>
              <a:rPr lang="en-GB"/>
              <a:t>Cyfrif Geiriau Ar Gyfer Cyflwyniad – 984 air</a:t>
            </a:r>
          </a:p>
          <a:p>
            <a:endParaRPr lang="en-GB"/>
          </a:p>
          <a:p>
            <a:r>
              <a:rPr lang="en-GB"/>
              <a:t>Cyfrif Geiriau Ar Gyfer Script Cyflwyniad – 1,422 air</a:t>
            </a:r>
          </a:p>
          <a:p>
            <a:endParaRPr lang="en-GB"/>
          </a:p>
          <a:p>
            <a:r>
              <a:rPr lang="en-GB"/>
              <a:t>Amser Ar </a:t>
            </a:r>
            <a:r>
              <a:rPr lang="en-GB" err="1"/>
              <a:t>Gyfer</a:t>
            </a:r>
            <a:r>
              <a:rPr lang="en-GB"/>
              <a:t> </a:t>
            </a:r>
            <a:r>
              <a:rPr lang="en-GB" err="1"/>
              <a:t>Cyflwyniad</a:t>
            </a:r>
            <a:r>
              <a:rPr lang="en-GB"/>
              <a:t> – 14 </a:t>
            </a:r>
            <a:r>
              <a:rPr lang="en-GB" err="1"/>
              <a:t>munud</a:t>
            </a:r>
            <a:r>
              <a:rPr lang="en-GB"/>
              <a:t>, 9 </a:t>
            </a:r>
            <a:r>
              <a:rPr lang="en-GB" err="1"/>
              <a:t>eiliad</a:t>
            </a:r>
          </a:p>
          <a:p>
            <a:endParaRPr lang="en-GB"/>
          </a:p>
          <a:p>
            <a:r>
              <a:rPr lang="en-GB"/>
              <a:t>Datganiad AI - </a:t>
            </a:r>
            <a:r>
              <a:rPr lang="en-GB">
                <a:ea typeface="+mn-lt"/>
                <a:cs typeface="+mn-lt"/>
              </a:rPr>
              <a:t>Rwy'n cydnabod y defnydd o Cysill Ar Lein er mwyn gwirio sillafu a gramadeg.</a:t>
            </a:r>
          </a:p>
          <a:p>
            <a:endParaRPr lang="en-GB"/>
          </a:p>
          <a:p>
            <a:r>
              <a:rPr lang="en-GB"/>
              <a:t>Linc </a:t>
            </a:r>
            <a:r>
              <a:rPr lang="en-GB" err="1"/>
              <a:t>Cyflwyniad</a:t>
            </a:r>
            <a:r>
              <a:rPr lang="en-GB"/>
              <a:t> - </a:t>
            </a:r>
            <a:r>
              <a:rPr lang="en-GB">
                <a:ea typeface="+mn-lt"/>
                <a:cs typeface="+mn-lt"/>
                <a:hlinkClick r:id="rId2"/>
              </a:rPr>
              <a:t>Recordio Cyflwyniad ECEY5009.MOV</a:t>
            </a:r>
            <a:r>
              <a:rPr lang="en-GB">
                <a:ea typeface="+mn-lt"/>
                <a:cs typeface="+mn-lt"/>
              </a:rPr>
              <a:t> </a:t>
            </a:r>
          </a:p>
          <a:p>
            <a:endParaRPr lang="en-GB"/>
          </a:p>
          <a:p>
            <a:r>
              <a:rPr lang="en-GB"/>
              <a:t>Tudalen 2-3 – Poster</a:t>
            </a:r>
          </a:p>
          <a:p>
            <a:endParaRPr lang="en-GB"/>
          </a:p>
          <a:p>
            <a:r>
              <a:rPr lang="en-GB"/>
              <a:t>Tudalen 3-9 – Cyflwyniad </a:t>
            </a:r>
          </a:p>
          <a:p>
            <a:endParaRPr lang="en-GB"/>
          </a:p>
          <a:p>
            <a:r>
              <a:rPr lang="en-GB"/>
              <a:t>Tudalen 10-14 - Script Cyflwyniad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 sz="1350"/>
          </a:p>
          <a:p>
            <a:endParaRPr lang="en-GB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C123A5-35D9-640B-3C64-858E6BC078EB}"/>
              </a:ext>
            </a:extLst>
          </p:cNvPr>
          <p:cNvSpPr txBox="1"/>
          <p:nvPr/>
        </p:nvSpPr>
        <p:spPr>
          <a:xfrm>
            <a:off x="7058861" y="1360088"/>
            <a:ext cx="36450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Tudalen 18-19 </a:t>
            </a:r>
            <a:r>
              <a:rPr lang="en-GB" err="1"/>
              <a:t>Cyfeiriad</a:t>
            </a:r>
            <a:r>
              <a:rPr lang="en-GB">
                <a:ea typeface="+mn-lt"/>
                <a:cs typeface="+mn-lt"/>
              </a:rPr>
              <a:t> Poster</a:t>
            </a:r>
          </a:p>
          <a:p>
            <a:endParaRPr lang="en-GB"/>
          </a:p>
          <a:p>
            <a:r>
              <a:rPr lang="en-GB"/>
              <a:t>Tudalen 20-21 </a:t>
            </a:r>
            <a:r>
              <a:rPr lang="en-GB" err="1">
                <a:ea typeface="+mn-lt"/>
                <a:cs typeface="+mn-lt"/>
              </a:rPr>
              <a:t>Cyfeiriad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ea typeface="+mn-lt"/>
                <a:cs typeface="+mn-lt"/>
              </a:rPr>
              <a:t>Cyflwyniad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6D10D98-344F-8321-C39A-1570413D14DA}"/>
              </a:ext>
            </a:extLst>
          </p:cNvPr>
          <p:cNvSpPr txBox="1"/>
          <p:nvPr/>
        </p:nvSpPr>
        <p:spPr>
          <a:xfrm>
            <a:off x="-6978" y="-1691"/>
            <a:ext cx="12683436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50">
                <a:latin typeface="Aptos Display"/>
              </a:rPr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                                                                                                                              ECEY5009/C</a:t>
            </a:r>
          </a:p>
          <a:p>
            <a:r>
              <a:rPr lang="cy-GB" sz="1350"/>
              <a:t>                                                                                                             </a:t>
            </a:r>
            <a:r>
              <a:rPr lang="cy-GB" sz="3200" b="1" u="sng"/>
              <a:t>Iechyd, Lles a Ffyrdd o Fyw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4642A3-AA08-F055-BB15-1B99698A822D}"/>
              </a:ext>
            </a:extLst>
          </p:cNvPr>
          <p:cNvSpPr txBox="1"/>
          <p:nvPr/>
        </p:nvSpPr>
        <p:spPr>
          <a:xfrm>
            <a:off x="102014" y="715985"/>
            <a:ext cx="11965073" cy="10849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rgbClr val="002060"/>
            </a:solidFill>
            <a:prstDash val="solid"/>
            <a:extLst>
              <a:ext uri="{C807C97D-BFC1-408E-A445-0C87EB9F89A2}">
                <ask:lineSketchStyleProps xmlns:ask="http://schemas.microsoft.com/office/drawing/2018/sketchyshapes" sd="3499211612">
                  <a:custGeom>
                    <a:avLst/>
                    <a:gdLst>
                      <a:gd name="csX0" fmla="*/ 0 w 11965073"/>
                      <a:gd name="csY0" fmla="*/ 0 h 1577355"/>
                      <a:gd name="csX1" fmla="*/ 717904 w 11965073"/>
                      <a:gd name="csY1" fmla="*/ 0 h 1577355"/>
                      <a:gd name="csX2" fmla="*/ 1076857 w 11965073"/>
                      <a:gd name="csY2" fmla="*/ 0 h 1577355"/>
                      <a:gd name="csX3" fmla="*/ 1435809 w 11965073"/>
                      <a:gd name="csY3" fmla="*/ 0 h 1577355"/>
                      <a:gd name="csX4" fmla="*/ 2034062 w 11965073"/>
                      <a:gd name="csY4" fmla="*/ 0 h 1577355"/>
                      <a:gd name="csX5" fmla="*/ 2632316 w 11965073"/>
                      <a:gd name="csY5" fmla="*/ 0 h 1577355"/>
                      <a:gd name="csX6" fmla="*/ 2871618 w 11965073"/>
                      <a:gd name="csY6" fmla="*/ 0 h 1577355"/>
                      <a:gd name="csX7" fmla="*/ 3469871 w 11965073"/>
                      <a:gd name="csY7" fmla="*/ 0 h 1577355"/>
                      <a:gd name="csX8" fmla="*/ 4307426 w 11965073"/>
                      <a:gd name="csY8" fmla="*/ 0 h 1577355"/>
                      <a:gd name="csX9" fmla="*/ 4786029 w 11965073"/>
                      <a:gd name="csY9" fmla="*/ 0 h 1577355"/>
                      <a:gd name="csX10" fmla="*/ 5384283 w 11965073"/>
                      <a:gd name="csY10" fmla="*/ 0 h 1577355"/>
                      <a:gd name="csX11" fmla="*/ 6102187 w 11965073"/>
                      <a:gd name="csY11" fmla="*/ 0 h 1577355"/>
                      <a:gd name="csX12" fmla="*/ 6939742 w 11965073"/>
                      <a:gd name="csY12" fmla="*/ 0 h 1577355"/>
                      <a:gd name="csX13" fmla="*/ 7179044 w 11965073"/>
                      <a:gd name="csY13" fmla="*/ 0 h 1577355"/>
                      <a:gd name="csX14" fmla="*/ 8016599 w 11965073"/>
                      <a:gd name="csY14" fmla="*/ 0 h 1577355"/>
                      <a:gd name="csX15" fmla="*/ 8614853 w 11965073"/>
                      <a:gd name="csY15" fmla="*/ 0 h 1577355"/>
                      <a:gd name="csX16" fmla="*/ 8973805 w 11965073"/>
                      <a:gd name="csY16" fmla="*/ 0 h 1577355"/>
                      <a:gd name="csX17" fmla="*/ 9332757 w 11965073"/>
                      <a:gd name="csY17" fmla="*/ 0 h 1577355"/>
                      <a:gd name="csX18" fmla="*/ 9691709 w 11965073"/>
                      <a:gd name="csY18" fmla="*/ 0 h 1577355"/>
                      <a:gd name="csX19" fmla="*/ 9931011 w 11965073"/>
                      <a:gd name="csY19" fmla="*/ 0 h 1577355"/>
                      <a:gd name="csX20" fmla="*/ 10170312 w 11965073"/>
                      <a:gd name="csY20" fmla="*/ 0 h 1577355"/>
                      <a:gd name="csX21" fmla="*/ 10648915 w 11965073"/>
                      <a:gd name="csY21" fmla="*/ 0 h 1577355"/>
                      <a:gd name="csX22" fmla="*/ 10888216 w 11965073"/>
                      <a:gd name="csY22" fmla="*/ 0 h 1577355"/>
                      <a:gd name="csX23" fmla="*/ 11965073 w 11965073"/>
                      <a:gd name="csY23" fmla="*/ 0 h 1577355"/>
                      <a:gd name="csX24" fmla="*/ 11965073 w 11965073"/>
                      <a:gd name="csY24" fmla="*/ 525785 h 1577355"/>
                      <a:gd name="csX25" fmla="*/ 11965073 w 11965073"/>
                      <a:gd name="csY25" fmla="*/ 1020023 h 1577355"/>
                      <a:gd name="csX26" fmla="*/ 11965073 w 11965073"/>
                      <a:gd name="csY26" fmla="*/ 1577355 h 1577355"/>
                      <a:gd name="csX27" fmla="*/ 11247169 w 11965073"/>
                      <a:gd name="csY27" fmla="*/ 1577355 h 1577355"/>
                      <a:gd name="csX28" fmla="*/ 10768566 w 11965073"/>
                      <a:gd name="csY28" fmla="*/ 1577355 h 1577355"/>
                      <a:gd name="csX29" fmla="*/ 10170312 w 11965073"/>
                      <a:gd name="csY29" fmla="*/ 1577355 h 1577355"/>
                      <a:gd name="csX30" fmla="*/ 9811360 w 11965073"/>
                      <a:gd name="csY30" fmla="*/ 1577355 h 1577355"/>
                      <a:gd name="csX31" fmla="*/ 9213106 w 11965073"/>
                      <a:gd name="csY31" fmla="*/ 1577355 h 1577355"/>
                      <a:gd name="csX32" fmla="*/ 8375551 w 11965073"/>
                      <a:gd name="csY32" fmla="*/ 1577355 h 1577355"/>
                      <a:gd name="csX33" fmla="*/ 7896948 w 11965073"/>
                      <a:gd name="csY33" fmla="*/ 1577355 h 1577355"/>
                      <a:gd name="csX34" fmla="*/ 7059393 w 11965073"/>
                      <a:gd name="csY34" fmla="*/ 1577355 h 1577355"/>
                      <a:gd name="csX35" fmla="*/ 6341489 w 11965073"/>
                      <a:gd name="csY35" fmla="*/ 1577355 h 1577355"/>
                      <a:gd name="csX36" fmla="*/ 5743235 w 11965073"/>
                      <a:gd name="csY36" fmla="*/ 1577355 h 1577355"/>
                      <a:gd name="csX37" fmla="*/ 5144981 w 11965073"/>
                      <a:gd name="csY37" fmla="*/ 1577355 h 1577355"/>
                      <a:gd name="csX38" fmla="*/ 4546728 w 11965073"/>
                      <a:gd name="csY38" fmla="*/ 1577355 h 1577355"/>
                      <a:gd name="csX39" fmla="*/ 3948474 w 11965073"/>
                      <a:gd name="csY39" fmla="*/ 1577355 h 1577355"/>
                      <a:gd name="csX40" fmla="*/ 3589522 w 11965073"/>
                      <a:gd name="csY40" fmla="*/ 1577355 h 1577355"/>
                      <a:gd name="csX41" fmla="*/ 3230570 w 11965073"/>
                      <a:gd name="csY41" fmla="*/ 1577355 h 1577355"/>
                      <a:gd name="csX42" fmla="*/ 2751967 w 11965073"/>
                      <a:gd name="csY42" fmla="*/ 1577355 h 1577355"/>
                      <a:gd name="csX43" fmla="*/ 1914412 w 11965073"/>
                      <a:gd name="csY43" fmla="*/ 1577355 h 1577355"/>
                      <a:gd name="csX44" fmla="*/ 1316158 w 11965073"/>
                      <a:gd name="csY44" fmla="*/ 1577355 h 1577355"/>
                      <a:gd name="csX45" fmla="*/ 837555 w 11965073"/>
                      <a:gd name="csY45" fmla="*/ 1577355 h 1577355"/>
                      <a:gd name="csX46" fmla="*/ 0 w 11965073"/>
                      <a:gd name="csY46" fmla="*/ 1577355 h 1577355"/>
                      <a:gd name="csX47" fmla="*/ 0 w 11965073"/>
                      <a:gd name="csY47" fmla="*/ 1067344 h 1577355"/>
                      <a:gd name="csX48" fmla="*/ 0 w 11965073"/>
                      <a:gd name="csY48" fmla="*/ 541559 h 1577355"/>
                      <a:gd name="csX49" fmla="*/ 0 w 11965073"/>
                      <a:gd name="csY49" fmla="*/ 0 h 1577355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  <a:cxn ang="0">
                        <a:pos x="csX17" y="csY17"/>
                      </a:cxn>
                      <a:cxn ang="0">
                        <a:pos x="csX18" y="csY18"/>
                      </a:cxn>
                      <a:cxn ang="0">
                        <a:pos x="csX19" y="csY19"/>
                      </a:cxn>
                      <a:cxn ang="0">
                        <a:pos x="csX20" y="csY20"/>
                      </a:cxn>
                      <a:cxn ang="0">
                        <a:pos x="csX21" y="csY21"/>
                      </a:cxn>
                      <a:cxn ang="0">
                        <a:pos x="csX22" y="csY22"/>
                      </a:cxn>
                      <a:cxn ang="0">
                        <a:pos x="csX23" y="csY23"/>
                      </a:cxn>
                      <a:cxn ang="0">
                        <a:pos x="csX24" y="csY24"/>
                      </a:cxn>
                      <a:cxn ang="0">
                        <a:pos x="csX25" y="csY25"/>
                      </a:cxn>
                      <a:cxn ang="0">
                        <a:pos x="csX26" y="csY26"/>
                      </a:cxn>
                      <a:cxn ang="0">
                        <a:pos x="csX27" y="csY27"/>
                      </a:cxn>
                      <a:cxn ang="0">
                        <a:pos x="csX28" y="csY28"/>
                      </a:cxn>
                      <a:cxn ang="0">
                        <a:pos x="csX29" y="csY29"/>
                      </a:cxn>
                      <a:cxn ang="0">
                        <a:pos x="csX30" y="csY30"/>
                      </a:cxn>
                      <a:cxn ang="0">
                        <a:pos x="csX31" y="csY31"/>
                      </a:cxn>
                      <a:cxn ang="0">
                        <a:pos x="csX32" y="csY32"/>
                      </a:cxn>
                      <a:cxn ang="0">
                        <a:pos x="csX33" y="csY33"/>
                      </a:cxn>
                      <a:cxn ang="0">
                        <a:pos x="csX34" y="csY34"/>
                      </a:cxn>
                      <a:cxn ang="0">
                        <a:pos x="csX35" y="csY35"/>
                      </a:cxn>
                      <a:cxn ang="0">
                        <a:pos x="csX36" y="csY36"/>
                      </a:cxn>
                      <a:cxn ang="0">
                        <a:pos x="csX37" y="csY37"/>
                      </a:cxn>
                      <a:cxn ang="0">
                        <a:pos x="csX38" y="csY38"/>
                      </a:cxn>
                      <a:cxn ang="0">
                        <a:pos x="csX39" y="csY39"/>
                      </a:cxn>
                      <a:cxn ang="0">
                        <a:pos x="csX40" y="csY40"/>
                      </a:cxn>
                      <a:cxn ang="0">
                        <a:pos x="csX41" y="csY41"/>
                      </a:cxn>
                      <a:cxn ang="0">
                        <a:pos x="csX42" y="csY42"/>
                      </a:cxn>
                      <a:cxn ang="0">
                        <a:pos x="csX43" y="csY43"/>
                      </a:cxn>
                      <a:cxn ang="0">
                        <a:pos x="csX44" y="csY44"/>
                      </a:cxn>
                      <a:cxn ang="0">
                        <a:pos x="csX45" y="csY45"/>
                      </a:cxn>
                      <a:cxn ang="0">
                        <a:pos x="csX46" y="csY46"/>
                      </a:cxn>
                      <a:cxn ang="0">
                        <a:pos x="csX47" y="csY47"/>
                      </a:cxn>
                      <a:cxn ang="0">
                        <a:pos x="csX48" y="csY48"/>
                      </a:cxn>
                      <a:cxn ang="0">
                        <a:pos x="csX49" y="csY49"/>
                      </a:cxn>
                    </a:cxnLst>
                    <a:rect l="l" t="t" r="r" b="b"/>
                    <a:pathLst>
                      <a:path w="11965073" h="1577355" fill="none" extrusionOk="0">
                        <a:moveTo>
                          <a:pt x="0" y="0"/>
                        </a:moveTo>
                        <a:cubicBezTo>
                          <a:pt x="275844" y="-11653"/>
                          <a:pt x="543873" y="3484"/>
                          <a:pt x="717904" y="0"/>
                        </a:cubicBezTo>
                        <a:cubicBezTo>
                          <a:pt x="891935" y="-3484"/>
                          <a:pt x="905228" y="3757"/>
                          <a:pt x="1076857" y="0"/>
                        </a:cubicBezTo>
                        <a:cubicBezTo>
                          <a:pt x="1248486" y="-3757"/>
                          <a:pt x="1336804" y="27086"/>
                          <a:pt x="1435809" y="0"/>
                        </a:cubicBezTo>
                        <a:cubicBezTo>
                          <a:pt x="1534814" y="-27086"/>
                          <a:pt x="1897031" y="37204"/>
                          <a:pt x="2034062" y="0"/>
                        </a:cubicBezTo>
                        <a:cubicBezTo>
                          <a:pt x="2171093" y="-37204"/>
                          <a:pt x="2377530" y="14404"/>
                          <a:pt x="2632316" y="0"/>
                        </a:cubicBezTo>
                        <a:cubicBezTo>
                          <a:pt x="2887102" y="-14404"/>
                          <a:pt x="2765885" y="6402"/>
                          <a:pt x="2871618" y="0"/>
                        </a:cubicBezTo>
                        <a:cubicBezTo>
                          <a:pt x="2977351" y="-6402"/>
                          <a:pt x="3279965" y="34455"/>
                          <a:pt x="3469871" y="0"/>
                        </a:cubicBezTo>
                        <a:cubicBezTo>
                          <a:pt x="3659777" y="-34455"/>
                          <a:pt x="3942939" y="14109"/>
                          <a:pt x="4307426" y="0"/>
                        </a:cubicBezTo>
                        <a:cubicBezTo>
                          <a:pt x="4671913" y="-14109"/>
                          <a:pt x="4584265" y="26561"/>
                          <a:pt x="4786029" y="0"/>
                        </a:cubicBezTo>
                        <a:cubicBezTo>
                          <a:pt x="4987793" y="-26561"/>
                          <a:pt x="5250112" y="27420"/>
                          <a:pt x="5384283" y="0"/>
                        </a:cubicBezTo>
                        <a:cubicBezTo>
                          <a:pt x="5518454" y="-27420"/>
                          <a:pt x="5762507" y="46185"/>
                          <a:pt x="6102187" y="0"/>
                        </a:cubicBezTo>
                        <a:cubicBezTo>
                          <a:pt x="6441867" y="-46185"/>
                          <a:pt x="6656500" y="62179"/>
                          <a:pt x="6939742" y="0"/>
                        </a:cubicBezTo>
                        <a:cubicBezTo>
                          <a:pt x="7222984" y="-62179"/>
                          <a:pt x="7098780" y="2740"/>
                          <a:pt x="7179044" y="0"/>
                        </a:cubicBezTo>
                        <a:cubicBezTo>
                          <a:pt x="7259308" y="-2740"/>
                          <a:pt x="7842842" y="42412"/>
                          <a:pt x="8016599" y="0"/>
                        </a:cubicBezTo>
                        <a:cubicBezTo>
                          <a:pt x="8190357" y="-42412"/>
                          <a:pt x="8477839" y="8248"/>
                          <a:pt x="8614853" y="0"/>
                        </a:cubicBezTo>
                        <a:cubicBezTo>
                          <a:pt x="8751867" y="-8248"/>
                          <a:pt x="8889186" y="37321"/>
                          <a:pt x="8973805" y="0"/>
                        </a:cubicBezTo>
                        <a:cubicBezTo>
                          <a:pt x="9058424" y="-37321"/>
                          <a:pt x="9247113" y="24842"/>
                          <a:pt x="9332757" y="0"/>
                        </a:cubicBezTo>
                        <a:cubicBezTo>
                          <a:pt x="9418401" y="-24842"/>
                          <a:pt x="9540847" y="24778"/>
                          <a:pt x="9691709" y="0"/>
                        </a:cubicBezTo>
                        <a:cubicBezTo>
                          <a:pt x="9842571" y="-24778"/>
                          <a:pt x="9869857" y="22773"/>
                          <a:pt x="9931011" y="0"/>
                        </a:cubicBezTo>
                        <a:cubicBezTo>
                          <a:pt x="9992165" y="-22773"/>
                          <a:pt x="10106396" y="652"/>
                          <a:pt x="10170312" y="0"/>
                        </a:cubicBezTo>
                        <a:cubicBezTo>
                          <a:pt x="10234228" y="-652"/>
                          <a:pt x="10449951" y="36209"/>
                          <a:pt x="10648915" y="0"/>
                        </a:cubicBezTo>
                        <a:cubicBezTo>
                          <a:pt x="10847879" y="-36209"/>
                          <a:pt x="10830796" y="6088"/>
                          <a:pt x="10888216" y="0"/>
                        </a:cubicBezTo>
                        <a:cubicBezTo>
                          <a:pt x="10945636" y="-6088"/>
                          <a:pt x="11658237" y="97919"/>
                          <a:pt x="11965073" y="0"/>
                        </a:cubicBezTo>
                        <a:cubicBezTo>
                          <a:pt x="11988466" y="240880"/>
                          <a:pt x="11936020" y="349897"/>
                          <a:pt x="11965073" y="525785"/>
                        </a:cubicBezTo>
                        <a:cubicBezTo>
                          <a:pt x="11994126" y="701674"/>
                          <a:pt x="11922352" y="846822"/>
                          <a:pt x="11965073" y="1020023"/>
                        </a:cubicBezTo>
                        <a:cubicBezTo>
                          <a:pt x="12007794" y="1193224"/>
                          <a:pt x="11959763" y="1327781"/>
                          <a:pt x="11965073" y="1577355"/>
                        </a:cubicBezTo>
                        <a:cubicBezTo>
                          <a:pt x="11622165" y="1638872"/>
                          <a:pt x="11482593" y="1549316"/>
                          <a:pt x="11247169" y="1577355"/>
                        </a:cubicBezTo>
                        <a:cubicBezTo>
                          <a:pt x="11011745" y="1605394"/>
                          <a:pt x="11001610" y="1540520"/>
                          <a:pt x="10768566" y="1577355"/>
                        </a:cubicBezTo>
                        <a:cubicBezTo>
                          <a:pt x="10535522" y="1614190"/>
                          <a:pt x="10305580" y="1532644"/>
                          <a:pt x="10170312" y="1577355"/>
                        </a:cubicBezTo>
                        <a:cubicBezTo>
                          <a:pt x="10035044" y="1622066"/>
                          <a:pt x="9885845" y="1542677"/>
                          <a:pt x="9811360" y="1577355"/>
                        </a:cubicBezTo>
                        <a:cubicBezTo>
                          <a:pt x="9736875" y="1612033"/>
                          <a:pt x="9381643" y="1549694"/>
                          <a:pt x="9213106" y="1577355"/>
                        </a:cubicBezTo>
                        <a:cubicBezTo>
                          <a:pt x="9044569" y="1605016"/>
                          <a:pt x="8717347" y="1487687"/>
                          <a:pt x="8375551" y="1577355"/>
                        </a:cubicBezTo>
                        <a:cubicBezTo>
                          <a:pt x="8033755" y="1667023"/>
                          <a:pt x="7995748" y="1539076"/>
                          <a:pt x="7896948" y="1577355"/>
                        </a:cubicBezTo>
                        <a:cubicBezTo>
                          <a:pt x="7798148" y="1615634"/>
                          <a:pt x="7380697" y="1564270"/>
                          <a:pt x="7059393" y="1577355"/>
                        </a:cubicBezTo>
                        <a:cubicBezTo>
                          <a:pt x="6738089" y="1590440"/>
                          <a:pt x="6575839" y="1554164"/>
                          <a:pt x="6341489" y="1577355"/>
                        </a:cubicBezTo>
                        <a:cubicBezTo>
                          <a:pt x="6107139" y="1600546"/>
                          <a:pt x="5931791" y="1524348"/>
                          <a:pt x="5743235" y="1577355"/>
                        </a:cubicBezTo>
                        <a:cubicBezTo>
                          <a:pt x="5554679" y="1630362"/>
                          <a:pt x="5348864" y="1567932"/>
                          <a:pt x="5144981" y="1577355"/>
                        </a:cubicBezTo>
                        <a:cubicBezTo>
                          <a:pt x="4941098" y="1586778"/>
                          <a:pt x="4750220" y="1560727"/>
                          <a:pt x="4546728" y="1577355"/>
                        </a:cubicBezTo>
                        <a:cubicBezTo>
                          <a:pt x="4343236" y="1593983"/>
                          <a:pt x="4224054" y="1562436"/>
                          <a:pt x="3948474" y="1577355"/>
                        </a:cubicBezTo>
                        <a:cubicBezTo>
                          <a:pt x="3672894" y="1592274"/>
                          <a:pt x="3689552" y="1568541"/>
                          <a:pt x="3589522" y="1577355"/>
                        </a:cubicBezTo>
                        <a:cubicBezTo>
                          <a:pt x="3489492" y="1586169"/>
                          <a:pt x="3365984" y="1553740"/>
                          <a:pt x="3230570" y="1577355"/>
                        </a:cubicBezTo>
                        <a:cubicBezTo>
                          <a:pt x="3095156" y="1600970"/>
                          <a:pt x="2965920" y="1565359"/>
                          <a:pt x="2751967" y="1577355"/>
                        </a:cubicBezTo>
                        <a:cubicBezTo>
                          <a:pt x="2538014" y="1589351"/>
                          <a:pt x="2127876" y="1573899"/>
                          <a:pt x="1914412" y="1577355"/>
                        </a:cubicBezTo>
                        <a:cubicBezTo>
                          <a:pt x="1700949" y="1580811"/>
                          <a:pt x="1438458" y="1517960"/>
                          <a:pt x="1316158" y="1577355"/>
                        </a:cubicBezTo>
                        <a:cubicBezTo>
                          <a:pt x="1193858" y="1636750"/>
                          <a:pt x="1000093" y="1526403"/>
                          <a:pt x="837555" y="1577355"/>
                        </a:cubicBezTo>
                        <a:cubicBezTo>
                          <a:pt x="675017" y="1628307"/>
                          <a:pt x="211521" y="1496633"/>
                          <a:pt x="0" y="1577355"/>
                        </a:cubicBezTo>
                        <a:cubicBezTo>
                          <a:pt x="-45817" y="1459838"/>
                          <a:pt x="43713" y="1286687"/>
                          <a:pt x="0" y="1067344"/>
                        </a:cubicBezTo>
                        <a:cubicBezTo>
                          <a:pt x="-43713" y="848001"/>
                          <a:pt x="30792" y="772565"/>
                          <a:pt x="0" y="541559"/>
                        </a:cubicBezTo>
                        <a:cubicBezTo>
                          <a:pt x="-30792" y="310553"/>
                          <a:pt x="33404" y="241050"/>
                          <a:pt x="0" y="0"/>
                        </a:cubicBezTo>
                        <a:close/>
                      </a:path>
                      <a:path w="11965073" h="1577355" stroke="0" extrusionOk="0">
                        <a:moveTo>
                          <a:pt x="0" y="0"/>
                        </a:moveTo>
                        <a:cubicBezTo>
                          <a:pt x="139271" y="-17075"/>
                          <a:pt x="319481" y="9272"/>
                          <a:pt x="478603" y="0"/>
                        </a:cubicBezTo>
                        <a:cubicBezTo>
                          <a:pt x="637725" y="-9272"/>
                          <a:pt x="668356" y="33929"/>
                          <a:pt x="837555" y="0"/>
                        </a:cubicBezTo>
                        <a:cubicBezTo>
                          <a:pt x="1006754" y="-33929"/>
                          <a:pt x="1103974" y="22930"/>
                          <a:pt x="1196507" y="0"/>
                        </a:cubicBezTo>
                        <a:cubicBezTo>
                          <a:pt x="1289040" y="-22930"/>
                          <a:pt x="1321336" y="9406"/>
                          <a:pt x="1435809" y="0"/>
                        </a:cubicBezTo>
                        <a:cubicBezTo>
                          <a:pt x="1550282" y="-9406"/>
                          <a:pt x="1567997" y="20757"/>
                          <a:pt x="1675110" y="0"/>
                        </a:cubicBezTo>
                        <a:cubicBezTo>
                          <a:pt x="1782223" y="-20757"/>
                          <a:pt x="1807286" y="8214"/>
                          <a:pt x="1914412" y="0"/>
                        </a:cubicBezTo>
                        <a:cubicBezTo>
                          <a:pt x="2021538" y="-8214"/>
                          <a:pt x="2286173" y="24899"/>
                          <a:pt x="2632316" y="0"/>
                        </a:cubicBezTo>
                        <a:cubicBezTo>
                          <a:pt x="2978459" y="-24899"/>
                          <a:pt x="2758926" y="23632"/>
                          <a:pt x="2871618" y="0"/>
                        </a:cubicBezTo>
                        <a:cubicBezTo>
                          <a:pt x="2984310" y="-23632"/>
                          <a:pt x="3137797" y="11236"/>
                          <a:pt x="3230570" y="0"/>
                        </a:cubicBezTo>
                        <a:cubicBezTo>
                          <a:pt x="3323343" y="-11236"/>
                          <a:pt x="3511214" y="13205"/>
                          <a:pt x="3589522" y="0"/>
                        </a:cubicBezTo>
                        <a:cubicBezTo>
                          <a:pt x="3667830" y="-13205"/>
                          <a:pt x="4226172" y="22331"/>
                          <a:pt x="4427077" y="0"/>
                        </a:cubicBezTo>
                        <a:cubicBezTo>
                          <a:pt x="4627983" y="-22331"/>
                          <a:pt x="4609674" y="16861"/>
                          <a:pt x="4666378" y="0"/>
                        </a:cubicBezTo>
                        <a:cubicBezTo>
                          <a:pt x="4723082" y="-16861"/>
                          <a:pt x="4794947" y="5604"/>
                          <a:pt x="4905680" y="0"/>
                        </a:cubicBezTo>
                        <a:cubicBezTo>
                          <a:pt x="5016413" y="-5604"/>
                          <a:pt x="5495117" y="52412"/>
                          <a:pt x="5743235" y="0"/>
                        </a:cubicBezTo>
                        <a:cubicBezTo>
                          <a:pt x="5991354" y="-52412"/>
                          <a:pt x="6008817" y="41281"/>
                          <a:pt x="6102187" y="0"/>
                        </a:cubicBezTo>
                        <a:cubicBezTo>
                          <a:pt x="6195557" y="-41281"/>
                          <a:pt x="6357326" y="37404"/>
                          <a:pt x="6580790" y="0"/>
                        </a:cubicBezTo>
                        <a:cubicBezTo>
                          <a:pt x="6804254" y="-37404"/>
                          <a:pt x="7115887" y="72919"/>
                          <a:pt x="7418345" y="0"/>
                        </a:cubicBezTo>
                        <a:cubicBezTo>
                          <a:pt x="7720804" y="-72919"/>
                          <a:pt x="7880658" y="15931"/>
                          <a:pt x="8136250" y="0"/>
                        </a:cubicBezTo>
                        <a:cubicBezTo>
                          <a:pt x="8391842" y="-15931"/>
                          <a:pt x="8684292" y="12519"/>
                          <a:pt x="8973805" y="0"/>
                        </a:cubicBezTo>
                        <a:cubicBezTo>
                          <a:pt x="9263318" y="-12519"/>
                          <a:pt x="9114747" y="24006"/>
                          <a:pt x="9213106" y="0"/>
                        </a:cubicBezTo>
                        <a:cubicBezTo>
                          <a:pt x="9311465" y="-24006"/>
                          <a:pt x="9614352" y="44702"/>
                          <a:pt x="9811360" y="0"/>
                        </a:cubicBezTo>
                        <a:cubicBezTo>
                          <a:pt x="10008368" y="-44702"/>
                          <a:pt x="9933200" y="14812"/>
                          <a:pt x="10050661" y="0"/>
                        </a:cubicBezTo>
                        <a:cubicBezTo>
                          <a:pt x="10168122" y="-14812"/>
                          <a:pt x="10200990" y="20583"/>
                          <a:pt x="10289963" y="0"/>
                        </a:cubicBezTo>
                        <a:cubicBezTo>
                          <a:pt x="10378936" y="-20583"/>
                          <a:pt x="10529553" y="21829"/>
                          <a:pt x="10648915" y="0"/>
                        </a:cubicBezTo>
                        <a:cubicBezTo>
                          <a:pt x="10768277" y="-21829"/>
                          <a:pt x="11676839" y="50686"/>
                          <a:pt x="11965073" y="0"/>
                        </a:cubicBezTo>
                        <a:cubicBezTo>
                          <a:pt x="11971904" y="154670"/>
                          <a:pt x="11932637" y="252492"/>
                          <a:pt x="11965073" y="494238"/>
                        </a:cubicBezTo>
                        <a:cubicBezTo>
                          <a:pt x="11997509" y="735984"/>
                          <a:pt x="11965019" y="860945"/>
                          <a:pt x="11965073" y="972702"/>
                        </a:cubicBezTo>
                        <a:cubicBezTo>
                          <a:pt x="11965127" y="1084459"/>
                          <a:pt x="11943841" y="1406447"/>
                          <a:pt x="11965073" y="1577355"/>
                        </a:cubicBezTo>
                        <a:cubicBezTo>
                          <a:pt x="11849468" y="1607649"/>
                          <a:pt x="11755498" y="1543918"/>
                          <a:pt x="11606121" y="1577355"/>
                        </a:cubicBezTo>
                        <a:cubicBezTo>
                          <a:pt x="11456744" y="1610792"/>
                          <a:pt x="11473029" y="1556167"/>
                          <a:pt x="11366819" y="1577355"/>
                        </a:cubicBezTo>
                        <a:cubicBezTo>
                          <a:pt x="11260609" y="1598543"/>
                          <a:pt x="11007856" y="1516721"/>
                          <a:pt x="10648915" y="1577355"/>
                        </a:cubicBezTo>
                        <a:cubicBezTo>
                          <a:pt x="10289974" y="1637989"/>
                          <a:pt x="10508822" y="1568307"/>
                          <a:pt x="10409614" y="1577355"/>
                        </a:cubicBezTo>
                        <a:cubicBezTo>
                          <a:pt x="10310406" y="1586403"/>
                          <a:pt x="10041352" y="1529029"/>
                          <a:pt x="9931011" y="1577355"/>
                        </a:cubicBezTo>
                        <a:cubicBezTo>
                          <a:pt x="9820670" y="1625681"/>
                          <a:pt x="9783123" y="1551853"/>
                          <a:pt x="9691709" y="1577355"/>
                        </a:cubicBezTo>
                        <a:cubicBezTo>
                          <a:pt x="9600295" y="1602857"/>
                          <a:pt x="9516062" y="1555083"/>
                          <a:pt x="9452408" y="1577355"/>
                        </a:cubicBezTo>
                        <a:cubicBezTo>
                          <a:pt x="9388754" y="1599627"/>
                          <a:pt x="9079071" y="1511437"/>
                          <a:pt x="8734503" y="1577355"/>
                        </a:cubicBezTo>
                        <a:cubicBezTo>
                          <a:pt x="8389935" y="1643273"/>
                          <a:pt x="8251216" y="1571476"/>
                          <a:pt x="8016599" y="1577355"/>
                        </a:cubicBezTo>
                        <a:cubicBezTo>
                          <a:pt x="7781982" y="1583234"/>
                          <a:pt x="7428385" y="1574423"/>
                          <a:pt x="7179044" y="1577355"/>
                        </a:cubicBezTo>
                        <a:cubicBezTo>
                          <a:pt x="6929703" y="1580287"/>
                          <a:pt x="6722420" y="1519258"/>
                          <a:pt x="6580790" y="1577355"/>
                        </a:cubicBezTo>
                        <a:cubicBezTo>
                          <a:pt x="6439160" y="1635452"/>
                          <a:pt x="6296162" y="1544516"/>
                          <a:pt x="6221838" y="1577355"/>
                        </a:cubicBezTo>
                        <a:cubicBezTo>
                          <a:pt x="6147514" y="1610194"/>
                          <a:pt x="5657281" y="1551579"/>
                          <a:pt x="5503934" y="1577355"/>
                        </a:cubicBezTo>
                        <a:cubicBezTo>
                          <a:pt x="5350587" y="1603131"/>
                          <a:pt x="4892225" y="1552184"/>
                          <a:pt x="4666378" y="1577355"/>
                        </a:cubicBezTo>
                        <a:cubicBezTo>
                          <a:pt x="4440531" y="1602526"/>
                          <a:pt x="4201774" y="1564804"/>
                          <a:pt x="3948474" y="1577355"/>
                        </a:cubicBezTo>
                        <a:cubicBezTo>
                          <a:pt x="3695174" y="1589906"/>
                          <a:pt x="3758387" y="1553218"/>
                          <a:pt x="3709173" y="1577355"/>
                        </a:cubicBezTo>
                        <a:cubicBezTo>
                          <a:pt x="3659959" y="1601492"/>
                          <a:pt x="3578419" y="1569263"/>
                          <a:pt x="3469871" y="1577355"/>
                        </a:cubicBezTo>
                        <a:cubicBezTo>
                          <a:pt x="3361323" y="1585447"/>
                          <a:pt x="3335969" y="1571321"/>
                          <a:pt x="3230570" y="1577355"/>
                        </a:cubicBezTo>
                        <a:cubicBezTo>
                          <a:pt x="3125171" y="1583389"/>
                          <a:pt x="2873105" y="1569838"/>
                          <a:pt x="2632316" y="1577355"/>
                        </a:cubicBezTo>
                        <a:cubicBezTo>
                          <a:pt x="2391527" y="1584872"/>
                          <a:pt x="2083641" y="1556244"/>
                          <a:pt x="1794761" y="1577355"/>
                        </a:cubicBezTo>
                        <a:cubicBezTo>
                          <a:pt x="1505881" y="1598466"/>
                          <a:pt x="1520903" y="1570407"/>
                          <a:pt x="1435809" y="1577355"/>
                        </a:cubicBezTo>
                        <a:cubicBezTo>
                          <a:pt x="1350715" y="1584303"/>
                          <a:pt x="917331" y="1484007"/>
                          <a:pt x="598254" y="1577355"/>
                        </a:cubicBezTo>
                        <a:cubicBezTo>
                          <a:pt x="279178" y="1670703"/>
                          <a:pt x="269151" y="1572584"/>
                          <a:pt x="0" y="1577355"/>
                        </a:cubicBezTo>
                        <a:cubicBezTo>
                          <a:pt x="-29364" y="1398168"/>
                          <a:pt x="46884" y="1233643"/>
                          <a:pt x="0" y="1083117"/>
                        </a:cubicBezTo>
                        <a:cubicBezTo>
                          <a:pt x="-46884" y="932591"/>
                          <a:pt x="39968" y="752794"/>
                          <a:pt x="0" y="557332"/>
                        </a:cubicBezTo>
                        <a:cubicBezTo>
                          <a:pt x="-39968" y="361870"/>
                          <a:pt x="1728" y="20541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i="1" u="sng"/>
              <a:t>Cyflwyniad -</a:t>
            </a:r>
          </a:p>
          <a:p>
            <a:r>
              <a:rPr lang="cy-GB" sz="1200">
                <a:ea typeface="+mn-lt"/>
                <a:cs typeface="+mn-lt"/>
              </a:rPr>
              <a:t>Bydd y poster hwn yn cynnwys archwilio cysyniadau iechyd, lles a ffordd o fyw. Wrth ystyried gwahanol theorïau a deddfwriaethau mewn cysylltiad â'r cysyniadau hyn o iechyd, lles a ffyrdd o fyw. Bydd y cysyniadau a'r ystyriaethau hyn yn gysylltiedig ag ymarfer y blynyddoedd cynnar a sut y byddant o fudd i weithwyr proffesiynol a phlant. Bydd yr ystyriaethau a'r cysyniadau hyn yn gysylltiedig â diogelwch plant fel thema drwy gydol y poster. Yn ôl gwefan yr NSPCC (2021), mae annog lles plentyn ifanc yn ffactor allweddol i'w ddiogelwch, datblygiad cyfannol a bywyd fel oedolyn cadarnhaol. </a:t>
            </a:r>
            <a:endParaRPr lang="cy-GB" sz="12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16F1D0-4697-58B1-7502-73AFBDE97ACB}"/>
              </a:ext>
            </a:extLst>
          </p:cNvPr>
          <p:cNvSpPr txBox="1"/>
          <p:nvPr/>
        </p:nvSpPr>
        <p:spPr>
          <a:xfrm>
            <a:off x="102067" y="1946554"/>
            <a:ext cx="11959462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u="sng"/>
              <a:t>Iechyd - </a:t>
            </a:r>
          </a:p>
          <a:p>
            <a:r>
              <a:rPr lang="en-GB" sz="1200">
                <a:ea typeface="+mn-lt"/>
                <a:cs typeface="+mn-lt"/>
              </a:rPr>
              <a:t>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 World Health Organisations (2026) (</a:t>
            </a:r>
            <a:r>
              <a:rPr lang="en-GB" sz="1200" err="1">
                <a:ea typeface="+mn-lt"/>
                <a:cs typeface="+mn-lt"/>
              </a:rPr>
              <a:t>nawr</a:t>
            </a:r>
            <a:r>
              <a:rPr lang="en-GB" sz="1200">
                <a:ea typeface="+mn-lt"/>
                <a:cs typeface="+mn-lt"/>
              </a:rPr>
              <a:t> WHO), </a:t>
            </a:r>
            <a:r>
              <a:rPr lang="en-GB" sz="1200" err="1">
                <a:ea typeface="+mn-lt"/>
                <a:cs typeface="+mn-lt"/>
              </a:rPr>
              <a:t>diffiniad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cyflwr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corfforol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meddyliol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chymdeithasol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bodau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dynol</a:t>
            </a:r>
            <a:r>
              <a:rPr lang="en-GB" sz="1200">
                <a:ea typeface="+mn-lt"/>
                <a:cs typeface="+mn-lt"/>
              </a:rPr>
              <a:t>. Mae iechyd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pobl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hanfodol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potensial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llawn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heddychlon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bywyd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ni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fo'u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rhyw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hil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crefydd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statws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</a:t>
            </a:r>
            <a:r>
              <a:rPr lang="en-GB" sz="1200">
                <a:ea typeface="+mn-lt"/>
                <a:cs typeface="+mn-lt"/>
              </a:rPr>
              <a:t> neu </a:t>
            </a:r>
            <a:r>
              <a:rPr lang="en-GB" sz="1200" err="1">
                <a:ea typeface="+mn-lt"/>
                <a:cs typeface="+mn-lt"/>
              </a:rPr>
              <a:t>gredoau</a:t>
            </a:r>
            <a:r>
              <a:rPr lang="en-GB" sz="1200">
                <a:ea typeface="+mn-lt"/>
                <a:cs typeface="+mn-lt"/>
              </a:rPr>
              <a:t>. Gan </a:t>
            </a:r>
            <a:r>
              <a:rPr lang="en-GB" sz="1200" err="1">
                <a:ea typeface="+mn-lt"/>
                <a:cs typeface="+mn-lt"/>
              </a:rPr>
              <a:t>gynnal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WHO (2026)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dweud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hanfodol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. Bod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hanfodol</a:t>
            </a:r>
            <a:r>
              <a:rPr lang="en-GB" sz="1200">
                <a:ea typeface="+mn-lt"/>
                <a:cs typeface="+mn-lt"/>
              </a:rPr>
              <a:t> er </a:t>
            </a:r>
            <a:r>
              <a:rPr lang="en-GB" sz="1200" err="1">
                <a:ea typeface="+mn-lt"/>
                <a:cs typeface="+mn-lt"/>
              </a:rPr>
              <a:t>mwyn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datblygu</a:t>
            </a:r>
            <a:r>
              <a:rPr lang="en-GB" sz="1200">
                <a:ea typeface="+mn-lt"/>
                <a:cs typeface="+mn-lt"/>
              </a:rPr>
              <a:t>. </a:t>
            </a:r>
            <a:r>
              <a:rPr lang="en-GB" sz="1200" err="1">
                <a:ea typeface="+mn-lt"/>
                <a:cs typeface="+mn-lt"/>
              </a:rPr>
              <a:t>Gellid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cysylltu'r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honiad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damcaniaeth</a:t>
            </a:r>
            <a:r>
              <a:rPr lang="en-GB" sz="1200">
                <a:ea typeface="+mn-lt"/>
                <a:cs typeface="+mn-lt"/>
              </a:rPr>
              <a:t> Abraham Maslow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Hierarchaeth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. 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Channell, M (2025),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damcaniaeth</a:t>
            </a:r>
            <a:r>
              <a:rPr lang="en-GB" sz="1200">
                <a:ea typeface="+mn-lt"/>
                <a:cs typeface="+mn-lt"/>
              </a:rPr>
              <a:t> Abraham Maslow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byramid</a:t>
            </a:r>
            <a:r>
              <a:rPr lang="en-GB" sz="1200">
                <a:ea typeface="+mn-lt"/>
                <a:cs typeface="+mn-lt"/>
              </a:rPr>
              <a:t>/</a:t>
            </a:r>
            <a:r>
              <a:rPr lang="en-GB" sz="1200" err="1">
                <a:ea typeface="+mn-lt"/>
                <a:cs typeface="+mn-lt"/>
              </a:rPr>
              <a:t>lefelau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hangen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bob </a:t>
            </a:r>
            <a:r>
              <a:rPr lang="en-GB" sz="1200" err="1">
                <a:ea typeface="+mn-lt"/>
                <a:cs typeface="+mn-lt"/>
              </a:rPr>
              <a:t>dynol</a:t>
            </a:r>
            <a:r>
              <a:rPr lang="en-GB" sz="1200">
                <a:ea typeface="+mn-lt"/>
                <a:cs typeface="+mn-lt"/>
              </a:rPr>
              <a:t> er </a:t>
            </a:r>
            <a:r>
              <a:rPr lang="en-GB" sz="1200" err="1">
                <a:ea typeface="+mn-lt"/>
                <a:cs typeface="+mn-lt"/>
              </a:rPr>
              <a:t>mwyn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teimlo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cyflawni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chyflawniadau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gyffredinol</a:t>
            </a:r>
            <a:r>
              <a:rPr lang="en-GB" sz="1200">
                <a:ea typeface="+mn-lt"/>
                <a:cs typeface="+mn-lt"/>
              </a:rPr>
              <a:t>. Mae Stoyanov, S (2017)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cysylltu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â'r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gyntaf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sef</a:t>
            </a:r>
            <a:r>
              <a:rPr lang="en-GB" sz="1200">
                <a:ea typeface="+mn-lt"/>
                <a:cs typeface="+mn-lt"/>
              </a:rPr>
              <a:t> '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ffisiolegol</a:t>
            </a:r>
            <a:r>
              <a:rPr lang="en-GB" sz="1200">
                <a:ea typeface="+mn-lt"/>
                <a:cs typeface="+mn-lt"/>
              </a:rPr>
              <a:t>'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lloches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cynhesrwydd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dŵr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gyflawni'r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angen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, gall plant </a:t>
            </a:r>
            <a:r>
              <a:rPr lang="en-GB" sz="1200" err="1">
                <a:ea typeface="+mn-lt"/>
                <a:cs typeface="+mn-lt"/>
              </a:rPr>
              <a:t>symud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ymlaen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gyfforddus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nesaf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Stoyanov, S (2017).  </a:t>
            </a:r>
            <a:endParaRPr lang="en-GB" sz="1200"/>
          </a:p>
        </p:txBody>
      </p:sp>
      <p:pic>
        <p:nvPicPr>
          <p:cNvPr id="5" name="Picture 4" descr="maslow needs3">
            <a:extLst>
              <a:ext uri="{FF2B5EF4-FFF2-40B4-BE49-F238E27FC236}">
                <a16:creationId xmlns:a16="http://schemas.microsoft.com/office/drawing/2014/main" id="{051D7F20-1B6D-33C7-282A-753F1C62DC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83" y="3533383"/>
            <a:ext cx="2202496" cy="24425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354633-8036-132C-D6F1-BE247648BEA4}"/>
              </a:ext>
            </a:extLst>
          </p:cNvPr>
          <p:cNvSpPr txBox="1"/>
          <p:nvPr/>
        </p:nvSpPr>
        <p:spPr>
          <a:xfrm>
            <a:off x="99712" y="3532750"/>
            <a:ext cx="924060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00" err="1"/>
              <a:t>Mcleod</a:t>
            </a:r>
            <a:r>
              <a:rPr lang="en-GB" sz="1300"/>
              <a:t>, S (2025)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BF5042-5FC7-96B7-BC54-6BE291FCDDB4}"/>
              </a:ext>
            </a:extLst>
          </p:cNvPr>
          <p:cNvSpPr txBox="1"/>
          <p:nvPr/>
        </p:nvSpPr>
        <p:spPr>
          <a:xfrm>
            <a:off x="2402280" y="3780104"/>
            <a:ext cx="9669224" cy="295465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u="sng"/>
              <a:t>Iechyd -</a:t>
            </a:r>
            <a:endParaRPr lang="en-US" i="1" u="sng"/>
          </a:p>
          <a:p>
            <a:r>
              <a:rPr lang="en-GB" sz="1200">
                <a:ea typeface="+mn-lt"/>
                <a:cs typeface="+mn-lt"/>
              </a:rPr>
              <a:t>Yng </a:t>
            </a:r>
            <a:r>
              <a:rPr lang="en-GB" sz="1200" err="1">
                <a:ea typeface="+mn-lt"/>
                <a:cs typeface="+mn-lt"/>
              </a:rPr>
              <a:t>Nghymru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iechyd a </a:t>
            </a:r>
            <a:r>
              <a:rPr lang="en-GB" sz="1200" err="1">
                <a:ea typeface="+mn-lt"/>
                <a:cs typeface="+mn-lt"/>
              </a:rPr>
              <a:t>bwyta'n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hanfodol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1000 </a:t>
            </a:r>
            <a:r>
              <a:rPr lang="en-GB" sz="1200" err="1">
                <a:ea typeface="+mn-lt"/>
                <a:cs typeface="+mn-lt"/>
              </a:rPr>
              <a:t>diwrnod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cyntaf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bywydau</a:t>
            </a:r>
            <a:r>
              <a:rPr lang="en-GB" sz="1200">
                <a:ea typeface="+mn-lt"/>
                <a:cs typeface="+mn-lt"/>
              </a:rPr>
              <a:t> plant. Mae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chyflawniadau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dyfodol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honiadau</a:t>
            </a:r>
            <a:r>
              <a:rPr lang="en-GB" sz="1200">
                <a:ea typeface="+mn-lt"/>
                <a:cs typeface="+mn-lt"/>
              </a:rPr>
              <a:t> Welsh Government (2024). </a:t>
            </a:r>
            <a:r>
              <a:rPr lang="en-GB" sz="1200" err="1">
                <a:ea typeface="+mn-lt"/>
                <a:cs typeface="+mn-lt"/>
              </a:rPr>
              <a:t>Wrth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blant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gymryd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mwy</a:t>
            </a:r>
            <a:r>
              <a:rPr lang="en-GB" sz="1200">
                <a:ea typeface="+mn-lt"/>
                <a:cs typeface="+mn-lt"/>
              </a:rPr>
              <a:t> o ran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ysgol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sesiynau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allgyrsiol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hanfodol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lleoliadau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darparu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ffyrdd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bwyta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. Mae Welsh Government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dweud</a:t>
            </a:r>
            <a:r>
              <a:rPr lang="en-GB" sz="1200">
                <a:ea typeface="+mn-lt"/>
                <a:cs typeface="+mn-lt"/>
              </a:rPr>
              <a:t> bod diet </a:t>
            </a:r>
            <a:r>
              <a:rPr lang="en-GB" sz="1200" err="1">
                <a:ea typeface="+mn-lt"/>
                <a:cs typeface="+mn-lt"/>
              </a:rPr>
              <a:t>cytbwys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bwysig</a:t>
            </a:r>
            <a:r>
              <a:rPr lang="en-GB" sz="1200">
                <a:ea typeface="+mn-lt"/>
                <a:cs typeface="+mn-lt"/>
              </a:rPr>
              <a:t> er </a:t>
            </a:r>
            <a:r>
              <a:rPr lang="en-GB" sz="1200" err="1">
                <a:ea typeface="+mn-lt"/>
                <a:cs typeface="+mn-lt"/>
              </a:rPr>
              <a:t>mwyn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sicrhau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cael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egni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cywir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oes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dioddef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bydredd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dannedd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atal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gordewdra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dyfodol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phroblemau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eraill</a:t>
            </a:r>
            <a:r>
              <a:rPr lang="en-GB" sz="1200">
                <a:ea typeface="+mn-lt"/>
                <a:cs typeface="+mn-lt"/>
              </a:rPr>
              <a:t>. Mae </a:t>
            </a:r>
            <a:r>
              <a:rPr lang="en-GB" sz="1200" err="1">
                <a:ea typeface="+mn-lt"/>
                <a:cs typeface="+mn-lt"/>
              </a:rPr>
              <a:t>problemau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allweddol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Welsh Government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gysylltiedig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gordewdra</a:t>
            </a:r>
            <a:r>
              <a:rPr lang="en-GB" sz="1200">
                <a:ea typeface="+mn-lt"/>
                <a:cs typeface="+mn-lt"/>
              </a:rPr>
              <a:t> plant. 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erthygl</a:t>
            </a:r>
            <a:r>
              <a:rPr lang="en-GB" sz="1200">
                <a:ea typeface="+mn-lt"/>
                <a:cs typeface="+mn-lt"/>
              </a:rPr>
              <a:t> hon,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dros</a:t>
            </a:r>
            <a:r>
              <a:rPr lang="en-GB" sz="1200">
                <a:ea typeface="+mn-lt"/>
                <a:cs typeface="+mn-lt"/>
              </a:rPr>
              <a:t> 1 o bob 4 o </a:t>
            </a:r>
            <a:r>
              <a:rPr lang="en-GB" sz="1200" err="1">
                <a:ea typeface="+mn-lt"/>
                <a:cs typeface="+mn-lt"/>
              </a:rPr>
              <a:t>blant</a:t>
            </a:r>
            <a:r>
              <a:rPr lang="en-GB" sz="1200">
                <a:ea typeface="+mn-lt"/>
                <a:cs typeface="+mn-lt"/>
              </a:rPr>
              <a:t> 4-5 </a:t>
            </a:r>
            <a:r>
              <a:rPr lang="en-GB" sz="1200" err="1">
                <a:ea typeface="+mn-lt"/>
                <a:cs typeface="+mn-lt"/>
              </a:rPr>
              <a:t>oed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Nghymru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dioddef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ordewdra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benodol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dod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ardaloedd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tlotach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cynyddu'r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mewn</a:t>
            </a:r>
            <a:r>
              <a:rPr lang="en-GB" sz="1200">
                <a:ea typeface="+mn-lt"/>
                <a:cs typeface="+mn-lt"/>
              </a:rPr>
              <a:t> diabetes a </a:t>
            </a:r>
            <a:r>
              <a:rPr lang="en-GB" sz="1200" err="1">
                <a:ea typeface="+mn-lt"/>
                <a:cs typeface="+mn-lt"/>
              </a:rPr>
              <a:t>phroblemau'r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galon</a:t>
            </a:r>
            <a:r>
              <a:rPr lang="en-GB" sz="1200">
                <a:ea typeface="+mn-lt"/>
                <a:cs typeface="+mn-lt"/>
              </a:rPr>
              <a:t>. Mae Social Care Wales (2019)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cysylltu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diogelwch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gam-</a:t>
            </a:r>
            <a:r>
              <a:rPr lang="en-GB" sz="1200" err="1">
                <a:ea typeface="+mn-lt"/>
                <a:cs typeface="+mn-lt"/>
              </a:rPr>
              <a:t>drin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esgeulustod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hylendid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personol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pla</a:t>
            </a:r>
            <a:r>
              <a:rPr lang="en-GB" sz="1200">
                <a:ea typeface="+mn-lt"/>
                <a:cs typeface="+mn-lt"/>
              </a:rPr>
              <a:t>/</a:t>
            </a:r>
            <a:r>
              <a:rPr lang="en-GB" sz="1200" err="1">
                <a:ea typeface="+mn-lt"/>
                <a:cs typeface="+mn-lt"/>
              </a:rPr>
              <a:t>salwch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difrifol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amgylchedd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bwydydd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amhriodol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methu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cheisio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cymorth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meddygol</a:t>
            </a:r>
            <a:r>
              <a:rPr lang="en-GB" sz="1200">
                <a:ea typeface="+mn-lt"/>
                <a:cs typeface="+mn-lt"/>
              </a:rPr>
              <a:t>. Gall cam-</a:t>
            </a:r>
            <a:r>
              <a:rPr lang="en-GB" sz="1200" err="1">
                <a:ea typeface="+mn-lt"/>
                <a:cs typeface="+mn-lt"/>
              </a:rPr>
              <a:t>drin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achosi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niwed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sylweddol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cyfannol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phroblemau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dyfodol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honni</a:t>
            </a:r>
            <a:r>
              <a:rPr lang="en-GB" sz="1200">
                <a:ea typeface="+mn-lt"/>
                <a:cs typeface="+mn-lt"/>
              </a:rPr>
              <a:t> Social Care Wales (2019).  Er </a:t>
            </a:r>
            <a:r>
              <a:rPr lang="en-GB" sz="1200" err="1">
                <a:ea typeface="+mn-lt"/>
                <a:cs typeface="+mn-lt"/>
              </a:rPr>
              <a:t>mwyn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Nghymru</a:t>
            </a:r>
            <a:r>
              <a:rPr lang="en-GB" sz="1200">
                <a:ea typeface="+mn-lt"/>
                <a:cs typeface="+mn-lt"/>
              </a:rPr>
              <a:t> o ran iechyd, </a:t>
            </a:r>
            <a:r>
              <a:rPr lang="en-GB" sz="1200" err="1">
                <a:ea typeface="+mn-lt"/>
                <a:cs typeface="+mn-lt"/>
              </a:rPr>
              <a:t>mae'na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sefydlwyd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cynllun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enw</a:t>
            </a:r>
            <a:r>
              <a:rPr lang="en-GB" sz="1200">
                <a:ea typeface="+mn-lt"/>
                <a:cs typeface="+mn-lt"/>
              </a:rPr>
              <a:t> '</a:t>
            </a:r>
            <a:r>
              <a:rPr lang="en-GB" sz="1200" err="1">
                <a:ea typeface="+mn-lt"/>
                <a:cs typeface="+mn-lt"/>
              </a:rPr>
              <a:t>Ysgolion</a:t>
            </a:r>
            <a:r>
              <a:rPr lang="en-GB" sz="1200">
                <a:ea typeface="+mn-lt"/>
                <a:cs typeface="+mn-lt"/>
              </a:rPr>
              <a:t> Iach'. 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Vale Of Glamorgan (2022), </a:t>
            </a:r>
            <a:r>
              <a:rPr lang="en-GB" sz="1200" err="1">
                <a:ea typeface="+mn-lt"/>
                <a:cs typeface="+mn-lt"/>
              </a:rPr>
              <a:t>pwrpas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cynllun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annog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hyrwyddo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cyfannol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gwmpasu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pynciau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ffitrwydd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prydau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emosiynol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hylendid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pherthnasoedd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egwyddorion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cynllun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wedi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ysgolion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gyflwyno'r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cwricwlwm</a:t>
            </a:r>
            <a:r>
              <a:rPr lang="en-GB" sz="1200">
                <a:ea typeface="+mn-lt"/>
                <a:cs typeface="+mn-lt"/>
              </a:rPr>
              <a:t>, ethos yr </a:t>
            </a:r>
            <a:r>
              <a:rPr lang="en-GB" sz="1200" err="1">
                <a:ea typeface="+mn-lt"/>
                <a:cs typeface="+mn-lt"/>
              </a:rPr>
              <a:t>ysgol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gymuned</a:t>
            </a:r>
            <a:r>
              <a:rPr lang="en-GB" sz="1200">
                <a:ea typeface="+mn-lt"/>
                <a:cs typeface="+mn-lt"/>
              </a:rPr>
              <a:t>. 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Vale Of Glamorgan (2022), 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Ysgolion</a:t>
            </a:r>
            <a:r>
              <a:rPr lang="en-GB" sz="1200">
                <a:ea typeface="+mn-lt"/>
                <a:cs typeface="+mn-lt"/>
              </a:rPr>
              <a:t> Iach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rhoi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ysgolion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roi</a:t>
            </a:r>
            <a:r>
              <a:rPr lang="en-GB" sz="1200">
                <a:ea typeface="+mn-lt"/>
                <a:cs typeface="+mn-lt"/>
              </a:rPr>
              <a:t> dull </a:t>
            </a:r>
            <a:r>
              <a:rPr lang="en-GB" sz="1200" err="1">
                <a:ea typeface="+mn-lt"/>
                <a:cs typeface="+mn-lt"/>
              </a:rPr>
              <a:t>cadarnhaol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ymdrin</a:t>
            </a:r>
            <a:r>
              <a:rPr lang="en-GB" sz="1200">
                <a:ea typeface="+mn-lt"/>
                <a:cs typeface="+mn-lt"/>
              </a:rPr>
              <a:t> ag iechyd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chyfranogiad</a:t>
            </a:r>
            <a:r>
              <a:rPr lang="en-GB" sz="1200">
                <a:ea typeface="+mn-lt"/>
                <a:cs typeface="+mn-lt"/>
              </a:rPr>
              <a:t> plant. </a:t>
            </a:r>
            <a:endParaRPr lang="en-GB" sz="12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31157C-E54B-662F-27C4-FA5D0D984A5B}"/>
              </a:ext>
            </a:extLst>
          </p:cNvPr>
          <p:cNvSpPr txBox="1"/>
          <p:nvPr/>
        </p:nvSpPr>
        <p:spPr>
          <a:xfrm>
            <a:off x="997" y="6483991"/>
            <a:ext cx="11147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560 air</a:t>
            </a:r>
          </a:p>
        </p:txBody>
      </p:sp>
      <p:pic>
        <p:nvPicPr>
          <p:cNvPr id="13" name="Graphic 12" descr="Arrow Down with solid fill">
            <a:extLst>
              <a:ext uri="{FF2B5EF4-FFF2-40B4-BE49-F238E27FC236}">
                <a16:creationId xmlns:a16="http://schemas.microsoft.com/office/drawing/2014/main" id="{C70EB537-C447-0FB5-EA60-2D31B1E426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4500000">
            <a:off x="1945524" y="2959396"/>
            <a:ext cx="914400" cy="1452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56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88F02-98C8-EB41-8A42-0295C1230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41" y="-183960"/>
            <a:ext cx="12196482" cy="171776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1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                                                                                                        ECEY5009/C</a:t>
            </a:r>
            <a:endParaRPr lang="en-US" sz="110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1400">
                <a:latin typeface="Aptos"/>
              </a:rPr>
              <a:t>                                                                                                </a:t>
            </a:r>
            <a:r>
              <a:rPr lang="cy-GB" sz="3200" b="1" u="sng">
                <a:latin typeface="Aptos"/>
              </a:rPr>
              <a:t>Iechyd, Lles a Ffyrdd o Fyw </a:t>
            </a:r>
            <a:endParaRPr lang="en-US" sz="3200">
              <a:latin typeface="Aptos"/>
            </a:endParaRPr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494EBF-A2EA-1A88-348C-BE83C82A9D49}"/>
              </a:ext>
            </a:extLst>
          </p:cNvPr>
          <p:cNvSpPr txBox="1"/>
          <p:nvPr/>
        </p:nvSpPr>
        <p:spPr>
          <a:xfrm>
            <a:off x="136446" y="673789"/>
            <a:ext cx="4608439" cy="6093976"/>
          </a:xfrm>
          <a:prstGeom prst="rect">
            <a:avLst/>
          </a:prstGeom>
          <a:solidFill>
            <a:srgbClr val="FFC000"/>
          </a:solidFill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u="sng" err="1"/>
              <a:t>Lles</a:t>
            </a:r>
            <a:r>
              <a:rPr lang="en-GB" i="1" u="sng"/>
              <a:t> </a:t>
            </a:r>
          </a:p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diffiniad</a:t>
            </a:r>
            <a:r>
              <a:rPr lang="en-GB" sz="1200">
                <a:ea typeface="+mn-lt"/>
                <a:cs typeface="+mn-lt"/>
              </a:rPr>
              <a:t> '</a:t>
            </a:r>
            <a:r>
              <a:rPr lang="en-GB" sz="1200" err="1">
                <a:ea typeface="+mn-lt"/>
                <a:cs typeface="+mn-lt"/>
              </a:rPr>
              <a:t>llesiant</a:t>
            </a:r>
            <a:r>
              <a:rPr lang="en-GB" sz="1200">
                <a:ea typeface="+mn-lt"/>
                <a:cs typeface="+mn-lt"/>
              </a:rPr>
              <a:t>'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WHO (2026)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debyg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iechyd,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brofiad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angenrheidiol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ein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emosiynol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meddyliol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llesiant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gyfrannu</a:t>
            </a:r>
            <a:r>
              <a:rPr lang="en-GB" sz="1200">
                <a:ea typeface="+mn-lt"/>
                <a:cs typeface="+mn-lt"/>
              </a:rPr>
              <a:t> at </a:t>
            </a:r>
            <a:r>
              <a:rPr lang="en-GB" sz="1200" err="1">
                <a:ea typeface="+mn-lt"/>
                <a:cs typeface="+mn-lt"/>
              </a:rPr>
              <a:t>nifer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bethau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amgylchedd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profiadau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cymdeithasol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chymuned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Dywed</a:t>
            </a:r>
            <a:r>
              <a:rPr lang="en-GB" sz="1200">
                <a:ea typeface="+mn-lt"/>
                <a:cs typeface="+mn-lt"/>
              </a:rPr>
              <a:t> WHO (2026) </a:t>
            </a:r>
            <a:r>
              <a:rPr lang="en-GB" sz="1200" err="1">
                <a:ea typeface="+mn-lt"/>
                <a:cs typeface="+mn-lt"/>
              </a:rPr>
              <a:t>fod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llesiant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ansawdd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pobl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synnwyr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bwrpas</a:t>
            </a:r>
            <a:r>
              <a:rPr lang="en-GB" sz="1200">
                <a:ea typeface="+mn-lt"/>
                <a:cs typeface="+mn-lt"/>
              </a:rPr>
              <a:t>. Mae Welsh Government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honni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bob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hawl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dyfu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fyny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amgylchedd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diogel</a:t>
            </a:r>
            <a:r>
              <a:rPr lang="en-GB" sz="1200">
                <a:ea typeface="+mn-lt"/>
                <a:cs typeface="+mn-lt"/>
              </a:rPr>
              <a:t>, hapus ac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. </a:t>
            </a:r>
            <a:r>
              <a:rPr lang="en-GB" sz="1200" err="1">
                <a:ea typeface="+mn-lt"/>
                <a:cs typeface="+mn-lt"/>
              </a:rPr>
              <a:t>Ynghyd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Care Inspectorate Wales (2023)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dweud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gymorth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annibynnol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rhoi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hyder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hunan-barch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uwch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iddynt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cydnabod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ddysgu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amgylchedd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croesawgar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diogel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chynnes</a:t>
            </a:r>
            <a:r>
              <a:rPr lang="en-GB" sz="1200">
                <a:ea typeface="+mn-lt"/>
                <a:cs typeface="+mn-lt"/>
              </a:rPr>
              <a:t>, gall plant </a:t>
            </a:r>
            <a:r>
              <a:rPr lang="en-GB" sz="1200" err="1">
                <a:ea typeface="+mn-lt"/>
                <a:cs typeface="+mn-lt"/>
              </a:rPr>
              <a:t>gefnogi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chwarae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cymdeithasu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mwynhau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meithrin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perthnasoedd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diwallu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emosiynol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mewn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dawel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chymwynasgar</a:t>
            </a:r>
            <a:r>
              <a:rPr lang="en-GB" sz="1200">
                <a:ea typeface="+mn-lt"/>
                <a:cs typeface="+mn-lt"/>
              </a:rPr>
              <a:t>.  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Highschool Of Glasgow (2022),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gefnogi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annog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meddwl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plant,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corfforol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emosiynol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dyfodol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helpu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fabwysiadu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ymddygiadau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ymdopi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iachach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dewisiadau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gofalu</a:t>
            </a:r>
            <a:r>
              <a:rPr lang="en-GB" sz="1200">
                <a:ea typeface="+mn-lt"/>
                <a:cs typeface="+mn-lt"/>
              </a:rPr>
              <a:t> am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hiechyd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meddwl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rhoi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dealltwriaeth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i'r</a:t>
            </a:r>
            <a:r>
              <a:rPr lang="en-GB" sz="1200">
                <a:ea typeface="+mn-lt"/>
                <a:cs typeface="+mn-lt"/>
              </a:rPr>
              <a:t> plant o </a:t>
            </a:r>
            <a:r>
              <a:rPr lang="en-GB" sz="1200" err="1">
                <a:ea typeface="+mn-lt"/>
                <a:cs typeface="+mn-lt"/>
              </a:rPr>
              <a:t>beth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i'w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wneud</a:t>
            </a:r>
            <a:r>
              <a:rPr lang="en-GB" sz="1200">
                <a:ea typeface="+mn-lt"/>
                <a:cs typeface="+mn-lt"/>
              </a:rPr>
              <a:t> pan </a:t>
            </a:r>
            <a:r>
              <a:rPr lang="en-GB" sz="1200" err="1">
                <a:ea typeface="+mn-lt"/>
                <a:cs typeface="+mn-lt"/>
              </a:rPr>
              <a:t>ddaw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heriau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. Gellir </a:t>
            </a:r>
            <a:r>
              <a:rPr lang="en-GB" sz="1200" err="1">
                <a:ea typeface="+mn-lt"/>
                <a:cs typeface="+mn-lt"/>
              </a:rPr>
              <a:t>cysylltu'r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pwnc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ffactor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Profiadau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Niweidiol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ystod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Plentyndod</a:t>
            </a:r>
            <a:r>
              <a:rPr lang="en-GB" sz="1200">
                <a:ea typeface="+mn-lt"/>
                <a:cs typeface="+mn-lt"/>
              </a:rPr>
              <a:t> (ACE's). Mae </a:t>
            </a:r>
            <a:r>
              <a:rPr lang="en-GB" sz="1200" err="1">
                <a:ea typeface="+mn-lt"/>
                <a:cs typeface="+mn-lt"/>
              </a:rPr>
              <a:t>Centers</a:t>
            </a:r>
            <a:r>
              <a:rPr lang="en-GB" sz="1200">
                <a:ea typeface="+mn-lt"/>
                <a:cs typeface="+mn-lt"/>
              </a:rPr>
              <a:t> For  Disease Control and Prevention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honni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diffiniad</a:t>
            </a:r>
            <a:r>
              <a:rPr lang="en-GB" sz="1200">
                <a:ea typeface="+mn-lt"/>
                <a:cs typeface="+mn-lt"/>
              </a:rPr>
              <a:t> ACE's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profiad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trawmatig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sylweddol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plentyndod</a:t>
            </a:r>
            <a:r>
              <a:rPr lang="en-GB" sz="1200">
                <a:ea typeface="+mn-lt"/>
                <a:cs typeface="+mn-lt"/>
              </a:rPr>
              <a:t> a all </a:t>
            </a:r>
            <a:r>
              <a:rPr lang="en-GB" sz="1200" err="1">
                <a:ea typeface="+mn-lt"/>
                <a:cs typeface="+mn-lt"/>
              </a:rPr>
              <a:t>adael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effeithiau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negyddol</a:t>
            </a:r>
            <a:r>
              <a:rPr lang="en-GB" sz="1200">
                <a:ea typeface="+mn-lt"/>
                <a:cs typeface="+mn-lt"/>
              </a:rPr>
              <a:t> hir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lesiant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datblygiadau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corfforol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cymdeithasol</a:t>
            </a:r>
            <a:r>
              <a:rPr lang="en-GB" sz="1200">
                <a:ea typeface="+mn-lt"/>
                <a:cs typeface="+mn-lt"/>
              </a:rPr>
              <a:t> ac iechyd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.  </a:t>
            </a:r>
            <a:r>
              <a:rPr lang="en-GB" sz="1200" err="1">
                <a:ea typeface="+mn-lt"/>
                <a:cs typeface="+mn-lt"/>
              </a:rPr>
              <a:t>Centers</a:t>
            </a:r>
            <a:r>
              <a:rPr lang="en-GB" sz="1200">
                <a:ea typeface="+mn-lt"/>
                <a:cs typeface="+mn-lt"/>
              </a:rPr>
              <a:t> For Disease Control and Prevention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honni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effaith</a:t>
            </a:r>
            <a:r>
              <a:rPr lang="en-GB" sz="1200">
                <a:ea typeface="+mn-lt"/>
                <a:cs typeface="+mn-lt"/>
              </a:rPr>
              <a:t> ACE's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blentyn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para </a:t>
            </a:r>
            <a:r>
              <a:rPr lang="en-GB" sz="1200" err="1">
                <a:ea typeface="+mn-lt"/>
                <a:cs typeface="+mn-lt"/>
              </a:rPr>
              <a:t>gydol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oes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emosiynol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heffeithio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straen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gwenwynig</a:t>
            </a:r>
            <a:r>
              <a:rPr lang="en-GB" sz="1200">
                <a:ea typeface="+mn-lt"/>
                <a:cs typeface="+mn-lt"/>
              </a:rPr>
              <a:t>/</a:t>
            </a:r>
            <a:r>
              <a:rPr lang="en-GB" sz="1200" err="1">
                <a:ea typeface="+mn-lt"/>
                <a:cs typeface="+mn-lt"/>
              </a:rPr>
              <a:t>ymddygiadau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ymdopi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afiach</a:t>
            </a:r>
            <a:r>
              <a:rPr lang="en-GB" sz="1200">
                <a:ea typeface="+mn-lt"/>
                <a:cs typeface="+mn-lt"/>
              </a:rPr>
              <a:t>. Gall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arwain</a:t>
            </a:r>
            <a:r>
              <a:rPr lang="en-GB" sz="1200">
                <a:ea typeface="+mn-lt"/>
                <a:cs typeface="+mn-lt"/>
              </a:rPr>
              <a:t> at </a:t>
            </a:r>
            <a:r>
              <a:rPr lang="en-GB" sz="1200" err="1">
                <a:ea typeface="+mn-lt"/>
                <a:cs typeface="+mn-lt"/>
              </a:rPr>
              <a:t>berthnasoedd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afiach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methiannau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academaidd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iselder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pryder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hunanladdiad</a:t>
            </a:r>
            <a:r>
              <a:rPr lang="en-GB" sz="1200">
                <a:ea typeface="+mn-lt"/>
                <a:cs typeface="+mn-lt"/>
              </a:rPr>
              <a:t>. </a:t>
            </a:r>
            <a:endParaRPr lang="en-GB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6592AB-5D2B-8EB4-8849-E69F8E55C617}"/>
              </a:ext>
            </a:extLst>
          </p:cNvPr>
          <p:cNvSpPr txBox="1"/>
          <p:nvPr/>
        </p:nvSpPr>
        <p:spPr>
          <a:xfrm>
            <a:off x="4873813" y="676105"/>
            <a:ext cx="7188281" cy="4062651"/>
          </a:xfrm>
          <a:prstGeom prst="rect">
            <a:avLst/>
          </a:prstGeom>
          <a:solidFill>
            <a:srgbClr val="FFC000"/>
          </a:solidFill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i="1" u="sng" err="1"/>
              <a:t>Lles</a:t>
            </a:r>
            <a:endParaRPr lang="en-GB" i="1" u="sng"/>
          </a:p>
          <a:p>
            <a:r>
              <a:rPr lang="en-GB" sz="1200">
                <a:ea typeface="+mn-lt"/>
                <a:cs typeface="+mn-lt"/>
              </a:rPr>
              <a:t>Yn y </a:t>
            </a:r>
            <a:r>
              <a:rPr lang="en-GB" sz="1200" err="1">
                <a:ea typeface="+mn-lt"/>
                <a:cs typeface="+mn-lt"/>
              </a:rPr>
              <a:t>lleoliadau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, er </a:t>
            </a:r>
            <a:r>
              <a:rPr lang="en-GB" sz="1200" err="1">
                <a:ea typeface="+mn-lt"/>
                <a:cs typeface="+mn-lt"/>
              </a:rPr>
              <a:t>mwyn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gweithwyr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atal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niwed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dyfodol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plant,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polisïau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deddfau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wedi'u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rhoi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waith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Enghraifft</a:t>
            </a:r>
            <a:r>
              <a:rPr lang="en-GB" sz="1200">
                <a:ea typeface="+mn-lt"/>
                <a:cs typeface="+mn-lt"/>
              </a:rPr>
              <a:t> o un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Deddf</a:t>
            </a:r>
            <a:r>
              <a:rPr lang="en-GB" sz="1200">
                <a:ea typeface="+mn-lt"/>
                <a:cs typeface="+mn-lt"/>
              </a:rPr>
              <a:t> Plant 2004. Mae GOV.UK (2020)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nodi </a:t>
            </a:r>
            <a:r>
              <a:rPr lang="en-GB" sz="1200" err="1">
                <a:ea typeface="+mn-lt"/>
                <a:cs typeface="+mn-lt"/>
              </a:rPr>
              <a:t>mai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pwrpas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Deddf</a:t>
            </a:r>
            <a:r>
              <a:rPr lang="en-GB" sz="1200">
                <a:ea typeface="+mn-lt"/>
                <a:cs typeface="+mn-lt"/>
              </a:rPr>
              <a:t> Plant 2004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bob </a:t>
            </a:r>
            <a:r>
              <a:rPr lang="en-GB" sz="1200" err="1">
                <a:ea typeface="+mn-lt"/>
                <a:cs typeface="+mn-lt"/>
              </a:rPr>
              <a:t>awdurdod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ymwneud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phlant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ddyletswydd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ddiogelu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amddiffyn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plant. Mae </a:t>
            </a:r>
            <a:r>
              <a:rPr lang="en-GB" sz="1200" err="1">
                <a:ea typeface="+mn-lt"/>
                <a:cs typeface="+mn-lt"/>
              </a:rPr>
              <a:t>egwyddorion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Deddf</a:t>
            </a:r>
            <a:r>
              <a:rPr lang="en-GB" sz="1200">
                <a:ea typeface="+mn-lt"/>
                <a:cs typeface="+mn-lt"/>
              </a:rPr>
              <a:t> Plant 2004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Johnson, E (2019)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hyrwyddo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amgylchedd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diogel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chyfforddus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blant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dysgu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bywyd</a:t>
            </a:r>
            <a:r>
              <a:rPr lang="en-GB" sz="1200">
                <a:ea typeface="+mn-lt"/>
                <a:cs typeface="+mn-lt"/>
              </a:rPr>
              <a:t> hapus ac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blant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helpu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lwyddo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academaidd</a:t>
            </a:r>
            <a:r>
              <a:rPr lang="en-GB" sz="1200">
                <a:ea typeface="+mn-lt"/>
                <a:cs typeface="+mn-lt"/>
              </a:rPr>
              <a:t>. Mae Chan, L (2021)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cysylltiad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rhwng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Deddf</a:t>
            </a:r>
            <a:r>
              <a:rPr lang="en-GB" sz="1200">
                <a:ea typeface="+mn-lt"/>
                <a:cs typeface="+mn-lt"/>
              </a:rPr>
              <a:t> Plant 2004 ac </a:t>
            </a:r>
            <a:r>
              <a:rPr lang="en-GB" sz="1200" err="1">
                <a:ea typeface="+mn-lt"/>
                <a:cs typeface="+mn-lt"/>
              </a:rPr>
              <a:t>achos</a:t>
            </a:r>
            <a:r>
              <a:rPr lang="en-GB" sz="1200">
                <a:ea typeface="+mn-lt"/>
                <a:cs typeface="+mn-lt"/>
              </a:rPr>
              <a:t> Victoria Climbie. </a:t>
            </a:r>
            <a:r>
              <a:rPr lang="en-GB" sz="1200" err="1">
                <a:ea typeface="+mn-lt"/>
                <a:cs typeface="+mn-lt"/>
              </a:rPr>
              <a:t>Roedd</a:t>
            </a:r>
            <a:r>
              <a:rPr lang="en-GB" sz="1200">
                <a:ea typeface="+mn-lt"/>
                <a:cs typeface="+mn-lt"/>
              </a:rPr>
              <a:t> Victoria Climbie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blentyn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wynebodd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flynyddoedd</a:t>
            </a:r>
            <a:r>
              <a:rPr lang="en-GB" sz="1200">
                <a:ea typeface="+mn-lt"/>
                <a:cs typeface="+mn-lt"/>
              </a:rPr>
              <a:t> o gam-</a:t>
            </a:r>
            <a:r>
              <a:rPr lang="en-GB" sz="1200" err="1">
                <a:ea typeface="+mn-lt"/>
                <a:cs typeface="+mn-lt"/>
              </a:rPr>
              <a:t>drin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corfforol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emosiynol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arweiniodd</a:t>
            </a:r>
            <a:r>
              <a:rPr lang="en-GB" sz="1200">
                <a:ea typeface="+mn-lt"/>
                <a:cs typeface="+mn-lt"/>
              </a:rPr>
              <a:t> at </a:t>
            </a:r>
            <a:r>
              <a:rPr lang="en-GB" sz="1200" err="1">
                <a:ea typeface="+mn-lt"/>
                <a:cs typeface="+mn-lt"/>
              </a:rPr>
              <a:t>ei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marwolaeth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2000au. </a:t>
            </a:r>
            <a:r>
              <a:rPr lang="en-GB" sz="1200" err="1">
                <a:ea typeface="+mn-lt"/>
                <a:cs typeface="+mn-lt"/>
              </a:rPr>
              <a:t>Oherwydd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digwyddiad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trasig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cymerodd</a:t>
            </a:r>
            <a:r>
              <a:rPr lang="en-GB" sz="1200">
                <a:ea typeface="+mn-lt"/>
                <a:cs typeface="+mn-lt"/>
              </a:rPr>
              <a:t> yr Lord Lamin </a:t>
            </a:r>
            <a:r>
              <a:rPr lang="en-GB" sz="1200" err="1">
                <a:ea typeface="+mn-lt"/>
                <a:cs typeface="+mn-lt"/>
              </a:rPr>
              <a:t>ystyriaethau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wnaeth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newidiadau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sylweddol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Ddeddf</a:t>
            </a:r>
            <a:r>
              <a:rPr lang="en-GB" sz="1200">
                <a:ea typeface="+mn-lt"/>
                <a:cs typeface="+mn-lt"/>
              </a:rPr>
              <a:t> Plant 2004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ddiweddarach</a:t>
            </a:r>
            <a:r>
              <a:rPr lang="en-GB" sz="1200">
                <a:ea typeface="+mn-lt"/>
                <a:cs typeface="+mn-lt"/>
              </a:rPr>
              <a:t>. Er </a:t>
            </a:r>
            <a:r>
              <a:rPr lang="en-GB" sz="1200" err="1">
                <a:ea typeface="+mn-lt"/>
                <a:cs typeface="+mn-lt"/>
              </a:rPr>
              <a:t>enghraifft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gwella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plant. </a:t>
            </a:r>
            <a:r>
              <a:rPr lang="en-GB" sz="1200" err="1">
                <a:ea typeface="+mn-lt"/>
                <a:cs typeface="+mn-lt"/>
              </a:rPr>
              <a:t>Caniatáu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awdurdodau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wneud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cymunedau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amgylcheddau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ardal</a:t>
            </a:r>
            <a:r>
              <a:rPr lang="en-GB" sz="1200">
                <a:ea typeface="+mn-lt"/>
                <a:cs typeface="+mn-lt"/>
              </a:rPr>
              <a:t> hapus ac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plant.   </a:t>
            </a:r>
            <a:r>
              <a:rPr lang="en-GB" sz="1200" err="1">
                <a:ea typeface="+mn-lt"/>
                <a:cs typeface="+mn-lt"/>
              </a:rPr>
              <a:t>Nid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yw'n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gyfrinach</a:t>
            </a:r>
            <a:r>
              <a:rPr lang="en-GB" sz="1200">
                <a:ea typeface="+mn-lt"/>
                <a:cs typeface="+mn-lt"/>
              </a:rPr>
              <a:t> bod </a:t>
            </a:r>
            <a:r>
              <a:rPr lang="en-GB" sz="1200" err="1">
                <a:ea typeface="+mn-lt"/>
                <a:cs typeface="+mn-lt"/>
              </a:rPr>
              <a:t>angen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weithwyr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ddeall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pwysigrwydd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hawliau</a:t>
            </a:r>
            <a:r>
              <a:rPr lang="en-GB" sz="1200">
                <a:ea typeface="+mn-lt"/>
                <a:cs typeface="+mn-lt"/>
              </a:rPr>
              <a:t> plant. </a:t>
            </a:r>
            <a:r>
              <a:rPr lang="en-GB" sz="1200" err="1">
                <a:ea typeface="+mn-lt"/>
                <a:cs typeface="+mn-lt"/>
              </a:rPr>
              <a:t>Ystyr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Confensiwn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Cenhedloedd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Unedig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Hawliau'r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 (UNCRC </a:t>
            </a:r>
            <a:r>
              <a:rPr lang="en-GB" sz="1200" err="1">
                <a:ea typeface="+mn-lt"/>
                <a:cs typeface="+mn-lt"/>
              </a:rPr>
              <a:t>bellach</a:t>
            </a:r>
            <a:r>
              <a:rPr lang="en-GB" sz="1200">
                <a:ea typeface="+mn-lt"/>
                <a:cs typeface="+mn-lt"/>
              </a:rPr>
              <a:t>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UNICEF (2026)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dogfen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cynnwys</a:t>
            </a:r>
            <a:r>
              <a:rPr lang="en-GB" sz="1200">
                <a:ea typeface="+mn-lt"/>
                <a:cs typeface="+mn-lt"/>
              </a:rPr>
              <a:t> 54 o </a:t>
            </a:r>
            <a:r>
              <a:rPr lang="en-GB" sz="1200" err="1">
                <a:ea typeface="+mn-lt"/>
                <a:cs typeface="+mn-lt"/>
              </a:rPr>
              <a:t>erthyglau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ymroddedig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hawliau</a:t>
            </a:r>
            <a:r>
              <a:rPr lang="en-GB" sz="1200">
                <a:ea typeface="+mn-lt"/>
                <a:cs typeface="+mn-lt"/>
              </a:rPr>
              <a:t> plant. Mae </a:t>
            </a:r>
            <a:r>
              <a:rPr lang="en-GB" sz="1200" err="1">
                <a:ea typeface="+mn-lt"/>
                <a:cs typeface="+mn-lt"/>
              </a:rPr>
              <a:t>wedi'i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chytuno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lofnodi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gannoedd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wledydd</a:t>
            </a:r>
            <a:r>
              <a:rPr lang="en-GB" sz="1200">
                <a:ea typeface="+mn-lt"/>
                <a:cs typeface="+mn-lt"/>
              </a:rPr>
              <a:t> er </a:t>
            </a:r>
            <a:r>
              <a:rPr lang="en-GB" sz="1200" err="1">
                <a:ea typeface="+mn-lt"/>
                <a:cs typeface="+mn-lt"/>
              </a:rPr>
              <a:t>mwyn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cyflawni'r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hawliau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. 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UNICEF (2026), gall gweithwyr gefnogi lles plant drwy gyflawni erthygl 15, rhyddid i gymdeithasu a'r hawl i ddatblygu'n gymdeithasol, gan wneud ffrindiau. Dywed Bixler, N (2023) y gellir gwneud hyn drwy drefnu gweithgareddau sy'n hwyl ac yn ddiddorol fel chwarae rôl er mwyn dysgu am eu cyfoedion. Erthygl 19, amddiffyn rhag trais a niwed a allai amharu ar gyflawniadau yn y dyfodol. Dywed Hartley, K (2024) y gellir gwneud hyn drwy gynnig hyfforddiant cyfredol i weithwyr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ddiogelu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pholisïau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y mater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. </a:t>
            </a:r>
          </a:p>
        </p:txBody>
      </p:sp>
      <p:pic>
        <p:nvPicPr>
          <p:cNvPr id="6" name="Picture 5" descr="UNCRC-CIW-Eng.jpg">
            <a:extLst>
              <a:ext uri="{FF2B5EF4-FFF2-40B4-BE49-F238E27FC236}">
                <a16:creationId xmlns:a16="http://schemas.microsoft.com/office/drawing/2014/main" id="{8D18A976-D8EA-D307-67AF-134914457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1414" y="4830393"/>
            <a:ext cx="2753637" cy="20301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993417-223F-F468-9ADD-E270DD4E78B7}"/>
              </a:ext>
            </a:extLst>
          </p:cNvPr>
          <p:cNvSpPr txBox="1"/>
          <p:nvPr/>
        </p:nvSpPr>
        <p:spPr>
          <a:xfrm>
            <a:off x="7632244" y="6233614"/>
            <a:ext cx="180611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Plant Yng </a:t>
            </a:r>
            <a:r>
              <a:rPr lang="en-GB" sz="1400" err="1"/>
              <a:t>Nghymru</a:t>
            </a:r>
            <a:r>
              <a:rPr lang="en-GB" sz="1400"/>
              <a:t> (2026)</a:t>
            </a:r>
          </a:p>
        </p:txBody>
      </p:sp>
      <p:pic>
        <p:nvPicPr>
          <p:cNvPr id="8" name="Graphic 7" descr="Arrow Down with solid fill">
            <a:extLst>
              <a:ext uri="{FF2B5EF4-FFF2-40B4-BE49-F238E27FC236}">
                <a16:creationId xmlns:a16="http://schemas.microsoft.com/office/drawing/2014/main" id="{8E30A596-FC9C-EB96-71D5-3178588322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580000">
            <a:off x="7633447" y="4574241"/>
            <a:ext cx="914400" cy="91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2C9077-C201-D644-161E-B2DB87E096DA}"/>
              </a:ext>
            </a:extLst>
          </p:cNvPr>
          <p:cNvSpPr txBox="1"/>
          <p:nvPr/>
        </p:nvSpPr>
        <p:spPr>
          <a:xfrm>
            <a:off x="11478007" y="6555223"/>
            <a:ext cx="71404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634 air</a:t>
            </a:r>
          </a:p>
        </p:txBody>
      </p:sp>
    </p:spTree>
    <p:extLst>
      <p:ext uri="{BB962C8B-B14F-4D97-AF65-F5344CB8AC3E}">
        <p14:creationId xmlns:p14="http://schemas.microsoft.com/office/powerpoint/2010/main" val="4151530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6F545-4EEA-F83E-5CC4-7CE46BA6D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42" y="275480"/>
            <a:ext cx="12196484" cy="709240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1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                                                                                                                                                           ECEY5009/C</a:t>
            </a:r>
            <a:endParaRPr lang="en-US" sz="110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1400">
                <a:latin typeface="Aptos"/>
              </a:rPr>
              <a:t>                                                                                                      </a:t>
            </a:r>
            <a:r>
              <a:rPr lang="cy-GB" sz="3200" b="1" u="sng">
                <a:latin typeface="Aptos"/>
              </a:rPr>
              <a:t>Iechyd, Lles a Ffyrdd o Fyw </a:t>
            </a:r>
            <a:endParaRPr lang="en-US" sz="3200">
              <a:latin typeface="Aptos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3E994D-ACDA-B183-7F54-B114E316135A}"/>
              </a:ext>
            </a:extLst>
          </p:cNvPr>
          <p:cNvSpPr txBox="1"/>
          <p:nvPr/>
        </p:nvSpPr>
        <p:spPr>
          <a:xfrm>
            <a:off x="129571" y="627974"/>
            <a:ext cx="8550895" cy="221599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u="sng" err="1"/>
              <a:t>Ffyrdd</a:t>
            </a:r>
            <a:r>
              <a:rPr lang="en-GB" i="1" u="sng"/>
              <a:t> O </a:t>
            </a:r>
            <a:r>
              <a:rPr lang="en-GB" i="1" u="sng" err="1"/>
              <a:t>Fyw</a:t>
            </a:r>
            <a:endParaRPr lang="en-GB" i="1" u="sng"/>
          </a:p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diffiniad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Barnardo's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ffactorau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gwahanol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bwydydd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chytbwys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hylendid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personol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ymarfer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gorfforol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feddyliol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hyrwyddo'r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ffyrdd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blant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paratoi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dyfodol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addawol</a:t>
            </a:r>
            <a:r>
              <a:rPr lang="en-GB" sz="1200">
                <a:ea typeface="+mn-lt"/>
                <a:cs typeface="+mn-lt"/>
              </a:rPr>
              <a:t>. Er </a:t>
            </a:r>
            <a:r>
              <a:rPr lang="en-GB" sz="1200" err="1">
                <a:ea typeface="+mn-lt"/>
                <a:cs typeface="+mn-lt"/>
              </a:rPr>
              <a:t>enghraifft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Barnardo's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fideo</a:t>
            </a:r>
            <a:r>
              <a:rPr lang="en-GB" sz="1200">
                <a:ea typeface="+mn-lt"/>
                <a:cs typeface="+mn-lt"/>
              </a:rPr>
              <a:t> y gall </a:t>
            </a:r>
            <a:r>
              <a:rPr lang="en-GB" sz="1200" err="1">
                <a:ea typeface="+mn-lt"/>
                <a:cs typeface="+mn-lt"/>
              </a:rPr>
              <a:t>hyrwyddo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dietau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chytbwys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leihau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risgiau</a:t>
            </a:r>
            <a:r>
              <a:rPr lang="en-GB" sz="1200">
                <a:ea typeface="+mn-lt"/>
                <a:cs typeface="+mn-lt"/>
              </a:rPr>
              <a:t> iechyd a </a:t>
            </a:r>
            <a:r>
              <a:rPr lang="en-GB" sz="1200" err="1">
                <a:ea typeface="+mn-lt"/>
                <a:cs typeface="+mn-lt"/>
              </a:rPr>
              <a:t>chefnogi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perthynas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bwyd</a:t>
            </a:r>
            <a:r>
              <a:rPr lang="en-GB" sz="1200">
                <a:ea typeface="+mn-lt"/>
                <a:cs typeface="+mn-lt"/>
              </a:rPr>
              <a:t>. 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Barnardo's (2024), </a:t>
            </a:r>
            <a:r>
              <a:rPr lang="en-GB" sz="1200" err="1">
                <a:ea typeface="+mn-lt"/>
                <a:cs typeface="+mn-lt"/>
              </a:rPr>
              <a:t>dylai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gael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leiaf</a:t>
            </a:r>
            <a:r>
              <a:rPr lang="en-GB" sz="1200">
                <a:ea typeface="+mn-lt"/>
                <a:cs typeface="+mn-lt"/>
              </a:rPr>
              <a:t> 3 </a:t>
            </a:r>
            <a:r>
              <a:rPr lang="en-GB" sz="1200" err="1">
                <a:ea typeface="+mn-lt"/>
                <a:cs typeface="+mn-lt"/>
              </a:rPr>
              <a:t>awr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dydd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amrywiaeth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ymarfer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awyr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agored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er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dyfodol.Wrth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drafod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ffyrdd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bwysig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ystyried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ffactorau</a:t>
            </a:r>
            <a:r>
              <a:rPr lang="en-GB" sz="1200">
                <a:ea typeface="+mn-lt"/>
                <a:cs typeface="+mn-lt"/>
              </a:rPr>
              <a:t> pam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rhai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ffyrdd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anodd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cyflawni</a:t>
            </a:r>
            <a:r>
              <a:rPr lang="en-GB" sz="1200">
                <a:ea typeface="+mn-lt"/>
                <a:cs typeface="+mn-lt"/>
              </a:rPr>
              <a:t>. Mae model Dahlgren, G a Whitehead, M (2021)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gweithwyr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proffesiynol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ddysgu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deall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gwahanol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ffactorau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effeithiau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ffyrdd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, iechyd a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. Mae Public Health England (2017)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ddangos</a:t>
            </a:r>
            <a:r>
              <a:rPr lang="en-GB" sz="1200">
                <a:ea typeface="+mn-lt"/>
                <a:cs typeface="+mn-lt"/>
              </a:rPr>
              <a:t> y model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alw'n</a:t>
            </a:r>
            <a:r>
              <a:rPr lang="en-GB" sz="1200">
                <a:ea typeface="+mn-lt"/>
                <a:cs typeface="+mn-lt"/>
              </a:rPr>
              <a:t> '</a:t>
            </a:r>
            <a:r>
              <a:rPr lang="en-GB" sz="1200" err="1">
                <a:ea typeface="+mn-lt"/>
                <a:cs typeface="+mn-lt"/>
              </a:rPr>
              <a:t>benderfynyddion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cymdeithasol</a:t>
            </a:r>
            <a:r>
              <a:rPr lang="en-GB" sz="1200">
                <a:ea typeface="+mn-lt"/>
                <a:cs typeface="+mn-lt"/>
              </a:rPr>
              <a:t> iechyd'. 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model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gwahanol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ffactorau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a all </a:t>
            </a:r>
            <a:r>
              <a:rPr lang="en-GB" sz="1200" err="1">
                <a:ea typeface="+mn-lt"/>
                <a:cs typeface="+mn-lt"/>
              </a:rPr>
              <a:t>gael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effaith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iechyd a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unigolion</a:t>
            </a:r>
            <a:r>
              <a:rPr lang="en-GB" sz="1200">
                <a:ea typeface="+mn-lt"/>
                <a:cs typeface="+mn-lt"/>
              </a:rPr>
              <a:t>. </a:t>
            </a:r>
            <a:endParaRPr lang="en-GB" sz="1200"/>
          </a:p>
        </p:txBody>
      </p:sp>
      <p:pic>
        <p:nvPicPr>
          <p:cNvPr id="3" name="Picture 2" descr="A diagram of people standing in a circle&#10;&#10;AI-generated content may be incorrect.">
            <a:extLst>
              <a:ext uri="{FF2B5EF4-FFF2-40B4-BE49-F238E27FC236}">
                <a16:creationId xmlns:a16="http://schemas.microsoft.com/office/drawing/2014/main" id="{DF3D50AC-1F80-A43E-6B29-558632B22E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0931" y="631520"/>
            <a:ext cx="2985371" cy="20146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4B26A1-9007-AC5E-4CB2-F2733968B196}"/>
              </a:ext>
            </a:extLst>
          </p:cNvPr>
          <p:cNvSpPr txBox="1"/>
          <p:nvPr/>
        </p:nvSpPr>
        <p:spPr>
          <a:xfrm>
            <a:off x="9810626" y="2652903"/>
            <a:ext cx="256868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Public Health England (2017)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A5009E-F7FA-6CD4-4197-672414A6B4C2}"/>
              </a:ext>
            </a:extLst>
          </p:cNvPr>
          <p:cNvSpPr txBox="1"/>
          <p:nvPr/>
        </p:nvSpPr>
        <p:spPr>
          <a:xfrm>
            <a:off x="2841227" y="3230825"/>
            <a:ext cx="9205305" cy="31393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u="sng" err="1"/>
              <a:t>Fyrdd</a:t>
            </a:r>
            <a:r>
              <a:rPr lang="en-GB" i="1" u="sng"/>
              <a:t> O </a:t>
            </a:r>
            <a:r>
              <a:rPr lang="en-GB" i="1" u="sng" err="1"/>
              <a:t>Fyw</a:t>
            </a:r>
            <a:r>
              <a:rPr lang="en-GB" i="1" u="sng"/>
              <a:t> </a:t>
            </a:r>
          </a:p>
          <a:p>
            <a:r>
              <a:rPr lang="en-GB" sz="1200" err="1"/>
              <a:t>Enghraifft</a:t>
            </a:r>
            <a:r>
              <a:rPr lang="en-GB" sz="1200"/>
              <a:t> a </a:t>
            </a:r>
            <a:r>
              <a:rPr lang="en-GB" sz="1200" err="1"/>
              <a:t>gymerwyd</a:t>
            </a:r>
            <a:r>
              <a:rPr lang="en-GB" sz="1200"/>
              <a:t> </a:t>
            </a:r>
            <a:r>
              <a:rPr lang="en-GB" sz="1200" err="1"/>
              <a:t>o'r</a:t>
            </a:r>
            <a:r>
              <a:rPr lang="en-GB" sz="1200"/>
              <a:t> model </a:t>
            </a:r>
            <a:r>
              <a:rPr lang="en-GB" sz="1200" err="1"/>
              <a:t>hwn</a:t>
            </a:r>
            <a:r>
              <a:rPr lang="en-GB" sz="1200"/>
              <a:t> </a:t>
            </a:r>
            <a:r>
              <a:rPr lang="en-GB" sz="1200" err="1"/>
              <a:t>yw'r</a:t>
            </a:r>
            <a:r>
              <a:rPr lang="en-GB" sz="1200"/>
              <a:t> </a:t>
            </a:r>
            <a:r>
              <a:rPr lang="en-GB" sz="1200" err="1"/>
              <a:t>ffactoramgylcheddol</a:t>
            </a:r>
            <a:r>
              <a:rPr lang="en-GB" sz="1200"/>
              <a:t>. Mae Shmeer, K a Yoon, A (2016) </a:t>
            </a:r>
            <a:r>
              <a:rPr lang="en-GB" sz="1200" err="1"/>
              <a:t>yn</a:t>
            </a:r>
            <a:r>
              <a:rPr lang="en-GB" sz="1200"/>
              <a:t> </a:t>
            </a:r>
            <a:r>
              <a:rPr lang="en-GB" sz="1200" err="1"/>
              <a:t>cyflwyno</a:t>
            </a:r>
            <a:r>
              <a:rPr lang="en-GB" sz="1200"/>
              <a:t> </a:t>
            </a:r>
            <a:r>
              <a:rPr lang="en-GB" sz="1200" err="1"/>
              <a:t>eu</a:t>
            </a:r>
            <a:r>
              <a:rPr lang="en-GB" sz="1200"/>
              <a:t> </a:t>
            </a:r>
            <a:r>
              <a:rPr lang="en-GB" sz="1200" err="1"/>
              <a:t>herthygl</a:t>
            </a:r>
            <a:r>
              <a:rPr lang="en-GB" sz="1200"/>
              <a:t> </a:t>
            </a:r>
            <a:r>
              <a:rPr lang="en-GB" sz="1200" err="1"/>
              <a:t>drwy</a:t>
            </a:r>
            <a:r>
              <a:rPr lang="en-GB" sz="1200"/>
              <a:t> </a:t>
            </a:r>
            <a:r>
              <a:rPr lang="en-GB" sz="1200" err="1"/>
              <a:t>honni</a:t>
            </a:r>
            <a:r>
              <a:rPr lang="en-GB" sz="1200"/>
              <a:t> </a:t>
            </a:r>
            <a:r>
              <a:rPr lang="en-GB" sz="1200" err="1"/>
              <a:t>bodamgylcheddau</a:t>
            </a:r>
            <a:r>
              <a:rPr lang="en-GB" sz="1200"/>
              <a:t> </a:t>
            </a:r>
            <a:r>
              <a:rPr lang="en-GB" sz="1200" err="1"/>
              <a:t>cartref</a:t>
            </a:r>
            <a:r>
              <a:rPr lang="en-GB" sz="1200"/>
              <a:t> </a:t>
            </a:r>
            <a:r>
              <a:rPr lang="en-GB" sz="1200" err="1"/>
              <a:t>yn</a:t>
            </a:r>
            <a:r>
              <a:rPr lang="en-GB" sz="1200"/>
              <a:t> </a:t>
            </a:r>
            <a:r>
              <a:rPr lang="en-GB" sz="1200" err="1"/>
              <a:t>gwneud</a:t>
            </a:r>
            <a:r>
              <a:rPr lang="en-GB" sz="1200"/>
              <a:t> </a:t>
            </a:r>
            <a:r>
              <a:rPr lang="en-GB" sz="1200" err="1"/>
              <a:t>gwahaniaeth</a:t>
            </a:r>
            <a:r>
              <a:rPr lang="en-GB" sz="1200"/>
              <a:t> </a:t>
            </a:r>
            <a:r>
              <a:rPr lang="en-GB" sz="1200" err="1"/>
              <a:t>sylweddol</a:t>
            </a:r>
            <a:r>
              <a:rPr lang="en-GB" sz="1200"/>
              <a:t> </a:t>
            </a:r>
            <a:r>
              <a:rPr lang="en-GB" sz="1200" err="1"/>
              <a:t>i</a:t>
            </a:r>
            <a:r>
              <a:rPr lang="en-GB" sz="1200"/>
              <a:t> </a:t>
            </a:r>
            <a:r>
              <a:rPr lang="en-GB" sz="1200" err="1"/>
              <a:t>sut</a:t>
            </a:r>
            <a:r>
              <a:rPr lang="en-GB" sz="1200"/>
              <a:t> </a:t>
            </a:r>
            <a:r>
              <a:rPr lang="en-GB" sz="1200" err="1"/>
              <a:t>mae</a:t>
            </a:r>
            <a:r>
              <a:rPr lang="en-GB" sz="1200"/>
              <a:t> plant </a:t>
            </a:r>
            <a:r>
              <a:rPr lang="en-GB" sz="1200" err="1"/>
              <a:t>yn</a:t>
            </a:r>
            <a:r>
              <a:rPr lang="en-GB" sz="1200"/>
              <a:t> </a:t>
            </a:r>
            <a:r>
              <a:rPr lang="en-GB" sz="1200" err="1"/>
              <a:t>datblygu'ngymdeithasol</a:t>
            </a:r>
            <a:r>
              <a:rPr lang="en-GB" sz="1200"/>
              <a:t> ac </a:t>
            </a:r>
            <a:r>
              <a:rPr lang="en-GB" sz="1200" err="1"/>
              <a:t>yn</a:t>
            </a:r>
            <a:r>
              <a:rPr lang="en-GB" sz="1200"/>
              <a:t> </a:t>
            </a:r>
            <a:r>
              <a:rPr lang="en-GB" sz="1200" err="1"/>
              <a:t>gorfforol</a:t>
            </a:r>
            <a:r>
              <a:rPr lang="en-GB" sz="1200"/>
              <a:t>. Er </a:t>
            </a:r>
            <a:r>
              <a:rPr lang="en-GB" sz="1200" err="1"/>
              <a:t>enghraifft</a:t>
            </a:r>
            <a:r>
              <a:rPr lang="en-GB" sz="1200"/>
              <a:t>, gall </a:t>
            </a:r>
            <a:r>
              <a:rPr lang="en-GB" sz="1200" err="1"/>
              <a:t>tyfu</a:t>
            </a:r>
            <a:r>
              <a:rPr lang="en-GB" sz="1200"/>
              <a:t> </a:t>
            </a:r>
            <a:r>
              <a:rPr lang="en-GB" sz="1200" err="1"/>
              <a:t>i</a:t>
            </a:r>
            <a:r>
              <a:rPr lang="en-GB" sz="1200"/>
              <a:t> </a:t>
            </a:r>
            <a:r>
              <a:rPr lang="en-GB" sz="1200" err="1"/>
              <a:t>fyny</a:t>
            </a:r>
            <a:r>
              <a:rPr lang="en-GB" sz="1200"/>
              <a:t> </a:t>
            </a:r>
            <a:r>
              <a:rPr lang="en-GB" sz="1200" err="1"/>
              <a:t>mewn</a:t>
            </a:r>
            <a:r>
              <a:rPr lang="en-GB" sz="1200"/>
              <a:t> </a:t>
            </a:r>
            <a:r>
              <a:rPr lang="en-GB" sz="1200" err="1"/>
              <a:t>amodau</a:t>
            </a:r>
            <a:r>
              <a:rPr lang="en-GB" sz="1200"/>
              <a:t> </a:t>
            </a:r>
            <a:r>
              <a:rPr lang="en-GB" sz="1200" err="1"/>
              <a:t>byw</a:t>
            </a:r>
            <a:r>
              <a:rPr lang="en-GB" sz="1200"/>
              <a:t> </a:t>
            </a:r>
            <a:r>
              <a:rPr lang="en-GB" sz="1200" err="1"/>
              <a:t>gwael</a:t>
            </a:r>
            <a:r>
              <a:rPr lang="en-GB" sz="1200"/>
              <a:t> </a:t>
            </a:r>
            <a:r>
              <a:rPr lang="en-GB" sz="1200" err="1"/>
              <a:t>arwain</a:t>
            </a:r>
            <a:r>
              <a:rPr lang="en-GB" sz="1200"/>
              <a:t> </a:t>
            </a:r>
            <a:r>
              <a:rPr lang="en-GB" sz="1200" err="1"/>
              <a:t>atarferion</a:t>
            </a:r>
            <a:r>
              <a:rPr lang="en-GB" sz="1200"/>
              <a:t> </a:t>
            </a:r>
            <a:r>
              <a:rPr lang="en-GB" sz="1200" err="1"/>
              <a:t>llawn</a:t>
            </a:r>
            <a:r>
              <a:rPr lang="en-GB" sz="1200"/>
              <a:t> </a:t>
            </a:r>
            <a:r>
              <a:rPr lang="en-GB" sz="1200" err="1"/>
              <a:t>straen</a:t>
            </a:r>
            <a:r>
              <a:rPr lang="en-GB" sz="1200"/>
              <a:t> ac </a:t>
            </a:r>
            <a:r>
              <a:rPr lang="en-GB" sz="1200" err="1"/>
              <a:t>afiach</a:t>
            </a:r>
            <a:r>
              <a:rPr lang="en-GB" sz="1200"/>
              <a:t> </a:t>
            </a:r>
            <a:r>
              <a:rPr lang="en-GB" sz="1200" err="1"/>
              <a:t>yn</a:t>
            </a:r>
            <a:r>
              <a:rPr lang="en-GB" sz="1200"/>
              <a:t> y </a:t>
            </a:r>
            <a:r>
              <a:rPr lang="en-GB" sz="1200" err="1"/>
              <a:t>dyfodol</a:t>
            </a:r>
            <a:r>
              <a:rPr lang="en-GB" sz="1200"/>
              <a:t>. Mae Shmeer, K a Yoon, A (2016) </a:t>
            </a:r>
            <a:r>
              <a:rPr lang="en-GB" sz="1200" err="1"/>
              <a:t>yn</a:t>
            </a:r>
            <a:r>
              <a:rPr lang="en-GB" sz="1200"/>
              <a:t> </a:t>
            </a:r>
            <a:r>
              <a:rPr lang="en-GB" sz="1200" err="1"/>
              <a:t>cynnal</a:t>
            </a:r>
            <a:r>
              <a:rPr lang="en-GB" sz="1200"/>
              <a:t> </a:t>
            </a:r>
            <a:r>
              <a:rPr lang="en-GB" sz="1200" err="1"/>
              <a:t>hyn</a:t>
            </a:r>
            <a:r>
              <a:rPr lang="en-GB" sz="1200"/>
              <a:t> </a:t>
            </a:r>
            <a:r>
              <a:rPr lang="en-GB" sz="1200" err="1"/>
              <a:t>drwyddweud</a:t>
            </a:r>
            <a:r>
              <a:rPr lang="en-GB" sz="1200"/>
              <a:t> y gall plant </a:t>
            </a:r>
            <a:r>
              <a:rPr lang="en-GB" sz="1200" err="1"/>
              <a:t>sy'n</a:t>
            </a:r>
            <a:r>
              <a:rPr lang="en-GB" sz="1200"/>
              <a:t> </a:t>
            </a:r>
            <a:r>
              <a:rPr lang="en-GB" sz="1200" err="1"/>
              <a:t>cael</a:t>
            </a:r>
            <a:r>
              <a:rPr lang="en-GB" sz="1200"/>
              <a:t> </a:t>
            </a:r>
            <a:r>
              <a:rPr lang="en-GB" sz="1200" err="1"/>
              <a:t>eu</a:t>
            </a:r>
            <a:r>
              <a:rPr lang="en-GB" sz="1200"/>
              <a:t> </a:t>
            </a:r>
            <a:r>
              <a:rPr lang="en-GB" sz="1200" err="1"/>
              <a:t>magu</a:t>
            </a:r>
            <a:r>
              <a:rPr lang="en-GB" sz="1200"/>
              <a:t> </a:t>
            </a:r>
            <a:r>
              <a:rPr lang="en-GB" sz="1200" err="1"/>
              <a:t>mewn</a:t>
            </a:r>
            <a:r>
              <a:rPr lang="en-GB" sz="1200"/>
              <a:t> </a:t>
            </a:r>
            <a:r>
              <a:rPr lang="en-GB" sz="1200" err="1"/>
              <a:t>amgylchedd</a:t>
            </a:r>
            <a:r>
              <a:rPr lang="en-GB" sz="1200"/>
              <a:t> </a:t>
            </a:r>
            <a:r>
              <a:rPr lang="en-GB" sz="1200" err="1"/>
              <a:t>cartref</a:t>
            </a:r>
            <a:r>
              <a:rPr lang="en-GB" sz="1200"/>
              <a:t> </a:t>
            </a:r>
            <a:r>
              <a:rPr lang="en-GB" sz="1200" err="1"/>
              <a:t>anhrefnus</a:t>
            </a:r>
            <a:r>
              <a:rPr lang="en-GB" sz="1200"/>
              <a:t> </a:t>
            </a:r>
            <a:r>
              <a:rPr lang="en-GB" sz="1200" err="1"/>
              <a:t>gael</a:t>
            </a:r>
            <a:r>
              <a:rPr lang="en-GB" sz="1200"/>
              <a:t> </a:t>
            </a:r>
            <a:r>
              <a:rPr lang="en-GB" sz="1200" err="1"/>
              <a:t>effaith</a:t>
            </a:r>
            <a:r>
              <a:rPr lang="en-GB" sz="1200"/>
              <a:t> </a:t>
            </a:r>
            <a:r>
              <a:rPr lang="en-GB" sz="1200" err="1"/>
              <a:t>negyddol</a:t>
            </a:r>
            <a:r>
              <a:rPr lang="en-GB" sz="1200"/>
              <a:t> </a:t>
            </a:r>
            <a:r>
              <a:rPr lang="en-GB" sz="1200" err="1"/>
              <a:t>ariechyd</a:t>
            </a:r>
            <a:r>
              <a:rPr lang="en-GB" sz="1200"/>
              <a:t> a </a:t>
            </a:r>
            <a:r>
              <a:rPr lang="en-GB" sz="1200" err="1"/>
              <a:t>datblygiad</a:t>
            </a:r>
            <a:r>
              <a:rPr lang="en-GB" sz="1200"/>
              <a:t> </a:t>
            </a:r>
            <a:r>
              <a:rPr lang="en-GB" sz="1200" err="1"/>
              <a:t>llawn</a:t>
            </a:r>
            <a:r>
              <a:rPr lang="en-GB" sz="1200"/>
              <a:t>. </a:t>
            </a:r>
            <a:r>
              <a:rPr lang="en-GB" sz="1200" err="1">
                <a:ea typeface="+mn-lt"/>
                <a:cs typeface="+mn-lt"/>
              </a:rPr>
              <a:t>Agwedd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arall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i'w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hystyried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drafod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ffyrdd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prydau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maethlon</a:t>
            </a:r>
            <a:r>
              <a:rPr lang="en-GB" sz="1200">
                <a:ea typeface="+mn-lt"/>
                <a:cs typeface="+mn-lt"/>
              </a:rPr>
              <a:t>. Mae Welsh Government (2024)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credu</a:t>
            </a:r>
            <a:r>
              <a:rPr lang="en-GB" sz="1200">
                <a:ea typeface="+mn-lt"/>
                <a:cs typeface="+mn-lt"/>
              </a:rPr>
              <a:t> y gall </a:t>
            </a:r>
            <a:r>
              <a:rPr lang="en-GB" sz="1200" err="1">
                <a:ea typeface="+mn-lt"/>
                <a:cs typeface="+mn-lt"/>
              </a:rPr>
              <a:t>lleoliadau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wneud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gwahaniaeth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enfawr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brydau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bwyd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maeth</a:t>
            </a:r>
            <a:r>
              <a:rPr lang="en-GB" sz="1200">
                <a:ea typeface="+mn-lt"/>
                <a:cs typeface="+mn-lt"/>
              </a:rPr>
              <a:t> plant.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annog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prydau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digon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ffrwythau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llysiau</a:t>
            </a:r>
            <a:r>
              <a:rPr lang="en-GB" sz="1200">
                <a:ea typeface="+mn-lt"/>
                <a:cs typeface="+mn-lt"/>
              </a:rPr>
              <a:t>, neu </a:t>
            </a:r>
            <a:r>
              <a:rPr lang="en-GB" sz="1200" err="1">
                <a:ea typeface="+mn-lt"/>
                <a:cs typeface="+mn-lt"/>
              </a:rPr>
              <a:t>hyd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mamau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newydd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bwydo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fron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wneud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, gall </a:t>
            </a:r>
            <a:r>
              <a:rPr lang="en-GB" sz="1200" err="1">
                <a:ea typeface="+mn-lt"/>
                <a:cs typeface="+mn-lt"/>
              </a:rPr>
              <a:t>darparwyr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atal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risgiau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pellach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ordewdra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pydredd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dannedd</a:t>
            </a:r>
            <a:r>
              <a:rPr lang="en-GB" sz="1200">
                <a:ea typeface="+mn-lt"/>
                <a:cs typeface="+mn-lt"/>
              </a:rPr>
              <a:t>, diabetes a </a:t>
            </a:r>
            <a:r>
              <a:rPr lang="en-GB" sz="1200" err="1">
                <a:ea typeface="+mn-lt"/>
                <a:cs typeface="+mn-lt"/>
              </a:rPr>
              <a:t>phroblemau'r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galon</a:t>
            </a:r>
            <a:r>
              <a:rPr lang="en-GB" sz="1200">
                <a:ea typeface="+mn-lt"/>
                <a:cs typeface="+mn-lt"/>
              </a:rPr>
              <a:t>. 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poster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grëwyd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Public Health England (2022)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enghreifftiau</a:t>
            </a:r>
            <a:r>
              <a:rPr lang="en-GB" sz="1200">
                <a:ea typeface="+mn-lt"/>
                <a:cs typeface="+mn-lt"/>
              </a:rPr>
              <a:t> o pam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ymarfer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hanfodol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blant</a:t>
            </a:r>
            <a:r>
              <a:rPr lang="en-GB" sz="1200">
                <a:ea typeface="+mn-lt"/>
                <a:cs typeface="+mn-lt"/>
              </a:rPr>
              <a:t> 5-18 </a:t>
            </a:r>
            <a:r>
              <a:rPr lang="en-GB" sz="1200" err="1">
                <a:ea typeface="+mn-lt"/>
                <a:cs typeface="+mn-lt"/>
              </a:rPr>
              <a:t>oed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ymarfer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bwysig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llawer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bethau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nid</a:t>
            </a:r>
            <a:r>
              <a:rPr lang="en-GB" sz="1200">
                <a:ea typeface="+mn-lt"/>
                <a:cs typeface="+mn-lt"/>
              </a:rPr>
              <a:t> dim </a:t>
            </a:r>
            <a:r>
              <a:rPr lang="en-GB" sz="1200" err="1">
                <a:ea typeface="+mn-lt"/>
                <a:cs typeface="+mn-lt"/>
              </a:rPr>
              <a:t>ond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corfforol</a:t>
            </a:r>
            <a:r>
              <a:rPr lang="en-GB" sz="1200">
                <a:ea typeface="+mn-lt"/>
                <a:cs typeface="+mn-lt"/>
              </a:rPr>
              <a:t>. Gall </a:t>
            </a:r>
            <a:r>
              <a:rPr lang="en-GB" sz="1200" err="1">
                <a:ea typeface="+mn-lt"/>
                <a:cs typeface="+mn-lt"/>
              </a:rPr>
              <a:t>ymarfer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corff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helpu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chwsg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ymennydd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cyhyrau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esgyrn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sgiliau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cymdeithasol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hyder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plentyn</a:t>
            </a:r>
            <a:r>
              <a:rPr lang="en-GB" sz="1200">
                <a:ea typeface="+mn-lt"/>
                <a:cs typeface="+mn-lt"/>
              </a:rPr>
              <a:t>. Yng </a:t>
            </a:r>
            <a:r>
              <a:rPr lang="en-GB" sz="1200" err="1">
                <a:ea typeface="+mn-lt"/>
                <a:cs typeface="+mn-lt"/>
              </a:rPr>
              <a:t>Nghymru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ychydig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gynlluniau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ysgolion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gydag</a:t>
            </a:r>
            <a:r>
              <a:rPr lang="en-GB" sz="1200">
                <a:ea typeface="+mn-lt"/>
                <a:cs typeface="+mn-lt"/>
              </a:rPr>
              <a:t> iechyd plant, er </a:t>
            </a:r>
            <a:r>
              <a:rPr lang="en-GB" sz="1200" err="1">
                <a:ea typeface="+mn-lt"/>
                <a:cs typeface="+mn-lt"/>
              </a:rPr>
              <a:t>enghraifft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Cynllun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Gwên</a:t>
            </a:r>
            <a:r>
              <a:rPr lang="en-GB" sz="1200">
                <a:ea typeface="+mn-lt"/>
                <a:cs typeface="+mn-lt"/>
              </a:rPr>
              <a:t> Welsh Government (2017). Mae Welsh Government (2017)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pwrpas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dylunio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gwên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gweithio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ysgol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teuluoedd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phlant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ifanc</a:t>
            </a:r>
            <a:r>
              <a:rPr lang="en-GB" sz="1200">
                <a:ea typeface="+mn-lt"/>
                <a:cs typeface="+mn-lt"/>
              </a:rPr>
              <a:t> 0-7 </a:t>
            </a:r>
            <a:r>
              <a:rPr lang="en-GB" sz="1200" err="1">
                <a:ea typeface="+mn-lt"/>
                <a:cs typeface="+mn-lt"/>
              </a:rPr>
              <a:t>oed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geg</a:t>
            </a:r>
            <a:r>
              <a:rPr lang="en-GB" sz="1200">
                <a:ea typeface="+mn-lt"/>
                <a:cs typeface="+mn-lt"/>
              </a:rPr>
              <a:t>. </a:t>
            </a:r>
            <a:r>
              <a:rPr lang="en-GB" sz="1200" err="1">
                <a:ea typeface="+mn-lt"/>
                <a:cs typeface="+mn-lt"/>
              </a:rPr>
              <a:t>Maent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helpu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gynnig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gwasanaethau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chyngor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darparu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brwsys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dannedd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phast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dannedd</a:t>
            </a:r>
            <a:r>
              <a:rPr lang="en-GB" sz="1200">
                <a:ea typeface="+mn-lt"/>
                <a:cs typeface="+mn-lt"/>
              </a:rPr>
              <a:t> am </a:t>
            </a:r>
            <a:r>
              <a:rPr lang="en-GB" sz="1200" err="1">
                <a:ea typeface="+mn-lt"/>
                <a:cs typeface="+mn-lt"/>
              </a:rPr>
              <a:t>ddim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darparu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gwasanaethau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frwsio'ch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dannedd</a:t>
            </a:r>
            <a:r>
              <a:rPr lang="en-GB" sz="1200">
                <a:ea typeface="+mn-lt"/>
                <a:cs typeface="+mn-lt"/>
              </a:rPr>
              <a:t>. </a:t>
            </a:r>
            <a:endParaRPr lang="en-GB"/>
          </a:p>
        </p:txBody>
      </p:sp>
      <p:pic>
        <p:nvPicPr>
          <p:cNvPr id="9" name="Picture 8" descr="A poster with text and icons&#10;&#10;AI-generated content may be incorrect.">
            <a:extLst>
              <a:ext uri="{FF2B5EF4-FFF2-40B4-BE49-F238E27FC236}">
                <a16:creationId xmlns:a16="http://schemas.microsoft.com/office/drawing/2014/main" id="{1D1D3440-EBA0-385C-ADBB-EF7A82203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745" y="3235890"/>
            <a:ext cx="2090045" cy="26409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6A1CD0C-0997-3E22-6B34-C7BED5DD1676}"/>
              </a:ext>
            </a:extLst>
          </p:cNvPr>
          <p:cNvSpPr txBox="1"/>
          <p:nvPr/>
        </p:nvSpPr>
        <p:spPr>
          <a:xfrm>
            <a:off x="305664" y="5874006"/>
            <a:ext cx="214214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Public Health England (2022)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73AD8D-BF44-24C6-FEDC-ECBC1DFCFA6B}"/>
              </a:ext>
            </a:extLst>
          </p:cNvPr>
          <p:cNvSpPr txBox="1"/>
          <p:nvPr/>
        </p:nvSpPr>
        <p:spPr>
          <a:xfrm>
            <a:off x="11414701" y="6514237"/>
            <a:ext cx="12880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495 air</a:t>
            </a:r>
          </a:p>
        </p:txBody>
      </p:sp>
    </p:spTree>
    <p:extLst>
      <p:ext uri="{BB962C8B-B14F-4D97-AF65-F5344CB8AC3E}">
        <p14:creationId xmlns:p14="http://schemas.microsoft.com/office/powerpoint/2010/main" val="643988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38DA-97E3-449D-E8C4-87F3784E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3094" y="-4668"/>
            <a:ext cx="12308541" cy="13928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0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                                                                                                                                                                                                ECEY5009/C</a:t>
            </a:r>
            <a:endParaRPr lang="en-US" sz="100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1300">
                <a:latin typeface="Aptos"/>
              </a:rPr>
              <a:t>                                                                                                                     </a:t>
            </a:r>
            <a:r>
              <a:rPr lang="cy-GB" sz="2900" b="1" u="sng">
                <a:latin typeface="Aptos"/>
              </a:rPr>
              <a:t>Iechyd, Lles a Ffyrdd o Fyw </a:t>
            </a:r>
            <a:endParaRPr lang="en-US" sz="2900">
              <a:latin typeface="Aptos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FBEFA1-33A9-B1EC-6EBB-6A5FEC92D8A5}"/>
              </a:ext>
            </a:extLst>
          </p:cNvPr>
          <p:cNvSpPr txBox="1"/>
          <p:nvPr/>
        </p:nvSpPr>
        <p:spPr>
          <a:xfrm>
            <a:off x="205454" y="893991"/>
            <a:ext cx="4337147" cy="44627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 u="sng" err="1"/>
              <a:t>Ffyrdd</a:t>
            </a:r>
            <a:r>
              <a:rPr lang="en-GB" i="1" u="sng"/>
              <a:t> O </a:t>
            </a:r>
            <a:r>
              <a:rPr lang="en-GB" i="1" u="sng" err="1"/>
              <a:t>Fyw</a:t>
            </a:r>
            <a:endParaRPr lang="en-GB" i="1" u="sng"/>
          </a:p>
          <a:p>
            <a:r>
              <a:rPr lang="en-GB" sz="1200">
                <a:ea typeface="+mn-lt"/>
                <a:cs typeface="+mn-lt"/>
              </a:rPr>
              <a:t>I </a:t>
            </a:r>
            <a:r>
              <a:rPr lang="en-GB" sz="1200" err="1">
                <a:ea typeface="+mn-lt"/>
                <a:cs typeface="+mn-lt"/>
              </a:rPr>
              <a:t>gysylltu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ag </a:t>
            </a:r>
            <a:r>
              <a:rPr lang="en-GB" sz="1200" err="1">
                <a:ea typeface="+mn-lt"/>
                <a:cs typeface="+mn-lt"/>
              </a:rPr>
              <a:t>addysg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bwysig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sôn</a:t>
            </a:r>
            <a:r>
              <a:rPr lang="en-GB" sz="1200">
                <a:ea typeface="+mn-lt"/>
                <a:cs typeface="+mn-lt"/>
              </a:rPr>
              <a:t> am System </a:t>
            </a:r>
            <a:r>
              <a:rPr lang="en-GB" sz="1200" err="1">
                <a:ea typeface="+mn-lt"/>
                <a:cs typeface="+mn-lt"/>
              </a:rPr>
              <a:t>Ecolegol</a:t>
            </a:r>
            <a:r>
              <a:rPr lang="en-GB" sz="1200">
                <a:ea typeface="+mn-lt"/>
                <a:cs typeface="+mn-lt"/>
              </a:rPr>
              <a:t> Bronfenbrenner. 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Guy-Evans, O (2025), </a:t>
            </a:r>
            <a:r>
              <a:rPr lang="en-GB" sz="1200" err="1">
                <a:ea typeface="+mn-lt"/>
                <a:cs typeface="+mn-lt"/>
              </a:rPr>
              <a:t>pwrpas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damcaniaeth</a:t>
            </a:r>
            <a:r>
              <a:rPr lang="en-GB" sz="1200">
                <a:ea typeface="+mn-lt"/>
                <a:cs typeface="+mn-lt"/>
              </a:rPr>
              <a:t> Bronfenbrenner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esbonio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wahanol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haenau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systemau</a:t>
            </a:r>
            <a:r>
              <a:rPr lang="en-GB" sz="1200">
                <a:ea typeface="+mn-lt"/>
                <a:cs typeface="+mn-lt"/>
              </a:rPr>
              <a:t>. Gan </a:t>
            </a:r>
            <a:r>
              <a:rPr lang="en-GB" sz="1200" err="1">
                <a:ea typeface="+mn-lt"/>
                <a:cs typeface="+mn-lt"/>
              </a:rPr>
              <a:t>ddechrau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gyda'r</a:t>
            </a:r>
            <a:r>
              <a:rPr lang="en-GB" sz="1200">
                <a:ea typeface="+mn-lt"/>
                <a:cs typeface="+mn-lt"/>
              </a:rPr>
              <a:t> microsystem, y mesosystem, yr </a:t>
            </a:r>
            <a:r>
              <a:rPr lang="en-GB" sz="1200" err="1">
                <a:ea typeface="+mn-lt"/>
                <a:cs typeface="+mn-lt"/>
              </a:rPr>
              <a:t>exosystem</a:t>
            </a:r>
            <a:r>
              <a:rPr lang="en-GB" sz="1200">
                <a:ea typeface="+mn-lt"/>
                <a:cs typeface="+mn-lt"/>
              </a:rPr>
              <a:t>, y macrosystem, a </a:t>
            </a:r>
            <a:r>
              <a:rPr lang="en-GB" sz="1200" err="1">
                <a:ea typeface="+mn-lt"/>
                <a:cs typeface="+mn-lt"/>
              </a:rPr>
              <a:t>gorffen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cronosystem</a:t>
            </a:r>
            <a:r>
              <a:rPr lang="en-GB" sz="1200">
                <a:ea typeface="+mn-lt"/>
                <a:cs typeface="+mn-lt"/>
              </a:rPr>
              <a:t>. Gyda </a:t>
            </a:r>
            <a:r>
              <a:rPr lang="en-GB" sz="1200" err="1">
                <a:ea typeface="+mn-lt"/>
                <a:cs typeface="+mn-lt"/>
              </a:rPr>
              <a:t>phob</a:t>
            </a:r>
            <a:r>
              <a:rPr lang="en-GB" sz="1200">
                <a:ea typeface="+mn-lt"/>
                <a:cs typeface="+mn-lt"/>
              </a:rPr>
              <a:t> system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esbonio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ymddygiadau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bodau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dynol</a:t>
            </a:r>
            <a:r>
              <a:rPr lang="en-GB" sz="1200">
                <a:ea typeface="+mn-lt"/>
                <a:cs typeface="+mn-lt"/>
              </a:rPr>
              <a:t>. 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systemau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amrywio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gyswllt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cyntaf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unigolion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cartref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ysgol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deuluoedd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estynedig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awdurdod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ddiwylliant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normau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cymdeithasol</a:t>
            </a:r>
            <a:r>
              <a:rPr lang="en-GB" sz="1200">
                <a:ea typeface="+mn-lt"/>
                <a:cs typeface="+mn-lt"/>
              </a:rPr>
              <a:t>. Guy-Evans, O (2025). 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ddamcaniaeth</a:t>
            </a:r>
            <a:r>
              <a:rPr lang="en-GB" sz="1200">
                <a:ea typeface="+mn-lt"/>
                <a:cs typeface="+mn-lt"/>
              </a:rPr>
              <a:t> hon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gweithwyr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gofal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wrth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ddatblygu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cyfathrebu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rhwng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rhieni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athrawon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gwella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perthnasoedd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rhieni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myfyrwyr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addysgu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nid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unig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academaidd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ond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gymdeithasol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hefyd</a:t>
            </a:r>
            <a:r>
              <a:rPr lang="en-GB" sz="1200">
                <a:ea typeface="+mn-lt"/>
                <a:cs typeface="+mn-lt"/>
              </a:rPr>
              <a:t>. I </a:t>
            </a:r>
            <a:r>
              <a:rPr lang="en-GB" sz="1200" err="1">
                <a:ea typeface="+mn-lt"/>
                <a:cs typeface="+mn-lt"/>
              </a:rPr>
              <a:t>gefnogi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Welsh Government (2025)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nodi y </a:t>
            </a:r>
            <a:r>
              <a:rPr lang="en-GB" sz="1200" err="1">
                <a:ea typeface="+mn-lt"/>
                <a:cs typeface="+mn-lt"/>
              </a:rPr>
              <a:t>dylai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ysgolion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perthynas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chadarnhaol</a:t>
            </a:r>
            <a:r>
              <a:rPr lang="en-GB" sz="1200">
                <a:ea typeface="+mn-lt"/>
                <a:cs typeface="+mn-lt"/>
              </a:rPr>
              <a:t> â </a:t>
            </a:r>
            <a:r>
              <a:rPr lang="en-GB" sz="1200" err="1">
                <a:ea typeface="+mn-lt"/>
                <a:cs typeface="+mn-lt"/>
              </a:rPr>
              <a:t>phlant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rhieni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gymuned</a:t>
            </a:r>
            <a:r>
              <a:rPr lang="en-GB" sz="1200">
                <a:ea typeface="+mn-lt"/>
                <a:cs typeface="+mn-lt"/>
              </a:rPr>
              <a:t>. Gall </a:t>
            </a:r>
            <a:r>
              <a:rPr lang="en-GB" sz="1200" err="1">
                <a:ea typeface="+mn-lt"/>
                <a:cs typeface="+mn-lt"/>
              </a:rPr>
              <a:t>gweithio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amlasiantaethol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rhieni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sefydliadau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awdurdodau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roi'r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canlyniad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gorau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unigol</a:t>
            </a:r>
            <a:r>
              <a:rPr lang="en-GB" sz="1200">
                <a:ea typeface="+mn-lt"/>
                <a:cs typeface="+mn-lt"/>
              </a:rPr>
              <a:t> plant. Gall </a:t>
            </a:r>
            <a:r>
              <a:rPr lang="en-GB" sz="1200" err="1">
                <a:ea typeface="+mn-lt"/>
                <a:cs typeface="+mn-lt"/>
              </a:rPr>
              <a:t>defnyddio</a:t>
            </a:r>
            <a:r>
              <a:rPr lang="en-GB" sz="1200">
                <a:ea typeface="+mn-lt"/>
                <a:cs typeface="+mn-lt"/>
              </a:rPr>
              <a:t> dull </a:t>
            </a:r>
            <a:r>
              <a:rPr lang="en-GB" sz="1200" err="1">
                <a:ea typeface="+mn-lt"/>
                <a:cs typeface="+mn-lt"/>
              </a:rPr>
              <a:t>amlasiantaethol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Welsh Government (2025) </a:t>
            </a:r>
            <a:r>
              <a:rPr lang="en-GB" sz="1200" err="1">
                <a:ea typeface="+mn-lt"/>
                <a:cs typeface="+mn-lt"/>
              </a:rPr>
              <a:t>gynyddu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ansawdd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datblygiad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addysg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gyfannol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gyfleu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adnoddau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perthnasol</a:t>
            </a:r>
            <a:r>
              <a:rPr lang="en-GB" sz="1200">
                <a:ea typeface="+mn-lt"/>
                <a:cs typeface="+mn-lt"/>
              </a:rPr>
              <a:t>, a </a:t>
            </a:r>
            <a:r>
              <a:rPr lang="en-GB" sz="1200" err="1">
                <a:ea typeface="+mn-lt"/>
                <a:cs typeface="+mn-lt"/>
              </a:rPr>
              <a:t>chael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ychwanegol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rai </a:t>
            </a:r>
            <a:r>
              <a:rPr lang="en-GB" sz="1200" err="1">
                <a:ea typeface="+mn-lt"/>
                <a:cs typeface="+mn-lt"/>
              </a:rPr>
              <a:t>materion</a:t>
            </a:r>
            <a:r>
              <a:rPr lang="en-GB" sz="1200">
                <a:ea typeface="+mn-lt"/>
                <a:cs typeface="+mn-lt"/>
              </a:rPr>
              <a:t>.</a:t>
            </a:r>
            <a:r>
              <a:rPr lang="en-GB" sz="1400">
                <a:ea typeface="+mn-lt"/>
                <a:cs typeface="+mn-lt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3CD073-3AA2-B151-C1C7-739DB2674948}"/>
              </a:ext>
            </a:extLst>
          </p:cNvPr>
          <p:cNvSpPr txBox="1"/>
          <p:nvPr/>
        </p:nvSpPr>
        <p:spPr>
          <a:xfrm>
            <a:off x="5796378" y="1848120"/>
            <a:ext cx="2688175" cy="11340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6" name="Picture 5" descr="A diagram illustrating Bronfenbrenner's ecological systems theory. concentric circles outlining the different system from chronosystem to the individual in the middle, and labels of what encompasses each system.">
            <a:extLst>
              <a:ext uri="{FF2B5EF4-FFF2-40B4-BE49-F238E27FC236}">
                <a16:creationId xmlns:a16="http://schemas.microsoft.com/office/drawing/2014/main" id="{BF938D9C-5C54-3870-876F-1C6E8C404B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1925" y="686138"/>
            <a:ext cx="2670132" cy="23361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B1F182-48DA-EF1C-5FF1-AF9E4F49E6A6}"/>
              </a:ext>
            </a:extLst>
          </p:cNvPr>
          <p:cNvSpPr txBox="1"/>
          <p:nvPr/>
        </p:nvSpPr>
        <p:spPr>
          <a:xfrm>
            <a:off x="8168448" y="687417"/>
            <a:ext cx="335562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Simply Psychology/Guy-Evans, O(2025)</a:t>
            </a:r>
          </a:p>
        </p:txBody>
      </p:sp>
      <p:pic>
        <p:nvPicPr>
          <p:cNvPr id="3" name="Graphic 2" descr="Arrow Up with solid fill">
            <a:extLst>
              <a:ext uri="{FF2B5EF4-FFF2-40B4-BE49-F238E27FC236}">
                <a16:creationId xmlns:a16="http://schemas.microsoft.com/office/drawing/2014/main" id="{C05E4E6E-D1AD-9160-DEF4-435FCAD1E7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3300000">
            <a:off x="4354882" y="2335061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D16E323-1CB7-9980-6A72-5BAE3F21171F}"/>
              </a:ext>
            </a:extLst>
          </p:cNvPr>
          <p:cNvSpPr txBox="1"/>
          <p:nvPr/>
        </p:nvSpPr>
        <p:spPr>
          <a:xfrm>
            <a:off x="4811288" y="3135811"/>
            <a:ext cx="7327824" cy="350865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i="1" u="sng" err="1"/>
              <a:t>Casgliad</a:t>
            </a:r>
            <a:endParaRPr lang="en-GB" i="1" u="sng"/>
          </a:p>
          <a:p>
            <a:r>
              <a:rPr lang="en-GB" sz="1200">
                <a:ea typeface="+mn-lt"/>
                <a:cs typeface="+mn-lt"/>
              </a:rPr>
              <a:t>I </a:t>
            </a:r>
            <a:r>
              <a:rPr lang="en-GB" sz="1200" err="1">
                <a:ea typeface="+mn-lt"/>
                <a:cs typeface="+mn-lt"/>
              </a:rPr>
              <a:t>gloi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amlwg</a:t>
            </a:r>
            <a:r>
              <a:rPr lang="en-GB" sz="1200">
                <a:ea typeface="+mn-lt"/>
                <a:cs typeface="+mn-lt"/>
              </a:rPr>
              <a:t> pa mor </a:t>
            </a:r>
            <a:r>
              <a:rPr lang="en-GB" sz="1200" err="1">
                <a:ea typeface="+mn-lt"/>
                <a:cs typeface="+mn-lt"/>
              </a:rPr>
              <a:t>bwysig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hi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ddysgu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deall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pwysigrwydd</a:t>
            </a:r>
            <a:r>
              <a:rPr lang="en-GB" sz="1200">
                <a:ea typeface="+mn-lt"/>
                <a:cs typeface="+mn-lt"/>
              </a:rPr>
              <a:t> iechyd,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plant,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diogelwch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nodwyd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NSPCC (2022).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ddysgu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cysyniadau</a:t>
            </a:r>
            <a:r>
              <a:rPr lang="en-GB" sz="1200">
                <a:ea typeface="+mn-lt"/>
                <a:cs typeface="+mn-lt"/>
              </a:rPr>
              <a:t> iechyd,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dealltwriaeth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glir</a:t>
            </a:r>
            <a:r>
              <a:rPr lang="en-GB" sz="1200">
                <a:ea typeface="+mn-lt"/>
                <a:cs typeface="+mn-lt"/>
              </a:rPr>
              <a:t> pam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hanfodol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plant (WHO, 2026). Mae </a:t>
            </a:r>
            <a:r>
              <a:rPr lang="en-GB" sz="1200" err="1">
                <a:ea typeface="+mn-lt"/>
                <a:cs typeface="+mn-lt"/>
              </a:rPr>
              <a:t>hefyd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pa mor </a:t>
            </a:r>
            <a:r>
              <a:rPr lang="en-GB" sz="1200" err="1">
                <a:ea typeface="+mn-lt"/>
                <a:cs typeface="+mn-lt"/>
              </a:rPr>
              <a:t>ddefnyddiol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cynlluniau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deuluoedd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. Er </a:t>
            </a:r>
            <a:r>
              <a:rPr lang="en-GB" sz="1200" err="1">
                <a:ea typeface="+mn-lt"/>
                <a:cs typeface="+mn-lt"/>
              </a:rPr>
              <a:t>enghraifft</a:t>
            </a:r>
            <a:r>
              <a:rPr lang="en-GB" sz="1200">
                <a:ea typeface="+mn-lt"/>
                <a:cs typeface="+mn-lt"/>
              </a:rPr>
              <a:t>, yr '</a:t>
            </a:r>
            <a:r>
              <a:rPr lang="en-GB" sz="1200" err="1">
                <a:ea typeface="+mn-lt"/>
                <a:cs typeface="+mn-lt"/>
              </a:rPr>
              <a:t>Ysgolion</a:t>
            </a:r>
            <a:r>
              <a:rPr lang="en-GB" sz="1200">
                <a:ea typeface="+mn-lt"/>
                <a:cs typeface="+mn-lt"/>
              </a:rPr>
              <a:t> Iach' (Vale Of Glamorgan Council, 2022) a '</a:t>
            </a:r>
            <a:r>
              <a:rPr lang="en-GB" sz="1200" err="1">
                <a:ea typeface="+mn-lt"/>
                <a:cs typeface="+mn-lt"/>
              </a:rPr>
              <a:t>Dylunio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Wên</a:t>
            </a:r>
            <a:r>
              <a:rPr lang="en-GB" sz="1200">
                <a:ea typeface="+mn-lt"/>
                <a:cs typeface="+mn-lt"/>
              </a:rPr>
              <a:t>' (Welsh Government, 2017). Mae </a:t>
            </a:r>
            <a:r>
              <a:rPr lang="en-GB" sz="1200" err="1">
                <a:ea typeface="+mn-lt"/>
                <a:cs typeface="+mn-lt"/>
              </a:rPr>
              <a:t>defnyddio'r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cynlluniau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helpu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wella</a:t>
            </a:r>
            <a:r>
              <a:rPr lang="en-GB" sz="1200">
                <a:ea typeface="+mn-lt"/>
                <a:cs typeface="+mn-lt"/>
              </a:rPr>
              <a:t> iechyd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plant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annog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hyrwyddo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patrymau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ymddygiad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iach</a:t>
            </a:r>
            <a:r>
              <a:rPr lang="en-GB" sz="1200">
                <a:ea typeface="+mn-lt"/>
                <a:cs typeface="+mn-lt"/>
              </a:rPr>
              <a:t>. 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poster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pwysigrwydd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ddysgu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deall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damcaniaethau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Hierarchaeth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(Channel, M 2024) </a:t>
            </a:r>
            <a:r>
              <a:rPr lang="en-GB" sz="1200" err="1">
                <a:ea typeface="+mn-lt"/>
                <a:cs typeface="+mn-lt"/>
              </a:rPr>
              <a:t>a'r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Systemau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Ecolegol</a:t>
            </a:r>
            <a:r>
              <a:rPr lang="en-GB" sz="1200">
                <a:ea typeface="+mn-lt"/>
                <a:cs typeface="+mn-lt"/>
              </a:rPr>
              <a:t> (Guy-Evans, O (2025). </a:t>
            </a:r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gyflawni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dealltwriaeth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ddofn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damcaniaethau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darparu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dealltwriaeth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wirioneddol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plant. 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poster </a:t>
            </a:r>
            <a:r>
              <a:rPr lang="en-GB" sz="1200" err="1">
                <a:ea typeface="+mn-lt"/>
                <a:cs typeface="+mn-lt"/>
              </a:rPr>
              <a:t>hwn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hefyd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wedi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dangos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pwysigrwydd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gweithio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amlasiantaethol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chyfoedion</a:t>
            </a:r>
            <a:r>
              <a:rPr lang="en-GB" sz="1200">
                <a:ea typeface="+mn-lt"/>
                <a:cs typeface="+mn-lt"/>
              </a:rPr>
              <a:t>. Welsh Government (2025)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nodi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rhoi'r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gwasanaethau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hangen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cefnogaeth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ychwanegol</a:t>
            </a:r>
            <a:r>
              <a:rPr lang="en-GB" sz="1200">
                <a:ea typeface="+mn-lt"/>
                <a:cs typeface="+mn-lt"/>
              </a:rPr>
              <a:t> er </a:t>
            </a:r>
            <a:r>
              <a:rPr lang="en-GB" sz="1200" err="1">
                <a:ea typeface="+mn-lt"/>
                <a:cs typeface="+mn-lt"/>
              </a:rPr>
              <a:t>mwyn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safonau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datblygiadau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cyfannol</a:t>
            </a:r>
            <a:r>
              <a:rPr lang="en-GB" sz="1200">
                <a:ea typeface="+mn-lt"/>
                <a:cs typeface="+mn-lt"/>
              </a:rPr>
              <a:t>. Mae </a:t>
            </a:r>
            <a:r>
              <a:rPr lang="en-GB" sz="1200" err="1">
                <a:ea typeface="+mn-lt"/>
                <a:cs typeface="+mn-lt"/>
              </a:rPr>
              <a:t>caniatáu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dealltwriaeth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ddofn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wahanol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bolisïau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hiechyd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lles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a'u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ffordd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cyffredinol</a:t>
            </a:r>
            <a:r>
              <a:rPr lang="en-GB" sz="1200">
                <a:ea typeface="+mn-lt"/>
                <a:cs typeface="+mn-lt"/>
              </a:rPr>
              <a:t>. Mae </a:t>
            </a:r>
            <a:r>
              <a:rPr lang="en-GB" sz="1200" err="1">
                <a:ea typeface="+mn-lt"/>
                <a:cs typeface="+mn-lt"/>
              </a:rPr>
              <a:t>darparu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gwahanol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bolisïau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Deddf</a:t>
            </a:r>
            <a:r>
              <a:rPr lang="en-GB" sz="1200">
                <a:ea typeface="+mn-lt"/>
                <a:cs typeface="+mn-lt"/>
              </a:rPr>
              <a:t> Plant 2004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phrofiad</a:t>
            </a:r>
            <a:r>
              <a:rPr lang="en-GB" sz="1200">
                <a:ea typeface="+mn-lt"/>
                <a:cs typeface="+mn-lt"/>
              </a:rPr>
              <a:t> Victoria Climbie (Chan, L 2021)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taflu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goleuni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ba</a:t>
            </a:r>
            <a:r>
              <a:rPr lang="en-GB" sz="1200">
                <a:ea typeface="+mn-lt"/>
                <a:cs typeface="+mn-lt"/>
              </a:rPr>
              <a:t> mor </a:t>
            </a:r>
            <a:r>
              <a:rPr lang="en-GB" sz="1200" err="1">
                <a:ea typeface="+mn-lt"/>
                <a:cs typeface="+mn-lt"/>
              </a:rPr>
              <a:t>bwysig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yw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dechrau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diogelu'r</a:t>
            </a:r>
            <a:r>
              <a:rPr lang="en-GB" sz="1200">
                <a:ea typeface="+mn-lt"/>
                <a:cs typeface="+mn-lt"/>
              </a:rPr>
              <a:t> plant. Mae </a:t>
            </a:r>
            <a:r>
              <a:rPr lang="en-GB" sz="1200" err="1">
                <a:ea typeface="+mn-lt"/>
                <a:cs typeface="+mn-lt"/>
              </a:rPr>
              <a:t>dysgu</a:t>
            </a:r>
            <a:r>
              <a:rPr lang="en-GB" sz="1200">
                <a:ea typeface="+mn-lt"/>
                <a:cs typeface="+mn-lt"/>
              </a:rPr>
              <a:t> am ACE's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rhoi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paratoad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leoliadau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blynyddoedd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helpu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gydag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anghenion</a:t>
            </a:r>
            <a:r>
              <a:rPr lang="en-GB" sz="1200">
                <a:ea typeface="+mn-lt"/>
                <a:cs typeface="+mn-lt"/>
              </a:rPr>
              <a:t> y plant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Centers</a:t>
            </a:r>
            <a:r>
              <a:rPr lang="en-GB" sz="1200">
                <a:ea typeface="+mn-lt"/>
                <a:cs typeface="+mn-lt"/>
              </a:rPr>
              <a:t> For Disease and Prevention, 2024).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590245-9F14-385F-240E-7D57F0F96B0F}"/>
              </a:ext>
            </a:extLst>
          </p:cNvPr>
          <p:cNvSpPr txBox="1"/>
          <p:nvPr/>
        </p:nvSpPr>
        <p:spPr>
          <a:xfrm>
            <a:off x="-3315" y="6524178"/>
            <a:ext cx="179211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450 air</a:t>
            </a:r>
          </a:p>
        </p:txBody>
      </p:sp>
    </p:spTree>
    <p:extLst>
      <p:ext uri="{BB962C8B-B14F-4D97-AF65-F5344CB8AC3E}">
        <p14:creationId xmlns:p14="http://schemas.microsoft.com/office/powerpoint/2010/main" val="1047917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9F9F7-62B3-8969-7D42-DFF3B02D8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79" y="-711470"/>
            <a:ext cx="12060909" cy="1711364"/>
          </a:xfrm>
        </p:spPr>
        <p:txBody>
          <a:bodyPr>
            <a:normAutofit/>
          </a:bodyPr>
          <a:lstStyle/>
          <a:p>
            <a:r>
              <a:rPr lang="en-GB" sz="12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 </a:t>
            </a:r>
            <a:r>
              <a:rPr lang="en-GB"/>
              <a:t>   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F9BC2-5E42-A117-5C7E-2437FFA5F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9684" y="1720597"/>
            <a:ext cx="7705831" cy="3246695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0" indent="0">
              <a:buNone/>
            </a:pPr>
            <a:r>
              <a:rPr lang="cy-GB" sz="1600">
                <a:ea typeface="+mn-lt"/>
                <a:cs typeface="+mn-lt"/>
              </a:rPr>
              <a:t>Bydd y cyflwyniad hwn yn archwilio agwedd ar iechyd, lles a ffordd o fyw plant. Ar gyfer y cyflwyniad hwn, dewiswyd agwedd iechyd meddwl plant. Mae hyn yn cynnwys trafodaeth fanwl ar beth yw iechyd meddwl plant a pham mae hyn yn bwysig ar gyfer iechyd, lles a ffordd o fyw plant. Gan gynnwys damcaniaethau a pholisïau perthnasol a'u pwysigrwydd i iechyd meddwl plant. </a:t>
            </a:r>
            <a:endParaRPr lang="en-US" sz="1600"/>
          </a:p>
          <a:p>
            <a:pPr marL="0" indent="0">
              <a:buNone/>
            </a:pPr>
            <a:r>
              <a:rPr lang="cy-GB" sz="1600">
                <a:ea typeface="+mn-lt"/>
                <a:cs typeface="+mn-lt"/>
              </a:rPr>
              <a:t>Yn ôl gwefan yr NSPCC (2024), mae iechyd meddwl plentyn yn bwysig ar gyfer lles a lles plentyn. Mae hynny'n cynnwys ei iechyd a'i les corfforol. </a:t>
            </a:r>
          </a:p>
          <a:p>
            <a:pPr marL="0" indent="0">
              <a:buNone/>
            </a:pPr>
            <a:endParaRPr lang="cy-GB" sz="1800" i="1" u="sng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0D412A-5E14-69A2-FC4F-4E0092C626F5}"/>
              </a:ext>
            </a:extLst>
          </p:cNvPr>
          <p:cNvSpPr txBox="1"/>
          <p:nvPr/>
        </p:nvSpPr>
        <p:spPr>
          <a:xfrm>
            <a:off x="2658587" y="1000701"/>
            <a:ext cx="7908745" cy="561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200" b="1" i="1" u="sng"/>
              <a:t>Iechyd, Lles a Ffyrdd o Fyw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4EE61F-D420-D31B-D06D-051110495D93}"/>
              </a:ext>
            </a:extLst>
          </p:cNvPr>
          <p:cNvSpPr txBox="1"/>
          <p:nvPr/>
        </p:nvSpPr>
        <p:spPr>
          <a:xfrm>
            <a:off x="2036116" y="1905136"/>
            <a:ext cx="840587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1.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E5B73E-D360-6A52-6C26-12270CE3CD9A}"/>
              </a:ext>
            </a:extLst>
          </p:cNvPr>
          <p:cNvSpPr txBox="1"/>
          <p:nvPr/>
        </p:nvSpPr>
        <p:spPr>
          <a:xfrm>
            <a:off x="2375263" y="3688167"/>
            <a:ext cx="7424294" cy="18506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750"/>
              </a:spcBef>
            </a:pPr>
            <a:r>
              <a:rPr lang="cy-GB" b="1" i="1" u="sng"/>
              <a:t>Beth yw iechyd meddwl plant? </a:t>
            </a:r>
            <a:endParaRPr lang="en-US" b="1"/>
          </a:p>
          <a:p>
            <a:r>
              <a:rPr lang="cy-GB" sz="1600">
                <a:ea typeface="+mn-lt"/>
                <a:cs typeface="+mn-lt"/>
              </a:rPr>
              <a:t>Yn ôl yr Department For Education (2023), ystyr iechyd meddwl i blant yw eu lles o ran datblygiad cymdeithasol ac emosiynol. Mae'r Department For Education (2023) yn honni bod gan bob plentyn brofiad gwahanol gydag iechyd meddwl gan y gall llawer o ffactorau effeithio ar iechyd meddwl a lles plentyn.</a:t>
            </a:r>
            <a:endParaRPr lang="cy-GB" sz="1600"/>
          </a:p>
          <a:p>
            <a:pPr>
              <a:lnSpc>
                <a:spcPct val="90000"/>
              </a:lnSpc>
              <a:spcBef>
                <a:spcPts val="750"/>
              </a:spcBef>
            </a:pPr>
            <a:r>
              <a:rPr lang="cy-GB" sz="1600">
                <a:ea typeface="+mn-lt"/>
                <a:cs typeface="+mn-lt"/>
              </a:rPr>
              <a:t>Bydd y ffactorau hyn yn cael eu harchwilio drwy gydol y cyflwyniad hwn a sut mae'r ffactorau hyn yn effeithio ar iechyd, lles a ffordd o fyw plentyn.</a:t>
            </a:r>
            <a:r>
              <a:rPr lang="cy-GB" sz="1200">
                <a:ea typeface="+mn-lt"/>
                <a:cs typeface="+mn-lt"/>
              </a:rPr>
              <a:t> </a:t>
            </a:r>
            <a:endParaRPr lang="cy-GB" sz="12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4B1A37-F901-233E-60AC-8BF71D281C19}"/>
              </a:ext>
            </a:extLst>
          </p:cNvPr>
          <p:cNvSpPr txBox="1"/>
          <p:nvPr/>
        </p:nvSpPr>
        <p:spPr>
          <a:xfrm>
            <a:off x="2005047" y="3852636"/>
            <a:ext cx="858663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2.</a:t>
            </a:r>
          </a:p>
        </p:txBody>
      </p:sp>
    </p:spTree>
    <p:extLst>
      <p:ext uri="{BB962C8B-B14F-4D97-AF65-F5344CB8AC3E}">
        <p14:creationId xmlns:p14="http://schemas.microsoft.com/office/powerpoint/2010/main" val="157666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76C53-4380-A618-4E0E-716F3BAD6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656" y="6537"/>
            <a:ext cx="9131474" cy="994172"/>
          </a:xfrm>
        </p:spPr>
        <p:txBody>
          <a:bodyPr/>
          <a:lstStyle/>
          <a:p>
            <a:r>
              <a:rPr lang="en-GB" sz="105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06C74C-50BF-06E6-7648-0DCBCDCD2367}"/>
              </a:ext>
            </a:extLst>
          </p:cNvPr>
          <p:cNvSpPr txBox="1"/>
          <p:nvPr/>
        </p:nvSpPr>
        <p:spPr>
          <a:xfrm>
            <a:off x="4008796" y="739999"/>
            <a:ext cx="3896729" cy="5309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000" b="1" i="1" u="sng">
                <a:ea typeface="+mn-lt"/>
                <a:cs typeface="+mn-lt"/>
              </a:rPr>
              <a:t>Iechyd meddwl plant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44C4CC-2EC0-556E-B3E6-199F11C5BC1A}"/>
              </a:ext>
            </a:extLst>
          </p:cNvPr>
          <p:cNvSpPr txBox="1"/>
          <p:nvPr/>
        </p:nvSpPr>
        <p:spPr>
          <a:xfrm>
            <a:off x="1596309" y="1670722"/>
            <a:ext cx="352504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302469-4DDA-A092-61E2-19C40BF8D5C4}"/>
              </a:ext>
            </a:extLst>
          </p:cNvPr>
          <p:cNvSpPr txBox="1"/>
          <p:nvPr/>
        </p:nvSpPr>
        <p:spPr>
          <a:xfrm>
            <a:off x="1803306" y="1264734"/>
            <a:ext cx="8647449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600">
                <a:ea typeface="+mn-lt"/>
                <a:cs typeface="+mn-lt"/>
              </a:rPr>
              <a:t>Yn ôl yr NSPCC (2023), mae datblygiad cyfannol plant yn cynnwys y datblygiad corfforol, gwybyddol, emosiynol a chymdeithasol ac mae iechyd meddwl plentyn yn ffactor mawr ynghyd â datblygiad cyfannol plentyn, gan gynnwys ffactorau eraill sy'n effeithio ar eu hiechyd meddwl a'u lles.</a:t>
            </a:r>
          </a:p>
          <a:p>
            <a:endParaRPr lang="cy-GB" sz="1350"/>
          </a:p>
        </p:txBody>
      </p:sp>
      <p:pic>
        <p:nvPicPr>
          <p:cNvPr id="6" name="Picture 5" descr="A diagram of people in different colors&#10;&#10;AI-generated content may be incorrect.">
            <a:extLst>
              <a:ext uri="{FF2B5EF4-FFF2-40B4-BE49-F238E27FC236}">
                <a16:creationId xmlns:a16="http://schemas.microsoft.com/office/drawing/2014/main" id="{3B9E4533-FD83-662E-57EF-2E29B6958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570" y="2250279"/>
            <a:ext cx="2138002" cy="13999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BF8A8A-A0E3-8E46-8D3B-C35F8835E2A6}"/>
              </a:ext>
            </a:extLst>
          </p:cNvPr>
          <p:cNvSpPr txBox="1"/>
          <p:nvPr/>
        </p:nvSpPr>
        <p:spPr>
          <a:xfrm>
            <a:off x="4013306" y="3156756"/>
            <a:ext cx="1565743" cy="5001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Research Gate (2016)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36B8CC-868A-8B21-2E6E-78EA69E30422}"/>
              </a:ext>
            </a:extLst>
          </p:cNvPr>
          <p:cNvSpPr txBox="1"/>
          <p:nvPr/>
        </p:nvSpPr>
        <p:spPr>
          <a:xfrm>
            <a:off x="1534144" y="3806225"/>
            <a:ext cx="9133250" cy="8079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600">
                <a:ea typeface="+mn-lt"/>
                <a:cs typeface="+mn-lt"/>
              </a:rPr>
              <a:t>Gall ffactorau iechyd neu iechyd meddwl fod yn nifer o bethau. Mae defnyddio diagram </a:t>
            </a:r>
            <a:r>
              <a:rPr lang="cy-GB" sz="1600" err="1">
                <a:ea typeface="+mn-lt"/>
                <a:cs typeface="+mn-lt"/>
              </a:rPr>
              <a:t>Dahlgren</a:t>
            </a:r>
            <a:r>
              <a:rPr lang="cy-GB" sz="1600">
                <a:ea typeface="+mn-lt"/>
                <a:cs typeface="+mn-lt"/>
              </a:rPr>
              <a:t> a Whitehead yn ôl </a:t>
            </a:r>
            <a:r>
              <a:rPr lang="cy-GB" sz="1600" err="1">
                <a:ea typeface="+mn-lt"/>
                <a:cs typeface="+mn-lt"/>
              </a:rPr>
              <a:t>Dahlgren</a:t>
            </a:r>
            <a:r>
              <a:rPr lang="cy-GB" sz="1600">
                <a:ea typeface="+mn-lt"/>
                <a:cs typeface="+mn-lt"/>
              </a:rPr>
              <a:t>, G. a Whitehead, M (2021), yn rhoi 'eiliad o olau' i weithwyr gofal iechyd drwy ganiatáu iddynt feddwl am ffactorau eraill o ran iechyd cyffredinol.</a:t>
            </a:r>
            <a:endParaRPr lang="cy-GB" sz="16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F2347D-6E36-4647-F0A2-602CF8EA70A2}"/>
              </a:ext>
            </a:extLst>
          </p:cNvPr>
          <p:cNvSpPr txBox="1"/>
          <p:nvPr/>
        </p:nvSpPr>
        <p:spPr>
          <a:xfrm>
            <a:off x="1538797" y="4754691"/>
            <a:ext cx="8752024" cy="8386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 i="1" u="sng">
                <a:ea typeface="+mn-lt"/>
                <a:cs typeface="+mn-lt"/>
              </a:rPr>
              <a:t>Beth yw'r ffactorau sy'n effeithio ar iechyd meddwl?</a:t>
            </a:r>
          </a:p>
          <a:p>
            <a:r>
              <a:rPr lang="cy-GB" sz="1600">
                <a:ea typeface="+mn-lt"/>
                <a:cs typeface="+mn-lt"/>
              </a:rPr>
              <a:t>Dywed </a:t>
            </a:r>
            <a:r>
              <a:rPr lang="cy-GB" sz="1600" err="1">
                <a:ea typeface="+mn-lt"/>
                <a:cs typeface="+mn-lt"/>
              </a:rPr>
              <a:t>Freud</a:t>
            </a:r>
            <a:r>
              <a:rPr lang="cy-GB" sz="1600">
                <a:ea typeface="+mn-lt"/>
                <a:cs typeface="+mn-lt"/>
              </a:rPr>
              <a:t>, A (2024) fod y ffactorau hyn yn cynnwys </a:t>
            </a:r>
            <a:r>
              <a:rPr lang="cy-GB" sz="1600" err="1">
                <a:ea typeface="+mn-lt"/>
                <a:cs typeface="+mn-lt"/>
              </a:rPr>
              <a:t>ACE's</a:t>
            </a:r>
            <a:r>
              <a:rPr lang="cy-GB" sz="1600">
                <a:ea typeface="+mn-lt"/>
                <a:cs typeface="+mn-lt"/>
              </a:rPr>
              <a:t>, cam-drin, amgylchedd cartref neu ysgol, anghenion dysgu ychwanegol (ADY), tlodi, covid-19.</a:t>
            </a:r>
          </a:p>
        </p:txBody>
      </p:sp>
    </p:spTree>
    <p:extLst>
      <p:ext uri="{BB962C8B-B14F-4D97-AF65-F5344CB8AC3E}">
        <p14:creationId xmlns:p14="http://schemas.microsoft.com/office/powerpoint/2010/main" val="2587060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34F17-4AA6-C0C7-C6E1-BB0A264C4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870" y="418734"/>
            <a:ext cx="10411835" cy="1290504"/>
          </a:xfrm>
        </p:spPr>
        <p:txBody>
          <a:bodyPr>
            <a:normAutofit/>
          </a:bodyPr>
          <a:lstStyle/>
          <a:p>
            <a:r>
              <a:rPr lang="en-GB" sz="105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                                                  ECEY5009/C</a:t>
            </a:r>
            <a:r>
              <a:rPr lang="cy-GB" sz="2700" b="1" i="1">
                <a:latin typeface="Aptos"/>
              </a:rPr>
              <a:t>                              </a:t>
            </a:r>
            <a:br>
              <a:rPr lang="cy-GB" sz="2700" b="1" i="1">
                <a:latin typeface="Aptos"/>
              </a:rPr>
            </a:br>
            <a:r>
              <a:rPr lang="cy-GB" sz="2700" b="1" i="1">
                <a:latin typeface="Aptos"/>
              </a:rPr>
              <a:t>                                    </a:t>
            </a:r>
            <a:r>
              <a:rPr lang="cy-GB" sz="3000" b="1" i="1">
                <a:latin typeface="Aptos"/>
              </a:rPr>
              <a:t>     </a:t>
            </a:r>
            <a:r>
              <a:rPr lang="cy-GB" sz="3000" b="1" i="1" u="sng">
                <a:latin typeface="Aptos"/>
              </a:rPr>
              <a:t> Iechyd meddwl plant</a:t>
            </a:r>
            <a:endParaRPr lang="en-GB" sz="3000"/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B4A131-790E-B6B4-735B-A38EE9A58CED}"/>
              </a:ext>
            </a:extLst>
          </p:cNvPr>
          <p:cNvSpPr txBox="1"/>
          <p:nvPr/>
        </p:nvSpPr>
        <p:spPr>
          <a:xfrm>
            <a:off x="1720502" y="1392756"/>
            <a:ext cx="725949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/>
              <a:t>ACE'S/Cam-</a:t>
            </a:r>
            <a:r>
              <a:rPr lang="en-GB" b="1" i="1" u="sng" err="1"/>
              <a:t>drin</a:t>
            </a:r>
            <a:endParaRPr lang="en-GB" b="1" i="1" u="sng"/>
          </a:p>
          <a:p>
            <a:pPr marL="213995" indent="-213995">
              <a:buFont typeface="Calibri"/>
              <a:buChar char="-"/>
            </a:pPr>
            <a:r>
              <a:rPr lang="cy-GB" sz="1600">
                <a:ea typeface="+mn-lt"/>
                <a:cs typeface="+mn-lt"/>
              </a:rPr>
              <a:t>Yn ôl </a:t>
            </a:r>
            <a:r>
              <a:rPr lang="cy-GB" sz="1600" err="1">
                <a:ea typeface="+mn-lt"/>
                <a:cs typeface="+mn-lt"/>
              </a:rPr>
              <a:t>Public</a:t>
            </a:r>
            <a:r>
              <a:rPr lang="cy-GB" sz="1600">
                <a:ea typeface="+mn-lt"/>
                <a:cs typeface="+mn-lt"/>
              </a:rPr>
              <a:t> </a:t>
            </a:r>
            <a:r>
              <a:rPr lang="cy-GB" sz="1600" err="1">
                <a:ea typeface="+mn-lt"/>
                <a:cs typeface="+mn-lt"/>
              </a:rPr>
              <a:t>Health</a:t>
            </a:r>
            <a:r>
              <a:rPr lang="cy-GB" sz="1600">
                <a:ea typeface="+mn-lt"/>
                <a:cs typeface="+mn-lt"/>
              </a:rPr>
              <a:t> </a:t>
            </a:r>
            <a:r>
              <a:rPr lang="cy-GB" sz="1600" err="1">
                <a:ea typeface="+mn-lt"/>
                <a:cs typeface="+mn-lt"/>
              </a:rPr>
              <a:t>Network</a:t>
            </a:r>
            <a:r>
              <a:rPr lang="cy-GB" sz="1600">
                <a:ea typeface="+mn-lt"/>
                <a:cs typeface="+mn-lt"/>
              </a:rPr>
              <a:t> Cymru (2017), mae </a:t>
            </a:r>
            <a:r>
              <a:rPr lang="cy-GB" sz="1600" err="1">
                <a:ea typeface="+mn-lt"/>
                <a:cs typeface="+mn-lt"/>
              </a:rPr>
              <a:t>ACE's</a:t>
            </a:r>
            <a:r>
              <a:rPr lang="cy-GB" sz="1600">
                <a:ea typeface="+mn-lt"/>
                <a:cs typeface="+mn-lt"/>
              </a:rPr>
              <a:t> yn ystod plentyndod yn fath o sefyllfaoedd trawmatig a all gael effaith negyddol ar ymddygiad ac iechyd plant yn y tymor hir. Mae plant sy'n dioddef profiadau niweidiol yn ystod plentyndod yn fwy tebygol o ddatblygu clefyd y galon, canser, diabetes a phroblemau iechyd eraill a fydd ag effaith hirdymor arnynt Yn ôl </a:t>
            </a:r>
            <a:r>
              <a:rPr lang="cy-GB" sz="1600" err="1">
                <a:ea typeface="+mn-lt"/>
                <a:cs typeface="+mn-lt"/>
              </a:rPr>
              <a:t>Public</a:t>
            </a:r>
            <a:r>
              <a:rPr lang="cy-GB" sz="1600">
                <a:ea typeface="+mn-lt"/>
                <a:cs typeface="+mn-lt"/>
              </a:rPr>
              <a:t> </a:t>
            </a:r>
            <a:r>
              <a:rPr lang="cy-GB" sz="1600" err="1">
                <a:ea typeface="+mn-lt"/>
                <a:cs typeface="+mn-lt"/>
              </a:rPr>
              <a:t>Health</a:t>
            </a:r>
            <a:r>
              <a:rPr lang="cy-GB" sz="1600">
                <a:ea typeface="+mn-lt"/>
                <a:cs typeface="+mn-lt"/>
              </a:rPr>
              <a:t> </a:t>
            </a:r>
            <a:r>
              <a:rPr lang="cy-GB" sz="1600" err="1">
                <a:ea typeface="+mn-lt"/>
                <a:cs typeface="+mn-lt"/>
              </a:rPr>
              <a:t>Network</a:t>
            </a:r>
            <a:r>
              <a:rPr lang="cy-GB" sz="1600">
                <a:ea typeface="+mn-lt"/>
                <a:cs typeface="+mn-lt"/>
              </a:rPr>
              <a:t> Cymru, (2017). </a:t>
            </a:r>
          </a:p>
          <a:p>
            <a:pPr marL="213995" indent="-213995">
              <a:buFont typeface="Calibri"/>
              <a:buChar char="-"/>
            </a:pPr>
            <a:endParaRPr lang="cy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cy-GB" sz="1600">
                <a:ea typeface="+mn-lt"/>
                <a:cs typeface="+mn-lt"/>
              </a:rPr>
              <a:t>Mae Webster, E (2022) yn dweud bod gan </a:t>
            </a:r>
            <a:r>
              <a:rPr lang="cy-GB" sz="1600" err="1">
                <a:ea typeface="+mn-lt"/>
                <a:cs typeface="+mn-lt"/>
              </a:rPr>
              <a:t>ACE's</a:t>
            </a:r>
            <a:r>
              <a:rPr lang="cy-GB" sz="1600">
                <a:ea typeface="+mn-lt"/>
                <a:cs typeface="+mn-lt"/>
              </a:rPr>
              <a:t> gysylltiad sylweddol ag iechyd plant.  Oherwydd </a:t>
            </a:r>
            <a:r>
              <a:rPr lang="cy-GB" sz="1600" err="1">
                <a:ea typeface="+mn-lt"/>
                <a:cs typeface="+mn-lt"/>
              </a:rPr>
              <a:t>ACE's</a:t>
            </a:r>
            <a:r>
              <a:rPr lang="cy-GB" sz="1600">
                <a:ea typeface="+mn-lt"/>
                <a:cs typeface="+mn-lt"/>
              </a:rPr>
              <a:t>, yn ôl Webster, E (2022) mae plant  yn gorffen ysgol gyda chanlyniad addysg gwael ac nid ydynt yn gallu cyrraedd eu potensial llawn. </a:t>
            </a:r>
            <a:endParaRPr lang="cy-GB" sz="1600"/>
          </a:p>
          <a:p>
            <a:pPr marL="213995" indent="-213995">
              <a:buFont typeface="Calibri"/>
              <a:buChar char="-"/>
            </a:pPr>
            <a:endParaRPr lang="cy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cy-GB" sz="1600">
                <a:ea typeface="+mn-lt"/>
                <a:cs typeface="+mn-lt"/>
              </a:rPr>
              <a:t>Mae </a:t>
            </a:r>
            <a:r>
              <a:rPr lang="cy-GB" sz="1600" err="1">
                <a:ea typeface="+mn-lt"/>
                <a:cs typeface="+mn-lt"/>
              </a:rPr>
              <a:t>Public</a:t>
            </a:r>
            <a:r>
              <a:rPr lang="cy-GB" sz="1600">
                <a:ea typeface="+mn-lt"/>
                <a:cs typeface="+mn-lt"/>
              </a:rPr>
              <a:t> </a:t>
            </a:r>
            <a:r>
              <a:rPr lang="cy-GB" sz="1600" err="1">
                <a:ea typeface="+mn-lt"/>
                <a:cs typeface="+mn-lt"/>
              </a:rPr>
              <a:t>Health</a:t>
            </a:r>
            <a:r>
              <a:rPr lang="cy-GB" sz="1600">
                <a:ea typeface="+mn-lt"/>
                <a:cs typeface="+mn-lt"/>
              </a:rPr>
              <a:t> Wales (2020) yn dweud y gall amgylchedd cartref fel hyn arwain nid yn unig at bryder ynghylch iechyd, ond at fywyd troseddol fel dioddefwyr neu'r troseddwr.</a:t>
            </a:r>
            <a:endParaRPr lang="cy-GB" sz="1600"/>
          </a:p>
          <a:p>
            <a:endParaRPr lang="en-GB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0EACC9-0FDF-29A7-C713-B687BB191B51}"/>
              </a:ext>
            </a:extLst>
          </p:cNvPr>
          <p:cNvSpPr txBox="1"/>
          <p:nvPr/>
        </p:nvSpPr>
        <p:spPr>
          <a:xfrm>
            <a:off x="3810000" y="3429001"/>
            <a:ext cx="45720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350">
              <a:ea typeface="+mn-lt"/>
              <a:cs typeface="+mn-lt"/>
            </a:endParaRPr>
          </a:p>
        </p:txBody>
      </p:sp>
      <p:pic>
        <p:nvPicPr>
          <p:cNvPr id="9" name="Online Media 8" title="Adverse Childhood Experiences (ACEs)">
            <a:hlinkClick r:id="" action="ppaction://noaction"/>
            <a:extLst>
              <a:ext uri="{FF2B5EF4-FFF2-40B4-BE49-F238E27FC236}">
                <a16:creationId xmlns:a16="http://schemas.microsoft.com/office/drawing/2014/main" id="{9AE4EC18-3340-9C77-0423-6C7577F993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580203" y="4306741"/>
            <a:ext cx="2545367" cy="11353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5D1C30-DE94-9CFC-3AE6-49BA01E46D22}"/>
              </a:ext>
            </a:extLst>
          </p:cNvPr>
          <p:cNvSpPr txBox="1"/>
          <p:nvPr/>
        </p:nvSpPr>
        <p:spPr>
          <a:xfrm>
            <a:off x="9078571" y="3802250"/>
            <a:ext cx="2047962" cy="5001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Link Fideo, Public Health Network Cymru, (2017)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164650-62A8-02DD-4FF6-EB05BB70FA12}"/>
              </a:ext>
            </a:extLst>
          </p:cNvPr>
          <p:cNvSpPr txBox="1"/>
          <p:nvPr/>
        </p:nvSpPr>
        <p:spPr>
          <a:xfrm>
            <a:off x="1712650" y="5435264"/>
            <a:ext cx="8465320" cy="8079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Mae Allen, D.L (2025)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credu</a:t>
            </a:r>
            <a:r>
              <a:rPr lang="en-GB" sz="1600">
                <a:ea typeface="+mn-lt"/>
                <a:cs typeface="+mn-lt"/>
              </a:rPr>
              <a:t> bod ACE's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gysylltiedig</a:t>
            </a:r>
            <a:r>
              <a:rPr lang="en-GB" sz="1600">
                <a:ea typeface="+mn-lt"/>
                <a:cs typeface="+mn-lt"/>
              </a:rPr>
              <a:t> â </a:t>
            </a:r>
            <a:r>
              <a:rPr lang="en-GB" sz="1600" err="1">
                <a:ea typeface="+mn-lt"/>
                <a:cs typeface="+mn-lt"/>
              </a:rPr>
              <a:t>Damcaniaeth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Ymlyniad</a:t>
            </a:r>
            <a:r>
              <a:rPr lang="en-GB" sz="1600">
                <a:ea typeface="+mn-lt"/>
                <a:cs typeface="+mn-lt"/>
              </a:rPr>
              <a:t> John Bowlby </a:t>
            </a:r>
            <a:r>
              <a:rPr lang="en-GB" sz="1600" err="1">
                <a:ea typeface="+mn-lt"/>
                <a:cs typeface="+mn-lt"/>
              </a:rPr>
              <a:t>oherwydd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ei</a:t>
            </a:r>
            <a:r>
              <a:rPr lang="en-GB" sz="1600">
                <a:ea typeface="+mn-lt"/>
                <a:cs typeface="+mn-lt"/>
              </a:rPr>
              <a:t> bod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cefnogi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esbonio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sut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mae</a:t>
            </a:r>
            <a:r>
              <a:rPr lang="en-GB" sz="1600">
                <a:ea typeface="+mn-lt"/>
                <a:cs typeface="+mn-lt"/>
              </a:rPr>
              <a:t> ACE's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tarfu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berthnasoedd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â'r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rhieni</a:t>
            </a:r>
            <a:r>
              <a:rPr lang="en-GB" sz="1600">
                <a:ea typeface="+mn-lt"/>
                <a:cs typeface="+mn-lt"/>
              </a:rPr>
              <a:t>. 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497332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C0F89-3D5A-7936-66B7-1C9F8BE25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6055" y="284415"/>
            <a:ext cx="9147362" cy="1010981"/>
          </a:xfrm>
        </p:spPr>
        <p:txBody>
          <a:bodyPr/>
          <a:lstStyle/>
          <a:p>
            <a:r>
              <a:rPr lang="en-GB" sz="105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                              ECEY5009/C                                                                                                        </a:t>
            </a:r>
            <a:r>
              <a:rPr lang="en-GB" sz="1050">
                <a:latin typeface="Aptos Display"/>
              </a:rPr>
              <a:t>                                                                                                           </a:t>
            </a:r>
            <a:r>
              <a:rPr lang="en-GB" sz="3000">
                <a:latin typeface="Aptos Display"/>
              </a:rPr>
              <a:t>  </a:t>
            </a:r>
            <a:r>
              <a:rPr lang="cy-GB" sz="3000" b="1" i="1" u="sng">
                <a:latin typeface="Aptos"/>
              </a:rPr>
              <a:t>Iechyd meddwl plant</a:t>
            </a:r>
            <a:endParaRPr lang="en-US" sz="3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7FEF06-5300-3D8B-5D5E-F4AD889AEC95}"/>
              </a:ext>
            </a:extLst>
          </p:cNvPr>
          <p:cNvSpPr txBox="1"/>
          <p:nvPr/>
        </p:nvSpPr>
        <p:spPr>
          <a:xfrm>
            <a:off x="1699379" y="983697"/>
            <a:ext cx="8788121" cy="2808461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 err="1"/>
              <a:t>Anghenion</a:t>
            </a:r>
            <a:r>
              <a:rPr lang="en-GB" b="1" i="1" u="sng"/>
              <a:t> </a:t>
            </a:r>
            <a:r>
              <a:rPr lang="en-GB" b="1" i="1" u="sng" err="1"/>
              <a:t>Dysgu</a:t>
            </a:r>
            <a:r>
              <a:rPr lang="en-GB" b="1" i="1" u="sng"/>
              <a:t> </a:t>
            </a:r>
            <a:r>
              <a:rPr lang="en-GB" b="1" i="1" u="sng" err="1"/>
              <a:t>Ychwanegol</a:t>
            </a:r>
            <a:endParaRPr lang="en-US" b="1" err="1"/>
          </a:p>
          <a:p>
            <a:pPr marL="213995" indent="-213995">
              <a:buFont typeface="Calibri"/>
              <a:buChar char="-"/>
            </a:pPr>
            <a:r>
              <a:rPr lang="en-US" sz="1600">
                <a:ea typeface="+mn-lt"/>
                <a:cs typeface="+mn-lt"/>
              </a:rPr>
              <a:t>Mae </a:t>
            </a:r>
            <a:r>
              <a:rPr lang="en-US" sz="1600" err="1">
                <a:ea typeface="+mn-lt"/>
                <a:cs typeface="+mn-lt"/>
              </a:rPr>
              <a:t>Anghenion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Dysgu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Ychwanegol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ôl</a:t>
            </a:r>
            <a:r>
              <a:rPr lang="en-US" sz="1600">
                <a:ea typeface="+mn-lt"/>
                <a:cs typeface="+mn-lt"/>
              </a:rPr>
              <a:t> SNAP Cymru (2024)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ffordd</a:t>
            </a:r>
            <a:r>
              <a:rPr lang="en-US" sz="1600">
                <a:ea typeface="+mn-lt"/>
                <a:cs typeface="+mn-lt"/>
              </a:rPr>
              <a:t> o </a:t>
            </a:r>
            <a:r>
              <a:rPr lang="en-US" sz="1600" err="1">
                <a:ea typeface="+mn-lt"/>
                <a:cs typeface="+mn-lt"/>
              </a:rPr>
              <a:t>ddisgrifio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plentyn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sy'n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wynebu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heriau</a:t>
            </a:r>
            <a:r>
              <a:rPr lang="en-US" sz="1600">
                <a:ea typeface="+mn-lt"/>
                <a:cs typeface="+mn-lt"/>
              </a:rPr>
              <a:t> ac </a:t>
            </a:r>
            <a:r>
              <a:rPr lang="en-US" sz="1600" err="1">
                <a:ea typeface="+mn-lt"/>
                <a:cs typeface="+mn-lt"/>
              </a:rPr>
              <a:t>anawsterau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gydag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anableddau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mewn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dysgu</a:t>
            </a:r>
            <a:r>
              <a:rPr lang="en-US" sz="1600">
                <a:ea typeface="+mn-lt"/>
                <a:cs typeface="+mn-lt"/>
              </a:rPr>
              <a:t> a </a:t>
            </a:r>
            <a:r>
              <a:rPr lang="en-US" sz="1600" err="1">
                <a:ea typeface="+mn-lt"/>
                <a:cs typeface="+mn-lt"/>
              </a:rPr>
              <a:t>datblygiad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gydag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addysg</a:t>
            </a:r>
            <a:r>
              <a:rPr lang="en-US" sz="1600">
                <a:ea typeface="+mn-lt"/>
                <a:cs typeface="+mn-lt"/>
              </a:rPr>
              <a:t> a </a:t>
            </a:r>
            <a:r>
              <a:rPr lang="en-US" sz="1600" err="1">
                <a:ea typeface="+mn-lt"/>
                <a:cs typeface="+mn-lt"/>
              </a:rPr>
              <a:t>sgiliau</a:t>
            </a:r>
            <a:r>
              <a:rPr lang="en-US" sz="1600">
                <a:ea typeface="+mn-lt"/>
                <a:cs typeface="+mn-lt"/>
              </a:rPr>
              <a:t>. </a:t>
            </a:r>
            <a:endParaRPr lang="en-US" sz="1600"/>
          </a:p>
          <a:p>
            <a:pPr marL="213995" indent="-213995">
              <a:buFont typeface="Calibri"/>
              <a:buChar char="-"/>
            </a:pPr>
            <a:endParaRPr lang="en-US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US" sz="1600">
                <a:ea typeface="+mn-lt"/>
                <a:cs typeface="+mn-lt"/>
              </a:rPr>
              <a:t>Yn </a:t>
            </a:r>
            <a:r>
              <a:rPr lang="en-US" sz="1600" err="1">
                <a:ea typeface="+mn-lt"/>
                <a:cs typeface="+mn-lt"/>
              </a:rPr>
              <a:t>ôl</a:t>
            </a:r>
            <a:r>
              <a:rPr lang="en-US" sz="1600">
                <a:ea typeface="+mn-lt"/>
                <a:cs typeface="+mn-lt"/>
              </a:rPr>
              <a:t> West, J a Kamis, C (2021), </a:t>
            </a:r>
            <a:r>
              <a:rPr lang="en-US" sz="1600" err="1">
                <a:ea typeface="+mn-lt"/>
                <a:cs typeface="+mn-lt"/>
              </a:rPr>
              <a:t>mae</a:t>
            </a:r>
            <a:r>
              <a:rPr lang="en-US" sz="1600">
                <a:ea typeface="+mn-lt"/>
                <a:cs typeface="+mn-lt"/>
              </a:rPr>
              <a:t> plant ag ADY </a:t>
            </a:r>
            <a:r>
              <a:rPr lang="en-US" sz="1600" err="1">
                <a:ea typeface="+mn-lt"/>
                <a:cs typeface="+mn-lt"/>
              </a:rPr>
              <a:t>drwy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gydol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haddysg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fwy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tebygol</a:t>
            </a:r>
            <a:r>
              <a:rPr lang="en-US" sz="1600">
                <a:ea typeface="+mn-lt"/>
                <a:cs typeface="+mn-lt"/>
              </a:rPr>
              <a:t> o </a:t>
            </a:r>
            <a:r>
              <a:rPr lang="en-US" sz="1600" err="1">
                <a:ea typeface="+mn-lt"/>
                <a:cs typeface="+mn-lt"/>
              </a:rPr>
              <a:t>ddioddef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iselder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ystod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bywydau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fel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oedolion</a:t>
            </a:r>
            <a:r>
              <a:rPr lang="en-US" sz="1600">
                <a:ea typeface="+mn-lt"/>
                <a:cs typeface="+mn-lt"/>
              </a:rPr>
              <a:t>. Gall ADY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ystod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plentyndod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fod</a:t>
            </a:r>
            <a:r>
              <a:rPr lang="en-US" sz="160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straen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mwyaf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mewn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bywyd</a:t>
            </a:r>
            <a:r>
              <a:rPr lang="en-US" sz="1600">
                <a:ea typeface="+mn-lt"/>
                <a:cs typeface="+mn-lt"/>
              </a:rPr>
              <a:t>. </a:t>
            </a:r>
            <a:endParaRPr lang="en-US" sz="1600"/>
          </a:p>
          <a:p>
            <a:pPr marL="213995" indent="-213995">
              <a:buFont typeface="Calibri"/>
              <a:buChar char="-"/>
            </a:pPr>
            <a:endParaRPr lang="en-US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US" sz="1600">
                <a:ea typeface="+mn-lt"/>
                <a:cs typeface="+mn-lt"/>
              </a:rPr>
              <a:t>Gall </a:t>
            </a:r>
            <a:r>
              <a:rPr lang="en-US" sz="1600" err="1">
                <a:ea typeface="+mn-lt"/>
                <a:cs typeface="+mn-lt"/>
              </a:rPr>
              <a:t>hyn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achosi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absenoldebau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o'r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ysgol</a:t>
            </a:r>
            <a:r>
              <a:rPr lang="en-US" sz="1600">
                <a:ea typeface="+mn-lt"/>
                <a:cs typeface="+mn-lt"/>
              </a:rPr>
              <a:t>, </a:t>
            </a:r>
            <a:r>
              <a:rPr lang="en-US" sz="1600" err="1">
                <a:ea typeface="+mn-lt"/>
                <a:cs typeface="+mn-lt"/>
              </a:rPr>
              <a:t>gweithgareddau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allgyrsiol</a:t>
            </a:r>
            <a:r>
              <a:rPr lang="en-US" sz="1600">
                <a:ea typeface="+mn-lt"/>
                <a:cs typeface="+mn-lt"/>
              </a:rPr>
              <a:t> a all </a:t>
            </a:r>
            <a:r>
              <a:rPr lang="en-US" sz="1600" err="1">
                <a:ea typeface="+mn-lt"/>
                <a:cs typeface="+mn-lt"/>
              </a:rPr>
              <a:t>gael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effaith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negyddol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ar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gymdeithasol</a:t>
            </a:r>
            <a:r>
              <a:rPr lang="en-US" sz="1600">
                <a:ea typeface="+mn-lt"/>
                <a:cs typeface="+mn-lt"/>
              </a:rPr>
              <a:t> a </a:t>
            </a:r>
            <a:r>
              <a:rPr lang="en-US" sz="1600" err="1">
                <a:ea typeface="+mn-lt"/>
                <a:cs typeface="+mn-lt"/>
              </a:rPr>
              <a:t>meithrin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perthnasoedd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cyffredinol</a:t>
            </a:r>
            <a:r>
              <a:rPr lang="en-US" sz="160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plentyn</a:t>
            </a:r>
            <a:r>
              <a:rPr lang="en-US" sz="1600">
                <a:ea typeface="+mn-lt"/>
                <a:cs typeface="+mn-lt"/>
              </a:rPr>
              <a:t>. </a:t>
            </a: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06DB2-82F4-05F4-E1CF-A910CE95C404}"/>
              </a:ext>
            </a:extLst>
          </p:cNvPr>
          <p:cNvSpPr txBox="1"/>
          <p:nvPr/>
        </p:nvSpPr>
        <p:spPr>
          <a:xfrm>
            <a:off x="1436862" y="3802676"/>
            <a:ext cx="9309583" cy="256224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 err="1"/>
              <a:t>Amgylchedd</a:t>
            </a:r>
            <a:r>
              <a:rPr lang="en-GB" b="1" i="1" u="sng"/>
              <a:t> </a:t>
            </a:r>
            <a:r>
              <a:rPr lang="en-GB" b="1" i="1" u="sng" err="1"/>
              <a:t>Cartref</a:t>
            </a:r>
            <a:r>
              <a:rPr lang="en-GB" b="1" i="1" u="sng"/>
              <a:t> </a:t>
            </a:r>
          </a:p>
          <a:p>
            <a:pPr marL="213995" indent="-213995">
              <a:buFont typeface="Calibri"/>
              <a:buChar char="-"/>
            </a:pPr>
            <a:r>
              <a:rPr lang="en-GB" sz="1600" err="1">
                <a:ea typeface="+mn-lt"/>
                <a:cs typeface="+mn-lt"/>
              </a:rPr>
              <a:t>Dywed</a:t>
            </a:r>
            <a:r>
              <a:rPr lang="en-GB" sz="1600">
                <a:ea typeface="+mn-lt"/>
                <a:cs typeface="+mn-lt"/>
              </a:rPr>
              <a:t> Schmeer a Yoon, (2016) </a:t>
            </a:r>
            <a:r>
              <a:rPr lang="en-GB" sz="1600" err="1">
                <a:ea typeface="+mn-lt"/>
                <a:cs typeface="+mn-lt"/>
              </a:rPr>
              <a:t>fod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amgylcheddau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cartref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hanfodol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ddatblygiad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corfforol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chymdeithasol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plentyn</a:t>
            </a:r>
            <a:r>
              <a:rPr lang="en-GB" sz="1600">
                <a:ea typeface="+mn-lt"/>
                <a:cs typeface="+mn-lt"/>
              </a:rPr>
              <a:t>. </a:t>
            </a:r>
          </a:p>
          <a:p>
            <a:pPr marL="213995" indent="-213995">
              <a:buFont typeface="Calibri"/>
              <a:buChar char="-"/>
            </a:pPr>
            <a:endParaRPr lang="en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Yn </a:t>
            </a:r>
            <a:r>
              <a:rPr lang="en-GB" sz="1600" err="1">
                <a:ea typeface="+mn-lt"/>
                <a:cs typeface="+mn-lt"/>
              </a:rPr>
              <a:t>ôl</a:t>
            </a:r>
            <a:r>
              <a:rPr lang="en-GB" sz="1600">
                <a:ea typeface="+mn-lt"/>
                <a:cs typeface="+mn-lt"/>
              </a:rPr>
              <a:t> Schmear a Yoon (2016), </a:t>
            </a:r>
            <a:r>
              <a:rPr lang="en-GB" sz="1600" err="1">
                <a:ea typeface="+mn-lt"/>
                <a:cs typeface="+mn-lt"/>
              </a:rPr>
              <a:t>mae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byw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mewn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cartref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anhrefnus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llawn</a:t>
            </a:r>
            <a:r>
              <a:rPr lang="en-GB" sz="160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anfantais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achosi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anhrefn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gymdeithasol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gydol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oes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blant</a:t>
            </a:r>
            <a:r>
              <a:rPr lang="en-GB" sz="1600">
                <a:ea typeface="+mn-lt"/>
                <a:cs typeface="+mn-lt"/>
              </a:rPr>
              <a:t> a all </a:t>
            </a:r>
            <a:r>
              <a:rPr lang="en-GB" sz="1600" err="1">
                <a:ea typeface="+mn-lt"/>
                <a:cs typeface="+mn-lt"/>
              </a:rPr>
              <a:t>effeithio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eu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lles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straen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cronig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y </a:t>
            </a:r>
            <a:r>
              <a:rPr lang="en-GB" sz="1600" err="1">
                <a:ea typeface="+mn-lt"/>
                <a:cs typeface="+mn-lt"/>
              </a:rPr>
              <a:t>dyfodol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pPr marL="213995" indent="-213995">
              <a:buFont typeface="Calibri"/>
              <a:buChar char="-"/>
            </a:pPr>
            <a:endParaRPr lang="en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 Mae EPA (2024)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dweud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oherwydd</a:t>
            </a:r>
            <a:r>
              <a:rPr lang="en-GB" sz="1600">
                <a:ea typeface="+mn-lt"/>
                <a:cs typeface="+mn-lt"/>
              </a:rPr>
              <a:t> bod </a:t>
            </a:r>
            <a:r>
              <a:rPr lang="en-GB" sz="1600" err="1">
                <a:ea typeface="+mn-lt"/>
                <a:cs typeface="+mn-lt"/>
              </a:rPr>
              <a:t>gan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blant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ysgyfaint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llai</a:t>
            </a:r>
            <a:r>
              <a:rPr lang="en-GB" sz="160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fel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arfer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cymryd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mwy</a:t>
            </a:r>
            <a:r>
              <a:rPr lang="en-GB" sz="160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anadliadau</a:t>
            </a:r>
            <a:r>
              <a:rPr lang="en-GB" sz="1600">
                <a:ea typeface="+mn-lt"/>
                <a:cs typeface="+mn-lt"/>
              </a:rPr>
              <a:t> nag </a:t>
            </a:r>
            <a:r>
              <a:rPr lang="en-GB" sz="1600" err="1">
                <a:ea typeface="+mn-lt"/>
                <a:cs typeface="+mn-lt"/>
              </a:rPr>
              <a:t>oedolion</a:t>
            </a:r>
            <a:r>
              <a:rPr lang="en-GB" sz="1600">
                <a:ea typeface="+mn-lt"/>
                <a:cs typeface="+mn-lt"/>
              </a:rPr>
              <a:t>, y gall </a:t>
            </a:r>
            <a:r>
              <a:rPr lang="en-GB" sz="1600" err="1">
                <a:ea typeface="+mn-lt"/>
                <a:cs typeface="+mn-lt"/>
              </a:rPr>
              <a:t>achosi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llawer</a:t>
            </a:r>
            <a:r>
              <a:rPr lang="en-GB" sz="160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besychu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tisian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ymosodiadau</a:t>
            </a:r>
            <a:r>
              <a:rPr lang="en-GB" sz="1600">
                <a:ea typeface="+mn-lt"/>
                <a:cs typeface="+mn-lt"/>
              </a:rPr>
              <a:t> asthma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y </a:t>
            </a:r>
            <a:r>
              <a:rPr lang="en-GB" sz="1600" err="1">
                <a:ea typeface="+mn-lt"/>
                <a:cs typeface="+mn-lt"/>
              </a:rPr>
              <a:t>dyfodol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hyd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oed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niwmonia</a:t>
            </a:r>
            <a:r>
              <a:rPr lang="en-GB" sz="1600">
                <a:ea typeface="+mn-lt"/>
                <a:cs typeface="+mn-lt"/>
              </a:rPr>
              <a:t>. 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158632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42C31-F69E-5CFC-93E1-29B3BFA46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886" y="297168"/>
            <a:ext cx="9327422" cy="1010981"/>
          </a:xfrm>
        </p:spPr>
        <p:txBody>
          <a:bodyPr/>
          <a:lstStyle/>
          <a:p>
            <a:r>
              <a:rPr lang="en-GB" sz="105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    ECEY5009/C </a:t>
            </a:r>
            <a:br>
              <a:rPr lang="en-GB" sz="1050"/>
            </a:br>
            <a:r>
              <a:rPr lang="en-GB" sz="1050"/>
              <a:t>   </a:t>
            </a:r>
            <a:r>
              <a:rPr lang="en-GB" sz="1050">
                <a:latin typeface="Aptos Display"/>
              </a:rPr>
              <a:t>                                                                                                           </a:t>
            </a:r>
            <a:r>
              <a:rPr lang="en-GB" sz="3000">
                <a:latin typeface="Aptos Display"/>
              </a:rPr>
              <a:t> </a:t>
            </a:r>
            <a:r>
              <a:rPr lang="cy-GB" sz="3000" b="1" i="1" u="sng">
                <a:latin typeface="Aptos"/>
              </a:rPr>
              <a:t>Iechyd meddwl plant</a:t>
            </a:r>
            <a:endParaRPr lang="en-US" sz="3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28DEBB-AE62-18E9-4934-709B9EB7A4EA}"/>
              </a:ext>
            </a:extLst>
          </p:cNvPr>
          <p:cNvSpPr txBox="1"/>
          <p:nvPr/>
        </p:nvSpPr>
        <p:spPr>
          <a:xfrm>
            <a:off x="1694000" y="1079219"/>
            <a:ext cx="9054710" cy="2316019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 err="1"/>
              <a:t>Tlodi</a:t>
            </a:r>
            <a:r>
              <a:rPr lang="en-GB" b="1" i="1" u="sng"/>
              <a:t> </a:t>
            </a:r>
          </a:p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Yn </a:t>
            </a:r>
            <a:r>
              <a:rPr lang="en-GB" sz="1600" err="1">
                <a:ea typeface="+mn-lt"/>
                <a:cs typeface="+mn-lt"/>
              </a:rPr>
              <a:t>ôl</a:t>
            </a:r>
            <a:r>
              <a:rPr lang="en-GB" sz="1600">
                <a:ea typeface="+mn-lt"/>
                <a:cs typeface="+mn-lt"/>
              </a:rPr>
              <a:t> Public Health Scotland (2024) y </a:t>
            </a:r>
            <a:r>
              <a:rPr lang="en-GB" sz="1600" err="1">
                <a:ea typeface="+mn-lt"/>
                <a:cs typeface="+mn-lt"/>
              </a:rPr>
              <a:t>diffiniad</a:t>
            </a:r>
            <a:r>
              <a:rPr lang="en-GB" sz="160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dlodi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yw</a:t>
            </a:r>
            <a:r>
              <a:rPr lang="en-GB" sz="1600">
                <a:ea typeface="+mn-lt"/>
                <a:cs typeface="+mn-lt"/>
              </a:rPr>
              <a:t> pan </a:t>
            </a:r>
            <a:r>
              <a:rPr lang="en-GB" sz="1600" err="1">
                <a:ea typeface="+mn-lt"/>
                <a:cs typeface="+mn-lt"/>
              </a:rPr>
              <a:t>nad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yw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incwm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aelwyd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gallu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diwallu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anghenion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unigolion</a:t>
            </a:r>
            <a:r>
              <a:rPr lang="en-GB" sz="1600">
                <a:ea typeface="+mn-lt"/>
                <a:cs typeface="+mn-lt"/>
              </a:rPr>
              <a:t>.</a:t>
            </a:r>
          </a:p>
          <a:p>
            <a:endParaRPr lang="en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GB" sz="1600" err="1">
                <a:ea typeface="+mn-lt"/>
                <a:cs typeface="+mn-lt"/>
              </a:rPr>
              <a:t>Mae'r</a:t>
            </a:r>
            <a:r>
              <a:rPr lang="en-GB" sz="1600">
                <a:ea typeface="+mn-lt"/>
                <a:cs typeface="+mn-lt"/>
              </a:rPr>
              <a:t> RCPCH (2022)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honni</a:t>
            </a:r>
            <a:r>
              <a:rPr lang="en-GB" sz="1600">
                <a:ea typeface="+mn-lt"/>
                <a:cs typeface="+mn-lt"/>
              </a:rPr>
              <a:t> bod </a:t>
            </a:r>
            <a:r>
              <a:rPr lang="en-GB" sz="1600" err="1">
                <a:ea typeface="+mn-lt"/>
                <a:cs typeface="+mn-lt"/>
              </a:rPr>
              <a:t>gofalwyr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sy'n</a:t>
            </a:r>
            <a:r>
              <a:rPr lang="en-GB" sz="1600">
                <a:ea typeface="+mn-lt"/>
                <a:cs typeface="+mn-lt"/>
              </a:rPr>
              <a:t> </a:t>
            </a:r>
            <a:r>
              <a:rPr lang="en-GB" sz="1600" err="1">
                <a:ea typeface="+mn-lt"/>
                <a:cs typeface="+mn-lt"/>
              </a:rPr>
              <a:t>mewn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tlodi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llai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abl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fforddio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bwydydd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iach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maethlon</a:t>
            </a:r>
            <a:r>
              <a:rPr lang="en-GB" sz="160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felly'n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methu</a:t>
            </a:r>
            <a:r>
              <a:rPr lang="en-GB" sz="1600">
                <a:ea typeface="+mn-lt"/>
                <a:cs typeface="+mn-lt"/>
              </a:rPr>
              <a:t> â </a:t>
            </a:r>
            <a:r>
              <a:rPr lang="en-GB" sz="1600" err="1">
                <a:ea typeface="+mn-lt"/>
                <a:cs typeface="+mn-lt"/>
              </a:rPr>
              <a:t>rhoi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ffordd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iach</a:t>
            </a:r>
            <a:r>
              <a:rPr lang="en-GB" sz="160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fyw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i'r</a:t>
            </a:r>
            <a:r>
              <a:rPr lang="en-GB" sz="1600">
                <a:ea typeface="+mn-lt"/>
                <a:cs typeface="+mn-lt"/>
              </a:rPr>
              <a:t> plant.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Gall </a:t>
            </a:r>
            <a:r>
              <a:rPr lang="en-GB" sz="1600" err="1">
                <a:ea typeface="+mn-lt"/>
                <a:cs typeface="+mn-lt"/>
              </a:rPr>
              <a:t>hyn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arwain</a:t>
            </a:r>
            <a:r>
              <a:rPr lang="en-GB" sz="1600">
                <a:ea typeface="+mn-lt"/>
                <a:cs typeface="+mn-lt"/>
              </a:rPr>
              <a:t> at </a:t>
            </a:r>
            <a:r>
              <a:rPr lang="en-GB" sz="1600" err="1">
                <a:ea typeface="+mn-lt"/>
                <a:cs typeface="+mn-lt"/>
              </a:rPr>
              <a:t>ddyfodol</a:t>
            </a:r>
            <a:r>
              <a:rPr lang="en-GB" sz="1600">
                <a:ea typeface="+mn-lt"/>
                <a:cs typeface="+mn-lt"/>
              </a:rPr>
              <a:t> plant o </a:t>
            </a:r>
            <a:r>
              <a:rPr lang="en-GB" sz="1600" err="1">
                <a:ea typeface="+mn-lt"/>
                <a:cs typeface="+mn-lt"/>
              </a:rPr>
              <a:t>iselder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pryder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diffyg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hyder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hylendid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gwael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bregus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rwydd</a:t>
            </a:r>
            <a:r>
              <a:rPr lang="en-GB" sz="160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ymddygiadau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llawn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straen</a:t>
            </a:r>
            <a:r>
              <a:rPr lang="en-GB" sz="1600">
                <a:ea typeface="+mn-lt"/>
                <a:cs typeface="+mn-lt"/>
              </a:rPr>
              <a:t>. </a:t>
            </a:r>
            <a:endParaRPr lang="en-GB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5EA41C-E1C7-F761-DFC9-DEC641FA0C07}"/>
              </a:ext>
            </a:extLst>
          </p:cNvPr>
          <p:cNvSpPr txBox="1"/>
          <p:nvPr/>
        </p:nvSpPr>
        <p:spPr>
          <a:xfrm>
            <a:off x="1696129" y="3423015"/>
            <a:ext cx="9057817" cy="157735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/>
              <a:t>Abraham Maslow </a:t>
            </a:r>
          </a:p>
          <a:p>
            <a:pPr marL="213995" indent="-213995">
              <a:buFont typeface="Calibri"/>
              <a:buChar char="-"/>
            </a:pPr>
            <a:r>
              <a:rPr lang="en-US" sz="1600">
                <a:ea typeface="+mn-lt"/>
                <a:cs typeface="+mn-lt"/>
              </a:rPr>
              <a:t>Mae Cherry, K (2024)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dweud</a:t>
            </a:r>
            <a:r>
              <a:rPr lang="en-US" sz="1600">
                <a:ea typeface="+mn-lt"/>
                <a:cs typeface="+mn-lt"/>
              </a:rPr>
              <a:t> bod </a:t>
            </a:r>
            <a:r>
              <a:rPr lang="en-US" sz="1600" err="1">
                <a:ea typeface="+mn-lt"/>
                <a:cs typeface="+mn-lt"/>
              </a:rPr>
              <a:t>Hierarchaeth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Anghenion</a:t>
            </a:r>
            <a:r>
              <a:rPr lang="en-US" sz="1600">
                <a:ea typeface="+mn-lt"/>
                <a:cs typeface="+mn-lt"/>
              </a:rPr>
              <a:t> Abraham Maslow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gymhelliant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dynol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sydd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ei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angen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arnom</a:t>
            </a:r>
            <a:r>
              <a:rPr lang="en-US" sz="1600">
                <a:ea typeface="+mn-lt"/>
                <a:cs typeface="+mn-lt"/>
              </a:rPr>
              <a:t> er </a:t>
            </a:r>
            <a:r>
              <a:rPr lang="en-US" sz="1600" err="1">
                <a:ea typeface="+mn-lt"/>
                <a:cs typeface="+mn-lt"/>
              </a:rPr>
              <a:t>mwyn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gallu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cyrraedd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ein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potensial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llawn</a:t>
            </a:r>
            <a:r>
              <a:rPr lang="en-US" sz="1600">
                <a:ea typeface="+mn-lt"/>
                <a:cs typeface="+mn-lt"/>
              </a:rPr>
              <a:t>. </a:t>
            </a:r>
          </a:p>
          <a:p>
            <a:endParaRPr lang="en-US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US" sz="1600">
                <a:ea typeface="+mn-lt"/>
                <a:cs typeface="+mn-lt"/>
              </a:rPr>
              <a:t>Mae </a:t>
            </a:r>
            <a:r>
              <a:rPr lang="en-US" sz="1600" err="1">
                <a:ea typeface="+mn-lt"/>
                <a:cs typeface="+mn-lt"/>
              </a:rPr>
              <a:t>Stoianov</a:t>
            </a:r>
            <a:r>
              <a:rPr lang="en-US" sz="1600">
                <a:ea typeface="+mn-lt"/>
                <a:cs typeface="+mn-lt"/>
              </a:rPr>
              <a:t>, S (2017) </a:t>
            </a:r>
            <a:r>
              <a:rPr lang="en-US" sz="1600" err="1">
                <a:ea typeface="+mn-lt"/>
                <a:cs typeface="+mn-lt"/>
              </a:rPr>
              <a:t>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cefnogi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drwy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honni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mai'r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Hierarchaeth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yw'r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hyn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sy'n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cefnogi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ymddygiad</a:t>
            </a:r>
            <a:r>
              <a:rPr lang="en-US" sz="1600">
                <a:ea typeface="+mn-lt"/>
                <a:cs typeface="+mn-lt"/>
              </a:rPr>
              <a:t> a </a:t>
            </a:r>
            <a:r>
              <a:rPr lang="en-US" sz="1600" err="1">
                <a:ea typeface="+mn-lt"/>
                <a:cs typeface="+mn-lt"/>
              </a:rPr>
              <a:t>dyfodol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pobl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drwy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ddiwallu'r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anghenion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hyn</a:t>
            </a:r>
            <a:r>
              <a:rPr lang="en-US" sz="1600">
                <a:ea typeface="+mn-lt"/>
                <a:cs typeface="+mn-lt"/>
              </a:rPr>
              <a:t> er </a:t>
            </a:r>
            <a:r>
              <a:rPr lang="en-US" sz="1600" err="1">
                <a:ea typeface="+mn-lt"/>
                <a:cs typeface="+mn-lt"/>
              </a:rPr>
              <a:t>mwyn</a:t>
            </a:r>
            <a:r>
              <a:rPr lang="en-US" sz="1600">
                <a:ea typeface="+mn-lt"/>
                <a:cs typeface="+mn-lt"/>
              </a:rPr>
              <a:t> y </a:t>
            </a:r>
            <a:r>
              <a:rPr lang="en-US" sz="1600" err="1">
                <a:ea typeface="+mn-lt"/>
                <a:cs typeface="+mn-lt"/>
              </a:rPr>
              <a:t>potensial</a:t>
            </a:r>
            <a:r>
              <a:rPr lang="en-US" sz="160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llawn</a:t>
            </a:r>
            <a:r>
              <a:rPr lang="en-US" sz="1600">
                <a:ea typeface="+mn-lt"/>
                <a:cs typeface="+mn-lt"/>
              </a:rPr>
              <a:t>.</a:t>
            </a:r>
            <a:endParaRPr lang="en-US" sz="16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D12279-5A0F-9E62-52FC-734677DF1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7200" y="5008682"/>
            <a:ext cx="2545781" cy="13865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4A0C9B0-B438-37B5-FF1E-6E1A7F3468B2}"/>
              </a:ext>
            </a:extLst>
          </p:cNvPr>
          <p:cNvSpPr txBox="1"/>
          <p:nvPr/>
        </p:nvSpPr>
        <p:spPr>
          <a:xfrm>
            <a:off x="4524900" y="6139320"/>
            <a:ext cx="2007795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err="1"/>
              <a:t>Mcleod</a:t>
            </a:r>
            <a:r>
              <a:rPr lang="en-GB" sz="1200"/>
              <a:t>, S (2025)</a:t>
            </a:r>
          </a:p>
        </p:txBody>
      </p:sp>
    </p:spTree>
    <p:extLst>
      <p:ext uri="{BB962C8B-B14F-4D97-AF65-F5344CB8AC3E}">
        <p14:creationId xmlns:p14="http://schemas.microsoft.com/office/powerpoint/2010/main" val="4084777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77CB7-3FFB-1142-0485-A39B6C382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320" y="4982"/>
            <a:ext cx="9138957" cy="1532054"/>
          </a:xfrm>
        </p:spPr>
        <p:txBody>
          <a:bodyPr/>
          <a:lstStyle/>
          <a:p>
            <a:r>
              <a:rPr lang="en-GB" sz="105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                    ECEY5009/C </a:t>
            </a:r>
            <a:br>
              <a:rPr lang="en-GB" sz="1050"/>
            </a:br>
            <a:r>
              <a:rPr lang="en-GB" sz="1050"/>
              <a:t>   </a:t>
            </a:r>
            <a:r>
              <a:rPr lang="en-GB" sz="1050">
                <a:latin typeface="Aptos Display"/>
              </a:rPr>
              <a:t>                                                                                                   </a:t>
            </a:r>
            <a:r>
              <a:rPr lang="en-GB" sz="3000">
                <a:latin typeface="Aptos Display"/>
              </a:rPr>
              <a:t> </a:t>
            </a:r>
            <a:r>
              <a:rPr lang="cy-GB" sz="3000" b="1" i="1" u="sng">
                <a:latin typeface="Aptos"/>
              </a:rPr>
              <a:t>Iechyd meddwl plant</a:t>
            </a:r>
            <a:endParaRPr lang="en-US" sz="3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2955D-697F-DAFA-9C94-97CEBF91A882}"/>
              </a:ext>
            </a:extLst>
          </p:cNvPr>
          <p:cNvSpPr txBox="1"/>
          <p:nvPr/>
        </p:nvSpPr>
        <p:spPr>
          <a:xfrm>
            <a:off x="3653337" y="1403304"/>
            <a:ext cx="4866896" cy="42857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/>
              <a:t>Covid-19</a:t>
            </a:r>
          </a:p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Mae Man, C a Ling, S (2022)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credu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achos</a:t>
            </a:r>
            <a:r>
              <a:rPr lang="en-GB" sz="1600">
                <a:ea typeface="+mn-lt"/>
                <a:cs typeface="+mn-lt"/>
              </a:rPr>
              <a:t> lockdown </a:t>
            </a:r>
            <a:r>
              <a:rPr lang="en-GB" sz="1600" err="1">
                <a:ea typeface="+mn-lt"/>
                <a:cs typeface="+mn-lt"/>
              </a:rPr>
              <a:t>oherwydd</a:t>
            </a:r>
            <a:r>
              <a:rPr lang="en-GB" sz="1600">
                <a:ea typeface="+mn-lt"/>
                <a:cs typeface="+mn-lt"/>
              </a:rPr>
              <a:t> covid-19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2020/2021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cael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effaith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sylweddol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ar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ddatblygiad</a:t>
            </a:r>
            <a:r>
              <a:rPr lang="en-GB" sz="1600">
                <a:ea typeface="+mn-lt"/>
                <a:cs typeface="+mn-lt"/>
              </a:rPr>
              <a:t> plant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gyffredinol</a:t>
            </a:r>
            <a:r>
              <a:rPr lang="en-GB" sz="1600">
                <a:ea typeface="+mn-lt"/>
                <a:cs typeface="+mn-lt"/>
              </a:rPr>
              <a:t>.</a:t>
            </a:r>
          </a:p>
          <a:p>
            <a:pPr marL="213995" indent="-213995">
              <a:buFont typeface="Calibri"/>
              <a:buChar char="-"/>
            </a:pPr>
            <a:endParaRPr lang="en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Fe </a:t>
            </a:r>
            <a:r>
              <a:rPr lang="en-GB" sz="1600" err="1">
                <a:ea typeface="+mn-lt"/>
                <a:cs typeface="+mn-lt"/>
              </a:rPr>
              <a:t>gododd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risg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uchel</a:t>
            </a:r>
            <a:r>
              <a:rPr lang="en-GB" sz="1600">
                <a:ea typeface="+mn-lt"/>
                <a:cs typeface="+mn-lt"/>
              </a:rPr>
              <a:t> y </a:t>
            </a:r>
            <a:r>
              <a:rPr lang="en-GB" sz="1600" err="1">
                <a:ea typeface="+mn-lt"/>
                <a:cs typeface="+mn-lt"/>
              </a:rPr>
              <a:t>byddai'r</a:t>
            </a:r>
            <a:r>
              <a:rPr lang="en-GB" sz="1600">
                <a:ea typeface="+mn-lt"/>
                <a:cs typeface="+mn-lt"/>
              </a:rPr>
              <a:t> plant </a:t>
            </a:r>
            <a:r>
              <a:rPr lang="en-GB" sz="1600" err="1">
                <a:ea typeface="+mn-lt"/>
                <a:cs typeface="+mn-lt"/>
              </a:rPr>
              <a:t>hyn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datblygu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pryder</a:t>
            </a:r>
            <a:r>
              <a:rPr lang="en-GB" sz="160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iselder</a:t>
            </a:r>
            <a:r>
              <a:rPr lang="en-GB" sz="1600">
                <a:ea typeface="+mn-lt"/>
                <a:cs typeface="+mn-lt"/>
              </a:rPr>
              <a:t>.</a:t>
            </a:r>
          </a:p>
          <a:p>
            <a:endParaRPr lang="en-GB" sz="1600"/>
          </a:p>
          <a:p>
            <a:pPr marL="213995" indent="-213995">
              <a:buFont typeface="Calibri"/>
              <a:buChar char="-"/>
            </a:pPr>
            <a:r>
              <a:rPr lang="en-GB" sz="1600">
                <a:ea typeface="+mn-lt"/>
                <a:cs typeface="+mn-lt"/>
              </a:rPr>
              <a:t>Yn </a:t>
            </a:r>
            <a:r>
              <a:rPr lang="en-GB" sz="1600" err="1">
                <a:ea typeface="+mn-lt"/>
                <a:cs typeface="+mn-lt"/>
              </a:rPr>
              <a:t>ystod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cyfnod</a:t>
            </a:r>
            <a:r>
              <a:rPr lang="en-GB" sz="1600">
                <a:ea typeface="+mn-lt"/>
                <a:cs typeface="+mn-lt"/>
              </a:rPr>
              <a:t> lockdown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ystod</a:t>
            </a:r>
            <a:r>
              <a:rPr lang="en-GB" sz="1600">
                <a:ea typeface="+mn-lt"/>
                <a:cs typeface="+mn-lt"/>
              </a:rPr>
              <a:t> covid-19,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ôl</a:t>
            </a:r>
            <a:r>
              <a:rPr lang="en-GB" sz="1600">
                <a:ea typeface="+mn-lt"/>
                <a:cs typeface="+mn-lt"/>
              </a:rPr>
              <a:t> The Children's Society (2021), </a:t>
            </a:r>
            <a:r>
              <a:rPr lang="en-GB" sz="1600" err="1">
                <a:ea typeface="+mn-lt"/>
                <a:cs typeface="+mn-lt"/>
              </a:rPr>
              <a:t>gallai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fod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wedi</a:t>
            </a:r>
            <a:r>
              <a:rPr lang="en-GB" sz="1600">
                <a:ea typeface="+mn-lt"/>
                <a:cs typeface="+mn-lt"/>
              </a:rPr>
              <a:t> bod yr </a:t>
            </a:r>
            <a:r>
              <a:rPr lang="en-GB" sz="1600" err="1">
                <a:ea typeface="+mn-lt"/>
                <a:cs typeface="+mn-lt"/>
              </a:rPr>
              <a:t>amser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gwaethaf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blant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sy'n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wynebu</a:t>
            </a:r>
            <a:r>
              <a:rPr lang="en-GB" sz="1600">
                <a:ea typeface="+mn-lt"/>
                <a:cs typeface="+mn-lt"/>
              </a:rPr>
              <a:t> cam-</a:t>
            </a:r>
            <a:r>
              <a:rPr lang="en-GB" sz="1600" err="1">
                <a:ea typeface="+mn-lt"/>
                <a:cs typeface="+mn-lt"/>
              </a:rPr>
              <a:t>drin</a:t>
            </a:r>
            <a:r>
              <a:rPr lang="en-GB" sz="160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esgeulustod</a:t>
            </a:r>
            <a:r>
              <a:rPr lang="en-GB" sz="1600">
                <a:ea typeface="+mn-lt"/>
                <a:cs typeface="+mn-lt"/>
              </a:rPr>
              <a:t>. </a:t>
            </a:r>
          </a:p>
          <a:p>
            <a:pPr marL="213995" indent="-213995">
              <a:buFont typeface="Calibri"/>
              <a:buChar char="-"/>
            </a:pPr>
            <a:endParaRPr lang="en-GB" sz="1600">
              <a:ea typeface="+mn-lt"/>
              <a:cs typeface="+mn-lt"/>
            </a:endParaRPr>
          </a:p>
          <a:p>
            <a:pPr marL="213995" indent="-213995">
              <a:buFont typeface="Calibri"/>
              <a:buChar char="-"/>
            </a:pPr>
            <a:r>
              <a:rPr lang="en-GB" sz="1600" err="1">
                <a:ea typeface="+mn-lt"/>
                <a:cs typeface="+mn-lt"/>
              </a:rPr>
              <a:t>Oherwydd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hyn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daeth</a:t>
            </a:r>
            <a:r>
              <a:rPr lang="en-GB" sz="1600">
                <a:ea typeface="+mn-lt"/>
                <a:cs typeface="+mn-lt"/>
              </a:rPr>
              <a:t> y lockdown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bryder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mawr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lesiant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ffordd</a:t>
            </a:r>
            <a:r>
              <a:rPr lang="en-GB" sz="160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fyw</a:t>
            </a:r>
            <a:r>
              <a:rPr lang="en-GB" sz="1600">
                <a:ea typeface="+mn-lt"/>
                <a:cs typeface="+mn-lt"/>
              </a:rPr>
              <a:t> plant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ôl</a:t>
            </a:r>
            <a:r>
              <a:rPr lang="en-GB" sz="1600">
                <a:ea typeface="+mn-lt"/>
                <a:cs typeface="+mn-lt"/>
              </a:rPr>
              <a:t> The Children's Society (2021).</a:t>
            </a:r>
            <a:r>
              <a:rPr lang="en-GB" sz="1350">
                <a:ea typeface="+mn-lt"/>
                <a:cs typeface="+mn-lt"/>
              </a:rPr>
              <a:t> </a:t>
            </a: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750474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FB0BF-06FB-6CC1-38D7-7269324EF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634" y="367126"/>
            <a:ext cx="9147131" cy="1009829"/>
          </a:xfrm>
        </p:spPr>
        <p:txBody>
          <a:bodyPr/>
          <a:lstStyle/>
          <a:p>
            <a:r>
              <a:rPr lang="en-GB" sz="105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ECEY5009/C </a:t>
            </a:r>
            <a:br>
              <a:rPr lang="en-GB" sz="1050"/>
            </a:br>
            <a:r>
              <a:rPr lang="en-GB" sz="1050"/>
              <a:t>   </a:t>
            </a:r>
            <a:r>
              <a:rPr lang="en-GB" sz="1050">
                <a:latin typeface="Aptos Display"/>
              </a:rPr>
              <a:t>                                                                                                    </a:t>
            </a:r>
            <a:r>
              <a:rPr lang="en-GB" sz="3000">
                <a:latin typeface="Aptos Display"/>
              </a:rPr>
              <a:t> </a:t>
            </a:r>
            <a:r>
              <a:rPr lang="cy-GB" sz="3000" b="1" i="1" u="sng">
                <a:latin typeface="Aptos"/>
              </a:rPr>
              <a:t>Iechyd meddwl plant</a:t>
            </a:r>
            <a:endParaRPr lang="en-US" sz="3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138CE-8933-1F51-57C4-7ED32A80B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3295" y="1377958"/>
            <a:ext cx="6501009" cy="4499956"/>
          </a:xfrm>
        </p:spPr>
        <p:txBody>
          <a:bodyPr vert="horz" lIns="68580" tIns="34290" rIns="68580" bIns="3429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800" b="1" i="1" u="sng" err="1">
                <a:ea typeface="+mn-lt"/>
                <a:cs typeface="+mn-lt"/>
              </a:rPr>
              <a:t>Cais</a:t>
            </a:r>
            <a:r>
              <a:rPr lang="en-GB" sz="1800" b="1" i="1" u="sng">
                <a:ea typeface="+mn-lt"/>
                <a:cs typeface="+mn-lt"/>
              </a:rPr>
              <a:t> </a:t>
            </a:r>
            <a:r>
              <a:rPr lang="en-GB" sz="1800" b="1" i="1" u="sng" err="1">
                <a:ea typeface="+mn-lt"/>
                <a:cs typeface="+mn-lt"/>
              </a:rPr>
              <a:t>i'r</a:t>
            </a:r>
            <a:r>
              <a:rPr lang="en-GB" sz="1800" b="1" i="1" u="sng">
                <a:ea typeface="+mn-lt"/>
                <a:cs typeface="+mn-lt"/>
              </a:rPr>
              <a:t> </a:t>
            </a:r>
            <a:r>
              <a:rPr lang="en-GB" sz="1800" b="1" i="1" u="sng" err="1">
                <a:ea typeface="+mn-lt"/>
                <a:cs typeface="+mn-lt"/>
              </a:rPr>
              <a:t>blynyddoedd</a:t>
            </a:r>
            <a:r>
              <a:rPr lang="en-GB" sz="1800" b="1" i="1" u="sng">
                <a:ea typeface="+mn-lt"/>
                <a:cs typeface="+mn-lt"/>
              </a:rPr>
              <a:t> </a:t>
            </a:r>
            <a:r>
              <a:rPr lang="en-GB" sz="1800" b="1" i="1" u="sng" err="1">
                <a:ea typeface="+mn-lt"/>
                <a:cs typeface="+mn-lt"/>
              </a:rPr>
              <a:t>cynnar</a:t>
            </a:r>
            <a:endParaRPr lang="en-US" sz="1800" b="1">
              <a:ea typeface="+mn-lt"/>
              <a:cs typeface="+mn-lt"/>
            </a:endParaRPr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Mae Hawkins, B (2024)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dweud</a:t>
            </a:r>
            <a:r>
              <a:rPr lang="en-GB" sz="1600">
                <a:ea typeface="+mn-lt"/>
                <a:cs typeface="+mn-lt"/>
              </a:rPr>
              <a:t>, er </a:t>
            </a:r>
            <a:r>
              <a:rPr lang="en-GB" sz="1600" err="1">
                <a:ea typeface="+mn-lt"/>
                <a:cs typeface="+mn-lt"/>
              </a:rPr>
              <a:t>mwyn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helpu</a:t>
            </a:r>
            <a:r>
              <a:rPr lang="en-GB" sz="1600">
                <a:ea typeface="+mn-lt"/>
                <a:cs typeface="+mn-lt"/>
              </a:rPr>
              <a:t> iechyd </a:t>
            </a:r>
            <a:r>
              <a:rPr lang="en-GB" sz="1600" err="1">
                <a:ea typeface="+mn-lt"/>
                <a:cs typeface="+mn-lt"/>
              </a:rPr>
              <a:t>meddwl</a:t>
            </a:r>
            <a:r>
              <a:rPr lang="en-GB" sz="1600">
                <a:ea typeface="+mn-lt"/>
                <a:cs typeface="+mn-lt"/>
              </a:rPr>
              <a:t> plant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y </a:t>
            </a:r>
            <a:r>
              <a:rPr lang="en-GB" sz="1600" err="1">
                <a:ea typeface="+mn-lt"/>
                <a:cs typeface="+mn-lt"/>
              </a:rPr>
              <a:t>blynyddoedd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cynnar</a:t>
            </a:r>
            <a:r>
              <a:rPr lang="en-GB" sz="1600">
                <a:ea typeface="+mn-lt"/>
                <a:cs typeface="+mn-lt"/>
              </a:rPr>
              <a:t>, y gall </a:t>
            </a:r>
            <a:r>
              <a:rPr lang="en-GB" sz="1600" err="1">
                <a:ea typeface="+mn-lt"/>
                <a:cs typeface="+mn-lt"/>
              </a:rPr>
              <a:t>gweithwyr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ystyried</a:t>
            </a:r>
            <a:r>
              <a:rPr lang="en-GB" sz="1600">
                <a:ea typeface="+mn-lt"/>
                <a:cs typeface="+mn-lt"/>
              </a:rPr>
              <a:t> y </a:t>
            </a:r>
            <a:r>
              <a:rPr lang="en-GB" sz="1600" err="1">
                <a:ea typeface="+mn-lt"/>
                <a:cs typeface="+mn-lt"/>
              </a:rPr>
              <a:t>canlynol</a:t>
            </a:r>
            <a:r>
              <a:rPr lang="en-GB" sz="1600">
                <a:ea typeface="+mn-lt"/>
                <a:cs typeface="+mn-lt"/>
              </a:rPr>
              <a:t> -</a:t>
            </a:r>
            <a:endParaRPr lang="en-GB" sz="1600"/>
          </a:p>
          <a:p>
            <a:pPr>
              <a:buFont typeface="Calibri" panose="020B0604020202020204" pitchFamily="34" charset="0"/>
              <a:buChar char="-"/>
            </a:pPr>
            <a:r>
              <a:rPr lang="en-GB" sz="1600">
                <a:ea typeface="+mn-lt"/>
                <a:cs typeface="+mn-lt"/>
              </a:rPr>
              <a:t>Creu </a:t>
            </a:r>
            <a:r>
              <a:rPr lang="en-GB" sz="1600" err="1">
                <a:ea typeface="+mn-lt"/>
                <a:cs typeface="+mn-lt"/>
              </a:rPr>
              <a:t>amgylchedd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diogel</a:t>
            </a:r>
            <a:r>
              <a:rPr lang="en-GB" sz="1600">
                <a:ea typeface="+mn-lt"/>
                <a:cs typeface="+mn-lt"/>
              </a:rPr>
              <a:t>. Lle gall plant </a:t>
            </a:r>
            <a:r>
              <a:rPr lang="en-GB" sz="1600" err="1">
                <a:ea typeface="+mn-lt"/>
                <a:cs typeface="+mn-lt"/>
              </a:rPr>
              <a:t>deimlo'n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ddiogel</a:t>
            </a:r>
            <a:r>
              <a:rPr lang="en-GB" sz="1600">
                <a:ea typeface="+mn-lt"/>
                <a:cs typeface="+mn-lt"/>
              </a:rPr>
              <a:t> ac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sicr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chwarae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dysgu'n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rhydd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pPr>
              <a:buFont typeface="Calibri" panose="020B0604020202020204" pitchFamily="34" charset="0"/>
              <a:buChar char="-"/>
            </a:pPr>
            <a:endParaRPr lang="en-GB" sz="1600"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1600" err="1">
                <a:ea typeface="+mn-lt"/>
                <a:cs typeface="+mn-lt"/>
              </a:rPr>
              <a:t>Cefnogi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gweithgareddau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cymdeithasol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 err="1">
                <a:ea typeface="+mn-lt"/>
                <a:cs typeface="+mn-lt"/>
              </a:rPr>
              <a:t>Cefnogi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datblygu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perthnasoedd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iach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sgiliau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cyfathrebu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gwrando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pPr>
              <a:buFont typeface="Calibri" panose="020B0604020202020204" pitchFamily="34" charset="0"/>
              <a:buChar char="-"/>
            </a:pPr>
            <a:endParaRPr lang="en-GB" sz="1600"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1600" err="1">
                <a:ea typeface="+mn-lt"/>
                <a:cs typeface="+mn-lt"/>
              </a:rPr>
              <a:t>Gweithgareddau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gefnogi</a:t>
            </a:r>
            <a:r>
              <a:rPr lang="en-GB" sz="1600">
                <a:ea typeface="+mn-lt"/>
                <a:cs typeface="+mn-lt"/>
              </a:rPr>
              <a:t> iechyd </a:t>
            </a:r>
            <a:r>
              <a:rPr lang="en-GB" sz="1600" err="1">
                <a:ea typeface="+mn-lt"/>
                <a:cs typeface="+mn-lt"/>
              </a:rPr>
              <a:t>corfforol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 err="1">
                <a:ea typeface="+mn-lt"/>
                <a:cs typeface="+mn-lt"/>
              </a:rPr>
              <a:t>Nid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yw'n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gyfrinach</a:t>
            </a:r>
            <a:r>
              <a:rPr lang="en-GB" sz="1600">
                <a:ea typeface="+mn-lt"/>
                <a:cs typeface="+mn-lt"/>
              </a:rPr>
              <a:t> bod </a:t>
            </a:r>
            <a:r>
              <a:rPr lang="en-GB" sz="1600" err="1">
                <a:ea typeface="+mn-lt"/>
                <a:cs typeface="+mn-lt"/>
              </a:rPr>
              <a:t>gweithgareddau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corfforol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cefnogi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lles</a:t>
            </a:r>
            <a:r>
              <a:rPr lang="en-GB" sz="1600">
                <a:ea typeface="+mn-lt"/>
                <a:cs typeface="+mn-lt"/>
              </a:rPr>
              <a:t>. 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1600"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1600">
                <a:ea typeface="+mn-lt"/>
                <a:cs typeface="+mn-lt"/>
              </a:rPr>
              <a:t>Mae NSPCC (2021)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credu</a:t>
            </a:r>
            <a:r>
              <a:rPr lang="en-GB" sz="1600">
                <a:ea typeface="+mn-lt"/>
                <a:cs typeface="+mn-lt"/>
              </a:rPr>
              <a:t> bod </a:t>
            </a:r>
            <a:r>
              <a:rPr lang="en-GB" sz="1600" err="1">
                <a:ea typeface="+mn-lt"/>
                <a:cs typeface="+mn-lt"/>
              </a:rPr>
              <a:t>gan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weithwyr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gofal</a:t>
            </a:r>
            <a:r>
              <a:rPr lang="en-GB" sz="1600">
                <a:ea typeface="+mn-lt"/>
                <a:cs typeface="+mn-lt"/>
              </a:rPr>
              <a:t> plant </a:t>
            </a:r>
            <a:r>
              <a:rPr lang="en-GB" sz="1600" err="1">
                <a:ea typeface="+mn-lt"/>
                <a:cs typeface="+mn-lt"/>
              </a:rPr>
              <a:t>ddyletswydd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hyrwyddo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diogelu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lles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err="1">
                <a:ea typeface="+mn-lt"/>
                <a:cs typeface="+mn-lt"/>
              </a:rPr>
              <a:t>diogelwch</a:t>
            </a:r>
            <a:r>
              <a:rPr lang="en-GB" sz="1600">
                <a:ea typeface="+mn-lt"/>
                <a:cs typeface="+mn-lt"/>
              </a:rPr>
              <a:t> ac iechyd plant. </a:t>
            </a:r>
            <a:r>
              <a:rPr lang="en-GB" sz="1600" err="1">
                <a:ea typeface="+mn-lt"/>
                <a:cs typeface="+mn-lt"/>
              </a:rPr>
              <a:t>Gwnaed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deddfwriaeth</a:t>
            </a:r>
            <a:r>
              <a:rPr lang="en-GB" sz="160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pholisïau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helpu'r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gweithwyr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yn</a:t>
            </a:r>
            <a:r>
              <a:rPr lang="en-GB" sz="1600">
                <a:ea typeface="+mn-lt"/>
                <a:cs typeface="+mn-lt"/>
              </a:rPr>
              <a:t> yr </a:t>
            </a:r>
            <a:r>
              <a:rPr lang="en-GB" sz="1600" err="1">
                <a:ea typeface="+mn-lt"/>
                <a:cs typeface="+mn-lt"/>
              </a:rPr>
              <a:t>amgylchiadau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hyn</a:t>
            </a:r>
            <a:r>
              <a:rPr lang="en-GB" sz="1600">
                <a:ea typeface="+mn-lt"/>
                <a:cs typeface="+mn-lt"/>
              </a:rPr>
              <a:t>. Yn </a:t>
            </a:r>
            <a:r>
              <a:rPr lang="en-GB" sz="1600" err="1">
                <a:ea typeface="+mn-lt"/>
                <a:cs typeface="+mn-lt"/>
              </a:rPr>
              <a:t>ôl</a:t>
            </a:r>
            <a:r>
              <a:rPr lang="en-GB" sz="1600">
                <a:ea typeface="+mn-lt"/>
                <a:cs typeface="+mn-lt"/>
              </a:rPr>
              <a:t> Pite, S (2025) </a:t>
            </a:r>
            <a:r>
              <a:rPr lang="en-GB" sz="1600" err="1">
                <a:ea typeface="+mn-lt"/>
                <a:cs typeface="+mn-lt"/>
              </a:rPr>
              <a:t>enghraifft</a:t>
            </a:r>
            <a:r>
              <a:rPr lang="en-GB" sz="1600">
                <a:ea typeface="+mn-lt"/>
                <a:cs typeface="+mn-lt"/>
              </a:rPr>
              <a:t> o </a:t>
            </a:r>
            <a:r>
              <a:rPr lang="en-GB" sz="1600" err="1">
                <a:ea typeface="+mn-lt"/>
                <a:cs typeface="+mn-lt"/>
              </a:rPr>
              <a:t>hyn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yw</a:t>
            </a:r>
            <a:r>
              <a:rPr lang="en-GB" sz="1600">
                <a:ea typeface="+mn-lt"/>
                <a:cs typeface="+mn-lt"/>
              </a:rPr>
              <a:t> DBS.  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0819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EDB52-0601-BEBC-FB1C-9D2D671DC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" y="-1529357"/>
            <a:ext cx="12469137" cy="3576335"/>
          </a:xfrm>
        </p:spPr>
        <p:txBody>
          <a:bodyPr/>
          <a:lstStyle/>
          <a:p>
            <a:r>
              <a:rPr lang="en-GB" sz="105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F0BD3-4A53-8755-C15D-32CE72260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64" y="431022"/>
            <a:ext cx="11867071" cy="6321036"/>
          </a:xfrm>
        </p:spPr>
        <p:txBody>
          <a:bodyPr vert="horz" lIns="68580" tIns="34290" rIns="68580" bIns="34290" rtlCol="0" anchor="t">
            <a:normAutofit fontScale="92500"/>
          </a:bodyPr>
          <a:lstStyle/>
          <a:p>
            <a:pPr marL="0" indent="0">
              <a:buNone/>
            </a:pPr>
            <a:r>
              <a:rPr lang="en-GB"/>
              <a:t>Script </a:t>
            </a:r>
            <a:r>
              <a:rPr lang="en-GB" err="1"/>
              <a:t>Cyflwyniad</a:t>
            </a:r>
            <a:endParaRPr lang="en-GB" sz="1400" err="1"/>
          </a:p>
          <a:p>
            <a:pPr marL="0" indent="0">
              <a:buNone/>
            </a:pPr>
            <a:r>
              <a:rPr lang="cy-GB" sz="1600">
                <a:highlight>
                  <a:srgbClr val="FFFF00"/>
                </a:highlight>
              </a:rPr>
              <a:t>P.1 </a:t>
            </a:r>
            <a:endParaRPr lang="en-US" sz="160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cy-GB" sz="1600"/>
              <a:t>Bydd y cyflwyniad hwn yn archwilio agwedd ar iechyd, lles a ffordd o fyw plant. Ar gyfer y cyflwyniad hwn, dewiswyd agwedd iechyd meddwl plant. Mae hyn yn cynnwys trafodaeth fanwl ar beth yw iechyd meddwl plant a pham mae hyn yn bwysig ar gyfer iechyd, lles a ffordd o fyw plant. Gan gynnwys damcaniaethau a pholisïau perthnasol a'u pwysigrwydd i iechyd meddwl plant. </a:t>
            </a:r>
            <a:endParaRPr lang="en-US" sz="1600"/>
          </a:p>
          <a:p>
            <a:pPr marL="0" indent="0">
              <a:buNone/>
            </a:pPr>
            <a:r>
              <a:rPr lang="cy-GB" sz="1600"/>
              <a:t>Yn ôl gwefan yr NSPCC (2024), mae iechyd meddwl plentyn yn bwysig ar gyfer lles a lles plentyn. Mae hynny'n cynnwys ei iechyd a'i les corfforol</a:t>
            </a:r>
            <a:endParaRPr lang="en-US" sz="1600"/>
          </a:p>
          <a:p>
            <a:pPr marL="0" indent="0">
              <a:spcBef>
                <a:spcPts val="750"/>
              </a:spcBef>
              <a:buNone/>
            </a:pPr>
            <a:r>
              <a:rPr lang="cy-GB" sz="1600" b="1" i="1" u="sng"/>
              <a:t>Beth yw iechyd meddwl plant? </a:t>
            </a:r>
            <a:endParaRPr lang="en-US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/>
              <a:t>Yn ôl yr </a:t>
            </a:r>
            <a:r>
              <a:rPr lang="cy-GB" sz="1600" err="1"/>
              <a:t>Department</a:t>
            </a:r>
            <a:r>
              <a:rPr lang="cy-GB" sz="1600"/>
              <a:t> </a:t>
            </a:r>
            <a:r>
              <a:rPr lang="cy-GB" sz="1600" err="1"/>
              <a:t>For</a:t>
            </a:r>
            <a:r>
              <a:rPr lang="cy-GB" sz="1600"/>
              <a:t> </a:t>
            </a:r>
            <a:r>
              <a:rPr lang="cy-GB" sz="1600" err="1"/>
              <a:t>Education</a:t>
            </a:r>
            <a:r>
              <a:rPr lang="cy-GB" sz="1600"/>
              <a:t> (2023), ystyr iechyd meddwl i blant yw eu lles o ran datblygiad cymdeithasol ac emosiynol. Mae'r </a:t>
            </a:r>
            <a:r>
              <a:rPr lang="cy-GB" sz="1600" err="1"/>
              <a:t>Department</a:t>
            </a:r>
            <a:r>
              <a:rPr lang="cy-GB" sz="1600"/>
              <a:t> </a:t>
            </a:r>
            <a:r>
              <a:rPr lang="cy-GB" sz="1600" err="1"/>
              <a:t>For</a:t>
            </a:r>
            <a:r>
              <a:rPr lang="cy-GB" sz="1600"/>
              <a:t> </a:t>
            </a:r>
            <a:r>
              <a:rPr lang="cy-GB" sz="1600" err="1"/>
              <a:t>Education</a:t>
            </a:r>
            <a:r>
              <a:rPr lang="cy-GB" sz="1600"/>
              <a:t> (2023) yn honni bod gan bob plentyn brofiad gwahanol gydag iechyd meddwl gan y gall llawer o ffactorau effeithio ar iechyd meddwl a lles plentyn.</a:t>
            </a:r>
            <a:endParaRPr lang="en-US" sz="1600"/>
          </a:p>
          <a:p>
            <a:pPr marL="0" indent="0">
              <a:spcBef>
                <a:spcPts val="750"/>
              </a:spcBef>
              <a:buNone/>
            </a:pPr>
            <a:r>
              <a:rPr lang="cy-GB" sz="1600"/>
              <a:t>Bydd y ffactorau hyn yn cael eu harchwilio drwy gydol y cyflwyniad hwn a sut mae'r ffactorau hyn yn effeithio ar iechyd, lles a ffordd o fyw plentyn.</a:t>
            </a:r>
            <a:endParaRPr lang="en-US" sz="1600"/>
          </a:p>
          <a:p>
            <a:pPr marL="0" indent="0">
              <a:buNone/>
            </a:pPr>
            <a:r>
              <a:rPr lang="cy-GB" sz="1600">
                <a:highlight>
                  <a:srgbClr val="FFFF00"/>
                </a:highlight>
              </a:rPr>
              <a:t>P.2</a:t>
            </a:r>
            <a:endParaRPr lang="en-US" sz="160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cy-GB" sz="1600"/>
              <a:t>Yn ôl yr NSPCC (2023), mae datblygiad cyfannol plant yn cynnwys y datblygiad corfforol, gwybyddol, emosiynol a chymdeithasol ac mae iechyd meddwl plentyn yn ffactor mawr ynghyd â datblygiad cyfannol plentyn, gan gynnwys ffactorau eraill sy'n effeithio ar eu hiechyd meddwl a'u lles.</a:t>
            </a:r>
            <a:endParaRPr lang="en-US" sz="1600"/>
          </a:p>
          <a:p>
            <a:pPr marL="0" indent="0">
              <a:buNone/>
            </a:pPr>
            <a:r>
              <a:rPr lang="cy-GB" sz="1600"/>
              <a:t>Gall ffactorau iechyd neu iechyd meddwl fod yn nifer o bethau. Mae defnyddio diagram </a:t>
            </a:r>
            <a:r>
              <a:rPr lang="cy-GB" sz="1600" err="1"/>
              <a:t>Dahlgren</a:t>
            </a:r>
            <a:r>
              <a:rPr lang="cy-GB" sz="1600"/>
              <a:t> a Whitehead yn ôl </a:t>
            </a:r>
            <a:r>
              <a:rPr lang="cy-GB" sz="1600" err="1"/>
              <a:t>Dahlgren</a:t>
            </a:r>
            <a:r>
              <a:rPr lang="cy-GB" sz="1600"/>
              <a:t>, G. a Whitehead, M (2021), yn rhoi 'eiliad o olau' i weithwyr gofal iechyd drwy ganiatáu iddynt feddwl am ffactorau eraill o ran iechyd cyffredinol.</a:t>
            </a:r>
            <a:endParaRPr lang="en-US" sz="1600"/>
          </a:p>
          <a:p>
            <a:pPr marL="0" indent="0">
              <a:buNone/>
            </a:pPr>
            <a:endParaRPr lang="cy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 b="1" i="1" u="sng"/>
              <a:t>Beth yw'r ffactorau sy'n effeithio ar iechyd meddwl?</a:t>
            </a:r>
            <a:endParaRPr lang="en-US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/>
              <a:t>Mae </a:t>
            </a:r>
            <a:r>
              <a:rPr lang="cy-GB" sz="1600" err="1"/>
              <a:t>Frued</a:t>
            </a:r>
            <a:r>
              <a:rPr lang="cy-GB" sz="1600"/>
              <a:t>, A (2024) yn honni, er mwyn i ysgolion addasu a gweithio o amgylch problemau iechyd meddwl mewn plant, bod angen iddynt ddysgu a deall y ffactorau y tu ôl iddynt. Dywed </a:t>
            </a:r>
            <a:r>
              <a:rPr lang="cy-GB" sz="1600" err="1"/>
              <a:t>Freud</a:t>
            </a:r>
            <a:r>
              <a:rPr lang="cy-GB" sz="1600"/>
              <a:t>, A (2024) fod y ffactorau hyn yn cynnwys </a:t>
            </a:r>
            <a:r>
              <a:rPr lang="cy-GB" sz="1600" err="1"/>
              <a:t>ACE's</a:t>
            </a:r>
            <a:r>
              <a:rPr lang="cy-GB" sz="1600"/>
              <a:t>, cam-drin, amgylchedd cartref neu ysgol, anghenion dysgu ychwanegol (ADY), tlodi, covid-19.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274935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2A918-E57C-40D5-9826-A62397B56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-209967"/>
            <a:ext cx="12183372" cy="1339940"/>
          </a:xfrm>
        </p:spPr>
        <p:txBody>
          <a:bodyPr/>
          <a:lstStyle/>
          <a:p>
            <a:r>
              <a:rPr lang="en-GB" sz="11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2B159-6706-64C8-B30B-A79C1A5A03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63" y="459776"/>
            <a:ext cx="11910204" cy="639292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Script </a:t>
            </a:r>
            <a:r>
              <a:rPr lang="en-GB" err="1"/>
              <a:t>Cyflwyniad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>
                <a:highlight>
                  <a:srgbClr val="FFFF00"/>
                </a:highlight>
              </a:rPr>
              <a:t>P.3</a:t>
            </a:r>
            <a:endParaRPr lang="en-US" sz="1600">
              <a:highlight>
                <a:srgbClr val="FFFF00"/>
              </a:highligh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900" b="1" i="1" u="sng"/>
              <a:t>ACE'S/Cam-</a:t>
            </a:r>
            <a:r>
              <a:rPr lang="en-GB" sz="1900" b="1" i="1" u="sng" err="1"/>
              <a:t>drin</a:t>
            </a:r>
            <a:endParaRPr lang="en-GB" sz="1900" b="1" i="1" u="sng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b="1" i="1" u="sng">
              <a:highlight>
                <a:srgbClr val="FFFF00"/>
              </a:highligh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/>
              <a:t>Yn ôl </a:t>
            </a:r>
            <a:r>
              <a:rPr lang="cy-GB" sz="1600" err="1"/>
              <a:t>Public</a:t>
            </a:r>
            <a:r>
              <a:rPr lang="cy-GB" sz="1600"/>
              <a:t> </a:t>
            </a:r>
            <a:r>
              <a:rPr lang="cy-GB" sz="1600" err="1"/>
              <a:t>Health</a:t>
            </a:r>
            <a:r>
              <a:rPr lang="cy-GB" sz="1600"/>
              <a:t> </a:t>
            </a:r>
            <a:r>
              <a:rPr lang="cy-GB" sz="1600" err="1"/>
              <a:t>Network</a:t>
            </a:r>
            <a:r>
              <a:rPr lang="cy-GB" sz="1600"/>
              <a:t> Cymru (2017), mae </a:t>
            </a:r>
            <a:r>
              <a:rPr lang="cy-GB" sz="1600" err="1"/>
              <a:t>ACE's</a:t>
            </a:r>
            <a:r>
              <a:rPr lang="cy-GB" sz="1600"/>
              <a:t> yn ystod plentyndod yn fath o sefyllfaoedd trawmatig a all gael effaith negyddol ar ymddygiad ac iechyd plant yn y tymor hir. Mae hyn yn cynnwys cam-drin domestig, corfforol, rhywiol, emosiynol ac yn y blaen. </a:t>
            </a:r>
            <a:endParaRPr lang="en-US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/>
              <a:t>Mae plant sy'n dioddef profiadau niweidiol yn ystod plentyndod yn fwy tebygol o ddatblygu clefyd y galon, canser, diabetes a phroblemau iechyd eraill a fydd ag effaith hirdymor arnynt Yn ôl </a:t>
            </a:r>
            <a:r>
              <a:rPr lang="cy-GB" sz="1600" err="1"/>
              <a:t>Public</a:t>
            </a:r>
            <a:r>
              <a:rPr lang="cy-GB" sz="1600"/>
              <a:t> </a:t>
            </a:r>
            <a:r>
              <a:rPr lang="cy-GB" sz="1600" err="1"/>
              <a:t>Health</a:t>
            </a:r>
            <a:r>
              <a:rPr lang="cy-GB" sz="1600"/>
              <a:t> </a:t>
            </a:r>
            <a:r>
              <a:rPr lang="cy-GB" sz="1600" err="1"/>
              <a:t>Network</a:t>
            </a:r>
            <a:r>
              <a:rPr lang="cy-GB" sz="1600"/>
              <a:t> Cymru, (2017). </a:t>
            </a:r>
            <a:endParaRPr lang="en-US" sz="1600"/>
          </a:p>
          <a:p>
            <a:pPr marL="213995" indent="-213995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endParaRPr lang="cy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/>
              <a:t>Mae Webster, E (2022) yn dweud bod gan </a:t>
            </a:r>
            <a:r>
              <a:rPr lang="cy-GB" sz="1600" err="1"/>
              <a:t>ACE's</a:t>
            </a:r>
            <a:r>
              <a:rPr lang="cy-GB" sz="1600"/>
              <a:t> gysylltiad sylweddol ag iechyd plant.  Mae plant sy'n profi </a:t>
            </a:r>
            <a:r>
              <a:rPr lang="cy-GB" sz="1600" err="1"/>
              <a:t>ACE's</a:t>
            </a:r>
            <a:r>
              <a:rPr lang="cy-GB" sz="1600"/>
              <a:t> yn fwy tebygol o ddechrau ysmygu, camddefnyddio cyffuriau ac alcohol a all arwain at afiechydon diweddarach, problemau cymdeithasol a chanlyniadau iechyd gwal cyffredinol.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/>
              <a:t>Oherwydd </a:t>
            </a:r>
            <a:r>
              <a:rPr lang="cy-GB" sz="1600" err="1"/>
              <a:t>ACE's</a:t>
            </a:r>
            <a:r>
              <a:rPr lang="cy-GB" sz="1600"/>
              <a:t>, yn ôl Webster, E (2022) mae plant  yn gorffen ysgol gyda chanlyniad addysg gwael ac nid ydynt yn gallu cyrraedd eu potensial llawn. </a:t>
            </a:r>
          </a:p>
          <a:p>
            <a:pPr marL="213995" indent="-213995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endParaRPr lang="cy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1600"/>
              <a:t>Mae </a:t>
            </a:r>
            <a:r>
              <a:rPr lang="cy-GB" sz="1600" err="1"/>
              <a:t>Public</a:t>
            </a:r>
            <a:r>
              <a:rPr lang="cy-GB" sz="1600"/>
              <a:t> </a:t>
            </a:r>
            <a:r>
              <a:rPr lang="cy-GB" sz="1600" err="1"/>
              <a:t>Health</a:t>
            </a:r>
            <a:r>
              <a:rPr lang="cy-GB" sz="1600"/>
              <a:t> Wales (2020) yn dweud y gall amgylchedd cartref fel hyn arwain nid yn unig at bryder ynghylch iechyd, ond at fywyd troseddol fel dioddefwyr neu'r troseddwr.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Mae Allen, D.L (2025)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credu</a:t>
            </a:r>
            <a:r>
              <a:rPr lang="en-GB" sz="1600"/>
              <a:t> bod ACE's 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gysylltiedig</a:t>
            </a:r>
            <a:r>
              <a:rPr lang="en-GB" sz="1600"/>
              <a:t> â </a:t>
            </a:r>
            <a:r>
              <a:rPr lang="en-GB" sz="1600" err="1"/>
              <a:t>Damcaniaeth</a:t>
            </a:r>
            <a:r>
              <a:rPr lang="en-GB" sz="1600"/>
              <a:t> </a:t>
            </a:r>
            <a:r>
              <a:rPr lang="en-GB" sz="1600" err="1"/>
              <a:t>Ymlyniad</a:t>
            </a:r>
            <a:r>
              <a:rPr lang="en-GB" sz="1600"/>
              <a:t> John Bowlby </a:t>
            </a:r>
            <a:r>
              <a:rPr lang="en-GB" sz="1600" err="1"/>
              <a:t>oherwydd</a:t>
            </a:r>
            <a:r>
              <a:rPr lang="en-GB" sz="1600"/>
              <a:t> </a:t>
            </a:r>
            <a:r>
              <a:rPr lang="en-GB" sz="1600" err="1"/>
              <a:t>ei</a:t>
            </a:r>
            <a:r>
              <a:rPr lang="en-GB" sz="1600"/>
              <a:t> bod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cefnogi</a:t>
            </a:r>
            <a:r>
              <a:rPr lang="en-GB" sz="1600"/>
              <a:t> </a:t>
            </a:r>
            <a:r>
              <a:rPr lang="en-GB" sz="1600" err="1"/>
              <a:t>esbonio</a:t>
            </a:r>
            <a:r>
              <a:rPr lang="en-GB" sz="1600"/>
              <a:t>   </a:t>
            </a:r>
            <a:r>
              <a:rPr lang="en-GB" sz="1600" err="1"/>
              <a:t>sut</a:t>
            </a:r>
            <a:r>
              <a:rPr lang="en-GB" sz="1600"/>
              <a:t> </a:t>
            </a:r>
            <a:r>
              <a:rPr lang="en-GB" sz="1600" err="1"/>
              <a:t>mae</a:t>
            </a:r>
            <a:r>
              <a:rPr lang="en-GB" sz="1600"/>
              <a:t> ACE's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tarfu</a:t>
            </a:r>
            <a:r>
              <a:rPr lang="en-GB" sz="1600"/>
              <a:t> </a:t>
            </a:r>
            <a:r>
              <a:rPr lang="en-GB" sz="1600" err="1"/>
              <a:t>ar</a:t>
            </a:r>
            <a:r>
              <a:rPr lang="en-GB" sz="1600"/>
              <a:t> </a:t>
            </a:r>
            <a:r>
              <a:rPr lang="en-GB" sz="1600" err="1"/>
              <a:t>berthnasoedd</a:t>
            </a:r>
            <a:r>
              <a:rPr lang="en-GB" sz="1600"/>
              <a:t> </a:t>
            </a:r>
            <a:r>
              <a:rPr lang="en-GB" sz="1600" err="1"/>
              <a:t>â'r</a:t>
            </a:r>
            <a:r>
              <a:rPr lang="en-GB" sz="1600"/>
              <a:t> </a:t>
            </a:r>
            <a:r>
              <a:rPr lang="en-GB" sz="1600" err="1"/>
              <a:t>rhieni</a:t>
            </a:r>
            <a:r>
              <a:rPr lang="en-GB" sz="1600"/>
              <a:t>.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 Mae </a:t>
            </a:r>
            <a:r>
              <a:rPr lang="en-GB" sz="1600" err="1"/>
              <a:t>damcaniaeth</a:t>
            </a:r>
            <a:r>
              <a:rPr lang="en-GB" sz="1600"/>
              <a:t> John </a:t>
            </a:r>
            <a:r>
              <a:rPr lang="en-GB" sz="1600" err="1"/>
              <a:t>Bowbly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cynnwys</a:t>
            </a:r>
            <a:r>
              <a:rPr lang="en-GB" sz="1600"/>
              <a:t> </a:t>
            </a:r>
            <a:r>
              <a:rPr lang="en-GB" sz="1600" err="1"/>
              <a:t>gwahanol</a:t>
            </a:r>
            <a:r>
              <a:rPr lang="en-GB" sz="1600"/>
              <a:t> </a:t>
            </a:r>
            <a:r>
              <a:rPr lang="en-GB" sz="1600" err="1"/>
              <a:t>gamau</a:t>
            </a:r>
            <a:r>
              <a:rPr lang="en-GB" sz="1600"/>
              <a:t> </a:t>
            </a:r>
            <a:r>
              <a:rPr lang="en-GB" sz="1600" err="1"/>
              <a:t>ymlyniad</a:t>
            </a:r>
            <a:r>
              <a:rPr lang="en-GB" sz="1600"/>
              <a:t>. Yn </a:t>
            </a:r>
            <a:r>
              <a:rPr lang="en-GB" sz="1600" err="1"/>
              <a:t>ol</a:t>
            </a:r>
            <a:r>
              <a:rPr lang="en-GB" sz="1600"/>
              <a:t> Allen, D.L (2025) </a:t>
            </a:r>
            <a:r>
              <a:rPr lang="en-GB" sz="1600" err="1"/>
              <a:t>mae</a:t>
            </a:r>
            <a:r>
              <a:rPr lang="en-GB" sz="1600"/>
              <a:t> plant ag </a:t>
            </a:r>
            <a:r>
              <a:rPr lang="en-GB" sz="1600" err="1"/>
              <a:t>ymlyniad</a:t>
            </a:r>
            <a:r>
              <a:rPr lang="en-GB" sz="1600"/>
              <a:t> </a:t>
            </a:r>
            <a:r>
              <a:rPr lang="en-GB" sz="1600" err="1"/>
              <a:t>diogel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fwy</a:t>
            </a:r>
            <a:r>
              <a:rPr lang="en-GB" sz="1600"/>
              <a:t> </a:t>
            </a:r>
            <a:r>
              <a:rPr lang="en-GB" sz="1600" err="1"/>
              <a:t>tebygol</a:t>
            </a:r>
            <a:r>
              <a:rPr lang="en-GB" sz="1600"/>
              <a:t> o </a:t>
            </a:r>
            <a:r>
              <a:rPr lang="en-GB" sz="1600" err="1"/>
              <a:t>fyw</a:t>
            </a:r>
            <a:r>
              <a:rPr lang="en-GB" sz="1600"/>
              <a:t> </a:t>
            </a:r>
            <a:r>
              <a:rPr lang="en-GB" sz="1600" err="1"/>
              <a:t>bywyd</a:t>
            </a:r>
            <a:r>
              <a:rPr lang="en-GB" sz="1600"/>
              <a:t> </a:t>
            </a:r>
            <a:r>
              <a:rPr lang="en-GB" sz="1600" err="1"/>
              <a:t>sefydlog</a:t>
            </a:r>
            <a:r>
              <a:rPr lang="en-GB" sz="1600"/>
              <a:t> </a:t>
            </a:r>
            <a:r>
              <a:rPr lang="en-GB" sz="1600" err="1"/>
              <a:t>hapusach</a:t>
            </a:r>
            <a:r>
              <a:rPr lang="en-GB" sz="1600"/>
              <a:t> </a:t>
            </a:r>
            <a:r>
              <a:rPr lang="en-GB" sz="1600" err="1"/>
              <a:t>fel</a:t>
            </a:r>
            <a:r>
              <a:rPr lang="en-GB" sz="1600"/>
              <a:t> </a:t>
            </a:r>
            <a:r>
              <a:rPr lang="en-GB" sz="1600" err="1"/>
              <a:t>oedolion</a:t>
            </a:r>
            <a:r>
              <a:rPr lang="en-GB" sz="1600"/>
              <a:t> </a:t>
            </a:r>
            <a:r>
              <a:rPr lang="en-GB" sz="1600" err="1"/>
              <a:t>tra</a:t>
            </a:r>
            <a:r>
              <a:rPr lang="en-GB" sz="1600"/>
              <a:t> </a:t>
            </a:r>
            <a:r>
              <a:rPr lang="en-GB" sz="1600" err="1"/>
              <a:t>bydd</a:t>
            </a:r>
            <a:r>
              <a:rPr lang="en-GB" sz="1600"/>
              <a:t> plant ag </a:t>
            </a:r>
            <a:r>
              <a:rPr lang="en-GB" sz="1600" err="1"/>
              <a:t>arddull</a:t>
            </a:r>
            <a:r>
              <a:rPr lang="en-GB" sz="1600"/>
              <a:t> </a:t>
            </a:r>
            <a:r>
              <a:rPr lang="en-GB" sz="1600" err="1"/>
              <a:t>ymlyniad</a:t>
            </a:r>
            <a:r>
              <a:rPr lang="en-GB" sz="1600"/>
              <a:t> </a:t>
            </a:r>
            <a:r>
              <a:rPr lang="en-GB" sz="1600" err="1"/>
              <a:t>ansicr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cael</a:t>
            </a:r>
            <a:r>
              <a:rPr lang="en-GB" sz="1600"/>
              <a:t> </a:t>
            </a:r>
            <a:r>
              <a:rPr lang="en-GB" sz="1600" err="1"/>
              <a:t>ansawdd</a:t>
            </a:r>
            <a:r>
              <a:rPr lang="en-GB" sz="1600"/>
              <a:t> </a:t>
            </a:r>
            <a:r>
              <a:rPr lang="en-GB" sz="1600" err="1"/>
              <a:t>bywyd</a:t>
            </a:r>
            <a:r>
              <a:rPr lang="en-GB" sz="1600"/>
              <a:t> </a:t>
            </a:r>
            <a:r>
              <a:rPr lang="en-GB" sz="1600" err="1"/>
              <a:t>isel</a:t>
            </a:r>
            <a:r>
              <a:rPr lang="en-GB" sz="1600"/>
              <a:t> o ran </a:t>
            </a:r>
            <a:r>
              <a:rPr lang="en-GB" sz="1600" err="1"/>
              <a:t>perthnasoedd</a:t>
            </a:r>
            <a:r>
              <a:rPr lang="en-GB" sz="1600"/>
              <a:t>, iechyd a </a:t>
            </a:r>
            <a:r>
              <a:rPr lang="en-GB" sz="1600" err="1"/>
              <a:t>lles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y </a:t>
            </a:r>
            <a:r>
              <a:rPr lang="en-GB" sz="1600" err="1"/>
              <a:t>dyfodol</a:t>
            </a:r>
            <a:r>
              <a:rPr lang="en-GB" sz="1600"/>
              <a:t>. Mae Allen, D.L (2025)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honni</a:t>
            </a:r>
            <a:r>
              <a:rPr lang="en-GB" sz="1600"/>
              <a:t> bod </a:t>
            </a:r>
            <a:r>
              <a:rPr lang="en-GB" sz="1600" err="1"/>
              <a:t>Bowbly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credu</a:t>
            </a:r>
            <a:r>
              <a:rPr lang="en-GB" sz="1600"/>
              <a:t> bod </a:t>
            </a:r>
            <a:r>
              <a:rPr lang="en-GB" sz="1600" err="1"/>
              <a:t>ardduliau</a:t>
            </a:r>
            <a:r>
              <a:rPr lang="en-GB" sz="1600"/>
              <a:t> </a:t>
            </a:r>
            <a:r>
              <a:rPr lang="en-GB" sz="1600" err="1"/>
              <a:t>ymlyniad</a:t>
            </a:r>
            <a:r>
              <a:rPr lang="en-GB" sz="1600"/>
              <a:t> </a:t>
            </a:r>
            <a:r>
              <a:rPr lang="en-GB" sz="1600" err="1"/>
              <a:t>ansicr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dod</a:t>
            </a:r>
            <a:r>
              <a:rPr lang="en-GB" sz="1600"/>
              <a:t> o </a:t>
            </a:r>
            <a:r>
              <a:rPr lang="en-GB" sz="1600" err="1"/>
              <a:t>gefndir</a:t>
            </a:r>
            <a:r>
              <a:rPr lang="en-GB" sz="1600"/>
              <a:t> </a:t>
            </a:r>
            <a:r>
              <a:rPr lang="en-GB" sz="1600" err="1"/>
              <a:t>esgeulus</a:t>
            </a:r>
            <a:r>
              <a:rPr lang="en-GB" sz="1600"/>
              <a:t> a cham-</a:t>
            </a:r>
            <a:r>
              <a:rPr lang="en-GB" sz="1600" err="1"/>
              <a:t>drin</a:t>
            </a:r>
            <a:r>
              <a:rPr lang="en-GB" sz="160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016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99624-032A-BA51-9585-D34F467BE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-267476"/>
            <a:ext cx="12183372" cy="1699373"/>
          </a:xfrm>
        </p:spPr>
        <p:txBody>
          <a:bodyPr/>
          <a:lstStyle/>
          <a:p>
            <a:r>
              <a:rPr lang="en-GB" sz="11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ECEY5009/C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6B157-0B0A-7EAB-692B-AB50FF244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841" y="589172"/>
            <a:ext cx="11881449" cy="61053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Script </a:t>
            </a:r>
            <a:r>
              <a:rPr lang="en-GB" err="1"/>
              <a:t>Cyflwyniad</a:t>
            </a:r>
          </a:p>
          <a:p>
            <a:pPr marL="0" indent="0">
              <a:buNone/>
            </a:pPr>
            <a:r>
              <a:rPr lang="en-GB" sz="1500">
                <a:highlight>
                  <a:srgbClr val="FFFF00"/>
                </a:highlight>
              </a:rPr>
              <a:t>P.4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500" b="1" i="1" u="sng" err="1"/>
              <a:t>Anghenion</a:t>
            </a:r>
            <a:r>
              <a:rPr lang="en-GB" sz="1500" b="1" i="1" u="sng"/>
              <a:t> </a:t>
            </a:r>
            <a:r>
              <a:rPr lang="en-GB" sz="1500" b="1" i="1" u="sng" err="1"/>
              <a:t>Dysgu</a:t>
            </a:r>
            <a:r>
              <a:rPr lang="en-GB" sz="1500" b="1" i="1" u="sng"/>
              <a:t> </a:t>
            </a:r>
            <a:r>
              <a:rPr lang="en-GB" sz="1500" b="1" i="1" u="sng" err="1"/>
              <a:t>Ychwanegol</a:t>
            </a:r>
            <a:endParaRPr lang="en-US" sz="15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500"/>
              <a:t>Mae </a:t>
            </a:r>
            <a:r>
              <a:rPr lang="en-US" sz="1500" err="1"/>
              <a:t>Anghenion</a:t>
            </a:r>
            <a:r>
              <a:rPr lang="en-US" sz="1500"/>
              <a:t> </a:t>
            </a:r>
            <a:r>
              <a:rPr lang="en-US" sz="1500" err="1"/>
              <a:t>Dysgu</a:t>
            </a:r>
            <a:r>
              <a:rPr lang="en-US" sz="1500"/>
              <a:t> </a:t>
            </a:r>
            <a:r>
              <a:rPr lang="en-US" sz="1500" err="1"/>
              <a:t>Ychwanegol</a:t>
            </a:r>
            <a:r>
              <a:rPr lang="en-US" sz="1500"/>
              <a:t> </a:t>
            </a:r>
            <a:r>
              <a:rPr lang="en-US" sz="1500" err="1"/>
              <a:t>yn</a:t>
            </a:r>
            <a:r>
              <a:rPr lang="en-US" sz="1500"/>
              <a:t> </a:t>
            </a:r>
            <a:r>
              <a:rPr lang="en-US" sz="1500" err="1"/>
              <a:t>ôl</a:t>
            </a:r>
            <a:r>
              <a:rPr lang="en-US" sz="1500"/>
              <a:t> SNAP Cymru (2024) </a:t>
            </a:r>
            <a:r>
              <a:rPr lang="en-US" sz="1500" err="1"/>
              <a:t>yn</a:t>
            </a:r>
            <a:r>
              <a:rPr lang="en-US" sz="1500"/>
              <a:t> </a:t>
            </a:r>
            <a:r>
              <a:rPr lang="en-US" sz="1500" err="1"/>
              <a:t>ffordd</a:t>
            </a:r>
            <a:r>
              <a:rPr lang="en-US" sz="1500"/>
              <a:t> o </a:t>
            </a:r>
            <a:r>
              <a:rPr lang="en-US" sz="1500" err="1"/>
              <a:t>ddisgrifio</a:t>
            </a:r>
            <a:r>
              <a:rPr lang="en-US" sz="1500"/>
              <a:t> </a:t>
            </a:r>
            <a:r>
              <a:rPr lang="en-US" sz="1500" err="1"/>
              <a:t>plentyn</a:t>
            </a:r>
            <a:r>
              <a:rPr lang="en-US" sz="1500"/>
              <a:t> </a:t>
            </a:r>
            <a:r>
              <a:rPr lang="en-US" sz="1500" err="1"/>
              <a:t>sy'n</a:t>
            </a:r>
            <a:r>
              <a:rPr lang="en-US" sz="1500"/>
              <a:t> </a:t>
            </a:r>
            <a:r>
              <a:rPr lang="en-US" sz="1500" err="1"/>
              <a:t>wynebu</a:t>
            </a:r>
            <a:r>
              <a:rPr lang="en-US" sz="1500"/>
              <a:t> </a:t>
            </a:r>
            <a:r>
              <a:rPr lang="en-US" sz="1500" err="1"/>
              <a:t>heriau</a:t>
            </a:r>
            <a:r>
              <a:rPr lang="en-US" sz="1500"/>
              <a:t> ac </a:t>
            </a:r>
            <a:r>
              <a:rPr lang="en-US" sz="1500" err="1"/>
              <a:t>anawsterau</a:t>
            </a:r>
            <a:r>
              <a:rPr lang="en-US" sz="1500"/>
              <a:t> </a:t>
            </a:r>
            <a:r>
              <a:rPr lang="en-US" sz="1500" err="1"/>
              <a:t>gydag</a:t>
            </a:r>
            <a:r>
              <a:rPr lang="en-US" sz="1500"/>
              <a:t> </a:t>
            </a:r>
            <a:r>
              <a:rPr lang="en-US" sz="1500" err="1"/>
              <a:t>anableddau</a:t>
            </a:r>
            <a:r>
              <a:rPr lang="en-US" sz="1500"/>
              <a:t> </a:t>
            </a:r>
            <a:r>
              <a:rPr lang="en-US" sz="1500" err="1"/>
              <a:t>mewn</a:t>
            </a:r>
            <a:r>
              <a:rPr lang="en-US" sz="1500"/>
              <a:t> </a:t>
            </a:r>
            <a:r>
              <a:rPr lang="en-US" sz="1500" err="1"/>
              <a:t>dysgu</a:t>
            </a:r>
            <a:r>
              <a:rPr lang="en-US" sz="1500"/>
              <a:t> a </a:t>
            </a:r>
            <a:r>
              <a:rPr lang="en-US" sz="1500" err="1"/>
              <a:t>datblygiad</a:t>
            </a:r>
            <a:r>
              <a:rPr lang="en-US" sz="1500"/>
              <a:t> </a:t>
            </a:r>
            <a:r>
              <a:rPr lang="en-US" sz="1500" err="1"/>
              <a:t>gydag</a:t>
            </a:r>
            <a:r>
              <a:rPr lang="en-US" sz="1500"/>
              <a:t> </a:t>
            </a:r>
            <a:r>
              <a:rPr lang="en-US" sz="1500" err="1"/>
              <a:t>addysg</a:t>
            </a:r>
            <a:r>
              <a:rPr lang="en-US" sz="1500"/>
              <a:t> </a:t>
            </a:r>
            <a:r>
              <a:rPr lang="en-US" sz="1500" err="1"/>
              <a:t>asgiliau</a:t>
            </a:r>
            <a:r>
              <a:rPr lang="en-US" sz="1500"/>
              <a:t>. </a:t>
            </a: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5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500"/>
              <a:t>Yn </a:t>
            </a:r>
            <a:r>
              <a:rPr lang="en-US" sz="1500" err="1"/>
              <a:t>ôl</a:t>
            </a:r>
            <a:r>
              <a:rPr lang="en-US" sz="1500"/>
              <a:t> West, J a Kamis, C (2021), </a:t>
            </a:r>
            <a:r>
              <a:rPr lang="en-US" sz="1500" err="1"/>
              <a:t>mae</a:t>
            </a:r>
            <a:r>
              <a:rPr lang="en-US" sz="1500"/>
              <a:t> plant ag ADY </a:t>
            </a:r>
            <a:r>
              <a:rPr lang="en-US" sz="1500" err="1"/>
              <a:t>drwy</a:t>
            </a:r>
            <a:r>
              <a:rPr lang="en-US" sz="1500"/>
              <a:t> </a:t>
            </a:r>
            <a:r>
              <a:rPr lang="en-US" sz="1500" err="1"/>
              <a:t>gydol</a:t>
            </a:r>
            <a:r>
              <a:rPr lang="en-US" sz="1500"/>
              <a:t> </a:t>
            </a:r>
            <a:r>
              <a:rPr lang="en-US" sz="1500" err="1"/>
              <a:t>eu</a:t>
            </a:r>
            <a:r>
              <a:rPr lang="en-US" sz="1500"/>
              <a:t> </a:t>
            </a:r>
            <a:r>
              <a:rPr lang="en-US" sz="1500" err="1"/>
              <a:t>haddysg</a:t>
            </a:r>
            <a:r>
              <a:rPr lang="en-US" sz="1500"/>
              <a:t> </a:t>
            </a:r>
            <a:r>
              <a:rPr lang="en-US" sz="1500" err="1"/>
              <a:t>yn</a:t>
            </a:r>
            <a:r>
              <a:rPr lang="en-US" sz="1500"/>
              <a:t> </a:t>
            </a:r>
            <a:r>
              <a:rPr lang="en-US" sz="1500" err="1"/>
              <a:t>fwy</a:t>
            </a:r>
            <a:r>
              <a:rPr lang="en-US" sz="1500"/>
              <a:t> </a:t>
            </a:r>
            <a:r>
              <a:rPr lang="en-US" sz="1500" err="1"/>
              <a:t>tebygol</a:t>
            </a:r>
            <a:r>
              <a:rPr lang="en-US" sz="1500"/>
              <a:t> </a:t>
            </a:r>
            <a:r>
              <a:rPr lang="en-US" sz="1500" err="1"/>
              <a:t>oddioddef</a:t>
            </a:r>
            <a:r>
              <a:rPr lang="en-US" sz="1500"/>
              <a:t> </a:t>
            </a:r>
            <a:r>
              <a:rPr lang="en-US" sz="1500" err="1"/>
              <a:t>iselder</a:t>
            </a:r>
            <a:r>
              <a:rPr lang="en-US" sz="1500"/>
              <a:t> </a:t>
            </a:r>
            <a:r>
              <a:rPr lang="en-US" sz="1500" err="1"/>
              <a:t>yn</a:t>
            </a:r>
            <a:r>
              <a:rPr lang="en-US" sz="1500"/>
              <a:t> </a:t>
            </a:r>
            <a:r>
              <a:rPr lang="en-US" sz="1500" err="1"/>
              <a:t>ystod</a:t>
            </a:r>
            <a:r>
              <a:rPr lang="en-US" sz="1500"/>
              <a:t> </a:t>
            </a:r>
            <a:r>
              <a:rPr lang="en-US" sz="1500" err="1"/>
              <a:t>eu</a:t>
            </a:r>
            <a:r>
              <a:rPr lang="en-US" sz="1500"/>
              <a:t> </a:t>
            </a:r>
            <a:r>
              <a:rPr lang="en-US" sz="1500" err="1"/>
              <a:t>bywydau</a:t>
            </a:r>
            <a:r>
              <a:rPr lang="en-US" sz="1500"/>
              <a:t> </a:t>
            </a:r>
            <a:r>
              <a:rPr lang="en-US" sz="1500" err="1"/>
              <a:t>fel</a:t>
            </a:r>
            <a:r>
              <a:rPr lang="en-US" sz="1500"/>
              <a:t> </a:t>
            </a:r>
            <a:r>
              <a:rPr lang="en-US" sz="1500" err="1"/>
              <a:t>oedolion</a:t>
            </a:r>
            <a:r>
              <a:rPr lang="en-US" sz="1500"/>
              <a:t>. Gall ADY </a:t>
            </a:r>
            <a:r>
              <a:rPr lang="en-US" sz="1500" err="1"/>
              <a:t>yn</a:t>
            </a:r>
            <a:r>
              <a:rPr lang="en-US" sz="1500"/>
              <a:t> </a:t>
            </a:r>
            <a:r>
              <a:rPr lang="en-US" sz="1500" err="1"/>
              <a:t>ystod</a:t>
            </a:r>
            <a:r>
              <a:rPr lang="en-US" sz="1500"/>
              <a:t> </a:t>
            </a:r>
            <a:r>
              <a:rPr lang="en-US" sz="1500" err="1"/>
              <a:t>plentyndod</a:t>
            </a:r>
            <a:r>
              <a:rPr lang="en-US" sz="1500"/>
              <a:t> </a:t>
            </a:r>
            <a:r>
              <a:rPr lang="en-US" sz="1500" err="1"/>
              <a:t>fod</a:t>
            </a:r>
            <a:r>
              <a:rPr lang="en-US" sz="1500"/>
              <a:t> y </a:t>
            </a:r>
            <a:r>
              <a:rPr lang="en-US" sz="1500" err="1"/>
              <a:t>straen</a:t>
            </a:r>
            <a:r>
              <a:rPr lang="en-US" sz="1500"/>
              <a:t> </a:t>
            </a:r>
            <a:r>
              <a:rPr lang="en-US" sz="1500" err="1"/>
              <a:t>mwyaf</a:t>
            </a:r>
            <a:r>
              <a:rPr lang="en-US" sz="1500"/>
              <a:t> </a:t>
            </a:r>
            <a:r>
              <a:rPr lang="en-US" sz="1500" err="1"/>
              <a:t>mewn</a:t>
            </a:r>
            <a:r>
              <a:rPr lang="en-US" sz="1500"/>
              <a:t> </a:t>
            </a:r>
            <a:r>
              <a:rPr lang="en-US" sz="1500" err="1"/>
              <a:t>bywyd</a:t>
            </a:r>
            <a:r>
              <a:rPr lang="en-US" sz="1500"/>
              <a:t>. Mae </a:t>
            </a:r>
            <a:r>
              <a:rPr lang="en-US" sz="1500" err="1"/>
              <a:t>hyn</a:t>
            </a:r>
            <a:r>
              <a:rPr lang="en-US" sz="1500"/>
              <a:t> </a:t>
            </a:r>
            <a:r>
              <a:rPr lang="en-US" sz="1500" err="1"/>
              <a:t>oherwydd</a:t>
            </a:r>
            <a:r>
              <a:rPr lang="en-US" sz="1500"/>
              <a:t> y gall ADY </a:t>
            </a:r>
            <a:r>
              <a:rPr lang="en-US" sz="1500" err="1"/>
              <a:t>achosi</a:t>
            </a:r>
            <a:r>
              <a:rPr lang="en-US" sz="1500"/>
              <a:t> </a:t>
            </a:r>
            <a:r>
              <a:rPr lang="en-US" sz="1500" err="1"/>
              <a:t>gwahanol</a:t>
            </a:r>
            <a:r>
              <a:rPr lang="en-US" sz="1500"/>
              <a:t> </a:t>
            </a:r>
            <a:r>
              <a:rPr lang="en-US" sz="1500" err="1"/>
              <a:t>broblemau</a:t>
            </a:r>
            <a:r>
              <a:rPr lang="en-US" sz="1500"/>
              <a:t> iechyd </a:t>
            </a:r>
            <a:r>
              <a:rPr lang="en-US" sz="1500" err="1"/>
              <a:t>meddwl</a:t>
            </a:r>
            <a:r>
              <a:rPr lang="en-US" sz="1500"/>
              <a:t> </a:t>
            </a:r>
            <a:r>
              <a:rPr lang="en-US" sz="1500" err="1"/>
              <a:t>gyda</a:t>
            </a:r>
            <a:r>
              <a:rPr lang="en-US" sz="1500"/>
              <a:t> </a:t>
            </a:r>
            <a:r>
              <a:rPr lang="en-US" sz="1500" err="1"/>
              <a:t>phobl</a:t>
            </a:r>
            <a:r>
              <a:rPr lang="en-US" sz="1500"/>
              <a:t> </a:t>
            </a:r>
            <a:r>
              <a:rPr lang="en-US" sz="1500" err="1"/>
              <a:t>ifanc</a:t>
            </a:r>
            <a:r>
              <a:rPr lang="en-US" sz="1500"/>
              <a:t> </a:t>
            </a:r>
            <a:r>
              <a:rPr lang="en-US" sz="1500" err="1"/>
              <a:t>fel</a:t>
            </a:r>
            <a:r>
              <a:rPr lang="en-US" sz="1500"/>
              <a:t> </a:t>
            </a:r>
            <a:r>
              <a:rPr lang="en-US" sz="1500" err="1"/>
              <a:t>hunan-barch</a:t>
            </a:r>
            <a:r>
              <a:rPr lang="en-US" sz="1500"/>
              <a:t>, </a:t>
            </a:r>
            <a:r>
              <a:rPr lang="en-US" sz="1500" err="1"/>
              <a:t>hyder</a:t>
            </a:r>
            <a:r>
              <a:rPr lang="en-US" sz="1500"/>
              <a:t> a </a:t>
            </a:r>
            <a:r>
              <a:rPr lang="en-US" sz="1500" err="1"/>
              <a:t>phryder</a:t>
            </a:r>
            <a:r>
              <a:rPr lang="en-US" sz="1500"/>
              <a:t>. Mae West, J a Kamis, C (2021) </a:t>
            </a:r>
            <a:r>
              <a:rPr lang="en-US" sz="1500" err="1"/>
              <a:t>yn</a:t>
            </a:r>
            <a:r>
              <a:rPr lang="en-US" sz="1500"/>
              <a:t> </a:t>
            </a:r>
            <a:r>
              <a:rPr lang="en-US" sz="1500" err="1"/>
              <a:t>honni</a:t>
            </a:r>
            <a:r>
              <a:rPr lang="en-US" sz="1500"/>
              <a:t> bod </a:t>
            </a:r>
            <a:r>
              <a:rPr lang="en-US" sz="1500" err="1"/>
              <a:t>hyn</a:t>
            </a:r>
            <a:r>
              <a:rPr lang="en-US" sz="1500"/>
              <a:t> </a:t>
            </a:r>
            <a:r>
              <a:rPr lang="en-US" sz="1500" err="1"/>
              <a:t>yn</a:t>
            </a:r>
            <a:r>
              <a:rPr lang="en-US" sz="1500"/>
              <a:t> </a:t>
            </a:r>
            <a:r>
              <a:rPr lang="en-US" sz="1500" err="1"/>
              <a:t>cysylltu</a:t>
            </a:r>
            <a:r>
              <a:rPr lang="en-US" sz="1500"/>
              <a:t> </a:t>
            </a:r>
            <a:r>
              <a:rPr lang="en-US" sz="1500" err="1"/>
              <a:t>a'r</a:t>
            </a:r>
            <a:r>
              <a:rPr lang="en-US" sz="1500"/>
              <a:t> </a:t>
            </a:r>
            <a:r>
              <a:rPr lang="en-US" sz="1500" err="1"/>
              <a:t>ochr</a:t>
            </a:r>
            <a:r>
              <a:rPr lang="en-US" sz="1500"/>
              <a:t> </a:t>
            </a:r>
            <a:r>
              <a:rPr lang="en-US" sz="1500" err="1"/>
              <a:t>gymdeithasol</a:t>
            </a:r>
            <a:r>
              <a:rPr lang="en-US" sz="1500"/>
              <a:t> </a:t>
            </a:r>
            <a:r>
              <a:rPr lang="en-US" sz="1500" err="1"/>
              <a:t>gan</a:t>
            </a:r>
            <a:r>
              <a:rPr lang="en-US" sz="1500"/>
              <a:t> </a:t>
            </a:r>
            <a:r>
              <a:rPr lang="en-US" sz="1500" err="1"/>
              <a:t>eu</a:t>
            </a:r>
            <a:r>
              <a:rPr lang="en-US" sz="1500"/>
              <a:t> bod ym </a:t>
            </a:r>
            <a:r>
              <a:rPr lang="en-US" sz="1500" err="1"/>
              <a:t>mhoen</a:t>
            </a:r>
            <a:r>
              <a:rPr lang="en-US" sz="1500"/>
              <a:t> I </a:t>
            </a:r>
            <a:r>
              <a:rPr lang="en-US" sz="1500" err="1"/>
              <a:t>fod</a:t>
            </a:r>
            <a:r>
              <a:rPr lang="en-US" sz="1500"/>
              <a:t> </a:t>
            </a:r>
            <a:r>
              <a:rPr lang="en-US" sz="1500" err="1"/>
              <a:t>fel</a:t>
            </a:r>
            <a:r>
              <a:rPr lang="en-US" sz="1500"/>
              <a:t> y </a:t>
            </a:r>
            <a:r>
              <a:rPr lang="en-US" sz="1500" err="1"/>
              <a:t>bobl</a:t>
            </a:r>
            <a:r>
              <a:rPr lang="en-US" sz="1500"/>
              <a:t> o </a:t>
            </a:r>
            <a:r>
              <a:rPr lang="en-US" sz="1500" err="1"/>
              <a:t>gwmpas</a:t>
            </a:r>
            <a:r>
              <a:rPr lang="en-US" sz="1500"/>
              <a:t>.</a:t>
            </a:r>
            <a:endParaRPr lang="en-US"/>
          </a:p>
          <a:p>
            <a:pPr marL="213995" indent="-213995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endParaRPr lang="en-US" sz="15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500"/>
              <a:t>Gall </a:t>
            </a:r>
            <a:r>
              <a:rPr lang="en-US" sz="1500" err="1"/>
              <a:t>hyn</a:t>
            </a:r>
            <a:r>
              <a:rPr lang="en-US" sz="1500"/>
              <a:t> </a:t>
            </a:r>
            <a:r>
              <a:rPr lang="en-US" sz="1500" err="1"/>
              <a:t>achosi</a:t>
            </a:r>
            <a:r>
              <a:rPr lang="en-US" sz="1500"/>
              <a:t> </a:t>
            </a:r>
            <a:r>
              <a:rPr lang="en-US" sz="1500" err="1"/>
              <a:t>absenoldebau</a:t>
            </a:r>
            <a:r>
              <a:rPr lang="en-US" sz="1500"/>
              <a:t> </a:t>
            </a:r>
            <a:r>
              <a:rPr lang="en-US" sz="1500" err="1"/>
              <a:t>o'r</a:t>
            </a:r>
            <a:r>
              <a:rPr lang="en-US" sz="1500"/>
              <a:t> </a:t>
            </a:r>
            <a:r>
              <a:rPr lang="en-US" sz="1500" err="1"/>
              <a:t>ysgol</a:t>
            </a:r>
            <a:r>
              <a:rPr lang="en-US" sz="1500"/>
              <a:t>, </a:t>
            </a:r>
            <a:r>
              <a:rPr lang="en-US" sz="1500" err="1"/>
              <a:t>gweithgareddau</a:t>
            </a:r>
            <a:r>
              <a:rPr lang="en-US" sz="1500"/>
              <a:t> </a:t>
            </a:r>
            <a:r>
              <a:rPr lang="en-US" sz="1500" err="1"/>
              <a:t>allgyrsiol</a:t>
            </a:r>
            <a:r>
              <a:rPr lang="en-US" sz="1500"/>
              <a:t> a  all </a:t>
            </a:r>
            <a:r>
              <a:rPr lang="en-US" sz="1500" err="1"/>
              <a:t>gael</a:t>
            </a:r>
            <a:r>
              <a:rPr lang="en-US" sz="1500"/>
              <a:t> </a:t>
            </a:r>
            <a:r>
              <a:rPr lang="en-US" sz="1500" err="1"/>
              <a:t>effaith</a:t>
            </a:r>
            <a:r>
              <a:rPr lang="en-US" sz="1500"/>
              <a:t> </a:t>
            </a:r>
            <a:r>
              <a:rPr lang="en-US" sz="1500" err="1"/>
              <a:t>negyddol</a:t>
            </a:r>
            <a:r>
              <a:rPr lang="en-US" sz="1500"/>
              <a:t> </a:t>
            </a:r>
            <a:r>
              <a:rPr lang="en-US" sz="1500" err="1"/>
              <a:t>argymdeithasol</a:t>
            </a:r>
            <a:r>
              <a:rPr lang="en-US" sz="1500"/>
              <a:t> a </a:t>
            </a:r>
            <a:r>
              <a:rPr lang="en-US" sz="1500" err="1"/>
              <a:t>meithrin</a:t>
            </a:r>
            <a:r>
              <a:rPr lang="en-US" sz="1500"/>
              <a:t> </a:t>
            </a:r>
            <a:r>
              <a:rPr lang="en-US" sz="1500" err="1"/>
              <a:t>perthnasoedd</a:t>
            </a:r>
            <a:r>
              <a:rPr lang="en-US" sz="1500"/>
              <a:t> </a:t>
            </a:r>
            <a:r>
              <a:rPr lang="en-US" sz="1500" err="1"/>
              <a:t>cyffredinol</a:t>
            </a:r>
            <a:r>
              <a:rPr lang="en-US" sz="1500"/>
              <a:t> y </a:t>
            </a:r>
            <a:r>
              <a:rPr lang="en-US" sz="1500" err="1"/>
              <a:t>plentyn</a:t>
            </a:r>
            <a:r>
              <a:rPr lang="en-US" sz="1600"/>
              <a:t>.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500" b="1" i="1" u="sng" err="1"/>
              <a:t>Amgylchedd</a:t>
            </a:r>
            <a:r>
              <a:rPr lang="en-GB" sz="1500" b="1" i="1" u="sng"/>
              <a:t> </a:t>
            </a:r>
            <a:r>
              <a:rPr lang="en-GB" sz="1500" b="1" i="1" u="sng" err="1"/>
              <a:t>Cartref</a:t>
            </a:r>
            <a:r>
              <a:rPr lang="en-GB" sz="1500" b="1" i="1" u="sng"/>
              <a:t> </a:t>
            </a:r>
            <a:endParaRPr lang="en-US" sz="15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500" err="1"/>
              <a:t>Dywed</a:t>
            </a:r>
            <a:r>
              <a:rPr lang="en-GB" sz="1500"/>
              <a:t> Schmeer a Yoon, (2016) </a:t>
            </a:r>
            <a:r>
              <a:rPr lang="en-GB" sz="1500" err="1"/>
              <a:t>fod</a:t>
            </a:r>
            <a:r>
              <a:rPr lang="en-GB" sz="1500"/>
              <a:t> </a:t>
            </a:r>
            <a:r>
              <a:rPr lang="en-GB" sz="1500" err="1"/>
              <a:t>amgylcheddau</a:t>
            </a:r>
            <a:r>
              <a:rPr lang="en-GB" sz="1500"/>
              <a:t> </a:t>
            </a:r>
            <a:r>
              <a:rPr lang="en-GB" sz="1500" err="1"/>
              <a:t>cartref</a:t>
            </a:r>
            <a:r>
              <a:rPr lang="en-GB" sz="1500"/>
              <a:t> </a:t>
            </a:r>
            <a:r>
              <a:rPr lang="en-GB" sz="1500" err="1"/>
              <a:t>yn</a:t>
            </a:r>
            <a:r>
              <a:rPr lang="en-GB" sz="1500"/>
              <a:t> </a:t>
            </a:r>
            <a:r>
              <a:rPr lang="en-GB" sz="1500" err="1"/>
              <a:t>hanfodol</a:t>
            </a:r>
            <a:r>
              <a:rPr lang="en-GB" sz="1500"/>
              <a:t> </a:t>
            </a:r>
            <a:r>
              <a:rPr lang="en-GB" sz="1500" err="1"/>
              <a:t>i</a:t>
            </a:r>
            <a:r>
              <a:rPr lang="en-GB" sz="1500"/>
              <a:t> </a:t>
            </a:r>
            <a:r>
              <a:rPr lang="en-GB" sz="1500" err="1"/>
              <a:t>ddatblygiad</a:t>
            </a:r>
            <a:r>
              <a:rPr lang="en-GB" sz="1500"/>
              <a:t> </a:t>
            </a:r>
            <a:r>
              <a:rPr lang="en-GB" sz="1500" err="1"/>
              <a:t>corfforol</a:t>
            </a:r>
            <a:r>
              <a:rPr lang="en-GB" sz="1500"/>
              <a:t> </a:t>
            </a:r>
            <a:r>
              <a:rPr lang="en-GB" sz="1500" err="1"/>
              <a:t>achymdeithasol</a:t>
            </a:r>
            <a:r>
              <a:rPr lang="en-GB" sz="1500"/>
              <a:t> </a:t>
            </a:r>
            <a:r>
              <a:rPr lang="en-GB" sz="1500" err="1"/>
              <a:t>plentyn</a:t>
            </a:r>
            <a:r>
              <a:rPr lang="en-GB" sz="1500"/>
              <a:t>. </a:t>
            </a:r>
            <a:endParaRPr lang="en-US" sz="1500"/>
          </a:p>
          <a:p>
            <a:pPr marL="213995" indent="-213995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endParaRPr lang="en-GB" sz="15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500"/>
              <a:t>Yn </a:t>
            </a:r>
            <a:r>
              <a:rPr lang="en-GB" sz="1500" err="1"/>
              <a:t>ôl</a:t>
            </a:r>
            <a:r>
              <a:rPr lang="en-GB" sz="1500"/>
              <a:t> Schmear a Yoon (2016), </a:t>
            </a:r>
            <a:r>
              <a:rPr lang="en-GB" sz="1500" err="1"/>
              <a:t>mae</a:t>
            </a:r>
            <a:r>
              <a:rPr lang="en-GB" sz="1500"/>
              <a:t> </a:t>
            </a:r>
            <a:r>
              <a:rPr lang="en-GB" sz="1500" err="1"/>
              <a:t>byw</a:t>
            </a:r>
            <a:r>
              <a:rPr lang="en-GB" sz="1500"/>
              <a:t> </a:t>
            </a:r>
            <a:r>
              <a:rPr lang="en-GB" sz="1500" err="1"/>
              <a:t>mewn</a:t>
            </a:r>
            <a:r>
              <a:rPr lang="en-GB" sz="1500"/>
              <a:t> </a:t>
            </a:r>
            <a:r>
              <a:rPr lang="en-GB" sz="1500" err="1"/>
              <a:t>cartref</a:t>
            </a:r>
            <a:r>
              <a:rPr lang="en-GB" sz="1500"/>
              <a:t> </a:t>
            </a:r>
            <a:r>
              <a:rPr lang="en-GB" sz="1500" err="1"/>
              <a:t>anhrefnus</a:t>
            </a:r>
            <a:r>
              <a:rPr lang="en-GB" sz="1500"/>
              <a:t>, </a:t>
            </a:r>
            <a:r>
              <a:rPr lang="en-GB" sz="1500" err="1"/>
              <a:t>llawn</a:t>
            </a:r>
            <a:r>
              <a:rPr lang="en-GB" sz="1500"/>
              <a:t> ac </a:t>
            </a:r>
            <a:r>
              <a:rPr lang="en-GB" sz="1500" err="1"/>
              <a:t>anfantais</a:t>
            </a:r>
            <a:r>
              <a:rPr lang="en-GB" sz="1500"/>
              <a:t> </a:t>
            </a:r>
            <a:r>
              <a:rPr lang="en-GB" sz="1500" err="1"/>
              <a:t>yn</a:t>
            </a:r>
            <a:r>
              <a:rPr lang="en-GB" sz="1500"/>
              <a:t> </a:t>
            </a:r>
            <a:r>
              <a:rPr lang="en-GB" sz="1500" err="1"/>
              <a:t>achosi</a:t>
            </a:r>
            <a:r>
              <a:rPr lang="en-GB" sz="1500"/>
              <a:t> </a:t>
            </a:r>
            <a:r>
              <a:rPr lang="en-GB" sz="1500" err="1"/>
              <a:t>anhrefngymdeithasol</a:t>
            </a:r>
            <a:r>
              <a:rPr lang="en-GB" sz="1500"/>
              <a:t> </a:t>
            </a:r>
            <a:r>
              <a:rPr lang="en-GB" sz="1500" err="1"/>
              <a:t>gydol</a:t>
            </a:r>
            <a:r>
              <a:rPr lang="en-GB" sz="1500"/>
              <a:t> </a:t>
            </a:r>
            <a:r>
              <a:rPr lang="en-GB" sz="1500" err="1"/>
              <a:t>oes</a:t>
            </a:r>
            <a:r>
              <a:rPr lang="en-GB" sz="1500"/>
              <a:t> I </a:t>
            </a:r>
            <a:r>
              <a:rPr lang="en-GB" sz="1500" err="1"/>
              <a:t>blant</a:t>
            </a:r>
            <a:r>
              <a:rPr lang="en-GB" sz="1500"/>
              <a:t> a all </a:t>
            </a:r>
            <a:r>
              <a:rPr lang="en-GB" sz="1500" err="1"/>
              <a:t>effeithio</a:t>
            </a:r>
            <a:r>
              <a:rPr lang="en-GB" sz="1500"/>
              <a:t> </a:t>
            </a:r>
            <a:r>
              <a:rPr lang="en-GB" sz="1500" err="1"/>
              <a:t>ar</a:t>
            </a:r>
            <a:r>
              <a:rPr lang="en-GB" sz="1500"/>
              <a:t> </a:t>
            </a:r>
            <a:r>
              <a:rPr lang="en-GB" sz="1500" err="1"/>
              <a:t>eu</a:t>
            </a:r>
            <a:r>
              <a:rPr lang="en-GB" sz="1500"/>
              <a:t> </a:t>
            </a:r>
            <a:r>
              <a:rPr lang="en-GB" sz="1500" err="1"/>
              <a:t>lles</a:t>
            </a:r>
            <a:r>
              <a:rPr lang="en-GB" sz="1500"/>
              <a:t> a </a:t>
            </a:r>
            <a:r>
              <a:rPr lang="en-GB" sz="1500" err="1"/>
              <a:t>straen</a:t>
            </a:r>
            <a:r>
              <a:rPr lang="en-GB" sz="1500"/>
              <a:t> </a:t>
            </a:r>
            <a:r>
              <a:rPr lang="en-GB" sz="1500" err="1"/>
              <a:t>cronig</a:t>
            </a:r>
            <a:r>
              <a:rPr lang="en-GB" sz="1500"/>
              <a:t> </a:t>
            </a:r>
            <a:r>
              <a:rPr lang="en-GB" sz="1500" err="1"/>
              <a:t>yn</a:t>
            </a:r>
            <a:r>
              <a:rPr lang="en-GB" sz="1500"/>
              <a:t> y </a:t>
            </a:r>
            <a:r>
              <a:rPr lang="en-GB" sz="1500" err="1"/>
              <a:t>dyfodol</a:t>
            </a:r>
            <a:r>
              <a:rPr lang="en-GB" sz="1500"/>
              <a:t>. </a:t>
            </a:r>
            <a:r>
              <a:rPr lang="en-GB" sz="1500" err="1"/>
              <a:t>Oherwydd</a:t>
            </a:r>
            <a:r>
              <a:rPr lang="en-GB" sz="1500"/>
              <a:t> </a:t>
            </a:r>
            <a:r>
              <a:rPr lang="en-GB" sz="1500" err="1"/>
              <a:t>hyn</a:t>
            </a:r>
            <a:r>
              <a:rPr lang="en-GB" sz="1500"/>
              <a:t>, gall </a:t>
            </a:r>
            <a:r>
              <a:rPr lang="en-GB" sz="1500" err="1"/>
              <a:t>achosi</a:t>
            </a:r>
            <a:r>
              <a:rPr lang="en-GB" sz="1500"/>
              <a:t> </a:t>
            </a:r>
            <a:r>
              <a:rPr lang="en-GB" sz="1500" err="1"/>
              <a:t>i</a:t>
            </a:r>
            <a:r>
              <a:rPr lang="en-GB" sz="1500"/>
              <a:t> iechyd plant </a:t>
            </a:r>
            <a:r>
              <a:rPr lang="en-GB" sz="1500" err="1"/>
              <a:t>ddirywio</a:t>
            </a:r>
            <a:r>
              <a:rPr lang="en-GB" sz="1500"/>
              <a:t> </a:t>
            </a:r>
            <a:r>
              <a:rPr lang="en-GB" sz="1500" err="1"/>
              <a:t>trwy</a:t>
            </a:r>
            <a:r>
              <a:rPr lang="en-GB" sz="1500"/>
              <a:t> </a:t>
            </a:r>
            <a:r>
              <a:rPr lang="en-GB" sz="1500" err="1"/>
              <a:t>ymddygiadau</a:t>
            </a:r>
            <a:r>
              <a:rPr lang="en-GB" sz="1500"/>
              <a:t> </a:t>
            </a:r>
            <a:r>
              <a:rPr lang="en-GB" sz="1500" err="1"/>
              <a:t>ymdopi</a:t>
            </a:r>
            <a:r>
              <a:rPr lang="en-GB" sz="1500"/>
              <a:t> a </a:t>
            </a:r>
            <a:r>
              <a:rPr lang="en-GB" sz="1500" err="1"/>
              <a:t>straen</a:t>
            </a:r>
            <a:r>
              <a:rPr lang="en-GB" sz="1500"/>
              <a:t> </a:t>
            </a:r>
            <a:r>
              <a:rPr lang="en-GB" sz="1500" err="1"/>
              <a:t>afiach</a:t>
            </a:r>
            <a:r>
              <a:rPr lang="en-GB" sz="1500"/>
              <a:t> Mae </a:t>
            </a:r>
            <a:r>
              <a:rPr lang="en-GB" sz="1500" err="1"/>
              <a:t>hyn</a:t>
            </a:r>
            <a:r>
              <a:rPr lang="en-GB" sz="1500"/>
              <a:t> </a:t>
            </a:r>
            <a:r>
              <a:rPr lang="en-GB" sz="1500" err="1"/>
              <a:t>yn</a:t>
            </a:r>
            <a:r>
              <a:rPr lang="en-GB" sz="1500"/>
              <a:t> </a:t>
            </a:r>
            <a:r>
              <a:rPr lang="en-GB" sz="1500" err="1"/>
              <a:t>hefyd</a:t>
            </a:r>
            <a:r>
              <a:rPr lang="en-GB" sz="1500"/>
              <a:t> </a:t>
            </a:r>
            <a:r>
              <a:rPr lang="en-GB" sz="1500" err="1"/>
              <a:t>yn</a:t>
            </a:r>
            <a:r>
              <a:rPr lang="en-GB" sz="1500"/>
              <a:t> </a:t>
            </a:r>
            <a:r>
              <a:rPr lang="en-GB" sz="1500" err="1"/>
              <a:t>cael</a:t>
            </a:r>
            <a:r>
              <a:rPr lang="en-GB" sz="1500"/>
              <a:t> </a:t>
            </a:r>
            <a:r>
              <a:rPr lang="en-GB" sz="1500" err="1"/>
              <a:t>ei</a:t>
            </a:r>
            <a:r>
              <a:rPr lang="en-GB" sz="1500"/>
              <a:t> </a:t>
            </a:r>
            <a:r>
              <a:rPr lang="en-GB" sz="1500" err="1"/>
              <a:t>achosi</a:t>
            </a:r>
            <a:r>
              <a:rPr lang="en-GB" sz="1500"/>
              <a:t> </a:t>
            </a:r>
            <a:r>
              <a:rPr lang="en-GB" sz="1500" err="1"/>
              <a:t>gan</a:t>
            </a:r>
            <a:r>
              <a:rPr lang="en-GB" sz="1500"/>
              <a:t> </a:t>
            </a:r>
            <a:r>
              <a:rPr lang="en-GB" sz="1500" err="1"/>
              <a:t>dai</a:t>
            </a:r>
            <a:r>
              <a:rPr lang="en-GB" sz="1500"/>
              <a:t> </a:t>
            </a:r>
            <a:r>
              <a:rPr lang="en-GB" sz="1500" err="1"/>
              <a:t>anniogel</a:t>
            </a:r>
            <a:r>
              <a:rPr lang="en-GB" sz="1500"/>
              <a:t> </a:t>
            </a:r>
            <a:r>
              <a:rPr lang="en-GB" sz="1500" err="1"/>
              <a:t>fel</a:t>
            </a:r>
            <a:r>
              <a:rPr lang="en-GB" sz="1500"/>
              <a:t> </a:t>
            </a:r>
            <a:r>
              <a:rPr lang="en-GB" sz="1500" err="1"/>
              <a:t>mowldio</a:t>
            </a:r>
            <a:r>
              <a:rPr lang="en-GB" sz="1500"/>
              <a:t> ac asbestos.</a:t>
            </a:r>
          </a:p>
          <a:p>
            <a:pPr marL="213995" indent="-213995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endParaRPr lang="en-GB" sz="15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500"/>
              <a:t>Mae EPA (2024) </a:t>
            </a:r>
            <a:r>
              <a:rPr lang="en-GB" sz="1500" err="1"/>
              <a:t>yn</a:t>
            </a:r>
            <a:r>
              <a:rPr lang="en-GB" sz="1500"/>
              <a:t> </a:t>
            </a:r>
            <a:r>
              <a:rPr lang="en-GB" sz="1500" err="1"/>
              <a:t>dweud</a:t>
            </a:r>
            <a:r>
              <a:rPr lang="en-GB" sz="1500"/>
              <a:t>, </a:t>
            </a:r>
            <a:r>
              <a:rPr lang="en-GB" sz="1500" err="1"/>
              <a:t>oherwydd</a:t>
            </a:r>
            <a:r>
              <a:rPr lang="en-GB" sz="1500"/>
              <a:t> bod </a:t>
            </a:r>
            <a:r>
              <a:rPr lang="en-GB" sz="1500" err="1"/>
              <a:t>gan</a:t>
            </a:r>
            <a:r>
              <a:rPr lang="en-GB" sz="1500"/>
              <a:t> </a:t>
            </a:r>
            <a:r>
              <a:rPr lang="en-GB" sz="1500" err="1"/>
              <a:t>blant</a:t>
            </a:r>
            <a:r>
              <a:rPr lang="en-GB" sz="1500"/>
              <a:t> </a:t>
            </a:r>
            <a:r>
              <a:rPr lang="en-GB" sz="1500" err="1"/>
              <a:t>ysgyfaint</a:t>
            </a:r>
            <a:r>
              <a:rPr lang="en-GB" sz="1500"/>
              <a:t> </a:t>
            </a:r>
            <a:r>
              <a:rPr lang="en-GB" sz="1500" err="1"/>
              <a:t>llai</a:t>
            </a:r>
            <a:r>
              <a:rPr lang="en-GB" sz="1500"/>
              <a:t> ac </a:t>
            </a:r>
            <a:r>
              <a:rPr lang="en-GB" sz="1500" err="1"/>
              <a:t>fel</a:t>
            </a:r>
            <a:r>
              <a:rPr lang="en-GB" sz="1500"/>
              <a:t> </a:t>
            </a:r>
            <a:r>
              <a:rPr lang="en-GB" sz="1500" err="1"/>
              <a:t>arfer</a:t>
            </a:r>
            <a:r>
              <a:rPr lang="en-GB" sz="1500"/>
              <a:t> </a:t>
            </a:r>
            <a:r>
              <a:rPr lang="en-GB" sz="1500" err="1"/>
              <a:t>yn</a:t>
            </a:r>
            <a:r>
              <a:rPr lang="en-GB" sz="1500"/>
              <a:t> </a:t>
            </a:r>
            <a:r>
              <a:rPr lang="en-GB" sz="1500" err="1"/>
              <a:t>cymryd</a:t>
            </a:r>
            <a:r>
              <a:rPr lang="en-GB" sz="1500"/>
              <a:t> </a:t>
            </a:r>
            <a:r>
              <a:rPr lang="en-GB" sz="1500" err="1"/>
              <a:t>mwy</a:t>
            </a:r>
            <a:r>
              <a:rPr lang="en-GB" sz="1500"/>
              <a:t> </a:t>
            </a:r>
            <a:r>
              <a:rPr lang="en-GB" sz="1500" err="1"/>
              <a:t>oanadliadau</a:t>
            </a:r>
            <a:r>
              <a:rPr lang="en-GB" sz="1500"/>
              <a:t> nag </a:t>
            </a:r>
            <a:r>
              <a:rPr lang="en-GB" sz="1500" err="1"/>
              <a:t>oedolion</a:t>
            </a:r>
            <a:r>
              <a:rPr lang="en-GB" sz="1500"/>
              <a:t>, y gall </a:t>
            </a:r>
            <a:r>
              <a:rPr lang="en-GB" sz="1500" err="1"/>
              <a:t>achosi</a:t>
            </a:r>
            <a:r>
              <a:rPr lang="en-GB" sz="1500"/>
              <a:t> </a:t>
            </a:r>
            <a:r>
              <a:rPr lang="en-GB" sz="1500" err="1"/>
              <a:t>llawer</a:t>
            </a:r>
            <a:r>
              <a:rPr lang="en-GB" sz="1500"/>
              <a:t> o </a:t>
            </a:r>
            <a:r>
              <a:rPr lang="en-GB" sz="1500" err="1"/>
              <a:t>besychu</a:t>
            </a:r>
            <a:r>
              <a:rPr lang="en-GB" sz="1500"/>
              <a:t>, </a:t>
            </a:r>
            <a:r>
              <a:rPr lang="en-GB" sz="1500" err="1"/>
              <a:t>tisian</a:t>
            </a:r>
            <a:r>
              <a:rPr lang="en-GB" sz="1500"/>
              <a:t>, </a:t>
            </a:r>
            <a:r>
              <a:rPr lang="en-GB" sz="1500" err="1"/>
              <a:t>ymosodiadau</a:t>
            </a:r>
            <a:r>
              <a:rPr lang="en-GB" sz="1500"/>
              <a:t> asthma </a:t>
            </a:r>
            <a:r>
              <a:rPr lang="en-GB" sz="1500" err="1"/>
              <a:t>yn</a:t>
            </a:r>
            <a:r>
              <a:rPr lang="en-GB" sz="1500"/>
              <a:t> y </a:t>
            </a:r>
            <a:r>
              <a:rPr lang="en-GB" sz="1500" err="1"/>
              <a:t>dyfodol</a:t>
            </a:r>
            <a:r>
              <a:rPr lang="en-GB" sz="1500"/>
              <a:t> </a:t>
            </a:r>
            <a:r>
              <a:rPr lang="en-GB" sz="1500" err="1"/>
              <a:t>ahyd</a:t>
            </a:r>
            <a:r>
              <a:rPr lang="en-GB" sz="1500"/>
              <a:t> </a:t>
            </a:r>
            <a:r>
              <a:rPr lang="en-GB" sz="1500" err="1"/>
              <a:t>yn</a:t>
            </a:r>
            <a:r>
              <a:rPr lang="en-GB" sz="1500"/>
              <a:t> </a:t>
            </a:r>
            <a:r>
              <a:rPr lang="en-GB" sz="1500" err="1"/>
              <a:t>oed</a:t>
            </a:r>
            <a:r>
              <a:rPr lang="en-GB" sz="1500"/>
              <a:t> </a:t>
            </a:r>
            <a:r>
              <a:rPr lang="en-GB" sz="1500" err="1"/>
              <a:t>niwmonia</a:t>
            </a:r>
            <a:r>
              <a:rPr lang="en-GB" sz="1500"/>
              <a:t>. </a:t>
            </a: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50139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A1B2E-6735-D97D-0E82-DE73B83FC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-181213"/>
            <a:ext cx="12183372" cy="1325563"/>
          </a:xfrm>
        </p:spPr>
        <p:txBody>
          <a:bodyPr/>
          <a:lstStyle/>
          <a:p>
            <a:r>
              <a:rPr lang="en-GB" sz="11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ECEY5009/C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96037-EB1A-6010-33D2-7D2A195AB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09" y="488531"/>
            <a:ext cx="11895826" cy="62060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Script </a:t>
            </a:r>
            <a:r>
              <a:rPr lang="en-GB" err="1"/>
              <a:t>Cyflwyniad</a:t>
            </a:r>
            <a:endParaRPr lang="en-GB"/>
          </a:p>
          <a:p>
            <a:pPr marL="0" indent="0">
              <a:buNone/>
            </a:pPr>
            <a:r>
              <a:rPr lang="en-GB" sz="1500">
                <a:highlight>
                  <a:srgbClr val="FFFF00"/>
                </a:highlight>
              </a:rPr>
              <a:t>P.5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u="sng" err="1"/>
              <a:t>Tlodi</a:t>
            </a:r>
            <a:r>
              <a:rPr lang="en-GB" sz="1800" b="1" i="1" u="sng"/>
              <a:t> </a:t>
            </a:r>
            <a:endParaRPr lang="en-US" sz="18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Yn </a:t>
            </a:r>
            <a:r>
              <a:rPr lang="en-GB" sz="1600" err="1"/>
              <a:t>ôl</a:t>
            </a:r>
            <a:r>
              <a:rPr lang="en-GB" sz="1600"/>
              <a:t> Public Health Scotland (2024) y </a:t>
            </a:r>
            <a:r>
              <a:rPr lang="en-GB" sz="1600" err="1"/>
              <a:t>diffiniad</a:t>
            </a:r>
            <a:r>
              <a:rPr lang="en-GB" sz="1600"/>
              <a:t> o </a:t>
            </a:r>
            <a:r>
              <a:rPr lang="en-GB" sz="1600" err="1"/>
              <a:t>dlodi</a:t>
            </a:r>
            <a:r>
              <a:rPr lang="en-GB" sz="1600"/>
              <a:t> </a:t>
            </a:r>
            <a:r>
              <a:rPr lang="en-GB" sz="1600" err="1"/>
              <a:t>yw</a:t>
            </a:r>
            <a:r>
              <a:rPr lang="en-GB" sz="1600"/>
              <a:t> pan </a:t>
            </a:r>
            <a:r>
              <a:rPr lang="en-GB" sz="1600" err="1"/>
              <a:t>nad</a:t>
            </a:r>
            <a:r>
              <a:rPr lang="en-GB" sz="1600"/>
              <a:t> </a:t>
            </a:r>
            <a:r>
              <a:rPr lang="en-GB" sz="1600" err="1"/>
              <a:t>yw</a:t>
            </a:r>
            <a:r>
              <a:rPr lang="en-GB" sz="1600"/>
              <a:t> </a:t>
            </a:r>
            <a:r>
              <a:rPr lang="en-GB" sz="1600" err="1"/>
              <a:t>incwm</a:t>
            </a:r>
            <a:r>
              <a:rPr lang="en-GB" sz="1600"/>
              <a:t> </a:t>
            </a:r>
            <a:r>
              <a:rPr lang="en-GB" sz="1600" err="1"/>
              <a:t>aelwyd</a:t>
            </a:r>
            <a:r>
              <a:rPr lang="en-GB" sz="1600"/>
              <a:t>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gallu</a:t>
            </a:r>
            <a:r>
              <a:rPr lang="en-GB" sz="1600"/>
              <a:t> </a:t>
            </a:r>
            <a:r>
              <a:rPr lang="en-GB" sz="1600" err="1"/>
              <a:t>diwalluanghenion</a:t>
            </a:r>
            <a:r>
              <a:rPr lang="en-GB" sz="1600"/>
              <a:t> </a:t>
            </a:r>
            <a:r>
              <a:rPr lang="en-GB" sz="1600" err="1"/>
              <a:t>unigolion</a:t>
            </a:r>
            <a:r>
              <a:rPr lang="en-GB" sz="1600"/>
              <a:t>. Mae </a:t>
            </a:r>
            <a:r>
              <a:rPr lang="en-GB" sz="1600" err="1"/>
              <a:t>tlodi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lleihau'r</a:t>
            </a:r>
            <a:r>
              <a:rPr lang="en-GB" sz="1600"/>
              <a:t> </a:t>
            </a:r>
            <a:r>
              <a:rPr lang="en-GB" sz="1600" err="1"/>
              <a:t>gallu</a:t>
            </a:r>
            <a:r>
              <a:rPr lang="en-GB" sz="1600"/>
              <a:t> I </a:t>
            </a:r>
            <a:r>
              <a:rPr lang="en-GB" sz="1600" err="1"/>
              <a:t>gyflawni</a:t>
            </a:r>
            <a:r>
              <a:rPr lang="en-GB" sz="1600"/>
              <a:t> </a:t>
            </a:r>
            <a:r>
              <a:rPr lang="en-GB" sz="1600" err="1"/>
              <a:t>anghenion</a:t>
            </a:r>
            <a:r>
              <a:rPr lang="en-GB" sz="1600"/>
              <a:t> </a:t>
            </a:r>
            <a:r>
              <a:rPr lang="en-GB" sz="1600" err="1"/>
              <a:t>dyddiol</a:t>
            </a:r>
            <a:r>
              <a:rPr lang="en-GB" sz="1600"/>
              <a:t> </a:t>
            </a:r>
            <a:r>
              <a:rPr lang="en-GB" sz="1600" err="1"/>
              <a:t>fel</a:t>
            </a:r>
            <a:r>
              <a:rPr lang="en-GB" sz="1600"/>
              <a:t> </a:t>
            </a:r>
            <a:r>
              <a:rPr lang="en-GB" sz="1600" err="1"/>
              <a:t>gwresogi</a:t>
            </a:r>
            <a:r>
              <a:rPr lang="en-GB" sz="1600"/>
              <a:t>, </a:t>
            </a:r>
            <a:r>
              <a:rPr lang="en-GB" sz="1600" err="1"/>
              <a:t>bwyd</a:t>
            </a:r>
            <a:r>
              <a:rPr lang="en-GB" sz="1600"/>
              <a:t>, </a:t>
            </a:r>
            <a:r>
              <a:rPr lang="en-GB" sz="1600" err="1"/>
              <a:t>dwr</a:t>
            </a:r>
            <a:r>
              <a:rPr lang="en-GB" sz="1600"/>
              <a:t>, </a:t>
            </a:r>
            <a:r>
              <a:rPr lang="en-GB" sz="1600" err="1"/>
              <a:t>dillad</a:t>
            </a:r>
            <a:r>
              <a:rPr lang="en-GB" sz="1600"/>
              <a:t> ac </a:t>
            </a:r>
            <a:r>
              <a:rPr lang="en-GB" sz="1600" err="1"/>
              <a:t>yn</a:t>
            </a:r>
            <a:r>
              <a:rPr lang="en-GB" sz="1600"/>
              <a:t> y </a:t>
            </a:r>
            <a:r>
              <a:rPr lang="en-GB" sz="1600" err="1"/>
              <a:t>blaen</a:t>
            </a:r>
            <a:r>
              <a:rPr lang="en-GB" sz="1600"/>
              <a:t>.</a:t>
            </a:r>
            <a:endParaRPr lang="en-US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err="1"/>
              <a:t>Mae'r</a:t>
            </a:r>
            <a:r>
              <a:rPr lang="en-GB" sz="1600"/>
              <a:t> RCPCH (2022) 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honni</a:t>
            </a:r>
            <a:r>
              <a:rPr lang="en-GB" sz="1600"/>
              <a:t> bod </a:t>
            </a:r>
            <a:r>
              <a:rPr lang="en-GB" sz="1600" err="1"/>
              <a:t>gofalwyr</a:t>
            </a:r>
            <a:r>
              <a:rPr lang="en-GB" sz="1600"/>
              <a:t> </a:t>
            </a:r>
            <a:r>
              <a:rPr lang="en-GB" sz="1600" err="1"/>
              <a:t>sy'n</a:t>
            </a:r>
            <a:r>
              <a:rPr lang="en-GB" sz="1600"/>
              <a:t> </a:t>
            </a:r>
            <a:r>
              <a:rPr lang="en-GB" sz="1600" err="1"/>
              <a:t>mewn</a:t>
            </a:r>
            <a:r>
              <a:rPr lang="en-GB" sz="1600"/>
              <a:t> </a:t>
            </a:r>
            <a:r>
              <a:rPr lang="en-GB" sz="1600" err="1"/>
              <a:t>tlodi</a:t>
            </a:r>
            <a:r>
              <a:rPr lang="en-GB" sz="1600"/>
              <a:t>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llai</a:t>
            </a:r>
            <a:r>
              <a:rPr lang="en-GB" sz="1600"/>
              <a:t> </a:t>
            </a:r>
            <a:r>
              <a:rPr lang="en-GB" sz="1600" err="1"/>
              <a:t>abl</a:t>
            </a:r>
            <a:r>
              <a:rPr lang="en-GB" sz="1600"/>
              <a:t> </a:t>
            </a:r>
            <a:r>
              <a:rPr lang="en-GB" sz="1600" err="1"/>
              <a:t>i</a:t>
            </a:r>
            <a:r>
              <a:rPr lang="en-GB" sz="1600"/>
              <a:t> </a:t>
            </a:r>
            <a:r>
              <a:rPr lang="en-GB" sz="1600" err="1"/>
              <a:t>fforddio</a:t>
            </a:r>
            <a:r>
              <a:rPr lang="en-GB" sz="1600"/>
              <a:t> </a:t>
            </a:r>
            <a:r>
              <a:rPr lang="en-GB" sz="1600" err="1"/>
              <a:t>bwydydd</a:t>
            </a:r>
            <a:r>
              <a:rPr lang="en-GB" sz="1600"/>
              <a:t> </a:t>
            </a:r>
            <a:r>
              <a:rPr lang="en-GB" sz="1600" err="1"/>
              <a:t>iach</a:t>
            </a:r>
            <a:r>
              <a:rPr lang="en-GB" sz="1600"/>
              <a:t> </a:t>
            </a:r>
            <a:r>
              <a:rPr lang="en-GB" sz="1600" err="1"/>
              <a:t>amaethlon</a:t>
            </a:r>
            <a:r>
              <a:rPr lang="en-GB" sz="1600"/>
              <a:t> ac </a:t>
            </a:r>
            <a:r>
              <a:rPr lang="en-GB" sz="1600" err="1"/>
              <a:t>felly'n</a:t>
            </a:r>
            <a:r>
              <a:rPr lang="en-GB" sz="1600"/>
              <a:t> </a:t>
            </a:r>
            <a:r>
              <a:rPr lang="en-GB" sz="1600" err="1"/>
              <a:t>methu</a:t>
            </a:r>
            <a:r>
              <a:rPr lang="en-GB" sz="1600"/>
              <a:t> â </a:t>
            </a:r>
            <a:r>
              <a:rPr lang="en-GB" sz="1600" err="1"/>
              <a:t>rhoi</a:t>
            </a:r>
            <a:r>
              <a:rPr lang="en-GB" sz="1600"/>
              <a:t> </a:t>
            </a:r>
            <a:r>
              <a:rPr lang="en-GB" sz="1600" err="1"/>
              <a:t>ffordd</a:t>
            </a:r>
            <a:r>
              <a:rPr lang="en-GB" sz="1600"/>
              <a:t> </a:t>
            </a:r>
            <a:r>
              <a:rPr lang="en-GB" sz="1600" err="1"/>
              <a:t>iach</a:t>
            </a:r>
            <a:r>
              <a:rPr lang="en-GB" sz="1600"/>
              <a:t> o </a:t>
            </a:r>
            <a:r>
              <a:rPr lang="en-GB" sz="1600" err="1"/>
              <a:t>fyw</a:t>
            </a:r>
            <a:r>
              <a:rPr lang="en-GB" sz="1600"/>
              <a:t> </a:t>
            </a:r>
            <a:r>
              <a:rPr lang="en-GB" sz="1600" err="1"/>
              <a:t>i'r</a:t>
            </a:r>
            <a:r>
              <a:rPr lang="en-GB" sz="1600"/>
              <a:t> plant.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Gan </a:t>
            </a:r>
            <a:r>
              <a:rPr lang="en-GB" sz="1600" err="1"/>
              <a:t>nad</a:t>
            </a:r>
            <a:r>
              <a:rPr lang="en-GB" sz="1600"/>
              <a:t> </a:t>
            </a:r>
            <a:r>
              <a:rPr lang="en-GB" sz="1600" err="1"/>
              <a:t>yw</a:t>
            </a:r>
            <a:r>
              <a:rPr lang="en-GB" sz="1600"/>
              <a:t> </a:t>
            </a:r>
            <a:r>
              <a:rPr lang="en-GB" sz="1600" err="1"/>
              <a:t>bwydydd</a:t>
            </a:r>
            <a:r>
              <a:rPr lang="en-GB" sz="1600"/>
              <a:t> </a:t>
            </a:r>
            <a:r>
              <a:rPr lang="en-GB" sz="1600" err="1"/>
              <a:t>rhatach</a:t>
            </a:r>
            <a:r>
              <a:rPr lang="en-GB" sz="1600"/>
              <a:t> mor </a:t>
            </a:r>
            <a:r>
              <a:rPr lang="en-GB" sz="1600" err="1"/>
              <a:t>iach</a:t>
            </a:r>
            <a:r>
              <a:rPr lang="en-GB" sz="1600"/>
              <a:t> </a:t>
            </a:r>
            <a:r>
              <a:rPr lang="en-GB" sz="1600" err="1"/>
              <a:t>gallai</a:t>
            </a:r>
            <a:r>
              <a:rPr lang="en-GB" sz="1600"/>
              <a:t> </a:t>
            </a:r>
            <a:r>
              <a:rPr lang="en-GB" sz="1600" err="1"/>
              <a:t>hyn</a:t>
            </a:r>
            <a:r>
              <a:rPr lang="en-GB" sz="1600"/>
              <a:t> </a:t>
            </a:r>
            <a:r>
              <a:rPr lang="en-GB" sz="1600" err="1"/>
              <a:t>arwain</a:t>
            </a:r>
            <a:r>
              <a:rPr lang="en-GB" sz="1600"/>
              <a:t> at </a:t>
            </a:r>
            <a:r>
              <a:rPr lang="en-GB" sz="1600" err="1"/>
              <a:t>ordewdra</a:t>
            </a:r>
            <a:r>
              <a:rPr lang="en-GB" sz="1600"/>
              <a:t> a </a:t>
            </a:r>
            <a:r>
              <a:rPr lang="en-GB" sz="1600" err="1"/>
              <a:t>diffyg</a:t>
            </a:r>
            <a:r>
              <a:rPr lang="en-GB" sz="1600"/>
              <a:t> </a:t>
            </a:r>
            <a:r>
              <a:rPr lang="en-GB" sz="1600" err="1"/>
              <a:t>maeth</a:t>
            </a:r>
            <a:r>
              <a:rPr lang="en-GB" sz="1600"/>
              <a:t>. Gall plant a </a:t>
            </a:r>
            <a:r>
              <a:rPr lang="en-GB" sz="1600" err="1"/>
              <a:t>deuluoedd</a:t>
            </a:r>
            <a:r>
              <a:rPr lang="en-GB" sz="1600"/>
              <a:t> </a:t>
            </a:r>
            <a:r>
              <a:rPr lang="en-GB" sz="1600" err="1"/>
              <a:t>incwm</a:t>
            </a:r>
            <a:r>
              <a:rPr lang="en-GB" sz="1600"/>
              <a:t> </a:t>
            </a:r>
            <a:r>
              <a:rPr lang="en-GB" sz="1600" err="1"/>
              <a:t>isel</a:t>
            </a:r>
            <a:r>
              <a:rPr lang="en-GB" sz="1600"/>
              <a:t> </a:t>
            </a:r>
            <a:r>
              <a:rPr lang="en-GB" sz="1600" err="1"/>
              <a:t>ddioddef</a:t>
            </a:r>
            <a:r>
              <a:rPr lang="en-GB" sz="1600"/>
              <a:t> </a:t>
            </a:r>
            <a:r>
              <a:rPr lang="en-GB" sz="1600" err="1"/>
              <a:t>problemau</a:t>
            </a:r>
            <a:r>
              <a:rPr lang="en-GB" sz="1600"/>
              <a:t> iechyd a </a:t>
            </a:r>
            <a:r>
              <a:rPr lang="en-GB" sz="1600" err="1"/>
              <a:t>lles</a:t>
            </a:r>
            <a:r>
              <a:rPr lang="en-GB" sz="1600"/>
              <a:t> </a:t>
            </a:r>
            <a:r>
              <a:rPr lang="en-GB" sz="1600" err="1"/>
              <a:t>fel</a:t>
            </a:r>
            <a:r>
              <a:rPr lang="en-GB" sz="1600"/>
              <a:t> </a:t>
            </a:r>
            <a:r>
              <a:rPr lang="en-GB" sz="1600" err="1"/>
              <a:t>colled</a:t>
            </a:r>
            <a:r>
              <a:rPr lang="en-GB" sz="1600"/>
              <a:t> o </a:t>
            </a:r>
            <a:r>
              <a:rPr lang="en-GB" sz="1600" err="1"/>
              <a:t>gymorth</a:t>
            </a:r>
            <a:r>
              <a:rPr lang="en-GB" sz="1600"/>
              <a:t> </a:t>
            </a:r>
            <a:r>
              <a:rPr lang="en-GB" sz="1600" err="1"/>
              <a:t>meddygol</a:t>
            </a:r>
            <a:r>
              <a:rPr lang="en-GB" sz="1600"/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Yn </a:t>
            </a:r>
            <a:r>
              <a:rPr lang="en-GB" sz="1600" err="1"/>
              <a:t>ol</a:t>
            </a:r>
            <a:r>
              <a:rPr lang="en-GB" sz="1600"/>
              <a:t> RCPCH (2022), </a:t>
            </a:r>
            <a:r>
              <a:rPr lang="en-GB" sz="1600" err="1"/>
              <a:t>mae</a:t>
            </a:r>
            <a:r>
              <a:rPr lang="en-GB" sz="1600"/>
              <a:t> </a:t>
            </a:r>
            <a:r>
              <a:rPr lang="en-GB" sz="1600" err="1"/>
              <a:t>llai</a:t>
            </a:r>
            <a:r>
              <a:rPr lang="en-GB" sz="1600"/>
              <a:t> o </a:t>
            </a:r>
            <a:r>
              <a:rPr lang="en-GB" sz="1600" err="1"/>
              <a:t>feddygon</a:t>
            </a:r>
            <a:r>
              <a:rPr lang="en-GB" sz="1600"/>
              <a:t> </a:t>
            </a:r>
            <a:r>
              <a:rPr lang="en-GB" sz="1600" err="1"/>
              <a:t>teulu</a:t>
            </a:r>
            <a:r>
              <a:rPr lang="en-GB" sz="1600"/>
              <a:t> </a:t>
            </a:r>
            <a:r>
              <a:rPr lang="en-GB" sz="1600" err="1"/>
              <a:t>mewn</a:t>
            </a:r>
            <a:r>
              <a:rPr lang="en-GB" sz="1600"/>
              <a:t> </a:t>
            </a:r>
            <a:r>
              <a:rPr lang="en-GB" sz="1600" err="1"/>
              <a:t>ardaloedd</a:t>
            </a:r>
            <a:r>
              <a:rPr lang="en-GB" sz="1600"/>
              <a:t> </a:t>
            </a:r>
            <a:r>
              <a:rPr lang="en-GB" sz="1600" err="1"/>
              <a:t>difreintiedig</a:t>
            </a:r>
            <a:r>
              <a:rPr lang="en-GB" sz="1600"/>
              <a:t> </a:t>
            </a:r>
            <a:r>
              <a:rPr lang="en-GB" sz="1600" err="1"/>
              <a:t>sy'n</a:t>
            </a:r>
            <a:r>
              <a:rPr lang="en-GB" sz="1600"/>
              <a:t> </a:t>
            </a:r>
            <a:r>
              <a:rPr lang="en-GB" sz="1600" err="1"/>
              <a:t>golygu</a:t>
            </a:r>
            <a:r>
              <a:rPr lang="en-GB" sz="1600"/>
              <a:t> </a:t>
            </a:r>
            <a:r>
              <a:rPr lang="en-GB" sz="1600" err="1"/>
              <a:t>na</a:t>
            </a:r>
            <a:r>
              <a:rPr lang="en-GB" sz="1600"/>
              <a:t> all </a:t>
            </a:r>
            <a:r>
              <a:rPr lang="en-GB" sz="1600" err="1"/>
              <a:t>teuluoedd</a:t>
            </a:r>
            <a:r>
              <a:rPr lang="en-GB" sz="1600"/>
              <a:t> </a:t>
            </a:r>
            <a:r>
              <a:rPr lang="en-GB" sz="1600" err="1"/>
              <a:t>gael</a:t>
            </a:r>
            <a:r>
              <a:rPr lang="en-GB" sz="1600"/>
              <a:t> </a:t>
            </a:r>
            <a:r>
              <a:rPr lang="en-GB" sz="1600" err="1"/>
              <a:t>mynediad</a:t>
            </a:r>
            <a:r>
              <a:rPr lang="en-GB" sz="1600"/>
              <a:t> at y </a:t>
            </a:r>
            <a:r>
              <a:rPr lang="en-GB" sz="1600" err="1"/>
              <a:t>cymorth</a:t>
            </a:r>
            <a:r>
              <a:rPr lang="en-GB" sz="1600"/>
              <a:t> </a:t>
            </a:r>
            <a:r>
              <a:rPr lang="en-GB" sz="1600" err="1"/>
              <a:t>sydd</a:t>
            </a:r>
            <a:r>
              <a:rPr lang="en-GB" sz="1600"/>
              <a:t> </a:t>
            </a:r>
            <a:r>
              <a:rPr lang="en-GB" sz="1600" err="1"/>
              <a:t>ei</a:t>
            </a:r>
            <a:r>
              <a:rPr lang="en-GB" sz="1600"/>
              <a:t> </a:t>
            </a:r>
            <a:r>
              <a:rPr lang="en-GB" sz="1600" err="1"/>
              <a:t>angen</a:t>
            </a:r>
            <a:r>
              <a:rPr lang="en-GB" sz="1600"/>
              <a:t> </a:t>
            </a:r>
            <a:r>
              <a:rPr lang="en-GB" sz="1600" err="1"/>
              <a:t>oherwydd</a:t>
            </a:r>
            <a:r>
              <a:rPr lang="en-GB" sz="1600"/>
              <a:t> </a:t>
            </a:r>
            <a:r>
              <a:rPr lang="en-GB" sz="1600" err="1"/>
              <a:t>gofal</a:t>
            </a:r>
            <a:r>
              <a:rPr lang="en-GB" sz="1600"/>
              <a:t> plant, </a:t>
            </a:r>
            <a:r>
              <a:rPr lang="en-GB" sz="1600" err="1"/>
              <a:t>costau</a:t>
            </a:r>
            <a:r>
              <a:rPr lang="en-GB" sz="1600"/>
              <a:t> </a:t>
            </a:r>
            <a:r>
              <a:rPr lang="en-GB" sz="1600" err="1"/>
              <a:t>teithio</a:t>
            </a:r>
            <a:r>
              <a:rPr lang="en-GB" sz="1600"/>
              <a:t> neu golli </a:t>
            </a:r>
            <a:r>
              <a:rPr lang="en-GB" sz="1600" err="1"/>
              <a:t>gwaith</a:t>
            </a:r>
            <a:r>
              <a:rPr lang="en-GB" sz="1600"/>
              <a:t>.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Gall </a:t>
            </a:r>
            <a:r>
              <a:rPr lang="en-GB" sz="1600" err="1"/>
              <a:t>hyn</a:t>
            </a:r>
            <a:r>
              <a:rPr lang="en-GB" sz="1600"/>
              <a:t> </a:t>
            </a:r>
            <a:r>
              <a:rPr lang="en-GB" sz="1600" err="1"/>
              <a:t>arwain</a:t>
            </a:r>
            <a:r>
              <a:rPr lang="en-GB" sz="1600"/>
              <a:t> at </a:t>
            </a:r>
            <a:r>
              <a:rPr lang="en-GB" sz="1600" err="1"/>
              <a:t>ddyfodol</a:t>
            </a:r>
            <a:r>
              <a:rPr lang="en-GB" sz="1600"/>
              <a:t> plant o </a:t>
            </a:r>
            <a:r>
              <a:rPr lang="en-GB" sz="1600" err="1"/>
              <a:t>iselder</a:t>
            </a:r>
            <a:r>
              <a:rPr lang="en-GB" sz="1600"/>
              <a:t>, </a:t>
            </a:r>
            <a:r>
              <a:rPr lang="en-GB" sz="1600" err="1"/>
              <a:t>pryder</a:t>
            </a:r>
            <a:r>
              <a:rPr lang="en-GB" sz="1600"/>
              <a:t>, </a:t>
            </a:r>
            <a:r>
              <a:rPr lang="en-GB" sz="1600" err="1"/>
              <a:t>diffyg</a:t>
            </a:r>
            <a:r>
              <a:rPr lang="en-GB" sz="1600"/>
              <a:t> </a:t>
            </a:r>
            <a:r>
              <a:rPr lang="en-GB" sz="1600" err="1"/>
              <a:t>hyder</a:t>
            </a:r>
            <a:r>
              <a:rPr lang="en-GB" sz="1600"/>
              <a:t>, </a:t>
            </a:r>
            <a:r>
              <a:rPr lang="en-GB" sz="1600" err="1"/>
              <a:t>hylendid</a:t>
            </a:r>
            <a:r>
              <a:rPr lang="en-GB" sz="1600"/>
              <a:t> </a:t>
            </a:r>
            <a:r>
              <a:rPr lang="en-GB" sz="1600" err="1"/>
              <a:t>gwael</a:t>
            </a:r>
            <a:r>
              <a:rPr lang="en-GB" sz="1600"/>
              <a:t>, </a:t>
            </a:r>
            <a:r>
              <a:rPr lang="en-GB" sz="1600" err="1"/>
              <a:t>bregus</a:t>
            </a:r>
            <a:r>
              <a:rPr lang="en-GB" sz="1600"/>
              <a:t> </a:t>
            </a:r>
            <a:r>
              <a:rPr lang="en-GB" sz="1600" err="1"/>
              <a:t>rwydd</a:t>
            </a:r>
            <a:r>
              <a:rPr lang="en-GB" sz="1600"/>
              <a:t> </a:t>
            </a:r>
            <a:r>
              <a:rPr lang="en-GB" sz="1600" err="1"/>
              <a:t>acymddygiadau</a:t>
            </a:r>
            <a:r>
              <a:rPr lang="en-GB" sz="1600"/>
              <a:t> </a:t>
            </a:r>
            <a:r>
              <a:rPr lang="en-GB" sz="1600" err="1"/>
              <a:t>llawn</a:t>
            </a:r>
            <a:r>
              <a:rPr lang="en-GB" sz="1600"/>
              <a:t> </a:t>
            </a:r>
            <a:r>
              <a:rPr lang="en-GB" sz="1600" err="1"/>
              <a:t>straen</a:t>
            </a:r>
            <a:r>
              <a:rPr lang="en-GB" sz="1600"/>
              <a:t>. 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u="sng"/>
              <a:t>Abraham Maslow </a:t>
            </a:r>
            <a:endParaRPr lang="en-US" sz="18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/>
              <a:t>Mae Cherry, K (2024) </a:t>
            </a:r>
            <a:r>
              <a:rPr lang="en-US" sz="1600" err="1"/>
              <a:t>yn</a:t>
            </a:r>
            <a:r>
              <a:rPr lang="en-US" sz="1600"/>
              <a:t> </a:t>
            </a:r>
            <a:r>
              <a:rPr lang="en-US" sz="1600" err="1"/>
              <a:t>dweud</a:t>
            </a:r>
            <a:r>
              <a:rPr lang="en-US" sz="1600"/>
              <a:t> bod </a:t>
            </a:r>
            <a:r>
              <a:rPr lang="en-US" sz="1600" err="1"/>
              <a:t>Hierarchaeth</a:t>
            </a:r>
            <a:r>
              <a:rPr lang="en-US" sz="1600"/>
              <a:t> </a:t>
            </a:r>
            <a:r>
              <a:rPr lang="en-US" sz="1600" err="1"/>
              <a:t>Anghenion</a:t>
            </a:r>
            <a:r>
              <a:rPr lang="en-US" sz="1600"/>
              <a:t> Abraham Maslow </a:t>
            </a:r>
            <a:r>
              <a:rPr lang="en-US" sz="1600" err="1"/>
              <a:t>yn</a:t>
            </a:r>
            <a:r>
              <a:rPr lang="en-US" sz="1600"/>
              <a:t> </a:t>
            </a:r>
            <a:r>
              <a:rPr lang="en-US" sz="1600" err="1"/>
              <a:t>gymhelliant</a:t>
            </a:r>
            <a:r>
              <a:rPr lang="en-US" sz="1600"/>
              <a:t> </a:t>
            </a:r>
            <a:r>
              <a:rPr lang="en-US" sz="1600" err="1"/>
              <a:t>dynolsydd</a:t>
            </a:r>
            <a:r>
              <a:rPr lang="en-US" sz="1600"/>
              <a:t> </a:t>
            </a:r>
            <a:r>
              <a:rPr lang="en-US" sz="1600" err="1"/>
              <a:t>ei</a:t>
            </a:r>
            <a:r>
              <a:rPr lang="en-US" sz="1600"/>
              <a:t> </a:t>
            </a:r>
            <a:r>
              <a:rPr lang="en-US" sz="1600" err="1"/>
              <a:t>angen</a:t>
            </a:r>
            <a:r>
              <a:rPr lang="en-US" sz="1600"/>
              <a:t> </a:t>
            </a:r>
            <a:r>
              <a:rPr lang="en-US" sz="1600" err="1"/>
              <a:t>arnom</a:t>
            </a:r>
            <a:r>
              <a:rPr lang="en-US" sz="1600"/>
              <a:t> er </a:t>
            </a:r>
            <a:r>
              <a:rPr lang="en-US" sz="1600" err="1"/>
              <a:t>mwyn</a:t>
            </a:r>
            <a:r>
              <a:rPr lang="en-US" sz="1600"/>
              <a:t> </a:t>
            </a:r>
            <a:r>
              <a:rPr lang="en-US" sz="1600" err="1"/>
              <a:t>gallu</a:t>
            </a:r>
            <a:r>
              <a:rPr lang="en-US" sz="1600"/>
              <a:t> </a:t>
            </a:r>
            <a:r>
              <a:rPr lang="en-US" sz="1600" err="1"/>
              <a:t>cyrraedd</a:t>
            </a:r>
            <a:r>
              <a:rPr lang="en-US" sz="1600"/>
              <a:t> </a:t>
            </a:r>
            <a:r>
              <a:rPr lang="en-US" sz="1600" err="1"/>
              <a:t>ein</a:t>
            </a:r>
            <a:r>
              <a:rPr lang="en-US" sz="1600"/>
              <a:t> </a:t>
            </a:r>
            <a:r>
              <a:rPr lang="en-US" sz="1600" err="1"/>
              <a:t>potensial</a:t>
            </a:r>
            <a:r>
              <a:rPr lang="en-US" sz="1600"/>
              <a:t> </a:t>
            </a:r>
            <a:r>
              <a:rPr lang="en-US" sz="1600" err="1"/>
              <a:t>llawn</a:t>
            </a:r>
            <a:r>
              <a:rPr lang="en-US" sz="1600"/>
              <a:t>. </a:t>
            </a:r>
            <a:endParaRPr lang="en-US" sz="18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/>
              <a:t>Mae </a:t>
            </a:r>
            <a:r>
              <a:rPr lang="en-US" sz="1600" err="1"/>
              <a:t>Stoianov</a:t>
            </a:r>
            <a:r>
              <a:rPr lang="en-US" sz="1600"/>
              <a:t>, S (2017) </a:t>
            </a:r>
            <a:r>
              <a:rPr lang="en-US" sz="1600" err="1"/>
              <a:t>yn</a:t>
            </a:r>
            <a:r>
              <a:rPr lang="en-US" sz="1600"/>
              <a:t> </a:t>
            </a:r>
            <a:r>
              <a:rPr lang="en-US" sz="1600" err="1"/>
              <a:t>cefnogi</a:t>
            </a:r>
            <a:r>
              <a:rPr lang="en-US" sz="1600"/>
              <a:t> </a:t>
            </a:r>
            <a:r>
              <a:rPr lang="en-US" sz="1600" err="1"/>
              <a:t>hyn</a:t>
            </a:r>
            <a:r>
              <a:rPr lang="en-US" sz="1600"/>
              <a:t> </a:t>
            </a:r>
            <a:r>
              <a:rPr lang="en-US" sz="1600" err="1"/>
              <a:t>drwy</a:t>
            </a:r>
            <a:r>
              <a:rPr lang="en-US" sz="1600"/>
              <a:t> </a:t>
            </a:r>
            <a:r>
              <a:rPr lang="en-US" sz="1600" err="1"/>
              <a:t>honni</a:t>
            </a:r>
            <a:r>
              <a:rPr lang="en-US" sz="1600"/>
              <a:t> </a:t>
            </a:r>
            <a:r>
              <a:rPr lang="en-US" sz="1600" err="1"/>
              <a:t>mai'r</a:t>
            </a:r>
            <a:r>
              <a:rPr lang="en-US" sz="1600"/>
              <a:t> </a:t>
            </a:r>
            <a:r>
              <a:rPr lang="en-US" sz="1600" err="1"/>
              <a:t>Hierarchaeth</a:t>
            </a:r>
            <a:r>
              <a:rPr lang="en-US" sz="1600"/>
              <a:t> </a:t>
            </a:r>
            <a:r>
              <a:rPr lang="en-US" sz="1600" err="1"/>
              <a:t>yw'r</a:t>
            </a:r>
            <a:r>
              <a:rPr lang="en-US" sz="1600"/>
              <a:t> </a:t>
            </a:r>
            <a:r>
              <a:rPr lang="en-US" sz="1600" err="1"/>
              <a:t>hyn</a:t>
            </a:r>
            <a:r>
              <a:rPr lang="en-US" sz="1600"/>
              <a:t> </a:t>
            </a:r>
            <a:r>
              <a:rPr lang="en-US" sz="1600" err="1"/>
              <a:t>sy'n</a:t>
            </a:r>
            <a:r>
              <a:rPr lang="en-US" sz="1600"/>
              <a:t> </a:t>
            </a:r>
            <a:r>
              <a:rPr lang="en-US" sz="1600" err="1"/>
              <a:t>cefnogiymddygiad</a:t>
            </a:r>
            <a:r>
              <a:rPr lang="en-US" sz="1600"/>
              <a:t> a </a:t>
            </a:r>
            <a:r>
              <a:rPr lang="en-US" sz="1600" err="1"/>
              <a:t>dyfodol</a:t>
            </a:r>
            <a:r>
              <a:rPr lang="en-US" sz="1600"/>
              <a:t> </a:t>
            </a:r>
            <a:r>
              <a:rPr lang="en-US" sz="1600" err="1"/>
              <a:t>pobl</a:t>
            </a:r>
            <a:r>
              <a:rPr lang="en-US" sz="1600"/>
              <a:t> </a:t>
            </a:r>
            <a:r>
              <a:rPr lang="en-US" sz="1600" err="1"/>
              <a:t>drwy</a:t>
            </a:r>
            <a:r>
              <a:rPr lang="en-US" sz="1600"/>
              <a:t> </a:t>
            </a:r>
            <a:r>
              <a:rPr lang="en-US" sz="1600" err="1"/>
              <a:t>ddiwallu'r</a:t>
            </a:r>
            <a:r>
              <a:rPr lang="en-US" sz="1600"/>
              <a:t> </a:t>
            </a:r>
            <a:r>
              <a:rPr lang="en-US" sz="1600" err="1"/>
              <a:t>anghenion</a:t>
            </a:r>
            <a:r>
              <a:rPr lang="en-US" sz="1600"/>
              <a:t> </a:t>
            </a:r>
            <a:r>
              <a:rPr lang="en-US" sz="1600" err="1"/>
              <a:t>hyn</a:t>
            </a:r>
            <a:r>
              <a:rPr lang="en-US" sz="1600"/>
              <a:t> er </a:t>
            </a:r>
            <a:r>
              <a:rPr lang="en-US" sz="1600" err="1"/>
              <a:t>mwyn</a:t>
            </a:r>
            <a:r>
              <a:rPr lang="en-US" sz="1600"/>
              <a:t> y </a:t>
            </a:r>
            <a:r>
              <a:rPr lang="en-US" sz="1600" err="1"/>
              <a:t>potensial</a:t>
            </a:r>
            <a:r>
              <a:rPr lang="en-US" sz="1600"/>
              <a:t> </a:t>
            </a:r>
            <a:r>
              <a:rPr lang="en-US" sz="1600" err="1"/>
              <a:t>llawn</a:t>
            </a:r>
            <a:r>
              <a:rPr lang="en-US" sz="1600"/>
              <a:t>. 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/>
              <a:t>Y </a:t>
            </a:r>
            <a:r>
              <a:rPr lang="en-US" sz="1600" err="1"/>
              <a:t>camau</a:t>
            </a:r>
            <a:r>
              <a:rPr lang="en-US" sz="1600"/>
              <a:t> </a:t>
            </a:r>
            <a:r>
              <a:rPr lang="en-US" sz="1600" err="1"/>
              <a:t>hyn</a:t>
            </a:r>
            <a:r>
              <a:rPr lang="en-US" sz="1600"/>
              <a:t> </a:t>
            </a:r>
            <a:r>
              <a:rPr lang="en-US" sz="1600" err="1"/>
              <a:t>yn</a:t>
            </a:r>
            <a:r>
              <a:rPr lang="en-US" sz="1600"/>
              <a:t> </a:t>
            </a:r>
            <a:r>
              <a:rPr lang="en-US" sz="1600" err="1"/>
              <a:t>ol</a:t>
            </a:r>
            <a:r>
              <a:rPr lang="en-US" sz="1600"/>
              <a:t> Cherry, K (2024) </a:t>
            </a:r>
            <a:r>
              <a:rPr lang="en-US" sz="1600" err="1"/>
              <a:t>yw</a:t>
            </a:r>
            <a:r>
              <a:rPr lang="en-US" sz="1600"/>
              <a:t> </a:t>
            </a:r>
            <a:r>
              <a:rPr lang="en-US" sz="1600" err="1"/>
              <a:t>anghenion</a:t>
            </a:r>
            <a:r>
              <a:rPr lang="en-US" sz="1600"/>
              <a:t> </a:t>
            </a:r>
            <a:r>
              <a:rPr lang="en-US" sz="1600" err="1"/>
              <a:t>ffiolegol</a:t>
            </a:r>
            <a:r>
              <a:rPr lang="en-US" sz="1600"/>
              <a:t> (</a:t>
            </a:r>
            <a:r>
              <a:rPr lang="en-US" sz="1600" err="1"/>
              <a:t>bwyd</a:t>
            </a:r>
            <a:r>
              <a:rPr lang="en-US" sz="1600"/>
              <a:t>, </a:t>
            </a:r>
            <a:r>
              <a:rPr lang="en-US" sz="1600" err="1"/>
              <a:t>dwr</a:t>
            </a:r>
            <a:r>
              <a:rPr lang="en-US" sz="1600"/>
              <a:t>, </a:t>
            </a:r>
            <a:r>
              <a:rPr lang="en-US" sz="1600" err="1"/>
              <a:t>aer</a:t>
            </a:r>
            <a:r>
              <a:rPr lang="en-US" sz="1600"/>
              <a:t>), </a:t>
            </a:r>
            <a:r>
              <a:rPr lang="en-US" sz="1600" err="1"/>
              <a:t>anghenion</a:t>
            </a:r>
            <a:r>
              <a:rPr lang="en-US" sz="1600"/>
              <a:t> </a:t>
            </a:r>
            <a:r>
              <a:rPr lang="en-US" sz="1600" err="1"/>
              <a:t>diogelwch</a:t>
            </a:r>
            <a:r>
              <a:rPr lang="en-US" sz="1600"/>
              <a:t> (</a:t>
            </a:r>
            <a:r>
              <a:rPr lang="en-US" sz="1600" err="1"/>
              <a:t>llochess</a:t>
            </a:r>
            <a:r>
              <a:rPr lang="en-US" sz="1600"/>
              <a:t>, </a:t>
            </a:r>
            <a:r>
              <a:rPr lang="en-US" sz="1600" err="1"/>
              <a:t>sicrwydd</a:t>
            </a:r>
            <a:r>
              <a:rPr lang="en-US" sz="1600"/>
              <a:t> </a:t>
            </a:r>
            <a:r>
              <a:rPr lang="en-US" sz="1600" err="1"/>
              <a:t>ariannol</a:t>
            </a:r>
            <a:r>
              <a:rPr lang="en-US" sz="1600"/>
              <a:t>), </a:t>
            </a:r>
            <a:r>
              <a:rPr lang="en-US" sz="1600" err="1"/>
              <a:t>anghenion</a:t>
            </a:r>
            <a:r>
              <a:rPr lang="en-US" sz="1600"/>
              <a:t> cariad a </a:t>
            </a:r>
            <a:r>
              <a:rPr lang="en-US" sz="1600" err="1"/>
              <a:t>pherthyn</a:t>
            </a:r>
            <a:r>
              <a:rPr lang="en-US" sz="1600"/>
              <a:t> (</a:t>
            </a:r>
            <a:r>
              <a:rPr lang="en-US" sz="1600" err="1"/>
              <a:t>cyfeillgarwch</a:t>
            </a:r>
            <a:r>
              <a:rPr lang="en-US" sz="1600"/>
              <a:t>, </a:t>
            </a:r>
            <a:r>
              <a:rPr lang="en-US" sz="1600" err="1"/>
              <a:t>perthnasoedd</a:t>
            </a:r>
            <a:r>
              <a:rPr lang="en-US" sz="1600"/>
              <a:t> </a:t>
            </a:r>
            <a:r>
              <a:rPr lang="en-US" sz="1600" err="1"/>
              <a:t>iach</a:t>
            </a:r>
            <a:r>
              <a:rPr lang="en-US" sz="1600"/>
              <a:t>, </a:t>
            </a:r>
            <a:r>
              <a:rPr lang="en-US" sz="1600" err="1"/>
              <a:t>cariadus</a:t>
            </a:r>
            <a:r>
              <a:rPr lang="en-US" sz="1600"/>
              <a:t> </a:t>
            </a:r>
            <a:r>
              <a:rPr lang="en-US" sz="1600" err="1"/>
              <a:t>rwydd</a:t>
            </a:r>
            <a:r>
              <a:rPr lang="en-US" sz="1600"/>
              <a:t>), </a:t>
            </a:r>
            <a:r>
              <a:rPr lang="en-US" sz="1600" err="1"/>
              <a:t>anghenion</a:t>
            </a:r>
            <a:r>
              <a:rPr lang="en-US" sz="1600"/>
              <a:t> parch (</a:t>
            </a:r>
            <a:r>
              <a:rPr lang="en-US" sz="1600" err="1"/>
              <a:t>teimlo'n</a:t>
            </a:r>
            <a:r>
              <a:rPr lang="en-US" sz="1600"/>
              <a:t> </a:t>
            </a:r>
            <a:r>
              <a:rPr lang="en-US" sz="1600" err="1"/>
              <a:t>gyflawn</a:t>
            </a:r>
            <a:r>
              <a:rPr lang="en-US" sz="1600"/>
              <a:t>) ac </a:t>
            </a:r>
            <a:r>
              <a:rPr lang="en-US" sz="1600" err="1"/>
              <a:t>yn</a:t>
            </a:r>
            <a:r>
              <a:rPr lang="en-US" sz="1600"/>
              <a:t> </a:t>
            </a:r>
            <a:r>
              <a:rPr lang="en-US" sz="1600" err="1"/>
              <a:t>olaf</a:t>
            </a:r>
            <a:r>
              <a:rPr lang="en-US" sz="1600"/>
              <a:t>, </a:t>
            </a:r>
            <a:r>
              <a:rPr lang="en-US" sz="1600" err="1"/>
              <a:t>hunan-wireddu</a:t>
            </a:r>
            <a:r>
              <a:rPr lang="en-US" sz="1600"/>
              <a:t> (</a:t>
            </a:r>
            <a:r>
              <a:rPr lang="en-US" sz="1600" err="1"/>
              <a:t>hunanymwybyddiaeth</a:t>
            </a:r>
            <a:r>
              <a:rPr lang="en-US" sz="1600"/>
              <a:t>, </a:t>
            </a:r>
            <a:r>
              <a:rPr lang="en-US" sz="1600" err="1"/>
              <a:t>twf</a:t>
            </a:r>
            <a:r>
              <a:rPr lang="en-US" sz="1600"/>
              <a:t> </a:t>
            </a:r>
            <a:r>
              <a:rPr lang="en-US" sz="1600" err="1"/>
              <a:t>personol</a:t>
            </a:r>
            <a:r>
              <a:rPr lang="en-US" sz="1600"/>
              <a:t>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/>
          </a:p>
          <a:p>
            <a:pPr marL="0" indent="0">
              <a:buNone/>
            </a:pPr>
            <a:endParaRPr lang="en-GB" sz="150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240569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57777-B961-0AF6-6D66-9229666F1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-555023"/>
            <a:ext cx="12183372" cy="2260090"/>
          </a:xfrm>
        </p:spPr>
        <p:txBody>
          <a:bodyPr/>
          <a:lstStyle/>
          <a:p>
            <a:r>
              <a:rPr lang="en-GB" sz="1100"/>
              <a:t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ECEY5009/C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2741F-433E-64DF-F452-4E59C52F0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55" y="574795"/>
            <a:ext cx="11924581" cy="610537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Script </a:t>
            </a:r>
            <a:r>
              <a:rPr lang="en-GB" err="1"/>
              <a:t>Cyflwyniad</a:t>
            </a:r>
          </a:p>
          <a:p>
            <a:pPr marL="0" indent="0">
              <a:buNone/>
            </a:pPr>
            <a:r>
              <a:rPr lang="en-GB" sz="1500">
                <a:highlight>
                  <a:srgbClr val="FFFF00"/>
                </a:highlight>
              </a:rPr>
              <a:t>P.6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u="sng"/>
              <a:t>Covid-19</a:t>
            </a:r>
            <a:endParaRPr lang="en-US" sz="18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Mae Man, C a Ling, S (2022)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credu</a:t>
            </a:r>
            <a:r>
              <a:rPr lang="en-GB" sz="1600"/>
              <a:t> </a:t>
            </a:r>
            <a:r>
              <a:rPr lang="en-GB" sz="1600" err="1"/>
              <a:t>achoslockdown</a:t>
            </a:r>
            <a:r>
              <a:rPr lang="en-GB" sz="1600"/>
              <a:t> </a:t>
            </a:r>
            <a:r>
              <a:rPr lang="en-GB" sz="1600" err="1"/>
              <a:t>oherwydd</a:t>
            </a:r>
            <a:r>
              <a:rPr lang="en-GB" sz="1600"/>
              <a:t> covid-19 </a:t>
            </a:r>
            <a:r>
              <a:rPr lang="en-GB" sz="1600" err="1"/>
              <a:t>yn</a:t>
            </a:r>
            <a:r>
              <a:rPr lang="en-GB" sz="1600"/>
              <a:t> 2020/2021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caeleffaith</a:t>
            </a:r>
            <a:r>
              <a:rPr lang="en-GB" sz="1600"/>
              <a:t> </a:t>
            </a:r>
            <a:r>
              <a:rPr lang="en-GB" sz="1600" err="1"/>
              <a:t>sylweddol</a:t>
            </a:r>
            <a:r>
              <a:rPr lang="en-GB" sz="1600"/>
              <a:t> </a:t>
            </a:r>
            <a:r>
              <a:rPr lang="en-GB" sz="1600" err="1"/>
              <a:t>ar</a:t>
            </a:r>
            <a:r>
              <a:rPr lang="en-GB" sz="1600"/>
              <a:t> </a:t>
            </a:r>
            <a:r>
              <a:rPr lang="en-GB" sz="1600" err="1"/>
              <a:t>ddatblygiad</a:t>
            </a:r>
            <a:r>
              <a:rPr lang="en-GB" sz="1600"/>
              <a:t> plant </a:t>
            </a:r>
            <a:r>
              <a:rPr lang="en-GB" sz="1600" err="1"/>
              <a:t>yngyffredinol</a:t>
            </a:r>
            <a:r>
              <a:rPr lang="en-GB" sz="1600"/>
              <a:t>. Er </a:t>
            </a:r>
            <a:r>
              <a:rPr lang="en-GB" sz="1600" err="1"/>
              <a:t>enghraifft</a:t>
            </a:r>
            <a:r>
              <a:rPr lang="en-GB" sz="1600"/>
              <a:t>, </a:t>
            </a:r>
            <a:r>
              <a:rPr lang="en-GB" sz="1600" err="1"/>
              <a:t>aeth</a:t>
            </a:r>
            <a:r>
              <a:rPr lang="en-GB" sz="1600"/>
              <a:t> plant o </a:t>
            </a:r>
            <a:r>
              <a:rPr lang="en-GB" sz="1600" err="1"/>
              <a:t>fynd</a:t>
            </a:r>
            <a:r>
              <a:rPr lang="en-GB" sz="1600"/>
              <a:t> </a:t>
            </a:r>
            <a:r>
              <a:rPr lang="en-GB" sz="1600" err="1"/>
              <a:t>I'r</a:t>
            </a:r>
            <a:r>
              <a:rPr lang="en-GB" sz="1600"/>
              <a:t> </a:t>
            </a:r>
            <a:r>
              <a:rPr lang="en-GB" sz="1600" err="1"/>
              <a:t>ysgol</a:t>
            </a:r>
            <a:r>
              <a:rPr lang="en-GB" sz="1600"/>
              <a:t>, </a:t>
            </a:r>
            <a:r>
              <a:rPr lang="en-GB" sz="1600" err="1"/>
              <a:t>dysgu</a:t>
            </a:r>
            <a:r>
              <a:rPr lang="en-GB" sz="1600"/>
              <a:t> a </a:t>
            </a:r>
            <a:r>
              <a:rPr lang="en-GB" sz="1600" err="1"/>
              <a:t>chwarae'n</a:t>
            </a:r>
            <a:r>
              <a:rPr lang="en-GB" sz="1600"/>
              <a:t> </a:t>
            </a:r>
            <a:r>
              <a:rPr lang="en-GB" sz="1600" err="1"/>
              <a:t>rhydd</a:t>
            </a:r>
            <a:r>
              <a:rPr lang="en-GB" sz="1600"/>
              <a:t> I </a:t>
            </a:r>
            <a:r>
              <a:rPr lang="en-GB" sz="1600" err="1"/>
              <a:t>fod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ynysig</a:t>
            </a:r>
            <a:r>
              <a:rPr lang="en-GB" sz="1600"/>
              <a:t>, </a:t>
            </a:r>
            <a:r>
              <a:rPr lang="en-GB" sz="1600" err="1"/>
              <a:t>wedi'u</a:t>
            </a:r>
            <a:r>
              <a:rPr lang="en-GB" sz="1600"/>
              <a:t> </a:t>
            </a:r>
            <a:r>
              <a:rPr lang="en-GB" sz="1600" err="1"/>
              <a:t>clymu</a:t>
            </a:r>
            <a:r>
              <a:rPr lang="en-GB" sz="1600"/>
              <a:t> I </a:t>
            </a:r>
            <a:r>
              <a:rPr lang="en-GB" sz="1600" err="1"/>
              <a:t>wersi</a:t>
            </a:r>
            <a:r>
              <a:rPr lang="en-GB" sz="1600"/>
              <a:t> </a:t>
            </a:r>
            <a:r>
              <a:rPr lang="en-GB" sz="1600" err="1"/>
              <a:t>ar</a:t>
            </a:r>
            <a:r>
              <a:rPr lang="en-GB" sz="1600"/>
              <a:t> </a:t>
            </a:r>
            <a:r>
              <a:rPr lang="en-GB" sz="1600" err="1"/>
              <a:t>lein</a:t>
            </a:r>
            <a:r>
              <a:rPr lang="en-GB" sz="1600"/>
              <a:t>. </a:t>
            </a:r>
            <a:r>
              <a:rPr lang="en-GB" sz="1600" err="1"/>
              <a:t>Oherwydd</a:t>
            </a:r>
            <a:r>
              <a:rPr lang="en-GB" sz="1600"/>
              <a:t> y </a:t>
            </a:r>
            <a:r>
              <a:rPr lang="en-GB" sz="1600" err="1"/>
              <a:t>diffyg</a:t>
            </a:r>
            <a:r>
              <a:rPr lang="en-GB" sz="1600"/>
              <a:t> </a:t>
            </a:r>
            <a:r>
              <a:rPr lang="en-GB" sz="1600" err="1"/>
              <a:t>cymdeithasu</a:t>
            </a:r>
            <a:r>
              <a:rPr lang="en-GB" sz="1600"/>
              <a:t> o </a:t>
            </a:r>
            <a:r>
              <a:rPr lang="en-GB" sz="1600" err="1"/>
              <a:t>fewn</a:t>
            </a:r>
            <a:r>
              <a:rPr lang="en-GB" sz="1600"/>
              <a:t> y </a:t>
            </a:r>
            <a:r>
              <a:rPr lang="en-GB" sz="1600" err="1"/>
              <a:t>gymuned</a:t>
            </a:r>
            <a:r>
              <a:rPr lang="en-GB" sz="1600"/>
              <a:t> </a:t>
            </a:r>
            <a:r>
              <a:rPr lang="en-GB" sz="1600" err="1"/>
              <a:t>fe</a:t>
            </a:r>
            <a:r>
              <a:rPr lang="en-GB" sz="1600"/>
              <a:t> </a:t>
            </a:r>
            <a:r>
              <a:rPr lang="en-GB" sz="1600" err="1"/>
              <a:t>gododd</a:t>
            </a:r>
            <a:r>
              <a:rPr lang="en-GB" sz="1600"/>
              <a:t> </a:t>
            </a:r>
            <a:r>
              <a:rPr lang="en-GB" sz="1600" err="1"/>
              <a:t>risg</a:t>
            </a:r>
            <a:r>
              <a:rPr lang="en-GB" sz="1600"/>
              <a:t> </a:t>
            </a:r>
            <a:r>
              <a:rPr lang="en-GB" sz="1600" err="1"/>
              <a:t>uchel</a:t>
            </a:r>
            <a:r>
              <a:rPr lang="en-GB" sz="1600"/>
              <a:t> y </a:t>
            </a:r>
            <a:r>
              <a:rPr lang="en-GB" sz="1600" err="1"/>
              <a:t>byddai'r</a:t>
            </a:r>
            <a:r>
              <a:rPr lang="en-GB" sz="1600"/>
              <a:t> plant </a:t>
            </a:r>
            <a:r>
              <a:rPr lang="en-GB" sz="1600" err="1"/>
              <a:t>hyn</a:t>
            </a:r>
            <a:r>
              <a:rPr lang="en-GB" sz="1600"/>
              <a:t> </a:t>
            </a:r>
            <a:r>
              <a:rPr lang="en-GB" sz="1600" err="1"/>
              <a:t>yndatblygu</a:t>
            </a:r>
            <a:r>
              <a:rPr lang="en-GB" sz="1600"/>
              <a:t> </a:t>
            </a:r>
            <a:r>
              <a:rPr lang="en-GB" sz="1600" err="1"/>
              <a:t>pryder</a:t>
            </a:r>
            <a:r>
              <a:rPr lang="en-GB" sz="1600"/>
              <a:t> ac </a:t>
            </a:r>
            <a:r>
              <a:rPr lang="en-GB" sz="1600" err="1"/>
              <a:t>iselder</a:t>
            </a:r>
            <a:r>
              <a:rPr lang="en-GB" sz="1600"/>
              <a:t>.</a:t>
            </a:r>
            <a:endParaRPr lang="en-US" sz="1600" err="1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Yn </a:t>
            </a:r>
            <a:r>
              <a:rPr lang="en-GB" sz="1600" err="1"/>
              <a:t>ystod</a:t>
            </a:r>
            <a:r>
              <a:rPr lang="en-GB" sz="1600"/>
              <a:t> </a:t>
            </a:r>
            <a:r>
              <a:rPr lang="en-GB" sz="1600" err="1"/>
              <a:t>cyfnod</a:t>
            </a:r>
            <a:r>
              <a:rPr lang="en-GB" sz="1600"/>
              <a:t> lockdown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ystod</a:t>
            </a:r>
            <a:r>
              <a:rPr lang="en-GB" sz="1600"/>
              <a:t> covid-19,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ôlThe</a:t>
            </a:r>
            <a:r>
              <a:rPr lang="en-GB" sz="1600"/>
              <a:t> Children's Society (2021), </a:t>
            </a:r>
            <a:r>
              <a:rPr lang="en-GB" sz="1600" err="1"/>
              <a:t>gallai</a:t>
            </a:r>
            <a:r>
              <a:rPr lang="en-GB" sz="1600"/>
              <a:t> </a:t>
            </a:r>
            <a:r>
              <a:rPr lang="en-GB" sz="1600" err="1"/>
              <a:t>fod</a:t>
            </a:r>
            <a:r>
              <a:rPr lang="en-GB" sz="1600"/>
              <a:t> </a:t>
            </a:r>
            <a:r>
              <a:rPr lang="en-GB" sz="1600" err="1"/>
              <a:t>wedi</a:t>
            </a:r>
            <a:r>
              <a:rPr lang="en-GB" sz="1600"/>
              <a:t> bod </a:t>
            </a:r>
            <a:r>
              <a:rPr lang="en-GB" sz="1600" err="1"/>
              <a:t>yramser</a:t>
            </a:r>
            <a:r>
              <a:rPr lang="en-GB" sz="1600"/>
              <a:t> </a:t>
            </a:r>
            <a:r>
              <a:rPr lang="en-GB" sz="1600" err="1"/>
              <a:t>gwaethaf</a:t>
            </a:r>
            <a:r>
              <a:rPr lang="en-GB" sz="1600"/>
              <a:t> </a:t>
            </a:r>
            <a:r>
              <a:rPr lang="en-GB" sz="1600" err="1"/>
              <a:t>i</a:t>
            </a:r>
            <a:r>
              <a:rPr lang="en-GB" sz="1600"/>
              <a:t> </a:t>
            </a:r>
            <a:r>
              <a:rPr lang="en-GB" sz="1600" err="1"/>
              <a:t>blant</a:t>
            </a:r>
            <a:r>
              <a:rPr lang="en-GB" sz="1600"/>
              <a:t> </a:t>
            </a:r>
            <a:r>
              <a:rPr lang="en-GB" sz="1600" err="1"/>
              <a:t>sy'n</a:t>
            </a:r>
            <a:r>
              <a:rPr lang="en-GB" sz="1600"/>
              <a:t> </a:t>
            </a:r>
            <a:r>
              <a:rPr lang="en-GB" sz="1600" err="1"/>
              <a:t>wynebu</a:t>
            </a:r>
            <a:r>
              <a:rPr lang="en-GB" sz="1600"/>
              <a:t> cam-</a:t>
            </a:r>
            <a:r>
              <a:rPr lang="en-GB" sz="1600" err="1"/>
              <a:t>drin</a:t>
            </a:r>
            <a:r>
              <a:rPr lang="en-GB" sz="1600"/>
              <a:t> ac </a:t>
            </a:r>
            <a:r>
              <a:rPr lang="en-GB" sz="1600" err="1"/>
              <a:t>esgeulustod</a:t>
            </a:r>
            <a:r>
              <a:rPr lang="en-GB" sz="1600"/>
              <a:t>. </a:t>
            </a:r>
            <a:r>
              <a:rPr lang="en-GB" sz="1600" err="1"/>
              <a:t>I'r</a:t>
            </a:r>
            <a:r>
              <a:rPr lang="en-GB" sz="1600"/>
              <a:t> </a:t>
            </a:r>
            <a:r>
              <a:rPr lang="en-GB" sz="1600" err="1"/>
              <a:t>rhan</a:t>
            </a:r>
            <a:r>
              <a:rPr lang="en-GB" sz="1600"/>
              <a:t> </a:t>
            </a:r>
            <a:r>
              <a:rPr lang="en-GB" sz="1600" err="1"/>
              <a:t>fwyaf</a:t>
            </a:r>
            <a:r>
              <a:rPr lang="en-GB" sz="1600"/>
              <a:t> o </a:t>
            </a:r>
            <a:r>
              <a:rPr lang="en-GB" sz="1600" err="1"/>
              <a:t>blant</a:t>
            </a:r>
            <a:r>
              <a:rPr lang="en-GB" sz="1600"/>
              <a:t>, </a:t>
            </a:r>
            <a:r>
              <a:rPr lang="en-GB" sz="1600" err="1"/>
              <a:t>mae'r</a:t>
            </a:r>
            <a:r>
              <a:rPr lang="en-GB" sz="1600"/>
              <a:t> </a:t>
            </a:r>
            <a:r>
              <a:rPr lang="en-GB" sz="1600" err="1"/>
              <a:t>ysgol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dod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ardal</a:t>
            </a:r>
            <a:r>
              <a:rPr lang="en-GB" sz="1600"/>
              <a:t> </a:t>
            </a:r>
            <a:r>
              <a:rPr lang="en-GB" sz="1600" err="1"/>
              <a:t>ddiogel</a:t>
            </a:r>
            <a:r>
              <a:rPr lang="en-GB" sz="1600"/>
              <a:t> </a:t>
            </a:r>
            <a:r>
              <a:rPr lang="en-GB" sz="1600" err="1"/>
              <a:t>iddyn</a:t>
            </a:r>
            <a:r>
              <a:rPr lang="en-GB" sz="1600"/>
              <a:t> </a:t>
            </a:r>
            <a:r>
              <a:rPr lang="en-GB" sz="1600" err="1"/>
              <a:t>nhw</a:t>
            </a:r>
            <a:r>
              <a:rPr lang="en-GB" sz="1600"/>
              <a:t>. Yn </a:t>
            </a:r>
            <a:r>
              <a:rPr lang="en-GB" sz="1600" err="1"/>
              <a:t>ogystal</a:t>
            </a:r>
            <a:r>
              <a:rPr lang="en-GB" sz="1600"/>
              <a:t> a </a:t>
            </a:r>
            <a:r>
              <a:rPr lang="en-GB" sz="1600" err="1"/>
              <a:t>hynny</a:t>
            </a:r>
            <a:r>
              <a:rPr lang="en-GB" sz="1600"/>
              <a:t>, </a:t>
            </a:r>
            <a:r>
              <a:rPr lang="en-GB" sz="1600" err="1"/>
              <a:t>ysgolion</a:t>
            </a:r>
            <a:r>
              <a:rPr lang="en-GB" sz="1600"/>
              <a:t> </a:t>
            </a:r>
            <a:r>
              <a:rPr lang="en-GB" sz="1600" err="1"/>
              <a:t>yw'r</a:t>
            </a:r>
            <a:r>
              <a:rPr lang="en-GB" sz="1600"/>
              <a:t> </a:t>
            </a:r>
            <a:r>
              <a:rPr lang="en-GB" sz="1600" err="1"/>
              <a:t>prif</a:t>
            </a:r>
            <a:r>
              <a:rPr lang="en-GB" sz="1600"/>
              <a:t> </a:t>
            </a:r>
            <a:r>
              <a:rPr lang="en-GB" sz="1600" err="1"/>
              <a:t>ffactor</a:t>
            </a:r>
            <a:r>
              <a:rPr lang="en-GB" sz="1600"/>
              <a:t> </a:t>
            </a:r>
            <a:r>
              <a:rPr lang="en-GB" sz="1600" err="1"/>
              <a:t>wrth</a:t>
            </a:r>
            <a:r>
              <a:rPr lang="en-GB" sz="1600"/>
              <a:t> </a:t>
            </a:r>
            <a:r>
              <a:rPr lang="en-GB" sz="1600" err="1"/>
              <a:t>ddarganfod</a:t>
            </a:r>
            <a:r>
              <a:rPr lang="en-GB" sz="1600"/>
              <a:t> cam-</a:t>
            </a:r>
            <a:r>
              <a:rPr lang="en-GB" sz="1600" err="1"/>
              <a:t>drin</a:t>
            </a:r>
            <a:r>
              <a:rPr lang="en-GB" sz="1600"/>
              <a:t> plant.</a:t>
            </a:r>
          </a:p>
          <a:p>
            <a:pPr marL="213995" indent="-213995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err="1"/>
              <a:t>Oherwydd</a:t>
            </a:r>
            <a:r>
              <a:rPr lang="en-GB" sz="1600"/>
              <a:t> </a:t>
            </a:r>
            <a:r>
              <a:rPr lang="en-GB" sz="1600" err="1"/>
              <a:t>hyn</a:t>
            </a:r>
            <a:r>
              <a:rPr lang="en-GB" sz="1600"/>
              <a:t>, </a:t>
            </a:r>
            <a:r>
              <a:rPr lang="en-GB" sz="1600" err="1"/>
              <a:t>daeth</a:t>
            </a:r>
            <a:r>
              <a:rPr lang="en-GB" sz="1600"/>
              <a:t> y lockdown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bryder</a:t>
            </a:r>
            <a:r>
              <a:rPr lang="en-GB" sz="1600"/>
              <a:t> </a:t>
            </a:r>
            <a:r>
              <a:rPr lang="en-GB" sz="1600" err="1"/>
              <a:t>mawr</a:t>
            </a:r>
            <a:r>
              <a:rPr lang="en-GB" sz="1600"/>
              <a:t> </a:t>
            </a:r>
            <a:r>
              <a:rPr lang="en-GB" sz="1600" err="1"/>
              <a:t>ilesiant</a:t>
            </a:r>
            <a:r>
              <a:rPr lang="en-GB" sz="1600"/>
              <a:t> a </a:t>
            </a:r>
            <a:r>
              <a:rPr lang="en-GB" sz="1600" err="1"/>
              <a:t>ffordd</a:t>
            </a:r>
            <a:r>
              <a:rPr lang="en-GB" sz="1600"/>
              <a:t> o </a:t>
            </a:r>
            <a:r>
              <a:rPr lang="en-GB" sz="1600" err="1"/>
              <a:t>fyw</a:t>
            </a:r>
            <a:r>
              <a:rPr lang="en-GB" sz="1600"/>
              <a:t> plant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ôl</a:t>
            </a:r>
            <a:r>
              <a:rPr lang="en-GB" sz="1600"/>
              <a:t> The </a:t>
            </a:r>
            <a:r>
              <a:rPr lang="en-GB" sz="1600" err="1"/>
              <a:t>Children'sSociety</a:t>
            </a:r>
            <a:r>
              <a:rPr lang="en-GB" sz="1600"/>
              <a:t> (2021).</a:t>
            </a:r>
            <a:r>
              <a:rPr lang="en-GB" sz="1400"/>
              <a:t>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>
                <a:highlight>
                  <a:srgbClr val="FFFF00"/>
                </a:highlight>
              </a:rPr>
              <a:t>P.6</a:t>
            </a:r>
            <a:endParaRPr lang="en-US" sz="18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u="sng" err="1"/>
              <a:t>Cais</a:t>
            </a:r>
            <a:r>
              <a:rPr lang="en-GB" sz="1800" b="1" i="1" u="sng"/>
              <a:t> </a:t>
            </a:r>
            <a:r>
              <a:rPr lang="en-GB" sz="1800" b="1" i="1" u="sng" err="1"/>
              <a:t>i'r</a:t>
            </a:r>
            <a:r>
              <a:rPr lang="en-GB" sz="1800" b="1" i="1" u="sng"/>
              <a:t> </a:t>
            </a:r>
            <a:r>
              <a:rPr lang="en-GB" sz="1800" b="1" i="1" u="sng" err="1"/>
              <a:t>blynyddoedd</a:t>
            </a:r>
            <a:r>
              <a:rPr lang="en-GB" sz="1800" b="1" i="1" u="sng"/>
              <a:t> </a:t>
            </a:r>
            <a:r>
              <a:rPr lang="en-GB" sz="1800" b="1" i="1" u="sng" err="1"/>
              <a:t>cynnar</a:t>
            </a:r>
            <a:r>
              <a:rPr lang="en-GB" sz="1800" b="1" i="1" u="sng"/>
              <a:t> </a:t>
            </a:r>
            <a:endParaRPr lang="en-US" sz="18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/>
              <a:t>Mae Hawkins, B (2024)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dweud</a:t>
            </a:r>
            <a:r>
              <a:rPr lang="en-GB" sz="1600"/>
              <a:t>, er </a:t>
            </a:r>
            <a:r>
              <a:rPr lang="en-GB" sz="1600" err="1"/>
              <a:t>mwyn</a:t>
            </a:r>
            <a:r>
              <a:rPr lang="en-GB" sz="1600"/>
              <a:t> </a:t>
            </a:r>
            <a:r>
              <a:rPr lang="en-GB" sz="1600" err="1"/>
              <a:t>helpu</a:t>
            </a:r>
            <a:r>
              <a:rPr lang="en-GB" sz="1600"/>
              <a:t> iechyd </a:t>
            </a:r>
            <a:r>
              <a:rPr lang="en-GB" sz="1600" err="1"/>
              <a:t>meddwl</a:t>
            </a:r>
            <a:r>
              <a:rPr lang="en-GB" sz="1600"/>
              <a:t> plant </a:t>
            </a:r>
            <a:r>
              <a:rPr lang="en-GB" sz="1600" err="1"/>
              <a:t>yny</a:t>
            </a:r>
            <a:r>
              <a:rPr lang="en-GB" sz="1600"/>
              <a:t> </a:t>
            </a:r>
            <a:r>
              <a:rPr lang="en-GB" sz="1600" err="1"/>
              <a:t>blynyddoedd</a:t>
            </a:r>
            <a:r>
              <a:rPr lang="en-GB" sz="1600"/>
              <a:t> </a:t>
            </a:r>
            <a:r>
              <a:rPr lang="en-GB" sz="1600" err="1"/>
              <a:t>cynnar</a:t>
            </a:r>
            <a:r>
              <a:rPr lang="en-GB" sz="1600"/>
              <a:t>, y gall </a:t>
            </a:r>
            <a:r>
              <a:rPr lang="en-GB" sz="1600" err="1"/>
              <a:t>gweithwyr</a:t>
            </a:r>
            <a:r>
              <a:rPr lang="en-GB" sz="1600"/>
              <a:t> </a:t>
            </a:r>
            <a:r>
              <a:rPr lang="en-GB" sz="1600" err="1"/>
              <a:t>ystyried</a:t>
            </a:r>
            <a:r>
              <a:rPr lang="en-GB" sz="1600"/>
              <a:t> y </a:t>
            </a:r>
            <a:r>
              <a:rPr lang="en-GB" sz="1600" err="1"/>
              <a:t>canlynol</a:t>
            </a:r>
            <a:r>
              <a:rPr lang="en-GB" sz="1600"/>
              <a:t> Creu </a:t>
            </a:r>
            <a:r>
              <a:rPr lang="en-GB" sz="1600" err="1"/>
              <a:t>amgylchedd</a:t>
            </a:r>
            <a:r>
              <a:rPr lang="en-GB" sz="1600"/>
              <a:t> </a:t>
            </a:r>
            <a:r>
              <a:rPr lang="en-GB" sz="1600" err="1"/>
              <a:t>diogel</a:t>
            </a:r>
            <a:r>
              <a:rPr lang="en-GB" sz="1600"/>
              <a:t>. Lle gall plant </a:t>
            </a:r>
            <a:r>
              <a:rPr lang="en-GB" sz="1600" err="1"/>
              <a:t>deimlo'n</a:t>
            </a:r>
            <a:r>
              <a:rPr lang="en-GB" sz="1600"/>
              <a:t> </a:t>
            </a:r>
            <a:r>
              <a:rPr lang="en-GB" sz="1600" err="1"/>
              <a:t>ddiogel</a:t>
            </a:r>
            <a:r>
              <a:rPr lang="en-GB" sz="1600"/>
              <a:t> ac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sicr</a:t>
            </a:r>
            <a:r>
              <a:rPr lang="en-GB" sz="1600"/>
              <a:t> </a:t>
            </a:r>
            <a:r>
              <a:rPr lang="en-GB" sz="1600" err="1"/>
              <a:t>ichwarae</a:t>
            </a:r>
            <a:r>
              <a:rPr lang="en-GB" sz="1600"/>
              <a:t> a </a:t>
            </a:r>
            <a:r>
              <a:rPr lang="en-GB" sz="1600" err="1"/>
              <a:t>dysgu'n</a:t>
            </a:r>
            <a:r>
              <a:rPr lang="en-GB" sz="1600"/>
              <a:t> </a:t>
            </a:r>
            <a:r>
              <a:rPr lang="en-GB" sz="1600" err="1"/>
              <a:t>rhydd</a:t>
            </a:r>
            <a:r>
              <a:rPr lang="en-GB" sz="1600"/>
              <a:t>. Creu </a:t>
            </a:r>
            <a:r>
              <a:rPr lang="en-GB" sz="1600" err="1"/>
              <a:t>gweithgareddau</a:t>
            </a:r>
            <a:r>
              <a:rPr lang="en-GB" sz="1600"/>
              <a:t> </a:t>
            </a:r>
            <a:r>
              <a:rPr lang="en-GB" sz="1600" err="1"/>
              <a:t>lle</a:t>
            </a:r>
            <a:r>
              <a:rPr lang="en-GB" sz="1600"/>
              <a:t> </a:t>
            </a:r>
            <a:r>
              <a:rPr lang="en-GB" sz="1600" err="1"/>
              <a:t>caniateir</a:t>
            </a:r>
            <a:r>
              <a:rPr lang="en-GB" sz="1600"/>
              <a:t> I </a:t>
            </a:r>
            <a:r>
              <a:rPr lang="en-GB" sz="1600" err="1"/>
              <a:t>blant</a:t>
            </a:r>
            <a:r>
              <a:rPr lang="en-GB" sz="1600"/>
              <a:t> </a:t>
            </a:r>
            <a:r>
              <a:rPr lang="en-GB" sz="1600" err="1"/>
              <a:t>fynegi</a:t>
            </a:r>
            <a:r>
              <a:rPr lang="en-GB" sz="1600"/>
              <a:t> </a:t>
            </a:r>
            <a:r>
              <a:rPr lang="en-GB" sz="1600" err="1"/>
              <a:t>teimladau</a:t>
            </a:r>
            <a:r>
              <a:rPr lang="en-GB" sz="1600"/>
              <a:t> ac </a:t>
            </a:r>
            <a:r>
              <a:rPr lang="en-GB" sz="1600" err="1"/>
              <a:t>emosiynau'n</a:t>
            </a:r>
            <a:r>
              <a:rPr lang="en-GB" sz="1600"/>
              <a:t> </a:t>
            </a:r>
            <a:r>
              <a:rPr lang="en-GB" sz="1600" err="1"/>
              <a:t>rhydd</a:t>
            </a:r>
            <a:r>
              <a:rPr lang="en-GB" sz="1600"/>
              <a:t>.</a:t>
            </a:r>
            <a:endParaRPr lang="en-US" sz="1800"/>
          </a:p>
          <a:p>
            <a:pPr marL="0" indent="0">
              <a:buNone/>
            </a:pPr>
            <a:r>
              <a:rPr lang="en-GB" sz="1600" err="1"/>
              <a:t>Cefnogi</a:t>
            </a:r>
            <a:r>
              <a:rPr lang="en-GB" sz="1600"/>
              <a:t> </a:t>
            </a:r>
            <a:r>
              <a:rPr lang="en-GB" sz="1600" err="1"/>
              <a:t>gweithgareddau</a:t>
            </a:r>
            <a:r>
              <a:rPr lang="en-GB" sz="1600"/>
              <a:t> </a:t>
            </a:r>
            <a:r>
              <a:rPr lang="en-GB" sz="1600" err="1"/>
              <a:t>cymdeithasol</a:t>
            </a:r>
            <a:r>
              <a:rPr lang="en-GB" sz="1600"/>
              <a:t>. </a:t>
            </a:r>
            <a:r>
              <a:rPr lang="en-GB" sz="1600" err="1"/>
              <a:t>Cefnogi</a:t>
            </a:r>
            <a:r>
              <a:rPr lang="en-GB" sz="1600"/>
              <a:t> a </a:t>
            </a:r>
            <a:r>
              <a:rPr lang="en-GB" sz="1600" err="1"/>
              <a:t>datblyguperthnasoedd</a:t>
            </a:r>
            <a:r>
              <a:rPr lang="en-GB" sz="1600"/>
              <a:t> </a:t>
            </a:r>
            <a:r>
              <a:rPr lang="en-GB" sz="1600" err="1"/>
              <a:t>iach</a:t>
            </a:r>
            <a:r>
              <a:rPr lang="en-GB" sz="1600"/>
              <a:t>, </a:t>
            </a:r>
            <a:r>
              <a:rPr lang="en-GB" sz="1600" err="1"/>
              <a:t>sgiliau</a:t>
            </a:r>
            <a:r>
              <a:rPr lang="en-GB" sz="1600"/>
              <a:t> </a:t>
            </a:r>
            <a:r>
              <a:rPr lang="en-GB" sz="1600" err="1"/>
              <a:t>cyfathrebu</a:t>
            </a:r>
            <a:r>
              <a:rPr lang="en-GB" sz="1600"/>
              <a:t> a </a:t>
            </a:r>
            <a:r>
              <a:rPr lang="en-GB" sz="1600" err="1"/>
              <a:t>gwrando</a:t>
            </a:r>
            <a:r>
              <a:rPr lang="en-GB" sz="1600"/>
              <a:t>.</a:t>
            </a:r>
          </a:p>
          <a:p>
            <a:pPr marL="0" indent="0">
              <a:buNone/>
            </a:pPr>
            <a:r>
              <a:rPr lang="en-GB" sz="1600" err="1"/>
              <a:t>Gweithgareddau</a:t>
            </a:r>
            <a:r>
              <a:rPr lang="en-GB" sz="1600"/>
              <a:t> </a:t>
            </a:r>
            <a:r>
              <a:rPr lang="en-GB" sz="1600" err="1"/>
              <a:t>i</a:t>
            </a:r>
            <a:r>
              <a:rPr lang="en-GB" sz="1600"/>
              <a:t> </a:t>
            </a:r>
            <a:r>
              <a:rPr lang="en-GB" sz="1600" err="1"/>
              <a:t>gefnogi</a:t>
            </a:r>
            <a:r>
              <a:rPr lang="en-GB" sz="1600"/>
              <a:t> iechyd </a:t>
            </a:r>
            <a:r>
              <a:rPr lang="en-GB" sz="1600" err="1"/>
              <a:t>corfforol</a:t>
            </a:r>
            <a:r>
              <a:rPr lang="en-GB" sz="1600"/>
              <a:t>. </a:t>
            </a:r>
            <a:r>
              <a:rPr lang="en-GB" sz="1600" err="1"/>
              <a:t>Nid</a:t>
            </a:r>
            <a:r>
              <a:rPr lang="en-GB" sz="1600"/>
              <a:t> </a:t>
            </a:r>
            <a:r>
              <a:rPr lang="en-GB" sz="1600" err="1"/>
              <a:t>yw'n</a:t>
            </a:r>
            <a:r>
              <a:rPr lang="en-GB" sz="1600"/>
              <a:t> </a:t>
            </a:r>
            <a:r>
              <a:rPr lang="en-GB" sz="1600" err="1"/>
              <a:t>gyfrinach</a:t>
            </a:r>
            <a:r>
              <a:rPr lang="en-GB" sz="1600"/>
              <a:t> </a:t>
            </a:r>
            <a:r>
              <a:rPr lang="en-GB" sz="1600" err="1"/>
              <a:t>bodgweithgareddau</a:t>
            </a:r>
            <a:r>
              <a:rPr lang="en-GB" sz="1600"/>
              <a:t> </a:t>
            </a:r>
            <a:r>
              <a:rPr lang="en-GB" sz="1600" err="1"/>
              <a:t>corfforol</a:t>
            </a:r>
            <a:r>
              <a:rPr lang="en-GB" sz="1600"/>
              <a:t>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cefnogi</a:t>
            </a:r>
            <a:r>
              <a:rPr lang="en-GB" sz="1600"/>
              <a:t> </a:t>
            </a:r>
            <a:r>
              <a:rPr lang="en-GB" sz="1600" err="1"/>
              <a:t>lles</a:t>
            </a:r>
            <a:r>
              <a:rPr lang="en-GB" sz="1600"/>
              <a:t>. Boed </a:t>
            </a:r>
            <a:r>
              <a:rPr lang="en-GB" sz="1600" err="1"/>
              <a:t>yn</a:t>
            </a:r>
            <a:r>
              <a:rPr lang="en-GB" sz="1600"/>
              <a:t> yr </a:t>
            </a:r>
            <a:r>
              <a:rPr lang="en-GB" sz="1600" err="1"/>
              <a:t>awyr</a:t>
            </a:r>
            <a:r>
              <a:rPr lang="en-GB" sz="1600"/>
              <a:t> </a:t>
            </a:r>
            <a:r>
              <a:rPr lang="en-GB" sz="1600" err="1"/>
              <a:t>agored</a:t>
            </a:r>
            <a:r>
              <a:rPr lang="en-GB" sz="1600"/>
              <a:t> </a:t>
            </a:r>
            <a:r>
              <a:rPr lang="en-GB" sz="1600" err="1"/>
              <a:t>neu'n</a:t>
            </a:r>
            <a:r>
              <a:rPr lang="en-GB" sz="1600"/>
              <a:t> </a:t>
            </a:r>
            <a:r>
              <a:rPr lang="en-GB" sz="1600" err="1"/>
              <a:t>fewnol</a:t>
            </a:r>
            <a:r>
              <a:rPr lang="en-GB" sz="1600"/>
              <a:t>, </a:t>
            </a:r>
            <a:r>
              <a:rPr lang="en-GB" sz="1600" err="1"/>
              <a:t>mae'n</a:t>
            </a:r>
            <a:r>
              <a:rPr lang="en-GB" sz="1600"/>
              <a:t> </a:t>
            </a:r>
            <a:r>
              <a:rPr lang="en-GB" sz="1600" err="1"/>
              <a:t>cefnogi</a:t>
            </a:r>
            <a:r>
              <a:rPr lang="en-GB" sz="1600"/>
              <a:t> </a:t>
            </a:r>
            <a:r>
              <a:rPr lang="en-GB" sz="1600" err="1"/>
              <a:t>straen</a:t>
            </a:r>
            <a:r>
              <a:rPr lang="en-GB" sz="1600"/>
              <a:t> ac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codi</a:t>
            </a:r>
            <a:r>
              <a:rPr lang="en-GB" sz="1600"/>
              <a:t> </a:t>
            </a:r>
            <a:r>
              <a:rPr lang="en-GB" sz="1600" err="1"/>
              <a:t>hwyliau</a:t>
            </a:r>
            <a:r>
              <a:rPr lang="en-GB" sz="1600"/>
              <a:t>. </a:t>
            </a:r>
            <a:endParaRPr lang="en-US" sz="1600"/>
          </a:p>
          <a:p>
            <a:pPr marL="0" indent="0">
              <a:buNone/>
            </a:pPr>
            <a:r>
              <a:rPr lang="en-GB" sz="1600"/>
              <a:t>Mae NSPCC (2021)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credu</a:t>
            </a:r>
            <a:r>
              <a:rPr lang="en-GB" sz="1600"/>
              <a:t> bod </a:t>
            </a:r>
            <a:r>
              <a:rPr lang="en-GB" sz="1600" err="1"/>
              <a:t>gan</a:t>
            </a:r>
            <a:r>
              <a:rPr lang="en-GB" sz="1600"/>
              <a:t> </a:t>
            </a:r>
            <a:r>
              <a:rPr lang="en-GB" sz="1600" err="1"/>
              <a:t>weithwyr</a:t>
            </a:r>
            <a:r>
              <a:rPr lang="en-GB" sz="1600"/>
              <a:t> </a:t>
            </a:r>
            <a:r>
              <a:rPr lang="en-GB" sz="1600" err="1"/>
              <a:t>gofal</a:t>
            </a:r>
            <a:r>
              <a:rPr lang="en-GB" sz="1600"/>
              <a:t> </a:t>
            </a:r>
            <a:r>
              <a:rPr lang="en-GB" sz="1600" err="1"/>
              <a:t>plantddyletswydd</a:t>
            </a:r>
            <a:r>
              <a:rPr lang="en-GB" sz="1600"/>
              <a:t> </a:t>
            </a:r>
            <a:r>
              <a:rPr lang="en-GB" sz="1600" err="1"/>
              <a:t>i</a:t>
            </a:r>
            <a:r>
              <a:rPr lang="en-GB" sz="1600"/>
              <a:t> </a:t>
            </a:r>
            <a:r>
              <a:rPr lang="en-GB" sz="1600" err="1"/>
              <a:t>hyrwyddo</a:t>
            </a:r>
            <a:r>
              <a:rPr lang="en-GB" sz="1600"/>
              <a:t> a </a:t>
            </a:r>
            <a:r>
              <a:rPr lang="en-GB" sz="1600" err="1"/>
              <a:t>diogelu</a:t>
            </a:r>
            <a:r>
              <a:rPr lang="en-GB" sz="1600"/>
              <a:t> </a:t>
            </a:r>
            <a:r>
              <a:rPr lang="en-GB" sz="1600" err="1"/>
              <a:t>lles</a:t>
            </a:r>
            <a:r>
              <a:rPr lang="en-GB" sz="1600"/>
              <a:t>, </a:t>
            </a:r>
            <a:r>
              <a:rPr lang="en-GB" sz="1600" err="1"/>
              <a:t>diogelwch</a:t>
            </a:r>
            <a:r>
              <a:rPr lang="en-GB" sz="1600"/>
              <a:t> ac iechyd plant. </a:t>
            </a:r>
            <a:r>
              <a:rPr lang="en-GB" sz="1600" err="1"/>
              <a:t>Gwnaed</a:t>
            </a:r>
            <a:r>
              <a:rPr lang="en-GB" sz="1600"/>
              <a:t> </a:t>
            </a:r>
            <a:r>
              <a:rPr lang="en-GB" sz="1600" err="1"/>
              <a:t>deddfwriaeth</a:t>
            </a:r>
            <a:r>
              <a:rPr lang="en-GB" sz="1600"/>
              <a:t> a </a:t>
            </a:r>
            <a:r>
              <a:rPr lang="en-GB" sz="1600" err="1"/>
              <a:t>pholisïau</a:t>
            </a:r>
            <a:r>
              <a:rPr lang="en-GB" sz="1600"/>
              <a:t> </a:t>
            </a:r>
            <a:r>
              <a:rPr lang="en-GB" sz="1600" err="1"/>
              <a:t>i</a:t>
            </a:r>
            <a:r>
              <a:rPr lang="en-GB" sz="1600"/>
              <a:t> </a:t>
            </a:r>
            <a:r>
              <a:rPr lang="en-GB" sz="1600" err="1"/>
              <a:t>helpu'r</a:t>
            </a:r>
            <a:r>
              <a:rPr lang="en-GB" sz="1600"/>
              <a:t> </a:t>
            </a:r>
            <a:r>
              <a:rPr lang="en-GB" sz="1600" err="1"/>
              <a:t>gweithwyr</a:t>
            </a:r>
            <a:r>
              <a:rPr lang="en-GB" sz="1600"/>
              <a:t> </a:t>
            </a:r>
            <a:r>
              <a:rPr lang="en-GB" sz="1600" err="1"/>
              <a:t>hyn</a:t>
            </a:r>
            <a:r>
              <a:rPr lang="en-GB" sz="1600"/>
              <a:t> </a:t>
            </a:r>
            <a:r>
              <a:rPr lang="en-GB" sz="1600" err="1"/>
              <a:t>yn</a:t>
            </a:r>
            <a:r>
              <a:rPr lang="en-GB" sz="1600"/>
              <a:t> </a:t>
            </a:r>
            <a:r>
              <a:rPr lang="en-GB" sz="1600" err="1"/>
              <a:t>yramgylchiadau</a:t>
            </a:r>
            <a:r>
              <a:rPr lang="en-GB" sz="1600"/>
              <a:t> </a:t>
            </a:r>
            <a:r>
              <a:rPr lang="en-GB" sz="1600" err="1"/>
              <a:t>hyn</a:t>
            </a:r>
            <a:r>
              <a:rPr lang="en-GB" sz="1600"/>
              <a:t>. Yn </a:t>
            </a:r>
            <a:r>
              <a:rPr lang="en-GB" sz="1600" err="1"/>
              <a:t>ôl</a:t>
            </a:r>
            <a:r>
              <a:rPr lang="en-GB" sz="1600"/>
              <a:t> Pite, S (2025) </a:t>
            </a:r>
            <a:r>
              <a:rPr lang="en-GB" sz="1600" err="1"/>
              <a:t>enghraifft</a:t>
            </a:r>
            <a:r>
              <a:rPr lang="en-GB" sz="1600"/>
              <a:t> o </a:t>
            </a:r>
            <a:r>
              <a:rPr lang="en-GB" sz="1600" err="1"/>
              <a:t>hyn</a:t>
            </a:r>
            <a:r>
              <a:rPr lang="en-GB" sz="1600"/>
              <a:t> </a:t>
            </a:r>
            <a:r>
              <a:rPr lang="en-GB" sz="1600" err="1"/>
              <a:t>yw</a:t>
            </a:r>
            <a:r>
              <a:rPr lang="en-GB" sz="1600"/>
              <a:t> DBS. Mae </a:t>
            </a:r>
            <a:r>
              <a:rPr lang="en-GB" sz="1600" err="1"/>
              <a:t>angen</a:t>
            </a:r>
            <a:r>
              <a:rPr lang="en-GB" sz="1600"/>
              <a:t> DBS </a:t>
            </a:r>
            <a:r>
              <a:rPr lang="en-GB" sz="1600" err="1"/>
              <a:t>ar</a:t>
            </a:r>
            <a:r>
              <a:rPr lang="en-GB" sz="1600"/>
              <a:t> bob </a:t>
            </a:r>
            <a:r>
              <a:rPr lang="en-GB" sz="1600" err="1"/>
              <a:t>gweithwyr</a:t>
            </a:r>
            <a:r>
              <a:rPr lang="en-GB" sz="1600"/>
              <a:t> </a:t>
            </a:r>
            <a:r>
              <a:rPr lang="en-GB" sz="1600" err="1"/>
              <a:t>gofal</a:t>
            </a:r>
            <a:r>
              <a:rPr lang="en-GB" sz="1600"/>
              <a:t> plant er </a:t>
            </a:r>
            <a:r>
              <a:rPr lang="en-GB" sz="1600" err="1"/>
              <a:t>mwyn</a:t>
            </a:r>
            <a:r>
              <a:rPr lang="en-GB" sz="1600"/>
              <a:t> </a:t>
            </a:r>
            <a:r>
              <a:rPr lang="en-GB" sz="1600" err="1"/>
              <a:t>sicrhau</a:t>
            </a:r>
            <a:r>
              <a:rPr lang="en-GB" sz="1600"/>
              <a:t> </a:t>
            </a:r>
            <a:r>
              <a:rPr lang="en-GB" sz="1600" err="1"/>
              <a:t>nad</a:t>
            </a:r>
            <a:r>
              <a:rPr lang="en-GB" sz="1600"/>
              <a:t> </a:t>
            </a:r>
            <a:r>
              <a:rPr lang="en-GB" sz="1600" err="1"/>
              <a:t>yw</a:t>
            </a:r>
            <a:r>
              <a:rPr lang="en-GB" sz="1600"/>
              <a:t> person </a:t>
            </a:r>
            <a:r>
              <a:rPr lang="en-GB" sz="1600" err="1"/>
              <a:t>yn</a:t>
            </a:r>
            <a:r>
              <a:rPr lang="en-GB" sz="1600"/>
              <a:t> </a:t>
            </a:r>
            <a:r>
              <a:rPr lang="en-GB" sz="1600" err="1"/>
              <a:t>risg</a:t>
            </a:r>
            <a:r>
              <a:rPr lang="en-GB" sz="1600"/>
              <a:t> neu </a:t>
            </a:r>
            <a:r>
              <a:rPr lang="en-GB" sz="1600" err="1"/>
              <a:t>wedi</a:t>
            </a:r>
            <a:r>
              <a:rPr lang="en-GB" sz="1600"/>
              <a:t> bod </a:t>
            </a:r>
            <a:r>
              <a:rPr lang="en-GB" sz="1600" err="1"/>
              <a:t>risgiau</a:t>
            </a:r>
            <a:r>
              <a:rPr lang="en-GB" sz="1600"/>
              <a:t> </a:t>
            </a:r>
            <a:r>
              <a:rPr lang="en-GB" sz="1600" err="1"/>
              <a:t>blaenorol</a:t>
            </a:r>
            <a:r>
              <a:rPr lang="en-GB" sz="1600"/>
              <a:t> a </a:t>
            </a:r>
            <a:r>
              <a:rPr lang="en-GB" sz="1600" err="1"/>
              <a:t>allai</a:t>
            </a:r>
            <a:r>
              <a:rPr lang="en-GB" sz="1600"/>
              <a:t> </a:t>
            </a:r>
            <a:r>
              <a:rPr lang="en-GB" sz="1600" err="1"/>
              <a:t>achosi</a:t>
            </a:r>
            <a:r>
              <a:rPr lang="en-GB" sz="1600"/>
              <a:t> </a:t>
            </a:r>
            <a:r>
              <a:rPr lang="en-GB" sz="1600" err="1"/>
              <a:t>niwed</a:t>
            </a:r>
            <a:r>
              <a:rPr lang="en-GB" sz="1600"/>
              <a:t> I eraill.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958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95D77-8DB4-8D5C-EED6-F447F9B79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259" y="122331"/>
            <a:ext cx="11725834" cy="6446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3200" err="1">
                <a:latin typeface="Aptos"/>
                <a:cs typeface="Times New Roman"/>
              </a:rPr>
              <a:t>Cyfeiriad</a:t>
            </a:r>
            <a:r>
              <a:rPr lang="en-GB" sz="3200">
                <a:latin typeface="Aptos"/>
                <a:cs typeface="Times New Roman"/>
              </a:rPr>
              <a:t> Poster</a:t>
            </a:r>
            <a:endParaRPr lang="en-US" sz="3200">
              <a:latin typeface="Aptos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Barnardo's (2024). </a:t>
            </a:r>
            <a:r>
              <a:rPr lang="en-GB" sz="1300" i="1">
                <a:latin typeface="Times New Roman"/>
                <a:cs typeface="Times New Roman"/>
              </a:rPr>
              <a:t>Healthy lifestyles - pre-school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Barnardo’s Family Space.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2"/>
              </a:rPr>
              <a:t>https://families.barnardos.org.uk/pre-school/healthy-lifestyles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22 Jan. 2026].</a:t>
            </a:r>
            <a:endParaRPr lang="en-US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Bixler, N. (2023). </a:t>
            </a:r>
            <a:r>
              <a:rPr lang="en-GB" sz="1300" i="1">
                <a:latin typeface="Times New Roman"/>
                <a:cs typeface="Times New Roman"/>
              </a:rPr>
              <a:t>10 ways teachers can develop social and emotional skills for their learners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</a:t>
            </a:r>
            <a:r>
              <a:rPr lang="en-GB" sz="1300" err="1">
                <a:latin typeface="Times New Roman"/>
                <a:cs typeface="Times New Roman"/>
              </a:rPr>
              <a:t>Hāpara</a:t>
            </a:r>
            <a:r>
              <a:rPr lang="en-GB" sz="1300">
                <a:latin typeface="Times New Roman"/>
                <a:cs typeface="Times New Roman"/>
              </a:rPr>
              <a:t>. Available at: </a:t>
            </a:r>
            <a:r>
              <a:rPr lang="en-GB" sz="1300">
                <a:latin typeface="Times New Roman"/>
                <a:cs typeface="Times New Roman"/>
                <a:hlinkClick r:id="rId3"/>
              </a:rPr>
              <a:t>https://hapara.com/blog/how-teachers-can-develop-social-and-emotional-skills-for-their-learners/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22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Care Inspectorate Wales (2023). </a:t>
            </a:r>
            <a:r>
              <a:rPr lang="en-GB" sz="1300" i="1">
                <a:latin typeface="Times New Roman"/>
                <a:cs typeface="Times New Roman"/>
              </a:rPr>
              <a:t>Developing children’s independence by supporting their well-being | Care Inspectorate Wales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</a:t>
            </a:r>
            <a:r>
              <a:rPr lang="en-GB" sz="1300" err="1">
                <a:latin typeface="Times New Roman"/>
                <a:cs typeface="Times New Roman"/>
              </a:rPr>
              <a:t>Careinspectorate.wales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4"/>
              </a:rPr>
              <a:t>https://www.careinspectorate.wales/developing-childrens-independence-supporting-their-well-being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21 Jan. 2026].</a:t>
            </a:r>
            <a:endParaRPr lang="en-GB" sz="1300"/>
          </a:p>
          <a:p>
            <a:pPr>
              <a:buNone/>
            </a:pPr>
            <a:r>
              <a:rPr lang="en-GB" sz="1300" err="1">
                <a:latin typeface="Times New Roman"/>
                <a:cs typeface="Times New Roman"/>
              </a:rPr>
              <a:t>Centers</a:t>
            </a:r>
            <a:r>
              <a:rPr lang="en-GB" sz="1300">
                <a:latin typeface="Times New Roman"/>
                <a:cs typeface="Times New Roman"/>
              </a:rPr>
              <a:t> for Disease Control and Prevention (2024). </a:t>
            </a:r>
            <a:r>
              <a:rPr lang="en-GB" sz="1300" i="1">
                <a:latin typeface="Times New Roman"/>
                <a:cs typeface="Times New Roman"/>
              </a:rPr>
              <a:t>About adverse childhood experiences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U.S. </a:t>
            </a:r>
            <a:r>
              <a:rPr lang="en-GB" sz="1300" err="1">
                <a:latin typeface="Times New Roman"/>
                <a:cs typeface="Times New Roman"/>
              </a:rPr>
              <a:t>Centers</a:t>
            </a:r>
            <a:r>
              <a:rPr lang="en-GB" sz="1300">
                <a:latin typeface="Times New Roman"/>
                <a:cs typeface="Times New Roman"/>
              </a:rPr>
              <a:t> for Disease Control and Prevention.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5"/>
              </a:rPr>
              <a:t>https://www.cdc.gov/aces/about/index.html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22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Chan, L. (2021). </a:t>
            </a:r>
            <a:r>
              <a:rPr lang="en-GB" sz="1300" i="1">
                <a:latin typeface="Times New Roman"/>
                <a:cs typeface="Times New Roman"/>
              </a:rPr>
              <a:t>Victoria Climbie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]Unit Chambers 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6"/>
              </a:rPr>
              <a:t>https://www.unit.law/insights/remembering-victoria-climbie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21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Channell, M. (2024). </a:t>
            </a:r>
            <a:r>
              <a:rPr lang="en-GB" sz="1300" i="1">
                <a:latin typeface="Times New Roman"/>
                <a:cs typeface="Times New Roman"/>
              </a:rPr>
              <a:t>Maslow’s Hierarchy of Needs: An In-Depth Guide for Leaders and Managers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TSW Training.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7"/>
              </a:rPr>
              <a:t>https://www.tsw.co.uk/blog/leadership-and-management/maslows-hierarchy-of-needs/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20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Dahlgren, G. and Whitehead, M. (2021). The Dahlgren-Whitehead Model of Health Determinants: 30 Years on and Still Chasing Rainbows. </a:t>
            </a:r>
            <a:r>
              <a:rPr lang="en-GB" sz="1300" i="1">
                <a:latin typeface="Times New Roman"/>
                <a:cs typeface="Times New Roman"/>
              </a:rPr>
              <a:t>Public Health</a:t>
            </a:r>
            <a:r>
              <a:rPr lang="en-GB" sz="1300">
                <a:latin typeface="Times New Roman"/>
                <a:cs typeface="Times New Roman"/>
              </a:rPr>
              <a:t>,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199(1), pp.20–24. </a:t>
            </a:r>
            <a:r>
              <a:rPr lang="en-GB" sz="1300" err="1">
                <a:latin typeface="Times New Roman"/>
                <a:cs typeface="Times New Roman"/>
              </a:rPr>
              <a:t>doi:https</a:t>
            </a:r>
            <a:r>
              <a:rPr lang="en-GB" sz="1300">
                <a:latin typeface="Times New Roman"/>
                <a:cs typeface="Times New Roman"/>
              </a:rPr>
              <a:t>://doi.org/10.1016/j.puhe.2021.08.009.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GOV.UK (2020). </a:t>
            </a:r>
            <a:r>
              <a:rPr lang="en-GB" sz="1300" i="1">
                <a:latin typeface="Times New Roman"/>
                <a:cs typeface="Times New Roman"/>
              </a:rPr>
              <a:t>Children Act 2004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Legislation.gov.uk.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>
                <a:latin typeface="Times New Roman"/>
                <a:cs typeface="Times New Roman"/>
                <a:hlinkClick r:id="rId8"/>
              </a:rPr>
              <a:t>https://www.legislation.gov.uk/ukpga/2004/31/introduction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22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Guy-Evans, O. (2025). </a:t>
            </a:r>
            <a:r>
              <a:rPr lang="en-GB" sz="1300" i="1">
                <a:latin typeface="Times New Roman"/>
                <a:cs typeface="Times New Roman"/>
              </a:rPr>
              <a:t>Bronfenbrenner’s Ecological Systems Theory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Simply Psychology.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9"/>
              </a:rPr>
              <a:t>https://www.simplypsychology.org/Bronfenbrenner.html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23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Hartley, K. (2024). </a:t>
            </a:r>
            <a:r>
              <a:rPr lang="en-GB" sz="1300" i="1">
                <a:latin typeface="Times New Roman"/>
                <a:cs typeface="Times New Roman"/>
              </a:rPr>
              <a:t>Teachers safeguarding responsibilities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NSPCC Learning.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10"/>
              </a:rPr>
              <a:t>https://learning.nspcc.org.uk/news/2024/february/teachers-safeguarding-responsibilities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22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High School Of Glasgow (2022). </a:t>
            </a:r>
            <a:r>
              <a:rPr lang="en-GB" sz="1300" i="1">
                <a:latin typeface="Times New Roman"/>
                <a:cs typeface="Times New Roman"/>
              </a:rPr>
              <a:t>The Importance of Health &amp; Wellbeing in Schools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</a:t>
            </a:r>
            <a:r>
              <a:rPr lang="en-GB" sz="1300">
                <a:latin typeface="Times New Roman"/>
                <a:cs typeface="Times New Roman"/>
                <a:hlinkClick r:id="rId11"/>
              </a:rPr>
              <a:t>www.highschoolofglasgow.co.uk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12"/>
              </a:rPr>
              <a:t>https://www.highschoolofglasgow.co.uk/hsog-glasgows-leading-private-school/importance-of-health-and-wellbeing-in-schools</a:t>
            </a:r>
            <a:r>
              <a:rPr lang="en-GB" sz="1300">
                <a:latin typeface="Times New Roman"/>
                <a:cs typeface="Times New Roman"/>
              </a:rPr>
              <a:t> [Cyrchwyd 21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Johnson, E. (2019). </a:t>
            </a:r>
            <a:r>
              <a:rPr lang="en-GB" sz="1300" i="1">
                <a:latin typeface="Times New Roman"/>
                <a:cs typeface="Times New Roman"/>
              </a:rPr>
              <a:t>What is the Children Act 2004? | </a:t>
            </a:r>
            <a:r>
              <a:rPr lang="en-GB" sz="1300" i="1" err="1">
                <a:latin typeface="Times New Roman"/>
                <a:cs typeface="Times New Roman"/>
              </a:rPr>
              <a:t>iHasco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</a:t>
            </a:r>
            <a:r>
              <a:rPr lang="en-GB" sz="1300" err="1">
                <a:latin typeface="Times New Roman"/>
                <a:cs typeface="Times New Roman"/>
              </a:rPr>
              <a:t>iHasco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13"/>
              </a:rPr>
              <a:t>https://www.ihasco.co.uk/blog/what-is-the-childrens-act-2004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21/01/26]</a:t>
            </a:r>
            <a:endParaRPr lang="en-GB" sz="1300"/>
          </a:p>
          <a:p>
            <a:pPr>
              <a:buNone/>
            </a:pPr>
            <a:endParaRPr lang="en-GB" sz="14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57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D5285-60C3-AFBD-4877-355F6188C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436" y="133537"/>
            <a:ext cx="11860305" cy="654769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err="1">
                <a:latin typeface="Aptos Display"/>
                <a:cs typeface="Times New Roman"/>
              </a:rPr>
              <a:t>Cyfeiriad</a:t>
            </a:r>
            <a:r>
              <a:rPr lang="en-GB" sz="3200">
                <a:latin typeface="Aptos Display"/>
                <a:cs typeface="Times New Roman"/>
              </a:rPr>
              <a:t> Poster</a:t>
            </a:r>
            <a:endParaRPr lang="en-US" sz="3200">
              <a:latin typeface="Aptos Display"/>
              <a:cs typeface="Times New Roman"/>
            </a:endParaRPr>
          </a:p>
          <a:p>
            <a:pPr>
              <a:buNone/>
            </a:pPr>
            <a:r>
              <a:rPr lang="en-GB" sz="800">
                <a:latin typeface="Times New Roman"/>
                <a:cs typeface="Times New Roman"/>
              </a:rPr>
              <a:t> </a:t>
            </a:r>
            <a:r>
              <a:rPr lang="en-GB" sz="1300">
                <a:latin typeface="Times New Roman"/>
                <a:cs typeface="Times New Roman"/>
              </a:rPr>
              <a:t>McLeod, S. (2025). </a:t>
            </a:r>
            <a:r>
              <a:rPr lang="en-GB" sz="1300" i="1">
                <a:latin typeface="Times New Roman"/>
                <a:cs typeface="Times New Roman"/>
              </a:rPr>
              <a:t>Maslow’s hierarchy of needs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]Simply Psychology. Available at: </a:t>
            </a:r>
            <a:r>
              <a:rPr lang="en-GB" sz="1300">
                <a:latin typeface="Times New Roman"/>
                <a:cs typeface="Times New Roman"/>
                <a:hlinkClick r:id="rId2"/>
              </a:rPr>
              <a:t>https://www.simplypsychology.org/maslow.html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 20 Jan. 2026].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NSPCC (2021). </a:t>
            </a:r>
            <a:r>
              <a:rPr lang="en-GB" sz="1300" i="1">
                <a:latin typeface="Times New Roman"/>
                <a:cs typeface="Times New Roman"/>
              </a:rPr>
              <a:t>Promoting Mental Health and Wellbeing</a:t>
            </a:r>
            <a:r>
              <a:rPr lang="en-GB" sz="1300">
                <a:latin typeface="Times New Roman"/>
                <a:cs typeface="Times New Roman"/>
              </a:rPr>
              <a:t>. [online] NSPCC Learning. Available at: </a:t>
            </a:r>
            <a:r>
              <a:rPr lang="en-GB" sz="1300">
                <a:latin typeface="Times New Roman"/>
                <a:cs typeface="Times New Roman"/>
                <a:hlinkClick r:id="rId3"/>
              </a:rPr>
              <a:t>https://learning.nspcc.org.uk/child-health-development/promoting-mental-health-wellbeing</a:t>
            </a:r>
            <a:r>
              <a:rPr lang="en-GB" sz="1300">
                <a:latin typeface="Times New Roman"/>
                <a:cs typeface="Times New Roman"/>
              </a:rPr>
              <a:t> [Cyrchwyd 27 Dec. 2025].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Plant Yng </a:t>
            </a:r>
            <a:r>
              <a:rPr lang="en-GB" sz="1300" err="1">
                <a:latin typeface="Times New Roman"/>
                <a:cs typeface="Times New Roman"/>
              </a:rPr>
              <a:t>Nghymru</a:t>
            </a:r>
            <a:r>
              <a:rPr lang="en-GB" sz="1300">
                <a:latin typeface="Times New Roman"/>
                <a:cs typeface="Times New Roman"/>
              </a:rPr>
              <a:t> (2026). </a:t>
            </a:r>
            <a:r>
              <a:rPr lang="en-GB" sz="1300" i="1">
                <a:latin typeface="Times New Roman"/>
                <a:cs typeface="Times New Roman"/>
              </a:rPr>
              <a:t>Children’s Rights | Children in Wales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</a:t>
            </a:r>
            <a:r>
              <a:rPr lang="en-GB" sz="1300">
                <a:latin typeface="Times New Roman"/>
                <a:cs typeface="Times New Roman"/>
                <a:hlinkClick r:id="rId4"/>
              </a:rPr>
              <a:t>www.childreninwales.org.uk</a:t>
            </a:r>
            <a:r>
              <a:rPr lang="en-GB" sz="1300">
                <a:latin typeface="Times New Roman"/>
                <a:cs typeface="Times New Roman"/>
              </a:rPr>
              <a:t>. Available at: </a:t>
            </a:r>
            <a:r>
              <a:rPr lang="en-GB" sz="1300">
                <a:latin typeface="Times New Roman"/>
                <a:cs typeface="Times New Roman"/>
                <a:hlinkClick r:id="rId5"/>
              </a:rPr>
              <a:t>https://www.childreninwales.org.uk/children-young-people/young-wales/our-work/childrens-rights/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 22 Jan. 2026].</a:t>
            </a:r>
            <a:endParaRPr lang="en-US" sz="1300">
              <a:latin typeface="Aptos" panose="02110004020202020204"/>
              <a:cs typeface="Times New Roman"/>
            </a:endParaRPr>
          </a:p>
          <a:p>
            <a:pPr>
              <a:buNone/>
            </a:pPr>
            <a:r>
              <a:rPr lang="en-GB" sz="1300" err="1">
                <a:latin typeface="Times New Roman"/>
                <a:cs typeface="Times New Roman"/>
              </a:rPr>
              <a:t>PosterPublic</a:t>
            </a:r>
            <a:r>
              <a:rPr lang="en-GB" sz="1300">
                <a:latin typeface="Times New Roman"/>
                <a:cs typeface="Times New Roman"/>
              </a:rPr>
              <a:t> Health England (2017). </a:t>
            </a:r>
            <a:r>
              <a:rPr lang="en-GB" sz="1300" i="1">
                <a:latin typeface="Times New Roman"/>
                <a:cs typeface="Times New Roman"/>
              </a:rPr>
              <a:t>Social Determinants of Health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 gov.uk. Available at: </a:t>
            </a:r>
            <a:r>
              <a:rPr lang="en-GB" sz="1300">
                <a:latin typeface="Times New Roman"/>
                <a:cs typeface="Times New Roman"/>
                <a:hlinkClick r:id="rId6"/>
              </a:rPr>
              <a:t>https://www.gov.uk/government/publications/health-profile-for-england/chapter-6-social-determinants-of-health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22 Jan. 2026].</a:t>
            </a:r>
            <a:endParaRPr lang="en-US" sz="1300"/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Public Health England (2022). </a:t>
            </a:r>
            <a:r>
              <a:rPr lang="en-GB" sz="1300" i="1">
                <a:latin typeface="Times New Roman"/>
                <a:cs typeface="Times New Roman"/>
              </a:rPr>
              <a:t>Physical activity for children and young people (5 -18 Years)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Wales: Welsh Government. Available at: </a:t>
            </a:r>
            <a:r>
              <a:rPr lang="en-GB" sz="1300">
                <a:latin typeface="Times New Roman"/>
                <a:cs typeface="Times New Roman"/>
                <a:hlinkClick r:id="rId7"/>
              </a:rPr>
              <a:t>https://www.gov.wales/sites/default/files/publications/2022-03/physical-activity-for-children-andyoung-people-5-18-years.pdf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22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Schmeer, K. and Yoon, A. (2016). Home sweet home? Home physical environment and inflammation in children. </a:t>
            </a:r>
            <a:r>
              <a:rPr lang="en-GB" sz="1300" i="1">
                <a:latin typeface="Times New Roman"/>
                <a:cs typeface="Times New Roman"/>
              </a:rPr>
              <a:t>Social Science Research</a:t>
            </a:r>
            <a:r>
              <a:rPr lang="en-GB" sz="1300">
                <a:latin typeface="Times New Roman"/>
                <a:cs typeface="Times New Roman"/>
              </a:rPr>
              <a:t>,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60(60), pp.236–248. </a:t>
            </a:r>
            <a:r>
              <a:rPr lang="en-GB" sz="1300" err="1">
                <a:latin typeface="Times New Roman"/>
                <a:cs typeface="Times New Roman"/>
              </a:rPr>
              <a:t>doi:https</a:t>
            </a:r>
            <a:r>
              <a:rPr lang="en-GB" sz="1300">
                <a:latin typeface="Times New Roman"/>
                <a:cs typeface="Times New Roman"/>
              </a:rPr>
              <a:t>://doi.org/10.1016/j.ssresearch.2016.04.001.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Social Care Wales (2019). </a:t>
            </a:r>
            <a:r>
              <a:rPr lang="en-GB" sz="1300" i="1">
                <a:latin typeface="Times New Roman"/>
                <a:cs typeface="Times New Roman"/>
              </a:rPr>
              <a:t>Safeguarding Wales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</a:t>
            </a:r>
            <a:r>
              <a:rPr lang="en-GB" sz="1300" err="1">
                <a:latin typeface="Times New Roman"/>
                <a:cs typeface="Times New Roman"/>
              </a:rPr>
              <a:t>Safeguarding.wales</a:t>
            </a:r>
            <a:r>
              <a:rPr lang="en-GB" sz="1300">
                <a:latin typeface="Times New Roman"/>
                <a:cs typeface="Times New Roman"/>
              </a:rPr>
              <a:t>. Available at: </a:t>
            </a:r>
            <a:r>
              <a:rPr lang="en-GB" sz="1300">
                <a:latin typeface="Times New Roman"/>
                <a:cs typeface="Times New Roman"/>
                <a:hlinkClick r:id="rId8"/>
              </a:rPr>
              <a:t>https://safeguarding.wales/en/chi-i/chi-i-cp/c1p-p2c/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 20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Stoyanov, S. (2017). </a:t>
            </a:r>
            <a:r>
              <a:rPr lang="en-GB" sz="1300" i="1">
                <a:latin typeface="Times New Roman"/>
                <a:cs typeface="Times New Roman"/>
              </a:rPr>
              <a:t>An analysis of Abraham Maslow’s A theory of human motivation</a:t>
            </a:r>
            <a:r>
              <a:rPr lang="en-GB" sz="1300">
                <a:latin typeface="Times New Roman"/>
                <a:cs typeface="Times New Roman"/>
              </a:rPr>
              <a:t>. London, England: Routledge.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UNICEF (2026). </a:t>
            </a:r>
            <a:r>
              <a:rPr lang="en-GB" sz="1300" i="1">
                <a:latin typeface="Times New Roman"/>
                <a:cs typeface="Times New Roman"/>
              </a:rPr>
              <a:t>UN convention on the rights of the child (UNCRC)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</a:t>
            </a:r>
            <a:r>
              <a:rPr lang="en-GB" sz="1300" err="1">
                <a:latin typeface="Times New Roman"/>
                <a:cs typeface="Times New Roman"/>
              </a:rPr>
              <a:t>unicef</a:t>
            </a:r>
            <a:r>
              <a:rPr lang="en-GB" sz="1300">
                <a:latin typeface="Times New Roman"/>
                <a:cs typeface="Times New Roman"/>
              </a:rPr>
              <a:t>. Available at: </a:t>
            </a:r>
            <a:r>
              <a:rPr lang="en-GB" sz="1300">
                <a:latin typeface="Times New Roman"/>
                <a:cs typeface="Times New Roman"/>
                <a:hlinkClick r:id="rId9"/>
              </a:rPr>
              <a:t>https://www.unicef.org.uk/what-we-do/un-convention-child-rights/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 22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Vale of Glamorgan Council (2022). </a:t>
            </a:r>
            <a:r>
              <a:rPr lang="en-GB" sz="1300" i="1">
                <a:latin typeface="Times New Roman"/>
                <a:cs typeface="Times New Roman"/>
              </a:rPr>
              <a:t>Healthy Schools Scheme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Valeofglamorgan.gov.uk. Available at: </a:t>
            </a:r>
            <a:r>
              <a:rPr lang="en-GB" sz="1300">
                <a:latin typeface="Times New Roman"/>
                <a:cs typeface="Times New Roman"/>
                <a:hlinkClick r:id="rId10"/>
              </a:rPr>
              <a:t>https://www.valeofglamorgan.gov.uk/en/living/schools/healthy_schools/Healthy-Schools-Scheme.aspx</a:t>
            </a:r>
            <a:r>
              <a:rPr lang="en-GB" sz="1300">
                <a:latin typeface="Times New Roman"/>
                <a:cs typeface="Times New Roman"/>
              </a:rPr>
              <a:t> [Accessed 20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Welsh Government (2017). </a:t>
            </a:r>
            <a:r>
              <a:rPr lang="en-GB" sz="1300" i="1">
                <a:latin typeface="Times New Roman"/>
                <a:cs typeface="Times New Roman"/>
              </a:rPr>
              <a:t>Designed to Smile: improving children’s dental health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GOV.WALES. Available at: </a:t>
            </a:r>
            <a:r>
              <a:rPr lang="en-GB" sz="1300">
                <a:latin typeface="Times New Roman"/>
                <a:cs typeface="Times New Roman"/>
                <a:hlinkClick r:id="rId11"/>
              </a:rPr>
              <a:t>https://www.gov.wales/designed-smile-improving-childrens-dental-health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 22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Welsh Government (2024a). </a:t>
            </a:r>
            <a:r>
              <a:rPr lang="en-GB" sz="1300" i="1">
                <a:latin typeface="Times New Roman"/>
                <a:cs typeface="Times New Roman"/>
              </a:rPr>
              <a:t>Best practice guidance Section 1 Why healthy eating matters for children 1 FOOD &amp; NUTRITION for Childcare settings Best Practice Guidance Best practice guidance Food and Nutrition for Childcare settings Contents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Available at: </a:t>
            </a:r>
            <a:r>
              <a:rPr lang="en-GB" sz="1300">
                <a:latin typeface="Times New Roman"/>
                <a:cs typeface="Times New Roman"/>
                <a:hlinkClick r:id="rId12"/>
              </a:rPr>
              <a:t>https://www.gov.wales/sites/default/files/publications/2024-09/section-1-why-healthy-eating-matters-for-children.pdf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 20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Welsh Government (2024b). </a:t>
            </a:r>
            <a:r>
              <a:rPr lang="en-GB" sz="1300" i="1">
                <a:latin typeface="Times New Roman"/>
                <a:cs typeface="Times New Roman"/>
              </a:rPr>
              <a:t>Early Childhood Play, Learning and Care Plan in Wales (High Level Plan)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pp.1–14. Available at: </a:t>
            </a:r>
            <a:r>
              <a:rPr lang="en-GB" sz="1300">
                <a:latin typeface="Times New Roman"/>
                <a:cs typeface="Times New Roman"/>
                <a:hlinkClick r:id="rId13"/>
              </a:rPr>
              <a:t>https://www.gov.wales/sites/default/files/publications/2024-03/early-childhood-play-learning-care-plan-high-level.pdf</a:t>
            </a:r>
            <a:r>
              <a:rPr lang="en-GB" sz="1300">
                <a:latin typeface="Times New Roman"/>
                <a:cs typeface="Times New Roman"/>
              </a:rPr>
              <a:t> [Cyrchwyd1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Welsh Government (2025). </a:t>
            </a:r>
            <a:r>
              <a:rPr lang="en-GB" sz="1300" i="1">
                <a:latin typeface="Times New Roman"/>
                <a:cs typeface="Times New Roman"/>
              </a:rPr>
              <a:t>Annex 5: developing multi-agency engagement in Community Focused Schools [HTML] | GOV.WALES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GOV.WALES. Available at: </a:t>
            </a:r>
            <a:r>
              <a:rPr lang="en-GB" sz="1300">
                <a:latin typeface="Times New Roman"/>
                <a:cs typeface="Times New Roman"/>
                <a:hlinkClick r:id="rId14"/>
              </a:rPr>
              <a:t>https://www.gov.wales/annex-5-developing-multi-agency-engagement-community-focused-schools-html</a:t>
            </a:r>
            <a:r>
              <a:rPr lang="en-GB" sz="1300">
                <a:latin typeface="Times New Roman"/>
                <a:cs typeface="Times New Roman"/>
              </a:rPr>
              <a:t> [Accessed 23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World Health Organization (2026a). </a:t>
            </a:r>
            <a:r>
              <a:rPr lang="en-GB" sz="1300" i="1">
                <a:latin typeface="Times New Roman"/>
                <a:cs typeface="Times New Roman"/>
              </a:rPr>
              <a:t>Constitution of the world health organization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]World Health Organization. Available at: </a:t>
            </a:r>
            <a:r>
              <a:rPr lang="en-GB" sz="1300">
                <a:latin typeface="Times New Roman"/>
                <a:cs typeface="Times New Roman"/>
                <a:hlinkClick r:id="rId15"/>
              </a:rPr>
              <a:t>https://www.who.int/about/governance/constitution</a:t>
            </a:r>
            <a:r>
              <a:rPr lang="en-GB" sz="1300">
                <a:latin typeface="Times New Roman"/>
                <a:cs typeface="Times New Roman"/>
              </a:rPr>
              <a:t> [Accessed 20 Jan. 2026].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World Health Organization (2026b). </a:t>
            </a:r>
            <a:r>
              <a:rPr lang="en-GB" sz="1300" i="1">
                <a:latin typeface="Times New Roman"/>
                <a:cs typeface="Times New Roman"/>
              </a:rPr>
              <a:t>Promoting well-being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 World Health Organization. Available at: </a:t>
            </a:r>
            <a:r>
              <a:rPr lang="en-GB" sz="1300">
                <a:latin typeface="Times New Roman"/>
                <a:cs typeface="Times New Roman"/>
                <a:hlinkClick r:id="rId16"/>
              </a:rPr>
              <a:t>https://www.who.int/activities/promoting-well-being</a:t>
            </a:r>
            <a:r>
              <a:rPr lang="en-GB" sz="1300">
                <a:latin typeface="Times New Roman"/>
                <a:cs typeface="Times New Roman"/>
              </a:rPr>
              <a:t> [Cyrchwyd 21 Jan. 2026].</a:t>
            </a: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116965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8EAEB-0201-8EF4-B160-F7DE48666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818" y="155948"/>
            <a:ext cx="11949952" cy="65140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3200" err="1">
                <a:latin typeface="Aptos"/>
                <a:cs typeface="Times New Roman"/>
              </a:rPr>
              <a:t>Cyfeiriad</a:t>
            </a:r>
            <a:r>
              <a:rPr lang="en-GB" sz="3200">
                <a:latin typeface="Aptos"/>
                <a:cs typeface="Times New Roman"/>
              </a:rPr>
              <a:t>  </a:t>
            </a:r>
            <a:r>
              <a:rPr lang="en-GB" sz="3200" err="1">
                <a:latin typeface="Aptos"/>
                <a:cs typeface="Times New Roman"/>
              </a:rPr>
              <a:t>Gyflwyniad</a:t>
            </a:r>
            <a:r>
              <a:rPr lang="en-GB" sz="3200">
                <a:latin typeface="Aptos"/>
                <a:cs typeface="Times New Roman"/>
              </a:rPr>
              <a:t> </a:t>
            </a:r>
            <a:endParaRPr lang="en-US" sz="3200">
              <a:latin typeface="Aptos"/>
              <a:cs typeface="Times New Roman"/>
            </a:endParaRP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Allen, D.L. (2025). </a:t>
            </a:r>
            <a:r>
              <a:rPr lang="en-GB" sz="1300" i="1">
                <a:latin typeface="Times New Roman"/>
                <a:cs typeface="Times New Roman"/>
              </a:rPr>
              <a:t>Adverse Childhood Experiences – RCCS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RCCS.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2"/>
              </a:rPr>
              <a:t>https://www.rccs.org.uk/post/adverse-childhood-experiences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5 Jan. 2026].</a:t>
            </a:r>
            <a:endParaRPr lang="en-US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Cherry, K. (2024). </a:t>
            </a:r>
            <a:r>
              <a:rPr lang="en-GB" sz="1300" i="1">
                <a:latin typeface="Times New Roman"/>
                <a:cs typeface="Times New Roman"/>
              </a:rPr>
              <a:t>Maslow’s hierarchy of needs</a:t>
            </a:r>
            <a:r>
              <a:rPr lang="en-GB" sz="1300">
                <a:latin typeface="Times New Roman"/>
                <a:cs typeface="Times New Roman"/>
              </a:rPr>
              <a:t>. [online] </a:t>
            </a:r>
            <a:r>
              <a:rPr lang="en-GB" sz="1300" err="1">
                <a:latin typeface="Times New Roman"/>
                <a:cs typeface="Times New Roman"/>
              </a:rPr>
              <a:t>VeryWellMind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3"/>
              </a:rPr>
              <a:t>https://www.verywellmind.com/what-is-maslows-hierarchy-of-needs-4136760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7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Dahlgren, G. and Whitehead, M. (2021). The Dahlgren-Whitehead Model of Health Determinants: 30 Years on and Still Chasing Rainbows. </a:t>
            </a:r>
            <a:r>
              <a:rPr lang="en-GB" sz="1300" i="1">
                <a:latin typeface="Times New Roman"/>
                <a:cs typeface="Times New Roman"/>
              </a:rPr>
              <a:t>Public Health</a:t>
            </a:r>
            <a:r>
              <a:rPr lang="en-GB" sz="1300">
                <a:latin typeface="Times New Roman"/>
                <a:cs typeface="Times New Roman"/>
              </a:rPr>
              <a:t>,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199(1), pp.20–24. </a:t>
            </a:r>
            <a:r>
              <a:rPr lang="en-GB" sz="1300" err="1">
                <a:latin typeface="Times New Roman"/>
                <a:cs typeface="Times New Roman"/>
              </a:rPr>
              <a:t>doi:https</a:t>
            </a:r>
            <a:r>
              <a:rPr lang="en-GB" sz="1300">
                <a:latin typeface="Times New Roman"/>
                <a:cs typeface="Times New Roman"/>
              </a:rPr>
              <a:t>://doi.org/10.1016/j.puhe.2021.08.009.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Department for Education (2023). </a:t>
            </a:r>
            <a:r>
              <a:rPr lang="en-GB" sz="1300" i="1">
                <a:latin typeface="Times New Roman"/>
                <a:cs typeface="Times New Roman"/>
              </a:rPr>
              <a:t>Help for early years providers : Mental health for early years children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help-for-early-years-providers.education.gov.uk.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>
                <a:latin typeface="Times New Roman"/>
                <a:cs typeface="Times New Roman"/>
                <a:hlinkClick r:id="rId4"/>
              </a:rPr>
              <a:t>https://help-for-early-years-providers.education.gov.uk/health-and-wellbeing/mental-health-for-early-years-children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: 30 Dec. 2025].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EPA (2024). </a:t>
            </a:r>
            <a:r>
              <a:rPr lang="en-GB" sz="1300" i="1">
                <a:latin typeface="Times New Roman"/>
                <a:cs typeface="Times New Roman"/>
              </a:rPr>
              <a:t>Mold Exposure and Respiratory Conditions in Young Children.</a:t>
            </a:r>
            <a:r>
              <a:rPr lang="en-GB" sz="1300">
                <a:latin typeface="Times New Roman"/>
                <a:cs typeface="Times New Roman"/>
              </a:rPr>
              <a:t>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US EPA.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5"/>
              </a:rPr>
              <a:t>https://www.epa.gov/children/mold-exposure-and-respiratory-conditions-young-children</a:t>
            </a:r>
            <a:r>
              <a:rPr lang="en-GB" sz="1300">
                <a:latin typeface="Times New Roman"/>
                <a:cs typeface="Times New Roman"/>
              </a:rPr>
              <a:t> [Accessed 7 Jan. 2026].</a:t>
            </a:r>
            <a:endParaRPr lang="en-GB" sz="1300"/>
          </a:p>
          <a:p>
            <a:pPr>
              <a:buNone/>
            </a:pPr>
            <a:r>
              <a:rPr lang="en-GB" sz="1300" err="1">
                <a:latin typeface="Times New Roman"/>
                <a:cs typeface="Times New Roman"/>
              </a:rPr>
              <a:t>Frued</a:t>
            </a:r>
            <a:r>
              <a:rPr lang="en-GB" sz="1300">
                <a:latin typeface="Times New Roman"/>
                <a:cs typeface="Times New Roman"/>
              </a:rPr>
              <a:t>, A. (2024). </a:t>
            </a:r>
            <a:r>
              <a:rPr lang="en-GB" sz="1300" i="1">
                <a:latin typeface="Times New Roman"/>
                <a:cs typeface="Times New Roman"/>
              </a:rPr>
              <a:t>Identify pupils at risk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</a:t>
            </a:r>
            <a:r>
              <a:rPr lang="en-GB" sz="1300">
                <a:latin typeface="Times New Roman"/>
                <a:cs typeface="Times New Roman"/>
                <a:hlinkClick r:id="rId6"/>
              </a:rPr>
              <a:t>www.annafreud.org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7"/>
              </a:rPr>
              <a:t>https://www.annafreud.org/resources/schools-and-colleges/5-steps/understanding-need/identify-pupils-at-risk/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1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Hawkins, B. (2024). </a:t>
            </a:r>
            <a:r>
              <a:rPr lang="en-GB" sz="1300" i="1">
                <a:latin typeface="Times New Roman"/>
                <a:cs typeface="Times New Roman"/>
              </a:rPr>
              <a:t>How To Support Early Years Mental Health Within Nursery Settings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</a:t>
            </a:r>
            <a:r>
              <a:rPr lang="en-GB" sz="1300" err="1">
                <a:latin typeface="Times New Roman"/>
                <a:cs typeface="Times New Roman"/>
              </a:rPr>
              <a:t>eyworks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8"/>
              </a:rPr>
              <a:t>https://www.eyworks.co.uk/blog/how-to-support-early-years-mental-health-within-nursery-settings/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17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Man, C. and Ling, S. (2022). Impact of the COVID-19 pandemic on children’s mental health: A systematic review. </a:t>
            </a:r>
            <a:r>
              <a:rPr lang="en-GB" sz="1300" i="1">
                <a:latin typeface="Times New Roman"/>
                <a:cs typeface="Times New Roman"/>
              </a:rPr>
              <a:t>Frontiers in Psychiatry</a:t>
            </a:r>
            <a:r>
              <a:rPr lang="en-GB" sz="1300">
                <a:latin typeface="Times New Roman"/>
                <a:cs typeface="Times New Roman"/>
              </a:rPr>
              <a:t>,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13(975936). </a:t>
            </a:r>
            <a:r>
              <a:rPr lang="en-GB" sz="1300" err="1">
                <a:latin typeface="Times New Roman"/>
                <a:cs typeface="Times New Roman"/>
              </a:rPr>
              <a:t>doi:https</a:t>
            </a:r>
            <a:r>
              <a:rPr lang="en-GB" sz="1300">
                <a:latin typeface="Times New Roman"/>
                <a:cs typeface="Times New Roman"/>
              </a:rPr>
              <a:t>://doi.org/10.3389/fpsyt.2022.975936.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McLeod, S. (2025). </a:t>
            </a:r>
            <a:r>
              <a:rPr lang="en-GB" sz="1300" i="1">
                <a:latin typeface="Times New Roman"/>
                <a:cs typeface="Times New Roman"/>
              </a:rPr>
              <a:t>Maslow’s hierarchy of needs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Simply Psychology.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9"/>
              </a:rPr>
              <a:t>https://www.simplypsychology.org/maslow.html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7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NSPCC (2021). </a:t>
            </a:r>
            <a:r>
              <a:rPr lang="en-GB" sz="1300" i="1">
                <a:latin typeface="Times New Roman"/>
                <a:cs typeface="Times New Roman"/>
              </a:rPr>
              <a:t>Promoting Mental Health and Wellbeing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NSPCC Learning.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10"/>
              </a:rPr>
              <a:t>https://learning.nspcc.org.uk/child-health-development/promoting-mental-health-wellbeing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17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NSPCC (2023). </a:t>
            </a:r>
            <a:r>
              <a:rPr lang="en-GB" sz="1300" i="1">
                <a:latin typeface="Times New Roman"/>
                <a:cs typeface="Times New Roman"/>
              </a:rPr>
              <a:t>Child Health and Development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NSPCC Learning.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11"/>
              </a:rPr>
              <a:t>https://learning.nspcc.org.uk/child-health-development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1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NSPCC (2024). </a:t>
            </a:r>
            <a:r>
              <a:rPr lang="en-GB" sz="1300" i="1">
                <a:latin typeface="Times New Roman"/>
                <a:cs typeface="Times New Roman"/>
              </a:rPr>
              <a:t>Child mental health: recognising and responding to issues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NSPCC Learning. Available at: </a:t>
            </a:r>
            <a:r>
              <a:rPr lang="en-GB" sz="1300">
                <a:latin typeface="Times New Roman"/>
                <a:cs typeface="Times New Roman"/>
                <a:hlinkClick r:id="rId12"/>
              </a:rPr>
              <a:t>https://learning.nspcc.org.uk/child-health-development/child-mental-health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30 Dec. 2025].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Pite, S. (2025). </a:t>
            </a:r>
            <a:r>
              <a:rPr lang="en-GB" sz="1300" i="1">
                <a:latin typeface="Times New Roman"/>
                <a:cs typeface="Times New Roman"/>
              </a:rPr>
              <a:t>Safeguarding | </a:t>
            </a:r>
            <a:r>
              <a:rPr lang="en-GB" sz="1300" i="1">
                <a:latin typeface="Times New Roman"/>
                <a:cs typeface="Times New Roman"/>
                <a:hlinkClick r:id="rId13"/>
              </a:rPr>
              <a:t>www.eyalliance.org.uk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Eyalliance.org.uk.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yn:t</a:t>
            </a:r>
            <a:r>
              <a:rPr lang="en-GB" sz="1300">
                <a:latin typeface="Times New Roman"/>
                <a:cs typeface="Times New Roman"/>
              </a:rPr>
              <a:t>: </a:t>
            </a:r>
            <a:r>
              <a:rPr lang="en-GB" sz="1300">
                <a:latin typeface="Times New Roman"/>
                <a:cs typeface="Times New Roman"/>
                <a:hlinkClick r:id="rId14"/>
              </a:rPr>
              <a:t>https://www.eyalliance.org.uk/advice-and-information/early-years-practice/safeguarding/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17 Jan. 2026].</a:t>
            </a:r>
            <a:endParaRPr lang="en-GB" sz="1300"/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215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E9DB4-C7AA-FEE9-E11A-A61223897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024" y="133537"/>
            <a:ext cx="11949952" cy="6581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3200" err="1">
                <a:latin typeface="Aptos"/>
                <a:cs typeface="Times New Roman"/>
              </a:rPr>
              <a:t>Cyfeiriad</a:t>
            </a:r>
            <a:r>
              <a:rPr lang="en-GB" sz="3200">
                <a:latin typeface="Aptos"/>
                <a:cs typeface="Times New Roman"/>
              </a:rPr>
              <a:t> </a:t>
            </a:r>
            <a:r>
              <a:rPr lang="en-GB" sz="3200" err="1">
                <a:latin typeface="Aptos"/>
                <a:cs typeface="Times New Roman"/>
              </a:rPr>
              <a:t>Gyflwyniad</a:t>
            </a:r>
            <a:endParaRPr lang="en-US" sz="3200" err="1">
              <a:latin typeface="Aptos"/>
            </a:endParaRP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Public Health Network Cymru (2017). </a:t>
            </a:r>
            <a:r>
              <a:rPr lang="en-GB" sz="1300" i="1">
                <a:latin typeface="Times New Roman"/>
                <a:cs typeface="Times New Roman"/>
              </a:rPr>
              <a:t>Adverse Childhood Experiences (ACEs)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i="1">
                <a:latin typeface="Times New Roman"/>
                <a:cs typeface="Times New Roman"/>
              </a:rPr>
              <a:t>YouTube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2"/>
              </a:rPr>
              <a:t>https://www.youtube.com/watch?v=XHgLYI9KZ-A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2 Jan. 2026].</a:t>
            </a:r>
            <a:endParaRPr lang="en-GB" sz="1300"/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Public Health Scotland (2024). </a:t>
            </a:r>
            <a:r>
              <a:rPr lang="en-GB" sz="1300" i="1">
                <a:latin typeface="Times New Roman"/>
                <a:cs typeface="Times New Roman"/>
              </a:rPr>
              <a:t>What is Poverty - Poverty and health - Economy and poverty - Social and economic impacts on health - Population health - Public Health Scotland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</a:t>
            </a:r>
            <a:r>
              <a:rPr lang="en-GB" sz="1300" err="1">
                <a:latin typeface="Times New Roman"/>
                <a:cs typeface="Times New Roman"/>
              </a:rPr>
              <a:t>Publichealthscotland.scot</a:t>
            </a:r>
            <a:r>
              <a:rPr lang="en-GB" sz="1300">
                <a:latin typeface="Times New Roman"/>
                <a:cs typeface="Times New Roman"/>
              </a:rPr>
              <a:t>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3"/>
              </a:rPr>
              <a:t>https://www.publichealthscotland.scot/population-health/social-and-economic-impacts-on-health/economy-and-poverty/poverty-and-health/what-is-poverty/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7 Jan. 2026].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Public Health Wales (2020). </a:t>
            </a:r>
            <a:r>
              <a:rPr lang="en-GB" sz="1300" i="1">
                <a:latin typeface="Times New Roman"/>
                <a:cs typeface="Times New Roman"/>
              </a:rPr>
              <a:t>Adverse Childhood Experiences - Public Health Wales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</a:t>
            </a:r>
            <a:r>
              <a:rPr lang="en-GB" sz="1300" err="1">
                <a:latin typeface="Times New Roman"/>
                <a:cs typeface="Times New Roman"/>
              </a:rPr>
              <a:t>Nhs.wales</a:t>
            </a:r>
            <a:r>
              <a:rPr lang="en-GB" sz="1300">
                <a:latin typeface="Times New Roman"/>
                <a:cs typeface="Times New Roman"/>
              </a:rPr>
              <a:t>. 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 </a:t>
            </a:r>
            <a:r>
              <a:rPr lang="en-GB" sz="1300">
                <a:latin typeface="Times New Roman"/>
                <a:cs typeface="Times New Roman"/>
                <a:hlinkClick r:id="rId4"/>
              </a:rPr>
              <a:t>https://phw.nhs.wales/topics/adverse-childhood-experiences/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4 Jan. 2026].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RCPCH (2022). </a:t>
            </a:r>
            <a:r>
              <a:rPr lang="en-GB" sz="1300" i="1">
                <a:latin typeface="Times New Roman"/>
                <a:cs typeface="Times New Roman"/>
              </a:rPr>
              <a:t>Child health inequalities driven by child poverty in the UK - position statement</a:t>
            </a:r>
            <a:r>
              <a:rPr lang="en-GB" sz="1300">
                <a:latin typeface="Times New Roman"/>
                <a:cs typeface="Times New Roman"/>
              </a:rPr>
              <a:t>.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RCPCH.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5"/>
              </a:rPr>
              <a:t>https://www.rcpch.ac.uk/resources/child-health-inequalities-position-statement#how-poverty-affects-child-health-outcomes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7 Jan. 2026].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Research gate (2016). </a:t>
            </a:r>
            <a:r>
              <a:rPr lang="en-GB" sz="1300" i="1">
                <a:latin typeface="Times New Roman"/>
                <a:cs typeface="Times New Roman"/>
              </a:rPr>
              <a:t>Figure 1 Dahlgren and Whitehead (1991) model of the determinants of health</a:t>
            </a:r>
            <a:r>
              <a:rPr lang="en-GB" sz="1300">
                <a:latin typeface="Times New Roman"/>
                <a:cs typeface="Times New Roman"/>
              </a:rPr>
              <a:t>.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ResearchGate.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6"/>
              </a:rPr>
              <a:t>https://www.researchgate.net/figure/Dahlgren-and-Whitehead-1991-model-of-the-determinants-of-health_fig1_303321662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 1 Jan. 2026].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Schmeer, K.K. and Yoon, A.J. (2016). Home sweet home? Home physical environment and inflammation in children. </a:t>
            </a:r>
            <a:r>
              <a:rPr lang="en-GB" sz="1300" i="1">
                <a:latin typeface="Times New Roman"/>
                <a:cs typeface="Times New Roman"/>
              </a:rPr>
              <a:t>Social Science Research</a:t>
            </a:r>
            <a:r>
              <a:rPr lang="en-GB" sz="1300">
                <a:latin typeface="Times New Roman"/>
                <a:cs typeface="Times New Roman"/>
              </a:rPr>
              <a:t>, 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 60(60), pp.236–248. </a:t>
            </a:r>
            <a:r>
              <a:rPr lang="en-GB" sz="1300" err="1">
                <a:latin typeface="Times New Roman"/>
                <a:cs typeface="Times New Roman"/>
              </a:rPr>
              <a:t>doi:https</a:t>
            </a:r>
            <a:r>
              <a:rPr lang="en-GB" sz="1300">
                <a:latin typeface="Times New Roman"/>
                <a:cs typeface="Times New Roman"/>
              </a:rPr>
              <a:t>://doi.org/10.1016/j.ssresearch.2016.04.001.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SNAP Cymru (2024). </a:t>
            </a:r>
            <a:r>
              <a:rPr lang="en-GB" sz="1300" i="1">
                <a:latin typeface="Times New Roman"/>
                <a:cs typeface="Times New Roman"/>
              </a:rPr>
              <a:t>What is ALN?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lein</a:t>
            </a:r>
            <a:r>
              <a:rPr lang="en-GB" sz="1300">
                <a:latin typeface="Times New Roman"/>
                <a:cs typeface="Times New Roman"/>
              </a:rPr>
              <a:t>] Snap Cymru. </a:t>
            </a:r>
            <a:r>
              <a:rPr lang="en-GB" sz="1300" err="1">
                <a:latin typeface="Times New Roman"/>
                <a:cs typeface="Times New Roman"/>
              </a:rPr>
              <a:t>Ar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gael</a:t>
            </a:r>
            <a:r>
              <a:rPr lang="en-GB" sz="1300">
                <a:latin typeface="Times New Roman"/>
                <a:cs typeface="Times New Roman"/>
              </a:rPr>
              <a:t> </a:t>
            </a:r>
            <a:r>
              <a:rPr lang="en-GB" sz="1300" err="1">
                <a:latin typeface="Times New Roman"/>
                <a:cs typeface="Times New Roman"/>
              </a:rPr>
              <a:t>yn</a:t>
            </a:r>
            <a:r>
              <a:rPr lang="en-GB" sz="1300">
                <a:latin typeface="Times New Roman"/>
                <a:cs typeface="Times New Roman"/>
              </a:rPr>
              <a:t>:: </a:t>
            </a:r>
            <a:r>
              <a:rPr lang="en-GB" sz="1300">
                <a:latin typeface="Times New Roman"/>
                <a:cs typeface="Times New Roman"/>
                <a:hlinkClick r:id="rId7"/>
              </a:rPr>
              <a:t>https://www.snapcymru.org/get-support/what-is-aln/</a:t>
            </a:r>
            <a:r>
              <a:rPr lang="en-GB" sz="1300">
                <a:latin typeface="Times New Roman"/>
                <a:cs typeface="Times New Roman"/>
              </a:rPr>
              <a:t> [</a:t>
            </a:r>
            <a:r>
              <a:rPr lang="en-GB" sz="1300" err="1">
                <a:latin typeface="Times New Roman"/>
                <a:cs typeface="Times New Roman"/>
              </a:rPr>
              <a:t>Cyrchwyd</a:t>
            </a:r>
            <a:r>
              <a:rPr lang="en-GB" sz="1300">
                <a:latin typeface="Times New Roman"/>
                <a:cs typeface="Times New Roman"/>
              </a:rPr>
              <a:t> 5 Jan. 2026].</a:t>
            </a:r>
          </a:p>
          <a:p>
            <a:pPr>
              <a:buNone/>
            </a:pPr>
            <a:r>
              <a:rPr lang="en-GB" sz="1300" err="1">
                <a:latin typeface="Times New Roman"/>
                <a:cs typeface="Times New Roman"/>
              </a:rPr>
              <a:t>Stoianov</a:t>
            </a:r>
            <a:r>
              <a:rPr lang="en-GB" sz="1300">
                <a:latin typeface="Times New Roman"/>
                <a:cs typeface="Times New Roman"/>
              </a:rPr>
              <a:t>, S. (2017). </a:t>
            </a:r>
            <a:r>
              <a:rPr lang="en-GB" sz="1300" i="1">
                <a:latin typeface="Times New Roman"/>
                <a:cs typeface="Times New Roman"/>
              </a:rPr>
              <a:t>An analysis of Abraham Maslow’s A theory of human motivation</a:t>
            </a:r>
            <a:r>
              <a:rPr lang="en-GB" sz="1300">
                <a:latin typeface="Times New Roman"/>
                <a:cs typeface="Times New Roman"/>
              </a:rPr>
              <a:t>. London, England: Routledge.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The Children's Society (2021). </a:t>
            </a:r>
            <a:r>
              <a:rPr lang="en-GB" sz="1300" i="1">
                <a:latin typeface="Times New Roman"/>
                <a:cs typeface="Times New Roman"/>
              </a:rPr>
              <a:t>The impact of COVID-19 on children and young people</a:t>
            </a:r>
            <a:r>
              <a:rPr lang="en-GB" sz="1300">
                <a:latin typeface="Times New Roman"/>
                <a:cs typeface="Times New Roman"/>
              </a:rPr>
              <a:t>. [ar lein] Ar gael yn: </a:t>
            </a:r>
            <a:r>
              <a:rPr lang="en-GB" sz="1300">
                <a:latin typeface="Times New Roman"/>
                <a:cs typeface="Times New Roman"/>
                <a:hlinkClick r:id="rId8"/>
              </a:rPr>
              <a:t>https://www.childrenssociety.org.uk/sites/default/files/2021-01/the-impact-of-covid-19-on-children-and-young-people-briefing.pdf</a:t>
            </a:r>
            <a:r>
              <a:rPr lang="en-GB" sz="1300">
                <a:latin typeface="Times New Roman"/>
                <a:cs typeface="Times New Roman"/>
              </a:rPr>
              <a:t> [Cyrchwyd  16 Jan. 2026].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Webster, E. (2022). The Impact of Adverse Childhood Experiences on Health and Development in Young Children. </a:t>
            </a:r>
            <a:r>
              <a:rPr lang="en-GB" sz="1300" i="1">
                <a:latin typeface="Times New Roman"/>
                <a:cs typeface="Times New Roman"/>
              </a:rPr>
              <a:t>Global </a:t>
            </a:r>
            <a:r>
              <a:rPr lang="en-GB" sz="1300" i="1" err="1">
                <a:latin typeface="Times New Roman"/>
                <a:cs typeface="Times New Roman"/>
              </a:rPr>
              <a:t>Pediatric</a:t>
            </a:r>
            <a:r>
              <a:rPr lang="en-GB" sz="1300" i="1">
                <a:latin typeface="Times New Roman"/>
                <a:cs typeface="Times New Roman"/>
              </a:rPr>
              <a:t> Health</a:t>
            </a:r>
            <a:r>
              <a:rPr lang="en-GB" sz="1300">
                <a:latin typeface="Times New Roman"/>
                <a:cs typeface="Times New Roman"/>
              </a:rPr>
              <a:t>, [online] 9(9). </a:t>
            </a:r>
            <a:r>
              <a:rPr lang="en-GB" sz="1300" err="1">
                <a:latin typeface="Times New Roman"/>
                <a:cs typeface="Times New Roman"/>
              </a:rPr>
              <a:t>doi:https</a:t>
            </a:r>
            <a:r>
              <a:rPr lang="en-GB" sz="1300">
                <a:latin typeface="Times New Roman"/>
                <a:cs typeface="Times New Roman"/>
              </a:rPr>
              <a:t>://doi.org/10.1177/2333794X221078708.</a:t>
            </a:r>
          </a:p>
          <a:p>
            <a:pPr>
              <a:buNone/>
            </a:pPr>
            <a:r>
              <a:rPr lang="en-GB" sz="1300">
                <a:latin typeface="Times New Roman"/>
                <a:cs typeface="Times New Roman"/>
              </a:rPr>
              <a:t>West, J.S. and Kamis, C. (2021). The Long-Term Impact of Childhood Disability on Mental Health Trajectories in Mid- to Late-Life. </a:t>
            </a:r>
            <a:r>
              <a:rPr lang="en-GB" sz="1300" i="1">
                <a:latin typeface="Times New Roman"/>
                <a:cs typeface="Times New Roman"/>
              </a:rPr>
              <a:t>Journal of Aging and Health</a:t>
            </a:r>
            <a:r>
              <a:rPr lang="en-GB" sz="1300">
                <a:latin typeface="Times New Roman"/>
                <a:cs typeface="Times New Roman"/>
              </a:rPr>
              <a:t>, 34(6-8), p.089826432110661. </a:t>
            </a:r>
            <a:r>
              <a:rPr lang="en-GB" sz="1300" err="1">
                <a:latin typeface="Times New Roman"/>
                <a:cs typeface="Times New Roman"/>
              </a:rPr>
              <a:t>doi:https</a:t>
            </a:r>
            <a:r>
              <a:rPr lang="en-GB" sz="1300">
                <a:latin typeface="Times New Roman"/>
                <a:cs typeface="Times New Roman"/>
              </a:rPr>
              <a:t>://doi.org/10.1177/08982643211066184.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188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ECEY5009/C </vt:lpstr>
      <vt:lpstr>PowerPoint Presentation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                                                                                                        ECEY5009/C                                                                                                 Iechyd, Lles a Ffyrdd o Fyw  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                                                                                                                                                           ECEY5009/C                                                                                                       Iechyd, Lles a Ffyrdd o Fyw  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                                                                                                                                                                                                ECEY5009/C                                                                                                                      Iechyd, Lles a Ffyrdd o Fyw  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     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                                                  ECEY5009/C                                                                         Iechyd meddwl plant 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                              ECEY5009/C                                                                                                                                                                                                                     Iechyd meddwl plant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     ECEY5009/C                                                                                                                 Iechyd meddwl plant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                    ECEY5009/C                                                                                                         Iechyd meddwl plant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          ECEY5009/C                                                                                                          Iechyd meddwl plant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ECEY5009/C 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ECEY5009/C 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ECEY5009/C </vt:lpstr>
      <vt:lpstr>2405613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ECEY5009/C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2025-12-27T20:14:51Z</dcterms:created>
  <dcterms:modified xsi:type="dcterms:W3CDTF">2026-01-24T18:49:11Z</dcterms:modified>
</cp:coreProperties>
</file>