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4"/>
  </p:notesMasterIdLst>
  <p:handoutMasterIdLst>
    <p:handoutMasterId r:id="rId15"/>
  </p:handoutMasterIdLst>
  <p:sldIdLst>
    <p:sldId id="286" r:id="rId2"/>
    <p:sldId id="257" r:id="rId3"/>
    <p:sldId id="258" r:id="rId4"/>
    <p:sldId id="270" r:id="rId5"/>
    <p:sldId id="263" r:id="rId6"/>
    <p:sldId id="292" r:id="rId7"/>
    <p:sldId id="293" r:id="rId8"/>
    <p:sldId id="294" r:id="rId9"/>
    <p:sldId id="275" r:id="rId10"/>
    <p:sldId id="291" r:id="rId11"/>
    <p:sldId id="264" r:id="rId12"/>
    <p:sldId id="295" r:id="rId13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 varScale="1">
        <p:scale>
          <a:sx n="114" d="100"/>
          <a:sy n="114" d="100"/>
        </p:scale>
        <p:origin x="152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8008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en-GB" altLang="en-US" b="1" dirty="0"/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052737"/>
            <a:ext cx="8229600" cy="2808312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800" b="1" dirty="0"/>
              <a:t>Business name</a:t>
            </a:r>
            <a:r>
              <a:rPr lang="en-GB" altLang="en-US" sz="1800" dirty="0"/>
              <a:t>: Phone </a:t>
            </a:r>
            <a:r>
              <a:rPr lang="en-GB" altLang="en-US" sz="1800" dirty="0" err="1"/>
              <a:t>Accesories</a:t>
            </a:r>
            <a:endParaRPr lang="en-GB" altLang="en-US" sz="18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800" b="1" dirty="0"/>
              <a:t>Students Names</a:t>
            </a:r>
            <a:r>
              <a:rPr lang="en-GB" altLang="en-US" sz="1800" dirty="0"/>
              <a:t>:</a:t>
            </a:r>
          </a:p>
          <a:p>
            <a:pPr eaLnBrk="1" hangingPunct="1"/>
            <a:r>
              <a:rPr lang="en-GB" altLang="en-US" sz="1800" dirty="0" err="1"/>
              <a:t>Alexandru</a:t>
            </a:r>
            <a:r>
              <a:rPr lang="en-GB" altLang="en-US" sz="1800" dirty="0"/>
              <a:t> Andrei (2016900)</a:t>
            </a:r>
          </a:p>
          <a:p>
            <a:pPr eaLnBrk="1" hangingPunct="1"/>
            <a:r>
              <a:rPr lang="en-GB" altLang="en-US" sz="1800" dirty="0"/>
              <a:t>Eduard Adrian </a:t>
            </a:r>
            <a:r>
              <a:rPr lang="en-GB" altLang="en-US" sz="1800" dirty="0" err="1"/>
              <a:t>Harabor</a:t>
            </a:r>
            <a:r>
              <a:rPr lang="en-GB" altLang="en-US" sz="1800" dirty="0"/>
              <a:t> (2017463)</a:t>
            </a:r>
          </a:p>
          <a:p>
            <a:pPr eaLnBrk="1" hangingPunct="1"/>
            <a:r>
              <a:rPr lang="en-GB" altLang="en-US" sz="1800" dirty="0"/>
              <a:t>Adrian Savin Iamandi (2022013)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800" b="1" dirty="0"/>
              <a:t>Group</a:t>
            </a:r>
            <a:r>
              <a:rPr lang="en-GB" altLang="en-US" sz="1800" dirty="0"/>
              <a:t>: Managing Enterprise in the 21</a:t>
            </a:r>
            <a:r>
              <a:rPr lang="en-GB" altLang="en-US" sz="1800" baseline="30000" dirty="0"/>
              <a:t>st</a:t>
            </a:r>
            <a:r>
              <a:rPr lang="en-GB" altLang="en-US" sz="1800" dirty="0"/>
              <a:t> Century (BMSW4006_BIRM)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800" b="1" dirty="0"/>
              <a:t>Lecturer</a:t>
            </a:r>
            <a:r>
              <a:rPr lang="en-GB" altLang="en-US" sz="1800" dirty="0"/>
              <a:t>  Name: Vasilios </a:t>
            </a:r>
            <a:r>
              <a:rPr lang="en-GB" altLang="en-US" sz="1800" dirty="0" err="1"/>
              <a:t>Tavlaridis</a:t>
            </a:r>
            <a:endParaRPr lang="en-GB" altLang="en-US" sz="1800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9408" y="4077072"/>
            <a:ext cx="4485184" cy="1452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Executive Summary</a:t>
            </a:r>
            <a:endParaRPr lang="en-GB" altLang="en-US" sz="360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internet has influenced how people do business.</a:t>
            </a:r>
          </a:p>
          <a:p>
            <a:pPr eaLnBrk="1" hangingPunct="1"/>
            <a:r>
              <a:rPr lang="en-GB" altLang="en-US" sz="2800" dirty="0"/>
              <a:t>UK has a high smartphone ownership</a:t>
            </a:r>
          </a:p>
          <a:p>
            <a:pPr eaLnBrk="1" hangingPunct="1"/>
            <a:r>
              <a:rPr lang="en-GB" altLang="en-US" sz="2800" dirty="0"/>
              <a:t>People in the age group of 18 and 40 years own their own smartphone. </a:t>
            </a:r>
          </a:p>
          <a:p>
            <a:pPr eaLnBrk="1" hangingPunct="1"/>
            <a:r>
              <a:rPr lang="en-GB" altLang="en-US" sz="2800" dirty="0"/>
              <a:t>The business will be “Online phone accessory business.”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Business / Company Overview</a:t>
            </a:r>
            <a:endParaRPr lang="en-GB" altLang="en-US" sz="3600" b="1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262660"/>
          </a:xfrm>
        </p:spPr>
        <p:txBody>
          <a:bodyPr/>
          <a:lstStyle/>
          <a:p>
            <a:r>
              <a:rPr lang="en-GB" sz="1800" b="1" dirty="0">
                <a:latin typeface="Arial"/>
                <a:cs typeface="Arial"/>
              </a:rPr>
              <a:t>Who? </a:t>
            </a:r>
            <a:r>
              <a:rPr lang="en-GB" sz="1800" dirty="0">
                <a:latin typeface="Arial"/>
                <a:cs typeface="Arial"/>
              </a:rPr>
              <a:t>Private Limited Company</a:t>
            </a:r>
          </a:p>
          <a:p>
            <a:r>
              <a:rPr lang="en-GB" sz="1800" b="1" dirty="0">
                <a:latin typeface="Arial"/>
                <a:cs typeface="Arial"/>
              </a:rPr>
              <a:t>What? </a:t>
            </a:r>
            <a:r>
              <a:rPr lang="en-GB" sz="1800" dirty="0">
                <a:latin typeface="Arial"/>
                <a:cs typeface="Arial"/>
              </a:rPr>
              <a:t>Phone Accessories</a:t>
            </a:r>
          </a:p>
          <a:p>
            <a:r>
              <a:rPr lang="en-GB" sz="1800" b="1" dirty="0">
                <a:latin typeface="Arial"/>
                <a:cs typeface="Arial"/>
              </a:rPr>
              <a:t>Where? </a:t>
            </a:r>
            <a:r>
              <a:rPr lang="en-GB" sz="1800" dirty="0">
                <a:latin typeface="Arial"/>
                <a:cs typeface="Arial"/>
              </a:rPr>
              <a:t>Internet</a:t>
            </a:r>
          </a:p>
          <a:p>
            <a:r>
              <a:rPr lang="en-GB" sz="1800" b="1" dirty="0">
                <a:latin typeface="Arial"/>
                <a:cs typeface="Arial"/>
              </a:rPr>
              <a:t>When? </a:t>
            </a:r>
            <a:r>
              <a:rPr lang="en-GB" sz="1800" dirty="0">
                <a:latin typeface="Arial"/>
                <a:cs typeface="Arial"/>
              </a:rPr>
              <a:t>Developed and will be completed by the end of  2021. Once completed we will look to open up.</a:t>
            </a:r>
          </a:p>
          <a:p>
            <a:r>
              <a:rPr lang="en-GB" sz="1800" b="1" dirty="0">
                <a:latin typeface="Arial"/>
                <a:cs typeface="Arial"/>
              </a:rPr>
              <a:t>Why? </a:t>
            </a:r>
            <a:r>
              <a:rPr lang="en-GB" sz="1800" dirty="0">
                <a:latin typeface="Arial"/>
                <a:cs typeface="Arial"/>
              </a:rPr>
              <a:t>To offer authentic phone cases  at affordable prices. The business is aimed at Students and young people and will be marketed heavily in the University and a lot of promotion will be do etc.</a:t>
            </a:r>
          </a:p>
          <a:p>
            <a:r>
              <a:rPr lang="en-GB" sz="1800" b="1" dirty="0">
                <a:latin typeface="Arial"/>
                <a:cs typeface="Arial"/>
              </a:rPr>
              <a:t>Mission Statement: </a:t>
            </a:r>
            <a:r>
              <a:rPr lang="en-GB" sz="1800" dirty="0">
                <a:latin typeface="Arial"/>
                <a:cs typeface="Arial"/>
              </a:rPr>
              <a:t>“We will devote our time to guarantee you better services and utilization of superior products.”</a:t>
            </a:r>
          </a:p>
          <a:p>
            <a:r>
              <a:rPr lang="en-GB" sz="1800" b="1" dirty="0">
                <a:latin typeface="Arial"/>
                <a:cs typeface="Arial"/>
              </a:rPr>
              <a:t>Vision Statement: </a:t>
            </a:r>
            <a:r>
              <a:rPr lang="en-GB" sz="1800" dirty="0">
                <a:latin typeface="Arial"/>
                <a:cs typeface="Arial"/>
              </a:rPr>
              <a:t>“Inspire offer wide range of services and products that would help meet all your needs and guarantee better quality of products.”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Products and Services</a:t>
            </a:r>
            <a:endParaRPr lang="en-GB" altLang="en-US" sz="360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4191223"/>
          </a:xfrm>
        </p:spPr>
        <p:txBody>
          <a:bodyPr/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1461135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Phone accessories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tabLst>
                <a:tab pos="1461135" algn="l"/>
              </a:tabLst>
            </a:pP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Cases, Headset , Chargers, Smart accessories ,Phone protection, Special cases made for impact, Protective front and back glass IP67 certified </a:t>
            </a:r>
            <a:endParaRPr lang="en-US" sz="18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Phone repairs 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461135" algn="l"/>
              </a:tabLst>
            </a:pP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Hardware replacement of phone cases, Glass, Camera, Buttons </a:t>
            </a:r>
            <a:endParaRPr lang="en-US" sz="1800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3. Software repairs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461135" algn="l"/>
              </a:tabLst>
            </a:pP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Software repairs, Spyware removal, Media backup, App installation </a:t>
            </a:r>
            <a:endParaRPr lang="en-US" sz="1800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algn="l" eaLnBrk="1" hangingPunct="1"/>
            <a:r>
              <a:rPr lang="en-GB" altLang="en-US" sz="3600" b="1" i="1" dirty="0"/>
              <a:t>Market audit-Competitor’s Analysis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08511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solidFill>
                  <a:srgbClr val="202124"/>
                </a:solidFill>
                <a:latin typeface="arial" panose="020B0604020202020204" pitchFamily="34" charset="0"/>
              </a:rPr>
              <a:t>a. P</a:t>
            </a:r>
            <a:r>
              <a:rPr lang="en-US" sz="24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lace </a:t>
            </a:r>
          </a:p>
          <a:p>
            <a:r>
              <a:rPr lang="en-US" sz="180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Internet</a:t>
            </a:r>
            <a:r>
              <a:rPr 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 allows for a broader market</a:t>
            </a:r>
          </a:p>
          <a:p>
            <a:r>
              <a:rPr lang="en-US" sz="180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It allows for better competition with competitors 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202124"/>
                </a:solidFill>
                <a:latin typeface="arial" panose="020B0604020202020204" pitchFamily="34" charset="0"/>
              </a:rPr>
              <a:t>b. P</a:t>
            </a:r>
            <a:r>
              <a:rPr lang="en-US" sz="24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rice </a:t>
            </a:r>
          </a:p>
          <a:p>
            <a:r>
              <a:rPr 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Competitive prices that are of real and perceived price</a:t>
            </a:r>
          </a:p>
          <a:p>
            <a:r>
              <a:rPr lang="en-US" sz="180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Come up with discounts and customer </a:t>
            </a:r>
            <a:r>
              <a:rPr 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rewards</a:t>
            </a:r>
            <a:endParaRPr lang="en-US" sz="1800" i="1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202124"/>
                </a:solidFill>
                <a:latin typeface="arial" panose="020B0604020202020204" pitchFamily="34" charset="0"/>
              </a:rPr>
              <a:t>c. P</a:t>
            </a:r>
            <a:r>
              <a:rPr lang="en-US" sz="24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roduct</a:t>
            </a:r>
          </a:p>
          <a:p>
            <a:r>
              <a:rPr lang="en-US" sz="180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Should fulfill customer demand</a:t>
            </a:r>
          </a:p>
          <a:p>
            <a:r>
              <a:rPr 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Have deeper understanding of product cycle</a:t>
            </a:r>
            <a:endParaRPr lang="en-US" sz="1800" i="1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202124"/>
                </a:solidFill>
                <a:latin typeface="arial" panose="020B0604020202020204" pitchFamily="34" charset="0"/>
              </a:rPr>
              <a:t>d. P</a:t>
            </a:r>
            <a:r>
              <a:rPr lang="en-US" sz="24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romotion</a:t>
            </a:r>
          </a:p>
          <a:p>
            <a:r>
              <a:rPr lang="en-US" alt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Having proper promotional strategy in place</a:t>
            </a:r>
          </a:p>
          <a:p>
            <a:r>
              <a:rPr lang="en-US" altLang="en-US" sz="1800" i="1" dirty="0"/>
              <a:t>Helps improve customer knowledge on products sold by business.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br>
              <a:rPr lang="en-GB" altLang="en-US" sz="3600" dirty="0"/>
            </a:br>
            <a:r>
              <a:rPr lang="en-GB" altLang="en-US" sz="3600" dirty="0"/>
              <a:t>Market Audit-SWOT Analysis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1076"/>
            <a:ext cx="8229600" cy="4752180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800" dirty="0"/>
              <a:t>a. Strength: </a:t>
            </a:r>
            <a:endParaRPr lang="en-GB" sz="1600" i="1" dirty="0">
              <a:solidFill>
                <a:srgbClr val="212529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solidFill>
                  <a:srgbClr val="2125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low overhead and start up cost </a:t>
            </a:r>
            <a:endParaRPr lang="en-GB" sz="1600" i="1" dirty="0">
              <a:solidFill>
                <a:srgbClr val="21252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altLang="en-US" sz="1600" i="1" dirty="0">
                <a:solidFill>
                  <a:srgbClr val="212529"/>
                </a:solidFill>
                <a:latin typeface="Arial" panose="020B0604020202020204" pitchFamily="34" charset="0"/>
              </a:rPr>
              <a:t>Effective communication crucial in better utilization of products</a:t>
            </a:r>
            <a:endParaRPr lang="en-US" altLang="en-US" sz="2800" dirty="0"/>
          </a:p>
          <a:p>
            <a:pPr marL="0" indent="0">
              <a:buNone/>
            </a:pPr>
            <a:r>
              <a:rPr lang="en-US" altLang="en-US" sz="2800" dirty="0"/>
              <a:t>b. Weakness </a:t>
            </a:r>
          </a:p>
          <a:p>
            <a:r>
              <a:rPr lang="en-US" altLang="en-US" sz="1600" i="1" dirty="0"/>
              <a:t>Lack of physical touch with the business</a:t>
            </a:r>
          </a:p>
          <a:p>
            <a:r>
              <a:rPr lang="en-US" altLang="en-US" sz="1600" i="1" dirty="0"/>
              <a:t>High customer expectations because of big giants in the market</a:t>
            </a:r>
          </a:p>
          <a:p>
            <a:r>
              <a:rPr lang="en-US" altLang="en-US" sz="1600" i="1" dirty="0"/>
              <a:t>Challenge of understanding customer behavior</a:t>
            </a:r>
          </a:p>
          <a:p>
            <a:pPr marL="0" indent="0">
              <a:buNone/>
            </a:pPr>
            <a:r>
              <a:rPr lang="en-US" altLang="en-US" sz="2800" dirty="0"/>
              <a:t>c. Opportunities </a:t>
            </a:r>
          </a:p>
          <a:p>
            <a:r>
              <a:rPr lang="en-US" altLang="en-US" sz="1600" i="1" dirty="0"/>
              <a:t>24/7 business opportunity </a:t>
            </a:r>
          </a:p>
          <a:p>
            <a:r>
              <a:rPr lang="en-US" altLang="en-US" sz="1600" i="1" dirty="0"/>
              <a:t>Important aspect of running day to day activities </a:t>
            </a:r>
          </a:p>
          <a:p>
            <a:pPr marL="0" indent="0">
              <a:buNone/>
            </a:pPr>
            <a:r>
              <a:rPr lang="en-US" altLang="en-US" sz="2800" dirty="0"/>
              <a:t>d. Threats</a:t>
            </a:r>
          </a:p>
          <a:p>
            <a:r>
              <a:rPr lang="en-US" altLang="en-US" sz="1600" i="1" dirty="0"/>
              <a:t>High competition</a:t>
            </a:r>
          </a:p>
          <a:p>
            <a:r>
              <a:rPr lang="en-US" altLang="en-US" sz="1600" i="1" dirty="0"/>
              <a:t>Close monitoring on quality of service by customers 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138" y="146711"/>
            <a:ext cx="8229600" cy="1143000"/>
          </a:xfrm>
        </p:spPr>
        <p:txBody>
          <a:bodyPr/>
          <a:lstStyle/>
          <a:p>
            <a:r>
              <a:rPr lang="en-GB" dirty="0"/>
              <a:t>Market Audit-PESTLE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4464495"/>
          </a:xfrm>
        </p:spPr>
        <p:txBody>
          <a:bodyPr/>
          <a:lstStyle/>
          <a:p>
            <a:pPr marL="0" indent="0">
              <a:buNone/>
            </a:pPr>
            <a:r>
              <a:rPr lang="en-GB" sz="1200" b="1" dirty="0"/>
              <a:t>a. Political</a:t>
            </a:r>
          </a:p>
          <a:p>
            <a:r>
              <a:rPr lang="en-GB" sz="1200" i="1" dirty="0"/>
              <a:t>Challenge with international suppliers </a:t>
            </a:r>
          </a:p>
          <a:p>
            <a:r>
              <a:rPr lang="en-GB" sz="1200" i="1" dirty="0"/>
              <a:t>Political instabilities contributing business disruptions</a:t>
            </a:r>
          </a:p>
          <a:p>
            <a:r>
              <a:rPr lang="en-GB" sz="1200" i="1" dirty="0"/>
              <a:t>Effect of demonstrations on giant tech companies</a:t>
            </a:r>
          </a:p>
          <a:p>
            <a:pPr marL="0" indent="0">
              <a:buNone/>
            </a:pPr>
            <a:r>
              <a:rPr lang="en-GB" sz="1200" b="1" dirty="0"/>
              <a:t>b. Economical</a:t>
            </a:r>
          </a:p>
          <a:p>
            <a:r>
              <a:rPr lang="en-GB" sz="1200" i="1" dirty="0"/>
              <a:t>People with jobs and disposable income to enjoy the services</a:t>
            </a:r>
          </a:p>
          <a:p>
            <a:r>
              <a:rPr lang="en-GB" sz="1200" i="1" dirty="0">
                <a:solidFill>
                  <a:srgbClr val="212529"/>
                </a:solidFill>
                <a:ea typeface="Times New Roman" panose="02020603050405020304" pitchFamily="18" charset="0"/>
              </a:rPr>
              <a:t>H</a:t>
            </a:r>
            <a:r>
              <a:rPr lang="en-GB" sz="1200" i="1" dirty="0">
                <a:solidFill>
                  <a:srgbClr val="212529"/>
                </a:solidFill>
                <a:effectLst/>
                <a:ea typeface="Times New Roman" panose="02020603050405020304" pitchFamily="18" charset="0"/>
              </a:rPr>
              <a:t>igh property rent, increased local authority fees, and the increased tax rates </a:t>
            </a:r>
            <a:endParaRPr lang="en-GB" sz="1200" i="1" dirty="0"/>
          </a:p>
          <a:p>
            <a:pPr marL="0" indent="0">
              <a:buNone/>
            </a:pPr>
            <a:r>
              <a:rPr lang="en-GB" sz="1200" b="1" dirty="0"/>
              <a:t>c. Social</a:t>
            </a:r>
          </a:p>
          <a:p>
            <a:r>
              <a:rPr lang="en-GB" sz="1200" i="1" dirty="0"/>
              <a:t>Provision of products that address specific needs of customers</a:t>
            </a:r>
          </a:p>
          <a:p>
            <a:r>
              <a:rPr lang="en-GB" sz="1200" i="1" dirty="0"/>
              <a:t>Market to grow in coming years</a:t>
            </a:r>
          </a:p>
          <a:p>
            <a:pPr marL="0" indent="0">
              <a:buNone/>
            </a:pPr>
            <a:r>
              <a:rPr lang="en-GB" sz="1200" b="1" dirty="0"/>
              <a:t>d. Technological</a:t>
            </a:r>
          </a:p>
          <a:p>
            <a:r>
              <a:rPr lang="en-GB" sz="1200" i="1" dirty="0"/>
              <a:t>Highly dependent of technology</a:t>
            </a:r>
          </a:p>
          <a:p>
            <a:r>
              <a:rPr lang="en-GB" sz="1200" i="1" dirty="0"/>
              <a:t>Challenge of skilled IT staff</a:t>
            </a:r>
          </a:p>
          <a:p>
            <a:pPr marL="0" indent="0">
              <a:buNone/>
            </a:pPr>
            <a:r>
              <a:rPr lang="en-GB" sz="1200" b="1" dirty="0"/>
              <a:t>e. Legal</a:t>
            </a:r>
          </a:p>
          <a:p>
            <a:r>
              <a:rPr lang="en-GB" sz="1200" i="1" dirty="0"/>
              <a:t>Payment of least minimum wage</a:t>
            </a:r>
          </a:p>
          <a:p>
            <a:r>
              <a:rPr lang="en-GB" sz="1200" i="1" dirty="0"/>
              <a:t>The Equality Act 2010 protect rights of staff</a:t>
            </a:r>
          </a:p>
          <a:p>
            <a:pPr marL="0" indent="0">
              <a:buNone/>
            </a:pPr>
            <a:r>
              <a:rPr lang="en-GB" sz="1200" b="1" dirty="0"/>
              <a:t>f. Environmental</a:t>
            </a:r>
          </a:p>
          <a:p>
            <a:r>
              <a:rPr lang="en-GB" sz="1200" i="1" dirty="0"/>
              <a:t>Environmental pollution as a result of dumping waste</a:t>
            </a:r>
          </a:p>
          <a:p>
            <a:r>
              <a:rPr lang="en-GB" sz="1200" i="1" dirty="0"/>
              <a:t>Discarded materials when making repairs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1177105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/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Know who your target audience </a:t>
            </a:r>
            <a:r>
              <a:rPr lang="en-US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isn’t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Check out who our competition is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Introduce analytics into our platform so we can see how your audience navigates your website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Segmenting our overall market (Bundles and promotions)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Consumer Market: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18-40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Gender Male/Female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Professions: Business, IT, Education, Marketing, Medical.    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Business Market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Geographic location: The United Kingdom of Great Britain and Northern Ireland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companies, Medical companies, Business and Marketing companies and Educational.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623502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Marketing and Sales Plan</a:t>
            </a:r>
            <a:endParaRPr lang="en-GB" altLang="en-US" sz="360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9388"/>
            <a:ext cx="8229600" cy="4211860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2400" dirty="0"/>
              <a:t>a. Paid marketing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Allows for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click-click ads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>
                <a:latin typeface="Arial" panose="020B0604020202020204" pitchFamily="34" charset="0"/>
              </a:rPr>
              <a:t>Reaches a broader market </a:t>
            </a:r>
            <a:endParaRPr lang="en-GB" altLang="en-US" sz="1800" i="1" dirty="0"/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2400" dirty="0"/>
              <a:t>b. Social media promotion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Utilization of huge social media traffic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Reaches more people and creates awareness of products sold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2800" dirty="0"/>
              <a:t>c. </a:t>
            </a:r>
            <a:r>
              <a:rPr lang="en-GB" altLang="en-US" sz="2400" dirty="0"/>
              <a:t>Running of social media ads.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Effective for people who don’t know anything about the business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Allows for different ads including image and video ads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2400" dirty="0"/>
              <a:t>d. Video promotion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Customers are more attracted to watching video ads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Helps create awareness of products being sold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Management Team</a:t>
            </a:r>
            <a:endParaRPr lang="en-GB" altLang="en-US" sz="3600" i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pic>
        <p:nvPicPr>
          <p:cNvPr id="5" name="Imagine 3">
            <a:extLst>
              <a:ext uri="{FF2B5EF4-FFF2-40B4-BE49-F238E27FC236}">
                <a16:creationId xmlns:a16="http://schemas.microsoft.com/office/drawing/2014/main" id="{7AEC4705-2BE2-4409-B700-C02C016DA5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268760"/>
            <a:ext cx="8147247" cy="410445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Financial plan</a:t>
            </a:r>
            <a:endParaRPr lang="en-GB" altLang="en-US" sz="3600" i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16917A-EA87-4932-9F19-3CCA72FF04F0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2522538"/>
            <a:ext cx="4241353" cy="1812925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Cashflow Forecast =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£ 5000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Profit and Loss =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£ 6000</a:t>
            </a:r>
            <a:endParaRPr lang="en-GB" altLang="en-US" sz="2400" dirty="0"/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Start-up Cost: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£ 5000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Total Income: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£ 10,000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Total Expenses: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£ 4,000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Gross Profit: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£ 6000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Net Profit: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£ 6000</a:t>
            </a:r>
            <a:endParaRPr lang="en-GB" altLang="en-US" sz="2400" dirty="0">
              <a:latin typeface="+mj-l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References</a:t>
            </a:r>
            <a:endParaRPr lang="en-GB" altLang="en-US" sz="3600" i="1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08720"/>
            <a:ext cx="8363272" cy="4824536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Cyberworldukltd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L 2011, ‘Cyber World UK Ltd - Exclusive Mobile Phone Accessories - Buy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Iphone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Accessories’,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SSRN Electronic Journal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Kiang, MY, Raghu, TS &amp; Shang, KH-M 2000, ‘Marketing on the Internet — who can benefit from an online marketing approach?’,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Decision Support Systems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vol. 27, no. 4, pp. 383–393.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Leigh, D 2010, ‘SWOT Analysis’,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Handbook of Improving Performance in the Workplace: Volumes 1-3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vol. 1-3, no. 2, pp. 115–140.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Watson, D,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Tojo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N,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Milios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L,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Gylling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AC, Throne-Holst, H &amp; Bauer, B 2020,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Circular Business Models in the Mobile Phone Industry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Nordiska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Ministerrådet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77375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1236</TotalTime>
  <Words>898</Words>
  <Application>Microsoft Office PowerPoint</Application>
  <PresentationFormat>On-screen Show (4:3)</PresentationFormat>
  <Paragraphs>138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Arial</vt:lpstr>
      <vt:lpstr>Myriad Pro</vt:lpstr>
      <vt:lpstr>Times New Roman</vt:lpstr>
      <vt:lpstr>Wingdings</vt:lpstr>
      <vt:lpstr>20140311PresentationUWTSDTemplate</vt:lpstr>
      <vt:lpstr>BUSINESS PLAN</vt:lpstr>
      <vt:lpstr>Executive Summary</vt:lpstr>
      <vt:lpstr>Business / Company Overview</vt:lpstr>
      <vt:lpstr>Products and Services</vt:lpstr>
      <vt:lpstr>Market audit-Competitor’s Analysis</vt:lpstr>
      <vt:lpstr> Market Audit-SWOT Analysis </vt:lpstr>
      <vt:lpstr>Market Audit-PESTLE Analysis</vt:lpstr>
      <vt:lpstr>Target Market</vt:lpstr>
      <vt:lpstr>Marketing and Sales Plan</vt:lpstr>
      <vt:lpstr>Management Team</vt:lpstr>
      <vt:lpstr>Financial plan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Adrian Savin Iamandi (2022013)</cp:lastModifiedBy>
  <cp:revision>96</cp:revision>
  <cp:lastPrinted>2018-03-20T16:28:46Z</cp:lastPrinted>
  <dcterms:created xsi:type="dcterms:W3CDTF">2004-11-12T17:24:38Z</dcterms:created>
  <dcterms:modified xsi:type="dcterms:W3CDTF">2021-11-29T09:52:08Z</dcterms:modified>
</cp:coreProperties>
</file>