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3" r:id="rId28"/>
    <p:sldId id="28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3457" autoAdjust="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450881-2489-40D6-A7E9-B5652778DA2C}"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7D8A5609-8B1D-4967-B0BF-8F4FE86F080E}">
      <dgm:prSet/>
      <dgm:spPr/>
      <dgm:t>
        <a:bodyPr/>
        <a:lstStyle/>
        <a:p>
          <a:r>
            <a:rPr lang="en-US"/>
            <a:t>25 May – 14 June</a:t>
          </a:r>
        </a:p>
      </dgm:t>
    </dgm:pt>
    <dgm:pt modelId="{6417AAC7-3140-491D-A45B-6AF347AE9BD2}" type="parTrans" cxnId="{0EE82BA0-41E7-4E90-BBA6-FB7DA7B8E10B}">
      <dgm:prSet/>
      <dgm:spPr/>
      <dgm:t>
        <a:bodyPr/>
        <a:lstStyle/>
        <a:p>
          <a:endParaRPr lang="en-US"/>
        </a:p>
      </dgm:t>
    </dgm:pt>
    <dgm:pt modelId="{7D27FE60-B899-4F25-82BA-4E4EB80201DE}" type="sibTrans" cxnId="{0EE82BA0-41E7-4E90-BBA6-FB7DA7B8E10B}">
      <dgm:prSet/>
      <dgm:spPr/>
      <dgm:t>
        <a:bodyPr/>
        <a:lstStyle/>
        <a:p>
          <a:endParaRPr lang="en-US"/>
        </a:p>
      </dgm:t>
    </dgm:pt>
    <dgm:pt modelId="{ECEB3C6D-5D14-4E7F-98B4-BAE267FE1C52}">
      <dgm:prSet/>
      <dgm:spPr/>
      <dgm:t>
        <a:bodyPr/>
        <a:lstStyle/>
        <a:p>
          <a:r>
            <a:rPr lang="en-US"/>
            <a:t>Literature Review (25 May – 14 June): Defined accessibility &amp; pet-friendly criteria.</a:t>
          </a:r>
        </a:p>
      </dgm:t>
    </dgm:pt>
    <dgm:pt modelId="{BAC08AF9-E794-4F8E-A171-BCB9DE126431}" type="parTrans" cxnId="{5B25892E-5654-4E28-BD28-F8D0FF0DF687}">
      <dgm:prSet/>
      <dgm:spPr/>
      <dgm:t>
        <a:bodyPr/>
        <a:lstStyle/>
        <a:p>
          <a:endParaRPr lang="en-US"/>
        </a:p>
      </dgm:t>
    </dgm:pt>
    <dgm:pt modelId="{C3D85AF3-FCE2-489A-8B1A-372B18FA7966}" type="sibTrans" cxnId="{5B25892E-5654-4E28-BD28-F8D0FF0DF687}">
      <dgm:prSet/>
      <dgm:spPr/>
      <dgm:t>
        <a:bodyPr/>
        <a:lstStyle/>
        <a:p>
          <a:endParaRPr lang="en-US"/>
        </a:p>
      </dgm:t>
    </dgm:pt>
    <dgm:pt modelId="{D6CDB143-FCB5-467A-BD20-622980A4B205}">
      <dgm:prSet/>
      <dgm:spPr/>
      <dgm:t>
        <a:bodyPr/>
        <a:lstStyle/>
        <a:p>
          <a:r>
            <a:rPr lang="en-US"/>
            <a:t>1–24 June</a:t>
          </a:r>
        </a:p>
      </dgm:t>
    </dgm:pt>
    <dgm:pt modelId="{BD3173C4-1A24-4B08-BC9A-E2D9A3C46845}" type="parTrans" cxnId="{B22EEC65-530C-4CDC-BC6C-7401BCD3F1FE}">
      <dgm:prSet/>
      <dgm:spPr/>
      <dgm:t>
        <a:bodyPr/>
        <a:lstStyle/>
        <a:p>
          <a:endParaRPr lang="en-US"/>
        </a:p>
      </dgm:t>
    </dgm:pt>
    <dgm:pt modelId="{0402C306-8B8C-4447-B6AC-F4A060C13A20}" type="sibTrans" cxnId="{B22EEC65-530C-4CDC-BC6C-7401BCD3F1FE}">
      <dgm:prSet/>
      <dgm:spPr/>
      <dgm:t>
        <a:bodyPr/>
        <a:lstStyle/>
        <a:p>
          <a:endParaRPr lang="en-US"/>
        </a:p>
      </dgm:t>
    </dgm:pt>
    <dgm:pt modelId="{93FCDF6B-9E59-4BD3-A5FD-4BDDF8291D64}">
      <dgm:prSet/>
      <dgm:spPr/>
      <dgm:t>
        <a:bodyPr/>
        <a:lstStyle/>
        <a:p>
          <a:r>
            <a:rPr lang="en-US"/>
            <a:t>User Research (1 – 24 June): Surveys → multilingual support &amp; clear filters.</a:t>
          </a:r>
        </a:p>
      </dgm:t>
    </dgm:pt>
    <dgm:pt modelId="{4C6EC34F-0E68-4F65-AD21-76C9126A529D}" type="parTrans" cxnId="{F7760144-0E3F-4A06-96DB-AE2490F94369}">
      <dgm:prSet/>
      <dgm:spPr/>
      <dgm:t>
        <a:bodyPr/>
        <a:lstStyle/>
        <a:p>
          <a:endParaRPr lang="en-US"/>
        </a:p>
      </dgm:t>
    </dgm:pt>
    <dgm:pt modelId="{B551D1D3-0B0D-4313-9F60-9317DD45B2A1}" type="sibTrans" cxnId="{F7760144-0E3F-4A06-96DB-AE2490F94369}">
      <dgm:prSet/>
      <dgm:spPr/>
      <dgm:t>
        <a:bodyPr/>
        <a:lstStyle/>
        <a:p>
          <a:endParaRPr lang="en-US"/>
        </a:p>
      </dgm:t>
    </dgm:pt>
    <dgm:pt modelId="{69A90523-774A-455B-8DE1-DFA03F08ADFC}">
      <dgm:prSet/>
      <dgm:spPr/>
      <dgm:t>
        <a:bodyPr/>
        <a:lstStyle/>
        <a:p>
          <a:r>
            <a:rPr lang="en-US"/>
            <a:t>24 June – 24 July</a:t>
          </a:r>
        </a:p>
      </dgm:t>
    </dgm:pt>
    <dgm:pt modelId="{62167ED1-D8F2-4288-B206-C163DB23F766}" type="parTrans" cxnId="{E26C6951-99D7-4AF2-85D6-A030BF99DB11}">
      <dgm:prSet/>
      <dgm:spPr/>
      <dgm:t>
        <a:bodyPr/>
        <a:lstStyle/>
        <a:p>
          <a:endParaRPr lang="en-US"/>
        </a:p>
      </dgm:t>
    </dgm:pt>
    <dgm:pt modelId="{31C7A22B-605E-4318-9D24-73B6BF0F2852}" type="sibTrans" cxnId="{E26C6951-99D7-4AF2-85D6-A030BF99DB11}">
      <dgm:prSet/>
      <dgm:spPr/>
      <dgm:t>
        <a:bodyPr/>
        <a:lstStyle/>
        <a:p>
          <a:endParaRPr lang="en-US"/>
        </a:p>
      </dgm:t>
    </dgm:pt>
    <dgm:pt modelId="{66DD3797-AA0F-4D30-A426-CB8004A07FD2}">
      <dgm:prSet/>
      <dgm:spPr/>
      <dgm:t>
        <a:bodyPr/>
        <a:lstStyle/>
        <a:p>
          <a:r>
            <a:rPr lang="en-US"/>
            <a:t>Project Design (24 June – 24 July): Built Wix homepage with accessible layouts.</a:t>
          </a:r>
        </a:p>
      </dgm:t>
    </dgm:pt>
    <dgm:pt modelId="{9EAE3A35-231D-42C3-9877-09322B5EC044}" type="parTrans" cxnId="{C5003975-3DE3-4B64-AEF7-C1421A12B2C4}">
      <dgm:prSet/>
      <dgm:spPr/>
      <dgm:t>
        <a:bodyPr/>
        <a:lstStyle/>
        <a:p>
          <a:endParaRPr lang="en-US"/>
        </a:p>
      </dgm:t>
    </dgm:pt>
    <dgm:pt modelId="{81155731-EF26-4239-B109-2E1206421E41}" type="sibTrans" cxnId="{C5003975-3DE3-4B64-AEF7-C1421A12B2C4}">
      <dgm:prSet/>
      <dgm:spPr/>
      <dgm:t>
        <a:bodyPr/>
        <a:lstStyle/>
        <a:p>
          <a:endParaRPr lang="en-US"/>
        </a:p>
      </dgm:t>
    </dgm:pt>
    <dgm:pt modelId="{3F470066-29C3-44A3-9060-7D74A1A4046D}">
      <dgm:prSet/>
      <dgm:spPr/>
      <dgm:t>
        <a:bodyPr/>
        <a:lstStyle/>
        <a:p>
          <a:r>
            <a:rPr lang="en-US"/>
            <a:t>24 July – 25 Sep.</a:t>
          </a:r>
        </a:p>
      </dgm:t>
    </dgm:pt>
    <dgm:pt modelId="{8981D663-4946-4845-A45D-6E7223FFCB0B}" type="parTrans" cxnId="{958E8939-2C52-487A-A6F8-64A6AFB76DCE}">
      <dgm:prSet/>
      <dgm:spPr/>
      <dgm:t>
        <a:bodyPr/>
        <a:lstStyle/>
        <a:p>
          <a:endParaRPr lang="en-US"/>
        </a:p>
      </dgm:t>
    </dgm:pt>
    <dgm:pt modelId="{17A6295D-469B-43E2-B9E7-7BA9CA73C0A1}" type="sibTrans" cxnId="{958E8939-2C52-487A-A6F8-64A6AFB76DCE}">
      <dgm:prSet/>
      <dgm:spPr/>
      <dgm:t>
        <a:bodyPr/>
        <a:lstStyle/>
        <a:p>
          <a:endParaRPr lang="en-US"/>
        </a:p>
      </dgm:t>
    </dgm:pt>
    <dgm:pt modelId="{44DE77EF-991C-4EE7-B0EC-4E3DFC6289E6}">
      <dgm:prSet/>
      <dgm:spPr/>
      <dgm:t>
        <a:bodyPr/>
        <a:lstStyle/>
        <a:p>
          <a:r>
            <a:rPr lang="en-US"/>
            <a:t>Development (24 July – 25 Sept): Implemented features, AI chat, and responsive filters.</a:t>
          </a:r>
        </a:p>
      </dgm:t>
    </dgm:pt>
    <dgm:pt modelId="{9F900505-17ED-4C59-A444-1D481373BE80}" type="parTrans" cxnId="{F4F1CF9F-BF3F-42CF-A867-CC05A3C34E24}">
      <dgm:prSet/>
      <dgm:spPr/>
      <dgm:t>
        <a:bodyPr/>
        <a:lstStyle/>
        <a:p>
          <a:endParaRPr lang="en-US"/>
        </a:p>
      </dgm:t>
    </dgm:pt>
    <dgm:pt modelId="{88497283-08D7-42EA-A64E-3378D1DCE304}" type="sibTrans" cxnId="{F4F1CF9F-BF3F-42CF-A867-CC05A3C34E24}">
      <dgm:prSet/>
      <dgm:spPr/>
      <dgm:t>
        <a:bodyPr/>
        <a:lstStyle/>
        <a:p>
          <a:endParaRPr lang="en-US"/>
        </a:p>
      </dgm:t>
    </dgm:pt>
    <dgm:pt modelId="{B9B2EC4E-A778-42AF-836D-9BFAC4CFAFC9}">
      <dgm:prSet/>
      <dgm:spPr/>
      <dgm:t>
        <a:bodyPr/>
        <a:lstStyle/>
        <a:p>
          <a:r>
            <a:rPr lang="en-US"/>
            <a:t>25–29 Sep.</a:t>
          </a:r>
        </a:p>
      </dgm:t>
    </dgm:pt>
    <dgm:pt modelId="{BFC1E935-B5DC-4936-9B14-6BD46FC8299A}" type="parTrans" cxnId="{F06934B2-1701-4E6B-AF21-19290C7F349F}">
      <dgm:prSet/>
      <dgm:spPr/>
      <dgm:t>
        <a:bodyPr/>
        <a:lstStyle/>
        <a:p>
          <a:endParaRPr lang="en-US"/>
        </a:p>
      </dgm:t>
    </dgm:pt>
    <dgm:pt modelId="{07C76578-D555-4A7F-A235-2A4B18633DD3}" type="sibTrans" cxnId="{F06934B2-1701-4E6B-AF21-19290C7F349F}">
      <dgm:prSet/>
      <dgm:spPr/>
      <dgm:t>
        <a:bodyPr/>
        <a:lstStyle/>
        <a:p>
          <a:endParaRPr lang="en-US"/>
        </a:p>
      </dgm:t>
    </dgm:pt>
    <dgm:pt modelId="{6F55DFA5-324E-43DF-925C-976C1B6C75DF}">
      <dgm:prSet/>
      <dgm:spPr/>
      <dgm:t>
        <a:bodyPr/>
        <a:lstStyle/>
        <a:p>
          <a:r>
            <a:rPr lang="en-US"/>
            <a:t>Feature Docs (25 – 29 Sept): Specs, validation checklists, supplier proof flows.</a:t>
          </a:r>
        </a:p>
      </dgm:t>
    </dgm:pt>
    <dgm:pt modelId="{19496E48-49C7-409E-842B-BBEDCBBD307A}" type="parTrans" cxnId="{5BCF909A-4322-4BB0-8E9B-CEA6ACC50017}">
      <dgm:prSet/>
      <dgm:spPr/>
      <dgm:t>
        <a:bodyPr/>
        <a:lstStyle/>
        <a:p>
          <a:endParaRPr lang="en-US"/>
        </a:p>
      </dgm:t>
    </dgm:pt>
    <dgm:pt modelId="{7EAB9492-ED83-4D98-9180-5F61A8B61308}" type="sibTrans" cxnId="{5BCF909A-4322-4BB0-8E9B-CEA6ACC50017}">
      <dgm:prSet/>
      <dgm:spPr/>
      <dgm:t>
        <a:bodyPr/>
        <a:lstStyle/>
        <a:p>
          <a:endParaRPr lang="en-US"/>
        </a:p>
      </dgm:t>
    </dgm:pt>
    <dgm:pt modelId="{AA7D6A37-06A5-4203-AAEF-CDA2B60CFE38}">
      <dgm:prSet/>
      <dgm:spPr/>
      <dgm:t>
        <a:bodyPr/>
        <a:lstStyle/>
        <a:p>
          <a:r>
            <a:rPr lang="en-US"/>
            <a:t>29 Sep. – 12 Oct.</a:t>
          </a:r>
        </a:p>
      </dgm:t>
    </dgm:pt>
    <dgm:pt modelId="{7155C37C-7953-4FDC-B76C-65E144027372}" type="parTrans" cxnId="{A9C86AA8-ACDC-4CE0-80B5-784F0A69BDC4}">
      <dgm:prSet/>
      <dgm:spPr/>
      <dgm:t>
        <a:bodyPr/>
        <a:lstStyle/>
        <a:p>
          <a:endParaRPr lang="en-US"/>
        </a:p>
      </dgm:t>
    </dgm:pt>
    <dgm:pt modelId="{E44A7169-76B2-4E2A-BCA3-3F94136C5183}" type="sibTrans" cxnId="{A9C86AA8-ACDC-4CE0-80B5-784F0A69BDC4}">
      <dgm:prSet/>
      <dgm:spPr/>
      <dgm:t>
        <a:bodyPr/>
        <a:lstStyle/>
        <a:p>
          <a:endParaRPr lang="en-US"/>
        </a:p>
      </dgm:t>
    </dgm:pt>
    <dgm:pt modelId="{47FF35BF-0A19-4088-9A54-1C5CD78BB2C5}">
      <dgm:prSet/>
      <dgm:spPr/>
      <dgm:t>
        <a:bodyPr/>
        <a:lstStyle/>
        <a:p>
          <a:r>
            <a:rPr lang="en-US"/>
            <a:t>Testing (29 Sept – 12 Oct): Accessibility audits, usability fixes, AI response checks.</a:t>
          </a:r>
        </a:p>
      </dgm:t>
    </dgm:pt>
    <dgm:pt modelId="{882817A7-AA0F-4137-947F-8CBA8E3FF84D}" type="parTrans" cxnId="{C91D9941-5A13-4F6F-BF89-FB14FBD2FBA9}">
      <dgm:prSet/>
      <dgm:spPr/>
      <dgm:t>
        <a:bodyPr/>
        <a:lstStyle/>
        <a:p>
          <a:endParaRPr lang="en-US"/>
        </a:p>
      </dgm:t>
    </dgm:pt>
    <dgm:pt modelId="{72840637-AE16-4712-A399-E23D766965CB}" type="sibTrans" cxnId="{C91D9941-5A13-4F6F-BF89-FB14FBD2FBA9}">
      <dgm:prSet/>
      <dgm:spPr/>
      <dgm:t>
        <a:bodyPr/>
        <a:lstStyle/>
        <a:p>
          <a:endParaRPr lang="en-US"/>
        </a:p>
      </dgm:t>
    </dgm:pt>
    <dgm:pt modelId="{BA041E95-D467-4FF3-8390-42182679093C}">
      <dgm:prSet/>
      <dgm:spPr/>
      <dgm:t>
        <a:bodyPr/>
        <a:lstStyle/>
        <a:p>
          <a:r>
            <a:rPr lang="en-US"/>
            <a:t>12–21 Oct.</a:t>
          </a:r>
        </a:p>
      </dgm:t>
    </dgm:pt>
    <dgm:pt modelId="{917148D1-8FC7-4B27-94DB-D77882AFAE4A}" type="parTrans" cxnId="{9E9148E9-2BB1-4812-B8B9-0ABA7BE264E3}">
      <dgm:prSet/>
      <dgm:spPr/>
      <dgm:t>
        <a:bodyPr/>
        <a:lstStyle/>
        <a:p>
          <a:endParaRPr lang="en-US"/>
        </a:p>
      </dgm:t>
    </dgm:pt>
    <dgm:pt modelId="{D10136FC-54F2-49AA-B90C-044C105D3014}" type="sibTrans" cxnId="{9E9148E9-2BB1-4812-B8B9-0ABA7BE264E3}">
      <dgm:prSet/>
      <dgm:spPr/>
      <dgm:t>
        <a:bodyPr/>
        <a:lstStyle/>
        <a:p>
          <a:endParaRPr lang="en-US"/>
        </a:p>
      </dgm:t>
    </dgm:pt>
    <dgm:pt modelId="{DE025D12-A6AA-4BD0-B3E4-794E52F4A138}">
      <dgm:prSet/>
      <dgm:spPr/>
      <dgm:t>
        <a:bodyPr/>
        <a:lstStyle/>
        <a:p>
          <a:r>
            <a:rPr lang="en-US"/>
            <a:t>Maintenance (12 – 21 Oct): Refined icons, metadata, languages, analytics.</a:t>
          </a:r>
        </a:p>
      </dgm:t>
    </dgm:pt>
    <dgm:pt modelId="{0B5BCE18-BF08-47FA-BD18-9BBF7CC0300F}" type="parTrans" cxnId="{774CE146-C815-4087-AE23-C13EF0D43D35}">
      <dgm:prSet/>
      <dgm:spPr/>
      <dgm:t>
        <a:bodyPr/>
        <a:lstStyle/>
        <a:p>
          <a:endParaRPr lang="en-US"/>
        </a:p>
      </dgm:t>
    </dgm:pt>
    <dgm:pt modelId="{38E21B8F-A2C0-4C93-8C3E-7B6EE1238E80}" type="sibTrans" cxnId="{774CE146-C815-4087-AE23-C13EF0D43D35}">
      <dgm:prSet/>
      <dgm:spPr/>
      <dgm:t>
        <a:bodyPr/>
        <a:lstStyle/>
        <a:p>
          <a:endParaRPr lang="en-US"/>
        </a:p>
      </dgm:t>
    </dgm:pt>
    <dgm:pt modelId="{867061BA-7347-4D55-962D-C7D54D00D8E5}">
      <dgm:prSet/>
      <dgm:spPr/>
      <dgm:t>
        <a:bodyPr/>
        <a:lstStyle/>
        <a:p>
          <a:r>
            <a:rPr lang="en-US"/>
            <a:t>21 Oct. – 12 Nov.</a:t>
          </a:r>
        </a:p>
      </dgm:t>
    </dgm:pt>
    <dgm:pt modelId="{95F54B6A-15DD-4232-AA97-DDFD09DD9143}" type="parTrans" cxnId="{7F566142-368F-4BA0-8F94-5A576CD44AE1}">
      <dgm:prSet/>
      <dgm:spPr/>
      <dgm:t>
        <a:bodyPr/>
        <a:lstStyle/>
        <a:p>
          <a:endParaRPr lang="en-US"/>
        </a:p>
      </dgm:t>
    </dgm:pt>
    <dgm:pt modelId="{561D3C37-6D78-4245-87CC-BB8020C50D6E}" type="sibTrans" cxnId="{7F566142-368F-4BA0-8F94-5A576CD44AE1}">
      <dgm:prSet/>
      <dgm:spPr/>
      <dgm:t>
        <a:bodyPr/>
        <a:lstStyle/>
        <a:p>
          <a:endParaRPr lang="en-US"/>
        </a:p>
      </dgm:t>
    </dgm:pt>
    <dgm:pt modelId="{B543634B-53E0-452E-94B3-4D4BAD42D89D}">
      <dgm:prSet/>
      <dgm:spPr/>
      <dgm:t>
        <a:bodyPr/>
        <a:lstStyle/>
        <a:p>
          <a:r>
            <a:rPr lang="en-US"/>
            <a:t>Final Report (21 Oct – 12 Nov): Documented research, design, results, and recommendations.</a:t>
          </a:r>
        </a:p>
      </dgm:t>
    </dgm:pt>
    <dgm:pt modelId="{0ADB599D-03E4-4A59-A79E-7C9A865DCEEA}" type="parTrans" cxnId="{9E57147B-04AC-49C5-921D-2B32E329AFB3}">
      <dgm:prSet/>
      <dgm:spPr/>
      <dgm:t>
        <a:bodyPr/>
        <a:lstStyle/>
        <a:p>
          <a:endParaRPr lang="en-US"/>
        </a:p>
      </dgm:t>
    </dgm:pt>
    <dgm:pt modelId="{DDD5998D-47F7-43D8-B1F8-6DA026485FB0}" type="sibTrans" cxnId="{9E57147B-04AC-49C5-921D-2B32E329AFB3}">
      <dgm:prSet/>
      <dgm:spPr/>
      <dgm:t>
        <a:bodyPr/>
        <a:lstStyle/>
        <a:p>
          <a:endParaRPr lang="en-US"/>
        </a:p>
      </dgm:t>
    </dgm:pt>
    <dgm:pt modelId="{4FEB433E-9598-4096-9B8A-8073D4EE3841}">
      <dgm:prSet/>
      <dgm:spPr/>
      <dgm:t>
        <a:bodyPr/>
        <a:lstStyle/>
        <a:p>
          <a:r>
            <a:rPr lang="en-US"/>
            <a:t>12–25 Nov.</a:t>
          </a:r>
        </a:p>
      </dgm:t>
    </dgm:pt>
    <dgm:pt modelId="{B36AD83C-5D31-49EE-89E0-B10C8C8C32F8}" type="parTrans" cxnId="{71A040BF-9214-40AF-AF44-E6CC19E0D68F}">
      <dgm:prSet/>
      <dgm:spPr/>
      <dgm:t>
        <a:bodyPr/>
        <a:lstStyle/>
        <a:p>
          <a:endParaRPr lang="en-US"/>
        </a:p>
      </dgm:t>
    </dgm:pt>
    <dgm:pt modelId="{5BC33EF7-9FAE-4CCF-BC4A-DA589EA9F410}" type="sibTrans" cxnId="{71A040BF-9214-40AF-AF44-E6CC19E0D68F}">
      <dgm:prSet/>
      <dgm:spPr/>
      <dgm:t>
        <a:bodyPr/>
        <a:lstStyle/>
        <a:p>
          <a:endParaRPr lang="en-US"/>
        </a:p>
      </dgm:t>
    </dgm:pt>
    <dgm:pt modelId="{68BB62F4-408F-41C2-870F-2031464B703E}">
      <dgm:prSet/>
      <dgm:spPr/>
      <dgm:t>
        <a:bodyPr/>
        <a:lstStyle/>
        <a:p>
          <a:r>
            <a:rPr lang="en-US"/>
            <a:t>Presentation (12 – 25 Nov): Delivered slides, showcased features, submitted site &amp; </a:t>
          </a:r>
        </a:p>
      </dgm:t>
    </dgm:pt>
    <dgm:pt modelId="{8A1CB0C7-8140-4667-A2F1-F433B26D6DB4}" type="parTrans" cxnId="{28E07299-1871-4B6B-A77C-59256A951E87}">
      <dgm:prSet/>
      <dgm:spPr/>
      <dgm:t>
        <a:bodyPr/>
        <a:lstStyle/>
        <a:p>
          <a:endParaRPr lang="en-US"/>
        </a:p>
      </dgm:t>
    </dgm:pt>
    <dgm:pt modelId="{DCAFEAB5-17E0-42CF-BF20-DDD73E87EC79}" type="sibTrans" cxnId="{28E07299-1871-4B6B-A77C-59256A951E87}">
      <dgm:prSet/>
      <dgm:spPr/>
      <dgm:t>
        <a:bodyPr/>
        <a:lstStyle/>
        <a:p>
          <a:endParaRPr lang="en-US"/>
        </a:p>
      </dgm:t>
    </dgm:pt>
    <dgm:pt modelId="{89A10964-4530-43DF-8752-7DED38AE6ADF}" type="pres">
      <dgm:prSet presAssocID="{F4450881-2489-40D6-A7E9-B5652778DA2C}" presName="Name0" presStyleCnt="0">
        <dgm:presLayoutVars>
          <dgm:chMax/>
          <dgm:chPref/>
          <dgm:animLvl val="lvl"/>
        </dgm:presLayoutVars>
      </dgm:prSet>
      <dgm:spPr/>
    </dgm:pt>
    <dgm:pt modelId="{88767FFE-3577-401C-AA40-B8BA34183637}" type="pres">
      <dgm:prSet presAssocID="{7D8A5609-8B1D-4967-B0BF-8F4FE86F080E}" presName="composite" presStyleCnt="0"/>
      <dgm:spPr/>
    </dgm:pt>
    <dgm:pt modelId="{D8B1196E-BC8E-49EA-B2CF-17B46500CD93}" type="pres">
      <dgm:prSet presAssocID="{7D8A5609-8B1D-4967-B0BF-8F4FE86F080E}" presName="Parent1" presStyleLbl="alignNode1" presStyleIdx="0" presStyleCnt="9">
        <dgm:presLayoutVars>
          <dgm:chMax val="1"/>
          <dgm:chPref val="1"/>
          <dgm:bulletEnabled val="1"/>
        </dgm:presLayoutVars>
      </dgm:prSet>
      <dgm:spPr/>
    </dgm:pt>
    <dgm:pt modelId="{AC06C4F8-7488-47F2-A81C-ADB2CC21C8D1}" type="pres">
      <dgm:prSet presAssocID="{7D8A5609-8B1D-4967-B0BF-8F4FE86F080E}" presName="Childtext1" presStyleLbl="revTx" presStyleIdx="0" presStyleCnt="9">
        <dgm:presLayoutVars>
          <dgm:chMax val="0"/>
          <dgm:chPref val="0"/>
          <dgm:bulletEnabled/>
        </dgm:presLayoutVars>
      </dgm:prSet>
      <dgm:spPr/>
    </dgm:pt>
    <dgm:pt modelId="{9C506AE0-CC3E-4A04-97BA-5BD61FB568E1}" type="pres">
      <dgm:prSet presAssocID="{7D8A5609-8B1D-4967-B0BF-8F4FE86F080E}" presName="ConnectLine" presStyleLbl="sibTrans1D1" presStyleIdx="0" presStyleCnt="9"/>
      <dgm:spPr>
        <a:noFill/>
        <a:ln w="12700" cap="flat" cmpd="sng" algn="ctr">
          <a:solidFill>
            <a:schemeClr val="accent1">
              <a:hueOff val="0"/>
              <a:satOff val="0"/>
              <a:lumOff val="0"/>
              <a:alphaOff val="0"/>
            </a:schemeClr>
          </a:solidFill>
          <a:prstDash val="dash"/>
          <a:miter lim="800000"/>
        </a:ln>
        <a:effectLst/>
      </dgm:spPr>
    </dgm:pt>
    <dgm:pt modelId="{2373A2A6-CE21-49D9-975C-1D9FADEED2A7}" type="pres">
      <dgm:prSet presAssocID="{7D8A5609-8B1D-4967-B0BF-8F4FE86F080E}" presName="ConnectLineEnd" presStyleLbl="node1" presStyleIdx="0" presStyleCnt="9"/>
      <dgm:spPr/>
    </dgm:pt>
    <dgm:pt modelId="{F440C5F2-33D9-4E86-842E-6F55E866BD07}" type="pres">
      <dgm:prSet presAssocID="{7D8A5609-8B1D-4967-B0BF-8F4FE86F080E}" presName="EmptyPane" presStyleCnt="0"/>
      <dgm:spPr/>
    </dgm:pt>
    <dgm:pt modelId="{EAF3E454-0612-458D-9FAA-1BC40ED09D5D}" type="pres">
      <dgm:prSet presAssocID="{7D27FE60-B899-4F25-82BA-4E4EB80201DE}" presName="spaceBetweenRectangles" presStyleLbl="fgAcc1" presStyleIdx="0" presStyleCnt="8"/>
      <dgm:spPr/>
    </dgm:pt>
    <dgm:pt modelId="{FED3F897-2B59-410C-BE94-A60912C6AC00}" type="pres">
      <dgm:prSet presAssocID="{D6CDB143-FCB5-467A-BD20-622980A4B205}" presName="composite" presStyleCnt="0"/>
      <dgm:spPr/>
    </dgm:pt>
    <dgm:pt modelId="{963D6FF0-33F3-4B09-8846-C85434726D76}" type="pres">
      <dgm:prSet presAssocID="{D6CDB143-FCB5-467A-BD20-622980A4B205}" presName="Parent1" presStyleLbl="alignNode1" presStyleIdx="1" presStyleCnt="9">
        <dgm:presLayoutVars>
          <dgm:chMax val="1"/>
          <dgm:chPref val="1"/>
          <dgm:bulletEnabled val="1"/>
        </dgm:presLayoutVars>
      </dgm:prSet>
      <dgm:spPr/>
    </dgm:pt>
    <dgm:pt modelId="{54E0E424-2A5A-4377-B631-D26B3373517F}" type="pres">
      <dgm:prSet presAssocID="{D6CDB143-FCB5-467A-BD20-622980A4B205}" presName="Childtext1" presStyleLbl="revTx" presStyleIdx="1" presStyleCnt="9">
        <dgm:presLayoutVars>
          <dgm:chMax val="0"/>
          <dgm:chPref val="0"/>
          <dgm:bulletEnabled/>
        </dgm:presLayoutVars>
      </dgm:prSet>
      <dgm:spPr/>
    </dgm:pt>
    <dgm:pt modelId="{94D69F15-21CD-4F93-88BA-F849198518E1}" type="pres">
      <dgm:prSet presAssocID="{D6CDB143-FCB5-467A-BD20-622980A4B205}" presName="ConnectLine" presStyleLbl="sibTrans1D1" presStyleIdx="1" presStyleCnt="9"/>
      <dgm:spPr>
        <a:noFill/>
        <a:ln w="12700" cap="flat" cmpd="sng" algn="ctr">
          <a:solidFill>
            <a:schemeClr val="accent1">
              <a:hueOff val="0"/>
              <a:satOff val="0"/>
              <a:lumOff val="0"/>
              <a:alphaOff val="0"/>
            </a:schemeClr>
          </a:solidFill>
          <a:prstDash val="dash"/>
          <a:miter lim="800000"/>
        </a:ln>
        <a:effectLst/>
      </dgm:spPr>
    </dgm:pt>
    <dgm:pt modelId="{FC4F8A8D-D65F-4CA9-B55B-8FAEDD3E3CA3}" type="pres">
      <dgm:prSet presAssocID="{D6CDB143-FCB5-467A-BD20-622980A4B205}" presName="ConnectLineEnd" presStyleLbl="node1" presStyleIdx="1" presStyleCnt="9"/>
      <dgm:spPr/>
    </dgm:pt>
    <dgm:pt modelId="{DB0E97AB-86D4-4BB6-BF24-8E7E204A07A9}" type="pres">
      <dgm:prSet presAssocID="{D6CDB143-FCB5-467A-BD20-622980A4B205}" presName="EmptyPane" presStyleCnt="0"/>
      <dgm:spPr/>
    </dgm:pt>
    <dgm:pt modelId="{E9839729-2888-4FF0-965A-E392224ED82B}" type="pres">
      <dgm:prSet presAssocID="{0402C306-8B8C-4447-B6AC-F4A060C13A20}" presName="spaceBetweenRectangles" presStyleLbl="fgAcc1" presStyleIdx="1" presStyleCnt="8"/>
      <dgm:spPr/>
    </dgm:pt>
    <dgm:pt modelId="{550C18B8-3EE5-4578-BF0B-305444E5DB49}" type="pres">
      <dgm:prSet presAssocID="{69A90523-774A-455B-8DE1-DFA03F08ADFC}" presName="composite" presStyleCnt="0"/>
      <dgm:spPr/>
    </dgm:pt>
    <dgm:pt modelId="{021DBCB2-9433-4628-A46D-28CA2A393882}" type="pres">
      <dgm:prSet presAssocID="{69A90523-774A-455B-8DE1-DFA03F08ADFC}" presName="Parent1" presStyleLbl="alignNode1" presStyleIdx="2" presStyleCnt="9">
        <dgm:presLayoutVars>
          <dgm:chMax val="1"/>
          <dgm:chPref val="1"/>
          <dgm:bulletEnabled val="1"/>
        </dgm:presLayoutVars>
      </dgm:prSet>
      <dgm:spPr/>
    </dgm:pt>
    <dgm:pt modelId="{1E87D3DD-F49F-4D9B-9CCF-1505BEDB39F2}" type="pres">
      <dgm:prSet presAssocID="{69A90523-774A-455B-8DE1-DFA03F08ADFC}" presName="Childtext1" presStyleLbl="revTx" presStyleIdx="2" presStyleCnt="9">
        <dgm:presLayoutVars>
          <dgm:chMax val="0"/>
          <dgm:chPref val="0"/>
          <dgm:bulletEnabled/>
        </dgm:presLayoutVars>
      </dgm:prSet>
      <dgm:spPr/>
    </dgm:pt>
    <dgm:pt modelId="{9E792837-B355-44D1-A0F0-7F953319F72B}" type="pres">
      <dgm:prSet presAssocID="{69A90523-774A-455B-8DE1-DFA03F08ADFC}" presName="ConnectLine" presStyleLbl="sibTrans1D1" presStyleIdx="2" presStyleCnt="9"/>
      <dgm:spPr>
        <a:noFill/>
        <a:ln w="12700" cap="flat" cmpd="sng" algn="ctr">
          <a:solidFill>
            <a:schemeClr val="accent1">
              <a:hueOff val="0"/>
              <a:satOff val="0"/>
              <a:lumOff val="0"/>
              <a:alphaOff val="0"/>
            </a:schemeClr>
          </a:solidFill>
          <a:prstDash val="dash"/>
          <a:miter lim="800000"/>
        </a:ln>
        <a:effectLst/>
      </dgm:spPr>
    </dgm:pt>
    <dgm:pt modelId="{115F6074-7815-41A7-869D-FD14C6DA03D2}" type="pres">
      <dgm:prSet presAssocID="{69A90523-774A-455B-8DE1-DFA03F08ADFC}" presName="ConnectLineEnd" presStyleLbl="node1" presStyleIdx="2" presStyleCnt="9"/>
      <dgm:spPr/>
    </dgm:pt>
    <dgm:pt modelId="{98BF1434-2419-4EA3-884C-242E9A4815FC}" type="pres">
      <dgm:prSet presAssocID="{69A90523-774A-455B-8DE1-DFA03F08ADFC}" presName="EmptyPane" presStyleCnt="0"/>
      <dgm:spPr/>
    </dgm:pt>
    <dgm:pt modelId="{9F78FBB7-2F85-4BA3-9048-0F93BD76C7FE}" type="pres">
      <dgm:prSet presAssocID="{31C7A22B-605E-4318-9D24-73B6BF0F2852}" presName="spaceBetweenRectangles" presStyleLbl="fgAcc1" presStyleIdx="2" presStyleCnt="8"/>
      <dgm:spPr/>
    </dgm:pt>
    <dgm:pt modelId="{C127DE66-C603-43F4-B582-C7AF0FB5178D}" type="pres">
      <dgm:prSet presAssocID="{3F470066-29C3-44A3-9060-7D74A1A4046D}" presName="composite" presStyleCnt="0"/>
      <dgm:spPr/>
    </dgm:pt>
    <dgm:pt modelId="{E8393DF5-AAFC-4EDB-8BEF-7C684ABD2EFA}" type="pres">
      <dgm:prSet presAssocID="{3F470066-29C3-44A3-9060-7D74A1A4046D}" presName="Parent1" presStyleLbl="alignNode1" presStyleIdx="3" presStyleCnt="9">
        <dgm:presLayoutVars>
          <dgm:chMax val="1"/>
          <dgm:chPref val="1"/>
          <dgm:bulletEnabled val="1"/>
        </dgm:presLayoutVars>
      </dgm:prSet>
      <dgm:spPr/>
    </dgm:pt>
    <dgm:pt modelId="{797DE744-D067-4D4C-AF9E-FA86F199FDAB}" type="pres">
      <dgm:prSet presAssocID="{3F470066-29C3-44A3-9060-7D74A1A4046D}" presName="Childtext1" presStyleLbl="revTx" presStyleIdx="3" presStyleCnt="9">
        <dgm:presLayoutVars>
          <dgm:chMax val="0"/>
          <dgm:chPref val="0"/>
          <dgm:bulletEnabled/>
        </dgm:presLayoutVars>
      </dgm:prSet>
      <dgm:spPr/>
    </dgm:pt>
    <dgm:pt modelId="{DAB5A101-D537-41F9-8B73-A7F352436668}" type="pres">
      <dgm:prSet presAssocID="{3F470066-29C3-44A3-9060-7D74A1A4046D}" presName="ConnectLine" presStyleLbl="sibTrans1D1" presStyleIdx="3" presStyleCnt="9"/>
      <dgm:spPr>
        <a:noFill/>
        <a:ln w="12700" cap="flat" cmpd="sng" algn="ctr">
          <a:solidFill>
            <a:schemeClr val="accent1">
              <a:hueOff val="0"/>
              <a:satOff val="0"/>
              <a:lumOff val="0"/>
              <a:alphaOff val="0"/>
            </a:schemeClr>
          </a:solidFill>
          <a:prstDash val="dash"/>
          <a:miter lim="800000"/>
        </a:ln>
        <a:effectLst/>
      </dgm:spPr>
    </dgm:pt>
    <dgm:pt modelId="{630E8F69-39CC-4A06-AC8B-AB4315011D0B}" type="pres">
      <dgm:prSet presAssocID="{3F470066-29C3-44A3-9060-7D74A1A4046D}" presName="ConnectLineEnd" presStyleLbl="node1" presStyleIdx="3" presStyleCnt="9"/>
      <dgm:spPr/>
    </dgm:pt>
    <dgm:pt modelId="{8FDA960A-9D0A-466C-9924-4F3156CFD800}" type="pres">
      <dgm:prSet presAssocID="{3F470066-29C3-44A3-9060-7D74A1A4046D}" presName="EmptyPane" presStyleCnt="0"/>
      <dgm:spPr/>
    </dgm:pt>
    <dgm:pt modelId="{DE07F182-CC91-4D9F-B530-3A3E9E901A0E}" type="pres">
      <dgm:prSet presAssocID="{17A6295D-469B-43E2-B9E7-7BA9CA73C0A1}" presName="spaceBetweenRectangles" presStyleLbl="fgAcc1" presStyleIdx="3" presStyleCnt="8"/>
      <dgm:spPr/>
    </dgm:pt>
    <dgm:pt modelId="{A980CBF4-8802-498E-8804-C6661DC85AD4}" type="pres">
      <dgm:prSet presAssocID="{B9B2EC4E-A778-42AF-836D-9BFAC4CFAFC9}" presName="composite" presStyleCnt="0"/>
      <dgm:spPr/>
    </dgm:pt>
    <dgm:pt modelId="{C084FB83-E943-4FC3-B49D-96E5B58A3614}" type="pres">
      <dgm:prSet presAssocID="{B9B2EC4E-A778-42AF-836D-9BFAC4CFAFC9}" presName="Parent1" presStyleLbl="alignNode1" presStyleIdx="4" presStyleCnt="9">
        <dgm:presLayoutVars>
          <dgm:chMax val="1"/>
          <dgm:chPref val="1"/>
          <dgm:bulletEnabled val="1"/>
        </dgm:presLayoutVars>
      </dgm:prSet>
      <dgm:spPr/>
    </dgm:pt>
    <dgm:pt modelId="{D87E2492-08AE-4EB3-9ACB-294947E8513F}" type="pres">
      <dgm:prSet presAssocID="{B9B2EC4E-A778-42AF-836D-9BFAC4CFAFC9}" presName="Childtext1" presStyleLbl="revTx" presStyleIdx="4" presStyleCnt="9">
        <dgm:presLayoutVars>
          <dgm:chMax val="0"/>
          <dgm:chPref val="0"/>
          <dgm:bulletEnabled/>
        </dgm:presLayoutVars>
      </dgm:prSet>
      <dgm:spPr/>
    </dgm:pt>
    <dgm:pt modelId="{3D77B407-9135-45AE-8F25-2E6490B1FC0E}" type="pres">
      <dgm:prSet presAssocID="{B9B2EC4E-A778-42AF-836D-9BFAC4CFAFC9}" presName="ConnectLine" presStyleLbl="sibTrans1D1" presStyleIdx="4" presStyleCnt="9"/>
      <dgm:spPr>
        <a:noFill/>
        <a:ln w="12700" cap="flat" cmpd="sng" algn="ctr">
          <a:solidFill>
            <a:schemeClr val="accent1">
              <a:hueOff val="0"/>
              <a:satOff val="0"/>
              <a:lumOff val="0"/>
              <a:alphaOff val="0"/>
            </a:schemeClr>
          </a:solidFill>
          <a:prstDash val="dash"/>
          <a:miter lim="800000"/>
        </a:ln>
        <a:effectLst/>
      </dgm:spPr>
    </dgm:pt>
    <dgm:pt modelId="{C968821D-46C8-4786-93D9-841B6CC7AB46}" type="pres">
      <dgm:prSet presAssocID="{B9B2EC4E-A778-42AF-836D-9BFAC4CFAFC9}" presName="ConnectLineEnd" presStyleLbl="node1" presStyleIdx="4" presStyleCnt="9"/>
      <dgm:spPr/>
    </dgm:pt>
    <dgm:pt modelId="{F437391C-F1AD-4E22-B914-F17860B3E616}" type="pres">
      <dgm:prSet presAssocID="{B9B2EC4E-A778-42AF-836D-9BFAC4CFAFC9}" presName="EmptyPane" presStyleCnt="0"/>
      <dgm:spPr/>
    </dgm:pt>
    <dgm:pt modelId="{F412736E-EACD-485D-8B48-9B5174677BC9}" type="pres">
      <dgm:prSet presAssocID="{07C76578-D555-4A7F-A235-2A4B18633DD3}" presName="spaceBetweenRectangles" presStyleLbl="fgAcc1" presStyleIdx="4" presStyleCnt="8"/>
      <dgm:spPr/>
    </dgm:pt>
    <dgm:pt modelId="{0CDBA107-5728-428E-AA0C-8361EBC6E970}" type="pres">
      <dgm:prSet presAssocID="{AA7D6A37-06A5-4203-AAEF-CDA2B60CFE38}" presName="composite" presStyleCnt="0"/>
      <dgm:spPr/>
    </dgm:pt>
    <dgm:pt modelId="{B73A43E1-5EE4-4C52-9FAE-D76598DC5B00}" type="pres">
      <dgm:prSet presAssocID="{AA7D6A37-06A5-4203-AAEF-CDA2B60CFE38}" presName="Parent1" presStyleLbl="alignNode1" presStyleIdx="5" presStyleCnt="9">
        <dgm:presLayoutVars>
          <dgm:chMax val="1"/>
          <dgm:chPref val="1"/>
          <dgm:bulletEnabled val="1"/>
        </dgm:presLayoutVars>
      </dgm:prSet>
      <dgm:spPr/>
    </dgm:pt>
    <dgm:pt modelId="{7EF5EF95-327B-4DDA-8CE4-B024255B24D5}" type="pres">
      <dgm:prSet presAssocID="{AA7D6A37-06A5-4203-AAEF-CDA2B60CFE38}" presName="Childtext1" presStyleLbl="revTx" presStyleIdx="5" presStyleCnt="9">
        <dgm:presLayoutVars>
          <dgm:chMax val="0"/>
          <dgm:chPref val="0"/>
          <dgm:bulletEnabled/>
        </dgm:presLayoutVars>
      </dgm:prSet>
      <dgm:spPr/>
    </dgm:pt>
    <dgm:pt modelId="{B59032FA-30F6-4608-B584-AB025EE4642B}" type="pres">
      <dgm:prSet presAssocID="{AA7D6A37-06A5-4203-AAEF-CDA2B60CFE38}" presName="ConnectLine" presStyleLbl="sibTrans1D1" presStyleIdx="5" presStyleCnt="9"/>
      <dgm:spPr>
        <a:noFill/>
        <a:ln w="12700" cap="flat" cmpd="sng" algn="ctr">
          <a:solidFill>
            <a:schemeClr val="accent1">
              <a:hueOff val="0"/>
              <a:satOff val="0"/>
              <a:lumOff val="0"/>
              <a:alphaOff val="0"/>
            </a:schemeClr>
          </a:solidFill>
          <a:prstDash val="dash"/>
          <a:miter lim="800000"/>
        </a:ln>
        <a:effectLst/>
      </dgm:spPr>
    </dgm:pt>
    <dgm:pt modelId="{BDAE687F-72A6-426F-A101-3E87CCC6AFDE}" type="pres">
      <dgm:prSet presAssocID="{AA7D6A37-06A5-4203-AAEF-CDA2B60CFE38}" presName="ConnectLineEnd" presStyleLbl="node1" presStyleIdx="5" presStyleCnt="9"/>
      <dgm:spPr/>
    </dgm:pt>
    <dgm:pt modelId="{827705A7-6E6F-4213-B8D1-5D8F87B8B768}" type="pres">
      <dgm:prSet presAssocID="{AA7D6A37-06A5-4203-AAEF-CDA2B60CFE38}" presName="EmptyPane" presStyleCnt="0"/>
      <dgm:spPr/>
    </dgm:pt>
    <dgm:pt modelId="{049E2EFA-2589-4C24-815E-3EE4002FBC17}" type="pres">
      <dgm:prSet presAssocID="{E44A7169-76B2-4E2A-BCA3-3F94136C5183}" presName="spaceBetweenRectangles" presStyleLbl="fgAcc1" presStyleIdx="5" presStyleCnt="8"/>
      <dgm:spPr/>
    </dgm:pt>
    <dgm:pt modelId="{8E65DB8C-C164-4070-B6FA-2AFCD03E2600}" type="pres">
      <dgm:prSet presAssocID="{BA041E95-D467-4FF3-8390-42182679093C}" presName="composite" presStyleCnt="0"/>
      <dgm:spPr/>
    </dgm:pt>
    <dgm:pt modelId="{9AF9D43F-1CC7-4593-A64B-351E0516F3D3}" type="pres">
      <dgm:prSet presAssocID="{BA041E95-D467-4FF3-8390-42182679093C}" presName="Parent1" presStyleLbl="alignNode1" presStyleIdx="6" presStyleCnt="9">
        <dgm:presLayoutVars>
          <dgm:chMax val="1"/>
          <dgm:chPref val="1"/>
          <dgm:bulletEnabled val="1"/>
        </dgm:presLayoutVars>
      </dgm:prSet>
      <dgm:spPr/>
    </dgm:pt>
    <dgm:pt modelId="{4476D081-D545-4E3A-85D8-BC698F3916B3}" type="pres">
      <dgm:prSet presAssocID="{BA041E95-D467-4FF3-8390-42182679093C}" presName="Childtext1" presStyleLbl="revTx" presStyleIdx="6" presStyleCnt="9">
        <dgm:presLayoutVars>
          <dgm:chMax val="0"/>
          <dgm:chPref val="0"/>
          <dgm:bulletEnabled/>
        </dgm:presLayoutVars>
      </dgm:prSet>
      <dgm:spPr/>
    </dgm:pt>
    <dgm:pt modelId="{3C3FD393-CD7A-42E2-BF6D-EE1A272D0315}" type="pres">
      <dgm:prSet presAssocID="{BA041E95-D467-4FF3-8390-42182679093C}" presName="ConnectLine" presStyleLbl="sibTrans1D1" presStyleIdx="6" presStyleCnt="9"/>
      <dgm:spPr>
        <a:noFill/>
        <a:ln w="12700" cap="flat" cmpd="sng" algn="ctr">
          <a:solidFill>
            <a:schemeClr val="accent1">
              <a:hueOff val="0"/>
              <a:satOff val="0"/>
              <a:lumOff val="0"/>
              <a:alphaOff val="0"/>
            </a:schemeClr>
          </a:solidFill>
          <a:prstDash val="dash"/>
          <a:miter lim="800000"/>
        </a:ln>
        <a:effectLst/>
      </dgm:spPr>
    </dgm:pt>
    <dgm:pt modelId="{61E87E86-4AB5-4782-9387-A7DD9541C599}" type="pres">
      <dgm:prSet presAssocID="{BA041E95-D467-4FF3-8390-42182679093C}" presName="ConnectLineEnd" presStyleLbl="node1" presStyleIdx="6" presStyleCnt="9"/>
      <dgm:spPr/>
    </dgm:pt>
    <dgm:pt modelId="{47E94149-95F7-43A8-AD19-1B828483A4C3}" type="pres">
      <dgm:prSet presAssocID="{BA041E95-D467-4FF3-8390-42182679093C}" presName="EmptyPane" presStyleCnt="0"/>
      <dgm:spPr/>
    </dgm:pt>
    <dgm:pt modelId="{24A0F36E-BA7E-4D3C-B8DE-0EFD71EA1532}" type="pres">
      <dgm:prSet presAssocID="{D10136FC-54F2-49AA-B90C-044C105D3014}" presName="spaceBetweenRectangles" presStyleLbl="fgAcc1" presStyleIdx="6" presStyleCnt="8"/>
      <dgm:spPr/>
    </dgm:pt>
    <dgm:pt modelId="{4D22421C-973B-4D96-AF6B-E0DDA6E6C4BE}" type="pres">
      <dgm:prSet presAssocID="{867061BA-7347-4D55-962D-C7D54D00D8E5}" presName="composite" presStyleCnt="0"/>
      <dgm:spPr/>
    </dgm:pt>
    <dgm:pt modelId="{8E7D5582-FBCC-4AC3-9674-8C63BC45B850}" type="pres">
      <dgm:prSet presAssocID="{867061BA-7347-4D55-962D-C7D54D00D8E5}" presName="Parent1" presStyleLbl="alignNode1" presStyleIdx="7" presStyleCnt="9">
        <dgm:presLayoutVars>
          <dgm:chMax val="1"/>
          <dgm:chPref val="1"/>
          <dgm:bulletEnabled val="1"/>
        </dgm:presLayoutVars>
      </dgm:prSet>
      <dgm:spPr/>
    </dgm:pt>
    <dgm:pt modelId="{917A0D9D-A9D7-40B0-8B97-510CDDB67EF2}" type="pres">
      <dgm:prSet presAssocID="{867061BA-7347-4D55-962D-C7D54D00D8E5}" presName="Childtext1" presStyleLbl="revTx" presStyleIdx="7" presStyleCnt="9">
        <dgm:presLayoutVars>
          <dgm:chMax val="0"/>
          <dgm:chPref val="0"/>
          <dgm:bulletEnabled/>
        </dgm:presLayoutVars>
      </dgm:prSet>
      <dgm:spPr/>
    </dgm:pt>
    <dgm:pt modelId="{F1B72007-4B4A-482E-8A8E-DEB34B7047FE}" type="pres">
      <dgm:prSet presAssocID="{867061BA-7347-4D55-962D-C7D54D00D8E5}" presName="ConnectLine" presStyleLbl="sibTrans1D1" presStyleIdx="7" presStyleCnt="9"/>
      <dgm:spPr>
        <a:noFill/>
        <a:ln w="12700" cap="flat" cmpd="sng" algn="ctr">
          <a:solidFill>
            <a:schemeClr val="accent1">
              <a:hueOff val="0"/>
              <a:satOff val="0"/>
              <a:lumOff val="0"/>
              <a:alphaOff val="0"/>
            </a:schemeClr>
          </a:solidFill>
          <a:prstDash val="dash"/>
          <a:miter lim="800000"/>
        </a:ln>
        <a:effectLst/>
      </dgm:spPr>
    </dgm:pt>
    <dgm:pt modelId="{8518A65C-08D1-420D-8025-A43BEADBC456}" type="pres">
      <dgm:prSet presAssocID="{867061BA-7347-4D55-962D-C7D54D00D8E5}" presName="ConnectLineEnd" presStyleLbl="node1" presStyleIdx="7" presStyleCnt="9"/>
      <dgm:spPr/>
    </dgm:pt>
    <dgm:pt modelId="{455F5C7E-4350-4CE7-9FCF-18DDBCD67B60}" type="pres">
      <dgm:prSet presAssocID="{867061BA-7347-4D55-962D-C7D54D00D8E5}" presName="EmptyPane" presStyleCnt="0"/>
      <dgm:spPr/>
    </dgm:pt>
    <dgm:pt modelId="{D013F014-EC07-4E5D-851A-70086EE717B5}" type="pres">
      <dgm:prSet presAssocID="{561D3C37-6D78-4245-87CC-BB8020C50D6E}" presName="spaceBetweenRectangles" presStyleLbl="fgAcc1" presStyleIdx="7" presStyleCnt="8"/>
      <dgm:spPr/>
    </dgm:pt>
    <dgm:pt modelId="{5D82E0D1-C994-4C54-8341-AF0E5E067FDE}" type="pres">
      <dgm:prSet presAssocID="{4FEB433E-9598-4096-9B8A-8073D4EE3841}" presName="composite" presStyleCnt="0"/>
      <dgm:spPr/>
    </dgm:pt>
    <dgm:pt modelId="{FFD71D6C-85E6-455E-ADF0-796CB03CF502}" type="pres">
      <dgm:prSet presAssocID="{4FEB433E-9598-4096-9B8A-8073D4EE3841}" presName="Parent1" presStyleLbl="alignNode1" presStyleIdx="8" presStyleCnt="9">
        <dgm:presLayoutVars>
          <dgm:chMax val="1"/>
          <dgm:chPref val="1"/>
          <dgm:bulletEnabled val="1"/>
        </dgm:presLayoutVars>
      </dgm:prSet>
      <dgm:spPr/>
    </dgm:pt>
    <dgm:pt modelId="{8D2CC093-7284-4C1D-B957-6345009718AF}" type="pres">
      <dgm:prSet presAssocID="{4FEB433E-9598-4096-9B8A-8073D4EE3841}" presName="Childtext1" presStyleLbl="revTx" presStyleIdx="8" presStyleCnt="9">
        <dgm:presLayoutVars>
          <dgm:chMax val="0"/>
          <dgm:chPref val="0"/>
          <dgm:bulletEnabled/>
        </dgm:presLayoutVars>
      </dgm:prSet>
      <dgm:spPr/>
    </dgm:pt>
    <dgm:pt modelId="{65A32956-FBF2-4B2F-8B76-8B9A87809539}" type="pres">
      <dgm:prSet presAssocID="{4FEB433E-9598-4096-9B8A-8073D4EE3841}" presName="ConnectLine" presStyleLbl="sibTrans1D1" presStyleIdx="8" presStyleCnt="9"/>
      <dgm:spPr>
        <a:noFill/>
        <a:ln w="12700" cap="flat" cmpd="sng" algn="ctr">
          <a:solidFill>
            <a:schemeClr val="accent1">
              <a:hueOff val="0"/>
              <a:satOff val="0"/>
              <a:lumOff val="0"/>
              <a:alphaOff val="0"/>
            </a:schemeClr>
          </a:solidFill>
          <a:prstDash val="dash"/>
          <a:miter lim="800000"/>
        </a:ln>
        <a:effectLst/>
      </dgm:spPr>
    </dgm:pt>
    <dgm:pt modelId="{E5994744-20F9-4C83-9C1F-72395D086C3D}" type="pres">
      <dgm:prSet presAssocID="{4FEB433E-9598-4096-9B8A-8073D4EE3841}" presName="ConnectLineEnd" presStyleLbl="node1" presStyleIdx="8" presStyleCnt="9"/>
      <dgm:spPr/>
    </dgm:pt>
    <dgm:pt modelId="{4CB215C7-1F72-4ED1-8C15-C64E650A1F8D}" type="pres">
      <dgm:prSet presAssocID="{4FEB433E-9598-4096-9B8A-8073D4EE3841}" presName="EmptyPane" presStyleCnt="0"/>
      <dgm:spPr/>
    </dgm:pt>
  </dgm:ptLst>
  <dgm:cxnLst>
    <dgm:cxn modelId="{19B68909-503C-490F-BF2A-B95E4EDAD7D4}" type="presOf" srcId="{3F470066-29C3-44A3-9060-7D74A1A4046D}" destId="{E8393DF5-AAFC-4EDB-8BEF-7C684ABD2EFA}" srcOrd="0" destOrd="0" presId="urn:microsoft.com/office/officeart/2016/7/layout/HexagonTimeline"/>
    <dgm:cxn modelId="{0076BF11-3287-4D60-9061-74433E9EEAF9}" type="presOf" srcId="{68BB62F4-408F-41C2-870F-2031464B703E}" destId="{8D2CC093-7284-4C1D-B957-6345009718AF}" srcOrd="0" destOrd="0" presId="urn:microsoft.com/office/officeart/2016/7/layout/HexagonTimeline"/>
    <dgm:cxn modelId="{5B25892E-5654-4E28-BD28-F8D0FF0DF687}" srcId="{7D8A5609-8B1D-4967-B0BF-8F4FE86F080E}" destId="{ECEB3C6D-5D14-4E7F-98B4-BAE267FE1C52}" srcOrd="0" destOrd="0" parTransId="{BAC08AF9-E794-4F8E-A171-BCB9DE126431}" sibTransId="{C3D85AF3-FCE2-489A-8B1A-372B18FA7966}"/>
    <dgm:cxn modelId="{2FBFF130-DCDF-4020-B9DE-1163FAFE0B3E}" type="presOf" srcId="{4FEB433E-9598-4096-9B8A-8073D4EE3841}" destId="{FFD71D6C-85E6-455E-ADF0-796CB03CF502}" srcOrd="0" destOrd="0" presId="urn:microsoft.com/office/officeart/2016/7/layout/HexagonTimeline"/>
    <dgm:cxn modelId="{50C4F331-4C57-499B-ACA5-35F27FDF5087}" type="presOf" srcId="{DE025D12-A6AA-4BD0-B3E4-794E52F4A138}" destId="{4476D081-D545-4E3A-85D8-BC698F3916B3}" srcOrd="0" destOrd="0" presId="urn:microsoft.com/office/officeart/2016/7/layout/HexagonTimeline"/>
    <dgm:cxn modelId="{E6F32336-1815-41C6-9A8A-58F97D6CB696}" type="presOf" srcId="{AA7D6A37-06A5-4203-AAEF-CDA2B60CFE38}" destId="{B73A43E1-5EE4-4C52-9FAE-D76598DC5B00}" srcOrd="0" destOrd="0" presId="urn:microsoft.com/office/officeart/2016/7/layout/HexagonTimeline"/>
    <dgm:cxn modelId="{958E8939-2C52-487A-A6F8-64A6AFB76DCE}" srcId="{F4450881-2489-40D6-A7E9-B5652778DA2C}" destId="{3F470066-29C3-44A3-9060-7D74A1A4046D}" srcOrd="3" destOrd="0" parTransId="{8981D663-4946-4845-A45D-6E7223FFCB0B}" sibTransId="{17A6295D-469B-43E2-B9E7-7BA9CA73C0A1}"/>
    <dgm:cxn modelId="{C91D9941-5A13-4F6F-BF89-FB14FBD2FBA9}" srcId="{AA7D6A37-06A5-4203-AAEF-CDA2B60CFE38}" destId="{47FF35BF-0A19-4088-9A54-1C5CD78BB2C5}" srcOrd="0" destOrd="0" parTransId="{882817A7-AA0F-4137-947F-8CBA8E3FF84D}" sibTransId="{72840637-AE16-4712-A399-E23D766965CB}"/>
    <dgm:cxn modelId="{7F566142-368F-4BA0-8F94-5A576CD44AE1}" srcId="{F4450881-2489-40D6-A7E9-B5652778DA2C}" destId="{867061BA-7347-4D55-962D-C7D54D00D8E5}" srcOrd="7" destOrd="0" parTransId="{95F54B6A-15DD-4232-AA97-DDFD09DD9143}" sibTransId="{561D3C37-6D78-4245-87CC-BB8020C50D6E}"/>
    <dgm:cxn modelId="{F7760144-0E3F-4A06-96DB-AE2490F94369}" srcId="{D6CDB143-FCB5-467A-BD20-622980A4B205}" destId="{93FCDF6B-9E59-4BD3-A5FD-4BDDF8291D64}" srcOrd="0" destOrd="0" parTransId="{4C6EC34F-0E68-4F65-AD21-76C9126A529D}" sibTransId="{B551D1D3-0B0D-4313-9F60-9317DD45B2A1}"/>
    <dgm:cxn modelId="{4A839044-9ABD-474F-BACD-DB7297176ED7}" type="presOf" srcId="{867061BA-7347-4D55-962D-C7D54D00D8E5}" destId="{8E7D5582-FBCC-4AC3-9674-8C63BC45B850}" srcOrd="0" destOrd="0" presId="urn:microsoft.com/office/officeart/2016/7/layout/HexagonTimeline"/>
    <dgm:cxn modelId="{B22EEC65-530C-4CDC-BC6C-7401BCD3F1FE}" srcId="{F4450881-2489-40D6-A7E9-B5652778DA2C}" destId="{D6CDB143-FCB5-467A-BD20-622980A4B205}" srcOrd="1" destOrd="0" parTransId="{BD3173C4-1A24-4B08-BC9A-E2D9A3C46845}" sibTransId="{0402C306-8B8C-4447-B6AC-F4A060C13A20}"/>
    <dgm:cxn modelId="{4F94DC66-8484-46A7-B2F4-C07578388F75}" type="presOf" srcId="{69A90523-774A-455B-8DE1-DFA03F08ADFC}" destId="{021DBCB2-9433-4628-A46D-28CA2A393882}" srcOrd="0" destOrd="0" presId="urn:microsoft.com/office/officeart/2016/7/layout/HexagonTimeline"/>
    <dgm:cxn modelId="{774CE146-C815-4087-AE23-C13EF0D43D35}" srcId="{BA041E95-D467-4FF3-8390-42182679093C}" destId="{DE025D12-A6AA-4BD0-B3E4-794E52F4A138}" srcOrd="0" destOrd="0" parTransId="{0B5BCE18-BF08-47FA-BD18-9BBF7CC0300F}" sibTransId="{38E21B8F-A2C0-4C93-8C3E-7B6EE1238E80}"/>
    <dgm:cxn modelId="{E26C6951-99D7-4AF2-85D6-A030BF99DB11}" srcId="{F4450881-2489-40D6-A7E9-B5652778DA2C}" destId="{69A90523-774A-455B-8DE1-DFA03F08ADFC}" srcOrd="2" destOrd="0" parTransId="{62167ED1-D8F2-4288-B206-C163DB23F766}" sibTransId="{31C7A22B-605E-4318-9D24-73B6BF0F2852}"/>
    <dgm:cxn modelId="{AD137D72-97C3-425A-AA5C-FD6DD501CFB8}" type="presOf" srcId="{D6CDB143-FCB5-467A-BD20-622980A4B205}" destId="{963D6FF0-33F3-4B09-8846-C85434726D76}" srcOrd="0" destOrd="0" presId="urn:microsoft.com/office/officeart/2016/7/layout/HexagonTimeline"/>
    <dgm:cxn modelId="{C5003975-3DE3-4B64-AEF7-C1421A12B2C4}" srcId="{69A90523-774A-455B-8DE1-DFA03F08ADFC}" destId="{66DD3797-AA0F-4D30-A426-CB8004A07FD2}" srcOrd="0" destOrd="0" parTransId="{9EAE3A35-231D-42C3-9877-09322B5EC044}" sibTransId="{81155731-EF26-4239-B109-2E1206421E41}"/>
    <dgm:cxn modelId="{F3443B56-4D12-4F88-8124-463DE6254937}" type="presOf" srcId="{ECEB3C6D-5D14-4E7F-98B4-BAE267FE1C52}" destId="{AC06C4F8-7488-47F2-A81C-ADB2CC21C8D1}" srcOrd="0" destOrd="0" presId="urn:microsoft.com/office/officeart/2016/7/layout/HexagonTimeline"/>
    <dgm:cxn modelId="{6C54BE77-90F3-411E-8DF2-A80E8FB852DB}" type="presOf" srcId="{6F55DFA5-324E-43DF-925C-976C1B6C75DF}" destId="{D87E2492-08AE-4EB3-9ACB-294947E8513F}" srcOrd="0" destOrd="0" presId="urn:microsoft.com/office/officeart/2016/7/layout/HexagonTimeline"/>
    <dgm:cxn modelId="{9E57147B-04AC-49C5-921D-2B32E329AFB3}" srcId="{867061BA-7347-4D55-962D-C7D54D00D8E5}" destId="{B543634B-53E0-452E-94B3-4D4BAD42D89D}" srcOrd="0" destOrd="0" parTransId="{0ADB599D-03E4-4A59-A79E-7C9A865DCEEA}" sibTransId="{DDD5998D-47F7-43D8-B1F8-6DA026485FB0}"/>
    <dgm:cxn modelId="{29CDA27B-038E-4081-BE86-DC4210510801}" type="presOf" srcId="{F4450881-2489-40D6-A7E9-B5652778DA2C}" destId="{89A10964-4530-43DF-8752-7DED38AE6ADF}" srcOrd="0" destOrd="0" presId="urn:microsoft.com/office/officeart/2016/7/layout/HexagonTimeline"/>
    <dgm:cxn modelId="{CEA9B387-BB37-4480-A888-371F7D899C55}" type="presOf" srcId="{47FF35BF-0A19-4088-9A54-1C5CD78BB2C5}" destId="{7EF5EF95-327B-4DDA-8CE4-B024255B24D5}" srcOrd="0" destOrd="0" presId="urn:microsoft.com/office/officeart/2016/7/layout/HexagonTimeline"/>
    <dgm:cxn modelId="{9836C98C-A09B-4434-9F38-4C48C54730F1}" type="presOf" srcId="{B9B2EC4E-A778-42AF-836D-9BFAC4CFAFC9}" destId="{C084FB83-E943-4FC3-B49D-96E5B58A3614}" srcOrd="0" destOrd="0" presId="urn:microsoft.com/office/officeart/2016/7/layout/HexagonTimeline"/>
    <dgm:cxn modelId="{28E07299-1871-4B6B-A77C-59256A951E87}" srcId="{4FEB433E-9598-4096-9B8A-8073D4EE3841}" destId="{68BB62F4-408F-41C2-870F-2031464B703E}" srcOrd="0" destOrd="0" parTransId="{8A1CB0C7-8140-4667-A2F1-F433B26D6DB4}" sibTransId="{DCAFEAB5-17E0-42CF-BF20-DDD73E87EC79}"/>
    <dgm:cxn modelId="{5BCF909A-4322-4BB0-8E9B-CEA6ACC50017}" srcId="{B9B2EC4E-A778-42AF-836D-9BFAC4CFAFC9}" destId="{6F55DFA5-324E-43DF-925C-976C1B6C75DF}" srcOrd="0" destOrd="0" parTransId="{19496E48-49C7-409E-842B-BBEDCBBD307A}" sibTransId="{7EAB9492-ED83-4D98-9180-5F61A8B61308}"/>
    <dgm:cxn modelId="{F4F1CF9F-BF3F-42CF-A867-CC05A3C34E24}" srcId="{3F470066-29C3-44A3-9060-7D74A1A4046D}" destId="{44DE77EF-991C-4EE7-B0EC-4E3DFC6289E6}" srcOrd="0" destOrd="0" parTransId="{9F900505-17ED-4C59-A444-1D481373BE80}" sibTransId="{88497283-08D7-42EA-A64E-3378D1DCE304}"/>
    <dgm:cxn modelId="{0EE82BA0-41E7-4E90-BBA6-FB7DA7B8E10B}" srcId="{F4450881-2489-40D6-A7E9-B5652778DA2C}" destId="{7D8A5609-8B1D-4967-B0BF-8F4FE86F080E}" srcOrd="0" destOrd="0" parTransId="{6417AAC7-3140-491D-A45B-6AF347AE9BD2}" sibTransId="{7D27FE60-B899-4F25-82BA-4E4EB80201DE}"/>
    <dgm:cxn modelId="{09B3B2A5-EE66-4706-A51E-EF26A4B5236B}" type="presOf" srcId="{B543634B-53E0-452E-94B3-4D4BAD42D89D}" destId="{917A0D9D-A9D7-40B0-8B97-510CDDB67EF2}" srcOrd="0" destOrd="0" presId="urn:microsoft.com/office/officeart/2016/7/layout/HexagonTimeline"/>
    <dgm:cxn modelId="{A9C86AA8-ACDC-4CE0-80B5-784F0A69BDC4}" srcId="{F4450881-2489-40D6-A7E9-B5652778DA2C}" destId="{AA7D6A37-06A5-4203-AAEF-CDA2B60CFE38}" srcOrd="5" destOrd="0" parTransId="{7155C37C-7953-4FDC-B76C-65E144027372}" sibTransId="{E44A7169-76B2-4E2A-BCA3-3F94136C5183}"/>
    <dgm:cxn modelId="{F06934B2-1701-4E6B-AF21-19290C7F349F}" srcId="{F4450881-2489-40D6-A7E9-B5652778DA2C}" destId="{B9B2EC4E-A778-42AF-836D-9BFAC4CFAFC9}" srcOrd="4" destOrd="0" parTransId="{BFC1E935-B5DC-4936-9B14-6BD46FC8299A}" sibTransId="{07C76578-D555-4A7F-A235-2A4B18633DD3}"/>
    <dgm:cxn modelId="{7A0540B5-0EB4-4DBF-97DC-8EF29DE3448D}" type="presOf" srcId="{BA041E95-D467-4FF3-8390-42182679093C}" destId="{9AF9D43F-1CC7-4593-A64B-351E0516F3D3}" srcOrd="0" destOrd="0" presId="urn:microsoft.com/office/officeart/2016/7/layout/HexagonTimeline"/>
    <dgm:cxn modelId="{71A040BF-9214-40AF-AF44-E6CC19E0D68F}" srcId="{F4450881-2489-40D6-A7E9-B5652778DA2C}" destId="{4FEB433E-9598-4096-9B8A-8073D4EE3841}" srcOrd="8" destOrd="0" parTransId="{B36AD83C-5D31-49EE-89E0-B10C8C8C32F8}" sibTransId="{5BC33EF7-9FAE-4CCF-BC4A-DA589EA9F410}"/>
    <dgm:cxn modelId="{FCAF3EC4-AC66-4FD9-9D0F-6A94022ACDEE}" type="presOf" srcId="{66DD3797-AA0F-4D30-A426-CB8004A07FD2}" destId="{1E87D3DD-F49F-4D9B-9CCF-1505BEDB39F2}" srcOrd="0" destOrd="0" presId="urn:microsoft.com/office/officeart/2016/7/layout/HexagonTimeline"/>
    <dgm:cxn modelId="{3E0F7DE7-254F-4CE8-B97C-A502601749CA}" type="presOf" srcId="{93FCDF6B-9E59-4BD3-A5FD-4BDDF8291D64}" destId="{54E0E424-2A5A-4377-B631-D26B3373517F}" srcOrd="0" destOrd="0" presId="urn:microsoft.com/office/officeart/2016/7/layout/HexagonTimeline"/>
    <dgm:cxn modelId="{9E9148E9-2BB1-4812-B8B9-0ABA7BE264E3}" srcId="{F4450881-2489-40D6-A7E9-B5652778DA2C}" destId="{BA041E95-D467-4FF3-8390-42182679093C}" srcOrd="6" destOrd="0" parTransId="{917148D1-8FC7-4B27-94DB-D77882AFAE4A}" sibTransId="{D10136FC-54F2-49AA-B90C-044C105D3014}"/>
    <dgm:cxn modelId="{C68186EA-CFDD-4322-9AC2-76BDAB8E0672}" type="presOf" srcId="{44DE77EF-991C-4EE7-B0EC-4E3DFC6289E6}" destId="{797DE744-D067-4D4C-AF9E-FA86F199FDAB}" srcOrd="0" destOrd="0" presId="urn:microsoft.com/office/officeart/2016/7/layout/HexagonTimeline"/>
    <dgm:cxn modelId="{C455E2F5-5401-4455-B2B0-E4E992BB9E5C}" type="presOf" srcId="{7D8A5609-8B1D-4967-B0BF-8F4FE86F080E}" destId="{D8B1196E-BC8E-49EA-B2CF-17B46500CD93}" srcOrd="0" destOrd="0" presId="urn:microsoft.com/office/officeart/2016/7/layout/HexagonTimeline"/>
    <dgm:cxn modelId="{BE733E4E-3BB9-44DC-8E04-ED24C407AD4E}" type="presParOf" srcId="{89A10964-4530-43DF-8752-7DED38AE6ADF}" destId="{88767FFE-3577-401C-AA40-B8BA34183637}" srcOrd="0" destOrd="0" presId="urn:microsoft.com/office/officeart/2016/7/layout/HexagonTimeline"/>
    <dgm:cxn modelId="{3A79D265-DBF4-4E5F-8412-0DBE796D7B36}" type="presParOf" srcId="{88767FFE-3577-401C-AA40-B8BA34183637}" destId="{D8B1196E-BC8E-49EA-B2CF-17B46500CD93}" srcOrd="0" destOrd="0" presId="urn:microsoft.com/office/officeart/2016/7/layout/HexagonTimeline"/>
    <dgm:cxn modelId="{4868C181-4620-45D7-8E43-07132CD3ABB0}" type="presParOf" srcId="{88767FFE-3577-401C-AA40-B8BA34183637}" destId="{AC06C4F8-7488-47F2-A81C-ADB2CC21C8D1}" srcOrd="1" destOrd="0" presId="urn:microsoft.com/office/officeart/2016/7/layout/HexagonTimeline"/>
    <dgm:cxn modelId="{312CB405-540C-43E0-B7E2-31AD01C7A4F4}" type="presParOf" srcId="{88767FFE-3577-401C-AA40-B8BA34183637}" destId="{9C506AE0-CC3E-4A04-97BA-5BD61FB568E1}" srcOrd="2" destOrd="0" presId="urn:microsoft.com/office/officeart/2016/7/layout/HexagonTimeline"/>
    <dgm:cxn modelId="{2B4CF736-7DF4-467A-B5F1-D067C05DA2C5}" type="presParOf" srcId="{88767FFE-3577-401C-AA40-B8BA34183637}" destId="{2373A2A6-CE21-49D9-975C-1D9FADEED2A7}" srcOrd="3" destOrd="0" presId="urn:microsoft.com/office/officeart/2016/7/layout/HexagonTimeline"/>
    <dgm:cxn modelId="{B1D5CC68-38C2-4B33-B413-F5435236D09C}" type="presParOf" srcId="{88767FFE-3577-401C-AA40-B8BA34183637}" destId="{F440C5F2-33D9-4E86-842E-6F55E866BD07}" srcOrd="4" destOrd="0" presId="urn:microsoft.com/office/officeart/2016/7/layout/HexagonTimeline"/>
    <dgm:cxn modelId="{B405A92F-99F6-44B1-8339-4251E770AEFA}" type="presParOf" srcId="{89A10964-4530-43DF-8752-7DED38AE6ADF}" destId="{EAF3E454-0612-458D-9FAA-1BC40ED09D5D}" srcOrd="1" destOrd="0" presId="urn:microsoft.com/office/officeart/2016/7/layout/HexagonTimeline"/>
    <dgm:cxn modelId="{D2E4C623-3A2E-4501-A901-3586F7CD46C8}" type="presParOf" srcId="{89A10964-4530-43DF-8752-7DED38AE6ADF}" destId="{FED3F897-2B59-410C-BE94-A60912C6AC00}" srcOrd="2" destOrd="0" presId="urn:microsoft.com/office/officeart/2016/7/layout/HexagonTimeline"/>
    <dgm:cxn modelId="{594805D3-800E-4F5A-87DF-C7FE82A79018}" type="presParOf" srcId="{FED3F897-2B59-410C-BE94-A60912C6AC00}" destId="{963D6FF0-33F3-4B09-8846-C85434726D76}" srcOrd="0" destOrd="0" presId="urn:microsoft.com/office/officeart/2016/7/layout/HexagonTimeline"/>
    <dgm:cxn modelId="{99D3718E-40AB-48C2-BBF9-F8D780F3BA75}" type="presParOf" srcId="{FED3F897-2B59-410C-BE94-A60912C6AC00}" destId="{54E0E424-2A5A-4377-B631-D26B3373517F}" srcOrd="1" destOrd="0" presId="urn:microsoft.com/office/officeart/2016/7/layout/HexagonTimeline"/>
    <dgm:cxn modelId="{93F511C5-9198-4AE5-B957-CB858935C0EE}" type="presParOf" srcId="{FED3F897-2B59-410C-BE94-A60912C6AC00}" destId="{94D69F15-21CD-4F93-88BA-F849198518E1}" srcOrd="2" destOrd="0" presId="urn:microsoft.com/office/officeart/2016/7/layout/HexagonTimeline"/>
    <dgm:cxn modelId="{36AC499A-C87F-437B-89C2-4C8A7A8205B3}" type="presParOf" srcId="{FED3F897-2B59-410C-BE94-A60912C6AC00}" destId="{FC4F8A8D-D65F-4CA9-B55B-8FAEDD3E3CA3}" srcOrd="3" destOrd="0" presId="urn:microsoft.com/office/officeart/2016/7/layout/HexagonTimeline"/>
    <dgm:cxn modelId="{847B614B-89FB-493F-9FF6-FB2932121EAE}" type="presParOf" srcId="{FED3F897-2B59-410C-BE94-A60912C6AC00}" destId="{DB0E97AB-86D4-4BB6-BF24-8E7E204A07A9}" srcOrd="4" destOrd="0" presId="urn:microsoft.com/office/officeart/2016/7/layout/HexagonTimeline"/>
    <dgm:cxn modelId="{3D8AD6E1-8111-43D1-8A84-9B333A43B8C9}" type="presParOf" srcId="{89A10964-4530-43DF-8752-7DED38AE6ADF}" destId="{E9839729-2888-4FF0-965A-E392224ED82B}" srcOrd="3" destOrd="0" presId="urn:microsoft.com/office/officeart/2016/7/layout/HexagonTimeline"/>
    <dgm:cxn modelId="{E549C4C8-15F4-4881-8659-639CF85B2819}" type="presParOf" srcId="{89A10964-4530-43DF-8752-7DED38AE6ADF}" destId="{550C18B8-3EE5-4578-BF0B-305444E5DB49}" srcOrd="4" destOrd="0" presId="urn:microsoft.com/office/officeart/2016/7/layout/HexagonTimeline"/>
    <dgm:cxn modelId="{7428F62F-DEBA-4654-B78A-3D5F20E77D90}" type="presParOf" srcId="{550C18B8-3EE5-4578-BF0B-305444E5DB49}" destId="{021DBCB2-9433-4628-A46D-28CA2A393882}" srcOrd="0" destOrd="0" presId="urn:microsoft.com/office/officeart/2016/7/layout/HexagonTimeline"/>
    <dgm:cxn modelId="{A90F9E54-1A5F-480C-8E89-5F8745DB9DCA}" type="presParOf" srcId="{550C18B8-3EE5-4578-BF0B-305444E5DB49}" destId="{1E87D3DD-F49F-4D9B-9CCF-1505BEDB39F2}" srcOrd="1" destOrd="0" presId="urn:microsoft.com/office/officeart/2016/7/layout/HexagonTimeline"/>
    <dgm:cxn modelId="{B361FBF1-215B-42B5-9654-1037A1D6D15D}" type="presParOf" srcId="{550C18B8-3EE5-4578-BF0B-305444E5DB49}" destId="{9E792837-B355-44D1-A0F0-7F953319F72B}" srcOrd="2" destOrd="0" presId="urn:microsoft.com/office/officeart/2016/7/layout/HexagonTimeline"/>
    <dgm:cxn modelId="{562829A7-4E9C-4666-B221-D23767A475C3}" type="presParOf" srcId="{550C18B8-3EE5-4578-BF0B-305444E5DB49}" destId="{115F6074-7815-41A7-869D-FD14C6DA03D2}" srcOrd="3" destOrd="0" presId="urn:microsoft.com/office/officeart/2016/7/layout/HexagonTimeline"/>
    <dgm:cxn modelId="{4D59794D-071A-4D15-A203-50A39BA4377A}" type="presParOf" srcId="{550C18B8-3EE5-4578-BF0B-305444E5DB49}" destId="{98BF1434-2419-4EA3-884C-242E9A4815FC}" srcOrd="4" destOrd="0" presId="urn:microsoft.com/office/officeart/2016/7/layout/HexagonTimeline"/>
    <dgm:cxn modelId="{5B646EBB-A63D-4B9E-BD61-3553F7F4DEE5}" type="presParOf" srcId="{89A10964-4530-43DF-8752-7DED38AE6ADF}" destId="{9F78FBB7-2F85-4BA3-9048-0F93BD76C7FE}" srcOrd="5" destOrd="0" presId="urn:microsoft.com/office/officeart/2016/7/layout/HexagonTimeline"/>
    <dgm:cxn modelId="{181336FF-503F-4A2F-9610-0D6D1B99A5C7}" type="presParOf" srcId="{89A10964-4530-43DF-8752-7DED38AE6ADF}" destId="{C127DE66-C603-43F4-B582-C7AF0FB5178D}" srcOrd="6" destOrd="0" presId="urn:microsoft.com/office/officeart/2016/7/layout/HexagonTimeline"/>
    <dgm:cxn modelId="{05B1DF31-D135-4450-BEAD-763057AF057F}" type="presParOf" srcId="{C127DE66-C603-43F4-B582-C7AF0FB5178D}" destId="{E8393DF5-AAFC-4EDB-8BEF-7C684ABD2EFA}" srcOrd="0" destOrd="0" presId="urn:microsoft.com/office/officeart/2016/7/layout/HexagonTimeline"/>
    <dgm:cxn modelId="{74BD73B1-C6CE-4029-9996-432DE726035A}" type="presParOf" srcId="{C127DE66-C603-43F4-B582-C7AF0FB5178D}" destId="{797DE744-D067-4D4C-AF9E-FA86F199FDAB}" srcOrd="1" destOrd="0" presId="urn:microsoft.com/office/officeart/2016/7/layout/HexagonTimeline"/>
    <dgm:cxn modelId="{C39E5BAE-2204-4FEC-A92A-A3669518B382}" type="presParOf" srcId="{C127DE66-C603-43F4-B582-C7AF0FB5178D}" destId="{DAB5A101-D537-41F9-8B73-A7F352436668}" srcOrd="2" destOrd="0" presId="urn:microsoft.com/office/officeart/2016/7/layout/HexagonTimeline"/>
    <dgm:cxn modelId="{CD2A3BCE-B47A-4EDD-952C-444E0D1EC392}" type="presParOf" srcId="{C127DE66-C603-43F4-B582-C7AF0FB5178D}" destId="{630E8F69-39CC-4A06-AC8B-AB4315011D0B}" srcOrd="3" destOrd="0" presId="urn:microsoft.com/office/officeart/2016/7/layout/HexagonTimeline"/>
    <dgm:cxn modelId="{278D8572-8C89-4E38-83A7-476DF2B7F558}" type="presParOf" srcId="{C127DE66-C603-43F4-B582-C7AF0FB5178D}" destId="{8FDA960A-9D0A-466C-9924-4F3156CFD800}" srcOrd="4" destOrd="0" presId="urn:microsoft.com/office/officeart/2016/7/layout/HexagonTimeline"/>
    <dgm:cxn modelId="{EE2DF33A-47B6-4804-8491-11FF74F9FC23}" type="presParOf" srcId="{89A10964-4530-43DF-8752-7DED38AE6ADF}" destId="{DE07F182-CC91-4D9F-B530-3A3E9E901A0E}" srcOrd="7" destOrd="0" presId="urn:microsoft.com/office/officeart/2016/7/layout/HexagonTimeline"/>
    <dgm:cxn modelId="{A532826B-5171-4305-BF6D-156D821C5275}" type="presParOf" srcId="{89A10964-4530-43DF-8752-7DED38AE6ADF}" destId="{A980CBF4-8802-498E-8804-C6661DC85AD4}" srcOrd="8" destOrd="0" presId="urn:microsoft.com/office/officeart/2016/7/layout/HexagonTimeline"/>
    <dgm:cxn modelId="{13D7C0B9-2F27-4F96-B3BB-9A125D885EA4}" type="presParOf" srcId="{A980CBF4-8802-498E-8804-C6661DC85AD4}" destId="{C084FB83-E943-4FC3-B49D-96E5B58A3614}" srcOrd="0" destOrd="0" presId="urn:microsoft.com/office/officeart/2016/7/layout/HexagonTimeline"/>
    <dgm:cxn modelId="{52113419-8628-41D8-B7B4-6CD852151772}" type="presParOf" srcId="{A980CBF4-8802-498E-8804-C6661DC85AD4}" destId="{D87E2492-08AE-4EB3-9ACB-294947E8513F}" srcOrd="1" destOrd="0" presId="urn:microsoft.com/office/officeart/2016/7/layout/HexagonTimeline"/>
    <dgm:cxn modelId="{A0B23EA1-9853-4266-8433-A7ADE2963647}" type="presParOf" srcId="{A980CBF4-8802-498E-8804-C6661DC85AD4}" destId="{3D77B407-9135-45AE-8F25-2E6490B1FC0E}" srcOrd="2" destOrd="0" presId="urn:microsoft.com/office/officeart/2016/7/layout/HexagonTimeline"/>
    <dgm:cxn modelId="{270AEB18-5869-4892-99D3-5BD4A38288B4}" type="presParOf" srcId="{A980CBF4-8802-498E-8804-C6661DC85AD4}" destId="{C968821D-46C8-4786-93D9-841B6CC7AB46}" srcOrd="3" destOrd="0" presId="urn:microsoft.com/office/officeart/2016/7/layout/HexagonTimeline"/>
    <dgm:cxn modelId="{AA6432D3-A360-4815-B21B-4DC3CE87C397}" type="presParOf" srcId="{A980CBF4-8802-498E-8804-C6661DC85AD4}" destId="{F437391C-F1AD-4E22-B914-F17860B3E616}" srcOrd="4" destOrd="0" presId="urn:microsoft.com/office/officeart/2016/7/layout/HexagonTimeline"/>
    <dgm:cxn modelId="{BC7A858E-4E39-43F6-87C1-21CEF90346A0}" type="presParOf" srcId="{89A10964-4530-43DF-8752-7DED38AE6ADF}" destId="{F412736E-EACD-485D-8B48-9B5174677BC9}" srcOrd="9" destOrd="0" presId="urn:microsoft.com/office/officeart/2016/7/layout/HexagonTimeline"/>
    <dgm:cxn modelId="{F90C1316-4800-49A5-AC76-B9B7F7AA5CB9}" type="presParOf" srcId="{89A10964-4530-43DF-8752-7DED38AE6ADF}" destId="{0CDBA107-5728-428E-AA0C-8361EBC6E970}" srcOrd="10" destOrd="0" presId="urn:microsoft.com/office/officeart/2016/7/layout/HexagonTimeline"/>
    <dgm:cxn modelId="{43785410-9C8E-4329-830C-48049FB146CC}" type="presParOf" srcId="{0CDBA107-5728-428E-AA0C-8361EBC6E970}" destId="{B73A43E1-5EE4-4C52-9FAE-D76598DC5B00}" srcOrd="0" destOrd="0" presId="urn:microsoft.com/office/officeart/2016/7/layout/HexagonTimeline"/>
    <dgm:cxn modelId="{F2230AA2-B6C8-4D93-9AEC-EF41156AE5DB}" type="presParOf" srcId="{0CDBA107-5728-428E-AA0C-8361EBC6E970}" destId="{7EF5EF95-327B-4DDA-8CE4-B024255B24D5}" srcOrd="1" destOrd="0" presId="urn:microsoft.com/office/officeart/2016/7/layout/HexagonTimeline"/>
    <dgm:cxn modelId="{DCE7052A-EA39-4D45-8162-7AF05CAF39CD}" type="presParOf" srcId="{0CDBA107-5728-428E-AA0C-8361EBC6E970}" destId="{B59032FA-30F6-4608-B584-AB025EE4642B}" srcOrd="2" destOrd="0" presId="urn:microsoft.com/office/officeart/2016/7/layout/HexagonTimeline"/>
    <dgm:cxn modelId="{605D1092-52D0-497E-B254-168BE5A84D43}" type="presParOf" srcId="{0CDBA107-5728-428E-AA0C-8361EBC6E970}" destId="{BDAE687F-72A6-426F-A101-3E87CCC6AFDE}" srcOrd="3" destOrd="0" presId="urn:microsoft.com/office/officeart/2016/7/layout/HexagonTimeline"/>
    <dgm:cxn modelId="{29C5378E-09EE-4056-AEBC-0E314665D268}" type="presParOf" srcId="{0CDBA107-5728-428E-AA0C-8361EBC6E970}" destId="{827705A7-6E6F-4213-B8D1-5D8F87B8B768}" srcOrd="4" destOrd="0" presId="urn:microsoft.com/office/officeart/2016/7/layout/HexagonTimeline"/>
    <dgm:cxn modelId="{FF2ADD0D-CD6D-4600-B85F-49C21F1AEF06}" type="presParOf" srcId="{89A10964-4530-43DF-8752-7DED38AE6ADF}" destId="{049E2EFA-2589-4C24-815E-3EE4002FBC17}" srcOrd="11" destOrd="0" presId="urn:microsoft.com/office/officeart/2016/7/layout/HexagonTimeline"/>
    <dgm:cxn modelId="{75FD9A51-E809-4706-9D61-86182F3F6CD6}" type="presParOf" srcId="{89A10964-4530-43DF-8752-7DED38AE6ADF}" destId="{8E65DB8C-C164-4070-B6FA-2AFCD03E2600}" srcOrd="12" destOrd="0" presId="urn:microsoft.com/office/officeart/2016/7/layout/HexagonTimeline"/>
    <dgm:cxn modelId="{3E50F690-ECDC-489D-B8ED-8A96C60D137C}" type="presParOf" srcId="{8E65DB8C-C164-4070-B6FA-2AFCD03E2600}" destId="{9AF9D43F-1CC7-4593-A64B-351E0516F3D3}" srcOrd="0" destOrd="0" presId="urn:microsoft.com/office/officeart/2016/7/layout/HexagonTimeline"/>
    <dgm:cxn modelId="{09DBA4F6-D6D8-4645-855B-A29F26F30A5E}" type="presParOf" srcId="{8E65DB8C-C164-4070-B6FA-2AFCD03E2600}" destId="{4476D081-D545-4E3A-85D8-BC698F3916B3}" srcOrd="1" destOrd="0" presId="urn:microsoft.com/office/officeart/2016/7/layout/HexagonTimeline"/>
    <dgm:cxn modelId="{1D938F4F-4F19-45DA-90E0-F2979FB25869}" type="presParOf" srcId="{8E65DB8C-C164-4070-B6FA-2AFCD03E2600}" destId="{3C3FD393-CD7A-42E2-BF6D-EE1A272D0315}" srcOrd="2" destOrd="0" presId="urn:microsoft.com/office/officeart/2016/7/layout/HexagonTimeline"/>
    <dgm:cxn modelId="{14E9D4FE-B2DA-4666-89AB-777B8276C4FF}" type="presParOf" srcId="{8E65DB8C-C164-4070-B6FA-2AFCD03E2600}" destId="{61E87E86-4AB5-4782-9387-A7DD9541C599}" srcOrd="3" destOrd="0" presId="urn:microsoft.com/office/officeart/2016/7/layout/HexagonTimeline"/>
    <dgm:cxn modelId="{D8CC3860-5A6E-4635-B124-924040B0775A}" type="presParOf" srcId="{8E65DB8C-C164-4070-B6FA-2AFCD03E2600}" destId="{47E94149-95F7-43A8-AD19-1B828483A4C3}" srcOrd="4" destOrd="0" presId="urn:microsoft.com/office/officeart/2016/7/layout/HexagonTimeline"/>
    <dgm:cxn modelId="{F05E8612-9FFF-496E-8909-61BC1C033C58}" type="presParOf" srcId="{89A10964-4530-43DF-8752-7DED38AE6ADF}" destId="{24A0F36E-BA7E-4D3C-B8DE-0EFD71EA1532}" srcOrd="13" destOrd="0" presId="urn:microsoft.com/office/officeart/2016/7/layout/HexagonTimeline"/>
    <dgm:cxn modelId="{F568143B-B447-4B9E-99B0-24014B1AE783}" type="presParOf" srcId="{89A10964-4530-43DF-8752-7DED38AE6ADF}" destId="{4D22421C-973B-4D96-AF6B-E0DDA6E6C4BE}" srcOrd="14" destOrd="0" presId="urn:microsoft.com/office/officeart/2016/7/layout/HexagonTimeline"/>
    <dgm:cxn modelId="{CFEB8183-9B0F-47CD-9019-56A61ECE4BA0}" type="presParOf" srcId="{4D22421C-973B-4D96-AF6B-E0DDA6E6C4BE}" destId="{8E7D5582-FBCC-4AC3-9674-8C63BC45B850}" srcOrd="0" destOrd="0" presId="urn:microsoft.com/office/officeart/2016/7/layout/HexagonTimeline"/>
    <dgm:cxn modelId="{5A4DFCED-57A1-474D-93C8-026D118D4F00}" type="presParOf" srcId="{4D22421C-973B-4D96-AF6B-E0DDA6E6C4BE}" destId="{917A0D9D-A9D7-40B0-8B97-510CDDB67EF2}" srcOrd="1" destOrd="0" presId="urn:microsoft.com/office/officeart/2016/7/layout/HexagonTimeline"/>
    <dgm:cxn modelId="{7490C947-3D7F-4F90-8038-B58E91E65936}" type="presParOf" srcId="{4D22421C-973B-4D96-AF6B-E0DDA6E6C4BE}" destId="{F1B72007-4B4A-482E-8A8E-DEB34B7047FE}" srcOrd="2" destOrd="0" presId="urn:microsoft.com/office/officeart/2016/7/layout/HexagonTimeline"/>
    <dgm:cxn modelId="{709F85F5-DEBA-4822-A147-E48DBE3C4633}" type="presParOf" srcId="{4D22421C-973B-4D96-AF6B-E0DDA6E6C4BE}" destId="{8518A65C-08D1-420D-8025-A43BEADBC456}" srcOrd="3" destOrd="0" presId="urn:microsoft.com/office/officeart/2016/7/layout/HexagonTimeline"/>
    <dgm:cxn modelId="{48BE8519-6623-4F06-90D2-1A83C26CC1E4}" type="presParOf" srcId="{4D22421C-973B-4D96-AF6B-E0DDA6E6C4BE}" destId="{455F5C7E-4350-4CE7-9FCF-18DDBCD67B60}" srcOrd="4" destOrd="0" presId="urn:microsoft.com/office/officeart/2016/7/layout/HexagonTimeline"/>
    <dgm:cxn modelId="{4F6193DD-C0BF-4114-AA7B-5FA2CE68E277}" type="presParOf" srcId="{89A10964-4530-43DF-8752-7DED38AE6ADF}" destId="{D013F014-EC07-4E5D-851A-70086EE717B5}" srcOrd="15" destOrd="0" presId="urn:microsoft.com/office/officeart/2016/7/layout/HexagonTimeline"/>
    <dgm:cxn modelId="{7A6B73C0-F62D-42F8-8628-3DA8DB8AB67B}" type="presParOf" srcId="{89A10964-4530-43DF-8752-7DED38AE6ADF}" destId="{5D82E0D1-C994-4C54-8341-AF0E5E067FDE}" srcOrd="16" destOrd="0" presId="urn:microsoft.com/office/officeart/2016/7/layout/HexagonTimeline"/>
    <dgm:cxn modelId="{A9537D5E-F159-4A70-911C-BCCD2E950F89}" type="presParOf" srcId="{5D82E0D1-C994-4C54-8341-AF0E5E067FDE}" destId="{FFD71D6C-85E6-455E-ADF0-796CB03CF502}" srcOrd="0" destOrd="0" presId="urn:microsoft.com/office/officeart/2016/7/layout/HexagonTimeline"/>
    <dgm:cxn modelId="{98BBFD2D-5D9B-401C-A167-30E0A34016AD}" type="presParOf" srcId="{5D82E0D1-C994-4C54-8341-AF0E5E067FDE}" destId="{8D2CC093-7284-4C1D-B957-6345009718AF}" srcOrd="1" destOrd="0" presId="urn:microsoft.com/office/officeart/2016/7/layout/HexagonTimeline"/>
    <dgm:cxn modelId="{4A724813-ED36-43C6-A6CD-FBA5FA3E51F1}" type="presParOf" srcId="{5D82E0D1-C994-4C54-8341-AF0E5E067FDE}" destId="{65A32956-FBF2-4B2F-8B76-8B9A87809539}" srcOrd="2" destOrd="0" presId="urn:microsoft.com/office/officeart/2016/7/layout/HexagonTimeline"/>
    <dgm:cxn modelId="{1DE6C88B-BFE6-452A-BE78-BF3749B6AAE0}" type="presParOf" srcId="{5D82E0D1-C994-4C54-8341-AF0E5E067FDE}" destId="{E5994744-20F9-4C83-9C1F-72395D086C3D}" srcOrd="3" destOrd="0" presId="urn:microsoft.com/office/officeart/2016/7/layout/HexagonTimeline"/>
    <dgm:cxn modelId="{B11A2AB2-4B80-4CFD-98E5-7DFD7CFDDA03}" type="presParOf" srcId="{5D82E0D1-C994-4C54-8341-AF0E5E067FDE}" destId="{4CB215C7-1F72-4ED1-8C15-C64E650A1F8D}" srcOrd="4"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D35FA4-539E-458F-96A1-FCB9794077EA}"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6AD877C1-341A-4FFA-8F3F-5D7DBDB2AF81}">
      <dgm:prSet/>
      <dgm:spPr/>
      <dgm:t>
        <a:bodyPr/>
        <a:lstStyle/>
        <a:p>
          <a:r>
            <a:rPr lang="en-GB" b="1" dirty="0">
              <a:latin typeface="Arial" panose="020B0604020202020204" pitchFamily="34" charset="0"/>
              <a:cs typeface="Arial" panose="020B0604020202020204" pitchFamily="34" charset="0"/>
            </a:rPr>
            <a:t>                                                           CONCLUSION</a:t>
          </a:r>
          <a:endParaRPr lang="en-US" dirty="0">
            <a:latin typeface="Arial" panose="020B0604020202020204" pitchFamily="34" charset="0"/>
            <a:cs typeface="Arial" panose="020B0604020202020204" pitchFamily="34" charset="0"/>
          </a:endParaRPr>
        </a:p>
      </dgm:t>
    </dgm:pt>
    <dgm:pt modelId="{A76F1234-29C4-43CA-A635-FB1C902FC939}" type="parTrans" cxnId="{8F5556D4-F188-4E09-B088-5070F38853BA}">
      <dgm:prSet/>
      <dgm:spPr/>
      <dgm:t>
        <a:bodyPr/>
        <a:lstStyle/>
        <a:p>
          <a:endParaRPr lang="en-US"/>
        </a:p>
      </dgm:t>
    </dgm:pt>
    <dgm:pt modelId="{809B6EEA-3E18-4E90-BD74-063852741444}" type="sibTrans" cxnId="{8F5556D4-F188-4E09-B088-5070F38853BA}">
      <dgm:prSet/>
      <dgm:spPr/>
      <dgm:t>
        <a:bodyPr/>
        <a:lstStyle/>
        <a:p>
          <a:endParaRPr lang="en-US"/>
        </a:p>
      </dgm:t>
    </dgm:pt>
    <dgm:pt modelId="{ED31D057-5CC6-44B8-9B90-48BBE99F2054}">
      <dgm:prSet/>
      <dgm:spPr/>
      <dgm:t>
        <a:bodyPr/>
        <a:lstStyle/>
        <a:p>
          <a:r>
            <a:rPr lang="en-GB" b="1" dirty="0">
              <a:latin typeface="Arial" panose="020B0604020202020204" pitchFamily="34" charset="0"/>
              <a:cs typeface="Arial" panose="020B0604020202020204" pitchFamily="34" charset="0"/>
            </a:rPr>
            <a:t>Key Outcome:</a:t>
          </a:r>
          <a:r>
            <a:rPr lang="en-GB" dirty="0">
              <a:latin typeface="Arial" panose="020B0604020202020204" pitchFamily="34" charset="0"/>
              <a:cs typeface="Arial" panose="020B0604020202020204" pitchFamily="34" charset="0"/>
            </a:rPr>
            <a:t> Built an inclusive, pet‑friendly travel website with accessible filters.</a:t>
          </a:r>
          <a:endParaRPr lang="en-US" dirty="0">
            <a:latin typeface="Arial" panose="020B0604020202020204" pitchFamily="34" charset="0"/>
            <a:cs typeface="Arial" panose="020B0604020202020204" pitchFamily="34" charset="0"/>
          </a:endParaRPr>
        </a:p>
      </dgm:t>
    </dgm:pt>
    <dgm:pt modelId="{BC665484-2549-4764-AC1A-C45AFCB74506}" type="parTrans" cxnId="{F04BD050-D9C9-4627-BD3D-8782A1672C2A}">
      <dgm:prSet/>
      <dgm:spPr/>
      <dgm:t>
        <a:bodyPr/>
        <a:lstStyle/>
        <a:p>
          <a:endParaRPr lang="en-US"/>
        </a:p>
      </dgm:t>
    </dgm:pt>
    <dgm:pt modelId="{E1E6CF60-FE7E-4389-A6B4-6B48BF0B74B3}" type="sibTrans" cxnId="{F04BD050-D9C9-4627-BD3D-8782A1672C2A}">
      <dgm:prSet/>
      <dgm:spPr/>
      <dgm:t>
        <a:bodyPr/>
        <a:lstStyle/>
        <a:p>
          <a:endParaRPr lang="en-US"/>
        </a:p>
      </dgm:t>
    </dgm:pt>
    <dgm:pt modelId="{3108928B-E0BD-4DCC-94EA-AF64C2A0C43C}">
      <dgm:prSet/>
      <dgm:spPr/>
      <dgm:t>
        <a:bodyPr/>
        <a:lstStyle/>
        <a:p>
          <a:r>
            <a:rPr lang="en-GB" b="1" dirty="0">
              <a:latin typeface="Arial" panose="020B0604020202020204" pitchFamily="34" charset="0"/>
              <a:cs typeface="Arial" panose="020B0604020202020204" pitchFamily="34" charset="0"/>
            </a:rPr>
            <a:t>Challenges:</a:t>
          </a:r>
          <a:r>
            <a:rPr lang="en-GB" dirty="0">
              <a:latin typeface="Arial" panose="020B0604020202020204" pitchFamily="34" charset="0"/>
              <a:cs typeface="Arial" panose="020B0604020202020204" pitchFamily="34" charset="0"/>
            </a:rPr>
            <a:t> Faced Wix platform limits, unclear supplier data, and language/filter issues.</a:t>
          </a:r>
          <a:endParaRPr lang="en-US" dirty="0">
            <a:latin typeface="Arial" panose="020B0604020202020204" pitchFamily="34" charset="0"/>
            <a:cs typeface="Arial" panose="020B0604020202020204" pitchFamily="34" charset="0"/>
          </a:endParaRPr>
        </a:p>
      </dgm:t>
    </dgm:pt>
    <dgm:pt modelId="{D3767D89-4144-4AB6-9FC2-9EF173008B3E}" type="parTrans" cxnId="{0A253601-F42B-4350-BF62-E448522DE7E2}">
      <dgm:prSet/>
      <dgm:spPr/>
      <dgm:t>
        <a:bodyPr/>
        <a:lstStyle/>
        <a:p>
          <a:endParaRPr lang="en-US"/>
        </a:p>
      </dgm:t>
    </dgm:pt>
    <dgm:pt modelId="{98FC766D-2148-4042-A533-57CE4A1BCAD0}" type="sibTrans" cxnId="{0A253601-F42B-4350-BF62-E448522DE7E2}">
      <dgm:prSet/>
      <dgm:spPr/>
      <dgm:t>
        <a:bodyPr/>
        <a:lstStyle/>
        <a:p>
          <a:endParaRPr lang="en-US"/>
        </a:p>
      </dgm:t>
    </dgm:pt>
    <dgm:pt modelId="{E2A195C6-E8FC-41A0-88E0-D8B167EB6821}">
      <dgm:prSet/>
      <dgm:spPr/>
      <dgm:t>
        <a:bodyPr/>
        <a:lstStyle/>
        <a:p>
          <a:r>
            <a:rPr lang="en-GB" b="1" dirty="0">
              <a:latin typeface="Arial" panose="020B0604020202020204" pitchFamily="34" charset="0"/>
              <a:cs typeface="Arial" panose="020B0604020202020204" pitchFamily="34" charset="0"/>
            </a:rPr>
            <a:t>Benefits:</a:t>
          </a:r>
          <a:r>
            <a:rPr lang="en-GB" dirty="0">
              <a:latin typeface="Arial" panose="020B0604020202020204" pitchFamily="34" charset="0"/>
              <a:cs typeface="Arial" panose="020B0604020202020204" pitchFamily="34" charset="0"/>
            </a:rPr>
            <a:t> Makes trip planning easier and more trustworthy for disabled, neurodivergent, and pet‑owning travellers.</a:t>
          </a:r>
          <a:endParaRPr lang="en-US" dirty="0">
            <a:latin typeface="Arial" panose="020B0604020202020204" pitchFamily="34" charset="0"/>
            <a:cs typeface="Arial" panose="020B0604020202020204" pitchFamily="34" charset="0"/>
          </a:endParaRPr>
        </a:p>
      </dgm:t>
    </dgm:pt>
    <dgm:pt modelId="{DE677B72-5161-4BF3-B82E-F2B0AD28D094}" type="parTrans" cxnId="{4F2A5D0E-C59C-47B6-B4E0-F3B947E3B851}">
      <dgm:prSet/>
      <dgm:spPr/>
      <dgm:t>
        <a:bodyPr/>
        <a:lstStyle/>
        <a:p>
          <a:endParaRPr lang="en-US"/>
        </a:p>
      </dgm:t>
    </dgm:pt>
    <dgm:pt modelId="{C49DA781-7A2B-46C1-8512-6492F46CCF3F}" type="sibTrans" cxnId="{4F2A5D0E-C59C-47B6-B4E0-F3B947E3B851}">
      <dgm:prSet/>
      <dgm:spPr/>
      <dgm:t>
        <a:bodyPr/>
        <a:lstStyle/>
        <a:p>
          <a:endParaRPr lang="en-US"/>
        </a:p>
      </dgm:t>
    </dgm:pt>
    <dgm:pt modelId="{400A8CEF-E3F6-49CD-84A7-467A789DF5EC}">
      <dgm:prSet/>
      <dgm:spPr/>
      <dgm:t>
        <a:bodyPr/>
        <a:lstStyle/>
        <a:p>
          <a:r>
            <a:rPr lang="en-GB" b="1" dirty="0">
              <a:latin typeface="Arial" panose="020B0604020202020204" pitchFamily="34" charset="0"/>
              <a:cs typeface="Arial" panose="020B0604020202020204" pitchFamily="34" charset="0"/>
            </a:rPr>
            <a:t>Future Focus:</a:t>
          </a:r>
          <a:r>
            <a:rPr lang="en-GB" dirty="0">
              <a:latin typeface="Arial" panose="020B0604020202020204" pitchFamily="34" charset="0"/>
              <a:cs typeface="Arial" panose="020B0604020202020204" pitchFamily="34" charset="0"/>
            </a:rPr>
            <a:t> Add richer data, more languages, stronger analytics, and explore mobile app conversion.</a:t>
          </a:r>
          <a:endParaRPr lang="en-US" dirty="0">
            <a:latin typeface="Arial" panose="020B0604020202020204" pitchFamily="34" charset="0"/>
            <a:cs typeface="Arial" panose="020B0604020202020204" pitchFamily="34" charset="0"/>
          </a:endParaRPr>
        </a:p>
      </dgm:t>
    </dgm:pt>
    <dgm:pt modelId="{35BE8CAF-FFAC-454A-8A6E-1A6F13D8CCED}" type="parTrans" cxnId="{D415A720-47EF-4107-BBEA-6229DCE46B6D}">
      <dgm:prSet/>
      <dgm:spPr/>
      <dgm:t>
        <a:bodyPr/>
        <a:lstStyle/>
        <a:p>
          <a:endParaRPr lang="en-US"/>
        </a:p>
      </dgm:t>
    </dgm:pt>
    <dgm:pt modelId="{74562BD1-A8D7-4869-A964-0C7DA83A5DD7}" type="sibTrans" cxnId="{D415A720-47EF-4107-BBEA-6229DCE46B6D}">
      <dgm:prSet/>
      <dgm:spPr/>
      <dgm:t>
        <a:bodyPr/>
        <a:lstStyle/>
        <a:p>
          <a:endParaRPr lang="en-US"/>
        </a:p>
      </dgm:t>
    </dgm:pt>
    <dgm:pt modelId="{1B392715-D3F9-43B8-B91D-31586F8C9A4A}" type="pres">
      <dgm:prSet presAssocID="{75D35FA4-539E-458F-96A1-FCB9794077EA}" presName="linear" presStyleCnt="0">
        <dgm:presLayoutVars>
          <dgm:animLvl val="lvl"/>
          <dgm:resizeHandles val="exact"/>
        </dgm:presLayoutVars>
      </dgm:prSet>
      <dgm:spPr/>
    </dgm:pt>
    <dgm:pt modelId="{C14292DA-F40C-4810-A7A0-CD3BDB31F273}" type="pres">
      <dgm:prSet presAssocID="{6AD877C1-341A-4FFA-8F3F-5D7DBDB2AF81}" presName="parentText" presStyleLbl="node1" presStyleIdx="0" presStyleCnt="5">
        <dgm:presLayoutVars>
          <dgm:chMax val="0"/>
          <dgm:bulletEnabled val="1"/>
        </dgm:presLayoutVars>
      </dgm:prSet>
      <dgm:spPr/>
    </dgm:pt>
    <dgm:pt modelId="{7A82E191-E2F5-49B6-898F-0F76B6AA5876}" type="pres">
      <dgm:prSet presAssocID="{809B6EEA-3E18-4E90-BD74-063852741444}" presName="spacer" presStyleCnt="0"/>
      <dgm:spPr/>
    </dgm:pt>
    <dgm:pt modelId="{E232411B-7B4B-48E4-B375-1B33F6707ADA}" type="pres">
      <dgm:prSet presAssocID="{ED31D057-5CC6-44B8-9B90-48BBE99F2054}" presName="parentText" presStyleLbl="node1" presStyleIdx="1" presStyleCnt="5">
        <dgm:presLayoutVars>
          <dgm:chMax val="0"/>
          <dgm:bulletEnabled val="1"/>
        </dgm:presLayoutVars>
      </dgm:prSet>
      <dgm:spPr/>
    </dgm:pt>
    <dgm:pt modelId="{12160A54-5C41-4B49-A68C-29162F0E0228}" type="pres">
      <dgm:prSet presAssocID="{E1E6CF60-FE7E-4389-A6B4-6B48BF0B74B3}" presName="spacer" presStyleCnt="0"/>
      <dgm:spPr/>
    </dgm:pt>
    <dgm:pt modelId="{04777C8E-9005-46EE-85AC-D912136EB19F}" type="pres">
      <dgm:prSet presAssocID="{3108928B-E0BD-4DCC-94EA-AF64C2A0C43C}" presName="parentText" presStyleLbl="node1" presStyleIdx="2" presStyleCnt="5">
        <dgm:presLayoutVars>
          <dgm:chMax val="0"/>
          <dgm:bulletEnabled val="1"/>
        </dgm:presLayoutVars>
      </dgm:prSet>
      <dgm:spPr/>
    </dgm:pt>
    <dgm:pt modelId="{C8F2954D-8F41-48EC-9A19-E139DF1C4CA3}" type="pres">
      <dgm:prSet presAssocID="{98FC766D-2148-4042-A533-57CE4A1BCAD0}" presName="spacer" presStyleCnt="0"/>
      <dgm:spPr/>
    </dgm:pt>
    <dgm:pt modelId="{D8757F39-8090-4079-8268-052C788F45F1}" type="pres">
      <dgm:prSet presAssocID="{E2A195C6-E8FC-41A0-88E0-D8B167EB6821}" presName="parentText" presStyleLbl="node1" presStyleIdx="3" presStyleCnt="5">
        <dgm:presLayoutVars>
          <dgm:chMax val="0"/>
          <dgm:bulletEnabled val="1"/>
        </dgm:presLayoutVars>
      </dgm:prSet>
      <dgm:spPr/>
    </dgm:pt>
    <dgm:pt modelId="{CBC89114-D8E0-4912-89E5-60E497189265}" type="pres">
      <dgm:prSet presAssocID="{C49DA781-7A2B-46C1-8512-6492F46CCF3F}" presName="spacer" presStyleCnt="0"/>
      <dgm:spPr/>
    </dgm:pt>
    <dgm:pt modelId="{BCE40A43-1C44-4A65-98EC-A9E21F968C5E}" type="pres">
      <dgm:prSet presAssocID="{400A8CEF-E3F6-49CD-84A7-467A789DF5EC}" presName="parentText" presStyleLbl="node1" presStyleIdx="4" presStyleCnt="5">
        <dgm:presLayoutVars>
          <dgm:chMax val="0"/>
          <dgm:bulletEnabled val="1"/>
        </dgm:presLayoutVars>
      </dgm:prSet>
      <dgm:spPr/>
    </dgm:pt>
  </dgm:ptLst>
  <dgm:cxnLst>
    <dgm:cxn modelId="{0A253601-F42B-4350-BF62-E448522DE7E2}" srcId="{75D35FA4-539E-458F-96A1-FCB9794077EA}" destId="{3108928B-E0BD-4DCC-94EA-AF64C2A0C43C}" srcOrd="2" destOrd="0" parTransId="{D3767D89-4144-4AB6-9FC2-9EF173008B3E}" sibTransId="{98FC766D-2148-4042-A533-57CE4A1BCAD0}"/>
    <dgm:cxn modelId="{4F2A5D0E-C59C-47B6-B4E0-F3B947E3B851}" srcId="{75D35FA4-539E-458F-96A1-FCB9794077EA}" destId="{E2A195C6-E8FC-41A0-88E0-D8B167EB6821}" srcOrd="3" destOrd="0" parTransId="{DE677B72-5161-4BF3-B82E-F2B0AD28D094}" sibTransId="{C49DA781-7A2B-46C1-8512-6492F46CCF3F}"/>
    <dgm:cxn modelId="{B9555D19-5ED5-459A-86D0-4BC24EDA7E01}" type="presOf" srcId="{6AD877C1-341A-4FFA-8F3F-5D7DBDB2AF81}" destId="{C14292DA-F40C-4810-A7A0-CD3BDB31F273}" srcOrd="0" destOrd="0" presId="urn:microsoft.com/office/officeart/2005/8/layout/vList2"/>
    <dgm:cxn modelId="{D415A720-47EF-4107-BBEA-6229DCE46B6D}" srcId="{75D35FA4-539E-458F-96A1-FCB9794077EA}" destId="{400A8CEF-E3F6-49CD-84A7-467A789DF5EC}" srcOrd="4" destOrd="0" parTransId="{35BE8CAF-FFAC-454A-8A6E-1A6F13D8CCED}" sibTransId="{74562BD1-A8D7-4869-A964-0C7DA83A5DD7}"/>
    <dgm:cxn modelId="{8D494E34-021E-4480-AF34-F59809D6F23F}" type="presOf" srcId="{400A8CEF-E3F6-49CD-84A7-467A789DF5EC}" destId="{BCE40A43-1C44-4A65-98EC-A9E21F968C5E}" srcOrd="0" destOrd="0" presId="urn:microsoft.com/office/officeart/2005/8/layout/vList2"/>
    <dgm:cxn modelId="{F04BD050-D9C9-4627-BD3D-8782A1672C2A}" srcId="{75D35FA4-539E-458F-96A1-FCB9794077EA}" destId="{ED31D057-5CC6-44B8-9B90-48BBE99F2054}" srcOrd="1" destOrd="0" parTransId="{BC665484-2549-4764-AC1A-C45AFCB74506}" sibTransId="{E1E6CF60-FE7E-4389-A6B4-6B48BF0B74B3}"/>
    <dgm:cxn modelId="{65DC89A2-401F-4CA7-8B6D-64ABD23B7CDB}" type="presOf" srcId="{ED31D057-5CC6-44B8-9B90-48BBE99F2054}" destId="{E232411B-7B4B-48E4-B375-1B33F6707ADA}" srcOrd="0" destOrd="0" presId="urn:microsoft.com/office/officeart/2005/8/layout/vList2"/>
    <dgm:cxn modelId="{ACAD1AAB-B3EE-41E1-8639-7751FC559629}" type="presOf" srcId="{75D35FA4-539E-458F-96A1-FCB9794077EA}" destId="{1B392715-D3F9-43B8-B91D-31586F8C9A4A}" srcOrd="0" destOrd="0" presId="urn:microsoft.com/office/officeart/2005/8/layout/vList2"/>
    <dgm:cxn modelId="{8F5556D4-F188-4E09-B088-5070F38853BA}" srcId="{75D35FA4-539E-458F-96A1-FCB9794077EA}" destId="{6AD877C1-341A-4FFA-8F3F-5D7DBDB2AF81}" srcOrd="0" destOrd="0" parTransId="{A76F1234-29C4-43CA-A635-FB1C902FC939}" sibTransId="{809B6EEA-3E18-4E90-BD74-063852741444}"/>
    <dgm:cxn modelId="{2EE7BAEE-24DC-4EB3-BE13-743F6BA30C59}" type="presOf" srcId="{E2A195C6-E8FC-41A0-88E0-D8B167EB6821}" destId="{D8757F39-8090-4079-8268-052C788F45F1}" srcOrd="0" destOrd="0" presId="urn:microsoft.com/office/officeart/2005/8/layout/vList2"/>
    <dgm:cxn modelId="{703C93F3-2C6A-45CE-B516-660EF9CE485A}" type="presOf" srcId="{3108928B-E0BD-4DCC-94EA-AF64C2A0C43C}" destId="{04777C8E-9005-46EE-85AC-D912136EB19F}" srcOrd="0" destOrd="0" presId="urn:microsoft.com/office/officeart/2005/8/layout/vList2"/>
    <dgm:cxn modelId="{FC4E4B7E-67B7-4AB4-87DF-AA4521EB357E}" type="presParOf" srcId="{1B392715-D3F9-43B8-B91D-31586F8C9A4A}" destId="{C14292DA-F40C-4810-A7A0-CD3BDB31F273}" srcOrd="0" destOrd="0" presId="urn:microsoft.com/office/officeart/2005/8/layout/vList2"/>
    <dgm:cxn modelId="{00AC4DB6-457F-4EE1-A3A5-CC38DD4934F0}" type="presParOf" srcId="{1B392715-D3F9-43B8-B91D-31586F8C9A4A}" destId="{7A82E191-E2F5-49B6-898F-0F76B6AA5876}" srcOrd="1" destOrd="0" presId="urn:microsoft.com/office/officeart/2005/8/layout/vList2"/>
    <dgm:cxn modelId="{BEB459D4-CF74-4F41-888F-65CEA2AE4971}" type="presParOf" srcId="{1B392715-D3F9-43B8-B91D-31586F8C9A4A}" destId="{E232411B-7B4B-48E4-B375-1B33F6707ADA}" srcOrd="2" destOrd="0" presId="urn:microsoft.com/office/officeart/2005/8/layout/vList2"/>
    <dgm:cxn modelId="{5301B808-AE3B-4630-B22D-7F5BCD58826E}" type="presParOf" srcId="{1B392715-D3F9-43B8-B91D-31586F8C9A4A}" destId="{12160A54-5C41-4B49-A68C-29162F0E0228}" srcOrd="3" destOrd="0" presId="urn:microsoft.com/office/officeart/2005/8/layout/vList2"/>
    <dgm:cxn modelId="{E9E4BE7D-2C64-44B5-8AE5-D1377CC72CA8}" type="presParOf" srcId="{1B392715-D3F9-43B8-B91D-31586F8C9A4A}" destId="{04777C8E-9005-46EE-85AC-D912136EB19F}" srcOrd="4" destOrd="0" presId="urn:microsoft.com/office/officeart/2005/8/layout/vList2"/>
    <dgm:cxn modelId="{845B5209-70B3-408B-8F3B-C1627FBCBDFD}" type="presParOf" srcId="{1B392715-D3F9-43B8-B91D-31586F8C9A4A}" destId="{C8F2954D-8F41-48EC-9A19-E139DF1C4CA3}" srcOrd="5" destOrd="0" presId="urn:microsoft.com/office/officeart/2005/8/layout/vList2"/>
    <dgm:cxn modelId="{97D371E5-D4E3-48A6-866E-B23E3FB37DBC}" type="presParOf" srcId="{1B392715-D3F9-43B8-B91D-31586F8C9A4A}" destId="{D8757F39-8090-4079-8268-052C788F45F1}" srcOrd="6" destOrd="0" presId="urn:microsoft.com/office/officeart/2005/8/layout/vList2"/>
    <dgm:cxn modelId="{97503539-EE81-48D3-A4EB-1FD331CC7B68}" type="presParOf" srcId="{1B392715-D3F9-43B8-B91D-31586F8C9A4A}" destId="{CBC89114-D8E0-4912-89E5-60E497189265}" srcOrd="7" destOrd="0" presId="urn:microsoft.com/office/officeart/2005/8/layout/vList2"/>
    <dgm:cxn modelId="{7BF00C2F-A79E-46CC-A887-35FEE22D2391}" type="presParOf" srcId="{1B392715-D3F9-43B8-B91D-31586F8C9A4A}" destId="{BCE40A43-1C44-4A65-98EC-A9E21F968C5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1196E-BC8E-49EA-B2CF-17B46500CD93}">
      <dsp:nvSpPr>
        <dsp:cNvPr id="0" name=""/>
        <dsp:cNvSpPr/>
      </dsp:nvSpPr>
      <dsp:spPr>
        <a:xfrm>
          <a:off x="191095" y="1381301"/>
          <a:ext cx="975121" cy="376718"/>
        </a:xfrm>
        <a:prstGeom prst="homePlate">
          <a:avLst>
            <a:gd name="adj" fmla="val 4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25 May – 14 June</a:t>
          </a:r>
        </a:p>
      </dsp:txBody>
      <dsp:txXfrm>
        <a:off x="191095" y="1381301"/>
        <a:ext cx="899777" cy="376718"/>
      </dsp:txXfrm>
    </dsp:sp>
    <dsp:sp modelId="{AC06C4F8-7488-47F2-A81C-ADB2CC21C8D1}">
      <dsp:nvSpPr>
        <dsp:cNvPr id="0" name=""/>
        <dsp:cNvSpPr/>
      </dsp:nvSpPr>
      <dsp:spPr>
        <a:xfrm>
          <a:off x="1488" y="0"/>
          <a:ext cx="1354335" cy="100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a:t>Literature Review (25 May – 14 June): Defined accessibility &amp; pet-friendly criteria.</a:t>
          </a:r>
        </a:p>
      </dsp:txBody>
      <dsp:txXfrm>
        <a:off x="1488" y="0"/>
        <a:ext cx="1354335" cy="1004582"/>
      </dsp:txXfrm>
    </dsp:sp>
    <dsp:sp modelId="{EAF3E454-0612-458D-9FAA-1BC40ED09D5D}">
      <dsp:nvSpPr>
        <dsp:cNvPr id="0" name=""/>
        <dsp:cNvSpPr/>
      </dsp:nvSpPr>
      <dsp:spPr>
        <a:xfrm>
          <a:off x="1166217" y="1569660"/>
          <a:ext cx="379214" cy="0"/>
        </a:xfrm>
        <a:custGeom>
          <a:avLst/>
          <a:gdLst/>
          <a:ahLst/>
          <a:cxnLst/>
          <a:rect l="0" t="0" r="0" b="0"/>
          <a:pathLst>
            <a:path>
              <a:moveTo>
                <a:pt x="0" y="0"/>
              </a:moveTo>
              <a:lnTo>
                <a:pt x="379214" y="0"/>
              </a:lnTo>
            </a:path>
          </a:pathLst>
        </a:custGeom>
        <a:no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506AE0-CC3E-4A04-97BA-5BD61FB568E1}">
      <dsp:nvSpPr>
        <dsp:cNvPr id="0" name=""/>
        <dsp:cNvSpPr/>
      </dsp:nvSpPr>
      <dsp:spPr>
        <a:xfrm>
          <a:off x="678656" y="1067369"/>
          <a:ext cx="0" cy="3139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373A2A6-CE21-49D9-975C-1D9FADEED2A7}">
      <dsp:nvSpPr>
        <dsp:cNvPr id="0" name=""/>
        <dsp:cNvSpPr/>
      </dsp:nvSpPr>
      <dsp:spPr>
        <a:xfrm>
          <a:off x="647263" y="1004582"/>
          <a:ext cx="62786" cy="627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3D6FF0-33F3-4B09-8846-C85434726D76}">
      <dsp:nvSpPr>
        <dsp:cNvPr id="0" name=""/>
        <dsp:cNvSpPr/>
      </dsp:nvSpPr>
      <dsp:spPr>
        <a:xfrm>
          <a:off x="1545431" y="1381301"/>
          <a:ext cx="975121" cy="376718"/>
        </a:xfrm>
        <a:prstGeom prst="hexagon">
          <a:avLst>
            <a:gd name="adj" fmla="val 40000"/>
            <a:gd name="vf" fmla="val 11547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1–24 June</a:t>
          </a:r>
        </a:p>
      </dsp:txBody>
      <dsp:txXfrm>
        <a:off x="1676920" y="1432099"/>
        <a:ext cx="712143" cy="275122"/>
      </dsp:txXfrm>
    </dsp:sp>
    <dsp:sp modelId="{54E0E424-2A5A-4377-B631-D26B3373517F}">
      <dsp:nvSpPr>
        <dsp:cNvPr id="0" name=""/>
        <dsp:cNvSpPr/>
      </dsp:nvSpPr>
      <dsp:spPr>
        <a:xfrm>
          <a:off x="1355824" y="2134738"/>
          <a:ext cx="1354335" cy="100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a:t>User Research (1 – 24 June): Surveys → multilingual support &amp; clear filters.</a:t>
          </a:r>
        </a:p>
      </dsp:txBody>
      <dsp:txXfrm>
        <a:off x="1355824" y="2134738"/>
        <a:ext cx="1354335" cy="1004582"/>
      </dsp:txXfrm>
    </dsp:sp>
    <dsp:sp modelId="{E9839729-2888-4FF0-965A-E392224ED82B}">
      <dsp:nvSpPr>
        <dsp:cNvPr id="0" name=""/>
        <dsp:cNvSpPr/>
      </dsp:nvSpPr>
      <dsp:spPr>
        <a:xfrm>
          <a:off x="2520553" y="1569660"/>
          <a:ext cx="379214" cy="0"/>
        </a:xfrm>
        <a:custGeom>
          <a:avLst/>
          <a:gdLst/>
          <a:ahLst/>
          <a:cxnLst/>
          <a:rect l="0" t="0" r="0" b="0"/>
          <a:pathLst>
            <a:path>
              <a:moveTo>
                <a:pt x="0" y="0"/>
              </a:moveTo>
              <a:lnTo>
                <a:pt x="379214" y="0"/>
              </a:lnTo>
            </a:path>
          </a:pathLst>
        </a:custGeom>
        <a:no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D69F15-21CD-4F93-88BA-F849198518E1}">
      <dsp:nvSpPr>
        <dsp:cNvPr id="0" name=""/>
        <dsp:cNvSpPr/>
      </dsp:nvSpPr>
      <dsp:spPr>
        <a:xfrm>
          <a:off x="2032992" y="1758019"/>
          <a:ext cx="0" cy="3139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C4F8A8D-D65F-4CA9-B55B-8FAEDD3E3CA3}">
      <dsp:nvSpPr>
        <dsp:cNvPr id="0" name=""/>
        <dsp:cNvSpPr/>
      </dsp:nvSpPr>
      <dsp:spPr>
        <a:xfrm>
          <a:off x="2001598" y="2071951"/>
          <a:ext cx="62786" cy="627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1DBCB2-9433-4628-A46D-28CA2A393882}">
      <dsp:nvSpPr>
        <dsp:cNvPr id="0" name=""/>
        <dsp:cNvSpPr/>
      </dsp:nvSpPr>
      <dsp:spPr>
        <a:xfrm>
          <a:off x="2899767" y="1381301"/>
          <a:ext cx="975121" cy="376718"/>
        </a:xfrm>
        <a:prstGeom prst="hexagon">
          <a:avLst>
            <a:gd name="adj" fmla="val 40000"/>
            <a:gd name="vf" fmla="val 11547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24 June – 24 July</a:t>
          </a:r>
        </a:p>
      </dsp:txBody>
      <dsp:txXfrm>
        <a:off x="3031256" y="1432099"/>
        <a:ext cx="712143" cy="275122"/>
      </dsp:txXfrm>
    </dsp:sp>
    <dsp:sp modelId="{1E87D3DD-F49F-4D9B-9CCF-1505BEDB39F2}">
      <dsp:nvSpPr>
        <dsp:cNvPr id="0" name=""/>
        <dsp:cNvSpPr/>
      </dsp:nvSpPr>
      <dsp:spPr>
        <a:xfrm>
          <a:off x="2710160" y="0"/>
          <a:ext cx="1354335" cy="100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a:t>Project Design (24 June – 24 July): Built Wix homepage with accessible layouts.</a:t>
          </a:r>
        </a:p>
      </dsp:txBody>
      <dsp:txXfrm>
        <a:off x="2710160" y="0"/>
        <a:ext cx="1354335" cy="1004582"/>
      </dsp:txXfrm>
    </dsp:sp>
    <dsp:sp modelId="{9F78FBB7-2F85-4BA3-9048-0F93BD76C7FE}">
      <dsp:nvSpPr>
        <dsp:cNvPr id="0" name=""/>
        <dsp:cNvSpPr/>
      </dsp:nvSpPr>
      <dsp:spPr>
        <a:xfrm>
          <a:off x="3874889" y="1569660"/>
          <a:ext cx="379214" cy="0"/>
        </a:xfrm>
        <a:custGeom>
          <a:avLst/>
          <a:gdLst/>
          <a:ahLst/>
          <a:cxnLst/>
          <a:rect l="0" t="0" r="0" b="0"/>
          <a:pathLst>
            <a:path>
              <a:moveTo>
                <a:pt x="0" y="0"/>
              </a:moveTo>
              <a:lnTo>
                <a:pt x="379214" y="0"/>
              </a:lnTo>
            </a:path>
          </a:pathLst>
        </a:custGeom>
        <a:no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792837-B355-44D1-A0F0-7F953319F72B}">
      <dsp:nvSpPr>
        <dsp:cNvPr id="0" name=""/>
        <dsp:cNvSpPr/>
      </dsp:nvSpPr>
      <dsp:spPr>
        <a:xfrm>
          <a:off x="3387328" y="1067369"/>
          <a:ext cx="0" cy="3139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15F6074-7815-41A7-869D-FD14C6DA03D2}">
      <dsp:nvSpPr>
        <dsp:cNvPr id="0" name=""/>
        <dsp:cNvSpPr/>
      </dsp:nvSpPr>
      <dsp:spPr>
        <a:xfrm>
          <a:off x="3355934" y="1004582"/>
          <a:ext cx="62786" cy="627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393DF5-AAFC-4EDB-8BEF-7C684ABD2EFA}">
      <dsp:nvSpPr>
        <dsp:cNvPr id="0" name=""/>
        <dsp:cNvSpPr/>
      </dsp:nvSpPr>
      <dsp:spPr>
        <a:xfrm>
          <a:off x="4254103" y="1381301"/>
          <a:ext cx="975121" cy="376718"/>
        </a:xfrm>
        <a:prstGeom prst="hexagon">
          <a:avLst>
            <a:gd name="adj" fmla="val 40000"/>
            <a:gd name="vf" fmla="val 11547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24 July – 25 Sep.</a:t>
          </a:r>
        </a:p>
      </dsp:txBody>
      <dsp:txXfrm>
        <a:off x="4385592" y="1432099"/>
        <a:ext cx="712143" cy="275122"/>
      </dsp:txXfrm>
    </dsp:sp>
    <dsp:sp modelId="{797DE744-D067-4D4C-AF9E-FA86F199FDAB}">
      <dsp:nvSpPr>
        <dsp:cNvPr id="0" name=""/>
        <dsp:cNvSpPr/>
      </dsp:nvSpPr>
      <dsp:spPr>
        <a:xfrm>
          <a:off x="4064496" y="2134738"/>
          <a:ext cx="1354335" cy="100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a:t>Development (24 July – 25 Sept): Implemented features, AI chat, and responsive filters.</a:t>
          </a:r>
        </a:p>
      </dsp:txBody>
      <dsp:txXfrm>
        <a:off x="4064496" y="2134738"/>
        <a:ext cx="1354335" cy="1004582"/>
      </dsp:txXfrm>
    </dsp:sp>
    <dsp:sp modelId="{DE07F182-CC91-4D9F-B530-3A3E9E901A0E}">
      <dsp:nvSpPr>
        <dsp:cNvPr id="0" name=""/>
        <dsp:cNvSpPr/>
      </dsp:nvSpPr>
      <dsp:spPr>
        <a:xfrm>
          <a:off x="5229224" y="1569660"/>
          <a:ext cx="379214" cy="0"/>
        </a:xfrm>
        <a:custGeom>
          <a:avLst/>
          <a:gdLst/>
          <a:ahLst/>
          <a:cxnLst/>
          <a:rect l="0" t="0" r="0" b="0"/>
          <a:pathLst>
            <a:path>
              <a:moveTo>
                <a:pt x="0" y="0"/>
              </a:moveTo>
              <a:lnTo>
                <a:pt x="379214" y="0"/>
              </a:lnTo>
            </a:path>
          </a:pathLst>
        </a:custGeom>
        <a:no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B5A101-D537-41F9-8B73-A7F352436668}">
      <dsp:nvSpPr>
        <dsp:cNvPr id="0" name=""/>
        <dsp:cNvSpPr/>
      </dsp:nvSpPr>
      <dsp:spPr>
        <a:xfrm>
          <a:off x="4741664" y="1758019"/>
          <a:ext cx="0" cy="3139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30E8F69-39CC-4A06-AC8B-AB4315011D0B}">
      <dsp:nvSpPr>
        <dsp:cNvPr id="0" name=""/>
        <dsp:cNvSpPr/>
      </dsp:nvSpPr>
      <dsp:spPr>
        <a:xfrm>
          <a:off x="4710270" y="2071951"/>
          <a:ext cx="62786" cy="627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84FB83-E943-4FC3-B49D-96E5B58A3614}">
      <dsp:nvSpPr>
        <dsp:cNvPr id="0" name=""/>
        <dsp:cNvSpPr/>
      </dsp:nvSpPr>
      <dsp:spPr>
        <a:xfrm>
          <a:off x="5608439" y="1381301"/>
          <a:ext cx="975121" cy="376718"/>
        </a:xfrm>
        <a:prstGeom prst="hexagon">
          <a:avLst>
            <a:gd name="adj" fmla="val 40000"/>
            <a:gd name="vf" fmla="val 11547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25–29 Sep.</a:t>
          </a:r>
        </a:p>
      </dsp:txBody>
      <dsp:txXfrm>
        <a:off x="5739928" y="1432099"/>
        <a:ext cx="712143" cy="275122"/>
      </dsp:txXfrm>
    </dsp:sp>
    <dsp:sp modelId="{D87E2492-08AE-4EB3-9ACB-294947E8513F}">
      <dsp:nvSpPr>
        <dsp:cNvPr id="0" name=""/>
        <dsp:cNvSpPr/>
      </dsp:nvSpPr>
      <dsp:spPr>
        <a:xfrm>
          <a:off x="5418832" y="0"/>
          <a:ext cx="1354335" cy="100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a:t>Feature Docs (25 – 29 Sept): Specs, validation checklists, supplier proof flows.</a:t>
          </a:r>
        </a:p>
      </dsp:txBody>
      <dsp:txXfrm>
        <a:off x="5418832" y="0"/>
        <a:ext cx="1354335" cy="1004582"/>
      </dsp:txXfrm>
    </dsp:sp>
    <dsp:sp modelId="{F412736E-EACD-485D-8B48-9B5174677BC9}">
      <dsp:nvSpPr>
        <dsp:cNvPr id="0" name=""/>
        <dsp:cNvSpPr/>
      </dsp:nvSpPr>
      <dsp:spPr>
        <a:xfrm>
          <a:off x="6583560" y="1569660"/>
          <a:ext cx="379214" cy="0"/>
        </a:xfrm>
        <a:custGeom>
          <a:avLst/>
          <a:gdLst/>
          <a:ahLst/>
          <a:cxnLst/>
          <a:rect l="0" t="0" r="0" b="0"/>
          <a:pathLst>
            <a:path>
              <a:moveTo>
                <a:pt x="0" y="0"/>
              </a:moveTo>
              <a:lnTo>
                <a:pt x="379214" y="0"/>
              </a:lnTo>
            </a:path>
          </a:pathLst>
        </a:custGeom>
        <a:no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77B407-9135-45AE-8F25-2E6490B1FC0E}">
      <dsp:nvSpPr>
        <dsp:cNvPr id="0" name=""/>
        <dsp:cNvSpPr/>
      </dsp:nvSpPr>
      <dsp:spPr>
        <a:xfrm>
          <a:off x="6096000" y="1067369"/>
          <a:ext cx="0" cy="3139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968821D-46C8-4786-93D9-841B6CC7AB46}">
      <dsp:nvSpPr>
        <dsp:cNvPr id="0" name=""/>
        <dsp:cNvSpPr/>
      </dsp:nvSpPr>
      <dsp:spPr>
        <a:xfrm>
          <a:off x="6064606" y="1004582"/>
          <a:ext cx="62786" cy="627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3A43E1-5EE4-4C52-9FAE-D76598DC5B00}">
      <dsp:nvSpPr>
        <dsp:cNvPr id="0" name=""/>
        <dsp:cNvSpPr/>
      </dsp:nvSpPr>
      <dsp:spPr>
        <a:xfrm>
          <a:off x="6962774" y="1381301"/>
          <a:ext cx="975121" cy="376718"/>
        </a:xfrm>
        <a:prstGeom prst="hexagon">
          <a:avLst>
            <a:gd name="adj" fmla="val 40000"/>
            <a:gd name="vf" fmla="val 11547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29 Sep. – 12 Oct.</a:t>
          </a:r>
        </a:p>
      </dsp:txBody>
      <dsp:txXfrm>
        <a:off x="7094263" y="1432099"/>
        <a:ext cx="712143" cy="275122"/>
      </dsp:txXfrm>
    </dsp:sp>
    <dsp:sp modelId="{7EF5EF95-327B-4DDA-8CE4-B024255B24D5}">
      <dsp:nvSpPr>
        <dsp:cNvPr id="0" name=""/>
        <dsp:cNvSpPr/>
      </dsp:nvSpPr>
      <dsp:spPr>
        <a:xfrm>
          <a:off x="6773167" y="2134738"/>
          <a:ext cx="1354335" cy="100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a:t>Testing (29 Sept – 12 Oct): Accessibility audits, usability fixes, AI response checks.</a:t>
          </a:r>
        </a:p>
      </dsp:txBody>
      <dsp:txXfrm>
        <a:off x="6773167" y="2134738"/>
        <a:ext cx="1354335" cy="1004582"/>
      </dsp:txXfrm>
    </dsp:sp>
    <dsp:sp modelId="{049E2EFA-2589-4C24-815E-3EE4002FBC17}">
      <dsp:nvSpPr>
        <dsp:cNvPr id="0" name=""/>
        <dsp:cNvSpPr/>
      </dsp:nvSpPr>
      <dsp:spPr>
        <a:xfrm>
          <a:off x="7937896" y="1569660"/>
          <a:ext cx="379214" cy="0"/>
        </a:xfrm>
        <a:custGeom>
          <a:avLst/>
          <a:gdLst/>
          <a:ahLst/>
          <a:cxnLst/>
          <a:rect l="0" t="0" r="0" b="0"/>
          <a:pathLst>
            <a:path>
              <a:moveTo>
                <a:pt x="0" y="0"/>
              </a:moveTo>
              <a:lnTo>
                <a:pt x="379214" y="0"/>
              </a:lnTo>
            </a:path>
          </a:pathLst>
        </a:custGeom>
        <a:no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9032FA-30F6-4608-B584-AB025EE4642B}">
      <dsp:nvSpPr>
        <dsp:cNvPr id="0" name=""/>
        <dsp:cNvSpPr/>
      </dsp:nvSpPr>
      <dsp:spPr>
        <a:xfrm>
          <a:off x="7450335" y="1758019"/>
          <a:ext cx="0" cy="3139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DAE687F-72A6-426F-A101-3E87CCC6AFDE}">
      <dsp:nvSpPr>
        <dsp:cNvPr id="0" name=""/>
        <dsp:cNvSpPr/>
      </dsp:nvSpPr>
      <dsp:spPr>
        <a:xfrm>
          <a:off x="7418942" y="2071951"/>
          <a:ext cx="62786" cy="627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F9D43F-1CC7-4593-A64B-351E0516F3D3}">
      <dsp:nvSpPr>
        <dsp:cNvPr id="0" name=""/>
        <dsp:cNvSpPr/>
      </dsp:nvSpPr>
      <dsp:spPr>
        <a:xfrm>
          <a:off x="8317110" y="1381301"/>
          <a:ext cx="975121" cy="376718"/>
        </a:xfrm>
        <a:prstGeom prst="hexagon">
          <a:avLst>
            <a:gd name="adj" fmla="val 40000"/>
            <a:gd name="vf" fmla="val 11547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12–21 Oct.</a:t>
          </a:r>
        </a:p>
      </dsp:txBody>
      <dsp:txXfrm>
        <a:off x="8448599" y="1432099"/>
        <a:ext cx="712143" cy="275122"/>
      </dsp:txXfrm>
    </dsp:sp>
    <dsp:sp modelId="{4476D081-D545-4E3A-85D8-BC698F3916B3}">
      <dsp:nvSpPr>
        <dsp:cNvPr id="0" name=""/>
        <dsp:cNvSpPr/>
      </dsp:nvSpPr>
      <dsp:spPr>
        <a:xfrm>
          <a:off x="8127503" y="0"/>
          <a:ext cx="1354335" cy="100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a:t>Maintenance (12 – 21 Oct): Refined icons, metadata, languages, analytics.</a:t>
          </a:r>
        </a:p>
      </dsp:txBody>
      <dsp:txXfrm>
        <a:off x="8127503" y="0"/>
        <a:ext cx="1354335" cy="1004582"/>
      </dsp:txXfrm>
    </dsp:sp>
    <dsp:sp modelId="{24A0F36E-BA7E-4D3C-B8DE-0EFD71EA1532}">
      <dsp:nvSpPr>
        <dsp:cNvPr id="0" name=""/>
        <dsp:cNvSpPr/>
      </dsp:nvSpPr>
      <dsp:spPr>
        <a:xfrm>
          <a:off x="9292232" y="1569660"/>
          <a:ext cx="379214" cy="0"/>
        </a:xfrm>
        <a:custGeom>
          <a:avLst/>
          <a:gdLst/>
          <a:ahLst/>
          <a:cxnLst/>
          <a:rect l="0" t="0" r="0" b="0"/>
          <a:pathLst>
            <a:path>
              <a:moveTo>
                <a:pt x="0" y="0"/>
              </a:moveTo>
              <a:lnTo>
                <a:pt x="379214" y="0"/>
              </a:lnTo>
            </a:path>
          </a:pathLst>
        </a:custGeom>
        <a:no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3FD393-CD7A-42E2-BF6D-EE1A272D0315}">
      <dsp:nvSpPr>
        <dsp:cNvPr id="0" name=""/>
        <dsp:cNvSpPr/>
      </dsp:nvSpPr>
      <dsp:spPr>
        <a:xfrm>
          <a:off x="8804671" y="1067369"/>
          <a:ext cx="0" cy="3139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1E87E86-4AB5-4782-9387-A7DD9541C599}">
      <dsp:nvSpPr>
        <dsp:cNvPr id="0" name=""/>
        <dsp:cNvSpPr/>
      </dsp:nvSpPr>
      <dsp:spPr>
        <a:xfrm>
          <a:off x="8773278" y="1004582"/>
          <a:ext cx="62786" cy="627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7D5582-FBCC-4AC3-9674-8C63BC45B850}">
      <dsp:nvSpPr>
        <dsp:cNvPr id="0" name=""/>
        <dsp:cNvSpPr/>
      </dsp:nvSpPr>
      <dsp:spPr>
        <a:xfrm>
          <a:off x="9671446" y="1381301"/>
          <a:ext cx="975121" cy="376718"/>
        </a:xfrm>
        <a:prstGeom prst="hexagon">
          <a:avLst>
            <a:gd name="adj" fmla="val 40000"/>
            <a:gd name="vf" fmla="val 11547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21 Oct. – 12 Nov.</a:t>
          </a:r>
        </a:p>
      </dsp:txBody>
      <dsp:txXfrm>
        <a:off x="9802935" y="1432099"/>
        <a:ext cx="712143" cy="275122"/>
      </dsp:txXfrm>
    </dsp:sp>
    <dsp:sp modelId="{917A0D9D-A9D7-40B0-8B97-510CDDB67EF2}">
      <dsp:nvSpPr>
        <dsp:cNvPr id="0" name=""/>
        <dsp:cNvSpPr/>
      </dsp:nvSpPr>
      <dsp:spPr>
        <a:xfrm>
          <a:off x="9481839" y="2134738"/>
          <a:ext cx="1354335" cy="100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a:t>Final Report (21 Oct – 12 Nov): Documented research, design, results, and recommendations.</a:t>
          </a:r>
        </a:p>
      </dsp:txBody>
      <dsp:txXfrm>
        <a:off x="9481839" y="2134738"/>
        <a:ext cx="1354335" cy="1004582"/>
      </dsp:txXfrm>
    </dsp:sp>
    <dsp:sp modelId="{D013F014-EC07-4E5D-851A-70086EE717B5}">
      <dsp:nvSpPr>
        <dsp:cNvPr id="0" name=""/>
        <dsp:cNvSpPr/>
      </dsp:nvSpPr>
      <dsp:spPr>
        <a:xfrm>
          <a:off x="10646568" y="1569660"/>
          <a:ext cx="379214" cy="0"/>
        </a:xfrm>
        <a:custGeom>
          <a:avLst/>
          <a:gdLst/>
          <a:ahLst/>
          <a:cxnLst/>
          <a:rect l="0" t="0" r="0" b="0"/>
          <a:pathLst>
            <a:path>
              <a:moveTo>
                <a:pt x="0" y="0"/>
              </a:moveTo>
              <a:lnTo>
                <a:pt x="379214" y="0"/>
              </a:lnTo>
            </a:path>
          </a:pathLst>
        </a:custGeom>
        <a:no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B72007-4B4A-482E-8A8E-DEB34B7047FE}">
      <dsp:nvSpPr>
        <dsp:cNvPr id="0" name=""/>
        <dsp:cNvSpPr/>
      </dsp:nvSpPr>
      <dsp:spPr>
        <a:xfrm>
          <a:off x="10159007" y="1758019"/>
          <a:ext cx="0" cy="3139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518A65C-08D1-420D-8025-A43BEADBC456}">
      <dsp:nvSpPr>
        <dsp:cNvPr id="0" name=""/>
        <dsp:cNvSpPr/>
      </dsp:nvSpPr>
      <dsp:spPr>
        <a:xfrm>
          <a:off x="10127614" y="2071951"/>
          <a:ext cx="62786" cy="627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D71D6C-85E6-455E-ADF0-796CB03CF502}">
      <dsp:nvSpPr>
        <dsp:cNvPr id="0" name=""/>
        <dsp:cNvSpPr/>
      </dsp:nvSpPr>
      <dsp:spPr>
        <a:xfrm rot="10800000">
          <a:off x="11025782" y="1381301"/>
          <a:ext cx="975121" cy="376718"/>
        </a:xfrm>
        <a:prstGeom prst="homePlate">
          <a:avLst>
            <a:gd name="adj" fmla="val 4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12–25 Nov.</a:t>
          </a:r>
        </a:p>
      </dsp:txBody>
      <dsp:txXfrm rot="10800000">
        <a:off x="11101126" y="1381301"/>
        <a:ext cx="899777" cy="376718"/>
      </dsp:txXfrm>
    </dsp:sp>
    <dsp:sp modelId="{8D2CC093-7284-4C1D-B957-6345009718AF}">
      <dsp:nvSpPr>
        <dsp:cNvPr id="0" name=""/>
        <dsp:cNvSpPr/>
      </dsp:nvSpPr>
      <dsp:spPr>
        <a:xfrm>
          <a:off x="10836175" y="0"/>
          <a:ext cx="1354335" cy="1004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a:t>Presentation (12 – 25 Nov): Delivered slides, showcased features, submitted site &amp; </a:t>
          </a:r>
        </a:p>
      </dsp:txBody>
      <dsp:txXfrm>
        <a:off x="10836175" y="0"/>
        <a:ext cx="1354335" cy="1004582"/>
      </dsp:txXfrm>
    </dsp:sp>
    <dsp:sp modelId="{65A32956-FBF2-4B2F-8B76-8B9A87809539}">
      <dsp:nvSpPr>
        <dsp:cNvPr id="0" name=""/>
        <dsp:cNvSpPr/>
      </dsp:nvSpPr>
      <dsp:spPr>
        <a:xfrm>
          <a:off x="11513343" y="1067369"/>
          <a:ext cx="0" cy="313932"/>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5994744-20F9-4C83-9C1F-72395D086C3D}">
      <dsp:nvSpPr>
        <dsp:cNvPr id="0" name=""/>
        <dsp:cNvSpPr/>
      </dsp:nvSpPr>
      <dsp:spPr>
        <a:xfrm>
          <a:off x="11481950" y="1004582"/>
          <a:ext cx="62786" cy="6278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292DA-F40C-4810-A7A0-CD3BDB31F273}">
      <dsp:nvSpPr>
        <dsp:cNvPr id="0" name=""/>
        <dsp:cNvSpPr/>
      </dsp:nvSpPr>
      <dsp:spPr>
        <a:xfrm>
          <a:off x="0" y="58396"/>
          <a:ext cx="10515600" cy="798524"/>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                                                           CONCLUSION</a:t>
          </a:r>
          <a:endParaRPr lang="en-US" sz="2100" kern="1200" dirty="0">
            <a:latin typeface="Arial" panose="020B0604020202020204" pitchFamily="34" charset="0"/>
            <a:cs typeface="Arial" panose="020B0604020202020204" pitchFamily="34" charset="0"/>
          </a:endParaRPr>
        </a:p>
      </dsp:txBody>
      <dsp:txXfrm>
        <a:off x="38981" y="97377"/>
        <a:ext cx="10437638" cy="720562"/>
      </dsp:txXfrm>
    </dsp:sp>
    <dsp:sp modelId="{E232411B-7B4B-48E4-B375-1B33F6707ADA}">
      <dsp:nvSpPr>
        <dsp:cNvPr id="0" name=""/>
        <dsp:cNvSpPr/>
      </dsp:nvSpPr>
      <dsp:spPr>
        <a:xfrm>
          <a:off x="0" y="917401"/>
          <a:ext cx="10515600" cy="798524"/>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Key Outcome:</a:t>
          </a:r>
          <a:r>
            <a:rPr lang="en-GB" sz="2100" kern="1200" dirty="0">
              <a:latin typeface="Arial" panose="020B0604020202020204" pitchFamily="34" charset="0"/>
              <a:cs typeface="Arial" panose="020B0604020202020204" pitchFamily="34" charset="0"/>
            </a:rPr>
            <a:t> Built an inclusive, pet‑friendly travel website with accessible filters.</a:t>
          </a:r>
          <a:endParaRPr lang="en-US" sz="2100" kern="1200" dirty="0">
            <a:latin typeface="Arial" panose="020B0604020202020204" pitchFamily="34" charset="0"/>
            <a:cs typeface="Arial" panose="020B0604020202020204" pitchFamily="34" charset="0"/>
          </a:endParaRPr>
        </a:p>
      </dsp:txBody>
      <dsp:txXfrm>
        <a:off x="38981" y="956382"/>
        <a:ext cx="10437638" cy="720562"/>
      </dsp:txXfrm>
    </dsp:sp>
    <dsp:sp modelId="{04777C8E-9005-46EE-85AC-D912136EB19F}">
      <dsp:nvSpPr>
        <dsp:cNvPr id="0" name=""/>
        <dsp:cNvSpPr/>
      </dsp:nvSpPr>
      <dsp:spPr>
        <a:xfrm>
          <a:off x="0" y="1776406"/>
          <a:ext cx="10515600" cy="798524"/>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Challenges:</a:t>
          </a:r>
          <a:r>
            <a:rPr lang="en-GB" sz="2100" kern="1200" dirty="0">
              <a:latin typeface="Arial" panose="020B0604020202020204" pitchFamily="34" charset="0"/>
              <a:cs typeface="Arial" panose="020B0604020202020204" pitchFamily="34" charset="0"/>
            </a:rPr>
            <a:t> Faced Wix platform limits, unclear supplier data, and language/filter issues.</a:t>
          </a:r>
          <a:endParaRPr lang="en-US" sz="2100" kern="1200" dirty="0">
            <a:latin typeface="Arial" panose="020B0604020202020204" pitchFamily="34" charset="0"/>
            <a:cs typeface="Arial" panose="020B0604020202020204" pitchFamily="34" charset="0"/>
          </a:endParaRPr>
        </a:p>
      </dsp:txBody>
      <dsp:txXfrm>
        <a:off x="38981" y="1815387"/>
        <a:ext cx="10437638" cy="720562"/>
      </dsp:txXfrm>
    </dsp:sp>
    <dsp:sp modelId="{D8757F39-8090-4079-8268-052C788F45F1}">
      <dsp:nvSpPr>
        <dsp:cNvPr id="0" name=""/>
        <dsp:cNvSpPr/>
      </dsp:nvSpPr>
      <dsp:spPr>
        <a:xfrm>
          <a:off x="0" y="2635411"/>
          <a:ext cx="10515600" cy="798524"/>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Benefits:</a:t>
          </a:r>
          <a:r>
            <a:rPr lang="en-GB" sz="2100" kern="1200" dirty="0">
              <a:latin typeface="Arial" panose="020B0604020202020204" pitchFamily="34" charset="0"/>
              <a:cs typeface="Arial" panose="020B0604020202020204" pitchFamily="34" charset="0"/>
            </a:rPr>
            <a:t> Makes trip planning easier and more trustworthy for disabled, neurodivergent, and pet‑owning travellers.</a:t>
          </a:r>
          <a:endParaRPr lang="en-US" sz="2100" kern="1200" dirty="0">
            <a:latin typeface="Arial" panose="020B0604020202020204" pitchFamily="34" charset="0"/>
            <a:cs typeface="Arial" panose="020B0604020202020204" pitchFamily="34" charset="0"/>
          </a:endParaRPr>
        </a:p>
      </dsp:txBody>
      <dsp:txXfrm>
        <a:off x="38981" y="2674392"/>
        <a:ext cx="10437638" cy="720562"/>
      </dsp:txXfrm>
    </dsp:sp>
    <dsp:sp modelId="{BCE40A43-1C44-4A65-98EC-A9E21F968C5E}">
      <dsp:nvSpPr>
        <dsp:cNvPr id="0" name=""/>
        <dsp:cNvSpPr/>
      </dsp:nvSpPr>
      <dsp:spPr>
        <a:xfrm>
          <a:off x="0" y="3494416"/>
          <a:ext cx="10515600" cy="798524"/>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latin typeface="Arial" panose="020B0604020202020204" pitchFamily="34" charset="0"/>
              <a:cs typeface="Arial" panose="020B0604020202020204" pitchFamily="34" charset="0"/>
            </a:rPr>
            <a:t>Future Focus:</a:t>
          </a:r>
          <a:r>
            <a:rPr lang="en-GB" sz="2100" kern="1200" dirty="0">
              <a:latin typeface="Arial" panose="020B0604020202020204" pitchFamily="34" charset="0"/>
              <a:cs typeface="Arial" panose="020B0604020202020204" pitchFamily="34" charset="0"/>
            </a:rPr>
            <a:t> Add richer data, more languages, stronger analytics, and explore mobile app conversion.</a:t>
          </a:r>
          <a:endParaRPr lang="en-US" sz="2100" kern="1200" dirty="0">
            <a:latin typeface="Arial" panose="020B0604020202020204" pitchFamily="34" charset="0"/>
            <a:cs typeface="Arial" panose="020B0604020202020204" pitchFamily="34" charset="0"/>
          </a:endParaRPr>
        </a:p>
      </dsp:txBody>
      <dsp:txXfrm>
        <a:off x="38981" y="3533397"/>
        <a:ext cx="10437638" cy="720562"/>
      </dsp:txXfrm>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881BB-E523-4BD2-9AAE-27C0B1CAF3AF}"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3DBF0C-DE17-4DD3-8480-AF22EA524252}" type="slidenum">
              <a:rPr lang="en-GB" smtClean="0"/>
              <a:t>‹#›</a:t>
            </a:fld>
            <a:endParaRPr lang="en-GB"/>
          </a:p>
        </p:txBody>
      </p:sp>
    </p:spTree>
    <p:extLst>
      <p:ext uri="{BB962C8B-B14F-4D97-AF65-F5344CB8AC3E}">
        <p14:creationId xmlns:p14="http://schemas.microsoft.com/office/powerpoint/2010/main" val="343313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3DBF0C-DE17-4DD3-8480-AF22EA524252}" type="slidenum">
              <a:rPr lang="en-GB" smtClean="0"/>
              <a:t>5</a:t>
            </a:fld>
            <a:endParaRPr lang="en-GB"/>
          </a:p>
        </p:txBody>
      </p:sp>
    </p:spTree>
    <p:extLst>
      <p:ext uri="{BB962C8B-B14F-4D97-AF65-F5344CB8AC3E}">
        <p14:creationId xmlns:p14="http://schemas.microsoft.com/office/powerpoint/2010/main" val="1464081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3DBF0C-DE17-4DD3-8480-AF22EA524252}" type="slidenum">
              <a:rPr lang="en-GB" smtClean="0"/>
              <a:t>7</a:t>
            </a:fld>
            <a:endParaRPr lang="en-GB"/>
          </a:p>
        </p:txBody>
      </p:sp>
    </p:spTree>
    <p:extLst>
      <p:ext uri="{BB962C8B-B14F-4D97-AF65-F5344CB8AC3E}">
        <p14:creationId xmlns:p14="http://schemas.microsoft.com/office/powerpoint/2010/main" val="944676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3DBF0C-DE17-4DD3-8480-AF22EA524252}" type="slidenum">
              <a:rPr lang="en-GB" smtClean="0"/>
              <a:t>8</a:t>
            </a:fld>
            <a:endParaRPr lang="en-GB"/>
          </a:p>
        </p:txBody>
      </p:sp>
    </p:spTree>
    <p:extLst>
      <p:ext uri="{BB962C8B-B14F-4D97-AF65-F5344CB8AC3E}">
        <p14:creationId xmlns:p14="http://schemas.microsoft.com/office/powerpoint/2010/main" val="2095401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69886-0C2C-15FA-DB91-611EFF8048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D6D4318-BC18-D09A-C1AE-22BBBBA2FC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0B78429-683B-9621-9FD2-9A82113B5DBB}"/>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5" name="Footer Placeholder 4">
            <a:extLst>
              <a:ext uri="{FF2B5EF4-FFF2-40B4-BE49-F238E27FC236}">
                <a16:creationId xmlns:a16="http://schemas.microsoft.com/office/drawing/2014/main" id="{46CBB417-9637-B672-881B-F3732BB6B1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B910C5-9179-ADF7-C361-0E22E5EBFC6A}"/>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767647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629CF-DBB2-B34E-5738-3A6E719EE8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72DCA3-2D5F-36CE-9D43-362998BC13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886A14-3FF6-A889-5433-03EEB6BB62CD}"/>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5" name="Footer Placeholder 4">
            <a:extLst>
              <a:ext uri="{FF2B5EF4-FFF2-40B4-BE49-F238E27FC236}">
                <a16:creationId xmlns:a16="http://schemas.microsoft.com/office/drawing/2014/main" id="{63C2E4DB-5575-5393-B4C6-930483FAF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16DB88-BBBE-7CE6-A99C-44CB2A9D882A}"/>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1124369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4A277-2D60-603D-5C00-5675B77C88A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D302C8-34C4-2BE0-FB2A-7A8BD461E01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0531FE-053F-80C2-6FC0-34203DAE7B58}"/>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5" name="Footer Placeholder 4">
            <a:extLst>
              <a:ext uri="{FF2B5EF4-FFF2-40B4-BE49-F238E27FC236}">
                <a16:creationId xmlns:a16="http://schemas.microsoft.com/office/drawing/2014/main" id="{39E8042C-F80E-6660-E199-AAE4A2E9A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424231-D04A-26C9-B0A6-194DBF6B45CB}"/>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4050045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1EA9F-60AD-1393-6558-AA5CD8C016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E3297D7-CEA1-8FB8-32A0-6A157A54264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36AEC6C-5887-6687-AEE7-CFA24D17EC9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9079D04-DDF8-4BFD-620D-B304F3F664AF}"/>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6" name="Footer Placeholder 5">
            <a:extLst>
              <a:ext uri="{FF2B5EF4-FFF2-40B4-BE49-F238E27FC236}">
                <a16:creationId xmlns:a16="http://schemas.microsoft.com/office/drawing/2014/main" id="{331F102C-50AD-FE84-778E-82D495FA8E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97CD4C-FCC4-190B-79A0-98D1ED9EEDA7}"/>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3450952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B383B-9803-69D1-B068-386FD8DDAE8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FC72044-B035-288A-67B8-D7C77C84C8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56C9E64-5650-FDF7-E7B1-3D7DEC5D24C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3477454-031B-9DAB-1185-F5258B409C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79FBC9D-0ECA-7B39-A67E-AAC8220FF97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83EF40D-6DB6-84EB-F4DC-06CCD22EA890}"/>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8" name="Footer Placeholder 7">
            <a:extLst>
              <a:ext uri="{FF2B5EF4-FFF2-40B4-BE49-F238E27FC236}">
                <a16:creationId xmlns:a16="http://schemas.microsoft.com/office/drawing/2014/main" id="{64722548-4F51-6E59-E8F8-09A8B6C072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667771-BC68-253C-B72C-F5C788B868E0}"/>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4019106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E879E-BCE3-C4AD-380D-DA966FE4A4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3D5FFCE-FDBB-9BCE-0473-8CCD3DE1A414}"/>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4" name="Footer Placeholder 3">
            <a:extLst>
              <a:ext uri="{FF2B5EF4-FFF2-40B4-BE49-F238E27FC236}">
                <a16:creationId xmlns:a16="http://schemas.microsoft.com/office/drawing/2014/main" id="{3E4B350C-B614-7890-D95B-9A8F4B17C0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789E54-123E-9527-0E2F-02FB8BB7AAFB}"/>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2393680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0D55D3-6643-1C8B-4E68-5CBE9FF860F9}"/>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3" name="Footer Placeholder 2">
            <a:extLst>
              <a:ext uri="{FF2B5EF4-FFF2-40B4-BE49-F238E27FC236}">
                <a16:creationId xmlns:a16="http://schemas.microsoft.com/office/drawing/2014/main" id="{98D8E9E5-D43F-A00F-D0E2-79D0CA4601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CD1BE3-EDF6-78FE-5253-05FF9B763B84}"/>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2581437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A830D-0DFC-53EA-FF7E-CCF84D5974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8FE255D-3DE9-7996-FD19-C1CEC2A5EC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DDD7EDD-4139-C4FA-C407-EB1378EE20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5270D8-37B7-23C0-8EBA-3AFC383D75EF}"/>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6" name="Footer Placeholder 5">
            <a:extLst>
              <a:ext uri="{FF2B5EF4-FFF2-40B4-BE49-F238E27FC236}">
                <a16:creationId xmlns:a16="http://schemas.microsoft.com/office/drawing/2014/main" id="{CF4FA8E6-E110-14A5-C3D4-641AA0B122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13350C-ED23-E665-7443-6156E2D2E6E8}"/>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1122004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B28B9-29A9-85FB-4757-293146BFDF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A128CA5-5C17-AC53-04DF-94E095AFFA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95F71A-4F69-5515-0C6D-D17DD8FA56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642C02-195A-0C76-917F-C42026265FE4}"/>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6" name="Footer Placeholder 5">
            <a:extLst>
              <a:ext uri="{FF2B5EF4-FFF2-40B4-BE49-F238E27FC236}">
                <a16:creationId xmlns:a16="http://schemas.microsoft.com/office/drawing/2014/main" id="{044C418E-6B14-97DD-4679-C872165081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C9D4C7-27C3-B073-4253-F83355459A17}"/>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1530688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3B29-256F-E38A-686A-4657B3026E3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1BB79BF-D984-B24D-0DE4-2DD3643A19C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4571A1-5F32-08D5-E420-FAD3B524C6CC}"/>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5" name="Footer Placeholder 4">
            <a:extLst>
              <a:ext uri="{FF2B5EF4-FFF2-40B4-BE49-F238E27FC236}">
                <a16:creationId xmlns:a16="http://schemas.microsoft.com/office/drawing/2014/main" id="{CECBB0E7-5633-5A45-9AE8-64F5613E77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8756A4-8E27-7B4A-1BD3-1EFD87238CEA}"/>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220756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DECA16-D843-5CBE-EAEF-CE2A650C77C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01D21D0-6289-269A-625C-3A4C44E7023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5DB15D-66C2-A115-3FAD-A43953F67FE9}"/>
              </a:ext>
            </a:extLst>
          </p:cNvPr>
          <p:cNvSpPr>
            <a:spLocks noGrp="1"/>
          </p:cNvSpPr>
          <p:nvPr>
            <p:ph type="dt" sz="half" idx="10"/>
          </p:nvPr>
        </p:nvSpPr>
        <p:spPr/>
        <p:txBody>
          <a:bodyPr/>
          <a:lstStyle/>
          <a:p>
            <a:fld id="{71927723-CA96-488B-8153-371D9E85C67B}" type="datetimeFigureOut">
              <a:rPr lang="en-GB" smtClean="0"/>
              <a:t>27/11/2025</a:t>
            </a:fld>
            <a:endParaRPr lang="en-GB"/>
          </a:p>
        </p:txBody>
      </p:sp>
      <p:sp>
        <p:nvSpPr>
          <p:cNvPr id="5" name="Footer Placeholder 4">
            <a:extLst>
              <a:ext uri="{FF2B5EF4-FFF2-40B4-BE49-F238E27FC236}">
                <a16:creationId xmlns:a16="http://schemas.microsoft.com/office/drawing/2014/main" id="{28ABFC90-E3FF-18D5-032A-18023BD972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F790C1-B277-E8D1-4A24-F6C7A365F9AC}"/>
              </a:ext>
            </a:extLst>
          </p:cNvPr>
          <p:cNvSpPr>
            <a:spLocks noGrp="1"/>
          </p:cNvSpPr>
          <p:nvPr>
            <p:ph type="sldNum" sz="quarter" idx="12"/>
          </p:nvPr>
        </p:nvSpPr>
        <p:spPr/>
        <p:txBody>
          <a:bodyPr/>
          <a:lstStyle/>
          <a:p>
            <a:fld id="{44013FDA-1A6E-4404-A2D9-D2DFA4E7849C}" type="slidenum">
              <a:rPr lang="en-GB" smtClean="0"/>
              <a:t>‹#›</a:t>
            </a:fld>
            <a:endParaRPr lang="en-GB"/>
          </a:p>
        </p:txBody>
      </p:sp>
    </p:spTree>
    <p:extLst>
      <p:ext uri="{BB962C8B-B14F-4D97-AF65-F5344CB8AC3E}">
        <p14:creationId xmlns:p14="http://schemas.microsoft.com/office/powerpoint/2010/main" val="2411576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78314-8051-E80C-0148-1E366EA943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BCA7D7E-53EF-6773-B98B-E3D82C2D92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EB6C31-AEB1-6132-102C-5461456719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927723-CA96-488B-8153-371D9E85C67B}" type="datetimeFigureOut">
              <a:rPr lang="en-GB" smtClean="0"/>
              <a:t>27/11/2025</a:t>
            </a:fld>
            <a:endParaRPr lang="en-GB"/>
          </a:p>
        </p:txBody>
      </p:sp>
      <p:sp>
        <p:nvSpPr>
          <p:cNvPr id="5" name="Footer Placeholder 4">
            <a:extLst>
              <a:ext uri="{FF2B5EF4-FFF2-40B4-BE49-F238E27FC236}">
                <a16:creationId xmlns:a16="http://schemas.microsoft.com/office/drawing/2014/main" id="{2745C555-4D4F-BAB9-9932-CE0808678A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8C3AF72-ADEB-8E8E-D698-AA8128B704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013FDA-1A6E-4404-A2D9-D2DFA4E7849C}" type="slidenum">
              <a:rPr lang="en-GB" smtClean="0"/>
              <a:t>‹#›</a:t>
            </a:fld>
            <a:endParaRPr lang="en-GB"/>
          </a:p>
        </p:txBody>
      </p:sp>
    </p:spTree>
    <p:extLst>
      <p:ext uri="{BB962C8B-B14F-4D97-AF65-F5344CB8AC3E}">
        <p14:creationId xmlns:p14="http://schemas.microsoft.com/office/powerpoint/2010/main" val="722512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22.jpeg"/></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jpeg"/></Relationships>
</file>

<file path=ppt/slides/_rels/slide1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 Id="rId5" Type="http://schemas.openxmlformats.org/officeDocument/2006/relationships/image" Target="../media/image43.jpeg"/><Relationship Id="rId4" Type="http://schemas.openxmlformats.org/officeDocument/2006/relationships/image" Target="../media/image42.jpeg"/></Relationships>
</file>

<file path=ppt/slides/_rels/slide1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7.xml"/><Relationship Id="rId5" Type="http://schemas.openxmlformats.org/officeDocument/2006/relationships/image" Target="../media/image47.jpeg"/><Relationship Id="rId4" Type="http://schemas.openxmlformats.org/officeDocument/2006/relationships/image" Target="../media/image46.jpeg"/></Relationships>
</file>

<file path=ppt/slides/_rels/slide1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 Id="rId5" Type="http://schemas.openxmlformats.org/officeDocument/2006/relationships/image" Target="../media/image51.jpeg"/><Relationship Id="rId4" Type="http://schemas.openxmlformats.org/officeDocument/2006/relationships/image" Target="../media/image50.jpeg"/></Relationships>
</file>

<file path=ppt/slides/_rels/slide1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 Id="rId5" Type="http://schemas.openxmlformats.org/officeDocument/2006/relationships/image" Target="../media/image55.jpeg"/><Relationship Id="rId4" Type="http://schemas.openxmlformats.org/officeDocument/2006/relationships/image" Target="../media/image54.jpeg"/></Relationships>
</file>

<file path=ppt/slides/_rels/slide1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58.jpeg"/></Relationships>
</file>

<file path=ppt/slides/_rels/slide1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 Id="rId5" Type="http://schemas.openxmlformats.org/officeDocument/2006/relationships/image" Target="../media/image62.jpeg"/><Relationship Id="rId4" Type="http://schemas.openxmlformats.org/officeDocument/2006/relationships/image" Target="../media/image61.jpeg"/></Relationships>
</file>

<file path=ppt/slides/_rels/slide17.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7.xml"/><Relationship Id="rId5" Type="http://schemas.openxmlformats.org/officeDocument/2006/relationships/image" Target="../media/image66.jpeg"/><Relationship Id="rId4" Type="http://schemas.openxmlformats.org/officeDocument/2006/relationships/image" Target="../media/image65.jpeg"/></Relationships>
</file>

<file path=ppt/slides/_rels/slide18.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7.xml"/><Relationship Id="rId5" Type="http://schemas.openxmlformats.org/officeDocument/2006/relationships/image" Target="../media/image70.jpeg"/><Relationship Id="rId4" Type="http://schemas.openxmlformats.org/officeDocument/2006/relationships/image" Target="../media/image69.jpeg"/></Relationships>
</file>

<file path=ppt/slides/_rels/slide1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 Id="rId5" Type="http://schemas.openxmlformats.org/officeDocument/2006/relationships/image" Target="../media/image74.jpeg"/><Relationship Id="rId4" Type="http://schemas.openxmlformats.org/officeDocument/2006/relationships/image" Target="../media/image73.jpeg"/></Relationships>
</file>

<file path=ppt/slides/_rels/slide2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77.jpeg"/></Relationships>
</file>

<file path=ppt/slides/_rels/slide2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 Id="rId5" Type="http://schemas.openxmlformats.org/officeDocument/2006/relationships/image" Target="../media/image81.jpeg"/><Relationship Id="rId4" Type="http://schemas.openxmlformats.org/officeDocument/2006/relationships/image" Target="../media/image80.jpeg"/></Relationships>
</file>

<file path=ppt/slides/_rels/slide22.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7.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image" Target="../media/image84.jpe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7.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8.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7.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s>
</file>

<file path=ppt/slides/_rels/slide2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7.xml"/><Relationship Id="rId5" Type="http://schemas.openxmlformats.org/officeDocument/2006/relationships/image" Target="../media/image97.png"/><Relationship Id="rId4" Type="http://schemas.openxmlformats.org/officeDocument/2006/relationships/image" Target="../media/image96.png"/></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33093/jiwe.2024.3.2.16" TargetMode="External"/><Relationship Id="rId2" Type="http://schemas.openxmlformats.org/officeDocument/2006/relationships/hyperlink" Target="https://doi.org/10.1109/acit62805.2024.10877239"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2" name="Rectangle 209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4" name="Rectangle 2093">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96" name="Rectangle 2095">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98" name="Picture 2097">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0" y="0"/>
            <a:ext cx="12181172" cy="6858000"/>
          </a:xfrm>
          <a:prstGeom prst="rect">
            <a:avLst/>
          </a:prstGeom>
        </p:spPr>
      </p:pic>
      <p:sp>
        <p:nvSpPr>
          <p:cNvPr id="2100" name="Rectangle 2099">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02" name="Rectangle 2101">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6" name="Picture 8" descr="University of Wales joins the Hidden Disabilities Sunflower">
            <a:extLst>
              <a:ext uri="{FF2B5EF4-FFF2-40B4-BE49-F238E27FC236}">
                <a16:creationId xmlns:a16="http://schemas.microsoft.com/office/drawing/2014/main" id="{BAC3385F-A97A-A2E3-E2AF-77B021201D1C}"/>
              </a:ext>
            </a:extLst>
          </p:cNvPr>
          <p:cNvPicPr>
            <a:picLocks noChangeAspect="1" noChangeArrowheads="1"/>
          </p:cNvPicPr>
          <p:nvPr/>
        </p:nvPicPr>
        <p:blipFill>
          <a:blip r:embed="rId3">
            <a:alphaModFix amt="60000"/>
            <a:extLst>
              <a:ext uri="{28A0092B-C50C-407E-A947-70E740481C1C}">
                <a14:useLocalDpi xmlns:a14="http://schemas.microsoft.com/office/drawing/2010/main" val="0"/>
              </a:ext>
            </a:extLst>
          </a:blip>
          <a:srcRect r="7206" b="1"/>
          <a:stretch>
            <a:fillRect/>
          </a:stretch>
        </p:blipFill>
        <p:spPr bwMode="auto">
          <a:xfrm>
            <a:off x="6094532" y="10"/>
            <a:ext cx="6093578" cy="343111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University of Wales Trinity Saint David">
            <a:extLst>
              <a:ext uri="{FF2B5EF4-FFF2-40B4-BE49-F238E27FC236}">
                <a16:creationId xmlns:a16="http://schemas.microsoft.com/office/drawing/2014/main" id="{EE37D9F8-C079-F630-80AC-2A2C2D4ABB32}"/>
              </a:ext>
            </a:extLst>
          </p:cNvPr>
          <p:cNvPicPr>
            <a:picLocks noChangeAspect="1" noChangeArrowheads="1"/>
          </p:cNvPicPr>
          <p:nvPr/>
        </p:nvPicPr>
        <p:blipFill>
          <a:blip r:embed="rId4">
            <a:alphaModFix amt="60000"/>
            <a:extLst>
              <a:ext uri="{28A0092B-C50C-407E-A947-70E740481C1C}">
                <a14:useLocalDpi xmlns:a14="http://schemas.microsoft.com/office/drawing/2010/main" val="0"/>
              </a:ext>
            </a:extLst>
          </a:blip>
          <a:srcRect l="7489" r="1" b="1"/>
          <a:stretch>
            <a:fillRect/>
          </a:stretch>
        </p:blipFill>
        <p:spPr bwMode="auto">
          <a:xfrm>
            <a:off x="4763" y="10"/>
            <a:ext cx="6093578" cy="343111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F9BBD19-2DE6-9668-31D6-C029E8893F46}"/>
              </a:ext>
            </a:extLst>
          </p:cNvPr>
          <p:cNvSpPr>
            <a:spLocks noGrp="1"/>
          </p:cNvSpPr>
          <p:nvPr>
            <p:ph type="ctrTitle"/>
          </p:nvPr>
        </p:nvSpPr>
        <p:spPr>
          <a:xfrm>
            <a:off x="1191965" y="552807"/>
            <a:ext cx="9801854" cy="2790331"/>
          </a:xfrm>
        </p:spPr>
        <p:txBody>
          <a:bodyPr vert="horz" lIns="91440" tIns="45720" rIns="91440" bIns="45720" rtlCol="0" anchor="b">
            <a:normAutofit/>
          </a:bodyPr>
          <a:lstStyle/>
          <a:p>
            <a:r>
              <a:rPr lang="en-US" sz="4800" b="1" kern="1200" dirty="0">
                <a:solidFill>
                  <a:srgbClr val="FFFFFF"/>
                </a:solidFill>
                <a:latin typeface="+mj-lt"/>
                <a:ea typeface="+mj-ea"/>
                <a:cs typeface="+mj-cs"/>
              </a:rPr>
              <a:t> </a:t>
            </a:r>
            <a:r>
              <a:rPr lang="en-US" sz="4500" b="1" u="sng" kern="1200" dirty="0">
                <a:solidFill>
                  <a:srgbClr val="FFFFFF"/>
                </a:solidFill>
                <a:latin typeface="+mj-lt"/>
                <a:ea typeface="+mj-ea"/>
                <a:cs typeface="+mj-cs"/>
              </a:rPr>
              <a:t>PROJECT</a:t>
            </a:r>
            <a:br>
              <a:rPr lang="en-US" sz="4500" b="1" kern="1200" dirty="0">
                <a:solidFill>
                  <a:srgbClr val="FFFFFF"/>
                </a:solidFill>
                <a:latin typeface="+mj-lt"/>
                <a:ea typeface="+mj-ea"/>
                <a:cs typeface="+mj-cs"/>
              </a:rPr>
            </a:br>
            <a:r>
              <a:rPr lang="en-US" sz="4500" b="1" kern="1200" dirty="0">
                <a:solidFill>
                  <a:srgbClr val="FFFFFF"/>
                </a:solidFill>
                <a:latin typeface="+mj-lt"/>
                <a:ea typeface="+mj-ea"/>
                <a:cs typeface="+mj-cs"/>
              </a:rPr>
              <a:t>PERSONALISED TRAVEL FOR EVERY ABILITY</a:t>
            </a:r>
            <a:endParaRPr lang="en-US" sz="4500" kern="1200" dirty="0">
              <a:solidFill>
                <a:srgbClr val="FFFFFF"/>
              </a:solidFill>
              <a:latin typeface="+mj-lt"/>
              <a:ea typeface="+mj-ea"/>
              <a:cs typeface="+mj-cs"/>
            </a:endParaRPr>
          </a:p>
        </p:txBody>
      </p:sp>
      <p:pic>
        <p:nvPicPr>
          <p:cNvPr id="2052" name="Picture 4" descr="University of Wales Trinity Saint David">
            <a:extLst>
              <a:ext uri="{FF2B5EF4-FFF2-40B4-BE49-F238E27FC236}">
                <a16:creationId xmlns:a16="http://schemas.microsoft.com/office/drawing/2014/main" id="{9BDE0263-1C9D-31D0-9AC5-679619AF98F8}"/>
              </a:ext>
            </a:extLst>
          </p:cNvPr>
          <p:cNvPicPr>
            <a:picLocks noChangeAspect="1" noChangeArrowheads="1"/>
          </p:cNvPicPr>
          <p:nvPr/>
        </p:nvPicPr>
        <p:blipFill>
          <a:blip r:embed="rId5">
            <a:alphaModFix amt="60000"/>
            <a:extLst>
              <a:ext uri="{28A0092B-C50C-407E-A947-70E740481C1C}">
                <a14:useLocalDpi xmlns:a14="http://schemas.microsoft.com/office/drawing/2010/main" val="0"/>
              </a:ext>
            </a:extLst>
          </a:blip>
          <a:srcRect r="211" b="-2"/>
          <a:stretch>
            <a:fillRect/>
          </a:stretch>
        </p:blipFill>
        <p:spPr bwMode="auto">
          <a:xfrm>
            <a:off x="6097280" y="3426870"/>
            <a:ext cx="6093578" cy="343112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University expands Birmingham campus ...">
            <a:extLst>
              <a:ext uri="{FF2B5EF4-FFF2-40B4-BE49-F238E27FC236}">
                <a16:creationId xmlns:a16="http://schemas.microsoft.com/office/drawing/2014/main" id="{83C0743D-E4E7-360D-4F8D-C55E9F3C830C}"/>
              </a:ext>
            </a:extLst>
          </p:cNvPr>
          <p:cNvPicPr>
            <a:picLocks noChangeAspect="1" noChangeArrowheads="1"/>
          </p:cNvPicPr>
          <p:nvPr/>
        </p:nvPicPr>
        <p:blipFill>
          <a:blip r:embed="rId6">
            <a:alphaModFix amt="60000"/>
            <a:extLst>
              <a:ext uri="{28A0092B-C50C-407E-A947-70E740481C1C}">
                <a14:useLocalDpi xmlns:a14="http://schemas.microsoft.com/office/drawing/2010/main" val="0"/>
              </a:ext>
            </a:extLst>
          </a:blip>
          <a:srcRect t="15043" r="-2" b="340"/>
          <a:stretch>
            <a:fillRect/>
          </a:stretch>
        </p:blipFill>
        <p:spPr bwMode="auto">
          <a:xfrm>
            <a:off x="7511" y="3426870"/>
            <a:ext cx="6093578" cy="3431129"/>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C11FCA88-19A8-2B36-1A17-F2A83A3BD110}"/>
              </a:ext>
            </a:extLst>
          </p:cNvPr>
          <p:cNvSpPr>
            <a:spLocks noGrp="1"/>
          </p:cNvSpPr>
          <p:nvPr>
            <p:ph type="subTitle" idx="1"/>
          </p:nvPr>
        </p:nvSpPr>
        <p:spPr>
          <a:xfrm>
            <a:off x="1189659" y="4155767"/>
            <a:ext cx="9801854" cy="2614231"/>
          </a:xfrm>
        </p:spPr>
        <p:txBody>
          <a:bodyPr vert="horz" lIns="91440" tIns="45720" rIns="91440" bIns="45720" rtlCol="0" anchor="t">
            <a:normAutofit/>
          </a:bodyPr>
          <a:lstStyle/>
          <a:p>
            <a:pPr indent="-228600">
              <a:buFont typeface="Arial" panose="020B0604020202020204" pitchFamily="34" charset="0"/>
              <a:buChar char="•"/>
            </a:pPr>
            <a:r>
              <a:rPr lang="en-US" sz="1800" b="1" dirty="0">
                <a:solidFill>
                  <a:srgbClr val="FFFFFF"/>
                </a:solidFill>
              </a:rPr>
              <a:t>STUDENT NAME: TOQEER SHAH</a:t>
            </a:r>
          </a:p>
          <a:p>
            <a:pPr indent="-228600">
              <a:buFont typeface="Arial" panose="020B0604020202020204" pitchFamily="34" charset="0"/>
              <a:buChar char="•"/>
            </a:pPr>
            <a:r>
              <a:rPr lang="en-US" sz="1800" b="1" dirty="0">
                <a:solidFill>
                  <a:srgbClr val="FFFFFF"/>
                </a:solidFill>
              </a:rPr>
              <a:t>STUDENT NUMBER 2232808</a:t>
            </a:r>
          </a:p>
          <a:p>
            <a:pPr indent="-228600">
              <a:buFont typeface="Arial" panose="020B0604020202020204" pitchFamily="34" charset="0"/>
              <a:buChar char="•"/>
            </a:pPr>
            <a:r>
              <a:rPr lang="en-US" sz="1800" b="1" dirty="0">
                <a:solidFill>
                  <a:srgbClr val="FFFFFF"/>
                </a:solidFill>
              </a:rPr>
              <a:t>SUPERVISOR’S NAME: DOC SANA JOKHIO</a:t>
            </a:r>
          </a:p>
          <a:p>
            <a:pPr indent="-228600">
              <a:buFont typeface="Arial" panose="020B0604020202020204" pitchFamily="34" charset="0"/>
              <a:buChar char="•"/>
            </a:pPr>
            <a:r>
              <a:rPr lang="en-US" sz="1800" b="1" dirty="0">
                <a:solidFill>
                  <a:srgbClr val="FFFFFF"/>
                </a:solidFill>
              </a:rPr>
              <a:t>Department &amp; Institution: BSc Cloud Computing</a:t>
            </a:r>
          </a:p>
          <a:p>
            <a:pPr indent="-228600">
              <a:buFont typeface="Arial" panose="020B0604020202020204" pitchFamily="34" charset="0"/>
              <a:buChar char="•"/>
            </a:pPr>
            <a:r>
              <a:rPr lang="en-US" sz="1800" b="1" dirty="0">
                <a:solidFill>
                  <a:srgbClr val="FFFFFF"/>
                </a:solidFill>
              </a:rPr>
              <a:t>Date of Submission: 28/11/2025</a:t>
            </a:r>
            <a:endParaRPr lang="en-US" sz="1800" dirty="0">
              <a:solidFill>
                <a:srgbClr val="FFFFFF"/>
              </a:solidFill>
            </a:endParaRPr>
          </a:p>
          <a:p>
            <a:pPr indent="-228600">
              <a:buFont typeface="Arial" panose="020B0604020202020204" pitchFamily="34" charset="0"/>
              <a:buChar char="•"/>
            </a:pPr>
            <a:endParaRPr lang="en-US" sz="1800" b="1" dirty="0">
              <a:solidFill>
                <a:srgbClr val="FFFFFF"/>
              </a:solidFill>
            </a:endParaRPr>
          </a:p>
          <a:p>
            <a:pPr indent="-228600">
              <a:buFont typeface="Arial" panose="020B0604020202020204" pitchFamily="34" charset="0"/>
              <a:buChar char="•"/>
            </a:pPr>
            <a:endParaRPr lang="en-US" sz="1800" dirty="0">
              <a:solidFill>
                <a:srgbClr val="FFFFFF"/>
              </a:solidFill>
            </a:endParaRPr>
          </a:p>
          <a:p>
            <a:pPr indent="-228600">
              <a:buFont typeface="Arial" panose="020B0604020202020204" pitchFamily="34" charset="0"/>
              <a:buChar char="•"/>
            </a:pPr>
            <a:endParaRPr lang="en-US" sz="1800" dirty="0">
              <a:solidFill>
                <a:srgbClr val="FFFFFF"/>
              </a:solidFill>
            </a:endParaRPr>
          </a:p>
          <a:p>
            <a:pPr indent="-228600">
              <a:buFont typeface="Arial" panose="020B0604020202020204" pitchFamily="34" charset="0"/>
              <a:buChar char="•"/>
            </a:pPr>
            <a:endParaRPr lang="en-US" sz="1800" dirty="0">
              <a:solidFill>
                <a:srgbClr val="FFFFFF"/>
              </a:solidFill>
            </a:endParaRPr>
          </a:p>
        </p:txBody>
      </p:sp>
    </p:spTree>
    <p:extLst>
      <p:ext uri="{BB962C8B-B14F-4D97-AF65-F5344CB8AC3E}">
        <p14:creationId xmlns:p14="http://schemas.microsoft.com/office/powerpoint/2010/main" val="3406090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4" name="Picture 6" descr="Top view of engineer team holding blueprint and standing at table. Symposium. Top view of civil engineer team holding blueprint and standing at table with laptop, project plan and blueprint. Aerial view of skilled project manager planning and writing on sticky notes. Symposium. agenda design stock pictures, royalty-free photos &amp; images">
            <a:extLst>
              <a:ext uri="{FF2B5EF4-FFF2-40B4-BE49-F238E27FC236}">
                <a16:creationId xmlns:a16="http://schemas.microsoft.com/office/drawing/2014/main" id="{66AE23D7-34FA-CE13-26D4-2FC6D810BD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78"/>
          <a:stretch>
            <a:fillRect/>
          </a:stretch>
        </p:blipFill>
        <p:spPr bwMode="auto">
          <a:xfrm>
            <a:off x="-1588" y="10"/>
            <a:ext cx="12182474" cy="6857990"/>
          </a:xfrm>
          <a:prstGeom prst="rect">
            <a:avLst/>
          </a:prstGeom>
          <a:noFill/>
          <a:extLst>
            <a:ext uri="{909E8E84-426E-40DD-AFC4-6F175D3DCCD1}">
              <a14:hiddenFill xmlns:a14="http://schemas.microsoft.com/office/drawing/2010/main">
                <a:solidFill>
                  <a:srgbClr val="FFFFFF"/>
                </a:solidFill>
              </a14:hiddenFill>
            </a:ext>
          </a:extLst>
        </p:spPr>
      </p:pic>
      <p:sp>
        <p:nvSpPr>
          <p:cNvPr id="2105" name="Rectangle 2104">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2352"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07" name="Rectangle 2106">
            <a:extLst>
              <a:ext uri="{FF2B5EF4-FFF2-40B4-BE49-F238E27FC236}">
                <a16:creationId xmlns:a16="http://schemas.microsoft.com/office/drawing/2014/main" id="{681CD866-52B5-4280-A92B-56BDFD1E9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2352" y="0"/>
            <a:ext cx="6089647" cy="6858000"/>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2" name="Picture 4" descr="Business Planning Calendar Agenda work schedule and Project management concept. Businessman manages time for effective work with Calendar on virtual screen. Time management. Reminder appointment. Business Planning Calendar Agenda work schedule and Project management concept. Businessman manages time for effective work with Calendar on virtual screen. Time management. Reminder appointment. agenda design stock pictures, royalty-free photos &amp; images">
            <a:extLst>
              <a:ext uri="{FF2B5EF4-FFF2-40B4-BE49-F238E27FC236}">
                <a16:creationId xmlns:a16="http://schemas.microsoft.com/office/drawing/2014/main" id="{8747E7ED-E281-5AB4-7783-519BAADA9B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893" r="35380" b="-4"/>
          <a:stretch>
            <a:fillRect/>
          </a:stretch>
        </p:blipFill>
        <p:spPr bwMode="auto">
          <a:xfrm>
            <a:off x="6742641" y="643466"/>
            <a:ext cx="2312987" cy="237744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sinessman selecting a Agenda Concept button A businessman selecting a Agenda Concept button on a clear screen. agenda planner stock pictures, royalty-free photos &amp; images">
            <a:extLst>
              <a:ext uri="{FF2B5EF4-FFF2-40B4-BE49-F238E27FC236}">
                <a16:creationId xmlns:a16="http://schemas.microsoft.com/office/drawing/2014/main" id="{32D57C8C-D9B0-0AAC-29D8-A84A53C1F7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290" r="23398" b="-3"/>
          <a:stretch>
            <a:fillRect/>
          </a:stretch>
        </p:blipFill>
        <p:spPr bwMode="auto">
          <a:xfrm>
            <a:off x="9216507" y="643468"/>
            <a:ext cx="2312987" cy="23757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048EB0C-0232-4B29-8E8C-E9286D643985}"/>
              </a:ext>
            </a:extLst>
          </p:cNvPr>
          <p:cNvSpPr txBox="1"/>
          <p:nvPr/>
        </p:nvSpPr>
        <p:spPr>
          <a:xfrm>
            <a:off x="8349343" y="3019224"/>
            <a:ext cx="3842656" cy="3838766"/>
          </a:xfrm>
          <a:prstGeom prst="rect">
            <a:avLst/>
          </a:prstGeom>
        </p:spPr>
        <p:txBody>
          <a:bodyPr vert="horz" lIns="91440" tIns="45720" rIns="91440" bIns="45720" rtlCol="0" anchor="ctr">
            <a:normAutofit lnSpcReduction="10000"/>
          </a:bodyPr>
          <a:lstStyle/>
          <a:p>
            <a:pPr>
              <a:lnSpc>
                <a:spcPct val="90000"/>
              </a:lnSpc>
              <a:spcAft>
                <a:spcPts val="600"/>
              </a:spcAft>
            </a:pPr>
            <a:r>
              <a:rPr lang="en-US" sz="1000" b="1" dirty="0"/>
              <a:t>           </a:t>
            </a:r>
          </a:p>
          <a:p>
            <a:pPr lvl="5"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1 INTRODUCTION</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2 MOTIVATION AND GOALS</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3 AIM AND OBJECTIVES</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4 LITERATURE REVIEW</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5 METHODOLOGY</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6 DESIGN OVERVIEW</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7 GANT CHART</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8 DEMO </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9 CONCLUSION</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10 REFERENCES</a:t>
            </a:r>
          </a:p>
          <a:p>
            <a:pPr indent="-228600">
              <a:lnSpc>
                <a:spcPct val="90000"/>
              </a:lnSpc>
              <a:spcAft>
                <a:spcPts val="600"/>
              </a:spcAft>
              <a:buFont typeface="Arial" panose="020B0604020202020204" pitchFamily="34" charset="0"/>
              <a:buChar char="•"/>
            </a:pPr>
            <a:r>
              <a:rPr lang="en-US" b="1" dirty="0">
                <a:latin typeface="Arial" panose="020B0604020202020204" pitchFamily="34" charset="0"/>
                <a:cs typeface="Arial" panose="020B0604020202020204" pitchFamily="34" charset="0"/>
              </a:rPr>
              <a:t>10 Q&amp; A</a:t>
            </a:r>
          </a:p>
        </p:txBody>
      </p:sp>
    </p:spTree>
    <p:extLst>
      <p:ext uri="{BB962C8B-B14F-4D97-AF65-F5344CB8AC3E}">
        <p14:creationId xmlns:p14="http://schemas.microsoft.com/office/powerpoint/2010/main" val="23921429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8" name="Rectangle 1117">
            <a:extLst>
              <a:ext uri="{FF2B5EF4-FFF2-40B4-BE49-F238E27FC236}">
                <a16:creationId xmlns:a16="http://schemas.microsoft.com/office/drawing/2014/main" id="{9A42C7B2-7BD6-433A-95AB-5AA4F44B5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I love my new furry friend Adorable young girl enjoying family vacation on a summer day at the beach. pets on holidays stock pictures, royalty-free photos &amp; images">
            <a:extLst>
              <a:ext uri="{FF2B5EF4-FFF2-40B4-BE49-F238E27FC236}">
                <a16:creationId xmlns:a16="http://schemas.microsoft.com/office/drawing/2014/main" id="{502238A1-7623-F000-F853-6332A9C910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818" r="4793" b="-1"/>
          <a:stretch>
            <a:fillRect/>
          </a:stretch>
        </p:blipFill>
        <p:spPr bwMode="auto">
          <a:xfrm>
            <a:off x="21772" y="10"/>
            <a:ext cx="7642746" cy="6857990"/>
          </a:xfrm>
          <a:prstGeom prst="rect">
            <a:avLst/>
          </a:prstGeom>
          <a:noFill/>
          <a:extLst>
            <a:ext uri="{909E8E84-426E-40DD-AFC4-6F175D3DCCD1}">
              <a14:hiddenFill xmlns:a14="http://schemas.microsoft.com/office/drawing/2010/main">
                <a:solidFill>
                  <a:srgbClr val="FFFFFF"/>
                </a:solidFill>
              </a14:hiddenFill>
            </a:ext>
          </a:extLst>
        </p:spPr>
      </p:pic>
      <p:sp>
        <p:nvSpPr>
          <p:cNvPr id="1120" name="Rectangle 1119">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Young man in a wheelchair with luggage at the airport Young man in a wheelchair with luggage at the airport closeup accessibale people on airport stock pictures, royalty-free photos &amp; images">
            <a:extLst>
              <a:ext uri="{FF2B5EF4-FFF2-40B4-BE49-F238E27FC236}">
                <a16:creationId xmlns:a16="http://schemas.microsoft.com/office/drawing/2014/main" id="{4FE86E0E-15C8-4166-9897-608AFA95F5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562" r="4" b="4"/>
          <a:stretch>
            <a:fillRect/>
          </a:stretch>
        </p:blipFill>
        <p:spPr bwMode="auto">
          <a:xfrm>
            <a:off x="7809454" y="1"/>
            <a:ext cx="4382546" cy="3345645"/>
          </a:xfrm>
          <a:prstGeom prst="rect">
            <a:avLst/>
          </a:prstGeom>
          <a:noFill/>
          <a:extLst>
            <a:ext uri="{909E8E84-426E-40DD-AFC4-6F175D3DCCD1}">
              <a14:hiddenFill xmlns:a14="http://schemas.microsoft.com/office/drawing/2010/main">
                <a:solidFill>
                  <a:srgbClr val="FFFFFF"/>
                </a:solidFill>
              </a14:hiddenFill>
            </a:ext>
          </a:extLst>
        </p:spPr>
      </p:pic>
      <p:sp>
        <p:nvSpPr>
          <p:cNvPr id="1122" name="Rectangle 1121">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535"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4" name="Rectangle 1123">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43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C98F42F-B9F0-E9CD-BBF3-7BCCC649C51B}"/>
              </a:ext>
            </a:extLst>
          </p:cNvPr>
          <p:cNvSpPr txBox="1"/>
          <p:nvPr/>
        </p:nvSpPr>
        <p:spPr>
          <a:xfrm>
            <a:off x="3364992" y="4151376"/>
            <a:ext cx="3319272" cy="192024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400" b="1" dirty="0"/>
          </a:p>
        </p:txBody>
      </p:sp>
      <p:pic>
        <p:nvPicPr>
          <p:cNvPr id="1034" name="Picture 10" descr="A beagle dog sits in an open suitcase with clothes and leisure items. Summer travel, preparing for a trip, packing luggage. A beagle dog sits in an open suitcase with clothes and leisure items. Summer travel, preparing for a trip, packing luggage. Top view. pets on holidays stock pictures, royalty-free photos &amp; images">
            <a:extLst>
              <a:ext uri="{FF2B5EF4-FFF2-40B4-BE49-F238E27FC236}">
                <a16:creationId xmlns:a16="http://schemas.microsoft.com/office/drawing/2014/main" id="{84AFA419-C566-0B9F-0E6D-51B9115924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0333" r="2233" b="4"/>
          <a:stretch>
            <a:fillRect/>
          </a:stretch>
        </p:blipFill>
        <p:spPr bwMode="auto">
          <a:xfrm>
            <a:off x="7809462" y="3512354"/>
            <a:ext cx="4382545" cy="334564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6ED97A8-370F-C4C7-512F-1A78134D8C03}"/>
              </a:ext>
            </a:extLst>
          </p:cNvPr>
          <p:cNvSpPr txBox="1"/>
          <p:nvPr/>
        </p:nvSpPr>
        <p:spPr>
          <a:xfrm>
            <a:off x="21772" y="3986128"/>
            <a:ext cx="7664518" cy="2253231"/>
          </a:xfrm>
          <a:prstGeom prst="rect">
            <a:avLst/>
          </a:prstGeom>
          <a:solidFill>
            <a:schemeClr val="tx2">
              <a:lumMod val="50000"/>
              <a:lumOff val="50000"/>
            </a:schemeClr>
          </a:solidFill>
        </p:spPr>
        <p:txBody>
          <a:bodyPr wrap="square" rtlCol="0">
            <a:spAutoFit/>
          </a:bodyPr>
          <a:lstStyle/>
          <a:p>
            <a:pPr>
              <a:lnSpc>
                <a:spcPct val="90000"/>
              </a:lnSpc>
              <a:spcAft>
                <a:spcPts val="600"/>
              </a:spcAft>
            </a:pPr>
            <a:r>
              <a:rPr lang="en-US" b="1" dirty="0">
                <a:solidFill>
                  <a:schemeClr val="bg1"/>
                </a:solidFill>
                <a:latin typeface="Arial" panose="020B0604020202020204" pitchFamily="34" charset="0"/>
                <a:cs typeface="Arial" panose="020B0604020202020204" pitchFamily="34" charset="0"/>
              </a:rPr>
              <a:t>                                          </a:t>
            </a:r>
            <a:r>
              <a:rPr lang="en-US" sz="3000" b="1" u="sng" dirty="0">
                <a:solidFill>
                  <a:schemeClr val="bg1"/>
                </a:solidFill>
                <a:latin typeface="Arial" panose="020B0604020202020204" pitchFamily="34" charset="0"/>
                <a:cs typeface="Arial" panose="020B0604020202020204" pitchFamily="34" charset="0"/>
              </a:rPr>
              <a:t>INTRODUCTION</a:t>
            </a:r>
          </a:p>
          <a:p>
            <a:pPr>
              <a:lnSpc>
                <a:spcPct val="90000"/>
              </a:lnSpc>
              <a:spcAft>
                <a:spcPts val="600"/>
              </a:spcAft>
            </a:pPr>
            <a:r>
              <a:rPr lang="en-US" sz="2300" dirty="0">
                <a:solidFill>
                  <a:schemeClr val="bg1"/>
                </a:solidFill>
                <a:latin typeface="Arial" panose="020B0604020202020204" pitchFamily="34" charset="0"/>
                <a:cs typeface="Arial" panose="020B0604020202020204" pitchFamily="34" charset="0"/>
              </a:rPr>
              <a:t>This project creates a travel platform for accessible-travel clients and pet-friendly tourists. It breaks barriers by offering reliable information, certified accommodations, and </a:t>
            </a:r>
            <a:r>
              <a:rPr lang="en-US" sz="2300" dirty="0" err="1">
                <a:solidFill>
                  <a:schemeClr val="bg1"/>
                </a:solidFill>
                <a:latin typeface="Arial" panose="020B0604020202020204" pitchFamily="34" charset="0"/>
                <a:cs typeface="Arial" panose="020B0604020202020204" pitchFamily="34" charset="0"/>
              </a:rPr>
              <a:t>personalised</a:t>
            </a:r>
            <a:r>
              <a:rPr lang="en-US" sz="2300" dirty="0">
                <a:solidFill>
                  <a:schemeClr val="bg1"/>
                </a:solidFill>
                <a:latin typeface="Arial" panose="020B0604020202020204" pitchFamily="34" charset="0"/>
                <a:cs typeface="Arial" panose="020B0604020202020204" pitchFamily="34" charset="0"/>
              </a:rPr>
              <a:t> advice—ensuring safe, inclusive, and comfortable journeys for all [1].</a:t>
            </a:r>
          </a:p>
        </p:txBody>
      </p:sp>
    </p:spTree>
    <p:extLst>
      <p:ext uri="{BB962C8B-B14F-4D97-AF65-F5344CB8AC3E}">
        <p14:creationId xmlns:p14="http://schemas.microsoft.com/office/powerpoint/2010/main" val="1568217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6" name="Rectangle 1065">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booking flight travel traveler search reservation holiday page booking flight travel traveler search ticket reservation holiday air book research plan job space technology startup service professional now marketing equipment concept - stock image holiday website not clear stock pictures, royalty-free photos &amp; images">
            <a:extLst>
              <a:ext uri="{FF2B5EF4-FFF2-40B4-BE49-F238E27FC236}">
                <a16:creationId xmlns:a16="http://schemas.microsoft.com/office/drawing/2014/main" id="{5B107952-5D73-663A-4D65-9FB88FA397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38" r="24573" b="-1"/>
          <a:stretch>
            <a:fillRect/>
          </a:stretch>
        </p:blipFill>
        <p:spPr bwMode="auto">
          <a:xfrm>
            <a:off x="0" y="1966"/>
            <a:ext cx="7642726" cy="6857990"/>
          </a:xfrm>
          <a:prstGeom prst="rect">
            <a:avLst/>
          </a:prstGeom>
          <a:solidFill>
            <a:schemeClr val="tx2">
              <a:lumMod val="50000"/>
              <a:lumOff val="50000"/>
            </a:schemeClr>
          </a:solidFill>
        </p:spPr>
      </p:pic>
      <p:sp>
        <p:nvSpPr>
          <p:cNvPr id="1068" name="Rectangle 1067">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8" name="Picture 14" descr="Search hotels website on computer screen, online booking concept Search hotels website on computer screen, online booking concept, tropical beach background holiday website not clear stock pictures, royalty-free photos &amp; images">
            <a:extLst>
              <a:ext uri="{FF2B5EF4-FFF2-40B4-BE49-F238E27FC236}">
                <a16:creationId xmlns:a16="http://schemas.microsoft.com/office/drawing/2014/main" id="{3E9D0889-BD35-701C-D293-83D7C47742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4950" r="1" b="1"/>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070" name="Rectangle 1069">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72" name="Rectangle 1071">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Web Page about Search Hotels Computer Monitor, E-commerce, Making a Reservation, Website Template, Travel holiday website not clear stock pictures, royalty-free photos &amp; images">
            <a:extLst>
              <a:ext uri="{FF2B5EF4-FFF2-40B4-BE49-F238E27FC236}">
                <a16:creationId xmlns:a16="http://schemas.microsoft.com/office/drawing/2014/main" id="{D358C536-386B-DAAE-FE24-2AC4C4546A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5588" r="1" b="12332"/>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Travel booking web page concept. Booking on the internet. Travel booking web page concept. Booking on the internet. Laptop mock-up with sea view holiday website not clear stock pictures, royalty-free photos &amp; images">
            <a:extLst>
              <a:ext uri="{FF2B5EF4-FFF2-40B4-BE49-F238E27FC236}">
                <a16:creationId xmlns:a16="http://schemas.microsoft.com/office/drawing/2014/main" id="{CA23CA20-A38C-A350-E76A-C5B51A6360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9524" r="1" b="1"/>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5C8D860-2B23-7653-8CD3-41E84A3C86B3}"/>
              </a:ext>
            </a:extLst>
          </p:cNvPr>
          <p:cNvSpPr txBox="1"/>
          <p:nvPr/>
        </p:nvSpPr>
        <p:spPr>
          <a:xfrm>
            <a:off x="0" y="4486878"/>
            <a:ext cx="7720049" cy="1938992"/>
          </a:xfrm>
          <a:prstGeom prst="rect">
            <a:avLst/>
          </a:prstGeom>
          <a:solidFill>
            <a:schemeClr val="tx2">
              <a:lumMod val="50000"/>
              <a:lumOff val="50000"/>
            </a:schemeClr>
          </a:solidFill>
        </p:spPr>
        <p:txBody>
          <a:bodyPr wrap="square" rtlCol="0">
            <a:spAutoFit/>
          </a:bodyPr>
          <a:lstStyle/>
          <a:p>
            <a:r>
              <a:rPr lang="en-GB" sz="2000" b="1" dirty="0">
                <a:solidFill>
                  <a:schemeClr val="bg1"/>
                </a:solidFill>
                <a:latin typeface="Arial" panose="020B0604020202020204" pitchFamily="34" charset="0"/>
                <a:cs typeface="Arial" panose="020B0604020202020204" pitchFamily="34" charset="0"/>
              </a:rPr>
              <a:t>1: Hard to find reliable accessibility info</a:t>
            </a:r>
          </a:p>
          <a:p>
            <a:pPr lvl="0"/>
            <a:r>
              <a:rPr lang="en-GB" sz="2000" b="1" dirty="0">
                <a:solidFill>
                  <a:schemeClr val="bg1"/>
                </a:solidFill>
                <a:latin typeface="Arial" panose="020B0604020202020204" pitchFamily="34" charset="0"/>
                <a:cs typeface="Arial" panose="020B0604020202020204" pitchFamily="34" charset="0"/>
              </a:rPr>
              <a:t>2: Pet policies are often unclear</a:t>
            </a:r>
          </a:p>
          <a:p>
            <a:pPr lvl="0"/>
            <a:r>
              <a:rPr lang="en-GB" sz="2000" b="1" dirty="0">
                <a:solidFill>
                  <a:schemeClr val="bg1"/>
                </a:solidFill>
                <a:latin typeface="Arial" panose="020B0604020202020204" pitchFamily="34" charset="0"/>
                <a:cs typeface="Arial" panose="020B0604020202020204" pitchFamily="34" charset="0"/>
              </a:rPr>
              <a:t>3: Few filters for specific needs</a:t>
            </a:r>
          </a:p>
          <a:p>
            <a:pPr lvl="0"/>
            <a:r>
              <a:rPr lang="en-GB" sz="2000" b="1" dirty="0">
                <a:solidFill>
                  <a:schemeClr val="bg1"/>
                </a:solidFill>
                <a:latin typeface="Arial" panose="020B0604020202020204" pitchFamily="34" charset="0"/>
                <a:cs typeface="Arial" panose="020B0604020202020204" pitchFamily="34" charset="0"/>
              </a:rPr>
              <a:t>4: Unverified claims cause surprises</a:t>
            </a:r>
          </a:p>
          <a:p>
            <a:pPr lvl="0"/>
            <a:r>
              <a:rPr lang="en-GB" sz="2000" b="1" dirty="0">
                <a:solidFill>
                  <a:schemeClr val="bg1"/>
                </a:solidFill>
                <a:latin typeface="Arial" panose="020B0604020202020204" pitchFamily="34" charset="0"/>
                <a:cs typeface="Arial" panose="020B0604020202020204" pitchFamily="34" charset="0"/>
              </a:rPr>
              <a:t>5: Communication barriers add stress</a:t>
            </a:r>
          </a:p>
          <a:p>
            <a:pPr lvl="0"/>
            <a:r>
              <a:rPr lang="en-GB" sz="2000" b="1" dirty="0">
                <a:solidFill>
                  <a:schemeClr val="bg1"/>
                </a:solidFill>
                <a:latin typeface="Arial" panose="020B0604020202020204" pitchFamily="34" charset="0"/>
                <a:cs typeface="Arial" panose="020B0604020202020204" pitchFamily="34" charset="0"/>
              </a:rPr>
              <a:t>6: Info scattered, planning becomes har</a:t>
            </a:r>
            <a:r>
              <a:rPr lang="en-GB" b="1" dirty="0">
                <a:solidFill>
                  <a:schemeClr val="bg1"/>
                </a:solidFill>
                <a:latin typeface="Arial" panose="020B0604020202020204" pitchFamily="34" charset="0"/>
                <a:cs typeface="Arial" panose="020B0604020202020204" pitchFamily="34" charset="0"/>
              </a:rPr>
              <a:t>d [2].</a:t>
            </a:r>
          </a:p>
        </p:txBody>
      </p:sp>
      <p:sp>
        <p:nvSpPr>
          <p:cNvPr id="9" name="TextBox 8">
            <a:extLst>
              <a:ext uri="{FF2B5EF4-FFF2-40B4-BE49-F238E27FC236}">
                <a16:creationId xmlns:a16="http://schemas.microsoft.com/office/drawing/2014/main" id="{22BC92BF-52DB-A54D-0BA4-AA200C804F67}"/>
              </a:ext>
            </a:extLst>
          </p:cNvPr>
          <p:cNvSpPr txBox="1"/>
          <p:nvPr/>
        </p:nvSpPr>
        <p:spPr>
          <a:xfrm>
            <a:off x="1" y="4007901"/>
            <a:ext cx="7720042" cy="461665"/>
          </a:xfrm>
          <a:prstGeom prst="rect">
            <a:avLst/>
          </a:prstGeom>
          <a:solidFill>
            <a:schemeClr val="tx2">
              <a:lumMod val="50000"/>
              <a:lumOff val="50000"/>
            </a:schemeClr>
          </a:solidFill>
        </p:spPr>
        <p:txBody>
          <a:bodyPr wrap="square" rtlCol="0">
            <a:spAutoFit/>
          </a:bodyPr>
          <a:lstStyle/>
          <a:p>
            <a:r>
              <a:rPr lang="en-GB" sz="2400" b="1" dirty="0">
                <a:solidFill>
                  <a:schemeClr val="bg1"/>
                </a:solidFill>
              </a:rPr>
              <a:t>         </a:t>
            </a:r>
            <a:r>
              <a:rPr lang="en-GB" sz="2400" b="1" dirty="0">
                <a:solidFill>
                  <a:schemeClr val="bg1"/>
                </a:solidFill>
                <a:latin typeface="Arial" panose="020B0604020202020204" pitchFamily="34" charset="0"/>
                <a:cs typeface="Arial" panose="020B0604020202020204" pitchFamily="34" charset="0"/>
              </a:rPr>
              <a:t>MOTIVATION/ PROBLEM STATEMENT</a:t>
            </a:r>
          </a:p>
        </p:txBody>
      </p:sp>
    </p:spTree>
    <p:extLst>
      <p:ext uri="{BB962C8B-B14F-4D97-AF65-F5344CB8AC3E}">
        <p14:creationId xmlns:p14="http://schemas.microsoft.com/office/powerpoint/2010/main" val="3658468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4" name="Picture 12" descr="Developer who developed a new version to improve your software.Operating upgrade system.Process of updating software to technology.Update modern functions for modern equipment. Developer who developed a new version to improve your software.Operating upgrade system.Process of updating software to technology.Update modern functions for modern equipment Maintain with updates &amp; documentation of website stock pictures, royalty-free photos &amp; images">
            <a:extLst>
              <a:ext uri="{FF2B5EF4-FFF2-40B4-BE49-F238E27FC236}">
                <a16:creationId xmlns:a16="http://schemas.microsoft.com/office/drawing/2014/main" id="{F66D13FC-71FC-A64B-DA92-4E2232FE24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325" r="23412" b="1"/>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3098" name="Rectangle 3097">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80" name="Picture 8" descr="Online test, assessment or academic exam and answer multiple choice questions on computer screen. E-learning, remote student, survey, questionnaire, quiz on internet. MCQ. Person working on laptop. Online test, assessment or academic exam and answer multiple choice questions on computer screen. E-learning, remote student, survey, questionnaire, quiz on internet. MCQ. Person working on laptop. test and validate of website stock pictures, royalty-free photos &amp; images">
            <a:extLst>
              <a:ext uri="{FF2B5EF4-FFF2-40B4-BE49-F238E27FC236}">
                <a16:creationId xmlns:a16="http://schemas.microsoft.com/office/drawing/2014/main" id="{FB9A06C2-6668-F059-DF6B-E3872B0F04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4950" r="1" b="1"/>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3100" name="Rectangle 3099">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02" name="Rectangle 3101">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82" name="Picture 10" descr="CMS (content management systems): Businessman mechanical robotic hand touching CMS network technology on interface. Content management, digital workflows, automation, efficiency concept. CMS (content management systems): Businessman mechanical robotic hand touching CMS network technology on interface. Content management, digital workflows, automation, efficiency concept. Maintain with updates &amp; documentation of website stock pictures, royalty-free photos &amp; images">
            <a:extLst>
              <a:ext uri="{FF2B5EF4-FFF2-40B4-BE49-F238E27FC236}">
                <a16:creationId xmlns:a16="http://schemas.microsoft.com/office/drawing/2014/main" id="{9C3346C0-9CD2-50C5-92B5-5EEC5621B8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377" r="20766" b="-1"/>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Book Flights Online A close up of a fictional webpage used to book flights online holiday website not clear stock pictures, royalty-free photos &amp; images">
            <a:extLst>
              <a:ext uri="{FF2B5EF4-FFF2-40B4-BE49-F238E27FC236}">
                <a16:creationId xmlns:a16="http://schemas.microsoft.com/office/drawing/2014/main" id="{48F9AEF2-D28C-5D56-C4AD-433ED810CBB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8916" r="1" b="1"/>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92818F3-7082-E98F-DE48-5B20CEA9BF7A}"/>
              </a:ext>
            </a:extLst>
          </p:cNvPr>
          <p:cNvSpPr txBox="1"/>
          <p:nvPr/>
        </p:nvSpPr>
        <p:spPr>
          <a:xfrm>
            <a:off x="20410" y="2863931"/>
            <a:ext cx="7622336" cy="3764107"/>
          </a:xfrm>
          <a:prstGeom prst="rect">
            <a:avLst/>
          </a:prstGeom>
          <a:solidFill>
            <a:schemeClr val="tx2">
              <a:lumMod val="50000"/>
              <a:lumOff val="50000"/>
            </a:schemeClr>
          </a:solidFill>
        </p:spPr>
        <p:txBody>
          <a:bodyPr wrap="square" rtlCol="0">
            <a:spAutoFit/>
          </a:bodyPr>
          <a:lstStyle/>
          <a:p>
            <a:pPr>
              <a:lnSpc>
                <a:spcPct val="90000"/>
              </a:lnSpc>
              <a:spcAft>
                <a:spcPts val="600"/>
              </a:spcAft>
            </a:pPr>
            <a:r>
              <a:rPr lang="en-US" sz="2000" b="1" dirty="0">
                <a:solidFill>
                  <a:schemeClr val="bg1"/>
                </a:solidFill>
                <a:latin typeface="Arial" panose="020B0604020202020204" pitchFamily="34" charset="0"/>
                <a:cs typeface="Arial" panose="020B0604020202020204" pitchFamily="34" charset="0"/>
              </a:rPr>
              <a:t>                                      </a:t>
            </a:r>
            <a:r>
              <a:rPr lang="en-US" sz="2000" b="1" u="sng" dirty="0">
                <a:solidFill>
                  <a:schemeClr val="bg1"/>
                </a:solidFill>
                <a:latin typeface="Arial" panose="020B0604020202020204" pitchFamily="34" charset="0"/>
                <a:cs typeface="Arial" panose="020B0604020202020204" pitchFamily="34" charset="0"/>
              </a:rPr>
              <a:t>AIMS &amp; OBJECTIVES </a:t>
            </a:r>
          </a:p>
          <a:p>
            <a:pPr>
              <a:lnSpc>
                <a:spcPct val="90000"/>
              </a:lnSpc>
              <a:spcAft>
                <a:spcPts val="600"/>
              </a:spcAft>
            </a:pPr>
            <a:endParaRPr lang="en-US" sz="1200" b="1" dirty="0">
              <a:latin typeface="Arial" panose="020B0604020202020204" pitchFamily="34" charset="0"/>
              <a:cs typeface="Arial" panose="020B0604020202020204" pitchFamily="34" charset="0"/>
            </a:endParaRPr>
          </a:p>
          <a:p>
            <a:pPr>
              <a:lnSpc>
                <a:spcPct val="90000"/>
              </a:lnSpc>
              <a:spcAft>
                <a:spcPts val="600"/>
              </a:spcAft>
            </a:pPr>
            <a:r>
              <a:rPr lang="en-US" sz="1700" b="1" dirty="0">
                <a:latin typeface="Arial" panose="020B0604020202020204" pitchFamily="34" charset="0"/>
                <a:cs typeface="Arial" panose="020B0604020202020204" pitchFamily="34" charset="0"/>
              </a:rPr>
              <a:t>                                              </a:t>
            </a:r>
            <a:r>
              <a:rPr lang="en-US" b="1" dirty="0">
                <a:solidFill>
                  <a:schemeClr val="bg1"/>
                </a:solidFill>
                <a:latin typeface="Arial" panose="020B0604020202020204" pitchFamily="34" charset="0"/>
                <a:cs typeface="Arial" panose="020B0604020202020204" pitchFamily="34" charset="0"/>
              </a:rPr>
              <a:t>AIMS</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1 Build inclusive travel platform for accessible &amp; pet-friendly users</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2 Provide verified info, easy navigation, </a:t>
            </a:r>
            <a:r>
              <a:rPr lang="en-US" sz="1700" b="1" dirty="0" err="1">
                <a:solidFill>
                  <a:schemeClr val="bg1"/>
                </a:solidFill>
                <a:latin typeface="Arial" panose="020B0604020202020204" pitchFamily="34" charset="0"/>
                <a:cs typeface="Arial" panose="020B0604020202020204" pitchFamily="34" charset="0"/>
              </a:rPr>
              <a:t>personalised</a:t>
            </a:r>
            <a:r>
              <a:rPr lang="en-US" sz="1700" b="1" dirty="0">
                <a:solidFill>
                  <a:schemeClr val="bg1"/>
                </a:solidFill>
                <a:latin typeface="Arial" panose="020B0604020202020204" pitchFamily="34" charset="0"/>
                <a:cs typeface="Arial" panose="020B0604020202020204" pitchFamily="34" charset="0"/>
              </a:rPr>
              <a:t> options [3].</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                                         </a:t>
            </a:r>
            <a:r>
              <a:rPr lang="en-US" b="1" dirty="0">
                <a:solidFill>
                  <a:schemeClr val="bg1"/>
                </a:solidFill>
                <a:latin typeface="Arial" panose="020B0604020202020204" pitchFamily="34" charset="0"/>
                <a:cs typeface="Arial" panose="020B0604020202020204" pitchFamily="34" charset="0"/>
              </a:rPr>
              <a:t>OBJECTIVES</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1  Review booking apps &amp; features</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2  Identify travel obstacles</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3  Develop inclusive web app with adaptive design</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4  Key tools: accessibility info, pet options, AI chat</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5  Test &amp; validate features</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6  Maintain with updates &amp; documentation [4].</a:t>
            </a:r>
          </a:p>
        </p:txBody>
      </p:sp>
    </p:spTree>
    <p:extLst>
      <p:ext uri="{BB962C8B-B14F-4D97-AF65-F5344CB8AC3E}">
        <p14:creationId xmlns:p14="http://schemas.microsoft.com/office/powerpoint/2010/main" val="1014494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13">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5" name="Picture 9" descr="Mobile Travel Planning and Global Flight Booking Concept Mobile Travel Planning and Global Flight Booking Concept Accessible &amp; pet travel rising with online platforms  stock pictures, royalty-free photos &amp; images">
            <a:extLst>
              <a:ext uri="{FF2B5EF4-FFF2-40B4-BE49-F238E27FC236}">
                <a16:creationId xmlns:a16="http://schemas.microsoft.com/office/drawing/2014/main" id="{1D388789-A6DE-AC6D-4345-41BA203161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431" r="18180" b="-1"/>
          <a:stretch>
            <a:fillRect/>
          </a:stretch>
        </p:blipFill>
        <p:spPr bwMode="auto">
          <a:xfrm>
            <a:off x="20" y="10"/>
            <a:ext cx="7642726" cy="6857990"/>
          </a:xfrm>
          <a:prstGeom prst="rect">
            <a:avLst/>
          </a:prstGeom>
          <a:solidFill>
            <a:schemeClr val="tx2">
              <a:lumMod val="50000"/>
              <a:lumOff val="50000"/>
            </a:schemeClr>
          </a:solidFill>
        </p:spPr>
      </p:pic>
      <p:sp>
        <p:nvSpPr>
          <p:cNvPr id="4116" name="Rectangle 4115">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03" name="Picture 7" descr="Book a Flight Online with World Map and Price List UI Hand taps a tablet to book a flight while a holographic world map and price list float beside a laptop. Concept of online travel search, ticket reservation, fare comparison and seamless digital booking experience. Accessible &amp; pet travel rising with online platforms  stock pictures, royalty-free photos &amp; images">
            <a:extLst>
              <a:ext uri="{FF2B5EF4-FFF2-40B4-BE49-F238E27FC236}">
                <a16:creationId xmlns:a16="http://schemas.microsoft.com/office/drawing/2014/main" id="{F58B5F82-D739-8200-A72F-E2A9142A86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0940" r="1" b="1"/>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4118" name="Rectangle 4117">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20" name="Rectangle 4119">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09" name="Picture 13" descr="AI technology. Machine learning. Cat looking at computer dictating data, chatbot conversation with AI icons, artificial intelligence technology and evolution, future innovations, chat with AI AI technology. Machine learning. Cat looking at computer dictating data, chatbot conversation with AI icons, artificial intelligence technology and evolution, future innovations, chat with AI Pet info on website  incomplete  policies, fees, facilities missing  stock pictures, royalty-free photos &amp; images">
            <a:extLst>
              <a:ext uri="{FF2B5EF4-FFF2-40B4-BE49-F238E27FC236}">
                <a16:creationId xmlns:a16="http://schemas.microsoft.com/office/drawing/2014/main" id="{12263BE7-CE6A-8D79-698F-846F60CDE4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6025" r="1" b="3822"/>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4107" name="Picture 11" descr="ERROR ERROR Websites fail WCAG → poor clarity, navigation, assistive  stock pictures, royalty-free photos &amp; images">
            <a:extLst>
              <a:ext uri="{FF2B5EF4-FFF2-40B4-BE49-F238E27FC236}">
                <a16:creationId xmlns:a16="http://schemas.microsoft.com/office/drawing/2014/main" id="{9666465E-614E-E7C6-78C4-DB15310027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9732" r="1" b="1878"/>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4B65AEB-CBB7-CCB8-9443-AD083B376572}"/>
              </a:ext>
            </a:extLst>
          </p:cNvPr>
          <p:cNvSpPr txBox="1"/>
          <p:nvPr/>
        </p:nvSpPr>
        <p:spPr>
          <a:xfrm>
            <a:off x="1692015" y="-8521"/>
            <a:ext cx="12192000" cy="4970591"/>
          </a:xfrm>
          <a:prstGeom prst="rect">
            <a:avLst/>
          </a:prstGeom>
          <a:noFill/>
        </p:spPr>
        <p:txBody>
          <a:bodyPr wrap="square" rtlCol="0">
            <a:spAutoFit/>
          </a:bodyPr>
          <a:lstStyle/>
          <a:p>
            <a:pPr>
              <a:spcAft>
                <a:spcPts val="600"/>
              </a:spcAft>
            </a:pPr>
            <a:r>
              <a:rPr lang="en-GB" dirty="0"/>
              <a:t>			</a:t>
            </a:r>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p:txBody>
      </p:sp>
      <p:sp>
        <p:nvSpPr>
          <p:cNvPr id="16" name="TextBox 15">
            <a:extLst>
              <a:ext uri="{FF2B5EF4-FFF2-40B4-BE49-F238E27FC236}">
                <a16:creationId xmlns:a16="http://schemas.microsoft.com/office/drawing/2014/main" id="{A32ABD9D-E7B2-E748-65B6-67E15736F168}"/>
              </a:ext>
            </a:extLst>
          </p:cNvPr>
          <p:cNvSpPr txBox="1"/>
          <p:nvPr/>
        </p:nvSpPr>
        <p:spPr>
          <a:xfrm>
            <a:off x="17439" y="3718669"/>
            <a:ext cx="7642726" cy="3139321"/>
          </a:xfrm>
          <a:prstGeom prst="rect">
            <a:avLst/>
          </a:prstGeom>
          <a:solidFill>
            <a:schemeClr val="tx2">
              <a:lumMod val="50000"/>
              <a:lumOff val="50000"/>
            </a:schemeClr>
          </a:solid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9" name="Rectangle 16">
            <a:extLst>
              <a:ext uri="{FF2B5EF4-FFF2-40B4-BE49-F238E27FC236}">
                <a16:creationId xmlns:a16="http://schemas.microsoft.com/office/drawing/2014/main" id="{4A6C587C-CCF6-235B-269D-20FBF2CB00B3}"/>
              </a:ext>
            </a:extLst>
          </p:cNvPr>
          <p:cNvSpPr>
            <a:spLocks noChangeArrowheads="1"/>
          </p:cNvSpPr>
          <p:nvPr/>
        </p:nvSpPr>
        <p:spPr bwMode="auto">
          <a:xfrm>
            <a:off x="572378" y="-6322271"/>
            <a:ext cx="6955083" cy="132497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lang="en-US" altLang="en-US" sz="2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lang="en-US" altLang="en-US" sz="20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eaLnBrk="0" fontAlgn="base" hangingPunct="0">
              <a:spcBef>
                <a:spcPct val="0"/>
              </a:spcBef>
              <a:spcAft>
                <a:spcPct val="0"/>
              </a:spcAft>
            </a:pPr>
            <a:r>
              <a:rPr lang="en-GB" b="1" dirty="0"/>
              <a:t>	        </a:t>
            </a:r>
            <a:r>
              <a:rPr lang="en-GB" b="1" dirty="0">
                <a:solidFill>
                  <a:schemeClr val="bg1"/>
                </a:solidFill>
                <a:latin typeface="Arial" panose="020B0604020202020204" pitchFamily="34" charset="0"/>
                <a:cs typeface="Arial" panose="020B0604020202020204" pitchFamily="34" charset="0"/>
              </a:rPr>
              <a:t>  </a:t>
            </a:r>
          </a:p>
          <a:p>
            <a:pPr eaLnBrk="0" fontAlgn="base" hangingPunct="0">
              <a:spcBef>
                <a:spcPct val="0"/>
              </a:spcBef>
              <a:spcAft>
                <a:spcPct val="0"/>
              </a:spcAft>
            </a:pPr>
            <a:endParaRPr lang="en-GB" sz="2200" b="1" dirty="0">
              <a:solidFill>
                <a:schemeClr val="bg1"/>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200" b="1" dirty="0">
              <a:solidFill>
                <a:schemeClr val="bg1"/>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200" b="1" dirty="0">
                <a:solidFill>
                  <a:schemeClr val="bg1"/>
                </a:solidFill>
                <a:latin typeface="Arial" panose="020B0604020202020204" pitchFamily="34" charset="0"/>
                <a:cs typeface="Arial" panose="020B0604020202020204" pitchFamily="34" charset="0"/>
              </a:rPr>
              <a:t>               1  </a:t>
            </a:r>
            <a:r>
              <a:rPr lang="en-GB" sz="2200" b="1" u="sng" dirty="0">
                <a:solidFill>
                  <a:schemeClr val="bg1"/>
                </a:solidFill>
                <a:latin typeface="Arial" panose="020B0604020202020204" pitchFamily="34" charset="0"/>
                <a:cs typeface="Arial" panose="020B0604020202020204" pitchFamily="34" charset="0"/>
              </a:rPr>
              <a:t>LITERATURE REVIEW </a:t>
            </a:r>
          </a:p>
          <a:p>
            <a:pPr marL="0" marR="0" lvl="0" indent="0" algn="l" defTabSz="914400" rtl="0" eaLnBrk="0" fontAlgn="base" latinLnBrk="0" hangingPunct="0">
              <a:lnSpc>
                <a:spcPct val="100000"/>
              </a:lnSpc>
              <a:spcBef>
                <a:spcPct val="0"/>
              </a:spcBef>
              <a:spcAft>
                <a:spcPct val="0"/>
              </a:spcAft>
              <a:buClrTx/>
              <a:buSzTx/>
              <a:tabLst/>
            </a:pPr>
            <a:r>
              <a:rPr lang="en-US" altLang="en-US" sz="2100" dirty="0">
                <a:solidFill>
                  <a:schemeClr val="bg1"/>
                </a:solidFill>
                <a:latin typeface="Arial" panose="020B0604020202020204" pitchFamily="34" charset="0"/>
              </a:rPr>
              <a:t>1: </a:t>
            </a:r>
            <a:r>
              <a:rPr kumimoji="0" lang="en-US" altLang="en-US" sz="2100" b="0" i="0" u="none" strike="noStrike" cap="none" normalizeH="0" baseline="0" dirty="0">
                <a:ln>
                  <a:noFill/>
                </a:ln>
                <a:solidFill>
                  <a:schemeClr val="bg1"/>
                </a:solidFill>
                <a:effectLst/>
                <a:latin typeface="Arial" panose="020B0604020202020204" pitchFamily="34" charset="0"/>
              </a:rPr>
              <a:t>Accessible &amp; pet travel is rising with online platforms </a:t>
            </a:r>
          </a:p>
          <a:p>
            <a:pPr marL="0" marR="0" lvl="0" indent="0" algn="l" defTabSz="914400" rtl="0" eaLnBrk="0" fontAlgn="base" latinLnBrk="0" hangingPunct="0">
              <a:lnSpc>
                <a:spcPct val="100000"/>
              </a:lnSpc>
              <a:spcBef>
                <a:spcPct val="0"/>
              </a:spcBef>
              <a:spcAft>
                <a:spcPct val="0"/>
              </a:spcAft>
              <a:buClrTx/>
              <a:buSzTx/>
              <a:tabLst/>
            </a:pPr>
            <a:r>
              <a:rPr kumimoji="0" lang="en-US" altLang="en-US" sz="2100" b="0" i="0" u="none" strike="noStrike" cap="none" normalizeH="0" baseline="0" dirty="0">
                <a:ln>
                  <a:noFill/>
                </a:ln>
                <a:solidFill>
                  <a:schemeClr val="bg1"/>
                </a:solidFill>
                <a:effectLst/>
                <a:latin typeface="Arial" panose="020B0604020202020204" pitchFamily="34" charset="0"/>
              </a:rPr>
              <a:t>2: Websites fail WCAG → poor clarity, navigation, </a:t>
            </a:r>
          </a:p>
          <a:p>
            <a:pPr marL="0" marR="0" lvl="0" indent="0" algn="l" defTabSz="914400" rtl="0" eaLnBrk="0" fontAlgn="base" latinLnBrk="0" hangingPunct="0">
              <a:lnSpc>
                <a:spcPct val="100000"/>
              </a:lnSpc>
              <a:spcBef>
                <a:spcPct val="0"/>
              </a:spcBef>
              <a:spcAft>
                <a:spcPct val="0"/>
              </a:spcAft>
              <a:buClrTx/>
              <a:buSzTx/>
              <a:tabLst/>
            </a:pPr>
            <a:r>
              <a:rPr kumimoji="0" lang="en-US" altLang="en-US" sz="2100" b="0" i="0" u="none" strike="noStrike" cap="none" normalizeH="0" baseline="0" dirty="0">
                <a:ln>
                  <a:noFill/>
                </a:ln>
                <a:solidFill>
                  <a:schemeClr val="bg1"/>
                </a:solidFill>
                <a:effectLst/>
                <a:latin typeface="Arial" panose="020B0604020202020204" pitchFamily="34" charset="0"/>
              </a:rPr>
              <a:t>    assistive tech support </a:t>
            </a:r>
          </a:p>
          <a:p>
            <a:pPr marL="0" marR="0" lvl="0" indent="0" algn="l" defTabSz="914400" rtl="0" eaLnBrk="0" fontAlgn="base" latinLnBrk="0" hangingPunct="0">
              <a:lnSpc>
                <a:spcPct val="100000"/>
              </a:lnSpc>
              <a:spcBef>
                <a:spcPct val="0"/>
              </a:spcBef>
              <a:spcAft>
                <a:spcPct val="0"/>
              </a:spcAft>
              <a:buClrTx/>
              <a:buSzTx/>
              <a:tabLst/>
            </a:pPr>
            <a:r>
              <a:rPr kumimoji="0" lang="en-US" altLang="en-US" sz="2100" b="0" i="0" u="none" strike="noStrike" cap="none" normalizeH="0" baseline="0" dirty="0">
                <a:ln>
                  <a:noFill/>
                </a:ln>
                <a:solidFill>
                  <a:schemeClr val="bg1"/>
                </a:solidFill>
                <a:effectLst/>
                <a:latin typeface="Arial" panose="020B0604020202020204" pitchFamily="34" charset="0"/>
              </a:rPr>
              <a:t>3: Disabled users face limits in trip planning </a:t>
            </a:r>
          </a:p>
          <a:p>
            <a:pPr marL="0" marR="0" lvl="0" indent="0" algn="l" defTabSz="914400" rtl="0" eaLnBrk="0" fontAlgn="base" latinLnBrk="0" hangingPunct="0">
              <a:lnSpc>
                <a:spcPct val="100000"/>
              </a:lnSpc>
              <a:spcBef>
                <a:spcPct val="0"/>
              </a:spcBef>
              <a:spcAft>
                <a:spcPct val="0"/>
              </a:spcAft>
              <a:buClrTx/>
              <a:buSzTx/>
              <a:tabLst/>
            </a:pPr>
            <a:r>
              <a:rPr kumimoji="0" lang="en-US" altLang="en-US" sz="2100" b="0" i="0" u="none" strike="noStrike" cap="none" normalizeH="0" baseline="0" dirty="0">
                <a:ln>
                  <a:noFill/>
                </a:ln>
                <a:solidFill>
                  <a:schemeClr val="bg1"/>
                </a:solidFill>
                <a:effectLst/>
                <a:latin typeface="Arial" panose="020B0604020202020204" pitchFamily="34" charset="0"/>
              </a:rPr>
              <a:t>4: Pet info incomplete → policies, fees, facilities missing </a:t>
            </a:r>
          </a:p>
          <a:p>
            <a:pPr marL="0" marR="0" lvl="0" indent="0" algn="l" defTabSz="914400" rtl="0" eaLnBrk="0" fontAlgn="base" latinLnBrk="0" hangingPunct="0">
              <a:lnSpc>
                <a:spcPct val="100000"/>
              </a:lnSpc>
              <a:spcBef>
                <a:spcPct val="0"/>
              </a:spcBef>
              <a:spcAft>
                <a:spcPct val="0"/>
              </a:spcAft>
              <a:buClrTx/>
              <a:buSzTx/>
              <a:tabLst/>
            </a:pPr>
            <a:r>
              <a:rPr kumimoji="0" lang="en-US" altLang="en-US" sz="2100" b="0" i="0" u="none" strike="noStrike" cap="none" normalizeH="0" baseline="0" dirty="0">
                <a:ln>
                  <a:noFill/>
                </a:ln>
                <a:solidFill>
                  <a:schemeClr val="bg1"/>
                </a:solidFill>
                <a:effectLst/>
                <a:latin typeface="Arial" panose="020B0604020202020204" pitchFamily="34" charset="0"/>
              </a:rPr>
              <a:t>5: Lack of transparency → low confidence, reduced trust [5].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87830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7" name="Picture 7" descr="Accessibility icon with wheelchair and technology abstract background.3d illustration. Access in online internet website and technology applied to people with disabilities and handicap Need integrated platform: accessibility   pet-friendly stock pictures, royalty-free photos &amp; images">
            <a:extLst>
              <a:ext uri="{FF2B5EF4-FFF2-40B4-BE49-F238E27FC236}">
                <a16:creationId xmlns:a16="http://schemas.microsoft.com/office/drawing/2014/main" id="{1EAB7060-DAFD-B84B-FBD9-838AE894CE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84" r="21544"/>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6" name="Rectangle 5135">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3" name="Picture 3" descr="Entrepreneurs develop and design UX and UI using web design to develop application interface layouts. Future-proof digital development... Entrepreneurs develop and design UX and UI using web design to develop application interface layouts. Future-proof digital development... Inclusive design &amp; accessible widgets improve usability  stock pictures, royalty-free photos &amp; images">
            <a:extLst>
              <a:ext uri="{FF2B5EF4-FFF2-40B4-BE49-F238E27FC236}">
                <a16:creationId xmlns:a16="http://schemas.microsoft.com/office/drawing/2014/main" id="{27618B46-A452-A730-FBB2-83C93A87A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89" b="-3"/>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5138" name="Rectangle 5137">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40" name="Rectangle 5139">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13DDFB22-59D8-84FE-6E17-7963613E6924}"/>
              </a:ext>
            </a:extLst>
          </p:cNvPr>
          <p:cNvSpPr>
            <a:spLocks noChangeArrowheads="1"/>
          </p:cNvSpPr>
          <p:nvPr/>
        </p:nvSpPr>
        <p:spPr bwMode="auto">
          <a:xfrm>
            <a:off x="508364" y="3986129"/>
            <a:ext cx="6359160" cy="22532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25000" lnSpcReduction="20000"/>
          </a:bodyPr>
          <a:lstStyle/>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dirty="0"/>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dirty="0">
                <a:ln>
                  <a:noFill/>
                </a:ln>
                <a:effectLst/>
              </a:rPr>
              <a:t>Inclusive design &amp; accessible widgets improve usability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dirty="0">
                <a:ln>
                  <a:noFill/>
                </a:ln>
                <a:effectLst/>
              </a:rPr>
              <a:t>Often applied inconsistently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dirty="0">
                <a:ln>
                  <a:noFill/>
                </a:ln>
                <a:effectLst/>
              </a:rPr>
              <a:t>Pet-friendly sites lack clear info/policies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dirty="0">
                <a:ln>
                  <a:noFill/>
                </a:ln>
                <a:effectLst/>
              </a:rPr>
              <a:t>Current solutions don’t meet diverse needs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dirty="0">
                <a:ln>
                  <a:noFill/>
                </a:ln>
                <a:effectLst/>
              </a:rPr>
              <a:t>Need integrated platform: accessibility + pet-friendly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dirty="0">
                <a:ln>
                  <a:noFill/>
                </a:ln>
                <a:effectLst/>
              </a:rPr>
              <a:t>Project uses Wix to deliver inclusive, user-friendly travel sit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dirty="0">
              <a:ln>
                <a:noFill/>
              </a:ln>
              <a:effectLst/>
            </a:endParaRPr>
          </a:p>
        </p:txBody>
      </p:sp>
      <p:pic>
        <p:nvPicPr>
          <p:cNvPr id="5125" name="Picture 5" descr="Senior small black dog using laptop Black mixed tiny dog laying beside computer on bench corner Pet-friendly sites lack clear info/policies stock pictures, royalty-free photos &amp; images">
            <a:extLst>
              <a:ext uri="{FF2B5EF4-FFF2-40B4-BE49-F238E27FC236}">
                <a16:creationId xmlns:a16="http://schemas.microsoft.com/office/drawing/2014/main" id="{3DFEE7FA-56DD-37BD-F552-FDB48EF98E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2341" r="1" b="12609"/>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5129" name="Picture 9" descr="Booking a flight online concept. Traveler search for a destination, and book accommodation and tickets online. Booking a flight online concept. Traveler search for a destination, and book accommodation and tickets online. - Project uses Wix to deliver inclusive, user-friendly travel site stock pictures, royalty-free photos &amp; images">
            <a:extLst>
              <a:ext uri="{FF2B5EF4-FFF2-40B4-BE49-F238E27FC236}">
                <a16:creationId xmlns:a16="http://schemas.microsoft.com/office/drawing/2014/main" id="{93E03D7E-B3EA-3F96-85C4-1FE57144A95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92" r="-4" b="-4"/>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401B179-8D68-DBF9-A7D2-660E850517FA}"/>
              </a:ext>
            </a:extLst>
          </p:cNvPr>
          <p:cNvSpPr txBox="1"/>
          <p:nvPr/>
        </p:nvSpPr>
        <p:spPr>
          <a:xfrm>
            <a:off x="0" y="0"/>
            <a:ext cx="12192000" cy="3200876"/>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
        <p:nvSpPr>
          <p:cNvPr id="3" name="TextBox 2">
            <a:extLst>
              <a:ext uri="{FF2B5EF4-FFF2-40B4-BE49-F238E27FC236}">
                <a16:creationId xmlns:a16="http://schemas.microsoft.com/office/drawing/2014/main" id="{4B67A9BE-B393-574D-1A44-9000E9F3AA65}"/>
              </a:ext>
            </a:extLst>
          </p:cNvPr>
          <p:cNvSpPr txBox="1"/>
          <p:nvPr/>
        </p:nvSpPr>
        <p:spPr>
          <a:xfrm>
            <a:off x="-196127" y="914825"/>
            <a:ext cx="12192000" cy="5324535"/>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
        <p:nvSpPr>
          <p:cNvPr id="7" name="Rectangle 10">
            <a:extLst>
              <a:ext uri="{FF2B5EF4-FFF2-40B4-BE49-F238E27FC236}">
                <a16:creationId xmlns:a16="http://schemas.microsoft.com/office/drawing/2014/main" id="{EB23ED1B-9C22-890F-4DC9-2B00BF2A832F}"/>
              </a:ext>
            </a:extLst>
          </p:cNvPr>
          <p:cNvSpPr>
            <a:spLocks noChangeArrowheads="1"/>
          </p:cNvSpPr>
          <p:nvPr/>
        </p:nvSpPr>
        <p:spPr bwMode="auto">
          <a:xfrm>
            <a:off x="0" y="-5586126"/>
            <a:ext cx="2637260" cy="11172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lvl="1" eaLnBrk="0" fontAlgn="base" hangingPunct="0">
              <a:spcBef>
                <a:spcPct val="0"/>
              </a:spcBef>
              <a:spcAft>
                <a:spcPct val="0"/>
              </a:spcAft>
              <a:buFontTx/>
              <a:buChar char="•"/>
            </a:pPr>
            <a:endParaRPr kumimoji="0" lang="en-US" altLang="en-US" b="0" i="0" u="none" strike="noStrike" cap="none" normalizeH="0" baseline="0" dirty="0">
              <a:ln>
                <a:noFill/>
              </a:ln>
              <a:solidFill>
                <a:schemeClr val="tx1"/>
              </a:solidFill>
              <a:effectLst/>
              <a:latin typeface="Arial" panose="020B0604020202020204" pitchFamily="34" charset="0"/>
            </a:endParaRPr>
          </a:p>
          <a:p>
            <a:pPr lvl="1" eaLnBrk="0" fontAlgn="base" hangingPunct="0">
              <a:spcBef>
                <a:spcPct val="0"/>
              </a:spcBef>
              <a:spcAft>
                <a:spcPct val="0"/>
              </a:spcAft>
              <a:buFontTx/>
              <a:buChar char="•"/>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dirty="0">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lvl="0" eaLnBrk="0" fontAlgn="base" hangingPunct="0">
              <a:spcBef>
                <a:spcPct val="0"/>
              </a:spcBef>
              <a:spcAft>
                <a:spcPct val="0"/>
              </a:spcAft>
              <a:buFontTx/>
              <a:buChar char="•"/>
            </a:pPr>
            <a:r>
              <a:rPr lang="en-US" altLang="en-US" dirty="0">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24CCB90F-C6D9-06A1-DE17-9242B2724CE1}"/>
              </a:ext>
            </a:extLst>
          </p:cNvPr>
          <p:cNvSpPr txBox="1"/>
          <p:nvPr/>
        </p:nvSpPr>
        <p:spPr>
          <a:xfrm>
            <a:off x="196126" y="3995533"/>
            <a:ext cx="7327795" cy="2862322"/>
          </a:xfrm>
          <a:prstGeom prst="rect">
            <a:avLst/>
          </a:prstGeom>
          <a:solidFill>
            <a:schemeClr val="tx2">
              <a:lumMod val="50000"/>
              <a:lumOff val="50000"/>
            </a:schemeClr>
          </a:solidFill>
        </p:spPr>
        <p:txBody>
          <a:bodyPr wrap="square" rtlCol="0">
            <a:spAutoFit/>
          </a:bodyPr>
          <a:lstStyle/>
          <a:p>
            <a:pPr lvl="5" eaLnBrk="0" fontAlgn="base" hangingPunct="0">
              <a:spcBef>
                <a:spcPct val="0"/>
              </a:spcBef>
              <a:spcAft>
                <a:spcPct val="0"/>
              </a:spcAft>
            </a:pPr>
            <a:r>
              <a:rPr lang="en-GB" sz="2200" b="1" u="sng" dirty="0">
                <a:solidFill>
                  <a:schemeClr val="bg1"/>
                </a:solidFill>
                <a:latin typeface="Arial" panose="020B0604020202020204" pitchFamily="34" charset="0"/>
                <a:cs typeface="Arial" panose="020B0604020202020204" pitchFamily="34" charset="0"/>
              </a:rPr>
              <a:t>2 LITERATURE REVIEW </a:t>
            </a:r>
            <a:endParaRPr lang="en-US" altLang="en-US" sz="2200" b="1" u="sng" dirty="0">
              <a:solidFill>
                <a:schemeClr val="bg1"/>
              </a:solidFill>
              <a:latin typeface="Arial" panose="020B0604020202020204" pitchFamily="34" charset="0"/>
              <a:cs typeface="Arial" panose="020B0604020202020204" pitchFamily="34" charset="0"/>
            </a:endParaRPr>
          </a:p>
          <a:p>
            <a:pPr lvl="0" eaLnBrk="0" fontAlgn="base" hangingPunct="0">
              <a:spcBef>
                <a:spcPct val="0"/>
              </a:spcBef>
              <a:spcAft>
                <a:spcPct val="0"/>
              </a:spcAft>
            </a:pPr>
            <a:r>
              <a:rPr lang="en-US" altLang="en-US" dirty="0">
                <a:latin typeface="Arial" panose="020B0604020202020204" pitchFamily="34" charset="0"/>
              </a:rPr>
              <a:t>                                 </a:t>
            </a:r>
          </a:p>
          <a:p>
            <a:pPr lvl="0" eaLnBrk="0" fontAlgn="base" hangingPunct="0">
              <a:spcBef>
                <a:spcPct val="0"/>
              </a:spcBef>
              <a:spcAft>
                <a:spcPct val="0"/>
              </a:spcAft>
            </a:pPr>
            <a:r>
              <a:rPr lang="en-US" altLang="en-US" dirty="0">
                <a:solidFill>
                  <a:schemeClr val="bg1"/>
                </a:solidFill>
                <a:latin typeface="Arial" panose="020B0604020202020204" pitchFamily="34" charset="0"/>
              </a:rPr>
              <a:t>5: </a:t>
            </a:r>
            <a:r>
              <a:rPr lang="en-US" altLang="en-US" sz="2000" dirty="0">
                <a:solidFill>
                  <a:schemeClr val="bg1"/>
                </a:solidFill>
                <a:latin typeface="Arial" panose="020B0604020202020204" pitchFamily="34" charset="0"/>
              </a:rPr>
              <a:t>Inclusive design &amp; accessible widgets improve usability       6: Often applied inconsistently </a:t>
            </a:r>
          </a:p>
          <a:p>
            <a:pPr lvl="0" eaLnBrk="0" fontAlgn="base" hangingPunct="0">
              <a:spcBef>
                <a:spcPct val="0"/>
              </a:spcBef>
              <a:spcAft>
                <a:spcPct val="0"/>
              </a:spcAft>
            </a:pPr>
            <a:r>
              <a:rPr lang="en-US" altLang="en-US" sz="2000" dirty="0">
                <a:solidFill>
                  <a:schemeClr val="bg1"/>
                </a:solidFill>
                <a:latin typeface="Arial" panose="020B0604020202020204" pitchFamily="34" charset="0"/>
              </a:rPr>
              <a:t>7: Pet-friendly sites lack clear info/policies </a:t>
            </a:r>
          </a:p>
          <a:p>
            <a:pPr lvl="0" eaLnBrk="0" fontAlgn="base" hangingPunct="0">
              <a:spcBef>
                <a:spcPct val="0"/>
              </a:spcBef>
              <a:spcAft>
                <a:spcPct val="0"/>
              </a:spcAft>
            </a:pPr>
            <a:r>
              <a:rPr lang="en-US" altLang="en-US" sz="2000" dirty="0">
                <a:solidFill>
                  <a:schemeClr val="bg1"/>
                </a:solidFill>
                <a:latin typeface="Arial" panose="020B0604020202020204" pitchFamily="34" charset="0"/>
              </a:rPr>
              <a:t>8: Current solutions don’t meet diverse needs </a:t>
            </a:r>
          </a:p>
          <a:p>
            <a:pPr lvl="0" eaLnBrk="0" fontAlgn="base" hangingPunct="0">
              <a:spcBef>
                <a:spcPct val="0"/>
              </a:spcBef>
              <a:spcAft>
                <a:spcPct val="0"/>
              </a:spcAft>
            </a:pPr>
            <a:r>
              <a:rPr lang="en-US" altLang="en-US" sz="2000" dirty="0">
                <a:solidFill>
                  <a:schemeClr val="bg1"/>
                </a:solidFill>
                <a:latin typeface="Arial" panose="020B0604020202020204" pitchFamily="34" charset="0"/>
              </a:rPr>
              <a:t>9: Need integrated platform: accessibility + pet-friendly 10:Project uses Wix to deliver inclusive, user-friendly travel site[6]. </a:t>
            </a:r>
          </a:p>
        </p:txBody>
      </p:sp>
    </p:spTree>
    <p:extLst>
      <p:ext uri="{BB962C8B-B14F-4D97-AF65-F5344CB8AC3E}">
        <p14:creationId xmlns:p14="http://schemas.microsoft.com/office/powerpoint/2010/main" val="2381888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0" name="Rectangle 6159">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5" name="Picture 11" descr="Businessman validating digital documents using futuristic interface with checkmark icons, quality assurance system, compliance review, and document verification. Businessman validating digital documents using futuristic interface with checkmark icons, quality assurance system, compliance review, and document verification. accessibility standards stock pictures, royalty-free photos &amp; images">
            <a:extLst>
              <a:ext uri="{FF2B5EF4-FFF2-40B4-BE49-F238E27FC236}">
                <a16:creationId xmlns:a16="http://schemas.microsoft.com/office/drawing/2014/main" id="{8895B6EE-3CC6-C073-68C7-E81C33D6C5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908" r="15406"/>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6162" name="Rectangle 6161">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53" name="Picture 9" descr="Online travel agency website for modish search and travel planning Online travel agency website for modish search and travel planning offers deal and package for flight , hotel and tour booking gaps in current tourism websites stock pictures, royalty-free photos &amp; images">
            <a:extLst>
              <a:ext uri="{FF2B5EF4-FFF2-40B4-BE49-F238E27FC236}">
                <a16:creationId xmlns:a16="http://schemas.microsoft.com/office/drawing/2014/main" id="{BF7139D7-831C-2E08-FA6B-86685EDF7A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202" r="1" b="8127"/>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6164" name="Rectangle 6163">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66" name="Rectangle 6165">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A717CD29-5CA6-37B9-D746-0B517481559A}"/>
              </a:ext>
            </a:extLst>
          </p:cNvPr>
          <p:cNvSpPr>
            <a:spLocks noChangeArrowheads="1"/>
          </p:cNvSpPr>
          <p:nvPr/>
        </p:nvSpPr>
        <p:spPr bwMode="auto">
          <a:xfrm>
            <a:off x="3364992" y="4151376"/>
            <a:ext cx="3319272" cy="19202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25000" lnSpcReduction="20000"/>
          </a:bodyPr>
          <a:lstStyle/>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400" b="0" i="0" u="none" strike="noStrike" cap="none" normalizeH="0" baseline="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a:ln>
                  <a:noFill/>
                </a:ln>
                <a:effectLst/>
              </a:rPr>
              <a:t>       SUMMARISE LITERATURE REVIEW</a:t>
            </a:r>
          </a:p>
          <a:p>
            <a:pPr marL="0" marR="0" lvl="0" indent="-228600" fontAlgn="base">
              <a:lnSpc>
                <a:spcPct val="90000"/>
              </a:lnSpc>
              <a:spcBef>
                <a:spcPct val="0"/>
              </a:spcBef>
              <a:spcAft>
                <a:spcPts val="600"/>
              </a:spcAft>
              <a:buClrTx/>
              <a:buSzTx/>
              <a:buFont typeface="Arial" panose="020B0604020202020204" pitchFamily="34" charset="0"/>
              <a:buChar char="•"/>
              <a:tabLst/>
            </a:pPr>
            <a:endParaRPr lang="en-US" altLang="en-US" sz="400"/>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a:ln>
                  <a:noFill/>
                </a:ln>
                <a:effectLst/>
              </a:rPr>
              <a:t>Highlighted key gaps in current tourism websites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a:ln>
                  <a:noFill/>
                </a:ln>
                <a:effectLst/>
              </a:rPr>
              <a:t>Many platforms fail to meet accessibility standards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a:ln>
                  <a:noFill/>
                </a:ln>
                <a:effectLst/>
              </a:rPr>
              <a:t>Reliable, verified pet-friendly information is often missing</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a:ln>
                  <a:noFill/>
                </a:ln>
                <a:effectLst/>
              </a:rPr>
              <a:t>These gaps leave users uncertain, excluded, and unable to plan confidently</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a:ln>
                  <a:noFill/>
                </a:ln>
                <a:effectLst/>
              </a:rPr>
              <a:t>Clarified the need for an integrated, inclusive platform</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a:ln>
                  <a:noFill/>
                </a:ln>
                <a:effectLst/>
              </a:rPr>
              <a:t>Proposed solution: combine verified accessibility features with transparent pet policies</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400" b="0" i="0" u="none" strike="noStrike" cap="none" normalizeH="0" baseline="0">
                <a:ln>
                  <a:noFill/>
                </a:ln>
                <a:effectLst/>
              </a:rPr>
              <a:t>Goal: improve user confidence and make trip planning easier and more inclusive</a:t>
            </a:r>
          </a:p>
        </p:txBody>
      </p:sp>
      <p:pic>
        <p:nvPicPr>
          <p:cNvPr id="6149" name="Picture 5" descr="Planning a future trip with travel essentials like maps, passports, and an airplane over a smartphone screen. Travel planning concept Travel essentials are displayed around a smartphone, featuring a map, passport, travel icons, and a suitcase. Planning a trip emphasizes organization and preparation for adventures ahead. Travel planning concept, gaps in current tourism websites stock pictures, royalty-free photos &amp; images">
            <a:extLst>
              <a:ext uri="{FF2B5EF4-FFF2-40B4-BE49-F238E27FC236}">
                <a16:creationId xmlns:a16="http://schemas.microsoft.com/office/drawing/2014/main" id="{6463C6D8-064C-374E-741C-DE49987C76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 b="10941"/>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descr="All-in-One Travel Planner: Hotel, Flight, and Car Rental Booking Interface on Tablet A traveler uses a tablet with a user-friendly travel booking application, featuring options for hotel reservations, flight tickets, and car rentals, streamlining travel arrangements. gaps in current tourism websites stock pictures, royalty-free photos &amp; images">
            <a:extLst>
              <a:ext uri="{FF2B5EF4-FFF2-40B4-BE49-F238E27FC236}">
                <a16:creationId xmlns:a16="http://schemas.microsoft.com/office/drawing/2014/main" id="{08CDBD92-F282-4365-B753-9231AF0EC90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3881" r="1" b="21069"/>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5ACDF9-D60D-B2AF-B6AE-5ED89E00B578}"/>
              </a:ext>
            </a:extLst>
          </p:cNvPr>
          <p:cNvSpPr txBox="1"/>
          <p:nvPr/>
        </p:nvSpPr>
        <p:spPr>
          <a:xfrm>
            <a:off x="0" y="-50758"/>
            <a:ext cx="12192000" cy="8863965"/>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
        <p:nvSpPr>
          <p:cNvPr id="6" name="TextBox 5">
            <a:extLst>
              <a:ext uri="{FF2B5EF4-FFF2-40B4-BE49-F238E27FC236}">
                <a16:creationId xmlns:a16="http://schemas.microsoft.com/office/drawing/2014/main" id="{89008839-2F85-717D-CE12-1228E003B30C}"/>
              </a:ext>
            </a:extLst>
          </p:cNvPr>
          <p:cNvSpPr txBox="1"/>
          <p:nvPr/>
        </p:nvSpPr>
        <p:spPr>
          <a:xfrm>
            <a:off x="1" y="3624943"/>
            <a:ext cx="7642746" cy="3233047"/>
          </a:xfrm>
          <a:prstGeom prst="rect">
            <a:avLst/>
          </a:prstGeom>
          <a:solidFill>
            <a:schemeClr val="tx2">
              <a:lumMod val="50000"/>
              <a:lumOff val="50000"/>
            </a:schemeClr>
          </a:solidFill>
        </p:spPr>
        <p:txBody>
          <a:bodyPr wrap="square" rtlCol="0">
            <a:spAutoFit/>
          </a:bodyPr>
          <a:lstStyle/>
          <a:p>
            <a:endParaRPr lang="en-GB" dirty="0"/>
          </a:p>
        </p:txBody>
      </p:sp>
      <p:sp>
        <p:nvSpPr>
          <p:cNvPr id="10" name="Rectangle 13">
            <a:extLst>
              <a:ext uri="{FF2B5EF4-FFF2-40B4-BE49-F238E27FC236}">
                <a16:creationId xmlns:a16="http://schemas.microsoft.com/office/drawing/2014/main" id="{FF2E346A-7BD4-81B1-864C-85F160AD932A}"/>
              </a:ext>
            </a:extLst>
          </p:cNvPr>
          <p:cNvSpPr>
            <a:spLocks noChangeArrowheads="1"/>
          </p:cNvSpPr>
          <p:nvPr/>
        </p:nvSpPr>
        <p:spPr bwMode="auto">
          <a:xfrm>
            <a:off x="0" y="-6278625"/>
            <a:ext cx="7725192" cy="12557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lang="en-US" altLang="en-US" dirty="0">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tabLst/>
            </a:pPr>
            <a:r>
              <a:rPr lang="en-US" altLang="en-US" dirty="0">
                <a:latin typeface="Arial" panose="020B0604020202020204" pitchFamily="34" charset="0"/>
              </a:rPr>
              <a:t>	</a:t>
            </a:r>
            <a:r>
              <a:rPr lang="en-US" altLang="en-US" b="1" dirty="0">
                <a:solidFill>
                  <a:schemeClr val="bg1"/>
                </a:solidFill>
                <a:latin typeface="Arial" panose="020B0604020202020204" pitchFamily="34" charset="0"/>
              </a:rPr>
              <a:t>         </a:t>
            </a:r>
            <a:r>
              <a:rPr kumimoji="0" lang="en-US" altLang="en-US" sz="2200" b="1" i="0" u="sng" strike="noStrike" cap="none" normalizeH="0" baseline="0" dirty="0">
                <a:ln>
                  <a:noFill/>
                </a:ln>
                <a:solidFill>
                  <a:schemeClr val="bg1"/>
                </a:solidFill>
                <a:effectLst/>
                <a:latin typeface="Arial" panose="020B0604020202020204" pitchFamily="34" charset="0"/>
              </a:rPr>
              <a:t>SUMMARISE LITERATURE REVIEW</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b="0" i="0" u="none" strike="noStrike" cap="none" normalizeH="0" baseline="0" dirty="0">
                <a:ln>
                  <a:noFill/>
                </a:ln>
                <a:solidFill>
                  <a:schemeClr val="bg1"/>
                </a:solidFill>
                <a:effectLst/>
                <a:latin typeface="Arial" panose="020B0604020202020204" pitchFamily="34" charset="0"/>
              </a:rPr>
              <a:t>1:</a:t>
            </a:r>
            <a:r>
              <a:rPr kumimoji="0" lang="en-US" altLang="en-US" b="0" i="0" u="none" strike="noStrike" cap="none" normalizeH="0" baseline="0" dirty="0">
                <a:ln>
                  <a:noFill/>
                </a:ln>
                <a:solidFill>
                  <a:schemeClr val="tx1"/>
                </a:solidFill>
                <a:effectLst/>
                <a:latin typeface="Arial" panose="020B0604020202020204" pitchFamily="34" charset="0"/>
              </a:rPr>
              <a:t> </a:t>
            </a:r>
            <a:r>
              <a:rPr kumimoji="0" lang="en-US" altLang="en-US" b="0" i="0" u="none" strike="noStrike" cap="none" normalizeH="0" baseline="0" dirty="0">
                <a:ln>
                  <a:noFill/>
                </a:ln>
                <a:solidFill>
                  <a:schemeClr val="bg1"/>
                </a:solidFill>
                <a:effectLst/>
                <a:latin typeface="Arial" panose="020B0604020202020204" pitchFamily="34" charset="0"/>
              </a:rPr>
              <a:t>Many fail to meet accessibility standards</a:t>
            </a:r>
          </a:p>
          <a:p>
            <a:pPr marL="0" marR="0" lvl="0" indent="0" algn="l" defTabSz="914400" rtl="0" eaLnBrk="0" fontAlgn="base" latinLnBrk="0" hangingPunct="0">
              <a:lnSpc>
                <a:spcPct val="100000"/>
              </a:lnSpc>
              <a:spcBef>
                <a:spcPct val="0"/>
              </a:spcBef>
              <a:spcAft>
                <a:spcPct val="0"/>
              </a:spcAft>
              <a:buClrTx/>
              <a:buSzTx/>
              <a:tabLst/>
            </a:pPr>
            <a:r>
              <a:rPr kumimoji="0" lang="en-US" altLang="en-US" b="0" i="0" u="none" strike="noStrike" cap="none" normalizeH="0" baseline="0" dirty="0">
                <a:ln>
                  <a:noFill/>
                </a:ln>
                <a:solidFill>
                  <a:schemeClr val="bg1"/>
                </a:solidFill>
                <a:effectLst/>
                <a:latin typeface="Arial" panose="020B0604020202020204" pitchFamily="34" charset="0"/>
              </a:rPr>
              <a:t>   2: Verified pet-friendly information is often missing     </a:t>
            </a:r>
          </a:p>
          <a:p>
            <a:pPr marL="0" marR="0" lvl="0" indent="0" algn="l" defTabSz="914400" rtl="0" eaLnBrk="0" fontAlgn="base" latinLnBrk="0" hangingPunct="0">
              <a:lnSpc>
                <a:spcPct val="100000"/>
              </a:lnSpc>
              <a:spcBef>
                <a:spcPct val="0"/>
              </a:spcBef>
              <a:spcAft>
                <a:spcPct val="0"/>
              </a:spcAft>
              <a:buClrTx/>
              <a:buSzTx/>
              <a:tabLst/>
            </a:pPr>
            <a:r>
              <a:rPr lang="en-US" altLang="en-US" dirty="0">
                <a:solidFill>
                  <a:schemeClr val="bg1"/>
                </a:solidFill>
                <a:latin typeface="Arial" panose="020B0604020202020204" pitchFamily="34" charset="0"/>
              </a:rPr>
              <a:t>   </a:t>
            </a:r>
            <a:r>
              <a:rPr kumimoji="0" lang="en-US" altLang="en-US" b="0" i="0" u="none" strike="noStrike" cap="none" normalizeH="0" baseline="0" dirty="0">
                <a:ln>
                  <a:noFill/>
                </a:ln>
                <a:solidFill>
                  <a:schemeClr val="bg1"/>
                </a:solidFill>
                <a:effectLst/>
                <a:latin typeface="Arial" panose="020B0604020202020204" pitchFamily="34" charset="0"/>
              </a:rPr>
              <a:t>3: These gaps create user uncertainty and exclusion</a:t>
            </a:r>
          </a:p>
          <a:p>
            <a:pPr marL="0" marR="0" lvl="0" indent="0" algn="l" defTabSz="914400" rtl="0" eaLnBrk="0" fontAlgn="base" latinLnBrk="0" hangingPunct="0">
              <a:lnSpc>
                <a:spcPct val="100000"/>
              </a:lnSpc>
              <a:spcBef>
                <a:spcPct val="0"/>
              </a:spcBef>
              <a:spcAft>
                <a:spcPct val="0"/>
              </a:spcAft>
              <a:buClrTx/>
              <a:buSzTx/>
              <a:tabLst/>
            </a:pPr>
            <a:r>
              <a:rPr lang="en-US" altLang="en-US" dirty="0">
                <a:solidFill>
                  <a:schemeClr val="bg1"/>
                </a:solidFill>
                <a:latin typeface="Arial" panose="020B0604020202020204" pitchFamily="34" charset="0"/>
              </a:rPr>
              <a:t>   </a:t>
            </a:r>
            <a:r>
              <a:rPr kumimoji="0" lang="en-US" altLang="en-US" b="0" i="0" u="none" strike="noStrike" cap="none" normalizeH="0" baseline="0" dirty="0">
                <a:ln>
                  <a:noFill/>
                </a:ln>
                <a:solidFill>
                  <a:schemeClr val="bg1"/>
                </a:solidFill>
                <a:effectLst/>
                <a:latin typeface="Arial" panose="020B0604020202020204" pitchFamily="34" charset="0"/>
              </a:rPr>
              <a:t>4: Highlights the need for an integrated, inclusive platform</a:t>
            </a:r>
          </a:p>
          <a:p>
            <a:pPr marL="0" marR="0" lvl="0" indent="0" algn="l" defTabSz="914400" rtl="0" eaLnBrk="0" fontAlgn="base" latinLnBrk="0" hangingPunct="0">
              <a:lnSpc>
                <a:spcPct val="100000"/>
              </a:lnSpc>
              <a:spcBef>
                <a:spcPct val="0"/>
              </a:spcBef>
              <a:spcAft>
                <a:spcPct val="0"/>
              </a:spcAft>
              <a:buClrTx/>
              <a:buSzTx/>
              <a:tabLst/>
            </a:pPr>
            <a:r>
              <a:rPr lang="en-US" altLang="en-US" dirty="0">
                <a:solidFill>
                  <a:schemeClr val="bg1"/>
                </a:solidFill>
                <a:latin typeface="Arial" panose="020B0604020202020204" pitchFamily="34" charset="0"/>
              </a:rPr>
              <a:t>   </a:t>
            </a:r>
            <a:r>
              <a:rPr kumimoji="0" lang="en-US" altLang="en-US" b="0" i="0" u="none" strike="noStrike" cap="none" normalizeH="0" baseline="0" dirty="0">
                <a:ln>
                  <a:noFill/>
                </a:ln>
                <a:solidFill>
                  <a:schemeClr val="bg1"/>
                </a:solidFill>
                <a:effectLst/>
                <a:latin typeface="Arial" panose="020B0604020202020204" pitchFamily="34" charset="0"/>
              </a:rPr>
              <a:t>5: Solution: combine verified accessibility features with clear pet policies</a:t>
            </a:r>
          </a:p>
          <a:p>
            <a:pPr marL="0" marR="0" lvl="0" indent="0" algn="l" defTabSz="914400" rtl="0" eaLnBrk="0" fontAlgn="base" latinLnBrk="0" hangingPunct="0">
              <a:lnSpc>
                <a:spcPct val="100000"/>
              </a:lnSpc>
              <a:spcBef>
                <a:spcPct val="0"/>
              </a:spcBef>
              <a:spcAft>
                <a:spcPct val="0"/>
              </a:spcAft>
              <a:buClrTx/>
              <a:buSzTx/>
              <a:tabLst/>
            </a:pPr>
            <a:r>
              <a:rPr lang="en-US" altLang="en-US" dirty="0">
                <a:solidFill>
                  <a:schemeClr val="bg1"/>
                </a:solidFill>
                <a:latin typeface="Arial" panose="020B0604020202020204" pitchFamily="34" charset="0"/>
              </a:rPr>
              <a:t>  </a:t>
            </a:r>
            <a:r>
              <a:rPr kumimoji="0" lang="en-US" altLang="en-US" b="0" i="0" u="none" strike="noStrike" cap="none" normalizeH="0" baseline="0" dirty="0">
                <a:ln>
                  <a:noFill/>
                </a:ln>
                <a:solidFill>
                  <a:schemeClr val="bg1"/>
                </a:solidFill>
                <a:effectLst/>
                <a:latin typeface="Arial" panose="020B0604020202020204" pitchFamily="34" charset="0"/>
              </a:rPr>
              <a:t> 6: Goal: boost user confidence and simplify inclusive trip planning [7].</a:t>
            </a:r>
          </a:p>
        </p:txBody>
      </p:sp>
    </p:spTree>
    <p:extLst>
      <p:ext uri="{BB962C8B-B14F-4D97-AF65-F5344CB8AC3E}">
        <p14:creationId xmlns:p14="http://schemas.microsoft.com/office/powerpoint/2010/main" val="3994459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3" name="Rectangle 10252">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6" name="Picture 6" descr="Businessman working on virtual touchscreen of future and sees flowchart with word: AGILE. Agile development software business web computer agility nimble quick fast start up concept. Businessman working on virtual touchscreen of future and sees flowchart with word: AGILE. Agile development software business web computer agility nimble quick fast start up concept. agile APPROACH stock pictures, royalty-free photos &amp; images">
            <a:extLst>
              <a:ext uri="{FF2B5EF4-FFF2-40B4-BE49-F238E27FC236}">
                <a16:creationId xmlns:a16="http://schemas.microsoft.com/office/drawing/2014/main" id="{C5DF84F9-8C1D-785D-575C-4011075EA8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677"/>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55" name="Rectangle 10254">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48" name="Picture 8" descr="Problem solving concept Problem solving concept with businessman focus on method on fishbone diagram to problem analysis to solve problems quickly and move forward like a rocket methodology  stock pictures, royalty-free photos &amp; images">
            <a:extLst>
              <a:ext uri="{FF2B5EF4-FFF2-40B4-BE49-F238E27FC236}">
                <a16:creationId xmlns:a16="http://schemas.microsoft.com/office/drawing/2014/main" id="{5BE079A6-2808-414A-E16B-30DC2FFB8F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418" r="1" b="18533"/>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0257" name="Rectangle 10256">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59" name="Rectangle 10258">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6647D51-6FFD-8C1E-6525-51BF85809A38}"/>
              </a:ext>
            </a:extLst>
          </p:cNvPr>
          <p:cNvSpPr txBox="1"/>
          <p:nvPr/>
        </p:nvSpPr>
        <p:spPr>
          <a:xfrm>
            <a:off x="-1" y="3614057"/>
            <a:ext cx="7720043" cy="3243932"/>
          </a:xfrm>
          <a:prstGeom prst="rect">
            <a:avLst/>
          </a:prstGeom>
          <a:solidFill>
            <a:schemeClr val="tx2">
              <a:lumMod val="50000"/>
              <a:lumOff val="50000"/>
            </a:schemeClr>
          </a:solidFill>
        </p:spPr>
        <p:txBody>
          <a:bodyPr vert="horz" lIns="91440" tIns="45720" rIns="91440" bIns="45720" rtlCol="0" anchor="ctr">
            <a:noAutofit/>
          </a:bodyPr>
          <a:lstStyle/>
          <a:p>
            <a:pPr marL="1600200" lvl="4" fontAlgn="base">
              <a:lnSpc>
                <a:spcPct val="90000"/>
              </a:lnSpc>
              <a:spcBef>
                <a:spcPct val="0"/>
              </a:spcBef>
              <a:spcAft>
                <a:spcPts val="600"/>
              </a:spcAft>
            </a:pPr>
            <a:r>
              <a:rPr lang="en-US" sz="1400" b="1" dirty="0"/>
              <a:t>     </a:t>
            </a:r>
          </a:p>
          <a:p>
            <a:pPr marL="1600200" lvl="4" fontAlgn="base">
              <a:lnSpc>
                <a:spcPct val="90000"/>
              </a:lnSpc>
              <a:spcBef>
                <a:spcPct val="0"/>
              </a:spcBef>
              <a:spcAft>
                <a:spcPts val="600"/>
              </a:spcAft>
            </a:pPr>
            <a:r>
              <a:rPr lang="en-US" b="1" dirty="0">
                <a:solidFill>
                  <a:schemeClr val="bg1"/>
                </a:solidFill>
                <a:latin typeface="Arial" panose="020B0604020202020204" pitchFamily="34" charset="0"/>
                <a:cs typeface="Arial" panose="020B0604020202020204" pitchFamily="34" charset="0"/>
              </a:rPr>
              <a:t>          </a:t>
            </a:r>
            <a:r>
              <a:rPr lang="en-US" b="1" u="sng" dirty="0">
                <a:solidFill>
                  <a:schemeClr val="bg1"/>
                </a:solidFill>
                <a:latin typeface="Arial" panose="020B0604020202020204" pitchFamily="34" charset="0"/>
                <a:cs typeface="Arial" panose="020B0604020202020204" pitchFamily="34" charset="0"/>
              </a:rPr>
              <a:t>METHODOLOGY USED </a:t>
            </a:r>
          </a:p>
          <a:p>
            <a:pPr marL="1600200" lvl="4" fontAlgn="base">
              <a:lnSpc>
                <a:spcPct val="90000"/>
              </a:lnSpc>
              <a:spcBef>
                <a:spcPct val="0"/>
              </a:spcBef>
              <a:spcAft>
                <a:spcPts val="600"/>
              </a:spcAft>
            </a:pPr>
            <a:r>
              <a:rPr lang="en-US" b="1" dirty="0">
                <a:solidFill>
                  <a:schemeClr val="bg1"/>
                </a:solidFill>
                <a:latin typeface="Arial" panose="020B0604020202020204" pitchFamily="34" charset="0"/>
                <a:cs typeface="Arial" panose="020B0604020202020204" pitchFamily="34" charset="0"/>
              </a:rPr>
              <a:t>System Development Approach</a:t>
            </a:r>
          </a:p>
          <a:p>
            <a:pPr fontAlgn="base">
              <a:lnSpc>
                <a:spcPct val="90000"/>
              </a:lnSpc>
              <a:spcBef>
                <a:spcPct val="0"/>
              </a:spcBef>
              <a:spcAft>
                <a:spcPts val="600"/>
              </a:spcAft>
            </a:pPr>
            <a:r>
              <a:rPr lang="en-US" altLang="en-US" dirty="0">
                <a:solidFill>
                  <a:schemeClr val="bg1"/>
                </a:solidFill>
                <a:latin typeface="Arial" panose="020B0604020202020204" pitchFamily="34" charset="0"/>
                <a:cs typeface="Arial" panose="020B0604020202020204" pitchFamily="34" charset="0"/>
              </a:rPr>
              <a:t>1: Used Waterfall for the Wix Holiday website</a:t>
            </a:r>
          </a:p>
          <a:p>
            <a:pPr lvl="0" fontAlgn="base">
              <a:lnSpc>
                <a:spcPct val="90000"/>
              </a:lnSpc>
              <a:spcBef>
                <a:spcPct val="0"/>
              </a:spcBef>
              <a:spcAft>
                <a:spcPts val="600"/>
              </a:spcAft>
            </a:pPr>
            <a:r>
              <a:rPr lang="en-US" altLang="en-US" dirty="0">
                <a:solidFill>
                  <a:schemeClr val="bg1"/>
                </a:solidFill>
                <a:latin typeface="Arial" panose="020B0604020202020204" pitchFamily="34" charset="0"/>
                <a:cs typeface="Arial" panose="020B0604020202020204" pitchFamily="34" charset="0"/>
              </a:rPr>
              <a:t>2: Follows clear, sequential development phases</a:t>
            </a:r>
          </a:p>
          <a:p>
            <a:pPr lvl="0" fontAlgn="base">
              <a:lnSpc>
                <a:spcPct val="90000"/>
              </a:lnSpc>
              <a:spcBef>
                <a:spcPct val="0"/>
              </a:spcBef>
              <a:spcAft>
                <a:spcPts val="600"/>
              </a:spcAft>
            </a:pPr>
            <a:r>
              <a:rPr lang="en-US" altLang="en-US" dirty="0">
                <a:solidFill>
                  <a:schemeClr val="bg1"/>
                </a:solidFill>
                <a:latin typeface="Arial" panose="020B0604020202020204" pitchFamily="34" charset="0"/>
                <a:cs typeface="Arial" panose="020B0604020202020204" pitchFamily="34" charset="0"/>
              </a:rPr>
              <a:t>3: Requirements were stable and well-defined</a:t>
            </a:r>
          </a:p>
          <a:p>
            <a:pPr lvl="0" fontAlgn="base">
              <a:lnSpc>
                <a:spcPct val="90000"/>
              </a:lnSpc>
              <a:spcBef>
                <a:spcPct val="0"/>
              </a:spcBef>
              <a:spcAft>
                <a:spcPts val="600"/>
              </a:spcAft>
            </a:pPr>
            <a:r>
              <a:rPr lang="en-US" altLang="en-US" dirty="0">
                <a:solidFill>
                  <a:schemeClr val="bg1"/>
                </a:solidFill>
                <a:latin typeface="Arial" panose="020B0604020202020204" pitchFamily="34" charset="0"/>
                <a:cs typeface="Arial" panose="020B0604020202020204" pitchFamily="34" charset="0"/>
              </a:rPr>
              <a:t>4: Allowed structured planning and progress tracking</a:t>
            </a:r>
          </a:p>
          <a:p>
            <a:pPr lvl="0" fontAlgn="base">
              <a:lnSpc>
                <a:spcPct val="90000"/>
              </a:lnSpc>
              <a:spcBef>
                <a:spcPct val="0"/>
              </a:spcBef>
              <a:spcAft>
                <a:spcPts val="600"/>
              </a:spcAft>
            </a:pPr>
            <a:r>
              <a:rPr lang="en-US" altLang="en-US" dirty="0">
                <a:solidFill>
                  <a:schemeClr val="bg1"/>
                </a:solidFill>
                <a:latin typeface="Arial" panose="020B0604020202020204" pitchFamily="34" charset="0"/>
                <a:cs typeface="Arial" panose="020B0604020202020204" pitchFamily="34" charset="0"/>
              </a:rPr>
              <a:t>5: Enabled thorough testing of site features</a:t>
            </a:r>
          </a:p>
          <a:p>
            <a:pPr lvl="0" fontAlgn="base">
              <a:lnSpc>
                <a:spcPct val="90000"/>
              </a:lnSpc>
              <a:spcBef>
                <a:spcPct val="0"/>
              </a:spcBef>
              <a:spcAft>
                <a:spcPts val="600"/>
              </a:spcAft>
            </a:pPr>
            <a:r>
              <a:rPr lang="en-US" altLang="en-US" dirty="0">
                <a:solidFill>
                  <a:schemeClr val="bg1"/>
                </a:solidFill>
                <a:latin typeface="Arial" panose="020B0604020202020204" pitchFamily="34" charset="0"/>
                <a:cs typeface="Arial" panose="020B0604020202020204" pitchFamily="34" charset="0"/>
              </a:rPr>
              <a:t>6: Agile is unsuitable due to a fixed scope and timeline</a:t>
            </a:r>
          </a:p>
          <a:p>
            <a:pPr lvl="0" fontAlgn="base">
              <a:lnSpc>
                <a:spcPct val="90000"/>
              </a:lnSpc>
              <a:spcBef>
                <a:spcPct val="0"/>
              </a:spcBef>
              <a:spcAft>
                <a:spcPts val="600"/>
              </a:spcAft>
            </a:pPr>
            <a:r>
              <a:rPr lang="en-US" altLang="en-US" dirty="0">
                <a:solidFill>
                  <a:schemeClr val="bg1"/>
                </a:solidFill>
                <a:latin typeface="Arial" panose="020B0604020202020204" pitchFamily="34" charset="0"/>
                <a:cs typeface="Arial" panose="020B0604020202020204" pitchFamily="34" charset="0"/>
              </a:rPr>
              <a:t>7: Literature supports Waterfall for structured web projects [8].</a:t>
            </a:r>
            <a:endParaRPr lang="en-US" dirty="0">
              <a:solidFill>
                <a:schemeClr val="bg1"/>
              </a:solidFill>
              <a:latin typeface="Arial" panose="020B0604020202020204" pitchFamily="34" charset="0"/>
              <a:cs typeface="Arial" panose="020B0604020202020204" pitchFamily="34" charset="0"/>
            </a:endParaRPr>
          </a:p>
        </p:txBody>
      </p:sp>
      <p:pic>
        <p:nvPicPr>
          <p:cNvPr id="10242" name="Picture 2" descr="Waterfall model concept with hand holding digital development phases including requirements, design, implementation, testing, deployment, and maintenance process. Waterfall model concept with hand holding digital development phases including requirements, design, implementation, testing, deployment, and maintenance process. waterfall approach stock pictures, royalty-free photos &amp; images">
            <a:extLst>
              <a:ext uri="{FF2B5EF4-FFF2-40B4-BE49-F238E27FC236}">
                <a16:creationId xmlns:a16="http://schemas.microsoft.com/office/drawing/2014/main" id="{4ED6CB59-2D4C-C6C9-A7F7-392299C4724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6639" r="1" b="5087"/>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earch Engine Website Poster. Web browser illustration Search Engine Website Poster. Web browser illustration DEVELOPMENT PHASE IN WEBSITE stock pictures, royalty-free photos &amp; images">
            <a:extLst>
              <a:ext uri="{FF2B5EF4-FFF2-40B4-BE49-F238E27FC236}">
                <a16:creationId xmlns:a16="http://schemas.microsoft.com/office/drawing/2014/main" id="{7ED378F4-FFDB-B8DB-C1CE-E71ECAAED0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8202" r="1" b="8305"/>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9687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7" name="Rectangle 11276">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CMS Businessman Holding Global Network Connection of Data. Global Business. Content Management, Security, Efficiency, User-friendly Technical Interface on Cyberspace. CMS Businessman Holding Global Network Connection of Data. Global Business. Content Management, Security, Efficiency, User-friendly Technical Interface on Cyberspace. Wix Editor stock pictures, royalty-free photos &amp; images">
            <a:extLst>
              <a:ext uri="{FF2B5EF4-FFF2-40B4-BE49-F238E27FC236}">
                <a16:creationId xmlns:a16="http://schemas.microsoft.com/office/drawing/2014/main" id="{3593E9BB-D799-7F0F-ADE9-6F89D88F9C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558" r="51651"/>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1279" name="Rectangle 11278">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70" name="Picture 6" descr="Digital chatbot, A.I., robot application, conversation assistant, AI Artificial Intelligence concept. Woman using mobile smart phone chatting with digital chatbot customer service Digital chatbot, A.I., robot application, conversation assistant, AI Artificial Intelligence concept. Woman using mobile smart phone chatting with digital chatbot customer service Wix Chat and AI Chatbot stock pictures, royalty-free photos &amp; images">
            <a:extLst>
              <a:ext uri="{FF2B5EF4-FFF2-40B4-BE49-F238E27FC236}">
                <a16:creationId xmlns:a16="http://schemas.microsoft.com/office/drawing/2014/main" id="{D285AAC9-4544-D4F9-1DEC-89F3D6D92E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075" r="1" b="6254"/>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1281" name="Rectangle 11280">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83" name="Rectangle 11282">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341D610-C364-9C02-44D6-04B0D8B48C69}"/>
              </a:ext>
            </a:extLst>
          </p:cNvPr>
          <p:cNvSpPr txBox="1"/>
          <p:nvPr/>
        </p:nvSpPr>
        <p:spPr>
          <a:xfrm>
            <a:off x="1" y="3986129"/>
            <a:ext cx="7642746" cy="2871861"/>
          </a:xfrm>
          <a:prstGeom prst="rect">
            <a:avLst/>
          </a:prstGeom>
          <a:solidFill>
            <a:schemeClr val="tx2">
              <a:lumMod val="50000"/>
              <a:lumOff val="50000"/>
            </a:schemeClr>
          </a:solidFill>
        </p:spPr>
        <p:txBody>
          <a:bodyPr vert="horz" lIns="91440" tIns="45720" rIns="91440" bIns="45720" rtlCol="0" anchor="ctr">
            <a:normAutofit/>
          </a:bodyPr>
          <a:lstStyle/>
          <a:p>
            <a:pPr>
              <a:lnSpc>
                <a:spcPct val="90000"/>
              </a:lnSpc>
              <a:spcAft>
                <a:spcPts val="600"/>
              </a:spcAft>
            </a:pPr>
            <a:r>
              <a:rPr lang="en-US" b="1" dirty="0"/>
              <a:t>                                                                                                                          		</a:t>
            </a:r>
            <a:r>
              <a:rPr lang="en-US" b="1" dirty="0">
                <a:solidFill>
                  <a:schemeClr val="bg1"/>
                </a:solidFill>
                <a:latin typeface="Arial" panose="020B0604020202020204" pitchFamily="34" charset="0"/>
                <a:cs typeface="Arial" panose="020B0604020202020204" pitchFamily="34" charset="0"/>
              </a:rPr>
              <a:t>                               </a:t>
            </a:r>
            <a:r>
              <a:rPr lang="en-US" b="1" u="sng" dirty="0">
                <a:solidFill>
                  <a:schemeClr val="bg1"/>
                </a:solidFill>
                <a:latin typeface="Arial" panose="020B0604020202020204" pitchFamily="34" charset="0"/>
                <a:cs typeface="Arial" panose="020B0604020202020204" pitchFamily="34" charset="0"/>
              </a:rPr>
              <a:t>METHODOLOGY USED</a:t>
            </a:r>
          </a:p>
          <a:p>
            <a:pPr>
              <a:lnSpc>
                <a:spcPct val="90000"/>
              </a:lnSpc>
              <a:spcAft>
                <a:spcPts val="600"/>
              </a:spcAft>
            </a:pPr>
            <a:r>
              <a:rPr lang="en-US" sz="1500" b="1" dirty="0">
                <a:solidFill>
                  <a:schemeClr val="bg1"/>
                </a:solidFill>
                <a:latin typeface="Arial" panose="020B0604020202020204" pitchFamily="34" charset="0"/>
                <a:cs typeface="Arial" panose="020B0604020202020204" pitchFamily="34" charset="0"/>
              </a:rPr>
              <a:t>TOOLS AND TECHNOLOGIES</a:t>
            </a:r>
          </a:p>
          <a:p>
            <a:pPr indent="-228600">
              <a:lnSpc>
                <a:spcPct val="90000"/>
              </a:lnSpc>
              <a:spcAft>
                <a:spcPts val="600"/>
              </a:spcAft>
              <a:buFont typeface="Arial" panose="020B0604020202020204" pitchFamily="34" charset="0"/>
              <a:buChar char="•"/>
            </a:pPr>
            <a:endParaRPr lang="en-US" sz="800" b="1" dirty="0">
              <a:solidFill>
                <a:schemeClr val="bg1"/>
              </a:solidFill>
              <a:latin typeface="Arial" panose="020B0604020202020204" pitchFamily="34" charset="0"/>
              <a:cs typeface="Arial" panose="020B0604020202020204" pitchFamily="34" charset="0"/>
            </a:endParaRPr>
          </a:p>
          <a:p>
            <a:pPr>
              <a:lnSpc>
                <a:spcPct val="90000"/>
              </a:lnSpc>
              <a:spcAft>
                <a:spcPts val="600"/>
              </a:spcAft>
            </a:pPr>
            <a:r>
              <a:rPr lang="en-US" dirty="0">
                <a:solidFill>
                  <a:schemeClr val="bg1"/>
                </a:solidFill>
                <a:latin typeface="Arial" panose="020B0604020202020204" pitchFamily="34" charset="0"/>
                <a:cs typeface="Arial" panose="020B0604020202020204" pitchFamily="34" charset="0"/>
              </a:rPr>
              <a:t>1:</a:t>
            </a:r>
            <a:r>
              <a:rPr lang="en-US" b="1" dirty="0">
                <a:solidFill>
                  <a:schemeClr val="bg1"/>
                </a:solidFill>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Built with Wix Editor/Studio and Velo</a:t>
            </a:r>
          </a:p>
          <a:p>
            <a:pPr>
              <a:lnSpc>
                <a:spcPct val="90000"/>
              </a:lnSpc>
              <a:spcAft>
                <a:spcPts val="600"/>
              </a:spcAft>
            </a:pPr>
            <a:r>
              <a:rPr lang="en-US" dirty="0">
                <a:solidFill>
                  <a:schemeClr val="bg1"/>
                </a:solidFill>
                <a:latin typeface="Arial" panose="020B0604020202020204" pitchFamily="34" charset="0"/>
                <a:cs typeface="Arial" panose="020B0604020202020204" pitchFamily="34" charset="0"/>
              </a:rPr>
              <a:t>2: Design using Theme Manager and Image tools</a:t>
            </a:r>
          </a:p>
          <a:p>
            <a:pPr>
              <a:lnSpc>
                <a:spcPct val="90000"/>
              </a:lnSpc>
              <a:spcAft>
                <a:spcPts val="600"/>
              </a:spcAft>
            </a:pPr>
            <a:r>
              <a:rPr lang="en-US" dirty="0">
                <a:solidFill>
                  <a:schemeClr val="bg1"/>
                </a:solidFill>
                <a:latin typeface="Arial" panose="020B0604020202020204" pitchFamily="34" charset="0"/>
                <a:cs typeface="Arial" panose="020B0604020202020204" pitchFamily="34" charset="0"/>
              </a:rPr>
              <a:t>3: </a:t>
            </a:r>
            <a:r>
              <a:rPr lang="en-US" dirty="0" err="1">
                <a:solidFill>
                  <a:schemeClr val="bg1"/>
                </a:solidFill>
                <a:latin typeface="Arial" panose="020B0604020202020204" pitchFamily="34" charset="0"/>
                <a:cs typeface="Arial" panose="020B0604020202020204" pitchFamily="34" charset="0"/>
              </a:rPr>
              <a:t>Sarch</a:t>
            </a:r>
            <a:r>
              <a:rPr lang="en-US" dirty="0">
                <a:solidFill>
                  <a:schemeClr val="bg1"/>
                </a:solidFill>
                <a:latin typeface="Arial" panose="020B0604020202020204" pitchFamily="34" charset="0"/>
                <a:cs typeface="Arial" panose="020B0604020202020204" pitchFamily="34" charset="0"/>
              </a:rPr>
              <a:t>/booking via Forms, Bookings, Data Collections</a:t>
            </a:r>
          </a:p>
          <a:p>
            <a:pPr>
              <a:lnSpc>
                <a:spcPct val="90000"/>
              </a:lnSpc>
              <a:spcAft>
                <a:spcPts val="600"/>
              </a:spcAft>
            </a:pPr>
            <a:r>
              <a:rPr lang="en-US" dirty="0">
                <a:solidFill>
                  <a:schemeClr val="bg1"/>
                </a:solidFill>
                <a:latin typeface="Arial" panose="020B0604020202020204" pitchFamily="34" charset="0"/>
                <a:cs typeface="Arial" panose="020B0604020202020204" pitchFamily="34" charset="0"/>
              </a:rPr>
              <a:t>4: Support through Wix Chat and AI Chatbot; mobile via Wix App</a:t>
            </a:r>
          </a:p>
          <a:p>
            <a:pPr>
              <a:lnSpc>
                <a:spcPct val="90000"/>
              </a:lnSpc>
              <a:spcAft>
                <a:spcPts val="600"/>
              </a:spcAft>
            </a:pPr>
            <a:r>
              <a:rPr lang="en-US" dirty="0">
                <a:solidFill>
                  <a:schemeClr val="bg1"/>
                </a:solidFill>
                <a:latin typeface="Arial" panose="020B0604020202020204" pitchFamily="34" charset="0"/>
                <a:cs typeface="Arial" panose="020B0604020202020204" pitchFamily="34" charset="0"/>
              </a:rPr>
              <a:t>5: Accessibility via Wizard; security with SSL and secure payments [9].</a:t>
            </a:r>
          </a:p>
          <a:p>
            <a:pPr indent="-228600">
              <a:lnSpc>
                <a:spcPct val="90000"/>
              </a:lnSpc>
              <a:spcAft>
                <a:spcPts val="600"/>
              </a:spcAft>
              <a:buFont typeface="Arial" panose="020B0604020202020204" pitchFamily="34" charset="0"/>
              <a:buChar char="•"/>
            </a:pPr>
            <a:endParaRPr lang="en-US" sz="800" dirty="0"/>
          </a:p>
        </p:txBody>
      </p:sp>
      <p:pic>
        <p:nvPicPr>
          <p:cNvPr id="11268" name="Picture 4" descr="Web UI-UX design, web development concept. A web developer works on a website, surrounded by holographic displays of code, icons, and data visualizations. Web design, application design, coding. Web UI-UX design, web development concept. A web developer works on a website, surrounded by holographic displays of code, icons, and data visualizations. Web design, application design, coding. website design stock pictures, royalty-free photos &amp; images">
            <a:extLst>
              <a:ext uri="{FF2B5EF4-FFF2-40B4-BE49-F238E27FC236}">
                <a16:creationId xmlns:a16="http://schemas.microsoft.com/office/drawing/2014/main" id="{8DB9FC8B-1417-3216-2747-573D57A7C3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4221" r="1" b="729"/>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The concept is online Shopping on Laptops computers and mobile banking, internet payment using credit cards via mobile phones, digital marketing, and E-commerce. The concept is online Shopping on Laptops computers and mobile banking, internet payment using credit cards via mobile phones, digital marketing, and E-commerce. ecurity with SSL and secure payments stock pictures, royalty-free photos &amp; images">
            <a:extLst>
              <a:ext uri="{FF2B5EF4-FFF2-40B4-BE49-F238E27FC236}">
                <a16:creationId xmlns:a16="http://schemas.microsoft.com/office/drawing/2014/main" id="{3C020854-11F1-5437-6687-E2C009F694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0591" r="1" b="14360"/>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0848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5" name="Rectangle 13324">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Quality Assurance and Document Control with Checklist Icons. Businessman mark off items on digital checklist, representing quality assurance and document control processes, verification and compliance Quality Assurance and Document Control with Checklist Icons. Businessman mark off items on digital checklist, representing quality assurance and document control processes, verification and compliance methodology testing stock pictures, royalty-free photos &amp; images">
            <a:extLst>
              <a:ext uri="{FF2B5EF4-FFF2-40B4-BE49-F238E27FC236}">
                <a16:creationId xmlns:a16="http://schemas.microsoft.com/office/drawing/2014/main" id="{98F4FB1F-FC33-9A78-8FD3-FEFEB37EEC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313"/>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3327" name="Rectangle 13326">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320" name="Picture 8" descr="Businessman tick mark an assessment, questionnaire, evaluation, online survey online exam choosing the right answer in the exam, filling out an online survey form. Answer the test questions concept. Businessman tick mark an assessment, questionnaire, evaluation, online survey online exam choosing the right answer in the exam, filling out an online survey form. Answer the test questions concept. website testing stock pictures, royalty-free photos &amp; images">
            <a:extLst>
              <a:ext uri="{FF2B5EF4-FFF2-40B4-BE49-F238E27FC236}">
                <a16:creationId xmlns:a16="http://schemas.microsoft.com/office/drawing/2014/main" id="{7F6DC202-81F4-C28E-36C4-E577292906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3224" r="1" b="1"/>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3329" name="Rectangle 13328">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31" name="Rectangle 13330">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FF6B091-CCE5-C494-63EC-2C57C8DE6630}"/>
              </a:ext>
            </a:extLst>
          </p:cNvPr>
          <p:cNvSpPr txBox="1"/>
          <p:nvPr/>
        </p:nvSpPr>
        <p:spPr>
          <a:xfrm>
            <a:off x="0" y="3986129"/>
            <a:ext cx="7720043" cy="2871861"/>
          </a:xfrm>
          <a:prstGeom prst="rect">
            <a:avLst/>
          </a:prstGeom>
          <a:solidFill>
            <a:schemeClr val="tx2">
              <a:lumMod val="50000"/>
              <a:lumOff val="50000"/>
            </a:schemeClr>
          </a:solidFill>
        </p:spPr>
        <p:txBody>
          <a:bodyPr vert="horz" lIns="91440" tIns="45720" rIns="91440" bIns="45720" rtlCol="0" anchor="ctr">
            <a:normAutofit/>
          </a:bodyPr>
          <a:lstStyle/>
          <a:p>
            <a:pPr>
              <a:lnSpc>
                <a:spcPct val="90000"/>
              </a:lnSpc>
              <a:spcAft>
                <a:spcPts val="600"/>
              </a:spcAft>
            </a:pPr>
            <a:r>
              <a:rPr lang="en-US" sz="900" b="1" dirty="0">
                <a:solidFill>
                  <a:schemeClr val="bg1"/>
                </a:solidFill>
              </a:rPr>
              <a:t>                                                                                 </a:t>
            </a:r>
            <a:r>
              <a:rPr lang="en-US" sz="2000" b="1" u="sng" dirty="0">
                <a:solidFill>
                  <a:schemeClr val="bg1"/>
                </a:solidFill>
              </a:rPr>
              <a:t>METHODOLOGY EXECUTED</a:t>
            </a:r>
          </a:p>
          <a:p>
            <a:pPr>
              <a:lnSpc>
                <a:spcPct val="90000"/>
              </a:lnSpc>
              <a:spcAft>
                <a:spcPts val="600"/>
              </a:spcAft>
            </a:pPr>
            <a:r>
              <a:rPr lang="en-US" sz="900" dirty="0">
                <a:solidFill>
                  <a:schemeClr val="bg1"/>
                </a:solidFill>
              </a:rPr>
              <a:t> </a:t>
            </a:r>
          </a:p>
          <a:p>
            <a:pPr>
              <a:lnSpc>
                <a:spcPct val="90000"/>
              </a:lnSpc>
              <a:spcAft>
                <a:spcPts val="600"/>
              </a:spcAft>
            </a:pPr>
            <a:r>
              <a:rPr lang="en-US" sz="1900" dirty="0">
                <a:solidFill>
                  <a:schemeClr val="bg1"/>
                </a:solidFill>
              </a:rPr>
              <a:t> </a:t>
            </a:r>
            <a:r>
              <a:rPr lang="en-US" sz="2000" dirty="0">
                <a:solidFill>
                  <a:schemeClr val="bg1"/>
                </a:solidFill>
                <a:latin typeface="Arial" panose="020B0604020202020204" pitchFamily="34" charset="0"/>
                <a:cs typeface="Arial" panose="020B0604020202020204" pitchFamily="34" charset="0"/>
              </a:rPr>
              <a:t>It was carried out in the following stages:</a:t>
            </a:r>
          </a:p>
          <a:p>
            <a:pPr>
              <a:lnSpc>
                <a:spcPct val="90000"/>
              </a:lnSpc>
              <a:spcAft>
                <a:spcPts val="600"/>
              </a:spcAft>
            </a:pPr>
            <a:r>
              <a:rPr lang="en-US" sz="2000" dirty="0">
                <a:solidFill>
                  <a:schemeClr val="bg1"/>
                </a:solidFill>
                <a:latin typeface="Arial" panose="020B0604020202020204" pitchFamily="34" charset="0"/>
                <a:cs typeface="Arial" panose="020B0604020202020204" pitchFamily="34" charset="0"/>
              </a:rPr>
              <a:t>1: Requirements, design, build, test, deploy, and maintain</a:t>
            </a:r>
          </a:p>
          <a:p>
            <a:pPr>
              <a:lnSpc>
                <a:spcPct val="90000"/>
              </a:lnSpc>
              <a:spcAft>
                <a:spcPts val="600"/>
              </a:spcAft>
            </a:pPr>
            <a:r>
              <a:rPr lang="en-US" sz="2000" dirty="0">
                <a:solidFill>
                  <a:schemeClr val="bg1"/>
                </a:solidFill>
                <a:latin typeface="Arial" panose="020B0604020202020204" pitchFamily="34" charset="0"/>
                <a:cs typeface="Arial" panose="020B0604020202020204" pitchFamily="34" charset="0"/>
              </a:rPr>
              <a:t>2: Each must be completed before moving on to the next stage.   </a:t>
            </a:r>
          </a:p>
          <a:p>
            <a:pPr>
              <a:lnSpc>
                <a:spcPct val="90000"/>
              </a:lnSpc>
              <a:spcAft>
                <a:spcPts val="600"/>
              </a:spcAft>
            </a:pPr>
            <a:r>
              <a:rPr lang="en-US" sz="2000" dirty="0">
                <a:solidFill>
                  <a:schemeClr val="bg1"/>
                </a:solidFill>
                <a:latin typeface="Arial" panose="020B0604020202020204" pitchFamily="34" charset="0"/>
                <a:cs typeface="Arial" panose="020B0604020202020204" pitchFamily="34" charset="0"/>
              </a:rPr>
              <a:t>3: Facilitated an orderly workflow and a clear structure.</a:t>
            </a:r>
          </a:p>
          <a:p>
            <a:pPr>
              <a:lnSpc>
                <a:spcPct val="90000"/>
              </a:lnSpc>
              <a:spcAft>
                <a:spcPts val="600"/>
              </a:spcAft>
            </a:pPr>
            <a:r>
              <a:rPr lang="en-US" sz="2000" dirty="0">
                <a:solidFill>
                  <a:schemeClr val="bg1"/>
                </a:solidFill>
                <a:latin typeface="Arial" panose="020B0604020202020204" pitchFamily="34" charset="0"/>
                <a:cs typeface="Arial" panose="020B0604020202020204" pitchFamily="34" charset="0"/>
              </a:rPr>
              <a:t>4: Encouraged the methodical testing of every feature,</a:t>
            </a:r>
          </a:p>
          <a:p>
            <a:pPr>
              <a:lnSpc>
                <a:spcPct val="90000"/>
              </a:lnSpc>
              <a:spcAft>
                <a:spcPts val="600"/>
              </a:spcAft>
            </a:pPr>
            <a:r>
              <a:rPr lang="en-US" sz="2000" dirty="0">
                <a:solidFill>
                  <a:schemeClr val="bg1"/>
                </a:solidFill>
                <a:latin typeface="Arial" panose="020B0604020202020204" pitchFamily="34" charset="0"/>
                <a:cs typeface="Arial" panose="020B0604020202020204" pitchFamily="34" charset="0"/>
              </a:rPr>
              <a:t>5: Made it simple to track progress and verify milestones [10].</a:t>
            </a:r>
          </a:p>
        </p:txBody>
      </p:sp>
      <p:pic>
        <p:nvPicPr>
          <p:cNvPr id="13318" name="Picture 6" descr="UI/UX Design and Development Concepts Developers interact with cutting-edge virtual screens that display code, icons, and data, emphasizing creativity in web, application, and software design. UI/UX Design and Development Concepts Developers interact with cutting-edge virtual screens that display code, icons, and data, emphasizing creativity in web, application, and software design. the methodical testing of website stock pictures, royalty-free photos &amp; images">
            <a:extLst>
              <a:ext uri="{FF2B5EF4-FFF2-40B4-BE49-F238E27FC236}">
                <a16:creationId xmlns:a16="http://schemas.microsoft.com/office/drawing/2014/main" id="{5DCDA5E9-FF0C-1BB5-80BC-5D93CBFCC6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8911" r="1" b="16039"/>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Businessman using computer keyboard to update status in checklist to remind work task progressive for project develop management and tracking concept. Businessman using computer keyboard to update status in checklist to remind work task progressive for project develop management and tracking concept. track progress of website stock pictures, royalty-free photos &amp; images">
            <a:extLst>
              <a:ext uri="{FF2B5EF4-FFF2-40B4-BE49-F238E27FC236}">
                <a16:creationId xmlns:a16="http://schemas.microsoft.com/office/drawing/2014/main" id="{5693CE3D-D0F6-6000-C262-980D2D904C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4949" r="1" b="1"/>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1551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50" name="Rectangle 14349">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41" name="Picture 5" descr="Businessman use artificial intelligence AI technology for enhanced work efficiency data analysis and efficient tools, Unlocking work potential with AI solutions chatbot help solve work problems. Businessman use artificial intelligence AI technology for enhanced work efficiency data analysis and efficient tools, Unlocking work potential with AI solutions chatbot help solve work problems. website testing stock pictures, royalty-free photos &amp; images">
            <a:extLst>
              <a:ext uri="{FF2B5EF4-FFF2-40B4-BE49-F238E27FC236}">
                <a16:creationId xmlns:a16="http://schemas.microsoft.com/office/drawing/2014/main" id="{DBA5AB2C-4983-611C-6400-7D01E3B593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612" r="-1" b="-1"/>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52" name="Rectangle 14351">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43" name="Picture 7" descr="Businessman holding smartphone and using computer laptop to calling to operator and inform trouble shooting of computer concept. Businessman holding smartphone and using computer laptop to calling to operator and inform trouble shooting of computer concept. website maintenance stock pictures, royalty-free photos &amp; images">
            <a:extLst>
              <a:ext uri="{FF2B5EF4-FFF2-40B4-BE49-F238E27FC236}">
                <a16:creationId xmlns:a16="http://schemas.microsoft.com/office/drawing/2014/main" id="{B344C3DA-A878-4DCC-3517-52A4916EA6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2377" r="1" b="12573"/>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4354" name="Rectangle 14353">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56" name="Rectangle 14355">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B57074C-4177-0BFA-C39E-63A286700FD2}"/>
              </a:ext>
            </a:extLst>
          </p:cNvPr>
          <p:cNvSpPr txBox="1"/>
          <p:nvPr/>
        </p:nvSpPr>
        <p:spPr>
          <a:xfrm>
            <a:off x="579257" y="3831771"/>
            <a:ext cx="6518229" cy="2407589"/>
          </a:xfrm>
          <a:prstGeom prst="rect">
            <a:avLst/>
          </a:prstGeom>
          <a:solidFill>
            <a:schemeClr val="tx2">
              <a:lumMod val="50000"/>
              <a:lumOff val="50000"/>
            </a:schemeClr>
          </a:solidFill>
        </p:spPr>
        <p:txBody>
          <a:bodyPr vert="horz" lIns="91440" tIns="45720" rIns="91440" bIns="45720" rtlCol="0" anchor="ctr">
            <a:normAutofit fontScale="77500" lnSpcReduction="20000"/>
          </a:bodyPr>
          <a:lstStyle/>
          <a:p>
            <a:pPr>
              <a:lnSpc>
                <a:spcPct val="90000"/>
              </a:lnSpc>
              <a:spcAft>
                <a:spcPts val="600"/>
              </a:spcAft>
            </a:pPr>
            <a:r>
              <a:rPr lang="en-US" sz="1600" dirty="0"/>
              <a:t>                                                            </a:t>
            </a:r>
          </a:p>
          <a:p>
            <a:pPr>
              <a:lnSpc>
                <a:spcPct val="90000"/>
              </a:lnSpc>
              <a:spcAft>
                <a:spcPts val="600"/>
              </a:spcAft>
            </a:pPr>
            <a:r>
              <a:rPr lang="en-US" sz="1600" dirty="0"/>
              <a:t>                                            </a:t>
            </a:r>
            <a:r>
              <a:rPr lang="en-US" sz="2300" b="1" dirty="0">
                <a:solidFill>
                  <a:schemeClr val="bg1"/>
                </a:solidFill>
              </a:rPr>
              <a:t>METHODOLOGY DEPENDENCIES</a:t>
            </a:r>
          </a:p>
          <a:p>
            <a:pPr>
              <a:lnSpc>
                <a:spcPct val="90000"/>
              </a:lnSpc>
              <a:spcAft>
                <a:spcPts val="600"/>
              </a:spcAft>
            </a:pPr>
            <a:r>
              <a:rPr lang="en-US" sz="1500" dirty="0"/>
              <a:t> </a:t>
            </a:r>
          </a:p>
          <a:p>
            <a:pPr>
              <a:lnSpc>
                <a:spcPct val="90000"/>
              </a:lnSpc>
              <a:spcAft>
                <a:spcPts val="600"/>
              </a:spcAft>
            </a:pPr>
            <a:r>
              <a:rPr lang="en-US" sz="2100" dirty="0">
                <a:solidFill>
                  <a:schemeClr val="bg1"/>
                </a:solidFill>
              </a:rPr>
              <a:t> 1: Yes, each phase depends on the previous one being completed</a:t>
            </a:r>
          </a:p>
          <a:p>
            <a:pPr>
              <a:lnSpc>
                <a:spcPct val="90000"/>
              </a:lnSpc>
              <a:spcAft>
                <a:spcPts val="600"/>
              </a:spcAft>
            </a:pPr>
            <a:r>
              <a:rPr lang="en-US" sz="2100" dirty="0">
                <a:solidFill>
                  <a:schemeClr val="bg1"/>
                </a:solidFill>
              </a:rPr>
              <a:t> 2:  Design depends on </a:t>
            </a:r>
            <a:r>
              <a:rPr lang="en-US" sz="2100" dirty="0" err="1">
                <a:solidFill>
                  <a:schemeClr val="bg1"/>
                </a:solidFill>
              </a:rPr>
              <a:t>finalised</a:t>
            </a:r>
            <a:r>
              <a:rPr lang="en-US" sz="2100" dirty="0">
                <a:solidFill>
                  <a:schemeClr val="bg1"/>
                </a:solidFill>
              </a:rPr>
              <a:t> requirements</a:t>
            </a:r>
          </a:p>
          <a:p>
            <a:pPr>
              <a:lnSpc>
                <a:spcPct val="90000"/>
              </a:lnSpc>
              <a:spcAft>
                <a:spcPts val="600"/>
              </a:spcAft>
            </a:pPr>
            <a:r>
              <a:rPr lang="en-US" sz="2100" dirty="0">
                <a:solidFill>
                  <a:schemeClr val="bg1"/>
                </a:solidFill>
              </a:rPr>
              <a:t> 3:  Build depends on the approved design</a:t>
            </a:r>
          </a:p>
          <a:p>
            <a:pPr>
              <a:lnSpc>
                <a:spcPct val="90000"/>
              </a:lnSpc>
              <a:spcAft>
                <a:spcPts val="600"/>
              </a:spcAft>
            </a:pPr>
            <a:r>
              <a:rPr lang="en-US" sz="2100" dirty="0">
                <a:solidFill>
                  <a:schemeClr val="bg1"/>
                </a:solidFill>
              </a:rPr>
              <a:t> 4: Testing depends on a completed build</a:t>
            </a:r>
          </a:p>
          <a:p>
            <a:pPr>
              <a:lnSpc>
                <a:spcPct val="90000"/>
              </a:lnSpc>
              <a:spcAft>
                <a:spcPts val="600"/>
              </a:spcAft>
            </a:pPr>
            <a:r>
              <a:rPr lang="en-US" sz="2100" dirty="0">
                <a:solidFill>
                  <a:schemeClr val="bg1"/>
                </a:solidFill>
              </a:rPr>
              <a:t> 5:  Deployment depends on successful testing</a:t>
            </a:r>
          </a:p>
          <a:p>
            <a:pPr>
              <a:lnSpc>
                <a:spcPct val="90000"/>
              </a:lnSpc>
              <a:spcAft>
                <a:spcPts val="600"/>
              </a:spcAft>
            </a:pPr>
            <a:r>
              <a:rPr lang="en-US" sz="2100" dirty="0">
                <a:solidFill>
                  <a:schemeClr val="bg1"/>
                </a:solidFill>
              </a:rPr>
              <a:t> 6: Maintenance depends on the deployment being live</a:t>
            </a:r>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endParaRPr lang="en-US" sz="900" dirty="0"/>
          </a:p>
        </p:txBody>
      </p:sp>
      <p:pic>
        <p:nvPicPr>
          <p:cNvPr id="14339" name="Picture 3" descr="Hand using a magnifying glass over digital documents with checklist marks and a Data Checked label, symbolizing digital checklist, data verification, and quality control in business systems. Hand using a magnifying glass over digital documents with checklist marks and a Data Checked label, symbolizing digital checklist, data verification, and quality control in business systems. approved design stock pictures, royalty-free photos &amp; images">
            <a:extLst>
              <a:ext uri="{FF2B5EF4-FFF2-40B4-BE49-F238E27FC236}">
                <a16:creationId xmlns:a16="http://schemas.microsoft.com/office/drawing/2014/main" id="{85A7E3DC-15C8-FC84-894D-F2349CDB71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887" r="1" b="54"/>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4345" name="Picture 9" descr="Responsive web design concept on phone and computer, studio portfolio page with 'We build websites' headline Responsive web design concept on phone and computer, studio portfolio page with 'We build websites' headline Deployment depends website stock pictures, royalty-free photos &amp; images">
            <a:extLst>
              <a:ext uri="{FF2B5EF4-FFF2-40B4-BE49-F238E27FC236}">
                <a16:creationId xmlns:a16="http://schemas.microsoft.com/office/drawing/2014/main" id="{E48DC998-0109-655B-D553-F427727B96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77" r="1" b="10820"/>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6617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99" name="Rectangle 15398">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8" name="Picture 8" descr="Web Development. Coding. Programming. Web Development. Coding. Programming. responsive design across devices website stock pictures, royalty-free photos &amp; images">
            <a:extLst>
              <a:ext uri="{FF2B5EF4-FFF2-40B4-BE49-F238E27FC236}">
                <a16:creationId xmlns:a16="http://schemas.microsoft.com/office/drawing/2014/main" id="{CBBD092F-065A-6F48-5364-167F93326B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9790" r="7523"/>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5401" name="Rectangle 15400">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362" name="Picture 2" descr="APPROVED CONCEPT APPROVED CONCEPT ucd approved website stock pictures, royalty-free photos &amp; images">
            <a:extLst>
              <a:ext uri="{FF2B5EF4-FFF2-40B4-BE49-F238E27FC236}">
                <a16:creationId xmlns:a16="http://schemas.microsoft.com/office/drawing/2014/main" id="{374F7949-77EB-AF7F-F127-30C7AF66FF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7681" r="1" b="7270"/>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5403" name="Rectangle 15402">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405" name="Rectangle 15404">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D868FD3-0EF3-4E92-F215-D55383281916}"/>
              </a:ext>
            </a:extLst>
          </p:cNvPr>
          <p:cNvSpPr txBox="1"/>
          <p:nvPr/>
        </p:nvSpPr>
        <p:spPr>
          <a:xfrm>
            <a:off x="0" y="3986129"/>
            <a:ext cx="7642745" cy="2871871"/>
          </a:xfrm>
          <a:prstGeom prst="rect">
            <a:avLst/>
          </a:prstGeom>
          <a:solidFill>
            <a:schemeClr val="tx2">
              <a:lumMod val="50000"/>
              <a:lumOff val="50000"/>
            </a:schemeClr>
          </a:solidFill>
        </p:spPr>
        <p:txBody>
          <a:bodyPr vert="horz" lIns="91440" tIns="45720" rIns="91440" bIns="45720" rtlCol="0" anchor="ctr">
            <a:normAutofit/>
          </a:bodyPr>
          <a:lstStyle/>
          <a:p>
            <a:pPr>
              <a:lnSpc>
                <a:spcPct val="90000"/>
              </a:lnSpc>
              <a:spcAft>
                <a:spcPts val="600"/>
              </a:spcAft>
            </a:pPr>
            <a:r>
              <a:rPr lang="en-US" sz="2000" b="1" dirty="0">
                <a:latin typeface="Arial" panose="020B0604020202020204" pitchFamily="34" charset="0"/>
                <a:cs typeface="Arial" panose="020B0604020202020204" pitchFamily="34" charset="0"/>
              </a:rPr>
              <a:t>                              </a:t>
            </a:r>
            <a:r>
              <a:rPr lang="en-US" sz="2200" b="1" u="sng" dirty="0">
                <a:solidFill>
                  <a:schemeClr val="bg1"/>
                </a:solidFill>
                <a:latin typeface="Arial" panose="020B0604020202020204" pitchFamily="34" charset="0"/>
                <a:cs typeface="Arial" panose="020B0604020202020204" pitchFamily="34" charset="0"/>
              </a:rPr>
              <a:t>DESIGN APPROACH </a:t>
            </a:r>
          </a:p>
          <a:p>
            <a:pPr indent="-228600">
              <a:lnSpc>
                <a:spcPct val="90000"/>
              </a:lnSpc>
              <a:spcAft>
                <a:spcPts val="600"/>
              </a:spcAft>
              <a:buFont typeface="Arial" panose="020B0604020202020204" pitchFamily="34" charset="0"/>
              <a:buChar char="•"/>
            </a:pPr>
            <a:endParaRPr lang="en-US" sz="900" dirty="0">
              <a:solidFill>
                <a:schemeClr val="bg1"/>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9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 1: User-</a:t>
            </a:r>
            <a:r>
              <a:rPr lang="en-US" sz="1700" b="1" dirty="0" err="1">
                <a:solidFill>
                  <a:schemeClr val="bg1"/>
                </a:solidFill>
                <a:latin typeface="Arial" panose="020B0604020202020204" pitchFamily="34" charset="0"/>
                <a:cs typeface="Arial" panose="020B0604020202020204" pitchFamily="34" charset="0"/>
              </a:rPr>
              <a:t>centred</a:t>
            </a:r>
            <a:r>
              <a:rPr lang="en-US" sz="1700" b="1" dirty="0">
                <a:solidFill>
                  <a:schemeClr val="bg1"/>
                </a:solidFill>
                <a:latin typeface="Arial" panose="020B0604020202020204" pitchFamily="34" charset="0"/>
                <a:cs typeface="Arial" panose="020B0604020202020204" pitchFamily="34" charset="0"/>
              </a:rPr>
              <a:t> design (UCD) approach</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 2: Focused on accessibility, pet-friendly features, and overall usability</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 3: Iterative prototyping and testing to refine user experience</a:t>
            </a:r>
          </a:p>
          <a:p>
            <a:pPr>
              <a:lnSpc>
                <a:spcPct val="90000"/>
              </a:lnSpc>
              <a:spcAft>
                <a:spcPts val="600"/>
              </a:spcAft>
            </a:pPr>
            <a:r>
              <a:rPr lang="en-US" sz="1700" b="1" dirty="0">
                <a:solidFill>
                  <a:schemeClr val="bg1"/>
                </a:solidFill>
                <a:latin typeface="Arial" panose="020B0604020202020204" pitchFamily="34" charset="0"/>
                <a:cs typeface="Arial" panose="020B0604020202020204" pitchFamily="34" charset="0"/>
              </a:rPr>
              <a:t> 4: Ensured intuitive navigation and responsive design across devices</a:t>
            </a:r>
          </a:p>
          <a:p>
            <a:pPr indent="-228600">
              <a:lnSpc>
                <a:spcPct val="90000"/>
              </a:lnSpc>
              <a:spcAft>
                <a:spcPts val="600"/>
              </a:spcAft>
              <a:buFont typeface="Arial" panose="020B0604020202020204" pitchFamily="34" charset="0"/>
              <a:buChar char="•"/>
            </a:pPr>
            <a:endParaRPr lang="en-US" sz="900" dirty="0"/>
          </a:p>
        </p:txBody>
      </p:sp>
      <p:pic>
        <p:nvPicPr>
          <p:cNvPr id="15366" name="Picture 6" descr="UX UI, Mobile apps user interface designs UX UI, Mobile apps user interface designs, digital software technology development concept. Graphic designer planning application process development prototype wireframe for mobile phone prototyping and testing website stock pictures, royalty-free photos &amp; images">
            <a:extLst>
              <a:ext uri="{FF2B5EF4-FFF2-40B4-BE49-F238E27FC236}">
                <a16:creationId xmlns:a16="http://schemas.microsoft.com/office/drawing/2014/main" id="{16561B6D-D226-5820-F919-B3B931739B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0641" r="1" b="4310"/>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Accessible Welcome Greeting Welcoming Approachable Access Enter Available Concept Accessible Welcome Greeting Welcoming Approachable Access Enter Available Concept accessibility, pet-friendly features, and overall usability website stock pictures, royalty-free photos &amp; images">
            <a:extLst>
              <a:ext uri="{FF2B5EF4-FFF2-40B4-BE49-F238E27FC236}">
                <a16:creationId xmlns:a16="http://schemas.microsoft.com/office/drawing/2014/main" id="{CA4A3821-4EC2-24C6-AD42-648B49B4BA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8905" r="1" b="19015"/>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380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7" name="Rectangle 16396">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Coach teaching about the way of setting goals Coach teaching about the way of setting goals, concept about objectives and success project goals in website stock pictures, royalty-free photos &amp; images">
            <a:extLst>
              <a:ext uri="{FF2B5EF4-FFF2-40B4-BE49-F238E27FC236}">
                <a16:creationId xmlns:a16="http://schemas.microsoft.com/office/drawing/2014/main" id="{8800D90F-EF6E-10D6-82B6-B5A2AAF41A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876" r="1" b="1"/>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6399" name="Rectangle 16398">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392" name="Picture 8" descr="HR recruitment and digital profile management with futuristic technology interface. Modern human resources solution for online hiring, candidate evaluation, and employee data management. HR recruitment and digital profile management with futuristic technology interface. Modern human resources solution for online hiring, candidate evaluation, and employee data management. clear, responsive, easy-to-navigate platform in website stock pictures, royalty-free photos &amp; images">
            <a:extLst>
              <a:ext uri="{FF2B5EF4-FFF2-40B4-BE49-F238E27FC236}">
                <a16:creationId xmlns:a16="http://schemas.microsoft.com/office/drawing/2014/main" id="{7AD34D91-2BB8-45FC-246E-D240852AB4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0940" r="1" b="1"/>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6401" name="Rectangle 16400">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403" name="Rectangle 16402">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27B9025-ED0D-4B2C-C8E2-809875501643}"/>
              </a:ext>
            </a:extLst>
          </p:cNvPr>
          <p:cNvSpPr txBox="1"/>
          <p:nvPr/>
        </p:nvSpPr>
        <p:spPr>
          <a:xfrm>
            <a:off x="-6" y="3548742"/>
            <a:ext cx="7720049" cy="3309247"/>
          </a:xfrm>
          <a:prstGeom prst="rect">
            <a:avLst/>
          </a:prstGeom>
          <a:solidFill>
            <a:schemeClr val="tx2">
              <a:lumMod val="50000"/>
              <a:lumOff val="50000"/>
            </a:schemeClr>
          </a:solidFill>
        </p:spPr>
        <p:txBody>
          <a:bodyPr vert="horz" lIns="91440" tIns="45720" rIns="91440" bIns="45720" rtlCol="0" anchor="ctr">
            <a:normAutofit fontScale="85000" lnSpcReduction="20000"/>
          </a:bodyPr>
          <a:lstStyle/>
          <a:p>
            <a:pPr>
              <a:lnSpc>
                <a:spcPct val="90000"/>
              </a:lnSpc>
              <a:spcAft>
                <a:spcPts val="600"/>
              </a:spcAft>
            </a:pPr>
            <a:r>
              <a:rPr lang="en-US" sz="900" dirty="0"/>
              <a:t>                                                                                                   </a:t>
            </a:r>
          </a:p>
          <a:p>
            <a:pPr>
              <a:lnSpc>
                <a:spcPct val="90000"/>
              </a:lnSpc>
              <a:spcAft>
                <a:spcPts val="600"/>
              </a:spcAft>
            </a:pPr>
            <a:endParaRPr lang="en-US" sz="900" dirty="0"/>
          </a:p>
          <a:p>
            <a:pPr>
              <a:lnSpc>
                <a:spcPct val="90000"/>
              </a:lnSpc>
              <a:spcAft>
                <a:spcPts val="600"/>
              </a:spcAft>
            </a:pPr>
            <a:endParaRPr lang="en-US" sz="2700" dirty="0">
              <a:solidFill>
                <a:schemeClr val="bg1"/>
              </a:solidFill>
            </a:endParaRPr>
          </a:p>
          <a:p>
            <a:pPr>
              <a:lnSpc>
                <a:spcPct val="90000"/>
              </a:lnSpc>
              <a:spcAft>
                <a:spcPts val="600"/>
              </a:spcAft>
            </a:pPr>
            <a:r>
              <a:rPr lang="en-US" sz="2700" dirty="0">
                <a:solidFill>
                  <a:schemeClr val="bg1"/>
                </a:solidFill>
              </a:rPr>
              <a:t>                       </a:t>
            </a:r>
            <a:r>
              <a:rPr lang="en-US" sz="2600" b="1" u="sng" dirty="0">
                <a:solidFill>
                  <a:schemeClr val="bg1"/>
                </a:solidFill>
                <a:latin typeface="Arial" panose="020B0604020202020204" pitchFamily="34" charset="0"/>
                <a:cs typeface="Arial" panose="020B0604020202020204" pitchFamily="34" charset="0"/>
              </a:rPr>
              <a:t>WHY THIS DESIGN WAS SELECTED</a:t>
            </a:r>
          </a:p>
          <a:p>
            <a:pPr>
              <a:lnSpc>
                <a:spcPct val="90000"/>
              </a:lnSpc>
              <a:spcAft>
                <a:spcPts val="600"/>
              </a:spcAft>
            </a:pPr>
            <a:endParaRPr lang="en-US" sz="900" dirty="0">
              <a:solidFill>
                <a:schemeClr val="bg1"/>
              </a:solidFill>
            </a:endParaRPr>
          </a:p>
          <a:p>
            <a:pPr>
              <a:lnSpc>
                <a:spcPct val="90000"/>
              </a:lnSpc>
              <a:spcAft>
                <a:spcPts val="600"/>
              </a:spcAft>
            </a:pPr>
            <a:endParaRPr lang="en-US" sz="900" dirty="0">
              <a:solidFill>
                <a:schemeClr val="bg1"/>
              </a:solidFill>
            </a:endParaRPr>
          </a:p>
          <a:p>
            <a:pPr>
              <a:lnSpc>
                <a:spcPct val="90000"/>
              </a:lnSpc>
              <a:spcAft>
                <a:spcPts val="600"/>
              </a:spcAft>
            </a:pPr>
            <a:endParaRPr lang="en-US" sz="900" dirty="0">
              <a:solidFill>
                <a:schemeClr val="bg1"/>
              </a:solidFill>
            </a:endParaRPr>
          </a:p>
          <a:p>
            <a:pPr>
              <a:lnSpc>
                <a:spcPct val="90000"/>
              </a:lnSpc>
              <a:spcAft>
                <a:spcPts val="600"/>
              </a:spcAft>
            </a:pPr>
            <a:r>
              <a:rPr lang="en-US" sz="2500" dirty="0">
                <a:solidFill>
                  <a:schemeClr val="bg1"/>
                </a:solidFill>
                <a:latin typeface="Arial" panose="020B0604020202020204" pitchFamily="34" charset="0"/>
                <a:cs typeface="Arial" panose="020B0604020202020204" pitchFamily="34" charset="0"/>
              </a:rPr>
              <a:t>1: Chosen based on project goals and user needs</a:t>
            </a:r>
          </a:p>
          <a:p>
            <a:pPr>
              <a:lnSpc>
                <a:spcPct val="90000"/>
              </a:lnSpc>
              <a:spcAft>
                <a:spcPts val="600"/>
              </a:spcAft>
            </a:pPr>
            <a:r>
              <a:rPr lang="en-US" sz="2500" dirty="0">
                <a:solidFill>
                  <a:schemeClr val="bg1"/>
                </a:solidFill>
                <a:latin typeface="Arial" panose="020B0604020202020204" pitchFamily="34" charset="0"/>
                <a:cs typeface="Arial" panose="020B0604020202020204" pitchFamily="34" charset="0"/>
              </a:rPr>
              <a:t>2:  Focuses on accessibility, inclusivity, and pet-friendly features</a:t>
            </a:r>
          </a:p>
          <a:p>
            <a:pPr>
              <a:lnSpc>
                <a:spcPct val="90000"/>
              </a:lnSpc>
              <a:spcAft>
                <a:spcPts val="600"/>
              </a:spcAft>
            </a:pPr>
            <a:r>
              <a:rPr lang="en-US" sz="2500" dirty="0">
                <a:solidFill>
                  <a:schemeClr val="bg1"/>
                </a:solidFill>
                <a:latin typeface="Arial" panose="020B0604020202020204" pitchFamily="34" charset="0"/>
                <a:cs typeface="Arial" panose="020B0604020202020204" pitchFamily="34" charset="0"/>
              </a:rPr>
              <a:t>3: Ensures website meets real user requirements</a:t>
            </a:r>
          </a:p>
          <a:p>
            <a:pPr>
              <a:lnSpc>
                <a:spcPct val="90000"/>
              </a:lnSpc>
              <a:spcAft>
                <a:spcPts val="600"/>
              </a:spcAft>
            </a:pPr>
            <a:r>
              <a:rPr lang="en-US" sz="2500" dirty="0">
                <a:solidFill>
                  <a:schemeClr val="bg1"/>
                </a:solidFill>
                <a:latin typeface="Arial" panose="020B0604020202020204" pitchFamily="34" charset="0"/>
                <a:cs typeface="Arial" panose="020B0604020202020204" pitchFamily="34" charset="0"/>
              </a:rPr>
              <a:t>3: Supports iterative testing to improve usability</a:t>
            </a:r>
          </a:p>
          <a:p>
            <a:pPr>
              <a:lnSpc>
                <a:spcPct val="90000"/>
              </a:lnSpc>
              <a:spcAft>
                <a:spcPts val="600"/>
              </a:spcAft>
            </a:pPr>
            <a:r>
              <a:rPr lang="en-US" sz="2500" dirty="0">
                <a:solidFill>
                  <a:schemeClr val="bg1"/>
                </a:solidFill>
                <a:latin typeface="Arial" panose="020B0604020202020204" pitchFamily="34" charset="0"/>
                <a:cs typeface="Arial" panose="020B0604020202020204" pitchFamily="34" charset="0"/>
              </a:rPr>
              <a:t>4: Enables a clear, responsive, easy-to-navigate platform</a:t>
            </a:r>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endParaRPr lang="en-US" sz="900" dirty="0"/>
          </a:p>
        </p:txBody>
      </p:sp>
      <p:pic>
        <p:nvPicPr>
          <p:cNvPr id="16390" name="Picture 6" descr="Corporate credibility improvement concept. Multiple exposure, mixed media background. Corporate credibility improvement concept. Multiple exposure, mixed media background accessibility, inclusivity, and pet-friendly features in website stock pictures, royalty-free photos &amp; images">
            <a:extLst>
              <a:ext uri="{FF2B5EF4-FFF2-40B4-BE49-F238E27FC236}">
                <a16:creationId xmlns:a16="http://schemas.microsoft.com/office/drawing/2014/main" id="{580FE78A-4C63-0F8C-524F-0E20BF0F82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 b="10941"/>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Login Authentication Screen with Username and Password Input Fields Bright and modern login interface for user authentication. Includes username, password fields, and remember me option. Captures accessibility, security, and user-friendly design for effective online authentication. website meets real user requirements stock pictures, royalty-free photos &amp; images">
            <a:extLst>
              <a:ext uri="{FF2B5EF4-FFF2-40B4-BE49-F238E27FC236}">
                <a16:creationId xmlns:a16="http://schemas.microsoft.com/office/drawing/2014/main" id="{064CDA48-EAEF-8E6D-E570-D2F60DFAE0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0940" r="1" b="1"/>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2473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21" name="Rectangle 17420">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Digital Accessibility and Inclusive Technology This conceptual image highlights the critical importance of digital Accessibility. A modern computer keyboard features a prominent blue key with the international symbol of access, representing the integration of inclusive design into Technology. This visual serves as a powerful metaphor for creating online services and platforms that are usable for people with Disability. It is an ideal graphic for presentations and articles on web accessibility, corporate Social Responsibility, and the ongoing effort to ensure equal Opportunity and Support in the digital world. accessibility compliance stock pictures, royalty-free photos &amp; images">
            <a:extLst>
              <a:ext uri="{FF2B5EF4-FFF2-40B4-BE49-F238E27FC236}">
                <a16:creationId xmlns:a16="http://schemas.microsoft.com/office/drawing/2014/main" id="{669E3D64-9CD4-B86E-969B-3ABF10BBAF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510" r="20624"/>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7423" name="Rectangle 17422">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416" name="Picture 8" descr="Business Ethics Concept with Icons on Digital Interface A digital interface depicting various business ethics concepts, including icons for global responsibility, handshake, target, people, and gears, symbolizing integrity, goals, teamwork, and efficiency. responsive, intuitive navigation stock pictures, royalty-free photos &amp; images">
            <a:extLst>
              <a:ext uri="{FF2B5EF4-FFF2-40B4-BE49-F238E27FC236}">
                <a16:creationId xmlns:a16="http://schemas.microsoft.com/office/drawing/2014/main" id="{518AD00B-2B2B-4B45-5FAA-3A97C72A0F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0439" r="1" b="14511"/>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7425" name="Rectangle 17424">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427" name="Rectangle 17426">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C163CDC-9DAD-83CC-B9A0-38782FA22653}"/>
              </a:ext>
            </a:extLst>
          </p:cNvPr>
          <p:cNvSpPr txBox="1"/>
          <p:nvPr/>
        </p:nvSpPr>
        <p:spPr>
          <a:xfrm>
            <a:off x="1" y="3690257"/>
            <a:ext cx="7720042" cy="3167743"/>
          </a:xfrm>
          <a:prstGeom prst="rect">
            <a:avLst/>
          </a:prstGeom>
          <a:solidFill>
            <a:schemeClr val="tx2">
              <a:lumMod val="50000"/>
              <a:lumOff val="50000"/>
            </a:schemeClr>
          </a:solidFill>
        </p:spPr>
        <p:txBody>
          <a:bodyPr vert="horz" lIns="91440" tIns="45720" rIns="91440" bIns="45720" rtlCol="0" anchor="ctr">
            <a:normAutofit fontScale="85000" lnSpcReduction="20000"/>
          </a:bodyPr>
          <a:lstStyle/>
          <a:p>
            <a:pPr>
              <a:lnSpc>
                <a:spcPct val="90000"/>
              </a:lnSpc>
              <a:spcAft>
                <a:spcPts val="600"/>
              </a:spcAft>
            </a:pPr>
            <a:r>
              <a:rPr lang="en-US" sz="2400" b="1" dirty="0"/>
              <a:t>                           </a:t>
            </a:r>
            <a:r>
              <a:rPr lang="en-US" sz="2600" b="1" u="sng" dirty="0">
                <a:solidFill>
                  <a:schemeClr val="bg1"/>
                </a:solidFill>
                <a:latin typeface="Arial" panose="020B0604020202020204" pitchFamily="34" charset="0"/>
                <a:cs typeface="Arial" panose="020B0604020202020204" pitchFamily="34" charset="0"/>
              </a:rPr>
              <a:t>DESIGN APPROACH EFFECTIVE</a:t>
            </a:r>
          </a:p>
          <a:p>
            <a:pPr indent="-228600">
              <a:lnSpc>
                <a:spcPct val="90000"/>
              </a:lnSpc>
              <a:spcAft>
                <a:spcPts val="600"/>
              </a:spcAft>
              <a:buFont typeface="Arial" panose="020B0604020202020204" pitchFamily="34" charset="0"/>
              <a:buChar char="•"/>
            </a:pPr>
            <a:endParaRPr lang="en-US" sz="15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r>
              <a:rPr lang="en-US" sz="2400" dirty="0">
                <a:solidFill>
                  <a:schemeClr val="bg1"/>
                </a:solidFill>
                <a:latin typeface="Arial" panose="020B0604020202020204" pitchFamily="34" charset="0"/>
                <a:cs typeface="Arial" panose="020B0604020202020204" pitchFamily="34" charset="0"/>
              </a:rPr>
              <a:t>1: Yes, the design approach was effective</a:t>
            </a:r>
          </a:p>
          <a:p>
            <a:pPr>
              <a:lnSpc>
                <a:spcPct val="90000"/>
              </a:lnSpc>
              <a:spcAft>
                <a:spcPts val="600"/>
              </a:spcAft>
            </a:pPr>
            <a:r>
              <a:rPr lang="en-US" sz="2400" dirty="0">
                <a:solidFill>
                  <a:schemeClr val="bg1"/>
                </a:solidFill>
                <a:latin typeface="Arial" panose="020B0604020202020204" pitchFamily="34" charset="0"/>
                <a:cs typeface="Arial" panose="020B0604020202020204" pitchFamily="34" charset="0"/>
              </a:rPr>
              <a:t>2: Ensured accessibility compliance</a:t>
            </a:r>
          </a:p>
          <a:p>
            <a:pPr>
              <a:lnSpc>
                <a:spcPct val="90000"/>
              </a:lnSpc>
              <a:spcAft>
                <a:spcPts val="600"/>
              </a:spcAft>
            </a:pPr>
            <a:r>
              <a:rPr lang="en-US" sz="2400" dirty="0">
                <a:solidFill>
                  <a:schemeClr val="bg1"/>
                </a:solidFill>
                <a:latin typeface="Arial" panose="020B0604020202020204" pitchFamily="34" charset="0"/>
                <a:cs typeface="Arial" panose="020B0604020202020204" pitchFamily="34" charset="0"/>
              </a:rPr>
              <a:t>3: Supported pet-friendly features</a:t>
            </a:r>
          </a:p>
          <a:p>
            <a:pPr>
              <a:lnSpc>
                <a:spcPct val="90000"/>
              </a:lnSpc>
              <a:spcAft>
                <a:spcPts val="600"/>
              </a:spcAft>
            </a:pPr>
            <a:r>
              <a:rPr lang="en-US" sz="2400" dirty="0">
                <a:solidFill>
                  <a:schemeClr val="bg1"/>
                </a:solidFill>
                <a:latin typeface="Arial" panose="020B0604020202020204" pitchFamily="34" charset="0"/>
                <a:cs typeface="Arial" panose="020B0604020202020204" pitchFamily="34" charset="0"/>
              </a:rPr>
              <a:t>4: Improved overall usability</a:t>
            </a:r>
          </a:p>
          <a:p>
            <a:pPr>
              <a:lnSpc>
                <a:spcPct val="90000"/>
              </a:lnSpc>
              <a:spcAft>
                <a:spcPts val="600"/>
              </a:spcAft>
            </a:pPr>
            <a:r>
              <a:rPr lang="en-US" sz="2400" dirty="0">
                <a:solidFill>
                  <a:schemeClr val="bg1"/>
                </a:solidFill>
                <a:latin typeface="Arial" panose="020B0604020202020204" pitchFamily="34" charset="0"/>
                <a:cs typeface="Arial" panose="020B0604020202020204" pitchFamily="34" charset="0"/>
              </a:rPr>
              <a:t>5: Enabled iterative testing and refinement</a:t>
            </a:r>
          </a:p>
          <a:p>
            <a:pPr>
              <a:lnSpc>
                <a:spcPct val="90000"/>
              </a:lnSpc>
              <a:spcAft>
                <a:spcPts val="600"/>
              </a:spcAft>
            </a:pPr>
            <a:r>
              <a:rPr lang="en-US" sz="2400" dirty="0">
                <a:solidFill>
                  <a:schemeClr val="bg1"/>
                </a:solidFill>
                <a:latin typeface="Arial" panose="020B0604020202020204" pitchFamily="34" charset="0"/>
                <a:cs typeface="Arial" panose="020B0604020202020204" pitchFamily="34" charset="0"/>
              </a:rPr>
              <a:t>6: Created responsive, intuitive navigation</a:t>
            </a:r>
          </a:p>
          <a:p>
            <a:pPr>
              <a:lnSpc>
                <a:spcPct val="90000"/>
              </a:lnSpc>
              <a:spcAft>
                <a:spcPts val="600"/>
              </a:spcAft>
            </a:pPr>
            <a:r>
              <a:rPr lang="en-US" sz="2400" dirty="0">
                <a:solidFill>
                  <a:schemeClr val="bg1"/>
                </a:solidFill>
                <a:latin typeface="Arial" panose="020B0604020202020204" pitchFamily="34" charset="0"/>
                <a:cs typeface="Arial" panose="020B0604020202020204" pitchFamily="34" charset="0"/>
              </a:rPr>
              <a:t>7: Met project goals and user needs</a:t>
            </a:r>
          </a:p>
          <a:p>
            <a:pPr>
              <a:lnSpc>
                <a:spcPct val="90000"/>
              </a:lnSpc>
              <a:spcAft>
                <a:spcPts val="600"/>
              </a:spcAft>
            </a:pPr>
            <a:r>
              <a:rPr lang="en-US" sz="2200" dirty="0">
                <a:latin typeface="Arial" panose="020B0604020202020204" pitchFamily="34" charset="0"/>
                <a:cs typeface="Arial" panose="020B0604020202020204" pitchFamily="34" charset="0"/>
              </a:rPr>
              <a:t> </a:t>
            </a:r>
          </a:p>
          <a:p>
            <a:pPr>
              <a:lnSpc>
                <a:spcPct val="90000"/>
              </a:lnSpc>
              <a:spcAft>
                <a:spcPts val="600"/>
              </a:spcAft>
            </a:pPr>
            <a:r>
              <a:rPr lang="en-US" sz="2200" dirty="0">
                <a:latin typeface="Arial" panose="020B0604020202020204" pitchFamily="34" charset="0"/>
                <a:cs typeface="Arial" panose="020B0604020202020204" pitchFamily="34" charset="0"/>
              </a:rPr>
              <a:t> </a:t>
            </a:r>
          </a:p>
        </p:txBody>
      </p:sp>
      <p:pic>
        <p:nvPicPr>
          <p:cNvPr id="17412" name="Picture 4" descr="Using Virtual Reality While Sitting on Couch with Dog Woman using virtual reality headset for remote work while sitting on green couch with white dog next to her pet-friendly features IN WEBSITE stock pictures, royalty-free photos &amp; images">
            <a:extLst>
              <a:ext uri="{FF2B5EF4-FFF2-40B4-BE49-F238E27FC236}">
                <a16:creationId xmlns:a16="http://schemas.microsoft.com/office/drawing/2014/main" id="{4448DEC9-CCE4-B4AD-2309-2A27D58F1B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290" r="1" b="22660"/>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Search Engine Website Poster. Web browser illustration Search Engine Website Poster. Web browser illustration overall usability IN WEBSITE stock pictures, royalty-free photos &amp; images">
            <a:extLst>
              <a:ext uri="{FF2B5EF4-FFF2-40B4-BE49-F238E27FC236}">
                <a16:creationId xmlns:a16="http://schemas.microsoft.com/office/drawing/2014/main" id="{A1BCCBF6-3E5F-FD51-4953-0684F81688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8202" r="1" b="8305"/>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3806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5" name="Rectangle 18444">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40" name="Picture 8" descr="Secure Digital Payment Processing with Hands and Interactive Interface for Financial Transactions and Online Purchases. Auvana A hand interacts with a virtual screen displaying secure payment processing graphics, symbolizing the future of online transactions, security, and convenience in financial services. Auvana SSL, Secure Payments, OPTION IN WEBSITE stock pictures, royalty-free photos &amp; images">
            <a:extLst>
              <a:ext uri="{FF2B5EF4-FFF2-40B4-BE49-F238E27FC236}">
                <a16:creationId xmlns:a16="http://schemas.microsoft.com/office/drawing/2014/main" id="{DB73212F-C92C-7FA8-75B4-610B03D0B5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165" r="16149"/>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8447" name="Rectangle 18446">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438" name="Picture 6" descr="Disabled, Disability Signs, Icons are Visual Presentation. Visual Design. Accessibility Wizard IN WEBSITE stock pictures, royalty-free photos &amp; images">
            <a:extLst>
              <a:ext uri="{FF2B5EF4-FFF2-40B4-BE49-F238E27FC236}">
                <a16:creationId xmlns:a16="http://schemas.microsoft.com/office/drawing/2014/main" id="{B2738037-1C22-1DCB-7A3D-8A413B9E6C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479" r="1" b="1"/>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8449" name="Rectangle 18448">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51" name="Rectangle 18450">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B7200898-5DEB-B7D1-665D-057AA71708D4}"/>
              </a:ext>
            </a:extLst>
          </p:cNvPr>
          <p:cNvSpPr txBox="1"/>
          <p:nvPr/>
        </p:nvSpPr>
        <p:spPr>
          <a:xfrm>
            <a:off x="1" y="3897198"/>
            <a:ext cx="7720048" cy="2960802"/>
          </a:xfrm>
          <a:prstGeom prst="rect">
            <a:avLst/>
          </a:prstGeom>
          <a:solidFill>
            <a:schemeClr val="tx2">
              <a:lumMod val="50000"/>
              <a:lumOff val="50000"/>
            </a:schemeClr>
          </a:solidFill>
        </p:spPr>
        <p:txBody>
          <a:bodyPr vert="horz" lIns="91440" tIns="45720" rIns="91440" bIns="45720" rtlCol="0" anchor="ctr">
            <a:normAutofit fontScale="92500" lnSpcReduction="10000"/>
          </a:bodyPr>
          <a:lstStyle/>
          <a:p>
            <a:pPr>
              <a:lnSpc>
                <a:spcPct val="90000"/>
              </a:lnSpc>
              <a:spcAft>
                <a:spcPts val="600"/>
              </a:spcAft>
            </a:pPr>
            <a:r>
              <a:rPr lang="en-US" b="1" dirty="0">
                <a:solidFill>
                  <a:schemeClr val="bg1"/>
                </a:solidFill>
                <a:latin typeface="Arial" panose="020B0604020202020204" pitchFamily="34" charset="0"/>
                <a:cs typeface="Arial" panose="020B0604020202020204" pitchFamily="34" charset="0"/>
              </a:rPr>
              <a:t>                             TOOLS AND TECHNOLOGIES USED</a:t>
            </a:r>
          </a:p>
          <a:p>
            <a:pPr>
              <a:lnSpc>
                <a:spcPct val="90000"/>
              </a:lnSpc>
              <a:spcAft>
                <a:spcPts val="600"/>
              </a:spcAft>
            </a:pPr>
            <a:endParaRPr lang="en-US" sz="600" dirty="0">
              <a:latin typeface="Arial" panose="020B0604020202020204" pitchFamily="34" charset="0"/>
              <a:cs typeface="Arial" panose="020B0604020202020204" pitchFamily="34" charset="0"/>
            </a:endParaRPr>
          </a:p>
          <a:p>
            <a:pPr>
              <a:lnSpc>
                <a:spcPct val="90000"/>
              </a:lnSpc>
              <a:spcAft>
                <a:spcPts val="600"/>
              </a:spcAft>
            </a:pPr>
            <a:r>
              <a:rPr lang="en-US" sz="1600" b="1" dirty="0">
                <a:solidFill>
                  <a:schemeClr val="bg1"/>
                </a:solidFill>
                <a:latin typeface="Arial" panose="020B0604020202020204" pitchFamily="34" charset="0"/>
                <a:cs typeface="Arial" panose="020B0604020202020204" pitchFamily="34" charset="0"/>
              </a:rPr>
              <a:t>1:</a:t>
            </a:r>
            <a:r>
              <a:rPr lang="en-US" sz="1600"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Web Builder:</a:t>
            </a:r>
            <a:r>
              <a:rPr lang="en-US" sz="1600" dirty="0">
                <a:solidFill>
                  <a:schemeClr val="bg1"/>
                </a:solidFill>
                <a:latin typeface="Arial" panose="020B0604020202020204" pitchFamily="34" charset="0"/>
                <a:cs typeface="Arial" panose="020B0604020202020204" pitchFamily="34" charset="0"/>
              </a:rPr>
              <a:t> Wix Editor, Wix Studio</a:t>
            </a:r>
          </a:p>
          <a:p>
            <a:pPr>
              <a:lnSpc>
                <a:spcPct val="90000"/>
              </a:lnSpc>
              <a:spcAft>
                <a:spcPts val="600"/>
              </a:spcAft>
            </a:pPr>
            <a:r>
              <a:rPr lang="en-US" sz="1600" b="1" dirty="0">
                <a:solidFill>
                  <a:schemeClr val="bg1"/>
                </a:solidFill>
                <a:latin typeface="Arial" panose="020B0604020202020204" pitchFamily="34" charset="0"/>
                <a:cs typeface="Arial" panose="020B0604020202020204" pitchFamily="34" charset="0"/>
              </a:rPr>
              <a:t>2</a:t>
            </a:r>
            <a:r>
              <a:rPr lang="en-US" sz="1600"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Front End:</a:t>
            </a:r>
            <a:r>
              <a:rPr lang="en-US" sz="1600" dirty="0">
                <a:solidFill>
                  <a:schemeClr val="bg1"/>
                </a:solidFill>
                <a:latin typeface="Arial" panose="020B0604020202020204" pitchFamily="34" charset="0"/>
                <a:cs typeface="Arial" panose="020B0604020202020204" pitchFamily="34" charset="0"/>
              </a:rPr>
              <a:t> </a:t>
            </a:r>
            <a:r>
              <a:rPr lang="en-GB" sz="1600" dirty="0">
                <a:solidFill>
                  <a:schemeClr val="bg1"/>
                </a:solidFill>
                <a:latin typeface="Arial" panose="020B0604020202020204" pitchFamily="34" charset="0"/>
                <a:cs typeface="Arial" panose="020B0604020202020204" pitchFamily="34" charset="0"/>
              </a:rPr>
              <a:t>Wix Velo, HTML components</a:t>
            </a:r>
            <a:endParaRPr lang="en-US" sz="16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r>
              <a:rPr lang="en-US" sz="1600" b="1" dirty="0">
                <a:solidFill>
                  <a:schemeClr val="bg1"/>
                </a:solidFill>
                <a:latin typeface="Arial" panose="020B0604020202020204" pitchFamily="34" charset="0"/>
                <a:cs typeface="Arial" panose="020B0604020202020204" pitchFamily="34" charset="0"/>
              </a:rPr>
              <a:t>3:</a:t>
            </a:r>
            <a:r>
              <a:rPr lang="en-US" sz="1600"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Design:</a:t>
            </a:r>
            <a:r>
              <a:rPr lang="en-US" sz="1600" dirty="0">
                <a:solidFill>
                  <a:schemeClr val="bg1"/>
                </a:solidFill>
                <a:latin typeface="Arial" panose="020B0604020202020204" pitchFamily="34" charset="0"/>
                <a:cs typeface="Arial" panose="020B0604020202020204" pitchFamily="34" charset="0"/>
              </a:rPr>
              <a:t> Theme Manager, Image Editor, Media Galleries</a:t>
            </a:r>
          </a:p>
          <a:p>
            <a:pPr>
              <a:lnSpc>
                <a:spcPct val="90000"/>
              </a:lnSpc>
              <a:spcAft>
                <a:spcPts val="600"/>
              </a:spcAft>
            </a:pPr>
            <a:r>
              <a:rPr lang="en-US" sz="1600" b="1" dirty="0">
                <a:solidFill>
                  <a:schemeClr val="bg1"/>
                </a:solidFill>
                <a:latin typeface="Arial" panose="020B0604020202020204" pitchFamily="34" charset="0"/>
                <a:cs typeface="Arial" panose="020B0604020202020204" pitchFamily="34" charset="0"/>
              </a:rPr>
              <a:t> 4</a:t>
            </a:r>
            <a:r>
              <a:rPr lang="en-US" sz="1600"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Search &amp; Booking:</a:t>
            </a:r>
            <a:r>
              <a:rPr lang="en-US" sz="1600" dirty="0">
                <a:solidFill>
                  <a:schemeClr val="bg1"/>
                </a:solidFill>
                <a:latin typeface="Arial" panose="020B0604020202020204" pitchFamily="34" charset="0"/>
                <a:cs typeface="Arial" panose="020B0604020202020204" pitchFamily="34" charset="0"/>
              </a:rPr>
              <a:t> Wix Forms, Wix Bookings, Custom Search, Data Collections</a:t>
            </a:r>
          </a:p>
          <a:p>
            <a:pPr>
              <a:lnSpc>
                <a:spcPct val="90000"/>
              </a:lnSpc>
              <a:spcAft>
                <a:spcPts val="600"/>
              </a:spcAft>
            </a:pPr>
            <a:r>
              <a:rPr lang="en-US" sz="1600" b="1" dirty="0">
                <a:solidFill>
                  <a:schemeClr val="bg1"/>
                </a:solidFill>
                <a:latin typeface="Arial" panose="020B0604020202020204" pitchFamily="34" charset="0"/>
                <a:cs typeface="Arial" panose="020B0604020202020204" pitchFamily="34" charset="0"/>
              </a:rPr>
              <a:t>5</a:t>
            </a:r>
            <a:r>
              <a:rPr lang="en-US" sz="1600"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Database:</a:t>
            </a:r>
            <a:r>
              <a:rPr lang="en-US" sz="1600" dirty="0">
                <a:solidFill>
                  <a:schemeClr val="bg1"/>
                </a:solidFill>
                <a:latin typeface="Arial" panose="020B0604020202020204" pitchFamily="34" charset="0"/>
                <a:cs typeface="Arial" panose="020B0604020202020204" pitchFamily="34" charset="0"/>
              </a:rPr>
              <a:t> Wix Data Collections</a:t>
            </a:r>
          </a:p>
          <a:p>
            <a:pPr>
              <a:lnSpc>
                <a:spcPct val="90000"/>
              </a:lnSpc>
              <a:spcAft>
                <a:spcPts val="600"/>
              </a:spcAft>
            </a:pPr>
            <a:r>
              <a:rPr lang="en-US" sz="1600" b="1" dirty="0">
                <a:solidFill>
                  <a:schemeClr val="bg1"/>
                </a:solidFill>
                <a:latin typeface="Arial" panose="020B0604020202020204" pitchFamily="34" charset="0"/>
                <a:cs typeface="Arial" panose="020B0604020202020204" pitchFamily="34" charset="0"/>
              </a:rPr>
              <a:t>6:</a:t>
            </a:r>
            <a:r>
              <a:rPr lang="en-US" sz="1600"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Communication:</a:t>
            </a:r>
            <a:r>
              <a:rPr lang="en-US" sz="1600" dirty="0">
                <a:solidFill>
                  <a:schemeClr val="bg1"/>
                </a:solidFill>
                <a:latin typeface="Arial" panose="020B0604020202020204" pitchFamily="34" charset="0"/>
                <a:cs typeface="Arial" panose="020B0604020202020204" pitchFamily="34" charset="0"/>
              </a:rPr>
              <a:t> Wix Chat, AI Chatbot</a:t>
            </a:r>
          </a:p>
          <a:p>
            <a:pPr>
              <a:lnSpc>
                <a:spcPct val="90000"/>
              </a:lnSpc>
              <a:spcAft>
                <a:spcPts val="600"/>
              </a:spcAft>
            </a:pPr>
            <a:r>
              <a:rPr lang="en-US" sz="1600" b="1" dirty="0">
                <a:solidFill>
                  <a:schemeClr val="bg1"/>
                </a:solidFill>
                <a:latin typeface="Arial" panose="020B0604020202020204" pitchFamily="34" charset="0"/>
                <a:cs typeface="Arial" panose="020B0604020202020204" pitchFamily="34" charset="0"/>
              </a:rPr>
              <a:t>7</a:t>
            </a:r>
            <a:r>
              <a:rPr lang="en-US" sz="1600"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Mobile App:</a:t>
            </a:r>
            <a:r>
              <a:rPr lang="en-US" sz="1600" dirty="0">
                <a:solidFill>
                  <a:schemeClr val="bg1"/>
                </a:solidFill>
                <a:latin typeface="Arial" panose="020B0604020202020204" pitchFamily="34" charset="0"/>
                <a:cs typeface="Arial" panose="020B0604020202020204" pitchFamily="34" charset="0"/>
              </a:rPr>
              <a:t> Wix Mobile App</a:t>
            </a:r>
          </a:p>
          <a:p>
            <a:pPr>
              <a:lnSpc>
                <a:spcPct val="90000"/>
              </a:lnSpc>
              <a:spcAft>
                <a:spcPts val="600"/>
              </a:spcAft>
            </a:pPr>
            <a:r>
              <a:rPr lang="en-US" sz="1600" b="1" dirty="0">
                <a:solidFill>
                  <a:schemeClr val="bg1"/>
                </a:solidFill>
                <a:latin typeface="Arial" panose="020B0604020202020204" pitchFamily="34" charset="0"/>
                <a:cs typeface="Arial" panose="020B0604020202020204" pitchFamily="34" charset="0"/>
              </a:rPr>
              <a:t>8: Accessibility:</a:t>
            </a:r>
            <a:r>
              <a:rPr lang="en-US" sz="1600" dirty="0">
                <a:solidFill>
                  <a:schemeClr val="bg1"/>
                </a:solidFill>
                <a:latin typeface="Arial" panose="020B0604020202020204" pitchFamily="34" charset="0"/>
                <a:cs typeface="Arial" panose="020B0604020202020204" pitchFamily="34" charset="0"/>
              </a:rPr>
              <a:t> Accessibility Wizard, Alt-text, Semantic Structure</a:t>
            </a:r>
          </a:p>
          <a:p>
            <a:pPr>
              <a:lnSpc>
                <a:spcPct val="90000"/>
              </a:lnSpc>
              <a:spcAft>
                <a:spcPts val="600"/>
              </a:spcAft>
            </a:pPr>
            <a:r>
              <a:rPr lang="en-US" sz="1600" b="1" dirty="0">
                <a:solidFill>
                  <a:schemeClr val="bg1"/>
                </a:solidFill>
                <a:latin typeface="Arial" panose="020B0604020202020204" pitchFamily="34" charset="0"/>
                <a:cs typeface="Arial" panose="020B0604020202020204" pitchFamily="34" charset="0"/>
              </a:rPr>
              <a:t>9</a:t>
            </a:r>
            <a:r>
              <a:rPr lang="en-US" sz="1600" dirty="0">
                <a:solidFill>
                  <a:schemeClr val="bg1"/>
                </a:solidFill>
                <a:latin typeface="Arial" panose="020B0604020202020204" pitchFamily="34" charset="0"/>
                <a:cs typeface="Arial" panose="020B0604020202020204" pitchFamily="34" charset="0"/>
              </a:rPr>
              <a:t>:</a:t>
            </a:r>
            <a:r>
              <a:rPr lang="en-US" sz="1600" b="1" dirty="0">
                <a:solidFill>
                  <a:schemeClr val="bg1"/>
                </a:solidFill>
                <a:latin typeface="Arial" panose="020B0604020202020204" pitchFamily="34" charset="0"/>
                <a:cs typeface="Arial" panose="020B0604020202020204" pitchFamily="34" charset="0"/>
              </a:rPr>
              <a:t> Security:</a:t>
            </a:r>
            <a:r>
              <a:rPr lang="en-US" sz="1600" dirty="0">
                <a:solidFill>
                  <a:schemeClr val="bg1"/>
                </a:solidFill>
                <a:latin typeface="Arial" panose="020B0604020202020204" pitchFamily="34" charset="0"/>
                <a:cs typeface="Arial" panose="020B0604020202020204" pitchFamily="34" charset="0"/>
              </a:rPr>
              <a:t> SSL, Secure Payments, ATOL badges</a:t>
            </a:r>
          </a:p>
        </p:txBody>
      </p:sp>
      <p:pic>
        <p:nvPicPr>
          <p:cNvPr id="18434" name="Picture 2">
            <a:extLst>
              <a:ext uri="{FF2B5EF4-FFF2-40B4-BE49-F238E27FC236}">
                <a16:creationId xmlns:a16="http://schemas.microsoft.com/office/drawing/2014/main" id="{A85567B3-FC4F-8800-CE60-A31B2F03C0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 b="24950"/>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Floating programming code interface with HTML, CSS, JS elements and UI symbols on dark background for web development and online learning concept. 3D Rendering 3D Rendering of coding interface with HTML, CSS, and JavaScript code, UI icons, and input devices on dark background for web development concept Wix Velo, HTML components stock pictures, royalty-free photos &amp; images">
            <a:extLst>
              <a:ext uri="{FF2B5EF4-FFF2-40B4-BE49-F238E27FC236}">
                <a16:creationId xmlns:a16="http://schemas.microsoft.com/office/drawing/2014/main" id="{C9C21873-2052-1AEA-A609-D1B2250011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2326" r="1" b="2624"/>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5882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9" name="Rectangle 19468">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64" name="Picture 8" descr="Data privacy concept, laptop keyboard, futuristic 3D text, glowing blue and purple, digital security icon, binary code background, cybersecurity visualization, neon lights, 3D render. Data privacy concept, laptop keyboard, futuristic 3D text, glowing blue and purple, digital security icon, binary code background, high-tech illustration, isometric design, cybersecurity visualization, neon lights, abstract data streams, locked computer symbol, digital protection metaphor, vibrant colors, technology-themed artwork Data Collections  WEBSITE stock pictures, royalty-free photos &amp; images">
            <a:extLst>
              <a:ext uri="{FF2B5EF4-FFF2-40B4-BE49-F238E27FC236}">
                <a16:creationId xmlns:a16="http://schemas.microsoft.com/office/drawing/2014/main" id="{4129D0D4-9268-9E3F-12F3-EC1EDFCD31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554" r="27760"/>
          <a:stretch>
            <a:fillRect/>
          </a:stretch>
        </p:blipFill>
        <p:spPr bwMode="auto">
          <a:xfrm>
            <a:off x="0" y="10"/>
            <a:ext cx="7642746" cy="6857990"/>
          </a:xfrm>
          <a:prstGeom prst="rect">
            <a:avLst/>
          </a:prstGeom>
          <a:noFill/>
          <a:extLst>
            <a:ext uri="{909E8E84-426E-40DD-AFC4-6F175D3DCCD1}">
              <a14:hiddenFill xmlns:a14="http://schemas.microsoft.com/office/drawing/2010/main">
                <a:solidFill>
                  <a:srgbClr val="FFFFFF"/>
                </a:solidFill>
              </a14:hiddenFill>
            </a:ext>
          </a:extLst>
        </p:spPr>
      </p:pic>
      <p:sp>
        <p:nvSpPr>
          <p:cNvPr id="19471" name="Rectangle 19470">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460" name="Picture 4" descr="Digital Ads Dashboard Flat illustration showing a digital marketing dashboard with graphs, ads, email, and mobile interface elements on dark background. Theme Manager &amp; Image Tools WEBSITE stock pictures, royalty-free photos &amp; images">
            <a:extLst>
              <a:ext uri="{FF2B5EF4-FFF2-40B4-BE49-F238E27FC236}">
                <a16:creationId xmlns:a16="http://schemas.microsoft.com/office/drawing/2014/main" id="{1A018126-5336-2A34-D050-27E5F8FA0E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2365" r="1" b="12586"/>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19473" name="Rectangle 19472">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475" name="Rectangle 19474">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A2118E90-E0D1-7DD1-FCD7-72ADB39F89E1}"/>
              </a:ext>
            </a:extLst>
          </p:cNvPr>
          <p:cNvSpPr txBox="1"/>
          <p:nvPr/>
        </p:nvSpPr>
        <p:spPr>
          <a:xfrm>
            <a:off x="-6" y="3986129"/>
            <a:ext cx="7642746" cy="2871871"/>
          </a:xfrm>
          <a:prstGeom prst="rect">
            <a:avLst/>
          </a:prstGeom>
          <a:solidFill>
            <a:schemeClr val="tx2">
              <a:lumMod val="50000"/>
              <a:lumOff val="50000"/>
            </a:schemeClr>
          </a:solidFill>
        </p:spPr>
        <p:txBody>
          <a:bodyPr vert="horz" lIns="91440" tIns="45720" rIns="91440" bIns="45720" rtlCol="0" anchor="ctr">
            <a:normAutofit fontScale="85000" lnSpcReduction="20000"/>
          </a:bodyPr>
          <a:lstStyle/>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                              </a:t>
            </a:r>
            <a:r>
              <a:rPr lang="en-US" sz="2100" b="1" dirty="0">
                <a:solidFill>
                  <a:schemeClr val="bg1"/>
                </a:solidFill>
                <a:latin typeface="Arial" panose="020B0604020202020204" pitchFamily="34" charset="0"/>
                <a:cs typeface="Arial" panose="020B0604020202020204" pitchFamily="34" charset="0"/>
              </a:rPr>
              <a:t>WHERE AND WHY THESE TOOLS USED </a:t>
            </a:r>
          </a:p>
          <a:p>
            <a:pPr>
              <a:lnSpc>
                <a:spcPct val="90000"/>
              </a:lnSpc>
              <a:spcAft>
                <a:spcPts val="600"/>
              </a:spcAft>
            </a:pPr>
            <a:endParaRPr lang="en-US" sz="400" dirty="0">
              <a:solidFill>
                <a:schemeClr val="bg1"/>
              </a:solidFill>
            </a:endParaRPr>
          </a:p>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1: Wix Editor/Studio:</a:t>
            </a:r>
            <a:r>
              <a:rPr lang="en-US" sz="1900" dirty="0">
                <a:solidFill>
                  <a:schemeClr val="bg1"/>
                </a:solidFill>
                <a:latin typeface="Arial" panose="020B0604020202020204" pitchFamily="34" charset="0"/>
                <a:cs typeface="Arial" panose="020B0604020202020204" pitchFamily="34" charset="0"/>
              </a:rPr>
              <a:t> For easy site building and design</a:t>
            </a:r>
          </a:p>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2: Velo + HTML:</a:t>
            </a:r>
            <a:r>
              <a:rPr lang="en-US" sz="1900" dirty="0">
                <a:solidFill>
                  <a:schemeClr val="bg1"/>
                </a:solidFill>
                <a:latin typeface="Arial" panose="020B0604020202020204" pitchFamily="34" charset="0"/>
                <a:cs typeface="Arial" panose="020B0604020202020204" pitchFamily="34" charset="0"/>
              </a:rPr>
              <a:t> For interactivity and dynamic features</a:t>
            </a:r>
          </a:p>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3: Theme Manager &amp; Image Tools:</a:t>
            </a:r>
            <a:r>
              <a:rPr lang="en-US" sz="1900" dirty="0">
                <a:solidFill>
                  <a:schemeClr val="bg1"/>
                </a:solidFill>
                <a:latin typeface="Arial" panose="020B0604020202020204" pitchFamily="34" charset="0"/>
                <a:cs typeface="Arial" panose="020B0604020202020204" pitchFamily="34" charset="0"/>
              </a:rPr>
              <a:t> For visuals and branding</a:t>
            </a:r>
          </a:p>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4: Forms &amp; Bookings:</a:t>
            </a:r>
            <a:r>
              <a:rPr lang="en-US" sz="1900" dirty="0">
                <a:solidFill>
                  <a:schemeClr val="bg1"/>
                </a:solidFill>
                <a:latin typeface="Arial" panose="020B0604020202020204" pitchFamily="34" charset="0"/>
                <a:cs typeface="Arial" panose="020B0604020202020204" pitchFamily="34" charset="0"/>
              </a:rPr>
              <a:t> For search and user bookings</a:t>
            </a:r>
          </a:p>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5: Data Collections:</a:t>
            </a:r>
            <a:r>
              <a:rPr lang="en-US" sz="1900" dirty="0">
                <a:solidFill>
                  <a:schemeClr val="bg1"/>
                </a:solidFill>
                <a:latin typeface="Arial" panose="020B0604020202020204" pitchFamily="34" charset="0"/>
                <a:cs typeface="Arial" panose="020B0604020202020204" pitchFamily="34" charset="0"/>
              </a:rPr>
              <a:t> For storing travel and accessibility data</a:t>
            </a:r>
          </a:p>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6: Chat &amp; AI Chatbot:</a:t>
            </a:r>
            <a:r>
              <a:rPr lang="en-US" sz="1900" dirty="0">
                <a:solidFill>
                  <a:schemeClr val="bg1"/>
                </a:solidFill>
                <a:latin typeface="Arial" panose="020B0604020202020204" pitchFamily="34" charset="0"/>
                <a:cs typeface="Arial" panose="020B0604020202020204" pitchFamily="34" charset="0"/>
              </a:rPr>
              <a:t> For user support</a:t>
            </a:r>
          </a:p>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7: Wix Mobile App:</a:t>
            </a:r>
            <a:r>
              <a:rPr lang="en-US" sz="1900" dirty="0">
                <a:solidFill>
                  <a:schemeClr val="bg1"/>
                </a:solidFill>
                <a:latin typeface="Arial" panose="020B0604020202020204" pitchFamily="34" charset="0"/>
                <a:cs typeface="Arial" panose="020B0604020202020204" pitchFamily="34" charset="0"/>
              </a:rPr>
              <a:t> For mobile access</a:t>
            </a:r>
          </a:p>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8: Accessibility Wizard:</a:t>
            </a:r>
            <a:r>
              <a:rPr lang="en-US" sz="1900" dirty="0">
                <a:solidFill>
                  <a:schemeClr val="bg1"/>
                </a:solidFill>
                <a:latin typeface="Arial" panose="020B0604020202020204" pitchFamily="34" charset="0"/>
                <a:cs typeface="Arial" panose="020B0604020202020204" pitchFamily="34" charset="0"/>
              </a:rPr>
              <a:t> For accessibility compliance</a:t>
            </a:r>
          </a:p>
          <a:p>
            <a:pPr>
              <a:lnSpc>
                <a:spcPct val="90000"/>
              </a:lnSpc>
              <a:spcAft>
                <a:spcPts val="600"/>
              </a:spcAft>
            </a:pPr>
            <a:r>
              <a:rPr lang="en-US" sz="1900" b="1" dirty="0">
                <a:solidFill>
                  <a:schemeClr val="bg1"/>
                </a:solidFill>
                <a:latin typeface="Arial" panose="020B0604020202020204" pitchFamily="34" charset="0"/>
                <a:cs typeface="Arial" panose="020B0604020202020204" pitchFamily="34" charset="0"/>
              </a:rPr>
              <a:t>9: SSL &amp; Secure Payments:</a:t>
            </a:r>
            <a:r>
              <a:rPr lang="en-US" sz="1900" dirty="0">
                <a:solidFill>
                  <a:schemeClr val="bg1"/>
                </a:solidFill>
                <a:latin typeface="Arial" panose="020B0604020202020204" pitchFamily="34" charset="0"/>
                <a:cs typeface="Arial" panose="020B0604020202020204" pitchFamily="34" charset="0"/>
              </a:rPr>
              <a:t> For security and trust</a:t>
            </a:r>
          </a:p>
          <a:p>
            <a:pPr indent="-228600">
              <a:lnSpc>
                <a:spcPct val="90000"/>
              </a:lnSpc>
              <a:spcAft>
                <a:spcPts val="600"/>
              </a:spcAft>
              <a:buFont typeface="Arial" panose="020B0604020202020204" pitchFamily="34" charset="0"/>
              <a:buChar char="•"/>
            </a:pPr>
            <a:r>
              <a:rPr lang="en-US" sz="400" dirty="0"/>
              <a:t> </a:t>
            </a:r>
          </a:p>
          <a:p>
            <a:pPr indent="-228600">
              <a:lnSpc>
                <a:spcPct val="90000"/>
              </a:lnSpc>
              <a:spcAft>
                <a:spcPts val="600"/>
              </a:spcAft>
              <a:buFont typeface="Arial" panose="020B0604020202020204" pitchFamily="34" charset="0"/>
              <a:buChar char="•"/>
            </a:pPr>
            <a:endParaRPr lang="en-US" sz="400" dirty="0"/>
          </a:p>
        </p:txBody>
      </p:sp>
      <p:pic>
        <p:nvPicPr>
          <p:cNvPr id="19462" name="Picture 6" descr="A woman interacts with a futuristic virtual touchscreen displaying data analytics and digital graphs in a dark setting. A woman interacts with a futuristic virtual touchscreen displaying data analytics and digital graphs in a dark setting. Data Collections  WEBSITE stock pictures, royalty-free photos &amp; images">
            <a:extLst>
              <a:ext uri="{FF2B5EF4-FFF2-40B4-BE49-F238E27FC236}">
                <a16:creationId xmlns:a16="http://schemas.microsoft.com/office/drawing/2014/main" id="{80DFE1BF-077E-8757-46D5-A4A6D5A02B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 b="1773"/>
          <a:stretch>
            <a:fillRect/>
          </a:stretch>
        </p:blipFill>
        <p:spPr bwMode="auto">
          <a:xfrm>
            <a:off x="7720037" y="2308860"/>
            <a:ext cx="4471964" cy="2240280"/>
          </a:xfrm>
          <a:prstGeom prst="rect">
            <a:avLst/>
          </a:prstGeom>
          <a:noFill/>
          <a:extLst>
            <a:ext uri="{909E8E84-426E-40DD-AFC4-6F175D3DCCD1}">
              <a14:hiddenFill xmlns:a14="http://schemas.microsoft.com/office/drawing/2010/main">
                <a:solidFill>
                  <a:srgbClr val="FFFFFF"/>
                </a:solidFill>
              </a14:hiddenFill>
            </a:ext>
          </a:extLst>
        </p:spPr>
      </p:pic>
      <p:pic>
        <p:nvPicPr>
          <p:cNvPr id="19458" name="Picture 2" descr="Computer, laptop, tablet, and phone displays showcase a responsive website creator interface with tools for web elements, modules, and color picking Computer, laptop, tablet, and phone displays showcase a responsive website creator interface with tools for web elements, modules, and color picking Wix Editor/Studio FOR WEBSITE stock pictures, royalty-free photos &amp; images">
            <a:extLst>
              <a:ext uri="{FF2B5EF4-FFF2-40B4-BE49-F238E27FC236}">
                <a16:creationId xmlns:a16="http://schemas.microsoft.com/office/drawing/2014/main" id="{F995240D-2104-8636-24F9-4D1E4C67620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5313" r="1" b="1194"/>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5555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4" name="Rectangle 20493">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5" name="Picture 5" descr="banner of internet searching banner of internet searching concept with hand reach out to touch magnifying glass to search data information on search engine of accessibility and pet-friendly functions in website stock pictures, royalty-free photos &amp; images">
            <a:extLst>
              <a:ext uri="{FF2B5EF4-FFF2-40B4-BE49-F238E27FC236}">
                <a16:creationId xmlns:a16="http://schemas.microsoft.com/office/drawing/2014/main" id="{395B2609-3F28-3004-5772-E50D863DC1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717" r="30427"/>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20496" name="Rectangle 20495">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9" name="Picture 9" descr="Research and Development R and D digital technology concept consistent testing and refinement throughout development in website stock pictures, royalty-free photos &amp; images">
            <a:extLst>
              <a:ext uri="{FF2B5EF4-FFF2-40B4-BE49-F238E27FC236}">
                <a16:creationId xmlns:a16="http://schemas.microsoft.com/office/drawing/2014/main" id="{AA277695-5A1B-733B-FCE9-CE7FFC8F43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0941"/>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20498" name="Rectangle 20497">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00" name="Rectangle 20499">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A698D38-9B7F-6954-9642-64AC0C4DCA09}"/>
              </a:ext>
            </a:extLst>
          </p:cNvPr>
          <p:cNvSpPr txBox="1"/>
          <p:nvPr/>
        </p:nvSpPr>
        <p:spPr>
          <a:xfrm>
            <a:off x="1" y="3986129"/>
            <a:ext cx="7720042" cy="2871861"/>
          </a:xfrm>
          <a:prstGeom prst="rect">
            <a:avLst/>
          </a:prstGeom>
          <a:solidFill>
            <a:schemeClr val="tx2">
              <a:lumMod val="50000"/>
              <a:lumOff val="50000"/>
            </a:schemeClr>
          </a:solidFill>
        </p:spPr>
        <p:txBody>
          <a:bodyPr vert="horz" lIns="91440" tIns="45720" rIns="91440" bIns="45720" rtlCol="0" anchor="ctr">
            <a:normAutofit/>
          </a:bodyPr>
          <a:lstStyle/>
          <a:p>
            <a:pPr>
              <a:lnSpc>
                <a:spcPct val="90000"/>
              </a:lnSpc>
              <a:spcAft>
                <a:spcPts val="600"/>
              </a:spcAft>
            </a:pPr>
            <a:r>
              <a:rPr lang="en-US" sz="2000" b="1" dirty="0">
                <a:solidFill>
                  <a:schemeClr val="bg1"/>
                </a:solidFill>
              </a:rPr>
              <a:t>                      IMPLMENTATION HELPED IN DEVELOPMENT</a:t>
            </a:r>
          </a:p>
          <a:p>
            <a:pPr indent="-228600">
              <a:lnSpc>
                <a:spcPct val="90000"/>
              </a:lnSpc>
              <a:spcAft>
                <a:spcPts val="600"/>
              </a:spcAft>
              <a:buFont typeface="Arial" panose="020B0604020202020204" pitchFamily="34" charset="0"/>
              <a:buChar char="•"/>
            </a:pPr>
            <a:endParaRPr lang="en-US" sz="900" dirty="0"/>
          </a:p>
          <a:p>
            <a:pPr>
              <a:lnSpc>
                <a:spcPct val="90000"/>
              </a:lnSpc>
              <a:spcAft>
                <a:spcPts val="600"/>
              </a:spcAft>
            </a:pPr>
            <a:r>
              <a:rPr lang="en-US" dirty="0">
                <a:solidFill>
                  <a:schemeClr val="bg1"/>
                </a:solidFill>
              </a:rPr>
              <a:t>1: Provided a clear structure for building features</a:t>
            </a:r>
          </a:p>
          <a:p>
            <a:pPr>
              <a:lnSpc>
                <a:spcPct val="90000"/>
              </a:lnSpc>
              <a:spcAft>
                <a:spcPts val="600"/>
              </a:spcAft>
            </a:pPr>
            <a:r>
              <a:rPr lang="en-US" dirty="0">
                <a:solidFill>
                  <a:schemeClr val="bg1"/>
                </a:solidFill>
              </a:rPr>
              <a:t>2: Ensured each component was developed step-by-step</a:t>
            </a:r>
          </a:p>
          <a:p>
            <a:pPr>
              <a:lnSpc>
                <a:spcPct val="90000"/>
              </a:lnSpc>
              <a:spcAft>
                <a:spcPts val="600"/>
              </a:spcAft>
            </a:pPr>
            <a:r>
              <a:rPr lang="en-US" dirty="0">
                <a:solidFill>
                  <a:schemeClr val="bg1"/>
                </a:solidFill>
              </a:rPr>
              <a:t>3:  Improved accuracy by following planned requirements</a:t>
            </a:r>
          </a:p>
          <a:p>
            <a:pPr>
              <a:lnSpc>
                <a:spcPct val="90000"/>
              </a:lnSpc>
              <a:spcAft>
                <a:spcPts val="600"/>
              </a:spcAft>
            </a:pPr>
            <a:r>
              <a:rPr lang="en-US" dirty="0">
                <a:solidFill>
                  <a:schemeClr val="bg1"/>
                </a:solidFill>
              </a:rPr>
              <a:t>4: Allowed smooth integration of accessibility and pet-friendly functions</a:t>
            </a:r>
          </a:p>
          <a:p>
            <a:pPr>
              <a:lnSpc>
                <a:spcPct val="90000"/>
              </a:lnSpc>
              <a:spcAft>
                <a:spcPts val="600"/>
              </a:spcAft>
            </a:pPr>
            <a:r>
              <a:rPr lang="en-US" dirty="0">
                <a:solidFill>
                  <a:schemeClr val="bg1"/>
                </a:solidFill>
              </a:rPr>
              <a:t>5: Enabled consistent testing and refinement throughout development</a:t>
            </a:r>
          </a:p>
          <a:p>
            <a:pPr indent="-228600">
              <a:lnSpc>
                <a:spcPct val="90000"/>
              </a:lnSpc>
              <a:spcAft>
                <a:spcPts val="600"/>
              </a:spcAft>
              <a:buFont typeface="Arial" panose="020B0604020202020204" pitchFamily="34" charset="0"/>
              <a:buChar char="•"/>
            </a:pPr>
            <a:endParaRPr lang="en-US" sz="900" dirty="0"/>
          </a:p>
          <a:p>
            <a:pPr indent="-228600">
              <a:lnSpc>
                <a:spcPct val="90000"/>
              </a:lnSpc>
              <a:spcAft>
                <a:spcPts val="600"/>
              </a:spcAft>
              <a:buFont typeface="Arial" panose="020B0604020202020204" pitchFamily="34" charset="0"/>
              <a:buChar char="•"/>
            </a:pPr>
            <a:endParaRPr lang="en-US" sz="900" dirty="0"/>
          </a:p>
        </p:txBody>
      </p:sp>
      <p:pic>
        <p:nvPicPr>
          <p:cNvPr id="20483" name="Picture 3" descr="Programming web pages with html and css code on a desktop computer Programming web pages with html and css code on a desktop computer. 3D rendering. component was developed step-by-step in website stock pictures, royalty-free photos &amp; images">
            <a:extLst>
              <a:ext uri="{FF2B5EF4-FFF2-40B4-BE49-F238E27FC236}">
                <a16:creationId xmlns:a16="http://schemas.microsoft.com/office/drawing/2014/main" id="{E10A8472-CE9C-7B61-3526-A2DE3BC56D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9667" r="1" b="10180"/>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20487" name="Picture 7" descr="web development concept infographic animation, web development concept with keywords and icons (3d render) consistent testing and refinement throughout development in website stock pictures, royalty-free photos &amp; images">
            <a:extLst>
              <a:ext uri="{FF2B5EF4-FFF2-40B4-BE49-F238E27FC236}">
                <a16:creationId xmlns:a16="http://schemas.microsoft.com/office/drawing/2014/main" id="{AE190338-BAFD-91DE-0041-487D3D1B2B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0940" r="1" b="1"/>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4767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7" name="Rectangle 21516">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10" name="Picture 6" descr="feedback concept, user comment rating online, writing feedback review feedback concept, user comment rating online, writing feedback review, reputation management users feedback stock pictures, royalty-free photos &amp; images">
            <a:extLst>
              <a:ext uri="{FF2B5EF4-FFF2-40B4-BE49-F238E27FC236}">
                <a16:creationId xmlns:a16="http://schemas.microsoft.com/office/drawing/2014/main" id="{8BA490BF-E8F4-BEBF-E1A0-44425EEB5F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993" r="1618" b="-1"/>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21519" name="Rectangle 21518">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512" name="Picture 8" descr="Computer repair and system maintenance, Computer service concept Computer repair and system maintenance, Computer service concept built in tools for website stock pictures, royalty-free photos &amp; images">
            <a:extLst>
              <a:ext uri="{FF2B5EF4-FFF2-40B4-BE49-F238E27FC236}">
                <a16:creationId xmlns:a16="http://schemas.microsoft.com/office/drawing/2014/main" id="{3A7641B0-78C1-DDDB-C5CA-557EF45FF1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5820" r="1" b="9131"/>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21521" name="Rectangle 21520">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23" name="Rectangle 21522">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DF57D0E-E901-4F1C-E386-1F52BB32DE97}"/>
              </a:ext>
            </a:extLst>
          </p:cNvPr>
          <p:cNvSpPr txBox="1"/>
          <p:nvPr/>
        </p:nvSpPr>
        <p:spPr>
          <a:xfrm>
            <a:off x="0" y="3986128"/>
            <a:ext cx="7720042" cy="2871861"/>
          </a:xfrm>
          <a:prstGeom prst="rect">
            <a:avLst/>
          </a:prstGeom>
          <a:solidFill>
            <a:schemeClr val="tx2">
              <a:lumMod val="50000"/>
              <a:lumOff val="50000"/>
            </a:schemeClr>
          </a:solidFill>
        </p:spPr>
        <p:txBody>
          <a:bodyPr vert="horz" lIns="91440" tIns="45720" rIns="91440" bIns="45720" rtlCol="0" anchor="ctr">
            <a:normAutofit fontScale="85000" lnSpcReduction="20000"/>
          </a:bodyPr>
          <a:lstStyle/>
          <a:p>
            <a:pPr>
              <a:lnSpc>
                <a:spcPct val="90000"/>
              </a:lnSpc>
              <a:spcAft>
                <a:spcPts val="600"/>
              </a:spcAft>
            </a:pPr>
            <a:r>
              <a:rPr lang="en-US" b="1" dirty="0">
                <a:solidFill>
                  <a:schemeClr val="bg1"/>
                </a:solidFill>
              </a:rPr>
              <a:t>                                  </a:t>
            </a:r>
            <a:r>
              <a:rPr lang="en-US" sz="2100" b="1" u="sng" dirty="0">
                <a:solidFill>
                  <a:schemeClr val="bg1"/>
                </a:solidFill>
                <a:latin typeface="Arial" panose="020B0604020202020204" pitchFamily="34" charset="0"/>
                <a:cs typeface="Arial" panose="020B0604020202020204" pitchFamily="34" charset="0"/>
              </a:rPr>
              <a:t>LIMITATIONS RELATED TO THE PROJECT</a:t>
            </a:r>
          </a:p>
          <a:p>
            <a:pPr indent="-228600">
              <a:lnSpc>
                <a:spcPct val="90000"/>
              </a:lnSpc>
              <a:spcAft>
                <a:spcPts val="600"/>
              </a:spcAft>
              <a:buFont typeface="Arial" panose="020B0604020202020204" pitchFamily="34" charset="0"/>
              <a:buChar char="•"/>
            </a:pPr>
            <a:endParaRPr lang="en-US" sz="1300" dirty="0"/>
          </a:p>
          <a:p>
            <a:pPr>
              <a:lnSpc>
                <a:spcPct val="90000"/>
              </a:lnSpc>
              <a:spcAft>
                <a:spcPts val="600"/>
              </a:spcAft>
            </a:pPr>
            <a:r>
              <a:rPr lang="en-US" sz="1700" dirty="0">
                <a:solidFill>
                  <a:schemeClr val="bg1"/>
                </a:solidFill>
              </a:rPr>
              <a:t> 1: Limited </a:t>
            </a:r>
            <a:r>
              <a:rPr lang="en-US" sz="1700" dirty="0" err="1">
                <a:solidFill>
                  <a:schemeClr val="bg1"/>
                </a:solidFill>
              </a:rPr>
              <a:t>customisation</a:t>
            </a:r>
            <a:r>
              <a:rPr lang="en-US" sz="1700" dirty="0">
                <a:solidFill>
                  <a:schemeClr val="bg1"/>
                </a:solidFill>
              </a:rPr>
              <a:t> due to Wix platform constraints</a:t>
            </a:r>
          </a:p>
          <a:p>
            <a:pPr>
              <a:lnSpc>
                <a:spcPct val="90000"/>
              </a:lnSpc>
              <a:spcAft>
                <a:spcPts val="600"/>
              </a:spcAft>
            </a:pPr>
            <a:r>
              <a:rPr lang="en-US" sz="1700" dirty="0">
                <a:solidFill>
                  <a:schemeClr val="bg1"/>
                </a:solidFill>
              </a:rPr>
              <a:t> 2: Advanced features restricted by Wix’s built-in tools</a:t>
            </a:r>
          </a:p>
          <a:p>
            <a:pPr>
              <a:lnSpc>
                <a:spcPct val="90000"/>
              </a:lnSpc>
              <a:spcAft>
                <a:spcPts val="600"/>
              </a:spcAft>
            </a:pPr>
            <a:r>
              <a:rPr lang="en-US" sz="1700" dirty="0">
                <a:solidFill>
                  <a:schemeClr val="bg1"/>
                </a:solidFill>
              </a:rPr>
              <a:t> 3:  Design flexibility is limited by templates</a:t>
            </a:r>
          </a:p>
          <a:p>
            <a:pPr>
              <a:lnSpc>
                <a:spcPct val="90000"/>
              </a:lnSpc>
              <a:spcAft>
                <a:spcPts val="600"/>
              </a:spcAft>
            </a:pPr>
            <a:r>
              <a:rPr lang="en-US" sz="1700" dirty="0">
                <a:solidFill>
                  <a:schemeClr val="bg1"/>
                </a:solidFill>
              </a:rPr>
              <a:t> 4:  Data storage restricted to Wix Data Collections</a:t>
            </a:r>
          </a:p>
          <a:p>
            <a:pPr>
              <a:lnSpc>
                <a:spcPct val="90000"/>
              </a:lnSpc>
              <a:spcAft>
                <a:spcPts val="600"/>
              </a:spcAft>
            </a:pPr>
            <a:r>
              <a:rPr lang="en-US" sz="1700" dirty="0">
                <a:solidFill>
                  <a:schemeClr val="bg1"/>
                </a:solidFill>
              </a:rPr>
              <a:t> 5: Data collection limits (filtering, query speed, storage caps)</a:t>
            </a:r>
          </a:p>
          <a:p>
            <a:pPr>
              <a:lnSpc>
                <a:spcPct val="90000"/>
              </a:lnSpc>
              <a:spcAft>
                <a:spcPts val="600"/>
              </a:spcAft>
            </a:pPr>
            <a:r>
              <a:rPr lang="en-US" sz="1700" dirty="0">
                <a:solidFill>
                  <a:schemeClr val="bg1"/>
                </a:solidFill>
              </a:rPr>
              <a:t> 6:   Limited control over how user data is collected and stored</a:t>
            </a:r>
          </a:p>
          <a:p>
            <a:pPr>
              <a:lnSpc>
                <a:spcPct val="90000"/>
              </a:lnSpc>
              <a:spcAft>
                <a:spcPts val="600"/>
              </a:spcAft>
            </a:pPr>
            <a:r>
              <a:rPr lang="en-US" sz="1700" dirty="0">
                <a:solidFill>
                  <a:schemeClr val="bg1"/>
                </a:solidFill>
              </a:rPr>
              <a:t> 7:  Limited backend control for complex features</a:t>
            </a:r>
          </a:p>
          <a:p>
            <a:pPr>
              <a:lnSpc>
                <a:spcPct val="90000"/>
              </a:lnSpc>
              <a:spcAft>
                <a:spcPts val="600"/>
              </a:spcAft>
            </a:pPr>
            <a:r>
              <a:rPr lang="en-US" sz="1700" dirty="0">
                <a:solidFill>
                  <a:schemeClr val="bg1"/>
                </a:solidFill>
              </a:rPr>
              <a:t> 8:  Some accessibility tools rely on Wix automation</a:t>
            </a:r>
          </a:p>
          <a:p>
            <a:pPr>
              <a:lnSpc>
                <a:spcPct val="90000"/>
              </a:lnSpc>
              <a:spcAft>
                <a:spcPts val="600"/>
              </a:spcAft>
            </a:pPr>
            <a:r>
              <a:rPr lang="en-US" sz="1700" dirty="0">
                <a:solidFill>
                  <a:schemeClr val="bg1"/>
                </a:solidFill>
              </a:rPr>
              <a:t> 9: Third-party integrations may be restricted</a:t>
            </a:r>
          </a:p>
          <a:p>
            <a:pPr>
              <a:lnSpc>
                <a:spcPct val="90000"/>
              </a:lnSpc>
              <a:spcAft>
                <a:spcPts val="600"/>
              </a:spcAft>
            </a:pPr>
            <a:r>
              <a:rPr lang="en-US" sz="1700" dirty="0">
                <a:solidFill>
                  <a:schemeClr val="bg1"/>
                </a:solidFill>
              </a:rPr>
              <a:t>10: Time was short to complete everything efficiently</a:t>
            </a:r>
          </a:p>
          <a:p>
            <a:pPr indent="-228600">
              <a:lnSpc>
                <a:spcPct val="90000"/>
              </a:lnSpc>
              <a:spcAft>
                <a:spcPts val="600"/>
              </a:spcAft>
              <a:buFont typeface="Arial" panose="020B0604020202020204" pitchFamily="34" charset="0"/>
              <a:buChar char="•"/>
            </a:pPr>
            <a:endParaRPr lang="en-US" sz="400" dirty="0"/>
          </a:p>
        </p:txBody>
      </p:sp>
      <p:pic>
        <p:nvPicPr>
          <p:cNvPr id="21506" name="Picture 2" descr="Third-party risk management concept. Businessman holding virtual gauge with handshake icon, highlighting partnership risk, compliance, cybersecurity, and regulatory challenges in business. Third-party risk management concept. Businessman holding virtual gauge with handshake icon, highlighting partnership risk, compliance, cybersecurity, and regulatory challenges in business. Third-party stock pictures, royalty-free photos &amp; images">
            <a:extLst>
              <a:ext uri="{FF2B5EF4-FFF2-40B4-BE49-F238E27FC236}">
                <a16:creationId xmlns:a16="http://schemas.microsoft.com/office/drawing/2014/main" id="{096FF738-FC08-02C7-63B0-C66F7E1073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639" r="1" b="6214"/>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Compliance in business concept. Laws concept. Enforce laws, regulations and standards. requirements, audit diagram on virtual screen. Compliance in business concept. Laws concept. Enforce laws, regulations and standards. requirements, audit diagram on virtual screen.  control for complex  stock pictures, royalty-free photos &amp; images">
            <a:extLst>
              <a:ext uri="{FF2B5EF4-FFF2-40B4-BE49-F238E27FC236}">
                <a16:creationId xmlns:a16="http://schemas.microsoft.com/office/drawing/2014/main" id="{292F81E3-09D6-1814-5CB7-0E401B4C69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0017" r="1" b="924"/>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934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42" name="Rectangle 22541">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5" name="Picture 7" descr="Third-Party Logistics_330 with hologram businessman concept Business, Technology Internet and network concept third-party integrations stock pictures, royalty-free photos &amp; images">
            <a:extLst>
              <a:ext uri="{FF2B5EF4-FFF2-40B4-BE49-F238E27FC236}">
                <a16:creationId xmlns:a16="http://schemas.microsoft.com/office/drawing/2014/main" id="{305646ED-3C96-0F6E-5BED-4A9C5A6648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447" r="25867"/>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22544" name="Rectangle 22543">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533" name="Picture 5" descr="Searching documents Document with magnifier symbol on blue background advanced features stock pictures, royalty-free photos &amp; images">
            <a:extLst>
              <a:ext uri="{FF2B5EF4-FFF2-40B4-BE49-F238E27FC236}">
                <a16:creationId xmlns:a16="http://schemas.microsoft.com/office/drawing/2014/main" id="{E4998321-244D-A6F3-C4AB-429B99E13D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868" r="1" b="2074"/>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22546" name="Rectangle 22545">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48" name="Rectangle 22547">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FB52AE6D-96C4-6240-2F13-A72518F9F469}"/>
              </a:ext>
            </a:extLst>
          </p:cNvPr>
          <p:cNvSpPr txBox="1"/>
          <p:nvPr/>
        </p:nvSpPr>
        <p:spPr>
          <a:xfrm>
            <a:off x="-7" y="3986129"/>
            <a:ext cx="7720050" cy="2871861"/>
          </a:xfrm>
          <a:prstGeom prst="rect">
            <a:avLst/>
          </a:prstGeom>
          <a:solidFill>
            <a:schemeClr val="tx2">
              <a:lumMod val="50000"/>
              <a:lumOff val="50000"/>
            </a:schemeClr>
          </a:solidFill>
        </p:spPr>
        <p:txBody>
          <a:bodyPr vert="horz" lIns="91440" tIns="45720" rIns="91440" bIns="45720" rtlCol="0" anchor="ctr">
            <a:normAutofit fontScale="85000" lnSpcReduction="10000"/>
          </a:bodyPr>
          <a:lstStyle/>
          <a:p>
            <a:pPr>
              <a:lnSpc>
                <a:spcPct val="90000"/>
              </a:lnSpc>
              <a:spcAft>
                <a:spcPts val="600"/>
              </a:spcAft>
            </a:pPr>
            <a:r>
              <a:rPr lang="en-US" b="1" dirty="0">
                <a:solidFill>
                  <a:schemeClr val="bg1"/>
                </a:solidFill>
              </a:rPr>
              <a:t>                   </a:t>
            </a:r>
            <a:r>
              <a:rPr lang="en-US" sz="2200" b="1" u="sng" dirty="0">
                <a:solidFill>
                  <a:schemeClr val="bg1"/>
                </a:solidFill>
                <a:latin typeface="Arial" panose="020B0604020202020204" pitchFamily="34" charset="0"/>
                <a:cs typeface="Arial" panose="020B0604020202020204" pitchFamily="34" charset="0"/>
              </a:rPr>
              <a:t>CHALLENGES FACED TECHNICAL OR NON-TECHNICAL</a:t>
            </a:r>
          </a:p>
          <a:p>
            <a:pPr>
              <a:lnSpc>
                <a:spcPct val="90000"/>
              </a:lnSpc>
              <a:spcAft>
                <a:spcPts val="600"/>
              </a:spcAft>
            </a:pPr>
            <a:endParaRPr lang="en-US" sz="1700" dirty="0">
              <a:solidFill>
                <a:schemeClr val="bg1"/>
              </a:solidFill>
            </a:endParaRPr>
          </a:p>
          <a:p>
            <a:pPr>
              <a:lnSpc>
                <a:spcPct val="90000"/>
              </a:lnSpc>
              <a:spcAft>
                <a:spcPts val="600"/>
              </a:spcAft>
            </a:pPr>
            <a:r>
              <a:rPr lang="en-US" sz="1700" dirty="0">
                <a:solidFill>
                  <a:schemeClr val="bg1"/>
                </a:solidFill>
                <a:latin typeface="Arial" panose="020B0604020202020204" pitchFamily="34" charset="0"/>
                <a:cs typeface="Arial" panose="020B0604020202020204" pitchFamily="34" charset="0"/>
              </a:rPr>
              <a:t> 1: The Wix platform limits reduced </a:t>
            </a:r>
            <a:r>
              <a:rPr lang="en-US" sz="1700" dirty="0" err="1">
                <a:solidFill>
                  <a:schemeClr val="bg1"/>
                </a:solidFill>
                <a:latin typeface="Arial" panose="020B0604020202020204" pitchFamily="34" charset="0"/>
                <a:cs typeface="Arial" panose="020B0604020202020204" pitchFamily="34" charset="0"/>
              </a:rPr>
              <a:t>customisation</a:t>
            </a:r>
            <a:endParaRPr lang="en-US" sz="1700" dirty="0">
              <a:solidFill>
                <a:schemeClr val="bg1"/>
              </a:solidFill>
              <a:latin typeface="Arial" panose="020B0604020202020204" pitchFamily="34" charset="0"/>
              <a:cs typeface="Arial" panose="020B0604020202020204" pitchFamily="34" charset="0"/>
            </a:endParaRPr>
          </a:p>
          <a:p>
            <a:pPr>
              <a:lnSpc>
                <a:spcPct val="90000"/>
              </a:lnSpc>
              <a:spcAft>
                <a:spcPts val="600"/>
              </a:spcAft>
            </a:pPr>
            <a:r>
              <a:rPr lang="en-US" sz="1700" dirty="0">
                <a:solidFill>
                  <a:schemeClr val="bg1"/>
                </a:solidFill>
                <a:latin typeface="Arial" panose="020B0604020202020204" pitchFamily="34" charset="0"/>
                <a:cs typeface="Arial" panose="020B0604020202020204" pitchFamily="34" charset="0"/>
              </a:rPr>
              <a:t> 2: Difficulty adding advanced features</a:t>
            </a:r>
          </a:p>
          <a:p>
            <a:pPr>
              <a:lnSpc>
                <a:spcPct val="90000"/>
              </a:lnSpc>
              <a:spcAft>
                <a:spcPts val="600"/>
              </a:spcAft>
            </a:pPr>
            <a:r>
              <a:rPr lang="en-US" sz="1700" dirty="0">
                <a:solidFill>
                  <a:schemeClr val="bg1"/>
                </a:solidFill>
                <a:latin typeface="Arial" panose="020B0604020202020204" pitchFamily="34" charset="0"/>
                <a:cs typeface="Arial" panose="020B0604020202020204" pitchFamily="34" charset="0"/>
              </a:rPr>
              <a:t> 3: Data collection and filtering restrictions</a:t>
            </a:r>
          </a:p>
          <a:p>
            <a:pPr>
              <a:lnSpc>
                <a:spcPct val="90000"/>
              </a:lnSpc>
              <a:spcAft>
                <a:spcPts val="600"/>
              </a:spcAft>
            </a:pPr>
            <a:r>
              <a:rPr lang="en-US" sz="1700" dirty="0">
                <a:solidFill>
                  <a:schemeClr val="bg1"/>
                </a:solidFill>
                <a:latin typeface="Arial" panose="020B0604020202020204" pitchFamily="34" charset="0"/>
                <a:cs typeface="Arial" panose="020B0604020202020204" pitchFamily="34" charset="0"/>
              </a:rPr>
              <a:t> 4: Limited third-party integrations</a:t>
            </a:r>
          </a:p>
          <a:p>
            <a:pPr>
              <a:lnSpc>
                <a:spcPct val="90000"/>
              </a:lnSpc>
              <a:spcAft>
                <a:spcPts val="600"/>
              </a:spcAft>
            </a:pPr>
            <a:r>
              <a:rPr lang="en-US" sz="1700" dirty="0">
                <a:solidFill>
                  <a:schemeClr val="bg1"/>
                </a:solidFill>
                <a:latin typeface="Arial" panose="020B0604020202020204" pitchFamily="34" charset="0"/>
                <a:cs typeface="Arial" panose="020B0604020202020204" pitchFamily="34" charset="0"/>
              </a:rPr>
              <a:t> 5:  Ensuring full accessibility was challenging</a:t>
            </a:r>
          </a:p>
          <a:p>
            <a:pPr>
              <a:lnSpc>
                <a:spcPct val="90000"/>
              </a:lnSpc>
              <a:spcAft>
                <a:spcPts val="600"/>
              </a:spcAft>
            </a:pPr>
            <a:r>
              <a:rPr lang="en-US" sz="1700" dirty="0">
                <a:solidFill>
                  <a:schemeClr val="bg1"/>
                </a:solidFill>
                <a:latin typeface="Arial" panose="020B0604020202020204" pitchFamily="34" charset="0"/>
                <a:cs typeface="Arial" panose="020B0604020202020204" pitchFamily="34" charset="0"/>
              </a:rPr>
              <a:t> 6: Tight project timeline</a:t>
            </a:r>
          </a:p>
          <a:p>
            <a:pPr>
              <a:lnSpc>
                <a:spcPct val="90000"/>
              </a:lnSpc>
              <a:spcAft>
                <a:spcPts val="600"/>
              </a:spcAft>
            </a:pPr>
            <a:r>
              <a:rPr lang="en-US" sz="1700" dirty="0">
                <a:solidFill>
                  <a:schemeClr val="bg1"/>
                </a:solidFill>
                <a:latin typeface="Arial" panose="020B0604020202020204" pitchFamily="34" charset="0"/>
                <a:cs typeface="Arial" panose="020B0604020202020204" pitchFamily="34" charset="0"/>
              </a:rPr>
              <a:t> 7: Learning curve with Wix tools</a:t>
            </a:r>
          </a:p>
          <a:p>
            <a:pPr>
              <a:lnSpc>
                <a:spcPct val="90000"/>
              </a:lnSpc>
              <a:spcAft>
                <a:spcPts val="600"/>
              </a:spcAft>
            </a:pPr>
            <a:r>
              <a:rPr lang="en-US" sz="1700" dirty="0">
                <a:solidFill>
                  <a:schemeClr val="bg1"/>
                </a:solidFill>
                <a:latin typeface="Arial" panose="020B0604020202020204" pitchFamily="34" charset="0"/>
                <a:cs typeface="Arial" panose="020B0604020202020204" pitchFamily="34" charset="0"/>
              </a:rPr>
              <a:t> 8: Collecting accurate accessibility and pet-friendly data</a:t>
            </a:r>
          </a:p>
          <a:p>
            <a:pPr indent="-228600">
              <a:lnSpc>
                <a:spcPct val="90000"/>
              </a:lnSpc>
              <a:spcAft>
                <a:spcPts val="600"/>
              </a:spcAft>
              <a:buFont typeface="Arial" panose="020B0604020202020204" pitchFamily="34" charset="0"/>
              <a:buChar char="•"/>
            </a:pPr>
            <a:r>
              <a:rPr lang="en-US" sz="600" dirty="0"/>
              <a:t>  </a:t>
            </a:r>
          </a:p>
          <a:p>
            <a:pPr indent="-228600">
              <a:lnSpc>
                <a:spcPct val="90000"/>
              </a:lnSpc>
              <a:spcAft>
                <a:spcPts val="600"/>
              </a:spcAft>
              <a:buFont typeface="Arial" panose="020B0604020202020204" pitchFamily="34" charset="0"/>
              <a:buChar char="•"/>
            </a:pPr>
            <a:endParaRPr lang="en-US" sz="600" dirty="0"/>
          </a:p>
        </p:txBody>
      </p:sp>
      <p:pic>
        <p:nvPicPr>
          <p:cNvPr id="22531" name="Picture 3" descr="Financial Growth Stats , concept photo Financial Growth Stats , concept photo Tight project timeline stock pictures, royalty-free photos &amp; images">
            <a:extLst>
              <a:ext uri="{FF2B5EF4-FFF2-40B4-BE49-F238E27FC236}">
                <a16:creationId xmlns:a16="http://schemas.microsoft.com/office/drawing/2014/main" id="{921D060E-6043-216F-D22F-9CA6F1C2B3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940" r="1" b="1"/>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22537" name="Picture 9" descr="Search Engine Website Poster. Web browser illustration Search Engine Website Poster. Web browser illustration filtering restrictions IN WEBSITE BUILD stock pictures, royalty-free photos &amp; images">
            <a:extLst>
              <a:ext uri="{FF2B5EF4-FFF2-40B4-BE49-F238E27FC236}">
                <a16:creationId xmlns:a16="http://schemas.microsoft.com/office/drawing/2014/main" id="{04C8DC95-5AC2-1DA3-D404-E20BDFDD56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8202" r="1" b="8305"/>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97302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5" name="Rectangle 23564">
            <a:extLst>
              <a:ext uri="{FF2B5EF4-FFF2-40B4-BE49-F238E27FC236}">
                <a16:creationId xmlns:a16="http://schemas.microsoft.com/office/drawing/2014/main" id="{4E98B8B0-573C-43DD-85FE-31433D570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60" name="Picture 8" descr="Creative artwork template collage of hand point finger clock time management deadline weird freak bizarre unusual fantasy billboard Creative artwork template collage of hand point finger clock time management deadline weird freak bizarre unusual fantasy billboard. Time pressure complete project stock pictures, royalty-free photos &amp; images">
            <a:extLst>
              <a:ext uri="{FF2B5EF4-FFF2-40B4-BE49-F238E27FC236}">
                <a16:creationId xmlns:a16="http://schemas.microsoft.com/office/drawing/2014/main" id="{ECAF8CBC-B4EC-22BA-5951-DD49CF97E1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5612" r="-1" b="-1"/>
          <a:stretch>
            <a:fillRect/>
          </a:stretch>
        </p:blipFill>
        <p:spPr bwMode="auto">
          <a:xfrm>
            <a:off x="20" y="10"/>
            <a:ext cx="7642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23567" name="Rectangle 23566">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986129"/>
            <a:ext cx="6288261" cy="2253231"/>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554" name="Picture 2" descr="Close up shot of people point to access to personal data and document with warning sign as concept of data breach or attack from hacker or spyware. Data security concept. Close up shot of people point to access to personal data and document with warning sign as concept of data breach or attack from hacker or spyware. Data security concept. Wix limits and data issues stock pictures, royalty-free photos &amp; images">
            <a:extLst>
              <a:ext uri="{FF2B5EF4-FFF2-40B4-BE49-F238E27FC236}">
                <a16:creationId xmlns:a16="http://schemas.microsoft.com/office/drawing/2014/main" id="{F5AC9B47-A6B2-EEFC-9A96-E26976EC74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7025" r="1" b="7926"/>
          <a:stretch>
            <a:fillRect/>
          </a:stretch>
        </p:blipFill>
        <p:spPr bwMode="auto">
          <a:xfrm>
            <a:off x="7720049" y="10"/>
            <a:ext cx="4471952" cy="2240270"/>
          </a:xfrm>
          <a:prstGeom prst="rect">
            <a:avLst/>
          </a:prstGeom>
          <a:noFill/>
          <a:extLst>
            <a:ext uri="{909E8E84-426E-40DD-AFC4-6F175D3DCCD1}">
              <a14:hiddenFill xmlns:a14="http://schemas.microsoft.com/office/drawing/2010/main">
                <a:solidFill>
                  <a:srgbClr val="FFFFFF"/>
                </a:solidFill>
              </a14:hiddenFill>
            </a:ext>
          </a:extLst>
        </p:spPr>
      </p:pic>
      <p:sp>
        <p:nvSpPr>
          <p:cNvPr id="23569" name="Rectangle 23568">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370" y="47845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71" name="Rectangle 23570">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07046" y="5103601"/>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EBC15BF-2B82-3E92-D7A6-F21C6510978B}"/>
              </a:ext>
            </a:extLst>
          </p:cNvPr>
          <p:cNvSpPr txBox="1"/>
          <p:nvPr/>
        </p:nvSpPr>
        <p:spPr>
          <a:xfrm>
            <a:off x="0" y="3986129"/>
            <a:ext cx="7642726" cy="2871871"/>
          </a:xfrm>
          <a:prstGeom prst="rect">
            <a:avLst/>
          </a:prstGeom>
          <a:solidFill>
            <a:schemeClr val="tx2">
              <a:lumMod val="50000"/>
              <a:lumOff val="50000"/>
            </a:schemeClr>
          </a:solidFill>
        </p:spPr>
        <p:txBody>
          <a:bodyPr vert="horz" lIns="91440" tIns="45720" rIns="91440" bIns="45720" rtlCol="0" anchor="ctr">
            <a:normAutofit/>
          </a:bodyPr>
          <a:lstStyle/>
          <a:p>
            <a:pPr>
              <a:lnSpc>
                <a:spcPct val="90000"/>
              </a:lnSpc>
              <a:spcAft>
                <a:spcPts val="600"/>
              </a:spcAft>
            </a:pPr>
            <a:r>
              <a:rPr lang="en-US" sz="2000" dirty="0">
                <a:solidFill>
                  <a:schemeClr val="bg1"/>
                </a:solidFill>
                <a:latin typeface="Arial" panose="020B0604020202020204" pitchFamily="34" charset="0"/>
                <a:cs typeface="Arial" panose="020B0604020202020204" pitchFamily="34" charset="0"/>
              </a:rPr>
              <a:t>             CHALLENGES AFFECT THE PROJECT</a:t>
            </a:r>
          </a:p>
          <a:p>
            <a:pPr indent="-228600">
              <a:lnSpc>
                <a:spcPct val="90000"/>
              </a:lnSpc>
              <a:spcAft>
                <a:spcPts val="600"/>
              </a:spcAft>
              <a:buFont typeface="Arial" panose="020B0604020202020204" pitchFamily="34" charset="0"/>
              <a:buChar char="•"/>
            </a:pPr>
            <a:endParaRPr lang="en-US" sz="1500" dirty="0">
              <a:solidFill>
                <a:schemeClr val="bg1"/>
              </a:solidFill>
              <a:latin typeface="Arial" panose="020B0604020202020204" pitchFamily="34" charset="0"/>
              <a:cs typeface="Arial" panose="020B0604020202020204" pitchFamily="34" charset="0"/>
            </a:endParaRPr>
          </a:p>
          <a:p>
            <a:pPr lvl="0">
              <a:lnSpc>
                <a:spcPct val="90000"/>
              </a:lnSpc>
              <a:spcAft>
                <a:spcPts val="600"/>
              </a:spcAft>
            </a:pPr>
            <a:r>
              <a:rPr lang="en-US" sz="1600" dirty="0">
                <a:solidFill>
                  <a:schemeClr val="bg1"/>
                </a:solidFill>
                <a:latin typeface="Arial" panose="020B0604020202020204" pitchFamily="34" charset="0"/>
                <a:cs typeface="Arial" panose="020B0604020202020204" pitchFamily="34" charset="0"/>
              </a:rPr>
              <a:t>1: Challenges slowed progress due to Wix limits and data issues</a:t>
            </a:r>
          </a:p>
          <a:p>
            <a:pPr lvl="0">
              <a:lnSpc>
                <a:spcPct val="90000"/>
              </a:lnSpc>
              <a:spcAft>
                <a:spcPts val="600"/>
              </a:spcAft>
            </a:pPr>
            <a:r>
              <a:rPr lang="en-US" sz="1600" dirty="0">
                <a:solidFill>
                  <a:schemeClr val="bg1"/>
                </a:solidFill>
                <a:latin typeface="Arial" panose="020B0604020202020204" pitchFamily="34" charset="0"/>
                <a:cs typeface="Arial" panose="020B0604020202020204" pitchFamily="34" charset="0"/>
              </a:rPr>
              <a:t>2: Custom features took longer because of platform restrictions</a:t>
            </a:r>
          </a:p>
          <a:p>
            <a:pPr lvl="0">
              <a:lnSpc>
                <a:spcPct val="90000"/>
              </a:lnSpc>
              <a:spcAft>
                <a:spcPts val="600"/>
              </a:spcAft>
            </a:pPr>
            <a:r>
              <a:rPr lang="en-US" sz="1600" dirty="0">
                <a:solidFill>
                  <a:schemeClr val="bg1"/>
                </a:solidFill>
                <a:latin typeface="Arial" panose="020B0604020202020204" pitchFamily="34" charset="0"/>
                <a:cs typeface="Arial" panose="020B0604020202020204" pitchFamily="34" charset="0"/>
              </a:rPr>
              <a:t>3: Data collection difficulties delayed content accuracy</a:t>
            </a:r>
          </a:p>
          <a:p>
            <a:pPr lvl="0">
              <a:lnSpc>
                <a:spcPct val="90000"/>
              </a:lnSpc>
              <a:spcAft>
                <a:spcPts val="600"/>
              </a:spcAft>
            </a:pPr>
            <a:r>
              <a:rPr lang="en-US" sz="1600" dirty="0">
                <a:solidFill>
                  <a:schemeClr val="bg1"/>
                </a:solidFill>
                <a:latin typeface="Arial" panose="020B0604020202020204" pitchFamily="34" charset="0"/>
                <a:cs typeface="Arial" panose="020B0604020202020204" pitchFamily="34" charset="0"/>
              </a:rPr>
              <a:t>4: Accessibility checks required extra revisions</a:t>
            </a:r>
          </a:p>
          <a:p>
            <a:pPr lvl="0">
              <a:lnSpc>
                <a:spcPct val="90000"/>
              </a:lnSpc>
              <a:spcAft>
                <a:spcPts val="600"/>
              </a:spcAft>
            </a:pPr>
            <a:r>
              <a:rPr lang="en-US" sz="1600" dirty="0">
                <a:solidFill>
                  <a:schemeClr val="bg1"/>
                </a:solidFill>
                <a:latin typeface="Arial" panose="020B0604020202020204" pitchFamily="34" charset="0"/>
                <a:cs typeface="Arial" panose="020B0604020202020204" pitchFamily="34" charset="0"/>
              </a:rPr>
              <a:t>5: Time pressure reduced initial efficiency</a:t>
            </a:r>
          </a:p>
          <a:p>
            <a:pPr indent="-228600">
              <a:lnSpc>
                <a:spcPct val="90000"/>
              </a:lnSpc>
              <a:spcAft>
                <a:spcPts val="600"/>
              </a:spcAft>
              <a:buFont typeface="Arial" panose="020B0604020202020204" pitchFamily="34" charset="0"/>
              <a:buChar char="•"/>
            </a:pPr>
            <a:endParaRPr lang="en-US" sz="900" dirty="0"/>
          </a:p>
        </p:txBody>
      </p:sp>
      <p:pic>
        <p:nvPicPr>
          <p:cNvPr id="23558" name="Picture 6" descr="Focusing on internet accessibility A magnifying glass focusing on an accessibility button on a website Accessibility checks required extra revisions stock pictures, royalty-free photos &amp; images">
            <a:extLst>
              <a:ext uri="{FF2B5EF4-FFF2-40B4-BE49-F238E27FC236}">
                <a16:creationId xmlns:a16="http://schemas.microsoft.com/office/drawing/2014/main" id="{91EFED87-C2E7-B41B-7001-9281DA9C7C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5855" r="1" b="8813"/>
          <a:stretch>
            <a:fillRect/>
          </a:stretch>
        </p:blipFill>
        <p:spPr bwMode="auto">
          <a:xfrm>
            <a:off x="7720049" y="2308860"/>
            <a:ext cx="447195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repair web site 3d illustration: repair web site. Protections for building repairs with an inscription on a white background platform restrictions on wix website stock pictures, royalty-free photos &amp; images">
            <a:extLst>
              <a:ext uri="{FF2B5EF4-FFF2-40B4-BE49-F238E27FC236}">
                <a16:creationId xmlns:a16="http://schemas.microsoft.com/office/drawing/2014/main" id="{2944430F-C4A8-2D95-69E9-DCEE328DE07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0782" r="1" b="12424"/>
          <a:stretch>
            <a:fillRect/>
          </a:stretch>
        </p:blipFill>
        <p:spPr bwMode="auto">
          <a:xfrm>
            <a:off x="7720049" y="4617720"/>
            <a:ext cx="4471957" cy="224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1247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4597" name="Rectangle 24596">
            <a:extLst>
              <a:ext uri="{FF2B5EF4-FFF2-40B4-BE49-F238E27FC236}">
                <a16:creationId xmlns:a16="http://schemas.microsoft.com/office/drawing/2014/main" id="{2A785343-5D24-4118-A2E4-665D196F6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578" name="Picture 2" descr="Collecting Data Concept. Chart and illustration on a white office desk Collecting Data Concept. Chart and illustration on a white office desk. Wix Data Collections stock pictures, royalty-free photos &amp; images">
            <a:extLst>
              <a:ext uri="{FF2B5EF4-FFF2-40B4-BE49-F238E27FC236}">
                <a16:creationId xmlns:a16="http://schemas.microsoft.com/office/drawing/2014/main" id="{F4970DDB-81E9-D97E-58B4-E9D81EF484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158" r="9115" b="3"/>
          <a:stretch>
            <a:fillRect/>
          </a:stretch>
        </p:blipFill>
        <p:spPr bwMode="auto">
          <a:xfrm>
            <a:off x="2" y="-6235"/>
            <a:ext cx="3255403" cy="2505456"/>
          </a:xfrm>
          <a:custGeom>
            <a:avLst/>
            <a:gdLst/>
            <a:ahLst/>
            <a:cxnLst/>
            <a:rect l="l" t="t" r="r" b="b"/>
            <a:pathLst>
              <a:path w="3255403" h="2505456">
                <a:moveTo>
                  <a:pt x="0" y="0"/>
                </a:moveTo>
                <a:lnTo>
                  <a:pt x="3255403" y="0"/>
                </a:lnTo>
                <a:lnTo>
                  <a:pt x="2094477"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24582" name="Picture 6" descr="Contact us link on a website A 'Contact us' link on a website v website stock pictures, royalty-free photos &amp; images">
            <a:extLst>
              <a:ext uri="{FF2B5EF4-FFF2-40B4-BE49-F238E27FC236}">
                <a16:creationId xmlns:a16="http://schemas.microsoft.com/office/drawing/2014/main" id="{EB2EFC98-0038-42DF-2A9B-1580D2F6F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494" r="-3" b="15291"/>
          <a:stretch>
            <a:fillRect/>
          </a:stretch>
        </p:blipFill>
        <p:spPr bwMode="auto">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a:noFill/>
          <a:extLst>
            <a:ext uri="{909E8E84-426E-40DD-AFC4-6F175D3DCCD1}">
              <a14:hiddenFill xmlns:a14="http://schemas.microsoft.com/office/drawing/2010/main">
                <a:solidFill>
                  <a:srgbClr val="FFFFFF"/>
                </a:solidFill>
              </a14:hiddenFill>
            </a:ext>
          </a:extLst>
        </p:spPr>
      </p:pic>
      <p:pic>
        <p:nvPicPr>
          <p:cNvPr id="24586" name="Picture 10" descr="Datalake Big Data Warehouse Data Lake Platform Analytics Technology Datalake Big Data Warehouse Data Lake Platform Analytics Technology data structure  stock pictures, royalty-free photos &amp; images">
            <a:extLst>
              <a:ext uri="{FF2B5EF4-FFF2-40B4-BE49-F238E27FC236}">
                <a16:creationId xmlns:a16="http://schemas.microsoft.com/office/drawing/2014/main" id="{DE4AF6D5-7D12-E27F-3C0F-13EBBDEE95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263" r="1993" b="2"/>
          <a:stretch>
            <a:fillRect/>
          </a:stretch>
        </p:blipFill>
        <p:spPr bwMode="auto">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24580" name="Picture 4" descr="Web pages flying around a web designer's desk and computer display featuring an agency web page presentation. Includes web designer tools: megaphone, wrench key, photo camera, scissors, and brush Web pages flying around a web designer's desk and computer display featuring an agency web page presentation. Includes web designer tools: megaphone, wrench key, photo camera, scissors, and brush Prioritised key pages on website stock pictures, royalty-free photos &amp; images">
            <a:extLst>
              <a:ext uri="{FF2B5EF4-FFF2-40B4-BE49-F238E27FC236}">
                <a16:creationId xmlns:a16="http://schemas.microsoft.com/office/drawing/2014/main" id="{6AB8E36C-FBCA-E4B7-2CF0-7E133BB40D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 b="8039"/>
          <a:stretch>
            <a:fillRect/>
          </a:stretch>
        </p:blipFill>
        <p:spPr bwMode="auto">
          <a:xfrm>
            <a:off x="5353049" y="2660089"/>
            <a:ext cx="6838950" cy="4197911"/>
          </a:xfrm>
          <a:custGeom>
            <a:avLst/>
            <a:gdLst/>
            <a:ahLst/>
            <a:cxnLst/>
            <a:rect l="l" t="t" r="r" b="b"/>
            <a:pathLst>
              <a:path w="6838950" h="4197911">
                <a:moveTo>
                  <a:pt x="1945141" y="0"/>
                </a:moveTo>
                <a:lnTo>
                  <a:pt x="1951364" y="0"/>
                </a:lnTo>
                <a:lnTo>
                  <a:pt x="3141155" y="0"/>
                </a:lnTo>
                <a:lnTo>
                  <a:pt x="4791200" y="0"/>
                </a:lnTo>
                <a:lnTo>
                  <a:pt x="6838950" y="0"/>
                </a:lnTo>
                <a:lnTo>
                  <a:pt x="6838950" y="4197911"/>
                </a:lnTo>
                <a:lnTo>
                  <a:pt x="0" y="4197911"/>
                </a:lnTo>
                <a:close/>
              </a:path>
            </a:pathLst>
          </a:custGeom>
          <a:noFill/>
          <a:extLst>
            <a:ext uri="{909E8E84-426E-40DD-AFC4-6F175D3DCCD1}">
              <a14:hiddenFill xmlns:a14="http://schemas.microsoft.com/office/drawing/2010/main">
                <a:solidFill>
                  <a:srgbClr val="FFFFFF"/>
                </a:solidFill>
              </a14:hiddenFill>
            </a:ext>
          </a:extLst>
        </p:spPr>
      </p:pic>
      <p:sp>
        <p:nvSpPr>
          <p:cNvPr id="24598" name="Freeform 11">
            <a:extLst>
              <a:ext uri="{FF2B5EF4-FFF2-40B4-BE49-F238E27FC236}">
                <a16:creationId xmlns:a16="http://schemas.microsoft.com/office/drawing/2014/main" id="{32F4D216-10B7-4DCA-A0A1-068E9E32F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2660091"/>
            <a:ext cx="7122523" cy="4197911"/>
          </a:xfrm>
          <a:custGeom>
            <a:avLst/>
            <a:gdLst>
              <a:gd name="connsiteX0" fmla="*/ 0 w 7122523"/>
              <a:gd name="connsiteY0" fmla="*/ 4197911 h 4197911"/>
              <a:gd name="connsiteX1" fmla="*/ 7122523 w 7122523"/>
              <a:gd name="connsiteY1" fmla="*/ 4197911 h 4197911"/>
              <a:gd name="connsiteX2" fmla="*/ 5177382 w 7122523"/>
              <a:gd name="connsiteY2" fmla="*/ 0 h 4197911"/>
              <a:gd name="connsiteX3" fmla="*/ 5171159 w 7122523"/>
              <a:gd name="connsiteY3" fmla="*/ 0 h 4197911"/>
              <a:gd name="connsiteX4" fmla="*/ 3981368 w 7122523"/>
              <a:gd name="connsiteY4" fmla="*/ 0 h 4197911"/>
              <a:gd name="connsiteX5" fmla="*/ 2331323 w 7122523"/>
              <a:gd name="connsiteY5" fmla="*/ 0 h 4197911"/>
              <a:gd name="connsiteX6" fmla="*/ 0 w 7122523"/>
              <a:gd name="connsiteY6" fmla="*/ 0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4197911"/>
                </a:moveTo>
                <a:lnTo>
                  <a:pt x="7122523" y="4197911"/>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584" name="Picture 8" descr="Workflow concept,  improve efficiency in business process with automation Workflow concept,  improve efficiency in business process with automation and technology. Optimization. Improved workflow  stock pictures, royalty-free photos &amp; images">
            <a:extLst>
              <a:ext uri="{FF2B5EF4-FFF2-40B4-BE49-F238E27FC236}">
                <a16:creationId xmlns:a16="http://schemas.microsoft.com/office/drawing/2014/main" id="{F31A16A6-71F6-C422-E466-63F76494AA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9484" r="1" b="1"/>
          <a:stretch>
            <a:fillRect/>
          </a:stretch>
        </p:blipFill>
        <p:spPr bwMode="auto">
          <a:xfrm>
            <a:off x="2268501"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36905EE-93C1-CE82-A1BC-9F3FA9A54EA4}"/>
              </a:ext>
            </a:extLst>
          </p:cNvPr>
          <p:cNvSpPr txBox="1"/>
          <p:nvPr/>
        </p:nvSpPr>
        <p:spPr>
          <a:xfrm>
            <a:off x="0" y="2499221"/>
            <a:ext cx="7122522" cy="4358769"/>
          </a:xfrm>
          <a:prstGeom prst="rect">
            <a:avLst/>
          </a:prstGeom>
          <a:solidFill>
            <a:schemeClr val="bg2">
              <a:lumMod val="75000"/>
              <a:lumOff val="25000"/>
            </a:schemeClr>
          </a:solidFill>
        </p:spPr>
        <p:txBody>
          <a:bodyPr vert="horz" lIns="91440" tIns="45720" rIns="91440" bIns="45720" rtlCol="0" anchor="ctr">
            <a:normAutofit/>
          </a:bodyPr>
          <a:lstStyle/>
          <a:p>
            <a:pPr>
              <a:lnSpc>
                <a:spcPct val="90000"/>
              </a:lnSpc>
              <a:spcAft>
                <a:spcPts val="600"/>
              </a:spcAft>
            </a:pPr>
            <a:r>
              <a:rPr lang="en-US" sz="2200" b="1" dirty="0">
                <a:solidFill>
                  <a:srgbClr val="FFFFFF"/>
                </a:solidFill>
                <a:latin typeface="Arial" panose="020B0604020202020204" pitchFamily="34" charset="0"/>
                <a:cs typeface="Arial" panose="020B0604020202020204" pitchFamily="34" charset="0"/>
              </a:rPr>
              <a:t>        </a:t>
            </a:r>
            <a:r>
              <a:rPr lang="en-US" sz="2500" b="1" u="sng" dirty="0">
                <a:solidFill>
                  <a:srgbClr val="FFFFFF"/>
                </a:solidFill>
                <a:latin typeface="Arial" panose="020B0604020202020204" pitchFamily="34" charset="0"/>
                <a:cs typeface="Arial" panose="020B0604020202020204" pitchFamily="34" charset="0"/>
              </a:rPr>
              <a:t>How the project got back on track</a:t>
            </a:r>
          </a:p>
          <a:p>
            <a:pPr lvl="0">
              <a:lnSpc>
                <a:spcPct val="90000"/>
              </a:lnSpc>
              <a:spcAft>
                <a:spcPts val="600"/>
              </a:spcAft>
            </a:pPr>
            <a:endParaRPr lang="en-US" sz="1400" dirty="0">
              <a:solidFill>
                <a:srgbClr val="FFFFFF"/>
              </a:solidFill>
              <a:latin typeface="Arial" panose="020B0604020202020204" pitchFamily="34" charset="0"/>
              <a:cs typeface="Arial" panose="020B0604020202020204" pitchFamily="34" charset="0"/>
            </a:endParaRPr>
          </a:p>
          <a:p>
            <a:pPr lvl="0">
              <a:lnSpc>
                <a:spcPct val="90000"/>
              </a:lnSpc>
              <a:spcAft>
                <a:spcPts val="600"/>
              </a:spcAft>
            </a:pPr>
            <a:endParaRPr lang="en-US" sz="1400" dirty="0">
              <a:solidFill>
                <a:srgbClr val="FFFFFF"/>
              </a:solidFill>
              <a:latin typeface="Arial" panose="020B0604020202020204" pitchFamily="34" charset="0"/>
              <a:cs typeface="Arial" panose="020B0604020202020204" pitchFamily="34" charset="0"/>
            </a:endParaRPr>
          </a:p>
          <a:p>
            <a:pPr lvl="0">
              <a:lnSpc>
                <a:spcPct val="90000"/>
              </a:lnSpc>
              <a:spcAft>
                <a:spcPts val="600"/>
              </a:spcAft>
            </a:pPr>
            <a:r>
              <a:rPr lang="en-US" sz="2100" dirty="0">
                <a:solidFill>
                  <a:srgbClr val="FFFFFF"/>
                </a:solidFill>
                <a:latin typeface="Arial" panose="020B0604020202020204" pitchFamily="34" charset="0"/>
                <a:cs typeface="Arial" panose="020B0604020202020204" pitchFamily="34" charset="0"/>
              </a:rPr>
              <a:t>1: Simplified features to fit Wix capabilities</a:t>
            </a:r>
          </a:p>
          <a:p>
            <a:pPr lvl="0">
              <a:lnSpc>
                <a:spcPct val="90000"/>
              </a:lnSpc>
              <a:spcAft>
                <a:spcPts val="600"/>
              </a:spcAft>
            </a:pPr>
            <a:r>
              <a:rPr lang="en-US" sz="2100" dirty="0">
                <a:solidFill>
                  <a:srgbClr val="FFFFFF"/>
                </a:solidFill>
                <a:latin typeface="Arial" panose="020B0604020202020204" pitchFamily="34" charset="0"/>
                <a:cs typeface="Arial" panose="020B0604020202020204" pitchFamily="34" charset="0"/>
              </a:rPr>
              <a:t>2: </a:t>
            </a:r>
            <a:r>
              <a:rPr lang="en-US" sz="2100" dirty="0" err="1">
                <a:solidFill>
                  <a:srgbClr val="FFFFFF"/>
                </a:solidFill>
                <a:latin typeface="Arial" panose="020B0604020202020204" pitchFamily="34" charset="0"/>
                <a:cs typeface="Arial" panose="020B0604020202020204" pitchFamily="34" charset="0"/>
              </a:rPr>
              <a:t>Optimised</a:t>
            </a:r>
            <a:r>
              <a:rPr lang="en-US" sz="2100" dirty="0">
                <a:solidFill>
                  <a:srgbClr val="FFFFFF"/>
                </a:solidFill>
                <a:latin typeface="Arial" panose="020B0604020202020204" pitchFamily="34" charset="0"/>
                <a:cs typeface="Arial" panose="020B0604020202020204" pitchFamily="34" charset="0"/>
              </a:rPr>
              <a:t> data structure in Wix Data Collections</a:t>
            </a:r>
          </a:p>
          <a:p>
            <a:pPr lvl="0">
              <a:lnSpc>
                <a:spcPct val="90000"/>
              </a:lnSpc>
              <a:spcAft>
                <a:spcPts val="600"/>
              </a:spcAft>
            </a:pPr>
            <a:r>
              <a:rPr lang="en-US" sz="2100" dirty="0">
                <a:solidFill>
                  <a:srgbClr val="FFFFFF"/>
                </a:solidFill>
                <a:latin typeface="Arial" panose="020B0604020202020204" pitchFamily="34" charset="0"/>
                <a:cs typeface="Arial" panose="020B0604020202020204" pitchFamily="34" charset="0"/>
              </a:rPr>
              <a:t>3: Used Wix Accessibility Wizard to speed up fixing issues</a:t>
            </a:r>
          </a:p>
          <a:p>
            <a:pPr lvl="0">
              <a:lnSpc>
                <a:spcPct val="90000"/>
              </a:lnSpc>
              <a:spcAft>
                <a:spcPts val="600"/>
              </a:spcAft>
            </a:pPr>
            <a:r>
              <a:rPr lang="en-US" sz="2100" dirty="0">
                <a:solidFill>
                  <a:srgbClr val="FFFFFF"/>
                </a:solidFill>
                <a:latin typeface="Arial" panose="020B0604020202020204" pitchFamily="34" charset="0"/>
                <a:cs typeface="Arial" panose="020B0604020202020204" pitchFamily="34" charset="0"/>
              </a:rPr>
              <a:t>4: </a:t>
            </a:r>
            <a:r>
              <a:rPr lang="en-US" sz="2100" dirty="0" err="1">
                <a:solidFill>
                  <a:srgbClr val="FFFFFF"/>
                </a:solidFill>
                <a:latin typeface="Arial" panose="020B0604020202020204" pitchFamily="34" charset="0"/>
                <a:cs typeface="Arial" panose="020B0604020202020204" pitchFamily="34" charset="0"/>
              </a:rPr>
              <a:t>Prioritised</a:t>
            </a:r>
            <a:r>
              <a:rPr lang="en-US" sz="2100" dirty="0">
                <a:solidFill>
                  <a:srgbClr val="FFFFFF"/>
                </a:solidFill>
                <a:latin typeface="Arial" panose="020B0604020202020204" pitchFamily="34" charset="0"/>
                <a:cs typeface="Arial" panose="020B0604020202020204" pitchFamily="34" charset="0"/>
              </a:rPr>
              <a:t> key pages and features first</a:t>
            </a:r>
          </a:p>
          <a:p>
            <a:pPr lvl="0">
              <a:lnSpc>
                <a:spcPct val="90000"/>
              </a:lnSpc>
              <a:spcAft>
                <a:spcPts val="600"/>
              </a:spcAft>
            </a:pPr>
            <a:r>
              <a:rPr lang="en-US" sz="2100" dirty="0">
                <a:solidFill>
                  <a:srgbClr val="FFFFFF"/>
                </a:solidFill>
                <a:latin typeface="Arial" panose="020B0604020202020204" pitchFamily="34" charset="0"/>
                <a:cs typeface="Arial" panose="020B0604020202020204" pitchFamily="34" charset="0"/>
              </a:rPr>
              <a:t>5: Improved workflow by setting smaller daily milestones</a:t>
            </a:r>
          </a:p>
          <a:p>
            <a:pPr indent="-228600">
              <a:lnSpc>
                <a:spcPct val="90000"/>
              </a:lnSpc>
              <a:spcAft>
                <a:spcPts val="600"/>
              </a:spcAft>
              <a:buFont typeface="Arial" panose="020B0604020202020204" pitchFamily="34" charset="0"/>
              <a:buChar char="•"/>
            </a:pPr>
            <a:endParaRPr lang="en-US" sz="1400" dirty="0">
              <a:solidFill>
                <a:srgbClr val="FFFFFF"/>
              </a:solidFill>
            </a:endParaRPr>
          </a:p>
        </p:txBody>
      </p:sp>
    </p:spTree>
    <p:extLst>
      <p:ext uri="{BB962C8B-B14F-4D97-AF65-F5344CB8AC3E}">
        <p14:creationId xmlns:p14="http://schemas.microsoft.com/office/powerpoint/2010/main" val="848192845"/>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642B4B-70C2-6773-44A3-63D7AEBA1678}"/>
              </a:ext>
            </a:extLst>
          </p:cNvPr>
          <p:cNvSpPr txBox="1"/>
          <p:nvPr/>
        </p:nvSpPr>
        <p:spPr>
          <a:xfrm>
            <a:off x="0" y="0"/>
            <a:ext cx="12192000" cy="1508105"/>
          </a:xfrm>
          <a:prstGeom prst="rect">
            <a:avLst/>
          </a:prstGeom>
          <a:noFill/>
        </p:spPr>
        <p:txBody>
          <a:bodyPr wrap="square" rtlCol="0">
            <a:spAutoFit/>
          </a:bodyPr>
          <a:lstStyle/>
          <a:p>
            <a:r>
              <a:rPr lang="en-GB"/>
              <a:t>				    </a:t>
            </a:r>
            <a:r>
              <a:rPr lang="en-GB" sz="2000"/>
              <a:t>GANT CHART PROJECT TIMELINE START TO END</a:t>
            </a:r>
          </a:p>
          <a:p>
            <a:endParaRPr lang="en-GB"/>
          </a:p>
          <a:p>
            <a:endParaRPr lang="en-GB"/>
          </a:p>
          <a:p>
            <a:endParaRPr lang="en-GB"/>
          </a:p>
          <a:p>
            <a:endParaRPr lang="en-GB" dirty="0"/>
          </a:p>
        </p:txBody>
      </p:sp>
      <p:pic>
        <p:nvPicPr>
          <p:cNvPr id="4" name="Picture 3" descr="A graph with numbers and a line&#10;&#10;AI-generated content may be incorrect.">
            <a:extLst>
              <a:ext uri="{FF2B5EF4-FFF2-40B4-BE49-F238E27FC236}">
                <a16:creationId xmlns:a16="http://schemas.microsoft.com/office/drawing/2014/main" id="{701A1835-A0A5-5A2F-9813-91FE2469B02F}"/>
              </a:ext>
            </a:extLst>
          </p:cNvPr>
          <p:cNvPicPr>
            <a:picLocks noChangeAspect="1"/>
          </p:cNvPicPr>
          <p:nvPr/>
        </p:nvPicPr>
        <p:blipFill>
          <a:blip r:embed="rId2"/>
          <a:stretch>
            <a:fillRect/>
          </a:stretch>
        </p:blipFill>
        <p:spPr>
          <a:xfrm>
            <a:off x="60891" y="420731"/>
            <a:ext cx="12070218" cy="3378381"/>
          </a:xfrm>
          <a:prstGeom prst="rect">
            <a:avLst/>
          </a:prstGeom>
          <a:effectLst>
            <a:glow rad="63500">
              <a:schemeClr val="accent1">
                <a:alpha val="36000"/>
              </a:schemeClr>
            </a:glow>
          </a:effectLst>
        </p:spPr>
      </p:pic>
      <p:graphicFrame>
        <p:nvGraphicFramePr>
          <p:cNvPr id="7" name="TextBox 4">
            <a:extLst>
              <a:ext uri="{FF2B5EF4-FFF2-40B4-BE49-F238E27FC236}">
                <a16:creationId xmlns:a16="http://schemas.microsoft.com/office/drawing/2014/main" id="{2F98AAB5-59DF-B743-24B1-5237E0190AC0}"/>
              </a:ext>
            </a:extLst>
          </p:cNvPr>
          <p:cNvGraphicFramePr/>
          <p:nvPr/>
        </p:nvGraphicFramePr>
        <p:xfrm>
          <a:off x="0" y="3940629"/>
          <a:ext cx="12192000" cy="3139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2994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7" name="Rectangle 2560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5602" name="Picture 2" descr="Success Strategy Success Strategy best result stock pictures, royalty-free photos &amp; images">
            <a:extLst>
              <a:ext uri="{FF2B5EF4-FFF2-40B4-BE49-F238E27FC236}">
                <a16:creationId xmlns:a16="http://schemas.microsoft.com/office/drawing/2014/main" id="{2DCC9A98-C263-C190-DA50-A32174972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3222"/>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3">
            <a:extLst>
              <a:ext uri="{FF2B5EF4-FFF2-40B4-BE49-F238E27FC236}">
                <a16:creationId xmlns:a16="http://schemas.microsoft.com/office/drawing/2014/main" id="{52A14937-16EF-F210-06D4-0DA4806583DF}"/>
              </a:ext>
            </a:extLst>
          </p:cNvPr>
          <p:cNvGraphicFramePr/>
          <p:nvPr>
            <p:extLst>
              <p:ext uri="{D42A27DB-BD31-4B8C-83A1-F6EECF244321}">
                <p14:modId xmlns:p14="http://schemas.microsoft.com/office/powerpoint/2010/main" val="20547938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0477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B71604-3F87-E1BA-1FB0-C05ED1FEFE43}"/>
              </a:ext>
            </a:extLst>
          </p:cNvPr>
          <p:cNvSpPr txBox="1"/>
          <p:nvPr/>
        </p:nvSpPr>
        <p:spPr>
          <a:xfrm>
            <a:off x="0" y="0"/>
            <a:ext cx="12192000"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DEMO</a:t>
            </a:r>
          </a:p>
        </p:txBody>
      </p:sp>
      <p:pic>
        <p:nvPicPr>
          <p:cNvPr id="6" name="Picture 5">
            <a:extLst>
              <a:ext uri="{FF2B5EF4-FFF2-40B4-BE49-F238E27FC236}">
                <a16:creationId xmlns:a16="http://schemas.microsoft.com/office/drawing/2014/main" id="{4F3A4238-FAA2-B385-A16E-9B445BACDCBC}"/>
              </a:ext>
            </a:extLst>
          </p:cNvPr>
          <p:cNvPicPr>
            <a:picLocks noChangeAspect="1"/>
          </p:cNvPicPr>
          <p:nvPr/>
        </p:nvPicPr>
        <p:blipFill>
          <a:blip r:embed="rId2"/>
          <a:stretch>
            <a:fillRect/>
          </a:stretch>
        </p:blipFill>
        <p:spPr>
          <a:xfrm>
            <a:off x="0" y="468078"/>
            <a:ext cx="5823857" cy="3145976"/>
          </a:xfrm>
          <a:prstGeom prst="rect">
            <a:avLst/>
          </a:prstGeom>
        </p:spPr>
      </p:pic>
      <p:pic>
        <p:nvPicPr>
          <p:cNvPr id="8" name="Picture 7">
            <a:extLst>
              <a:ext uri="{FF2B5EF4-FFF2-40B4-BE49-F238E27FC236}">
                <a16:creationId xmlns:a16="http://schemas.microsoft.com/office/drawing/2014/main" id="{7486ABDF-3AE6-F342-B5D3-C7B6E16CD31A}"/>
              </a:ext>
            </a:extLst>
          </p:cNvPr>
          <p:cNvPicPr>
            <a:picLocks noChangeAspect="1"/>
          </p:cNvPicPr>
          <p:nvPr/>
        </p:nvPicPr>
        <p:blipFill>
          <a:blip r:embed="rId3"/>
          <a:stretch>
            <a:fillRect/>
          </a:stretch>
        </p:blipFill>
        <p:spPr>
          <a:xfrm>
            <a:off x="5823857" y="544280"/>
            <a:ext cx="3352800" cy="3233062"/>
          </a:xfrm>
          <a:prstGeom prst="rect">
            <a:avLst/>
          </a:prstGeom>
        </p:spPr>
      </p:pic>
      <p:pic>
        <p:nvPicPr>
          <p:cNvPr id="10" name="Picture 9">
            <a:extLst>
              <a:ext uri="{FF2B5EF4-FFF2-40B4-BE49-F238E27FC236}">
                <a16:creationId xmlns:a16="http://schemas.microsoft.com/office/drawing/2014/main" id="{0B1441A5-7077-9E4C-90F5-4D9D742A6D9A}"/>
              </a:ext>
            </a:extLst>
          </p:cNvPr>
          <p:cNvPicPr>
            <a:picLocks noChangeAspect="1"/>
          </p:cNvPicPr>
          <p:nvPr/>
        </p:nvPicPr>
        <p:blipFill>
          <a:blip r:embed="rId4"/>
          <a:stretch>
            <a:fillRect/>
          </a:stretch>
        </p:blipFill>
        <p:spPr>
          <a:xfrm>
            <a:off x="9033499" y="544280"/>
            <a:ext cx="3158501" cy="3145976"/>
          </a:xfrm>
          <a:prstGeom prst="rect">
            <a:avLst/>
          </a:prstGeom>
        </p:spPr>
      </p:pic>
      <p:pic>
        <p:nvPicPr>
          <p:cNvPr id="12" name="Picture 11">
            <a:extLst>
              <a:ext uri="{FF2B5EF4-FFF2-40B4-BE49-F238E27FC236}">
                <a16:creationId xmlns:a16="http://schemas.microsoft.com/office/drawing/2014/main" id="{3F6F66C0-CFA3-6807-0033-BCC0C8984ABE}"/>
              </a:ext>
            </a:extLst>
          </p:cNvPr>
          <p:cNvPicPr>
            <a:picLocks noChangeAspect="1"/>
          </p:cNvPicPr>
          <p:nvPr/>
        </p:nvPicPr>
        <p:blipFill>
          <a:blip r:embed="rId5"/>
          <a:stretch>
            <a:fillRect/>
          </a:stretch>
        </p:blipFill>
        <p:spPr>
          <a:xfrm>
            <a:off x="0" y="3657598"/>
            <a:ext cx="3158501" cy="3233063"/>
          </a:xfrm>
          <a:prstGeom prst="rect">
            <a:avLst/>
          </a:prstGeom>
        </p:spPr>
      </p:pic>
      <p:pic>
        <p:nvPicPr>
          <p:cNvPr id="14" name="Picture 13">
            <a:extLst>
              <a:ext uri="{FF2B5EF4-FFF2-40B4-BE49-F238E27FC236}">
                <a16:creationId xmlns:a16="http://schemas.microsoft.com/office/drawing/2014/main" id="{EB937C95-CBDE-C6BC-B08F-A99057F14E83}"/>
              </a:ext>
            </a:extLst>
          </p:cNvPr>
          <p:cNvPicPr>
            <a:picLocks noChangeAspect="1"/>
          </p:cNvPicPr>
          <p:nvPr/>
        </p:nvPicPr>
        <p:blipFill>
          <a:blip r:embed="rId6"/>
          <a:stretch>
            <a:fillRect/>
          </a:stretch>
        </p:blipFill>
        <p:spPr>
          <a:xfrm>
            <a:off x="3158501" y="3712024"/>
            <a:ext cx="4744528" cy="3145975"/>
          </a:xfrm>
          <a:prstGeom prst="rect">
            <a:avLst/>
          </a:prstGeom>
        </p:spPr>
      </p:pic>
      <p:sp>
        <p:nvSpPr>
          <p:cNvPr id="15" name="TextBox 14">
            <a:extLst>
              <a:ext uri="{FF2B5EF4-FFF2-40B4-BE49-F238E27FC236}">
                <a16:creationId xmlns:a16="http://schemas.microsoft.com/office/drawing/2014/main" id="{807AD2B7-A375-9C31-3182-BFDDBB7D2287}"/>
              </a:ext>
            </a:extLst>
          </p:cNvPr>
          <p:cNvSpPr txBox="1"/>
          <p:nvPr/>
        </p:nvSpPr>
        <p:spPr>
          <a:xfrm>
            <a:off x="7903029" y="3712024"/>
            <a:ext cx="4288971" cy="3416320"/>
          </a:xfrm>
          <a:prstGeom prst="rect">
            <a:avLst/>
          </a:prstGeom>
          <a:solidFill>
            <a:schemeClr val="tx2">
              <a:lumMod val="75000"/>
              <a:lumOff val="25000"/>
            </a:schemeClr>
          </a:solid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To access the website, open the Wix-provided website address. If you are a new user, you can sign up to create an account. If you are an existing user, you can enter your details to log in successfully. Once logged in, you can manage your destinations, view flight information, make payments, and access all other travel-related details, which are securely saved in your account.</a:t>
            </a:r>
          </a:p>
          <a:p>
            <a:endParaRPr lang="en-GB" dirty="0"/>
          </a:p>
        </p:txBody>
      </p:sp>
    </p:spTree>
    <p:extLst>
      <p:ext uri="{BB962C8B-B14F-4D97-AF65-F5344CB8AC3E}">
        <p14:creationId xmlns:p14="http://schemas.microsoft.com/office/powerpoint/2010/main" val="594990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88D9F5-77DB-97FD-28E4-29616D042239}"/>
              </a:ext>
            </a:extLst>
          </p:cNvPr>
          <p:cNvSpPr txBox="1"/>
          <p:nvPr/>
        </p:nvSpPr>
        <p:spPr>
          <a:xfrm>
            <a:off x="0" y="0"/>
            <a:ext cx="12192000" cy="400110"/>
          </a:xfrm>
          <a:prstGeom prst="rect">
            <a:avLst/>
          </a:prstGeom>
          <a:noFill/>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DEMO 2</a:t>
            </a:r>
          </a:p>
        </p:txBody>
      </p:sp>
      <p:pic>
        <p:nvPicPr>
          <p:cNvPr id="4" name="Picture 3">
            <a:extLst>
              <a:ext uri="{FF2B5EF4-FFF2-40B4-BE49-F238E27FC236}">
                <a16:creationId xmlns:a16="http://schemas.microsoft.com/office/drawing/2014/main" id="{C64AFA3F-DEFF-891D-2767-69D10AF03DF5}"/>
              </a:ext>
            </a:extLst>
          </p:cNvPr>
          <p:cNvPicPr>
            <a:picLocks noChangeAspect="1"/>
          </p:cNvPicPr>
          <p:nvPr/>
        </p:nvPicPr>
        <p:blipFill>
          <a:blip r:embed="rId2"/>
          <a:stretch>
            <a:fillRect/>
          </a:stretch>
        </p:blipFill>
        <p:spPr>
          <a:xfrm>
            <a:off x="1" y="587830"/>
            <a:ext cx="4463143" cy="2928256"/>
          </a:xfrm>
          <a:prstGeom prst="rect">
            <a:avLst/>
          </a:prstGeom>
        </p:spPr>
      </p:pic>
      <p:pic>
        <p:nvPicPr>
          <p:cNvPr id="6" name="Picture 5">
            <a:extLst>
              <a:ext uri="{FF2B5EF4-FFF2-40B4-BE49-F238E27FC236}">
                <a16:creationId xmlns:a16="http://schemas.microsoft.com/office/drawing/2014/main" id="{74BEEE60-FE4C-F563-9ACF-280739B0BC55}"/>
              </a:ext>
            </a:extLst>
          </p:cNvPr>
          <p:cNvPicPr>
            <a:picLocks noChangeAspect="1"/>
          </p:cNvPicPr>
          <p:nvPr/>
        </p:nvPicPr>
        <p:blipFill>
          <a:blip r:embed="rId3"/>
          <a:stretch>
            <a:fillRect/>
          </a:stretch>
        </p:blipFill>
        <p:spPr>
          <a:xfrm>
            <a:off x="4463144" y="587830"/>
            <a:ext cx="4332513" cy="2928256"/>
          </a:xfrm>
          <a:prstGeom prst="rect">
            <a:avLst/>
          </a:prstGeom>
        </p:spPr>
      </p:pic>
      <p:pic>
        <p:nvPicPr>
          <p:cNvPr id="8" name="Picture 7">
            <a:extLst>
              <a:ext uri="{FF2B5EF4-FFF2-40B4-BE49-F238E27FC236}">
                <a16:creationId xmlns:a16="http://schemas.microsoft.com/office/drawing/2014/main" id="{F1659DCB-06D7-2AD1-3E77-5CFF4089B9BB}"/>
              </a:ext>
            </a:extLst>
          </p:cNvPr>
          <p:cNvPicPr>
            <a:picLocks noChangeAspect="1"/>
          </p:cNvPicPr>
          <p:nvPr/>
        </p:nvPicPr>
        <p:blipFill>
          <a:blip r:embed="rId4"/>
          <a:stretch>
            <a:fillRect/>
          </a:stretch>
        </p:blipFill>
        <p:spPr>
          <a:xfrm>
            <a:off x="1" y="3614058"/>
            <a:ext cx="4463143" cy="3243942"/>
          </a:xfrm>
          <a:prstGeom prst="rect">
            <a:avLst/>
          </a:prstGeom>
        </p:spPr>
      </p:pic>
      <p:pic>
        <p:nvPicPr>
          <p:cNvPr id="10" name="Picture 9">
            <a:extLst>
              <a:ext uri="{FF2B5EF4-FFF2-40B4-BE49-F238E27FC236}">
                <a16:creationId xmlns:a16="http://schemas.microsoft.com/office/drawing/2014/main" id="{7ABB6435-99AC-9ECF-281D-F4B38E59EC44}"/>
              </a:ext>
            </a:extLst>
          </p:cNvPr>
          <p:cNvPicPr>
            <a:picLocks noChangeAspect="1"/>
          </p:cNvPicPr>
          <p:nvPr/>
        </p:nvPicPr>
        <p:blipFill>
          <a:blip r:embed="rId5"/>
          <a:stretch>
            <a:fillRect/>
          </a:stretch>
        </p:blipFill>
        <p:spPr>
          <a:xfrm>
            <a:off x="4463144" y="3614058"/>
            <a:ext cx="4332513" cy="3145971"/>
          </a:xfrm>
          <a:prstGeom prst="rect">
            <a:avLst/>
          </a:prstGeom>
        </p:spPr>
      </p:pic>
      <p:sp>
        <p:nvSpPr>
          <p:cNvPr id="11" name="TextBox 10">
            <a:extLst>
              <a:ext uri="{FF2B5EF4-FFF2-40B4-BE49-F238E27FC236}">
                <a16:creationId xmlns:a16="http://schemas.microsoft.com/office/drawing/2014/main" id="{0A74534B-E166-A430-D33F-26F1B479B89D}"/>
              </a:ext>
            </a:extLst>
          </p:cNvPr>
          <p:cNvSpPr txBox="1"/>
          <p:nvPr/>
        </p:nvSpPr>
        <p:spPr>
          <a:xfrm>
            <a:off x="8795657" y="587830"/>
            <a:ext cx="3396342" cy="3416320"/>
          </a:xfrm>
          <a:prstGeom prst="rect">
            <a:avLst/>
          </a:prstGeom>
          <a:solidFill>
            <a:schemeClr val="tx2">
              <a:lumMod val="50000"/>
              <a:lumOff val="50000"/>
            </a:schemeClr>
          </a:solid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The AI chatbot assists customers in finding the best holiday destinations, comparing prices, overcoming language barriers, and recommending top hotels and preferred cuisine. It provides a comprehensive range of travel information, making planning a seamless and personalized experience.</a:t>
            </a:r>
          </a:p>
          <a:p>
            <a:endParaRPr lang="en-GB" dirty="0"/>
          </a:p>
        </p:txBody>
      </p:sp>
      <p:sp>
        <p:nvSpPr>
          <p:cNvPr id="13" name="TextBox 12">
            <a:extLst>
              <a:ext uri="{FF2B5EF4-FFF2-40B4-BE49-F238E27FC236}">
                <a16:creationId xmlns:a16="http://schemas.microsoft.com/office/drawing/2014/main" id="{E3CD9785-34BB-07EA-A560-D5948484E36E}"/>
              </a:ext>
            </a:extLst>
          </p:cNvPr>
          <p:cNvSpPr txBox="1"/>
          <p:nvPr/>
        </p:nvSpPr>
        <p:spPr>
          <a:xfrm>
            <a:off x="8795658" y="3875314"/>
            <a:ext cx="3396342" cy="3416320"/>
          </a:xfrm>
          <a:prstGeom prst="rect">
            <a:avLst/>
          </a:prstGeom>
          <a:solidFill>
            <a:schemeClr val="tx2">
              <a:lumMod val="50000"/>
              <a:lumOff val="50000"/>
            </a:schemeClr>
          </a:solid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Users can manage all aspects of their travel plans on the website, including selecting flight destinations, travel dates, number of travellers, hotel room requirements, and the duration of their stay. The website provides a comprehensive platform to organise every detail of their trip efficiently.</a:t>
            </a:r>
          </a:p>
          <a:p>
            <a:endParaRPr lang="en-GB" dirty="0"/>
          </a:p>
        </p:txBody>
      </p:sp>
    </p:spTree>
    <p:extLst>
      <p:ext uri="{BB962C8B-B14F-4D97-AF65-F5344CB8AC3E}">
        <p14:creationId xmlns:p14="http://schemas.microsoft.com/office/powerpoint/2010/main" val="27939348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902F8D-5AB9-AEDF-21F4-96FB7A25D1F4}"/>
              </a:ext>
            </a:extLst>
          </p:cNvPr>
          <p:cNvSpPr txBox="1"/>
          <p:nvPr/>
        </p:nvSpPr>
        <p:spPr>
          <a:xfrm>
            <a:off x="0" y="0"/>
            <a:ext cx="12192000" cy="8679299"/>
          </a:xfrm>
          <a:prstGeom prst="rect">
            <a:avLst/>
          </a:prstGeom>
          <a:noFill/>
        </p:spPr>
        <p:txBody>
          <a:bodyPr wrap="square" rtlCol="0">
            <a:spAutoFit/>
          </a:bodyPr>
          <a:lstStyle/>
          <a:p>
            <a:r>
              <a:rPr lang="en-GB" dirty="0"/>
              <a:t>                                                                                                         REFERENCES</a:t>
            </a:r>
          </a:p>
          <a:p>
            <a:r>
              <a:rPr lang="en-GB" dirty="0"/>
              <a:t>[1] M. W. Lee and J. Park, “AI-assisted personalisation systems for enhanced user experience in travel applications,” </a:t>
            </a:r>
            <a:r>
              <a:rPr lang="en-GB" i="1" dirty="0"/>
              <a:t>IEEE Transactions on Human-Machine Systems</a:t>
            </a:r>
            <a:r>
              <a:rPr lang="en-GB" dirty="0"/>
              <a:t>, vol. 53, no. 4, pp. 789–799, 2023.</a:t>
            </a:r>
          </a:p>
          <a:p>
            <a:r>
              <a:rPr lang="en-GB" dirty="0"/>
              <a:t>[2] S. Darcy, I. McKercher, and B. Schweinsberg, </a:t>
            </a:r>
            <a:r>
              <a:rPr lang="en-GB" i="1" dirty="0"/>
              <a:t>Accessible Tourism Futures: Inclusive Practices for a Changing World</a:t>
            </a:r>
            <a:r>
              <a:rPr lang="en-GB" dirty="0"/>
              <a:t>, Routledge, 2021.</a:t>
            </a:r>
          </a:p>
          <a:p>
            <a:r>
              <a:rPr lang="en-GB" dirty="0"/>
              <a:t>[3] S. Darcy, I. McKercher, and B. Schweinsberg, </a:t>
            </a:r>
            <a:r>
              <a:rPr lang="en-GB" i="1" dirty="0"/>
              <a:t>Accessible Tourism Futures: Inclusive Practices for a Changing World</a:t>
            </a:r>
            <a:r>
              <a:rPr lang="en-GB" dirty="0"/>
              <a:t>, Routledge, 2021.</a:t>
            </a:r>
          </a:p>
          <a:p>
            <a:r>
              <a:rPr lang="en-GB" dirty="0"/>
              <a:t>[4] A. Sigala, </a:t>
            </a:r>
            <a:r>
              <a:rPr lang="en-GB" i="1" dirty="0"/>
              <a:t>Social Media in Travel, Tourism and Hospitality: Theory, Practice and Cases</a:t>
            </a:r>
            <a:r>
              <a:rPr lang="en-GB" dirty="0"/>
              <a:t>, 2nd ed., Routledge, 2021.</a:t>
            </a:r>
          </a:p>
          <a:p>
            <a:r>
              <a:rPr lang="en-GB" dirty="0"/>
              <a:t>[5] “ICT tools and applications for accessible tourism - Discover,” 2024. https://discover.library.unt.edu/catalog/b7393300?utm (accessed Nov. 24, 2025).</a:t>
            </a:r>
          </a:p>
          <a:p>
            <a:r>
              <a:rPr lang="en-GB" dirty="0"/>
              <a:t>[6] “An Empirical Investigation of the Accessibility of Official European Tourism Websites,” </a:t>
            </a:r>
            <a:r>
              <a:rPr lang="en-GB" i="1" dirty="0"/>
              <a:t>Gregor </a:t>
            </a:r>
            <a:r>
              <a:rPr lang="en-GB" i="1" dirty="0" err="1"/>
              <a:t>Polančič</a:t>
            </a:r>
            <a:r>
              <a:rPr lang="en-GB" dirty="0"/>
              <a:t>, Jan. 20, 2021. https://polancic.com/2021/01/20/an-empirical-investigation-of-the-accessibility-of-official-european-tourism-websites/?utm (accessed Nov. 24, 2025).</a:t>
            </a:r>
          </a:p>
          <a:p>
            <a:r>
              <a:rPr lang="en-GB" dirty="0"/>
              <a:t>[7] ] P. Teixeira, C. Eusébio, and L. Teixeira, “Diversity of Web accessibility in tourism: Evidence based on a literature review,” </a:t>
            </a:r>
            <a:r>
              <a:rPr lang="en-GB" i="1" dirty="0"/>
              <a:t>Technology and Disability</a:t>
            </a:r>
            <a:r>
              <a:rPr lang="en-GB" dirty="0"/>
              <a:t>, vol. 33, no. 4, pp. 253–272, Nov. 2021, </a:t>
            </a:r>
            <a:r>
              <a:rPr lang="en-GB" dirty="0" err="1"/>
              <a:t>doi</a:t>
            </a:r>
            <a:r>
              <a:rPr lang="en-GB" dirty="0"/>
              <a:t>: https://doi.org/10.3233/tad-210341</a:t>
            </a:r>
          </a:p>
          <a:p>
            <a:r>
              <a:rPr lang="en-GB" dirty="0"/>
              <a:t>[8] Hamed </a:t>
            </a:r>
            <a:r>
              <a:rPr lang="en-GB" dirty="0" err="1"/>
              <a:t>Fawareh</a:t>
            </a:r>
            <a:r>
              <a:rPr lang="en-GB" dirty="0"/>
              <a:t>, Yazan Al-Smadi, R. Saadeh, Faid AlNoor </a:t>
            </a:r>
            <a:r>
              <a:rPr lang="en-GB" dirty="0" err="1"/>
              <a:t>Fawareh</a:t>
            </a:r>
            <a:r>
              <a:rPr lang="en-GB" dirty="0"/>
              <a:t>, A. </a:t>
            </a:r>
            <a:r>
              <a:rPr lang="en-GB" dirty="0" err="1"/>
              <a:t>Elrashidi</a:t>
            </a:r>
            <a:r>
              <a:rPr lang="en-GB" dirty="0"/>
              <a:t>, and H. M. Al-</a:t>
            </a:r>
            <a:r>
              <a:rPr lang="en-GB" dirty="0" err="1"/>
              <a:t>Shdaifat</a:t>
            </a:r>
            <a:r>
              <a:rPr lang="en-GB" dirty="0"/>
              <a:t>, “A Comparative Study between Agile and Waterfall Methodologies during Software Development Process,” pp. 1–5, Dec. 2024, </a:t>
            </a:r>
            <a:r>
              <a:rPr lang="en-GB" dirty="0" err="1"/>
              <a:t>doi</a:t>
            </a:r>
            <a:r>
              <a:rPr lang="en-GB" dirty="0"/>
              <a:t>: </a:t>
            </a:r>
            <a:r>
              <a:rPr lang="en-GB" dirty="0">
                <a:hlinkClick r:id="rId2"/>
              </a:rPr>
              <a:t>https://doi.org/10.1109/acit62805.2024.10877239</a:t>
            </a:r>
            <a:r>
              <a:rPr lang="en-GB" dirty="0"/>
              <a:t>.</a:t>
            </a:r>
          </a:p>
          <a:p>
            <a:r>
              <a:rPr lang="en-GB" dirty="0"/>
              <a:t>[9] Mawar Madiah, Kai Xuen Ng, Yew Wen Tan, Zhi Heng Tan, Zhi Tian Chong, and Jia Xuan Chan, “Wix for Web Development and the Application of the Waterfall Model and Project Based Learning for Project Completion: A Case Study,” </a:t>
            </a:r>
            <a:r>
              <a:rPr lang="en-GB" i="1" dirty="0"/>
              <a:t>Journal of informatics and web engineering</a:t>
            </a:r>
            <a:r>
              <a:rPr lang="en-GB" dirty="0"/>
              <a:t>, vol. 3, no. 2, pp. 212–228, Jun. 2024, </a:t>
            </a:r>
            <a:r>
              <a:rPr lang="en-GB" dirty="0" err="1"/>
              <a:t>doi</a:t>
            </a:r>
            <a:r>
              <a:rPr lang="en-GB" dirty="0"/>
              <a:t>: </a:t>
            </a:r>
            <a:r>
              <a:rPr lang="en-GB" dirty="0">
                <a:hlinkClick r:id="rId3"/>
              </a:rPr>
              <a:t>https://doi.org/10.33093/jiwe.2024.3.2.16</a:t>
            </a:r>
            <a:r>
              <a:rPr lang="en-GB" dirty="0"/>
              <a:t>.</a:t>
            </a:r>
          </a:p>
          <a:p>
            <a:r>
              <a:rPr lang="en-GB" dirty="0"/>
              <a:t>[10] U. Stankov, M. D. Vujičić, P. Orero, and U. </a:t>
            </a:r>
            <a:r>
              <a:rPr lang="en-GB" dirty="0" err="1"/>
              <a:t>Gretzel</a:t>
            </a:r>
            <a:r>
              <a:rPr lang="en-GB" dirty="0"/>
              <a:t>, “Accessibility of tourism 4.0—designing more meaningful and inclusive tourist experiences,” </a:t>
            </a:r>
            <a:r>
              <a:rPr lang="en-GB" i="1" dirty="0"/>
              <a:t>Universal Access in the Information Society</a:t>
            </a:r>
            <a:r>
              <a:rPr lang="en-GB" dirty="0"/>
              <a:t>, vol. 23, pp. 1503–1506, Mar. 2024.</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787252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2" name="Rectangle 26641">
            <a:extLst>
              <a:ext uri="{FF2B5EF4-FFF2-40B4-BE49-F238E27FC236}">
                <a16:creationId xmlns:a16="http://schemas.microsoft.com/office/drawing/2014/main" id="{A7C5F937-FDA4-49FD-A135-03738460F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44" name="Rectangle 26643">
            <a:extLst>
              <a:ext uri="{FF2B5EF4-FFF2-40B4-BE49-F238E27FC236}">
                <a16:creationId xmlns:a16="http://schemas.microsoft.com/office/drawing/2014/main" id="{F515E37C-522A-423F-B958-36BF66141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descr="Hand touching Glowing light bulb on bright side and question mark on dark side of wooden block cube for problem solving solution and creative thinking idea innovation concept. Hand touching Glowing light bulb on bright side and question mark on dark side of wooden block cube for problem solving solution and creative thinking idea innovation concept. ANY QUESTION stock pictures, royalty-free photos &amp; images">
            <a:extLst>
              <a:ext uri="{FF2B5EF4-FFF2-40B4-BE49-F238E27FC236}">
                <a16:creationId xmlns:a16="http://schemas.microsoft.com/office/drawing/2014/main" id="{5200A1E0-DD3A-644E-5939-6A25EA44D5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029" b="-2"/>
          <a:stretch>
            <a:fillRect/>
          </a:stretch>
        </p:blipFill>
        <p:spPr bwMode="auto">
          <a:xfrm>
            <a:off x="20" y="10"/>
            <a:ext cx="6095980" cy="4196271"/>
          </a:xfrm>
          <a:custGeom>
            <a:avLst/>
            <a:gdLst/>
            <a:ahLst/>
            <a:cxnLst/>
            <a:rect l="l" t="t" r="r" b="b"/>
            <a:pathLst>
              <a:path w="6005375" h="4196281">
                <a:moveTo>
                  <a:pt x="0" y="0"/>
                </a:moveTo>
                <a:lnTo>
                  <a:pt x="6000673" y="0"/>
                </a:lnTo>
                <a:lnTo>
                  <a:pt x="5998730" y="19709"/>
                </a:lnTo>
                <a:cubicBezTo>
                  <a:pt x="6001245" y="280059"/>
                  <a:pt x="5986414" y="540409"/>
                  <a:pt x="5999656" y="800631"/>
                </a:cubicBezTo>
                <a:cubicBezTo>
                  <a:pt x="6009854"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2" y="3561638"/>
                  <a:pt x="5989196" y="3805463"/>
                </a:cubicBezTo>
                <a:cubicBezTo>
                  <a:pt x="5985594" y="3872508"/>
                  <a:pt x="5984647" y="3939633"/>
                  <a:pt x="5986348" y="4006695"/>
                </a:cubicBezTo>
                <a:lnTo>
                  <a:pt x="5997254" y="4174633"/>
                </a:lnTo>
                <a:lnTo>
                  <a:pt x="5951600" y="4176620"/>
                </a:lnTo>
                <a:cubicBezTo>
                  <a:pt x="5886701" y="4176651"/>
                  <a:pt x="5821787" y="4174749"/>
                  <a:pt x="5756904" y="4173480"/>
                </a:cubicBezTo>
                <a:cubicBezTo>
                  <a:pt x="5518558" y="4169040"/>
                  <a:pt x="5280085" y="4173480"/>
                  <a:pt x="5042246" y="4150774"/>
                </a:cubicBezTo>
                <a:cubicBezTo>
                  <a:pt x="4977617" y="4144622"/>
                  <a:pt x="4912545" y="4140690"/>
                  <a:pt x="4847599" y="4141467"/>
                </a:cubicBezTo>
                <a:cubicBezTo>
                  <a:pt x="4782654" y="4142244"/>
                  <a:pt x="4717834" y="4147730"/>
                  <a:pt x="4653712" y="4160414"/>
                </a:cubicBezTo>
                <a:cubicBezTo>
                  <a:pt x="4446570" y="4200625"/>
                  <a:pt x="4238795" y="4203162"/>
                  <a:pt x="4029496" y="4186925"/>
                </a:cubicBezTo>
                <a:cubicBezTo>
                  <a:pt x="3943620" y="4180203"/>
                  <a:pt x="3857745" y="4169040"/>
                  <a:pt x="3771488" y="4171196"/>
                </a:cubicBezTo>
                <a:cubicBezTo>
                  <a:pt x="3623584" y="4175129"/>
                  <a:pt x="3475553" y="4167137"/>
                  <a:pt x="3327522" y="4169167"/>
                </a:cubicBezTo>
                <a:cubicBezTo>
                  <a:pt x="3323527" y="4169738"/>
                  <a:pt x="3319442" y="4169205"/>
                  <a:pt x="3315726" y="4167645"/>
                </a:cubicBezTo>
                <a:cubicBezTo>
                  <a:pt x="3278940" y="4142402"/>
                  <a:pt x="3238602" y="4152169"/>
                  <a:pt x="3200548" y="4158765"/>
                </a:cubicBezTo>
                <a:cubicBezTo>
                  <a:pt x="3074081" y="4180710"/>
                  <a:pt x="2947741" y="4191492"/>
                  <a:pt x="2819245" y="4174494"/>
                </a:cubicBezTo>
                <a:cubicBezTo>
                  <a:pt x="2696545" y="4156698"/>
                  <a:pt x="2572095" y="4154478"/>
                  <a:pt x="2448850" y="4167898"/>
                </a:cubicBezTo>
                <a:cubicBezTo>
                  <a:pt x="2279382" y="4187687"/>
                  <a:pt x="2110548" y="4183501"/>
                  <a:pt x="1941461" y="4167898"/>
                </a:cubicBezTo>
                <a:cubicBezTo>
                  <a:pt x="1872836" y="4161556"/>
                  <a:pt x="1803197" y="4150774"/>
                  <a:pt x="1735207" y="4166630"/>
                </a:cubicBezTo>
                <a:cubicBezTo>
                  <a:pt x="1651488" y="4186038"/>
                  <a:pt x="1568022" y="4179695"/>
                  <a:pt x="1484049" y="4175382"/>
                </a:cubicBezTo>
                <a:cubicBezTo>
                  <a:pt x="1377751" y="4169801"/>
                  <a:pt x="1271707" y="4153692"/>
                  <a:pt x="1165028" y="4166376"/>
                </a:cubicBezTo>
                <a:cubicBezTo>
                  <a:pt x="1115684" y="4172211"/>
                  <a:pt x="1066721" y="4181471"/>
                  <a:pt x="1016743" y="4179061"/>
                </a:cubicBezTo>
                <a:cubicBezTo>
                  <a:pt x="878480" y="4172719"/>
                  <a:pt x="740343" y="4165235"/>
                  <a:pt x="601825" y="4166376"/>
                </a:cubicBezTo>
                <a:cubicBezTo>
                  <a:pt x="543856" y="4166757"/>
                  <a:pt x="486267" y="4168659"/>
                  <a:pt x="428552" y="4172845"/>
                </a:cubicBezTo>
                <a:cubicBezTo>
                  <a:pt x="320858" y="4180710"/>
                  <a:pt x="213545" y="4170055"/>
                  <a:pt x="106233" y="4166249"/>
                </a:cubicBezTo>
                <a:lnTo>
                  <a:pt x="0" y="4171008"/>
                </a:lnTo>
                <a:close/>
              </a:path>
            </a:pathLst>
          </a:custGeom>
          <a:noFill/>
          <a:extLst>
            <a:ext uri="{909E8E84-426E-40DD-AFC4-6F175D3DCCD1}">
              <a14:hiddenFill xmlns:a14="http://schemas.microsoft.com/office/drawing/2010/main">
                <a:solidFill>
                  <a:srgbClr val="FFFFFF"/>
                </a:solidFill>
              </a14:hiddenFill>
            </a:ext>
          </a:extLst>
        </p:spPr>
      </p:pic>
      <p:pic>
        <p:nvPicPr>
          <p:cNvPr id="26628" name="Picture 4" descr="Male student raising hand asking question in lecture hall Young man with glasses raises hand to ask a question during a university lecture or professional conference, engaged and attentive ANY QUESTION stock pictures, royalty-free photos &amp; images">
            <a:extLst>
              <a:ext uri="{FF2B5EF4-FFF2-40B4-BE49-F238E27FC236}">
                <a16:creationId xmlns:a16="http://schemas.microsoft.com/office/drawing/2014/main" id="{CBA41024-EE03-B0F9-4904-0576B284DB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985" b="-1"/>
          <a:stretch>
            <a:fillRect/>
          </a:stretch>
        </p:blipFill>
        <p:spPr bwMode="auto">
          <a:xfrm>
            <a:off x="6019800" y="-1"/>
            <a:ext cx="6172193" cy="418767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a:noFill/>
          <a:extLst>
            <a:ext uri="{909E8E84-426E-40DD-AFC4-6F175D3DCCD1}">
              <a14:hiddenFill xmlns:a14="http://schemas.microsoft.com/office/drawing/2010/main">
                <a:solidFill>
                  <a:srgbClr val="FFFFFF"/>
                </a:solidFill>
              </a14:hiddenFill>
            </a:ext>
          </a:extLst>
        </p:spPr>
      </p:pic>
      <p:sp>
        <p:nvSpPr>
          <p:cNvPr id="26646" name="sketch line">
            <a:extLst>
              <a:ext uri="{FF2B5EF4-FFF2-40B4-BE49-F238E27FC236}">
                <a16:creationId xmlns:a16="http://schemas.microsoft.com/office/drawing/2014/main" id="{C125E75E-F290-415E-9397-4DAC206C5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57015" y="533095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62CFFE0-2718-CB4A-8133-B8DC2161C9EC}"/>
              </a:ext>
            </a:extLst>
          </p:cNvPr>
          <p:cNvSpPr txBox="1"/>
          <p:nvPr/>
        </p:nvSpPr>
        <p:spPr>
          <a:xfrm>
            <a:off x="4654294" y="4562856"/>
            <a:ext cx="6894576" cy="1600200"/>
          </a:xfrm>
          <a:prstGeom prst="rect">
            <a:avLst/>
          </a:prstGeom>
        </p:spPr>
        <p:txBody>
          <a:bodyPr vert="horz" lIns="91440" tIns="45720" rIns="91440" bIns="45720" rtlCol="0" anchor="ctr">
            <a:normAutofit/>
          </a:bodyPr>
          <a:lstStyle/>
          <a:p>
            <a:pPr indent="-228600">
              <a:lnSpc>
                <a:spcPct val="90000"/>
              </a:lnSpc>
              <a:spcBef>
                <a:spcPct val="0"/>
              </a:spcBef>
              <a:spcAft>
                <a:spcPts val="600"/>
              </a:spcAft>
              <a:buFont typeface="Arial" panose="020B0604020202020204" pitchFamily="34" charset="0"/>
              <a:buChar char="•"/>
            </a:pPr>
            <a:r>
              <a:rPr lang="en-US" sz="2200" b="1">
                <a:solidFill>
                  <a:srgbClr val="FFFFFF"/>
                </a:solidFill>
              </a:rPr>
              <a:t>THANKZ YOU VERY MUCH TO LISTEN ANY QUESTION PLEASE ASK                                               </a:t>
            </a:r>
          </a:p>
          <a:p>
            <a:pPr indent="-228600">
              <a:lnSpc>
                <a:spcPct val="90000"/>
              </a:lnSpc>
              <a:spcBef>
                <a:spcPct val="0"/>
              </a:spcBef>
              <a:spcAft>
                <a:spcPts val="600"/>
              </a:spcAft>
              <a:buFont typeface="Arial" panose="020B0604020202020204" pitchFamily="34" charset="0"/>
              <a:buChar char="•"/>
            </a:pPr>
            <a:endParaRPr lang="en-US" sz="2200" b="1">
              <a:solidFill>
                <a:srgbClr val="FFFFFF"/>
              </a:solidFill>
            </a:endParaRPr>
          </a:p>
          <a:p>
            <a:pPr indent="-228600">
              <a:lnSpc>
                <a:spcPct val="90000"/>
              </a:lnSpc>
              <a:spcBef>
                <a:spcPct val="0"/>
              </a:spcBef>
              <a:spcAft>
                <a:spcPts val="600"/>
              </a:spcAft>
              <a:buFont typeface="Arial" panose="020B0604020202020204" pitchFamily="34" charset="0"/>
              <a:buChar char="•"/>
            </a:pPr>
            <a:r>
              <a:rPr lang="en-US" sz="2200" b="1">
                <a:solidFill>
                  <a:srgbClr val="FFFFFF"/>
                </a:solidFill>
              </a:rPr>
              <a:t>QUESTIONS AND ANSWERS</a:t>
            </a:r>
          </a:p>
        </p:txBody>
      </p:sp>
    </p:spTree>
    <p:extLst>
      <p:ext uri="{BB962C8B-B14F-4D97-AF65-F5344CB8AC3E}">
        <p14:creationId xmlns:p14="http://schemas.microsoft.com/office/powerpoint/2010/main" val="29734284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1002</TotalTime>
  <Words>2483</Words>
  <Application>Microsoft Office PowerPoint</Application>
  <PresentationFormat>Widescreen</PresentationFormat>
  <Paragraphs>507</Paragraphs>
  <Slides>28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Aptos Display</vt:lpstr>
      <vt:lpstr>Arial</vt:lpstr>
      <vt:lpstr>Calibri</vt:lpstr>
      <vt:lpstr>Office Theme</vt:lpstr>
      <vt:lpstr> PROJECT PERSONALISED TRAVEL FOR EVERY 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toqeer shah</dc:creator>
  <cp:lastModifiedBy>toqeer shah</cp:lastModifiedBy>
  <cp:revision>26</cp:revision>
  <dcterms:created xsi:type="dcterms:W3CDTF">2025-11-26T14:46:33Z</dcterms:created>
  <dcterms:modified xsi:type="dcterms:W3CDTF">2025-11-28T08:10:24Z</dcterms:modified>
</cp:coreProperties>
</file>