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4" r:id="rId1"/>
  </p:sldMasterIdLst>
  <p:notesMasterIdLst>
    <p:notesMasterId r:id="rId57"/>
  </p:notesMasterIdLst>
  <p:handoutMasterIdLst>
    <p:handoutMasterId r:id="rId58"/>
  </p:handoutMasterIdLst>
  <p:sldIdLst>
    <p:sldId id="256" r:id="rId2"/>
    <p:sldId id="321" r:id="rId3"/>
    <p:sldId id="352" r:id="rId4"/>
    <p:sldId id="357" r:id="rId5"/>
    <p:sldId id="358" r:id="rId6"/>
    <p:sldId id="346" r:id="rId7"/>
    <p:sldId id="347" r:id="rId8"/>
    <p:sldId id="348" r:id="rId9"/>
    <p:sldId id="289" r:id="rId10"/>
    <p:sldId id="290" r:id="rId11"/>
    <p:sldId id="291" r:id="rId12"/>
    <p:sldId id="292" r:id="rId13"/>
    <p:sldId id="293" r:id="rId14"/>
    <p:sldId id="295" r:id="rId15"/>
    <p:sldId id="296" r:id="rId16"/>
    <p:sldId id="297" r:id="rId17"/>
    <p:sldId id="298" r:id="rId18"/>
    <p:sldId id="300" r:id="rId19"/>
    <p:sldId id="349" r:id="rId20"/>
    <p:sldId id="353" r:id="rId21"/>
    <p:sldId id="266" r:id="rId22"/>
    <p:sldId id="267" r:id="rId23"/>
    <p:sldId id="268" r:id="rId24"/>
    <p:sldId id="269" r:id="rId25"/>
    <p:sldId id="273" r:id="rId26"/>
    <p:sldId id="274" r:id="rId27"/>
    <p:sldId id="275" r:id="rId28"/>
    <p:sldId id="276" r:id="rId29"/>
    <p:sldId id="277" r:id="rId30"/>
    <p:sldId id="278" r:id="rId31"/>
    <p:sldId id="279" r:id="rId32"/>
    <p:sldId id="280" r:id="rId33"/>
    <p:sldId id="282" r:id="rId34"/>
    <p:sldId id="281" r:id="rId35"/>
    <p:sldId id="283" r:id="rId36"/>
    <p:sldId id="313" r:id="rId37"/>
    <p:sldId id="284" r:id="rId38"/>
    <p:sldId id="285" r:id="rId39"/>
    <p:sldId id="354" r:id="rId40"/>
    <p:sldId id="318" r:id="rId41"/>
    <p:sldId id="288" r:id="rId42"/>
    <p:sldId id="315" r:id="rId43"/>
    <p:sldId id="316" r:id="rId44"/>
    <p:sldId id="317" r:id="rId45"/>
    <p:sldId id="314" r:id="rId46"/>
    <p:sldId id="299" r:id="rId47"/>
    <p:sldId id="303" r:id="rId48"/>
    <p:sldId id="304" r:id="rId49"/>
    <p:sldId id="305" r:id="rId50"/>
    <p:sldId id="306" r:id="rId51"/>
    <p:sldId id="307" r:id="rId52"/>
    <p:sldId id="308" r:id="rId53"/>
    <p:sldId id="309" r:id="rId54"/>
    <p:sldId id="310" r:id="rId55"/>
    <p:sldId id="311" r:id="rId56"/>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DDC7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CD35C4-AA39-40F3-BFBB-1666C1B0ED65}" v="4" dt="2020-11-10T19:24:23.5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8" autoAdjust="0"/>
    <p:restoredTop sz="73186" autoAdjust="0"/>
  </p:normalViewPr>
  <p:slideViewPr>
    <p:cSldViewPr snapToGrid="0">
      <p:cViewPr varScale="1">
        <p:scale>
          <a:sx n="83" d="100"/>
          <a:sy n="83" d="100"/>
        </p:scale>
        <p:origin x="690" y="90"/>
      </p:cViewPr>
      <p:guideLst/>
    </p:cSldViewPr>
  </p:slideViewPr>
  <p:notesTextViewPr>
    <p:cViewPr>
      <p:scale>
        <a:sx n="1" d="1"/>
        <a:sy n="1" d="1"/>
      </p:scale>
      <p:origin x="0" y="0"/>
    </p:cViewPr>
  </p:notesTextViewPr>
  <p:sorterViewPr>
    <p:cViewPr>
      <p:scale>
        <a:sx n="60" d="100"/>
        <a:sy n="6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2945659" cy="49805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2"/>
            <a:ext cx="2945659" cy="498055"/>
          </a:xfrm>
          <a:prstGeom prst="rect">
            <a:avLst/>
          </a:prstGeom>
        </p:spPr>
        <p:txBody>
          <a:bodyPr vert="horz" lIns="91440" tIns="45720" rIns="91440" bIns="45720" rtlCol="0"/>
          <a:lstStyle>
            <a:lvl1pPr algn="r">
              <a:defRPr sz="1200"/>
            </a:lvl1pPr>
          </a:lstStyle>
          <a:p>
            <a:fld id="{B6E766EE-891E-477B-A652-F0802AE52B0A}" type="datetimeFigureOut">
              <a:rPr lang="en-GB" smtClean="0"/>
              <a:t>10/11/2020</a:t>
            </a:fld>
            <a:endParaRPr lang="en-GB"/>
          </a:p>
        </p:txBody>
      </p:sp>
      <p:sp>
        <p:nvSpPr>
          <p:cNvPr id="4" name="Footer Placeholder 3"/>
          <p:cNvSpPr>
            <a:spLocks noGrp="1"/>
          </p:cNvSpPr>
          <p:nvPr>
            <p:ph type="ftr" sz="quarter" idx="2"/>
          </p:nvPr>
        </p:nvSpPr>
        <p:spPr>
          <a:xfrm>
            <a:off x="0" y="9428585"/>
            <a:ext cx="2945659" cy="49805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5"/>
            <a:ext cx="2945659" cy="498054"/>
          </a:xfrm>
          <a:prstGeom prst="rect">
            <a:avLst/>
          </a:prstGeom>
        </p:spPr>
        <p:txBody>
          <a:bodyPr vert="horz" lIns="91440" tIns="45720" rIns="91440" bIns="45720" rtlCol="0" anchor="b"/>
          <a:lstStyle>
            <a:lvl1pPr algn="r">
              <a:defRPr sz="1200"/>
            </a:lvl1pPr>
          </a:lstStyle>
          <a:p>
            <a:fld id="{EE07DEA5-53DB-4BD4-9F06-4F96093E85B6}" type="slidenum">
              <a:rPr lang="en-GB" smtClean="0"/>
              <a:t>‹#›</a:t>
            </a:fld>
            <a:endParaRPr lang="en-GB"/>
          </a:p>
        </p:txBody>
      </p:sp>
    </p:spTree>
    <p:extLst>
      <p:ext uri="{BB962C8B-B14F-4D97-AF65-F5344CB8AC3E}">
        <p14:creationId xmlns:p14="http://schemas.microsoft.com/office/powerpoint/2010/main" val="3580712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2945659" cy="49805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2"/>
            <a:ext cx="2945659" cy="498055"/>
          </a:xfrm>
          <a:prstGeom prst="rect">
            <a:avLst/>
          </a:prstGeom>
        </p:spPr>
        <p:txBody>
          <a:bodyPr vert="horz" lIns="91440" tIns="45720" rIns="91440" bIns="45720" rtlCol="0"/>
          <a:lstStyle>
            <a:lvl1pPr algn="r">
              <a:defRPr sz="1200"/>
            </a:lvl1pPr>
          </a:lstStyle>
          <a:p>
            <a:fld id="{36F8EB57-6962-4983-A867-257C73B1E256}" type="datetimeFigureOut">
              <a:rPr lang="en-GB" smtClean="0"/>
              <a:t>10/11/2020</a:t>
            </a:fld>
            <a:endParaRPr lang="en-GB"/>
          </a:p>
        </p:txBody>
      </p:sp>
      <p:sp>
        <p:nvSpPr>
          <p:cNvPr id="4" name="Slide Image Placeholder 3"/>
          <p:cNvSpPr>
            <a:spLocks noGrp="1" noRot="1" noChangeAspect="1"/>
          </p:cNvSpPr>
          <p:nvPr>
            <p:ph type="sldImg" idx="2"/>
          </p:nvPr>
        </p:nvSpPr>
        <p:spPr>
          <a:xfrm>
            <a:off x="422275" y="1239838"/>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5"/>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5"/>
            <a:ext cx="2945659" cy="49805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5"/>
            <a:ext cx="2945659" cy="498054"/>
          </a:xfrm>
          <a:prstGeom prst="rect">
            <a:avLst/>
          </a:prstGeom>
        </p:spPr>
        <p:txBody>
          <a:bodyPr vert="horz" lIns="91440" tIns="45720" rIns="91440" bIns="45720" rtlCol="0" anchor="b"/>
          <a:lstStyle>
            <a:lvl1pPr algn="r">
              <a:defRPr sz="1200"/>
            </a:lvl1pPr>
          </a:lstStyle>
          <a:p>
            <a:fld id="{78EEB125-45BE-40E3-AB4D-288E78D32259}" type="slidenum">
              <a:rPr lang="en-GB" smtClean="0"/>
              <a:t>‹#›</a:t>
            </a:fld>
            <a:endParaRPr lang="en-GB"/>
          </a:p>
        </p:txBody>
      </p:sp>
    </p:spTree>
    <p:extLst>
      <p:ext uri="{BB962C8B-B14F-4D97-AF65-F5344CB8AC3E}">
        <p14:creationId xmlns:p14="http://schemas.microsoft.com/office/powerpoint/2010/main" val="42638347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EB125-45BE-40E3-AB4D-288E78D32259}" type="slidenum">
              <a:rPr lang="en-GB" smtClean="0"/>
              <a:t>1</a:t>
            </a:fld>
            <a:endParaRPr lang="en-GB"/>
          </a:p>
        </p:txBody>
      </p:sp>
    </p:spTree>
    <p:extLst>
      <p:ext uri="{BB962C8B-B14F-4D97-AF65-F5344CB8AC3E}">
        <p14:creationId xmlns:p14="http://schemas.microsoft.com/office/powerpoint/2010/main" val="78434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EB125-45BE-40E3-AB4D-288E78D32259}" type="slidenum">
              <a:rPr lang="en-GB" smtClean="0"/>
              <a:t>2</a:t>
            </a:fld>
            <a:endParaRPr lang="en-GB"/>
          </a:p>
        </p:txBody>
      </p:sp>
    </p:spTree>
    <p:extLst>
      <p:ext uri="{BB962C8B-B14F-4D97-AF65-F5344CB8AC3E}">
        <p14:creationId xmlns:p14="http://schemas.microsoft.com/office/powerpoint/2010/main" val="18793215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 scholar</a:t>
            </a:r>
          </a:p>
          <a:p>
            <a:r>
              <a:rPr lang="en-GB" dirty="0"/>
              <a:t>BERA</a:t>
            </a:r>
          </a:p>
          <a:p>
            <a:endParaRPr lang="en-GB" dirty="0"/>
          </a:p>
        </p:txBody>
      </p:sp>
      <p:sp>
        <p:nvSpPr>
          <p:cNvPr id="4" name="Slide Number Placeholder 3"/>
          <p:cNvSpPr>
            <a:spLocks noGrp="1"/>
          </p:cNvSpPr>
          <p:nvPr>
            <p:ph type="sldNum" sz="quarter" idx="10"/>
          </p:nvPr>
        </p:nvSpPr>
        <p:spPr/>
        <p:txBody>
          <a:bodyPr/>
          <a:lstStyle/>
          <a:p>
            <a:fld id="{78EEB125-45BE-40E3-AB4D-288E78D32259}" type="slidenum">
              <a:rPr lang="en-GB" smtClean="0"/>
              <a:t>3</a:t>
            </a:fld>
            <a:endParaRPr lang="en-GB"/>
          </a:p>
        </p:txBody>
      </p:sp>
    </p:spTree>
    <p:extLst>
      <p:ext uri="{BB962C8B-B14F-4D97-AF65-F5344CB8AC3E}">
        <p14:creationId xmlns:p14="http://schemas.microsoft.com/office/powerpoint/2010/main" val="3690111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EB125-45BE-40E3-AB4D-288E78D32259}" type="slidenum">
              <a:rPr lang="en-GB" smtClean="0"/>
              <a:t>4</a:t>
            </a:fld>
            <a:endParaRPr lang="en-GB"/>
          </a:p>
        </p:txBody>
      </p:sp>
    </p:spTree>
    <p:extLst>
      <p:ext uri="{BB962C8B-B14F-4D97-AF65-F5344CB8AC3E}">
        <p14:creationId xmlns:p14="http://schemas.microsoft.com/office/powerpoint/2010/main" val="37053576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EB125-45BE-40E3-AB4D-288E78D32259}" type="slidenum">
              <a:rPr lang="en-GB" smtClean="0"/>
              <a:t>5</a:t>
            </a:fld>
            <a:endParaRPr lang="en-GB"/>
          </a:p>
        </p:txBody>
      </p:sp>
    </p:spTree>
    <p:extLst>
      <p:ext uri="{BB962C8B-B14F-4D97-AF65-F5344CB8AC3E}">
        <p14:creationId xmlns:p14="http://schemas.microsoft.com/office/powerpoint/2010/main" val="1895169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EB125-45BE-40E3-AB4D-288E78D32259}" type="slidenum">
              <a:rPr lang="en-GB" smtClean="0"/>
              <a:t>7</a:t>
            </a:fld>
            <a:endParaRPr lang="en-GB"/>
          </a:p>
        </p:txBody>
      </p:sp>
    </p:spTree>
    <p:extLst>
      <p:ext uri="{BB962C8B-B14F-4D97-AF65-F5344CB8AC3E}">
        <p14:creationId xmlns:p14="http://schemas.microsoft.com/office/powerpoint/2010/main" val="29467140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9</a:t>
            </a:fld>
            <a:endParaRPr lang="en-GB"/>
          </a:p>
        </p:txBody>
      </p:sp>
    </p:spTree>
    <p:extLst>
      <p:ext uri="{BB962C8B-B14F-4D97-AF65-F5344CB8AC3E}">
        <p14:creationId xmlns:p14="http://schemas.microsoft.com/office/powerpoint/2010/main" val="6507302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10</a:t>
            </a:fld>
            <a:endParaRPr lang="en-GB"/>
          </a:p>
        </p:txBody>
      </p:sp>
    </p:spTree>
    <p:extLst>
      <p:ext uri="{BB962C8B-B14F-4D97-AF65-F5344CB8AC3E}">
        <p14:creationId xmlns:p14="http://schemas.microsoft.com/office/powerpoint/2010/main" val="2834283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11</a:t>
            </a:fld>
            <a:endParaRPr lang="en-GB"/>
          </a:p>
        </p:txBody>
      </p:sp>
    </p:spTree>
    <p:extLst>
      <p:ext uri="{BB962C8B-B14F-4D97-AF65-F5344CB8AC3E}">
        <p14:creationId xmlns:p14="http://schemas.microsoft.com/office/powerpoint/2010/main" val="39897465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12</a:t>
            </a:fld>
            <a:endParaRPr lang="en-GB"/>
          </a:p>
        </p:txBody>
      </p:sp>
    </p:spTree>
    <p:extLst>
      <p:ext uri="{BB962C8B-B14F-4D97-AF65-F5344CB8AC3E}">
        <p14:creationId xmlns:p14="http://schemas.microsoft.com/office/powerpoint/2010/main" val="21766318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13</a:t>
            </a:fld>
            <a:endParaRPr lang="en-GB"/>
          </a:p>
        </p:txBody>
      </p:sp>
    </p:spTree>
    <p:extLst>
      <p:ext uri="{BB962C8B-B14F-4D97-AF65-F5344CB8AC3E}">
        <p14:creationId xmlns:p14="http://schemas.microsoft.com/office/powerpoint/2010/main" val="24773012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14</a:t>
            </a:fld>
            <a:endParaRPr lang="en-GB"/>
          </a:p>
        </p:txBody>
      </p:sp>
    </p:spTree>
    <p:extLst>
      <p:ext uri="{BB962C8B-B14F-4D97-AF65-F5344CB8AC3E}">
        <p14:creationId xmlns:p14="http://schemas.microsoft.com/office/powerpoint/2010/main" val="24748360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15</a:t>
            </a:fld>
            <a:endParaRPr lang="en-GB"/>
          </a:p>
        </p:txBody>
      </p:sp>
    </p:spTree>
    <p:extLst>
      <p:ext uri="{BB962C8B-B14F-4D97-AF65-F5344CB8AC3E}">
        <p14:creationId xmlns:p14="http://schemas.microsoft.com/office/powerpoint/2010/main" val="12410924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16</a:t>
            </a:fld>
            <a:endParaRPr lang="en-GB"/>
          </a:p>
        </p:txBody>
      </p:sp>
    </p:spTree>
    <p:extLst>
      <p:ext uri="{BB962C8B-B14F-4D97-AF65-F5344CB8AC3E}">
        <p14:creationId xmlns:p14="http://schemas.microsoft.com/office/powerpoint/2010/main" val="23364041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EB125-45BE-40E3-AB4D-288E78D32259}" type="slidenum">
              <a:rPr lang="en-GB" smtClean="0"/>
              <a:t>17</a:t>
            </a:fld>
            <a:endParaRPr lang="en-GB"/>
          </a:p>
        </p:txBody>
      </p:sp>
    </p:spTree>
    <p:extLst>
      <p:ext uri="{BB962C8B-B14F-4D97-AF65-F5344CB8AC3E}">
        <p14:creationId xmlns:p14="http://schemas.microsoft.com/office/powerpoint/2010/main" val="24397208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18</a:t>
            </a:fld>
            <a:endParaRPr lang="en-GB"/>
          </a:p>
        </p:txBody>
      </p:sp>
    </p:spTree>
    <p:extLst>
      <p:ext uri="{BB962C8B-B14F-4D97-AF65-F5344CB8AC3E}">
        <p14:creationId xmlns:p14="http://schemas.microsoft.com/office/powerpoint/2010/main" val="23874809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2C10C2-3B8E-9E45-A674-76773E5EB718}" type="slidenum">
              <a:rPr lang="en-US" smtClean="0"/>
              <a:t>19</a:t>
            </a:fld>
            <a:endParaRPr lang="en-US"/>
          </a:p>
        </p:txBody>
      </p:sp>
    </p:spTree>
    <p:extLst>
      <p:ext uri="{BB962C8B-B14F-4D97-AF65-F5344CB8AC3E}">
        <p14:creationId xmlns:p14="http://schemas.microsoft.com/office/powerpoint/2010/main" val="24674434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21</a:t>
            </a:fld>
            <a:endParaRPr lang="en-GB"/>
          </a:p>
        </p:txBody>
      </p:sp>
    </p:spTree>
    <p:extLst>
      <p:ext uri="{BB962C8B-B14F-4D97-AF65-F5344CB8AC3E}">
        <p14:creationId xmlns:p14="http://schemas.microsoft.com/office/powerpoint/2010/main" val="13794691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22</a:t>
            </a:fld>
            <a:endParaRPr lang="en-GB"/>
          </a:p>
        </p:txBody>
      </p:sp>
    </p:spTree>
    <p:extLst>
      <p:ext uri="{BB962C8B-B14F-4D97-AF65-F5344CB8AC3E}">
        <p14:creationId xmlns:p14="http://schemas.microsoft.com/office/powerpoint/2010/main" val="19815050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23</a:t>
            </a:fld>
            <a:endParaRPr lang="en-GB"/>
          </a:p>
        </p:txBody>
      </p:sp>
    </p:spTree>
    <p:extLst>
      <p:ext uri="{BB962C8B-B14F-4D97-AF65-F5344CB8AC3E}">
        <p14:creationId xmlns:p14="http://schemas.microsoft.com/office/powerpoint/2010/main" val="12569376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24</a:t>
            </a:fld>
            <a:endParaRPr lang="en-GB"/>
          </a:p>
        </p:txBody>
      </p:sp>
    </p:spTree>
    <p:extLst>
      <p:ext uri="{BB962C8B-B14F-4D97-AF65-F5344CB8AC3E}">
        <p14:creationId xmlns:p14="http://schemas.microsoft.com/office/powerpoint/2010/main" val="35193452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EB125-45BE-40E3-AB4D-288E78D32259}" type="slidenum">
              <a:rPr lang="en-GB" smtClean="0"/>
              <a:t>25</a:t>
            </a:fld>
            <a:endParaRPr lang="en-GB"/>
          </a:p>
        </p:txBody>
      </p:sp>
    </p:spTree>
    <p:extLst>
      <p:ext uri="{BB962C8B-B14F-4D97-AF65-F5344CB8AC3E}">
        <p14:creationId xmlns:p14="http://schemas.microsoft.com/office/powerpoint/2010/main" val="24730599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26</a:t>
            </a:fld>
            <a:endParaRPr lang="en-GB"/>
          </a:p>
        </p:txBody>
      </p:sp>
    </p:spTree>
    <p:extLst>
      <p:ext uri="{BB962C8B-B14F-4D97-AF65-F5344CB8AC3E}">
        <p14:creationId xmlns:p14="http://schemas.microsoft.com/office/powerpoint/2010/main" val="39739143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27</a:t>
            </a:fld>
            <a:endParaRPr lang="en-GB"/>
          </a:p>
        </p:txBody>
      </p:sp>
    </p:spTree>
    <p:extLst>
      <p:ext uri="{BB962C8B-B14F-4D97-AF65-F5344CB8AC3E}">
        <p14:creationId xmlns:p14="http://schemas.microsoft.com/office/powerpoint/2010/main" val="31608468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EB125-45BE-40E3-AB4D-288E78D32259}" type="slidenum">
              <a:rPr lang="en-GB" smtClean="0"/>
              <a:t>28</a:t>
            </a:fld>
            <a:endParaRPr lang="en-GB"/>
          </a:p>
        </p:txBody>
      </p:sp>
    </p:spTree>
    <p:extLst>
      <p:ext uri="{BB962C8B-B14F-4D97-AF65-F5344CB8AC3E}">
        <p14:creationId xmlns:p14="http://schemas.microsoft.com/office/powerpoint/2010/main" val="33396517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29</a:t>
            </a:fld>
            <a:endParaRPr lang="en-GB"/>
          </a:p>
        </p:txBody>
      </p:sp>
    </p:spTree>
    <p:extLst>
      <p:ext uri="{BB962C8B-B14F-4D97-AF65-F5344CB8AC3E}">
        <p14:creationId xmlns:p14="http://schemas.microsoft.com/office/powerpoint/2010/main" val="15047509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EB125-45BE-40E3-AB4D-288E78D32259}" type="slidenum">
              <a:rPr lang="en-GB" smtClean="0"/>
              <a:t>30</a:t>
            </a:fld>
            <a:endParaRPr lang="en-GB"/>
          </a:p>
        </p:txBody>
      </p:sp>
    </p:spTree>
    <p:extLst>
      <p:ext uri="{BB962C8B-B14F-4D97-AF65-F5344CB8AC3E}">
        <p14:creationId xmlns:p14="http://schemas.microsoft.com/office/powerpoint/2010/main" val="8051597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EB125-45BE-40E3-AB4D-288E78D32259}" type="slidenum">
              <a:rPr lang="en-GB" smtClean="0"/>
              <a:t>31</a:t>
            </a:fld>
            <a:endParaRPr lang="en-GB"/>
          </a:p>
        </p:txBody>
      </p:sp>
    </p:spTree>
    <p:extLst>
      <p:ext uri="{BB962C8B-B14F-4D97-AF65-F5344CB8AC3E}">
        <p14:creationId xmlns:p14="http://schemas.microsoft.com/office/powerpoint/2010/main" val="41243060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EB125-45BE-40E3-AB4D-288E78D32259}" type="slidenum">
              <a:rPr lang="en-GB" smtClean="0"/>
              <a:t>32</a:t>
            </a:fld>
            <a:endParaRPr lang="en-GB"/>
          </a:p>
        </p:txBody>
      </p:sp>
    </p:spTree>
    <p:extLst>
      <p:ext uri="{BB962C8B-B14F-4D97-AF65-F5344CB8AC3E}">
        <p14:creationId xmlns:p14="http://schemas.microsoft.com/office/powerpoint/2010/main" val="27872799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33</a:t>
            </a:fld>
            <a:endParaRPr lang="en-GB"/>
          </a:p>
        </p:txBody>
      </p:sp>
    </p:spTree>
    <p:extLst>
      <p:ext uri="{BB962C8B-B14F-4D97-AF65-F5344CB8AC3E}">
        <p14:creationId xmlns:p14="http://schemas.microsoft.com/office/powerpoint/2010/main" val="129357200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EB125-45BE-40E3-AB4D-288E78D32259}" type="slidenum">
              <a:rPr lang="en-GB" smtClean="0"/>
              <a:t>34</a:t>
            </a:fld>
            <a:endParaRPr lang="en-GB"/>
          </a:p>
        </p:txBody>
      </p:sp>
    </p:spTree>
    <p:extLst>
      <p:ext uri="{BB962C8B-B14F-4D97-AF65-F5344CB8AC3E}">
        <p14:creationId xmlns:p14="http://schemas.microsoft.com/office/powerpoint/2010/main" val="7451500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35</a:t>
            </a:fld>
            <a:endParaRPr lang="en-GB"/>
          </a:p>
        </p:txBody>
      </p:sp>
    </p:spTree>
    <p:extLst>
      <p:ext uri="{BB962C8B-B14F-4D97-AF65-F5344CB8AC3E}">
        <p14:creationId xmlns:p14="http://schemas.microsoft.com/office/powerpoint/2010/main" val="237494551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EB125-45BE-40E3-AB4D-288E78D32259}" type="slidenum">
              <a:rPr lang="en-GB" smtClean="0"/>
              <a:t>36</a:t>
            </a:fld>
            <a:endParaRPr lang="en-GB"/>
          </a:p>
        </p:txBody>
      </p:sp>
    </p:spTree>
    <p:extLst>
      <p:ext uri="{BB962C8B-B14F-4D97-AF65-F5344CB8AC3E}">
        <p14:creationId xmlns:p14="http://schemas.microsoft.com/office/powerpoint/2010/main" val="67994017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37</a:t>
            </a:fld>
            <a:endParaRPr lang="en-GB"/>
          </a:p>
        </p:txBody>
      </p:sp>
    </p:spTree>
    <p:extLst>
      <p:ext uri="{BB962C8B-B14F-4D97-AF65-F5344CB8AC3E}">
        <p14:creationId xmlns:p14="http://schemas.microsoft.com/office/powerpoint/2010/main" val="132994529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EB125-45BE-40E3-AB4D-288E78D32259}" type="slidenum">
              <a:rPr lang="en-GB" smtClean="0"/>
              <a:t>38</a:t>
            </a:fld>
            <a:endParaRPr lang="en-GB"/>
          </a:p>
        </p:txBody>
      </p:sp>
    </p:spTree>
    <p:extLst>
      <p:ext uri="{BB962C8B-B14F-4D97-AF65-F5344CB8AC3E}">
        <p14:creationId xmlns:p14="http://schemas.microsoft.com/office/powerpoint/2010/main" val="297988267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EB125-45BE-40E3-AB4D-288E78D32259}" type="slidenum">
              <a:rPr lang="en-GB" smtClean="0"/>
              <a:t>39</a:t>
            </a:fld>
            <a:endParaRPr lang="en-GB"/>
          </a:p>
        </p:txBody>
      </p:sp>
    </p:spTree>
    <p:extLst>
      <p:ext uri="{BB962C8B-B14F-4D97-AF65-F5344CB8AC3E}">
        <p14:creationId xmlns:p14="http://schemas.microsoft.com/office/powerpoint/2010/main" val="205454832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40</a:t>
            </a:fld>
            <a:endParaRPr lang="en-GB"/>
          </a:p>
        </p:txBody>
      </p:sp>
    </p:spTree>
    <p:extLst>
      <p:ext uri="{BB962C8B-B14F-4D97-AF65-F5344CB8AC3E}">
        <p14:creationId xmlns:p14="http://schemas.microsoft.com/office/powerpoint/2010/main" val="98939210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41</a:t>
            </a:fld>
            <a:endParaRPr lang="en-GB"/>
          </a:p>
        </p:txBody>
      </p:sp>
    </p:spTree>
    <p:extLst>
      <p:ext uri="{BB962C8B-B14F-4D97-AF65-F5344CB8AC3E}">
        <p14:creationId xmlns:p14="http://schemas.microsoft.com/office/powerpoint/2010/main" val="215722282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42</a:t>
            </a:fld>
            <a:endParaRPr lang="en-GB"/>
          </a:p>
        </p:txBody>
      </p:sp>
    </p:spTree>
    <p:extLst>
      <p:ext uri="{BB962C8B-B14F-4D97-AF65-F5344CB8AC3E}">
        <p14:creationId xmlns:p14="http://schemas.microsoft.com/office/powerpoint/2010/main" val="388515462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43</a:t>
            </a:fld>
            <a:endParaRPr lang="en-GB"/>
          </a:p>
        </p:txBody>
      </p:sp>
    </p:spTree>
    <p:extLst>
      <p:ext uri="{BB962C8B-B14F-4D97-AF65-F5344CB8AC3E}">
        <p14:creationId xmlns:p14="http://schemas.microsoft.com/office/powerpoint/2010/main" val="167913849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EB125-45BE-40E3-AB4D-288E78D32259}" type="slidenum">
              <a:rPr lang="en-GB" smtClean="0"/>
              <a:t>44</a:t>
            </a:fld>
            <a:endParaRPr lang="en-GB"/>
          </a:p>
        </p:txBody>
      </p:sp>
    </p:spTree>
    <p:extLst>
      <p:ext uri="{BB962C8B-B14F-4D97-AF65-F5344CB8AC3E}">
        <p14:creationId xmlns:p14="http://schemas.microsoft.com/office/powerpoint/2010/main" val="205524534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45</a:t>
            </a:fld>
            <a:endParaRPr lang="en-GB"/>
          </a:p>
        </p:txBody>
      </p:sp>
    </p:spTree>
    <p:extLst>
      <p:ext uri="{BB962C8B-B14F-4D97-AF65-F5344CB8AC3E}">
        <p14:creationId xmlns:p14="http://schemas.microsoft.com/office/powerpoint/2010/main" val="300265074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46</a:t>
            </a:fld>
            <a:endParaRPr lang="en-GB"/>
          </a:p>
        </p:txBody>
      </p:sp>
    </p:spTree>
    <p:extLst>
      <p:ext uri="{BB962C8B-B14F-4D97-AF65-F5344CB8AC3E}">
        <p14:creationId xmlns:p14="http://schemas.microsoft.com/office/powerpoint/2010/main" val="192553434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47</a:t>
            </a:fld>
            <a:endParaRPr lang="en-GB"/>
          </a:p>
        </p:txBody>
      </p:sp>
    </p:spTree>
    <p:extLst>
      <p:ext uri="{BB962C8B-B14F-4D97-AF65-F5344CB8AC3E}">
        <p14:creationId xmlns:p14="http://schemas.microsoft.com/office/powerpoint/2010/main" val="317319646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48</a:t>
            </a:fld>
            <a:endParaRPr lang="en-GB"/>
          </a:p>
        </p:txBody>
      </p:sp>
    </p:spTree>
    <p:extLst>
      <p:ext uri="{BB962C8B-B14F-4D97-AF65-F5344CB8AC3E}">
        <p14:creationId xmlns:p14="http://schemas.microsoft.com/office/powerpoint/2010/main" val="223412193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49</a:t>
            </a:fld>
            <a:endParaRPr lang="en-GB"/>
          </a:p>
        </p:txBody>
      </p:sp>
    </p:spTree>
    <p:extLst>
      <p:ext uri="{BB962C8B-B14F-4D97-AF65-F5344CB8AC3E}">
        <p14:creationId xmlns:p14="http://schemas.microsoft.com/office/powerpoint/2010/main" val="204188955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50</a:t>
            </a:fld>
            <a:endParaRPr lang="en-GB"/>
          </a:p>
        </p:txBody>
      </p:sp>
    </p:spTree>
    <p:extLst>
      <p:ext uri="{BB962C8B-B14F-4D97-AF65-F5344CB8AC3E}">
        <p14:creationId xmlns:p14="http://schemas.microsoft.com/office/powerpoint/2010/main" val="108407189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51</a:t>
            </a:fld>
            <a:endParaRPr lang="en-GB"/>
          </a:p>
        </p:txBody>
      </p:sp>
    </p:spTree>
    <p:extLst>
      <p:ext uri="{BB962C8B-B14F-4D97-AF65-F5344CB8AC3E}">
        <p14:creationId xmlns:p14="http://schemas.microsoft.com/office/powerpoint/2010/main" val="303276906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EB125-45BE-40E3-AB4D-288E78D32259}" type="slidenum">
              <a:rPr lang="en-GB" smtClean="0"/>
              <a:t>52</a:t>
            </a:fld>
            <a:endParaRPr lang="en-GB"/>
          </a:p>
        </p:txBody>
      </p:sp>
    </p:spTree>
    <p:extLst>
      <p:ext uri="{BB962C8B-B14F-4D97-AF65-F5344CB8AC3E}">
        <p14:creationId xmlns:p14="http://schemas.microsoft.com/office/powerpoint/2010/main" val="397143383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53</a:t>
            </a:fld>
            <a:endParaRPr lang="en-GB"/>
          </a:p>
        </p:txBody>
      </p:sp>
    </p:spTree>
    <p:extLst>
      <p:ext uri="{BB962C8B-B14F-4D97-AF65-F5344CB8AC3E}">
        <p14:creationId xmlns:p14="http://schemas.microsoft.com/office/powerpoint/2010/main" val="257889868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54</a:t>
            </a:fld>
            <a:endParaRPr lang="en-GB"/>
          </a:p>
        </p:txBody>
      </p:sp>
    </p:spTree>
    <p:extLst>
      <p:ext uri="{BB962C8B-B14F-4D97-AF65-F5344CB8AC3E}">
        <p14:creationId xmlns:p14="http://schemas.microsoft.com/office/powerpoint/2010/main" val="264972655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EB125-45BE-40E3-AB4D-288E78D32259}" type="slidenum">
              <a:rPr lang="en-GB" smtClean="0"/>
              <a:t>55</a:t>
            </a:fld>
            <a:endParaRPr lang="en-GB"/>
          </a:p>
        </p:txBody>
      </p:sp>
    </p:spTree>
    <p:extLst>
      <p:ext uri="{BB962C8B-B14F-4D97-AF65-F5344CB8AC3E}">
        <p14:creationId xmlns:p14="http://schemas.microsoft.com/office/powerpoint/2010/main" val="2742288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A2396A41-DDEE-4294-A8F3-A04C49E06918}" type="datetimeFigureOut">
              <a:rPr lang="en-GB" smtClean="0"/>
              <a:t>10/11/2020</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8EDA57FB-B91E-4228-A927-BBDD612C4208}"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6405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396A41-DDEE-4294-A8F3-A04C49E06918}"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A57FB-B91E-4228-A927-BBDD612C4208}" type="slidenum">
              <a:rPr lang="en-GB" smtClean="0"/>
              <a:t>‹#›</a:t>
            </a:fld>
            <a:endParaRPr lang="en-GB"/>
          </a:p>
        </p:txBody>
      </p:sp>
    </p:spTree>
    <p:extLst>
      <p:ext uri="{BB962C8B-B14F-4D97-AF65-F5344CB8AC3E}">
        <p14:creationId xmlns:p14="http://schemas.microsoft.com/office/powerpoint/2010/main" val="3508071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2396A41-DDEE-4294-A8F3-A04C49E06918}"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A57FB-B91E-4228-A927-BBDD612C4208}"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47913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2396A41-DDEE-4294-A8F3-A04C49E06918}"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DA57FB-B91E-4228-A927-BBDD612C4208}" type="slidenum">
              <a:rPr lang="en-GB" smtClean="0"/>
              <a:t>‹#›</a:t>
            </a:fld>
            <a:endParaRPr lang="en-GB"/>
          </a:p>
        </p:txBody>
      </p:sp>
    </p:spTree>
    <p:extLst>
      <p:ext uri="{BB962C8B-B14F-4D97-AF65-F5344CB8AC3E}">
        <p14:creationId xmlns:p14="http://schemas.microsoft.com/office/powerpoint/2010/main" val="4267624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2396A41-DDEE-4294-A8F3-A04C49E06918}" type="datetimeFigureOut">
              <a:rPr lang="en-GB" smtClean="0"/>
              <a:t>10/11/2020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DA57FB-B91E-4228-A927-BBDD612C4208}" type="slidenum">
              <a:rPr lang="en-GB" smtClean="0"/>
              <a:t>‹#›</a:t>
            </a:fld>
            <a:endParaRPr lang="en-GB"/>
          </a:p>
        </p:txBody>
      </p:sp>
    </p:spTree>
    <p:extLst>
      <p:ext uri="{BB962C8B-B14F-4D97-AF65-F5344CB8AC3E}">
        <p14:creationId xmlns:p14="http://schemas.microsoft.com/office/powerpoint/2010/main" val="3379336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2396A41-DDEE-4294-A8F3-A04C49E06918}" type="datetimeFigureOut">
              <a:rPr lang="en-GB" smtClean="0"/>
              <a:t>10/11/2020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DA57FB-B91E-4228-A927-BBDD612C4208}" type="slidenum">
              <a:rPr lang="en-GB" smtClean="0"/>
              <a:t>‹#›</a:t>
            </a:fld>
            <a:endParaRPr lang="en-GB"/>
          </a:p>
        </p:txBody>
      </p:sp>
    </p:spTree>
    <p:extLst>
      <p:ext uri="{BB962C8B-B14F-4D97-AF65-F5344CB8AC3E}">
        <p14:creationId xmlns:p14="http://schemas.microsoft.com/office/powerpoint/2010/main" val="2285892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96A41-DDEE-4294-A8F3-A04C49E06918}" type="datetimeFigureOut">
              <a:rPr lang="en-GB" smtClean="0"/>
              <a:t>10/11/2020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DA57FB-B91E-4228-A927-BBDD612C4208}" type="slidenum">
              <a:rPr lang="en-GB" smtClean="0"/>
              <a:t>‹#›</a:t>
            </a:fld>
            <a:endParaRPr lang="en-GB"/>
          </a:p>
        </p:txBody>
      </p:sp>
    </p:spTree>
    <p:extLst>
      <p:ext uri="{BB962C8B-B14F-4D97-AF65-F5344CB8AC3E}">
        <p14:creationId xmlns:p14="http://schemas.microsoft.com/office/powerpoint/2010/main" val="4483355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2396A41-DDEE-4294-A8F3-A04C49E06918}"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DA57FB-B91E-4228-A927-BBDD612C4208}" type="slidenum">
              <a:rPr lang="en-GB" smtClean="0"/>
              <a:t>‹#›</a:t>
            </a:fld>
            <a:endParaRPr lang="en-GB"/>
          </a:p>
        </p:txBody>
      </p:sp>
    </p:spTree>
    <p:extLst>
      <p:ext uri="{BB962C8B-B14F-4D97-AF65-F5344CB8AC3E}">
        <p14:creationId xmlns:p14="http://schemas.microsoft.com/office/powerpoint/2010/main" val="1013946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2396A41-DDEE-4294-A8F3-A04C49E06918}"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DA57FB-B91E-4228-A927-BBDD612C4208}" type="slidenum">
              <a:rPr lang="en-GB" smtClean="0"/>
              <a:t>‹#›</a:t>
            </a:fld>
            <a:endParaRPr lang="en-GB"/>
          </a:p>
        </p:txBody>
      </p:sp>
    </p:spTree>
    <p:extLst>
      <p:ext uri="{BB962C8B-B14F-4D97-AF65-F5344CB8AC3E}">
        <p14:creationId xmlns:p14="http://schemas.microsoft.com/office/powerpoint/2010/main" val="616186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396A41-DDEE-4294-A8F3-A04C49E06918}"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A57FB-B91E-4228-A927-BBDD612C4208}" type="slidenum">
              <a:rPr lang="en-GB" smtClean="0"/>
              <a:t>‹#›</a:t>
            </a:fld>
            <a:endParaRPr lang="en-GB"/>
          </a:p>
        </p:txBody>
      </p:sp>
    </p:spTree>
    <p:extLst>
      <p:ext uri="{BB962C8B-B14F-4D97-AF65-F5344CB8AC3E}">
        <p14:creationId xmlns:p14="http://schemas.microsoft.com/office/powerpoint/2010/main" val="4064586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396A41-DDEE-4294-A8F3-A04C49E06918}"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A57FB-B91E-4228-A927-BBDD612C4208}" type="slidenum">
              <a:rPr lang="en-GB" smtClean="0"/>
              <a:t>‹#›</a:t>
            </a:fld>
            <a:endParaRPr lang="en-GB"/>
          </a:p>
        </p:txBody>
      </p:sp>
    </p:spTree>
    <p:extLst>
      <p:ext uri="{BB962C8B-B14F-4D97-AF65-F5344CB8AC3E}">
        <p14:creationId xmlns:p14="http://schemas.microsoft.com/office/powerpoint/2010/main" val="2275526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A2396A41-DDEE-4294-A8F3-A04C49E06918}" type="datetimeFigureOut">
              <a:rPr lang="en-GB" smtClean="0"/>
              <a:t>10/11/2020</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8EDA57FB-B91E-4228-A927-BBDD612C4208}" type="slidenum">
              <a:rPr lang="en-GB" smtClean="0"/>
              <a:t>‹#›</a:t>
            </a:fld>
            <a:endParaRPr lang="en-GB"/>
          </a:p>
        </p:txBody>
      </p:sp>
    </p:spTree>
    <p:extLst>
      <p:ext uri="{BB962C8B-B14F-4D97-AF65-F5344CB8AC3E}">
        <p14:creationId xmlns:p14="http://schemas.microsoft.com/office/powerpoint/2010/main" val="191482890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saltyselections.blogspot.com/2010/06/ufo-search-engine-ebooks-manuals.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305843"/>
            <a:ext cx="9144000" cy="2387600"/>
          </a:xfrm>
        </p:spPr>
        <p:txBody>
          <a:bodyPr>
            <a:noAutofit/>
          </a:bodyPr>
          <a:lstStyle/>
          <a:p>
            <a:r>
              <a:rPr lang="en-US" sz="4800" cap="none" dirty="0"/>
              <a:t>An introduction to research methods and paradigms</a:t>
            </a:r>
            <a:endParaRPr lang="en-GB" sz="4800" cap="none" dirty="0"/>
          </a:p>
        </p:txBody>
      </p:sp>
      <p:sp>
        <p:nvSpPr>
          <p:cNvPr id="3" name="Subtitle 2"/>
          <p:cNvSpPr>
            <a:spLocks noGrp="1"/>
          </p:cNvSpPr>
          <p:nvPr>
            <p:ph type="subTitle" idx="1"/>
          </p:nvPr>
        </p:nvSpPr>
        <p:spPr>
          <a:xfrm>
            <a:off x="1524000" y="4358971"/>
            <a:ext cx="9144000" cy="1655762"/>
          </a:xfrm>
        </p:spPr>
        <p:txBody>
          <a:bodyPr>
            <a:noAutofit/>
          </a:bodyPr>
          <a:lstStyle/>
          <a:p>
            <a:r>
              <a:rPr lang="en-GB" sz="2400" dirty="0"/>
              <a:t>JJC</a:t>
            </a:r>
          </a:p>
        </p:txBody>
      </p:sp>
    </p:spTree>
    <p:extLst>
      <p:ext uri="{BB962C8B-B14F-4D97-AF65-F5344CB8AC3E}">
        <p14:creationId xmlns:p14="http://schemas.microsoft.com/office/powerpoint/2010/main" val="3079875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C0DD7BF-8F3D-4D34-A37A-85563D3D6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F1034B51-D3B1-4C80-B6BF-4A9281E64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441783" y="609600"/>
            <a:ext cx="6693061" cy="1356360"/>
          </a:xfrm>
        </p:spPr>
        <p:txBody>
          <a:bodyPr vert="horz" lIns="91440" tIns="45720" rIns="91440" bIns="45720" rtlCol="0" anchor="ctr">
            <a:normAutofit/>
          </a:bodyPr>
          <a:lstStyle/>
          <a:p>
            <a:r>
              <a:rPr lang="en-US">
                <a:solidFill>
                  <a:srgbClr val="FFFFFF"/>
                </a:solidFill>
              </a:rPr>
              <a:t>Key texts and readings of interest</a:t>
            </a:r>
          </a:p>
        </p:txBody>
      </p:sp>
      <p:pic>
        <p:nvPicPr>
          <p:cNvPr id="6" name="Content Placeholder 5">
            <a:extLst>
              <a:ext uri="{FF2B5EF4-FFF2-40B4-BE49-F238E27FC236}">
                <a16:creationId xmlns:a16="http://schemas.microsoft.com/office/drawing/2014/main" id="{934301FB-7BD6-4344-8AC2-12CF5A6F4F70}"/>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9921" r="12900" b="1"/>
          <a:stretch/>
        </p:blipFill>
        <p:spPr>
          <a:xfrm>
            <a:off x="232861" y="243840"/>
            <a:ext cx="3646837" cy="6377939"/>
          </a:xfrm>
          <a:prstGeom prst="rect">
            <a:avLst/>
          </a:prstGeom>
        </p:spPr>
      </p:pic>
      <p:sp>
        <p:nvSpPr>
          <p:cNvPr id="3" name="Content Placeholder 2"/>
          <p:cNvSpPr>
            <a:spLocks noGrp="1"/>
          </p:cNvSpPr>
          <p:nvPr>
            <p:ph sz="half" idx="1"/>
          </p:nvPr>
        </p:nvSpPr>
        <p:spPr>
          <a:xfrm>
            <a:off x="4441783" y="2057400"/>
            <a:ext cx="6693061" cy="4038600"/>
          </a:xfrm>
        </p:spPr>
        <p:txBody>
          <a:bodyPr vert="horz" lIns="91440" tIns="45720" rIns="91440" bIns="45720" rtlCol="0">
            <a:normAutofit/>
          </a:bodyPr>
          <a:lstStyle/>
          <a:p>
            <a:pPr marL="0"/>
            <a:r>
              <a:rPr lang="en-US" b="1">
                <a:solidFill>
                  <a:srgbClr val="FFFFFF"/>
                </a:solidFill>
              </a:rPr>
              <a:t>Evidence-based education:</a:t>
            </a:r>
          </a:p>
          <a:p>
            <a:pPr marL="0"/>
            <a:r>
              <a:rPr lang="en-US">
                <a:solidFill>
                  <a:srgbClr val="FFFFFF"/>
                </a:solidFill>
              </a:rPr>
              <a:t>Slavin, R (2002). Evidence-based education policies: Transforming educational practice and research. </a:t>
            </a:r>
            <a:r>
              <a:rPr lang="en-US" i="1">
                <a:solidFill>
                  <a:srgbClr val="FFFFFF"/>
                </a:solidFill>
              </a:rPr>
              <a:t>Educational researcher, 31, </a:t>
            </a:r>
            <a:r>
              <a:rPr lang="en-US">
                <a:solidFill>
                  <a:srgbClr val="FFFFFF"/>
                </a:solidFill>
              </a:rPr>
              <a:t>7, 15-21</a:t>
            </a:r>
          </a:p>
          <a:p>
            <a:pPr marL="0"/>
            <a:r>
              <a:rPr lang="en-US">
                <a:solidFill>
                  <a:srgbClr val="FFFFFF"/>
                </a:solidFill>
              </a:rPr>
              <a:t>Hammersely, M. (2007). </a:t>
            </a:r>
            <a:r>
              <a:rPr lang="en-US" i="1">
                <a:solidFill>
                  <a:srgbClr val="FFFFFF"/>
                </a:solidFill>
              </a:rPr>
              <a:t>Educational Research and Evidence-based Practice. </a:t>
            </a:r>
            <a:r>
              <a:rPr lang="en-US">
                <a:solidFill>
                  <a:srgbClr val="FFFFFF"/>
                </a:solidFill>
              </a:rPr>
              <a:t>Sage publications Ltd</a:t>
            </a:r>
          </a:p>
          <a:p>
            <a:pPr marL="0"/>
            <a:r>
              <a:rPr lang="en-US">
                <a:solidFill>
                  <a:srgbClr val="FFFFFF"/>
                </a:solidFill>
              </a:rPr>
              <a:t>Saunders, L. (2007). </a:t>
            </a:r>
            <a:r>
              <a:rPr lang="en-US" i="1">
                <a:solidFill>
                  <a:srgbClr val="FFFFFF"/>
                </a:solidFill>
              </a:rPr>
              <a:t>Educational research and policy-making: Exploring the border country between research and policy. </a:t>
            </a:r>
            <a:r>
              <a:rPr lang="en-US">
                <a:solidFill>
                  <a:srgbClr val="FFFFFF"/>
                </a:solidFill>
              </a:rPr>
              <a:t>Routledge</a:t>
            </a:r>
          </a:p>
          <a:p>
            <a:pPr marL="0"/>
            <a:endParaRPr lang="en-US">
              <a:solidFill>
                <a:srgbClr val="FFFFFF"/>
              </a:solidFill>
            </a:endParaRPr>
          </a:p>
        </p:txBody>
      </p:sp>
      <p:sp>
        <p:nvSpPr>
          <p:cNvPr id="16" name="Rectangle 15">
            <a:extLst>
              <a:ext uri="{FF2B5EF4-FFF2-40B4-BE49-F238E27FC236}">
                <a16:creationId xmlns:a16="http://schemas.microsoft.com/office/drawing/2014/main" id="{5FB82C82-5CD1-4F5F-9401-9B1BAE32C7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
        <p:nvSpPr>
          <p:cNvPr id="7" name="TextBox 6">
            <a:extLst>
              <a:ext uri="{FF2B5EF4-FFF2-40B4-BE49-F238E27FC236}">
                <a16:creationId xmlns:a16="http://schemas.microsoft.com/office/drawing/2014/main" id="{672B736F-B09E-421E-8087-30389FAFBE2F}"/>
              </a:ext>
            </a:extLst>
          </p:cNvPr>
          <p:cNvSpPr txBox="1"/>
          <p:nvPr/>
        </p:nvSpPr>
        <p:spPr>
          <a:xfrm>
            <a:off x="1572656" y="6421724"/>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altyselections.blogspot.com/2010/06/ufo-search-engine-ebooks-manual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179777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key texts and journal articles</a:t>
            </a:r>
          </a:p>
        </p:txBody>
      </p:sp>
      <p:sp>
        <p:nvSpPr>
          <p:cNvPr id="3" name="Content Placeholder 2"/>
          <p:cNvSpPr>
            <a:spLocks noGrp="1"/>
          </p:cNvSpPr>
          <p:nvPr>
            <p:ph idx="1"/>
          </p:nvPr>
        </p:nvSpPr>
        <p:spPr/>
        <p:txBody>
          <a:bodyPr>
            <a:normAutofit/>
          </a:bodyPr>
          <a:lstStyle/>
          <a:p>
            <a:r>
              <a:rPr lang="en-GB" sz="2600" dirty="0">
                <a:solidFill>
                  <a:schemeClr val="tx1"/>
                </a:solidFill>
              </a:rPr>
              <a:t>Where to begin?</a:t>
            </a:r>
          </a:p>
          <a:p>
            <a:r>
              <a:rPr lang="en-GB" sz="2600" dirty="0">
                <a:solidFill>
                  <a:schemeClr val="tx1"/>
                </a:solidFill>
              </a:rPr>
              <a:t>Key texts</a:t>
            </a:r>
          </a:p>
          <a:p>
            <a:r>
              <a:rPr lang="en-GB" sz="2600" dirty="0">
                <a:solidFill>
                  <a:schemeClr val="tx1"/>
                </a:solidFill>
              </a:rPr>
              <a:t>Key journals</a:t>
            </a:r>
          </a:p>
          <a:p>
            <a:r>
              <a:rPr lang="en-GB" sz="2600" dirty="0">
                <a:solidFill>
                  <a:schemeClr val="tx1"/>
                </a:solidFill>
              </a:rPr>
              <a:t>Sources in your field of interest</a:t>
            </a:r>
          </a:p>
          <a:p>
            <a:endParaRPr lang="en-GB" sz="2600" dirty="0">
              <a:solidFill>
                <a:schemeClr val="tx1"/>
              </a:solidFill>
            </a:endParaRPr>
          </a:p>
          <a:p>
            <a:endParaRPr lang="en-GB" sz="2600" dirty="0">
              <a:solidFill>
                <a:schemeClr val="tx1"/>
              </a:solidFill>
            </a:endParaRPr>
          </a:p>
        </p:txBody>
      </p:sp>
      <p:pic>
        <p:nvPicPr>
          <p:cNvPr id="6" name="Picture 2" descr="http://insiderblogs.cardiff.ac.uk/wp-content/uploads/2014/08/readin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40198" y="4720461"/>
            <a:ext cx="2381250" cy="1581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8968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journal articles</a:t>
            </a:r>
          </a:p>
        </p:txBody>
      </p:sp>
      <p:sp>
        <p:nvSpPr>
          <p:cNvPr id="3" name="Content Placeholder 2"/>
          <p:cNvSpPr>
            <a:spLocks noGrp="1"/>
          </p:cNvSpPr>
          <p:nvPr>
            <p:ph idx="1"/>
          </p:nvPr>
        </p:nvSpPr>
        <p:spPr/>
        <p:txBody>
          <a:bodyPr>
            <a:normAutofit/>
          </a:bodyPr>
          <a:lstStyle/>
          <a:p>
            <a:pPr marL="45720" indent="0">
              <a:buNone/>
            </a:pPr>
            <a:r>
              <a:rPr lang="en-GB" sz="2600" dirty="0">
                <a:solidFill>
                  <a:schemeClr val="tx1"/>
                </a:solidFill>
              </a:rPr>
              <a:t>A journal article:</a:t>
            </a:r>
          </a:p>
          <a:p>
            <a:r>
              <a:rPr lang="en-GB" sz="2600" dirty="0">
                <a:solidFill>
                  <a:schemeClr val="tx1"/>
                </a:solidFill>
              </a:rPr>
              <a:t>Presents original research</a:t>
            </a:r>
          </a:p>
          <a:p>
            <a:r>
              <a:rPr lang="en-GB" sz="2600" dirty="0">
                <a:solidFill>
                  <a:schemeClr val="tx1"/>
                </a:solidFill>
              </a:rPr>
              <a:t>Is discipline specific</a:t>
            </a:r>
          </a:p>
          <a:p>
            <a:r>
              <a:rPr lang="en-GB" sz="2600" dirty="0">
                <a:solidFill>
                  <a:schemeClr val="tx1"/>
                </a:solidFill>
              </a:rPr>
              <a:t>Is peer reviewed</a:t>
            </a:r>
          </a:p>
          <a:p>
            <a:r>
              <a:rPr lang="en-GB" sz="2600" dirty="0">
                <a:solidFill>
                  <a:schemeClr val="tx1"/>
                </a:solidFill>
              </a:rPr>
              <a:t>Follows academic writing conventions</a:t>
            </a:r>
          </a:p>
          <a:p>
            <a:r>
              <a:rPr lang="en-GB" sz="2600" dirty="0">
                <a:solidFill>
                  <a:schemeClr val="tx1"/>
                </a:solidFill>
              </a:rPr>
              <a:t>Effective reading requires some background knowledge</a:t>
            </a:r>
          </a:p>
        </p:txBody>
      </p:sp>
      <p:pic>
        <p:nvPicPr>
          <p:cNvPr id="6" name="Picture 2" descr="http://insiderblogs.cardiff.ac.uk/wp-content/uploads/2014/08/readin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40198" y="4720461"/>
            <a:ext cx="2381250" cy="1581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1349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journal articles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83096669"/>
              </p:ext>
            </p:extLst>
          </p:nvPr>
        </p:nvGraphicFramePr>
        <p:xfrm>
          <a:off x="1143000" y="2057400"/>
          <a:ext cx="9872664" cy="3708400"/>
        </p:xfrm>
        <a:graphic>
          <a:graphicData uri="http://schemas.openxmlformats.org/drawingml/2006/table">
            <a:tbl>
              <a:tblPr firstRow="1" bandRow="1">
                <a:tableStyleId>{5C22544A-7EE6-4342-B048-85BDC9FD1C3A}</a:tableStyleId>
              </a:tblPr>
              <a:tblGrid>
                <a:gridCol w="4936332">
                  <a:extLst>
                    <a:ext uri="{9D8B030D-6E8A-4147-A177-3AD203B41FA5}">
                      <a16:colId xmlns:a16="http://schemas.microsoft.com/office/drawing/2014/main" val="2217315421"/>
                    </a:ext>
                  </a:extLst>
                </a:gridCol>
                <a:gridCol w="4936332">
                  <a:extLst>
                    <a:ext uri="{9D8B030D-6E8A-4147-A177-3AD203B41FA5}">
                      <a16:colId xmlns:a16="http://schemas.microsoft.com/office/drawing/2014/main" val="3201909438"/>
                    </a:ext>
                  </a:extLst>
                </a:gridCol>
              </a:tblGrid>
              <a:tr h="370840">
                <a:tc>
                  <a:txBody>
                    <a:bodyPr/>
                    <a:lstStyle/>
                    <a:p>
                      <a:r>
                        <a:rPr lang="en-GB" dirty="0"/>
                        <a:t>Want to know…</a:t>
                      </a:r>
                    </a:p>
                  </a:txBody>
                  <a:tcPr/>
                </a:tc>
                <a:tc>
                  <a:txBody>
                    <a:bodyPr/>
                    <a:lstStyle/>
                    <a:p>
                      <a:r>
                        <a:rPr lang="en-GB" dirty="0"/>
                        <a:t>You should read…</a:t>
                      </a:r>
                    </a:p>
                  </a:txBody>
                  <a:tcPr/>
                </a:tc>
                <a:extLst>
                  <a:ext uri="{0D108BD9-81ED-4DB2-BD59-A6C34878D82A}">
                    <a16:rowId xmlns:a16="http://schemas.microsoft.com/office/drawing/2014/main" val="2272529910"/>
                  </a:ext>
                </a:extLst>
              </a:tr>
              <a:tr h="370840">
                <a:tc>
                  <a:txBody>
                    <a:bodyPr/>
                    <a:lstStyle/>
                    <a:p>
                      <a:r>
                        <a:rPr lang="en-GB" dirty="0"/>
                        <a:t>The general picture</a:t>
                      </a:r>
                    </a:p>
                  </a:txBody>
                  <a:tcPr/>
                </a:tc>
                <a:tc>
                  <a:txBody>
                    <a:bodyPr/>
                    <a:lstStyle/>
                    <a:p>
                      <a:r>
                        <a:rPr lang="en-GB" dirty="0"/>
                        <a:t>Abstract</a:t>
                      </a:r>
                    </a:p>
                  </a:txBody>
                  <a:tcPr/>
                </a:tc>
                <a:extLst>
                  <a:ext uri="{0D108BD9-81ED-4DB2-BD59-A6C34878D82A}">
                    <a16:rowId xmlns:a16="http://schemas.microsoft.com/office/drawing/2014/main" val="2079878439"/>
                  </a:ext>
                </a:extLst>
              </a:tr>
              <a:tr h="370840">
                <a:tc>
                  <a:txBody>
                    <a:bodyPr/>
                    <a:lstStyle/>
                    <a:p>
                      <a:r>
                        <a:rPr lang="en-GB" dirty="0"/>
                        <a:t>Background on the topic</a:t>
                      </a:r>
                    </a:p>
                  </a:txBody>
                  <a:tcPr/>
                </a:tc>
                <a:tc>
                  <a:txBody>
                    <a:bodyPr/>
                    <a:lstStyle/>
                    <a:p>
                      <a:r>
                        <a:rPr lang="en-GB" dirty="0"/>
                        <a:t>Introduction</a:t>
                      </a:r>
                    </a:p>
                  </a:txBody>
                  <a:tcPr/>
                </a:tc>
                <a:extLst>
                  <a:ext uri="{0D108BD9-81ED-4DB2-BD59-A6C34878D82A}">
                    <a16:rowId xmlns:a16="http://schemas.microsoft.com/office/drawing/2014/main" val="2007390524"/>
                  </a:ext>
                </a:extLst>
              </a:tr>
              <a:tr h="370840">
                <a:tc>
                  <a:txBody>
                    <a:bodyPr/>
                    <a:lstStyle/>
                    <a:p>
                      <a:r>
                        <a:rPr lang="en-GB" dirty="0"/>
                        <a:t>Rationale – previous</a:t>
                      </a:r>
                      <a:r>
                        <a:rPr lang="en-GB" baseline="0" dirty="0"/>
                        <a:t> relevant research</a:t>
                      </a:r>
                      <a:endParaRPr lang="en-GB" dirty="0"/>
                    </a:p>
                  </a:txBody>
                  <a:tcPr/>
                </a:tc>
                <a:tc>
                  <a:txBody>
                    <a:bodyPr/>
                    <a:lstStyle/>
                    <a:p>
                      <a:r>
                        <a:rPr lang="en-GB" dirty="0"/>
                        <a:t>Literature review</a:t>
                      </a:r>
                    </a:p>
                  </a:txBody>
                  <a:tcPr/>
                </a:tc>
                <a:extLst>
                  <a:ext uri="{0D108BD9-81ED-4DB2-BD59-A6C34878D82A}">
                    <a16:rowId xmlns:a16="http://schemas.microsoft.com/office/drawing/2014/main" val="546712490"/>
                  </a:ext>
                </a:extLst>
              </a:tr>
              <a:tr h="370840">
                <a:tc>
                  <a:txBody>
                    <a:bodyPr/>
                    <a:lstStyle/>
                    <a:p>
                      <a:r>
                        <a:rPr lang="en-GB" dirty="0"/>
                        <a:t>How the</a:t>
                      </a:r>
                      <a:r>
                        <a:rPr lang="en-GB" baseline="0" dirty="0"/>
                        <a:t> research was conducted</a:t>
                      </a:r>
                      <a:endParaRPr lang="en-GB" dirty="0"/>
                    </a:p>
                  </a:txBody>
                  <a:tcPr/>
                </a:tc>
                <a:tc>
                  <a:txBody>
                    <a:bodyPr/>
                    <a:lstStyle/>
                    <a:p>
                      <a:r>
                        <a:rPr lang="en-GB" dirty="0"/>
                        <a:t>Method section</a:t>
                      </a:r>
                    </a:p>
                  </a:txBody>
                  <a:tcPr/>
                </a:tc>
                <a:extLst>
                  <a:ext uri="{0D108BD9-81ED-4DB2-BD59-A6C34878D82A}">
                    <a16:rowId xmlns:a16="http://schemas.microsoft.com/office/drawing/2014/main" val="2958733748"/>
                  </a:ext>
                </a:extLst>
              </a:tr>
              <a:tr h="370840">
                <a:tc>
                  <a:txBody>
                    <a:bodyPr/>
                    <a:lstStyle/>
                    <a:p>
                      <a:r>
                        <a:rPr lang="en-GB" dirty="0"/>
                        <a:t>The main findings</a:t>
                      </a:r>
                    </a:p>
                  </a:txBody>
                  <a:tcPr/>
                </a:tc>
                <a:tc>
                  <a:txBody>
                    <a:bodyPr/>
                    <a:lstStyle/>
                    <a:p>
                      <a:r>
                        <a:rPr lang="en-GB" dirty="0"/>
                        <a:t>Results</a:t>
                      </a:r>
                    </a:p>
                  </a:txBody>
                  <a:tcPr/>
                </a:tc>
                <a:extLst>
                  <a:ext uri="{0D108BD9-81ED-4DB2-BD59-A6C34878D82A}">
                    <a16:rowId xmlns:a16="http://schemas.microsoft.com/office/drawing/2014/main" val="3803269823"/>
                  </a:ext>
                </a:extLst>
              </a:tr>
              <a:tr h="370840">
                <a:tc>
                  <a:txBody>
                    <a:bodyPr/>
                    <a:lstStyle/>
                    <a:p>
                      <a:r>
                        <a:rPr lang="en-GB" dirty="0"/>
                        <a:t>Significance of main findings</a:t>
                      </a:r>
                    </a:p>
                  </a:txBody>
                  <a:tcPr/>
                </a:tc>
                <a:tc>
                  <a:txBody>
                    <a:bodyPr/>
                    <a:lstStyle/>
                    <a:p>
                      <a:r>
                        <a:rPr lang="en-GB" dirty="0"/>
                        <a:t>Discussion</a:t>
                      </a:r>
                    </a:p>
                  </a:txBody>
                  <a:tcPr/>
                </a:tc>
                <a:extLst>
                  <a:ext uri="{0D108BD9-81ED-4DB2-BD59-A6C34878D82A}">
                    <a16:rowId xmlns:a16="http://schemas.microsoft.com/office/drawing/2014/main" val="4211833840"/>
                  </a:ext>
                </a:extLst>
              </a:tr>
              <a:tr h="370840">
                <a:tc>
                  <a:txBody>
                    <a:bodyPr/>
                    <a:lstStyle/>
                    <a:p>
                      <a:r>
                        <a:rPr lang="en-GB" dirty="0"/>
                        <a:t>Limitations</a:t>
                      </a:r>
                    </a:p>
                  </a:txBody>
                  <a:tcPr/>
                </a:tc>
                <a:tc>
                  <a:txBody>
                    <a:bodyPr/>
                    <a:lstStyle/>
                    <a:p>
                      <a:r>
                        <a:rPr lang="en-GB" dirty="0"/>
                        <a:t>Conclusion</a:t>
                      </a:r>
                    </a:p>
                  </a:txBody>
                  <a:tcPr/>
                </a:tc>
                <a:extLst>
                  <a:ext uri="{0D108BD9-81ED-4DB2-BD59-A6C34878D82A}">
                    <a16:rowId xmlns:a16="http://schemas.microsoft.com/office/drawing/2014/main" val="3485800525"/>
                  </a:ext>
                </a:extLst>
              </a:tr>
              <a:tr h="370840">
                <a:tc>
                  <a:txBody>
                    <a:bodyPr/>
                    <a:lstStyle/>
                    <a:p>
                      <a:r>
                        <a:rPr lang="en-GB" dirty="0"/>
                        <a:t>Future research possibilities</a:t>
                      </a:r>
                    </a:p>
                  </a:txBody>
                  <a:tcPr/>
                </a:tc>
                <a:tc>
                  <a:txBody>
                    <a:bodyPr/>
                    <a:lstStyle/>
                    <a:p>
                      <a:r>
                        <a:rPr lang="en-GB" dirty="0"/>
                        <a:t>Conclusion</a:t>
                      </a:r>
                    </a:p>
                  </a:txBody>
                  <a:tcPr/>
                </a:tc>
                <a:extLst>
                  <a:ext uri="{0D108BD9-81ED-4DB2-BD59-A6C34878D82A}">
                    <a16:rowId xmlns:a16="http://schemas.microsoft.com/office/drawing/2014/main" val="2973723172"/>
                  </a:ext>
                </a:extLst>
              </a:tr>
              <a:tr h="370840">
                <a:tc>
                  <a:txBody>
                    <a:bodyPr/>
                    <a:lstStyle/>
                    <a:p>
                      <a:r>
                        <a:rPr lang="en-GB" dirty="0"/>
                        <a:t>What research</a:t>
                      </a:r>
                      <a:r>
                        <a:rPr lang="en-GB" baseline="0" dirty="0"/>
                        <a:t> was cited</a:t>
                      </a:r>
                      <a:endParaRPr lang="en-GB" dirty="0"/>
                    </a:p>
                  </a:txBody>
                  <a:tcPr/>
                </a:tc>
                <a:tc>
                  <a:txBody>
                    <a:bodyPr/>
                    <a:lstStyle/>
                    <a:p>
                      <a:r>
                        <a:rPr lang="en-GB" dirty="0"/>
                        <a:t>References</a:t>
                      </a:r>
                    </a:p>
                  </a:txBody>
                  <a:tcPr/>
                </a:tc>
                <a:extLst>
                  <a:ext uri="{0D108BD9-81ED-4DB2-BD59-A6C34878D82A}">
                    <a16:rowId xmlns:a16="http://schemas.microsoft.com/office/drawing/2014/main" val="3107635479"/>
                  </a:ext>
                </a:extLst>
              </a:tr>
            </a:tbl>
          </a:graphicData>
        </a:graphic>
      </p:graphicFrame>
      <p:pic>
        <p:nvPicPr>
          <p:cNvPr id="6" name="Picture 2" descr="http://insiderblogs.cardiff.ac.uk/wp-content/uploads/2014/08/readin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40198" y="4720461"/>
            <a:ext cx="2381250" cy="1581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64198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Research?</a:t>
            </a:r>
          </a:p>
        </p:txBody>
      </p:sp>
      <p:sp>
        <p:nvSpPr>
          <p:cNvPr id="3" name="Content Placeholder 2"/>
          <p:cNvSpPr>
            <a:spLocks noGrp="1"/>
          </p:cNvSpPr>
          <p:nvPr>
            <p:ph idx="1"/>
          </p:nvPr>
        </p:nvSpPr>
        <p:spPr/>
        <p:txBody>
          <a:bodyPr/>
          <a:lstStyle/>
          <a:p>
            <a:endParaRPr lang="en-GB" dirty="0"/>
          </a:p>
          <a:p>
            <a:r>
              <a:rPr lang="en-GB" sz="3200" dirty="0">
                <a:solidFill>
                  <a:srgbClr val="002060"/>
                </a:solidFill>
              </a:rPr>
              <a:t>What is it for?</a:t>
            </a:r>
          </a:p>
          <a:p>
            <a:r>
              <a:rPr lang="en-GB" sz="3200" dirty="0">
                <a:solidFill>
                  <a:srgbClr val="002060"/>
                </a:solidFill>
              </a:rPr>
              <a:t>Who does it benefit?</a:t>
            </a:r>
          </a:p>
          <a:p>
            <a:r>
              <a:rPr lang="en-GB" sz="3200" dirty="0">
                <a:solidFill>
                  <a:srgbClr val="002060"/>
                </a:solidFill>
              </a:rPr>
              <a:t>Why is it important?</a:t>
            </a:r>
          </a:p>
          <a:p>
            <a:endParaRPr lang="en-GB" dirty="0"/>
          </a:p>
          <a:p>
            <a:pPr algn="ctr"/>
            <a:endParaRPr lang="en-GB" dirty="0"/>
          </a:p>
        </p:txBody>
      </p:sp>
    </p:spTree>
    <p:extLst>
      <p:ext uri="{BB962C8B-B14F-4D97-AF65-F5344CB8AC3E}">
        <p14:creationId xmlns:p14="http://schemas.microsoft.com/office/powerpoint/2010/main" val="224027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is it important?</a:t>
            </a:r>
          </a:p>
        </p:txBody>
      </p:sp>
      <p:sp>
        <p:nvSpPr>
          <p:cNvPr id="3" name="Content Placeholder 2"/>
          <p:cNvSpPr>
            <a:spLocks noGrp="1"/>
          </p:cNvSpPr>
          <p:nvPr>
            <p:ph idx="1"/>
          </p:nvPr>
        </p:nvSpPr>
        <p:spPr/>
        <p:txBody>
          <a:bodyPr/>
          <a:lstStyle/>
          <a:p>
            <a:pPr marL="0" indent="0">
              <a:buNone/>
            </a:pPr>
            <a:r>
              <a:rPr lang="en-US" sz="3600" b="1" dirty="0">
                <a:solidFill>
                  <a:schemeClr val="tx1"/>
                </a:solidFill>
              </a:rPr>
              <a:t>“Research can help us to think differently” </a:t>
            </a:r>
          </a:p>
          <a:p>
            <a:pPr marL="0" indent="0" algn="r">
              <a:buNone/>
            </a:pPr>
            <a:r>
              <a:rPr lang="en-US" dirty="0">
                <a:solidFill>
                  <a:schemeClr val="tx1"/>
                </a:solidFill>
              </a:rPr>
              <a:t>(</a:t>
            </a:r>
            <a:r>
              <a:rPr lang="en-US" dirty="0" err="1">
                <a:solidFill>
                  <a:schemeClr val="tx1"/>
                </a:solidFill>
              </a:rPr>
              <a:t>Tisdall</a:t>
            </a:r>
            <a:r>
              <a:rPr lang="en-US" dirty="0">
                <a:solidFill>
                  <a:schemeClr val="tx1"/>
                </a:solidFill>
              </a:rPr>
              <a:t> et al., 2008; </a:t>
            </a:r>
            <a:r>
              <a:rPr lang="en-US" dirty="0" err="1">
                <a:solidFill>
                  <a:schemeClr val="tx1"/>
                </a:solidFill>
              </a:rPr>
              <a:t>Foucalt</a:t>
            </a:r>
            <a:r>
              <a:rPr lang="en-US" dirty="0">
                <a:solidFill>
                  <a:schemeClr val="tx1"/>
                </a:solidFill>
              </a:rPr>
              <a:t>, 1985)</a:t>
            </a:r>
          </a:p>
          <a:p>
            <a:pPr>
              <a:buFontTx/>
              <a:buChar char="-"/>
            </a:pPr>
            <a:r>
              <a:rPr lang="en-US" sz="3200" dirty="0">
                <a:solidFill>
                  <a:schemeClr val="tx1"/>
                </a:solidFill>
              </a:rPr>
              <a:t>Understanding issues in a different way</a:t>
            </a:r>
          </a:p>
          <a:p>
            <a:pPr>
              <a:buFontTx/>
              <a:buChar char="-"/>
            </a:pPr>
            <a:r>
              <a:rPr lang="en-US" sz="3200" dirty="0">
                <a:solidFill>
                  <a:schemeClr val="tx1"/>
                </a:solidFill>
              </a:rPr>
              <a:t>New solutions – questioning current and widely held beliefs &amp; ideas</a:t>
            </a:r>
          </a:p>
          <a:p>
            <a:pPr>
              <a:buFontTx/>
              <a:buChar char="-"/>
            </a:pPr>
            <a:r>
              <a:rPr lang="en-US" sz="3200" dirty="0">
                <a:solidFill>
                  <a:schemeClr val="tx1"/>
                </a:solidFill>
              </a:rPr>
              <a:t>Exploring important social issues</a:t>
            </a:r>
          </a:p>
        </p:txBody>
      </p:sp>
      <p:pic>
        <p:nvPicPr>
          <p:cNvPr id="5" name="Picture 4"/>
          <p:cNvPicPr>
            <a:picLocks noChangeAspect="1"/>
          </p:cNvPicPr>
          <p:nvPr/>
        </p:nvPicPr>
        <p:blipFill>
          <a:blip r:embed="rId3"/>
          <a:stretch>
            <a:fillRect/>
          </a:stretch>
        </p:blipFill>
        <p:spPr>
          <a:xfrm>
            <a:off x="8000646" y="4368601"/>
            <a:ext cx="3736737" cy="2086443"/>
          </a:xfrm>
          <a:prstGeom prst="rect">
            <a:avLst/>
          </a:prstGeom>
        </p:spPr>
      </p:pic>
    </p:spTree>
    <p:extLst>
      <p:ext uri="{BB962C8B-B14F-4D97-AF65-F5344CB8AC3E}">
        <p14:creationId xmlns:p14="http://schemas.microsoft.com/office/powerpoint/2010/main" val="463449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is it important?</a:t>
            </a:r>
          </a:p>
        </p:txBody>
      </p:sp>
      <p:sp>
        <p:nvSpPr>
          <p:cNvPr id="3" name="Content Placeholder 2"/>
          <p:cNvSpPr>
            <a:spLocks noGrp="1"/>
          </p:cNvSpPr>
          <p:nvPr>
            <p:ph idx="1"/>
          </p:nvPr>
        </p:nvSpPr>
        <p:spPr/>
        <p:txBody>
          <a:bodyPr/>
          <a:lstStyle/>
          <a:p>
            <a:pPr marL="0" indent="0">
              <a:buNone/>
            </a:pPr>
            <a:r>
              <a:rPr lang="en-US" sz="3200" b="1" dirty="0">
                <a:solidFill>
                  <a:schemeClr val="tx1"/>
                </a:solidFill>
              </a:rPr>
              <a:t>Dissemination:</a:t>
            </a:r>
          </a:p>
          <a:p>
            <a:pPr>
              <a:buFontTx/>
              <a:buChar char="-"/>
            </a:pPr>
            <a:r>
              <a:rPr lang="en-US" sz="3200" dirty="0">
                <a:solidFill>
                  <a:schemeClr val="tx1"/>
                </a:solidFill>
              </a:rPr>
              <a:t>Educating others (professionals &amp; broader society)</a:t>
            </a:r>
          </a:p>
          <a:p>
            <a:pPr>
              <a:buFontTx/>
              <a:buChar char="-"/>
            </a:pPr>
            <a:r>
              <a:rPr lang="en-US" sz="3200" dirty="0">
                <a:solidFill>
                  <a:schemeClr val="tx1"/>
                </a:solidFill>
              </a:rPr>
              <a:t>Challenging misconceptions (including our own)</a:t>
            </a:r>
          </a:p>
          <a:p>
            <a:pPr>
              <a:buFontTx/>
              <a:buChar char="-"/>
            </a:pPr>
            <a:r>
              <a:rPr lang="en-US" sz="3200" dirty="0">
                <a:solidFill>
                  <a:schemeClr val="tx1"/>
                </a:solidFill>
              </a:rPr>
              <a:t>Giving a voice to vulnerable people</a:t>
            </a:r>
          </a:p>
          <a:p>
            <a:pPr>
              <a:buFontTx/>
              <a:buChar char="-"/>
            </a:pPr>
            <a:r>
              <a:rPr lang="en-US" sz="3200" dirty="0">
                <a:solidFill>
                  <a:schemeClr val="tx1"/>
                </a:solidFill>
              </a:rPr>
              <a:t>Influencing policy – bringing about positive change</a:t>
            </a:r>
          </a:p>
          <a:p>
            <a:pPr marL="0" indent="0">
              <a:buNone/>
            </a:pPr>
            <a:r>
              <a:rPr lang="en-US" sz="3200" b="1" dirty="0">
                <a:solidFill>
                  <a:schemeClr val="tx1"/>
                </a:solidFill>
              </a:rPr>
              <a:t>Evidence-based practice</a:t>
            </a:r>
          </a:p>
          <a:p>
            <a:pPr>
              <a:buFontTx/>
              <a:buChar char="-"/>
            </a:pPr>
            <a:endParaRPr lang="en-US" dirty="0">
              <a:solidFill>
                <a:schemeClr val="tx1"/>
              </a:solidFill>
            </a:endParaRPr>
          </a:p>
        </p:txBody>
      </p:sp>
    </p:spTree>
    <p:extLst>
      <p:ext uri="{BB962C8B-B14F-4D97-AF65-F5344CB8AC3E}">
        <p14:creationId xmlns:p14="http://schemas.microsoft.com/office/powerpoint/2010/main" val="32047138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0999" y="1050924"/>
            <a:ext cx="6863862" cy="3767261"/>
          </a:xfrm>
        </p:spPr>
        <p:txBody>
          <a:bodyPr/>
          <a:lstStyle/>
          <a:p>
            <a:pPr algn="ctr"/>
            <a:r>
              <a:rPr lang="en-GB" dirty="0"/>
              <a:t>What are the aims of educational research?</a:t>
            </a:r>
          </a:p>
        </p:txBody>
      </p:sp>
      <p:pic>
        <p:nvPicPr>
          <p:cNvPr id="5" name="Picture 4" descr="pen Source Discuss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6900" y="3411415"/>
            <a:ext cx="3070348" cy="3059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7469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Different aims for educational research</a:t>
            </a:r>
          </a:p>
        </p:txBody>
      </p:sp>
      <p:sp>
        <p:nvSpPr>
          <p:cNvPr id="3" name="Content Placeholder 2"/>
          <p:cNvSpPr>
            <a:spLocks noGrp="1"/>
          </p:cNvSpPr>
          <p:nvPr>
            <p:ph sz="half" idx="1"/>
          </p:nvPr>
        </p:nvSpPr>
        <p:spPr>
          <a:xfrm>
            <a:off x="1199941" y="1936157"/>
            <a:ext cx="9612086" cy="4351338"/>
          </a:xfrm>
        </p:spPr>
        <p:txBody>
          <a:bodyPr>
            <a:normAutofit/>
          </a:bodyPr>
          <a:lstStyle/>
          <a:p>
            <a:r>
              <a:rPr lang="en-GB" sz="2600" dirty="0">
                <a:solidFill>
                  <a:schemeClr val="tx1"/>
                </a:solidFill>
              </a:rPr>
              <a:t>Separate dimension from values, assumptions &amp; methodology</a:t>
            </a:r>
          </a:p>
          <a:p>
            <a:pPr>
              <a:buFont typeface="Wingdings" panose="05000000000000000000" pitchFamily="2" charset="2"/>
              <a:buChar char="Ø"/>
            </a:pPr>
            <a:r>
              <a:rPr lang="en-GB" sz="2600" dirty="0">
                <a:solidFill>
                  <a:schemeClr val="tx1"/>
                </a:solidFill>
              </a:rPr>
              <a:t> Research with very different approaches may overlap in their aims (though they are likely to answer different questions)</a:t>
            </a:r>
          </a:p>
          <a:p>
            <a:pPr marL="0" indent="0">
              <a:buNone/>
            </a:pPr>
            <a:r>
              <a:rPr lang="en-GB" sz="2600" dirty="0">
                <a:solidFill>
                  <a:schemeClr val="tx1"/>
                </a:solidFill>
              </a:rPr>
              <a:t>General aims:</a:t>
            </a:r>
          </a:p>
          <a:p>
            <a:pPr marL="514350" indent="-514350">
              <a:buFont typeface="+mj-lt"/>
              <a:buAutoNum type="arabicPeriod"/>
            </a:pPr>
            <a:r>
              <a:rPr lang="en-GB" sz="2600" dirty="0">
                <a:solidFill>
                  <a:schemeClr val="tx1"/>
                </a:solidFill>
              </a:rPr>
              <a:t>Scientific</a:t>
            </a:r>
          </a:p>
          <a:p>
            <a:pPr marL="514350" indent="-514350">
              <a:buFont typeface="+mj-lt"/>
              <a:buAutoNum type="arabicPeriod"/>
            </a:pPr>
            <a:r>
              <a:rPr lang="en-GB" sz="2600" dirty="0">
                <a:solidFill>
                  <a:schemeClr val="tx1"/>
                </a:solidFill>
              </a:rPr>
              <a:t>Political</a:t>
            </a:r>
          </a:p>
          <a:p>
            <a:pPr marL="514350" indent="-514350">
              <a:buFont typeface="+mj-lt"/>
              <a:buAutoNum type="arabicPeriod"/>
            </a:pPr>
            <a:r>
              <a:rPr lang="en-GB" sz="2600" dirty="0">
                <a:solidFill>
                  <a:schemeClr val="tx1"/>
                </a:solidFill>
              </a:rPr>
              <a:t>Therapeutic</a:t>
            </a:r>
          </a:p>
        </p:txBody>
      </p:sp>
      <p:sp>
        <p:nvSpPr>
          <p:cNvPr id="5" name="Rectangle 4"/>
          <p:cNvSpPr/>
          <p:nvPr/>
        </p:nvSpPr>
        <p:spPr>
          <a:xfrm>
            <a:off x="10721255" y="6350785"/>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1571250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Different aims for educational research</a:t>
            </a:r>
          </a:p>
        </p:txBody>
      </p:sp>
      <p:sp>
        <p:nvSpPr>
          <p:cNvPr id="3" name="Content Placeholder 2"/>
          <p:cNvSpPr>
            <a:spLocks noGrp="1"/>
          </p:cNvSpPr>
          <p:nvPr>
            <p:ph sz="half" idx="1"/>
          </p:nvPr>
        </p:nvSpPr>
        <p:spPr>
          <a:xfrm>
            <a:off x="838200" y="1825625"/>
            <a:ext cx="5181600" cy="2816713"/>
          </a:xfrm>
          <a:ln>
            <a:solidFill>
              <a:schemeClr val="accent1">
                <a:shade val="50000"/>
              </a:schemeClr>
            </a:solidFill>
          </a:ln>
        </p:spPr>
        <p:txBody>
          <a:bodyPr/>
          <a:lstStyle/>
          <a:p>
            <a:pPr marL="0" indent="0">
              <a:buNone/>
            </a:pPr>
            <a:r>
              <a:rPr lang="en-GB" b="1" dirty="0">
                <a:solidFill>
                  <a:schemeClr val="tx1"/>
                </a:solidFill>
              </a:rPr>
              <a:t>1. Scientific</a:t>
            </a:r>
          </a:p>
          <a:p>
            <a:pPr marL="0" indent="0">
              <a:buNone/>
            </a:pPr>
            <a:r>
              <a:rPr lang="en-GB" dirty="0">
                <a:solidFill>
                  <a:schemeClr val="tx1"/>
                </a:solidFill>
              </a:rPr>
              <a:t>Aims to:</a:t>
            </a:r>
          </a:p>
          <a:p>
            <a:r>
              <a:rPr lang="en-GB" dirty="0">
                <a:solidFill>
                  <a:schemeClr val="tx1"/>
                </a:solidFill>
              </a:rPr>
              <a:t>Understand the world</a:t>
            </a:r>
          </a:p>
          <a:p>
            <a:r>
              <a:rPr lang="en-GB" dirty="0">
                <a:solidFill>
                  <a:schemeClr val="tx1"/>
                </a:solidFill>
              </a:rPr>
              <a:t>To build, test &amp; support theory</a:t>
            </a:r>
          </a:p>
          <a:p>
            <a:r>
              <a:rPr lang="en-GB" dirty="0">
                <a:solidFill>
                  <a:schemeClr val="tx1"/>
                </a:solidFill>
              </a:rPr>
              <a:t>To discover or create knowledge</a:t>
            </a:r>
          </a:p>
        </p:txBody>
      </p:sp>
      <p:sp>
        <p:nvSpPr>
          <p:cNvPr id="4" name="Content Placeholder 3"/>
          <p:cNvSpPr>
            <a:spLocks noGrp="1"/>
          </p:cNvSpPr>
          <p:nvPr>
            <p:ph sz="half" idx="2"/>
          </p:nvPr>
        </p:nvSpPr>
        <p:spPr/>
        <p:txBody>
          <a:bodyPr/>
          <a:lstStyle/>
          <a:p>
            <a:pPr marL="0" indent="0">
              <a:buNone/>
            </a:pPr>
            <a:r>
              <a:rPr lang="en-GB" dirty="0">
                <a:solidFill>
                  <a:schemeClr val="tx1"/>
                </a:solidFill>
              </a:rPr>
              <a:t>- ‘scientific’ here does not necessarily imply quantification or empirical enquiry, but simply a </a:t>
            </a:r>
            <a:r>
              <a:rPr lang="en-GB" b="1" dirty="0">
                <a:solidFill>
                  <a:schemeClr val="tx1"/>
                </a:solidFill>
              </a:rPr>
              <a:t>search for knowledge</a:t>
            </a:r>
            <a:endParaRPr lang="en-GB" dirty="0">
              <a:solidFill>
                <a:schemeClr val="tx1"/>
              </a:solidFill>
            </a:endParaRPr>
          </a:p>
          <a:p>
            <a:pPr marL="0" indent="0">
              <a:buNone/>
            </a:pPr>
            <a:r>
              <a:rPr lang="en-GB" dirty="0">
                <a:solidFill>
                  <a:schemeClr val="tx1"/>
                </a:solidFill>
              </a:rPr>
              <a:t>- Unusual for educational research not to include some scientific aims</a:t>
            </a:r>
          </a:p>
        </p:txBody>
      </p:sp>
      <p:sp>
        <p:nvSpPr>
          <p:cNvPr id="5" name="Rectangle 4"/>
          <p:cNvSpPr/>
          <p:nvPr/>
        </p:nvSpPr>
        <p:spPr>
          <a:xfrm>
            <a:off x="10721255" y="6350785"/>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4184585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Different aims for educational research</a:t>
            </a:r>
          </a:p>
        </p:txBody>
      </p:sp>
      <p:sp>
        <p:nvSpPr>
          <p:cNvPr id="3" name="Content Placeholder 2"/>
          <p:cNvSpPr>
            <a:spLocks noGrp="1"/>
          </p:cNvSpPr>
          <p:nvPr>
            <p:ph sz="half" idx="1"/>
          </p:nvPr>
        </p:nvSpPr>
        <p:spPr>
          <a:xfrm>
            <a:off x="838200" y="1825625"/>
            <a:ext cx="5181600" cy="2826762"/>
          </a:xfrm>
          <a:ln>
            <a:solidFill>
              <a:schemeClr val="accent1">
                <a:shade val="50000"/>
              </a:schemeClr>
            </a:solidFill>
          </a:ln>
        </p:spPr>
        <p:txBody>
          <a:bodyPr/>
          <a:lstStyle/>
          <a:p>
            <a:pPr marL="0" indent="0">
              <a:buNone/>
            </a:pPr>
            <a:r>
              <a:rPr lang="en-GB" b="1" dirty="0">
                <a:solidFill>
                  <a:schemeClr val="tx1"/>
                </a:solidFill>
              </a:rPr>
              <a:t>2. Political</a:t>
            </a:r>
          </a:p>
          <a:p>
            <a:pPr marL="0" indent="0">
              <a:buNone/>
            </a:pPr>
            <a:r>
              <a:rPr lang="en-GB" dirty="0">
                <a:solidFill>
                  <a:schemeClr val="tx1"/>
                </a:solidFill>
              </a:rPr>
              <a:t>Aims to:</a:t>
            </a:r>
          </a:p>
          <a:p>
            <a:r>
              <a:rPr lang="en-GB" dirty="0">
                <a:solidFill>
                  <a:schemeClr val="tx1"/>
                </a:solidFill>
              </a:rPr>
              <a:t>Change the world</a:t>
            </a:r>
          </a:p>
        </p:txBody>
      </p:sp>
      <p:sp>
        <p:nvSpPr>
          <p:cNvPr id="4" name="Content Placeholder 3"/>
          <p:cNvSpPr>
            <a:spLocks noGrp="1"/>
          </p:cNvSpPr>
          <p:nvPr>
            <p:ph sz="half" idx="2"/>
          </p:nvPr>
        </p:nvSpPr>
        <p:spPr/>
        <p:txBody>
          <a:bodyPr/>
          <a:lstStyle/>
          <a:p>
            <a:pPr>
              <a:buFontTx/>
              <a:buChar char="-"/>
            </a:pPr>
            <a:r>
              <a:rPr lang="en-GB" dirty="0">
                <a:solidFill>
                  <a:schemeClr val="tx1"/>
                </a:solidFill>
              </a:rPr>
              <a:t>If the intention is for </a:t>
            </a:r>
            <a:r>
              <a:rPr lang="en-GB" b="1" dirty="0">
                <a:solidFill>
                  <a:schemeClr val="tx1"/>
                </a:solidFill>
              </a:rPr>
              <a:t>research findings to be used to help improve education</a:t>
            </a:r>
            <a:r>
              <a:rPr lang="en-GB" dirty="0">
                <a:solidFill>
                  <a:schemeClr val="tx1"/>
                </a:solidFill>
              </a:rPr>
              <a:t> = at least partially political aims</a:t>
            </a:r>
          </a:p>
          <a:p>
            <a:pPr>
              <a:buFontTx/>
              <a:buChar char="-"/>
            </a:pPr>
            <a:r>
              <a:rPr lang="en-GB" dirty="0">
                <a:solidFill>
                  <a:schemeClr val="tx1"/>
                </a:solidFill>
              </a:rPr>
              <a:t>Relation to ‘impact’ – increasing requirement for research funding across disciplines</a:t>
            </a:r>
          </a:p>
          <a:p>
            <a:pPr>
              <a:buFontTx/>
              <a:buChar char="-"/>
            </a:pPr>
            <a:endParaRPr lang="en-GB" dirty="0">
              <a:solidFill>
                <a:schemeClr val="tx1"/>
              </a:solidFill>
            </a:endParaRPr>
          </a:p>
        </p:txBody>
      </p:sp>
      <p:sp>
        <p:nvSpPr>
          <p:cNvPr id="5" name="Rectangle 4"/>
          <p:cNvSpPr/>
          <p:nvPr/>
        </p:nvSpPr>
        <p:spPr>
          <a:xfrm>
            <a:off x="10721255" y="6350785"/>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712030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Different aims for educational research</a:t>
            </a:r>
          </a:p>
        </p:txBody>
      </p:sp>
      <p:sp>
        <p:nvSpPr>
          <p:cNvPr id="3" name="Content Placeholder 2"/>
          <p:cNvSpPr>
            <a:spLocks noGrp="1"/>
          </p:cNvSpPr>
          <p:nvPr>
            <p:ph sz="half" idx="1"/>
          </p:nvPr>
        </p:nvSpPr>
        <p:spPr>
          <a:xfrm>
            <a:off x="838200" y="1825625"/>
            <a:ext cx="5181600" cy="2816713"/>
          </a:xfrm>
          <a:ln>
            <a:solidFill>
              <a:schemeClr val="accent1">
                <a:shade val="50000"/>
              </a:schemeClr>
            </a:solidFill>
          </a:ln>
        </p:spPr>
        <p:txBody>
          <a:bodyPr/>
          <a:lstStyle/>
          <a:p>
            <a:pPr marL="0" indent="0">
              <a:buNone/>
            </a:pPr>
            <a:r>
              <a:rPr lang="en-GB" b="1" dirty="0">
                <a:solidFill>
                  <a:schemeClr val="tx1"/>
                </a:solidFill>
              </a:rPr>
              <a:t>3. Therapeutic</a:t>
            </a:r>
          </a:p>
          <a:p>
            <a:pPr marL="0" indent="0">
              <a:buNone/>
            </a:pPr>
            <a:r>
              <a:rPr lang="en-GB" dirty="0">
                <a:solidFill>
                  <a:schemeClr val="tx1"/>
                </a:solidFill>
              </a:rPr>
              <a:t>Aims to:</a:t>
            </a:r>
          </a:p>
          <a:p>
            <a:r>
              <a:rPr lang="en-GB" dirty="0">
                <a:solidFill>
                  <a:schemeClr val="tx1"/>
                </a:solidFill>
              </a:rPr>
              <a:t>Help individuals</a:t>
            </a:r>
          </a:p>
        </p:txBody>
      </p:sp>
      <p:sp>
        <p:nvSpPr>
          <p:cNvPr id="4" name="Content Placeholder 3"/>
          <p:cNvSpPr>
            <a:spLocks noGrp="1"/>
          </p:cNvSpPr>
          <p:nvPr>
            <p:ph sz="half" idx="2"/>
          </p:nvPr>
        </p:nvSpPr>
        <p:spPr/>
        <p:txBody>
          <a:bodyPr/>
          <a:lstStyle/>
          <a:p>
            <a:pPr marL="0" indent="0">
              <a:buNone/>
            </a:pPr>
            <a:r>
              <a:rPr lang="en-GB" dirty="0">
                <a:solidFill>
                  <a:schemeClr val="tx1"/>
                </a:solidFill>
              </a:rPr>
              <a:t>- individuals who are in some sense participants in the research (e.g., </a:t>
            </a:r>
            <a:r>
              <a:rPr lang="en-GB" b="1" dirty="0">
                <a:solidFill>
                  <a:schemeClr val="tx1"/>
                </a:solidFill>
              </a:rPr>
              <a:t>action research </a:t>
            </a:r>
            <a:r>
              <a:rPr lang="en-GB" dirty="0">
                <a:solidFill>
                  <a:schemeClr val="tx1"/>
                </a:solidFill>
              </a:rPr>
              <a:t>= practitioner-researcher </a:t>
            </a:r>
            <a:r>
              <a:rPr lang="en-GB" b="1" dirty="0">
                <a:solidFill>
                  <a:schemeClr val="tx1"/>
                </a:solidFill>
              </a:rPr>
              <a:t>seeks to help address particular problems in a particular applied context</a:t>
            </a:r>
            <a:r>
              <a:rPr lang="en-GB" dirty="0">
                <a:solidFill>
                  <a:schemeClr val="tx1"/>
                </a:solidFill>
              </a:rPr>
              <a:t>)</a:t>
            </a:r>
          </a:p>
          <a:p>
            <a:pPr marL="0" indent="0">
              <a:buNone/>
            </a:pPr>
            <a:endParaRPr lang="en-GB" dirty="0">
              <a:solidFill>
                <a:schemeClr val="tx1"/>
              </a:solidFill>
            </a:endParaRPr>
          </a:p>
        </p:txBody>
      </p:sp>
      <p:sp>
        <p:nvSpPr>
          <p:cNvPr id="5" name="Rectangle 4"/>
          <p:cNvSpPr/>
          <p:nvPr/>
        </p:nvSpPr>
        <p:spPr>
          <a:xfrm>
            <a:off x="10721255" y="6350785"/>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41503686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Alternative classifications of types of educational research</a:t>
            </a:r>
          </a:p>
        </p:txBody>
      </p:sp>
      <p:sp>
        <p:nvSpPr>
          <p:cNvPr id="3" name="Content Placeholder 2"/>
          <p:cNvSpPr>
            <a:spLocks noGrp="1"/>
          </p:cNvSpPr>
          <p:nvPr>
            <p:ph sz="half" idx="1"/>
          </p:nvPr>
        </p:nvSpPr>
        <p:spPr>
          <a:xfrm>
            <a:off x="838200" y="2552281"/>
            <a:ext cx="5181600" cy="3624682"/>
          </a:xfrm>
        </p:spPr>
        <p:txBody>
          <a:bodyPr>
            <a:normAutofit lnSpcReduction="10000"/>
          </a:bodyPr>
          <a:lstStyle/>
          <a:p>
            <a:pPr marL="0" indent="0">
              <a:buNone/>
            </a:pPr>
            <a:r>
              <a:rPr lang="en-GB" b="1" dirty="0">
                <a:solidFill>
                  <a:schemeClr val="tx1"/>
                </a:solidFill>
              </a:rPr>
              <a:t>Applied educational research:</a:t>
            </a:r>
          </a:p>
          <a:p>
            <a:pPr>
              <a:buFont typeface="Wingdings" panose="05000000000000000000" pitchFamily="2" charset="2"/>
              <a:buChar char="Ø"/>
            </a:pPr>
            <a:r>
              <a:rPr lang="en-GB" dirty="0">
                <a:solidFill>
                  <a:schemeClr val="tx1"/>
                </a:solidFill>
              </a:rPr>
              <a:t>Focus on questions of practice or policy</a:t>
            </a:r>
          </a:p>
          <a:p>
            <a:pPr>
              <a:buFont typeface="Wingdings" panose="05000000000000000000" pitchFamily="2" charset="2"/>
              <a:buChar char="Ø"/>
            </a:pPr>
            <a:r>
              <a:rPr lang="en-GB" dirty="0">
                <a:solidFill>
                  <a:schemeClr val="tx1"/>
                </a:solidFill>
              </a:rPr>
              <a:t>Intention to inform or improve some aspect </a:t>
            </a:r>
          </a:p>
          <a:p>
            <a:pPr>
              <a:buFont typeface="Wingdings" panose="05000000000000000000" pitchFamily="2" charset="2"/>
              <a:buChar char="Ø"/>
            </a:pPr>
            <a:r>
              <a:rPr lang="en-GB" dirty="0">
                <a:solidFill>
                  <a:schemeClr val="tx1"/>
                </a:solidFill>
              </a:rPr>
              <a:t>Often containing explicit recommendations for action</a:t>
            </a:r>
          </a:p>
        </p:txBody>
      </p:sp>
      <p:sp>
        <p:nvSpPr>
          <p:cNvPr id="4" name="Content Placeholder 3"/>
          <p:cNvSpPr>
            <a:spLocks noGrp="1"/>
          </p:cNvSpPr>
          <p:nvPr>
            <p:ph sz="half" idx="2"/>
          </p:nvPr>
        </p:nvSpPr>
        <p:spPr>
          <a:xfrm>
            <a:off x="6172199" y="2552280"/>
            <a:ext cx="5333163" cy="3898761"/>
          </a:xfrm>
        </p:spPr>
        <p:txBody>
          <a:bodyPr>
            <a:normAutofit lnSpcReduction="10000"/>
          </a:bodyPr>
          <a:lstStyle/>
          <a:p>
            <a:pPr marL="0" indent="0">
              <a:buNone/>
            </a:pPr>
            <a:r>
              <a:rPr lang="en-GB" b="1" dirty="0">
                <a:solidFill>
                  <a:schemeClr val="tx1"/>
                </a:solidFill>
              </a:rPr>
              <a:t>Basic educational research:</a:t>
            </a:r>
          </a:p>
          <a:p>
            <a:pPr>
              <a:buFont typeface="Wingdings" panose="05000000000000000000" pitchFamily="2" charset="2"/>
              <a:buChar char="Ø"/>
            </a:pPr>
            <a:r>
              <a:rPr lang="en-GB" dirty="0">
                <a:solidFill>
                  <a:schemeClr val="tx1"/>
                </a:solidFill>
              </a:rPr>
              <a:t>Conducted purely for advancement of knowledge</a:t>
            </a:r>
          </a:p>
          <a:p>
            <a:pPr>
              <a:buFont typeface="Wingdings" panose="05000000000000000000" pitchFamily="2" charset="2"/>
              <a:buChar char="Ø"/>
            </a:pPr>
            <a:r>
              <a:rPr lang="en-GB" dirty="0">
                <a:solidFill>
                  <a:schemeClr val="tx1"/>
                </a:solidFill>
              </a:rPr>
              <a:t>Not concerned with immediate or direct use in practice</a:t>
            </a:r>
          </a:p>
          <a:p>
            <a:pPr>
              <a:buFont typeface="Wingdings" panose="05000000000000000000" pitchFamily="2" charset="2"/>
              <a:buChar char="Ø"/>
            </a:pPr>
            <a:r>
              <a:rPr lang="en-GB" dirty="0">
                <a:solidFill>
                  <a:schemeClr val="tx1"/>
                </a:solidFill>
              </a:rPr>
              <a:t>Systematic building of understanding through basic research informs our development of effective practice over time (e.g., principles of learning, descriptive understanding of difficulties in dyslexia)</a:t>
            </a:r>
          </a:p>
        </p:txBody>
      </p:sp>
      <p:sp>
        <p:nvSpPr>
          <p:cNvPr id="5" name="TextBox 4"/>
          <p:cNvSpPr txBox="1"/>
          <p:nvPr/>
        </p:nvSpPr>
        <p:spPr>
          <a:xfrm>
            <a:off x="2955052" y="1808703"/>
            <a:ext cx="6129495" cy="707886"/>
          </a:xfrm>
          <a:prstGeom prst="rect">
            <a:avLst/>
          </a:prstGeom>
          <a:noFill/>
        </p:spPr>
        <p:txBody>
          <a:bodyPr wrap="square" rtlCol="0">
            <a:spAutoFit/>
          </a:bodyPr>
          <a:lstStyle/>
          <a:p>
            <a:pPr algn="ctr"/>
            <a:r>
              <a:rPr lang="en-GB" sz="4000" dirty="0"/>
              <a:t>Applied vs. Basic</a:t>
            </a:r>
          </a:p>
        </p:txBody>
      </p:sp>
      <p:sp>
        <p:nvSpPr>
          <p:cNvPr id="6" name="Rectangle 5"/>
          <p:cNvSpPr/>
          <p:nvPr/>
        </p:nvSpPr>
        <p:spPr>
          <a:xfrm>
            <a:off x="10721255" y="6350785"/>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34437075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Alternative classifications of types of educational research</a:t>
            </a:r>
          </a:p>
        </p:txBody>
      </p:sp>
      <p:sp>
        <p:nvSpPr>
          <p:cNvPr id="3" name="Content Placeholder 2"/>
          <p:cNvSpPr>
            <a:spLocks noGrp="1"/>
          </p:cNvSpPr>
          <p:nvPr>
            <p:ph sz="half" idx="1"/>
          </p:nvPr>
        </p:nvSpPr>
        <p:spPr>
          <a:xfrm>
            <a:off x="838200" y="2552281"/>
            <a:ext cx="5181600" cy="3624682"/>
          </a:xfrm>
        </p:spPr>
        <p:txBody>
          <a:bodyPr>
            <a:normAutofit/>
          </a:bodyPr>
          <a:lstStyle/>
          <a:p>
            <a:pPr marL="0" indent="0">
              <a:buNone/>
            </a:pPr>
            <a:r>
              <a:rPr lang="en-GB" b="1" dirty="0">
                <a:solidFill>
                  <a:schemeClr val="tx1"/>
                </a:solidFill>
              </a:rPr>
              <a:t>Empirical educational research:</a:t>
            </a:r>
          </a:p>
          <a:p>
            <a:pPr>
              <a:buFont typeface="Wingdings" panose="05000000000000000000" pitchFamily="2" charset="2"/>
              <a:buChar char="Ø"/>
            </a:pPr>
            <a:r>
              <a:rPr lang="en-GB" dirty="0">
                <a:solidFill>
                  <a:schemeClr val="tx1"/>
                </a:solidFill>
              </a:rPr>
              <a:t>Grounded in observation</a:t>
            </a:r>
          </a:p>
          <a:p>
            <a:pPr>
              <a:buFont typeface="Wingdings" panose="05000000000000000000" pitchFamily="2" charset="2"/>
              <a:buChar char="Ø"/>
            </a:pPr>
            <a:r>
              <a:rPr lang="en-GB" dirty="0">
                <a:solidFill>
                  <a:schemeClr val="tx1"/>
                </a:solidFill>
              </a:rPr>
              <a:t>Takes phenomena/perceptions of phenomena as starting point, and attempts to represent them as data which can be analysed</a:t>
            </a:r>
          </a:p>
          <a:p>
            <a:pPr>
              <a:buFont typeface="Wingdings" panose="05000000000000000000" pitchFamily="2" charset="2"/>
              <a:buChar char="Ø"/>
            </a:pPr>
            <a:r>
              <a:rPr lang="en-GB" dirty="0">
                <a:solidFill>
                  <a:schemeClr val="tx1"/>
                </a:solidFill>
              </a:rPr>
              <a:t>Aims to represent, describe and understand particular views of the educational world</a:t>
            </a:r>
          </a:p>
        </p:txBody>
      </p:sp>
      <p:sp>
        <p:nvSpPr>
          <p:cNvPr id="4" name="Content Placeholder 3"/>
          <p:cNvSpPr>
            <a:spLocks noGrp="1"/>
          </p:cNvSpPr>
          <p:nvPr>
            <p:ph sz="half" idx="2"/>
          </p:nvPr>
        </p:nvSpPr>
        <p:spPr>
          <a:xfrm>
            <a:off x="6172199" y="2552280"/>
            <a:ext cx="5333163" cy="3898761"/>
          </a:xfrm>
        </p:spPr>
        <p:txBody>
          <a:bodyPr>
            <a:normAutofit/>
          </a:bodyPr>
          <a:lstStyle/>
          <a:p>
            <a:pPr marL="0" indent="0">
              <a:buNone/>
            </a:pPr>
            <a:r>
              <a:rPr lang="en-GB" b="1" dirty="0">
                <a:solidFill>
                  <a:schemeClr val="tx1"/>
                </a:solidFill>
              </a:rPr>
              <a:t>Theoretical educational research:</a:t>
            </a:r>
          </a:p>
          <a:p>
            <a:pPr>
              <a:buFont typeface="Wingdings" panose="05000000000000000000" pitchFamily="2" charset="2"/>
              <a:buChar char="Ø"/>
            </a:pPr>
            <a:r>
              <a:rPr lang="en-GB" dirty="0">
                <a:solidFill>
                  <a:schemeClr val="tx1"/>
                </a:solidFill>
              </a:rPr>
              <a:t>Focus on ideas rather than phenomena (though both kinds require both)</a:t>
            </a:r>
          </a:p>
          <a:p>
            <a:pPr>
              <a:buFont typeface="Wingdings" panose="05000000000000000000" pitchFamily="2" charset="2"/>
              <a:buChar char="Ø"/>
            </a:pPr>
            <a:r>
              <a:rPr lang="en-GB" dirty="0">
                <a:solidFill>
                  <a:schemeClr val="tx1"/>
                </a:solidFill>
              </a:rPr>
              <a:t>E.g., may present a philosophical argument, a critique, or a methodological advance</a:t>
            </a:r>
          </a:p>
        </p:txBody>
      </p:sp>
      <p:sp>
        <p:nvSpPr>
          <p:cNvPr id="5" name="TextBox 4"/>
          <p:cNvSpPr txBox="1"/>
          <p:nvPr/>
        </p:nvSpPr>
        <p:spPr>
          <a:xfrm>
            <a:off x="2955052" y="1808703"/>
            <a:ext cx="6129495" cy="707886"/>
          </a:xfrm>
          <a:prstGeom prst="rect">
            <a:avLst/>
          </a:prstGeom>
          <a:noFill/>
        </p:spPr>
        <p:txBody>
          <a:bodyPr wrap="square" rtlCol="0">
            <a:spAutoFit/>
          </a:bodyPr>
          <a:lstStyle/>
          <a:p>
            <a:pPr algn="ctr"/>
            <a:r>
              <a:rPr lang="en-GB" sz="4000" dirty="0"/>
              <a:t>Empirical vs. Theoretical</a:t>
            </a:r>
          </a:p>
        </p:txBody>
      </p:sp>
      <p:sp>
        <p:nvSpPr>
          <p:cNvPr id="6" name="Rectangle 5"/>
          <p:cNvSpPr/>
          <p:nvPr/>
        </p:nvSpPr>
        <p:spPr>
          <a:xfrm>
            <a:off x="10721255" y="6350785"/>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22523323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Alternative classifications of types of educational research</a:t>
            </a:r>
          </a:p>
        </p:txBody>
      </p:sp>
      <p:sp>
        <p:nvSpPr>
          <p:cNvPr id="3" name="Content Placeholder 2"/>
          <p:cNvSpPr>
            <a:spLocks noGrp="1"/>
          </p:cNvSpPr>
          <p:nvPr>
            <p:ph sz="half" idx="1"/>
          </p:nvPr>
        </p:nvSpPr>
        <p:spPr>
          <a:xfrm>
            <a:off x="838200" y="2552281"/>
            <a:ext cx="5181600" cy="3624682"/>
          </a:xfrm>
        </p:spPr>
        <p:txBody>
          <a:bodyPr>
            <a:normAutofit/>
          </a:bodyPr>
          <a:lstStyle/>
          <a:p>
            <a:pPr marL="0" indent="0">
              <a:buNone/>
            </a:pPr>
            <a:r>
              <a:rPr lang="en-GB" b="1" dirty="0">
                <a:solidFill>
                  <a:schemeClr val="tx1"/>
                </a:solidFill>
              </a:rPr>
              <a:t>Nomothetic educational research:</a:t>
            </a:r>
          </a:p>
          <a:p>
            <a:pPr>
              <a:buFont typeface="Wingdings" panose="05000000000000000000" pitchFamily="2" charset="2"/>
              <a:buChar char="Ø"/>
            </a:pPr>
            <a:r>
              <a:rPr lang="en-GB" dirty="0">
                <a:solidFill>
                  <a:schemeClr val="tx1"/>
                </a:solidFill>
              </a:rPr>
              <a:t>Seeks understanding of the general case (</a:t>
            </a:r>
            <a:r>
              <a:rPr lang="en-GB" i="1" dirty="0">
                <a:solidFill>
                  <a:schemeClr val="tx1"/>
                </a:solidFill>
              </a:rPr>
              <a:t>nomos </a:t>
            </a:r>
            <a:r>
              <a:rPr lang="en-GB" dirty="0">
                <a:solidFill>
                  <a:schemeClr val="tx1"/>
                </a:solidFill>
              </a:rPr>
              <a:t>= ‘the law’ in Greek)</a:t>
            </a:r>
          </a:p>
          <a:p>
            <a:pPr>
              <a:buFont typeface="Wingdings" panose="05000000000000000000" pitchFamily="2" charset="2"/>
              <a:buChar char="Ø"/>
            </a:pPr>
            <a:r>
              <a:rPr lang="en-GB" dirty="0">
                <a:solidFill>
                  <a:schemeClr val="tx1"/>
                </a:solidFill>
              </a:rPr>
              <a:t>Aims to discover </a:t>
            </a:r>
            <a:r>
              <a:rPr lang="en-GB" dirty="0" err="1">
                <a:solidFill>
                  <a:schemeClr val="tx1"/>
                </a:solidFill>
              </a:rPr>
              <a:t>generalisable</a:t>
            </a:r>
            <a:r>
              <a:rPr lang="en-GB" dirty="0">
                <a:solidFill>
                  <a:schemeClr val="tx1"/>
                </a:solidFill>
              </a:rPr>
              <a:t> explanations – enabling </a:t>
            </a:r>
            <a:r>
              <a:rPr lang="en-GB" dirty="0" err="1">
                <a:solidFill>
                  <a:schemeClr val="tx1"/>
                </a:solidFill>
              </a:rPr>
              <a:t>generalisable</a:t>
            </a:r>
            <a:r>
              <a:rPr lang="en-GB" dirty="0">
                <a:solidFill>
                  <a:schemeClr val="tx1"/>
                </a:solidFill>
              </a:rPr>
              <a:t> predictions to further cases</a:t>
            </a:r>
          </a:p>
        </p:txBody>
      </p:sp>
      <p:sp>
        <p:nvSpPr>
          <p:cNvPr id="4" name="Content Placeholder 3"/>
          <p:cNvSpPr>
            <a:spLocks noGrp="1"/>
          </p:cNvSpPr>
          <p:nvPr>
            <p:ph sz="half" idx="2"/>
          </p:nvPr>
        </p:nvSpPr>
        <p:spPr>
          <a:xfrm>
            <a:off x="6172199" y="2552280"/>
            <a:ext cx="5333163" cy="3898761"/>
          </a:xfrm>
        </p:spPr>
        <p:txBody>
          <a:bodyPr>
            <a:normAutofit/>
          </a:bodyPr>
          <a:lstStyle/>
          <a:p>
            <a:pPr marL="0" indent="0">
              <a:buNone/>
            </a:pPr>
            <a:r>
              <a:rPr lang="en-GB" b="1" dirty="0">
                <a:solidFill>
                  <a:schemeClr val="tx1"/>
                </a:solidFill>
              </a:rPr>
              <a:t>Idiographic educational research:</a:t>
            </a:r>
          </a:p>
          <a:p>
            <a:pPr>
              <a:buFont typeface="Wingdings" panose="05000000000000000000" pitchFamily="2" charset="2"/>
              <a:buChar char="Ø"/>
            </a:pPr>
            <a:r>
              <a:rPr lang="en-GB" dirty="0">
                <a:solidFill>
                  <a:schemeClr val="tx1"/>
                </a:solidFill>
              </a:rPr>
              <a:t>Focus on individual case</a:t>
            </a:r>
          </a:p>
          <a:p>
            <a:pPr>
              <a:buFont typeface="Wingdings" panose="05000000000000000000" pitchFamily="2" charset="2"/>
              <a:buChar char="Ø"/>
            </a:pPr>
            <a:r>
              <a:rPr lang="en-GB" dirty="0">
                <a:solidFill>
                  <a:schemeClr val="tx1"/>
                </a:solidFill>
              </a:rPr>
              <a:t>Aims to describe and understand what is unique &amp; distinct about a particular case, context or individual</a:t>
            </a:r>
          </a:p>
        </p:txBody>
      </p:sp>
      <p:sp>
        <p:nvSpPr>
          <p:cNvPr id="5" name="TextBox 4"/>
          <p:cNvSpPr txBox="1"/>
          <p:nvPr/>
        </p:nvSpPr>
        <p:spPr>
          <a:xfrm>
            <a:off x="2955052" y="1808703"/>
            <a:ext cx="6129495" cy="707886"/>
          </a:xfrm>
          <a:prstGeom prst="rect">
            <a:avLst/>
          </a:prstGeom>
          <a:noFill/>
        </p:spPr>
        <p:txBody>
          <a:bodyPr wrap="square" rtlCol="0">
            <a:spAutoFit/>
          </a:bodyPr>
          <a:lstStyle/>
          <a:p>
            <a:pPr algn="ctr"/>
            <a:r>
              <a:rPr lang="en-GB" sz="4000" dirty="0"/>
              <a:t>Nomothetic vs. idiographic</a:t>
            </a:r>
          </a:p>
        </p:txBody>
      </p:sp>
      <p:sp>
        <p:nvSpPr>
          <p:cNvPr id="6" name="Rectangle 5"/>
          <p:cNvSpPr/>
          <p:nvPr/>
        </p:nvSpPr>
        <p:spPr>
          <a:xfrm>
            <a:off x="10721255" y="6350785"/>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15096003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Alternative classifications of types of educational research</a:t>
            </a:r>
          </a:p>
        </p:txBody>
      </p:sp>
      <p:sp>
        <p:nvSpPr>
          <p:cNvPr id="3" name="Content Placeholder 2"/>
          <p:cNvSpPr>
            <a:spLocks noGrp="1"/>
          </p:cNvSpPr>
          <p:nvPr>
            <p:ph sz="half" idx="1"/>
          </p:nvPr>
        </p:nvSpPr>
        <p:spPr>
          <a:xfrm>
            <a:off x="838199" y="2266333"/>
            <a:ext cx="5181600" cy="3624682"/>
          </a:xfrm>
        </p:spPr>
        <p:txBody>
          <a:bodyPr>
            <a:normAutofit/>
          </a:bodyPr>
          <a:lstStyle/>
          <a:p>
            <a:pPr marL="0" indent="0">
              <a:buNone/>
            </a:pPr>
            <a:r>
              <a:rPr lang="en-GB" b="1" dirty="0">
                <a:solidFill>
                  <a:schemeClr val="tx1"/>
                </a:solidFill>
              </a:rPr>
              <a:t>Intervention research:</a:t>
            </a:r>
          </a:p>
          <a:p>
            <a:pPr>
              <a:buFont typeface="Wingdings" panose="05000000000000000000" pitchFamily="2" charset="2"/>
              <a:buChar char="Ø"/>
            </a:pPr>
            <a:r>
              <a:rPr lang="en-GB" dirty="0">
                <a:solidFill>
                  <a:schemeClr val="tx1"/>
                </a:solidFill>
              </a:rPr>
              <a:t>Actively sets out to make some change to the educational world, and study the effects</a:t>
            </a:r>
          </a:p>
          <a:p>
            <a:pPr>
              <a:buFont typeface="Wingdings" panose="05000000000000000000" pitchFamily="2" charset="2"/>
              <a:buChar char="Ø"/>
            </a:pPr>
            <a:r>
              <a:rPr lang="en-GB" dirty="0">
                <a:solidFill>
                  <a:schemeClr val="tx1"/>
                </a:solidFill>
              </a:rPr>
              <a:t>E.g., Action research, Randomised Control Trials</a:t>
            </a:r>
          </a:p>
          <a:p>
            <a:pPr>
              <a:buFont typeface="Wingdings" panose="05000000000000000000" pitchFamily="2" charset="2"/>
              <a:buChar char="Ø"/>
            </a:pPr>
            <a:r>
              <a:rPr lang="en-GB" dirty="0">
                <a:solidFill>
                  <a:schemeClr val="tx1"/>
                </a:solidFill>
              </a:rPr>
              <a:t>Focus on the importance of change &amp; understanding how to change something</a:t>
            </a:r>
          </a:p>
        </p:txBody>
      </p:sp>
      <p:sp>
        <p:nvSpPr>
          <p:cNvPr id="4" name="Content Placeholder 3"/>
          <p:cNvSpPr>
            <a:spLocks noGrp="1"/>
          </p:cNvSpPr>
          <p:nvPr>
            <p:ph sz="half" idx="2"/>
          </p:nvPr>
        </p:nvSpPr>
        <p:spPr>
          <a:xfrm>
            <a:off x="6096000" y="2266333"/>
            <a:ext cx="5333163" cy="3898761"/>
          </a:xfrm>
        </p:spPr>
        <p:txBody>
          <a:bodyPr>
            <a:normAutofit/>
          </a:bodyPr>
          <a:lstStyle/>
          <a:p>
            <a:pPr marL="0" indent="0">
              <a:buNone/>
            </a:pPr>
            <a:r>
              <a:rPr lang="en-GB" b="1" dirty="0">
                <a:solidFill>
                  <a:schemeClr val="tx1"/>
                </a:solidFill>
              </a:rPr>
              <a:t>Descriptive research:</a:t>
            </a:r>
          </a:p>
          <a:p>
            <a:pPr>
              <a:buFont typeface="Wingdings" panose="05000000000000000000" pitchFamily="2" charset="2"/>
              <a:buChar char="Ø"/>
            </a:pPr>
            <a:r>
              <a:rPr lang="en-GB" dirty="0">
                <a:solidFill>
                  <a:schemeClr val="tx1"/>
                </a:solidFill>
              </a:rPr>
              <a:t>‘Describes what is, without directly attempting to change it’</a:t>
            </a:r>
          </a:p>
          <a:p>
            <a:pPr>
              <a:buFont typeface="Wingdings" panose="05000000000000000000" pitchFamily="2" charset="2"/>
              <a:buChar char="Ø"/>
            </a:pPr>
            <a:r>
              <a:rPr lang="en-GB" dirty="0">
                <a:solidFill>
                  <a:schemeClr val="tx1"/>
                </a:solidFill>
              </a:rPr>
              <a:t>Can include diverse approaches – including those that yield more qualitative descriptions, to those that provide specific quantifiable information regarding a specific context, problem, case etc.,</a:t>
            </a:r>
          </a:p>
        </p:txBody>
      </p:sp>
      <p:sp>
        <p:nvSpPr>
          <p:cNvPr id="5" name="TextBox 4"/>
          <p:cNvSpPr txBox="1"/>
          <p:nvPr/>
        </p:nvSpPr>
        <p:spPr>
          <a:xfrm>
            <a:off x="2955052" y="1558447"/>
            <a:ext cx="6129495" cy="707886"/>
          </a:xfrm>
          <a:prstGeom prst="rect">
            <a:avLst/>
          </a:prstGeom>
          <a:noFill/>
        </p:spPr>
        <p:txBody>
          <a:bodyPr wrap="square" rtlCol="0">
            <a:spAutoFit/>
          </a:bodyPr>
          <a:lstStyle/>
          <a:p>
            <a:pPr algn="ctr"/>
            <a:r>
              <a:rPr lang="en-GB" sz="4000" dirty="0"/>
              <a:t>Intervention vs. description</a:t>
            </a:r>
          </a:p>
        </p:txBody>
      </p:sp>
      <p:sp>
        <p:nvSpPr>
          <p:cNvPr id="6" name="TextBox 5"/>
          <p:cNvSpPr txBox="1"/>
          <p:nvPr/>
        </p:nvSpPr>
        <p:spPr>
          <a:xfrm>
            <a:off x="1789496" y="6025768"/>
            <a:ext cx="8460606" cy="523220"/>
          </a:xfrm>
          <a:prstGeom prst="rect">
            <a:avLst/>
          </a:prstGeom>
          <a:noFill/>
        </p:spPr>
        <p:txBody>
          <a:bodyPr wrap="square" rtlCol="0">
            <a:spAutoFit/>
          </a:bodyPr>
          <a:lstStyle/>
          <a:p>
            <a:r>
              <a:rPr lang="en-GB" sz="2800" dirty="0">
                <a:solidFill>
                  <a:srgbClr val="0070C0"/>
                </a:solidFill>
              </a:rPr>
              <a:t>Why do you think this distinction might be important?</a:t>
            </a:r>
          </a:p>
        </p:txBody>
      </p:sp>
      <p:sp>
        <p:nvSpPr>
          <p:cNvPr id="7" name="Rectangle 6"/>
          <p:cNvSpPr/>
          <p:nvPr/>
        </p:nvSpPr>
        <p:spPr>
          <a:xfrm>
            <a:off x="10721255" y="6350785"/>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1851806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Evidence-based practice and educational research</a:t>
            </a:r>
          </a:p>
        </p:txBody>
      </p:sp>
      <p:sp>
        <p:nvSpPr>
          <p:cNvPr id="4" name="Content Placeholder 3"/>
          <p:cNvSpPr>
            <a:spLocks noGrp="1"/>
          </p:cNvSpPr>
          <p:nvPr>
            <p:ph sz="half" idx="1"/>
          </p:nvPr>
        </p:nvSpPr>
        <p:spPr>
          <a:xfrm>
            <a:off x="645695" y="2017947"/>
            <a:ext cx="5181600" cy="4351338"/>
          </a:xfrm>
        </p:spPr>
        <p:txBody>
          <a:bodyPr/>
          <a:lstStyle/>
          <a:p>
            <a:r>
              <a:rPr lang="en-GB" dirty="0">
                <a:solidFill>
                  <a:schemeClr val="tx1"/>
                </a:solidFill>
              </a:rPr>
              <a:t>Importance of bridging the gap between theoretical interests and artificial experiments, and practice</a:t>
            </a:r>
          </a:p>
          <a:p>
            <a:r>
              <a:rPr lang="en-GB" dirty="0">
                <a:solidFill>
                  <a:schemeClr val="tx1"/>
                </a:solidFill>
              </a:rPr>
              <a:t>The need for educational research that specifically investigates and conducts experiments of practical interest</a:t>
            </a:r>
          </a:p>
          <a:p>
            <a:endParaRPr lang="en-GB" dirty="0">
              <a:solidFill>
                <a:schemeClr val="tx1"/>
              </a:solidFill>
            </a:endParaRPr>
          </a:p>
        </p:txBody>
      </p:sp>
      <p:sp>
        <p:nvSpPr>
          <p:cNvPr id="5" name="Content Placeholder 3"/>
          <p:cNvSpPr>
            <a:spLocks noGrp="1"/>
          </p:cNvSpPr>
          <p:nvPr>
            <p:ph sz="half" idx="2"/>
          </p:nvPr>
        </p:nvSpPr>
        <p:spPr>
          <a:xfrm>
            <a:off x="6172200" y="2017947"/>
            <a:ext cx="5181600" cy="4351338"/>
          </a:xfrm>
        </p:spPr>
        <p:txBody>
          <a:bodyPr/>
          <a:lstStyle/>
          <a:p>
            <a:r>
              <a:rPr lang="en-GB" dirty="0">
                <a:solidFill>
                  <a:schemeClr val="tx1"/>
                </a:solidFill>
              </a:rPr>
              <a:t>The need to conduct research that answers meaningful and useful questions for educational practitioners and settings</a:t>
            </a:r>
          </a:p>
          <a:p>
            <a:r>
              <a:rPr lang="en-GB" dirty="0">
                <a:solidFill>
                  <a:schemeClr val="tx1"/>
                </a:solidFill>
              </a:rPr>
              <a:t>The need to consider the barriers and facilitators to using evidence-based practices in schools (knowledge-practice gap)</a:t>
            </a:r>
          </a:p>
        </p:txBody>
      </p:sp>
    </p:spTree>
    <p:extLst>
      <p:ext uri="{BB962C8B-B14F-4D97-AF65-F5344CB8AC3E}">
        <p14:creationId xmlns:p14="http://schemas.microsoft.com/office/powerpoint/2010/main" val="22056384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descr="Image result for case stud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2047" y="3814794"/>
            <a:ext cx="6096393" cy="25146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ttps://cdn.psychologytoday.com/sites/default/files/blogs/1023/2013/03/120195-118343.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465545" y="230578"/>
            <a:ext cx="2669483" cy="259533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myitforum.com/myitforumwp/wp-content/uploads/2013/04/Focus-Group.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31423" y="196539"/>
            <a:ext cx="3220728" cy="241554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www.smartkpis.com/blog/wp-content/uploads/Culture2.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35781" y="4028617"/>
            <a:ext cx="3942466" cy="282336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www.innovation.ca/sites/default/files/images/impact_stories/stephen%20strauss_centre%20for%20global%20health_hospital%20beds.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38696" y="3961692"/>
            <a:ext cx="3082171" cy="204707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http://fscomps.fotosearch.com/compc/UNN/UNN772/u13007351.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58696" y="201462"/>
            <a:ext cx="2735835" cy="281487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465545" y="3109578"/>
            <a:ext cx="10560010" cy="705216"/>
          </a:xfrm>
        </p:spPr>
        <p:txBody>
          <a:bodyPr>
            <a:normAutofit/>
          </a:bodyPr>
          <a:lstStyle/>
          <a:p>
            <a:r>
              <a:rPr lang="en-GB" b="1" dirty="0">
                <a:solidFill>
                  <a:schemeClr val="accent5">
                    <a:lumMod val="75000"/>
                  </a:schemeClr>
                </a:solidFill>
              </a:rPr>
              <a:t>Can you name these research methods?</a:t>
            </a:r>
          </a:p>
        </p:txBody>
      </p:sp>
    </p:spTree>
    <p:extLst>
      <p:ext uri="{BB962C8B-B14F-4D97-AF65-F5344CB8AC3E}">
        <p14:creationId xmlns:p14="http://schemas.microsoft.com/office/powerpoint/2010/main" val="11927893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88F72-FE3B-4F95-AF9B-FB7C94869BCB}"/>
              </a:ext>
            </a:extLst>
          </p:cNvPr>
          <p:cNvSpPr>
            <a:spLocks noGrp="1"/>
          </p:cNvSpPr>
          <p:nvPr>
            <p:ph type="title"/>
          </p:nvPr>
        </p:nvSpPr>
        <p:spPr>
          <a:xfrm>
            <a:off x="727364" y="2401743"/>
            <a:ext cx="10515600" cy="1325563"/>
          </a:xfrm>
        </p:spPr>
        <p:txBody>
          <a:bodyPr/>
          <a:lstStyle/>
          <a:p>
            <a:pPr algn="ctr"/>
            <a:r>
              <a:rPr lang="en-GB" dirty="0"/>
              <a:t>Paradigms (and paradigm wars?)</a:t>
            </a:r>
          </a:p>
        </p:txBody>
      </p:sp>
    </p:spTree>
    <p:extLst>
      <p:ext uri="{BB962C8B-B14F-4D97-AF65-F5344CB8AC3E}">
        <p14:creationId xmlns:p14="http://schemas.microsoft.com/office/powerpoint/2010/main" val="30715165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Paradigms: Shared understandings about the nature of research</a:t>
            </a:r>
          </a:p>
        </p:txBody>
      </p:sp>
      <p:sp>
        <p:nvSpPr>
          <p:cNvPr id="3" name="Content Placeholder 2"/>
          <p:cNvSpPr>
            <a:spLocks noGrp="1"/>
          </p:cNvSpPr>
          <p:nvPr>
            <p:ph idx="1"/>
          </p:nvPr>
        </p:nvSpPr>
        <p:spPr/>
        <p:txBody>
          <a:bodyPr/>
          <a:lstStyle/>
          <a:p>
            <a:r>
              <a:rPr lang="en-GB" dirty="0">
                <a:solidFill>
                  <a:schemeClr val="tx1"/>
                </a:solidFill>
              </a:rPr>
              <a:t>There have historically been different views about the nature of research </a:t>
            </a:r>
          </a:p>
          <a:p>
            <a:r>
              <a:rPr lang="en-GB" dirty="0">
                <a:solidFill>
                  <a:schemeClr val="tx1"/>
                </a:solidFill>
              </a:rPr>
              <a:t>These different views can function as different lenses, and influence our approaches to enquiry</a:t>
            </a:r>
          </a:p>
          <a:p>
            <a:r>
              <a:rPr lang="en-GB" dirty="0">
                <a:solidFill>
                  <a:schemeClr val="tx1"/>
                </a:solidFill>
              </a:rPr>
              <a:t>Often conceptualised as a philosophical dichotomy:</a:t>
            </a:r>
          </a:p>
          <a:p>
            <a:pPr marL="0" indent="0" algn="ctr">
              <a:buNone/>
            </a:pPr>
            <a:r>
              <a:rPr lang="en-GB" sz="3200" dirty="0">
                <a:solidFill>
                  <a:srgbClr val="00B050"/>
                </a:solidFill>
              </a:rPr>
              <a:t>Positivist </a:t>
            </a:r>
          </a:p>
          <a:p>
            <a:pPr marL="0" indent="0" algn="ctr">
              <a:buNone/>
            </a:pPr>
            <a:r>
              <a:rPr lang="en-GB" sz="3200" dirty="0"/>
              <a:t>vs. </a:t>
            </a:r>
          </a:p>
          <a:p>
            <a:pPr marL="0" indent="0" algn="ctr">
              <a:buNone/>
            </a:pPr>
            <a:r>
              <a:rPr lang="en-GB" sz="3200" dirty="0">
                <a:solidFill>
                  <a:srgbClr val="7030A0"/>
                </a:solidFill>
              </a:rPr>
              <a:t>Interpretivist/constructivist</a:t>
            </a:r>
          </a:p>
        </p:txBody>
      </p:sp>
    </p:spTree>
    <p:extLst>
      <p:ext uri="{BB962C8B-B14F-4D97-AF65-F5344CB8AC3E}">
        <p14:creationId xmlns:p14="http://schemas.microsoft.com/office/powerpoint/2010/main" val="2984308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Differences in views about the nature of research</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14502127"/>
              </p:ext>
            </p:extLst>
          </p:nvPr>
        </p:nvGraphicFramePr>
        <p:xfrm>
          <a:off x="838200" y="2173354"/>
          <a:ext cx="10515602" cy="3401629"/>
        </p:xfrm>
        <a:graphic>
          <a:graphicData uri="http://schemas.openxmlformats.org/drawingml/2006/table">
            <a:tbl>
              <a:tblPr firstRow="1" bandRow="1">
                <a:tableStyleId>{5C22544A-7EE6-4342-B048-85BDC9FD1C3A}</a:tableStyleId>
              </a:tblPr>
              <a:tblGrid>
                <a:gridCol w="5257801">
                  <a:extLst>
                    <a:ext uri="{9D8B030D-6E8A-4147-A177-3AD203B41FA5}">
                      <a16:colId xmlns:a16="http://schemas.microsoft.com/office/drawing/2014/main" val="20000"/>
                    </a:ext>
                  </a:extLst>
                </a:gridCol>
                <a:gridCol w="5257801">
                  <a:extLst>
                    <a:ext uri="{9D8B030D-6E8A-4147-A177-3AD203B41FA5}">
                      <a16:colId xmlns:a16="http://schemas.microsoft.com/office/drawing/2014/main" val="20001"/>
                    </a:ext>
                  </a:extLst>
                </a:gridCol>
              </a:tblGrid>
              <a:tr h="935641">
                <a:tc>
                  <a:txBody>
                    <a:bodyPr/>
                    <a:lstStyle/>
                    <a:p>
                      <a:pPr marL="0" indent="0">
                        <a:buNone/>
                      </a:pPr>
                      <a:r>
                        <a:rPr lang="en-GB" sz="2400" b="0" dirty="0">
                          <a:solidFill>
                            <a:schemeClr val="tx1"/>
                          </a:solidFill>
                        </a:rPr>
                        <a:t>The world &amp; phenomena are real and exist independently of perception</a:t>
                      </a:r>
                    </a:p>
                    <a:p>
                      <a:endParaRPr lang="en-GB" dirty="0"/>
                    </a:p>
                  </a:txBody>
                  <a:tcPr>
                    <a:solidFill>
                      <a:srgbClr val="8DDC7A"/>
                    </a:solidFill>
                  </a:tcPr>
                </a:tc>
                <a:tc>
                  <a:txBody>
                    <a:bodyPr/>
                    <a:lstStyle/>
                    <a:p>
                      <a:r>
                        <a:rPr lang="en-GB" sz="2400" b="0" dirty="0">
                          <a:solidFill>
                            <a:schemeClr val="tx1"/>
                          </a:solidFill>
                        </a:rPr>
                        <a:t>Social</a:t>
                      </a:r>
                      <a:r>
                        <a:rPr lang="en-GB" sz="2400" b="0" baseline="0" dirty="0">
                          <a:solidFill>
                            <a:schemeClr val="tx1"/>
                          </a:solidFill>
                        </a:rPr>
                        <a:t> phenomena are always perceived in a particular way; they have no ‘reality’ independent of perception</a:t>
                      </a:r>
                      <a:endParaRPr lang="en-GB" sz="2400" b="0" dirty="0">
                        <a:solidFill>
                          <a:schemeClr val="tx1"/>
                        </a:solidFill>
                      </a:endParaRPr>
                    </a:p>
                  </a:txBody>
                  <a:tcPr>
                    <a:solidFill>
                      <a:schemeClr val="tx2">
                        <a:lumMod val="40000"/>
                        <a:lumOff val="60000"/>
                      </a:schemeClr>
                    </a:solidFill>
                  </a:tcPr>
                </a:tc>
                <a:extLst>
                  <a:ext uri="{0D108BD9-81ED-4DB2-BD59-A6C34878D82A}">
                    <a16:rowId xmlns:a16="http://schemas.microsoft.com/office/drawing/2014/main" val="10000"/>
                  </a:ext>
                </a:extLst>
              </a:tr>
              <a:tr h="1024189">
                <a:tc>
                  <a:txBody>
                    <a:bodyPr/>
                    <a:lstStyle/>
                    <a:p>
                      <a:r>
                        <a:rPr lang="en-GB" sz="2400" dirty="0"/>
                        <a:t>There is truth and objective knowledge about the world</a:t>
                      </a:r>
                    </a:p>
                  </a:txBody>
                  <a:tcPr>
                    <a:solidFill>
                      <a:srgbClr val="8DDC7A"/>
                    </a:solidFill>
                  </a:tcPr>
                </a:tc>
                <a:tc>
                  <a:txBody>
                    <a:bodyPr/>
                    <a:lstStyle/>
                    <a:p>
                      <a:r>
                        <a:rPr lang="en-GB" sz="2400" dirty="0"/>
                        <a:t>All</a:t>
                      </a:r>
                      <a:r>
                        <a:rPr lang="en-GB" sz="2400" baseline="0" dirty="0"/>
                        <a:t> knowledge is subjective &amp; socially constructed</a:t>
                      </a:r>
                      <a:endParaRPr lang="en-GB" sz="2400" dirty="0"/>
                    </a:p>
                  </a:txBody>
                  <a:tcPr>
                    <a:solidFill>
                      <a:schemeClr val="tx2">
                        <a:lumMod val="40000"/>
                        <a:lumOff val="60000"/>
                      </a:schemeClr>
                    </a:solidFill>
                  </a:tcPr>
                </a:tc>
                <a:extLst>
                  <a:ext uri="{0D108BD9-81ED-4DB2-BD59-A6C34878D82A}">
                    <a16:rowId xmlns:a16="http://schemas.microsoft.com/office/drawing/2014/main" val="10001"/>
                  </a:ext>
                </a:extLst>
              </a:tr>
              <a:tr h="935641">
                <a:tc>
                  <a:txBody>
                    <a:bodyPr/>
                    <a:lstStyle/>
                    <a:p>
                      <a:r>
                        <a:rPr lang="en-GB" sz="2400" dirty="0"/>
                        <a:t>It is possible to find </a:t>
                      </a:r>
                      <a:r>
                        <a:rPr lang="en-GB" sz="2400" baseline="0" dirty="0"/>
                        <a:t>knowledge &amp; </a:t>
                      </a:r>
                      <a:r>
                        <a:rPr lang="en-GB" sz="2400" dirty="0"/>
                        <a:t>universal</a:t>
                      </a:r>
                      <a:r>
                        <a:rPr lang="en-GB" sz="2400" baseline="0" dirty="0"/>
                        <a:t> laws that are </a:t>
                      </a:r>
                      <a:r>
                        <a:rPr lang="en-GB" sz="2400" baseline="0" dirty="0" err="1"/>
                        <a:t>generalisable</a:t>
                      </a:r>
                      <a:r>
                        <a:rPr lang="en-GB" sz="2400" baseline="0" dirty="0"/>
                        <a:t> (</a:t>
                      </a:r>
                      <a:r>
                        <a:rPr lang="en-GB" sz="2400" i="1" baseline="0" dirty="0"/>
                        <a:t>determinism, generality</a:t>
                      </a:r>
                      <a:r>
                        <a:rPr lang="en-GB" sz="2400" baseline="0" dirty="0"/>
                        <a:t>)</a:t>
                      </a:r>
                      <a:endParaRPr lang="en-GB" sz="2400" dirty="0"/>
                    </a:p>
                  </a:txBody>
                  <a:tcPr>
                    <a:solidFill>
                      <a:srgbClr val="8DDC7A"/>
                    </a:solidFill>
                  </a:tcPr>
                </a:tc>
                <a:tc>
                  <a:txBody>
                    <a:bodyPr/>
                    <a:lstStyle/>
                    <a:p>
                      <a:r>
                        <a:rPr lang="en-GB" sz="2400" dirty="0"/>
                        <a:t>Individual social contexts</a:t>
                      </a:r>
                      <a:r>
                        <a:rPr lang="en-GB" sz="2400" baseline="0" dirty="0"/>
                        <a:t> are unique; generalisation is neither desirable nor possible</a:t>
                      </a:r>
                      <a:endParaRPr lang="en-GB" sz="2400" dirty="0"/>
                    </a:p>
                  </a:txBody>
                  <a:tcPr>
                    <a:solidFill>
                      <a:schemeClr val="tx2">
                        <a:lumMod val="40000"/>
                        <a:lumOff val="60000"/>
                      </a:schemeClr>
                    </a:solidFill>
                  </a:tcPr>
                </a:tc>
                <a:extLst>
                  <a:ext uri="{0D108BD9-81ED-4DB2-BD59-A6C34878D82A}">
                    <a16:rowId xmlns:a16="http://schemas.microsoft.com/office/drawing/2014/main" val="10002"/>
                  </a:ext>
                </a:extLst>
              </a:tr>
            </a:tbl>
          </a:graphicData>
        </a:graphic>
      </p:graphicFrame>
      <p:sp>
        <p:nvSpPr>
          <p:cNvPr id="5" name="TextBox 4"/>
          <p:cNvSpPr txBox="1"/>
          <p:nvPr/>
        </p:nvSpPr>
        <p:spPr>
          <a:xfrm>
            <a:off x="7727324" y="5718220"/>
            <a:ext cx="4056845" cy="646331"/>
          </a:xfrm>
          <a:prstGeom prst="rect">
            <a:avLst/>
          </a:prstGeom>
          <a:noFill/>
        </p:spPr>
        <p:txBody>
          <a:bodyPr wrap="square" rtlCol="0">
            <a:spAutoFit/>
          </a:bodyPr>
          <a:lstStyle/>
          <a:p>
            <a:r>
              <a:rPr lang="en-GB" dirty="0"/>
              <a:t>Table from Coe (2012) in </a:t>
            </a:r>
            <a:r>
              <a:rPr lang="en-GB" i="1" dirty="0"/>
              <a:t>Research methods and methodologies in education</a:t>
            </a:r>
            <a:endParaRPr lang="en-GB" dirty="0"/>
          </a:p>
        </p:txBody>
      </p:sp>
    </p:spTree>
    <p:extLst>
      <p:ext uri="{BB962C8B-B14F-4D97-AF65-F5344CB8AC3E}">
        <p14:creationId xmlns:p14="http://schemas.microsoft.com/office/powerpoint/2010/main" val="2725565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326672874"/>
              </p:ext>
            </p:extLst>
          </p:nvPr>
        </p:nvGraphicFramePr>
        <p:xfrm>
          <a:off x="838200" y="2353659"/>
          <a:ext cx="10515602" cy="3108960"/>
        </p:xfrm>
        <a:graphic>
          <a:graphicData uri="http://schemas.openxmlformats.org/drawingml/2006/table">
            <a:tbl>
              <a:tblPr firstRow="1" bandRow="1">
                <a:tableStyleId>{5C22544A-7EE6-4342-B048-85BDC9FD1C3A}</a:tableStyleId>
              </a:tblPr>
              <a:tblGrid>
                <a:gridCol w="5257801">
                  <a:extLst>
                    <a:ext uri="{9D8B030D-6E8A-4147-A177-3AD203B41FA5}">
                      <a16:colId xmlns:a16="http://schemas.microsoft.com/office/drawing/2014/main" val="20000"/>
                    </a:ext>
                  </a:extLst>
                </a:gridCol>
                <a:gridCol w="5257801">
                  <a:extLst>
                    <a:ext uri="{9D8B030D-6E8A-4147-A177-3AD203B41FA5}">
                      <a16:colId xmlns:a16="http://schemas.microsoft.com/office/drawing/2014/main" val="20001"/>
                    </a:ext>
                  </a:extLst>
                </a:gridCol>
              </a:tblGrid>
              <a:tr h="935641">
                <a:tc>
                  <a:txBody>
                    <a:bodyPr/>
                    <a:lstStyle/>
                    <a:p>
                      <a:r>
                        <a:rPr lang="en-GB" sz="2400" b="0" dirty="0">
                          <a:solidFill>
                            <a:schemeClr val="tx1"/>
                          </a:solidFill>
                        </a:rPr>
                        <a:t>Research should aim to discover general (</a:t>
                      </a:r>
                      <a:r>
                        <a:rPr lang="en-GB" sz="2400" b="0" dirty="0" err="1">
                          <a:solidFill>
                            <a:schemeClr val="tx1"/>
                          </a:solidFill>
                        </a:rPr>
                        <a:t>generalisable</a:t>
                      </a:r>
                      <a:r>
                        <a:rPr lang="en-GB" sz="2400" b="0" dirty="0">
                          <a:solidFill>
                            <a:schemeClr val="tx1"/>
                          </a:solidFill>
                        </a:rPr>
                        <a:t>) explanations for</a:t>
                      </a:r>
                      <a:r>
                        <a:rPr lang="en-GB" sz="2400" b="0" baseline="0" dirty="0">
                          <a:solidFill>
                            <a:schemeClr val="tx1"/>
                          </a:solidFill>
                        </a:rPr>
                        <a:t> phenomena &amp; to make generalizable predictions</a:t>
                      </a:r>
                      <a:endParaRPr lang="en-GB" sz="2400" b="0" dirty="0">
                        <a:solidFill>
                          <a:schemeClr val="tx1"/>
                        </a:solidFill>
                      </a:endParaRPr>
                    </a:p>
                  </a:txBody>
                  <a:tcPr>
                    <a:solidFill>
                      <a:srgbClr val="8DDC7A"/>
                    </a:solidFill>
                  </a:tcPr>
                </a:tc>
                <a:tc>
                  <a:txBody>
                    <a:bodyPr/>
                    <a:lstStyle/>
                    <a:p>
                      <a:r>
                        <a:rPr lang="en-GB" sz="2400" b="0" dirty="0">
                          <a:solidFill>
                            <a:schemeClr val="tx1"/>
                          </a:solidFill>
                        </a:rPr>
                        <a:t>Research should</a:t>
                      </a:r>
                      <a:r>
                        <a:rPr lang="en-GB" sz="2400" b="0" baseline="0" dirty="0">
                          <a:solidFill>
                            <a:schemeClr val="tx1"/>
                          </a:solidFill>
                        </a:rPr>
                        <a:t> aim to understand individual cases &amp; situations and to focus on the meaning that different ‘actors’ bring to them</a:t>
                      </a:r>
                      <a:endParaRPr lang="en-GB" sz="2400" b="0" dirty="0">
                        <a:solidFill>
                          <a:schemeClr val="tx1"/>
                        </a:solidFill>
                      </a:endParaRPr>
                    </a:p>
                  </a:txBody>
                  <a:tcPr>
                    <a:solidFill>
                      <a:schemeClr val="tx2">
                        <a:lumMod val="40000"/>
                        <a:lumOff val="60000"/>
                      </a:schemeClr>
                    </a:solidFill>
                  </a:tcPr>
                </a:tc>
                <a:extLst>
                  <a:ext uri="{0D108BD9-81ED-4DB2-BD59-A6C34878D82A}">
                    <a16:rowId xmlns:a16="http://schemas.microsoft.com/office/drawing/2014/main" val="10000"/>
                  </a:ext>
                </a:extLst>
              </a:tr>
              <a:tr h="935641">
                <a:tc>
                  <a:txBody>
                    <a:bodyPr/>
                    <a:lstStyle/>
                    <a:p>
                      <a:r>
                        <a:rPr lang="en-GB" sz="2400" dirty="0"/>
                        <a:t>The kinds of objective</a:t>
                      </a:r>
                      <a:r>
                        <a:rPr lang="en-GB" sz="2400" baseline="0" dirty="0"/>
                        <a:t> knowledge &amp; facts discovered by research are not dependent on the values &amp; beliefs of particular researchers</a:t>
                      </a:r>
                      <a:endParaRPr lang="en-GB" sz="2400" dirty="0"/>
                    </a:p>
                  </a:txBody>
                  <a:tcPr>
                    <a:solidFill>
                      <a:srgbClr val="8DDC7A"/>
                    </a:solidFill>
                  </a:tcPr>
                </a:tc>
                <a:tc>
                  <a:txBody>
                    <a:bodyPr/>
                    <a:lstStyle/>
                    <a:p>
                      <a:r>
                        <a:rPr lang="en-GB" sz="2400" dirty="0"/>
                        <a:t>Understanding</a:t>
                      </a:r>
                      <a:r>
                        <a:rPr lang="en-GB" sz="2400" baseline="0" dirty="0"/>
                        <a:t> the values &amp; beliefs of researchers is crucial to understanding their claims</a:t>
                      </a:r>
                      <a:endParaRPr lang="en-GB" sz="2400" dirty="0"/>
                    </a:p>
                  </a:txBody>
                  <a:tcPr>
                    <a:solidFill>
                      <a:schemeClr val="tx2">
                        <a:lumMod val="40000"/>
                        <a:lumOff val="60000"/>
                      </a:schemeClr>
                    </a:solidFill>
                  </a:tcPr>
                </a:tc>
                <a:extLst>
                  <a:ext uri="{0D108BD9-81ED-4DB2-BD59-A6C34878D82A}">
                    <a16:rowId xmlns:a16="http://schemas.microsoft.com/office/drawing/2014/main" val="10001"/>
                  </a:ext>
                </a:extLst>
              </a:tr>
            </a:tbl>
          </a:graphicData>
        </a:graphic>
      </p:graphicFrame>
      <p:sp>
        <p:nvSpPr>
          <p:cNvPr id="5" name="Title 1"/>
          <p:cNvSpPr>
            <a:spLocks noGrp="1"/>
          </p:cNvSpPr>
          <p:nvPr>
            <p:ph type="title"/>
          </p:nvPr>
        </p:nvSpPr>
        <p:spPr/>
        <p:txBody>
          <a:bodyPr/>
          <a:lstStyle/>
          <a:p>
            <a:r>
              <a:rPr lang="en-GB" dirty="0"/>
              <a:t>Differences in views about the nature of research</a:t>
            </a:r>
          </a:p>
        </p:txBody>
      </p:sp>
      <p:sp>
        <p:nvSpPr>
          <p:cNvPr id="6" name="TextBox 5"/>
          <p:cNvSpPr txBox="1"/>
          <p:nvPr/>
        </p:nvSpPr>
        <p:spPr>
          <a:xfrm>
            <a:off x="7727324" y="5718220"/>
            <a:ext cx="4056845" cy="646331"/>
          </a:xfrm>
          <a:prstGeom prst="rect">
            <a:avLst/>
          </a:prstGeom>
          <a:noFill/>
        </p:spPr>
        <p:txBody>
          <a:bodyPr wrap="square" rtlCol="0">
            <a:spAutoFit/>
          </a:bodyPr>
          <a:lstStyle/>
          <a:p>
            <a:r>
              <a:rPr lang="en-GB" dirty="0"/>
              <a:t>Table from Coe (2012) in </a:t>
            </a:r>
            <a:r>
              <a:rPr lang="en-GB" i="1" dirty="0"/>
              <a:t>Research methods and methodologies in education</a:t>
            </a:r>
            <a:endParaRPr lang="en-GB" dirty="0"/>
          </a:p>
        </p:txBody>
      </p:sp>
    </p:spTree>
    <p:extLst>
      <p:ext uri="{BB962C8B-B14F-4D97-AF65-F5344CB8AC3E}">
        <p14:creationId xmlns:p14="http://schemas.microsoft.com/office/powerpoint/2010/main" val="2885591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Differences in views about the nature of research</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03384065"/>
              </p:ext>
            </p:extLst>
          </p:nvPr>
        </p:nvGraphicFramePr>
        <p:xfrm>
          <a:off x="838200" y="2173354"/>
          <a:ext cx="10515602" cy="3313081"/>
        </p:xfrm>
        <a:graphic>
          <a:graphicData uri="http://schemas.openxmlformats.org/drawingml/2006/table">
            <a:tbl>
              <a:tblPr firstRow="1" bandRow="1">
                <a:tableStyleId>{5C22544A-7EE6-4342-B048-85BDC9FD1C3A}</a:tableStyleId>
              </a:tblPr>
              <a:tblGrid>
                <a:gridCol w="5257801">
                  <a:extLst>
                    <a:ext uri="{9D8B030D-6E8A-4147-A177-3AD203B41FA5}">
                      <a16:colId xmlns:a16="http://schemas.microsoft.com/office/drawing/2014/main" val="20000"/>
                    </a:ext>
                  </a:extLst>
                </a:gridCol>
                <a:gridCol w="5257801">
                  <a:extLst>
                    <a:ext uri="{9D8B030D-6E8A-4147-A177-3AD203B41FA5}">
                      <a16:colId xmlns:a16="http://schemas.microsoft.com/office/drawing/2014/main" val="20001"/>
                    </a:ext>
                  </a:extLst>
                </a:gridCol>
              </a:tblGrid>
              <a:tr h="935641">
                <a:tc>
                  <a:txBody>
                    <a:bodyPr/>
                    <a:lstStyle/>
                    <a:p>
                      <a:pPr marL="0" indent="0">
                        <a:buNone/>
                      </a:pPr>
                      <a:r>
                        <a:rPr lang="en-GB" sz="2400" b="0" dirty="0">
                          <a:solidFill>
                            <a:schemeClr val="tx1"/>
                          </a:solidFill>
                        </a:rPr>
                        <a:t>The world &amp; phenomena are real and exist independently of perception</a:t>
                      </a:r>
                    </a:p>
                    <a:p>
                      <a:endParaRPr lang="en-GB" dirty="0"/>
                    </a:p>
                  </a:txBody>
                  <a:tcPr>
                    <a:solidFill>
                      <a:srgbClr val="8DDC7A"/>
                    </a:solidFill>
                  </a:tcPr>
                </a:tc>
                <a:tc>
                  <a:txBody>
                    <a:bodyPr/>
                    <a:lstStyle/>
                    <a:p>
                      <a:r>
                        <a:rPr lang="en-GB" sz="2400" b="0" dirty="0">
                          <a:solidFill>
                            <a:schemeClr val="tx1"/>
                          </a:solidFill>
                        </a:rPr>
                        <a:t>Social</a:t>
                      </a:r>
                      <a:r>
                        <a:rPr lang="en-GB" sz="2400" b="0" baseline="0" dirty="0">
                          <a:solidFill>
                            <a:schemeClr val="tx1"/>
                          </a:solidFill>
                        </a:rPr>
                        <a:t> phenomena are always perceived in a particular way; they have no ‘reality’ independent of perception</a:t>
                      </a:r>
                      <a:endParaRPr lang="en-GB" sz="2400" b="0" dirty="0">
                        <a:solidFill>
                          <a:schemeClr val="tx1"/>
                        </a:solidFill>
                      </a:endParaRPr>
                    </a:p>
                  </a:txBody>
                  <a:tcPr>
                    <a:solidFill>
                      <a:schemeClr val="tx2">
                        <a:lumMod val="40000"/>
                        <a:lumOff val="60000"/>
                      </a:schemeClr>
                    </a:solidFill>
                  </a:tcPr>
                </a:tc>
                <a:extLst>
                  <a:ext uri="{0D108BD9-81ED-4DB2-BD59-A6C34878D82A}">
                    <a16:rowId xmlns:a16="http://schemas.microsoft.com/office/drawing/2014/main" val="10000"/>
                  </a:ext>
                </a:extLst>
              </a:tr>
              <a:tr h="935641">
                <a:tc>
                  <a:txBody>
                    <a:bodyPr/>
                    <a:lstStyle/>
                    <a:p>
                      <a:r>
                        <a:rPr lang="en-GB" sz="2400" dirty="0"/>
                        <a:t>There is truth and objective knowledge about the world</a:t>
                      </a:r>
                    </a:p>
                  </a:txBody>
                  <a:tcPr>
                    <a:solidFill>
                      <a:srgbClr val="8DDC7A"/>
                    </a:solidFill>
                  </a:tcPr>
                </a:tc>
                <a:tc>
                  <a:txBody>
                    <a:bodyPr/>
                    <a:lstStyle/>
                    <a:p>
                      <a:r>
                        <a:rPr lang="en-GB" sz="2400" dirty="0"/>
                        <a:t>All</a:t>
                      </a:r>
                      <a:r>
                        <a:rPr lang="en-GB" sz="2400" baseline="0" dirty="0"/>
                        <a:t> knowledge is subjective &amp; socially constructed</a:t>
                      </a:r>
                      <a:endParaRPr lang="en-GB" sz="2400" dirty="0"/>
                    </a:p>
                  </a:txBody>
                  <a:tcPr>
                    <a:solidFill>
                      <a:schemeClr val="tx2">
                        <a:lumMod val="40000"/>
                        <a:lumOff val="60000"/>
                      </a:schemeClr>
                    </a:solidFill>
                  </a:tcPr>
                </a:tc>
                <a:extLst>
                  <a:ext uri="{0D108BD9-81ED-4DB2-BD59-A6C34878D82A}">
                    <a16:rowId xmlns:a16="http://schemas.microsoft.com/office/drawing/2014/main" val="10001"/>
                  </a:ext>
                </a:extLst>
              </a:tr>
              <a:tr h="935641">
                <a:tc>
                  <a:txBody>
                    <a:bodyPr/>
                    <a:lstStyle/>
                    <a:p>
                      <a:r>
                        <a:rPr lang="en-GB" sz="2400" dirty="0"/>
                        <a:t>It is possible to find universal</a:t>
                      </a:r>
                      <a:r>
                        <a:rPr lang="en-GB" sz="2400" baseline="0" dirty="0"/>
                        <a:t> laws &amp; knowledge that are </a:t>
                      </a:r>
                      <a:r>
                        <a:rPr lang="en-GB" sz="2400" baseline="0" dirty="0" err="1"/>
                        <a:t>generalisable</a:t>
                      </a:r>
                      <a:r>
                        <a:rPr lang="en-GB" sz="2400" baseline="0" dirty="0"/>
                        <a:t> (</a:t>
                      </a:r>
                      <a:r>
                        <a:rPr lang="en-GB" sz="2400" i="1" baseline="0" dirty="0"/>
                        <a:t>determinism, generality</a:t>
                      </a:r>
                      <a:r>
                        <a:rPr lang="en-GB" sz="2400" baseline="0" dirty="0"/>
                        <a:t>)</a:t>
                      </a:r>
                      <a:endParaRPr lang="en-GB" sz="2400" dirty="0"/>
                    </a:p>
                  </a:txBody>
                  <a:tcPr>
                    <a:solidFill>
                      <a:srgbClr val="8DDC7A"/>
                    </a:solidFill>
                  </a:tcPr>
                </a:tc>
                <a:tc>
                  <a:txBody>
                    <a:bodyPr/>
                    <a:lstStyle/>
                    <a:p>
                      <a:r>
                        <a:rPr lang="en-GB" sz="2400" dirty="0"/>
                        <a:t>Individual social contexts</a:t>
                      </a:r>
                      <a:r>
                        <a:rPr lang="en-GB" sz="2400" baseline="0" dirty="0"/>
                        <a:t> are unique; generalisation is </a:t>
                      </a:r>
                      <a:r>
                        <a:rPr lang="en-GB" sz="2400" baseline="0" dirty="0" err="1"/>
                        <a:t>netiher</a:t>
                      </a:r>
                      <a:r>
                        <a:rPr lang="en-GB" sz="2400" baseline="0" dirty="0"/>
                        <a:t> desirable nor possible</a:t>
                      </a:r>
                      <a:endParaRPr lang="en-GB" sz="2400" dirty="0"/>
                    </a:p>
                  </a:txBody>
                  <a:tcPr>
                    <a:solidFill>
                      <a:schemeClr val="tx2">
                        <a:lumMod val="40000"/>
                        <a:lumOff val="60000"/>
                      </a:schemeClr>
                    </a:solidFill>
                  </a:tcPr>
                </a:tc>
                <a:extLst>
                  <a:ext uri="{0D108BD9-81ED-4DB2-BD59-A6C34878D82A}">
                    <a16:rowId xmlns:a16="http://schemas.microsoft.com/office/drawing/2014/main" val="10002"/>
                  </a:ext>
                </a:extLst>
              </a:tr>
            </a:tbl>
          </a:graphicData>
        </a:graphic>
      </p:graphicFrame>
      <p:sp>
        <p:nvSpPr>
          <p:cNvPr id="5" name="TextBox 4"/>
          <p:cNvSpPr txBox="1"/>
          <p:nvPr/>
        </p:nvSpPr>
        <p:spPr>
          <a:xfrm>
            <a:off x="7727324" y="5718220"/>
            <a:ext cx="4056845" cy="646331"/>
          </a:xfrm>
          <a:prstGeom prst="rect">
            <a:avLst/>
          </a:prstGeom>
          <a:noFill/>
        </p:spPr>
        <p:txBody>
          <a:bodyPr wrap="square" rtlCol="0">
            <a:spAutoFit/>
          </a:bodyPr>
          <a:lstStyle/>
          <a:p>
            <a:r>
              <a:rPr lang="en-GB" dirty="0"/>
              <a:t>Table from Coe (2012) in </a:t>
            </a:r>
            <a:r>
              <a:rPr lang="en-GB" i="1" dirty="0"/>
              <a:t>Research methods and methodologies in education</a:t>
            </a:r>
            <a:endParaRPr lang="en-GB" dirty="0"/>
          </a:p>
        </p:txBody>
      </p:sp>
      <p:sp>
        <p:nvSpPr>
          <p:cNvPr id="3" name="Cross 2"/>
          <p:cNvSpPr/>
          <p:nvPr/>
        </p:nvSpPr>
        <p:spPr>
          <a:xfrm>
            <a:off x="1812277" y="2393156"/>
            <a:ext cx="3335628" cy="2588655"/>
          </a:xfrm>
          <a:prstGeom prst="plus">
            <a:avLst/>
          </a:prstGeom>
          <a:solidFill>
            <a:srgbClr val="00B050">
              <a:alpha val="85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rot="19940401">
            <a:off x="1554471" y="2875287"/>
            <a:ext cx="3577613" cy="769441"/>
          </a:xfrm>
          <a:prstGeom prst="rect">
            <a:avLst/>
          </a:prstGeom>
          <a:solidFill>
            <a:schemeClr val="accent6">
              <a:lumMod val="60000"/>
              <a:lumOff val="40000"/>
            </a:schemeClr>
          </a:solidFill>
        </p:spPr>
        <p:txBody>
          <a:bodyPr wrap="square" rtlCol="0">
            <a:spAutoFit/>
          </a:bodyPr>
          <a:lstStyle/>
          <a:p>
            <a:pPr algn="ctr"/>
            <a:r>
              <a:rPr lang="en-GB" sz="4400" dirty="0"/>
              <a:t>POSITIVIST</a:t>
            </a:r>
          </a:p>
        </p:txBody>
      </p:sp>
      <p:sp>
        <p:nvSpPr>
          <p:cNvPr id="7" name="Trapezoid 6"/>
          <p:cNvSpPr/>
          <p:nvPr/>
        </p:nvSpPr>
        <p:spPr>
          <a:xfrm>
            <a:off x="7088970" y="2256120"/>
            <a:ext cx="3072948" cy="3147548"/>
          </a:xfrm>
          <a:prstGeom prst="trapezoid">
            <a:avLst/>
          </a:prstGeom>
          <a:solidFill>
            <a:schemeClr val="accent1">
              <a:alpha val="8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rot="19940401">
            <a:off x="6363971" y="3071423"/>
            <a:ext cx="4058544" cy="769441"/>
          </a:xfrm>
          <a:prstGeom prst="rect">
            <a:avLst/>
          </a:prstGeom>
          <a:solidFill>
            <a:schemeClr val="accent1">
              <a:lumMod val="40000"/>
              <a:lumOff val="60000"/>
            </a:schemeClr>
          </a:solidFill>
        </p:spPr>
        <p:txBody>
          <a:bodyPr wrap="square" rtlCol="0">
            <a:spAutoFit/>
          </a:bodyPr>
          <a:lstStyle/>
          <a:p>
            <a:pPr algn="ctr"/>
            <a:r>
              <a:rPr lang="en-GB" sz="4400" dirty="0"/>
              <a:t>INTERPRETIVIST</a:t>
            </a:r>
          </a:p>
        </p:txBody>
      </p:sp>
    </p:spTree>
    <p:extLst>
      <p:ext uri="{BB962C8B-B14F-4D97-AF65-F5344CB8AC3E}">
        <p14:creationId xmlns:p14="http://schemas.microsoft.com/office/powerpoint/2010/main" val="623760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Positivism</a:t>
            </a:r>
          </a:p>
        </p:txBody>
      </p:sp>
      <p:sp>
        <p:nvSpPr>
          <p:cNvPr id="3" name="Content Placeholder 2"/>
          <p:cNvSpPr>
            <a:spLocks noGrp="1"/>
          </p:cNvSpPr>
          <p:nvPr>
            <p:ph idx="1"/>
          </p:nvPr>
        </p:nvSpPr>
        <p:spPr/>
        <p:txBody>
          <a:bodyPr/>
          <a:lstStyle/>
          <a:p>
            <a:pPr marL="0" indent="0">
              <a:lnSpc>
                <a:spcPct val="150000"/>
              </a:lnSpc>
              <a:buNone/>
            </a:pPr>
            <a:r>
              <a:rPr lang="en-GB" sz="3200" dirty="0">
                <a:solidFill>
                  <a:schemeClr val="tx1"/>
                </a:solidFill>
              </a:rPr>
              <a:t>“Objective accounts of the world can be given, and… the function of science is to develop descriptions and explanations in the form of universal laws (to develop </a:t>
            </a:r>
            <a:r>
              <a:rPr lang="en-GB" sz="3200" i="1" dirty="0">
                <a:solidFill>
                  <a:schemeClr val="tx1"/>
                </a:solidFill>
              </a:rPr>
              <a:t>nomothetic</a:t>
            </a:r>
            <a:r>
              <a:rPr lang="en-GB" sz="3200" dirty="0">
                <a:solidFill>
                  <a:schemeClr val="tx1"/>
                </a:solidFill>
              </a:rPr>
              <a:t> knowledge)” </a:t>
            </a:r>
          </a:p>
          <a:p>
            <a:pPr marL="0" indent="0">
              <a:buNone/>
            </a:pPr>
            <a:r>
              <a:rPr lang="en-GB" dirty="0">
                <a:solidFill>
                  <a:schemeClr val="tx1"/>
                </a:solidFill>
              </a:rPr>
              <a:t>(Coe, 2012)</a:t>
            </a:r>
          </a:p>
        </p:txBody>
      </p:sp>
    </p:spTree>
    <p:extLst>
      <p:ext uri="{BB962C8B-B14F-4D97-AF65-F5344CB8AC3E}">
        <p14:creationId xmlns:p14="http://schemas.microsoft.com/office/powerpoint/2010/main" val="31345909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8091"/>
            <a:ext cx="10515600" cy="1325563"/>
          </a:xfrm>
        </p:spPr>
        <p:txBody>
          <a:bodyPr>
            <a:normAutofit/>
          </a:bodyPr>
          <a:lstStyle/>
          <a:p>
            <a:r>
              <a:rPr lang="en-GB" sz="7200" dirty="0">
                <a:solidFill>
                  <a:schemeClr val="tx1"/>
                </a:solidFill>
              </a:rPr>
              <a:t>Positivism strives for:</a:t>
            </a:r>
          </a:p>
        </p:txBody>
      </p:sp>
      <p:sp>
        <p:nvSpPr>
          <p:cNvPr id="3" name="Content Placeholder 2"/>
          <p:cNvSpPr>
            <a:spLocks noGrp="1"/>
          </p:cNvSpPr>
          <p:nvPr>
            <p:ph idx="1"/>
          </p:nvPr>
        </p:nvSpPr>
        <p:spPr>
          <a:xfrm>
            <a:off x="838200" y="1714964"/>
            <a:ext cx="5148532" cy="4696394"/>
          </a:xfrm>
        </p:spPr>
        <p:txBody>
          <a:bodyPr>
            <a:noAutofit/>
          </a:bodyPr>
          <a:lstStyle/>
          <a:p>
            <a:pPr marL="0" indent="0">
              <a:lnSpc>
                <a:spcPct val="100000"/>
              </a:lnSpc>
              <a:buNone/>
            </a:pPr>
            <a:r>
              <a:rPr lang="en-GB" sz="3600" dirty="0">
                <a:solidFill>
                  <a:schemeClr val="tx1"/>
                </a:solidFill>
              </a:rPr>
              <a:t>Objectivity</a:t>
            </a:r>
          </a:p>
          <a:p>
            <a:pPr marL="0" indent="0">
              <a:lnSpc>
                <a:spcPct val="150000"/>
              </a:lnSpc>
              <a:buNone/>
            </a:pPr>
            <a:r>
              <a:rPr lang="en-GB" sz="3600" dirty="0">
                <a:solidFill>
                  <a:schemeClr val="tx1"/>
                </a:solidFill>
              </a:rPr>
              <a:t>Measurability</a:t>
            </a:r>
          </a:p>
          <a:p>
            <a:pPr marL="0" indent="0">
              <a:lnSpc>
                <a:spcPct val="150000"/>
              </a:lnSpc>
              <a:buNone/>
            </a:pPr>
            <a:r>
              <a:rPr lang="en-GB" sz="3600" dirty="0">
                <a:solidFill>
                  <a:schemeClr val="tx1"/>
                </a:solidFill>
              </a:rPr>
              <a:t>Predictability</a:t>
            </a:r>
          </a:p>
          <a:p>
            <a:pPr marL="0" indent="0">
              <a:lnSpc>
                <a:spcPct val="150000"/>
              </a:lnSpc>
              <a:buNone/>
            </a:pPr>
            <a:r>
              <a:rPr lang="en-GB" sz="3600" dirty="0">
                <a:solidFill>
                  <a:schemeClr val="tx1"/>
                </a:solidFill>
              </a:rPr>
              <a:t>Controllability</a:t>
            </a:r>
          </a:p>
        </p:txBody>
      </p:sp>
      <p:sp>
        <p:nvSpPr>
          <p:cNvPr id="4" name="Content Placeholder 2"/>
          <p:cNvSpPr txBox="1">
            <a:spLocks/>
          </p:cNvSpPr>
          <p:nvPr/>
        </p:nvSpPr>
        <p:spPr>
          <a:xfrm>
            <a:off x="6774611" y="1587171"/>
            <a:ext cx="4423913"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Font typeface="Arial" panose="020B0604020202020204" pitchFamily="34" charset="0"/>
              <a:buNone/>
            </a:pPr>
            <a:r>
              <a:rPr lang="en-GB" sz="3600" dirty="0"/>
              <a:t>Patterning</a:t>
            </a:r>
          </a:p>
          <a:p>
            <a:pPr marL="0" indent="0">
              <a:lnSpc>
                <a:spcPct val="150000"/>
              </a:lnSpc>
              <a:buFont typeface="Arial" panose="020B0604020202020204" pitchFamily="34" charset="0"/>
              <a:buNone/>
            </a:pPr>
            <a:r>
              <a:rPr lang="en-GB" sz="3600" dirty="0"/>
              <a:t>Construction of laws &amp; rules of behaviour</a:t>
            </a:r>
          </a:p>
          <a:p>
            <a:pPr marL="0" indent="0">
              <a:lnSpc>
                <a:spcPct val="150000"/>
              </a:lnSpc>
              <a:buFont typeface="Arial" panose="020B0604020202020204" pitchFamily="34" charset="0"/>
              <a:buNone/>
            </a:pPr>
            <a:r>
              <a:rPr lang="en-GB" sz="3600" dirty="0"/>
              <a:t>Determining causality</a:t>
            </a:r>
          </a:p>
        </p:txBody>
      </p:sp>
      <p:sp>
        <p:nvSpPr>
          <p:cNvPr id="5" name="Rectangle 4"/>
          <p:cNvSpPr/>
          <p:nvPr/>
        </p:nvSpPr>
        <p:spPr>
          <a:xfrm>
            <a:off x="10415017" y="6042026"/>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3137352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err="1"/>
              <a:t>Interpretivism</a:t>
            </a:r>
            <a:endParaRPr lang="en-GB" sz="7200" dirty="0"/>
          </a:p>
        </p:txBody>
      </p:sp>
      <p:sp>
        <p:nvSpPr>
          <p:cNvPr id="3" name="Content Placeholder 2"/>
          <p:cNvSpPr>
            <a:spLocks noGrp="1"/>
          </p:cNvSpPr>
          <p:nvPr>
            <p:ph idx="1"/>
          </p:nvPr>
        </p:nvSpPr>
        <p:spPr/>
        <p:txBody>
          <a:bodyPr>
            <a:normAutofit fontScale="92500"/>
          </a:bodyPr>
          <a:lstStyle/>
          <a:p>
            <a:pPr marL="0" indent="0">
              <a:lnSpc>
                <a:spcPct val="150000"/>
              </a:lnSpc>
              <a:buNone/>
            </a:pPr>
            <a:r>
              <a:rPr lang="en-GB" sz="3200" dirty="0">
                <a:solidFill>
                  <a:schemeClr val="tx1"/>
                </a:solidFill>
              </a:rPr>
              <a:t>“…the central reality in studying people and their behaviour concerns the meanings people bring to situations and behaviour, and which they use to make sense of their world… These meanings are essential to understanding behaviour” </a:t>
            </a:r>
          </a:p>
          <a:p>
            <a:pPr marL="0" indent="0">
              <a:lnSpc>
                <a:spcPct val="150000"/>
              </a:lnSpc>
              <a:buNone/>
            </a:pPr>
            <a:r>
              <a:rPr lang="en-GB" sz="3200" dirty="0">
                <a:solidFill>
                  <a:schemeClr val="tx1"/>
                </a:solidFill>
              </a:rPr>
              <a:t>(Coe, 2012; </a:t>
            </a:r>
            <a:r>
              <a:rPr lang="en-GB" sz="3200" dirty="0" err="1">
                <a:solidFill>
                  <a:schemeClr val="tx1"/>
                </a:solidFill>
              </a:rPr>
              <a:t>O’Donoghue</a:t>
            </a:r>
            <a:r>
              <a:rPr lang="en-GB" sz="3200" dirty="0">
                <a:solidFill>
                  <a:schemeClr val="tx1"/>
                </a:solidFill>
              </a:rPr>
              <a:t>, 2007)</a:t>
            </a:r>
          </a:p>
        </p:txBody>
      </p:sp>
    </p:spTree>
    <p:extLst>
      <p:ext uri="{BB962C8B-B14F-4D97-AF65-F5344CB8AC3E}">
        <p14:creationId xmlns:p14="http://schemas.microsoft.com/office/powerpoint/2010/main" val="36879160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err="1"/>
              <a:t>Interpretivism</a:t>
            </a:r>
            <a:r>
              <a:rPr lang="en-GB" sz="7200" dirty="0"/>
              <a:t> strives to:</a:t>
            </a:r>
          </a:p>
        </p:txBody>
      </p:sp>
      <p:sp>
        <p:nvSpPr>
          <p:cNvPr id="3" name="Content Placeholder 2"/>
          <p:cNvSpPr>
            <a:spLocks noGrp="1"/>
          </p:cNvSpPr>
          <p:nvPr>
            <p:ph idx="1"/>
          </p:nvPr>
        </p:nvSpPr>
        <p:spPr>
          <a:xfrm>
            <a:off x="838200" y="2506662"/>
            <a:ext cx="10515600" cy="4351338"/>
          </a:xfrm>
        </p:spPr>
        <p:txBody>
          <a:bodyPr>
            <a:normAutofit/>
          </a:bodyPr>
          <a:lstStyle/>
          <a:p>
            <a:pPr marL="0" indent="0">
              <a:lnSpc>
                <a:spcPct val="150000"/>
              </a:lnSpc>
              <a:buNone/>
            </a:pPr>
            <a:r>
              <a:rPr lang="en-GB" sz="3200" dirty="0">
                <a:solidFill>
                  <a:schemeClr val="tx1"/>
                </a:solidFill>
              </a:rPr>
              <a:t>Understand and interpret the world in terms of its actors</a:t>
            </a:r>
          </a:p>
          <a:p>
            <a:pPr marL="0" indent="0">
              <a:lnSpc>
                <a:spcPct val="150000"/>
              </a:lnSpc>
              <a:buNone/>
            </a:pPr>
            <a:r>
              <a:rPr lang="en-GB" sz="3200" dirty="0">
                <a:solidFill>
                  <a:schemeClr val="tx1"/>
                </a:solidFill>
              </a:rPr>
              <a:t>Focus on meanings &amp; interpretations</a:t>
            </a:r>
          </a:p>
        </p:txBody>
      </p:sp>
      <p:sp>
        <p:nvSpPr>
          <p:cNvPr id="4" name="Rectangle 3"/>
          <p:cNvSpPr/>
          <p:nvPr/>
        </p:nvSpPr>
        <p:spPr>
          <a:xfrm>
            <a:off x="10415017" y="6042026"/>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6308387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13265" y="840138"/>
            <a:ext cx="10515600" cy="1325563"/>
          </a:xfrm>
        </p:spPr>
        <p:txBody>
          <a:bodyPr>
            <a:normAutofit/>
          </a:bodyPr>
          <a:lstStyle/>
          <a:p>
            <a:r>
              <a:rPr lang="en-GB" sz="5400" dirty="0"/>
              <a:t>Conflicting views? </a:t>
            </a:r>
          </a:p>
        </p:txBody>
      </p:sp>
      <p:sp>
        <p:nvSpPr>
          <p:cNvPr id="4" name="TextBox 3"/>
          <p:cNvSpPr txBox="1"/>
          <p:nvPr/>
        </p:nvSpPr>
        <p:spPr>
          <a:xfrm>
            <a:off x="3042495" y="2528085"/>
            <a:ext cx="5700156" cy="2585323"/>
          </a:xfrm>
          <a:prstGeom prst="rect">
            <a:avLst/>
          </a:prstGeom>
          <a:noFill/>
        </p:spPr>
        <p:txBody>
          <a:bodyPr wrap="square" rtlCol="0">
            <a:spAutoFit/>
          </a:bodyPr>
          <a:lstStyle/>
          <a:p>
            <a:pPr algn="ctr">
              <a:lnSpc>
                <a:spcPct val="150000"/>
              </a:lnSpc>
            </a:pPr>
            <a:r>
              <a:rPr lang="en-GB" sz="3600" dirty="0"/>
              <a:t>“Paradigm differences do not require paradigm conflict” (Gage, 1989)</a:t>
            </a:r>
          </a:p>
        </p:txBody>
      </p:sp>
    </p:spTree>
    <p:extLst>
      <p:ext uri="{BB962C8B-B14F-4D97-AF65-F5344CB8AC3E}">
        <p14:creationId xmlns:p14="http://schemas.microsoft.com/office/powerpoint/2010/main" val="41743229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Reconciling different views: how can we deal with existence of different ‘paradigms’?</a:t>
            </a:r>
          </a:p>
        </p:txBody>
      </p:sp>
      <p:sp>
        <p:nvSpPr>
          <p:cNvPr id="3" name="Content Placeholder 2"/>
          <p:cNvSpPr>
            <a:spLocks noGrp="1"/>
          </p:cNvSpPr>
          <p:nvPr>
            <p:ph idx="1"/>
          </p:nvPr>
        </p:nvSpPr>
        <p:spPr>
          <a:xfrm>
            <a:off x="933202" y="1825624"/>
            <a:ext cx="10847120" cy="5032375"/>
          </a:xfrm>
        </p:spPr>
        <p:txBody>
          <a:bodyPr>
            <a:normAutofit/>
          </a:bodyPr>
          <a:lstStyle/>
          <a:p>
            <a:pPr marL="0" indent="0">
              <a:buNone/>
            </a:pPr>
            <a:r>
              <a:rPr lang="en-GB" dirty="0">
                <a:solidFill>
                  <a:schemeClr val="tx1"/>
                </a:solidFill>
              </a:rPr>
              <a:t>Option 1. </a:t>
            </a:r>
          </a:p>
          <a:p>
            <a:pPr marL="0" indent="0">
              <a:buNone/>
            </a:pPr>
            <a:r>
              <a:rPr lang="en-GB" sz="4400" dirty="0">
                <a:solidFill>
                  <a:schemeClr val="tx1"/>
                </a:solidFill>
              </a:rPr>
              <a:t>Incommensurability</a:t>
            </a:r>
          </a:p>
          <a:p>
            <a:pPr>
              <a:buFontTx/>
              <a:buChar char="-"/>
            </a:pPr>
            <a:r>
              <a:rPr lang="en-GB" dirty="0">
                <a:solidFill>
                  <a:schemeClr val="tx1"/>
                </a:solidFill>
              </a:rPr>
              <a:t>Accepting the two views as basically incommensurable</a:t>
            </a:r>
          </a:p>
          <a:p>
            <a:pPr>
              <a:buFontTx/>
              <a:buChar char="-"/>
            </a:pPr>
            <a:r>
              <a:rPr lang="en-GB" dirty="0">
                <a:solidFill>
                  <a:schemeClr val="tx1"/>
                </a:solidFill>
              </a:rPr>
              <a:t>Cannot ‘pick &amp; mix’ – must make a philosophical commitment to a particular way of seeing the world</a:t>
            </a:r>
          </a:p>
          <a:p>
            <a:pPr marL="0" indent="0">
              <a:lnSpc>
                <a:spcPct val="150000"/>
              </a:lnSpc>
              <a:buNone/>
            </a:pPr>
            <a:r>
              <a:rPr lang="en-GB" dirty="0">
                <a:solidFill>
                  <a:schemeClr val="tx1"/>
                </a:solidFill>
              </a:rPr>
              <a:t>“If you believe our knowledge of social phenomena is inevitably subjective &amp; socially constructed, then it makes no sense to seek general laws to describe the world. Nor is it possible to compromise between these discrete defensible positions… There is no middle way”</a:t>
            </a:r>
          </a:p>
          <a:p>
            <a:pPr marL="0" indent="0">
              <a:buNone/>
            </a:pPr>
            <a:endParaRPr lang="en-GB" dirty="0">
              <a:solidFill>
                <a:schemeClr val="tx1"/>
              </a:solidFill>
            </a:endParaRPr>
          </a:p>
        </p:txBody>
      </p:sp>
      <p:sp>
        <p:nvSpPr>
          <p:cNvPr id="4" name="Rectangle 3"/>
          <p:cNvSpPr/>
          <p:nvPr/>
        </p:nvSpPr>
        <p:spPr>
          <a:xfrm>
            <a:off x="10616898" y="6291408"/>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1403912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2ABE273-A57A-4523-99C5-F4D7F4511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1A15CF5-392D-404A-8095-DD2085F2F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61855" y="696686"/>
            <a:ext cx="3570511" cy="5399314"/>
          </a:xfrm>
        </p:spPr>
        <p:txBody>
          <a:bodyPr>
            <a:normAutofit/>
          </a:bodyPr>
          <a:lstStyle/>
          <a:p>
            <a:r>
              <a:rPr lang="en-GB" sz="3200">
                <a:solidFill>
                  <a:srgbClr val="FFFFFF"/>
                </a:solidFill>
              </a:rPr>
              <a:t>Reconciling different views: how can we deal with existence of different ‘paradigms’?</a:t>
            </a:r>
          </a:p>
        </p:txBody>
      </p:sp>
      <p:cxnSp>
        <p:nvCxnSpPr>
          <p:cNvPr id="13" name="Straight Connector 12">
            <a:extLst>
              <a:ext uri="{FF2B5EF4-FFF2-40B4-BE49-F238E27FC236}">
                <a16:creationId xmlns:a16="http://schemas.microsoft.com/office/drawing/2014/main" id="{3D0F74E7-7AA9-4171-BCD1-C325B7632D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653842" y="2054826"/>
            <a:ext cx="0" cy="27432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075318" y="609600"/>
            <a:ext cx="6359029" cy="5486400"/>
          </a:xfrm>
        </p:spPr>
        <p:txBody>
          <a:bodyPr anchor="ctr">
            <a:normAutofit/>
          </a:bodyPr>
          <a:lstStyle/>
          <a:p>
            <a:pPr marL="0" indent="0">
              <a:buNone/>
            </a:pPr>
            <a:r>
              <a:rPr lang="en-GB" sz="2000" dirty="0">
                <a:solidFill>
                  <a:srgbClr val="FFFFFF"/>
                </a:solidFill>
              </a:rPr>
              <a:t>Option 2. </a:t>
            </a:r>
          </a:p>
          <a:p>
            <a:pPr marL="0" indent="0">
              <a:buNone/>
            </a:pPr>
            <a:r>
              <a:rPr lang="en-GB" sz="2000" dirty="0">
                <a:solidFill>
                  <a:srgbClr val="FFFFFF"/>
                </a:solidFill>
              </a:rPr>
              <a:t>Compatibility</a:t>
            </a:r>
          </a:p>
          <a:p>
            <a:pPr>
              <a:buFontTx/>
              <a:buChar char="-"/>
            </a:pPr>
            <a:r>
              <a:rPr lang="en-GB" sz="2000" dirty="0">
                <a:solidFill>
                  <a:srgbClr val="FFFFFF"/>
                </a:solidFill>
              </a:rPr>
              <a:t>Accepting that researchers must take a philosophical stance, BUT</a:t>
            </a:r>
          </a:p>
          <a:p>
            <a:pPr>
              <a:buFontTx/>
              <a:buChar char="-"/>
            </a:pPr>
            <a:r>
              <a:rPr lang="en-GB" sz="2000" dirty="0">
                <a:solidFill>
                  <a:srgbClr val="FFFFFF"/>
                </a:solidFill>
              </a:rPr>
              <a:t>These philosophical values ‘do not necessarily constrain other choices about the kinds of questions and methods they adopt’</a:t>
            </a:r>
          </a:p>
          <a:p>
            <a:pPr>
              <a:buFontTx/>
              <a:buChar char="-"/>
            </a:pPr>
            <a:r>
              <a:rPr lang="en-GB" sz="2000" dirty="0">
                <a:solidFill>
                  <a:srgbClr val="FFFFFF"/>
                </a:solidFill>
              </a:rPr>
              <a:t>e.g., may take a realist perspective but emphasise an interpretative approach</a:t>
            </a:r>
          </a:p>
          <a:p>
            <a:pPr>
              <a:buFontTx/>
              <a:buChar char="-"/>
            </a:pPr>
            <a:r>
              <a:rPr lang="en-GB" sz="2000" dirty="0">
                <a:solidFill>
                  <a:srgbClr val="FFFFFF"/>
                </a:solidFill>
              </a:rPr>
              <a:t>Asymmetry - Could be seen as ‘softened’ positivism – where qualitative data essentially subservient to quantitative</a:t>
            </a:r>
          </a:p>
        </p:txBody>
      </p:sp>
      <p:sp>
        <p:nvSpPr>
          <p:cNvPr id="4" name="Rectangle 3"/>
          <p:cNvSpPr/>
          <p:nvPr/>
        </p:nvSpPr>
        <p:spPr>
          <a:xfrm>
            <a:off x="10721255" y="6350785"/>
            <a:ext cx="1265090" cy="369332"/>
          </a:xfrm>
          <a:prstGeom prst="rect">
            <a:avLst/>
          </a:prstGeom>
        </p:spPr>
        <p:txBody>
          <a:bodyPr wrap="none">
            <a:spAutoFit/>
          </a:bodyPr>
          <a:lstStyle/>
          <a:p>
            <a:pPr>
              <a:spcAft>
                <a:spcPts val="600"/>
              </a:spcAft>
            </a:pPr>
            <a:r>
              <a:rPr lang="en-GB" dirty="0"/>
              <a:t>(Coe, 2012)</a:t>
            </a:r>
            <a:endParaRPr lang="en-GB"/>
          </a:p>
        </p:txBody>
      </p:sp>
    </p:spTree>
    <p:extLst>
      <p:ext uri="{BB962C8B-B14F-4D97-AF65-F5344CB8AC3E}">
        <p14:creationId xmlns:p14="http://schemas.microsoft.com/office/powerpoint/2010/main" val="12489256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Reconciling different views: how can we deal with existence of different ‘paradigms’?</a:t>
            </a:r>
          </a:p>
        </p:txBody>
      </p:sp>
      <p:sp>
        <p:nvSpPr>
          <p:cNvPr id="3" name="Content Placeholder 2"/>
          <p:cNvSpPr>
            <a:spLocks noGrp="1"/>
          </p:cNvSpPr>
          <p:nvPr>
            <p:ph idx="1"/>
          </p:nvPr>
        </p:nvSpPr>
        <p:spPr>
          <a:xfrm>
            <a:off x="933202" y="1825624"/>
            <a:ext cx="10847120" cy="5032375"/>
          </a:xfrm>
        </p:spPr>
        <p:txBody>
          <a:bodyPr>
            <a:normAutofit/>
          </a:bodyPr>
          <a:lstStyle/>
          <a:p>
            <a:pPr marL="0" indent="0">
              <a:buNone/>
            </a:pPr>
            <a:r>
              <a:rPr lang="en-GB" dirty="0">
                <a:solidFill>
                  <a:schemeClr val="tx1"/>
                </a:solidFill>
              </a:rPr>
              <a:t>Option 3. </a:t>
            </a:r>
          </a:p>
          <a:p>
            <a:pPr marL="0" indent="0">
              <a:buNone/>
            </a:pPr>
            <a:r>
              <a:rPr lang="en-GB" sz="4400" dirty="0">
                <a:solidFill>
                  <a:schemeClr val="tx1"/>
                </a:solidFill>
              </a:rPr>
              <a:t>Pragmatism</a:t>
            </a:r>
          </a:p>
          <a:p>
            <a:pPr>
              <a:buFontTx/>
              <a:buChar char="-"/>
            </a:pPr>
            <a:r>
              <a:rPr lang="en-GB" dirty="0">
                <a:solidFill>
                  <a:schemeClr val="tx1"/>
                </a:solidFill>
              </a:rPr>
              <a:t>Rejecting traditional dichotomies</a:t>
            </a:r>
          </a:p>
          <a:p>
            <a:pPr>
              <a:buFontTx/>
              <a:buChar char="-"/>
            </a:pPr>
            <a:r>
              <a:rPr lang="en-GB" dirty="0">
                <a:solidFill>
                  <a:schemeClr val="tx1"/>
                </a:solidFill>
              </a:rPr>
              <a:t>The whole notion of paradigms may be viewed as problematic &amp; unhelpful (an anti-philosophy?)</a:t>
            </a:r>
          </a:p>
          <a:p>
            <a:pPr>
              <a:buFontTx/>
              <a:buChar char="-"/>
            </a:pPr>
            <a:r>
              <a:rPr lang="en-GB" dirty="0">
                <a:solidFill>
                  <a:schemeClr val="tx1"/>
                </a:solidFill>
              </a:rPr>
              <a:t>Research may be conducted for particular reasons </a:t>
            </a:r>
          </a:p>
          <a:p>
            <a:pPr>
              <a:buFontTx/>
              <a:buChar char="-"/>
            </a:pPr>
            <a:r>
              <a:rPr lang="en-GB" dirty="0">
                <a:solidFill>
                  <a:schemeClr val="tx1"/>
                </a:solidFill>
              </a:rPr>
              <a:t>Choice of reasons may be influence by values &amp; beliefs of the researcher, BUT</a:t>
            </a:r>
          </a:p>
          <a:p>
            <a:pPr>
              <a:buFontTx/>
              <a:buChar char="-"/>
            </a:pPr>
            <a:r>
              <a:rPr lang="en-GB" dirty="0">
                <a:solidFill>
                  <a:schemeClr val="tx1"/>
                </a:solidFill>
              </a:rPr>
              <a:t>The questions or aims of the research will also influence the methods used</a:t>
            </a:r>
          </a:p>
          <a:p>
            <a:pPr>
              <a:buFontTx/>
              <a:buChar char="-"/>
            </a:pPr>
            <a:endParaRPr lang="en-GB" dirty="0">
              <a:solidFill>
                <a:schemeClr val="tx1"/>
              </a:solidFill>
            </a:endParaRPr>
          </a:p>
        </p:txBody>
      </p:sp>
      <p:sp>
        <p:nvSpPr>
          <p:cNvPr id="4" name="Rectangle 3"/>
          <p:cNvSpPr/>
          <p:nvPr/>
        </p:nvSpPr>
        <p:spPr>
          <a:xfrm>
            <a:off x="10721255" y="6350785"/>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3620056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Pragmatism: removing/reducing the influence of paradigm dichotomies?</a:t>
            </a:r>
          </a:p>
        </p:txBody>
      </p:sp>
      <p:sp>
        <p:nvSpPr>
          <p:cNvPr id="4" name="Content Placeholder 3"/>
          <p:cNvSpPr>
            <a:spLocks noGrp="1"/>
          </p:cNvSpPr>
          <p:nvPr>
            <p:ph idx="1"/>
          </p:nvPr>
        </p:nvSpPr>
        <p:spPr>
          <a:xfrm>
            <a:off x="2191987" y="2226209"/>
            <a:ext cx="3116283" cy="644443"/>
          </a:xfrm>
        </p:spPr>
        <p:txBody>
          <a:bodyPr/>
          <a:lstStyle/>
          <a:p>
            <a:pPr marL="0" indent="0">
              <a:buNone/>
            </a:pPr>
            <a:r>
              <a:rPr lang="en-GB" dirty="0"/>
              <a:t>QUESTIONS</a:t>
            </a:r>
          </a:p>
        </p:txBody>
      </p:sp>
      <p:sp>
        <p:nvSpPr>
          <p:cNvPr id="5" name="Content Placeholder 3"/>
          <p:cNvSpPr txBox="1">
            <a:spLocks/>
          </p:cNvSpPr>
          <p:nvPr/>
        </p:nvSpPr>
        <p:spPr>
          <a:xfrm>
            <a:off x="7213270" y="2193759"/>
            <a:ext cx="3116283" cy="64444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METHODS</a:t>
            </a:r>
          </a:p>
        </p:txBody>
      </p:sp>
      <p:sp>
        <p:nvSpPr>
          <p:cNvPr id="6" name="Content Placeholder 3"/>
          <p:cNvSpPr txBox="1">
            <a:spLocks/>
          </p:cNvSpPr>
          <p:nvPr/>
        </p:nvSpPr>
        <p:spPr>
          <a:xfrm>
            <a:off x="4804805" y="4438196"/>
            <a:ext cx="3116283" cy="64444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QUESTIONS</a:t>
            </a:r>
          </a:p>
        </p:txBody>
      </p:sp>
      <p:sp>
        <p:nvSpPr>
          <p:cNvPr id="7" name="Content Placeholder 3"/>
          <p:cNvSpPr txBox="1">
            <a:spLocks/>
          </p:cNvSpPr>
          <p:nvPr/>
        </p:nvSpPr>
        <p:spPr>
          <a:xfrm>
            <a:off x="8771411" y="4438196"/>
            <a:ext cx="3116283" cy="64444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METHODS</a:t>
            </a:r>
          </a:p>
        </p:txBody>
      </p:sp>
      <p:sp>
        <p:nvSpPr>
          <p:cNvPr id="8" name="Content Placeholder 3"/>
          <p:cNvSpPr txBox="1">
            <a:spLocks/>
          </p:cNvSpPr>
          <p:nvPr/>
        </p:nvSpPr>
        <p:spPr>
          <a:xfrm>
            <a:off x="838200" y="4438196"/>
            <a:ext cx="3116283" cy="64444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PARADIGM</a:t>
            </a:r>
          </a:p>
        </p:txBody>
      </p:sp>
      <p:sp>
        <p:nvSpPr>
          <p:cNvPr id="9" name="Right Arrow 8"/>
          <p:cNvSpPr/>
          <p:nvPr/>
        </p:nvSpPr>
        <p:spPr>
          <a:xfrm>
            <a:off x="4536374" y="2238084"/>
            <a:ext cx="2386940" cy="38001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ight Arrow 9"/>
          <p:cNvSpPr/>
          <p:nvPr/>
        </p:nvSpPr>
        <p:spPr>
          <a:xfrm>
            <a:off x="2800102" y="4438196"/>
            <a:ext cx="1769423" cy="4868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ight Arrow 10"/>
          <p:cNvSpPr/>
          <p:nvPr/>
        </p:nvSpPr>
        <p:spPr>
          <a:xfrm>
            <a:off x="6923314" y="4414859"/>
            <a:ext cx="1769423" cy="4868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10029701" y="6056416"/>
            <a:ext cx="2648198" cy="369332"/>
          </a:xfrm>
          <a:prstGeom prst="rect">
            <a:avLst/>
          </a:prstGeom>
          <a:noFill/>
        </p:spPr>
        <p:txBody>
          <a:bodyPr wrap="square" rtlCol="0">
            <a:spAutoFit/>
          </a:bodyPr>
          <a:lstStyle/>
          <a:p>
            <a:r>
              <a:rPr lang="en-GB" dirty="0"/>
              <a:t>Punch (2016)</a:t>
            </a:r>
          </a:p>
        </p:txBody>
      </p:sp>
      <p:sp>
        <p:nvSpPr>
          <p:cNvPr id="13" name="TextBox 12"/>
          <p:cNvSpPr txBox="1"/>
          <p:nvPr/>
        </p:nvSpPr>
        <p:spPr>
          <a:xfrm>
            <a:off x="1722911" y="2861538"/>
            <a:ext cx="8013865" cy="830997"/>
          </a:xfrm>
          <a:prstGeom prst="rect">
            <a:avLst/>
          </a:prstGeom>
          <a:noFill/>
        </p:spPr>
        <p:txBody>
          <a:bodyPr wrap="square" rtlCol="0">
            <a:spAutoFit/>
          </a:bodyPr>
          <a:lstStyle/>
          <a:p>
            <a:pPr algn="ctr"/>
            <a:r>
              <a:rPr lang="en-GB" sz="2400" b="1" dirty="0"/>
              <a:t>Pragmatic approach – </a:t>
            </a:r>
            <a:r>
              <a:rPr lang="en-GB" sz="2400" dirty="0"/>
              <a:t>focusing on what we are trying to find out in research, and then fit methods with this</a:t>
            </a:r>
          </a:p>
        </p:txBody>
      </p:sp>
      <p:sp>
        <p:nvSpPr>
          <p:cNvPr id="14" name="TextBox 13"/>
          <p:cNvSpPr txBox="1"/>
          <p:nvPr/>
        </p:nvSpPr>
        <p:spPr>
          <a:xfrm>
            <a:off x="1722911" y="5271586"/>
            <a:ext cx="8134598" cy="1569660"/>
          </a:xfrm>
          <a:prstGeom prst="rect">
            <a:avLst/>
          </a:prstGeom>
          <a:noFill/>
        </p:spPr>
        <p:txBody>
          <a:bodyPr wrap="square" rtlCol="0">
            <a:spAutoFit/>
          </a:bodyPr>
          <a:lstStyle/>
          <a:p>
            <a:pPr algn="ctr"/>
            <a:r>
              <a:rPr lang="en-GB" sz="2400" b="1" dirty="0"/>
              <a:t>Paradigm-driven approach - </a:t>
            </a:r>
            <a:r>
              <a:rPr lang="en-GB" sz="2400" dirty="0"/>
              <a:t>begin</a:t>
            </a:r>
          </a:p>
          <a:p>
            <a:pPr algn="ctr"/>
            <a:r>
              <a:rPr lang="en-GB" sz="2400" dirty="0"/>
              <a:t>with a paradigm, articulate it and develop research questions and methods from it. </a:t>
            </a:r>
          </a:p>
          <a:p>
            <a:pPr algn="ctr"/>
            <a:endParaRPr lang="en-GB" sz="2400" b="1" dirty="0"/>
          </a:p>
        </p:txBody>
      </p:sp>
    </p:spTree>
    <p:extLst>
      <p:ext uri="{BB962C8B-B14F-4D97-AF65-F5344CB8AC3E}">
        <p14:creationId xmlns:p14="http://schemas.microsoft.com/office/powerpoint/2010/main" val="2386000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Reconciling different views: how can we deal with existence of different ‘paradigms’?</a:t>
            </a:r>
          </a:p>
        </p:txBody>
      </p:sp>
      <p:sp>
        <p:nvSpPr>
          <p:cNvPr id="3" name="Content Placeholder 2"/>
          <p:cNvSpPr>
            <a:spLocks noGrp="1"/>
          </p:cNvSpPr>
          <p:nvPr>
            <p:ph idx="1"/>
          </p:nvPr>
        </p:nvSpPr>
        <p:spPr>
          <a:xfrm>
            <a:off x="933202" y="1825624"/>
            <a:ext cx="10847120" cy="5032375"/>
          </a:xfrm>
        </p:spPr>
        <p:txBody>
          <a:bodyPr>
            <a:normAutofit/>
          </a:bodyPr>
          <a:lstStyle/>
          <a:p>
            <a:pPr marL="0" indent="0">
              <a:buNone/>
            </a:pPr>
            <a:r>
              <a:rPr lang="en-GB" dirty="0">
                <a:solidFill>
                  <a:schemeClr val="tx1"/>
                </a:solidFill>
              </a:rPr>
              <a:t>Option 3. </a:t>
            </a:r>
          </a:p>
          <a:p>
            <a:pPr marL="0" indent="0">
              <a:buNone/>
            </a:pPr>
            <a:r>
              <a:rPr lang="en-GB" sz="4400" dirty="0">
                <a:solidFill>
                  <a:schemeClr val="tx1"/>
                </a:solidFill>
              </a:rPr>
              <a:t>Pragmatism</a:t>
            </a:r>
          </a:p>
          <a:p>
            <a:pPr marL="0" indent="0">
              <a:lnSpc>
                <a:spcPct val="150000"/>
              </a:lnSpc>
              <a:buNone/>
            </a:pPr>
            <a:r>
              <a:rPr lang="en-GB" dirty="0">
                <a:solidFill>
                  <a:schemeClr val="tx1"/>
                </a:solidFill>
              </a:rPr>
              <a:t>“…it is an oversimplification, and an unnecessary constraint, to see all research as having the characteristics of one of a small number of paradigms”</a:t>
            </a:r>
          </a:p>
        </p:txBody>
      </p:sp>
      <p:sp>
        <p:nvSpPr>
          <p:cNvPr id="4" name="Rectangle 3"/>
          <p:cNvSpPr/>
          <p:nvPr/>
        </p:nvSpPr>
        <p:spPr>
          <a:xfrm>
            <a:off x="933202" y="5151378"/>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28364714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1246" y="2563202"/>
            <a:ext cx="10515600" cy="1325563"/>
          </a:xfrm>
        </p:spPr>
        <p:txBody>
          <a:bodyPr/>
          <a:lstStyle/>
          <a:p>
            <a:r>
              <a:rPr lang="en-GB" dirty="0"/>
              <a:t>Quantitative vs. Qualitative approaches</a:t>
            </a:r>
          </a:p>
        </p:txBody>
      </p:sp>
    </p:spTree>
    <p:extLst>
      <p:ext uri="{BB962C8B-B14F-4D97-AF65-F5344CB8AC3E}">
        <p14:creationId xmlns:p14="http://schemas.microsoft.com/office/powerpoint/2010/main" val="1582769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a:spLocks noGrp="1"/>
          </p:cNvSpPr>
          <p:nvPr>
            <p:ph type="title"/>
          </p:nvPr>
        </p:nvSpPr>
        <p:spPr>
          <a:xfrm>
            <a:off x="1357038" y="400295"/>
            <a:ext cx="3557955" cy="1041644"/>
          </a:xfrm>
          <a:solidFill>
            <a:schemeClr val="accent6">
              <a:lumMod val="60000"/>
              <a:lumOff val="40000"/>
            </a:schemeClr>
          </a:solidFill>
        </p:spPr>
        <p:txBody>
          <a:bodyPr/>
          <a:lstStyle/>
          <a:p>
            <a:pPr algn="ctr"/>
            <a:r>
              <a:rPr lang="en-GB" dirty="0"/>
              <a:t>Quantitative</a:t>
            </a:r>
          </a:p>
        </p:txBody>
      </p:sp>
      <p:sp>
        <p:nvSpPr>
          <p:cNvPr id="3" name="Content Placeholder 2"/>
          <p:cNvSpPr>
            <a:spLocks noGrp="1"/>
          </p:cNvSpPr>
          <p:nvPr>
            <p:ph idx="1"/>
          </p:nvPr>
        </p:nvSpPr>
        <p:spPr>
          <a:xfrm>
            <a:off x="354455" y="1616346"/>
            <a:ext cx="5741545" cy="5047689"/>
          </a:xfrm>
        </p:spPr>
        <p:txBody>
          <a:bodyPr>
            <a:normAutofit/>
          </a:bodyPr>
          <a:lstStyle/>
          <a:p>
            <a:pPr>
              <a:buFont typeface="Wingdings" charset="2"/>
              <a:buChar char="Ø"/>
            </a:pPr>
            <a:r>
              <a:rPr lang="en-GB" dirty="0">
                <a:solidFill>
                  <a:schemeClr val="tx1"/>
                </a:solidFill>
              </a:rPr>
              <a:t>Might focus on quantification and researching the ‘bigger picture’ i.e. to understand trends and patterns across different cohorts of people </a:t>
            </a:r>
          </a:p>
          <a:p>
            <a:pPr marL="0" indent="0">
              <a:buNone/>
            </a:pPr>
            <a:r>
              <a:rPr lang="en-GB" dirty="0">
                <a:solidFill>
                  <a:schemeClr val="tx1"/>
                </a:solidFill>
              </a:rPr>
              <a:t>Questions = </a:t>
            </a:r>
          </a:p>
          <a:p>
            <a:r>
              <a:rPr lang="en-GB" dirty="0">
                <a:solidFill>
                  <a:schemeClr val="tx1"/>
                </a:solidFill>
              </a:rPr>
              <a:t>What? How many? How frequently?</a:t>
            </a:r>
          </a:p>
          <a:p>
            <a:r>
              <a:rPr lang="en-GB" dirty="0">
                <a:solidFill>
                  <a:schemeClr val="tx1"/>
                </a:solidFill>
              </a:rPr>
              <a:t>What is the relationship between X and Y? What is the difference between X and Y?</a:t>
            </a:r>
          </a:p>
          <a:p>
            <a:r>
              <a:rPr lang="en-GB" dirty="0">
                <a:solidFill>
                  <a:schemeClr val="tx1"/>
                </a:solidFill>
              </a:rPr>
              <a:t>Experimentation – “what happens to x when we change y?”</a:t>
            </a:r>
          </a:p>
          <a:p>
            <a:r>
              <a:rPr lang="en-GB" dirty="0">
                <a:solidFill>
                  <a:schemeClr val="tx1"/>
                </a:solidFill>
              </a:rPr>
              <a:t>Focus on the views and behaviours of a portion of the population (a sample) in order to generalise from the sample to a wider population</a:t>
            </a:r>
          </a:p>
          <a:p>
            <a:pPr marL="0" indent="0">
              <a:buNone/>
            </a:pPr>
            <a:endParaRPr lang="en-GB" dirty="0">
              <a:solidFill>
                <a:schemeClr val="tx1"/>
              </a:solidFill>
            </a:endParaRPr>
          </a:p>
        </p:txBody>
      </p:sp>
      <p:sp>
        <p:nvSpPr>
          <p:cNvPr id="4" name="Rectangle 3"/>
          <p:cNvSpPr/>
          <p:nvPr/>
        </p:nvSpPr>
        <p:spPr>
          <a:xfrm>
            <a:off x="6407217" y="2018129"/>
            <a:ext cx="4946583" cy="3785652"/>
          </a:xfrm>
          <a:prstGeom prst="rect">
            <a:avLst/>
          </a:prstGeom>
        </p:spPr>
        <p:txBody>
          <a:bodyPr wrap="square">
            <a:spAutoFit/>
          </a:bodyPr>
          <a:lstStyle/>
          <a:p>
            <a:pPr marL="342900" indent="-342900">
              <a:buFont typeface="Wingdings" panose="05000000000000000000" pitchFamily="2" charset="2"/>
              <a:buChar char="Ø"/>
              <a:defRPr/>
            </a:pPr>
            <a:r>
              <a:rPr lang="en-GB" sz="2400" dirty="0"/>
              <a:t>Exploring people’s experiences in different contexts (e.g., what are the experiences of service users in a group home?)</a:t>
            </a:r>
          </a:p>
          <a:p>
            <a:pPr>
              <a:buFontTx/>
              <a:buChar char="-"/>
              <a:defRPr/>
            </a:pPr>
            <a:r>
              <a:rPr lang="en-GB" sz="2400" dirty="0"/>
              <a:t> Interpretation</a:t>
            </a:r>
          </a:p>
          <a:p>
            <a:pPr>
              <a:buFontTx/>
              <a:buChar char="-"/>
              <a:defRPr/>
            </a:pPr>
            <a:r>
              <a:rPr lang="en-GB" sz="2400" dirty="0"/>
              <a:t> Understanding</a:t>
            </a:r>
          </a:p>
          <a:p>
            <a:pPr>
              <a:defRPr/>
            </a:pPr>
            <a:r>
              <a:rPr lang="en-GB" sz="2400" dirty="0"/>
              <a:t>Small in scale, but in-depth in context</a:t>
            </a:r>
          </a:p>
          <a:p>
            <a:pPr>
              <a:defRPr/>
            </a:pPr>
            <a:r>
              <a:rPr lang="en-GB" sz="2400" dirty="0"/>
              <a:t>Questions =             </a:t>
            </a:r>
          </a:p>
          <a:p>
            <a:pPr marL="342900" indent="-342900">
              <a:buFont typeface="Arial" panose="020B0604020202020204" pitchFamily="34" charset="0"/>
              <a:buChar char="•"/>
              <a:defRPr/>
            </a:pPr>
            <a:r>
              <a:rPr lang="en-GB" sz="2400" dirty="0"/>
              <a:t>What? Why? How?</a:t>
            </a:r>
          </a:p>
          <a:p>
            <a:pPr>
              <a:defRPr/>
            </a:pPr>
            <a:endParaRPr lang="en-GB" sz="2400" dirty="0"/>
          </a:p>
        </p:txBody>
      </p:sp>
      <p:sp>
        <p:nvSpPr>
          <p:cNvPr id="7" name="Title 2"/>
          <p:cNvSpPr txBox="1">
            <a:spLocks/>
          </p:cNvSpPr>
          <p:nvPr/>
        </p:nvSpPr>
        <p:spPr>
          <a:xfrm>
            <a:off x="7101530" y="400295"/>
            <a:ext cx="3557955" cy="1041644"/>
          </a:xfrm>
          <a:prstGeom prst="rect">
            <a:avLst/>
          </a:prstGeom>
          <a:solidFill>
            <a:schemeClr val="accent1">
              <a:lumMod val="60000"/>
              <a:lumOff val="40000"/>
            </a:schemeClr>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t>Qualitative</a:t>
            </a:r>
          </a:p>
        </p:txBody>
      </p:sp>
    </p:spTree>
    <p:extLst>
      <p:ext uri="{BB962C8B-B14F-4D97-AF65-F5344CB8AC3E}">
        <p14:creationId xmlns:p14="http://schemas.microsoft.com/office/powerpoint/2010/main" val="1405229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Font typeface="Wingdings" panose="05000000000000000000" pitchFamily="2" charset="2"/>
              <a:buChar char="Ø"/>
            </a:pPr>
            <a:r>
              <a:rPr lang="en-GB" b="1" dirty="0">
                <a:solidFill>
                  <a:schemeClr val="tx1"/>
                </a:solidFill>
              </a:rPr>
              <a:t>Qualitative</a:t>
            </a:r>
            <a:r>
              <a:rPr lang="en-GB" dirty="0">
                <a:solidFill>
                  <a:schemeClr val="tx1"/>
                </a:solidFill>
              </a:rPr>
              <a:t> – </a:t>
            </a:r>
            <a:r>
              <a:rPr lang="en-GB" i="1" dirty="0">
                <a:solidFill>
                  <a:schemeClr val="tx1"/>
                </a:solidFill>
              </a:rPr>
              <a:t>what appears to be happening in this situation? What are the perceptions/experiences of people in this context?</a:t>
            </a:r>
          </a:p>
          <a:p>
            <a:pPr marL="82296" indent="0">
              <a:buNone/>
            </a:pPr>
            <a:r>
              <a:rPr lang="en-GB" i="1" dirty="0">
                <a:solidFill>
                  <a:schemeClr val="tx1"/>
                </a:solidFill>
              </a:rPr>
              <a:t>Example: What is the Learning Support Assistant’s role in supporting pupils with SEN?</a:t>
            </a:r>
          </a:p>
          <a:p>
            <a:pPr marL="0" indent="0">
              <a:buNone/>
            </a:pPr>
            <a:endParaRPr lang="en-GB" dirty="0">
              <a:solidFill>
                <a:schemeClr val="tx1"/>
              </a:solidFill>
            </a:endParaRPr>
          </a:p>
          <a:p>
            <a:pPr>
              <a:buFont typeface="Wingdings" panose="05000000000000000000" pitchFamily="2" charset="2"/>
              <a:buChar char="Ø"/>
            </a:pPr>
            <a:r>
              <a:rPr lang="en-GB" b="1" dirty="0">
                <a:solidFill>
                  <a:schemeClr val="tx1"/>
                </a:solidFill>
              </a:rPr>
              <a:t>Quantitative</a:t>
            </a:r>
            <a:r>
              <a:rPr lang="en-GB" dirty="0">
                <a:solidFill>
                  <a:schemeClr val="tx1"/>
                </a:solidFill>
              </a:rPr>
              <a:t> – </a:t>
            </a:r>
            <a:r>
              <a:rPr lang="en-GB" i="1" dirty="0">
                <a:solidFill>
                  <a:schemeClr val="tx1"/>
                </a:solidFill>
              </a:rPr>
              <a:t>What is generally the case? How much does one thing generally affect another? What is the generally observed relationship between one thing and another?</a:t>
            </a:r>
          </a:p>
          <a:p>
            <a:pPr marL="82296" indent="0">
              <a:buNone/>
            </a:pPr>
            <a:r>
              <a:rPr lang="en-GB" i="1" dirty="0">
                <a:solidFill>
                  <a:schemeClr val="tx1"/>
                </a:solidFill>
              </a:rPr>
              <a:t>Example: Does LSA support represent added value for pupils with SEN?</a:t>
            </a:r>
          </a:p>
          <a:p>
            <a:endParaRPr lang="en-GB" dirty="0">
              <a:solidFill>
                <a:schemeClr val="tx1"/>
              </a:solidFill>
            </a:endParaRPr>
          </a:p>
        </p:txBody>
      </p:sp>
      <p:sp>
        <p:nvSpPr>
          <p:cNvPr id="4" name="Title 1"/>
          <p:cNvSpPr txBox="1">
            <a:spLocks/>
          </p:cNvSpPr>
          <p:nvPr/>
        </p:nvSpPr>
        <p:spPr>
          <a:xfrm>
            <a:off x="1384619" y="35901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Quantitative vs. Qualitative approaches</a:t>
            </a:r>
          </a:p>
        </p:txBody>
      </p:sp>
    </p:spTree>
    <p:extLst>
      <p:ext uri="{BB962C8B-B14F-4D97-AF65-F5344CB8AC3E}">
        <p14:creationId xmlns:p14="http://schemas.microsoft.com/office/powerpoint/2010/main" val="2799898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10904" y="376922"/>
            <a:ext cx="3557955" cy="716607"/>
          </a:xfrm>
          <a:solidFill>
            <a:srgbClr val="00B050"/>
          </a:solidFill>
        </p:spPr>
        <p:txBody>
          <a:bodyPr/>
          <a:lstStyle/>
          <a:p>
            <a:pPr algn="ctr"/>
            <a:r>
              <a:rPr lang="en-GB" dirty="0">
                <a:solidFill>
                  <a:schemeClr val="tx1"/>
                </a:solidFill>
              </a:rPr>
              <a:t>Quantitative</a:t>
            </a:r>
          </a:p>
        </p:txBody>
      </p:sp>
      <p:sp>
        <p:nvSpPr>
          <p:cNvPr id="7" name="Content Placeholder 6"/>
          <p:cNvSpPr>
            <a:spLocks noGrp="1"/>
          </p:cNvSpPr>
          <p:nvPr>
            <p:ph sz="half" idx="1"/>
          </p:nvPr>
        </p:nvSpPr>
        <p:spPr>
          <a:xfrm>
            <a:off x="306158" y="1093529"/>
            <a:ext cx="6787128" cy="4670941"/>
          </a:xfrm>
        </p:spPr>
        <p:txBody>
          <a:bodyPr>
            <a:noAutofit/>
          </a:bodyPr>
          <a:lstStyle/>
          <a:p>
            <a:r>
              <a:rPr lang="en-GB" sz="2400" dirty="0">
                <a:solidFill>
                  <a:schemeClr val="tx1"/>
                </a:solidFill>
              </a:rPr>
              <a:t>Numbers</a:t>
            </a:r>
          </a:p>
          <a:p>
            <a:r>
              <a:rPr lang="en-GB" sz="2400" dirty="0">
                <a:solidFill>
                  <a:schemeClr val="tx1"/>
                </a:solidFill>
              </a:rPr>
              <a:t>Point of view of researcher</a:t>
            </a:r>
          </a:p>
          <a:p>
            <a:r>
              <a:rPr lang="en-GB" sz="2400" dirty="0">
                <a:solidFill>
                  <a:schemeClr val="tx1"/>
                </a:solidFill>
              </a:rPr>
              <a:t>Researcher distant</a:t>
            </a:r>
          </a:p>
          <a:p>
            <a:r>
              <a:rPr lang="en-GB" sz="2400" dirty="0">
                <a:solidFill>
                  <a:schemeClr val="tx1"/>
                </a:solidFill>
              </a:rPr>
              <a:t>Theory testing</a:t>
            </a:r>
          </a:p>
          <a:p>
            <a:r>
              <a:rPr lang="en-GB" sz="2400" dirty="0">
                <a:solidFill>
                  <a:schemeClr val="tx1"/>
                </a:solidFill>
              </a:rPr>
              <a:t>Static</a:t>
            </a:r>
          </a:p>
          <a:p>
            <a:r>
              <a:rPr lang="en-GB" sz="2400" dirty="0">
                <a:solidFill>
                  <a:schemeClr val="tx1"/>
                </a:solidFill>
              </a:rPr>
              <a:t>Structured</a:t>
            </a:r>
          </a:p>
          <a:p>
            <a:r>
              <a:rPr lang="en-GB" sz="2400" dirty="0">
                <a:solidFill>
                  <a:schemeClr val="tx1"/>
                </a:solidFill>
              </a:rPr>
              <a:t>Generalisation</a:t>
            </a:r>
          </a:p>
          <a:p>
            <a:r>
              <a:rPr lang="en-GB" sz="2400" dirty="0">
                <a:solidFill>
                  <a:schemeClr val="tx1"/>
                </a:solidFill>
              </a:rPr>
              <a:t>Hard, reliable data</a:t>
            </a:r>
          </a:p>
          <a:p>
            <a:r>
              <a:rPr lang="en-GB" sz="2400" dirty="0">
                <a:solidFill>
                  <a:schemeClr val="tx1"/>
                </a:solidFill>
              </a:rPr>
              <a:t>Macro</a:t>
            </a:r>
          </a:p>
          <a:p>
            <a:r>
              <a:rPr lang="en-GB" sz="2400" dirty="0">
                <a:solidFill>
                  <a:schemeClr val="tx1"/>
                </a:solidFill>
              </a:rPr>
              <a:t>Behaviour</a:t>
            </a:r>
          </a:p>
          <a:p>
            <a:r>
              <a:rPr lang="en-GB" sz="2400" dirty="0">
                <a:solidFill>
                  <a:schemeClr val="tx1"/>
                </a:solidFill>
              </a:rPr>
              <a:t>Artificial settings</a:t>
            </a:r>
          </a:p>
        </p:txBody>
      </p:sp>
      <p:sp>
        <p:nvSpPr>
          <p:cNvPr id="8" name="Content Placeholder 7"/>
          <p:cNvSpPr>
            <a:spLocks noGrp="1"/>
          </p:cNvSpPr>
          <p:nvPr>
            <p:ph sz="half" idx="2"/>
          </p:nvPr>
        </p:nvSpPr>
        <p:spPr>
          <a:xfrm>
            <a:off x="6019801" y="1100880"/>
            <a:ext cx="5181600" cy="4351338"/>
          </a:xfrm>
        </p:spPr>
        <p:txBody>
          <a:bodyPr>
            <a:noAutofit/>
          </a:bodyPr>
          <a:lstStyle/>
          <a:p>
            <a:r>
              <a:rPr lang="en-GB" sz="2400" dirty="0">
                <a:solidFill>
                  <a:schemeClr val="tx1"/>
                </a:solidFill>
              </a:rPr>
              <a:t>Words</a:t>
            </a:r>
          </a:p>
          <a:p>
            <a:r>
              <a:rPr lang="en-GB" sz="2400" dirty="0">
                <a:solidFill>
                  <a:schemeClr val="tx1"/>
                </a:solidFill>
              </a:rPr>
              <a:t>Points of view of participants</a:t>
            </a:r>
          </a:p>
          <a:p>
            <a:r>
              <a:rPr lang="en-GB" sz="2400" dirty="0">
                <a:solidFill>
                  <a:schemeClr val="tx1"/>
                </a:solidFill>
              </a:rPr>
              <a:t>Researcher close</a:t>
            </a:r>
          </a:p>
          <a:p>
            <a:r>
              <a:rPr lang="en-GB" sz="2400" dirty="0">
                <a:solidFill>
                  <a:schemeClr val="tx1"/>
                </a:solidFill>
              </a:rPr>
              <a:t>Theory emergent</a:t>
            </a:r>
          </a:p>
          <a:p>
            <a:r>
              <a:rPr lang="en-GB" sz="2400" dirty="0">
                <a:solidFill>
                  <a:schemeClr val="tx1"/>
                </a:solidFill>
              </a:rPr>
              <a:t>Process</a:t>
            </a:r>
          </a:p>
          <a:p>
            <a:r>
              <a:rPr lang="en-GB" sz="2400" dirty="0">
                <a:solidFill>
                  <a:schemeClr val="tx1"/>
                </a:solidFill>
              </a:rPr>
              <a:t>Unstructured</a:t>
            </a:r>
          </a:p>
          <a:p>
            <a:r>
              <a:rPr lang="en-GB" sz="2400" dirty="0">
                <a:solidFill>
                  <a:schemeClr val="tx1"/>
                </a:solidFill>
              </a:rPr>
              <a:t>Contextual understanding</a:t>
            </a:r>
          </a:p>
          <a:p>
            <a:r>
              <a:rPr lang="en-GB" sz="2400" dirty="0">
                <a:solidFill>
                  <a:schemeClr val="tx1"/>
                </a:solidFill>
              </a:rPr>
              <a:t>Rich, deep data</a:t>
            </a:r>
          </a:p>
          <a:p>
            <a:r>
              <a:rPr lang="en-GB" sz="2400" dirty="0">
                <a:solidFill>
                  <a:schemeClr val="tx1"/>
                </a:solidFill>
              </a:rPr>
              <a:t>Micro</a:t>
            </a:r>
          </a:p>
          <a:p>
            <a:r>
              <a:rPr lang="en-GB" sz="2400" dirty="0">
                <a:solidFill>
                  <a:schemeClr val="tx1"/>
                </a:solidFill>
              </a:rPr>
              <a:t>Meaning</a:t>
            </a:r>
          </a:p>
          <a:p>
            <a:r>
              <a:rPr lang="en-GB" sz="2400" dirty="0">
                <a:solidFill>
                  <a:schemeClr val="tx1"/>
                </a:solidFill>
              </a:rPr>
              <a:t>Natural settings</a:t>
            </a:r>
          </a:p>
        </p:txBody>
      </p:sp>
      <p:sp>
        <p:nvSpPr>
          <p:cNvPr id="2" name="Rectangle 1"/>
          <p:cNvSpPr/>
          <p:nvPr/>
        </p:nvSpPr>
        <p:spPr>
          <a:xfrm>
            <a:off x="9656569" y="6311900"/>
            <a:ext cx="2093394" cy="369332"/>
          </a:xfrm>
          <a:prstGeom prst="rect">
            <a:avLst/>
          </a:prstGeom>
        </p:spPr>
        <p:txBody>
          <a:bodyPr wrap="none">
            <a:spAutoFit/>
          </a:bodyPr>
          <a:lstStyle/>
          <a:p>
            <a:r>
              <a:rPr lang="en-GB" dirty="0"/>
              <a:t>(Bryman  2012: 408)</a:t>
            </a:r>
          </a:p>
        </p:txBody>
      </p:sp>
      <p:sp>
        <p:nvSpPr>
          <p:cNvPr id="9" name="Title 2"/>
          <p:cNvSpPr txBox="1">
            <a:spLocks/>
          </p:cNvSpPr>
          <p:nvPr/>
        </p:nvSpPr>
        <p:spPr>
          <a:xfrm>
            <a:off x="6119054" y="400295"/>
            <a:ext cx="3557955" cy="693234"/>
          </a:xfrm>
          <a:prstGeom prst="rect">
            <a:avLst/>
          </a:prstGeom>
          <a:solidFill>
            <a:schemeClr val="tx2">
              <a:lumMod val="40000"/>
              <a:lumOff val="60000"/>
            </a:schemeClr>
          </a:solidFill>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t>Qualitative</a:t>
            </a:r>
          </a:p>
        </p:txBody>
      </p:sp>
    </p:spTree>
    <p:extLst>
      <p:ext uri="{BB962C8B-B14F-4D97-AF65-F5344CB8AC3E}">
        <p14:creationId xmlns:p14="http://schemas.microsoft.com/office/powerpoint/2010/main" val="19029109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16464" y="344072"/>
            <a:ext cx="3557955" cy="716607"/>
          </a:xfrm>
          <a:solidFill>
            <a:srgbClr val="00B050"/>
          </a:solidFill>
        </p:spPr>
        <p:txBody>
          <a:bodyPr/>
          <a:lstStyle/>
          <a:p>
            <a:pPr algn="ctr"/>
            <a:r>
              <a:rPr lang="en-GB" dirty="0">
                <a:solidFill>
                  <a:schemeClr val="tx1"/>
                </a:solidFill>
              </a:rPr>
              <a:t>Quantitative</a:t>
            </a:r>
          </a:p>
        </p:txBody>
      </p:sp>
      <p:sp>
        <p:nvSpPr>
          <p:cNvPr id="7" name="Content Placeholder 6"/>
          <p:cNvSpPr>
            <a:spLocks noGrp="1"/>
          </p:cNvSpPr>
          <p:nvPr>
            <p:ph sz="half" idx="1"/>
          </p:nvPr>
        </p:nvSpPr>
        <p:spPr>
          <a:xfrm>
            <a:off x="306158" y="1093529"/>
            <a:ext cx="6787128" cy="4670941"/>
          </a:xfrm>
        </p:spPr>
        <p:txBody>
          <a:bodyPr>
            <a:noAutofit/>
          </a:bodyPr>
          <a:lstStyle/>
          <a:p>
            <a:r>
              <a:rPr lang="en-GB" sz="2400" dirty="0">
                <a:solidFill>
                  <a:schemeClr val="tx1"/>
                </a:solidFill>
              </a:rPr>
              <a:t>Numbers</a:t>
            </a:r>
          </a:p>
          <a:p>
            <a:r>
              <a:rPr lang="en-GB" sz="2400" dirty="0">
                <a:solidFill>
                  <a:schemeClr val="tx1"/>
                </a:solidFill>
              </a:rPr>
              <a:t>Point of view of researcher</a:t>
            </a:r>
          </a:p>
          <a:p>
            <a:r>
              <a:rPr lang="en-GB" sz="2400" dirty="0">
                <a:solidFill>
                  <a:schemeClr val="tx1"/>
                </a:solidFill>
              </a:rPr>
              <a:t>Researcher distant</a:t>
            </a:r>
          </a:p>
          <a:p>
            <a:r>
              <a:rPr lang="en-GB" sz="2400" dirty="0">
                <a:solidFill>
                  <a:schemeClr val="tx1"/>
                </a:solidFill>
              </a:rPr>
              <a:t>Theory testing</a:t>
            </a:r>
          </a:p>
          <a:p>
            <a:r>
              <a:rPr lang="en-GB" sz="2400" dirty="0">
                <a:solidFill>
                  <a:schemeClr val="tx1"/>
                </a:solidFill>
              </a:rPr>
              <a:t>Static</a:t>
            </a:r>
          </a:p>
          <a:p>
            <a:r>
              <a:rPr lang="en-GB" sz="2400" dirty="0">
                <a:solidFill>
                  <a:schemeClr val="tx1"/>
                </a:solidFill>
              </a:rPr>
              <a:t>Structured</a:t>
            </a:r>
          </a:p>
          <a:p>
            <a:r>
              <a:rPr lang="en-GB" sz="2400" dirty="0">
                <a:solidFill>
                  <a:schemeClr val="tx1"/>
                </a:solidFill>
              </a:rPr>
              <a:t>Generalization</a:t>
            </a:r>
          </a:p>
          <a:p>
            <a:r>
              <a:rPr lang="en-GB" sz="2400" dirty="0">
                <a:solidFill>
                  <a:schemeClr val="tx1"/>
                </a:solidFill>
              </a:rPr>
              <a:t>Hard, reliable data</a:t>
            </a:r>
          </a:p>
          <a:p>
            <a:r>
              <a:rPr lang="en-GB" sz="2400" dirty="0">
                <a:solidFill>
                  <a:schemeClr val="tx1"/>
                </a:solidFill>
              </a:rPr>
              <a:t>Macro</a:t>
            </a:r>
          </a:p>
          <a:p>
            <a:r>
              <a:rPr lang="en-GB" sz="2400" dirty="0">
                <a:solidFill>
                  <a:schemeClr val="tx1"/>
                </a:solidFill>
              </a:rPr>
              <a:t>Behaviour</a:t>
            </a:r>
          </a:p>
          <a:p>
            <a:r>
              <a:rPr lang="en-GB" sz="2400" dirty="0">
                <a:solidFill>
                  <a:schemeClr val="tx1"/>
                </a:solidFill>
              </a:rPr>
              <a:t>Artificial settings</a:t>
            </a:r>
          </a:p>
        </p:txBody>
      </p:sp>
      <p:sp>
        <p:nvSpPr>
          <p:cNvPr id="8" name="Content Placeholder 7"/>
          <p:cNvSpPr>
            <a:spLocks noGrp="1"/>
          </p:cNvSpPr>
          <p:nvPr>
            <p:ph sz="half" idx="2"/>
          </p:nvPr>
        </p:nvSpPr>
        <p:spPr>
          <a:xfrm>
            <a:off x="5147936" y="1198310"/>
            <a:ext cx="5181600" cy="4351338"/>
          </a:xfrm>
        </p:spPr>
        <p:txBody>
          <a:bodyPr>
            <a:noAutofit/>
          </a:bodyPr>
          <a:lstStyle/>
          <a:p>
            <a:r>
              <a:rPr lang="en-GB" sz="2400" dirty="0">
                <a:solidFill>
                  <a:schemeClr val="tx1"/>
                </a:solidFill>
              </a:rPr>
              <a:t>Words</a:t>
            </a:r>
          </a:p>
          <a:p>
            <a:r>
              <a:rPr lang="en-GB" sz="2400" dirty="0">
                <a:solidFill>
                  <a:schemeClr val="tx1"/>
                </a:solidFill>
              </a:rPr>
              <a:t>Points of view of participants</a:t>
            </a:r>
          </a:p>
          <a:p>
            <a:r>
              <a:rPr lang="en-GB" sz="2400" dirty="0">
                <a:solidFill>
                  <a:schemeClr val="tx1"/>
                </a:solidFill>
              </a:rPr>
              <a:t>Researcher close</a:t>
            </a:r>
          </a:p>
          <a:p>
            <a:r>
              <a:rPr lang="en-GB" sz="2400" dirty="0">
                <a:solidFill>
                  <a:schemeClr val="tx1"/>
                </a:solidFill>
              </a:rPr>
              <a:t>Theory emergent</a:t>
            </a:r>
          </a:p>
          <a:p>
            <a:r>
              <a:rPr lang="en-GB" sz="2400" dirty="0">
                <a:solidFill>
                  <a:schemeClr val="tx1"/>
                </a:solidFill>
              </a:rPr>
              <a:t>Process</a:t>
            </a:r>
          </a:p>
          <a:p>
            <a:r>
              <a:rPr lang="en-GB" sz="2400" dirty="0">
                <a:solidFill>
                  <a:schemeClr val="tx1"/>
                </a:solidFill>
              </a:rPr>
              <a:t>Unstructured</a:t>
            </a:r>
          </a:p>
          <a:p>
            <a:r>
              <a:rPr lang="en-GB" sz="2400" dirty="0">
                <a:solidFill>
                  <a:schemeClr val="tx1"/>
                </a:solidFill>
              </a:rPr>
              <a:t>Contextual understanding</a:t>
            </a:r>
          </a:p>
          <a:p>
            <a:r>
              <a:rPr lang="en-GB" sz="2400" dirty="0">
                <a:solidFill>
                  <a:schemeClr val="tx1"/>
                </a:solidFill>
              </a:rPr>
              <a:t>Rich, deep data</a:t>
            </a:r>
          </a:p>
          <a:p>
            <a:r>
              <a:rPr lang="en-GB" sz="2400" dirty="0">
                <a:solidFill>
                  <a:schemeClr val="tx1"/>
                </a:solidFill>
              </a:rPr>
              <a:t>Micro</a:t>
            </a:r>
          </a:p>
          <a:p>
            <a:r>
              <a:rPr lang="en-GB" sz="2400" dirty="0">
                <a:solidFill>
                  <a:schemeClr val="tx1"/>
                </a:solidFill>
              </a:rPr>
              <a:t>Meaning</a:t>
            </a:r>
          </a:p>
          <a:p>
            <a:r>
              <a:rPr lang="en-GB" sz="2400" dirty="0">
                <a:solidFill>
                  <a:schemeClr val="tx1"/>
                </a:solidFill>
              </a:rPr>
              <a:t>Natural settings</a:t>
            </a:r>
          </a:p>
        </p:txBody>
      </p:sp>
      <p:sp>
        <p:nvSpPr>
          <p:cNvPr id="2" name="Rectangle 1"/>
          <p:cNvSpPr/>
          <p:nvPr/>
        </p:nvSpPr>
        <p:spPr>
          <a:xfrm>
            <a:off x="9656569" y="6311900"/>
            <a:ext cx="2093394" cy="369332"/>
          </a:xfrm>
          <a:prstGeom prst="rect">
            <a:avLst/>
          </a:prstGeom>
        </p:spPr>
        <p:txBody>
          <a:bodyPr wrap="none">
            <a:spAutoFit/>
          </a:bodyPr>
          <a:lstStyle/>
          <a:p>
            <a:r>
              <a:rPr lang="en-GB" dirty="0"/>
              <a:t>(Bryman  2012: 408)</a:t>
            </a:r>
          </a:p>
        </p:txBody>
      </p:sp>
      <p:sp>
        <p:nvSpPr>
          <p:cNvPr id="9" name="Title 2"/>
          <p:cNvSpPr txBox="1">
            <a:spLocks/>
          </p:cNvSpPr>
          <p:nvPr/>
        </p:nvSpPr>
        <p:spPr>
          <a:xfrm>
            <a:off x="5314308" y="400295"/>
            <a:ext cx="3557955" cy="693234"/>
          </a:xfrm>
          <a:prstGeom prst="rect">
            <a:avLst/>
          </a:prstGeom>
          <a:solidFill>
            <a:schemeClr val="tx2">
              <a:lumMod val="40000"/>
              <a:lumOff val="60000"/>
            </a:schemeClr>
          </a:solidFill>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t>Qualitative</a:t>
            </a:r>
          </a:p>
        </p:txBody>
      </p:sp>
      <p:pic>
        <p:nvPicPr>
          <p:cNvPr id="10" name="Picture 4" descr="pen Source Discussion">
            <a:extLst>
              <a:ext uri="{FF2B5EF4-FFF2-40B4-BE49-F238E27FC236}">
                <a16:creationId xmlns:a16="http://schemas.microsoft.com/office/drawing/2014/main" id="{CA1E2ACE-5B13-4410-BBD3-6C30E4CF75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54259" y="3964186"/>
            <a:ext cx="1995704" cy="1988799"/>
          </a:xfrm>
          <a:prstGeom prst="rect">
            <a:avLst/>
          </a:prstGeom>
          <a:solidFill>
            <a:schemeClr val="bg1"/>
          </a:solidFill>
        </p:spPr>
      </p:pic>
      <p:sp>
        <p:nvSpPr>
          <p:cNvPr id="11" name="TextBox 10">
            <a:extLst>
              <a:ext uri="{FF2B5EF4-FFF2-40B4-BE49-F238E27FC236}">
                <a16:creationId xmlns:a16="http://schemas.microsoft.com/office/drawing/2014/main" id="{D10B5B12-8934-43E7-9E89-8B6EA1D41DC2}"/>
              </a:ext>
            </a:extLst>
          </p:cNvPr>
          <p:cNvSpPr txBox="1"/>
          <p:nvPr/>
        </p:nvSpPr>
        <p:spPr>
          <a:xfrm>
            <a:off x="9373063" y="702376"/>
            <a:ext cx="2514138" cy="3046988"/>
          </a:xfrm>
          <a:prstGeom prst="rect">
            <a:avLst/>
          </a:prstGeom>
          <a:solidFill>
            <a:schemeClr val="bg1"/>
          </a:solidFill>
        </p:spPr>
        <p:txBody>
          <a:bodyPr wrap="square" rtlCol="0">
            <a:spAutoFit/>
          </a:bodyPr>
          <a:lstStyle/>
          <a:p>
            <a:r>
              <a:rPr lang="en-GB" sz="3200" b="1" dirty="0"/>
              <a:t>Do you agree with these statements regarding quantitative research?</a:t>
            </a:r>
          </a:p>
        </p:txBody>
      </p:sp>
    </p:spTree>
    <p:extLst>
      <p:ext uri="{BB962C8B-B14F-4D97-AF65-F5344CB8AC3E}">
        <p14:creationId xmlns:p14="http://schemas.microsoft.com/office/powerpoint/2010/main" val="39418248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907" y="0"/>
            <a:ext cx="10515600" cy="1325563"/>
          </a:xfrm>
        </p:spPr>
        <p:txBody>
          <a:bodyPr/>
          <a:lstStyle/>
          <a:p>
            <a:r>
              <a:rPr lang="en-GB" dirty="0">
                <a:solidFill>
                  <a:schemeClr val="bg2">
                    <a:lumMod val="25000"/>
                  </a:schemeClr>
                </a:solidFill>
              </a:rPr>
              <a:t>Some</a:t>
            </a:r>
            <a:r>
              <a:rPr lang="en-GB" sz="4000" dirty="0">
                <a:solidFill>
                  <a:schemeClr val="bg2">
                    <a:lumMod val="25000"/>
                  </a:schemeClr>
                </a:solidFill>
              </a:rPr>
              <a:t> </a:t>
            </a:r>
            <a:r>
              <a:rPr lang="en-GB" dirty="0">
                <a:solidFill>
                  <a:schemeClr val="bg2">
                    <a:lumMod val="25000"/>
                  </a:schemeClr>
                </a:solidFill>
              </a:rPr>
              <a:t>stereotypes, and ripostes </a:t>
            </a:r>
            <a:endParaRPr lang="en-GB" dirty="0"/>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97725072"/>
              </p:ext>
            </p:extLst>
          </p:nvPr>
        </p:nvGraphicFramePr>
        <p:xfrm>
          <a:off x="685798" y="1042622"/>
          <a:ext cx="10758640" cy="5329302"/>
        </p:xfrm>
        <a:graphic>
          <a:graphicData uri="http://schemas.openxmlformats.org/drawingml/2006/table">
            <a:tbl>
              <a:tblPr firstRow="1" bandRow="1">
                <a:tableStyleId>{5C22544A-7EE6-4342-B048-85BDC9FD1C3A}</a:tableStyleId>
              </a:tblPr>
              <a:tblGrid>
                <a:gridCol w="4325818">
                  <a:extLst>
                    <a:ext uri="{9D8B030D-6E8A-4147-A177-3AD203B41FA5}">
                      <a16:colId xmlns:a16="http://schemas.microsoft.com/office/drawing/2014/main" val="20000"/>
                    </a:ext>
                  </a:extLst>
                </a:gridCol>
                <a:gridCol w="6432822">
                  <a:extLst>
                    <a:ext uri="{9D8B030D-6E8A-4147-A177-3AD203B41FA5}">
                      <a16:colId xmlns:a16="http://schemas.microsoft.com/office/drawing/2014/main" val="20001"/>
                    </a:ext>
                  </a:extLst>
                </a:gridCol>
              </a:tblGrid>
              <a:tr h="18755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i="1" dirty="0">
                          <a:solidFill>
                            <a:schemeClr val="tx1"/>
                          </a:solidFill>
                          <a:latin typeface="+mn-lt"/>
                        </a:rPr>
                        <a:t>“Quantitative research is superficial, box ticking, number crunching manipulation”</a:t>
                      </a:r>
                    </a:p>
                    <a:p>
                      <a:endParaRPr lang="en-GB" dirty="0"/>
                    </a:p>
                  </a:txBody>
                  <a:tcPr>
                    <a:solidFill>
                      <a:schemeClr val="accent2">
                        <a:lumMod val="60000"/>
                        <a:lumOff val="40000"/>
                      </a:schemeClr>
                    </a:solidFill>
                  </a:tcPr>
                </a:tc>
                <a:tc>
                  <a:txBody>
                    <a:bodyPr/>
                    <a:lstStyle/>
                    <a:p>
                      <a:endParaRPr lang="en-GB" dirty="0">
                        <a:solidFill>
                          <a:schemeClr val="tx1"/>
                        </a:solidFill>
                      </a:endParaRPr>
                    </a:p>
                  </a:txBody>
                  <a:tcPr>
                    <a:solidFill>
                      <a:schemeClr val="accent5">
                        <a:lumMod val="20000"/>
                        <a:lumOff val="80000"/>
                      </a:schemeClr>
                    </a:solidFill>
                  </a:tcPr>
                </a:tc>
                <a:extLst>
                  <a:ext uri="{0D108BD9-81ED-4DB2-BD59-A6C34878D82A}">
                    <a16:rowId xmlns:a16="http://schemas.microsoft.com/office/drawing/2014/main" val="10000"/>
                  </a:ext>
                </a:extLst>
              </a:tr>
              <a:tr h="102020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i="1" dirty="0">
                          <a:solidFill>
                            <a:schemeClr val="tx1"/>
                          </a:solidFill>
                          <a:latin typeface="+mn-lt"/>
                        </a:rPr>
                        <a:t>“Quantitative research just measures things</a:t>
                      </a:r>
                      <a:r>
                        <a:rPr lang="en-GB" sz="2400" i="1" baseline="0" dirty="0">
                          <a:solidFill>
                            <a:schemeClr val="tx1"/>
                          </a:solidFill>
                          <a:latin typeface="+mn-lt"/>
                        </a:rPr>
                        <a:t>”</a:t>
                      </a:r>
                      <a:endParaRPr lang="en-GB" sz="2400" dirty="0">
                        <a:solidFill>
                          <a:schemeClr val="tx1"/>
                        </a:solidFill>
                      </a:endParaRPr>
                    </a:p>
                  </a:txBody>
                  <a:tcPr>
                    <a:solidFill>
                      <a:schemeClr val="accent2">
                        <a:lumMod val="60000"/>
                        <a:lumOff val="40000"/>
                      </a:schemeClr>
                    </a:solidFill>
                  </a:tcPr>
                </a:tc>
                <a:tc>
                  <a:txBody>
                    <a:bodyPr/>
                    <a:lstStyle/>
                    <a:p>
                      <a:pPr marL="0" indent="0">
                        <a:buFont typeface="Wingdings" panose="05000000000000000000" pitchFamily="2" charset="2"/>
                        <a:buNone/>
                      </a:pPr>
                      <a:endParaRPr lang="en-GB" sz="2400" dirty="0"/>
                    </a:p>
                  </a:txBody>
                  <a:tcPr>
                    <a:solidFill>
                      <a:schemeClr val="accent5">
                        <a:lumMod val="20000"/>
                        <a:lumOff val="80000"/>
                      </a:schemeClr>
                    </a:solidFill>
                  </a:tcPr>
                </a:tc>
                <a:extLst>
                  <a:ext uri="{0D108BD9-81ED-4DB2-BD59-A6C34878D82A}">
                    <a16:rowId xmlns:a16="http://schemas.microsoft.com/office/drawing/2014/main" val="10001"/>
                  </a:ext>
                </a:extLst>
              </a:tr>
              <a:tr h="109914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schemeClr val="tx1"/>
                          </a:solidFill>
                          <a:latin typeface="+mn-lt"/>
                        </a:rPr>
                        <a:t>“</a:t>
                      </a:r>
                      <a:r>
                        <a:rPr lang="en-GB" sz="2400" i="1" dirty="0">
                          <a:solidFill>
                            <a:schemeClr val="tx1"/>
                          </a:solidFill>
                          <a:latin typeface="+mn-lt"/>
                        </a:rPr>
                        <a:t>Qualitative research is about what matters to people”</a:t>
                      </a:r>
                      <a:endParaRPr lang="en-GB" sz="2400" dirty="0">
                        <a:solidFill>
                          <a:schemeClr val="tx1"/>
                        </a:solidFill>
                      </a:endParaRPr>
                    </a:p>
                  </a:txBody>
                  <a:tcPr>
                    <a:solidFill>
                      <a:schemeClr val="accent2">
                        <a:lumMod val="60000"/>
                        <a:lumOff val="40000"/>
                      </a:schemeClr>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GB" sz="2400" dirty="0"/>
                    </a:p>
                  </a:txBody>
                  <a:tcPr>
                    <a:solidFill>
                      <a:schemeClr val="accent5">
                        <a:lumMod val="20000"/>
                        <a:lumOff val="80000"/>
                      </a:schemeClr>
                    </a:solidFill>
                  </a:tcPr>
                </a:tc>
                <a:extLst>
                  <a:ext uri="{0D108BD9-81ED-4DB2-BD59-A6C34878D82A}">
                    <a16:rowId xmlns:a16="http://schemas.microsoft.com/office/drawing/2014/main" val="10002"/>
                  </a:ext>
                </a:extLst>
              </a:tr>
              <a:tr h="133437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i="1" dirty="0">
                          <a:solidFill>
                            <a:srgbClr val="000000"/>
                          </a:solidFill>
                          <a:latin typeface="+mn-lt"/>
                        </a:rPr>
                        <a:t>“Qualitative research is science-free!”</a:t>
                      </a:r>
                    </a:p>
                    <a:p>
                      <a:endParaRPr lang="en-GB" dirty="0"/>
                    </a:p>
                  </a:txBody>
                  <a:tcPr>
                    <a:solidFill>
                      <a:schemeClr val="accent2">
                        <a:lumMod val="60000"/>
                        <a:lumOff val="40000"/>
                      </a:schemeClr>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GB" sz="2400" dirty="0"/>
                    </a:p>
                  </a:txBody>
                  <a:tcPr>
                    <a:solidFill>
                      <a:schemeClr val="accent5">
                        <a:lumMod val="20000"/>
                        <a:lumOff val="80000"/>
                      </a:schemeClr>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0012603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907" y="0"/>
            <a:ext cx="10515600" cy="1325563"/>
          </a:xfrm>
        </p:spPr>
        <p:txBody>
          <a:bodyPr/>
          <a:lstStyle/>
          <a:p>
            <a:r>
              <a:rPr lang="en-GB" dirty="0">
                <a:solidFill>
                  <a:schemeClr val="bg2">
                    <a:lumMod val="25000"/>
                  </a:schemeClr>
                </a:solidFill>
              </a:rPr>
              <a:t>Some</a:t>
            </a:r>
            <a:r>
              <a:rPr lang="en-GB" sz="4000" dirty="0">
                <a:solidFill>
                  <a:schemeClr val="bg2">
                    <a:lumMod val="25000"/>
                  </a:schemeClr>
                </a:solidFill>
              </a:rPr>
              <a:t> </a:t>
            </a:r>
            <a:r>
              <a:rPr lang="en-GB" dirty="0">
                <a:solidFill>
                  <a:schemeClr val="bg2">
                    <a:lumMod val="25000"/>
                  </a:schemeClr>
                </a:solidFill>
              </a:rPr>
              <a:t>stereotypes, and ripostes </a:t>
            </a:r>
            <a:endParaRPr lang="en-GB" dirty="0"/>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2349620570"/>
              </p:ext>
            </p:extLst>
          </p:nvPr>
        </p:nvGraphicFramePr>
        <p:xfrm>
          <a:off x="685798" y="1042622"/>
          <a:ext cx="10758640" cy="5329302"/>
        </p:xfrm>
        <a:graphic>
          <a:graphicData uri="http://schemas.openxmlformats.org/drawingml/2006/table">
            <a:tbl>
              <a:tblPr firstRow="1" bandRow="1">
                <a:tableStyleId>{5C22544A-7EE6-4342-B048-85BDC9FD1C3A}</a:tableStyleId>
              </a:tblPr>
              <a:tblGrid>
                <a:gridCol w="4325818">
                  <a:extLst>
                    <a:ext uri="{9D8B030D-6E8A-4147-A177-3AD203B41FA5}">
                      <a16:colId xmlns:a16="http://schemas.microsoft.com/office/drawing/2014/main" val="20000"/>
                    </a:ext>
                  </a:extLst>
                </a:gridCol>
                <a:gridCol w="6432822">
                  <a:extLst>
                    <a:ext uri="{9D8B030D-6E8A-4147-A177-3AD203B41FA5}">
                      <a16:colId xmlns:a16="http://schemas.microsoft.com/office/drawing/2014/main" val="20001"/>
                    </a:ext>
                  </a:extLst>
                </a:gridCol>
              </a:tblGrid>
              <a:tr h="18755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i="1" dirty="0">
                          <a:solidFill>
                            <a:schemeClr val="tx1"/>
                          </a:solidFill>
                          <a:latin typeface="+mn-lt"/>
                        </a:rPr>
                        <a:t>“Quantitative research is superficial, box ticking, number crunching manipulation”</a:t>
                      </a:r>
                    </a:p>
                    <a:p>
                      <a:endParaRPr lang="en-GB" dirty="0"/>
                    </a:p>
                  </a:txBody>
                  <a:tcPr>
                    <a:solidFill>
                      <a:schemeClr val="accent2">
                        <a:lumMod val="60000"/>
                        <a:lumOff val="40000"/>
                      </a:schemeClr>
                    </a:solidFill>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400" b="0" dirty="0">
                          <a:solidFill>
                            <a:schemeClr val="tx1"/>
                          </a:solidFill>
                          <a:latin typeface="+mn-lt"/>
                        </a:rPr>
                        <a:t>The numbers signify important underlying concepts, based on well-designed instruments.</a:t>
                      </a:r>
                    </a:p>
                    <a:p>
                      <a:endParaRPr lang="en-GB" dirty="0">
                        <a:solidFill>
                          <a:schemeClr val="tx1"/>
                        </a:solidFill>
                      </a:endParaRPr>
                    </a:p>
                  </a:txBody>
                  <a:tcPr>
                    <a:solidFill>
                      <a:schemeClr val="accent5">
                        <a:lumMod val="20000"/>
                        <a:lumOff val="80000"/>
                      </a:schemeClr>
                    </a:solidFill>
                  </a:tcPr>
                </a:tc>
                <a:extLst>
                  <a:ext uri="{0D108BD9-81ED-4DB2-BD59-A6C34878D82A}">
                    <a16:rowId xmlns:a16="http://schemas.microsoft.com/office/drawing/2014/main" val="10000"/>
                  </a:ext>
                </a:extLst>
              </a:tr>
              <a:tr h="102020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i="1" dirty="0">
                          <a:solidFill>
                            <a:schemeClr val="tx1"/>
                          </a:solidFill>
                          <a:latin typeface="+mn-lt"/>
                        </a:rPr>
                        <a:t>“Quantitative research just measures things</a:t>
                      </a:r>
                      <a:r>
                        <a:rPr lang="en-GB" sz="2400" i="1" baseline="0" dirty="0">
                          <a:solidFill>
                            <a:schemeClr val="tx1"/>
                          </a:solidFill>
                          <a:latin typeface="+mn-lt"/>
                        </a:rPr>
                        <a:t>”</a:t>
                      </a:r>
                      <a:endParaRPr lang="en-GB" sz="2400" dirty="0">
                        <a:solidFill>
                          <a:schemeClr val="tx1"/>
                        </a:solidFill>
                      </a:endParaRPr>
                    </a:p>
                  </a:txBody>
                  <a:tcPr>
                    <a:solidFill>
                      <a:schemeClr val="accent2">
                        <a:lumMod val="60000"/>
                        <a:lumOff val="40000"/>
                      </a:schemeClr>
                    </a:solidFill>
                  </a:tcPr>
                </a:tc>
                <a:tc>
                  <a:txBody>
                    <a:bodyPr/>
                    <a:lstStyle/>
                    <a:p>
                      <a:pPr marL="0" indent="0">
                        <a:buFont typeface="Wingdings" panose="05000000000000000000" pitchFamily="2" charset="2"/>
                        <a:buNone/>
                      </a:pPr>
                      <a:endParaRPr lang="en-GB" sz="2400" dirty="0"/>
                    </a:p>
                  </a:txBody>
                  <a:tcPr>
                    <a:solidFill>
                      <a:schemeClr val="accent5">
                        <a:lumMod val="20000"/>
                        <a:lumOff val="80000"/>
                      </a:schemeClr>
                    </a:solidFill>
                  </a:tcPr>
                </a:tc>
                <a:extLst>
                  <a:ext uri="{0D108BD9-81ED-4DB2-BD59-A6C34878D82A}">
                    <a16:rowId xmlns:a16="http://schemas.microsoft.com/office/drawing/2014/main" val="10001"/>
                  </a:ext>
                </a:extLst>
              </a:tr>
              <a:tr h="109914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schemeClr val="tx1"/>
                          </a:solidFill>
                          <a:latin typeface="+mn-lt"/>
                        </a:rPr>
                        <a:t>“</a:t>
                      </a:r>
                      <a:r>
                        <a:rPr lang="en-GB" sz="2400" i="1" dirty="0">
                          <a:solidFill>
                            <a:schemeClr val="tx1"/>
                          </a:solidFill>
                          <a:latin typeface="+mn-lt"/>
                        </a:rPr>
                        <a:t>Qualitative research is about what matters to people”</a:t>
                      </a:r>
                      <a:endParaRPr lang="en-GB" sz="2400" dirty="0">
                        <a:solidFill>
                          <a:schemeClr val="tx1"/>
                        </a:solidFill>
                      </a:endParaRPr>
                    </a:p>
                  </a:txBody>
                  <a:tcPr>
                    <a:solidFill>
                      <a:schemeClr val="accent2">
                        <a:lumMod val="60000"/>
                        <a:lumOff val="40000"/>
                      </a:schemeClr>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GB" sz="2400" dirty="0"/>
                    </a:p>
                  </a:txBody>
                  <a:tcPr>
                    <a:solidFill>
                      <a:schemeClr val="accent5">
                        <a:lumMod val="20000"/>
                        <a:lumOff val="80000"/>
                      </a:schemeClr>
                    </a:solidFill>
                  </a:tcPr>
                </a:tc>
                <a:extLst>
                  <a:ext uri="{0D108BD9-81ED-4DB2-BD59-A6C34878D82A}">
                    <a16:rowId xmlns:a16="http://schemas.microsoft.com/office/drawing/2014/main" val="10002"/>
                  </a:ext>
                </a:extLst>
              </a:tr>
              <a:tr h="133437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i="1" dirty="0">
                          <a:solidFill>
                            <a:srgbClr val="000000"/>
                          </a:solidFill>
                          <a:latin typeface="+mn-lt"/>
                        </a:rPr>
                        <a:t>“Qualitative research is science-free!”</a:t>
                      </a:r>
                    </a:p>
                    <a:p>
                      <a:endParaRPr lang="en-GB" dirty="0"/>
                    </a:p>
                  </a:txBody>
                  <a:tcPr>
                    <a:solidFill>
                      <a:schemeClr val="accent2">
                        <a:lumMod val="60000"/>
                        <a:lumOff val="40000"/>
                      </a:schemeClr>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GB" sz="2400" dirty="0"/>
                    </a:p>
                  </a:txBody>
                  <a:tcPr>
                    <a:solidFill>
                      <a:schemeClr val="accent5">
                        <a:lumMod val="20000"/>
                        <a:lumOff val="80000"/>
                      </a:schemeClr>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7213487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907" y="0"/>
            <a:ext cx="10515600" cy="1325563"/>
          </a:xfrm>
        </p:spPr>
        <p:txBody>
          <a:bodyPr/>
          <a:lstStyle/>
          <a:p>
            <a:r>
              <a:rPr lang="en-GB" dirty="0">
                <a:solidFill>
                  <a:schemeClr val="bg2">
                    <a:lumMod val="25000"/>
                  </a:schemeClr>
                </a:solidFill>
              </a:rPr>
              <a:t>Some</a:t>
            </a:r>
            <a:r>
              <a:rPr lang="en-GB" sz="4000" dirty="0">
                <a:solidFill>
                  <a:schemeClr val="bg2">
                    <a:lumMod val="25000"/>
                  </a:schemeClr>
                </a:solidFill>
              </a:rPr>
              <a:t> </a:t>
            </a:r>
            <a:r>
              <a:rPr lang="en-GB" dirty="0">
                <a:solidFill>
                  <a:schemeClr val="bg2">
                    <a:lumMod val="25000"/>
                  </a:schemeClr>
                </a:solidFill>
              </a:rPr>
              <a:t>stereotypes, and ripostes </a:t>
            </a:r>
            <a:endParaRPr lang="en-GB" dirty="0"/>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1265478856"/>
              </p:ext>
            </p:extLst>
          </p:nvPr>
        </p:nvGraphicFramePr>
        <p:xfrm>
          <a:off x="685798" y="1042622"/>
          <a:ext cx="10814540" cy="5310052"/>
        </p:xfrm>
        <a:graphic>
          <a:graphicData uri="http://schemas.openxmlformats.org/drawingml/2006/table">
            <a:tbl>
              <a:tblPr firstRow="1" bandRow="1">
                <a:tableStyleId>{5C22544A-7EE6-4342-B048-85BDC9FD1C3A}</a:tableStyleId>
              </a:tblPr>
              <a:tblGrid>
                <a:gridCol w="4325818">
                  <a:extLst>
                    <a:ext uri="{9D8B030D-6E8A-4147-A177-3AD203B41FA5}">
                      <a16:colId xmlns:a16="http://schemas.microsoft.com/office/drawing/2014/main" val="20000"/>
                    </a:ext>
                  </a:extLst>
                </a:gridCol>
                <a:gridCol w="6488722">
                  <a:extLst>
                    <a:ext uri="{9D8B030D-6E8A-4147-A177-3AD203B41FA5}">
                      <a16:colId xmlns:a16="http://schemas.microsoft.com/office/drawing/2014/main" val="20001"/>
                    </a:ext>
                  </a:extLst>
                </a:gridCol>
              </a:tblGrid>
              <a:tr h="160649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i="1" dirty="0">
                          <a:solidFill>
                            <a:schemeClr val="tx1"/>
                          </a:solidFill>
                          <a:latin typeface="+mn-lt"/>
                        </a:rPr>
                        <a:t>“Quantitative research is superficial, box ticking, number crunching manipulation”</a:t>
                      </a:r>
                    </a:p>
                    <a:p>
                      <a:endParaRPr lang="en-GB" dirty="0"/>
                    </a:p>
                  </a:txBody>
                  <a:tcPr>
                    <a:solidFill>
                      <a:schemeClr val="accent2">
                        <a:lumMod val="60000"/>
                        <a:lumOff val="40000"/>
                      </a:schemeClr>
                    </a:solidFill>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400" b="0" dirty="0">
                          <a:solidFill>
                            <a:schemeClr val="tx1"/>
                          </a:solidFill>
                          <a:latin typeface="+mn-lt"/>
                        </a:rPr>
                        <a:t>The numbers signify important underlying concepts, based on well-designed instruments.</a:t>
                      </a:r>
                    </a:p>
                    <a:p>
                      <a:endParaRPr lang="en-GB" dirty="0">
                        <a:solidFill>
                          <a:schemeClr val="tx1"/>
                        </a:solidFill>
                      </a:endParaRPr>
                    </a:p>
                  </a:txBody>
                  <a:tcPr>
                    <a:solidFill>
                      <a:schemeClr val="accent5">
                        <a:lumMod val="20000"/>
                        <a:lumOff val="80000"/>
                      </a:schemeClr>
                    </a:solidFill>
                  </a:tcPr>
                </a:tc>
                <a:extLst>
                  <a:ext uri="{0D108BD9-81ED-4DB2-BD59-A6C34878D82A}">
                    <a16:rowId xmlns:a16="http://schemas.microsoft.com/office/drawing/2014/main" val="10000"/>
                  </a:ext>
                </a:extLst>
              </a:tr>
              <a:tr h="161916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i="1" dirty="0">
                          <a:solidFill>
                            <a:schemeClr val="tx1"/>
                          </a:solidFill>
                          <a:latin typeface="+mn-lt"/>
                        </a:rPr>
                        <a:t>“Quantitative research just measures things</a:t>
                      </a:r>
                      <a:r>
                        <a:rPr lang="en-GB" sz="2400" i="1" baseline="0" dirty="0">
                          <a:solidFill>
                            <a:schemeClr val="tx1"/>
                          </a:solidFill>
                          <a:latin typeface="+mn-lt"/>
                        </a:rPr>
                        <a:t>”</a:t>
                      </a:r>
                      <a:endParaRPr lang="en-GB" sz="2400" dirty="0">
                        <a:solidFill>
                          <a:schemeClr val="tx1"/>
                        </a:solidFill>
                      </a:endParaRPr>
                    </a:p>
                  </a:txBody>
                  <a:tcPr>
                    <a:solidFill>
                      <a:schemeClr val="accent2">
                        <a:lumMod val="60000"/>
                        <a:lumOff val="40000"/>
                      </a:schemeClr>
                    </a:solidFill>
                  </a:tcPr>
                </a:tc>
                <a:tc>
                  <a:txBody>
                    <a:bodyPr/>
                    <a:lstStyle/>
                    <a:p>
                      <a:pPr marL="285750" indent="-285750">
                        <a:buFont typeface="Wingdings" panose="05000000000000000000" pitchFamily="2" charset="2"/>
                        <a:buChar char="Ø"/>
                      </a:pPr>
                      <a:r>
                        <a:rPr lang="en-GB" sz="2400" dirty="0"/>
                        <a:t>Measurement is important to obtain an</a:t>
                      </a:r>
                      <a:r>
                        <a:rPr lang="en-GB" sz="2400" baseline="0" dirty="0"/>
                        <a:t> objective idea of what is happening</a:t>
                      </a:r>
                    </a:p>
                    <a:p>
                      <a:pPr marL="285750" indent="-285750">
                        <a:buFont typeface="Wingdings" panose="05000000000000000000" pitchFamily="2" charset="2"/>
                        <a:buChar char="Ø"/>
                      </a:pPr>
                      <a:r>
                        <a:rPr lang="en-GB" sz="2400" baseline="0" dirty="0"/>
                        <a:t>E.g., How else can we be sure of improvements in provision?</a:t>
                      </a:r>
                      <a:endParaRPr lang="en-GB" sz="2400" dirty="0"/>
                    </a:p>
                  </a:txBody>
                  <a:tcPr>
                    <a:solidFill>
                      <a:schemeClr val="accent5">
                        <a:lumMod val="20000"/>
                        <a:lumOff val="80000"/>
                      </a:schemeClr>
                    </a:solidFill>
                  </a:tcPr>
                </a:tc>
                <a:extLst>
                  <a:ext uri="{0D108BD9-81ED-4DB2-BD59-A6C34878D82A}">
                    <a16:rowId xmlns:a16="http://schemas.microsoft.com/office/drawing/2014/main" val="10001"/>
                  </a:ext>
                </a:extLst>
              </a:tr>
              <a:tr h="9414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schemeClr val="tx1"/>
                          </a:solidFill>
                          <a:latin typeface="+mn-lt"/>
                        </a:rPr>
                        <a:t>“</a:t>
                      </a:r>
                      <a:r>
                        <a:rPr lang="en-GB" sz="2400" i="1" dirty="0">
                          <a:solidFill>
                            <a:schemeClr val="tx1"/>
                          </a:solidFill>
                          <a:latin typeface="+mn-lt"/>
                        </a:rPr>
                        <a:t>Qualitative research is about what matters to people”</a:t>
                      </a:r>
                      <a:endParaRPr lang="en-GB" sz="2400" dirty="0">
                        <a:solidFill>
                          <a:schemeClr val="tx1"/>
                        </a:solidFill>
                      </a:endParaRPr>
                    </a:p>
                  </a:txBody>
                  <a:tcPr>
                    <a:solidFill>
                      <a:schemeClr val="accent2">
                        <a:lumMod val="60000"/>
                        <a:lumOff val="40000"/>
                      </a:schemeClr>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GB" sz="2400" dirty="0"/>
                    </a:p>
                  </a:txBody>
                  <a:tcPr>
                    <a:solidFill>
                      <a:schemeClr val="accent5">
                        <a:lumMod val="20000"/>
                        <a:lumOff val="80000"/>
                      </a:schemeClr>
                    </a:solidFill>
                  </a:tcPr>
                </a:tc>
                <a:extLst>
                  <a:ext uri="{0D108BD9-81ED-4DB2-BD59-A6C34878D82A}">
                    <a16:rowId xmlns:a16="http://schemas.microsoft.com/office/drawing/2014/main" val="10002"/>
                  </a:ext>
                </a:extLst>
              </a:tr>
              <a:tr h="114293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i="1" dirty="0">
                          <a:solidFill>
                            <a:srgbClr val="000000"/>
                          </a:solidFill>
                          <a:latin typeface="+mn-lt"/>
                        </a:rPr>
                        <a:t>“Qualitative research is science-free!”</a:t>
                      </a:r>
                    </a:p>
                    <a:p>
                      <a:endParaRPr lang="en-GB" dirty="0"/>
                    </a:p>
                  </a:txBody>
                  <a:tcPr>
                    <a:solidFill>
                      <a:schemeClr val="accent2">
                        <a:lumMod val="60000"/>
                        <a:lumOff val="40000"/>
                      </a:schemeClr>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GB" sz="2400" dirty="0"/>
                    </a:p>
                  </a:txBody>
                  <a:tcPr>
                    <a:solidFill>
                      <a:schemeClr val="accent5">
                        <a:lumMod val="20000"/>
                        <a:lumOff val="80000"/>
                      </a:schemeClr>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1705027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907" y="0"/>
            <a:ext cx="10515600" cy="1325563"/>
          </a:xfrm>
        </p:spPr>
        <p:txBody>
          <a:bodyPr/>
          <a:lstStyle/>
          <a:p>
            <a:r>
              <a:rPr lang="en-GB" dirty="0">
                <a:solidFill>
                  <a:schemeClr val="bg2">
                    <a:lumMod val="25000"/>
                  </a:schemeClr>
                </a:solidFill>
              </a:rPr>
              <a:t>Some</a:t>
            </a:r>
            <a:r>
              <a:rPr lang="en-GB" sz="4000" dirty="0">
                <a:solidFill>
                  <a:schemeClr val="bg2">
                    <a:lumMod val="25000"/>
                  </a:schemeClr>
                </a:solidFill>
              </a:rPr>
              <a:t> </a:t>
            </a:r>
            <a:r>
              <a:rPr lang="en-GB" dirty="0">
                <a:solidFill>
                  <a:schemeClr val="bg2">
                    <a:lumMod val="25000"/>
                  </a:schemeClr>
                </a:solidFill>
              </a:rPr>
              <a:t>stereotypes, and ripostes </a:t>
            </a:r>
            <a:endParaRPr lang="en-GB" dirty="0"/>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1136415152"/>
              </p:ext>
            </p:extLst>
          </p:nvPr>
        </p:nvGraphicFramePr>
        <p:xfrm>
          <a:off x="685798" y="1042622"/>
          <a:ext cx="10814540" cy="5310052"/>
        </p:xfrm>
        <a:graphic>
          <a:graphicData uri="http://schemas.openxmlformats.org/drawingml/2006/table">
            <a:tbl>
              <a:tblPr firstRow="1" bandRow="1">
                <a:tableStyleId>{5C22544A-7EE6-4342-B048-85BDC9FD1C3A}</a:tableStyleId>
              </a:tblPr>
              <a:tblGrid>
                <a:gridCol w="4325818">
                  <a:extLst>
                    <a:ext uri="{9D8B030D-6E8A-4147-A177-3AD203B41FA5}">
                      <a16:colId xmlns:a16="http://schemas.microsoft.com/office/drawing/2014/main" val="20000"/>
                    </a:ext>
                  </a:extLst>
                </a:gridCol>
                <a:gridCol w="6488722">
                  <a:extLst>
                    <a:ext uri="{9D8B030D-6E8A-4147-A177-3AD203B41FA5}">
                      <a16:colId xmlns:a16="http://schemas.microsoft.com/office/drawing/2014/main" val="20001"/>
                    </a:ext>
                  </a:extLst>
                </a:gridCol>
              </a:tblGrid>
              <a:tr h="160649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i="1" dirty="0">
                          <a:solidFill>
                            <a:schemeClr val="tx1"/>
                          </a:solidFill>
                          <a:latin typeface="+mn-lt"/>
                        </a:rPr>
                        <a:t>“Quantitative research is superficial, box ticking, number crunching manipulation”</a:t>
                      </a:r>
                    </a:p>
                    <a:p>
                      <a:endParaRPr lang="en-GB" dirty="0"/>
                    </a:p>
                  </a:txBody>
                  <a:tcPr>
                    <a:solidFill>
                      <a:schemeClr val="accent2">
                        <a:lumMod val="60000"/>
                        <a:lumOff val="40000"/>
                      </a:schemeClr>
                    </a:solidFill>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400" b="0" dirty="0">
                          <a:solidFill>
                            <a:schemeClr val="tx1"/>
                          </a:solidFill>
                          <a:latin typeface="+mn-lt"/>
                        </a:rPr>
                        <a:t>The numbers signify important underlying concepts, based on well-designed instruments.</a:t>
                      </a:r>
                    </a:p>
                    <a:p>
                      <a:endParaRPr lang="en-GB" dirty="0">
                        <a:solidFill>
                          <a:schemeClr val="tx1"/>
                        </a:solidFill>
                      </a:endParaRPr>
                    </a:p>
                  </a:txBody>
                  <a:tcPr>
                    <a:solidFill>
                      <a:schemeClr val="accent5">
                        <a:lumMod val="20000"/>
                        <a:lumOff val="80000"/>
                      </a:schemeClr>
                    </a:solidFill>
                  </a:tcPr>
                </a:tc>
                <a:extLst>
                  <a:ext uri="{0D108BD9-81ED-4DB2-BD59-A6C34878D82A}">
                    <a16:rowId xmlns:a16="http://schemas.microsoft.com/office/drawing/2014/main" val="10000"/>
                  </a:ext>
                </a:extLst>
              </a:tr>
              <a:tr h="161916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i="1" dirty="0">
                          <a:solidFill>
                            <a:schemeClr val="tx1"/>
                          </a:solidFill>
                          <a:latin typeface="+mn-lt"/>
                        </a:rPr>
                        <a:t>“Quantitative research just measures things</a:t>
                      </a:r>
                      <a:r>
                        <a:rPr lang="en-GB" sz="2400" i="1" baseline="0" dirty="0">
                          <a:solidFill>
                            <a:schemeClr val="tx1"/>
                          </a:solidFill>
                          <a:latin typeface="+mn-lt"/>
                        </a:rPr>
                        <a:t>”</a:t>
                      </a:r>
                      <a:endParaRPr lang="en-GB" sz="2400" dirty="0">
                        <a:solidFill>
                          <a:schemeClr val="tx1"/>
                        </a:solidFill>
                      </a:endParaRPr>
                    </a:p>
                  </a:txBody>
                  <a:tcPr>
                    <a:solidFill>
                      <a:schemeClr val="accent2">
                        <a:lumMod val="60000"/>
                        <a:lumOff val="40000"/>
                      </a:schemeClr>
                    </a:solidFill>
                  </a:tcPr>
                </a:tc>
                <a:tc>
                  <a:txBody>
                    <a:bodyPr/>
                    <a:lstStyle/>
                    <a:p>
                      <a:pPr marL="285750" indent="-285750">
                        <a:buFont typeface="Wingdings" panose="05000000000000000000" pitchFamily="2" charset="2"/>
                        <a:buChar char="Ø"/>
                      </a:pPr>
                      <a:r>
                        <a:rPr lang="en-GB" sz="2400" dirty="0"/>
                        <a:t>Measurement is important to obtain an</a:t>
                      </a:r>
                      <a:r>
                        <a:rPr lang="en-GB" sz="2400" baseline="0" dirty="0"/>
                        <a:t> objective idea of what is happening</a:t>
                      </a:r>
                    </a:p>
                    <a:p>
                      <a:pPr marL="285750" indent="-285750">
                        <a:buFont typeface="Wingdings" panose="05000000000000000000" pitchFamily="2" charset="2"/>
                        <a:buChar char="Ø"/>
                      </a:pPr>
                      <a:r>
                        <a:rPr lang="en-GB" sz="2400" baseline="0" dirty="0"/>
                        <a:t>E.g., How else can we be sure of improvements in provision?</a:t>
                      </a:r>
                      <a:endParaRPr lang="en-GB" sz="2400" dirty="0"/>
                    </a:p>
                  </a:txBody>
                  <a:tcPr>
                    <a:solidFill>
                      <a:schemeClr val="accent5">
                        <a:lumMod val="20000"/>
                        <a:lumOff val="80000"/>
                      </a:schemeClr>
                    </a:solidFill>
                  </a:tcPr>
                </a:tc>
                <a:extLst>
                  <a:ext uri="{0D108BD9-81ED-4DB2-BD59-A6C34878D82A}">
                    <a16:rowId xmlns:a16="http://schemas.microsoft.com/office/drawing/2014/main" val="10001"/>
                  </a:ext>
                </a:extLst>
              </a:tr>
              <a:tr h="9414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schemeClr val="tx1"/>
                          </a:solidFill>
                          <a:latin typeface="+mn-lt"/>
                        </a:rPr>
                        <a:t>“</a:t>
                      </a:r>
                      <a:r>
                        <a:rPr lang="en-GB" sz="2400" i="1" dirty="0">
                          <a:solidFill>
                            <a:schemeClr val="tx1"/>
                          </a:solidFill>
                          <a:latin typeface="+mn-lt"/>
                        </a:rPr>
                        <a:t>Qualitative research is about what matters to people”</a:t>
                      </a:r>
                      <a:endParaRPr lang="en-GB" sz="2400" dirty="0">
                        <a:solidFill>
                          <a:schemeClr val="tx1"/>
                        </a:solidFill>
                      </a:endParaRPr>
                    </a:p>
                  </a:txBody>
                  <a:tcPr>
                    <a:solidFill>
                      <a:schemeClr val="accent2">
                        <a:lumMod val="60000"/>
                        <a:lumOff val="40000"/>
                      </a:schemeClr>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400" b="0" dirty="0">
                          <a:solidFill>
                            <a:schemeClr val="tx1"/>
                          </a:solidFill>
                          <a:latin typeface="+mn-lt"/>
                        </a:rPr>
                        <a:t>Often strong element of social</a:t>
                      </a:r>
                      <a:r>
                        <a:rPr lang="en-GB" sz="2400" b="0" baseline="0" dirty="0">
                          <a:solidFill>
                            <a:schemeClr val="tx1"/>
                          </a:solidFill>
                          <a:latin typeface="+mn-lt"/>
                        </a:rPr>
                        <a:t> validity in the aims of quantitative research</a:t>
                      </a:r>
                      <a:endParaRPr lang="en-GB" sz="2400" dirty="0"/>
                    </a:p>
                  </a:txBody>
                  <a:tcPr>
                    <a:solidFill>
                      <a:schemeClr val="accent5">
                        <a:lumMod val="20000"/>
                        <a:lumOff val="80000"/>
                      </a:schemeClr>
                    </a:solidFill>
                  </a:tcPr>
                </a:tc>
                <a:extLst>
                  <a:ext uri="{0D108BD9-81ED-4DB2-BD59-A6C34878D82A}">
                    <a16:rowId xmlns:a16="http://schemas.microsoft.com/office/drawing/2014/main" val="10002"/>
                  </a:ext>
                </a:extLst>
              </a:tr>
              <a:tr h="114293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i="1" dirty="0">
                          <a:solidFill>
                            <a:srgbClr val="000000"/>
                          </a:solidFill>
                          <a:latin typeface="+mn-lt"/>
                        </a:rPr>
                        <a:t>“Qualitative research is science-free!”</a:t>
                      </a:r>
                    </a:p>
                    <a:p>
                      <a:endParaRPr lang="en-GB" dirty="0"/>
                    </a:p>
                  </a:txBody>
                  <a:tcPr>
                    <a:solidFill>
                      <a:schemeClr val="accent2">
                        <a:lumMod val="60000"/>
                        <a:lumOff val="4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sz="2400" dirty="0"/>
                    </a:p>
                  </a:txBody>
                  <a:tcPr>
                    <a:solidFill>
                      <a:schemeClr val="accent5">
                        <a:lumMod val="20000"/>
                        <a:lumOff val="80000"/>
                      </a:schemeClr>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132265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907" y="0"/>
            <a:ext cx="10515600" cy="1325563"/>
          </a:xfrm>
        </p:spPr>
        <p:txBody>
          <a:bodyPr/>
          <a:lstStyle/>
          <a:p>
            <a:r>
              <a:rPr lang="en-GB" dirty="0">
                <a:solidFill>
                  <a:schemeClr val="bg2">
                    <a:lumMod val="25000"/>
                  </a:schemeClr>
                </a:solidFill>
              </a:rPr>
              <a:t>Some</a:t>
            </a:r>
            <a:r>
              <a:rPr lang="en-GB" sz="4000" dirty="0">
                <a:solidFill>
                  <a:schemeClr val="bg2">
                    <a:lumMod val="25000"/>
                  </a:schemeClr>
                </a:solidFill>
              </a:rPr>
              <a:t> </a:t>
            </a:r>
            <a:r>
              <a:rPr lang="en-GB" dirty="0">
                <a:solidFill>
                  <a:schemeClr val="bg2">
                    <a:lumMod val="25000"/>
                  </a:schemeClr>
                </a:solidFill>
              </a:rPr>
              <a:t>stereotypes, and ripostes </a:t>
            </a:r>
            <a:endParaRPr lang="en-GB" dirty="0"/>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4236439215"/>
              </p:ext>
            </p:extLst>
          </p:nvPr>
        </p:nvGraphicFramePr>
        <p:xfrm>
          <a:off x="685798" y="1042622"/>
          <a:ext cx="10814540" cy="5555125"/>
        </p:xfrm>
        <a:graphic>
          <a:graphicData uri="http://schemas.openxmlformats.org/drawingml/2006/table">
            <a:tbl>
              <a:tblPr firstRow="1" bandRow="1">
                <a:tableStyleId>{5C22544A-7EE6-4342-B048-85BDC9FD1C3A}</a:tableStyleId>
              </a:tblPr>
              <a:tblGrid>
                <a:gridCol w="4325818">
                  <a:extLst>
                    <a:ext uri="{9D8B030D-6E8A-4147-A177-3AD203B41FA5}">
                      <a16:colId xmlns:a16="http://schemas.microsoft.com/office/drawing/2014/main" val="20000"/>
                    </a:ext>
                  </a:extLst>
                </a:gridCol>
                <a:gridCol w="6488722">
                  <a:extLst>
                    <a:ext uri="{9D8B030D-6E8A-4147-A177-3AD203B41FA5}">
                      <a16:colId xmlns:a16="http://schemas.microsoft.com/office/drawing/2014/main" val="20001"/>
                    </a:ext>
                  </a:extLst>
                </a:gridCol>
              </a:tblGrid>
              <a:tr h="15423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i="1" dirty="0">
                          <a:solidFill>
                            <a:schemeClr val="tx1"/>
                          </a:solidFill>
                          <a:latin typeface="+mn-lt"/>
                        </a:rPr>
                        <a:t>“Quantitative research is superficial, box ticking, number crunching manipulation”</a:t>
                      </a:r>
                    </a:p>
                    <a:p>
                      <a:endParaRPr lang="en-GB" dirty="0"/>
                    </a:p>
                  </a:txBody>
                  <a:tcPr>
                    <a:solidFill>
                      <a:schemeClr val="accent2">
                        <a:lumMod val="60000"/>
                        <a:lumOff val="40000"/>
                      </a:schemeClr>
                    </a:solidFill>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400" b="0" dirty="0">
                          <a:solidFill>
                            <a:schemeClr val="tx1"/>
                          </a:solidFill>
                          <a:latin typeface="+mn-lt"/>
                        </a:rPr>
                        <a:t>The numbers signify important underlying concepts, based on well-designed instruments.</a:t>
                      </a:r>
                    </a:p>
                    <a:p>
                      <a:endParaRPr lang="en-GB" dirty="0">
                        <a:solidFill>
                          <a:schemeClr val="tx1"/>
                        </a:solidFill>
                      </a:endParaRPr>
                    </a:p>
                  </a:txBody>
                  <a:tcPr>
                    <a:solidFill>
                      <a:schemeClr val="accent5">
                        <a:lumMod val="20000"/>
                        <a:lumOff val="80000"/>
                      </a:schemeClr>
                    </a:solidFill>
                  </a:tcPr>
                </a:tc>
                <a:extLst>
                  <a:ext uri="{0D108BD9-81ED-4DB2-BD59-A6C34878D82A}">
                    <a16:rowId xmlns:a16="http://schemas.microsoft.com/office/drawing/2014/main" val="10000"/>
                  </a:ext>
                </a:extLst>
              </a:tr>
              <a:tr h="83893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i="1" dirty="0">
                          <a:solidFill>
                            <a:schemeClr val="tx1"/>
                          </a:solidFill>
                          <a:latin typeface="+mn-lt"/>
                        </a:rPr>
                        <a:t>“Quantitative research just measures things</a:t>
                      </a:r>
                      <a:r>
                        <a:rPr lang="en-GB" sz="2400" i="1" baseline="0" dirty="0">
                          <a:solidFill>
                            <a:schemeClr val="tx1"/>
                          </a:solidFill>
                          <a:latin typeface="+mn-lt"/>
                        </a:rPr>
                        <a:t>”</a:t>
                      </a:r>
                      <a:endParaRPr lang="en-GB" sz="2400" dirty="0">
                        <a:solidFill>
                          <a:schemeClr val="tx1"/>
                        </a:solidFill>
                      </a:endParaRPr>
                    </a:p>
                  </a:txBody>
                  <a:tcPr>
                    <a:solidFill>
                      <a:schemeClr val="accent2">
                        <a:lumMod val="60000"/>
                        <a:lumOff val="40000"/>
                      </a:schemeClr>
                    </a:solidFill>
                  </a:tcPr>
                </a:tc>
                <a:tc>
                  <a:txBody>
                    <a:bodyPr/>
                    <a:lstStyle/>
                    <a:p>
                      <a:pPr marL="285750" indent="-285750">
                        <a:buFont typeface="Wingdings" panose="05000000000000000000" pitchFamily="2" charset="2"/>
                        <a:buChar char="Ø"/>
                      </a:pPr>
                      <a:r>
                        <a:rPr lang="en-GB" sz="2400" dirty="0"/>
                        <a:t>Measurement is important to obtain an</a:t>
                      </a:r>
                      <a:r>
                        <a:rPr lang="en-GB" sz="2400" baseline="0" dirty="0"/>
                        <a:t> objective idea of what is happening</a:t>
                      </a:r>
                    </a:p>
                    <a:p>
                      <a:pPr marL="285750" indent="-285750">
                        <a:buFont typeface="Wingdings" panose="05000000000000000000" pitchFamily="2" charset="2"/>
                        <a:buChar char="Ø"/>
                      </a:pPr>
                      <a:r>
                        <a:rPr lang="en-GB" sz="2400" baseline="0" dirty="0"/>
                        <a:t>E.g., How else can we be sure of improvements in provision?</a:t>
                      </a:r>
                      <a:endParaRPr lang="en-GB" sz="2400" dirty="0"/>
                    </a:p>
                  </a:txBody>
                  <a:tcPr>
                    <a:solidFill>
                      <a:schemeClr val="accent5">
                        <a:lumMod val="20000"/>
                        <a:lumOff val="80000"/>
                      </a:schemeClr>
                    </a:solidFill>
                  </a:tcPr>
                </a:tc>
                <a:extLst>
                  <a:ext uri="{0D108BD9-81ED-4DB2-BD59-A6C34878D82A}">
                    <a16:rowId xmlns:a16="http://schemas.microsoft.com/office/drawing/2014/main" val="10001"/>
                  </a:ext>
                </a:extLst>
              </a:tr>
              <a:tr h="90384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schemeClr val="tx1"/>
                          </a:solidFill>
                          <a:latin typeface="+mn-lt"/>
                        </a:rPr>
                        <a:t>“</a:t>
                      </a:r>
                      <a:r>
                        <a:rPr lang="en-GB" sz="2400" i="1" dirty="0">
                          <a:solidFill>
                            <a:schemeClr val="tx1"/>
                          </a:solidFill>
                          <a:latin typeface="+mn-lt"/>
                        </a:rPr>
                        <a:t>Qualitative research is about what matters to people”</a:t>
                      </a:r>
                      <a:endParaRPr lang="en-GB" sz="2400" dirty="0">
                        <a:solidFill>
                          <a:schemeClr val="tx1"/>
                        </a:solidFill>
                      </a:endParaRPr>
                    </a:p>
                  </a:txBody>
                  <a:tcPr>
                    <a:solidFill>
                      <a:schemeClr val="accent2">
                        <a:lumMod val="60000"/>
                        <a:lumOff val="40000"/>
                      </a:schemeClr>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400" b="0" dirty="0">
                          <a:solidFill>
                            <a:schemeClr val="tx1"/>
                          </a:solidFill>
                          <a:latin typeface="+mn-lt"/>
                        </a:rPr>
                        <a:t>Often strong element of social</a:t>
                      </a:r>
                      <a:r>
                        <a:rPr lang="en-GB" sz="2400" b="0" baseline="0" dirty="0">
                          <a:solidFill>
                            <a:schemeClr val="tx1"/>
                          </a:solidFill>
                          <a:latin typeface="+mn-lt"/>
                        </a:rPr>
                        <a:t> validity in the aims of quantitative research</a:t>
                      </a:r>
                      <a:endParaRPr lang="en-GB" sz="2400" dirty="0"/>
                    </a:p>
                  </a:txBody>
                  <a:tcPr>
                    <a:solidFill>
                      <a:schemeClr val="accent5">
                        <a:lumMod val="20000"/>
                        <a:lumOff val="80000"/>
                      </a:schemeClr>
                    </a:solidFill>
                  </a:tcPr>
                </a:tc>
                <a:extLst>
                  <a:ext uri="{0D108BD9-81ED-4DB2-BD59-A6C34878D82A}">
                    <a16:rowId xmlns:a16="http://schemas.microsoft.com/office/drawing/2014/main" val="10002"/>
                  </a:ext>
                </a:extLst>
              </a:tr>
              <a:tr h="72149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i="1" dirty="0">
                          <a:solidFill>
                            <a:srgbClr val="000000"/>
                          </a:solidFill>
                          <a:latin typeface="+mn-lt"/>
                        </a:rPr>
                        <a:t>“Qualitative research is science-free!”</a:t>
                      </a:r>
                    </a:p>
                    <a:p>
                      <a:endParaRPr lang="en-GB" dirty="0"/>
                    </a:p>
                  </a:txBody>
                  <a:tcPr>
                    <a:solidFill>
                      <a:schemeClr val="accent2">
                        <a:lumMod val="60000"/>
                        <a:lumOff val="40000"/>
                      </a:schemeClr>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400" dirty="0"/>
                        <a:t>Done well, </a:t>
                      </a:r>
                      <a:r>
                        <a:rPr lang="en-GB" sz="2400" dirty="0">
                          <a:solidFill>
                            <a:srgbClr val="000000"/>
                          </a:solidFill>
                          <a:latin typeface="+mn-lt"/>
                        </a:rPr>
                        <a:t>Qualitative research maintains the same rigours and standards as quantitative research</a:t>
                      </a:r>
                    </a:p>
                    <a:p>
                      <a:pPr marL="285750" indent="-285750">
                        <a:buFont typeface="Wingdings" panose="05000000000000000000" pitchFamily="2" charset="2"/>
                        <a:buChar char="Ø"/>
                      </a:pPr>
                      <a:r>
                        <a:rPr lang="en-GB" sz="2400" dirty="0"/>
                        <a:t>Systematic enquiry</a:t>
                      </a:r>
                      <a:r>
                        <a:rPr lang="en-GB" sz="2400" baseline="0" dirty="0"/>
                        <a:t> and building of knowledge</a:t>
                      </a:r>
                      <a:endParaRPr lang="en-GB" sz="2400" dirty="0"/>
                    </a:p>
                  </a:txBody>
                  <a:tcPr>
                    <a:solidFill>
                      <a:schemeClr val="accent5">
                        <a:lumMod val="20000"/>
                        <a:lumOff val="80000"/>
                      </a:schemeClr>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91806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Quantitative or qualitative?</a:t>
            </a:r>
          </a:p>
        </p:txBody>
      </p:sp>
      <p:sp>
        <p:nvSpPr>
          <p:cNvPr id="3" name="Content Placeholder 2"/>
          <p:cNvSpPr>
            <a:spLocks noGrp="1"/>
          </p:cNvSpPr>
          <p:nvPr>
            <p:ph idx="1"/>
          </p:nvPr>
        </p:nvSpPr>
        <p:spPr/>
        <p:txBody>
          <a:bodyPr>
            <a:normAutofit/>
          </a:bodyPr>
          <a:lstStyle/>
          <a:p>
            <a:pPr marL="0" indent="0">
              <a:lnSpc>
                <a:spcPct val="150000"/>
              </a:lnSpc>
              <a:buNone/>
            </a:pPr>
            <a:r>
              <a:rPr lang="en-GB" sz="2600" dirty="0">
                <a:solidFill>
                  <a:schemeClr val="tx1"/>
                </a:solidFill>
              </a:rPr>
              <a:t>“Quantitative and qualitative research are not in opposition to one another. Rather, they can complement each other” </a:t>
            </a:r>
          </a:p>
          <a:p>
            <a:pPr marL="0" indent="0">
              <a:buNone/>
            </a:pPr>
            <a:r>
              <a:rPr lang="en-GB" sz="2600" dirty="0">
                <a:solidFill>
                  <a:schemeClr val="tx1"/>
                </a:solidFill>
              </a:rPr>
              <a:t>(Thomas 2009: 83)</a:t>
            </a:r>
          </a:p>
          <a:p>
            <a:pPr marL="0" indent="0">
              <a:buNone/>
            </a:pPr>
            <a:endParaRPr lang="en-GB" sz="2600" dirty="0">
              <a:solidFill>
                <a:schemeClr val="tx1"/>
              </a:solidFill>
            </a:endParaRPr>
          </a:p>
          <a:p>
            <a:r>
              <a:rPr lang="en-GB" sz="2600" dirty="0">
                <a:solidFill>
                  <a:schemeClr val="tx1"/>
                </a:solidFill>
              </a:rPr>
              <a:t>Exemplified by an increased interest in ‘mixed methods’ approaches – combining quantitative and qualitative methods to answer different questions within a research area.</a:t>
            </a:r>
          </a:p>
        </p:txBody>
      </p:sp>
    </p:spTree>
    <p:extLst>
      <p:ext uri="{BB962C8B-B14F-4D97-AF65-F5344CB8AC3E}">
        <p14:creationId xmlns:p14="http://schemas.microsoft.com/office/powerpoint/2010/main" val="13122852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research</a:t>
            </a:r>
          </a:p>
        </p:txBody>
      </p:sp>
      <p:sp>
        <p:nvSpPr>
          <p:cNvPr id="3" name="Content Placeholder 2"/>
          <p:cNvSpPr>
            <a:spLocks noGrp="1"/>
          </p:cNvSpPr>
          <p:nvPr>
            <p:ph sz="half" idx="1"/>
          </p:nvPr>
        </p:nvSpPr>
        <p:spPr>
          <a:xfrm>
            <a:off x="914400" y="1825625"/>
            <a:ext cx="5181600" cy="4351338"/>
          </a:xfrm>
        </p:spPr>
        <p:txBody>
          <a:bodyPr>
            <a:normAutofit/>
          </a:bodyPr>
          <a:lstStyle/>
          <a:p>
            <a:pPr>
              <a:lnSpc>
                <a:spcPct val="200000"/>
              </a:lnSpc>
              <a:buFont typeface="Wingdings" panose="05000000000000000000" pitchFamily="2" charset="2"/>
              <a:buChar char="Ø"/>
            </a:pPr>
            <a:r>
              <a:rPr lang="en-GB" sz="3200" dirty="0"/>
              <a:t>Critical</a:t>
            </a:r>
          </a:p>
          <a:p>
            <a:pPr>
              <a:lnSpc>
                <a:spcPct val="200000"/>
              </a:lnSpc>
              <a:buFont typeface="Wingdings" panose="05000000000000000000" pitchFamily="2" charset="2"/>
              <a:buChar char="Ø"/>
            </a:pPr>
            <a:r>
              <a:rPr lang="en-GB" sz="3200" dirty="0"/>
              <a:t>Systematic</a:t>
            </a:r>
          </a:p>
          <a:p>
            <a:pPr>
              <a:lnSpc>
                <a:spcPct val="200000"/>
              </a:lnSpc>
              <a:buFont typeface="Wingdings" panose="05000000000000000000" pitchFamily="2" charset="2"/>
              <a:buChar char="Ø"/>
            </a:pPr>
            <a:r>
              <a:rPr lang="en-GB" sz="3200" dirty="0"/>
              <a:t>Transparent</a:t>
            </a:r>
          </a:p>
        </p:txBody>
      </p:sp>
      <p:sp>
        <p:nvSpPr>
          <p:cNvPr id="4" name="Content Placeholder 3"/>
          <p:cNvSpPr>
            <a:spLocks noGrp="1"/>
          </p:cNvSpPr>
          <p:nvPr>
            <p:ph sz="half" idx="2"/>
          </p:nvPr>
        </p:nvSpPr>
        <p:spPr/>
        <p:txBody>
          <a:bodyPr/>
          <a:lstStyle/>
          <a:p>
            <a:pPr>
              <a:lnSpc>
                <a:spcPct val="200000"/>
              </a:lnSpc>
              <a:buFont typeface="Wingdings" panose="05000000000000000000" pitchFamily="2" charset="2"/>
              <a:buChar char="Ø"/>
            </a:pPr>
            <a:r>
              <a:rPr lang="en-GB" sz="3200" dirty="0"/>
              <a:t>Evidential</a:t>
            </a:r>
          </a:p>
          <a:p>
            <a:pPr>
              <a:lnSpc>
                <a:spcPct val="200000"/>
              </a:lnSpc>
              <a:buFont typeface="Wingdings" panose="05000000000000000000" pitchFamily="2" charset="2"/>
              <a:buChar char="Ø"/>
            </a:pPr>
            <a:r>
              <a:rPr lang="en-GB" sz="3200" dirty="0"/>
              <a:t>Theoretical</a:t>
            </a:r>
          </a:p>
          <a:p>
            <a:pPr>
              <a:lnSpc>
                <a:spcPct val="200000"/>
              </a:lnSpc>
              <a:buFont typeface="Wingdings" panose="05000000000000000000" pitchFamily="2" charset="2"/>
              <a:buChar char="Ø"/>
            </a:pPr>
            <a:r>
              <a:rPr lang="en-GB" sz="3200" dirty="0"/>
              <a:t>Original</a:t>
            </a:r>
          </a:p>
          <a:p>
            <a:pPr marL="0" indent="0">
              <a:buNone/>
            </a:pPr>
            <a:endParaRPr lang="en-GB" dirty="0"/>
          </a:p>
        </p:txBody>
      </p:sp>
      <p:sp>
        <p:nvSpPr>
          <p:cNvPr id="5" name="Rectangle 4"/>
          <p:cNvSpPr/>
          <p:nvPr/>
        </p:nvSpPr>
        <p:spPr>
          <a:xfrm>
            <a:off x="10721255" y="6350785"/>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32181199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educational research</a:t>
            </a:r>
          </a:p>
        </p:txBody>
      </p:sp>
      <p:sp>
        <p:nvSpPr>
          <p:cNvPr id="3" name="Content Placeholder 2"/>
          <p:cNvSpPr>
            <a:spLocks noGrp="1"/>
          </p:cNvSpPr>
          <p:nvPr>
            <p:ph sz="half" idx="1"/>
          </p:nvPr>
        </p:nvSpPr>
        <p:spPr/>
        <p:txBody>
          <a:bodyPr>
            <a:normAutofit/>
          </a:bodyPr>
          <a:lstStyle/>
          <a:p>
            <a:pPr>
              <a:buFont typeface="Wingdings" panose="05000000000000000000" pitchFamily="2" charset="2"/>
              <a:buChar char="Ø"/>
            </a:pPr>
            <a:r>
              <a:rPr lang="en-GB" sz="3200" b="1" dirty="0"/>
              <a:t>Critical</a:t>
            </a:r>
          </a:p>
          <a:p>
            <a:pPr>
              <a:buFontTx/>
              <a:buChar char="-"/>
            </a:pPr>
            <a:r>
              <a:rPr lang="en-GB" dirty="0"/>
              <a:t>Actively seeks to question its own (and others’) claims, assumptions and methods</a:t>
            </a:r>
          </a:p>
          <a:p>
            <a:pPr>
              <a:buFontTx/>
              <a:buChar char="-"/>
            </a:pPr>
            <a:r>
              <a:rPr lang="en-GB" dirty="0"/>
              <a:t>Research process seeks to verify explanations, and generate and test alternatives</a:t>
            </a:r>
          </a:p>
        </p:txBody>
      </p:sp>
      <p:sp>
        <p:nvSpPr>
          <p:cNvPr id="4" name="Content Placeholder 3"/>
          <p:cNvSpPr>
            <a:spLocks noGrp="1"/>
          </p:cNvSpPr>
          <p:nvPr>
            <p:ph sz="half" idx="2"/>
          </p:nvPr>
        </p:nvSpPr>
        <p:spPr>
          <a:xfrm>
            <a:off x="6172200" y="2358189"/>
            <a:ext cx="5181600" cy="3818774"/>
          </a:xfrm>
        </p:spPr>
        <p:txBody>
          <a:bodyPr>
            <a:normAutofit/>
          </a:bodyPr>
          <a:lstStyle/>
          <a:p>
            <a:pPr>
              <a:buFontTx/>
              <a:buChar char="-"/>
            </a:pPr>
            <a:r>
              <a:rPr lang="en-GB" dirty="0"/>
              <a:t>Obvious and popular perceptions or explanations are treated with caution &amp; subjected to scrutiny</a:t>
            </a:r>
          </a:p>
          <a:p>
            <a:pPr>
              <a:buFontTx/>
              <a:buChar char="-"/>
            </a:pPr>
            <a:r>
              <a:rPr lang="en-GB" dirty="0"/>
              <a:t>Attempts to identify &amp; remove extraneous influences and confounded explanations</a:t>
            </a:r>
          </a:p>
          <a:p>
            <a:pPr marL="0" indent="0">
              <a:buNone/>
            </a:pPr>
            <a:endParaRPr lang="en-GB" dirty="0"/>
          </a:p>
        </p:txBody>
      </p:sp>
      <p:sp>
        <p:nvSpPr>
          <p:cNvPr id="5" name="Rectangle 4"/>
          <p:cNvSpPr/>
          <p:nvPr/>
        </p:nvSpPr>
        <p:spPr>
          <a:xfrm>
            <a:off x="10721255" y="6350785"/>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364954465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educational research</a:t>
            </a:r>
          </a:p>
        </p:txBody>
      </p:sp>
      <p:sp>
        <p:nvSpPr>
          <p:cNvPr id="3" name="Content Placeholder 2"/>
          <p:cNvSpPr>
            <a:spLocks noGrp="1"/>
          </p:cNvSpPr>
          <p:nvPr>
            <p:ph sz="half" idx="1"/>
          </p:nvPr>
        </p:nvSpPr>
        <p:spPr/>
        <p:txBody>
          <a:bodyPr>
            <a:normAutofit/>
          </a:bodyPr>
          <a:lstStyle/>
          <a:p>
            <a:pPr>
              <a:buFont typeface="Wingdings" panose="05000000000000000000" pitchFamily="2" charset="2"/>
              <a:buChar char="Ø"/>
            </a:pPr>
            <a:r>
              <a:rPr lang="en-GB" sz="3200" b="1" dirty="0"/>
              <a:t>Systematic</a:t>
            </a:r>
          </a:p>
          <a:p>
            <a:pPr>
              <a:buFontTx/>
              <a:buChar char="-"/>
            </a:pPr>
            <a:r>
              <a:rPr lang="en-GB" dirty="0"/>
              <a:t>Deliberate, planned, intentional activity</a:t>
            </a:r>
          </a:p>
          <a:p>
            <a:pPr>
              <a:buFontTx/>
              <a:buChar char="-"/>
            </a:pPr>
            <a:r>
              <a:rPr lang="en-GB" dirty="0"/>
              <a:t>Specific question(s) provide its focus &amp; direction</a:t>
            </a:r>
          </a:p>
          <a:p>
            <a:pPr>
              <a:buFontTx/>
              <a:buChar char="-"/>
            </a:pPr>
            <a:r>
              <a:rPr lang="en-GB" dirty="0"/>
              <a:t>Questions may be predetermined or emergent</a:t>
            </a:r>
          </a:p>
        </p:txBody>
      </p:sp>
      <p:sp>
        <p:nvSpPr>
          <p:cNvPr id="4" name="Content Placeholder 3"/>
          <p:cNvSpPr>
            <a:spLocks noGrp="1"/>
          </p:cNvSpPr>
          <p:nvPr>
            <p:ph sz="half" idx="2"/>
          </p:nvPr>
        </p:nvSpPr>
        <p:spPr>
          <a:xfrm>
            <a:off x="6172200" y="2358189"/>
            <a:ext cx="5181600" cy="3818774"/>
          </a:xfrm>
        </p:spPr>
        <p:txBody>
          <a:bodyPr>
            <a:normAutofit/>
          </a:bodyPr>
          <a:lstStyle/>
          <a:p>
            <a:pPr>
              <a:buFontTx/>
              <a:buChar char="-"/>
            </a:pPr>
            <a:r>
              <a:rPr lang="en-GB" dirty="0"/>
              <a:t>Research sets out to investigate questions, providing as full answers as possible</a:t>
            </a:r>
          </a:p>
          <a:p>
            <a:pPr>
              <a:buFontTx/>
              <a:buChar char="-"/>
            </a:pPr>
            <a:r>
              <a:rPr lang="en-GB" dirty="0"/>
              <a:t>Aims to consider all evidence that may be relevant to its questions, not just what is easy to access or supports a particular view</a:t>
            </a:r>
          </a:p>
        </p:txBody>
      </p:sp>
      <p:sp>
        <p:nvSpPr>
          <p:cNvPr id="5" name="Rectangle 4"/>
          <p:cNvSpPr/>
          <p:nvPr/>
        </p:nvSpPr>
        <p:spPr>
          <a:xfrm>
            <a:off x="10721255" y="6350785"/>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31163446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educational research</a:t>
            </a:r>
          </a:p>
        </p:txBody>
      </p:sp>
      <p:sp>
        <p:nvSpPr>
          <p:cNvPr id="3" name="Content Placeholder 2"/>
          <p:cNvSpPr>
            <a:spLocks noGrp="1"/>
          </p:cNvSpPr>
          <p:nvPr>
            <p:ph sz="half" idx="1"/>
          </p:nvPr>
        </p:nvSpPr>
        <p:spPr/>
        <p:txBody>
          <a:bodyPr>
            <a:normAutofit/>
          </a:bodyPr>
          <a:lstStyle/>
          <a:p>
            <a:pPr>
              <a:buFont typeface="Wingdings" panose="05000000000000000000" pitchFamily="2" charset="2"/>
              <a:buChar char="Ø"/>
            </a:pPr>
            <a:r>
              <a:rPr lang="en-GB" sz="3200" b="1" dirty="0"/>
              <a:t>Transparent</a:t>
            </a:r>
          </a:p>
          <a:p>
            <a:pPr>
              <a:buFontTx/>
              <a:buChar char="-"/>
            </a:pPr>
            <a:r>
              <a:rPr lang="en-GB" dirty="0"/>
              <a:t>Aims, methods, assumptions, arguments, data and claims are stated explicitly and clearly</a:t>
            </a:r>
          </a:p>
          <a:p>
            <a:pPr>
              <a:buFontTx/>
              <a:buChar char="-"/>
            </a:pPr>
            <a:r>
              <a:rPr lang="en-GB" dirty="0"/>
              <a:t>Results and supporting justifications fully reported &amp; widely available (</a:t>
            </a:r>
            <a:r>
              <a:rPr lang="en-GB" i="1" dirty="0"/>
              <a:t>importance of dissemination</a:t>
            </a:r>
            <a:r>
              <a:rPr lang="en-GB" dirty="0"/>
              <a:t>)</a:t>
            </a:r>
          </a:p>
          <a:p>
            <a:pPr>
              <a:buFontTx/>
              <a:buChar char="-"/>
            </a:pPr>
            <a:r>
              <a:rPr lang="en-GB" dirty="0"/>
              <a:t>Attempt to minimise misinterpretation</a:t>
            </a:r>
          </a:p>
          <a:p>
            <a:pPr marL="0" indent="0">
              <a:buNone/>
            </a:pPr>
            <a:endParaRPr lang="en-GB" dirty="0"/>
          </a:p>
        </p:txBody>
      </p:sp>
      <p:sp>
        <p:nvSpPr>
          <p:cNvPr id="4" name="Content Placeholder 3"/>
          <p:cNvSpPr>
            <a:spLocks noGrp="1"/>
          </p:cNvSpPr>
          <p:nvPr>
            <p:ph sz="half" idx="2"/>
          </p:nvPr>
        </p:nvSpPr>
        <p:spPr>
          <a:xfrm>
            <a:off x="6172200" y="2358189"/>
            <a:ext cx="5181600" cy="3818774"/>
          </a:xfrm>
        </p:spPr>
        <p:txBody>
          <a:bodyPr>
            <a:normAutofit/>
          </a:bodyPr>
          <a:lstStyle/>
          <a:p>
            <a:pPr>
              <a:buFontTx/>
              <a:buChar char="-"/>
            </a:pPr>
            <a:r>
              <a:rPr lang="en-GB" dirty="0"/>
              <a:t>Sufficient information provided for replication or checking by another researcher</a:t>
            </a:r>
          </a:p>
        </p:txBody>
      </p:sp>
      <p:sp>
        <p:nvSpPr>
          <p:cNvPr id="5" name="Rectangle 4"/>
          <p:cNvSpPr/>
          <p:nvPr/>
        </p:nvSpPr>
        <p:spPr>
          <a:xfrm>
            <a:off x="10721255" y="6350785"/>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29678076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educational research</a:t>
            </a:r>
          </a:p>
        </p:txBody>
      </p:sp>
      <p:sp>
        <p:nvSpPr>
          <p:cNvPr id="3" name="Content Placeholder 2"/>
          <p:cNvSpPr>
            <a:spLocks noGrp="1"/>
          </p:cNvSpPr>
          <p:nvPr>
            <p:ph sz="half" idx="1"/>
          </p:nvPr>
        </p:nvSpPr>
        <p:spPr/>
        <p:txBody>
          <a:bodyPr>
            <a:normAutofit/>
          </a:bodyPr>
          <a:lstStyle/>
          <a:p>
            <a:pPr>
              <a:buFont typeface="Wingdings" panose="05000000000000000000" pitchFamily="2" charset="2"/>
              <a:buChar char="Ø"/>
            </a:pPr>
            <a:r>
              <a:rPr lang="en-GB" sz="3200" b="1" dirty="0"/>
              <a:t>Evidential</a:t>
            </a:r>
          </a:p>
          <a:p>
            <a:pPr>
              <a:buFontTx/>
              <a:buChar char="-"/>
            </a:pPr>
            <a:r>
              <a:rPr lang="en-GB" dirty="0"/>
              <a:t>Appeals to evidence, not opinion, authority or common sense, as basis for justification</a:t>
            </a:r>
          </a:p>
          <a:p>
            <a:pPr>
              <a:buFontTx/>
              <a:buChar char="-"/>
            </a:pPr>
            <a:r>
              <a:rPr lang="en-GB" dirty="0"/>
              <a:t>“Empirical research grounded in phenomena and their authentic representation as data”</a:t>
            </a:r>
          </a:p>
        </p:txBody>
      </p:sp>
      <p:sp>
        <p:nvSpPr>
          <p:cNvPr id="4" name="Content Placeholder 3"/>
          <p:cNvSpPr>
            <a:spLocks noGrp="1"/>
          </p:cNvSpPr>
          <p:nvPr>
            <p:ph sz="half" idx="2"/>
          </p:nvPr>
        </p:nvSpPr>
        <p:spPr>
          <a:xfrm>
            <a:off x="6172200" y="2358189"/>
            <a:ext cx="5181600" cy="3818774"/>
          </a:xfrm>
        </p:spPr>
        <p:txBody>
          <a:bodyPr>
            <a:normAutofit/>
          </a:bodyPr>
          <a:lstStyle/>
          <a:p>
            <a:pPr>
              <a:buFontTx/>
              <a:buChar char="-"/>
            </a:pPr>
            <a:r>
              <a:rPr lang="en-GB" dirty="0"/>
              <a:t>Clear, logical arguments link observed phenomena to interpretations and claims made</a:t>
            </a:r>
          </a:p>
        </p:txBody>
      </p:sp>
      <p:sp>
        <p:nvSpPr>
          <p:cNvPr id="5" name="Rectangle 4"/>
          <p:cNvSpPr/>
          <p:nvPr/>
        </p:nvSpPr>
        <p:spPr>
          <a:xfrm>
            <a:off x="10721255" y="6350785"/>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37453294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educational research</a:t>
            </a:r>
          </a:p>
        </p:txBody>
      </p:sp>
      <p:sp>
        <p:nvSpPr>
          <p:cNvPr id="3" name="Content Placeholder 2"/>
          <p:cNvSpPr>
            <a:spLocks noGrp="1"/>
          </p:cNvSpPr>
          <p:nvPr>
            <p:ph sz="half" idx="1"/>
          </p:nvPr>
        </p:nvSpPr>
        <p:spPr/>
        <p:txBody>
          <a:bodyPr>
            <a:normAutofit/>
          </a:bodyPr>
          <a:lstStyle/>
          <a:p>
            <a:pPr>
              <a:buFont typeface="Wingdings" panose="05000000000000000000" pitchFamily="2" charset="2"/>
              <a:buChar char="Ø"/>
            </a:pPr>
            <a:r>
              <a:rPr lang="en-GB" sz="3200" b="1" dirty="0"/>
              <a:t>Theoretical</a:t>
            </a:r>
          </a:p>
          <a:p>
            <a:pPr>
              <a:buFontTx/>
              <a:buChar char="-"/>
            </a:pPr>
            <a:r>
              <a:rPr lang="en-GB" dirty="0"/>
              <a:t>Guided by theory, but also seeks to build and test theory</a:t>
            </a:r>
          </a:p>
          <a:p>
            <a:pPr>
              <a:buFontTx/>
              <a:buChar char="-"/>
            </a:pPr>
            <a:r>
              <a:rPr lang="en-GB" dirty="0"/>
              <a:t>Theory attempts to help make sense of phenomena, allowing predictions to be made, to clarify thinking</a:t>
            </a:r>
          </a:p>
        </p:txBody>
      </p:sp>
      <p:sp>
        <p:nvSpPr>
          <p:cNvPr id="4" name="Content Placeholder 3"/>
          <p:cNvSpPr>
            <a:spLocks noGrp="1"/>
          </p:cNvSpPr>
          <p:nvPr>
            <p:ph sz="half" idx="2"/>
          </p:nvPr>
        </p:nvSpPr>
        <p:spPr>
          <a:xfrm>
            <a:off x="6172200" y="2358189"/>
            <a:ext cx="5181600" cy="3818774"/>
          </a:xfrm>
        </p:spPr>
        <p:txBody>
          <a:bodyPr>
            <a:normAutofit/>
          </a:bodyPr>
          <a:lstStyle/>
          <a:p>
            <a:pPr>
              <a:buFontTx/>
              <a:buChar char="-"/>
            </a:pPr>
            <a:r>
              <a:rPr lang="en-GB" dirty="0"/>
              <a:t>Provides conceptual tools</a:t>
            </a:r>
          </a:p>
          <a:p>
            <a:pPr>
              <a:buFontTx/>
              <a:buChar char="-"/>
            </a:pPr>
            <a:r>
              <a:rPr lang="en-GB" dirty="0"/>
              <a:t>Enables subsequent research to build on what has been done before</a:t>
            </a:r>
          </a:p>
        </p:txBody>
      </p:sp>
      <p:sp>
        <p:nvSpPr>
          <p:cNvPr id="5" name="Rectangle 4"/>
          <p:cNvSpPr/>
          <p:nvPr/>
        </p:nvSpPr>
        <p:spPr>
          <a:xfrm>
            <a:off x="10721255" y="6350785"/>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28197985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educational research</a:t>
            </a:r>
          </a:p>
        </p:txBody>
      </p:sp>
      <p:sp>
        <p:nvSpPr>
          <p:cNvPr id="3" name="Content Placeholder 2"/>
          <p:cNvSpPr>
            <a:spLocks noGrp="1"/>
          </p:cNvSpPr>
          <p:nvPr>
            <p:ph sz="half" idx="1"/>
          </p:nvPr>
        </p:nvSpPr>
        <p:spPr/>
        <p:txBody>
          <a:bodyPr>
            <a:normAutofit/>
          </a:bodyPr>
          <a:lstStyle/>
          <a:p>
            <a:pPr>
              <a:buFont typeface="Wingdings" panose="05000000000000000000" pitchFamily="2" charset="2"/>
              <a:buChar char="Ø"/>
            </a:pPr>
            <a:r>
              <a:rPr lang="en-GB" sz="3200" b="1" dirty="0"/>
              <a:t>Original</a:t>
            </a:r>
          </a:p>
          <a:p>
            <a:pPr marL="0" indent="0">
              <a:buNone/>
            </a:pPr>
            <a:r>
              <a:rPr lang="en-GB" dirty="0"/>
              <a:t>Aims to add to existing knowledge in some way:</a:t>
            </a:r>
          </a:p>
          <a:p>
            <a:pPr>
              <a:buFontTx/>
              <a:buChar char="-"/>
            </a:pPr>
            <a:r>
              <a:rPr lang="en-GB" dirty="0"/>
              <a:t>New discovery</a:t>
            </a:r>
          </a:p>
          <a:p>
            <a:pPr>
              <a:buFontTx/>
              <a:buChar char="-"/>
            </a:pPr>
            <a:r>
              <a:rPr lang="en-GB" dirty="0"/>
              <a:t>Confirmation/replication of previous findings</a:t>
            </a:r>
          </a:p>
          <a:p>
            <a:pPr>
              <a:buFontTx/>
              <a:buChar char="-"/>
            </a:pPr>
            <a:r>
              <a:rPr lang="en-GB" dirty="0"/>
              <a:t>New theory or enhanced understandings</a:t>
            </a:r>
          </a:p>
        </p:txBody>
      </p:sp>
      <p:sp>
        <p:nvSpPr>
          <p:cNvPr id="4" name="Content Placeholder 3"/>
          <p:cNvSpPr>
            <a:spLocks noGrp="1"/>
          </p:cNvSpPr>
          <p:nvPr>
            <p:ph sz="half" idx="2"/>
          </p:nvPr>
        </p:nvSpPr>
        <p:spPr>
          <a:xfrm>
            <a:off x="6172200" y="2358189"/>
            <a:ext cx="5181600" cy="3818774"/>
          </a:xfrm>
        </p:spPr>
        <p:txBody>
          <a:bodyPr>
            <a:normAutofit/>
          </a:bodyPr>
          <a:lstStyle/>
          <a:p>
            <a:pPr>
              <a:buFontTx/>
              <a:buChar char="-"/>
            </a:pPr>
            <a:r>
              <a:rPr lang="en-GB" dirty="0"/>
              <a:t>Does more than simply re-present existing ideas</a:t>
            </a:r>
          </a:p>
        </p:txBody>
      </p:sp>
      <p:sp>
        <p:nvSpPr>
          <p:cNvPr id="5" name="Rectangle 4"/>
          <p:cNvSpPr/>
          <p:nvPr/>
        </p:nvSpPr>
        <p:spPr>
          <a:xfrm>
            <a:off x="10721255" y="6350785"/>
            <a:ext cx="1265090" cy="369332"/>
          </a:xfrm>
          <a:prstGeom prst="rect">
            <a:avLst/>
          </a:prstGeom>
        </p:spPr>
        <p:txBody>
          <a:bodyPr wrap="none">
            <a:spAutoFit/>
          </a:bodyPr>
          <a:lstStyle/>
          <a:p>
            <a:r>
              <a:rPr lang="en-GB" dirty="0"/>
              <a:t>(Coe, 2012)</a:t>
            </a:r>
          </a:p>
        </p:txBody>
      </p:sp>
    </p:spTree>
    <p:extLst>
      <p:ext uri="{BB962C8B-B14F-4D97-AF65-F5344CB8AC3E}">
        <p14:creationId xmlns:p14="http://schemas.microsoft.com/office/powerpoint/2010/main" val="224404458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sz="half" idx="1"/>
          </p:nvPr>
        </p:nvSpPr>
        <p:spPr>
          <a:xfrm>
            <a:off x="540327" y="2057399"/>
            <a:ext cx="5357553" cy="4023360"/>
          </a:xfrm>
        </p:spPr>
        <p:txBody>
          <a:bodyPr>
            <a:noAutofit/>
          </a:bodyPr>
          <a:lstStyle/>
          <a:p>
            <a:r>
              <a:rPr lang="en-GB" sz="2600" dirty="0">
                <a:solidFill>
                  <a:schemeClr val="tx1"/>
                </a:solidFill>
              </a:rPr>
              <a:t>There have historically been different views about the nature of research – the paradigm wars</a:t>
            </a:r>
          </a:p>
          <a:p>
            <a:r>
              <a:rPr lang="en-GB" sz="2600" dirty="0">
                <a:solidFill>
                  <a:schemeClr val="tx1"/>
                </a:solidFill>
              </a:rPr>
              <a:t>These different views can influence the approach to research</a:t>
            </a:r>
          </a:p>
          <a:p>
            <a:r>
              <a:rPr lang="en-GB" sz="2600" dirty="0">
                <a:solidFill>
                  <a:schemeClr val="tx1"/>
                </a:solidFill>
              </a:rPr>
              <a:t>However, you can also take a pragmatic approach that is led by the important research questions rather than the paradigm</a:t>
            </a:r>
          </a:p>
        </p:txBody>
      </p:sp>
      <p:sp>
        <p:nvSpPr>
          <p:cNvPr id="4" name="Content Placeholder 3"/>
          <p:cNvSpPr>
            <a:spLocks noGrp="1"/>
          </p:cNvSpPr>
          <p:nvPr>
            <p:ph sz="half" idx="2"/>
          </p:nvPr>
        </p:nvSpPr>
        <p:spPr>
          <a:xfrm>
            <a:off x="6267611" y="2057400"/>
            <a:ext cx="5231661" cy="4023360"/>
          </a:xfrm>
        </p:spPr>
        <p:txBody>
          <a:bodyPr>
            <a:noAutofit/>
          </a:bodyPr>
          <a:lstStyle/>
          <a:p>
            <a:r>
              <a:rPr lang="en-GB" sz="2600" dirty="0">
                <a:solidFill>
                  <a:schemeClr val="tx1"/>
                </a:solidFill>
              </a:rPr>
              <a:t>Quantitative and Qualitative approaches are both valid and help us understand and build knowledge in different ways – they can also be used together (mixed methods research).</a:t>
            </a:r>
          </a:p>
          <a:p>
            <a:r>
              <a:rPr lang="en-GB" sz="2600" dirty="0">
                <a:solidFill>
                  <a:schemeClr val="tx1"/>
                </a:solidFill>
              </a:rPr>
              <a:t>There are broad aims and different classifications of educational research that can be useful to consider when thinking about our own research</a:t>
            </a:r>
          </a:p>
        </p:txBody>
      </p:sp>
    </p:spTree>
    <p:extLst>
      <p:ext uri="{BB962C8B-B14F-4D97-AF65-F5344CB8AC3E}">
        <p14:creationId xmlns:p14="http://schemas.microsoft.com/office/powerpoint/2010/main" val="141807405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sz="half" idx="1"/>
          </p:nvPr>
        </p:nvSpPr>
        <p:spPr>
          <a:xfrm>
            <a:off x="838200" y="2058843"/>
            <a:ext cx="9608127" cy="4351338"/>
          </a:xfrm>
        </p:spPr>
        <p:txBody>
          <a:bodyPr>
            <a:normAutofit/>
          </a:bodyPr>
          <a:lstStyle/>
          <a:p>
            <a:r>
              <a:rPr lang="en-GB" sz="2600" dirty="0">
                <a:solidFill>
                  <a:schemeClr val="tx1"/>
                </a:solidFill>
              </a:rPr>
              <a:t>Educational research has an important role in evidence-based practice</a:t>
            </a:r>
          </a:p>
          <a:p>
            <a:r>
              <a:rPr lang="en-GB" sz="2600" dirty="0">
                <a:solidFill>
                  <a:schemeClr val="tx1"/>
                </a:solidFill>
              </a:rPr>
              <a:t>It can be useful to think about the different kinds of research that play a part in developing evidence-based and effective practices</a:t>
            </a:r>
          </a:p>
        </p:txBody>
      </p:sp>
    </p:spTree>
    <p:extLst>
      <p:ext uri="{BB962C8B-B14F-4D97-AF65-F5344CB8AC3E}">
        <p14:creationId xmlns:p14="http://schemas.microsoft.com/office/powerpoint/2010/main" val="144645134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sz="half" idx="1"/>
          </p:nvPr>
        </p:nvSpPr>
        <p:spPr>
          <a:xfrm>
            <a:off x="713071" y="1498365"/>
            <a:ext cx="10640729" cy="4786931"/>
          </a:xfrm>
        </p:spPr>
        <p:txBody>
          <a:bodyPr>
            <a:normAutofit fontScale="92500" lnSpcReduction="20000"/>
          </a:bodyPr>
          <a:lstStyle/>
          <a:p>
            <a:pPr marL="0" indent="0">
              <a:buNone/>
            </a:pPr>
            <a:r>
              <a:rPr lang="en-US" sz="2000" dirty="0"/>
              <a:t>Bryman, A. (2012). </a:t>
            </a:r>
            <a:r>
              <a:rPr lang="en-US" sz="2000" i="1" dirty="0"/>
              <a:t>Social research methods. Fourth edition. </a:t>
            </a:r>
            <a:r>
              <a:rPr lang="en-GB" sz="2000" dirty="0"/>
              <a:t>OUP Oxford</a:t>
            </a:r>
          </a:p>
          <a:p>
            <a:pPr marL="0" indent="0">
              <a:buNone/>
            </a:pPr>
            <a:r>
              <a:rPr lang="en-GB" sz="2000" dirty="0"/>
              <a:t>Coe, R. (2012). The nature of educational research – exploring the different understandings of educational research. In, </a:t>
            </a:r>
            <a:r>
              <a:rPr lang="en-GB" sz="2000" i="1" dirty="0"/>
              <a:t>Research methods &amp; methodologies in education.</a:t>
            </a:r>
            <a:r>
              <a:rPr lang="en-GB" sz="2000" dirty="0"/>
              <a:t> Eds. Arthur, J., Waring, M., Coe, R., &amp; Hedges. Sage publications Ltd</a:t>
            </a:r>
          </a:p>
          <a:p>
            <a:pPr marL="0" indent="0">
              <a:buNone/>
            </a:pPr>
            <a:r>
              <a:rPr lang="en-GB" sz="2000" dirty="0"/>
              <a:t>Gage, N. L. (1989). The Paradigm Wars and their aftermath: A “historical” sketch of research on teaching since 1989. </a:t>
            </a:r>
            <a:r>
              <a:rPr lang="en-GB" sz="2000" i="1" dirty="0"/>
              <a:t>Educational researcher, 8, </a:t>
            </a:r>
            <a:r>
              <a:rPr lang="en-GB" sz="2000" dirty="0"/>
              <a:t>7, 4-10, </a:t>
            </a:r>
            <a:r>
              <a:rPr lang="en-US" sz="2000" dirty="0"/>
              <a:t>http://dx.doi.org/</a:t>
            </a:r>
            <a:r>
              <a:rPr lang="en-GB" sz="2000" dirty="0"/>
              <a:t>10.3102/0013189X018007004 </a:t>
            </a:r>
          </a:p>
          <a:p>
            <a:pPr marL="0" indent="0">
              <a:buNone/>
            </a:pPr>
            <a:r>
              <a:rPr lang="en-GB" sz="2000" dirty="0"/>
              <a:t>Punch, K. (2016). </a:t>
            </a:r>
            <a:r>
              <a:rPr lang="en-GB" sz="2000" i="1" dirty="0"/>
              <a:t>Developing effective research proposals. Third edition. </a:t>
            </a:r>
            <a:r>
              <a:rPr lang="en-GB" sz="2000" dirty="0"/>
              <a:t>Sage publications Ltd</a:t>
            </a:r>
          </a:p>
          <a:p>
            <a:pPr marL="0" indent="0">
              <a:buNone/>
            </a:pPr>
            <a:r>
              <a:rPr lang="en-US" sz="2000" dirty="0"/>
              <a:t>Thornicroft, G., </a:t>
            </a:r>
            <a:r>
              <a:rPr lang="en-US" sz="2000" dirty="0" err="1"/>
              <a:t>Lempp</a:t>
            </a:r>
            <a:r>
              <a:rPr lang="en-US" sz="2000" dirty="0"/>
              <a:t>, H., </a:t>
            </a:r>
            <a:r>
              <a:rPr lang="en-US" sz="2000" dirty="0" err="1"/>
              <a:t>Tansella</a:t>
            </a:r>
            <a:r>
              <a:rPr lang="en-US" sz="2000" dirty="0"/>
              <a:t>, M. (2011). </a:t>
            </a:r>
            <a:r>
              <a:rPr lang="en-GB" sz="2000" dirty="0"/>
              <a:t>The place of implementation science in the translational medicine continuum. </a:t>
            </a:r>
            <a:r>
              <a:rPr lang="en-GB" sz="2000" i="1" dirty="0"/>
              <a:t>Psychological Medicine, 41, </a:t>
            </a:r>
            <a:r>
              <a:rPr lang="en-GB" sz="2000" dirty="0"/>
              <a:t>10, 2015-21, http://dx.doi.org/10.1017/S0033291711000109</a:t>
            </a:r>
          </a:p>
          <a:p>
            <a:pPr marL="0" indent="0">
              <a:buNone/>
            </a:pPr>
            <a:r>
              <a:rPr lang="en-US" sz="2000" dirty="0"/>
              <a:t>Tyler, E. J., Hughes, J. C., Wilson, M. M., Beverley, M., Hastings, R. P., &amp; Williams, B. M. (2015). Teaching early reading skills to children with intellectual and developmental disabilities using computer-delivered instruction: A pilot study. </a:t>
            </a:r>
            <a:r>
              <a:rPr lang="en-US" sz="2000" i="1" dirty="0"/>
              <a:t>Journal of international special needs education</a:t>
            </a:r>
            <a:r>
              <a:rPr lang="en-US" sz="2000" dirty="0"/>
              <a:t>, </a:t>
            </a:r>
            <a:r>
              <a:rPr lang="en-US" sz="2000" i="1" dirty="0"/>
              <a:t>18</a:t>
            </a:r>
            <a:r>
              <a:rPr lang="en-US" sz="2000" dirty="0"/>
              <a:t>(1), 1-11,  http://dx.doi.org/10.9782/2159-4341-18.1.1 </a:t>
            </a:r>
          </a:p>
          <a:p>
            <a:pPr marL="0" indent="0">
              <a:buNone/>
            </a:pPr>
            <a:r>
              <a:rPr lang="en-US" sz="2000" dirty="0"/>
              <a:t>Tyler, E. J., Hughes, J. C., Beverley, M., &amp; Hastings, R. P. Improving early reading skills for beginning readers using an online programme as supplementary instruction</a:t>
            </a:r>
            <a:r>
              <a:rPr lang="en-US" sz="2000" i="1" dirty="0"/>
              <a:t>.</a:t>
            </a:r>
            <a:r>
              <a:rPr lang="en-US" sz="2000" dirty="0"/>
              <a:t> </a:t>
            </a:r>
            <a:r>
              <a:rPr lang="en-US" sz="2000" i="1" dirty="0"/>
              <a:t>European Journal of Psychology of Education </a:t>
            </a:r>
            <a:r>
              <a:rPr lang="en-US" sz="2000" dirty="0"/>
              <a:t>(published online, January 2015)</a:t>
            </a:r>
          </a:p>
        </p:txBody>
      </p:sp>
    </p:spTree>
    <p:extLst>
      <p:ext uri="{BB962C8B-B14F-4D97-AF65-F5344CB8AC3E}">
        <p14:creationId xmlns:p14="http://schemas.microsoft.com/office/powerpoint/2010/main" val="2692718748"/>
      </p:ext>
    </p:extLst>
  </p:cSld>
  <p:clrMapOvr>
    <a:masterClrMapping/>
  </p:clrMapOvr>
</p:sld>
</file>

<file path=ppt/theme/theme1.xml><?xml version="1.0" encoding="utf-8"?>
<a:theme xmlns:a="http://schemas.openxmlformats.org/drawingml/2006/main" name="Basis">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3427</Words>
  <Application>Microsoft Office PowerPoint</Application>
  <PresentationFormat>Widescreen</PresentationFormat>
  <Paragraphs>467</Paragraphs>
  <Slides>55</Slides>
  <Notes>52</Notes>
  <HiddenSlides>8</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55</vt:i4>
      </vt:variant>
    </vt:vector>
  </HeadingPairs>
  <TitlesOfParts>
    <vt:vector size="60" baseType="lpstr">
      <vt:lpstr>Arial</vt:lpstr>
      <vt:lpstr>Calibri</vt:lpstr>
      <vt:lpstr>Corbel</vt:lpstr>
      <vt:lpstr>Wingdings</vt:lpstr>
      <vt:lpstr>Basis</vt:lpstr>
      <vt:lpstr>An introduction to research methods and paradigms</vt:lpstr>
      <vt:lpstr>Key texts and readings of interest</vt:lpstr>
      <vt:lpstr>Reading key texts and journal articles</vt:lpstr>
      <vt:lpstr>Reading journal articles</vt:lpstr>
      <vt:lpstr>Reading journal articles</vt:lpstr>
      <vt:lpstr>What is Research?</vt:lpstr>
      <vt:lpstr>Why is it important?</vt:lpstr>
      <vt:lpstr>Why is it important?</vt:lpstr>
      <vt:lpstr>What are the aims of educational research?</vt:lpstr>
      <vt:lpstr>Different aims for educational research</vt:lpstr>
      <vt:lpstr>Different aims for educational research</vt:lpstr>
      <vt:lpstr>Different aims for educational research</vt:lpstr>
      <vt:lpstr>Different aims for educational research</vt:lpstr>
      <vt:lpstr>Alternative classifications of types of educational research</vt:lpstr>
      <vt:lpstr>Alternative classifications of types of educational research</vt:lpstr>
      <vt:lpstr>Alternative classifications of types of educational research</vt:lpstr>
      <vt:lpstr>Alternative classifications of types of educational research</vt:lpstr>
      <vt:lpstr>Evidence-based practice and educational research</vt:lpstr>
      <vt:lpstr>Can you name these research methods?</vt:lpstr>
      <vt:lpstr>Paradigms (and paradigm wars?)</vt:lpstr>
      <vt:lpstr>Paradigms: Shared understandings about the nature of research</vt:lpstr>
      <vt:lpstr>Differences in views about the nature of research</vt:lpstr>
      <vt:lpstr>Differences in views about the nature of research</vt:lpstr>
      <vt:lpstr>Differences in views about the nature of research</vt:lpstr>
      <vt:lpstr>Positivism</vt:lpstr>
      <vt:lpstr>Positivism strives for:</vt:lpstr>
      <vt:lpstr>Interpretivism</vt:lpstr>
      <vt:lpstr>Interpretivism strives to:</vt:lpstr>
      <vt:lpstr>Conflicting views? </vt:lpstr>
      <vt:lpstr>Reconciling different views: how can we deal with existence of different ‘paradigms’?</vt:lpstr>
      <vt:lpstr>Reconciling different views: how can we deal with existence of different ‘paradigms’?</vt:lpstr>
      <vt:lpstr>Reconciling different views: how can we deal with existence of different ‘paradigms’?</vt:lpstr>
      <vt:lpstr>Pragmatism: removing/reducing the influence of paradigm dichotomies?</vt:lpstr>
      <vt:lpstr>Reconciling different views: how can we deal with existence of different ‘paradigms’?</vt:lpstr>
      <vt:lpstr>Quantitative vs. Qualitative approaches</vt:lpstr>
      <vt:lpstr>Quantitative</vt:lpstr>
      <vt:lpstr>PowerPoint Presentation</vt:lpstr>
      <vt:lpstr>Quantitative</vt:lpstr>
      <vt:lpstr>Quantitative</vt:lpstr>
      <vt:lpstr>Some stereotypes, and ripostes </vt:lpstr>
      <vt:lpstr>Some stereotypes, and ripostes </vt:lpstr>
      <vt:lpstr>Some stereotypes, and ripostes </vt:lpstr>
      <vt:lpstr>Some stereotypes, and ripostes </vt:lpstr>
      <vt:lpstr>Some stereotypes, and ripostes </vt:lpstr>
      <vt:lpstr>Quantitative or qualitative?</vt:lpstr>
      <vt:lpstr>Characteristics of research</vt:lpstr>
      <vt:lpstr>Characteristics of educational research</vt:lpstr>
      <vt:lpstr>Characteristics of educational research</vt:lpstr>
      <vt:lpstr>Characteristics of educational research</vt:lpstr>
      <vt:lpstr>Characteristics of educational research</vt:lpstr>
      <vt:lpstr>Characteristics of educational research</vt:lpstr>
      <vt:lpstr>Characteristics of educational research</vt:lpstr>
      <vt:lpstr>Summary</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2020-11-10T19:24:33Z</dcterms:created>
  <dcterms:modified xsi:type="dcterms:W3CDTF">2020-11-10T19:25:16Z</dcterms:modified>
</cp:coreProperties>
</file>