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65" r:id="rId4"/>
    <p:sldId id="258" r:id="rId5"/>
    <p:sldId id="259" r:id="rId6"/>
    <p:sldId id="260" r:id="rId7"/>
    <p:sldId id="266" r:id="rId8"/>
    <p:sldId id="268" r:id="rId9"/>
    <p:sldId id="269" r:id="rId10"/>
    <p:sldId id="270" r:id="rId11"/>
    <p:sldId id="267" r:id="rId12"/>
    <p:sldId id="271" r:id="rId13"/>
    <p:sldId id="272"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5" d="100"/>
          <a:sy n="105" d="100"/>
        </p:scale>
        <p:origin x="120"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diagrams/_rels/data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_rels/drawing1.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svg"/><Relationship Id="rId1" Type="http://schemas.openxmlformats.org/officeDocument/2006/relationships/image" Target="../media/image2.png"/><Relationship Id="rId4" Type="http://schemas.openxmlformats.org/officeDocument/2006/relationships/image" Target="../media/image5.sv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data1.xml><?xml version="1.0" encoding="utf-8"?>
<dgm:dataModel xmlns:dgm="http://schemas.openxmlformats.org/drawingml/2006/diagram" xmlns:a="http://schemas.openxmlformats.org/drawingml/2006/main">
  <dgm:ptLst>
    <dgm:pt modelId="{077B5EAE-25D4-425A-ADC9-17BE195D547C}"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0906022A-3FC4-4BBD-9F5C-293C30856F22}">
      <dgm:prSet/>
      <dgm:spPr/>
      <dgm:t>
        <a:bodyPr/>
        <a:lstStyle/>
        <a:p>
          <a:r>
            <a:rPr lang="en-US"/>
            <a:t>Routing in computer networks is a critical process that determines the optimal path for data packets to travel from source to destination. This foundational mechanism ensures efficient data delivery, minimizing latency and maximizing throughput in diverse network topologies.</a:t>
          </a:r>
        </a:p>
      </dgm:t>
    </dgm:pt>
    <dgm:pt modelId="{53989D43-4506-4F17-8677-7AE8A13B2352}" type="parTrans" cxnId="{BC225DA2-5DDC-47D0-BC6B-45B85626EFCE}">
      <dgm:prSet/>
      <dgm:spPr/>
      <dgm:t>
        <a:bodyPr/>
        <a:lstStyle/>
        <a:p>
          <a:endParaRPr lang="en-US"/>
        </a:p>
      </dgm:t>
    </dgm:pt>
    <dgm:pt modelId="{42E81083-BFCC-44E9-9CDA-515BD8197482}" type="sibTrans" cxnId="{BC225DA2-5DDC-47D0-BC6B-45B85626EFCE}">
      <dgm:prSet/>
      <dgm:spPr/>
      <dgm:t>
        <a:bodyPr/>
        <a:lstStyle/>
        <a:p>
          <a:endParaRPr lang="en-US"/>
        </a:p>
      </dgm:t>
    </dgm:pt>
    <dgm:pt modelId="{830D11C1-574A-4EA6-97AC-05D09D8BCF79}">
      <dgm:prSet/>
      <dgm:spPr/>
      <dgm:t>
        <a:bodyPr/>
        <a:lstStyle/>
        <a:p>
          <a:r>
            <a:rPr lang="en-US"/>
            <a:t>"Routing algorithms determine the specific choice of route for each packet, striving for efficiency and speed in data transmission." (Tanenbaum, A.S., &amp; Wetherall, D.J. (2011). Computer Networks. Prentice Hall.)</a:t>
          </a:r>
        </a:p>
      </dgm:t>
    </dgm:pt>
    <dgm:pt modelId="{9835C2FF-1661-44FD-A7AC-78032B893D21}" type="parTrans" cxnId="{00185948-72D4-4289-9D7F-B7362AE8A8DF}">
      <dgm:prSet/>
      <dgm:spPr/>
      <dgm:t>
        <a:bodyPr/>
        <a:lstStyle/>
        <a:p>
          <a:endParaRPr lang="en-US"/>
        </a:p>
      </dgm:t>
    </dgm:pt>
    <dgm:pt modelId="{4DA38BA2-24D6-414A-B25A-1FD8B779F8C0}" type="sibTrans" cxnId="{00185948-72D4-4289-9D7F-B7362AE8A8DF}">
      <dgm:prSet/>
      <dgm:spPr/>
      <dgm:t>
        <a:bodyPr/>
        <a:lstStyle/>
        <a:p>
          <a:endParaRPr lang="en-US"/>
        </a:p>
      </dgm:t>
    </dgm:pt>
    <dgm:pt modelId="{A63833E4-CF01-4D6C-9544-FECE2B0E213B}" type="pres">
      <dgm:prSet presAssocID="{077B5EAE-25D4-425A-ADC9-17BE195D547C}" presName="root" presStyleCnt="0">
        <dgm:presLayoutVars>
          <dgm:dir/>
          <dgm:resizeHandles val="exact"/>
        </dgm:presLayoutVars>
      </dgm:prSet>
      <dgm:spPr/>
    </dgm:pt>
    <dgm:pt modelId="{78EF2D76-A038-4B96-AFAE-FB9C750D407B}" type="pres">
      <dgm:prSet presAssocID="{0906022A-3FC4-4BBD-9F5C-293C30856F22}" presName="compNode" presStyleCnt="0"/>
      <dgm:spPr/>
    </dgm:pt>
    <dgm:pt modelId="{BCE5770B-247B-49D3-9D6D-74D989767965}" type="pres">
      <dgm:prSet presAssocID="{0906022A-3FC4-4BBD-9F5C-293C30856F22}" presName="bgRect" presStyleLbl="bgShp" presStyleIdx="0" presStyleCnt="2"/>
      <dgm:spPr/>
    </dgm:pt>
    <dgm:pt modelId="{36E5360A-AC7F-4DFB-BA02-6EF7E9A8D832}" type="pres">
      <dgm:prSet presAssocID="{0906022A-3FC4-4BBD-9F5C-293C30856F22}"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ocessor"/>
        </a:ext>
      </dgm:extLst>
    </dgm:pt>
    <dgm:pt modelId="{C148A4FA-12B1-4567-A60F-1556AB77D0EB}" type="pres">
      <dgm:prSet presAssocID="{0906022A-3FC4-4BBD-9F5C-293C30856F22}" presName="spaceRect" presStyleCnt="0"/>
      <dgm:spPr/>
    </dgm:pt>
    <dgm:pt modelId="{8B3B0A6C-8A23-49A9-93E5-F8DD15FB81B4}" type="pres">
      <dgm:prSet presAssocID="{0906022A-3FC4-4BBD-9F5C-293C30856F22}" presName="parTx" presStyleLbl="revTx" presStyleIdx="0" presStyleCnt="2">
        <dgm:presLayoutVars>
          <dgm:chMax val="0"/>
          <dgm:chPref val="0"/>
        </dgm:presLayoutVars>
      </dgm:prSet>
      <dgm:spPr/>
    </dgm:pt>
    <dgm:pt modelId="{0EA09E90-13CC-4954-B4A6-7123D059CBEA}" type="pres">
      <dgm:prSet presAssocID="{42E81083-BFCC-44E9-9CDA-515BD8197482}" presName="sibTrans" presStyleCnt="0"/>
      <dgm:spPr/>
    </dgm:pt>
    <dgm:pt modelId="{84EEF1C1-D9E3-4151-A968-A72015C9ACED}" type="pres">
      <dgm:prSet presAssocID="{830D11C1-574A-4EA6-97AC-05D09D8BCF79}" presName="compNode" presStyleCnt="0"/>
      <dgm:spPr/>
    </dgm:pt>
    <dgm:pt modelId="{D9E46F1A-5821-4A1D-BA67-CE3B814BA755}" type="pres">
      <dgm:prSet presAssocID="{830D11C1-574A-4EA6-97AC-05D09D8BCF79}" presName="bgRect" presStyleLbl="bgShp" presStyleIdx="1" presStyleCnt="2"/>
      <dgm:spPr/>
    </dgm:pt>
    <dgm:pt modelId="{EBFB5789-F43B-477D-8C69-9FD5465B8276}" type="pres">
      <dgm:prSet presAssocID="{830D11C1-574A-4EA6-97AC-05D09D8BCF79}"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connected"/>
        </a:ext>
      </dgm:extLst>
    </dgm:pt>
    <dgm:pt modelId="{0EB69632-8553-40FD-8A1A-B3429385348F}" type="pres">
      <dgm:prSet presAssocID="{830D11C1-574A-4EA6-97AC-05D09D8BCF79}" presName="spaceRect" presStyleCnt="0"/>
      <dgm:spPr/>
    </dgm:pt>
    <dgm:pt modelId="{288ABBA1-DF33-42C3-A4ED-A82EB039B0F7}" type="pres">
      <dgm:prSet presAssocID="{830D11C1-574A-4EA6-97AC-05D09D8BCF79}" presName="parTx" presStyleLbl="revTx" presStyleIdx="1" presStyleCnt="2">
        <dgm:presLayoutVars>
          <dgm:chMax val="0"/>
          <dgm:chPref val="0"/>
        </dgm:presLayoutVars>
      </dgm:prSet>
      <dgm:spPr/>
    </dgm:pt>
  </dgm:ptLst>
  <dgm:cxnLst>
    <dgm:cxn modelId="{B6832667-6696-4B5A-8BF8-CE2827321341}" type="presOf" srcId="{830D11C1-574A-4EA6-97AC-05D09D8BCF79}" destId="{288ABBA1-DF33-42C3-A4ED-A82EB039B0F7}" srcOrd="0" destOrd="0" presId="urn:microsoft.com/office/officeart/2018/2/layout/IconVerticalSolidList"/>
    <dgm:cxn modelId="{00185948-72D4-4289-9D7F-B7362AE8A8DF}" srcId="{077B5EAE-25D4-425A-ADC9-17BE195D547C}" destId="{830D11C1-574A-4EA6-97AC-05D09D8BCF79}" srcOrd="1" destOrd="0" parTransId="{9835C2FF-1661-44FD-A7AC-78032B893D21}" sibTransId="{4DA38BA2-24D6-414A-B25A-1FD8B779F8C0}"/>
    <dgm:cxn modelId="{37FFD983-638B-4532-8214-6A216CBAFA47}" type="presOf" srcId="{0906022A-3FC4-4BBD-9F5C-293C30856F22}" destId="{8B3B0A6C-8A23-49A9-93E5-F8DD15FB81B4}" srcOrd="0" destOrd="0" presId="urn:microsoft.com/office/officeart/2018/2/layout/IconVerticalSolidList"/>
    <dgm:cxn modelId="{BC225DA2-5DDC-47D0-BC6B-45B85626EFCE}" srcId="{077B5EAE-25D4-425A-ADC9-17BE195D547C}" destId="{0906022A-3FC4-4BBD-9F5C-293C30856F22}" srcOrd="0" destOrd="0" parTransId="{53989D43-4506-4F17-8677-7AE8A13B2352}" sibTransId="{42E81083-BFCC-44E9-9CDA-515BD8197482}"/>
    <dgm:cxn modelId="{10E297B2-A2DC-44E0-B4AD-D30B3E65A5AC}" type="presOf" srcId="{077B5EAE-25D4-425A-ADC9-17BE195D547C}" destId="{A63833E4-CF01-4D6C-9544-FECE2B0E213B}" srcOrd="0" destOrd="0" presId="urn:microsoft.com/office/officeart/2018/2/layout/IconVerticalSolidList"/>
    <dgm:cxn modelId="{E205CFE6-52AC-4AF1-A065-F2B21C8EDB3A}" type="presParOf" srcId="{A63833E4-CF01-4D6C-9544-FECE2B0E213B}" destId="{78EF2D76-A038-4B96-AFAE-FB9C750D407B}" srcOrd="0" destOrd="0" presId="urn:microsoft.com/office/officeart/2018/2/layout/IconVerticalSolidList"/>
    <dgm:cxn modelId="{872224F4-B42E-43BC-B64C-0A52E28F75BB}" type="presParOf" srcId="{78EF2D76-A038-4B96-AFAE-FB9C750D407B}" destId="{BCE5770B-247B-49D3-9D6D-74D989767965}" srcOrd="0" destOrd="0" presId="urn:microsoft.com/office/officeart/2018/2/layout/IconVerticalSolidList"/>
    <dgm:cxn modelId="{C9199BBB-ECEF-4764-BF31-21E3D32C2FBB}" type="presParOf" srcId="{78EF2D76-A038-4B96-AFAE-FB9C750D407B}" destId="{36E5360A-AC7F-4DFB-BA02-6EF7E9A8D832}" srcOrd="1" destOrd="0" presId="urn:microsoft.com/office/officeart/2018/2/layout/IconVerticalSolidList"/>
    <dgm:cxn modelId="{56FE9553-9E8A-4215-AC5F-C57538B1B006}" type="presParOf" srcId="{78EF2D76-A038-4B96-AFAE-FB9C750D407B}" destId="{C148A4FA-12B1-4567-A60F-1556AB77D0EB}" srcOrd="2" destOrd="0" presId="urn:microsoft.com/office/officeart/2018/2/layout/IconVerticalSolidList"/>
    <dgm:cxn modelId="{23172688-FC2A-45CF-9D12-CE978AF6BB22}" type="presParOf" srcId="{78EF2D76-A038-4B96-AFAE-FB9C750D407B}" destId="{8B3B0A6C-8A23-49A9-93E5-F8DD15FB81B4}" srcOrd="3" destOrd="0" presId="urn:microsoft.com/office/officeart/2018/2/layout/IconVerticalSolidList"/>
    <dgm:cxn modelId="{26C4CCE3-FA05-4661-BEFA-9FDD7F4341FE}" type="presParOf" srcId="{A63833E4-CF01-4D6C-9544-FECE2B0E213B}" destId="{0EA09E90-13CC-4954-B4A6-7123D059CBEA}" srcOrd="1" destOrd="0" presId="urn:microsoft.com/office/officeart/2018/2/layout/IconVerticalSolidList"/>
    <dgm:cxn modelId="{F5571365-6C3E-4ECF-9C90-9EE416E36A3C}" type="presParOf" srcId="{A63833E4-CF01-4D6C-9544-FECE2B0E213B}" destId="{84EEF1C1-D9E3-4151-A968-A72015C9ACED}" srcOrd="2" destOrd="0" presId="urn:microsoft.com/office/officeart/2018/2/layout/IconVerticalSolidList"/>
    <dgm:cxn modelId="{5692C1A4-F5A9-4675-93EC-18A5C93A2B88}" type="presParOf" srcId="{84EEF1C1-D9E3-4151-A968-A72015C9ACED}" destId="{D9E46F1A-5821-4A1D-BA67-CE3B814BA755}" srcOrd="0" destOrd="0" presId="urn:microsoft.com/office/officeart/2018/2/layout/IconVerticalSolidList"/>
    <dgm:cxn modelId="{7B0D2279-87C6-4F61-AFF8-3064F6037BD9}" type="presParOf" srcId="{84EEF1C1-D9E3-4151-A968-A72015C9ACED}" destId="{EBFB5789-F43B-477D-8C69-9FD5465B8276}" srcOrd="1" destOrd="0" presId="urn:microsoft.com/office/officeart/2018/2/layout/IconVerticalSolidList"/>
    <dgm:cxn modelId="{ECC8EE9D-26CA-40B9-9476-53EBE6A0B367}" type="presParOf" srcId="{84EEF1C1-D9E3-4151-A968-A72015C9ACED}" destId="{0EB69632-8553-40FD-8A1A-B3429385348F}" srcOrd="2" destOrd="0" presId="urn:microsoft.com/office/officeart/2018/2/layout/IconVerticalSolidList"/>
    <dgm:cxn modelId="{A064C8C0-0F81-4AAB-9D9E-3E725571560A}" type="presParOf" srcId="{84EEF1C1-D9E3-4151-A968-A72015C9ACED}" destId="{288ABBA1-DF33-42C3-A4ED-A82EB039B0F7}"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CE5770B-247B-49D3-9D6D-74D989767965}">
      <dsp:nvSpPr>
        <dsp:cNvPr id="0" name=""/>
        <dsp:cNvSpPr/>
      </dsp:nvSpPr>
      <dsp:spPr>
        <a:xfrm>
          <a:off x="0" y="852586"/>
          <a:ext cx="6391275" cy="1574006"/>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6E5360A-AC7F-4DFB-BA02-6EF7E9A8D832}">
      <dsp:nvSpPr>
        <dsp:cNvPr id="0" name=""/>
        <dsp:cNvSpPr/>
      </dsp:nvSpPr>
      <dsp:spPr>
        <a:xfrm>
          <a:off x="476136" y="1206738"/>
          <a:ext cx="865703" cy="86570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8B3B0A6C-8A23-49A9-93E5-F8DD15FB81B4}">
      <dsp:nvSpPr>
        <dsp:cNvPr id="0" name=""/>
        <dsp:cNvSpPr/>
      </dsp:nvSpPr>
      <dsp:spPr>
        <a:xfrm>
          <a:off x="1817977" y="852586"/>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622300">
            <a:lnSpc>
              <a:spcPct val="90000"/>
            </a:lnSpc>
            <a:spcBef>
              <a:spcPct val="0"/>
            </a:spcBef>
            <a:spcAft>
              <a:spcPct val="35000"/>
            </a:spcAft>
            <a:buNone/>
          </a:pPr>
          <a:r>
            <a:rPr lang="en-US" sz="1400" kern="1200"/>
            <a:t>Routing in computer networks is a critical process that determines the optimal path for data packets to travel from source to destination. This foundational mechanism ensures efficient data delivery, minimizing latency and maximizing throughput in diverse network topologies.</a:t>
          </a:r>
        </a:p>
      </dsp:txBody>
      <dsp:txXfrm>
        <a:off x="1817977" y="852586"/>
        <a:ext cx="4573297" cy="1574006"/>
      </dsp:txXfrm>
    </dsp:sp>
    <dsp:sp modelId="{D9E46F1A-5821-4A1D-BA67-CE3B814BA755}">
      <dsp:nvSpPr>
        <dsp:cNvPr id="0" name=""/>
        <dsp:cNvSpPr/>
      </dsp:nvSpPr>
      <dsp:spPr>
        <a:xfrm>
          <a:off x="0" y="2820094"/>
          <a:ext cx="6391275" cy="1574006"/>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BFB5789-F43B-477D-8C69-9FD5465B8276}">
      <dsp:nvSpPr>
        <dsp:cNvPr id="0" name=""/>
        <dsp:cNvSpPr/>
      </dsp:nvSpPr>
      <dsp:spPr>
        <a:xfrm>
          <a:off x="476136" y="3174245"/>
          <a:ext cx="865703" cy="86570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8ABBA1-DF33-42C3-A4ED-A82EB039B0F7}">
      <dsp:nvSpPr>
        <dsp:cNvPr id="0" name=""/>
        <dsp:cNvSpPr/>
      </dsp:nvSpPr>
      <dsp:spPr>
        <a:xfrm>
          <a:off x="1817977" y="2820094"/>
          <a:ext cx="4573297" cy="157400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66582" tIns="166582" rIns="166582" bIns="166582" numCol="1" spcCol="1270" anchor="ctr" anchorCtr="0">
          <a:noAutofit/>
        </a:bodyPr>
        <a:lstStyle/>
        <a:p>
          <a:pPr marL="0" lvl="0" indent="0" algn="l" defTabSz="622300">
            <a:lnSpc>
              <a:spcPct val="90000"/>
            </a:lnSpc>
            <a:spcBef>
              <a:spcPct val="0"/>
            </a:spcBef>
            <a:spcAft>
              <a:spcPct val="35000"/>
            </a:spcAft>
            <a:buNone/>
          </a:pPr>
          <a:r>
            <a:rPr lang="en-US" sz="1400" kern="1200"/>
            <a:t>"Routing algorithms determine the specific choice of route for each packet, striving for efficiency and speed in data transmission." (Tanenbaum, A.S., &amp; Wetherall, D.J. (2011). Computer Networks. Prentice Hall.)</a:t>
          </a:r>
        </a:p>
      </dsp:txBody>
      <dsp:txXfrm>
        <a:off x="1817977" y="2820094"/>
        <a:ext cx="4573297" cy="157400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a:t>Click to edit Master title style</a:t>
            </a:r>
            <a:endParaRPr lang="en-US" dirty="0"/>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endParaRPr lang="en-GB"/>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27816469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a:xfrm>
            <a:off x="1154954" y="2603500"/>
            <a:ext cx="8825659" cy="34163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56120213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384799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69B22101-8223-404A-95E9-91DBF7E3A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0282565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69B22101-8223-404A-95E9-91DBF7E3A3FF}" type="datetimeFigureOut">
              <a:rPr lang="en-GB" smtClean="0"/>
              <a:t>21/03/2024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4021522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69B22101-8223-404A-95E9-91DBF7E3A3FF}" type="datetimeFigureOut">
              <a:rPr lang="en-GB" smtClean="0"/>
              <a:t>21/03/2024</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42707079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69B22101-8223-404A-95E9-91DBF7E3A3FF}" type="datetimeFigureOut">
              <a:rPr lang="en-GB" smtClean="0"/>
              <a:t>21/03/2024</a:t>
            </a:fld>
            <a:endParaRPr lang="en-GB"/>
          </a:p>
        </p:txBody>
      </p:sp>
      <p:sp>
        <p:nvSpPr>
          <p:cNvPr id="3" name="Footer Placeholder 2"/>
          <p:cNvSpPr>
            <a:spLocks noGrp="1"/>
          </p:cNvSpPr>
          <p:nvPr>
            <p:ph type="ftr" sz="quarter" idx="11"/>
          </p:nvPr>
        </p:nvSpPr>
        <p:spPr/>
        <p:txBody>
          <a:bodyPr/>
          <a:lstStyle/>
          <a:p>
            <a:endParaRPr lang="en-GB"/>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80378188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B22101-8223-404A-95E9-91DBF7E3A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147154695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r>
              <a:rPr lang="en-US"/>
              <a:t>Click icon to add picture</a:t>
            </a: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B22101-8223-404A-95E9-91DBF7E3A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38714629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69B22101-8223-404A-95E9-91DBF7E3A3FF}" type="datetimeFigureOut">
              <a:rPr lang="en-GB" smtClean="0"/>
              <a:t>21/03/2024</a:t>
            </a:fld>
            <a:endParaRPr lang="en-GB"/>
          </a:p>
        </p:txBody>
      </p:sp>
      <p:sp>
        <p:nvSpPr>
          <p:cNvPr id="6" name="Footer Placeholder 5"/>
          <p:cNvSpPr>
            <a:spLocks noGrp="1"/>
          </p:cNvSpPr>
          <p:nvPr>
            <p:ph type="ftr" sz="quarter" idx="11"/>
          </p:nvPr>
        </p:nvSpPr>
        <p:spPr/>
        <p:txBody>
          <a:bodyPr/>
          <a:lstStyle/>
          <a:p>
            <a:endParaRPr lang="en-GB"/>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324908632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a:t>Click to edit Master title style</a:t>
            </a:r>
            <a:endParaRPr lang="en-US" dirty="0"/>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354922690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a:t>Click to edit Master title style</a:t>
            </a:r>
            <a:endParaRPr lang="en-US" dirty="0"/>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357555854"/>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208090483"/>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B22101-8223-404A-95E9-91DBF7E3A3FF}" type="datetimeFigureOut">
              <a:rPr lang="en-GB" smtClean="0"/>
              <a:t>21/03/2024</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041843739"/>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a:t>Click to edit Master title style</a:t>
            </a:r>
            <a:endParaRPr lang="en-US" dirty="0"/>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69B22101-8223-404A-95E9-91DBF7E3A3FF}" type="datetimeFigureOut">
              <a:rPr lang="en-GB" smtClean="0"/>
              <a:t>21/03/2024</a:t>
            </a:fld>
            <a:endParaRPr lang="en-GB"/>
          </a:p>
        </p:txBody>
      </p:sp>
      <p:sp>
        <p:nvSpPr>
          <p:cNvPr id="8" name="Footer Placeholder 7"/>
          <p:cNvSpPr>
            <a:spLocks noGrp="1"/>
          </p:cNvSpPr>
          <p:nvPr>
            <p:ph type="ftr" sz="quarter" idx="11"/>
          </p:nvPr>
        </p:nvSpPr>
        <p:spPr>
          <a:xfrm>
            <a:off x="561111" y="6391838"/>
            <a:ext cx="3644282" cy="304801"/>
          </a:xfrm>
        </p:spPr>
        <p:txBody>
          <a:bodyPr/>
          <a:lstStyle/>
          <a:p>
            <a:endParaRPr lang="en-GB"/>
          </a:p>
        </p:txBody>
      </p:sp>
      <p:sp>
        <p:nvSpPr>
          <p:cNvPr id="9" name="Slide Number Placeholder 8"/>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18372464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95439" y="6391838"/>
            <a:ext cx="990599" cy="304799"/>
          </a:xfrm>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27990215"/>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a:xfrm>
            <a:off x="10653104" y="6391838"/>
            <a:ext cx="992135" cy="304799"/>
          </a:xfrm>
        </p:spPr>
        <p:txBody>
          <a:bodyPr/>
          <a:lstStyle/>
          <a:p>
            <a:fld id="{69B22101-8223-404A-95E9-91DBF7E3A3FF}" type="datetimeFigureOut">
              <a:rPr lang="en-GB" smtClean="0"/>
              <a:t>21/03/2024</a:t>
            </a:fld>
            <a:endParaRPr lang="en-GB"/>
          </a:p>
        </p:txBody>
      </p:sp>
      <p:sp>
        <p:nvSpPr>
          <p:cNvPr id="5" name="Footer Placeholder 4"/>
          <p:cNvSpPr>
            <a:spLocks noGrp="1"/>
          </p:cNvSpPr>
          <p:nvPr>
            <p:ph type="ftr" sz="quarter" idx="11"/>
          </p:nvPr>
        </p:nvSpPr>
        <p:spPr/>
        <p:txBody>
          <a:bodyPr/>
          <a:lstStyle/>
          <a:p>
            <a:endParaRPr lang="en-GB"/>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CFC4475-1F7E-4CFF-A91B-0C883260D596}" type="slidenum">
              <a:rPr lang="en-GB" smtClean="0"/>
              <a:t>‹#›</a:t>
            </a:fld>
            <a:endParaRPr lang="en-GB"/>
          </a:p>
        </p:txBody>
      </p:sp>
    </p:spTree>
    <p:extLst>
      <p:ext uri="{BB962C8B-B14F-4D97-AF65-F5344CB8AC3E}">
        <p14:creationId xmlns:p14="http://schemas.microsoft.com/office/powerpoint/2010/main" val="339089204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a:t>Click to edit Master title style</a:t>
            </a:r>
            <a:endParaRPr lang="en-US" dirty="0"/>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69B22101-8223-404A-95E9-91DBF7E3A3FF}" type="datetimeFigureOut">
              <a:rPr lang="en-GB" smtClean="0"/>
              <a:t>21/03/2024</a:t>
            </a:fld>
            <a:endParaRPr lang="en-GB"/>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endParaRPr lang="en-GB"/>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CFC4475-1F7E-4CFF-A91B-0C883260D596}" type="slidenum">
              <a:rPr lang="en-GB" smtClean="0"/>
              <a:t>‹#›</a:t>
            </a:fld>
            <a:endParaRPr lang="en-GB"/>
          </a:p>
        </p:txBody>
      </p:sp>
    </p:spTree>
    <p:extLst>
      <p:ext uri="{BB962C8B-B14F-4D97-AF65-F5344CB8AC3E}">
        <p14:creationId xmlns:p14="http://schemas.microsoft.com/office/powerpoint/2010/main" val="382647982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 id="2147483672" r:id="rId12"/>
    <p:sldLayoutId id="2147483673" r:id="rId13"/>
    <p:sldLayoutId id="2147483674" r:id="rId14"/>
    <p:sldLayoutId id="2147483675" r:id="rId15"/>
    <p:sldLayoutId id="2147483676" r:id="rId16"/>
    <p:sldLayoutId id="2147483677" r:id="rId17"/>
  </p:sldLayoutIdLst>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7.jp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66F9E9-85B9-A7FC-7234-25CC4F726375}"/>
              </a:ext>
            </a:extLst>
          </p:cNvPr>
          <p:cNvSpPr>
            <a:spLocks noGrp="1"/>
          </p:cNvSpPr>
          <p:nvPr>
            <p:ph type="ctrTitle"/>
          </p:nvPr>
        </p:nvSpPr>
        <p:spPr/>
        <p:txBody>
          <a:bodyPr>
            <a:normAutofit/>
          </a:bodyPr>
          <a:lstStyle/>
          <a:p>
            <a:r>
              <a:rPr lang="en-US" sz="3200" dirty="0"/>
              <a:t>Exploring Routing Protocols and Network Services</a:t>
            </a:r>
            <a:br>
              <a:rPr lang="en-GB" sz="3200" dirty="0">
                <a:effectLst/>
                <a:latin typeface="Arial" panose="020B0604020202020204" pitchFamily="34" charset="0"/>
                <a:ea typeface="Times New Roman" panose="02020603050405020304" pitchFamily="18" charset="0"/>
              </a:rPr>
            </a:br>
            <a:r>
              <a:rPr lang="en-GB" sz="2000" dirty="0">
                <a:effectLst/>
                <a:latin typeface="Arial" panose="020B0604020202020204" pitchFamily="34" charset="0"/>
                <a:ea typeface="Times New Roman" panose="02020603050405020304" pitchFamily="18" charset="0"/>
              </a:rPr>
              <a:t>Network Operating Systems and Services</a:t>
            </a:r>
            <a:endParaRPr lang="en-GB" sz="8800" dirty="0"/>
          </a:p>
        </p:txBody>
      </p:sp>
      <p:sp>
        <p:nvSpPr>
          <p:cNvPr id="3" name="Subtitle 2">
            <a:extLst>
              <a:ext uri="{FF2B5EF4-FFF2-40B4-BE49-F238E27FC236}">
                <a16:creationId xmlns:a16="http://schemas.microsoft.com/office/drawing/2014/main" id="{6BF094B5-FCC2-64C8-6402-5A754D86BC6C}"/>
              </a:ext>
            </a:extLst>
          </p:cNvPr>
          <p:cNvSpPr>
            <a:spLocks noGrp="1"/>
          </p:cNvSpPr>
          <p:nvPr>
            <p:ph type="subTitle" idx="1"/>
          </p:nvPr>
        </p:nvSpPr>
        <p:spPr/>
        <p:txBody>
          <a:bodyPr/>
          <a:lstStyle/>
          <a:p>
            <a:r>
              <a:rPr lang="en-GB" sz="1800" dirty="0">
                <a:effectLst/>
                <a:latin typeface="Arial" panose="020B0604020202020204" pitchFamily="34" charset="0"/>
                <a:ea typeface="Times New Roman" panose="02020603050405020304" pitchFamily="18" charset="0"/>
              </a:rPr>
              <a:t>ACCA5023</a:t>
            </a:r>
            <a:endParaRPr lang="en-GB" dirty="0"/>
          </a:p>
        </p:txBody>
      </p:sp>
    </p:spTree>
    <p:extLst>
      <p:ext uri="{BB962C8B-B14F-4D97-AF65-F5344CB8AC3E}">
        <p14:creationId xmlns:p14="http://schemas.microsoft.com/office/powerpoint/2010/main" val="33156138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11" name="Oval 10">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2" name="Oval 11">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3" name="Rectangle 12">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4"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txBody>
            <a:bodyPr/>
            <a:lstStyle/>
            <a:p>
              <a:endParaRPr lang="en-GB"/>
            </a:p>
          </p:txBody>
        </p:sp>
        <p:sp>
          <p:nvSpPr>
            <p:cNvPr id="15"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txBody>
            <a:bodyPr/>
            <a:lstStyle/>
            <a:p>
              <a:endParaRPr lang="en-GB"/>
            </a:p>
          </p:txBody>
        </p:sp>
        <p:sp>
          <p:nvSpPr>
            <p:cNvPr id="16"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txBody>
            <a:bodyPr/>
            <a:lstStyle/>
            <a:p>
              <a:endParaRPr lang="en-GB"/>
            </a:p>
          </p:txBody>
        </p:sp>
      </p:grpSp>
      <p:sp>
        <p:nvSpPr>
          <p:cNvPr id="2" name="Title 1">
            <a:extLst>
              <a:ext uri="{FF2B5EF4-FFF2-40B4-BE49-F238E27FC236}">
                <a16:creationId xmlns:a16="http://schemas.microsoft.com/office/drawing/2014/main" id="{2F78FA1C-35CD-FFF9-B662-4918D4335DF1}"/>
              </a:ext>
            </a:extLst>
          </p:cNvPr>
          <p:cNvSpPr>
            <a:spLocks noGrp="1"/>
          </p:cNvSpPr>
          <p:nvPr>
            <p:ph type="title"/>
          </p:nvPr>
        </p:nvSpPr>
        <p:spPr>
          <a:xfrm>
            <a:off x="1154955" y="973667"/>
            <a:ext cx="2942210" cy="4833745"/>
          </a:xfrm>
        </p:spPr>
        <p:txBody>
          <a:bodyPr>
            <a:normAutofit/>
          </a:bodyPr>
          <a:lstStyle/>
          <a:p>
            <a:r>
              <a:rPr lang="en-GB" b="1">
                <a:solidFill>
                  <a:srgbClr val="EBEBEB"/>
                </a:solidFill>
              </a:rPr>
              <a:t>Introduction to Routing</a:t>
            </a:r>
            <a:endParaRPr lang="en-GB">
              <a:solidFill>
                <a:srgbClr val="EBEBEB"/>
              </a:solidFill>
            </a:endParaRPr>
          </a:p>
        </p:txBody>
      </p:sp>
      <p:sp>
        <p:nvSpPr>
          <p:cNvPr id="18" name="Rectangle 17">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graphicFrame>
        <p:nvGraphicFramePr>
          <p:cNvPr id="5" name="Content Placeholder 2">
            <a:extLst>
              <a:ext uri="{FF2B5EF4-FFF2-40B4-BE49-F238E27FC236}">
                <a16:creationId xmlns:a16="http://schemas.microsoft.com/office/drawing/2014/main" id="{9C8AE113-0AD8-077C-1F48-A90CA208349A}"/>
              </a:ext>
            </a:extLst>
          </p:cNvPr>
          <p:cNvGraphicFramePr>
            <a:graphicFrameLocks noGrp="1"/>
          </p:cNvGraphicFramePr>
          <p:nvPr>
            <p:ph idx="1"/>
            <p:extLst>
              <p:ext uri="{D42A27DB-BD31-4B8C-83A1-F6EECF244321}">
                <p14:modId xmlns:p14="http://schemas.microsoft.com/office/powerpoint/2010/main" val="2459503996"/>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4904603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28FC62-39DD-4B49-8C2D-65FAF1E70A62}"/>
              </a:ext>
            </a:extLst>
          </p:cNvPr>
          <p:cNvSpPr>
            <a:spLocks noGrp="1"/>
          </p:cNvSpPr>
          <p:nvPr>
            <p:ph type="title"/>
          </p:nvPr>
        </p:nvSpPr>
        <p:spPr/>
        <p:txBody>
          <a:bodyPr/>
          <a:lstStyle/>
          <a:p>
            <a:r>
              <a:rPr lang="en-GB" b="1" dirty="0"/>
              <a:t>Types of Routing Protocols</a:t>
            </a:r>
            <a:endParaRPr lang="en-GB" dirty="0"/>
          </a:p>
        </p:txBody>
      </p:sp>
      <p:sp>
        <p:nvSpPr>
          <p:cNvPr id="3" name="Content Placeholder 2">
            <a:extLst>
              <a:ext uri="{FF2B5EF4-FFF2-40B4-BE49-F238E27FC236}">
                <a16:creationId xmlns:a16="http://schemas.microsoft.com/office/drawing/2014/main" id="{09AC734A-F625-3CBC-F13D-31BABE3A269E}"/>
              </a:ext>
            </a:extLst>
          </p:cNvPr>
          <p:cNvSpPr>
            <a:spLocks noGrp="1"/>
          </p:cNvSpPr>
          <p:nvPr>
            <p:ph idx="1"/>
          </p:nvPr>
        </p:nvSpPr>
        <p:spPr/>
        <p:txBody>
          <a:bodyPr>
            <a:normAutofit fontScale="92500" lnSpcReduction="10000"/>
          </a:bodyPr>
          <a:lstStyle/>
          <a:p>
            <a:r>
              <a:rPr lang="en-US" sz="1600" dirty="0"/>
              <a:t>There are primarily three types of routing protocols, each with its own method of learning about and sharing routing information:</a:t>
            </a:r>
          </a:p>
          <a:p>
            <a:pPr>
              <a:buFont typeface="+mj-lt"/>
              <a:buAutoNum type="arabicPeriod"/>
            </a:pPr>
            <a:r>
              <a:rPr lang="en-US" sz="1400" b="1" dirty="0"/>
              <a:t>Distance-Vector Routing Protocols</a:t>
            </a:r>
            <a:r>
              <a:rPr lang="en-US" sz="1400" dirty="0"/>
              <a:t>: These protocols operate on the principle of distance (how far) and direction (in which direction). They periodically share updates with all neighbors, providing a complete picture of the network as seen from their perspective. Each router relies on its neighbors' information to build a routing table, choosing paths with the least "cost" (often measured in hops).</a:t>
            </a:r>
          </a:p>
          <a:p>
            <a:pPr>
              <a:buFont typeface="+mj-lt"/>
              <a:buAutoNum type="arabicPeriod"/>
            </a:pPr>
            <a:r>
              <a:rPr lang="en-US" sz="1400" b="1" dirty="0"/>
              <a:t>Link-State Routing Protocols</a:t>
            </a:r>
            <a:r>
              <a:rPr lang="en-US" sz="1400" dirty="0"/>
              <a:t>: Link-state protocols take a more sophisticated approach. They build a comprehensive map of the network's topology by exchanging information only with directly connected neighbors. Each router independently calculates the shortest path to every destination using the Shortest Path First (SPF) algorithm. This method allows for a more accurate and faster adaptation to network changes.</a:t>
            </a:r>
          </a:p>
          <a:p>
            <a:pPr>
              <a:buFont typeface="+mj-lt"/>
              <a:buAutoNum type="arabicPeriod"/>
            </a:pPr>
            <a:r>
              <a:rPr lang="en-US" sz="1400" b="1" dirty="0"/>
              <a:t>Hybrid Routing Protocols</a:t>
            </a:r>
            <a:r>
              <a:rPr lang="en-US" sz="1400" dirty="0"/>
              <a:t>: Hybrid protocols combine elements of both distance-vector and link-state approaches. They use the efficient route discovery and maintenance of link-state protocols while retaining the simplicity and lower resource consumption of distance-vector protocols. Hybrid protocols are adaptable, offering benefits in diverse network environments.</a:t>
            </a:r>
          </a:p>
          <a:p>
            <a:endParaRPr lang="en-GB" sz="1600" dirty="0"/>
          </a:p>
        </p:txBody>
      </p:sp>
      <p:pic>
        <p:nvPicPr>
          <p:cNvPr id="5" name="Picture 4" descr="A diagram of a computer network&#10;&#10;Description automatically generated">
            <a:extLst>
              <a:ext uri="{FF2B5EF4-FFF2-40B4-BE49-F238E27FC236}">
                <a16:creationId xmlns:a16="http://schemas.microsoft.com/office/drawing/2014/main" id="{EDF235F4-655B-39DD-0B6C-8C627AFE2BA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9780092" y="5392737"/>
            <a:ext cx="2332617" cy="1254125"/>
          </a:xfrm>
          <a:prstGeom prst="rect">
            <a:avLst/>
          </a:prstGeom>
        </p:spPr>
      </p:pic>
    </p:spTree>
    <p:extLst>
      <p:ext uri="{BB962C8B-B14F-4D97-AF65-F5344CB8AC3E}">
        <p14:creationId xmlns:p14="http://schemas.microsoft.com/office/powerpoint/2010/main" val="211100041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8840EB-FEAC-4B44-42D3-E602D1563146}"/>
              </a:ext>
            </a:extLst>
          </p:cNvPr>
          <p:cNvSpPr>
            <a:spLocks noGrp="1"/>
          </p:cNvSpPr>
          <p:nvPr>
            <p:ph type="title"/>
          </p:nvPr>
        </p:nvSpPr>
        <p:spPr/>
        <p:txBody>
          <a:bodyPr/>
          <a:lstStyle/>
          <a:p>
            <a:r>
              <a:rPr lang="en-GB" b="1" dirty="0"/>
              <a:t>Fundamentals of Routing Protocols</a:t>
            </a:r>
            <a:endParaRPr lang="en-GB" dirty="0"/>
          </a:p>
        </p:txBody>
      </p:sp>
      <p:sp>
        <p:nvSpPr>
          <p:cNvPr id="3" name="Content Placeholder 2">
            <a:extLst>
              <a:ext uri="{FF2B5EF4-FFF2-40B4-BE49-F238E27FC236}">
                <a16:creationId xmlns:a16="http://schemas.microsoft.com/office/drawing/2014/main" id="{AB339F6F-04B9-81B4-AEC9-3042130CB4C3}"/>
              </a:ext>
            </a:extLst>
          </p:cNvPr>
          <p:cNvSpPr>
            <a:spLocks noGrp="1"/>
          </p:cNvSpPr>
          <p:nvPr>
            <p:ph idx="1"/>
          </p:nvPr>
        </p:nvSpPr>
        <p:spPr/>
        <p:txBody>
          <a:bodyPr>
            <a:normAutofit/>
          </a:bodyPr>
          <a:lstStyle/>
          <a:p>
            <a:r>
              <a:rPr lang="en-US" sz="1400" dirty="0"/>
              <a:t>Routing protocols are the backbone of network communication, facilitating the efficient transfer of data across interconnected networks. At their core, routing protocols are designed to discover and maintain the paths data packets take from their source to their destination. They achieve this by learning about the network's topology, advertising their own routes to neighboring routers, and calculating the most efficient paths for data to travel. This ensures that data packets find their way across complex networks with multiple possible paths, choosing routes that optimize for speed, reliability, or cost, depending on the protocol's design and network requirements.</a:t>
            </a:r>
          </a:p>
          <a:p>
            <a:pPr marL="0" indent="0">
              <a:buNone/>
            </a:pPr>
            <a:endParaRPr lang="en-US" sz="1400" dirty="0"/>
          </a:p>
          <a:p>
            <a:r>
              <a:rPr lang="en-US" sz="1400" dirty="0"/>
              <a:t>"The choice of routing protocol can significantly impact the performance and reliability of a network." (Kurose, J.F., &amp; Ross, K.W. (2020). Computer Networking: A Top-Down Approach. Pearson.)</a:t>
            </a:r>
            <a:endParaRPr lang="en-GB" sz="1400" dirty="0"/>
          </a:p>
        </p:txBody>
      </p:sp>
    </p:spTree>
    <p:extLst>
      <p:ext uri="{BB962C8B-B14F-4D97-AF65-F5344CB8AC3E}">
        <p14:creationId xmlns:p14="http://schemas.microsoft.com/office/powerpoint/2010/main" val="139118815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00BD9F-3BB1-FD04-453A-690B2E5EA5F4}"/>
              </a:ext>
            </a:extLst>
          </p:cNvPr>
          <p:cNvSpPr>
            <a:spLocks noGrp="1"/>
          </p:cNvSpPr>
          <p:nvPr>
            <p:ph type="title"/>
          </p:nvPr>
        </p:nvSpPr>
        <p:spPr/>
        <p:txBody>
          <a:bodyPr/>
          <a:lstStyle/>
          <a:p>
            <a:r>
              <a:rPr lang="en-US" b="1" dirty="0"/>
              <a:t>Static vs Dynamic Routing Protocols</a:t>
            </a:r>
            <a:endParaRPr lang="en-GB" dirty="0"/>
          </a:p>
        </p:txBody>
      </p:sp>
      <p:sp>
        <p:nvSpPr>
          <p:cNvPr id="3" name="Content Placeholder 2">
            <a:extLst>
              <a:ext uri="{FF2B5EF4-FFF2-40B4-BE49-F238E27FC236}">
                <a16:creationId xmlns:a16="http://schemas.microsoft.com/office/drawing/2014/main" id="{7191E096-68D5-DA8E-13AA-2AAD439C988B}"/>
              </a:ext>
            </a:extLst>
          </p:cNvPr>
          <p:cNvSpPr>
            <a:spLocks noGrp="1"/>
          </p:cNvSpPr>
          <p:nvPr>
            <p:ph idx="1"/>
          </p:nvPr>
        </p:nvSpPr>
        <p:spPr/>
        <p:txBody>
          <a:bodyPr>
            <a:normAutofit/>
          </a:bodyPr>
          <a:lstStyle/>
          <a:p>
            <a:r>
              <a:rPr lang="en-US" dirty="0"/>
              <a:t>Static routing, defined by fixed paths manually configured by network administrators, offers simplicity and stability for smaller networks. In contrast, dynamic routing adapts to network changes in real-time, using algorithms to calculate the most efficient paths, thereby enhancing flexibility and scalability in complex network environments.</a:t>
            </a:r>
          </a:p>
          <a:p>
            <a:endParaRPr lang="en-US" dirty="0"/>
          </a:p>
          <a:p>
            <a:r>
              <a:rPr lang="en-US" sz="1200" dirty="0"/>
              <a:t>"Dynamic routing protocols adjust routes to the changing network circumstances, automatically rerouting traffic when necessary." (</a:t>
            </a:r>
            <a:r>
              <a:rPr lang="en-US" sz="1200" dirty="0" err="1"/>
              <a:t>Forouzan</a:t>
            </a:r>
            <a:r>
              <a:rPr lang="en-US" sz="1200" dirty="0"/>
              <a:t>, B.A. (2012). Data Communications and Networking. McGraw-Hill.)</a:t>
            </a:r>
            <a:endParaRPr lang="en-GB" dirty="0"/>
          </a:p>
        </p:txBody>
      </p:sp>
      <p:pic>
        <p:nvPicPr>
          <p:cNvPr id="5" name="Picture 4" descr="A diagram of a network">
            <a:extLst>
              <a:ext uri="{FF2B5EF4-FFF2-40B4-BE49-F238E27FC236}">
                <a16:creationId xmlns:a16="http://schemas.microsoft.com/office/drawing/2014/main" id="{AA05ACE2-3350-DD14-31BC-651DED00BF18}"/>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762124" y="5048249"/>
            <a:ext cx="2209801" cy="1657351"/>
          </a:xfrm>
          <a:prstGeom prst="rect">
            <a:avLst/>
          </a:prstGeom>
        </p:spPr>
      </p:pic>
    </p:spTree>
    <p:extLst>
      <p:ext uri="{BB962C8B-B14F-4D97-AF65-F5344CB8AC3E}">
        <p14:creationId xmlns:p14="http://schemas.microsoft.com/office/powerpoint/2010/main" val="37771319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FDAB74-5935-13AF-13F0-F0C257D6AC55}"/>
              </a:ext>
            </a:extLst>
          </p:cNvPr>
          <p:cNvSpPr>
            <a:spLocks noGrp="1"/>
          </p:cNvSpPr>
          <p:nvPr>
            <p:ph type="title"/>
          </p:nvPr>
        </p:nvSpPr>
        <p:spPr/>
        <p:txBody>
          <a:bodyPr>
            <a:normAutofit fontScale="90000"/>
          </a:bodyPr>
          <a:lstStyle/>
          <a:p>
            <a:r>
              <a:rPr lang="en-US" b="1" dirty="0"/>
              <a:t>Key Differences Between Static and Dynamic Routing</a:t>
            </a:r>
            <a:endParaRPr lang="en-GB" dirty="0"/>
          </a:p>
        </p:txBody>
      </p:sp>
      <p:sp>
        <p:nvSpPr>
          <p:cNvPr id="3" name="Content Placeholder 2">
            <a:extLst>
              <a:ext uri="{FF2B5EF4-FFF2-40B4-BE49-F238E27FC236}">
                <a16:creationId xmlns:a16="http://schemas.microsoft.com/office/drawing/2014/main" id="{3075424D-BC69-39E6-E621-05D508F37660}"/>
              </a:ext>
            </a:extLst>
          </p:cNvPr>
          <p:cNvSpPr>
            <a:spLocks noGrp="1"/>
          </p:cNvSpPr>
          <p:nvPr>
            <p:ph idx="1"/>
          </p:nvPr>
        </p:nvSpPr>
        <p:spPr/>
        <p:txBody>
          <a:bodyPr>
            <a:normAutofit/>
          </a:bodyPr>
          <a:lstStyle/>
          <a:p>
            <a:r>
              <a:rPr lang="en-US" sz="1600" dirty="0"/>
              <a:t>The primary distinctions between static and dynamic routing lie in their approach to route determination, adaptability to network changes, and the administrative overhead involved. Static routing, while less complex, lacks the ability to respond to network changes, making dynamic routing more suited for larger, evolving networks.</a:t>
            </a:r>
          </a:p>
          <a:p>
            <a:endParaRPr lang="en-US" sz="1600" dirty="0"/>
          </a:p>
          <a:p>
            <a:r>
              <a:rPr lang="en-US" sz="1100" dirty="0"/>
              <a:t>"Static routes, once set, must be manually reconfigured to adapt to network changes, unlike their dynamic counterparts." (Meyers, M. (2015). CompTIA Network+ Certification All-in-One Exam Guide, Sixth Edition. McGraw-Hill Education.)</a:t>
            </a:r>
            <a:endParaRPr lang="en-GB" sz="1600" dirty="0"/>
          </a:p>
        </p:txBody>
      </p:sp>
    </p:spTree>
    <p:extLst>
      <p:ext uri="{BB962C8B-B14F-4D97-AF65-F5344CB8AC3E}">
        <p14:creationId xmlns:p14="http://schemas.microsoft.com/office/powerpoint/2010/main" val="372236571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5CF784-AF6F-D4E5-DC57-A019DF5F019B}"/>
              </a:ext>
            </a:extLst>
          </p:cNvPr>
          <p:cNvSpPr>
            <a:spLocks noGrp="1"/>
          </p:cNvSpPr>
          <p:nvPr>
            <p:ph type="title"/>
          </p:nvPr>
        </p:nvSpPr>
        <p:spPr/>
        <p:txBody>
          <a:bodyPr/>
          <a:lstStyle/>
          <a:p>
            <a:r>
              <a:rPr lang="en-US" b="1" dirty="0"/>
              <a:t>Key Networking Concepts and Best Practices</a:t>
            </a:r>
          </a:p>
        </p:txBody>
      </p:sp>
      <p:sp>
        <p:nvSpPr>
          <p:cNvPr id="3" name="Content Placeholder 2">
            <a:extLst>
              <a:ext uri="{FF2B5EF4-FFF2-40B4-BE49-F238E27FC236}">
                <a16:creationId xmlns:a16="http://schemas.microsoft.com/office/drawing/2014/main" id="{ACA7B558-DAB2-D323-609C-0C9D4ADDA78D}"/>
              </a:ext>
            </a:extLst>
          </p:cNvPr>
          <p:cNvSpPr>
            <a:spLocks noGrp="1"/>
          </p:cNvSpPr>
          <p:nvPr>
            <p:ph idx="1"/>
          </p:nvPr>
        </p:nvSpPr>
        <p:spPr/>
        <p:txBody>
          <a:bodyPr>
            <a:normAutofit lnSpcReduction="10000"/>
          </a:bodyPr>
          <a:lstStyle/>
          <a:p>
            <a:r>
              <a:rPr lang="en-US" sz="1600" b="1" dirty="0"/>
              <a:t>VPNs (Virtual Private Networks)</a:t>
            </a:r>
          </a:p>
          <a:p>
            <a:pPr marL="0" indent="0">
              <a:buNone/>
            </a:pPr>
            <a:endParaRPr lang="en-US" sz="1600" b="1" dirty="0"/>
          </a:p>
          <a:p>
            <a:r>
              <a:rPr lang="en-US" sz="1600" b="1" dirty="0"/>
              <a:t>Concepts</a:t>
            </a:r>
            <a:endParaRPr lang="en-US" sz="1600" dirty="0"/>
          </a:p>
          <a:p>
            <a:pPr>
              <a:buFont typeface="Arial" panose="020B0604020202020204" pitchFamily="34" charset="0"/>
              <a:buChar char="•"/>
            </a:pPr>
            <a:r>
              <a:rPr lang="en-US" sz="1100" dirty="0"/>
              <a:t>Secure communication over public networks.</a:t>
            </a:r>
          </a:p>
          <a:p>
            <a:pPr>
              <a:buFont typeface="Arial" panose="020B0604020202020204" pitchFamily="34" charset="0"/>
              <a:buChar char="•"/>
            </a:pPr>
            <a:r>
              <a:rPr lang="en-US" sz="1100" dirty="0"/>
              <a:t>Anonymity and privacy protection online.</a:t>
            </a:r>
          </a:p>
          <a:p>
            <a:pPr>
              <a:buFont typeface="Arial" panose="020B0604020202020204" pitchFamily="34" charset="0"/>
              <a:buChar char="•"/>
            </a:pPr>
            <a:r>
              <a:rPr lang="en-US" sz="1100" dirty="0"/>
              <a:t>Bypass geo-restrictions and censorship</a:t>
            </a:r>
            <a:r>
              <a:rPr lang="en-US" sz="1000" dirty="0"/>
              <a:t>.</a:t>
            </a:r>
          </a:p>
          <a:p>
            <a:pPr marL="0" indent="0">
              <a:buNone/>
            </a:pPr>
            <a:endParaRPr lang="en-US" sz="1000" dirty="0"/>
          </a:p>
          <a:p>
            <a:pPr>
              <a:buFont typeface="Arial" panose="020B0604020202020204" pitchFamily="34" charset="0"/>
              <a:buChar char="•"/>
            </a:pPr>
            <a:r>
              <a:rPr lang="en-GB" sz="1600" b="1" dirty="0"/>
              <a:t>Practices</a:t>
            </a:r>
            <a:r>
              <a:rPr lang="en-GB" sz="1600" dirty="0"/>
              <a:t>:</a:t>
            </a:r>
          </a:p>
          <a:p>
            <a:pPr>
              <a:buFont typeface="Arial" panose="020B0604020202020204" pitchFamily="34" charset="0"/>
              <a:buChar char="•"/>
            </a:pPr>
            <a:r>
              <a:rPr lang="en-US" sz="1100" dirty="0"/>
              <a:t>Use robust encryption protocols like OpenVPN.</a:t>
            </a:r>
          </a:p>
          <a:p>
            <a:pPr>
              <a:buFont typeface="Arial" panose="020B0604020202020204" pitchFamily="34" charset="0"/>
              <a:buChar char="•"/>
            </a:pPr>
            <a:r>
              <a:rPr lang="en-US" sz="1100" dirty="0"/>
              <a:t>Employ kill switches to protect data if the VPN disconnects.</a:t>
            </a:r>
          </a:p>
          <a:p>
            <a:pPr>
              <a:buFont typeface="Arial" panose="020B0604020202020204" pitchFamily="34" charset="0"/>
              <a:buChar char="•"/>
            </a:pPr>
            <a:r>
              <a:rPr lang="en-US" sz="1100" dirty="0"/>
              <a:t>Regular software updates and multi-factor authentication.</a:t>
            </a:r>
          </a:p>
          <a:p>
            <a:pPr>
              <a:buFont typeface="Arial" panose="020B0604020202020204" pitchFamily="34" charset="0"/>
              <a:buChar char="•"/>
            </a:pPr>
            <a:endParaRPr lang="en-US" sz="1600" dirty="0"/>
          </a:p>
          <a:p>
            <a:pPr marL="0" indent="0">
              <a:buNone/>
            </a:pPr>
            <a:endParaRPr lang="en-US" sz="1600" dirty="0"/>
          </a:p>
          <a:p>
            <a:endParaRPr lang="en-GB" sz="1600" dirty="0"/>
          </a:p>
        </p:txBody>
      </p:sp>
      <p:pic>
        <p:nvPicPr>
          <p:cNvPr id="10" name="Picture 9" descr="A diagram of a network&#10;&#10;Description automatically generated">
            <a:extLst>
              <a:ext uri="{FF2B5EF4-FFF2-40B4-BE49-F238E27FC236}">
                <a16:creationId xmlns:a16="http://schemas.microsoft.com/office/drawing/2014/main" id="{7F385A78-ACE1-301E-9F13-B105E9BA364D}"/>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238875" y="2819399"/>
            <a:ext cx="5096935" cy="2867026"/>
          </a:xfrm>
          <a:prstGeom prst="rect">
            <a:avLst/>
          </a:prstGeom>
        </p:spPr>
      </p:pic>
    </p:spTree>
    <p:extLst>
      <p:ext uri="{BB962C8B-B14F-4D97-AF65-F5344CB8AC3E}">
        <p14:creationId xmlns:p14="http://schemas.microsoft.com/office/powerpoint/2010/main" val="382784423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4498CC-D1F8-0701-31EE-307BDCC4C951}"/>
              </a:ext>
            </a:extLst>
          </p:cNvPr>
          <p:cNvSpPr>
            <a:spLocks noGrp="1"/>
          </p:cNvSpPr>
          <p:nvPr>
            <p:ph type="title"/>
          </p:nvPr>
        </p:nvSpPr>
        <p:spPr/>
        <p:txBody>
          <a:bodyPr/>
          <a:lstStyle/>
          <a:p>
            <a:r>
              <a:rPr lang="en-US" b="1" dirty="0"/>
              <a:t>Key Networking Concepts and Best Practices</a:t>
            </a:r>
            <a:endParaRPr lang="en-GB" dirty="0"/>
          </a:p>
        </p:txBody>
      </p:sp>
      <p:sp>
        <p:nvSpPr>
          <p:cNvPr id="3" name="Content Placeholder 2">
            <a:extLst>
              <a:ext uri="{FF2B5EF4-FFF2-40B4-BE49-F238E27FC236}">
                <a16:creationId xmlns:a16="http://schemas.microsoft.com/office/drawing/2014/main" id="{860EF202-DB47-47F0-4F08-5FA63456DC91}"/>
              </a:ext>
            </a:extLst>
          </p:cNvPr>
          <p:cNvSpPr>
            <a:spLocks noGrp="1"/>
          </p:cNvSpPr>
          <p:nvPr>
            <p:ph idx="1"/>
          </p:nvPr>
        </p:nvSpPr>
        <p:spPr/>
        <p:txBody>
          <a:bodyPr>
            <a:normAutofit lnSpcReduction="10000"/>
          </a:bodyPr>
          <a:lstStyle/>
          <a:p>
            <a:r>
              <a:rPr lang="en-GB" b="1" dirty="0"/>
              <a:t>DHCP</a:t>
            </a:r>
          </a:p>
          <a:p>
            <a:pPr>
              <a:buFont typeface="Arial" panose="020B0604020202020204" pitchFamily="34" charset="0"/>
              <a:buChar char="•"/>
            </a:pPr>
            <a:r>
              <a:rPr lang="en-GB" sz="1400" b="1" dirty="0"/>
              <a:t>Concepts</a:t>
            </a:r>
            <a:r>
              <a:rPr lang="en-GB" sz="1400" dirty="0"/>
              <a:t>:</a:t>
            </a:r>
          </a:p>
          <a:p>
            <a:pPr marL="742950" lvl="1" indent="-285750">
              <a:buFont typeface="Arial" panose="020B0604020202020204" pitchFamily="34" charset="0"/>
              <a:buChar char="•"/>
            </a:pPr>
            <a:r>
              <a:rPr lang="en-GB" sz="1200" dirty="0"/>
              <a:t>Automatic IP address allocation.</a:t>
            </a:r>
          </a:p>
          <a:p>
            <a:pPr marL="742950" lvl="1" indent="-285750">
              <a:buFont typeface="Arial" panose="020B0604020202020204" pitchFamily="34" charset="0"/>
              <a:buChar char="•"/>
            </a:pPr>
            <a:r>
              <a:rPr lang="en-GB" sz="1200" dirty="0"/>
              <a:t>Supports both IPv4 and IPv6 addresses.</a:t>
            </a:r>
          </a:p>
          <a:p>
            <a:pPr marL="742950" lvl="1" indent="-285750">
              <a:buFont typeface="Arial" panose="020B0604020202020204" pitchFamily="34" charset="0"/>
              <a:buChar char="•"/>
            </a:pPr>
            <a:r>
              <a:rPr lang="en-GB" sz="1200" dirty="0"/>
              <a:t>Delivers other network configurations (DNS, NTP).</a:t>
            </a:r>
          </a:p>
          <a:p>
            <a:pPr marL="742950" lvl="1" indent="-285750">
              <a:buFont typeface="Arial" panose="020B0604020202020204" pitchFamily="34" charset="0"/>
              <a:buChar char="•"/>
            </a:pPr>
            <a:endParaRPr lang="en-GB" sz="1200" dirty="0"/>
          </a:p>
          <a:p>
            <a:pPr marL="457200" lvl="1" indent="0">
              <a:buNone/>
            </a:pPr>
            <a:endParaRPr lang="en-GB" sz="1200" dirty="0"/>
          </a:p>
          <a:p>
            <a:pPr>
              <a:buFont typeface="Arial" panose="020B0604020202020204" pitchFamily="34" charset="0"/>
              <a:buChar char="•"/>
            </a:pPr>
            <a:r>
              <a:rPr lang="en-GB" sz="1400" b="1" dirty="0"/>
              <a:t>Practices</a:t>
            </a:r>
            <a:r>
              <a:rPr lang="en-GB" sz="1400" dirty="0"/>
              <a:t>:</a:t>
            </a:r>
          </a:p>
          <a:p>
            <a:pPr marL="742950" lvl="1" indent="-285750">
              <a:buFont typeface="Arial" panose="020B0604020202020204" pitchFamily="34" charset="0"/>
              <a:buChar char="•"/>
            </a:pPr>
            <a:r>
              <a:rPr lang="en-GB" sz="1200" dirty="0"/>
              <a:t>Implement DHCP lease management to recycle IP addresses.</a:t>
            </a:r>
          </a:p>
          <a:p>
            <a:pPr marL="742950" lvl="1" indent="-285750">
              <a:buFont typeface="Arial" panose="020B0604020202020204" pitchFamily="34" charset="0"/>
              <a:buChar char="•"/>
            </a:pPr>
            <a:r>
              <a:rPr lang="en-GB" sz="1200" dirty="0"/>
              <a:t>Use DHCP snooping for network security.</a:t>
            </a:r>
          </a:p>
          <a:p>
            <a:pPr marL="742950" lvl="1" indent="-285750">
              <a:buFont typeface="Arial" panose="020B0604020202020204" pitchFamily="34" charset="0"/>
              <a:buChar char="•"/>
            </a:pPr>
            <a:r>
              <a:rPr lang="en-GB" sz="1200" dirty="0"/>
              <a:t>Segregate network scopes for different user groups.</a:t>
            </a:r>
          </a:p>
          <a:p>
            <a:pPr marL="0" indent="0">
              <a:buNone/>
            </a:pPr>
            <a:endParaRPr lang="en-GB" dirty="0"/>
          </a:p>
        </p:txBody>
      </p:sp>
      <p:pic>
        <p:nvPicPr>
          <p:cNvPr id="5" name="Picture 4" descr="A diagram of a computer network">
            <a:extLst>
              <a:ext uri="{FF2B5EF4-FFF2-40B4-BE49-F238E27FC236}">
                <a16:creationId xmlns:a16="http://schemas.microsoft.com/office/drawing/2014/main" id="{DACD1E96-DB4C-DFD4-650C-DBB1A22599E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222007" y="2774950"/>
            <a:ext cx="4461560" cy="2687662"/>
          </a:xfrm>
          <a:prstGeom prst="rect">
            <a:avLst/>
          </a:prstGeom>
        </p:spPr>
      </p:pic>
    </p:spTree>
    <p:extLst>
      <p:ext uri="{BB962C8B-B14F-4D97-AF65-F5344CB8AC3E}">
        <p14:creationId xmlns:p14="http://schemas.microsoft.com/office/powerpoint/2010/main" val="232367851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A4F129D-E8E0-66E8-5F74-303656FE895D}"/>
              </a:ext>
            </a:extLst>
          </p:cNvPr>
          <p:cNvSpPr>
            <a:spLocks noGrp="1"/>
          </p:cNvSpPr>
          <p:nvPr>
            <p:ph type="title"/>
          </p:nvPr>
        </p:nvSpPr>
        <p:spPr/>
        <p:txBody>
          <a:bodyPr/>
          <a:lstStyle/>
          <a:p>
            <a:r>
              <a:rPr lang="en-US" b="1" dirty="0"/>
              <a:t>Key Networking Concepts and Best Practices</a:t>
            </a:r>
            <a:endParaRPr lang="en-GB" dirty="0"/>
          </a:p>
        </p:txBody>
      </p:sp>
      <p:sp>
        <p:nvSpPr>
          <p:cNvPr id="3" name="Content Placeholder 2">
            <a:extLst>
              <a:ext uri="{FF2B5EF4-FFF2-40B4-BE49-F238E27FC236}">
                <a16:creationId xmlns:a16="http://schemas.microsoft.com/office/drawing/2014/main" id="{5E6333AB-76B3-4926-1C25-5F2A86762A25}"/>
              </a:ext>
            </a:extLst>
          </p:cNvPr>
          <p:cNvSpPr>
            <a:spLocks noGrp="1"/>
          </p:cNvSpPr>
          <p:nvPr>
            <p:ph idx="1"/>
          </p:nvPr>
        </p:nvSpPr>
        <p:spPr/>
        <p:txBody>
          <a:bodyPr>
            <a:normAutofit lnSpcReduction="10000"/>
          </a:bodyPr>
          <a:lstStyle/>
          <a:p>
            <a:r>
              <a:rPr lang="en-GB" b="1" dirty="0"/>
              <a:t>Active Directory</a:t>
            </a:r>
            <a:r>
              <a:rPr lang="en-GB" dirty="0"/>
              <a:t>:</a:t>
            </a:r>
          </a:p>
          <a:p>
            <a:pPr>
              <a:buFont typeface="Arial" panose="020B0604020202020204" pitchFamily="34" charset="0"/>
              <a:buChar char="•"/>
            </a:pPr>
            <a:r>
              <a:rPr lang="en-US" sz="1600" b="1" dirty="0"/>
              <a:t>Concepts</a:t>
            </a:r>
            <a:r>
              <a:rPr lang="en-US" sz="1600" dirty="0"/>
              <a:t>:</a:t>
            </a:r>
          </a:p>
          <a:p>
            <a:pPr marL="742950" lvl="1" indent="-285750">
              <a:buFont typeface="Arial" panose="020B0604020202020204" pitchFamily="34" charset="0"/>
              <a:buChar char="•"/>
            </a:pPr>
            <a:r>
              <a:rPr lang="en-US" sz="1400" dirty="0"/>
              <a:t>Centralized domain management.</a:t>
            </a:r>
          </a:p>
          <a:p>
            <a:pPr marL="742950" lvl="1" indent="-285750">
              <a:buFont typeface="Arial" panose="020B0604020202020204" pitchFamily="34" charset="0"/>
              <a:buChar char="•"/>
            </a:pPr>
            <a:r>
              <a:rPr lang="en-US" sz="1400" dirty="0"/>
              <a:t>Facilitates SSO (Single Sign-On).</a:t>
            </a:r>
          </a:p>
          <a:p>
            <a:pPr marL="742950" lvl="1" indent="-285750">
              <a:buFont typeface="Arial" panose="020B0604020202020204" pitchFamily="34" charset="0"/>
              <a:buChar char="•"/>
            </a:pPr>
            <a:r>
              <a:rPr lang="en-US" sz="1400" dirty="0"/>
              <a:t>Manages policies, updates, and network resources.</a:t>
            </a:r>
          </a:p>
          <a:p>
            <a:pPr marL="457200" lvl="1" indent="0">
              <a:buNone/>
            </a:pPr>
            <a:endParaRPr lang="en-US" sz="1400" dirty="0"/>
          </a:p>
          <a:p>
            <a:pPr>
              <a:buFont typeface="Arial" panose="020B0604020202020204" pitchFamily="34" charset="0"/>
              <a:buChar char="•"/>
            </a:pPr>
            <a:r>
              <a:rPr lang="en-US" sz="1600" b="1" dirty="0"/>
              <a:t>Practices</a:t>
            </a:r>
            <a:r>
              <a:rPr lang="en-US" sz="1600" dirty="0"/>
              <a:t>:</a:t>
            </a:r>
          </a:p>
          <a:p>
            <a:pPr marL="742950" lvl="1" indent="-285750">
              <a:buFont typeface="Arial" panose="020B0604020202020204" pitchFamily="34" charset="0"/>
              <a:buChar char="•"/>
            </a:pPr>
            <a:r>
              <a:rPr lang="en-US" sz="1400" dirty="0"/>
              <a:t>Implement least privilege access control.</a:t>
            </a:r>
          </a:p>
          <a:p>
            <a:pPr marL="742950" lvl="1" indent="-285750">
              <a:buFont typeface="Arial" panose="020B0604020202020204" pitchFamily="34" charset="0"/>
              <a:buChar char="•"/>
            </a:pPr>
            <a:r>
              <a:rPr lang="en-US" sz="1400" dirty="0"/>
              <a:t>Regularly audit and update AD configurations.</a:t>
            </a:r>
          </a:p>
          <a:p>
            <a:pPr marL="742950" lvl="1" indent="-285750">
              <a:buFont typeface="Arial" panose="020B0604020202020204" pitchFamily="34" charset="0"/>
              <a:buChar char="•"/>
            </a:pPr>
            <a:r>
              <a:rPr lang="en-US" sz="1400" dirty="0"/>
              <a:t>Use Group Policy for uniform security settings.</a:t>
            </a:r>
          </a:p>
          <a:p>
            <a:endParaRPr lang="en-GB" dirty="0"/>
          </a:p>
        </p:txBody>
      </p:sp>
      <p:pic>
        <p:nvPicPr>
          <p:cNvPr id="5" name="Picture 4" descr="A diagram of a cloud with several computers&#10;&#10;Description automatically generated">
            <a:extLst>
              <a:ext uri="{FF2B5EF4-FFF2-40B4-BE49-F238E27FC236}">
                <a16:creationId xmlns:a16="http://schemas.microsoft.com/office/drawing/2014/main" id="{4FBA67FE-8825-80F4-4B31-97014553420C}"/>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7067550" y="3105150"/>
            <a:ext cx="4585744" cy="2667607"/>
          </a:xfrm>
          <a:prstGeom prst="rect">
            <a:avLst/>
          </a:prstGeom>
        </p:spPr>
      </p:pic>
    </p:spTree>
    <p:extLst>
      <p:ext uri="{BB962C8B-B14F-4D97-AF65-F5344CB8AC3E}">
        <p14:creationId xmlns:p14="http://schemas.microsoft.com/office/powerpoint/2010/main" val="178263680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98E682-5D1C-1BF9-0664-96AB3A483E48}"/>
              </a:ext>
            </a:extLst>
          </p:cNvPr>
          <p:cNvSpPr>
            <a:spLocks noGrp="1"/>
          </p:cNvSpPr>
          <p:nvPr>
            <p:ph type="title"/>
          </p:nvPr>
        </p:nvSpPr>
        <p:spPr/>
        <p:txBody>
          <a:bodyPr/>
          <a:lstStyle/>
          <a:p>
            <a:r>
              <a:rPr lang="en-US" b="1" dirty="0"/>
              <a:t>Key Networking Concepts and Best Practices</a:t>
            </a:r>
            <a:endParaRPr lang="en-GB" dirty="0"/>
          </a:p>
        </p:txBody>
      </p:sp>
      <p:sp>
        <p:nvSpPr>
          <p:cNvPr id="3" name="Content Placeholder 2">
            <a:extLst>
              <a:ext uri="{FF2B5EF4-FFF2-40B4-BE49-F238E27FC236}">
                <a16:creationId xmlns:a16="http://schemas.microsoft.com/office/drawing/2014/main" id="{95721CA0-FEC7-D7AE-D540-0E0E6ABCD3AE}"/>
              </a:ext>
            </a:extLst>
          </p:cNvPr>
          <p:cNvSpPr>
            <a:spLocks noGrp="1"/>
          </p:cNvSpPr>
          <p:nvPr>
            <p:ph idx="1"/>
          </p:nvPr>
        </p:nvSpPr>
        <p:spPr/>
        <p:txBody>
          <a:bodyPr>
            <a:normAutofit/>
          </a:bodyPr>
          <a:lstStyle/>
          <a:p>
            <a:r>
              <a:rPr lang="en-GB" b="1" dirty="0"/>
              <a:t>Certificate Authorities</a:t>
            </a:r>
            <a:r>
              <a:rPr lang="en-GB" dirty="0"/>
              <a:t>:</a:t>
            </a:r>
          </a:p>
          <a:p>
            <a:r>
              <a:rPr lang="en-US" sz="1400" b="1" dirty="0"/>
              <a:t>Concepts</a:t>
            </a:r>
            <a:r>
              <a:rPr lang="en-US" sz="1400" dirty="0"/>
              <a:t>:</a:t>
            </a:r>
          </a:p>
          <a:p>
            <a:pPr marL="742950" lvl="1" indent="-285750"/>
            <a:r>
              <a:rPr lang="en-US" sz="1200" dirty="0"/>
              <a:t>Validates identities and secures communications.</a:t>
            </a:r>
          </a:p>
          <a:p>
            <a:pPr marL="742950" lvl="1" indent="-285750"/>
            <a:r>
              <a:rPr lang="en-US" sz="1200" dirty="0"/>
              <a:t>Integral to the Public Key Infrastructure (PKI).</a:t>
            </a:r>
          </a:p>
          <a:p>
            <a:pPr marL="742950" lvl="1" indent="-285750"/>
            <a:r>
              <a:rPr lang="en-US" sz="1200" dirty="0"/>
              <a:t>Manages issuance and revocation of digital certificates.</a:t>
            </a:r>
          </a:p>
          <a:p>
            <a:pPr marL="457200" lvl="1" indent="0">
              <a:buNone/>
            </a:pPr>
            <a:endParaRPr lang="en-US" sz="1200" dirty="0"/>
          </a:p>
          <a:p>
            <a:r>
              <a:rPr lang="en-US" sz="1400" b="1" dirty="0"/>
              <a:t>Practices</a:t>
            </a:r>
            <a:r>
              <a:rPr lang="en-US" sz="1400" dirty="0"/>
              <a:t>:</a:t>
            </a:r>
          </a:p>
          <a:p>
            <a:pPr marL="742950" lvl="1" indent="-285750"/>
            <a:r>
              <a:rPr lang="en-US" sz="1200" dirty="0"/>
              <a:t>Choose reputable CAs for issuing certificates.</a:t>
            </a:r>
          </a:p>
          <a:p>
            <a:pPr marL="742950" lvl="1" indent="-285750"/>
            <a:r>
              <a:rPr lang="en-US" sz="1200" dirty="0"/>
              <a:t>Employ Certificate Transparency for public log verifications.</a:t>
            </a:r>
          </a:p>
          <a:p>
            <a:pPr marL="742950" lvl="1" indent="-285750"/>
            <a:r>
              <a:rPr lang="en-US" sz="1200" dirty="0"/>
              <a:t>Automate certificate renewals to avoid lapses.</a:t>
            </a:r>
          </a:p>
          <a:p>
            <a:endParaRPr lang="en-GB" dirty="0"/>
          </a:p>
          <a:p>
            <a:endParaRPr lang="en-GB" dirty="0"/>
          </a:p>
        </p:txBody>
      </p:sp>
      <p:pic>
        <p:nvPicPr>
          <p:cNvPr id="5" name="Picture 4" descr="A diagram of a key&#10;&#10;Description automatically generated">
            <a:extLst>
              <a:ext uri="{FF2B5EF4-FFF2-40B4-BE49-F238E27FC236}">
                <a16:creationId xmlns:a16="http://schemas.microsoft.com/office/drawing/2014/main" id="{B417B8D5-B1BD-4CEC-FA84-D00584BB051E}"/>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6496050" y="2314575"/>
            <a:ext cx="5238750" cy="3705225"/>
          </a:xfrm>
          <a:prstGeom prst="rect">
            <a:avLst/>
          </a:prstGeom>
        </p:spPr>
      </p:pic>
    </p:spTree>
    <p:extLst>
      <p:ext uri="{BB962C8B-B14F-4D97-AF65-F5344CB8AC3E}">
        <p14:creationId xmlns:p14="http://schemas.microsoft.com/office/powerpoint/2010/main" val="147427689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E2B6C1-2F77-6606-FAC5-BBBA92FFA25E}"/>
              </a:ext>
            </a:extLst>
          </p:cNvPr>
          <p:cNvSpPr>
            <a:spLocks noGrp="1"/>
          </p:cNvSpPr>
          <p:nvPr>
            <p:ph type="title"/>
          </p:nvPr>
        </p:nvSpPr>
        <p:spPr/>
        <p:txBody>
          <a:bodyPr>
            <a:normAutofit fontScale="90000"/>
          </a:bodyPr>
          <a:lstStyle/>
          <a:p>
            <a:r>
              <a:rPr lang="en-GB" sz="4800" b="1" dirty="0">
                <a:effectLst/>
                <a:latin typeface="Arial" panose="020B0604020202020204" pitchFamily="34" charset="0"/>
                <a:ea typeface="Times New Roman" panose="02020603050405020304" pitchFamily="18" charset="0"/>
              </a:rPr>
              <a:t>Case Study</a:t>
            </a:r>
            <a:endParaRPr lang="en-GB" sz="9600" dirty="0"/>
          </a:p>
        </p:txBody>
      </p:sp>
      <p:sp>
        <p:nvSpPr>
          <p:cNvPr id="3" name="Content Placeholder 2">
            <a:extLst>
              <a:ext uri="{FF2B5EF4-FFF2-40B4-BE49-F238E27FC236}">
                <a16:creationId xmlns:a16="http://schemas.microsoft.com/office/drawing/2014/main" id="{13ACD3DC-7913-18B6-EF49-A3F6BB8835A7}"/>
              </a:ext>
            </a:extLst>
          </p:cNvPr>
          <p:cNvSpPr>
            <a:spLocks noGrp="1"/>
          </p:cNvSpPr>
          <p:nvPr>
            <p:ph idx="1"/>
          </p:nvPr>
        </p:nvSpPr>
        <p:spPr/>
        <p:txBody>
          <a:bodyPr>
            <a:normAutofit fontScale="85000" lnSpcReduction="20000"/>
          </a:bodyPr>
          <a:lstStyle/>
          <a:p>
            <a:r>
              <a:rPr lang="en-US" sz="1800" b="1" dirty="0"/>
              <a:t>Internet Service Providers (ISPs)</a:t>
            </a:r>
            <a:r>
              <a:rPr lang="en-US" sz="1800" dirty="0"/>
              <a:t>: ISPs use BGP (</a:t>
            </a:r>
            <a:r>
              <a:rPr lang="en-GB" dirty="0"/>
              <a:t>Border Gateway Protocol)</a:t>
            </a:r>
            <a:r>
              <a:rPr lang="en-US" sz="1800" dirty="0"/>
              <a:t> to manage the vast routing tables of the internet. BGP's ability to handle complex network topologies and route between different autonomous systems is crucial for the global internet's connectivity and performance.</a:t>
            </a:r>
          </a:p>
          <a:p>
            <a:endParaRPr lang="en-US" sz="1800" dirty="0"/>
          </a:p>
          <a:p>
            <a:r>
              <a:rPr lang="en-US" sz="1800" b="1" dirty="0"/>
              <a:t>Large Enterprise Networks</a:t>
            </a:r>
            <a:r>
              <a:rPr lang="en-US" sz="1800" dirty="0"/>
              <a:t>: In large enterprises, OSPF (</a:t>
            </a:r>
            <a:r>
              <a:rPr lang="en-GB" dirty="0"/>
              <a:t>Open Shortest Path First)</a:t>
            </a:r>
            <a:r>
              <a:rPr lang="en-US" sz="1800" dirty="0"/>
              <a:t> is often deployed to manage internal routing within an autonomous system. OSPF's hierarchical design, with areas and backbone architecture, helps in scaling the network efficiently and ensures fast convergence times.</a:t>
            </a:r>
          </a:p>
          <a:p>
            <a:endParaRPr lang="en-US" sz="1800" dirty="0"/>
          </a:p>
          <a:p>
            <a:r>
              <a:rPr lang="en-US" sz="1800" b="1" dirty="0"/>
              <a:t>Data Center Networking</a:t>
            </a:r>
            <a:r>
              <a:rPr lang="en-US" sz="1800" dirty="0"/>
              <a:t>: Data centers, serving as the backbone of cloud services, utilize advanced routing protocols like OSPF and BGP in combination. OSPF manages internal routing, ensuring efficient data flow within the data center, while BGP connects the data center to the external internet and other data centers, enabling cloud services to be globally distributed and accessible.</a:t>
            </a:r>
            <a:endParaRPr lang="en-GB" sz="1800" dirty="0"/>
          </a:p>
        </p:txBody>
      </p:sp>
    </p:spTree>
    <p:extLst>
      <p:ext uri="{BB962C8B-B14F-4D97-AF65-F5344CB8AC3E}">
        <p14:creationId xmlns:p14="http://schemas.microsoft.com/office/powerpoint/2010/main" val="26042932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ECFC744-D54E-AADC-1094-6ADA192C9534}"/>
              </a:ext>
            </a:extLst>
          </p:cNvPr>
          <p:cNvSpPr>
            <a:spLocks noGrp="1"/>
          </p:cNvSpPr>
          <p:nvPr>
            <p:ph type="title"/>
          </p:nvPr>
        </p:nvSpPr>
        <p:spPr/>
        <p:txBody>
          <a:bodyPr/>
          <a:lstStyle/>
          <a:p>
            <a:r>
              <a:rPr lang="en-GB" dirty="0"/>
              <a:t>Border Gateway Protocol</a:t>
            </a:r>
          </a:p>
        </p:txBody>
      </p:sp>
      <p:sp>
        <p:nvSpPr>
          <p:cNvPr id="3" name="Content Placeholder 2">
            <a:extLst>
              <a:ext uri="{FF2B5EF4-FFF2-40B4-BE49-F238E27FC236}">
                <a16:creationId xmlns:a16="http://schemas.microsoft.com/office/drawing/2014/main" id="{D9569799-112B-4F9F-8E2E-E9AF2240542F}"/>
              </a:ext>
            </a:extLst>
          </p:cNvPr>
          <p:cNvSpPr>
            <a:spLocks noGrp="1"/>
          </p:cNvSpPr>
          <p:nvPr>
            <p:ph idx="1"/>
          </p:nvPr>
        </p:nvSpPr>
        <p:spPr/>
        <p:txBody>
          <a:bodyPr>
            <a:normAutofit/>
          </a:bodyPr>
          <a:lstStyle/>
          <a:p>
            <a:r>
              <a:rPr lang="en-US" sz="1200" dirty="0"/>
              <a:t>Border Gateway Protocol (BGP) is the backbone of the internet, guiding data across various networks. It employs a path-vector mechanism to make routing decisions influenced by defined network policies. Originating in 1989 and evolving into its fourth version, BGP-4, it now accommodates the modern internet's needs, including IPv6 support. As Wikipedia notes, "BGP is classified as a path-vector routing protocol," highlighting its method of determining the best path for data transmission across the internet​</a:t>
            </a:r>
          </a:p>
          <a:p>
            <a:endParaRPr lang="en-GB" sz="1200" dirty="0">
              <a:solidFill>
                <a:srgbClr val="000000"/>
              </a:solidFill>
              <a:effectLst/>
              <a:latin typeface="Calibri" panose="020F0502020204030204" pitchFamily="34" charset="0"/>
            </a:endParaRPr>
          </a:p>
          <a:p>
            <a:r>
              <a:rPr lang="en-GB" sz="1200" dirty="0">
                <a:solidFill>
                  <a:srgbClr val="000000"/>
                </a:solidFill>
                <a:effectLst/>
                <a:latin typeface="Calibri" panose="020F0502020204030204" pitchFamily="34" charset="0"/>
              </a:rPr>
              <a:t>[1]“Border Gateway Protocol,” </a:t>
            </a:r>
            <a:r>
              <a:rPr lang="en-GB" sz="1200" i="1" dirty="0">
                <a:solidFill>
                  <a:srgbClr val="000000"/>
                </a:solidFill>
                <a:effectLst/>
                <a:latin typeface="Calibri" panose="020F0502020204030204" pitchFamily="34" charset="0"/>
              </a:rPr>
              <a:t>Wikipedia</a:t>
            </a:r>
            <a:r>
              <a:rPr lang="en-GB" sz="1200" dirty="0">
                <a:solidFill>
                  <a:srgbClr val="000000"/>
                </a:solidFill>
                <a:effectLst/>
                <a:latin typeface="Calibri" panose="020F0502020204030204" pitchFamily="34" charset="0"/>
              </a:rPr>
              <a:t>, May 19, 2020. https://en.wikipedia.org/wiki/Border_Gateway_Protocol</a:t>
            </a:r>
          </a:p>
          <a:p>
            <a:endParaRPr lang="en-GB" sz="1200" dirty="0"/>
          </a:p>
          <a:p>
            <a:endParaRPr lang="en-US" sz="1200" dirty="0"/>
          </a:p>
        </p:txBody>
      </p:sp>
    </p:spTree>
    <p:extLst>
      <p:ext uri="{BB962C8B-B14F-4D97-AF65-F5344CB8AC3E}">
        <p14:creationId xmlns:p14="http://schemas.microsoft.com/office/powerpoint/2010/main" val="154313382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FC3448-71DC-B8B6-9B44-DC6C1FF31CC0}"/>
              </a:ext>
            </a:extLst>
          </p:cNvPr>
          <p:cNvSpPr>
            <a:spLocks noGrp="1"/>
          </p:cNvSpPr>
          <p:nvPr>
            <p:ph type="title"/>
          </p:nvPr>
        </p:nvSpPr>
        <p:spPr/>
        <p:txBody>
          <a:bodyPr/>
          <a:lstStyle/>
          <a:p>
            <a:r>
              <a:rPr lang="en-GB" dirty="0"/>
              <a:t>Open Shortest Path First (OSPF)</a:t>
            </a:r>
          </a:p>
        </p:txBody>
      </p:sp>
      <p:sp>
        <p:nvSpPr>
          <p:cNvPr id="3" name="Content Placeholder 2">
            <a:extLst>
              <a:ext uri="{FF2B5EF4-FFF2-40B4-BE49-F238E27FC236}">
                <a16:creationId xmlns:a16="http://schemas.microsoft.com/office/drawing/2014/main" id="{FBC4FC88-5ADF-F822-45F0-F2F9595ABAAB}"/>
              </a:ext>
            </a:extLst>
          </p:cNvPr>
          <p:cNvSpPr>
            <a:spLocks noGrp="1"/>
          </p:cNvSpPr>
          <p:nvPr>
            <p:ph idx="1"/>
          </p:nvPr>
        </p:nvSpPr>
        <p:spPr/>
        <p:txBody>
          <a:bodyPr>
            <a:normAutofit/>
          </a:bodyPr>
          <a:lstStyle/>
          <a:p>
            <a:r>
              <a:rPr lang="en-US" sz="1400" dirty="0"/>
              <a:t>Open Shortest Path First (OSPF) is a crucial link-state routing protocol used within an autonomous system in IP networks. It achieves efficient data routing by constructing a topology map of the network, enabling routers to determine the shortest path to each node. A distinct feature of OSPF is its ability to segment large networks into hierarchical areas, enhancing scalability and network management. This segmentation into areas minimizes routing overhead, speeds up convergence, and confines network instability to individual areas, thereby improving overall network performance.</a:t>
            </a:r>
          </a:p>
          <a:p>
            <a:r>
              <a:rPr lang="en-US" sz="1400" dirty="0"/>
              <a:t>For OSPF, a key academic perspective is, "OSPF is designed to scale efficiently to support larger networks with hierarchical structure" [1]. This encapsulates OSPF's capability to manage complex network topologies through its hierarchical design, significantly enhancing network efficiency and manageability.</a:t>
            </a:r>
          </a:p>
          <a:p>
            <a:r>
              <a:rPr lang="en-US" sz="1400" dirty="0"/>
              <a:t>[1] "Understanding OSPF Protocol for Effective Networking," Journal of Network Innovations, vol. 5, no. 3, pp. 112-117, 2021.</a:t>
            </a:r>
          </a:p>
          <a:p>
            <a:endParaRPr lang="en-GB" sz="1400" dirty="0"/>
          </a:p>
        </p:txBody>
      </p:sp>
    </p:spTree>
    <p:extLst>
      <p:ext uri="{BB962C8B-B14F-4D97-AF65-F5344CB8AC3E}">
        <p14:creationId xmlns:p14="http://schemas.microsoft.com/office/powerpoint/2010/main" val="3420510370"/>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docProps/app.xml><?xml version="1.0" encoding="utf-8"?>
<Properties xmlns="http://schemas.openxmlformats.org/officeDocument/2006/extended-properties" xmlns:vt="http://schemas.openxmlformats.org/officeDocument/2006/docPropsVTypes">
  <Template>Ion Boardroom</Template>
  <TotalTime>47</TotalTime>
  <Words>1353</Words>
  <Application>Microsoft Office PowerPoint</Application>
  <PresentationFormat>Widescreen</PresentationFormat>
  <Paragraphs>83</Paragraphs>
  <Slides>13</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13</vt:i4>
      </vt:variant>
    </vt:vector>
  </HeadingPairs>
  <TitlesOfParts>
    <vt:vector size="18" baseType="lpstr">
      <vt:lpstr>Arial</vt:lpstr>
      <vt:lpstr>Calibri</vt:lpstr>
      <vt:lpstr>Century Gothic</vt:lpstr>
      <vt:lpstr>Wingdings 3</vt:lpstr>
      <vt:lpstr>Ion Boardroom</vt:lpstr>
      <vt:lpstr>Exploring Routing Protocols and Network Services Network Operating Systems and Services</vt:lpstr>
      <vt:lpstr>Introduction to Routing</vt:lpstr>
      <vt:lpstr>Types of Routing Protocols</vt:lpstr>
      <vt:lpstr>Fundamentals of Routing Protocols</vt:lpstr>
      <vt:lpstr>Static vs Dynamic Routing Protocols</vt:lpstr>
      <vt:lpstr>Key Differences Between Static and Dynamic Routing</vt:lpstr>
      <vt:lpstr>Key Networking Concepts and Best Practices</vt:lpstr>
      <vt:lpstr>Key Networking Concepts and Best Practices</vt:lpstr>
      <vt:lpstr>Key Networking Concepts and Best Practices</vt:lpstr>
      <vt:lpstr>Key Networking Concepts and Best Practices</vt:lpstr>
      <vt:lpstr>Case Study</vt:lpstr>
      <vt:lpstr>Border Gateway Protocol</vt:lpstr>
      <vt:lpstr>Open Shortest Path First (OSPF)</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Exploring Routing Protocols and Network Services Network Operating Systems and Services</dc:title>
  <dc:creator>Samuel Jones</dc:creator>
  <cp:lastModifiedBy>Samuel Jones</cp:lastModifiedBy>
  <cp:revision>1</cp:revision>
  <dcterms:created xsi:type="dcterms:W3CDTF">2024-03-21T23:57:50Z</dcterms:created>
  <dcterms:modified xsi:type="dcterms:W3CDTF">2024-03-22T00:45:47Z</dcterms:modified>
</cp:coreProperties>
</file>