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3" r:id="rId5"/>
    <p:sldMasterId id="2147483669" r:id="rId6"/>
    <p:sldMasterId id="2147483677" r:id="rId7"/>
    <p:sldMasterId id="2147483680" r:id="rId8"/>
    <p:sldMasterId id="2147483684" r:id="rId9"/>
    <p:sldMasterId id="2147483688" r:id="rId10"/>
  </p:sldMasterIdLst>
  <p:notesMasterIdLst>
    <p:notesMasterId r:id="rId49"/>
  </p:notesMasterIdLst>
  <p:sldIdLst>
    <p:sldId id="256" r:id="rId11"/>
    <p:sldId id="257" r:id="rId12"/>
    <p:sldId id="258" r:id="rId13"/>
    <p:sldId id="262" r:id="rId14"/>
    <p:sldId id="282" r:id="rId15"/>
    <p:sldId id="283" r:id="rId16"/>
    <p:sldId id="259" r:id="rId17"/>
    <p:sldId id="263" r:id="rId18"/>
    <p:sldId id="260" r:id="rId19"/>
    <p:sldId id="264" r:id="rId20"/>
    <p:sldId id="266" r:id="rId21"/>
    <p:sldId id="290" r:id="rId22"/>
    <p:sldId id="267" r:id="rId23"/>
    <p:sldId id="273" r:id="rId24"/>
    <p:sldId id="268" r:id="rId25"/>
    <p:sldId id="261" r:id="rId26"/>
    <p:sldId id="265" r:id="rId27"/>
    <p:sldId id="276" r:id="rId28"/>
    <p:sldId id="292" r:id="rId29"/>
    <p:sldId id="294" r:id="rId30"/>
    <p:sldId id="293" r:id="rId31"/>
    <p:sldId id="281" r:id="rId32"/>
    <p:sldId id="277" r:id="rId33"/>
    <p:sldId id="279" r:id="rId34"/>
    <p:sldId id="275" r:id="rId35"/>
    <p:sldId id="274" r:id="rId36"/>
    <p:sldId id="270" r:id="rId37"/>
    <p:sldId id="291" r:id="rId38"/>
    <p:sldId id="271" r:id="rId39"/>
    <p:sldId id="272" r:id="rId40"/>
    <p:sldId id="278" r:id="rId41"/>
    <p:sldId id="269" r:id="rId42"/>
    <p:sldId id="287" r:id="rId43"/>
    <p:sldId id="286" r:id="rId44"/>
    <p:sldId id="284" r:id="rId45"/>
    <p:sldId id="280" r:id="rId46"/>
    <p:sldId id="288" r:id="rId47"/>
    <p:sldId id="28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886A30-0F84-775C-A40B-8E8CDE40AF2C}" v="5" dt="2025-02-02T22:28:35.5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86996" autoAdjust="0"/>
  </p:normalViewPr>
  <p:slideViewPr>
    <p:cSldViewPr snapToGrid="0">
      <p:cViewPr>
        <p:scale>
          <a:sx n="86" d="100"/>
          <a:sy n="86" d="100"/>
        </p:scale>
        <p:origin x="48"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20" Type="http://schemas.openxmlformats.org/officeDocument/2006/relationships/slide" Target="slides/slide10.xml"/><Relationship Id="rId41" Type="http://schemas.openxmlformats.org/officeDocument/2006/relationships/slide" Target="slides/slide31.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074088-1052-4300-BB67-F03FC9D446BD}" type="datetimeFigureOut">
              <a:rPr lang="en-GB" smtClean="0"/>
              <a:t>03/02/2025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7550BB-32E4-4BEE-B084-2C2B21ECDFA5}" type="slidenum">
              <a:rPr lang="en-GB" smtClean="0"/>
              <a:t>‹#›</a:t>
            </a:fld>
            <a:endParaRPr lang="en-GB"/>
          </a:p>
        </p:txBody>
      </p:sp>
    </p:spTree>
    <p:extLst>
      <p:ext uri="{BB962C8B-B14F-4D97-AF65-F5344CB8AC3E}">
        <p14:creationId xmlns:p14="http://schemas.microsoft.com/office/powerpoint/2010/main" val="1146979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Overview – </a:t>
            </a:r>
          </a:p>
          <a:p>
            <a:r>
              <a:rPr lang="en-GB" dirty="0"/>
              <a:t>This workshop is designed to provide an understanding of the Reggio Emilia </a:t>
            </a:r>
            <a:r>
              <a:rPr lang="en-GB" dirty="0" err="1"/>
              <a:t>philospy</a:t>
            </a:r>
            <a:r>
              <a:rPr lang="en-GB" dirty="0"/>
              <a:t>, a child-centred educational Approach which emphasizes creativity, exploration and the importance of the environment in children’s learning. Students will learn how to embed some of these practices into practice in Early Years Environments fostering a deep understanding of collaboration and inquiry-based learning. </a:t>
            </a:r>
          </a:p>
          <a:p>
            <a:endParaRPr lang="en-GB" dirty="0"/>
          </a:p>
        </p:txBody>
      </p:sp>
      <p:sp>
        <p:nvSpPr>
          <p:cNvPr id="4" name="Slide Number Placeholder 3"/>
          <p:cNvSpPr>
            <a:spLocks noGrp="1"/>
          </p:cNvSpPr>
          <p:nvPr>
            <p:ph type="sldNum" sz="quarter" idx="5"/>
          </p:nvPr>
        </p:nvSpPr>
        <p:spPr/>
        <p:txBody>
          <a:bodyPr/>
          <a:lstStyle/>
          <a:p>
            <a:fld id="{377550BB-32E4-4BEE-B084-2C2B21ECDFA5}" type="slidenum">
              <a:rPr lang="en-GB" smtClean="0"/>
              <a:t>2</a:t>
            </a:fld>
            <a:endParaRPr lang="en-GB"/>
          </a:p>
        </p:txBody>
      </p:sp>
    </p:spTree>
    <p:extLst>
      <p:ext uri="{BB962C8B-B14F-4D97-AF65-F5344CB8AC3E}">
        <p14:creationId xmlns:p14="http://schemas.microsoft.com/office/powerpoint/2010/main" val="2714789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Reggio Emilia approach is an educational philosophy and pedagogy focused on early childhood education, developed in the city of Reggio Emilia in northern Italy (not a person!!) after World War II. Its roots can be traced back to the work of educator Loris Malaguzzi, an Italian educator and the local community's commitment to rebuilding and improving education in the aftermath of the war. The approach emphasizes the importance of the child as an active participant in their learning, encouraging exploration, creativity, and collaboration in a supportive environment</a:t>
            </a:r>
          </a:p>
        </p:txBody>
      </p:sp>
      <p:sp>
        <p:nvSpPr>
          <p:cNvPr id="4" name="Slide Number Placeholder 3"/>
          <p:cNvSpPr>
            <a:spLocks noGrp="1"/>
          </p:cNvSpPr>
          <p:nvPr>
            <p:ph type="sldNum" sz="quarter" idx="5"/>
          </p:nvPr>
        </p:nvSpPr>
        <p:spPr/>
        <p:txBody>
          <a:bodyPr/>
          <a:lstStyle/>
          <a:p>
            <a:fld id="{377550BB-32E4-4BEE-B084-2C2B21ECDFA5}" type="slidenum">
              <a:rPr lang="en-GB" smtClean="0"/>
              <a:t>7</a:t>
            </a:fld>
            <a:endParaRPr lang="en-GB"/>
          </a:p>
        </p:txBody>
      </p:sp>
    </p:spTree>
    <p:extLst>
      <p:ext uri="{BB962C8B-B14F-4D97-AF65-F5344CB8AC3E}">
        <p14:creationId xmlns:p14="http://schemas.microsoft.com/office/powerpoint/2010/main" val="995578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A2386B-927E-7E01-D8A5-EE44F852D3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47B992-BF00-5E89-A79F-AD6E840463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27A5C7-6EEF-59CE-DDC1-1D235499195D}"/>
              </a:ext>
            </a:extLst>
          </p:cNvPr>
          <p:cNvSpPr>
            <a:spLocks noGrp="1"/>
          </p:cNvSpPr>
          <p:nvPr>
            <p:ph type="body" idx="1"/>
          </p:nvPr>
        </p:nvSpPr>
        <p:spPr/>
        <p:txBody>
          <a:bodyPr/>
          <a:lstStyle/>
          <a:p>
            <a:r>
              <a:rPr lang="en-GB" dirty="0"/>
              <a:t>The Reggio Emilia approach is an educational philosophy and pedagogy focused on early childhood education, developed in the city of Reggio Emilia in northern Italy (not a person!!) after World War II. Its roots can be traced back to the work of educator Loris Malaguzzi, an Italian educator and the local community's commitment to rebuilding and improving education in the aftermath of the war. The approach emphasizes the importance of the child as an active participant in their learning, encouraging exploration, creativity, and collaboration in a supportive environment</a:t>
            </a:r>
          </a:p>
        </p:txBody>
      </p:sp>
      <p:sp>
        <p:nvSpPr>
          <p:cNvPr id="4" name="Slide Number Placeholder 3">
            <a:extLst>
              <a:ext uri="{FF2B5EF4-FFF2-40B4-BE49-F238E27FC236}">
                <a16:creationId xmlns:a16="http://schemas.microsoft.com/office/drawing/2014/main" id="{CEAF7191-5562-09BA-E02B-498DE033EAAE}"/>
              </a:ext>
            </a:extLst>
          </p:cNvPr>
          <p:cNvSpPr>
            <a:spLocks noGrp="1"/>
          </p:cNvSpPr>
          <p:nvPr>
            <p:ph type="sldNum" sz="quarter" idx="5"/>
          </p:nvPr>
        </p:nvSpPr>
        <p:spPr/>
        <p:txBody>
          <a:bodyPr/>
          <a:lstStyle/>
          <a:p>
            <a:fld id="{377550BB-32E4-4BEE-B084-2C2B21ECDFA5}" type="slidenum">
              <a:rPr lang="en-GB" smtClean="0"/>
              <a:t>8</a:t>
            </a:fld>
            <a:endParaRPr lang="en-GB"/>
          </a:p>
        </p:txBody>
      </p:sp>
    </p:spTree>
    <p:extLst>
      <p:ext uri="{BB962C8B-B14F-4D97-AF65-F5344CB8AC3E}">
        <p14:creationId xmlns:p14="http://schemas.microsoft.com/office/powerpoint/2010/main" val="3902612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Te</a:t>
            </a:r>
            <a:r>
              <a:rPr lang="en-GB" dirty="0"/>
              <a:t> core values of this philosophy are that the child is an active participant/contributor to their own learning journey, that they are able to construct their own knowledge.</a:t>
            </a:r>
          </a:p>
          <a:p>
            <a:r>
              <a:rPr lang="en-GB" dirty="0"/>
              <a:t>The </a:t>
            </a:r>
            <a:r>
              <a:rPr lang="en-GB" dirty="0" err="1"/>
              <a:t>rolf</a:t>
            </a:r>
            <a:r>
              <a:rPr lang="en-GB" dirty="0"/>
              <a:t> of the teacher is to facilitate that construction and participation. The importance of relationships, in particular between the child, the teacher and the environment. However the role of relationships goes deeper than this with everyone from kitchen staff and cooks to the gardener or caretaker playing an active role in the learning process. The community is also valued. </a:t>
            </a:r>
          </a:p>
          <a:p>
            <a:r>
              <a:rPr lang="en-GB" dirty="0"/>
              <a:t>The concept that children have ‘a hundred languages’ with which to express themselves. </a:t>
            </a:r>
          </a:p>
        </p:txBody>
      </p:sp>
      <p:sp>
        <p:nvSpPr>
          <p:cNvPr id="4" name="Slide Number Placeholder 3"/>
          <p:cNvSpPr>
            <a:spLocks noGrp="1"/>
          </p:cNvSpPr>
          <p:nvPr>
            <p:ph type="sldNum" sz="quarter" idx="5"/>
          </p:nvPr>
        </p:nvSpPr>
        <p:spPr/>
        <p:txBody>
          <a:bodyPr/>
          <a:lstStyle/>
          <a:p>
            <a:fld id="{377550BB-32E4-4BEE-B084-2C2B21ECDFA5}" type="slidenum">
              <a:rPr lang="en-GB" smtClean="0"/>
              <a:t>9</a:t>
            </a:fld>
            <a:endParaRPr lang="en-GB"/>
          </a:p>
        </p:txBody>
      </p:sp>
    </p:spTree>
    <p:extLst>
      <p:ext uri="{BB962C8B-B14F-4D97-AF65-F5344CB8AC3E}">
        <p14:creationId xmlns:p14="http://schemas.microsoft.com/office/powerpoint/2010/main" val="4106411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6174CE-51BD-3AB2-EDAC-8AE6CDD394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C283B1-76FA-6E58-70C4-B7C522E508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60C399-F940-C311-B3ED-41C88046BA3D}"/>
              </a:ext>
            </a:extLst>
          </p:cNvPr>
          <p:cNvSpPr>
            <a:spLocks noGrp="1"/>
          </p:cNvSpPr>
          <p:nvPr>
            <p:ph type="body" idx="1"/>
          </p:nvPr>
        </p:nvSpPr>
        <p:spPr/>
        <p:txBody>
          <a:bodyPr/>
          <a:lstStyle/>
          <a:p>
            <a:r>
              <a:rPr lang="en-GB" dirty="0"/>
              <a:t>The core values of this philosophy are that the child is an active participant/contributor to their own learning journey, that they are able to construct their own knowledge.</a:t>
            </a:r>
          </a:p>
          <a:p>
            <a:r>
              <a:rPr lang="en-GB" dirty="0"/>
              <a:t>The role of the teacher is to facilitate that construction and participation. The importance of relationships, in particular between the child, the teacher and the environment. However the role of relationships goes deeper than this with everyone from kitchen staff and cooks to the gardener or caretaker playing an active role in the learning process. The community is also valued. </a:t>
            </a:r>
          </a:p>
          <a:p>
            <a:r>
              <a:rPr lang="en-GB" dirty="0"/>
              <a:t>The concept that children have ‘a hundred languages’ with which to express themselves. </a:t>
            </a:r>
          </a:p>
        </p:txBody>
      </p:sp>
      <p:sp>
        <p:nvSpPr>
          <p:cNvPr id="4" name="Slide Number Placeholder 3">
            <a:extLst>
              <a:ext uri="{FF2B5EF4-FFF2-40B4-BE49-F238E27FC236}">
                <a16:creationId xmlns:a16="http://schemas.microsoft.com/office/drawing/2014/main" id="{E0FD75B3-98FB-453E-6E3D-8029248D315C}"/>
              </a:ext>
            </a:extLst>
          </p:cNvPr>
          <p:cNvSpPr>
            <a:spLocks noGrp="1"/>
          </p:cNvSpPr>
          <p:nvPr>
            <p:ph type="sldNum" sz="quarter" idx="5"/>
          </p:nvPr>
        </p:nvSpPr>
        <p:spPr/>
        <p:txBody>
          <a:bodyPr/>
          <a:lstStyle/>
          <a:p>
            <a:fld id="{377550BB-32E4-4BEE-B084-2C2B21ECDFA5}" type="slidenum">
              <a:rPr lang="en-GB" smtClean="0"/>
              <a:t>10</a:t>
            </a:fld>
            <a:endParaRPr lang="en-GB"/>
          </a:p>
        </p:txBody>
      </p:sp>
    </p:spTree>
    <p:extLst>
      <p:ext uri="{BB962C8B-B14F-4D97-AF65-F5344CB8AC3E}">
        <p14:creationId xmlns:p14="http://schemas.microsoft.com/office/powerpoint/2010/main" val="3140144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create a mind map. Get students to think about what children gain form this type of approach to learning.</a:t>
            </a:r>
          </a:p>
          <a:p>
            <a:r>
              <a:rPr lang="en-GB" dirty="0"/>
              <a:t>For example; Confidence, mutual respect, trust, sense of well-being, partnership, valued, exploration, creativity, problem solvers, critical thinking, social, independence, foster a love of learning, democratic values, connections, relationships, real life, autonomy.</a:t>
            </a:r>
          </a:p>
          <a:p>
            <a:r>
              <a:rPr lang="en-GB" dirty="0"/>
              <a:t>See </a:t>
            </a:r>
            <a:r>
              <a:rPr lang="en-GB" dirty="0" err="1"/>
              <a:t>mindmap</a:t>
            </a:r>
            <a:r>
              <a:rPr lang="en-GB" dirty="0"/>
              <a:t> on next page. </a:t>
            </a:r>
          </a:p>
          <a:p>
            <a:endParaRPr lang="en-GB" dirty="0"/>
          </a:p>
        </p:txBody>
      </p:sp>
      <p:sp>
        <p:nvSpPr>
          <p:cNvPr id="4" name="Slide Number Placeholder 3"/>
          <p:cNvSpPr>
            <a:spLocks noGrp="1"/>
          </p:cNvSpPr>
          <p:nvPr>
            <p:ph type="sldNum" sz="quarter" idx="5"/>
          </p:nvPr>
        </p:nvSpPr>
        <p:spPr/>
        <p:txBody>
          <a:bodyPr/>
          <a:lstStyle/>
          <a:p>
            <a:fld id="{377550BB-32E4-4BEE-B084-2C2B21ECDFA5}" type="slidenum">
              <a:rPr lang="en-GB" smtClean="0"/>
              <a:t>11</a:t>
            </a:fld>
            <a:endParaRPr lang="en-GB"/>
          </a:p>
        </p:txBody>
      </p:sp>
    </p:spTree>
    <p:extLst>
      <p:ext uri="{BB962C8B-B14F-4D97-AF65-F5344CB8AC3E}">
        <p14:creationId xmlns:p14="http://schemas.microsoft.com/office/powerpoint/2010/main" val="555654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think about their own experiences, could be a teacher from when they were little, or an activity they used to do. Or something they do with their own children, or a peer. Maybe even a lecturer/ theorist/ approach.</a:t>
            </a:r>
          </a:p>
        </p:txBody>
      </p:sp>
      <p:sp>
        <p:nvSpPr>
          <p:cNvPr id="4" name="Slide Number Placeholder 3"/>
          <p:cNvSpPr>
            <a:spLocks noGrp="1"/>
          </p:cNvSpPr>
          <p:nvPr>
            <p:ph type="sldNum" sz="quarter" idx="5"/>
          </p:nvPr>
        </p:nvSpPr>
        <p:spPr/>
        <p:txBody>
          <a:bodyPr/>
          <a:lstStyle/>
          <a:p>
            <a:fld id="{377550BB-32E4-4BEE-B084-2C2B21ECDFA5}" type="slidenum">
              <a:rPr lang="en-GB" smtClean="0"/>
              <a:t>15</a:t>
            </a:fld>
            <a:endParaRPr lang="en-GB"/>
          </a:p>
        </p:txBody>
      </p:sp>
    </p:spTree>
    <p:extLst>
      <p:ext uri="{BB962C8B-B14F-4D97-AF65-F5344CB8AC3E}">
        <p14:creationId xmlns:p14="http://schemas.microsoft.com/office/powerpoint/2010/main" val="28274038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 </a:t>
            </a:r>
            <a:r>
              <a:rPr lang="en-GB" b="1" dirty="0" err="1"/>
              <a:t>pedagogista</a:t>
            </a:r>
            <a:r>
              <a:rPr lang="en-GB" b="1" dirty="0"/>
              <a:t> </a:t>
            </a:r>
            <a:r>
              <a:rPr lang="en-GB" dirty="0"/>
              <a:t>is an educationalist. The primary responsibility of the </a:t>
            </a:r>
            <a:r>
              <a:rPr lang="en-GB" b="1" dirty="0"/>
              <a:t>Pedagogista</a:t>
            </a:r>
            <a:r>
              <a:rPr lang="en-GB" dirty="0"/>
              <a:t> is to cultivate an atmosphere of reciprocal respect and support for educators</a:t>
            </a:r>
            <a:r>
              <a:rPr lang="en-GB" b="0" i="1" dirty="0">
                <a:solidFill>
                  <a:srgbClr val="212529"/>
                </a:solidFill>
                <a:effectLst/>
                <a:latin typeface="Open Sans" panose="020B0606030504020204" pitchFamily="34" charset="0"/>
              </a:rPr>
              <a:t>. </a:t>
            </a:r>
            <a:r>
              <a:rPr lang="en-GB" dirty="0"/>
              <a:t>The </a:t>
            </a:r>
            <a:r>
              <a:rPr lang="en-GB" dirty="0" err="1"/>
              <a:t>Pedagogista’s</a:t>
            </a:r>
            <a:r>
              <a:rPr lang="en-GB" dirty="0"/>
              <a:t> role begins by working with the other educators to create a shared image of the child. Work with Educators on observation and documentation. Work with Educators to promote partnership with families. Work to promote multiculturalism in the school. Extremely well qualified – degree in early years and a preferably a masters, and many years of experience. </a:t>
            </a:r>
          </a:p>
          <a:p>
            <a:r>
              <a:rPr lang="en-GB" b="1" dirty="0"/>
              <a:t>Benefits of a Pedagogista:</a:t>
            </a:r>
          </a:p>
          <a:p>
            <a:pPr algn="l" fontAlgn="ctr">
              <a:spcBef>
                <a:spcPts val="1500"/>
              </a:spcBef>
              <a:spcAft>
                <a:spcPts val="750"/>
              </a:spcAft>
            </a:pPr>
            <a:r>
              <a:rPr lang="en-GB" b="0" i="0" dirty="0">
                <a:solidFill>
                  <a:srgbClr val="001D35"/>
                </a:solidFill>
                <a:effectLst/>
                <a:latin typeface="Google Sans"/>
              </a:rPr>
              <a:t>Social skills </a:t>
            </a:r>
          </a:p>
          <a:p>
            <a:pPr algn="l">
              <a:spcBef>
                <a:spcPts val="750"/>
              </a:spcBef>
              <a:spcAft>
                <a:spcPts val="600"/>
              </a:spcAft>
              <a:buFont typeface="Arial" panose="020B0604020202020204" pitchFamily="34" charset="0"/>
              <a:buChar char="•"/>
            </a:pPr>
            <a:r>
              <a:rPr lang="en-GB" b="0" i="0" dirty="0">
                <a:solidFill>
                  <a:srgbClr val="001D35"/>
                </a:solidFill>
                <a:effectLst/>
                <a:latin typeface="Google Sans"/>
              </a:rPr>
              <a:t>Children learn how to resolve conflicts peacefully</a:t>
            </a:r>
          </a:p>
          <a:p>
            <a:pPr algn="l">
              <a:spcBef>
                <a:spcPts val="750"/>
              </a:spcBef>
              <a:spcAft>
                <a:spcPts val="600"/>
              </a:spcAft>
              <a:buFont typeface="Arial" panose="020B0604020202020204" pitchFamily="34" charset="0"/>
              <a:buChar char="•"/>
            </a:pPr>
            <a:r>
              <a:rPr lang="en-GB" b="0" i="0" dirty="0">
                <a:solidFill>
                  <a:srgbClr val="001D35"/>
                </a:solidFill>
                <a:effectLst/>
                <a:latin typeface="Google Sans"/>
              </a:rPr>
              <a:t>Children learn how to work collaboratively with others</a:t>
            </a:r>
          </a:p>
          <a:p>
            <a:pPr algn="l">
              <a:spcBef>
                <a:spcPts val="750"/>
              </a:spcBef>
              <a:spcAft>
                <a:spcPts val="1500"/>
              </a:spcAft>
              <a:buFont typeface="Arial" panose="020B0604020202020204" pitchFamily="34" charset="0"/>
              <a:buChar char="•"/>
            </a:pPr>
            <a:r>
              <a:rPr lang="en-GB" b="0" i="0" dirty="0">
                <a:solidFill>
                  <a:srgbClr val="001D35"/>
                </a:solidFill>
                <a:effectLst/>
                <a:latin typeface="Google Sans"/>
              </a:rPr>
              <a:t>Children build social skills and enjoy learning</a:t>
            </a:r>
          </a:p>
          <a:p>
            <a:pPr algn="l">
              <a:spcBef>
                <a:spcPts val="1500"/>
              </a:spcBef>
              <a:spcAft>
                <a:spcPts val="750"/>
              </a:spcAft>
            </a:pPr>
            <a:r>
              <a:rPr lang="en-GB" b="0" i="0" dirty="0">
                <a:solidFill>
                  <a:srgbClr val="001D35"/>
                </a:solidFill>
                <a:effectLst/>
                <a:latin typeface="Google Sans"/>
              </a:rPr>
              <a:t>Critical thinking</a:t>
            </a: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Children learn how the world works and think critically about their experiences </a:t>
            </a:r>
          </a:p>
          <a:p>
            <a:pPr algn="l" fontAlgn="ctr">
              <a:spcBef>
                <a:spcPts val="750"/>
              </a:spcBef>
              <a:spcAft>
                <a:spcPts val="1500"/>
              </a:spcAft>
              <a:buFont typeface="Arial" panose="020B0604020202020204" pitchFamily="34" charset="0"/>
              <a:buChar char="•"/>
            </a:pPr>
            <a:r>
              <a:rPr lang="en-GB" b="0" i="0" dirty="0">
                <a:solidFill>
                  <a:srgbClr val="001D35"/>
                </a:solidFill>
                <a:effectLst/>
                <a:latin typeface="Google Sans"/>
              </a:rPr>
              <a:t>Children are encouraged to ask questions and form hypotheses </a:t>
            </a:r>
          </a:p>
          <a:p>
            <a:pPr algn="l" fontAlgn="ctr">
              <a:spcBef>
                <a:spcPts val="1500"/>
              </a:spcBef>
              <a:spcAft>
                <a:spcPts val="750"/>
              </a:spcAft>
            </a:pPr>
            <a:r>
              <a:rPr lang="en-GB" b="0" i="0" dirty="0">
                <a:solidFill>
                  <a:srgbClr val="001D35"/>
                </a:solidFill>
                <a:effectLst/>
                <a:latin typeface="Google Sans"/>
              </a:rPr>
              <a:t>Creativity </a:t>
            </a:r>
          </a:p>
          <a:p>
            <a:pPr algn="l">
              <a:spcBef>
                <a:spcPts val="750"/>
              </a:spcBef>
              <a:spcAft>
                <a:spcPts val="600"/>
              </a:spcAft>
              <a:buFont typeface="Arial" panose="020B0604020202020204" pitchFamily="34" charset="0"/>
              <a:buChar char="•"/>
            </a:pPr>
            <a:r>
              <a:rPr lang="en-GB" b="0" i="0" dirty="0">
                <a:solidFill>
                  <a:srgbClr val="001D35"/>
                </a:solidFill>
                <a:effectLst/>
                <a:latin typeface="Google Sans"/>
              </a:rPr>
              <a:t>Children are encouraged to express themselves through many activities, including dramatic play, painting, and writing</a:t>
            </a:r>
          </a:p>
          <a:p>
            <a:pPr algn="l">
              <a:spcBef>
                <a:spcPts val="750"/>
              </a:spcBef>
              <a:spcAft>
                <a:spcPts val="1500"/>
              </a:spcAft>
              <a:buFont typeface="Arial" panose="020B0604020202020204" pitchFamily="34" charset="0"/>
              <a:buChar char="•"/>
            </a:pPr>
            <a:r>
              <a:rPr lang="en-GB" b="0" i="0" dirty="0">
                <a:solidFill>
                  <a:srgbClr val="001D35"/>
                </a:solidFill>
                <a:effectLst/>
                <a:latin typeface="Google Sans"/>
              </a:rPr>
              <a:t>Children are encouraged to explore and revisit activities to delve into deeper levels of understanding</a:t>
            </a:r>
          </a:p>
          <a:p>
            <a:pPr algn="l" fontAlgn="ctr">
              <a:spcBef>
                <a:spcPts val="1500"/>
              </a:spcBef>
              <a:spcAft>
                <a:spcPts val="750"/>
              </a:spcAft>
            </a:pPr>
            <a:r>
              <a:rPr lang="en-GB" b="0" i="0" dirty="0">
                <a:solidFill>
                  <a:srgbClr val="001D35"/>
                </a:solidFill>
                <a:effectLst/>
                <a:latin typeface="Google Sans"/>
              </a:rPr>
              <a:t>Other benefits </a:t>
            </a:r>
          </a:p>
          <a:p>
            <a:pPr algn="l">
              <a:spcBef>
                <a:spcPts val="750"/>
              </a:spcBef>
              <a:spcAft>
                <a:spcPts val="600"/>
              </a:spcAft>
              <a:buFont typeface="Arial" panose="020B0604020202020204" pitchFamily="34" charset="0"/>
              <a:buChar char="•"/>
            </a:pPr>
            <a:r>
              <a:rPr lang="en-GB" b="0" i="0" dirty="0">
                <a:solidFill>
                  <a:srgbClr val="001D35"/>
                </a:solidFill>
                <a:effectLst/>
                <a:latin typeface="Google Sans"/>
              </a:rPr>
              <a:t>Children learn to be independent and welcome new experiences</a:t>
            </a:r>
          </a:p>
          <a:p>
            <a:pPr algn="l">
              <a:spcBef>
                <a:spcPts val="750"/>
              </a:spcBef>
              <a:spcAft>
                <a:spcPts val="600"/>
              </a:spcAft>
              <a:buFont typeface="Arial" panose="020B0604020202020204" pitchFamily="34" charset="0"/>
              <a:buChar char="•"/>
            </a:pPr>
            <a:r>
              <a:rPr lang="en-GB" b="0" i="0" dirty="0">
                <a:solidFill>
                  <a:srgbClr val="001D35"/>
                </a:solidFill>
                <a:effectLst/>
                <a:latin typeface="Google Sans"/>
              </a:rPr>
              <a:t>Children develop problem-solving skills</a:t>
            </a:r>
          </a:p>
          <a:p>
            <a:pPr algn="l">
              <a:spcBef>
                <a:spcPts val="750"/>
              </a:spcBef>
              <a:spcAft>
                <a:spcPts val="1500"/>
              </a:spcAft>
              <a:buFont typeface="Arial" panose="020B0604020202020204" pitchFamily="34" charset="0"/>
              <a:buChar char="•"/>
            </a:pPr>
            <a:r>
              <a:rPr lang="en-GB" b="0" i="0" dirty="0">
                <a:solidFill>
                  <a:srgbClr val="001D35"/>
                </a:solidFill>
                <a:effectLst/>
                <a:latin typeface="Google Sans"/>
              </a:rPr>
              <a:t>Children are engaged in community experiences</a:t>
            </a:r>
          </a:p>
          <a:p>
            <a:endParaRPr lang="en-GB" dirty="0"/>
          </a:p>
          <a:p>
            <a:r>
              <a:rPr lang="en-GB" b="1" dirty="0"/>
              <a:t>An </a:t>
            </a:r>
            <a:r>
              <a:rPr lang="en-GB" b="1" dirty="0" err="1"/>
              <a:t>Atelierista</a:t>
            </a:r>
            <a:r>
              <a:rPr lang="en-GB" b="1" dirty="0"/>
              <a:t> </a:t>
            </a:r>
            <a:r>
              <a:rPr lang="en-GB" dirty="0"/>
              <a:t>is an educator with an arts background who works with children in an art space, or atelier, within the Reggio Emilia approach to early childhood education</a:t>
            </a:r>
            <a:r>
              <a:rPr lang="en-GB" b="0" i="0" dirty="0">
                <a:solidFill>
                  <a:srgbClr val="001D35"/>
                </a:solidFill>
                <a:effectLst/>
                <a:latin typeface="Google Sans"/>
              </a:rPr>
              <a:t>. </a:t>
            </a:r>
            <a:r>
              <a:rPr lang="en-GB" b="0" i="0" dirty="0">
                <a:solidFill>
                  <a:srgbClr val="575757"/>
                </a:solidFill>
                <a:effectLst/>
                <a:latin typeface="proxima-nova"/>
              </a:rPr>
              <a:t>The </a:t>
            </a:r>
            <a:r>
              <a:rPr lang="en-GB" b="1" i="0" dirty="0" err="1">
                <a:solidFill>
                  <a:srgbClr val="575757"/>
                </a:solidFill>
                <a:effectLst/>
                <a:latin typeface="proxima-nova"/>
              </a:rPr>
              <a:t>Atelierista</a:t>
            </a:r>
            <a:r>
              <a:rPr lang="en-GB" b="1" i="0" dirty="0">
                <a:solidFill>
                  <a:srgbClr val="575757"/>
                </a:solidFill>
                <a:effectLst/>
                <a:latin typeface="proxima-nova"/>
              </a:rPr>
              <a:t> </a:t>
            </a:r>
            <a:r>
              <a:rPr lang="en-GB" b="0" i="0" dirty="0">
                <a:solidFill>
                  <a:srgbClr val="575757"/>
                </a:solidFill>
                <a:effectLst/>
                <a:latin typeface="proxima-nova"/>
              </a:rPr>
              <a:t>is an individual with a background in education and creative arts. He or she works directly with classroom teachers, and also simultaneously with teachers and students, devising and facilitating learning experiences that compliment classroom curricular learning. Central to the role of </a:t>
            </a:r>
            <a:r>
              <a:rPr lang="en-GB" b="0" i="0" dirty="0" err="1">
                <a:solidFill>
                  <a:srgbClr val="575757"/>
                </a:solidFill>
                <a:effectLst/>
                <a:latin typeface="proxima-nova"/>
              </a:rPr>
              <a:t>Atelierista</a:t>
            </a:r>
            <a:r>
              <a:rPr lang="en-GB" b="0" i="0" dirty="0">
                <a:solidFill>
                  <a:srgbClr val="575757"/>
                </a:solidFill>
                <a:effectLst/>
                <a:latin typeface="proxima-nova"/>
              </a:rPr>
              <a:t> is ongoing documentation of student learning and communication of that data in different forms for both the professional benefit of teachers and the relational benefit of the wider school community. </a:t>
            </a:r>
          </a:p>
          <a:p>
            <a:pPr algn="l"/>
            <a:r>
              <a:rPr lang="en-GB" b="1" i="0" u="none" strike="noStrike" dirty="0">
                <a:solidFill>
                  <a:srgbClr val="222222"/>
                </a:solidFill>
                <a:effectLst/>
                <a:latin typeface="Averia Serif Libre"/>
              </a:rPr>
              <a:t>The Benefits of an </a:t>
            </a:r>
            <a:r>
              <a:rPr lang="en-GB" b="1" i="0" u="none" strike="noStrike" dirty="0" err="1">
                <a:solidFill>
                  <a:srgbClr val="222222"/>
                </a:solidFill>
                <a:effectLst/>
                <a:latin typeface="Averia Serif Libre"/>
              </a:rPr>
              <a:t>Atelierista</a:t>
            </a:r>
            <a:r>
              <a:rPr lang="en-GB" b="1" i="0" u="none" strike="noStrike" dirty="0">
                <a:solidFill>
                  <a:srgbClr val="222222"/>
                </a:solidFill>
                <a:effectLst/>
                <a:latin typeface="Averia Serif Libre"/>
              </a:rPr>
              <a:t>;</a:t>
            </a:r>
          </a:p>
          <a:p>
            <a:pPr algn="l"/>
            <a:r>
              <a:rPr lang="en-GB" b="0" i="0" u="none" strike="noStrike" dirty="0">
                <a:solidFill>
                  <a:srgbClr val="575757"/>
                </a:solidFill>
                <a:effectLst/>
                <a:latin typeface="proxima-nova"/>
              </a:rPr>
              <a:t>This structure provides students with an active and participatory mode of learning in a purposeful environment that motivates them to express creativity and develop skills in research, design and reflection.</a:t>
            </a:r>
          </a:p>
          <a:p>
            <a:pPr algn="l"/>
            <a:r>
              <a:rPr lang="en-GB" b="0" i="0" u="none" strike="noStrike" dirty="0">
                <a:solidFill>
                  <a:srgbClr val="575757"/>
                </a:solidFill>
                <a:effectLst/>
                <a:latin typeface="proxima-nova"/>
              </a:rPr>
              <a:t>It provides educators with ongoing data relevant to a critical understanding of individual students, learning processes and the effectiveness of teaching methods.</a:t>
            </a:r>
          </a:p>
          <a:p>
            <a:pPr algn="l"/>
            <a:r>
              <a:rPr lang="en-GB" b="0" i="0" u="none" strike="noStrike" dirty="0">
                <a:solidFill>
                  <a:srgbClr val="575757"/>
                </a:solidFill>
                <a:effectLst/>
                <a:latin typeface="proxima-nova"/>
              </a:rPr>
              <a:t>By connecting ideas, students and teachers across age groups and subject areas, this approach realises a more dynamic and interconnected learning environment. Teachers become aware of links to learning in other disciplines, benefit from engaging reflections of learning through intentionally produced documentation and offer their students varied ways to engage with content.</a:t>
            </a:r>
          </a:p>
          <a:p>
            <a:pPr algn="l"/>
            <a:r>
              <a:rPr lang="en-GB" b="0" i="0" u="none" strike="noStrike" dirty="0">
                <a:solidFill>
                  <a:srgbClr val="575757"/>
                </a:solidFill>
                <a:effectLst/>
                <a:latin typeface="proxima-nova"/>
              </a:rPr>
              <a:t>This last point is especially important. The Atelier represents a place where students engage with content through a variety of mediums and materials. Whatever the language in which a student is comfortable expressing themselves, they will find a rich vocabulary of learning in the Atelier.</a:t>
            </a:r>
          </a:p>
          <a:p>
            <a:endParaRPr lang="en-GB" b="0" i="0" dirty="0">
              <a:solidFill>
                <a:srgbClr val="575757"/>
              </a:solidFill>
              <a:effectLst/>
              <a:latin typeface="proxima-nova"/>
            </a:endParaRPr>
          </a:p>
          <a:p>
            <a:r>
              <a:rPr lang="en-GB" b="1" i="0" dirty="0">
                <a:solidFill>
                  <a:srgbClr val="575757"/>
                </a:solidFill>
                <a:effectLst/>
                <a:latin typeface="proxima-nova"/>
              </a:rPr>
              <a:t>Teachers </a:t>
            </a:r>
            <a:r>
              <a:rPr lang="en-GB" b="0" i="0" dirty="0">
                <a:solidFill>
                  <a:srgbClr val="001D35"/>
                </a:solidFill>
                <a:effectLst/>
                <a:latin typeface="Google Sans"/>
              </a:rPr>
              <a:t>are co-learners and collaborators with children. They are guides, researchers, and resources who help children learn through play and exploration. Oversee everyday learning</a:t>
            </a:r>
          </a:p>
          <a:p>
            <a:endParaRPr lang="en-GB" b="0" i="0" dirty="0">
              <a:solidFill>
                <a:srgbClr val="001D35"/>
              </a:solidFill>
              <a:effectLst/>
              <a:latin typeface="Google Sans"/>
            </a:endParaRPr>
          </a:p>
          <a:p>
            <a:r>
              <a:rPr lang="en-GB" b="1" i="0" dirty="0">
                <a:solidFill>
                  <a:srgbClr val="001D35"/>
                </a:solidFill>
                <a:effectLst/>
                <a:latin typeface="Google Sans"/>
              </a:rPr>
              <a:t>Support Staff </a:t>
            </a:r>
            <a:r>
              <a:rPr lang="en-GB" b="0" i="0" dirty="0">
                <a:solidFill>
                  <a:srgbClr val="001D35"/>
                </a:solidFill>
                <a:effectLst/>
                <a:latin typeface="Google Sans"/>
              </a:rPr>
              <a:t>– Reggio philosophy values all members of the setting and community, including the cook, maintenance staff etc and as such children are included in the heart of the setting. Fostering and ;promoting </a:t>
            </a:r>
            <a:r>
              <a:rPr lang="en-GB" b="0" i="0" dirty="0" err="1">
                <a:solidFill>
                  <a:srgbClr val="001D35"/>
                </a:solidFill>
                <a:effectLst/>
                <a:latin typeface="Google Sans"/>
              </a:rPr>
              <a:t>th</a:t>
            </a:r>
            <a:r>
              <a:rPr lang="en-GB" b="0" i="0" dirty="0">
                <a:solidFill>
                  <a:srgbClr val="001D35"/>
                </a:solidFill>
                <a:effectLst/>
                <a:latin typeface="Google Sans"/>
              </a:rPr>
              <a:t> importance of positive and respectful relationships. </a:t>
            </a:r>
          </a:p>
          <a:p>
            <a:endParaRPr lang="en-GB" b="0" i="0" dirty="0">
              <a:solidFill>
                <a:srgbClr val="001D35"/>
              </a:solidFill>
              <a:effectLst/>
              <a:latin typeface="Google Sans"/>
            </a:endParaRPr>
          </a:p>
          <a:p>
            <a:pPr algn="l">
              <a:spcAft>
                <a:spcPts val="900"/>
              </a:spcAft>
            </a:pPr>
            <a:r>
              <a:rPr lang="en-GB" b="1" i="0" dirty="0" err="1">
                <a:solidFill>
                  <a:srgbClr val="1F1F1F"/>
                </a:solidFill>
                <a:effectLst/>
                <a:latin typeface="Google Sans"/>
              </a:rPr>
              <a:t>Remida</a:t>
            </a:r>
            <a:endParaRPr lang="en-GB" b="1" i="0" dirty="0">
              <a:solidFill>
                <a:srgbClr val="1F1F1F"/>
              </a:solidFill>
              <a:effectLst/>
              <a:latin typeface="Google Sans"/>
            </a:endParaRPr>
          </a:p>
          <a:p>
            <a:pPr algn="l">
              <a:lnSpc>
                <a:spcPts val="2100"/>
              </a:lnSpc>
            </a:pPr>
            <a:r>
              <a:rPr lang="en-GB" b="0" i="0" dirty="0" err="1">
                <a:solidFill>
                  <a:srgbClr val="040C28"/>
                </a:solidFill>
                <a:effectLst/>
                <a:latin typeface="Google Sans"/>
              </a:rPr>
              <a:t>Remida</a:t>
            </a:r>
            <a:r>
              <a:rPr lang="en-GB" b="0" i="0" dirty="0">
                <a:solidFill>
                  <a:srgbClr val="040C28"/>
                </a:solidFill>
                <a:effectLst/>
                <a:latin typeface="Google Sans"/>
              </a:rPr>
              <a:t> is a cultural project on sustainability, creativity and research on waste materials</a:t>
            </a:r>
            <a:r>
              <a:rPr lang="en-GB" b="0" i="0" dirty="0">
                <a:solidFill>
                  <a:srgbClr val="1F1F1F"/>
                </a:solidFill>
                <a:effectLst/>
                <a:latin typeface="Google Sans"/>
              </a:rPr>
              <a:t>. It promotes the idea that waste, the imperfect, is the bearer of an ethical message, capable of provoking reflections and offering itself as an educational resource, thus escaping the definition of useless and wasteful. Ultimately this is a recycle centre that works in partnership with the EY settings. </a:t>
            </a:r>
            <a:endParaRPr lang="en-GB" b="0" i="0" dirty="0">
              <a:solidFill>
                <a:srgbClr val="1F1F1F"/>
              </a:solidFill>
              <a:effectLst/>
              <a:latin typeface="Arial" panose="020B0604020202020204" pitchFamily="34" charset="0"/>
            </a:endParaRPr>
          </a:p>
          <a:p>
            <a:endParaRPr lang="en-GB" b="1" i="0" dirty="0">
              <a:solidFill>
                <a:srgbClr val="575757"/>
              </a:solidFill>
              <a:effectLst/>
              <a:latin typeface="proxima-nova"/>
            </a:endParaRPr>
          </a:p>
          <a:p>
            <a:endParaRPr lang="en-GB" b="0" i="0" dirty="0">
              <a:solidFill>
                <a:srgbClr val="001D35"/>
              </a:solidFill>
              <a:effectLst/>
              <a:latin typeface="Google Sans"/>
            </a:endParaRPr>
          </a:p>
          <a:p>
            <a:endParaRPr lang="en-GB" dirty="0"/>
          </a:p>
        </p:txBody>
      </p:sp>
      <p:sp>
        <p:nvSpPr>
          <p:cNvPr id="4" name="Slide Number Placeholder 3"/>
          <p:cNvSpPr>
            <a:spLocks noGrp="1"/>
          </p:cNvSpPr>
          <p:nvPr>
            <p:ph type="sldNum" sz="quarter" idx="5"/>
          </p:nvPr>
        </p:nvSpPr>
        <p:spPr/>
        <p:txBody>
          <a:bodyPr/>
          <a:lstStyle/>
          <a:p>
            <a:fld id="{377550BB-32E4-4BEE-B084-2C2B21ECDFA5}" type="slidenum">
              <a:rPr lang="en-GB" smtClean="0"/>
              <a:t>16</a:t>
            </a:fld>
            <a:endParaRPr lang="en-GB"/>
          </a:p>
        </p:txBody>
      </p:sp>
    </p:spTree>
    <p:extLst>
      <p:ext uri="{BB962C8B-B14F-4D97-AF65-F5344CB8AC3E}">
        <p14:creationId xmlns:p14="http://schemas.microsoft.com/office/powerpoint/2010/main" val="34430737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Atelier </a:t>
            </a:r>
            <a:r>
              <a:rPr lang="en-GB" dirty="0"/>
              <a:t>- </a:t>
            </a:r>
            <a:r>
              <a:rPr lang="en-GB" b="0" i="0" dirty="0">
                <a:solidFill>
                  <a:srgbClr val="001D35"/>
                </a:solidFill>
                <a:effectLst/>
                <a:latin typeface="Google Sans"/>
              </a:rPr>
              <a:t>The atelier is a dedicated space in Reggio Emilia schools</a:t>
            </a:r>
            <a:r>
              <a:rPr lang="en-GB" b="0" i="0" dirty="0">
                <a:solidFill>
                  <a:srgbClr val="040C28"/>
                </a:solidFill>
                <a:effectLst/>
                <a:latin typeface="Google Sans"/>
              </a:rPr>
              <a:t>, similar to an art studio, where children can engage in various forms of creative expression, </a:t>
            </a:r>
            <a:r>
              <a:rPr lang="en-GB" b="0" i="0" dirty="0">
                <a:solidFill>
                  <a:srgbClr val="001D35"/>
                </a:solidFill>
                <a:effectLst/>
                <a:latin typeface="Google Sans"/>
              </a:rPr>
              <a:t>where children can explore, discover, and express themselves through art, music, and other creative activities. The atelier is a key part of the Reggio Emilia Approach to education. Loris Malaguzzi conceptualised the atelier and </a:t>
            </a:r>
            <a:r>
              <a:rPr lang="en-GB" b="0" i="0" dirty="0" err="1">
                <a:solidFill>
                  <a:srgbClr val="001D35"/>
                </a:solidFill>
                <a:effectLst/>
                <a:latin typeface="Google Sans"/>
              </a:rPr>
              <a:t>atelierista</a:t>
            </a:r>
            <a:r>
              <a:rPr lang="en-GB" b="0" i="0" dirty="0">
                <a:solidFill>
                  <a:srgbClr val="001D35"/>
                </a:solidFill>
                <a:effectLst/>
                <a:latin typeface="Google Sans"/>
              </a:rPr>
              <a:t>.</a:t>
            </a:r>
          </a:p>
          <a:p>
            <a:endParaRPr lang="en-GB" b="0" i="0" dirty="0">
              <a:solidFill>
                <a:srgbClr val="001D35"/>
              </a:solidFill>
              <a:effectLst/>
              <a:latin typeface="Google Sans"/>
            </a:endParaRPr>
          </a:p>
          <a:p>
            <a:r>
              <a:rPr lang="en-GB" b="1" i="0" dirty="0">
                <a:solidFill>
                  <a:srgbClr val="001D35"/>
                </a:solidFill>
                <a:effectLst/>
                <a:latin typeface="Google Sans"/>
              </a:rPr>
              <a:t>Natural</a:t>
            </a:r>
            <a:r>
              <a:rPr lang="en-GB" b="0" i="0" dirty="0">
                <a:solidFill>
                  <a:srgbClr val="001D35"/>
                </a:solidFill>
                <a:effectLst/>
                <a:latin typeface="Google Sans"/>
              </a:rPr>
              <a:t> – Light and airy, with lots of windows/ plants, natural colours, calming</a:t>
            </a:r>
          </a:p>
          <a:p>
            <a:endParaRPr lang="en-GB" b="0" i="0" dirty="0">
              <a:solidFill>
                <a:srgbClr val="001D35"/>
              </a:solidFill>
              <a:effectLst/>
              <a:latin typeface="Google Sans"/>
            </a:endParaRPr>
          </a:p>
          <a:p>
            <a:r>
              <a:rPr lang="en-GB" b="1" i="0" dirty="0">
                <a:solidFill>
                  <a:srgbClr val="001D35"/>
                </a:solidFill>
                <a:effectLst/>
                <a:latin typeface="Google Sans"/>
              </a:rPr>
              <a:t>Sustainable</a:t>
            </a:r>
            <a:r>
              <a:rPr lang="en-GB" b="0" i="0" dirty="0">
                <a:solidFill>
                  <a:srgbClr val="001D35"/>
                </a:solidFill>
                <a:effectLst/>
                <a:latin typeface="Google Sans"/>
              </a:rPr>
              <a:t> – love of environment, responsibility, </a:t>
            </a:r>
          </a:p>
          <a:p>
            <a:endParaRPr lang="en-GB" b="0" i="0" dirty="0">
              <a:solidFill>
                <a:srgbClr val="001D35"/>
              </a:solidFill>
              <a:effectLst/>
              <a:latin typeface="Google Sans"/>
            </a:endParaRPr>
          </a:p>
          <a:p>
            <a:r>
              <a:rPr lang="en-GB" b="1" i="0" dirty="0">
                <a:solidFill>
                  <a:srgbClr val="001D35"/>
                </a:solidFill>
                <a:effectLst/>
                <a:latin typeface="Google Sans"/>
              </a:rPr>
              <a:t>Light</a:t>
            </a:r>
            <a:r>
              <a:rPr lang="en-GB" b="0" i="0" dirty="0">
                <a:solidFill>
                  <a:srgbClr val="001D35"/>
                </a:solidFill>
                <a:effectLst/>
                <a:latin typeface="Google Sans"/>
              </a:rPr>
              <a:t> – not just about having light in the environment but </a:t>
            </a:r>
            <a:r>
              <a:rPr lang="en-GB" b="0" i="0" dirty="0" err="1">
                <a:solidFill>
                  <a:srgbClr val="001D35"/>
                </a:solidFill>
                <a:effectLst/>
                <a:latin typeface="Google Sans"/>
              </a:rPr>
              <a:t>usingit</a:t>
            </a:r>
            <a:r>
              <a:rPr lang="en-GB" b="0" i="0" dirty="0">
                <a:solidFill>
                  <a:srgbClr val="001D35"/>
                </a:solidFill>
                <a:effectLst/>
                <a:latin typeface="Google Sans"/>
              </a:rPr>
              <a:t> as part of learning, light projectors, torches, computers, lamps, etc</a:t>
            </a:r>
          </a:p>
          <a:p>
            <a:endParaRPr lang="en-GB" b="0" i="0" dirty="0">
              <a:solidFill>
                <a:srgbClr val="001D35"/>
              </a:solidFill>
              <a:effectLst/>
              <a:latin typeface="Google Sans"/>
            </a:endParaRPr>
          </a:p>
          <a:p>
            <a:r>
              <a:rPr lang="en-GB" b="1" i="0" dirty="0">
                <a:solidFill>
                  <a:srgbClr val="001D35"/>
                </a:solidFill>
                <a:effectLst/>
                <a:latin typeface="Google Sans"/>
              </a:rPr>
              <a:t>Reflection</a:t>
            </a:r>
            <a:r>
              <a:rPr lang="en-GB" b="0" i="0" dirty="0">
                <a:solidFill>
                  <a:srgbClr val="001D35"/>
                </a:solidFill>
                <a:effectLst/>
                <a:latin typeface="Google Sans"/>
              </a:rPr>
              <a:t> – Linking to light, how to use these as part of learning, mirrors, shapes, silhouettes etc.</a:t>
            </a:r>
          </a:p>
          <a:p>
            <a:endParaRPr lang="en-GB" b="0" i="0" dirty="0">
              <a:solidFill>
                <a:srgbClr val="001D35"/>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err="1">
                <a:solidFill>
                  <a:srgbClr val="001D35"/>
                </a:solidFill>
                <a:effectLst/>
                <a:latin typeface="Google Sans"/>
              </a:rPr>
              <a:t>Facsinations</a:t>
            </a:r>
            <a:r>
              <a:rPr lang="en-GB" b="1" i="0" dirty="0">
                <a:solidFill>
                  <a:srgbClr val="001D35"/>
                </a:solidFill>
                <a:effectLst/>
                <a:latin typeface="Google Sans"/>
              </a:rPr>
              <a:t> </a:t>
            </a:r>
            <a:r>
              <a:rPr lang="en-GB" b="0" i="0" dirty="0">
                <a:solidFill>
                  <a:srgbClr val="001D35"/>
                </a:solidFill>
                <a:effectLst/>
                <a:latin typeface="Google Sans"/>
              </a:rPr>
              <a:t>- </a:t>
            </a:r>
            <a:r>
              <a:rPr lang="en-GB" b="0" i="0" dirty="0">
                <a:solidFill>
                  <a:srgbClr val="333333"/>
                </a:solidFill>
                <a:effectLst/>
                <a:latin typeface="Nunito" panose="020F0502020204030204" pitchFamily="2" charset="0"/>
              </a:rPr>
              <a:t>Spend time observing the children to understand their interests and current fascinations.</a:t>
            </a:r>
          </a:p>
          <a:p>
            <a:endParaRPr lang="en-GB" b="0" i="0" dirty="0">
              <a:solidFill>
                <a:srgbClr val="001D35"/>
              </a:solidFill>
              <a:effectLst/>
              <a:latin typeface="Google Sans"/>
            </a:endParaRPr>
          </a:p>
          <a:p>
            <a:endParaRPr lang="en-GB" b="0" i="0" dirty="0">
              <a:solidFill>
                <a:srgbClr val="001D35"/>
              </a:solidFill>
              <a:effectLst/>
              <a:latin typeface="Google Sans"/>
            </a:endParaRPr>
          </a:p>
        </p:txBody>
      </p:sp>
      <p:sp>
        <p:nvSpPr>
          <p:cNvPr id="4" name="Slide Number Placeholder 3"/>
          <p:cNvSpPr>
            <a:spLocks noGrp="1"/>
          </p:cNvSpPr>
          <p:nvPr>
            <p:ph type="sldNum" sz="quarter" idx="5"/>
          </p:nvPr>
        </p:nvSpPr>
        <p:spPr/>
        <p:txBody>
          <a:bodyPr/>
          <a:lstStyle/>
          <a:p>
            <a:fld id="{377550BB-32E4-4BEE-B084-2C2B21ECDFA5}" type="slidenum">
              <a:rPr lang="en-GB" smtClean="0"/>
              <a:t>17</a:t>
            </a:fld>
            <a:endParaRPr lang="en-GB"/>
          </a:p>
        </p:txBody>
      </p:sp>
    </p:spTree>
    <p:extLst>
      <p:ext uri="{BB962C8B-B14F-4D97-AF65-F5344CB8AC3E}">
        <p14:creationId xmlns:p14="http://schemas.microsoft.com/office/powerpoint/2010/main" val="9475109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B6C64F-50BD-F1F0-A8FA-8D34C19610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8C9B2-A823-2BD1-D568-369F748770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8AA39F-AEC8-0878-623A-1DB3D26D1688}"/>
              </a:ext>
            </a:extLst>
          </p:cNvPr>
          <p:cNvSpPr>
            <a:spLocks noGrp="1"/>
          </p:cNvSpPr>
          <p:nvPr>
            <p:ph type="body" idx="1"/>
          </p:nvPr>
        </p:nvSpPr>
        <p:spPr/>
        <p:txBody>
          <a:bodyPr/>
          <a:lstStyle/>
          <a:p>
            <a:endParaRPr lang="en-GB" b="0" i="0" dirty="0">
              <a:solidFill>
                <a:srgbClr val="001D35"/>
              </a:solidFill>
              <a:effectLst/>
              <a:latin typeface="Google Sans"/>
            </a:endParaRPr>
          </a:p>
          <a:p>
            <a:r>
              <a:rPr lang="en-GB" b="1" i="0" dirty="0">
                <a:solidFill>
                  <a:srgbClr val="001D35"/>
                </a:solidFill>
                <a:effectLst/>
                <a:latin typeface="Google Sans"/>
              </a:rPr>
              <a:t>Plants</a:t>
            </a:r>
            <a:r>
              <a:rPr lang="en-GB" b="0" i="0" dirty="0">
                <a:solidFill>
                  <a:srgbClr val="001D35"/>
                </a:solidFill>
                <a:effectLst/>
                <a:latin typeface="Google Sans"/>
              </a:rPr>
              <a:t> – real life greenery, well-being, care, respect, learning.</a:t>
            </a:r>
          </a:p>
          <a:p>
            <a:endParaRPr lang="en-GB" b="0" i="0" dirty="0">
              <a:solidFill>
                <a:srgbClr val="001D35"/>
              </a:solidFill>
              <a:effectLst/>
              <a:latin typeface="Google Sans"/>
            </a:endParaRPr>
          </a:p>
          <a:p>
            <a:r>
              <a:rPr lang="en-GB" b="1" i="0" dirty="0">
                <a:solidFill>
                  <a:srgbClr val="001D35"/>
                </a:solidFill>
                <a:effectLst/>
                <a:latin typeface="Google Sans"/>
              </a:rPr>
              <a:t>Open-ended</a:t>
            </a:r>
            <a:r>
              <a:rPr lang="en-GB" b="0" i="0" dirty="0">
                <a:solidFill>
                  <a:srgbClr val="001D35"/>
                </a:solidFill>
                <a:effectLst/>
                <a:latin typeface="Google Sans"/>
              </a:rPr>
              <a:t>- freedom of choice, curiosity, creative, exploration, confident, critical thinkers, awe and wonder.</a:t>
            </a:r>
          </a:p>
          <a:p>
            <a:endParaRPr lang="en-GB" b="0" i="0" dirty="0">
              <a:solidFill>
                <a:srgbClr val="001D35"/>
              </a:solidFill>
              <a:effectLst/>
              <a:latin typeface="Google Sans"/>
            </a:endParaRPr>
          </a:p>
          <a:p>
            <a:r>
              <a:rPr lang="en-GB" b="1" i="0" dirty="0">
                <a:solidFill>
                  <a:srgbClr val="001D35"/>
                </a:solidFill>
                <a:effectLst/>
                <a:latin typeface="Google Sans"/>
              </a:rPr>
              <a:t>Expressive</a:t>
            </a:r>
            <a:endParaRPr lang="en-GB" b="1" dirty="0"/>
          </a:p>
        </p:txBody>
      </p:sp>
      <p:sp>
        <p:nvSpPr>
          <p:cNvPr id="4" name="Slide Number Placeholder 3">
            <a:extLst>
              <a:ext uri="{FF2B5EF4-FFF2-40B4-BE49-F238E27FC236}">
                <a16:creationId xmlns:a16="http://schemas.microsoft.com/office/drawing/2014/main" id="{9BF49C5A-A977-726F-F439-7191DD91266C}"/>
              </a:ext>
            </a:extLst>
          </p:cNvPr>
          <p:cNvSpPr>
            <a:spLocks noGrp="1"/>
          </p:cNvSpPr>
          <p:nvPr>
            <p:ph type="sldNum" sz="quarter" idx="5"/>
          </p:nvPr>
        </p:nvSpPr>
        <p:spPr/>
        <p:txBody>
          <a:bodyPr/>
          <a:lstStyle/>
          <a:p>
            <a:fld id="{377550BB-32E4-4BEE-B084-2C2B21ECDFA5}" type="slidenum">
              <a:rPr lang="en-GB" smtClean="0"/>
              <a:t>18</a:t>
            </a:fld>
            <a:endParaRPr lang="en-GB"/>
          </a:p>
        </p:txBody>
      </p:sp>
    </p:spTree>
    <p:extLst>
      <p:ext uri="{BB962C8B-B14F-4D97-AF65-F5344CB8AC3E}">
        <p14:creationId xmlns:p14="http://schemas.microsoft.com/office/powerpoint/2010/main" val="713005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1D35"/>
                </a:solidFill>
                <a:effectLst/>
                <a:latin typeface="Google Sans"/>
              </a:rPr>
              <a:t>The environment as the third teacher is a principle of the Reggio Emilia approach to education. It's the idea that a well-designed physical space can influence how and what children learn</a:t>
            </a:r>
          </a:p>
          <a:p>
            <a:r>
              <a:rPr lang="en-GB" b="0" i="0" dirty="0">
                <a:solidFill>
                  <a:srgbClr val="414042"/>
                </a:solidFill>
                <a:effectLst/>
                <a:latin typeface="Lato" panose="020F0502020204030203" pitchFamily="34" charset="0"/>
              </a:rPr>
              <a:t>Relationships are at the very heart of the Reggio Emilia philosophy. That philosophy is reflected in an environment that encircles the child with three “teachers,” or protagonists. The first teacher—the parent—takes on the role of active partner and guide in the education of the child. The second is the classroom teacher. Often working in pairs, the classroom teacher assumes the role of researcher and intentionally engages children in meaningful work and conversation.</a:t>
            </a:r>
            <a:endParaRPr lang="en-GB" dirty="0"/>
          </a:p>
        </p:txBody>
      </p:sp>
      <p:sp>
        <p:nvSpPr>
          <p:cNvPr id="4" name="Slide Number Placeholder 3"/>
          <p:cNvSpPr>
            <a:spLocks noGrp="1"/>
          </p:cNvSpPr>
          <p:nvPr>
            <p:ph type="sldNum" sz="quarter" idx="5"/>
          </p:nvPr>
        </p:nvSpPr>
        <p:spPr/>
        <p:txBody>
          <a:bodyPr/>
          <a:lstStyle/>
          <a:p>
            <a:fld id="{377550BB-32E4-4BEE-B084-2C2B21ECDFA5}" type="slidenum">
              <a:rPr lang="en-GB" smtClean="0"/>
              <a:t>22</a:t>
            </a:fld>
            <a:endParaRPr lang="en-GB"/>
          </a:p>
        </p:txBody>
      </p:sp>
    </p:spTree>
    <p:extLst>
      <p:ext uri="{BB962C8B-B14F-4D97-AF65-F5344CB8AC3E}">
        <p14:creationId xmlns:p14="http://schemas.microsoft.com/office/powerpoint/2010/main" val="1886993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1D35"/>
                </a:solidFill>
                <a:effectLst/>
                <a:latin typeface="Google Sans"/>
              </a:rPr>
              <a:t>In the Reggio Emilia approach to early childhood education, children are encouraged to be researchers through exploration, collaboration, and self-expression. The Reggio Emilia approach is based on the idea that children are unique, strong, and full of potential</a:t>
            </a:r>
            <a:endParaRPr lang="en-GB" dirty="0"/>
          </a:p>
        </p:txBody>
      </p:sp>
      <p:sp>
        <p:nvSpPr>
          <p:cNvPr id="4" name="Slide Number Placeholder 3"/>
          <p:cNvSpPr>
            <a:spLocks noGrp="1"/>
          </p:cNvSpPr>
          <p:nvPr>
            <p:ph type="sldNum" sz="quarter" idx="5"/>
          </p:nvPr>
        </p:nvSpPr>
        <p:spPr/>
        <p:txBody>
          <a:bodyPr/>
          <a:lstStyle/>
          <a:p>
            <a:fld id="{377550BB-32E4-4BEE-B084-2C2B21ECDFA5}" type="slidenum">
              <a:rPr lang="en-GB" smtClean="0"/>
              <a:t>24</a:t>
            </a:fld>
            <a:endParaRPr lang="en-GB"/>
          </a:p>
        </p:txBody>
      </p:sp>
    </p:spTree>
    <p:extLst>
      <p:ext uri="{BB962C8B-B14F-4D97-AF65-F5344CB8AC3E}">
        <p14:creationId xmlns:p14="http://schemas.microsoft.com/office/powerpoint/2010/main" val="15330180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Roboto" panose="02000000000000000000" pitchFamily="2" charset="0"/>
              </a:rPr>
              <a:t>this is a form of recording children’s actions and words in early childhood settings in order to listen to and come to better know the child, to develop new ways of relating to children, and to co-construct curricular experiences with children. Teachers use the process of documenting their practice and the children’s responses to explore their own teaching, to inform professional dialogue and to generate questions and inquiry about the children and their learning. Documentation aims to make children’s learning, skills, strategies, processes and understandings visible, foregrounding their learning processes for knowledge construction rather than the context and activities. It is shared with children and families to enable them to interpret, reflect upon, evaluate and co-construct the meaning of experiences.</a:t>
            </a:r>
            <a:endParaRPr lang="en-GB" dirty="0"/>
          </a:p>
        </p:txBody>
      </p:sp>
      <p:sp>
        <p:nvSpPr>
          <p:cNvPr id="4" name="Slide Number Placeholder 3"/>
          <p:cNvSpPr>
            <a:spLocks noGrp="1"/>
          </p:cNvSpPr>
          <p:nvPr>
            <p:ph type="sldNum" sz="quarter" idx="5"/>
          </p:nvPr>
        </p:nvSpPr>
        <p:spPr/>
        <p:txBody>
          <a:bodyPr/>
          <a:lstStyle/>
          <a:p>
            <a:fld id="{377550BB-32E4-4BEE-B084-2C2B21ECDFA5}" type="slidenum">
              <a:rPr lang="en-GB" smtClean="0"/>
              <a:t>27</a:t>
            </a:fld>
            <a:endParaRPr lang="en-GB"/>
          </a:p>
        </p:txBody>
      </p:sp>
    </p:spTree>
    <p:extLst>
      <p:ext uri="{BB962C8B-B14F-4D97-AF65-F5344CB8AC3E}">
        <p14:creationId xmlns:p14="http://schemas.microsoft.com/office/powerpoint/2010/main" val="1615651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1D35"/>
                </a:solidFill>
                <a:effectLst/>
                <a:latin typeface="Google Sans"/>
              </a:rPr>
              <a:t>Makes learning visible</a:t>
            </a:r>
            <a:endParaRPr lang="en-GB" b="0" i="0" dirty="0">
              <a:solidFill>
                <a:srgbClr val="001D35"/>
              </a:solidFill>
              <a:effectLst/>
              <a:latin typeface="Google Sans"/>
            </a:endParaRPr>
          </a:p>
          <a:p>
            <a:pPr algn="l"/>
            <a:r>
              <a:rPr lang="en-GB" b="0" i="0" dirty="0">
                <a:effectLst/>
                <a:latin typeface="Google Sans"/>
              </a:rPr>
              <a:t>Documentation shows how children learn and develop, and it helps teachers plan and assess their learning</a:t>
            </a:r>
          </a:p>
          <a:p>
            <a:pPr algn="l"/>
            <a:r>
              <a:rPr lang="en-GB" b="1" i="0" dirty="0">
                <a:solidFill>
                  <a:srgbClr val="001D35"/>
                </a:solidFill>
                <a:effectLst/>
                <a:latin typeface="Google Sans"/>
              </a:rPr>
              <a:t>Involves children</a:t>
            </a:r>
            <a:endParaRPr lang="en-GB" b="0" i="0" dirty="0">
              <a:solidFill>
                <a:srgbClr val="001D35"/>
              </a:solidFill>
              <a:effectLst/>
              <a:latin typeface="Google Sans"/>
            </a:endParaRPr>
          </a:p>
          <a:p>
            <a:pPr algn="l"/>
            <a:r>
              <a:rPr lang="en-GB" b="0" i="0" dirty="0">
                <a:effectLst/>
                <a:latin typeface="Google Sans"/>
              </a:rPr>
              <a:t>Involving children in the documentation process makes them feel part of the learning process</a:t>
            </a:r>
          </a:p>
          <a:p>
            <a:pPr algn="l"/>
            <a:r>
              <a:rPr lang="en-GB" b="1" i="0" dirty="0">
                <a:effectLst/>
                <a:latin typeface="Google Sans"/>
              </a:rPr>
              <a:t>Reflection</a:t>
            </a:r>
          </a:p>
          <a:p>
            <a:pPr algn="l"/>
            <a:r>
              <a:rPr lang="en-GB" b="0" i="0" dirty="0">
                <a:effectLst/>
                <a:latin typeface="Google Sans"/>
              </a:rPr>
              <a:t>Gives children, practitioners and families an opportunity to reflect on learning</a:t>
            </a:r>
          </a:p>
          <a:p>
            <a:pPr algn="l"/>
            <a:r>
              <a:rPr lang="en-GB" b="1" i="0" dirty="0">
                <a:effectLst/>
                <a:latin typeface="Google Sans"/>
              </a:rPr>
              <a:t>Revisit</a:t>
            </a:r>
          </a:p>
          <a:p>
            <a:pPr algn="l"/>
            <a:r>
              <a:rPr lang="en-GB" b="0" i="0" dirty="0">
                <a:effectLst/>
                <a:latin typeface="Google Sans"/>
              </a:rPr>
              <a:t>Gives children and practitioners to revisit learning, mastering and cementing skills and concepts</a:t>
            </a:r>
          </a:p>
          <a:p>
            <a:pPr algn="l"/>
            <a:r>
              <a:rPr lang="en-GB" b="1" i="0" dirty="0">
                <a:solidFill>
                  <a:srgbClr val="001D35"/>
                </a:solidFill>
                <a:effectLst/>
                <a:latin typeface="Google Sans"/>
              </a:rPr>
              <a:t>Promotes collaboration</a:t>
            </a:r>
            <a:endParaRPr lang="en-GB" b="0" i="0" dirty="0">
              <a:solidFill>
                <a:srgbClr val="001D35"/>
              </a:solidFill>
              <a:effectLst/>
              <a:latin typeface="Google Sans"/>
            </a:endParaRPr>
          </a:p>
          <a:p>
            <a:pPr algn="l"/>
            <a:r>
              <a:rPr lang="en-GB" b="0" i="0" dirty="0">
                <a:effectLst/>
                <a:latin typeface="Google Sans"/>
              </a:rPr>
              <a:t>Documentation encourages collaboration among teachers, children, and parents.</a:t>
            </a:r>
          </a:p>
          <a:p>
            <a:pPr algn="l"/>
            <a:r>
              <a:rPr lang="en-GB" b="1" i="0" dirty="0">
                <a:solidFill>
                  <a:srgbClr val="001D35"/>
                </a:solidFill>
                <a:effectLst/>
                <a:latin typeface="Google Sans"/>
              </a:rPr>
              <a:t>Helps teachers understand children's thinking</a:t>
            </a:r>
            <a:endParaRPr lang="en-GB" b="0" i="0" dirty="0">
              <a:solidFill>
                <a:srgbClr val="001D35"/>
              </a:solidFill>
              <a:effectLst/>
              <a:latin typeface="Google Sans"/>
            </a:endParaRPr>
          </a:p>
          <a:p>
            <a:pPr algn="l"/>
            <a:r>
              <a:rPr lang="en-GB" b="0" i="0" dirty="0">
                <a:effectLst/>
                <a:latin typeface="Google Sans"/>
              </a:rPr>
              <a:t>Documentation helps teachers understand children's thinking processes and develop new ways of relating to them.</a:t>
            </a:r>
          </a:p>
          <a:p>
            <a:pPr algn="l"/>
            <a:r>
              <a:rPr lang="en-GB" b="1" i="0" dirty="0">
                <a:solidFill>
                  <a:srgbClr val="001D35"/>
                </a:solidFill>
                <a:effectLst/>
                <a:latin typeface="Google Sans"/>
              </a:rPr>
              <a:t>Supports professional development</a:t>
            </a:r>
            <a:endParaRPr lang="en-GB" b="0" i="0" dirty="0">
              <a:solidFill>
                <a:srgbClr val="001D35"/>
              </a:solidFill>
              <a:effectLst/>
              <a:latin typeface="Google Sans"/>
            </a:endParaRPr>
          </a:p>
          <a:p>
            <a:pPr algn="l"/>
            <a:r>
              <a:rPr lang="en-GB" b="0" i="0" dirty="0">
                <a:effectLst/>
                <a:latin typeface="Google Sans"/>
              </a:rPr>
              <a:t>Documentation is a powerful tool for teachers' professional development.</a:t>
            </a:r>
          </a:p>
          <a:p>
            <a:pPr algn="l"/>
            <a:r>
              <a:rPr lang="en-GB" b="1" i="0" dirty="0">
                <a:solidFill>
                  <a:srgbClr val="001D35"/>
                </a:solidFill>
                <a:effectLst/>
                <a:latin typeface="Google Sans"/>
              </a:rPr>
              <a:t>Supports ongoing research</a:t>
            </a:r>
            <a:endParaRPr lang="en-GB" b="0" i="0" dirty="0">
              <a:solidFill>
                <a:srgbClr val="001D35"/>
              </a:solidFill>
              <a:effectLst/>
              <a:latin typeface="Google Sans"/>
            </a:endParaRPr>
          </a:p>
          <a:p>
            <a:pPr algn="l"/>
            <a:r>
              <a:rPr lang="en-GB" b="0" i="0" dirty="0">
                <a:effectLst/>
                <a:latin typeface="Google Sans"/>
              </a:rPr>
              <a:t>Documentation can be used to support ongoing research, teaching, and planning</a:t>
            </a:r>
          </a:p>
          <a:p>
            <a:pPr algn="l"/>
            <a:r>
              <a:rPr lang="en-GB" b="1" i="0" dirty="0">
                <a:effectLst/>
                <a:latin typeface="Google Sans"/>
              </a:rPr>
              <a:t>Sharing</a:t>
            </a:r>
          </a:p>
          <a:p>
            <a:pPr algn="l"/>
            <a:r>
              <a:rPr lang="en-GB" b="0" i="0" dirty="0">
                <a:solidFill>
                  <a:srgbClr val="001D35"/>
                </a:solidFill>
                <a:effectLst/>
                <a:latin typeface="Google Sans"/>
              </a:rPr>
              <a:t>Share documentation with children and families so they can interpret, reflect upon, and evaluate their </a:t>
            </a:r>
            <a:r>
              <a:rPr lang="en-GB" b="0" i="0" dirty="0" err="1">
                <a:solidFill>
                  <a:srgbClr val="001D35"/>
                </a:solidFill>
                <a:effectLst/>
                <a:latin typeface="Google Sans"/>
              </a:rPr>
              <a:t>learnin</a:t>
            </a:r>
            <a:endParaRPr lang="en-GB" b="0" i="0" dirty="0">
              <a:effectLst/>
              <a:latin typeface="Google Sans"/>
            </a:endParaRPr>
          </a:p>
          <a:p>
            <a:pPr algn="l"/>
            <a:endParaRPr lang="en-GB" b="0" i="0" dirty="0">
              <a:effectLst/>
              <a:latin typeface="Google Sans"/>
            </a:endParaRPr>
          </a:p>
          <a:p>
            <a:pPr algn="l"/>
            <a:endParaRPr lang="en-GB" b="0" i="0" dirty="0">
              <a:effectLst/>
              <a:latin typeface="Google Sans"/>
            </a:endParaRPr>
          </a:p>
          <a:p>
            <a:pPr algn="l"/>
            <a:endParaRPr lang="en-GB" b="0" i="0" dirty="0">
              <a:effectLst/>
              <a:latin typeface="Google Sans"/>
            </a:endParaRPr>
          </a:p>
          <a:p>
            <a:pPr algn="l"/>
            <a:endParaRPr lang="en-GB" b="0" i="0" dirty="0">
              <a:effectLst/>
              <a:latin typeface="Google Sans"/>
            </a:endParaRPr>
          </a:p>
          <a:p>
            <a:pPr algn="l"/>
            <a:endParaRPr lang="en-GB" b="0" i="0" dirty="0">
              <a:effectLst/>
              <a:latin typeface="Google Sans"/>
            </a:endParaRPr>
          </a:p>
          <a:p>
            <a:pPr algn="l"/>
            <a:endParaRPr lang="en-GB" b="0" i="0" dirty="0">
              <a:effectLst/>
              <a:latin typeface="Google Sans"/>
            </a:endParaRPr>
          </a:p>
          <a:p>
            <a:endParaRPr lang="en-GB" dirty="0"/>
          </a:p>
        </p:txBody>
      </p:sp>
      <p:sp>
        <p:nvSpPr>
          <p:cNvPr id="4" name="Slide Number Placeholder 3"/>
          <p:cNvSpPr>
            <a:spLocks noGrp="1"/>
          </p:cNvSpPr>
          <p:nvPr>
            <p:ph type="sldNum" sz="quarter" idx="5"/>
          </p:nvPr>
        </p:nvSpPr>
        <p:spPr/>
        <p:txBody>
          <a:bodyPr/>
          <a:lstStyle/>
          <a:p>
            <a:fld id="{377550BB-32E4-4BEE-B084-2C2B21ECDFA5}" type="slidenum">
              <a:rPr lang="en-GB" smtClean="0"/>
              <a:t>29</a:t>
            </a:fld>
            <a:endParaRPr lang="en-GB"/>
          </a:p>
        </p:txBody>
      </p:sp>
    </p:spTree>
    <p:extLst>
      <p:ext uri="{BB962C8B-B14F-4D97-AF65-F5344CB8AC3E}">
        <p14:creationId xmlns:p14="http://schemas.microsoft.com/office/powerpoint/2010/main" val="14145507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22222"/>
                </a:solidFill>
                <a:effectLst/>
                <a:latin typeface="Roboto" panose="02000000000000000000" pitchFamily="2" charset="0"/>
              </a:rPr>
              <a:t>Intentional documentation</a:t>
            </a:r>
          </a:p>
          <a:p>
            <a:r>
              <a:rPr lang="en-GB" b="0" i="0" dirty="0">
                <a:solidFill>
                  <a:srgbClr val="222222"/>
                </a:solidFill>
                <a:effectLst/>
                <a:latin typeface="Roboto" panose="02000000000000000000" pitchFamily="2" charset="0"/>
              </a:rPr>
              <a:t>To begin to incorporate the strengths of the Reggio Emilia approach in your own teaching, </a:t>
            </a:r>
            <a:r>
              <a:rPr lang="en-GB" b="1" i="0" dirty="0">
                <a:solidFill>
                  <a:srgbClr val="222222"/>
                </a:solidFill>
                <a:effectLst/>
                <a:latin typeface="Roboto" panose="02000000000000000000" pitchFamily="2" charset="0"/>
              </a:rPr>
              <a:t>focus on making your documentation and assessment practices more pedagogical</a:t>
            </a:r>
            <a:r>
              <a:rPr lang="en-GB" b="0" i="0" dirty="0">
                <a:solidFill>
                  <a:srgbClr val="222222"/>
                </a:solidFill>
                <a:effectLst/>
                <a:latin typeface="Roboto" panose="02000000000000000000" pitchFamily="2" charset="0"/>
              </a:rPr>
              <a:t>, that is, using documentation as a tool to help you learn about children and how they are learning, and about the effectiveness of teaching, rather than focusing on the end document (a learning story)</a:t>
            </a:r>
          </a:p>
          <a:p>
            <a:r>
              <a:rPr lang="en-GB" b="1" i="0" dirty="0">
                <a:solidFill>
                  <a:srgbClr val="222222"/>
                </a:solidFill>
                <a:effectLst/>
                <a:latin typeface="Roboto" panose="02000000000000000000" pitchFamily="2" charset="0"/>
              </a:rPr>
              <a:t>Small groups</a:t>
            </a:r>
          </a:p>
          <a:p>
            <a:r>
              <a:rPr lang="en-GB" b="0" i="0" dirty="0">
                <a:solidFill>
                  <a:srgbClr val="222222"/>
                </a:solidFill>
                <a:effectLst/>
                <a:latin typeface="Roboto" panose="02000000000000000000" pitchFamily="2" charset="0"/>
              </a:rPr>
              <a:t>You might then </a:t>
            </a:r>
            <a:r>
              <a:rPr lang="en-GB" b="1" i="0" dirty="0">
                <a:solidFill>
                  <a:srgbClr val="222222"/>
                </a:solidFill>
                <a:effectLst/>
                <a:latin typeface="Roboto" panose="02000000000000000000" pitchFamily="2" charset="0"/>
              </a:rPr>
              <a:t>offer experiences to groups of children</a:t>
            </a:r>
            <a:r>
              <a:rPr lang="en-GB" b="0" i="0" dirty="0">
                <a:solidFill>
                  <a:srgbClr val="222222"/>
                </a:solidFill>
                <a:effectLst/>
                <a:latin typeface="Roboto" panose="02000000000000000000" pitchFamily="2" charset="0"/>
              </a:rPr>
              <a:t> who have shown interest in a given topic (for example, by asking lots of questions), by inviting them to become part of a Learning Group. Explain what a Learning Group is, and what their participation would entail. For example, tell children a Learning Group is a group of children and teachers who come together because they have a shared interest in a topic, and because they want to develop their knowledge and understanding through research activity and discussion. The Learning Group would meet regularly and decide together what questions and theories they would like to explore and research. You might investigate the impact of small learning groups for discussion and research activity on children’s question-asking or working theory development, or compare the learning and engagement that occurs in a small Learning Group meeting to that of a whole-group mat-time. </a:t>
            </a:r>
            <a:endParaRPr lang="en-GB" b="1" i="0" dirty="0">
              <a:solidFill>
                <a:srgbClr val="222222"/>
              </a:solidFill>
              <a:effectLst/>
              <a:latin typeface="Roboto" panose="02000000000000000000" pitchFamily="2" charset="0"/>
            </a:endParaRPr>
          </a:p>
          <a:p>
            <a:r>
              <a:rPr lang="en-GB" b="1" i="0" dirty="0">
                <a:solidFill>
                  <a:srgbClr val="222222"/>
                </a:solidFill>
                <a:effectLst/>
                <a:latin typeface="Roboto" panose="02000000000000000000" pitchFamily="2" charset="0"/>
              </a:rPr>
              <a:t>Enrich environment</a:t>
            </a:r>
          </a:p>
          <a:p>
            <a:r>
              <a:rPr lang="en-GB" b="0" i="0" dirty="0">
                <a:solidFill>
                  <a:srgbClr val="222222"/>
                </a:solidFill>
                <a:effectLst/>
                <a:latin typeface="Roboto" panose="02000000000000000000" pitchFamily="2" charset="0"/>
              </a:rPr>
              <a:t>You might </a:t>
            </a:r>
            <a:r>
              <a:rPr lang="en-GB" b="1" i="0" dirty="0">
                <a:solidFill>
                  <a:srgbClr val="222222"/>
                </a:solidFill>
                <a:effectLst/>
                <a:latin typeface="Roboto" panose="02000000000000000000" pitchFamily="2" charset="0"/>
              </a:rPr>
              <a:t>enrich environments with the intentional use of materials or specific elements</a:t>
            </a:r>
            <a:r>
              <a:rPr lang="en-GB" b="0" i="0" dirty="0">
                <a:solidFill>
                  <a:srgbClr val="222222"/>
                </a:solidFill>
                <a:effectLst/>
                <a:latin typeface="Roboto" panose="02000000000000000000" pitchFamily="2" charset="0"/>
              </a:rPr>
              <a:t>, such as light, reflection, nature, weather and investigate the influence of particular materials on children’s learning and the role of the teacher in framing children’s use of materials. Can the use of materials help children extend their thinking, and in what ways? Discover if asking children to express ideas through different media is more effective at particular stages of their enquiry.</a:t>
            </a:r>
            <a:endParaRPr lang="en-GB" b="1" i="0" dirty="0">
              <a:solidFill>
                <a:srgbClr val="222222"/>
              </a:solidFill>
              <a:effectLst/>
              <a:latin typeface="Roboto" panose="02000000000000000000" pitchFamily="2" charset="0"/>
            </a:endParaRPr>
          </a:p>
          <a:p>
            <a:endParaRPr lang="en-GB" b="1" dirty="0"/>
          </a:p>
        </p:txBody>
      </p:sp>
      <p:sp>
        <p:nvSpPr>
          <p:cNvPr id="4" name="Slide Number Placeholder 3"/>
          <p:cNvSpPr>
            <a:spLocks noGrp="1"/>
          </p:cNvSpPr>
          <p:nvPr>
            <p:ph type="sldNum" sz="quarter" idx="5"/>
          </p:nvPr>
        </p:nvSpPr>
        <p:spPr/>
        <p:txBody>
          <a:bodyPr/>
          <a:lstStyle/>
          <a:p>
            <a:fld id="{377550BB-32E4-4BEE-B084-2C2B21ECDFA5}" type="slidenum">
              <a:rPr lang="en-GB" smtClean="0"/>
              <a:t>31</a:t>
            </a:fld>
            <a:endParaRPr lang="en-GB"/>
          </a:p>
        </p:txBody>
      </p:sp>
    </p:spTree>
    <p:extLst>
      <p:ext uri="{BB962C8B-B14F-4D97-AF65-F5344CB8AC3E}">
        <p14:creationId xmlns:p14="http://schemas.microsoft.com/office/powerpoint/2010/main" val="3766100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6865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9F669-5A48-B1CB-7D10-3DCF091772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E539CB-1527-514D-CB48-F1A8A0BDE0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66314A-B543-AC74-3C59-E45A485820F3}"/>
              </a:ext>
            </a:extLst>
          </p:cNvPr>
          <p:cNvSpPr>
            <a:spLocks noGrp="1"/>
          </p:cNvSpPr>
          <p:nvPr>
            <p:ph type="dt" sz="half" idx="10"/>
          </p:nvPr>
        </p:nvSpPr>
        <p:spPr/>
        <p:txBody>
          <a:bodyPr/>
          <a:lstStyle/>
          <a:p>
            <a:fld id="{ED9192D9-92C6-46AA-82FF-BF38C3FA1F50}" type="datetimeFigureOut">
              <a:rPr lang="en-GB" smtClean="0"/>
              <a:t>03/02/2025</a:t>
            </a:fld>
            <a:endParaRPr lang="en-GB"/>
          </a:p>
        </p:txBody>
      </p:sp>
      <p:sp>
        <p:nvSpPr>
          <p:cNvPr id="5" name="Footer Placeholder 4">
            <a:extLst>
              <a:ext uri="{FF2B5EF4-FFF2-40B4-BE49-F238E27FC236}">
                <a16:creationId xmlns:a16="http://schemas.microsoft.com/office/drawing/2014/main" id="{91295EB5-A809-FEFB-D2BB-3F76FA0458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E1F892-305F-82B5-C931-57E7A3E2D4DD}"/>
              </a:ext>
            </a:extLst>
          </p:cNvPr>
          <p:cNvSpPr>
            <a:spLocks noGrp="1"/>
          </p:cNvSpPr>
          <p:nvPr>
            <p:ph type="sldNum" sz="quarter" idx="12"/>
          </p:nvPr>
        </p:nvSpPr>
        <p:spPr/>
        <p:txBody>
          <a:bodyPr/>
          <a:lstStyle/>
          <a:p>
            <a:fld id="{E5749934-9DD7-46A1-9028-E8B545629B2C}" type="slidenum">
              <a:rPr lang="en-GB" smtClean="0"/>
              <a:t>‹#›</a:t>
            </a:fld>
            <a:endParaRPr lang="en-GB"/>
          </a:p>
        </p:txBody>
      </p:sp>
    </p:spTree>
    <p:extLst>
      <p:ext uri="{BB962C8B-B14F-4D97-AF65-F5344CB8AC3E}">
        <p14:creationId xmlns:p14="http://schemas.microsoft.com/office/powerpoint/2010/main" val="269370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83269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9627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39606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15525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31496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953209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97779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72910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95391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680862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742704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422468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74868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187814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8CD94043-BCC5-4ABE-978D-FBD4768DEC15}" type="datetimeFigureOut">
              <a:rPr lang="en-US" smtClean="0"/>
              <a:t>2/3/2025</a:t>
            </a:fld>
            <a:endParaRPr lang="en-US"/>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4059126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8CD94043-BCC5-4ABE-978D-FBD4768DEC15}" type="datetimeFigureOut">
              <a:rPr lang="en-US" smtClean="0"/>
              <a:t>2/3/2025</a:t>
            </a:fld>
            <a:endParaRPr lang="en-US"/>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30032401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799403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3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865413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075986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05926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362103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104962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57921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267478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26144899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44294224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798854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40299295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1875012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9192D9-92C6-46AA-82FF-BF38C3FA1F50}" type="datetimeFigureOut">
              <a:rPr lang="en-GB" smtClean="0"/>
              <a:t>03/02/2025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749934-9DD7-46A1-9028-E8B545629B2C}"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41716594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40466006"/>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76020111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4790550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1336519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3870171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8451511"/>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30.jpeg"/></Relationships>
</file>

<file path=ppt/slides/_rels/slide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30.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15.xml"/><Relationship Id="rId5" Type="http://schemas.openxmlformats.org/officeDocument/2006/relationships/image" Target="../media/image40.png"/><Relationship Id="rId4" Type="http://schemas.openxmlformats.org/officeDocument/2006/relationships/image" Target="../media/image39.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hyperlink" Target="https://newhorizonspreschool.com.au/what-we-offer/our-philosophy/" TargetMode="External"/><Relationship Id="rId2" Type="http://schemas.openxmlformats.org/officeDocument/2006/relationships/hyperlink" Target="https://www.naeyc.org/resources/pubs/yc/nov2015/emergent-curriculum#:~:text=The%20third%20teacher%20is%20the,and%20environment%20that%20ignites%20learning" TargetMode="External"/><Relationship Id="rId1" Type="http://schemas.openxmlformats.org/officeDocument/2006/relationships/slideLayout" Target="../slideLayouts/slideLayout15.xml"/><Relationship Id="rId6" Type="http://schemas.openxmlformats.org/officeDocument/2006/relationships/hyperlink" Target="https://reggioemilia2015.weebly.com/the-100-languages.html" TargetMode="External"/><Relationship Id="rId5" Type="http://schemas.openxmlformats.org/officeDocument/2006/relationships/hyperlink" Target="https://www.reggiochildren.it/en/rc/ateliers/" TargetMode="External"/><Relationship Id="rId4" Type="http://schemas.openxmlformats.org/officeDocument/2006/relationships/hyperlink" Target="https://doi.org/10.18357/jcs.v42i4.18100"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2597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02D11-C591-139F-B662-6FA7429B8113}"/>
              </a:ext>
            </a:extLst>
          </p:cNvPr>
          <p:cNvSpPr>
            <a:spLocks noGrp="1"/>
          </p:cNvSpPr>
          <p:nvPr>
            <p:ph type="title"/>
          </p:nvPr>
        </p:nvSpPr>
        <p:spPr/>
        <p:txBody>
          <a:bodyPr>
            <a:normAutofit/>
          </a:bodyPr>
          <a:lstStyle/>
          <a:p>
            <a:pPr algn="ctr"/>
            <a:r>
              <a:rPr lang="en-GB" sz="4800" b="1" dirty="0">
                <a:latin typeface="Arial" panose="020B0604020202020204" pitchFamily="34" charset="0"/>
                <a:cs typeface="Arial" panose="020B0604020202020204" pitchFamily="34" charset="0"/>
              </a:rPr>
              <a:t>Reggio Emilia</a:t>
            </a:r>
          </a:p>
        </p:txBody>
      </p:sp>
      <p:sp>
        <p:nvSpPr>
          <p:cNvPr id="3" name="Content Placeholder 2">
            <a:extLst>
              <a:ext uri="{FF2B5EF4-FFF2-40B4-BE49-F238E27FC236}">
                <a16:creationId xmlns:a16="http://schemas.microsoft.com/office/drawing/2014/main" id="{CEEE6413-7CC3-B2B9-692A-211A726DEA53}"/>
              </a:ext>
            </a:extLst>
          </p:cNvPr>
          <p:cNvSpPr>
            <a:spLocks noGrp="1"/>
          </p:cNvSpPr>
          <p:nvPr>
            <p:ph idx="1"/>
          </p:nvPr>
        </p:nvSpPr>
        <p:spPr>
          <a:xfrm>
            <a:off x="404553" y="1825625"/>
            <a:ext cx="11435513" cy="3575934"/>
          </a:xfrm>
        </p:spPr>
        <p:txBody>
          <a:bodyPr>
            <a:normAutofit/>
          </a:bodyPr>
          <a:lstStyle/>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r>
              <a:rPr lang="en-GB" sz="3200" b="1" dirty="0" err="1">
                <a:latin typeface="Arial" panose="020B0604020202020204" pitchFamily="34" charset="0"/>
                <a:cs typeface="Arial" panose="020B0604020202020204" pitchFamily="34" charset="0"/>
              </a:rPr>
              <a:t>Archwilio</a:t>
            </a:r>
            <a:r>
              <a:rPr lang="en-GB" sz="3200" b="1" dirty="0">
                <a:latin typeface="Arial" panose="020B0604020202020204" pitchFamily="34" charset="0"/>
                <a:cs typeface="Arial" panose="020B0604020202020204" pitchFamily="34" charset="0"/>
              </a:rPr>
              <a:t> Dull Reggio Emilia: </a:t>
            </a:r>
            <a:r>
              <a:rPr lang="en-GB" sz="3200" b="1" dirty="0" err="1">
                <a:latin typeface="Arial" panose="020B0604020202020204" pitchFamily="34" charset="0"/>
                <a:cs typeface="Arial" panose="020B0604020202020204" pitchFamily="34" charset="0"/>
              </a:rPr>
              <a:t>Meithrin</a:t>
            </a:r>
            <a:r>
              <a:rPr lang="en-GB" sz="3200" b="1" dirty="0">
                <a:latin typeface="Arial" panose="020B0604020202020204" pitchFamily="34" charset="0"/>
                <a:cs typeface="Arial" panose="020B0604020202020204" pitchFamily="34" charset="0"/>
              </a:rPr>
              <a:t> Dysgu </a:t>
            </a:r>
            <a:r>
              <a:rPr lang="en-GB" sz="3200" b="1" dirty="0" err="1">
                <a:latin typeface="Arial" panose="020B0604020202020204" pitchFamily="34" charset="0"/>
                <a:cs typeface="Arial" panose="020B0604020202020204" pitchFamily="34" charset="0"/>
              </a:rPr>
              <a:t>Creadigol</a:t>
            </a:r>
            <a:r>
              <a:rPr lang="en-GB" sz="3200" b="1" dirty="0">
                <a:latin typeface="Arial" panose="020B0604020202020204" pitchFamily="34" charset="0"/>
                <a:cs typeface="Arial" panose="020B0604020202020204" pitchFamily="34" charset="0"/>
              </a:rPr>
              <a:t> a </a:t>
            </a:r>
            <a:r>
              <a:rPr lang="en-GB" sz="3200" b="1" dirty="0" err="1">
                <a:latin typeface="Arial" panose="020B0604020202020204" pitchFamily="34" charset="0"/>
                <a:cs typeface="Arial" panose="020B0604020202020204" pitchFamily="34" charset="0"/>
              </a:rPr>
              <a:t>Chydweithredol</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i</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Blant</a:t>
            </a: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r>
              <a:rPr lang="en-GB" sz="3200" b="1" dirty="0">
                <a:solidFill>
                  <a:schemeClr val="accent1">
                    <a:lumMod val="75000"/>
                  </a:schemeClr>
                </a:solidFill>
                <a:latin typeface="Arial" panose="020B0604020202020204" pitchFamily="34" charset="0"/>
                <a:cs typeface="Arial" panose="020B0604020202020204" pitchFamily="34" charset="0"/>
              </a:rPr>
              <a:t>Exploring the Reggio Emilia Approach: Cultivating Creative and Collaborative Learning for Children</a:t>
            </a:r>
          </a:p>
        </p:txBody>
      </p:sp>
    </p:spTree>
    <p:extLst>
      <p:ext uri="{BB962C8B-B14F-4D97-AF65-F5344CB8AC3E}">
        <p14:creationId xmlns:p14="http://schemas.microsoft.com/office/powerpoint/2010/main" val="3237930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FD03F-89B9-4D9E-3DFB-ED614ED2F35A}"/>
              </a:ext>
            </a:extLst>
          </p:cNvPr>
          <p:cNvSpPr>
            <a:spLocks noGrp="1"/>
          </p:cNvSpPr>
          <p:nvPr>
            <p:ph type="title"/>
          </p:nvPr>
        </p:nvSpPr>
        <p:spPr/>
        <p:txBody>
          <a:bodyPr>
            <a:normAutofit/>
          </a:bodyPr>
          <a:lstStyle/>
          <a:p>
            <a:pPr algn="ctr"/>
            <a:r>
              <a:rPr lang="en-GB" sz="4800" b="1" dirty="0" err="1">
                <a:latin typeface="Arial" panose="020B0604020202020204" pitchFamily="34" charset="0"/>
                <a:cs typeface="Arial" panose="020B0604020202020204" pitchFamily="34" charset="0"/>
              </a:rPr>
              <a:t>Amcanion</a:t>
            </a:r>
            <a:endParaRPr lang="en-GB" sz="4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B44CDA-DDD1-1514-94AC-BF78FC9451ED}"/>
              </a:ext>
            </a:extLst>
          </p:cNvPr>
          <p:cNvSpPr>
            <a:spLocks noGrp="1"/>
          </p:cNvSpPr>
          <p:nvPr>
            <p:ph idx="1"/>
          </p:nvPr>
        </p:nvSpPr>
        <p:spPr/>
        <p:txBody>
          <a:bodyPr>
            <a:noAutofit/>
          </a:bodyPr>
          <a:lstStyle/>
          <a:p>
            <a:r>
              <a:rPr lang="en-GB" sz="3200" dirty="0" err="1">
                <a:latin typeface="Arial" panose="020B0604020202020204" pitchFamily="34" charset="0"/>
                <a:cs typeface="Arial" panose="020B0604020202020204" pitchFamily="34" charset="0"/>
              </a:rPr>
              <a:t>Deall</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egwyddorion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craidd</a:t>
            </a:r>
            <a:r>
              <a:rPr lang="en-GB" sz="3200" dirty="0">
                <a:latin typeface="Arial" panose="020B0604020202020204" pitchFamily="34" charset="0"/>
                <a:cs typeface="Arial" panose="020B0604020202020204" pitchFamily="34" charset="0"/>
              </a:rPr>
              <a:t> y dull Reggio </a:t>
            </a:r>
          </a:p>
          <a:p>
            <a:r>
              <a:rPr lang="en-GB" sz="3200" dirty="0" err="1">
                <a:latin typeface="Arial" panose="020B0604020202020204" pitchFamily="34" charset="0"/>
                <a:cs typeface="Arial" panose="020B0604020202020204" pitchFamily="34" charset="0"/>
              </a:rPr>
              <a:t>Archwiliwch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sut</a:t>
            </a:r>
            <a:r>
              <a:rPr lang="en-GB" sz="3200" dirty="0">
                <a:latin typeface="Arial" panose="020B0604020202020204" pitchFamily="34" charset="0"/>
                <a:cs typeface="Arial" panose="020B0604020202020204" pitchFamily="34" charset="0"/>
              </a:rPr>
              <a:t> y </a:t>
            </a:r>
            <a:r>
              <a:rPr lang="en-GB" sz="3200" dirty="0" err="1">
                <a:latin typeface="Arial" panose="020B0604020202020204" pitchFamily="34" charset="0"/>
                <a:cs typeface="Arial" panose="020B0604020202020204" pitchFamily="34" charset="0"/>
              </a:rPr>
              <a:t>gellir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ymgorffori’r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rhain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mewn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arfer</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Dysgwch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sut</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integreiddio</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creadigrwydd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ymholi</a:t>
            </a:r>
            <a:r>
              <a:rPr lang="en-GB" sz="3200" dirty="0">
                <a:latin typeface="Arial" panose="020B0604020202020204" pitchFamily="34" charset="0"/>
                <a:cs typeface="Arial" panose="020B0604020202020204" pitchFamily="34" charset="0"/>
              </a:rPr>
              <a:t> a </a:t>
            </a:r>
            <a:r>
              <a:rPr lang="en-GB" sz="3200" dirty="0" err="1">
                <a:latin typeface="Arial" panose="020B0604020202020204" pitchFamily="34" charset="0"/>
                <a:cs typeface="Arial" panose="020B0604020202020204" pitchFamily="34" charset="0"/>
              </a:rPr>
              <a:t>chydweithio</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y broses </a:t>
            </a:r>
            <a:r>
              <a:rPr lang="en-GB" sz="3200" dirty="0" err="1">
                <a:latin typeface="Arial" panose="020B0604020202020204" pitchFamily="34" charset="0"/>
                <a:cs typeface="Arial" panose="020B0604020202020204" pitchFamily="34" charset="0"/>
              </a:rPr>
              <a:t>dysgu</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Darganfod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sut</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ddogfennu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dysgu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fel</a:t>
            </a:r>
            <a:r>
              <a:rPr lang="en-GB" sz="3200" dirty="0">
                <a:latin typeface="Arial" panose="020B0604020202020204" pitchFamily="34" charset="0"/>
                <a:cs typeface="Arial" panose="020B0604020202020204" pitchFamily="34" charset="0"/>
              </a:rPr>
              <a:t> dull o </a:t>
            </a:r>
            <a:r>
              <a:rPr lang="en-GB" sz="3200" dirty="0" err="1">
                <a:latin typeface="Arial" panose="020B0604020202020204" pitchFamily="34" charset="0"/>
                <a:cs typeface="Arial" panose="020B0604020202020204" pitchFamily="34" charset="0"/>
              </a:rPr>
              <a:t>fyfyrio</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Methrin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gwir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werthfawrogiad</a:t>
            </a:r>
            <a:r>
              <a:rPr lang="en-GB" sz="3200" dirty="0">
                <a:latin typeface="Arial" panose="020B0604020202020204" pitchFamily="34" charset="0"/>
                <a:cs typeface="Arial" panose="020B0604020202020204" pitchFamily="34" charset="0"/>
              </a:rPr>
              <a:t> or </a:t>
            </a:r>
            <a:r>
              <a:rPr lang="en-GB" sz="3200" dirty="0" err="1">
                <a:latin typeface="Arial" panose="020B0604020202020204" pitchFamily="34" charset="0"/>
                <a:cs typeface="Arial" panose="020B0604020202020204" pitchFamily="34" charset="0"/>
              </a:rPr>
              <a:t>amgylchedd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fel</a:t>
            </a:r>
            <a:r>
              <a:rPr lang="en-GB" sz="3200" dirty="0">
                <a:latin typeface="Arial" panose="020B0604020202020204" pitchFamily="34" charset="0"/>
                <a:cs typeface="Arial" panose="020B0604020202020204" pitchFamily="34" charset="0"/>
              </a:rPr>
              <a:t> y ‘</a:t>
            </a:r>
            <a:r>
              <a:rPr lang="en-GB" sz="3200" dirty="0" err="1">
                <a:latin typeface="Arial" panose="020B0604020202020204" pitchFamily="34" charset="0"/>
                <a:cs typeface="Arial" panose="020B0604020202020204" pitchFamily="34" charset="0"/>
              </a:rPr>
              <a:t>trydydd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athro</a:t>
            </a:r>
            <a:r>
              <a:rPr lang="en-GB" sz="3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698244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01FF83-D564-1FEB-73B3-45AFA90F77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7C8B01-1B45-D309-2429-893BDDE77AAF}"/>
              </a:ext>
            </a:extLst>
          </p:cNvPr>
          <p:cNvSpPr>
            <a:spLocks noGrp="1"/>
          </p:cNvSpPr>
          <p:nvPr>
            <p:ph type="title"/>
          </p:nvPr>
        </p:nvSpPr>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Aims</a:t>
            </a:r>
          </a:p>
        </p:txBody>
      </p:sp>
      <p:sp>
        <p:nvSpPr>
          <p:cNvPr id="3" name="Content Placeholder 2">
            <a:extLst>
              <a:ext uri="{FF2B5EF4-FFF2-40B4-BE49-F238E27FC236}">
                <a16:creationId xmlns:a16="http://schemas.microsoft.com/office/drawing/2014/main" id="{7CDC690C-C3B4-A631-BFBD-8965A9F23D49}"/>
              </a:ext>
            </a:extLst>
          </p:cNvPr>
          <p:cNvSpPr>
            <a:spLocks noGrp="1"/>
          </p:cNvSpPr>
          <p:nvPr>
            <p:ph idx="1"/>
          </p:nvPr>
        </p:nvSpPr>
        <p:spPr/>
        <p:txBody>
          <a:bodyPr>
            <a:noAutofit/>
          </a:bodyPr>
          <a:lstStyle/>
          <a:p>
            <a:r>
              <a:rPr lang="en-GB" sz="3200" dirty="0">
                <a:solidFill>
                  <a:schemeClr val="accent1">
                    <a:lumMod val="75000"/>
                  </a:schemeClr>
                </a:solidFill>
                <a:latin typeface="Arial" panose="020B0604020202020204" pitchFamily="34" charset="0"/>
                <a:cs typeface="Arial" panose="020B0604020202020204" pitchFamily="34" charset="0"/>
              </a:rPr>
              <a:t>Understand the core principles of the Reggio approach</a:t>
            </a:r>
          </a:p>
          <a:p>
            <a:r>
              <a:rPr lang="en-GB" sz="3200" dirty="0">
                <a:solidFill>
                  <a:schemeClr val="accent1">
                    <a:lumMod val="75000"/>
                  </a:schemeClr>
                </a:solidFill>
                <a:latin typeface="Arial" panose="020B0604020202020204" pitchFamily="34" charset="0"/>
                <a:cs typeface="Arial" panose="020B0604020202020204" pitchFamily="34" charset="0"/>
              </a:rPr>
              <a:t>Explore how these can be embedded into practice</a:t>
            </a:r>
          </a:p>
          <a:p>
            <a:r>
              <a:rPr lang="en-GB" sz="3200" dirty="0">
                <a:solidFill>
                  <a:schemeClr val="accent1">
                    <a:lumMod val="75000"/>
                  </a:schemeClr>
                </a:solidFill>
                <a:latin typeface="Arial" panose="020B0604020202020204" pitchFamily="34" charset="0"/>
                <a:cs typeface="Arial" panose="020B0604020202020204" pitchFamily="34" charset="0"/>
              </a:rPr>
              <a:t>Learn how to integrate creativity, inquiry, and collaboration into the learning process</a:t>
            </a:r>
          </a:p>
          <a:p>
            <a:r>
              <a:rPr lang="en-GB" sz="3200" dirty="0">
                <a:solidFill>
                  <a:schemeClr val="accent1">
                    <a:lumMod val="75000"/>
                  </a:schemeClr>
                </a:solidFill>
                <a:latin typeface="Arial" panose="020B0604020202020204" pitchFamily="34" charset="0"/>
                <a:cs typeface="Arial" panose="020B0604020202020204" pitchFamily="34" charset="0"/>
              </a:rPr>
              <a:t>Discover how to document learning as a method for reflection</a:t>
            </a:r>
          </a:p>
          <a:p>
            <a:r>
              <a:rPr lang="en-GB" sz="3200" dirty="0">
                <a:solidFill>
                  <a:schemeClr val="accent1">
                    <a:lumMod val="75000"/>
                  </a:schemeClr>
                </a:solidFill>
                <a:latin typeface="Arial" panose="020B0604020202020204" pitchFamily="34" charset="0"/>
                <a:cs typeface="Arial" panose="020B0604020202020204" pitchFamily="34" charset="0"/>
              </a:rPr>
              <a:t>Foster a true appreciation for the environment as the ‘third teacher’</a:t>
            </a:r>
          </a:p>
        </p:txBody>
      </p:sp>
    </p:spTree>
    <p:extLst>
      <p:ext uri="{BB962C8B-B14F-4D97-AF65-F5344CB8AC3E}">
        <p14:creationId xmlns:p14="http://schemas.microsoft.com/office/powerpoint/2010/main" val="774906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2C569-52C7-A360-9676-36EE1FACD636}"/>
              </a:ext>
            </a:extLst>
          </p:cNvPr>
          <p:cNvSpPr>
            <a:spLocks noGrp="1"/>
          </p:cNvSpPr>
          <p:nvPr>
            <p:ph type="title"/>
          </p:nvPr>
        </p:nvSpPr>
        <p:spPr>
          <a:xfrm>
            <a:off x="355076" y="0"/>
            <a:ext cx="11481847" cy="1325563"/>
          </a:xfrm>
        </p:spPr>
        <p:txBody>
          <a:bodyPr>
            <a:normAutofit fontScale="90000"/>
          </a:bodyPr>
          <a:lstStyle/>
          <a:p>
            <a:pPr algn="ctr"/>
            <a:r>
              <a:rPr lang="en-GB" sz="4800" b="1" dirty="0" err="1">
                <a:latin typeface="Arial" panose="020B0604020202020204" pitchFamily="34" charset="0"/>
                <a:cs typeface="Arial" panose="020B0604020202020204" pitchFamily="34" charset="0"/>
              </a:rPr>
              <a:t>Geirfa</a:t>
            </a:r>
            <a:br>
              <a:rPr lang="en-GB" dirty="0"/>
            </a:br>
            <a:endParaRPr lang="en-GB" dirty="0"/>
          </a:p>
        </p:txBody>
      </p:sp>
      <p:sp>
        <p:nvSpPr>
          <p:cNvPr id="3" name="Content Placeholder 2">
            <a:extLst>
              <a:ext uri="{FF2B5EF4-FFF2-40B4-BE49-F238E27FC236}">
                <a16:creationId xmlns:a16="http://schemas.microsoft.com/office/drawing/2014/main" id="{CFA74AB8-6831-9F12-503A-91AA8CF34C99}"/>
              </a:ext>
            </a:extLst>
          </p:cNvPr>
          <p:cNvSpPr>
            <a:spLocks noGrp="1"/>
          </p:cNvSpPr>
          <p:nvPr>
            <p:ph idx="1"/>
          </p:nvPr>
        </p:nvSpPr>
        <p:spPr>
          <a:xfrm>
            <a:off x="355076" y="1025236"/>
            <a:ext cx="11481847" cy="5231476"/>
          </a:xfrm>
        </p:spPr>
        <p:txBody>
          <a:bodyPr>
            <a:normAutofit fontScale="77500" lnSpcReduction="20000"/>
          </a:bodyPr>
          <a:lstStyle/>
          <a:p>
            <a:r>
              <a:rPr lang="en-GB" dirty="0" err="1">
                <a:latin typeface="Arial" panose="020B0604020202020204" pitchFamily="34" charset="0"/>
                <a:cs typeface="Arial" panose="020B0604020202020204" pitchFamily="34" charset="0"/>
              </a:rPr>
              <a:t>Addysgeg</a:t>
            </a:r>
            <a:r>
              <a:rPr lang="en-GB" dirty="0">
                <a:latin typeface="Arial" panose="020B0604020202020204" pitchFamily="34" charset="0"/>
                <a:cs typeface="Arial" panose="020B0604020202020204" pitchFamily="34" charset="0"/>
              </a:rPr>
              <a:t> – dull ac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enwedig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pwnc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academaidd</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gysyniad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damcaniaethol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Hwylusydd</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athro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helpu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myfyrwyr</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ddysgu’n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annibynnol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harwain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trwy’r</a:t>
            </a:r>
            <a:r>
              <a:rPr lang="en-GB" dirty="0">
                <a:latin typeface="Arial" panose="020B0604020202020204" pitchFamily="34" charset="0"/>
                <a:cs typeface="Arial" panose="020B0604020202020204" pitchFamily="34" charset="0"/>
              </a:rPr>
              <a:t> broses </a:t>
            </a:r>
            <a:r>
              <a:rPr lang="en-GB" dirty="0" err="1">
                <a:latin typeface="Arial" panose="020B0604020202020204" pitchFamily="34" charset="0"/>
                <a:cs typeface="Arial" panose="020B0604020202020204" pitchFamily="34" charset="0"/>
              </a:rPr>
              <a:t>ddysgu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Ymchwilydd</a:t>
            </a:r>
            <a:r>
              <a:rPr lang="en-GB" dirty="0">
                <a:latin typeface="Arial" panose="020B0604020202020204" pitchFamily="34" charset="0"/>
                <a:cs typeface="Arial" panose="020B0604020202020204" pitchFamily="34" charset="0"/>
              </a:rPr>
              <a:t> – plenty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ymchwil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cyfranogwr</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arweinydd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Diddordeb</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cyflwr</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diddordeb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dwys</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ymhyfrydu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rhywbeth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Dogfennaeth</a:t>
            </a:r>
            <a:r>
              <a:rPr lang="en-GB" dirty="0">
                <a:latin typeface="Arial" panose="020B0604020202020204" pitchFamily="34" charset="0"/>
                <a:cs typeface="Arial" panose="020B0604020202020204" pitchFamily="34" charset="0"/>
              </a:rPr>
              <a:t> – proses o </a:t>
            </a:r>
            <a:r>
              <a:rPr lang="en-GB" dirty="0" err="1">
                <a:latin typeface="Arial" panose="020B0604020202020204" pitchFamily="34" charset="0"/>
                <a:cs typeface="Arial" panose="020B0604020202020204" pitchFamily="34" charset="0"/>
              </a:rPr>
              <a:t>gasglu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dehongli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myfyrio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brofiadau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plentyn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Amgylchedd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trydydd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athro</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Defnyddio’r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amgylchedd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gefnogi</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yr </a:t>
            </a:r>
            <a:r>
              <a:rPr lang="en-GB" dirty="0" err="1">
                <a:latin typeface="Arial" panose="020B0604020202020204" pitchFamily="34" charset="0"/>
                <a:cs typeface="Arial" panose="020B0604020202020204" pitchFamily="34" charset="0"/>
              </a:rPr>
              <a:t>athro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rhieni</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Pedagogista – </a:t>
            </a:r>
            <a:r>
              <a:rPr lang="en-GB" b="0" i="0" dirty="0" err="1">
                <a:effectLst/>
                <a:latin typeface="Arial" panose="020B0604020202020204" pitchFamily="34" charset="0"/>
                <a:cs typeface="Arial" panose="020B0604020202020204" pitchFamily="34" charset="0"/>
              </a:rPr>
              <a:t>arbenigwyr</a:t>
            </a:r>
            <a:r>
              <a:rPr lang="en-GB" b="0" i="0" dirty="0">
                <a:effectLst/>
                <a:latin typeface="Arial" panose="020B0604020202020204" pitchFamily="34" charset="0"/>
                <a:cs typeface="Arial" panose="020B0604020202020204" pitchFamily="34" charset="0"/>
              </a:rPr>
              <a:t> </a:t>
            </a:r>
            <a:r>
              <a:rPr lang="en-GB" b="0" i="0" dirty="0" err="1">
                <a:effectLst/>
                <a:latin typeface="Arial" panose="020B0604020202020204" pitchFamily="34" charset="0"/>
                <a:cs typeface="Arial" panose="020B0604020202020204" pitchFamily="34" charset="0"/>
              </a:rPr>
              <a:t>mewn</a:t>
            </a:r>
            <a:r>
              <a:rPr lang="en-GB" b="0" i="0" dirty="0">
                <a:effectLst/>
                <a:latin typeface="Arial" panose="020B0604020202020204" pitchFamily="34" charset="0"/>
                <a:cs typeface="Arial" panose="020B0604020202020204" pitchFamily="34" charset="0"/>
              </a:rPr>
              <a:t> </a:t>
            </a:r>
            <a:r>
              <a:rPr lang="en-GB" b="0" i="0" dirty="0" err="1">
                <a:effectLst/>
                <a:latin typeface="Arial" panose="020B0604020202020204" pitchFamily="34" charset="0"/>
                <a:cs typeface="Arial" panose="020B0604020202020204" pitchFamily="34" charset="0"/>
              </a:rPr>
              <a:t>addysgeg</a:t>
            </a:r>
            <a:r>
              <a:rPr lang="en-GB" b="0" i="0" dirty="0">
                <a:effectLst/>
                <a:latin typeface="Arial" panose="020B0604020202020204" pitchFamily="34" charset="0"/>
                <a:cs typeface="Arial" panose="020B0604020202020204" pitchFamily="34" charset="0"/>
              </a:rPr>
              <a:t>, neu </a:t>
            </a:r>
            <a:r>
              <a:rPr lang="en-GB" b="0" i="0" dirty="0" err="1">
                <a:effectLst/>
                <a:latin typeface="Arial" panose="020B0604020202020204" pitchFamily="34" charset="0"/>
                <a:cs typeface="Arial" panose="020B0604020202020204" pitchFamily="34" charset="0"/>
              </a:rPr>
              <a:t>damcaniaeth</a:t>
            </a:r>
            <a:r>
              <a:rPr lang="en-GB" b="0" i="0" dirty="0">
                <a:effectLst/>
                <a:latin typeface="Arial" panose="020B0604020202020204" pitchFamily="34" charset="0"/>
                <a:cs typeface="Arial" panose="020B0604020202020204" pitchFamily="34" charset="0"/>
              </a:rPr>
              <a:t> ac </a:t>
            </a:r>
            <a:r>
              <a:rPr lang="en-GB" b="0" i="0" dirty="0" err="1">
                <a:effectLst/>
                <a:latin typeface="Arial" panose="020B0604020202020204" pitchFamily="34" charset="0"/>
                <a:cs typeface="Arial" panose="020B0604020202020204" pitchFamily="34" charset="0"/>
              </a:rPr>
              <a:t>arfer</a:t>
            </a:r>
            <a:r>
              <a:rPr lang="en-GB" b="0" i="0" dirty="0">
                <a:effectLst/>
                <a:latin typeface="Arial" panose="020B0604020202020204" pitchFamily="34" charset="0"/>
                <a:cs typeface="Arial" panose="020B0604020202020204" pitchFamily="34" charset="0"/>
              </a:rPr>
              <a:t> </a:t>
            </a:r>
            <a:r>
              <a:rPr lang="en-GB" b="0" i="0" dirty="0" err="1">
                <a:effectLst/>
                <a:latin typeface="Arial" panose="020B0604020202020204" pitchFamily="34" charset="0"/>
                <a:cs typeface="Arial" panose="020B0604020202020204" pitchFamily="34" charset="0"/>
              </a:rPr>
              <a:t>ddysgu</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a:t>
            </a:r>
            <a:r>
              <a:rPr lang="en-GB" b="0" dirty="0">
                <a:effectLst/>
                <a:latin typeface="Arial" panose="020B0604020202020204" pitchFamily="34" charset="0"/>
                <a:cs typeface="Arial" panose="020B0604020202020204" pitchFamily="34" charset="0"/>
              </a:rPr>
              <a:t>telieristas - </a:t>
            </a:r>
            <a:r>
              <a:rPr lang="en-GB" b="0" dirty="0" err="1">
                <a:effectLst/>
                <a:latin typeface="Arial" panose="020B0604020202020204" pitchFamily="34" charset="0"/>
                <a:cs typeface="Arial" panose="020B0604020202020204" pitchFamily="34" charset="0"/>
              </a:rPr>
              <a:t>arlunydd</a:t>
            </a:r>
            <a:r>
              <a:rPr lang="en-GB" b="0" dirty="0">
                <a:effectLst/>
                <a:latin typeface="Arial" panose="020B0604020202020204" pitchFamily="34" charset="0"/>
                <a:cs typeface="Arial" panose="020B0604020202020204" pitchFamily="34" charset="0"/>
              </a:rPr>
              <a:t> neu </a:t>
            </a:r>
            <a:r>
              <a:rPr lang="en-GB" b="0" dirty="0" err="1">
                <a:effectLst/>
                <a:latin typeface="Arial" panose="020B0604020202020204" pitchFamily="34" charset="0"/>
                <a:cs typeface="Arial" panose="020B0604020202020204" pitchFamily="34" charset="0"/>
              </a:rPr>
              <a:t>addysgwr</a:t>
            </a:r>
            <a:r>
              <a:rPr lang="en-GB" b="0" dirty="0">
                <a:effectLst/>
                <a:latin typeface="Arial" panose="020B0604020202020204" pitchFamily="34" charset="0"/>
                <a:cs typeface="Arial" panose="020B0604020202020204" pitchFamily="34" charset="0"/>
              </a:rPr>
              <a:t> </a:t>
            </a:r>
            <a:r>
              <a:rPr lang="en-GB" b="0" dirty="0" err="1">
                <a:effectLst/>
                <a:latin typeface="Arial" panose="020B0604020202020204" pitchFamily="34" charset="0"/>
                <a:cs typeface="Arial" panose="020B0604020202020204" pitchFamily="34" charset="0"/>
              </a:rPr>
              <a:t>celf</a:t>
            </a:r>
            <a:r>
              <a:rPr lang="en-GB" b="0" dirty="0">
                <a:effectLst/>
                <a:latin typeface="Arial" panose="020B0604020202020204" pitchFamily="34" charset="0"/>
                <a:cs typeface="Arial" panose="020B0604020202020204" pitchFamily="34" charset="0"/>
              </a:rPr>
              <a:t> </a:t>
            </a:r>
            <a:r>
              <a:rPr lang="en-GB" b="0" dirty="0" err="1">
                <a:effectLst/>
                <a:latin typeface="Arial" panose="020B0604020202020204" pitchFamily="34" charset="0"/>
                <a:cs typeface="Arial" panose="020B0604020202020204" pitchFamily="34" charset="0"/>
              </a:rPr>
              <a:t>sy’n</a:t>
            </a:r>
            <a:r>
              <a:rPr lang="en-GB" b="0" dirty="0">
                <a:effectLst/>
                <a:latin typeface="Arial" panose="020B0604020202020204" pitchFamily="34" charset="0"/>
                <a:cs typeface="Arial" panose="020B0604020202020204" pitchFamily="34" charset="0"/>
              </a:rPr>
              <a:t> </a:t>
            </a:r>
            <a:r>
              <a:rPr lang="en-GB" b="0" dirty="0" err="1">
                <a:effectLst/>
                <a:latin typeface="Arial" panose="020B0604020202020204" pitchFamily="34" charset="0"/>
                <a:cs typeface="Arial" panose="020B0604020202020204" pitchFamily="34" charset="0"/>
              </a:rPr>
              <a:t>gweithio</a:t>
            </a:r>
            <a:r>
              <a:rPr lang="en-GB" b="0" dirty="0">
                <a:effectLst/>
                <a:latin typeface="Arial" panose="020B0604020202020204" pitchFamily="34" charset="0"/>
                <a:cs typeface="Arial" panose="020B0604020202020204" pitchFamily="34" charset="0"/>
              </a:rPr>
              <a:t> </a:t>
            </a:r>
            <a:r>
              <a:rPr lang="en-GB" b="0" dirty="0" err="1">
                <a:effectLst/>
                <a:latin typeface="Arial" panose="020B0604020202020204" pitchFamily="34" charset="0"/>
                <a:cs typeface="Arial" panose="020B0604020202020204" pitchFamily="34" charset="0"/>
              </a:rPr>
              <a:t>gyda</a:t>
            </a:r>
            <a:r>
              <a:rPr lang="en-GB" b="0" dirty="0">
                <a:effectLst/>
                <a:latin typeface="Arial" panose="020B0604020202020204" pitchFamily="34" charset="0"/>
                <a:cs typeface="Arial" panose="020B0604020202020204" pitchFamily="34" charset="0"/>
              </a:rPr>
              <a:t> </a:t>
            </a:r>
            <a:r>
              <a:rPr lang="en-GB" b="0" dirty="0" err="1">
                <a:effectLst/>
                <a:latin typeface="Arial" panose="020B0604020202020204" pitchFamily="34" charset="0"/>
                <a:cs typeface="Arial" panose="020B0604020202020204" pitchFamily="34" charset="0"/>
              </a:rPr>
              <a:t>phlant</a:t>
            </a:r>
            <a:r>
              <a:rPr lang="en-GB" b="0" dirty="0">
                <a:effectLst/>
                <a:latin typeface="Arial" panose="020B0604020202020204" pitchFamily="34" charset="0"/>
                <a:cs typeface="Arial" panose="020B0604020202020204" pitchFamily="34" charset="0"/>
              </a:rPr>
              <a:t> </a:t>
            </a:r>
            <a:r>
              <a:rPr lang="en-GB" b="0" dirty="0" err="1">
                <a:effectLst/>
                <a:latin typeface="Arial" panose="020B0604020202020204" pitchFamily="34" charset="0"/>
                <a:cs typeface="Arial" panose="020B0604020202020204" pitchFamily="34" charset="0"/>
              </a:rPr>
              <a:t>mewn</a:t>
            </a:r>
            <a:r>
              <a:rPr lang="en-GB" b="0" dirty="0">
                <a:effectLst/>
                <a:latin typeface="Arial" panose="020B0604020202020204" pitchFamily="34" charset="0"/>
                <a:cs typeface="Arial" panose="020B0604020202020204" pitchFamily="34" charset="0"/>
              </a:rPr>
              <a:t> </a:t>
            </a:r>
            <a:r>
              <a:rPr lang="en-GB" b="0" dirty="0" err="1">
                <a:effectLst/>
                <a:latin typeface="Arial" panose="020B0604020202020204" pitchFamily="34" charset="0"/>
                <a:cs typeface="Arial" panose="020B0604020202020204" pitchFamily="34" charset="0"/>
              </a:rPr>
              <a:t>gofal</a:t>
            </a:r>
            <a:r>
              <a:rPr lang="en-GB" b="0" dirty="0">
                <a:effectLst/>
                <a:latin typeface="Arial" panose="020B0604020202020204" pitchFamily="34" charset="0"/>
                <a:cs typeface="Arial" panose="020B0604020202020204" pitchFamily="34" charset="0"/>
              </a:rPr>
              <a:t> </a:t>
            </a:r>
            <a:r>
              <a:rPr lang="en-GB" b="0" dirty="0" err="1">
                <a:effectLst/>
                <a:latin typeface="Arial" panose="020B0604020202020204" pitchFamily="34" charset="0"/>
                <a:cs typeface="Arial" panose="020B0604020202020204" pitchFamily="34" charset="0"/>
              </a:rPr>
              <a:t>celf</a:t>
            </a:r>
            <a:r>
              <a:rPr lang="en-GB" b="0" dirty="0">
                <a:effectLst/>
                <a:latin typeface="Arial" panose="020B0604020202020204" pitchFamily="34" charset="0"/>
                <a:cs typeface="Arial" panose="020B0604020202020204" pitchFamily="34" charset="0"/>
              </a:rPr>
              <a:t> </a:t>
            </a:r>
            <a:r>
              <a:rPr lang="en-GB" b="0" dirty="0" err="1">
                <a:effectLst/>
                <a:latin typeface="Arial" panose="020B0604020202020204" pitchFamily="34" charset="0"/>
                <a:cs typeface="Arial" panose="020B0604020202020204" pitchFamily="34" charset="0"/>
              </a:rPr>
              <a:t>i</a:t>
            </a:r>
            <a:r>
              <a:rPr lang="en-GB" b="0" dirty="0">
                <a:effectLst/>
                <a:latin typeface="Arial" panose="020B0604020202020204" pitchFamily="34" charset="0"/>
                <a:cs typeface="Arial" panose="020B0604020202020204" pitchFamily="34" charset="0"/>
              </a:rPr>
              <a:t> </a:t>
            </a:r>
            <a:r>
              <a:rPr lang="en-GB" b="0" dirty="0" err="1">
                <a:effectLst/>
                <a:latin typeface="Arial" panose="020B0604020202020204" pitchFamily="34" charset="0"/>
                <a:cs typeface="Arial" panose="020B0604020202020204" pitchFamily="34" charset="0"/>
              </a:rPr>
              <a:t>gefnogi</a:t>
            </a:r>
            <a:r>
              <a:rPr lang="en-GB" b="0" dirty="0">
                <a:effectLst/>
                <a:latin typeface="Arial" panose="020B0604020202020204" pitchFamily="34" charset="0"/>
                <a:cs typeface="Arial" panose="020B0604020202020204" pitchFamily="34" charset="0"/>
              </a:rPr>
              <a:t> </a:t>
            </a:r>
            <a:r>
              <a:rPr lang="en-GB" b="0" dirty="0" err="1">
                <a:effectLst/>
                <a:latin typeface="Arial" panose="020B0604020202020204" pitchFamily="34" charset="0"/>
                <a:cs typeface="Arial" panose="020B0604020202020204" pitchFamily="34" charset="0"/>
              </a:rPr>
              <a:t>eu</a:t>
            </a:r>
            <a:r>
              <a:rPr lang="en-GB" b="0" dirty="0">
                <a:effectLst/>
                <a:latin typeface="Arial" panose="020B0604020202020204" pitchFamily="34" charset="0"/>
                <a:cs typeface="Arial" panose="020B0604020202020204" pitchFamily="34" charset="0"/>
              </a:rPr>
              <a:t> </a:t>
            </a:r>
            <a:r>
              <a:rPr lang="en-GB" b="0" dirty="0" err="1">
                <a:effectLst/>
                <a:latin typeface="Arial" panose="020B0604020202020204" pitchFamily="34" charset="0"/>
                <a:cs typeface="Arial" panose="020B0604020202020204" pitchFamily="34" charset="0"/>
              </a:rPr>
              <a:t>creadigrwydd</a:t>
            </a:r>
            <a:r>
              <a:rPr lang="en-GB" b="0" dirty="0">
                <a:effectLst/>
                <a:latin typeface="Arial" panose="020B0604020202020204" pitchFamily="34" charset="0"/>
                <a:cs typeface="Arial" panose="020B0604020202020204" pitchFamily="34" charset="0"/>
              </a:rPr>
              <a:t> a </a:t>
            </a:r>
            <a:r>
              <a:rPr lang="en-GB" b="0" dirty="0" err="1">
                <a:effectLst/>
                <a:latin typeface="Arial" panose="020B0604020202020204" pitchFamily="34" charset="0"/>
                <a:cs typeface="Arial" panose="020B0604020202020204" pitchFamily="34" charset="0"/>
              </a:rPr>
              <a:t>ddysgu</a:t>
            </a:r>
            <a:endParaRPr lang="en-GB" b="0" i="0" dirty="0">
              <a:effectLst/>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Atelier – </a:t>
            </a:r>
            <a:r>
              <a:rPr lang="en-GB" dirty="0" err="1">
                <a:latin typeface="Arial" panose="020B0604020202020204" pitchFamily="34" charset="0"/>
                <a:cs typeface="Arial" panose="020B0604020202020204" pitchFamily="34" charset="0"/>
              </a:rPr>
              <a:t>gweithdy</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stiwdio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enwedig</a:t>
            </a:r>
            <a:r>
              <a:rPr lang="en-GB" dirty="0">
                <a:latin typeface="Arial" panose="020B0604020202020204" pitchFamily="34" charset="0"/>
                <a:cs typeface="Arial" panose="020B0604020202020204" pitchFamily="34" charset="0"/>
              </a:rPr>
              <a:t> un a </a:t>
            </a:r>
            <a:r>
              <a:rPr lang="en-GB" dirty="0" err="1">
                <a:latin typeface="Arial" panose="020B0604020202020204" pitchFamily="34" charset="0"/>
                <a:cs typeface="Arial" panose="020B0604020202020204" pitchFamily="34" charset="0"/>
              </a:rPr>
              <a:t>ddefnyddir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arlunydd</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ddylunydd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Remida</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Canolfan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ailgylchu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cymunedol</a:t>
            </a:r>
            <a:endParaRPr lang="en-GB" dirty="0"/>
          </a:p>
        </p:txBody>
      </p:sp>
    </p:spTree>
    <p:extLst>
      <p:ext uri="{BB962C8B-B14F-4D97-AF65-F5344CB8AC3E}">
        <p14:creationId xmlns:p14="http://schemas.microsoft.com/office/powerpoint/2010/main" val="225093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429EA9-A840-8DD6-3AAB-5EC8C5DCE6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49A8F4-0E0E-BEFB-4829-5180662B3662}"/>
              </a:ext>
            </a:extLst>
          </p:cNvPr>
          <p:cNvSpPr>
            <a:spLocks noGrp="1"/>
          </p:cNvSpPr>
          <p:nvPr>
            <p:ph type="title"/>
          </p:nvPr>
        </p:nvSpPr>
        <p:spPr>
          <a:xfrm>
            <a:off x="355076" y="0"/>
            <a:ext cx="11481847" cy="1325563"/>
          </a:xfrm>
        </p:spPr>
        <p:txBody>
          <a:bodyPr>
            <a:normAutofit fontScale="90000"/>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Glossary</a:t>
            </a:r>
            <a:br>
              <a:rPr lang="en-GB" dirty="0"/>
            </a:br>
            <a:endParaRPr lang="en-GB" dirty="0"/>
          </a:p>
        </p:txBody>
      </p:sp>
      <p:sp>
        <p:nvSpPr>
          <p:cNvPr id="3" name="Content Placeholder 2">
            <a:extLst>
              <a:ext uri="{FF2B5EF4-FFF2-40B4-BE49-F238E27FC236}">
                <a16:creationId xmlns:a16="http://schemas.microsoft.com/office/drawing/2014/main" id="{DCF72FBB-BEDC-4C10-3382-93CB52F31F3C}"/>
              </a:ext>
            </a:extLst>
          </p:cNvPr>
          <p:cNvSpPr>
            <a:spLocks noGrp="1"/>
          </p:cNvSpPr>
          <p:nvPr>
            <p:ph idx="1"/>
          </p:nvPr>
        </p:nvSpPr>
        <p:spPr>
          <a:xfrm>
            <a:off x="361017" y="725978"/>
            <a:ext cx="11481847" cy="5231476"/>
          </a:xfrm>
        </p:spPr>
        <p:txBody>
          <a:bodyPr>
            <a:normAutofit fontScale="850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Pedagogy - </a:t>
            </a:r>
            <a:r>
              <a:rPr lang="en-GB" b="0" i="0" dirty="0">
                <a:solidFill>
                  <a:schemeClr val="accent1">
                    <a:lumMod val="75000"/>
                  </a:schemeClr>
                </a:solidFill>
                <a:effectLst/>
                <a:latin typeface="Arial" panose="020B0604020202020204" pitchFamily="34" charset="0"/>
                <a:cs typeface="Arial" panose="020B0604020202020204" pitchFamily="34" charset="0"/>
              </a:rPr>
              <a:t>the method and practice of teaching, especially as an academic subject or theoretical concept</a:t>
            </a:r>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Facilitator - </a:t>
            </a:r>
            <a:r>
              <a:rPr lang="en-GB" b="0" i="0" dirty="0">
                <a:solidFill>
                  <a:schemeClr val="accent1">
                    <a:lumMod val="75000"/>
                  </a:schemeClr>
                </a:solidFill>
                <a:effectLst/>
                <a:latin typeface="Arial" panose="020B0604020202020204" pitchFamily="34" charset="0"/>
                <a:cs typeface="Arial" panose="020B0604020202020204" pitchFamily="34" charset="0"/>
              </a:rPr>
              <a:t>a teacher who helps students learn independently by guiding them through the learning process</a:t>
            </a:r>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Researcher - a child who is involved in research as a participant or leader</a:t>
            </a:r>
          </a:p>
          <a:p>
            <a:r>
              <a:rPr lang="en-GB" dirty="0">
                <a:solidFill>
                  <a:schemeClr val="accent1">
                    <a:lumMod val="75000"/>
                  </a:schemeClr>
                </a:solidFill>
                <a:latin typeface="Arial" panose="020B0604020202020204" pitchFamily="34" charset="0"/>
                <a:cs typeface="Arial" panose="020B0604020202020204" pitchFamily="34" charset="0"/>
              </a:rPr>
              <a:t>Fascination - </a:t>
            </a:r>
            <a:r>
              <a:rPr lang="en-GB" b="0" i="0" dirty="0">
                <a:solidFill>
                  <a:schemeClr val="accent1">
                    <a:lumMod val="75000"/>
                  </a:schemeClr>
                </a:solidFill>
                <a:effectLst/>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a state of intense interest or delight in something</a:t>
            </a:r>
            <a:r>
              <a:rPr lang="en-GB" b="0" i="0" dirty="0">
                <a:solidFill>
                  <a:schemeClr val="accent1">
                    <a:lumMod val="75000"/>
                  </a:schemeClr>
                </a:solidFill>
                <a:effectLst/>
                <a:latin typeface="Arial" panose="020B0604020202020204" pitchFamily="34" charset="0"/>
                <a:cs typeface="Arial" panose="020B0604020202020204" pitchFamily="34" charset="0"/>
              </a:rPr>
              <a:t>.</a:t>
            </a:r>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Documentation - </a:t>
            </a:r>
            <a:r>
              <a:rPr lang="en-GB" b="0" i="0" dirty="0">
                <a:solidFill>
                  <a:schemeClr val="accent1">
                    <a:lumMod val="75000"/>
                  </a:schemeClr>
                </a:solidFill>
                <a:effectLst/>
                <a:latin typeface="Arial" panose="020B0604020202020204" pitchFamily="34" charset="0"/>
                <a:cs typeface="Arial" panose="020B0604020202020204" pitchFamily="34" charset="0"/>
              </a:rPr>
              <a:t>a process of collecting, interpreting, and reflecting on a child's learning experiences</a:t>
            </a:r>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Environment as the third teacher – Using the environment to support and guide learning after the teacher and parent</a:t>
            </a:r>
          </a:p>
          <a:p>
            <a:r>
              <a:rPr lang="en-GB" dirty="0">
                <a:solidFill>
                  <a:schemeClr val="accent1">
                    <a:lumMod val="75000"/>
                  </a:schemeClr>
                </a:solidFill>
                <a:latin typeface="Arial" panose="020B0604020202020204" pitchFamily="34" charset="0"/>
                <a:cs typeface="Arial" panose="020B0604020202020204" pitchFamily="34" charset="0"/>
              </a:rPr>
              <a:t>Pedagogista - </a:t>
            </a:r>
            <a:r>
              <a:rPr lang="en-GB" b="0" i="0" dirty="0">
                <a:solidFill>
                  <a:schemeClr val="accent1">
                    <a:lumMod val="75000"/>
                  </a:schemeClr>
                </a:solidFill>
                <a:effectLst/>
                <a:latin typeface="Arial" panose="020B0604020202020204" pitchFamily="34" charset="0"/>
                <a:cs typeface="Arial" panose="020B0604020202020204" pitchFamily="34" charset="0"/>
              </a:rPr>
              <a:t>a specialist in pedagogy, or the theory and practice of education</a:t>
            </a:r>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A</a:t>
            </a:r>
            <a:r>
              <a:rPr lang="en-GB" b="0" dirty="0">
                <a:solidFill>
                  <a:schemeClr val="accent1">
                    <a:lumMod val="75000"/>
                  </a:schemeClr>
                </a:solidFill>
                <a:effectLst/>
                <a:latin typeface="Arial" panose="020B0604020202020204" pitchFamily="34" charset="0"/>
                <a:cs typeface="Arial" panose="020B0604020202020204" pitchFamily="34" charset="0"/>
              </a:rPr>
              <a:t>telieristas - </a:t>
            </a:r>
            <a:r>
              <a:rPr lang="en-GB" b="0" i="0" dirty="0">
                <a:solidFill>
                  <a:schemeClr val="accent1">
                    <a:lumMod val="75000"/>
                  </a:schemeClr>
                </a:solidFill>
                <a:effectLst/>
                <a:latin typeface="Arial" panose="020B0604020202020204" pitchFamily="34" charset="0"/>
                <a:cs typeface="Arial" panose="020B0604020202020204" pitchFamily="34" charset="0"/>
              </a:rPr>
              <a:t>an artist or art educator who works with children in an art space to support their creativity and learning</a:t>
            </a:r>
          </a:p>
          <a:p>
            <a:r>
              <a:rPr lang="en-GB" dirty="0">
                <a:solidFill>
                  <a:schemeClr val="accent1">
                    <a:lumMod val="75000"/>
                  </a:schemeClr>
                </a:solidFill>
                <a:latin typeface="Arial" panose="020B0604020202020204" pitchFamily="34" charset="0"/>
                <a:cs typeface="Arial" panose="020B0604020202020204" pitchFamily="34" charset="0"/>
              </a:rPr>
              <a:t>Atelier - </a:t>
            </a:r>
            <a:r>
              <a:rPr lang="en-GB" b="0" i="0" dirty="0">
                <a:solidFill>
                  <a:schemeClr val="accent1">
                    <a:lumMod val="75000"/>
                  </a:schemeClr>
                </a:solidFill>
                <a:effectLst/>
                <a:latin typeface="Arial" panose="020B0604020202020204" pitchFamily="34" charset="0"/>
                <a:cs typeface="Arial" panose="020B0604020202020204" pitchFamily="34" charset="0"/>
              </a:rPr>
              <a:t>a workshop or studio, especially one used by an artist or designer.</a:t>
            </a:r>
            <a:endParaRPr lang="en-GB" b="0" dirty="0">
              <a:solidFill>
                <a:schemeClr val="accent1">
                  <a:lumMod val="75000"/>
                </a:schemeClr>
              </a:solidFill>
              <a:effectLst/>
              <a:latin typeface="Arial" panose="020B0604020202020204" pitchFamily="34" charset="0"/>
              <a:cs typeface="Arial" panose="020B0604020202020204" pitchFamily="34" charset="0"/>
            </a:endParaRPr>
          </a:p>
          <a:p>
            <a:r>
              <a:rPr lang="en-GB" dirty="0" err="1">
                <a:solidFill>
                  <a:schemeClr val="accent1">
                    <a:lumMod val="75000"/>
                  </a:schemeClr>
                </a:solidFill>
                <a:latin typeface="Arial" panose="020B0604020202020204" pitchFamily="34" charset="0"/>
                <a:cs typeface="Arial" panose="020B0604020202020204" pitchFamily="34" charset="0"/>
              </a:rPr>
              <a:t>Remida</a:t>
            </a:r>
            <a:r>
              <a:rPr lang="en-GB" dirty="0">
                <a:solidFill>
                  <a:schemeClr val="accent1">
                    <a:lumMod val="75000"/>
                  </a:schemeClr>
                </a:solidFill>
                <a:latin typeface="Arial" panose="020B0604020202020204" pitchFamily="34" charset="0"/>
                <a:cs typeface="Arial" panose="020B0604020202020204" pitchFamily="34" charset="0"/>
              </a:rPr>
              <a:t> – Community recycle centre</a:t>
            </a:r>
            <a:endParaRPr lang="en-GB" dirty="0"/>
          </a:p>
        </p:txBody>
      </p:sp>
    </p:spTree>
    <p:extLst>
      <p:ext uri="{BB962C8B-B14F-4D97-AF65-F5344CB8AC3E}">
        <p14:creationId xmlns:p14="http://schemas.microsoft.com/office/powerpoint/2010/main" val="2955488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F5D6E-2786-A9EF-9721-94909D01B304}"/>
              </a:ext>
            </a:extLst>
          </p:cNvPr>
          <p:cNvSpPr>
            <a:spLocks noGrp="1"/>
          </p:cNvSpPr>
          <p:nvPr>
            <p:ph type="title"/>
          </p:nvPr>
        </p:nvSpPr>
        <p:spPr/>
        <p:txBody>
          <a:bodyPr>
            <a:normAutofit/>
          </a:bodyPr>
          <a:lstStyle/>
          <a:p>
            <a:pPr algn="ctr"/>
            <a:r>
              <a:rPr lang="en-GB" sz="4800" b="1" dirty="0" err="1">
                <a:latin typeface="Arial" panose="020B0604020202020204" pitchFamily="34" charset="0"/>
                <a:cs typeface="Arial" panose="020B0604020202020204" pitchFamily="34" charset="0"/>
              </a:rPr>
              <a:t>Cefndir</a:t>
            </a:r>
            <a:endParaRPr lang="en-GB" sz="4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4690D3A-3548-FED7-5CAB-5D969DAF0724}"/>
              </a:ext>
            </a:extLst>
          </p:cNvPr>
          <p:cNvSpPr>
            <a:spLocks noGrp="1"/>
          </p:cNvSpPr>
          <p:nvPr>
            <p:ph idx="1"/>
          </p:nvPr>
        </p:nvSpPr>
        <p:spPr>
          <a:xfrm>
            <a:off x="358219" y="1825625"/>
            <a:ext cx="5976079" cy="3575934"/>
          </a:xfrm>
        </p:spPr>
        <p:txBody>
          <a:bodyPr>
            <a:normAutofit fontScale="92500" lnSpcReduction="10000"/>
          </a:bodyPr>
          <a:lstStyle/>
          <a:p>
            <a:r>
              <a:rPr lang="en-GB" sz="3200" dirty="0" err="1">
                <a:latin typeface="Arial" panose="020B0604020202020204" pitchFamily="34" charset="0"/>
                <a:cs typeface="Arial" panose="020B0604020202020204" pitchFamily="34" charset="0"/>
              </a:rPr>
              <a:t>Athroniaeth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Addysgol</a:t>
            </a:r>
            <a:r>
              <a:rPr lang="en-GB" sz="3200" dirty="0">
                <a:latin typeface="Arial" panose="020B0604020202020204" pitchFamily="34" charset="0"/>
                <a:cs typeface="Arial" panose="020B0604020202020204" pitchFamily="34" charset="0"/>
              </a:rPr>
              <a:t> ac </a:t>
            </a:r>
            <a:r>
              <a:rPr lang="en-GB" sz="3200" dirty="0" err="1">
                <a:latin typeface="Arial" panose="020B0604020202020204" pitchFamily="34" charset="0"/>
                <a:cs typeface="Arial" panose="020B0604020202020204" pitchFamily="34" charset="0"/>
              </a:rPr>
              <a:t>Addysgeg</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Addysg</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Plentyndod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Blynyddoedd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Cynnar</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Wedi’i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ddatblygu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rhanbarth</a:t>
            </a:r>
            <a:r>
              <a:rPr lang="en-GB" sz="3200" dirty="0">
                <a:latin typeface="Arial" panose="020B0604020202020204" pitchFamily="34" charset="0"/>
                <a:cs typeface="Arial" panose="020B0604020202020204" pitchFamily="34" charset="0"/>
              </a:rPr>
              <a:t> Reggio Emilia </a:t>
            </a:r>
            <a:r>
              <a:rPr lang="en-GB" sz="3200" dirty="0" err="1">
                <a:latin typeface="Arial" panose="020B0604020202020204" pitchFamily="34" charset="0"/>
                <a:cs typeface="Arial" panose="020B0604020202020204" pitchFamily="34" charset="0"/>
              </a:rPr>
              <a:t>yng</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Nghogledd</a:t>
            </a:r>
            <a:r>
              <a:rPr lang="en-GB" sz="3200" dirty="0">
                <a:latin typeface="Arial" panose="020B0604020202020204" pitchFamily="34" charset="0"/>
                <a:cs typeface="Arial" panose="020B0604020202020204" pitchFamily="34" charset="0"/>
              </a:rPr>
              <a:t> yr </a:t>
            </a:r>
            <a:r>
              <a:rPr lang="en-GB" sz="3200" dirty="0" err="1">
                <a:latin typeface="Arial" panose="020B0604020202020204" pitchFamily="34" charset="0"/>
                <a:cs typeface="Arial" panose="020B0604020202020204" pitchFamily="34" charset="0"/>
              </a:rPr>
              <a:t>Eidal</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Loris Malaguzzi</a:t>
            </a:r>
          </a:p>
        </p:txBody>
      </p:sp>
      <p:pic>
        <p:nvPicPr>
          <p:cNvPr id="3074" name="Picture 2" descr="Pin page">
            <a:extLst>
              <a:ext uri="{FF2B5EF4-FFF2-40B4-BE49-F238E27FC236}">
                <a16:creationId xmlns:a16="http://schemas.microsoft.com/office/drawing/2014/main" id="{1073FE1B-50F5-B2D4-D5E1-B62470969B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7500" y="1372484"/>
            <a:ext cx="3333750" cy="402907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eggio Inspired The Approach - Reggio ...">
            <a:extLst>
              <a:ext uri="{FF2B5EF4-FFF2-40B4-BE49-F238E27FC236}">
                <a16:creationId xmlns:a16="http://schemas.microsoft.com/office/drawing/2014/main" id="{69E8778B-8E21-D468-F340-F97B67D250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14784" y="2222788"/>
            <a:ext cx="2085975" cy="2190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6128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4354A7-FFA8-B686-A9AD-2C710F4581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E41A9C-F85F-812B-1DB2-A594EDDFA1D3}"/>
              </a:ext>
            </a:extLst>
          </p:cNvPr>
          <p:cNvSpPr>
            <a:spLocks noGrp="1"/>
          </p:cNvSpPr>
          <p:nvPr>
            <p:ph type="title"/>
          </p:nvPr>
        </p:nvSpPr>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Background</a:t>
            </a:r>
          </a:p>
        </p:txBody>
      </p:sp>
      <p:sp>
        <p:nvSpPr>
          <p:cNvPr id="3" name="Content Placeholder 2">
            <a:extLst>
              <a:ext uri="{FF2B5EF4-FFF2-40B4-BE49-F238E27FC236}">
                <a16:creationId xmlns:a16="http://schemas.microsoft.com/office/drawing/2014/main" id="{AA779540-972F-F43B-5143-9FE8040AA444}"/>
              </a:ext>
            </a:extLst>
          </p:cNvPr>
          <p:cNvSpPr>
            <a:spLocks noGrp="1"/>
          </p:cNvSpPr>
          <p:nvPr>
            <p:ph idx="1"/>
          </p:nvPr>
        </p:nvSpPr>
        <p:spPr>
          <a:xfrm>
            <a:off x="358219" y="1825625"/>
            <a:ext cx="5976079" cy="3575934"/>
          </a:xfrm>
        </p:spPr>
        <p:txBody>
          <a:bodyPr>
            <a:normAutofit/>
          </a:bodyPr>
          <a:lstStyle/>
          <a:p>
            <a:r>
              <a:rPr lang="en-GB" sz="3200" dirty="0">
                <a:solidFill>
                  <a:schemeClr val="accent1">
                    <a:lumMod val="75000"/>
                  </a:schemeClr>
                </a:solidFill>
                <a:latin typeface="Arial" panose="020B0604020202020204" pitchFamily="34" charset="0"/>
                <a:cs typeface="Arial" panose="020B0604020202020204" pitchFamily="34" charset="0"/>
              </a:rPr>
              <a:t>Educational Philosophy and Pedagogy</a:t>
            </a:r>
          </a:p>
          <a:p>
            <a:r>
              <a:rPr lang="en-GB" sz="3200" dirty="0">
                <a:solidFill>
                  <a:schemeClr val="accent1">
                    <a:lumMod val="75000"/>
                  </a:schemeClr>
                </a:solidFill>
                <a:latin typeface="Arial" panose="020B0604020202020204" pitchFamily="34" charset="0"/>
                <a:cs typeface="Arial" panose="020B0604020202020204" pitchFamily="34" charset="0"/>
              </a:rPr>
              <a:t>Early Years Childhood Education </a:t>
            </a:r>
          </a:p>
          <a:p>
            <a:r>
              <a:rPr lang="en-GB" sz="3200" dirty="0">
                <a:solidFill>
                  <a:schemeClr val="accent1">
                    <a:lumMod val="75000"/>
                  </a:schemeClr>
                </a:solidFill>
                <a:latin typeface="Arial" panose="020B0604020202020204" pitchFamily="34" charset="0"/>
                <a:cs typeface="Arial" panose="020B0604020202020204" pitchFamily="34" charset="0"/>
              </a:rPr>
              <a:t>Developed in the region of Reggio Emilia in Northern Italy</a:t>
            </a:r>
          </a:p>
          <a:p>
            <a:r>
              <a:rPr lang="en-GB" sz="3200" dirty="0">
                <a:solidFill>
                  <a:schemeClr val="accent1">
                    <a:lumMod val="75000"/>
                  </a:schemeClr>
                </a:solidFill>
                <a:latin typeface="Arial" panose="020B0604020202020204" pitchFamily="34" charset="0"/>
                <a:cs typeface="Arial" panose="020B0604020202020204" pitchFamily="34" charset="0"/>
              </a:rPr>
              <a:t>Loris Malaguzzi</a:t>
            </a:r>
          </a:p>
        </p:txBody>
      </p:sp>
      <p:pic>
        <p:nvPicPr>
          <p:cNvPr id="3074" name="Picture 2" descr="Pin page">
            <a:extLst>
              <a:ext uri="{FF2B5EF4-FFF2-40B4-BE49-F238E27FC236}">
                <a16:creationId xmlns:a16="http://schemas.microsoft.com/office/drawing/2014/main" id="{4AE976C3-35A4-3C42-A2BB-979AC1D524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7500" y="1372484"/>
            <a:ext cx="3333750" cy="402907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eggio Inspired The Approach - Reggio ...">
            <a:extLst>
              <a:ext uri="{FF2B5EF4-FFF2-40B4-BE49-F238E27FC236}">
                <a16:creationId xmlns:a16="http://schemas.microsoft.com/office/drawing/2014/main" id="{2F48A505-45FC-EB72-2876-DF744C13EA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14784" y="2222788"/>
            <a:ext cx="2085975" cy="2190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2094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3D23E-DE81-0109-F14C-908B92E6C9CB}"/>
              </a:ext>
            </a:extLst>
          </p:cNvPr>
          <p:cNvSpPr>
            <a:spLocks noGrp="1"/>
          </p:cNvSpPr>
          <p:nvPr>
            <p:ph type="title"/>
          </p:nvPr>
        </p:nvSpPr>
        <p:spPr/>
        <p:txBody>
          <a:bodyPr/>
          <a:lstStyle/>
          <a:p>
            <a:pPr algn="ctr"/>
            <a:r>
              <a:rPr lang="en-GB" b="1" dirty="0" err="1">
                <a:latin typeface="Arial" panose="020B0604020202020204" pitchFamily="34" charset="0"/>
                <a:cs typeface="Arial" panose="020B0604020202020204" pitchFamily="34" charset="0"/>
              </a:rPr>
              <a:t>Gwerthoedd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Craidd</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0BF2AEF-6691-86C5-273A-EA49932BB26E}"/>
              </a:ext>
            </a:extLst>
          </p:cNvPr>
          <p:cNvSpPr>
            <a:spLocks noGrp="1"/>
          </p:cNvSpPr>
          <p:nvPr>
            <p:ph idx="1"/>
          </p:nvPr>
        </p:nvSpPr>
        <p:spPr/>
        <p:txBody>
          <a:bodyPr>
            <a:normAutofit/>
          </a:bodyPr>
          <a:lstStyle/>
          <a:p>
            <a:r>
              <a:rPr lang="en-GB" sz="3200" dirty="0">
                <a:latin typeface="Arial" panose="020B0604020202020204" pitchFamily="34" charset="0"/>
                <a:cs typeface="Arial" panose="020B0604020202020204" pitchFamily="34" charset="0"/>
              </a:rPr>
              <a:t>Y plenty </a:t>
            </a:r>
            <a:r>
              <a:rPr lang="en-GB" sz="3200" dirty="0" err="1">
                <a:latin typeface="Arial" panose="020B0604020202020204" pitchFamily="34" charset="0"/>
                <a:cs typeface="Arial" panose="020B0604020202020204" pitchFamily="34" charset="0"/>
              </a:rPr>
              <a:t>fel</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cyfrannwr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gweithredol</a:t>
            </a:r>
            <a:r>
              <a:rPr lang="en-GB" sz="3200" dirty="0">
                <a:latin typeface="Arial" panose="020B0604020202020204" pitchFamily="34" charset="0"/>
                <a:cs typeface="Arial" panose="020B0604020202020204" pitchFamily="34" charset="0"/>
              </a:rPr>
              <a:t> at </a:t>
            </a:r>
            <a:r>
              <a:rPr lang="en-GB" sz="3200" dirty="0" err="1">
                <a:latin typeface="Arial" panose="020B0604020202020204" pitchFamily="34" charset="0"/>
                <a:cs typeface="Arial" panose="020B0604020202020204" pitchFamily="34" charset="0"/>
              </a:rPr>
              <a:t>ei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ddysgu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hun</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Adeiladwr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Gwybodaeth</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Swyddogaeth</a:t>
            </a:r>
            <a:r>
              <a:rPr lang="en-GB" sz="3200" dirty="0">
                <a:latin typeface="Arial" panose="020B0604020202020204" pitchFamily="34" charset="0"/>
                <a:cs typeface="Arial" panose="020B0604020202020204" pitchFamily="34" charset="0"/>
              </a:rPr>
              <a:t> yr </a:t>
            </a:r>
            <a:r>
              <a:rPr lang="en-GB" sz="3200" dirty="0" err="1">
                <a:latin typeface="Arial" panose="020B0604020202020204" pitchFamily="34" charset="0"/>
                <a:cs typeface="Arial" panose="020B0604020202020204" pitchFamily="34" charset="0"/>
              </a:rPr>
              <a:t>athro</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yw</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hwyluso</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Pwysicrwydd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perthnasoedd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Plentyn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Athrawon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amgylchedd</a:t>
            </a:r>
            <a:r>
              <a:rPr lang="en-GB" sz="3200" dirty="0">
                <a:latin typeface="Arial" panose="020B0604020202020204" pitchFamily="34" charset="0"/>
                <a:cs typeface="Arial" panose="020B0604020202020204" pitchFamily="34" charset="0"/>
              </a:rPr>
              <a:t> a </a:t>
            </a:r>
            <a:r>
              <a:rPr lang="en-GB" sz="3200" dirty="0" err="1">
                <a:latin typeface="Arial" panose="020B0604020202020204" pitchFamily="34" charset="0"/>
                <a:cs typeface="Arial" panose="020B0604020202020204" pitchFamily="34" charset="0"/>
              </a:rPr>
              <a:t>theulu</a:t>
            </a:r>
            <a:r>
              <a:rPr lang="en-GB" sz="3200" dirty="0">
                <a:latin typeface="Arial" panose="020B0604020202020204" pitchFamily="34" charset="0"/>
                <a:cs typeface="Arial" panose="020B0604020202020204" pitchFamily="34" charset="0"/>
              </a:rPr>
              <a:t>)</a:t>
            </a:r>
          </a:p>
          <a:p>
            <a:r>
              <a:rPr lang="en-GB" sz="3200" dirty="0">
                <a:latin typeface="Arial" panose="020B0604020202020204" pitchFamily="34" charset="0"/>
                <a:cs typeface="Arial" panose="020B0604020202020204" pitchFamily="34" charset="0"/>
              </a:rPr>
              <a:t>‘Hundred Languages</a:t>
            </a:r>
            <a:r>
              <a:rPr lang="en-GB" dirty="0"/>
              <a:t>’</a:t>
            </a:r>
          </a:p>
        </p:txBody>
      </p:sp>
    </p:spTree>
    <p:extLst>
      <p:ext uri="{BB962C8B-B14F-4D97-AF65-F5344CB8AC3E}">
        <p14:creationId xmlns:p14="http://schemas.microsoft.com/office/powerpoint/2010/main" val="1114439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35B438-D45F-B3A0-A18C-41D6A6FD81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937A21-08FA-4EE0-490F-0ADD3B0AF059}"/>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Core Values</a:t>
            </a:r>
          </a:p>
        </p:txBody>
      </p:sp>
      <p:sp>
        <p:nvSpPr>
          <p:cNvPr id="3" name="Content Placeholder 2">
            <a:extLst>
              <a:ext uri="{FF2B5EF4-FFF2-40B4-BE49-F238E27FC236}">
                <a16:creationId xmlns:a16="http://schemas.microsoft.com/office/drawing/2014/main" id="{CD2F45BC-E048-5309-904A-1CF6D84ED67E}"/>
              </a:ext>
            </a:extLst>
          </p:cNvPr>
          <p:cNvSpPr>
            <a:spLocks noGrp="1"/>
          </p:cNvSpPr>
          <p:nvPr>
            <p:ph idx="1"/>
          </p:nvPr>
        </p:nvSpPr>
        <p:spPr/>
        <p:txBody>
          <a:bodyPr vert="horz" lIns="91440" tIns="45720" rIns="91440" bIns="45720" rtlCol="0" anchor="t">
            <a:normAutofit/>
          </a:bodyPr>
          <a:lstStyle/>
          <a:p>
            <a:r>
              <a:rPr lang="en-GB" sz="3200" dirty="0">
                <a:solidFill>
                  <a:schemeClr val="accent1">
                    <a:lumMod val="75000"/>
                  </a:schemeClr>
                </a:solidFill>
                <a:latin typeface="Arial" panose="020B0604020202020204" pitchFamily="34" charset="0"/>
                <a:cs typeface="Arial" panose="020B0604020202020204" pitchFamily="34" charset="0"/>
              </a:rPr>
              <a:t>Child as an active contributor to their own learning</a:t>
            </a:r>
          </a:p>
          <a:p>
            <a:r>
              <a:rPr lang="en-GB" sz="3200" dirty="0">
                <a:solidFill>
                  <a:schemeClr val="accent1">
                    <a:lumMod val="75000"/>
                  </a:schemeClr>
                </a:solidFill>
                <a:latin typeface="Arial" panose="020B0604020202020204" pitchFamily="34" charset="0"/>
                <a:cs typeface="Arial" panose="020B0604020202020204" pitchFamily="34" charset="0"/>
              </a:rPr>
              <a:t>Constructor of knowledge</a:t>
            </a:r>
          </a:p>
          <a:p>
            <a:r>
              <a:rPr lang="en-GB" sz="3200" dirty="0">
                <a:solidFill>
                  <a:schemeClr val="accent1">
                    <a:lumMod val="75000"/>
                  </a:schemeClr>
                </a:solidFill>
                <a:latin typeface="Arial"/>
                <a:cs typeface="Arial"/>
              </a:rPr>
              <a:t>Role of the teacher is a facilitator</a:t>
            </a:r>
          </a:p>
          <a:p>
            <a:r>
              <a:rPr lang="en-GB" sz="3200" dirty="0">
                <a:solidFill>
                  <a:schemeClr val="accent1">
                    <a:lumMod val="75000"/>
                  </a:schemeClr>
                </a:solidFill>
                <a:latin typeface="Arial" panose="020B0604020202020204" pitchFamily="34" charset="0"/>
                <a:cs typeface="Arial" panose="020B0604020202020204" pitchFamily="34" charset="0"/>
              </a:rPr>
              <a:t>Importance of relationships (Child – Teacher – Environment - Family)</a:t>
            </a:r>
          </a:p>
          <a:p>
            <a:r>
              <a:rPr lang="en-GB" sz="3200" dirty="0">
                <a:solidFill>
                  <a:schemeClr val="accent1">
                    <a:lumMod val="75000"/>
                  </a:schemeClr>
                </a:solidFill>
                <a:latin typeface="Arial" panose="020B0604020202020204" pitchFamily="34" charset="0"/>
                <a:cs typeface="Arial" panose="020B0604020202020204" pitchFamily="34" charset="0"/>
              </a:rPr>
              <a:t>‘Hundred Languages</a:t>
            </a:r>
            <a:r>
              <a:rPr lang="en-GB" dirty="0">
                <a:solidFill>
                  <a:schemeClr val="accent1">
                    <a:lumMod val="75000"/>
                  </a:schemeClr>
                </a:solidFill>
              </a:rPr>
              <a:t>’</a:t>
            </a:r>
          </a:p>
        </p:txBody>
      </p:sp>
    </p:spTree>
    <p:extLst>
      <p:ext uri="{BB962C8B-B14F-4D97-AF65-F5344CB8AC3E}">
        <p14:creationId xmlns:p14="http://schemas.microsoft.com/office/powerpoint/2010/main" val="2172402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13C80-95CC-BF1E-A73A-95050CD11C46}"/>
              </a:ext>
            </a:extLst>
          </p:cNvPr>
          <p:cNvSpPr>
            <a:spLocks noGrp="1"/>
          </p:cNvSpPr>
          <p:nvPr>
            <p:ph type="title"/>
          </p:nvPr>
        </p:nvSpPr>
        <p:spPr/>
        <p:txBody>
          <a:bodyPr/>
          <a:lstStyle/>
          <a:p>
            <a:pPr algn="ctr"/>
            <a:r>
              <a:rPr lang="en-GB" b="1" dirty="0" err="1">
                <a:latin typeface="Arial" panose="020B0604020202020204" pitchFamily="34" charset="0"/>
                <a:cs typeface="Arial" panose="020B0604020202020204" pitchFamily="34" charset="0"/>
              </a:rPr>
              <a:t>Trafod</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Discuss?</a:t>
            </a:r>
          </a:p>
        </p:txBody>
      </p:sp>
      <p:sp>
        <p:nvSpPr>
          <p:cNvPr id="3" name="Content Placeholder 2">
            <a:extLst>
              <a:ext uri="{FF2B5EF4-FFF2-40B4-BE49-F238E27FC236}">
                <a16:creationId xmlns:a16="http://schemas.microsoft.com/office/drawing/2014/main" id="{5A29DC13-F100-36D7-0DD4-6C91CFFC649A}"/>
              </a:ext>
            </a:extLst>
          </p:cNvPr>
          <p:cNvSpPr>
            <a:spLocks noGrp="1"/>
          </p:cNvSpPr>
          <p:nvPr>
            <p:ph idx="1"/>
          </p:nvPr>
        </p:nvSpPr>
        <p:spPr/>
        <p:txBody>
          <a:bodyPr/>
          <a:lstStyle/>
          <a:p>
            <a:pPr marL="0" indent="0" algn="ctr">
              <a:buNone/>
            </a:pPr>
            <a:br>
              <a:rPr lang="en-GB" dirty="0"/>
            </a:br>
            <a:r>
              <a:rPr lang="en-GB" sz="3200" b="0" i="0" dirty="0">
                <a:solidFill>
                  <a:srgbClr val="1F1F1F"/>
                </a:solidFill>
                <a:effectLst/>
                <a:latin typeface="Arial" panose="020B0604020202020204" pitchFamily="34" charset="0"/>
              </a:rPr>
              <a:t>Beth </a:t>
            </a:r>
            <a:r>
              <a:rPr lang="en-GB" sz="3200" b="0" i="0" dirty="0" err="1">
                <a:solidFill>
                  <a:srgbClr val="1F1F1F"/>
                </a:solidFill>
                <a:effectLst/>
                <a:latin typeface="Arial" panose="020B0604020202020204" pitchFamily="34" charset="0"/>
              </a:rPr>
              <a:t>mae'r</a:t>
            </a:r>
            <a:r>
              <a:rPr lang="en-GB" sz="3200" b="0" i="0" dirty="0">
                <a:solidFill>
                  <a:srgbClr val="1F1F1F"/>
                </a:solidFill>
                <a:effectLst/>
                <a:latin typeface="Arial" panose="020B0604020202020204" pitchFamily="34" charset="0"/>
              </a:rPr>
              <a:t> </a:t>
            </a:r>
            <a:r>
              <a:rPr lang="en-GB" sz="3200" b="0" i="0" dirty="0" err="1">
                <a:solidFill>
                  <a:srgbClr val="1F1F1F"/>
                </a:solidFill>
                <a:effectLst/>
                <a:latin typeface="Arial" panose="020B0604020202020204" pitchFamily="34" charset="0"/>
              </a:rPr>
              <a:t>athroniaeth</a:t>
            </a:r>
            <a:r>
              <a:rPr lang="en-GB" sz="3200" b="0" i="0" dirty="0">
                <a:solidFill>
                  <a:srgbClr val="1F1F1F"/>
                </a:solidFill>
                <a:effectLst/>
                <a:latin typeface="Arial" panose="020B0604020202020204" pitchFamily="34" charset="0"/>
              </a:rPr>
              <a:t> hon </a:t>
            </a:r>
            <a:r>
              <a:rPr lang="en-GB" sz="3200" b="0" i="0" dirty="0" err="1">
                <a:solidFill>
                  <a:srgbClr val="1F1F1F"/>
                </a:solidFill>
                <a:effectLst/>
                <a:latin typeface="Arial" panose="020B0604020202020204" pitchFamily="34" charset="0"/>
              </a:rPr>
              <a:t>yn</a:t>
            </a:r>
            <a:r>
              <a:rPr lang="en-GB" sz="3200" b="0" i="0" dirty="0">
                <a:solidFill>
                  <a:srgbClr val="1F1F1F"/>
                </a:solidFill>
                <a:effectLst/>
                <a:latin typeface="Arial" panose="020B0604020202020204" pitchFamily="34" charset="0"/>
              </a:rPr>
              <a:t> </a:t>
            </a:r>
            <a:r>
              <a:rPr lang="en-GB" sz="3200" b="0" i="0" dirty="0" err="1">
                <a:solidFill>
                  <a:srgbClr val="1F1F1F"/>
                </a:solidFill>
                <a:effectLst/>
                <a:latin typeface="Arial" panose="020B0604020202020204" pitchFamily="34" charset="0"/>
              </a:rPr>
              <a:t>ei</a:t>
            </a:r>
            <a:r>
              <a:rPr lang="en-GB" sz="3200" b="0" i="0" dirty="0">
                <a:solidFill>
                  <a:srgbClr val="1F1F1F"/>
                </a:solidFill>
                <a:effectLst/>
                <a:latin typeface="Arial" panose="020B0604020202020204" pitchFamily="34" charset="0"/>
              </a:rPr>
              <a:t> </a:t>
            </a:r>
            <a:r>
              <a:rPr lang="en-GB" sz="3200" b="0" i="0" dirty="0" err="1">
                <a:solidFill>
                  <a:srgbClr val="1F1F1F"/>
                </a:solidFill>
                <a:effectLst/>
                <a:latin typeface="Arial" panose="020B0604020202020204" pitchFamily="34" charset="0"/>
              </a:rPr>
              <a:t>olygu</a:t>
            </a:r>
            <a:r>
              <a:rPr lang="en-GB" sz="3200" b="0" i="0" dirty="0">
                <a:solidFill>
                  <a:srgbClr val="1F1F1F"/>
                </a:solidFill>
                <a:effectLst/>
                <a:latin typeface="Arial" panose="020B0604020202020204" pitchFamily="34" charset="0"/>
              </a:rPr>
              <a:t> </a:t>
            </a:r>
            <a:r>
              <a:rPr lang="en-GB" sz="3200" b="0" i="0" dirty="0" err="1">
                <a:solidFill>
                  <a:srgbClr val="1F1F1F"/>
                </a:solidFill>
                <a:effectLst/>
                <a:latin typeface="Arial" panose="020B0604020202020204" pitchFamily="34" charset="0"/>
              </a:rPr>
              <a:t>i'w</a:t>
            </a:r>
            <a:r>
              <a:rPr lang="en-GB" sz="3200" b="0" i="0" dirty="0">
                <a:solidFill>
                  <a:srgbClr val="1F1F1F"/>
                </a:solidFill>
                <a:effectLst/>
                <a:latin typeface="Arial" panose="020B0604020202020204" pitchFamily="34" charset="0"/>
              </a:rPr>
              <a:t> </a:t>
            </a:r>
            <a:r>
              <a:rPr lang="en-GB" sz="3200" b="0" i="0" dirty="0" err="1">
                <a:solidFill>
                  <a:srgbClr val="1F1F1F"/>
                </a:solidFill>
                <a:effectLst/>
                <a:latin typeface="Arial" panose="020B0604020202020204" pitchFamily="34" charset="0"/>
              </a:rPr>
              <a:t>dysgwyr</a:t>
            </a:r>
            <a:endParaRPr lang="en-GB" sz="3200" dirty="0"/>
          </a:p>
          <a:p>
            <a:pPr marL="0" indent="0" algn="ctr">
              <a:buNone/>
            </a:pPr>
            <a:endParaRPr lang="en-GB" sz="3200" dirty="0"/>
          </a:p>
          <a:p>
            <a:pPr marL="0" indent="0" algn="ctr">
              <a:buNone/>
            </a:pPr>
            <a:r>
              <a:rPr lang="en-GB" sz="3200" dirty="0">
                <a:solidFill>
                  <a:schemeClr val="accent1">
                    <a:lumMod val="75000"/>
                  </a:schemeClr>
                </a:solidFill>
                <a:latin typeface="Arial" panose="020B0604020202020204" pitchFamily="34" charset="0"/>
                <a:cs typeface="Arial" panose="020B0604020202020204" pitchFamily="34" charset="0"/>
              </a:rPr>
              <a:t>What does this philosophy mean for its learners?</a:t>
            </a:r>
          </a:p>
        </p:txBody>
      </p:sp>
    </p:spTree>
    <p:extLst>
      <p:ext uri="{BB962C8B-B14F-4D97-AF65-F5344CB8AC3E}">
        <p14:creationId xmlns:p14="http://schemas.microsoft.com/office/powerpoint/2010/main" val="1416225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3D087-24AB-C262-87E3-3E6E4AEA55DB}"/>
              </a:ext>
            </a:extLst>
          </p:cNvPr>
          <p:cNvSpPr>
            <a:spLocks noGrp="1"/>
          </p:cNvSpPr>
          <p:nvPr>
            <p:ph type="title"/>
          </p:nvPr>
        </p:nvSpPr>
        <p:spPr>
          <a:xfrm>
            <a:off x="838200" y="178859"/>
            <a:ext cx="10515600" cy="1325563"/>
          </a:xfrm>
        </p:spPr>
        <p:txBody>
          <a:bodyPr>
            <a:normAutofit/>
          </a:bodyPr>
          <a:lstStyle/>
          <a:p>
            <a:r>
              <a:rPr lang="en-GB" sz="4000" dirty="0">
                <a:solidFill>
                  <a:srgbClr val="0070C0"/>
                </a:solidFill>
                <a:latin typeface="Arial"/>
                <a:cs typeface="Arial"/>
              </a:rPr>
              <a:t>The 100 languages</a:t>
            </a:r>
            <a:endParaRPr lang="en-US" sz="4000" dirty="0">
              <a:solidFill>
                <a:srgbClr val="0070C0"/>
              </a:solidFill>
              <a:latin typeface="Arial"/>
              <a:cs typeface="Arial"/>
            </a:endParaRPr>
          </a:p>
        </p:txBody>
      </p:sp>
      <p:sp>
        <p:nvSpPr>
          <p:cNvPr id="3" name="Content Placeholder 2">
            <a:extLst>
              <a:ext uri="{FF2B5EF4-FFF2-40B4-BE49-F238E27FC236}">
                <a16:creationId xmlns:a16="http://schemas.microsoft.com/office/drawing/2014/main" id="{BF933CD8-1296-9865-8E36-42A8F47E8096}"/>
              </a:ext>
            </a:extLst>
          </p:cNvPr>
          <p:cNvSpPr>
            <a:spLocks noGrp="1"/>
          </p:cNvSpPr>
          <p:nvPr>
            <p:ph idx="1"/>
          </p:nvPr>
        </p:nvSpPr>
        <p:spPr>
          <a:xfrm>
            <a:off x="838201" y="1825626"/>
            <a:ext cx="3343940" cy="3526096"/>
          </a:xfrm>
        </p:spPr>
        <p:txBody>
          <a:bodyPr vert="horz" lIns="91440" tIns="45720" rIns="91440" bIns="45720" rtlCol="0" anchor="t">
            <a:normAutofit/>
          </a:bodyPr>
          <a:lstStyle/>
          <a:p>
            <a:r>
              <a:rPr lang="en-US" sz="2000" b="0" i="0" dirty="0">
                <a:solidFill>
                  <a:srgbClr val="0070C0"/>
                </a:solidFill>
                <a:effectLst/>
                <a:latin typeface="Arial"/>
                <a:cs typeface="Calibri"/>
              </a:rPr>
              <a:t>The Hundred Languages are often expressed through "drawings, sculpting, dramatic play, writing and painting.“ Loris Malaguzzi</a:t>
            </a:r>
          </a:p>
          <a:p>
            <a:r>
              <a:rPr lang="en-GB" sz="2000" dirty="0">
                <a:solidFill>
                  <a:srgbClr val="0070C0"/>
                </a:solidFill>
                <a:latin typeface="Arial"/>
                <a:cs typeface="Calibri"/>
              </a:rPr>
              <a:t>In solidarity with learning </a:t>
            </a:r>
          </a:p>
          <a:p>
            <a:r>
              <a:rPr lang="en-GB" sz="2000" dirty="0">
                <a:solidFill>
                  <a:srgbClr val="0070C0"/>
                </a:solidFill>
                <a:latin typeface="Arial"/>
                <a:cs typeface="Calibri"/>
              </a:rPr>
              <a:t>Recognises values to start with (doesn’t tell us how to teach)</a:t>
            </a:r>
          </a:p>
          <a:p>
            <a:pPr marL="0" indent="0">
              <a:buNone/>
            </a:pPr>
            <a:r>
              <a:rPr lang="en-GB" sz="2000" dirty="0">
                <a:solidFill>
                  <a:srgbClr val="0070C0"/>
                </a:solidFill>
                <a:latin typeface="Arial"/>
                <a:cs typeface="Calibri"/>
              </a:rPr>
              <a:t>(Reggio children, 2022)</a:t>
            </a:r>
            <a:endParaRPr lang="en-US" sz="2000" dirty="0">
              <a:solidFill>
                <a:srgbClr val="0070C0"/>
              </a:solidFill>
              <a:latin typeface="Arial"/>
              <a:cs typeface="Calibri"/>
            </a:endParaRPr>
          </a:p>
          <a:p>
            <a:endParaRPr lang="en-US" sz="2000" dirty="0">
              <a:solidFill>
                <a:srgbClr val="0070C0"/>
              </a:solidFill>
              <a:latin typeface="Calibri" panose="020F0502020204030204" pitchFamily="34" charset="0"/>
              <a:cs typeface="Calibri" panose="020F0502020204030204" pitchFamily="34" charset="0"/>
            </a:endParaRPr>
          </a:p>
        </p:txBody>
      </p:sp>
      <p:pic>
        <p:nvPicPr>
          <p:cNvPr id="1026" name="Picture 2" descr="Image preview">
            <a:extLst>
              <a:ext uri="{FF2B5EF4-FFF2-40B4-BE49-F238E27FC236}">
                <a16:creationId xmlns:a16="http://schemas.microsoft.com/office/drawing/2014/main" id="{5F14176B-81E5-9567-6810-76EFBD8C79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078" r="21358" b="13704"/>
          <a:stretch/>
        </p:blipFill>
        <p:spPr bwMode="auto">
          <a:xfrm>
            <a:off x="4581389" y="1316566"/>
            <a:ext cx="2260515" cy="422486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icture">
            <a:extLst>
              <a:ext uri="{FF2B5EF4-FFF2-40B4-BE49-F238E27FC236}">
                <a16:creationId xmlns:a16="http://schemas.microsoft.com/office/drawing/2014/main" id="{AB130E51-BDBC-04C5-24AA-8B389247CA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5766" y="303486"/>
            <a:ext cx="3954768" cy="52823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890732D-466A-92C0-514A-B4F680337F47}"/>
              </a:ext>
            </a:extLst>
          </p:cNvPr>
          <p:cNvSpPr txBox="1"/>
          <p:nvPr/>
        </p:nvSpPr>
        <p:spPr>
          <a:xfrm>
            <a:off x="9482510" y="24970"/>
            <a:ext cx="1282531" cy="307777"/>
          </a:xfrm>
          <a:prstGeom prst="rect">
            <a:avLst/>
          </a:prstGeom>
          <a:noFill/>
        </p:spPr>
        <p:txBody>
          <a:bodyPr wrap="none" lIns="91440" tIns="45720" rIns="91440" bIns="45720" rtlCol="0" anchor="t">
            <a:spAutoFit/>
          </a:bodyPr>
          <a:lstStyle/>
          <a:p>
            <a:r>
              <a:rPr lang="en-GB" sz="1400" dirty="0">
                <a:solidFill>
                  <a:srgbClr val="0070C0"/>
                </a:solidFill>
              </a:rPr>
              <a:t>(Weebly, 2015)</a:t>
            </a:r>
            <a:endParaRPr lang="en-US" sz="1400" dirty="0">
              <a:solidFill>
                <a:srgbClr val="0070C0"/>
              </a:solidFill>
            </a:endParaRPr>
          </a:p>
        </p:txBody>
      </p:sp>
    </p:spTree>
    <p:extLst>
      <p:ext uri="{BB962C8B-B14F-4D97-AF65-F5344CB8AC3E}">
        <p14:creationId xmlns:p14="http://schemas.microsoft.com/office/powerpoint/2010/main" val="1835828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D2DC2-80A1-1280-093D-9B438628B5B2}"/>
              </a:ext>
            </a:extLst>
          </p:cNvPr>
          <p:cNvSpPr>
            <a:spLocks noGrp="1"/>
          </p:cNvSpPr>
          <p:nvPr>
            <p:ph type="title"/>
          </p:nvPr>
        </p:nvSpPr>
        <p:spPr>
          <a:xfrm>
            <a:off x="355076" y="-172431"/>
            <a:ext cx="11481847" cy="1325563"/>
          </a:xfrm>
        </p:spPr>
        <p:txBody>
          <a:bodyPr>
            <a:normAutofit/>
          </a:bodyPr>
          <a:lstStyle/>
          <a:p>
            <a:pPr algn="ctr"/>
            <a:r>
              <a:rPr lang="en-GB" sz="4800" b="1" dirty="0">
                <a:latin typeface="Arial" panose="020B0604020202020204" pitchFamily="34" charset="0"/>
                <a:cs typeface="Arial" panose="020B0604020202020204" pitchFamily="34" charset="0"/>
              </a:rPr>
              <a:t>Map </a:t>
            </a:r>
            <a:r>
              <a:rPr lang="en-GB" sz="4800" b="1" dirty="0" err="1">
                <a:latin typeface="Arial" panose="020B0604020202020204" pitchFamily="34" charset="0"/>
                <a:cs typeface="Arial" panose="020B0604020202020204" pitchFamily="34" charset="0"/>
              </a:rPr>
              <a:t>Meddwl</a:t>
            </a:r>
            <a:r>
              <a:rPr lang="en-GB" sz="4800" b="1" dirty="0">
                <a:solidFill>
                  <a:schemeClr val="accent1">
                    <a:lumMod val="75000"/>
                  </a:schemeClr>
                </a:solidFill>
                <a:latin typeface="Arial" panose="020B0604020202020204" pitchFamily="34" charset="0"/>
                <a:cs typeface="Arial" panose="020B0604020202020204" pitchFamily="34" charset="0"/>
              </a:rPr>
              <a:t>/ Mind Map</a:t>
            </a:r>
          </a:p>
        </p:txBody>
      </p:sp>
      <p:pic>
        <p:nvPicPr>
          <p:cNvPr id="9" name="Picture 8">
            <a:extLst>
              <a:ext uri="{FF2B5EF4-FFF2-40B4-BE49-F238E27FC236}">
                <a16:creationId xmlns:a16="http://schemas.microsoft.com/office/drawing/2014/main" id="{33677B35-8E03-45BE-6E34-0923E218B2C7}"/>
              </a:ext>
            </a:extLst>
          </p:cNvPr>
          <p:cNvPicPr>
            <a:picLocks noChangeAspect="1"/>
          </p:cNvPicPr>
          <p:nvPr/>
        </p:nvPicPr>
        <p:blipFill>
          <a:blip r:embed="rId2"/>
          <a:stretch>
            <a:fillRect/>
          </a:stretch>
        </p:blipFill>
        <p:spPr>
          <a:xfrm>
            <a:off x="2260143" y="805376"/>
            <a:ext cx="7671714" cy="4357601"/>
          </a:xfrm>
          <a:prstGeom prst="rect">
            <a:avLst/>
          </a:prstGeom>
        </p:spPr>
      </p:pic>
    </p:spTree>
    <p:extLst>
      <p:ext uri="{BB962C8B-B14F-4D97-AF65-F5344CB8AC3E}">
        <p14:creationId xmlns:p14="http://schemas.microsoft.com/office/powerpoint/2010/main" val="24303143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D16E4D-2CD8-3F0F-8499-575FCC10B7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C76796-1B49-5163-F598-9B7C2839C668}"/>
              </a:ext>
            </a:extLst>
          </p:cNvPr>
          <p:cNvSpPr>
            <a:spLocks noGrp="1"/>
          </p:cNvSpPr>
          <p:nvPr>
            <p:ph type="title"/>
          </p:nvPr>
        </p:nvSpPr>
        <p:spPr>
          <a:xfrm>
            <a:off x="355076" y="-172431"/>
            <a:ext cx="11481847" cy="1325563"/>
          </a:xfrm>
        </p:spPr>
        <p:txBody>
          <a:bodyPr>
            <a:normAutofit/>
          </a:bodyPr>
          <a:lstStyle/>
          <a:p>
            <a:pPr algn="ctr"/>
            <a:r>
              <a:rPr lang="en-GB" sz="4800" b="1" dirty="0">
                <a:latin typeface="Arial" panose="020B0604020202020204" pitchFamily="34" charset="0"/>
                <a:cs typeface="Arial" panose="020B0604020202020204" pitchFamily="34" charset="0"/>
              </a:rPr>
              <a:t>Map </a:t>
            </a:r>
            <a:r>
              <a:rPr lang="en-GB" sz="4800" b="1" dirty="0" err="1">
                <a:latin typeface="Arial" panose="020B0604020202020204" pitchFamily="34" charset="0"/>
                <a:cs typeface="Arial" panose="020B0604020202020204" pitchFamily="34" charset="0"/>
              </a:rPr>
              <a:t>Meddwl</a:t>
            </a:r>
            <a:r>
              <a:rPr lang="en-GB" sz="4800" b="1" dirty="0">
                <a:solidFill>
                  <a:schemeClr val="accent1">
                    <a:lumMod val="75000"/>
                  </a:schemeClr>
                </a:solidFill>
                <a:latin typeface="Arial" panose="020B0604020202020204" pitchFamily="34" charset="0"/>
                <a:cs typeface="Arial" panose="020B0604020202020204" pitchFamily="34" charset="0"/>
              </a:rPr>
              <a:t>/ Mind Map</a:t>
            </a:r>
          </a:p>
        </p:txBody>
      </p:sp>
      <p:pic>
        <p:nvPicPr>
          <p:cNvPr id="5" name="Content Placeholder 4">
            <a:extLst>
              <a:ext uri="{FF2B5EF4-FFF2-40B4-BE49-F238E27FC236}">
                <a16:creationId xmlns:a16="http://schemas.microsoft.com/office/drawing/2014/main" id="{8DF806DD-46E9-1412-16BA-25501074D815}"/>
              </a:ext>
            </a:extLst>
          </p:cNvPr>
          <p:cNvPicPr>
            <a:picLocks noGrp="1" noChangeAspect="1"/>
          </p:cNvPicPr>
          <p:nvPr>
            <p:ph idx="1"/>
          </p:nvPr>
        </p:nvPicPr>
        <p:blipFill>
          <a:blip r:embed="rId2"/>
          <a:stretch>
            <a:fillRect/>
          </a:stretch>
        </p:blipFill>
        <p:spPr>
          <a:xfrm>
            <a:off x="2297930" y="900142"/>
            <a:ext cx="7596139" cy="4268464"/>
          </a:xfrm>
        </p:spPr>
      </p:pic>
    </p:spTree>
    <p:extLst>
      <p:ext uri="{BB962C8B-B14F-4D97-AF65-F5344CB8AC3E}">
        <p14:creationId xmlns:p14="http://schemas.microsoft.com/office/powerpoint/2010/main" val="37795093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143C8-5D6A-3BAC-38B4-CD9781A26770}"/>
              </a:ext>
            </a:extLst>
          </p:cNvPr>
          <p:cNvSpPr>
            <a:spLocks noGrp="1"/>
          </p:cNvSpPr>
          <p:nvPr>
            <p:ph type="title"/>
          </p:nvPr>
        </p:nvSpPr>
        <p:spPr/>
        <p:txBody>
          <a:bodyPr/>
          <a:lstStyle/>
          <a:p>
            <a:pPr algn="ctr"/>
            <a:r>
              <a:rPr lang="en-GB" b="1" dirty="0" err="1">
                <a:latin typeface="Arial" panose="020B0604020202020204" pitchFamily="34" charset="0"/>
                <a:cs typeface="Arial" panose="020B0604020202020204" pitchFamily="34" charset="0"/>
              </a:rPr>
              <a:t>Adfyfyrio</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Reflect</a:t>
            </a:r>
          </a:p>
        </p:txBody>
      </p:sp>
      <p:sp>
        <p:nvSpPr>
          <p:cNvPr id="3" name="Content Placeholder 2">
            <a:extLst>
              <a:ext uri="{FF2B5EF4-FFF2-40B4-BE49-F238E27FC236}">
                <a16:creationId xmlns:a16="http://schemas.microsoft.com/office/drawing/2014/main" id="{1D63EB71-E8BD-7802-79D5-7D6EF2844726}"/>
              </a:ext>
            </a:extLst>
          </p:cNvPr>
          <p:cNvSpPr>
            <a:spLocks noGrp="1"/>
          </p:cNvSpPr>
          <p:nvPr>
            <p:ph idx="1"/>
          </p:nvPr>
        </p:nvSpPr>
        <p:spPr/>
        <p:txBody>
          <a:bodyPr/>
          <a:lstStyle/>
          <a:p>
            <a:pPr marL="0" indent="0" algn="ctr">
              <a:buNone/>
            </a:pPr>
            <a:br>
              <a:rPr lang="en-GB" dirty="0"/>
            </a:br>
            <a:r>
              <a:rPr lang="en-GB" b="0" i="0" dirty="0">
                <a:solidFill>
                  <a:srgbClr val="1F1F1F"/>
                </a:solidFill>
                <a:effectLst/>
                <a:latin typeface="Arial" panose="020B0604020202020204" pitchFamily="34" charset="0"/>
              </a:rPr>
              <a:t>A </a:t>
            </a:r>
            <a:r>
              <a:rPr lang="en-GB" b="0" i="0" dirty="0" err="1">
                <a:solidFill>
                  <a:srgbClr val="1F1F1F"/>
                </a:solidFill>
                <a:effectLst/>
                <a:latin typeface="Arial" panose="020B0604020202020204" pitchFamily="34" charset="0"/>
              </a:rPr>
              <a:t>oes</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unrhyw</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brofiadau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personol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wedi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dylanwadu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eich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ymagweddau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eich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hun</a:t>
            </a:r>
            <a:r>
              <a:rPr lang="en-GB" b="0" i="0" dirty="0">
                <a:solidFill>
                  <a:srgbClr val="1F1F1F"/>
                </a:solidFill>
                <a:effectLst/>
                <a:latin typeface="Arial" panose="020B0604020202020204" pitchFamily="34" charset="0"/>
              </a:rPr>
              <a:t> at </a:t>
            </a:r>
            <a:r>
              <a:rPr lang="en-GB" b="0" i="0" dirty="0" err="1">
                <a:solidFill>
                  <a:srgbClr val="1F1F1F"/>
                </a:solidFill>
                <a:effectLst/>
                <a:latin typeface="Arial" panose="020B0604020202020204" pitchFamily="34" charset="0"/>
              </a:rPr>
              <a:t>addysg</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gofal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Os</a:t>
            </a:r>
            <a:r>
              <a:rPr lang="en-GB" b="0" i="0" dirty="0">
                <a:solidFill>
                  <a:srgbClr val="1F1F1F"/>
                </a:solidFill>
                <a:effectLst/>
                <a:latin typeface="Arial" panose="020B0604020202020204" pitchFamily="34" charset="0"/>
              </a:rPr>
              <a:t> felly, </a:t>
            </a:r>
            <a:r>
              <a:rPr lang="en-GB" b="0" i="0" dirty="0" err="1">
                <a:solidFill>
                  <a:srgbClr val="1F1F1F"/>
                </a:solidFill>
                <a:effectLst/>
                <a:latin typeface="Arial" panose="020B0604020202020204" pitchFamily="34" charset="0"/>
              </a:rPr>
              <a:t>pwy</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sut</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beth</a:t>
            </a:r>
            <a:r>
              <a:rPr lang="en-GB" b="0" i="0" dirty="0">
                <a:solidFill>
                  <a:srgbClr val="1F1F1F"/>
                </a:solidFill>
                <a:effectLst/>
                <a:latin typeface="Arial" panose="020B0604020202020204" pitchFamily="34" charset="0"/>
              </a:rPr>
              <a:t>?</a:t>
            </a:r>
            <a:endParaRPr lang="en-GB" dirty="0">
              <a:solidFill>
                <a:schemeClr val="accent1">
                  <a:lumMod val="75000"/>
                </a:schemeClr>
              </a:solidFill>
              <a:latin typeface="Arial" panose="020B0604020202020204" pitchFamily="34" charset="0"/>
              <a:cs typeface="Arial" panose="020B0604020202020204" pitchFamily="34" charset="0"/>
            </a:endParaRPr>
          </a:p>
          <a:p>
            <a:pPr marL="0" indent="0" algn="ctr">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lgn="ctr">
              <a:buNone/>
            </a:pPr>
            <a:r>
              <a:rPr lang="en-GB" dirty="0">
                <a:solidFill>
                  <a:schemeClr val="accent1">
                    <a:lumMod val="75000"/>
                  </a:schemeClr>
                </a:solidFill>
                <a:latin typeface="Arial" panose="020B0604020202020204" pitchFamily="34" charset="0"/>
                <a:cs typeface="Arial" panose="020B0604020202020204" pitchFamily="34" charset="0"/>
              </a:rPr>
              <a:t>Have any personal experiences influenced your own approaches to education and care? If so, who, how, what?</a:t>
            </a:r>
          </a:p>
        </p:txBody>
      </p:sp>
    </p:spTree>
    <p:extLst>
      <p:ext uri="{BB962C8B-B14F-4D97-AF65-F5344CB8AC3E}">
        <p14:creationId xmlns:p14="http://schemas.microsoft.com/office/powerpoint/2010/main" val="1462723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1AE12-6B3B-42C4-709B-C729ABADB60C}"/>
              </a:ext>
            </a:extLst>
          </p:cNvPr>
          <p:cNvSpPr>
            <a:spLocks noGrp="1"/>
          </p:cNvSpPr>
          <p:nvPr>
            <p:ph type="title"/>
          </p:nvPr>
        </p:nvSpPr>
        <p:spPr>
          <a:xfrm>
            <a:off x="105295" y="365125"/>
            <a:ext cx="11992494" cy="1325563"/>
          </a:xfrm>
        </p:spPr>
        <p:txBody>
          <a:bodyPr/>
          <a:lstStyle/>
          <a:p>
            <a:r>
              <a:rPr lang="en-GB" b="1" dirty="0">
                <a:latin typeface="Arial" panose="020B0604020202020204" pitchFamily="34" charset="0"/>
                <a:cs typeface="Arial" panose="020B0604020202020204" pitchFamily="34" charset="0"/>
              </a:rPr>
              <a:t>‘Make up’ </a:t>
            </a:r>
            <a:r>
              <a:rPr lang="en-GB" b="1" dirty="0" err="1">
                <a:latin typeface="Arial" panose="020B0604020202020204" pitchFamily="34" charset="0"/>
                <a:cs typeface="Arial" panose="020B0604020202020204" pitchFamily="34" charset="0"/>
              </a:rPr>
              <a:t>o’r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lleoliad</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Make up of the setting</a:t>
            </a:r>
          </a:p>
        </p:txBody>
      </p:sp>
      <p:sp>
        <p:nvSpPr>
          <p:cNvPr id="3" name="Content Placeholder 2">
            <a:extLst>
              <a:ext uri="{FF2B5EF4-FFF2-40B4-BE49-F238E27FC236}">
                <a16:creationId xmlns:a16="http://schemas.microsoft.com/office/drawing/2014/main" id="{49135D10-35F3-73B6-B3AA-5B3E27E427EA}"/>
              </a:ext>
            </a:extLst>
          </p:cNvPr>
          <p:cNvSpPr>
            <a:spLocks noGrp="1"/>
          </p:cNvSpPr>
          <p:nvPr>
            <p:ph idx="1"/>
          </p:nvPr>
        </p:nvSpPr>
        <p:spPr>
          <a:xfrm>
            <a:off x="7359535" y="1825625"/>
            <a:ext cx="4480531" cy="3575934"/>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Pedagogista</a:t>
            </a:r>
          </a:p>
          <a:p>
            <a:r>
              <a:rPr lang="en-GB" dirty="0">
                <a:solidFill>
                  <a:schemeClr val="accent1">
                    <a:lumMod val="75000"/>
                  </a:schemeClr>
                </a:solidFill>
                <a:latin typeface="Arial" panose="020B0604020202020204" pitchFamily="34" charset="0"/>
                <a:cs typeface="Arial" panose="020B0604020202020204" pitchFamily="34" charset="0"/>
              </a:rPr>
              <a:t>A</a:t>
            </a:r>
            <a:r>
              <a:rPr lang="en-GB" b="0" dirty="0">
                <a:solidFill>
                  <a:schemeClr val="accent1">
                    <a:lumMod val="75000"/>
                  </a:schemeClr>
                </a:solidFill>
                <a:effectLst/>
                <a:latin typeface="Arial" panose="020B0604020202020204" pitchFamily="34" charset="0"/>
                <a:cs typeface="Arial" panose="020B0604020202020204" pitchFamily="34" charset="0"/>
              </a:rPr>
              <a:t>telieristas </a:t>
            </a:r>
          </a:p>
          <a:p>
            <a:r>
              <a:rPr lang="en-GB" dirty="0">
                <a:solidFill>
                  <a:schemeClr val="accent1">
                    <a:lumMod val="75000"/>
                  </a:schemeClr>
                </a:solidFill>
                <a:latin typeface="Arial" panose="020B0604020202020204" pitchFamily="34" charset="0"/>
                <a:cs typeface="Arial" panose="020B0604020202020204" pitchFamily="34" charset="0"/>
              </a:rPr>
              <a:t>Teachers</a:t>
            </a:r>
          </a:p>
          <a:p>
            <a:r>
              <a:rPr lang="en-GB" b="0" dirty="0">
                <a:solidFill>
                  <a:schemeClr val="accent1">
                    <a:lumMod val="75000"/>
                  </a:schemeClr>
                </a:solidFill>
                <a:effectLst/>
                <a:latin typeface="Arial" panose="020B0604020202020204" pitchFamily="34" charset="0"/>
                <a:cs typeface="Arial" panose="020B0604020202020204" pitchFamily="34" charset="0"/>
              </a:rPr>
              <a:t>Support staff</a:t>
            </a:r>
          </a:p>
          <a:p>
            <a:r>
              <a:rPr lang="en-GB" dirty="0" err="1">
                <a:solidFill>
                  <a:schemeClr val="accent1">
                    <a:lumMod val="75000"/>
                  </a:schemeClr>
                </a:solidFill>
                <a:latin typeface="Arial" panose="020B0604020202020204" pitchFamily="34" charset="0"/>
                <a:cs typeface="Arial" panose="020B0604020202020204" pitchFamily="34" charset="0"/>
              </a:rPr>
              <a:t>Remida</a:t>
            </a:r>
            <a:endParaRPr lang="en-GB"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2455C02-A383-2524-A1AA-05B36E6C3512}"/>
              </a:ext>
            </a:extLst>
          </p:cNvPr>
          <p:cNvSpPr txBox="1">
            <a:spLocks/>
          </p:cNvSpPr>
          <p:nvPr/>
        </p:nvSpPr>
        <p:spPr>
          <a:xfrm>
            <a:off x="1565564" y="1825625"/>
            <a:ext cx="4480531"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Arial" panose="020B0604020202020204" pitchFamily="34" charset="0"/>
                <a:cs typeface="Arial" panose="020B0604020202020204" pitchFamily="34" charset="0"/>
              </a:rPr>
              <a:t>Pedagogista</a:t>
            </a:r>
          </a:p>
          <a:p>
            <a:r>
              <a:rPr lang="en-GB" dirty="0">
                <a:solidFill>
                  <a:srgbClr val="212529"/>
                </a:solidFill>
                <a:latin typeface="Arial" panose="020B0604020202020204" pitchFamily="34" charset="0"/>
                <a:cs typeface="Arial" panose="020B0604020202020204" pitchFamily="34" charset="0"/>
              </a:rPr>
              <a:t>Atelieristas </a:t>
            </a:r>
          </a:p>
          <a:p>
            <a:r>
              <a:rPr lang="en-GB" dirty="0" err="1">
                <a:solidFill>
                  <a:srgbClr val="212529"/>
                </a:solidFill>
                <a:latin typeface="Arial" panose="020B0604020202020204" pitchFamily="34" charset="0"/>
                <a:cs typeface="Arial" panose="020B0604020202020204" pitchFamily="34" charset="0"/>
              </a:rPr>
              <a:t>Athrawon</a:t>
            </a:r>
            <a:endParaRPr lang="en-GB" dirty="0">
              <a:solidFill>
                <a:srgbClr val="212529"/>
              </a:solidFill>
              <a:latin typeface="Arial" panose="020B0604020202020204" pitchFamily="34" charset="0"/>
              <a:cs typeface="Arial" panose="020B0604020202020204" pitchFamily="34" charset="0"/>
            </a:endParaRPr>
          </a:p>
          <a:p>
            <a:r>
              <a:rPr lang="en-GB" dirty="0">
                <a:solidFill>
                  <a:srgbClr val="212529"/>
                </a:solidFill>
                <a:latin typeface="Arial" panose="020B0604020202020204" pitchFamily="34" charset="0"/>
                <a:cs typeface="Arial" panose="020B0604020202020204" pitchFamily="34" charset="0"/>
              </a:rPr>
              <a:t>Staff </a:t>
            </a:r>
            <a:r>
              <a:rPr lang="en-GB" dirty="0" err="1">
                <a:solidFill>
                  <a:srgbClr val="212529"/>
                </a:solidFill>
                <a:latin typeface="Arial" panose="020B0604020202020204" pitchFamily="34" charset="0"/>
                <a:cs typeface="Arial" panose="020B0604020202020204" pitchFamily="34" charset="0"/>
              </a:rPr>
              <a:t>Cefnogol</a:t>
            </a:r>
            <a:endParaRPr lang="en-GB" dirty="0">
              <a:solidFill>
                <a:srgbClr val="212529"/>
              </a:solidFill>
              <a:latin typeface="Arial" panose="020B0604020202020204" pitchFamily="34" charset="0"/>
              <a:cs typeface="Arial" panose="020B0604020202020204" pitchFamily="34" charset="0"/>
            </a:endParaRPr>
          </a:p>
          <a:p>
            <a:r>
              <a:rPr lang="en-GB" dirty="0" err="1">
                <a:solidFill>
                  <a:srgbClr val="212529"/>
                </a:solidFill>
                <a:latin typeface="Arial" panose="020B0604020202020204" pitchFamily="34" charset="0"/>
                <a:cs typeface="Arial" panose="020B0604020202020204" pitchFamily="34" charset="0"/>
              </a:rPr>
              <a:t>Remida</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76317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E0355-2503-0F0C-F1B9-7188DD8CB335}"/>
              </a:ext>
            </a:extLst>
          </p:cNvPr>
          <p:cNvSpPr>
            <a:spLocks noGrp="1"/>
          </p:cNvSpPr>
          <p:nvPr>
            <p:ph type="title"/>
          </p:nvPr>
        </p:nvSpPr>
        <p:spPr>
          <a:xfrm>
            <a:off x="358220" y="-128097"/>
            <a:ext cx="11481847" cy="1325563"/>
          </a:xfrm>
        </p:spPr>
        <p:txBody>
          <a:bodyPr/>
          <a:lstStyle/>
          <a:p>
            <a:pPr algn="ctr"/>
            <a:r>
              <a:rPr lang="en-GB" b="1" dirty="0" err="1">
                <a:latin typeface="Arial" panose="020B0604020202020204" pitchFamily="34" charset="0"/>
                <a:cs typeface="Arial" panose="020B0604020202020204" pitchFamily="34" charset="0"/>
              </a:rPr>
              <a:t>Amgylchedd</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Environment</a:t>
            </a:r>
          </a:p>
        </p:txBody>
      </p:sp>
      <p:sp>
        <p:nvSpPr>
          <p:cNvPr id="3" name="Content Placeholder 2">
            <a:extLst>
              <a:ext uri="{FF2B5EF4-FFF2-40B4-BE49-F238E27FC236}">
                <a16:creationId xmlns:a16="http://schemas.microsoft.com/office/drawing/2014/main" id="{598F66B6-0802-B376-594C-4EFF978A1D7D}"/>
              </a:ext>
            </a:extLst>
          </p:cNvPr>
          <p:cNvSpPr>
            <a:spLocks noGrp="1"/>
          </p:cNvSpPr>
          <p:nvPr>
            <p:ph idx="1"/>
          </p:nvPr>
        </p:nvSpPr>
        <p:spPr>
          <a:xfrm>
            <a:off x="496764" y="1698163"/>
            <a:ext cx="6082145" cy="3575934"/>
          </a:xfrm>
        </p:spPr>
        <p:txBody>
          <a:bodyPr>
            <a:noAutofit/>
          </a:bodyPr>
          <a:lstStyle/>
          <a:p>
            <a:r>
              <a:rPr lang="en-GB" sz="2700" dirty="0">
                <a:latin typeface="Arial" panose="020B0604020202020204" pitchFamily="34" charset="0"/>
                <a:cs typeface="Arial" panose="020B0604020202020204" pitchFamily="34" charset="0"/>
              </a:rPr>
              <a:t>Atelier</a:t>
            </a:r>
          </a:p>
          <a:p>
            <a:r>
              <a:rPr lang="en-GB" sz="2700" dirty="0" err="1">
                <a:latin typeface="Arial" panose="020B0604020202020204" pitchFamily="34" charset="0"/>
                <a:cs typeface="Arial" panose="020B0604020202020204" pitchFamily="34" charset="0"/>
              </a:rPr>
              <a:t>Naturiol</a:t>
            </a:r>
            <a:endParaRPr lang="en-GB" sz="2700" dirty="0">
              <a:latin typeface="Arial" panose="020B0604020202020204" pitchFamily="34" charset="0"/>
              <a:cs typeface="Arial" panose="020B0604020202020204" pitchFamily="34" charset="0"/>
            </a:endParaRPr>
          </a:p>
          <a:p>
            <a:r>
              <a:rPr lang="en-GB" sz="2700" dirty="0" err="1">
                <a:latin typeface="Arial" panose="020B0604020202020204" pitchFamily="34" charset="0"/>
                <a:cs typeface="Arial" panose="020B0604020202020204" pitchFamily="34" charset="0"/>
              </a:rPr>
              <a:t>Cynaliadwy</a:t>
            </a:r>
            <a:r>
              <a:rPr lang="en-GB" sz="2700" dirty="0">
                <a:latin typeface="Arial" panose="020B0604020202020204" pitchFamily="34" charset="0"/>
                <a:cs typeface="Arial" panose="020B0604020202020204" pitchFamily="34" charset="0"/>
              </a:rPr>
              <a:t> – </a:t>
            </a:r>
            <a:r>
              <a:rPr lang="en-GB" sz="2700" dirty="0" err="1">
                <a:latin typeface="Arial" panose="020B0604020202020204" pitchFamily="34" charset="0"/>
                <a:cs typeface="Arial" panose="020B0604020202020204" pitchFamily="34" charset="0"/>
              </a:rPr>
              <a:t>Ailgylchu</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Aiddefnyddio</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Ailbwrpasu</a:t>
            </a:r>
            <a:endParaRPr lang="en-GB" sz="2700" dirty="0">
              <a:latin typeface="Arial" panose="020B0604020202020204" pitchFamily="34" charset="0"/>
              <a:cs typeface="Arial" panose="020B0604020202020204" pitchFamily="34" charset="0"/>
            </a:endParaRPr>
          </a:p>
          <a:p>
            <a:r>
              <a:rPr lang="en-GB" sz="2700" dirty="0" err="1">
                <a:latin typeface="Arial" panose="020B0604020202020204" pitchFamily="34" charset="0"/>
                <a:cs typeface="Arial" panose="020B0604020202020204" pitchFamily="34" charset="0"/>
              </a:rPr>
              <a:t>Golau</a:t>
            </a:r>
            <a:endParaRPr lang="en-GB" sz="2700" dirty="0">
              <a:latin typeface="Arial" panose="020B0604020202020204" pitchFamily="34" charset="0"/>
              <a:cs typeface="Arial" panose="020B0604020202020204" pitchFamily="34" charset="0"/>
            </a:endParaRPr>
          </a:p>
          <a:p>
            <a:r>
              <a:rPr lang="en-GB" sz="2700" dirty="0" err="1">
                <a:latin typeface="Arial" panose="020B0604020202020204" pitchFamily="34" charset="0"/>
                <a:cs typeface="Arial" panose="020B0604020202020204" pitchFamily="34" charset="0"/>
              </a:rPr>
              <a:t>Adlewyrchol</a:t>
            </a:r>
            <a:endParaRPr lang="en-GB" sz="2700" dirty="0">
              <a:latin typeface="Arial" panose="020B0604020202020204" pitchFamily="34" charset="0"/>
              <a:cs typeface="Arial" panose="020B0604020202020204" pitchFamily="34" charset="0"/>
            </a:endParaRPr>
          </a:p>
          <a:p>
            <a:r>
              <a:rPr lang="en-GB" sz="2700" dirty="0" err="1">
                <a:latin typeface="Arial" panose="020B0604020202020204" pitchFamily="34" charset="0"/>
                <a:cs typeface="Arial" panose="020B0604020202020204" pitchFamily="34" charset="0"/>
              </a:rPr>
              <a:t>Swynion</a:t>
            </a:r>
            <a:endParaRPr lang="en-GB" sz="2700" dirty="0">
              <a:latin typeface="Arial" panose="020B0604020202020204" pitchFamily="34" charset="0"/>
              <a:cs typeface="Arial" panose="020B0604020202020204" pitchFamily="34" charset="0"/>
            </a:endParaRPr>
          </a:p>
          <a:p>
            <a:endParaRPr lang="en-GB" sz="2700" dirty="0">
              <a:latin typeface="Arial" panose="020B0604020202020204" pitchFamily="34" charset="0"/>
              <a:cs typeface="Arial" panose="020B0604020202020204" pitchFamily="34" charset="0"/>
            </a:endParaRPr>
          </a:p>
          <a:p>
            <a:endParaRPr lang="en-GB" sz="2700"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C1AEDF62-2983-2DA8-2DCC-EE1A38775AB2}"/>
              </a:ext>
            </a:extLst>
          </p:cNvPr>
          <p:cNvSpPr txBox="1">
            <a:spLocks/>
          </p:cNvSpPr>
          <p:nvPr/>
        </p:nvSpPr>
        <p:spPr>
          <a:xfrm>
            <a:off x="6340612" y="1698163"/>
            <a:ext cx="6082145" cy="357593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700" dirty="0">
                <a:solidFill>
                  <a:schemeClr val="accent1">
                    <a:lumMod val="75000"/>
                  </a:schemeClr>
                </a:solidFill>
                <a:latin typeface="Arial" panose="020B0604020202020204" pitchFamily="34" charset="0"/>
                <a:cs typeface="Arial" panose="020B0604020202020204" pitchFamily="34" charset="0"/>
              </a:rPr>
              <a:t>Atelier</a:t>
            </a:r>
          </a:p>
          <a:p>
            <a:r>
              <a:rPr lang="en-GB" sz="2700" dirty="0">
                <a:solidFill>
                  <a:schemeClr val="accent1">
                    <a:lumMod val="75000"/>
                  </a:schemeClr>
                </a:solidFill>
                <a:latin typeface="Arial" panose="020B0604020202020204" pitchFamily="34" charset="0"/>
                <a:cs typeface="Arial" panose="020B0604020202020204" pitchFamily="34" charset="0"/>
              </a:rPr>
              <a:t>Natural</a:t>
            </a:r>
          </a:p>
          <a:p>
            <a:r>
              <a:rPr lang="en-GB" sz="2700" dirty="0">
                <a:solidFill>
                  <a:schemeClr val="accent1">
                    <a:lumMod val="75000"/>
                  </a:schemeClr>
                </a:solidFill>
                <a:latin typeface="Arial" panose="020B0604020202020204" pitchFamily="34" charset="0"/>
                <a:cs typeface="Arial" panose="020B0604020202020204" pitchFamily="34" charset="0"/>
              </a:rPr>
              <a:t>Sustainable – Recycle/ Re-use/ Re-purpose</a:t>
            </a:r>
          </a:p>
          <a:p>
            <a:r>
              <a:rPr lang="en-GB" sz="2700" dirty="0">
                <a:solidFill>
                  <a:schemeClr val="accent1">
                    <a:lumMod val="75000"/>
                  </a:schemeClr>
                </a:solidFill>
                <a:latin typeface="Arial" panose="020B0604020202020204" pitchFamily="34" charset="0"/>
                <a:cs typeface="Arial" panose="020B0604020202020204" pitchFamily="34" charset="0"/>
              </a:rPr>
              <a:t>Light</a:t>
            </a:r>
          </a:p>
          <a:p>
            <a:r>
              <a:rPr lang="en-GB" sz="2700" dirty="0">
                <a:solidFill>
                  <a:schemeClr val="accent1">
                    <a:lumMod val="75000"/>
                  </a:schemeClr>
                </a:solidFill>
                <a:latin typeface="Arial" panose="020B0604020202020204" pitchFamily="34" charset="0"/>
                <a:cs typeface="Arial" panose="020B0604020202020204" pitchFamily="34" charset="0"/>
              </a:rPr>
              <a:t>Reflection</a:t>
            </a:r>
          </a:p>
          <a:p>
            <a:r>
              <a:rPr lang="en-GB" sz="2700" dirty="0">
                <a:solidFill>
                  <a:schemeClr val="accent1">
                    <a:lumMod val="75000"/>
                  </a:schemeClr>
                </a:solidFill>
                <a:latin typeface="Arial" panose="020B0604020202020204" pitchFamily="34" charset="0"/>
                <a:cs typeface="Arial" panose="020B0604020202020204" pitchFamily="34" charset="0"/>
              </a:rPr>
              <a:t>Fascinations </a:t>
            </a:r>
          </a:p>
          <a:p>
            <a:endParaRPr lang="en-GB" sz="2700" dirty="0">
              <a:latin typeface="Arial" panose="020B0604020202020204" pitchFamily="34" charset="0"/>
              <a:cs typeface="Arial" panose="020B0604020202020204" pitchFamily="34" charset="0"/>
            </a:endParaRPr>
          </a:p>
          <a:p>
            <a:endParaRPr lang="en-GB" sz="2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7316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2A40B-3A47-9B93-2D5A-6EA84DCD09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2FBB41-F67F-A9BF-8D9D-8187F9C2121D}"/>
              </a:ext>
            </a:extLst>
          </p:cNvPr>
          <p:cNvSpPr>
            <a:spLocks noGrp="1"/>
          </p:cNvSpPr>
          <p:nvPr>
            <p:ph type="title"/>
          </p:nvPr>
        </p:nvSpPr>
        <p:spPr>
          <a:xfrm>
            <a:off x="358220" y="-128097"/>
            <a:ext cx="11481847" cy="1325563"/>
          </a:xfrm>
        </p:spPr>
        <p:txBody>
          <a:bodyPr/>
          <a:lstStyle/>
          <a:p>
            <a:pPr algn="ctr"/>
            <a:r>
              <a:rPr lang="en-GB" b="1" dirty="0" err="1">
                <a:latin typeface="Arial" panose="020B0604020202020204" pitchFamily="34" charset="0"/>
                <a:cs typeface="Arial" panose="020B0604020202020204" pitchFamily="34" charset="0"/>
              </a:rPr>
              <a:t>Amgylchedd</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Environment</a:t>
            </a:r>
          </a:p>
        </p:txBody>
      </p:sp>
      <p:sp>
        <p:nvSpPr>
          <p:cNvPr id="3" name="Content Placeholder 2">
            <a:extLst>
              <a:ext uri="{FF2B5EF4-FFF2-40B4-BE49-F238E27FC236}">
                <a16:creationId xmlns:a16="http://schemas.microsoft.com/office/drawing/2014/main" id="{EBAFFC48-606D-B70C-AC3F-643E37DF2A38}"/>
              </a:ext>
            </a:extLst>
          </p:cNvPr>
          <p:cNvSpPr>
            <a:spLocks noGrp="1"/>
          </p:cNvSpPr>
          <p:nvPr>
            <p:ph idx="1"/>
          </p:nvPr>
        </p:nvSpPr>
        <p:spPr>
          <a:xfrm>
            <a:off x="901317" y="1709247"/>
            <a:ext cx="6082145" cy="3575934"/>
          </a:xfrm>
        </p:spPr>
        <p:txBody>
          <a:bodyPr>
            <a:noAutofit/>
          </a:bodyPr>
          <a:lstStyle/>
          <a:p>
            <a:r>
              <a:rPr lang="en-GB" sz="2700" dirty="0" err="1">
                <a:latin typeface="Arial" panose="020B0604020202020204" pitchFamily="34" charset="0"/>
                <a:cs typeface="Arial" panose="020B0604020202020204" pitchFamily="34" charset="0"/>
              </a:rPr>
              <a:t>Planhigion</a:t>
            </a:r>
            <a:endParaRPr lang="en-GB" sz="2700" dirty="0">
              <a:latin typeface="Arial" panose="020B0604020202020204" pitchFamily="34" charset="0"/>
              <a:cs typeface="Arial" panose="020B0604020202020204" pitchFamily="34" charset="0"/>
            </a:endParaRPr>
          </a:p>
          <a:p>
            <a:r>
              <a:rPr lang="en-GB" sz="2700" dirty="0" err="1">
                <a:latin typeface="Arial" panose="020B0604020202020204" pitchFamily="34" charset="0"/>
                <a:cs typeface="Arial" panose="020B0604020202020204" pitchFamily="34" charset="0"/>
              </a:rPr>
              <a:t>Penagored</a:t>
            </a:r>
            <a:endParaRPr lang="en-GB" sz="2700" dirty="0">
              <a:latin typeface="Arial" panose="020B0604020202020204" pitchFamily="34" charset="0"/>
              <a:cs typeface="Arial" panose="020B0604020202020204" pitchFamily="34" charset="0"/>
            </a:endParaRPr>
          </a:p>
          <a:p>
            <a:r>
              <a:rPr lang="en-GB" sz="2700" dirty="0" err="1">
                <a:latin typeface="Arial" panose="020B0604020202020204" pitchFamily="34" charset="0"/>
                <a:cs typeface="Arial" panose="020B0604020202020204" pitchFamily="34" charset="0"/>
              </a:rPr>
              <a:t>Mynegiannol</a:t>
            </a:r>
            <a:endParaRPr lang="en-GB" sz="2700" dirty="0">
              <a:latin typeface="Arial" panose="020B0604020202020204" pitchFamily="34" charset="0"/>
              <a:cs typeface="Arial" panose="020B0604020202020204" pitchFamily="34" charset="0"/>
            </a:endParaRPr>
          </a:p>
          <a:p>
            <a:r>
              <a:rPr lang="en-GB" sz="2700" dirty="0" err="1">
                <a:latin typeface="Arial" panose="020B0604020202020204" pitchFamily="34" charset="0"/>
                <a:cs typeface="Arial" panose="020B0604020202020204" pitchFamily="34" charset="0"/>
              </a:rPr>
              <a:t>Croesawgar</a:t>
            </a:r>
            <a:endParaRPr lang="en-GB" sz="2700" dirty="0">
              <a:latin typeface="Arial" panose="020B0604020202020204" pitchFamily="34" charset="0"/>
              <a:cs typeface="Arial" panose="020B0604020202020204" pitchFamily="34" charset="0"/>
            </a:endParaRPr>
          </a:p>
          <a:p>
            <a:r>
              <a:rPr lang="en-GB" sz="2700" dirty="0" err="1">
                <a:latin typeface="Arial" panose="020B0604020202020204" pitchFamily="34" charset="0"/>
                <a:cs typeface="Arial" panose="020B0604020202020204" pitchFamily="34" charset="0"/>
              </a:rPr>
              <a:t>Bwriadol</a:t>
            </a:r>
            <a:endParaRPr lang="en-GB" sz="2700" dirty="0">
              <a:latin typeface="Arial" panose="020B0604020202020204" pitchFamily="34" charset="0"/>
              <a:cs typeface="Arial" panose="020B0604020202020204" pitchFamily="34" charset="0"/>
            </a:endParaRPr>
          </a:p>
          <a:p>
            <a:endParaRPr lang="en-GB" sz="2700" dirty="0">
              <a:latin typeface="Arial" panose="020B0604020202020204" pitchFamily="34" charset="0"/>
              <a:cs typeface="Arial" panose="020B0604020202020204" pitchFamily="34" charset="0"/>
            </a:endParaRPr>
          </a:p>
          <a:p>
            <a:endParaRPr lang="en-GB" sz="2700"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9B9D8D87-742B-873E-AA7F-593361A1B0B8}"/>
              </a:ext>
            </a:extLst>
          </p:cNvPr>
          <p:cNvSpPr txBox="1">
            <a:spLocks/>
          </p:cNvSpPr>
          <p:nvPr/>
        </p:nvSpPr>
        <p:spPr>
          <a:xfrm>
            <a:off x="6983462" y="1709247"/>
            <a:ext cx="6082145" cy="357593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700" dirty="0">
                <a:solidFill>
                  <a:schemeClr val="accent1">
                    <a:lumMod val="75000"/>
                  </a:schemeClr>
                </a:solidFill>
                <a:latin typeface="Arial" panose="020B0604020202020204" pitchFamily="34" charset="0"/>
                <a:cs typeface="Arial" panose="020B0604020202020204" pitchFamily="34" charset="0"/>
              </a:rPr>
              <a:t>Plants</a:t>
            </a:r>
          </a:p>
          <a:p>
            <a:r>
              <a:rPr lang="en-GB" sz="2700" dirty="0">
                <a:solidFill>
                  <a:schemeClr val="accent1">
                    <a:lumMod val="75000"/>
                  </a:schemeClr>
                </a:solidFill>
                <a:latin typeface="Arial" panose="020B0604020202020204" pitchFamily="34" charset="0"/>
                <a:cs typeface="Arial" panose="020B0604020202020204" pitchFamily="34" charset="0"/>
              </a:rPr>
              <a:t>Open-ended</a:t>
            </a:r>
          </a:p>
          <a:p>
            <a:r>
              <a:rPr lang="en-GB" sz="2700" dirty="0">
                <a:solidFill>
                  <a:schemeClr val="accent1">
                    <a:lumMod val="75000"/>
                  </a:schemeClr>
                </a:solidFill>
                <a:latin typeface="Arial" panose="020B0604020202020204" pitchFamily="34" charset="0"/>
                <a:cs typeface="Arial" panose="020B0604020202020204" pitchFamily="34" charset="0"/>
              </a:rPr>
              <a:t>Expressive</a:t>
            </a:r>
          </a:p>
          <a:p>
            <a:r>
              <a:rPr lang="en-GB" sz="2700" dirty="0">
                <a:solidFill>
                  <a:schemeClr val="accent1">
                    <a:lumMod val="75000"/>
                  </a:schemeClr>
                </a:solidFill>
                <a:latin typeface="Arial" panose="020B0604020202020204" pitchFamily="34" charset="0"/>
                <a:cs typeface="Arial" panose="020B0604020202020204" pitchFamily="34" charset="0"/>
              </a:rPr>
              <a:t>Welcoming</a:t>
            </a:r>
          </a:p>
          <a:p>
            <a:r>
              <a:rPr lang="en-GB" sz="2700" dirty="0">
                <a:solidFill>
                  <a:schemeClr val="accent1">
                    <a:lumMod val="75000"/>
                  </a:schemeClr>
                </a:solidFill>
                <a:latin typeface="Arial" panose="020B0604020202020204" pitchFamily="34" charset="0"/>
                <a:cs typeface="Arial" panose="020B0604020202020204" pitchFamily="34" charset="0"/>
              </a:rPr>
              <a:t>Intentional</a:t>
            </a:r>
          </a:p>
          <a:p>
            <a:endParaRPr lang="en-GB" sz="2700" dirty="0">
              <a:latin typeface="Arial" panose="020B0604020202020204" pitchFamily="34" charset="0"/>
              <a:cs typeface="Arial" panose="020B0604020202020204" pitchFamily="34" charset="0"/>
            </a:endParaRPr>
          </a:p>
          <a:p>
            <a:endParaRPr lang="en-GB" sz="2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7919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2DD7B-7423-86A4-D3DC-10F41C332258}"/>
              </a:ext>
            </a:extLst>
          </p:cNvPr>
          <p:cNvSpPr>
            <a:spLocks noGrp="1"/>
          </p:cNvSpPr>
          <p:nvPr>
            <p:ph type="title"/>
          </p:nvPr>
        </p:nvSpPr>
        <p:spPr/>
        <p:txBody>
          <a:bodyPr/>
          <a:lstStyle/>
          <a:p>
            <a:r>
              <a:rPr lang="en-GB" err="1">
                <a:solidFill>
                  <a:srgbClr val="0070C0"/>
                </a:solidFill>
                <a:latin typeface="Arial"/>
                <a:cs typeface="Arial"/>
              </a:rPr>
              <a:t>Remida</a:t>
            </a:r>
            <a:endParaRPr lang="en-US">
              <a:solidFill>
                <a:srgbClr val="0070C0"/>
              </a:solidFill>
              <a:latin typeface="Arial"/>
              <a:cs typeface="Arial"/>
            </a:endParaRPr>
          </a:p>
        </p:txBody>
      </p:sp>
      <p:sp>
        <p:nvSpPr>
          <p:cNvPr id="3" name="Content Placeholder 2">
            <a:extLst>
              <a:ext uri="{FF2B5EF4-FFF2-40B4-BE49-F238E27FC236}">
                <a16:creationId xmlns:a16="http://schemas.microsoft.com/office/drawing/2014/main" id="{D166A87B-1D2D-67F2-9FFF-6E26EA4448FC}"/>
              </a:ext>
            </a:extLst>
          </p:cNvPr>
          <p:cNvSpPr>
            <a:spLocks noGrp="1"/>
          </p:cNvSpPr>
          <p:nvPr>
            <p:ph sz="half" idx="1"/>
          </p:nvPr>
        </p:nvSpPr>
        <p:spPr>
          <a:xfrm>
            <a:off x="497958" y="1598797"/>
            <a:ext cx="3436088" cy="3944310"/>
          </a:xfrm>
        </p:spPr>
        <p:txBody>
          <a:bodyPr vert="horz" lIns="91440" tIns="45720" rIns="91440" bIns="45720" rtlCol="0" anchor="t">
            <a:normAutofit lnSpcReduction="10000"/>
          </a:bodyPr>
          <a:lstStyle/>
          <a:p>
            <a:r>
              <a:rPr lang="en-US" sz="2400" err="1">
                <a:latin typeface="Arial"/>
                <a:cs typeface="Arial"/>
              </a:rPr>
              <a:t>Rhoddir</a:t>
            </a:r>
            <a:r>
              <a:rPr lang="en-US" sz="2400" dirty="0">
                <a:latin typeface="Arial"/>
                <a:cs typeface="Arial"/>
              </a:rPr>
              <a:t> </a:t>
            </a:r>
            <a:r>
              <a:rPr lang="en-US" sz="2400" err="1">
                <a:latin typeface="Arial"/>
                <a:cs typeface="Arial"/>
              </a:rPr>
              <a:t>ystyr</a:t>
            </a:r>
            <a:r>
              <a:rPr lang="en-US" sz="2400" dirty="0">
                <a:latin typeface="Arial"/>
                <a:cs typeface="Arial"/>
              </a:rPr>
              <a:t>/</a:t>
            </a:r>
            <a:r>
              <a:rPr lang="en-US" sz="2400" err="1">
                <a:latin typeface="Arial"/>
                <a:cs typeface="Arial"/>
              </a:rPr>
              <a:t>nodwedd</a:t>
            </a:r>
            <a:r>
              <a:rPr lang="en-US" sz="2400" dirty="0">
                <a:latin typeface="Arial"/>
                <a:cs typeface="Arial"/>
              </a:rPr>
              <a:t> </a:t>
            </a:r>
            <a:r>
              <a:rPr lang="en-US" sz="2400" err="1">
                <a:latin typeface="Arial"/>
                <a:cs typeface="Arial"/>
              </a:rPr>
              <a:t>newydd</a:t>
            </a:r>
            <a:r>
              <a:rPr lang="en-US" sz="2400" dirty="0">
                <a:latin typeface="Arial"/>
                <a:cs typeface="Arial"/>
              </a:rPr>
              <a:t> </a:t>
            </a:r>
            <a:r>
              <a:rPr lang="en-US" sz="2400" err="1">
                <a:latin typeface="Arial"/>
                <a:cs typeface="Arial"/>
              </a:rPr>
              <a:t>i</a:t>
            </a:r>
            <a:r>
              <a:rPr lang="en-US" sz="2400" dirty="0">
                <a:latin typeface="Arial"/>
                <a:cs typeface="Arial"/>
              </a:rPr>
              <a:t> </a:t>
            </a:r>
            <a:r>
              <a:rPr lang="en-US" sz="2400" err="1">
                <a:latin typeface="Arial"/>
                <a:cs typeface="Arial"/>
              </a:rPr>
              <a:t>ddeunyddiau</a:t>
            </a:r>
            <a:endParaRPr lang="en-US" sz="2400">
              <a:latin typeface="Arial"/>
              <a:cs typeface="Arial"/>
            </a:endParaRPr>
          </a:p>
          <a:p>
            <a:r>
              <a:rPr lang="en-US" sz="2400" dirty="0" err="1">
                <a:latin typeface="Arial"/>
                <a:cs typeface="Arial"/>
              </a:rPr>
              <a:t>Wedi'i</a:t>
            </a:r>
            <a:r>
              <a:rPr lang="en-US" sz="2400" dirty="0">
                <a:latin typeface="Arial"/>
                <a:cs typeface="Arial"/>
              </a:rPr>
              <a:t> </a:t>
            </a:r>
            <a:r>
              <a:rPr lang="en-US" sz="2400" dirty="0" err="1">
                <a:latin typeface="Arial"/>
                <a:cs typeface="Arial"/>
              </a:rPr>
              <a:t>ddefnyddio</a:t>
            </a:r>
            <a:r>
              <a:rPr lang="en-US" sz="2400" dirty="0">
                <a:latin typeface="Arial"/>
                <a:cs typeface="Arial"/>
              </a:rPr>
              <a:t> </a:t>
            </a:r>
            <a:r>
              <a:rPr lang="en-US" sz="2400" dirty="0" err="1">
                <a:latin typeface="Arial"/>
                <a:cs typeface="Arial"/>
              </a:rPr>
              <a:t>I’w</a:t>
            </a:r>
            <a:r>
              <a:rPr lang="en-US" sz="2400" dirty="0">
                <a:latin typeface="Arial"/>
                <a:cs typeface="Arial"/>
              </a:rPr>
              <a:t> </a:t>
            </a:r>
            <a:r>
              <a:rPr lang="en-US" sz="2400" dirty="0" err="1">
                <a:latin typeface="Arial"/>
                <a:cs typeface="Arial"/>
              </a:rPr>
              <a:t>goleio</a:t>
            </a:r>
            <a:r>
              <a:rPr lang="en-US" sz="2400" dirty="0">
                <a:latin typeface="Arial"/>
                <a:cs typeface="Arial"/>
              </a:rPr>
              <a:t>, </a:t>
            </a:r>
            <a:r>
              <a:rPr lang="en-US" sz="2400" dirty="0" err="1">
                <a:latin typeface="Arial"/>
                <a:cs typeface="Arial"/>
              </a:rPr>
              <a:t>Chwarae</a:t>
            </a:r>
            <a:r>
              <a:rPr lang="en-US" sz="2400" dirty="0">
                <a:latin typeface="Arial"/>
                <a:cs typeface="Arial"/>
              </a:rPr>
              <a:t>, </a:t>
            </a:r>
            <a:r>
              <a:rPr lang="en-US" sz="2400" dirty="0" err="1">
                <a:latin typeface="Arial"/>
                <a:cs typeface="Arial"/>
              </a:rPr>
              <a:t>Argraffu</a:t>
            </a:r>
            <a:r>
              <a:rPr lang="en-US" sz="2400" dirty="0">
                <a:latin typeface="Arial"/>
                <a:cs typeface="Arial"/>
              </a:rPr>
              <a:t>, </a:t>
            </a:r>
            <a:r>
              <a:rPr lang="en-US" sz="2400" dirty="0" err="1">
                <a:latin typeface="Arial"/>
                <a:cs typeface="Arial"/>
              </a:rPr>
              <a:t>Adeiladu</a:t>
            </a:r>
            <a:r>
              <a:rPr lang="en-US" sz="2400" dirty="0">
                <a:latin typeface="Arial"/>
                <a:cs typeface="Arial"/>
              </a:rPr>
              <a:t> ac </a:t>
            </a:r>
            <a:r>
              <a:rPr lang="en-US" sz="2400" dirty="0" err="1">
                <a:latin typeface="Arial"/>
                <a:cs typeface="Arial"/>
              </a:rPr>
              <a:t>ati</a:t>
            </a:r>
            <a:endParaRPr lang="en-US" sz="2400" dirty="0">
              <a:latin typeface="Arial"/>
              <a:cs typeface="Arial"/>
            </a:endParaRPr>
          </a:p>
          <a:p>
            <a:r>
              <a:rPr lang="en-US" sz="2400" dirty="0">
                <a:latin typeface="Arial"/>
                <a:cs typeface="Arial"/>
              </a:rPr>
              <a:t>Gellir </a:t>
            </a:r>
            <a:r>
              <a:rPr lang="en-US" sz="2400" err="1">
                <a:latin typeface="Arial"/>
                <a:cs typeface="Arial"/>
              </a:rPr>
              <a:t>defnyddio'r</a:t>
            </a:r>
            <a:r>
              <a:rPr lang="en-US" sz="2400" dirty="0">
                <a:latin typeface="Arial"/>
                <a:cs typeface="Arial"/>
              </a:rPr>
              <a:t> </a:t>
            </a:r>
            <a:r>
              <a:rPr lang="en-US" sz="2400" err="1">
                <a:latin typeface="Arial"/>
                <a:cs typeface="Arial"/>
              </a:rPr>
              <a:t>deunyddiau</a:t>
            </a:r>
            <a:r>
              <a:rPr lang="en-US" sz="2400" dirty="0">
                <a:latin typeface="Arial"/>
                <a:cs typeface="Arial"/>
              </a:rPr>
              <a:t> </a:t>
            </a:r>
            <a:r>
              <a:rPr lang="en-US" sz="2400" err="1">
                <a:latin typeface="Arial"/>
                <a:cs typeface="Arial"/>
              </a:rPr>
              <a:t>hyn</a:t>
            </a:r>
            <a:r>
              <a:rPr lang="en-US" sz="2400" dirty="0">
                <a:latin typeface="Arial"/>
                <a:cs typeface="Arial"/>
              </a:rPr>
              <a:t> </a:t>
            </a:r>
            <a:r>
              <a:rPr lang="en-US" sz="2400" err="1">
                <a:latin typeface="Arial"/>
                <a:cs typeface="Arial"/>
              </a:rPr>
              <a:t>fel</a:t>
            </a:r>
            <a:r>
              <a:rPr lang="en-US" sz="2400" dirty="0">
                <a:latin typeface="Arial"/>
                <a:cs typeface="Arial"/>
              </a:rPr>
              <a:t> </a:t>
            </a:r>
            <a:r>
              <a:rPr lang="en-US" sz="2400" err="1">
                <a:latin typeface="Arial"/>
                <a:cs typeface="Arial"/>
              </a:rPr>
              <a:t>iaith</a:t>
            </a:r>
            <a:r>
              <a:rPr lang="en-US" sz="2400" dirty="0">
                <a:latin typeface="Arial"/>
                <a:cs typeface="Arial"/>
              </a:rPr>
              <a:t> </a:t>
            </a:r>
            <a:r>
              <a:rPr lang="en-US" sz="2400" err="1">
                <a:latin typeface="Arial"/>
                <a:cs typeface="Arial"/>
              </a:rPr>
              <a:t>hefyd</a:t>
            </a:r>
            <a:endParaRPr lang="en-US" sz="2400">
              <a:latin typeface="Arial"/>
              <a:cs typeface="Arial"/>
            </a:endParaRPr>
          </a:p>
        </p:txBody>
      </p:sp>
      <p:sp>
        <p:nvSpPr>
          <p:cNvPr id="4" name="Content Placeholder 3">
            <a:extLst>
              <a:ext uri="{FF2B5EF4-FFF2-40B4-BE49-F238E27FC236}">
                <a16:creationId xmlns:a16="http://schemas.microsoft.com/office/drawing/2014/main" id="{1933434E-8451-29EC-42D6-451419FD3EFF}"/>
              </a:ext>
            </a:extLst>
          </p:cNvPr>
          <p:cNvSpPr>
            <a:spLocks noGrp="1"/>
          </p:cNvSpPr>
          <p:nvPr>
            <p:ph sz="half" idx="2"/>
          </p:nvPr>
        </p:nvSpPr>
        <p:spPr>
          <a:xfrm>
            <a:off x="4074041" y="1598797"/>
            <a:ext cx="3560135" cy="4284552"/>
          </a:xfrm>
        </p:spPr>
        <p:txBody>
          <a:bodyPr vert="horz" lIns="91440" tIns="45720" rIns="91440" bIns="45720" rtlCol="0" anchor="t">
            <a:normAutofit lnSpcReduction="10000"/>
          </a:bodyPr>
          <a:lstStyle/>
          <a:p>
            <a:r>
              <a:rPr lang="en-US" sz="2400" dirty="0">
                <a:solidFill>
                  <a:srgbClr val="0070C0"/>
                </a:solidFill>
                <a:latin typeface="Arial"/>
                <a:cs typeface="Arial"/>
              </a:rPr>
              <a:t>Materials are given a new meaning/characteristic </a:t>
            </a:r>
            <a:endParaRPr lang="en-GB" sz="2400">
              <a:solidFill>
                <a:srgbClr val="0070C0"/>
              </a:solidFill>
              <a:latin typeface="Arial"/>
              <a:cs typeface="Arial"/>
            </a:endParaRPr>
          </a:p>
          <a:p>
            <a:r>
              <a:rPr lang="en-US" sz="2400" dirty="0">
                <a:solidFill>
                  <a:srgbClr val="0070C0"/>
                </a:solidFill>
                <a:latin typeface="Arial"/>
                <a:cs typeface="Arial"/>
              </a:rPr>
              <a:t>Used in lights, Play, Print, Building </a:t>
            </a:r>
            <a:r>
              <a:rPr lang="en-US" sz="2400" err="1">
                <a:solidFill>
                  <a:srgbClr val="0070C0"/>
                </a:solidFill>
                <a:latin typeface="Arial"/>
                <a:cs typeface="Arial"/>
              </a:rPr>
              <a:t>etc</a:t>
            </a:r>
            <a:endParaRPr lang="en-US" sz="2400">
              <a:solidFill>
                <a:srgbClr val="0070C0"/>
              </a:solidFill>
              <a:latin typeface="Arial"/>
              <a:cs typeface="Arial"/>
            </a:endParaRPr>
          </a:p>
          <a:p>
            <a:r>
              <a:rPr lang="en-US" sz="2400" dirty="0">
                <a:solidFill>
                  <a:srgbClr val="0070C0"/>
                </a:solidFill>
                <a:latin typeface="Arial"/>
                <a:cs typeface="Arial"/>
              </a:rPr>
              <a:t>These materials can also be used as a language</a:t>
            </a:r>
          </a:p>
        </p:txBody>
      </p:sp>
      <p:pic>
        <p:nvPicPr>
          <p:cNvPr id="3074" name="Picture 2" descr="Image preview">
            <a:extLst>
              <a:ext uri="{FF2B5EF4-FFF2-40B4-BE49-F238E27FC236}">
                <a16:creationId xmlns:a16="http://schemas.microsoft.com/office/drawing/2014/main" id="{4B476C97-6F8E-3512-A0E0-03E8BE421B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4864" y="828120"/>
            <a:ext cx="326350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09305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65370-AB99-434E-457B-3883A099765B}"/>
              </a:ext>
            </a:extLst>
          </p:cNvPr>
          <p:cNvSpPr>
            <a:spLocks noGrp="1"/>
          </p:cNvSpPr>
          <p:nvPr>
            <p:ph type="title"/>
          </p:nvPr>
        </p:nvSpPr>
        <p:spPr/>
        <p:txBody>
          <a:bodyPr>
            <a:normAutofit/>
          </a:bodyPr>
          <a:lstStyle/>
          <a:p>
            <a:r>
              <a:rPr lang="en-GB" sz="4000" dirty="0" err="1">
                <a:latin typeface="Arial"/>
                <a:cs typeface="Arial"/>
              </a:rPr>
              <a:t>Cynaladwyedd</a:t>
            </a:r>
            <a:br>
              <a:rPr lang="en-GB" sz="4000" dirty="0">
                <a:latin typeface="Arial"/>
              </a:rPr>
            </a:br>
            <a:r>
              <a:rPr lang="en-GB" sz="4000" dirty="0">
                <a:solidFill>
                  <a:srgbClr val="0070C0"/>
                </a:solidFill>
                <a:latin typeface="Arial"/>
                <a:cs typeface="Arial"/>
              </a:rPr>
              <a:t>Sustainability</a:t>
            </a:r>
            <a:endParaRPr lang="en-US" sz="4000" dirty="0">
              <a:solidFill>
                <a:srgbClr val="0070C0"/>
              </a:solidFill>
              <a:latin typeface="Arial"/>
              <a:cs typeface="Arial"/>
            </a:endParaRPr>
          </a:p>
        </p:txBody>
      </p:sp>
      <p:sp>
        <p:nvSpPr>
          <p:cNvPr id="3" name="Content Placeholder 2">
            <a:extLst>
              <a:ext uri="{FF2B5EF4-FFF2-40B4-BE49-F238E27FC236}">
                <a16:creationId xmlns:a16="http://schemas.microsoft.com/office/drawing/2014/main" id="{3251E111-7E04-241E-2049-287D8BB41502}"/>
              </a:ext>
            </a:extLst>
          </p:cNvPr>
          <p:cNvSpPr>
            <a:spLocks noGrp="1"/>
          </p:cNvSpPr>
          <p:nvPr>
            <p:ph sz="half" idx="1"/>
          </p:nvPr>
        </p:nvSpPr>
        <p:spPr>
          <a:xfrm>
            <a:off x="391633" y="1825625"/>
            <a:ext cx="4187456" cy="3986840"/>
          </a:xfrm>
        </p:spPr>
        <p:txBody>
          <a:bodyPr vert="horz" lIns="91440" tIns="45720" rIns="91440" bIns="45720" rtlCol="0" anchor="t">
            <a:normAutofit/>
          </a:bodyPr>
          <a:lstStyle/>
          <a:p>
            <a:r>
              <a:rPr lang="en-US" sz="2400" err="1">
                <a:latin typeface="Arial"/>
                <a:cs typeface="Calibri"/>
              </a:rPr>
              <a:t>Defnydd</a:t>
            </a:r>
            <a:r>
              <a:rPr lang="en-US" sz="2400" dirty="0">
                <a:latin typeface="Arial"/>
                <a:cs typeface="Calibri"/>
              </a:rPr>
              <a:t> o </a:t>
            </a:r>
            <a:r>
              <a:rPr lang="en-US" sz="2400" err="1">
                <a:latin typeface="Arial"/>
                <a:cs typeface="Calibri"/>
              </a:rPr>
              <a:t>Ganolfan</a:t>
            </a:r>
            <a:r>
              <a:rPr lang="en-US" sz="2400" dirty="0">
                <a:latin typeface="Arial"/>
                <a:cs typeface="Calibri"/>
              </a:rPr>
              <a:t> </a:t>
            </a:r>
            <a:r>
              <a:rPr lang="en-US" sz="2400" err="1">
                <a:latin typeface="Arial"/>
                <a:cs typeface="Calibri"/>
              </a:rPr>
              <a:t>Remida</a:t>
            </a:r>
            <a:r>
              <a:rPr lang="en-US" sz="2400" dirty="0">
                <a:latin typeface="Arial"/>
                <a:cs typeface="Calibri"/>
              </a:rPr>
              <a:t> </a:t>
            </a:r>
          </a:p>
          <a:p>
            <a:r>
              <a:rPr lang="en-US" sz="2400" err="1">
                <a:latin typeface="Arial"/>
                <a:cs typeface="Calibri"/>
              </a:rPr>
              <a:t>Deunyddiau</a:t>
            </a:r>
            <a:r>
              <a:rPr lang="en-US" sz="2400" dirty="0">
                <a:latin typeface="Arial"/>
                <a:cs typeface="Calibri"/>
              </a:rPr>
              <a:t> </a:t>
            </a:r>
            <a:r>
              <a:rPr lang="en-US" sz="2400" err="1">
                <a:latin typeface="Arial"/>
                <a:cs typeface="Calibri"/>
              </a:rPr>
              <a:t>wedi'u</a:t>
            </a:r>
            <a:r>
              <a:rPr lang="en-US" sz="2400" dirty="0">
                <a:latin typeface="Arial"/>
                <a:cs typeface="Calibri"/>
              </a:rPr>
              <a:t> </a:t>
            </a:r>
            <a:r>
              <a:rPr lang="en-US" sz="2400" err="1">
                <a:latin typeface="Arial"/>
                <a:cs typeface="Calibri"/>
              </a:rPr>
              <a:t>hailgylchu</a:t>
            </a:r>
            <a:endParaRPr lang="en-US" sz="2400">
              <a:latin typeface="Arial"/>
              <a:cs typeface="Calibri"/>
            </a:endParaRPr>
          </a:p>
          <a:p>
            <a:r>
              <a:rPr lang="en-US" sz="2400" err="1">
                <a:latin typeface="Arial"/>
                <a:cs typeface="Calibri"/>
              </a:rPr>
              <a:t>Diolch</a:t>
            </a:r>
            <a:r>
              <a:rPr lang="en-US" sz="2400" dirty="0">
                <a:latin typeface="Arial"/>
                <a:cs typeface="Calibri"/>
              </a:rPr>
              <a:t> </a:t>
            </a:r>
            <a:r>
              <a:rPr lang="en-US" sz="2400" err="1">
                <a:latin typeface="Arial"/>
                <a:cs typeface="Calibri"/>
              </a:rPr>
              <a:t>i</a:t>
            </a:r>
            <a:r>
              <a:rPr lang="en-US" sz="2400" dirty="0">
                <a:latin typeface="Arial"/>
                <a:cs typeface="Calibri"/>
              </a:rPr>
              <a:t> </a:t>
            </a:r>
            <a:r>
              <a:rPr lang="en-US" sz="2400" err="1">
                <a:latin typeface="Arial"/>
                <a:cs typeface="Calibri"/>
              </a:rPr>
              <a:t>gytundeb</a:t>
            </a:r>
            <a:r>
              <a:rPr lang="en-US" sz="2400" dirty="0">
                <a:latin typeface="Arial"/>
                <a:cs typeface="Calibri"/>
              </a:rPr>
              <a:t> </a:t>
            </a:r>
            <a:r>
              <a:rPr lang="en-US" sz="2400" err="1">
                <a:latin typeface="Arial"/>
                <a:cs typeface="Calibri"/>
              </a:rPr>
              <a:t>arbennig</a:t>
            </a:r>
            <a:r>
              <a:rPr lang="en-US" sz="2400" dirty="0">
                <a:latin typeface="Arial"/>
                <a:cs typeface="Calibri"/>
              </a:rPr>
              <a:t>, </a:t>
            </a:r>
            <a:r>
              <a:rPr lang="en-US" sz="2400" err="1">
                <a:latin typeface="Arial"/>
                <a:cs typeface="Calibri"/>
              </a:rPr>
              <a:t>mae</a:t>
            </a:r>
            <a:r>
              <a:rPr lang="en-US" sz="2400" dirty="0">
                <a:latin typeface="Arial"/>
                <a:cs typeface="Calibri"/>
              </a:rPr>
              <a:t> </a:t>
            </a:r>
            <a:r>
              <a:rPr lang="en-US" sz="2400" err="1">
                <a:latin typeface="Arial"/>
                <a:cs typeface="Calibri"/>
              </a:rPr>
              <a:t>Canolfan</a:t>
            </a:r>
            <a:r>
              <a:rPr lang="en-US" sz="2400" dirty="0">
                <a:latin typeface="Arial"/>
                <a:cs typeface="Calibri"/>
              </a:rPr>
              <a:t> </a:t>
            </a:r>
            <a:r>
              <a:rPr lang="en-US" sz="2400" err="1">
                <a:latin typeface="Arial"/>
                <a:cs typeface="Calibri"/>
              </a:rPr>
              <a:t>Remida</a:t>
            </a:r>
            <a:r>
              <a:rPr lang="en-US" sz="2400" dirty="0">
                <a:latin typeface="Arial"/>
                <a:cs typeface="Calibri"/>
              </a:rPr>
              <a:t> </a:t>
            </a:r>
            <a:r>
              <a:rPr lang="en-US" sz="2400" err="1">
                <a:latin typeface="Arial"/>
                <a:cs typeface="Calibri"/>
              </a:rPr>
              <a:t>wedi'i</a:t>
            </a:r>
            <a:r>
              <a:rPr lang="en-US" sz="2400" dirty="0">
                <a:latin typeface="Arial"/>
                <a:cs typeface="Calibri"/>
              </a:rPr>
              <a:t> </a:t>
            </a:r>
            <a:r>
              <a:rPr lang="en-US" sz="2400" err="1">
                <a:latin typeface="Arial"/>
                <a:cs typeface="Calibri"/>
              </a:rPr>
              <a:t>chymathu</a:t>
            </a:r>
            <a:r>
              <a:rPr lang="en-US" sz="2400" dirty="0">
                <a:latin typeface="Arial"/>
                <a:cs typeface="Calibri"/>
              </a:rPr>
              <a:t> </a:t>
            </a:r>
            <a:r>
              <a:rPr lang="en-US" sz="2400" err="1">
                <a:latin typeface="Arial"/>
                <a:cs typeface="Calibri"/>
              </a:rPr>
              <a:t>i</a:t>
            </a:r>
            <a:r>
              <a:rPr lang="en-US" sz="2400" dirty="0">
                <a:latin typeface="Arial"/>
                <a:cs typeface="Calibri"/>
              </a:rPr>
              <a:t> </a:t>
            </a:r>
            <a:r>
              <a:rPr lang="en-US" sz="2400" err="1">
                <a:latin typeface="Arial"/>
                <a:cs typeface="Calibri"/>
              </a:rPr>
              <a:t>lwyfan</a:t>
            </a:r>
            <a:r>
              <a:rPr lang="en-US" sz="2400" dirty="0">
                <a:latin typeface="Arial"/>
                <a:cs typeface="Calibri"/>
              </a:rPr>
              <a:t> </a:t>
            </a:r>
            <a:r>
              <a:rPr lang="en-US" sz="2400" err="1">
                <a:latin typeface="Arial"/>
                <a:cs typeface="Calibri"/>
              </a:rPr>
              <a:t>ailgylchu</a:t>
            </a:r>
            <a:r>
              <a:rPr lang="en-US" sz="2400" dirty="0">
                <a:latin typeface="Arial"/>
                <a:cs typeface="Calibri"/>
              </a:rPr>
              <a:t> </a:t>
            </a:r>
            <a:r>
              <a:rPr lang="en-US" sz="2400" err="1">
                <a:latin typeface="Arial"/>
                <a:cs typeface="Calibri"/>
              </a:rPr>
              <a:t>sy'n</a:t>
            </a:r>
            <a:r>
              <a:rPr lang="en-US" sz="2400" dirty="0">
                <a:latin typeface="Arial"/>
                <a:cs typeface="Calibri"/>
              </a:rPr>
              <a:t> </a:t>
            </a:r>
            <a:r>
              <a:rPr lang="en-US" sz="2400" err="1">
                <a:latin typeface="Arial"/>
                <a:cs typeface="Calibri"/>
              </a:rPr>
              <a:t>trawsnewid</a:t>
            </a:r>
            <a:r>
              <a:rPr lang="en-US" sz="2400" dirty="0">
                <a:latin typeface="Arial"/>
                <a:cs typeface="Calibri"/>
              </a:rPr>
              <a:t> </a:t>
            </a:r>
            <a:r>
              <a:rPr lang="en-US" sz="2400" err="1">
                <a:latin typeface="Arial"/>
                <a:cs typeface="Calibri"/>
              </a:rPr>
              <a:t>gwastraff</a:t>
            </a:r>
            <a:r>
              <a:rPr lang="en-US" sz="2400" dirty="0">
                <a:latin typeface="Arial"/>
                <a:cs typeface="Calibri"/>
              </a:rPr>
              <a:t> I </a:t>
            </a:r>
            <a:r>
              <a:rPr lang="en-US" sz="2400" err="1">
                <a:latin typeface="Arial"/>
                <a:cs typeface="Calibri"/>
              </a:rPr>
              <a:t>fewn</a:t>
            </a:r>
            <a:r>
              <a:rPr lang="en-US" sz="2400" dirty="0">
                <a:latin typeface="Arial"/>
                <a:cs typeface="Calibri"/>
              </a:rPr>
              <a:t> </a:t>
            </a:r>
            <a:r>
              <a:rPr lang="en-US" sz="2400" err="1">
                <a:latin typeface="Arial"/>
                <a:cs typeface="Calibri"/>
              </a:rPr>
              <a:t>i</a:t>
            </a:r>
            <a:r>
              <a:rPr lang="en-US" sz="2400" dirty="0">
                <a:latin typeface="Arial"/>
                <a:cs typeface="Calibri"/>
              </a:rPr>
              <a:t> </a:t>
            </a:r>
            <a:r>
              <a:rPr lang="en-US" sz="2400" err="1">
                <a:latin typeface="Arial"/>
                <a:cs typeface="Calibri"/>
              </a:rPr>
              <a:t>adnoddau</a:t>
            </a:r>
            <a:r>
              <a:rPr lang="en-US" sz="2400" dirty="0">
                <a:latin typeface="Arial"/>
                <a:cs typeface="Calibri"/>
              </a:rPr>
              <a:t> </a:t>
            </a:r>
            <a:r>
              <a:rPr lang="en-US" sz="2400" err="1">
                <a:latin typeface="Arial"/>
                <a:cs typeface="Calibri"/>
              </a:rPr>
              <a:t>addysgol</a:t>
            </a:r>
            <a:r>
              <a:rPr lang="en-US" sz="2400" dirty="0">
                <a:latin typeface="Arial"/>
                <a:cs typeface="Calibri"/>
              </a:rPr>
              <a:t>.</a:t>
            </a:r>
          </a:p>
        </p:txBody>
      </p:sp>
      <p:sp>
        <p:nvSpPr>
          <p:cNvPr id="4" name="Content Placeholder 3">
            <a:extLst>
              <a:ext uri="{FF2B5EF4-FFF2-40B4-BE49-F238E27FC236}">
                <a16:creationId xmlns:a16="http://schemas.microsoft.com/office/drawing/2014/main" id="{42BCFD5C-1CD8-3B9D-AE38-43FCC740794C}"/>
              </a:ext>
            </a:extLst>
          </p:cNvPr>
          <p:cNvSpPr>
            <a:spLocks noGrp="1"/>
          </p:cNvSpPr>
          <p:nvPr>
            <p:ph sz="half" idx="2"/>
          </p:nvPr>
        </p:nvSpPr>
        <p:spPr>
          <a:xfrm>
            <a:off x="4721520" y="1825625"/>
            <a:ext cx="3900377" cy="4376701"/>
          </a:xfrm>
        </p:spPr>
        <p:txBody>
          <a:bodyPr vert="horz" lIns="91440" tIns="45720" rIns="91440" bIns="45720" rtlCol="0" anchor="t">
            <a:normAutofit/>
          </a:bodyPr>
          <a:lstStyle/>
          <a:p>
            <a:r>
              <a:rPr lang="en-GB" sz="2400" dirty="0">
                <a:solidFill>
                  <a:srgbClr val="0070C0"/>
                </a:solidFill>
                <a:latin typeface="Arial"/>
                <a:cs typeface="Calibri"/>
              </a:rPr>
              <a:t>Use of </a:t>
            </a:r>
            <a:r>
              <a:rPr lang="en-GB" sz="2400" dirty="0" err="1">
                <a:solidFill>
                  <a:srgbClr val="0070C0"/>
                </a:solidFill>
                <a:latin typeface="Arial"/>
                <a:cs typeface="Calibri"/>
              </a:rPr>
              <a:t>Remida</a:t>
            </a:r>
            <a:r>
              <a:rPr lang="en-GB" sz="2400" dirty="0">
                <a:solidFill>
                  <a:srgbClr val="0070C0"/>
                </a:solidFill>
                <a:latin typeface="Arial"/>
                <a:cs typeface="Calibri"/>
              </a:rPr>
              <a:t> Centre</a:t>
            </a:r>
            <a:r>
              <a:rPr lang="en-US" sz="2400" dirty="0">
                <a:solidFill>
                  <a:srgbClr val="0070C0"/>
                </a:solidFill>
                <a:latin typeface="Arial"/>
                <a:cs typeface="Calibri"/>
              </a:rPr>
              <a:t> </a:t>
            </a:r>
          </a:p>
          <a:p>
            <a:r>
              <a:rPr lang="en-US" sz="2400" dirty="0">
                <a:solidFill>
                  <a:srgbClr val="0070C0"/>
                </a:solidFill>
                <a:latin typeface="Arial"/>
                <a:cs typeface="Calibri"/>
              </a:rPr>
              <a:t>Recycled materials</a:t>
            </a:r>
          </a:p>
          <a:p>
            <a:r>
              <a:rPr lang="en-US" sz="2400" b="0" i="0" dirty="0">
                <a:solidFill>
                  <a:srgbClr val="0070C0"/>
                </a:solidFill>
                <a:effectLst/>
                <a:latin typeface="Arial"/>
                <a:cs typeface="Calibri"/>
              </a:rPr>
              <a:t>Thanks to a special agreement, the </a:t>
            </a:r>
            <a:r>
              <a:rPr lang="en-US" sz="2400" b="0" i="0" dirty="0" err="1">
                <a:solidFill>
                  <a:srgbClr val="0070C0"/>
                </a:solidFill>
                <a:effectLst/>
                <a:latin typeface="Arial"/>
                <a:cs typeface="Calibri"/>
              </a:rPr>
              <a:t>Remida</a:t>
            </a:r>
            <a:r>
              <a:rPr lang="en-US" sz="2400" b="0" i="0" dirty="0">
                <a:solidFill>
                  <a:srgbClr val="0070C0"/>
                </a:solidFill>
                <a:effectLst/>
                <a:latin typeface="Arial"/>
                <a:cs typeface="Calibri"/>
              </a:rPr>
              <a:t> Center is assimilated to a recycling platform that transforms waste into an intellectual resource.</a:t>
            </a:r>
            <a:endParaRPr lang="en-US" sz="2400" dirty="0">
              <a:solidFill>
                <a:srgbClr val="0070C0"/>
              </a:solidFill>
              <a:latin typeface="Arial"/>
              <a:cs typeface="Calibri"/>
            </a:endParaRPr>
          </a:p>
        </p:txBody>
      </p:sp>
      <p:pic>
        <p:nvPicPr>
          <p:cNvPr id="2050" name="Picture 2" descr="Image preview">
            <a:extLst>
              <a:ext uri="{FF2B5EF4-FFF2-40B4-BE49-F238E27FC236}">
                <a16:creationId xmlns:a16="http://schemas.microsoft.com/office/drawing/2014/main" id="{544E2121-E845-633E-1471-7F9825CBA1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69210" y="1165454"/>
            <a:ext cx="3212805" cy="4283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8955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80526-F00E-64C1-72A8-E42BEB4368FF}"/>
              </a:ext>
            </a:extLst>
          </p:cNvPr>
          <p:cNvSpPr>
            <a:spLocks noGrp="1"/>
          </p:cNvSpPr>
          <p:nvPr>
            <p:ph type="title"/>
          </p:nvPr>
        </p:nvSpPr>
        <p:spPr/>
        <p:txBody>
          <a:bodyPr>
            <a:normAutofit/>
          </a:bodyPr>
          <a:lstStyle/>
          <a:p>
            <a:r>
              <a:rPr lang="en-GB" sz="4000" dirty="0">
                <a:latin typeface="Arial"/>
                <a:cs typeface="Arial"/>
              </a:rPr>
              <a:t>Atelier = </a:t>
            </a:r>
            <a:r>
              <a:rPr lang="en-GB" sz="4000" err="1">
                <a:latin typeface="Arial"/>
                <a:cs typeface="Arial"/>
              </a:rPr>
              <a:t>Archwilio'r</a:t>
            </a:r>
            <a:r>
              <a:rPr lang="en-GB" sz="4000" dirty="0">
                <a:latin typeface="Arial"/>
                <a:cs typeface="Arial"/>
              </a:rPr>
              <a:t> </a:t>
            </a:r>
            <a:r>
              <a:rPr lang="en-GB" sz="4000" err="1">
                <a:latin typeface="Arial"/>
                <a:cs typeface="Arial"/>
              </a:rPr>
              <a:t>byd</a:t>
            </a:r>
            <a:br>
              <a:rPr lang="en-GB" sz="4000" dirty="0">
                <a:latin typeface="Arial"/>
              </a:rPr>
            </a:br>
            <a:r>
              <a:rPr lang="en-GB" sz="4000" dirty="0">
                <a:solidFill>
                  <a:srgbClr val="0070C0"/>
                </a:solidFill>
                <a:latin typeface="Arial"/>
                <a:cs typeface="Arial"/>
              </a:rPr>
              <a:t>Atelier = Interrogation of the world</a:t>
            </a:r>
            <a:endParaRPr lang="en-US" sz="4000" dirty="0">
              <a:solidFill>
                <a:srgbClr val="0070C0"/>
              </a:solidFill>
              <a:latin typeface="Arial"/>
              <a:cs typeface="Arial"/>
            </a:endParaRPr>
          </a:p>
        </p:txBody>
      </p:sp>
      <p:sp>
        <p:nvSpPr>
          <p:cNvPr id="3" name="Content Placeholder 2">
            <a:extLst>
              <a:ext uri="{FF2B5EF4-FFF2-40B4-BE49-F238E27FC236}">
                <a16:creationId xmlns:a16="http://schemas.microsoft.com/office/drawing/2014/main" id="{8898AFD5-85DE-4811-F104-360C383C8635}"/>
              </a:ext>
            </a:extLst>
          </p:cNvPr>
          <p:cNvSpPr>
            <a:spLocks noGrp="1"/>
          </p:cNvSpPr>
          <p:nvPr>
            <p:ph sz="half" idx="1"/>
          </p:nvPr>
        </p:nvSpPr>
        <p:spPr>
          <a:xfrm>
            <a:off x="838200" y="1946128"/>
            <a:ext cx="4970721" cy="3731659"/>
          </a:xfrm>
        </p:spPr>
        <p:txBody>
          <a:bodyPr vert="horz" lIns="91440" tIns="45720" rIns="91440" bIns="45720" rtlCol="0" anchor="t">
            <a:normAutofit/>
          </a:bodyPr>
          <a:lstStyle/>
          <a:p>
            <a:pPr marL="0" indent="0">
              <a:buNone/>
            </a:pPr>
            <a:r>
              <a:rPr lang="en-US" sz="2400" dirty="0" err="1">
                <a:latin typeface="Arial"/>
                <a:cs typeface="Arial"/>
              </a:rPr>
              <a:t>Mae'r</a:t>
            </a:r>
            <a:r>
              <a:rPr lang="en-US" sz="2400" dirty="0">
                <a:latin typeface="Arial"/>
                <a:cs typeface="Arial"/>
              </a:rPr>
              <a:t> Ateliers </a:t>
            </a:r>
            <a:r>
              <a:rPr lang="en-US" sz="2400" dirty="0" err="1">
                <a:latin typeface="Arial"/>
                <a:cs typeface="Arial"/>
              </a:rPr>
              <a:t>hyn</a:t>
            </a:r>
            <a:r>
              <a:rPr lang="en-US" sz="2400" dirty="0">
                <a:latin typeface="Arial"/>
                <a:cs typeface="Arial"/>
              </a:rPr>
              <a:t> </a:t>
            </a:r>
            <a:r>
              <a:rPr lang="en-US" sz="2400" dirty="0" err="1">
                <a:latin typeface="Arial"/>
                <a:cs typeface="Arial"/>
              </a:rPr>
              <a:t>yn</a:t>
            </a:r>
            <a:r>
              <a:rPr lang="en-US" sz="2400" dirty="0">
                <a:latin typeface="Arial"/>
                <a:cs typeface="Arial"/>
              </a:rPr>
              <a:t> </a:t>
            </a:r>
            <a:r>
              <a:rPr lang="en-US" sz="2400" dirty="0" err="1">
                <a:latin typeface="Arial"/>
                <a:cs typeface="Arial"/>
              </a:rPr>
              <a:t>caniatáu</a:t>
            </a:r>
            <a:r>
              <a:rPr lang="en-US" sz="2400" dirty="0">
                <a:latin typeface="Arial"/>
                <a:cs typeface="Arial"/>
              </a:rPr>
              <a:t> </a:t>
            </a:r>
            <a:r>
              <a:rPr lang="en-US" sz="2400" dirty="0" err="1">
                <a:latin typeface="Arial"/>
                <a:cs typeface="Arial"/>
              </a:rPr>
              <a:t>arbrofi</a:t>
            </a:r>
            <a:r>
              <a:rPr lang="en-US" sz="2400" dirty="0">
                <a:latin typeface="Arial"/>
                <a:cs typeface="Arial"/>
              </a:rPr>
              <a:t> </a:t>
            </a:r>
            <a:r>
              <a:rPr lang="en-US" sz="2400" dirty="0" err="1">
                <a:latin typeface="Arial"/>
                <a:cs typeface="Arial"/>
              </a:rPr>
              <a:t>gan</a:t>
            </a:r>
            <a:r>
              <a:rPr lang="en-US" sz="2400" dirty="0">
                <a:latin typeface="Arial"/>
                <a:cs typeface="Arial"/>
              </a:rPr>
              <a:t> </a:t>
            </a:r>
            <a:r>
              <a:rPr lang="en-US" sz="2400" dirty="0" err="1">
                <a:latin typeface="Arial"/>
                <a:cs typeface="Arial"/>
              </a:rPr>
              <a:t>ddefnyddio</a:t>
            </a:r>
            <a:r>
              <a:rPr lang="en-US" sz="2400" dirty="0">
                <a:latin typeface="Arial"/>
                <a:cs typeface="Arial"/>
              </a:rPr>
              <a:t> </a:t>
            </a:r>
            <a:r>
              <a:rPr lang="en-US" sz="2400" dirty="0" err="1">
                <a:latin typeface="Arial"/>
                <a:cs typeface="Arial"/>
              </a:rPr>
              <a:t>gweithdai</a:t>
            </a:r>
            <a:r>
              <a:rPr lang="en-US" sz="2400" dirty="0">
                <a:latin typeface="Arial"/>
                <a:cs typeface="Arial"/>
              </a:rPr>
              <a:t> </a:t>
            </a:r>
            <a:r>
              <a:rPr lang="en-US" sz="2400" dirty="0" err="1">
                <a:latin typeface="Arial"/>
                <a:cs typeface="Arial"/>
              </a:rPr>
              <a:t>sy’n</a:t>
            </a:r>
            <a:r>
              <a:rPr lang="en-US" sz="2400" dirty="0">
                <a:latin typeface="Arial"/>
                <a:cs typeface="Arial"/>
              </a:rPr>
              <a:t> </a:t>
            </a:r>
            <a:r>
              <a:rPr lang="en-US" sz="2400" dirty="0" err="1">
                <a:latin typeface="Arial"/>
                <a:cs typeface="Arial"/>
              </a:rPr>
              <a:t>cynnwys</a:t>
            </a:r>
            <a:r>
              <a:rPr lang="en-US" sz="2400" dirty="0">
                <a:latin typeface="Arial"/>
                <a:cs typeface="Arial"/>
              </a:rPr>
              <a:t>;</a:t>
            </a:r>
          </a:p>
          <a:p>
            <a:r>
              <a:rPr lang="en-US" sz="2400" dirty="0" err="1">
                <a:latin typeface="Arial"/>
                <a:cs typeface="Arial"/>
              </a:rPr>
              <a:t>Digidol</a:t>
            </a:r>
            <a:endParaRPr lang="en-US" sz="2400" dirty="0">
              <a:latin typeface="Arial"/>
              <a:cs typeface="Arial"/>
            </a:endParaRPr>
          </a:p>
          <a:p>
            <a:r>
              <a:rPr lang="en-US" sz="2400" dirty="0" err="1">
                <a:latin typeface="Arial"/>
                <a:cs typeface="Arial"/>
              </a:rPr>
              <a:t>Arlunio</a:t>
            </a:r>
            <a:r>
              <a:rPr lang="en-US" sz="2400" dirty="0">
                <a:latin typeface="Arial"/>
                <a:cs typeface="Arial"/>
              </a:rPr>
              <a:t> a </a:t>
            </a:r>
            <a:r>
              <a:rPr lang="en-US" sz="2400" dirty="0" err="1">
                <a:latin typeface="Arial"/>
                <a:cs typeface="Arial"/>
              </a:rPr>
              <a:t>gwneud</a:t>
            </a:r>
            <a:r>
              <a:rPr lang="en-US" sz="2400" dirty="0">
                <a:latin typeface="Arial"/>
                <a:cs typeface="Arial"/>
              </a:rPr>
              <a:t> </a:t>
            </a:r>
            <a:r>
              <a:rPr lang="en-US" sz="2400" dirty="0" err="1">
                <a:latin typeface="Arial"/>
                <a:cs typeface="Arial"/>
              </a:rPr>
              <a:t>marciau</a:t>
            </a:r>
            <a:endParaRPr lang="en-US" sz="2400" dirty="0">
              <a:latin typeface="Arial"/>
              <a:cs typeface="Arial"/>
            </a:endParaRPr>
          </a:p>
          <a:p>
            <a:r>
              <a:rPr lang="en-US" sz="2400" dirty="0" err="1">
                <a:latin typeface="Arial"/>
                <a:cs typeface="Arial"/>
              </a:rPr>
              <a:t>Defnydd</a:t>
            </a:r>
            <a:r>
              <a:rPr lang="en-US" sz="2400" dirty="0">
                <a:latin typeface="Arial"/>
                <a:cs typeface="Arial"/>
              </a:rPr>
              <a:t> o </a:t>
            </a:r>
            <a:r>
              <a:rPr lang="en-US" sz="2400" dirty="0" err="1">
                <a:latin typeface="Arial"/>
                <a:cs typeface="Arial"/>
              </a:rPr>
              <a:t>ddeunyddiau</a:t>
            </a:r>
            <a:endParaRPr lang="en-US" sz="2400" dirty="0">
              <a:latin typeface="Arial"/>
              <a:cs typeface="Arial"/>
            </a:endParaRPr>
          </a:p>
          <a:p>
            <a:r>
              <a:rPr lang="en-US" sz="2400" dirty="0">
                <a:latin typeface="Arial"/>
                <a:cs typeface="Arial"/>
              </a:rPr>
              <a:t>Yr </a:t>
            </a:r>
            <a:r>
              <a:rPr lang="en-US" sz="2400" dirty="0" err="1">
                <a:latin typeface="Arial"/>
                <a:cs typeface="Arial"/>
              </a:rPr>
              <a:t>Amgylchedd</a:t>
            </a:r>
            <a:endParaRPr lang="en-US" sz="2400" dirty="0">
              <a:latin typeface="Arial"/>
              <a:cs typeface="Arial"/>
            </a:endParaRPr>
          </a:p>
          <a:p>
            <a:pPr marL="0" indent="0">
              <a:buNone/>
            </a:pPr>
            <a:r>
              <a:rPr lang="en-US" sz="2400" dirty="0">
                <a:latin typeface="Arial"/>
                <a:cs typeface="Arial"/>
              </a:rPr>
              <a:t>A </a:t>
            </a:r>
            <a:r>
              <a:rPr lang="en-US" sz="2400" dirty="0" err="1">
                <a:latin typeface="Arial"/>
                <a:cs typeface="Arial"/>
              </a:rPr>
              <a:t>mwy</a:t>
            </a:r>
            <a:r>
              <a:rPr lang="en-US" sz="2400" dirty="0">
                <a:latin typeface="Arial"/>
                <a:cs typeface="Arial"/>
              </a:rPr>
              <a:t>!</a:t>
            </a:r>
          </a:p>
        </p:txBody>
      </p:sp>
      <p:sp>
        <p:nvSpPr>
          <p:cNvPr id="4" name="Content Placeholder 3">
            <a:extLst>
              <a:ext uri="{FF2B5EF4-FFF2-40B4-BE49-F238E27FC236}">
                <a16:creationId xmlns:a16="http://schemas.microsoft.com/office/drawing/2014/main" id="{AA25D382-8BA2-9474-714E-3FDB6E306E93}"/>
              </a:ext>
            </a:extLst>
          </p:cNvPr>
          <p:cNvSpPr>
            <a:spLocks noGrp="1"/>
          </p:cNvSpPr>
          <p:nvPr>
            <p:ph sz="half" idx="2"/>
          </p:nvPr>
        </p:nvSpPr>
        <p:spPr>
          <a:xfrm>
            <a:off x="6172202" y="1946128"/>
            <a:ext cx="4970721" cy="3731659"/>
          </a:xfrm>
        </p:spPr>
        <p:txBody>
          <a:bodyPr vert="horz" lIns="91440" tIns="45720" rIns="91440" bIns="45720" rtlCol="0" anchor="t">
            <a:normAutofit/>
          </a:bodyPr>
          <a:lstStyle/>
          <a:p>
            <a:pPr marL="0" indent="0">
              <a:buNone/>
            </a:pPr>
            <a:r>
              <a:rPr lang="en-GB" sz="2400" dirty="0">
                <a:solidFill>
                  <a:srgbClr val="0070C0"/>
                </a:solidFill>
                <a:latin typeface="Arial"/>
                <a:cs typeface="Arial"/>
              </a:rPr>
              <a:t>These Ateliers allow experimentation using workshops including;</a:t>
            </a:r>
          </a:p>
          <a:p>
            <a:r>
              <a:rPr lang="en-GB" sz="2400" dirty="0">
                <a:solidFill>
                  <a:srgbClr val="0070C0"/>
                </a:solidFill>
                <a:latin typeface="Arial"/>
                <a:cs typeface="Arial"/>
              </a:rPr>
              <a:t>Digital</a:t>
            </a:r>
          </a:p>
          <a:p>
            <a:r>
              <a:rPr lang="en-GB" sz="2400" dirty="0">
                <a:solidFill>
                  <a:srgbClr val="0070C0"/>
                </a:solidFill>
                <a:latin typeface="Arial"/>
                <a:cs typeface="Arial"/>
              </a:rPr>
              <a:t>Drawing and mark making </a:t>
            </a:r>
          </a:p>
          <a:p>
            <a:r>
              <a:rPr lang="en-GB" sz="2400" dirty="0">
                <a:solidFill>
                  <a:srgbClr val="0070C0"/>
                </a:solidFill>
                <a:latin typeface="Arial"/>
                <a:cs typeface="Arial"/>
              </a:rPr>
              <a:t>Use of materials</a:t>
            </a:r>
          </a:p>
          <a:p>
            <a:r>
              <a:rPr lang="en-GB" sz="2400" dirty="0">
                <a:solidFill>
                  <a:srgbClr val="0070C0"/>
                </a:solidFill>
                <a:latin typeface="Arial"/>
                <a:cs typeface="Arial"/>
              </a:rPr>
              <a:t>The environment </a:t>
            </a:r>
          </a:p>
          <a:p>
            <a:pPr marL="0" indent="0">
              <a:buNone/>
            </a:pPr>
            <a:r>
              <a:rPr lang="en-GB" sz="2400" dirty="0">
                <a:solidFill>
                  <a:srgbClr val="0070C0"/>
                </a:solidFill>
                <a:latin typeface="Arial"/>
                <a:cs typeface="Arial"/>
              </a:rPr>
              <a:t>And more!</a:t>
            </a:r>
            <a:endParaRPr lang="en-US" sz="2400" dirty="0">
              <a:solidFill>
                <a:srgbClr val="0070C0"/>
              </a:solidFill>
              <a:latin typeface="Arial"/>
              <a:cs typeface="Arial"/>
            </a:endParaRPr>
          </a:p>
        </p:txBody>
      </p:sp>
    </p:spTree>
    <p:extLst>
      <p:ext uri="{BB962C8B-B14F-4D97-AF65-F5344CB8AC3E}">
        <p14:creationId xmlns:p14="http://schemas.microsoft.com/office/powerpoint/2010/main" val="40991332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695E0-B7C9-697F-57F8-E3D03E4C033F}"/>
              </a:ext>
            </a:extLst>
          </p:cNvPr>
          <p:cNvSpPr>
            <a:spLocks noGrp="1"/>
          </p:cNvSpPr>
          <p:nvPr>
            <p:ph type="title"/>
          </p:nvPr>
        </p:nvSpPr>
        <p:spPr/>
        <p:txBody>
          <a:bodyPr>
            <a:normAutofit/>
          </a:bodyPr>
          <a:lstStyle/>
          <a:p>
            <a:pPr algn="ctr"/>
            <a:r>
              <a:rPr lang="en-GB" sz="4800" b="1" dirty="0" err="1">
                <a:latin typeface="Arial" panose="020B0604020202020204" pitchFamily="34" charset="0"/>
                <a:cs typeface="Arial" panose="020B0604020202020204" pitchFamily="34" charset="0"/>
              </a:rPr>
              <a:t>Amgylchedd</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Environment</a:t>
            </a:r>
          </a:p>
        </p:txBody>
      </p:sp>
      <p:sp>
        <p:nvSpPr>
          <p:cNvPr id="3" name="Content Placeholder 2">
            <a:extLst>
              <a:ext uri="{FF2B5EF4-FFF2-40B4-BE49-F238E27FC236}">
                <a16:creationId xmlns:a16="http://schemas.microsoft.com/office/drawing/2014/main" id="{250C4548-5620-7549-E8B3-EBFBAEA2E305}"/>
              </a:ext>
            </a:extLst>
          </p:cNvPr>
          <p:cNvSpPr>
            <a:spLocks noGrp="1"/>
          </p:cNvSpPr>
          <p:nvPr>
            <p:ph idx="1"/>
          </p:nvPr>
        </p:nvSpPr>
        <p:spPr/>
        <p:txBody>
          <a:bodyPr>
            <a:normAutofit/>
          </a:bodyPr>
          <a:lstStyle/>
          <a:p>
            <a:pPr marL="0" indent="0">
              <a:buNone/>
            </a:pPr>
            <a:r>
              <a:rPr lang="en-GB" i="1" dirty="0">
                <a:latin typeface="Arial" panose="020B0604020202020204" pitchFamily="34" charset="0"/>
                <a:cs typeface="Arial" panose="020B0604020202020204" pitchFamily="34" charset="0"/>
              </a:rPr>
              <a:t>“the environment as a third teacher in the classroom”	</a:t>
            </a:r>
          </a:p>
          <a:p>
            <a:pPr marL="0" indent="0">
              <a:buNone/>
            </a:pPr>
            <a:r>
              <a:rPr lang="en-GB" dirty="0">
                <a:latin typeface="Arial" panose="020B0604020202020204" pitchFamily="34" charset="0"/>
                <a:cs typeface="Arial" panose="020B0604020202020204" pitchFamily="34" charset="0"/>
              </a:rPr>
              <a:t>						      (Robson and Mastrangelo, 2017)</a:t>
            </a:r>
          </a:p>
          <a:p>
            <a:pPr marL="0" indent="0">
              <a:buNone/>
            </a:pPr>
            <a:r>
              <a:rPr lang="en-GB" b="0" i="1" dirty="0">
                <a:effectLst/>
                <a:latin typeface="Arial" panose="020B0604020202020204" pitchFamily="34" charset="0"/>
                <a:cs typeface="Arial" panose="020B0604020202020204" pitchFamily="34" charset="0"/>
              </a:rPr>
              <a:t>“The third teacher is the environment—a setting designed to be not only functional but also beautiful and reflective of the child’s learning. It is the child’s relationship with parent, teacher, and environment that ignites learning“</a:t>
            </a:r>
          </a:p>
          <a:p>
            <a:pPr marL="0" indent="0">
              <a:buNone/>
            </a:pPr>
            <a:r>
              <a:rPr lang="en-GB" dirty="0">
                <a:latin typeface="Arial" panose="020B0604020202020204" pitchFamily="34" charset="0"/>
                <a:cs typeface="Arial" panose="020B0604020202020204" pitchFamily="34" charset="0"/>
              </a:rPr>
              <a:t>									(NAEYC.org, 2015)</a:t>
            </a:r>
          </a:p>
          <a:p>
            <a:pPr marL="0" indent="0">
              <a:buNone/>
            </a:pPr>
            <a:endParaRPr lang="en-GB" i="1" dirty="0">
              <a:latin typeface="Arial" panose="020B0604020202020204" pitchFamily="34" charset="0"/>
              <a:cs typeface="Arial" panose="020B0604020202020204" pitchFamily="34" charset="0"/>
            </a:endParaRPr>
          </a:p>
          <a:p>
            <a:pPr marL="0" indent="0">
              <a:buNone/>
            </a:pPr>
            <a:endParaRPr lang="en-GB" i="1" dirty="0"/>
          </a:p>
          <a:p>
            <a:pPr marL="0" indent="0">
              <a:buNone/>
            </a:pPr>
            <a:endParaRPr lang="en-GB" i="1" dirty="0"/>
          </a:p>
        </p:txBody>
      </p:sp>
    </p:spTree>
    <p:extLst>
      <p:ext uri="{BB962C8B-B14F-4D97-AF65-F5344CB8AC3E}">
        <p14:creationId xmlns:p14="http://schemas.microsoft.com/office/powerpoint/2010/main" val="21040926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C6897-FC43-139B-0879-C2A016FFF687}"/>
              </a:ext>
            </a:extLst>
          </p:cNvPr>
          <p:cNvSpPr>
            <a:spLocks noGrp="1"/>
          </p:cNvSpPr>
          <p:nvPr>
            <p:ph type="title"/>
          </p:nvPr>
        </p:nvSpPr>
        <p:spPr/>
        <p:txBody>
          <a:bodyPr/>
          <a:lstStyle/>
          <a:p>
            <a:r>
              <a:rPr lang="en-GB" dirty="0"/>
              <a:t>Images</a:t>
            </a:r>
          </a:p>
        </p:txBody>
      </p:sp>
      <p:pic>
        <p:nvPicPr>
          <p:cNvPr id="4" name="Picture 3" descr="Image preview">
            <a:extLst>
              <a:ext uri="{FF2B5EF4-FFF2-40B4-BE49-F238E27FC236}">
                <a16:creationId xmlns:a16="http://schemas.microsoft.com/office/drawing/2014/main" id="{854E413C-6AEE-1DD2-B3E9-459B9142B31A}"/>
              </a:ext>
            </a:extLst>
          </p:cNvPr>
          <p:cNvPicPr>
            <a:picLocks noChangeAspect="1"/>
          </p:cNvPicPr>
          <p:nvPr/>
        </p:nvPicPr>
        <p:blipFill>
          <a:blip r:embed="rId2"/>
          <a:stretch>
            <a:fillRect/>
          </a:stretch>
        </p:blipFill>
        <p:spPr>
          <a:xfrm>
            <a:off x="514575" y="1543124"/>
            <a:ext cx="2533650" cy="3362325"/>
          </a:xfrm>
          <a:prstGeom prst="rect">
            <a:avLst/>
          </a:prstGeom>
        </p:spPr>
      </p:pic>
      <p:pic>
        <p:nvPicPr>
          <p:cNvPr id="6" name="Picture 5" descr="Image preview">
            <a:extLst>
              <a:ext uri="{FF2B5EF4-FFF2-40B4-BE49-F238E27FC236}">
                <a16:creationId xmlns:a16="http://schemas.microsoft.com/office/drawing/2014/main" id="{4CD45D8F-287C-50D9-7A2F-D14BB41353EB}"/>
              </a:ext>
            </a:extLst>
          </p:cNvPr>
          <p:cNvPicPr>
            <a:picLocks noChangeAspect="1"/>
          </p:cNvPicPr>
          <p:nvPr/>
        </p:nvPicPr>
        <p:blipFill>
          <a:blip r:embed="rId3"/>
          <a:stretch>
            <a:fillRect/>
          </a:stretch>
        </p:blipFill>
        <p:spPr>
          <a:xfrm>
            <a:off x="6230107" y="1526404"/>
            <a:ext cx="2514600" cy="3362325"/>
          </a:xfrm>
          <a:prstGeom prst="rect">
            <a:avLst/>
          </a:prstGeom>
        </p:spPr>
      </p:pic>
      <p:pic>
        <p:nvPicPr>
          <p:cNvPr id="7" name="Picture 6" descr="Image preview">
            <a:extLst>
              <a:ext uri="{FF2B5EF4-FFF2-40B4-BE49-F238E27FC236}">
                <a16:creationId xmlns:a16="http://schemas.microsoft.com/office/drawing/2014/main" id="{6F7A5886-FF96-C25D-C455-7942182ABB1E}"/>
              </a:ext>
            </a:extLst>
          </p:cNvPr>
          <p:cNvPicPr>
            <a:picLocks noChangeAspect="1"/>
          </p:cNvPicPr>
          <p:nvPr/>
        </p:nvPicPr>
        <p:blipFill>
          <a:blip r:embed="rId4"/>
          <a:stretch>
            <a:fillRect/>
          </a:stretch>
        </p:blipFill>
        <p:spPr>
          <a:xfrm>
            <a:off x="3368467" y="1533525"/>
            <a:ext cx="2514600" cy="3352800"/>
          </a:xfrm>
          <a:prstGeom prst="rect">
            <a:avLst/>
          </a:prstGeom>
        </p:spPr>
      </p:pic>
      <p:pic>
        <p:nvPicPr>
          <p:cNvPr id="3" name="Picture 2" descr="A computer screen shot of a computer screen&#10;&#10;AI-generated content may be incorrect.">
            <a:extLst>
              <a:ext uri="{FF2B5EF4-FFF2-40B4-BE49-F238E27FC236}">
                <a16:creationId xmlns:a16="http://schemas.microsoft.com/office/drawing/2014/main" id="{AF396C39-CF1F-B274-FE00-03E4441290AD}"/>
              </a:ext>
            </a:extLst>
          </p:cNvPr>
          <p:cNvPicPr>
            <a:picLocks noChangeAspect="1"/>
          </p:cNvPicPr>
          <p:nvPr/>
        </p:nvPicPr>
        <p:blipFill>
          <a:blip r:embed="rId5"/>
          <a:srcRect l="18846" t="22410" r="48858" b="11538"/>
          <a:stretch/>
        </p:blipFill>
        <p:spPr>
          <a:xfrm>
            <a:off x="9073306" y="1542385"/>
            <a:ext cx="2432115" cy="3354793"/>
          </a:xfrm>
          <a:prstGeom prst="rect">
            <a:avLst/>
          </a:prstGeom>
        </p:spPr>
      </p:pic>
    </p:spTree>
    <p:extLst>
      <p:ext uri="{BB962C8B-B14F-4D97-AF65-F5344CB8AC3E}">
        <p14:creationId xmlns:p14="http://schemas.microsoft.com/office/powerpoint/2010/main" val="21124570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B9DDF-DEF1-8CCA-6817-BD256D369908}"/>
              </a:ext>
            </a:extLst>
          </p:cNvPr>
          <p:cNvSpPr>
            <a:spLocks noGrp="1"/>
          </p:cNvSpPr>
          <p:nvPr>
            <p:ph type="title"/>
          </p:nvPr>
        </p:nvSpPr>
        <p:spPr/>
        <p:txBody>
          <a:bodyPr>
            <a:normAutofit/>
          </a:bodyPr>
          <a:lstStyle/>
          <a:p>
            <a:pPr algn="ctr"/>
            <a:r>
              <a:rPr lang="en-GB" sz="4800" b="1" dirty="0" err="1">
                <a:latin typeface="Arial" panose="020B0604020202020204" pitchFamily="34" charset="0"/>
                <a:cs typeface="Arial" panose="020B0604020202020204" pitchFamily="34" charset="0"/>
              </a:rPr>
              <a:t>Ymchwilwyr</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Researcher</a:t>
            </a:r>
          </a:p>
        </p:txBody>
      </p:sp>
      <p:sp>
        <p:nvSpPr>
          <p:cNvPr id="3" name="Content Placeholder 2">
            <a:extLst>
              <a:ext uri="{FF2B5EF4-FFF2-40B4-BE49-F238E27FC236}">
                <a16:creationId xmlns:a16="http://schemas.microsoft.com/office/drawing/2014/main" id="{EC9AE697-DE21-0A4D-CA7B-37AA761C6ECC}"/>
              </a:ext>
            </a:extLst>
          </p:cNvPr>
          <p:cNvSpPr>
            <a:spLocks noGrp="1"/>
          </p:cNvSpPr>
          <p:nvPr>
            <p:ph idx="1"/>
          </p:nvPr>
        </p:nvSpPr>
        <p:spPr/>
        <p:txBody>
          <a:bodyPr>
            <a:normAutofit/>
          </a:bodyPr>
          <a:lstStyle/>
          <a:p>
            <a:pPr marL="0" indent="0" algn="ctr">
              <a:buNone/>
            </a:pPr>
            <a:endParaRPr lang="en-GB" dirty="0">
              <a:latin typeface="Arial" panose="020B0604020202020204" pitchFamily="34" charset="0"/>
              <a:cs typeface="Arial" panose="020B0604020202020204" pitchFamily="34" charset="0"/>
            </a:endParaRPr>
          </a:p>
          <a:p>
            <a:pPr marL="0" indent="0" algn="ctr">
              <a:buNone/>
            </a:pPr>
            <a:r>
              <a:rPr lang="en-GB" dirty="0">
                <a:latin typeface="Arial" panose="020B0604020202020204" pitchFamily="34" charset="0"/>
                <a:cs typeface="Arial" panose="020B0604020202020204" pitchFamily="34" charset="0"/>
              </a:rPr>
              <a:t>Plant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ymchwilwyr</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Children as researchers </a:t>
            </a:r>
          </a:p>
          <a:p>
            <a:pPr marL="0" indent="0" algn="ctr">
              <a:buNone/>
            </a:pPr>
            <a:endParaRPr lang="en-GB" dirty="0">
              <a:latin typeface="Arial" panose="020B0604020202020204" pitchFamily="34" charset="0"/>
              <a:cs typeface="Arial" panose="020B0604020202020204" pitchFamily="34" charset="0"/>
            </a:endParaRPr>
          </a:p>
          <a:p>
            <a:pPr marL="0" indent="0">
              <a:buNone/>
            </a:pPr>
            <a:r>
              <a:rPr lang="en-GB" i="1" dirty="0">
                <a:solidFill>
                  <a:srgbClr val="333333"/>
                </a:solidFill>
                <a:latin typeface="Arial" panose="020B0604020202020204" pitchFamily="34" charset="0"/>
                <a:cs typeface="Arial" panose="020B0604020202020204" pitchFamily="34" charset="0"/>
              </a:rPr>
              <a:t>“</a:t>
            </a:r>
            <a:r>
              <a:rPr lang="en-GB" b="0" i="1" dirty="0">
                <a:solidFill>
                  <a:srgbClr val="333333"/>
                </a:solidFill>
                <a:effectLst/>
                <a:latin typeface="Arial" panose="020B0604020202020204" pitchFamily="34" charset="0"/>
                <a:cs typeface="Arial" panose="020B0604020202020204" pitchFamily="34" charset="0"/>
              </a:rPr>
              <a:t>children are viewed as researchers as they explore their developing fascinations, and play an instrumental role in deciding on areas of interest”</a:t>
            </a:r>
          </a:p>
          <a:p>
            <a:pPr marL="0" indent="0">
              <a:buNone/>
            </a:pPr>
            <a:r>
              <a:rPr lang="en-GB" b="0" i="0" dirty="0">
                <a:solidFill>
                  <a:srgbClr val="333333"/>
                </a:solidFill>
                <a:effectLst/>
                <a:latin typeface="Arial" panose="020B0604020202020204" pitchFamily="34" charset="0"/>
                <a:cs typeface="Arial" panose="020B0604020202020204" pitchFamily="34" charset="0"/>
              </a:rPr>
              <a:t>									(Rinaldi, 2006)</a:t>
            </a:r>
          </a:p>
          <a:p>
            <a:pPr marL="0" indent="0">
              <a:buNone/>
            </a:pPr>
            <a:endParaRPr lang="en-GB" dirty="0">
              <a:solidFill>
                <a:srgbClr val="333333"/>
              </a:solidFill>
              <a:latin typeface="Open Sans" panose="020B0606030504020204" pitchFamily="34" charset="0"/>
            </a:endParaRPr>
          </a:p>
        </p:txBody>
      </p:sp>
    </p:spTree>
    <p:extLst>
      <p:ext uri="{BB962C8B-B14F-4D97-AF65-F5344CB8AC3E}">
        <p14:creationId xmlns:p14="http://schemas.microsoft.com/office/powerpoint/2010/main" val="12974308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72536-37BB-784E-CCAB-231CD6BD0FD3}"/>
              </a:ext>
            </a:extLst>
          </p:cNvPr>
          <p:cNvSpPr>
            <a:spLocks noGrp="1"/>
          </p:cNvSpPr>
          <p:nvPr>
            <p:ph type="title"/>
          </p:nvPr>
        </p:nvSpPr>
        <p:spPr/>
        <p:txBody>
          <a:bodyPr/>
          <a:lstStyle/>
          <a:p>
            <a:pPr algn="ctr"/>
            <a:r>
              <a:rPr lang="en-GB" sz="4400" b="1" dirty="0">
                <a:latin typeface="Arial" panose="020B0604020202020204" pitchFamily="34" charset="0"/>
                <a:cs typeface="Arial" panose="020B0604020202020204" pitchFamily="34" charset="0"/>
              </a:rPr>
              <a:t>Dysgu </a:t>
            </a:r>
            <a:r>
              <a:rPr lang="en-GB" sz="4400" b="1" dirty="0" err="1">
                <a:latin typeface="Arial" panose="020B0604020202020204" pitchFamily="34" charset="0"/>
                <a:cs typeface="Arial" panose="020B0604020202020204" pitchFamily="34" charset="0"/>
              </a:rPr>
              <a:t>Seiliedig</a:t>
            </a:r>
            <a:r>
              <a:rPr lang="en-GB" sz="4400" b="1" dirty="0">
                <a:latin typeface="Arial" panose="020B0604020202020204" pitchFamily="34" charset="0"/>
                <a:cs typeface="Arial" panose="020B0604020202020204" pitchFamily="34" charset="0"/>
              </a:rPr>
              <a:t> </a:t>
            </a:r>
            <a:r>
              <a:rPr lang="en-GB" sz="4400" b="1" dirty="0" err="1">
                <a:latin typeface="Arial" panose="020B0604020202020204" pitchFamily="34" charset="0"/>
                <a:cs typeface="Arial" panose="020B0604020202020204" pitchFamily="34" charset="0"/>
              </a:rPr>
              <a:t>ar</a:t>
            </a:r>
            <a:r>
              <a:rPr lang="en-GB" sz="4400" b="1" dirty="0">
                <a:latin typeface="Arial" panose="020B0604020202020204" pitchFamily="34" charset="0"/>
                <a:cs typeface="Arial" panose="020B0604020202020204" pitchFamily="34" charset="0"/>
              </a:rPr>
              <a:t> </a:t>
            </a:r>
            <a:r>
              <a:rPr lang="en-GB" sz="4400" b="1" dirty="0" err="1">
                <a:latin typeface="Arial" panose="020B0604020202020204" pitchFamily="34" charset="0"/>
                <a:cs typeface="Arial" panose="020B0604020202020204" pitchFamily="34" charset="0"/>
              </a:rPr>
              <a:t>Ymholiad</a:t>
            </a:r>
            <a:endParaRPr lang="en-GB" dirty="0"/>
          </a:p>
        </p:txBody>
      </p:sp>
      <p:sp>
        <p:nvSpPr>
          <p:cNvPr id="3" name="Content Placeholder 2">
            <a:extLst>
              <a:ext uri="{FF2B5EF4-FFF2-40B4-BE49-F238E27FC236}">
                <a16:creationId xmlns:a16="http://schemas.microsoft.com/office/drawing/2014/main" id="{B236E1E6-6CE2-EB15-3412-84BE6D0A5D88}"/>
              </a:ext>
            </a:extLst>
          </p:cNvPr>
          <p:cNvSpPr>
            <a:spLocks noGrp="1"/>
          </p:cNvSpPr>
          <p:nvPr>
            <p:ph idx="1"/>
          </p:nvPr>
        </p:nvSpPr>
        <p:spPr/>
        <p:txBody>
          <a:bodyPr>
            <a:normAutofit/>
          </a:bodyPr>
          <a:lstStyle/>
          <a:p>
            <a:r>
              <a:rPr lang="en-GB" dirty="0" err="1">
                <a:latin typeface="Arial" panose="020B0604020202020204" pitchFamily="34" charset="0"/>
                <a:cs typeface="Arial" panose="020B0604020202020204" pitchFamily="34" charset="0"/>
              </a:rPr>
              <a:t>Gyrry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chwilfrydedd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Cwestiynu’n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lywio’r</a:t>
            </a:r>
            <a:r>
              <a:rPr lang="en-GB" dirty="0">
                <a:latin typeface="Arial" panose="020B0604020202020204" pitchFamily="34" charset="0"/>
                <a:cs typeface="Arial" panose="020B0604020202020204" pitchFamily="34" charset="0"/>
              </a:rPr>
              <a:t> broses </a:t>
            </a:r>
          </a:p>
          <a:p>
            <a:r>
              <a:rPr lang="en-GB" dirty="0" err="1">
                <a:latin typeface="Arial" panose="020B0604020202020204" pitchFamily="34" charset="0"/>
                <a:cs typeface="Arial" panose="020B0604020202020204" pitchFamily="34" charset="0"/>
              </a:rPr>
              <a:t>Pwysicrwydd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rhwng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ddau</a:t>
            </a:r>
            <a:r>
              <a:rPr lang="en-GB" dirty="0">
                <a:latin typeface="Arial" panose="020B0604020202020204" pitchFamily="34" charset="0"/>
                <a:cs typeface="Arial" panose="020B0604020202020204" pitchFamily="34" charset="0"/>
              </a:rPr>
              <a:t> plaid</a:t>
            </a:r>
          </a:p>
          <a:p>
            <a:r>
              <a:rPr lang="en-GB" dirty="0" err="1">
                <a:latin typeface="Arial" panose="020B0604020202020204" pitchFamily="34" charset="0"/>
                <a:cs typeface="Arial" panose="020B0604020202020204" pitchFamily="34" charset="0"/>
              </a:rPr>
              <a:t>Cefnogi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adeiladu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Deialog</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Cyfnewid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Syniadau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Tebyg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parhaus</a:t>
            </a:r>
            <a:endParaRPr lang="en-GB" dirty="0"/>
          </a:p>
        </p:txBody>
      </p:sp>
    </p:spTree>
    <p:extLst>
      <p:ext uri="{BB962C8B-B14F-4D97-AF65-F5344CB8AC3E}">
        <p14:creationId xmlns:p14="http://schemas.microsoft.com/office/powerpoint/2010/main" val="20035566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DF886-823C-5BBB-07C2-932CBBA50EDF}"/>
              </a:ext>
            </a:extLst>
          </p:cNvPr>
          <p:cNvSpPr>
            <a:spLocks noGrp="1"/>
          </p:cNvSpPr>
          <p:nvPr>
            <p:ph type="title"/>
          </p:nvPr>
        </p:nvSpPr>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Inquiry Based Learning</a:t>
            </a:r>
          </a:p>
        </p:txBody>
      </p:sp>
      <p:sp>
        <p:nvSpPr>
          <p:cNvPr id="3" name="Content Placeholder 2">
            <a:extLst>
              <a:ext uri="{FF2B5EF4-FFF2-40B4-BE49-F238E27FC236}">
                <a16:creationId xmlns:a16="http://schemas.microsoft.com/office/drawing/2014/main" id="{157BAC09-BD55-6670-1DFA-88EFD9537B48}"/>
              </a:ext>
            </a:extLst>
          </p:cNvPr>
          <p:cNvSpPr>
            <a:spLocks noGrp="1"/>
          </p:cNvSpPr>
          <p:nvPr>
            <p:ph idx="1"/>
          </p:nvPr>
        </p:nvSpPr>
        <p:spPr/>
        <p:txBody>
          <a:bodyPr/>
          <a:lstStyle/>
          <a:p>
            <a:r>
              <a:rPr lang="en-GB" dirty="0">
                <a:solidFill>
                  <a:schemeClr val="accent1">
                    <a:lumMod val="75000"/>
                  </a:schemeClr>
                </a:solidFill>
                <a:latin typeface="Arial" panose="020B0604020202020204" pitchFamily="34" charset="0"/>
                <a:cs typeface="Arial" panose="020B0604020202020204" pitchFamily="34" charset="0"/>
              </a:rPr>
              <a:t>Curiosity driven</a:t>
            </a:r>
          </a:p>
          <a:p>
            <a:r>
              <a:rPr lang="en-GB" dirty="0">
                <a:solidFill>
                  <a:schemeClr val="accent1">
                    <a:lumMod val="75000"/>
                  </a:schemeClr>
                </a:solidFill>
                <a:latin typeface="Arial" panose="020B0604020202020204" pitchFamily="34" charset="0"/>
                <a:cs typeface="Arial" panose="020B0604020202020204" pitchFamily="34" charset="0"/>
              </a:rPr>
              <a:t>Questioning guiding the learning process </a:t>
            </a:r>
          </a:p>
          <a:p>
            <a:r>
              <a:rPr lang="en-GB" dirty="0">
                <a:solidFill>
                  <a:schemeClr val="accent1">
                    <a:lumMod val="75000"/>
                  </a:schemeClr>
                </a:solidFill>
                <a:latin typeface="Arial" panose="020B0604020202020204" pitchFamily="34" charset="0"/>
                <a:cs typeface="Arial" panose="020B0604020202020204" pitchFamily="34" charset="0"/>
              </a:rPr>
              <a:t>Importance of collaboration between two parties</a:t>
            </a:r>
          </a:p>
          <a:p>
            <a:r>
              <a:rPr lang="en-GB" dirty="0">
                <a:solidFill>
                  <a:schemeClr val="accent1">
                    <a:lumMod val="75000"/>
                  </a:schemeClr>
                </a:solidFill>
                <a:latin typeface="Arial" panose="020B0604020202020204" pitchFamily="34" charset="0"/>
                <a:cs typeface="Arial" panose="020B0604020202020204" pitchFamily="34" charset="0"/>
              </a:rPr>
              <a:t>Supporting construction of knowledge</a:t>
            </a:r>
          </a:p>
          <a:p>
            <a:r>
              <a:rPr lang="en-GB" dirty="0">
                <a:solidFill>
                  <a:schemeClr val="accent1">
                    <a:lumMod val="75000"/>
                  </a:schemeClr>
                </a:solidFill>
                <a:latin typeface="Arial" panose="020B0604020202020204" pitchFamily="34" charset="0"/>
                <a:cs typeface="Arial" panose="020B0604020202020204" pitchFamily="34" charset="0"/>
              </a:rPr>
              <a:t>Dialogue</a:t>
            </a:r>
          </a:p>
          <a:p>
            <a:r>
              <a:rPr lang="en-GB" dirty="0">
                <a:solidFill>
                  <a:schemeClr val="accent1">
                    <a:lumMod val="75000"/>
                  </a:schemeClr>
                </a:solidFill>
                <a:latin typeface="Arial" panose="020B0604020202020204" pitchFamily="34" charset="0"/>
                <a:cs typeface="Arial" panose="020B0604020202020204" pitchFamily="34" charset="0"/>
              </a:rPr>
              <a:t>Exchanging of ideas</a:t>
            </a:r>
          </a:p>
          <a:p>
            <a:r>
              <a:rPr lang="en-GB" dirty="0">
                <a:solidFill>
                  <a:schemeClr val="accent1">
                    <a:lumMod val="75000"/>
                  </a:schemeClr>
                </a:solidFill>
                <a:latin typeface="Arial" panose="020B0604020202020204" pitchFamily="34" charset="0"/>
                <a:cs typeface="Arial" panose="020B0604020202020204" pitchFamily="34" charset="0"/>
              </a:rPr>
              <a:t>Similar to Sustained Shared Thinking</a:t>
            </a:r>
          </a:p>
          <a:p>
            <a:endParaRPr lang="en-GB" dirty="0"/>
          </a:p>
        </p:txBody>
      </p:sp>
    </p:spTree>
    <p:extLst>
      <p:ext uri="{BB962C8B-B14F-4D97-AF65-F5344CB8AC3E}">
        <p14:creationId xmlns:p14="http://schemas.microsoft.com/office/powerpoint/2010/main" val="2554684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E0AA6-2A08-2F39-6666-E9C9474AED0E}"/>
              </a:ext>
            </a:extLst>
          </p:cNvPr>
          <p:cNvSpPr>
            <a:spLocks noGrp="1"/>
          </p:cNvSpPr>
          <p:nvPr>
            <p:ph type="title"/>
          </p:nvPr>
        </p:nvSpPr>
        <p:spPr/>
        <p:txBody>
          <a:bodyPr>
            <a:normAutofit/>
          </a:bodyPr>
          <a:lstStyle/>
          <a:p>
            <a:pPr algn="ctr"/>
            <a:r>
              <a:rPr lang="en-GB" sz="4800" b="1" dirty="0" err="1">
                <a:latin typeface="Arial" panose="020B0604020202020204" pitchFamily="34" charset="0"/>
                <a:cs typeface="Arial" panose="020B0604020202020204" pitchFamily="34" charset="0"/>
              </a:rPr>
              <a:t>Dogfennaeth</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Documentation</a:t>
            </a:r>
          </a:p>
        </p:txBody>
      </p:sp>
      <p:sp>
        <p:nvSpPr>
          <p:cNvPr id="3" name="Content Placeholder 2">
            <a:extLst>
              <a:ext uri="{FF2B5EF4-FFF2-40B4-BE49-F238E27FC236}">
                <a16:creationId xmlns:a16="http://schemas.microsoft.com/office/drawing/2014/main" id="{267E21AE-E384-152C-53DC-A503BCE1BD98}"/>
              </a:ext>
            </a:extLst>
          </p:cNvPr>
          <p:cNvSpPr>
            <a:spLocks noGrp="1"/>
          </p:cNvSpPr>
          <p:nvPr>
            <p:ph idx="1"/>
          </p:nvPr>
        </p:nvSpPr>
        <p:spPr>
          <a:xfrm>
            <a:off x="459971" y="1978025"/>
            <a:ext cx="10163694" cy="3575934"/>
          </a:xfrm>
        </p:spPr>
        <p:txBody>
          <a:bodyPr>
            <a:normAutofit/>
          </a:bodyPr>
          <a:lstStyle/>
          <a:p>
            <a:pPr marL="0" indent="0">
              <a:buNone/>
            </a:pPr>
            <a:r>
              <a:rPr lang="en-GB" dirty="0">
                <a:latin typeface="Arial" panose="020B0604020202020204" pitchFamily="34" charset="0"/>
                <a:cs typeface="Arial" panose="020B0604020202020204" pitchFamily="34" charset="0"/>
              </a:rPr>
              <a:t>Is the process of recording and sharing a child’s experiences, thoughts and ideas with others</a:t>
            </a:r>
          </a:p>
          <a:p>
            <a:pPr marL="0" indent="0">
              <a:buNone/>
            </a:pPr>
            <a:endParaRPr lang="en-GB" dirty="0">
              <a:latin typeface="Arial" panose="020B0604020202020204" pitchFamily="34" charset="0"/>
              <a:cs typeface="Arial" panose="020B0604020202020204" pitchFamily="34" charset="0"/>
            </a:endParaRPr>
          </a:p>
          <a:p>
            <a:pPr marL="0" indent="0">
              <a:buNone/>
            </a:pPr>
            <a:r>
              <a:rPr lang="en-GB" i="1" dirty="0"/>
              <a:t>“documentation is an active process of making visible children’s thinking, theories and ideas while being explicit about teaching and learning as part of the curriculum. Documentation produced in this way gives value to individual and group learning processes”</a:t>
            </a:r>
          </a:p>
          <a:p>
            <a:pPr marL="0" indent="0">
              <a:buNone/>
            </a:pPr>
            <a:r>
              <a:rPr lang="en-GB" dirty="0"/>
              <a:t>(New Horizons Preschool, 2018)</a:t>
            </a:r>
            <a:endParaRPr lang="en-GB"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306C999F-1F41-A150-607F-415E3C41AAA5}"/>
              </a:ext>
            </a:extLst>
          </p:cNvPr>
          <p:cNvSpPr txBox="1">
            <a:spLocks/>
          </p:cNvSpPr>
          <p:nvPr/>
        </p:nvSpPr>
        <p:spPr>
          <a:xfrm>
            <a:off x="1072342" y="1825625"/>
            <a:ext cx="5744066"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B74BBE39-3A43-62B3-1A68-F5B774AB5443}"/>
              </a:ext>
            </a:extLst>
          </p:cNvPr>
          <p:cNvSpPr txBox="1">
            <a:spLocks/>
          </p:cNvSpPr>
          <p:nvPr/>
        </p:nvSpPr>
        <p:spPr>
          <a:xfrm>
            <a:off x="6503324" y="1978025"/>
            <a:ext cx="5744066"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89323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A2D8-170A-53C2-0007-E1F07393E5B8}"/>
              </a:ext>
            </a:extLst>
          </p:cNvPr>
          <p:cNvSpPr>
            <a:spLocks noGrp="1"/>
          </p:cNvSpPr>
          <p:nvPr>
            <p:ph type="title"/>
          </p:nvPr>
        </p:nvSpPr>
        <p:spPr/>
        <p:txBody>
          <a:bodyPr>
            <a:normAutofit fontScale="90000"/>
          </a:bodyPr>
          <a:lstStyle/>
          <a:p>
            <a:br>
              <a:rPr lang="en-US" sz="1600" dirty="0"/>
            </a:br>
            <a:r>
              <a:rPr lang="en-US" b="0" i="0" dirty="0" err="1">
                <a:solidFill>
                  <a:srgbClr val="202124"/>
                </a:solidFill>
                <a:effectLst/>
                <a:latin typeface="Calibri" panose="020F0502020204030204" pitchFamily="34" charset="0"/>
                <a:cs typeface="Calibri" panose="020F0502020204030204" pitchFamily="34" charset="0"/>
              </a:rPr>
              <a:t>Dehongliad</a:t>
            </a:r>
            <a:br>
              <a:rPr lang="en-US" b="0" i="0" dirty="0">
                <a:solidFill>
                  <a:srgbClr val="202124"/>
                </a:solidFill>
                <a:effectLst/>
                <a:latin typeface="Calibri" panose="020F0502020204030204" pitchFamily="34" charset="0"/>
                <a:cs typeface="Calibri" panose="020F0502020204030204" pitchFamily="34" charset="0"/>
              </a:rPr>
            </a:br>
            <a:r>
              <a:rPr lang="en-GB" dirty="0">
                <a:solidFill>
                  <a:srgbClr val="0070C0"/>
                </a:solidFill>
                <a:latin typeface="Calibri" panose="020F0502020204030204" pitchFamily="34" charset="0"/>
                <a:cs typeface="Calibri" panose="020F0502020204030204" pitchFamily="34" charset="0"/>
              </a:rPr>
              <a:t>Interpretation</a:t>
            </a:r>
            <a:endParaRPr lang="en-US" dirty="0">
              <a:solidFill>
                <a:srgbClr val="0070C0"/>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221A38F-4D81-F4CF-0CF6-8E63FCD0242C}"/>
              </a:ext>
            </a:extLst>
          </p:cNvPr>
          <p:cNvSpPr>
            <a:spLocks noGrp="1"/>
          </p:cNvSpPr>
          <p:nvPr>
            <p:ph sz="half" idx="1"/>
          </p:nvPr>
        </p:nvSpPr>
        <p:spPr/>
        <p:txBody>
          <a:bodyPr>
            <a:normAutofit/>
          </a:bodyPr>
          <a:lstStyle/>
          <a:p>
            <a:r>
              <a:rPr lang="en-US" sz="2400" dirty="0"/>
              <a:t>Ail-</a:t>
            </a:r>
            <a:r>
              <a:rPr lang="en-US" sz="2400" dirty="0" err="1"/>
              <a:t>lansio</a:t>
            </a:r>
            <a:r>
              <a:rPr lang="en-US" sz="2400" dirty="0"/>
              <a:t>; </a:t>
            </a:r>
            <a:r>
              <a:rPr lang="en-US" sz="2400" dirty="0" err="1"/>
              <a:t>edrych</a:t>
            </a:r>
            <a:r>
              <a:rPr lang="en-US" sz="2400" dirty="0"/>
              <a:t> </a:t>
            </a:r>
            <a:r>
              <a:rPr lang="en-US" sz="2400" dirty="0" err="1"/>
              <a:t>ar</a:t>
            </a:r>
            <a:r>
              <a:rPr lang="en-US" sz="2400" dirty="0"/>
              <a:t> </a:t>
            </a:r>
            <a:r>
              <a:rPr lang="en-US" sz="2400" dirty="0" err="1"/>
              <a:t>ddehongliad</a:t>
            </a:r>
            <a:r>
              <a:rPr lang="en-US" sz="2400" dirty="0"/>
              <a:t> y </a:t>
            </a:r>
            <a:r>
              <a:rPr lang="en-US" sz="2400" dirty="0" err="1"/>
              <a:t>plentyn</a:t>
            </a:r>
            <a:endParaRPr lang="en-US" sz="2400" dirty="0"/>
          </a:p>
          <a:p>
            <a:pPr marL="0" indent="0">
              <a:buNone/>
            </a:pPr>
            <a:r>
              <a:rPr lang="en-US" sz="2400" dirty="0"/>
              <a:t>Er </a:t>
            </a:r>
            <a:r>
              <a:rPr lang="en-US" sz="2400" dirty="0" err="1"/>
              <a:t>enghraifft</a:t>
            </a:r>
            <a:r>
              <a:rPr lang="en-US" sz="2400" dirty="0"/>
              <a:t>,</a:t>
            </a:r>
          </a:p>
          <a:p>
            <a:pPr marL="0" indent="0">
              <a:buNone/>
            </a:pPr>
            <a:r>
              <a:rPr lang="en-US" sz="2400" dirty="0"/>
              <a:t>Mae </a:t>
            </a:r>
            <a:r>
              <a:rPr lang="en-US" sz="2400" dirty="0" err="1"/>
              <a:t>Plentyn</a:t>
            </a:r>
            <a:r>
              <a:rPr lang="en-US" sz="2400" dirty="0"/>
              <a:t> A </a:t>
            </a:r>
            <a:r>
              <a:rPr lang="en-US" sz="2400" dirty="0" err="1"/>
              <a:t>yn</a:t>
            </a:r>
            <a:r>
              <a:rPr lang="en-US" sz="2400" dirty="0"/>
              <a:t> </a:t>
            </a:r>
            <a:r>
              <a:rPr lang="en-US" sz="2400" dirty="0" err="1"/>
              <a:t>defnyddio</a:t>
            </a:r>
            <a:r>
              <a:rPr lang="en-US" sz="2400" dirty="0"/>
              <a:t> tractor </a:t>
            </a:r>
            <a:r>
              <a:rPr lang="en-US" sz="2400" dirty="0" err="1"/>
              <a:t>i</a:t>
            </a:r>
            <a:r>
              <a:rPr lang="en-US" sz="2400" dirty="0"/>
              <a:t> </a:t>
            </a:r>
            <a:r>
              <a:rPr lang="en-US" sz="2400" dirty="0" err="1"/>
              <a:t>printio</a:t>
            </a:r>
            <a:r>
              <a:rPr lang="en-US" sz="2400" dirty="0"/>
              <a:t> </a:t>
            </a:r>
            <a:r>
              <a:rPr lang="en-US" sz="2400" dirty="0" err="1"/>
              <a:t>mewn</a:t>
            </a:r>
            <a:r>
              <a:rPr lang="en-US" sz="2400" dirty="0"/>
              <a:t> </a:t>
            </a:r>
            <a:r>
              <a:rPr lang="en-US" sz="2400" dirty="0" err="1"/>
              <a:t>clai</a:t>
            </a:r>
            <a:r>
              <a:rPr lang="en-US" sz="2400" dirty="0"/>
              <a:t>.</a:t>
            </a:r>
          </a:p>
          <a:p>
            <a:pPr marL="0" indent="0">
              <a:buNone/>
            </a:pPr>
            <a:r>
              <a:rPr lang="en-US" sz="2400" dirty="0"/>
              <a:t>Mae </a:t>
            </a:r>
            <a:r>
              <a:rPr lang="en-US" sz="2400" dirty="0" err="1"/>
              <a:t>arsylwi</a:t>
            </a:r>
            <a:r>
              <a:rPr lang="en-US" sz="2400" dirty="0"/>
              <a:t> </a:t>
            </a:r>
            <a:r>
              <a:rPr lang="en-US" sz="2400" dirty="0" err="1"/>
              <a:t>hyn</a:t>
            </a:r>
            <a:r>
              <a:rPr lang="en-US" sz="2400" dirty="0"/>
              <a:t> </a:t>
            </a:r>
            <a:r>
              <a:rPr lang="en-US" sz="2400" dirty="0" err="1"/>
              <a:t>yn</a:t>
            </a:r>
            <a:r>
              <a:rPr lang="en-US" sz="2400" dirty="0"/>
              <a:t> </a:t>
            </a:r>
            <a:r>
              <a:rPr lang="en-US" sz="2400" dirty="0" err="1"/>
              <a:t>caniatáu</a:t>
            </a:r>
            <a:r>
              <a:rPr lang="en-US" sz="2400" dirty="0"/>
              <a:t> </a:t>
            </a:r>
            <a:r>
              <a:rPr lang="en-US" sz="2400" dirty="0" err="1"/>
              <a:t>i'r</a:t>
            </a:r>
            <a:r>
              <a:rPr lang="en-US" sz="2400" dirty="0"/>
              <a:t> ail-</a:t>
            </a:r>
            <a:r>
              <a:rPr lang="en-US" sz="2400" dirty="0" err="1"/>
              <a:t>lawnsiad</a:t>
            </a:r>
            <a:r>
              <a:rPr lang="en-US" sz="2400" dirty="0"/>
              <a:t> </a:t>
            </a:r>
            <a:r>
              <a:rPr lang="en-US" sz="2400" dirty="0" err="1"/>
              <a:t>cynnwys</a:t>
            </a:r>
            <a:r>
              <a:rPr lang="en-US" sz="2400" dirty="0"/>
              <a:t> </a:t>
            </a:r>
            <a:r>
              <a:rPr lang="en-US" sz="2400" dirty="0" err="1"/>
              <a:t>gwahanol</a:t>
            </a:r>
            <a:r>
              <a:rPr lang="en-US" sz="2400" dirty="0"/>
              <a:t> </a:t>
            </a:r>
            <a:r>
              <a:rPr lang="en-US" sz="2400" dirty="0" err="1"/>
              <a:t>stampiau</a:t>
            </a:r>
            <a:r>
              <a:rPr lang="en-US" sz="2400" dirty="0"/>
              <a:t> </a:t>
            </a:r>
            <a:r>
              <a:rPr lang="en-US" sz="2400" dirty="0" err="1"/>
              <a:t>i'w</a:t>
            </a:r>
            <a:r>
              <a:rPr lang="en-US" sz="2400" dirty="0"/>
              <a:t> </a:t>
            </a:r>
            <a:r>
              <a:rPr lang="en-US" sz="2400" dirty="0" err="1"/>
              <a:t>defnyddio</a:t>
            </a:r>
            <a:r>
              <a:rPr lang="en-US" sz="2400" dirty="0"/>
              <a:t> (</a:t>
            </a:r>
            <a:r>
              <a:rPr lang="en-US" sz="2400" dirty="0" err="1"/>
              <a:t>arsylwi</a:t>
            </a:r>
            <a:r>
              <a:rPr lang="en-US" sz="2400" dirty="0"/>
              <a:t> </a:t>
            </a:r>
            <a:r>
              <a:rPr lang="en-US" sz="2400" dirty="0" err="1"/>
              <a:t>gweledol</a:t>
            </a:r>
            <a:r>
              <a:rPr lang="en-US" sz="2400" dirty="0"/>
              <a:t>).</a:t>
            </a:r>
          </a:p>
        </p:txBody>
      </p:sp>
      <p:sp>
        <p:nvSpPr>
          <p:cNvPr id="4" name="Content Placeholder 3">
            <a:extLst>
              <a:ext uri="{FF2B5EF4-FFF2-40B4-BE49-F238E27FC236}">
                <a16:creationId xmlns:a16="http://schemas.microsoft.com/office/drawing/2014/main" id="{6EBB4083-41EE-0A56-3AE4-F89F2BDB66BA}"/>
              </a:ext>
            </a:extLst>
          </p:cNvPr>
          <p:cNvSpPr>
            <a:spLocks noGrp="1"/>
          </p:cNvSpPr>
          <p:nvPr>
            <p:ph sz="half" idx="2"/>
          </p:nvPr>
        </p:nvSpPr>
        <p:spPr/>
        <p:txBody>
          <a:bodyPr/>
          <a:lstStyle/>
          <a:p>
            <a:r>
              <a:rPr lang="en-GB" sz="2400" dirty="0">
                <a:solidFill>
                  <a:srgbClr val="0070C0"/>
                </a:solidFill>
              </a:rPr>
              <a:t>Relaunch; looking at the interpretation of the child</a:t>
            </a:r>
          </a:p>
          <a:p>
            <a:pPr marL="0" indent="0">
              <a:buNone/>
            </a:pPr>
            <a:r>
              <a:rPr lang="en-GB" sz="2400" dirty="0">
                <a:solidFill>
                  <a:srgbClr val="0070C0"/>
                </a:solidFill>
              </a:rPr>
              <a:t>For example,</a:t>
            </a:r>
          </a:p>
          <a:p>
            <a:pPr marL="0" indent="0">
              <a:buNone/>
            </a:pPr>
            <a:r>
              <a:rPr lang="en-GB" sz="2400" dirty="0">
                <a:solidFill>
                  <a:srgbClr val="0070C0"/>
                </a:solidFill>
              </a:rPr>
              <a:t>Child A uses a tractor to print in clay.</a:t>
            </a:r>
          </a:p>
          <a:p>
            <a:pPr marL="0" indent="0">
              <a:buNone/>
            </a:pPr>
            <a:r>
              <a:rPr lang="en-GB" sz="2400" dirty="0">
                <a:solidFill>
                  <a:srgbClr val="0070C0"/>
                </a:solidFill>
              </a:rPr>
              <a:t>Observing this allows the relaunch to include different stamps to use (visual observation).</a:t>
            </a:r>
          </a:p>
          <a:p>
            <a:pPr marL="0" indent="0">
              <a:buNone/>
            </a:pPr>
            <a:endParaRPr lang="en-US" dirty="0"/>
          </a:p>
        </p:txBody>
      </p:sp>
    </p:spTree>
    <p:extLst>
      <p:ext uri="{BB962C8B-B14F-4D97-AF65-F5344CB8AC3E}">
        <p14:creationId xmlns:p14="http://schemas.microsoft.com/office/powerpoint/2010/main" val="29388914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AEAEB-909D-5731-3C59-D563D385AFB7}"/>
              </a:ext>
            </a:extLst>
          </p:cNvPr>
          <p:cNvSpPr>
            <a:spLocks noGrp="1"/>
          </p:cNvSpPr>
          <p:nvPr>
            <p:ph type="title"/>
          </p:nvPr>
        </p:nvSpPr>
        <p:spPr/>
        <p:txBody>
          <a:bodyPr>
            <a:normAutofit/>
          </a:bodyPr>
          <a:lstStyle/>
          <a:p>
            <a:pPr algn="ctr"/>
            <a:r>
              <a:rPr lang="en-GB" sz="4800" b="1" dirty="0" err="1">
                <a:latin typeface="Arial" panose="020B0604020202020204" pitchFamily="34" charset="0"/>
                <a:cs typeface="Arial" panose="020B0604020202020204" pitchFamily="34" charset="0"/>
              </a:rPr>
              <a:t>Buddion</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Benefits</a:t>
            </a:r>
          </a:p>
        </p:txBody>
      </p:sp>
      <p:sp>
        <p:nvSpPr>
          <p:cNvPr id="3" name="Content Placeholder 2">
            <a:extLst>
              <a:ext uri="{FF2B5EF4-FFF2-40B4-BE49-F238E27FC236}">
                <a16:creationId xmlns:a16="http://schemas.microsoft.com/office/drawing/2014/main" id="{FCAA5157-B074-6102-828C-3FFC1DB476BE}"/>
              </a:ext>
            </a:extLst>
          </p:cNvPr>
          <p:cNvSpPr>
            <a:spLocks noGrp="1"/>
          </p:cNvSpPr>
          <p:nvPr>
            <p:ph idx="1"/>
          </p:nvPr>
        </p:nvSpPr>
        <p:spPr>
          <a:xfrm>
            <a:off x="5696961" y="1764665"/>
            <a:ext cx="6996517" cy="3575934"/>
          </a:xfrm>
        </p:spPr>
        <p:txBody>
          <a:bodyPr>
            <a:normAutofit fontScale="850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Makes Learning visible</a:t>
            </a:r>
          </a:p>
          <a:p>
            <a:r>
              <a:rPr lang="en-GB" dirty="0">
                <a:solidFill>
                  <a:schemeClr val="accent1">
                    <a:lumMod val="75000"/>
                  </a:schemeClr>
                </a:solidFill>
                <a:latin typeface="Arial" panose="020B0604020202020204" pitchFamily="34" charset="0"/>
                <a:cs typeface="Arial" panose="020B0604020202020204" pitchFamily="34" charset="0"/>
              </a:rPr>
              <a:t>Involves children</a:t>
            </a:r>
          </a:p>
          <a:p>
            <a:r>
              <a:rPr lang="en-GB" dirty="0">
                <a:solidFill>
                  <a:schemeClr val="accent1">
                    <a:lumMod val="75000"/>
                  </a:schemeClr>
                </a:solidFill>
                <a:latin typeface="Arial" panose="020B0604020202020204" pitchFamily="34" charset="0"/>
                <a:cs typeface="Arial" panose="020B0604020202020204" pitchFamily="34" charset="0"/>
              </a:rPr>
              <a:t>Reflect</a:t>
            </a:r>
          </a:p>
          <a:p>
            <a:r>
              <a:rPr lang="en-GB" dirty="0">
                <a:solidFill>
                  <a:schemeClr val="accent1">
                    <a:lumMod val="75000"/>
                  </a:schemeClr>
                </a:solidFill>
                <a:latin typeface="Arial" panose="020B0604020202020204" pitchFamily="34" charset="0"/>
                <a:cs typeface="Arial" panose="020B0604020202020204" pitchFamily="34" charset="0"/>
              </a:rPr>
              <a:t>Revisit</a:t>
            </a:r>
          </a:p>
          <a:p>
            <a:r>
              <a:rPr lang="en-GB" dirty="0">
                <a:solidFill>
                  <a:schemeClr val="accent1">
                    <a:lumMod val="75000"/>
                  </a:schemeClr>
                </a:solidFill>
                <a:latin typeface="Arial" panose="020B0604020202020204" pitchFamily="34" charset="0"/>
                <a:cs typeface="Arial" panose="020B0604020202020204" pitchFamily="34" charset="0"/>
              </a:rPr>
              <a:t>Promotes Collaboration</a:t>
            </a:r>
          </a:p>
          <a:p>
            <a:r>
              <a:rPr lang="en-GB" dirty="0">
                <a:solidFill>
                  <a:schemeClr val="accent1">
                    <a:lumMod val="75000"/>
                  </a:schemeClr>
                </a:solidFill>
                <a:latin typeface="Arial" panose="020B0604020202020204" pitchFamily="34" charset="0"/>
                <a:cs typeface="Arial" panose="020B0604020202020204" pitchFamily="34" charset="0"/>
              </a:rPr>
              <a:t>Helps teachers understand children’s thinking</a:t>
            </a:r>
          </a:p>
          <a:p>
            <a:r>
              <a:rPr lang="en-GB" dirty="0">
                <a:solidFill>
                  <a:schemeClr val="accent1">
                    <a:lumMod val="75000"/>
                  </a:schemeClr>
                </a:solidFill>
                <a:latin typeface="Arial" panose="020B0604020202020204" pitchFamily="34" charset="0"/>
                <a:cs typeface="Arial" panose="020B0604020202020204" pitchFamily="34" charset="0"/>
              </a:rPr>
              <a:t>Supports professional development</a:t>
            </a:r>
          </a:p>
          <a:p>
            <a:r>
              <a:rPr lang="en-GB" dirty="0">
                <a:solidFill>
                  <a:schemeClr val="accent1">
                    <a:lumMod val="75000"/>
                  </a:schemeClr>
                </a:solidFill>
                <a:latin typeface="Arial" panose="020B0604020202020204" pitchFamily="34" charset="0"/>
                <a:cs typeface="Arial" panose="020B0604020202020204" pitchFamily="34" charset="0"/>
              </a:rPr>
              <a:t>Supports Research</a:t>
            </a:r>
          </a:p>
          <a:p>
            <a:r>
              <a:rPr lang="en-GB" dirty="0">
                <a:solidFill>
                  <a:schemeClr val="accent1">
                    <a:lumMod val="75000"/>
                  </a:schemeClr>
                </a:solidFill>
                <a:latin typeface="Arial" panose="020B0604020202020204" pitchFamily="34" charset="0"/>
                <a:cs typeface="Arial" panose="020B0604020202020204" pitchFamily="34" charset="0"/>
              </a:rPr>
              <a:t>Sharing</a:t>
            </a:r>
          </a:p>
          <a:p>
            <a:endParaRPr lang="en-GB" dirty="0"/>
          </a:p>
          <a:p>
            <a:endParaRPr lang="en-GB" dirty="0"/>
          </a:p>
          <a:p>
            <a:endParaRPr lang="en-GB" dirty="0"/>
          </a:p>
          <a:p>
            <a:endParaRPr lang="en-GB" dirty="0"/>
          </a:p>
        </p:txBody>
      </p:sp>
      <p:sp>
        <p:nvSpPr>
          <p:cNvPr id="4" name="Content Placeholder 2">
            <a:extLst>
              <a:ext uri="{FF2B5EF4-FFF2-40B4-BE49-F238E27FC236}">
                <a16:creationId xmlns:a16="http://schemas.microsoft.com/office/drawing/2014/main" id="{5CC7F5BE-9241-2782-94F1-8A327A0B00F2}"/>
              </a:ext>
            </a:extLst>
          </p:cNvPr>
          <p:cNvSpPr txBox="1">
            <a:spLocks/>
          </p:cNvSpPr>
          <p:nvPr/>
        </p:nvSpPr>
        <p:spPr>
          <a:xfrm>
            <a:off x="257695" y="1764665"/>
            <a:ext cx="6996517" cy="3575934"/>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weladwy</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plant</a:t>
            </a:r>
          </a:p>
          <a:p>
            <a:r>
              <a:rPr lang="en-GB" dirty="0" err="1">
                <a:latin typeface="Arial" panose="020B0604020202020204" pitchFamily="34" charset="0"/>
                <a:cs typeface="Arial" panose="020B0604020202020204" pitchFamily="34" charset="0"/>
              </a:rPr>
              <a:t>Adfyfyrio</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Ailymweld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hyrwyddo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cydweithio</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helpu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athrawon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ddeall</a:t>
            </a:r>
            <a:r>
              <a:rPr lang="en-GB" dirty="0">
                <a:latin typeface="Arial" panose="020B0604020202020204" pitchFamily="34" charset="0"/>
                <a:cs typeface="Arial" panose="020B0604020202020204" pitchFamily="34" charset="0"/>
              </a:rPr>
              <a:t> plant</a:t>
            </a: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cefnogi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cefnogi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ymchwil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Rhannu</a:t>
            </a:r>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126024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F1273-10B4-727E-0119-1075BAD1DA06}"/>
              </a:ext>
            </a:extLst>
          </p:cNvPr>
          <p:cNvSpPr>
            <a:spLocks noGrp="1"/>
          </p:cNvSpPr>
          <p:nvPr>
            <p:ph type="title"/>
          </p:nvPr>
        </p:nvSpPr>
        <p:spPr/>
        <p:txBody>
          <a:bodyPr>
            <a:normAutofit/>
          </a:bodyPr>
          <a:lstStyle/>
          <a:p>
            <a:pPr algn="ctr"/>
            <a:r>
              <a:rPr lang="en-GB" sz="4800" b="1" dirty="0" err="1">
                <a:latin typeface="Arial" panose="020B0604020202020204" pitchFamily="34" charset="0"/>
                <a:cs typeface="Arial" panose="020B0604020202020204" pitchFamily="34" charset="0"/>
              </a:rPr>
              <a:t>Mathau</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Types</a:t>
            </a:r>
          </a:p>
        </p:txBody>
      </p:sp>
      <p:sp>
        <p:nvSpPr>
          <p:cNvPr id="3" name="Content Placeholder 2">
            <a:extLst>
              <a:ext uri="{FF2B5EF4-FFF2-40B4-BE49-F238E27FC236}">
                <a16:creationId xmlns:a16="http://schemas.microsoft.com/office/drawing/2014/main" id="{2404D75D-DE2B-D763-0561-0E83FEFF7833}"/>
              </a:ext>
            </a:extLst>
          </p:cNvPr>
          <p:cNvSpPr>
            <a:spLocks noGrp="1"/>
          </p:cNvSpPr>
          <p:nvPr>
            <p:ph idx="1"/>
          </p:nvPr>
        </p:nvSpPr>
        <p:spPr>
          <a:xfrm>
            <a:off x="6439593" y="1825625"/>
            <a:ext cx="5400473" cy="3575934"/>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Visual documentation (artwork, photos, creations, digital recordings)</a:t>
            </a:r>
          </a:p>
          <a:p>
            <a:r>
              <a:rPr lang="en-GB" dirty="0">
                <a:solidFill>
                  <a:schemeClr val="accent1">
                    <a:lumMod val="75000"/>
                  </a:schemeClr>
                </a:solidFill>
                <a:latin typeface="Arial" panose="020B0604020202020204" pitchFamily="34" charset="0"/>
                <a:cs typeface="Arial" panose="020B0604020202020204" pitchFamily="34" charset="0"/>
              </a:rPr>
              <a:t>Written documentation (journals, quotes)</a:t>
            </a:r>
          </a:p>
          <a:p>
            <a:r>
              <a:rPr lang="en-GB" dirty="0">
                <a:solidFill>
                  <a:schemeClr val="accent1">
                    <a:lumMod val="75000"/>
                  </a:schemeClr>
                </a:solidFill>
                <a:latin typeface="Arial" panose="020B0604020202020204" pitchFamily="34" charset="0"/>
                <a:cs typeface="Arial" panose="020B0604020202020204" pitchFamily="34" charset="0"/>
              </a:rPr>
              <a:t>Collaborative documentation (group projects)</a:t>
            </a:r>
          </a:p>
          <a:p>
            <a:endParaRPr lang="en-GB" dirty="0"/>
          </a:p>
        </p:txBody>
      </p:sp>
      <p:sp>
        <p:nvSpPr>
          <p:cNvPr id="4" name="Content Placeholder 2">
            <a:extLst>
              <a:ext uri="{FF2B5EF4-FFF2-40B4-BE49-F238E27FC236}">
                <a16:creationId xmlns:a16="http://schemas.microsoft.com/office/drawing/2014/main" id="{1285EF83-5723-0506-686E-353F7B585BDF}"/>
              </a:ext>
            </a:extLst>
          </p:cNvPr>
          <p:cNvSpPr txBox="1">
            <a:spLocks/>
          </p:cNvSpPr>
          <p:nvPr/>
        </p:nvSpPr>
        <p:spPr>
          <a:xfrm>
            <a:off x="917171" y="1825625"/>
            <a:ext cx="5400473"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6" name="Content Placeholder 2">
            <a:extLst>
              <a:ext uri="{FF2B5EF4-FFF2-40B4-BE49-F238E27FC236}">
                <a16:creationId xmlns:a16="http://schemas.microsoft.com/office/drawing/2014/main" id="{B688FD11-4542-09FE-5828-1F0F34901496}"/>
              </a:ext>
            </a:extLst>
          </p:cNvPr>
          <p:cNvSpPr txBox="1">
            <a:spLocks/>
          </p:cNvSpPr>
          <p:nvPr/>
        </p:nvSpPr>
        <p:spPr>
          <a:xfrm>
            <a:off x="795222" y="1825625"/>
            <a:ext cx="5400473"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latin typeface="Arial" panose="020B0604020202020204" pitchFamily="34" charset="0"/>
                <a:cs typeface="Arial" panose="020B0604020202020204" pitchFamily="34" charset="0"/>
              </a:rPr>
              <a:t>Dogfennaeth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weledol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celf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ffotograffau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creadigaethau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recordiau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digidol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Dogfennau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ysgrifenedig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cyfnodion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dyfniadau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Dogfennau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gydweithredol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prosiectau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grwp</a:t>
            </a:r>
            <a:r>
              <a:rPr lang="en-GB" dirty="0">
                <a:latin typeface="Arial" panose="020B0604020202020204" pitchFamily="34" charset="0"/>
                <a:cs typeface="Arial" panose="020B0604020202020204" pitchFamily="34" charset="0"/>
              </a:rPr>
              <a:t>)</a:t>
            </a:r>
          </a:p>
          <a:p>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46749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2C6CE-2F14-15A3-C0AB-5077BC0FC293}"/>
              </a:ext>
            </a:extLst>
          </p:cNvPr>
          <p:cNvSpPr>
            <a:spLocks noGrp="1"/>
          </p:cNvSpPr>
          <p:nvPr>
            <p:ph type="title"/>
          </p:nvPr>
        </p:nvSpPr>
        <p:spPr/>
        <p:txBody>
          <a:bodyPr/>
          <a:lstStyle/>
          <a:p>
            <a:pPr algn="ctr"/>
            <a:r>
              <a:rPr lang="en-GB" b="1" dirty="0" err="1">
                <a:latin typeface="Arial" panose="020B0604020202020204" pitchFamily="34" charset="0"/>
                <a:cs typeface="Arial" panose="020B0604020202020204" pitchFamily="34" charset="0"/>
              </a:rPr>
              <a:t>Bwriad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Ymlaen</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Going forward</a:t>
            </a:r>
          </a:p>
        </p:txBody>
      </p:sp>
      <p:sp>
        <p:nvSpPr>
          <p:cNvPr id="3" name="Content Placeholder 2">
            <a:extLst>
              <a:ext uri="{FF2B5EF4-FFF2-40B4-BE49-F238E27FC236}">
                <a16:creationId xmlns:a16="http://schemas.microsoft.com/office/drawing/2014/main" id="{E79FA649-C35B-FF1A-9CEC-4B957BC876F2}"/>
              </a:ext>
            </a:extLst>
          </p:cNvPr>
          <p:cNvSpPr>
            <a:spLocks noGrp="1"/>
          </p:cNvSpPr>
          <p:nvPr>
            <p:ph idx="1"/>
          </p:nvPr>
        </p:nvSpPr>
        <p:spPr>
          <a:xfrm>
            <a:off x="6334298" y="1825625"/>
            <a:ext cx="5505768" cy="3575934"/>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Make documentation intentional and purposeful rather than outcome driven</a:t>
            </a:r>
          </a:p>
          <a:p>
            <a:r>
              <a:rPr lang="en-GB" dirty="0">
                <a:solidFill>
                  <a:schemeClr val="accent1">
                    <a:lumMod val="75000"/>
                  </a:schemeClr>
                </a:solidFill>
                <a:latin typeface="Arial" panose="020B0604020202020204" pitchFamily="34" charset="0"/>
                <a:cs typeface="Arial" panose="020B0604020202020204" pitchFamily="34" charset="0"/>
              </a:rPr>
              <a:t>Small group work</a:t>
            </a:r>
          </a:p>
          <a:p>
            <a:r>
              <a:rPr lang="en-GB" dirty="0">
                <a:solidFill>
                  <a:schemeClr val="accent1">
                    <a:lumMod val="75000"/>
                  </a:schemeClr>
                </a:solidFill>
                <a:latin typeface="Arial" panose="020B0604020202020204" pitchFamily="34" charset="0"/>
                <a:cs typeface="Arial" panose="020B0604020202020204" pitchFamily="34" charset="0"/>
              </a:rPr>
              <a:t>Enrich environment</a:t>
            </a:r>
          </a:p>
          <a:p>
            <a:endParaRPr lang="en-GB" dirty="0"/>
          </a:p>
          <a:p>
            <a:endParaRPr lang="en-GB" dirty="0"/>
          </a:p>
        </p:txBody>
      </p:sp>
      <p:sp>
        <p:nvSpPr>
          <p:cNvPr id="4" name="Content Placeholder 2">
            <a:extLst>
              <a:ext uri="{FF2B5EF4-FFF2-40B4-BE49-F238E27FC236}">
                <a16:creationId xmlns:a16="http://schemas.microsoft.com/office/drawing/2014/main" id="{C0925405-65F3-AB3C-CAC0-595F3BD0B6A3}"/>
              </a:ext>
            </a:extLst>
          </p:cNvPr>
          <p:cNvSpPr txBox="1">
            <a:spLocks/>
          </p:cNvSpPr>
          <p:nvPr/>
        </p:nvSpPr>
        <p:spPr>
          <a:xfrm>
            <a:off x="678875" y="1978024"/>
            <a:ext cx="517882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dogfennaeth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fwriadol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bwrpasol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hytrach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gyrru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canlyniad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Gwaith </a:t>
            </a:r>
            <a:r>
              <a:rPr lang="en-GB" dirty="0" err="1">
                <a:latin typeface="Arial" panose="020B0604020202020204" pitchFamily="34" charset="0"/>
                <a:cs typeface="Arial" panose="020B0604020202020204" pitchFamily="34" charset="0"/>
              </a:rPr>
              <a:t>grŵpiau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fach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Cyfoethogi’r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amgylchedd</a:t>
            </a:r>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24307681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73C0A-E32F-B885-24FF-97EC0C3BA41A}"/>
              </a:ext>
            </a:extLst>
          </p:cNvPr>
          <p:cNvSpPr>
            <a:spLocks noGrp="1"/>
          </p:cNvSpPr>
          <p:nvPr>
            <p:ph type="title"/>
          </p:nvPr>
        </p:nvSpPr>
        <p:spPr/>
        <p:txBody>
          <a:bodyPr>
            <a:normAutofit/>
          </a:bodyPr>
          <a:lstStyle/>
          <a:p>
            <a:pPr algn="ctr"/>
            <a:r>
              <a:rPr lang="en-GB" sz="4800" b="1" dirty="0" err="1">
                <a:latin typeface="Arial" panose="020B0604020202020204" pitchFamily="34" charset="0"/>
                <a:cs typeface="Arial" panose="020B0604020202020204" pitchFamily="34" charset="0"/>
              </a:rPr>
              <a:t>Crynodeb</a:t>
            </a:r>
            <a:endParaRPr lang="en-GB" sz="4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E335F3D-3572-EA4B-3113-1B8919AA26B4}"/>
              </a:ext>
            </a:extLst>
          </p:cNvPr>
          <p:cNvSpPr>
            <a:spLocks noGrp="1"/>
          </p:cNvSpPr>
          <p:nvPr>
            <p:ph idx="1"/>
          </p:nvPr>
        </p:nvSpPr>
        <p:spPr/>
        <p:txBody>
          <a:bodyPr>
            <a:normAutofit/>
          </a:bodyPr>
          <a:lstStyle/>
          <a:p>
            <a:pPr algn="l">
              <a:spcBef>
                <a:spcPts val="750"/>
              </a:spcBef>
              <a:spcAft>
                <a:spcPts val="600"/>
              </a:spcAft>
              <a:buFont typeface="Arial" panose="020B0604020202020204" pitchFamily="34" charset="0"/>
              <a:buChar char="•"/>
            </a:pPr>
            <a:r>
              <a:rPr lang="en-GB" b="1" i="0" dirty="0">
                <a:solidFill>
                  <a:srgbClr val="001D35"/>
                </a:solidFill>
                <a:effectLst/>
                <a:latin typeface="Arial" panose="020B0604020202020204" pitchFamily="34" charset="0"/>
                <a:cs typeface="Arial" panose="020B0604020202020204" pitchFamily="34" charset="0"/>
              </a:rPr>
              <a:t>Yr </a:t>
            </a:r>
            <a:r>
              <a:rPr lang="en-GB" b="1" i="0" dirty="0" err="1">
                <a:solidFill>
                  <a:srgbClr val="001D35"/>
                </a:solidFill>
                <a:effectLst/>
                <a:latin typeface="Arial" panose="020B0604020202020204" pitchFamily="34" charset="0"/>
                <a:cs typeface="Arial" panose="020B0604020202020204" pitchFamily="34" charset="0"/>
              </a:rPr>
              <a:t>amgylchedd</a:t>
            </a:r>
            <a:r>
              <a:rPr lang="en-GB" b="1" i="0" dirty="0">
                <a:solidFill>
                  <a:srgbClr val="001D35"/>
                </a:solidFill>
                <a:effectLst/>
                <a:latin typeface="Arial" panose="020B0604020202020204" pitchFamily="34" charset="0"/>
                <a:cs typeface="Arial" panose="020B0604020202020204" pitchFamily="34" charset="0"/>
              </a:rPr>
              <a:t> </a:t>
            </a:r>
            <a:r>
              <a:rPr lang="en-GB" b="1" i="0" dirty="0" err="1">
                <a:solidFill>
                  <a:srgbClr val="001D35"/>
                </a:solidFill>
                <a:effectLst/>
                <a:latin typeface="Arial" panose="020B0604020202020204" pitchFamily="34" charset="0"/>
                <a:cs typeface="Arial" panose="020B0604020202020204" pitchFamily="34" charset="0"/>
              </a:rPr>
              <a:t>yw’r</a:t>
            </a:r>
            <a:r>
              <a:rPr lang="en-GB" b="1" i="0" dirty="0">
                <a:solidFill>
                  <a:srgbClr val="001D35"/>
                </a:solidFill>
                <a:effectLst/>
                <a:latin typeface="Arial" panose="020B0604020202020204" pitchFamily="34" charset="0"/>
                <a:cs typeface="Arial" panose="020B0604020202020204" pitchFamily="34" charset="0"/>
              </a:rPr>
              <a:t> </a:t>
            </a:r>
            <a:r>
              <a:rPr lang="en-GB" b="1" i="0" dirty="0" err="1">
                <a:solidFill>
                  <a:srgbClr val="001D35"/>
                </a:solidFill>
                <a:effectLst/>
                <a:latin typeface="Arial" panose="020B0604020202020204" pitchFamily="34" charset="0"/>
                <a:cs typeface="Arial" panose="020B0604020202020204" pitchFamily="34" charset="0"/>
              </a:rPr>
              <a:t>trydydd</a:t>
            </a:r>
            <a:r>
              <a:rPr lang="en-GB" b="1" i="0" dirty="0">
                <a:solidFill>
                  <a:srgbClr val="001D35"/>
                </a:solidFill>
                <a:effectLst/>
                <a:latin typeface="Arial" panose="020B0604020202020204" pitchFamily="34" charset="0"/>
                <a:cs typeface="Arial" panose="020B0604020202020204" pitchFamily="34" charset="0"/>
              </a:rPr>
              <a:t> </a:t>
            </a:r>
            <a:r>
              <a:rPr lang="en-GB" b="1" i="0" dirty="0" err="1">
                <a:solidFill>
                  <a:srgbClr val="001D35"/>
                </a:solidFill>
                <a:effectLst/>
                <a:latin typeface="Arial" panose="020B0604020202020204" pitchFamily="34" charset="0"/>
                <a:cs typeface="Arial" panose="020B0604020202020204" pitchFamily="34" charset="0"/>
              </a:rPr>
              <a:t>athro</a:t>
            </a:r>
            <a:r>
              <a:rPr lang="en-GB" b="1" i="0" dirty="0">
                <a:solidFill>
                  <a:srgbClr val="001D35"/>
                </a:solidFill>
                <a:effectLst/>
                <a:latin typeface="Arial" panose="020B0604020202020204" pitchFamily="34" charset="0"/>
                <a:cs typeface="Arial" panose="020B0604020202020204" pitchFamily="34" charset="0"/>
              </a:rPr>
              <a:t> – </a:t>
            </a:r>
            <a:r>
              <a:rPr lang="en-GB" i="0" dirty="0" err="1">
                <a:solidFill>
                  <a:srgbClr val="001D35"/>
                </a:solidFill>
                <a:effectLst/>
                <a:latin typeface="Arial" panose="020B0604020202020204" pitchFamily="34" charset="0"/>
                <a:cs typeface="Arial" panose="020B0604020202020204" pitchFamily="34" charset="0"/>
              </a:rPr>
              <a:t>Ystyrir</a:t>
            </a:r>
            <a:r>
              <a:rPr lang="en-GB" i="0" dirty="0">
                <a:solidFill>
                  <a:srgbClr val="001D35"/>
                </a:solidFill>
                <a:effectLst/>
                <a:latin typeface="Arial" panose="020B0604020202020204" pitchFamily="34" charset="0"/>
                <a:cs typeface="Arial" panose="020B0604020202020204" pitchFamily="34" charset="0"/>
              </a:rPr>
              <a:t> bod yr </a:t>
            </a:r>
            <a:r>
              <a:rPr lang="en-GB" i="0" dirty="0" err="1">
                <a:solidFill>
                  <a:srgbClr val="001D35"/>
                </a:solidFill>
                <a:effectLst/>
                <a:latin typeface="Arial" panose="020B0604020202020204" pitchFamily="34" charset="0"/>
                <a:cs typeface="Arial" panose="020B0604020202020204" pitchFamily="34" charset="0"/>
              </a:rPr>
              <a:t>amgylchedd</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yn</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rhan</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hanfodol</a:t>
            </a:r>
            <a:r>
              <a:rPr lang="en-GB" i="0" dirty="0">
                <a:solidFill>
                  <a:srgbClr val="001D35"/>
                </a:solidFill>
                <a:effectLst/>
                <a:latin typeface="Arial" panose="020B0604020202020204" pitchFamily="34" charset="0"/>
                <a:cs typeface="Arial" panose="020B0604020202020204" pitchFamily="34" charset="0"/>
              </a:rPr>
              <a:t> o </a:t>
            </a:r>
            <a:r>
              <a:rPr lang="en-GB" i="0" dirty="0" err="1">
                <a:solidFill>
                  <a:srgbClr val="001D35"/>
                </a:solidFill>
                <a:effectLst/>
                <a:latin typeface="Arial" panose="020B0604020202020204" pitchFamily="34" charset="0"/>
                <a:cs typeface="Arial" panose="020B0604020202020204" pitchFamily="34" charset="0"/>
              </a:rPr>
              <a:t>ddysgu</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plentyn</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ochr</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yn</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ochr</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â’r</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plentyn</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a’i</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athro</a:t>
            </a:r>
            <a:r>
              <a:rPr lang="en-GB" i="0" dirty="0">
                <a:solidFill>
                  <a:srgbClr val="001D35"/>
                </a:solidFill>
                <a:effectLst/>
                <a:latin typeface="Arial" panose="020B0604020202020204" pitchFamily="34" charset="0"/>
                <a:cs typeface="Arial" panose="020B0604020202020204" pitchFamily="34" charset="0"/>
              </a:rPr>
              <a:t> </a:t>
            </a:r>
          </a:p>
          <a:p>
            <a:pPr algn="l">
              <a:spcBef>
                <a:spcPts val="750"/>
              </a:spcBef>
              <a:spcAft>
                <a:spcPts val="600"/>
              </a:spcAft>
              <a:buFont typeface="Arial" panose="020B0604020202020204" pitchFamily="34" charset="0"/>
              <a:buChar char="•"/>
            </a:pPr>
            <a:r>
              <a:rPr lang="en-GB" b="1" i="0" dirty="0">
                <a:solidFill>
                  <a:srgbClr val="001D35"/>
                </a:solidFill>
                <a:effectLst/>
                <a:latin typeface="Arial" panose="020B0604020202020204" pitchFamily="34" charset="0"/>
                <a:cs typeface="Arial" panose="020B0604020202020204" pitchFamily="34" charset="0"/>
              </a:rPr>
              <a:t>Mae plant </a:t>
            </a:r>
            <a:r>
              <a:rPr lang="en-GB" b="1" i="0" dirty="0" err="1">
                <a:solidFill>
                  <a:srgbClr val="001D35"/>
                </a:solidFill>
                <a:effectLst/>
                <a:latin typeface="Arial" panose="020B0604020202020204" pitchFamily="34" charset="0"/>
                <a:cs typeface="Arial" panose="020B0604020202020204" pitchFamily="34" charset="0"/>
              </a:rPr>
              <a:t>yn</a:t>
            </a:r>
            <a:r>
              <a:rPr lang="en-GB" b="1" i="0" dirty="0">
                <a:solidFill>
                  <a:srgbClr val="001D35"/>
                </a:solidFill>
                <a:effectLst/>
                <a:latin typeface="Arial" panose="020B0604020202020204" pitchFamily="34" charset="0"/>
                <a:cs typeface="Arial" panose="020B0604020202020204" pitchFamily="34" charset="0"/>
              </a:rPr>
              <a:t> </a:t>
            </a:r>
            <a:r>
              <a:rPr lang="en-GB" b="1" i="0" dirty="0" err="1">
                <a:solidFill>
                  <a:srgbClr val="001D35"/>
                </a:solidFill>
                <a:effectLst/>
                <a:latin typeface="Arial" panose="020B0604020202020204" pitchFamily="34" charset="0"/>
                <a:cs typeface="Arial" panose="020B0604020202020204" pitchFamily="34" charset="0"/>
              </a:rPr>
              <a:t>alluog</a:t>
            </a:r>
            <a:r>
              <a:rPr lang="en-GB" b="1" i="0" dirty="0">
                <a:solidFill>
                  <a:srgbClr val="001D35"/>
                </a:solidFill>
                <a:effectLst/>
                <a:latin typeface="Arial" panose="020B0604020202020204" pitchFamily="34" charset="0"/>
                <a:cs typeface="Arial" panose="020B0604020202020204" pitchFamily="34" charset="0"/>
              </a:rPr>
              <a:t> ac </a:t>
            </a:r>
            <a:r>
              <a:rPr lang="en-GB" b="1" i="0" dirty="0" err="1">
                <a:solidFill>
                  <a:srgbClr val="001D35"/>
                </a:solidFill>
                <a:effectLst/>
                <a:latin typeface="Arial" panose="020B0604020202020204" pitchFamily="34" charset="0"/>
                <a:cs typeface="Arial" panose="020B0604020202020204" pitchFamily="34" charset="0"/>
              </a:rPr>
              <a:t>yn</a:t>
            </a:r>
            <a:r>
              <a:rPr lang="en-GB" b="1" i="0" dirty="0">
                <a:solidFill>
                  <a:srgbClr val="001D35"/>
                </a:solidFill>
                <a:effectLst/>
                <a:latin typeface="Arial" panose="020B0604020202020204" pitchFamily="34" charset="0"/>
                <a:cs typeface="Arial" panose="020B0604020202020204" pitchFamily="34" charset="0"/>
              </a:rPr>
              <a:t> </a:t>
            </a:r>
            <a:r>
              <a:rPr lang="en-GB" b="1" i="0" dirty="0" err="1">
                <a:solidFill>
                  <a:srgbClr val="001D35"/>
                </a:solidFill>
                <a:effectLst/>
                <a:latin typeface="Arial" panose="020B0604020202020204" pitchFamily="34" charset="0"/>
                <a:cs typeface="Arial" panose="020B0604020202020204" pitchFamily="34" charset="0"/>
              </a:rPr>
              <a:t>gymwys</a:t>
            </a:r>
            <a:r>
              <a:rPr lang="en-GB" b="1" i="0" dirty="0">
                <a:solidFill>
                  <a:srgbClr val="001D35"/>
                </a:solidFill>
                <a:effectLst/>
                <a:latin typeface="Arial" panose="020B0604020202020204" pitchFamily="34" charset="0"/>
                <a:cs typeface="Arial" panose="020B0604020202020204" pitchFamily="34" charset="0"/>
              </a:rPr>
              <a:t> – </a:t>
            </a:r>
            <a:r>
              <a:rPr lang="en-GB" i="0" dirty="0" err="1">
                <a:solidFill>
                  <a:srgbClr val="001D35"/>
                </a:solidFill>
                <a:effectLst/>
                <a:latin typeface="Arial" panose="020B0604020202020204" pitchFamily="34" charset="0"/>
                <a:cs typeface="Arial" panose="020B0604020202020204" pitchFamily="34" charset="0"/>
              </a:rPr>
              <a:t>ystyrir</a:t>
            </a:r>
            <a:r>
              <a:rPr lang="en-GB" i="0" dirty="0">
                <a:solidFill>
                  <a:srgbClr val="001D35"/>
                </a:solidFill>
                <a:effectLst/>
                <a:latin typeface="Arial" panose="020B0604020202020204" pitchFamily="34" charset="0"/>
                <a:cs typeface="Arial" panose="020B0604020202020204" pitchFamily="34" charset="0"/>
              </a:rPr>
              <a:t> bod plant </a:t>
            </a:r>
            <a:r>
              <a:rPr lang="en-GB" i="0" dirty="0" err="1">
                <a:solidFill>
                  <a:srgbClr val="001D35"/>
                </a:solidFill>
                <a:effectLst/>
                <a:latin typeface="Arial" panose="020B0604020202020204" pitchFamily="34" charset="0"/>
                <a:cs typeface="Arial" panose="020B0604020202020204" pitchFamily="34" charset="0"/>
              </a:rPr>
              <a:t>yn</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gryf</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yn</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ddyfeisgar</a:t>
            </a:r>
            <a:r>
              <a:rPr lang="en-GB" i="0" dirty="0">
                <a:solidFill>
                  <a:srgbClr val="001D35"/>
                </a:solidFill>
                <a:effectLst/>
                <a:latin typeface="Arial" panose="020B0604020202020204" pitchFamily="34" charset="0"/>
                <a:cs typeface="Arial" panose="020B0604020202020204" pitchFamily="34" charset="0"/>
              </a:rPr>
              <a:t>, ac </a:t>
            </a:r>
            <a:r>
              <a:rPr lang="en-GB" i="0" dirty="0" err="1">
                <a:solidFill>
                  <a:srgbClr val="001D35"/>
                </a:solidFill>
                <a:effectLst/>
                <a:latin typeface="Arial" panose="020B0604020202020204" pitchFamily="34" charset="0"/>
                <a:cs typeface="Arial" panose="020B0604020202020204" pitchFamily="34" charset="0"/>
              </a:rPr>
              <a:t>yn</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gallu</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adeiladu</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eu</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gwybodaeth</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eu</a:t>
            </a:r>
            <a:r>
              <a:rPr lang="en-GB" i="0" dirty="0">
                <a:solidFill>
                  <a:srgbClr val="001D35"/>
                </a:solidFill>
                <a:effectLst/>
                <a:latin typeface="Arial" panose="020B0604020202020204" pitchFamily="34" charset="0"/>
                <a:cs typeface="Arial" panose="020B0604020202020204" pitchFamily="34" charset="0"/>
              </a:rPr>
              <a:t> </a:t>
            </a:r>
            <a:r>
              <a:rPr lang="en-GB" i="0" dirty="0" err="1">
                <a:solidFill>
                  <a:srgbClr val="001D35"/>
                </a:solidFill>
                <a:effectLst/>
                <a:latin typeface="Arial" panose="020B0604020202020204" pitchFamily="34" charset="0"/>
                <a:cs typeface="Arial" panose="020B0604020202020204" pitchFamily="34" charset="0"/>
              </a:rPr>
              <a:t>hunain</a:t>
            </a:r>
            <a:endParaRPr lang="en-GB" dirty="0">
              <a:solidFill>
                <a:srgbClr val="001D35"/>
              </a:solidFill>
              <a:latin typeface="Arial" panose="020B0604020202020204" pitchFamily="34" charset="0"/>
              <a:cs typeface="Arial" panose="020B0604020202020204" pitchFamily="34" charset="0"/>
            </a:endParaRPr>
          </a:p>
          <a:p>
            <a:pPr algn="l">
              <a:spcBef>
                <a:spcPts val="750"/>
              </a:spcBef>
              <a:spcAft>
                <a:spcPts val="600"/>
              </a:spcAft>
              <a:buFont typeface="Arial" panose="020B0604020202020204" pitchFamily="34" charset="0"/>
              <a:buChar char="•"/>
            </a:pPr>
            <a:r>
              <a:rPr lang="en-GB" b="1" i="0" dirty="0">
                <a:solidFill>
                  <a:srgbClr val="001D35"/>
                </a:solidFill>
                <a:effectLst/>
                <a:latin typeface="Arial" panose="020B0604020202020204" pitchFamily="34" charset="0"/>
                <a:cs typeface="Arial" panose="020B0604020202020204" pitchFamily="34" charset="0"/>
              </a:rPr>
              <a:t>Mae plant </a:t>
            </a:r>
            <a:r>
              <a:rPr lang="en-GB" b="1" i="0" dirty="0" err="1">
                <a:solidFill>
                  <a:srgbClr val="001D35"/>
                </a:solidFill>
                <a:effectLst/>
                <a:latin typeface="Arial" panose="020B0604020202020204" pitchFamily="34" charset="0"/>
                <a:cs typeface="Arial" panose="020B0604020202020204" pitchFamily="34" charset="0"/>
              </a:rPr>
              <a:t>yn</a:t>
            </a:r>
            <a:r>
              <a:rPr lang="en-GB" b="1" i="0" dirty="0">
                <a:solidFill>
                  <a:srgbClr val="001D35"/>
                </a:solidFill>
                <a:effectLst/>
                <a:latin typeface="Arial" panose="020B0604020202020204" pitchFamily="34" charset="0"/>
                <a:cs typeface="Arial" panose="020B0604020202020204" pitchFamily="34" charset="0"/>
              </a:rPr>
              <a:t> </a:t>
            </a:r>
            <a:r>
              <a:rPr lang="en-GB" b="1" i="0" dirty="0" err="1">
                <a:solidFill>
                  <a:srgbClr val="001D35"/>
                </a:solidFill>
                <a:effectLst/>
                <a:latin typeface="Arial" panose="020B0604020202020204" pitchFamily="34" charset="0"/>
                <a:cs typeface="Arial" panose="020B0604020202020204" pitchFamily="34" charset="0"/>
              </a:rPr>
              <a:t>cyfathrebu</a:t>
            </a:r>
            <a:r>
              <a:rPr lang="en-GB" b="1" i="0" dirty="0">
                <a:solidFill>
                  <a:srgbClr val="001D35"/>
                </a:solidFill>
                <a:effectLst/>
                <a:latin typeface="Arial" panose="020B0604020202020204" pitchFamily="34" charset="0"/>
                <a:cs typeface="Arial" panose="020B0604020202020204" pitchFamily="34" charset="0"/>
              </a:rPr>
              <a:t> </a:t>
            </a:r>
            <a:r>
              <a:rPr lang="en-GB" b="1" i="0" dirty="0" err="1">
                <a:solidFill>
                  <a:srgbClr val="001D35"/>
                </a:solidFill>
                <a:effectLst/>
                <a:latin typeface="Arial" panose="020B0604020202020204" pitchFamily="34" charset="0"/>
                <a:cs typeface="Arial" panose="020B0604020202020204" pitchFamily="34" charset="0"/>
              </a:rPr>
              <a:t>mewn</a:t>
            </a:r>
            <a:r>
              <a:rPr lang="en-GB" b="1" i="0" dirty="0">
                <a:solidFill>
                  <a:srgbClr val="001D35"/>
                </a:solidFill>
                <a:effectLst/>
                <a:latin typeface="Arial" panose="020B0604020202020204" pitchFamily="34" charset="0"/>
                <a:cs typeface="Arial" panose="020B0604020202020204" pitchFamily="34" charset="0"/>
              </a:rPr>
              <a:t> </a:t>
            </a:r>
            <a:r>
              <a:rPr lang="en-GB" b="1" i="0" dirty="0" err="1">
                <a:solidFill>
                  <a:srgbClr val="001D35"/>
                </a:solidFill>
                <a:effectLst/>
                <a:latin typeface="Arial" panose="020B0604020202020204" pitchFamily="34" charset="0"/>
                <a:cs typeface="Arial" panose="020B0604020202020204" pitchFamily="34" charset="0"/>
              </a:rPr>
              <a:t>sawl</a:t>
            </a:r>
            <a:r>
              <a:rPr lang="en-GB" b="1" i="0" dirty="0">
                <a:solidFill>
                  <a:srgbClr val="001D35"/>
                </a:solidFill>
                <a:effectLst/>
                <a:latin typeface="Arial" panose="020B0604020202020204" pitchFamily="34" charset="0"/>
                <a:cs typeface="Arial" panose="020B0604020202020204" pitchFamily="34" charset="0"/>
              </a:rPr>
              <a:t> </a:t>
            </a:r>
            <a:r>
              <a:rPr lang="en-GB" b="1" i="0" dirty="0" err="1">
                <a:solidFill>
                  <a:srgbClr val="001D35"/>
                </a:solidFill>
                <a:effectLst/>
                <a:latin typeface="Arial" panose="020B0604020202020204" pitchFamily="34" charset="0"/>
                <a:cs typeface="Arial" panose="020B0604020202020204" pitchFamily="34" charset="0"/>
              </a:rPr>
              <a:t>ffordd</a:t>
            </a:r>
            <a:r>
              <a:rPr lang="en-GB" b="1" i="0" dirty="0">
                <a:solidFill>
                  <a:srgbClr val="001D35"/>
                </a:solidFill>
                <a:effectLst/>
                <a:latin typeface="Arial" panose="020B0604020202020204" pitchFamily="34" charset="0"/>
                <a:cs typeface="Arial" panose="020B0604020202020204" pitchFamily="34" charset="0"/>
              </a:rPr>
              <a:t> </a:t>
            </a:r>
            <a:r>
              <a:rPr lang="en-GB" b="0" i="0" dirty="0">
                <a:solidFill>
                  <a:srgbClr val="001D35"/>
                </a:solidFill>
                <a:effectLst/>
                <a:latin typeface="Arial" panose="020B0604020202020204" pitchFamily="34" charset="0"/>
                <a:cs typeface="Arial" panose="020B0604020202020204" pitchFamily="34" charset="0"/>
              </a:rPr>
              <a:t>– </a:t>
            </a:r>
            <a:r>
              <a:rPr lang="en-GB" b="0" i="0" dirty="0" err="1">
                <a:solidFill>
                  <a:srgbClr val="001D35"/>
                </a:solidFill>
                <a:effectLst/>
                <a:latin typeface="Arial" panose="020B0604020202020204" pitchFamily="34" charset="0"/>
                <a:cs typeface="Arial" panose="020B0604020202020204" pitchFamily="34" charset="0"/>
              </a:rPr>
              <a:t>mae</a:t>
            </a:r>
            <a:r>
              <a:rPr lang="en-GB" b="0" i="0" dirty="0">
                <a:solidFill>
                  <a:srgbClr val="001D35"/>
                </a:solidFill>
                <a:effectLst/>
                <a:latin typeface="Arial" panose="020B0604020202020204" pitchFamily="34" charset="0"/>
                <a:cs typeface="Arial" panose="020B0604020202020204" pitchFamily="34" charset="0"/>
              </a:rPr>
              <a:t> plant </a:t>
            </a:r>
            <a:r>
              <a:rPr lang="en-GB" b="0" i="0" dirty="0" err="1">
                <a:solidFill>
                  <a:srgbClr val="001D35"/>
                </a:solidFill>
                <a:effectLst/>
                <a:latin typeface="Arial" panose="020B0604020202020204" pitchFamily="34" charset="0"/>
                <a:cs typeface="Arial" panose="020B0604020202020204" pitchFamily="34" charset="0"/>
              </a:rPr>
              <a:t>yn</a:t>
            </a:r>
            <a:r>
              <a:rPr lang="en-GB" b="0" i="0" dirty="0">
                <a:solidFill>
                  <a:srgbClr val="001D35"/>
                </a:solidFill>
                <a:effectLst/>
                <a:latin typeface="Arial" panose="020B0604020202020204" pitchFamily="34" charset="0"/>
                <a:cs typeface="Arial" panose="020B0604020202020204" pitchFamily="34" charset="0"/>
              </a:rPr>
              <a:t> </a:t>
            </a:r>
            <a:r>
              <a:rPr lang="en-GB" b="0" i="0" dirty="0" err="1">
                <a:solidFill>
                  <a:srgbClr val="001D35"/>
                </a:solidFill>
                <a:effectLst/>
                <a:latin typeface="Arial" panose="020B0604020202020204" pitchFamily="34" charset="0"/>
                <a:cs typeface="Arial" panose="020B0604020202020204" pitchFamily="34" charset="0"/>
              </a:rPr>
              <a:t>mynegi</a:t>
            </a:r>
            <a:r>
              <a:rPr lang="en-GB" b="0" i="0" dirty="0">
                <a:solidFill>
                  <a:srgbClr val="001D35"/>
                </a:solidFill>
                <a:effectLst/>
                <a:latin typeface="Arial" panose="020B0604020202020204" pitchFamily="34" charset="0"/>
                <a:cs typeface="Arial" panose="020B0604020202020204" pitchFamily="34" charset="0"/>
              </a:rPr>
              <a:t> </a:t>
            </a:r>
            <a:r>
              <a:rPr lang="en-GB" b="0" i="0" dirty="0" err="1">
                <a:solidFill>
                  <a:srgbClr val="001D35"/>
                </a:solidFill>
                <a:effectLst/>
                <a:latin typeface="Arial" panose="020B0604020202020204" pitchFamily="34" charset="0"/>
                <a:cs typeface="Arial" panose="020B0604020202020204" pitchFamily="34" charset="0"/>
              </a:rPr>
              <a:t>eu</a:t>
            </a:r>
            <a:r>
              <a:rPr lang="en-GB" b="0" i="0" dirty="0">
                <a:solidFill>
                  <a:srgbClr val="001D35"/>
                </a:solidFill>
                <a:effectLst/>
                <a:latin typeface="Arial" panose="020B0604020202020204" pitchFamily="34" charset="0"/>
                <a:cs typeface="Arial" panose="020B0604020202020204" pitchFamily="34" charset="0"/>
              </a:rPr>
              <a:t> </a:t>
            </a:r>
            <a:r>
              <a:rPr lang="en-GB" b="0" i="0" dirty="0" err="1">
                <a:solidFill>
                  <a:srgbClr val="001D35"/>
                </a:solidFill>
                <a:effectLst/>
                <a:latin typeface="Arial" panose="020B0604020202020204" pitchFamily="34" charset="0"/>
                <a:cs typeface="Arial" panose="020B0604020202020204" pitchFamily="34" charset="0"/>
              </a:rPr>
              <a:t>dealltwriaeth</a:t>
            </a:r>
            <a:r>
              <a:rPr lang="en-GB" b="0" i="0" dirty="0">
                <a:solidFill>
                  <a:srgbClr val="001D35"/>
                </a:solidFill>
                <a:effectLst/>
                <a:latin typeface="Arial" panose="020B0604020202020204" pitchFamily="34" charset="0"/>
                <a:cs typeface="Arial" panose="020B0604020202020204" pitchFamily="34" charset="0"/>
              </a:rPr>
              <a:t> </a:t>
            </a:r>
            <a:r>
              <a:rPr lang="en-GB" b="0" i="0" dirty="0" err="1">
                <a:solidFill>
                  <a:srgbClr val="001D35"/>
                </a:solidFill>
                <a:effectLst/>
                <a:latin typeface="Arial" panose="020B0604020202020204" pitchFamily="34" charset="0"/>
                <a:cs typeface="Arial" panose="020B0604020202020204" pitchFamily="34" charset="0"/>
              </a:rPr>
              <a:t>o’r</a:t>
            </a:r>
            <a:r>
              <a:rPr lang="en-GB" b="0" i="0" dirty="0">
                <a:solidFill>
                  <a:srgbClr val="001D35"/>
                </a:solidFill>
                <a:effectLst/>
                <a:latin typeface="Arial" panose="020B0604020202020204" pitchFamily="34" charset="0"/>
                <a:cs typeface="Arial" panose="020B0604020202020204" pitchFamily="34" charset="0"/>
              </a:rPr>
              <a:t> </a:t>
            </a:r>
            <a:r>
              <a:rPr lang="en-GB" b="0" i="0" dirty="0" err="1">
                <a:solidFill>
                  <a:srgbClr val="001D35"/>
                </a:solidFill>
                <a:effectLst/>
                <a:latin typeface="Arial" panose="020B0604020202020204" pitchFamily="34" charset="0"/>
                <a:cs typeface="Arial" panose="020B0604020202020204" pitchFamily="34" charset="0"/>
              </a:rPr>
              <a:t>byd</a:t>
            </a:r>
            <a:r>
              <a:rPr lang="en-GB" b="0" i="0" dirty="0">
                <a:solidFill>
                  <a:srgbClr val="001D35"/>
                </a:solidFill>
                <a:effectLst/>
                <a:latin typeface="Arial" panose="020B0604020202020204" pitchFamily="34" charset="0"/>
                <a:cs typeface="Arial" panose="020B0604020202020204" pitchFamily="34" charset="0"/>
              </a:rPr>
              <a:t> </a:t>
            </a:r>
            <a:r>
              <a:rPr lang="en-GB" b="0" i="0" dirty="0" err="1">
                <a:solidFill>
                  <a:srgbClr val="001D35"/>
                </a:solidFill>
                <a:effectLst/>
                <a:latin typeface="Arial" panose="020B0604020202020204" pitchFamily="34" charset="0"/>
                <a:cs typeface="Arial" panose="020B0604020202020204" pitchFamily="34" charset="0"/>
              </a:rPr>
              <a:t>trwy</a:t>
            </a:r>
            <a:r>
              <a:rPr lang="en-GB" b="0" i="0" dirty="0">
                <a:solidFill>
                  <a:srgbClr val="001D35"/>
                </a:solidFill>
                <a:effectLst/>
                <a:latin typeface="Arial" panose="020B0604020202020204" pitchFamily="34" charset="0"/>
                <a:cs typeface="Arial" panose="020B0604020202020204" pitchFamily="34" charset="0"/>
              </a:rPr>
              <a:t> </a:t>
            </a:r>
            <a:r>
              <a:rPr lang="en-GB" b="0" i="0" dirty="0" err="1">
                <a:solidFill>
                  <a:srgbClr val="001D35"/>
                </a:solidFill>
                <a:effectLst/>
                <a:latin typeface="Arial" panose="020B0604020202020204" pitchFamily="34" charset="0"/>
                <a:cs typeface="Arial" panose="020B0604020202020204" pitchFamily="34" charset="0"/>
              </a:rPr>
              <a:t>lawer</a:t>
            </a:r>
            <a:r>
              <a:rPr lang="en-GB" b="0" i="0" dirty="0">
                <a:solidFill>
                  <a:srgbClr val="001D35"/>
                </a:solidFill>
                <a:effectLst/>
                <a:latin typeface="Arial" panose="020B0604020202020204" pitchFamily="34" charset="0"/>
                <a:cs typeface="Arial" panose="020B0604020202020204" pitchFamily="34" charset="0"/>
              </a:rPr>
              <a:t> o </a:t>
            </a:r>
            <a:r>
              <a:rPr lang="en-GB" b="0" i="0" dirty="0" err="1">
                <a:solidFill>
                  <a:srgbClr val="001D35"/>
                </a:solidFill>
                <a:effectLst/>
                <a:latin typeface="Arial" panose="020B0604020202020204" pitchFamily="34" charset="0"/>
                <a:cs typeface="Arial" panose="020B0604020202020204" pitchFamily="34" charset="0"/>
              </a:rPr>
              <a:t>wahanol</a:t>
            </a:r>
            <a:r>
              <a:rPr lang="en-GB" b="0" i="0" dirty="0">
                <a:solidFill>
                  <a:srgbClr val="001D35"/>
                </a:solidFill>
                <a:effectLst/>
                <a:latin typeface="Arial" panose="020B0604020202020204" pitchFamily="34" charset="0"/>
                <a:cs typeface="Arial" panose="020B0604020202020204" pitchFamily="34" charset="0"/>
              </a:rPr>
              <a:t> </a:t>
            </a:r>
            <a:r>
              <a:rPr lang="en-GB" b="0" i="0" dirty="0" err="1">
                <a:solidFill>
                  <a:srgbClr val="001D35"/>
                </a:solidFill>
                <a:effectLst/>
                <a:latin typeface="Arial" panose="020B0604020202020204" pitchFamily="34" charset="0"/>
                <a:cs typeface="Arial" panose="020B0604020202020204" pitchFamily="34" charset="0"/>
              </a:rPr>
              <a:t>fathau</a:t>
            </a:r>
            <a:r>
              <a:rPr lang="en-GB" b="0" i="0" dirty="0">
                <a:solidFill>
                  <a:srgbClr val="001D35"/>
                </a:solidFill>
                <a:effectLst/>
                <a:latin typeface="Arial" panose="020B0604020202020204" pitchFamily="34" charset="0"/>
                <a:cs typeface="Arial" panose="020B0604020202020204" pitchFamily="34" charset="0"/>
              </a:rPr>
              <a:t> o </a:t>
            </a:r>
            <a:r>
              <a:rPr lang="en-GB" b="0" i="0" dirty="0" err="1">
                <a:solidFill>
                  <a:srgbClr val="001D35"/>
                </a:solidFill>
                <a:effectLst/>
                <a:latin typeface="Arial" panose="020B0604020202020204" pitchFamily="34" charset="0"/>
                <a:cs typeface="Arial" panose="020B0604020202020204" pitchFamily="34" charset="0"/>
              </a:rPr>
              <a:t>gyfathrebu</a:t>
            </a:r>
            <a:r>
              <a:rPr lang="en-GB" b="0" i="0" dirty="0">
                <a:solidFill>
                  <a:srgbClr val="001D35"/>
                </a:solidFill>
                <a:effectLst/>
                <a:latin typeface="Arial" panose="020B0604020202020204" pitchFamily="34" charset="0"/>
                <a:cs typeface="Arial" panose="020B0604020202020204" pitchFamily="34" charset="0"/>
              </a:rPr>
              <a:t>, </a:t>
            </a:r>
            <a:r>
              <a:rPr lang="en-GB" b="0" i="0" dirty="0" err="1">
                <a:solidFill>
                  <a:srgbClr val="001D35"/>
                </a:solidFill>
                <a:effectLst/>
                <a:latin typeface="Arial" panose="020B0604020202020204" pitchFamily="34" charset="0"/>
                <a:cs typeface="Arial" panose="020B0604020202020204" pitchFamily="34" charset="0"/>
              </a:rPr>
              <a:t>gan</a:t>
            </a:r>
            <a:r>
              <a:rPr lang="en-GB" b="0" i="0" dirty="0">
                <a:solidFill>
                  <a:srgbClr val="001D35"/>
                </a:solidFill>
                <a:effectLst/>
                <a:latin typeface="Arial" panose="020B0604020202020204" pitchFamily="34" charset="0"/>
                <a:cs typeface="Arial" panose="020B0604020202020204" pitchFamily="34" charset="0"/>
              </a:rPr>
              <a:t> </a:t>
            </a:r>
            <a:r>
              <a:rPr lang="en-GB" b="0" i="0" dirty="0" err="1">
                <a:solidFill>
                  <a:srgbClr val="001D35"/>
                </a:solidFill>
                <a:effectLst/>
                <a:latin typeface="Arial" panose="020B0604020202020204" pitchFamily="34" charset="0"/>
                <a:cs typeface="Arial" panose="020B0604020202020204" pitchFamily="34" charset="0"/>
              </a:rPr>
              <a:t>gynnwys</a:t>
            </a:r>
            <a:r>
              <a:rPr lang="en-GB" b="0" i="0" dirty="0">
                <a:solidFill>
                  <a:srgbClr val="001D35"/>
                </a:solidFill>
                <a:effectLst/>
                <a:latin typeface="Arial" panose="020B0604020202020204" pitchFamily="34" charset="0"/>
                <a:cs typeface="Arial" panose="020B0604020202020204" pitchFamily="34" charset="0"/>
              </a:rPr>
              <a:t> </a:t>
            </a:r>
            <a:r>
              <a:rPr lang="en-GB" b="0" i="0" dirty="0" err="1">
                <a:solidFill>
                  <a:srgbClr val="001D35"/>
                </a:solidFill>
                <a:effectLst/>
                <a:latin typeface="Arial" panose="020B0604020202020204" pitchFamily="34" charset="0"/>
                <a:cs typeface="Arial" panose="020B0604020202020204" pitchFamily="34" charset="0"/>
              </a:rPr>
              <a:t>celf</a:t>
            </a:r>
            <a:r>
              <a:rPr lang="en-GB" b="0" i="0" dirty="0">
                <a:solidFill>
                  <a:srgbClr val="001D35"/>
                </a:solidFill>
                <a:effectLst/>
                <a:latin typeface="Arial" panose="020B0604020202020204" pitchFamily="34" charset="0"/>
                <a:cs typeface="Arial" panose="020B0604020202020204" pitchFamily="34" charset="0"/>
              </a:rPr>
              <a:t>, </a:t>
            </a:r>
            <a:r>
              <a:rPr lang="en-GB" b="0" i="0" dirty="0" err="1">
                <a:solidFill>
                  <a:srgbClr val="001D35"/>
                </a:solidFill>
                <a:effectLst/>
                <a:latin typeface="Arial" panose="020B0604020202020204" pitchFamily="34" charset="0"/>
                <a:cs typeface="Arial" panose="020B0604020202020204" pitchFamily="34" charset="0"/>
              </a:rPr>
              <a:t>cerddoriaeth</a:t>
            </a:r>
            <a:r>
              <a:rPr lang="en-GB" b="0" i="0" dirty="0">
                <a:solidFill>
                  <a:srgbClr val="001D35"/>
                </a:solidFill>
                <a:effectLst/>
                <a:latin typeface="Arial" panose="020B0604020202020204" pitchFamily="34" charset="0"/>
                <a:cs typeface="Arial" panose="020B0604020202020204" pitchFamily="34" charset="0"/>
              </a:rPr>
              <a:t>, </a:t>
            </a:r>
            <a:r>
              <a:rPr lang="en-GB" b="0" i="0" dirty="0" err="1">
                <a:solidFill>
                  <a:srgbClr val="001D35"/>
                </a:solidFill>
                <a:effectLst/>
                <a:latin typeface="Arial" panose="020B0604020202020204" pitchFamily="34" charset="0"/>
                <a:cs typeface="Arial" panose="020B0604020202020204" pitchFamily="34" charset="0"/>
              </a:rPr>
              <a:t>chwarae</a:t>
            </a:r>
            <a:r>
              <a:rPr lang="en-GB" b="0" i="0" dirty="0">
                <a:solidFill>
                  <a:srgbClr val="001D35"/>
                </a:solidFill>
                <a:effectLst/>
                <a:latin typeface="Arial" panose="020B0604020202020204" pitchFamily="34" charset="0"/>
                <a:cs typeface="Arial" panose="020B0604020202020204" pitchFamily="34" charset="0"/>
              </a:rPr>
              <a:t> a </a:t>
            </a:r>
            <a:r>
              <a:rPr lang="en-GB" b="0" i="0" dirty="0" err="1">
                <a:solidFill>
                  <a:srgbClr val="001D35"/>
                </a:solidFill>
                <a:effectLst/>
                <a:latin typeface="Arial" panose="020B0604020202020204" pitchFamily="34" charset="0"/>
                <a:cs typeface="Arial" panose="020B0604020202020204" pitchFamily="34" charset="0"/>
              </a:rPr>
              <a:t>mwy</a:t>
            </a:r>
            <a:endParaRPr lang="en-GB" b="0" i="0" dirty="0">
              <a:solidFill>
                <a:srgbClr val="001D35"/>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311061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02288D-C9FE-8A02-FD86-784B61C8D5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311856-CEA2-F6DC-47F8-5528B62E2C71}"/>
              </a:ext>
            </a:extLst>
          </p:cNvPr>
          <p:cNvSpPr>
            <a:spLocks noGrp="1"/>
          </p:cNvSpPr>
          <p:nvPr>
            <p:ph type="title"/>
          </p:nvPr>
        </p:nvSpPr>
        <p:spPr/>
        <p:txBody>
          <a:bodyPr>
            <a:normAutofit/>
          </a:bodyPr>
          <a:lstStyle/>
          <a:p>
            <a:pPr algn="ctr"/>
            <a:r>
              <a:rPr lang="en-GB" sz="4800" b="1" dirty="0" err="1">
                <a:latin typeface="Arial" panose="020B0604020202020204" pitchFamily="34" charset="0"/>
                <a:cs typeface="Arial" panose="020B0604020202020204" pitchFamily="34" charset="0"/>
              </a:rPr>
              <a:t>Crynodeb</a:t>
            </a:r>
            <a:endParaRPr lang="en-GB" sz="4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6177186-86E8-B157-F449-0A7EF29D49F3}"/>
              </a:ext>
            </a:extLst>
          </p:cNvPr>
          <p:cNvSpPr>
            <a:spLocks noGrp="1"/>
          </p:cNvSpPr>
          <p:nvPr>
            <p:ph idx="1"/>
          </p:nvPr>
        </p:nvSpPr>
        <p:spPr/>
        <p:txBody>
          <a:bodyPr>
            <a:normAutofit/>
          </a:bodyPr>
          <a:lstStyle/>
          <a:p>
            <a:pPr>
              <a:spcBef>
                <a:spcPts val="750"/>
              </a:spcBef>
              <a:spcAft>
                <a:spcPts val="600"/>
              </a:spcAft>
            </a:pPr>
            <a:r>
              <a:rPr lang="en-GB" b="1" i="0" dirty="0">
                <a:effectLst/>
                <a:latin typeface="Arial" panose="020B0604020202020204" pitchFamily="34" charset="0"/>
                <a:cs typeface="Arial" panose="020B0604020202020204" pitchFamily="34" charset="0"/>
              </a:rPr>
              <a:t>Mae plant </a:t>
            </a:r>
            <a:r>
              <a:rPr lang="en-GB" b="1" i="0" dirty="0" err="1">
                <a:effectLst/>
                <a:latin typeface="Arial" panose="020B0604020202020204" pitchFamily="34" charset="0"/>
                <a:cs typeface="Arial" panose="020B0604020202020204" pitchFamily="34" charset="0"/>
              </a:rPr>
              <a:t>yn</a:t>
            </a:r>
            <a:r>
              <a:rPr lang="en-GB" b="1" i="0" dirty="0">
                <a:effectLst/>
                <a:latin typeface="Arial" panose="020B0604020202020204" pitchFamily="34" charset="0"/>
                <a:cs typeface="Arial" panose="020B0604020202020204" pitchFamily="34" charset="0"/>
              </a:rPr>
              <a:t> </a:t>
            </a:r>
            <a:r>
              <a:rPr lang="en-GB" b="1" i="0" dirty="0" err="1">
                <a:effectLst/>
                <a:latin typeface="Arial" panose="020B0604020202020204" pitchFamily="34" charset="0"/>
                <a:cs typeface="Arial" panose="020B0604020202020204" pitchFamily="34" charset="0"/>
              </a:rPr>
              <a:t>dysgu</a:t>
            </a:r>
            <a:r>
              <a:rPr lang="en-GB" b="1" i="0" dirty="0">
                <a:effectLst/>
                <a:latin typeface="Arial" panose="020B0604020202020204" pitchFamily="34" charset="0"/>
                <a:cs typeface="Arial" panose="020B0604020202020204" pitchFamily="34" charset="0"/>
              </a:rPr>
              <a:t> </a:t>
            </a:r>
            <a:r>
              <a:rPr lang="en-GB" b="1" i="0" dirty="0" err="1">
                <a:effectLst/>
                <a:latin typeface="Arial" panose="020B0604020202020204" pitchFamily="34" charset="0"/>
                <a:cs typeface="Arial" panose="020B0604020202020204" pitchFamily="34" charset="0"/>
              </a:rPr>
              <a:t>trwy</a:t>
            </a:r>
            <a:r>
              <a:rPr lang="en-GB" b="1" i="0" dirty="0">
                <a:effectLst/>
                <a:latin typeface="Arial" panose="020B0604020202020204" pitchFamily="34" charset="0"/>
                <a:cs typeface="Arial" panose="020B0604020202020204" pitchFamily="34" charset="0"/>
              </a:rPr>
              <a:t> </a:t>
            </a:r>
            <a:r>
              <a:rPr lang="en-GB" b="1" i="0" dirty="0" err="1">
                <a:effectLst/>
                <a:latin typeface="Arial" panose="020B0604020202020204" pitchFamily="34" charset="0"/>
                <a:cs typeface="Arial" panose="020B0604020202020204" pitchFamily="34" charset="0"/>
              </a:rPr>
              <a:t>gydweithio</a:t>
            </a:r>
            <a:r>
              <a:rPr lang="en-GB" b="1" i="0" dirty="0">
                <a:effectLst/>
                <a:latin typeface="Arial" panose="020B0604020202020204" pitchFamily="34" charset="0"/>
                <a:cs typeface="Arial" panose="020B0604020202020204" pitchFamily="34" charset="0"/>
              </a:rPr>
              <a:t> – </a:t>
            </a:r>
            <a:r>
              <a:rPr lang="en-GB" i="0" dirty="0" err="1">
                <a:effectLst/>
                <a:latin typeface="Arial" panose="020B0604020202020204" pitchFamily="34" charset="0"/>
                <a:cs typeface="Arial" panose="020B0604020202020204" pitchFamily="34" charset="0"/>
              </a:rPr>
              <a:t>mae</a:t>
            </a:r>
            <a:r>
              <a:rPr lang="en-GB" i="0" dirty="0">
                <a:effectLst/>
                <a:latin typeface="Arial" panose="020B0604020202020204" pitchFamily="34" charset="0"/>
                <a:cs typeface="Arial" panose="020B0604020202020204" pitchFamily="34" charset="0"/>
              </a:rPr>
              <a:t> plant </a:t>
            </a:r>
            <a:r>
              <a:rPr lang="en-GB" i="0" dirty="0" err="1">
                <a:effectLst/>
                <a:latin typeface="Arial" panose="020B0604020202020204" pitchFamily="34" charset="0"/>
                <a:cs typeface="Arial" panose="020B0604020202020204" pitchFamily="34" charset="0"/>
              </a:rPr>
              <a:t>yn</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dysgu</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oddi</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wrth</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ei</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gilydd</a:t>
            </a:r>
            <a:r>
              <a:rPr lang="en-GB" i="0" dirty="0">
                <a:effectLst/>
                <a:latin typeface="Arial" panose="020B0604020202020204" pitchFamily="34" charset="0"/>
                <a:cs typeface="Arial" panose="020B0604020202020204" pitchFamily="34" charset="0"/>
              </a:rPr>
              <a:t> ac </a:t>
            </a:r>
            <a:r>
              <a:rPr lang="en-GB" i="0" dirty="0" err="1">
                <a:effectLst/>
                <a:latin typeface="Arial" panose="020B0604020202020204" pitchFamily="34" charset="0"/>
                <a:cs typeface="Arial" panose="020B0604020202020204" pitchFamily="34" charset="0"/>
              </a:rPr>
              <a:t>o’u</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rhyngweithio</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â’r</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byd</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o’u</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gwmpas</a:t>
            </a:r>
            <a:endParaRPr lang="en-GB" i="0" dirty="0">
              <a:effectLst/>
              <a:latin typeface="Arial" panose="020B0604020202020204" pitchFamily="34" charset="0"/>
              <a:cs typeface="Arial" panose="020B0604020202020204" pitchFamily="34" charset="0"/>
            </a:endParaRPr>
          </a:p>
          <a:p>
            <a:pPr algn="l">
              <a:spcBef>
                <a:spcPts val="750"/>
              </a:spcBef>
              <a:spcAft>
                <a:spcPts val="600"/>
              </a:spcAft>
              <a:buFont typeface="Arial" panose="020B0604020202020204" pitchFamily="34" charset="0"/>
              <a:buChar char="•"/>
            </a:pPr>
            <a:r>
              <a:rPr lang="en-GB" b="1" i="0" dirty="0">
                <a:effectLst/>
                <a:latin typeface="Arial" panose="020B0604020202020204" pitchFamily="34" charset="0"/>
                <a:cs typeface="Arial" panose="020B0604020202020204" pitchFamily="34" charset="0"/>
              </a:rPr>
              <a:t>Anogir plant </a:t>
            </a:r>
            <a:r>
              <a:rPr lang="en-GB" b="1" i="0" dirty="0" err="1">
                <a:effectLst/>
                <a:latin typeface="Arial" panose="020B0604020202020204" pitchFamily="34" charset="0"/>
                <a:cs typeface="Arial" panose="020B0604020202020204" pitchFamily="34" charset="0"/>
              </a:rPr>
              <a:t>i</a:t>
            </a:r>
            <a:r>
              <a:rPr lang="en-GB" b="1" i="0" dirty="0">
                <a:effectLst/>
                <a:latin typeface="Arial" panose="020B0604020202020204" pitchFamily="34" charset="0"/>
                <a:cs typeface="Arial" panose="020B0604020202020204" pitchFamily="34" charset="0"/>
              </a:rPr>
              <a:t> </a:t>
            </a:r>
            <a:r>
              <a:rPr lang="en-GB" b="1" i="0" dirty="0" err="1">
                <a:effectLst/>
                <a:latin typeface="Arial" panose="020B0604020202020204" pitchFamily="34" charset="0"/>
                <a:cs typeface="Arial" panose="020B0604020202020204" pitchFamily="34" charset="0"/>
              </a:rPr>
              <a:t>archwilio</a:t>
            </a:r>
            <a:r>
              <a:rPr lang="en-GB" b="1" i="0" dirty="0">
                <a:effectLst/>
                <a:latin typeface="Arial" panose="020B0604020202020204" pitchFamily="34" charset="0"/>
                <a:cs typeface="Arial" panose="020B0604020202020204" pitchFamily="34" charset="0"/>
              </a:rPr>
              <a:t> – </a:t>
            </a:r>
            <a:r>
              <a:rPr lang="en-GB" i="0" dirty="0" err="1">
                <a:effectLst/>
                <a:latin typeface="Arial" panose="020B0604020202020204" pitchFamily="34" charset="0"/>
                <a:cs typeface="Arial" panose="020B0604020202020204" pitchFamily="34" charset="0"/>
              </a:rPr>
              <a:t>anogir</a:t>
            </a:r>
            <a:r>
              <a:rPr lang="en-GB" i="0" dirty="0">
                <a:effectLst/>
                <a:latin typeface="Arial" panose="020B0604020202020204" pitchFamily="34" charset="0"/>
                <a:cs typeface="Arial" panose="020B0604020202020204" pitchFamily="34" charset="0"/>
              </a:rPr>
              <a:t> plant </a:t>
            </a:r>
            <a:r>
              <a:rPr lang="en-GB" i="0" dirty="0" err="1">
                <a:effectLst/>
                <a:latin typeface="Arial" panose="020B0604020202020204" pitchFamily="34" charset="0"/>
                <a:cs typeface="Arial" panose="020B0604020202020204" pitchFamily="34" charset="0"/>
              </a:rPr>
              <a:t>i</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archwilio</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eu</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diddordebau</a:t>
            </a:r>
            <a:r>
              <a:rPr lang="en-GB" i="0" dirty="0">
                <a:effectLst/>
                <a:latin typeface="Arial" panose="020B0604020202020204" pitchFamily="34" charset="0"/>
                <a:cs typeface="Arial" panose="020B0604020202020204" pitchFamily="34" charset="0"/>
              </a:rPr>
              <a:t> a </a:t>
            </a:r>
            <a:r>
              <a:rPr lang="en-GB" i="0" dirty="0" err="1">
                <a:effectLst/>
                <a:latin typeface="Arial" panose="020B0604020202020204" pitchFamily="34" charset="0"/>
                <a:cs typeface="Arial" panose="020B0604020202020204" pitchFamily="34" charset="0"/>
              </a:rPr>
              <a:t>chymryd</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rhan</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mewn</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prosiectau</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ystyrlon</a:t>
            </a:r>
            <a:endParaRPr lang="en-GB" i="0" dirty="0">
              <a:effectLst/>
              <a:latin typeface="Arial" panose="020B0604020202020204" pitchFamily="34" charset="0"/>
              <a:cs typeface="Arial" panose="020B0604020202020204" pitchFamily="34" charset="0"/>
            </a:endParaRPr>
          </a:p>
          <a:p>
            <a:pPr algn="l">
              <a:spcBef>
                <a:spcPts val="750"/>
              </a:spcBef>
              <a:spcAft>
                <a:spcPts val="600"/>
              </a:spcAft>
              <a:buFont typeface="Arial" panose="020B0604020202020204" pitchFamily="34" charset="0"/>
              <a:buChar char="•"/>
            </a:pPr>
            <a:r>
              <a:rPr lang="en-GB" b="1" dirty="0">
                <a:latin typeface="Arial" panose="020B0604020202020204" pitchFamily="34" charset="0"/>
                <a:cs typeface="Arial" panose="020B0604020202020204" pitchFamily="34" charset="0"/>
              </a:rPr>
              <a:t>Mae </a:t>
            </a:r>
            <a:r>
              <a:rPr lang="en-GB" b="1" dirty="0" err="1">
                <a:latin typeface="Arial" panose="020B0604020202020204" pitchFamily="34" charset="0"/>
                <a:cs typeface="Arial" panose="020B0604020202020204" pitchFamily="34" charset="0"/>
              </a:rPr>
              <a:t>dysgu</a:t>
            </a:r>
            <a:r>
              <a:rPr lang="en-GB" b="1" dirty="0">
                <a:latin typeface="Arial" panose="020B0604020202020204" pitchFamily="34" charset="0"/>
                <a:cs typeface="Arial" panose="020B0604020202020204" pitchFamily="34" charset="0"/>
              </a:rPr>
              <a:t> plant </a:t>
            </a:r>
            <a:r>
              <a:rPr lang="en-GB" b="1" dirty="0" err="1">
                <a:latin typeface="Arial" panose="020B0604020202020204" pitchFamily="34" charset="0"/>
                <a:cs typeface="Arial" panose="020B0604020202020204" pitchFamily="34" charset="0"/>
              </a:rPr>
              <a:t>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cael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ddogfennu</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ddogfennu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alluogi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athrawon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deal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tyfu</a:t>
            </a:r>
            <a:endParaRPr lang="en-GB" i="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100875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CBB24-D773-95AB-157E-572C5701BB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034289-D7BC-30B4-9872-01B54B6C2C19}"/>
              </a:ext>
            </a:extLst>
          </p:cNvPr>
          <p:cNvSpPr>
            <a:spLocks noGrp="1"/>
          </p:cNvSpPr>
          <p:nvPr>
            <p:ph type="title"/>
          </p:nvPr>
        </p:nvSpPr>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8A386D6A-027C-3336-2665-639FA0DED4D9}"/>
              </a:ext>
            </a:extLst>
          </p:cNvPr>
          <p:cNvSpPr>
            <a:spLocks noGrp="1"/>
          </p:cNvSpPr>
          <p:nvPr>
            <p:ph idx="1"/>
          </p:nvPr>
        </p:nvSpPr>
        <p:spPr/>
        <p:txBody>
          <a:bodyPr>
            <a:normAutofit lnSpcReduction="10000"/>
          </a:bodyPr>
          <a:lstStyle/>
          <a:p>
            <a:pPr algn="l">
              <a:spcBef>
                <a:spcPts val="750"/>
              </a:spcBef>
              <a:spcAft>
                <a:spcPts val="600"/>
              </a:spcAft>
              <a:buFont typeface="Arial" panose="020B0604020202020204" pitchFamily="34" charset="0"/>
              <a:buChar char="•"/>
            </a:pPr>
            <a:r>
              <a:rPr lang="en-GB" b="1" i="0" dirty="0">
                <a:solidFill>
                  <a:schemeClr val="accent1">
                    <a:lumMod val="75000"/>
                  </a:schemeClr>
                </a:solidFill>
                <a:effectLst/>
                <a:latin typeface="Arial" panose="020B0604020202020204" pitchFamily="34" charset="0"/>
                <a:cs typeface="Arial" panose="020B0604020202020204" pitchFamily="34" charset="0"/>
              </a:rPr>
              <a:t>The environment is the third teacher - </a:t>
            </a:r>
            <a:r>
              <a:rPr lang="en-GB" b="0" i="0" dirty="0">
                <a:solidFill>
                  <a:schemeClr val="accent1">
                    <a:lumMod val="75000"/>
                  </a:schemeClr>
                </a:solidFill>
                <a:effectLst/>
                <a:latin typeface="Arial" panose="020B0604020202020204" pitchFamily="34" charset="0"/>
                <a:cs typeface="Arial" panose="020B0604020202020204" pitchFamily="34" charset="0"/>
              </a:rPr>
              <a:t>The environment is considered to be a vital part of a child's learning, alongside the child and their teacher. </a:t>
            </a:r>
          </a:p>
          <a:p>
            <a:pPr algn="l">
              <a:spcBef>
                <a:spcPts val="750"/>
              </a:spcBef>
              <a:spcAft>
                <a:spcPts val="600"/>
              </a:spcAft>
              <a:buFont typeface="Arial" panose="020B0604020202020204" pitchFamily="34" charset="0"/>
              <a:buChar char="•"/>
            </a:pPr>
            <a:r>
              <a:rPr lang="en-GB" b="1" i="0" dirty="0">
                <a:solidFill>
                  <a:schemeClr val="accent1">
                    <a:lumMod val="75000"/>
                  </a:schemeClr>
                </a:solidFill>
                <a:effectLst/>
                <a:latin typeface="Arial" panose="020B0604020202020204" pitchFamily="34" charset="0"/>
                <a:cs typeface="Arial" panose="020B0604020202020204" pitchFamily="34" charset="0"/>
              </a:rPr>
              <a:t>Children are capable and competent - </a:t>
            </a:r>
            <a:r>
              <a:rPr lang="en-GB" b="0" i="0" dirty="0">
                <a:solidFill>
                  <a:schemeClr val="accent1">
                    <a:lumMod val="75000"/>
                  </a:schemeClr>
                </a:solidFill>
                <a:effectLst/>
                <a:latin typeface="Arial" panose="020B0604020202020204" pitchFamily="34" charset="0"/>
                <a:cs typeface="Arial" panose="020B0604020202020204" pitchFamily="34" charset="0"/>
              </a:rPr>
              <a:t>Children are seen as strong, resourceful, and capable of constructing their own knowledge. </a:t>
            </a:r>
          </a:p>
          <a:p>
            <a:pPr algn="l">
              <a:spcBef>
                <a:spcPts val="750"/>
              </a:spcBef>
              <a:spcAft>
                <a:spcPts val="600"/>
              </a:spcAft>
              <a:buFont typeface="Arial" panose="020B0604020202020204" pitchFamily="34" charset="0"/>
              <a:buChar char="•"/>
            </a:pPr>
            <a:r>
              <a:rPr lang="en-GB" b="1" i="0" dirty="0">
                <a:solidFill>
                  <a:schemeClr val="accent1">
                    <a:lumMod val="75000"/>
                  </a:schemeClr>
                </a:solidFill>
                <a:effectLst/>
                <a:latin typeface="Arial" panose="020B0604020202020204" pitchFamily="34" charset="0"/>
                <a:cs typeface="Arial" panose="020B0604020202020204" pitchFamily="34" charset="0"/>
              </a:rPr>
              <a:t>Children communicate in many ways</a:t>
            </a:r>
            <a:r>
              <a:rPr lang="en-GB" dirty="0">
                <a:solidFill>
                  <a:schemeClr val="accent1">
                    <a:lumMod val="75000"/>
                  </a:schemeClr>
                </a:solidFill>
                <a:latin typeface="Arial" panose="020B0604020202020204" pitchFamily="34" charset="0"/>
                <a:cs typeface="Arial" panose="020B0604020202020204" pitchFamily="34" charset="0"/>
              </a:rPr>
              <a:t> - </a:t>
            </a:r>
            <a:r>
              <a:rPr lang="en-GB" b="0" i="0" dirty="0">
                <a:solidFill>
                  <a:schemeClr val="accent1">
                    <a:lumMod val="75000"/>
                  </a:schemeClr>
                </a:solidFill>
                <a:effectLst/>
                <a:latin typeface="Arial" panose="020B0604020202020204" pitchFamily="34" charset="0"/>
                <a:cs typeface="Arial" panose="020B0604020202020204" pitchFamily="34" charset="0"/>
              </a:rPr>
              <a:t>Children express their understanding of the world through many different forms of communication, including art, music, play, and more. </a:t>
            </a:r>
          </a:p>
          <a:p>
            <a:endParaRPr lang="en-GB" dirty="0"/>
          </a:p>
        </p:txBody>
      </p:sp>
    </p:spTree>
    <p:extLst>
      <p:ext uri="{BB962C8B-B14F-4D97-AF65-F5344CB8AC3E}">
        <p14:creationId xmlns:p14="http://schemas.microsoft.com/office/powerpoint/2010/main" val="24307361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DDB94B-8B09-7727-13B7-0FF6DF84F3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F65719-B56A-0039-5BBF-EC7BBC262BED}"/>
              </a:ext>
            </a:extLst>
          </p:cNvPr>
          <p:cNvSpPr>
            <a:spLocks noGrp="1"/>
          </p:cNvSpPr>
          <p:nvPr>
            <p:ph type="title"/>
          </p:nvPr>
        </p:nvSpPr>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20893821-57E5-2F35-9316-E08BBE958330}"/>
              </a:ext>
            </a:extLst>
          </p:cNvPr>
          <p:cNvSpPr>
            <a:spLocks noGrp="1"/>
          </p:cNvSpPr>
          <p:nvPr>
            <p:ph idx="1"/>
          </p:nvPr>
        </p:nvSpPr>
        <p:spPr/>
        <p:txBody>
          <a:bodyPr>
            <a:normAutofit/>
          </a:bodyPr>
          <a:lstStyle/>
          <a:p>
            <a:pPr algn="l">
              <a:spcBef>
                <a:spcPts val="750"/>
              </a:spcBef>
              <a:spcAft>
                <a:spcPts val="600"/>
              </a:spcAft>
              <a:buFont typeface="Arial" panose="020B0604020202020204" pitchFamily="34" charset="0"/>
              <a:buChar char="•"/>
            </a:pPr>
            <a:r>
              <a:rPr lang="en-GB" b="1" i="0" dirty="0">
                <a:solidFill>
                  <a:schemeClr val="accent1">
                    <a:lumMod val="75000"/>
                  </a:schemeClr>
                </a:solidFill>
                <a:effectLst/>
                <a:latin typeface="Arial" panose="020B0604020202020204" pitchFamily="34" charset="0"/>
                <a:cs typeface="Arial" panose="020B0604020202020204" pitchFamily="34" charset="0"/>
              </a:rPr>
              <a:t>Children learn through collaboration – </a:t>
            </a:r>
            <a:r>
              <a:rPr lang="en-GB" i="0" dirty="0">
                <a:solidFill>
                  <a:schemeClr val="accent1">
                    <a:lumMod val="75000"/>
                  </a:schemeClr>
                </a:solidFill>
                <a:effectLst/>
                <a:latin typeface="Arial" panose="020B0604020202020204" pitchFamily="34" charset="0"/>
                <a:cs typeface="Arial" panose="020B0604020202020204" pitchFamily="34" charset="0"/>
              </a:rPr>
              <a:t>children learn from each other and through interacting with the world around them</a:t>
            </a:r>
          </a:p>
          <a:p>
            <a:pPr algn="l">
              <a:spcBef>
                <a:spcPts val="750"/>
              </a:spcBef>
              <a:spcAft>
                <a:spcPts val="600"/>
              </a:spcAft>
              <a:buFont typeface="Arial" panose="020B0604020202020204" pitchFamily="34" charset="0"/>
              <a:buChar char="•"/>
            </a:pPr>
            <a:r>
              <a:rPr lang="en-GB" b="1" i="0" dirty="0">
                <a:solidFill>
                  <a:schemeClr val="accent1">
                    <a:lumMod val="75000"/>
                  </a:schemeClr>
                </a:solidFill>
                <a:effectLst/>
                <a:latin typeface="Arial" panose="020B0604020202020204" pitchFamily="34" charset="0"/>
                <a:cs typeface="Arial" panose="020B0604020202020204" pitchFamily="34" charset="0"/>
              </a:rPr>
              <a:t>Children are encouraged to explore - </a:t>
            </a:r>
            <a:r>
              <a:rPr lang="en-GB" b="0" i="0" dirty="0">
                <a:solidFill>
                  <a:schemeClr val="accent1">
                    <a:lumMod val="75000"/>
                  </a:schemeClr>
                </a:solidFill>
                <a:effectLst/>
                <a:latin typeface="Arial" panose="020B0604020202020204" pitchFamily="34" charset="0"/>
                <a:cs typeface="Arial" panose="020B0604020202020204" pitchFamily="34" charset="0"/>
              </a:rPr>
              <a:t>Children are encouraged to explore their interests and engage in meaningful projects</a:t>
            </a:r>
          </a:p>
          <a:p>
            <a:pPr algn="l">
              <a:spcBef>
                <a:spcPts val="750"/>
              </a:spcBef>
              <a:spcAft>
                <a:spcPts val="1500"/>
              </a:spcAft>
              <a:buFont typeface="Arial" panose="020B0604020202020204" pitchFamily="34" charset="0"/>
              <a:buChar char="•"/>
            </a:pPr>
            <a:r>
              <a:rPr lang="en-GB" b="1" i="0" dirty="0">
                <a:solidFill>
                  <a:schemeClr val="accent1">
                    <a:lumMod val="75000"/>
                  </a:schemeClr>
                </a:solidFill>
                <a:effectLst/>
                <a:latin typeface="Arial" panose="020B0604020202020204" pitchFamily="34" charset="0"/>
                <a:cs typeface="Arial" panose="020B0604020202020204" pitchFamily="34" charset="0"/>
              </a:rPr>
              <a:t>Children's learning is documented - </a:t>
            </a:r>
            <a:r>
              <a:rPr lang="en-GB" b="0" i="0" dirty="0">
                <a:solidFill>
                  <a:schemeClr val="accent1">
                    <a:lumMod val="75000"/>
                  </a:schemeClr>
                </a:solidFill>
                <a:effectLst/>
                <a:latin typeface="Arial" panose="020B0604020202020204" pitchFamily="34" charset="0"/>
                <a:cs typeface="Arial" panose="020B0604020202020204" pitchFamily="34" charset="0"/>
              </a:rPr>
              <a:t>The learning of each child is documented, allowing teachers to understand how children learn and grow </a:t>
            </a:r>
          </a:p>
          <a:p>
            <a:endParaRPr lang="en-GB" dirty="0"/>
          </a:p>
        </p:txBody>
      </p:sp>
    </p:spTree>
    <p:extLst>
      <p:ext uri="{BB962C8B-B14F-4D97-AF65-F5344CB8AC3E}">
        <p14:creationId xmlns:p14="http://schemas.microsoft.com/office/powerpoint/2010/main" val="31148923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595A7-09E6-1790-B3A8-7C2F117CF26F}"/>
              </a:ext>
            </a:extLst>
          </p:cNvPr>
          <p:cNvSpPr>
            <a:spLocks noGrp="1"/>
          </p:cNvSpPr>
          <p:nvPr>
            <p:ph type="title"/>
          </p:nvPr>
        </p:nvSpPr>
        <p:spPr/>
        <p:txBody>
          <a:bodyPr>
            <a:normAutofit/>
          </a:bodyPr>
          <a:lstStyle/>
          <a:p>
            <a:pPr algn="ctr"/>
            <a:r>
              <a:rPr lang="en-GB" sz="4800" b="1" dirty="0" err="1">
                <a:latin typeface="Arial" panose="020B0604020202020204" pitchFamily="34" charset="0"/>
                <a:cs typeface="Arial" panose="020B0604020202020204" pitchFamily="34" charset="0"/>
              </a:rPr>
              <a:t>Cyfeirnodau</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7D926A32-A916-07F0-2898-C38E417C0252}"/>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dirty="0"/>
              <a:t>NAEYC (2017) </a:t>
            </a:r>
            <a:r>
              <a:rPr lang="en-GB" i="1" dirty="0"/>
              <a:t>Inspired by Reggio Emilia: Emergent Curriculum in Relationship Driven Learning Environments. </a:t>
            </a:r>
            <a:r>
              <a:rPr lang="en-GB" dirty="0"/>
              <a:t>Available at: </a:t>
            </a:r>
            <a:r>
              <a:rPr lang="en-GB" dirty="0">
                <a:hlinkClick r:id="rId2"/>
              </a:rPr>
              <a:t>https://www.naeyc.org/resources/pubs/yc/nov2015/emergent-curriculum#:~:text=The%20third%20teacher%20is%20the,and%20environment%20that%20ignites%20learning</a:t>
            </a:r>
            <a:r>
              <a:rPr lang="en-GB" dirty="0"/>
              <a:t>. (Accessed: 19 January 2025).</a:t>
            </a:r>
          </a:p>
          <a:p>
            <a:pPr marL="0" indent="0">
              <a:buNone/>
            </a:pPr>
            <a:r>
              <a:rPr lang="en-GB" dirty="0"/>
              <a:t>New Horizons Preschool (2018) Our Philosophy. Available at: </a:t>
            </a:r>
            <a:r>
              <a:rPr lang="en-GB" dirty="0">
                <a:hlinkClick r:id="rId3"/>
              </a:rPr>
              <a:t>https://newhorizonspreschool.com.au/what-we-offer/our-philosophy/</a:t>
            </a:r>
            <a:r>
              <a:rPr lang="en-GB" dirty="0"/>
              <a:t> (Accessed: 19 January 2025).</a:t>
            </a:r>
          </a:p>
          <a:p>
            <a:pPr marL="0" indent="0">
              <a:buNone/>
            </a:pPr>
            <a:r>
              <a:rPr lang="en-GB" err="1"/>
              <a:t>Rinald</a:t>
            </a:r>
            <a:r>
              <a:rPr lang="en-GB" dirty="0"/>
              <a:t>, C. (2006) </a:t>
            </a:r>
            <a:r>
              <a:rPr lang="en-GB" b="0" i="1" dirty="0">
                <a:solidFill>
                  <a:srgbClr val="333333"/>
                </a:solidFill>
                <a:effectLst/>
                <a:latin typeface="Open Sans"/>
                <a:ea typeface="Open Sans"/>
                <a:cs typeface="Open Sans"/>
              </a:rPr>
              <a:t>In dialogue with Reggio Emilia listening researching learning</a:t>
            </a:r>
            <a:r>
              <a:rPr lang="en-GB" b="0" i="0" dirty="0">
                <a:solidFill>
                  <a:srgbClr val="333333"/>
                </a:solidFill>
                <a:effectLst/>
                <a:latin typeface="Open Sans"/>
                <a:ea typeface="Open Sans"/>
                <a:cs typeface="Open Sans"/>
              </a:rPr>
              <a:t>. Oxon: Routledge.</a:t>
            </a:r>
          </a:p>
          <a:p>
            <a:pPr marL="0" indent="0">
              <a:buNone/>
            </a:pPr>
            <a:r>
              <a:rPr lang="en-GB" dirty="0"/>
              <a:t>Robson, K. and Mastrangelo, S. (2016) ‘Children’s Views of the Learning Environment: A Study Exploring the Reggio Emilia Principle of the Environment as the Third Teacher’, Journal of Childhood Studies, 42 (4), pp. 1-16. </a:t>
            </a:r>
            <a:r>
              <a:rPr lang="en-GB" dirty="0">
                <a:hlinkClick r:id="rId4"/>
              </a:rPr>
              <a:t>https://doi.org/10.18357/jcs.v42i4.18100</a:t>
            </a:r>
            <a:r>
              <a:rPr lang="en-GB" dirty="0"/>
              <a:t>. </a:t>
            </a:r>
          </a:p>
          <a:p>
            <a:pPr marL="0" indent="0">
              <a:buNone/>
            </a:pPr>
            <a:r>
              <a:rPr lang="en-US" sz="2100" dirty="0">
                <a:solidFill>
                  <a:srgbClr val="000000"/>
                </a:solidFill>
                <a:latin typeface="Arial"/>
                <a:ea typeface="Calibri" panose="020F0502020204030204"/>
                <a:cs typeface="Arial"/>
              </a:rPr>
              <a:t>Reggio Children. (2022). 'Reggio Children Ateliers'. </a:t>
            </a:r>
            <a:r>
              <a:rPr lang="en-US" sz="2100" dirty="0">
                <a:latin typeface="Arial"/>
                <a:ea typeface="Calibri" panose="020F0502020204030204"/>
                <a:cs typeface="Arial"/>
                <a:hlinkClick r:id="rId5"/>
              </a:rPr>
              <a:t>Reggio Children - Ateliers</a:t>
            </a:r>
            <a:endParaRPr lang="en-GB"/>
          </a:p>
          <a:p>
            <a:pPr marL="0" indent="0">
              <a:buNone/>
            </a:pPr>
            <a:r>
              <a:rPr lang="en-US" sz="2300" dirty="0">
                <a:solidFill>
                  <a:srgbClr val="000000"/>
                </a:solidFill>
                <a:latin typeface="Arial"/>
                <a:ea typeface="Calibri"/>
                <a:cs typeface="Arial"/>
              </a:rPr>
              <a:t>Weebly. (2015). Reggio Emelia. </a:t>
            </a:r>
            <a:r>
              <a:rPr lang="en-US" sz="2300" dirty="0">
                <a:latin typeface="Arial"/>
                <a:ea typeface="Calibri"/>
                <a:cs typeface="Arial"/>
                <a:hlinkClick r:id="rId6"/>
              </a:rPr>
              <a:t>The 100 Languages - Reggio Emilia (weebly.com)</a:t>
            </a:r>
            <a:endParaRPr lang="en-US"/>
          </a:p>
          <a:p>
            <a:pPr marL="0" indent="0">
              <a:buNone/>
            </a:pPr>
            <a:endParaRPr lang="en-GB" dirty="0">
              <a:solidFill>
                <a:srgbClr val="333333"/>
              </a:solidFill>
              <a:latin typeface="Open Sans" panose="020B0606030504020204" pitchFamily="34" charset="0"/>
              <a:ea typeface="Open Sans" panose="020B0606030504020204" pitchFamily="34" charset="0"/>
              <a:cs typeface="Open Sans" panose="020B0606030504020204" pitchFamily="34" charset="0"/>
            </a:endParaRPr>
          </a:p>
          <a:p>
            <a:pPr marL="0" indent="0">
              <a:buNone/>
            </a:pP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29706127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62DB2-DFA7-C759-C27E-7A193091EB7D}"/>
              </a:ext>
            </a:extLst>
          </p:cNvPr>
          <p:cNvSpPr>
            <a:spLocks noGrp="1"/>
          </p:cNvSpPr>
          <p:nvPr>
            <p:ph type="title"/>
          </p:nvPr>
        </p:nvSpPr>
        <p:spPr/>
        <p:txBody>
          <a:bodyPr/>
          <a:lstStyle/>
          <a:p>
            <a:pPr algn="ctr"/>
            <a:r>
              <a:rPr lang="en-GB" b="1" dirty="0" err="1">
                <a:latin typeface="Arial" panose="020B0604020202020204" pitchFamily="34" charset="0"/>
                <a:cs typeface="Arial" panose="020B0604020202020204" pitchFamily="34" charset="0"/>
              </a:rPr>
              <a:t>Gweithdu</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Workshop</a:t>
            </a:r>
          </a:p>
        </p:txBody>
      </p:sp>
      <p:sp>
        <p:nvSpPr>
          <p:cNvPr id="3" name="Content Placeholder 2">
            <a:extLst>
              <a:ext uri="{FF2B5EF4-FFF2-40B4-BE49-F238E27FC236}">
                <a16:creationId xmlns:a16="http://schemas.microsoft.com/office/drawing/2014/main" id="{34761D03-024E-2A1E-5408-9A3A6553F770}"/>
              </a:ext>
            </a:extLst>
          </p:cNvPr>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Overhead projector – range of materials to explore</a:t>
            </a:r>
          </a:p>
          <a:p>
            <a:r>
              <a:rPr lang="en-GB" dirty="0">
                <a:latin typeface="Arial" panose="020B0604020202020204" pitchFamily="34" charset="0"/>
                <a:cs typeface="Arial" panose="020B0604020202020204" pitchFamily="34" charset="0"/>
              </a:rPr>
              <a:t>Daffodils in a pot/vase – range of mediums to create and express (</a:t>
            </a:r>
            <a:r>
              <a:rPr lang="en-GB" dirty="0" err="1">
                <a:latin typeface="Arial" panose="020B0604020202020204" pitchFamily="34" charset="0"/>
                <a:cs typeface="Arial" panose="020B0604020202020204" pitchFamily="34" charset="0"/>
              </a:rPr>
              <a:t>lego</a:t>
            </a:r>
            <a:r>
              <a:rPr lang="en-GB" dirty="0">
                <a:latin typeface="Arial" panose="020B0604020202020204" pitchFamily="34" charset="0"/>
                <a:cs typeface="Arial" panose="020B0604020202020204" pitchFamily="34" charset="0"/>
              </a:rPr>
              <a:t>, card, paper, egg cartons, pipe cleaners, paint, chalk, crayons, mirrors etc)</a:t>
            </a:r>
          </a:p>
          <a:p>
            <a:r>
              <a:rPr lang="en-GB" dirty="0">
                <a:latin typeface="Arial" panose="020B0604020202020204" pitchFamily="34" charset="0"/>
                <a:cs typeface="Arial" panose="020B0604020202020204" pitchFamily="34" charset="0"/>
              </a:rPr>
              <a:t>Paper under a table and ask students to lie down and be creative with it</a:t>
            </a:r>
          </a:p>
          <a:p>
            <a:r>
              <a:rPr lang="en-GB" dirty="0">
                <a:latin typeface="Arial" panose="020B0604020202020204" pitchFamily="34" charset="0"/>
                <a:cs typeface="Arial" panose="020B0604020202020204" pitchFamily="34" charset="0"/>
              </a:rPr>
              <a:t>Junk modelling</a:t>
            </a:r>
          </a:p>
          <a:p>
            <a:r>
              <a:rPr lang="en-GB" dirty="0">
                <a:latin typeface="Arial" panose="020B0604020202020204" pitchFamily="34" charset="0"/>
                <a:cs typeface="Arial" panose="020B0604020202020204" pitchFamily="34" charset="0"/>
              </a:rPr>
              <a:t>Starry night picture with glass gems to recreate</a:t>
            </a:r>
          </a:p>
          <a:p>
            <a:r>
              <a:rPr lang="en-GB" dirty="0">
                <a:latin typeface="Arial" panose="020B0604020202020204" pitchFamily="34" charset="0"/>
                <a:cs typeface="Arial" panose="020B0604020202020204" pitchFamily="34" charset="0"/>
              </a:rPr>
              <a:t>Loose parts</a:t>
            </a:r>
          </a:p>
          <a:p>
            <a:endParaRPr lang="en-GB" dirty="0"/>
          </a:p>
        </p:txBody>
      </p:sp>
    </p:spTree>
    <p:extLst>
      <p:ext uri="{BB962C8B-B14F-4D97-AF65-F5344CB8AC3E}">
        <p14:creationId xmlns:p14="http://schemas.microsoft.com/office/powerpoint/2010/main" val="2229912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03ABC6-0FDE-BBD2-924F-B44A3F654B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A8F2F1-38B6-27AB-2F74-80157B14F27B}"/>
              </a:ext>
            </a:extLst>
          </p:cNvPr>
          <p:cNvSpPr>
            <a:spLocks noGrp="1"/>
          </p:cNvSpPr>
          <p:nvPr>
            <p:ph type="title"/>
          </p:nvPr>
        </p:nvSpPr>
        <p:spPr/>
        <p:txBody>
          <a:bodyPr/>
          <a:lstStyle/>
          <a:p>
            <a:pPr algn="ctr"/>
            <a:r>
              <a:rPr lang="en-GB" b="1" dirty="0" err="1">
                <a:latin typeface="Arial" panose="020B0604020202020204" pitchFamily="34" charset="0"/>
                <a:cs typeface="Arial" panose="020B0604020202020204" pitchFamily="34" charset="0"/>
              </a:rPr>
              <a:t>Gweithdu</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Workshop</a:t>
            </a:r>
          </a:p>
        </p:txBody>
      </p:sp>
      <p:sp>
        <p:nvSpPr>
          <p:cNvPr id="3" name="Content Placeholder 2">
            <a:extLst>
              <a:ext uri="{FF2B5EF4-FFF2-40B4-BE49-F238E27FC236}">
                <a16:creationId xmlns:a16="http://schemas.microsoft.com/office/drawing/2014/main" id="{8796BB4D-52EE-5DAB-47AA-515D09630C22}"/>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Table with all of our resources on for students to see </a:t>
            </a:r>
            <a:r>
              <a:rPr lang="en-GB">
                <a:latin typeface="Arial" panose="020B0604020202020204" pitchFamily="34" charset="0"/>
                <a:cs typeface="Arial" panose="020B0604020202020204" pitchFamily="34" charset="0"/>
              </a:rPr>
              <a:t>and peruse</a:t>
            </a:r>
          </a:p>
        </p:txBody>
      </p:sp>
    </p:spTree>
    <p:extLst>
      <p:ext uri="{BB962C8B-B14F-4D97-AF65-F5344CB8AC3E}">
        <p14:creationId xmlns:p14="http://schemas.microsoft.com/office/powerpoint/2010/main" val="221826946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E6B41A9-5438-43A1-8F19-558FC29FA6B7}">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5AC5A348-D027-4546-B02E-DC418FE3A5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7D65C8B-9D11-407C-8040-AC4871DBB84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3841</Words>
  <Application>Microsoft Office PowerPoint</Application>
  <PresentationFormat>Widescreen</PresentationFormat>
  <Paragraphs>317</Paragraphs>
  <Slides>38</Slides>
  <Notes>15</Notes>
  <HiddenSlides>0</HiddenSlides>
  <MMClips>0</MMClips>
  <ScaleCrop>false</ScaleCrop>
  <HeadingPairs>
    <vt:vector size="4" baseType="variant">
      <vt:variant>
        <vt:lpstr>Theme</vt:lpstr>
      </vt:variant>
      <vt:variant>
        <vt:i4>7</vt:i4>
      </vt:variant>
      <vt:variant>
        <vt:lpstr>Slide Titles</vt:lpstr>
      </vt:variant>
      <vt:variant>
        <vt:i4>38</vt:i4>
      </vt:variant>
    </vt:vector>
  </HeadingPairs>
  <TitlesOfParts>
    <vt:vector size="45"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Reggio Emilia</vt:lpstr>
      <vt:lpstr>Amcanion</vt:lpstr>
      <vt:lpstr>Aims</vt:lpstr>
      <vt:lpstr>Geirfa </vt:lpstr>
      <vt:lpstr>Glossary </vt:lpstr>
      <vt:lpstr>Cefndir</vt:lpstr>
      <vt:lpstr>Background</vt:lpstr>
      <vt:lpstr>Gwerthoedd Craidd</vt:lpstr>
      <vt:lpstr>Core Values</vt:lpstr>
      <vt:lpstr>Trafod/ Discuss?</vt:lpstr>
      <vt:lpstr>The 100 languages</vt:lpstr>
      <vt:lpstr>Map Meddwl/ Mind Map</vt:lpstr>
      <vt:lpstr>Map Meddwl/ Mind Map</vt:lpstr>
      <vt:lpstr>Adfyfyrio/ Reflect</vt:lpstr>
      <vt:lpstr>‘Make up’ o’r lleoliad/ Make up of the setting</vt:lpstr>
      <vt:lpstr>Amgylchedd/ Environment</vt:lpstr>
      <vt:lpstr>Amgylchedd/ Environment</vt:lpstr>
      <vt:lpstr>Remida</vt:lpstr>
      <vt:lpstr>Cynaladwyedd Sustainability</vt:lpstr>
      <vt:lpstr>Atelier = Archwilio'r byd Atelier = Interrogation of the world</vt:lpstr>
      <vt:lpstr>Amgylchedd/ Environment</vt:lpstr>
      <vt:lpstr>Images</vt:lpstr>
      <vt:lpstr>Ymchwilwyr/ Researcher</vt:lpstr>
      <vt:lpstr>Dysgu Seiliedig ar Ymholiad</vt:lpstr>
      <vt:lpstr>Inquiry Based Learning</vt:lpstr>
      <vt:lpstr>Dogfennaeth/ Documentation</vt:lpstr>
      <vt:lpstr> Dehongliad Interpretation</vt:lpstr>
      <vt:lpstr>Buddion/ Benefits</vt:lpstr>
      <vt:lpstr>Mathau/ Types</vt:lpstr>
      <vt:lpstr>Bwriad Ymlaen/ Going forward</vt:lpstr>
      <vt:lpstr>Crynodeb</vt:lpstr>
      <vt:lpstr>Crynodeb</vt:lpstr>
      <vt:lpstr>Summary</vt:lpstr>
      <vt:lpstr>Summary</vt:lpstr>
      <vt:lpstr>Cyfeirnodau/ References</vt:lpstr>
      <vt:lpstr>Gweithdu/ Workshop</vt:lpstr>
      <vt:lpstr>Gweithdu/ Workshop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Natasha Young</cp:lastModifiedBy>
  <cp:revision>52</cp:revision>
  <dcterms:created xsi:type="dcterms:W3CDTF">2025-01-21T11:36:04Z</dcterms:created>
  <dcterms:modified xsi:type="dcterms:W3CDTF">2025-02-03T18:05:16Z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