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6" r:id="rId2"/>
    <p:sldMasterId id="2147483912" r:id="rId3"/>
  </p:sldMasterIdLst>
  <p:notesMasterIdLst>
    <p:notesMasterId r:id="rId42"/>
  </p:notesMasterIdLst>
  <p:handoutMasterIdLst>
    <p:handoutMasterId r:id="rId43"/>
  </p:handoutMasterIdLst>
  <p:sldIdLst>
    <p:sldId id="416" r:id="rId4"/>
    <p:sldId id="331" r:id="rId5"/>
    <p:sldId id="318" r:id="rId6"/>
    <p:sldId id="480" r:id="rId7"/>
    <p:sldId id="439" r:id="rId8"/>
    <p:sldId id="476" r:id="rId9"/>
    <p:sldId id="442" r:id="rId10"/>
    <p:sldId id="477" r:id="rId11"/>
    <p:sldId id="440" r:id="rId12"/>
    <p:sldId id="481" r:id="rId13"/>
    <p:sldId id="483" r:id="rId14"/>
    <p:sldId id="447" r:id="rId15"/>
    <p:sldId id="445" r:id="rId16"/>
    <p:sldId id="484" r:id="rId17"/>
    <p:sldId id="449" r:id="rId18"/>
    <p:sldId id="450" r:id="rId19"/>
    <p:sldId id="451" r:id="rId20"/>
    <p:sldId id="452" r:id="rId21"/>
    <p:sldId id="486" r:id="rId22"/>
    <p:sldId id="453" r:id="rId23"/>
    <p:sldId id="478" r:id="rId24"/>
    <p:sldId id="454" r:id="rId25"/>
    <p:sldId id="455" r:id="rId26"/>
    <p:sldId id="479" r:id="rId27"/>
    <p:sldId id="466" r:id="rId28"/>
    <p:sldId id="501" r:id="rId29"/>
    <p:sldId id="488" r:id="rId30"/>
    <p:sldId id="494" r:id="rId31"/>
    <p:sldId id="489" r:id="rId32"/>
    <p:sldId id="490" r:id="rId33"/>
    <p:sldId id="495" r:id="rId34"/>
    <p:sldId id="498" r:id="rId35"/>
    <p:sldId id="497" r:id="rId36"/>
    <p:sldId id="491" r:id="rId37"/>
    <p:sldId id="500" r:id="rId38"/>
    <p:sldId id="499" r:id="rId39"/>
    <p:sldId id="493" r:id="rId40"/>
    <p:sldId id="496" r:id="rId4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F4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923" autoAdjust="0"/>
  </p:normalViewPr>
  <p:slideViewPr>
    <p:cSldViewPr>
      <p:cViewPr varScale="1">
        <p:scale>
          <a:sx n="54" d="100"/>
          <a:sy n="54" d="100"/>
        </p:scale>
        <p:origin x="51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2.wmf"/><Relationship Id="rId2" Type="http://schemas.openxmlformats.org/officeDocument/2006/relationships/image" Target="../media/image61.wmf"/><Relationship Id="rId1" Type="http://schemas.openxmlformats.org/officeDocument/2006/relationships/image" Target="../media/image60.wmf"/><Relationship Id="rId6" Type="http://schemas.openxmlformats.org/officeDocument/2006/relationships/image" Target="../media/image65.png"/><Relationship Id="rId5" Type="http://schemas.openxmlformats.org/officeDocument/2006/relationships/image" Target="../media/image64.wmf"/><Relationship Id="rId4" Type="http://schemas.openxmlformats.org/officeDocument/2006/relationships/image" Target="../media/image6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E0D0FE5-EF9C-4838-A77D-9561A8A10ED0}" type="datetimeFigureOut">
              <a:rPr lang="en-GB" smtClean="0"/>
              <a:pPr/>
              <a:t>06/01/2019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4F4B049-61CF-4909-9DEF-D70070FB7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6203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74C32E33-C3DE-404B-8A31-20226CBED893}" type="datetimeFigureOut">
              <a:rPr lang="en-GB" smtClean="0"/>
              <a:pPr/>
              <a:t>06/01/2019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86556FD-C29C-48BE-8237-C19858DB41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57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65DC2-276D-BB4A-8E8E-63867D002007}" type="slidenum">
              <a:rPr lang="en-US" smtClean="0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42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B30EF-EE6F-405E-9653-3552816CF135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142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6556FD-C29C-48BE-8237-C19858DB41F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5185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6556FD-C29C-48BE-8237-C19858DB41FA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9718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6556FD-C29C-48BE-8237-C19858DB41FA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2241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270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859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042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4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66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923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255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87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142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01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4485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8110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1331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086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1173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783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8269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4144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7479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5924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1896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4751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F36B32-4E0C-4F7E-A672-E17870BC00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36964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C85283-FFFC-47C1-813A-44A1B68C90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21357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BC86C7-678B-47CA-8786-68E8DAB800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70943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2DD3ED-73D5-40B5-9F6F-59B37404A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73828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04E396-17DB-47C6-90F4-3A27BE9338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07514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CADCF6-BDE6-4F3F-AFB4-A8398981BD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59112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06C0EE-BDF1-4B77-A3C1-8677CD8236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79189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1CC0ED-BAF3-44F0-B0B1-3346E24850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5748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A1A8F-D236-4498-8DBF-C20E670FA42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5393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BB8D7-605A-4FA4-8CA6-DA446422220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63389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0AF2F5-B47A-4E1B-834D-AA7DFA0271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6386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000">
              <a:schemeClr val="accent1">
                <a:lumMod val="20000"/>
                <a:lumOff val="80000"/>
              </a:schemeClr>
            </a:gs>
            <a:gs pos="75000">
              <a:schemeClr val="bg1">
                <a:shade val="100000"/>
                <a:satMod val="115000"/>
              </a:schemeClr>
            </a:gs>
            <a:gs pos="100000">
              <a:schemeClr val="bg1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942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000">
              <a:schemeClr val="accent1">
                <a:lumMod val="20000"/>
                <a:lumOff val="80000"/>
              </a:schemeClr>
            </a:gs>
            <a:gs pos="75000">
              <a:schemeClr val="bg1">
                <a:shade val="100000"/>
                <a:satMod val="115000"/>
              </a:schemeClr>
            </a:gs>
            <a:gs pos="100000">
              <a:schemeClr val="bg1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217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000">
              <a:schemeClr val="accent1">
                <a:lumMod val="20000"/>
                <a:lumOff val="80000"/>
              </a:schemeClr>
            </a:gs>
            <a:gs pos="75000">
              <a:schemeClr val="bg1">
                <a:shade val="100000"/>
                <a:satMod val="115000"/>
              </a:schemeClr>
            </a:gs>
            <a:gs pos="100000">
              <a:schemeClr val="bg1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solidFill>
                  <a:srgbClr val="000000"/>
                </a:solidFill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solidFill>
                  <a:srgbClr val="000000"/>
                </a:solidFill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4731DE8-E963-4DA9-B8EC-8BA4F3D8ADB9}" type="slidenum">
              <a:rPr lang="en-GB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6035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resources.hwb.wales.gov.uk/VTC/ngfl/wsl/bdag/gwyliau-de/apps/simple-projector/index.html" TargetMode="Externa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gif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jpeg"/><Relationship Id="rId9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resources.hwb.wales.gov.uk/VTC/ngfl/wsl/bdag/gwyliau-de/apps/simple-projector/index.html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resources.hwb.wales.gov.uk/VTC/ngfl/wsl/bdag/gwyliau-de/apps/simple-projector/index.html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www.google.co.uk/imgres?imgurl=http://lacrangcavo.files.wordpress.com/2009/11/eye-clip-art-left.jpg&amp;imgrefurl=http://lacrangcavo.wordpress.com/2009/11/19/t%E1%BB%AB-anh-m%E1%BA%AFt-d%E1%BA%BFn-trai-tim/&amp;usg=__8xmug-nJLgmebfla6IcjvoJKH7E=&amp;h=359&amp;w=800&amp;sz=57&amp;hl=en&amp;start=4&amp;um=1&amp;itbs=1&amp;tbnid=phochmJE6ZUwTM:&amp;tbnh=64&amp;tbnw=143&amp;prev=/images?q%3Dclip%2Bart%2Beye%26um%3D1%26hl%3Den%26tbs%3Disch:1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7.jpeg"/><Relationship Id="rId4" Type="http://schemas.openxmlformats.org/officeDocument/2006/relationships/hyperlink" Target="http://www.google.co.uk/imgres?imgurl=http://www.dolladdiction.com.au/eye%20clip%20art%20right.jpg&amp;imgrefurl=http://cgi.cafr.ebay.ca/1-Owner-45K-Moonroof-Chrome-Package-20-inch-Wheels-/170492269853&amp;usg=__AJc8Vvs5FKUg9vJUlLW70D06UM4=&amp;h=359&amp;w=800&amp;sz=57&amp;hl=en&amp;start=5&amp;um=1&amp;itbs=1&amp;tbnid=UWDToK3a0o78lM:&amp;tbnh=64&amp;tbnw=143&amp;prev=/images?q%3Dclip%2Bart%2Beye%26um%3D1%26hl%3Den%26tbs%3Disch:1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imgurl=http://scrapetv.com/News/News%20Pages/Everyone%20Else/images/parthenon-and-the-acropolis.jpg&amp;imgrefurl=http://scrapetv.com/News/News%20Pages/Everyone%20Else/pages/Greek-riots-spark-global-realization-that-Greece-is-still-a-country-Scrape-TV-The-World-on-your-side.html&amp;usg=___I2LEcrHNAQi4mSP2CvFSKl3hWk=&amp;h=314&amp;w=400&amp;sz=38&amp;hl=en&amp;start=2&amp;itbs=1&amp;tbnid=TcMm-7C5Ij34vM:&amp;tbnh=97&amp;tbnw=124&amp;prev=/images?q%3DAcropolis%26hl%3Den%26gbv%3D2%26tbs%3Disch:1" TargetMode="External"/><Relationship Id="rId13" Type="http://schemas.openxmlformats.org/officeDocument/2006/relationships/image" Target="../media/image33.jpeg"/><Relationship Id="rId18" Type="http://schemas.openxmlformats.org/officeDocument/2006/relationships/image" Target="../media/image36.jpeg"/><Relationship Id="rId3" Type="http://schemas.openxmlformats.org/officeDocument/2006/relationships/image" Target="../media/image28.jpeg"/><Relationship Id="rId7" Type="http://schemas.openxmlformats.org/officeDocument/2006/relationships/image" Target="../media/image30.jpeg"/><Relationship Id="rId12" Type="http://schemas.openxmlformats.org/officeDocument/2006/relationships/hyperlink" Target="http://www.google.co.uk/imgres?imgurl=http://edubuzz.org/blogs/kingsmeadow/files/2010/02/loch-ness-monster.jpg&amp;imgrefurl=http://edubuzz.org/blogs/kingsmeadow/2010/02/04/p5-topic-loch-ness-monster-enquiry/&amp;usg=__Ks8WVmICJPSAbclb3piVZ3iOE-E=&amp;h=351&amp;w=528&amp;sz=45&amp;hl=en&amp;start=2&amp;um=1&amp;itbs=1&amp;tbnid=7enSPCy8Ox4pdM:&amp;tbnh=88&amp;tbnw=132&amp;prev=/images?q%3Dloch%2Bness%26um%3D1%26hl%3Den%26gbv%3D2%26tbs%3Disch:1" TargetMode="External"/><Relationship Id="rId17" Type="http://schemas.openxmlformats.org/officeDocument/2006/relationships/hyperlink" Target="http://www.google.co.uk/imgres?imgurl=http://albinwilson.files.wordpress.com/2009/03/buckinghampalace_468x376.jpg&amp;imgrefurl=http://albinwilson.wordpress.com/2009/03/12/hello-world/&amp;usg=__UvC6raY392R1MLXhF3OSsN9bFes=&amp;h=376&amp;w=468&amp;sz=85&amp;hl=en&amp;start=2&amp;um=1&amp;itbs=1&amp;tbnid=WV-Bq6zoQR00AM:&amp;tbnh=103&amp;tbnw=128&amp;prev=/images?q%3Dbuckingham%2Bpalace%26um%3D1%26hl%3Den%26sa%3DN%26gbv%3D2%26tbs%3Disch:1" TargetMode="External"/><Relationship Id="rId2" Type="http://schemas.openxmlformats.org/officeDocument/2006/relationships/hyperlink" Target="http://www.google.co.uk/imgres?imgurl=http://www.shafaaq.com/shku/images/new2010/hamarang/eiffel-tower-day.jpg&amp;imgrefurl=http://www.shafaaq.com/shku/images/new2010/hamarang/&amp;usg=__HJQLSazb0yMusI7eV01_3jhrM1Q=&amp;h=666&amp;w=500&amp;sz=61&amp;hl=en&amp;start=2&amp;itbs=1&amp;tbnid=vv_IoKJfDj3bPM:&amp;tbnh=138&amp;tbnw=104&amp;prev=/images?q%3Deiffel%2Btower%26hl%3Den%26gbv%3D2%26tbs%3Disch:1" TargetMode="External"/><Relationship Id="rId16" Type="http://schemas.openxmlformats.org/officeDocument/2006/relationships/image" Target="../media/image35.jpeg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www.google.co.uk/imgres?imgurl=http://www.proprofs.com/quiz-school/upload/yuiupload/901020256.jpg&amp;imgrefurl=http://www.proprofs.com/quiz-school/search.php?search%3Dliberty%26tag%3Dtrue&amp;usg=__85KDtEPK-6gYP6-xX3Ka2viVaKY=&amp;h=2048&amp;w=1536&amp;sz=263&amp;hl=en&amp;start=13&amp;itbs=1&amp;tbnid=53H3xGIL6e-aUM:&amp;tbnh=150&amp;tbnw=113&amp;prev=/images?q%3Dstatue%2Bof%2Bliberty%26hl%3Den%26gbv%3D2%26tbs%3Disch:1" TargetMode="External"/><Relationship Id="rId11" Type="http://schemas.openxmlformats.org/officeDocument/2006/relationships/image" Target="../media/image32.jpeg"/><Relationship Id="rId5" Type="http://schemas.openxmlformats.org/officeDocument/2006/relationships/image" Target="../media/image29.jpeg"/><Relationship Id="rId15" Type="http://schemas.openxmlformats.org/officeDocument/2006/relationships/image" Target="../media/image34.jpeg"/><Relationship Id="rId10" Type="http://schemas.openxmlformats.org/officeDocument/2006/relationships/hyperlink" Target="http://www.google.co.uk/imgres?imgurl=http://steelhead.aecom.yu.edu/France2006/images/015%20Top%20of%20the%20Alps.jpg&amp;imgrefurl=http://steelhead.aecom.yu.edu/France2006/pages/015%20Top%20of%20the%20Alps.htm&amp;usg=__NKOdNPEy6_NyYotDUEcIer5Ugss=&amp;h=600&amp;w=902&amp;sz=68&amp;hl=en&amp;start=1&amp;um=1&amp;itbs=1&amp;tbnid=dsGbosGJHZUwfM:&amp;tbnh=97&amp;tbnw=146&amp;prev=/images?q%3Dthe%2Balps%26um%3D1%26hl%3Den%26gbv%3D2%26tbs%3Disch:1" TargetMode="External"/><Relationship Id="rId4" Type="http://schemas.openxmlformats.org/officeDocument/2006/relationships/hyperlink" Target="http://www.google.co.uk/imgres?imgurl=http://binx101.files.wordpress.com/2008/06/14_19_53-the-leaning-tower-of-pisa-tuscany-italy_web.jpg&amp;imgrefurl=http://binx101.wordpress.com/2008/06/21/barack-vs-the-volcano/&amp;usg=__Y0SA-bUqF46KBtNKqfLSf-8uYZM=&amp;h=600&amp;w=400&amp;sz=115&amp;hl=en&amp;start=1&amp;itbs=1&amp;tbnid=sf0UnkJK7J4KtM:&amp;tbnh=135&amp;tbnw=90&amp;prev=/images?q%3Dtower%2Bof%2Bpisa%26hl%3Den%26sa%3DN%26gbv%3D2%26ndsp%3D18%26tbs%3Disch:1" TargetMode="External"/><Relationship Id="rId9" Type="http://schemas.openxmlformats.org/officeDocument/2006/relationships/image" Target="../media/image31.jpeg"/><Relationship Id="rId14" Type="http://schemas.openxmlformats.org/officeDocument/2006/relationships/hyperlink" Target="http://www.google.co.uk/imgres?imgurl=http://www.flamencogenoveva.com/blog/defne.jpg&amp;imgrefurl=http://www.flamencogenoveva.com/blog/2007/08/flamenco_workshop_with_defne_e.html&amp;usg=__ufr2vIn1Tue9OhtYe1bNVmFvICs=&amp;h=344&amp;w=312&amp;sz=43&amp;hl=en&amp;start=2&amp;um=1&amp;itbs=1&amp;tbnid=kOlEAha-gV5CCM:&amp;tbnh=120&amp;tbnw=109&amp;prev=/images?q%3Dflamenco%2Bdancing%26um%3D1%26hl%3Den%26gbv%3D2%26tbs%3Disch:1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hyperlink" Target="http://www.google.co.uk/imgres?imgurl=http://icons.mysitemyway.com/wp-content/gallery/firey-orange-jelly-icons-food-beverage/056653-firey-orange-jelly-icon-food-beverage-knife-fork2.png&amp;imgrefurl=http://icons.mysitemyway.com/free-clipart-icons/1/utensil-icon-id/56653/style-id/441/firey-orange-jelly-icons/food-beverage/&amp;usg=__egX6tYCQDVqqZY-7jJymBovzJj8=&amp;h=420&amp;w=420&amp;sz=40&amp;hl=en&amp;start=7&amp;um=1&amp;itbs=1&amp;tbnid=ii0H53dDpmNd6M:&amp;tbnh=125&amp;tbnw=125&amp;prev=/images?q%3Dclipart%2Bknife%2Band%2Bfork%26um%3D1%26hl%3Den%26gbv%3D2%26tbs%3Disch:1" TargetMode="Externa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imgurl=http://www.ofallon.org/PUBLIC_DOCUMENTS/OFALLONIL_COMMUNITYCAL/S028B3189-028B3213.0/Clipart_Food_Spaghetti.jpg&amp;imgrefurl=http://www.ofallon.org/PUBLIC_DOCUMENTS/OFALLONIL_COMMUNITYCAL/S028B3189-028B3213/?textPage%3D1&amp;usg=__9NsRuP0YqDG7PleK3UsXe-l9Q1c=&amp;h=276&amp;w=350&amp;sz=25&amp;hl=en&amp;start=7&amp;um=1&amp;itbs=1&amp;tbnid=rHJGCD1ky-0d8M:&amp;tbnh=95&amp;tbnw=120&amp;prev=/images?q%3Dclipart%2Bspaghetti%26um%3D1%26hl%3Den%26gbv%3D2%26tbs%3Disch:1" TargetMode="External"/><Relationship Id="rId13" Type="http://schemas.openxmlformats.org/officeDocument/2006/relationships/image" Target="../media/image43.jpeg"/><Relationship Id="rId18" Type="http://schemas.openxmlformats.org/officeDocument/2006/relationships/hyperlink" Target="http://www.google.co.uk/imgres?imgurl=http://www.arthursclipart.org/vegetables/veggiescol/potatoes.gif&amp;imgrefurl=http://www.arthursclipart.org/vegetables/veggiescol1.htm&amp;usg=__0b_bWzrEdgJmmkEvRhivicpWPfk=&amp;h=407&amp;w=408&amp;sz=15&amp;hl=en&amp;start=3&amp;um=1&amp;itbs=1&amp;tbnid=oUfrsYZsPRPwiM:&amp;tbnh=125&amp;tbnw=125&amp;prev=/images?q%3Dclipart%2Bpotatoes%26um%3D1%26hl%3Den%26gbv%3D2%26tbs%3Disch:1" TargetMode="External"/><Relationship Id="rId3" Type="http://schemas.openxmlformats.org/officeDocument/2006/relationships/image" Target="../media/image38.jpeg"/><Relationship Id="rId21" Type="http://schemas.openxmlformats.org/officeDocument/2006/relationships/image" Target="../media/image47.jpeg"/><Relationship Id="rId7" Type="http://schemas.openxmlformats.org/officeDocument/2006/relationships/image" Target="../media/image40.jpeg"/><Relationship Id="rId12" Type="http://schemas.openxmlformats.org/officeDocument/2006/relationships/hyperlink" Target="http://www.google.co.uk/imgres?imgurl=https://www.weightwatchers.co.uk/images/2057/dynamic/foodandrecipes/2009/03/LambMoussaka_n_lg.jpg&amp;imgrefurl=http://picsdigger.com/domain/weightwatchers.co.uk/&amp;usg=__YuFtgQw5LtBKMdrbeijHzRhM3uk=&amp;h=216&amp;w=216&amp;sz=18&amp;hl=en&amp;start=7&amp;um=1&amp;itbs=1&amp;tbnid=e59vjED1v5rqfM:&amp;tbnh=107&amp;tbnw=107&amp;prev=/images?q%3Dclipart%2Bmoussaka%26um%3D1%26hl%3Den%26sa%3DN%26gbv%3D2%26ndsp%3D18%26tbs%3Disch:1" TargetMode="External"/><Relationship Id="rId17" Type="http://schemas.openxmlformats.org/officeDocument/2006/relationships/image" Target="../media/image45.jpeg"/><Relationship Id="rId2" Type="http://schemas.openxmlformats.org/officeDocument/2006/relationships/hyperlink" Target="http://www.google.co.uk/imgres?imgurl=http://www.clker.com/cliparts/2/a/a/8/1194986063686564309croissant_gerald_g._01.svg.hi.png&amp;imgrefurl=http://www.clker.com/clipart-3956.html&amp;usg=__deirrPLOaSfpcyGju-Vek17YKuk=&amp;h=368&amp;w=600&amp;sz=49&amp;hl=en&amp;start=1&amp;um=1&amp;itbs=1&amp;tbnid=Zv7sowuV0itS4M:&amp;tbnh=83&amp;tbnw=135&amp;prev=/images?q%3Dclipart%2Bcroissants%26um%3D1%26hl%3Den%26gbv%3D2%26tbs%3Disch:1" TargetMode="External"/><Relationship Id="rId16" Type="http://schemas.openxmlformats.org/officeDocument/2006/relationships/hyperlink" Target="http://www.google.co.uk/imgres?imgurl=http://static.guim.co.uk/sys-images/Admin/BkFill/Default_image_group/2010/4/11/1271017789841/Haggis-001.jpg&amp;imgrefurl=http://www.guardian.co.uk/uk/2010/apr/11/haggis-chocolate-maker-artisan&amp;usg=__qGU8j0HcDF2PF1Xfqae-9s0Iqew=&amp;h=276&amp;w=460&amp;sz=37&amp;hl=en&amp;start=212&amp;um=1&amp;itbs=1&amp;tbnid=g2Zt9lKC-ndHZM:&amp;tbnh=77&amp;tbnw=128&amp;prev=/images?q%3Dhaggis%26start%3D198%26um%3D1%26hl%3Den%26sa%3DN%26gbv%3D2%26ndsp%3D18%26tbs%3Disch:1" TargetMode="External"/><Relationship Id="rId20" Type="http://schemas.openxmlformats.org/officeDocument/2006/relationships/hyperlink" Target="http://www.google.co.uk/imgres?imgurl=http://www.fotosearch.com/bthumb/CSP/CSP072/k0724115.jpg&amp;imgrefurl=http://www.fotosearch.com/illustration/fried-fish.html&amp;usg=__GhDQeeO7HR9CYyD2guR74ktS2vM=&amp;h=120&amp;w=170&amp;sz=9&amp;hl=en&amp;start=10&amp;um=1&amp;itbs=1&amp;tbnid=-Q_pbaC0QPvxLM:&amp;tbnh=70&amp;tbnw=99&amp;prev=/images?q%3Dclipart%2Bfish%2Band%2Bchips%26um%3D1%26hl%3Den%26gbv%3D2%26tbs%3Disch:1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www.google.co.uk/imgres?imgurl=http://dclips.fundraw.com/zobo500dir/pizza_4_stagioni_archite_01.jpg&amp;imgrefurl=http://www.fundraw.com/clipart/clip-art/2016/Pizza-Slice---Color/&amp;usg=__49CqceTozJrNKlsZEeC_M0I4aqs=&amp;h=500&amp;w=500&amp;sz=62&amp;hl=en&amp;start=1&amp;um=1&amp;itbs=1&amp;tbnid=GlaPWcP3twLg-M:&amp;tbnh=130&amp;tbnw=130&amp;prev=/images?q%3Dclipart%2Bpizza%26um%3D1%26hl%3Den%26gbv%3D2%26tbs%3Disch:1" TargetMode="External"/><Relationship Id="rId11" Type="http://schemas.openxmlformats.org/officeDocument/2006/relationships/image" Target="../media/image42.jpeg"/><Relationship Id="rId5" Type="http://schemas.openxmlformats.org/officeDocument/2006/relationships/image" Target="../media/image39.jpeg"/><Relationship Id="rId15" Type="http://schemas.openxmlformats.org/officeDocument/2006/relationships/image" Target="../media/image44.jpeg"/><Relationship Id="rId23" Type="http://schemas.openxmlformats.org/officeDocument/2006/relationships/image" Target="../media/image48.jpeg"/><Relationship Id="rId10" Type="http://schemas.openxmlformats.org/officeDocument/2006/relationships/hyperlink" Target="http://www.google.co.uk/imgres?imgurl=http://sanggarlukispicasso.com/wp-content/gallery/clipart-food1/clipart-burger2.jpg&amp;imgrefurl=http://sanggarlukispicasso.com/?page_id%3D152&amp;usg=__ldvdh3ZxJ9_mYp-jjaCpus429_0=&amp;h=364&amp;w=408&amp;sz=37&amp;hl=en&amp;start=1&amp;um=1&amp;itbs=1&amp;tbnid=w3M0ta4xXnkGjM:&amp;tbnh=112&amp;tbnw=125&amp;prev=/images?q%3Dclipart%2Bburger%26um%3D1%26hl%3Den%26sa%3DG%26gbv%3D2%26tbs%3Disch:1" TargetMode="External"/><Relationship Id="rId19" Type="http://schemas.openxmlformats.org/officeDocument/2006/relationships/image" Target="../media/image46.jpeg"/><Relationship Id="rId4" Type="http://schemas.openxmlformats.org/officeDocument/2006/relationships/hyperlink" Target="http://www.google.co.uk/imgres?imgurl=http://www.imajlar.com/free_clipart/summer_clipart/summer_clipart_snail.gif&amp;imgrefurl=http://www.free-clipart-pictures.net/summer_clipart.html&amp;usg=__OwuKhPEioDZBf8wC74BG4cn2GrY=&amp;h=160&amp;w=200&amp;sz=8&amp;hl=en&amp;start=4&amp;um=1&amp;itbs=1&amp;tbnid=TSGqKj4z0_oLwM:&amp;tbnh=83&amp;tbnw=104&amp;prev=/images?q%3Dclipart%2Bsnails%26um%3D1%26hl%3Den%26gbv%3D2%26tbs%3Disch:1" TargetMode="External"/><Relationship Id="rId9" Type="http://schemas.openxmlformats.org/officeDocument/2006/relationships/image" Target="../media/image41.jpeg"/><Relationship Id="rId14" Type="http://schemas.openxmlformats.org/officeDocument/2006/relationships/hyperlink" Target="http://www.google.co.uk/imgres?imgurl=http://i272.photobucket.com/albums/jj178/kiarafanxtreme/Chocolate.png&amp;imgrefurl=http://kiarafanxtreme.webs.com/giftbaskets.htm&amp;usg=__3M3Efc6Bu1HkfrjbwQVva8ZGJCQ=&amp;h=400&amp;w=500&amp;sz=207&amp;hl=en&amp;start=17&amp;um=1&amp;itbs=1&amp;tbnid=JUFbTlhBgpql1M:&amp;tbnh=104&amp;tbnw=130&amp;prev=/images?q%3Dclipart%2Bchocolate%26um%3D1%26hl%3Den%26sa%3DN%26gbv%3D2%26ndsp%3D18%26tbs%3Disch:1" TargetMode="External"/><Relationship Id="rId22" Type="http://schemas.openxmlformats.org/officeDocument/2006/relationships/hyperlink" Target="http://www.google.co.uk/imgres?imgurl=http://www.fotosearch.com/bthumb/FDS/FDS102/Paella.jpg&amp;imgrefurl=http://www.fotosearch.com/foodshapes/hispanic-foods/FDS102/2/&amp;usg=__cvaUcShlQE1P-o7vMN1i3Bz-yJY=&amp;h=127&amp;w=170&amp;sz=10&amp;hl=en&amp;start=13&amp;um=1&amp;itbs=1&amp;tbnid=zU0Lx0gww99MZM:&amp;tbnh=74&amp;tbnw=99&amp;prev=/images?q%3Dclipart%2Bfish%2Bpaella%26um%3D1%26hl%3Den%26gbv%3D2%26tbs%3Disch:1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http://www.google.co.uk/imgres?imgurl=http://www.clker.com/cliparts/2/a/a/8/1194986063686564309croissant_gerald_g._01.svg.hi.png&amp;imgrefurl=http://www.clker.com/clipart-3956.html&amp;usg=__deirrPLOaSfpcyGju-Vek17YKuk=&amp;h=368&amp;w=600&amp;sz=49&amp;hl=en&amp;start=1&amp;um=1&amp;itbs=1&amp;tbnid=Zv7sowuV0itS4M:&amp;tbnh=83&amp;tbnw=135&amp;prev=/images?q%3Dclipart%2Bcroissants%26um%3D1%26hl%3Den%26gbv%3D2%26tbs%3Disch:1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0.jpeg"/><Relationship Id="rId5" Type="http://schemas.openxmlformats.org/officeDocument/2006/relationships/image" Target="../media/image28.jpeg"/><Relationship Id="rId4" Type="http://schemas.openxmlformats.org/officeDocument/2006/relationships/hyperlink" Target="http://www.google.co.uk/imgres?imgurl=http://www.shafaaq.com/shku/images/new2010/hamarang/eiffel-tower-day.jpg&amp;imgrefurl=http://www.shafaaq.com/shku/images/new2010/hamarang/&amp;usg=__HJQLSazb0yMusI7eV01_3jhrM1Q=&amp;h=666&amp;w=500&amp;sz=61&amp;hl=en&amp;start=2&amp;itbs=1&amp;tbnid=vv_IoKJfDj3bPM:&amp;tbnh=138&amp;tbnw=104&amp;prev=/images?q%3Deiffel%2Btower%26hl%3Den%26gbv%3D2%26tbs%3Disch:1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resources.hwb.wales.gov.uk/VTC/ngfl/wsl/bdag/gwyliau-de/apps/simple-projector/index.html" TargetMode="Externa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51.jpeg"/><Relationship Id="rId7" Type="http://schemas.openxmlformats.org/officeDocument/2006/relationships/hyperlink" Target="http://www.google.co.uk/imgres?imgurl=http://classroomclipart.com/ImageFolio4_files/gallery/Clipart/Calendar/14-5-07-july-1.jpg&amp;imgrefurl=http://classroomclipart.com/cgi-bin/kids/imageFolio.cgi?action%3Dview%26link%3DClipart/Calendar%26image%3D14-5-07-july-1.jpg%26img%3D6%26tt%3D&amp;usg=__xRv24_SA9YGAgQiNeMElzdD-tc0=&amp;h=500&amp;w=480&amp;sz=68&amp;hl=en&amp;start=37&amp;um=1&amp;itbs=1&amp;tbnid=qiUZ8-gWAkVYhM:&amp;tbnh=130&amp;tbnw=125&amp;prev=/images?q%3Dclipart%2Bcalendar%26start%3D36%26um%3D1%26hl%3Den%26sa%3DN%26gbv%3D2%26ndsp%3D18%26tbs%3Disch:1" TargetMode="External"/><Relationship Id="rId2" Type="http://schemas.openxmlformats.org/officeDocument/2006/relationships/hyperlink" Target="http://www.google.co.uk/imgres?imgurl=http://www.freeclipartnow.com/d/40220-1/arrow-blue-outline-right.jpg&amp;imgrefurl=http://www.freeclipartnow.com/signs-symbols/arrows/arrow-blue-outline-right.jpg.html&amp;usg=__37kSdik2LzD2kKQrkVLTgxTiC_o=&amp;h=269&amp;w=350&amp;sz=12&amp;hl=en&amp;start=17&amp;um=1&amp;itbs=1&amp;tbnid=Rai66VBNdXPbfM:&amp;tbnh=92&amp;tbnw=120&amp;prev=/images?q%3Dclipart%2Barrow%26um%3D1%26hl%3Den%26sa%3DG%26gbv%3D2%26tbs%3Disch:1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hyperlink" Target="http://www.google.co.uk/imgres?imgurl=http://icons.mysitemyway.com/wp-content/gallery/firey-orange-jelly-icons-food-beverage/056653-firey-orange-jelly-icon-food-beverage-knife-fork2.png&amp;imgrefurl=http://icons.mysitemyway.com/free-clipart-icons/1/utensil-icon-id/56653/style-id/441/firey-orange-jelly-icons/food-beverage/&amp;usg=__egX6tYCQDVqqZY-7jJymBovzJj8=&amp;h=420&amp;w=420&amp;sz=40&amp;hl=en&amp;start=7&amp;um=1&amp;itbs=1&amp;tbnid=ii0H53dDpmNd6M:&amp;tbnh=125&amp;tbnw=125&amp;prev=/images?q%3Dclipart%2Bknife%2Band%2Bfork%26um%3D1%26hl%3Den%26gbv%3D2%26tbs%3Disch:1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6.jpeg"/><Relationship Id="rId5" Type="http://schemas.openxmlformats.org/officeDocument/2006/relationships/image" Target="../media/image26.jpeg"/><Relationship Id="rId4" Type="http://schemas.openxmlformats.org/officeDocument/2006/relationships/hyperlink" Target="http://www.google.co.uk/imgres?imgurl=http://lacrangcavo.files.wordpress.com/2009/11/eye-clip-art-left.jpg&amp;imgrefurl=http://lacrangcavo.wordpress.com/2009/11/19/t%E1%BB%AB-anh-m%E1%BA%AFt-d%E1%BA%BFn-trai-tim/&amp;usg=__8xmug-nJLgmebfla6IcjvoJKH7E=&amp;h=359&amp;w=800&amp;sz=57&amp;hl=en&amp;start=4&amp;um=1&amp;itbs=1&amp;tbnid=phochmJE6ZUwTM:&amp;tbnh=64&amp;tbnw=143&amp;prev=/images?q%3Dclip%2Bart%2Beye%26um%3D1%26hl%3Den%26tbs%3Disch:1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59.jpeg"/><Relationship Id="rId18" Type="http://schemas.openxmlformats.org/officeDocument/2006/relationships/image" Target="../media/image16.png"/><Relationship Id="rId26" Type="http://schemas.openxmlformats.org/officeDocument/2006/relationships/hyperlink" Target="http://www.google.co.uk/imgres?imgurl=http://scrapetv.com/News/News%20Pages/Everyone%20Else/images/parthenon-and-the-acropolis.jpg&amp;imgrefurl=http://scrapetv.com/News/News%20Pages/Everyone%20Else/pages/Greek-riots-spark-global-realization-that-Greece-is-still-a-country-Scrape-TV-The-World-on-your-side.html&amp;usg=___I2LEcrHNAQi4mSP2CvFSKl3hWk=&amp;h=314&amp;w=400&amp;sz=38&amp;hl=en&amp;start=2&amp;itbs=1&amp;tbnid=TcMm-7C5Ij34vM:&amp;tbnh=97&amp;tbnw=124&amp;prev=/images?q%3DAcropolis%26hl%3Den%26gbv%3D2%26tbs%3Disch:1" TargetMode="External"/><Relationship Id="rId39" Type="http://schemas.openxmlformats.org/officeDocument/2006/relationships/image" Target="../media/image42.jpeg"/><Relationship Id="rId3" Type="http://schemas.openxmlformats.org/officeDocument/2006/relationships/image" Target="../media/image5.png"/><Relationship Id="rId21" Type="http://schemas.openxmlformats.org/officeDocument/2006/relationships/image" Target="../media/image28.jpeg"/><Relationship Id="rId34" Type="http://schemas.openxmlformats.org/officeDocument/2006/relationships/hyperlink" Target="http://www.google.co.uk/imgres?imgurl=http://dclips.fundraw.com/zobo500dir/pizza_4_stagioni_archite_01.jpg&amp;imgrefurl=http://www.fundraw.com/clipart/clip-art/2016/Pizza-Slice---Color/&amp;usg=__49CqceTozJrNKlsZEeC_M0I4aqs=&amp;h=500&amp;w=500&amp;sz=62&amp;hl=en&amp;start=1&amp;um=1&amp;itbs=1&amp;tbnid=GlaPWcP3twLg-M:&amp;tbnh=130&amp;tbnw=130&amp;prev=/images?q%3Dclipart%2Bpizza%26um%3D1%26hl%3Den%26gbv%3D2%26tbs%3Disch:1" TargetMode="External"/><Relationship Id="rId42" Type="http://schemas.openxmlformats.org/officeDocument/2006/relationships/hyperlink" Target="http://www.google.co.uk/imgres?imgurl=http://i272.photobucket.com/albums/jj178/kiarafanxtreme/Chocolate.png&amp;imgrefurl=http://kiarafanxtreme.webs.com/giftbaskets.htm&amp;usg=__3M3Efc6Bu1HkfrjbwQVva8ZGJCQ=&amp;h=400&amp;w=500&amp;sz=207&amp;hl=en&amp;start=17&amp;um=1&amp;itbs=1&amp;tbnid=JUFbTlhBgpql1M:&amp;tbnh=104&amp;tbnw=130&amp;prev=/images?q%3Dclipart%2Bchocolate%26um%3D1%26hl%3Den%26sa%3DN%26gbv%3D2%26ndsp%3D18%26tbs%3Disch:1" TargetMode="External"/><Relationship Id="rId47" Type="http://schemas.openxmlformats.org/officeDocument/2006/relationships/image" Target="../media/image47.jpeg"/><Relationship Id="rId7" Type="http://schemas.openxmlformats.org/officeDocument/2006/relationships/image" Target="../media/image9.png"/><Relationship Id="rId12" Type="http://schemas.openxmlformats.org/officeDocument/2006/relationships/hyperlink" Target="http://www.google.co.uk/imgres?imgurl=http://woodstown.org/~clubs/CHA%20Club/Images/Switzerland.gif&amp;imgrefurl=http://woodstown.org/~clubs/CHA%20Club/index.html&amp;usg=__BLd5YrWVpJUJ0X3mNrUSffvbRPE=&amp;h=713&amp;w=719&amp;sz=4&amp;hl=en&amp;start=17&amp;um=1&amp;itbs=1&amp;tbnid=NoDXToUv99GSMM:&amp;tbnh=139&amp;tbnw=140&amp;prev=/images?q%3Dflag%2Bswitzerland%26um%3D1%26hl%3Den%26sa%3DN%26tbs%3Disch:1" TargetMode="External"/><Relationship Id="rId17" Type="http://schemas.openxmlformats.org/officeDocument/2006/relationships/image" Target="../media/image15.jpeg"/><Relationship Id="rId25" Type="http://schemas.openxmlformats.org/officeDocument/2006/relationships/image" Target="../media/image30.jpeg"/><Relationship Id="rId33" Type="http://schemas.openxmlformats.org/officeDocument/2006/relationships/image" Target="../media/image34.jpeg"/><Relationship Id="rId38" Type="http://schemas.openxmlformats.org/officeDocument/2006/relationships/hyperlink" Target="http://www.google.co.uk/imgres?imgurl=http://sanggarlukispicasso.com/wp-content/gallery/clipart-food1/clipart-burger2.jpg&amp;imgrefurl=http://sanggarlukispicasso.com/?page_id%3D152&amp;usg=__ldvdh3ZxJ9_mYp-jjaCpus429_0=&amp;h=364&amp;w=408&amp;sz=37&amp;hl=en&amp;start=1&amp;um=1&amp;itbs=1&amp;tbnid=w3M0ta4xXnkGjM:&amp;tbnh=112&amp;tbnw=125&amp;prev=/images?q%3Dclipart%2Bburger%26um%3D1%26hl%3Den%26sa%3DG%26gbv%3D2%26tbs%3Disch:1" TargetMode="External"/><Relationship Id="rId46" Type="http://schemas.openxmlformats.org/officeDocument/2006/relationships/hyperlink" Target="http://www.google.co.uk/imgres?imgurl=http://www.fotosearch.com/bthumb/CSP/CSP072/k0724115.jpg&amp;imgrefurl=http://www.fotosearch.com/illustration/fried-fish.html&amp;usg=__GhDQeeO7HR9CYyD2guR74ktS2vM=&amp;h=120&amp;w=170&amp;sz=9&amp;hl=en&amp;start=10&amp;um=1&amp;itbs=1&amp;tbnid=-Q_pbaC0QPvxLM:&amp;tbnh=70&amp;tbnw=99&amp;prev=/images?q%3Dclipart%2Bfish%2Band%2Bchips%26um%3D1%26hl%3Den%26gbv%3D2%26tbs%3Disch:1" TargetMode="Externa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7.jpeg"/><Relationship Id="rId20" Type="http://schemas.openxmlformats.org/officeDocument/2006/relationships/hyperlink" Target="http://www.google.co.uk/imgres?imgurl=http://www.shafaaq.com/shku/images/new2010/hamarang/eiffel-tower-day.jpg&amp;imgrefurl=http://www.shafaaq.com/shku/images/new2010/hamarang/&amp;usg=__HJQLSazb0yMusI7eV01_3jhrM1Q=&amp;h=666&amp;w=500&amp;sz=61&amp;hl=en&amp;start=2&amp;itbs=1&amp;tbnid=vv_IoKJfDj3bPM:&amp;tbnh=138&amp;tbnw=104&amp;prev=/images?q%3Deiffel%2Btower%26hl%3Den%26gbv%3D2%26tbs%3Disch:1" TargetMode="External"/><Relationship Id="rId29" Type="http://schemas.openxmlformats.org/officeDocument/2006/relationships/image" Target="../media/image33.jpeg"/><Relationship Id="rId41" Type="http://schemas.openxmlformats.org/officeDocument/2006/relationships/image" Target="../media/image39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png"/><Relationship Id="rId11" Type="http://schemas.openxmlformats.org/officeDocument/2006/relationships/image" Target="../media/image58.wmf"/><Relationship Id="rId24" Type="http://schemas.openxmlformats.org/officeDocument/2006/relationships/hyperlink" Target="http://www.google.co.uk/imgres?imgurl=http://www.proprofs.com/quiz-school/upload/yuiupload/901020256.jpg&amp;imgrefurl=http://www.proprofs.com/quiz-school/search.php?search%3Dliberty%26tag%3Dtrue&amp;usg=__85KDtEPK-6gYP6-xX3Ka2viVaKY=&amp;h=2048&amp;w=1536&amp;sz=263&amp;hl=en&amp;start=13&amp;itbs=1&amp;tbnid=53H3xGIL6e-aUM:&amp;tbnh=150&amp;tbnw=113&amp;prev=/images?q%3Dstatue%2Bof%2Bliberty%26hl%3Den%26gbv%3D2%26tbs%3Disch:1" TargetMode="External"/><Relationship Id="rId32" Type="http://schemas.openxmlformats.org/officeDocument/2006/relationships/hyperlink" Target="http://www.google.co.uk/imgres?imgurl=http://www.flamencogenoveva.com/blog/defne.jpg&amp;imgrefurl=http://www.flamencogenoveva.com/blog/2007/08/flamenco_workshop_with_defne_e.html&amp;usg=__ufr2vIn1Tue9OhtYe1bNVmFvICs=&amp;h=344&amp;w=312&amp;sz=43&amp;hl=en&amp;start=2&amp;um=1&amp;itbs=1&amp;tbnid=kOlEAha-gV5CCM:&amp;tbnh=120&amp;tbnw=109&amp;prev=/images?q%3Dflamenco%2Bdancing%26um%3D1%26hl%3Den%26gbv%3D2%26tbs%3Disch:1" TargetMode="External"/><Relationship Id="rId37" Type="http://schemas.openxmlformats.org/officeDocument/2006/relationships/image" Target="../media/image41.jpeg"/><Relationship Id="rId40" Type="http://schemas.openxmlformats.org/officeDocument/2006/relationships/hyperlink" Target="http://www.google.co.uk/imgres?imgurl=http://www.imajlar.com/free_clipart/summer_clipart/summer_clipart_snail.gif&amp;imgrefurl=http://www.free-clipart-pictures.net/summer_clipart.html&amp;usg=__OwuKhPEioDZBf8wC74BG4cn2GrY=&amp;h=160&amp;w=200&amp;sz=8&amp;hl=en&amp;start=4&amp;um=1&amp;itbs=1&amp;tbnid=TSGqKj4z0_oLwM:&amp;tbnh=83&amp;tbnw=104&amp;prev=/images?q%3Dclipart%2Bsnails%26um%3D1%26hl%3Den%26gbv%3D2%26tbs%3Disch:1" TargetMode="External"/><Relationship Id="rId45" Type="http://schemas.openxmlformats.org/officeDocument/2006/relationships/image" Target="../media/image45.jpeg"/><Relationship Id="rId5" Type="http://schemas.openxmlformats.org/officeDocument/2006/relationships/image" Target="../media/image7.png"/><Relationship Id="rId15" Type="http://schemas.openxmlformats.org/officeDocument/2006/relationships/image" Target="../media/image21.jpeg"/><Relationship Id="rId23" Type="http://schemas.openxmlformats.org/officeDocument/2006/relationships/image" Target="../media/image29.jpeg"/><Relationship Id="rId28" Type="http://schemas.openxmlformats.org/officeDocument/2006/relationships/hyperlink" Target="http://www.google.co.uk/imgres?imgurl=http://edubuzz.org/blogs/kingsmeadow/files/2010/02/loch-ness-monster.jpg&amp;imgrefurl=http://edubuzz.org/blogs/kingsmeadow/2010/02/04/p5-topic-loch-ness-monster-enquiry/&amp;usg=__Ks8WVmICJPSAbclb3piVZ3iOE-E=&amp;h=351&amp;w=528&amp;sz=45&amp;hl=en&amp;start=2&amp;um=1&amp;itbs=1&amp;tbnid=7enSPCy8Ox4pdM:&amp;tbnh=88&amp;tbnw=132&amp;prev=/images?q%3Dloch%2Bness%26um%3D1%26hl%3Den%26gbv%3D2%26tbs%3Disch:1" TargetMode="External"/><Relationship Id="rId36" Type="http://schemas.openxmlformats.org/officeDocument/2006/relationships/hyperlink" Target="http://www.google.co.uk/imgres?imgurl=http://www.ofallon.org/PUBLIC_DOCUMENTS/OFALLONIL_COMMUNITYCAL/S028B3189-028B3213.0/Clipart_Food_Spaghetti.jpg&amp;imgrefurl=http://www.ofallon.org/PUBLIC_DOCUMENTS/OFALLONIL_COMMUNITYCAL/S028B3189-028B3213/?textPage%3D1&amp;usg=__9NsRuP0YqDG7PleK3UsXe-l9Q1c=&amp;h=276&amp;w=350&amp;sz=25&amp;hl=en&amp;start=7&amp;um=1&amp;itbs=1&amp;tbnid=rHJGCD1ky-0d8M:&amp;tbnh=95&amp;tbnw=120&amp;prev=/images?q%3Dclipart%2Bspaghetti%26um%3D1%26hl%3Den%26gbv%3D2%26tbs%3Disch:1" TargetMode="External"/><Relationship Id="rId49" Type="http://schemas.openxmlformats.org/officeDocument/2006/relationships/image" Target="../media/image48.jpeg"/><Relationship Id="rId10" Type="http://schemas.openxmlformats.org/officeDocument/2006/relationships/image" Target="../media/image12.png"/><Relationship Id="rId19" Type="http://schemas.openxmlformats.org/officeDocument/2006/relationships/image" Target="../media/image20.png"/><Relationship Id="rId31" Type="http://schemas.openxmlformats.org/officeDocument/2006/relationships/image" Target="../media/image36.jpeg"/><Relationship Id="rId44" Type="http://schemas.openxmlformats.org/officeDocument/2006/relationships/hyperlink" Target="http://www.google.co.uk/imgres?imgurl=http://static.guim.co.uk/sys-images/Admin/BkFill/Default_image_group/2010/4/11/1271017789841/Haggis-001.jpg&amp;imgrefurl=http://www.guardian.co.uk/uk/2010/apr/11/haggis-chocolate-maker-artisan&amp;usg=__qGU8j0HcDF2PF1Xfqae-9s0Iqew=&amp;h=276&amp;w=460&amp;sz=37&amp;hl=en&amp;start=212&amp;um=1&amp;itbs=1&amp;tbnid=g2Zt9lKC-ndHZM:&amp;tbnh=77&amp;tbnw=128&amp;prev=/images?q%3Dhaggis%26start%3D198%26um%3D1%26hl%3Den%26sa%3DN%26gbv%3D2%26ndsp%3D18%26tbs%3Disch:1" TargetMode="External"/><Relationship Id="rId4" Type="http://schemas.openxmlformats.org/officeDocument/2006/relationships/image" Target="../media/image6.png"/><Relationship Id="rId9" Type="http://schemas.openxmlformats.org/officeDocument/2006/relationships/image" Target="../media/image11.wmf"/><Relationship Id="rId14" Type="http://schemas.openxmlformats.org/officeDocument/2006/relationships/image" Target="../media/image23.wmf"/><Relationship Id="rId22" Type="http://schemas.openxmlformats.org/officeDocument/2006/relationships/hyperlink" Target="http://www.google.co.uk/imgres?imgurl=http://binx101.files.wordpress.com/2008/06/14_19_53-the-leaning-tower-of-pisa-tuscany-italy_web.jpg&amp;imgrefurl=http://binx101.wordpress.com/2008/06/21/barack-vs-the-volcano/&amp;usg=__Y0SA-bUqF46KBtNKqfLSf-8uYZM=&amp;h=600&amp;w=400&amp;sz=115&amp;hl=en&amp;start=1&amp;itbs=1&amp;tbnid=sf0UnkJK7J4KtM:&amp;tbnh=135&amp;tbnw=90&amp;prev=/images?q%3Dtower%2Bof%2Bpisa%26hl%3Den%26sa%3DN%26gbv%3D2%26ndsp%3D18%26tbs%3Disch:1" TargetMode="External"/><Relationship Id="rId27" Type="http://schemas.openxmlformats.org/officeDocument/2006/relationships/image" Target="../media/image31.jpeg"/><Relationship Id="rId30" Type="http://schemas.openxmlformats.org/officeDocument/2006/relationships/hyperlink" Target="http://www.google.co.uk/imgres?imgurl=http://albinwilson.files.wordpress.com/2009/03/buckinghampalace_468x376.jpg&amp;imgrefurl=http://albinwilson.wordpress.com/2009/03/12/hello-world/&amp;usg=__UvC6raY392R1MLXhF3OSsN9bFes=&amp;h=376&amp;w=468&amp;sz=85&amp;hl=en&amp;start=2&amp;um=1&amp;itbs=1&amp;tbnid=WV-Bq6zoQR00AM:&amp;tbnh=103&amp;tbnw=128&amp;prev=/images?q%3Dbuckingham%2Bpalace%26um%3D1%26hl%3Den%26sa%3DN%26gbv%3D2%26tbs%3Disch:1" TargetMode="External"/><Relationship Id="rId35" Type="http://schemas.openxmlformats.org/officeDocument/2006/relationships/image" Target="../media/image40.jpeg"/><Relationship Id="rId43" Type="http://schemas.openxmlformats.org/officeDocument/2006/relationships/image" Target="../media/image44.jpeg"/><Relationship Id="rId48" Type="http://schemas.openxmlformats.org/officeDocument/2006/relationships/hyperlink" Target="http://www.google.co.uk/imgres?imgurl=http://www.fotosearch.com/bthumb/FDS/FDS102/Paella.jpg&amp;imgrefurl=http://www.fotosearch.com/foodshapes/hispanic-foods/FDS102/2/&amp;usg=__cvaUcShlQE1P-o7vMN1i3Bz-yJY=&amp;h=127&amp;w=170&amp;sz=10&amp;hl=en&amp;start=13&amp;um=1&amp;itbs=1&amp;tbnid=zU0Lx0gww99MZM:&amp;tbnh=74&amp;tbnw=99&amp;prev=/images?q%3Dclipart%2Bfish%2Bpaella%26um%3D1%26hl%3Den%26gbv%3D2%26tbs%3Disch:1" TargetMode="External"/><Relationship Id="rId8" Type="http://schemas.openxmlformats.org/officeDocument/2006/relationships/image" Target="../media/image10.w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wmf"/><Relationship Id="rId13" Type="http://schemas.openxmlformats.org/officeDocument/2006/relationships/image" Target="../media/image64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oleObject" Target="../embeddings/oleObject5.bin"/><Relationship Id="rId2" Type="http://schemas.openxmlformats.org/officeDocument/2006/relationships/slideLayout" Target="../slideLayouts/slideLayout1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1.wmf"/><Relationship Id="rId11" Type="http://schemas.openxmlformats.org/officeDocument/2006/relationships/image" Target="../media/image63.wmf"/><Relationship Id="rId5" Type="http://schemas.openxmlformats.org/officeDocument/2006/relationships/oleObject" Target="../embeddings/oleObject2.bin"/><Relationship Id="rId15" Type="http://schemas.openxmlformats.org/officeDocument/2006/relationships/image" Target="../media/image65.png"/><Relationship Id="rId10" Type="http://schemas.openxmlformats.org/officeDocument/2006/relationships/oleObject" Target="../embeddings/oleObject4.bin"/><Relationship Id="rId4" Type="http://schemas.openxmlformats.org/officeDocument/2006/relationships/image" Target="../media/image60.wmf"/><Relationship Id="rId9" Type="http://schemas.openxmlformats.org/officeDocument/2006/relationships/image" Target="../media/image66.emf"/><Relationship Id="rId14" Type="http://schemas.openxmlformats.org/officeDocument/2006/relationships/oleObject" Target="../embeddings/oleObject6.bin"/></Relationships>
</file>

<file path=ppt/slides/_rels/slide3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59.jpeg"/><Relationship Id="rId18" Type="http://schemas.openxmlformats.org/officeDocument/2006/relationships/image" Target="../media/image16.png"/><Relationship Id="rId26" Type="http://schemas.openxmlformats.org/officeDocument/2006/relationships/hyperlink" Target="http://www.google.co.uk/imgres?imgurl=http://scrapetv.com/News/News%20Pages/Everyone%20Else/images/parthenon-and-the-acropolis.jpg&amp;imgrefurl=http://scrapetv.com/News/News%20Pages/Everyone%20Else/pages/Greek-riots-spark-global-realization-that-Greece-is-still-a-country-Scrape-TV-The-World-on-your-side.html&amp;usg=___I2LEcrHNAQi4mSP2CvFSKl3hWk=&amp;h=314&amp;w=400&amp;sz=38&amp;hl=en&amp;start=2&amp;itbs=1&amp;tbnid=TcMm-7C5Ij34vM:&amp;tbnh=97&amp;tbnw=124&amp;prev=/images?q%3DAcropolis%26hl%3Den%26gbv%3D2%26tbs%3Disch:1" TargetMode="External"/><Relationship Id="rId39" Type="http://schemas.openxmlformats.org/officeDocument/2006/relationships/image" Target="../media/image42.jpeg"/><Relationship Id="rId3" Type="http://schemas.openxmlformats.org/officeDocument/2006/relationships/image" Target="../media/image5.png"/><Relationship Id="rId21" Type="http://schemas.openxmlformats.org/officeDocument/2006/relationships/image" Target="../media/image28.jpeg"/><Relationship Id="rId34" Type="http://schemas.openxmlformats.org/officeDocument/2006/relationships/hyperlink" Target="http://www.google.co.uk/imgres?imgurl=http://dclips.fundraw.com/zobo500dir/pizza_4_stagioni_archite_01.jpg&amp;imgrefurl=http://www.fundraw.com/clipart/clip-art/2016/Pizza-Slice---Color/&amp;usg=__49CqceTozJrNKlsZEeC_M0I4aqs=&amp;h=500&amp;w=500&amp;sz=62&amp;hl=en&amp;start=1&amp;um=1&amp;itbs=1&amp;tbnid=GlaPWcP3twLg-M:&amp;tbnh=130&amp;tbnw=130&amp;prev=/images?q%3Dclipart%2Bpizza%26um%3D1%26hl%3Den%26gbv%3D2%26tbs%3Disch:1" TargetMode="External"/><Relationship Id="rId42" Type="http://schemas.openxmlformats.org/officeDocument/2006/relationships/hyperlink" Target="http://www.google.co.uk/imgres?imgurl=http://i272.photobucket.com/albums/jj178/kiarafanxtreme/Chocolate.png&amp;imgrefurl=http://kiarafanxtreme.webs.com/giftbaskets.htm&amp;usg=__3M3Efc6Bu1HkfrjbwQVva8ZGJCQ=&amp;h=400&amp;w=500&amp;sz=207&amp;hl=en&amp;start=17&amp;um=1&amp;itbs=1&amp;tbnid=JUFbTlhBgpql1M:&amp;tbnh=104&amp;tbnw=130&amp;prev=/images?q%3Dclipart%2Bchocolate%26um%3D1%26hl%3Den%26sa%3DN%26gbv%3D2%26ndsp%3D18%26tbs%3Disch:1" TargetMode="External"/><Relationship Id="rId47" Type="http://schemas.openxmlformats.org/officeDocument/2006/relationships/image" Target="../media/image47.jpeg"/><Relationship Id="rId7" Type="http://schemas.openxmlformats.org/officeDocument/2006/relationships/image" Target="../media/image9.png"/><Relationship Id="rId12" Type="http://schemas.openxmlformats.org/officeDocument/2006/relationships/hyperlink" Target="http://www.google.co.uk/imgres?imgurl=http://woodstown.org/~clubs/CHA%20Club/Images/Switzerland.gif&amp;imgrefurl=http://woodstown.org/~clubs/CHA%20Club/index.html&amp;usg=__BLd5YrWVpJUJ0X3mNrUSffvbRPE=&amp;h=713&amp;w=719&amp;sz=4&amp;hl=en&amp;start=17&amp;um=1&amp;itbs=1&amp;tbnid=NoDXToUv99GSMM:&amp;tbnh=139&amp;tbnw=140&amp;prev=/images?q%3Dflag%2Bswitzerland%26um%3D1%26hl%3Den%26sa%3DN%26tbs%3Disch:1" TargetMode="External"/><Relationship Id="rId17" Type="http://schemas.openxmlformats.org/officeDocument/2006/relationships/image" Target="../media/image15.jpeg"/><Relationship Id="rId25" Type="http://schemas.openxmlformats.org/officeDocument/2006/relationships/image" Target="../media/image30.jpeg"/><Relationship Id="rId33" Type="http://schemas.openxmlformats.org/officeDocument/2006/relationships/image" Target="../media/image34.jpeg"/><Relationship Id="rId38" Type="http://schemas.openxmlformats.org/officeDocument/2006/relationships/hyperlink" Target="http://www.google.co.uk/imgres?imgurl=http://sanggarlukispicasso.com/wp-content/gallery/clipart-food1/clipart-burger2.jpg&amp;imgrefurl=http://sanggarlukispicasso.com/?page_id%3D152&amp;usg=__ldvdh3ZxJ9_mYp-jjaCpus429_0=&amp;h=364&amp;w=408&amp;sz=37&amp;hl=en&amp;start=1&amp;um=1&amp;itbs=1&amp;tbnid=w3M0ta4xXnkGjM:&amp;tbnh=112&amp;tbnw=125&amp;prev=/images?q%3Dclipart%2Bburger%26um%3D1%26hl%3Den%26sa%3DG%26gbv%3D2%26tbs%3Disch:1" TargetMode="External"/><Relationship Id="rId46" Type="http://schemas.openxmlformats.org/officeDocument/2006/relationships/hyperlink" Target="http://www.google.co.uk/imgres?imgurl=http://www.fotosearch.com/bthumb/CSP/CSP072/k0724115.jpg&amp;imgrefurl=http://www.fotosearch.com/illustration/fried-fish.html&amp;usg=__GhDQeeO7HR9CYyD2guR74ktS2vM=&amp;h=120&amp;w=170&amp;sz=9&amp;hl=en&amp;start=10&amp;um=1&amp;itbs=1&amp;tbnid=-Q_pbaC0QPvxLM:&amp;tbnh=70&amp;tbnw=99&amp;prev=/images?q%3Dclipart%2Bfish%2Band%2Bchips%26um%3D1%26hl%3Den%26gbv%3D2%26tbs%3Disch:1" TargetMode="External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7.jpeg"/><Relationship Id="rId20" Type="http://schemas.openxmlformats.org/officeDocument/2006/relationships/hyperlink" Target="http://www.google.co.uk/imgres?imgurl=http://www.shafaaq.com/shku/images/new2010/hamarang/eiffel-tower-day.jpg&amp;imgrefurl=http://www.shafaaq.com/shku/images/new2010/hamarang/&amp;usg=__HJQLSazb0yMusI7eV01_3jhrM1Q=&amp;h=666&amp;w=500&amp;sz=61&amp;hl=en&amp;start=2&amp;itbs=1&amp;tbnid=vv_IoKJfDj3bPM:&amp;tbnh=138&amp;tbnw=104&amp;prev=/images?q%3Deiffel%2Btower%26hl%3Den%26gbv%3D2%26tbs%3Disch:1" TargetMode="External"/><Relationship Id="rId29" Type="http://schemas.openxmlformats.org/officeDocument/2006/relationships/image" Target="../media/image33.jpeg"/><Relationship Id="rId41" Type="http://schemas.openxmlformats.org/officeDocument/2006/relationships/image" Target="../media/image39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png"/><Relationship Id="rId11" Type="http://schemas.openxmlformats.org/officeDocument/2006/relationships/image" Target="../media/image58.wmf"/><Relationship Id="rId24" Type="http://schemas.openxmlformats.org/officeDocument/2006/relationships/hyperlink" Target="http://www.google.co.uk/imgres?imgurl=http://www.proprofs.com/quiz-school/upload/yuiupload/901020256.jpg&amp;imgrefurl=http://www.proprofs.com/quiz-school/search.php?search%3Dliberty%26tag%3Dtrue&amp;usg=__85KDtEPK-6gYP6-xX3Ka2viVaKY=&amp;h=2048&amp;w=1536&amp;sz=263&amp;hl=en&amp;start=13&amp;itbs=1&amp;tbnid=53H3xGIL6e-aUM:&amp;tbnh=150&amp;tbnw=113&amp;prev=/images?q%3Dstatue%2Bof%2Bliberty%26hl%3Den%26gbv%3D2%26tbs%3Disch:1" TargetMode="External"/><Relationship Id="rId32" Type="http://schemas.openxmlformats.org/officeDocument/2006/relationships/hyperlink" Target="http://www.google.co.uk/imgres?imgurl=http://www.flamencogenoveva.com/blog/defne.jpg&amp;imgrefurl=http://www.flamencogenoveva.com/blog/2007/08/flamenco_workshop_with_defne_e.html&amp;usg=__ufr2vIn1Tue9OhtYe1bNVmFvICs=&amp;h=344&amp;w=312&amp;sz=43&amp;hl=en&amp;start=2&amp;um=1&amp;itbs=1&amp;tbnid=kOlEAha-gV5CCM:&amp;tbnh=120&amp;tbnw=109&amp;prev=/images?q%3Dflamenco%2Bdancing%26um%3D1%26hl%3Den%26gbv%3D2%26tbs%3Disch:1" TargetMode="External"/><Relationship Id="rId37" Type="http://schemas.openxmlformats.org/officeDocument/2006/relationships/image" Target="../media/image41.jpeg"/><Relationship Id="rId40" Type="http://schemas.openxmlformats.org/officeDocument/2006/relationships/hyperlink" Target="http://www.google.co.uk/imgres?imgurl=http://www.imajlar.com/free_clipart/summer_clipart/summer_clipart_snail.gif&amp;imgrefurl=http://www.free-clipart-pictures.net/summer_clipart.html&amp;usg=__OwuKhPEioDZBf8wC74BG4cn2GrY=&amp;h=160&amp;w=200&amp;sz=8&amp;hl=en&amp;start=4&amp;um=1&amp;itbs=1&amp;tbnid=TSGqKj4z0_oLwM:&amp;tbnh=83&amp;tbnw=104&amp;prev=/images?q%3Dclipart%2Bsnails%26um%3D1%26hl%3Den%26gbv%3D2%26tbs%3Disch:1" TargetMode="External"/><Relationship Id="rId45" Type="http://schemas.openxmlformats.org/officeDocument/2006/relationships/image" Target="../media/image45.jpeg"/><Relationship Id="rId5" Type="http://schemas.openxmlformats.org/officeDocument/2006/relationships/image" Target="../media/image7.png"/><Relationship Id="rId15" Type="http://schemas.openxmlformats.org/officeDocument/2006/relationships/image" Target="../media/image21.jpeg"/><Relationship Id="rId23" Type="http://schemas.openxmlformats.org/officeDocument/2006/relationships/image" Target="../media/image29.jpeg"/><Relationship Id="rId28" Type="http://schemas.openxmlformats.org/officeDocument/2006/relationships/hyperlink" Target="http://www.google.co.uk/imgres?imgurl=http://edubuzz.org/blogs/kingsmeadow/files/2010/02/loch-ness-monster.jpg&amp;imgrefurl=http://edubuzz.org/blogs/kingsmeadow/2010/02/04/p5-topic-loch-ness-monster-enquiry/&amp;usg=__Ks8WVmICJPSAbclb3piVZ3iOE-E=&amp;h=351&amp;w=528&amp;sz=45&amp;hl=en&amp;start=2&amp;um=1&amp;itbs=1&amp;tbnid=7enSPCy8Ox4pdM:&amp;tbnh=88&amp;tbnw=132&amp;prev=/images?q%3Dloch%2Bness%26um%3D1%26hl%3Den%26gbv%3D2%26tbs%3Disch:1" TargetMode="External"/><Relationship Id="rId36" Type="http://schemas.openxmlformats.org/officeDocument/2006/relationships/hyperlink" Target="http://www.google.co.uk/imgres?imgurl=http://www.ofallon.org/PUBLIC_DOCUMENTS/OFALLONIL_COMMUNITYCAL/S028B3189-028B3213.0/Clipart_Food_Spaghetti.jpg&amp;imgrefurl=http://www.ofallon.org/PUBLIC_DOCUMENTS/OFALLONIL_COMMUNITYCAL/S028B3189-028B3213/?textPage%3D1&amp;usg=__9NsRuP0YqDG7PleK3UsXe-l9Q1c=&amp;h=276&amp;w=350&amp;sz=25&amp;hl=en&amp;start=7&amp;um=1&amp;itbs=1&amp;tbnid=rHJGCD1ky-0d8M:&amp;tbnh=95&amp;tbnw=120&amp;prev=/images?q%3Dclipart%2Bspaghetti%26um%3D1%26hl%3Den%26gbv%3D2%26tbs%3Disch:1" TargetMode="External"/><Relationship Id="rId49" Type="http://schemas.openxmlformats.org/officeDocument/2006/relationships/image" Target="../media/image48.jpeg"/><Relationship Id="rId10" Type="http://schemas.openxmlformats.org/officeDocument/2006/relationships/image" Target="../media/image12.png"/><Relationship Id="rId19" Type="http://schemas.openxmlformats.org/officeDocument/2006/relationships/image" Target="../media/image20.png"/><Relationship Id="rId31" Type="http://schemas.openxmlformats.org/officeDocument/2006/relationships/image" Target="../media/image36.jpeg"/><Relationship Id="rId44" Type="http://schemas.openxmlformats.org/officeDocument/2006/relationships/hyperlink" Target="http://www.google.co.uk/imgres?imgurl=http://static.guim.co.uk/sys-images/Admin/BkFill/Default_image_group/2010/4/11/1271017789841/Haggis-001.jpg&amp;imgrefurl=http://www.guardian.co.uk/uk/2010/apr/11/haggis-chocolate-maker-artisan&amp;usg=__qGU8j0HcDF2PF1Xfqae-9s0Iqew=&amp;h=276&amp;w=460&amp;sz=37&amp;hl=en&amp;start=212&amp;um=1&amp;itbs=1&amp;tbnid=g2Zt9lKC-ndHZM:&amp;tbnh=77&amp;tbnw=128&amp;prev=/images?q%3Dhaggis%26start%3D198%26um%3D1%26hl%3Den%26sa%3DN%26gbv%3D2%26ndsp%3D18%26tbs%3Disch:1" TargetMode="External"/><Relationship Id="rId4" Type="http://schemas.openxmlformats.org/officeDocument/2006/relationships/image" Target="../media/image6.png"/><Relationship Id="rId9" Type="http://schemas.openxmlformats.org/officeDocument/2006/relationships/image" Target="../media/image11.wmf"/><Relationship Id="rId14" Type="http://schemas.openxmlformats.org/officeDocument/2006/relationships/image" Target="../media/image23.wmf"/><Relationship Id="rId22" Type="http://schemas.openxmlformats.org/officeDocument/2006/relationships/hyperlink" Target="http://www.google.co.uk/imgres?imgurl=http://binx101.files.wordpress.com/2008/06/14_19_53-the-leaning-tower-of-pisa-tuscany-italy_web.jpg&amp;imgrefurl=http://binx101.wordpress.com/2008/06/21/barack-vs-the-volcano/&amp;usg=__Y0SA-bUqF46KBtNKqfLSf-8uYZM=&amp;h=600&amp;w=400&amp;sz=115&amp;hl=en&amp;start=1&amp;itbs=1&amp;tbnid=sf0UnkJK7J4KtM:&amp;tbnh=135&amp;tbnw=90&amp;prev=/images?q%3Dtower%2Bof%2Bpisa%26hl%3Den%26sa%3DN%26gbv%3D2%26ndsp%3D18%26tbs%3Disch:1" TargetMode="External"/><Relationship Id="rId27" Type="http://schemas.openxmlformats.org/officeDocument/2006/relationships/image" Target="../media/image31.jpeg"/><Relationship Id="rId30" Type="http://schemas.openxmlformats.org/officeDocument/2006/relationships/hyperlink" Target="http://www.google.co.uk/imgres?imgurl=http://albinwilson.files.wordpress.com/2009/03/buckinghampalace_468x376.jpg&amp;imgrefurl=http://albinwilson.wordpress.com/2009/03/12/hello-world/&amp;usg=__UvC6raY392R1MLXhF3OSsN9bFes=&amp;h=376&amp;w=468&amp;sz=85&amp;hl=en&amp;start=2&amp;um=1&amp;itbs=1&amp;tbnid=WV-Bq6zoQR00AM:&amp;tbnh=103&amp;tbnw=128&amp;prev=/images?q%3Dbuckingham%2Bpalace%26um%3D1%26hl%3Den%26sa%3DN%26gbv%3D2%26tbs%3Disch:1" TargetMode="External"/><Relationship Id="rId35" Type="http://schemas.openxmlformats.org/officeDocument/2006/relationships/image" Target="../media/image40.jpeg"/><Relationship Id="rId43" Type="http://schemas.openxmlformats.org/officeDocument/2006/relationships/image" Target="../media/image44.jpeg"/><Relationship Id="rId48" Type="http://schemas.openxmlformats.org/officeDocument/2006/relationships/hyperlink" Target="http://www.google.co.uk/imgres?imgurl=http://www.fotosearch.com/bthumb/FDS/FDS102/Paella.jpg&amp;imgrefurl=http://www.fotosearch.com/foodshapes/hispanic-foods/FDS102/2/&amp;usg=__cvaUcShlQE1P-o7vMN1i3Bz-yJY=&amp;h=127&amp;w=170&amp;sz=10&amp;hl=en&amp;start=13&amp;um=1&amp;itbs=1&amp;tbnid=zU0Lx0gww99MZM:&amp;tbnh=74&amp;tbnw=99&amp;prev=/images?q%3Dclipart%2Bfish%2Bpaella%26um%3D1%26hl%3Den%26gbv%3D2%26tbs%3Disch:1" TargetMode="External"/><Relationship Id="rId8" Type="http://schemas.openxmlformats.org/officeDocument/2006/relationships/image" Target="../media/image10.wm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jp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885" y="470581"/>
            <a:ext cx="8229600" cy="1143000"/>
          </a:xfrm>
        </p:spPr>
        <p:txBody>
          <a:bodyPr/>
          <a:lstStyle/>
          <a:p>
            <a:r>
              <a:rPr lang="en-GB" sz="6000" dirty="0" err="1" smtClean="0">
                <a:latin typeface="Comic Sans MS" panose="030F0702030302020204" pitchFamily="66" charset="0"/>
              </a:rPr>
              <a:t>Blwyddyn</a:t>
            </a:r>
            <a:r>
              <a:rPr lang="en-GB" sz="6000" dirty="0" smtClean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Newydd</a:t>
            </a:r>
            <a:r>
              <a:rPr lang="en-GB" sz="6000" dirty="0" smtClean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Dda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pic>
        <p:nvPicPr>
          <p:cNvPr id="3" name="Picture 2" descr="Free photo Happy New Year 2019 To Reach Design New Year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99" y="1542540"/>
            <a:ext cx="7311031" cy="3830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43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 smtClean="0">
                <a:latin typeface="Comic Sans MS" panose="030F0702030302020204" pitchFamily="66" charset="0"/>
              </a:rPr>
              <a:t/>
            </a:r>
            <a:br>
              <a:rPr lang="en-GB" sz="4800" dirty="0" smtClean="0">
                <a:latin typeface="Comic Sans MS" panose="030F0702030302020204" pitchFamily="66" charset="0"/>
              </a:rPr>
            </a:br>
            <a:r>
              <a:rPr lang="en-GB" sz="5400" dirty="0" smtClean="0">
                <a:latin typeface="Comic Sans MS" panose="030F0702030302020204" pitchFamily="66" charset="0"/>
              </a:rPr>
              <a:t>PTE </a:t>
            </a:r>
            <a:r>
              <a:rPr lang="en-GB" sz="5400" dirty="0">
                <a:latin typeface="Comic Sans MS" panose="030F0702030302020204" pitchFamily="66" charset="0"/>
              </a:rPr>
              <a:t>reflection</a:t>
            </a:r>
            <a:r>
              <a:rPr lang="en-GB" sz="4800" dirty="0">
                <a:latin typeface="Comic Sans MS" panose="030F0702030302020204" pitchFamily="66" charset="0"/>
              </a:rPr>
              <a:t/>
            </a:r>
            <a:br>
              <a:rPr lang="en-GB" sz="4800" dirty="0">
                <a:latin typeface="Comic Sans MS" panose="030F0702030302020204" pitchFamily="66" charset="0"/>
              </a:rPr>
            </a:b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16832"/>
            <a:ext cx="4248472" cy="4535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4845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3600" u="sng" dirty="0" smtClean="0">
                <a:latin typeface="Comic Sans MS" panose="030F0702030302020204" pitchFamily="66" charset="0"/>
                <a:ea typeface="Calibri"/>
                <a:cs typeface="Times New Roman"/>
              </a:rPr>
              <a:t/>
            </a:r>
            <a:br>
              <a:rPr lang="en-GB" sz="3600" u="sng" dirty="0" smtClean="0">
                <a:latin typeface="Comic Sans MS" panose="030F0702030302020204" pitchFamily="66" charset="0"/>
                <a:ea typeface="Calibri"/>
                <a:cs typeface="Times New Roman"/>
              </a:rPr>
            </a:br>
            <a:r>
              <a:rPr lang="en-GB" sz="3600" u="sng" dirty="0" smtClean="0">
                <a:latin typeface="Comic Sans MS" panose="030F0702030302020204" pitchFamily="66" charset="0"/>
                <a:ea typeface="Calibri"/>
                <a:cs typeface="Times New Roman"/>
              </a:rPr>
              <a:t>Promoting </a:t>
            </a:r>
            <a:r>
              <a:rPr lang="en-GB" sz="3600" u="sng" dirty="0">
                <a:latin typeface="Comic Sans MS" panose="030F0702030302020204" pitchFamily="66" charset="0"/>
                <a:ea typeface="Calibri"/>
                <a:cs typeface="Times New Roman"/>
              </a:rPr>
              <a:t>Welsh Planning Sheet</a:t>
            </a:r>
            <a:r>
              <a:rPr lang="en-GB" sz="3600" dirty="0">
                <a:latin typeface="Comic Sans MS" panose="030F0702030302020204" pitchFamily="66" charset="0"/>
                <a:ea typeface="Calibri"/>
                <a:cs typeface="Times New Roman"/>
              </a:rPr>
              <a:t/>
            </a:r>
            <a:br>
              <a:rPr lang="en-GB" sz="3600" dirty="0">
                <a:latin typeface="Comic Sans MS" panose="030F0702030302020204" pitchFamily="66" charset="0"/>
                <a:ea typeface="Calibri"/>
                <a:cs typeface="Times New Roman"/>
              </a:rPr>
            </a:br>
            <a:endParaRPr lang="en-GB" sz="3600" dirty="0">
              <a:latin typeface="Comic Sans MS" panose="030F0702030302020204" pitchFamily="66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663797" y="1473694"/>
          <a:ext cx="7364587" cy="4808248"/>
        </p:xfrm>
        <a:graphic>
          <a:graphicData uri="http://schemas.openxmlformats.org/drawingml/2006/table">
            <a:tbl>
              <a:tblPr firstRow="1" firstCol="1" bandRow="1"/>
              <a:tblGrid>
                <a:gridCol w="8849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521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311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6734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2900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830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Date / Dyddiad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Welsh that I will use: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Achieved       (√ or x)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Welsh that pupils will use: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Achieved    (√ or x)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96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96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2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62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6825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21" name="Text Box 9"/>
          <p:cNvSpPr txBox="1">
            <a:spLocks noChangeArrowheads="1"/>
          </p:cNvSpPr>
          <p:nvPr/>
        </p:nvSpPr>
        <p:spPr bwMode="auto">
          <a:xfrm>
            <a:off x="1331119" y="2024063"/>
            <a:ext cx="1728788" cy="486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r"/>
            <a:endParaRPr lang="en-GB" altLang="en-US" sz="2700" dirty="0">
              <a:solidFill>
                <a:schemeClr val="bg1"/>
              </a:solidFill>
            </a:endParaRPr>
          </a:p>
        </p:txBody>
      </p:sp>
      <p:sp>
        <p:nvSpPr>
          <p:cNvPr id="269322" name="Rectangle 10"/>
          <p:cNvSpPr>
            <a:spLocks noChangeArrowheads="1"/>
          </p:cNvSpPr>
          <p:nvPr/>
        </p:nvSpPr>
        <p:spPr bwMode="auto">
          <a:xfrm>
            <a:off x="1439467" y="3092858"/>
            <a:ext cx="6373415" cy="1508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/>
          <a:p>
            <a:r>
              <a:rPr lang="cy-GB" altLang="en-US" sz="4000" dirty="0" smtClean="0">
                <a:solidFill>
                  <a:srgbClr val="FF0000"/>
                </a:solidFill>
              </a:rPr>
              <a:t>Ble est ti ar dy wyliau?</a:t>
            </a:r>
          </a:p>
          <a:p>
            <a:endParaRPr lang="cy-GB" altLang="en-US" sz="4000" dirty="0">
              <a:solidFill>
                <a:srgbClr val="FF0000"/>
              </a:solidFill>
            </a:endParaRPr>
          </a:p>
          <a:p>
            <a:endParaRPr lang="cy-GB" altLang="en-US" dirty="0">
              <a:solidFill>
                <a:srgbClr val="FF0000"/>
              </a:solidFill>
            </a:endParaRPr>
          </a:p>
        </p:txBody>
      </p:sp>
      <p:sp>
        <p:nvSpPr>
          <p:cNvPr id="269323" name="Rectangle 11"/>
          <p:cNvSpPr>
            <a:spLocks noChangeArrowheads="1"/>
          </p:cNvSpPr>
          <p:nvPr/>
        </p:nvSpPr>
        <p:spPr bwMode="auto">
          <a:xfrm>
            <a:off x="6624637" y="1646636"/>
            <a:ext cx="1376363" cy="378619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27432" tIns="27432" rIns="27432" bIns="27432"/>
          <a:lstStyle/>
          <a:p>
            <a:endParaRPr lang="en-GB" sz="1350"/>
          </a:p>
        </p:txBody>
      </p:sp>
      <p:sp>
        <p:nvSpPr>
          <p:cNvPr id="269324" name="Text Box 12"/>
          <p:cNvSpPr txBox="1">
            <a:spLocks noChangeArrowheads="1"/>
          </p:cNvSpPr>
          <p:nvPr/>
        </p:nvSpPr>
        <p:spPr bwMode="auto">
          <a:xfrm>
            <a:off x="6731795" y="1703786"/>
            <a:ext cx="917972" cy="321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ctr"/>
            <a:r>
              <a:rPr lang="en-GB" altLang="en-US" sz="1650" b="1">
                <a:solidFill>
                  <a:schemeClr val="bg1"/>
                </a:solidFill>
              </a:rPr>
              <a:t>Cam 2</a:t>
            </a:r>
            <a:endParaRPr lang="en-GB" altLang="en-US" sz="1350">
              <a:solidFill>
                <a:schemeClr val="bg1"/>
              </a:solidFill>
            </a:endParaRPr>
          </a:p>
        </p:txBody>
      </p:sp>
      <p:sp>
        <p:nvSpPr>
          <p:cNvPr id="269326" name="Rectangle 14"/>
          <p:cNvSpPr>
            <a:spLocks noChangeArrowheads="1"/>
          </p:cNvSpPr>
          <p:nvPr/>
        </p:nvSpPr>
        <p:spPr bwMode="auto">
          <a:xfrm>
            <a:off x="3707607" y="944167"/>
            <a:ext cx="4293394" cy="540544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27432" tIns="27432" rIns="27432" bIns="27432"/>
          <a:lstStyle/>
          <a:p>
            <a:endParaRPr lang="en-GB" sz="1350"/>
          </a:p>
        </p:txBody>
      </p:sp>
      <p:sp>
        <p:nvSpPr>
          <p:cNvPr id="269327" name="Text Box 15"/>
          <p:cNvSpPr txBox="1">
            <a:spLocks noChangeArrowheads="1"/>
          </p:cNvSpPr>
          <p:nvPr/>
        </p:nvSpPr>
        <p:spPr bwMode="auto">
          <a:xfrm>
            <a:off x="3869531" y="998936"/>
            <a:ext cx="4076700" cy="486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ctr"/>
            <a:r>
              <a:rPr lang="en-GB" altLang="en-US" sz="27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altLang="en-US" sz="27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9328" name="Picture 16" descr="32964050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485" y="1107281"/>
            <a:ext cx="917972" cy="62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764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9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93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Comic Sans MS"/>
                <a:cs typeface="Comic Sans MS"/>
              </a:rPr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3200" dirty="0" err="1" smtClean="0">
                <a:latin typeface="Comic Sans MS"/>
                <a:cs typeface="Comic Sans MS"/>
              </a:rPr>
              <a:t>Es</a:t>
            </a:r>
            <a:r>
              <a:rPr lang="en-US" sz="3200" dirty="0" smtClean="0">
                <a:latin typeface="Comic Sans MS"/>
                <a:cs typeface="Comic Sans MS"/>
              </a:rPr>
              <a:t> </a:t>
            </a:r>
            <a:r>
              <a:rPr lang="en-US" sz="3200" dirty="0" err="1" smtClean="0">
                <a:latin typeface="Comic Sans MS"/>
                <a:cs typeface="Comic Sans MS"/>
              </a:rPr>
              <a:t>i</a:t>
            </a:r>
            <a:r>
              <a:rPr lang="en-US" sz="3200" dirty="0" smtClean="0">
                <a:latin typeface="Comic Sans MS"/>
                <a:cs typeface="Comic Sans MS"/>
              </a:rPr>
              <a:t> </a:t>
            </a:r>
            <a:r>
              <a:rPr lang="en-US" sz="3200" dirty="0" err="1" smtClean="0">
                <a:latin typeface="Comic Sans MS"/>
                <a:cs typeface="Comic Sans MS"/>
              </a:rPr>
              <a:t>i</a:t>
            </a:r>
            <a:r>
              <a:rPr lang="en-US" sz="3200" dirty="0" smtClean="0">
                <a:latin typeface="Comic Sans MS"/>
                <a:cs typeface="Comic Sans MS"/>
              </a:rPr>
              <a:t> ……………………………</a:t>
            </a:r>
          </a:p>
          <a:p>
            <a:pPr>
              <a:buNone/>
            </a:pPr>
            <a:endParaRPr lang="en-US" sz="3200" dirty="0">
              <a:latin typeface="Comic Sans MS"/>
              <a:cs typeface="Comic Sans MS"/>
            </a:endParaRPr>
          </a:p>
          <a:p>
            <a:pPr>
              <a:buNone/>
            </a:pPr>
            <a:r>
              <a:rPr lang="en-US" sz="3200" dirty="0" err="1">
                <a:latin typeface="Comic Sans MS"/>
                <a:cs typeface="Comic Sans MS"/>
              </a:rPr>
              <a:t>Es</a:t>
            </a:r>
            <a:r>
              <a:rPr lang="en-US" sz="3200" dirty="0">
                <a:latin typeface="Comic Sans MS"/>
                <a:cs typeface="Comic Sans MS"/>
              </a:rPr>
              <a:t> </a:t>
            </a:r>
            <a:r>
              <a:rPr lang="en-US" sz="3200" dirty="0" err="1">
                <a:latin typeface="Comic Sans MS"/>
                <a:cs typeface="Comic Sans MS"/>
              </a:rPr>
              <a:t>i</a:t>
            </a:r>
            <a:r>
              <a:rPr lang="en-US" sz="3200" dirty="0">
                <a:latin typeface="Comic Sans MS"/>
                <a:cs typeface="Comic Sans MS"/>
              </a:rPr>
              <a:t> </a:t>
            </a:r>
            <a:r>
              <a:rPr lang="en-US" sz="3200" dirty="0" err="1">
                <a:latin typeface="Comic Sans MS"/>
                <a:cs typeface="Comic Sans MS"/>
              </a:rPr>
              <a:t>i</a:t>
            </a:r>
            <a:r>
              <a:rPr lang="en-US" sz="3200" dirty="0" err="1" smtClean="0">
                <a:latin typeface="Comic Sans MS"/>
                <a:cs typeface="Comic Sans MS"/>
              </a:rPr>
              <a:t>’r</a:t>
            </a:r>
            <a:r>
              <a:rPr lang="en-US" sz="3200" dirty="0" smtClean="0">
                <a:latin typeface="Comic Sans MS"/>
                <a:cs typeface="Comic Sans MS"/>
              </a:rPr>
              <a:t> …………………………</a:t>
            </a:r>
          </a:p>
          <a:p>
            <a:pPr>
              <a:buNone/>
            </a:pPr>
            <a:endParaRPr lang="en-US" sz="3200" dirty="0" smtClean="0">
              <a:latin typeface="Comic Sans MS"/>
              <a:cs typeface="Comic Sans MS"/>
            </a:endParaRPr>
          </a:p>
          <a:p>
            <a:pPr>
              <a:buNone/>
            </a:pPr>
            <a:endParaRPr lang="en-US" sz="3200" dirty="0">
              <a:latin typeface="Comic Sans MS"/>
              <a:cs typeface="Comic Sans MS"/>
            </a:endParaRPr>
          </a:p>
          <a:p>
            <a:r>
              <a:rPr lang="en-US" sz="1800" dirty="0">
                <a:latin typeface="Comic Sans MS"/>
                <a:cs typeface="Comic Sans MS"/>
                <a:hlinkClick r:id="rId2"/>
              </a:rPr>
              <a:t>http://resources.hwb.wales.gov.uk/VTC/ngfl/wsl/bdag/gwyliau-de/apps/simple-projector/index.html</a:t>
            </a:r>
            <a:endParaRPr lang="en-US" sz="1800" dirty="0">
              <a:latin typeface="Comic Sans MS"/>
              <a:cs typeface="Comic Sans MS"/>
            </a:endParaRPr>
          </a:p>
          <a:p>
            <a:pPr marL="114300" indent="0">
              <a:buNone/>
            </a:pPr>
            <a:endParaRPr lang="en-US" sz="1800" dirty="0"/>
          </a:p>
          <a:p>
            <a:r>
              <a:rPr lang="en-US" sz="1800" dirty="0" err="1">
                <a:latin typeface="Comic Sans MS"/>
                <a:cs typeface="Comic Sans MS"/>
              </a:rPr>
              <a:t>Gweithgaredd</a:t>
            </a:r>
            <a:r>
              <a:rPr lang="en-US" sz="1800" dirty="0">
                <a:latin typeface="Comic Sans MS"/>
                <a:cs typeface="Comic Sans MS"/>
              </a:rPr>
              <a:t> 2, </a:t>
            </a:r>
            <a:r>
              <a:rPr lang="en-US" sz="1800" dirty="0" err="1">
                <a:latin typeface="Comic Sans MS"/>
                <a:cs typeface="Comic Sans MS"/>
              </a:rPr>
              <a:t>Rhif</a:t>
            </a:r>
            <a:r>
              <a:rPr lang="en-US" sz="1800" dirty="0">
                <a:latin typeface="Comic Sans MS"/>
                <a:cs typeface="Comic Sans MS"/>
              </a:rPr>
              <a:t> 1 </a:t>
            </a:r>
          </a:p>
          <a:p>
            <a:pPr>
              <a:buNone/>
            </a:pPr>
            <a:endParaRPr lang="en-US" sz="3200" dirty="0">
              <a:latin typeface="Comic Sans MS"/>
              <a:cs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105611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96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1169868"/>
              </p:ext>
            </p:extLst>
          </p:nvPr>
        </p:nvGraphicFramePr>
        <p:xfrm>
          <a:off x="539750" y="404813"/>
          <a:ext cx="8135938" cy="5976935"/>
        </p:xfrm>
        <a:graphic>
          <a:graphicData uri="http://schemas.openxmlformats.org/drawingml/2006/table">
            <a:tbl>
              <a:tblPr/>
              <a:tblGrid>
                <a:gridCol w="40687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7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Awstralia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Ffrainc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Lloegr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(L)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Eidal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i’r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Iwerddon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Portugal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(B)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Alban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i’r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America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Sbaen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Gwlad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Groeg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sng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(G)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Wlad</a:t>
                      </a:r>
                      <a:endParaRPr kumimoji="0" lang="en-GB" sz="2800" b="1" i="0" u="none" strike="sng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2070" name="Picture 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4292600"/>
            <a:ext cx="1079500" cy="61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1" name="Picture 2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5589588"/>
            <a:ext cx="1009650" cy="54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2" name="Picture 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793750"/>
            <a:ext cx="985837" cy="55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3" name="Picture 2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1989138"/>
            <a:ext cx="1052513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5445125"/>
            <a:ext cx="1101725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5" name="Picture 30" descr="MCFL00014_0000[1]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4221163"/>
            <a:ext cx="962025" cy="642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6" name="Picture 31" descr="MCFL00185_0000[1]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068638"/>
            <a:ext cx="1000125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7" name="Picture 3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1844675"/>
            <a:ext cx="1079500" cy="65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ustralia – infojustice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2656" y="628409"/>
            <a:ext cx="1082914" cy="722554"/>
          </a:xfrm>
          <a:prstGeom prst="rect">
            <a:avLst/>
          </a:prstGeom>
        </p:spPr>
      </p:pic>
      <p:pic>
        <p:nvPicPr>
          <p:cNvPr id="4" name="Picture 3" descr="File:Flag of Portugal.svg - Wikimedia Commons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08850" y="3079170"/>
            <a:ext cx="992982" cy="66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99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21" name="Text Box 9"/>
          <p:cNvSpPr txBox="1">
            <a:spLocks noChangeArrowheads="1"/>
          </p:cNvSpPr>
          <p:nvPr/>
        </p:nvSpPr>
        <p:spPr bwMode="auto">
          <a:xfrm>
            <a:off x="1331119" y="2024063"/>
            <a:ext cx="1728788" cy="486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r"/>
            <a:endParaRPr lang="en-GB" altLang="en-US" sz="2700" dirty="0">
              <a:solidFill>
                <a:schemeClr val="bg1"/>
              </a:solidFill>
            </a:endParaRPr>
          </a:p>
        </p:txBody>
      </p:sp>
      <p:sp>
        <p:nvSpPr>
          <p:cNvPr id="269322" name="Rectangle 10"/>
          <p:cNvSpPr>
            <a:spLocks noChangeArrowheads="1"/>
          </p:cNvSpPr>
          <p:nvPr/>
        </p:nvSpPr>
        <p:spPr bwMode="auto">
          <a:xfrm>
            <a:off x="1439467" y="2785082"/>
            <a:ext cx="6373415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/>
          <a:p>
            <a:r>
              <a:rPr lang="cy-GB" altLang="en-US" sz="4000" dirty="0"/>
              <a:t>Sut </a:t>
            </a:r>
            <a:r>
              <a:rPr lang="cy-GB" altLang="en-US" sz="4000" dirty="0" smtClean="0"/>
              <a:t>est ti </a:t>
            </a:r>
            <a:r>
              <a:rPr lang="cy-GB" altLang="en-US" sz="4000" dirty="0"/>
              <a:t>i Ffrainc</a:t>
            </a:r>
            <a:r>
              <a:rPr lang="cy-GB" altLang="en-US" sz="4000" dirty="0" smtClean="0"/>
              <a:t>?</a:t>
            </a:r>
          </a:p>
          <a:p>
            <a:endParaRPr lang="cy-GB" altLang="en-US" sz="4000" dirty="0"/>
          </a:p>
          <a:p>
            <a:r>
              <a:rPr lang="cy-GB" altLang="en-US" sz="4000" dirty="0" smtClean="0"/>
              <a:t>Es i.............</a:t>
            </a:r>
            <a:endParaRPr lang="cy-GB" altLang="en-US" sz="4000" dirty="0"/>
          </a:p>
          <a:p>
            <a:endParaRPr lang="cy-GB" altLang="en-US" dirty="0">
              <a:solidFill>
                <a:srgbClr val="FF0000"/>
              </a:solidFill>
            </a:endParaRPr>
          </a:p>
        </p:txBody>
      </p:sp>
      <p:sp>
        <p:nvSpPr>
          <p:cNvPr id="269324" name="Text Box 12"/>
          <p:cNvSpPr txBox="1">
            <a:spLocks noChangeArrowheads="1"/>
          </p:cNvSpPr>
          <p:nvPr/>
        </p:nvSpPr>
        <p:spPr bwMode="auto">
          <a:xfrm>
            <a:off x="6731795" y="1703786"/>
            <a:ext cx="917972" cy="321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ctr"/>
            <a:endParaRPr lang="en-GB" altLang="en-US" sz="1350" dirty="0">
              <a:solidFill>
                <a:schemeClr val="bg1"/>
              </a:solidFill>
            </a:endParaRPr>
          </a:p>
        </p:txBody>
      </p:sp>
      <p:sp>
        <p:nvSpPr>
          <p:cNvPr id="269326" name="Rectangle 14"/>
          <p:cNvSpPr>
            <a:spLocks noChangeArrowheads="1"/>
          </p:cNvSpPr>
          <p:nvPr/>
        </p:nvSpPr>
        <p:spPr bwMode="auto">
          <a:xfrm>
            <a:off x="3707607" y="944167"/>
            <a:ext cx="4293394" cy="540544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27432" tIns="27432" rIns="27432" bIns="27432"/>
          <a:lstStyle/>
          <a:p>
            <a:endParaRPr lang="en-GB" sz="1350"/>
          </a:p>
        </p:txBody>
      </p:sp>
      <p:sp>
        <p:nvSpPr>
          <p:cNvPr id="269327" name="Text Box 15"/>
          <p:cNvSpPr txBox="1">
            <a:spLocks noChangeArrowheads="1"/>
          </p:cNvSpPr>
          <p:nvPr/>
        </p:nvSpPr>
        <p:spPr bwMode="auto">
          <a:xfrm>
            <a:off x="3869531" y="998936"/>
            <a:ext cx="4076700" cy="486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ctr"/>
            <a:r>
              <a:rPr lang="en-GB" altLang="en-US" sz="27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altLang="en-US" sz="27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9328" name="Picture 16" descr="32964050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485" y="1107281"/>
            <a:ext cx="917972" cy="62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110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9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93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18" name="Group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1272568"/>
              </p:ext>
            </p:extLst>
          </p:nvPr>
        </p:nvGraphicFramePr>
        <p:xfrm>
          <a:off x="250825" y="404813"/>
          <a:ext cx="8424863" cy="5832476"/>
        </p:xfrm>
        <a:graphic>
          <a:graphicData uri="http://schemas.openxmlformats.org/drawingml/2006/table">
            <a:tbl>
              <a:tblPr/>
              <a:tblGrid>
                <a:gridCol w="4213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116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car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awyren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tacsi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llong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llong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bws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 y fferi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trên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/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trên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feic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/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feic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modur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3091" name="Picture 5" descr="MCj03825890000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1989138"/>
            <a:ext cx="1223963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2" name="Picture 24" descr="ferryboat_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3573463"/>
            <a:ext cx="8953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3" name="Picture 5" descr="airplane1rg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692150"/>
            <a:ext cx="1152525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4" name="Picture 6" descr="MCTN00558_0000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5445125"/>
            <a:ext cx="935037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5" name="Picture 5" descr="MCj03056650000[1]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5445125"/>
            <a:ext cx="8651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6" name="Picture 6" descr="trn1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229225"/>
            <a:ext cx="2916237" cy="107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7" name="Picture 4" descr="MPj04331460000[1]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3692525"/>
            <a:ext cx="1431925" cy="95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4" descr="MCj03209760000[1]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2133600"/>
            <a:ext cx="1079500" cy="89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9" name="Picture 3" descr="MCj04241880000[1]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725488"/>
            <a:ext cx="1079500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742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Comic Sans MS"/>
                <a:cs typeface="Comic Sans MS"/>
              </a:rPr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latin typeface="Comic Sans MS"/>
                <a:cs typeface="Comic Sans MS"/>
              </a:rPr>
              <a:t>Gweithgaredd</a:t>
            </a:r>
            <a:r>
              <a:rPr lang="en-US" dirty="0" smtClean="0">
                <a:latin typeface="Comic Sans MS"/>
                <a:cs typeface="Comic Sans MS"/>
              </a:rPr>
              <a:t> 2, </a:t>
            </a:r>
            <a:r>
              <a:rPr lang="en-US" dirty="0" err="1" smtClean="0">
                <a:latin typeface="Comic Sans MS"/>
                <a:cs typeface="Comic Sans MS"/>
              </a:rPr>
              <a:t>rhif</a:t>
            </a:r>
            <a:r>
              <a:rPr lang="en-US" dirty="0" smtClean="0">
                <a:latin typeface="Comic Sans MS"/>
                <a:cs typeface="Comic Sans MS"/>
              </a:rPr>
              <a:t> 2 – </a:t>
            </a:r>
            <a:r>
              <a:rPr lang="en-US" dirty="0" err="1" smtClean="0">
                <a:latin typeface="Comic Sans MS"/>
                <a:cs typeface="Comic Sans MS"/>
              </a:rPr>
              <a:t>teithio</a:t>
            </a:r>
            <a:endParaRPr lang="en-US" dirty="0" smtClean="0">
              <a:latin typeface="Comic Sans MS"/>
              <a:cs typeface="Comic Sans MS"/>
            </a:endParaRPr>
          </a:p>
          <a:p>
            <a:endParaRPr lang="en-US" dirty="0">
              <a:latin typeface="Comic Sans MS"/>
              <a:cs typeface="Comic Sans MS"/>
            </a:endParaRPr>
          </a:p>
          <a:p>
            <a:r>
              <a:rPr lang="en-US" dirty="0">
                <a:latin typeface="Comic Sans MS"/>
                <a:cs typeface="Comic Sans MS"/>
                <a:hlinkClick r:id="rId2"/>
              </a:rPr>
              <a:t>http://</a:t>
            </a:r>
            <a:r>
              <a:rPr lang="en-US" dirty="0" smtClean="0">
                <a:latin typeface="Comic Sans MS"/>
                <a:cs typeface="Comic Sans MS"/>
                <a:hlinkClick r:id="rId2"/>
              </a:rPr>
              <a:t>resources.hwb.wales.gov.uk/VTC/ngfl/wsl/bdag/gwyliau-de/apps/simple-projector/index.html</a:t>
            </a:r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pPr marL="0" indent="0">
              <a:buNone/>
            </a:pPr>
            <a:endParaRPr lang="en-US" dirty="0" smtClean="0">
              <a:latin typeface="Comic Sans MS"/>
              <a:cs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2103898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21" name="Text Box 9"/>
          <p:cNvSpPr txBox="1">
            <a:spLocks noChangeArrowheads="1"/>
          </p:cNvSpPr>
          <p:nvPr/>
        </p:nvSpPr>
        <p:spPr bwMode="auto">
          <a:xfrm>
            <a:off x="1331119" y="2024063"/>
            <a:ext cx="1728788" cy="486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r"/>
            <a:endParaRPr lang="en-GB" altLang="en-US" sz="2700" dirty="0">
              <a:solidFill>
                <a:schemeClr val="bg1"/>
              </a:solidFill>
            </a:endParaRPr>
          </a:p>
        </p:txBody>
      </p:sp>
      <p:sp>
        <p:nvSpPr>
          <p:cNvPr id="269322" name="Rectangle 10"/>
          <p:cNvSpPr>
            <a:spLocks noChangeArrowheads="1"/>
          </p:cNvSpPr>
          <p:nvPr/>
        </p:nvSpPr>
        <p:spPr bwMode="auto">
          <a:xfrm>
            <a:off x="1439467" y="2477306"/>
            <a:ext cx="6373415" cy="2739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/>
          <a:p>
            <a:endParaRPr lang="cy-GB" altLang="en-US" sz="4000" dirty="0" smtClean="0"/>
          </a:p>
          <a:p>
            <a:r>
              <a:rPr lang="cy-GB" altLang="en-US" sz="4000" dirty="0" smtClean="0"/>
              <a:t>Pryd est ti </a:t>
            </a:r>
            <a:r>
              <a:rPr lang="cy-GB" altLang="en-US" sz="4000" dirty="0"/>
              <a:t>i Ffrainc</a:t>
            </a:r>
            <a:r>
              <a:rPr lang="cy-GB" altLang="en-US" sz="4000" dirty="0" smtClean="0"/>
              <a:t>?</a:t>
            </a:r>
          </a:p>
          <a:p>
            <a:endParaRPr lang="cy-GB" altLang="en-US" sz="4000" dirty="0"/>
          </a:p>
          <a:p>
            <a:r>
              <a:rPr lang="cy-GB" altLang="en-US" sz="4000" dirty="0" smtClean="0"/>
              <a:t>Es i ym mis.............</a:t>
            </a:r>
            <a:endParaRPr lang="cy-GB" altLang="en-US" sz="4000" dirty="0"/>
          </a:p>
          <a:p>
            <a:endParaRPr lang="cy-GB" altLang="en-US" dirty="0">
              <a:solidFill>
                <a:srgbClr val="FF0000"/>
              </a:solidFill>
            </a:endParaRPr>
          </a:p>
        </p:txBody>
      </p:sp>
      <p:sp>
        <p:nvSpPr>
          <p:cNvPr id="269326" name="Rectangle 14"/>
          <p:cNvSpPr>
            <a:spLocks noChangeArrowheads="1"/>
          </p:cNvSpPr>
          <p:nvPr/>
        </p:nvSpPr>
        <p:spPr bwMode="auto">
          <a:xfrm>
            <a:off x="3707607" y="944167"/>
            <a:ext cx="4293394" cy="540544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27432" tIns="27432" rIns="27432" bIns="27432"/>
          <a:lstStyle/>
          <a:p>
            <a:endParaRPr lang="en-GB" sz="1350"/>
          </a:p>
        </p:txBody>
      </p:sp>
      <p:sp>
        <p:nvSpPr>
          <p:cNvPr id="269327" name="Text Box 15"/>
          <p:cNvSpPr txBox="1">
            <a:spLocks noChangeArrowheads="1"/>
          </p:cNvSpPr>
          <p:nvPr/>
        </p:nvSpPr>
        <p:spPr bwMode="auto">
          <a:xfrm>
            <a:off x="3869531" y="998936"/>
            <a:ext cx="4076700" cy="486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ctr"/>
            <a:r>
              <a:rPr lang="en-GB" altLang="en-US" sz="27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altLang="en-US" sz="27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9328" name="Picture 16" descr="32964050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485" y="1107281"/>
            <a:ext cx="917972" cy="62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168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9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93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Comic Sans MS"/>
                <a:cs typeface="Comic Sans MS"/>
              </a:rPr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latin typeface="Comic Sans MS"/>
                <a:cs typeface="Comic Sans MS"/>
              </a:rPr>
              <a:t>Gweithgaredd</a:t>
            </a:r>
            <a:r>
              <a:rPr lang="en-US" dirty="0" smtClean="0">
                <a:latin typeface="Comic Sans MS"/>
                <a:cs typeface="Comic Sans MS"/>
              </a:rPr>
              <a:t> 3, </a:t>
            </a:r>
            <a:r>
              <a:rPr lang="en-US" dirty="0" err="1" smtClean="0">
                <a:latin typeface="Comic Sans MS"/>
                <a:cs typeface="Comic Sans MS"/>
              </a:rPr>
              <a:t>rhif</a:t>
            </a:r>
            <a:r>
              <a:rPr lang="en-US" dirty="0" smtClean="0">
                <a:latin typeface="Comic Sans MS"/>
                <a:cs typeface="Comic Sans MS"/>
              </a:rPr>
              <a:t> 1 </a:t>
            </a:r>
          </a:p>
          <a:p>
            <a:endParaRPr lang="en-US" dirty="0">
              <a:latin typeface="Comic Sans MS"/>
              <a:cs typeface="Comic Sans MS"/>
            </a:endParaRPr>
          </a:p>
          <a:p>
            <a:r>
              <a:rPr lang="en-US" dirty="0">
                <a:latin typeface="Comic Sans MS"/>
                <a:cs typeface="Comic Sans MS"/>
                <a:hlinkClick r:id="rId2"/>
              </a:rPr>
              <a:t>http://</a:t>
            </a:r>
            <a:r>
              <a:rPr lang="en-US" dirty="0" smtClean="0">
                <a:latin typeface="Comic Sans MS"/>
                <a:cs typeface="Comic Sans MS"/>
                <a:hlinkClick r:id="rId2"/>
              </a:rPr>
              <a:t>resources.hwb.wales.gov.uk/VTC/ngfl/wsl/bdag/gwyliau-de/apps/simple-projector/index.html</a:t>
            </a:r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pPr marL="0" indent="0">
              <a:buNone/>
            </a:pPr>
            <a:endParaRPr lang="en-US" dirty="0" smtClean="0">
              <a:latin typeface="Comic Sans MS"/>
              <a:cs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174051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60350"/>
            <a:ext cx="7772400" cy="865188"/>
          </a:xfrm>
        </p:spPr>
        <p:txBody>
          <a:bodyPr/>
          <a:lstStyle/>
          <a:p>
            <a:pPr eaLnBrk="1" hangingPunct="1"/>
            <a:r>
              <a:rPr lang="en-GB" altLang="en-US" sz="6000" b="1" dirty="0" smtClean="0">
                <a:latin typeface="Comic Sans MS" panose="030F0702030302020204" pitchFamily="66" charset="0"/>
              </a:rPr>
              <a:t>  </a:t>
            </a:r>
            <a:r>
              <a:rPr lang="en-GB" altLang="en-US" sz="6000" b="1" dirty="0" err="1" smtClean="0">
                <a:solidFill>
                  <a:schemeClr val="tx2"/>
                </a:solidFill>
                <a:latin typeface="Comic Sans MS" panose="030F0702030302020204" pitchFamily="66" charset="0"/>
              </a:rPr>
              <a:t>Ble</a:t>
            </a:r>
            <a:r>
              <a:rPr lang="en-GB" altLang="en-US" sz="6000" b="1" dirty="0" smtClean="0">
                <a:solidFill>
                  <a:schemeClr val="tx2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 smtClean="0">
                <a:solidFill>
                  <a:schemeClr val="tx2"/>
                </a:solidFill>
                <a:latin typeface="Comic Sans MS" panose="030F0702030302020204" pitchFamily="66" charset="0"/>
              </a:rPr>
              <a:t>est</a:t>
            </a:r>
            <a:r>
              <a:rPr lang="en-GB" altLang="en-US" sz="6000" b="1" dirty="0" smtClean="0">
                <a:solidFill>
                  <a:schemeClr val="tx2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 smtClean="0">
                <a:solidFill>
                  <a:schemeClr val="tx2"/>
                </a:solidFill>
                <a:latin typeface="Comic Sans MS" panose="030F0702030302020204" pitchFamily="66" charset="0"/>
              </a:rPr>
              <a:t>ti</a:t>
            </a:r>
            <a:r>
              <a:rPr lang="en-GB" altLang="en-US" sz="6000" b="1" dirty="0" smtClean="0">
                <a:solidFill>
                  <a:schemeClr val="tx2"/>
                </a:solidFill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1341438"/>
            <a:ext cx="777240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Es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Ffrainc</a:t>
            </a:r>
            <a:r>
              <a:rPr lang="en-GB" altLang="en-US" sz="6000" b="1" u="sng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250825" y="2565400"/>
            <a:ext cx="864235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>
                <a:solidFill>
                  <a:schemeClr val="tx2"/>
                </a:solidFill>
                <a:latin typeface="Comic Sans MS" panose="030F0702030302020204" pitchFamily="66" charset="0"/>
              </a:rPr>
              <a:t>Pryd est ti i </a:t>
            </a:r>
            <a:r>
              <a:rPr lang="en-GB" altLang="en-US" sz="6000" b="1" u="sng">
                <a:solidFill>
                  <a:schemeClr val="tx2"/>
                </a:solidFill>
                <a:latin typeface="Comic Sans MS" panose="030F0702030302020204" pitchFamily="66" charset="0"/>
              </a:rPr>
              <a:t>Ffrainc</a:t>
            </a:r>
            <a:r>
              <a:rPr lang="en-GB" altLang="en-US" sz="6000" b="1">
                <a:solidFill>
                  <a:schemeClr val="tx2"/>
                </a:solidFill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539750" y="3789363"/>
            <a:ext cx="777240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Es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ym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mis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Awst</a:t>
            </a:r>
            <a:r>
              <a:rPr lang="en-GB" altLang="en-US" sz="6000" b="1" u="sng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179388" y="4941888"/>
            <a:ext cx="864235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>
                <a:solidFill>
                  <a:schemeClr val="tx2"/>
                </a:solidFill>
                <a:latin typeface="Comic Sans MS" panose="030F0702030302020204" pitchFamily="66" charset="0"/>
              </a:rPr>
              <a:t>Sut est ti?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755650" y="5733256"/>
            <a:ext cx="777240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>
                <a:solidFill>
                  <a:srgbClr val="0000FF"/>
                </a:solidFill>
                <a:latin typeface="Comic Sans MS" panose="030F0702030302020204" pitchFamily="66" charset="0"/>
              </a:rPr>
              <a:t>Es i </a:t>
            </a:r>
            <a:r>
              <a:rPr lang="en-GB" altLang="en-US" sz="6000" b="1" u="sng">
                <a:solidFill>
                  <a:srgbClr val="0000FF"/>
                </a:solidFill>
                <a:latin typeface="Comic Sans MS" panose="030F0702030302020204" pitchFamily="66" charset="0"/>
              </a:rPr>
              <a:t>ar y fferi</a:t>
            </a:r>
            <a:r>
              <a:rPr lang="en-GB" altLang="en-US" sz="6000" b="1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pic>
        <p:nvPicPr>
          <p:cNvPr id="4104" name="Picture 9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4766" y="1226083"/>
            <a:ext cx="1033987" cy="585254"/>
          </a:xfrm>
          <a:noFill/>
        </p:spPr>
      </p:pic>
      <p:pic>
        <p:nvPicPr>
          <p:cNvPr id="4105" name="Picture 12" descr="ferryboat_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627688"/>
            <a:ext cx="8953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Calendar PNG Transparent Images | PNG All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636337" flipV="1">
            <a:off x="270808" y="3394421"/>
            <a:ext cx="752266" cy="1119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/>
      <p:bldP spid="205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go – past tense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0452645"/>
              </p:ext>
            </p:extLst>
          </p:nvPr>
        </p:nvGraphicFramePr>
        <p:xfrm>
          <a:off x="1524000" y="1484784"/>
          <a:ext cx="6096000" cy="5112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67278276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841398420"/>
                    </a:ext>
                  </a:extLst>
                </a:gridCol>
              </a:tblGrid>
              <a:tr h="852095">
                <a:tc>
                  <a:txBody>
                    <a:bodyPr/>
                    <a:lstStyle/>
                    <a:p>
                      <a:r>
                        <a:rPr lang="en-GB" sz="2800" dirty="0" err="1" smtClean="0"/>
                        <a:t>Es</a:t>
                      </a:r>
                      <a:r>
                        <a:rPr lang="en-GB" sz="2800" dirty="0" smtClean="0"/>
                        <a:t> </a:t>
                      </a:r>
                      <a:r>
                        <a:rPr lang="en-GB" sz="2800" dirty="0" err="1" smtClean="0"/>
                        <a:t>i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I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74686"/>
                  </a:ext>
                </a:extLst>
              </a:tr>
              <a:tr h="8520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smtClean="0"/>
                        <a:t>Est </a:t>
                      </a:r>
                      <a:r>
                        <a:rPr lang="en-GB" sz="2800" dirty="0" err="1" smtClean="0"/>
                        <a:t>ti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You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1999084"/>
                  </a:ext>
                </a:extLst>
              </a:tr>
              <a:tr h="8520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err="1" smtClean="0"/>
                        <a:t>Aeth</a:t>
                      </a:r>
                      <a:r>
                        <a:rPr lang="en-GB" sz="2800" dirty="0" smtClean="0"/>
                        <a:t> e/hi/Rhian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He/she/Rhian</a:t>
                      </a:r>
                      <a:r>
                        <a:rPr lang="en-GB" sz="2800" baseline="0" dirty="0" smtClean="0"/>
                        <a:t>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3625776"/>
                  </a:ext>
                </a:extLst>
              </a:tr>
              <a:tr h="8520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err="1" smtClean="0"/>
                        <a:t>Aethon</a:t>
                      </a:r>
                      <a:r>
                        <a:rPr lang="en-GB" sz="2800" dirty="0" smtClean="0"/>
                        <a:t> </a:t>
                      </a:r>
                      <a:r>
                        <a:rPr lang="en-GB" sz="2800" dirty="0" err="1" smtClean="0"/>
                        <a:t>ni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We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6340584"/>
                  </a:ext>
                </a:extLst>
              </a:tr>
              <a:tr h="8520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err="1" smtClean="0"/>
                        <a:t>Aethoch</a:t>
                      </a:r>
                      <a:r>
                        <a:rPr lang="en-GB" sz="2800" baseline="0" dirty="0" smtClean="0"/>
                        <a:t> chi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You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7126496"/>
                  </a:ext>
                </a:extLst>
              </a:tr>
              <a:tr h="8520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err="1" smtClean="0"/>
                        <a:t>Aethon</a:t>
                      </a:r>
                      <a:r>
                        <a:rPr lang="en-GB" sz="2800" baseline="0" dirty="0" smtClean="0"/>
                        <a:t> </a:t>
                      </a:r>
                      <a:r>
                        <a:rPr lang="en-GB" sz="2800" baseline="0" dirty="0" err="1" smtClean="0"/>
                        <a:t>nhw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They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9651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431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60350"/>
            <a:ext cx="7772400" cy="865188"/>
          </a:xfrm>
        </p:spPr>
        <p:txBody>
          <a:bodyPr/>
          <a:lstStyle/>
          <a:p>
            <a:pPr eaLnBrk="1" hangingPunct="1"/>
            <a:r>
              <a:rPr lang="en-GB" altLang="en-US" sz="6000" b="1" dirty="0" smtClean="0">
                <a:latin typeface="Comic Sans MS" panose="030F0702030302020204" pitchFamily="66" charset="0"/>
              </a:rPr>
              <a:t>  </a:t>
            </a:r>
            <a:endParaRPr lang="en-GB" altLang="en-US" sz="6000" b="1" dirty="0" smtClean="0">
              <a:solidFill>
                <a:schemeClr val="tx2"/>
              </a:solidFill>
              <a:latin typeface="Comic Sans MS" panose="030F0702030302020204" pitchFamily="66" charset="0"/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79388" y="1341438"/>
            <a:ext cx="8348662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Aeth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Rhian </a:t>
            </a: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Ffrainc</a:t>
            </a:r>
            <a:r>
              <a:rPr lang="en-GB" altLang="en-US" sz="6000" b="1" u="sng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250825" y="2565400"/>
            <a:ext cx="864235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6000" b="1" dirty="0">
              <a:solidFill>
                <a:schemeClr val="tx2"/>
              </a:solidFill>
              <a:latin typeface="Comic Sans MS" panose="030F0702030302020204" pitchFamily="66" charset="0"/>
            </a:endParaRP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-252536" y="3789363"/>
            <a:ext cx="9217024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Aeth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hi </a:t>
            </a: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ym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mis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Awst</a:t>
            </a:r>
            <a:r>
              <a:rPr lang="en-GB" altLang="en-US" sz="6000" b="1" u="sng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179388" y="4941888"/>
            <a:ext cx="864235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6000" b="1" dirty="0">
              <a:solidFill>
                <a:schemeClr val="tx2"/>
              </a:solidFill>
              <a:latin typeface="Comic Sans MS" panose="030F0702030302020204" pitchFamily="66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755650" y="5805488"/>
            <a:ext cx="8208838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Aeth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hi </a:t>
            </a:r>
            <a:r>
              <a:rPr lang="en-GB" altLang="en-US" sz="6000" b="1" u="sng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ar</a:t>
            </a:r>
            <a:r>
              <a:rPr lang="en-GB" altLang="en-US" sz="6000" b="1" u="sng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>
                <a:solidFill>
                  <a:srgbClr val="0000FF"/>
                </a:solidFill>
                <a:latin typeface="Comic Sans MS" panose="030F0702030302020204" pitchFamily="66" charset="0"/>
              </a:rPr>
              <a:t>y </a:t>
            </a:r>
            <a:r>
              <a:rPr lang="en-GB" altLang="en-US" sz="6000" b="1" u="sng" dirty="0" err="1">
                <a:solidFill>
                  <a:srgbClr val="0000FF"/>
                </a:solidFill>
                <a:latin typeface="Comic Sans MS" panose="030F0702030302020204" pitchFamily="66" charset="0"/>
              </a:rPr>
              <a:t>fferi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pic>
        <p:nvPicPr>
          <p:cNvPr id="4104" name="Picture 9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8542" y="823126"/>
            <a:ext cx="1033987" cy="585254"/>
          </a:xfrm>
          <a:noFill/>
        </p:spPr>
      </p:pic>
      <p:pic>
        <p:nvPicPr>
          <p:cNvPr id="4105" name="Picture 12" descr="ferryboat_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38" y="5737225"/>
            <a:ext cx="8953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Calendar PNG Transparent Images | PNG All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636337" flipV="1">
            <a:off x="379517" y="2869550"/>
            <a:ext cx="752266" cy="1119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2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/>
      <p:bldP spid="205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55650" y="5492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7200" b="1" smtClean="0">
                <a:latin typeface="Comic Sans MS" panose="030F0702030302020204" pitchFamily="66" charset="0"/>
              </a:rPr>
              <a:t>Beth welaist ti?</a:t>
            </a:r>
          </a:p>
        </p:txBody>
      </p:sp>
      <p:sp>
        <p:nvSpPr>
          <p:cNvPr id="5123" name="Rectangle 6"/>
          <p:cNvSpPr>
            <a:spLocks noChangeArrowheads="1"/>
          </p:cNvSpPr>
          <p:nvPr/>
        </p:nvSpPr>
        <p:spPr bwMode="auto">
          <a:xfrm>
            <a:off x="971550" y="4292600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7200" b="1">
                <a:solidFill>
                  <a:srgbClr val="0000FF"/>
                </a:solidFill>
                <a:latin typeface="Comic Sans MS" panose="030F0702030302020204" pitchFamily="66" charset="0"/>
              </a:rPr>
              <a:t>Gwelais i …</a:t>
            </a:r>
          </a:p>
        </p:txBody>
      </p:sp>
      <p:pic>
        <p:nvPicPr>
          <p:cNvPr id="5124" name="Picture 10" descr="eye-clip-art-lef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852738"/>
            <a:ext cx="136207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12" descr="eye%2520clip%2520art%2520right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2852738"/>
            <a:ext cx="136207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207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>
          <a:xfrm>
            <a:off x="539750" y="1989138"/>
            <a:ext cx="2735263" cy="647700"/>
          </a:xfrm>
        </p:spPr>
        <p:txBody>
          <a:bodyPr/>
          <a:lstStyle/>
          <a:p>
            <a:pPr eaLnBrk="1" hangingPunct="1"/>
            <a:r>
              <a:rPr lang="en-GB" altLang="en-US" sz="2800" smtClean="0">
                <a:latin typeface="Comic Sans MS" panose="030F0702030302020204" pitchFamily="66" charset="0"/>
              </a:rPr>
              <a:t>Tŵr Eiffel</a:t>
            </a: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3059113" y="1989138"/>
            <a:ext cx="2446337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>
                <a:solidFill>
                  <a:srgbClr val="002060"/>
                </a:solidFill>
                <a:latin typeface="Comic Sans MS" panose="030F0702030302020204" pitchFamily="66" charset="0"/>
              </a:rPr>
              <a:t>Tŵr</a:t>
            </a:r>
            <a:r>
              <a:rPr lang="en-GB" altLang="en-US" sz="2800" dirty="0">
                <a:solidFill>
                  <a:srgbClr val="002060"/>
                </a:solidFill>
                <a:latin typeface="Comic Sans MS" panose="030F0702030302020204" pitchFamily="66" charset="0"/>
              </a:rPr>
              <a:t> Pisa</a:t>
            </a:r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539750" y="4221163"/>
            <a:ext cx="27352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Acropolis</a:t>
            </a:r>
          </a:p>
        </p:txBody>
      </p:sp>
      <p:sp>
        <p:nvSpPr>
          <p:cNvPr id="7175" name="Rectangle 7"/>
          <p:cNvSpPr>
            <a:spLocks noChangeArrowheads="1"/>
          </p:cNvSpPr>
          <p:nvPr/>
        </p:nvSpPr>
        <p:spPr bwMode="auto">
          <a:xfrm>
            <a:off x="5580063" y="1989138"/>
            <a:ext cx="33131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solidFill>
                  <a:srgbClr val="002060"/>
                </a:solidFill>
                <a:latin typeface="Comic Sans MS" panose="030F0702030302020204" pitchFamily="66" charset="0"/>
              </a:rPr>
              <a:t>Statue of Liberty</a:t>
            </a:r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3203575" y="4149725"/>
            <a:ext cx="27352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Yr Alpau</a:t>
            </a:r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5795963" y="6021388"/>
            <a:ext cx="3348037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dawnswyr</a:t>
            </a:r>
            <a:r>
              <a:rPr lang="en-GB" altLang="en-US" sz="2800" dirty="0">
                <a:solidFill>
                  <a:schemeClr val="accent1"/>
                </a:solidFill>
                <a:latin typeface="Comic Sans MS" panose="030F0702030302020204" pitchFamily="66" charset="0"/>
              </a:rPr>
              <a:t> flamenco</a:t>
            </a:r>
          </a:p>
        </p:txBody>
      </p:sp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6084888" y="4076700"/>
            <a:ext cx="273526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Loch Ness</a:t>
            </a:r>
          </a:p>
        </p:txBody>
      </p:sp>
      <p:pic>
        <p:nvPicPr>
          <p:cNvPr id="6153" name="Picture 12" descr="eiffel-tower-da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250"/>
            <a:ext cx="990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2" name="Picture 14" descr="14_19_53-the-leaning-tower-of-pisa-tuscany-italy_web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476250"/>
            <a:ext cx="85725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4" name="Picture 16" descr="901020256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404813"/>
            <a:ext cx="1076325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6" name="Picture 18" descr="parthenon-and-the-acropoli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141663"/>
            <a:ext cx="11811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8" name="Picture 20" descr="015%2520Top%2520of%2520the%2520Alps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3068638"/>
            <a:ext cx="13906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90" name="Picture 22" descr="loch-ness-monster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2997200"/>
            <a:ext cx="1512887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92" name="Picture 24" descr="defne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4868863"/>
            <a:ext cx="103822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94" name="Picture 26" descr="Giants Causeway, Co Antrim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5013325"/>
            <a:ext cx="1152525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95" name="Rectangle 27"/>
          <p:cNvSpPr>
            <a:spLocks noChangeArrowheads="1"/>
          </p:cNvSpPr>
          <p:nvPr/>
        </p:nvSpPr>
        <p:spPr bwMode="auto">
          <a:xfrm>
            <a:off x="107950" y="6092825"/>
            <a:ext cx="29511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solidFill>
                  <a:schemeClr val="accent1"/>
                </a:solidFill>
                <a:latin typeface="Comic Sans MS" panose="030F0702030302020204" pitchFamily="66" charset="0"/>
              </a:rPr>
              <a:t>Giants Causeway</a:t>
            </a:r>
          </a:p>
        </p:txBody>
      </p:sp>
      <p:pic>
        <p:nvPicPr>
          <p:cNvPr id="7197" name="Picture 29" descr="buckinghampalace_468x376">
            <a:hlinkClick r:id="rId17"/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4797425"/>
            <a:ext cx="12192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98" name="Rectangle 30"/>
          <p:cNvSpPr>
            <a:spLocks noChangeArrowheads="1"/>
          </p:cNvSpPr>
          <p:nvPr/>
        </p:nvSpPr>
        <p:spPr bwMode="auto">
          <a:xfrm>
            <a:off x="3132138" y="6021388"/>
            <a:ext cx="273526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Palas</a:t>
            </a:r>
            <a:r>
              <a:rPr lang="en-GB" altLang="en-US" sz="2800" dirty="0">
                <a:solidFill>
                  <a:schemeClr val="accent1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2800" dirty="0" smtClean="0">
                <a:solidFill>
                  <a:schemeClr val="accent1"/>
                </a:solidFill>
                <a:latin typeface="Comic Sans MS" panose="030F0702030302020204" pitchFamily="66" charset="0"/>
              </a:rPr>
              <a:t>Buckingham</a:t>
            </a:r>
            <a:endParaRPr lang="en-GB" altLang="en-US" sz="2800" dirty="0">
              <a:solidFill>
                <a:schemeClr val="accent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847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7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7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7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7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7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17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5492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6600" b="1" smtClean="0">
                <a:latin typeface="Comic Sans MS" panose="030F0702030302020204" pitchFamily="66" charset="0"/>
              </a:rPr>
              <a:t>Beth fwytaist  ti?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971550" y="4292600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7200" b="1">
                <a:solidFill>
                  <a:srgbClr val="0000FF"/>
                </a:solidFill>
                <a:latin typeface="Comic Sans MS" panose="030F0702030302020204" pitchFamily="66" charset="0"/>
              </a:rPr>
              <a:t>Bwytais i …</a:t>
            </a:r>
          </a:p>
        </p:txBody>
      </p:sp>
      <p:pic>
        <p:nvPicPr>
          <p:cNvPr id="7172" name="Picture 7" descr="056653-firey-orange-jelly-icon-food-beverage-knife-fork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2420938"/>
            <a:ext cx="1512887" cy="151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073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59113" y="1989138"/>
            <a:ext cx="2735262" cy="647700"/>
          </a:xfrm>
        </p:spPr>
        <p:txBody>
          <a:bodyPr/>
          <a:lstStyle/>
          <a:p>
            <a:pPr eaLnBrk="1" hangingPunct="1"/>
            <a:r>
              <a:rPr lang="en-GB" altLang="en-US" sz="2800" dirty="0" err="1" smtClean="0">
                <a:latin typeface="Comic Sans MS" panose="030F0702030302020204" pitchFamily="66" charset="0"/>
              </a:rPr>
              <a:t>pitsa</a:t>
            </a:r>
            <a:r>
              <a:rPr lang="en-GB" altLang="en-US" sz="2800" dirty="0" smtClean="0">
                <a:latin typeface="Comic Sans MS" panose="030F0702030302020204" pitchFamily="66" charset="0"/>
              </a:rPr>
              <a:t> a </a:t>
            </a:r>
            <a:r>
              <a:rPr lang="en-GB" altLang="en-US" sz="2800" dirty="0" err="1" smtClean="0">
                <a:latin typeface="Comic Sans MS" panose="030F0702030302020204" pitchFamily="66" charset="0"/>
              </a:rPr>
              <a:t>sbageti</a:t>
            </a:r>
            <a:endParaRPr lang="en-GB" altLang="en-US" sz="2800" dirty="0" smtClean="0">
              <a:latin typeface="Comic Sans MS" panose="030F0702030302020204" pitchFamily="66" charset="0"/>
            </a:endParaRP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468313" y="1989138"/>
            <a:ext cx="2446337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solidFill>
                  <a:srgbClr val="002060"/>
                </a:solidFill>
                <a:latin typeface="Comic Sans MS" panose="030F0702030302020204" pitchFamily="66" charset="0"/>
              </a:rPr>
              <a:t>croissants a </a:t>
            </a:r>
            <a:r>
              <a:rPr lang="en-GB" altLang="en-US" sz="2800" dirty="0" err="1">
                <a:solidFill>
                  <a:srgbClr val="002060"/>
                </a:solidFill>
                <a:latin typeface="Comic Sans MS" panose="030F0702030302020204" pitchFamily="66" charset="0"/>
              </a:rPr>
              <a:t>malwod</a:t>
            </a:r>
            <a:endParaRPr lang="en-GB" altLang="en-US" sz="2800" dirty="0">
              <a:solidFill>
                <a:srgbClr val="002060"/>
              </a:solidFill>
              <a:latin typeface="Comic Sans MS" panose="030F0702030302020204" pitchFamily="66" charset="0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539750" y="4221163"/>
            <a:ext cx="27352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mousakka</a:t>
            </a: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5580063" y="1989138"/>
            <a:ext cx="33131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 smtClean="0">
                <a:solidFill>
                  <a:srgbClr val="002060"/>
                </a:solidFill>
                <a:latin typeface="Comic Sans MS" panose="030F0702030302020204" pitchFamily="66" charset="0"/>
              </a:rPr>
              <a:t>byrgyr</a:t>
            </a:r>
            <a:endParaRPr lang="en-GB" altLang="en-US" sz="2800" dirty="0">
              <a:solidFill>
                <a:srgbClr val="002060"/>
              </a:solidFill>
              <a:latin typeface="Comic Sans MS" panose="030F0702030302020204" pitchFamily="66" charset="0"/>
            </a:endParaRP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3203575" y="4149725"/>
            <a:ext cx="27352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siocled</a:t>
            </a: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5795963" y="6021388"/>
            <a:ext cx="3348037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solidFill>
                  <a:schemeClr val="accent1"/>
                </a:solidFill>
                <a:latin typeface="Comic Sans MS" panose="030F0702030302020204" pitchFamily="66" charset="0"/>
              </a:rPr>
              <a:t>paella</a:t>
            </a:r>
          </a:p>
        </p:txBody>
      </p:sp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6084888" y="4076700"/>
            <a:ext cx="273526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haggis</a:t>
            </a:r>
          </a:p>
        </p:txBody>
      </p:sp>
      <p:sp>
        <p:nvSpPr>
          <p:cNvPr id="10257" name="Rectangle 17"/>
          <p:cNvSpPr>
            <a:spLocks noChangeArrowheads="1"/>
          </p:cNvSpPr>
          <p:nvPr/>
        </p:nvSpPr>
        <p:spPr bwMode="auto">
          <a:xfrm>
            <a:off x="107950" y="6092825"/>
            <a:ext cx="29511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tatws</a:t>
            </a:r>
            <a:endParaRPr lang="en-GB" altLang="en-US" sz="2800" dirty="0">
              <a:solidFill>
                <a:schemeClr val="accent1"/>
              </a:solidFill>
              <a:latin typeface="Comic Sans MS" panose="030F0702030302020204" pitchFamily="66" charset="0"/>
            </a:endParaRPr>
          </a:p>
        </p:txBody>
      </p:sp>
      <p:sp>
        <p:nvSpPr>
          <p:cNvPr id="10259" name="Rectangle 19"/>
          <p:cNvSpPr>
            <a:spLocks noChangeArrowheads="1"/>
          </p:cNvSpPr>
          <p:nvPr/>
        </p:nvSpPr>
        <p:spPr bwMode="auto">
          <a:xfrm>
            <a:off x="2700338" y="6021388"/>
            <a:ext cx="360045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pysgodyn</a:t>
            </a:r>
            <a:r>
              <a:rPr lang="en-GB" altLang="en-US" sz="2800" dirty="0">
                <a:solidFill>
                  <a:schemeClr val="accent1"/>
                </a:solidFill>
                <a:latin typeface="Comic Sans MS" panose="030F0702030302020204" pitchFamily="66" charset="0"/>
              </a:rPr>
              <a:t> a </a:t>
            </a:r>
            <a:r>
              <a:rPr lang="en-GB" altLang="en-US" sz="28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sglodion</a:t>
            </a:r>
            <a:endParaRPr lang="en-GB" altLang="en-US" sz="2800" dirty="0">
              <a:solidFill>
                <a:schemeClr val="accent1"/>
              </a:solidFill>
              <a:latin typeface="Comic Sans MS" panose="030F0702030302020204" pitchFamily="66" charset="0"/>
            </a:endParaRPr>
          </a:p>
        </p:txBody>
      </p:sp>
      <p:pic>
        <p:nvPicPr>
          <p:cNvPr id="8203" name="Picture 21" descr="1194986063686564309croissant_gerald_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620713"/>
            <a:ext cx="1285875" cy="79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4" name="Picture 23" descr="summer_clipart_snail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49275"/>
            <a:ext cx="990600" cy="79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5" name="Picture 25" descr="pizza_4_stagioni_archite_01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476250"/>
            <a:ext cx="935038" cy="93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7" name="Picture 27" descr="Clipart_Food_Spaghetti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404813"/>
            <a:ext cx="114300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9" name="Picture 29" descr="clipart-burger2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404813"/>
            <a:ext cx="1190625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1" name="Picture 31" descr="LambMoussaka_n_l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3141663"/>
            <a:ext cx="1019175" cy="101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3" name="Picture 33" descr="Chocolate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3141663"/>
            <a:ext cx="123825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5" name="Picture 35" descr="Haggis-001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3141663"/>
            <a:ext cx="144145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7" name="Picture 37" descr="potatoes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868863"/>
            <a:ext cx="119062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9" name="Picture 39" descr="k0724115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4978400"/>
            <a:ext cx="1296988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1" name="Picture 41" descr="Paella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4941888"/>
            <a:ext cx="1303337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279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0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0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0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10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10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10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10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/>
      <p:bldP spid="10245" grpId="0"/>
      <p:bldP spid="10246" grpId="0"/>
      <p:bldP spid="1024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5492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6600" b="1" dirty="0" err="1" smtClean="0">
                <a:latin typeface="Comic Sans MS" panose="030F0702030302020204" pitchFamily="66" charset="0"/>
              </a:rPr>
              <a:t>Gyda</a:t>
            </a:r>
            <a:r>
              <a:rPr lang="en-GB" altLang="en-US" sz="6600" b="1" dirty="0" smtClean="0">
                <a:latin typeface="Comic Sans MS" panose="030F0702030302020204" pitchFamily="66" charset="0"/>
              </a:rPr>
              <a:t> </a:t>
            </a:r>
            <a:r>
              <a:rPr lang="en-GB" altLang="en-US" sz="6600" b="1" dirty="0" err="1" smtClean="0">
                <a:latin typeface="Comic Sans MS" panose="030F0702030302020204" pitchFamily="66" charset="0"/>
              </a:rPr>
              <a:t>phwy</a:t>
            </a:r>
            <a:r>
              <a:rPr lang="en-GB" altLang="en-US" sz="6600" b="1" dirty="0" smtClean="0">
                <a:latin typeface="Comic Sans MS" panose="030F0702030302020204" pitchFamily="66" charset="0"/>
              </a:rPr>
              <a:t> </a:t>
            </a:r>
            <a:r>
              <a:rPr lang="en-GB" altLang="en-US" sz="6600" b="1" dirty="0" err="1" smtClean="0">
                <a:latin typeface="Comic Sans MS" panose="030F0702030302020204" pitchFamily="66" charset="0"/>
              </a:rPr>
              <a:t>est</a:t>
            </a:r>
            <a:r>
              <a:rPr lang="en-GB" altLang="en-US" sz="6600" b="1" dirty="0" smtClean="0">
                <a:latin typeface="Comic Sans MS" panose="030F0702030302020204" pitchFamily="66" charset="0"/>
              </a:rPr>
              <a:t> </a:t>
            </a:r>
            <a:r>
              <a:rPr lang="en-GB" altLang="en-US" sz="6600" b="1" dirty="0" err="1" smtClean="0">
                <a:latin typeface="Comic Sans MS" panose="030F0702030302020204" pitchFamily="66" charset="0"/>
              </a:rPr>
              <a:t>ti</a:t>
            </a:r>
            <a:r>
              <a:rPr lang="en-GB" altLang="en-US" sz="6600" b="1" dirty="0" smtClean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971550" y="4292600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72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Es</a:t>
            </a:r>
            <a:r>
              <a:rPr lang="en-GB" altLang="en-US" sz="72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72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72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72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gyda</a:t>
            </a:r>
            <a:r>
              <a:rPr lang="en-GB" altLang="en-US" sz="72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…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8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f</a:t>
            </a:r>
            <a:r>
              <a:rPr lang="en-GB" altLang="en-US" sz="48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frindiau</a:t>
            </a:r>
            <a:r>
              <a:rPr lang="en-GB" altLang="en-US" sz="48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/ </a:t>
            </a:r>
            <a:r>
              <a:rPr lang="en-GB" altLang="en-US" sz="48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teulu</a:t>
            </a:r>
            <a:r>
              <a:rPr lang="en-GB" altLang="en-US" sz="48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  </a:t>
            </a:r>
            <a:endParaRPr lang="en-GB" altLang="en-US" sz="4800" b="1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pic>
        <p:nvPicPr>
          <p:cNvPr id="2" name="Picture 1" descr="Science Study Confirms That Friends Share DNA | Truth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420888"/>
            <a:ext cx="2376264" cy="158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66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60350"/>
            <a:ext cx="7772400" cy="865188"/>
          </a:xfrm>
        </p:spPr>
        <p:txBody>
          <a:bodyPr/>
          <a:lstStyle/>
          <a:p>
            <a:pPr eaLnBrk="1" hangingPunct="1"/>
            <a:r>
              <a:rPr lang="en-GB" altLang="en-US" sz="6000" b="1" dirty="0" smtClean="0">
                <a:latin typeface="Comic Sans MS" panose="030F0702030302020204" pitchFamily="66" charset="0"/>
              </a:rPr>
              <a:t>  </a:t>
            </a:r>
            <a:endParaRPr lang="en-GB" altLang="en-US" sz="6000" b="1" dirty="0" smtClean="0">
              <a:solidFill>
                <a:schemeClr val="accent1"/>
              </a:solidFill>
              <a:latin typeface="Comic Sans MS" panose="030F0702030302020204" pitchFamily="66" charset="0"/>
            </a:endParaRP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755650" y="1341438"/>
            <a:ext cx="777240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79388" y="4797425"/>
            <a:ext cx="864235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>
                <a:solidFill>
                  <a:schemeClr val="tx2"/>
                </a:solidFill>
                <a:latin typeface="Comic Sans MS" panose="030F0702030302020204" pitchFamily="66" charset="0"/>
              </a:rPr>
              <a:t>Beth fwytaist ti?</a:t>
            </a: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539750" y="5661025"/>
            <a:ext cx="7772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>
                <a:solidFill>
                  <a:srgbClr val="0000FF"/>
                </a:solidFill>
                <a:latin typeface="Comic Sans MS" panose="030F0702030302020204" pitchFamily="66" charset="0"/>
              </a:rPr>
              <a:t>Bwytais i </a:t>
            </a:r>
            <a:r>
              <a:rPr lang="en-GB" altLang="en-US" sz="6000" b="1" u="sng">
                <a:solidFill>
                  <a:srgbClr val="0000FF"/>
                </a:solidFill>
                <a:latin typeface="Comic Sans MS" panose="030F0702030302020204" pitchFamily="66" charset="0"/>
              </a:rPr>
              <a:t>croissants</a:t>
            </a:r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107950" y="404665"/>
            <a:ext cx="8642350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>
                <a:solidFill>
                  <a:schemeClr val="tx2"/>
                </a:solidFill>
                <a:latin typeface="Comic Sans MS" panose="030F0702030302020204" pitchFamily="66" charset="0"/>
              </a:rPr>
              <a:t>Beth </a:t>
            </a:r>
            <a:r>
              <a:rPr lang="en-GB" altLang="en-US" sz="6000" b="1" dirty="0" err="1">
                <a:solidFill>
                  <a:schemeClr val="tx2"/>
                </a:solidFill>
                <a:latin typeface="Comic Sans MS" panose="030F0702030302020204" pitchFamily="66" charset="0"/>
              </a:rPr>
              <a:t>welaist</a:t>
            </a:r>
            <a:r>
              <a:rPr lang="en-GB" altLang="en-US" sz="6000" b="1" dirty="0">
                <a:solidFill>
                  <a:schemeClr val="tx2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chemeClr val="tx2"/>
                </a:solidFill>
                <a:latin typeface="Comic Sans MS" panose="030F0702030302020204" pitchFamily="66" charset="0"/>
              </a:rPr>
              <a:t>ti</a:t>
            </a:r>
            <a:r>
              <a:rPr lang="en-GB" altLang="en-US" sz="6000" b="1" dirty="0">
                <a:solidFill>
                  <a:schemeClr val="tx2"/>
                </a:solidFill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250825" y="116632"/>
            <a:ext cx="8640763" cy="6912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Gwelais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>
                <a:solidFill>
                  <a:srgbClr val="0000FF"/>
                </a:solidFill>
                <a:latin typeface="Comic Sans MS" panose="030F0702030302020204" pitchFamily="66" charset="0"/>
              </a:rPr>
              <a:t>Tŵr</a:t>
            </a:r>
            <a:r>
              <a:rPr lang="en-GB" altLang="en-US" sz="6000" b="1" u="sng" dirty="0">
                <a:solidFill>
                  <a:srgbClr val="0000FF"/>
                </a:solidFill>
                <a:latin typeface="Comic Sans MS" panose="030F0702030302020204" pitchFamily="66" charset="0"/>
              </a:rPr>
              <a:t> Eiffel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  <a:p>
            <a:pPr algn="ctr">
              <a:spcBef>
                <a:spcPct val="0"/>
              </a:spcBef>
              <a:buNone/>
            </a:pPr>
            <a:r>
              <a:rPr lang="en-GB" altLang="en-US" sz="6000" b="1" dirty="0" err="1">
                <a:latin typeface="Comic Sans MS" panose="030F0702030302020204" pitchFamily="66" charset="0"/>
              </a:rPr>
              <a:t>Gyda</a:t>
            </a:r>
            <a:r>
              <a:rPr lang="en-GB" altLang="en-US" sz="6000" b="1" dirty="0"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latin typeface="Comic Sans MS" panose="030F0702030302020204" pitchFamily="66" charset="0"/>
              </a:rPr>
              <a:t>phwy</a:t>
            </a:r>
            <a:r>
              <a:rPr lang="en-GB" altLang="en-US" sz="6000" b="1" dirty="0"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latin typeface="Comic Sans MS" panose="030F0702030302020204" pitchFamily="66" charset="0"/>
              </a:rPr>
              <a:t>est</a:t>
            </a:r>
            <a:r>
              <a:rPr lang="en-GB" altLang="en-US" sz="6000" b="1" dirty="0"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latin typeface="Comic Sans MS" panose="030F0702030302020204" pitchFamily="66" charset="0"/>
              </a:rPr>
              <a:t>ti</a:t>
            </a:r>
            <a:r>
              <a:rPr lang="en-GB" altLang="en-US" sz="6000" b="1" dirty="0" smtClean="0">
                <a:latin typeface="Comic Sans MS" panose="030F0702030302020204" pitchFamily="66" charset="0"/>
              </a:rPr>
              <a:t>?</a:t>
            </a:r>
          </a:p>
          <a:p>
            <a:pPr algn="ctr">
              <a:spcBef>
                <a:spcPct val="0"/>
              </a:spcBef>
              <a:buNone/>
            </a:pP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Es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gyda’r</a:t>
            </a:r>
            <a:r>
              <a:rPr lang="en-GB" altLang="en-US" sz="6000" b="1" u="sng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>
                <a:solidFill>
                  <a:srgbClr val="0000FF"/>
                </a:solidFill>
                <a:latin typeface="Comic Sans MS" panose="030F0702030302020204" pitchFamily="66" charset="0"/>
              </a:rPr>
              <a:t>teulu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  <a:p>
            <a:pPr algn="ctr">
              <a:spcBef>
                <a:spcPct val="0"/>
              </a:spcBef>
              <a:buNone/>
            </a:pP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pic>
        <p:nvPicPr>
          <p:cNvPr id="9224" name="Picture 11" descr="1194986063686564309croissant_gerald_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4846048"/>
            <a:ext cx="1079500" cy="66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Picture 12" descr="eiffel-tower-day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88913"/>
            <a:ext cx="990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Science Study Confirms That Friends Share DNA | Truth ...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64" y="3058427"/>
            <a:ext cx="881272" cy="586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599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7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Comic Sans MS"/>
                <a:cs typeface="Comic Sans MS"/>
              </a:rPr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>
              <a:latin typeface="Comic Sans MS"/>
              <a:cs typeface="Comic Sans MS"/>
            </a:endParaRPr>
          </a:p>
          <a:p>
            <a:r>
              <a:rPr lang="en-US" dirty="0" err="1" smtClean="0">
                <a:latin typeface="Comic Sans MS"/>
                <a:cs typeface="Comic Sans MS"/>
              </a:rPr>
              <a:t>Gweithgaredd</a:t>
            </a:r>
            <a:r>
              <a:rPr lang="en-US" dirty="0" smtClean="0">
                <a:latin typeface="Comic Sans MS"/>
                <a:cs typeface="Comic Sans MS"/>
              </a:rPr>
              <a:t> 3, </a:t>
            </a:r>
            <a:r>
              <a:rPr lang="en-US" dirty="0" err="1" smtClean="0">
                <a:latin typeface="Comic Sans MS"/>
                <a:cs typeface="Comic Sans MS"/>
              </a:rPr>
              <a:t>rhif</a:t>
            </a:r>
            <a:r>
              <a:rPr lang="en-US" dirty="0" smtClean="0">
                <a:latin typeface="Comic Sans MS"/>
                <a:cs typeface="Comic Sans MS"/>
              </a:rPr>
              <a:t> 4</a:t>
            </a:r>
          </a:p>
          <a:p>
            <a:endParaRPr lang="en-US" dirty="0">
              <a:latin typeface="Comic Sans MS"/>
              <a:cs typeface="Comic Sans MS"/>
            </a:endParaRPr>
          </a:p>
          <a:p>
            <a:r>
              <a:rPr lang="en-US" dirty="0">
                <a:latin typeface="Comic Sans MS"/>
                <a:cs typeface="Comic Sans MS"/>
                <a:hlinkClick r:id="rId2"/>
              </a:rPr>
              <a:t>http://</a:t>
            </a:r>
            <a:r>
              <a:rPr lang="en-US" dirty="0" smtClean="0">
                <a:latin typeface="Comic Sans MS"/>
                <a:cs typeface="Comic Sans MS"/>
                <a:hlinkClick r:id="rId2"/>
              </a:rPr>
              <a:t>resources.hwb.wales.gov.uk/VTC/ngfl/wsl/bdag/gwyliau-de/apps/simple-projector/index.html</a:t>
            </a:r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pPr marL="0" indent="0">
              <a:buNone/>
            </a:pPr>
            <a:endParaRPr lang="en-US" dirty="0" smtClean="0">
              <a:latin typeface="Comic Sans MS"/>
              <a:cs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390919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0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7235219"/>
              </p:ext>
            </p:extLst>
          </p:nvPr>
        </p:nvGraphicFramePr>
        <p:xfrm>
          <a:off x="250825" y="404813"/>
          <a:ext cx="8424863" cy="5832476"/>
        </p:xfrm>
        <a:graphic>
          <a:graphicData uri="http://schemas.openxmlformats.org/drawingml/2006/table">
            <a:tbl>
              <a:tblPr/>
              <a:tblGrid>
                <a:gridCol w="4213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116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Ble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 i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Sbaen.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Pryd est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 i ym mis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Gorffennaf.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Sut est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awyren</a:t>
                      </a: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Gyda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phwy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gyda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Mamgu</a:t>
                      </a:r>
                      <a:r>
                        <a:rPr kumimoji="0" lang="en-GB" sz="28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 </a:t>
                      </a:r>
                      <a:r>
                        <a:rPr kumimoji="0" lang="en-GB" sz="28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Tadcu</a:t>
                      </a:r>
                      <a:r>
                        <a:rPr kumimoji="0" lang="en-GB" sz="28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10259" name="Picture 29" descr="arrow-blue-outline-righ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1001713"/>
            <a:ext cx="927100" cy="71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0" name="Picture 30" descr="arrow-blue-outline-righ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981075"/>
            <a:ext cx="927100" cy="71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1" name="Picture 5" descr="airplane1rg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4076700"/>
            <a:ext cx="792163" cy="59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2" name="Picture 5" descr="airplane1rgb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4113213"/>
            <a:ext cx="720725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3" name="Picture 34" descr="grandparent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300663"/>
            <a:ext cx="858838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4" name="Picture 35" descr="grandparent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5373688"/>
            <a:ext cx="858838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5" name="Picture 49" descr="14-5-07-july-1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063" y="2420938"/>
            <a:ext cx="774700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6" name="Picture 50" descr="14-5-07-july-1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2420938"/>
            <a:ext cx="774700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4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40" name="Group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4919549"/>
              </p:ext>
            </p:extLst>
          </p:nvPr>
        </p:nvGraphicFramePr>
        <p:xfrm>
          <a:off x="250825" y="404813"/>
          <a:ext cx="8424863" cy="5834061"/>
        </p:xfrm>
        <a:graphic>
          <a:graphicData uri="http://schemas.openxmlformats.org/drawingml/2006/table">
            <a:tbl>
              <a:tblPr/>
              <a:tblGrid>
                <a:gridCol w="4213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116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welaist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Gwelais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ddawnsio flamenco.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fwytaist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Bwytais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paella.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oedd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tywydd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Roedd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hi’n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boeth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en-GB" sz="28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wnest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???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11285" name="Picture 31" descr="056653-firey-orange-jelly-icon-food-beverage-knife-fork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2420938"/>
            <a:ext cx="720725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86" name="Picture 32" descr="056653-firey-orange-jelly-icon-food-beverage-knife-fork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2420938"/>
            <a:ext cx="720725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87" name="Picture 33" descr="eye-clip-art-left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1341438"/>
            <a:ext cx="712787" cy="31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89" name="Picture 35" descr="eye-clip-art-left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256" y="1399513"/>
            <a:ext cx="712788" cy="31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Weather White Background Images | All White Background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861426"/>
            <a:ext cx="1036052" cy="828842"/>
          </a:xfrm>
          <a:prstGeom prst="rect">
            <a:avLst/>
          </a:prstGeom>
        </p:spPr>
      </p:pic>
      <p:pic>
        <p:nvPicPr>
          <p:cNvPr id="8" name="Picture 7" descr="Weather White Background Images | All White Background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2624" y="3789040"/>
            <a:ext cx="1036052" cy="828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53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Comic Sans MS"/>
                <a:cs typeface="Comic Sans MS"/>
              </a:rPr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>
              <a:latin typeface="Comic Sans MS"/>
              <a:cs typeface="Comic Sans MS"/>
            </a:endParaRPr>
          </a:p>
          <a:p>
            <a:r>
              <a:rPr lang="en-US" dirty="0" err="1" smtClean="0">
                <a:latin typeface="Comic Sans MS"/>
                <a:cs typeface="Comic Sans MS"/>
              </a:rPr>
              <a:t>Gweithgaredd</a:t>
            </a:r>
            <a:r>
              <a:rPr lang="en-US" dirty="0" smtClean="0">
                <a:latin typeface="Comic Sans MS"/>
                <a:cs typeface="Comic Sans MS"/>
              </a:rPr>
              <a:t> 4, </a:t>
            </a:r>
            <a:r>
              <a:rPr lang="en-US" dirty="0" err="1" smtClean="0">
                <a:latin typeface="Comic Sans MS"/>
                <a:cs typeface="Comic Sans MS"/>
              </a:rPr>
              <a:t>rhif</a:t>
            </a:r>
            <a:r>
              <a:rPr lang="en-US" dirty="0" smtClean="0">
                <a:latin typeface="Comic Sans MS"/>
                <a:cs typeface="Comic Sans MS"/>
              </a:rPr>
              <a:t> 2</a:t>
            </a:r>
          </a:p>
          <a:p>
            <a:pPr marL="0" indent="0">
              <a:buNone/>
            </a:pPr>
            <a:endParaRPr lang="en-US" dirty="0" smtClean="0">
              <a:latin typeface="Comic Sans MS"/>
              <a:cs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12688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6" descr="MP900444570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00"/>
            <a:ext cx="9144000" cy="675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290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0" name="Picture 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7962" y="393218"/>
            <a:ext cx="1079500" cy="61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1" name="Picture 2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70" y="6223597"/>
            <a:ext cx="1009650" cy="54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2" name="Picture 2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01" y="5386079"/>
            <a:ext cx="985837" cy="55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3" name="Picture 2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086" y="350837"/>
            <a:ext cx="1052513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07" y="4423149"/>
            <a:ext cx="1101725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5" name="Picture 30" descr="MCFL00014_0000[1]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75" y="3425825"/>
            <a:ext cx="962025" cy="642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6" name="Picture 31" descr="MCFL00185_0000[1]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07" y="2209800"/>
            <a:ext cx="1000125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7" name="Picture 3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38" y="1305794"/>
            <a:ext cx="1079500" cy="65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8" name="Picture 33" descr="MCj03918120000[1]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07" y="438149"/>
            <a:ext cx="1020762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9" name="Picture 34" descr="Switzerland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597" y="350837"/>
            <a:ext cx="863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3" descr="MCj04241880000[1]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080" y="4994760"/>
            <a:ext cx="1079500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 descr="MPj04331460000[1]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688" y="3747293"/>
            <a:ext cx="1431925" cy="95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5" descr="airplane1rgb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219074"/>
            <a:ext cx="1152525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5" descr="MCj03825890000[1]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1305794"/>
            <a:ext cx="1223963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4" descr="ferryboat_clipart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7825" y="2640013"/>
            <a:ext cx="8953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6" descr="trn18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016" y="5581909"/>
            <a:ext cx="2916237" cy="107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2" descr="eiffel-tower-day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783" y="1438323"/>
            <a:ext cx="990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4" descr="14_19_53-the-leaning-tower-of-pisa-tuscany-italy_web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947" y="1426439"/>
            <a:ext cx="85725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16" descr="901020256">
            <a:hlinkClick r:id="rId24"/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544" y="2529756"/>
            <a:ext cx="1076325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18" descr="parthenon-and-the-acropolis">
            <a:hlinkClick r:id="rId26"/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0496" y="3044353"/>
            <a:ext cx="11811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2" descr="loch-ness-monster">
            <a:hlinkClick r:id="rId28"/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267" y="4298231"/>
            <a:ext cx="1512887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9" descr="buckinghampalace_468x376">
            <a:hlinkClick r:id="rId30"/>
          </p:cNvPr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266" y="2937492"/>
            <a:ext cx="12192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 descr="defne">
            <a:hlinkClick r:id="rId32"/>
          </p:cNvPr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109" y="1222457"/>
            <a:ext cx="103822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5" descr="pizza_4_stagioni_archite_01">
            <a:hlinkClick r:id="rId34"/>
          </p:cNvPr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462" y="4338651"/>
            <a:ext cx="935038" cy="93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27" descr="Clipart_Food_Spaghetti">
            <a:hlinkClick r:id="rId36"/>
          </p:cNvPr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212" y="4309965"/>
            <a:ext cx="114300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9" descr="clipart-burger2">
            <a:hlinkClick r:id="rId38"/>
          </p:cNvPr>
          <p:cNvPicPr>
            <a:picLocks noChangeAspect="1" noChangeArrowheads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968" y="4002745"/>
            <a:ext cx="1190625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3" descr="summer_clipart_snail">
            <a:hlinkClick r:id="rId40"/>
          </p:cNvPr>
          <p:cNvPicPr>
            <a:picLocks noChangeAspect="1" noChangeArrowheads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240" y="1547400"/>
            <a:ext cx="990600" cy="79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33" descr="Chocolate">
            <a:hlinkClick r:id="rId42"/>
          </p:cNvPr>
          <p:cNvPicPr>
            <a:picLocks noChangeAspect="1" noChangeArrowheads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968" y="261587"/>
            <a:ext cx="123825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5" descr="Haggis-001">
            <a:hlinkClick r:id="rId44"/>
          </p:cNvPr>
          <p:cNvPicPr>
            <a:picLocks noChangeAspect="1" noChangeArrowheads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547" y="2775858"/>
            <a:ext cx="144145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39" descr="k0724115">
            <a:hlinkClick r:id="rId46"/>
          </p:cNvPr>
          <p:cNvPicPr>
            <a:picLocks noChangeAspect="1" noChangeArrowheads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812" y="5659696"/>
            <a:ext cx="1296988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" name="Picture 41" descr="Paella">
            <a:hlinkClick r:id="rId48"/>
          </p:cNvPr>
          <p:cNvPicPr>
            <a:picLocks noChangeAspect="1" noChangeArrowheads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117" y="5653834"/>
            <a:ext cx="1303337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429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Gwyliau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4800" dirty="0" smtClean="0"/>
              <a:t>Where are you going on your holidays this year?</a:t>
            </a:r>
          </a:p>
          <a:p>
            <a:pPr marL="114300" indent="0">
              <a:buNone/>
            </a:pPr>
            <a:endParaRPr lang="en-GB" sz="4800" dirty="0"/>
          </a:p>
          <a:p>
            <a:pPr marL="114300" indent="0">
              <a:buNone/>
            </a:pPr>
            <a:r>
              <a:rPr lang="en-GB" sz="4800" dirty="0" err="1" smtClean="0"/>
              <a:t>Ble</a:t>
            </a:r>
            <a:r>
              <a:rPr lang="en-GB" sz="4800" dirty="0" smtClean="0"/>
              <a:t> </a:t>
            </a:r>
            <a:r>
              <a:rPr lang="en-GB" sz="4800" dirty="0" err="1" smtClean="0"/>
              <a:t>wyt</a:t>
            </a:r>
            <a:r>
              <a:rPr lang="en-GB" sz="4800" dirty="0" smtClean="0"/>
              <a:t> </a:t>
            </a:r>
            <a:r>
              <a:rPr lang="en-GB" sz="4800" dirty="0" err="1" smtClean="0"/>
              <a:t>ti’n</a:t>
            </a:r>
            <a:r>
              <a:rPr lang="en-GB" sz="4800" dirty="0" smtClean="0"/>
              <a:t> </a:t>
            </a:r>
            <a:r>
              <a:rPr lang="en-GB" sz="4800" dirty="0" err="1" smtClean="0"/>
              <a:t>mynd</a:t>
            </a:r>
            <a:r>
              <a:rPr lang="en-GB" sz="4800" dirty="0" smtClean="0"/>
              <a:t> </a:t>
            </a:r>
            <a:r>
              <a:rPr lang="en-GB" sz="4800" dirty="0" err="1" smtClean="0"/>
              <a:t>ar</a:t>
            </a:r>
            <a:r>
              <a:rPr lang="en-GB" sz="4800" dirty="0" smtClean="0"/>
              <a:t> </a:t>
            </a:r>
            <a:r>
              <a:rPr lang="en-GB" sz="4800" dirty="0" err="1" smtClean="0"/>
              <a:t>dy</a:t>
            </a:r>
            <a:r>
              <a:rPr lang="en-GB" sz="4800" dirty="0" smtClean="0"/>
              <a:t> </a:t>
            </a:r>
            <a:r>
              <a:rPr lang="en-GB" sz="4800" dirty="0" err="1" smtClean="0"/>
              <a:t>wyliau</a:t>
            </a:r>
            <a:r>
              <a:rPr lang="en-GB" sz="4800" dirty="0" smtClean="0"/>
              <a:t> </a:t>
            </a:r>
            <a:r>
              <a:rPr lang="en-GB" sz="4800" dirty="0" err="1" smtClean="0"/>
              <a:t>eleni</a:t>
            </a:r>
            <a:r>
              <a:rPr lang="en-GB" sz="4800" dirty="0" smtClean="0"/>
              <a:t>?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726572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Gwyliau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4800" dirty="0" smtClean="0"/>
              <a:t>Where will you be going on your holidays this year?</a:t>
            </a:r>
          </a:p>
          <a:p>
            <a:pPr marL="114300" indent="0">
              <a:buNone/>
            </a:pPr>
            <a:endParaRPr lang="en-GB" sz="4800" dirty="0"/>
          </a:p>
          <a:p>
            <a:pPr marL="114300" indent="0">
              <a:buNone/>
            </a:pPr>
            <a:r>
              <a:rPr lang="en-GB" sz="4800" dirty="0" err="1" smtClean="0"/>
              <a:t>Ble</a:t>
            </a:r>
            <a:r>
              <a:rPr lang="en-GB" sz="4800" dirty="0" smtClean="0"/>
              <a:t> </a:t>
            </a:r>
            <a:r>
              <a:rPr lang="en-GB" sz="4800" dirty="0" err="1" smtClean="0"/>
              <a:t>byddi</a:t>
            </a:r>
            <a:r>
              <a:rPr lang="en-GB" sz="4800" dirty="0" smtClean="0"/>
              <a:t> </a:t>
            </a:r>
            <a:r>
              <a:rPr lang="en-GB" sz="4800" dirty="0" err="1" smtClean="0"/>
              <a:t>di’n</a:t>
            </a:r>
            <a:r>
              <a:rPr lang="en-GB" sz="4800" dirty="0" smtClean="0"/>
              <a:t> </a:t>
            </a:r>
            <a:r>
              <a:rPr lang="en-GB" sz="4800" dirty="0" err="1" smtClean="0"/>
              <a:t>mynd</a:t>
            </a:r>
            <a:r>
              <a:rPr lang="en-GB" sz="4800" dirty="0" smtClean="0"/>
              <a:t> </a:t>
            </a:r>
            <a:r>
              <a:rPr lang="en-GB" sz="4800" dirty="0" err="1" smtClean="0"/>
              <a:t>ar</a:t>
            </a:r>
            <a:r>
              <a:rPr lang="en-GB" sz="4800" dirty="0" smtClean="0"/>
              <a:t> </a:t>
            </a:r>
            <a:r>
              <a:rPr lang="en-GB" sz="4800" dirty="0" err="1" smtClean="0"/>
              <a:t>dy</a:t>
            </a:r>
            <a:r>
              <a:rPr lang="en-GB" sz="4800" dirty="0" smtClean="0"/>
              <a:t> </a:t>
            </a:r>
            <a:r>
              <a:rPr lang="en-GB" sz="4800" dirty="0" err="1" smtClean="0"/>
              <a:t>wyliau</a:t>
            </a:r>
            <a:r>
              <a:rPr lang="en-GB" sz="4800" dirty="0" smtClean="0"/>
              <a:t> </a:t>
            </a:r>
            <a:r>
              <a:rPr lang="en-GB" sz="4800" dirty="0" err="1" smtClean="0"/>
              <a:t>eleni</a:t>
            </a:r>
            <a:r>
              <a:rPr lang="en-GB" sz="4800" dirty="0" smtClean="0"/>
              <a:t>?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617628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Gwyliau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4800" dirty="0" smtClean="0"/>
              <a:t>How will you be going to Spain?</a:t>
            </a:r>
          </a:p>
          <a:p>
            <a:endParaRPr lang="en-GB" sz="4800" dirty="0"/>
          </a:p>
          <a:p>
            <a:pPr marL="114300" indent="0">
              <a:buNone/>
            </a:pPr>
            <a:r>
              <a:rPr lang="en-GB" sz="4800" dirty="0" err="1" smtClean="0"/>
              <a:t>Sut</a:t>
            </a:r>
            <a:r>
              <a:rPr lang="en-GB" sz="4800" dirty="0" smtClean="0"/>
              <a:t> </a:t>
            </a:r>
            <a:r>
              <a:rPr lang="en-GB" sz="4800" dirty="0" err="1"/>
              <a:t>b</a:t>
            </a:r>
            <a:r>
              <a:rPr lang="en-GB" sz="4800" dirty="0" err="1" smtClean="0"/>
              <a:t>yddi</a:t>
            </a:r>
            <a:r>
              <a:rPr lang="en-GB" sz="4800" dirty="0" smtClean="0"/>
              <a:t> </a:t>
            </a:r>
            <a:r>
              <a:rPr lang="en-GB" sz="4800" dirty="0" err="1" smtClean="0"/>
              <a:t>di’n</a:t>
            </a:r>
            <a:r>
              <a:rPr lang="en-GB" sz="4800" dirty="0" smtClean="0"/>
              <a:t> </a:t>
            </a:r>
            <a:r>
              <a:rPr lang="en-GB" sz="4800" dirty="0" err="1" smtClean="0"/>
              <a:t>mynd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Sbaen</a:t>
            </a:r>
            <a:r>
              <a:rPr lang="en-GB" sz="4800" dirty="0" smtClean="0"/>
              <a:t>?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04713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Gwyliau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4800" dirty="0" smtClean="0"/>
              <a:t>I will be going on the train.</a:t>
            </a:r>
          </a:p>
          <a:p>
            <a:pPr marL="114300" indent="0">
              <a:buNone/>
            </a:pPr>
            <a:endParaRPr lang="en-GB" sz="4800" dirty="0"/>
          </a:p>
          <a:p>
            <a:pPr marL="114300" indent="0">
              <a:buNone/>
            </a:pPr>
            <a:r>
              <a:rPr lang="en-GB" sz="4800" dirty="0" err="1" smtClean="0"/>
              <a:t>Bydda</a:t>
            </a:r>
            <a:r>
              <a:rPr lang="en-GB" sz="4800" dirty="0" smtClean="0"/>
              <a:t> </a:t>
            </a:r>
            <a:r>
              <a:rPr lang="en-GB" sz="4800" dirty="0" err="1"/>
              <a:t>i</a:t>
            </a:r>
            <a:r>
              <a:rPr lang="en-GB" sz="4800" dirty="0" err="1" smtClean="0"/>
              <a:t>’n</a:t>
            </a:r>
            <a:r>
              <a:rPr lang="en-GB" sz="4800" dirty="0" smtClean="0"/>
              <a:t> </a:t>
            </a:r>
            <a:r>
              <a:rPr lang="en-GB" sz="4800" dirty="0" err="1" smtClean="0"/>
              <a:t>mynd</a:t>
            </a:r>
            <a:r>
              <a:rPr lang="en-GB" sz="4800" dirty="0" smtClean="0"/>
              <a:t> </a:t>
            </a:r>
            <a:r>
              <a:rPr lang="en-GB" sz="4800" dirty="0" err="1" smtClean="0"/>
              <a:t>ar</a:t>
            </a:r>
            <a:r>
              <a:rPr lang="en-GB" sz="4800" dirty="0" smtClean="0"/>
              <a:t> </a:t>
            </a:r>
            <a:r>
              <a:rPr lang="en-GB" sz="4800" dirty="0" smtClean="0"/>
              <a:t>y </a:t>
            </a:r>
            <a:r>
              <a:rPr lang="en-GB" sz="4800" dirty="0" err="1" smtClean="0"/>
              <a:t>tren</a:t>
            </a:r>
            <a:r>
              <a:rPr lang="en-GB" sz="4800" dirty="0" smtClean="0"/>
              <a:t>.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185036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Gwyliau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4800" dirty="0"/>
              <a:t>W</a:t>
            </a:r>
            <a:r>
              <a:rPr lang="en-GB" sz="4800" dirty="0" smtClean="0"/>
              <a:t>hat will you need to pack?</a:t>
            </a:r>
          </a:p>
          <a:p>
            <a:endParaRPr lang="en-GB" sz="4800" dirty="0"/>
          </a:p>
          <a:p>
            <a:pPr marL="114300" indent="0">
              <a:buNone/>
            </a:pPr>
            <a:r>
              <a:rPr lang="en-GB" sz="4800" dirty="0" smtClean="0"/>
              <a:t>Beth </a:t>
            </a:r>
            <a:r>
              <a:rPr lang="en-GB" sz="4800" dirty="0" err="1" smtClean="0"/>
              <a:t>bydd</a:t>
            </a:r>
            <a:r>
              <a:rPr lang="en-GB" sz="4800" dirty="0" smtClean="0"/>
              <a:t> </a:t>
            </a:r>
            <a:r>
              <a:rPr lang="en-GB" sz="4800" dirty="0" err="1" smtClean="0"/>
              <a:t>angen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ti</a:t>
            </a:r>
            <a:r>
              <a:rPr lang="en-GB" sz="4800" dirty="0" smtClean="0"/>
              <a:t> </a:t>
            </a:r>
            <a:r>
              <a:rPr lang="en-GB" sz="4800" dirty="0" err="1" smtClean="0"/>
              <a:t>bacio</a:t>
            </a:r>
            <a:r>
              <a:rPr lang="en-GB" sz="4800" dirty="0" smtClean="0"/>
              <a:t>?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90004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923" y="188640"/>
            <a:ext cx="7716837" cy="1572963"/>
          </a:xfrm>
        </p:spPr>
        <p:txBody>
          <a:bodyPr/>
          <a:lstStyle/>
          <a:p>
            <a:r>
              <a:rPr lang="en-GB" sz="4000" dirty="0" err="1" smtClean="0">
                <a:solidFill>
                  <a:schemeClr val="accent1"/>
                </a:solidFill>
              </a:rPr>
              <a:t>Bydd</a:t>
            </a:r>
            <a:r>
              <a:rPr lang="en-GB" sz="4000" dirty="0" smtClean="0">
                <a:solidFill>
                  <a:schemeClr val="accent1"/>
                </a:solidFill>
              </a:rPr>
              <a:t> </a:t>
            </a:r>
            <a:r>
              <a:rPr lang="en-GB" sz="4000" dirty="0" err="1" smtClean="0">
                <a:solidFill>
                  <a:schemeClr val="accent1"/>
                </a:solidFill>
              </a:rPr>
              <a:t>rhaid</a:t>
            </a:r>
            <a:r>
              <a:rPr lang="en-GB" sz="4000" dirty="0" smtClean="0">
                <a:solidFill>
                  <a:schemeClr val="accent1"/>
                </a:solidFill>
              </a:rPr>
              <a:t> </a:t>
            </a:r>
            <a:r>
              <a:rPr lang="en-GB" sz="4000" dirty="0" err="1" smtClean="0">
                <a:solidFill>
                  <a:schemeClr val="accent1"/>
                </a:solidFill>
              </a:rPr>
              <a:t>i</a:t>
            </a:r>
            <a:r>
              <a:rPr lang="en-GB" sz="4000" dirty="0" smtClean="0">
                <a:solidFill>
                  <a:schemeClr val="accent1"/>
                </a:solidFill>
              </a:rPr>
              <a:t> mi gofio </a:t>
            </a:r>
            <a:r>
              <a:rPr lang="en-GB" sz="4000" dirty="0" err="1" smtClean="0">
                <a:solidFill>
                  <a:schemeClr val="accent1"/>
                </a:solidFill>
              </a:rPr>
              <a:t>pacio</a:t>
            </a:r>
            <a:r>
              <a:rPr lang="en-GB" sz="4000" dirty="0" smtClean="0">
                <a:solidFill>
                  <a:schemeClr val="accent1"/>
                </a:solidFill>
              </a:rPr>
              <a:t>…</a:t>
            </a:r>
            <a:endParaRPr lang="en-GB" sz="4000" dirty="0">
              <a:solidFill>
                <a:schemeClr val="accent1"/>
              </a:solidFill>
            </a:endParaRP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7688758"/>
              </p:ext>
            </p:extLst>
          </p:nvPr>
        </p:nvGraphicFramePr>
        <p:xfrm>
          <a:off x="4175525" y="3653563"/>
          <a:ext cx="1203325" cy="1050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r:id="rId3" imgW="1841400" imgH="1609920" progId="">
                  <p:embed/>
                </p:oleObj>
              </mc:Choice>
              <mc:Fallback>
                <p:oleObj r:id="rId3" imgW="1841400" imgH="1609920" progId="">
                  <p:embed/>
                  <p:pic>
                    <p:nvPicPr>
                      <p:cNvPr id="4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75525" y="3653563"/>
                        <a:ext cx="1203325" cy="1050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89890035"/>
              </p:ext>
            </p:extLst>
          </p:nvPr>
        </p:nvGraphicFramePr>
        <p:xfrm>
          <a:off x="3275856" y="1935433"/>
          <a:ext cx="914400" cy="727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r:id="rId5" imgW="4671000" imgH="3713040" progId="">
                  <p:embed/>
                </p:oleObj>
              </mc:Choice>
              <mc:Fallback>
                <p:oleObj r:id="rId5" imgW="4671000" imgH="3713040" progId="">
                  <p:embed/>
                  <p:pic>
                    <p:nvPicPr>
                      <p:cNvPr id="5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5856" y="1935433"/>
                        <a:ext cx="914400" cy="727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0728990"/>
              </p:ext>
            </p:extLst>
          </p:nvPr>
        </p:nvGraphicFramePr>
        <p:xfrm>
          <a:off x="1186235" y="2014926"/>
          <a:ext cx="549275" cy="1189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r:id="rId7" imgW="4671000" imgH="10097280" progId="">
                  <p:embed/>
                </p:oleObj>
              </mc:Choice>
              <mc:Fallback>
                <p:oleObj r:id="rId7" imgW="4671000" imgH="10097280" progId="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6235" y="2014926"/>
                        <a:ext cx="549275" cy="1189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677" y="548680"/>
            <a:ext cx="965200" cy="96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2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60461892"/>
              </p:ext>
            </p:extLst>
          </p:nvPr>
        </p:nvGraphicFramePr>
        <p:xfrm>
          <a:off x="6156176" y="4179026"/>
          <a:ext cx="1006475" cy="735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r:id="rId10" imgW="1603800" imgH="1172160" progId="">
                  <p:embed/>
                </p:oleObj>
              </mc:Choice>
              <mc:Fallback>
                <p:oleObj r:id="rId10" imgW="1603800" imgH="1172160" progId="">
                  <p:embed/>
                  <p:pic>
                    <p:nvPicPr>
                      <p:cNvPr id="12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6176" y="4179026"/>
                        <a:ext cx="1006475" cy="735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862125"/>
              </p:ext>
            </p:extLst>
          </p:nvPr>
        </p:nvGraphicFramePr>
        <p:xfrm>
          <a:off x="1619672" y="3953600"/>
          <a:ext cx="1554163" cy="1501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r:id="rId12" imgW="2302560" imgH="2225520" progId="">
                  <p:embed/>
                </p:oleObj>
              </mc:Choice>
              <mc:Fallback>
                <p:oleObj r:id="rId12" imgW="2302560" imgH="2225520" progId="">
                  <p:embed/>
                  <p:pic>
                    <p:nvPicPr>
                      <p:cNvPr id="13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3953600"/>
                        <a:ext cx="1554163" cy="1501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39498614"/>
              </p:ext>
            </p:extLst>
          </p:nvPr>
        </p:nvGraphicFramePr>
        <p:xfrm>
          <a:off x="5360149" y="2075251"/>
          <a:ext cx="1371600" cy="1068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r:id="rId14" imgW="586418" imgH="457240" progId="">
                  <p:embed/>
                </p:oleObj>
              </mc:Choice>
              <mc:Fallback>
                <p:oleObj r:id="rId14" imgW="586418" imgH="457240" progId="">
                  <p:embed/>
                  <p:pic>
                    <p:nvPicPr>
                      <p:cNvPr id="14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0149" y="2075251"/>
                        <a:ext cx="1371600" cy="1068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4355976" y="5949426"/>
            <a:ext cx="33843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Beth </a:t>
            </a:r>
            <a:r>
              <a:rPr lang="en-GB" sz="3600" dirty="0" err="1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arall</a:t>
            </a:r>
            <a:r>
              <a:rPr lang="en-GB" sz="36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?</a:t>
            </a:r>
            <a:endParaRPr lang="en-GB" sz="36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70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0" name="Picture 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7962" y="393218"/>
            <a:ext cx="1079500" cy="61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1" name="Picture 2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70" y="6223597"/>
            <a:ext cx="1009650" cy="54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2" name="Picture 2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01" y="5386079"/>
            <a:ext cx="985837" cy="55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3" name="Picture 2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086" y="350837"/>
            <a:ext cx="1052513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07" y="4423149"/>
            <a:ext cx="1101725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5" name="Picture 30" descr="MCFL00014_0000[1]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75" y="3425825"/>
            <a:ext cx="962025" cy="642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6" name="Picture 31" descr="MCFL00185_0000[1]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07" y="2209800"/>
            <a:ext cx="1000125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7" name="Picture 3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38" y="1305794"/>
            <a:ext cx="1079500" cy="65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8" name="Picture 33" descr="MCj03918120000[1]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07" y="350837"/>
            <a:ext cx="1020762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9" name="Picture 34" descr="Switzerland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597" y="350837"/>
            <a:ext cx="863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3" descr="MCj04241880000[1]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080" y="4994760"/>
            <a:ext cx="1079500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 descr="MPj04331460000[1]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688" y="3747293"/>
            <a:ext cx="1431925" cy="95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5" descr="airplane1rgb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219074"/>
            <a:ext cx="1152525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5" descr="MCj03825890000[1]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1305794"/>
            <a:ext cx="1223963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4" descr="ferryboat_clipart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7825" y="2640013"/>
            <a:ext cx="8953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6" descr="trn18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016" y="5581909"/>
            <a:ext cx="2916237" cy="107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2" descr="eiffel-tower-day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364" y="1377591"/>
            <a:ext cx="990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4" descr="14_19_53-the-leaning-tower-of-pisa-tuscany-italy_web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029" y="1370152"/>
            <a:ext cx="85725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16" descr="901020256">
            <a:hlinkClick r:id="rId24"/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544" y="2529756"/>
            <a:ext cx="1076325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18" descr="parthenon-and-the-acropolis">
            <a:hlinkClick r:id="rId26"/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0496" y="3044353"/>
            <a:ext cx="11811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2" descr="loch-ness-monster">
            <a:hlinkClick r:id="rId28"/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267" y="4298231"/>
            <a:ext cx="1512887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9" descr="buckinghampalace_468x376">
            <a:hlinkClick r:id="rId30"/>
          </p:cNvPr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266" y="2937492"/>
            <a:ext cx="12192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 descr="defne">
            <a:hlinkClick r:id="rId32"/>
          </p:cNvPr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109" y="1222457"/>
            <a:ext cx="103822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5" descr="pizza_4_stagioni_archite_01">
            <a:hlinkClick r:id="rId34"/>
          </p:cNvPr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462" y="4338651"/>
            <a:ext cx="935038" cy="93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27" descr="Clipart_Food_Spaghetti">
            <a:hlinkClick r:id="rId36"/>
          </p:cNvPr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212" y="4309965"/>
            <a:ext cx="114300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9" descr="clipart-burger2">
            <a:hlinkClick r:id="rId38"/>
          </p:cNvPr>
          <p:cNvPicPr>
            <a:picLocks noChangeAspect="1" noChangeArrowheads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968" y="4002745"/>
            <a:ext cx="1190625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3" descr="summer_clipart_snail">
            <a:hlinkClick r:id="rId40"/>
          </p:cNvPr>
          <p:cNvPicPr>
            <a:picLocks noChangeAspect="1" noChangeArrowheads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240" y="1547400"/>
            <a:ext cx="990600" cy="79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33" descr="Chocolate">
            <a:hlinkClick r:id="rId42"/>
          </p:cNvPr>
          <p:cNvPicPr>
            <a:picLocks noChangeAspect="1" noChangeArrowheads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968" y="261587"/>
            <a:ext cx="123825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5" descr="Haggis-001">
            <a:hlinkClick r:id="rId44"/>
          </p:cNvPr>
          <p:cNvPicPr>
            <a:picLocks noChangeAspect="1" noChangeArrowheads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547" y="2775858"/>
            <a:ext cx="144145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39" descr="k0724115">
            <a:hlinkClick r:id="rId46"/>
          </p:cNvPr>
          <p:cNvPicPr>
            <a:picLocks noChangeAspect="1" noChangeArrowheads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812" y="5659696"/>
            <a:ext cx="1296988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" name="Picture 41" descr="Paella">
            <a:hlinkClick r:id="rId48"/>
          </p:cNvPr>
          <p:cNvPicPr>
            <a:picLocks noChangeAspect="1" noChangeArrowheads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117" y="5653834"/>
            <a:ext cx="1303337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043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Gwyliau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altLang="en-US" sz="2400" dirty="0">
                <a:latin typeface="Comic Sans MS" panose="030F0702030302020204" pitchFamily="66" charset="0"/>
              </a:rPr>
              <a:t>Hoffech chi gael gwyliau gwahanol eleni?  Wel, pe bai $20 biliwn gennych chi i’w wario gallech gael gwyliau gwahanol iawn – ychydig dros wythnos yn y gofod.  </a:t>
            </a:r>
            <a:endParaRPr lang="cy-GB" altLang="en-US" sz="2400" dirty="0" smtClean="0">
              <a:latin typeface="Comic Sans MS" panose="030F0702030302020204" pitchFamily="66" charset="0"/>
            </a:endParaRPr>
          </a:p>
          <a:p>
            <a:pPr marL="114300" indent="0">
              <a:buNone/>
            </a:pPr>
            <a:endParaRPr lang="cy-GB" altLang="en-US" sz="2400" dirty="0">
              <a:latin typeface="Comic Sans MS" panose="030F0702030302020204" pitchFamily="66" charset="0"/>
            </a:endParaRPr>
          </a:p>
          <a:p>
            <a:r>
              <a:rPr lang="cy-GB" altLang="en-US" sz="2400" dirty="0" smtClean="0">
                <a:latin typeface="Comic Sans MS" panose="030F0702030302020204" pitchFamily="66" charset="0"/>
              </a:rPr>
              <a:t>Byddai </a:t>
            </a:r>
            <a:r>
              <a:rPr lang="cy-GB" altLang="en-US" sz="2400" dirty="0">
                <a:latin typeface="Comic Sans MS" panose="030F0702030302020204" pitchFamily="66" charset="0"/>
              </a:rPr>
              <a:t>angen i chi bacio’ch bag yn ofalus iawn. Fyddai dim angen bicini na chot ffwr, ond byddai rhaid i chi gael gwisg ofod arian a het </a:t>
            </a:r>
            <a:r>
              <a:rPr lang="cy-GB" altLang="en-US" sz="2400" dirty="0" smtClean="0">
                <a:latin typeface="Comic Sans MS" panose="030F0702030302020204" pitchFamily="66" charset="0"/>
              </a:rPr>
              <a:t>fel powlen </a:t>
            </a:r>
            <a:r>
              <a:rPr lang="cy-GB" altLang="en-US" sz="2400" dirty="0">
                <a:latin typeface="Comic Sans MS" panose="030F0702030302020204" pitchFamily="66" charset="0"/>
              </a:rPr>
              <a:t>pysgodyn </a:t>
            </a:r>
            <a:r>
              <a:rPr lang="cy-GB" altLang="en-US" sz="2400" dirty="0" smtClean="0">
                <a:latin typeface="Comic Sans MS" panose="030F0702030302020204" pitchFamily="66" charset="0"/>
              </a:rPr>
              <a:t>aur! </a:t>
            </a:r>
          </a:p>
          <a:p>
            <a:pPr marL="114300" indent="0">
              <a:buNone/>
            </a:pPr>
            <a:r>
              <a:rPr lang="cy-GB" altLang="en-US" sz="2400" dirty="0" smtClean="0">
                <a:latin typeface="Comic Sans MS" panose="030F0702030302020204" pitchFamily="66" charset="0"/>
              </a:rPr>
              <a:t> </a:t>
            </a:r>
            <a:endParaRPr lang="cy-GB" altLang="en-US" sz="2400" dirty="0">
              <a:latin typeface="Comic Sans MS" panose="030F0702030302020204" pitchFamily="66" charset="0"/>
            </a:endParaRPr>
          </a:p>
          <a:p>
            <a:r>
              <a:rPr lang="cy-GB" altLang="en-US" sz="2400" dirty="0">
                <a:latin typeface="Comic Sans MS" panose="030F0702030302020204" pitchFamily="66" charset="0"/>
              </a:rPr>
              <a:t>G</a:t>
            </a:r>
            <a:r>
              <a:rPr lang="cy-GB" altLang="en-US" sz="2400" dirty="0" smtClean="0">
                <a:latin typeface="Comic Sans MS" panose="030F0702030302020204" pitchFamily="66" charset="0"/>
              </a:rPr>
              <a:t>allech </a:t>
            </a:r>
            <a:r>
              <a:rPr lang="cy-GB" altLang="en-US" sz="2400" dirty="0">
                <a:latin typeface="Comic Sans MS" panose="030F0702030302020204" pitchFamily="66" charset="0"/>
              </a:rPr>
              <a:t>gael blas arbennig ar y bwydydd gofod </a:t>
            </a:r>
            <a:r>
              <a:rPr lang="cy-GB" altLang="en-US" sz="2400" dirty="0" smtClean="0">
                <a:latin typeface="Comic Sans MS" panose="030F0702030302020204" pitchFamily="66" charset="0"/>
              </a:rPr>
              <a:t>diweddara.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33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Gwyliau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altLang="en-US" sz="2400" dirty="0">
                <a:latin typeface="Comic Sans MS" panose="030F0702030302020204" pitchFamily="66" charset="0"/>
              </a:rPr>
              <a:t>Hoffech chi </a:t>
            </a:r>
            <a:r>
              <a:rPr lang="cy-GB" altLang="en-US" sz="2400" dirty="0" smtClean="0">
                <a:latin typeface="Comic Sans MS" panose="030F0702030302020204" pitchFamily="66" charset="0"/>
              </a:rPr>
              <a:t>fynd ar y gwyliau yma?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 smtClean="0">
                <a:latin typeface="Comic Sans MS" panose="030F0702030302020204" pitchFamily="66" charset="0"/>
              </a:rPr>
              <a:t>Ble arall hoffech chi fynd?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252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sz="quarter" idx="4294967295"/>
          </p:nvPr>
        </p:nvGraphicFramePr>
        <p:xfrm>
          <a:off x="485336" y="1690763"/>
          <a:ext cx="8229601" cy="3734464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28469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95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731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68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 b="1" dirty="0">
                          <a:effectLst/>
                        </a:rPr>
                        <a:t>Byddwn i – would / used to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400">
                          <a:effectLst/>
                        </a:rPr>
                        <a:t>Gallwn i - could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400">
                          <a:effectLst/>
                        </a:rPr>
                        <a:t>Pe bawn i – If I were to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68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 b="0">
                          <a:effectLst/>
                        </a:rPr>
                        <a:t>Byddwn i</a:t>
                      </a:r>
                      <a:endParaRPr lang="en-GB" sz="14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Gallwn 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Pe bawn 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68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 b="0">
                          <a:effectLst/>
                        </a:rPr>
                        <a:t>Byddet ti</a:t>
                      </a:r>
                      <a:endParaRPr lang="en-GB" sz="14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Gallet ti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Pe baet ti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68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 b="0">
                          <a:effectLst/>
                        </a:rPr>
                        <a:t>Byddai e / hi</a:t>
                      </a:r>
                      <a:endParaRPr lang="en-GB" sz="14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</a:rPr>
                        <a:t>Gallai e / hi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Pe bai e / hi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68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 b="0">
                          <a:effectLst/>
                        </a:rPr>
                        <a:t>Bydden ni</a:t>
                      </a:r>
                      <a:endParaRPr lang="en-GB" sz="14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Gallen ni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Pe baen ni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68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 b="0">
                          <a:effectLst/>
                        </a:rPr>
                        <a:t>Byddech chi</a:t>
                      </a:r>
                      <a:endParaRPr lang="en-GB" sz="14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Gallech chi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Pe baech chi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68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 b="0">
                          <a:effectLst/>
                        </a:rPr>
                        <a:t>Bydden nhw</a:t>
                      </a:r>
                      <a:endParaRPr lang="en-GB" sz="14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Gallen nhw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Pe baen nhw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68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 b="0" dirty="0">
                          <a:effectLst/>
                        </a:rPr>
                        <a:t>Byddai’r plant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Gallai’r teulu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</a:rPr>
                        <a:t>Pe bai’r gwyliau (yn)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-3479164" y="722170"/>
            <a:ext cx="16328011" cy="196208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825" b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Examples</a:t>
            </a:r>
            <a:endParaRPr lang="cy-GB" altLang="en-US" sz="135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840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Gwyliau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 - </a:t>
            </a:r>
            <a:r>
              <a:rPr lang="en-GB" dirty="0" err="1" smtClean="0"/>
              <a:t>Esiamplau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Byddwn i wrth fy modd yn mynd ar </a:t>
            </a:r>
            <a:r>
              <a:rPr lang="cy-GB" dirty="0" err="1"/>
              <a:t>saffari</a:t>
            </a:r>
            <a:r>
              <a:rPr lang="cy-GB" dirty="0" smtClean="0"/>
              <a:t>.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cy-GB" dirty="0" smtClean="0"/>
              <a:t>Gallwn </a:t>
            </a:r>
            <a:r>
              <a:rPr lang="cy-GB" dirty="0"/>
              <a:t>i fynd i </a:t>
            </a:r>
            <a:r>
              <a:rPr lang="cy-GB" dirty="0" smtClean="0"/>
              <a:t>America </a:t>
            </a:r>
            <a:r>
              <a:rPr lang="cy-GB" dirty="0"/>
              <a:t>gyda’r teulu ond dw i ddim yn hoffi hedfan</a:t>
            </a:r>
            <a:r>
              <a:rPr lang="cy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cy-GB" dirty="0"/>
              <a:t>Pe bawn i’n ennill y loteri, byddwn i’n mynd ar wyliau hir i Awstralia</a:t>
            </a:r>
            <a:r>
              <a:rPr lang="cy-GB" dirty="0" smtClean="0"/>
              <a:t>...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961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22773"/>
            <a:ext cx="7620000" cy="1143000"/>
          </a:xfrm>
        </p:spPr>
        <p:txBody>
          <a:bodyPr/>
          <a:lstStyle/>
          <a:p>
            <a:r>
              <a:rPr lang="en-GB" sz="4800" dirty="0" err="1"/>
              <a:t>Ble</a:t>
            </a:r>
            <a:r>
              <a:rPr lang="en-GB" sz="4800" dirty="0"/>
              <a:t> </a:t>
            </a:r>
            <a:r>
              <a:rPr lang="en-GB" sz="4800" dirty="0" err="1"/>
              <a:t>hoffet</a:t>
            </a:r>
            <a:r>
              <a:rPr lang="en-GB" sz="4800" dirty="0"/>
              <a:t> </a:t>
            </a:r>
            <a:r>
              <a:rPr lang="en-GB" sz="4800" dirty="0" err="1"/>
              <a:t>ti</a:t>
            </a:r>
            <a:r>
              <a:rPr lang="en-GB" sz="4800" dirty="0"/>
              <a:t> </a:t>
            </a:r>
            <a:r>
              <a:rPr lang="en-GB" sz="4800" dirty="0" err="1"/>
              <a:t>fynd</a:t>
            </a:r>
            <a:r>
              <a:rPr lang="en-GB" sz="4800" dirty="0"/>
              <a:t> </a:t>
            </a:r>
            <a:r>
              <a:rPr lang="en-GB" sz="4800" dirty="0" err="1"/>
              <a:t>ar</a:t>
            </a:r>
            <a:r>
              <a:rPr lang="en-GB" sz="4800" dirty="0"/>
              <a:t> </a:t>
            </a:r>
            <a:r>
              <a:rPr lang="en-GB" sz="4800" dirty="0" err="1"/>
              <a:t>wyliau</a:t>
            </a:r>
            <a:r>
              <a:rPr lang="en-GB" sz="4800" dirty="0"/>
              <a:t>?</a:t>
            </a:r>
            <a:endParaRPr lang="en-GB" sz="4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45" y="4977087"/>
            <a:ext cx="3218121" cy="163802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45" y="3154775"/>
            <a:ext cx="3210064" cy="18036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7268" y="2979543"/>
            <a:ext cx="2678360" cy="20061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6425" y="1310454"/>
            <a:ext cx="2769585" cy="130035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12" y="1247366"/>
            <a:ext cx="3029980" cy="169678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7075" y="5082125"/>
            <a:ext cx="2500193" cy="166376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2006" y="5100635"/>
            <a:ext cx="2638425" cy="173355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0656" y="3195199"/>
            <a:ext cx="2929727" cy="164064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1735" y="1742793"/>
            <a:ext cx="2635971" cy="121047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 rot="777319">
            <a:off x="3761645" y="1734923"/>
            <a:ext cx="41626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>
                <a:solidFill>
                  <a:srgbClr val="68F41A"/>
                </a:solidFill>
              </a:rPr>
              <a:t>Hoffwn</a:t>
            </a:r>
            <a:r>
              <a:rPr lang="en-GB" sz="3600" dirty="0" smtClean="0">
                <a:solidFill>
                  <a:srgbClr val="68F41A"/>
                </a:solidFill>
              </a:rPr>
              <a:t> </a:t>
            </a:r>
            <a:r>
              <a:rPr lang="en-GB" sz="3600" dirty="0" err="1" smtClean="0">
                <a:solidFill>
                  <a:srgbClr val="68F41A"/>
                </a:solidFill>
              </a:rPr>
              <a:t>i</a:t>
            </a:r>
            <a:r>
              <a:rPr lang="en-GB" sz="3600" dirty="0" smtClean="0">
                <a:solidFill>
                  <a:srgbClr val="68F41A"/>
                </a:solidFill>
              </a:rPr>
              <a:t> </a:t>
            </a:r>
            <a:r>
              <a:rPr lang="en-GB" sz="3600" dirty="0" err="1" smtClean="0">
                <a:solidFill>
                  <a:srgbClr val="68F41A"/>
                </a:solidFill>
              </a:rPr>
              <a:t>fynd</a:t>
            </a:r>
            <a:r>
              <a:rPr lang="en-GB" sz="3600" dirty="0" smtClean="0">
                <a:solidFill>
                  <a:srgbClr val="68F41A"/>
                </a:solidFill>
              </a:rPr>
              <a:t> </a:t>
            </a:r>
            <a:r>
              <a:rPr lang="en-GB" sz="3600" dirty="0" err="1" smtClean="0">
                <a:solidFill>
                  <a:srgbClr val="68F41A"/>
                </a:solidFill>
              </a:rPr>
              <a:t>i</a:t>
            </a:r>
            <a:r>
              <a:rPr lang="en-GB" sz="3600" dirty="0" smtClean="0">
                <a:solidFill>
                  <a:srgbClr val="68F41A"/>
                </a:solidFill>
              </a:rPr>
              <a:t>….</a:t>
            </a:r>
            <a:endParaRPr lang="en-GB" sz="3600" dirty="0">
              <a:solidFill>
                <a:srgbClr val="68F41A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 rot="20028072">
            <a:off x="24800" y="2476184"/>
            <a:ext cx="46721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>
                <a:solidFill>
                  <a:schemeClr val="accent6"/>
                </a:solidFill>
              </a:rPr>
              <a:t>Hoffwn</a:t>
            </a:r>
            <a:r>
              <a:rPr lang="en-GB" sz="3600" dirty="0" smtClean="0">
                <a:solidFill>
                  <a:schemeClr val="accent6"/>
                </a:solidFill>
              </a:rPr>
              <a:t> </a:t>
            </a:r>
            <a:r>
              <a:rPr lang="en-GB" sz="3600" dirty="0" err="1" smtClean="0">
                <a:solidFill>
                  <a:schemeClr val="accent6"/>
                </a:solidFill>
              </a:rPr>
              <a:t>i</a:t>
            </a:r>
            <a:r>
              <a:rPr lang="en-GB" sz="3600" dirty="0" smtClean="0">
                <a:solidFill>
                  <a:schemeClr val="accent6"/>
                </a:solidFill>
              </a:rPr>
              <a:t> weld…..</a:t>
            </a:r>
            <a:endParaRPr lang="en-GB" sz="3600" dirty="0">
              <a:solidFill>
                <a:schemeClr val="accent6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 rot="184944">
            <a:off x="2987824" y="4735097"/>
            <a:ext cx="30897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     </a:t>
            </a:r>
            <a:r>
              <a:rPr lang="en-GB" sz="3600" dirty="0" err="1" smtClean="0">
                <a:solidFill>
                  <a:srgbClr val="FF0000"/>
                </a:solidFill>
              </a:rPr>
              <a:t>Gallwn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i</a:t>
            </a:r>
            <a:r>
              <a:rPr lang="en-GB" sz="3600" dirty="0" smtClean="0">
                <a:solidFill>
                  <a:srgbClr val="FF0000"/>
                </a:solidFill>
              </a:rPr>
              <a:t>……</a:t>
            </a:r>
            <a:endParaRPr lang="en-GB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77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1209</TotalTime>
  <Words>750</Words>
  <Application>Microsoft Office PowerPoint</Application>
  <PresentationFormat>On-screen Show (4:3)</PresentationFormat>
  <Paragraphs>265</Paragraphs>
  <Slides>38</Slides>
  <Notes>5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0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Arial</vt:lpstr>
      <vt:lpstr>Calibri</vt:lpstr>
      <vt:lpstr>Cambria</vt:lpstr>
      <vt:lpstr>Comic Sans MS</vt:lpstr>
      <vt:lpstr>Symbol</vt:lpstr>
      <vt:lpstr>Times New Roman</vt:lpstr>
      <vt:lpstr>Adjacency</vt:lpstr>
      <vt:lpstr>2_Adjacency</vt:lpstr>
      <vt:lpstr>7_Default Design</vt:lpstr>
      <vt:lpstr>Blwyddyn Newydd Dda</vt:lpstr>
      <vt:lpstr> PTE reflection </vt:lpstr>
      <vt:lpstr> Promoting Welsh Planning Sheet </vt:lpstr>
      <vt:lpstr>PowerPoint Presentation</vt:lpstr>
      <vt:lpstr>Gwyliau</vt:lpstr>
      <vt:lpstr>PowerPoint Presentation</vt:lpstr>
      <vt:lpstr>PowerPoint Presentation</vt:lpstr>
      <vt:lpstr>PowerPoint Presentation</vt:lpstr>
      <vt:lpstr>Gwyliau</vt:lpstr>
      <vt:lpstr>PowerPoint Presentation</vt:lpstr>
      <vt:lpstr>Gwyliau</vt:lpstr>
      <vt:lpstr>  Ble est ti?</vt:lpstr>
      <vt:lpstr>To go – past tense</vt:lpstr>
      <vt:lpstr>  </vt:lpstr>
      <vt:lpstr>Beth welaist ti?</vt:lpstr>
      <vt:lpstr>Tŵr Eiffel</vt:lpstr>
      <vt:lpstr>Beth fwytaist  ti?</vt:lpstr>
      <vt:lpstr>pitsa a sbageti</vt:lpstr>
      <vt:lpstr>Gyda phwy est ti?</vt:lpstr>
      <vt:lpstr>  </vt:lpstr>
      <vt:lpstr>Gwyliau</vt:lpstr>
      <vt:lpstr>PowerPoint Presentation</vt:lpstr>
      <vt:lpstr>PowerPoint Presentation</vt:lpstr>
      <vt:lpstr>Gwyliau</vt:lpstr>
      <vt:lpstr>PowerPoint Presentation</vt:lpstr>
      <vt:lpstr>PowerPoint Presentation</vt:lpstr>
      <vt:lpstr>Gwyliau</vt:lpstr>
      <vt:lpstr>Gwyliau</vt:lpstr>
      <vt:lpstr>Gwyliau</vt:lpstr>
      <vt:lpstr>Gwyliau</vt:lpstr>
      <vt:lpstr>Gwyliau</vt:lpstr>
      <vt:lpstr>Bydd rhaid i mi gofio pacio…</vt:lpstr>
      <vt:lpstr>PowerPoint Presentation</vt:lpstr>
      <vt:lpstr>Gwyliau Gwahanol</vt:lpstr>
      <vt:lpstr>Gwyliau Gwahanol</vt:lpstr>
      <vt:lpstr>PowerPoint Presentation</vt:lpstr>
      <vt:lpstr>Gwyliau Gwahanol - Esiamplau</vt:lpstr>
      <vt:lpstr>Ble hoffet ti fynd ar wyliau?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Language Development</dc:title>
  <dc:creator>Natalie</dc:creator>
  <cp:lastModifiedBy>Catherine Morgan</cp:lastModifiedBy>
  <cp:revision>73</cp:revision>
  <cp:lastPrinted>2018-02-15T14:43:23Z</cp:lastPrinted>
  <dcterms:created xsi:type="dcterms:W3CDTF">2018-03-08T08:13:03Z</dcterms:created>
  <dcterms:modified xsi:type="dcterms:W3CDTF">2019-01-06T19:59:36Z</dcterms:modified>
</cp:coreProperties>
</file>