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96" r:id="rId1"/>
  </p:sldMasterIdLst>
  <p:notesMasterIdLst>
    <p:notesMasterId r:id="rId16"/>
  </p:notesMasterIdLst>
  <p:sldIdLst>
    <p:sldId id="270" r:id="rId2"/>
    <p:sldId id="269" r:id="rId3"/>
    <p:sldId id="257" r:id="rId4"/>
    <p:sldId id="258" r:id="rId5"/>
    <p:sldId id="259" r:id="rId6"/>
    <p:sldId id="260" r:id="rId7"/>
    <p:sldId id="261" r:id="rId8"/>
    <p:sldId id="262" r:id="rId9"/>
    <p:sldId id="263" r:id="rId10"/>
    <p:sldId id="264" r:id="rId11"/>
    <p:sldId id="265" r:id="rId12"/>
    <p:sldId id="268" r:id="rId13"/>
    <p:sldId id="266" r:id="rId14"/>
    <p:sldId id="267" r:id="rId15"/>
  </p:sldIdLst>
  <p:sldSz cx="18288000" cy="10287000"/>
  <p:notesSz cx="6858000" cy="9144000"/>
  <p:embeddedFontLst>
    <p:embeddedFont>
      <p:font typeface="Poppins Bold" panose="020B0604020202020204" charset="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1B7A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8607E0-AE01-4FEB-A09E-A1F7969A33FC}" v="7" dt="2026-07-09T20:26:42.5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76551" autoAdjust="0"/>
  </p:normalViewPr>
  <p:slideViewPr>
    <p:cSldViewPr showGuides="1">
      <p:cViewPr varScale="1">
        <p:scale>
          <a:sx n="49" d="100"/>
          <a:sy n="49" d="100"/>
        </p:scale>
        <p:origin x="168"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za Guzel" userId="8b763baa1aa6bc02" providerId="LiveId" clId="{338C3E36-BAF8-47C4-8CDC-4FCB6416EFB5}"/>
    <pc:docChg chg="undo redo custSel modSld">
      <pc:chgData name="Riza Guzel" userId="8b763baa1aa6bc02" providerId="LiveId" clId="{338C3E36-BAF8-47C4-8CDC-4FCB6416EFB5}" dt="2026-07-09T20:32:03.828" v="99" actId="26606"/>
      <pc:docMkLst>
        <pc:docMk/>
      </pc:docMkLst>
      <pc:sldChg chg="addSp delSp modSp mod">
        <pc:chgData name="Riza Guzel" userId="8b763baa1aa6bc02" providerId="LiveId" clId="{338C3E36-BAF8-47C4-8CDC-4FCB6416EFB5}" dt="2026-07-09T20:20:18.631" v="39" actId="478"/>
        <pc:sldMkLst>
          <pc:docMk/>
          <pc:sldMk cId="0" sldId="257"/>
        </pc:sldMkLst>
        <pc:spChg chg="add del mod topLvl">
          <ac:chgData name="Riza Guzel" userId="8b763baa1aa6bc02" providerId="LiveId" clId="{338C3E36-BAF8-47C4-8CDC-4FCB6416EFB5}" dt="2026-07-09T20:20:18.631" v="39" actId="478"/>
          <ac:spMkLst>
            <pc:docMk/>
            <pc:sldMk cId="0" sldId="257"/>
            <ac:spMk id="3" creationId="{00000000-0000-0000-0000-000000000000}"/>
          </ac:spMkLst>
        </pc:spChg>
        <pc:spChg chg="add del mod topLvl">
          <ac:chgData name="Riza Guzel" userId="8b763baa1aa6bc02" providerId="LiveId" clId="{338C3E36-BAF8-47C4-8CDC-4FCB6416EFB5}" dt="2026-07-09T20:20:18.631" v="39" actId="478"/>
          <ac:spMkLst>
            <pc:docMk/>
            <pc:sldMk cId="0" sldId="257"/>
            <ac:spMk id="4" creationId="{00000000-0000-0000-0000-000000000000}"/>
          </ac:spMkLst>
        </pc:spChg>
        <pc:spChg chg="add del">
          <ac:chgData name="Riza Guzel" userId="8b763baa1aa6bc02" providerId="LiveId" clId="{338C3E36-BAF8-47C4-8CDC-4FCB6416EFB5}" dt="2026-07-09T20:19:32.512" v="29" actId="478"/>
          <ac:spMkLst>
            <pc:docMk/>
            <pc:sldMk cId="0" sldId="257"/>
            <ac:spMk id="29" creationId="{00000000-0000-0000-0000-000000000000}"/>
          </ac:spMkLst>
        </pc:spChg>
        <pc:grpChg chg="add del">
          <ac:chgData name="Riza Guzel" userId="8b763baa1aa6bc02" providerId="LiveId" clId="{338C3E36-BAF8-47C4-8CDC-4FCB6416EFB5}" dt="2026-07-09T20:20:18.631" v="39" actId="478"/>
          <ac:grpSpMkLst>
            <pc:docMk/>
            <pc:sldMk cId="0" sldId="257"/>
            <ac:grpSpMk id="2" creationId="{00000000-0000-0000-0000-000000000000}"/>
          </ac:grpSpMkLst>
        </pc:grpChg>
      </pc:sldChg>
      <pc:sldChg chg="addSp delSp modSp mod">
        <pc:chgData name="Riza Guzel" userId="8b763baa1aa6bc02" providerId="LiveId" clId="{338C3E36-BAF8-47C4-8CDC-4FCB6416EFB5}" dt="2026-07-09T20:21:46.645" v="49" actId="478"/>
        <pc:sldMkLst>
          <pc:docMk/>
          <pc:sldMk cId="0" sldId="258"/>
        </pc:sldMkLst>
        <pc:spChg chg="add del mod topLvl">
          <ac:chgData name="Riza Guzel" userId="8b763baa1aa6bc02" providerId="LiveId" clId="{338C3E36-BAF8-47C4-8CDC-4FCB6416EFB5}" dt="2026-07-09T20:21:46.645" v="49" actId="478"/>
          <ac:spMkLst>
            <pc:docMk/>
            <pc:sldMk cId="0" sldId="258"/>
            <ac:spMk id="3" creationId="{00000000-0000-0000-0000-000000000000}"/>
          </ac:spMkLst>
        </pc:spChg>
        <pc:spChg chg="add del mod topLvl">
          <ac:chgData name="Riza Guzel" userId="8b763baa1aa6bc02" providerId="LiveId" clId="{338C3E36-BAF8-47C4-8CDC-4FCB6416EFB5}" dt="2026-07-09T20:21:46.645" v="49" actId="478"/>
          <ac:spMkLst>
            <pc:docMk/>
            <pc:sldMk cId="0" sldId="258"/>
            <ac:spMk id="4" creationId="{00000000-0000-0000-0000-000000000000}"/>
          </ac:spMkLst>
        </pc:spChg>
        <pc:spChg chg="add del">
          <ac:chgData name="Riza Guzel" userId="8b763baa1aa6bc02" providerId="LiveId" clId="{338C3E36-BAF8-47C4-8CDC-4FCB6416EFB5}" dt="2026-07-09T20:21:43.761" v="46" actId="478"/>
          <ac:spMkLst>
            <pc:docMk/>
            <pc:sldMk cId="0" sldId="258"/>
            <ac:spMk id="19" creationId="{00000000-0000-0000-0000-000000000000}"/>
          </ac:spMkLst>
        </pc:spChg>
        <pc:spChg chg="add del">
          <ac:chgData name="Riza Guzel" userId="8b763baa1aa6bc02" providerId="LiveId" clId="{338C3E36-BAF8-47C4-8CDC-4FCB6416EFB5}" dt="2026-07-09T20:21:44.641" v="47" actId="478"/>
          <ac:spMkLst>
            <pc:docMk/>
            <pc:sldMk cId="0" sldId="258"/>
            <ac:spMk id="25" creationId="{00000000-0000-0000-0000-000000000000}"/>
          </ac:spMkLst>
        </pc:spChg>
        <pc:grpChg chg="add del">
          <ac:chgData name="Riza Guzel" userId="8b763baa1aa6bc02" providerId="LiveId" clId="{338C3E36-BAF8-47C4-8CDC-4FCB6416EFB5}" dt="2026-07-09T20:21:46.645" v="49" actId="478"/>
          <ac:grpSpMkLst>
            <pc:docMk/>
            <pc:sldMk cId="0" sldId="258"/>
            <ac:grpSpMk id="2" creationId="{00000000-0000-0000-0000-000000000000}"/>
          </ac:grpSpMkLst>
        </pc:grpChg>
        <pc:grpChg chg="add del">
          <ac:chgData name="Riza Guzel" userId="8b763baa1aa6bc02" providerId="LiveId" clId="{338C3E36-BAF8-47C4-8CDC-4FCB6416EFB5}" dt="2026-07-09T20:21:42.836" v="45" actId="478"/>
          <ac:grpSpMkLst>
            <pc:docMk/>
            <pc:sldMk cId="0" sldId="258"/>
            <ac:grpSpMk id="13" creationId="{00000000-0000-0000-0000-000000000000}"/>
          </ac:grpSpMkLst>
        </pc:grpChg>
      </pc:sldChg>
      <pc:sldChg chg="addSp delSp modSp mod">
        <pc:chgData name="Riza Guzel" userId="8b763baa1aa6bc02" providerId="LiveId" clId="{338C3E36-BAF8-47C4-8CDC-4FCB6416EFB5}" dt="2026-07-09T20:22:32.656" v="53" actId="478"/>
        <pc:sldMkLst>
          <pc:docMk/>
          <pc:sldMk cId="0" sldId="259"/>
        </pc:sldMkLst>
        <pc:spChg chg="add del mod topLvl">
          <ac:chgData name="Riza Guzel" userId="8b763baa1aa6bc02" providerId="LiveId" clId="{338C3E36-BAF8-47C4-8CDC-4FCB6416EFB5}" dt="2026-07-09T20:22:32.656" v="53" actId="478"/>
          <ac:spMkLst>
            <pc:docMk/>
            <pc:sldMk cId="0" sldId="259"/>
            <ac:spMk id="3" creationId="{00000000-0000-0000-0000-000000000000}"/>
          </ac:spMkLst>
        </pc:spChg>
        <pc:spChg chg="add del mod topLvl">
          <ac:chgData name="Riza Guzel" userId="8b763baa1aa6bc02" providerId="LiveId" clId="{338C3E36-BAF8-47C4-8CDC-4FCB6416EFB5}" dt="2026-07-09T20:22:32.656" v="53" actId="478"/>
          <ac:spMkLst>
            <pc:docMk/>
            <pc:sldMk cId="0" sldId="259"/>
            <ac:spMk id="4" creationId="{00000000-0000-0000-0000-000000000000}"/>
          </ac:spMkLst>
        </pc:spChg>
        <pc:grpChg chg="add del">
          <ac:chgData name="Riza Guzel" userId="8b763baa1aa6bc02" providerId="LiveId" clId="{338C3E36-BAF8-47C4-8CDC-4FCB6416EFB5}" dt="2026-07-09T20:22:32.656" v="53" actId="478"/>
          <ac:grpSpMkLst>
            <pc:docMk/>
            <pc:sldMk cId="0" sldId="259"/>
            <ac:grpSpMk id="2" creationId="{00000000-0000-0000-0000-000000000000}"/>
          </ac:grpSpMkLst>
        </pc:grpChg>
      </pc:sldChg>
      <pc:sldChg chg="addSp delSp modSp mod">
        <pc:chgData name="Riza Guzel" userId="8b763baa1aa6bc02" providerId="LiveId" clId="{338C3E36-BAF8-47C4-8CDC-4FCB6416EFB5}" dt="2026-07-09T20:24:04.828" v="67" actId="1076"/>
        <pc:sldMkLst>
          <pc:docMk/>
          <pc:sldMk cId="0" sldId="261"/>
        </pc:sldMkLst>
        <pc:spChg chg="add del">
          <ac:chgData name="Riza Guzel" userId="8b763baa1aa6bc02" providerId="LiveId" clId="{338C3E36-BAF8-47C4-8CDC-4FCB6416EFB5}" dt="2026-07-09T20:23:23.536" v="63" actId="478"/>
          <ac:spMkLst>
            <pc:docMk/>
            <pc:sldMk cId="0" sldId="261"/>
            <ac:spMk id="6" creationId="{00000000-0000-0000-0000-000000000000}"/>
          </ac:spMkLst>
        </pc:spChg>
        <pc:spChg chg="add del">
          <ac:chgData name="Riza Guzel" userId="8b763baa1aa6bc02" providerId="LiveId" clId="{338C3E36-BAF8-47C4-8CDC-4FCB6416EFB5}" dt="2026-07-09T20:23:21.992" v="62" actId="478"/>
          <ac:spMkLst>
            <pc:docMk/>
            <pc:sldMk cId="0" sldId="261"/>
            <ac:spMk id="7" creationId="{00000000-0000-0000-0000-000000000000}"/>
          </ac:spMkLst>
        </pc:spChg>
        <pc:spChg chg="add del">
          <ac:chgData name="Riza Guzel" userId="8b763baa1aa6bc02" providerId="LiveId" clId="{338C3E36-BAF8-47C4-8CDC-4FCB6416EFB5}" dt="2026-07-09T20:23:19.634" v="60" actId="478"/>
          <ac:spMkLst>
            <pc:docMk/>
            <pc:sldMk cId="0" sldId="261"/>
            <ac:spMk id="8" creationId="{00000000-0000-0000-0000-000000000000}"/>
          </ac:spMkLst>
        </pc:spChg>
        <pc:spChg chg="add del">
          <ac:chgData name="Riza Guzel" userId="8b763baa1aa6bc02" providerId="LiveId" clId="{338C3E36-BAF8-47C4-8CDC-4FCB6416EFB5}" dt="2026-07-09T20:23:18.757" v="59" actId="478"/>
          <ac:spMkLst>
            <pc:docMk/>
            <pc:sldMk cId="0" sldId="261"/>
            <ac:spMk id="9" creationId="{00000000-0000-0000-0000-000000000000}"/>
          </ac:spMkLst>
        </pc:spChg>
        <pc:spChg chg="add del mod">
          <ac:chgData name="Riza Guzel" userId="8b763baa1aa6bc02" providerId="LiveId" clId="{338C3E36-BAF8-47C4-8CDC-4FCB6416EFB5}" dt="2026-07-09T20:24:04.828" v="67" actId="1076"/>
          <ac:spMkLst>
            <pc:docMk/>
            <pc:sldMk cId="0" sldId="261"/>
            <ac:spMk id="12" creationId="{00000000-0000-0000-0000-000000000000}"/>
          </ac:spMkLst>
        </pc:spChg>
      </pc:sldChg>
      <pc:sldChg chg="addSp delSp modSp mod setBg">
        <pc:chgData name="Riza Guzel" userId="8b763baa1aa6bc02" providerId="LiveId" clId="{338C3E36-BAF8-47C4-8CDC-4FCB6416EFB5}" dt="2026-07-09T20:27:46.834" v="84" actId="122"/>
        <pc:sldMkLst>
          <pc:docMk/>
          <pc:sldMk cId="0" sldId="267"/>
        </pc:sldMkLst>
        <pc:spChg chg="del">
          <ac:chgData name="Riza Guzel" userId="8b763baa1aa6bc02" providerId="LiveId" clId="{338C3E36-BAF8-47C4-8CDC-4FCB6416EFB5}" dt="2026-07-09T20:18:01.444" v="14" actId="478"/>
          <ac:spMkLst>
            <pc:docMk/>
            <pc:sldMk cId="0" sldId="267"/>
            <ac:spMk id="18" creationId="{00000000-0000-0000-0000-000000000000}"/>
          </ac:spMkLst>
        </pc:spChg>
        <pc:spChg chg="mod">
          <ac:chgData name="Riza Guzel" userId="8b763baa1aa6bc02" providerId="LiveId" clId="{338C3E36-BAF8-47C4-8CDC-4FCB6416EFB5}" dt="2026-07-09T20:27:46.834" v="84" actId="122"/>
          <ac:spMkLst>
            <pc:docMk/>
            <pc:sldMk cId="0" sldId="267"/>
            <ac:spMk id="26" creationId="{00000000-0000-0000-0000-000000000000}"/>
          </ac:spMkLst>
        </pc:spChg>
        <pc:spChg chg="add del">
          <ac:chgData name="Riza Guzel" userId="8b763baa1aa6bc02" providerId="LiveId" clId="{338C3E36-BAF8-47C4-8CDC-4FCB6416EFB5}" dt="2026-07-09T20:27:13.764" v="79" actId="26606"/>
          <ac:spMkLst>
            <pc:docMk/>
            <pc:sldMk cId="0" sldId="267"/>
            <ac:spMk id="31" creationId="{DBF61EA3-B236-439E-9C0B-340980D56BEE}"/>
          </ac:spMkLst>
        </pc:spChg>
        <pc:spChg chg="add del">
          <ac:chgData name="Riza Guzel" userId="8b763baa1aa6bc02" providerId="LiveId" clId="{338C3E36-BAF8-47C4-8CDC-4FCB6416EFB5}" dt="2026-07-09T20:27:07.038" v="77" actId="26606"/>
          <ac:spMkLst>
            <pc:docMk/>
            <pc:sldMk cId="0" sldId="267"/>
            <ac:spMk id="32" creationId="{B210AC1D-4063-4C6E-9528-FA9C4C0C18E6}"/>
          </ac:spMkLst>
        </pc:spChg>
        <pc:spChg chg="add del">
          <ac:chgData name="Riza Guzel" userId="8b763baa1aa6bc02" providerId="LiveId" clId="{338C3E36-BAF8-47C4-8CDC-4FCB6416EFB5}" dt="2026-07-09T20:27:07.038" v="77" actId="26606"/>
          <ac:spMkLst>
            <pc:docMk/>
            <pc:sldMk cId="0" sldId="267"/>
            <ac:spMk id="34" creationId="{02F8C595-E68C-4306-AED8-DC7826A0A506}"/>
          </ac:spMkLst>
        </pc:spChg>
        <pc:spChg chg="add del">
          <ac:chgData name="Riza Guzel" userId="8b763baa1aa6bc02" providerId="LiveId" clId="{338C3E36-BAF8-47C4-8CDC-4FCB6416EFB5}" dt="2026-07-09T20:27:13.764" v="79" actId="26606"/>
          <ac:spMkLst>
            <pc:docMk/>
            <pc:sldMk cId="0" sldId="267"/>
            <ac:spMk id="37" creationId="{E659831F-0D9A-4C63-9EBB-8435B85A440F}"/>
          </ac:spMkLst>
        </pc:spChg>
        <pc:spChg chg="add del">
          <ac:chgData name="Riza Guzel" userId="8b763baa1aa6bc02" providerId="LiveId" clId="{338C3E36-BAF8-47C4-8CDC-4FCB6416EFB5}" dt="2026-07-09T20:27:26.740" v="81" actId="26606"/>
          <ac:spMkLst>
            <pc:docMk/>
            <pc:sldMk cId="0" sldId="267"/>
            <ac:spMk id="39" creationId="{D2B78728-A580-49A7-84F9-6EF6F583ADE0}"/>
          </ac:spMkLst>
        </pc:spChg>
        <pc:spChg chg="add del">
          <ac:chgData name="Riza Guzel" userId="8b763baa1aa6bc02" providerId="LiveId" clId="{338C3E36-BAF8-47C4-8CDC-4FCB6416EFB5}" dt="2026-07-09T20:27:26.740" v="81" actId="26606"/>
          <ac:spMkLst>
            <pc:docMk/>
            <pc:sldMk cId="0" sldId="267"/>
            <ac:spMk id="40" creationId="{09588DA8-065E-4F6F-8EFD-43104AB2E0CF}"/>
          </ac:spMkLst>
        </pc:spChg>
        <pc:spChg chg="add del">
          <ac:chgData name="Riza Guzel" userId="8b763baa1aa6bc02" providerId="LiveId" clId="{338C3E36-BAF8-47C4-8CDC-4FCB6416EFB5}" dt="2026-07-09T20:27:26.740" v="81" actId="26606"/>
          <ac:spMkLst>
            <pc:docMk/>
            <pc:sldMk cId="0" sldId="267"/>
            <ac:spMk id="41" creationId="{38FAA1A1-D861-433F-88FA-1E9D6FD31D11}"/>
          </ac:spMkLst>
        </pc:spChg>
        <pc:spChg chg="add del">
          <ac:chgData name="Riza Guzel" userId="8b763baa1aa6bc02" providerId="LiveId" clId="{338C3E36-BAF8-47C4-8CDC-4FCB6416EFB5}" dt="2026-07-09T20:27:26.740" v="81" actId="26606"/>
          <ac:spMkLst>
            <pc:docMk/>
            <pc:sldMk cId="0" sldId="267"/>
            <ac:spMk id="42" creationId="{C4285719-470E-454C-AF62-8323075F1F5B}"/>
          </ac:spMkLst>
        </pc:spChg>
        <pc:spChg chg="add del">
          <ac:chgData name="Riza Guzel" userId="8b763baa1aa6bc02" providerId="LiveId" clId="{338C3E36-BAF8-47C4-8CDC-4FCB6416EFB5}" dt="2026-07-09T20:27:26.740" v="81" actId="26606"/>
          <ac:spMkLst>
            <pc:docMk/>
            <pc:sldMk cId="0" sldId="267"/>
            <ac:spMk id="43" creationId="{8D71EDA1-87BF-4D5D-AB79-F346FD19278A}"/>
          </ac:spMkLst>
        </pc:spChg>
        <pc:spChg chg="add del">
          <ac:chgData name="Riza Guzel" userId="8b763baa1aa6bc02" providerId="LiveId" clId="{338C3E36-BAF8-47C4-8CDC-4FCB6416EFB5}" dt="2026-07-09T20:27:26.740" v="81" actId="26606"/>
          <ac:spMkLst>
            <pc:docMk/>
            <pc:sldMk cId="0" sldId="267"/>
            <ac:spMk id="44" creationId="{CD9FE4EF-C4D8-49A0-B2FF-81D8DB7D8A24}"/>
          </ac:spMkLst>
        </pc:spChg>
        <pc:spChg chg="add del">
          <ac:chgData name="Riza Guzel" userId="8b763baa1aa6bc02" providerId="LiveId" clId="{338C3E36-BAF8-47C4-8CDC-4FCB6416EFB5}" dt="2026-07-09T20:27:26.740" v="81" actId="26606"/>
          <ac:spMkLst>
            <pc:docMk/>
            <pc:sldMk cId="0" sldId="267"/>
            <ac:spMk id="45" creationId="{4300840D-0A0B-4512-BACA-B439D5B9C57C}"/>
          </ac:spMkLst>
        </pc:spChg>
        <pc:spChg chg="add">
          <ac:chgData name="Riza Guzel" userId="8b763baa1aa6bc02" providerId="LiveId" clId="{338C3E36-BAF8-47C4-8CDC-4FCB6416EFB5}" dt="2026-07-09T20:27:26.758" v="82" actId="26606"/>
          <ac:spMkLst>
            <pc:docMk/>
            <pc:sldMk cId="0" sldId="267"/>
            <ac:spMk id="47" creationId="{D038248A-211C-4EEC-8401-C761B929FB52}"/>
          </ac:spMkLst>
        </pc:spChg>
        <pc:spChg chg="add">
          <ac:chgData name="Riza Guzel" userId="8b763baa1aa6bc02" providerId="LiveId" clId="{338C3E36-BAF8-47C4-8CDC-4FCB6416EFB5}" dt="2026-07-09T20:27:26.758" v="82" actId="26606"/>
          <ac:spMkLst>
            <pc:docMk/>
            <pc:sldMk cId="0" sldId="267"/>
            <ac:spMk id="48" creationId="{C30A849F-66D9-40C8-BEC8-35AFF8F4568F}"/>
          </ac:spMkLst>
        </pc:spChg>
        <pc:grpChg chg="add del">
          <ac:chgData name="Riza Guzel" userId="8b763baa1aa6bc02" providerId="LiveId" clId="{338C3E36-BAF8-47C4-8CDC-4FCB6416EFB5}" dt="2026-07-09T20:27:13.764" v="79" actId="26606"/>
          <ac:grpSpMkLst>
            <pc:docMk/>
            <pc:sldMk cId="0" sldId="267"/>
            <ac:grpSpMk id="33" creationId="{28FAF094-D087-493F-8DF9-A486C2D6BBAA}"/>
          </ac:grpSpMkLst>
        </pc:grpChg>
        <pc:grpChg chg="add">
          <ac:chgData name="Riza Guzel" userId="8b763baa1aa6bc02" providerId="LiveId" clId="{338C3E36-BAF8-47C4-8CDC-4FCB6416EFB5}" dt="2026-07-09T20:27:26.758" v="82" actId="26606"/>
          <ac:grpSpMkLst>
            <pc:docMk/>
            <pc:sldMk cId="0" sldId="267"/>
            <ac:grpSpMk id="35" creationId="{04542298-A2B1-480F-A11C-A40EDD19B857}"/>
          </ac:grpSpMkLst>
        </pc:grpChg>
        <pc:grpChg chg="add">
          <ac:chgData name="Riza Guzel" userId="8b763baa1aa6bc02" providerId="LiveId" clId="{338C3E36-BAF8-47C4-8CDC-4FCB6416EFB5}" dt="2026-07-09T20:27:26.758" v="82" actId="26606"/>
          <ac:grpSpMkLst>
            <pc:docMk/>
            <pc:sldMk cId="0" sldId="267"/>
            <ac:grpSpMk id="51" creationId="{2A5C9C35-2375-49EB-B99C-17C87D42FE7C}"/>
          </ac:grpSpMkLst>
        </pc:grpChg>
        <pc:picChg chg="add del">
          <ac:chgData name="Riza Guzel" userId="8b763baa1aa6bc02" providerId="LiveId" clId="{338C3E36-BAF8-47C4-8CDC-4FCB6416EFB5}" dt="2026-07-09T20:27:07.038" v="77" actId="26606"/>
          <ac:picMkLst>
            <pc:docMk/>
            <pc:sldMk cId="0" sldId="267"/>
            <ac:picMk id="28" creationId="{041C2E2D-B42F-D629-380A-7E85BE9AA476}"/>
          </ac:picMkLst>
        </pc:picChg>
      </pc:sldChg>
      <pc:sldChg chg="modSp mod">
        <pc:chgData name="Riza Guzel" userId="8b763baa1aa6bc02" providerId="LiveId" clId="{338C3E36-BAF8-47C4-8CDC-4FCB6416EFB5}" dt="2026-07-09T20:28:32.486" v="87" actId="207"/>
        <pc:sldMkLst>
          <pc:docMk/>
          <pc:sldMk cId="0" sldId="268"/>
        </pc:sldMkLst>
        <pc:spChg chg="mod">
          <ac:chgData name="Riza Guzel" userId="8b763baa1aa6bc02" providerId="LiveId" clId="{338C3E36-BAF8-47C4-8CDC-4FCB6416EFB5}" dt="2026-07-09T20:25:47.343" v="73" actId="1076"/>
          <ac:spMkLst>
            <pc:docMk/>
            <pc:sldMk cId="0" sldId="268"/>
            <ac:spMk id="3" creationId="{00000000-0000-0000-0000-000000000000}"/>
          </ac:spMkLst>
        </pc:spChg>
        <pc:spChg chg="mod">
          <ac:chgData name="Riza Guzel" userId="8b763baa1aa6bc02" providerId="LiveId" clId="{338C3E36-BAF8-47C4-8CDC-4FCB6416EFB5}" dt="2026-07-09T20:25:58.709" v="74" actId="1076"/>
          <ac:spMkLst>
            <pc:docMk/>
            <pc:sldMk cId="0" sldId="268"/>
            <ac:spMk id="26" creationId="{00000000-0000-0000-0000-000000000000}"/>
          </ac:spMkLst>
        </pc:spChg>
        <pc:spChg chg="mod">
          <ac:chgData name="Riza Guzel" userId="8b763baa1aa6bc02" providerId="LiveId" clId="{338C3E36-BAF8-47C4-8CDC-4FCB6416EFB5}" dt="2026-07-09T20:28:32.486" v="87" actId="207"/>
          <ac:spMkLst>
            <pc:docMk/>
            <pc:sldMk cId="0" sldId="268"/>
            <ac:spMk id="34" creationId="{00000000-0000-0000-0000-000000000000}"/>
          </ac:spMkLst>
        </pc:spChg>
      </pc:sldChg>
      <pc:sldChg chg="addSp delSp modSp mod setBg delDesignElem">
        <pc:chgData name="Riza Guzel" userId="8b763baa1aa6bc02" providerId="LiveId" clId="{338C3E36-BAF8-47C4-8CDC-4FCB6416EFB5}" dt="2026-07-09T20:32:03.828" v="99" actId="26606"/>
        <pc:sldMkLst>
          <pc:docMk/>
          <pc:sldMk cId="2466599979" sldId="269"/>
        </pc:sldMkLst>
        <pc:spChg chg="mod">
          <ac:chgData name="Riza Guzel" userId="8b763baa1aa6bc02" providerId="LiveId" clId="{338C3E36-BAF8-47C4-8CDC-4FCB6416EFB5}" dt="2026-07-09T20:32:03.828" v="98" actId="26606"/>
          <ac:spMkLst>
            <pc:docMk/>
            <pc:sldMk cId="2466599979" sldId="269"/>
            <ac:spMk id="2" creationId="{5F70D4CE-1D26-03EE-E21C-AFCF37D3406E}"/>
          </ac:spMkLst>
        </pc:spChg>
        <pc:spChg chg="del">
          <ac:chgData name="Riza Guzel" userId="8b763baa1aa6bc02" providerId="LiveId" clId="{338C3E36-BAF8-47C4-8CDC-4FCB6416EFB5}" dt="2026-07-09T20:18:51.833" v="19" actId="478"/>
          <ac:spMkLst>
            <pc:docMk/>
            <pc:sldMk cId="2466599979" sldId="269"/>
            <ac:spMk id="5" creationId="{A7039D6D-93D2-2DFA-0DA2-BBD535A4B08F}"/>
          </ac:spMkLst>
        </pc:spChg>
        <pc:spChg chg="add del">
          <ac:chgData name="Riza Guzel" userId="8b763baa1aa6bc02" providerId="LiveId" clId="{338C3E36-BAF8-47C4-8CDC-4FCB6416EFB5}" dt="2026-07-09T20:29:36.611" v="89" actId="26606"/>
          <ac:spMkLst>
            <pc:docMk/>
            <pc:sldMk cId="2466599979" sldId="269"/>
            <ac:spMk id="6" creationId="{A3363022-C969-41E9-8EB2-E4C94908C1FA}"/>
          </ac:spMkLst>
        </pc:spChg>
        <pc:spChg chg="add del">
          <ac:chgData name="Riza Guzel" userId="8b763baa1aa6bc02" providerId="LiveId" clId="{338C3E36-BAF8-47C4-8CDC-4FCB6416EFB5}" dt="2026-07-09T20:19:42.682" v="34" actId="478"/>
          <ac:spMkLst>
            <pc:docMk/>
            <pc:sldMk cId="2466599979" sldId="269"/>
            <ac:spMk id="7" creationId="{0BD49D2D-6A8C-FB13-F45A-07EE010A0E89}"/>
          </ac:spMkLst>
        </pc:spChg>
        <pc:spChg chg="add del">
          <ac:chgData name="Riza Guzel" userId="8b763baa1aa6bc02" providerId="LiveId" clId="{338C3E36-BAF8-47C4-8CDC-4FCB6416EFB5}" dt="2026-07-09T20:19:10.424" v="22" actId="26606"/>
          <ac:spMkLst>
            <pc:docMk/>
            <pc:sldMk cId="2466599979" sldId="269"/>
            <ac:spMk id="8" creationId="{47942995-B07F-4636-9A06-C6A104B260A8}"/>
          </ac:spMkLst>
        </pc:spChg>
        <pc:spChg chg="add del">
          <ac:chgData name="Riza Guzel" userId="8b763baa1aa6bc02" providerId="LiveId" clId="{338C3E36-BAF8-47C4-8CDC-4FCB6416EFB5}" dt="2026-07-09T20:29:36.611" v="89" actId="26606"/>
          <ac:spMkLst>
            <pc:docMk/>
            <pc:sldMk cId="2466599979" sldId="269"/>
            <ac:spMk id="9" creationId="{8D1AD6B3-BE88-4CEB-BA17-790657CC4729}"/>
          </ac:spMkLst>
        </pc:spChg>
        <pc:spChg chg="add del">
          <ac:chgData name="Riza Guzel" userId="8b763baa1aa6bc02" providerId="LiveId" clId="{338C3E36-BAF8-47C4-8CDC-4FCB6416EFB5}" dt="2026-07-09T20:19:10.424" v="22" actId="26606"/>
          <ac:spMkLst>
            <pc:docMk/>
            <pc:sldMk cId="2466599979" sldId="269"/>
            <ac:spMk id="15" creationId="{B81933D1-5615-42C7-9C0B-4EB7105CCE2D}"/>
          </ac:spMkLst>
        </pc:spChg>
        <pc:spChg chg="add del">
          <ac:chgData name="Riza Guzel" userId="8b763baa1aa6bc02" providerId="LiveId" clId="{338C3E36-BAF8-47C4-8CDC-4FCB6416EFB5}" dt="2026-07-09T20:19:10.424" v="22" actId="26606"/>
          <ac:spMkLst>
            <pc:docMk/>
            <pc:sldMk cId="2466599979" sldId="269"/>
            <ac:spMk id="17" creationId="{19C9EAEA-39D0-4B0E-A0EB-51E7B26740B1}"/>
          </ac:spMkLst>
        </pc:spChg>
        <pc:spChg chg="add del">
          <ac:chgData name="Riza Guzel" userId="8b763baa1aa6bc02" providerId="LiveId" clId="{338C3E36-BAF8-47C4-8CDC-4FCB6416EFB5}" dt="2026-07-09T20:19:12.553" v="24" actId="26606"/>
          <ac:spMkLst>
            <pc:docMk/>
            <pc:sldMk cId="2466599979" sldId="269"/>
            <ac:spMk id="19" creationId="{BCED4D40-4B67-4331-AC48-79B82B4A47D8}"/>
          </ac:spMkLst>
        </pc:spChg>
        <pc:spChg chg="add del">
          <ac:chgData name="Riza Guzel" userId="8b763baa1aa6bc02" providerId="LiveId" clId="{338C3E36-BAF8-47C4-8CDC-4FCB6416EFB5}" dt="2026-07-09T20:19:12.553" v="24" actId="26606"/>
          <ac:spMkLst>
            <pc:docMk/>
            <pc:sldMk cId="2466599979" sldId="269"/>
            <ac:spMk id="20" creationId="{670CEDEF-4F34-412E-84EE-329C1E936AF5}"/>
          </ac:spMkLst>
        </pc:spChg>
        <pc:spChg chg="add del">
          <ac:chgData name="Riza Guzel" userId="8b763baa1aa6bc02" providerId="LiveId" clId="{338C3E36-BAF8-47C4-8CDC-4FCB6416EFB5}" dt="2026-07-09T20:24:50.110" v="69"/>
          <ac:spMkLst>
            <pc:docMk/>
            <pc:sldMk cId="2466599979" sldId="269"/>
            <ac:spMk id="22" creationId="{47942995-B07F-4636-9A06-C6A104B260A8}"/>
          </ac:spMkLst>
        </pc:spChg>
        <pc:spChg chg="add del">
          <ac:chgData name="Riza Guzel" userId="8b763baa1aa6bc02" providerId="LiveId" clId="{338C3E36-BAF8-47C4-8CDC-4FCB6416EFB5}" dt="2026-07-09T20:24:50.110" v="69"/>
          <ac:spMkLst>
            <pc:docMk/>
            <pc:sldMk cId="2466599979" sldId="269"/>
            <ac:spMk id="24" creationId="{B81933D1-5615-42C7-9C0B-4EB7105CCE2D}"/>
          </ac:spMkLst>
        </pc:spChg>
        <pc:spChg chg="add del">
          <ac:chgData name="Riza Guzel" userId="8b763baa1aa6bc02" providerId="LiveId" clId="{338C3E36-BAF8-47C4-8CDC-4FCB6416EFB5}" dt="2026-07-09T20:24:50.110" v="69"/>
          <ac:spMkLst>
            <pc:docMk/>
            <pc:sldMk cId="2466599979" sldId="269"/>
            <ac:spMk id="25" creationId="{19C9EAEA-39D0-4B0E-A0EB-51E7B26740B1}"/>
          </ac:spMkLst>
        </pc:spChg>
        <pc:spChg chg="add del">
          <ac:chgData name="Riza Guzel" userId="8b763baa1aa6bc02" providerId="LiveId" clId="{338C3E36-BAF8-47C4-8CDC-4FCB6416EFB5}" dt="2026-07-09T20:32:03.828" v="99" actId="26606"/>
          <ac:spMkLst>
            <pc:docMk/>
            <pc:sldMk cId="2466599979" sldId="269"/>
            <ac:spMk id="26" creationId="{BEBFA723-5A7B-472D-ABD7-1526B8D3A38B}"/>
          </ac:spMkLst>
        </pc:spChg>
        <pc:spChg chg="add del">
          <ac:chgData name="Riza Guzel" userId="8b763baa1aa6bc02" providerId="LiveId" clId="{338C3E36-BAF8-47C4-8CDC-4FCB6416EFB5}" dt="2026-07-09T20:32:03.828" v="99" actId="26606"/>
          <ac:spMkLst>
            <pc:docMk/>
            <pc:sldMk cId="2466599979" sldId="269"/>
            <ac:spMk id="27" creationId="{A6B27065-399A-4CF7-BF70-CF79B9848FC1}"/>
          </ac:spMkLst>
        </pc:spChg>
        <pc:spChg chg="add del">
          <ac:chgData name="Riza Guzel" userId="8b763baa1aa6bc02" providerId="LiveId" clId="{338C3E36-BAF8-47C4-8CDC-4FCB6416EFB5}" dt="2026-07-09T20:31:40.422" v="92" actId="26606"/>
          <ac:spMkLst>
            <pc:docMk/>
            <pc:sldMk cId="2466599979" sldId="269"/>
            <ac:spMk id="36" creationId="{BEBFA723-5A7B-472D-ABD7-1526B8D3A38B}"/>
          </ac:spMkLst>
        </pc:spChg>
        <pc:spChg chg="add del">
          <ac:chgData name="Riza Guzel" userId="8b763baa1aa6bc02" providerId="LiveId" clId="{338C3E36-BAF8-47C4-8CDC-4FCB6416EFB5}" dt="2026-07-09T20:31:40.422" v="92" actId="26606"/>
          <ac:spMkLst>
            <pc:docMk/>
            <pc:sldMk cId="2466599979" sldId="269"/>
            <ac:spMk id="38" creationId="{A6B27065-399A-4CF7-BF70-CF79B9848FC1}"/>
          </ac:spMkLst>
        </pc:spChg>
        <pc:spChg chg="add del">
          <ac:chgData name="Riza Guzel" userId="8b763baa1aa6bc02" providerId="LiveId" clId="{338C3E36-BAF8-47C4-8CDC-4FCB6416EFB5}" dt="2026-07-09T20:31:52.692" v="94" actId="26606"/>
          <ac:spMkLst>
            <pc:docMk/>
            <pc:sldMk cId="2466599979" sldId="269"/>
            <ac:spMk id="45" creationId="{BEBFA723-5A7B-472D-ABD7-1526B8D3A38B}"/>
          </ac:spMkLst>
        </pc:spChg>
        <pc:spChg chg="add del">
          <ac:chgData name="Riza Guzel" userId="8b763baa1aa6bc02" providerId="LiveId" clId="{338C3E36-BAF8-47C4-8CDC-4FCB6416EFB5}" dt="2026-07-09T20:31:52.692" v="94" actId="26606"/>
          <ac:spMkLst>
            <pc:docMk/>
            <pc:sldMk cId="2466599979" sldId="269"/>
            <ac:spMk id="46" creationId="{A6B27065-399A-4CF7-BF70-CF79B9848FC1}"/>
          </ac:spMkLst>
        </pc:spChg>
        <pc:spChg chg="add del">
          <ac:chgData name="Riza Guzel" userId="8b763baa1aa6bc02" providerId="LiveId" clId="{338C3E36-BAF8-47C4-8CDC-4FCB6416EFB5}" dt="2026-07-09T20:31:58.412" v="96" actId="26606"/>
          <ac:spMkLst>
            <pc:docMk/>
            <pc:sldMk cId="2466599979" sldId="269"/>
            <ac:spMk id="52" creationId="{BCC81228-CEA3-402B-B8E5-688F5BFA7876}"/>
          </ac:spMkLst>
        </pc:spChg>
        <pc:spChg chg="add del">
          <ac:chgData name="Riza Guzel" userId="8b763baa1aa6bc02" providerId="LiveId" clId="{338C3E36-BAF8-47C4-8CDC-4FCB6416EFB5}" dt="2026-07-09T20:31:58.412" v="96" actId="26606"/>
          <ac:spMkLst>
            <pc:docMk/>
            <pc:sldMk cId="2466599979" sldId="269"/>
            <ac:spMk id="53" creationId="{BC0916B8-FF7A-4ECB-9FD7-C7668658D9B4}"/>
          </ac:spMkLst>
        </pc:spChg>
        <pc:spChg chg="add del">
          <ac:chgData name="Riza Guzel" userId="8b763baa1aa6bc02" providerId="LiveId" clId="{338C3E36-BAF8-47C4-8CDC-4FCB6416EFB5}" dt="2026-07-09T20:31:58.412" v="96" actId="26606"/>
          <ac:spMkLst>
            <pc:docMk/>
            <pc:sldMk cId="2466599979" sldId="269"/>
            <ac:spMk id="54" creationId="{9DC011D4-C95F-4B2E-9A3C-A46DCDE956DC}"/>
          </ac:spMkLst>
        </pc:spChg>
        <pc:spChg chg="add del">
          <ac:chgData name="Riza Guzel" userId="8b763baa1aa6bc02" providerId="LiveId" clId="{338C3E36-BAF8-47C4-8CDC-4FCB6416EFB5}" dt="2026-07-09T20:32:03.828" v="98" actId="26606"/>
          <ac:spMkLst>
            <pc:docMk/>
            <pc:sldMk cId="2466599979" sldId="269"/>
            <ac:spMk id="56" creationId="{BCC81228-CEA3-402B-B8E5-688F5BFA7876}"/>
          </ac:spMkLst>
        </pc:spChg>
        <pc:spChg chg="add del">
          <ac:chgData name="Riza Guzel" userId="8b763baa1aa6bc02" providerId="LiveId" clId="{338C3E36-BAF8-47C4-8CDC-4FCB6416EFB5}" dt="2026-07-09T20:32:03.828" v="98" actId="26606"/>
          <ac:spMkLst>
            <pc:docMk/>
            <pc:sldMk cId="2466599979" sldId="269"/>
            <ac:spMk id="57" creationId="{BC0916B8-FF7A-4ECB-9FD7-C7668658D9B4}"/>
          </ac:spMkLst>
        </pc:spChg>
        <pc:spChg chg="add del">
          <ac:chgData name="Riza Guzel" userId="8b763baa1aa6bc02" providerId="LiveId" clId="{338C3E36-BAF8-47C4-8CDC-4FCB6416EFB5}" dt="2026-07-09T20:32:03.828" v="98" actId="26606"/>
          <ac:spMkLst>
            <pc:docMk/>
            <pc:sldMk cId="2466599979" sldId="269"/>
            <ac:spMk id="58" creationId="{9DC011D4-C95F-4B2E-9A3C-A46DCDE956DC}"/>
          </ac:spMkLst>
        </pc:spChg>
        <pc:spChg chg="add">
          <ac:chgData name="Riza Guzel" userId="8b763baa1aa6bc02" providerId="LiveId" clId="{338C3E36-BAF8-47C4-8CDC-4FCB6416EFB5}" dt="2026-07-09T20:32:03.828" v="99" actId="26606"/>
          <ac:spMkLst>
            <pc:docMk/>
            <pc:sldMk cId="2466599979" sldId="269"/>
            <ac:spMk id="60" creationId="{BEBFA723-5A7B-472D-ABD7-1526B8D3A38B}"/>
          </ac:spMkLst>
        </pc:spChg>
        <pc:spChg chg="add">
          <ac:chgData name="Riza Guzel" userId="8b763baa1aa6bc02" providerId="LiveId" clId="{338C3E36-BAF8-47C4-8CDC-4FCB6416EFB5}" dt="2026-07-09T20:32:03.828" v="99" actId="26606"/>
          <ac:spMkLst>
            <pc:docMk/>
            <pc:sldMk cId="2466599979" sldId="269"/>
            <ac:spMk id="61" creationId="{A6B27065-399A-4CF7-BF70-CF79B9848FC1}"/>
          </ac:spMkLst>
        </pc:spChg>
        <pc:grpChg chg="add del">
          <ac:chgData name="Riza Guzel" userId="8b763baa1aa6bc02" providerId="LiveId" clId="{338C3E36-BAF8-47C4-8CDC-4FCB6416EFB5}" dt="2026-07-09T20:19:10.424" v="22" actId="26606"/>
          <ac:grpSpMkLst>
            <pc:docMk/>
            <pc:sldMk cId="2466599979" sldId="269"/>
            <ac:grpSpMk id="10" creationId="{032D8612-31EB-44CF-A1D0-14FD4C705424}"/>
          </ac:grpSpMkLst>
        </pc:grpChg>
        <pc:grpChg chg="add del">
          <ac:chgData name="Riza Guzel" userId="8b763baa1aa6bc02" providerId="LiveId" clId="{338C3E36-BAF8-47C4-8CDC-4FCB6416EFB5}" dt="2026-07-09T20:29:36.611" v="89" actId="26606"/>
          <ac:grpSpMkLst>
            <pc:docMk/>
            <pc:sldMk cId="2466599979" sldId="269"/>
            <ac:grpSpMk id="16" creationId="{89D1390B-7E13-4B4F-9CB2-391063412E54}"/>
          </ac:grpSpMkLst>
        </pc:grpChg>
        <pc:grpChg chg="add del">
          <ac:chgData name="Riza Guzel" userId="8b763baa1aa6bc02" providerId="LiveId" clId="{338C3E36-BAF8-47C4-8CDC-4FCB6416EFB5}" dt="2026-07-09T20:24:50.110" v="69"/>
          <ac:grpSpMkLst>
            <pc:docMk/>
            <pc:sldMk cId="2466599979" sldId="269"/>
            <ac:grpSpMk id="23" creationId="{032D8612-31EB-44CF-A1D0-14FD4C705424}"/>
          </ac:grpSpMkLst>
        </pc:grpChg>
        <pc:grpChg chg="add del">
          <ac:chgData name="Riza Guzel" userId="8b763baa1aa6bc02" providerId="LiveId" clId="{338C3E36-BAF8-47C4-8CDC-4FCB6416EFB5}" dt="2026-07-09T20:32:03.828" v="99" actId="26606"/>
          <ac:grpSpMkLst>
            <pc:docMk/>
            <pc:sldMk cId="2466599979" sldId="269"/>
            <ac:grpSpMk id="28" creationId="{CF22986C-DDF7-4109-9D6A-006800D6B041}"/>
          </ac:grpSpMkLst>
        </pc:grpChg>
        <pc:grpChg chg="add del">
          <ac:chgData name="Riza Guzel" userId="8b763baa1aa6bc02" providerId="LiveId" clId="{338C3E36-BAF8-47C4-8CDC-4FCB6416EFB5}" dt="2026-07-09T20:31:40.422" v="92" actId="26606"/>
          <ac:grpSpMkLst>
            <pc:docMk/>
            <pc:sldMk cId="2466599979" sldId="269"/>
            <ac:grpSpMk id="40" creationId="{CF22986C-DDF7-4109-9D6A-006800D6B041}"/>
          </ac:grpSpMkLst>
        </pc:grpChg>
        <pc:grpChg chg="add del">
          <ac:chgData name="Riza Guzel" userId="8b763baa1aa6bc02" providerId="LiveId" clId="{338C3E36-BAF8-47C4-8CDC-4FCB6416EFB5}" dt="2026-07-09T20:31:52.692" v="94" actId="26606"/>
          <ac:grpSpMkLst>
            <pc:docMk/>
            <pc:sldMk cId="2466599979" sldId="269"/>
            <ac:grpSpMk id="47" creationId="{CF22986C-DDF7-4109-9D6A-006800D6B041}"/>
          </ac:grpSpMkLst>
        </pc:grpChg>
        <pc:grpChg chg="add">
          <ac:chgData name="Riza Guzel" userId="8b763baa1aa6bc02" providerId="LiveId" clId="{338C3E36-BAF8-47C4-8CDC-4FCB6416EFB5}" dt="2026-07-09T20:32:03.828" v="99" actId="26606"/>
          <ac:grpSpMkLst>
            <pc:docMk/>
            <pc:sldMk cId="2466599979" sldId="269"/>
            <ac:grpSpMk id="62" creationId="{CF22986C-DDF7-4109-9D6A-006800D6B041}"/>
          </ac:grpSpMkLst>
        </pc:grpChg>
        <pc:graphicFrameChg chg="add mod modGraphic">
          <ac:chgData name="Riza Guzel" userId="8b763baa1aa6bc02" providerId="LiveId" clId="{338C3E36-BAF8-47C4-8CDC-4FCB6416EFB5}" dt="2026-07-09T20:32:03.828" v="99" actId="26606"/>
          <ac:graphicFrameMkLst>
            <pc:docMk/>
            <pc:sldMk cId="2466599979" sldId="269"/>
            <ac:graphicFrameMk id="3" creationId="{30D0A287-BDD6-E856-F98C-B3C59EE2BED8}"/>
          </ac:graphicFrameMkLst>
        </pc:graphicFrameChg>
      </pc:sldChg>
      <pc:sldChg chg="addSp delSp modSp mod">
        <pc:chgData name="Riza Guzel" userId="8b763baa1aa6bc02" providerId="LiveId" clId="{338C3E36-BAF8-47C4-8CDC-4FCB6416EFB5}" dt="2026-07-09T20:26:42.660" v="75" actId="27636"/>
        <pc:sldMkLst>
          <pc:docMk/>
          <pc:sldMk cId="2728592951" sldId="270"/>
        </pc:sldMkLst>
        <pc:spChg chg="mod">
          <ac:chgData name="Riza Guzel" userId="8b763baa1aa6bc02" providerId="LiveId" clId="{338C3E36-BAF8-47C4-8CDC-4FCB6416EFB5}" dt="2026-07-09T20:26:42.660" v="75" actId="27636"/>
          <ac:spMkLst>
            <pc:docMk/>
            <pc:sldMk cId="2728592951" sldId="270"/>
            <ac:spMk id="5" creationId="{24149BD7-60B0-0476-B638-6FDA44D3879F}"/>
          </ac:spMkLst>
        </pc:spChg>
        <pc:spChg chg="mod">
          <ac:chgData name="Riza Guzel" userId="8b763baa1aa6bc02" providerId="LiveId" clId="{338C3E36-BAF8-47C4-8CDC-4FCB6416EFB5}" dt="2026-07-09T20:14:01.013" v="8" actId="313"/>
          <ac:spMkLst>
            <pc:docMk/>
            <pc:sldMk cId="2728592951" sldId="270"/>
            <ac:spMk id="17" creationId="{57833F9D-FE72-86E8-83CB-142613B34435}"/>
          </ac:spMkLst>
        </pc:spChg>
        <pc:spChg chg="add del">
          <ac:chgData name="Riza Guzel" userId="8b763baa1aa6bc02" providerId="LiveId" clId="{338C3E36-BAF8-47C4-8CDC-4FCB6416EFB5}" dt="2026-07-09T20:18:46.445" v="18" actId="478"/>
          <ac:spMkLst>
            <pc:docMk/>
            <pc:sldMk cId="2728592951" sldId="270"/>
            <ac:spMk id="19" creationId="{F2A3946A-1AE7-7E92-132A-7AE8E114BA1C}"/>
          </ac:spMkLst>
        </pc:spChg>
        <pc:spChg chg="add del">
          <ac:chgData name="Riza Guzel" userId="8b763baa1aa6bc02" providerId="LiveId" clId="{338C3E36-BAF8-47C4-8CDC-4FCB6416EFB5}" dt="2026-07-09T20:18:45.529" v="17" actId="478"/>
          <ac:spMkLst>
            <pc:docMk/>
            <pc:sldMk cId="2728592951" sldId="270"/>
            <ac:spMk id="21" creationId="{F65AA459-F41F-93CB-40AE-96A64F9A293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928924-FEE6-427E-869D-5B2D5E8B5DFD}" type="datetimeFigureOut">
              <a:rPr lang="en-US" smtClean="0"/>
              <a:t>7/9/2026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777223-D44C-426B-AB5E-23ABD3DCA0D2}"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59651E-738D-1914-CFFC-A621BFFC02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B90D2D-E40D-C18F-7288-285E81D534A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B3E9554-D509-D981-B255-E89853EC13E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Good morning. This presentation will explore the development of a 4-year-old child, Isaac, who is attending a London Children's Centre. Bowlby's Attachment theory will be used to examine how disrupted childcare, his separation from his mother, maternal depression and limited social interaction could have had an impact on his emotional, language and social development. Biological and environmental factors will also be taken into consideration, and a realistic early help plan will be outlined, along with the strengths and weaknesses of the theory discussed.</a:t>
            </a:r>
            <a:endParaRPr lang="en-US" sz="1200" kern="1200" dirty="0">
              <a:solidFill>
                <a:schemeClr val="tx1"/>
              </a:solidFill>
              <a:effectLst/>
              <a:latin typeface="+mn-lt"/>
              <a:ea typeface="+mn-ea"/>
              <a:cs typeface="+mn-cs"/>
            </a:endParaRPr>
          </a:p>
          <a:p>
            <a:endParaRPr lang="en-GB" sz="1200" dirty="0">
              <a:latin typeface="Times New Roman" pitchFamily="18" charset="0"/>
              <a:cs typeface="Times New Roman" pitchFamily="18" charset="0"/>
            </a:endParaRPr>
          </a:p>
          <a:p>
            <a:endParaRPr lang="en-IN" dirty="0"/>
          </a:p>
        </p:txBody>
      </p:sp>
      <p:sp>
        <p:nvSpPr>
          <p:cNvPr id="4" name="Slide Number Placeholder 3">
            <a:extLst>
              <a:ext uri="{FF2B5EF4-FFF2-40B4-BE49-F238E27FC236}">
                <a16:creationId xmlns:a16="http://schemas.microsoft.com/office/drawing/2014/main" id="{99A582EE-698D-F3A5-592C-4B2CEF48BD86}"/>
              </a:ext>
            </a:extLst>
          </p:cNvPr>
          <p:cNvSpPr>
            <a:spLocks noGrp="1"/>
          </p:cNvSpPr>
          <p:nvPr>
            <p:ph type="sldNum" sz="quarter" idx="5"/>
          </p:nvPr>
        </p:nvSpPr>
        <p:spPr/>
        <p:txBody>
          <a:bodyPr/>
          <a:lstStyle/>
          <a:p>
            <a:fld id="{AC1315A9-54CA-4484-9199-038B857BE471}" type="slidenum">
              <a:rPr lang="en-IN" smtClean="0"/>
              <a:pPr/>
              <a:t>1</a:t>
            </a:fld>
            <a:endParaRPr lang="en-IN"/>
          </a:p>
        </p:txBody>
      </p:sp>
      <p:sp>
        <p:nvSpPr>
          <p:cNvPr id="5" name="Footer Placeholder 4">
            <a:extLst>
              <a:ext uri="{FF2B5EF4-FFF2-40B4-BE49-F238E27FC236}">
                <a16:creationId xmlns:a16="http://schemas.microsoft.com/office/drawing/2014/main" id="{EB1D2140-FF87-6E24-9BD7-3885351FB314}"/>
              </a:ext>
            </a:extLst>
          </p:cNvPr>
          <p:cNvSpPr>
            <a:spLocks noGrp="1"/>
          </p:cNvSpPr>
          <p:nvPr>
            <p:ph type="ftr" sz="quarter" idx="4"/>
          </p:nvPr>
        </p:nvSpPr>
        <p:spPr/>
        <p:txBody>
          <a:bodyPr/>
          <a:lstStyle/>
          <a:p>
            <a:endParaRPr lang="en-IN"/>
          </a:p>
        </p:txBody>
      </p:sp>
    </p:spTree>
    <p:extLst>
      <p:ext uri="{BB962C8B-B14F-4D97-AF65-F5344CB8AC3E}">
        <p14:creationId xmlns:p14="http://schemas.microsoft.com/office/powerpoint/2010/main" val="40600041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46777223-D44C-426B-AB5E-23ABD3DCA0D2}" type="slidenum">
              <a:rPr lang="en-US" smtClean="0"/>
              <a:t>2</a:t>
            </a:fld>
            <a:endParaRPr lang="en-US"/>
          </a:p>
        </p:txBody>
      </p:sp>
    </p:spTree>
    <p:extLst>
      <p:ext uri="{BB962C8B-B14F-4D97-AF65-F5344CB8AC3E}">
        <p14:creationId xmlns:p14="http://schemas.microsoft.com/office/powerpoint/2010/main" val="34148648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The main argument is that the behaviour of Isaac might be due to an early childhood lack of emotional stability due to change and uncertainty. It can be that the clinginess, withdrawal and distress are his manner of being safe rather than being a difficult behaviour. Bowlby's is suitable as it links this to exploration, emotional control and autonomy. But I will not apply the theory to diagnose Isaac. It is a framework to help understand and plan for his potential </a:t>
            </a:r>
            <a:r>
              <a:rPr lang="en-GB" sz="1200" kern="1200">
                <a:solidFill>
                  <a:schemeClr val="tx1"/>
                </a:solidFill>
                <a:effectLst/>
                <a:latin typeface="+mn-lt"/>
                <a:ea typeface="+mn-ea"/>
                <a:cs typeface="+mn-cs"/>
              </a:rPr>
              <a:t>needs.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77223-D44C-426B-AB5E-23ABD3DCA0D2}"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Isaac is expected to be developing more confidence in communication, play and relationships at 4 years of age. He is quiet, is distressed when separated from others and struggles with group dynamics, indicating a need for intervention in multiple related areas. His language delay may also make it more difficult for him to communicate his emotions and to join in play with other children. Communication, language and listening are key areas of early learning, as is personal, social and emotional development. For this reason, the needs of Isaac should be viewed within a context and not as individual issues.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77223-D44C-426B-AB5E-23ABD3DCA0D2}" type="slidenum">
              <a:rPr lang="en-US" smtClean="0"/>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Bowlby </a:t>
            </a:r>
            <a:r>
              <a:rPr lang="en-US" dirty="0" err="1"/>
              <a:t>theorises</a:t>
            </a:r>
            <a:r>
              <a:rPr lang="en-US" dirty="0"/>
              <a:t> that attachment is a biological system that prompts children to seek out familiar adults to protect them. When the child feels safe, the caregiver is a secure base from which the child can explore. When the child is afraid or unsure, the caregiver can offer him/her a safe place to stay. The child’s expectations of other people are shaped by repeated caregiving experiences. This theory is that emotional security is not distinct from learning. Safety provides the opportunity for curiosity, communication, play and increasing independence. </a:t>
            </a:r>
          </a:p>
        </p:txBody>
      </p:sp>
      <p:sp>
        <p:nvSpPr>
          <p:cNvPr id="4" name="Slide Number Placeholder 3"/>
          <p:cNvSpPr>
            <a:spLocks noGrp="1"/>
          </p:cNvSpPr>
          <p:nvPr>
            <p:ph type="sldNum" sz="quarter" idx="5"/>
          </p:nvPr>
        </p:nvSpPr>
        <p:spPr/>
        <p:txBody>
          <a:bodyPr/>
          <a:lstStyle/>
          <a:p>
            <a:fld id="{46777223-D44C-426B-AB5E-23ABD3DCA0D2}" type="slidenum">
              <a:rPr lang="en-US" smtClean="0"/>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Isaac’s distress when his mother leaves may show that separation feels threatening to him. If he reacts in the same way he did when he first started nursery, that is separation distress, it will be a warning that leaving his mother is threatening, particularly after multiple child care changes. He may not yet trust the </a:t>
            </a:r>
            <a:r>
              <a:rPr lang="en-US" dirty="0" err="1"/>
              <a:t>centre</a:t>
            </a:r>
            <a:r>
              <a:rPr lang="en-US" dirty="0"/>
              <a:t> and adults, evidenced by his lack of exploration or participation in activities. This is not a diagnosis, but rather an interpretation. McIntosh et al. (2024) discovered that attachment security may shift if caregivers' sensitivity shifts. This is significant as it indicates that Isaac is not fixed in one attachment pattern. Consistent and responsive support may help him become more confident.</a:t>
            </a:r>
          </a:p>
        </p:txBody>
      </p:sp>
      <p:sp>
        <p:nvSpPr>
          <p:cNvPr id="4" name="Slide Number Placeholder 3"/>
          <p:cNvSpPr>
            <a:spLocks noGrp="1"/>
          </p:cNvSpPr>
          <p:nvPr>
            <p:ph type="sldNum" sz="quarter" idx="5"/>
          </p:nvPr>
        </p:nvSpPr>
        <p:spPr/>
        <p:txBody>
          <a:bodyPr/>
          <a:lstStyle/>
          <a:p>
            <a:fld id="{46777223-D44C-426B-AB5E-23ABD3DCA0D2}" type="slidenum">
              <a:rPr lang="en-US" smtClean="0"/>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It is not the fault of Isaac's mother that he has problems. Parenting can be more challenging due to post-natal depression, low confidence and isolation, which can also limit the time and opportunities for quiet conversations and shared play. Pan et al. (2025) concluded that depression in mothers at least in part accounted for the involvement of parenting stress in early development. Also, Bird et al. (2024) noted a correlation between maternal depressive symptoms and later receptive vocabulary. These studies demonstrate potential routes but not causes. So, if it is going to be a successful plan, it ought to support Isaac's mother as well as Isaac.</a:t>
            </a:r>
          </a:p>
          <a:p>
            <a:endParaRPr lang="en-US" dirty="0"/>
          </a:p>
        </p:txBody>
      </p:sp>
      <p:sp>
        <p:nvSpPr>
          <p:cNvPr id="4" name="Slide Number Placeholder 3"/>
          <p:cNvSpPr>
            <a:spLocks noGrp="1"/>
          </p:cNvSpPr>
          <p:nvPr>
            <p:ph type="sldNum" sz="quarter" idx="5"/>
          </p:nvPr>
        </p:nvSpPr>
        <p:spPr/>
        <p:txBody>
          <a:bodyPr/>
          <a:lstStyle/>
          <a:p>
            <a:fld id="{46777223-D44C-426B-AB5E-23ABD3DCA0D2}" type="slidenum">
              <a:rPr lang="en-US" smtClean="0"/>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Isaac is formed by nature and nurture. He might be a naturally cautious person, and therefore more sensitive to change and separation. The sensitivity could then be enhanced or diminished by his environment. Emotional regulation can be challenging with disruptions in childcare, maternal depression, and reduced social contact. Responsive caregiving promotes attachment, regulation, and building cognitive skills, as Bourne, Korom and Dozier (2022) explain. Isaac's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should then be thought of as the consequence of multiple (and interacting biological and environmental) causes.</a:t>
            </a:r>
          </a:p>
          <a:p>
            <a:endParaRPr lang="en-US" dirty="0"/>
          </a:p>
        </p:txBody>
      </p:sp>
      <p:sp>
        <p:nvSpPr>
          <p:cNvPr id="4" name="Slide Number Placeholder 3"/>
          <p:cNvSpPr>
            <a:spLocks noGrp="1"/>
          </p:cNvSpPr>
          <p:nvPr>
            <p:ph type="sldNum" sz="quarter" idx="5"/>
          </p:nvPr>
        </p:nvSpPr>
        <p:spPr/>
        <p:txBody>
          <a:bodyPr/>
          <a:lstStyle/>
          <a:p>
            <a:fld id="{46777223-D44C-426B-AB5E-23ABD3DCA0D2}" type="slidenum">
              <a:rPr lang="en-US" smtClean="0"/>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First priority is to make Isaac feel safe and predictable in the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 The same key person will need to greet him, support and comfort him and help him move into play. This should be repeated every day, and the short goodbye routine should be the same each day to make it easier for them to understand the meaning of separation. Small-group play might not be as overwhelming as playing in a large group. Pictures of time and familiar objects can also help alleviate uncertainty. The strategies incorporate Bowlby's Secure Base notion and provide Isaac with a trusted adult from whom he can begin to explore.</a:t>
            </a:r>
          </a:p>
          <a:p>
            <a:endParaRPr lang="en-US" dirty="0"/>
          </a:p>
        </p:txBody>
      </p:sp>
      <p:sp>
        <p:nvSpPr>
          <p:cNvPr id="4" name="Slide Number Placeholder 3"/>
          <p:cNvSpPr>
            <a:spLocks noGrp="1"/>
          </p:cNvSpPr>
          <p:nvPr>
            <p:ph type="sldNum" sz="quarter" idx="5"/>
          </p:nvPr>
        </p:nvSpPr>
        <p:spPr/>
        <p:txBody>
          <a:bodyPr/>
          <a:lstStyle/>
          <a:p>
            <a:fld id="{46777223-D44C-426B-AB5E-23ABD3DCA0D2}" type="slidenum">
              <a:rPr lang="en-US" smtClean="0"/>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Support of language should be part of normal play, and not make Isaac feel tested. Adults can use picture books, expand Isaac’s words and name emotions during activities. The EEF provides evidence supporting interactive reading and adult–child discussion. There needs to be a joined-up plan as well. There should be sharing of observations and goals, including the key person, mother, SENCO, health visitor and speech and language therapist, with consent. Kohlhoff et al. (2022) concluded that there may be some parenting interventions that have an impact on the sensitivity of the caregiver, but the level of evidence varies across parenting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46777223-D44C-426B-AB5E-23ABD3DCA0D2}" type="slidenum">
              <a:rPr lang="en-US" smtClean="0"/>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Bowlby's theory is useful as it explains Isaac's separation distress and limited exploration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It also results in practical steps, such as regular relationships and regular routines. There is a problem with it, though: attachment cannot account for all of Isaac's development. Language delay, temperament, maternal wellbeing, poverty and social isolation could also be contributing factors. The debate about attachment measurement and cultural application remains unsettled, as shown by Thompson, Simpson and Berlin (2022). </a:t>
            </a:r>
            <a:r>
              <a:rPr lang="en-GB" sz="1200" kern="1200" dirty="0">
                <a:solidFill>
                  <a:schemeClr val="tx1"/>
                </a:solidFill>
                <a:effectLst/>
                <a:latin typeface="+mn-lt"/>
                <a:ea typeface="+mn-ea"/>
                <a:cs typeface="+mn-cs"/>
              </a:rPr>
              <a:t>My judgment is that the theory should guide support, but it should not be used alone</a:t>
            </a:r>
            <a:r>
              <a:rPr lang="en-US" sz="1200" kern="1200" dirty="0">
                <a:solidFill>
                  <a:schemeClr val="tx1"/>
                </a:solidFill>
                <a:effectLst/>
                <a:latin typeface="+mn-lt"/>
                <a:ea typeface="+mn-ea"/>
                <a:cs typeface="+mn-cs"/>
              </a:rPr>
              <a:t>.      </a:t>
            </a:r>
          </a:p>
          <a:p>
            <a:r>
              <a:rPr lang="en-US" dirty="0"/>
              <a:t> </a:t>
            </a:r>
          </a:p>
        </p:txBody>
      </p:sp>
      <p:sp>
        <p:nvSpPr>
          <p:cNvPr id="4" name="Slide Number Placeholder 3"/>
          <p:cNvSpPr>
            <a:spLocks noGrp="1"/>
          </p:cNvSpPr>
          <p:nvPr>
            <p:ph type="sldNum" sz="quarter" idx="5"/>
          </p:nvPr>
        </p:nvSpPr>
        <p:spPr/>
        <p:txBody>
          <a:bodyPr/>
          <a:lstStyle/>
          <a:p>
            <a:fld id="{46777223-D44C-426B-AB5E-23ABD3DCA0D2}" type="slidenum">
              <a:rPr lang="en-US" smtClean="0"/>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With the help of analysis, this presentation has come to the conclusion that Isaac's </a:t>
            </a:r>
            <a:r>
              <a:rPr lang="en-US" sz="1200" kern="1200">
                <a:solidFill>
                  <a:schemeClr val="tx1"/>
                </a:solidFill>
                <a:effectLst/>
                <a:latin typeface="+mn-lt"/>
                <a:ea typeface="+mn-ea"/>
                <a:cs typeface="+mn-cs"/>
              </a:rPr>
              <a:t>should not be </a:t>
            </a:r>
            <a:r>
              <a:rPr lang="en-US" sz="1200" kern="1200" dirty="0">
                <a:solidFill>
                  <a:schemeClr val="tx1"/>
                </a:solidFill>
                <a:effectLst/>
                <a:latin typeface="+mn-lt"/>
                <a:ea typeface="+mn-ea"/>
                <a:cs typeface="+mn-cs"/>
              </a:rPr>
              <a:t>taken as a stubborn and challenging child just based on his actions and immediate reactions. His withdrawal, separation distress and delay in speaking may be linked to his need for emotional safety. Bowlby's Attachment Theory is helpful as it provides an explanation of how a child can feel safe enough to explore, play and communicate if the adult is secure and consistent. Gentle language support, joined-up working with professionals and his mother, and a key person would be the best support for Isaac. Concurrently, the theory should not be used alone. In addition to external support, other factors such as temperament and home environment contribute to the development of Isaac.    </a:t>
            </a:r>
          </a:p>
        </p:txBody>
      </p:sp>
      <p:sp>
        <p:nvSpPr>
          <p:cNvPr id="4" name="Slide Number Placeholder 3"/>
          <p:cNvSpPr>
            <a:spLocks noGrp="1"/>
          </p:cNvSpPr>
          <p:nvPr>
            <p:ph type="sldNum" sz="quarter" idx="5"/>
          </p:nvPr>
        </p:nvSpPr>
        <p:spPr/>
        <p:txBody>
          <a:bodyPr/>
          <a:lstStyle/>
          <a:p>
            <a:fld id="{46777223-D44C-426B-AB5E-23ABD3DCA0D2}" type="slidenum">
              <a:rPr lang="en-US" smtClean="0"/>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77223-D44C-426B-AB5E-23ABD3DCA0D2}" type="slidenum">
              <a:rPr lang="en-US" smtClean="0"/>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46777223-D44C-426B-AB5E-23ABD3DCA0D2}" type="slidenum">
              <a:rPr lang="en-US" smtClean="0"/>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6A18F-B473-F7CC-6C7E-1985FE9E84D3}"/>
              </a:ext>
            </a:extLst>
          </p:cNvPr>
          <p:cNvSpPr>
            <a:spLocks noGrp="1"/>
          </p:cNvSpPr>
          <p:nvPr>
            <p:ph type="ctrTitle"/>
          </p:nvPr>
        </p:nvSpPr>
        <p:spPr>
          <a:xfrm>
            <a:off x="2286000" y="1683545"/>
            <a:ext cx="13716000" cy="3581400"/>
          </a:xfrm>
        </p:spPr>
        <p:txBody>
          <a:bodyPr anchor="b"/>
          <a:lstStyle>
            <a:lvl1pPr algn="ctr">
              <a:defRPr sz="9000"/>
            </a:lvl1pPr>
          </a:lstStyle>
          <a:p>
            <a:r>
              <a:rPr lang="en-GB"/>
              <a:t>Click to edit Master title style</a:t>
            </a:r>
          </a:p>
        </p:txBody>
      </p:sp>
      <p:sp>
        <p:nvSpPr>
          <p:cNvPr id="3" name="Subtitle 2">
            <a:extLst>
              <a:ext uri="{FF2B5EF4-FFF2-40B4-BE49-F238E27FC236}">
                <a16:creationId xmlns:a16="http://schemas.microsoft.com/office/drawing/2014/main" id="{06712629-BD44-7016-F639-EAD1A28FEABE}"/>
              </a:ext>
            </a:extLst>
          </p:cNvPr>
          <p:cNvSpPr>
            <a:spLocks noGrp="1"/>
          </p:cNvSpPr>
          <p:nvPr>
            <p:ph type="subTitle" idx="1"/>
          </p:nvPr>
        </p:nvSpPr>
        <p:spPr>
          <a:xfrm>
            <a:off x="2286000" y="5403057"/>
            <a:ext cx="13716000" cy="2483643"/>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a:t>Click to edit Master subtitle style</a:t>
            </a:r>
          </a:p>
        </p:txBody>
      </p:sp>
      <p:sp>
        <p:nvSpPr>
          <p:cNvPr id="4" name="Date Placeholder 3">
            <a:extLst>
              <a:ext uri="{FF2B5EF4-FFF2-40B4-BE49-F238E27FC236}">
                <a16:creationId xmlns:a16="http://schemas.microsoft.com/office/drawing/2014/main" id="{6461AEDE-37D5-C894-356C-8D2F65BF3B73}"/>
              </a:ext>
            </a:extLst>
          </p:cNvPr>
          <p:cNvSpPr>
            <a:spLocks noGrp="1"/>
          </p:cNvSpPr>
          <p:nvPr>
            <p:ph type="dt" sz="half" idx="10"/>
          </p:nvPr>
        </p:nvSpPr>
        <p:spPr/>
        <p:txBody>
          <a:bodyPr/>
          <a:lstStyle/>
          <a:p>
            <a:fld id="{1D8BD707-D9CF-40AE-B4C6-C98DA3205C09}" type="datetimeFigureOut">
              <a:rPr lang="en-US" smtClean="0"/>
              <a:t>7/9/2026</a:t>
            </a:fld>
            <a:endParaRPr lang="en-US"/>
          </a:p>
        </p:txBody>
      </p:sp>
      <p:sp>
        <p:nvSpPr>
          <p:cNvPr id="5" name="Footer Placeholder 4">
            <a:extLst>
              <a:ext uri="{FF2B5EF4-FFF2-40B4-BE49-F238E27FC236}">
                <a16:creationId xmlns:a16="http://schemas.microsoft.com/office/drawing/2014/main" id="{9CBB6D96-80D8-F27F-0CF1-AD85AA23F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C0F5BC-C32D-F6DC-9CEF-2A69BAD03634}"/>
              </a:ext>
            </a:extLst>
          </p:cNvPr>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3894493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15191-81C0-1188-ED9B-CCCD1614A50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6C1B4FB-6021-A234-F98B-2C46EDD08C9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ED6E979-69F1-CE6F-AA18-C50C6CB5B23A}"/>
              </a:ext>
            </a:extLst>
          </p:cNvPr>
          <p:cNvSpPr>
            <a:spLocks noGrp="1"/>
          </p:cNvSpPr>
          <p:nvPr>
            <p:ph type="dt" sz="half" idx="10"/>
          </p:nvPr>
        </p:nvSpPr>
        <p:spPr/>
        <p:txBody>
          <a:bodyPr/>
          <a:lstStyle/>
          <a:p>
            <a:fld id="{1D8BD707-D9CF-40AE-B4C6-C98DA3205C09}" type="datetimeFigureOut">
              <a:rPr lang="en-US" smtClean="0"/>
              <a:t>7/9/2026</a:t>
            </a:fld>
            <a:endParaRPr lang="en-US"/>
          </a:p>
        </p:txBody>
      </p:sp>
      <p:sp>
        <p:nvSpPr>
          <p:cNvPr id="5" name="Footer Placeholder 4">
            <a:extLst>
              <a:ext uri="{FF2B5EF4-FFF2-40B4-BE49-F238E27FC236}">
                <a16:creationId xmlns:a16="http://schemas.microsoft.com/office/drawing/2014/main" id="{51C6C18D-458C-2CEC-DEFD-DC6C084FD1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CB7295-7D50-3322-09D7-953A98A1EEFE}"/>
              </a:ext>
            </a:extLst>
          </p:cNvPr>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134423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00597-5756-FB3E-3A88-9FB02135DD89}"/>
              </a:ext>
            </a:extLst>
          </p:cNvPr>
          <p:cNvSpPr>
            <a:spLocks noGrp="1"/>
          </p:cNvSpPr>
          <p:nvPr>
            <p:ph type="title"/>
          </p:nvPr>
        </p:nvSpPr>
        <p:spPr>
          <a:xfrm>
            <a:off x="1247775" y="2564608"/>
            <a:ext cx="15773400" cy="4279106"/>
          </a:xfrm>
        </p:spPr>
        <p:txBody>
          <a:bodyPr anchor="b"/>
          <a:lstStyle>
            <a:lvl1pPr>
              <a:defRPr sz="9000"/>
            </a:lvl1pPr>
          </a:lstStyle>
          <a:p>
            <a:r>
              <a:rPr lang="en-GB"/>
              <a:t>Click to edit Master title style</a:t>
            </a:r>
          </a:p>
        </p:txBody>
      </p:sp>
      <p:sp>
        <p:nvSpPr>
          <p:cNvPr id="3" name="Text Placeholder 2">
            <a:extLst>
              <a:ext uri="{FF2B5EF4-FFF2-40B4-BE49-F238E27FC236}">
                <a16:creationId xmlns:a16="http://schemas.microsoft.com/office/drawing/2014/main" id="{0C94C441-EC8E-F89A-2F73-CDCFCFA39579}"/>
              </a:ext>
            </a:extLst>
          </p:cNvPr>
          <p:cNvSpPr>
            <a:spLocks noGrp="1"/>
          </p:cNvSpPr>
          <p:nvPr>
            <p:ph type="body" idx="1"/>
          </p:nvPr>
        </p:nvSpPr>
        <p:spPr>
          <a:xfrm>
            <a:off x="1247775" y="6884195"/>
            <a:ext cx="15773400" cy="2250281"/>
          </a:xfrm>
        </p:spPr>
        <p:txBody>
          <a:bodyPr/>
          <a:lstStyle>
            <a:lvl1pPr marL="0" indent="0">
              <a:buNone/>
              <a:defRPr sz="3600">
                <a:solidFill>
                  <a:schemeClr val="tx1">
                    <a:tint val="82000"/>
                  </a:schemeClr>
                </a:solidFill>
              </a:defRPr>
            </a:lvl1pPr>
            <a:lvl2pPr marL="685800" indent="0">
              <a:buNone/>
              <a:defRPr sz="3000">
                <a:solidFill>
                  <a:schemeClr val="tx1">
                    <a:tint val="82000"/>
                  </a:schemeClr>
                </a:solidFill>
              </a:defRPr>
            </a:lvl2pPr>
            <a:lvl3pPr marL="1371600" indent="0">
              <a:buNone/>
              <a:defRPr sz="2700">
                <a:solidFill>
                  <a:schemeClr val="tx1">
                    <a:tint val="82000"/>
                  </a:schemeClr>
                </a:solidFill>
              </a:defRPr>
            </a:lvl3pPr>
            <a:lvl4pPr marL="2057400" indent="0">
              <a:buNone/>
              <a:defRPr sz="2400">
                <a:solidFill>
                  <a:schemeClr val="tx1">
                    <a:tint val="82000"/>
                  </a:schemeClr>
                </a:solidFill>
              </a:defRPr>
            </a:lvl4pPr>
            <a:lvl5pPr marL="2743200" indent="0">
              <a:buNone/>
              <a:defRPr sz="2400">
                <a:solidFill>
                  <a:schemeClr val="tx1">
                    <a:tint val="82000"/>
                  </a:schemeClr>
                </a:solidFill>
              </a:defRPr>
            </a:lvl5pPr>
            <a:lvl6pPr marL="3429000" indent="0">
              <a:buNone/>
              <a:defRPr sz="2400">
                <a:solidFill>
                  <a:schemeClr val="tx1">
                    <a:tint val="82000"/>
                  </a:schemeClr>
                </a:solidFill>
              </a:defRPr>
            </a:lvl6pPr>
            <a:lvl7pPr marL="4114800" indent="0">
              <a:buNone/>
              <a:defRPr sz="2400">
                <a:solidFill>
                  <a:schemeClr val="tx1">
                    <a:tint val="82000"/>
                  </a:schemeClr>
                </a:solidFill>
              </a:defRPr>
            </a:lvl7pPr>
            <a:lvl8pPr marL="4800600" indent="0">
              <a:buNone/>
              <a:defRPr sz="2400">
                <a:solidFill>
                  <a:schemeClr val="tx1">
                    <a:tint val="82000"/>
                  </a:schemeClr>
                </a:solidFill>
              </a:defRPr>
            </a:lvl8pPr>
            <a:lvl9pPr marL="5486400" indent="0">
              <a:buNone/>
              <a:defRPr sz="24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6F71817-CA69-2FC1-E8BE-DA808AB0971E}"/>
              </a:ext>
            </a:extLst>
          </p:cNvPr>
          <p:cNvSpPr>
            <a:spLocks noGrp="1"/>
          </p:cNvSpPr>
          <p:nvPr>
            <p:ph type="dt" sz="half" idx="10"/>
          </p:nvPr>
        </p:nvSpPr>
        <p:spPr/>
        <p:txBody>
          <a:bodyPr/>
          <a:lstStyle/>
          <a:p>
            <a:fld id="{1D8BD707-D9CF-40AE-B4C6-C98DA3205C09}" type="datetimeFigureOut">
              <a:rPr lang="en-US" smtClean="0"/>
              <a:t>7/9/2026</a:t>
            </a:fld>
            <a:endParaRPr lang="en-US"/>
          </a:p>
        </p:txBody>
      </p:sp>
      <p:sp>
        <p:nvSpPr>
          <p:cNvPr id="5" name="Footer Placeholder 4">
            <a:extLst>
              <a:ext uri="{FF2B5EF4-FFF2-40B4-BE49-F238E27FC236}">
                <a16:creationId xmlns:a16="http://schemas.microsoft.com/office/drawing/2014/main" id="{3112BAE1-966A-C73B-4B57-664CAD5603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CBBF35-1604-E45F-006C-2D545E46A761}"/>
              </a:ext>
            </a:extLst>
          </p:cNvPr>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40936713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18FC9-BF6B-09F4-F845-5234C6D385D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DD0C276-A74A-3653-2CFE-0486D85D1728}"/>
              </a:ext>
            </a:extLst>
          </p:cNvPr>
          <p:cNvSpPr>
            <a:spLocks noGrp="1"/>
          </p:cNvSpPr>
          <p:nvPr>
            <p:ph sz="half" idx="1"/>
          </p:nvPr>
        </p:nvSpPr>
        <p:spPr>
          <a:xfrm>
            <a:off x="1257300" y="2738438"/>
            <a:ext cx="7772400" cy="65270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D595491-694A-683B-DE63-AEE805623E98}"/>
              </a:ext>
            </a:extLst>
          </p:cNvPr>
          <p:cNvSpPr>
            <a:spLocks noGrp="1"/>
          </p:cNvSpPr>
          <p:nvPr>
            <p:ph sz="half" idx="2"/>
          </p:nvPr>
        </p:nvSpPr>
        <p:spPr>
          <a:xfrm>
            <a:off x="9258300" y="2738438"/>
            <a:ext cx="7772400" cy="65270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66E29F9-AECA-53BD-3D2F-BE344E00FEE4}"/>
              </a:ext>
            </a:extLst>
          </p:cNvPr>
          <p:cNvSpPr>
            <a:spLocks noGrp="1"/>
          </p:cNvSpPr>
          <p:nvPr>
            <p:ph type="dt" sz="half" idx="10"/>
          </p:nvPr>
        </p:nvSpPr>
        <p:spPr/>
        <p:txBody>
          <a:bodyPr/>
          <a:lstStyle/>
          <a:p>
            <a:fld id="{1D8BD707-D9CF-40AE-B4C6-C98DA3205C09}" type="datetimeFigureOut">
              <a:rPr lang="en-US" smtClean="0"/>
              <a:t>7/9/2026</a:t>
            </a:fld>
            <a:endParaRPr lang="en-US"/>
          </a:p>
        </p:txBody>
      </p:sp>
      <p:sp>
        <p:nvSpPr>
          <p:cNvPr id="6" name="Footer Placeholder 5">
            <a:extLst>
              <a:ext uri="{FF2B5EF4-FFF2-40B4-BE49-F238E27FC236}">
                <a16:creationId xmlns:a16="http://schemas.microsoft.com/office/drawing/2014/main" id="{655A42C5-C023-768E-0DDE-B1C8003003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F38539-AC07-9015-6AD4-412557B6C65F}"/>
              </a:ext>
            </a:extLst>
          </p:cNvPr>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235760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3B380-08F1-E4E1-99FA-9C78FD9FD0D1}"/>
              </a:ext>
            </a:extLst>
          </p:cNvPr>
          <p:cNvSpPr>
            <a:spLocks noGrp="1"/>
          </p:cNvSpPr>
          <p:nvPr>
            <p:ph type="title"/>
          </p:nvPr>
        </p:nvSpPr>
        <p:spPr>
          <a:xfrm>
            <a:off x="1259682" y="547688"/>
            <a:ext cx="15773400" cy="1988345"/>
          </a:xfrm>
        </p:spPr>
        <p:txBody>
          <a:bodyPr/>
          <a:lstStyle/>
          <a:p>
            <a:r>
              <a:rPr lang="en-GB"/>
              <a:t>Click to edit Master title style</a:t>
            </a:r>
          </a:p>
        </p:txBody>
      </p:sp>
      <p:sp>
        <p:nvSpPr>
          <p:cNvPr id="3" name="Text Placeholder 2">
            <a:extLst>
              <a:ext uri="{FF2B5EF4-FFF2-40B4-BE49-F238E27FC236}">
                <a16:creationId xmlns:a16="http://schemas.microsoft.com/office/drawing/2014/main" id="{58D6CDCC-8B0C-CEAC-FC3D-4934F60F8E65}"/>
              </a:ext>
            </a:extLst>
          </p:cNvPr>
          <p:cNvSpPr>
            <a:spLocks noGrp="1"/>
          </p:cNvSpPr>
          <p:nvPr>
            <p:ph type="body" idx="1"/>
          </p:nvPr>
        </p:nvSpPr>
        <p:spPr>
          <a:xfrm>
            <a:off x="1259683" y="2521745"/>
            <a:ext cx="7736681"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4" name="Content Placeholder 3">
            <a:extLst>
              <a:ext uri="{FF2B5EF4-FFF2-40B4-BE49-F238E27FC236}">
                <a16:creationId xmlns:a16="http://schemas.microsoft.com/office/drawing/2014/main" id="{A8E5BEAB-DE09-3DFF-4508-29B83907F586}"/>
              </a:ext>
            </a:extLst>
          </p:cNvPr>
          <p:cNvSpPr>
            <a:spLocks noGrp="1"/>
          </p:cNvSpPr>
          <p:nvPr>
            <p:ph sz="half" idx="2"/>
          </p:nvPr>
        </p:nvSpPr>
        <p:spPr>
          <a:xfrm>
            <a:off x="1259683" y="3757613"/>
            <a:ext cx="7736681" cy="55268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5B8342A-FD3F-291E-3853-4ED4CAAF9133}"/>
              </a:ext>
            </a:extLst>
          </p:cNvPr>
          <p:cNvSpPr>
            <a:spLocks noGrp="1"/>
          </p:cNvSpPr>
          <p:nvPr>
            <p:ph type="body" sz="quarter" idx="3"/>
          </p:nvPr>
        </p:nvSpPr>
        <p:spPr>
          <a:xfrm>
            <a:off x="9258300" y="2521745"/>
            <a:ext cx="7774782"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6" name="Content Placeholder 5">
            <a:extLst>
              <a:ext uri="{FF2B5EF4-FFF2-40B4-BE49-F238E27FC236}">
                <a16:creationId xmlns:a16="http://schemas.microsoft.com/office/drawing/2014/main" id="{B40EE2EF-A901-C027-64D1-36E892A0321E}"/>
              </a:ext>
            </a:extLst>
          </p:cNvPr>
          <p:cNvSpPr>
            <a:spLocks noGrp="1"/>
          </p:cNvSpPr>
          <p:nvPr>
            <p:ph sz="quarter" idx="4"/>
          </p:nvPr>
        </p:nvSpPr>
        <p:spPr>
          <a:xfrm>
            <a:off x="9258300" y="3757613"/>
            <a:ext cx="7774782" cy="55268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6906144-8927-D8D9-F079-0AF42A78E35C}"/>
              </a:ext>
            </a:extLst>
          </p:cNvPr>
          <p:cNvSpPr>
            <a:spLocks noGrp="1"/>
          </p:cNvSpPr>
          <p:nvPr>
            <p:ph type="dt" sz="half" idx="10"/>
          </p:nvPr>
        </p:nvSpPr>
        <p:spPr/>
        <p:txBody>
          <a:bodyPr/>
          <a:lstStyle/>
          <a:p>
            <a:fld id="{1D8BD707-D9CF-40AE-B4C6-C98DA3205C09}" type="datetimeFigureOut">
              <a:rPr lang="en-US" smtClean="0"/>
              <a:t>7/9/2026</a:t>
            </a:fld>
            <a:endParaRPr lang="en-US"/>
          </a:p>
        </p:txBody>
      </p:sp>
      <p:sp>
        <p:nvSpPr>
          <p:cNvPr id="8" name="Footer Placeholder 7">
            <a:extLst>
              <a:ext uri="{FF2B5EF4-FFF2-40B4-BE49-F238E27FC236}">
                <a16:creationId xmlns:a16="http://schemas.microsoft.com/office/drawing/2014/main" id="{B9BD85FF-753B-A945-32E2-3CEE21466E0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1709FE2-F152-71B5-FD6B-779375EBE26B}"/>
              </a:ext>
            </a:extLst>
          </p:cNvPr>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2254846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4C7F4-02C6-39C2-393D-7FC9044F22C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B04DA5B-ACC0-9283-E6B2-8F510729640D}"/>
              </a:ext>
            </a:extLst>
          </p:cNvPr>
          <p:cNvSpPr>
            <a:spLocks noGrp="1"/>
          </p:cNvSpPr>
          <p:nvPr>
            <p:ph type="dt" sz="half" idx="10"/>
          </p:nvPr>
        </p:nvSpPr>
        <p:spPr/>
        <p:txBody>
          <a:bodyPr/>
          <a:lstStyle/>
          <a:p>
            <a:fld id="{1D8BD707-D9CF-40AE-B4C6-C98DA3205C09}" type="datetimeFigureOut">
              <a:rPr lang="en-US" smtClean="0"/>
              <a:t>7/9/2026</a:t>
            </a:fld>
            <a:endParaRPr lang="en-US"/>
          </a:p>
        </p:txBody>
      </p:sp>
      <p:sp>
        <p:nvSpPr>
          <p:cNvPr id="4" name="Footer Placeholder 3">
            <a:extLst>
              <a:ext uri="{FF2B5EF4-FFF2-40B4-BE49-F238E27FC236}">
                <a16:creationId xmlns:a16="http://schemas.microsoft.com/office/drawing/2014/main" id="{30566AC9-2413-58B2-7076-33120BC55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F8CF006-FB60-0A8E-F424-77A7B8DDF962}"/>
              </a:ext>
            </a:extLst>
          </p:cNvPr>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14608541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D4F849A-2D41-26E3-00C2-B0A5CFFAE4EA}"/>
              </a:ext>
            </a:extLst>
          </p:cNvPr>
          <p:cNvSpPr>
            <a:spLocks noGrp="1"/>
          </p:cNvSpPr>
          <p:nvPr>
            <p:ph type="dt" sz="half" idx="10"/>
          </p:nvPr>
        </p:nvSpPr>
        <p:spPr/>
        <p:txBody>
          <a:bodyPr/>
          <a:lstStyle/>
          <a:p>
            <a:fld id="{1D8BD707-D9CF-40AE-B4C6-C98DA3205C09}" type="datetimeFigureOut">
              <a:rPr lang="en-US" smtClean="0"/>
              <a:t>7/9/2026</a:t>
            </a:fld>
            <a:endParaRPr lang="en-US"/>
          </a:p>
        </p:txBody>
      </p:sp>
      <p:sp>
        <p:nvSpPr>
          <p:cNvPr id="3" name="Footer Placeholder 2">
            <a:extLst>
              <a:ext uri="{FF2B5EF4-FFF2-40B4-BE49-F238E27FC236}">
                <a16:creationId xmlns:a16="http://schemas.microsoft.com/office/drawing/2014/main" id="{F8846672-2FAC-1D00-6D9F-EBC05EF5C3B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061AE14-46B6-A684-38F0-1A2B5435C738}"/>
              </a:ext>
            </a:extLst>
          </p:cNvPr>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21874508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5FF38-65F2-320D-8FAF-D0AAD2F27630}"/>
              </a:ext>
            </a:extLst>
          </p:cNvPr>
          <p:cNvSpPr>
            <a:spLocks noGrp="1"/>
          </p:cNvSpPr>
          <p:nvPr>
            <p:ph type="title"/>
          </p:nvPr>
        </p:nvSpPr>
        <p:spPr>
          <a:xfrm>
            <a:off x="1259683" y="685800"/>
            <a:ext cx="5898356" cy="2400300"/>
          </a:xfrm>
        </p:spPr>
        <p:txBody>
          <a:bodyPr anchor="b"/>
          <a:lstStyle>
            <a:lvl1pPr>
              <a:defRPr sz="4800"/>
            </a:lvl1pPr>
          </a:lstStyle>
          <a:p>
            <a:r>
              <a:rPr lang="en-GB"/>
              <a:t>Click to edit Master title style</a:t>
            </a:r>
          </a:p>
        </p:txBody>
      </p:sp>
      <p:sp>
        <p:nvSpPr>
          <p:cNvPr id="3" name="Content Placeholder 2">
            <a:extLst>
              <a:ext uri="{FF2B5EF4-FFF2-40B4-BE49-F238E27FC236}">
                <a16:creationId xmlns:a16="http://schemas.microsoft.com/office/drawing/2014/main" id="{BD1A05D6-DC15-7AAF-D090-E4CAC48370DD}"/>
              </a:ext>
            </a:extLst>
          </p:cNvPr>
          <p:cNvSpPr>
            <a:spLocks noGrp="1"/>
          </p:cNvSpPr>
          <p:nvPr>
            <p:ph idx="1"/>
          </p:nvPr>
        </p:nvSpPr>
        <p:spPr>
          <a:xfrm>
            <a:off x="7774782" y="1481138"/>
            <a:ext cx="9258300" cy="7310438"/>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AE306EB-9F5D-4C35-4EDC-A833AB5C62BA}"/>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a:extLst>
              <a:ext uri="{FF2B5EF4-FFF2-40B4-BE49-F238E27FC236}">
                <a16:creationId xmlns:a16="http://schemas.microsoft.com/office/drawing/2014/main" id="{328714BB-B838-86CF-E4C2-81CF05F535C6}"/>
              </a:ext>
            </a:extLst>
          </p:cNvPr>
          <p:cNvSpPr>
            <a:spLocks noGrp="1"/>
          </p:cNvSpPr>
          <p:nvPr>
            <p:ph type="dt" sz="half" idx="10"/>
          </p:nvPr>
        </p:nvSpPr>
        <p:spPr/>
        <p:txBody>
          <a:bodyPr/>
          <a:lstStyle/>
          <a:p>
            <a:fld id="{1D8BD707-D9CF-40AE-B4C6-C98DA3205C09}" type="datetimeFigureOut">
              <a:rPr lang="en-US" smtClean="0"/>
              <a:t>7/9/2026</a:t>
            </a:fld>
            <a:endParaRPr lang="en-US"/>
          </a:p>
        </p:txBody>
      </p:sp>
      <p:sp>
        <p:nvSpPr>
          <p:cNvPr id="6" name="Footer Placeholder 5">
            <a:extLst>
              <a:ext uri="{FF2B5EF4-FFF2-40B4-BE49-F238E27FC236}">
                <a16:creationId xmlns:a16="http://schemas.microsoft.com/office/drawing/2014/main" id="{E563BED2-AA8D-645F-FF3D-5752DB0E84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96B98B-A26A-DB9E-B3CE-E16B791194F0}"/>
              </a:ext>
            </a:extLst>
          </p:cNvPr>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15051163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062E2-92BC-8B7D-6CF4-1B4FD35EE34B}"/>
              </a:ext>
            </a:extLst>
          </p:cNvPr>
          <p:cNvSpPr>
            <a:spLocks noGrp="1"/>
          </p:cNvSpPr>
          <p:nvPr>
            <p:ph type="title"/>
          </p:nvPr>
        </p:nvSpPr>
        <p:spPr>
          <a:xfrm>
            <a:off x="1259683" y="685800"/>
            <a:ext cx="5898356" cy="2400300"/>
          </a:xfrm>
        </p:spPr>
        <p:txBody>
          <a:bodyPr anchor="b"/>
          <a:lstStyle>
            <a:lvl1pPr>
              <a:defRPr sz="4800"/>
            </a:lvl1pPr>
          </a:lstStyle>
          <a:p>
            <a:r>
              <a:rPr lang="en-GB"/>
              <a:t>Click to edit Master title style</a:t>
            </a:r>
          </a:p>
        </p:txBody>
      </p:sp>
      <p:sp>
        <p:nvSpPr>
          <p:cNvPr id="3" name="Picture Placeholder 2">
            <a:extLst>
              <a:ext uri="{FF2B5EF4-FFF2-40B4-BE49-F238E27FC236}">
                <a16:creationId xmlns:a16="http://schemas.microsoft.com/office/drawing/2014/main" id="{2C2D71DD-5A54-8826-A9D5-9308C15F6EAB}"/>
              </a:ext>
            </a:extLst>
          </p:cNvPr>
          <p:cNvSpPr>
            <a:spLocks noGrp="1"/>
          </p:cNvSpPr>
          <p:nvPr>
            <p:ph type="pic" idx="1"/>
          </p:nvPr>
        </p:nvSpPr>
        <p:spPr>
          <a:xfrm>
            <a:off x="7774782" y="1481138"/>
            <a:ext cx="9258300" cy="7310438"/>
          </a:xfrm>
        </p:spPr>
        <p:txBody>
          <a:bodyPr/>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endParaRPr lang="en-GB"/>
          </a:p>
        </p:txBody>
      </p:sp>
      <p:sp>
        <p:nvSpPr>
          <p:cNvPr id="4" name="Text Placeholder 3">
            <a:extLst>
              <a:ext uri="{FF2B5EF4-FFF2-40B4-BE49-F238E27FC236}">
                <a16:creationId xmlns:a16="http://schemas.microsoft.com/office/drawing/2014/main" id="{965BC7D9-80B4-1211-4E1F-F745EF9FFA66}"/>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a:extLst>
              <a:ext uri="{FF2B5EF4-FFF2-40B4-BE49-F238E27FC236}">
                <a16:creationId xmlns:a16="http://schemas.microsoft.com/office/drawing/2014/main" id="{0E83A946-974F-E3EA-3298-309436D2DCF8}"/>
              </a:ext>
            </a:extLst>
          </p:cNvPr>
          <p:cNvSpPr>
            <a:spLocks noGrp="1"/>
          </p:cNvSpPr>
          <p:nvPr>
            <p:ph type="dt" sz="half" idx="10"/>
          </p:nvPr>
        </p:nvSpPr>
        <p:spPr/>
        <p:txBody>
          <a:bodyPr/>
          <a:lstStyle/>
          <a:p>
            <a:fld id="{1D8BD707-D9CF-40AE-B4C6-C98DA3205C09}" type="datetimeFigureOut">
              <a:rPr lang="en-US" smtClean="0"/>
              <a:t>7/9/2026</a:t>
            </a:fld>
            <a:endParaRPr lang="en-US"/>
          </a:p>
        </p:txBody>
      </p:sp>
      <p:sp>
        <p:nvSpPr>
          <p:cNvPr id="6" name="Footer Placeholder 5">
            <a:extLst>
              <a:ext uri="{FF2B5EF4-FFF2-40B4-BE49-F238E27FC236}">
                <a16:creationId xmlns:a16="http://schemas.microsoft.com/office/drawing/2014/main" id="{82ED4AC1-1D73-1A10-4FEA-2388B4264D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D1C2E4-D44E-938A-1C23-4E72AEF97417}"/>
              </a:ext>
            </a:extLst>
          </p:cNvPr>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1496183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4933E-B682-2259-0D2A-247D737A1A8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3A52701-D26C-7BA6-2B52-1F35B498D29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6FE116-EFE2-3733-58DA-EDD4D46FEB6F}"/>
              </a:ext>
            </a:extLst>
          </p:cNvPr>
          <p:cNvSpPr>
            <a:spLocks noGrp="1"/>
          </p:cNvSpPr>
          <p:nvPr>
            <p:ph type="dt" sz="half" idx="10"/>
          </p:nvPr>
        </p:nvSpPr>
        <p:spPr/>
        <p:txBody>
          <a:bodyPr/>
          <a:lstStyle/>
          <a:p>
            <a:fld id="{1D8BD707-D9CF-40AE-B4C6-C98DA3205C09}" type="datetimeFigureOut">
              <a:rPr lang="en-US" smtClean="0"/>
              <a:t>7/9/2026</a:t>
            </a:fld>
            <a:endParaRPr lang="en-US"/>
          </a:p>
        </p:txBody>
      </p:sp>
      <p:sp>
        <p:nvSpPr>
          <p:cNvPr id="5" name="Footer Placeholder 4">
            <a:extLst>
              <a:ext uri="{FF2B5EF4-FFF2-40B4-BE49-F238E27FC236}">
                <a16:creationId xmlns:a16="http://schemas.microsoft.com/office/drawing/2014/main" id="{904906A7-794F-07C8-9CB6-DCC48EE23D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F24D7A-FD6A-FB3D-FADC-999F41FBAC5F}"/>
              </a:ext>
            </a:extLst>
          </p:cNvPr>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138366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CA9ED9-64F9-4AE4-B99E-E1DEDF271E1F}"/>
              </a:ext>
            </a:extLst>
          </p:cNvPr>
          <p:cNvSpPr>
            <a:spLocks noGrp="1"/>
          </p:cNvSpPr>
          <p:nvPr>
            <p:ph type="title" orient="vert"/>
          </p:nvPr>
        </p:nvSpPr>
        <p:spPr>
          <a:xfrm>
            <a:off x="13087350" y="547688"/>
            <a:ext cx="3943350" cy="8717757"/>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9E52CFD-F633-A1B7-C720-46BCCF78FE41}"/>
              </a:ext>
            </a:extLst>
          </p:cNvPr>
          <p:cNvSpPr>
            <a:spLocks noGrp="1"/>
          </p:cNvSpPr>
          <p:nvPr>
            <p:ph type="body" orient="vert" idx="1"/>
          </p:nvPr>
        </p:nvSpPr>
        <p:spPr>
          <a:xfrm>
            <a:off x="1257300" y="547688"/>
            <a:ext cx="11601450" cy="871775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C57A423-0E25-F2F6-7A59-729EDCF8D632}"/>
              </a:ext>
            </a:extLst>
          </p:cNvPr>
          <p:cNvSpPr>
            <a:spLocks noGrp="1"/>
          </p:cNvSpPr>
          <p:nvPr>
            <p:ph type="dt" sz="half" idx="10"/>
          </p:nvPr>
        </p:nvSpPr>
        <p:spPr/>
        <p:txBody>
          <a:bodyPr/>
          <a:lstStyle/>
          <a:p>
            <a:fld id="{1D8BD707-D9CF-40AE-B4C6-C98DA3205C09}" type="datetimeFigureOut">
              <a:rPr lang="en-US" smtClean="0"/>
              <a:t>7/9/2026</a:t>
            </a:fld>
            <a:endParaRPr lang="en-US"/>
          </a:p>
        </p:txBody>
      </p:sp>
      <p:sp>
        <p:nvSpPr>
          <p:cNvPr id="5" name="Footer Placeholder 4">
            <a:extLst>
              <a:ext uri="{FF2B5EF4-FFF2-40B4-BE49-F238E27FC236}">
                <a16:creationId xmlns:a16="http://schemas.microsoft.com/office/drawing/2014/main" id="{07078BE3-385D-C252-4C7B-49941290D5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C9FDFC-70CF-2CA4-175B-76272D2406A2}"/>
              </a:ext>
            </a:extLst>
          </p:cNvPr>
          <p:cNvSpPr>
            <a:spLocks noGrp="1"/>
          </p:cNvSpPr>
          <p:nvPr>
            <p:ph type="sldNum" sz="quarter" idx="12"/>
          </p:nvPr>
        </p:nvSpPr>
        <p:spPr/>
        <p:txBody>
          <a:bodyPr/>
          <a:lstStyle/>
          <a:p>
            <a:fld id="{B6F15528-21DE-4FAA-801E-634DDDAF4B2B}" type="slidenum">
              <a:rPr lang="en-US" smtClean="0"/>
              <a:t>‹#›</a:t>
            </a:fld>
            <a:endParaRPr lang="en-US"/>
          </a:p>
        </p:txBody>
      </p:sp>
    </p:spTree>
    <p:extLst>
      <p:ext uri="{BB962C8B-B14F-4D97-AF65-F5344CB8AC3E}">
        <p14:creationId xmlns:p14="http://schemas.microsoft.com/office/powerpoint/2010/main" val="20554298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17D88F-49AD-56E8-A20B-D4FB8CD83E11}"/>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7A089C8-60EA-A3B5-17C1-D229A5078E5E}"/>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21CE8F-2A5C-846E-76A1-0E2474C76586}"/>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fld id="{1D8BD707-D9CF-40AE-B4C6-C98DA3205C09}" type="datetimeFigureOut">
              <a:rPr lang="en-US" smtClean="0"/>
              <a:t>7/9/2026</a:t>
            </a:fld>
            <a:endParaRPr lang="en-US"/>
          </a:p>
        </p:txBody>
      </p:sp>
      <p:sp>
        <p:nvSpPr>
          <p:cNvPr id="5" name="Footer Placeholder 4">
            <a:extLst>
              <a:ext uri="{FF2B5EF4-FFF2-40B4-BE49-F238E27FC236}">
                <a16:creationId xmlns:a16="http://schemas.microsoft.com/office/drawing/2014/main" id="{98CA73B6-1398-D7FE-378F-FABAC7FFE782}"/>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FE11F71-A6E1-CAD4-05AB-1CA851E3C48B}"/>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fld id="{B6F15528-21DE-4FAA-801E-634DDDAF4B2B}" type="slidenum">
              <a:rPr lang="en-US" smtClean="0"/>
              <a:t>‹#›</a:t>
            </a:fld>
            <a:endParaRPr lang="en-US"/>
          </a:p>
        </p:txBody>
      </p:sp>
    </p:spTree>
    <p:extLst>
      <p:ext uri="{BB962C8B-B14F-4D97-AF65-F5344CB8AC3E}">
        <p14:creationId xmlns:p14="http://schemas.microsoft.com/office/powerpoint/2010/main" val="181417215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sv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2.jpeg"/><Relationship Id="rId7"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3.sv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0.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2.jpeg"/><Relationship Id="rId7" Type="http://schemas.openxmlformats.org/officeDocument/2006/relationships/image" Target="../media/image3.sv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7.svg"/><Relationship Id="rId5" Type="http://schemas.openxmlformats.org/officeDocument/2006/relationships/image" Target="../media/image16.svg"/><Relationship Id="rId4" Type="http://schemas.openxmlformats.org/officeDocument/2006/relationships/image" Target="../media/image15.sv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007/s10567-022-00405-4" TargetMode="External"/><Relationship Id="rId3" Type="http://schemas.openxmlformats.org/officeDocument/2006/relationships/image" Target="../media/image2.jpeg"/><Relationship Id="rId7" Type="http://schemas.openxmlformats.org/officeDocument/2006/relationships/hyperlink" Target="https://educationendowmentfoundation.org.uk/early-years/toolkit/communication-and-language-approaches"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hyperlink" Target="https://www.gov.uk/government/publications/early-years-foundation-stage-framework--2" TargetMode="External"/><Relationship Id="rId11" Type="http://schemas.openxmlformats.org/officeDocument/2006/relationships/hyperlink" Target="https://doi.org/10.1080/14616734.2022.2030132" TargetMode="External"/><Relationship Id="rId5" Type="http://schemas.openxmlformats.org/officeDocument/2006/relationships/hyperlink" Target="https://doi.org/10.1007/s10567-022-00386-4" TargetMode="External"/><Relationship Id="rId10" Type="http://schemas.openxmlformats.org/officeDocument/2006/relationships/hyperlink" Target="https://doi.org/10.1186/s40359-025-02575-6" TargetMode="External"/><Relationship Id="rId4" Type="http://schemas.openxmlformats.org/officeDocument/2006/relationships/hyperlink" Target="https://doi.org/10.1017/S0954579423001311" TargetMode="External"/><Relationship Id="rId9" Type="http://schemas.openxmlformats.org/officeDocument/2006/relationships/hyperlink" Target="https://doi.org/10.1111/jcpp.13865"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A175B9-E071-4058-A238-58BCFF3768E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9469375-2985-0B1C-96B8-9E309EF370FC}"/>
              </a:ext>
            </a:extLst>
          </p:cNvPr>
          <p:cNvSpPr>
            <a:spLocks noGrp="1"/>
          </p:cNvSpPr>
          <p:nvPr>
            <p:ph type="title"/>
          </p:nvPr>
        </p:nvSpPr>
        <p:spPr>
          <a:xfrm>
            <a:off x="1143001" y="1707054"/>
            <a:ext cx="6128498" cy="2103705"/>
          </a:xfrm>
        </p:spPr>
        <p:txBody>
          <a:bodyPr anchor="t">
            <a:normAutofit/>
          </a:bodyPr>
          <a:lstStyle/>
          <a:p>
            <a:r>
              <a:rPr lang="en-IN" sz="4800" b="1">
                <a:latin typeface="Times New Roman" panose="02020603050405020304" pitchFamily="18" charset="0"/>
                <a:cs typeface="Times New Roman" panose="02020603050405020304" pitchFamily="18" charset="0"/>
              </a:rPr>
              <a:t>Introduction and outline </a:t>
            </a:r>
          </a:p>
        </p:txBody>
      </p:sp>
      <p:sp>
        <p:nvSpPr>
          <p:cNvPr id="5" name="Content Placeholder 4">
            <a:extLst>
              <a:ext uri="{FF2B5EF4-FFF2-40B4-BE49-F238E27FC236}">
                <a16:creationId xmlns:a16="http://schemas.microsoft.com/office/drawing/2014/main" id="{24149BD7-60B0-0476-B638-6FDA44D3879F}"/>
              </a:ext>
            </a:extLst>
          </p:cNvPr>
          <p:cNvSpPr>
            <a:spLocks noGrp="1"/>
          </p:cNvSpPr>
          <p:nvPr>
            <p:ph idx="1"/>
          </p:nvPr>
        </p:nvSpPr>
        <p:spPr>
          <a:xfrm>
            <a:off x="1143001" y="3826765"/>
            <a:ext cx="6128498" cy="5386811"/>
          </a:xfrm>
        </p:spPr>
        <p:txBody>
          <a:bodyPr>
            <a:normAutofit/>
          </a:bodyPr>
          <a:lstStyle/>
          <a:p>
            <a:r>
              <a:rPr lang="en-GB" sz="3000">
                <a:latin typeface="Times New Roman" pitchFamily="18" charset="0"/>
                <a:cs typeface="Times New Roman" pitchFamily="18" charset="0"/>
              </a:rPr>
              <a:t>According to Shiri </a:t>
            </a:r>
            <a:r>
              <a:rPr lang="en-GB" sz="3000" i="1">
                <a:latin typeface="Times New Roman" pitchFamily="18" charset="0"/>
                <a:cs typeface="Times New Roman" pitchFamily="18" charset="0"/>
              </a:rPr>
              <a:t>et al</a:t>
            </a:r>
            <a:r>
              <a:rPr lang="en-GB" sz="3000">
                <a:latin typeface="Times New Roman" pitchFamily="18" charset="0"/>
                <a:cs typeface="Times New Roman" pitchFamily="18" charset="0"/>
              </a:rPr>
              <a:t>. (2023, p. 2), professional development in the health and social care can be defined as the continuous process of long-term learning</a:t>
            </a:r>
          </a:p>
          <a:p>
            <a:r>
              <a:rPr lang="en-GB" sz="3000">
                <a:latin typeface="Times New Roman" pitchFamily="18" charset="0"/>
                <a:cs typeface="Times New Roman" pitchFamily="18" charset="0"/>
              </a:rPr>
              <a:t>Furthermore, there will be a detailed analysis of the </a:t>
            </a:r>
            <a:r>
              <a:rPr lang="en-GB" sz="3000" b="1" i="1">
                <a:latin typeface="Times New Roman" pitchFamily="18" charset="0"/>
                <a:cs typeface="Times New Roman" pitchFamily="18" charset="0"/>
              </a:rPr>
              <a:t>communication skills</a:t>
            </a:r>
            <a:r>
              <a:rPr lang="en-GB" sz="3000">
                <a:latin typeface="Times New Roman" pitchFamily="18" charset="0"/>
                <a:cs typeface="Times New Roman" pitchFamily="18" charset="0"/>
              </a:rPr>
              <a:t> and their overall importance in the professional field of health and social care with practical examples.</a:t>
            </a:r>
            <a:endParaRPr lang="en-IN" sz="3000">
              <a:latin typeface="Times New Roman" pitchFamily="18" charset="0"/>
              <a:cs typeface="Times New Roman" pitchFamily="18" charset="0"/>
            </a:endParaRPr>
          </a:p>
          <a:p>
            <a:endParaRPr lang="en-IN" sz="3000">
              <a:latin typeface="Times New Roman" pitchFamily="18" charset="0"/>
              <a:cs typeface="Times New Roman" pitchFamily="18" charset="0"/>
            </a:endParaRPr>
          </a:p>
        </p:txBody>
      </p:sp>
      <p:pic>
        <p:nvPicPr>
          <p:cNvPr id="7" name="Picture 6">
            <a:extLst>
              <a:ext uri="{FF2B5EF4-FFF2-40B4-BE49-F238E27FC236}">
                <a16:creationId xmlns:a16="http://schemas.microsoft.com/office/drawing/2014/main" id="{D1758127-C9FC-8FEF-D692-75B53DC8FF00}"/>
              </a:ext>
            </a:extLst>
          </p:cNvPr>
          <p:cNvPicPr>
            <a:picLocks noChangeAspect="1"/>
          </p:cNvPicPr>
          <p:nvPr/>
        </p:nvPicPr>
        <p:blipFill>
          <a:blip r:embed="rId3"/>
          <a:srcRect l="42067" r="8097" b="-1"/>
          <a:stretch>
            <a:fillRect/>
          </a:stretch>
        </p:blipFill>
        <p:spPr>
          <a:xfrm>
            <a:off x="8476488" y="15"/>
            <a:ext cx="9811512" cy="10286985"/>
          </a:xfrm>
          <a:prstGeom prst="rect">
            <a:avLst/>
          </a:prstGeom>
          <a:scene3d>
            <a:camera prst="orthographicFront"/>
            <a:lightRig rig="contrasting" dir="t">
              <a:rot lat="0" lon="0" rev="4200000"/>
            </a:lightRig>
          </a:scene3d>
          <a:sp3d prstMaterial="plastic">
            <a:bevelT w="381000" h="114300" prst="relaxedInset"/>
            <a:contourClr>
              <a:srgbClr val="969696"/>
            </a:contourClr>
          </a:sp3d>
        </p:spPr>
      </p:pic>
      <p:pic>
        <p:nvPicPr>
          <p:cNvPr id="3" name="Picture 2">
            <a:extLst>
              <a:ext uri="{FF2B5EF4-FFF2-40B4-BE49-F238E27FC236}">
                <a16:creationId xmlns:a16="http://schemas.microsoft.com/office/drawing/2014/main" id="{ADA7D7CC-668E-FDBB-3B41-64B4452F2E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5072"/>
            <a:ext cx="18288000" cy="10287000"/>
          </a:xfrm>
          <a:prstGeom prst="rect">
            <a:avLst/>
          </a:prstGeom>
        </p:spPr>
      </p:pic>
      <p:sp>
        <p:nvSpPr>
          <p:cNvPr id="13" name="TextBox 26">
            <a:extLst>
              <a:ext uri="{FF2B5EF4-FFF2-40B4-BE49-F238E27FC236}">
                <a16:creationId xmlns:a16="http://schemas.microsoft.com/office/drawing/2014/main" id="{0744A252-C0D2-3F9E-5992-E2840ACBD628}"/>
              </a:ext>
            </a:extLst>
          </p:cNvPr>
          <p:cNvSpPr txBox="1"/>
          <p:nvPr/>
        </p:nvSpPr>
        <p:spPr>
          <a:xfrm>
            <a:off x="6934200" y="495300"/>
            <a:ext cx="10401300" cy="2031325"/>
          </a:xfrm>
          <a:prstGeom prst="rect">
            <a:avLst/>
          </a:prstGeom>
        </p:spPr>
        <p:txBody>
          <a:bodyPr wrap="square" lIns="0" tIns="0" rIns="0" bIns="0" rtlCol="0" anchor="t">
            <a:spAutoFit/>
          </a:bodyPr>
          <a:lstStyle/>
          <a:p>
            <a:pPr algn="r"/>
            <a:r>
              <a:rPr lang="en-US" sz="6600" b="1" dirty="0">
                <a:solidFill>
                  <a:srgbClr val="216849"/>
                </a:solidFill>
                <a:latin typeface="Arial" panose="020B0604020202020204" pitchFamily="34" charset="0"/>
                <a:ea typeface="Poppins Bold"/>
                <a:cs typeface="Arial" panose="020B0604020202020204" pitchFamily="34" charset="0"/>
                <a:sym typeface="Poppins Bold"/>
              </a:rPr>
              <a:t>LCHS4010 Psychology in Health and Social Care</a:t>
            </a:r>
          </a:p>
        </p:txBody>
      </p:sp>
      <p:sp>
        <p:nvSpPr>
          <p:cNvPr id="15" name="TextBox 27">
            <a:extLst>
              <a:ext uri="{FF2B5EF4-FFF2-40B4-BE49-F238E27FC236}">
                <a16:creationId xmlns:a16="http://schemas.microsoft.com/office/drawing/2014/main" id="{3D109A1D-0BBD-82FF-872B-E85120072B88}"/>
              </a:ext>
            </a:extLst>
          </p:cNvPr>
          <p:cNvSpPr txBox="1"/>
          <p:nvPr/>
        </p:nvSpPr>
        <p:spPr>
          <a:xfrm>
            <a:off x="6553200" y="2765911"/>
            <a:ext cx="10401300" cy="633571"/>
          </a:xfrm>
          <a:prstGeom prst="rect">
            <a:avLst/>
          </a:prstGeom>
        </p:spPr>
        <p:txBody>
          <a:bodyPr wrap="square" lIns="0" tIns="0" rIns="0" bIns="0" rtlCol="0" anchor="t">
            <a:spAutoFit/>
          </a:bodyPr>
          <a:lstStyle/>
          <a:p>
            <a:pPr algn="r">
              <a:lnSpc>
                <a:spcPts val="5261"/>
              </a:lnSpc>
            </a:pPr>
            <a:r>
              <a:rPr lang="en-US" sz="4243" b="1" dirty="0">
                <a:solidFill>
                  <a:srgbClr val="E51A1B"/>
                </a:solidFill>
                <a:latin typeface="Arial" panose="020B0604020202020204" pitchFamily="34" charset="0"/>
                <a:ea typeface="Poppins Bold"/>
                <a:cs typeface="Arial" panose="020B0604020202020204" pitchFamily="34" charset="0"/>
                <a:sym typeface="Poppins Bold"/>
              </a:rPr>
              <a:t>Component 1: Presentation</a:t>
            </a:r>
          </a:p>
        </p:txBody>
      </p:sp>
      <p:sp>
        <p:nvSpPr>
          <p:cNvPr id="17" name="TextBox 16">
            <a:extLst>
              <a:ext uri="{FF2B5EF4-FFF2-40B4-BE49-F238E27FC236}">
                <a16:creationId xmlns:a16="http://schemas.microsoft.com/office/drawing/2014/main" id="{57833F9D-FE72-86E8-83CB-142613B34435}"/>
              </a:ext>
            </a:extLst>
          </p:cNvPr>
          <p:cNvSpPr txBox="1"/>
          <p:nvPr/>
        </p:nvSpPr>
        <p:spPr>
          <a:xfrm>
            <a:off x="10064987" y="3585482"/>
            <a:ext cx="7429500" cy="4770537"/>
          </a:xfrm>
          <a:prstGeom prst="rect">
            <a:avLst/>
          </a:prstGeom>
          <a:noFill/>
        </p:spPr>
        <p:txBody>
          <a:bodyPr wrap="square">
            <a:spAutoFit/>
          </a:bodyPr>
          <a:lstStyle/>
          <a:p>
            <a:r>
              <a:rPr lang="en-GB" sz="3600" b="1" dirty="0">
                <a:latin typeface="Times New Roman" panose="02020603050405020304" pitchFamily="18" charset="0"/>
                <a:cs typeface="Times New Roman" panose="02020603050405020304" pitchFamily="18" charset="0"/>
              </a:rPr>
              <a:t>Student Name: Soumeya Rekabi</a:t>
            </a:r>
          </a:p>
          <a:p>
            <a:pPr marL="0" indent="0">
              <a:buNone/>
            </a:pPr>
            <a:r>
              <a:rPr lang="en-GB" sz="3600" b="1" dirty="0">
                <a:latin typeface="Times New Roman" panose="02020603050405020304" pitchFamily="18" charset="0"/>
                <a:cs typeface="Times New Roman" panose="02020603050405020304" pitchFamily="18" charset="0"/>
              </a:rPr>
              <a:t>Student ID: 2513643</a:t>
            </a:r>
          </a:p>
          <a:p>
            <a:r>
              <a:rPr lang="en-GB" sz="3600" b="1" dirty="0">
                <a:latin typeface="Times New Roman" panose="02020603050405020304" pitchFamily="18" charset="0"/>
                <a:cs typeface="Times New Roman" panose="02020603050405020304" pitchFamily="18" charset="0"/>
              </a:rPr>
              <a:t>Lecturer Name: Lou Wells </a:t>
            </a: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AI Declaration I confirm that this presentation is my own original work. I have not used generative AI to research, structure or write this presentation. Any proofreading was completed in accordance with the module’s AI guidance</a:t>
            </a:r>
            <a:r>
              <a:rPr lang="en-GB" sz="3600" dirty="0">
                <a:latin typeface="Times New Roman" panose="02020603050405020304" pitchFamily="18" charset="0"/>
                <a:cs typeface="Times New Roman" panose="02020603050405020304" pitchFamily="18" charset="0"/>
              </a:rPr>
              <a:t>.</a:t>
            </a:r>
            <a:endParaRPr lang="en-IN" sz="3600" dirty="0">
              <a:latin typeface="Times New Roman" panose="02020603050405020304" pitchFamily="18" charset="0"/>
              <a:cs typeface="Times New Roman" panose="02020603050405020304" pitchFamily="18" charset="0"/>
            </a:endParaRPr>
          </a:p>
        </p:txBody>
      </p:sp>
      <p:sp>
        <p:nvSpPr>
          <p:cNvPr id="19" name="Freeform 18">
            <a:extLst>
              <a:ext uri="{FF2B5EF4-FFF2-40B4-BE49-F238E27FC236}">
                <a16:creationId xmlns:a16="http://schemas.microsoft.com/office/drawing/2014/main" id="{F2A3946A-1AE7-7E92-132A-7AE8E114BA1C}"/>
              </a:ext>
            </a:extLst>
          </p:cNvPr>
          <p:cNvSpPr/>
          <p:nvPr/>
        </p:nvSpPr>
        <p:spPr>
          <a:xfrm rot="1791016">
            <a:off x="-628399" y="1140696"/>
            <a:ext cx="8945960" cy="6930084"/>
          </a:xfrm>
          <a:custGeom>
            <a:avLst/>
            <a:gdLst/>
            <a:ahLst/>
            <a:cxnLst/>
            <a:rect l="l" t="t" r="r" b="b"/>
            <a:pathLst>
              <a:path w="11014897" h="11539415">
                <a:moveTo>
                  <a:pt x="0" y="0"/>
                </a:moveTo>
                <a:lnTo>
                  <a:pt x="11014897" y="0"/>
                </a:lnTo>
                <a:lnTo>
                  <a:pt x="11014897" y="11539416"/>
                </a:lnTo>
                <a:lnTo>
                  <a:pt x="0" y="11539416"/>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21" name="Freeform 21">
            <a:extLst>
              <a:ext uri="{FF2B5EF4-FFF2-40B4-BE49-F238E27FC236}">
                <a16:creationId xmlns:a16="http://schemas.microsoft.com/office/drawing/2014/main" id="{F65AA459-F41F-93CB-40AE-96A64F9A2932}"/>
              </a:ext>
            </a:extLst>
          </p:cNvPr>
          <p:cNvSpPr/>
          <p:nvPr/>
        </p:nvSpPr>
        <p:spPr>
          <a:xfrm>
            <a:off x="200316" y="876300"/>
            <a:ext cx="7396353" cy="7543800"/>
          </a:xfrm>
          <a:custGeom>
            <a:avLst/>
            <a:gdLst/>
            <a:ahLst/>
            <a:cxnLst/>
            <a:rect l="l" t="t" r="r" b="b"/>
            <a:pathLst>
              <a:path w="7396353" h="8229600">
                <a:moveTo>
                  <a:pt x="0" y="0"/>
                </a:moveTo>
                <a:lnTo>
                  <a:pt x="7396353" y="0"/>
                </a:lnTo>
                <a:lnTo>
                  <a:pt x="7396353" y="8229600"/>
                </a:lnTo>
                <a:lnTo>
                  <a:pt x="0" y="8229600"/>
                </a:lnTo>
                <a:lnTo>
                  <a:pt x="0" y="0"/>
                </a:lnTo>
                <a:close/>
              </a:path>
            </a:pathLst>
          </a:custGeom>
          <a:blipFill>
            <a:blip r:embed="rId6"/>
            <a:stretch>
              <a:fillRect/>
            </a:stretch>
          </a:blipFill>
        </p:spPr>
        <p:txBody>
          <a:bodyPr/>
          <a:lstStyle/>
          <a:p>
            <a:endParaRPr lang="en-GB"/>
          </a:p>
        </p:txBody>
      </p:sp>
    </p:spTree>
    <p:extLst>
      <p:ext uri="{BB962C8B-B14F-4D97-AF65-F5344CB8AC3E}">
        <p14:creationId xmlns:p14="http://schemas.microsoft.com/office/powerpoint/2010/main" val="27285929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BEBFA723-5A7B-472D-ABD7-1526B8D3A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8283428" cy="1027996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A6B27065-399A-4CF7-BF70-CF79B9848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8283428" cy="102799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2" name="Group 61">
            <a:extLst>
              <a:ext uri="{FF2B5EF4-FFF2-40B4-BE49-F238E27FC236}">
                <a16:creationId xmlns:a16="http://schemas.microsoft.com/office/drawing/2014/main" id="{CF22986C-DDF7-4109-9D6A-006800D6B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954" y="79494"/>
            <a:ext cx="9140044" cy="10207507"/>
            <a:chOff x="6095999" y="52996"/>
            <a:chExt cx="6093363" cy="6805005"/>
          </a:xfrm>
          <a:solidFill>
            <a:schemeClr val="accent5">
              <a:alpha val="10000"/>
            </a:schemeClr>
          </a:solidFill>
        </p:grpSpPr>
        <p:sp>
          <p:nvSpPr>
            <p:cNvPr id="41" name="Freeform: Shape 40">
              <a:extLst>
                <a:ext uri="{FF2B5EF4-FFF2-40B4-BE49-F238E27FC236}">
                  <a16:creationId xmlns:a16="http://schemas.microsoft.com/office/drawing/2014/main" id="{4C025298-F835-4B83-A3A3-6555157E0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17106C81-A3F0-4DA0-9368-6BBCDB9648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4B3B35E8-1AF4-4D76-93A5-B0B088408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5F70D4CE-1D26-03EE-E21C-AFCF37D3406E}"/>
              </a:ext>
            </a:extLst>
          </p:cNvPr>
          <p:cNvSpPr>
            <a:spLocks noGrp="1"/>
          </p:cNvSpPr>
          <p:nvPr>
            <p:ph type="title"/>
          </p:nvPr>
        </p:nvSpPr>
        <p:spPr>
          <a:xfrm>
            <a:off x="1207008" y="4682551"/>
            <a:ext cx="5487079" cy="2679773"/>
          </a:xfrm>
        </p:spPr>
        <p:txBody>
          <a:bodyPr vert="horz" lIns="91440" tIns="45720" rIns="91440" bIns="45720" rtlCol="0" anchor="t">
            <a:normAutofit/>
          </a:bodyPr>
          <a:lstStyle/>
          <a:p>
            <a:pPr defTabSz="914400"/>
            <a:r>
              <a:rPr lang="en-US" sz="6000" kern="1200">
                <a:solidFill>
                  <a:schemeClr val="tx2"/>
                </a:solidFill>
                <a:latin typeface="+mj-lt"/>
                <a:ea typeface="+mj-ea"/>
                <a:cs typeface="+mj-cs"/>
              </a:rPr>
              <a:t>Table of Content </a:t>
            </a:r>
          </a:p>
        </p:txBody>
      </p:sp>
      <p:graphicFrame>
        <p:nvGraphicFramePr>
          <p:cNvPr id="3" name="Table 2">
            <a:extLst>
              <a:ext uri="{FF2B5EF4-FFF2-40B4-BE49-F238E27FC236}">
                <a16:creationId xmlns:a16="http://schemas.microsoft.com/office/drawing/2014/main" id="{30D0A287-BDD6-E856-F98C-B3C59EE2BED8}"/>
              </a:ext>
            </a:extLst>
          </p:cNvPr>
          <p:cNvGraphicFramePr>
            <a:graphicFrameLocks noGrp="1"/>
          </p:cNvGraphicFramePr>
          <p:nvPr>
            <p:extLst>
              <p:ext uri="{D42A27DB-BD31-4B8C-83A1-F6EECF244321}">
                <p14:modId xmlns:p14="http://schemas.microsoft.com/office/powerpoint/2010/main" val="3580104258"/>
              </p:ext>
            </p:extLst>
          </p:nvPr>
        </p:nvGraphicFramePr>
        <p:xfrm>
          <a:off x="9569011" y="1330900"/>
          <a:ext cx="7543800" cy="7613556"/>
        </p:xfrm>
        <a:graphic>
          <a:graphicData uri="http://schemas.openxmlformats.org/drawingml/2006/table">
            <a:tbl>
              <a:tblPr/>
              <a:tblGrid>
                <a:gridCol w="945752">
                  <a:extLst>
                    <a:ext uri="{9D8B030D-6E8A-4147-A177-3AD203B41FA5}">
                      <a16:colId xmlns:a16="http://schemas.microsoft.com/office/drawing/2014/main" val="1559998263"/>
                    </a:ext>
                  </a:extLst>
                </a:gridCol>
                <a:gridCol w="6598048">
                  <a:extLst>
                    <a:ext uri="{9D8B030D-6E8A-4147-A177-3AD203B41FA5}">
                      <a16:colId xmlns:a16="http://schemas.microsoft.com/office/drawing/2014/main" val="2095372984"/>
                    </a:ext>
                  </a:extLst>
                </a:gridCol>
              </a:tblGrid>
              <a:tr h="485478">
                <a:tc>
                  <a:txBody>
                    <a:bodyPr/>
                    <a:lstStyle/>
                    <a:p>
                      <a:pPr algn="ctr">
                        <a:buNone/>
                      </a:pPr>
                      <a:r>
                        <a:rPr lang="en-IN" sz="2400">
                          <a:latin typeface="Times New Roman" panose="02020603050405020304" pitchFamily="18" charset="0"/>
                          <a:cs typeface="Times New Roman" panose="02020603050405020304" pitchFamily="18" charset="0"/>
                        </a:rPr>
                        <a:t>Slide</a:t>
                      </a:r>
                    </a:p>
                  </a:txBody>
                  <a:tcPr marL="83143" marR="83143" marT="41571" marB="41571" anchor="ctr">
                    <a:lnL>
                      <a:noFill/>
                    </a:lnL>
                    <a:lnR>
                      <a:noFill/>
                    </a:lnR>
                    <a:lnT>
                      <a:noFill/>
                    </a:lnT>
                    <a:lnB>
                      <a:noFill/>
                    </a:lnB>
                    <a:noFill/>
                  </a:tcPr>
                </a:tc>
                <a:tc>
                  <a:txBody>
                    <a:bodyPr/>
                    <a:lstStyle/>
                    <a:p>
                      <a:pPr algn="ctr">
                        <a:buNone/>
                      </a:pPr>
                      <a:r>
                        <a:rPr lang="en-IN" sz="2400">
                          <a:latin typeface="Times New Roman" panose="02020603050405020304" pitchFamily="18" charset="0"/>
                          <a:cs typeface="Times New Roman" panose="02020603050405020304" pitchFamily="18" charset="0"/>
                        </a:rPr>
                        <a:t>Contents</a:t>
                      </a:r>
                    </a:p>
                  </a:txBody>
                  <a:tcPr marL="83143" marR="83143" marT="41571" marB="41571" anchor="ctr">
                    <a:lnL>
                      <a:noFill/>
                    </a:lnL>
                    <a:lnR>
                      <a:noFill/>
                    </a:lnR>
                    <a:lnT>
                      <a:noFill/>
                    </a:lnT>
                    <a:lnB>
                      <a:noFill/>
                    </a:lnB>
                    <a:noFill/>
                  </a:tcPr>
                </a:tc>
                <a:extLst>
                  <a:ext uri="{0D108BD9-81ED-4DB2-BD59-A6C34878D82A}">
                    <a16:rowId xmlns:a16="http://schemas.microsoft.com/office/drawing/2014/main" val="1395709113"/>
                  </a:ext>
                </a:extLst>
              </a:tr>
              <a:tr h="570822">
                <a:tc>
                  <a:txBody>
                    <a:bodyPr/>
                    <a:lstStyle/>
                    <a:p>
                      <a:pPr algn="ctr">
                        <a:buNone/>
                      </a:pPr>
                      <a:endParaRPr lang="en-IN" sz="2400">
                        <a:latin typeface="Times New Roman" panose="02020603050405020304" pitchFamily="18" charset="0"/>
                        <a:cs typeface="Times New Roman" panose="02020603050405020304" pitchFamily="18" charset="0"/>
                      </a:endParaRPr>
                    </a:p>
                  </a:txBody>
                  <a:tcPr marL="83143" marR="83143" marT="41571" marB="41571" anchor="ctr">
                    <a:lnL>
                      <a:noFill/>
                    </a:lnL>
                    <a:lnR>
                      <a:noFill/>
                    </a:lnR>
                    <a:lnT>
                      <a:noFill/>
                    </a:lnT>
                    <a:lnB>
                      <a:noFill/>
                    </a:lnB>
                    <a:noFill/>
                  </a:tcPr>
                </a:tc>
                <a:tc>
                  <a:txBody>
                    <a:bodyPr/>
                    <a:lstStyle/>
                    <a:p>
                      <a:pPr algn="ctr">
                        <a:buNone/>
                      </a:pPr>
                      <a:endParaRPr lang="en-IN" sz="2400">
                        <a:latin typeface="Times New Roman" panose="02020603050405020304" pitchFamily="18" charset="0"/>
                        <a:cs typeface="Times New Roman" panose="02020603050405020304" pitchFamily="18" charset="0"/>
                      </a:endParaRPr>
                    </a:p>
                  </a:txBody>
                  <a:tcPr marL="83143" marR="83143" marT="41571" marB="41571" anchor="ctr">
                    <a:lnL>
                      <a:noFill/>
                    </a:lnL>
                    <a:lnR>
                      <a:noFill/>
                    </a:lnR>
                    <a:lnT>
                      <a:noFill/>
                    </a:lnT>
                    <a:lnB>
                      <a:noFill/>
                    </a:lnB>
                    <a:noFill/>
                  </a:tcPr>
                </a:tc>
                <a:extLst>
                  <a:ext uri="{0D108BD9-81ED-4DB2-BD59-A6C34878D82A}">
                    <a16:rowId xmlns:a16="http://schemas.microsoft.com/office/drawing/2014/main" val="1174807583"/>
                  </a:ext>
                </a:extLst>
              </a:tr>
              <a:tr h="485478">
                <a:tc>
                  <a:txBody>
                    <a:bodyPr/>
                    <a:lstStyle/>
                    <a:p>
                      <a:pPr algn="ctr">
                        <a:buNone/>
                      </a:pPr>
                      <a:r>
                        <a:rPr lang="en-IN" sz="2400">
                          <a:latin typeface="Times New Roman" panose="02020603050405020304" pitchFamily="18" charset="0"/>
                          <a:cs typeface="Times New Roman" panose="02020603050405020304" pitchFamily="18" charset="0"/>
                        </a:rPr>
                        <a:t>3</a:t>
                      </a:r>
                    </a:p>
                  </a:txBody>
                  <a:tcPr marL="83143" marR="83143" marT="41571" marB="41571" anchor="ctr">
                    <a:lnL>
                      <a:noFill/>
                    </a:lnL>
                    <a:lnR>
                      <a:noFill/>
                    </a:lnR>
                    <a:lnT>
                      <a:noFill/>
                    </a:lnT>
                    <a:lnB>
                      <a:noFill/>
                    </a:lnB>
                    <a:noFill/>
                  </a:tcPr>
                </a:tc>
                <a:tc>
                  <a:txBody>
                    <a:bodyPr/>
                    <a:lstStyle/>
                    <a:p>
                      <a:pPr algn="ctr">
                        <a:buNone/>
                      </a:pPr>
                      <a:r>
                        <a:rPr lang="en-IN" sz="2400">
                          <a:latin typeface="Times New Roman" panose="02020603050405020304" pitchFamily="18" charset="0"/>
                          <a:cs typeface="Times New Roman" panose="02020603050405020304" pitchFamily="18" charset="0"/>
                        </a:rPr>
                        <a:t>Introduction</a:t>
                      </a:r>
                    </a:p>
                  </a:txBody>
                  <a:tcPr marL="83143" marR="83143" marT="41571" marB="41571" anchor="ctr">
                    <a:lnL>
                      <a:noFill/>
                    </a:lnL>
                    <a:lnR>
                      <a:noFill/>
                    </a:lnR>
                    <a:lnT>
                      <a:noFill/>
                    </a:lnT>
                    <a:lnB>
                      <a:noFill/>
                    </a:lnB>
                    <a:noFill/>
                  </a:tcPr>
                </a:tc>
                <a:extLst>
                  <a:ext uri="{0D108BD9-81ED-4DB2-BD59-A6C34878D82A}">
                    <a16:rowId xmlns:a16="http://schemas.microsoft.com/office/drawing/2014/main" val="2653257068"/>
                  </a:ext>
                </a:extLst>
              </a:tr>
              <a:tr h="485478">
                <a:tc>
                  <a:txBody>
                    <a:bodyPr/>
                    <a:lstStyle/>
                    <a:p>
                      <a:pPr algn="ctr">
                        <a:buNone/>
                      </a:pPr>
                      <a:r>
                        <a:rPr lang="en-IN" sz="2400">
                          <a:latin typeface="Times New Roman" panose="02020603050405020304" pitchFamily="18" charset="0"/>
                          <a:cs typeface="Times New Roman" panose="02020603050405020304" pitchFamily="18" charset="0"/>
                        </a:rPr>
                        <a:t>4</a:t>
                      </a:r>
                    </a:p>
                  </a:txBody>
                  <a:tcPr marL="83143" marR="83143" marT="41571" marB="41571" anchor="ctr">
                    <a:lnL>
                      <a:noFill/>
                    </a:lnL>
                    <a:lnR>
                      <a:noFill/>
                    </a:lnR>
                    <a:lnT>
                      <a:noFill/>
                    </a:lnT>
                    <a:lnB>
                      <a:noFill/>
                    </a:lnB>
                    <a:noFill/>
                  </a:tcPr>
                </a:tc>
                <a:tc>
                  <a:txBody>
                    <a:bodyPr/>
                    <a:lstStyle/>
                    <a:p>
                      <a:pPr algn="ctr">
                        <a:buNone/>
                      </a:pPr>
                      <a:r>
                        <a:rPr lang="en-IN" sz="2400">
                          <a:latin typeface="Times New Roman" panose="02020603050405020304" pitchFamily="18" charset="0"/>
                          <a:cs typeface="Times New Roman" panose="02020603050405020304" pitchFamily="18" charset="0"/>
                        </a:rPr>
                        <a:t>Isaac's Developmental Needs</a:t>
                      </a:r>
                    </a:p>
                  </a:txBody>
                  <a:tcPr marL="83143" marR="83143" marT="41571" marB="41571" anchor="ctr">
                    <a:lnL>
                      <a:noFill/>
                    </a:lnL>
                    <a:lnR>
                      <a:noFill/>
                    </a:lnR>
                    <a:lnT>
                      <a:noFill/>
                    </a:lnT>
                    <a:lnB>
                      <a:noFill/>
                    </a:lnB>
                    <a:noFill/>
                  </a:tcPr>
                </a:tc>
                <a:extLst>
                  <a:ext uri="{0D108BD9-81ED-4DB2-BD59-A6C34878D82A}">
                    <a16:rowId xmlns:a16="http://schemas.microsoft.com/office/drawing/2014/main" val="3776173950"/>
                  </a:ext>
                </a:extLst>
              </a:tr>
              <a:tr h="485478">
                <a:tc>
                  <a:txBody>
                    <a:bodyPr/>
                    <a:lstStyle/>
                    <a:p>
                      <a:pPr algn="ctr">
                        <a:buNone/>
                      </a:pPr>
                      <a:r>
                        <a:rPr lang="en-IN" sz="2400">
                          <a:latin typeface="Times New Roman" panose="02020603050405020304" pitchFamily="18" charset="0"/>
                          <a:cs typeface="Times New Roman" panose="02020603050405020304" pitchFamily="18" charset="0"/>
                        </a:rPr>
                        <a:t>5</a:t>
                      </a:r>
                    </a:p>
                  </a:txBody>
                  <a:tcPr marL="83143" marR="83143" marT="41571" marB="41571" anchor="ctr">
                    <a:lnL>
                      <a:noFill/>
                    </a:lnL>
                    <a:lnR>
                      <a:noFill/>
                    </a:lnR>
                    <a:lnT>
                      <a:noFill/>
                    </a:lnT>
                    <a:lnB>
                      <a:noFill/>
                    </a:lnB>
                    <a:noFill/>
                  </a:tcPr>
                </a:tc>
                <a:tc>
                  <a:txBody>
                    <a:bodyPr/>
                    <a:lstStyle/>
                    <a:p>
                      <a:pPr algn="ctr">
                        <a:buNone/>
                      </a:pPr>
                      <a:r>
                        <a:rPr lang="en-IN" sz="2400">
                          <a:latin typeface="Times New Roman" panose="02020603050405020304" pitchFamily="18" charset="0"/>
                          <a:cs typeface="Times New Roman" panose="02020603050405020304" pitchFamily="18" charset="0"/>
                        </a:rPr>
                        <a:t>Bowlby's Attachment Theory</a:t>
                      </a:r>
                    </a:p>
                  </a:txBody>
                  <a:tcPr marL="83143" marR="83143" marT="41571" marB="41571" anchor="ctr">
                    <a:lnL>
                      <a:noFill/>
                    </a:lnL>
                    <a:lnR>
                      <a:noFill/>
                    </a:lnR>
                    <a:lnT>
                      <a:noFill/>
                    </a:lnT>
                    <a:lnB>
                      <a:noFill/>
                    </a:lnB>
                    <a:noFill/>
                  </a:tcPr>
                </a:tc>
                <a:extLst>
                  <a:ext uri="{0D108BD9-81ED-4DB2-BD59-A6C34878D82A}">
                    <a16:rowId xmlns:a16="http://schemas.microsoft.com/office/drawing/2014/main" val="2653048980"/>
                  </a:ext>
                </a:extLst>
              </a:tr>
              <a:tr h="485478">
                <a:tc>
                  <a:txBody>
                    <a:bodyPr/>
                    <a:lstStyle/>
                    <a:p>
                      <a:pPr algn="ctr">
                        <a:buNone/>
                      </a:pPr>
                      <a:r>
                        <a:rPr lang="en-IN" sz="2400">
                          <a:latin typeface="Times New Roman" panose="02020603050405020304" pitchFamily="18" charset="0"/>
                          <a:cs typeface="Times New Roman" panose="02020603050405020304" pitchFamily="18" charset="0"/>
                        </a:rPr>
                        <a:t>6</a:t>
                      </a:r>
                    </a:p>
                  </a:txBody>
                  <a:tcPr marL="83143" marR="83143" marT="41571" marB="41571" anchor="ctr">
                    <a:lnL>
                      <a:noFill/>
                    </a:lnL>
                    <a:lnR>
                      <a:noFill/>
                    </a:lnR>
                    <a:lnT>
                      <a:noFill/>
                    </a:lnT>
                    <a:lnB>
                      <a:noFill/>
                    </a:lnB>
                    <a:noFill/>
                  </a:tcPr>
                </a:tc>
                <a:tc>
                  <a:txBody>
                    <a:bodyPr/>
                    <a:lstStyle/>
                    <a:p>
                      <a:pPr algn="ctr">
                        <a:buNone/>
                      </a:pPr>
                      <a:r>
                        <a:rPr lang="en-IN" sz="2400">
                          <a:latin typeface="Times New Roman" panose="02020603050405020304" pitchFamily="18" charset="0"/>
                          <a:cs typeface="Times New Roman" panose="02020603050405020304" pitchFamily="18" charset="0"/>
                        </a:rPr>
                        <a:t>Applying Bowlby's Theory to Isaac</a:t>
                      </a:r>
                    </a:p>
                  </a:txBody>
                  <a:tcPr marL="83143" marR="83143" marT="41571" marB="41571" anchor="ctr">
                    <a:lnL>
                      <a:noFill/>
                    </a:lnL>
                    <a:lnR>
                      <a:noFill/>
                    </a:lnR>
                    <a:lnT>
                      <a:noFill/>
                    </a:lnT>
                    <a:lnB>
                      <a:noFill/>
                    </a:lnB>
                    <a:noFill/>
                  </a:tcPr>
                </a:tc>
                <a:extLst>
                  <a:ext uri="{0D108BD9-81ED-4DB2-BD59-A6C34878D82A}">
                    <a16:rowId xmlns:a16="http://schemas.microsoft.com/office/drawing/2014/main" val="1277820548"/>
                  </a:ext>
                </a:extLst>
              </a:tr>
              <a:tr h="851238">
                <a:tc>
                  <a:txBody>
                    <a:bodyPr/>
                    <a:lstStyle/>
                    <a:p>
                      <a:pPr algn="ctr">
                        <a:buNone/>
                      </a:pPr>
                      <a:r>
                        <a:rPr lang="en-IN" sz="2400">
                          <a:latin typeface="Times New Roman" panose="02020603050405020304" pitchFamily="18" charset="0"/>
                          <a:cs typeface="Times New Roman" panose="02020603050405020304" pitchFamily="18" charset="0"/>
                        </a:rPr>
                        <a:t>7</a:t>
                      </a:r>
                    </a:p>
                  </a:txBody>
                  <a:tcPr marL="83143" marR="83143" marT="41571" marB="41571" anchor="ctr">
                    <a:lnL>
                      <a:noFill/>
                    </a:lnL>
                    <a:lnR>
                      <a:noFill/>
                    </a:lnR>
                    <a:lnT>
                      <a:noFill/>
                    </a:lnT>
                    <a:lnB>
                      <a:noFill/>
                    </a:lnB>
                    <a:noFill/>
                  </a:tcPr>
                </a:tc>
                <a:tc>
                  <a:txBody>
                    <a:bodyPr/>
                    <a:lstStyle/>
                    <a:p>
                      <a:pPr algn="ctr">
                        <a:buNone/>
                      </a:pPr>
                      <a:r>
                        <a:rPr lang="en-IN" sz="2400">
                          <a:latin typeface="Times New Roman" panose="02020603050405020304" pitchFamily="18" charset="0"/>
                          <a:cs typeface="Times New Roman" panose="02020603050405020304" pitchFamily="18" charset="0"/>
                        </a:rPr>
                        <a:t>Maternal Mental Health and Language Development</a:t>
                      </a:r>
                    </a:p>
                  </a:txBody>
                  <a:tcPr marL="83143" marR="83143" marT="41571" marB="41571" anchor="ctr">
                    <a:lnL>
                      <a:noFill/>
                    </a:lnL>
                    <a:lnR>
                      <a:noFill/>
                    </a:lnR>
                    <a:lnT>
                      <a:noFill/>
                    </a:lnT>
                    <a:lnB>
                      <a:noFill/>
                    </a:lnB>
                    <a:noFill/>
                  </a:tcPr>
                </a:tc>
                <a:extLst>
                  <a:ext uri="{0D108BD9-81ED-4DB2-BD59-A6C34878D82A}">
                    <a16:rowId xmlns:a16="http://schemas.microsoft.com/office/drawing/2014/main" val="1217237986"/>
                  </a:ext>
                </a:extLst>
              </a:tr>
              <a:tr h="851238">
                <a:tc>
                  <a:txBody>
                    <a:bodyPr/>
                    <a:lstStyle/>
                    <a:p>
                      <a:pPr algn="ctr">
                        <a:buNone/>
                      </a:pPr>
                      <a:r>
                        <a:rPr lang="en-IN" sz="2400">
                          <a:latin typeface="Times New Roman" panose="02020603050405020304" pitchFamily="18" charset="0"/>
                          <a:cs typeface="Times New Roman" panose="02020603050405020304" pitchFamily="18" charset="0"/>
                        </a:rPr>
                        <a:t>8</a:t>
                      </a:r>
                    </a:p>
                  </a:txBody>
                  <a:tcPr marL="83143" marR="83143" marT="41571" marB="41571" anchor="ctr">
                    <a:lnL>
                      <a:noFill/>
                    </a:lnL>
                    <a:lnR>
                      <a:noFill/>
                    </a:lnR>
                    <a:lnT>
                      <a:noFill/>
                    </a:lnT>
                    <a:lnB>
                      <a:noFill/>
                    </a:lnB>
                    <a:noFill/>
                  </a:tcPr>
                </a:tc>
                <a:tc>
                  <a:txBody>
                    <a:bodyPr/>
                    <a:lstStyle/>
                    <a:p>
                      <a:pPr algn="ctr">
                        <a:buNone/>
                      </a:pPr>
                      <a:r>
                        <a:rPr lang="en-IN" sz="2400">
                          <a:latin typeface="Times New Roman" panose="02020603050405020304" pitchFamily="18" charset="0"/>
                          <a:cs typeface="Times New Roman" panose="02020603050405020304" pitchFamily="18" charset="0"/>
                        </a:rPr>
                        <a:t>Nature and Nurture: Biological and Environmental Factors</a:t>
                      </a:r>
                    </a:p>
                  </a:txBody>
                  <a:tcPr marL="83143" marR="83143" marT="41571" marB="41571" anchor="ctr">
                    <a:lnL>
                      <a:noFill/>
                    </a:lnL>
                    <a:lnR>
                      <a:noFill/>
                    </a:lnR>
                    <a:lnT>
                      <a:noFill/>
                    </a:lnT>
                    <a:lnB>
                      <a:noFill/>
                    </a:lnB>
                    <a:noFill/>
                  </a:tcPr>
                </a:tc>
                <a:extLst>
                  <a:ext uri="{0D108BD9-81ED-4DB2-BD59-A6C34878D82A}">
                    <a16:rowId xmlns:a16="http://schemas.microsoft.com/office/drawing/2014/main" val="1216377767"/>
                  </a:ext>
                </a:extLst>
              </a:tr>
              <a:tr h="485478">
                <a:tc>
                  <a:txBody>
                    <a:bodyPr/>
                    <a:lstStyle/>
                    <a:p>
                      <a:pPr algn="ctr">
                        <a:buNone/>
                      </a:pPr>
                      <a:r>
                        <a:rPr lang="en-IN" sz="2400">
                          <a:latin typeface="Times New Roman" panose="02020603050405020304" pitchFamily="18" charset="0"/>
                          <a:cs typeface="Times New Roman" panose="02020603050405020304" pitchFamily="18" charset="0"/>
                        </a:rPr>
                        <a:t>9</a:t>
                      </a:r>
                    </a:p>
                  </a:txBody>
                  <a:tcPr marL="83143" marR="83143" marT="41571" marB="41571" anchor="ctr">
                    <a:lnL>
                      <a:noFill/>
                    </a:lnL>
                    <a:lnR>
                      <a:noFill/>
                    </a:lnR>
                    <a:lnT>
                      <a:noFill/>
                    </a:lnT>
                    <a:lnB>
                      <a:noFill/>
                    </a:lnB>
                    <a:noFill/>
                  </a:tcPr>
                </a:tc>
                <a:tc>
                  <a:txBody>
                    <a:bodyPr/>
                    <a:lstStyle/>
                    <a:p>
                      <a:pPr algn="ctr">
                        <a:buNone/>
                      </a:pPr>
                      <a:r>
                        <a:rPr lang="en-IN" sz="2400">
                          <a:latin typeface="Times New Roman" panose="02020603050405020304" pitchFamily="18" charset="0"/>
                          <a:cs typeface="Times New Roman" panose="02020603050405020304" pitchFamily="18" charset="0"/>
                        </a:rPr>
                        <a:t>Support Within the Children's Centre</a:t>
                      </a:r>
                    </a:p>
                  </a:txBody>
                  <a:tcPr marL="83143" marR="83143" marT="41571" marB="41571" anchor="ctr">
                    <a:lnL>
                      <a:noFill/>
                    </a:lnL>
                    <a:lnR>
                      <a:noFill/>
                    </a:lnR>
                    <a:lnT>
                      <a:noFill/>
                    </a:lnT>
                    <a:lnB>
                      <a:noFill/>
                    </a:lnB>
                    <a:noFill/>
                  </a:tcPr>
                </a:tc>
                <a:extLst>
                  <a:ext uri="{0D108BD9-81ED-4DB2-BD59-A6C34878D82A}">
                    <a16:rowId xmlns:a16="http://schemas.microsoft.com/office/drawing/2014/main" val="3801374110"/>
                  </a:ext>
                </a:extLst>
              </a:tr>
              <a:tr h="485478">
                <a:tc>
                  <a:txBody>
                    <a:bodyPr/>
                    <a:lstStyle/>
                    <a:p>
                      <a:pPr algn="ctr">
                        <a:buNone/>
                      </a:pPr>
                      <a:r>
                        <a:rPr lang="en-IN" sz="2400">
                          <a:latin typeface="Times New Roman" panose="02020603050405020304" pitchFamily="18" charset="0"/>
                          <a:cs typeface="Times New Roman" panose="02020603050405020304" pitchFamily="18" charset="0"/>
                        </a:rPr>
                        <a:t>10</a:t>
                      </a:r>
                    </a:p>
                  </a:txBody>
                  <a:tcPr marL="83143" marR="83143" marT="41571" marB="41571" anchor="ctr">
                    <a:lnL>
                      <a:noFill/>
                    </a:lnL>
                    <a:lnR>
                      <a:noFill/>
                    </a:lnR>
                    <a:lnT>
                      <a:noFill/>
                    </a:lnT>
                    <a:lnB>
                      <a:noFill/>
                    </a:lnB>
                    <a:noFill/>
                  </a:tcPr>
                </a:tc>
                <a:tc>
                  <a:txBody>
                    <a:bodyPr/>
                    <a:lstStyle/>
                    <a:p>
                      <a:pPr algn="ctr">
                        <a:buNone/>
                      </a:pPr>
                      <a:r>
                        <a:rPr lang="en-IN" sz="2400">
                          <a:latin typeface="Times New Roman" panose="02020603050405020304" pitchFamily="18" charset="0"/>
                          <a:cs typeface="Times New Roman" panose="02020603050405020304" pitchFamily="18" charset="0"/>
                        </a:rPr>
                        <a:t>Language Support and Multi-Agency Working</a:t>
                      </a:r>
                    </a:p>
                  </a:txBody>
                  <a:tcPr marL="83143" marR="83143" marT="41571" marB="41571" anchor="ctr">
                    <a:lnL>
                      <a:noFill/>
                    </a:lnL>
                    <a:lnR>
                      <a:noFill/>
                    </a:lnR>
                    <a:lnT>
                      <a:noFill/>
                    </a:lnT>
                    <a:lnB>
                      <a:noFill/>
                    </a:lnB>
                    <a:noFill/>
                  </a:tcPr>
                </a:tc>
                <a:extLst>
                  <a:ext uri="{0D108BD9-81ED-4DB2-BD59-A6C34878D82A}">
                    <a16:rowId xmlns:a16="http://schemas.microsoft.com/office/drawing/2014/main" val="2345932132"/>
                  </a:ext>
                </a:extLst>
              </a:tr>
              <a:tr h="485478">
                <a:tc>
                  <a:txBody>
                    <a:bodyPr/>
                    <a:lstStyle/>
                    <a:p>
                      <a:pPr algn="ctr">
                        <a:buNone/>
                      </a:pPr>
                      <a:r>
                        <a:rPr lang="en-IN" sz="2400">
                          <a:latin typeface="Times New Roman" panose="02020603050405020304" pitchFamily="18" charset="0"/>
                          <a:cs typeface="Times New Roman" panose="02020603050405020304" pitchFamily="18" charset="0"/>
                        </a:rPr>
                        <a:t>11</a:t>
                      </a:r>
                    </a:p>
                  </a:txBody>
                  <a:tcPr marL="83143" marR="83143" marT="41571" marB="41571" anchor="ctr">
                    <a:lnL>
                      <a:noFill/>
                    </a:lnL>
                    <a:lnR>
                      <a:noFill/>
                    </a:lnR>
                    <a:lnT>
                      <a:noFill/>
                    </a:lnT>
                    <a:lnB>
                      <a:noFill/>
                    </a:lnB>
                    <a:noFill/>
                  </a:tcPr>
                </a:tc>
                <a:tc>
                  <a:txBody>
                    <a:bodyPr/>
                    <a:lstStyle/>
                    <a:p>
                      <a:pPr algn="ctr">
                        <a:buNone/>
                      </a:pPr>
                      <a:r>
                        <a:rPr lang="en-IN" sz="2400">
                          <a:latin typeface="Times New Roman" panose="02020603050405020304" pitchFamily="18" charset="0"/>
                          <a:cs typeface="Times New Roman" panose="02020603050405020304" pitchFamily="18" charset="0"/>
                        </a:rPr>
                        <a:t>Evaluation and Final Judgement</a:t>
                      </a:r>
                    </a:p>
                  </a:txBody>
                  <a:tcPr marL="83143" marR="83143" marT="41571" marB="41571" anchor="ctr">
                    <a:lnL>
                      <a:noFill/>
                    </a:lnL>
                    <a:lnR>
                      <a:noFill/>
                    </a:lnR>
                    <a:lnT>
                      <a:noFill/>
                    </a:lnT>
                    <a:lnB>
                      <a:noFill/>
                    </a:lnB>
                    <a:noFill/>
                  </a:tcPr>
                </a:tc>
                <a:extLst>
                  <a:ext uri="{0D108BD9-81ED-4DB2-BD59-A6C34878D82A}">
                    <a16:rowId xmlns:a16="http://schemas.microsoft.com/office/drawing/2014/main" val="2497303399"/>
                  </a:ext>
                </a:extLst>
              </a:tr>
              <a:tr h="485478">
                <a:tc>
                  <a:txBody>
                    <a:bodyPr/>
                    <a:lstStyle/>
                    <a:p>
                      <a:pPr algn="ctr">
                        <a:buNone/>
                      </a:pPr>
                      <a:r>
                        <a:rPr lang="en-IN" sz="2400">
                          <a:latin typeface="Times New Roman" panose="02020603050405020304" pitchFamily="18" charset="0"/>
                          <a:cs typeface="Times New Roman" panose="02020603050405020304" pitchFamily="18" charset="0"/>
                        </a:rPr>
                        <a:t>12</a:t>
                      </a:r>
                    </a:p>
                  </a:txBody>
                  <a:tcPr marL="83143" marR="83143" marT="41571" marB="41571" anchor="ctr">
                    <a:lnL>
                      <a:noFill/>
                    </a:lnL>
                    <a:lnR>
                      <a:noFill/>
                    </a:lnR>
                    <a:lnT>
                      <a:noFill/>
                    </a:lnT>
                    <a:lnB>
                      <a:noFill/>
                    </a:lnB>
                    <a:noFill/>
                  </a:tcPr>
                </a:tc>
                <a:tc>
                  <a:txBody>
                    <a:bodyPr/>
                    <a:lstStyle/>
                    <a:p>
                      <a:pPr algn="ctr">
                        <a:buNone/>
                      </a:pPr>
                      <a:r>
                        <a:rPr lang="en-IN" sz="2400">
                          <a:latin typeface="Times New Roman" panose="02020603050405020304" pitchFamily="18" charset="0"/>
                          <a:cs typeface="Times New Roman" panose="02020603050405020304" pitchFamily="18" charset="0"/>
                        </a:rPr>
                        <a:t>Conclusion</a:t>
                      </a:r>
                    </a:p>
                  </a:txBody>
                  <a:tcPr marL="83143" marR="83143" marT="41571" marB="41571" anchor="ctr">
                    <a:lnL>
                      <a:noFill/>
                    </a:lnL>
                    <a:lnR>
                      <a:noFill/>
                    </a:lnR>
                    <a:lnT>
                      <a:noFill/>
                    </a:lnT>
                    <a:lnB>
                      <a:noFill/>
                    </a:lnB>
                    <a:noFill/>
                  </a:tcPr>
                </a:tc>
                <a:extLst>
                  <a:ext uri="{0D108BD9-81ED-4DB2-BD59-A6C34878D82A}">
                    <a16:rowId xmlns:a16="http://schemas.microsoft.com/office/drawing/2014/main" val="253291046"/>
                  </a:ext>
                </a:extLst>
              </a:tr>
              <a:tr h="485478">
                <a:tc>
                  <a:txBody>
                    <a:bodyPr/>
                    <a:lstStyle/>
                    <a:p>
                      <a:pPr algn="ctr">
                        <a:buNone/>
                      </a:pPr>
                      <a:r>
                        <a:rPr lang="en-IN" sz="2400">
                          <a:latin typeface="Times New Roman" panose="02020603050405020304" pitchFamily="18" charset="0"/>
                          <a:cs typeface="Times New Roman" panose="02020603050405020304" pitchFamily="18" charset="0"/>
                        </a:rPr>
                        <a:t>13</a:t>
                      </a:r>
                    </a:p>
                  </a:txBody>
                  <a:tcPr marL="83143" marR="83143" marT="41571" marB="41571" anchor="ctr">
                    <a:lnL>
                      <a:noFill/>
                    </a:lnL>
                    <a:lnR>
                      <a:noFill/>
                    </a:lnR>
                    <a:lnT>
                      <a:noFill/>
                    </a:lnT>
                    <a:lnB>
                      <a:noFill/>
                    </a:lnB>
                    <a:noFill/>
                  </a:tcPr>
                </a:tc>
                <a:tc>
                  <a:txBody>
                    <a:bodyPr/>
                    <a:lstStyle/>
                    <a:p>
                      <a:pPr algn="ctr">
                        <a:buNone/>
                      </a:pPr>
                      <a:r>
                        <a:rPr lang="en-IN" sz="2400">
                          <a:latin typeface="Times New Roman" panose="02020603050405020304" pitchFamily="18" charset="0"/>
                          <a:cs typeface="Times New Roman" panose="02020603050405020304" pitchFamily="18" charset="0"/>
                        </a:rPr>
                        <a:t>References</a:t>
                      </a:r>
                    </a:p>
                  </a:txBody>
                  <a:tcPr marL="83143" marR="83143" marT="41571" marB="41571" anchor="ctr">
                    <a:lnL>
                      <a:noFill/>
                    </a:lnL>
                    <a:lnR>
                      <a:noFill/>
                    </a:lnR>
                    <a:lnT>
                      <a:noFill/>
                    </a:lnT>
                    <a:lnB>
                      <a:noFill/>
                    </a:lnB>
                    <a:noFill/>
                  </a:tcPr>
                </a:tc>
                <a:extLst>
                  <a:ext uri="{0D108BD9-81ED-4DB2-BD59-A6C34878D82A}">
                    <a16:rowId xmlns:a16="http://schemas.microsoft.com/office/drawing/2014/main" val="1753989796"/>
                  </a:ext>
                </a:extLst>
              </a:tr>
              <a:tr h="485478">
                <a:tc>
                  <a:txBody>
                    <a:bodyPr/>
                    <a:lstStyle/>
                    <a:p>
                      <a:pPr algn="ctr">
                        <a:buNone/>
                      </a:pPr>
                      <a:r>
                        <a:rPr lang="en-IN" sz="2400">
                          <a:latin typeface="Times New Roman" panose="02020603050405020304" pitchFamily="18" charset="0"/>
                          <a:cs typeface="Times New Roman" panose="02020603050405020304" pitchFamily="18" charset="0"/>
                        </a:rPr>
                        <a:t>14</a:t>
                      </a:r>
                    </a:p>
                  </a:txBody>
                  <a:tcPr marL="83143" marR="83143" marT="41571" marB="41571" anchor="ctr">
                    <a:lnL>
                      <a:noFill/>
                    </a:lnL>
                    <a:lnR>
                      <a:noFill/>
                    </a:lnR>
                    <a:lnT>
                      <a:noFill/>
                    </a:lnT>
                    <a:lnB>
                      <a:noFill/>
                    </a:lnB>
                    <a:noFill/>
                  </a:tcPr>
                </a:tc>
                <a:tc>
                  <a:txBody>
                    <a:bodyPr/>
                    <a:lstStyle/>
                    <a:p>
                      <a:pPr algn="ctr">
                        <a:buNone/>
                      </a:pPr>
                      <a:r>
                        <a:rPr lang="en-IN" sz="2400">
                          <a:latin typeface="Times New Roman" panose="02020603050405020304" pitchFamily="18" charset="0"/>
                          <a:cs typeface="Times New Roman" panose="02020603050405020304" pitchFamily="18" charset="0"/>
                        </a:rPr>
                        <a:t>Thank You</a:t>
                      </a:r>
                    </a:p>
                  </a:txBody>
                  <a:tcPr marL="83143" marR="83143" marT="41571" marB="41571" anchor="ctr">
                    <a:lnL>
                      <a:noFill/>
                    </a:lnL>
                    <a:lnR>
                      <a:noFill/>
                    </a:lnR>
                    <a:lnT>
                      <a:noFill/>
                    </a:lnT>
                    <a:lnB>
                      <a:noFill/>
                    </a:lnB>
                    <a:noFill/>
                  </a:tcPr>
                </a:tc>
                <a:extLst>
                  <a:ext uri="{0D108BD9-81ED-4DB2-BD59-A6C34878D82A}">
                    <a16:rowId xmlns:a16="http://schemas.microsoft.com/office/drawing/2014/main" val="963770809"/>
                  </a:ext>
                </a:extLst>
              </a:tr>
            </a:tbl>
          </a:graphicData>
        </a:graphic>
      </p:graphicFrame>
    </p:spTree>
    <p:extLst>
      <p:ext uri="{BB962C8B-B14F-4D97-AF65-F5344CB8AC3E}">
        <p14:creationId xmlns:p14="http://schemas.microsoft.com/office/powerpoint/2010/main" val="24665999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85" y="-75733"/>
            <a:ext cx="18288000" cy="10287000"/>
          </a:xfrm>
          <a:prstGeom prst="rect">
            <a:avLst/>
          </a:prstGeom>
        </p:spPr>
      </p:pic>
      <p:grpSp>
        <p:nvGrpSpPr>
          <p:cNvPr id="2" name="Group 2"/>
          <p:cNvGrpSpPr/>
          <p:nvPr/>
        </p:nvGrpSpPr>
        <p:grpSpPr>
          <a:xfrm>
            <a:off x="-1457839" y="5992286"/>
            <a:ext cx="21576761" cy="11520633"/>
            <a:chOff x="2925527" y="3236104"/>
            <a:chExt cx="28769015" cy="15360846"/>
          </a:xfrm>
        </p:grpSpPr>
        <p:sp>
          <p:nvSpPr>
            <p:cNvPr id="3" name="Freeform 3"/>
            <p:cNvSpPr/>
            <p:nvPr/>
          </p:nvSpPr>
          <p:spPr>
            <a:xfrm rot="-2972090">
              <a:off x="3275205" y="3560741"/>
              <a:ext cx="14686529" cy="15385887"/>
            </a:xfrm>
            <a:custGeom>
              <a:avLst/>
              <a:gdLst/>
              <a:ahLst/>
              <a:cxnLst/>
              <a:rect l="l" t="t" r="r" b="b"/>
              <a:pathLst>
                <a:path w="14686529" h="15385887">
                  <a:moveTo>
                    <a:pt x="0" y="0"/>
                  </a:moveTo>
                  <a:lnTo>
                    <a:pt x="14686529" y="0"/>
                  </a:lnTo>
                  <a:lnTo>
                    <a:pt x="14686529" y="15385887"/>
                  </a:lnTo>
                  <a:lnTo>
                    <a:pt x="0" y="1538588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972090">
              <a:off x="16658333" y="2886427"/>
              <a:ext cx="14686529" cy="15385887"/>
            </a:xfrm>
            <a:custGeom>
              <a:avLst/>
              <a:gdLst/>
              <a:ahLst/>
              <a:cxnLst/>
              <a:rect l="l" t="t" r="r" b="b"/>
              <a:pathLst>
                <a:path w="14686529" h="15385887">
                  <a:moveTo>
                    <a:pt x="0" y="0"/>
                  </a:moveTo>
                  <a:lnTo>
                    <a:pt x="14686529" y="0"/>
                  </a:lnTo>
                  <a:lnTo>
                    <a:pt x="14686529" y="15385887"/>
                  </a:lnTo>
                  <a:lnTo>
                    <a:pt x="0" y="1538588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sp>
        <p:nvSpPr>
          <p:cNvPr id="29" name="Freeform 29"/>
          <p:cNvSpPr/>
          <p:nvPr/>
        </p:nvSpPr>
        <p:spPr>
          <a:xfrm>
            <a:off x="11378514" y="2546568"/>
            <a:ext cx="7874699" cy="8229600"/>
          </a:xfrm>
          <a:custGeom>
            <a:avLst/>
            <a:gdLst/>
            <a:ahLst/>
            <a:cxnLst/>
            <a:rect l="l" t="t" r="r" b="b"/>
            <a:pathLst>
              <a:path w="7874699" h="8229600">
                <a:moveTo>
                  <a:pt x="0" y="0"/>
                </a:moveTo>
                <a:lnTo>
                  <a:pt x="7874699" y="0"/>
                </a:lnTo>
                <a:lnTo>
                  <a:pt x="7874699" y="8229600"/>
                </a:lnTo>
                <a:lnTo>
                  <a:pt x="0" y="8229600"/>
                </a:lnTo>
                <a:lnTo>
                  <a:pt x="0" y="0"/>
                </a:lnTo>
                <a:close/>
              </a:path>
            </a:pathLst>
          </a:custGeom>
          <a:blipFill>
            <a:blip r:embed="rId5"/>
            <a:stretch>
              <a:fillRect/>
            </a:stretch>
          </a:blipFill>
        </p:spPr>
        <p:txBody>
          <a:bodyPr/>
          <a:lstStyle/>
          <a:p>
            <a:endParaRPr lang="en-GB"/>
          </a:p>
        </p:txBody>
      </p:sp>
      <p:sp>
        <p:nvSpPr>
          <p:cNvPr id="30" name="TextBox 30"/>
          <p:cNvSpPr txBox="1"/>
          <p:nvPr/>
        </p:nvSpPr>
        <p:spPr>
          <a:xfrm>
            <a:off x="1169365" y="1529871"/>
            <a:ext cx="16647019" cy="1853713"/>
          </a:xfrm>
          <a:prstGeom prst="rect">
            <a:avLst/>
          </a:prstGeom>
        </p:spPr>
        <p:txBody>
          <a:bodyPr wrap="square" lIns="0" tIns="0" rIns="0" bIns="0" rtlCol="0" anchor="t">
            <a:spAutoFit/>
          </a:bodyPr>
          <a:lstStyle/>
          <a:p>
            <a:pPr algn="l">
              <a:lnSpc>
                <a:spcPts val="7265"/>
              </a:lnSpc>
            </a:pPr>
            <a:r>
              <a:rPr lang="en-US" sz="5400" b="1" dirty="0">
                <a:solidFill>
                  <a:srgbClr val="216849"/>
                </a:solidFill>
                <a:latin typeface="Arial" panose="020B0604020202090204" pitchFamily="34" charset="0"/>
                <a:ea typeface="Poppins Bold" panose="00000800000000000000"/>
                <a:cs typeface="Arial" panose="020B0604020202090204" pitchFamily="34" charset="0"/>
                <a:sym typeface="Poppins Bold" panose="00000800000000000000"/>
              </a:rPr>
              <a:t>Bowlby’s Attachment Theory and Isaac’s Development</a:t>
            </a:r>
          </a:p>
        </p:txBody>
      </p:sp>
      <p:sp>
        <p:nvSpPr>
          <p:cNvPr id="33" name="TextBox 33"/>
          <p:cNvSpPr txBox="1"/>
          <p:nvPr/>
        </p:nvSpPr>
        <p:spPr>
          <a:xfrm>
            <a:off x="1520315" y="4222313"/>
            <a:ext cx="9827307" cy="3195298"/>
          </a:xfrm>
          <a:prstGeom prst="rect">
            <a:avLst/>
          </a:prstGeom>
        </p:spPr>
        <p:txBody>
          <a:bodyPr wrap="square" lIns="0" tIns="0" rIns="0" bIns="0" rtlCol="0" anchor="t">
            <a:spAutoFit/>
          </a:bodyPr>
          <a:lstStyle/>
          <a:p>
            <a:pPr marL="0" marR="0" algn="just">
              <a:lnSpc>
                <a:spcPct val="200000"/>
              </a:lnSpc>
              <a:spcAft>
                <a:spcPts val="800"/>
              </a:spcAft>
              <a:buNone/>
            </a:pPr>
            <a:r>
              <a:rPr lang="en-GB" sz="2000" b="1" kern="100" dirty="0">
                <a:effectLst/>
                <a:latin typeface="Arial" panose="020B0604020202090204" pitchFamily="34" charset="0"/>
                <a:ea typeface="Calibri" panose="020F0502020204030204" pitchFamily="34" charset="0"/>
                <a:cs typeface="Arial" panose="020B0604020202090204" pitchFamily="34" charset="0"/>
              </a:rPr>
              <a:t>Chosen theory:</a:t>
            </a:r>
            <a:r>
              <a:rPr lang="en-GB" sz="2000" kern="100" dirty="0">
                <a:effectLst/>
                <a:latin typeface="Arial" panose="020B0604020202090204" pitchFamily="34" charset="0"/>
                <a:ea typeface="Calibri" panose="020F0502020204030204" pitchFamily="34" charset="0"/>
                <a:cs typeface="Arial" panose="020B0604020202090204" pitchFamily="34" charset="0"/>
              </a:rPr>
              <a:t> Bowlby’s Attachment Theory</a:t>
            </a:r>
            <a:endParaRPr lang="en-US" sz="2000" kern="100" dirty="0">
              <a:effectLst/>
              <a:latin typeface="Arial" panose="020B0604020202090204" pitchFamily="34" charset="0"/>
              <a:ea typeface="Calibri" panose="020F0502020204030204" pitchFamily="34" charset="0"/>
              <a:cs typeface="Arial" panose="020B0604020202090204" pitchFamily="34" charset="0"/>
            </a:endParaRPr>
          </a:p>
          <a:p>
            <a:pPr marL="0" marR="0" algn="just">
              <a:lnSpc>
                <a:spcPct val="200000"/>
              </a:lnSpc>
              <a:spcAft>
                <a:spcPts val="800"/>
              </a:spcAft>
              <a:buNone/>
            </a:pPr>
            <a:r>
              <a:rPr lang="en-GB" sz="2000" b="1" kern="100" dirty="0">
                <a:effectLst/>
                <a:latin typeface="Arial" panose="020B0604020202090204" pitchFamily="34" charset="0"/>
                <a:ea typeface="Calibri" panose="020F0502020204030204" pitchFamily="34" charset="0"/>
                <a:cs typeface="Arial" panose="020B0604020202090204" pitchFamily="34" charset="0"/>
              </a:rPr>
              <a:t>Case focus:</a:t>
            </a:r>
            <a:r>
              <a:rPr lang="en-GB" sz="2000" kern="100" dirty="0">
                <a:effectLst/>
                <a:latin typeface="Arial" panose="020B0604020202090204" pitchFamily="34" charset="0"/>
                <a:ea typeface="Calibri" panose="020F0502020204030204" pitchFamily="34" charset="0"/>
                <a:cs typeface="Arial" panose="020B0604020202090204" pitchFamily="34" charset="0"/>
              </a:rPr>
              <a:t> Isaac, aged 4, in a London Children’s Centre</a:t>
            </a:r>
            <a:endParaRPr lang="en-US" sz="2000" kern="100" dirty="0">
              <a:effectLst/>
              <a:latin typeface="Arial" panose="020B0604020202090204" pitchFamily="34" charset="0"/>
              <a:ea typeface="Calibri" panose="020F0502020204030204" pitchFamily="34" charset="0"/>
              <a:cs typeface="Arial" panose="020B0604020202090204" pitchFamily="34" charset="0"/>
            </a:endParaRPr>
          </a:p>
          <a:p>
            <a:pPr marL="0" marR="0" algn="just">
              <a:lnSpc>
                <a:spcPct val="200000"/>
              </a:lnSpc>
              <a:spcAft>
                <a:spcPts val="800"/>
              </a:spcAft>
              <a:buNone/>
            </a:pPr>
            <a:r>
              <a:rPr lang="en-GB" sz="2000" b="1" kern="100" dirty="0">
                <a:effectLst/>
                <a:latin typeface="Arial" panose="020B0604020202090204" pitchFamily="34" charset="0"/>
                <a:ea typeface="Calibri" panose="020F0502020204030204" pitchFamily="34" charset="0"/>
                <a:cs typeface="Arial" panose="020B0604020202090204" pitchFamily="34" charset="0"/>
              </a:rPr>
              <a:t>Main argument:</a:t>
            </a:r>
            <a:r>
              <a:rPr lang="en-GB" sz="2000" kern="100" dirty="0">
                <a:effectLst/>
                <a:latin typeface="Arial" panose="020B0604020202090204" pitchFamily="34" charset="0"/>
                <a:ea typeface="Calibri" panose="020F0502020204030204" pitchFamily="34" charset="0"/>
                <a:cs typeface="Arial" panose="020B0604020202090204" pitchFamily="34" charset="0"/>
              </a:rPr>
              <a:t> The main argument is that Isaac's withdrawal, clinginess, separation distress and language delay might be related to early relationship disturbances and low secure-base experience (Bowlby, 1982)</a:t>
            </a:r>
            <a:r>
              <a:rPr lang="en-US" sz="2000" kern="100" dirty="0">
                <a:effectLst/>
                <a:latin typeface="Arial" panose="020B0604020202090204" pitchFamily="34" charset="0"/>
                <a:ea typeface="Calibri" panose="020F0502020204030204" pitchFamily="34" charset="0"/>
                <a:cs typeface="Arial" panose="020B0604020202090204" pitchFamily="34" charset="0"/>
              </a:rPr>
              <a:t>.</a:t>
            </a:r>
          </a:p>
        </p:txBody>
      </p:sp>
      <p:sp>
        <p:nvSpPr>
          <p:cNvPr id="38" name="TextBox 38"/>
          <p:cNvSpPr txBox="1"/>
          <p:nvPr/>
        </p:nvSpPr>
        <p:spPr>
          <a:xfrm>
            <a:off x="6239196" y="6646553"/>
            <a:ext cx="342566" cy="492186"/>
          </a:xfrm>
          <a:prstGeom prst="rect">
            <a:avLst/>
          </a:prstGeom>
        </p:spPr>
        <p:txBody>
          <a:bodyPr lIns="0" tIns="0" rIns="0" bIns="0" rtlCol="0" anchor="t">
            <a:spAutoFit/>
          </a:bodyPr>
          <a:lstStyle/>
          <a:p>
            <a:pPr algn="ctr">
              <a:lnSpc>
                <a:spcPts val="4230"/>
              </a:lnSpc>
            </a:pPr>
            <a:r>
              <a:rPr lang="en-US" sz="3025" b="1" dirty="0">
                <a:solidFill>
                  <a:srgbClr val="FFFFFF"/>
                </a:solidFill>
                <a:latin typeface="Arial" panose="020B0604020202090204" pitchFamily="34" charset="0"/>
                <a:ea typeface="Canva Sans Bold"/>
                <a:cs typeface="Arial" panose="020B0604020202090204" pitchFamily="34" charset="0"/>
                <a:sym typeface="Canva Sans Bold"/>
              </a:rPr>
              <a:t>4</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85" y="467"/>
            <a:ext cx="18288000" cy="10287000"/>
          </a:xfrm>
          <a:prstGeom prst="rect">
            <a:avLst/>
          </a:prstGeom>
        </p:spPr>
      </p:pic>
      <p:grpSp>
        <p:nvGrpSpPr>
          <p:cNvPr id="2" name="Group 2"/>
          <p:cNvGrpSpPr/>
          <p:nvPr/>
        </p:nvGrpSpPr>
        <p:grpSpPr>
          <a:xfrm>
            <a:off x="-1457840" y="6344712"/>
            <a:ext cx="21576762" cy="11520632"/>
            <a:chOff x="2925526" y="3236106"/>
            <a:chExt cx="28769016" cy="15360844"/>
          </a:xfrm>
        </p:grpSpPr>
        <p:sp>
          <p:nvSpPr>
            <p:cNvPr id="3" name="Freeform 3"/>
            <p:cNvSpPr/>
            <p:nvPr/>
          </p:nvSpPr>
          <p:spPr>
            <a:xfrm rot="-2972090">
              <a:off x="3275205" y="3560741"/>
              <a:ext cx="14686529" cy="15385887"/>
            </a:xfrm>
            <a:custGeom>
              <a:avLst/>
              <a:gdLst/>
              <a:ahLst/>
              <a:cxnLst/>
              <a:rect l="l" t="t" r="r" b="b"/>
              <a:pathLst>
                <a:path w="14686529" h="15385887">
                  <a:moveTo>
                    <a:pt x="0" y="0"/>
                  </a:moveTo>
                  <a:lnTo>
                    <a:pt x="14686529" y="0"/>
                  </a:lnTo>
                  <a:lnTo>
                    <a:pt x="14686529" y="15385887"/>
                  </a:lnTo>
                  <a:lnTo>
                    <a:pt x="0" y="1538588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972090">
              <a:off x="16658333" y="2886427"/>
              <a:ext cx="14686529" cy="15385887"/>
            </a:xfrm>
            <a:custGeom>
              <a:avLst/>
              <a:gdLst/>
              <a:ahLst/>
              <a:cxnLst/>
              <a:rect l="l" t="t" r="r" b="b"/>
              <a:pathLst>
                <a:path w="14686529" h="15385887">
                  <a:moveTo>
                    <a:pt x="0" y="0"/>
                  </a:moveTo>
                  <a:lnTo>
                    <a:pt x="14686529" y="0"/>
                  </a:lnTo>
                  <a:lnTo>
                    <a:pt x="14686529" y="15385887"/>
                  </a:lnTo>
                  <a:lnTo>
                    <a:pt x="0" y="1538588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dirty="0"/>
            </a:p>
          </p:txBody>
        </p:sp>
      </p:grpSp>
      <p:grpSp>
        <p:nvGrpSpPr>
          <p:cNvPr id="5" name="Group 5"/>
          <p:cNvGrpSpPr/>
          <p:nvPr/>
        </p:nvGrpSpPr>
        <p:grpSpPr>
          <a:xfrm>
            <a:off x="1028700" y="4283283"/>
            <a:ext cx="1372157" cy="1473625"/>
            <a:chOff x="0" y="-60105"/>
            <a:chExt cx="812800" cy="872905"/>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7B57"/>
            </a:solidFill>
          </p:spPr>
          <p:txBody>
            <a:bodyPr/>
            <a:lstStyle/>
            <a:p>
              <a:endParaRPr lang="en-GB"/>
            </a:p>
          </p:txBody>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60"/>
                </a:lnSpc>
              </a:pPr>
              <a:endParaRPr>
                <a:latin typeface="Arial" panose="020B0604020202090204" pitchFamily="34" charset="0"/>
                <a:cs typeface="Arial" panose="020B0604020202090204" pitchFamily="34" charset="0"/>
              </a:endParaRPr>
            </a:p>
          </p:txBody>
        </p:sp>
        <p:sp>
          <p:nvSpPr>
            <p:cNvPr id="40" name="Freeform 6"/>
            <p:cNvSpPr/>
            <p:nvPr/>
          </p:nvSpPr>
          <p:spPr>
            <a:xfrm>
              <a:off x="0" y="-60105"/>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7B57"/>
            </a:solidFill>
          </p:spPr>
          <p:txBody>
            <a:bodyPr/>
            <a:lstStyle/>
            <a:p>
              <a:endParaRPr lang="en-GB"/>
            </a:p>
          </p:txBody>
        </p:sp>
      </p:grpSp>
      <p:grpSp>
        <p:nvGrpSpPr>
          <p:cNvPr id="8" name="Group 8"/>
          <p:cNvGrpSpPr/>
          <p:nvPr/>
        </p:nvGrpSpPr>
        <p:grpSpPr>
          <a:xfrm>
            <a:off x="1121750" y="7436217"/>
            <a:ext cx="1372157" cy="1372157"/>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7B57"/>
            </a:solidFill>
          </p:spPr>
          <p:txBody>
            <a:bodyPr/>
            <a:lstStyle/>
            <a:p>
              <a:endParaRPr lang="en-GB"/>
            </a:p>
          </p:txBody>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60"/>
                </a:lnSpc>
              </a:pPr>
              <a:endParaRPr>
                <a:latin typeface="Arial" panose="020B0604020202090204" pitchFamily="34" charset="0"/>
                <a:cs typeface="Arial" panose="020B0604020202090204" pitchFamily="34" charset="0"/>
              </a:endParaRPr>
            </a:p>
          </p:txBody>
        </p:sp>
      </p:grpSp>
      <p:sp>
        <p:nvSpPr>
          <p:cNvPr id="11" name="Freeform 11"/>
          <p:cNvSpPr/>
          <p:nvPr/>
        </p:nvSpPr>
        <p:spPr>
          <a:xfrm>
            <a:off x="1333000" y="4682700"/>
            <a:ext cx="763558" cy="776260"/>
          </a:xfrm>
          <a:custGeom>
            <a:avLst/>
            <a:gdLst/>
            <a:ahLst/>
            <a:cxnLst/>
            <a:rect l="l" t="t" r="r" b="b"/>
            <a:pathLst>
              <a:path w="763558" h="776260">
                <a:moveTo>
                  <a:pt x="0" y="0"/>
                </a:moveTo>
                <a:lnTo>
                  <a:pt x="763557" y="0"/>
                </a:lnTo>
                <a:lnTo>
                  <a:pt x="763557" y="776260"/>
                </a:lnTo>
                <a:lnTo>
                  <a:pt x="0" y="77626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dirty="0">
              <a:latin typeface="Arial" panose="020B0604020202090204" pitchFamily="34" charset="0"/>
              <a:cs typeface="Arial" panose="020B0604020202090204" pitchFamily="34" charset="0"/>
            </a:endParaRPr>
          </a:p>
        </p:txBody>
      </p:sp>
      <p:sp>
        <p:nvSpPr>
          <p:cNvPr id="12" name="Freeform 12"/>
          <p:cNvSpPr/>
          <p:nvPr/>
        </p:nvSpPr>
        <p:spPr>
          <a:xfrm>
            <a:off x="1341516" y="7653973"/>
            <a:ext cx="864761" cy="847466"/>
          </a:xfrm>
          <a:custGeom>
            <a:avLst/>
            <a:gdLst/>
            <a:ahLst/>
            <a:cxnLst/>
            <a:rect l="l" t="t" r="r" b="b"/>
            <a:pathLst>
              <a:path w="864761" h="847466">
                <a:moveTo>
                  <a:pt x="0" y="0"/>
                </a:moveTo>
                <a:lnTo>
                  <a:pt x="864761" y="0"/>
                </a:lnTo>
                <a:lnTo>
                  <a:pt x="864761" y="847466"/>
                </a:lnTo>
                <a:lnTo>
                  <a:pt x="0" y="847466"/>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3" name="Group 13"/>
          <p:cNvGrpSpPr/>
          <p:nvPr/>
        </p:nvGrpSpPr>
        <p:grpSpPr>
          <a:xfrm>
            <a:off x="2783407" y="3765231"/>
            <a:ext cx="12691947" cy="3370901"/>
            <a:chOff x="0" y="0"/>
            <a:chExt cx="2063755" cy="419100"/>
          </a:xfrm>
        </p:grpSpPr>
        <p:sp>
          <p:nvSpPr>
            <p:cNvPr id="14" name="Freeform 14"/>
            <p:cNvSpPr/>
            <p:nvPr/>
          </p:nvSpPr>
          <p:spPr>
            <a:xfrm>
              <a:off x="0" y="0"/>
              <a:ext cx="2063755" cy="419100"/>
            </a:xfrm>
            <a:custGeom>
              <a:avLst/>
              <a:gdLst/>
              <a:ahLst/>
              <a:cxnLst/>
              <a:rect l="l" t="t" r="r" b="b"/>
              <a:pathLst>
                <a:path w="2063755" h="419100">
                  <a:moveTo>
                    <a:pt x="15076" y="0"/>
                  </a:moveTo>
                  <a:lnTo>
                    <a:pt x="2048679" y="0"/>
                  </a:lnTo>
                  <a:cubicBezTo>
                    <a:pt x="2052678" y="0"/>
                    <a:pt x="2056512" y="1588"/>
                    <a:pt x="2059340" y="4416"/>
                  </a:cubicBezTo>
                  <a:cubicBezTo>
                    <a:pt x="2062167" y="7243"/>
                    <a:pt x="2063755" y="11078"/>
                    <a:pt x="2063755" y="15076"/>
                  </a:cubicBezTo>
                  <a:lnTo>
                    <a:pt x="2063755" y="404024"/>
                  </a:lnTo>
                  <a:cubicBezTo>
                    <a:pt x="2063755" y="412350"/>
                    <a:pt x="2057006" y="419100"/>
                    <a:pt x="2048679" y="419100"/>
                  </a:cubicBezTo>
                  <a:lnTo>
                    <a:pt x="15076" y="419100"/>
                  </a:lnTo>
                  <a:cubicBezTo>
                    <a:pt x="6750" y="419100"/>
                    <a:pt x="0" y="412350"/>
                    <a:pt x="0" y="404024"/>
                  </a:cubicBezTo>
                  <a:lnTo>
                    <a:pt x="0" y="15076"/>
                  </a:lnTo>
                  <a:cubicBezTo>
                    <a:pt x="0" y="6750"/>
                    <a:pt x="6750" y="0"/>
                    <a:pt x="15076" y="0"/>
                  </a:cubicBezTo>
                  <a:close/>
                </a:path>
              </a:pathLst>
            </a:custGeom>
            <a:solidFill>
              <a:srgbClr val="007B57"/>
            </a:solidFill>
          </p:spPr>
          <p:txBody>
            <a:bodyPr/>
            <a:lstStyle/>
            <a:p>
              <a:endParaRPr lang="en-GB"/>
            </a:p>
          </p:txBody>
        </p:sp>
        <p:sp>
          <p:nvSpPr>
            <p:cNvPr id="15" name="TextBox 15"/>
            <p:cNvSpPr txBox="1"/>
            <p:nvPr/>
          </p:nvSpPr>
          <p:spPr>
            <a:xfrm>
              <a:off x="0" y="-38100"/>
              <a:ext cx="2063755" cy="457200"/>
            </a:xfrm>
            <a:prstGeom prst="rect">
              <a:avLst/>
            </a:prstGeom>
          </p:spPr>
          <p:txBody>
            <a:bodyPr lIns="50800" tIns="50800" rIns="50800" bIns="50800" rtlCol="0" anchor="ctr"/>
            <a:lstStyle/>
            <a:p>
              <a:pPr algn="ctr">
                <a:lnSpc>
                  <a:spcPts val="2660"/>
                </a:lnSpc>
              </a:pPr>
              <a:endParaRPr>
                <a:latin typeface="Arial" panose="020B0604020202090204" pitchFamily="34" charset="0"/>
                <a:cs typeface="Arial" panose="020B0604020202090204" pitchFamily="34" charset="0"/>
              </a:endParaRPr>
            </a:p>
          </p:txBody>
        </p:sp>
      </p:grpSp>
      <p:grpSp>
        <p:nvGrpSpPr>
          <p:cNvPr id="16" name="Group 16"/>
          <p:cNvGrpSpPr/>
          <p:nvPr/>
        </p:nvGrpSpPr>
        <p:grpSpPr>
          <a:xfrm>
            <a:off x="2783407" y="7411464"/>
            <a:ext cx="12774788" cy="1354798"/>
            <a:chOff x="0" y="0"/>
            <a:chExt cx="2063755" cy="419100"/>
          </a:xfrm>
        </p:grpSpPr>
        <p:sp>
          <p:nvSpPr>
            <p:cNvPr id="17" name="Freeform 17"/>
            <p:cNvSpPr/>
            <p:nvPr/>
          </p:nvSpPr>
          <p:spPr>
            <a:xfrm>
              <a:off x="0" y="0"/>
              <a:ext cx="2063755" cy="419100"/>
            </a:xfrm>
            <a:custGeom>
              <a:avLst/>
              <a:gdLst/>
              <a:ahLst/>
              <a:cxnLst/>
              <a:rect l="l" t="t" r="r" b="b"/>
              <a:pathLst>
                <a:path w="2063755" h="419100">
                  <a:moveTo>
                    <a:pt x="15076" y="0"/>
                  </a:moveTo>
                  <a:lnTo>
                    <a:pt x="2048679" y="0"/>
                  </a:lnTo>
                  <a:cubicBezTo>
                    <a:pt x="2052678" y="0"/>
                    <a:pt x="2056512" y="1588"/>
                    <a:pt x="2059340" y="4416"/>
                  </a:cubicBezTo>
                  <a:cubicBezTo>
                    <a:pt x="2062167" y="7243"/>
                    <a:pt x="2063755" y="11078"/>
                    <a:pt x="2063755" y="15076"/>
                  </a:cubicBezTo>
                  <a:lnTo>
                    <a:pt x="2063755" y="404024"/>
                  </a:lnTo>
                  <a:cubicBezTo>
                    <a:pt x="2063755" y="412350"/>
                    <a:pt x="2057006" y="419100"/>
                    <a:pt x="2048679" y="419100"/>
                  </a:cubicBezTo>
                  <a:lnTo>
                    <a:pt x="15076" y="419100"/>
                  </a:lnTo>
                  <a:cubicBezTo>
                    <a:pt x="6750" y="419100"/>
                    <a:pt x="0" y="412350"/>
                    <a:pt x="0" y="404024"/>
                  </a:cubicBezTo>
                  <a:lnTo>
                    <a:pt x="0" y="15076"/>
                  </a:lnTo>
                  <a:cubicBezTo>
                    <a:pt x="0" y="6750"/>
                    <a:pt x="6750" y="0"/>
                    <a:pt x="15076" y="0"/>
                  </a:cubicBezTo>
                  <a:close/>
                </a:path>
              </a:pathLst>
            </a:custGeom>
            <a:solidFill>
              <a:srgbClr val="007B57"/>
            </a:solidFill>
          </p:spPr>
          <p:txBody>
            <a:bodyPr/>
            <a:lstStyle/>
            <a:p>
              <a:endParaRPr lang="en-GB"/>
            </a:p>
          </p:txBody>
        </p:sp>
        <p:sp>
          <p:nvSpPr>
            <p:cNvPr id="18" name="TextBox 18"/>
            <p:cNvSpPr txBox="1"/>
            <p:nvPr/>
          </p:nvSpPr>
          <p:spPr>
            <a:xfrm>
              <a:off x="0" y="-38100"/>
              <a:ext cx="2063755" cy="457200"/>
            </a:xfrm>
            <a:prstGeom prst="rect">
              <a:avLst/>
            </a:prstGeom>
          </p:spPr>
          <p:txBody>
            <a:bodyPr lIns="50800" tIns="50800" rIns="50800" bIns="50800" rtlCol="0" anchor="ctr"/>
            <a:lstStyle/>
            <a:p>
              <a:pPr algn="ctr">
                <a:lnSpc>
                  <a:spcPts val="2660"/>
                </a:lnSpc>
              </a:pPr>
              <a:endParaRPr>
                <a:latin typeface="Arial" panose="020B0604020202090204" pitchFamily="34" charset="0"/>
                <a:cs typeface="Arial" panose="020B0604020202090204" pitchFamily="34" charset="0"/>
              </a:endParaRPr>
            </a:p>
          </p:txBody>
        </p:sp>
      </p:grpSp>
      <p:sp>
        <p:nvSpPr>
          <p:cNvPr id="19" name="Freeform 19"/>
          <p:cNvSpPr/>
          <p:nvPr/>
        </p:nvSpPr>
        <p:spPr>
          <a:xfrm>
            <a:off x="15527732" y="2927152"/>
            <a:ext cx="2934003" cy="7077638"/>
          </a:xfrm>
          <a:custGeom>
            <a:avLst/>
            <a:gdLst/>
            <a:ahLst/>
            <a:cxnLst/>
            <a:rect l="l" t="t" r="r" b="b"/>
            <a:pathLst>
              <a:path w="2934003" h="7077638">
                <a:moveTo>
                  <a:pt x="0" y="0"/>
                </a:moveTo>
                <a:lnTo>
                  <a:pt x="2934003" y="0"/>
                </a:lnTo>
                <a:lnTo>
                  <a:pt x="2934003" y="7077638"/>
                </a:lnTo>
                <a:lnTo>
                  <a:pt x="0" y="7077638"/>
                </a:lnTo>
                <a:lnTo>
                  <a:pt x="0" y="0"/>
                </a:lnTo>
                <a:close/>
              </a:path>
            </a:pathLst>
          </a:custGeom>
          <a:blipFill>
            <a:blip r:embed="rId7"/>
            <a:stretch>
              <a:fillRect/>
            </a:stretch>
          </a:blipFill>
        </p:spPr>
        <p:txBody>
          <a:bodyPr/>
          <a:lstStyle/>
          <a:p>
            <a:endParaRPr lang="en-GB"/>
          </a:p>
        </p:txBody>
      </p:sp>
      <p:sp>
        <p:nvSpPr>
          <p:cNvPr id="20" name="TextBox 20"/>
          <p:cNvSpPr txBox="1"/>
          <p:nvPr/>
        </p:nvSpPr>
        <p:spPr>
          <a:xfrm>
            <a:off x="457200" y="717582"/>
            <a:ext cx="13068891" cy="859787"/>
          </a:xfrm>
          <a:prstGeom prst="rect">
            <a:avLst/>
          </a:prstGeom>
        </p:spPr>
        <p:txBody>
          <a:bodyPr lIns="0" tIns="0" rIns="0" bIns="0" rtlCol="0" anchor="t">
            <a:spAutoFit/>
          </a:bodyPr>
          <a:lstStyle/>
          <a:p>
            <a:pPr algn="l">
              <a:lnSpc>
                <a:spcPts val="7265"/>
              </a:lnSpc>
            </a:pPr>
            <a:r>
              <a:rPr lang="en-US" sz="5400" b="1" dirty="0">
                <a:solidFill>
                  <a:srgbClr val="000000"/>
                </a:solidFill>
                <a:latin typeface="Arial" panose="020B0604020202090204" pitchFamily="34" charset="0"/>
                <a:ea typeface="Poppins Bold" panose="00000800000000000000"/>
                <a:cs typeface="Arial" panose="020B0604020202090204" pitchFamily="34" charset="0"/>
                <a:sym typeface="Poppins Bold" panose="00000800000000000000"/>
              </a:rPr>
              <a:t>Isaac’s Developmental Needs</a:t>
            </a:r>
          </a:p>
        </p:txBody>
      </p:sp>
      <p:sp>
        <p:nvSpPr>
          <p:cNvPr id="21" name="TextBox 21"/>
          <p:cNvSpPr txBox="1"/>
          <p:nvPr/>
        </p:nvSpPr>
        <p:spPr>
          <a:xfrm>
            <a:off x="3102889" y="3882079"/>
            <a:ext cx="11603711" cy="3151825"/>
          </a:xfrm>
          <a:prstGeom prst="rect">
            <a:avLst/>
          </a:prstGeom>
        </p:spPr>
        <p:txBody>
          <a:bodyPr wrap="square" lIns="0" tIns="0" rIns="0" bIns="0" rtlCol="0" anchor="t">
            <a:spAutoFit/>
          </a:bodyPr>
          <a:lstStyle/>
          <a:p>
            <a:pPr algn="l">
              <a:lnSpc>
                <a:spcPct val="150000"/>
              </a:lnSpc>
            </a:pPr>
            <a:r>
              <a:rPr lang="en-US" sz="2800" dirty="0">
                <a:solidFill>
                  <a:srgbClr val="FFFFFF"/>
                </a:solidFill>
                <a:latin typeface="Arial" panose="020B0604020202090204" pitchFamily="34" charset="0"/>
                <a:ea typeface="Canva Sans"/>
                <a:cs typeface="Arial" panose="020B0604020202090204" pitchFamily="34" charset="0"/>
                <a:sym typeface="Canva Sans"/>
              </a:rPr>
              <a:t>•	He remains quiet and reserved when he is on free play.</a:t>
            </a:r>
          </a:p>
          <a:p>
            <a:pPr algn="l">
              <a:lnSpc>
                <a:spcPct val="150000"/>
              </a:lnSpc>
            </a:pPr>
            <a:r>
              <a:rPr lang="en-US" sz="2800" dirty="0">
                <a:solidFill>
                  <a:srgbClr val="FFFFFF"/>
                </a:solidFill>
                <a:latin typeface="Arial" panose="020B0604020202090204" pitchFamily="34" charset="0"/>
                <a:ea typeface="Canva Sans"/>
                <a:cs typeface="Arial" panose="020B0604020202090204" pitchFamily="34" charset="0"/>
                <a:sym typeface="Canva Sans"/>
              </a:rPr>
              <a:t>•	He gets upset when he is away from his mother.</a:t>
            </a:r>
          </a:p>
          <a:p>
            <a:pPr algn="l">
              <a:lnSpc>
                <a:spcPct val="150000"/>
              </a:lnSpc>
            </a:pPr>
            <a:r>
              <a:rPr lang="en-US" sz="2800" dirty="0">
                <a:solidFill>
                  <a:srgbClr val="FFFFFF"/>
                </a:solidFill>
                <a:latin typeface="Arial" panose="020B0604020202090204" pitchFamily="34" charset="0"/>
                <a:ea typeface="Canva Sans"/>
                <a:cs typeface="Arial" panose="020B0604020202090204" pitchFamily="34" charset="0"/>
                <a:sym typeface="Canva Sans"/>
              </a:rPr>
              <a:t>•	Rarely plays alone and has trouble in group activities.</a:t>
            </a:r>
          </a:p>
          <a:p>
            <a:pPr algn="l">
              <a:lnSpc>
                <a:spcPct val="150000"/>
              </a:lnSpc>
            </a:pPr>
            <a:r>
              <a:rPr lang="en-US" sz="2800" dirty="0">
                <a:solidFill>
                  <a:srgbClr val="FFFFFF"/>
                </a:solidFill>
                <a:latin typeface="Arial" panose="020B0604020202090204" pitchFamily="34" charset="0"/>
                <a:ea typeface="Canva Sans"/>
                <a:cs typeface="Arial" panose="020B0604020202090204" pitchFamily="34" charset="0"/>
                <a:sym typeface="Canva Sans"/>
              </a:rPr>
              <a:t>•	He is slow in acquiring language and has a poor sleep pattern.</a:t>
            </a:r>
          </a:p>
          <a:p>
            <a:pPr algn="l">
              <a:lnSpc>
                <a:spcPct val="150000"/>
              </a:lnSpc>
            </a:pPr>
            <a:r>
              <a:rPr lang="en-US" sz="2800" dirty="0">
                <a:solidFill>
                  <a:srgbClr val="FFFFFF"/>
                </a:solidFill>
                <a:latin typeface="Arial" panose="020B0604020202090204" pitchFamily="34" charset="0"/>
                <a:ea typeface="Canva Sans"/>
                <a:cs typeface="Arial" panose="020B0604020202090204" pitchFamily="34" charset="0"/>
                <a:sym typeface="Canva Sans"/>
              </a:rPr>
              <a:t>•	His child care has been a series of variations. </a:t>
            </a:r>
          </a:p>
        </p:txBody>
      </p:sp>
      <p:sp>
        <p:nvSpPr>
          <p:cNvPr id="22" name="TextBox 22"/>
          <p:cNvSpPr txBox="1"/>
          <p:nvPr/>
        </p:nvSpPr>
        <p:spPr>
          <a:xfrm>
            <a:off x="685800" y="1875262"/>
            <a:ext cx="14020800" cy="1275606"/>
          </a:xfrm>
          <a:prstGeom prst="rect">
            <a:avLst/>
          </a:prstGeom>
        </p:spPr>
        <p:txBody>
          <a:bodyPr wrap="square" lIns="0" tIns="0" rIns="0" bIns="0" rtlCol="0" anchor="t">
            <a:spAutoFit/>
          </a:bodyPr>
          <a:lstStyle/>
          <a:p>
            <a:pPr algn="l">
              <a:lnSpc>
                <a:spcPts val="5260"/>
              </a:lnSpc>
            </a:pPr>
            <a:r>
              <a:rPr lang="en-US" sz="2400" b="1" dirty="0">
                <a:solidFill>
                  <a:srgbClr val="007B57"/>
                </a:solidFill>
                <a:latin typeface="Arial" panose="020B0604020202090204" pitchFamily="34" charset="0"/>
                <a:ea typeface="Poppins Bold" panose="00000800000000000000"/>
                <a:cs typeface="Arial" panose="020B0604020202090204" pitchFamily="34" charset="0"/>
                <a:sym typeface="Poppins Bold" panose="00000800000000000000"/>
              </a:rPr>
              <a:t>Isaac is 4 years old, an important time in communication, emotional control, self-confidence and peer relationships.</a:t>
            </a:r>
          </a:p>
        </p:txBody>
      </p:sp>
      <p:sp>
        <p:nvSpPr>
          <p:cNvPr id="23" name="TextBox 23"/>
          <p:cNvSpPr txBox="1"/>
          <p:nvPr/>
        </p:nvSpPr>
        <p:spPr>
          <a:xfrm>
            <a:off x="3210487" y="7670154"/>
            <a:ext cx="12264867" cy="641907"/>
          </a:xfrm>
          <a:prstGeom prst="rect">
            <a:avLst/>
          </a:prstGeom>
        </p:spPr>
        <p:txBody>
          <a:bodyPr wrap="square" lIns="0" tIns="0" rIns="0" bIns="0" rtlCol="0" anchor="t">
            <a:spAutoFit/>
          </a:bodyPr>
          <a:lstStyle/>
          <a:p>
            <a:pPr algn="l">
              <a:lnSpc>
                <a:spcPts val="2605"/>
              </a:lnSpc>
            </a:pPr>
            <a:r>
              <a:rPr lang="en-US" sz="2000" dirty="0">
                <a:solidFill>
                  <a:srgbClr val="FFFFFF"/>
                </a:solidFill>
                <a:latin typeface="Arial" panose="020B0604020202090204" pitchFamily="34" charset="0"/>
                <a:ea typeface="Canva Sans"/>
                <a:cs typeface="Arial" panose="020B0604020202090204" pitchFamily="34" charset="0"/>
                <a:sym typeface="Canva Sans"/>
              </a:rPr>
              <a:t>Communication and language, and personal, social and emotional development, are key areas of early childhood learning (Department for Education, 2025).</a:t>
            </a:r>
          </a:p>
        </p:txBody>
      </p:sp>
      <p:sp>
        <p:nvSpPr>
          <p:cNvPr id="25" name="Freeform 25"/>
          <p:cNvSpPr/>
          <p:nvPr/>
        </p:nvSpPr>
        <p:spPr>
          <a:xfrm>
            <a:off x="14706600" y="442871"/>
            <a:ext cx="2596745" cy="1445435"/>
          </a:xfrm>
          <a:custGeom>
            <a:avLst/>
            <a:gdLst/>
            <a:ahLst/>
            <a:cxnLst/>
            <a:rect l="l" t="t" r="r" b="b"/>
            <a:pathLst>
              <a:path w="1137549" h="1125736">
                <a:moveTo>
                  <a:pt x="0" y="0"/>
                </a:moveTo>
                <a:lnTo>
                  <a:pt x="1137549" y="0"/>
                </a:lnTo>
                <a:lnTo>
                  <a:pt x="1137549" y="1125737"/>
                </a:lnTo>
                <a:lnTo>
                  <a:pt x="0" y="1125737"/>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85" y="467"/>
            <a:ext cx="18288000" cy="10287000"/>
          </a:xfrm>
          <a:prstGeom prst="rect">
            <a:avLst/>
          </a:prstGeom>
        </p:spPr>
      </p:pic>
      <p:grpSp>
        <p:nvGrpSpPr>
          <p:cNvPr id="2" name="Group 2"/>
          <p:cNvGrpSpPr/>
          <p:nvPr/>
        </p:nvGrpSpPr>
        <p:grpSpPr>
          <a:xfrm>
            <a:off x="-1234955" y="6384082"/>
            <a:ext cx="21576762" cy="11520632"/>
            <a:chOff x="2925526" y="3236106"/>
            <a:chExt cx="28769016" cy="15360844"/>
          </a:xfrm>
        </p:grpSpPr>
        <p:sp>
          <p:nvSpPr>
            <p:cNvPr id="3" name="Freeform 3"/>
            <p:cNvSpPr/>
            <p:nvPr/>
          </p:nvSpPr>
          <p:spPr>
            <a:xfrm rot="-2972090">
              <a:off x="3275205" y="3560741"/>
              <a:ext cx="14686529" cy="15385887"/>
            </a:xfrm>
            <a:custGeom>
              <a:avLst/>
              <a:gdLst/>
              <a:ahLst/>
              <a:cxnLst/>
              <a:rect l="l" t="t" r="r" b="b"/>
              <a:pathLst>
                <a:path w="14686529" h="15385887">
                  <a:moveTo>
                    <a:pt x="0" y="0"/>
                  </a:moveTo>
                  <a:lnTo>
                    <a:pt x="14686529" y="0"/>
                  </a:lnTo>
                  <a:lnTo>
                    <a:pt x="14686529" y="15385887"/>
                  </a:lnTo>
                  <a:lnTo>
                    <a:pt x="0" y="1538588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972090">
              <a:off x="16658333" y="2886427"/>
              <a:ext cx="14686529" cy="15385887"/>
            </a:xfrm>
            <a:custGeom>
              <a:avLst/>
              <a:gdLst/>
              <a:ahLst/>
              <a:cxnLst/>
              <a:rect l="l" t="t" r="r" b="b"/>
              <a:pathLst>
                <a:path w="14686529" h="15385887">
                  <a:moveTo>
                    <a:pt x="0" y="0"/>
                  </a:moveTo>
                  <a:lnTo>
                    <a:pt x="14686529" y="0"/>
                  </a:lnTo>
                  <a:lnTo>
                    <a:pt x="14686529" y="15385887"/>
                  </a:lnTo>
                  <a:lnTo>
                    <a:pt x="0" y="1538588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sp>
        <p:nvSpPr>
          <p:cNvPr id="11" name="TextBox 11"/>
          <p:cNvSpPr txBox="1"/>
          <p:nvPr/>
        </p:nvSpPr>
        <p:spPr>
          <a:xfrm>
            <a:off x="633030" y="550945"/>
            <a:ext cx="17045370" cy="1205458"/>
          </a:xfrm>
          <a:prstGeom prst="rect">
            <a:avLst/>
          </a:prstGeom>
        </p:spPr>
        <p:txBody>
          <a:bodyPr wrap="square" lIns="0" tIns="0" rIns="0" bIns="0" rtlCol="0" anchor="t">
            <a:spAutoFit/>
          </a:bodyPr>
          <a:lstStyle/>
          <a:p>
            <a:pPr algn="l">
              <a:lnSpc>
                <a:spcPts val="9440"/>
              </a:lnSpc>
            </a:pPr>
            <a:r>
              <a:rPr lang="en-US" sz="8355" b="1" dirty="0">
                <a:solidFill>
                  <a:srgbClr val="000000"/>
                </a:solidFill>
                <a:latin typeface="Arial" panose="020B0604020202090204" pitchFamily="34" charset="0"/>
                <a:ea typeface="Poppins Bold" panose="00000800000000000000"/>
                <a:cs typeface="Arial" panose="020B0604020202090204" pitchFamily="34" charset="0"/>
                <a:sym typeface="Poppins Bold" panose="00000800000000000000"/>
              </a:rPr>
              <a:t>Bowlby’s Attachment Theory</a:t>
            </a:r>
          </a:p>
        </p:txBody>
      </p:sp>
      <p:grpSp>
        <p:nvGrpSpPr>
          <p:cNvPr id="12" name="Group 12"/>
          <p:cNvGrpSpPr/>
          <p:nvPr/>
        </p:nvGrpSpPr>
        <p:grpSpPr>
          <a:xfrm rot="6382490">
            <a:off x="10600187" y="2245150"/>
            <a:ext cx="1945521" cy="1945521"/>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7B57"/>
            </a:solidFill>
          </p:spPr>
          <p:txBody>
            <a:bodyPr/>
            <a:lstStyle/>
            <a:p>
              <a:endParaRPr lang="en-GB"/>
            </a:p>
          </p:txBody>
        </p:sp>
        <p:sp>
          <p:nvSpPr>
            <p:cNvPr id="14" name="TextBox 14"/>
            <p:cNvSpPr txBox="1"/>
            <p:nvPr/>
          </p:nvSpPr>
          <p:spPr>
            <a:xfrm>
              <a:off x="76200" y="38100"/>
              <a:ext cx="660400" cy="698500"/>
            </a:xfrm>
            <a:prstGeom prst="rect">
              <a:avLst/>
            </a:prstGeom>
          </p:spPr>
          <p:txBody>
            <a:bodyPr lIns="38657" tIns="38657" rIns="38657" bIns="38657" rtlCol="0" anchor="ctr"/>
            <a:lstStyle/>
            <a:p>
              <a:pPr algn="ctr">
                <a:lnSpc>
                  <a:spcPts val="2660"/>
                </a:lnSpc>
              </a:pPr>
              <a:endParaRPr>
                <a:latin typeface="Arial" panose="020B0604020202090204" pitchFamily="34" charset="0"/>
                <a:cs typeface="Arial" panose="020B0604020202090204" pitchFamily="34" charset="0"/>
              </a:endParaRPr>
            </a:p>
          </p:txBody>
        </p:sp>
      </p:grpSp>
      <p:grpSp>
        <p:nvGrpSpPr>
          <p:cNvPr id="15" name="Group 15"/>
          <p:cNvGrpSpPr/>
          <p:nvPr/>
        </p:nvGrpSpPr>
        <p:grpSpPr>
          <a:xfrm rot="6382490">
            <a:off x="10403932" y="3945981"/>
            <a:ext cx="343256" cy="343256"/>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BA9E"/>
            </a:solidFill>
          </p:spPr>
          <p:txBody>
            <a:bodyPr/>
            <a:lstStyle/>
            <a:p>
              <a:endParaRPr lang="en-GB"/>
            </a:p>
          </p:txBody>
        </p:sp>
        <p:sp>
          <p:nvSpPr>
            <p:cNvPr id="17" name="TextBox 17"/>
            <p:cNvSpPr txBox="1"/>
            <p:nvPr/>
          </p:nvSpPr>
          <p:spPr>
            <a:xfrm>
              <a:off x="76200" y="38100"/>
              <a:ext cx="660400" cy="698500"/>
            </a:xfrm>
            <a:prstGeom prst="rect">
              <a:avLst/>
            </a:prstGeom>
          </p:spPr>
          <p:txBody>
            <a:bodyPr lIns="38657" tIns="38657" rIns="38657" bIns="38657" rtlCol="0" anchor="ctr"/>
            <a:lstStyle/>
            <a:p>
              <a:pPr algn="ctr">
                <a:lnSpc>
                  <a:spcPts val="2660"/>
                </a:lnSpc>
              </a:pPr>
              <a:endParaRPr>
                <a:latin typeface="Arial" panose="020B0604020202090204" pitchFamily="34" charset="0"/>
                <a:cs typeface="Arial" panose="020B0604020202090204" pitchFamily="34" charset="0"/>
              </a:endParaRPr>
            </a:p>
          </p:txBody>
        </p:sp>
      </p:grpSp>
      <p:grpSp>
        <p:nvGrpSpPr>
          <p:cNvPr id="18" name="Group 18"/>
          <p:cNvGrpSpPr/>
          <p:nvPr/>
        </p:nvGrpSpPr>
        <p:grpSpPr>
          <a:xfrm rot="6382490">
            <a:off x="10168778" y="4206016"/>
            <a:ext cx="172869" cy="172869"/>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CEDD1"/>
            </a:solidFill>
          </p:spPr>
          <p:txBody>
            <a:bodyPr/>
            <a:lstStyle/>
            <a:p>
              <a:endParaRPr lang="en-GB"/>
            </a:p>
          </p:txBody>
        </p:sp>
        <p:sp>
          <p:nvSpPr>
            <p:cNvPr id="20" name="TextBox 20"/>
            <p:cNvSpPr txBox="1"/>
            <p:nvPr/>
          </p:nvSpPr>
          <p:spPr>
            <a:xfrm>
              <a:off x="76200" y="38100"/>
              <a:ext cx="660400" cy="698500"/>
            </a:xfrm>
            <a:prstGeom prst="rect">
              <a:avLst/>
            </a:prstGeom>
          </p:spPr>
          <p:txBody>
            <a:bodyPr lIns="38657" tIns="38657" rIns="38657" bIns="38657" rtlCol="0" anchor="ctr"/>
            <a:lstStyle/>
            <a:p>
              <a:pPr algn="ctr">
                <a:lnSpc>
                  <a:spcPts val="2660"/>
                </a:lnSpc>
              </a:pPr>
              <a:endParaRPr>
                <a:latin typeface="Arial" panose="020B0604020202090204" pitchFamily="34" charset="0"/>
                <a:cs typeface="Arial" panose="020B0604020202090204" pitchFamily="34" charset="0"/>
              </a:endParaRPr>
            </a:p>
          </p:txBody>
        </p:sp>
      </p:grpSp>
      <p:sp>
        <p:nvSpPr>
          <p:cNvPr id="21" name="Freeform 21"/>
          <p:cNvSpPr/>
          <p:nvPr/>
        </p:nvSpPr>
        <p:spPr>
          <a:xfrm>
            <a:off x="12327433" y="2434182"/>
            <a:ext cx="6329311" cy="8229600"/>
          </a:xfrm>
          <a:custGeom>
            <a:avLst/>
            <a:gdLst/>
            <a:ahLst/>
            <a:cxnLst/>
            <a:rect l="l" t="t" r="r" b="b"/>
            <a:pathLst>
              <a:path w="6329311" h="8229600">
                <a:moveTo>
                  <a:pt x="0" y="0"/>
                </a:moveTo>
                <a:lnTo>
                  <a:pt x="6329311" y="0"/>
                </a:lnTo>
                <a:lnTo>
                  <a:pt x="6329311" y="8229600"/>
                </a:lnTo>
                <a:lnTo>
                  <a:pt x="0" y="8229600"/>
                </a:lnTo>
                <a:lnTo>
                  <a:pt x="0" y="0"/>
                </a:lnTo>
                <a:close/>
              </a:path>
            </a:pathLst>
          </a:custGeom>
          <a:blipFill>
            <a:blip r:embed="rId5"/>
            <a:stretch>
              <a:fillRect/>
            </a:stretch>
          </a:blipFill>
        </p:spPr>
        <p:txBody>
          <a:bodyPr/>
          <a:lstStyle/>
          <a:p>
            <a:endParaRPr lang="en-GB"/>
          </a:p>
        </p:txBody>
      </p:sp>
      <p:sp>
        <p:nvSpPr>
          <p:cNvPr id="33" name="Freeform 33"/>
          <p:cNvSpPr/>
          <p:nvPr/>
        </p:nvSpPr>
        <p:spPr>
          <a:xfrm>
            <a:off x="10879910" y="2730264"/>
            <a:ext cx="1386075" cy="975293"/>
          </a:xfrm>
          <a:custGeom>
            <a:avLst/>
            <a:gdLst/>
            <a:ahLst/>
            <a:cxnLst/>
            <a:rect l="l" t="t" r="r" b="b"/>
            <a:pathLst>
              <a:path w="1386075" h="975293">
                <a:moveTo>
                  <a:pt x="0" y="0"/>
                </a:moveTo>
                <a:lnTo>
                  <a:pt x="1386075" y="0"/>
                </a:lnTo>
                <a:lnTo>
                  <a:pt x="1386075" y="975293"/>
                </a:lnTo>
                <a:lnTo>
                  <a:pt x="0" y="975293"/>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4" name="TextBox 34"/>
          <p:cNvSpPr txBox="1"/>
          <p:nvPr/>
        </p:nvSpPr>
        <p:spPr>
          <a:xfrm>
            <a:off x="861054" y="7632397"/>
            <a:ext cx="10977363" cy="645048"/>
          </a:xfrm>
          <a:prstGeom prst="rect">
            <a:avLst/>
          </a:prstGeom>
        </p:spPr>
        <p:txBody>
          <a:bodyPr wrap="square" lIns="0" tIns="0" rIns="0" bIns="0" rtlCol="0" anchor="t">
            <a:spAutoFit/>
          </a:bodyPr>
          <a:lstStyle/>
          <a:p>
            <a:pPr algn="l">
              <a:lnSpc>
                <a:spcPts val="2605"/>
              </a:lnSpc>
            </a:pPr>
            <a:r>
              <a:rPr lang="en-US" sz="2000" dirty="0">
                <a:solidFill>
                  <a:srgbClr val="000000"/>
                </a:solidFill>
                <a:latin typeface="Arial" panose="020B0604020202090204" pitchFamily="34" charset="0"/>
                <a:ea typeface="Canva Sans"/>
                <a:cs typeface="Arial" panose="020B0604020202090204" pitchFamily="34" charset="0"/>
                <a:sym typeface="Canva Sans"/>
              </a:rPr>
              <a:t>A secure base will help the child build trust to leave and go off exploring and then come back for reassurance (Bowlby, 1982). </a:t>
            </a:r>
          </a:p>
        </p:txBody>
      </p:sp>
      <p:sp>
        <p:nvSpPr>
          <p:cNvPr id="35" name="TextBox 35"/>
          <p:cNvSpPr txBox="1"/>
          <p:nvPr/>
        </p:nvSpPr>
        <p:spPr>
          <a:xfrm>
            <a:off x="861054" y="6825873"/>
            <a:ext cx="918280" cy="633571"/>
          </a:xfrm>
          <a:prstGeom prst="rect">
            <a:avLst/>
          </a:prstGeom>
        </p:spPr>
        <p:txBody>
          <a:bodyPr lIns="0" tIns="0" rIns="0" bIns="0" rtlCol="0" anchor="t">
            <a:spAutoFit/>
          </a:bodyPr>
          <a:lstStyle/>
          <a:p>
            <a:pPr algn="ctr">
              <a:lnSpc>
                <a:spcPts val="5260"/>
              </a:lnSpc>
            </a:pPr>
            <a:r>
              <a:rPr lang="en-US" sz="4245" b="1">
                <a:solidFill>
                  <a:srgbClr val="FFFFFF"/>
                </a:solidFill>
                <a:latin typeface="Arial" panose="020B0604020202090204" pitchFamily="34" charset="0"/>
                <a:ea typeface="Poppins Bold" panose="00000800000000000000"/>
                <a:cs typeface="Arial" panose="020B0604020202090204" pitchFamily="34" charset="0"/>
                <a:sym typeface="Poppins Bold" panose="00000800000000000000"/>
              </a:rPr>
              <a:t>02</a:t>
            </a:r>
          </a:p>
        </p:txBody>
      </p:sp>
      <p:sp>
        <p:nvSpPr>
          <p:cNvPr id="36" name="TextBox 36"/>
          <p:cNvSpPr txBox="1"/>
          <p:nvPr/>
        </p:nvSpPr>
        <p:spPr>
          <a:xfrm>
            <a:off x="1320194" y="4083035"/>
            <a:ext cx="9879266" cy="3255507"/>
          </a:xfrm>
          <a:prstGeom prst="rect">
            <a:avLst/>
          </a:prstGeom>
        </p:spPr>
        <p:txBody>
          <a:bodyPr wrap="square" lIns="0" tIns="0" rIns="0" bIns="0" rtlCol="0" anchor="t">
            <a:spAutoFit/>
          </a:bodyPr>
          <a:lstStyle/>
          <a:p>
            <a:pPr marL="342900" indent="-342900">
              <a:lnSpc>
                <a:spcPct val="150000"/>
              </a:lnSpc>
              <a:buFont typeface="Wingdings" panose="05000000000000000000" pitchFamily="2" charset="2"/>
              <a:buChar char="q"/>
            </a:pPr>
            <a:r>
              <a:rPr lang="en-US" sz="2400" dirty="0">
                <a:solidFill>
                  <a:srgbClr val="000000"/>
                </a:solidFill>
                <a:latin typeface="Arial" panose="020B0604020202090204" pitchFamily="34" charset="0"/>
                <a:ea typeface="Canva Sans"/>
                <a:cs typeface="Arial" panose="020B0604020202090204" pitchFamily="34" charset="0"/>
                <a:sym typeface="Canva Sans"/>
              </a:rPr>
              <a:t>When children are afraid, tired or not sure, they go towards an attachment figure.</a:t>
            </a:r>
          </a:p>
          <a:p>
            <a:pPr marL="342900" indent="-342900">
              <a:lnSpc>
                <a:spcPct val="150000"/>
              </a:lnSpc>
              <a:buFont typeface="Wingdings" panose="05000000000000000000" pitchFamily="2" charset="2"/>
              <a:buChar char="q"/>
            </a:pPr>
            <a:r>
              <a:rPr lang="en-US" sz="2400" dirty="0">
                <a:solidFill>
                  <a:srgbClr val="000000"/>
                </a:solidFill>
                <a:latin typeface="Arial" panose="020B0604020202090204" pitchFamily="34" charset="0"/>
                <a:ea typeface="Canva Sans"/>
                <a:cs typeface="Arial" panose="020B0604020202090204" pitchFamily="34" charset="0"/>
                <a:sym typeface="Canva Sans"/>
              </a:rPr>
              <a:t>A reliable caregiver serves as a "safe haven" when the child is upset.</a:t>
            </a:r>
          </a:p>
          <a:p>
            <a:pPr marL="342900" indent="-342900">
              <a:lnSpc>
                <a:spcPct val="150000"/>
              </a:lnSpc>
              <a:buFont typeface="Wingdings" panose="05000000000000000000" pitchFamily="2" charset="2"/>
              <a:buChar char="q"/>
            </a:pPr>
            <a:r>
              <a:rPr lang="en-US" sz="2400" dirty="0">
                <a:solidFill>
                  <a:srgbClr val="000000"/>
                </a:solidFill>
                <a:latin typeface="Arial" panose="020B0604020202090204" pitchFamily="34" charset="0"/>
                <a:ea typeface="Canva Sans"/>
                <a:cs typeface="Arial" panose="020B0604020202090204" pitchFamily="34" charset="0"/>
                <a:sym typeface="Canva Sans"/>
              </a:rPr>
              <a:t>The caregiver also offers a safe place for the child to play and learn.</a:t>
            </a:r>
          </a:p>
          <a:p>
            <a:pPr marL="342900" indent="-342900">
              <a:lnSpc>
                <a:spcPct val="150000"/>
              </a:lnSpc>
              <a:buFont typeface="Wingdings" panose="05000000000000000000" pitchFamily="2" charset="2"/>
              <a:buChar char="q"/>
            </a:pPr>
            <a:r>
              <a:rPr lang="en-US" sz="2400" dirty="0">
                <a:solidFill>
                  <a:srgbClr val="000000"/>
                </a:solidFill>
                <a:latin typeface="Arial" panose="020B0604020202090204" pitchFamily="34" charset="0"/>
                <a:ea typeface="Canva Sans"/>
                <a:cs typeface="Arial" panose="020B0604020202090204" pitchFamily="34" charset="0"/>
                <a:sym typeface="Canva Sans"/>
              </a:rPr>
              <a:t>With repeated experiences, the child learns expectations for the safety and reliability of adults.</a:t>
            </a:r>
          </a:p>
        </p:txBody>
      </p:sp>
      <p:sp>
        <p:nvSpPr>
          <p:cNvPr id="37" name="TextBox 37"/>
          <p:cNvSpPr txBox="1"/>
          <p:nvPr/>
        </p:nvSpPr>
        <p:spPr>
          <a:xfrm>
            <a:off x="662601" y="2058225"/>
            <a:ext cx="9675398" cy="1955279"/>
          </a:xfrm>
          <a:prstGeom prst="rect">
            <a:avLst/>
          </a:prstGeom>
        </p:spPr>
        <p:txBody>
          <a:bodyPr wrap="square" lIns="0" tIns="0" rIns="0" bIns="0" rtlCol="0" anchor="t">
            <a:spAutoFit/>
          </a:bodyPr>
          <a:lstStyle/>
          <a:p>
            <a:pPr algn="l">
              <a:lnSpc>
                <a:spcPts val="5260"/>
              </a:lnSpc>
            </a:pPr>
            <a:r>
              <a:rPr lang="en-US" sz="2400" b="1" dirty="0">
                <a:solidFill>
                  <a:srgbClr val="007B57"/>
                </a:solidFill>
                <a:latin typeface="Arial" panose="020B0604020202090204" pitchFamily="34" charset="0"/>
                <a:ea typeface="Poppins Bold" panose="00000800000000000000"/>
                <a:cs typeface="Arial" panose="020B0604020202090204" pitchFamily="34" charset="0"/>
                <a:sym typeface="Poppins Bold" panose="00000800000000000000"/>
              </a:rPr>
              <a:t>Bowlby argued that children are biologically predisposed to develop a close bond with familiar adults with whom they form relationships.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85" y="467"/>
            <a:ext cx="18288000" cy="10287000"/>
          </a:xfrm>
          <a:prstGeom prst="rect">
            <a:avLst/>
          </a:prstGeom>
        </p:spPr>
      </p:pic>
      <p:grpSp>
        <p:nvGrpSpPr>
          <p:cNvPr id="5" name="Group 5"/>
          <p:cNvGrpSpPr/>
          <p:nvPr/>
        </p:nvGrpSpPr>
        <p:grpSpPr>
          <a:xfrm>
            <a:off x="1514475" y="3367405"/>
            <a:ext cx="15924530" cy="3063240"/>
            <a:chOff x="0" y="0"/>
            <a:chExt cx="1617110" cy="419100"/>
          </a:xfrm>
        </p:grpSpPr>
        <p:sp>
          <p:nvSpPr>
            <p:cNvPr id="6" name="Freeform 6"/>
            <p:cNvSpPr/>
            <p:nvPr/>
          </p:nvSpPr>
          <p:spPr>
            <a:xfrm>
              <a:off x="0" y="0"/>
              <a:ext cx="1617110" cy="419100"/>
            </a:xfrm>
            <a:custGeom>
              <a:avLst/>
              <a:gdLst/>
              <a:ahLst/>
              <a:cxnLst/>
              <a:rect l="l" t="t" r="r" b="b"/>
              <a:pathLst>
                <a:path w="1617110" h="419100">
                  <a:moveTo>
                    <a:pt x="19240" y="0"/>
                  </a:moveTo>
                  <a:lnTo>
                    <a:pt x="1597870" y="0"/>
                  </a:lnTo>
                  <a:cubicBezTo>
                    <a:pt x="1608496" y="0"/>
                    <a:pt x="1617110" y="8614"/>
                    <a:pt x="1617110" y="19240"/>
                  </a:cubicBezTo>
                  <a:lnTo>
                    <a:pt x="1617110" y="399860"/>
                  </a:lnTo>
                  <a:cubicBezTo>
                    <a:pt x="1617110" y="410486"/>
                    <a:pt x="1608496" y="419100"/>
                    <a:pt x="1597870" y="419100"/>
                  </a:cubicBezTo>
                  <a:lnTo>
                    <a:pt x="19240" y="419100"/>
                  </a:lnTo>
                  <a:cubicBezTo>
                    <a:pt x="8614" y="419100"/>
                    <a:pt x="0" y="410486"/>
                    <a:pt x="0" y="399860"/>
                  </a:cubicBezTo>
                  <a:lnTo>
                    <a:pt x="0" y="19240"/>
                  </a:lnTo>
                  <a:cubicBezTo>
                    <a:pt x="0" y="8614"/>
                    <a:pt x="8614" y="0"/>
                    <a:pt x="19240" y="0"/>
                  </a:cubicBezTo>
                  <a:close/>
                </a:path>
              </a:pathLst>
            </a:custGeom>
            <a:solidFill>
              <a:srgbClr val="319F9F"/>
            </a:solidFill>
            <a:ln cap="rnd">
              <a:noFill/>
              <a:prstDash val="solid"/>
              <a:round/>
            </a:ln>
          </p:spPr>
          <p:txBody>
            <a:bodyPr/>
            <a:lstStyle/>
            <a:p>
              <a:endParaRPr lang="en-GB"/>
            </a:p>
          </p:txBody>
        </p:sp>
        <p:sp>
          <p:nvSpPr>
            <p:cNvPr id="7" name="TextBox 7"/>
            <p:cNvSpPr txBox="1"/>
            <p:nvPr/>
          </p:nvSpPr>
          <p:spPr>
            <a:xfrm>
              <a:off x="0" y="-38100"/>
              <a:ext cx="1617110" cy="457200"/>
            </a:xfrm>
            <a:prstGeom prst="rect">
              <a:avLst/>
            </a:prstGeom>
          </p:spPr>
          <p:txBody>
            <a:bodyPr lIns="50800" tIns="50800" rIns="50800" bIns="50800" rtlCol="0" anchor="ctr"/>
            <a:lstStyle/>
            <a:p>
              <a:pPr algn="ctr">
                <a:lnSpc>
                  <a:spcPts val="2660"/>
                </a:lnSpc>
              </a:pPr>
              <a:endParaRPr>
                <a:latin typeface="Arial" panose="020B0604020202090204" pitchFamily="34" charset="0"/>
                <a:cs typeface="Arial" panose="020B0604020202090204" pitchFamily="34" charset="0"/>
              </a:endParaRPr>
            </a:p>
          </p:txBody>
        </p:sp>
      </p:grpSp>
      <p:grpSp>
        <p:nvGrpSpPr>
          <p:cNvPr id="8" name="Group 8"/>
          <p:cNvGrpSpPr/>
          <p:nvPr/>
        </p:nvGrpSpPr>
        <p:grpSpPr>
          <a:xfrm>
            <a:off x="1514435" y="6448675"/>
            <a:ext cx="15924359" cy="2417826"/>
            <a:chOff x="0" y="-313580"/>
            <a:chExt cx="1617110" cy="497495"/>
          </a:xfrm>
        </p:grpSpPr>
        <p:sp>
          <p:nvSpPr>
            <p:cNvPr id="9" name="Freeform 9"/>
            <p:cNvSpPr/>
            <p:nvPr/>
          </p:nvSpPr>
          <p:spPr>
            <a:xfrm>
              <a:off x="0" y="-313580"/>
              <a:ext cx="1617110" cy="419100"/>
            </a:xfrm>
            <a:custGeom>
              <a:avLst/>
              <a:gdLst/>
              <a:ahLst/>
              <a:cxnLst/>
              <a:rect l="l" t="t" r="r" b="b"/>
              <a:pathLst>
                <a:path w="1617110" h="419100">
                  <a:moveTo>
                    <a:pt x="19240" y="0"/>
                  </a:moveTo>
                  <a:lnTo>
                    <a:pt x="1597870" y="0"/>
                  </a:lnTo>
                  <a:cubicBezTo>
                    <a:pt x="1608496" y="0"/>
                    <a:pt x="1617110" y="8614"/>
                    <a:pt x="1617110" y="19240"/>
                  </a:cubicBezTo>
                  <a:lnTo>
                    <a:pt x="1617110" y="399860"/>
                  </a:lnTo>
                  <a:cubicBezTo>
                    <a:pt x="1617110" y="410486"/>
                    <a:pt x="1608496" y="419100"/>
                    <a:pt x="1597870" y="419100"/>
                  </a:cubicBezTo>
                  <a:lnTo>
                    <a:pt x="19240" y="419100"/>
                  </a:lnTo>
                  <a:cubicBezTo>
                    <a:pt x="8614" y="419100"/>
                    <a:pt x="0" y="410486"/>
                    <a:pt x="0" y="399860"/>
                  </a:cubicBezTo>
                  <a:lnTo>
                    <a:pt x="0" y="19240"/>
                  </a:lnTo>
                  <a:cubicBezTo>
                    <a:pt x="0" y="8614"/>
                    <a:pt x="8614" y="0"/>
                    <a:pt x="19240" y="0"/>
                  </a:cubicBezTo>
                  <a:close/>
                </a:path>
              </a:pathLst>
            </a:custGeom>
            <a:solidFill>
              <a:srgbClr val="007B57"/>
            </a:solidFill>
            <a:ln cap="rnd">
              <a:noFill/>
              <a:prstDash val="solid"/>
              <a:round/>
            </a:ln>
          </p:spPr>
          <p:txBody>
            <a:bodyPr/>
            <a:lstStyle/>
            <a:p>
              <a:endParaRPr lang="en-GB"/>
            </a:p>
          </p:txBody>
        </p:sp>
        <p:sp>
          <p:nvSpPr>
            <p:cNvPr id="10" name="TextBox 10"/>
            <p:cNvSpPr txBox="1"/>
            <p:nvPr/>
          </p:nvSpPr>
          <p:spPr>
            <a:xfrm>
              <a:off x="0" y="-273285"/>
              <a:ext cx="1617110" cy="457200"/>
            </a:xfrm>
            <a:prstGeom prst="rect">
              <a:avLst/>
            </a:prstGeom>
          </p:spPr>
          <p:txBody>
            <a:bodyPr lIns="50800" tIns="50800" rIns="50800" bIns="50800" rtlCol="0" anchor="ctr"/>
            <a:lstStyle/>
            <a:p>
              <a:pPr algn="ctr">
                <a:lnSpc>
                  <a:spcPts val="2660"/>
                </a:lnSpc>
              </a:pPr>
              <a:endParaRPr>
                <a:latin typeface="Arial" panose="020B0604020202090204" pitchFamily="34" charset="0"/>
                <a:cs typeface="Arial" panose="020B0604020202090204" pitchFamily="34" charset="0"/>
              </a:endParaRPr>
            </a:p>
          </p:txBody>
        </p:sp>
      </p:grpSp>
      <p:sp>
        <p:nvSpPr>
          <p:cNvPr id="11" name="TextBox 11"/>
          <p:cNvSpPr txBox="1"/>
          <p:nvPr/>
        </p:nvSpPr>
        <p:spPr>
          <a:xfrm>
            <a:off x="1447757" y="1172525"/>
            <a:ext cx="16306800" cy="1155957"/>
          </a:xfrm>
          <a:prstGeom prst="rect">
            <a:avLst/>
          </a:prstGeom>
        </p:spPr>
        <p:txBody>
          <a:bodyPr wrap="square" lIns="0" tIns="0" rIns="0" bIns="0" rtlCol="0" anchor="t">
            <a:spAutoFit/>
          </a:bodyPr>
          <a:lstStyle/>
          <a:p>
            <a:pPr algn="ctr">
              <a:lnSpc>
                <a:spcPts val="8940"/>
              </a:lnSpc>
            </a:pPr>
            <a:r>
              <a:rPr lang="en-US" sz="8355" b="1" dirty="0">
                <a:solidFill>
                  <a:srgbClr val="000000"/>
                </a:solidFill>
                <a:latin typeface="Arial" panose="020B0604020202090204" pitchFamily="34" charset="0"/>
                <a:ea typeface="Poppins Bold" panose="00000800000000000000"/>
                <a:cs typeface="Arial" panose="020B0604020202090204" pitchFamily="34" charset="0"/>
                <a:sym typeface="Poppins Bold" panose="00000800000000000000"/>
              </a:rPr>
              <a:t>Applying the Theory to Isaac</a:t>
            </a:r>
          </a:p>
        </p:txBody>
      </p:sp>
      <p:sp>
        <p:nvSpPr>
          <p:cNvPr id="24" name="TextBox 24"/>
          <p:cNvSpPr txBox="1"/>
          <p:nvPr/>
        </p:nvSpPr>
        <p:spPr>
          <a:xfrm>
            <a:off x="1902491" y="2328482"/>
            <a:ext cx="15397332" cy="543418"/>
          </a:xfrm>
          <a:prstGeom prst="rect">
            <a:avLst/>
          </a:prstGeom>
        </p:spPr>
        <p:txBody>
          <a:bodyPr wrap="square" lIns="0" tIns="0" rIns="0" bIns="0" rtlCol="0" anchor="t">
            <a:spAutoFit/>
          </a:bodyPr>
          <a:lstStyle/>
          <a:p>
            <a:pPr algn="ctr">
              <a:lnSpc>
                <a:spcPts val="4750"/>
              </a:lnSpc>
            </a:pPr>
            <a:r>
              <a:rPr lang="en-US" sz="2800" b="1" dirty="0">
                <a:solidFill>
                  <a:srgbClr val="007B57"/>
                </a:solidFill>
                <a:latin typeface="Arial" panose="020B0604020202090204" pitchFamily="34" charset="0"/>
                <a:ea typeface="Poppins Bold" panose="00000800000000000000"/>
                <a:cs typeface="Arial" panose="020B0604020202090204" pitchFamily="34" charset="0"/>
                <a:sym typeface="Poppins Bold" panose="00000800000000000000"/>
              </a:rPr>
              <a:t>Bowlby's theory explains why Isaac may struggle with separation and independent play.</a:t>
            </a:r>
          </a:p>
        </p:txBody>
      </p:sp>
      <p:sp>
        <p:nvSpPr>
          <p:cNvPr id="25" name="TextBox 25"/>
          <p:cNvSpPr txBox="1"/>
          <p:nvPr/>
        </p:nvSpPr>
        <p:spPr>
          <a:xfrm>
            <a:off x="1906845" y="3848100"/>
            <a:ext cx="15290031" cy="2215515"/>
          </a:xfrm>
          <a:prstGeom prst="rect">
            <a:avLst/>
          </a:prstGeom>
        </p:spPr>
        <p:txBody>
          <a:bodyPr wrap="square" lIns="0" tIns="0" rIns="0" bIns="0" rtlCol="0" anchor="t">
            <a:spAutoFit/>
          </a:bodyPr>
          <a:lstStyle/>
          <a:p>
            <a:pPr marL="342900" indent="-342900">
              <a:lnSpc>
                <a:spcPct val="200000"/>
              </a:lnSpc>
              <a:buFont typeface="Wingdings" panose="05000000000000000000" pitchFamily="2" charset="2"/>
              <a:buChar char="q"/>
            </a:pPr>
            <a:r>
              <a:rPr lang="en-US" dirty="0">
                <a:solidFill>
                  <a:srgbClr val="FFFFFF"/>
                </a:solidFill>
                <a:latin typeface="Arial" panose="020B0604020202090204" pitchFamily="34" charset="0"/>
                <a:ea typeface="Canva Sans"/>
                <a:cs typeface="Arial" panose="020B0604020202090204" pitchFamily="34" charset="0"/>
                <a:sym typeface="Canva Sans"/>
              </a:rPr>
              <a:t>His reaction to his mother's departure may be a sign that he is not feeling secure in the new environment.</a:t>
            </a:r>
          </a:p>
          <a:p>
            <a:pPr marL="342900" indent="-342900">
              <a:lnSpc>
                <a:spcPct val="200000"/>
              </a:lnSpc>
              <a:buFont typeface="Wingdings" panose="05000000000000000000" pitchFamily="2" charset="2"/>
              <a:buChar char="q"/>
            </a:pPr>
            <a:r>
              <a:rPr lang="en-US" dirty="0">
                <a:solidFill>
                  <a:srgbClr val="FFFFFF"/>
                </a:solidFill>
                <a:latin typeface="Arial" panose="020B0604020202090204" pitchFamily="34" charset="0"/>
                <a:ea typeface="Canva Sans"/>
                <a:cs typeface="Arial" panose="020B0604020202090204" pitchFamily="34" charset="0"/>
                <a:sym typeface="Canva Sans"/>
              </a:rPr>
              <a:t>He could be clingy because he cannot do something without his mother (or caregiver) being there.   </a:t>
            </a:r>
          </a:p>
          <a:p>
            <a:pPr marL="342900" indent="-342900">
              <a:lnSpc>
                <a:spcPct val="200000"/>
              </a:lnSpc>
              <a:buFont typeface="Wingdings" panose="05000000000000000000" pitchFamily="2" charset="2"/>
              <a:buChar char="q"/>
            </a:pPr>
            <a:r>
              <a:rPr lang="en-US" dirty="0">
                <a:solidFill>
                  <a:srgbClr val="FFFFFF"/>
                </a:solidFill>
                <a:latin typeface="Arial" panose="020B0604020202090204" pitchFamily="34" charset="0"/>
                <a:ea typeface="Canva Sans"/>
                <a:cs typeface="Arial" panose="020B0604020202090204" pitchFamily="34" charset="0"/>
                <a:sym typeface="Canva Sans"/>
              </a:rPr>
              <a:t>Perhaps his experiences of consistent relationships with trusted adults changed with the change in child care.</a:t>
            </a:r>
          </a:p>
          <a:p>
            <a:pPr marL="342900" indent="-342900">
              <a:lnSpc>
                <a:spcPct val="200000"/>
              </a:lnSpc>
              <a:buFont typeface="Wingdings" panose="05000000000000000000" pitchFamily="2" charset="2"/>
              <a:buChar char="q"/>
            </a:pPr>
            <a:r>
              <a:rPr lang="en-US" dirty="0">
                <a:solidFill>
                  <a:srgbClr val="FFFFFF"/>
                </a:solidFill>
                <a:latin typeface="Arial" panose="020B0604020202090204" pitchFamily="34" charset="0"/>
                <a:ea typeface="Canva Sans"/>
                <a:cs typeface="Arial" panose="020B0604020202090204" pitchFamily="34" charset="0"/>
                <a:sym typeface="Canva Sans"/>
              </a:rPr>
              <a:t>His withdrawal could be a sign that he is focusing on emotional safety instead of exploration and play. </a:t>
            </a:r>
          </a:p>
        </p:txBody>
      </p:sp>
      <p:sp>
        <p:nvSpPr>
          <p:cNvPr id="26" name="TextBox 26"/>
          <p:cNvSpPr txBox="1"/>
          <p:nvPr/>
        </p:nvSpPr>
        <p:spPr>
          <a:xfrm>
            <a:off x="1571488" y="6520759"/>
            <a:ext cx="15852066" cy="641907"/>
          </a:xfrm>
          <a:prstGeom prst="rect">
            <a:avLst/>
          </a:prstGeom>
        </p:spPr>
        <p:txBody>
          <a:bodyPr wrap="square" lIns="0" tIns="0" rIns="0" bIns="0" rtlCol="0" anchor="t">
            <a:spAutoFit/>
          </a:bodyPr>
          <a:lstStyle/>
          <a:p>
            <a:pPr algn="ctr">
              <a:lnSpc>
                <a:spcPts val="2605"/>
              </a:lnSpc>
            </a:pPr>
            <a:r>
              <a:rPr lang="en-US" sz="2000" dirty="0">
                <a:solidFill>
                  <a:srgbClr val="FFFFFF"/>
                </a:solidFill>
                <a:latin typeface="Arial" panose="020B0604020202090204" pitchFamily="34" charset="0"/>
                <a:ea typeface="Canva Sans"/>
                <a:cs typeface="Arial" panose="020B0604020202090204" pitchFamily="34" charset="0"/>
                <a:sym typeface="Canva Sans"/>
              </a:rPr>
              <a:t>In early childhood, attachment security may shift when there are fluctuations in the sensitivity or consistency of care (McIntosh et al., 2024).  </a:t>
            </a:r>
          </a:p>
          <a:p>
            <a:pPr algn="ctr">
              <a:lnSpc>
                <a:spcPts val="2605"/>
              </a:lnSpc>
            </a:pPr>
            <a:r>
              <a:rPr lang="en-US" sz="2000" dirty="0">
                <a:solidFill>
                  <a:srgbClr val="FFFFFF"/>
                </a:solidFill>
                <a:latin typeface="Arial" panose="020B0604020202090204" pitchFamily="34" charset="0"/>
                <a:ea typeface="Canva Sans"/>
                <a:cs typeface="Arial" panose="020B0604020202090204" pitchFamily="34" charset="0"/>
                <a:sym typeface="Canva Sans"/>
              </a:rPr>
              <a:t>This implies that what happens in the present does not determine what happens in the future for Isaac.</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85" y="-75733"/>
            <a:ext cx="18288000" cy="10287000"/>
          </a:xfrm>
          <a:prstGeom prst="rect">
            <a:avLst/>
          </a:prstGeom>
        </p:spPr>
      </p:pic>
      <p:sp>
        <p:nvSpPr>
          <p:cNvPr id="4" name="TextBox 4"/>
          <p:cNvSpPr txBox="1"/>
          <p:nvPr/>
        </p:nvSpPr>
        <p:spPr>
          <a:xfrm>
            <a:off x="1388422" y="4894689"/>
            <a:ext cx="9194687" cy="2309030"/>
          </a:xfrm>
          <a:prstGeom prst="rect">
            <a:avLst/>
          </a:prstGeom>
        </p:spPr>
        <p:txBody>
          <a:bodyPr wrap="square" lIns="0" tIns="0" rIns="0" bIns="0" rtlCol="0" anchor="t">
            <a:spAutoFit/>
          </a:bodyPr>
          <a:lstStyle/>
          <a:p>
            <a:pPr marL="342900" indent="-342900" algn="l">
              <a:lnSpc>
                <a:spcPts val="2605"/>
              </a:lnSpc>
              <a:buFont typeface="Wingdings" panose="05000000000000000000" pitchFamily="2" charset="2"/>
              <a:buChar char="q"/>
            </a:pPr>
            <a:r>
              <a:rPr lang="en-US" sz="2000" dirty="0">
                <a:solidFill>
                  <a:srgbClr val="000000"/>
                </a:solidFill>
                <a:latin typeface="Arial" panose="020B0604020202090204" pitchFamily="34" charset="0"/>
                <a:ea typeface="Canva Sans"/>
                <a:cs typeface="Arial" panose="020B0604020202090204" pitchFamily="34" charset="0"/>
                <a:sym typeface="Canva Sans"/>
              </a:rPr>
              <a:t>ECD was negatively impacted by parenting stress (Pan et al., 2025). </a:t>
            </a:r>
          </a:p>
          <a:p>
            <a:pPr marL="342900" indent="-342900" algn="l">
              <a:lnSpc>
                <a:spcPts val="2605"/>
              </a:lnSpc>
              <a:buFont typeface="Wingdings" panose="05000000000000000000" pitchFamily="2" charset="2"/>
              <a:buChar char="q"/>
            </a:pPr>
            <a:r>
              <a:rPr lang="en-US" sz="2000" dirty="0">
                <a:solidFill>
                  <a:srgbClr val="000000"/>
                </a:solidFill>
                <a:latin typeface="Arial" panose="020B0604020202090204" pitchFamily="34" charset="0"/>
                <a:ea typeface="Canva Sans"/>
                <a:cs typeface="Arial" panose="020B0604020202090204" pitchFamily="34" charset="0"/>
                <a:sym typeface="Canva Sans"/>
              </a:rPr>
              <a:t>There was a link between parenting stress and child development, partly due to maternal depression (Pan et al., 2025).</a:t>
            </a:r>
          </a:p>
          <a:p>
            <a:pPr marL="342900" indent="-342900" algn="l">
              <a:lnSpc>
                <a:spcPts val="2605"/>
              </a:lnSpc>
              <a:buFont typeface="Wingdings" panose="05000000000000000000" pitchFamily="2" charset="2"/>
              <a:buChar char="q"/>
            </a:pPr>
            <a:r>
              <a:rPr lang="en-US" sz="2000" dirty="0">
                <a:solidFill>
                  <a:srgbClr val="000000"/>
                </a:solidFill>
                <a:latin typeface="Arial" panose="020B0604020202090204" pitchFamily="34" charset="0"/>
                <a:ea typeface="Canva Sans"/>
                <a:cs typeface="Arial" panose="020B0604020202090204" pitchFamily="34" charset="0"/>
                <a:sym typeface="Canva Sans"/>
              </a:rPr>
              <a:t>At four-and-a-half years, maternal depressive symptoms in infancy were linked to reduced receptive vocabulary skills (Bird et al., 2024).</a:t>
            </a:r>
          </a:p>
          <a:p>
            <a:pPr marL="342900" indent="-342900" algn="l">
              <a:lnSpc>
                <a:spcPts val="2605"/>
              </a:lnSpc>
              <a:buFont typeface="Wingdings" panose="05000000000000000000" pitchFamily="2" charset="2"/>
              <a:buChar char="q"/>
            </a:pPr>
            <a:r>
              <a:rPr lang="en-US" sz="2000" dirty="0">
                <a:solidFill>
                  <a:srgbClr val="000000"/>
                </a:solidFill>
                <a:latin typeface="Arial" panose="020B0604020202090204" pitchFamily="34" charset="0"/>
                <a:ea typeface="Canva Sans"/>
                <a:cs typeface="Arial" panose="020B0604020202090204" pitchFamily="34" charset="0"/>
                <a:sym typeface="Canva Sans"/>
              </a:rPr>
              <a:t>Parent–child verbal interaction partly explained this relationship (Bird et al., 2024). </a:t>
            </a:r>
          </a:p>
        </p:txBody>
      </p:sp>
      <p:sp>
        <p:nvSpPr>
          <p:cNvPr id="5" name="TextBox 5"/>
          <p:cNvSpPr txBox="1"/>
          <p:nvPr/>
        </p:nvSpPr>
        <p:spPr>
          <a:xfrm>
            <a:off x="1388422" y="7602753"/>
            <a:ext cx="8866597" cy="645048"/>
          </a:xfrm>
          <a:prstGeom prst="rect">
            <a:avLst/>
          </a:prstGeom>
        </p:spPr>
        <p:txBody>
          <a:bodyPr lIns="0" tIns="0" rIns="0" bIns="0" rtlCol="0" anchor="t">
            <a:spAutoFit/>
          </a:bodyPr>
          <a:lstStyle/>
          <a:p>
            <a:pPr algn="l">
              <a:lnSpc>
                <a:spcPts val="2605"/>
              </a:lnSpc>
            </a:pPr>
            <a:r>
              <a:rPr lang="en-US" sz="2000" dirty="0">
                <a:solidFill>
                  <a:srgbClr val="000000"/>
                </a:solidFill>
                <a:latin typeface="Arial" panose="020B0604020202090204" pitchFamily="34" charset="0"/>
                <a:ea typeface="Canva Sans"/>
                <a:cs typeface="Arial" panose="020B0604020202090204" pitchFamily="34" charset="0"/>
                <a:sym typeface="Canva Sans"/>
              </a:rPr>
              <a:t>This does not imply that Isaac's mother was responsible for his troubles. It demonstrates the need to support the mother and child as a bond.</a:t>
            </a:r>
          </a:p>
        </p:txBody>
      </p:sp>
      <p:sp>
        <p:nvSpPr>
          <p:cNvPr id="6" name="Freeform 6"/>
          <p:cNvSpPr/>
          <p:nvPr/>
        </p:nvSpPr>
        <p:spPr>
          <a:xfrm rot="-2972090">
            <a:off x="-1195580" y="6235764"/>
            <a:ext cx="11014897" cy="11539415"/>
          </a:xfrm>
          <a:custGeom>
            <a:avLst/>
            <a:gdLst/>
            <a:ahLst/>
            <a:cxnLst/>
            <a:rect l="l" t="t" r="r" b="b"/>
            <a:pathLst>
              <a:path w="11014897" h="11539415">
                <a:moveTo>
                  <a:pt x="0" y="0"/>
                </a:moveTo>
                <a:lnTo>
                  <a:pt x="11014896" y="0"/>
                </a:lnTo>
                <a:lnTo>
                  <a:pt x="11014896" y="11539415"/>
                </a:lnTo>
                <a:lnTo>
                  <a:pt x="0" y="1153941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rot="-2972090">
            <a:off x="8841765" y="5730028"/>
            <a:ext cx="11014897" cy="11539415"/>
          </a:xfrm>
          <a:custGeom>
            <a:avLst/>
            <a:gdLst/>
            <a:ahLst/>
            <a:cxnLst/>
            <a:rect l="l" t="t" r="r" b="b"/>
            <a:pathLst>
              <a:path w="11014897" h="11539415">
                <a:moveTo>
                  <a:pt x="0" y="0"/>
                </a:moveTo>
                <a:lnTo>
                  <a:pt x="11014897" y="0"/>
                </a:lnTo>
                <a:lnTo>
                  <a:pt x="11014897" y="11539415"/>
                </a:lnTo>
                <a:lnTo>
                  <a:pt x="0" y="1153941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rot="2912038" flipV="1">
            <a:off x="12228593" y="-7323905"/>
            <a:ext cx="11014897" cy="11539415"/>
          </a:xfrm>
          <a:custGeom>
            <a:avLst/>
            <a:gdLst/>
            <a:ahLst/>
            <a:cxnLst/>
            <a:rect l="l" t="t" r="r" b="b"/>
            <a:pathLst>
              <a:path w="11014897" h="11539415">
                <a:moveTo>
                  <a:pt x="0" y="11539415"/>
                </a:moveTo>
                <a:lnTo>
                  <a:pt x="11014896" y="11539415"/>
                </a:lnTo>
                <a:lnTo>
                  <a:pt x="11014896" y="0"/>
                </a:lnTo>
                <a:lnTo>
                  <a:pt x="0" y="0"/>
                </a:lnTo>
                <a:lnTo>
                  <a:pt x="0" y="11539415"/>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Freeform 9"/>
          <p:cNvSpPr/>
          <p:nvPr/>
        </p:nvSpPr>
        <p:spPr>
          <a:xfrm>
            <a:off x="9437531" y="2014726"/>
            <a:ext cx="8592041" cy="9990745"/>
          </a:xfrm>
          <a:custGeom>
            <a:avLst/>
            <a:gdLst/>
            <a:ahLst/>
            <a:cxnLst/>
            <a:rect l="l" t="t" r="r" b="b"/>
            <a:pathLst>
              <a:path w="8592041" h="9990745">
                <a:moveTo>
                  <a:pt x="0" y="0"/>
                </a:moveTo>
                <a:lnTo>
                  <a:pt x="8592040" y="0"/>
                </a:lnTo>
                <a:lnTo>
                  <a:pt x="8592040" y="9990745"/>
                </a:lnTo>
                <a:lnTo>
                  <a:pt x="0" y="9990745"/>
                </a:lnTo>
                <a:lnTo>
                  <a:pt x="0" y="0"/>
                </a:lnTo>
                <a:close/>
              </a:path>
            </a:pathLst>
          </a:custGeom>
          <a:blipFill>
            <a:blip r:embed="rId5"/>
            <a:stretch>
              <a:fillRect/>
            </a:stretch>
          </a:blipFill>
        </p:spPr>
        <p:txBody>
          <a:bodyPr/>
          <a:lstStyle/>
          <a:p>
            <a:endParaRPr lang="en-GB"/>
          </a:p>
        </p:txBody>
      </p:sp>
      <p:sp>
        <p:nvSpPr>
          <p:cNvPr id="10" name="TextBox 10"/>
          <p:cNvSpPr txBox="1"/>
          <p:nvPr/>
        </p:nvSpPr>
        <p:spPr>
          <a:xfrm>
            <a:off x="892633" y="443968"/>
            <a:ext cx="9260787" cy="2032351"/>
          </a:xfrm>
          <a:prstGeom prst="rect">
            <a:avLst/>
          </a:prstGeom>
        </p:spPr>
        <p:txBody>
          <a:bodyPr lIns="0" tIns="0" rIns="0" bIns="0" rtlCol="0" anchor="t">
            <a:spAutoFit/>
          </a:bodyPr>
          <a:lstStyle/>
          <a:p>
            <a:pPr algn="l">
              <a:lnSpc>
                <a:spcPts val="8020"/>
              </a:lnSpc>
            </a:pPr>
            <a:r>
              <a:rPr lang="en-US" sz="6000" b="1" dirty="0">
                <a:solidFill>
                  <a:srgbClr val="000000"/>
                </a:solidFill>
                <a:latin typeface="Arial" panose="020B0604020202090204" pitchFamily="34" charset="0"/>
                <a:ea typeface="Poppins Bold" panose="00000800000000000000"/>
                <a:cs typeface="Arial" panose="020B0604020202090204" pitchFamily="34" charset="0"/>
                <a:sym typeface="Poppins Bold" panose="00000800000000000000"/>
              </a:rPr>
              <a:t>Maternal Mental Health and Language </a:t>
            </a:r>
          </a:p>
        </p:txBody>
      </p:sp>
      <p:sp>
        <p:nvSpPr>
          <p:cNvPr id="11" name="TextBox 11"/>
          <p:cNvSpPr txBox="1"/>
          <p:nvPr/>
        </p:nvSpPr>
        <p:spPr>
          <a:xfrm>
            <a:off x="892633" y="2712407"/>
            <a:ext cx="13051967" cy="1793311"/>
          </a:xfrm>
          <a:prstGeom prst="rect">
            <a:avLst/>
          </a:prstGeom>
        </p:spPr>
        <p:txBody>
          <a:bodyPr wrap="square" lIns="0" tIns="0" rIns="0" bIns="0" rtlCol="0" anchor="t">
            <a:spAutoFit/>
          </a:bodyPr>
          <a:lstStyle/>
          <a:p>
            <a:pPr algn="l">
              <a:lnSpc>
                <a:spcPts val="4750"/>
              </a:lnSpc>
            </a:pPr>
            <a:r>
              <a:rPr lang="en-US" sz="2400" b="1" dirty="0">
                <a:solidFill>
                  <a:srgbClr val="007B57"/>
                </a:solidFill>
                <a:latin typeface="Arial" panose="020B0604020202090204" pitchFamily="34" charset="0"/>
                <a:ea typeface="Poppins Bold" panose="00000800000000000000"/>
                <a:cs typeface="Arial" panose="020B0604020202090204" pitchFamily="34" charset="0"/>
                <a:sym typeface="Poppins Bold" panose="00000800000000000000"/>
              </a:rPr>
              <a:t>Isaac’s mother experiences postnatal depression, low confidence and limited social support. These factors may affect the amount of emotional and verbal interaction available at home.</a:t>
            </a:r>
          </a:p>
        </p:txBody>
      </p:sp>
      <p:sp>
        <p:nvSpPr>
          <p:cNvPr id="12" name="Freeform 12"/>
          <p:cNvSpPr/>
          <p:nvPr/>
        </p:nvSpPr>
        <p:spPr>
          <a:xfrm>
            <a:off x="16264802" y="1844721"/>
            <a:ext cx="1890491" cy="1890491"/>
          </a:xfrm>
          <a:custGeom>
            <a:avLst/>
            <a:gdLst/>
            <a:ahLst/>
            <a:cxnLst/>
            <a:rect l="l" t="t" r="r" b="b"/>
            <a:pathLst>
              <a:path w="1890491" h="1890491">
                <a:moveTo>
                  <a:pt x="0" y="0"/>
                </a:moveTo>
                <a:lnTo>
                  <a:pt x="1890491" y="0"/>
                </a:lnTo>
                <a:lnTo>
                  <a:pt x="1890491" y="1890491"/>
                </a:lnTo>
                <a:lnTo>
                  <a:pt x="0" y="189049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85" y="467"/>
            <a:ext cx="18288000" cy="10287000"/>
          </a:xfrm>
          <a:prstGeom prst="rect">
            <a:avLst/>
          </a:prstGeom>
        </p:spPr>
      </p:pic>
      <p:sp>
        <p:nvSpPr>
          <p:cNvPr id="15" name="TextBox 15"/>
          <p:cNvSpPr txBox="1"/>
          <p:nvPr/>
        </p:nvSpPr>
        <p:spPr>
          <a:xfrm>
            <a:off x="172713" y="1213474"/>
            <a:ext cx="17449800" cy="506998"/>
          </a:xfrm>
          <a:prstGeom prst="rect">
            <a:avLst/>
          </a:prstGeom>
        </p:spPr>
        <p:txBody>
          <a:bodyPr wrap="square" lIns="0" tIns="0" rIns="0" bIns="0" rtlCol="0" anchor="t">
            <a:spAutoFit/>
          </a:bodyPr>
          <a:lstStyle/>
          <a:p>
            <a:pPr algn="ctr">
              <a:lnSpc>
                <a:spcPts val="4285"/>
              </a:lnSpc>
            </a:pPr>
            <a:r>
              <a:rPr lang="en-US" sz="3200" b="1" dirty="0">
                <a:solidFill>
                  <a:srgbClr val="007B57"/>
                </a:solidFill>
                <a:latin typeface="Arial" panose="020B0604020202090204" pitchFamily="34" charset="0"/>
                <a:ea typeface="Poppins Bold" panose="00000800000000000000"/>
                <a:cs typeface="Arial" panose="020B0604020202090204" pitchFamily="34" charset="0"/>
                <a:sym typeface="Poppins Bold" panose="00000800000000000000"/>
              </a:rPr>
              <a:t>Biological and environmental factors will influence the development of Isaac. </a:t>
            </a:r>
          </a:p>
        </p:txBody>
      </p:sp>
      <p:sp>
        <p:nvSpPr>
          <p:cNvPr id="16" name="TextBox 16"/>
          <p:cNvSpPr txBox="1"/>
          <p:nvPr/>
        </p:nvSpPr>
        <p:spPr>
          <a:xfrm>
            <a:off x="5300246" y="3205669"/>
            <a:ext cx="5293819" cy="3174652"/>
          </a:xfrm>
          <a:prstGeom prst="rect">
            <a:avLst/>
          </a:prstGeom>
        </p:spPr>
        <p:txBody>
          <a:bodyPr wrap="square" lIns="0" tIns="0" rIns="0" bIns="0" rtlCol="0" anchor="t">
            <a:spAutoFit/>
          </a:bodyPr>
          <a:lstStyle/>
          <a:p>
            <a:pPr marL="342900" indent="-342900">
              <a:lnSpc>
                <a:spcPct val="150000"/>
              </a:lnSpc>
              <a:buFont typeface="Wingdings" panose="05000000000000000000" pitchFamily="2" charset="2"/>
              <a:buChar char="ü"/>
            </a:pPr>
            <a:r>
              <a:rPr lang="en-US" sz="2000" dirty="0">
                <a:solidFill>
                  <a:srgbClr val="000000"/>
                </a:solidFill>
                <a:latin typeface="Arial" panose="020B0604020202090204" pitchFamily="34" charset="0"/>
                <a:ea typeface="Canva Sans"/>
                <a:cs typeface="Arial" panose="020B0604020202090204" pitchFamily="34" charset="0"/>
                <a:sym typeface="Canva Sans"/>
              </a:rPr>
              <a:t>Isaac might be a naturally cautious or sensitive character.</a:t>
            </a:r>
          </a:p>
          <a:p>
            <a:pPr marL="342900" indent="-342900">
              <a:lnSpc>
                <a:spcPct val="150000"/>
              </a:lnSpc>
              <a:buFont typeface="Wingdings" panose="05000000000000000000" pitchFamily="2" charset="2"/>
              <a:buChar char="ü"/>
            </a:pPr>
            <a:r>
              <a:rPr lang="en-US" sz="2000" dirty="0">
                <a:solidFill>
                  <a:srgbClr val="000000"/>
                </a:solidFill>
                <a:latin typeface="Arial" panose="020B0604020202090204" pitchFamily="34" charset="0"/>
                <a:ea typeface="Canva Sans"/>
                <a:cs typeface="Arial" panose="020B0604020202090204" pitchFamily="34" charset="0"/>
                <a:sym typeface="Canva Sans"/>
              </a:rPr>
              <a:t>May have a temperament that influences his response to separation, change and unfamiliar adults.</a:t>
            </a:r>
          </a:p>
          <a:p>
            <a:pPr marL="342900" indent="-342900">
              <a:lnSpc>
                <a:spcPct val="150000"/>
              </a:lnSpc>
              <a:buFont typeface="Wingdings" panose="05000000000000000000" pitchFamily="2" charset="2"/>
              <a:buChar char="ü"/>
            </a:pPr>
            <a:r>
              <a:rPr lang="en-US" sz="2000" dirty="0">
                <a:solidFill>
                  <a:srgbClr val="000000"/>
                </a:solidFill>
                <a:latin typeface="Arial" panose="020B0604020202090204" pitchFamily="34" charset="0"/>
                <a:ea typeface="Canva Sans"/>
                <a:cs typeface="Arial" panose="020B0604020202090204" pitchFamily="34" charset="0"/>
                <a:sym typeface="Canva Sans"/>
              </a:rPr>
              <a:t>Emotional regulation and </a:t>
            </a:r>
            <a:r>
              <a:rPr lang="en-US" sz="2000" dirty="0" err="1">
                <a:solidFill>
                  <a:srgbClr val="000000"/>
                </a:solidFill>
                <a:latin typeface="Arial" panose="020B0604020202090204" pitchFamily="34" charset="0"/>
                <a:ea typeface="Canva Sans"/>
                <a:cs typeface="Arial" panose="020B0604020202090204" pitchFamily="34" charset="0"/>
                <a:sym typeface="Canva Sans"/>
              </a:rPr>
              <a:t>behaviour</a:t>
            </a:r>
            <a:r>
              <a:rPr lang="en-US" sz="2000" dirty="0">
                <a:solidFill>
                  <a:srgbClr val="000000"/>
                </a:solidFill>
                <a:latin typeface="Arial" panose="020B0604020202090204" pitchFamily="34" charset="0"/>
                <a:ea typeface="Canva Sans"/>
                <a:cs typeface="Arial" panose="020B0604020202090204" pitchFamily="34" charset="0"/>
                <a:sym typeface="Canva Sans"/>
              </a:rPr>
              <a:t> are also impacted by early brain development.</a:t>
            </a:r>
          </a:p>
        </p:txBody>
      </p:sp>
      <p:sp>
        <p:nvSpPr>
          <p:cNvPr id="17" name="TextBox 17"/>
          <p:cNvSpPr txBox="1"/>
          <p:nvPr/>
        </p:nvSpPr>
        <p:spPr>
          <a:xfrm>
            <a:off x="1331595" y="179484"/>
            <a:ext cx="15927705" cy="955583"/>
          </a:xfrm>
          <a:prstGeom prst="rect">
            <a:avLst/>
          </a:prstGeom>
        </p:spPr>
        <p:txBody>
          <a:bodyPr wrap="square" lIns="0" tIns="0" rIns="0" bIns="0" rtlCol="0" anchor="t">
            <a:spAutoFit/>
          </a:bodyPr>
          <a:lstStyle/>
          <a:p>
            <a:pPr algn="ctr">
              <a:lnSpc>
                <a:spcPts val="7350"/>
              </a:lnSpc>
            </a:pPr>
            <a:r>
              <a:rPr lang="en-US" sz="8355" b="1" dirty="0">
                <a:solidFill>
                  <a:srgbClr val="000000"/>
                </a:solidFill>
                <a:latin typeface="Arial" panose="020B0604020202090204" pitchFamily="34" charset="0"/>
                <a:ea typeface="Poppins Bold" panose="00000800000000000000"/>
                <a:cs typeface="Arial" panose="020B0604020202090204" pitchFamily="34" charset="0"/>
                <a:sym typeface="Poppins Bold" panose="00000800000000000000"/>
              </a:rPr>
              <a:t>Nature and Nurture</a:t>
            </a:r>
          </a:p>
        </p:txBody>
      </p:sp>
      <p:sp>
        <p:nvSpPr>
          <p:cNvPr id="20" name="Freeform 20"/>
          <p:cNvSpPr/>
          <p:nvPr/>
        </p:nvSpPr>
        <p:spPr>
          <a:xfrm>
            <a:off x="497340" y="4829861"/>
            <a:ext cx="4802906" cy="4687176"/>
          </a:xfrm>
          <a:custGeom>
            <a:avLst/>
            <a:gdLst/>
            <a:ahLst/>
            <a:cxnLst/>
            <a:rect l="l" t="t" r="r" b="b"/>
            <a:pathLst>
              <a:path w="8167878" h="8229600">
                <a:moveTo>
                  <a:pt x="0" y="0"/>
                </a:moveTo>
                <a:lnTo>
                  <a:pt x="8167878" y="0"/>
                </a:lnTo>
                <a:lnTo>
                  <a:pt x="8167878" y="8229600"/>
                </a:lnTo>
                <a:lnTo>
                  <a:pt x="0" y="8229600"/>
                </a:lnTo>
                <a:lnTo>
                  <a:pt x="0" y="0"/>
                </a:lnTo>
                <a:close/>
              </a:path>
            </a:pathLst>
          </a:custGeom>
          <a:blipFill>
            <a:blip r:embed="rId4"/>
            <a:stretch>
              <a:fillRect/>
            </a:stretch>
          </a:blipFill>
        </p:spPr>
        <p:txBody>
          <a:bodyPr/>
          <a:lstStyle/>
          <a:p>
            <a:endParaRPr lang="en-GB"/>
          </a:p>
        </p:txBody>
      </p:sp>
      <p:sp>
        <p:nvSpPr>
          <p:cNvPr id="25" name="TextBox 15"/>
          <p:cNvSpPr txBox="1"/>
          <p:nvPr/>
        </p:nvSpPr>
        <p:spPr>
          <a:xfrm>
            <a:off x="5390148" y="2198286"/>
            <a:ext cx="4019550" cy="551433"/>
          </a:xfrm>
          <a:prstGeom prst="rect">
            <a:avLst/>
          </a:prstGeom>
        </p:spPr>
        <p:txBody>
          <a:bodyPr wrap="square" lIns="0" tIns="0" rIns="0" bIns="0" rtlCol="0" anchor="t">
            <a:spAutoFit/>
          </a:bodyPr>
          <a:lstStyle/>
          <a:p>
            <a:pPr algn="ctr">
              <a:lnSpc>
                <a:spcPts val="4285"/>
              </a:lnSpc>
            </a:pPr>
            <a:r>
              <a:rPr lang="en-US" sz="3600" b="1" dirty="0">
                <a:solidFill>
                  <a:srgbClr val="007B57"/>
                </a:solidFill>
                <a:latin typeface="Arial" panose="020B0604020202090204" pitchFamily="34" charset="0"/>
                <a:ea typeface="Poppins Bold" panose="00000800000000000000"/>
                <a:cs typeface="Arial" panose="020B0604020202090204" pitchFamily="34" charset="0"/>
                <a:sym typeface="Poppins Bold" panose="00000800000000000000"/>
              </a:rPr>
              <a:t>Nature </a:t>
            </a:r>
          </a:p>
        </p:txBody>
      </p:sp>
      <p:sp>
        <p:nvSpPr>
          <p:cNvPr id="26" name="TextBox 15"/>
          <p:cNvSpPr txBox="1"/>
          <p:nvPr/>
        </p:nvSpPr>
        <p:spPr>
          <a:xfrm>
            <a:off x="12418596" y="2407243"/>
            <a:ext cx="4748629" cy="551433"/>
          </a:xfrm>
          <a:prstGeom prst="rect">
            <a:avLst/>
          </a:prstGeom>
        </p:spPr>
        <p:txBody>
          <a:bodyPr wrap="square" lIns="0" tIns="0" rIns="0" bIns="0" rtlCol="0" anchor="t">
            <a:spAutoFit/>
          </a:bodyPr>
          <a:lstStyle/>
          <a:p>
            <a:pPr algn="ctr">
              <a:lnSpc>
                <a:spcPts val="4285"/>
              </a:lnSpc>
            </a:pPr>
            <a:r>
              <a:rPr lang="en-US" sz="3600" b="1" dirty="0">
                <a:solidFill>
                  <a:srgbClr val="007B57"/>
                </a:solidFill>
                <a:latin typeface="Arial" panose="020B0604020202090204" pitchFamily="34" charset="0"/>
                <a:ea typeface="Poppins Bold" panose="00000800000000000000"/>
                <a:cs typeface="Arial" panose="020B0604020202090204" pitchFamily="34" charset="0"/>
                <a:sym typeface="Poppins Bold" panose="00000800000000000000"/>
              </a:rPr>
              <a:t>Nurture</a:t>
            </a:r>
          </a:p>
        </p:txBody>
      </p:sp>
      <p:sp>
        <p:nvSpPr>
          <p:cNvPr id="27" name="TextBox 16"/>
          <p:cNvSpPr txBox="1"/>
          <p:nvPr/>
        </p:nvSpPr>
        <p:spPr>
          <a:xfrm>
            <a:off x="12328694" y="3467100"/>
            <a:ext cx="5293819" cy="2712987"/>
          </a:xfrm>
          <a:prstGeom prst="rect">
            <a:avLst/>
          </a:prstGeom>
        </p:spPr>
        <p:txBody>
          <a:bodyPr wrap="square" lIns="0" tIns="0" rIns="0" bIns="0" rtlCol="0" anchor="t">
            <a:spAutoFit/>
          </a:bodyPr>
          <a:lstStyle/>
          <a:p>
            <a:pPr marL="342900" indent="-342900">
              <a:lnSpc>
                <a:spcPct val="150000"/>
              </a:lnSpc>
              <a:buFont typeface="Wingdings" panose="05000000000000000000" pitchFamily="2" charset="2"/>
              <a:buChar char="ü"/>
            </a:pPr>
            <a:r>
              <a:rPr lang="en-US" sz="2000" dirty="0">
                <a:solidFill>
                  <a:srgbClr val="000000"/>
                </a:solidFill>
                <a:latin typeface="Arial" panose="020B0604020202090204" pitchFamily="34" charset="0"/>
                <a:ea typeface="Canva Sans"/>
                <a:cs typeface="Arial" panose="020B0604020202090204" pitchFamily="34" charset="0"/>
                <a:sym typeface="Canva Sans"/>
              </a:rPr>
              <a:t>Mother's depression can result in less interaction. </a:t>
            </a:r>
          </a:p>
          <a:p>
            <a:pPr marL="342900" indent="-342900">
              <a:lnSpc>
                <a:spcPct val="150000"/>
              </a:lnSpc>
              <a:buFont typeface="Wingdings" panose="05000000000000000000" pitchFamily="2" charset="2"/>
              <a:buChar char="ü"/>
            </a:pPr>
            <a:r>
              <a:rPr lang="en-US" sz="2000" dirty="0">
                <a:solidFill>
                  <a:srgbClr val="000000"/>
                </a:solidFill>
                <a:latin typeface="Arial" panose="020B0604020202090204" pitchFamily="34" charset="0"/>
                <a:ea typeface="Canva Sans"/>
                <a:cs typeface="Arial" panose="020B0604020202090204" pitchFamily="34" charset="0"/>
                <a:sym typeface="Canva Sans"/>
              </a:rPr>
              <a:t>The disruption of childcare can impact the predictability of relationships.</a:t>
            </a:r>
          </a:p>
          <a:p>
            <a:pPr marL="342900" indent="-342900">
              <a:lnSpc>
                <a:spcPct val="150000"/>
              </a:lnSpc>
              <a:buFont typeface="Wingdings" panose="05000000000000000000" pitchFamily="2" charset="2"/>
              <a:buChar char="ü"/>
            </a:pPr>
            <a:r>
              <a:rPr lang="en-US" sz="2000" dirty="0">
                <a:solidFill>
                  <a:srgbClr val="000000"/>
                </a:solidFill>
                <a:latin typeface="Arial" panose="020B0604020202090204" pitchFamily="34" charset="0"/>
                <a:ea typeface="Canva Sans"/>
                <a:cs typeface="Arial" panose="020B0604020202090204" pitchFamily="34" charset="0"/>
                <a:sym typeface="Canva Sans"/>
              </a:rPr>
              <a:t>Social opportunities may be limited with an impact on language and group participation. </a:t>
            </a:r>
          </a:p>
        </p:txBody>
      </p:sp>
      <p:sp>
        <p:nvSpPr>
          <p:cNvPr id="28" name="TextBox 15"/>
          <p:cNvSpPr txBox="1"/>
          <p:nvPr/>
        </p:nvSpPr>
        <p:spPr>
          <a:xfrm>
            <a:off x="5867401" y="6612311"/>
            <a:ext cx="11923259" cy="1573892"/>
          </a:xfrm>
          <a:prstGeom prst="rect">
            <a:avLst/>
          </a:prstGeom>
        </p:spPr>
        <p:txBody>
          <a:bodyPr wrap="square" lIns="0" tIns="0" rIns="0" bIns="0" rtlCol="0" anchor="t">
            <a:spAutoFit/>
          </a:bodyPr>
          <a:lstStyle/>
          <a:p>
            <a:pPr algn="ctr">
              <a:lnSpc>
                <a:spcPts val="4285"/>
              </a:lnSpc>
            </a:pPr>
            <a:r>
              <a:rPr lang="en-US" dirty="0">
                <a:solidFill>
                  <a:srgbClr val="007B57"/>
                </a:solidFill>
                <a:latin typeface="Arial" panose="020B0604020202090204" pitchFamily="34" charset="0"/>
                <a:ea typeface="Poppins Bold" panose="00000800000000000000"/>
                <a:cs typeface="Arial" panose="020B0604020202090204" pitchFamily="34" charset="0"/>
                <a:sym typeface="Poppins Bold" panose="00000800000000000000"/>
              </a:rPr>
              <a:t>Sensitive care can help promote attachment, emotional regulation and early brain development (Bourne, Korom and Dozier, 2022).</a:t>
            </a:r>
          </a:p>
          <a:p>
            <a:pPr algn="ctr">
              <a:lnSpc>
                <a:spcPts val="4285"/>
              </a:lnSpc>
            </a:pPr>
            <a:r>
              <a:rPr lang="en-US" dirty="0">
                <a:solidFill>
                  <a:srgbClr val="007B57"/>
                </a:solidFill>
                <a:latin typeface="Arial" panose="020B0604020202090204" pitchFamily="34" charset="0"/>
                <a:ea typeface="Poppins Bold" panose="00000800000000000000"/>
                <a:cs typeface="Arial" panose="020B0604020202090204" pitchFamily="34" charset="0"/>
                <a:sym typeface="Poppins Bold" panose="00000800000000000000"/>
              </a:rPr>
              <a:t>Thus, it cannot be viewed just as a product of nature or nurture.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85" y="-228133"/>
            <a:ext cx="18288000" cy="10287000"/>
          </a:xfrm>
          <a:prstGeom prst="rect">
            <a:avLst/>
          </a:prstGeom>
        </p:spPr>
      </p:pic>
      <p:grpSp>
        <p:nvGrpSpPr>
          <p:cNvPr id="2" name="Group 2"/>
          <p:cNvGrpSpPr/>
          <p:nvPr/>
        </p:nvGrpSpPr>
        <p:grpSpPr>
          <a:xfrm>
            <a:off x="-3651984" y="3565208"/>
            <a:ext cx="25965050" cy="16374791"/>
            <a:chOff x="0" y="0"/>
            <a:chExt cx="34620067" cy="21833055"/>
          </a:xfrm>
        </p:grpSpPr>
        <p:sp>
          <p:nvSpPr>
            <p:cNvPr id="3" name="Freeform 3"/>
            <p:cNvSpPr/>
            <p:nvPr/>
          </p:nvSpPr>
          <p:spPr>
            <a:xfrm rot="-2972090">
              <a:off x="3275205" y="3560741"/>
              <a:ext cx="14686529" cy="15385887"/>
            </a:xfrm>
            <a:custGeom>
              <a:avLst/>
              <a:gdLst/>
              <a:ahLst/>
              <a:cxnLst/>
              <a:rect l="l" t="t" r="r" b="b"/>
              <a:pathLst>
                <a:path w="14686529" h="15385887">
                  <a:moveTo>
                    <a:pt x="0" y="0"/>
                  </a:moveTo>
                  <a:lnTo>
                    <a:pt x="14686529" y="0"/>
                  </a:lnTo>
                  <a:lnTo>
                    <a:pt x="14686529" y="15385887"/>
                  </a:lnTo>
                  <a:lnTo>
                    <a:pt x="0" y="1538588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972090">
              <a:off x="16658333" y="2886427"/>
              <a:ext cx="14686529" cy="15385887"/>
            </a:xfrm>
            <a:custGeom>
              <a:avLst/>
              <a:gdLst/>
              <a:ahLst/>
              <a:cxnLst/>
              <a:rect l="l" t="t" r="r" b="b"/>
              <a:pathLst>
                <a:path w="14686529" h="15385887">
                  <a:moveTo>
                    <a:pt x="0" y="0"/>
                  </a:moveTo>
                  <a:lnTo>
                    <a:pt x="14686529" y="0"/>
                  </a:lnTo>
                  <a:lnTo>
                    <a:pt x="14686529" y="15385887"/>
                  </a:lnTo>
                  <a:lnTo>
                    <a:pt x="0" y="1538588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grpSp>
        <p:nvGrpSpPr>
          <p:cNvPr id="5" name="Group 5"/>
          <p:cNvGrpSpPr/>
          <p:nvPr/>
        </p:nvGrpSpPr>
        <p:grpSpPr>
          <a:xfrm>
            <a:off x="2609555" y="4379891"/>
            <a:ext cx="13068891" cy="2712503"/>
            <a:chOff x="0" y="0"/>
            <a:chExt cx="2689072" cy="328727"/>
          </a:xfrm>
        </p:grpSpPr>
        <p:sp>
          <p:nvSpPr>
            <p:cNvPr id="6" name="Freeform 6"/>
            <p:cNvSpPr/>
            <p:nvPr/>
          </p:nvSpPr>
          <p:spPr>
            <a:xfrm>
              <a:off x="0" y="0"/>
              <a:ext cx="2689072" cy="328727"/>
            </a:xfrm>
            <a:custGeom>
              <a:avLst/>
              <a:gdLst/>
              <a:ahLst/>
              <a:cxnLst/>
              <a:rect l="l" t="t" r="r" b="b"/>
              <a:pathLst>
                <a:path w="2689072" h="328727">
                  <a:moveTo>
                    <a:pt x="11570" y="0"/>
                  </a:moveTo>
                  <a:lnTo>
                    <a:pt x="2677502" y="0"/>
                  </a:lnTo>
                  <a:cubicBezTo>
                    <a:pt x="2683892" y="0"/>
                    <a:pt x="2689072" y="5180"/>
                    <a:pt x="2689072" y="11570"/>
                  </a:cubicBezTo>
                  <a:lnTo>
                    <a:pt x="2689072" y="317157"/>
                  </a:lnTo>
                  <a:cubicBezTo>
                    <a:pt x="2689072" y="323547"/>
                    <a:pt x="2683892" y="328727"/>
                    <a:pt x="2677502" y="328727"/>
                  </a:cubicBezTo>
                  <a:lnTo>
                    <a:pt x="11570" y="328727"/>
                  </a:lnTo>
                  <a:cubicBezTo>
                    <a:pt x="5180" y="328727"/>
                    <a:pt x="0" y="323547"/>
                    <a:pt x="0" y="317157"/>
                  </a:cubicBezTo>
                  <a:lnTo>
                    <a:pt x="0" y="11570"/>
                  </a:lnTo>
                  <a:cubicBezTo>
                    <a:pt x="0" y="5180"/>
                    <a:pt x="5180" y="0"/>
                    <a:pt x="11570" y="0"/>
                  </a:cubicBezTo>
                  <a:close/>
                </a:path>
              </a:pathLst>
            </a:custGeom>
            <a:solidFill>
              <a:srgbClr val="007B57"/>
            </a:solidFill>
          </p:spPr>
          <p:txBody>
            <a:bodyPr/>
            <a:lstStyle/>
            <a:p>
              <a:endParaRPr lang="en-GB"/>
            </a:p>
          </p:txBody>
        </p:sp>
        <p:sp>
          <p:nvSpPr>
            <p:cNvPr id="7" name="TextBox 7"/>
            <p:cNvSpPr txBox="1"/>
            <p:nvPr/>
          </p:nvSpPr>
          <p:spPr>
            <a:xfrm>
              <a:off x="0" y="-47625"/>
              <a:ext cx="2689072" cy="376352"/>
            </a:xfrm>
            <a:prstGeom prst="rect">
              <a:avLst/>
            </a:prstGeom>
          </p:spPr>
          <p:txBody>
            <a:bodyPr lIns="50800" tIns="50800" rIns="50800" bIns="50800" rtlCol="0" anchor="ctr"/>
            <a:lstStyle/>
            <a:p>
              <a:pPr algn="ctr">
                <a:lnSpc>
                  <a:spcPts val="3495"/>
                </a:lnSpc>
              </a:pPr>
              <a:endParaRPr sz="2000">
                <a:latin typeface="Arial" panose="020B0604020202090204" pitchFamily="34" charset="0"/>
                <a:cs typeface="Arial" panose="020B0604020202090204" pitchFamily="34" charset="0"/>
              </a:endParaRPr>
            </a:p>
          </p:txBody>
        </p:sp>
      </p:grpSp>
      <p:sp>
        <p:nvSpPr>
          <p:cNvPr id="8" name="TextBox 8"/>
          <p:cNvSpPr txBox="1"/>
          <p:nvPr/>
        </p:nvSpPr>
        <p:spPr>
          <a:xfrm>
            <a:off x="2204173" y="3006616"/>
            <a:ext cx="14270114" cy="1259447"/>
          </a:xfrm>
          <a:prstGeom prst="rect">
            <a:avLst/>
          </a:prstGeom>
        </p:spPr>
        <p:txBody>
          <a:bodyPr wrap="square" lIns="0" tIns="0" rIns="0" bIns="0" rtlCol="0" anchor="t">
            <a:spAutoFit/>
          </a:bodyPr>
          <a:lstStyle/>
          <a:p>
            <a:pPr algn="ctr">
              <a:lnSpc>
                <a:spcPts val="5260"/>
              </a:lnSpc>
            </a:pPr>
            <a:r>
              <a:rPr lang="en-US" sz="2400" dirty="0">
                <a:solidFill>
                  <a:srgbClr val="165C89"/>
                </a:solidFill>
                <a:latin typeface="Arial" panose="020B0604020202090204" pitchFamily="34" charset="0"/>
                <a:ea typeface="Poppins Bold" panose="00000800000000000000"/>
                <a:cs typeface="Arial" panose="020B0604020202090204" pitchFamily="34" charset="0"/>
                <a:sym typeface="Poppins Bold" panose="00000800000000000000"/>
              </a:rPr>
              <a:t>Support is needed to provide continuity and stability for Isaac until he feels more confident and independent. </a:t>
            </a:r>
          </a:p>
        </p:txBody>
      </p:sp>
      <p:sp>
        <p:nvSpPr>
          <p:cNvPr id="9" name="TextBox 9"/>
          <p:cNvSpPr txBox="1"/>
          <p:nvPr/>
        </p:nvSpPr>
        <p:spPr>
          <a:xfrm>
            <a:off x="2178773" y="1656702"/>
            <a:ext cx="13930453" cy="1001813"/>
          </a:xfrm>
          <a:prstGeom prst="rect">
            <a:avLst/>
          </a:prstGeom>
        </p:spPr>
        <p:txBody>
          <a:bodyPr lIns="0" tIns="0" rIns="0" bIns="0" rtlCol="0" anchor="t">
            <a:spAutoFit/>
          </a:bodyPr>
          <a:lstStyle/>
          <a:p>
            <a:pPr algn="ctr">
              <a:lnSpc>
                <a:spcPts val="8435"/>
              </a:lnSpc>
            </a:pPr>
            <a:r>
              <a:rPr lang="en-US" sz="6000" b="1" dirty="0">
                <a:solidFill>
                  <a:srgbClr val="000000"/>
                </a:solidFill>
                <a:latin typeface="Arial" panose="020B0604020202090204" pitchFamily="34" charset="0"/>
                <a:ea typeface="Poppins Bold" panose="00000800000000000000"/>
                <a:cs typeface="Arial" panose="020B0604020202090204" pitchFamily="34" charset="0"/>
                <a:sym typeface="Poppins Bold" panose="00000800000000000000"/>
              </a:rPr>
              <a:t>Support Within the Children’s Centre</a:t>
            </a:r>
          </a:p>
        </p:txBody>
      </p:sp>
      <p:sp>
        <p:nvSpPr>
          <p:cNvPr id="10" name="TextBox 10"/>
          <p:cNvSpPr txBox="1"/>
          <p:nvPr/>
        </p:nvSpPr>
        <p:spPr>
          <a:xfrm>
            <a:off x="3610552" y="4830857"/>
            <a:ext cx="11066896" cy="1978747"/>
          </a:xfrm>
          <a:prstGeom prst="rect">
            <a:avLst/>
          </a:prstGeom>
        </p:spPr>
        <p:txBody>
          <a:bodyPr lIns="0" tIns="0" rIns="0" bIns="0" rtlCol="0" anchor="t">
            <a:spAutoFit/>
          </a:bodyPr>
          <a:lstStyle/>
          <a:p>
            <a:pPr marL="342900" indent="-342900">
              <a:lnSpc>
                <a:spcPts val="2605"/>
              </a:lnSpc>
              <a:buFont typeface="Wingdings" panose="05000000000000000000" pitchFamily="2" charset="2"/>
              <a:buChar char="q"/>
            </a:pPr>
            <a:r>
              <a:rPr lang="en-US" sz="2000" dirty="0">
                <a:solidFill>
                  <a:srgbClr val="FFFFFF"/>
                </a:solidFill>
                <a:latin typeface="Arial" panose="020B0604020202090204" pitchFamily="34" charset="0"/>
                <a:ea typeface="Canva Sans"/>
                <a:cs typeface="Arial" panose="020B0604020202090204" pitchFamily="34" charset="0"/>
                <a:sym typeface="Canva Sans"/>
              </a:rPr>
              <a:t>Provide one key person who is consistent and will welcome Isaac and calm him if he is upset.</a:t>
            </a:r>
          </a:p>
          <a:p>
            <a:pPr marL="342900" indent="-342900">
              <a:lnSpc>
                <a:spcPts val="2605"/>
              </a:lnSpc>
              <a:buFont typeface="Wingdings" panose="05000000000000000000" pitchFamily="2" charset="2"/>
              <a:buChar char="q"/>
            </a:pPr>
            <a:r>
              <a:rPr lang="en-US" sz="2000" dirty="0">
                <a:solidFill>
                  <a:srgbClr val="FFFFFF"/>
                </a:solidFill>
                <a:latin typeface="Arial" panose="020B0604020202090204" pitchFamily="34" charset="0"/>
                <a:ea typeface="Canva Sans"/>
                <a:cs typeface="Arial" panose="020B0604020202090204" pitchFamily="34" charset="0"/>
                <a:sym typeface="Canva Sans"/>
              </a:rPr>
              <a:t>Use the same arrival and goodbye routine every day.</a:t>
            </a:r>
          </a:p>
          <a:p>
            <a:pPr marL="342900" indent="-342900">
              <a:lnSpc>
                <a:spcPts val="2605"/>
              </a:lnSpc>
              <a:buFont typeface="Wingdings" panose="05000000000000000000" pitchFamily="2" charset="2"/>
              <a:buChar char="q"/>
            </a:pPr>
            <a:r>
              <a:rPr lang="en-US" sz="2000" dirty="0">
                <a:solidFill>
                  <a:srgbClr val="FFFFFF"/>
                </a:solidFill>
                <a:latin typeface="Arial" panose="020B0604020202090204" pitchFamily="34" charset="0"/>
                <a:ea typeface="Canva Sans"/>
                <a:cs typeface="Arial" panose="020B0604020202090204" pitchFamily="34" charset="0"/>
                <a:sym typeface="Canva Sans"/>
              </a:rPr>
              <a:t>Give him the freedom to start with one-on-one or small group play.</a:t>
            </a:r>
          </a:p>
          <a:p>
            <a:pPr marL="342900" indent="-342900">
              <a:lnSpc>
                <a:spcPts val="2605"/>
              </a:lnSpc>
              <a:buFont typeface="Wingdings" panose="05000000000000000000" pitchFamily="2" charset="2"/>
              <a:buChar char="q"/>
            </a:pPr>
            <a:r>
              <a:rPr lang="en-US" sz="2000" dirty="0">
                <a:solidFill>
                  <a:srgbClr val="FFFFFF"/>
                </a:solidFill>
                <a:latin typeface="Arial" panose="020B0604020202090204" pitchFamily="34" charset="0"/>
                <a:ea typeface="Canva Sans"/>
                <a:cs typeface="Arial" panose="020B0604020202090204" pitchFamily="34" charset="0"/>
                <a:sym typeface="Canva Sans"/>
              </a:rPr>
              <a:t>Gradually increase the size of groups.</a:t>
            </a:r>
          </a:p>
          <a:p>
            <a:pPr marL="342900" indent="-342900">
              <a:lnSpc>
                <a:spcPts val="2605"/>
              </a:lnSpc>
              <a:buFont typeface="Wingdings" panose="05000000000000000000" pitchFamily="2" charset="2"/>
              <a:buChar char="q"/>
            </a:pPr>
            <a:r>
              <a:rPr lang="en-US" sz="2000" dirty="0">
                <a:solidFill>
                  <a:srgbClr val="FFFFFF"/>
                </a:solidFill>
                <a:latin typeface="Arial" panose="020B0604020202090204" pitchFamily="34" charset="0"/>
                <a:ea typeface="Canva Sans"/>
                <a:cs typeface="Arial" panose="020B0604020202090204" pitchFamily="34" charset="0"/>
                <a:sym typeface="Canva Sans"/>
              </a:rPr>
              <a:t>Make routines predictable with the use of photographs, visual timetables and familiar objects.</a:t>
            </a:r>
          </a:p>
          <a:p>
            <a:pPr marL="342900" indent="-342900">
              <a:lnSpc>
                <a:spcPts val="2605"/>
              </a:lnSpc>
              <a:buFont typeface="Wingdings" panose="05000000000000000000" pitchFamily="2" charset="2"/>
              <a:buChar char="q"/>
            </a:pPr>
            <a:r>
              <a:rPr lang="en-US" sz="2000" dirty="0">
                <a:solidFill>
                  <a:srgbClr val="FFFFFF"/>
                </a:solidFill>
                <a:latin typeface="Arial" panose="020B0604020202090204" pitchFamily="34" charset="0"/>
                <a:ea typeface="Canva Sans"/>
                <a:cs typeface="Arial" panose="020B0604020202090204" pitchFamily="34" charset="0"/>
                <a:sym typeface="Canva Sans"/>
              </a:rPr>
              <a:t>Reward small steps, e.g., taking a short play break from his mother.</a:t>
            </a:r>
          </a:p>
        </p:txBody>
      </p:sp>
      <p:grpSp>
        <p:nvGrpSpPr>
          <p:cNvPr id="11" name="Group 11"/>
          <p:cNvGrpSpPr/>
          <p:nvPr/>
        </p:nvGrpSpPr>
        <p:grpSpPr>
          <a:xfrm>
            <a:off x="2609555" y="7260569"/>
            <a:ext cx="13068891" cy="1597612"/>
            <a:chOff x="0" y="0"/>
            <a:chExt cx="2689072" cy="328727"/>
          </a:xfrm>
        </p:grpSpPr>
        <p:sp>
          <p:nvSpPr>
            <p:cNvPr id="12" name="Freeform 12"/>
            <p:cNvSpPr/>
            <p:nvPr/>
          </p:nvSpPr>
          <p:spPr>
            <a:xfrm>
              <a:off x="0" y="0"/>
              <a:ext cx="2689072" cy="328727"/>
            </a:xfrm>
            <a:custGeom>
              <a:avLst/>
              <a:gdLst/>
              <a:ahLst/>
              <a:cxnLst/>
              <a:rect l="l" t="t" r="r" b="b"/>
              <a:pathLst>
                <a:path w="2689072" h="328727">
                  <a:moveTo>
                    <a:pt x="11570" y="0"/>
                  </a:moveTo>
                  <a:lnTo>
                    <a:pt x="2677502" y="0"/>
                  </a:lnTo>
                  <a:cubicBezTo>
                    <a:pt x="2683892" y="0"/>
                    <a:pt x="2689072" y="5180"/>
                    <a:pt x="2689072" y="11570"/>
                  </a:cubicBezTo>
                  <a:lnTo>
                    <a:pt x="2689072" y="317157"/>
                  </a:lnTo>
                  <a:cubicBezTo>
                    <a:pt x="2689072" y="323547"/>
                    <a:pt x="2683892" y="328727"/>
                    <a:pt x="2677502" y="328727"/>
                  </a:cubicBezTo>
                  <a:lnTo>
                    <a:pt x="11570" y="328727"/>
                  </a:lnTo>
                  <a:cubicBezTo>
                    <a:pt x="5180" y="328727"/>
                    <a:pt x="0" y="323547"/>
                    <a:pt x="0" y="317157"/>
                  </a:cubicBezTo>
                  <a:lnTo>
                    <a:pt x="0" y="11570"/>
                  </a:lnTo>
                  <a:cubicBezTo>
                    <a:pt x="0" y="5180"/>
                    <a:pt x="5180" y="0"/>
                    <a:pt x="11570" y="0"/>
                  </a:cubicBezTo>
                  <a:close/>
                </a:path>
              </a:pathLst>
            </a:custGeom>
            <a:solidFill>
              <a:srgbClr val="5CC096"/>
            </a:solidFill>
          </p:spPr>
          <p:txBody>
            <a:bodyPr/>
            <a:lstStyle/>
            <a:p>
              <a:endParaRPr lang="en-GB"/>
            </a:p>
          </p:txBody>
        </p:sp>
        <p:sp>
          <p:nvSpPr>
            <p:cNvPr id="13" name="TextBox 13"/>
            <p:cNvSpPr txBox="1"/>
            <p:nvPr/>
          </p:nvSpPr>
          <p:spPr>
            <a:xfrm>
              <a:off x="0" y="-47625"/>
              <a:ext cx="2689072" cy="376352"/>
            </a:xfrm>
            <a:prstGeom prst="rect">
              <a:avLst/>
            </a:prstGeom>
          </p:spPr>
          <p:txBody>
            <a:bodyPr lIns="50800" tIns="50800" rIns="50800" bIns="50800" rtlCol="0" anchor="ctr"/>
            <a:lstStyle/>
            <a:p>
              <a:pPr algn="ctr">
                <a:lnSpc>
                  <a:spcPts val="3495"/>
                </a:lnSpc>
              </a:pPr>
              <a:endParaRPr sz="2000">
                <a:latin typeface="Arial" panose="020B0604020202090204" pitchFamily="34" charset="0"/>
                <a:cs typeface="Arial" panose="020B0604020202090204" pitchFamily="34" charset="0"/>
              </a:endParaRPr>
            </a:p>
          </p:txBody>
        </p:sp>
      </p:grpSp>
      <p:sp>
        <p:nvSpPr>
          <p:cNvPr id="14" name="TextBox 14"/>
          <p:cNvSpPr txBox="1"/>
          <p:nvPr/>
        </p:nvSpPr>
        <p:spPr>
          <a:xfrm>
            <a:off x="3610552" y="7711534"/>
            <a:ext cx="11066896" cy="978473"/>
          </a:xfrm>
          <a:prstGeom prst="rect">
            <a:avLst/>
          </a:prstGeom>
        </p:spPr>
        <p:txBody>
          <a:bodyPr lIns="0" tIns="0" rIns="0" bIns="0" rtlCol="0" anchor="t">
            <a:spAutoFit/>
          </a:bodyPr>
          <a:lstStyle/>
          <a:p>
            <a:pPr algn="ctr">
              <a:lnSpc>
                <a:spcPts val="2605"/>
              </a:lnSpc>
            </a:pPr>
            <a:r>
              <a:rPr lang="en-US" sz="2000" dirty="0">
                <a:solidFill>
                  <a:srgbClr val="FFFFFF"/>
                </a:solidFill>
                <a:latin typeface="Arial" panose="020B0604020202090204" pitchFamily="34" charset="0"/>
                <a:ea typeface="Canva Sans"/>
                <a:cs typeface="Arial" panose="020B0604020202090204" pitchFamily="34" charset="0"/>
                <a:sym typeface="Canva Sans"/>
              </a:rPr>
              <a:t>A key person should help the child to get to know the setting and to have a settled relationship, according to the EYFS (Department for Education, 2025).</a:t>
            </a:r>
          </a:p>
          <a:p>
            <a:pPr algn="ctr">
              <a:lnSpc>
                <a:spcPts val="2605"/>
              </a:lnSpc>
            </a:pPr>
            <a:r>
              <a:rPr lang="en-US" sz="2000" dirty="0">
                <a:solidFill>
                  <a:srgbClr val="FFFFFF"/>
                </a:solidFill>
                <a:latin typeface="Arial" panose="020B0604020202090204" pitchFamily="34" charset="0"/>
                <a:ea typeface="Canva Sans"/>
                <a:cs typeface="Arial" panose="020B0604020202090204" pitchFamily="34" charset="0"/>
                <a:sym typeface="Canva Sans"/>
              </a:rPr>
              <a:t>The strategies are an implementation of Bowlby's concept of secure base.</a:t>
            </a:r>
          </a:p>
        </p:txBody>
      </p:sp>
      <p:grpSp>
        <p:nvGrpSpPr>
          <p:cNvPr id="15" name="Group 15"/>
          <p:cNvGrpSpPr/>
          <p:nvPr/>
        </p:nvGrpSpPr>
        <p:grpSpPr>
          <a:xfrm rot="-10663608">
            <a:off x="-3838525" y="-9753214"/>
            <a:ext cx="25965050" cy="16374791"/>
            <a:chOff x="0" y="0"/>
            <a:chExt cx="34620067" cy="21833055"/>
          </a:xfrm>
        </p:grpSpPr>
        <p:sp>
          <p:nvSpPr>
            <p:cNvPr id="16" name="Freeform 16"/>
            <p:cNvSpPr/>
            <p:nvPr/>
          </p:nvSpPr>
          <p:spPr>
            <a:xfrm rot="-2972090">
              <a:off x="3275205" y="3560741"/>
              <a:ext cx="14686529" cy="15385887"/>
            </a:xfrm>
            <a:custGeom>
              <a:avLst/>
              <a:gdLst/>
              <a:ahLst/>
              <a:cxnLst/>
              <a:rect l="l" t="t" r="r" b="b"/>
              <a:pathLst>
                <a:path w="14686529" h="15385887">
                  <a:moveTo>
                    <a:pt x="0" y="0"/>
                  </a:moveTo>
                  <a:lnTo>
                    <a:pt x="14686529" y="0"/>
                  </a:lnTo>
                  <a:lnTo>
                    <a:pt x="14686529" y="15385887"/>
                  </a:lnTo>
                  <a:lnTo>
                    <a:pt x="0" y="1538588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7" name="Freeform 17"/>
            <p:cNvSpPr/>
            <p:nvPr/>
          </p:nvSpPr>
          <p:spPr>
            <a:xfrm rot="-2972090">
              <a:off x="16658333" y="2886427"/>
              <a:ext cx="14686529" cy="15385887"/>
            </a:xfrm>
            <a:custGeom>
              <a:avLst/>
              <a:gdLst/>
              <a:ahLst/>
              <a:cxnLst/>
              <a:rect l="l" t="t" r="r" b="b"/>
              <a:pathLst>
                <a:path w="14686529" h="15385887">
                  <a:moveTo>
                    <a:pt x="0" y="0"/>
                  </a:moveTo>
                  <a:lnTo>
                    <a:pt x="14686529" y="0"/>
                  </a:lnTo>
                  <a:lnTo>
                    <a:pt x="14686529" y="15385887"/>
                  </a:lnTo>
                  <a:lnTo>
                    <a:pt x="0" y="1538588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85" y="467"/>
            <a:ext cx="18288000" cy="10287000"/>
          </a:xfrm>
          <a:prstGeom prst="rect">
            <a:avLst/>
          </a:prstGeom>
        </p:spPr>
      </p:pic>
      <p:sp>
        <p:nvSpPr>
          <p:cNvPr id="2" name="Freeform 2"/>
          <p:cNvSpPr/>
          <p:nvPr/>
        </p:nvSpPr>
        <p:spPr>
          <a:xfrm>
            <a:off x="768312" y="7394178"/>
            <a:ext cx="2016165" cy="1612932"/>
          </a:xfrm>
          <a:custGeom>
            <a:avLst/>
            <a:gdLst/>
            <a:ahLst/>
            <a:cxnLst/>
            <a:rect l="l" t="t" r="r" b="b"/>
            <a:pathLst>
              <a:path w="2016165" h="1612932">
                <a:moveTo>
                  <a:pt x="0" y="0"/>
                </a:moveTo>
                <a:lnTo>
                  <a:pt x="2016165" y="0"/>
                </a:lnTo>
                <a:lnTo>
                  <a:pt x="2016165" y="1612932"/>
                </a:lnTo>
                <a:lnTo>
                  <a:pt x="0" y="161293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7097259" y="7315992"/>
            <a:ext cx="2030819" cy="1691118"/>
          </a:xfrm>
          <a:custGeom>
            <a:avLst/>
            <a:gdLst/>
            <a:ahLst/>
            <a:cxnLst/>
            <a:rect l="l" t="t" r="r" b="b"/>
            <a:pathLst>
              <a:path w="2030819" h="1691118">
                <a:moveTo>
                  <a:pt x="0" y="0"/>
                </a:moveTo>
                <a:lnTo>
                  <a:pt x="2030820" y="0"/>
                </a:lnTo>
                <a:lnTo>
                  <a:pt x="2030820" y="1691118"/>
                </a:lnTo>
                <a:lnTo>
                  <a:pt x="0" y="169111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a:off x="3717056" y="7355085"/>
            <a:ext cx="1879020" cy="1691118"/>
          </a:xfrm>
          <a:custGeom>
            <a:avLst/>
            <a:gdLst/>
            <a:ahLst/>
            <a:cxnLst/>
            <a:rect l="l" t="t" r="r" b="b"/>
            <a:pathLst>
              <a:path w="1879020" h="1691118">
                <a:moveTo>
                  <a:pt x="0" y="0"/>
                </a:moveTo>
                <a:lnTo>
                  <a:pt x="1879020" y="0"/>
                </a:lnTo>
                <a:lnTo>
                  <a:pt x="1879020" y="1691118"/>
                </a:lnTo>
                <a:lnTo>
                  <a:pt x="0" y="169111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5" name="Group 5"/>
          <p:cNvGrpSpPr/>
          <p:nvPr/>
        </p:nvGrpSpPr>
        <p:grpSpPr>
          <a:xfrm>
            <a:off x="676119" y="6482638"/>
            <a:ext cx="2200552" cy="581420"/>
            <a:chOff x="0" y="0"/>
            <a:chExt cx="2934069" cy="775226"/>
          </a:xfrm>
        </p:grpSpPr>
        <p:grpSp>
          <p:nvGrpSpPr>
            <p:cNvPr id="6" name="Group 6"/>
            <p:cNvGrpSpPr/>
            <p:nvPr/>
          </p:nvGrpSpPr>
          <p:grpSpPr>
            <a:xfrm>
              <a:off x="0" y="0"/>
              <a:ext cx="2934069" cy="775226"/>
              <a:chOff x="0" y="0"/>
              <a:chExt cx="593195" cy="156731"/>
            </a:xfrm>
          </p:grpSpPr>
          <p:sp>
            <p:nvSpPr>
              <p:cNvPr id="7" name="Freeform 7"/>
              <p:cNvSpPr/>
              <p:nvPr/>
            </p:nvSpPr>
            <p:spPr>
              <a:xfrm>
                <a:off x="0" y="0"/>
                <a:ext cx="593195" cy="156731"/>
              </a:xfrm>
              <a:custGeom>
                <a:avLst/>
                <a:gdLst/>
                <a:ahLst/>
                <a:cxnLst/>
                <a:rect l="l" t="t" r="r" b="b"/>
                <a:pathLst>
                  <a:path w="593195" h="156731">
                    <a:moveTo>
                      <a:pt x="68714" y="0"/>
                    </a:moveTo>
                    <a:lnTo>
                      <a:pt x="524481" y="0"/>
                    </a:lnTo>
                    <a:cubicBezTo>
                      <a:pt x="562431" y="0"/>
                      <a:pt x="593195" y="30764"/>
                      <a:pt x="593195" y="68714"/>
                    </a:cubicBezTo>
                    <a:lnTo>
                      <a:pt x="593195" y="88017"/>
                    </a:lnTo>
                    <a:cubicBezTo>
                      <a:pt x="593195" y="125967"/>
                      <a:pt x="562431" y="156731"/>
                      <a:pt x="524481" y="156731"/>
                    </a:cubicBezTo>
                    <a:lnTo>
                      <a:pt x="68714" y="156731"/>
                    </a:lnTo>
                    <a:cubicBezTo>
                      <a:pt x="30764" y="156731"/>
                      <a:pt x="0" y="125967"/>
                      <a:pt x="0" y="88017"/>
                    </a:cubicBezTo>
                    <a:lnTo>
                      <a:pt x="0" y="68714"/>
                    </a:lnTo>
                    <a:cubicBezTo>
                      <a:pt x="0" y="30764"/>
                      <a:pt x="30764" y="0"/>
                      <a:pt x="68714" y="0"/>
                    </a:cubicBezTo>
                    <a:close/>
                  </a:path>
                </a:pathLst>
              </a:custGeom>
              <a:solidFill>
                <a:srgbClr val="FFFFFF"/>
              </a:solidFill>
              <a:ln w="19050" cap="rnd">
                <a:solidFill>
                  <a:srgbClr val="000000"/>
                </a:solidFill>
                <a:prstDash val="solid"/>
                <a:round/>
              </a:ln>
            </p:spPr>
            <p:txBody>
              <a:bodyPr/>
              <a:lstStyle/>
              <a:p>
                <a:endParaRPr lang="en-GB"/>
              </a:p>
            </p:txBody>
          </p:sp>
          <p:sp>
            <p:nvSpPr>
              <p:cNvPr id="8" name="TextBox 8"/>
              <p:cNvSpPr txBox="1"/>
              <p:nvPr/>
            </p:nvSpPr>
            <p:spPr>
              <a:xfrm>
                <a:off x="0" y="-38100"/>
                <a:ext cx="593195" cy="194831"/>
              </a:xfrm>
              <a:prstGeom prst="rect">
                <a:avLst/>
              </a:prstGeom>
            </p:spPr>
            <p:txBody>
              <a:bodyPr lIns="50800" tIns="50800" rIns="50800" bIns="50800" rtlCol="0" anchor="ctr"/>
              <a:lstStyle/>
              <a:p>
                <a:pPr algn="ctr">
                  <a:lnSpc>
                    <a:spcPts val="2660"/>
                  </a:lnSpc>
                </a:pPr>
                <a:endParaRPr>
                  <a:latin typeface="Arial" panose="020B0604020202090204" pitchFamily="34" charset="0"/>
                  <a:cs typeface="Arial" panose="020B0604020202090204" pitchFamily="34" charset="0"/>
                </a:endParaRPr>
              </a:p>
            </p:txBody>
          </p:sp>
        </p:grpSp>
        <p:sp>
          <p:nvSpPr>
            <p:cNvPr id="9" name="TextBox 9"/>
            <p:cNvSpPr txBox="1"/>
            <p:nvPr/>
          </p:nvSpPr>
          <p:spPr>
            <a:xfrm>
              <a:off x="291911" y="155600"/>
              <a:ext cx="2350249" cy="416400"/>
            </a:xfrm>
            <a:prstGeom prst="rect">
              <a:avLst/>
            </a:prstGeom>
          </p:spPr>
          <p:txBody>
            <a:bodyPr lIns="0" tIns="0" rIns="0" bIns="0" rtlCol="0" anchor="t">
              <a:spAutoFit/>
            </a:bodyPr>
            <a:lstStyle/>
            <a:p>
              <a:pPr algn="ctr">
                <a:lnSpc>
                  <a:spcPts val="2605"/>
                </a:lnSpc>
              </a:pPr>
              <a:r>
                <a:rPr lang="en-US" sz="1860" dirty="0">
                  <a:solidFill>
                    <a:srgbClr val="000000"/>
                  </a:solidFill>
                  <a:latin typeface="Arial" panose="020B0604020202090204" pitchFamily="34" charset="0"/>
                  <a:ea typeface="Canva Sans"/>
                  <a:cs typeface="Arial" panose="020B0604020202090204" pitchFamily="34" charset="0"/>
                  <a:sym typeface="Canva Sans"/>
                </a:rPr>
                <a:t>Health Visitor</a:t>
              </a:r>
            </a:p>
          </p:txBody>
        </p:sp>
      </p:grpSp>
      <p:grpSp>
        <p:nvGrpSpPr>
          <p:cNvPr id="10" name="Group 10"/>
          <p:cNvGrpSpPr/>
          <p:nvPr/>
        </p:nvGrpSpPr>
        <p:grpSpPr>
          <a:xfrm>
            <a:off x="3556290" y="6482638"/>
            <a:ext cx="2200552" cy="581420"/>
            <a:chOff x="0" y="0"/>
            <a:chExt cx="2934069" cy="775226"/>
          </a:xfrm>
        </p:grpSpPr>
        <p:grpSp>
          <p:nvGrpSpPr>
            <p:cNvPr id="11" name="Group 11"/>
            <p:cNvGrpSpPr/>
            <p:nvPr/>
          </p:nvGrpSpPr>
          <p:grpSpPr>
            <a:xfrm>
              <a:off x="0" y="0"/>
              <a:ext cx="2934069" cy="775226"/>
              <a:chOff x="0" y="0"/>
              <a:chExt cx="593195" cy="156731"/>
            </a:xfrm>
          </p:grpSpPr>
          <p:sp>
            <p:nvSpPr>
              <p:cNvPr id="12" name="Freeform 12"/>
              <p:cNvSpPr/>
              <p:nvPr/>
            </p:nvSpPr>
            <p:spPr>
              <a:xfrm>
                <a:off x="0" y="0"/>
                <a:ext cx="593195" cy="156731"/>
              </a:xfrm>
              <a:custGeom>
                <a:avLst/>
                <a:gdLst/>
                <a:ahLst/>
                <a:cxnLst/>
                <a:rect l="l" t="t" r="r" b="b"/>
                <a:pathLst>
                  <a:path w="593195" h="156731">
                    <a:moveTo>
                      <a:pt x="68714" y="0"/>
                    </a:moveTo>
                    <a:lnTo>
                      <a:pt x="524481" y="0"/>
                    </a:lnTo>
                    <a:cubicBezTo>
                      <a:pt x="562431" y="0"/>
                      <a:pt x="593195" y="30764"/>
                      <a:pt x="593195" y="68714"/>
                    </a:cubicBezTo>
                    <a:lnTo>
                      <a:pt x="593195" y="88017"/>
                    </a:lnTo>
                    <a:cubicBezTo>
                      <a:pt x="593195" y="125967"/>
                      <a:pt x="562431" y="156731"/>
                      <a:pt x="524481" y="156731"/>
                    </a:cubicBezTo>
                    <a:lnTo>
                      <a:pt x="68714" y="156731"/>
                    </a:lnTo>
                    <a:cubicBezTo>
                      <a:pt x="30764" y="156731"/>
                      <a:pt x="0" y="125967"/>
                      <a:pt x="0" y="88017"/>
                    </a:cubicBezTo>
                    <a:lnTo>
                      <a:pt x="0" y="68714"/>
                    </a:lnTo>
                    <a:cubicBezTo>
                      <a:pt x="0" y="30764"/>
                      <a:pt x="30764" y="0"/>
                      <a:pt x="68714" y="0"/>
                    </a:cubicBezTo>
                    <a:close/>
                  </a:path>
                </a:pathLst>
              </a:custGeom>
              <a:solidFill>
                <a:srgbClr val="FFFFFF"/>
              </a:solidFill>
              <a:ln w="19050" cap="rnd">
                <a:solidFill>
                  <a:srgbClr val="000000"/>
                </a:solidFill>
                <a:prstDash val="solid"/>
                <a:round/>
              </a:ln>
            </p:spPr>
            <p:txBody>
              <a:bodyPr/>
              <a:lstStyle/>
              <a:p>
                <a:endParaRPr lang="en-GB"/>
              </a:p>
            </p:txBody>
          </p:sp>
          <p:sp>
            <p:nvSpPr>
              <p:cNvPr id="13" name="TextBox 13"/>
              <p:cNvSpPr txBox="1"/>
              <p:nvPr/>
            </p:nvSpPr>
            <p:spPr>
              <a:xfrm>
                <a:off x="0" y="-38100"/>
                <a:ext cx="593195" cy="194831"/>
              </a:xfrm>
              <a:prstGeom prst="rect">
                <a:avLst/>
              </a:prstGeom>
            </p:spPr>
            <p:txBody>
              <a:bodyPr lIns="50800" tIns="50800" rIns="50800" bIns="50800" rtlCol="0" anchor="ctr"/>
              <a:lstStyle/>
              <a:p>
                <a:pPr algn="ctr">
                  <a:lnSpc>
                    <a:spcPts val="2660"/>
                  </a:lnSpc>
                </a:pPr>
                <a:endParaRPr>
                  <a:latin typeface="Arial" panose="020B0604020202090204" pitchFamily="34" charset="0"/>
                  <a:cs typeface="Arial" panose="020B0604020202090204" pitchFamily="34" charset="0"/>
                </a:endParaRPr>
              </a:p>
            </p:txBody>
          </p:sp>
        </p:grpSp>
        <p:sp>
          <p:nvSpPr>
            <p:cNvPr id="14" name="TextBox 14"/>
            <p:cNvSpPr txBox="1"/>
            <p:nvPr/>
          </p:nvSpPr>
          <p:spPr>
            <a:xfrm>
              <a:off x="0" y="155600"/>
              <a:ext cx="2934069" cy="423705"/>
            </a:xfrm>
            <a:prstGeom prst="rect">
              <a:avLst/>
            </a:prstGeom>
          </p:spPr>
          <p:txBody>
            <a:bodyPr lIns="0" tIns="0" rIns="0" bIns="0" rtlCol="0" anchor="t">
              <a:spAutoFit/>
            </a:bodyPr>
            <a:lstStyle/>
            <a:p>
              <a:pPr algn="ctr">
                <a:lnSpc>
                  <a:spcPts val="2605"/>
                </a:lnSpc>
              </a:pPr>
              <a:r>
                <a:rPr lang="en-US" sz="2000" dirty="0">
                  <a:latin typeface="Arial" panose="020B0604020202090204" pitchFamily="34" charset="0"/>
                  <a:cs typeface="Arial" panose="020B0604020202090204" pitchFamily="34" charset="0"/>
                </a:rPr>
                <a:t>SENCO</a:t>
              </a:r>
              <a:endParaRPr lang="en-US" sz="1860" dirty="0">
                <a:solidFill>
                  <a:srgbClr val="000000"/>
                </a:solidFill>
                <a:latin typeface="Arial" panose="020B0604020202090204" pitchFamily="34" charset="0"/>
                <a:ea typeface="Canva Sans"/>
                <a:cs typeface="Arial" panose="020B0604020202090204" pitchFamily="34" charset="0"/>
                <a:sym typeface="Canva Sans"/>
              </a:endParaRPr>
            </a:p>
          </p:txBody>
        </p:sp>
      </p:grpSp>
      <p:grpSp>
        <p:nvGrpSpPr>
          <p:cNvPr id="15" name="Group 15"/>
          <p:cNvGrpSpPr/>
          <p:nvPr/>
        </p:nvGrpSpPr>
        <p:grpSpPr>
          <a:xfrm>
            <a:off x="6250436" y="6474269"/>
            <a:ext cx="3800198" cy="581420"/>
            <a:chOff x="0" y="0"/>
            <a:chExt cx="2934069" cy="775226"/>
          </a:xfrm>
        </p:grpSpPr>
        <p:grpSp>
          <p:nvGrpSpPr>
            <p:cNvPr id="16" name="Group 16"/>
            <p:cNvGrpSpPr/>
            <p:nvPr/>
          </p:nvGrpSpPr>
          <p:grpSpPr>
            <a:xfrm>
              <a:off x="0" y="0"/>
              <a:ext cx="2934069" cy="775226"/>
              <a:chOff x="0" y="0"/>
              <a:chExt cx="593195" cy="156731"/>
            </a:xfrm>
          </p:grpSpPr>
          <p:sp>
            <p:nvSpPr>
              <p:cNvPr id="17" name="Freeform 17"/>
              <p:cNvSpPr/>
              <p:nvPr/>
            </p:nvSpPr>
            <p:spPr>
              <a:xfrm>
                <a:off x="0" y="0"/>
                <a:ext cx="593195" cy="156731"/>
              </a:xfrm>
              <a:custGeom>
                <a:avLst/>
                <a:gdLst/>
                <a:ahLst/>
                <a:cxnLst/>
                <a:rect l="l" t="t" r="r" b="b"/>
                <a:pathLst>
                  <a:path w="593195" h="156731">
                    <a:moveTo>
                      <a:pt x="68714" y="0"/>
                    </a:moveTo>
                    <a:lnTo>
                      <a:pt x="524481" y="0"/>
                    </a:lnTo>
                    <a:cubicBezTo>
                      <a:pt x="562431" y="0"/>
                      <a:pt x="593195" y="30764"/>
                      <a:pt x="593195" y="68714"/>
                    </a:cubicBezTo>
                    <a:lnTo>
                      <a:pt x="593195" y="88017"/>
                    </a:lnTo>
                    <a:cubicBezTo>
                      <a:pt x="593195" y="125967"/>
                      <a:pt x="562431" y="156731"/>
                      <a:pt x="524481" y="156731"/>
                    </a:cubicBezTo>
                    <a:lnTo>
                      <a:pt x="68714" y="156731"/>
                    </a:lnTo>
                    <a:cubicBezTo>
                      <a:pt x="30764" y="156731"/>
                      <a:pt x="0" y="125967"/>
                      <a:pt x="0" y="88017"/>
                    </a:cubicBezTo>
                    <a:lnTo>
                      <a:pt x="0" y="68714"/>
                    </a:lnTo>
                    <a:cubicBezTo>
                      <a:pt x="0" y="30764"/>
                      <a:pt x="30764" y="0"/>
                      <a:pt x="68714" y="0"/>
                    </a:cubicBezTo>
                    <a:close/>
                  </a:path>
                </a:pathLst>
              </a:custGeom>
              <a:solidFill>
                <a:srgbClr val="FFFFFF"/>
              </a:solidFill>
              <a:ln w="19050" cap="rnd">
                <a:solidFill>
                  <a:srgbClr val="000000"/>
                </a:solidFill>
                <a:prstDash val="solid"/>
                <a:round/>
              </a:ln>
            </p:spPr>
            <p:txBody>
              <a:bodyPr/>
              <a:lstStyle/>
              <a:p>
                <a:endParaRPr lang="en-GB"/>
              </a:p>
            </p:txBody>
          </p:sp>
          <p:sp>
            <p:nvSpPr>
              <p:cNvPr id="18" name="TextBox 18"/>
              <p:cNvSpPr txBox="1"/>
              <p:nvPr/>
            </p:nvSpPr>
            <p:spPr>
              <a:xfrm>
                <a:off x="0" y="-38100"/>
                <a:ext cx="593195" cy="194831"/>
              </a:xfrm>
              <a:prstGeom prst="rect">
                <a:avLst/>
              </a:prstGeom>
            </p:spPr>
            <p:txBody>
              <a:bodyPr lIns="50800" tIns="50800" rIns="50800" bIns="50800" rtlCol="0" anchor="ctr"/>
              <a:lstStyle/>
              <a:p>
                <a:pPr algn="ctr">
                  <a:lnSpc>
                    <a:spcPts val="2660"/>
                  </a:lnSpc>
                </a:pPr>
                <a:endParaRPr>
                  <a:latin typeface="Arial" panose="020B0604020202090204" pitchFamily="34" charset="0"/>
                  <a:cs typeface="Arial" panose="020B0604020202090204" pitchFamily="34" charset="0"/>
                </a:endParaRPr>
              </a:p>
            </p:txBody>
          </p:sp>
        </p:grpSp>
        <p:sp>
          <p:nvSpPr>
            <p:cNvPr id="19" name="TextBox 19"/>
            <p:cNvSpPr txBox="1"/>
            <p:nvPr/>
          </p:nvSpPr>
          <p:spPr>
            <a:xfrm>
              <a:off x="0" y="155600"/>
              <a:ext cx="2934069" cy="405752"/>
            </a:xfrm>
            <a:prstGeom prst="rect">
              <a:avLst/>
            </a:prstGeom>
          </p:spPr>
          <p:txBody>
            <a:bodyPr lIns="0" tIns="0" rIns="0" bIns="0" rtlCol="0" anchor="t">
              <a:spAutoFit/>
            </a:bodyPr>
            <a:lstStyle/>
            <a:p>
              <a:pPr algn="ctr">
                <a:lnSpc>
                  <a:spcPts val="2605"/>
                </a:lnSpc>
              </a:pPr>
              <a:r>
                <a:rPr lang="en-US" sz="1860" dirty="0">
                  <a:solidFill>
                    <a:srgbClr val="000000"/>
                  </a:solidFill>
                  <a:latin typeface="Arial" panose="020B0604020202090204" pitchFamily="34" charset="0"/>
                  <a:ea typeface="Canva Sans"/>
                  <a:cs typeface="Arial" panose="020B0604020202090204" pitchFamily="34" charset="0"/>
                  <a:sym typeface="Canva Sans"/>
                </a:rPr>
                <a:t>Speech and Language Therapy</a:t>
              </a:r>
            </a:p>
          </p:txBody>
        </p:sp>
      </p:grpSp>
      <p:sp>
        <p:nvSpPr>
          <p:cNvPr id="20" name="TextBox 20"/>
          <p:cNvSpPr txBox="1"/>
          <p:nvPr/>
        </p:nvSpPr>
        <p:spPr>
          <a:xfrm>
            <a:off x="533400" y="85585"/>
            <a:ext cx="14308777" cy="980268"/>
          </a:xfrm>
          <a:prstGeom prst="rect">
            <a:avLst/>
          </a:prstGeom>
        </p:spPr>
        <p:txBody>
          <a:bodyPr wrap="square" lIns="0" tIns="0" rIns="0" bIns="0" rtlCol="0" anchor="t">
            <a:spAutoFit/>
          </a:bodyPr>
          <a:lstStyle/>
          <a:p>
            <a:pPr algn="l">
              <a:lnSpc>
                <a:spcPts val="8355"/>
              </a:lnSpc>
            </a:pPr>
            <a:r>
              <a:rPr lang="en-US" sz="4800" b="1" dirty="0">
                <a:solidFill>
                  <a:srgbClr val="000000"/>
                </a:solidFill>
                <a:latin typeface="Arial" panose="020B0604020202090204" pitchFamily="34" charset="0"/>
                <a:ea typeface="Poppins Bold" panose="00000800000000000000"/>
                <a:cs typeface="Arial" panose="020B0604020202090204" pitchFamily="34" charset="0"/>
                <a:sym typeface="Poppins Bold" panose="00000800000000000000"/>
              </a:rPr>
              <a:t>Language, Parent and Multi-Agency Support</a:t>
            </a:r>
          </a:p>
        </p:txBody>
      </p:sp>
      <p:sp>
        <p:nvSpPr>
          <p:cNvPr id="25" name="Freeform 25"/>
          <p:cNvSpPr/>
          <p:nvPr/>
        </p:nvSpPr>
        <p:spPr>
          <a:xfrm rot="-9866498">
            <a:off x="12497792" y="-6760308"/>
            <a:ext cx="11014897" cy="11539415"/>
          </a:xfrm>
          <a:custGeom>
            <a:avLst/>
            <a:gdLst/>
            <a:ahLst/>
            <a:cxnLst/>
            <a:rect l="l" t="t" r="r" b="b"/>
            <a:pathLst>
              <a:path w="11014897" h="11539415">
                <a:moveTo>
                  <a:pt x="0" y="0"/>
                </a:moveTo>
                <a:lnTo>
                  <a:pt x="11014897" y="0"/>
                </a:lnTo>
                <a:lnTo>
                  <a:pt x="11014897" y="11539416"/>
                </a:lnTo>
                <a:lnTo>
                  <a:pt x="0" y="11539416"/>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6" name="Freeform 26"/>
          <p:cNvSpPr/>
          <p:nvPr/>
        </p:nvSpPr>
        <p:spPr>
          <a:xfrm>
            <a:off x="15392400" y="6634688"/>
            <a:ext cx="2870200" cy="2623612"/>
          </a:xfrm>
          <a:custGeom>
            <a:avLst/>
            <a:gdLst/>
            <a:ahLst/>
            <a:cxnLst/>
            <a:rect l="l" t="t" r="r" b="b"/>
            <a:pathLst>
              <a:path w="6758559" h="8229600">
                <a:moveTo>
                  <a:pt x="0" y="0"/>
                </a:moveTo>
                <a:lnTo>
                  <a:pt x="6758559" y="0"/>
                </a:lnTo>
                <a:lnTo>
                  <a:pt x="6758559" y="8229600"/>
                </a:lnTo>
                <a:lnTo>
                  <a:pt x="0" y="8229600"/>
                </a:lnTo>
                <a:lnTo>
                  <a:pt x="0" y="0"/>
                </a:lnTo>
                <a:close/>
              </a:path>
            </a:pathLst>
          </a:custGeom>
          <a:blipFill>
            <a:blip r:embed="rId8"/>
            <a:stretch>
              <a:fillRect/>
            </a:stretch>
          </a:blipFill>
        </p:spPr>
        <p:txBody>
          <a:bodyPr/>
          <a:lstStyle/>
          <a:p>
            <a:endParaRPr lang="en-GB"/>
          </a:p>
        </p:txBody>
      </p:sp>
      <p:sp>
        <p:nvSpPr>
          <p:cNvPr id="29" name="TextBox 28"/>
          <p:cNvSpPr txBox="1"/>
          <p:nvPr/>
        </p:nvSpPr>
        <p:spPr>
          <a:xfrm>
            <a:off x="888810" y="1615350"/>
            <a:ext cx="7751440" cy="4403128"/>
          </a:xfrm>
          <a:prstGeom prst="rect">
            <a:avLst/>
          </a:prstGeom>
          <a:noFill/>
        </p:spPr>
        <p:txBody>
          <a:bodyPr wrap="square">
            <a:spAutoFit/>
          </a:bodyPr>
          <a:lstStyle/>
          <a:p>
            <a:pPr marL="0" marR="0">
              <a:lnSpc>
                <a:spcPct val="150000"/>
              </a:lnSpc>
              <a:spcAft>
                <a:spcPts val="800"/>
              </a:spcAft>
              <a:buNone/>
            </a:pPr>
            <a:r>
              <a:rPr lang="en-US" b="1" kern="100" dirty="0">
                <a:effectLst/>
                <a:latin typeface="Arial" panose="020B0604020202090204" pitchFamily="34" charset="0"/>
                <a:ea typeface="Calibri" panose="020F0502020204030204" pitchFamily="34" charset="0"/>
                <a:cs typeface="Arial" panose="020B0604020202090204" pitchFamily="34" charset="0"/>
              </a:rPr>
              <a:t>Supporting Isaac’s language</a:t>
            </a:r>
            <a:endParaRPr lang="en-US" kern="100" dirty="0">
              <a:effectLst/>
              <a:latin typeface="Arial" panose="020B0604020202090204" pitchFamily="34" charset="0"/>
              <a:ea typeface="Calibri" panose="020F0502020204030204" pitchFamily="34" charset="0"/>
              <a:cs typeface="Arial" panose="020B0604020202090204" pitchFamily="34" charset="0"/>
            </a:endParaRPr>
          </a:p>
          <a:p>
            <a:pPr marL="342900" marR="0" lvl="0" indent="-342900">
              <a:lnSpc>
                <a:spcPct val="150000"/>
              </a:lnSpc>
              <a:spcAft>
                <a:spcPts val="800"/>
              </a:spcAft>
              <a:buSzPts val="1000"/>
              <a:buFont typeface="Symbol" panose="05050102010706020507" pitchFamily="18" charset="2"/>
              <a:buChar char=""/>
              <a:tabLst>
                <a:tab pos="457200" algn="l"/>
              </a:tabLst>
            </a:pPr>
            <a:r>
              <a:rPr lang="en-US" kern="100" dirty="0">
                <a:effectLst/>
                <a:latin typeface="Arial" panose="020B0604020202090204" pitchFamily="34" charset="0"/>
                <a:ea typeface="Calibri" panose="020F0502020204030204" pitchFamily="34" charset="0"/>
                <a:cs typeface="Arial" panose="020B0604020202090204" pitchFamily="34" charset="0"/>
              </a:rPr>
              <a:t>Use shared reading and picture books every day.</a:t>
            </a:r>
          </a:p>
          <a:p>
            <a:pPr marL="342900" marR="0" lvl="0" indent="-342900">
              <a:lnSpc>
                <a:spcPct val="150000"/>
              </a:lnSpc>
              <a:spcAft>
                <a:spcPts val="800"/>
              </a:spcAft>
              <a:buSzPts val="1000"/>
              <a:buFont typeface="Symbol" panose="05050102010706020507" pitchFamily="18" charset="2"/>
              <a:buChar char=""/>
              <a:tabLst>
                <a:tab pos="457200" algn="l"/>
              </a:tabLst>
            </a:pPr>
            <a:r>
              <a:rPr lang="en-US" kern="100" dirty="0">
                <a:effectLst/>
                <a:latin typeface="Arial" panose="020B0604020202090204" pitchFamily="34" charset="0"/>
                <a:ea typeface="Calibri" panose="020F0502020204030204" pitchFamily="34" charset="0"/>
                <a:cs typeface="Arial" panose="020B0604020202090204" pitchFamily="34" charset="0"/>
              </a:rPr>
              <a:t>Repeat and extend Isaac’s statement to make short sentences.</a:t>
            </a:r>
          </a:p>
          <a:p>
            <a:pPr marL="342900" marR="0" lvl="0" indent="-342900">
              <a:lnSpc>
                <a:spcPct val="150000"/>
              </a:lnSpc>
              <a:spcAft>
                <a:spcPts val="800"/>
              </a:spcAft>
              <a:buSzPts val="1000"/>
              <a:buFont typeface="Symbol" panose="05050102010706020507" pitchFamily="18" charset="2"/>
              <a:buChar char=""/>
              <a:tabLst>
                <a:tab pos="457200" algn="l"/>
              </a:tabLst>
            </a:pPr>
            <a:r>
              <a:rPr lang="en-US" kern="100" dirty="0">
                <a:effectLst/>
                <a:latin typeface="Arial" panose="020B0604020202090204" pitchFamily="34" charset="0"/>
                <a:ea typeface="Calibri" panose="020F0502020204030204" pitchFamily="34" charset="0"/>
                <a:cs typeface="Arial" panose="020B0604020202090204" pitchFamily="34" charset="0"/>
              </a:rPr>
              <a:t>Name things, actions and feelings while playing.</a:t>
            </a:r>
          </a:p>
          <a:p>
            <a:pPr marL="342900" marR="0" lvl="0" indent="-342900">
              <a:lnSpc>
                <a:spcPct val="150000"/>
              </a:lnSpc>
              <a:spcAft>
                <a:spcPts val="800"/>
              </a:spcAft>
              <a:buSzPts val="1000"/>
              <a:buFont typeface="Symbol" panose="05050102010706020507" pitchFamily="18" charset="2"/>
              <a:buChar char=""/>
              <a:tabLst>
                <a:tab pos="457200" algn="l"/>
              </a:tabLst>
            </a:pPr>
            <a:r>
              <a:rPr lang="en-US" kern="100" dirty="0">
                <a:effectLst/>
                <a:latin typeface="Arial" panose="020B0604020202090204" pitchFamily="34" charset="0"/>
                <a:ea typeface="Calibri" panose="020F0502020204030204" pitchFamily="34" charset="0"/>
                <a:cs typeface="Arial" panose="020B0604020202090204" pitchFamily="34" charset="0"/>
              </a:rPr>
              <a:t>Do not press him for an answer.</a:t>
            </a:r>
          </a:p>
          <a:p>
            <a:pPr marL="342900" marR="0" lvl="0" indent="-342900">
              <a:lnSpc>
                <a:spcPct val="150000"/>
              </a:lnSpc>
              <a:spcAft>
                <a:spcPts val="800"/>
              </a:spcAft>
              <a:buSzPts val="1000"/>
              <a:buFont typeface="Symbol" panose="05050102010706020507" pitchFamily="18" charset="2"/>
              <a:buChar char=""/>
              <a:tabLst>
                <a:tab pos="457200" algn="l"/>
              </a:tabLst>
            </a:pPr>
            <a:r>
              <a:rPr lang="en-US" kern="100" dirty="0">
                <a:effectLst/>
                <a:latin typeface="Arial" panose="020B0604020202090204" pitchFamily="34" charset="0"/>
                <a:ea typeface="Calibri" panose="020F0502020204030204" pitchFamily="34" charset="0"/>
                <a:cs typeface="Arial" panose="020B0604020202090204" pitchFamily="34" charset="0"/>
              </a:rPr>
              <a:t>Use small-group songs, stories and role play.</a:t>
            </a:r>
          </a:p>
          <a:p>
            <a:pPr marL="0" marR="0">
              <a:lnSpc>
                <a:spcPct val="150000"/>
              </a:lnSpc>
              <a:spcAft>
                <a:spcPts val="800"/>
              </a:spcAft>
              <a:buNone/>
            </a:pPr>
            <a:r>
              <a:rPr lang="en-US" kern="100" dirty="0">
                <a:effectLst/>
                <a:latin typeface="Arial" panose="020B0604020202090204" pitchFamily="34" charset="0"/>
                <a:ea typeface="Calibri" panose="020F0502020204030204" pitchFamily="34" charset="0"/>
                <a:cs typeface="Arial" panose="020B0604020202090204" pitchFamily="34" charset="0"/>
              </a:rPr>
              <a:t>Early language outcomes are improved by interactive reading, modelling of vocabulary and having conversations with adults (Education Endowment Foundation, 2016).  </a:t>
            </a:r>
          </a:p>
        </p:txBody>
      </p:sp>
      <p:sp>
        <p:nvSpPr>
          <p:cNvPr id="31" name="TextBox 30"/>
          <p:cNvSpPr txBox="1"/>
          <p:nvPr/>
        </p:nvSpPr>
        <p:spPr>
          <a:xfrm>
            <a:off x="9286281" y="1655642"/>
            <a:ext cx="8330288" cy="4396075"/>
          </a:xfrm>
          <a:prstGeom prst="rect">
            <a:avLst/>
          </a:prstGeom>
          <a:noFill/>
        </p:spPr>
        <p:txBody>
          <a:bodyPr wrap="square">
            <a:spAutoFit/>
          </a:bodyPr>
          <a:lstStyle/>
          <a:p>
            <a:pPr marL="0" marR="0" algn="just">
              <a:lnSpc>
                <a:spcPct val="150000"/>
              </a:lnSpc>
              <a:spcAft>
                <a:spcPts val="800"/>
              </a:spcAft>
              <a:buNone/>
            </a:pPr>
            <a:r>
              <a:rPr lang="en-US" b="1" kern="100" dirty="0">
                <a:effectLst/>
                <a:latin typeface="Arial" panose="020B0604020202090204" pitchFamily="34" charset="0"/>
                <a:ea typeface="Calibri" panose="020F0502020204030204" pitchFamily="34" charset="0"/>
                <a:cs typeface="Arial" panose="020B0604020202090204" pitchFamily="34" charset="0"/>
              </a:rPr>
              <a:t>Working with the family and professionals </a:t>
            </a:r>
            <a:endParaRPr lang="en-US" kern="100" dirty="0">
              <a:effectLst/>
              <a:latin typeface="Arial" panose="020B0604020202090204" pitchFamily="34" charset="0"/>
              <a:ea typeface="Calibri" panose="020F0502020204030204" pitchFamily="34" charset="0"/>
              <a:cs typeface="Arial" panose="020B060402020209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kern="100" dirty="0">
                <a:effectLst/>
                <a:latin typeface="Arial" panose="020B0604020202090204" pitchFamily="34" charset="0"/>
                <a:ea typeface="Calibri" panose="020F0502020204030204" pitchFamily="34" charset="0"/>
                <a:cs typeface="Arial" panose="020B0604020202090204" pitchFamily="34" charset="0"/>
              </a:rPr>
              <a:t>respectfully talk to Isaac's mom about concerns.</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kern="100" dirty="0">
                <a:effectLst/>
                <a:latin typeface="Arial" panose="020B0604020202090204" pitchFamily="34" charset="0"/>
                <a:ea typeface="Calibri" panose="020F0502020204030204" pitchFamily="34" charset="0"/>
                <a:cs typeface="Arial" panose="020B0604020202090204" pitchFamily="34" charset="0"/>
              </a:rPr>
              <a:t>Refer her to the health visitor or GP for mental health support.</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kern="100" dirty="0">
                <a:effectLst/>
                <a:latin typeface="Arial" panose="020B0604020202090204" pitchFamily="34" charset="0"/>
                <a:ea typeface="Calibri" panose="020F0502020204030204" pitchFamily="34" charset="0"/>
                <a:cs typeface="Arial" panose="020B0604020202090204" pitchFamily="34" charset="0"/>
              </a:rPr>
              <a:t>Have the SENCO keep an eye on Isaac's development.</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kern="100" dirty="0">
                <a:effectLst/>
                <a:latin typeface="Arial" panose="020B0604020202090204" pitchFamily="34" charset="0"/>
                <a:ea typeface="Calibri" panose="020F0502020204030204" pitchFamily="34" charset="0"/>
                <a:cs typeface="Arial" panose="020B0604020202090204" pitchFamily="34" charset="0"/>
              </a:rPr>
              <a:t>If any delays persist, seek advice from speech and language therapy.</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kern="100" dirty="0">
                <a:effectLst/>
                <a:latin typeface="Arial" panose="020B0604020202090204" pitchFamily="34" charset="0"/>
                <a:ea typeface="Calibri" panose="020F0502020204030204" pitchFamily="34" charset="0"/>
                <a:cs typeface="Arial" panose="020B0604020202090204" pitchFamily="34" charset="0"/>
              </a:rPr>
              <a:t>One shared agreed support plan between services. </a:t>
            </a:r>
          </a:p>
          <a:p>
            <a:pPr marL="0" marR="0" algn="just">
              <a:lnSpc>
                <a:spcPct val="150000"/>
              </a:lnSpc>
              <a:spcAft>
                <a:spcPts val="800"/>
              </a:spcAft>
              <a:buNone/>
            </a:pPr>
            <a:r>
              <a:rPr lang="en-US" kern="100" dirty="0">
                <a:effectLst/>
                <a:latin typeface="Arial" panose="020B0604020202090204" pitchFamily="34" charset="0"/>
                <a:ea typeface="Calibri" panose="020F0502020204030204" pitchFamily="34" charset="0"/>
                <a:cs typeface="Arial" panose="020B0604020202090204" pitchFamily="34" charset="0"/>
              </a:rPr>
              <a:t>There is some evidence that attachment-based parenting support can help to increase the sensitivity of caregivers and the security of attachment (Kohlhoff et al., 2022), but this is stronger for some </a:t>
            </a:r>
            <a:r>
              <a:rPr lang="en-US" kern="100" dirty="0" err="1">
                <a:effectLst/>
                <a:latin typeface="Arial" panose="020B0604020202090204" pitchFamily="34" charset="0"/>
                <a:ea typeface="Calibri" panose="020F0502020204030204" pitchFamily="34" charset="0"/>
                <a:cs typeface="Arial" panose="020B0604020202090204" pitchFamily="34" charset="0"/>
              </a:rPr>
              <a:t>programmes</a:t>
            </a:r>
            <a:r>
              <a:rPr lang="en-US" kern="100" dirty="0">
                <a:effectLst/>
                <a:latin typeface="Arial" panose="020B0604020202090204" pitchFamily="34" charset="0"/>
                <a:ea typeface="Calibri" panose="020F0502020204030204" pitchFamily="34" charset="0"/>
                <a:cs typeface="Arial" panose="020B0604020202090204" pitchFamily="34" charset="0"/>
              </a:rPr>
              <a:t> than others.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85" y="-380533"/>
            <a:ext cx="18288000" cy="10287000"/>
          </a:xfrm>
          <a:prstGeom prst="rect">
            <a:avLst/>
          </a:prstGeom>
        </p:spPr>
      </p:pic>
      <p:sp>
        <p:nvSpPr>
          <p:cNvPr id="17" name="Freeform 17"/>
          <p:cNvSpPr/>
          <p:nvPr/>
        </p:nvSpPr>
        <p:spPr>
          <a:xfrm rot="-2972090">
            <a:off x="8841765" y="5577628"/>
            <a:ext cx="11014897" cy="11539415"/>
          </a:xfrm>
          <a:custGeom>
            <a:avLst/>
            <a:gdLst/>
            <a:ahLst/>
            <a:cxnLst/>
            <a:rect l="l" t="t" r="r" b="b"/>
            <a:pathLst>
              <a:path w="11014897" h="11539415">
                <a:moveTo>
                  <a:pt x="0" y="0"/>
                </a:moveTo>
                <a:lnTo>
                  <a:pt x="11014897" y="0"/>
                </a:lnTo>
                <a:lnTo>
                  <a:pt x="11014897" y="11539415"/>
                </a:lnTo>
                <a:lnTo>
                  <a:pt x="0" y="1153941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8" name="Freeform 18"/>
          <p:cNvSpPr/>
          <p:nvPr/>
        </p:nvSpPr>
        <p:spPr>
          <a:xfrm rot="1791016">
            <a:off x="-6108907" y="1479180"/>
            <a:ext cx="11014897" cy="11539415"/>
          </a:xfrm>
          <a:custGeom>
            <a:avLst/>
            <a:gdLst/>
            <a:ahLst/>
            <a:cxnLst/>
            <a:rect l="l" t="t" r="r" b="b"/>
            <a:pathLst>
              <a:path w="11014897" h="11539415">
                <a:moveTo>
                  <a:pt x="0" y="0"/>
                </a:moveTo>
                <a:lnTo>
                  <a:pt x="11014897" y="0"/>
                </a:lnTo>
                <a:lnTo>
                  <a:pt x="11014897" y="11539416"/>
                </a:lnTo>
                <a:lnTo>
                  <a:pt x="0" y="1153941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6" name="TextBox 26"/>
          <p:cNvSpPr txBox="1"/>
          <p:nvPr/>
        </p:nvSpPr>
        <p:spPr>
          <a:xfrm>
            <a:off x="737057" y="-152400"/>
            <a:ext cx="11296608" cy="1586203"/>
          </a:xfrm>
          <a:prstGeom prst="rect">
            <a:avLst/>
          </a:prstGeom>
        </p:spPr>
        <p:txBody>
          <a:bodyPr lIns="0" tIns="0" rIns="0" bIns="0" rtlCol="0" anchor="t">
            <a:spAutoFit/>
          </a:bodyPr>
          <a:lstStyle/>
          <a:p>
            <a:pPr algn="r">
              <a:lnSpc>
                <a:spcPts val="14715"/>
              </a:lnSpc>
            </a:pPr>
            <a:r>
              <a:rPr lang="en-US" sz="4800" b="1" dirty="0">
                <a:solidFill>
                  <a:srgbClr val="216849"/>
                </a:solidFill>
                <a:latin typeface="Arial" panose="020B0604020202090204" pitchFamily="34" charset="0"/>
                <a:ea typeface="Poppins Bold" panose="00000800000000000000"/>
                <a:cs typeface="Arial" panose="020B0604020202090204" pitchFamily="34" charset="0"/>
                <a:sym typeface="Poppins Bold" panose="00000800000000000000"/>
              </a:rPr>
              <a:t>Evaluation and Final Judgement</a:t>
            </a:r>
          </a:p>
        </p:txBody>
      </p:sp>
      <p:sp>
        <p:nvSpPr>
          <p:cNvPr id="30" name="TextBox 29"/>
          <p:cNvSpPr txBox="1"/>
          <p:nvPr/>
        </p:nvSpPr>
        <p:spPr>
          <a:xfrm>
            <a:off x="1897727" y="2400301"/>
            <a:ext cx="7779673" cy="4608506"/>
          </a:xfrm>
          <a:prstGeom prst="rect">
            <a:avLst/>
          </a:prstGeom>
          <a:noFill/>
        </p:spPr>
        <p:txBody>
          <a:bodyPr wrap="square">
            <a:spAutoFit/>
          </a:bodyPr>
          <a:lstStyle/>
          <a:p>
            <a:pPr marL="0" marR="0" algn="just">
              <a:lnSpc>
                <a:spcPct val="150000"/>
              </a:lnSpc>
              <a:spcAft>
                <a:spcPts val="800"/>
              </a:spcAft>
              <a:buNone/>
            </a:pPr>
            <a:r>
              <a:rPr lang="en-US" sz="2000" b="1" kern="100" dirty="0">
                <a:effectLst/>
                <a:latin typeface="Arial" panose="020B0604020202090204" pitchFamily="34" charset="0"/>
                <a:ea typeface="Calibri" panose="020F0502020204030204" pitchFamily="34" charset="0"/>
                <a:cs typeface="Arial" panose="020B0604020202090204" pitchFamily="34" charset="0"/>
              </a:rPr>
              <a:t>Strengths of Bowlby’s theory</a:t>
            </a:r>
            <a:endParaRPr lang="en-US" sz="2000" kern="100" dirty="0">
              <a:effectLst/>
              <a:latin typeface="Arial" panose="020B0604020202090204" pitchFamily="34" charset="0"/>
              <a:ea typeface="Calibri" panose="020F0502020204030204" pitchFamily="34" charset="0"/>
              <a:cs typeface="Arial" panose="020B060402020209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2000" kern="100" dirty="0">
                <a:effectLst/>
                <a:latin typeface="Arial" panose="020B0604020202090204" pitchFamily="34" charset="0"/>
                <a:ea typeface="Calibri" panose="020F0502020204030204" pitchFamily="34" charset="0"/>
                <a:cs typeface="Arial" panose="020B0604020202090204" pitchFamily="34" charset="0"/>
              </a:rPr>
              <a:t>It is an explanation of Isaac's separation distress, clinginess and limited independent exploration.</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2000" kern="100" dirty="0">
                <a:effectLst/>
                <a:latin typeface="Arial" panose="020B0604020202090204" pitchFamily="34" charset="0"/>
                <a:ea typeface="Calibri" panose="020F0502020204030204" pitchFamily="34" charset="0"/>
                <a:cs typeface="Arial" panose="020B0604020202090204" pitchFamily="34" charset="0"/>
              </a:rPr>
              <a:t>It demonstrates the significance of consistent and responsive adults.</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2000" kern="100" dirty="0">
                <a:effectLst/>
                <a:latin typeface="Arial" panose="020B0604020202090204" pitchFamily="34" charset="0"/>
                <a:ea typeface="Calibri" panose="020F0502020204030204" pitchFamily="34" charset="0"/>
                <a:cs typeface="Arial" panose="020B0604020202090204" pitchFamily="34" charset="0"/>
              </a:rPr>
              <a:t>It results in practical measures, e.g. a key person and predictable routines.</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2000" kern="100" dirty="0">
                <a:effectLst/>
                <a:latin typeface="Arial" panose="020B0604020202090204" pitchFamily="34" charset="0"/>
                <a:ea typeface="Calibri" panose="020F0502020204030204" pitchFamily="34" charset="0"/>
                <a:cs typeface="Arial" panose="020B0604020202090204" pitchFamily="34" charset="0"/>
              </a:rPr>
              <a:t>It is aware of the link between emotional security and learning and relationships.</a:t>
            </a:r>
          </a:p>
        </p:txBody>
      </p:sp>
      <p:sp>
        <p:nvSpPr>
          <p:cNvPr id="32" name="TextBox 31"/>
          <p:cNvSpPr txBox="1"/>
          <p:nvPr/>
        </p:nvSpPr>
        <p:spPr>
          <a:xfrm>
            <a:off x="11240904" y="2135893"/>
            <a:ext cx="6858000" cy="4609980"/>
          </a:xfrm>
          <a:prstGeom prst="rect">
            <a:avLst/>
          </a:prstGeom>
          <a:noFill/>
        </p:spPr>
        <p:txBody>
          <a:bodyPr wrap="square">
            <a:spAutoFit/>
          </a:bodyPr>
          <a:lstStyle/>
          <a:p>
            <a:pPr marL="0" marR="0" algn="just">
              <a:lnSpc>
                <a:spcPct val="150000"/>
              </a:lnSpc>
              <a:spcAft>
                <a:spcPts val="800"/>
              </a:spcAft>
              <a:buNone/>
            </a:pPr>
            <a:r>
              <a:rPr lang="en-US" sz="2000" b="1" kern="100" dirty="0">
                <a:effectLst/>
                <a:latin typeface="Arial" panose="020B0604020202090204" pitchFamily="34" charset="0"/>
                <a:ea typeface="Calibri" panose="020F0502020204030204" pitchFamily="34" charset="0"/>
                <a:cs typeface="Arial" panose="020B0604020202090204" pitchFamily="34" charset="0"/>
              </a:rPr>
              <a:t>Limitations</a:t>
            </a:r>
            <a:endParaRPr lang="en-US" sz="2000" kern="100" dirty="0">
              <a:effectLst/>
              <a:latin typeface="Arial" panose="020B0604020202090204" pitchFamily="34" charset="0"/>
              <a:ea typeface="Calibri" panose="020F0502020204030204" pitchFamily="34" charset="0"/>
              <a:cs typeface="Arial" panose="020B0604020202090204" pitchFamily="34" charset="0"/>
            </a:endParaRP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2000" kern="100" dirty="0">
                <a:effectLst/>
                <a:latin typeface="Arial" panose="020B0604020202090204" pitchFamily="34" charset="0"/>
                <a:ea typeface="Calibri" panose="020F0502020204030204" pitchFamily="34" charset="0"/>
                <a:cs typeface="Arial" panose="020B0604020202090204" pitchFamily="34" charset="0"/>
              </a:rPr>
              <a:t>Based on a few observations, it would be incorrect to call Isaac an insecurely attached person.</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2000" kern="100" dirty="0">
                <a:effectLst/>
                <a:latin typeface="Arial" panose="020B0604020202090204" pitchFamily="34" charset="0"/>
                <a:ea typeface="Calibri" panose="020F0502020204030204" pitchFamily="34" charset="0"/>
                <a:cs typeface="Arial" panose="020B0604020202090204" pitchFamily="34" charset="0"/>
              </a:rPr>
              <a:t>The theory could focus too much on the lead or primary carer.</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2000" kern="100" dirty="0">
                <a:effectLst/>
                <a:latin typeface="Arial" panose="020B0604020202090204" pitchFamily="34" charset="0"/>
                <a:ea typeface="Calibri" panose="020F0502020204030204" pitchFamily="34" charset="0"/>
                <a:cs typeface="Arial" panose="020B0604020202090204" pitchFamily="34" charset="0"/>
              </a:rPr>
              <a:t>It does not fully explain temperament, poverty, social isolation or language delay.    </a:t>
            </a:r>
          </a:p>
          <a:p>
            <a:pPr marL="342900" marR="0" lvl="0" indent="-342900" algn="just">
              <a:lnSpc>
                <a:spcPct val="150000"/>
              </a:lnSpc>
              <a:spcAft>
                <a:spcPts val="800"/>
              </a:spcAft>
              <a:buSzPts val="1000"/>
              <a:buFont typeface="Symbol" panose="05050102010706020507" pitchFamily="18" charset="2"/>
              <a:buChar char=""/>
              <a:tabLst>
                <a:tab pos="457200" algn="l"/>
              </a:tabLst>
            </a:pPr>
            <a:r>
              <a:rPr lang="en-US" sz="2000" kern="100" dirty="0">
                <a:effectLst/>
                <a:latin typeface="Arial" panose="020B0604020202090204" pitchFamily="34" charset="0"/>
                <a:ea typeface="Calibri" panose="020F0502020204030204" pitchFamily="34" charset="0"/>
                <a:cs typeface="Arial" panose="020B0604020202090204" pitchFamily="34" charset="0"/>
              </a:rPr>
              <a:t>The expression of attachment </a:t>
            </a:r>
            <a:r>
              <a:rPr lang="en-US" sz="2000" kern="100" dirty="0" err="1">
                <a:effectLst/>
                <a:latin typeface="Arial" panose="020B0604020202090204" pitchFamily="34" charset="0"/>
                <a:ea typeface="Calibri" panose="020F0502020204030204" pitchFamily="34" charset="0"/>
                <a:cs typeface="Arial" panose="020B0604020202090204" pitchFamily="34" charset="0"/>
              </a:rPr>
              <a:t>behaviour</a:t>
            </a:r>
            <a:r>
              <a:rPr lang="en-US" sz="2000" kern="100" dirty="0">
                <a:effectLst/>
                <a:latin typeface="Arial" panose="020B0604020202090204" pitchFamily="34" charset="0"/>
                <a:ea typeface="Calibri" panose="020F0502020204030204" pitchFamily="34" charset="0"/>
                <a:cs typeface="Arial" panose="020B0604020202090204" pitchFamily="34" charset="0"/>
              </a:rPr>
              <a:t> can vary in different cultures and families.</a:t>
            </a:r>
          </a:p>
        </p:txBody>
      </p:sp>
      <p:sp>
        <p:nvSpPr>
          <p:cNvPr id="34" name="TextBox 33"/>
          <p:cNvSpPr txBox="1"/>
          <p:nvPr/>
        </p:nvSpPr>
        <p:spPr>
          <a:xfrm>
            <a:off x="2209800" y="7451621"/>
            <a:ext cx="15285308" cy="967957"/>
          </a:xfrm>
          <a:prstGeom prst="rect">
            <a:avLst/>
          </a:prstGeom>
          <a:noFill/>
        </p:spPr>
        <p:txBody>
          <a:bodyPr wrap="square">
            <a:spAutoFit/>
          </a:bodyPr>
          <a:lstStyle/>
          <a:p>
            <a:pPr marL="0" marR="0" algn="just">
              <a:lnSpc>
                <a:spcPct val="150000"/>
              </a:lnSpc>
              <a:spcAft>
                <a:spcPts val="800"/>
              </a:spcAft>
              <a:buNone/>
            </a:pPr>
            <a:r>
              <a:rPr lang="en-US" sz="2000" kern="100" dirty="0">
                <a:effectLst/>
                <a:latin typeface="Arial" panose="020B0604020202090204" pitchFamily="34" charset="0"/>
                <a:ea typeface="Calibri" panose="020F0502020204030204" pitchFamily="34" charset="0"/>
                <a:cs typeface="Arial" panose="020B0604020202090204" pitchFamily="34" charset="0"/>
              </a:rPr>
              <a:t>While attachment theory is still a useful theory, there are questions as to how to measure it, how it applies to different cultures, and how it impacts a person's life over the long term (Thompson, Simpson and Berlin, 2022).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85" y="467"/>
            <a:ext cx="18288000" cy="10287000"/>
          </a:xfrm>
          <a:prstGeom prst="rect">
            <a:avLst/>
          </a:prstGeom>
        </p:spPr>
      </p:pic>
      <p:sp>
        <p:nvSpPr>
          <p:cNvPr id="3" name="Rectangle 2"/>
          <p:cNvSpPr/>
          <p:nvPr/>
        </p:nvSpPr>
        <p:spPr>
          <a:xfrm>
            <a:off x="844844" y="952500"/>
            <a:ext cx="16598311" cy="7162799"/>
          </a:xfrm>
          <a:prstGeom prst="rect">
            <a:avLst/>
          </a:prstGeom>
          <a:solidFill>
            <a:srgbClr val="81B7A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Box 26"/>
          <p:cNvSpPr txBox="1"/>
          <p:nvPr/>
        </p:nvSpPr>
        <p:spPr>
          <a:xfrm>
            <a:off x="2590800" y="-735718"/>
            <a:ext cx="7632590" cy="1586203"/>
          </a:xfrm>
          <a:prstGeom prst="rect">
            <a:avLst/>
          </a:prstGeom>
        </p:spPr>
        <p:txBody>
          <a:bodyPr wrap="square" lIns="0" tIns="0" rIns="0" bIns="0" rtlCol="0" anchor="t">
            <a:spAutoFit/>
          </a:bodyPr>
          <a:lstStyle/>
          <a:p>
            <a:pPr>
              <a:lnSpc>
                <a:spcPts val="14715"/>
              </a:lnSpc>
            </a:pPr>
            <a:r>
              <a:rPr lang="en-US" sz="4800" b="1" dirty="0">
                <a:solidFill>
                  <a:srgbClr val="216849"/>
                </a:solidFill>
                <a:latin typeface="Arial" panose="020B0604020202090204" pitchFamily="34" charset="0"/>
                <a:ea typeface="Poppins Bold" panose="00000800000000000000"/>
                <a:cs typeface="Arial" panose="020B0604020202090204" pitchFamily="34" charset="0"/>
                <a:sym typeface="Poppins Bold" panose="00000800000000000000"/>
              </a:rPr>
              <a:t>Conclusion </a:t>
            </a:r>
          </a:p>
        </p:txBody>
      </p:sp>
      <p:sp>
        <p:nvSpPr>
          <p:cNvPr id="34" name="TextBox 33"/>
          <p:cNvSpPr txBox="1"/>
          <p:nvPr/>
        </p:nvSpPr>
        <p:spPr>
          <a:xfrm>
            <a:off x="844844" y="1409700"/>
            <a:ext cx="16198620" cy="5881867"/>
          </a:xfrm>
          <a:prstGeom prst="rect">
            <a:avLst/>
          </a:prstGeom>
          <a:noFill/>
        </p:spPr>
        <p:txBody>
          <a:bodyPr wrap="square">
            <a:spAutoFit/>
          </a:bodyPr>
          <a:lstStyle/>
          <a:p>
            <a:pPr marL="342900" marR="0" indent="-342900" algn="just">
              <a:lnSpc>
                <a:spcPct val="250000"/>
              </a:lnSpc>
              <a:spcAft>
                <a:spcPts val="800"/>
              </a:spcAft>
              <a:buFont typeface="Wingdings" panose="05000000000000000000" pitchFamily="2" charset="2"/>
              <a:buChar char="q"/>
            </a:pPr>
            <a:r>
              <a:rPr lang="en-US" sz="2400" kern="100" dirty="0">
                <a:effectLst/>
                <a:latin typeface="Arial" panose="020B0604020202090204" pitchFamily="34" charset="0"/>
                <a:ea typeface="Calibri" panose="020F0502020204030204" pitchFamily="34" charset="0"/>
                <a:cs typeface="Arial" panose="020B0604020202090204" pitchFamily="34" charset="0"/>
              </a:rPr>
              <a:t>Isaac's needs should be taken into account through emotional security, language development, and family context. </a:t>
            </a:r>
          </a:p>
          <a:p>
            <a:pPr marL="342900" marR="0" indent="-342900" algn="just">
              <a:lnSpc>
                <a:spcPct val="250000"/>
              </a:lnSpc>
              <a:spcAft>
                <a:spcPts val="800"/>
              </a:spcAft>
              <a:buFont typeface="Wingdings" panose="05000000000000000000" pitchFamily="2" charset="2"/>
              <a:buChar char="q"/>
            </a:pPr>
            <a:r>
              <a:rPr lang="en-US" sz="2400" kern="100" dirty="0">
                <a:effectLst/>
                <a:latin typeface="Arial" panose="020B0604020202090204" pitchFamily="34" charset="0"/>
                <a:ea typeface="Calibri" panose="020F0502020204030204" pitchFamily="34" charset="0"/>
                <a:cs typeface="Arial" panose="020B0604020202090204" pitchFamily="34" charset="0"/>
              </a:rPr>
              <a:t>His separation distress and limited exploration are explained with the help of Bowlby's Attachment Theory. </a:t>
            </a:r>
          </a:p>
          <a:p>
            <a:pPr marL="342900" marR="0" indent="-342900" algn="just">
              <a:lnSpc>
                <a:spcPct val="250000"/>
              </a:lnSpc>
              <a:spcAft>
                <a:spcPts val="800"/>
              </a:spcAft>
              <a:buFont typeface="Wingdings" panose="05000000000000000000" pitchFamily="2" charset="2"/>
              <a:buChar char="q"/>
            </a:pPr>
            <a:r>
              <a:rPr lang="en-US" sz="2400" kern="100" dirty="0">
                <a:effectLst/>
                <a:latin typeface="Arial" panose="020B0604020202090204" pitchFamily="34" charset="0"/>
                <a:ea typeface="Calibri" panose="020F0502020204030204" pitchFamily="34" charset="0"/>
                <a:cs typeface="Arial" panose="020B0604020202090204" pitchFamily="34" charset="0"/>
              </a:rPr>
              <a:t>Support should be centered upon one trusted adult and the importance of small steps, predictable routines and play. </a:t>
            </a:r>
          </a:p>
          <a:p>
            <a:pPr marL="342900" marR="0" indent="-342900" algn="just">
              <a:lnSpc>
                <a:spcPct val="250000"/>
              </a:lnSpc>
              <a:spcAft>
                <a:spcPts val="800"/>
              </a:spcAft>
              <a:buFont typeface="Wingdings" panose="05000000000000000000" pitchFamily="2" charset="2"/>
              <a:buChar char="q"/>
            </a:pPr>
            <a:r>
              <a:rPr lang="en-US" sz="2400" kern="100" dirty="0">
                <a:effectLst/>
                <a:latin typeface="Arial" panose="020B0604020202090204" pitchFamily="34" charset="0"/>
                <a:ea typeface="Calibri" panose="020F0502020204030204" pitchFamily="34" charset="0"/>
                <a:cs typeface="Arial" panose="020B0604020202090204" pitchFamily="34" charset="0"/>
              </a:rPr>
              <a:t>Both Isaac and Mom need help that is not blaming but supportive instead. </a:t>
            </a:r>
          </a:p>
          <a:p>
            <a:pPr marL="342900" marR="0" indent="-342900" algn="just">
              <a:lnSpc>
                <a:spcPct val="250000"/>
              </a:lnSpc>
              <a:spcAft>
                <a:spcPts val="800"/>
              </a:spcAft>
              <a:buFont typeface="Wingdings" panose="05000000000000000000" pitchFamily="2" charset="2"/>
              <a:buChar char="q"/>
            </a:pPr>
            <a:r>
              <a:rPr lang="en-US" sz="2400" kern="100" dirty="0">
                <a:effectLst/>
                <a:latin typeface="Arial" panose="020B0604020202090204" pitchFamily="34" charset="0"/>
                <a:ea typeface="Calibri" panose="020F0502020204030204" pitchFamily="34" charset="0"/>
                <a:cs typeface="Arial" panose="020B0604020202090204" pitchFamily="34" charset="0"/>
              </a:rPr>
              <a:t>The theory is helpful , but should be applied in conjunction with the other professional observations taken into account by professionals.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85" y="467"/>
            <a:ext cx="18288000" cy="10287000"/>
          </a:xfrm>
          <a:prstGeom prst="rect">
            <a:avLst/>
          </a:prstGeom>
        </p:spPr>
      </p:pic>
      <p:sp>
        <p:nvSpPr>
          <p:cNvPr id="30" name="TextBox 30"/>
          <p:cNvSpPr txBox="1"/>
          <p:nvPr/>
        </p:nvSpPr>
        <p:spPr>
          <a:xfrm>
            <a:off x="887717" y="-114300"/>
            <a:ext cx="16647019" cy="859787"/>
          </a:xfrm>
          <a:prstGeom prst="rect">
            <a:avLst/>
          </a:prstGeom>
        </p:spPr>
        <p:txBody>
          <a:bodyPr wrap="square" lIns="0" tIns="0" rIns="0" bIns="0" rtlCol="0" anchor="t">
            <a:spAutoFit/>
          </a:bodyPr>
          <a:lstStyle/>
          <a:p>
            <a:pPr algn="l">
              <a:lnSpc>
                <a:spcPts val="7265"/>
              </a:lnSpc>
            </a:pPr>
            <a:r>
              <a:rPr lang="en-US" sz="5400" b="1" dirty="0">
                <a:solidFill>
                  <a:srgbClr val="216849"/>
                </a:solidFill>
                <a:latin typeface="Arial" panose="020B0604020202090204" pitchFamily="34" charset="0"/>
                <a:ea typeface="Poppins Bold" panose="00000800000000000000"/>
                <a:cs typeface="Arial" panose="020B0604020202090204" pitchFamily="34" charset="0"/>
                <a:sym typeface="Poppins Bold" panose="00000800000000000000"/>
              </a:rPr>
              <a:t>References List</a:t>
            </a:r>
          </a:p>
        </p:txBody>
      </p:sp>
      <p:sp>
        <p:nvSpPr>
          <p:cNvPr id="38" name="TextBox 38"/>
          <p:cNvSpPr txBox="1"/>
          <p:nvPr/>
        </p:nvSpPr>
        <p:spPr>
          <a:xfrm>
            <a:off x="6239196" y="6646553"/>
            <a:ext cx="342566" cy="492186"/>
          </a:xfrm>
          <a:prstGeom prst="rect">
            <a:avLst/>
          </a:prstGeom>
        </p:spPr>
        <p:txBody>
          <a:bodyPr lIns="0" tIns="0" rIns="0" bIns="0" rtlCol="0" anchor="t">
            <a:spAutoFit/>
          </a:bodyPr>
          <a:lstStyle/>
          <a:p>
            <a:pPr algn="ctr">
              <a:lnSpc>
                <a:spcPts val="4230"/>
              </a:lnSpc>
            </a:pPr>
            <a:r>
              <a:rPr lang="en-US" sz="3025" b="1" dirty="0">
                <a:solidFill>
                  <a:srgbClr val="FFFFFF"/>
                </a:solidFill>
                <a:latin typeface="Arial" panose="020B0604020202090204" pitchFamily="34" charset="0"/>
                <a:ea typeface="Canva Sans Bold"/>
                <a:cs typeface="Arial" panose="020B0604020202090204" pitchFamily="34" charset="0"/>
                <a:sym typeface="Canva Sans Bold"/>
              </a:rPr>
              <a:t>4</a:t>
            </a:r>
          </a:p>
        </p:txBody>
      </p:sp>
      <p:sp>
        <p:nvSpPr>
          <p:cNvPr id="6" name="TextBox 5"/>
          <p:cNvSpPr txBox="1"/>
          <p:nvPr/>
        </p:nvSpPr>
        <p:spPr>
          <a:xfrm>
            <a:off x="889629" y="723900"/>
            <a:ext cx="17145000" cy="7930376"/>
          </a:xfrm>
          <a:prstGeom prst="rect">
            <a:avLst/>
          </a:prstGeom>
          <a:noFill/>
        </p:spPr>
        <p:txBody>
          <a:bodyPr wrap="square">
            <a:spAutoFit/>
          </a:bodyPr>
          <a:lstStyle/>
          <a:p>
            <a:pPr marL="0" marR="0" algn="l">
              <a:spcAft>
                <a:spcPts val="800"/>
              </a:spcAft>
              <a:buNone/>
            </a:pPr>
            <a:r>
              <a:rPr lang="en-US" sz="2000" kern="100" dirty="0">
                <a:effectLst/>
                <a:latin typeface="Arial" panose="020B0604020202090204" pitchFamily="34" charset="0"/>
                <a:ea typeface="Calibri" panose="020F0502020204030204" pitchFamily="34" charset="0"/>
                <a:cs typeface="Arial" panose="020B0604020202090204" pitchFamily="34" charset="0"/>
              </a:rPr>
              <a:t>Bird, A., Reese, E., Salmon, K., Waldie, K., Peterson, E., </a:t>
            </a:r>
            <a:r>
              <a:rPr lang="en-US" sz="2000" kern="100" dirty="0" err="1">
                <a:effectLst/>
                <a:latin typeface="Arial" panose="020B0604020202090204" pitchFamily="34" charset="0"/>
                <a:ea typeface="Calibri" panose="020F0502020204030204" pitchFamily="34" charset="0"/>
                <a:cs typeface="Arial" panose="020B0604020202090204" pitchFamily="34" charset="0"/>
              </a:rPr>
              <a:t>Atatoa</a:t>
            </a:r>
            <a:r>
              <a:rPr lang="en-US" sz="2000" kern="100" dirty="0">
                <a:effectLst/>
                <a:latin typeface="Arial" panose="020B0604020202090204" pitchFamily="34" charset="0"/>
                <a:ea typeface="Calibri" panose="020F0502020204030204" pitchFamily="34" charset="0"/>
                <a:cs typeface="Arial" panose="020B0604020202090204" pitchFamily="34" charset="0"/>
              </a:rPr>
              <a:t>-Carr, P. and Morton, S. (2024) ‘Maternal depressive symptoms and child language development: Exploring potential pathways through observed and self-reported mother–child verbal interactions’, </a:t>
            </a:r>
            <a:r>
              <a:rPr lang="en-US" sz="2000" i="1" kern="100" dirty="0">
                <a:effectLst/>
                <a:latin typeface="Arial" panose="020B0604020202090204" pitchFamily="34" charset="0"/>
                <a:ea typeface="Calibri" panose="020F0502020204030204" pitchFamily="34" charset="0"/>
                <a:cs typeface="Arial" panose="020B0604020202090204" pitchFamily="34" charset="0"/>
              </a:rPr>
              <a:t>Development and Psychopathology</a:t>
            </a:r>
            <a:r>
              <a:rPr lang="en-US" sz="2000" kern="100" dirty="0">
                <a:effectLst/>
                <a:latin typeface="Arial" panose="020B0604020202090204" pitchFamily="34" charset="0"/>
                <a:ea typeface="Calibri" panose="020F0502020204030204" pitchFamily="34" charset="0"/>
                <a:cs typeface="Arial" panose="020B0604020202090204" pitchFamily="34" charset="0"/>
              </a:rPr>
              <a:t>, 36(4), pp. 1959–1972. Available at: </a:t>
            </a:r>
            <a:r>
              <a:rPr lang="en-US" sz="2000" u="sng" kern="100" dirty="0">
                <a:effectLst/>
                <a:latin typeface="Arial" panose="020B0604020202090204" pitchFamily="34" charset="0"/>
                <a:ea typeface="Calibri" panose="020F0502020204030204" pitchFamily="34" charset="0"/>
                <a:cs typeface="Arial" panose="020B0604020202090204" pitchFamily="34" charset="0"/>
                <a:hlinkClick r:id="rId4"/>
              </a:rPr>
              <a:t>https://doi.org/10.1017/S0954579423001311</a:t>
            </a:r>
            <a:r>
              <a:rPr lang="en-US" sz="2000" kern="100" dirty="0">
                <a:effectLst/>
                <a:latin typeface="Arial" panose="020B0604020202090204" pitchFamily="34" charset="0"/>
                <a:ea typeface="Calibri" panose="020F0502020204030204" pitchFamily="34" charset="0"/>
                <a:cs typeface="Arial" panose="020B0604020202090204" pitchFamily="34" charset="0"/>
              </a:rPr>
              <a:t> (Accessed: 25 June 2026). </a:t>
            </a:r>
          </a:p>
          <a:p>
            <a:pPr marL="0" marR="0" algn="l">
              <a:spcAft>
                <a:spcPts val="800"/>
              </a:spcAft>
              <a:buNone/>
            </a:pPr>
            <a:r>
              <a:rPr lang="en-US" sz="2000" kern="100" dirty="0">
                <a:effectLst/>
                <a:latin typeface="Arial" panose="020B0604020202090204" pitchFamily="34" charset="0"/>
                <a:ea typeface="Calibri" panose="020F0502020204030204" pitchFamily="34" charset="0"/>
                <a:cs typeface="Arial" panose="020B0604020202090204" pitchFamily="34" charset="0"/>
              </a:rPr>
              <a:t>Bourne, S.V., Korom, M. and Dozier, M. (2022) ‘Consequences of inadequate caregiving for children’s attachment, neurobiological development, and adaptive functioning’, </a:t>
            </a:r>
            <a:r>
              <a:rPr lang="en-US" sz="2000" i="1" kern="100" dirty="0">
                <a:effectLst/>
                <a:latin typeface="Arial" panose="020B0604020202090204" pitchFamily="34" charset="0"/>
                <a:ea typeface="Calibri" panose="020F0502020204030204" pitchFamily="34" charset="0"/>
                <a:cs typeface="Arial" panose="020B0604020202090204" pitchFamily="34" charset="0"/>
              </a:rPr>
              <a:t>Clinical Child and Family Psychology Review</a:t>
            </a:r>
            <a:r>
              <a:rPr lang="en-US" sz="2000" kern="100" dirty="0">
                <a:effectLst/>
                <a:latin typeface="Arial" panose="020B0604020202090204" pitchFamily="34" charset="0"/>
                <a:ea typeface="Calibri" panose="020F0502020204030204" pitchFamily="34" charset="0"/>
                <a:cs typeface="Arial" panose="020B0604020202090204" pitchFamily="34" charset="0"/>
              </a:rPr>
              <a:t>, 25(1), pp. 166–181. Available at: </a:t>
            </a:r>
            <a:r>
              <a:rPr lang="en-US" sz="2000" u="sng" kern="100" dirty="0">
                <a:effectLst/>
                <a:latin typeface="Arial" panose="020B0604020202090204" pitchFamily="34" charset="0"/>
                <a:ea typeface="Calibri" panose="020F0502020204030204" pitchFamily="34" charset="0"/>
                <a:cs typeface="Arial" panose="020B0604020202090204" pitchFamily="34" charset="0"/>
                <a:hlinkClick r:id="rId5"/>
              </a:rPr>
              <a:t>https://doi.org/10.1007/s10567-022-00386-4</a:t>
            </a:r>
            <a:r>
              <a:rPr lang="en-US" sz="2000" kern="100" dirty="0">
                <a:effectLst/>
                <a:latin typeface="Arial" panose="020B0604020202090204" pitchFamily="34" charset="0"/>
                <a:ea typeface="Calibri" panose="020F0502020204030204" pitchFamily="34" charset="0"/>
                <a:cs typeface="Arial" panose="020B0604020202090204" pitchFamily="34" charset="0"/>
              </a:rPr>
              <a:t> (Accessed: 25 June 2026).</a:t>
            </a:r>
          </a:p>
          <a:p>
            <a:pPr marL="0" marR="0" algn="l">
              <a:spcAft>
                <a:spcPts val="800"/>
              </a:spcAft>
              <a:buNone/>
            </a:pPr>
            <a:r>
              <a:rPr lang="en-US" sz="2000" kern="100" dirty="0">
                <a:effectLst/>
                <a:latin typeface="Arial" panose="020B0604020202090204" pitchFamily="34" charset="0"/>
                <a:ea typeface="Calibri" panose="020F0502020204030204" pitchFamily="34" charset="0"/>
                <a:cs typeface="Arial" panose="020B0604020202090204" pitchFamily="34" charset="0"/>
              </a:rPr>
              <a:t>Bowlby, J. (1982) </a:t>
            </a:r>
            <a:r>
              <a:rPr lang="en-US" sz="2000" i="1" kern="100" dirty="0">
                <a:effectLst/>
                <a:latin typeface="Arial" panose="020B0604020202090204" pitchFamily="34" charset="0"/>
                <a:ea typeface="Calibri" panose="020F0502020204030204" pitchFamily="34" charset="0"/>
                <a:cs typeface="Arial" panose="020B0604020202090204" pitchFamily="34" charset="0"/>
              </a:rPr>
              <a:t>Attachment and loss: Volume 1, Attachment</a:t>
            </a:r>
            <a:r>
              <a:rPr lang="en-US" sz="2000" kern="100" dirty="0">
                <a:effectLst/>
                <a:latin typeface="Arial" panose="020B0604020202090204" pitchFamily="34" charset="0"/>
                <a:ea typeface="Calibri" panose="020F0502020204030204" pitchFamily="34" charset="0"/>
                <a:cs typeface="Arial" panose="020B0604020202090204" pitchFamily="34" charset="0"/>
              </a:rPr>
              <a:t>. 2nd </a:t>
            </a:r>
            <a:r>
              <a:rPr lang="en-US" sz="2000" kern="100" dirty="0" err="1">
                <a:effectLst/>
                <a:latin typeface="Arial" panose="020B0604020202090204" pitchFamily="34" charset="0"/>
                <a:ea typeface="Calibri" panose="020F0502020204030204" pitchFamily="34" charset="0"/>
                <a:cs typeface="Arial" panose="020B0604020202090204" pitchFamily="34" charset="0"/>
              </a:rPr>
              <a:t>edn</a:t>
            </a:r>
            <a:r>
              <a:rPr lang="en-US" sz="2000" kern="100" dirty="0">
                <a:effectLst/>
                <a:latin typeface="Arial" panose="020B0604020202090204" pitchFamily="34" charset="0"/>
                <a:ea typeface="Calibri" panose="020F0502020204030204" pitchFamily="34" charset="0"/>
                <a:cs typeface="Arial" panose="020B0604020202090204" pitchFamily="34" charset="0"/>
              </a:rPr>
              <a:t>. New York: Basic Books.</a:t>
            </a:r>
          </a:p>
          <a:p>
            <a:pPr marL="0" marR="0" algn="l">
              <a:spcAft>
                <a:spcPts val="800"/>
              </a:spcAft>
              <a:buNone/>
            </a:pPr>
            <a:r>
              <a:rPr lang="en-US" sz="2000" kern="100" dirty="0">
                <a:effectLst/>
                <a:latin typeface="Arial" panose="020B0604020202090204" pitchFamily="34" charset="0"/>
                <a:ea typeface="Calibri" panose="020F0502020204030204" pitchFamily="34" charset="0"/>
                <a:cs typeface="Arial" panose="020B0604020202090204" pitchFamily="34" charset="0"/>
              </a:rPr>
              <a:t>Department for Education (2025) </a:t>
            </a:r>
            <a:r>
              <a:rPr lang="en-US" sz="2000" i="1" kern="100" dirty="0">
                <a:effectLst/>
                <a:latin typeface="Arial" panose="020B0604020202090204" pitchFamily="34" charset="0"/>
                <a:ea typeface="Calibri" panose="020F0502020204030204" pitchFamily="34" charset="0"/>
                <a:cs typeface="Arial" panose="020B0604020202090204" pitchFamily="34" charset="0"/>
              </a:rPr>
              <a:t>Early years foundation stage statutory framework for group and school-based providers</a:t>
            </a:r>
            <a:r>
              <a:rPr lang="en-US" sz="2000" kern="100" dirty="0">
                <a:effectLst/>
                <a:latin typeface="Arial" panose="020B0604020202090204" pitchFamily="34" charset="0"/>
                <a:ea typeface="Calibri" panose="020F0502020204030204" pitchFamily="34" charset="0"/>
                <a:cs typeface="Arial" panose="020B0604020202090204" pitchFamily="34" charset="0"/>
              </a:rPr>
              <a:t>. Available at: </a:t>
            </a:r>
            <a:r>
              <a:rPr lang="en-US" sz="2000" u="sng" kern="100" dirty="0">
                <a:effectLst/>
                <a:latin typeface="Arial" panose="020B0604020202090204" pitchFamily="34" charset="0"/>
                <a:ea typeface="Calibri" panose="020F0502020204030204" pitchFamily="34" charset="0"/>
                <a:cs typeface="Arial" panose="020B0604020202090204" pitchFamily="34" charset="0"/>
                <a:hlinkClick r:id="rId6"/>
              </a:rPr>
              <a:t>https://www.gov.uk/government/publications/early-years-foundation-stage-framework--2</a:t>
            </a:r>
            <a:r>
              <a:rPr lang="en-US" sz="2000" kern="100" dirty="0">
                <a:effectLst/>
                <a:latin typeface="Arial" panose="020B0604020202090204" pitchFamily="34" charset="0"/>
                <a:ea typeface="Calibri" panose="020F0502020204030204" pitchFamily="34" charset="0"/>
                <a:cs typeface="Arial" panose="020B0604020202090204" pitchFamily="34" charset="0"/>
              </a:rPr>
              <a:t> (Accessed: 25 June 2026).</a:t>
            </a:r>
          </a:p>
          <a:p>
            <a:pPr marL="0" marR="0" algn="l">
              <a:spcAft>
                <a:spcPts val="800"/>
              </a:spcAft>
              <a:buNone/>
            </a:pPr>
            <a:r>
              <a:rPr lang="en-US" sz="2000" kern="100" dirty="0">
                <a:effectLst/>
                <a:latin typeface="Arial" panose="020B0604020202090204" pitchFamily="34" charset="0"/>
                <a:ea typeface="Calibri" panose="020F0502020204030204" pitchFamily="34" charset="0"/>
                <a:cs typeface="Arial" panose="020B0604020202090204" pitchFamily="34" charset="0"/>
              </a:rPr>
              <a:t>Education Endowment Foundation (2016) </a:t>
            </a:r>
            <a:r>
              <a:rPr lang="en-US" sz="2000" i="1" kern="100" dirty="0">
                <a:effectLst/>
                <a:latin typeface="Arial" panose="020B0604020202090204" pitchFamily="34" charset="0"/>
                <a:ea typeface="Calibri" panose="020F0502020204030204" pitchFamily="34" charset="0"/>
                <a:cs typeface="Arial" panose="020B0604020202090204" pitchFamily="34" charset="0"/>
              </a:rPr>
              <a:t>Communication and language approaches</a:t>
            </a:r>
            <a:r>
              <a:rPr lang="en-US" sz="2000" kern="100" dirty="0">
                <a:effectLst/>
                <a:latin typeface="Arial" panose="020B0604020202090204" pitchFamily="34" charset="0"/>
                <a:ea typeface="Calibri" panose="020F0502020204030204" pitchFamily="34" charset="0"/>
                <a:cs typeface="Arial" panose="020B0604020202090204" pitchFamily="34" charset="0"/>
              </a:rPr>
              <a:t>. Available at: </a:t>
            </a:r>
            <a:r>
              <a:rPr lang="en-US" sz="2000" u="sng" kern="100" dirty="0">
                <a:effectLst/>
                <a:latin typeface="Arial" panose="020B0604020202090204" pitchFamily="34" charset="0"/>
                <a:ea typeface="Calibri" panose="020F0502020204030204" pitchFamily="34" charset="0"/>
                <a:cs typeface="Arial" panose="020B0604020202090204" pitchFamily="34" charset="0"/>
                <a:hlinkClick r:id="rId7"/>
              </a:rPr>
              <a:t>https://educationendowmentfoundation.org.uk/early-years/toolkit/communication-and-language-approaches</a:t>
            </a:r>
            <a:r>
              <a:rPr lang="en-US" sz="2000" kern="100" dirty="0">
                <a:effectLst/>
                <a:latin typeface="Arial" panose="020B0604020202090204" pitchFamily="34" charset="0"/>
                <a:ea typeface="Calibri" panose="020F0502020204030204" pitchFamily="34" charset="0"/>
                <a:cs typeface="Arial" panose="020B0604020202090204" pitchFamily="34" charset="0"/>
              </a:rPr>
              <a:t> (Accessed: 25 June 2026).</a:t>
            </a:r>
          </a:p>
          <a:p>
            <a:pPr marL="0" marR="0" algn="l">
              <a:spcAft>
                <a:spcPts val="800"/>
              </a:spcAft>
              <a:buNone/>
            </a:pPr>
            <a:r>
              <a:rPr lang="en-US" sz="2000" kern="100" dirty="0">
                <a:effectLst/>
                <a:latin typeface="Arial" panose="020B0604020202090204" pitchFamily="34" charset="0"/>
                <a:ea typeface="Calibri" panose="020F0502020204030204" pitchFamily="34" charset="0"/>
                <a:cs typeface="Arial" panose="020B0604020202090204" pitchFamily="34" charset="0"/>
              </a:rPr>
              <a:t>Kohlhoff, J., </a:t>
            </a:r>
            <a:r>
              <a:rPr lang="en-US" sz="2000" kern="100" dirty="0" err="1">
                <a:effectLst/>
                <a:latin typeface="Arial" panose="020B0604020202090204" pitchFamily="34" charset="0"/>
                <a:ea typeface="Calibri" panose="020F0502020204030204" pitchFamily="34" charset="0"/>
                <a:cs typeface="Arial" panose="020B0604020202090204" pitchFamily="34" charset="0"/>
              </a:rPr>
              <a:t>Lieneman</a:t>
            </a:r>
            <a:r>
              <a:rPr lang="en-US" sz="2000" kern="100" dirty="0">
                <a:effectLst/>
                <a:latin typeface="Arial" panose="020B0604020202090204" pitchFamily="34" charset="0"/>
                <a:ea typeface="Calibri" panose="020F0502020204030204" pitchFamily="34" charset="0"/>
                <a:cs typeface="Arial" panose="020B0604020202090204" pitchFamily="34" charset="0"/>
              </a:rPr>
              <a:t>, C., </a:t>
            </a:r>
            <a:r>
              <a:rPr lang="en-US" sz="2000" kern="100" dirty="0" err="1">
                <a:effectLst/>
                <a:latin typeface="Arial" panose="020B0604020202090204" pitchFamily="34" charset="0"/>
                <a:ea typeface="Calibri" panose="020F0502020204030204" pitchFamily="34" charset="0"/>
                <a:cs typeface="Arial" panose="020B0604020202090204" pitchFamily="34" charset="0"/>
              </a:rPr>
              <a:t>Cibralic</a:t>
            </a:r>
            <a:r>
              <a:rPr lang="en-US" sz="2000" kern="100" dirty="0">
                <a:effectLst/>
                <a:latin typeface="Arial" panose="020B0604020202090204" pitchFamily="34" charset="0"/>
                <a:ea typeface="Calibri" panose="020F0502020204030204" pitchFamily="34" charset="0"/>
                <a:cs typeface="Arial" panose="020B0604020202090204" pitchFamily="34" charset="0"/>
              </a:rPr>
              <a:t>, S., Traynor, N. and McNeil, C.B. (2022) ‘Attachment-based parenting interventions and evidence of changes in toddler attachment patterns: An overview’, </a:t>
            </a:r>
            <a:r>
              <a:rPr lang="en-US" sz="2000" i="1" kern="100" dirty="0">
                <a:effectLst/>
                <a:latin typeface="Arial" panose="020B0604020202090204" pitchFamily="34" charset="0"/>
                <a:ea typeface="Calibri" panose="020F0502020204030204" pitchFamily="34" charset="0"/>
                <a:cs typeface="Arial" panose="020B0604020202090204" pitchFamily="34" charset="0"/>
              </a:rPr>
              <a:t>Clinical Child and Family Psychology Review</a:t>
            </a:r>
            <a:r>
              <a:rPr lang="en-US" sz="2000" kern="100" dirty="0">
                <a:effectLst/>
                <a:latin typeface="Arial" panose="020B0604020202090204" pitchFamily="34" charset="0"/>
                <a:ea typeface="Calibri" panose="020F0502020204030204" pitchFamily="34" charset="0"/>
                <a:cs typeface="Arial" panose="020B0604020202090204" pitchFamily="34" charset="0"/>
              </a:rPr>
              <a:t>, 25(4), pp. 737–753. Available at: </a:t>
            </a:r>
            <a:r>
              <a:rPr lang="en-US" sz="2000" u="sng" kern="100" dirty="0">
                <a:effectLst/>
                <a:latin typeface="Arial" panose="020B0604020202090204" pitchFamily="34" charset="0"/>
                <a:ea typeface="Calibri" panose="020F0502020204030204" pitchFamily="34" charset="0"/>
                <a:cs typeface="Arial" panose="020B0604020202090204" pitchFamily="34" charset="0"/>
                <a:hlinkClick r:id="rId8"/>
              </a:rPr>
              <a:t>https://doi.org/10.1007/s10567-022-00405-4</a:t>
            </a:r>
            <a:r>
              <a:rPr lang="en-US" sz="2000" kern="100" dirty="0">
                <a:effectLst/>
                <a:latin typeface="Arial" panose="020B0604020202090204" pitchFamily="34" charset="0"/>
                <a:ea typeface="Calibri" panose="020F0502020204030204" pitchFamily="34" charset="0"/>
                <a:cs typeface="Arial" panose="020B0604020202090204" pitchFamily="34" charset="0"/>
              </a:rPr>
              <a:t> (Accessed: 25 June 2026).</a:t>
            </a:r>
          </a:p>
          <a:p>
            <a:pPr marL="0" marR="0" algn="l">
              <a:spcAft>
                <a:spcPts val="800"/>
              </a:spcAft>
              <a:buNone/>
            </a:pPr>
            <a:r>
              <a:rPr lang="en-US" sz="2000" kern="100" dirty="0">
                <a:effectLst/>
                <a:latin typeface="Arial" panose="020B0604020202090204" pitchFamily="34" charset="0"/>
                <a:ea typeface="Calibri" panose="020F0502020204030204" pitchFamily="34" charset="0"/>
                <a:cs typeface="Arial" panose="020B0604020202090204" pitchFamily="34" charset="0"/>
              </a:rPr>
              <a:t>McIntosh, J.E., Opie, J., Greenwood, C.J., Booth, A., Tan, E., Painter, F., Messer, M., Macdonald, J.A., Letcher, P., Olsson, C.A. and ATPG3 MAC Lab and Consortium (2024) ‘Infant and preschool attachment, continuity and relationship to caregiving sensitivity: Findings from a new population-based Australian cohort’, </a:t>
            </a:r>
            <a:r>
              <a:rPr lang="en-US" sz="2000" i="1" kern="100" dirty="0">
                <a:effectLst/>
                <a:latin typeface="Arial" panose="020B0604020202090204" pitchFamily="34" charset="0"/>
                <a:ea typeface="Calibri" panose="020F0502020204030204" pitchFamily="34" charset="0"/>
                <a:cs typeface="Arial" panose="020B0604020202090204" pitchFamily="34" charset="0"/>
              </a:rPr>
              <a:t>Journal of Child Psychology and Psychiatry</a:t>
            </a:r>
            <a:r>
              <a:rPr lang="en-US" sz="2000" kern="100" dirty="0">
                <a:effectLst/>
                <a:latin typeface="Arial" panose="020B0604020202090204" pitchFamily="34" charset="0"/>
                <a:ea typeface="Calibri" panose="020F0502020204030204" pitchFamily="34" charset="0"/>
                <a:cs typeface="Arial" panose="020B0604020202090204" pitchFamily="34" charset="0"/>
              </a:rPr>
              <a:t>, 65(1), pp. 64–76. Available at: </a:t>
            </a:r>
            <a:r>
              <a:rPr lang="en-US" sz="2000" u="sng" kern="100" dirty="0">
                <a:effectLst/>
                <a:latin typeface="Arial" panose="020B0604020202090204" pitchFamily="34" charset="0"/>
                <a:ea typeface="Calibri" panose="020F0502020204030204" pitchFamily="34" charset="0"/>
                <a:cs typeface="Arial" panose="020B0604020202090204" pitchFamily="34" charset="0"/>
                <a:hlinkClick r:id="rId9"/>
              </a:rPr>
              <a:t>https://doi.org/10.1111/jcpp.13865</a:t>
            </a:r>
            <a:r>
              <a:rPr lang="en-US" sz="2000" kern="100" dirty="0">
                <a:effectLst/>
                <a:latin typeface="Arial" panose="020B0604020202090204" pitchFamily="34" charset="0"/>
                <a:ea typeface="Calibri" panose="020F0502020204030204" pitchFamily="34" charset="0"/>
                <a:cs typeface="Arial" panose="020B0604020202090204" pitchFamily="34" charset="0"/>
              </a:rPr>
              <a:t> (Accessed: 25 June 2026).</a:t>
            </a:r>
          </a:p>
          <a:p>
            <a:pPr marL="0" marR="0" algn="l">
              <a:spcAft>
                <a:spcPts val="800"/>
              </a:spcAft>
              <a:buNone/>
            </a:pPr>
            <a:r>
              <a:rPr lang="en-US" sz="2000" kern="100" dirty="0">
                <a:effectLst/>
                <a:latin typeface="Arial" panose="020B0604020202090204" pitchFamily="34" charset="0"/>
                <a:ea typeface="Calibri" panose="020F0502020204030204" pitchFamily="34" charset="0"/>
                <a:cs typeface="Arial" panose="020B0604020202090204" pitchFamily="34" charset="0"/>
              </a:rPr>
              <a:t>Pan, B., Gong, Y., Wang, Y., Miao, J., Zhao, C. and Li, Y. (2025) ‘The impact of maternal parenting stress on early childhood development: The mediating role of maternal depression and the moderating effect of family resilience’, </a:t>
            </a:r>
            <a:r>
              <a:rPr lang="en-US" sz="2000" i="1" kern="100" dirty="0">
                <a:effectLst/>
                <a:latin typeface="Arial" panose="020B0604020202090204" pitchFamily="34" charset="0"/>
                <a:ea typeface="Calibri" panose="020F0502020204030204" pitchFamily="34" charset="0"/>
                <a:cs typeface="Arial" panose="020B0604020202090204" pitchFamily="34" charset="0"/>
              </a:rPr>
              <a:t>BMC Psychology</a:t>
            </a:r>
            <a:r>
              <a:rPr lang="en-US" sz="2000" kern="100" dirty="0">
                <a:effectLst/>
                <a:latin typeface="Arial" panose="020B0604020202090204" pitchFamily="34" charset="0"/>
                <a:ea typeface="Calibri" panose="020F0502020204030204" pitchFamily="34" charset="0"/>
                <a:cs typeface="Arial" panose="020B0604020202090204" pitchFamily="34" charset="0"/>
              </a:rPr>
              <a:t>, 13, article 277. Available at: </a:t>
            </a:r>
            <a:r>
              <a:rPr lang="en-US" sz="2000" u="sng" kern="100" dirty="0">
                <a:effectLst/>
                <a:latin typeface="Arial" panose="020B0604020202090204" pitchFamily="34" charset="0"/>
                <a:ea typeface="Calibri" panose="020F0502020204030204" pitchFamily="34" charset="0"/>
                <a:cs typeface="Arial" panose="020B0604020202090204" pitchFamily="34" charset="0"/>
                <a:hlinkClick r:id="rId10"/>
              </a:rPr>
              <a:t>https://doi.org/10.1186/s40359-025-02575-6</a:t>
            </a:r>
            <a:r>
              <a:rPr lang="en-US" sz="2000" kern="100" dirty="0">
                <a:effectLst/>
                <a:latin typeface="Arial" panose="020B0604020202090204" pitchFamily="34" charset="0"/>
                <a:ea typeface="Calibri" panose="020F0502020204030204" pitchFamily="34" charset="0"/>
                <a:cs typeface="Arial" panose="020B0604020202090204" pitchFamily="34" charset="0"/>
              </a:rPr>
              <a:t> (Accessed: 25 June 2026).</a:t>
            </a:r>
          </a:p>
          <a:p>
            <a:pPr marL="0" marR="0" algn="l">
              <a:spcAft>
                <a:spcPts val="800"/>
              </a:spcAft>
              <a:buNone/>
            </a:pPr>
            <a:r>
              <a:rPr lang="en-US" sz="2000" kern="100" dirty="0">
                <a:effectLst/>
                <a:latin typeface="Arial" panose="020B0604020202090204" pitchFamily="34" charset="0"/>
                <a:ea typeface="Calibri" panose="020F0502020204030204" pitchFamily="34" charset="0"/>
                <a:cs typeface="Arial" panose="020B0604020202090204" pitchFamily="34" charset="0"/>
              </a:rPr>
              <a:t>Thompson, R.A., Simpson, J.A. and Berlin, L.J. (2022) ‘Taking perspective on attachment theory and research: Nine fundamental questions’, </a:t>
            </a:r>
            <a:r>
              <a:rPr lang="en-US" sz="2000" i="1" kern="100" dirty="0">
                <a:effectLst/>
                <a:latin typeface="Arial" panose="020B0604020202090204" pitchFamily="34" charset="0"/>
                <a:ea typeface="Calibri" panose="020F0502020204030204" pitchFamily="34" charset="0"/>
                <a:cs typeface="Arial" panose="020B0604020202090204" pitchFamily="34" charset="0"/>
              </a:rPr>
              <a:t>Attachment &amp; Human Development</a:t>
            </a:r>
            <a:r>
              <a:rPr lang="en-US" sz="2000" kern="100" dirty="0">
                <a:effectLst/>
                <a:latin typeface="Arial" panose="020B0604020202090204" pitchFamily="34" charset="0"/>
                <a:ea typeface="Calibri" panose="020F0502020204030204" pitchFamily="34" charset="0"/>
                <a:cs typeface="Arial" panose="020B0604020202090204" pitchFamily="34" charset="0"/>
              </a:rPr>
              <a:t>, 24(5), pp. 543–560. Available at: </a:t>
            </a:r>
            <a:r>
              <a:rPr lang="en-US" sz="2000" u="sng" kern="100" dirty="0">
                <a:effectLst/>
                <a:latin typeface="Arial" panose="020B0604020202090204" pitchFamily="34" charset="0"/>
                <a:ea typeface="Calibri" panose="020F0502020204030204" pitchFamily="34" charset="0"/>
                <a:cs typeface="Arial" panose="020B0604020202090204" pitchFamily="34" charset="0"/>
                <a:hlinkClick r:id="rId11"/>
              </a:rPr>
              <a:t>https://doi.org/10.1080/14616734.2022.2030132</a:t>
            </a:r>
            <a:r>
              <a:rPr lang="en-US" sz="2000" kern="100" dirty="0">
                <a:effectLst/>
                <a:latin typeface="Arial" panose="020B0604020202090204" pitchFamily="34" charset="0"/>
                <a:ea typeface="Calibri" panose="020F0502020204030204" pitchFamily="34" charset="0"/>
                <a:cs typeface="Arial" panose="020B0604020202090204" pitchFamily="34" charset="0"/>
              </a:rPr>
              <a:t> (Accessed: 25 June 2026).</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8287542"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 y="0"/>
            <a:ext cx="18287543" cy="10287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5" name="Group 34">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434835" y="0"/>
            <a:ext cx="5853165" cy="3574465"/>
            <a:chOff x="6867015" y="-1"/>
            <a:chExt cx="5324985" cy="3251912"/>
          </a:xfrm>
          <a:solidFill>
            <a:schemeClr val="accent5">
              <a:alpha val="10000"/>
            </a:schemeClr>
          </a:solidFill>
        </p:grpSpPr>
        <p:sp>
          <p:nvSpPr>
            <p:cNvPr id="36" name="Freeform: Shape 35">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36">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38">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TextBox 26"/>
          <p:cNvSpPr txBox="1"/>
          <p:nvPr/>
        </p:nvSpPr>
        <p:spPr>
          <a:xfrm>
            <a:off x="1768839" y="4336468"/>
            <a:ext cx="14750322" cy="4040964"/>
          </a:xfrm>
          <a:prstGeom prst="rect">
            <a:avLst/>
          </a:prstGeom>
        </p:spPr>
        <p:txBody>
          <a:bodyPr vert="horz" lIns="91440" tIns="45720" rIns="91440" bIns="45720" rtlCol="0">
            <a:normAutofit/>
          </a:bodyPr>
          <a:lstStyle/>
          <a:p>
            <a:pPr indent="-228600" algn="ctr">
              <a:lnSpc>
                <a:spcPct val="90000"/>
              </a:lnSpc>
              <a:spcAft>
                <a:spcPts val="600"/>
              </a:spcAft>
              <a:buFont typeface="Arial" panose="020B0604020202020204" pitchFamily="34" charset="0"/>
              <a:buChar char="•"/>
            </a:pPr>
            <a:r>
              <a:rPr lang="en-US" sz="4400" b="1" dirty="0">
                <a:solidFill>
                  <a:schemeClr val="tx2"/>
                </a:solidFill>
                <a:sym typeface="Poppins Bold" panose="00000800000000000000"/>
              </a:rPr>
              <a:t>Thank You</a:t>
            </a:r>
          </a:p>
        </p:txBody>
      </p:sp>
      <p:grpSp>
        <p:nvGrpSpPr>
          <p:cNvPr id="51" name="Group 50">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7024006"/>
            <a:ext cx="4348423" cy="3262992"/>
            <a:chOff x="-305" y="-1"/>
            <a:chExt cx="3832880" cy="2876136"/>
          </a:xfrm>
        </p:grpSpPr>
        <p:sp>
          <p:nvSpPr>
            <p:cNvPr id="52" name="Freeform: Shape 41">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42">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43">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44">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39</TotalTime>
  <Words>3297</Words>
  <Application>Microsoft Office PowerPoint</Application>
  <PresentationFormat>Custom</PresentationFormat>
  <Paragraphs>174</Paragraphs>
  <Slides>14</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Wingdings</vt:lpstr>
      <vt:lpstr>Calibri</vt:lpstr>
      <vt:lpstr>Aptos</vt:lpstr>
      <vt:lpstr>Times New Roman</vt:lpstr>
      <vt:lpstr>Symbol</vt:lpstr>
      <vt:lpstr>Poppins Bold</vt:lpstr>
      <vt:lpstr>Arial</vt:lpstr>
      <vt:lpstr>Aptos Display</vt:lpstr>
      <vt:lpstr>Office Theme</vt:lpstr>
      <vt:lpstr>Introduction and outline </vt:lpstr>
      <vt:lpstr>Table of Content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and White Illustrative Child Health Presentation</dc:title>
  <dc:creator/>
  <cp:lastModifiedBy>Soumeya Rekabi (2513643)</cp:lastModifiedBy>
  <cp:revision>3</cp:revision>
  <dcterms:created xsi:type="dcterms:W3CDTF">2026-07-09T11:57:06Z</dcterms:created>
  <dcterms:modified xsi:type="dcterms:W3CDTF">2026-07-09T20:32:04Z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1033-12.1.26015.26015</vt:lpwstr>
  </property>
  <property fmtid="{D5CDD505-2E9C-101B-9397-08002B2CF9AE}" pid="3" name="ICV">
    <vt:lpwstr>C26BB16FACE04C9D5B8C4F6AF54B836B_42</vt:lpwstr>
  </property>
</Properties>
</file>