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02" r:id="rId5"/>
  </p:sldMasterIdLst>
  <p:notesMasterIdLst>
    <p:notesMasterId r:id="rId44"/>
  </p:notesMasterIdLst>
  <p:handoutMasterIdLst>
    <p:handoutMasterId r:id="rId45"/>
  </p:handoutMasterIdLst>
  <p:sldIdLst>
    <p:sldId id="256" r:id="rId6"/>
    <p:sldId id="320" r:id="rId7"/>
    <p:sldId id="257" r:id="rId8"/>
    <p:sldId id="314" r:id="rId9"/>
    <p:sldId id="258" r:id="rId10"/>
    <p:sldId id="347" r:id="rId11"/>
    <p:sldId id="343" r:id="rId12"/>
    <p:sldId id="259" r:id="rId13"/>
    <p:sldId id="344" r:id="rId14"/>
    <p:sldId id="345" r:id="rId15"/>
    <p:sldId id="342" r:id="rId16"/>
    <p:sldId id="346" r:id="rId17"/>
    <p:sldId id="322" r:id="rId18"/>
    <p:sldId id="290" r:id="rId19"/>
    <p:sldId id="311" r:id="rId20"/>
    <p:sldId id="260" r:id="rId21"/>
    <p:sldId id="267" r:id="rId22"/>
    <p:sldId id="325" r:id="rId23"/>
    <p:sldId id="326" r:id="rId24"/>
    <p:sldId id="265" r:id="rId25"/>
    <p:sldId id="327" r:id="rId26"/>
    <p:sldId id="328" r:id="rId27"/>
    <p:sldId id="329" r:id="rId28"/>
    <p:sldId id="330" r:id="rId29"/>
    <p:sldId id="331" r:id="rId30"/>
    <p:sldId id="332" r:id="rId31"/>
    <p:sldId id="333" r:id="rId32"/>
    <p:sldId id="334" r:id="rId33"/>
    <p:sldId id="335" r:id="rId34"/>
    <p:sldId id="336" r:id="rId35"/>
    <p:sldId id="337" r:id="rId36"/>
    <p:sldId id="338" r:id="rId37"/>
    <p:sldId id="339" r:id="rId38"/>
    <p:sldId id="340" r:id="rId39"/>
    <p:sldId id="341" r:id="rId40"/>
    <p:sldId id="324" r:id="rId41"/>
    <p:sldId id="323" r:id="rId42"/>
    <p:sldId id="313" r:id="rId4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B89B21-1F48-4E5B-9640-39D1C20F48B4}" type="doc">
      <dgm:prSet loTypeId="urn:microsoft.com/office/officeart/2008/layout/VerticalCircleList" loCatId="list" qsTypeId="urn:microsoft.com/office/officeart/2005/8/quickstyle/3d3" qsCatId="3D" csTypeId="urn:microsoft.com/office/officeart/2005/8/colors/colorful1" csCatId="colorful" phldr="1"/>
      <dgm:spPr/>
      <dgm:t>
        <a:bodyPr/>
        <a:lstStyle/>
        <a:p>
          <a:endParaRPr lang="en-US"/>
        </a:p>
      </dgm:t>
    </dgm:pt>
    <dgm:pt modelId="{D31C34D6-AA76-4B0F-A19A-5D054E3B2F79}">
      <dgm:prSet phldrT="[Text]"/>
      <dgm:spPr/>
      <dgm:t>
        <a:bodyPr/>
        <a:lstStyle/>
        <a:p>
          <a:r>
            <a:rPr lang="en-US" dirty="0"/>
            <a:t>Self development</a:t>
          </a:r>
        </a:p>
      </dgm:t>
    </dgm:pt>
    <dgm:pt modelId="{BD2CEE46-EC13-4E74-8CA7-DD88212FEC67}" type="parTrans" cxnId="{29433D98-757D-4198-B014-A569671612AB}">
      <dgm:prSet/>
      <dgm:spPr/>
      <dgm:t>
        <a:bodyPr/>
        <a:lstStyle/>
        <a:p>
          <a:endParaRPr lang="en-US"/>
        </a:p>
      </dgm:t>
    </dgm:pt>
    <dgm:pt modelId="{92239CC5-1830-46D5-B298-4E2D346F3867}" type="sibTrans" cxnId="{29433D98-757D-4198-B014-A569671612AB}">
      <dgm:prSet/>
      <dgm:spPr/>
      <dgm:t>
        <a:bodyPr/>
        <a:lstStyle/>
        <a:p>
          <a:endParaRPr lang="en-US"/>
        </a:p>
      </dgm:t>
    </dgm:pt>
    <dgm:pt modelId="{6222261F-F410-4307-AD8B-747E5B1FF2E9}">
      <dgm:prSet phldrT="[Text]"/>
      <dgm:spPr/>
      <dgm:t>
        <a:bodyPr/>
        <a:lstStyle/>
        <a:p>
          <a:r>
            <a:rPr lang="en-US" dirty="0"/>
            <a:t>Reflecting on ourselves</a:t>
          </a:r>
        </a:p>
      </dgm:t>
    </dgm:pt>
    <dgm:pt modelId="{2CC4A240-AFFB-4BD4-B854-8F056D65C1A0}" type="parTrans" cxnId="{2A0ADD86-54BE-496B-8084-3FD4D32C1963}">
      <dgm:prSet/>
      <dgm:spPr/>
      <dgm:t>
        <a:bodyPr/>
        <a:lstStyle/>
        <a:p>
          <a:endParaRPr lang="en-US"/>
        </a:p>
      </dgm:t>
    </dgm:pt>
    <dgm:pt modelId="{F93756FB-E3A3-45FB-A470-EF07A4A3C05C}" type="sibTrans" cxnId="{2A0ADD86-54BE-496B-8084-3FD4D32C1963}">
      <dgm:prSet/>
      <dgm:spPr/>
      <dgm:t>
        <a:bodyPr/>
        <a:lstStyle/>
        <a:p>
          <a:endParaRPr lang="en-US"/>
        </a:p>
      </dgm:t>
    </dgm:pt>
    <dgm:pt modelId="{27E907FC-B455-47CD-A89C-34F03AD7FBE8}">
      <dgm:prSet phldrT="[Text]"/>
      <dgm:spPr/>
      <dgm:t>
        <a:bodyPr/>
        <a:lstStyle/>
        <a:p>
          <a:r>
            <a:rPr lang="en-US" dirty="0" err="1"/>
            <a:t>Analysing</a:t>
          </a:r>
          <a:r>
            <a:rPr lang="en-US" dirty="0"/>
            <a:t> current position</a:t>
          </a:r>
        </a:p>
      </dgm:t>
    </dgm:pt>
    <dgm:pt modelId="{16F618C1-F7EB-4A62-A54A-001189620ED8}" type="parTrans" cxnId="{3FE4787F-C3B7-40DF-BF4E-DCB8DC16CFFE}">
      <dgm:prSet/>
      <dgm:spPr/>
      <dgm:t>
        <a:bodyPr/>
        <a:lstStyle/>
        <a:p>
          <a:endParaRPr lang="en-US"/>
        </a:p>
      </dgm:t>
    </dgm:pt>
    <dgm:pt modelId="{B9175986-D98B-46B1-9D83-5E90B0BB449B}" type="sibTrans" cxnId="{3FE4787F-C3B7-40DF-BF4E-DCB8DC16CFFE}">
      <dgm:prSet/>
      <dgm:spPr/>
      <dgm:t>
        <a:bodyPr/>
        <a:lstStyle/>
        <a:p>
          <a:endParaRPr lang="en-US"/>
        </a:p>
      </dgm:t>
    </dgm:pt>
    <dgm:pt modelId="{EEB5F14A-ABD8-4BE5-942A-4B6573A02D7A}">
      <dgm:prSet phldrT="[Text]"/>
      <dgm:spPr/>
      <dgm:t>
        <a:bodyPr/>
        <a:lstStyle/>
        <a:p>
          <a:r>
            <a:rPr lang="en-US" dirty="0"/>
            <a:t>Personal development</a:t>
          </a:r>
        </a:p>
      </dgm:t>
    </dgm:pt>
    <dgm:pt modelId="{8544C331-3CD7-447D-AA95-206E0827B9FD}" type="parTrans" cxnId="{0D6F219E-E8E8-47B3-9F28-5AD2EAC24986}">
      <dgm:prSet/>
      <dgm:spPr/>
      <dgm:t>
        <a:bodyPr/>
        <a:lstStyle/>
        <a:p>
          <a:endParaRPr lang="en-US"/>
        </a:p>
      </dgm:t>
    </dgm:pt>
    <dgm:pt modelId="{3E59D20A-B494-4406-AA86-4B5C4A5FC154}" type="sibTrans" cxnId="{0D6F219E-E8E8-47B3-9F28-5AD2EAC24986}">
      <dgm:prSet/>
      <dgm:spPr/>
      <dgm:t>
        <a:bodyPr/>
        <a:lstStyle/>
        <a:p>
          <a:endParaRPr lang="en-US"/>
        </a:p>
      </dgm:t>
    </dgm:pt>
    <dgm:pt modelId="{750BD4C1-6384-40E9-AD9C-E005D0EEF730}">
      <dgm:prSet phldrT="[Text]"/>
      <dgm:spPr/>
      <dgm:t>
        <a:bodyPr/>
        <a:lstStyle/>
        <a:p>
          <a:r>
            <a:rPr lang="en-US" dirty="0"/>
            <a:t>Identifying goals</a:t>
          </a:r>
        </a:p>
      </dgm:t>
    </dgm:pt>
    <dgm:pt modelId="{330F4B9D-A6B9-4F91-87DC-3B515218DF9E}" type="parTrans" cxnId="{99BBF5A6-DD76-43E8-88DA-0C7707F327EC}">
      <dgm:prSet/>
      <dgm:spPr/>
      <dgm:t>
        <a:bodyPr/>
        <a:lstStyle/>
        <a:p>
          <a:endParaRPr lang="en-US"/>
        </a:p>
      </dgm:t>
    </dgm:pt>
    <dgm:pt modelId="{4FD5FE71-E1EA-4544-80A1-100EA111FEF7}" type="sibTrans" cxnId="{99BBF5A6-DD76-43E8-88DA-0C7707F327EC}">
      <dgm:prSet/>
      <dgm:spPr/>
      <dgm:t>
        <a:bodyPr/>
        <a:lstStyle/>
        <a:p>
          <a:endParaRPr lang="en-US"/>
        </a:p>
      </dgm:t>
    </dgm:pt>
    <dgm:pt modelId="{12970D81-7F88-4D68-A887-BB4E0C62910F}">
      <dgm:prSet phldrT="[Text]"/>
      <dgm:spPr/>
      <dgm:t>
        <a:bodyPr/>
        <a:lstStyle/>
        <a:p>
          <a:r>
            <a:rPr lang="en-US" dirty="0"/>
            <a:t>Identifying clear path/ road map to get there</a:t>
          </a:r>
        </a:p>
      </dgm:t>
    </dgm:pt>
    <dgm:pt modelId="{FEC44E8E-9EDF-4152-9439-ED2184D83B48}" type="parTrans" cxnId="{3E0B6A10-F0ED-4A3A-AB00-87819992FD6A}">
      <dgm:prSet/>
      <dgm:spPr/>
      <dgm:t>
        <a:bodyPr/>
        <a:lstStyle/>
        <a:p>
          <a:endParaRPr lang="en-US"/>
        </a:p>
      </dgm:t>
    </dgm:pt>
    <dgm:pt modelId="{D6092750-D780-41CF-8BE7-36752BDC918E}" type="sibTrans" cxnId="{3E0B6A10-F0ED-4A3A-AB00-87819992FD6A}">
      <dgm:prSet/>
      <dgm:spPr/>
      <dgm:t>
        <a:bodyPr/>
        <a:lstStyle/>
        <a:p>
          <a:endParaRPr lang="en-US"/>
        </a:p>
      </dgm:t>
    </dgm:pt>
    <dgm:pt modelId="{DE4D3128-8369-4BA6-84D3-97BC414CCEBC}" type="pres">
      <dgm:prSet presAssocID="{8EB89B21-1F48-4E5B-9640-39D1C20F48B4}" presName="Name0" presStyleCnt="0">
        <dgm:presLayoutVars>
          <dgm:dir/>
        </dgm:presLayoutVars>
      </dgm:prSet>
      <dgm:spPr/>
    </dgm:pt>
    <dgm:pt modelId="{60359745-E71B-4A6B-9102-33C00B8C871F}" type="pres">
      <dgm:prSet presAssocID="{D31C34D6-AA76-4B0F-A19A-5D054E3B2F79}" presName="withChildren" presStyleCnt="0"/>
      <dgm:spPr/>
    </dgm:pt>
    <dgm:pt modelId="{839AD824-91CB-4A78-90F5-D104BA5D8CAD}" type="pres">
      <dgm:prSet presAssocID="{D31C34D6-AA76-4B0F-A19A-5D054E3B2F79}" presName="bigCircle" presStyleLbl="vennNode1" presStyleIdx="0" presStyleCnt="6"/>
      <dgm:spPr/>
    </dgm:pt>
    <dgm:pt modelId="{EAEB599D-9CC7-4FB3-BACB-C64B83B118D7}" type="pres">
      <dgm:prSet presAssocID="{D31C34D6-AA76-4B0F-A19A-5D054E3B2F79}" presName="medCircle" presStyleLbl="vennNode1" presStyleIdx="1" presStyleCnt="6"/>
      <dgm:spPr/>
    </dgm:pt>
    <dgm:pt modelId="{A3308107-1C53-4CC6-9B92-3A5396B28906}" type="pres">
      <dgm:prSet presAssocID="{D31C34D6-AA76-4B0F-A19A-5D054E3B2F79}" presName="txLvl1" presStyleLbl="revTx" presStyleIdx="0" presStyleCnt="6"/>
      <dgm:spPr/>
    </dgm:pt>
    <dgm:pt modelId="{633D368B-409A-4F65-A78C-3C01BC1C0506}" type="pres">
      <dgm:prSet presAssocID="{D31C34D6-AA76-4B0F-A19A-5D054E3B2F79}" presName="lin" presStyleCnt="0"/>
      <dgm:spPr/>
    </dgm:pt>
    <dgm:pt modelId="{94D69317-ABA6-4AD5-AD03-10F0018D634D}" type="pres">
      <dgm:prSet presAssocID="{6222261F-F410-4307-AD8B-747E5B1FF2E9}" presName="txLvl2" presStyleLbl="revTx" presStyleIdx="1" presStyleCnt="6"/>
      <dgm:spPr/>
    </dgm:pt>
    <dgm:pt modelId="{ACE945A1-932C-450C-BBD2-9D6ECB5DDBE7}" type="pres">
      <dgm:prSet presAssocID="{F93756FB-E3A3-45FB-A470-EF07A4A3C05C}" presName="smCircle" presStyleLbl="vennNode1" presStyleIdx="2" presStyleCnt="6"/>
      <dgm:spPr/>
    </dgm:pt>
    <dgm:pt modelId="{87FCF503-F637-4F4E-ABCF-93FDD0E258DB}" type="pres">
      <dgm:prSet presAssocID="{27E907FC-B455-47CD-A89C-34F03AD7FBE8}" presName="txLvl2" presStyleLbl="revTx" presStyleIdx="2" presStyleCnt="6"/>
      <dgm:spPr/>
    </dgm:pt>
    <dgm:pt modelId="{1F752E28-1121-404F-A225-94E5B6AFD019}" type="pres">
      <dgm:prSet presAssocID="{D31C34D6-AA76-4B0F-A19A-5D054E3B2F79}" presName="overlap" presStyleCnt="0"/>
      <dgm:spPr/>
    </dgm:pt>
    <dgm:pt modelId="{AF328519-0601-43DC-80E7-240DDFCEF038}" type="pres">
      <dgm:prSet presAssocID="{EEB5F14A-ABD8-4BE5-942A-4B6573A02D7A}" presName="withChildren" presStyleCnt="0"/>
      <dgm:spPr/>
    </dgm:pt>
    <dgm:pt modelId="{437E9490-B06F-44A9-B674-1AE753FAD129}" type="pres">
      <dgm:prSet presAssocID="{EEB5F14A-ABD8-4BE5-942A-4B6573A02D7A}" presName="bigCircle" presStyleLbl="vennNode1" presStyleIdx="3" presStyleCnt="6"/>
      <dgm:spPr/>
    </dgm:pt>
    <dgm:pt modelId="{7786BEF8-087A-450F-8BFD-A09E63E45899}" type="pres">
      <dgm:prSet presAssocID="{EEB5F14A-ABD8-4BE5-942A-4B6573A02D7A}" presName="medCircle" presStyleLbl="vennNode1" presStyleIdx="4" presStyleCnt="6"/>
      <dgm:spPr/>
    </dgm:pt>
    <dgm:pt modelId="{C921C8A4-FFF2-4166-BB7E-713178A32BB0}" type="pres">
      <dgm:prSet presAssocID="{EEB5F14A-ABD8-4BE5-942A-4B6573A02D7A}" presName="txLvl1" presStyleLbl="revTx" presStyleIdx="3" presStyleCnt="6"/>
      <dgm:spPr/>
    </dgm:pt>
    <dgm:pt modelId="{843C7ACC-1C33-4D14-84CA-FF2C2280EB01}" type="pres">
      <dgm:prSet presAssocID="{EEB5F14A-ABD8-4BE5-942A-4B6573A02D7A}" presName="lin" presStyleCnt="0"/>
      <dgm:spPr/>
    </dgm:pt>
    <dgm:pt modelId="{26768CBA-0226-44A3-A87D-E0F72EC1868E}" type="pres">
      <dgm:prSet presAssocID="{750BD4C1-6384-40E9-AD9C-E005D0EEF730}" presName="txLvl2" presStyleLbl="revTx" presStyleIdx="4" presStyleCnt="6"/>
      <dgm:spPr/>
    </dgm:pt>
    <dgm:pt modelId="{6225EFAE-A0AF-4465-ABB9-A0ED98C6F6B0}" type="pres">
      <dgm:prSet presAssocID="{4FD5FE71-E1EA-4544-80A1-100EA111FEF7}" presName="smCircle" presStyleLbl="vennNode1" presStyleIdx="5" presStyleCnt="6"/>
      <dgm:spPr/>
    </dgm:pt>
    <dgm:pt modelId="{57910959-649F-4C6A-A2E2-2D52763F1C05}" type="pres">
      <dgm:prSet presAssocID="{12970D81-7F88-4D68-A887-BB4E0C62910F}" presName="txLvl2" presStyleLbl="revTx" presStyleIdx="5" presStyleCnt="6"/>
      <dgm:spPr/>
    </dgm:pt>
  </dgm:ptLst>
  <dgm:cxnLst>
    <dgm:cxn modelId="{3E0B6A10-F0ED-4A3A-AB00-87819992FD6A}" srcId="{EEB5F14A-ABD8-4BE5-942A-4B6573A02D7A}" destId="{12970D81-7F88-4D68-A887-BB4E0C62910F}" srcOrd="1" destOrd="0" parTransId="{FEC44E8E-9EDF-4152-9439-ED2184D83B48}" sibTransId="{D6092750-D780-41CF-8BE7-36752BDC918E}"/>
    <dgm:cxn modelId="{BD207D15-2EA0-46C9-9A31-50D68F3669E6}" type="presOf" srcId="{6222261F-F410-4307-AD8B-747E5B1FF2E9}" destId="{94D69317-ABA6-4AD5-AD03-10F0018D634D}" srcOrd="0" destOrd="0" presId="urn:microsoft.com/office/officeart/2008/layout/VerticalCircleList"/>
    <dgm:cxn modelId="{D5CC0F4C-F9AD-45E6-96F1-9439EA224880}" type="presOf" srcId="{D31C34D6-AA76-4B0F-A19A-5D054E3B2F79}" destId="{A3308107-1C53-4CC6-9B92-3A5396B28906}" srcOrd="0" destOrd="0" presId="urn:microsoft.com/office/officeart/2008/layout/VerticalCircleList"/>
    <dgm:cxn modelId="{EA4EA04E-CACC-40A9-83B3-67266FA1BFFB}" type="presOf" srcId="{750BD4C1-6384-40E9-AD9C-E005D0EEF730}" destId="{26768CBA-0226-44A3-A87D-E0F72EC1868E}" srcOrd="0" destOrd="0" presId="urn:microsoft.com/office/officeart/2008/layout/VerticalCircleList"/>
    <dgm:cxn modelId="{3FE4787F-C3B7-40DF-BF4E-DCB8DC16CFFE}" srcId="{D31C34D6-AA76-4B0F-A19A-5D054E3B2F79}" destId="{27E907FC-B455-47CD-A89C-34F03AD7FBE8}" srcOrd="1" destOrd="0" parTransId="{16F618C1-F7EB-4A62-A54A-001189620ED8}" sibTransId="{B9175986-D98B-46B1-9D83-5E90B0BB449B}"/>
    <dgm:cxn modelId="{2A0ADD86-54BE-496B-8084-3FD4D32C1963}" srcId="{D31C34D6-AA76-4B0F-A19A-5D054E3B2F79}" destId="{6222261F-F410-4307-AD8B-747E5B1FF2E9}" srcOrd="0" destOrd="0" parTransId="{2CC4A240-AFFB-4BD4-B854-8F056D65C1A0}" sibTransId="{F93756FB-E3A3-45FB-A470-EF07A4A3C05C}"/>
    <dgm:cxn modelId="{0603F98C-49B1-4401-BBDA-A0187BB30D24}" type="presOf" srcId="{27E907FC-B455-47CD-A89C-34F03AD7FBE8}" destId="{87FCF503-F637-4F4E-ABCF-93FDD0E258DB}" srcOrd="0" destOrd="0" presId="urn:microsoft.com/office/officeart/2008/layout/VerticalCircleList"/>
    <dgm:cxn modelId="{29433D98-757D-4198-B014-A569671612AB}" srcId="{8EB89B21-1F48-4E5B-9640-39D1C20F48B4}" destId="{D31C34D6-AA76-4B0F-A19A-5D054E3B2F79}" srcOrd="0" destOrd="0" parTransId="{BD2CEE46-EC13-4E74-8CA7-DD88212FEC67}" sibTransId="{92239CC5-1830-46D5-B298-4E2D346F3867}"/>
    <dgm:cxn modelId="{0D6F219E-E8E8-47B3-9F28-5AD2EAC24986}" srcId="{8EB89B21-1F48-4E5B-9640-39D1C20F48B4}" destId="{EEB5F14A-ABD8-4BE5-942A-4B6573A02D7A}" srcOrd="1" destOrd="0" parTransId="{8544C331-3CD7-447D-AA95-206E0827B9FD}" sibTransId="{3E59D20A-B494-4406-AA86-4B5C4A5FC154}"/>
    <dgm:cxn modelId="{99BBF5A6-DD76-43E8-88DA-0C7707F327EC}" srcId="{EEB5F14A-ABD8-4BE5-942A-4B6573A02D7A}" destId="{750BD4C1-6384-40E9-AD9C-E005D0EEF730}" srcOrd="0" destOrd="0" parTransId="{330F4B9D-A6B9-4F91-87DC-3B515218DF9E}" sibTransId="{4FD5FE71-E1EA-4544-80A1-100EA111FEF7}"/>
    <dgm:cxn modelId="{8AE0FBB6-96E8-4895-96F0-873681DDE0D1}" type="presOf" srcId="{12970D81-7F88-4D68-A887-BB4E0C62910F}" destId="{57910959-649F-4C6A-A2E2-2D52763F1C05}" srcOrd="0" destOrd="0" presId="urn:microsoft.com/office/officeart/2008/layout/VerticalCircleList"/>
    <dgm:cxn modelId="{02DEECC6-7131-47A5-8970-6C0BD9BE60B2}" type="presOf" srcId="{EEB5F14A-ABD8-4BE5-942A-4B6573A02D7A}" destId="{C921C8A4-FFF2-4166-BB7E-713178A32BB0}" srcOrd="0" destOrd="0" presId="urn:microsoft.com/office/officeart/2008/layout/VerticalCircleList"/>
    <dgm:cxn modelId="{3E7584F1-314A-47F6-979D-CF53ABFA8383}" type="presOf" srcId="{8EB89B21-1F48-4E5B-9640-39D1C20F48B4}" destId="{DE4D3128-8369-4BA6-84D3-97BC414CCEBC}" srcOrd="0" destOrd="0" presId="urn:microsoft.com/office/officeart/2008/layout/VerticalCircleList"/>
    <dgm:cxn modelId="{DCBD6CB5-2CF3-4768-990D-48418A840479}" type="presParOf" srcId="{DE4D3128-8369-4BA6-84D3-97BC414CCEBC}" destId="{60359745-E71B-4A6B-9102-33C00B8C871F}" srcOrd="0" destOrd="0" presId="urn:microsoft.com/office/officeart/2008/layout/VerticalCircleList"/>
    <dgm:cxn modelId="{700C9D49-970E-47EF-BBC6-762FD212C9E9}" type="presParOf" srcId="{60359745-E71B-4A6B-9102-33C00B8C871F}" destId="{839AD824-91CB-4A78-90F5-D104BA5D8CAD}" srcOrd="0" destOrd="0" presId="urn:microsoft.com/office/officeart/2008/layout/VerticalCircleList"/>
    <dgm:cxn modelId="{14BE8946-F68D-40EC-87BA-A2892C22A71C}" type="presParOf" srcId="{60359745-E71B-4A6B-9102-33C00B8C871F}" destId="{EAEB599D-9CC7-4FB3-BACB-C64B83B118D7}" srcOrd="1" destOrd="0" presId="urn:microsoft.com/office/officeart/2008/layout/VerticalCircleList"/>
    <dgm:cxn modelId="{0615C573-1212-4EDF-B29B-CBD14679423C}" type="presParOf" srcId="{60359745-E71B-4A6B-9102-33C00B8C871F}" destId="{A3308107-1C53-4CC6-9B92-3A5396B28906}" srcOrd="2" destOrd="0" presId="urn:microsoft.com/office/officeart/2008/layout/VerticalCircleList"/>
    <dgm:cxn modelId="{F63B8024-1C06-4002-AC37-9B3ACA3E244A}" type="presParOf" srcId="{60359745-E71B-4A6B-9102-33C00B8C871F}" destId="{633D368B-409A-4F65-A78C-3C01BC1C0506}" srcOrd="3" destOrd="0" presId="urn:microsoft.com/office/officeart/2008/layout/VerticalCircleList"/>
    <dgm:cxn modelId="{3CD7E433-5CA4-4780-BB16-FC914E98587A}" type="presParOf" srcId="{633D368B-409A-4F65-A78C-3C01BC1C0506}" destId="{94D69317-ABA6-4AD5-AD03-10F0018D634D}" srcOrd="0" destOrd="0" presId="urn:microsoft.com/office/officeart/2008/layout/VerticalCircleList"/>
    <dgm:cxn modelId="{7B375B05-4DAD-48A1-8557-CC4EBCC73B14}" type="presParOf" srcId="{633D368B-409A-4F65-A78C-3C01BC1C0506}" destId="{ACE945A1-932C-450C-BBD2-9D6ECB5DDBE7}" srcOrd="1" destOrd="0" presId="urn:microsoft.com/office/officeart/2008/layout/VerticalCircleList"/>
    <dgm:cxn modelId="{0400E5BB-3F80-46A4-82EB-B5034D2CAD2E}" type="presParOf" srcId="{633D368B-409A-4F65-A78C-3C01BC1C0506}" destId="{87FCF503-F637-4F4E-ABCF-93FDD0E258DB}" srcOrd="2" destOrd="0" presId="urn:microsoft.com/office/officeart/2008/layout/VerticalCircleList"/>
    <dgm:cxn modelId="{19E0567D-8570-4BC6-993B-3C34451A03BF}" type="presParOf" srcId="{DE4D3128-8369-4BA6-84D3-97BC414CCEBC}" destId="{1F752E28-1121-404F-A225-94E5B6AFD019}" srcOrd="1" destOrd="0" presId="urn:microsoft.com/office/officeart/2008/layout/VerticalCircleList"/>
    <dgm:cxn modelId="{63AF34F4-C965-4F77-90D9-05F3A43729EB}" type="presParOf" srcId="{DE4D3128-8369-4BA6-84D3-97BC414CCEBC}" destId="{AF328519-0601-43DC-80E7-240DDFCEF038}" srcOrd="2" destOrd="0" presId="urn:microsoft.com/office/officeart/2008/layout/VerticalCircleList"/>
    <dgm:cxn modelId="{18DD5C7D-A083-4C9E-8734-AA7AB2D76387}" type="presParOf" srcId="{AF328519-0601-43DC-80E7-240DDFCEF038}" destId="{437E9490-B06F-44A9-B674-1AE753FAD129}" srcOrd="0" destOrd="0" presId="urn:microsoft.com/office/officeart/2008/layout/VerticalCircleList"/>
    <dgm:cxn modelId="{C18A3FDA-D87F-4A12-93B6-714C2E72D0B8}" type="presParOf" srcId="{AF328519-0601-43DC-80E7-240DDFCEF038}" destId="{7786BEF8-087A-450F-8BFD-A09E63E45899}" srcOrd="1" destOrd="0" presId="urn:microsoft.com/office/officeart/2008/layout/VerticalCircleList"/>
    <dgm:cxn modelId="{DDD713DA-80B7-475E-AC65-C183EBCD593C}" type="presParOf" srcId="{AF328519-0601-43DC-80E7-240DDFCEF038}" destId="{C921C8A4-FFF2-4166-BB7E-713178A32BB0}" srcOrd="2" destOrd="0" presId="urn:microsoft.com/office/officeart/2008/layout/VerticalCircleList"/>
    <dgm:cxn modelId="{89B349B1-32A2-4998-AA09-3DA13CD7EB53}" type="presParOf" srcId="{AF328519-0601-43DC-80E7-240DDFCEF038}" destId="{843C7ACC-1C33-4D14-84CA-FF2C2280EB01}" srcOrd="3" destOrd="0" presId="urn:microsoft.com/office/officeart/2008/layout/VerticalCircleList"/>
    <dgm:cxn modelId="{392D6218-A4ED-47B1-B200-8E1ADF667FA6}" type="presParOf" srcId="{843C7ACC-1C33-4D14-84CA-FF2C2280EB01}" destId="{26768CBA-0226-44A3-A87D-E0F72EC1868E}" srcOrd="0" destOrd="0" presId="urn:microsoft.com/office/officeart/2008/layout/VerticalCircleList"/>
    <dgm:cxn modelId="{AC81B633-4B04-40A1-804D-294E185A40AB}" type="presParOf" srcId="{843C7ACC-1C33-4D14-84CA-FF2C2280EB01}" destId="{6225EFAE-A0AF-4465-ABB9-A0ED98C6F6B0}" srcOrd="1" destOrd="0" presId="urn:microsoft.com/office/officeart/2008/layout/VerticalCircleList"/>
    <dgm:cxn modelId="{4C9B8844-8FF5-49B8-9F5D-5C56FA6627B9}" type="presParOf" srcId="{843C7ACC-1C33-4D14-84CA-FF2C2280EB01}" destId="{57910959-649F-4C6A-A2E2-2D52763F1C05}"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83C707-3670-41D2-92E4-6C7BC651AA84}" type="doc">
      <dgm:prSet loTypeId="urn:microsoft.com/office/officeart/2008/layout/LinedList" loCatId="list" qsTypeId="urn:microsoft.com/office/officeart/2005/8/quickstyle/simple1" qsCatId="simple" csTypeId="urn:microsoft.com/office/officeart/2005/8/colors/accent2_4" csCatId="accent2" phldr="1"/>
      <dgm:spPr/>
      <dgm:t>
        <a:bodyPr/>
        <a:lstStyle/>
        <a:p>
          <a:endParaRPr lang="en-US"/>
        </a:p>
      </dgm:t>
    </dgm:pt>
    <dgm:pt modelId="{3833977E-3940-4C8E-AE04-73839005937A}">
      <dgm:prSet phldrT="[Text]"/>
      <dgm:spPr/>
      <dgm:t>
        <a:bodyPr/>
        <a:lstStyle/>
        <a:p>
          <a:r>
            <a:rPr lang="en-US" dirty="0">
              <a:solidFill>
                <a:srgbClr val="FF0000"/>
              </a:solidFill>
            </a:rPr>
            <a:t>Self Awareness</a:t>
          </a:r>
        </a:p>
      </dgm:t>
    </dgm:pt>
    <dgm:pt modelId="{0E46518C-2376-4129-955C-FE5EB81336BB}" type="parTrans" cxnId="{AC80FC6B-5B39-46BB-9D2E-EBD5125AC31C}">
      <dgm:prSet/>
      <dgm:spPr/>
      <dgm:t>
        <a:bodyPr/>
        <a:lstStyle/>
        <a:p>
          <a:endParaRPr lang="en-US"/>
        </a:p>
      </dgm:t>
    </dgm:pt>
    <dgm:pt modelId="{715525A9-89B2-4466-8271-05E37D879631}" type="sibTrans" cxnId="{AC80FC6B-5B39-46BB-9D2E-EBD5125AC31C}">
      <dgm:prSet/>
      <dgm:spPr/>
      <dgm:t>
        <a:bodyPr/>
        <a:lstStyle/>
        <a:p>
          <a:endParaRPr lang="en-US"/>
        </a:p>
      </dgm:t>
    </dgm:pt>
    <dgm:pt modelId="{0C366E40-27D3-4E05-99C4-F36E3ACF4FB5}">
      <dgm:prSet phldrT="[Text]"/>
      <dgm:spPr/>
      <dgm:t>
        <a:bodyPr/>
        <a:lstStyle/>
        <a:p>
          <a:r>
            <a:rPr lang="en-GB" b="0" i="0" dirty="0"/>
            <a:t>Being aware of different aspects of the self including traits, behaviours, skills, knowledge,  and feelings</a:t>
          </a:r>
          <a:endParaRPr lang="en-US" dirty="0"/>
        </a:p>
      </dgm:t>
    </dgm:pt>
    <dgm:pt modelId="{ADEB6177-6109-4AB4-82F2-B569B1189237}" type="parTrans" cxnId="{3B25B61E-1A37-4FF5-916E-91F5E8C777FE}">
      <dgm:prSet/>
      <dgm:spPr/>
      <dgm:t>
        <a:bodyPr/>
        <a:lstStyle/>
        <a:p>
          <a:endParaRPr lang="en-US"/>
        </a:p>
      </dgm:t>
    </dgm:pt>
    <dgm:pt modelId="{F58ADE5B-429A-48AE-B432-4BAE4A1712A1}" type="sibTrans" cxnId="{3B25B61E-1A37-4FF5-916E-91F5E8C777FE}">
      <dgm:prSet/>
      <dgm:spPr/>
      <dgm:t>
        <a:bodyPr/>
        <a:lstStyle/>
        <a:p>
          <a:endParaRPr lang="en-US"/>
        </a:p>
      </dgm:t>
    </dgm:pt>
    <dgm:pt modelId="{130689E2-FD11-41AE-B3AC-C7C032EB9BBC}">
      <dgm:prSet phldrT="[Text]"/>
      <dgm:spPr/>
      <dgm:t>
        <a:bodyPr/>
        <a:lstStyle/>
        <a:p>
          <a:r>
            <a:rPr lang="en-GB" b="0" i="0" dirty="0"/>
            <a:t>When we are aware that we are being watched and evaluated, we often try to behave in ways that are socially acceptable and desirable.</a:t>
          </a:r>
          <a:endParaRPr lang="en-US" dirty="0"/>
        </a:p>
      </dgm:t>
    </dgm:pt>
    <dgm:pt modelId="{FAB8822F-F015-4BDF-BB2F-84FB19E30CFC}" type="parTrans" cxnId="{E854BBD2-957B-43BF-B641-6364D6A27EE6}">
      <dgm:prSet/>
      <dgm:spPr/>
      <dgm:t>
        <a:bodyPr/>
        <a:lstStyle/>
        <a:p>
          <a:endParaRPr lang="en-US"/>
        </a:p>
      </dgm:t>
    </dgm:pt>
    <dgm:pt modelId="{AEA223E1-47D2-4428-ADA1-B13BFD86F8E0}" type="sibTrans" cxnId="{E854BBD2-957B-43BF-B641-6364D6A27EE6}">
      <dgm:prSet/>
      <dgm:spPr/>
      <dgm:t>
        <a:bodyPr/>
        <a:lstStyle/>
        <a:p>
          <a:endParaRPr lang="en-US"/>
        </a:p>
      </dgm:t>
    </dgm:pt>
    <dgm:pt modelId="{46937815-8D61-45AE-A506-F33ABD4327C3}">
      <dgm:prSet phldrT="[Text]"/>
      <dgm:spPr/>
      <dgm:t>
        <a:bodyPr/>
        <a:lstStyle/>
        <a:p>
          <a:r>
            <a:rPr lang="en-GB" b="0" i="0" dirty="0"/>
            <a:t>Self-awareness plays a critical role in how we understand ourselves and how we relate to others and the world. Being self-aware allows you to evaluate yourself in relation to others.</a:t>
          </a:r>
          <a:endParaRPr lang="en-US" dirty="0"/>
        </a:p>
      </dgm:t>
    </dgm:pt>
    <dgm:pt modelId="{93B81232-BEE8-4170-9B98-72EDC99D7776}" type="parTrans" cxnId="{AA8721F5-8BFB-4804-B614-1C905B0034E0}">
      <dgm:prSet/>
      <dgm:spPr/>
      <dgm:t>
        <a:bodyPr/>
        <a:lstStyle/>
        <a:p>
          <a:endParaRPr lang="en-US"/>
        </a:p>
      </dgm:t>
    </dgm:pt>
    <dgm:pt modelId="{B954E686-D7E5-459C-BC8C-B42BBDD6DBA1}" type="sibTrans" cxnId="{AA8721F5-8BFB-4804-B614-1C905B0034E0}">
      <dgm:prSet/>
      <dgm:spPr/>
      <dgm:t>
        <a:bodyPr/>
        <a:lstStyle/>
        <a:p>
          <a:endParaRPr lang="en-US"/>
        </a:p>
      </dgm:t>
    </dgm:pt>
    <dgm:pt modelId="{2DFBB910-11B5-4C41-91C1-919B26F6CBFD}" type="pres">
      <dgm:prSet presAssocID="{7B83C707-3670-41D2-92E4-6C7BC651AA84}" presName="vert0" presStyleCnt="0">
        <dgm:presLayoutVars>
          <dgm:dir/>
          <dgm:animOne val="branch"/>
          <dgm:animLvl val="lvl"/>
        </dgm:presLayoutVars>
      </dgm:prSet>
      <dgm:spPr/>
    </dgm:pt>
    <dgm:pt modelId="{56FD3B42-6B7C-4E86-9F30-07B847BDE7F7}" type="pres">
      <dgm:prSet presAssocID="{3833977E-3940-4C8E-AE04-73839005937A}" presName="thickLine" presStyleLbl="alignNode1" presStyleIdx="0" presStyleCnt="1"/>
      <dgm:spPr/>
    </dgm:pt>
    <dgm:pt modelId="{79E4E510-8918-4070-9FF7-1FD3EB84DCEA}" type="pres">
      <dgm:prSet presAssocID="{3833977E-3940-4C8E-AE04-73839005937A}" presName="horz1" presStyleCnt="0"/>
      <dgm:spPr/>
    </dgm:pt>
    <dgm:pt modelId="{97D51356-83FE-4A6F-93AE-8B203C28F07D}" type="pres">
      <dgm:prSet presAssocID="{3833977E-3940-4C8E-AE04-73839005937A}" presName="tx1" presStyleLbl="revTx" presStyleIdx="0" presStyleCnt="4"/>
      <dgm:spPr/>
    </dgm:pt>
    <dgm:pt modelId="{B7A35B1C-A72A-4F20-8BBE-028E4EF8F9D9}" type="pres">
      <dgm:prSet presAssocID="{3833977E-3940-4C8E-AE04-73839005937A}" presName="vert1" presStyleCnt="0"/>
      <dgm:spPr/>
    </dgm:pt>
    <dgm:pt modelId="{DCE1E7BE-82F6-4741-B260-C21B304A220D}" type="pres">
      <dgm:prSet presAssocID="{0C366E40-27D3-4E05-99C4-F36E3ACF4FB5}" presName="vertSpace2a" presStyleCnt="0"/>
      <dgm:spPr/>
    </dgm:pt>
    <dgm:pt modelId="{3DF505E8-C026-444D-BDD2-6562CAA9DA40}" type="pres">
      <dgm:prSet presAssocID="{0C366E40-27D3-4E05-99C4-F36E3ACF4FB5}" presName="horz2" presStyleCnt="0"/>
      <dgm:spPr/>
    </dgm:pt>
    <dgm:pt modelId="{81C9436A-21CC-4528-945C-8D4E63772427}" type="pres">
      <dgm:prSet presAssocID="{0C366E40-27D3-4E05-99C4-F36E3ACF4FB5}" presName="horzSpace2" presStyleCnt="0"/>
      <dgm:spPr/>
    </dgm:pt>
    <dgm:pt modelId="{85FA96CB-3E17-41B9-AD9A-D63CF5743381}" type="pres">
      <dgm:prSet presAssocID="{0C366E40-27D3-4E05-99C4-F36E3ACF4FB5}" presName="tx2" presStyleLbl="revTx" presStyleIdx="1" presStyleCnt="4"/>
      <dgm:spPr/>
    </dgm:pt>
    <dgm:pt modelId="{931C3D21-4159-400E-B32C-CF876CDBA02E}" type="pres">
      <dgm:prSet presAssocID="{0C366E40-27D3-4E05-99C4-F36E3ACF4FB5}" presName="vert2" presStyleCnt="0"/>
      <dgm:spPr/>
    </dgm:pt>
    <dgm:pt modelId="{C7B3EF67-779D-4A81-8F64-6F2693C70A5E}" type="pres">
      <dgm:prSet presAssocID="{0C366E40-27D3-4E05-99C4-F36E3ACF4FB5}" presName="thinLine2b" presStyleLbl="callout" presStyleIdx="0" presStyleCnt="3"/>
      <dgm:spPr/>
    </dgm:pt>
    <dgm:pt modelId="{4312E03E-AEDD-410C-9F3E-3A7D29D20FCC}" type="pres">
      <dgm:prSet presAssocID="{0C366E40-27D3-4E05-99C4-F36E3ACF4FB5}" presName="vertSpace2b" presStyleCnt="0"/>
      <dgm:spPr/>
    </dgm:pt>
    <dgm:pt modelId="{3B151CA3-6700-49C2-8EEA-B94DFBF98768}" type="pres">
      <dgm:prSet presAssocID="{130689E2-FD11-41AE-B3AC-C7C032EB9BBC}" presName="horz2" presStyleCnt="0"/>
      <dgm:spPr/>
    </dgm:pt>
    <dgm:pt modelId="{2542B0E3-A8E3-49EF-B1FA-BE0AE68CECE2}" type="pres">
      <dgm:prSet presAssocID="{130689E2-FD11-41AE-B3AC-C7C032EB9BBC}" presName="horzSpace2" presStyleCnt="0"/>
      <dgm:spPr/>
    </dgm:pt>
    <dgm:pt modelId="{18D87CFE-9B19-48EB-AC17-9AF3AA65BF11}" type="pres">
      <dgm:prSet presAssocID="{130689E2-FD11-41AE-B3AC-C7C032EB9BBC}" presName="tx2" presStyleLbl="revTx" presStyleIdx="2" presStyleCnt="4"/>
      <dgm:spPr/>
    </dgm:pt>
    <dgm:pt modelId="{2AC319CE-B2F0-4A71-A586-000B5113BB11}" type="pres">
      <dgm:prSet presAssocID="{130689E2-FD11-41AE-B3AC-C7C032EB9BBC}" presName="vert2" presStyleCnt="0"/>
      <dgm:spPr/>
    </dgm:pt>
    <dgm:pt modelId="{0B1127C4-3A24-4B5A-9FE3-69268906E0EA}" type="pres">
      <dgm:prSet presAssocID="{130689E2-FD11-41AE-B3AC-C7C032EB9BBC}" presName="thinLine2b" presStyleLbl="callout" presStyleIdx="1" presStyleCnt="3"/>
      <dgm:spPr/>
    </dgm:pt>
    <dgm:pt modelId="{A6A050C2-0BD0-45A1-B328-1C6B0DB9988B}" type="pres">
      <dgm:prSet presAssocID="{130689E2-FD11-41AE-B3AC-C7C032EB9BBC}" presName="vertSpace2b" presStyleCnt="0"/>
      <dgm:spPr/>
    </dgm:pt>
    <dgm:pt modelId="{829E4D54-E6DD-411F-B6EA-AB5D05FE089D}" type="pres">
      <dgm:prSet presAssocID="{46937815-8D61-45AE-A506-F33ABD4327C3}" presName="horz2" presStyleCnt="0"/>
      <dgm:spPr/>
    </dgm:pt>
    <dgm:pt modelId="{091A4659-D691-4D7F-9B95-A8CF27D8499F}" type="pres">
      <dgm:prSet presAssocID="{46937815-8D61-45AE-A506-F33ABD4327C3}" presName="horzSpace2" presStyleCnt="0"/>
      <dgm:spPr/>
    </dgm:pt>
    <dgm:pt modelId="{DAEEA74B-CF1B-4B24-9471-EF3C5BD8BDA0}" type="pres">
      <dgm:prSet presAssocID="{46937815-8D61-45AE-A506-F33ABD4327C3}" presName="tx2" presStyleLbl="revTx" presStyleIdx="3" presStyleCnt="4"/>
      <dgm:spPr/>
    </dgm:pt>
    <dgm:pt modelId="{D48233CF-9BCA-43FA-AA0F-3386A268439E}" type="pres">
      <dgm:prSet presAssocID="{46937815-8D61-45AE-A506-F33ABD4327C3}" presName="vert2" presStyleCnt="0"/>
      <dgm:spPr/>
    </dgm:pt>
    <dgm:pt modelId="{E502C46F-5155-4CE5-A2D8-33FE699C7F99}" type="pres">
      <dgm:prSet presAssocID="{46937815-8D61-45AE-A506-F33ABD4327C3}" presName="thinLine2b" presStyleLbl="callout" presStyleIdx="2" presStyleCnt="3"/>
      <dgm:spPr/>
    </dgm:pt>
    <dgm:pt modelId="{648C5F66-341F-431D-BC7E-DFC4DAC12964}" type="pres">
      <dgm:prSet presAssocID="{46937815-8D61-45AE-A506-F33ABD4327C3}" presName="vertSpace2b" presStyleCnt="0"/>
      <dgm:spPr/>
    </dgm:pt>
  </dgm:ptLst>
  <dgm:cxnLst>
    <dgm:cxn modelId="{3B25B61E-1A37-4FF5-916E-91F5E8C777FE}" srcId="{3833977E-3940-4C8E-AE04-73839005937A}" destId="{0C366E40-27D3-4E05-99C4-F36E3ACF4FB5}" srcOrd="0" destOrd="0" parTransId="{ADEB6177-6109-4AB4-82F2-B569B1189237}" sibTransId="{F58ADE5B-429A-48AE-B432-4BAE4A1712A1}"/>
    <dgm:cxn modelId="{EC92E867-7B2A-4175-8B24-F4FFCA567FE9}" type="presOf" srcId="{130689E2-FD11-41AE-B3AC-C7C032EB9BBC}" destId="{18D87CFE-9B19-48EB-AC17-9AF3AA65BF11}" srcOrd="0" destOrd="0" presId="urn:microsoft.com/office/officeart/2008/layout/LinedList"/>
    <dgm:cxn modelId="{AC80FC6B-5B39-46BB-9D2E-EBD5125AC31C}" srcId="{7B83C707-3670-41D2-92E4-6C7BC651AA84}" destId="{3833977E-3940-4C8E-AE04-73839005937A}" srcOrd="0" destOrd="0" parTransId="{0E46518C-2376-4129-955C-FE5EB81336BB}" sibTransId="{715525A9-89B2-4466-8271-05E37D879631}"/>
    <dgm:cxn modelId="{556C0D6C-823F-4568-A155-5C70FA4C5050}" type="presOf" srcId="{7B83C707-3670-41D2-92E4-6C7BC651AA84}" destId="{2DFBB910-11B5-4C41-91C1-919B26F6CBFD}" srcOrd="0" destOrd="0" presId="urn:microsoft.com/office/officeart/2008/layout/LinedList"/>
    <dgm:cxn modelId="{78D38777-FC4A-488A-AC18-356653678BFE}" type="presOf" srcId="{46937815-8D61-45AE-A506-F33ABD4327C3}" destId="{DAEEA74B-CF1B-4B24-9471-EF3C5BD8BDA0}" srcOrd="0" destOrd="0" presId="urn:microsoft.com/office/officeart/2008/layout/LinedList"/>
    <dgm:cxn modelId="{44F8E9B8-405E-4F70-AB67-6DE52A8E2F86}" type="presOf" srcId="{0C366E40-27D3-4E05-99C4-F36E3ACF4FB5}" destId="{85FA96CB-3E17-41B9-AD9A-D63CF5743381}" srcOrd="0" destOrd="0" presId="urn:microsoft.com/office/officeart/2008/layout/LinedList"/>
    <dgm:cxn modelId="{E854BBD2-957B-43BF-B641-6364D6A27EE6}" srcId="{3833977E-3940-4C8E-AE04-73839005937A}" destId="{130689E2-FD11-41AE-B3AC-C7C032EB9BBC}" srcOrd="1" destOrd="0" parTransId="{FAB8822F-F015-4BDF-BB2F-84FB19E30CFC}" sibTransId="{AEA223E1-47D2-4428-ADA1-B13BFD86F8E0}"/>
    <dgm:cxn modelId="{44156AE1-58BF-4973-A1B0-8876B1E75DBB}" type="presOf" srcId="{3833977E-3940-4C8E-AE04-73839005937A}" destId="{97D51356-83FE-4A6F-93AE-8B203C28F07D}" srcOrd="0" destOrd="0" presId="urn:microsoft.com/office/officeart/2008/layout/LinedList"/>
    <dgm:cxn modelId="{AA8721F5-8BFB-4804-B614-1C905B0034E0}" srcId="{3833977E-3940-4C8E-AE04-73839005937A}" destId="{46937815-8D61-45AE-A506-F33ABD4327C3}" srcOrd="2" destOrd="0" parTransId="{93B81232-BEE8-4170-9B98-72EDC99D7776}" sibTransId="{B954E686-D7E5-459C-BC8C-B42BBDD6DBA1}"/>
    <dgm:cxn modelId="{D52CD61F-CC9A-458E-85EF-3F85CCC5C8DF}" type="presParOf" srcId="{2DFBB910-11B5-4C41-91C1-919B26F6CBFD}" destId="{56FD3B42-6B7C-4E86-9F30-07B847BDE7F7}" srcOrd="0" destOrd="0" presId="urn:microsoft.com/office/officeart/2008/layout/LinedList"/>
    <dgm:cxn modelId="{EBBFBB4D-CEC9-4935-B615-8FFAD5508638}" type="presParOf" srcId="{2DFBB910-11B5-4C41-91C1-919B26F6CBFD}" destId="{79E4E510-8918-4070-9FF7-1FD3EB84DCEA}" srcOrd="1" destOrd="0" presId="urn:microsoft.com/office/officeart/2008/layout/LinedList"/>
    <dgm:cxn modelId="{1B2028A0-515B-4B79-BABB-608C1B49904D}" type="presParOf" srcId="{79E4E510-8918-4070-9FF7-1FD3EB84DCEA}" destId="{97D51356-83FE-4A6F-93AE-8B203C28F07D}" srcOrd="0" destOrd="0" presId="urn:microsoft.com/office/officeart/2008/layout/LinedList"/>
    <dgm:cxn modelId="{56659C7A-A1BC-4972-9CAF-AC5CE003D478}" type="presParOf" srcId="{79E4E510-8918-4070-9FF7-1FD3EB84DCEA}" destId="{B7A35B1C-A72A-4F20-8BBE-028E4EF8F9D9}" srcOrd="1" destOrd="0" presId="urn:microsoft.com/office/officeart/2008/layout/LinedList"/>
    <dgm:cxn modelId="{9B5D6003-4DB2-48A9-A4D2-AFF9D05A8F1C}" type="presParOf" srcId="{B7A35B1C-A72A-4F20-8BBE-028E4EF8F9D9}" destId="{DCE1E7BE-82F6-4741-B260-C21B304A220D}" srcOrd="0" destOrd="0" presId="urn:microsoft.com/office/officeart/2008/layout/LinedList"/>
    <dgm:cxn modelId="{61FC378B-205D-44EA-9643-0B0F0C5C3C60}" type="presParOf" srcId="{B7A35B1C-A72A-4F20-8BBE-028E4EF8F9D9}" destId="{3DF505E8-C026-444D-BDD2-6562CAA9DA40}" srcOrd="1" destOrd="0" presId="urn:microsoft.com/office/officeart/2008/layout/LinedList"/>
    <dgm:cxn modelId="{43133772-4AD1-4EB8-B981-CB0CC9937E7B}" type="presParOf" srcId="{3DF505E8-C026-444D-BDD2-6562CAA9DA40}" destId="{81C9436A-21CC-4528-945C-8D4E63772427}" srcOrd="0" destOrd="0" presId="urn:microsoft.com/office/officeart/2008/layout/LinedList"/>
    <dgm:cxn modelId="{9B5EE105-DDDB-49AB-9BB2-5B0AAC1524C5}" type="presParOf" srcId="{3DF505E8-C026-444D-BDD2-6562CAA9DA40}" destId="{85FA96CB-3E17-41B9-AD9A-D63CF5743381}" srcOrd="1" destOrd="0" presId="urn:microsoft.com/office/officeart/2008/layout/LinedList"/>
    <dgm:cxn modelId="{FDBB19B3-5C55-4A84-B5A9-544F3D311B98}" type="presParOf" srcId="{3DF505E8-C026-444D-BDD2-6562CAA9DA40}" destId="{931C3D21-4159-400E-B32C-CF876CDBA02E}" srcOrd="2" destOrd="0" presId="urn:microsoft.com/office/officeart/2008/layout/LinedList"/>
    <dgm:cxn modelId="{C09B736D-C8C4-4A36-A52F-6AC1ED05746A}" type="presParOf" srcId="{B7A35B1C-A72A-4F20-8BBE-028E4EF8F9D9}" destId="{C7B3EF67-779D-4A81-8F64-6F2693C70A5E}" srcOrd="2" destOrd="0" presId="urn:microsoft.com/office/officeart/2008/layout/LinedList"/>
    <dgm:cxn modelId="{3672A819-45BC-4A63-AC0B-59DDE6B65E52}" type="presParOf" srcId="{B7A35B1C-A72A-4F20-8BBE-028E4EF8F9D9}" destId="{4312E03E-AEDD-410C-9F3E-3A7D29D20FCC}" srcOrd="3" destOrd="0" presId="urn:microsoft.com/office/officeart/2008/layout/LinedList"/>
    <dgm:cxn modelId="{2E429914-8652-4517-89F4-87275F2881E0}" type="presParOf" srcId="{B7A35B1C-A72A-4F20-8BBE-028E4EF8F9D9}" destId="{3B151CA3-6700-49C2-8EEA-B94DFBF98768}" srcOrd="4" destOrd="0" presId="urn:microsoft.com/office/officeart/2008/layout/LinedList"/>
    <dgm:cxn modelId="{E088FA35-52FB-4C04-B6DD-4A0354D9A00E}" type="presParOf" srcId="{3B151CA3-6700-49C2-8EEA-B94DFBF98768}" destId="{2542B0E3-A8E3-49EF-B1FA-BE0AE68CECE2}" srcOrd="0" destOrd="0" presId="urn:microsoft.com/office/officeart/2008/layout/LinedList"/>
    <dgm:cxn modelId="{6FB40D8B-250E-4419-B484-FA11993D4933}" type="presParOf" srcId="{3B151CA3-6700-49C2-8EEA-B94DFBF98768}" destId="{18D87CFE-9B19-48EB-AC17-9AF3AA65BF11}" srcOrd="1" destOrd="0" presId="urn:microsoft.com/office/officeart/2008/layout/LinedList"/>
    <dgm:cxn modelId="{536C48B8-FE5F-45E9-8950-021010A5BD56}" type="presParOf" srcId="{3B151CA3-6700-49C2-8EEA-B94DFBF98768}" destId="{2AC319CE-B2F0-4A71-A586-000B5113BB11}" srcOrd="2" destOrd="0" presId="urn:microsoft.com/office/officeart/2008/layout/LinedList"/>
    <dgm:cxn modelId="{DFC1DBD7-AC74-432E-81A6-06F3EBE09780}" type="presParOf" srcId="{B7A35B1C-A72A-4F20-8BBE-028E4EF8F9D9}" destId="{0B1127C4-3A24-4B5A-9FE3-69268906E0EA}" srcOrd="5" destOrd="0" presId="urn:microsoft.com/office/officeart/2008/layout/LinedList"/>
    <dgm:cxn modelId="{9F0789FD-2131-4B50-A4F4-3FF6D264D200}" type="presParOf" srcId="{B7A35B1C-A72A-4F20-8BBE-028E4EF8F9D9}" destId="{A6A050C2-0BD0-45A1-B328-1C6B0DB9988B}" srcOrd="6" destOrd="0" presId="urn:microsoft.com/office/officeart/2008/layout/LinedList"/>
    <dgm:cxn modelId="{19E2A960-A0AB-4740-8389-B43B10D69530}" type="presParOf" srcId="{B7A35B1C-A72A-4F20-8BBE-028E4EF8F9D9}" destId="{829E4D54-E6DD-411F-B6EA-AB5D05FE089D}" srcOrd="7" destOrd="0" presId="urn:microsoft.com/office/officeart/2008/layout/LinedList"/>
    <dgm:cxn modelId="{BD4A16C6-5CBB-4802-B5F5-BC604EA0131D}" type="presParOf" srcId="{829E4D54-E6DD-411F-B6EA-AB5D05FE089D}" destId="{091A4659-D691-4D7F-9B95-A8CF27D8499F}" srcOrd="0" destOrd="0" presId="urn:microsoft.com/office/officeart/2008/layout/LinedList"/>
    <dgm:cxn modelId="{E943EEEA-4A82-4885-A8A8-5CB501907F65}" type="presParOf" srcId="{829E4D54-E6DD-411F-B6EA-AB5D05FE089D}" destId="{DAEEA74B-CF1B-4B24-9471-EF3C5BD8BDA0}" srcOrd="1" destOrd="0" presId="urn:microsoft.com/office/officeart/2008/layout/LinedList"/>
    <dgm:cxn modelId="{CEA406EC-EB43-446A-B61C-0E6CB98C03D7}" type="presParOf" srcId="{829E4D54-E6DD-411F-B6EA-AB5D05FE089D}" destId="{D48233CF-9BCA-43FA-AA0F-3386A268439E}" srcOrd="2" destOrd="0" presId="urn:microsoft.com/office/officeart/2008/layout/LinedList"/>
    <dgm:cxn modelId="{A16926F0-3351-40CC-8865-D7FE31CD2BAA}" type="presParOf" srcId="{B7A35B1C-A72A-4F20-8BBE-028E4EF8F9D9}" destId="{E502C46F-5155-4CE5-A2D8-33FE699C7F99}" srcOrd="8" destOrd="0" presId="urn:microsoft.com/office/officeart/2008/layout/LinedList"/>
    <dgm:cxn modelId="{CC291D47-DCFE-4E0E-876C-049A1F985E11}" type="presParOf" srcId="{B7A35B1C-A72A-4F20-8BBE-028E4EF8F9D9}" destId="{648C5F66-341F-431D-BC7E-DFC4DAC12964}"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373F34-E10B-4770-A0B1-5E432CED9020}"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US"/>
        </a:p>
      </dgm:t>
    </dgm:pt>
    <dgm:pt modelId="{1AB5FBF7-64F6-4345-A8E2-E2EF10F68D90}">
      <dgm:prSet phldrT="[Text]" custT="1"/>
      <dgm:spPr/>
      <dgm:t>
        <a:bodyPr/>
        <a:lstStyle/>
        <a:p>
          <a:r>
            <a:rPr lang="en-GB" sz="2400" dirty="0"/>
            <a:t>Includes activities that improve awareness</a:t>
          </a:r>
          <a:r>
            <a:rPr lang="en-GB" sz="1500" dirty="0"/>
            <a:t>.</a:t>
          </a:r>
          <a:endParaRPr lang="en-US" sz="1500" dirty="0"/>
        </a:p>
      </dgm:t>
    </dgm:pt>
    <dgm:pt modelId="{302E8E2D-E605-44E3-92D6-C99CDC0FC780}" type="parTrans" cxnId="{3E5C6A06-FD17-4046-91DB-0F43FA8482C0}">
      <dgm:prSet/>
      <dgm:spPr/>
      <dgm:t>
        <a:bodyPr/>
        <a:lstStyle/>
        <a:p>
          <a:endParaRPr lang="en-US"/>
        </a:p>
      </dgm:t>
    </dgm:pt>
    <dgm:pt modelId="{BC796FC9-9377-4ACB-A4B7-C25D0E7C8586}" type="sibTrans" cxnId="{3E5C6A06-FD17-4046-91DB-0F43FA8482C0}">
      <dgm:prSet/>
      <dgm:spPr/>
      <dgm:t>
        <a:bodyPr/>
        <a:lstStyle/>
        <a:p>
          <a:endParaRPr lang="en-US"/>
        </a:p>
      </dgm:t>
    </dgm:pt>
    <dgm:pt modelId="{B58D9A44-4E95-4E70-BA50-36795F3C5A8A}">
      <dgm:prSet phldrT="[Text]"/>
      <dgm:spPr/>
      <dgm:t>
        <a:bodyPr/>
        <a:lstStyle/>
        <a:p>
          <a:r>
            <a:rPr lang="en-US" dirty="0"/>
            <a:t>And </a:t>
          </a:r>
          <a:r>
            <a:rPr lang="en-US" dirty="0" err="1"/>
            <a:t>realise</a:t>
          </a:r>
          <a:r>
            <a:rPr lang="en-US" dirty="0"/>
            <a:t> own  potential and </a:t>
          </a:r>
          <a:r>
            <a:rPr lang="en-US" dirty="0" err="1"/>
            <a:t>maximise</a:t>
          </a:r>
          <a:r>
            <a:rPr lang="en-US" dirty="0"/>
            <a:t> it</a:t>
          </a:r>
        </a:p>
      </dgm:t>
    </dgm:pt>
    <dgm:pt modelId="{68ABD13D-57E0-42DB-9DAB-50B30B465F0C}" type="parTrans" cxnId="{371549C9-7E2B-47F7-99BB-7FA6A9E123DC}">
      <dgm:prSet/>
      <dgm:spPr/>
      <dgm:t>
        <a:bodyPr/>
        <a:lstStyle/>
        <a:p>
          <a:endParaRPr lang="en-US"/>
        </a:p>
      </dgm:t>
    </dgm:pt>
    <dgm:pt modelId="{33F02057-0213-4DBA-83C0-9EFC5F80A8C1}" type="sibTrans" cxnId="{371549C9-7E2B-47F7-99BB-7FA6A9E123DC}">
      <dgm:prSet/>
      <dgm:spPr/>
      <dgm:t>
        <a:bodyPr/>
        <a:lstStyle/>
        <a:p>
          <a:endParaRPr lang="en-US"/>
        </a:p>
      </dgm:t>
    </dgm:pt>
    <dgm:pt modelId="{36EC8276-44CF-450C-ADFB-E918540280E0}">
      <dgm:prSet phldrT="[Text]" custT="1"/>
      <dgm:spPr/>
      <dgm:t>
        <a:bodyPr/>
        <a:lstStyle/>
        <a:p>
          <a:r>
            <a:rPr lang="en-US" sz="2000" dirty="0"/>
            <a:t>Helps to facilitate employability</a:t>
          </a:r>
        </a:p>
      </dgm:t>
    </dgm:pt>
    <dgm:pt modelId="{C4CEE2F4-FA8A-4521-B60E-BE197CFCC47B}" type="parTrans" cxnId="{036F17A1-7269-402E-91C9-F78EB4D51406}">
      <dgm:prSet/>
      <dgm:spPr/>
      <dgm:t>
        <a:bodyPr/>
        <a:lstStyle/>
        <a:p>
          <a:endParaRPr lang="en-US"/>
        </a:p>
      </dgm:t>
    </dgm:pt>
    <dgm:pt modelId="{4669C8CB-96BE-4E3C-B888-B90C956D32EC}" type="sibTrans" cxnId="{036F17A1-7269-402E-91C9-F78EB4D51406}">
      <dgm:prSet/>
      <dgm:spPr/>
      <dgm:t>
        <a:bodyPr/>
        <a:lstStyle/>
        <a:p>
          <a:endParaRPr lang="en-US"/>
        </a:p>
      </dgm:t>
    </dgm:pt>
    <dgm:pt modelId="{1ED770F0-5B83-4B8E-95A7-59239C541430}">
      <dgm:prSet phldrT="[Text]"/>
      <dgm:spPr/>
      <dgm:t>
        <a:bodyPr/>
        <a:lstStyle/>
        <a:p>
          <a:r>
            <a:rPr lang="en-US" dirty="0"/>
            <a:t>Enhance quality of life</a:t>
          </a:r>
        </a:p>
      </dgm:t>
    </dgm:pt>
    <dgm:pt modelId="{C1FC646B-3020-413D-8260-03ECEE2D23FF}" type="parTrans" cxnId="{D9DF4846-C9C4-4FBA-A3FA-D68AE4770EF6}">
      <dgm:prSet/>
      <dgm:spPr/>
      <dgm:t>
        <a:bodyPr/>
        <a:lstStyle/>
        <a:p>
          <a:endParaRPr lang="en-US"/>
        </a:p>
      </dgm:t>
    </dgm:pt>
    <dgm:pt modelId="{099AA575-77D4-452C-B577-93089BD5CBFE}" type="sibTrans" cxnId="{D9DF4846-C9C4-4FBA-A3FA-D68AE4770EF6}">
      <dgm:prSet/>
      <dgm:spPr/>
      <dgm:t>
        <a:bodyPr/>
        <a:lstStyle/>
        <a:p>
          <a:endParaRPr lang="en-US"/>
        </a:p>
      </dgm:t>
    </dgm:pt>
    <dgm:pt modelId="{0633CC2E-F887-49C9-B4CF-84F6E0343E19}">
      <dgm:prSet phldrT="[Text]"/>
      <dgm:spPr/>
      <dgm:t>
        <a:bodyPr/>
        <a:lstStyle/>
        <a:p>
          <a:r>
            <a:rPr lang="en-US" dirty="0"/>
            <a:t>Realize, aspire and achieve dreams/ goals </a:t>
          </a:r>
        </a:p>
      </dgm:t>
    </dgm:pt>
    <dgm:pt modelId="{8CDD4816-7871-4C2D-93DB-DD3BD1EB4D97}" type="parTrans" cxnId="{48463A70-2989-4381-9A53-693BEC5B21E1}">
      <dgm:prSet/>
      <dgm:spPr/>
      <dgm:t>
        <a:bodyPr/>
        <a:lstStyle/>
        <a:p>
          <a:endParaRPr lang="en-US"/>
        </a:p>
      </dgm:t>
    </dgm:pt>
    <dgm:pt modelId="{D7B6F0BC-6453-4F09-8482-3D25801843FE}" type="sibTrans" cxnId="{48463A70-2989-4381-9A53-693BEC5B21E1}">
      <dgm:prSet/>
      <dgm:spPr/>
      <dgm:t>
        <a:bodyPr/>
        <a:lstStyle/>
        <a:p>
          <a:endParaRPr lang="en-US"/>
        </a:p>
      </dgm:t>
    </dgm:pt>
    <dgm:pt modelId="{198B6689-370C-4DEC-AC7D-2A18CB638B5B}">
      <dgm:prSet phldrT="[Text]" custT="1"/>
      <dgm:spPr/>
      <dgm:t>
        <a:bodyPr/>
        <a:lstStyle/>
        <a:p>
          <a:r>
            <a:rPr lang="en-US" sz="2000" dirty="0"/>
            <a:t>Helps to focus on</a:t>
          </a:r>
        </a:p>
      </dgm:t>
    </dgm:pt>
    <dgm:pt modelId="{9A7A9934-4B40-43EE-975D-C284C2242010}" type="parTrans" cxnId="{EDC65EC4-A318-47FC-9AA6-06B69E4B236A}">
      <dgm:prSet/>
      <dgm:spPr/>
      <dgm:t>
        <a:bodyPr/>
        <a:lstStyle/>
        <a:p>
          <a:endParaRPr lang="en-US"/>
        </a:p>
      </dgm:t>
    </dgm:pt>
    <dgm:pt modelId="{1DD47F3A-10A5-4089-AE76-46BA1FA80367}" type="sibTrans" cxnId="{EDC65EC4-A318-47FC-9AA6-06B69E4B236A}">
      <dgm:prSet/>
      <dgm:spPr/>
      <dgm:t>
        <a:bodyPr/>
        <a:lstStyle/>
        <a:p>
          <a:endParaRPr lang="en-US"/>
        </a:p>
      </dgm:t>
    </dgm:pt>
    <dgm:pt modelId="{5B272065-F4C0-4985-99BC-62F0FC087EA8}">
      <dgm:prSet phldrT="[Text]"/>
      <dgm:spPr/>
      <dgm:t>
        <a:bodyPr/>
        <a:lstStyle/>
        <a:p>
          <a:r>
            <a:rPr lang="en-US" dirty="0"/>
            <a:t>Assessing own skills and qualities</a:t>
          </a:r>
        </a:p>
      </dgm:t>
    </dgm:pt>
    <dgm:pt modelId="{00975B5E-A541-4AFC-84CF-BE5E86AE3719}" type="parTrans" cxnId="{942E2879-9B81-4164-B6DE-6DB1024389C7}">
      <dgm:prSet/>
      <dgm:spPr/>
      <dgm:t>
        <a:bodyPr/>
        <a:lstStyle/>
        <a:p>
          <a:endParaRPr lang="en-US"/>
        </a:p>
      </dgm:t>
    </dgm:pt>
    <dgm:pt modelId="{834CA9F4-69F8-4691-8666-1619388AF024}" type="sibTrans" cxnId="{942E2879-9B81-4164-B6DE-6DB1024389C7}">
      <dgm:prSet/>
      <dgm:spPr/>
      <dgm:t>
        <a:bodyPr/>
        <a:lstStyle/>
        <a:p>
          <a:endParaRPr lang="en-US"/>
        </a:p>
      </dgm:t>
    </dgm:pt>
    <dgm:pt modelId="{740649B0-A88B-46F8-A2B6-71979DF7D023}">
      <dgm:prSet phldrT="[Text]"/>
      <dgm:spPr/>
      <dgm:t>
        <a:bodyPr/>
        <a:lstStyle/>
        <a:p>
          <a:r>
            <a:rPr lang="en-US" dirty="0"/>
            <a:t>Consider aims in life and setting goals</a:t>
          </a:r>
        </a:p>
      </dgm:t>
    </dgm:pt>
    <dgm:pt modelId="{74F6B14A-7ED1-4D46-8E78-9EDADCA53C51}" type="parTrans" cxnId="{9179C4A6-B5A9-4E32-9A78-5E158C1507F8}">
      <dgm:prSet/>
      <dgm:spPr/>
      <dgm:t>
        <a:bodyPr/>
        <a:lstStyle/>
        <a:p>
          <a:endParaRPr lang="en-US"/>
        </a:p>
      </dgm:t>
    </dgm:pt>
    <dgm:pt modelId="{95838741-FFEC-422C-8500-79AFD9ED5741}" type="sibTrans" cxnId="{9179C4A6-B5A9-4E32-9A78-5E158C1507F8}">
      <dgm:prSet/>
      <dgm:spPr/>
      <dgm:t>
        <a:bodyPr/>
        <a:lstStyle/>
        <a:p>
          <a:endParaRPr lang="en-US"/>
        </a:p>
      </dgm:t>
    </dgm:pt>
    <dgm:pt modelId="{9690C452-92DB-4D33-9B15-EA3280820649}">
      <dgm:prSet/>
      <dgm:spPr/>
      <dgm:t>
        <a:bodyPr/>
        <a:lstStyle/>
        <a:p>
          <a:r>
            <a:rPr lang="en-US" dirty="0"/>
            <a:t>Own talents</a:t>
          </a:r>
        </a:p>
      </dgm:t>
    </dgm:pt>
    <dgm:pt modelId="{935923F0-21CA-45B2-80BF-C845B9DC71B1}" type="parTrans" cxnId="{D341BD91-8A30-47CC-82BD-C5F6F5F7A53E}">
      <dgm:prSet/>
      <dgm:spPr/>
      <dgm:t>
        <a:bodyPr/>
        <a:lstStyle/>
        <a:p>
          <a:endParaRPr lang="en-US"/>
        </a:p>
      </dgm:t>
    </dgm:pt>
    <dgm:pt modelId="{991C59DB-0C8C-4472-8BB0-D58DCCC5EC0A}" type="sibTrans" cxnId="{D341BD91-8A30-47CC-82BD-C5F6F5F7A53E}">
      <dgm:prSet/>
      <dgm:spPr/>
      <dgm:t>
        <a:bodyPr/>
        <a:lstStyle/>
        <a:p>
          <a:endParaRPr lang="en-US"/>
        </a:p>
      </dgm:t>
    </dgm:pt>
    <dgm:pt modelId="{CCD3DE74-361A-41F1-ADEB-89D8C056236E}">
      <dgm:prSet phldrT="[Text]" custT="1"/>
      <dgm:spPr/>
      <dgm:t>
        <a:bodyPr/>
        <a:lstStyle/>
        <a:p>
          <a:r>
            <a:rPr lang="en-US" sz="2000" dirty="0"/>
            <a:t>Helps to develop</a:t>
          </a:r>
        </a:p>
      </dgm:t>
    </dgm:pt>
    <dgm:pt modelId="{515FDC3D-9A9B-41A3-9123-B44B9F7C6CE0}" type="sibTrans" cxnId="{1C285247-4700-480C-A58B-B6095B31A602}">
      <dgm:prSet/>
      <dgm:spPr/>
      <dgm:t>
        <a:bodyPr/>
        <a:lstStyle/>
        <a:p>
          <a:endParaRPr lang="en-US"/>
        </a:p>
      </dgm:t>
    </dgm:pt>
    <dgm:pt modelId="{022EB4DB-0EAA-42D8-91A1-0C06C48B6B48}" type="parTrans" cxnId="{1C285247-4700-480C-A58B-B6095B31A602}">
      <dgm:prSet/>
      <dgm:spPr/>
      <dgm:t>
        <a:bodyPr/>
        <a:lstStyle/>
        <a:p>
          <a:endParaRPr lang="en-US"/>
        </a:p>
      </dgm:t>
    </dgm:pt>
    <dgm:pt modelId="{69651E78-EEB2-4E19-9A45-EDE06EE0B98E}">
      <dgm:prSet custT="1"/>
      <dgm:spPr/>
      <dgm:t>
        <a:bodyPr/>
        <a:lstStyle/>
        <a:p>
          <a:r>
            <a:rPr lang="en-GB" sz="2000" dirty="0"/>
            <a:t>Personal development is a lifelong process.</a:t>
          </a:r>
          <a:endParaRPr lang="en-US" sz="2000" dirty="0"/>
        </a:p>
      </dgm:t>
    </dgm:pt>
    <dgm:pt modelId="{AA8E8C7F-E254-4FBA-AF7F-2BBFBDAAC855}" type="sibTrans" cxnId="{813B9DC3-937E-4FE5-913B-FE3271650D56}">
      <dgm:prSet/>
      <dgm:spPr/>
      <dgm:t>
        <a:bodyPr/>
        <a:lstStyle/>
        <a:p>
          <a:endParaRPr lang="en-US"/>
        </a:p>
      </dgm:t>
    </dgm:pt>
    <dgm:pt modelId="{3A12F056-F33A-49E4-9456-03752876E856}" type="parTrans" cxnId="{813B9DC3-937E-4FE5-913B-FE3271650D56}">
      <dgm:prSet/>
      <dgm:spPr/>
      <dgm:t>
        <a:bodyPr/>
        <a:lstStyle/>
        <a:p>
          <a:endParaRPr lang="en-US"/>
        </a:p>
      </dgm:t>
    </dgm:pt>
    <dgm:pt modelId="{9A2B7B7C-0E3D-43D5-8BE6-6899E2DC3BD7}" type="pres">
      <dgm:prSet presAssocID="{47373F34-E10B-4770-A0B1-5E432CED9020}" presName="Name0" presStyleCnt="0">
        <dgm:presLayoutVars>
          <dgm:dir/>
          <dgm:animLvl val="lvl"/>
          <dgm:resizeHandles val="exact"/>
        </dgm:presLayoutVars>
      </dgm:prSet>
      <dgm:spPr/>
    </dgm:pt>
    <dgm:pt modelId="{52047982-A914-4EFF-AEA9-E7A1025048AF}" type="pres">
      <dgm:prSet presAssocID="{198B6689-370C-4DEC-AC7D-2A18CB638B5B}" presName="boxAndChildren" presStyleCnt="0"/>
      <dgm:spPr/>
    </dgm:pt>
    <dgm:pt modelId="{F920B361-D3B3-4692-9578-04F384BBF563}" type="pres">
      <dgm:prSet presAssocID="{198B6689-370C-4DEC-AC7D-2A18CB638B5B}" presName="parentTextBox" presStyleLbl="node1" presStyleIdx="0" presStyleCnt="5"/>
      <dgm:spPr/>
    </dgm:pt>
    <dgm:pt modelId="{B0E970AF-28FD-403D-8FB6-90973D8453C0}" type="pres">
      <dgm:prSet presAssocID="{198B6689-370C-4DEC-AC7D-2A18CB638B5B}" presName="entireBox" presStyleLbl="node1" presStyleIdx="0" presStyleCnt="5"/>
      <dgm:spPr/>
    </dgm:pt>
    <dgm:pt modelId="{052DC045-EC9D-429E-858F-6DE86A0567B8}" type="pres">
      <dgm:prSet presAssocID="{198B6689-370C-4DEC-AC7D-2A18CB638B5B}" presName="descendantBox" presStyleCnt="0"/>
      <dgm:spPr/>
    </dgm:pt>
    <dgm:pt modelId="{32B547D1-18F8-4479-9299-D194999E111E}" type="pres">
      <dgm:prSet presAssocID="{5B272065-F4C0-4985-99BC-62F0FC087EA8}" presName="childTextBox" presStyleLbl="fgAccFollowNode1" presStyleIdx="0" presStyleCnt="6">
        <dgm:presLayoutVars>
          <dgm:bulletEnabled val="1"/>
        </dgm:presLayoutVars>
      </dgm:prSet>
      <dgm:spPr/>
    </dgm:pt>
    <dgm:pt modelId="{8A5B5FE3-307A-40C3-961C-227CDC8A44F7}" type="pres">
      <dgm:prSet presAssocID="{740649B0-A88B-46F8-A2B6-71979DF7D023}" presName="childTextBox" presStyleLbl="fgAccFollowNode1" presStyleIdx="1" presStyleCnt="6">
        <dgm:presLayoutVars>
          <dgm:bulletEnabled val="1"/>
        </dgm:presLayoutVars>
      </dgm:prSet>
      <dgm:spPr/>
    </dgm:pt>
    <dgm:pt modelId="{E6418E6C-DED0-41BE-9FC3-536B3EBC6EBE}" type="pres">
      <dgm:prSet presAssocID="{4669C8CB-96BE-4E3C-B888-B90C956D32EC}" presName="sp" presStyleCnt="0"/>
      <dgm:spPr/>
    </dgm:pt>
    <dgm:pt modelId="{9E3D900A-ECC0-4D52-AF72-5758D5C52037}" type="pres">
      <dgm:prSet presAssocID="{36EC8276-44CF-450C-ADFB-E918540280E0}" presName="arrowAndChildren" presStyleCnt="0"/>
      <dgm:spPr/>
    </dgm:pt>
    <dgm:pt modelId="{08EED142-AC6B-406E-8013-F24627212750}" type="pres">
      <dgm:prSet presAssocID="{36EC8276-44CF-450C-ADFB-E918540280E0}" presName="parentTextArrow" presStyleLbl="node1" presStyleIdx="0" presStyleCnt="5"/>
      <dgm:spPr/>
    </dgm:pt>
    <dgm:pt modelId="{5ABE2BF3-5456-4FCF-9FDA-A04A2F55E8AB}" type="pres">
      <dgm:prSet presAssocID="{36EC8276-44CF-450C-ADFB-E918540280E0}" presName="arrow" presStyleLbl="node1" presStyleIdx="1" presStyleCnt="5"/>
      <dgm:spPr/>
    </dgm:pt>
    <dgm:pt modelId="{9042FCD5-A261-40D5-994A-FA751FCB0951}" type="pres">
      <dgm:prSet presAssocID="{36EC8276-44CF-450C-ADFB-E918540280E0}" presName="descendantArrow" presStyleCnt="0"/>
      <dgm:spPr/>
    </dgm:pt>
    <dgm:pt modelId="{272F0C83-5B1E-43D5-814B-9C3BF33CA96C}" type="pres">
      <dgm:prSet presAssocID="{1ED770F0-5B83-4B8E-95A7-59239C541430}" presName="childTextArrow" presStyleLbl="fgAccFollowNode1" presStyleIdx="2" presStyleCnt="6">
        <dgm:presLayoutVars>
          <dgm:bulletEnabled val="1"/>
        </dgm:presLayoutVars>
      </dgm:prSet>
      <dgm:spPr/>
    </dgm:pt>
    <dgm:pt modelId="{E20908C9-A866-428C-A790-A4FF6AF59F43}" type="pres">
      <dgm:prSet presAssocID="{0633CC2E-F887-49C9-B4CF-84F6E0343E19}" presName="childTextArrow" presStyleLbl="fgAccFollowNode1" presStyleIdx="3" presStyleCnt="6">
        <dgm:presLayoutVars>
          <dgm:bulletEnabled val="1"/>
        </dgm:presLayoutVars>
      </dgm:prSet>
      <dgm:spPr/>
    </dgm:pt>
    <dgm:pt modelId="{64DFBC01-F652-4E62-907B-601DCC7D30D8}" type="pres">
      <dgm:prSet presAssocID="{515FDC3D-9A9B-41A3-9123-B44B9F7C6CE0}" presName="sp" presStyleCnt="0"/>
      <dgm:spPr/>
    </dgm:pt>
    <dgm:pt modelId="{B292F054-E21E-43E2-B02B-8C339C8FF214}" type="pres">
      <dgm:prSet presAssocID="{CCD3DE74-361A-41F1-ADEB-89D8C056236E}" presName="arrowAndChildren" presStyleCnt="0"/>
      <dgm:spPr/>
    </dgm:pt>
    <dgm:pt modelId="{6C165AA2-8EFC-4F6C-8B5A-2F7D77237F95}" type="pres">
      <dgm:prSet presAssocID="{CCD3DE74-361A-41F1-ADEB-89D8C056236E}" presName="parentTextArrow" presStyleLbl="node1" presStyleIdx="1" presStyleCnt="5"/>
      <dgm:spPr/>
    </dgm:pt>
    <dgm:pt modelId="{872B6304-0F59-47E9-B683-BB45AAE0868B}" type="pres">
      <dgm:prSet presAssocID="{CCD3DE74-361A-41F1-ADEB-89D8C056236E}" presName="arrow" presStyleLbl="node1" presStyleIdx="2" presStyleCnt="5"/>
      <dgm:spPr/>
    </dgm:pt>
    <dgm:pt modelId="{0276F2D6-8406-43A4-943A-35CF2A7CCBF7}" type="pres">
      <dgm:prSet presAssocID="{CCD3DE74-361A-41F1-ADEB-89D8C056236E}" presName="descendantArrow" presStyleCnt="0"/>
      <dgm:spPr/>
    </dgm:pt>
    <dgm:pt modelId="{3996E0E4-35B9-4C28-BC01-CDA0C6989713}" type="pres">
      <dgm:prSet presAssocID="{9690C452-92DB-4D33-9B15-EA3280820649}" presName="childTextArrow" presStyleLbl="fgAccFollowNode1" presStyleIdx="4" presStyleCnt="6" custScaleX="160548">
        <dgm:presLayoutVars>
          <dgm:bulletEnabled val="1"/>
        </dgm:presLayoutVars>
      </dgm:prSet>
      <dgm:spPr/>
    </dgm:pt>
    <dgm:pt modelId="{48936C3E-DEA3-48C2-923B-50F7209A7071}" type="pres">
      <dgm:prSet presAssocID="{B58D9A44-4E95-4E70-BA50-36795F3C5A8A}" presName="childTextArrow" presStyleLbl="fgAccFollowNode1" presStyleIdx="5" presStyleCnt="6" custScaleX="294011">
        <dgm:presLayoutVars>
          <dgm:bulletEnabled val="1"/>
        </dgm:presLayoutVars>
      </dgm:prSet>
      <dgm:spPr/>
    </dgm:pt>
    <dgm:pt modelId="{274960C3-7FFE-4359-8B63-F109557FC07A}" type="pres">
      <dgm:prSet presAssocID="{AA8E8C7F-E254-4FBA-AF7F-2BBFBDAAC855}" presName="sp" presStyleCnt="0"/>
      <dgm:spPr/>
    </dgm:pt>
    <dgm:pt modelId="{FFFBBE81-F551-4A7D-A12A-6AA60B94541B}" type="pres">
      <dgm:prSet presAssocID="{69651E78-EEB2-4E19-9A45-EDE06EE0B98E}" presName="arrowAndChildren" presStyleCnt="0"/>
      <dgm:spPr/>
    </dgm:pt>
    <dgm:pt modelId="{8DEACD94-871F-488B-AAF9-1CEECA8FE96A}" type="pres">
      <dgm:prSet presAssocID="{69651E78-EEB2-4E19-9A45-EDE06EE0B98E}" presName="parentTextArrow" presStyleLbl="node1" presStyleIdx="3" presStyleCnt="5"/>
      <dgm:spPr/>
    </dgm:pt>
    <dgm:pt modelId="{387D8ACB-4652-4A0E-9790-059C4B5CFACD}" type="pres">
      <dgm:prSet presAssocID="{BC796FC9-9377-4ACB-A4B7-C25D0E7C8586}" presName="sp" presStyleCnt="0"/>
      <dgm:spPr/>
    </dgm:pt>
    <dgm:pt modelId="{AF20FB98-5374-440A-9F50-41AB1F14136C}" type="pres">
      <dgm:prSet presAssocID="{1AB5FBF7-64F6-4345-A8E2-E2EF10F68D90}" presName="arrowAndChildren" presStyleCnt="0"/>
      <dgm:spPr/>
    </dgm:pt>
    <dgm:pt modelId="{1DEADA5D-381A-472C-99EC-569C55EF5477}" type="pres">
      <dgm:prSet presAssocID="{1AB5FBF7-64F6-4345-A8E2-E2EF10F68D90}" presName="parentTextArrow" presStyleLbl="node1" presStyleIdx="4" presStyleCnt="5"/>
      <dgm:spPr/>
    </dgm:pt>
  </dgm:ptLst>
  <dgm:cxnLst>
    <dgm:cxn modelId="{3E5C6A06-FD17-4046-91DB-0F43FA8482C0}" srcId="{47373F34-E10B-4770-A0B1-5E432CED9020}" destId="{1AB5FBF7-64F6-4345-A8E2-E2EF10F68D90}" srcOrd="0" destOrd="0" parTransId="{302E8E2D-E605-44E3-92D6-C99CDC0FC780}" sibTransId="{BC796FC9-9377-4ACB-A4B7-C25D0E7C8586}"/>
    <dgm:cxn modelId="{EDE1BA21-F807-44F4-AFF4-75D7FB6E0866}" type="presOf" srcId="{1ED770F0-5B83-4B8E-95A7-59239C541430}" destId="{272F0C83-5B1E-43D5-814B-9C3BF33CA96C}" srcOrd="0" destOrd="0" presId="urn:microsoft.com/office/officeart/2005/8/layout/process4"/>
    <dgm:cxn modelId="{E1992728-D2C1-461A-91A5-70AA989A0CCB}" type="presOf" srcId="{B58D9A44-4E95-4E70-BA50-36795F3C5A8A}" destId="{48936C3E-DEA3-48C2-923B-50F7209A7071}" srcOrd="0" destOrd="0" presId="urn:microsoft.com/office/officeart/2005/8/layout/process4"/>
    <dgm:cxn modelId="{FEA6032A-ABB3-4D31-8BF0-E07C86DC8173}" type="presOf" srcId="{69651E78-EEB2-4E19-9A45-EDE06EE0B98E}" destId="{8DEACD94-871F-488B-AAF9-1CEECA8FE96A}" srcOrd="0" destOrd="0" presId="urn:microsoft.com/office/officeart/2005/8/layout/process4"/>
    <dgm:cxn modelId="{D24B693B-87B7-4A98-8CC9-4EF076A9823C}" type="presOf" srcId="{47373F34-E10B-4770-A0B1-5E432CED9020}" destId="{9A2B7B7C-0E3D-43D5-8BE6-6899E2DC3BD7}" srcOrd="0" destOrd="0" presId="urn:microsoft.com/office/officeart/2005/8/layout/process4"/>
    <dgm:cxn modelId="{D9DF4846-C9C4-4FBA-A3FA-D68AE4770EF6}" srcId="{36EC8276-44CF-450C-ADFB-E918540280E0}" destId="{1ED770F0-5B83-4B8E-95A7-59239C541430}" srcOrd="0" destOrd="0" parTransId="{C1FC646B-3020-413D-8260-03ECEE2D23FF}" sibTransId="{099AA575-77D4-452C-B577-93089BD5CBFE}"/>
    <dgm:cxn modelId="{1C285247-4700-480C-A58B-B6095B31A602}" srcId="{47373F34-E10B-4770-A0B1-5E432CED9020}" destId="{CCD3DE74-361A-41F1-ADEB-89D8C056236E}" srcOrd="2" destOrd="0" parTransId="{022EB4DB-0EAA-42D8-91A1-0C06C48B6B48}" sibTransId="{515FDC3D-9A9B-41A3-9123-B44B9F7C6CE0}"/>
    <dgm:cxn modelId="{F43BA867-EB0D-40A4-82FE-04D95C99231F}" type="presOf" srcId="{198B6689-370C-4DEC-AC7D-2A18CB638B5B}" destId="{B0E970AF-28FD-403D-8FB6-90973D8453C0}" srcOrd="1" destOrd="0" presId="urn:microsoft.com/office/officeart/2005/8/layout/process4"/>
    <dgm:cxn modelId="{0793C749-089F-4BE2-8D0D-6128FB409377}" type="presOf" srcId="{198B6689-370C-4DEC-AC7D-2A18CB638B5B}" destId="{F920B361-D3B3-4692-9578-04F384BBF563}" srcOrd="0" destOrd="0" presId="urn:microsoft.com/office/officeart/2005/8/layout/process4"/>
    <dgm:cxn modelId="{48463A70-2989-4381-9A53-693BEC5B21E1}" srcId="{36EC8276-44CF-450C-ADFB-E918540280E0}" destId="{0633CC2E-F887-49C9-B4CF-84F6E0343E19}" srcOrd="1" destOrd="0" parTransId="{8CDD4816-7871-4C2D-93DB-DD3BD1EB4D97}" sibTransId="{D7B6F0BC-6453-4F09-8482-3D25801843FE}"/>
    <dgm:cxn modelId="{942E2879-9B81-4164-B6DE-6DB1024389C7}" srcId="{198B6689-370C-4DEC-AC7D-2A18CB638B5B}" destId="{5B272065-F4C0-4985-99BC-62F0FC087EA8}" srcOrd="0" destOrd="0" parTransId="{00975B5E-A541-4AFC-84CF-BE5E86AE3719}" sibTransId="{834CA9F4-69F8-4691-8666-1619388AF024}"/>
    <dgm:cxn modelId="{5A551480-FC05-4635-8E1F-85939FA7A605}" type="presOf" srcId="{9690C452-92DB-4D33-9B15-EA3280820649}" destId="{3996E0E4-35B9-4C28-BC01-CDA0C6989713}" srcOrd="0" destOrd="0" presId="urn:microsoft.com/office/officeart/2005/8/layout/process4"/>
    <dgm:cxn modelId="{DD675082-9E3D-4A29-BD28-7C8BC849FDA4}" type="presOf" srcId="{1AB5FBF7-64F6-4345-A8E2-E2EF10F68D90}" destId="{1DEADA5D-381A-472C-99EC-569C55EF5477}" srcOrd="0" destOrd="0" presId="urn:microsoft.com/office/officeart/2005/8/layout/process4"/>
    <dgm:cxn modelId="{B1A2808F-5949-4455-902C-E43A8FA54F47}" type="presOf" srcId="{36EC8276-44CF-450C-ADFB-E918540280E0}" destId="{5ABE2BF3-5456-4FCF-9FDA-A04A2F55E8AB}" srcOrd="1" destOrd="0" presId="urn:microsoft.com/office/officeart/2005/8/layout/process4"/>
    <dgm:cxn modelId="{D341BD91-8A30-47CC-82BD-C5F6F5F7A53E}" srcId="{CCD3DE74-361A-41F1-ADEB-89D8C056236E}" destId="{9690C452-92DB-4D33-9B15-EA3280820649}" srcOrd="0" destOrd="0" parTransId="{935923F0-21CA-45B2-80BF-C845B9DC71B1}" sibTransId="{991C59DB-0C8C-4472-8BB0-D58DCCC5EC0A}"/>
    <dgm:cxn modelId="{0D60A996-6899-468E-B4DE-E5F2093C67EA}" type="presOf" srcId="{36EC8276-44CF-450C-ADFB-E918540280E0}" destId="{08EED142-AC6B-406E-8013-F24627212750}" srcOrd="0" destOrd="0" presId="urn:microsoft.com/office/officeart/2005/8/layout/process4"/>
    <dgm:cxn modelId="{840D2399-CE2F-479A-9BF6-ACA95854074D}" type="presOf" srcId="{CCD3DE74-361A-41F1-ADEB-89D8C056236E}" destId="{872B6304-0F59-47E9-B683-BB45AAE0868B}" srcOrd="1" destOrd="0" presId="urn:microsoft.com/office/officeart/2005/8/layout/process4"/>
    <dgm:cxn modelId="{036F17A1-7269-402E-91C9-F78EB4D51406}" srcId="{47373F34-E10B-4770-A0B1-5E432CED9020}" destId="{36EC8276-44CF-450C-ADFB-E918540280E0}" srcOrd="3" destOrd="0" parTransId="{C4CEE2F4-FA8A-4521-B60E-BE197CFCC47B}" sibTransId="{4669C8CB-96BE-4E3C-B888-B90C956D32EC}"/>
    <dgm:cxn modelId="{9179C4A6-B5A9-4E32-9A78-5E158C1507F8}" srcId="{198B6689-370C-4DEC-AC7D-2A18CB638B5B}" destId="{740649B0-A88B-46F8-A2B6-71979DF7D023}" srcOrd="1" destOrd="0" parTransId="{74F6B14A-7ED1-4D46-8E78-9EDADCA53C51}" sibTransId="{95838741-FFEC-422C-8500-79AFD9ED5741}"/>
    <dgm:cxn modelId="{452A78BF-56DC-4698-BFA9-A229F8459E83}" type="presOf" srcId="{CCD3DE74-361A-41F1-ADEB-89D8C056236E}" destId="{6C165AA2-8EFC-4F6C-8B5A-2F7D77237F95}" srcOrd="0" destOrd="0" presId="urn:microsoft.com/office/officeart/2005/8/layout/process4"/>
    <dgm:cxn modelId="{813B9DC3-937E-4FE5-913B-FE3271650D56}" srcId="{47373F34-E10B-4770-A0B1-5E432CED9020}" destId="{69651E78-EEB2-4E19-9A45-EDE06EE0B98E}" srcOrd="1" destOrd="0" parTransId="{3A12F056-F33A-49E4-9456-03752876E856}" sibTransId="{AA8E8C7F-E254-4FBA-AF7F-2BBFBDAAC855}"/>
    <dgm:cxn modelId="{EDC65EC4-A318-47FC-9AA6-06B69E4B236A}" srcId="{47373F34-E10B-4770-A0B1-5E432CED9020}" destId="{198B6689-370C-4DEC-AC7D-2A18CB638B5B}" srcOrd="4" destOrd="0" parTransId="{9A7A9934-4B40-43EE-975D-C284C2242010}" sibTransId="{1DD47F3A-10A5-4089-AE76-46BA1FA80367}"/>
    <dgm:cxn modelId="{371549C9-7E2B-47F7-99BB-7FA6A9E123DC}" srcId="{CCD3DE74-361A-41F1-ADEB-89D8C056236E}" destId="{B58D9A44-4E95-4E70-BA50-36795F3C5A8A}" srcOrd="1" destOrd="0" parTransId="{68ABD13D-57E0-42DB-9DAB-50B30B465F0C}" sibTransId="{33F02057-0213-4DBA-83C0-9EFC5F80A8C1}"/>
    <dgm:cxn modelId="{9E62AAE0-D2E2-43CA-9253-6CE698E279D3}" type="presOf" srcId="{5B272065-F4C0-4985-99BC-62F0FC087EA8}" destId="{32B547D1-18F8-4479-9299-D194999E111E}" srcOrd="0" destOrd="0" presId="urn:microsoft.com/office/officeart/2005/8/layout/process4"/>
    <dgm:cxn modelId="{55A92BE7-472D-4FD5-B717-5E57D6C6242E}" type="presOf" srcId="{0633CC2E-F887-49C9-B4CF-84F6E0343E19}" destId="{E20908C9-A866-428C-A790-A4FF6AF59F43}" srcOrd="0" destOrd="0" presId="urn:microsoft.com/office/officeart/2005/8/layout/process4"/>
    <dgm:cxn modelId="{A82302E9-F8C6-47DE-BE1B-6FF3D4C5C8B4}" type="presOf" srcId="{740649B0-A88B-46F8-A2B6-71979DF7D023}" destId="{8A5B5FE3-307A-40C3-961C-227CDC8A44F7}" srcOrd="0" destOrd="0" presId="urn:microsoft.com/office/officeart/2005/8/layout/process4"/>
    <dgm:cxn modelId="{B0E1AF5A-8ACE-4238-B1CF-CBE2FFF324A1}" type="presParOf" srcId="{9A2B7B7C-0E3D-43D5-8BE6-6899E2DC3BD7}" destId="{52047982-A914-4EFF-AEA9-E7A1025048AF}" srcOrd="0" destOrd="0" presId="urn:microsoft.com/office/officeart/2005/8/layout/process4"/>
    <dgm:cxn modelId="{4496D1D5-7CB3-43C4-9AFA-80F93742EA75}" type="presParOf" srcId="{52047982-A914-4EFF-AEA9-E7A1025048AF}" destId="{F920B361-D3B3-4692-9578-04F384BBF563}" srcOrd="0" destOrd="0" presId="urn:microsoft.com/office/officeart/2005/8/layout/process4"/>
    <dgm:cxn modelId="{DF1A3F28-FB3A-4FBC-82E9-39433E2B8149}" type="presParOf" srcId="{52047982-A914-4EFF-AEA9-E7A1025048AF}" destId="{B0E970AF-28FD-403D-8FB6-90973D8453C0}" srcOrd="1" destOrd="0" presId="urn:microsoft.com/office/officeart/2005/8/layout/process4"/>
    <dgm:cxn modelId="{616E540C-4B19-4DA3-832A-3FAAAFE73E41}" type="presParOf" srcId="{52047982-A914-4EFF-AEA9-E7A1025048AF}" destId="{052DC045-EC9D-429E-858F-6DE86A0567B8}" srcOrd="2" destOrd="0" presId="urn:microsoft.com/office/officeart/2005/8/layout/process4"/>
    <dgm:cxn modelId="{C3A28B5B-F150-4865-BB08-61180A3B394D}" type="presParOf" srcId="{052DC045-EC9D-429E-858F-6DE86A0567B8}" destId="{32B547D1-18F8-4479-9299-D194999E111E}" srcOrd="0" destOrd="0" presId="urn:microsoft.com/office/officeart/2005/8/layout/process4"/>
    <dgm:cxn modelId="{7463BA09-EC2B-4236-A31B-24855542ACE5}" type="presParOf" srcId="{052DC045-EC9D-429E-858F-6DE86A0567B8}" destId="{8A5B5FE3-307A-40C3-961C-227CDC8A44F7}" srcOrd="1" destOrd="0" presId="urn:microsoft.com/office/officeart/2005/8/layout/process4"/>
    <dgm:cxn modelId="{64320690-9773-404A-9415-B393B6CFC4D7}" type="presParOf" srcId="{9A2B7B7C-0E3D-43D5-8BE6-6899E2DC3BD7}" destId="{E6418E6C-DED0-41BE-9FC3-536B3EBC6EBE}" srcOrd="1" destOrd="0" presId="urn:microsoft.com/office/officeart/2005/8/layout/process4"/>
    <dgm:cxn modelId="{DD565E4A-2065-4672-BAFC-35AA9A68FF4E}" type="presParOf" srcId="{9A2B7B7C-0E3D-43D5-8BE6-6899E2DC3BD7}" destId="{9E3D900A-ECC0-4D52-AF72-5758D5C52037}" srcOrd="2" destOrd="0" presId="urn:microsoft.com/office/officeart/2005/8/layout/process4"/>
    <dgm:cxn modelId="{A9A4F8D1-4E56-41A5-A04F-AB7CCC41FD56}" type="presParOf" srcId="{9E3D900A-ECC0-4D52-AF72-5758D5C52037}" destId="{08EED142-AC6B-406E-8013-F24627212750}" srcOrd="0" destOrd="0" presId="urn:microsoft.com/office/officeart/2005/8/layout/process4"/>
    <dgm:cxn modelId="{73CF2AF9-C99F-463A-A4F6-3DF2EEAB085C}" type="presParOf" srcId="{9E3D900A-ECC0-4D52-AF72-5758D5C52037}" destId="{5ABE2BF3-5456-4FCF-9FDA-A04A2F55E8AB}" srcOrd="1" destOrd="0" presId="urn:microsoft.com/office/officeart/2005/8/layout/process4"/>
    <dgm:cxn modelId="{C8195412-F733-474E-996F-04AAAFDF1F9C}" type="presParOf" srcId="{9E3D900A-ECC0-4D52-AF72-5758D5C52037}" destId="{9042FCD5-A261-40D5-994A-FA751FCB0951}" srcOrd="2" destOrd="0" presId="urn:microsoft.com/office/officeart/2005/8/layout/process4"/>
    <dgm:cxn modelId="{12449DED-5F4E-456D-AC1C-DE31327C71C9}" type="presParOf" srcId="{9042FCD5-A261-40D5-994A-FA751FCB0951}" destId="{272F0C83-5B1E-43D5-814B-9C3BF33CA96C}" srcOrd="0" destOrd="0" presId="urn:microsoft.com/office/officeart/2005/8/layout/process4"/>
    <dgm:cxn modelId="{C61AEDD9-FCAA-4328-B9C3-FD202A423430}" type="presParOf" srcId="{9042FCD5-A261-40D5-994A-FA751FCB0951}" destId="{E20908C9-A866-428C-A790-A4FF6AF59F43}" srcOrd="1" destOrd="0" presId="urn:microsoft.com/office/officeart/2005/8/layout/process4"/>
    <dgm:cxn modelId="{81711859-10A2-4772-8773-F89B27D808AD}" type="presParOf" srcId="{9A2B7B7C-0E3D-43D5-8BE6-6899E2DC3BD7}" destId="{64DFBC01-F652-4E62-907B-601DCC7D30D8}" srcOrd="3" destOrd="0" presId="urn:microsoft.com/office/officeart/2005/8/layout/process4"/>
    <dgm:cxn modelId="{7537690B-13AF-416E-A552-DAEBC3AA1669}" type="presParOf" srcId="{9A2B7B7C-0E3D-43D5-8BE6-6899E2DC3BD7}" destId="{B292F054-E21E-43E2-B02B-8C339C8FF214}" srcOrd="4" destOrd="0" presId="urn:microsoft.com/office/officeart/2005/8/layout/process4"/>
    <dgm:cxn modelId="{FF5F7B33-0C0A-4D0D-951D-652C287F0490}" type="presParOf" srcId="{B292F054-E21E-43E2-B02B-8C339C8FF214}" destId="{6C165AA2-8EFC-4F6C-8B5A-2F7D77237F95}" srcOrd="0" destOrd="0" presId="urn:microsoft.com/office/officeart/2005/8/layout/process4"/>
    <dgm:cxn modelId="{11D04435-9BF0-4815-9DD5-818379345C4D}" type="presParOf" srcId="{B292F054-E21E-43E2-B02B-8C339C8FF214}" destId="{872B6304-0F59-47E9-B683-BB45AAE0868B}" srcOrd="1" destOrd="0" presId="urn:microsoft.com/office/officeart/2005/8/layout/process4"/>
    <dgm:cxn modelId="{C1FB4D8A-D6C4-4A78-B291-5ABBA9A62085}" type="presParOf" srcId="{B292F054-E21E-43E2-B02B-8C339C8FF214}" destId="{0276F2D6-8406-43A4-943A-35CF2A7CCBF7}" srcOrd="2" destOrd="0" presId="urn:microsoft.com/office/officeart/2005/8/layout/process4"/>
    <dgm:cxn modelId="{83DDA998-B6E9-4790-B4A7-F352F88AAD20}" type="presParOf" srcId="{0276F2D6-8406-43A4-943A-35CF2A7CCBF7}" destId="{3996E0E4-35B9-4C28-BC01-CDA0C6989713}" srcOrd="0" destOrd="0" presId="urn:microsoft.com/office/officeart/2005/8/layout/process4"/>
    <dgm:cxn modelId="{041FA874-2AAD-46CD-BE90-42582F26CC65}" type="presParOf" srcId="{0276F2D6-8406-43A4-943A-35CF2A7CCBF7}" destId="{48936C3E-DEA3-48C2-923B-50F7209A7071}" srcOrd="1" destOrd="0" presId="urn:microsoft.com/office/officeart/2005/8/layout/process4"/>
    <dgm:cxn modelId="{3B3BE159-0CB5-4E7A-8E27-DAA09380BEC2}" type="presParOf" srcId="{9A2B7B7C-0E3D-43D5-8BE6-6899E2DC3BD7}" destId="{274960C3-7FFE-4359-8B63-F109557FC07A}" srcOrd="5" destOrd="0" presId="urn:microsoft.com/office/officeart/2005/8/layout/process4"/>
    <dgm:cxn modelId="{28C89CC4-F2F3-44A3-8950-5C50C47D1949}" type="presParOf" srcId="{9A2B7B7C-0E3D-43D5-8BE6-6899E2DC3BD7}" destId="{FFFBBE81-F551-4A7D-A12A-6AA60B94541B}" srcOrd="6" destOrd="0" presId="urn:microsoft.com/office/officeart/2005/8/layout/process4"/>
    <dgm:cxn modelId="{D62F1793-ADC4-4B53-822E-B897929EE6D7}" type="presParOf" srcId="{FFFBBE81-F551-4A7D-A12A-6AA60B94541B}" destId="{8DEACD94-871F-488B-AAF9-1CEECA8FE96A}" srcOrd="0" destOrd="0" presId="urn:microsoft.com/office/officeart/2005/8/layout/process4"/>
    <dgm:cxn modelId="{4E0C4AE4-17FC-4EEB-B5AC-644EE46F04C7}" type="presParOf" srcId="{9A2B7B7C-0E3D-43D5-8BE6-6899E2DC3BD7}" destId="{387D8ACB-4652-4A0E-9790-059C4B5CFACD}" srcOrd="7" destOrd="0" presId="urn:microsoft.com/office/officeart/2005/8/layout/process4"/>
    <dgm:cxn modelId="{6CF30B0A-B543-484D-BB41-EDEC3F640786}" type="presParOf" srcId="{9A2B7B7C-0E3D-43D5-8BE6-6899E2DC3BD7}" destId="{AF20FB98-5374-440A-9F50-41AB1F14136C}" srcOrd="8" destOrd="0" presId="urn:microsoft.com/office/officeart/2005/8/layout/process4"/>
    <dgm:cxn modelId="{9B8459D6-8CF1-4DB4-9388-C4A22473E3AB}" type="presParOf" srcId="{AF20FB98-5374-440A-9F50-41AB1F14136C}" destId="{1DEADA5D-381A-472C-99EC-569C55EF547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A1086C-B63A-4193-81A2-823E7146AF1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F945A8F-F985-4BCB-87E8-723F3BD3E70B}">
      <dgm:prSet phldrT="[Text]"/>
      <dgm:spPr/>
      <dgm:t>
        <a:bodyPr/>
        <a:lstStyle/>
        <a:p>
          <a:r>
            <a:rPr lang="en-GB" b="1" dirty="0">
              <a:solidFill>
                <a:srgbClr val="FFFF00"/>
              </a:solidFill>
              <a:latin typeface="Arial" panose="020B0604020202020204" pitchFamily="34" charset="0"/>
              <a:cs typeface="Arial" panose="020B0604020202020204" pitchFamily="34" charset="0"/>
            </a:rPr>
            <a:t>3. First Things First </a:t>
          </a:r>
          <a:r>
            <a:rPr lang="en-GB" b="1" dirty="0">
              <a:solidFill>
                <a:schemeClr val="tx1"/>
              </a:solidFill>
              <a:latin typeface="Arial" panose="020B0604020202020204" pitchFamily="34" charset="0"/>
              <a:cs typeface="Arial" panose="020B0604020202020204" pitchFamily="34" charset="0"/>
            </a:rPr>
            <a:t>– Organise and execute around the most important priorities.</a:t>
          </a:r>
          <a:endParaRPr lang="en-US" b="1" dirty="0">
            <a:solidFill>
              <a:schemeClr val="tx1"/>
            </a:solidFill>
            <a:latin typeface="Arial" panose="020B0604020202020204" pitchFamily="34" charset="0"/>
            <a:cs typeface="Arial" panose="020B0604020202020204" pitchFamily="34" charset="0"/>
          </a:endParaRPr>
        </a:p>
      </dgm:t>
    </dgm:pt>
    <dgm:pt modelId="{032754ED-91B7-4876-95FA-BC0E7722228F}" type="parTrans" cxnId="{94022C90-FB95-4A52-B870-3D7A8BF6D08C}">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1476A170-7909-4479-98B3-F47706726D31}" type="sibTrans" cxnId="{94022C90-FB95-4A52-B870-3D7A8BF6D08C}">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61F87A91-1306-49D2-A32E-2920811B8A12}">
      <dgm:prSet phldrT="[Text]"/>
      <dgm:spPr/>
      <dgm:t>
        <a:bodyPr/>
        <a:lstStyle/>
        <a:p>
          <a:r>
            <a:rPr lang="en-GB" b="1" dirty="0">
              <a:solidFill>
                <a:schemeClr val="tx1"/>
              </a:solidFill>
              <a:latin typeface="Arial" panose="020B0604020202020204" pitchFamily="34" charset="0"/>
              <a:cs typeface="Arial" panose="020B0604020202020204" pitchFamily="34" charset="0"/>
            </a:rPr>
            <a:t>5. </a:t>
          </a:r>
          <a:r>
            <a:rPr lang="en-GB" b="1" dirty="0">
              <a:solidFill>
                <a:srgbClr val="FF0000"/>
              </a:solidFill>
              <a:latin typeface="Arial" panose="020B0604020202020204" pitchFamily="34" charset="0"/>
              <a:cs typeface="Arial" panose="020B0604020202020204" pitchFamily="34" charset="0"/>
            </a:rPr>
            <a:t>Seek First to Understand and Then to be Understood </a:t>
          </a:r>
          <a:r>
            <a:rPr lang="en-GB" b="1" dirty="0">
              <a:solidFill>
                <a:schemeClr val="tx1"/>
              </a:solidFill>
              <a:latin typeface="Arial" panose="020B0604020202020204" pitchFamily="34" charset="0"/>
              <a:cs typeface="Arial" panose="020B0604020202020204" pitchFamily="34" charset="0"/>
            </a:rPr>
            <a:t>– Listen closely to what people are saying.</a:t>
          </a:r>
          <a:endParaRPr lang="en-US" b="1" dirty="0">
            <a:solidFill>
              <a:schemeClr val="tx1"/>
            </a:solidFill>
            <a:latin typeface="Arial" panose="020B0604020202020204" pitchFamily="34" charset="0"/>
            <a:cs typeface="Arial" panose="020B0604020202020204" pitchFamily="34" charset="0"/>
          </a:endParaRPr>
        </a:p>
      </dgm:t>
    </dgm:pt>
    <dgm:pt modelId="{D5107873-1139-4E7D-82D9-633DF5DB5DFD}" type="parTrans" cxnId="{6A804D8A-56CD-4073-A3DF-D4758BF5B5F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0EBC5AD9-3E1F-4807-B4E5-1ED67EABFA2C}" type="sibTrans" cxnId="{6A804D8A-56CD-4073-A3DF-D4758BF5B5F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88619EBD-DE3D-4BC6-BF69-16185CBC256F}">
      <dgm:prSet/>
      <dgm:spPr>
        <a:solidFill>
          <a:schemeClr val="accent5">
            <a:lumMod val="60000"/>
            <a:lumOff val="40000"/>
          </a:schemeClr>
        </a:solidFill>
      </dgm:spPr>
      <dgm:t>
        <a:bodyPr/>
        <a:lstStyle/>
        <a:p>
          <a:r>
            <a:rPr lang="en-GB" b="1" dirty="0">
              <a:solidFill>
                <a:srgbClr val="FFFF00"/>
              </a:solidFill>
              <a:latin typeface="Arial" panose="020B0604020202020204" pitchFamily="34" charset="0"/>
              <a:cs typeface="Arial" panose="020B0604020202020204" pitchFamily="34" charset="0"/>
            </a:rPr>
            <a:t>7. Sharpen the Saw </a:t>
          </a:r>
          <a:r>
            <a:rPr lang="en-GB" b="1" dirty="0">
              <a:solidFill>
                <a:schemeClr val="tx1"/>
              </a:solidFill>
              <a:latin typeface="Arial" panose="020B0604020202020204" pitchFamily="34" charset="0"/>
              <a:cs typeface="Arial" panose="020B0604020202020204" pitchFamily="34" charset="0"/>
            </a:rPr>
            <a:t>– Continuously look to strengthen our body, heart, mind, and soul.</a:t>
          </a:r>
          <a:endParaRPr lang="en-US" b="1" dirty="0">
            <a:solidFill>
              <a:schemeClr val="tx1"/>
            </a:solidFill>
            <a:latin typeface="Arial" panose="020B0604020202020204" pitchFamily="34" charset="0"/>
            <a:cs typeface="Arial" panose="020B0604020202020204" pitchFamily="34" charset="0"/>
          </a:endParaRPr>
        </a:p>
      </dgm:t>
    </dgm:pt>
    <dgm:pt modelId="{58F7568D-9111-4120-B32A-19747755CEF8}" type="parTrans" cxnId="{D946C0D5-2A65-4449-B34C-509791C2FB2A}">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FD5F8B07-6E28-4BA7-8E6F-B2EE07572938}" type="sibTrans" cxnId="{D946C0D5-2A65-4449-B34C-509791C2FB2A}">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0DCD93AF-A97E-4765-8B51-00083ACA94FC}">
      <dgm:prSet/>
      <dgm:spPr/>
      <dgm:t>
        <a:bodyPr/>
        <a:lstStyle/>
        <a:p>
          <a:r>
            <a:rPr lang="en-GB" b="1" dirty="0">
              <a:solidFill>
                <a:srgbClr val="FFFF00"/>
              </a:solidFill>
              <a:latin typeface="Arial" panose="020B0604020202020204" pitchFamily="34" charset="0"/>
              <a:cs typeface="Arial" panose="020B0604020202020204" pitchFamily="34" charset="0"/>
            </a:rPr>
            <a:t>1. Be Proactive </a:t>
          </a:r>
          <a:r>
            <a:rPr lang="en-GB" b="1" dirty="0">
              <a:solidFill>
                <a:schemeClr val="tx1"/>
              </a:solidFill>
              <a:latin typeface="Arial" panose="020B0604020202020204" pitchFamily="34" charset="0"/>
              <a:cs typeface="Arial" panose="020B0604020202020204" pitchFamily="34" charset="0"/>
            </a:rPr>
            <a:t>– Take responsibility to direct, organize, and enhance our lives.</a:t>
          </a:r>
          <a:endParaRPr lang="en-US" b="1" dirty="0">
            <a:solidFill>
              <a:schemeClr val="tx1"/>
            </a:solidFill>
            <a:latin typeface="Arial" panose="020B0604020202020204" pitchFamily="34" charset="0"/>
            <a:cs typeface="Arial" panose="020B0604020202020204" pitchFamily="34" charset="0"/>
          </a:endParaRPr>
        </a:p>
      </dgm:t>
    </dgm:pt>
    <dgm:pt modelId="{BDAA044E-96A9-49FD-960B-83BD6A1A3EB8}" type="parTrans" cxnId="{137C2221-9366-4C97-8AFA-A1A80C933CE7}">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84A6D246-BC87-4BF2-8611-0DDE7C7BE1ED}" type="sibTrans" cxnId="{137C2221-9366-4C97-8AFA-A1A80C933CE7}">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151E5844-1C0C-478C-9EAB-ACC15561AA72}">
      <dgm:prSet/>
      <dgm:spPr/>
      <dgm:t>
        <a:bodyPr/>
        <a:lstStyle/>
        <a:p>
          <a:r>
            <a:rPr lang="en-GB" b="1" dirty="0">
              <a:solidFill>
                <a:srgbClr val="FFFF00"/>
              </a:solidFill>
              <a:latin typeface="Arial" panose="020B0604020202020204" pitchFamily="34" charset="0"/>
              <a:cs typeface="Arial" panose="020B0604020202020204" pitchFamily="34" charset="0"/>
            </a:rPr>
            <a:t>2. Begin the End in Mind </a:t>
          </a:r>
          <a:r>
            <a:rPr lang="en-GB" b="1" dirty="0">
              <a:solidFill>
                <a:schemeClr val="tx1"/>
              </a:solidFill>
              <a:latin typeface="Arial" panose="020B0604020202020204" pitchFamily="34" charset="0"/>
              <a:cs typeface="Arial" panose="020B0604020202020204" pitchFamily="34" charset="0"/>
            </a:rPr>
            <a:t>– Define meaningful goals around values and roles.</a:t>
          </a:r>
          <a:endParaRPr lang="en-US" b="1" dirty="0">
            <a:solidFill>
              <a:schemeClr val="tx1"/>
            </a:solidFill>
            <a:latin typeface="Arial" panose="020B0604020202020204" pitchFamily="34" charset="0"/>
            <a:cs typeface="Arial" panose="020B0604020202020204" pitchFamily="34" charset="0"/>
          </a:endParaRPr>
        </a:p>
      </dgm:t>
    </dgm:pt>
    <dgm:pt modelId="{F717F79B-94D6-48C7-9A49-D4C87958171D}" type="parTrans" cxnId="{DCFFA3FD-931A-49DE-A8C2-85892218BF92}">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BFCA00B6-DE51-4805-935B-0F10500240C7}" type="sibTrans" cxnId="{DCFFA3FD-931A-49DE-A8C2-85892218BF92}">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564614AB-2551-445C-9EAE-78C8E001B2C6}">
      <dgm:prSet/>
      <dgm:spPr/>
      <dgm:t>
        <a:bodyPr/>
        <a:lstStyle/>
        <a:p>
          <a:r>
            <a:rPr lang="en-GB" b="1" dirty="0">
              <a:solidFill>
                <a:schemeClr val="tx1"/>
              </a:solidFill>
              <a:latin typeface="Arial" panose="020B0604020202020204" pitchFamily="34" charset="0"/>
              <a:cs typeface="Arial" panose="020B0604020202020204" pitchFamily="34" charset="0"/>
            </a:rPr>
            <a:t> </a:t>
          </a:r>
          <a:r>
            <a:rPr lang="en-GB" b="1" dirty="0">
              <a:solidFill>
                <a:srgbClr val="FFFF00"/>
              </a:solidFill>
              <a:latin typeface="Arial" panose="020B0604020202020204" pitchFamily="34" charset="0"/>
              <a:cs typeface="Arial" panose="020B0604020202020204" pitchFamily="34" charset="0"/>
            </a:rPr>
            <a:t>4. Think Win-Win </a:t>
          </a:r>
          <a:r>
            <a:rPr lang="en-GB" b="1" dirty="0">
              <a:solidFill>
                <a:schemeClr val="tx1"/>
              </a:solidFill>
              <a:latin typeface="Arial" panose="020B0604020202020204" pitchFamily="34" charset="0"/>
              <a:cs typeface="Arial" panose="020B0604020202020204" pitchFamily="34" charset="0"/>
            </a:rPr>
            <a:t>– Look for mutual benefit in all interactions.</a:t>
          </a:r>
          <a:endParaRPr lang="en-US" b="1" dirty="0">
            <a:solidFill>
              <a:schemeClr val="tx1"/>
            </a:solidFill>
            <a:latin typeface="Arial" panose="020B0604020202020204" pitchFamily="34" charset="0"/>
            <a:cs typeface="Arial" panose="020B0604020202020204" pitchFamily="34" charset="0"/>
          </a:endParaRPr>
        </a:p>
      </dgm:t>
    </dgm:pt>
    <dgm:pt modelId="{2E00D6FA-8948-4898-8378-4BC3A0D0FEFF}" type="parTrans" cxnId="{8395BD0A-C9A9-4EBA-BB54-A5311F72FCC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EF521C13-5475-43B4-A0DB-2D9CD682F999}" type="sibTrans" cxnId="{8395BD0A-C9A9-4EBA-BB54-A5311F72FCC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81F5BD90-9B7D-4630-BAF0-9CC5A709E108}">
      <dgm:prSet/>
      <dgm:spPr/>
      <dgm:t>
        <a:bodyPr/>
        <a:lstStyle/>
        <a:p>
          <a:r>
            <a:rPr lang="en-GB" b="1" dirty="0">
              <a:solidFill>
                <a:srgbClr val="FFFF00"/>
              </a:solidFill>
              <a:latin typeface="Arial" panose="020B0604020202020204" pitchFamily="34" charset="0"/>
              <a:cs typeface="Arial" panose="020B0604020202020204" pitchFamily="34" charset="0"/>
            </a:rPr>
            <a:t>6. Synergize</a:t>
          </a:r>
          <a:r>
            <a:rPr lang="en-GB" b="1" dirty="0">
              <a:solidFill>
                <a:schemeClr val="tx1"/>
              </a:solidFill>
              <a:latin typeface="Arial" panose="020B0604020202020204" pitchFamily="34" charset="0"/>
              <a:cs typeface="Arial" panose="020B0604020202020204" pitchFamily="34" charset="0"/>
            </a:rPr>
            <a:t> (to produce a joint effect greater than the sum of their separate effects). – Cooperate by respecting differences and building on strengths.</a:t>
          </a:r>
          <a:endParaRPr lang="en-US" b="1" dirty="0">
            <a:solidFill>
              <a:schemeClr val="tx1"/>
            </a:solidFill>
            <a:latin typeface="Arial" panose="020B0604020202020204" pitchFamily="34" charset="0"/>
            <a:cs typeface="Arial" panose="020B0604020202020204" pitchFamily="34" charset="0"/>
          </a:endParaRPr>
        </a:p>
      </dgm:t>
    </dgm:pt>
    <dgm:pt modelId="{49DC5B07-720E-43D7-BFB2-8D12C660EC6C}" type="parTrans" cxnId="{1901C243-70F9-44C9-9CA7-0F768FF259CA}">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630A5233-DF1F-4197-A887-4962159462C0}" type="sibTrans" cxnId="{1901C243-70F9-44C9-9CA7-0F768FF259CA}">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A5D5EA78-C262-4994-993C-46B8F983B719}" type="pres">
      <dgm:prSet presAssocID="{8FA1086C-B63A-4193-81A2-823E7146AF17}" presName="diagram" presStyleCnt="0">
        <dgm:presLayoutVars>
          <dgm:dir/>
          <dgm:resizeHandles val="exact"/>
        </dgm:presLayoutVars>
      </dgm:prSet>
      <dgm:spPr/>
    </dgm:pt>
    <dgm:pt modelId="{F415925B-40A6-480E-8CE0-40826261578C}" type="pres">
      <dgm:prSet presAssocID="{7F945A8F-F985-4BCB-87E8-723F3BD3E70B}" presName="node" presStyleLbl="node1" presStyleIdx="0" presStyleCnt="7" custLinFactX="100000" custLinFactNeighborX="133950" custLinFactNeighborY="840">
        <dgm:presLayoutVars>
          <dgm:bulletEnabled val="1"/>
        </dgm:presLayoutVars>
      </dgm:prSet>
      <dgm:spPr/>
    </dgm:pt>
    <dgm:pt modelId="{00FDFED0-B651-475D-9B7D-5C880B81C621}" type="pres">
      <dgm:prSet presAssocID="{1476A170-7909-4479-98B3-F47706726D31}" presName="sibTrans" presStyleCnt="0"/>
      <dgm:spPr/>
    </dgm:pt>
    <dgm:pt modelId="{261B4376-0A24-4EA6-BE33-06A542574D88}" type="pres">
      <dgm:prSet presAssocID="{0DCD93AF-A97E-4765-8B51-00083ACA94FC}" presName="node" presStyleLbl="node1" presStyleIdx="1" presStyleCnt="7" custLinFactX="-10000" custLinFactNeighborX="-100000" custLinFactNeighborY="840">
        <dgm:presLayoutVars>
          <dgm:bulletEnabled val="1"/>
        </dgm:presLayoutVars>
      </dgm:prSet>
      <dgm:spPr/>
    </dgm:pt>
    <dgm:pt modelId="{399985C2-8724-4241-A824-654D9E475026}" type="pres">
      <dgm:prSet presAssocID="{84A6D246-BC87-4BF2-8611-0DDE7C7BE1ED}" presName="sibTrans" presStyleCnt="0"/>
      <dgm:spPr/>
    </dgm:pt>
    <dgm:pt modelId="{63801612-91E4-4350-BD98-FACF788B20DC}" type="pres">
      <dgm:prSet presAssocID="{61F87A91-1306-49D2-A32E-2920811B8A12}" presName="node" presStyleLbl="node1" presStyleIdx="2" presStyleCnt="7" custLinFactX="-8384" custLinFactY="17367" custLinFactNeighborX="-100000" custLinFactNeighborY="100000">
        <dgm:presLayoutVars>
          <dgm:bulletEnabled val="1"/>
        </dgm:presLayoutVars>
      </dgm:prSet>
      <dgm:spPr/>
    </dgm:pt>
    <dgm:pt modelId="{EA29CC33-8B9D-40CD-89BD-EAC6ACD48577}" type="pres">
      <dgm:prSet presAssocID="{0EBC5AD9-3E1F-4807-B4E5-1ED67EABFA2C}" presName="sibTrans" presStyleCnt="0"/>
      <dgm:spPr/>
    </dgm:pt>
    <dgm:pt modelId="{887C9B86-D50B-4308-97D5-6B441D9AB94E}" type="pres">
      <dgm:prSet presAssocID="{564614AB-2551-445C-9EAE-78C8E001B2C6}" presName="node" presStyleLbl="node1" presStyleIdx="3" presStyleCnt="7">
        <dgm:presLayoutVars>
          <dgm:bulletEnabled val="1"/>
        </dgm:presLayoutVars>
      </dgm:prSet>
      <dgm:spPr/>
    </dgm:pt>
    <dgm:pt modelId="{BC90B97D-9DA9-4B45-89B5-09834602A220}" type="pres">
      <dgm:prSet presAssocID="{EF521C13-5475-43B4-A0DB-2D9CD682F999}" presName="sibTrans" presStyleCnt="0"/>
      <dgm:spPr/>
    </dgm:pt>
    <dgm:pt modelId="{7AC43C2E-FD99-4C5B-915D-03C6D615E56A}" type="pres">
      <dgm:prSet presAssocID="{151E5844-1C0C-478C-9EAB-ACC15561AA72}" presName="node" presStyleLbl="node1" presStyleIdx="4" presStyleCnt="7" custLinFactY="-15826" custLinFactNeighborX="-1345" custLinFactNeighborY="-100000">
        <dgm:presLayoutVars>
          <dgm:bulletEnabled val="1"/>
        </dgm:presLayoutVars>
      </dgm:prSet>
      <dgm:spPr/>
    </dgm:pt>
    <dgm:pt modelId="{66BB997F-D5E7-4106-A5DB-F2768147CD78}" type="pres">
      <dgm:prSet presAssocID="{BFCA00B6-DE51-4805-935B-0F10500240C7}" presName="sibTrans" presStyleCnt="0"/>
      <dgm:spPr/>
    </dgm:pt>
    <dgm:pt modelId="{3A3334D2-583F-4343-A417-BD25BB3FF319}" type="pres">
      <dgm:prSet presAssocID="{88619EBD-DE3D-4BC6-BF69-16185CBC256F}" presName="node" presStyleLbl="node1" presStyleIdx="5" presStyleCnt="7" custLinFactX="-11073" custLinFactY="17227" custLinFactNeighborX="-100000" custLinFactNeighborY="100000">
        <dgm:presLayoutVars>
          <dgm:bulletEnabled val="1"/>
        </dgm:presLayoutVars>
      </dgm:prSet>
      <dgm:spPr/>
    </dgm:pt>
    <dgm:pt modelId="{9DCF69A5-4A6A-4D2B-B8E9-38B5412D1F7E}" type="pres">
      <dgm:prSet presAssocID="{FD5F8B07-6E28-4BA7-8E6F-B2EE07572938}" presName="sibTrans" presStyleCnt="0"/>
      <dgm:spPr/>
    </dgm:pt>
    <dgm:pt modelId="{954EC9C4-103F-46BF-A8F0-9F855879444D}" type="pres">
      <dgm:prSet presAssocID="{81F5BD90-9B7D-4630-BAF0-9CC5A709E108}" presName="node" presStyleLbl="node1" presStyleIdx="6" presStyleCnt="7" custLinFactX="5985" custLinFactY="-11485" custLinFactNeighborX="100000" custLinFactNeighborY="-100000">
        <dgm:presLayoutVars>
          <dgm:bulletEnabled val="1"/>
        </dgm:presLayoutVars>
      </dgm:prSet>
      <dgm:spPr/>
    </dgm:pt>
  </dgm:ptLst>
  <dgm:cxnLst>
    <dgm:cxn modelId="{817A4708-94A4-4A88-BFC2-BE7A33A24654}" type="presOf" srcId="{81F5BD90-9B7D-4630-BAF0-9CC5A709E108}" destId="{954EC9C4-103F-46BF-A8F0-9F855879444D}" srcOrd="0" destOrd="0" presId="urn:microsoft.com/office/officeart/2005/8/layout/default"/>
    <dgm:cxn modelId="{8395BD0A-C9A9-4EBA-BB54-A5311F72FCC4}" srcId="{8FA1086C-B63A-4193-81A2-823E7146AF17}" destId="{564614AB-2551-445C-9EAE-78C8E001B2C6}" srcOrd="3" destOrd="0" parTransId="{2E00D6FA-8948-4898-8378-4BC3A0D0FEFF}" sibTransId="{EF521C13-5475-43B4-A0DB-2D9CD682F999}"/>
    <dgm:cxn modelId="{137C2221-9366-4C97-8AFA-A1A80C933CE7}" srcId="{8FA1086C-B63A-4193-81A2-823E7146AF17}" destId="{0DCD93AF-A97E-4765-8B51-00083ACA94FC}" srcOrd="1" destOrd="0" parTransId="{BDAA044E-96A9-49FD-960B-83BD6A1A3EB8}" sibTransId="{84A6D246-BC87-4BF2-8611-0DDE7C7BE1ED}"/>
    <dgm:cxn modelId="{1901C243-70F9-44C9-9CA7-0F768FF259CA}" srcId="{8FA1086C-B63A-4193-81A2-823E7146AF17}" destId="{81F5BD90-9B7D-4630-BAF0-9CC5A709E108}" srcOrd="6" destOrd="0" parTransId="{49DC5B07-720E-43D7-BFB2-8D12C660EC6C}" sibTransId="{630A5233-DF1F-4197-A887-4962159462C0}"/>
    <dgm:cxn modelId="{4BD4B166-CB8D-4D95-B41B-EF755A4826FA}" type="presOf" srcId="{7F945A8F-F985-4BCB-87E8-723F3BD3E70B}" destId="{F415925B-40A6-480E-8CE0-40826261578C}" srcOrd="0" destOrd="0" presId="urn:microsoft.com/office/officeart/2005/8/layout/default"/>
    <dgm:cxn modelId="{1732687B-89D8-473B-8607-E004B05024DA}" type="presOf" srcId="{8FA1086C-B63A-4193-81A2-823E7146AF17}" destId="{A5D5EA78-C262-4994-993C-46B8F983B719}" srcOrd="0" destOrd="0" presId="urn:microsoft.com/office/officeart/2005/8/layout/default"/>
    <dgm:cxn modelId="{AA206982-6804-4402-A26B-DCD4C3A2BAC8}" type="presOf" srcId="{151E5844-1C0C-478C-9EAB-ACC15561AA72}" destId="{7AC43C2E-FD99-4C5B-915D-03C6D615E56A}" srcOrd="0" destOrd="0" presId="urn:microsoft.com/office/officeart/2005/8/layout/default"/>
    <dgm:cxn modelId="{6A804D8A-56CD-4073-A3DF-D4758BF5B5F4}" srcId="{8FA1086C-B63A-4193-81A2-823E7146AF17}" destId="{61F87A91-1306-49D2-A32E-2920811B8A12}" srcOrd="2" destOrd="0" parTransId="{D5107873-1139-4E7D-82D9-633DF5DB5DFD}" sibTransId="{0EBC5AD9-3E1F-4807-B4E5-1ED67EABFA2C}"/>
    <dgm:cxn modelId="{94022C90-FB95-4A52-B870-3D7A8BF6D08C}" srcId="{8FA1086C-B63A-4193-81A2-823E7146AF17}" destId="{7F945A8F-F985-4BCB-87E8-723F3BD3E70B}" srcOrd="0" destOrd="0" parTransId="{032754ED-91B7-4876-95FA-BC0E7722228F}" sibTransId="{1476A170-7909-4479-98B3-F47706726D31}"/>
    <dgm:cxn modelId="{D8D2C9A3-767D-46B1-AFA6-B15DB0158BB7}" type="presOf" srcId="{0DCD93AF-A97E-4765-8B51-00083ACA94FC}" destId="{261B4376-0A24-4EA6-BE33-06A542574D88}" srcOrd="0" destOrd="0" presId="urn:microsoft.com/office/officeart/2005/8/layout/default"/>
    <dgm:cxn modelId="{957E99AA-B580-46C5-9FD1-FD36A535EED5}" type="presOf" srcId="{564614AB-2551-445C-9EAE-78C8E001B2C6}" destId="{887C9B86-D50B-4308-97D5-6B441D9AB94E}" srcOrd="0" destOrd="0" presId="urn:microsoft.com/office/officeart/2005/8/layout/default"/>
    <dgm:cxn modelId="{B984F9C0-6CA9-4066-BC6B-9560360BC57F}" type="presOf" srcId="{61F87A91-1306-49D2-A32E-2920811B8A12}" destId="{63801612-91E4-4350-BD98-FACF788B20DC}" srcOrd="0" destOrd="0" presId="urn:microsoft.com/office/officeart/2005/8/layout/default"/>
    <dgm:cxn modelId="{D946C0D5-2A65-4449-B34C-509791C2FB2A}" srcId="{8FA1086C-B63A-4193-81A2-823E7146AF17}" destId="{88619EBD-DE3D-4BC6-BF69-16185CBC256F}" srcOrd="5" destOrd="0" parTransId="{58F7568D-9111-4120-B32A-19747755CEF8}" sibTransId="{FD5F8B07-6E28-4BA7-8E6F-B2EE07572938}"/>
    <dgm:cxn modelId="{DCFFA3FD-931A-49DE-A8C2-85892218BF92}" srcId="{8FA1086C-B63A-4193-81A2-823E7146AF17}" destId="{151E5844-1C0C-478C-9EAB-ACC15561AA72}" srcOrd="4" destOrd="0" parTransId="{F717F79B-94D6-48C7-9A49-D4C87958171D}" sibTransId="{BFCA00B6-DE51-4805-935B-0F10500240C7}"/>
    <dgm:cxn modelId="{C85FAFFF-F5EB-4837-A8E4-75D8EEAEDB50}" type="presOf" srcId="{88619EBD-DE3D-4BC6-BF69-16185CBC256F}" destId="{3A3334D2-583F-4343-A417-BD25BB3FF319}" srcOrd="0" destOrd="0" presId="urn:microsoft.com/office/officeart/2005/8/layout/default"/>
    <dgm:cxn modelId="{F12281C1-3444-4508-968A-AAA70ED29D7A}" type="presParOf" srcId="{A5D5EA78-C262-4994-993C-46B8F983B719}" destId="{F415925B-40A6-480E-8CE0-40826261578C}" srcOrd="0" destOrd="0" presId="urn:microsoft.com/office/officeart/2005/8/layout/default"/>
    <dgm:cxn modelId="{6771E14D-0E19-469A-BE2D-B01D900E646C}" type="presParOf" srcId="{A5D5EA78-C262-4994-993C-46B8F983B719}" destId="{00FDFED0-B651-475D-9B7D-5C880B81C621}" srcOrd="1" destOrd="0" presId="urn:microsoft.com/office/officeart/2005/8/layout/default"/>
    <dgm:cxn modelId="{8AD49B96-6DBF-4FE3-85FA-8BAD793F1AA3}" type="presParOf" srcId="{A5D5EA78-C262-4994-993C-46B8F983B719}" destId="{261B4376-0A24-4EA6-BE33-06A542574D88}" srcOrd="2" destOrd="0" presId="urn:microsoft.com/office/officeart/2005/8/layout/default"/>
    <dgm:cxn modelId="{5B02CD40-9648-4E3B-BFB5-C7F6A5726D16}" type="presParOf" srcId="{A5D5EA78-C262-4994-993C-46B8F983B719}" destId="{399985C2-8724-4241-A824-654D9E475026}" srcOrd="3" destOrd="0" presId="urn:microsoft.com/office/officeart/2005/8/layout/default"/>
    <dgm:cxn modelId="{0A1AD25E-E58E-4DC3-9118-86BAB0FD9663}" type="presParOf" srcId="{A5D5EA78-C262-4994-993C-46B8F983B719}" destId="{63801612-91E4-4350-BD98-FACF788B20DC}" srcOrd="4" destOrd="0" presId="urn:microsoft.com/office/officeart/2005/8/layout/default"/>
    <dgm:cxn modelId="{71EDA1E6-5A56-4A83-ABD3-468C5325121F}" type="presParOf" srcId="{A5D5EA78-C262-4994-993C-46B8F983B719}" destId="{EA29CC33-8B9D-40CD-89BD-EAC6ACD48577}" srcOrd="5" destOrd="0" presId="urn:microsoft.com/office/officeart/2005/8/layout/default"/>
    <dgm:cxn modelId="{3DCE6D6A-FBA6-4E83-B1CE-1FE9CE288A87}" type="presParOf" srcId="{A5D5EA78-C262-4994-993C-46B8F983B719}" destId="{887C9B86-D50B-4308-97D5-6B441D9AB94E}" srcOrd="6" destOrd="0" presId="urn:microsoft.com/office/officeart/2005/8/layout/default"/>
    <dgm:cxn modelId="{56889086-B204-4E24-9C5F-4FC636FBB7DC}" type="presParOf" srcId="{A5D5EA78-C262-4994-993C-46B8F983B719}" destId="{BC90B97D-9DA9-4B45-89B5-09834602A220}" srcOrd="7" destOrd="0" presId="urn:microsoft.com/office/officeart/2005/8/layout/default"/>
    <dgm:cxn modelId="{80953168-EAC8-4F33-8C2B-16C1F3A28520}" type="presParOf" srcId="{A5D5EA78-C262-4994-993C-46B8F983B719}" destId="{7AC43C2E-FD99-4C5B-915D-03C6D615E56A}" srcOrd="8" destOrd="0" presId="urn:microsoft.com/office/officeart/2005/8/layout/default"/>
    <dgm:cxn modelId="{1FD990DD-DE90-464D-97EA-92134CACC64B}" type="presParOf" srcId="{A5D5EA78-C262-4994-993C-46B8F983B719}" destId="{66BB997F-D5E7-4106-A5DB-F2768147CD78}" srcOrd="9" destOrd="0" presId="urn:microsoft.com/office/officeart/2005/8/layout/default"/>
    <dgm:cxn modelId="{471A047C-1788-4A53-A54C-6B3311A9EFCB}" type="presParOf" srcId="{A5D5EA78-C262-4994-993C-46B8F983B719}" destId="{3A3334D2-583F-4343-A417-BD25BB3FF319}" srcOrd="10" destOrd="0" presId="urn:microsoft.com/office/officeart/2005/8/layout/default"/>
    <dgm:cxn modelId="{067841DD-9B47-4EB3-A206-DA1A8C327877}" type="presParOf" srcId="{A5D5EA78-C262-4994-993C-46B8F983B719}" destId="{9DCF69A5-4A6A-4D2B-B8E9-38B5412D1F7E}" srcOrd="11" destOrd="0" presId="urn:microsoft.com/office/officeart/2005/8/layout/default"/>
    <dgm:cxn modelId="{BC546FC3-5E5D-44F9-8E37-9E97B9DEBD76}" type="presParOf" srcId="{A5D5EA78-C262-4994-993C-46B8F983B719}" destId="{954EC9C4-103F-46BF-A8F0-9F855879444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AD824-91CB-4A78-90F5-D104BA5D8CAD}">
      <dsp:nvSpPr>
        <dsp:cNvPr id="0" name=""/>
        <dsp:cNvSpPr/>
      </dsp:nvSpPr>
      <dsp:spPr>
        <a:xfrm>
          <a:off x="2358693" y="2261"/>
          <a:ext cx="2880905" cy="2880905"/>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EAEB599D-9CC7-4FB3-BACB-C64B83B118D7}">
      <dsp:nvSpPr>
        <dsp:cNvPr id="0" name=""/>
        <dsp:cNvSpPr/>
      </dsp:nvSpPr>
      <dsp:spPr>
        <a:xfrm>
          <a:off x="2494973" y="123260"/>
          <a:ext cx="518563" cy="518563"/>
        </a:xfrm>
        <a:prstGeom prst="ellipse">
          <a:avLst/>
        </a:prstGeom>
        <a:solidFill>
          <a:schemeClr val="accent3">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A3308107-1C53-4CC6-9B92-3A5396B28906}">
      <dsp:nvSpPr>
        <dsp:cNvPr id="0" name=""/>
        <dsp:cNvSpPr/>
      </dsp:nvSpPr>
      <dsp:spPr>
        <a:xfrm>
          <a:off x="2754255" y="123260"/>
          <a:ext cx="2773751" cy="518563"/>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US" sz="2400" kern="1200" dirty="0"/>
            <a:t>Self development</a:t>
          </a:r>
        </a:p>
      </dsp:txBody>
      <dsp:txXfrm>
        <a:off x="2754255" y="123260"/>
        <a:ext cx="2773751" cy="518563"/>
      </dsp:txXfrm>
    </dsp:sp>
    <dsp:sp modelId="{94D69317-ABA6-4AD5-AD03-10F0018D634D}">
      <dsp:nvSpPr>
        <dsp:cNvPr id="0" name=""/>
        <dsp:cNvSpPr/>
      </dsp:nvSpPr>
      <dsp:spPr>
        <a:xfrm>
          <a:off x="2754255" y="641823"/>
          <a:ext cx="2773751" cy="308197"/>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22860" rIns="0" bIns="22860" numCol="1" spcCol="1270" anchor="ctr" anchorCtr="0">
          <a:noAutofit/>
        </a:bodyPr>
        <a:lstStyle/>
        <a:p>
          <a:pPr marL="0" lvl="0" indent="0" algn="l" defTabSz="800100">
            <a:lnSpc>
              <a:spcPct val="90000"/>
            </a:lnSpc>
            <a:spcBef>
              <a:spcPct val="0"/>
            </a:spcBef>
            <a:spcAft>
              <a:spcPct val="35000"/>
            </a:spcAft>
            <a:buNone/>
          </a:pPr>
          <a:r>
            <a:rPr lang="en-US" sz="1800" kern="1200" dirty="0"/>
            <a:t>Reflecting on ourselves</a:t>
          </a:r>
        </a:p>
      </dsp:txBody>
      <dsp:txXfrm>
        <a:off x="2754255" y="641823"/>
        <a:ext cx="2773751" cy="308197"/>
      </dsp:txXfrm>
    </dsp:sp>
    <dsp:sp modelId="{ACE945A1-932C-450C-BBD2-9D6ECB5DDBE7}">
      <dsp:nvSpPr>
        <dsp:cNvPr id="0" name=""/>
        <dsp:cNvSpPr/>
      </dsp:nvSpPr>
      <dsp:spPr>
        <a:xfrm>
          <a:off x="2754255" y="950020"/>
          <a:ext cx="93166" cy="93166"/>
        </a:xfrm>
        <a:prstGeom prst="ellipse">
          <a:avLst/>
        </a:prstGeom>
        <a:solidFill>
          <a:schemeClr val="accent4">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87FCF503-F637-4F4E-ABCF-93FDD0E258DB}">
      <dsp:nvSpPr>
        <dsp:cNvPr id="0" name=""/>
        <dsp:cNvSpPr/>
      </dsp:nvSpPr>
      <dsp:spPr>
        <a:xfrm>
          <a:off x="2754255" y="1043186"/>
          <a:ext cx="2773751" cy="308197"/>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22860" rIns="0" bIns="22860" numCol="1" spcCol="1270" anchor="ctr" anchorCtr="0">
          <a:noAutofit/>
        </a:bodyPr>
        <a:lstStyle/>
        <a:p>
          <a:pPr marL="0" lvl="0" indent="0" algn="l" defTabSz="800100">
            <a:lnSpc>
              <a:spcPct val="90000"/>
            </a:lnSpc>
            <a:spcBef>
              <a:spcPct val="0"/>
            </a:spcBef>
            <a:spcAft>
              <a:spcPct val="35000"/>
            </a:spcAft>
            <a:buNone/>
          </a:pPr>
          <a:r>
            <a:rPr lang="en-US" sz="1800" kern="1200" dirty="0" err="1"/>
            <a:t>Analysing</a:t>
          </a:r>
          <a:r>
            <a:rPr lang="en-US" sz="1800" kern="1200" dirty="0"/>
            <a:t> current position</a:t>
          </a:r>
        </a:p>
      </dsp:txBody>
      <dsp:txXfrm>
        <a:off x="2754255" y="1043186"/>
        <a:ext cx="2773751" cy="308197"/>
      </dsp:txXfrm>
    </dsp:sp>
    <dsp:sp modelId="{437E9490-B06F-44A9-B674-1AE753FAD129}">
      <dsp:nvSpPr>
        <dsp:cNvPr id="0" name=""/>
        <dsp:cNvSpPr/>
      </dsp:nvSpPr>
      <dsp:spPr>
        <a:xfrm>
          <a:off x="2358693" y="2601099"/>
          <a:ext cx="2880905" cy="2880905"/>
        </a:xfrm>
        <a:prstGeom prst="ellipse">
          <a:avLst/>
        </a:prstGeom>
        <a:solidFill>
          <a:schemeClr val="accent5">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7786BEF8-087A-450F-8BFD-A09E63E45899}">
      <dsp:nvSpPr>
        <dsp:cNvPr id="0" name=""/>
        <dsp:cNvSpPr/>
      </dsp:nvSpPr>
      <dsp:spPr>
        <a:xfrm>
          <a:off x="2494973" y="2722097"/>
          <a:ext cx="518563" cy="518563"/>
        </a:xfrm>
        <a:prstGeom prst="ellipse">
          <a:avLst/>
        </a:prstGeom>
        <a:solidFill>
          <a:schemeClr val="accent6">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C921C8A4-FFF2-4166-BB7E-713178A32BB0}">
      <dsp:nvSpPr>
        <dsp:cNvPr id="0" name=""/>
        <dsp:cNvSpPr/>
      </dsp:nvSpPr>
      <dsp:spPr>
        <a:xfrm>
          <a:off x="2754255" y="2722097"/>
          <a:ext cx="2773751" cy="518563"/>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30480" rIns="0" bIns="30480" numCol="1" spcCol="1270" anchor="ctr" anchorCtr="0">
          <a:noAutofit/>
        </a:bodyPr>
        <a:lstStyle/>
        <a:p>
          <a:pPr marL="0" lvl="0" indent="0" algn="l" defTabSz="1066800">
            <a:lnSpc>
              <a:spcPct val="90000"/>
            </a:lnSpc>
            <a:spcBef>
              <a:spcPct val="0"/>
            </a:spcBef>
            <a:spcAft>
              <a:spcPct val="35000"/>
            </a:spcAft>
            <a:buNone/>
          </a:pPr>
          <a:r>
            <a:rPr lang="en-US" sz="2400" kern="1200" dirty="0"/>
            <a:t>Personal development</a:t>
          </a:r>
        </a:p>
      </dsp:txBody>
      <dsp:txXfrm>
        <a:off x="2754255" y="2722097"/>
        <a:ext cx="2773751" cy="518563"/>
      </dsp:txXfrm>
    </dsp:sp>
    <dsp:sp modelId="{26768CBA-0226-44A3-A87D-E0F72EC1868E}">
      <dsp:nvSpPr>
        <dsp:cNvPr id="0" name=""/>
        <dsp:cNvSpPr/>
      </dsp:nvSpPr>
      <dsp:spPr>
        <a:xfrm>
          <a:off x="2754255" y="3240660"/>
          <a:ext cx="2773751" cy="30010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22860" rIns="0" bIns="22860" numCol="1" spcCol="1270" anchor="ctr" anchorCtr="0">
          <a:noAutofit/>
        </a:bodyPr>
        <a:lstStyle/>
        <a:p>
          <a:pPr marL="0" lvl="0" indent="0" algn="l" defTabSz="800100">
            <a:lnSpc>
              <a:spcPct val="90000"/>
            </a:lnSpc>
            <a:spcBef>
              <a:spcPct val="0"/>
            </a:spcBef>
            <a:spcAft>
              <a:spcPct val="35000"/>
            </a:spcAft>
            <a:buNone/>
          </a:pPr>
          <a:r>
            <a:rPr lang="en-US" sz="1800" kern="1200" dirty="0"/>
            <a:t>Identifying goals</a:t>
          </a:r>
        </a:p>
      </dsp:txBody>
      <dsp:txXfrm>
        <a:off x="2754255" y="3240660"/>
        <a:ext cx="2773751" cy="300105"/>
      </dsp:txXfrm>
    </dsp:sp>
    <dsp:sp modelId="{6225EFAE-A0AF-4465-ABB9-A0ED98C6F6B0}">
      <dsp:nvSpPr>
        <dsp:cNvPr id="0" name=""/>
        <dsp:cNvSpPr/>
      </dsp:nvSpPr>
      <dsp:spPr>
        <a:xfrm>
          <a:off x="2754255" y="3540765"/>
          <a:ext cx="90720" cy="90720"/>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57910959-649F-4C6A-A2E2-2D52763F1C05}">
      <dsp:nvSpPr>
        <dsp:cNvPr id="0" name=""/>
        <dsp:cNvSpPr/>
      </dsp:nvSpPr>
      <dsp:spPr>
        <a:xfrm>
          <a:off x="2754255" y="3631485"/>
          <a:ext cx="2773751" cy="55282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22860" rIns="0" bIns="22860" numCol="1" spcCol="1270" anchor="ctr" anchorCtr="0">
          <a:noAutofit/>
        </a:bodyPr>
        <a:lstStyle/>
        <a:p>
          <a:pPr marL="0" lvl="0" indent="0" algn="l" defTabSz="800100">
            <a:lnSpc>
              <a:spcPct val="90000"/>
            </a:lnSpc>
            <a:spcBef>
              <a:spcPct val="0"/>
            </a:spcBef>
            <a:spcAft>
              <a:spcPct val="35000"/>
            </a:spcAft>
            <a:buNone/>
          </a:pPr>
          <a:r>
            <a:rPr lang="en-US" sz="1800" kern="1200" dirty="0"/>
            <a:t>Identifying clear path/ road map to get there</a:t>
          </a:r>
        </a:p>
      </dsp:txBody>
      <dsp:txXfrm>
        <a:off x="2754255" y="3631485"/>
        <a:ext cx="2773751" cy="552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D3B42-6B7C-4E86-9F30-07B847BDE7F7}">
      <dsp:nvSpPr>
        <dsp:cNvPr id="0" name=""/>
        <dsp:cNvSpPr/>
      </dsp:nvSpPr>
      <dsp:spPr>
        <a:xfrm>
          <a:off x="0" y="0"/>
          <a:ext cx="7920880" cy="0"/>
        </a:xfrm>
        <a:prstGeom prst="line">
          <a:avLst/>
        </a:prstGeom>
        <a:solidFill>
          <a:schemeClr val="accent2">
            <a:shade val="50000"/>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51356-83FE-4A6F-93AE-8B203C28F07D}">
      <dsp:nvSpPr>
        <dsp:cNvPr id="0" name=""/>
        <dsp:cNvSpPr/>
      </dsp:nvSpPr>
      <dsp:spPr>
        <a:xfrm>
          <a:off x="0" y="0"/>
          <a:ext cx="1584176" cy="6264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solidFill>
                <a:srgbClr val="FF0000"/>
              </a:solidFill>
            </a:rPr>
            <a:t>Self Awareness</a:t>
          </a:r>
        </a:p>
      </dsp:txBody>
      <dsp:txXfrm>
        <a:off x="0" y="0"/>
        <a:ext cx="1584176" cy="6264695"/>
      </dsp:txXfrm>
    </dsp:sp>
    <dsp:sp modelId="{85FA96CB-3E17-41B9-AD9A-D63CF5743381}">
      <dsp:nvSpPr>
        <dsp:cNvPr id="0" name=""/>
        <dsp:cNvSpPr/>
      </dsp:nvSpPr>
      <dsp:spPr>
        <a:xfrm>
          <a:off x="1702989" y="97885"/>
          <a:ext cx="6217890" cy="19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dirty="0"/>
            <a:t>Being aware of different aspects of the self including traits, behaviours, skills, knowledge,  and feelings</a:t>
          </a:r>
          <a:endParaRPr lang="en-US" sz="2500" kern="1200" dirty="0"/>
        </a:p>
      </dsp:txBody>
      <dsp:txXfrm>
        <a:off x="1702989" y="97885"/>
        <a:ext cx="6217890" cy="1957717"/>
      </dsp:txXfrm>
    </dsp:sp>
    <dsp:sp modelId="{C7B3EF67-779D-4A81-8F64-6F2693C70A5E}">
      <dsp:nvSpPr>
        <dsp:cNvPr id="0" name=""/>
        <dsp:cNvSpPr/>
      </dsp:nvSpPr>
      <dsp:spPr>
        <a:xfrm>
          <a:off x="1584175" y="2055603"/>
          <a:ext cx="63367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D87CFE-9B19-48EB-AC17-9AF3AA65BF11}">
      <dsp:nvSpPr>
        <dsp:cNvPr id="0" name=""/>
        <dsp:cNvSpPr/>
      </dsp:nvSpPr>
      <dsp:spPr>
        <a:xfrm>
          <a:off x="1702989" y="2153489"/>
          <a:ext cx="6217890" cy="19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dirty="0"/>
            <a:t>When we are aware that we are being watched and evaluated, we often try to behave in ways that are socially acceptable and desirable.</a:t>
          </a:r>
          <a:endParaRPr lang="en-US" sz="2500" kern="1200" dirty="0"/>
        </a:p>
      </dsp:txBody>
      <dsp:txXfrm>
        <a:off x="1702989" y="2153489"/>
        <a:ext cx="6217890" cy="1957717"/>
      </dsp:txXfrm>
    </dsp:sp>
    <dsp:sp modelId="{0B1127C4-3A24-4B5A-9FE3-69268906E0EA}">
      <dsp:nvSpPr>
        <dsp:cNvPr id="0" name=""/>
        <dsp:cNvSpPr/>
      </dsp:nvSpPr>
      <dsp:spPr>
        <a:xfrm>
          <a:off x="1584175" y="4111206"/>
          <a:ext cx="63367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EEA74B-CF1B-4B24-9471-EF3C5BD8BDA0}">
      <dsp:nvSpPr>
        <dsp:cNvPr id="0" name=""/>
        <dsp:cNvSpPr/>
      </dsp:nvSpPr>
      <dsp:spPr>
        <a:xfrm>
          <a:off x="1702989" y="4209092"/>
          <a:ext cx="6217890" cy="19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dirty="0"/>
            <a:t>Self-awareness plays a critical role in how we understand ourselves and how we relate to others and the world. Being self-aware allows you to evaluate yourself in relation to others.</a:t>
          </a:r>
          <a:endParaRPr lang="en-US" sz="2500" kern="1200" dirty="0"/>
        </a:p>
      </dsp:txBody>
      <dsp:txXfrm>
        <a:off x="1702989" y="4209092"/>
        <a:ext cx="6217890" cy="1957717"/>
      </dsp:txXfrm>
    </dsp:sp>
    <dsp:sp modelId="{E502C46F-5155-4CE5-A2D8-33FE699C7F99}">
      <dsp:nvSpPr>
        <dsp:cNvPr id="0" name=""/>
        <dsp:cNvSpPr/>
      </dsp:nvSpPr>
      <dsp:spPr>
        <a:xfrm>
          <a:off x="1584175" y="6166810"/>
          <a:ext cx="63367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970AF-28FD-403D-8FB6-90973D8453C0}">
      <dsp:nvSpPr>
        <dsp:cNvPr id="0" name=""/>
        <dsp:cNvSpPr/>
      </dsp:nvSpPr>
      <dsp:spPr>
        <a:xfrm>
          <a:off x="0" y="5008219"/>
          <a:ext cx="8064896" cy="82164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Helps to focus on</a:t>
          </a:r>
        </a:p>
      </dsp:txBody>
      <dsp:txXfrm>
        <a:off x="0" y="5008219"/>
        <a:ext cx="8064896" cy="443685"/>
      </dsp:txXfrm>
    </dsp:sp>
    <dsp:sp modelId="{32B547D1-18F8-4479-9299-D194999E111E}">
      <dsp:nvSpPr>
        <dsp:cNvPr id="0" name=""/>
        <dsp:cNvSpPr/>
      </dsp:nvSpPr>
      <dsp:spPr>
        <a:xfrm>
          <a:off x="0" y="5435472"/>
          <a:ext cx="4032448" cy="37795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Assessing own skills and qualities</a:t>
          </a:r>
        </a:p>
      </dsp:txBody>
      <dsp:txXfrm>
        <a:off x="0" y="5435472"/>
        <a:ext cx="4032448" cy="377954"/>
      </dsp:txXfrm>
    </dsp:sp>
    <dsp:sp modelId="{8A5B5FE3-307A-40C3-961C-227CDC8A44F7}">
      <dsp:nvSpPr>
        <dsp:cNvPr id="0" name=""/>
        <dsp:cNvSpPr/>
      </dsp:nvSpPr>
      <dsp:spPr>
        <a:xfrm>
          <a:off x="4032448" y="5435472"/>
          <a:ext cx="4032448" cy="37795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Consider aims in life and setting goals</a:t>
          </a:r>
        </a:p>
      </dsp:txBody>
      <dsp:txXfrm>
        <a:off x="4032448" y="5435472"/>
        <a:ext cx="4032448" cy="377954"/>
      </dsp:txXfrm>
    </dsp:sp>
    <dsp:sp modelId="{5ABE2BF3-5456-4FCF-9FDA-A04A2F55E8AB}">
      <dsp:nvSpPr>
        <dsp:cNvPr id="0" name=""/>
        <dsp:cNvSpPr/>
      </dsp:nvSpPr>
      <dsp:spPr>
        <a:xfrm rot="10800000">
          <a:off x="0" y="3756861"/>
          <a:ext cx="8064896" cy="126368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Helps to facilitate employability</a:t>
          </a:r>
        </a:p>
      </dsp:txBody>
      <dsp:txXfrm rot="-10800000">
        <a:off x="0" y="3756861"/>
        <a:ext cx="8064896" cy="443552"/>
      </dsp:txXfrm>
    </dsp:sp>
    <dsp:sp modelId="{272F0C83-5B1E-43D5-814B-9C3BF33CA96C}">
      <dsp:nvSpPr>
        <dsp:cNvPr id="0" name=""/>
        <dsp:cNvSpPr/>
      </dsp:nvSpPr>
      <dsp:spPr>
        <a:xfrm>
          <a:off x="0" y="4200414"/>
          <a:ext cx="4032448" cy="37784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Enhance quality of life</a:t>
          </a:r>
        </a:p>
      </dsp:txBody>
      <dsp:txXfrm>
        <a:off x="0" y="4200414"/>
        <a:ext cx="4032448" cy="377841"/>
      </dsp:txXfrm>
    </dsp:sp>
    <dsp:sp modelId="{E20908C9-A866-428C-A790-A4FF6AF59F43}">
      <dsp:nvSpPr>
        <dsp:cNvPr id="0" name=""/>
        <dsp:cNvSpPr/>
      </dsp:nvSpPr>
      <dsp:spPr>
        <a:xfrm>
          <a:off x="4032448" y="4200414"/>
          <a:ext cx="4032448" cy="37784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Realize, aspire and achieve dreams/ goals </a:t>
          </a:r>
        </a:p>
      </dsp:txBody>
      <dsp:txXfrm>
        <a:off x="4032448" y="4200414"/>
        <a:ext cx="4032448" cy="377841"/>
      </dsp:txXfrm>
    </dsp:sp>
    <dsp:sp modelId="{872B6304-0F59-47E9-B683-BB45AAE0868B}">
      <dsp:nvSpPr>
        <dsp:cNvPr id="0" name=""/>
        <dsp:cNvSpPr/>
      </dsp:nvSpPr>
      <dsp:spPr>
        <a:xfrm rot="10800000">
          <a:off x="0" y="2505503"/>
          <a:ext cx="8064896" cy="1263682"/>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Helps to develop</a:t>
          </a:r>
        </a:p>
      </dsp:txBody>
      <dsp:txXfrm rot="-10800000">
        <a:off x="0" y="2505503"/>
        <a:ext cx="8064896" cy="443552"/>
      </dsp:txXfrm>
    </dsp:sp>
    <dsp:sp modelId="{3996E0E4-35B9-4C28-BC01-CDA0C6989713}">
      <dsp:nvSpPr>
        <dsp:cNvPr id="0" name=""/>
        <dsp:cNvSpPr/>
      </dsp:nvSpPr>
      <dsp:spPr>
        <a:xfrm>
          <a:off x="416" y="2949056"/>
          <a:ext cx="2848187" cy="377841"/>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Own talents</a:t>
          </a:r>
        </a:p>
      </dsp:txBody>
      <dsp:txXfrm>
        <a:off x="416" y="2949056"/>
        <a:ext cx="2848187" cy="377841"/>
      </dsp:txXfrm>
    </dsp:sp>
    <dsp:sp modelId="{48936C3E-DEA3-48C2-923B-50F7209A7071}">
      <dsp:nvSpPr>
        <dsp:cNvPr id="0" name=""/>
        <dsp:cNvSpPr/>
      </dsp:nvSpPr>
      <dsp:spPr>
        <a:xfrm>
          <a:off x="2848603" y="2949056"/>
          <a:ext cx="5215875" cy="37784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And </a:t>
          </a:r>
          <a:r>
            <a:rPr lang="en-US" sz="1700" kern="1200" dirty="0" err="1"/>
            <a:t>realise</a:t>
          </a:r>
          <a:r>
            <a:rPr lang="en-US" sz="1700" kern="1200" dirty="0"/>
            <a:t> own  potential and </a:t>
          </a:r>
          <a:r>
            <a:rPr lang="en-US" sz="1700" kern="1200" dirty="0" err="1"/>
            <a:t>maximise</a:t>
          </a:r>
          <a:r>
            <a:rPr lang="en-US" sz="1700" kern="1200" dirty="0"/>
            <a:t> it</a:t>
          </a:r>
        </a:p>
      </dsp:txBody>
      <dsp:txXfrm>
        <a:off x="2848603" y="2949056"/>
        <a:ext cx="5215875" cy="377841"/>
      </dsp:txXfrm>
    </dsp:sp>
    <dsp:sp modelId="{8DEACD94-871F-488B-AAF9-1CEECA8FE96A}">
      <dsp:nvSpPr>
        <dsp:cNvPr id="0" name=""/>
        <dsp:cNvSpPr/>
      </dsp:nvSpPr>
      <dsp:spPr>
        <a:xfrm rot="10800000">
          <a:off x="0" y="1254146"/>
          <a:ext cx="8064896" cy="1263682"/>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Personal development is a lifelong process.</a:t>
          </a:r>
          <a:endParaRPr lang="en-US" sz="2000" kern="1200" dirty="0"/>
        </a:p>
      </dsp:txBody>
      <dsp:txXfrm rot="10800000">
        <a:off x="0" y="1254146"/>
        <a:ext cx="8064896" cy="821103"/>
      </dsp:txXfrm>
    </dsp:sp>
    <dsp:sp modelId="{1DEADA5D-381A-472C-99EC-569C55EF5477}">
      <dsp:nvSpPr>
        <dsp:cNvPr id="0" name=""/>
        <dsp:cNvSpPr/>
      </dsp:nvSpPr>
      <dsp:spPr>
        <a:xfrm rot="10800000">
          <a:off x="0" y="2788"/>
          <a:ext cx="8064896" cy="1263682"/>
        </a:xfrm>
        <a:prstGeom prst="upArrowCallou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Includes activities that improve awareness</a:t>
          </a:r>
          <a:r>
            <a:rPr lang="en-GB" sz="1500" kern="1200" dirty="0"/>
            <a:t>.</a:t>
          </a:r>
          <a:endParaRPr lang="en-US" sz="1500" kern="1200" dirty="0"/>
        </a:p>
      </dsp:txBody>
      <dsp:txXfrm rot="10800000">
        <a:off x="0" y="2788"/>
        <a:ext cx="8064896" cy="8211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15925B-40A6-480E-8CE0-40826261578C}">
      <dsp:nvSpPr>
        <dsp:cNvPr id="0" name=""/>
        <dsp:cNvSpPr/>
      </dsp:nvSpPr>
      <dsp:spPr>
        <a:xfrm>
          <a:off x="5718234" y="150206"/>
          <a:ext cx="2599197" cy="15595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rgbClr val="FFFF00"/>
              </a:solidFill>
              <a:latin typeface="Arial" panose="020B0604020202020204" pitchFamily="34" charset="0"/>
              <a:cs typeface="Arial" panose="020B0604020202020204" pitchFamily="34" charset="0"/>
            </a:rPr>
            <a:t>3. First Things First </a:t>
          </a:r>
          <a:r>
            <a:rPr lang="en-GB" sz="1500" b="1" kern="1200" dirty="0">
              <a:solidFill>
                <a:schemeClr val="tx1"/>
              </a:solidFill>
              <a:latin typeface="Arial" panose="020B0604020202020204" pitchFamily="34" charset="0"/>
              <a:cs typeface="Arial" panose="020B0604020202020204" pitchFamily="34" charset="0"/>
            </a:rPr>
            <a:t>– Organise and execute around the most important priorities.</a:t>
          </a:r>
          <a:endParaRPr lang="en-US" sz="1500" b="1" kern="1200" dirty="0">
            <a:solidFill>
              <a:schemeClr val="tx1"/>
            </a:solidFill>
            <a:latin typeface="Arial" panose="020B0604020202020204" pitchFamily="34" charset="0"/>
            <a:cs typeface="Arial" panose="020B0604020202020204" pitchFamily="34" charset="0"/>
          </a:endParaRPr>
        </a:p>
      </dsp:txBody>
      <dsp:txXfrm>
        <a:off x="5718234" y="150206"/>
        <a:ext cx="2599197" cy="1559518"/>
      </dsp:txXfrm>
    </dsp:sp>
    <dsp:sp modelId="{261B4376-0A24-4EA6-BE33-06A542574D88}">
      <dsp:nvSpPr>
        <dsp:cNvPr id="0" name=""/>
        <dsp:cNvSpPr/>
      </dsp:nvSpPr>
      <dsp:spPr>
        <a:xfrm>
          <a:off x="0" y="150206"/>
          <a:ext cx="2599197" cy="15595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rgbClr val="FFFF00"/>
              </a:solidFill>
              <a:latin typeface="Arial" panose="020B0604020202020204" pitchFamily="34" charset="0"/>
              <a:cs typeface="Arial" panose="020B0604020202020204" pitchFamily="34" charset="0"/>
            </a:rPr>
            <a:t>1. Be Proactive </a:t>
          </a:r>
          <a:r>
            <a:rPr lang="en-GB" sz="1500" b="1" kern="1200" dirty="0">
              <a:solidFill>
                <a:schemeClr val="tx1"/>
              </a:solidFill>
              <a:latin typeface="Arial" panose="020B0604020202020204" pitchFamily="34" charset="0"/>
              <a:cs typeface="Arial" panose="020B0604020202020204" pitchFamily="34" charset="0"/>
            </a:rPr>
            <a:t>– Take responsibility to direct, organize, and enhance our lives.</a:t>
          </a:r>
          <a:endParaRPr lang="en-US" sz="1500" b="1" kern="1200" dirty="0">
            <a:solidFill>
              <a:schemeClr val="tx1"/>
            </a:solidFill>
            <a:latin typeface="Arial" panose="020B0604020202020204" pitchFamily="34" charset="0"/>
            <a:cs typeface="Arial" panose="020B0604020202020204" pitchFamily="34" charset="0"/>
          </a:endParaRPr>
        </a:p>
      </dsp:txBody>
      <dsp:txXfrm>
        <a:off x="0" y="150206"/>
        <a:ext cx="2599197" cy="1559518"/>
      </dsp:txXfrm>
    </dsp:sp>
    <dsp:sp modelId="{63801612-91E4-4350-BD98-FACF788B20DC}">
      <dsp:nvSpPr>
        <dsp:cNvPr id="0" name=""/>
        <dsp:cNvSpPr/>
      </dsp:nvSpPr>
      <dsp:spPr>
        <a:xfrm>
          <a:off x="2901120" y="1967466"/>
          <a:ext cx="2599197" cy="15595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5. </a:t>
          </a:r>
          <a:r>
            <a:rPr lang="en-GB" sz="1500" b="1" kern="1200" dirty="0">
              <a:solidFill>
                <a:srgbClr val="FF0000"/>
              </a:solidFill>
              <a:latin typeface="Arial" panose="020B0604020202020204" pitchFamily="34" charset="0"/>
              <a:cs typeface="Arial" panose="020B0604020202020204" pitchFamily="34" charset="0"/>
            </a:rPr>
            <a:t>Seek First to Understand and Then to be Understood </a:t>
          </a:r>
          <a:r>
            <a:rPr lang="en-GB" sz="1500" b="1" kern="1200" dirty="0">
              <a:solidFill>
                <a:schemeClr val="tx1"/>
              </a:solidFill>
              <a:latin typeface="Arial" panose="020B0604020202020204" pitchFamily="34" charset="0"/>
              <a:cs typeface="Arial" panose="020B0604020202020204" pitchFamily="34" charset="0"/>
            </a:rPr>
            <a:t>– Listen closely to what people are saying.</a:t>
          </a:r>
          <a:endParaRPr lang="en-US" sz="1500" b="1" kern="1200" dirty="0">
            <a:solidFill>
              <a:schemeClr val="tx1"/>
            </a:solidFill>
            <a:latin typeface="Arial" panose="020B0604020202020204" pitchFamily="34" charset="0"/>
            <a:cs typeface="Arial" panose="020B0604020202020204" pitchFamily="34" charset="0"/>
          </a:endParaRPr>
        </a:p>
      </dsp:txBody>
      <dsp:txXfrm>
        <a:off x="2901120" y="1967466"/>
        <a:ext cx="2599197" cy="1559518"/>
      </dsp:txXfrm>
    </dsp:sp>
    <dsp:sp modelId="{887C9B86-D50B-4308-97D5-6B441D9AB94E}">
      <dsp:nvSpPr>
        <dsp:cNvPr id="0" name=""/>
        <dsp:cNvSpPr/>
      </dsp:nvSpPr>
      <dsp:spPr>
        <a:xfrm>
          <a:off x="0" y="1956544"/>
          <a:ext cx="2599197" cy="15595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 </a:t>
          </a:r>
          <a:r>
            <a:rPr lang="en-GB" sz="1500" b="1" kern="1200" dirty="0">
              <a:solidFill>
                <a:srgbClr val="FFFF00"/>
              </a:solidFill>
              <a:latin typeface="Arial" panose="020B0604020202020204" pitchFamily="34" charset="0"/>
              <a:cs typeface="Arial" panose="020B0604020202020204" pitchFamily="34" charset="0"/>
            </a:rPr>
            <a:t>4. Think Win-Win </a:t>
          </a:r>
          <a:r>
            <a:rPr lang="en-GB" sz="1500" b="1" kern="1200" dirty="0">
              <a:solidFill>
                <a:schemeClr val="tx1"/>
              </a:solidFill>
              <a:latin typeface="Arial" panose="020B0604020202020204" pitchFamily="34" charset="0"/>
              <a:cs typeface="Arial" panose="020B0604020202020204" pitchFamily="34" charset="0"/>
            </a:rPr>
            <a:t>– Look for mutual benefit in all interactions.</a:t>
          </a:r>
          <a:endParaRPr lang="en-US" sz="1500" b="1" kern="1200" dirty="0">
            <a:solidFill>
              <a:schemeClr val="tx1"/>
            </a:solidFill>
            <a:latin typeface="Arial" panose="020B0604020202020204" pitchFamily="34" charset="0"/>
            <a:cs typeface="Arial" panose="020B0604020202020204" pitchFamily="34" charset="0"/>
          </a:endParaRPr>
        </a:p>
      </dsp:txBody>
      <dsp:txXfrm>
        <a:off x="0" y="1956544"/>
        <a:ext cx="2599197" cy="1559518"/>
      </dsp:txXfrm>
    </dsp:sp>
    <dsp:sp modelId="{7AC43C2E-FD99-4C5B-915D-03C6D615E56A}">
      <dsp:nvSpPr>
        <dsp:cNvPr id="0" name=""/>
        <dsp:cNvSpPr/>
      </dsp:nvSpPr>
      <dsp:spPr>
        <a:xfrm>
          <a:off x="2824158" y="150216"/>
          <a:ext cx="2599197" cy="15595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rgbClr val="FFFF00"/>
              </a:solidFill>
              <a:latin typeface="Arial" panose="020B0604020202020204" pitchFamily="34" charset="0"/>
              <a:cs typeface="Arial" panose="020B0604020202020204" pitchFamily="34" charset="0"/>
            </a:rPr>
            <a:t>2. Begin the End in Mind </a:t>
          </a:r>
          <a:r>
            <a:rPr lang="en-GB" sz="1500" b="1" kern="1200" dirty="0">
              <a:solidFill>
                <a:schemeClr val="tx1"/>
              </a:solidFill>
              <a:latin typeface="Arial" panose="020B0604020202020204" pitchFamily="34" charset="0"/>
              <a:cs typeface="Arial" panose="020B0604020202020204" pitchFamily="34" charset="0"/>
            </a:rPr>
            <a:t>– Define meaningful goals around values and roles.</a:t>
          </a:r>
          <a:endParaRPr lang="en-US" sz="1500" b="1" kern="1200" dirty="0">
            <a:solidFill>
              <a:schemeClr val="tx1"/>
            </a:solidFill>
            <a:latin typeface="Arial" panose="020B0604020202020204" pitchFamily="34" charset="0"/>
            <a:cs typeface="Arial" panose="020B0604020202020204" pitchFamily="34" charset="0"/>
          </a:endParaRPr>
        </a:p>
      </dsp:txBody>
      <dsp:txXfrm>
        <a:off x="2824158" y="150216"/>
        <a:ext cx="2599197" cy="1559518"/>
      </dsp:txXfrm>
    </dsp:sp>
    <dsp:sp modelId="{3A3334D2-583F-4343-A417-BD25BB3FF319}">
      <dsp:nvSpPr>
        <dsp:cNvPr id="0" name=""/>
        <dsp:cNvSpPr/>
      </dsp:nvSpPr>
      <dsp:spPr>
        <a:xfrm>
          <a:off x="2831227" y="3784721"/>
          <a:ext cx="2599197" cy="1559518"/>
        </a:xfrm>
        <a:prstGeom prst="rect">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rgbClr val="FFFF00"/>
              </a:solidFill>
              <a:latin typeface="Arial" panose="020B0604020202020204" pitchFamily="34" charset="0"/>
              <a:cs typeface="Arial" panose="020B0604020202020204" pitchFamily="34" charset="0"/>
            </a:rPr>
            <a:t>7. Sharpen the Saw </a:t>
          </a:r>
          <a:r>
            <a:rPr lang="en-GB" sz="1500" b="1" kern="1200" dirty="0">
              <a:solidFill>
                <a:schemeClr val="tx1"/>
              </a:solidFill>
              <a:latin typeface="Arial" panose="020B0604020202020204" pitchFamily="34" charset="0"/>
              <a:cs typeface="Arial" panose="020B0604020202020204" pitchFamily="34" charset="0"/>
            </a:rPr>
            <a:t>– Continuously look to strengthen our body, heart, mind, and soul.</a:t>
          </a:r>
          <a:endParaRPr lang="en-US" sz="1500" b="1" kern="1200" dirty="0">
            <a:solidFill>
              <a:schemeClr val="tx1"/>
            </a:solidFill>
            <a:latin typeface="Arial" panose="020B0604020202020204" pitchFamily="34" charset="0"/>
            <a:cs typeface="Arial" panose="020B0604020202020204" pitchFamily="34" charset="0"/>
          </a:endParaRPr>
        </a:p>
      </dsp:txBody>
      <dsp:txXfrm>
        <a:off x="2831227" y="3784721"/>
        <a:ext cx="2599197" cy="1559518"/>
      </dsp:txXfrm>
    </dsp:sp>
    <dsp:sp modelId="{954EC9C4-103F-46BF-A8F0-9F855879444D}">
      <dsp:nvSpPr>
        <dsp:cNvPr id="0" name=""/>
        <dsp:cNvSpPr/>
      </dsp:nvSpPr>
      <dsp:spPr>
        <a:xfrm>
          <a:off x="5613876" y="2037353"/>
          <a:ext cx="2599197" cy="15595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rgbClr val="FFFF00"/>
              </a:solidFill>
              <a:latin typeface="Arial" panose="020B0604020202020204" pitchFamily="34" charset="0"/>
              <a:cs typeface="Arial" panose="020B0604020202020204" pitchFamily="34" charset="0"/>
            </a:rPr>
            <a:t>6. Synergize</a:t>
          </a:r>
          <a:r>
            <a:rPr lang="en-GB" sz="1500" b="1" kern="1200" dirty="0">
              <a:solidFill>
                <a:schemeClr val="tx1"/>
              </a:solidFill>
              <a:latin typeface="Arial" panose="020B0604020202020204" pitchFamily="34" charset="0"/>
              <a:cs typeface="Arial" panose="020B0604020202020204" pitchFamily="34" charset="0"/>
            </a:rPr>
            <a:t> (to produce a joint effect greater than the sum of their separate effects). – Cooperate by respecting differences and building on strengths.</a:t>
          </a:r>
          <a:endParaRPr lang="en-US" sz="1500" b="1" kern="1200" dirty="0">
            <a:solidFill>
              <a:schemeClr val="tx1"/>
            </a:solidFill>
            <a:latin typeface="Arial" panose="020B0604020202020204" pitchFamily="34" charset="0"/>
            <a:cs typeface="Arial" panose="020B0604020202020204" pitchFamily="34" charset="0"/>
          </a:endParaRPr>
        </a:p>
      </dsp:txBody>
      <dsp:txXfrm>
        <a:off x="5613876" y="2037353"/>
        <a:ext cx="2599197" cy="1559518"/>
      </dsp:txXfrm>
    </dsp:sp>
  </dsp:spTree>
</dsp:drawing>
</file>

<file path=ppt/diagrams/layout1.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pPr/>
              <a:t>20/01/2022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B83E7B1-75DB-4008-AED5-C5DD584506E4}" type="datetimeFigureOut">
              <a:rPr lang="en-GB" smtClean="0"/>
              <a:pPr/>
              <a:t>20/01/2022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C982B11-8DC8-48C3-8D4B-6BE3095D6B6D}" type="slidenum">
              <a:rPr lang="en-GB" smtClean="0"/>
              <a:pPr/>
              <a:t>‹#›</a:t>
            </a:fld>
            <a:endParaRPr lang="en-GB"/>
          </a:p>
        </p:txBody>
      </p:sp>
    </p:spTree>
    <p:extLst>
      <p:ext uri="{BB962C8B-B14F-4D97-AF65-F5344CB8AC3E}">
        <p14:creationId xmlns:p14="http://schemas.microsoft.com/office/powerpoint/2010/main" val="2030001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a:t>
            </a:fld>
            <a:endParaRPr lang="en-GB"/>
          </a:p>
        </p:txBody>
      </p:sp>
    </p:spTree>
    <p:extLst>
      <p:ext uri="{BB962C8B-B14F-4D97-AF65-F5344CB8AC3E}">
        <p14:creationId xmlns:p14="http://schemas.microsoft.com/office/powerpoint/2010/main" val="2563785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3</a:t>
            </a:fld>
            <a:endParaRPr lang="en-GB"/>
          </a:p>
        </p:txBody>
      </p:sp>
    </p:spTree>
    <p:extLst>
      <p:ext uri="{BB962C8B-B14F-4D97-AF65-F5344CB8AC3E}">
        <p14:creationId xmlns:p14="http://schemas.microsoft.com/office/powerpoint/2010/main" val="2389203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4</a:t>
            </a:fld>
            <a:endParaRPr lang="en-GB"/>
          </a:p>
        </p:txBody>
      </p:sp>
    </p:spTree>
    <p:extLst>
      <p:ext uri="{BB962C8B-B14F-4D97-AF65-F5344CB8AC3E}">
        <p14:creationId xmlns:p14="http://schemas.microsoft.com/office/powerpoint/2010/main" val="3151415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5</a:t>
            </a:fld>
            <a:endParaRPr lang="en-GB"/>
          </a:p>
        </p:txBody>
      </p:sp>
    </p:spTree>
    <p:extLst>
      <p:ext uri="{BB962C8B-B14F-4D97-AF65-F5344CB8AC3E}">
        <p14:creationId xmlns:p14="http://schemas.microsoft.com/office/powerpoint/2010/main" val="4239300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7 HABITS OF HIGHLY EFFECTIVE PEOPLE, authored by Stephen Covey impactful books (first</a:t>
            </a:r>
            <a:r>
              <a:rPr lang="en-GB" baseline="0" dirty="0"/>
              <a:t> </a:t>
            </a:r>
            <a:r>
              <a:rPr lang="en-GB" baseline="0"/>
              <a:t>published in 1988)</a:t>
            </a:r>
            <a:r>
              <a:rPr lang="en-GB"/>
              <a:t> </a:t>
            </a:r>
            <a:r>
              <a:rPr lang="en-GB" dirty="0"/>
              <a:t>ever written on personal effectiveness, leadership development and change - Habit 1: Be Proactive. People are responsible for their own choices and have the freedom to choose based on principles and values rather than on moods or conditions. They are able to develop and use their four unique human gifts--self-awareness, conscience, imagination and independent will--and take an inside-out approach to creating change. They choose not to be victims, to be reactive or to blame others. </a:t>
            </a:r>
          </a:p>
          <a:p>
            <a:endParaRPr lang="en-GB" dirty="0"/>
          </a:p>
          <a:p>
            <a:r>
              <a:rPr lang="en-GB" dirty="0"/>
              <a:t>Habit 2: Begin with the End in Mind. Highly effective people shape their own future by creating a mental vision and purpose for their life, their week or day and for any project, large or small. They don't just live day to day without a clear purpose in mind. </a:t>
            </a:r>
          </a:p>
          <a:p>
            <a:endParaRPr lang="en-GB" dirty="0"/>
          </a:p>
          <a:p>
            <a:r>
              <a:rPr lang="en-GB" dirty="0"/>
              <a:t>Habit 3: Put First Things First. Highly effective people live and make decisions with a clear sense of what is most important. They organize and execute around their most important priorities as may be expressed in their personal, family and organizational mission statements. They are driven primarily by purpose, not by the agendas and forces surrounding them. </a:t>
            </a:r>
          </a:p>
          <a:p>
            <a:endParaRPr lang="en-GB" dirty="0"/>
          </a:p>
          <a:p>
            <a:r>
              <a:rPr lang="en-GB" dirty="0"/>
              <a:t>Habit 4: Think Win-Win. Highly effective people think in terms of mutual benefit. They foster support and mutual respect. They think interdependently--"we," not "me"--and develop win-win agreements. They don't think selfishly (win-lose) or like a martyr (lose-win). </a:t>
            </a:r>
          </a:p>
          <a:p>
            <a:endParaRPr lang="en-GB" dirty="0"/>
          </a:p>
          <a:p>
            <a:r>
              <a:rPr lang="en-GB" dirty="0"/>
              <a:t>Habit 5: Seek First to Understand, Then to Be Understood. Seek first to listen with the intent to understand the thoughts and feelings of others, then seek to effectively communicate your own thoughts and feelings. Through understanding, highly effective people build deep relationships of trust and love. They give helpful feedback. They don't withhold feedback, nor do they seek first to be understood. </a:t>
            </a:r>
          </a:p>
          <a:p>
            <a:endParaRPr lang="en-GB" dirty="0"/>
          </a:p>
          <a:p>
            <a:r>
              <a:rPr lang="en-GB" dirty="0"/>
              <a:t>Habit 6: Synergize. Highly effective people focus on their strengths and celebrate and thrive on the strengths of others so that by respecting and valuing others' differences, the whole becomes greater than the sum of the parts. They develop with others third-alternative solutions to problems that are better than what any one person would on their own. They don't go for compromise (1 + 1 = 1 1/2) or merely cooperation (1 + 1 = 2) but creative cooperation (1 + 1 = 3 or more). </a:t>
            </a:r>
          </a:p>
          <a:p>
            <a:endParaRPr lang="en-GB" dirty="0"/>
          </a:p>
          <a:p>
            <a:r>
              <a:rPr lang="en-GB" dirty="0"/>
              <a:t>Habit 7: Sharpen the Saw. Highly effective people increase their effectiveness by renewing themselves regularly in the four areas of life: body (physical), mind (mental), heart (social/emotional), and spirit (spiritual--service, meaning and contribution). </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8</a:t>
            </a:fld>
            <a:endParaRPr lang="en-GB"/>
          </a:p>
        </p:txBody>
      </p:sp>
    </p:spTree>
    <p:extLst>
      <p:ext uri="{BB962C8B-B14F-4D97-AF65-F5344CB8AC3E}">
        <p14:creationId xmlns:p14="http://schemas.microsoft.com/office/powerpoint/2010/main" val="3127925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allow everyone a minute or two to get their thoughts together – the clearer your picture of where you want to be, the more likely you will be able to map a path there!  What about 10 years from now?  One of Stephen Covey’s 7 Habits of Highly Effective People is ‘To begin with the end in mind’ – what do you think this means?</a:t>
            </a:r>
          </a:p>
        </p:txBody>
      </p:sp>
      <p:sp>
        <p:nvSpPr>
          <p:cNvPr id="4" name="Slide Number Placeholder 3"/>
          <p:cNvSpPr>
            <a:spLocks noGrp="1"/>
          </p:cNvSpPr>
          <p:nvPr>
            <p:ph type="sldNum" sz="quarter" idx="10"/>
          </p:nvPr>
        </p:nvSpPr>
        <p:spPr/>
        <p:txBody>
          <a:bodyPr/>
          <a:lstStyle/>
          <a:p>
            <a:fld id="{FC982B11-8DC8-48C3-8D4B-6BE3095D6B6D}" type="slidenum">
              <a:rPr lang="en-GB" smtClean="0"/>
              <a:pPr/>
              <a:t>14</a:t>
            </a:fld>
            <a:endParaRPr lang="en-GB"/>
          </a:p>
        </p:txBody>
      </p:sp>
    </p:spTree>
    <p:extLst>
      <p:ext uri="{BB962C8B-B14F-4D97-AF65-F5344CB8AC3E}">
        <p14:creationId xmlns:p14="http://schemas.microsoft.com/office/powerpoint/2010/main" val="1632805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15</a:t>
            </a:fld>
            <a:endParaRPr lang="en-GB"/>
          </a:p>
        </p:txBody>
      </p:sp>
    </p:spTree>
    <p:extLst>
      <p:ext uri="{BB962C8B-B14F-4D97-AF65-F5344CB8AC3E}">
        <p14:creationId xmlns:p14="http://schemas.microsoft.com/office/powerpoint/2010/main" val="2962397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16</a:t>
            </a:fld>
            <a:endParaRPr lang="en-GB"/>
          </a:p>
        </p:txBody>
      </p:sp>
    </p:spTree>
    <p:extLst>
      <p:ext uri="{BB962C8B-B14F-4D97-AF65-F5344CB8AC3E}">
        <p14:creationId xmlns:p14="http://schemas.microsoft.com/office/powerpoint/2010/main" val="3721550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17</a:t>
            </a:fld>
            <a:endParaRPr lang="en-GB"/>
          </a:p>
        </p:txBody>
      </p:sp>
    </p:spTree>
    <p:extLst>
      <p:ext uri="{BB962C8B-B14F-4D97-AF65-F5344CB8AC3E}">
        <p14:creationId xmlns:p14="http://schemas.microsoft.com/office/powerpoint/2010/main" val="2903459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6020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20</a:t>
            </a:fld>
            <a:endParaRPr lang="en-GB"/>
          </a:p>
        </p:txBody>
      </p:sp>
    </p:spTree>
    <p:extLst>
      <p:ext uri="{BB962C8B-B14F-4D97-AF65-F5344CB8AC3E}">
        <p14:creationId xmlns:p14="http://schemas.microsoft.com/office/powerpoint/2010/main" val="34083247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a:t>
            </a:r>
            <a:r>
              <a:rPr lang="en-GB" baseline="0" dirty="0"/>
              <a:t> is a simple way of analysing your level of readiness for any task. It can take you to the core of the issue very quickly</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47286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Consider this from your own perspective, and from the point of view of the people around you. And don't be modest or shy – be as objective as you can.</a:t>
            </a:r>
          </a:p>
          <a:p>
            <a:pPr eaLnBrk="1" hangingPunct="1">
              <a:spcBef>
                <a:spcPct val="0"/>
              </a:spcBef>
            </a:pPr>
            <a:r>
              <a:rPr lang="en-GB" altLang="en-US" dirty="0"/>
              <a:t>And if you have any difficulty with this, write down a list of your personal characteristics. Some of these will hopefully be strengths!</a:t>
            </a:r>
          </a:p>
          <a:p>
            <a:pPr eaLnBrk="1" hangingPunct="1">
              <a:spcBef>
                <a:spcPct val="0"/>
              </a:spcBef>
            </a:pPr>
            <a:r>
              <a:rPr lang="en-GB" altLang="en-US" dirty="0"/>
              <a:t>Tip:</a:t>
            </a:r>
          </a:p>
          <a:p>
            <a:pPr eaLnBrk="1" hangingPunct="1">
              <a:spcBef>
                <a:spcPct val="0"/>
              </a:spcBef>
            </a:pPr>
            <a:r>
              <a:rPr lang="en-GB" altLang="en-US" dirty="0"/>
              <a:t> Think about your strengths in relation to the people around you. For example, if you're a great mathematician and the people around you are also great at math, then this is not likely to be a strength in your current role – it may be a necessity</a:t>
            </a:r>
          </a:p>
          <a:p>
            <a:pPr eaLnBrk="1" hangingPunct="1">
              <a:spcBef>
                <a:spcPct val="0"/>
              </a:spcBef>
            </a:pPr>
            <a:endParaRPr lang="en-GB" altLang="en-US" dirty="0"/>
          </a:p>
          <a:p>
            <a:pPr eaLnBrk="1" hangingPunct="1">
              <a:spcBef>
                <a:spcPct val="0"/>
              </a:spcBef>
            </a:pPr>
            <a:r>
              <a:rPr lang="en-GB" altLang="en-US" dirty="0"/>
              <a:t>Examples – Qualifications/ experiences/ Skills – what do people see in you </a:t>
            </a: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7659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WEAKNESSES</a:t>
            </a:r>
          </a:p>
          <a:p>
            <a:pPr eaLnBrk="1" hangingPunct="1">
              <a:spcBef>
                <a:spcPct val="0"/>
              </a:spcBef>
            </a:pPr>
            <a:r>
              <a:rPr lang="en-GB" altLang="en-US" dirty="0"/>
              <a:t> Again, consider this from a personal/internal perspective and an external perspective. Do other people see weaknesses that you don't see? Do co-workers consistently outperform you in key areas? Be realistic – it's best to face any unpleasant truths as soon as possible.</a:t>
            </a:r>
          </a:p>
          <a:p>
            <a:pPr eaLnBrk="1" hangingPunct="1">
              <a:spcBef>
                <a:spcPct val="0"/>
              </a:spcBef>
            </a:pPr>
            <a:endParaRPr lang="en-GB" altLang="en-US" dirty="0"/>
          </a:p>
          <a:p>
            <a:pPr eaLnBrk="1" hangingPunct="1">
              <a:spcBef>
                <a:spcPct val="0"/>
              </a:spcBef>
            </a:pPr>
            <a:r>
              <a:rPr lang="en-GB" altLang="en-US" dirty="0"/>
              <a:t>Johari Window (Developed by Joseph</a:t>
            </a:r>
            <a:r>
              <a:rPr lang="en-GB" altLang="en-US" baseline="0" dirty="0"/>
              <a:t> </a:t>
            </a:r>
            <a:r>
              <a:rPr lang="en-GB" altLang="en-US" baseline="0" dirty="0" err="1"/>
              <a:t>Luft</a:t>
            </a:r>
            <a:r>
              <a:rPr lang="en-GB" altLang="en-US" baseline="0" dirty="0"/>
              <a:t> and Harry </a:t>
            </a:r>
            <a:r>
              <a:rPr lang="en-GB" altLang="en-US" baseline="0" dirty="0" err="1"/>
              <a:t>Ingam</a:t>
            </a:r>
            <a:r>
              <a:rPr lang="en-GB" altLang="en-US" baseline="0" dirty="0"/>
              <a:t> (1955) “ what people know about us and what we know about ourselves”</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99009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894111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OPPORTUNITIES</a:t>
            </a:r>
          </a:p>
          <a:p>
            <a:pPr eaLnBrk="1" hangingPunct="1">
              <a:spcBef>
                <a:spcPct val="0"/>
              </a:spcBef>
            </a:pPr>
            <a:r>
              <a:rPr lang="en-GB" altLang="en-US" dirty="0"/>
              <a:t>Also, importantly, look at your strengths, and ask yourself whether these open up any opportunities – and look at your weaknesses, and ask yourself whether you could open up opportunities by eliminating those weaknesses.</a:t>
            </a:r>
          </a:p>
          <a:p>
            <a:pPr eaLnBrk="1" hangingPunct="1">
              <a:spcBef>
                <a:spcPct val="0"/>
              </a:spcBef>
            </a:pPr>
            <a:endParaRPr lang="en-GB" altLang="en-US" dirty="0"/>
          </a:p>
          <a:p>
            <a:pPr eaLnBrk="1" hangingPunct="1">
              <a:spcBef>
                <a:spcPct val="0"/>
              </a:spcBef>
            </a:pPr>
            <a:r>
              <a:rPr lang="en-GB" altLang="en-US" dirty="0"/>
              <a:t>Looking at different sectors</a:t>
            </a:r>
          </a:p>
          <a:p>
            <a:pPr eaLnBrk="1" hangingPunct="1">
              <a:spcBef>
                <a:spcPct val="0"/>
              </a:spcBef>
            </a:pPr>
            <a:r>
              <a:rPr lang="en-GB" altLang="en-US" dirty="0"/>
              <a:t>Looking at different trends</a:t>
            </a:r>
          </a:p>
          <a:p>
            <a:pPr eaLnBrk="1" hangingPunct="1">
              <a:spcBef>
                <a:spcPct val="0"/>
              </a:spcBef>
            </a:pPr>
            <a:r>
              <a:rPr lang="en-GB" altLang="en-US" dirty="0"/>
              <a:t>Identifying</a:t>
            </a:r>
            <a:r>
              <a:rPr lang="en-GB" altLang="en-US" baseline="0" dirty="0"/>
              <a:t> gaps  and demands</a:t>
            </a:r>
            <a:endParaRPr lang="en-GB" altLang="en-US" dirty="0"/>
          </a:p>
          <a:p>
            <a:pPr eaLnBrk="1" hangingPunct="1">
              <a:spcBef>
                <a:spcPct val="0"/>
              </a:spcBef>
            </a:pPr>
            <a:r>
              <a:rPr lang="en-GB" altLang="en-US" dirty="0"/>
              <a:t>THREATS</a:t>
            </a:r>
          </a:p>
          <a:p>
            <a:pPr eaLnBrk="1" hangingPunct="1">
              <a:spcBef>
                <a:spcPct val="0"/>
              </a:spcBef>
            </a:pPr>
            <a:r>
              <a:rPr lang="en-GB" altLang="en-US" dirty="0"/>
              <a:t>Performing this analysis will often provide key information – it can point out what needs to be done and put problems into perspective</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217919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Competitors?</a:t>
            </a:r>
          </a:p>
          <a:p>
            <a:r>
              <a:rPr lang="en-GB" dirty="0"/>
              <a:t>Changes in economical/ political. Financial/</a:t>
            </a:r>
            <a:r>
              <a:rPr lang="en-GB" baseline="0" dirty="0"/>
              <a:t> environmental factors that would have an impact?</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74396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082351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 your weaknesses into strengths, build upon your strengths.  Negate or reduce your threats, turning them into opportunities.  Match your strengths to the opportunities.</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C982B11-8DC8-48C3-8D4B-6BE3095D6B6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72713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38</a:t>
            </a:fld>
            <a:endParaRPr lang="en-GB"/>
          </a:p>
        </p:txBody>
      </p:sp>
    </p:spTree>
    <p:extLst>
      <p:ext uri="{BB962C8B-B14F-4D97-AF65-F5344CB8AC3E}">
        <p14:creationId xmlns:p14="http://schemas.microsoft.com/office/powerpoint/2010/main" val="388947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pPr/>
              <a:t>20/01/2022</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180646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8704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25283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31653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63377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539870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75027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066519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266144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76607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20/01/2022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27604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525735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538074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523067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614268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7262972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2715870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8670685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9045071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7370021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2639963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958113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9C64F3F4-CE19-49F8-9EF4-FF4EE52031C2}"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20/01/2022</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026710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20/01/2022</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75878703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20/01/2022</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21965409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pvJXXwM_YAhWLPxQKHea1BIUQjRwIBw&amp;url=http://anguerde.com/TTF-376798-time.html&amp;psig=AOvVaw0v-xBUaD6vKpOaBl-3DoBs&amp;ust=1515746172555211" TargetMode="External"/><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image" Target="../media/image3.pn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hyperlink" Target="http://stickyjesus.com/2010/12/seven-ways-to-condition-your-mind/" TargetMode="External"/><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12.jpeg"/><Relationship Id="rId5" Type="http://schemas.openxmlformats.org/officeDocument/2006/relationships/hyperlink" Target="https://www.flickr.com/photos/striatic/2192189572" TargetMode="Externa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hyperlink" Target="https://creativecommons.org/licenses/by-nc-nd/2.5/" TargetMode="External"/><Relationship Id="rId4" Type="http://schemas.openxmlformats.org/officeDocument/2006/relationships/hyperlink" Target="http://blogs.ubc.ca/communicatingscience2014w110/2014/10/27/flavonoids-consumption-can-decrease-age-related-memory-declin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476672"/>
            <a:ext cx="8640960" cy="3033291"/>
          </a:xfrm>
        </p:spPr>
        <p:txBody>
          <a:bodyPr>
            <a:normAutofit/>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CertHE Skills for the Workplace</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Module: BMSW4005</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43000" y="3789040"/>
            <a:ext cx="6858000" cy="1655762"/>
          </a:xfrm>
        </p:spPr>
        <p:txBody>
          <a:bodyPr>
            <a:normAutofit/>
          </a:bodyPr>
          <a:lstStyle/>
          <a:p>
            <a:r>
              <a:rPr lang="en-GB" dirty="0">
                <a:latin typeface="Arial" panose="020B0604020202020204" pitchFamily="34" charset="0"/>
                <a:cs typeface="Arial" panose="020B0604020202020204" pitchFamily="34" charset="0"/>
              </a:rPr>
              <a:t>Professional Career Development</a:t>
            </a:r>
          </a:p>
          <a:p>
            <a:endParaRPr lang="en-GB" dirty="0"/>
          </a:p>
          <a:p>
            <a:r>
              <a:rPr lang="en-GB" altLang="en-US" sz="2000" b="1" dirty="0"/>
              <a:t>Session 1</a:t>
            </a:r>
            <a:endParaRPr lang="en-GB" sz="200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40037"/>
            <a:ext cx="5511301" cy="2988868"/>
          </a:xfrm>
        </p:spPr>
        <p:txBody>
          <a:bodyPr/>
          <a:lstStyle/>
          <a:p>
            <a:r>
              <a:rPr lang="en-GB" dirty="0"/>
              <a:t>Ground rules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32417" y="2163004"/>
            <a:ext cx="1193264" cy="2231081"/>
          </a:xfrm>
          <a:prstGeom prst="rect">
            <a:avLst/>
          </a:prstGeom>
        </p:spPr>
      </p:pic>
      <p:sp>
        <p:nvSpPr>
          <p:cNvPr id="5" name="AutoShape 2" descr="Image result for time">
            <a:hlinkClick r:id="rId3"/>
          </p:cNvPr>
          <p:cNvSpPr>
            <a:spLocks noChangeAspect="1" noChangeArrowheads="1"/>
          </p:cNvSpPr>
          <p:nvPr/>
        </p:nvSpPr>
        <p:spPr bwMode="auto">
          <a:xfrm>
            <a:off x="561975" y="-2232025"/>
            <a:ext cx="5334707" cy="355404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80403" y="226278"/>
            <a:ext cx="2552700" cy="179070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70281" y="469588"/>
            <a:ext cx="1523994" cy="1523994"/>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00523" y="2163004"/>
            <a:ext cx="2912461" cy="2231081"/>
          </a:xfrm>
          <a:prstGeom prst="rect">
            <a:avLst/>
          </a:prstGeom>
        </p:spPr>
      </p:pic>
      <p:pic>
        <p:nvPicPr>
          <p:cNvPr id="2" name="Picture 1"/>
          <p:cNvPicPr>
            <a:picLocks noChangeAspect="1"/>
          </p:cNvPicPr>
          <p:nvPr/>
        </p:nvPicPr>
        <p:blipFill>
          <a:blip r:embed="rId7"/>
          <a:stretch>
            <a:fillRect/>
          </a:stretch>
        </p:blipFill>
        <p:spPr>
          <a:xfrm>
            <a:off x="971600" y="2141363"/>
            <a:ext cx="2590750" cy="2247900"/>
          </a:xfrm>
          <a:prstGeom prst="rect">
            <a:avLst/>
          </a:prstGeom>
        </p:spPr>
      </p:pic>
    </p:spTree>
    <p:extLst>
      <p:ext uri="{BB962C8B-B14F-4D97-AF65-F5344CB8AC3E}">
        <p14:creationId xmlns:p14="http://schemas.microsoft.com/office/powerpoint/2010/main" val="3278881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a:t>
            </a:r>
          </a:p>
        </p:txBody>
      </p:sp>
      <p:sp>
        <p:nvSpPr>
          <p:cNvPr id="3" name="Content Placeholder 2"/>
          <p:cNvSpPr>
            <a:spLocks noGrp="1"/>
          </p:cNvSpPr>
          <p:nvPr>
            <p:ph idx="1"/>
          </p:nvPr>
        </p:nvSpPr>
        <p:spPr/>
        <p:txBody>
          <a:bodyPr>
            <a:normAutofit/>
          </a:bodyPr>
          <a:lstStyle/>
          <a:p>
            <a:r>
              <a:rPr lang="en-GB" dirty="0"/>
              <a:t>Introduction learning outcomes of this module</a:t>
            </a:r>
          </a:p>
          <a:p>
            <a:r>
              <a:rPr lang="en-GB" dirty="0"/>
              <a:t>A look at professional career development</a:t>
            </a:r>
          </a:p>
          <a:p>
            <a:r>
              <a:rPr lang="en-GB" dirty="0"/>
              <a:t>Concepts of self awareness</a:t>
            </a:r>
          </a:p>
          <a:p>
            <a:r>
              <a:rPr lang="en-GB" dirty="0"/>
              <a:t>Introduction to Self assessment</a:t>
            </a:r>
          </a:p>
          <a:p>
            <a:r>
              <a:rPr lang="en-GB" dirty="0"/>
              <a:t>SMART goals</a:t>
            </a:r>
          </a:p>
          <a:p>
            <a:r>
              <a:rPr lang="en-GB" dirty="0"/>
              <a:t>SWOT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199" y="1825625"/>
            <a:ext cx="2143151" cy="24674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t>Aim of module</a:t>
            </a:r>
          </a:p>
        </p:txBody>
      </p:sp>
      <p:sp>
        <p:nvSpPr>
          <p:cNvPr id="3" name="Content Placeholder 2"/>
          <p:cNvSpPr>
            <a:spLocks noGrp="1"/>
          </p:cNvSpPr>
          <p:nvPr>
            <p:ph idx="1"/>
          </p:nvPr>
        </p:nvSpPr>
        <p:spPr>
          <a:xfrm>
            <a:off x="628650" y="1412776"/>
            <a:ext cx="7886700" cy="4495354"/>
          </a:xfrm>
        </p:spPr>
        <p:txBody>
          <a:bodyPr/>
          <a:lstStyle/>
          <a:p>
            <a:pPr marL="0" indent="0">
              <a:buNone/>
            </a:pPr>
            <a:r>
              <a:rPr lang="en-GB" dirty="0"/>
              <a:t>•</a:t>
            </a:r>
            <a:r>
              <a:rPr lang="en-GB" dirty="0">
                <a:latin typeface="Arial" panose="020B0604020202020204" pitchFamily="34" charset="0"/>
                <a:cs typeface="Arial" panose="020B0604020202020204" pitchFamily="34" charset="0"/>
              </a:rPr>
              <a:t>To introduce students to strategies for personal reflection and career development planning.</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•To gain confidence and competence as effective employees</a:t>
            </a:r>
          </a:p>
          <a:p>
            <a:endParaRPr lang="en-GB" dirty="0"/>
          </a:p>
        </p:txBody>
      </p:sp>
      <p:pic>
        <p:nvPicPr>
          <p:cNvPr id="7" name="Picture 6"/>
          <p:cNvPicPr>
            <a:picLocks noChangeAspect="1"/>
          </p:cNvPicPr>
          <p:nvPr/>
        </p:nvPicPr>
        <p:blipFill>
          <a:blip r:embed="rId3"/>
          <a:stretch>
            <a:fillRect/>
          </a:stretch>
        </p:blipFill>
        <p:spPr>
          <a:xfrm>
            <a:off x="2843808" y="3863122"/>
            <a:ext cx="3757508" cy="2304256"/>
          </a:xfrm>
          <a:prstGeom prst="rect">
            <a:avLst/>
          </a:prstGeom>
          <a:ln>
            <a:noFill/>
          </a:ln>
          <a:effectLst>
            <a:softEdge rad="112500"/>
          </a:effectLst>
        </p:spPr>
      </p:pic>
    </p:spTree>
    <p:extLst>
      <p:ext uri="{BB962C8B-B14F-4D97-AF65-F5344CB8AC3E}">
        <p14:creationId xmlns:p14="http://schemas.microsoft.com/office/powerpoint/2010/main" val="3443968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F5288-FA86-4A78-99F6-E0AAF828F586}"/>
              </a:ext>
            </a:extLst>
          </p:cNvPr>
          <p:cNvSpPr>
            <a:spLocks noGrp="1"/>
          </p:cNvSpPr>
          <p:nvPr>
            <p:ph type="title"/>
          </p:nvPr>
        </p:nvSpPr>
        <p:spPr/>
        <p:txBody>
          <a:bodyPr>
            <a:normAutofit/>
          </a:bodyPr>
          <a:lstStyle/>
          <a:p>
            <a:pPr algn="ctr"/>
            <a:r>
              <a:rPr lang="en-GB" dirty="0"/>
              <a:t>Professional Career Development</a:t>
            </a:r>
          </a:p>
        </p:txBody>
      </p:sp>
      <p:sp>
        <p:nvSpPr>
          <p:cNvPr id="3" name="Content Placeholder 2">
            <a:extLst>
              <a:ext uri="{FF2B5EF4-FFF2-40B4-BE49-F238E27FC236}">
                <a16:creationId xmlns:a16="http://schemas.microsoft.com/office/drawing/2014/main" id="{B546272F-38FB-40F0-9432-A3573F058685}"/>
              </a:ext>
            </a:extLst>
          </p:cNvPr>
          <p:cNvSpPr>
            <a:spLocks noGrp="1"/>
          </p:cNvSpPr>
          <p:nvPr>
            <p:ph idx="1"/>
          </p:nvPr>
        </p:nvSpPr>
        <p:spPr>
          <a:xfrm>
            <a:off x="628650" y="1556792"/>
            <a:ext cx="7886700" cy="4620171"/>
          </a:xfrm>
        </p:spPr>
        <p:txBody>
          <a:bodyPr>
            <a:normAutofit/>
          </a:bodyPr>
          <a:lstStyle/>
          <a:p>
            <a:pPr marL="0" indent="0" algn="ctr">
              <a:buNone/>
            </a:pPr>
            <a:r>
              <a:rPr lang="en-GB" dirty="0"/>
              <a:t>By the end of this module, you should be able to: -</a:t>
            </a:r>
          </a:p>
          <a:p>
            <a:pPr lvl="1"/>
            <a:r>
              <a:rPr lang="en-GB" dirty="0"/>
              <a:t>Understand the skills and knowledge needed for working effectively</a:t>
            </a:r>
          </a:p>
          <a:p>
            <a:pPr lvl="1"/>
            <a:r>
              <a:rPr lang="en-GB" dirty="0"/>
              <a:t>Demonstrate </a:t>
            </a:r>
            <a:r>
              <a:rPr lang="en-GB" dirty="0">
                <a:solidFill>
                  <a:srgbClr val="C00000"/>
                </a:solidFill>
              </a:rPr>
              <a:t>readiness for employability </a:t>
            </a:r>
            <a:r>
              <a:rPr lang="en-GB" dirty="0"/>
              <a:t>and personal advancement through an understanding of </a:t>
            </a:r>
            <a:r>
              <a:rPr lang="en-GB" dirty="0">
                <a:solidFill>
                  <a:srgbClr val="C00000"/>
                </a:solidFill>
              </a:rPr>
              <a:t>personal strengths </a:t>
            </a:r>
            <a:r>
              <a:rPr lang="en-GB" dirty="0"/>
              <a:t>and areas for further development</a:t>
            </a:r>
          </a:p>
          <a:p>
            <a:pPr lvl="1"/>
            <a:r>
              <a:rPr lang="en-GB" dirty="0"/>
              <a:t>Establish employment goals and develop a </a:t>
            </a:r>
            <a:r>
              <a:rPr lang="en-GB" dirty="0">
                <a:solidFill>
                  <a:srgbClr val="FF0000"/>
                </a:solidFill>
              </a:rPr>
              <a:t>personal action plan</a:t>
            </a:r>
          </a:p>
        </p:txBody>
      </p:sp>
      <p:pic>
        <p:nvPicPr>
          <p:cNvPr id="4" name="Picture 3"/>
          <p:cNvPicPr>
            <a:picLocks noChangeAspect="1"/>
          </p:cNvPicPr>
          <p:nvPr/>
        </p:nvPicPr>
        <p:blipFill>
          <a:blip r:embed="rId3" cstate="print"/>
          <a:stretch>
            <a:fillRect/>
          </a:stretch>
        </p:blipFill>
        <p:spPr>
          <a:xfrm>
            <a:off x="3491880" y="3866877"/>
            <a:ext cx="2160240" cy="2160240"/>
          </a:xfrm>
          <a:prstGeom prst="ellipse">
            <a:avLst/>
          </a:prstGeom>
          <a:ln>
            <a:noFill/>
          </a:ln>
          <a:effectLst>
            <a:softEdge rad="112500"/>
          </a:effectLst>
        </p:spPr>
      </p:pic>
    </p:spTree>
    <p:extLst>
      <p:ext uri="{BB962C8B-B14F-4D97-AF65-F5344CB8AC3E}">
        <p14:creationId xmlns:p14="http://schemas.microsoft.com/office/powerpoint/2010/main" val="1315376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Assessments </a:t>
            </a:r>
          </a:p>
        </p:txBody>
      </p:sp>
      <p:sp>
        <p:nvSpPr>
          <p:cNvPr id="3" name="Content Placeholder 2"/>
          <p:cNvSpPr>
            <a:spLocks noGrp="1"/>
          </p:cNvSpPr>
          <p:nvPr>
            <p:ph idx="1"/>
          </p:nvPr>
        </p:nvSpPr>
        <p:spPr>
          <a:xfrm>
            <a:off x="395536" y="1340768"/>
            <a:ext cx="8280920" cy="4351338"/>
          </a:xfrm>
        </p:spPr>
        <p:txBody>
          <a:bodyPr>
            <a:normAutofit fontScale="62500" lnSpcReduction="20000"/>
          </a:bodyPr>
          <a:lstStyle/>
          <a:p>
            <a:pPr marL="0" indent="0" algn="just">
              <a:lnSpc>
                <a:spcPct val="115000"/>
              </a:lnSpc>
              <a:spcAft>
                <a:spcPts val="1000"/>
              </a:spcAft>
              <a:buNone/>
            </a:pPr>
            <a:r>
              <a:rPr lang="en-GB" sz="1800" b="1" u="sng" dirty="0">
                <a:effectLst/>
                <a:latin typeface="Calibri" panose="020F0502020204030204" pitchFamily="34" charset="0"/>
                <a:ea typeface="Times New Roman" panose="02020603050405020304" pitchFamily="18" charset="0"/>
                <a:cs typeface="Calibri" panose="020F0502020204030204" pitchFamily="34" charset="0"/>
              </a:rPr>
              <a:t>Component one (C1)</a:t>
            </a:r>
          </a:p>
          <a:p>
            <a:pPr marL="0" indent="0" algn="just">
              <a:lnSpc>
                <a:spcPct val="115000"/>
              </a:lnSpc>
              <a:spcAft>
                <a:spcPts val="1000"/>
              </a:spcAft>
              <a:buNone/>
            </a:pPr>
            <a:r>
              <a:rPr lang="en-GB" sz="1800" b="1" dirty="0">
                <a:effectLst/>
                <a:latin typeface="Calibri" panose="020F0502020204030204" pitchFamily="34" charset="0"/>
                <a:ea typeface="Times New Roman" panose="02020603050405020304" pitchFamily="18" charset="0"/>
                <a:cs typeface="Calibri" panose="020F0502020204030204" pitchFamily="34" charset="0"/>
              </a:rPr>
              <a:t>Produce a reflective report (2000 words) demonstrating your understanding of the skills and knowledge which you have gained following your attendance and participation at the Professional Career Development lectures. During your lectures you have learnt the following theoretical models – Johari Window, SWOT and conversion strategies, SMART goals, PDP and Learning Style Questionnaires. Please include in your report:</a:t>
            </a:r>
          </a:p>
          <a:p>
            <a:pPr marL="0" indent="0" algn="just">
              <a:lnSpc>
                <a:spcPct val="115000"/>
              </a:lnSpc>
              <a:spcAft>
                <a:spcPts val="1000"/>
              </a:spcAft>
              <a:buNone/>
            </a:pPr>
            <a:r>
              <a:rPr lang="en-GB" sz="1800" b="1" dirty="0">
                <a:effectLst/>
                <a:latin typeface="Calibri" panose="020F0502020204030204" pitchFamily="34" charset="0"/>
                <a:ea typeface="Times New Roman" panose="02020603050405020304" pitchFamily="18" charset="0"/>
                <a:cs typeface="Calibri" panose="020F0502020204030204" pitchFamily="34" charset="0"/>
              </a:rPr>
              <a:t>This would help you identify where you are starting out from – self-awareness!</a:t>
            </a:r>
          </a:p>
          <a:p>
            <a:pPr marL="0" indent="0" algn="just">
              <a:lnSpc>
                <a:spcPct val="115000"/>
              </a:lnSpc>
              <a:spcAft>
                <a:spcPts val="1000"/>
              </a:spcAft>
              <a:buNone/>
            </a:pPr>
            <a:r>
              <a:rPr lang="en-GB" sz="1800" b="1" dirty="0">
                <a:effectLst/>
                <a:latin typeface="Calibri" panose="020F0502020204030204" pitchFamily="34" charset="0"/>
                <a:ea typeface="Times New Roman" panose="02020603050405020304" pitchFamily="18" charset="0"/>
                <a:cs typeface="Calibri" panose="020F0502020204030204" pitchFamily="34" charset="0"/>
              </a:rPr>
              <a:t>Submission Date: 4/3/22 by 3.00pm</a:t>
            </a:r>
          </a:p>
          <a:p>
            <a:pPr marL="0" indent="0" algn="just">
              <a:lnSpc>
                <a:spcPct val="115000"/>
              </a:lnSpc>
              <a:spcAft>
                <a:spcPts val="1000"/>
              </a:spcAft>
              <a:buNone/>
            </a:pPr>
            <a:r>
              <a:rPr lang="en-GB" sz="1800" b="1" u="sng" dirty="0">
                <a:effectLst/>
                <a:latin typeface="Calibri" panose="020F0502020204030204" pitchFamily="34" charset="0"/>
                <a:ea typeface="Times New Roman" panose="02020603050405020304" pitchFamily="18" charset="0"/>
                <a:cs typeface="Calibri" panose="020F0502020204030204" pitchFamily="34" charset="0"/>
              </a:rPr>
              <a:t>Component Two (C2)</a:t>
            </a:r>
          </a:p>
          <a:p>
            <a:pPr marL="0" indent="0" algn="just">
              <a:lnSpc>
                <a:spcPct val="115000"/>
              </a:lnSpc>
              <a:spcAft>
                <a:spcPts val="1000"/>
              </a:spcAft>
              <a:buNone/>
            </a:pPr>
            <a:r>
              <a:rPr lang="en-GB" sz="1800" b="1" dirty="0">
                <a:effectLst/>
                <a:latin typeface="Calibri" panose="020F0502020204030204" pitchFamily="34" charset="0"/>
                <a:ea typeface="Times New Roman" panose="02020603050405020304" pitchFamily="18" charset="0"/>
                <a:cs typeface="Calibri" panose="020F0502020204030204" pitchFamily="34" charset="0"/>
              </a:rPr>
              <a:t>For this task consider a job you would like to apply for and prepare a 8 -10 minute presentation on attending an interview for that job. In your presentation you will need explain </a:t>
            </a:r>
          </a:p>
          <a:p>
            <a:pPr marL="0" indent="0" algn="just">
              <a:lnSpc>
                <a:spcPct val="115000"/>
              </a:lnSpc>
              <a:spcAft>
                <a:spcPts val="1000"/>
              </a:spcAft>
              <a:buNone/>
            </a:pPr>
            <a:r>
              <a:rPr lang="en-GB" sz="1800" b="1" dirty="0">
                <a:effectLst/>
                <a:latin typeface="Calibri" panose="020F0502020204030204" pitchFamily="34" charset="0"/>
                <a:ea typeface="Times New Roman" panose="02020603050405020304" pitchFamily="18" charset="0"/>
                <a:cs typeface="Calibri" panose="020F0502020204030204" pitchFamily="34" charset="0"/>
              </a:rPr>
              <a:t>a)	The Role (including the job description and person specification) (Approx. 2 minutes)</a:t>
            </a:r>
          </a:p>
          <a:p>
            <a:pPr marL="0" indent="0" algn="just">
              <a:lnSpc>
                <a:spcPct val="115000"/>
              </a:lnSpc>
              <a:spcAft>
                <a:spcPts val="1000"/>
              </a:spcAft>
              <a:buNone/>
            </a:pPr>
            <a:r>
              <a:rPr lang="en-GB" sz="1800" b="1" dirty="0">
                <a:effectLst/>
                <a:latin typeface="Calibri" panose="020F0502020204030204" pitchFamily="34" charset="0"/>
                <a:ea typeface="Times New Roman" panose="02020603050405020304" pitchFamily="18" charset="0"/>
                <a:cs typeface="Calibri" panose="020F0502020204030204" pitchFamily="34" charset="0"/>
              </a:rPr>
              <a:t>b)	Prepare to answer only 2 (of your choice) questions of the following 5 questions (Approx. 3-4 minutes each):</a:t>
            </a:r>
          </a:p>
          <a:p>
            <a:pPr marL="0" indent="0" algn="just">
              <a:lnSpc>
                <a:spcPct val="115000"/>
              </a:lnSpc>
              <a:spcAft>
                <a:spcPts val="1000"/>
              </a:spcAft>
              <a:buNone/>
            </a:pPr>
            <a:r>
              <a:rPr lang="en-GB" sz="1800" b="1" dirty="0">
                <a:effectLst/>
                <a:latin typeface="Calibri" panose="020F0502020204030204" pitchFamily="34" charset="0"/>
                <a:ea typeface="Times New Roman" panose="02020603050405020304" pitchFamily="18" charset="0"/>
                <a:cs typeface="Calibri" panose="020F0502020204030204" pitchFamily="34" charset="0"/>
              </a:rPr>
              <a:t>Submission date: 14th March 2022</a:t>
            </a:r>
          </a:p>
          <a:p>
            <a:pPr marL="0" indent="0" algn="just">
              <a:lnSpc>
                <a:spcPct val="115000"/>
              </a:lnSpc>
              <a:spcAft>
                <a:spcPts val="1000"/>
              </a:spcAft>
              <a:buNone/>
            </a:pPr>
            <a:endParaRPr lang="en-GB" sz="1800" b="1" dirty="0">
              <a:effectLst/>
              <a:latin typeface="Calibri" panose="020F0502020204030204" pitchFamily="34" charset="0"/>
              <a:ea typeface="Times New Roman" panose="02020603050405020304" pitchFamily="18" charset="0"/>
              <a:cs typeface="Calibri" panose="020F0502020204030204" pitchFamily="34" charset="0"/>
            </a:endParaRPr>
          </a:p>
          <a:p>
            <a:endParaRPr lang="en-GB" dirty="0"/>
          </a:p>
          <a:p>
            <a:pPr marL="0" indent="0">
              <a:buNone/>
            </a:pPr>
            <a:endParaRPr lang="en-GB" dirty="0"/>
          </a:p>
        </p:txBody>
      </p:sp>
      <p:sp>
        <p:nvSpPr>
          <p:cNvPr id="4" name="Rectangle 3"/>
          <p:cNvSpPr/>
          <p:nvPr/>
        </p:nvSpPr>
        <p:spPr>
          <a:xfrm>
            <a:off x="1457325" y="5949280"/>
            <a:ext cx="6229350" cy="369332"/>
          </a:xfrm>
          <a:prstGeom prst="rect">
            <a:avLst/>
          </a:prstGeom>
        </p:spPr>
        <p:txBody>
          <a:bodyPr wrap="square">
            <a:spAutoFit/>
          </a:bodyPr>
          <a:lstStyle/>
          <a:p>
            <a:pPr algn="ctr"/>
            <a:r>
              <a:rPr lang="en-GB" b="1" dirty="0">
                <a:solidFill>
                  <a:srgbClr val="FF0000"/>
                </a:solidFill>
              </a:rPr>
              <a:t>Due dates: check your module assessment booklet on moodle</a:t>
            </a:r>
          </a:p>
        </p:txBody>
      </p:sp>
    </p:spTree>
    <p:extLst>
      <p:ext uri="{BB962C8B-B14F-4D97-AF65-F5344CB8AC3E}">
        <p14:creationId xmlns:p14="http://schemas.microsoft.com/office/powerpoint/2010/main" val="4276899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65794095"/>
              </p:ext>
            </p:extLst>
          </p:nvPr>
        </p:nvGraphicFramePr>
        <p:xfrm>
          <a:off x="628650" y="692696"/>
          <a:ext cx="7886700" cy="5484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9005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EAF7-0C03-44A9-813B-5FFDEA175E30}"/>
              </a:ext>
            </a:extLst>
          </p:cNvPr>
          <p:cNvSpPr>
            <a:spLocks noGrp="1"/>
          </p:cNvSpPr>
          <p:nvPr>
            <p:ph type="title"/>
          </p:nvPr>
        </p:nvSpPr>
        <p:spPr/>
        <p:txBody>
          <a:bodyPr/>
          <a:lstStyle/>
          <a:p>
            <a:pPr algn="ctr"/>
            <a:r>
              <a:rPr lang="en-GB" dirty="0"/>
              <a:t>Concepts of Self Awareness</a:t>
            </a:r>
          </a:p>
        </p:txBody>
      </p:sp>
      <p:sp>
        <p:nvSpPr>
          <p:cNvPr id="3" name="Content Placeholder 2">
            <a:extLst>
              <a:ext uri="{FF2B5EF4-FFF2-40B4-BE49-F238E27FC236}">
                <a16:creationId xmlns:a16="http://schemas.microsoft.com/office/drawing/2014/main" id="{F1013714-B63F-4276-8EDB-DA3144FE18D4}"/>
              </a:ext>
            </a:extLst>
          </p:cNvPr>
          <p:cNvSpPr>
            <a:spLocks noGrp="1"/>
          </p:cNvSpPr>
          <p:nvPr>
            <p:ph idx="1"/>
          </p:nvPr>
        </p:nvSpPr>
        <p:spPr>
          <a:xfrm>
            <a:off x="635052" y="3080378"/>
            <a:ext cx="7908536" cy="3777622"/>
          </a:xfrm>
        </p:spPr>
        <p:txBody>
          <a:bodyPr>
            <a:normAutofit/>
          </a:bodyPr>
          <a:lstStyle/>
          <a:p>
            <a:pPr>
              <a:defRPr/>
            </a:pPr>
            <a:r>
              <a:rPr lang="en-GB" dirty="0">
                <a:latin typeface="Arial" panose="020B0604020202020204" pitchFamily="34" charset="0"/>
                <a:cs typeface="Arial" panose="020B0604020202020204" pitchFamily="34" charset="0"/>
              </a:rPr>
              <a:t>Developing your self awareness is the first step toward learning about yourself.</a:t>
            </a:r>
          </a:p>
          <a:p>
            <a:pPr>
              <a:defRPr/>
            </a:pPr>
            <a:r>
              <a:rPr lang="en-GB" dirty="0">
                <a:latin typeface="Arial" panose="020B0604020202020204" pitchFamily="34" charset="0"/>
                <a:cs typeface="Arial" panose="020B0604020202020204" pitchFamily="34" charset="0"/>
              </a:rPr>
              <a:t>Do you really know yourself, your preferences, need and desires?</a:t>
            </a:r>
          </a:p>
          <a:p>
            <a:pPr>
              <a:defRPr/>
            </a:pPr>
            <a:r>
              <a:rPr lang="en-GB" dirty="0">
                <a:latin typeface="Arial" panose="020B0604020202020204" pitchFamily="34" charset="0"/>
                <a:cs typeface="Arial" panose="020B0604020202020204" pitchFamily="34" charset="0"/>
              </a:rPr>
              <a:t>Do you have a clear perception of your personality, attitudes and behaviours, including strengths, weaknesses, thoughts, beliefs, motivation and emotions?</a:t>
            </a:r>
          </a:p>
          <a:p>
            <a:pPr>
              <a:defRPr/>
            </a:pPr>
            <a:r>
              <a:rPr lang="en-GB" dirty="0">
                <a:latin typeface="Arial" panose="020B0604020202020204" pitchFamily="34" charset="0"/>
                <a:cs typeface="Arial" panose="020B0604020202020204" pitchFamily="34" charset="0"/>
              </a:rPr>
              <a:t>Self awareness allows you to better understand yourself, other people &amp; how they perceive you.</a:t>
            </a:r>
          </a:p>
          <a:p>
            <a:endParaRPr lang="en-GB" dirty="0"/>
          </a:p>
        </p:txBody>
      </p:sp>
      <p:pic>
        <p:nvPicPr>
          <p:cNvPr id="4" name="Picture 3"/>
          <p:cNvPicPr>
            <a:picLocks noChangeAspect="1"/>
          </p:cNvPicPr>
          <p:nvPr/>
        </p:nvPicPr>
        <p:blipFill>
          <a:blip r:embed="rId3" cstate="print">
            <a:extLst>
              <a:ext uri="{BEBA8EAE-BF5A-486C-A8C5-ECC9F3942E4B}">
                <a14:imgProps xmlns:a14="http://schemas.microsoft.com/office/drawing/2010/main">
                  <a14:imgLayer r:embed="rId4">
                    <a14:imgEffect>
                      <a14:artisticPhotocopy/>
                    </a14:imgEffect>
                    <a14:imgEffect>
                      <a14:saturation sat="66000"/>
                    </a14:imgEffect>
                    <a14:imgEffect>
                      <a14:brightnessContrast bright="40000"/>
                    </a14:imgEffect>
                  </a14:imgLayer>
                </a14:imgProps>
              </a:ext>
              <a:ext uri="{28A0092B-C50C-407E-A947-70E740481C1C}">
                <a14:useLocalDpi xmlns:a14="http://schemas.microsoft.com/office/drawing/2010/main" val="0"/>
              </a:ext>
            </a:extLst>
          </a:blip>
          <a:stretch>
            <a:fillRect/>
          </a:stretch>
        </p:blipFill>
        <p:spPr>
          <a:xfrm>
            <a:off x="3131840" y="1340768"/>
            <a:ext cx="3468985" cy="1463016"/>
          </a:xfrm>
          <a:prstGeom prst="rect">
            <a:avLst/>
          </a:prstGeom>
        </p:spPr>
      </p:pic>
    </p:spTree>
    <p:extLst>
      <p:ext uri="{BB962C8B-B14F-4D97-AF65-F5344CB8AC3E}">
        <p14:creationId xmlns:p14="http://schemas.microsoft.com/office/powerpoint/2010/main" val="1944438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573808966"/>
              </p:ext>
            </p:extLst>
          </p:nvPr>
        </p:nvGraphicFramePr>
        <p:xfrm>
          <a:off x="683568" y="332656"/>
          <a:ext cx="7920880" cy="626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6528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0000"/>
                </a:solidFill>
              </a:rPr>
              <a:t>Is self-awareness important?</a:t>
            </a:r>
            <a:br>
              <a:rPr lang="en-GB" dirty="0"/>
            </a:br>
            <a:endParaRPr lang="en-GB" dirty="0"/>
          </a:p>
        </p:txBody>
      </p:sp>
      <p:sp>
        <p:nvSpPr>
          <p:cNvPr id="3" name="Content Placeholder 2"/>
          <p:cNvSpPr>
            <a:spLocks noGrp="1"/>
          </p:cNvSpPr>
          <p:nvPr>
            <p:ph idx="1"/>
          </p:nvPr>
        </p:nvSpPr>
        <p:spPr>
          <a:xfrm>
            <a:off x="628650" y="1196752"/>
            <a:ext cx="7886700" cy="4248471"/>
          </a:xfrm>
        </p:spPr>
        <p:style>
          <a:lnRef idx="1">
            <a:schemeClr val="accent2"/>
          </a:lnRef>
          <a:fillRef idx="2">
            <a:schemeClr val="accent2"/>
          </a:fillRef>
          <a:effectRef idx="1">
            <a:schemeClr val="accent2"/>
          </a:effectRef>
          <a:fontRef idx="minor">
            <a:schemeClr val="dk1"/>
          </a:fontRef>
        </p:style>
        <p:txBody>
          <a:bodyPr>
            <a:noAutofit/>
          </a:bodyPr>
          <a:lstStyle/>
          <a:p>
            <a:pPr marL="0" indent="0">
              <a:buNone/>
            </a:pPr>
            <a:r>
              <a:rPr lang="en-GB" sz="2400" dirty="0"/>
              <a:t>Self awareness is important to get a better understanding of ourselves.</a:t>
            </a:r>
          </a:p>
          <a:p>
            <a:pPr marL="0" indent="0">
              <a:buNone/>
            </a:pPr>
            <a:r>
              <a:rPr lang="en-GB" sz="2400" dirty="0"/>
              <a:t>We are then empowered to make changes and to build on our areas of strength as well as identify areas where we would like to make improvements. </a:t>
            </a:r>
          </a:p>
          <a:p>
            <a:pPr marL="0" indent="0">
              <a:buNone/>
            </a:pPr>
            <a:r>
              <a:rPr lang="en-GB" sz="2400" dirty="0"/>
              <a:t>Self-awareness is often a first step to goal setting. Self-awareness is being conscious of what you're good at while acknowledging what you still have yet to learn. This includes admitting when you don't have the answer and owning up to weaknesses.</a:t>
            </a:r>
          </a:p>
        </p:txBody>
      </p:sp>
    </p:spTree>
    <p:extLst>
      <p:ext uri="{BB962C8B-B14F-4D97-AF65-F5344CB8AC3E}">
        <p14:creationId xmlns:p14="http://schemas.microsoft.com/office/powerpoint/2010/main" val="2877447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2876"/>
            <a:ext cx="7886700" cy="1325563"/>
          </a:xfrm>
        </p:spPr>
        <p:txBody>
          <a:bodyPr/>
          <a:lstStyle/>
          <a:p>
            <a:pPr algn="ctr"/>
            <a:r>
              <a:rPr lang="en-GB" dirty="0"/>
              <a:t>Personnel Development</a:t>
            </a:r>
          </a:p>
        </p:txBody>
      </p:sp>
      <p:sp>
        <p:nvSpPr>
          <p:cNvPr id="3" name="Content Placeholder 2"/>
          <p:cNvSpPr>
            <a:spLocks noGrp="1"/>
          </p:cNvSpPr>
          <p:nvPr>
            <p:ph idx="1"/>
          </p:nvPr>
        </p:nvSpPr>
        <p:spPr/>
        <p:txBody>
          <a:bodyPr/>
          <a:lstStyle/>
          <a:p>
            <a:pPr marL="0" indent="0">
              <a:buNone/>
            </a:pPr>
            <a:endParaRPr lang="en-GB" dirty="0"/>
          </a:p>
          <a:p>
            <a:endParaRPr lang="en-GB" dirty="0"/>
          </a:p>
        </p:txBody>
      </p:sp>
      <p:graphicFrame>
        <p:nvGraphicFramePr>
          <p:cNvPr id="4" name="Diagram 3"/>
          <p:cNvGraphicFramePr/>
          <p:nvPr>
            <p:extLst>
              <p:ext uri="{D42A27DB-BD31-4B8C-83A1-F6EECF244321}">
                <p14:modId xmlns:p14="http://schemas.microsoft.com/office/powerpoint/2010/main" val="3259532611"/>
              </p:ext>
            </p:extLst>
          </p:nvPr>
        </p:nvGraphicFramePr>
        <p:xfrm>
          <a:off x="683568" y="908720"/>
          <a:ext cx="8064896" cy="5832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1600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lightRig rig="soft" dir="t">
                <a:rot lat="0" lon="0" rev="15600000"/>
              </a:lightRig>
            </a:scene3d>
            <a:sp3d extrusionH="57150" prstMaterial="softEdge">
              <a:bevelT w="25400" h="38100"/>
            </a:sp3d>
          </a:bodyPr>
          <a:lstStyle/>
          <a:p>
            <a:pPr algn="ctr"/>
            <a:r>
              <a:rPr lang="en-GB" b="1" dirty="0">
                <a:ln/>
                <a:solidFill>
                  <a:schemeClr val="accent4"/>
                </a:solidFill>
              </a:rPr>
              <a:t>Professional development</a:t>
            </a:r>
          </a:p>
        </p:txBody>
      </p:sp>
      <p:sp>
        <p:nvSpPr>
          <p:cNvPr id="3" name="Content Placeholder 2"/>
          <p:cNvSpPr>
            <a:spLocks noGrp="1"/>
          </p:cNvSpPr>
          <p:nvPr>
            <p:ph idx="1"/>
          </p:nvPr>
        </p:nvSpPr>
        <p:spPr>
          <a:xfrm>
            <a:off x="628650" y="1825625"/>
            <a:ext cx="7886700" cy="3403575"/>
          </a:xfrm>
          <a:ln/>
        </p:spPr>
        <p:style>
          <a:lnRef idx="1">
            <a:schemeClr val="accent4"/>
          </a:lnRef>
          <a:fillRef idx="2">
            <a:schemeClr val="accent4"/>
          </a:fillRef>
          <a:effectRef idx="1">
            <a:schemeClr val="accent4"/>
          </a:effectRef>
          <a:fontRef idx="minor">
            <a:schemeClr val="dk1"/>
          </a:fontRef>
        </p:style>
        <p:txBody>
          <a:bodyPr>
            <a:noAutofit/>
          </a:bodyPr>
          <a:lstStyle/>
          <a:p>
            <a:pPr marL="0" indent="0">
              <a:buNone/>
            </a:pPr>
            <a:r>
              <a:rPr lang="en-GB" sz="2800" b="1" dirty="0"/>
              <a:t>What is Professional Development?</a:t>
            </a:r>
          </a:p>
          <a:p>
            <a:pPr marL="0" indent="0">
              <a:buNone/>
            </a:pPr>
            <a:r>
              <a:rPr lang="en-GB" sz="2800" b="1" dirty="0"/>
              <a:t>Professional development refers to the continued training and education of an individual in regards to his or her career. The goal of professional development is to keep you up-to-date on current trends as well as help you develop new skills for the purpose of advancement in finding employment or furthering your career.</a:t>
            </a:r>
          </a:p>
        </p:txBody>
      </p:sp>
    </p:spTree>
    <p:extLst>
      <p:ext uri="{BB962C8B-B14F-4D97-AF65-F5344CB8AC3E}">
        <p14:creationId xmlns:p14="http://schemas.microsoft.com/office/powerpoint/2010/main" val="973698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712968" cy="1280890"/>
          </a:xfrm>
        </p:spPr>
        <p:txBody>
          <a:bodyPr>
            <a:noAutofit/>
          </a:bodyPr>
          <a:lstStyle/>
          <a:p>
            <a:pPr algn="ctr"/>
            <a:r>
              <a:rPr lang="en-GB" sz="2000" b="1" dirty="0">
                <a:latin typeface="Arial" panose="020B0604020202020204" pitchFamily="34" charset="0"/>
                <a:cs typeface="Arial" panose="020B0604020202020204" pitchFamily="34" charset="0"/>
              </a:rPr>
              <a:t>7 Habits under an effective living framework of accomplishment, connection and growth – Stephen Covey</a:t>
            </a:r>
          </a:p>
        </p:txBody>
      </p:sp>
      <p:graphicFrame>
        <p:nvGraphicFramePr>
          <p:cNvPr id="4" name="Diagram 3"/>
          <p:cNvGraphicFramePr/>
          <p:nvPr>
            <p:extLst>
              <p:ext uri="{D42A27DB-BD31-4B8C-83A1-F6EECF244321}">
                <p14:modId xmlns:p14="http://schemas.microsoft.com/office/powerpoint/2010/main" val="540016483"/>
              </p:ext>
            </p:extLst>
          </p:nvPr>
        </p:nvGraphicFramePr>
        <p:xfrm>
          <a:off x="575048" y="980728"/>
          <a:ext cx="8317432" cy="5472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122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kelkyd.files.wordpress.com/2012/09/where-will-you-be-in-5-years.jpg">
            <a:extLst>
              <a:ext uri="{FF2B5EF4-FFF2-40B4-BE49-F238E27FC236}">
                <a16:creationId xmlns:a16="http://schemas.microsoft.com/office/drawing/2014/main" id="{D0B44681-4F29-4CDC-AB14-58AB411D8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6138639" cy="41044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08452556-C559-4C47-8384-BAB13ADE9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52315" y="238907"/>
            <a:ext cx="2411760" cy="1929953"/>
          </a:xfrm>
          <a:prstGeom prst="rect">
            <a:avLst/>
          </a:prstGeom>
        </p:spPr>
      </p:pic>
      <p:pic>
        <p:nvPicPr>
          <p:cNvPr id="9" name="Picture 8">
            <a:extLst>
              <a:ext uri="{FF2B5EF4-FFF2-40B4-BE49-F238E27FC236}">
                <a16:creationId xmlns:a16="http://schemas.microsoft.com/office/drawing/2014/main" id="{271250A9-BF75-47B2-A575-1CC72B917C8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52315" y="2307951"/>
            <a:ext cx="2379455" cy="1886471"/>
          </a:xfrm>
          <a:prstGeom prst="rect">
            <a:avLst/>
          </a:prstGeom>
        </p:spPr>
      </p:pic>
      <p:sp>
        <p:nvSpPr>
          <p:cNvPr id="2" name="TextBox 1"/>
          <p:cNvSpPr txBox="1"/>
          <p:nvPr/>
        </p:nvSpPr>
        <p:spPr>
          <a:xfrm>
            <a:off x="323528" y="4581128"/>
            <a:ext cx="8208912" cy="1754326"/>
          </a:xfrm>
          <a:prstGeom prst="rect">
            <a:avLst/>
          </a:prstGeom>
          <a:noFill/>
        </p:spPr>
        <p:txBody>
          <a:bodyPr wrap="square" rtlCol="0">
            <a:spAutoFit/>
          </a:bodyPr>
          <a:lstStyle/>
          <a:p>
            <a:r>
              <a:rPr lang="en-GB" dirty="0"/>
              <a:t>Write down </a:t>
            </a:r>
          </a:p>
          <a:p>
            <a:pPr marL="342900" indent="-342900">
              <a:buAutoNum type="arabicPeriod"/>
            </a:pPr>
            <a:r>
              <a:rPr lang="en-GB" dirty="0"/>
              <a:t>Why did you come to university?</a:t>
            </a:r>
          </a:p>
          <a:p>
            <a:pPr marL="342900" indent="-342900">
              <a:buAutoNum type="arabicPeriod"/>
            </a:pPr>
            <a:r>
              <a:rPr lang="en-GB" dirty="0"/>
              <a:t>What you want to be doing in 5 years time (Career related)</a:t>
            </a:r>
          </a:p>
          <a:p>
            <a:pPr marL="342900" indent="-342900">
              <a:buAutoNum type="arabicPeriod"/>
            </a:pPr>
            <a:r>
              <a:rPr lang="en-GB" dirty="0"/>
              <a:t>What motivates you?</a:t>
            </a:r>
          </a:p>
          <a:p>
            <a:pPr marL="342900" indent="-342900">
              <a:buAutoNum type="arabicPeriod"/>
            </a:pPr>
            <a:r>
              <a:rPr lang="en-GB" dirty="0"/>
              <a:t>What do you have to do to get there (plan)</a:t>
            </a:r>
          </a:p>
          <a:p>
            <a:pPr marL="342900" indent="-342900">
              <a:buAutoNum type="arabicPeriod"/>
            </a:pPr>
            <a:r>
              <a:rPr lang="en-GB" dirty="0"/>
              <a:t>What do you need (skills/ qualification/ resources)</a:t>
            </a:r>
          </a:p>
        </p:txBody>
      </p:sp>
    </p:spTree>
    <p:extLst>
      <p:ext uri="{BB962C8B-B14F-4D97-AF65-F5344CB8AC3E}">
        <p14:creationId xmlns:p14="http://schemas.microsoft.com/office/powerpoint/2010/main" val="481404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9A932-6425-4DAF-9622-97C503133B31}"/>
              </a:ext>
            </a:extLst>
          </p:cNvPr>
          <p:cNvSpPr>
            <a:spLocks noGrp="1"/>
          </p:cNvSpPr>
          <p:nvPr>
            <p:ph type="title"/>
          </p:nvPr>
        </p:nvSpPr>
        <p:spPr>
          <a:xfrm>
            <a:off x="395536" y="365126"/>
            <a:ext cx="8119814" cy="1325563"/>
          </a:xfrm>
        </p:spPr>
        <p:txBody>
          <a:bodyPr/>
          <a:lstStyle/>
          <a:p>
            <a:r>
              <a:rPr lang="en-GB" dirty="0"/>
              <a:t>Why develop and why plan!</a:t>
            </a:r>
          </a:p>
        </p:txBody>
      </p:sp>
      <p:sp>
        <p:nvSpPr>
          <p:cNvPr id="3" name="Content Placeholder 2">
            <a:extLst>
              <a:ext uri="{FF2B5EF4-FFF2-40B4-BE49-F238E27FC236}">
                <a16:creationId xmlns:a16="http://schemas.microsoft.com/office/drawing/2014/main" id="{80BD2DE8-3F38-4CEB-80E5-270D6D5AC7FC}"/>
              </a:ext>
            </a:extLst>
          </p:cNvPr>
          <p:cNvSpPr>
            <a:spLocks noGrp="1"/>
          </p:cNvSpPr>
          <p:nvPr>
            <p:ph idx="1"/>
          </p:nvPr>
        </p:nvSpPr>
        <p:spPr>
          <a:xfrm>
            <a:off x="395536" y="1640995"/>
            <a:ext cx="4608512" cy="3777622"/>
          </a:xfrm>
        </p:spPr>
        <p:txBody>
          <a:bodyPr>
            <a:normAutofit/>
          </a:bodyPr>
          <a:lstStyle/>
          <a:p>
            <a:r>
              <a:rPr lang="en-GB" dirty="0">
                <a:latin typeface="Arial" panose="020B0604020202020204" pitchFamily="34" charset="0"/>
                <a:cs typeface="Arial" panose="020B0604020202020204" pitchFamily="34" charset="0"/>
              </a:rPr>
              <a:t>It’s a competitive world</a:t>
            </a:r>
          </a:p>
          <a:p>
            <a:r>
              <a:rPr lang="en-GB" dirty="0">
                <a:latin typeface="Arial" panose="020B0604020202020204" pitchFamily="34" charset="0"/>
                <a:cs typeface="Arial" panose="020B0604020202020204" pitchFamily="34" charset="0"/>
              </a:rPr>
              <a:t>Change is </a:t>
            </a:r>
            <a:r>
              <a:rPr lang="en-GB" b="1" i="1" dirty="0">
                <a:latin typeface="Arial" panose="020B0604020202020204" pitchFamily="34" charset="0"/>
                <a:cs typeface="Arial" panose="020B0604020202020204" pitchFamily="34" charset="0"/>
              </a:rPr>
              <a:t>constant</a:t>
            </a:r>
          </a:p>
          <a:p>
            <a:r>
              <a:rPr lang="en-GB" b="1" i="1" dirty="0">
                <a:latin typeface="Arial" panose="020B0604020202020204" pitchFamily="34" charset="0"/>
                <a:cs typeface="Arial" panose="020B0604020202020204" pitchFamily="34" charset="0"/>
              </a:rPr>
              <a:t>You</a:t>
            </a:r>
            <a:r>
              <a:rPr lang="en-GB" dirty="0">
                <a:latin typeface="Arial" panose="020B0604020202020204" pitchFamily="34" charset="0"/>
                <a:cs typeface="Arial" panose="020B0604020202020204" pitchFamily="34" charset="0"/>
              </a:rPr>
              <a:t> are responsible for your own development</a:t>
            </a:r>
          </a:p>
          <a:p>
            <a:r>
              <a:rPr lang="en-GB" dirty="0">
                <a:latin typeface="Arial" panose="020B0604020202020204" pitchFamily="34" charset="0"/>
                <a:cs typeface="Arial" panose="020B0604020202020204" pitchFamily="34" charset="0"/>
              </a:rPr>
              <a:t>Great employers hire the </a:t>
            </a:r>
            <a:r>
              <a:rPr lang="en-GB" b="1" i="1" dirty="0">
                <a:latin typeface="Arial" panose="020B0604020202020204" pitchFamily="34" charset="0"/>
                <a:cs typeface="Arial" panose="020B0604020202020204" pitchFamily="34" charset="0"/>
              </a:rPr>
              <a:t>best people</a:t>
            </a:r>
          </a:p>
          <a:p>
            <a:r>
              <a:rPr lang="en-GB" dirty="0">
                <a:latin typeface="Arial" panose="020B0604020202020204" pitchFamily="34" charset="0"/>
                <a:cs typeface="Arial" panose="020B0604020202020204" pitchFamily="34" charset="0"/>
              </a:rPr>
              <a:t>You </a:t>
            </a:r>
            <a:r>
              <a:rPr lang="en-GB" b="1" i="1" dirty="0">
                <a:latin typeface="Arial" panose="020B0604020202020204" pitchFamily="34" charset="0"/>
                <a:cs typeface="Arial" panose="020B0604020202020204" pitchFamily="34" charset="0"/>
              </a:rPr>
              <a:t>need </a:t>
            </a:r>
            <a:r>
              <a:rPr lang="en-GB" dirty="0">
                <a:latin typeface="Arial" panose="020B0604020202020204" pitchFamily="34" charset="0"/>
                <a:cs typeface="Arial" panose="020B0604020202020204" pitchFamily="34" charset="0"/>
              </a:rPr>
              <a:t>to be one of the </a:t>
            </a:r>
            <a:r>
              <a:rPr lang="en-GB" b="1" i="1" dirty="0">
                <a:latin typeface="Arial" panose="020B0604020202020204" pitchFamily="34" charset="0"/>
                <a:cs typeface="Arial" panose="020B0604020202020204" pitchFamily="34" charset="0"/>
              </a:rPr>
              <a:t>best people</a:t>
            </a:r>
          </a:p>
          <a:p>
            <a:r>
              <a:rPr lang="en-GB" b="1" i="1" dirty="0">
                <a:solidFill>
                  <a:srgbClr val="00B050"/>
                </a:solidFill>
                <a:latin typeface="Arial" panose="020B0604020202020204" pitchFamily="34" charset="0"/>
                <a:cs typeface="Arial" panose="020B0604020202020204" pitchFamily="34" charset="0"/>
              </a:rPr>
              <a:t>You </a:t>
            </a:r>
            <a:r>
              <a:rPr lang="en-GB" b="1" i="1" u="sng" dirty="0">
                <a:solidFill>
                  <a:srgbClr val="00B050"/>
                </a:solidFill>
                <a:latin typeface="Arial" panose="020B0604020202020204" pitchFamily="34" charset="0"/>
                <a:cs typeface="Arial" panose="020B0604020202020204" pitchFamily="34" charset="0"/>
              </a:rPr>
              <a:t>need </a:t>
            </a:r>
            <a:r>
              <a:rPr lang="en-GB" b="1" i="1" dirty="0">
                <a:solidFill>
                  <a:srgbClr val="00B050"/>
                </a:solidFill>
                <a:latin typeface="Arial" panose="020B0604020202020204" pitchFamily="34" charset="0"/>
                <a:cs typeface="Arial" panose="020B0604020202020204" pitchFamily="34" charset="0"/>
              </a:rPr>
              <a:t>to constantly improve – your skills, knowledge, attitude and behaviours!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4128" y="1124744"/>
            <a:ext cx="3114675" cy="4810125"/>
          </a:xfrm>
          <a:prstGeom prst="rect">
            <a:avLst/>
          </a:prstGeom>
          <a:ln>
            <a:noFill/>
          </a:ln>
          <a:effectLst>
            <a:softEdge rad="112500"/>
          </a:effectLst>
        </p:spPr>
      </p:pic>
    </p:spTree>
    <p:extLst>
      <p:ext uri="{BB962C8B-B14F-4D97-AF65-F5344CB8AC3E}">
        <p14:creationId xmlns:p14="http://schemas.microsoft.com/office/powerpoint/2010/main" val="3351115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F4254-7AD7-4E1D-9814-FD48DC76C757}"/>
              </a:ext>
            </a:extLst>
          </p:cNvPr>
          <p:cNvSpPr>
            <a:spLocks noGrp="1"/>
          </p:cNvSpPr>
          <p:nvPr>
            <p:ph type="title"/>
          </p:nvPr>
        </p:nvSpPr>
        <p:spPr/>
        <p:txBody>
          <a:bodyPr/>
          <a:lstStyle/>
          <a:p>
            <a:r>
              <a:rPr lang="en-GB" dirty="0"/>
              <a:t>Self Assessment -Task</a:t>
            </a:r>
          </a:p>
        </p:txBody>
      </p:sp>
      <p:sp>
        <p:nvSpPr>
          <p:cNvPr id="3" name="Content Placeholder 2">
            <a:extLst>
              <a:ext uri="{FF2B5EF4-FFF2-40B4-BE49-F238E27FC236}">
                <a16:creationId xmlns:a16="http://schemas.microsoft.com/office/drawing/2014/main" id="{F47E3C9D-239B-413D-BBB2-BDC31414CAB4}"/>
              </a:ext>
            </a:extLst>
          </p:cNvPr>
          <p:cNvSpPr>
            <a:spLocks noGrp="1"/>
          </p:cNvSpPr>
          <p:nvPr>
            <p:ph idx="1"/>
          </p:nvPr>
        </p:nvSpPr>
        <p:spPr>
          <a:xfrm>
            <a:off x="457200" y="1340768"/>
            <a:ext cx="8229600" cy="3917032"/>
          </a:xfrm>
        </p:spPr>
        <p:txBody>
          <a:bodyPr>
            <a:normAutofit/>
          </a:bodyPr>
          <a:lstStyle/>
          <a:p>
            <a:pPr>
              <a:lnSpc>
                <a:spcPct val="120000"/>
              </a:lnSpc>
              <a:spcBef>
                <a:spcPts val="0"/>
              </a:spcBef>
              <a:spcAft>
                <a:spcPts val="600"/>
              </a:spcAft>
            </a:pPr>
            <a:r>
              <a:rPr lang="en-GB" sz="2000" dirty="0">
                <a:latin typeface="Arial" panose="020B0604020202020204" pitchFamily="34" charset="0"/>
                <a:cs typeface="Arial" panose="020B0604020202020204" pitchFamily="34" charset="0"/>
              </a:rPr>
              <a:t>Think of something you are good at.</a:t>
            </a:r>
          </a:p>
          <a:p>
            <a:pPr>
              <a:lnSpc>
                <a:spcPct val="120000"/>
              </a:lnSpc>
              <a:spcBef>
                <a:spcPts val="0"/>
              </a:spcBef>
            </a:pPr>
            <a:r>
              <a:rPr lang="en-GB" sz="2000" dirty="0">
                <a:latin typeface="Arial" panose="020B0604020202020204" pitchFamily="34" charset="0"/>
                <a:cs typeface="Arial" panose="020B0604020202020204" pitchFamily="34" charset="0"/>
              </a:rPr>
              <a:t>You probably learned it by self-assessment,  by asking yourself:</a:t>
            </a:r>
          </a:p>
          <a:p>
            <a:pPr lvl="1">
              <a:lnSpc>
                <a:spcPct val="120000"/>
              </a:lnSpc>
              <a:spcBef>
                <a:spcPts val="0"/>
              </a:spcBef>
            </a:pPr>
            <a:r>
              <a:rPr lang="en-GB" sz="2000" dirty="0">
                <a:latin typeface="Arial" panose="020B0604020202020204" pitchFamily="34" charset="0"/>
                <a:cs typeface="Arial" panose="020B0604020202020204" pitchFamily="34" charset="0"/>
              </a:rPr>
              <a:t>What am I trying to do exactly?</a:t>
            </a:r>
          </a:p>
          <a:p>
            <a:pPr lvl="1">
              <a:lnSpc>
                <a:spcPct val="120000"/>
              </a:lnSpc>
              <a:spcBef>
                <a:spcPts val="0"/>
              </a:spcBef>
            </a:pPr>
            <a:r>
              <a:rPr lang="en-GB" sz="2000" dirty="0">
                <a:latin typeface="Arial" panose="020B0604020202020204" pitchFamily="34" charset="0"/>
                <a:cs typeface="Arial" panose="020B0604020202020204" pitchFamily="34" charset="0"/>
              </a:rPr>
              <a:t>What went well and why?</a:t>
            </a:r>
          </a:p>
          <a:p>
            <a:pPr lvl="1">
              <a:lnSpc>
                <a:spcPct val="120000"/>
              </a:lnSpc>
              <a:spcBef>
                <a:spcPts val="0"/>
              </a:spcBef>
            </a:pPr>
            <a:r>
              <a:rPr lang="en-GB" sz="2000" dirty="0">
                <a:latin typeface="Arial" panose="020B0604020202020204" pitchFamily="34" charset="0"/>
                <a:cs typeface="Arial" panose="020B0604020202020204" pitchFamily="34" charset="0"/>
              </a:rPr>
              <a:t>What went less well and why?</a:t>
            </a:r>
          </a:p>
          <a:p>
            <a:pPr lvl="1">
              <a:lnSpc>
                <a:spcPct val="120000"/>
              </a:lnSpc>
              <a:spcBef>
                <a:spcPts val="0"/>
              </a:spcBef>
              <a:spcAft>
                <a:spcPts val="600"/>
              </a:spcAft>
            </a:pPr>
            <a:r>
              <a:rPr lang="en-GB" sz="2000" dirty="0">
                <a:latin typeface="Arial" panose="020B0604020202020204" pitchFamily="34" charset="0"/>
                <a:cs typeface="Arial" panose="020B0604020202020204" pitchFamily="34" charset="0"/>
              </a:rPr>
              <a:t>How could I do better next time?</a:t>
            </a:r>
          </a:p>
          <a:p>
            <a:pPr>
              <a:lnSpc>
                <a:spcPct val="120000"/>
              </a:lnSpc>
              <a:spcBef>
                <a:spcPts val="0"/>
              </a:spcBef>
            </a:pPr>
            <a:r>
              <a:rPr lang="en-GB" sz="2000" dirty="0">
                <a:latin typeface="Arial" panose="020B0604020202020204" pitchFamily="34" charset="0"/>
                <a:cs typeface="Arial" panose="020B0604020202020204" pitchFamily="34" charset="0"/>
              </a:rPr>
              <a:t>So, it’s likely you have already made use of self assessment without realising it</a:t>
            </a:r>
            <a:r>
              <a:rPr lang="en-GB" sz="2800" dirty="0">
                <a:latin typeface="Arial" panose="020B0604020202020204" pitchFamily="34" charset="0"/>
                <a:cs typeface="Arial" panose="020B0604020202020204" pitchFamily="34" charset="0"/>
              </a:rPr>
              <a:t>.</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44463" y="4293096"/>
            <a:ext cx="3076009" cy="2252864"/>
          </a:xfrm>
          <a:prstGeom prst="rect">
            <a:avLst/>
          </a:prstGeom>
        </p:spPr>
      </p:pic>
    </p:spTree>
    <p:extLst>
      <p:ext uri="{BB962C8B-B14F-4D97-AF65-F5344CB8AC3E}">
        <p14:creationId xmlns:p14="http://schemas.microsoft.com/office/powerpoint/2010/main" val="3776944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21ED-2EAA-4102-8B23-DD15A6E5BD94}"/>
              </a:ext>
            </a:extLst>
          </p:cNvPr>
          <p:cNvSpPr>
            <a:spLocks noGrp="1"/>
          </p:cNvSpPr>
          <p:nvPr>
            <p:ph type="title"/>
          </p:nvPr>
        </p:nvSpPr>
        <p:spPr/>
        <p:txBody>
          <a:bodyPr/>
          <a:lstStyle/>
          <a:p>
            <a:r>
              <a:rPr lang="en-US" dirty="0"/>
              <a:t>Why Learning is Important</a:t>
            </a:r>
            <a:endParaRPr lang="en-GB" dirty="0"/>
          </a:p>
        </p:txBody>
      </p:sp>
      <p:sp>
        <p:nvSpPr>
          <p:cNvPr id="3" name="Content Placeholder 2">
            <a:extLst>
              <a:ext uri="{FF2B5EF4-FFF2-40B4-BE49-F238E27FC236}">
                <a16:creationId xmlns:a16="http://schemas.microsoft.com/office/drawing/2014/main" id="{ADC6AF96-8544-4C21-9502-EF0A99FCC928}"/>
              </a:ext>
            </a:extLst>
          </p:cNvPr>
          <p:cNvSpPr>
            <a:spLocks noGrp="1"/>
          </p:cNvSpPr>
          <p:nvPr>
            <p:ph idx="1"/>
          </p:nvPr>
        </p:nvSpPr>
        <p:spPr>
          <a:xfrm>
            <a:off x="457200" y="1600201"/>
            <a:ext cx="4042792" cy="3917032"/>
          </a:xfrm>
        </p:spPr>
        <p:txBody>
          <a:bodyPr>
            <a:normAutofit/>
          </a:bodyPr>
          <a:lstStyle/>
          <a:p>
            <a:pPr>
              <a:spcBef>
                <a:spcPts val="0"/>
              </a:spcBef>
              <a:spcAft>
                <a:spcPts val="1200"/>
              </a:spcAft>
            </a:pPr>
            <a:r>
              <a:rPr lang="en-US" sz="2800" dirty="0">
                <a:latin typeface="Arial" panose="020B0604020202020204" pitchFamily="34" charset="0"/>
                <a:cs typeface="Arial" panose="020B0604020202020204" pitchFamily="34" charset="0"/>
              </a:rPr>
              <a:t>Improve Knowledge</a:t>
            </a:r>
          </a:p>
          <a:p>
            <a:pPr>
              <a:spcBef>
                <a:spcPts val="0"/>
              </a:spcBef>
              <a:spcAft>
                <a:spcPts val="1200"/>
              </a:spcAft>
            </a:pPr>
            <a:r>
              <a:rPr lang="en-US" sz="2800" dirty="0">
                <a:latin typeface="Arial" panose="020B0604020202020204" pitchFamily="34" charset="0"/>
                <a:cs typeface="Arial" panose="020B0604020202020204" pitchFamily="34" charset="0"/>
              </a:rPr>
              <a:t>Develop Skills</a:t>
            </a:r>
          </a:p>
          <a:p>
            <a:pPr>
              <a:spcBef>
                <a:spcPts val="0"/>
              </a:spcBef>
              <a:spcAft>
                <a:spcPts val="1200"/>
              </a:spcAft>
            </a:pPr>
            <a:r>
              <a:rPr lang="en-US" sz="2800" dirty="0">
                <a:latin typeface="Arial" panose="020B0604020202020204" pitchFamily="34" charset="0"/>
                <a:cs typeface="Arial" panose="020B0604020202020204" pitchFamily="34" charset="0"/>
              </a:rPr>
              <a:t>Enhance Job Prospects</a:t>
            </a:r>
          </a:p>
          <a:p>
            <a:pPr>
              <a:spcBef>
                <a:spcPts val="0"/>
              </a:spcBef>
              <a:spcAft>
                <a:spcPts val="1200"/>
              </a:spcAft>
            </a:pPr>
            <a:r>
              <a:rPr lang="en-US" sz="2800" dirty="0">
                <a:latin typeface="Arial" panose="020B0604020202020204" pitchFamily="34" charset="0"/>
                <a:cs typeface="Arial" panose="020B0604020202020204" pitchFamily="34" charset="0"/>
              </a:rPr>
              <a:t>Help Adjust To Change</a:t>
            </a:r>
            <a:endParaRPr lang="en-GB" sz="2800" dirty="0">
              <a:latin typeface="Arial" panose="020B0604020202020204" pitchFamily="34" charset="0"/>
              <a:cs typeface="Arial" panose="020B0604020202020204" pitchFamily="34" charset="0"/>
            </a:endParaRPr>
          </a:p>
          <a:p>
            <a:pPr>
              <a:spcBef>
                <a:spcPts val="0"/>
              </a:spcBef>
              <a:spcAft>
                <a:spcPts val="1200"/>
              </a:spcAft>
            </a:pPr>
            <a:endParaRPr lang="en-GB" sz="2800" dirty="0"/>
          </a:p>
        </p:txBody>
      </p:sp>
      <p:sp>
        <p:nvSpPr>
          <p:cNvPr id="4" name="Rectangle 3">
            <a:extLst>
              <a:ext uri="{FF2B5EF4-FFF2-40B4-BE49-F238E27FC236}">
                <a16:creationId xmlns:a16="http://schemas.microsoft.com/office/drawing/2014/main" id="{B8F76494-7DFB-4293-9A8A-96F3811F8F39}"/>
              </a:ext>
            </a:extLst>
          </p:cNvPr>
          <p:cNvSpPr/>
          <p:nvPr/>
        </p:nvSpPr>
        <p:spPr>
          <a:xfrm>
            <a:off x="4860032" y="1600201"/>
            <a:ext cx="4032448" cy="3139321"/>
          </a:xfrm>
          <a:prstGeom prst="rect">
            <a:avLst/>
          </a:prstGeom>
        </p:spPr>
        <p:txBody>
          <a:bodyPr wrap="square">
            <a:spAutoFit/>
          </a:bodyPr>
          <a:lstStyle/>
          <a:p>
            <a:pPr marL="457200" indent="-457200">
              <a:spcAft>
                <a:spcPts val="1200"/>
              </a:spcAft>
              <a:buFont typeface="Arial" panose="020B0604020202020204" pitchFamily="34" charset="0"/>
              <a:buChar char="•"/>
            </a:pPr>
            <a:r>
              <a:rPr lang="en-US" sz="2800" dirty="0">
                <a:latin typeface="Arial" panose="020B0604020202020204" pitchFamily="34" charset="0"/>
                <a:cs typeface="Arial" panose="020B0604020202020204" pitchFamily="34" charset="0"/>
              </a:rPr>
              <a:t>Keeping Up To Date</a:t>
            </a:r>
          </a:p>
          <a:p>
            <a:pPr marL="457200" indent="-457200">
              <a:spcAft>
                <a:spcPts val="1200"/>
              </a:spcAft>
              <a:buFont typeface="Arial" panose="020B0604020202020204" pitchFamily="34" charset="0"/>
              <a:buChar char="•"/>
            </a:pPr>
            <a:r>
              <a:rPr lang="en-US" sz="2800" dirty="0">
                <a:latin typeface="Arial" panose="020B0604020202020204" pitchFamily="34" charset="0"/>
                <a:cs typeface="Arial" panose="020B0604020202020204" pitchFamily="34" charset="0"/>
              </a:rPr>
              <a:t>It Can Be Fun</a:t>
            </a:r>
          </a:p>
          <a:p>
            <a:pPr marL="457200" indent="-457200">
              <a:spcAft>
                <a:spcPts val="1200"/>
              </a:spcAft>
              <a:buFont typeface="Arial" panose="020B0604020202020204" pitchFamily="34" charset="0"/>
              <a:buChar char="•"/>
            </a:pPr>
            <a:r>
              <a:rPr lang="en-US" sz="2800" dirty="0">
                <a:latin typeface="Arial" panose="020B0604020202020204" pitchFamily="34" charset="0"/>
                <a:cs typeface="Arial" panose="020B0604020202020204" pitchFamily="34" charset="0"/>
              </a:rPr>
              <a:t>Improve Understanding</a:t>
            </a:r>
          </a:p>
          <a:p>
            <a:pPr marL="457200" indent="-457200">
              <a:spcAft>
                <a:spcPts val="1200"/>
              </a:spcAft>
              <a:buFont typeface="Arial" panose="020B0604020202020204" pitchFamily="34" charset="0"/>
              <a:buChar char="•"/>
            </a:pPr>
            <a:r>
              <a:rPr lang="en-US" sz="2800" dirty="0" err="1">
                <a:latin typeface="Arial" panose="020B0604020202020204" pitchFamily="34" charset="0"/>
                <a:cs typeface="Arial" panose="020B0604020202020204" pitchFamily="34" charset="0"/>
              </a:rPr>
              <a:t>Analyse</a:t>
            </a:r>
            <a:r>
              <a:rPr lang="en-US" sz="2800" dirty="0">
                <a:latin typeface="Arial" panose="020B0604020202020204" pitchFamily="34" charset="0"/>
                <a:cs typeface="Arial" panose="020B0604020202020204" pitchFamily="34" charset="0"/>
              </a:rPr>
              <a:t> &amp; Improve Performance</a:t>
            </a:r>
            <a:endParaRPr lang="en-GB" sz="2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523E6AB-01B2-4B3A-BA6D-DB44F2473C3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8650" y="4309921"/>
            <a:ext cx="1704231" cy="1441833"/>
          </a:xfrm>
          <a:prstGeom prst="rect">
            <a:avLst/>
          </a:prstGeom>
        </p:spPr>
      </p:pic>
      <p:sp>
        <p:nvSpPr>
          <p:cNvPr id="7" name="TextBox 6">
            <a:extLst>
              <a:ext uri="{FF2B5EF4-FFF2-40B4-BE49-F238E27FC236}">
                <a16:creationId xmlns:a16="http://schemas.microsoft.com/office/drawing/2014/main" id="{8DBA6CEA-44C5-42E9-9C0F-38597C694654}"/>
              </a:ext>
            </a:extLst>
          </p:cNvPr>
          <p:cNvSpPr txBox="1"/>
          <p:nvPr/>
        </p:nvSpPr>
        <p:spPr>
          <a:xfrm>
            <a:off x="449512" y="5986276"/>
            <a:ext cx="6000750" cy="230832"/>
          </a:xfrm>
          <a:prstGeom prst="rect">
            <a:avLst/>
          </a:prstGeom>
          <a:noFill/>
        </p:spPr>
        <p:txBody>
          <a:bodyPr wrap="square" rtlCol="0">
            <a:spAutoFit/>
          </a:bodyPr>
          <a:lstStyle/>
          <a:p>
            <a:r>
              <a:rPr lang="en-GB" sz="900" dirty="0">
                <a:hlinkClick r:id="rId4" tooltip="http://blogs.ubc.ca/communicatingscience2014w110/2014/10/27/flavonoids-consumption-can-decrease-age-related-memory-decline/"/>
              </a:rPr>
              <a:t>This </a:t>
            </a:r>
            <a:r>
              <a:rPr lang="en-GB" sz="900" dirty="0" err="1">
                <a:hlinkClick r:id="rId4" tooltip="http://blogs.ubc.ca/communicatingscience2014w110/2014/10/27/flavonoids-consumption-can-decrease-age-related-memory-decline/"/>
              </a:rPr>
              <a:t>hoto</a:t>
            </a:r>
            <a:r>
              <a:rPr lang="en-GB" sz="900" dirty="0"/>
              <a:t> by Unknown Author is licensed under </a:t>
            </a:r>
            <a:r>
              <a:rPr lang="en-GB" sz="900" dirty="0">
                <a:hlinkClick r:id="rId5" tooltip="https://creativecommons.org/licenses/by-nc-nd/2.5/"/>
              </a:rPr>
              <a:t>CC BY-NC-ND</a:t>
            </a:r>
            <a:endParaRPr lang="en-GB" sz="900" dirty="0"/>
          </a:p>
        </p:txBody>
      </p:sp>
    </p:spTree>
    <p:extLst>
      <p:ext uri="{BB962C8B-B14F-4D97-AF65-F5344CB8AC3E}">
        <p14:creationId xmlns:p14="http://schemas.microsoft.com/office/powerpoint/2010/main" val="30685088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6AA2-305B-4487-86FC-FBF93F810090}"/>
              </a:ext>
            </a:extLst>
          </p:cNvPr>
          <p:cNvSpPr>
            <a:spLocks noGrp="1"/>
          </p:cNvSpPr>
          <p:nvPr>
            <p:ph type="title"/>
          </p:nvPr>
        </p:nvSpPr>
        <p:spPr>
          <a:xfrm>
            <a:off x="827584" y="548680"/>
            <a:ext cx="7208430" cy="807952"/>
          </a:xfrm>
        </p:spPr>
        <p:txBody>
          <a:bodyPr>
            <a:noAutofit/>
          </a:bodyPr>
          <a:lstStyle/>
          <a:p>
            <a:pPr algn="ctr"/>
            <a:r>
              <a:rPr lang="en-US" b="1" dirty="0">
                <a:latin typeface="Arial" panose="020B0604020202020204" pitchFamily="34" charset="0"/>
                <a:cs typeface="Arial" panose="020B0604020202020204" pitchFamily="34" charset="0"/>
              </a:rPr>
              <a:t>Setting Personal/Business Goals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5BDB53-3E4E-4C21-BB49-64DBC620F3EC}"/>
              </a:ext>
            </a:extLst>
          </p:cNvPr>
          <p:cNvSpPr>
            <a:spLocks noGrp="1"/>
          </p:cNvSpPr>
          <p:nvPr>
            <p:ph idx="1"/>
          </p:nvPr>
        </p:nvSpPr>
        <p:spPr>
          <a:xfrm>
            <a:off x="99874" y="1626078"/>
            <a:ext cx="5847299" cy="4163396"/>
          </a:xfrm>
        </p:spPr>
        <p:txBody>
          <a:bodyPr>
            <a:normAutofit/>
          </a:bodyPr>
          <a:lstStyle/>
          <a:p>
            <a:pPr>
              <a:buFont typeface="Wingdings" pitchFamily="2" charset="2"/>
              <a:buNone/>
            </a:pPr>
            <a:endParaRPr lang="en-US" sz="2400" b="1" dirty="0"/>
          </a:p>
          <a:p>
            <a:pPr>
              <a:buFont typeface="Wingdings" pitchFamily="2" charset="2"/>
              <a:buNone/>
            </a:pPr>
            <a:r>
              <a:rPr lang="en-US" sz="2400" b="1" dirty="0">
                <a:latin typeface="Arial" panose="020B0604020202020204" pitchFamily="34" charset="0"/>
                <a:cs typeface="Arial" panose="020B0604020202020204" pitchFamily="34" charset="0"/>
              </a:rPr>
              <a:t>SMART Goals</a:t>
            </a:r>
          </a:p>
          <a:p>
            <a:pPr>
              <a:buFont typeface="Wingdings" pitchFamily="2" charset="2"/>
              <a:buNone/>
            </a:pPr>
            <a:r>
              <a:rPr lang="en-US" sz="2400" b="1" dirty="0">
                <a:latin typeface="Arial" panose="020B0604020202020204" pitchFamily="34" charset="0"/>
                <a:cs typeface="Arial" panose="020B0604020202020204" pitchFamily="34" charset="0"/>
              </a:rPr>
              <a:t>		S</a:t>
            </a:r>
            <a:r>
              <a:rPr lang="en-US" sz="2400" dirty="0">
                <a:latin typeface="Arial" panose="020B0604020202020204" pitchFamily="34" charset="0"/>
                <a:cs typeface="Arial" panose="020B0604020202020204" pitchFamily="34" charset="0"/>
              </a:rPr>
              <a:t> 	= Specific</a:t>
            </a:r>
          </a:p>
          <a:p>
            <a:pPr>
              <a:buFont typeface="Wingdings" pitchFamily="2" charset="2"/>
              <a:buNone/>
            </a:pPr>
            <a:r>
              <a:rPr lang="en-US" sz="2400" b="1" dirty="0">
                <a:latin typeface="Arial" panose="020B0604020202020204" pitchFamily="34" charset="0"/>
                <a:cs typeface="Arial" panose="020B0604020202020204" pitchFamily="34" charset="0"/>
              </a:rPr>
              <a:t>		M</a:t>
            </a:r>
            <a:r>
              <a:rPr lang="en-US" sz="2400" dirty="0">
                <a:latin typeface="Arial" panose="020B0604020202020204" pitchFamily="34" charset="0"/>
                <a:cs typeface="Arial" panose="020B0604020202020204" pitchFamily="34" charset="0"/>
              </a:rPr>
              <a:t> 	= Measurable</a:t>
            </a:r>
          </a:p>
          <a:p>
            <a:pPr>
              <a:buFont typeface="Wingdings" pitchFamily="2" charset="2"/>
              <a:buNone/>
            </a:pPr>
            <a:r>
              <a:rPr lang="en-US" sz="2400" b="1" dirty="0">
                <a:latin typeface="Arial" panose="020B0604020202020204" pitchFamily="34" charset="0"/>
                <a:cs typeface="Arial" panose="020B0604020202020204" pitchFamily="34" charset="0"/>
              </a:rPr>
              <a:t>		A</a:t>
            </a:r>
            <a:r>
              <a:rPr lang="en-US" sz="2400" dirty="0">
                <a:latin typeface="Arial" panose="020B0604020202020204" pitchFamily="34" charset="0"/>
                <a:cs typeface="Arial" panose="020B0604020202020204" pitchFamily="34" charset="0"/>
              </a:rPr>
              <a:t> 	= Achievable (Agreed)</a:t>
            </a:r>
          </a:p>
          <a:p>
            <a:pPr>
              <a:buFont typeface="Wingdings" pitchFamily="2" charset="2"/>
              <a:buNone/>
            </a:pPr>
            <a:r>
              <a:rPr lang="en-US" sz="2400" b="1" dirty="0">
                <a:latin typeface="Arial" panose="020B0604020202020204" pitchFamily="34" charset="0"/>
                <a:cs typeface="Arial" panose="020B0604020202020204" pitchFamily="34" charset="0"/>
              </a:rPr>
              <a:t>		R</a:t>
            </a:r>
            <a:r>
              <a:rPr lang="en-US" sz="2400" dirty="0">
                <a:latin typeface="Arial" panose="020B0604020202020204" pitchFamily="34" charset="0"/>
                <a:cs typeface="Arial" panose="020B0604020202020204" pitchFamily="34" charset="0"/>
              </a:rPr>
              <a:t> 	= Realistic (Relevant)</a:t>
            </a:r>
          </a:p>
          <a:p>
            <a:pPr>
              <a:buFont typeface="Wingdings" pitchFamily="2" charset="2"/>
              <a:buNone/>
            </a:pPr>
            <a:r>
              <a:rPr lang="en-US" sz="2400" b="1" dirty="0">
                <a:latin typeface="Arial" panose="020B0604020202020204" pitchFamily="34" charset="0"/>
                <a:cs typeface="Arial" panose="020B0604020202020204" pitchFamily="34" charset="0"/>
              </a:rPr>
              <a:t>		T 	</a:t>
            </a:r>
            <a:r>
              <a:rPr lang="en-US" sz="2400" dirty="0">
                <a:latin typeface="Arial" panose="020B0604020202020204" pitchFamily="34" charset="0"/>
                <a:cs typeface="Arial" panose="020B0604020202020204" pitchFamily="34" charset="0"/>
              </a:rPr>
              <a:t>= Time bound</a:t>
            </a:r>
          </a:p>
        </p:txBody>
      </p:sp>
      <p:pic>
        <p:nvPicPr>
          <p:cNvPr id="4" name="Picture 2" descr="https://www.fundingcircle.com/uploads/assets/blog/smart_objects_piece1.jpg">
            <a:extLst>
              <a:ext uri="{FF2B5EF4-FFF2-40B4-BE49-F238E27FC236}">
                <a16:creationId xmlns:a16="http://schemas.microsoft.com/office/drawing/2014/main" id="{C319BE10-0FE1-401A-94F6-DC79DC42D8E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47360" y="1521619"/>
            <a:ext cx="3869853" cy="3869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0015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23" y="885618"/>
            <a:ext cx="4941899" cy="623142"/>
          </a:xfrm>
        </p:spPr>
        <p:txBody>
          <a:bodyPr/>
          <a:lstStyle/>
          <a:p>
            <a:pPr algn="ctr"/>
            <a:r>
              <a:rPr lang="en-GB" dirty="0">
                <a:latin typeface="Arial" panose="020B0604020202020204" pitchFamily="34" charset="0"/>
                <a:cs typeface="Arial" panose="020B0604020202020204" pitchFamily="34" charset="0"/>
              </a:rPr>
              <a:t>What is ‘specific’?</a:t>
            </a:r>
          </a:p>
        </p:txBody>
      </p:sp>
      <p:sp>
        <p:nvSpPr>
          <p:cNvPr id="3" name="Content Placeholder 2"/>
          <p:cNvSpPr>
            <a:spLocks noGrp="1"/>
          </p:cNvSpPr>
          <p:nvPr>
            <p:ph idx="1"/>
          </p:nvPr>
        </p:nvSpPr>
        <p:spPr>
          <a:xfrm>
            <a:off x="215914" y="1668661"/>
            <a:ext cx="6299186" cy="4053482"/>
          </a:xfrm>
        </p:spPr>
        <p:txBody>
          <a:bodyPr>
            <a:normAutofit/>
          </a:bodyPr>
          <a:lstStyle/>
          <a:p>
            <a:r>
              <a:rPr lang="en-GB" sz="2400" dirty="0">
                <a:latin typeface="Arial" panose="020B0604020202020204" pitchFamily="34" charset="0"/>
                <a:cs typeface="Arial" panose="020B0604020202020204" pitchFamily="34" charset="0"/>
              </a:rPr>
              <a:t>adjective: </a:t>
            </a:r>
            <a:r>
              <a:rPr lang="en-GB" sz="2400" i="1" dirty="0">
                <a:latin typeface="Arial" panose="020B0604020202020204" pitchFamily="34" charset="0"/>
                <a:cs typeface="Arial" panose="020B0604020202020204" pitchFamily="34" charset="0"/>
              </a:rPr>
              <a:t>clearly defined or identified</a:t>
            </a:r>
          </a:p>
          <a:p>
            <a:r>
              <a:rPr lang="en-GB" sz="2400" dirty="0">
                <a:latin typeface="Arial" panose="020B0604020202020204" pitchFamily="34" charset="0"/>
                <a:cs typeface="Arial" panose="020B0604020202020204" pitchFamily="34" charset="0"/>
              </a:rPr>
              <a:t>Good goals, that are understood by all, not too general,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FOR EXAMPLE:</a:t>
            </a:r>
          </a:p>
          <a:p>
            <a:r>
              <a:rPr lang="en-GB" sz="2400" dirty="0">
                <a:latin typeface="Arial" panose="020B0604020202020204" pitchFamily="34" charset="0"/>
                <a:cs typeface="Arial" panose="020B0604020202020204" pitchFamily="34" charset="0"/>
              </a:rPr>
              <a:t>My goal is to help educate 20 students in professional career development in 2021</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9407" y="1668661"/>
            <a:ext cx="2183129" cy="3057137"/>
          </a:xfrm>
          <a:prstGeom prst="rect">
            <a:avLst/>
          </a:prstGeom>
        </p:spPr>
      </p:pic>
    </p:spTree>
    <p:extLst>
      <p:ext uri="{BB962C8B-B14F-4D97-AF65-F5344CB8AC3E}">
        <p14:creationId xmlns:p14="http://schemas.microsoft.com/office/powerpoint/2010/main" val="2655914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97DCE-9A8B-4D06-875F-13355F79BE1F}"/>
              </a:ext>
            </a:extLst>
          </p:cNvPr>
          <p:cNvSpPr>
            <a:spLocks noGrp="1"/>
          </p:cNvSpPr>
          <p:nvPr>
            <p:ph type="title"/>
          </p:nvPr>
        </p:nvSpPr>
        <p:spPr/>
        <p:txBody>
          <a:bodyPr/>
          <a:lstStyle/>
          <a:p>
            <a:r>
              <a:rPr lang="en-GB" dirty="0"/>
              <a:t>What is a Goal/ aim?</a:t>
            </a:r>
          </a:p>
        </p:txBody>
      </p:sp>
      <p:sp>
        <p:nvSpPr>
          <p:cNvPr id="3" name="Content Placeholder 2">
            <a:extLst>
              <a:ext uri="{FF2B5EF4-FFF2-40B4-BE49-F238E27FC236}">
                <a16:creationId xmlns:a16="http://schemas.microsoft.com/office/drawing/2014/main" id="{57E58225-2C68-4C87-B94A-894249E48B1A}"/>
              </a:ext>
            </a:extLst>
          </p:cNvPr>
          <p:cNvSpPr>
            <a:spLocks noGrp="1"/>
          </p:cNvSpPr>
          <p:nvPr>
            <p:ph idx="1"/>
          </p:nvPr>
        </p:nvSpPr>
        <p:spPr/>
        <p:txBody>
          <a:bodyPr>
            <a:normAutofit/>
          </a:bodyPr>
          <a:lstStyle/>
          <a:p>
            <a:r>
              <a:rPr lang="en-GB" sz="2800" dirty="0"/>
              <a:t>a clear statement</a:t>
            </a:r>
            <a:r>
              <a:rPr lang="en-GB" sz="3400" dirty="0"/>
              <a:t> </a:t>
            </a:r>
            <a:br>
              <a:rPr lang="en-GB" sz="3400" dirty="0"/>
            </a:br>
            <a:r>
              <a:rPr lang="en-GB" dirty="0"/>
              <a:t>A goal is a target or a desired result. The aim is the process of orienting yourself and your actions towards a goal or an ambition. An aim is like a relatively long term plan of action</a:t>
            </a:r>
            <a:r>
              <a:rPr lang="en-GB" sz="2100" dirty="0"/>
              <a:t>.</a:t>
            </a:r>
            <a:r>
              <a:rPr lang="en-GB" sz="2500" dirty="0"/>
              <a:t> </a:t>
            </a:r>
          </a:p>
          <a:p>
            <a:pPr>
              <a:lnSpc>
                <a:spcPct val="90000"/>
              </a:lnSpc>
            </a:pPr>
            <a:r>
              <a:rPr lang="en-GB" sz="2800" dirty="0"/>
              <a:t>It contains: </a:t>
            </a:r>
          </a:p>
          <a:p>
            <a:pPr lvl="1">
              <a:lnSpc>
                <a:spcPct val="90000"/>
              </a:lnSpc>
            </a:pPr>
            <a:r>
              <a:rPr lang="en-GB" sz="2400" dirty="0"/>
              <a:t>an active verb </a:t>
            </a:r>
            <a:r>
              <a:rPr lang="en-GB" sz="2000" dirty="0"/>
              <a:t>(e.g. to plan, to ensure, to prepare, to maintain)</a:t>
            </a:r>
            <a:r>
              <a:rPr lang="en-GB" sz="2400" dirty="0"/>
              <a:t> </a:t>
            </a:r>
          </a:p>
          <a:p>
            <a:pPr lvl="1">
              <a:lnSpc>
                <a:spcPct val="90000"/>
              </a:lnSpc>
            </a:pPr>
            <a:r>
              <a:rPr lang="en-GB" sz="2400" dirty="0"/>
              <a:t>an outcome </a:t>
            </a:r>
            <a:r>
              <a:rPr lang="en-GB" sz="2000" dirty="0"/>
              <a:t>(e.g. an increase in sales, a new product, a safe environment)</a:t>
            </a:r>
          </a:p>
          <a:p>
            <a:pPr lvl="1">
              <a:lnSpc>
                <a:spcPct val="90000"/>
              </a:lnSpc>
            </a:pPr>
            <a:r>
              <a:rPr lang="en-GB" sz="2400" dirty="0"/>
              <a:t>success indicators that are SMART </a:t>
            </a:r>
            <a:r>
              <a:rPr lang="en-GB" sz="2000" dirty="0"/>
              <a:t>(i.e. specific, measurable, achievable, realistic, time-bound) </a:t>
            </a:r>
          </a:p>
          <a:p>
            <a:endParaRPr lang="en-GB" dirty="0"/>
          </a:p>
        </p:txBody>
      </p:sp>
    </p:spTree>
    <p:extLst>
      <p:ext uri="{BB962C8B-B14F-4D97-AF65-F5344CB8AC3E}">
        <p14:creationId xmlns:p14="http://schemas.microsoft.com/office/powerpoint/2010/main" val="41379135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4299" y="998730"/>
            <a:ext cx="4941899" cy="702078"/>
          </a:xfrm>
        </p:spPr>
        <p:txBody>
          <a:bodyPr>
            <a:normAutofit fontScale="90000"/>
          </a:bodyPr>
          <a:lstStyle/>
          <a:p>
            <a:pPr algn="ctr"/>
            <a:r>
              <a:rPr lang="en-GB" sz="3000" dirty="0">
                <a:latin typeface="Calibri" panose="020F0502020204030204" pitchFamily="34" charset="0"/>
                <a:cs typeface="Calibri" panose="020F0502020204030204" pitchFamily="34" charset="0"/>
              </a:rPr>
              <a:t>What is measurable?</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90071" y="1700808"/>
            <a:ext cx="8508431" cy="4050450"/>
          </a:xfrm>
        </p:spPr>
        <p:txBody>
          <a:bodyPr>
            <a:noAutofit/>
          </a:bodyPr>
          <a:lstStyle/>
          <a:p>
            <a:r>
              <a:rPr lang="en-GB" sz="2400" dirty="0">
                <a:latin typeface="Arial" panose="020B0604020202020204" pitchFamily="34" charset="0"/>
                <a:cs typeface="Arial" panose="020B0604020202020204" pitchFamily="34" charset="0"/>
              </a:rPr>
              <a:t>Able to be measured.</a:t>
            </a:r>
          </a:p>
          <a:p>
            <a:r>
              <a:rPr lang="en-GB" sz="2400" dirty="0">
                <a:latin typeface="Arial" panose="020B0604020202020204" pitchFamily="34" charset="0"/>
                <a:cs typeface="Arial" panose="020B0604020202020204" pitchFamily="34" charset="0"/>
              </a:rPr>
              <a:t>“Goals &amp; </a:t>
            </a:r>
            <a:r>
              <a:rPr lang="en-GB" sz="2400" i="1" dirty="0">
                <a:latin typeface="Arial" panose="020B0604020202020204" pitchFamily="34" charset="0"/>
                <a:cs typeface="Arial" panose="020B0604020202020204" pitchFamily="34" charset="0"/>
              </a:rPr>
              <a:t>objectives should be measurable and achievable</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Quantifiable, assessable, gaugeable, </a:t>
            </a:r>
          </a:p>
          <a:p>
            <a:r>
              <a:rPr lang="en-GB" sz="2400" dirty="0">
                <a:latin typeface="Arial" panose="020B0604020202020204" pitchFamily="34" charset="0"/>
                <a:cs typeface="Arial" panose="020B0604020202020204" pitchFamily="34" charset="0"/>
              </a:rPr>
              <a:t>How will you evaluate and demonstrate TO THE EXTENT  THE GOAL HAS BEEN MET</a:t>
            </a:r>
          </a:p>
          <a:p>
            <a:pPr marL="0" indent="0">
              <a:buNone/>
            </a:pPr>
            <a:r>
              <a:rPr lang="en-GB" sz="2400" dirty="0">
                <a:latin typeface="Arial" panose="020B0604020202020204" pitchFamily="34" charset="0"/>
                <a:cs typeface="Arial" panose="020B0604020202020204" pitchFamily="34" charset="0"/>
              </a:rPr>
              <a:t>FOR EXAMPLE:</a:t>
            </a:r>
          </a:p>
          <a:p>
            <a:r>
              <a:rPr lang="en-GB" sz="2400" dirty="0">
                <a:latin typeface="Arial" panose="020B0604020202020204" pitchFamily="34" charset="0"/>
                <a:cs typeface="Arial" panose="020B0604020202020204" pitchFamily="34" charset="0"/>
              </a:rPr>
              <a:t>I will assess the students during class, homework and assignment to evaluate the level of understanding of the work every week over a 10 week period and monitor attendance.</a:t>
            </a:r>
          </a:p>
        </p:txBody>
      </p:sp>
    </p:spTree>
    <p:extLst>
      <p:ext uri="{BB962C8B-B14F-4D97-AF65-F5344CB8AC3E}">
        <p14:creationId xmlns:p14="http://schemas.microsoft.com/office/powerpoint/2010/main" val="202722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0566" y="1016338"/>
            <a:ext cx="4941899" cy="591500"/>
          </a:xfrm>
        </p:spPr>
        <p:txBody>
          <a:bodyPr/>
          <a:lstStyle/>
          <a:p>
            <a:pPr algn="ctr"/>
            <a:r>
              <a:rPr lang="en-GB" dirty="0">
                <a:latin typeface="Calibri" panose="020F0502020204030204" pitchFamily="34" charset="0"/>
                <a:cs typeface="Calibri" panose="020F0502020204030204" pitchFamily="34" charset="0"/>
              </a:rPr>
              <a:t>ACHIEVABLE</a:t>
            </a:r>
          </a:p>
        </p:txBody>
      </p:sp>
      <p:sp>
        <p:nvSpPr>
          <p:cNvPr id="3" name="Content Placeholder 2"/>
          <p:cNvSpPr>
            <a:spLocks noGrp="1"/>
          </p:cNvSpPr>
          <p:nvPr>
            <p:ph idx="1"/>
          </p:nvPr>
        </p:nvSpPr>
        <p:spPr>
          <a:xfrm>
            <a:off x="110147" y="1800225"/>
            <a:ext cx="7402481" cy="4112623"/>
          </a:xfrm>
        </p:spPr>
        <p:txBody>
          <a:bodyPr>
            <a:normAutofit/>
          </a:bodyPr>
          <a:lstStyle/>
          <a:p>
            <a:r>
              <a:rPr lang="en-GB" sz="2400" dirty="0">
                <a:latin typeface="Arial" panose="020B0604020202020204" pitchFamily="34" charset="0"/>
                <a:cs typeface="Arial" panose="020B0604020202020204" pitchFamily="34" charset="0"/>
              </a:rPr>
              <a:t>Goals should be </a:t>
            </a:r>
            <a:r>
              <a:rPr lang="en-GB" sz="2400" i="1" dirty="0">
                <a:latin typeface="Arial" panose="020B0604020202020204" pitchFamily="34" charset="0"/>
                <a:cs typeface="Arial" panose="020B0604020202020204" pitchFamily="34" charset="0"/>
              </a:rPr>
              <a:t>achievable </a:t>
            </a:r>
          </a:p>
          <a:p>
            <a:r>
              <a:rPr lang="en-GB" sz="2400" dirty="0">
                <a:latin typeface="Arial" panose="020B0604020202020204" pitchFamily="34" charset="0"/>
                <a:cs typeface="Arial" panose="020B0604020202020204" pitchFamily="34" charset="0"/>
              </a:rPr>
              <a:t>Achievable goals can been in stages in order to bring about the final goal with clear plan and steps.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FOR EXAMPLE:</a:t>
            </a:r>
          </a:p>
          <a:p>
            <a:r>
              <a:rPr lang="en-GB" sz="2400" dirty="0">
                <a:latin typeface="Arial" panose="020B0604020202020204" pitchFamily="34" charset="0"/>
                <a:cs typeface="Arial" panose="020B0604020202020204" pitchFamily="34" charset="0"/>
              </a:rPr>
              <a:t>The students will be given lectures in stages and exercises to reinforce understanding so that when they come to final assignment they have all the knowledge needed in order for them to pass.</a:t>
            </a:r>
          </a:p>
        </p:txBody>
      </p:sp>
      <p:pic>
        <p:nvPicPr>
          <p:cNvPr id="4" name="Picture 3" descr="Algunes idees que vaig recolli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35699" y="1374435"/>
            <a:ext cx="1512430" cy="1735931"/>
          </a:xfrm>
          <a:prstGeom prst="rect">
            <a:avLst/>
          </a:prstGeom>
        </p:spPr>
      </p:pic>
    </p:spTree>
    <p:extLst>
      <p:ext uri="{BB962C8B-B14F-4D97-AF65-F5344CB8AC3E}">
        <p14:creationId xmlns:p14="http://schemas.microsoft.com/office/powerpoint/2010/main" val="6385914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912708"/>
            <a:ext cx="4941899" cy="687493"/>
          </a:xfrm>
        </p:spPr>
        <p:txBody>
          <a:bodyPr/>
          <a:lstStyle/>
          <a:p>
            <a:r>
              <a:rPr lang="en-GB" dirty="0"/>
              <a:t>Realistic (Relevant)</a:t>
            </a:r>
          </a:p>
        </p:txBody>
      </p:sp>
      <p:sp>
        <p:nvSpPr>
          <p:cNvPr id="3" name="Content Placeholder 2"/>
          <p:cNvSpPr>
            <a:spLocks noGrp="1"/>
          </p:cNvSpPr>
          <p:nvPr>
            <p:ph idx="1"/>
          </p:nvPr>
        </p:nvSpPr>
        <p:spPr>
          <a:xfrm>
            <a:off x="82355" y="1600200"/>
            <a:ext cx="6728886" cy="4103370"/>
          </a:xfrm>
        </p:spPr>
        <p:txBody>
          <a:bodyPr>
            <a:normAutofit lnSpcReduction="10000"/>
          </a:bodyPr>
          <a:lstStyle/>
          <a:p>
            <a:r>
              <a:rPr lang="en-GB" dirty="0">
                <a:latin typeface="Arial" panose="020B0604020202020204" pitchFamily="34" charset="0"/>
                <a:cs typeface="Arial" panose="020B0604020202020204" pitchFamily="34" charset="0"/>
              </a:rPr>
              <a:t>Definition: </a:t>
            </a:r>
            <a:r>
              <a:rPr lang="en-GB" i="1" dirty="0">
                <a:latin typeface="Arial" panose="020B0604020202020204" pitchFamily="34" charset="0"/>
                <a:cs typeface="Arial" panose="020B0604020202020204" pitchFamily="34" charset="0"/>
              </a:rPr>
              <a:t>having or showing a sensible and practical idea of what can be achieved or expected</a:t>
            </a:r>
          </a:p>
          <a:p>
            <a:r>
              <a:rPr lang="en-GB" i="1" dirty="0">
                <a:latin typeface="Arial" panose="020B0604020202020204" pitchFamily="34" charset="0"/>
                <a:cs typeface="Arial" panose="020B0604020202020204" pitchFamily="34" charset="0"/>
              </a:rPr>
              <a:t>Unrealistic goals will bring disappointment and often failure.</a:t>
            </a:r>
          </a:p>
          <a:p>
            <a:r>
              <a:rPr lang="en-GB" dirty="0">
                <a:latin typeface="Arial" panose="020B0604020202020204" pitchFamily="34" charset="0"/>
                <a:cs typeface="Arial" panose="020B0604020202020204" pitchFamily="34" charset="0"/>
              </a:rPr>
              <a:t>Make sure the goal is not too hard or too easy.</a:t>
            </a:r>
          </a:p>
          <a:p>
            <a:r>
              <a:rPr lang="en-GB" dirty="0">
                <a:latin typeface="Arial" panose="020B0604020202020204" pitchFamily="34" charset="0"/>
                <a:cs typeface="Arial" panose="020B0604020202020204" pitchFamily="34" charset="0"/>
              </a:rPr>
              <a:t>Make sure it is relevant to the aim or objective</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For example:</a:t>
            </a:r>
          </a:p>
          <a:p>
            <a:pPr marL="0" indent="0">
              <a:buNone/>
            </a:pPr>
            <a:r>
              <a:rPr lang="en-GB" dirty="0">
                <a:latin typeface="Arial" panose="020B0604020202020204" pitchFamily="34" charset="0"/>
                <a:cs typeface="Arial" panose="020B0604020202020204" pitchFamily="34" charset="0"/>
              </a:rPr>
              <a:t>My goal is to help educate 20 students in ‘professional career development’ in 2021,with my knowledge &amp; expertise as a lecturer I will be </a:t>
            </a:r>
          </a:p>
          <a:p>
            <a:pPr marL="0" indent="0">
              <a:buNone/>
            </a:pPr>
            <a:r>
              <a:rPr lang="en-GB" dirty="0">
                <a:latin typeface="Arial" panose="020B0604020202020204" pitchFamily="34" charset="0"/>
                <a:cs typeface="Arial" panose="020B0604020202020204" pitchFamily="34" charset="0"/>
              </a:rPr>
              <a:t>able to teach, inspire &amp; motivate the students.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48896" y="1600201"/>
            <a:ext cx="2251047" cy="1051424"/>
          </a:xfrm>
          <a:prstGeom prst="rect">
            <a:avLst/>
          </a:prstGeom>
        </p:spPr>
      </p:pic>
    </p:spTree>
    <p:extLst>
      <p:ext uri="{BB962C8B-B14F-4D97-AF65-F5344CB8AC3E}">
        <p14:creationId xmlns:p14="http://schemas.microsoft.com/office/powerpoint/2010/main" val="1005132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997" y="950285"/>
            <a:ext cx="4941899" cy="645506"/>
          </a:xfrm>
        </p:spPr>
        <p:txBody>
          <a:bodyPr/>
          <a:lstStyle/>
          <a:p>
            <a:r>
              <a:rPr lang="en-GB" dirty="0">
                <a:latin typeface="Calibri" panose="020F0502020204030204" pitchFamily="34" charset="0"/>
                <a:cs typeface="Calibri" panose="020F0502020204030204" pitchFamily="34" charset="0"/>
              </a:rPr>
              <a:t>Time Bound (Time Limit)</a:t>
            </a:r>
          </a:p>
        </p:txBody>
      </p:sp>
      <p:sp>
        <p:nvSpPr>
          <p:cNvPr id="3" name="Content Placeholder 2"/>
          <p:cNvSpPr>
            <a:spLocks noGrp="1"/>
          </p:cNvSpPr>
          <p:nvPr>
            <p:ph idx="1"/>
          </p:nvPr>
        </p:nvSpPr>
        <p:spPr>
          <a:xfrm>
            <a:off x="131996" y="1595791"/>
            <a:ext cx="5959883" cy="4072775"/>
          </a:xfrm>
        </p:spPr>
        <p:txBody>
          <a:bodyPr>
            <a:noAutofit/>
          </a:bodyPr>
          <a:lstStyle/>
          <a:p>
            <a:r>
              <a:rPr lang="en-GB" sz="2400" dirty="0">
                <a:latin typeface="Arial" panose="020B0604020202020204" pitchFamily="34" charset="0"/>
                <a:cs typeface="Arial" panose="020B0604020202020204" pitchFamily="34" charset="0"/>
              </a:rPr>
              <a:t>How long until the goal is reached?</a:t>
            </a:r>
          </a:p>
          <a:p>
            <a:r>
              <a:rPr lang="en-GB" sz="2400" dirty="0">
                <a:latin typeface="Arial" panose="020B0604020202020204" pitchFamily="34" charset="0"/>
                <a:cs typeface="Arial" panose="020B0604020202020204" pitchFamily="34" charset="0"/>
              </a:rPr>
              <a:t>Is the time realistic?</a:t>
            </a:r>
          </a:p>
          <a:p>
            <a:r>
              <a:rPr lang="en-GB" sz="2400" dirty="0">
                <a:latin typeface="Arial" panose="020B0604020202020204" pitchFamily="34" charset="0"/>
                <a:cs typeface="Arial" panose="020B0604020202020204" pitchFamily="34" charset="0"/>
              </a:rPr>
              <a:t>When can I accomplish my goal?</a:t>
            </a:r>
          </a:p>
          <a:p>
            <a:r>
              <a:rPr lang="en-GB" sz="2400" dirty="0">
                <a:latin typeface="Arial" panose="020B0604020202020204" pitchFamily="34" charset="0"/>
                <a:cs typeface="Arial" panose="020B0604020202020204" pitchFamily="34" charset="0"/>
              </a:rPr>
              <a:t>Incorporate specific dates, milestones, timeframes</a:t>
            </a:r>
          </a:p>
          <a:p>
            <a:pPr marL="0" indent="0">
              <a:buNone/>
            </a:pPr>
            <a:r>
              <a:rPr lang="en-GB" sz="2400" dirty="0">
                <a:latin typeface="Arial" panose="020B0604020202020204" pitchFamily="34" charset="0"/>
                <a:cs typeface="Arial" panose="020B0604020202020204" pitchFamily="34" charset="0"/>
              </a:rPr>
              <a:t>FOR EXAMPLE:</a:t>
            </a:r>
          </a:p>
          <a:p>
            <a:r>
              <a:rPr lang="en-GB" sz="2400" dirty="0">
                <a:latin typeface="Arial" panose="020B0604020202020204" pitchFamily="34" charset="0"/>
                <a:cs typeface="Arial" panose="020B0604020202020204" pitchFamily="34" charset="0"/>
              </a:rPr>
              <a:t>The 20 business students will have the appropriate  knowledge every week  to complete their assignment by the 15</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March. </a:t>
            </a:r>
          </a:p>
        </p:txBody>
      </p:sp>
      <p:pic>
        <p:nvPicPr>
          <p:cNvPr id="4" name="Picture 3" descr="goals | Afif'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7787" y="1800225"/>
            <a:ext cx="2800350" cy="2308860"/>
          </a:xfrm>
          <a:prstGeom prst="rect">
            <a:avLst/>
          </a:prstGeom>
        </p:spPr>
      </p:pic>
    </p:spTree>
    <p:extLst>
      <p:ext uri="{BB962C8B-B14F-4D97-AF65-F5344CB8AC3E}">
        <p14:creationId xmlns:p14="http://schemas.microsoft.com/office/powerpoint/2010/main" val="309252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5CA0E4-34C9-4322-B89C-756327B0C5A0}"/>
              </a:ext>
            </a:extLst>
          </p:cNvPr>
          <p:cNvSpPr/>
          <p:nvPr/>
        </p:nvSpPr>
        <p:spPr>
          <a:xfrm>
            <a:off x="337705" y="1296170"/>
            <a:ext cx="8555355" cy="4154984"/>
          </a:xfrm>
          <a:prstGeom prst="rect">
            <a:avLst/>
          </a:prstGeom>
        </p:spPr>
        <p:txBody>
          <a:bodyPr wrap="square">
            <a:spAutoFit/>
          </a:bodyPr>
          <a:lstStyle/>
          <a:p>
            <a:pPr algn="ctr" defTabSz="685800"/>
            <a:r>
              <a:rPr lang="en-GB" sz="2400" i="1" dirty="0">
                <a:solidFill>
                  <a:srgbClr val="222222"/>
                </a:solidFill>
                <a:latin typeface="Arial" panose="020B0604020202020204" pitchFamily="34" charset="0"/>
                <a:cs typeface="Arial" panose="020B0604020202020204" pitchFamily="34" charset="0"/>
              </a:rPr>
              <a:t>“In order for 20 students to attain the module of ‘Professional Career Development’, I am going to give them information that will educate them in order for them to pass the Certificate. I will measure my progress by lecturing to the students on a weekly basis every Tuesday for a period of 10 weeks ensuring weekly their understanding of the topic, with in-class assessments as well as homework and assignments. This will result in a successful outcome for all students at the end of the 10 week course.”</a:t>
            </a:r>
          </a:p>
          <a:p>
            <a:pPr defTabSz="685800"/>
            <a:endParaRPr lang="en-GB" sz="2400" b="1" i="1" spc="450" dirty="0">
              <a:solidFill>
                <a:srgbClr val="FF0000"/>
              </a:solidFill>
              <a:latin typeface="Calibri" panose="020F0502020204030204" pitchFamily="34" charset="0"/>
              <a:cs typeface="Calibri" panose="020F0502020204030204" pitchFamily="34" charset="0"/>
            </a:endParaRPr>
          </a:p>
          <a:p>
            <a:pPr algn="ctr" defTabSz="685800"/>
            <a:r>
              <a:rPr lang="en-GB" sz="2400" b="1" spc="450" dirty="0">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 M.A.R.T</a:t>
            </a:r>
          </a:p>
        </p:txBody>
      </p:sp>
    </p:spTree>
    <p:extLst>
      <p:ext uri="{BB962C8B-B14F-4D97-AF65-F5344CB8AC3E}">
        <p14:creationId xmlns:p14="http://schemas.microsoft.com/office/powerpoint/2010/main" val="175492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05063-E911-4807-92A8-1396F780248B}"/>
              </a:ext>
            </a:extLst>
          </p:cNvPr>
          <p:cNvSpPr>
            <a:spLocks noGrp="1"/>
          </p:cNvSpPr>
          <p:nvPr>
            <p:ph type="title"/>
          </p:nvPr>
        </p:nvSpPr>
        <p:spPr>
          <a:xfrm>
            <a:off x="160735" y="1007268"/>
            <a:ext cx="7886700" cy="417910"/>
          </a:xfrm>
        </p:spPr>
        <p:txBody>
          <a:bodyPr>
            <a:noAutofit/>
          </a:bodyPr>
          <a:lstStyle/>
          <a:p>
            <a:pPr algn="ctr"/>
            <a:r>
              <a:rPr lang="en-GB" dirty="0">
                <a:latin typeface="Calibri" panose="020F0502020204030204" pitchFamily="34" charset="0"/>
                <a:cs typeface="Calibri" panose="020F0502020204030204" pitchFamily="34" charset="0"/>
              </a:rPr>
              <a:t>SMART or NOT?</a:t>
            </a:r>
          </a:p>
        </p:txBody>
      </p:sp>
      <p:sp>
        <p:nvSpPr>
          <p:cNvPr id="7" name="Rectangle 6">
            <a:extLst>
              <a:ext uri="{FF2B5EF4-FFF2-40B4-BE49-F238E27FC236}">
                <a16:creationId xmlns:a16="http://schemas.microsoft.com/office/drawing/2014/main" id="{80AD0EA3-83AC-46D1-B9B2-2234C8D961C8}"/>
              </a:ext>
            </a:extLst>
          </p:cNvPr>
          <p:cNvSpPr/>
          <p:nvPr/>
        </p:nvSpPr>
        <p:spPr>
          <a:xfrm>
            <a:off x="331470" y="1510880"/>
            <a:ext cx="8515350" cy="4016484"/>
          </a:xfrm>
          <a:prstGeom prst="rect">
            <a:avLst/>
          </a:prstGeom>
        </p:spPr>
        <p:txBody>
          <a:bodyPr wrap="square">
            <a:spAutoFit/>
          </a:bodyPr>
          <a:lstStyle/>
          <a:p>
            <a:pPr defTabSz="685800"/>
            <a:r>
              <a:rPr lang="en-GB" sz="2100" b="1" dirty="0">
                <a:solidFill>
                  <a:srgbClr val="222222"/>
                </a:solidFill>
                <a:latin typeface="Calibri" panose="020F0502020204030204" pitchFamily="34" charset="0"/>
                <a:cs typeface="Calibri" panose="020F0502020204030204" pitchFamily="34" charset="0"/>
              </a:rPr>
              <a:t>SMART Goal Template</a:t>
            </a:r>
          </a:p>
          <a:p>
            <a:pPr defTabSz="685800"/>
            <a:endParaRPr lang="en-GB" sz="2100" dirty="0">
              <a:solidFill>
                <a:srgbClr val="222222"/>
              </a:solidFill>
              <a:latin typeface="Calibri" panose="020F0502020204030204" pitchFamily="34" charset="0"/>
              <a:cs typeface="Calibri" panose="020F0502020204030204" pitchFamily="34" charset="0"/>
            </a:endParaRPr>
          </a:p>
          <a:p>
            <a:pPr defTabSz="685800"/>
            <a:r>
              <a:rPr lang="en-GB" sz="2700" dirty="0">
                <a:solidFill>
                  <a:srgbClr val="222222"/>
                </a:solidFill>
                <a:latin typeface="Calibri" panose="020F0502020204030204" pitchFamily="34" charset="0"/>
                <a:cs typeface="Calibri" panose="020F0502020204030204" pitchFamily="34" charset="0"/>
              </a:rPr>
              <a:t>Here’s a simple template you can fill in to get the basic elements included in your statement: </a:t>
            </a:r>
          </a:p>
          <a:p>
            <a:pPr defTabSz="685800"/>
            <a:endParaRPr lang="en-GB" sz="2700" dirty="0">
              <a:solidFill>
                <a:srgbClr val="222222"/>
              </a:solidFill>
              <a:latin typeface="Calibri" panose="020F0502020204030204" pitchFamily="34" charset="0"/>
              <a:cs typeface="Calibri" panose="020F0502020204030204" pitchFamily="34" charset="0"/>
            </a:endParaRPr>
          </a:p>
          <a:p>
            <a:pPr defTabSz="685800"/>
            <a:r>
              <a:rPr lang="en-GB" sz="2700" dirty="0">
                <a:solidFill>
                  <a:srgbClr val="222222"/>
                </a:solidFill>
                <a:latin typeface="Calibri" panose="020F0502020204030204" pitchFamily="34" charset="0"/>
                <a:cs typeface="Calibri" panose="020F0502020204030204" pitchFamily="34" charset="0"/>
              </a:rPr>
              <a:t> </a:t>
            </a:r>
            <a:r>
              <a:rPr lang="en-GB" sz="2700" i="1" dirty="0">
                <a:solidFill>
                  <a:srgbClr val="222222"/>
                </a:solidFill>
                <a:latin typeface="Calibri" panose="020F0502020204030204" pitchFamily="34" charset="0"/>
                <a:cs typeface="Calibri" panose="020F0502020204030204" pitchFamily="34" charset="0"/>
              </a:rPr>
              <a:t>“</a:t>
            </a:r>
            <a:r>
              <a:rPr lang="en-GB" i="1" dirty="0">
                <a:solidFill>
                  <a:srgbClr val="222222"/>
                </a:solidFill>
                <a:latin typeface="Calibri" panose="020F0502020204030204" pitchFamily="34" charset="0"/>
                <a:cs typeface="Calibri" panose="020F0502020204030204" pitchFamily="34" charset="0"/>
              </a:rPr>
              <a:t>state the aim: </a:t>
            </a:r>
            <a:r>
              <a:rPr lang="en-GB" sz="1500" i="1" dirty="0">
                <a:solidFill>
                  <a:srgbClr val="222222"/>
                </a:solidFill>
                <a:latin typeface="Calibri" panose="020F0502020204030204" pitchFamily="34" charset="0"/>
                <a:cs typeface="Calibri" panose="020F0502020204030204" pitchFamily="34" charset="0"/>
              </a:rPr>
              <a:t>In order to ____</a:t>
            </a:r>
            <a:r>
              <a:rPr lang="en-GB" sz="1500" i="1" u="sng" dirty="0">
                <a:solidFill>
                  <a:srgbClr val="222222"/>
                </a:solidFill>
                <a:latin typeface="Calibri" panose="020F0502020204030204" pitchFamily="34" charset="0"/>
                <a:cs typeface="Calibri" panose="020F0502020204030204" pitchFamily="34" charset="0"/>
              </a:rPr>
              <a:t>(state relevance)</a:t>
            </a:r>
            <a:r>
              <a:rPr lang="en-GB" sz="1500" i="1" dirty="0">
                <a:solidFill>
                  <a:srgbClr val="222222"/>
                </a:solidFill>
                <a:latin typeface="Calibri" panose="020F0502020204030204" pitchFamily="34" charset="0"/>
                <a:cs typeface="Calibri" panose="020F0502020204030204" pitchFamily="34" charset="0"/>
              </a:rPr>
              <a:t>______________, I am going to ____</a:t>
            </a:r>
            <a:r>
              <a:rPr lang="en-GB" sz="1500" i="1" u="sng" dirty="0">
                <a:solidFill>
                  <a:srgbClr val="222222"/>
                </a:solidFill>
                <a:latin typeface="Calibri" panose="020F0502020204030204" pitchFamily="34" charset="0"/>
                <a:cs typeface="Calibri" panose="020F0502020204030204" pitchFamily="34" charset="0"/>
              </a:rPr>
              <a:t>(state specific goal)</a:t>
            </a:r>
            <a:r>
              <a:rPr lang="en-GB" sz="1500" i="1" dirty="0">
                <a:solidFill>
                  <a:srgbClr val="222222"/>
                </a:solidFill>
                <a:latin typeface="Calibri" panose="020F0502020204030204" pitchFamily="34" charset="0"/>
                <a:cs typeface="Calibri" panose="020F0502020204030204" pitchFamily="34" charset="0"/>
              </a:rPr>
              <a:t>________. I will measure my progress by ______</a:t>
            </a:r>
            <a:r>
              <a:rPr lang="en-GB" sz="1500" i="1" u="sng" dirty="0">
                <a:solidFill>
                  <a:srgbClr val="222222"/>
                </a:solidFill>
                <a:latin typeface="Calibri" panose="020F0502020204030204" pitchFamily="34" charset="0"/>
                <a:cs typeface="Calibri" panose="020F0502020204030204" pitchFamily="34" charset="0"/>
              </a:rPr>
              <a:t>(state what concrete activity you will do that can be measured/counted)</a:t>
            </a:r>
            <a:r>
              <a:rPr lang="en-GB" sz="1500" i="1" dirty="0">
                <a:solidFill>
                  <a:srgbClr val="222222"/>
                </a:solidFill>
                <a:latin typeface="Calibri" panose="020F0502020204030204" pitchFamily="34" charset="0"/>
                <a:cs typeface="Calibri" panose="020F0502020204030204" pitchFamily="34" charset="0"/>
              </a:rPr>
              <a:t>______________ every _______</a:t>
            </a:r>
            <a:r>
              <a:rPr lang="en-GB" sz="1500" i="1" u="sng" dirty="0">
                <a:solidFill>
                  <a:srgbClr val="222222"/>
                </a:solidFill>
                <a:latin typeface="Calibri" panose="020F0502020204030204" pitchFamily="34" charset="0"/>
                <a:cs typeface="Calibri" panose="020F0502020204030204" pitchFamily="34" charset="0"/>
              </a:rPr>
              <a:t>(state how long this goal will last or how often you’ll measure progress)</a:t>
            </a:r>
            <a:r>
              <a:rPr lang="en-GB" sz="1500" i="1" dirty="0">
                <a:solidFill>
                  <a:srgbClr val="222222"/>
                </a:solidFill>
                <a:latin typeface="Calibri" panose="020F0502020204030204" pitchFamily="34" charset="0"/>
                <a:cs typeface="Calibri" panose="020F0502020204030204" pitchFamily="34" charset="0"/>
              </a:rPr>
              <a:t>_____________.”</a:t>
            </a:r>
          </a:p>
          <a:p>
            <a:pPr defTabSz="685800"/>
            <a:endParaRPr lang="en-GB" sz="1500" i="1" dirty="0">
              <a:solidFill>
                <a:srgbClr val="222222"/>
              </a:solidFill>
              <a:latin typeface="Calibri" panose="020F0502020204030204" pitchFamily="34" charset="0"/>
              <a:cs typeface="Calibri" panose="020F0502020204030204" pitchFamily="34" charset="0"/>
            </a:endParaRPr>
          </a:p>
          <a:p>
            <a:pPr defTabSz="685800"/>
            <a:r>
              <a:rPr lang="en-GB" sz="1500" i="1" dirty="0">
                <a:solidFill>
                  <a:srgbClr val="222222"/>
                </a:solidFill>
                <a:latin typeface="Calibri" panose="020F0502020204030204" pitchFamily="34" charset="0"/>
                <a:cs typeface="Calibri" panose="020F0502020204030204" pitchFamily="34" charset="0"/>
              </a:rPr>
              <a:t>In Class example:</a:t>
            </a:r>
          </a:p>
          <a:p>
            <a:pPr defTabSz="685800"/>
            <a:endParaRPr lang="en-GB" sz="1500" i="1" dirty="0">
              <a:solidFill>
                <a:srgbClr val="222222"/>
              </a:solidFill>
              <a:latin typeface="Calibri" panose="020F0502020204030204" pitchFamily="34" charset="0"/>
              <a:cs typeface="Calibri" panose="020F0502020204030204" pitchFamily="34" charset="0"/>
            </a:endParaRPr>
          </a:p>
          <a:p>
            <a:pPr defTabSz="685800"/>
            <a:r>
              <a:rPr lang="en-GB" sz="1500" i="1" dirty="0">
                <a:solidFill>
                  <a:srgbClr val="222222"/>
                </a:solidFill>
                <a:latin typeface="Calibri" panose="020F0502020204030204" pitchFamily="34" charset="0"/>
                <a:cs typeface="Calibri" panose="020F0502020204030204" pitchFamily="34" charset="0"/>
              </a:rPr>
              <a:t>Aim to complete Certificate of Higher education in Skills for Work place, in order to this  </a:t>
            </a:r>
            <a:endParaRPr lang="en-GB" sz="1500" dirty="0">
              <a:solidFill>
                <a:srgbClr val="222222"/>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66652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6109842" y="1376752"/>
            <a:ext cx="3000377" cy="3600400"/>
          </a:xfrm>
          <a:prstGeom prst="cloudCallout">
            <a:avLst>
              <a:gd name="adj1" fmla="val -93111"/>
              <a:gd name="adj2" fmla="val 26755"/>
            </a:avLst>
          </a:prstGeom>
          <a:gradFill>
            <a:gsLst>
              <a:gs pos="0">
                <a:schemeClr val="accent1">
                  <a:lumMod val="110000"/>
                  <a:satMod val="105000"/>
                  <a:tint val="67000"/>
                </a:schemeClr>
              </a:gs>
              <a:gs pos="30000">
                <a:schemeClr val="tx2">
                  <a:lumMod val="20000"/>
                  <a:lumOff val="80000"/>
                </a:schemeClr>
              </a:gs>
              <a:gs pos="100000">
                <a:schemeClr val="accent1">
                  <a:lumMod val="105000"/>
                  <a:satMod val="109000"/>
                  <a:tint val="81000"/>
                </a:schemeClr>
              </a:gs>
            </a:gsLst>
          </a:gradFill>
        </p:spPr>
        <p:style>
          <a:lnRef idx="1">
            <a:schemeClr val="accent1"/>
          </a:lnRef>
          <a:fillRef idx="2">
            <a:schemeClr val="accent1"/>
          </a:fillRef>
          <a:effectRef idx="1">
            <a:schemeClr val="accent1"/>
          </a:effectRef>
          <a:fontRef idx="minor">
            <a:schemeClr val="dk1"/>
          </a:fontRef>
        </p:style>
        <p:txBody>
          <a:bodyPr rtlCol="0" anchor="ctr"/>
          <a:lstStyle/>
          <a:p>
            <a:pPr algn="ctr" defTabSz="685800"/>
            <a:endParaRPr lang="en-GB" sz="1350">
              <a:solidFill>
                <a:prstClr val="black"/>
              </a:solidFill>
              <a:latin typeface="Calibri" panose="020F0502020204030204"/>
            </a:endParaRPr>
          </a:p>
        </p:txBody>
      </p:sp>
      <p:sp>
        <p:nvSpPr>
          <p:cNvPr id="2" name="Title 1"/>
          <p:cNvSpPr>
            <a:spLocks noGrp="1"/>
          </p:cNvSpPr>
          <p:nvPr>
            <p:ph type="title"/>
          </p:nvPr>
        </p:nvSpPr>
        <p:spPr>
          <a:xfrm>
            <a:off x="107504" y="294085"/>
            <a:ext cx="7886700" cy="994172"/>
          </a:xfrm>
        </p:spPr>
        <p:txBody>
          <a:bodyPr>
            <a:normAutofit fontScale="90000"/>
          </a:bodyPr>
          <a:lstStyle/>
          <a:p>
            <a:pPr algn="ctr"/>
            <a:r>
              <a:rPr lang="en-GB" dirty="0"/>
              <a:t>Activity – Apply SMART technique to your goal:</a:t>
            </a:r>
          </a:p>
        </p:txBody>
      </p:sp>
      <p:sp>
        <p:nvSpPr>
          <p:cNvPr id="3" name="Content Placeholder 2"/>
          <p:cNvSpPr>
            <a:spLocks noGrp="1"/>
          </p:cNvSpPr>
          <p:nvPr>
            <p:ph idx="1"/>
          </p:nvPr>
        </p:nvSpPr>
        <p:spPr>
          <a:xfrm>
            <a:off x="278606" y="2125266"/>
            <a:ext cx="5779293" cy="3263504"/>
          </a:xfrm>
        </p:spPr>
        <p:txBody>
          <a:bodyPr/>
          <a:lstStyle/>
          <a:p>
            <a:r>
              <a:rPr lang="en-GB" dirty="0"/>
              <a:t>Specific : I am going to/ or My goal is to …………………</a:t>
            </a:r>
          </a:p>
          <a:p>
            <a:r>
              <a:rPr lang="en-GB" dirty="0"/>
              <a:t>Measurable: I will know my progress by ……. I will take these steps …..</a:t>
            </a:r>
          </a:p>
          <a:p>
            <a:r>
              <a:rPr lang="en-GB" dirty="0"/>
              <a:t>Achievable: What will you do (what makes it possible for you)</a:t>
            </a:r>
          </a:p>
          <a:p>
            <a:r>
              <a:rPr lang="en-GB" dirty="0"/>
              <a:t>Realistic: reasonable</a:t>
            </a:r>
          </a:p>
          <a:p>
            <a:r>
              <a:rPr lang="en-GB" dirty="0"/>
              <a:t>Time bound: time limit</a:t>
            </a:r>
          </a:p>
        </p:txBody>
      </p:sp>
      <p:sp>
        <p:nvSpPr>
          <p:cNvPr id="4" name="Rectangle 3"/>
          <p:cNvSpPr/>
          <p:nvPr/>
        </p:nvSpPr>
        <p:spPr>
          <a:xfrm>
            <a:off x="6385894" y="1916832"/>
            <a:ext cx="2448272" cy="2677656"/>
          </a:xfrm>
          <a:prstGeom prst="rect">
            <a:avLst/>
          </a:prstGeom>
        </p:spPr>
        <p:txBody>
          <a:bodyPr wrap="square">
            <a:spAutoFit/>
          </a:bodyPr>
          <a:lstStyle/>
          <a:p>
            <a:pPr marL="128588" indent="-128588" defTabSz="685800">
              <a:buFont typeface="Arial" panose="020B0604020202020204" pitchFamily="34" charset="0"/>
              <a:buChar char="•"/>
            </a:pPr>
            <a:r>
              <a:rPr lang="en-GB" sz="1400" dirty="0">
                <a:solidFill>
                  <a:srgbClr val="FF0000"/>
                </a:solidFill>
                <a:latin typeface="Calibri" panose="020F0502020204030204"/>
              </a:rPr>
              <a:t>Specific</a:t>
            </a:r>
            <a:r>
              <a:rPr lang="en-GB" sz="1400" dirty="0">
                <a:solidFill>
                  <a:prstClr val="black"/>
                </a:solidFill>
                <a:latin typeface="Calibri" panose="020F0502020204030204"/>
              </a:rPr>
              <a:t> (simple, sensible, significant).</a:t>
            </a:r>
          </a:p>
          <a:p>
            <a:pPr marL="128588" indent="-128588" defTabSz="685800">
              <a:buFont typeface="Arial" panose="020B0604020202020204" pitchFamily="34" charset="0"/>
              <a:buChar char="•"/>
            </a:pPr>
            <a:r>
              <a:rPr lang="en-GB" sz="1400" dirty="0">
                <a:solidFill>
                  <a:srgbClr val="FF0000"/>
                </a:solidFill>
                <a:latin typeface="Calibri" panose="020F0502020204030204"/>
              </a:rPr>
              <a:t>Measurable</a:t>
            </a:r>
            <a:r>
              <a:rPr lang="en-GB" sz="1400" dirty="0">
                <a:solidFill>
                  <a:prstClr val="black"/>
                </a:solidFill>
                <a:latin typeface="Calibri" panose="020F0502020204030204"/>
              </a:rPr>
              <a:t> (meaningful, motivating).</a:t>
            </a:r>
          </a:p>
          <a:p>
            <a:pPr marL="128588" indent="-128588" defTabSz="685800">
              <a:buFont typeface="Arial" panose="020B0604020202020204" pitchFamily="34" charset="0"/>
              <a:buChar char="•"/>
            </a:pPr>
            <a:r>
              <a:rPr lang="en-GB" sz="1400" dirty="0">
                <a:solidFill>
                  <a:srgbClr val="FF0000"/>
                </a:solidFill>
                <a:latin typeface="Calibri" panose="020F0502020204030204"/>
              </a:rPr>
              <a:t>Achievable</a:t>
            </a:r>
            <a:r>
              <a:rPr lang="en-GB" sz="1400" dirty="0">
                <a:solidFill>
                  <a:prstClr val="black"/>
                </a:solidFill>
                <a:latin typeface="Calibri" panose="020F0502020204030204"/>
              </a:rPr>
              <a:t> (agreed, attainable).</a:t>
            </a:r>
          </a:p>
          <a:p>
            <a:pPr marL="128588" indent="-128588" defTabSz="685800">
              <a:buFont typeface="Arial" panose="020B0604020202020204" pitchFamily="34" charset="0"/>
              <a:buChar char="•"/>
            </a:pPr>
            <a:r>
              <a:rPr lang="en-GB" sz="1400" dirty="0">
                <a:solidFill>
                  <a:srgbClr val="FF0000"/>
                </a:solidFill>
                <a:latin typeface="Calibri" panose="020F0502020204030204"/>
              </a:rPr>
              <a:t>Relevant</a:t>
            </a:r>
            <a:r>
              <a:rPr lang="en-GB" sz="1400" dirty="0">
                <a:solidFill>
                  <a:prstClr val="black"/>
                </a:solidFill>
                <a:latin typeface="Calibri" panose="020F0502020204030204"/>
              </a:rPr>
              <a:t> (reasonable, realistic and resourced, results-based).</a:t>
            </a:r>
          </a:p>
          <a:p>
            <a:pPr marL="128588" indent="-128588" defTabSz="685800">
              <a:buFont typeface="Arial" panose="020B0604020202020204" pitchFamily="34" charset="0"/>
              <a:buChar char="•"/>
            </a:pPr>
            <a:r>
              <a:rPr lang="en-GB" sz="1400" dirty="0">
                <a:solidFill>
                  <a:srgbClr val="FF0000"/>
                </a:solidFill>
                <a:latin typeface="Calibri" panose="020F0502020204030204"/>
              </a:rPr>
              <a:t>Time bound </a:t>
            </a:r>
            <a:r>
              <a:rPr lang="en-GB" sz="1400" dirty="0">
                <a:solidFill>
                  <a:prstClr val="black"/>
                </a:solidFill>
                <a:latin typeface="Calibri" panose="020F0502020204030204"/>
              </a:rPr>
              <a:t>(time-based, time limited, time/cost limited, timely, time-sensitive</a:t>
            </a:r>
          </a:p>
        </p:txBody>
      </p:sp>
    </p:spTree>
    <p:extLst>
      <p:ext uri="{BB962C8B-B14F-4D97-AF65-F5344CB8AC3E}">
        <p14:creationId xmlns:p14="http://schemas.microsoft.com/office/powerpoint/2010/main" val="15663684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SWOT Analysis </a:t>
            </a:r>
            <a:br>
              <a:rPr lang="en-GB" dirty="0"/>
            </a:br>
            <a:r>
              <a:rPr lang="en-GB" sz="2000" dirty="0"/>
              <a:t>Developed in 1960s by a management consultant named Albert Humphrey</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SWOT analysis is a useful, quick tool for taking stock of your situation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SWOT stands for STRENGTHS, WEAKNESSES, OPPERTUNITIES AND THREATS</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8425" r="10650" b="10208"/>
          <a:stretch/>
        </p:blipFill>
        <p:spPr>
          <a:xfrm>
            <a:off x="2483768" y="3974134"/>
            <a:ext cx="3888432" cy="2421099"/>
          </a:xfrm>
          <a:prstGeom prst="rect">
            <a:avLst/>
          </a:prstGeom>
        </p:spPr>
      </p:pic>
    </p:spTree>
    <p:extLst>
      <p:ext uri="{BB962C8B-B14F-4D97-AF65-F5344CB8AC3E}">
        <p14:creationId xmlns:p14="http://schemas.microsoft.com/office/powerpoint/2010/main" val="39067362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99CE2-D211-4DC2-9D37-4BE87C6CDA03}"/>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F176BE4D-0DDB-4A17-B1B2-8DB924E12449}"/>
              </a:ext>
            </a:extLst>
          </p:cNvPr>
          <p:cNvSpPr>
            <a:spLocks noGrp="1"/>
          </p:cNvSpPr>
          <p:nvPr>
            <p:ph idx="1"/>
          </p:nvPr>
        </p:nvSpPr>
        <p:spPr>
          <a:xfrm>
            <a:off x="323528" y="2204864"/>
            <a:ext cx="6229985" cy="3418326"/>
          </a:xfrm>
        </p:spPr>
        <p:txBody>
          <a:bodyPr>
            <a:normAutofit fontScale="77500" lnSpcReduction="20000"/>
          </a:bodyPr>
          <a:lstStyle/>
          <a:p>
            <a:pPr>
              <a:lnSpc>
                <a:spcPct val="120000"/>
              </a:lnSpc>
              <a:spcBef>
                <a:spcPts val="0"/>
              </a:spcBef>
              <a:spcAft>
                <a:spcPts val="600"/>
              </a:spcAft>
              <a:defRPr/>
            </a:pPr>
            <a:r>
              <a:rPr lang="en-GB" dirty="0">
                <a:latin typeface="Arial" panose="020B0604020202020204" pitchFamily="34" charset="0"/>
                <a:ea typeface="Tahoma" pitchFamily="34" charset="0"/>
                <a:cs typeface="Arial" panose="020B0604020202020204" pitchFamily="34" charset="0"/>
              </a:rPr>
              <a:t>What </a:t>
            </a:r>
            <a:r>
              <a:rPr lang="en-GB" dirty="0">
                <a:solidFill>
                  <a:srgbClr val="FF0000"/>
                </a:solidFill>
                <a:latin typeface="Arial" panose="020B0604020202020204" pitchFamily="34" charset="0"/>
                <a:ea typeface="Tahoma" pitchFamily="34" charset="0"/>
                <a:cs typeface="Arial" panose="020B0604020202020204" pitchFamily="34" charset="0"/>
              </a:rPr>
              <a:t>advantages</a:t>
            </a:r>
            <a:r>
              <a:rPr lang="en-GB" dirty="0">
                <a:latin typeface="Arial" panose="020B0604020202020204" pitchFamily="34" charset="0"/>
                <a:ea typeface="Tahoma" pitchFamily="34" charset="0"/>
                <a:cs typeface="Arial" panose="020B0604020202020204" pitchFamily="34" charset="0"/>
              </a:rPr>
              <a:t> do you have that </a:t>
            </a:r>
            <a:r>
              <a:rPr lang="en-GB" dirty="0">
                <a:solidFill>
                  <a:srgbClr val="FF0000"/>
                </a:solidFill>
                <a:latin typeface="Arial" panose="020B0604020202020204" pitchFamily="34" charset="0"/>
                <a:ea typeface="Tahoma" pitchFamily="34" charset="0"/>
                <a:cs typeface="Arial" panose="020B0604020202020204" pitchFamily="34" charset="0"/>
              </a:rPr>
              <a:t>others don't </a:t>
            </a:r>
            <a:r>
              <a:rPr lang="en-GB" dirty="0">
                <a:latin typeface="Arial" panose="020B0604020202020204" pitchFamily="34" charset="0"/>
                <a:ea typeface="Tahoma" pitchFamily="34" charset="0"/>
                <a:cs typeface="Arial" panose="020B0604020202020204" pitchFamily="34" charset="0"/>
              </a:rPr>
              <a:t>have ?</a:t>
            </a:r>
          </a:p>
          <a:p>
            <a:pPr>
              <a:lnSpc>
                <a:spcPct val="120000"/>
              </a:lnSpc>
              <a:spcBef>
                <a:spcPts val="0"/>
              </a:spcBef>
              <a:spcAft>
                <a:spcPts val="600"/>
              </a:spcAft>
              <a:defRPr/>
            </a:pPr>
            <a:r>
              <a:rPr lang="en-GB" dirty="0">
                <a:latin typeface="Arial" panose="020B0604020202020204" pitchFamily="34" charset="0"/>
                <a:ea typeface="Tahoma" pitchFamily="34" charset="0"/>
                <a:cs typeface="Arial" panose="020B0604020202020204" pitchFamily="34" charset="0"/>
              </a:rPr>
              <a:t>What do </a:t>
            </a:r>
            <a:r>
              <a:rPr lang="en-GB" dirty="0">
                <a:solidFill>
                  <a:srgbClr val="FF0000"/>
                </a:solidFill>
                <a:latin typeface="Arial" panose="020B0604020202020204" pitchFamily="34" charset="0"/>
                <a:ea typeface="Tahoma" pitchFamily="34" charset="0"/>
                <a:cs typeface="Arial" panose="020B0604020202020204" pitchFamily="34" charset="0"/>
              </a:rPr>
              <a:t>you do better </a:t>
            </a:r>
            <a:r>
              <a:rPr lang="en-GB" dirty="0">
                <a:latin typeface="Arial" panose="020B0604020202020204" pitchFamily="34" charset="0"/>
                <a:ea typeface="Tahoma" pitchFamily="34" charset="0"/>
                <a:cs typeface="Arial" panose="020B0604020202020204" pitchFamily="34" charset="0"/>
              </a:rPr>
              <a:t>than </a:t>
            </a:r>
            <a:r>
              <a:rPr lang="en-GB" dirty="0">
                <a:solidFill>
                  <a:srgbClr val="FF0000"/>
                </a:solidFill>
                <a:latin typeface="Arial" panose="020B0604020202020204" pitchFamily="34" charset="0"/>
                <a:ea typeface="Tahoma" pitchFamily="34" charset="0"/>
                <a:cs typeface="Arial" panose="020B0604020202020204" pitchFamily="34" charset="0"/>
              </a:rPr>
              <a:t>anyone else</a:t>
            </a:r>
            <a:r>
              <a:rPr lang="en-GB" dirty="0">
                <a:latin typeface="Arial" panose="020B0604020202020204" pitchFamily="34" charset="0"/>
                <a:ea typeface="Tahoma" pitchFamily="34" charset="0"/>
                <a:cs typeface="Arial" panose="020B0604020202020204" pitchFamily="34" charset="0"/>
              </a:rPr>
              <a:t>?</a:t>
            </a:r>
          </a:p>
          <a:p>
            <a:pPr>
              <a:lnSpc>
                <a:spcPct val="120000"/>
              </a:lnSpc>
              <a:spcBef>
                <a:spcPts val="0"/>
              </a:spcBef>
              <a:spcAft>
                <a:spcPts val="600"/>
              </a:spcAft>
              <a:defRPr/>
            </a:pPr>
            <a:r>
              <a:rPr lang="en-GB" dirty="0">
                <a:latin typeface="Arial" panose="020B0604020202020204" pitchFamily="34" charset="0"/>
                <a:ea typeface="Tahoma" pitchFamily="34" charset="0"/>
                <a:cs typeface="Arial" panose="020B0604020202020204" pitchFamily="34" charset="0"/>
              </a:rPr>
              <a:t>What </a:t>
            </a:r>
            <a:r>
              <a:rPr lang="en-GB" dirty="0">
                <a:solidFill>
                  <a:srgbClr val="FF0000"/>
                </a:solidFill>
                <a:latin typeface="Arial" panose="020B0604020202020204" pitchFamily="34" charset="0"/>
                <a:ea typeface="Tahoma" pitchFamily="34" charset="0"/>
                <a:cs typeface="Arial" panose="020B0604020202020204" pitchFamily="34" charset="0"/>
              </a:rPr>
              <a:t>personal resources </a:t>
            </a:r>
            <a:r>
              <a:rPr lang="en-GB" dirty="0">
                <a:latin typeface="Arial" panose="020B0604020202020204" pitchFamily="34" charset="0"/>
                <a:ea typeface="Tahoma" pitchFamily="34" charset="0"/>
                <a:cs typeface="Arial" panose="020B0604020202020204" pitchFamily="34" charset="0"/>
              </a:rPr>
              <a:t>can you access?</a:t>
            </a:r>
          </a:p>
          <a:p>
            <a:pPr>
              <a:lnSpc>
                <a:spcPct val="120000"/>
              </a:lnSpc>
              <a:spcBef>
                <a:spcPts val="0"/>
              </a:spcBef>
              <a:spcAft>
                <a:spcPts val="600"/>
              </a:spcAft>
              <a:defRPr/>
            </a:pPr>
            <a:r>
              <a:rPr lang="en-GB" dirty="0">
                <a:latin typeface="Arial" panose="020B0604020202020204" pitchFamily="34" charset="0"/>
                <a:ea typeface="Tahoma" pitchFamily="34" charset="0"/>
                <a:cs typeface="Arial" panose="020B0604020202020204" pitchFamily="34" charset="0"/>
              </a:rPr>
              <a:t>What do other people (and your boss, in particular) </a:t>
            </a:r>
            <a:r>
              <a:rPr lang="en-GB" dirty="0">
                <a:solidFill>
                  <a:srgbClr val="FF0000"/>
                </a:solidFill>
                <a:latin typeface="Arial" panose="020B0604020202020204" pitchFamily="34" charset="0"/>
                <a:ea typeface="Tahoma" pitchFamily="34" charset="0"/>
                <a:cs typeface="Arial" panose="020B0604020202020204" pitchFamily="34" charset="0"/>
              </a:rPr>
              <a:t>see</a:t>
            </a:r>
            <a:r>
              <a:rPr lang="en-GB" dirty="0">
                <a:latin typeface="Arial" panose="020B0604020202020204" pitchFamily="34" charset="0"/>
                <a:ea typeface="Tahoma" pitchFamily="34" charset="0"/>
                <a:cs typeface="Arial" panose="020B0604020202020204" pitchFamily="34" charset="0"/>
              </a:rPr>
              <a:t> as </a:t>
            </a:r>
            <a:r>
              <a:rPr lang="en-GB" dirty="0">
                <a:solidFill>
                  <a:srgbClr val="FF0000"/>
                </a:solidFill>
                <a:latin typeface="Arial" panose="020B0604020202020204" pitchFamily="34" charset="0"/>
                <a:ea typeface="Tahoma" pitchFamily="34" charset="0"/>
                <a:cs typeface="Arial" panose="020B0604020202020204" pitchFamily="34" charset="0"/>
              </a:rPr>
              <a:t>your</a:t>
            </a:r>
            <a:r>
              <a:rPr lang="en-GB" dirty="0">
                <a:latin typeface="Arial" panose="020B0604020202020204" pitchFamily="34" charset="0"/>
                <a:ea typeface="Tahoma" pitchFamily="34" charset="0"/>
                <a:cs typeface="Arial" panose="020B0604020202020204" pitchFamily="34" charset="0"/>
              </a:rPr>
              <a:t> </a:t>
            </a:r>
            <a:r>
              <a:rPr lang="en-GB" dirty="0">
                <a:solidFill>
                  <a:srgbClr val="FF0000"/>
                </a:solidFill>
                <a:latin typeface="Arial" panose="020B0604020202020204" pitchFamily="34" charset="0"/>
                <a:ea typeface="Tahoma" pitchFamily="34" charset="0"/>
                <a:cs typeface="Arial" panose="020B0604020202020204" pitchFamily="34" charset="0"/>
              </a:rPr>
              <a:t>strengths</a:t>
            </a:r>
            <a:r>
              <a:rPr lang="en-GB" dirty="0">
                <a:latin typeface="Arial" panose="020B0604020202020204" pitchFamily="34" charset="0"/>
                <a:ea typeface="Tahoma" pitchFamily="34" charset="0"/>
                <a:cs typeface="Arial" panose="020B0604020202020204" pitchFamily="34" charset="0"/>
              </a:rPr>
              <a:t>?</a:t>
            </a:r>
          </a:p>
          <a:p>
            <a:pPr>
              <a:lnSpc>
                <a:spcPct val="120000"/>
              </a:lnSpc>
              <a:spcBef>
                <a:spcPts val="0"/>
              </a:spcBef>
              <a:spcAft>
                <a:spcPts val="600"/>
              </a:spcAft>
              <a:defRPr/>
            </a:pPr>
            <a:r>
              <a:rPr lang="en-GB" dirty="0">
                <a:latin typeface="Arial" panose="020B0604020202020204" pitchFamily="34" charset="0"/>
                <a:ea typeface="Tahoma" pitchFamily="34" charset="0"/>
                <a:cs typeface="Arial" panose="020B0604020202020204" pitchFamily="34" charset="0"/>
              </a:rPr>
              <a:t>Which of your </a:t>
            </a:r>
            <a:r>
              <a:rPr lang="en-GB" dirty="0">
                <a:solidFill>
                  <a:srgbClr val="FF0000"/>
                </a:solidFill>
                <a:latin typeface="Arial" panose="020B0604020202020204" pitchFamily="34" charset="0"/>
                <a:ea typeface="Tahoma" pitchFamily="34" charset="0"/>
                <a:cs typeface="Arial" panose="020B0604020202020204" pitchFamily="34" charset="0"/>
              </a:rPr>
              <a:t>achievements</a:t>
            </a:r>
            <a:r>
              <a:rPr lang="en-GB" dirty="0">
                <a:latin typeface="Arial" panose="020B0604020202020204" pitchFamily="34" charset="0"/>
                <a:ea typeface="Tahoma" pitchFamily="34" charset="0"/>
                <a:cs typeface="Arial" panose="020B0604020202020204" pitchFamily="34" charset="0"/>
              </a:rPr>
              <a:t> are you most </a:t>
            </a:r>
            <a:r>
              <a:rPr lang="en-GB" dirty="0">
                <a:solidFill>
                  <a:srgbClr val="FF0000"/>
                </a:solidFill>
                <a:latin typeface="Arial" panose="020B0604020202020204" pitchFamily="34" charset="0"/>
                <a:ea typeface="Tahoma" pitchFamily="34" charset="0"/>
                <a:cs typeface="Arial" panose="020B0604020202020204" pitchFamily="34" charset="0"/>
              </a:rPr>
              <a:t>proud</a:t>
            </a:r>
            <a:r>
              <a:rPr lang="en-GB" dirty="0">
                <a:latin typeface="Arial" panose="020B0604020202020204" pitchFamily="34" charset="0"/>
                <a:ea typeface="Tahoma" pitchFamily="34" charset="0"/>
                <a:cs typeface="Arial" panose="020B0604020202020204" pitchFamily="34" charset="0"/>
              </a:rPr>
              <a:t> of?</a:t>
            </a:r>
          </a:p>
          <a:p>
            <a:pPr>
              <a:lnSpc>
                <a:spcPct val="120000"/>
              </a:lnSpc>
              <a:spcBef>
                <a:spcPts val="0"/>
              </a:spcBef>
              <a:spcAft>
                <a:spcPts val="600"/>
              </a:spcAft>
              <a:defRPr/>
            </a:pPr>
            <a:r>
              <a:rPr lang="en-GB" dirty="0">
                <a:latin typeface="Arial" panose="020B0604020202020204" pitchFamily="34" charset="0"/>
                <a:ea typeface="Tahoma" pitchFamily="34" charset="0"/>
                <a:cs typeface="Arial" panose="020B0604020202020204" pitchFamily="34" charset="0"/>
              </a:rPr>
              <a:t>What skills and experiences that make you unique?</a:t>
            </a:r>
          </a:p>
          <a:p>
            <a:pPr>
              <a:lnSpc>
                <a:spcPct val="120000"/>
              </a:lnSpc>
              <a:spcBef>
                <a:spcPts val="0"/>
              </a:spcBef>
              <a:spcAft>
                <a:spcPts val="600"/>
              </a:spcAft>
              <a:defRPr/>
            </a:pPr>
            <a:r>
              <a:rPr lang="en-GB" dirty="0">
                <a:latin typeface="Arial" panose="020B0604020202020204" pitchFamily="34" charset="0"/>
                <a:ea typeface="Tahoma" pitchFamily="34" charset="0"/>
                <a:cs typeface="Arial" panose="020B0604020202020204" pitchFamily="34" charset="0"/>
              </a:rPr>
              <a:t>What </a:t>
            </a:r>
            <a:r>
              <a:rPr lang="en-GB" dirty="0">
                <a:solidFill>
                  <a:srgbClr val="FF0000"/>
                </a:solidFill>
                <a:latin typeface="Arial" panose="020B0604020202020204" pitchFamily="34" charset="0"/>
                <a:ea typeface="Tahoma" pitchFamily="34" charset="0"/>
                <a:cs typeface="Arial" panose="020B0604020202020204" pitchFamily="34" charset="0"/>
              </a:rPr>
              <a:t>values do you </a:t>
            </a:r>
            <a:r>
              <a:rPr lang="en-GB" dirty="0">
                <a:latin typeface="Arial" panose="020B0604020202020204" pitchFamily="34" charset="0"/>
                <a:ea typeface="Tahoma" pitchFamily="34" charset="0"/>
                <a:cs typeface="Arial" panose="020B0604020202020204" pitchFamily="34" charset="0"/>
              </a:rPr>
              <a:t>believe in that </a:t>
            </a:r>
            <a:r>
              <a:rPr lang="en-GB" dirty="0">
                <a:solidFill>
                  <a:srgbClr val="FF0000"/>
                </a:solidFill>
                <a:latin typeface="Arial" panose="020B0604020202020204" pitchFamily="34" charset="0"/>
                <a:ea typeface="Tahoma" pitchFamily="34" charset="0"/>
                <a:cs typeface="Arial" panose="020B0604020202020204" pitchFamily="34" charset="0"/>
              </a:rPr>
              <a:t>others fail </a:t>
            </a:r>
            <a:r>
              <a:rPr lang="en-GB" dirty="0">
                <a:latin typeface="Arial" panose="020B0604020202020204" pitchFamily="34" charset="0"/>
                <a:ea typeface="Tahoma" pitchFamily="34" charset="0"/>
                <a:cs typeface="Arial" panose="020B0604020202020204" pitchFamily="34" charset="0"/>
              </a:rPr>
              <a:t>to exhibit?</a:t>
            </a:r>
          </a:p>
          <a:p>
            <a:pPr>
              <a:lnSpc>
                <a:spcPct val="120000"/>
              </a:lnSpc>
              <a:spcBef>
                <a:spcPts val="0"/>
              </a:spcBef>
              <a:spcAft>
                <a:spcPts val="600"/>
              </a:spcAft>
              <a:defRPr/>
            </a:pPr>
            <a:r>
              <a:rPr lang="en-GB" dirty="0">
                <a:latin typeface="Arial" panose="020B0604020202020204" pitchFamily="34" charset="0"/>
                <a:ea typeface="Tahoma" pitchFamily="34" charset="0"/>
                <a:cs typeface="Arial" panose="020B0604020202020204" pitchFamily="34" charset="0"/>
              </a:rPr>
              <a:t>Are you part of a </a:t>
            </a:r>
            <a:r>
              <a:rPr lang="en-GB" dirty="0">
                <a:solidFill>
                  <a:srgbClr val="FF0000"/>
                </a:solidFill>
                <a:latin typeface="Arial" panose="020B0604020202020204" pitchFamily="34" charset="0"/>
                <a:ea typeface="Tahoma" pitchFamily="34" charset="0"/>
                <a:cs typeface="Arial" panose="020B0604020202020204" pitchFamily="34" charset="0"/>
              </a:rPr>
              <a:t>network</a:t>
            </a:r>
            <a:r>
              <a:rPr lang="en-GB" dirty="0">
                <a:latin typeface="Arial" panose="020B0604020202020204" pitchFamily="34" charset="0"/>
                <a:ea typeface="Tahoma" pitchFamily="34" charset="0"/>
                <a:cs typeface="Arial" panose="020B0604020202020204" pitchFamily="34" charset="0"/>
              </a:rPr>
              <a:t> that no one else is involved in? </a:t>
            </a:r>
          </a:p>
          <a:p>
            <a:pPr>
              <a:lnSpc>
                <a:spcPct val="120000"/>
              </a:lnSpc>
              <a:spcBef>
                <a:spcPts val="0"/>
              </a:spcBef>
              <a:spcAft>
                <a:spcPts val="600"/>
              </a:spcAft>
              <a:defRPr/>
            </a:pPr>
            <a:r>
              <a:rPr lang="en-GB" dirty="0">
                <a:latin typeface="Arial" panose="020B0604020202020204" pitchFamily="34" charset="0"/>
                <a:ea typeface="Tahoma" pitchFamily="34" charset="0"/>
                <a:cs typeface="Arial" panose="020B0604020202020204" pitchFamily="34" charset="0"/>
              </a:rPr>
              <a:t>Do you have </a:t>
            </a:r>
            <a:r>
              <a:rPr lang="en-GB" dirty="0">
                <a:solidFill>
                  <a:srgbClr val="FF0000"/>
                </a:solidFill>
                <a:latin typeface="Arial" panose="020B0604020202020204" pitchFamily="34" charset="0"/>
                <a:ea typeface="Tahoma" pitchFamily="34" charset="0"/>
                <a:cs typeface="Arial" panose="020B0604020202020204" pitchFamily="34" charset="0"/>
              </a:rPr>
              <a:t>connections</a:t>
            </a:r>
            <a:r>
              <a:rPr lang="en-GB" dirty="0">
                <a:latin typeface="Arial" panose="020B0604020202020204" pitchFamily="34" charset="0"/>
                <a:ea typeface="Tahoma" pitchFamily="34" charset="0"/>
                <a:cs typeface="Arial" panose="020B0604020202020204" pitchFamily="34" charset="0"/>
              </a:rPr>
              <a:t> with influential people?</a:t>
            </a:r>
          </a:p>
          <a:p>
            <a:endParaRPr lang="en-GB" dirty="0"/>
          </a:p>
        </p:txBody>
      </p:sp>
      <p:sp>
        <p:nvSpPr>
          <p:cNvPr id="4" name="Rectangle 3">
            <a:extLst>
              <a:ext uri="{FF2B5EF4-FFF2-40B4-BE49-F238E27FC236}">
                <a16:creationId xmlns:a16="http://schemas.microsoft.com/office/drawing/2014/main" id="{83882EB4-AC84-4D98-84B7-AA723156FF19}"/>
              </a:ext>
            </a:extLst>
          </p:cNvPr>
          <p:cNvSpPr/>
          <p:nvPr/>
        </p:nvSpPr>
        <p:spPr>
          <a:xfrm>
            <a:off x="3448901" y="771712"/>
            <a:ext cx="1505733" cy="369332"/>
          </a:xfrm>
          <a:prstGeom prst="rect">
            <a:avLst/>
          </a:prstGeom>
          <a:solidFill>
            <a:schemeClr val="accent1">
              <a:lumMod val="20000"/>
              <a:lumOff val="80000"/>
            </a:schemeClr>
          </a:solidFill>
          <a:ln>
            <a:solidFill>
              <a:schemeClr val="tx2">
                <a:lumMod val="40000"/>
                <a:lumOff val="60000"/>
              </a:schemeClr>
            </a:solidFill>
          </a:ln>
        </p:spPr>
        <p:txBody>
          <a:bodyPr wrap="none"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STRENGTHS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03480" y="188640"/>
            <a:ext cx="1808959" cy="1904808"/>
          </a:xfrm>
          <a:prstGeom prst="rect">
            <a:avLst/>
          </a:prstGeom>
        </p:spPr>
      </p:pic>
    </p:spTree>
    <p:extLst>
      <p:ext uri="{BB962C8B-B14F-4D97-AF65-F5344CB8AC3E}">
        <p14:creationId xmlns:p14="http://schemas.microsoft.com/office/powerpoint/2010/main" val="11089212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9FCE3-454C-4325-B409-A1CDCB6D49B6}"/>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9247C3F2-9472-43A2-A174-CDF98586C462}"/>
              </a:ext>
            </a:extLst>
          </p:cNvPr>
          <p:cNvSpPr>
            <a:spLocks noGrp="1"/>
          </p:cNvSpPr>
          <p:nvPr>
            <p:ph idx="1"/>
          </p:nvPr>
        </p:nvSpPr>
        <p:spPr>
          <a:xfrm>
            <a:off x="395536" y="1628800"/>
            <a:ext cx="8215229" cy="3777622"/>
          </a:xfrm>
        </p:spPr>
        <p:txBody>
          <a:bodyPr>
            <a:noAutofit/>
          </a:bodyPr>
          <a:lstStyle/>
          <a:p>
            <a:pPr>
              <a:lnSpc>
                <a:spcPct val="120000"/>
              </a:lnSpc>
              <a:defRPr/>
            </a:pPr>
            <a:r>
              <a:rPr lang="en-GB" sz="2200" dirty="0">
                <a:latin typeface="Arial" panose="020B0604020202020204" pitchFamily="34" charset="0"/>
                <a:ea typeface="Tahoma" pitchFamily="34" charset="0"/>
                <a:cs typeface="Arial" panose="020B0604020202020204" pitchFamily="34" charset="0"/>
              </a:rPr>
              <a:t>What tasks do you usually avoid?</a:t>
            </a:r>
          </a:p>
          <a:p>
            <a:pPr>
              <a:lnSpc>
                <a:spcPct val="120000"/>
              </a:lnSpc>
              <a:defRPr/>
            </a:pPr>
            <a:r>
              <a:rPr lang="en-GB" sz="2200" dirty="0">
                <a:latin typeface="Arial" panose="020B0604020202020204" pitchFamily="34" charset="0"/>
                <a:ea typeface="Tahoma" pitchFamily="34" charset="0"/>
                <a:cs typeface="Arial" panose="020B0604020202020204" pitchFamily="34" charset="0"/>
              </a:rPr>
              <a:t>What skills are you not confident in?</a:t>
            </a:r>
          </a:p>
          <a:p>
            <a:pPr>
              <a:lnSpc>
                <a:spcPct val="120000"/>
              </a:lnSpc>
              <a:defRPr/>
            </a:pPr>
            <a:r>
              <a:rPr lang="en-GB" sz="2200" dirty="0">
                <a:latin typeface="Arial" panose="020B0604020202020204" pitchFamily="34" charset="0"/>
                <a:ea typeface="Tahoma" pitchFamily="34" charset="0"/>
                <a:cs typeface="Arial" panose="020B0604020202020204" pitchFamily="34" charset="0"/>
              </a:rPr>
              <a:t>Are you completely confident in your education and skills training? If not, where are you weakest?</a:t>
            </a:r>
          </a:p>
          <a:p>
            <a:pPr>
              <a:lnSpc>
                <a:spcPct val="120000"/>
              </a:lnSpc>
              <a:defRPr/>
            </a:pPr>
            <a:r>
              <a:rPr lang="en-GB" sz="2200" dirty="0">
                <a:latin typeface="Arial" panose="020B0604020202020204" pitchFamily="34" charset="0"/>
                <a:ea typeface="Tahoma" pitchFamily="34" charset="0"/>
                <a:cs typeface="Arial" panose="020B0604020202020204" pitchFamily="34" charset="0"/>
              </a:rPr>
              <a:t>What do you and the people around you see as your weaknesses?</a:t>
            </a:r>
          </a:p>
          <a:p>
            <a:pPr>
              <a:lnSpc>
                <a:spcPct val="120000"/>
              </a:lnSpc>
              <a:defRPr/>
            </a:pPr>
            <a:r>
              <a:rPr lang="en-GB" sz="2200" dirty="0">
                <a:latin typeface="Arial" panose="020B0604020202020204" pitchFamily="34" charset="0"/>
                <a:ea typeface="Tahoma" pitchFamily="34" charset="0"/>
                <a:cs typeface="Arial" panose="020B0604020202020204" pitchFamily="34" charset="0"/>
              </a:rPr>
              <a:t>What are your negative work habits? i.e. late to work or short temper!</a:t>
            </a:r>
          </a:p>
          <a:p>
            <a:pPr>
              <a:lnSpc>
                <a:spcPct val="120000"/>
              </a:lnSpc>
              <a:defRPr/>
            </a:pPr>
            <a:r>
              <a:rPr lang="en-GB" sz="2200" dirty="0">
                <a:latin typeface="Arial" panose="020B0604020202020204" pitchFamily="34" charset="0"/>
                <a:ea typeface="Tahoma" pitchFamily="34" charset="0"/>
                <a:cs typeface="Arial" panose="020B0604020202020204" pitchFamily="34" charset="0"/>
              </a:rPr>
              <a:t>Do you have personality traits that hold you back in your field? </a:t>
            </a:r>
          </a:p>
          <a:p>
            <a:pPr>
              <a:lnSpc>
                <a:spcPct val="120000"/>
              </a:lnSpc>
              <a:defRPr/>
            </a:pPr>
            <a:r>
              <a:rPr lang="en-GB" sz="2200" dirty="0">
                <a:latin typeface="Arial" panose="020B0604020202020204" pitchFamily="34" charset="0"/>
                <a:ea typeface="Tahoma" pitchFamily="34" charset="0"/>
                <a:cs typeface="Arial" panose="020B0604020202020204" pitchFamily="34" charset="0"/>
              </a:rPr>
              <a:t>Are you restricted in how far you can travel to work?</a:t>
            </a:r>
            <a:endParaRPr lang="en-GB" sz="2200" i="1" dirty="0">
              <a:latin typeface="Arial" panose="020B0604020202020204" pitchFamily="34" charset="0"/>
              <a:ea typeface="Tahoma" pitchFamily="34" charset="0"/>
              <a:cs typeface="Arial" panose="020B0604020202020204" pitchFamily="34" charset="0"/>
            </a:endParaRPr>
          </a:p>
          <a:p>
            <a:endParaRPr lang="en-GB" sz="2200" dirty="0"/>
          </a:p>
        </p:txBody>
      </p:sp>
      <p:sp>
        <p:nvSpPr>
          <p:cNvPr id="4" name="Text Placeholder 4">
            <a:extLst>
              <a:ext uri="{FF2B5EF4-FFF2-40B4-BE49-F238E27FC236}">
                <a16:creationId xmlns:a16="http://schemas.microsoft.com/office/drawing/2014/main" id="{5EDDE713-26CB-45E7-822B-70FE74FA81BD}"/>
              </a:ext>
            </a:extLst>
          </p:cNvPr>
          <p:cNvSpPr txBox="1">
            <a:spLocks/>
          </p:cNvSpPr>
          <p:nvPr/>
        </p:nvSpPr>
        <p:spPr>
          <a:xfrm>
            <a:off x="3419872" y="818475"/>
            <a:ext cx="1799183" cy="418864"/>
          </a:xfrm>
          <a:prstGeom prst="rect">
            <a:avLst/>
          </a:prstGeom>
          <a:solidFill>
            <a:srgbClr val="FFFF00"/>
          </a:solidFill>
          <a:ln>
            <a:solidFill>
              <a:schemeClr val="accent6">
                <a:lumMod val="75000"/>
              </a:schemeClr>
            </a:solidFill>
          </a:ln>
        </p:spPr>
        <p:txBody>
          <a:bodyPr anchor="ct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altLang="en-US" sz="1800" b="1" i="0" u="none" strike="noStrike" kern="1200" cap="none" spc="0" normalizeH="0" baseline="0" noProof="0" dirty="0">
                <a:ln>
                  <a:noFill/>
                </a:ln>
                <a:solidFill>
                  <a:prstClr val="black"/>
                </a:solidFill>
                <a:effectLst/>
                <a:uLnTx/>
                <a:uFillTx/>
                <a:latin typeface="Calibri" panose="020F0502020204030204"/>
                <a:ea typeface="+mn-ea"/>
                <a:cs typeface="+mn-cs"/>
              </a:rPr>
              <a:t>WEAKNESS</a:t>
            </a:r>
          </a:p>
        </p:txBody>
      </p:sp>
    </p:spTree>
    <p:extLst>
      <p:ext uri="{BB962C8B-B14F-4D97-AF65-F5344CB8AC3E}">
        <p14:creationId xmlns:p14="http://schemas.microsoft.com/office/powerpoint/2010/main" val="38748433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92CB-11B3-4B78-A9ED-1860CA2E9FF7}"/>
              </a:ext>
            </a:extLst>
          </p:cNvPr>
          <p:cNvSpPr>
            <a:spLocks noGrp="1"/>
          </p:cNvSpPr>
          <p:nvPr>
            <p:ph type="title"/>
          </p:nvPr>
        </p:nvSpPr>
        <p:spPr/>
        <p:txBody>
          <a:bodyPr/>
          <a:lstStyle/>
          <a:p>
            <a:r>
              <a:rPr lang="en-GB" dirty="0"/>
              <a:t>Self Awareness -Task</a:t>
            </a:r>
          </a:p>
        </p:txBody>
      </p:sp>
      <p:sp>
        <p:nvSpPr>
          <p:cNvPr id="3" name="Content Placeholder 2">
            <a:extLst>
              <a:ext uri="{FF2B5EF4-FFF2-40B4-BE49-F238E27FC236}">
                <a16:creationId xmlns:a16="http://schemas.microsoft.com/office/drawing/2014/main" id="{6D83749D-EED8-460B-BD12-BE6DD17E257E}"/>
              </a:ext>
            </a:extLst>
          </p:cNvPr>
          <p:cNvSpPr>
            <a:spLocks noGrp="1"/>
          </p:cNvSpPr>
          <p:nvPr>
            <p:ph idx="1"/>
          </p:nvPr>
        </p:nvSpPr>
        <p:spPr/>
        <p:txBody>
          <a:bodyPr/>
          <a:lstStyle/>
          <a:p>
            <a:pPr marL="457200" lvl="1" indent="0">
              <a:lnSpc>
                <a:spcPct val="120000"/>
              </a:lnSpc>
              <a:spcBef>
                <a:spcPts val="0"/>
              </a:spcBef>
              <a:buNone/>
            </a:pPr>
            <a:r>
              <a:rPr lang="en-GB" dirty="0">
                <a:latin typeface="Arial" panose="020B0604020202020204" pitchFamily="34" charset="0"/>
                <a:cs typeface="Arial" panose="020B0604020202020204" pitchFamily="34" charset="0"/>
              </a:rPr>
              <a:t>Create a list of </a:t>
            </a:r>
            <a:r>
              <a:rPr lang="en-GB" i="1" dirty="0">
                <a:latin typeface="Arial" panose="020B0604020202020204" pitchFamily="34" charset="0"/>
                <a:cs typeface="Arial" panose="020B0604020202020204" pitchFamily="34" charset="0"/>
              </a:rPr>
              <a:t>your</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strengths</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weaknesses.</a:t>
            </a:r>
          </a:p>
          <a:p>
            <a:pPr marL="457200" lvl="1" indent="0">
              <a:lnSpc>
                <a:spcPct val="120000"/>
              </a:lnSpc>
              <a:spcBef>
                <a:spcPts val="0"/>
              </a:spcBef>
              <a:buNone/>
            </a:pPr>
            <a:endParaRPr lang="en-GB" sz="2400" dirty="0">
              <a:latin typeface="Arial" panose="020B0604020202020204" pitchFamily="34" charset="0"/>
              <a:cs typeface="Arial" panose="020B0604020202020204" pitchFamily="34" charset="0"/>
            </a:endParaRPr>
          </a:p>
          <a:p>
            <a:pPr marL="342900" lvl="1" indent="0">
              <a:lnSpc>
                <a:spcPct val="120000"/>
              </a:lnSpc>
              <a:spcBef>
                <a:spcPts val="0"/>
              </a:spcBef>
              <a:buNone/>
            </a:pPr>
            <a:r>
              <a:rPr lang="en-GB" dirty="0">
                <a:latin typeface="Arial" panose="020B0604020202020204" pitchFamily="34" charset="0"/>
                <a:cs typeface="Arial" panose="020B0604020202020204" pitchFamily="34" charset="0"/>
              </a:rPr>
              <a:t>Share and compare the wide range of descriptions to see if there are any common themes.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2" y="3861048"/>
            <a:ext cx="3810000" cy="2857500"/>
          </a:xfrm>
          <a:prstGeom prst="rect">
            <a:avLst/>
          </a:prstGeom>
        </p:spPr>
      </p:pic>
    </p:spTree>
    <p:extLst>
      <p:ext uri="{BB962C8B-B14F-4D97-AF65-F5344CB8AC3E}">
        <p14:creationId xmlns:p14="http://schemas.microsoft.com/office/powerpoint/2010/main" val="20971608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95089-5982-4147-A402-6A077880F960}"/>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04C495FA-4529-426F-B998-5E0C36F3FC1B}"/>
              </a:ext>
            </a:extLst>
          </p:cNvPr>
          <p:cNvSpPr>
            <a:spLocks noGrp="1"/>
          </p:cNvSpPr>
          <p:nvPr>
            <p:ph idx="1"/>
          </p:nvPr>
        </p:nvSpPr>
        <p:spPr/>
        <p:txBody>
          <a:bodyPr>
            <a:normAutofit fontScale="25000" lnSpcReduction="20000"/>
          </a:bodyPr>
          <a:lstStyle/>
          <a:p>
            <a:pPr>
              <a:lnSpc>
                <a:spcPct val="120000"/>
              </a:lnSpc>
              <a:spcBef>
                <a:spcPts val="0"/>
              </a:spcBef>
              <a:spcAft>
                <a:spcPts val="600"/>
              </a:spcAft>
              <a:defRPr/>
            </a:pPr>
            <a:r>
              <a:rPr lang="en-GB" sz="8000" dirty="0">
                <a:latin typeface="Arial" panose="020B0604020202020204" pitchFamily="34" charset="0"/>
                <a:ea typeface="Tahoma" pitchFamily="34" charset="0"/>
                <a:cs typeface="Arial" panose="020B0604020202020204" pitchFamily="34" charset="0"/>
              </a:rPr>
              <a:t>Does your strength give you an opportunity </a:t>
            </a:r>
          </a:p>
          <a:p>
            <a:pPr>
              <a:lnSpc>
                <a:spcPct val="120000"/>
              </a:lnSpc>
              <a:spcBef>
                <a:spcPts val="0"/>
              </a:spcBef>
              <a:spcAft>
                <a:spcPts val="600"/>
              </a:spcAft>
              <a:defRPr/>
            </a:pPr>
            <a:r>
              <a:rPr lang="en-GB" sz="8000" dirty="0">
                <a:latin typeface="Arial" panose="020B0604020202020204" pitchFamily="34" charset="0"/>
                <a:ea typeface="Tahoma" pitchFamily="34" charset="0"/>
                <a:cs typeface="Arial" panose="020B0604020202020204" pitchFamily="34" charset="0"/>
              </a:rPr>
              <a:t>Are you an expert in your industry/sector? </a:t>
            </a:r>
          </a:p>
          <a:p>
            <a:pPr>
              <a:lnSpc>
                <a:spcPct val="120000"/>
              </a:lnSpc>
              <a:spcBef>
                <a:spcPts val="0"/>
              </a:spcBef>
              <a:spcAft>
                <a:spcPts val="600"/>
              </a:spcAft>
              <a:defRPr/>
            </a:pPr>
            <a:r>
              <a:rPr lang="en-GB" sz="8000" dirty="0">
                <a:latin typeface="Arial" panose="020B0604020202020204" pitchFamily="34" charset="0"/>
                <a:ea typeface="Tahoma" pitchFamily="34" charset="0"/>
                <a:cs typeface="Arial" panose="020B0604020202020204" pitchFamily="34" charset="0"/>
              </a:rPr>
              <a:t>Do you have a network of strategic contacts to help you, or offer good advice?</a:t>
            </a:r>
          </a:p>
          <a:p>
            <a:pPr>
              <a:lnSpc>
                <a:spcPct val="120000"/>
              </a:lnSpc>
              <a:spcBef>
                <a:spcPts val="0"/>
              </a:spcBef>
              <a:spcAft>
                <a:spcPts val="600"/>
              </a:spcAft>
              <a:defRPr/>
            </a:pPr>
            <a:r>
              <a:rPr lang="en-GB" sz="8000" dirty="0">
                <a:latin typeface="Arial" panose="020B0604020202020204" pitchFamily="34" charset="0"/>
                <a:ea typeface="Tahoma" pitchFamily="34" charset="0"/>
                <a:cs typeface="Arial" panose="020B0604020202020204" pitchFamily="34" charset="0"/>
              </a:rPr>
              <a:t>What trends do you see and how can you take advantage of them? </a:t>
            </a:r>
          </a:p>
          <a:p>
            <a:pPr>
              <a:lnSpc>
                <a:spcPct val="120000"/>
              </a:lnSpc>
              <a:spcBef>
                <a:spcPts val="0"/>
              </a:spcBef>
              <a:spcAft>
                <a:spcPts val="600"/>
              </a:spcAft>
              <a:defRPr/>
            </a:pPr>
            <a:r>
              <a:rPr lang="en-GB" sz="8000" dirty="0">
                <a:latin typeface="Arial" panose="020B0604020202020204" pitchFamily="34" charset="0"/>
                <a:ea typeface="Tahoma" pitchFamily="34" charset="0"/>
                <a:cs typeface="Arial" panose="020B0604020202020204" pitchFamily="34" charset="0"/>
              </a:rPr>
              <a:t>What new markets appearing that can help you? </a:t>
            </a:r>
          </a:p>
          <a:p>
            <a:pPr>
              <a:lnSpc>
                <a:spcPct val="120000"/>
              </a:lnSpc>
              <a:spcBef>
                <a:spcPts val="0"/>
              </a:spcBef>
              <a:spcAft>
                <a:spcPts val="600"/>
              </a:spcAft>
              <a:defRPr/>
            </a:pPr>
            <a:r>
              <a:rPr lang="en-GB" sz="8000" dirty="0">
                <a:latin typeface="Arial" panose="020B0604020202020204" pitchFamily="34" charset="0"/>
                <a:ea typeface="Tahoma" pitchFamily="34" charset="0"/>
                <a:cs typeface="Arial" panose="020B0604020202020204" pitchFamily="34" charset="0"/>
              </a:rPr>
              <a:t>Are any of your competitors failing to do something important?</a:t>
            </a:r>
          </a:p>
          <a:p>
            <a:pPr>
              <a:lnSpc>
                <a:spcPct val="120000"/>
              </a:lnSpc>
              <a:spcBef>
                <a:spcPts val="0"/>
              </a:spcBef>
              <a:spcAft>
                <a:spcPts val="600"/>
              </a:spcAft>
              <a:defRPr/>
            </a:pPr>
            <a:r>
              <a:rPr lang="en-GB" sz="8000" dirty="0">
                <a:latin typeface="Arial" panose="020B0604020202020204" pitchFamily="34" charset="0"/>
                <a:ea typeface="Tahoma" pitchFamily="34" charset="0"/>
                <a:cs typeface="Arial" panose="020B0604020202020204" pitchFamily="34" charset="0"/>
              </a:rPr>
              <a:t>Is there a need in your company, industry or sector that no one is filling?</a:t>
            </a:r>
          </a:p>
          <a:p>
            <a:pPr>
              <a:lnSpc>
                <a:spcPct val="120000"/>
              </a:lnSpc>
              <a:spcBef>
                <a:spcPts val="0"/>
              </a:spcBef>
              <a:spcAft>
                <a:spcPts val="600"/>
              </a:spcAft>
              <a:defRPr/>
            </a:pPr>
            <a:r>
              <a:rPr lang="en-GB" sz="8000" dirty="0">
                <a:latin typeface="Arial" panose="020B0604020202020204" pitchFamily="34" charset="0"/>
                <a:ea typeface="Tahoma" pitchFamily="34" charset="0"/>
                <a:cs typeface="Arial" panose="020B0604020202020204" pitchFamily="34" charset="0"/>
              </a:rPr>
              <a:t>By overcoming your weaknesses, does it open up an opportunity for you?</a:t>
            </a:r>
          </a:p>
          <a:p>
            <a:pPr>
              <a:lnSpc>
                <a:spcPct val="120000"/>
              </a:lnSpc>
              <a:spcBef>
                <a:spcPts val="0"/>
              </a:spcBef>
              <a:spcAft>
                <a:spcPts val="600"/>
              </a:spcAft>
            </a:pPr>
            <a:endParaRPr lang="en-GB" dirty="0"/>
          </a:p>
        </p:txBody>
      </p:sp>
      <p:sp>
        <p:nvSpPr>
          <p:cNvPr id="4" name="Text Placeholder 2">
            <a:extLst>
              <a:ext uri="{FF2B5EF4-FFF2-40B4-BE49-F238E27FC236}">
                <a16:creationId xmlns:a16="http://schemas.microsoft.com/office/drawing/2014/main" id="{3C7CFAAE-FF79-4874-AAD7-9C08F073315A}"/>
              </a:ext>
            </a:extLst>
          </p:cNvPr>
          <p:cNvSpPr txBox="1">
            <a:spLocks/>
          </p:cNvSpPr>
          <p:nvPr/>
        </p:nvSpPr>
        <p:spPr>
          <a:xfrm>
            <a:off x="3851920" y="708026"/>
            <a:ext cx="2376264" cy="639762"/>
          </a:xfrm>
          <a:prstGeom prst="rect">
            <a:avLst/>
          </a:prstGeom>
          <a:solidFill>
            <a:schemeClr val="accent6">
              <a:lumMod val="20000"/>
              <a:lumOff val="80000"/>
            </a:schemeClr>
          </a:solidFill>
          <a:ln>
            <a:solidFill>
              <a:schemeClr val="accent6">
                <a:lumMod val="50000"/>
              </a:schemeClr>
            </a:solidFill>
          </a:ln>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OPPORTUNITIES</a:t>
            </a:r>
          </a:p>
        </p:txBody>
      </p:sp>
    </p:spTree>
    <p:extLst>
      <p:ext uri="{BB962C8B-B14F-4D97-AF65-F5344CB8AC3E}">
        <p14:creationId xmlns:p14="http://schemas.microsoft.com/office/powerpoint/2010/main" val="3661581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3F80F-FC30-4381-85C9-60EB35832E26}"/>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a16="http://schemas.microsoft.com/office/drawing/2014/main" id="{6942DFF4-1816-47AB-841C-7568434EBF9F}"/>
              </a:ext>
            </a:extLst>
          </p:cNvPr>
          <p:cNvSpPr>
            <a:spLocks noGrp="1"/>
          </p:cNvSpPr>
          <p:nvPr>
            <p:ph idx="1"/>
          </p:nvPr>
        </p:nvSpPr>
        <p:spPr/>
        <p:txBody>
          <a:bodyPr>
            <a:normAutofit/>
          </a:bodyPr>
          <a:lstStyle/>
          <a:p>
            <a:pPr>
              <a:lnSpc>
                <a:spcPct val="110000"/>
              </a:lnSpc>
              <a:spcBef>
                <a:spcPts val="0"/>
              </a:spcBef>
              <a:spcAft>
                <a:spcPts val="600"/>
              </a:spcAft>
              <a:defRPr/>
            </a:pPr>
            <a:r>
              <a:rPr lang="en-GB" dirty="0">
                <a:ea typeface="Tahoma" pitchFamily="34" charset="0"/>
                <a:cs typeface="Tahoma" pitchFamily="34" charset="0"/>
              </a:rPr>
              <a:t>What obstacles do you currently face at work?</a:t>
            </a:r>
          </a:p>
          <a:p>
            <a:pPr>
              <a:lnSpc>
                <a:spcPct val="110000"/>
              </a:lnSpc>
              <a:spcBef>
                <a:spcPts val="0"/>
              </a:spcBef>
              <a:spcAft>
                <a:spcPts val="600"/>
              </a:spcAft>
              <a:defRPr/>
            </a:pPr>
            <a:r>
              <a:rPr lang="en-GB" dirty="0">
                <a:ea typeface="Tahoma" pitchFamily="34" charset="0"/>
                <a:cs typeface="Tahoma" pitchFamily="34" charset="0"/>
              </a:rPr>
              <a:t>Are any of your colleagues competing with you for projects or roles?</a:t>
            </a:r>
          </a:p>
          <a:p>
            <a:pPr>
              <a:lnSpc>
                <a:spcPct val="110000"/>
              </a:lnSpc>
              <a:spcBef>
                <a:spcPts val="0"/>
              </a:spcBef>
              <a:spcAft>
                <a:spcPts val="600"/>
              </a:spcAft>
              <a:defRPr/>
            </a:pPr>
            <a:r>
              <a:rPr lang="en-GB" dirty="0">
                <a:ea typeface="Tahoma" pitchFamily="34" charset="0"/>
                <a:cs typeface="Tahoma" pitchFamily="34" charset="0"/>
              </a:rPr>
              <a:t>Is your job (or the demand for the things you do) changing?</a:t>
            </a:r>
          </a:p>
          <a:p>
            <a:pPr>
              <a:lnSpc>
                <a:spcPct val="110000"/>
              </a:lnSpc>
              <a:spcBef>
                <a:spcPts val="0"/>
              </a:spcBef>
              <a:spcAft>
                <a:spcPts val="600"/>
              </a:spcAft>
              <a:defRPr/>
            </a:pPr>
            <a:r>
              <a:rPr lang="en-GB" dirty="0">
                <a:ea typeface="Tahoma" pitchFamily="34" charset="0"/>
                <a:cs typeface="Tahoma" pitchFamily="34" charset="0"/>
              </a:rPr>
              <a:t>Does changing technology threaten your position?</a:t>
            </a:r>
          </a:p>
          <a:p>
            <a:pPr>
              <a:lnSpc>
                <a:spcPct val="110000"/>
              </a:lnSpc>
              <a:spcBef>
                <a:spcPts val="0"/>
              </a:spcBef>
              <a:spcAft>
                <a:spcPts val="600"/>
              </a:spcAft>
              <a:defRPr/>
            </a:pPr>
            <a:r>
              <a:rPr lang="en-GB" dirty="0">
                <a:ea typeface="Tahoma" pitchFamily="34" charset="0"/>
                <a:cs typeface="Tahoma" pitchFamily="34" charset="0"/>
              </a:rPr>
              <a:t>Could any of your weaknesses lead to threats if you don’t address them?</a:t>
            </a:r>
          </a:p>
          <a:p>
            <a:pPr>
              <a:lnSpc>
                <a:spcPct val="110000"/>
              </a:lnSpc>
              <a:spcBef>
                <a:spcPts val="0"/>
              </a:spcBef>
              <a:spcAft>
                <a:spcPts val="600"/>
              </a:spcAft>
            </a:pPr>
            <a:endParaRPr lang="en-GB" dirty="0"/>
          </a:p>
        </p:txBody>
      </p:sp>
      <p:sp>
        <p:nvSpPr>
          <p:cNvPr id="5" name="Text Placeholder 4">
            <a:extLst>
              <a:ext uri="{FF2B5EF4-FFF2-40B4-BE49-F238E27FC236}">
                <a16:creationId xmlns:a16="http://schemas.microsoft.com/office/drawing/2014/main" id="{A6B83B90-7A49-490C-ADAA-3ECF303F3186}"/>
              </a:ext>
            </a:extLst>
          </p:cNvPr>
          <p:cNvSpPr txBox="1">
            <a:spLocks/>
          </p:cNvSpPr>
          <p:nvPr/>
        </p:nvSpPr>
        <p:spPr>
          <a:xfrm>
            <a:off x="3635896" y="807183"/>
            <a:ext cx="1485998" cy="441447"/>
          </a:xfrm>
          <a:prstGeom prst="rect">
            <a:avLst/>
          </a:prstGeom>
          <a:solidFill>
            <a:schemeClr val="accent3">
              <a:lumMod val="40000"/>
              <a:lumOff val="60000"/>
            </a:schemeClr>
          </a:solidFill>
          <a:ln>
            <a:solidFill>
              <a:schemeClr val="accent3">
                <a:lumMod val="50000"/>
              </a:schemeClr>
            </a:solidFill>
          </a:ln>
        </p:spPr>
        <p:txBody>
          <a:bodyPr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THREATS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0232" y="532519"/>
            <a:ext cx="1296144" cy="1296144"/>
          </a:xfrm>
          <a:prstGeom prst="rect">
            <a:avLst/>
          </a:prstGeom>
        </p:spPr>
      </p:pic>
    </p:spTree>
    <p:extLst>
      <p:ext uri="{BB962C8B-B14F-4D97-AF65-F5344CB8AC3E}">
        <p14:creationId xmlns:p14="http://schemas.microsoft.com/office/powerpoint/2010/main" val="27426005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35E2-8F95-4D61-8A58-77A07FB1EE38}"/>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a16="http://schemas.microsoft.com/office/drawing/2014/main" id="{A44BE931-9E57-4909-B156-CB854797018B}"/>
              </a:ext>
            </a:extLst>
          </p:cNvPr>
          <p:cNvSpPr>
            <a:spLocks noGrp="1"/>
          </p:cNvSpPr>
          <p:nvPr>
            <p:ph idx="1"/>
          </p:nvPr>
        </p:nvSpPr>
        <p:spPr/>
        <p:txBody>
          <a:bodyPr/>
          <a:lstStyle/>
          <a:p>
            <a:pPr marL="457200" lvl="1" indent="0">
              <a:buNone/>
            </a:pPr>
            <a:r>
              <a:rPr lang="en-GB" dirty="0">
                <a:cs typeface="Arial" panose="020B0604020202020204" pitchFamily="34" charset="0"/>
              </a:rPr>
              <a:t>Create a list of </a:t>
            </a:r>
            <a:r>
              <a:rPr lang="en-GB" i="1" dirty="0">
                <a:cs typeface="Arial" panose="020B0604020202020204" pitchFamily="34" charset="0"/>
              </a:rPr>
              <a:t>your</a:t>
            </a:r>
            <a:r>
              <a:rPr lang="en-GB" dirty="0">
                <a:cs typeface="Arial" panose="020B0604020202020204" pitchFamily="34" charset="0"/>
              </a:rPr>
              <a:t> </a:t>
            </a:r>
            <a:r>
              <a:rPr lang="en-GB" b="1" dirty="0">
                <a:cs typeface="Arial" panose="020B0604020202020204" pitchFamily="34" charset="0"/>
              </a:rPr>
              <a:t>Opportunities </a:t>
            </a:r>
            <a:r>
              <a:rPr lang="en-GB" dirty="0">
                <a:cs typeface="Arial" panose="020B0604020202020204" pitchFamily="34" charset="0"/>
              </a:rPr>
              <a:t>and </a:t>
            </a:r>
            <a:r>
              <a:rPr lang="en-GB" b="1" dirty="0">
                <a:cs typeface="Arial" panose="020B0604020202020204" pitchFamily="34" charset="0"/>
              </a:rPr>
              <a:t>Threats</a:t>
            </a:r>
          </a:p>
          <a:p>
            <a:pPr marL="457200" lvl="1" indent="0">
              <a:buNone/>
            </a:pPr>
            <a:endParaRPr lang="en-GB" sz="1000" dirty="0">
              <a:cs typeface="Arial" panose="020B0604020202020204" pitchFamily="34" charset="0"/>
            </a:endParaRPr>
          </a:p>
          <a:p>
            <a:pPr marL="914400" lvl="2" indent="0">
              <a:buNone/>
            </a:pPr>
            <a:r>
              <a:rPr lang="en-GB" sz="2000" dirty="0">
                <a:cs typeface="Arial" panose="020B0604020202020204" pitchFamily="34" charset="0"/>
              </a:rPr>
              <a:t>Share and compare the wide range of descriptions to see if there are any common themes</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27984" y="3861048"/>
            <a:ext cx="2905128" cy="2905128"/>
          </a:xfrm>
          <a:prstGeom prst="rect">
            <a:avLst/>
          </a:prstGeom>
        </p:spPr>
      </p:pic>
    </p:spTree>
    <p:extLst>
      <p:ext uri="{BB962C8B-B14F-4D97-AF65-F5344CB8AC3E}">
        <p14:creationId xmlns:p14="http://schemas.microsoft.com/office/powerpoint/2010/main" val="1851036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F34C-5459-4E6B-9DD7-17A63262FB1E}"/>
              </a:ext>
            </a:extLst>
          </p:cNvPr>
          <p:cNvSpPr>
            <a:spLocks noGrp="1"/>
          </p:cNvSpPr>
          <p:nvPr>
            <p:ph type="title"/>
          </p:nvPr>
        </p:nvSpPr>
        <p:spPr/>
        <p:txBody>
          <a:bodyPr/>
          <a:lstStyle/>
          <a:p>
            <a:r>
              <a:rPr lang="en-GB" dirty="0"/>
              <a:t>Next Steps</a:t>
            </a:r>
          </a:p>
        </p:txBody>
      </p:sp>
      <p:pic>
        <p:nvPicPr>
          <p:cNvPr id="4" name="Picture 2">
            <a:extLst>
              <a:ext uri="{FF2B5EF4-FFF2-40B4-BE49-F238E27FC236}">
                <a16:creationId xmlns:a16="http://schemas.microsoft.com/office/drawing/2014/main" id="{AB56374E-14C3-4A8C-837A-5462C876E8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93369" y="1268760"/>
            <a:ext cx="7157262" cy="439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8263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a:t>
            </a:r>
          </a:p>
        </p:txBody>
      </p:sp>
      <p:sp>
        <p:nvSpPr>
          <p:cNvPr id="3" name="Content Placeholder 2"/>
          <p:cNvSpPr>
            <a:spLocks noGrp="1"/>
          </p:cNvSpPr>
          <p:nvPr>
            <p:ph idx="1"/>
          </p:nvPr>
        </p:nvSpPr>
        <p:spPr/>
        <p:txBody>
          <a:bodyPr/>
          <a:lstStyle/>
          <a:p>
            <a:pPr marL="0" indent="0">
              <a:buNone/>
            </a:pPr>
            <a:r>
              <a:rPr lang="en-GB" dirty="0"/>
              <a:t>Self Assessment &amp; Learning</a:t>
            </a:r>
          </a:p>
          <a:p>
            <a:r>
              <a:rPr lang="en-GB" dirty="0"/>
              <a:t>Ability to self assess your work- how can I improve my performance</a:t>
            </a:r>
          </a:p>
          <a:p>
            <a:r>
              <a:rPr lang="en-GB" dirty="0"/>
              <a:t>Identify any gaps</a:t>
            </a:r>
          </a:p>
          <a:p>
            <a:r>
              <a:rPr lang="en-GB" dirty="0"/>
              <a:t>Be honest</a:t>
            </a:r>
          </a:p>
          <a:p>
            <a:r>
              <a:rPr lang="en-GB" dirty="0"/>
              <a:t>What works best for you – unique learning methods</a:t>
            </a:r>
          </a:p>
          <a:p>
            <a:pPr marL="0" indent="0">
              <a:buNone/>
            </a:pPr>
            <a:endParaRPr lang="en-GB" dirty="0"/>
          </a:p>
          <a:p>
            <a:r>
              <a:rPr lang="en-GB" dirty="0"/>
              <a:t>7 Habits</a:t>
            </a:r>
          </a:p>
          <a:p>
            <a:r>
              <a:rPr lang="en-GB" dirty="0"/>
              <a:t>SWOT</a:t>
            </a:r>
          </a:p>
          <a:p>
            <a:r>
              <a:rPr lang="en-GB" dirty="0"/>
              <a:t>SMART Goals</a:t>
            </a:r>
          </a:p>
          <a:p>
            <a:endParaRPr lang="en-GB" dirty="0"/>
          </a:p>
          <a:p>
            <a:endParaRPr lang="en-GB" dirty="0"/>
          </a:p>
        </p:txBody>
      </p:sp>
    </p:spTree>
    <p:extLst>
      <p:ext uri="{BB962C8B-B14F-4D97-AF65-F5344CB8AC3E}">
        <p14:creationId xmlns:p14="http://schemas.microsoft.com/office/powerpoint/2010/main" val="33101045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a:xfrm>
            <a:off x="2051720" y="1412776"/>
            <a:ext cx="6591985" cy="3777622"/>
          </a:xfrm>
        </p:spPr>
        <p:txBody>
          <a:bodyPr/>
          <a:lstStyle/>
          <a:p>
            <a:r>
              <a:rPr lang="en-GB" dirty="0"/>
              <a:t>Using the ‘7 habits of highly effective people, as a guide write down what your goal is and where you would like to be in 5 years time?</a:t>
            </a:r>
          </a:p>
          <a:p>
            <a:pPr marL="0" indent="0">
              <a:buNone/>
            </a:pPr>
            <a:endParaRPr lang="en-GB" dirty="0"/>
          </a:p>
          <a:p>
            <a:r>
              <a:rPr lang="en-GB" u="sng" dirty="0"/>
              <a:t>So for example </a:t>
            </a:r>
            <a:r>
              <a:rPr lang="en-GB" dirty="0"/>
              <a:t>:</a:t>
            </a:r>
          </a:p>
          <a:p>
            <a:pPr marL="0" indent="0">
              <a:buNone/>
            </a:pPr>
            <a:r>
              <a:rPr lang="en-GB" dirty="0"/>
              <a:t>Describe you will </a:t>
            </a:r>
            <a:r>
              <a:rPr lang="en-GB" b="1" dirty="0"/>
              <a:t>proactively</a:t>
            </a:r>
            <a:r>
              <a:rPr lang="en-GB" dirty="0"/>
              <a:t>, prioritise your actions, to take steps in achieving these goals by </a:t>
            </a:r>
            <a:r>
              <a:rPr lang="en-GB" b="1" dirty="0"/>
              <a:t>keeping the end in mind</a:t>
            </a:r>
          </a:p>
          <a:p>
            <a:pPr marL="0" indent="0">
              <a:buNone/>
            </a:pPr>
            <a:endParaRPr lang="en-GB" dirty="0"/>
          </a:p>
        </p:txBody>
      </p:sp>
    </p:spTree>
    <p:extLst>
      <p:ext uri="{BB962C8B-B14F-4D97-AF65-F5344CB8AC3E}">
        <p14:creationId xmlns:p14="http://schemas.microsoft.com/office/powerpoint/2010/main" val="17945355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00446-BED2-4B66-91E0-C30BE2DDA36E}"/>
              </a:ext>
            </a:extLst>
          </p:cNvPr>
          <p:cNvSpPr>
            <a:spLocks noGrp="1"/>
          </p:cNvSpPr>
          <p:nvPr>
            <p:ph type="title"/>
          </p:nvPr>
        </p:nvSpPr>
        <p:spPr>
          <a:xfrm>
            <a:off x="881356" y="763093"/>
            <a:ext cx="6589199" cy="1280890"/>
          </a:xfrm>
        </p:spPr>
        <p:txBody>
          <a:bodyPr/>
          <a:lstStyle/>
          <a:p>
            <a:pPr algn="ctr"/>
            <a:r>
              <a:rPr lang="en-GB" dirty="0"/>
              <a:t>Homework </a:t>
            </a:r>
          </a:p>
        </p:txBody>
      </p:sp>
      <p:sp>
        <p:nvSpPr>
          <p:cNvPr id="3" name="Content Placeholder 2">
            <a:extLst>
              <a:ext uri="{FF2B5EF4-FFF2-40B4-BE49-F238E27FC236}">
                <a16:creationId xmlns:a16="http://schemas.microsoft.com/office/drawing/2014/main" id="{AE01DBF8-E779-4E08-BDF8-9CBDD15DCCA8}"/>
              </a:ext>
            </a:extLst>
          </p:cNvPr>
          <p:cNvSpPr>
            <a:spLocks noGrp="1"/>
          </p:cNvSpPr>
          <p:nvPr>
            <p:ph idx="1"/>
          </p:nvPr>
        </p:nvSpPr>
        <p:spPr>
          <a:xfrm>
            <a:off x="179512" y="1403538"/>
            <a:ext cx="8640960" cy="3917032"/>
          </a:xfrm>
        </p:spPr>
        <p:txBody>
          <a:bodyPr>
            <a:normAutofit/>
          </a:bodyPr>
          <a:lstStyle/>
          <a:p>
            <a:endParaRPr lang="en-GB" dirty="0"/>
          </a:p>
          <a:p>
            <a:r>
              <a:rPr lang="en-GB" dirty="0"/>
              <a:t>Homework – Write down your SMART goal highlighting each element S. M. A. R. T and apply the 7 habits of highly effective people by Stephen Covey</a:t>
            </a:r>
          </a:p>
        </p:txBody>
      </p:sp>
      <p:pic>
        <p:nvPicPr>
          <p:cNvPr id="4" name="Picture 3"/>
          <p:cNvPicPr>
            <a:picLocks noChangeAspect="1"/>
          </p:cNvPicPr>
          <p:nvPr/>
        </p:nvPicPr>
        <p:blipFill>
          <a:blip r:embed="rId3"/>
          <a:stretch>
            <a:fillRect/>
          </a:stretch>
        </p:blipFill>
        <p:spPr>
          <a:xfrm>
            <a:off x="3346598" y="3861048"/>
            <a:ext cx="2450804" cy="2444708"/>
          </a:xfrm>
          <a:prstGeom prst="rect">
            <a:avLst/>
          </a:prstGeom>
        </p:spPr>
      </p:pic>
    </p:spTree>
    <p:extLst>
      <p:ext uri="{BB962C8B-B14F-4D97-AF65-F5344CB8AC3E}">
        <p14:creationId xmlns:p14="http://schemas.microsoft.com/office/powerpoint/2010/main" val="1221049948"/>
      </p:ext>
    </p:extLst>
  </p:cSld>
  <p:clrMapOvr>
    <a:masterClrMapping/>
  </p:clrMapOvr>
</p:sld>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Wisp</Template>
  <TotalTime>1346</TotalTime>
  <Words>3371</Words>
  <Application>Microsoft Office PowerPoint</Application>
  <PresentationFormat>On-screen Show (4:3)</PresentationFormat>
  <Paragraphs>303</Paragraphs>
  <Slides>38</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38</vt:i4>
      </vt:variant>
    </vt:vector>
  </HeadingPairs>
  <TitlesOfParts>
    <vt:vector size="45" baseType="lpstr">
      <vt:lpstr>Myriad Pro</vt:lpstr>
      <vt:lpstr>Arial</vt:lpstr>
      <vt:lpstr>Calibri</vt:lpstr>
      <vt:lpstr>Calibri Light</vt:lpstr>
      <vt:lpstr>Wingdings</vt:lpstr>
      <vt:lpstr>1_20140311PresentationUWTSDTemplate</vt:lpstr>
      <vt:lpstr>Office Theme</vt:lpstr>
      <vt:lpstr>CertHE Skills for the Workplace Module: BMSW4005</vt:lpstr>
      <vt:lpstr>PowerPoint Presentation</vt:lpstr>
      <vt:lpstr>Overview </vt:lpstr>
      <vt:lpstr>Aim of module</vt:lpstr>
      <vt:lpstr>Professional Career Development</vt:lpstr>
      <vt:lpstr>Module Assessments </vt:lpstr>
      <vt:lpstr>PowerPoint Presentation</vt:lpstr>
      <vt:lpstr>Concepts of Self Awareness</vt:lpstr>
      <vt:lpstr>PowerPoint Presentation</vt:lpstr>
      <vt:lpstr>Is self-awareness important? </vt:lpstr>
      <vt:lpstr>Personnel Development</vt:lpstr>
      <vt:lpstr>Professional development</vt:lpstr>
      <vt:lpstr>7 Habits under an effective living framework of accomplishment, connection and growth – Stephen Covey</vt:lpstr>
      <vt:lpstr>PowerPoint Presentation</vt:lpstr>
      <vt:lpstr>Why develop and why plan!</vt:lpstr>
      <vt:lpstr>Self Assessment -Task</vt:lpstr>
      <vt:lpstr>Why Learning is Important</vt:lpstr>
      <vt:lpstr>Setting Personal/Business Goals</vt:lpstr>
      <vt:lpstr>What is ‘specific’?</vt:lpstr>
      <vt:lpstr>What is a Goal/ aim?</vt:lpstr>
      <vt:lpstr>What is measurable? </vt:lpstr>
      <vt:lpstr>ACHIEVABLE</vt:lpstr>
      <vt:lpstr>Realistic (Relevant)</vt:lpstr>
      <vt:lpstr>Time Bound (Time Limit)</vt:lpstr>
      <vt:lpstr>PowerPoint Presentation</vt:lpstr>
      <vt:lpstr>SMART or NOT?</vt:lpstr>
      <vt:lpstr>Activity – Apply SMART technique to your goal:</vt:lpstr>
      <vt:lpstr>SWOT Analysis  Developed in 1960s by a management consultant named Albert Humphrey</vt:lpstr>
      <vt:lpstr>SWOT Analysis</vt:lpstr>
      <vt:lpstr>SWOT Analysis</vt:lpstr>
      <vt:lpstr>Self Awareness -Task</vt:lpstr>
      <vt:lpstr>SWOT  Analysis</vt:lpstr>
      <vt:lpstr>SWOT  Analysis</vt:lpstr>
      <vt:lpstr>Self Awareness Exercises</vt:lpstr>
      <vt:lpstr>Next Steps</vt:lpstr>
      <vt:lpstr>RECAP </vt:lpstr>
      <vt:lpstr>Task</vt:lpstr>
      <vt:lpstr>Homework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64</cp:revision>
  <cp:lastPrinted>2018-01-08T14:27:00Z</cp:lastPrinted>
  <dcterms:created xsi:type="dcterms:W3CDTF">2015-04-14T15:21:28Z</dcterms:created>
  <dcterms:modified xsi:type="dcterms:W3CDTF">2022-01-20T09:37:23Z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