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6"/>
  </p:notesMasterIdLst>
  <p:sldIdLst>
    <p:sldId id="256" r:id="rId2"/>
    <p:sldId id="257" r:id="rId3"/>
    <p:sldId id="258" r:id="rId4"/>
    <p:sldId id="259" r:id="rId5"/>
    <p:sldId id="260" r:id="rId6"/>
    <p:sldId id="261" r:id="rId7"/>
    <p:sldId id="262" r:id="rId8"/>
    <p:sldId id="267" r:id="rId9"/>
    <p:sldId id="268" r:id="rId10"/>
    <p:sldId id="269" r:id="rId11"/>
    <p:sldId id="263" r:id="rId12"/>
    <p:sldId id="265" r:id="rId13"/>
    <p:sldId id="264"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85" autoAdjust="0"/>
    <p:restoredTop sz="91163" autoAdjust="0"/>
  </p:normalViewPr>
  <p:slideViewPr>
    <p:cSldViewPr>
      <p:cViewPr varScale="1">
        <p:scale>
          <a:sx n="114" d="100"/>
          <a:sy n="114" d="100"/>
        </p:scale>
        <p:origin x="1590"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C5B705-9179-4796-A3C4-D2F39A844A5B}" type="datetimeFigureOut">
              <a:rPr lang="en-US" smtClean="0"/>
              <a:pPr/>
              <a:t>8/18/2022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086422-9F56-431B-ADA6-BD704D07D5FC}" type="slidenum">
              <a:rPr lang="en-IN" smtClean="0"/>
              <a:pPr/>
              <a:t>‹#›</a:t>
            </a:fld>
            <a:endParaRPr lang="en-IN"/>
          </a:p>
        </p:txBody>
      </p:sp>
    </p:spTree>
    <p:extLst>
      <p:ext uri="{BB962C8B-B14F-4D97-AF65-F5344CB8AC3E}">
        <p14:creationId xmlns:p14="http://schemas.microsoft.com/office/powerpoint/2010/main" val="1943465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books.google.com/books?hl=en&amp;lr=&amp;id=v15PDwAAQBAJ&amp;oi=fnd&amp;pg=PP8&amp;dq=Barclays+bank+UK+HR++&amp;ots=kmgMKFXgWP&amp;sig=gFtFNV6TetydpJiuT6zw8cbgFw4"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As a graduate trainee Human resources officer of Barclays bank, my job role is to assist the HR department with their recruitment needs and daily operations.</a:t>
            </a:r>
            <a:r>
              <a:rPr lang="en-GB" sz="1200" kern="1200" dirty="0">
                <a:solidFill>
                  <a:schemeClr val="tx1"/>
                </a:solidFill>
                <a:latin typeface="+mn-lt"/>
                <a:ea typeface="+mn-ea"/>
                <a:cs typeface="+mn-cs"/>
              </a:rPr>
              <a:t> The job role further entails within its propositions the duties related to coordination with potential candidates, undertaking their interviews, and administration of offices. Subsequently, a graduate trainee HR officer is required to assess the market salary data for annual review.</a:t>
            </a:r>
            <a:endParaRPr lang="en-IN" sz="1200" kern="1200" dirty="0">
              <a:solidFill>
                <a:schemeClr val="tx1"/>
              </a:solidFill>
              <a:latin typeface="+mn-lt"/>
              <a:ea typeface="+mn-ea"/>
              <a:cs typeface="+mn-cs"/>
            </a:endParaRPr>
          </a:p>
          <a:p>
            <a:pPr rtl="0"/>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2</a:t>
            </a:fld>
            <a:endParaRPr lang="en-IN"/>
          </a:p>
        </p:txBody>
      </p:sp>
    </p:spTree>
    <p:extLst>
      <p:ext uri="{BB962C8B-B14F-4D97-AF65-F5344CB8AC3E}">
        <p14:creationId xmlns:p14="http://schemas.microsoft.com/office/powerpoint/2010/main" val="1119518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Its operations entail providing various financial and banking services to its customers. Through the use of digitization as a tool the company has been revolutionizing the service interactions with its customers. Besides, the growing arena of the company operations requires it to maintain and regulate a high count of the workforce, which it sufficed through adequate planning by its HR department (Barclays.co.uk. 2022). </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3</a:t>
            </a:fld>
            <a:endParaRPr lang="en-IN"/>
          </a:p>
        </p:txBody>
      </p:sp>
    </p:spTree>
    <p:extLst>
      <p:ext uri="{BB962C8B-B14F-4D97-AF65-F5344CB8AC3E}">
        <p14:creationId xmlns:p14="http://schemas.microsoft.com/office/powerpoint/2010/main" val="420238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According to </a:t>
            </a:r>
            <a:r>
              <a:rPr lang="en-GB" sz="1200" dirty="0" err="1"/>
              <a:t>Rubel</a:t>
            </a:r>
            <a:r>
              <a:rPr lang="en-GB" sz="1200" dirty="0"/>
              <a:t> </a:t>
            </a:r>
            <a:r>
              <a:rPr lang="en-GB" sz="1200" i="1" dirty="0"/>
              <a:t>et al</a:t>
            </a:r>
            <a:r>
              <a:rPr lang="en-GB" sz="1200" dirty="0"/>
              <a:t>., (2018, p. 321), the HR department plays a vital role in the functioning of the banking industry, as the industry is extensively service-based. </a:t>
            </a:r>
            <a:r>
              <a:rPr lang="en-GB" sz="1200" kern="1200" dirty="0">
                <a:solidFill>
                  <a:schemeClr val="tx1"/>
                </a:solidFill>
                <a:latin typeface="+mn-lt"/>
                <a:ea typeface="+mn-ea"/>
                <a:cs typeface="+mn-cs"/>
              </a:rPr>
              <a:t>The management of risks and the management of people are the two key issues that are faced by the bank. The optimal balance of the two is achieved in Barclays bank with the support and involvement of the HR department. The key skills that the company envisages to reflect within its potential HR candidates are namely:</a:t>
            </a:r>
            <a:endParaRPr lang="en-IN"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4</a:t>
            </a:fld>
            <a:endParaRPr lang="en-IN"/>
          </a:p>
        </p:txBody>
      </p:sp>
    </p:spTree>
    <p:extLst>
      <p:ext uri="{BB962C8B-B14F-4D97-AF65-F5344CB8AC3E}">
        <p14:creationId xmlns:p14="http://schemas.microsoft.com/office/powerpoint/2010/main" val="3316959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Moreover, Barclays was quick to recognize the benefits encompassed in service digitization and has hence focussed on hiring candidates that entail the required knowledge of technology usage. The HR generalists in Barclays bank are required to be analytical and data-driven. The major competency of the HR manager is to understand the essential metrics of their duty such as engagement, recruitment, and performance as well as knowledge of the use of excel sheets is also significant</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5</a:t>
            </a:fld>
            <a:endParaRPr lang="en-IN"/>
          </a:p>
        </p:txBody>
      </p:sp>
    </p:spTree>
    <p:extLst>
      <p:ext uri="{BB962C8B-B14F-4D97-AF65-F5344CB8AC3E}">
        <p14:creationId xmlns:p14="http://schemas.microsoft.com/office/powerpoint/2010/main" val="2021619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70000"/>
              </a:lnSpc>
            </a:pPr>
            <a:r>
              <a:rPr lang="en-GB" sz="1200" kern="1200" dirty="0">
                <a:solidFill>
                  <a:schemeClr val="tx1"/>
                </a:solidFill>
                <a:latin typeface="+mn-lt"/>
                <a:ea typeface="+mn-ea"/>
                <a:cs typeface="+mn-cs"/>
              </a:rPr>
              <a:t>Moreover, the HR professionals within the company are entrusted with the responsibility of building effective relationships with the employees which requires them to exhibit collaboration, caring, and compassion in their behaviour. Lastly, the individuals are supposed to be transparent and unbiased in their actions while dealing with employees.</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6</a:t>
            </a:fld>
            <a:endParaRPr lang="en-IN"/>
          </a:p>
        </p:txBody>
      </p:sp>
    </p:spTree>
    <p:extLst>
      <p:ext uri="{BB962C8B-B14F-4D97-AF65-F5344CB8AC3E}">
        <p14:creationId xmlns:p14="http://schemas.microsoft.com/office/powerpoint/2010/main" val="3160280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200" kern="1200" dirty="0">
                <a:solidFill>
                  <a:schemeClr val="tx1"/>
                </a:solidFill>
                <a:latin typeface="+mn-lt"/>
                <a:ea typeface="+mn-ea"/>
                <a:cs typeface="+mn-cs"/>
              </a:rPr>
              <a:t>People management is a process of setting various policies for hiring the new candidates and trying to train the candidates with proper training and manage the employees to maintain a proper work culture (</a:t>
            </a:r>
            <a:r>
              <a:rPr lang="en-GB" sz="1200" kern="1200" dirty="0" err="1">
                <a:solidFill>
                  <a:schemeClr val="tx1"/>
                </a:solidFill>
                <a:latin typeface="+mn-lt"/>
                <a:ea typeface="+mn-ea"/>
                <a:cs typeface="+mn-cs"/>
              </a:rPr>
              <a:t>Sheth</a:t>
            </a:r>
            <a:r>
              <a:rPr lang="en-GB" sz="1200" kern="1200" dirty="0">
                <a:solidFill>
                  <a:schemeClr val="tx1"/>
                </a:solidFill>
                <a:latin typeface="+mn-lt"/>
                <a:ea typeface="+mn-ea"/>
                <a:cs typeface="+mn-cs"/>
              </a:rPr>
              <a:t>., 2020 p. 163). In addition to the new and advanced techniques are also involved within the company, which helps to achieve the goals and objectives of the company. The Human Resources department of the Zara Company is to recruit the appropriate candidates who are eligible for the specific job role and can be able to achieve the goals according to the demands of the customers. </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7</a:t>
            </a:fld>
            <a:endParaRPr lang="en-IN"/>
          </a:p>
        </p:txBody>
      </p:sp>
    </p:spTree>
    <p:extLst>
      <p:ext uri="{BB962C8B-B14F-4D97-AF65-F5344CB8AC3E}">
        <p14:creationId xmlns:p14="http://schemas.microsoft.com/office/powerpoint/2010/main" val="1205164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Since the operations of HR are currently data-driven it is essential for me to be acquainted with the use of these systems. Containing in the same vein additional training is also required for the development of key behavioural attributes of HR professionals and familiarity with the performance approach of the company</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8</a:t>
            </a:fld>
            <a:endParaRPr lang="en-IN"/>
          </a:p>
        </p:txBody>
      </p:sp>
    </p:spTree>
    <p:extLst>
      <p:ext uri="{BB962C8B-B14F-4D97-AF65-F5344CB8AC3E}">
        <p14:creationId xmlns:p14="http://schemas.microsoft.com/office/powerpoint/2010/main" val="2777628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is required that the newly recruited employees are acquainted with the work culture of the organization and that their familiarity with the internal systems of the company is met (Corporate Finance Institute. 2022).</a:t>
            </a:r>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9</a:t>
            </a:fld>
            <a:endParaRPr lang="en-IN"/>
          </a:p>
        </p:txBody>
      </p:sp>
    </p:spTree>
    <p:extLst>
      <p:ext uri="{BB962C8B-B14F-4D97-AF65-F5344CB8AC3E}">
        <p14:creationId xmlns:p14="http://schemas.microsoft.com/office/powerpoint/2010/main" val="3012868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activities regarding training and development of employees are carried out by the HR department of Barclays Bank. The inoculation of this process within the functioning of the entity enables the management to retain employees for a longer period by providing them with growth opportunities.</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1086422-9F56-431B-ADA6-BD704D07D5FC}" type="slidenum">
              <a:rPr lang="en-IN" smtClean="0"/>
              <a:pPr/>
              <a:t>10</a:t>
            </a:fld>
            <a:endParaRPr lang="en-IN"/>
          </a:p>
        </p:txBody>
      </p:sp>
    </p:spTree>
    <p:extLst>
      <p:ext uri="{BB962C8B-B14F-4D97-AF65-F5344CB8AC3E}">
        <p14:creationId xmlns:p14="http://schemas.microsoft.com/office/powerpoint/2010/main" val="484282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above study summarises the key skills and attributes that are required by an HR professional in an HR bank and entails the details regarding the skills which are to be developed by me.</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1086422-9F56-431B-ADA6-BD704D07D5FC}" type="slidenum">
              <a:rPr lang="en-IN" smtClean="0"/>
              <a:pPr/>
              <a:t>11</a:t>
            </a:fld>
            <a:endParaRPr lang="en-IN"/>
          </a:p>
        </p:txBody>
      </p:sp>
    </p:spTree>
    <p:extLst>
      <p:ext uri="{BB962C8B-B14F-4D97-AF65-F5344CB8AC3E}">
        <p14:creationId xmlns:p14="http://schemas.microsoft.com/office/powerpoint/2010/main" val="140675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Augar</a:t>
            </a:r>
            <a:r>
              <a:rPr lang="en-GB" sz="1200" kern="1200" dirty="0">
                <a:solidFill>
                  <a:schemeClr val="tx1"/>
                </a:solidFill>
                <a:latin typeface="+mn-lt"/>
                <a:ea typeface="+mn-ea"/>
                <a:cs typeface="+mn-cs"/>
              </a:rPr>
              <a:t>, P., 2018. </a:t>
            </a:r>
            <a:r>
              <a:rPr lang="en-IN" sz="1200" i="1" kern="1200" dirty="0">
                <a:solidFill>
                  <a:schemeClr val="tx1"/>
                </a:solidFill>
                <a:latin typeface="+mn-lt"/>
                <a:ea typeface="+mn-ea"/>
                <a:cs typeface="+mn-cs"/>
              </a:rPr>
              <a:t>The bank that lived a little: Barclays in the age of the very free market</a:t>
            </a:r>
            <a:r>
              <a:rPr lang="en-IN" sz="1200" kern="1200" dirty="0">
                <a:solidFill>
                  <a:schemeClr val="tx1"/>
                </a:solidFill>
                <a:latin typeface="+mn-lt"/>
                <a:ea typeface="+mn-ea"/>
                <a:cs typeface="+mn-cs"/>
              </a:rPr>
              <a:t>. Penguin UK.</a:t>
            </a:r>
            <a:r>
              <a:rPr lang="en-GB" sz="1200" kern="1200" dirty="0">
                <a:solidFill>
                  <a:schemeClr val="tx1"/>
                </a:solidFill>
                <a:latin typeface="+mn-lt"/>
                <a:ea typeface="+mn-ea"/>
                <a:cs typeface="+mn-cs"/>
              </a:rPr>
              <a:t> </a:t>
            </a:r>
            <a:r>
              <a:rPr lang="en-GB" sz="1200" u="sng" kern="1200" dirty="0">
                <a:solidFill>
                  <a:schemeClr val="tx1"/>
                </a:solidFill>
                <a:latin typeface="+mn-lt"/>
                <a:ea typeface="+mn-ea"/>
                <a:cs typeface="+mn-cs"/>
                <a:hlinkClick r:id="rId3"/>
              </a:rPr>
              <a:t>https://books.google.com/books?hl=en&amp;lr=&amp;id=v15PDwAAQBAJ&amp;oi=fnd&amp;pg=PP8&amp;dq=Barclays+bank+UK+HR++&amp;ots=kmgMKFXgWP&amp;sig=gFtFNV6TetydpJiuT6zw8cbgFw4</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Barclays.co.uk. 2022. </a:t>
            </a:r>
            <a:r>
              <a:rPr lang="en-IN" sz="1200" i="1" kern="1200" dirty="0">
                <a:solidFill>
                  <a:schemeClr val="tx1"/>
                </a:solidFill>
                <a:latin typeface="+mn-lt"/>
                <a:ea typeface="+mn-ea"/>
                <a:cs typeface="+mn-cs"/>
              </a:rPr>
              <a:t>Personal banking | Barclays</a:t>
            </a:r>
            <a:r>
              <a:rPr lang="en-IN" sz="1200" kern="1200" dirty="0">
                <a:solidFill>
                  <a:schemeClr val="tx1"/>
                </a:solidFill>
                <a:latin typeface="+mn-lt"/>
                <a:ea typeface="+mn-ea"/>
                <a:cs typeface="+mn-cs"/>
              </a:rPr>
              <a:t>. [online] Available at: &lt;https://www.barclays.co.uk/&gt; [Accessed 6 August 2022].</a:t>
            </a:r>
          </a:p>
          <a:p>
            <a:r>
              <a:rPr lang="en-GB" sz="1200" kern="1200" dirty="0">
                <a:solidFill>
                  <a:schemeClr val="tx1"/>
                </a:solidFill>
                <a:latin typeface="+mn-lt"/>
                <a:ea typeface="+mn-ea"/>
                <a:cs typeface="+mn-cs"/>
              </a:rPr>
              <a:t>Corporate Finance Institute. 2022. </a:t>
            </a:r>
            <a:r>
              <a:rPr lang="en-IN" sz="1200" i="1" kern="1200" dirty="0">
                <a:solidFill>
                  <a:schemeClr val="tx1"/>
                </a:solidFill>
                <a:latin typeface="+mn-lt"/>
                <a:ea typeface="+mn-ea"/>
                <a:cs typeface="+mn-cs"/>
              </a:rPr>
              <a:t>Human Resource Management</a:t>
            </a:r>
            <a:r>
              <a:rPr lang="en-IN" sz="1200" kern="1200" dirty="0">
                <a:solidFill>
                  <a:schemeClr val="tx1"/>
                </a:solidFill>
                <a:latin typeface="+mn-lt"/>
                <a:ea typeface="+mn-ea"/>
                <a:cs typeface="+mn-cs"/>
              </a:rPr>
              <a:t>. [online] Available at: &lt;https://corporatefinanceinstitute.com/resources/knowledge/other/human-resource-management/&gt; [Accessed 6 August 2022].</a:t>
            </a:r>
          </a:p>
          <a:p>
            <a:endParaRPr lang="en-IN"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12</a:t>
            </a:fld>
            <a:endParaRPr lang="en-IN"/>
          </a:p>
        </p:txBody>
      </p:sp>
    </p:spTree>
    <p:extLst>
      <p:ext uri="{BB962C8B-B14F-4D97-AF65-F5344CB8AC3E}">
        <p14:creationId xmlns:p14="http://schemas.microsoft.com/office/powerpoint/2010/main" val="3643501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086422-9F56-431B-ADA6-BD704D07D5FC}" type="slidenum">
              <a:rPr lang="en-IN" smtClean="0"/>
              <a:pPr/>
              <a:t>13</a:t>
            </a:fld>
            <a:endParaRPr lang="en-IN"/>
          </a:p>
        </p:txBody>
      </p:sp>
    </p:spTree>
    <p:extLst>
      <p:ext uri="{BB962C8B-B14F-4D97-AF65-F5344CB8AC3E}">
        <p14:creationId xmlns:p14="http://schemas.microsoft.com/office/powerpoint/2010/main" val="3655872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0F880DD-5F53-4870-ADBA-80EF9D6C14C1}" type="datetimeFigureOut">
              <a:rPr lang="en-US" smtClean="0"/>
              <a:pPr/>
              <a:t>8/18/2022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3978369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F880DD-5F53-4870-ADBA-80EF9D6C14C1}" type="datetimeFigureOut">
              <a:rPr lang="en-US" smtClean="0"/>
              <a:pPr/>
              <a:t>8/18/2022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1321517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F880DD-5F53-4870-ADBA-80EF9D6C14C1}" type="datetimeFigureOut">
              <a:rPr lang="en-US" smtClean="0"/>
              <a:pPr/>
              <a:t>8/18/2022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2028877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0F880DD-5F53-4870-ADBA-80EF9D6C14C1}" type="datetimeFigureOut">
              <a:rPr lang="en-US" smtClean="0"/>
              <a:pPr/>
              <a:t>8/18/2022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50859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F880DD-5F53-4870-ADBA-80EF9D6C14C1}" type="datetimeFigureOut">
              <a:rPr lang="en-US" smtClean="0"/>
              <a:pPr/>
              <a:t>8/18/2022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259321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0F880DD-5F53-4870-ADBA-80EF9D6C14C1}" type="datetimeFigureOut">
              <a:rPr lang="en-US" smtClean="0"/>
              <a:pPr/>
              <a:t>8/18/2022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4290378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F880DD-5F53-4870-ADBA-80EF9D6C14C1}" type="datetimeFigureOut">
              <a:rPr lang="en-US" smtClean="0"/>
              <a:pPr/>
              <a:t>8/18/2022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644255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0F880DD-5F53-4870-ADBA-80EF9D6C14C1}" type="datetimeFigureOut">
              <a:rPr lang="en-US" smtClean="0"/>
              <a:pPr/>
              <a:t>8/18/2022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233267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0F880DD-5F53-4870-ADBA-80EF9D6C14C1}" type="datetimeFigureOut">
              <a:rPr lang="en-US" smtClean="0"/>
              <a:pPr/>
              <a:t>8/18/2022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374124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F880DD-5F53-4870-ADBA-80EF9D6C14C1}" type="datetimeFigureOut">
              <a:rPr lang="en-US" smtClean="0"/>
              <a:pPr/>
              <a:t>8/18/2022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273531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F880DD-5F53-4870-ADBA-80EF9D6C14C1}" type="datetimeFigureOut">
              <a:rPr lang="en-US" smtClean="0"/>
              <a:pPr/>
              <a:t>8/18/2022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F07F77-423D-45AA-9650-385AB1975C64}" type="slidenum">
              <a:rPr lang="en-IN" smtClean="0"/>
              <a:pPr/>
              <a:t>‹#›</a:t>
            </a:fld>
            <a:endParaRPr lang="en-IN"/>
          </a:p>
        </p:txBody>
      </p:sp>
    </p:spTree>
    <p:extLst>
      <p:ext uri="{BB962C8B-B14F-4D97-AF65-F5344CB8AC3E}">
        <p14:creationId xmlns:p14="http://schemas.microsoft.com/office/powerpoint/2010/main" val="1131894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0F880DD-5F53-4870-ADBA-80EF9D6C14C1}" type="datetimeFigureOut">
              <a:rPr lang="en-US" smtClean="0"/>
              <a:pPr/>
              <a:t>8/18/2022</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5F07F77-423D-45AA-9650-385AB1975C64}" type="slidenum">
              <a:rPr lang="en-IN" smtClean="0"/>
              <a:pPr/>
              <a:t>‹#›</a:t>
            </a:fld>
            <a:endParaRPr lang="en-IN"/>
          </a:p>
        </p:txBody>
      </p:sp>
    </p:spTree>
    <p:extLst>
      <p:ext uri="{BB962C8B-B14F-4D97-AF65-F5344CB8AC3E}">
        <p14:creationId xmlns:p14="http://schemas.microsoft.com/office/powerpoint/2010/main" val="299442316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growingscience.com/beta/msl/4116-employee-retention-and-organizational-performance-evidence-from-banking-industry.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gif"/><Relationship Id="rId5" Type="http://schemas.openxmlformats.org/officeDocument/2006/relationships/hyperlink" Target="https://www.mdpi.com/653802" TargetMode="External"/><Relationship Id="rId4" Type="http://schemas.openxmlformats.org/officeDocument/2006/relationships/hyperlink" Target="https://www.sciencedirect.com/science/article/pii/S0970389618302453"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613678"/>
            <a:ext cx="7200800" cy="374061"/>
          </a:xfrm>
        </p:spPr>
        <p:txBody>
          <a:bodyPr>
            <a:noAutofit/>
          </a:bodyPr>
          <a:lstStyle/>
          <a:p>
            <a:r>
              <a:rPr lang="en-GB" sz="2000" b="1" dirty="0">
                <a:latin typeface="Arial" pitchFamily="34" charset="0"/>
                <a:cs typeface="Arial" pitchFamily="34" charset="0"/>
              </a:rPr>
              <a:t>Training and Development</a:t>
            </a:r>
            <a:r>
              <a:rPr lang="en-IN" sz="2000" b="1" dirty="0">
                <a:latin typeface="Arial" pitchFamily="34" charset="0"/>
                <a:cs typeface="Arial" pitchFamily="34" charset="0"/>
              </a:rPr>
              <a:t> </a:t>
            </a:r>
            <a:r>
              <a:rPr lang="en-GB" sz="2000" b="1" dirty="0">
                <a:latin typeface="Arial" pitchFamily="34" charset="0"/>
                <a:cs typeface="Arial" pitchFamily="34" charset="0"/>
              </a:rPr>
              <a:t>needs for an HR officer</a:t>
            </a:r>
            <a:endParaRPr lang="en-IN" sz="2000" dirty="0">
              <a:latin typeface="Arial" pitchFamily="34" charset="0"/>
              <a:cs typeface="Arial" pitchFamily="34" charset="0"/>
            </a:endParaRPr>
          </a:p>
        </p:txBody>
      </p:sp>
      <p:sp>
        <p:nvSpPr>
          <p:cNvPr id="3" name="Subtitle 2"/>
          <p:cNvSpPr>
            <a:spLocks noGrp="1"/>
          </p:cNvSpPr>
          <p:nvPr>
            <p:ph type="subTitle" idx="1"/>
          </p:nvPr>
        </p:nvSpPr>
        <p:spPr>
          <a:xfrm>
            <a:off x="825934" y="1340768"/>
            <a:ext cx="7200800" cy="2232248"/>
          </a:xfrm>
        </p:spPr>
        <p:txBody>
          <a:bodyPr>
            <a:normAutofit fontScale="25000" lnSpcReduction="20000"/>
          </a:bodyPr>
          <a:lstStyle/>
          <a:p>
            <a:pPr algn="l">
              <a:lnSpc>
                <a:spcPct val="170000"/>
              </a:lnSpc>
            </a:pPr>
            <a:r>
              <a:rPr lang="en-IN" sz="5600" dirty="0">
                <a:latin typeface="Arial" panose="020B0604020202020204" pitchFamily="34" charset="0"/>
                <a:cs typeface="Arial" panose="020B0604020202020204" pitchFamily="34" charset="0"/>
              </a:rPr>
              <a:t>Student Name: </a:t>
            </a:r>
            <a:r>
              <a:rPr lang="en-GB" sz="6000" b="0" i="0" u="none" strike="noStrike" dirty="0" err="1">
                <a:solidFill>
                  <a:srgbClr val="222222"/>
                </a:solidFill>
                <a:effectLst/>
                <a:latin typeface="Arial" panose="020B0604020202020204" pitchFamily="34" charset="0"/>
              </a:rPr>
              <a:t>Borislav</a:t>
            </a:r>
            <a:r>
              <a:rPr lang="en-GB" sz="6000" b="0" i="0" u="none" strike="noStrike" dirty="0">
                <a:solidFill>
                  <a:srgbClr val="222222"/>
                </a:solidFill>
                <a:effectLst/>
                <a:latin typeface="Arial" panose="020B0604020202020204" pitchFamily="34" charset="0"/>
              </a:rPr>
              <a:t> </a:t>
            </a:r>
            <a:r>
              <a:rPr lang="en-GB" sz="6000" b="0" i="0" u="none" strike="noStrike" dirty="0" err="1">
                <a:solidFill>
                  <a:srgbClr val="222222"/>
                </a:solidFill>
                <a:effectLst/>
                <a:latin typeface="Arial" panose="020B0604020202020204" pitchFamily="34" charset="0"/>
              </a:rPr>
              <a:t>Biserov</a:t>
            </a:r>
            <a:endParaRPr lang="en-IN" sz="5600" dirty="0">
              <a:latin typeface="Arial" panose="020B0604020202020204" pitchFamily="34" charset="0"/>
              <a:cs typeface="Arial" panose="020B0604020202020204" pitchFamily="34" charset="0"/>
            </a:endParaRPr>
          </a:p>
          <a:p>
            <a:pPr algn="l">
              <a:lnSpc>
                <a:spcPct val="170000"/>
              </a:lnSpc>
            </a:pPr>
            <a:r>
              <a:rPr lang="en-IN" sz="5600" dirty="0">
                <a:latin typeface="Arial" panose="020B0604020202020204" pitchFamily="34" charset="0"/>
                <a:cs typeface="Arial" panose="020B0604020202020204" pitchFamily="34" charset="0"/>
              </a:rPr>
              <a:t>Student ID:1921534</a:t>
            </a:r>
          </a:p>
          <a:p>
            <a:pPr algn="l">
              <a:lnSpc>
                <a:spcPct val="170000"/>
              </a:lnSpc>
            </a:pPr>
            <a:r>
              <a:rPr lang="en-IN" sz="5600" dirty="0">
                <a:latin typeface="Arial" panose="020B0604020202020204" pitchFamily="34" charset="0"/>
                <a:cs typeface="Arial" panose="020B0604020202020204" pitchFamily="34" charset="0"/>
              </a:rPr>
              <a:t>Course name: </a:t>
            </a:r>
            <a:r>
              <a:rPr lang="en-GB" sz="5600" dirty="0">
                <a:latin typeface="Arial" panose="020B0604020202020204" pitchFamily="34" charset="0"/>
                <a:cs typeface="Arial" panose="020B0604020202020204" pitchFamily="34" charset="0"/>
              </a:rPr>
              <a:t>Developing Relationships and Workplace Achievement – BMSW5102</a:t>
            </a:r>
            <a:endParaRPr lang="en-IN" sz="5600" dirty="0">
              <a:latin typeface="Arial" panose="020B0604020202020204" pitchFamily="34" charset="0"/>
              <a:cs typeface="Arial" panose="020B0604020202020204" pitchFamily="34" charset="0"/>
            </a:endParaRPr>
          </a:p>
          <a:p>
            <a:pPr algn="l">
              <a:lnSpc>
                <a:spcPct val="170000"/>
              </a:lnSpc>
            </a:pPr>
            <a:r>
              <a:rPr lang="en-IN" sz="5600" dirty="0">
                <a:latin typeface="Arial" panose="020B0604020202020204" pitchFamily="34" charset="0"/>
                <a:cs typeface="Arial" panose="020B0604020202020204" pitchFamily="34" charset="0"/>
              </a:rPr>
              <a:t>Subject name: </a:t>
            </a:r>
            <a:r>
              <a:rPr lang="en-GB" sz="5600" dirty="0">
                <a:latin typeface="Arial" panose="020B0604020202020204" pitchFamily="34" charset="0"/>
                <a:cs typeface="Arial" panose="020B0604020202020204" pitchFamily="34" charset="0"/>
              </a:rPr>
              <a:t>Training and Development needs for an HR officer</a:t>
            </a:r>
            <a:endParaRPr lang="en-IN" sz="5600" dirty="0">
              <a:latin typeface="Arial" panose="020B0604020202020204" pitchFamily="34" charset="0"/>
              <a:cs typeface="Arial" panose="020B0604020202020204" pitchFamily="34" charset="0"/>
            </a:endParaRPr>
          </a:p>
          <a:p>
            <a:pPr algn="l"/>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3789040"/>
            <a:ext cx="4228956" cy="2907407"/>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6591949" y="4322998"/>
            <a:ext cx="3371013" cy="1698990"/>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26334" y="4653136"/>
            <a:ext cx="2557625" cy="14386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2748" y="332656"/>
            <a:ext cx="2270626" cy="719033"/>
          </a:xfrm>
        </p:spPr>
        <p:txBody>
          <a:bodyPr>
            <a:normAutofit/>
          </a:bodyPr>
          <a:lstStyle/>
          <a:p>
            <a:r>
              <a:rPr lang="en-IN" sz="2800"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467544" y="4653136"/>
            <a:ext cx="8316416" cy="2016224"/>
          </a:xfrm>
        </p:spPr>
        <p:txBody>
          <a:bodyPr>
            <a:normAutofit fontScale="92500"/>
          </a:bodyPr>
          <a:lstStyle/>
          <a:p>
            <a:pPr algn="ctr">
              <a:lnSpc>
                <a:spcPct val="170000"/>
              </a:lnSpc>
            </a:pPr>
            <a:r>
              <a:rPr lang="en-GB" dirty="0">
                <a:latin typeface="Arial" pitchFamily="34" charset="0"/>
                <a:cs typeface="Arial" pitchFamily="34" charset="0"/>
              </a:rPr>
              <a:t>As opined by </a:t>
            </a:r>
            <a:r>
              <a:rPr lang="en-GB" dirty="0" err="1">
                <a:latin typeface="Arial" pitchFamily="34" charset="0"/>
                <a:cs typeface="Arial" pitchFamily="34" charset="0"/>
              </a:rPr>
              <a:t>Kurdi</a:t>
            </a:r>
            <a:r>
              <a:rPr lang="en-GB" dirty="0">
                <a:latin typeface="Arial" pitchFamily="34" charset="0"/>
                <a:cs typeface="Arial" pitchFamily="34" charset="0"/>
              </a:rPr>
              <a:t> and </a:t>
            </a:r>
            <a:r>
              <a:rPr lang="en-GB" dirty="0" err="1">
                <a:latin typeface="Arial" pitchFamily="34" charset="0"/>
                <a:cs typeface="Arial" pitchFamily="34" charset="0"/>
              </a:rPr>
              <a:t>Alshurideh</a:t>
            </a:r>
            <a:r>
              <a:rPr lang="en-GB" dirty="0">
                <a:latin typeface="Arial" pitchFamily="34" charset="0"/>
                <a:cs typeface="Arial" pitchFamily="34" charset="0"/>
              </a:rPr>
              <a:t>, (2020, p. 3983), the Human resources department within an organization is concerned with carrying out activities related to workforce planning, recruitment, training, management, and compensating of the employees. </a:t>
            </a:r>
            <a:endParaRPr lang="en-IN" dirty="0">
              <a:latin typeface="Arial" pitchFamily="34" charset="0"/>
              <a:cs typeface="Arial" pitchFamily="34" charset="0"/>
            </a:endParaRPr>
          </a:p>
        </p:txBody>
      </p:sp>
      <p:pic>
        <p:nvPicPr>
          <p:cNvPr id="6" name="Picture 5" descr="download (1).jpg"/>
          <p:cNvPicPr>
            <a:picLocks noChangeAspect="1"/>
          </p:cNvPicPr>
          <p:nvPr/>
        </p:nvPicPr>
        <p:blipFill>
          <a:blip r:embed="rId3"/>
          <a:stretch>
            <a:fillRect/>
          </a:stretch>
        </p:blipFill>
        <p:spPr>
          <a:xfrm>
            <a:off x="3000364" y="1285860"/>
            <a:ext cx="3357586" cy="337271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5776" y="352769"/>
            <a:ext cx="4646890" cy="668224"/>
          </a:xfrm>
        </p:spPr>
        <p:txBody>
          <a:bodyPr>
            <a:normAutofit/>
          </a:bodyPr>
          <a:lstStyle/>
          <a:p>
            <a:pPr algn="ctr"/>
            <a:r>
              <a:rPr lang="en-GB" sz="2800" b="1" dirty="0"/>
              <a:t>Overview of the organization</a:t>
            </a:r>
            <a:endParaRPr lang="en-IN"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95536" y="5085184"/>
            <a:ext cx="8103274" cy="1536540"/>
          </a:xfrm>
        </p:spPr>
        <p:txBody>
          <a:bodyPr>
            <a:normAutofit/>
          </a:bodyPr>
          <a:lstStyle/>
          <a:p>
            <a:pPr marL="0" indent="0" algn="ctr">
              <a:lnSpc>
                <a:spcPct val="150000"/>
              </a:lnSpc>
              <a:buNone/>
            </a:pPr>
            <a:r>
              <a:rPr lang="en-GB" sz="1800" dirty="0">
                <a:latin typeface="Arial" pitchFamily="34" charset="0"/>
                <a:cs typeface="Arial" pitchFamily="34" charset="0"/>
              </a:rPr>
              <a:t>Barclays is a British multinational bank headquartered in London, England. The company initiated its operations in 1896 and has come a long way through. The company reported revenue of £13.67 billion as of 2021</a:t>
            </a:r>
            <a:endParaRPr lang="en-IN" sz="2400" dirty="0">
              <a:latin typeface="Arial" pitchFamily="34" charset="0"/>
              <a:cs typeface="Arial" pitchFamily="34" charset="0"/>
            </a:endParaRPr>
          </a:p>
        </p:txBody>
      </p:sp>
      <p:pic>
        <p:nvPicPr>
          <p:cNvPr id="6" name="Picture 5" descr="download (2).jpg"/>
          <p:cNvPicPr>
            <a:picLocks noChangeAspect="1"/>
          </p:cNvPicPr>
          <p:nvPr/>
        </p:nvPicPr>
        <p:blipFill>
          <a:blip r:embed="rId3"/>
          <a:stretch>
            <a:fillRect/>
          </a:stretch>
        </p:blipFill>
        <p:spPr>
          <a:xfrm>
            <a:off x="6444208" y="1814799"/>
            <a:ext cx="2143125" cy="2143125"/>
          </a:xfrm>
          <a:prstGeom prst="rect">
            <a:avLst/>
          </a:prstGeom>
        </p:spPr>
      </p:pic>
      <p:pic>
        <p:nvPicPr>
          <p:cNvPr id="7" name="Picture 6" descr="barclays-structure-2021.full.high_quality.jpg"/>
          <p:cNvPicPr>
            <a:picLocks noChangeAspect="1"/>
          </p:cNvPicPr>
          <p:nvPr/>
        </p:nvPicPr>
        <p:blipFill>
          <a:blip r:embed="rId4"/>
          <a:stretch>
            <a:fillRect/>
          </a:stretch>
        </p:blipFill>
        <p:spPr>
          <a:xfrm>
            <a:off x="373833" y="1289148"/>
            <a:ext cx="5278288" cy="329271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500743" cy="1034436"/>
          </a:xfrm>
        </p:spPr>
        <p:txBody>
          <a:bodyPr>
            <a:noAutofit/>
          </a:bodyPr>
          <a:lstStyle/>
          <a:p>
            <a:pPr algn="ctr">
              <a:lnSpc>
                <a:spcPct val="150000"/>
              </a:lnSpc>
            </a:pPr>
            <a:r>
              <a:rPr lang="en-GB" sz="2000" b="1" dirty="0"/>
              <a:t>Identify skills, knowledge, and behaviour required by HR professionals linked to the chosen company</a:t>
            </a:r>
            <a:endParaRPr lang="en-IN"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8126" y="4896410"/>
            <a:ext cx="8470102" cy="1961589"/>
          </a:xfrm>
        </p:spPr>
        <p:txBody>
          <a:bodyPr>
            <a:noAutofit/>
          </a:bodyPr>
          <a:lstStyle/>
          <a:p>
            <a:pPr algn="ctr">
              <a:buNone/>
            </a:pPr>
            <a:r>
              <a:rPr lang="en-GB" sz="1200" b="1" i="1" dirty="0">
                <a:latin typeface="Arial" pitchFamily="34" charset="0"/>
                <a:cs typeface="Arial" pitchFamily="34" charset="0"/>
              </a:rPr>
              <a:t>Skills </a:t>
            </a:r>
            <a:endParaRPr lang="en-IN" sz="1200" dirty="0">
              <a:latin typeface="Arial" pitchFamily="34" charset="0"/>
              <a:cs typeface="Arial" pitchFamily="34" charset="0"/>
            </a:endParaRPr>
          </a:p>
          <a:p>
            <a:pPr lvl="0" algn="ctr">
              <a:buNone/>
            </a:pPr>
            <a:r>
              <a:rPr lang="en-GB" sz="1200" dirty="0">
                <a:latin typeface="Arial" pitchFamily="34" charset="0"/>
                <a:cs typeface="Arial" pitchFamily="34" charset="0"/>
              </a:rPr>
              <a:t> Analytical skills </a:t>
            </a:r>
            <a:endParaRPr lang="en-IN" sz="1200" dirty="0">
              <a:latin typeface="Arial" pitchFamily="34" charset="0"/>
              <a:cs typeface="Arial" pitchFamily="34" charset="0"/>
            </a:endParaRPr>
          </a:p>
          <a:p>
            <a:pPr lvl="0" algn="ctr">
              <a:buNone/>
            </a:pPr>
            <a:r>
              <a:rPr lang="en-GB" sz="1200" dirty="0">
                <a:latin typeface="Arial" pitchFamily="34" charset="0"/>
                <a:cs typeface="Arial" pitchFamily="34" charset="0"/>
              </a:rPr>
              <a:t>Communication skills </a:t>
            </a:r>
            <a:endParaRPr lang="en-IN" sz="1200" dirty="0">
              <a:latin typeface="Arial" pitchFamily="34" charset="0"/>
              <a:cs typeface="Arial" pitchFamily="34" charset="0"/>
            </a:endParaRPr>
          </a:p>
          <a:p>
            <a:pPr lvl="0" algn="ctr">
              <a:buNone/>
            </a:pPr>
            <a:r>
              <a:rPr lang="en-GB" sz="1200" dirty="0">
                <a:latin typeface="Arial" pitchFamily="34" charset="0"/>
                <a:cs typeface="Arial" pitchFamily="34" charset="0"/>
              </a:rPr>
              <a:t>Commercial awareness </a:t>
            </a:r>
            <a:endParaRPr lang="en-IN" sz="1200" dirty="0">
              <a:latin typeface="Arial" pitchFamily="34" charset="0"/>
              <a:cs typeface="Arial" pitchFamily="34" charset="0"/>
            </a:endParaRPr>
          </a:p>
          <a:p>
            <a:pPr lvl="0" algn="ctr">
              <a:buNone/>
            </a:pPr>
            <a:r>
              <a:rPr lang="en-GB" sz="1200" dirty="0">
                <a:latin typeface="Arial" pitchFamily="34" charset="0"/>
                <a:cs typeface="Arial" pitchFamily="34" charset="0"/>
              </a:rPr>
              <a:t>Technical skills </a:t>
            </a:r>
            <a:endParaRPr lang="en-IN" sz="1200" dirty="0">
              <a:latin typeface="Arial" pitchFamily="34" charset="0"/>
              <a:cs typeface="Arial" pitchFamily="34" charset="0"/>
            </a:endParaRPr>
          </a:p>
          <a:p>
            <a:pPr lvl="0" algn="ctr">
              <a:buNone/>
            </a:pPr>
            <a:r>
              <a:rPr lang="en-GB" sz="1200" dirty="0">
                <a:latin typeface="Arial" pitchFamily="34" charset="0"/>
                <a:cs typeface="Arial" pitchFamily="34" charset="0"/>
              </a:rPr>
              <a:t>Communication </a:t>
            </a:r>
            <a:endParaRPr lang="en-IN" sz="1200" dirty="0">
              <a:latin typeface="Arial" pitchFamily="34" charset="0"/>
              <a:cs typeface="Arial" pitchFamily="34" charset="0"/>
            </a:endParaRPr>
          </a:p>
          <a:p>
            <a:pPr algn="ctr">
              <a:buNone/>
            </a:pPr>
            <a:r>
              <a:rPr lang="en-GB" sz="1200" dirty="0">
                <a:latin typeface="Arial" pitchFamily="34" charset="0"/>
                <a:cs typeface="Arial" pitchFamily="34" charset="0"/>
              </a:rPr>
              <a:t>Resilience </a:t>
            </a: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b="5561"/>
          <a:stretch/>
        </p:blipFill>
        <p:spPr>
          <a:xfrm>
            <a:off x="290010" y="1457443"/>
            <a:ext cx="4104456" cy="2998012"/>
          </a:xfrm>
          <a:prstGeom prst="rect">
            <a:avLst/>
          </a:prstGeom>
        </p:spPr>
      </p:pic>
      <p:pic>
        <p:nvPicPr>
          <p:cNvPr id="7" name="Picture 6" descr="images.jpg"/>
          <p:cNvPicPr>
            <a:picLocks noChangeAspect="1"/>
          </p:cNvPicPr>
          <p:nvPr/>
        </p:nvPicPr>
        <p:blipFill>
          <a:blip r:embed="rId4"/>
          <a:stretch>
            <a:fillRect/>
          </a:stretch>
        </p:blipFill>
        <p:spPr>
          <a:xfrm>
            <a:off x="4643438" y="1357298"/>
            <a:ext cx="3964978" cy="350046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820472" cy="686085"/>
          </a:xfrm>
        </p:spPr>
        <p:txBody>
          <a:bodyPr>
            <a:noAutofit/>
          </a:bodyPr>
          <a:lstStyle/>
          <a:p>
            <a:pPr algn="ctr">
              <a:lnSpc>
                <a:spcPct val="150000"/>
              </a:lnSpc>
            </a:pPr>
            <a:r>
              <a:rPr lang="en-GB" sz="2000" b="1" dirty="0"/>
              <a:t>Identify skills, knowledge, and behaviour required by HR professionals linked to the chosen company-Continuation </a:t>
            </a:r>
            <a:endParaRPr lang="en-IN"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34390" y="5157192"/>
            <a:ext cx="8712968" cy="1512168"/>
          </a:xfrm>
        </p:spPr>
        <p:txBody>
          <a:bodyPr>
            <a:normAutofit fontScale="85000" lnSpcReduction="10000"/>
          </a:bodyPr>
          <a:lstStyle/>
          <a:p>
            <a:pPr algn="ctr"/>
            <a:r>
              <a:rPr lang="en-GB" b="1" i="1" dirty="0">
                <a:latin typeface="Arial" pitchFamily="34" charset="0"/>
                <a:cs typeface="Arial" pitchFamily="34" charset="0"/>
              </a:rPr>
              <a:t>Knowledge </a:t>
            </a:r>
            <a:endParaRPr lang="en-IN" dirty="0">
              <a:latin typeface="Arial" pitchFamily="34" charset="0"/>
              <a:cs typeface="Arial" pitchFamily="34" charset="0"/>
            </a:endParaRPr>
          </a:p>
          <a:p>
            <a:pPr algn="ctr"/>
            <a:r>
              <a:rPr lang="en-GB" dirty="0">
                <a:latin typeface="Arial" pitchFamily="34" charset="0"/>
                <a:cs typeface="Arial" pitchFamily="34" charset="0"/>
              </a:rPr>
              <a:t>As mentioned by </a:t>
            </a:r>
            <a:r>
              <a:rPr lang="en-GB" dirty="0" err="1">
                <a:latin typeface="Arial" pitchFamily="34" charset="0"/>
                <a:cs typeface="Arial" pitchFamily="34" charset="0"/>
              </a:rPr>
              <a:t>Giao</a:t>
            </a:r>
            <a:r>
              <a:rPr lang="en-GB" dirty="0">
                <a:latin typeface="Arial" pitchFamily="34" charset="0"/>
                <a:cs typeface="Arial" pitchFamily="34" charset="0"/>
              </a:rPr>
              <a:t> </a:t>
            </a:r>
            <a:r>
              <a:rPr lang="en-GB" i="1" dirty="0">
                <a:latin typeface="Arial" pitchFamily="34" charset="0"/>
                <a:cs typeface="Arial" pitchFamily="34" charset="0"/>
              </a:rPr>
              <a:t>et al</a:t>
            </a:r>
            <a:r>
              <a:rPr lang="en-GB" dirty="0">
                <a:latin typeface="Arial" pitchFamily="34" charset="0"/>
                <a:cs typeface="Arial" pitchFamily="34" charset="0"/>
              </a:rPr>
              <a:t>., (2020, p. 1857), the changing dynamics of business operations call for transition in the manner of how internal departments function. </a:t>
            </a:r>
          </a:p>
          <a:p>
            <a:pPr algn="ctr"/>
            <a:r>
              <a:rPr lang="en-GB" dirty="0">
                <a:latin typeface="Arial" pitchFamily="34" charset="0"/>
                <a:cs typeface="Arial" pitchFamily="34" charset="0"/>
              </a:rPr>
              <a:t>Due to the inclusion of technology within the functioning module of organizations including the banking industry several processes have been altered.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6743" y="1675998"/>
            <a:ext cx="2857500" cy="2819400"/>
          </a:xfrm>
          <a:prstGeom prst="rect">
            <a:avLst/>
          </a:prstGeom>
        </p:spPr>
      </p:pic>
      <p:pic>
        <p:nvPicPr>
          <p:cNvPr id="7" name="Picture 6" descr="dcce390b-7a46-4f6d-80a6-57f6f9de96e3.gif"/>
          <p:cNvPicPr>
            <a:picLocks noChangeAspect="1"/>
          </p:cNvPicPr>
          <p:nvPr/>
        </p:nvPicPr>
        <p:blipFill>
          <a:blip r:embed="rId4"/>
          <a:stretch>
            <a:fillRect/>
          </a:stretch>
        </p:blipFill>
        <p:spPr>
          <a:xfrm>
            <a:off x="214282" y="1285860"/>
            <a:ext cx="4810990" cy="314327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964488" cy="1143000"/>
          </a:xfrm>
        </p:spPr>
        <p:txBody>
          <a:bodyPr>
            <a:noAutofit/>
          </a:bodyPr>
          <a:lstStyle/>
          <a:p>
            <a:pPr algn="ctr">
              <a:lnSpc>
                <a:spcPct val="150000"/>
              </a:lnSpc>
            </a:pPr>
            <a:r>
              <a:rPr lang="en-GB" sz="2000" b="1" dirty="0"/>
              <a:t>Identify skills, knowledge, and behaviour required by HR professionals linked to the chosen company-Continuation </a:t>
            </a:r>
            <a:endParaRPr lang="en-IN"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6024" y="4797152"/>
            <a:ext cx="8748464" cy="1656184"/>
          </a:xfrm>
        </p:spPr>
        <p:txBody>
          <a:bodyPr>
            <a:noAutofit/>
          </a:bodyPr>
          <a:lstStyle/>
          <a:p>
            <a:pPr algn="ctr"/>
            <a:r>
              <a:rPr lang="en-GB" sz="1800" b="1" i="1" dirty="0"/>
              <a:t>Behaviour </a:t>
            </a:r>
            <a:endParaRPr lang="en-IN" sz="1800" dirty="0"/>
          </a:p>
          <a:p>
            <a:pPr algn="ctr"/>
            <a:r>
              <a:rPr lang="en-GB" sz="1800" dirty="0"/>
              <a:t>As stated by </a:t>
            </a:r>
            <a:r>
              <a:rPr lang="en-GB" sz="1800" dirty="0" err="1"/>
              <a:t>Augar</a:t>
            </a:r>
            <a:r>
              <a:rPr lang="en-GB" sz="1800" dirty="0"/>
              <a:t>, (2018), character traits define the trustworthiness and transparency exhibited by an individual. </a:t>
            </a:r>
          </a:p>
          <a:p>
            <a:pPr algn="ctr"/>
            <a:r>
              <a:rPr lang="en-GB" sz="1800" dirty="0"/>
              <a:t>The role of HR in Barclays bank endorses the behavioural attributes of credibility, courage, future-oriented, solutions-driven, enquiring, and critical thinking. </a:t>
            </a:r>
            <a:endParaRPr lang="en-GB" sz="3200" dirty="0">
              <a:latin typeface="Arial" panose="020B0604020202020204" pitchFamily="34" charset="0"/>
              <a:cs typeface="Arial" panose="020B0604020202020204" pitchFamily="34" charset="0"/>
            </a:endParaRPr>
          </a:p>
        </p:txBody>
      </p:sp>
      <p:pic>
        <p:nvPicPr>
          <p:cNvPr id="8" name="Picture 7" descr="images.png"/>
          <p:cNvPicPr>
            <a:picLocks noChangeAspect="1"/>
          </p:cNvPicPr>
          <p:nvPr/>
        </p:nvPicPr>
        <p:blipFill>
          <a:blip r:embed="rId3"/>
          <a:stretch>
            <a:fillRect/>
          </a:stretch>
        </p:blipFill>
        <p:spPr>
          <a:xfrm>
            <a:off x="714348" y="1500174"/>
            <a:ext cx="3127772" cy="2786082"/>
          </a:xfrm>
          <a:prstGeom prst="rect">
            <a:avLst/>
          </a:prstGeom>
        </p:spPr>
      </p:pic>
      <p:pic>
        <p:nvPicPr>
          <p:cNvPr id="9" name="Picture 8" descr="download.jpg"/>
          <p:cNvPicPr>
            <a:picLocks noChangeAspect="1"/>
          </p:cNvPicPr>
          <p:nvPr/>
        </p:nvPicPr>
        <p:blipFill>
          <a:blip r:embed="rId4"/>
          <a:stretch>
            <a:fillRect/>
          </a:stretch>
        </p:blipFill>
        <p:spPr>
          <a:xfrm>
            <a:off x="4500561" y="2000240"/>
            <a:ext cx="4386865" cy="135732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63" y="116632"/>
            <a:ext cx="8712968" cy="903633"/>
          </a:xfrm>
        </p:spPr>
        <p:txBody>
          <a:bodyPr>
            <a:normAutofit/>
          </a:bodyPr>
          <a:lstStyle/>
          <a:p>
            <a:pPr algn="ctr"/>
            <a:r>
              <a:rPr lang="en-GB" sz="2000" b="1" dirty="0"/>
              <a:t>Constructive SWOT and skills audit to identify my training needs </a:t>
            </a:r>
            <a:endParaRPr lang="en-IN" sz="2000" b="1" dirty="0">
              <a:latin typeface="Arial" panose="020B0604020202020204" pitchFamily="34" charset="0"/>
              <a:cs typeface="Arial" panose="020B0604020202020204" pitchFamily="34" charset="0"/>
            </a:endParaRPr>
          </a:p>
        </p:txBody>
      </p:sp>
      <p:graphicFrame>
        <p:nvGraphicFramePr>
          <p:cNvPr id="7" name="Table 6"/>
          <p:cNvGraphicFramePr>
            <a:graphicFrameLocks noGrp="1"/>
          </p:cNvGraphicFramePr>
          <p:nvPr/>
        </p:nvGraphicFramePr>
        <p:xfrm>
          <a:off x="785786" y="1071545"/>
          <a:ext cx="7643866" cy="4929223"/>
        </p:xfrm>
        <a:graphic>
          <a:graphicData uri="http://schemas.openxmlformats.org/drawingml/2006/table">
            <a:tbl>
              <a:tblPr/>
              <a:tblGrid>
                <a:gridCol w="1898227">
                  <a:extLst>
                    <a:ext uri="{9D8B030D-6E8A-4147-A177-3AD203B41FA5}">
                      <a16:colId xmlns:a16="http://schemas.microsoft.com/office/drawing/2014/main" val="20000"/>
                    </a:ext>
                  </a:extLst>
                </a:gridCol>
                <a:gridCol w="5745639">
                  <a:extLst>
                    <a:ext uri="{9D8B030D-6E8A-4147-A177-3AD203B41FA5}">
                      <a16:colId xmlns:a16="http://schemas.microsoft.com/office/drawing/2014/main" val="20001"/>
                    </a:ext>
                  </a:extLst>
                </a:gridCol>
              </a:tblGrid>
              <a:tr h="1232306">
                <a:tc>
                  <a:txBody>
                    <a:bodyPr/>
                    <a:lstStyle/>
                    <a:p>
                      <a:pPr>
                        <a:lnSpc>
                          <a:spcPct val="115000"/>
                        </a:lnSpc>
                        <a:spcAft>
                          <a:spcPts val="0"/>
                        </a:spcAft>
                      </a:pPr>
                      <a:r>
                        <a:rPr lang="en-GB" sz="1200" dirty="0">
                          <a:latin typeface="Times New Roman"/>
                          <a:ea typeface="Times New Roman"/>
                        </a:rPr>
                        <a:t>Strengths </a:t>
                      </a:r>
                      <a:endParaRPr lang="en-IN" sz="11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Arial"/>
                        <a:buChar char="●"/>
                      </a:pPr>
                      <a:r>
                        <a:rPr lang="en-GB" sz="1200" u="none" strike="noStrike">
                          <a:latin typeface="Times New Roman"/>
                          <a:ea typeface="Times New Roman"/>
                        </a:rPr>
                        <a:t>I am proficient in analytical and critical thinking skills.</a:t>
                      </a:r>
                      <a:endParaRPr lang="en-IN" sz="1100" u="none" strike="noStrike">
                        <a:latin typeface="Arial"/>
                        <a:ea typeface="Arial"/>
                      </a:endParaRPr>
                    </a:p>
                    <a:p>
                      <a:pPr marL="342900" lvl="0" indent="-342900">
                        <a:lnSpc>
                          <a:spcPct val="115000"/>
                        </a:lnSpc>
                        <a:spcAft>
                          <a:spcPts val="0"/>
                        </a:spcAft>
                        <a:buFont typeface="Arial"/>
                        <a:buChar char="●"/>
                      </a:pPr>
                      <a:r>
                        <a:rPr lang="en-GB" sz="1200" u="none" strike="noStrike">
                          <a:latin typeface="Times New Roman"/>
                          <a:ea typeface="Times New Roman"/>
                        </a:rPr>
                        <a:t>I am also well versed with the contemporary trends in the banking industry and therefore commercial awareness is my strong arena.</a:t>
                      </a:r>
                      <a:endParaRPr lang="en-IN" sz="1100" u="none" strike="noStrike">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499973">
                <a:tc>
                  <a:txBody>
                    <a:bodyPr/>
                    <a:lstStyle/>
                    <a:p>
                      <a:pPr>
                        <a:lnSpc>
                          <a:spcPct val="115000"/>
                        </a:lnSpc>
                        <a:spcAft>
                          <a:spcPts val="0"/>
                        </a:spcAft>
                      </a:pPr>
                      <a:r>
                        <a:rPr lang="en-GB" sz="1200">
                          <a:latin typeface="Times New Roman"/>
                          <a:ea typeface="Times New Roman"/>
                        </a:rPr>
                        <a:t>Weakness </a:t>
                      </a:r>
                      <a:endParaRPr lang="en-IN" sz="11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Arial"/>
                        <a:buChar char="●"/>
                      </a:pPr>
                      <a:r>
                        <a:rPr lang="en-GB" sz="1200" u="none" strike="noStrike" dirty="0">
                          <a:latin typeface="Times New Roman"/>
                          <a:ea typeface="Times New Roman"/>
                        </a:rPr>
                        <a:t>Lack of technical skills can prove as a disadvantage for me, as the current HR roles within banking companies are extensive data-driven </a:t>
                      </a:r>
                      <a:endParaRPr lang="en-IN" sz="1100" u="none" strike="noStrike" dirty="0">
                        <a:latin typeface="Arial"/>
                        <a:ea typeface="Arial"/>
                      </a:endParaRPr>
                    </a:p>
                    <a:p>
                      <a:pPr marL="342900" lvl="0" indent="-342900">
                        <a:lnSpc>
                          <a:spcPct val="115000"/>
                        </a:lnSpc>
                        <a:spcAft>
                          <a:spcPts val="0"/>
                        </a:spcAft>
                        <a:buFont typeface="Arial"/>
                        <a:buChar char="●"/>
                      </a:pPr>
                      <a:r>
                        <a:rPr lang="en-GB" sz="1200" u="none" strike="noStrike" dirty="0">
                          <a:latin typeface="Times New Roman"/>
                          <a:ea typeface="Times New Roman"/>
                        </a:rPr>
                        <a:t>Limited knowledge of the metrics of performance can also be considered my weakness </a:t>
                      </a:r>
                      <a:endParaRPr lang="en-IN" sz="11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232306">
                <a:tc>
                  <a:txBody>
                    <a:bodyPr/>
                    <a:lstStyle/>
                    <a:p>
                      <a:pPr>
                        <a:lnSpc>
                          <a:spcPct val="115000"/>
                        </a:lnSpc>
                        <a:spcAft>
                          <a:spcPts val="0"/>
                        </a:spcAft>
                      </a:pPr>
                      <a:r>
                        <a:rPr lang="en-GB" sz="1200">
                          <a:latin typeface="Times New Roman"/>
                          <a:ea typeface="Times New Roman"/>
                        </a:rPr>
                        <a:t>Opportunities </a:t>
                      </a:r>
                      <a:endParaRPr lang="en-IN" sz="11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Arial"/>
                        <a:buChar char="●"/>
                      </a:pPr>
                      <a:r>
                        <a:rPr lang="en-GB" sz="1200" u="none" strike="noStrike">
                          <a:latin typeface="Times New Roman"/>
                          <a:ea typeface="Times New Roman"/>
                        </a:rPr>
                        <a:t>Improvements can be made in front of behavioural attributes </a:t>
                      </a:r>
                      <a:endParaRPr lang="en-IN" sz="1100" u="none" strike="noStrike">
                        <a:latin typeface="Arial"/>
                        <a:ea typeface="Arial"/>
                      </a:endParaRPr>
                    </a:p>
                    <a:p>
                      <a:pPr marL="342900" lvl="0" indent="-342900">
                        <a:lnSpc>
                          <a:spcPct val="115000"/>
                        </a:lnSpc>
                        <a:spcAft>
                          <a:spcPts val="0"/>
                        </a:spcAft>
                        <a:buFont typeface="Arial"/>
                        <a:buChar char="●"/>
                      </a:pPr>
                      <a:r>
                        <a:rPr lang="en-GB" sz="1200" u="none" strike="noStrike">
                          <a:latin typeface="Times New Roman"/>
                          <a:ea typeface="Times New Roman"/>
                        </a:rPr>
                        <a:t>I have been focussing on the development of behavioural metrics such as credibility, future orientation, and collaboration</a:t>
                      </a:r>
                      <a:endParaRPr lang="en-IN" sz="1100" u="none" strike="noStrike">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964638">
                <a:tc>
                  <a:txBody>
                    <a:bodyPr/>
                    <a:lstStyle/>
                    <a:p>
                      <a:pPr>
                        <a:lnSpc>
                          <a:spcPct val="115000"/>
                        </a:lnSpc>
                        <a:spcAft>
                          <a:spcPts val="0"/>
                        </a:spcAft>
                      </a:pPr>
                      <a:r>
                        <a:rPr lang="en-GB" sz="1200">
                          <a:latin typeface="Times New Roman"/>
                          <a:ea typeface="Times New Roman"/>
                        </a:rPr>
                        <a:t>Threats </a:t>
                      </a:r>
                      <a:endParaRPr lang="en-IN" sz="11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Arial"/>
                        <a:buChar char="●"/>
                      </a:pPr>
                      <a:r>
                        <a:rPr lang="en-GB" sz="1200" u="none" strike="noStrike" dirty="0">
                          <a:latin typeface="Times New Roman"/>
                          <a:ea typeface="Times New Roman"/>
                        </a:rPr>
                        <a:t>The fast-changing nature of organizational functioning can be considered a threat as it could require continuously staying engaged in the learning process </a:t>
                      </a:r>
                      <a:endParaRPr lang="en-IN" sz="11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Constructive SWOT and skills audit to identify my training needs-Continuation</a:t>
            </a:r>
            <a:endParaRPr lang="en-IN" b="1" dirty="0"/>
          </a:p>
        </p:txBody>
      </p:sp>
      <p:sp>
        <p:nvSpPr>
          <p:cNvPr id="3" name="Content Placeholder 2"/>
          <p:cNvSpPr>
            <a:spLocks noGrp="1"/>
          </p:cNvSpPr>
          <p:nvPr>
            <p:ph idx="1"/>
          </p:nvPr>
        </p:nvSpPr>
        <p:spPr>
          <a:xfrm>
            <a:off x="628650" y="4714884"/>
            <a:ext cx="7886700" cy="1928826"/>
          </a:xfrm>
        </p:spPr>
        <p:txBody>
          <a:bodyPr>
            <a:normAutofit fontScale="92500" lnSpcReduction="10000"/>
          </a:bodyPr>
          <a:lstStyle/>
          <a:p>
            <a:pPr algn="ctr"/>
            <a:r>
              <a:rPr lang="en-GB" b="1" i="1" dirty="0">
                <a:latin typeface="Arial" pitchFamily="34" charset="0"/>
                <a:cs typeface="Arial" pitchFamily="34" charset="0"/>
              </a:rPr>
              <a:t>Skills audit and training need identification </a:t>
            </a:r>
            <a:endParaRPr lang="en-IN" dirty="0">
              <a:latin typeface="Arial" pitchFamily="34" charset="0"/>
              <a:cs typeface="Arial" pitchFamily="34" charset="0"/>
            </a:endParaRPr>
          </a:p>
          <a:p>
            <a:pPr algn="ctr"/>
            <a:r>
              <a:rPr lang="en-GB" dirty="0">
                <a:latin typeface="Arial" pitchFamily="34" charset="0"/>
                <a:cs typeface="Arial" pitchFamily="34" charset="0"/>
              </a:rPr>
              <a:t>The above SWOT analysis highlights the key skills that I consider my strengths, besides it also entails the arenas which require development and training.</a:t>
            </a:r>
          </a:p>
          <a:p>
            <a:pPr algn="ctr"/>
            <a:r>
              <a:rPr lang="en-GB" dirty="0">
                <a:latin typeface="Arial" pitchFamily="34" charset="0"/>
                <a:cs typeface="Arial" pitchFamily="34" charset="0"/>
              </a:rPr>
              <a:t> I need to train myself with the use of HR system software used in Barclays Bank and also learn about the fundamentals of data analytics using AI.</a:t>
            </a:r>
            <a:endParaRPr lang="en-IN" dirty="0">
              <a:latin typeface="Arial" pitchFamily="34" charset="0"/>
              <a:cs typeface="Arial" pitchFamily="34" charset="0"/>
            </a:endParaRPr>
          </a:p>
        </p:txBody>
      </p:sp>
      <p:pic>
        <p:nvPicPr>
          <p:cNvPr id="4" name="Picture 3" descr="Employee-strength.png"/>
          <p:cNvPicPr>
            <a:picLocks noChangeAspect="1"/>
          </p:cNvPicPr>
          <p:nvPr/>
        </p:nvPicPr>
        <p:blipFill>
          <a:blip r:embed="rId3"/>
          <a:stretch>
            <a:fillRect/>
          </a:stretch>
        </p:blipFill>
        <p:spPr>
          <a:xfrm>
            <a:off x="1962683" y="1661106"/>
            <a:ext cx="5218633" cy="243345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itchFamily="34" charset="0"/>
                <a:cs typeface="Arial" pitchFamily="34" charset="0"/>
              </a:rPr>
              <a:t>Identification and critical assessment of the benefits of training and development for HR officers of the chosen company </a:t>
            </a:r>
            <a:endParaRPr lang="en-IN" sz="2400" dirty="0"/>
          </a:p>
        </p:txBody>
      </p:sp>
      <p:sp>
        <p:nvSpPr>
          <p:cNvPr id="3" name="Content Placeholder 2"/>
          <p:cNvSpPr>
            <a:spLocks noGrp="1"/>
          </p:cNvSpPr>
          <p:nvPr>
            <p:ph idx="1"/>
          </p:nvPr>
        </p:nvSpPr>
        <p:spPr>
          <a:xfrm>
            <a:off x="628650" y="5643578"/>
            <a:ext cx="7886700" cy="533384"/>
          </a:xfrm>
        </p:spPr>
        <p:txBody>
          <a:bodyPr>
            <a:noAutofit/>
          </a:bodyPr>
          <a:lstStyle/>
          <a:p>
            <a:pPr algn="ctr"/>
            <a:r>
              <a:rPr lang="en-GB" sz="2400" dirty="0">
                <a:latin typeface="Arial" pitchFamily="34" charset="0"/>
                <a:cs typeface="Arial" pitchFamily="34" charset="0"/>
              </a:rPr>
              <a:t>Training and development is the most significant aspect of HRM within Barclays bank</a:t>
            </a:r>
            <a:endParaRPr lang="en-IN" sz="2400" dirty="0">
              <a:latin typeface="Arial" pitchFamily="34" charset="0"/>
              <a:cs typeface="Arial" pitchFamily="34" charset="0"/>
            </a:endParaRPr>
          </a:p>
        </p:txBody>
      </p:sp>
      <p:pic>
        <p:nvPicPr>
          <p:cNvPr id="4" name="Picture 3" descr="training_development_process.jpg"/>
          <p:cNvPicPr>
            <a:picLocks noChangeAspect="1"/>
          </p:cNvPicPr>
          <p:nvPr/>
        </p:nvPicPr>
        <p:blipFill>
          <a:blip r:embed="rId3"/>
          <a:stretch>
            <a:fillRect/>
          </a:stretch>
        </p:blipFill>
        <p:spPr>
          <a:xfrm>
            <a:off x="500034" y="1500174"/>
            <a:ext cx="4295792" cy="3693066"/>
          </a:xfrm>
          <a:prstGeom prst="rect">
            <a:avLst/>
          </a:prstGeom>
        </p:spPr>
      </p:pic>
      <p:pic>
        <p:nvPicPr>
          <p:cNvPr id="6" name="Picture 5" descr="hr-manager-640x230.jpg"/>
          <p:cNvPicPr>
            <a:picLocks noChangeAspect="1"/>
          </p:cNvPicPr>
          <p:nvPr/>
        </p:nvPicPr>
        <p:blipFill>
          <a:blip r:embed="rId4"/>
          <a:stretch>
            <a:fillRect/>
          </a:stretch>
        </p:blipFill>
        <p:spPr>
          <a:xfrm>
            <a:off x="4857752" y="1857364"/>
            <a:ext cx="3778248" cy="303213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itchFamily="34" charset="0"/>
                <a:cs typeface="Arial" pitchFamily="34" charset="0"/>
              </a:rPr>
              <a:t>Identification and critical assessment of the benefits of training and development for HR officers of the chosen company- Continuation</a:t>
            </a:r>
            <a:endParaRPr lang="en-IN" sz="2400" b="1" dirty="0">
              <a:latin typeface="Arial" pitchFamily="34" charset="0"/>
              <a:cs typeface="Arial" pitchFamily="34" charset="0"/>
            </a:endParaRPr>
          </a:p>
        </p:txBody>
      </p:sp>
      <p:sp>
        <p:nvSpPr>
          <p:cNvPr id="3" name="Content Placeholder 2"/>
          <p:cNvSpPr>
            <a:spLocks noGrp="1"/>
          </p:cNvSpPr>
          <p:nvPr>
            <p:ph idx="1"/>
          </p:nvPr>
        </p:nvSpPr>
        <p:spPr>
          <a:xfrm>
            <a:off x="628650" y="5500702"/>
            <a:ext cx="7886700" cy="1240666"/>
          </a:xfrm>
        </p:spPr>
        <p:txBody>
          <a:bodyPr>
            <a:noAutofit/>
          </a:bodyPr>
          <a:lstStyle/>
          <a:p>
            <a:pPr algn="ctr"/>
            <a:r>
              <a:rPr lang="en-GB" sz="2000" dirty="0">
                <a:latin typeface="Arial" pitchFamily="34" charset="0"/>
                <a:cs typeface="Arial" pitchFamily="34" charset="0"/>
              </a:rPr>
              <a:t>Besides, the earlier employees of the company are also to be trained to keep them upgraded with the use of new systems and procedures as well as to assist them in achieving career growth through skill development</a:t>
            </a:r>
            <a:endParaRPr lang="en-IN" sz="2000" dirty="0">
              <a:latin typeface="Arial" pitchFamily="34" charset="0"/>
              <a:cs typeface="Arial" pitchFamily="34" charset="0"/>
            </a:endParaRPr>
          </a:p>
        </p:txBody>
      </p:sp>
      <p:pic>
        <p:nvPicPr>
          <p:cNvPr id="4" name="Picture 3" descr="Importance-of-Training.png"/>
          <p:cNvPicPr>
            <a:picLocks noChangeAspect="1"/>
          </p:cNvPicPr>
          <p:nvPr/>
        </p:nvPicPr>
        <p:blipFill>
          <a:blip r:embed="rId3"/>
          <a:stretch>
            <a:fillRect/>
          </a:stretch>
        </p:blipFill>
        <p:spPr>
          <a:xfrm>
            <a:off x="2190750" y="1643049"/>
            <a:ext cx="4762500" cy="368142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0136" y="188640"/>
            <a:ext cx="2483768" cy="548680"/>
          </a:xfrm>
        </p:spPr>
        <p:txBody>
          <a:bodyPr>
            <a:normAutofit fontScale="90000"/>
          </a:bodyPr>
          <a:lstStyle/>
          <a:p>
            <a:pPr algn="ctr">
              <a:lnSpc>
                <a:spcPct val="150000"/>
              </a:lnSpc>
            </a:pPr>
            <a:r>
              <a:rPr lang="en-IN" b="1" dirty="0">
                <a:latin typeface="Arial" panose="020B0604020202020204" pitchFamily="34" charset="0"/>
                <a:cs typeface="Arial" panose="020B0604020202020204" pitchFamily="34" charset="0"/>
              </a:rPr>
              <a:t>Conclusion </a:t>
            </a:r>
          </a:p>
        </p:txBody>
      </p:sp>
      <p:sp>
        <p:nvSpPr>
          <p:cNvPr id="3" name="Content Placeholder 2"/>
          <p:cNvSpPr>
            <a:spLocks noGrp="1"/>
          </p:cNvSpPr>
          <p:nvPr>
            <p:ph idx="1"/>
          </p:nvPr>
        </p:nvSpPr>
        <p:spPr>
          <a:xfrm>
            <a:off x="467544" y="5572140"/>
            <a:ext cx="8240369" cy="1116604"/>
          </a:xfrm>
        </p:spPr>
        <p:txBody>
          <a:bodyPr>
            <a:noAutofit/>
          </a:bodyPr>
          <a:lstStyle/>
          <a:p>
            <a:pPr marL="0" indent="0" algn="ctr">
              <a:buNone/>
            </a:pPr>
            <a:r>
              <a:rPr lang="en-GB" sz="1800" dirty="0">
                <a:latin typeface="Arial" pitchFamily="34" charset="0"/>
                <a:cs typeface="Arial" pitchFamily="34" charset="0"/>
              </a:rPr>
              <a:t>The HR department is one of the most vital parts of an organization. Its functioning requires a multi-dimensional approach catering to the needs of the external environment through assessment of labour data and maintenance of internal coherence through collaboration with other departments. </a:t>
            </a:r>
            <a:endParaRPr lang="en-IN" sz="1800" dirty="0">
              <a:latin typeface="Arial" pitchFamily="34" charset="0"/>
              <a:cs typeface="Arial"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2896" y="1398840"/>
            <a:ext cx="7318248" cy="380695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484784"/>
            <a:ext cx="2411760" cy="1143000"/>
          </a:xfrm>
        </p:spPr>
        <p:txBody>
          <a:bodyPr>
            <a:normAutofit fontScale="90000"/>
          </a:bodyPr>
          <a:lstStyle/>
          <a:p>
            <a:pPr algn="just">
              <a:lnSpc>
                <a:spcPct val="150000"/>
              </a:lnSpc>
            </a:pPr>
            <a:r>
              <a:rPr lang="en-US" b="1" dirty="0">
                <a:latin typeface="Arial" panose="020B0604020202020204" pitchFamily="34" charset="0"/>
                <a:cs typeface="Arial" panose="020B0604020202020204" pitchFamily="34" charset="0"/>
              </a:rPr>
              <a:t>References</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7504" y="3734702"/>
            <a:ext cx="8928992" cy="3006666"/>
          </a:xfrm>
        </p:spPr>
        <p:txBody>
          <a:bodyPr>
            <a:normAutofit/>
          </a:bodyPr>
          <a:lstStyle/>
          <a:p>
            <a:pPr algn="just"/>
            <a:r>
              <a:rPr lang="en-GB" sz="1600" dirty="0" err="1"/>
              <a:t>Kurdi</a:t>
            </a:r>
            <a:r>
              <a:rPr lang="en-GB" sz="1600" dirty="0"/>
              <a:t>, B. and </a:t>
            </a:r>
            <a:r>
              <a:rPr lang="en-GB" sz="1600" dirty="0" err="1"/>
              <a:t>Alshurideh</a:t>
            </a:r>
            <a:r>
              <a:rPr lang="en-GB" sz="1600" dirty="0"/>
              <a:t>, M., 2020. Employee retention and organizational performance: Evidence from banking industry. </a:t>
            </a:r>
            <a:r>
              <a:rPr lang="en-IN" sz="1600" i="1" dirty="0"/>
              <a:t>Management Science Letters</a:t>
            </a:r>
            <a:r>
              <a:rPr lang="en-IN" sz="1600" dirty="0"/>
              <a:t>, </a:t>
            </a:r>
            <a:r>
              <a:rPr lang="en-IN" sz="1600" i="1" dirty="0"/>
              <a:t>10</a:t>
            </a:r>
            <a:r>
              <a:rPr lang="en-IN" sz="1600" dirty="0"/>
              <a:t>(16), pp.3981-3990.</a:t>
            </a:r>
            <a:r>
              <a:rPr lang="en-GB" sz="1600" dirty="0"/>
              <a:t> </a:t>
            </a:r>
            <a:r>
              <a:rPr lang="en-GB" sz="1600" u="sng" dirty="0">
                <a:hlinkClick r:id="rId3"/>
              </a:rPr>
              <a:t>http://growingscience.com/beta/msl/4116-employee-retention-and-organizational-performance-evidence-from-banking-industry.html</a:t>
            </a:r>
            <a:endParaRPr lang="en-IN" sz="1600" dirty="0"/>
          </a:p>
          <a:p>
            <a:pPr algn="just"/>
            <a:r>
              <a:rPr lang="en-GB" sz="1600" dirty="0" err="1"/>
              <a:t>Rubel</a:t>
            </a:r>
            <a:r>
              <a:rPr lang="en-GB" sz="1600" dirty="0"/>
              <a:t>, M.R.B., </a:t>
            </a:r>
            <a:r>
              <a:rPr lang="en-GB" sz="1600" dirty="0" err="1"/>
              <a:t>Rimi</a:t>
            </a:r>
            <a:r>
              <a:rPr lang="en-GB" sz="1600" dirty="0"/>
              <a:t>, N.N., </a:t>
            </a:r>
            <a:r>
              <a:rPr lang="en-GB" sz="1600" dirty="0" err="1"/>
              <a:t>Yusliza</a:t>
            </a:r>
            <a:r>
              <a:rPr lang="en-GB" sz="1600" dirty="0"/>
              <a:t>, M.Y. and Kee, D.M.H., 2018. High commitment human resource management practices and employee service behaviour: Trust in management as mediator. </a:t>
            </a:r>
            <a:r>
              <a:rPr lang="en-IN" sz="1600" i="1" dirty="0"/>
              <a:t>IIMB Management Review</a:t>
            </a:r>
            <a:r>
              <a:rPr lang="en-IN" sz="1600" dirty="0"/>
              <a:t>, </a:t>
            </a:r>
            <a:r>
              <a:rPr lang="en-IN" sz="1600" i="1" dirty="0"/>
              <a:t>30</a:t>
            </a:r>
            <a:r>
              <a:rPr lang="en-IN" sz="1600" dirty="0"/>
              <a:t>(4), pp.316-329.</a:t>
            </a:r>
            <a:r>
              <a:rPr lang="en-GB" sz="1600" dirty="0"/>
              <a:t> </a:t>
            </a:r>
            <a:r>
              <a:rPr lang="en-GB" sz="1600" u="sng" dirty="0">
                <a:hlinkClick r:id="rId4"/>
              </a:rPr>
              <a:t>https://www.sciencedirect.com/science/article/pii/S0970389618302453</a:t>
            </a:r>
            <a:endParaRPr lang="en-IN" sz="1600" dirty="0"/>
          </a:p>
          <a:p>
            <a:pPr algn="just"/>
            <a:r>
              <a:rPr lang="en-GB" sz="1600" dirty="0" err="1"/>
              <a:t>Giao</a:t>
            </a:r>
            <a:r>
              <a:rPr lang="en-GB" sz="1600" dirty="0"/>
              <a:t>, H.N.K., </a:t>
            </a:r>
            <a:r>
              <a:rPr lang="en-GB" sz="1600" dirty="0" err="1"/>
              <a:t>Vuong</a:t>
            </a:r>
            <a:r>
              <a:rPr lang="en-GB" sz="1600" dirty="0"/>
              <a:t>, B.N., </a:t>
            </a:r>
            <a:r>
              <a:rPr lang="en-GB" sz="1600" dirty="0" err="1"/>
              <a:t>Huan</a:t>
            </a:r>
            <a:r>
              <a:rPr lang="en-GB" sz="1600" dirty="0"/>
              <a:t>, D.D., </a:t>
            </a:r>
            <a:r>
              <a:rPr lang="en-GB" sz="1600" dirty="0" err="1"/>
              <a:t>Tushar</a:t>
            </a:r>
            <a:r>
              <a:rPr lang="en-GB" sz="1600" dirty="0"/>
              <a:t>, H. and </a:t>
            </a:r>
            <a:r>
              <a:rPr lang="en-GB" sz="1600" dirty="0" err="1"/>
              <a:t>Quan</a:t>
            </a:r>
            <a:r>
              <a:rPr lang="en-GB" sz="1600" dirty="0"/>
              <a:t>, T.N., 2020. The effect of emotional intelligence on turnover intention and the moderating role of perceived organizational support: Evidence from the banking industry of Vietnam. </a:t>
            </a:r>
            <a:r>
              <a:rPr lang="en-IN" sz="1600" i="1" dirty="0"/>
              <a:t>Sustainability</a:t>
            </a:r>
            <a:r>
              <a:rPr lang="en-IN" sz="1600" dirty="0"/>
              <a:t>, </a:t>
            </a:r>
            <a:r>
              <a:rPr lang="en-IN" sz="1600" i="1" dirty="0"/>
              <a:t>12</a:t>
            </a:r>
            <a:r>
              <a:rPr lang="en-IN" sz="1600" dirty="0"/>
              <a:t>(5), p.1857.</a:t>
            </a:r>
            <a:r>
              <a:rPr lang="en-GB" sz="1600" dirty="0"/>
              <a:t> </a:t>
            </a:r>
            <a:r>
              <a:rPr lang="en-GB" sz="1600" u="sng" dirty="0">
                <a:hlinkClick r:id="rId5"/>
              </a:rPr>
              <a:t>https://www.mdpi.com/653802</a:t>
            </a:r>
            <a:endParaRPr lang="en-IN" sz="1600" dirty="0"/>
          </a:p>
        </p:txBody>
      </p:sp>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12160" y="908720"/>
            <a:ext cx="2876559" cy="249289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6419088"/>
            <a:ext cx="1865376" cy="43891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9570" y="6419088"/>
            <a:ext cx="1865376" cy="438912"/>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34946" y="6419088"/>
            <a:ext cx="1865376" cy="438912"/>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00322" y="6437376"/>
            <a:ext cx="1865376" cy="438912"/>
          </a:xfrm>
          <a:prstGeom prst="rect">
            <a:avLst/>
          </a:prstGeom>
        </p:spPr>
      </p:pic>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65698" y="6429958"/>
            <a:ext cx="1865376" cy="438912"/>
          </a:xfrm>
          <a:prstGeom prst="rect">
            <a:avLst/>
          </a:prstGeom>
        </p:spPr>
      </p:pic>
      <p:pic>
        <p:nvPicPr>
          <p:cNvPr id="14" name="Picture 13" descr="best_thank_you_cards_for_men.jpg"/>
          <p:cNvPicPr>
            <a:picLocks noChangeAspect="1"/>
          </p:cNvPicPr>
          <p:nvPr/>
        </p:nvPicPr>
        <p:blipFill>
          <a:blip r:embed="rId4"/>
          <a:stretch>
            <a:fillRect/>
          </a:stretch>
        </p:blipFill>
        <p:spPr>
          <a:xfrm>
            <a:off x="0" y="-2357478"/>
            <a:ext cx="9315450" cy="93154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1844956"/>
            <a:ext cx="6516216" cy="5013044"/>
          </a:xfrm>
          <a:prstGeom prst="rect">
            <a:avLst/>
          </a:prstGeom>
        </p:spPr>
      </p:pic>
      <p:sp>
        <p:nvSpPr>
          <p:cNvPr id="6" name="Rectangle 5"/>
          <p:cNvSpPr/>
          <p:nvPr/>
        </p:nvSpPr>
        <p:spPr>
          <a:xfrm rot="16200000">
            <a:off x="-1106406" y="3274758"/>
            <a:ext cx="4935326"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ANY QUESTIONS</a:t>
            </a:r>
          </a:p>
        </p:txBody>
      </p:sp>
    </p:spTree>
    <p:extLst>
      <p:ext uri="{BB962C8B-B14F-4D97-AF65-F5344CB8AC3E}">
        <p14:creationId xmlns:p14="http://schemas.microsoft.com/office/powerpoint/2010/main" val="3207474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1628</Words>
  <Application>Microsoft Office PowerPoint</Application>
  <PresentationFormat>On-screen Show (4:3)</PresentationFormat>
  <Paragraphs>78</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Training and Development needs for an HR officer</vt:lpstr>
      <vt:lpstr>Introduction</vt:lpstr>
      <vt:lpstr>Overview of the organization</vt:lpstr>
      <vt:lpstr>Identify skills, knowledge, and behaviour required by HR professionals linked to the chosen company</vt:lpstr>
      <vt:lpstr>Identify skills, knowledge, and behaviour required by HR professionals linked to the chosen company-Continuation </vt:lpstr>
      <vt:lpstr>Identify skills, knowledge, and behaviour required by HR professionals linked to the chosen company-Continuation </vt:lpstr>
      <vt:lpstr>Constructive SWOT and skills audit to identify my training needs </vt:lpstr>
      <vt:lpstr>Constructive SWOT and skills audit to identify my training needs-Continuation</vt:lpstr>
      <vt:lpstr>Identification and critical assessment of the benefits of training and development for HR officers of the chosen company </vt:lpstr>
      <vt:lpstr>Identification and critical assessment of the benefits of training and development for HR officers of the chosen company- Continuation</vt:lpstr>
      <vt:lpstr>Conclusion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Marin Zaharidov</cp:lastModifiedBy>
  <cp:revision>27</cp:revision>
  <dcterms:created xsi:type="dcterms:W3CDTF">2022-06-09T09:35:11Z</dcterms:created>
  <dcterms:modified xsi:type="dcterms:W3CDTF">2022-08-18T13:21:50Z</dcterms:modified>
</cp:coreProperties>
</file>