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7" r:id="rId3"/>
    <p:sldId id="258" r:id="rId4"/>
    <p:sldId id="265" r:id="rId5"/>
    <p:sldId id="263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B3216C-BD9C-0747-BCCF-8BFA021869A4}" v="9" dt="2022-01-06T22:38:28.2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7" autoAdjust="0"/>
    <p:restoredTop sz="94650"/>
  </p:normalViewPr>
  <p:slideViewPr>
    <p:cSldViewPr snapToGrid="0">
      <p:cViewPr varScale="1">
        <p:scale>
          <a:sx n="120" d="100"/>
          <a:sy n="120" d="100"/>
        </p:scale>
        <p:origin x="28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FC67FE-35A3-44DA-AC3E-5616861816E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3E3D233-5DFC-4C5A-AF29-6F7EF7A91A2B}">
      <dgm:prSet/>
      <dgm:spPr/>
      <dgm:t>
        <a:bodyPr/>
        <a:lstStyle/>
        <a:p>
          <a:r>
            <a:rPr lang="en-US"/>
            <a:t>What is your literature review about? Depression in youth adult</a:t>
          </a:r>
        </a:p>
      </dgm:t>
    </dgm:pt>
    <dgm:pt modelId="{0CA00EA3-8910-4847-9EF7-EF09D0B1695E}" type="parTrans" cxnId="{81206D6F-559B-45A4-A7A2-A0ABD6595ECC}">
      <dgm:prSet/>
      <dgm:spPr/>
      <dgm:t>
        <a:bodyPr/>
        <a:lstStyle/>
        <a:p>
          <a:endParaRPr lang="en-US"/>
        </a:p>
      </dgm:t>
    </dgm:pt>
    <dgm:pt modelId="{A2261941-818B-43DF-894F-71086A2FA295}" type="sibTrans" cxnId="{81206D6F-559B-45A4-A7A2-A0ABD6595ECC}">
      <dgm:prSet/>
      <dgm:spPr/>
      <dgm:t>
        <a:bodyPr/>
        <a:lstStyle/>
        <a:p>
          <a:endParaRPr lang="en-US"/>
        </a:p>
      </dgm:t>
    </dgm:pt>
    <dgm:pt modelId="{EF81465C-38FC-48D4-8E73-6B592F9D0801}">
      <dgm:prSet/>
      <dgm:spPr/>
      <dgm:t>
        <a:bodyPr/>
        <a:lstStyle/>
        <a:p>
          <a:r>
            <a:rPr lang="en-GB" dirty="0"/>
            <a:t>My research question is “what are the socioeconomic indicators that induce depression in youth adult” </a:t>
          </a:r>
          <a:endParaRPr lang="en-US" dirty="0"/>
        </a:p>
      </dgm:t>
    </dgm:pt>
    <dgm:pt modelId="{E6825513-7A76-4C07-8532-FCA8778B6401}" type="parTrans" cxnId="{0E11D4D0-83D6-46F1-B3B5-D5CF9CA71F3A}">
      <dgm:prSet/>
      <dgm:spPr/>
      <dgm:t>
        <a:bodyPr/>
        <a:lstStyle/>
        <a:p>
          <a:endParaRPr lang="en-US"/>
        </a:p>
      </dgm:t>
    </dgm:pt>
    <dgm:pt modelId="{DA9085F5-0A18-45FB-8EC8-70FB9B2532CD}" type="sibTrans" cxnId="{0E11D4D0-83D6-46F1-B3B5-D5CF9CA71F3A}">
      <dgm:prSet/>
      <dgm:spPr/>
      <dgm:t>
        <a:bodyPr/>
        <a:lstStyle/>
        <a:p>
          <a:endParaRPr lang="en-US"/>
        </a:p>
      </dgm:t>
    </dgm:pt>
    <dgm:pt modelId="{476D7DD0-1B1A-4DD8-9CE8-69854CD03417}">
      <dgm:prSet/>
      <dgm:spPr/>
      <dgm:t>
        <a:bodyPr/>
        <a:lstStyle/>
        <a:p>
          <a:r>
            <a:rPr lang="en-US" dirty="0"/>
            <a:t>Aim: </a:t>
          </a:r>
          <a:r>
            <a:rPr lang="en-GB" dirty="0"/>
            <a:t>factors that contribute towards the influence of depression in youth adult</a:t>
          </a:r>
          <a:endParaRPr lang="en-US" dirty="0"/>
        </a:p>
      </dgm:t>
    </dgm:pt>
    <dgm:pt modelId="{9CB8A98B-CEAF-4C57-8F47-8A06CFE39B8D}" type="parTrans" cxnId="{E80C7F5B-B2CF-4D25-8B6B-FABC13C6F018}">
      <dgm:prSet/>
      <dgm:spPr/>
      <dgm:t>
        <a:bodyPr/>
        <a:lstStyle/>
        <a:p>
          <a:endParaRPr lang="en-US"/>
        </a:p>
      </dgm:t>
    </dgm:pt>
    <dgm:pt modelId="{D2728D02-2654-4D71-A8BA-3E3CCCEE1581}" type="sibTrans" cxnId="{E80C7F5B-B2CF-4D25-8B6B-FABC13C6F018}">
      <dgm:prSet/>
      <dgm:spPr/>
      <dgm:t>
        <a:bodyPr/>
        <a:lstStyle/>
        <a:p>
          <a:endParaRPr lang="en-US"/>
        </a:p>
      </dgm:t>
    </dgm:pt>
    <dgm:pt modelId="{061C4464-CB23-407D-BE04-FE55764F5FA0}">
      <dgm:prSet/>
      <dgm:spPr/>
      <dgm:t>
        <a:bodyPr/>
        <a:lstStyle/>
        <a:p>
          <a:r>
            <a:rPr lang="en-US"/>
            <a:t>Objectives: the objective would be to </a:t>
          </a:r>
          <a:r>
            <a:rPr lang="en-GB"/>
            <a:t>analyse the impact depression has on youth adults</a:t>
          </a:r>
          <a:endParaRPr lang="en-US"/>
        </a:p>
      </dgm:t>
    </dgm:pt>
    <dgm:pt modelId="{804FCE8F-C144-4BFC-A217-1FD9D30E0075}" type="parTrans" cxnId="{0FD0AB64-108A-482C-BA09-64916654C5E2}">
      <dgm:prSet/>
      <dgm:spPr/>
      <dgm:t>
        <a:bodyPr/>
        <a:lstStyle/>
        <a:p>
          <a:endParaRPr lang="en-US"/>
        </a:p>
      </dgm:t>
    </dgm:pt>
    <dgm:pt modelId="{4980E4FD-89D0-4F4C-B12B-00C1AC779A0B}" type="sibTrans" cxnId="{0FD0AB64-108A-482C-BA09-64916654C5E2}">
      <dgm:prSet/>
      <dgm:spPr/>
      <dgm:t>
        <a:bodyPr/>
        <a:lstStyle/>
        <a:p>
          <a:endParaRPr lang="en-US"/>
        </a:p>
      </dgm:t>
    </dgm:pt>
    <dgm:pt modelId="{91B50554-3884-484E-AD06-34C45A276878}" type="pres">
      <dgm:prSet presAssocID="{F9FC67FE-35A3-44DA-AC3E-5616861816EE}" presName="vert0" presStyleCnt="0">
        <dgm:presLayoutVars>
          <dgm:dir/>
          <dgm:animOne val="branch"/>
          <dgm:animLvl val="lvl"/>
        </dgm:presLayoutVars>
      </dgm:prSet>
      <dgm:spPr/>
    </dgm:pt>
    <dgm:pt modelId="{0755B33E-FE3A-2849-A04C-43B7DE593251}" type="pres">
      <dgm:prSet presAssocID="{D3E3D233-5DFC-4C5A-AF29-6F7EF7A91A2B}" presName="thickLine" presStyleLbl="alignNode1" presStyleIdx="0" presStyleCnt="4"/>
      <dgm:spPr/>
    </dgm:pt>
    <dgm:pt modelId="{00EA5BE4-8616-4944-A596-DE24D6E77384}" type="pres">
      <dgm:prSet presAssocID="{D3E3D233-5DFC-4C5A-AF29-6F7EF7A91A2B}" presName="horz1" presStyleCnt="0"/>
      <dgm:spPr/>
    </dgm:pt>
    <dgm:pt modelId="{BA4F4B41-8CA1-EC4B-B82A-CAF69FEB652B}" type="pres">
      <dgm:prSet presAssocID="{D3E3D233-5DFC-4C5A-AF29-6F7EF7A91A2B}" presName="tx1" presStyleLbl="revTx" presStyleIdx="0" presStyleCnt="4"/>
      <dgm:spPr/>
    </dgm:pt>
    <dgm:pt modelId="{485B6E4D-96DA-2A48-ADE6-75EA15A4A85E}" type="pres">
      <dgm:prSet presAssocID="{D3E3D233-5DFC-4C5A-AF29-6F7EF7A91A2B}" presName="vert1" presStyleCnt="0"/>
      <dgm:spPr/>
    </dgm:pt>
    <dgm:pt modelId="{D0ACD4D0-0A86-B84A-B512-5FD0E41BD416}" type="pres">
      <dgm:prSet presAssocID="{EF81465C-38FC-48D4-8E73-6B592F9D0801}" presName="thickLine" presStyleLbl="alignNode1" presStyleIdx="1" presStyleCnt="4"/>
      <dgm:spPr/>
    </dgm:pt>
    <dgm:pt modelId="{6893EF29-D6F6-2C4E-A627-517AD06DA687}" type="pres">
      <dgm:prSet presAssocID="{EF81465C-38FC-48D4-8E73-6B592F9D0801}" presName="horz1" presStyleCnt="0"/>
      <dgm:spPr/>
    </dgm:pt>
    <dgm:pt modelId="{5193FC11-0F74-8548-9311-679F9C7C6766}" type="pres">
      <dgm:prSet presAssocID="{EF81465C-38FC-48D4-8E73-6B592F9D0801}" presName="tx1" presStyleLbl="revTx" presStyleIdx="1" presStyleCnt="4"/>
      <dgm:spPr/>
    </dgm:pt>
    <dgm:pt modelId="{9D94AC80-9622-0C44-975B-F7CE03788715}" type="pres">
      <dgm:prSet presAssocID="{EF81465C-38FC-48D4-8E73-6B592F9D0801}" presName="vert1" presStyleCnt="0"/>
      <dgm:spPr/>
    </dgm:pt>
    <dgm:pt modelId="{BB8352A0-A512-7E4E-84C2-E1B97B6610B6}" type="pres">
      <dgm:prSet presAssocID="{476D7DD0-1B1A-4DD8-9CE8-69854CD03417}" presName="thickLine" presStyleLbl="alignNode1" presStyleIdx="2" presStyleCnt="4"/>
      <dgm:spPr/>
    </dgm:pt>
    <dgm:pt modelId="{36C9705B-60BB-954D-8396-B50866FB237D}" type="pres">
      <dgm:prSet presAssocID="{476D7DD0-1B1A-4DD8-9CE8-69854CD03417}" presName="horz1" presStyleCnt="0"/>
      <dgm:spPr/>
    </dgm:pt>
    <dgm:pt modelId="{C14C9099-4067-7A42-93FD-23EA0C0209C5}" type="pres">
      <dgm:prSet presAssocID="{476D7DD0-1B1A-4DD8-9CE8-69854CD03417}" presName="tx1" presStyleLbl="revTx" presStyleIdx="2" presStyleCnt="4"/>
      <dgm:spPr/>
    </dgm:pt>
    <dgm:pt modelId="{E231E5A7-6528-7A4F-B958-39C2823D9A56}" type="pres">
      <dgm:prSet presAssocID="{476D7DD0-1B1A-4DD8-9CE8-69854CD03417}" presName="vert1" presStyleCnt="0"/>
      <dgm:spPr/>
    </dgm:pt>
    <dgm:pt modelId="{B2B35A8A-B86C-D04A-89AD-80A1BA47C379}" type="pres">
      <dgm:prSet presAssocID="{061C4464-CB23-407D-BE04-FE55764F5FA0}" presName="thickLine" presStyleLbl="alignNode1" presStyleIdx="3" presStyleCnt="4"/>
      <dgm:spPr/>
    </dgm:pt>
    <dgm:pt modelId="{B8B29F07-98A5-754E-AE67-B3671A5D3E50}" type="pres">
      <dgm:prSet presAssocID="{061C4464-CB23-407D-BE04-FE55764F5FA0}" presName="horz1" presStyleCnt="0"/>
      <dgm:spPr/>
    </dgm:pt>
    <dgm:pt modelId="{0496F553-2B89-E949-B91C-4014A0A36862}" type="pres">
      <dgm:prSet presAssocID="{061C4464-CB23-407D-BE04-FE55764F5FA0}" presName="tx1" presStyleLbl="revTx" presStyleIdx="3" presStyleCnt="4"/>
      <dgm:spPr/>
    </dgm:pt>
    <dgm:pt modelId="{8F8BBD6E-779F-5145-A4E3-256DE7D16945}" type="pres">
      <dgm:prSet presAssocID="{061C4464-CB23-407D-BE04-FE55764F5FA0}" presName="vert1" presStyleCnt="0"/>
      <dgm:spPr/>
    </dgm:pt>
  </dgm:ptLst>
  <dgm:cxnLst>
    <dgm:cxn modelId="{3BEC2127-A260-B64F-81EF-510CBCE10587}" type="presOf" srcId="{D3E3D233-5DFC-4C5A-AF29-6F7EF7A91A2B}" destId="{BA4F4B41-8CA1-EC4B-B82A-CAF69FEB652B}" srcOrd="0" destOrd="0" presId="urn:microsoft.com/office/officeart/2008/layout/LinedList"/>
    <dgm:cxn modelId="{F94DB02A-88A2-3746-B071-28A6883FE3B0}" type="presOf" srcId="{F9FC67FE-35A3-44DA-AC3E-5616861816EE}" destId="{91B50554-3884-484E-AD06-34C45A276878}" srcOrd="0" destOrd="0" presId="urn:microsoft.com/office/officeart/2008/layout/LinedList"/>
    <dgm:cxn modelId="{E80C7F5B-B2CF-4D25-8B6B-FABC13C6F018}" srcId="{F9FC67FE-35A3-44DA-AC3E-5616861816EE}" destId="{476D7DD0-1B1A-4DD8-9CE8-69854CD03417}" srcOrd="2" destOrd="0" parTransId="{9CB8A98B-CEAF-4C57-8F47-8A06CFE39B8D}" sibTransId="{D2728D02-2654-4D71-A8BA-3E3CCCEE1581}"/>
    <dgm:cxn modelId="{0FD0AB64-108A-482C-BA09-64916654C5E2}" srcId="{F9FC67FE-35A3-44DA-AC3E-5616861816EE}" destId="{061C4464-CB23-407D-BE04-FE55764F5FA0}" srcOrd="3" destOrd="0" parTransId="{804FCE8F-C144-4BFC-A217-1FD9D30E0075}" sibTransId="{4980E4FD-89D0-4F4C-B12B-00C1AC779A0B}"/>
    <dgm:cxn modelId="{81206D6F-559B-45A4-A7A2-A0ABD6595ECC}" srcId="{F9FC67FE-35A3-44DA-AC3E-5616861816EE}" destId="{D3E3D233-5DFC-4C5A-AF29-6F7EF7A91A2B}" srcOrd="0" destOrd="0" parTransId="{0CA00EA3-8910-4847-9EF7-EF09D0B1695E}" sibTransId="{A2261941-818B-43DF-894F-71086A2FA295}"/>
    <dgm:cxn modelId="{050BA2A2-933F-0345-A6CB-62141DA1634D}" type="presOf" srcId="{476D7DD0-1B1A-4DD8-9CE8-69854CD03417}" destId="{C14C9099-4067-7A42-93FD-23EA0C0209C5}" srcOrd="0" destOrd="0" presId="urn:microsoft.com/office/officeart/2008/layout/LinedList"/>
    <dgm:cxn modelId="{4269DBA9-348F-D042-92B3-D4E9476F479E}" type="presOf" srcId="{EF81465C-38FC-48D4-8E73-6B592F9D0801}" destId="{5193FC11-0F74-8548-9311-679F9C7C6766}" srcOrd="0" destOrd="0" presId="urn:microsoft.com/office/officeart/2008/layout/LinedList"/>
    <dgm:cxn modelId="{0E11D4D0-83D6-46F1-B3B5-D5CF9CA71F3A}" srcId="{F9FC67FE-35A3-44DA-AC3E-5616861816EE}" destId="{EF81465C-38FC-48D4-8E73-6B592F9D0801}" srcOrd="1" destOrd="0" parTransId="{E6825513-7A76-4C07-8532-FCA8778B6401}" sibTransId="{DA9085F5-0A18-45FB-8EC8-70FB9B2532CD}"/>
    <dgm:cxn modelId="{CBC811D8-F9E7-FC40-AFDD-6B1D1E0DEB07}" type="presOf" srcId="{061C4464-CB23-407D-BE04-FE55764F5FA0}" destId="{0496F553-2B89-E949-B91C-4014A0A36862}" srcOrd="0" destOrd="0" presId="urn:microsoft.com/office/officeart/2008/layout/LinedList"/>
    <dgm:cxn modelId="{09930C38-C55E-DC47-AA1B-DA9FA518C40C}" type="presParOf" srcId="{91B50554-3884-484E-AD06-34C45A276878}" destId="{0755B33E-FE3A-2849-A04C-43B7DE593251}" srcOrd="0" destOrd="0" presId="urn:microsoft.com/office/officeart/2008/layout/LinedList"/>
    <dgm:cxn modelId="{2B704FF7-966F-AB48-B631-A788B1EFBF9C}" type="presParOf" srcId="{91B50554-3884-484E-AD06-34C45A276878}" destId="{00EA5BE4-8616-4944-A596-DE24D6E77384}" srcOrd="1" destOrd="0" presId="urn:microsoft.com/office/officeart/2008/layout/LinedList"/>
    <dgm:cxn modelId="{D39EF3C7-959D-9643-B9B5-F600B2F86058}" type="presParOf" srcId="{00EA5BE4-8616-4944-A596-DE24D6E77384}" destId="{BA4F4B41-8CA1-EC4B-B82A-CAF69FEB652B}" srcOrd="0" destOrd="0" presId="urn:microsoft.com/office/officeart/2008/layout/LinedList"/>
    <dgm:cxn modelId="{396C7E41-0395-B94C-B597-1C229DD2BEED}" type="presParOf" srcId="{00EA5BE4-8616-4944-A596-DE24D6E77384}" destId="{485B6E4D-96DA-2A48-ADE6-75EA15A4A85E}" srcOrd="1" destOrd="0" presId="urn:microsoft.com/office/officeart/2008/layout/LinedList"/>
    <dgm:cxn modelId="{A6C4FF4F-2B87-C343-80E5-A2D2E3E8C0E6}" type="presParOf" srcId="{91B50554-3884-484E-AD06-34C45A276878}" destId="{D0ACD4D0-0A86-B84A-B512-5FD0E41BD416}" srcOrd="2" destOrd="0" presId="urn:microsoft.com/office/officeart/2008/layout/LinedList"/>
    <dgm:cxn modelId="{D6C6E44A-05F4-A149-A1D9-93B046A30102}" type="presParOf" srcId="{91B50554-3884-484E-AD06-34C45A276878}" destId="{6893EF29-D6F6-2C4E-A627-517AD06DA687}" srcOrd="3" destOrd="0" presId="urn:microsoft.com/office/officeart/2008/layout/LinedList"/>
    <dgm:cxn modelId="{557979CF-6051-8C4D-92C1-75379B9C19B4}" type="presParOf" srcId="{6893EF29-D6F6-2C4E-A627-517AD06DA687}" destId="{5193FC11-0F74-8548-9311-679F9C7C6766}" srcOrd="0" destOrd="0" presId="urn:microsoft.com/office/officeart/2008/layout/LinedList"/>
    <dgm:cxn modelId="{2F9889C9-4871-C04E-A609-0D8451F5CC47}" type="presParOf" srcId="{6893EF29-D6F6-2C4E-A627-517AD06DA687}" destId="{9D94AC80-9622-0C44-975B-F7CE03788715}" srcOrd="1" destOrd="0" presId="urn:microsoft.com/office/officeart/2008/layout/LinedList"/>
    <dgm:cxn modelId="{274F06B6-D007-774D-8737-B0CDC6718E2A}" type="presParOf" srcId="{91B50554-3884-484E-AD06-34C45A276878}" destId="{BB8352A0-A512-7E4E-84C2-E1B97B6610B6}" srcOrd="4" destOrd="0" presId="urn:microsoft.com/office/officeart/2008/layout/LinedList"/>
    <dgm:cxn modelId="{64F5BF39-9E80-454E-B4CE-015228C13209}" type="presParOf" srcId="{91B50554-3884-484E-AD06-34C45A276878}" destId="{36C9705B-60BB-954D-8396-B50866FB237D}" srcOrd="5" destOrd="0" presId="urn:microsoft.com/office/officeart/2008/layout/LinedList"/>
    <dgm:cxn modelId="{723852B1-F6B0-5B43-AA09-78A6E863B85C}" type="presParOf" srcId="{36C9705B-60BB-954D-8396-B50866FB237D}" destId="{C14C9099-4067-7A42-93FD-23EA0C0209C5}" srcOrd="0" destOrd="0" presId="urn:microsoft.com/office/officeart/2008/layout/LinedList"/>
    <dgm:cxn modelId="{51B39821-6D7F-F14B-A99A-D0F5D06489D5}" type="presParOf" srcId="{36C9705B-60BB-954D-8396-B50866FB237D}" destId="{E231E5A7-6528-7A4F-B958-39C2823D9A56}" srcOrd="1" destOrd="0" presId="urn:microsoft.com/office/officeart/2008/layout/LinedList"/>
    <dgm:cxn modelId="{9E76B83C-4D52-E24D-83C5-6E0F2F33085D}" type="presParOf" srcId="{91B50554-3884-484E-AD06-34C45A276878}" destId="{B2B35A8A-B86C-D04A-89AD-80A1BA47C379}" srcOrd="6" destOrd="0" presId="urn:microsoft.com/office/officeart/2008/layout/LinedList"/>
    <dgm:cxn modelId="{5235396A-0A19-4B4F-9EC0-FE65276C2736}" type="presParOf" srcId="{91B50554-3884-484E-AD06-34C45A276878}" destId="{B8B29F07-98A5-754E-AE67-B3671A5D3E50}" srcOrd="7" destOrd="0" presId="urn:microsoft.com/office/officeart/2008/layout/LinedList"/>
    <dgm:cxn modelId="{0C0962AE-FD63-A846-AA8C-8A33D6C55C80}" type="presParOf" srcId="{B8B29F07-98A5-754E-AE67-B3671A5D3E50}" destId="{0496F553-2B89-E949-B91C-4014A0A36862}" srcOrd="0" destOrd="0" presId="urn:microsoft.com/office/officeart/2008/layout/LinedList"/>
    <dgm:cxn modelId="{715D2F46-E98A-B049-892F-9436A5847B5D}" type="presParOf" srcId="{B8B29F07-98A5-754E-AE67-B3671A5D3E50}" destId="{8F8BBD6E-779F-5145-A4E3-256DE7D1694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E567E3-8786-4674-82F2-EBCB8C1260C1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A2D07CD4-EE0A-428B-9CD1-2172E9D336E5}">
      <dgm:prSet/>
      <dgm:spPr/>
      <dgm:t>
        <a:bodyPr/>
        <a:lstStyle/>
        <a:p>
          <a:r>
            <a:rPr lang="en-US" i="1"/>
            <a:t>Explain the methods that you used – Secondary search was used to compile the data found</a:t>
          </a:r>
          <a:endParaRPr lang="en-US"/>
        </a:p>
      </dgm:t>
    </dgm:pt>
    <dgm:pt modelId="{3A08A1A3-5C00-42DA-96C1-21707C181BE6}" type="parTrans" cxnId="{DFABBCEE-48CC-4452-B2A0-DCF22004E8DB}">
      <dgm:prSet/>
      <dgm:spPr/>
      <dgm:t>
        <a:bodyPr/>
        <a:lstStyle/>
        <a:p>
          <a:endParaRPr lang="en-US"/>
        </a:p>
      </dgm:t>
    </dgm:pt>
    <dgm:pt modelId="{5906956C-B926-4A61-B947-BF7556997131}" type="sibTrans" cxnId="{DFABBCEE-48CC-4452-B2A0-DCF22004E8DB}">
      <dgm:prSet/>
      <dgm:spPr/>
      <dgm:t>
        <a:bodyPr/>
        <a:lstStyle/>
        <a:p>
          <a:endParaRPr lang="en-US"/>
        </a:p>
      </dgm:t>
    </dgm:pt>
    <dgm:pt modelId="{32E92510-B32F-445F-81D8-46A19FF0F123}">
      <dgm:prSet/>
      <dgm:spPr/>
      <dgm:t>
        <a:bodyPr/>
        <a:lstStyle/>
        <a:p>
          <a:r>
            <a:rPr lang="en-US" i="1"/>
            <a:t>The search terms are depression in youth, youth adult ages 14-30,, depression, adulthood, psychological effects, mental health.</a:t>
          </a:r>
          <a:endParaRPr lang="en-US"/>
        </a:p>
      </dgm:t>
    </dgm:pt>
    <dgm:pt modelId="{6C975769-EE75-479A-B5B7-170CF61D989E}" type="parTrans" cxnId="{6DE91100-D93A-420E-B6BE-DE2050C2DE99}">
      <dgm:prSet/>
      <dgm:spPr/>
      <dgm:t>
        <a:bodyPr/>
        <a:lstStyle/>
        <a:p>
          <a:endParaRPr lang="en-US"/>
        </a:p>
      </dgm:t>
    </dgm:pt>
    <dgm:pt modelId="{6D2FC1EB-5FD2-4C9F-BC27-CD2BB64DA6E2}" type="sibTrans" cxnId="{6DE91100-D93A-420E-B6BE-DE2050C2DE99}">
      <dgm:prSet/>
      <dgm:spPr/>
      <dgm:t>
        <a:bodyPr/>
        <a:lstStyle/>
        <a:p>
          <a:endParaRPr lang="en-US"/>
        </a:p>
      </dgm:t>
    </dgm:pt>
    <dgm:pt modelId="{845EA8E0-5E6F-453F-8692-345660173D33}">
      <dgm:prSet/>
      <dgm:spPr/>
      <dgm:t>
        <a:bodyPr/>
        <a:lstStyle/>
        <a:p>
          <a:r>
            <a:rPr lang="en-GB"/>
            <a:t>What were your data sources?: most of my research were found on google scholar, LexisNexis, and EBSCOhost.</a:t>
          </a:r>
          <a:endParaRPr lang="en-US"/>
        </a:p>
      </dgm:t>
    </dgm:pt>
    <dgm:pt modelId="{0B05AC43-0930-4F1A-AB8C-C0E92BD03549}" type="parTrans" cxnId="{A488051C-96EB-42A5-BFE2-DB2DB0E19EE1}">
      <dgm:prSet/>
      <dgm:spPr/>
      <dgm:t>
        <a:bodyPr/>
        <a:lstStyle/>
        <a:p>
          <a:endParaRPr lang="en-US"/>
        </a:p>
      </dgm:t>
    </dgm:pt>
    <dgm:pt modelId="{BD32B082-6AF0-4765-A57E-F1294C157AF2}" type="sibTrans" cxnId="{A488051C-96EB-42A5-BFE2-DB2DB0E19EE1}">
      <dgm:prSet/>
      <dgm:spPr/>
      <dgm:t>
        <a:bodyPr/>
        <a:lstStyle/>
        <a:p>
          <a:endParaRPr lang="en-US"/>
        </a:p>
      </dgm:t>
    </dgm:pt>
    <dgm:pt modelId="{678F6FC3-B044-8247-BEE4-B60F47CBCCDB}" type="pres">
      <dgm:prSet presAssocID="{EDE567E3-8786-4674-82F2-EBCB8C1260C1}" presName="vert0" presStyleCnt="0">
        <dgm:presLayoutVars>
          <dgm:dir/>
          <dgm:animOne val="branch"/>
          <dgm:animLvl val="lvl"/>
        </dgm:presLayoutVars>
      </dgm:prSet>
      <dgm:spPr/>
    </dgm:pt>
    <dgm:pt modelId="{DFEB3099-E021-B74F-BD73-2E491890FF89}" type="pres">
      <dgm:prSet presAssocID="{A2D07CD4-EE0A-428B-9CD1-2172E9D336E5}" presName="thickLine" presStyleLbl="alignNode1" presStyleIdx="0" presStyleCnt="3"/>
      <dgm:spPr/>
    </dgm:pt>
    <dgm:pt modelId="{90BBE94B-2A65-2341-AEB6-711F8D6ADD0F}" type="pres">
      <dgm:prSet presAssocID="{A2D07CD4-EE0A-428B-9CD1-2172E9D336E5}" presName="horz1" presStyleCnt="0"/>
      <dgm:spPr/>
    </dgm:pt>
    <dgm:pt modelId="{76888CDA-3147-4646-95B1-58BFEB894F2B}" type="pres">
      <dgm:prSet presAssocID="{A2D07CD4-EE0A-428B-9CD1-2172E9D336E5}" presName="tx1" presStyleLbl="revTx" presStyleIdx="0" presStyleCnt="3"/>
      <dgm:spPr/>
    </dgm:pt>
    <dgm:pt modelId="{A9E915AE-D082-1F40-87B0-BDAFF3492CEE}" type="pres">
      <dgm:prSet presAssocID="{A2D07CD4-EE0A-428B-9CD1-2172E9D336E5}" presName="vert1" presStyleCnt="0"/>
      <dgm:spPr/>
    </dgm:pt>
    <dgm:pt modelId="{2F3B3ACD-9BF4-FF41-AB83-2FA746D983B6}" type="pres">
      <dgm:prSet presAssocID="{32E92510-B32F-445F-81D8-46A19FF0F123}" presName="thickLine" presStyleLbl="alignNode1" presStyleIdx="1" presStyleCnt="3"/>
      <dgm:spPr/>
    </dgm:pt>
    <dgm:pt modelId="{539C4841-F6E6-784A-BC49-C4712ADC9A0D}" type="pres">
      <dgm:prSet presAssocID="{32E92510-B32F-445F-81D8-46A19FF0F123}" presName="horz1" presStyleCnt="0"/>
      <dgm:spPr/>
    </dgm:pt>
    <dgm:pt modelId="{0149CF58-A113-9B42-9B84-97D92270B014}" type="pres">
      <dgm:prSet presAssocID="{32E92510-B32F-445F-81D8-46A19FF0F123}" presName="tx1" presStyleLbl="revTx" presStyleIdx="1" presStyleCnt="3"/>
      <dgm:spPr/>
    </dgm:pt>
    <dgm:pt modelId="{DE0409E0-2C92-6245-B96D-3CED0AAAC2BD}" type="pres">
      <dgm:prSet presAssocID="{32E92510-B32F-445F-81D8-46A19FF0F123}" presName="vert1" presStyleCnt="0"/>
      <dgm:spPr/>
    </dgm:pt>
    <dgm:pt modelId="{E137D129-C46E-BB4F-A6CC-E38EECBE7A3D}" type="pres">
      <dgm:prSet presAssocID="{845EA8E0-5E6F-453F-8692-345660173D33}" presName="thickLine" presStyleLbl="alignNode1" presStyleIdx="2" presStyleCnt="3"/>
      <dgm:spPr/>
    </dgm:pt>
    <dgm:pt modelId="{73314B72-6C90-8E4D-AC68-FD2C964C6F8D}" type="pres">
      <dgm:prSet presAssocID="{845EA8E0-5E6F-453F-8692-345660173D33}" presName="horz1" presStyleCnt="0"/>
      <dgm:spPr/>
    </dgm:pt>
    <dgm:pt modelId="{DE5E5DD6-94DB-804C-937D-6D55EDD86D01}" type="pres">
      <dgm:prSet presAssocID="{845EA8E0-5E6F-453F-8692-345660173D33}" presName="tx1" presStyleLbl="revTx" presStyleIdx="2" presStyleCnt="3"/>
      <dgm:spPr/>
    </dgm:pt>
    <dgm:pt modelId="{6A3035D2-D202-A842-A16E-854308183489}" type="pres">
      <dgm:prSet presAssocID="{845EA8E0-5E6F-453F-8692-345660173D33}" presName="vert1" presStyleCnt="0"/>
      <dgm:spPr/>
    </dgm:pt>
  </dgm:ptLst>
  <dgm:cxnLst>
    <dgm:cxn modelId="{6DE91100-D93A-420E-B6BE-DE2050C2DE99}" srcId="{EDE567E3-8786-4674-82F2-EBCB8C1260C1}" destId="{32E92510-B32F-445F-81D8-46A19FF0F123}" srcOrd="1" destOrd="0" parTransId="{6C975769-EE75-479A-B5B7-170CF61D989E}" sibTransId="{6D2FC1EB-5FD2-4C9F-BC27-CD2BB64DA6E2}"/>
    <dgm:cxn modelId="{A488051C-96EB-42A5-BFE2-DB2DB0E19EE1}" srcId="{EDE567E3-8786-4674-82F2-EBCB8C1260C1}" destId="{845EA8E0-5E6F-453F-8692-345660173D33}" srcOrd="2" destOrd="0" parTransId="{0B05AC43-0930-4F1A-AB8C-C0E92BD03549}" sibTransId="{BD32B082-6AF0-4765-A57E-F1294C157AF2}"/>
    <dgm:cxn modelId="{9F6B5E1F-21B9-A948-9058-253FBDD30245}" type="presOf" srcId="{A2D07CD4-EE0A-428B-9CD1-2172E9D336E5}" destId="{76888CDA-3147-4646-95B1-58BFEB894F2B}" srcOrd="0" destOrd="0" presId="urn:microsoft.com/office/officeart/2008/layout/LinedList"/>
    <dgm:cxn modelId="{CE9D5C26-3EEA-4943-B3BC-B1C608801DC7}" type="presOf" srcId="{EDE567E3-8786-4674-82F2-EBCB8C1260C1}" destId="{678F6FC3-B044-8247-BEE4-B60F47CBCCDB}" srcOrd="0" destOrd="0" presId="urn:microsoft.com/office/officeart/2008/layout/LinedList"/>
    <dgm:cxn modelId="{90D1A2E2-4E5D-2546-9456-7838975F3220}" type="presOf" srcId="{845EA8E0-5E6F-453F-8692-345660173D33}" destId="{DE5E5DD6-94DB-804C-937D-6D55EDD86D01}" srcOrd="0" destOrd="0" presId="urn:microsoft.com/office/officeart/2008/layout/LinedList"/>
    <dgm:cxn modelId="{DFABBCEE-48CC-4452-B2A0-DCF22004E8DB}" srcId="{EDE567E3-8786-4674-82F2-EBCB8C1260C1}" destId="{A2D07CD4-EE0A-428B-9CD1-2172E9D336E5}" srcOrd="0" destOrd="0" parTransId="{3A08A1A3-5C00-42DA-96C1-21707C181BE6}" sibTransId="{5906956C-B926-4A61-B947-BF7556997131}"/>
    <dgm:cxn modelId="{A8D00AF4-3FD4-EF4C-89AC-BA601150F985}" type="presOf" srcId="{32E92510-B32F-445F-81D8-46A19FF0F123}" destId="{0149CF58-A113-9B42-9B84-97D92270B014}" srcOrd="0" destOrd="0" presId="urn:microsoft.com/office/officeart/2008/layout/LinedList"/>
    <dgm:cxn modelId="{FDD4D5C5-9F3D-7649-8E0A-B3EEF01A2B13}" type="presParOf" srcId="{678F6FC3-B044-8247-BEE4-B60F47CBCCDB}" destId="{DFEB3099-E021-B74F-BD73-2E491890FF89}" srcOrd="0" destOrd="0" presId="urn:microsoft.com/office/officeart/2008/layout/LinedList"/>
    <dgm:cxn modelId="{08562DC5-3630-6940-B453-89690D86D6FE}" type="presParOf" srcId="{678F6FC3-B044-8247-BEE4-B60F47CBCCDB}" destId="{90BBE94B-2A65-2341-AEB6-711F8D6ADD0F}" srcOrd="1" destOrd="0" presId="urn:microsoft.com/office/officeart/2008/layout/LinedList"/>
    <dgm:cxn modelId="{25AB9D97-6811-964A-AAA6-8130C4F8BF9D}" type="presParOf" srcId="{90BBE94B-2A65-2341-AEB6-711F8D6ADD0F}" destId="{76888CDA-3147-4646-95B1-58BFEB894F2B}" srcOrd="0" destOrd="0" presId="urn:microsoft.com/office/officeart/2008/layout/LinedList"/>
    <dgm:cxn modelId="{FDBD470E-04A0-B04F-83B1-4D79CA6100A5}" type="presParOf" srcId="{90BBE94B-2A65-2341-AEB6-711F8D6ADD0F}" destId="{A9E915AE-D082-1F40-87B0-BDAFF3492CEE}" srcOrd="1" destOrd="0" presId="urn:microsoft.com/office/officeart/2008/layout/LinedList"/>
    <dgm:cxn modelId="{C28AA0B8-7F44-D44C-8DB0-14E05D6A3174}" type="presParOf" srcId="{678F6FC3-B044-8247-BEE4-B60F47CBCCDB}" destId="{2F3B3ACD-9BF4-FF41-AB83-2FA746D983B6}" srcOrd="2" destOrd="0" presId="urn:microsoft.com/office/officeart/2008/layout/LinedList"/>
    <dgm:cxn modelId="{3AEDC89C-433C-A24D-A81E-928BC7A34689}" type="presParOf" srcId="{678F6FC3-B044-8247-BEE4-B60F47CBCCDB}" destId="{539C4841-F6E6-784A-BC49-C4712ADC9A0D}" srcOrd="3" destOrd="0" presId="urn:microsoft.com/office/officeart/2008/layout/LinedList"/>
    <dgm:cxn modelId="{C8279407-9B09-4644-9698-0C60EEA98E1C}" type="presParOf" srcId="{539C4841-F6E6-784A-BC49-C4712ADC9A0D}" destId="{0149CF58-A113-9B42-9B84-97D92270B014}" srcOrd="0" destOrd="0" presId="urn:microsoft.com/office/officeart/2008/layout/LinedList"/>
    <dgm:cxn modelId="{F517E886-DAD4-F440-9BBE-0F180B3EA819}" type="presParOf" srcId="{539C4841-F6E6-784A-BC49-C4712ADC9A0D}" destId="{DE0409E0-2C92-6245-B96D-3CED0AAAC2BD}" srcOrd="1" destOrd="0" presId="urn:microsoft.com/office/officeart/2008/layout/LinedList"/>
    <dgm:cxn modelId="{9A1C1DFD-BBFE-1A49-98A8-7012F8477957}" type="presParOf" srcId="{678F6FC3-B044-8247-BEE4-B60F47CBCCDB}" destId="{E137D129-C46E-BB4F-A6CC-E38EECBE7A3D}" srcOrd="4" destOrd="0" presId="urn:microsoft.com/office/officeart/2008/layout/LinedList"/>
    <dgm:cxn modelId="{4564E15F-A4B9-3D46-9272-700D53A876CD}" type="presParOf" srcId="{678F6FC3-B044-8247-BEE4-B60F47CBCCDB}" destId="{73314B72-6C90-8E4D-AC68-FD2C964C6F8D}" srcOrd="5" destOrd="0" presId="urn:microsoft.com/office/officeart/2008/layout/LinedList"/>
    <dgm:cxn modelId="{CCB7AEC5-87CB-374E-ABA4-4840A19605DE}" type="presParOf" srcId="{73314B72-6C90-8E4D-AC68-FD2C964C6F8D}" destId="{DE5E5DD6-94DB-804C-937D-6D55EDD86D01}" srcOrd="0" destOrd="0" presId="urn:microsoft.com/office/officeart/2008/layout/LinedList"/>
    <dgm:cxn modelId="{75E897EE-8312-E74D-9F13-D695BF086A26}" type="presParOf" srcId="{73314B72-6C90-8E4D-AC68-FD2C964C6F8D}" destId="{6A3035D2-D202-A842-A16E-8543081834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5B33E-FE3A-2849-A04C-43B7DE593251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4F4B41-8CA1-EC4B-B82A-CAF69FEB652B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What is your literature review about? Depression in youth adult</a:t>
          </a:r>
        </a:p>
      </dsp:txBody>
      <dsp:txXfrm>
        <a:off x="0" y="0"/>
        <a:ext cx="6900512" cy="1384035"/>
      </dsp:txXfrm>
    </dsp:sp>
    <dsp:sp modelId="{D0ACD4D0-0A86-B84A-B512-5FD0E41BD416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93FC11-0F74-8548-9311-679F9C7C6766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My research question is “what are the socioeconomic indicators that induce depression in youth adult” </a:t>
          </a:r>
          <a:endParaRPr lang="en-US" sz="2700" kern="1200" dirty="0"/>
        </a:p>
      </dsp:txBody>
      <dsp:txXfrm>
        <a:off x="0" y="1384035"/>
        <a:ext cx="6900512" cy="1384035"/>
      </dsp:txXfrm>
    </dsp:sp>
    <dsp:sp modelId="{BB8352A0-A512-7E4E-84C2-E1B97B6610B6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4C9099-4067-7A42-93FD-23EA0C0209C5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Aim: </a:t>
          </a:r>
          <a:r>
            <a:rPr lang="en-GB" sz="2700" kern="1200" dirty="0"/>
            <a:t>factors that contribute towards the influence of depression in youth adult</a:t>
          </a:r>
          <a:endParaRPr lang="en-US" sz="2700" kern="1200" dirty="0"/>
        </a:p>
      </dsp:txBody>
      <dsp:txXfrm>
        <a:off x="0" y="2768070"/>
        <a:ext cx="6900512" cy="1384035"/>
      </dsp:txXfrm>
    </dsp:sp>
    <dsp:sp modelId="{B2B35A8A-B86C-D04A-89AD-80A1BA47C379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96F553-2B89-E949-B91C-4014A0A36862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Objectives: the objective would be to </a:t>
          </a:r>
          <a:r>
            <a:rPr lang="en-GB" sz="2700" kern="1200"/>
            <a:t>analyse the impact depression has on youth adults</a:t>
          </a:r>
          <a:endParaRPr lang="en-US" sz="2700" kern="1200"/>
        </a:p>
      </dsp:txBody>
      <dsp:txXfrm>
        <a:off x="0" y="4152105"/>
        <a:ext cx="6900512" cy="1384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EB3099-E021-B74F-BD73-2E491890FF89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888CDA-3147-4646-95B1-58BFEB894F2B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i="1" kern="1200"/>
            <a:t>Explain the methods that you used – Secondary search was used to compile the data found</a:t>
          </a:r>
          <a:endParaRPr lang="en-US" sz="2900" kern="1200"/>
        </a:p>
      </dsp:txBody>
      <dsp:txXfrm>
        <a:off x="0" y="2703"/>
        <a:ext cx="6900512" cy="1843578"/>
      </dsp:txXfrm>
    </dsp:sp>
    <dsp:sp modelId="{2F3B3ACD-9BF4-FF41-AB83-2FA746D983B6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49CF58-A113-9B42-9B84-97D92270B014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i="1" kern="1200"/>
            <a:t>The search terms are depression in youth, youth adult ages 14-30,, depression, adulthood, psychological effects, mental health.</a:t>
          </a:r>
          <a:endParaRPr lang="en-US" sz="2900" kern="1200"/>
        </a:p>
      </dsp:txBody>
      <dsp:txXfrm>
        <a:off x="0" y="1846281"/>
        <a:ext cx="6900512" cy="1843578"/>
      </dsp:txXfrm>
    </dsp:sp>
    <dsp:sp modelId="{E137D129-C46E-BB4F-A6CC-E38EECBE7A3D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E5DD6-94DB-804C-937D-6D55EDD86D01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were your data sources?: most of my research were found on google scholar, LexisNexis, and EBSCOhost.</a:t>
          </a:r>
          <a:endParaRPr lang="en-US" sz="2900" kern="1200"/>
        </a:p>
      </dsp:txBody>
      <dsp:txXfrm>
        <a:off x="0" y="3689859"/>
        <a:ext cx="6900512" cy="1843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08B401-1BBD-3D4F-AB27-D32789E48327}" type="datetimeFigureOut">
              <a:rPr lang="en-US" smtClean="0"/>
              <a:t>1/6/22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64A50A-DE77-9F4E-AE1E-638BDC27B0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64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64A50A-DE77-9F4E-AE1E-638BDC27B05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483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DF0F7-4E8E-4BD4-BFDA-CD06EB26E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7326CC-5237-4899-B516-2F0F18DAA2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272FA-5F19-4E06-8B19-15DA03226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390E1-755B-4F31-93F0-4D85B3120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D5099-F392-4A7A-8AA4-2600B8C2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520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FC2BA-7EA0-41AD-8AB5-358E0C8DB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4962A-21E8-4711-8C94-504EF98B6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081FC-42C3-4514-ADB1-1EABDDF41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AE23C-98FC-485F-9F21-3E013D0CC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3F907-A911-408A-AB06-BD28A72E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84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DAA72-8CCF-4814-9961-2D86C36EB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61034-F4AA-40C9-823D-8040EA13F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40AB4-3196-4A37-8CC5-47A0CD865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CD19C-88DF-417F-874E-FF96996A3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0220D-7A24-4027-837C-B2174CDFD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281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5B66-70B3-433D-8B56-01A8ADB4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97ED0-F091-4181-819A-971A9355BC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F1DAE3-518C-46ED-BAF6-44C5E3F73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6F341-B327-40E1-8EED-536683A98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04/01/2022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A8E0D-9172-475C-A690-D8B56A4C1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21783-D97C-4DC8-9BBC-F841D0958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96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7299D-B6EE-41C4-BE50-44462DE2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21CE6-BC4D-4D6D-92F8-9F1F28D60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3FE63B-A31D-4560-B5D0-D5DB1145F8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04E56A-1DB8-45CA-9F64-B6F561F771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95B422-756D-44DC-9A62-286A5579CF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487175-0388-4874-ABF2-D8456B152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04/01/2022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74538B-BD6F-4A56-A479-A97D3C9E5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661B-F8F5-4B75-B5CD-FC121C696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536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CE6D3-31AE-41C3-8245-6A6CA02A1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69F138-8196-4882-9369-3C6231CB4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04/01/2022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AEF500-F84E-490B-B576-6A6800130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0ED19-9D1F-4ADD-9180-95146C103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156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60785-B0B7-46E4-B09A-11BA6DC52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04/01/2022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A69350-5D51-46B7-8410-B078E0170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A4993F-9E27-4D0A-9BC9-2EFE4BA97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69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086E5-8CE0-40ED-961D-0B78F97C2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6DC49-E25F-4BD5-8AF2-046750C99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CC0FC-74D9-4920-8E35-FB72D7B8AC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8C124B-9CDB-4851-85A9-0CC9F73B1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04/01/2022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9243B-0077-4FDA-9EFE-39936A4F7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44981-D768-4B48-8849-8F74655DE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56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A54C-94B8-4F55-AA32-EA7589CD7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AC843E-519D-4E4D-89FB-6E859C8ECF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E5294-EA6B-455E-9177-0C48D36D2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D0268A-424E-4232-86D1-4313B4F3D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04/01/2022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2CF69B-52E5-4584-A59D-44C105C13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A6EF42-B6F4-429B-A50E-7E2AFFED9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67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5FAC-D56C-4288-B1CA-298C56C16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5F06C6-9D41-44D9-B658-2218007147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F10F0-EA0A-47DC-B570-AAD043C91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E488A-226A-41E2-B0B9-917C37677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AAF9C-5267-4105-A96C-5C87BD568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128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0933E-835C-45E3-85FA-A1C91E1C64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924868-5CFF-44F8-9213-AFBEAD58C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9F109-FA34-41DB-AE3D-13917C1EA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24C14-14AA-4C69-A912-B6A0F812F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3E128-5EFF-4F1D-B71D-2F67192D2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834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339464-C59E-44DA-8A4D-24CCBD42E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7572B1-3D32-4EB3-B7A8-C989DB00C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2C4B2-C8BF-4398-AEC6-9E94DE14DB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1222D-1497-48C5-AB7E-D38FF1BE8D50}" type="datetimeFigureOut">
              <a:rPr lang="en-GB" smtClean="0"/>
              <a:t>04/01/2022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AAAA8-B015-4476-9C0C-CE8AA6F0B8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EA97A-3650-4644-9DD1-3C2791C35C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32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773A46-0DE7-4BDA-B877-86201B8CE3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Module: Introduction to Research (BMHP5005)</a:t>
            </a:r>
            <a:b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2: Viva Voce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D54F1-95E5-440C-B085-1E65C00D8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Student Name:  Mutiat Shobajo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Student Number:    1910057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Lecturer: Dr Racheal Adebayo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School: University of Wales Trinity Saint David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995036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B95FD-75B9-45E4-993D-A06DD4DE0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 b="1"/>
              <a:t>Introduction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74558E-C394-45C9-B458-7B7AFB056C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591941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2845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/>
              <a:t>Methods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9842B5-D467-4B52-88FC-0571146E98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086916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4947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B3ACD-E585-5841-B1B2-6AF245D34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4836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latin typeface="+mn-lt"/>
              </a:rPr>
              <a:t>Inclusion and Exclusion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28619-34ED-334B-80E6-88566D1FC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9710"/>
            <a:ext cx="10515600" cy="4947253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Inclusion: </a:t>
            </a:r>
            <a:endParaRPr lang="en-GB" dirty="0"/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▪ age 14-30 years old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▪ Boys and girls only</a:t>
            </a:r>
            <a:br>
              <a:rPr lang="en-GB" dirty="0"/>
            </a:br>
            <a:r>
              <a:rPr lang="en-GB" dirty="0"/>
              <a:t>▪ United Kingdom</a:t>
            </a:r>
            <a:br>
              <a:rPr lang="en-GB" dirty="0"/>
            </a:br>
            <a:r>
              <a:rPr lang="en-GB" dirty="0"/>
              <a:t>▪ most recent findings </a:t>
            </a:r>
          </a:p>
          <a:p>
            <a:pPr>
              <a:lnSpc>
                <a:spcPct val="150000"/>
              </a:lnSpc>
            </a:pPr>
            <a:r>
              <a:rPr lang="en-GB" b="1" dirty="0"/>
              <a:t>exclusion: </a:t>
            </a:r>
            <a:br>
              <a:rPr lang="en-GB" dirty="0"/>
            </a:br>
            <a:r>
              <a:rPr lang="en-GB" dirty="0"/>
              <a:t>▪ global</a:t>
            </a:r>
            <a:br>
              <a:rPr lang="en-GB" dirty="0"/>
            </a:br>
            <a:r>
              <a:rPr lang="en-GB" dirty="0"/>
              <a:t>▪ over 50 years data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▪ over 30 and above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169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1B7B18-A401-4BEB-9851-132F7EA50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5E790-DB23-4A3D-ABAC-1F7706960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b="1"/>
              <a:t>Findings: </a:t>
            </a:r>
            <a:endParaRPr lang="en-GB" sz="2000"/>
          </a:p>
          <a:p>
            <a:r>
              <a:rPr lang="en-GB" sz="2000"/>
              <a:t>▪ Long term – takes time to heal.</a:t>
            </a:r>
            <a:br>
              <a:rPr lang="en-GB" sz="2000"/>
            </a:br>
            <a:r>
              <a:rPr lang="en-GB" sz="2000"/>
              <a:t>▪ Mood function- mostly low (Stringaris,2013) </a:t>
            </a:r>
          </a:p>
          <a:p>
            <a:r>
              <a:rPr lang="en-GB" sz="2000"/>
              <a:t>Social economic position : Education, family background society, and religion</a:t>
            </a:r>
          </a:p>
          <a:p>
            <a:pPr>
              <a:buFont typeface="Wingdings" pitchFamily="2" charset="2"/>
              <a:buChar char="§"/>
            </a:pPr>
            <a:r>
              <a:rPr lang="en-GB" sz="2000"/>
              <a:t>circumstances in which depression among young adults take place</a:t>
            </a:r>
          </a:p>
          <a:p>
            <a:r>
              <a:rPr lang="en-GB" sz="2000" b="1"/>
              <a:t>Themes: </a:t>
            </a:r>
            <a:endParaRPr lang="en-GB" sz="2000"/>
          </a:p>
          <a:p>
            <a:r>
              <a:rPr lang="en-GB" sz="2000"/>
              <a:t>▪ Inconsistency of care (Clark et al. 2008) </a:t>
            </a:r>
          </a:p>
          <a:p>
            <a:r>
              <a:rPr lang="en-GB" sz="2000"/>
              <a:t>▪ Anxiety is linked with depression </a:t>
            </a:r>
          </a:p>
          <a:p>
            <a:r>
              <a:rPr lang="en-GB" sz="2000"/>
              <a:t>support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687209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694D9-AFA4-4E03-B587-B523317FE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95F6A-65A2-4AA0-99F0-C1CE50AE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5834"/>
            <a:ext cx="10515600" cy="482112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Clark, D.M., Fairburn, C.G. and </a:t>
            </a:r>
            <a:r>
              <a:rPr lang="en-GB" dirty="0" err="1"/>
              <a:t>Wessely</a:t>
            </a:r>
            <a:r>
              <a:rPr lang="en-GB" dirty="0"/>
              <a:t>, S., 2008. Psychological treatment outcomes in routine NHS services: A commentary on Stiles et al.(2007). </a:t>
            </a:r>
            <a:r>
              <a:rPr lang="en-GB" i="1" dirty="0"/>
              <a:t>Psychological Medicine</a:t>
            </a:r>
            <a:r>
              <a:rPr lang="en-GB" dirty="0"/>
              <a:t>, </a:t>
            </a:r>
            <a:r>
              <a:rPr lang="en-GB" i="1" dirty="0"/>
              <a:t>38</a:t>
            </a:r>
            <a:r>
              <a:rPr lang="en-GB" dirty="0"/>
              <a:t>(5), pp.629-634.</a:t>
            </a:r>
          </a:p>
          <a:p>
            <a:r>
              <a:rPr lang="en-GB" dirty="0" err="1"/>
              <a:t>Lorant</a:t>
            </a:r>
            <a:r>
              <a:rPr lang="en-GB" dirty="0"/>
              <a:t>, V., </a:t>
            </a:r>
            <a:r>
              <a:rPr lang="en-GB" dirty="0" err="1"/>
              <a:t>Croux</a:t>
            </a:r>
            <a:r>
              <a:rPr lang="en-GB" dirty="0"/>
              <a:t>, C., </a:t>
            </a:r>
            <a:r>
              <a:rPr lang="en-GB" dirty="0" err="1"/>
              <a:t>Weich</a:t>
            </a:r>
            <a:r>
              <a:rPr lang="en-GB" dirty="0"/>
              <a:t>, S., </a:t>
            </a:r>
            <a:r>
              <a:rPr lang="en-GB" dirty="0" err="1"/>
              <a:t>Deliège</a:t>
            </a:r>
            <a:r>
              <a:rPr lang="en-GB" dirty="0"/>
              <a:t>, D., </a:t>
            </a:r>
            <a:r>
              <a:rPr lang="en-GB" dirty="0" err="1"/>
              <a:t>Mackenbach</a:t>
            </a:r>
            <a:r>
              <a:rPr lang="en-GB" dirty="0"/>
              <a:t>, J. and </a:t>
            </a:r>
            <a:r>
              <a:rPr lang="en-GB" dirty="0" err="1"/>
              <a:t>Ansseau</a:t>
            </a:r>
            <a:r>
              <a:rPr lang="en-GB" dirty="0"/>
              <a:t>, M., 2007. Depression and socio-economic risk factors: 7-year longitudinal population study. </a:t>
            </a:r>
            <a:r>
              <a:rPr lang="en-GB" i="1" dirty="0"/>
              <a:t>The British journal of psychiatry</a:t>
            </a:r>
            <a:r>
              <a:rPr lang="en-GB" dirty="0"/>
              <a:t>, </a:t>
            </a:r>
            <a:r>
              <a:rPr lang="en-GB" i="1" dirty="0"/>
              <a:t>190</a:t>
            </a:r>
            <a:r>
              <a:rPr lang="en-GB" dirty="0"/>
              <a:t>(4), pp.293-298.</a:t>
            </a:r>
          </a:p>
          <a:p>
            <a:r>
              <a:rPr lang="en-GB" dirty="0" err="1"/>
              <a:t>Stringaris</a:t>
            </a:r>
            <a:r>
              <a:rPr lang="en-GB" dirty="0"/>
              <a:t>, A., Maughan, B., Copeland, W.S., Costello, E.J. and </a:t>
            </a:r>
            <a:r>
              <a:rPr lang="en-GB" dirty="0" err="1"/>
              <a:t>Angold</a:t>
            </a:r>
            <a:r>
              <a:rPr lang="en-GB" dirty="0"/>
              <a:t>, A., 2013. Irritable mood as a symptom of depression in youth: prevalence, developmental, and clinical correlates in the Great Smoky Mountains Study. </a:t>
            </a:r>
            <a:r>
              <a:rPr lang="en-GB" i="1" dirty="0"/>
              <a:t>Journal of the American Academy of Child &amp; Adolescent Psychiatry</a:t>
            </a:r>
            <a:r>
              <a:rPr lang="en-GB" dirty="0"/>
              <a:t>, </a:t>
            </a:r>
            <a:r>
              <a:rPr lang="en-GB" i="1" dirty="0"/>
              <a:t>52</a:t>
            </a:r>
            <a:r>
              <a:rPr lang="en-GB" dirty="0"/>
              <a:t>(8), pp.831-840.</a:t>
            </a:r>
          </a:p>
        </p:txBody>
      </p:sp>
    </p:spTree>
    <p:extLst>
      <p:ext uri="{BB962C8B-B14F-4D97-AF65-F5344CB8AC3E}">
        <p14:creationId xmlns:p14="http://schemas.microsoft.com/office/powerpoint/2010/main" val="2004148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4133</TotalTime>
  <Words>425</Words>
  <Application>Microsoft Macintosh PowerPoint</Application>
  <PresentationFormat>Widescreen</PresentationFormat>
  <Paragraphs>37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Wingdings</vt:lpstr>
      <vt:lpstr>Office Theme</vt:lpstr>
      <vt:lpstr>Module: Introduction to Research (BMHP5005)  Assessment 2: Viva Voce</vt:lpstr>
      <vt:lpstr>Introduction</vt:lpstr>
      <vt:lpstr>Methods</vt:lpstr>
      <vt:lpstr>Inclusion and Exclusion  </vt:lpstr>
      <vt:lpstr>Discussion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Chinyani</dc:creator>
  <cp:lastModifiedBy>Mutiat Abiola Shobajo (1910057)</cp:lastModifiedBy>
  <cp:revision>11</cp:revision>
  <dcterms:created xsi:type="dcterms:W3CDTF">2020-04-30T09:56:57Z</dcterms:created>
  <dcterms:modified xsi:type="dcterms:W3CDTF">2022-01-06T23:35:51Z</dcterms:modified>
</cp:coreProperties>
</file>