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9"/>
  </p:notesMasterIdLst>
  <p:sldIdLst>
    <p:sldId id="256" r:id="rId2"/>
    <p:sldId id="265" r:id="rId3"/>
    <p:sldId id="266" r:id="rId4"/>
    <p:sldId id="261" r:id="rId5"/>
    <p:sldId id="258" r:id="rId6"/>
    <p:sldId id="259" r:id="rId7"/>
    <p:sldId id="263" r:id="rId8"/>
    <p:sldId id="268" r:id="rId9"/>
    <p:sldId id="267" r:id="rId10"/>
    <p:sldId id="269" r:id="rId11"/>
    <p:sldId id="260" r:id="rId12"/>
    <p:sldId id="262" r:id="rId13"/>
    <p:sldId id="270" r:id="rId14"/>
    <p:sldId id="280" r:id="rId15"/>
    <p:sldId id="279" r:id="rId16"/>
    <p:sldId id="281" r:id="rId17"/>
    <p:sldId id="278" r:id="rId18"/>
    <p:sldId id="282" r:id="rId19"/>
    <p:sldId id="283" r:id="rId20"/>
    <p:sldId id="284" r:id="rId21"/>
    <p:sldId id="277" r:id="rId22"/>
    <p:sldId id="285" r:id="rId23"/>
    <p:sldId id="286" r:id="rId24"/>
    <p:sldId id="276" r:id="rId25"/>
    <p:sldId id="294" r:id="rId26"/>
    <p:sldId id="295" r:id="rId27"/>
    <p:sldId id="293" r:id="rId28"/>
    <p:sldId id="296" r:id="rId29"/>
    <p:sldId id="271" r:id="rId30"/>
    <p:sldId id="287" r:id="rId31"/>
    <p:sldId id="274" r:id="rId32"/>
    <p:sldId id="288" r:id="rId33"/>
    <p:sldId id="291" r:id="rId34"/>
    <p:sldId id="292" r:id="rId35"/>
    <p:sldId id="289" r:id="rId36"/>
    <p:sldId id="298" r:id="rId37"/>
    <p:sldId id="297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01"/>
    <p:restoredTop sz="81671"/>
  </p:normalViewPr>
  <p:slideViewPr>
    <p:cSldViewPr snapToGrid="0" snapToObjects="1">
      <p:cViewPr varScale="1">
        <p:scale>
          <a:sx n="91" d="100"/>
          <a:sy n="91" d="100"/>
        </p:scale>
        <p:origin x="79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6/8/2020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jp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095C4BC-E91E-814F-A95C-C7C2372A67C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61123" y="0"/>
            <a:ext cx="92051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6/8/2020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4564B2-AF8F-F745-9563-F451FE36D80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2E453EA-1D05-3043-8FA8-0BA8494A373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97E6F4E-30A4-9141-8819-E4112F20144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E8614F-DE6E-BE45-92A5-CF4CFB493599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630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6/8/2020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mailto:Elaine.sharpling@uwtsd.ac.u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larkhall.lambeth.sch.uk/files/9714/4829/4664/phonics-sound-chart.pdf" TargetMode="Externa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qhXUW_v-1s" TargetMode="External"/><Relationship Id="rId2" Type="http://schemas.openxmlformats.org/officeDocument/2006/relationships/hyperlink" Target="https://dera.ioe.ac.uk/21098/" TargetMode="Externa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whiteboard.fi/y39d4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your notebook draw this…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600200"/>
          <a:ext cx="8229600" cy="40233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30747638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920960448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1637087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Never heard of…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Heard –</a:t>
                      </a:r>
                      <a:r>
                        <a:rPr lang="en-GB" baseline="0" dirty="0" smtClean="0"/>
                        <a:t> not sure of meaning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Know what</a:t>
                      </a:r>
                      <a:r>
                        <a:rPr lang="en-GB" baseline="0" dirty="0" smtClean="0"/>
                        <a:t> it means: can give an example and explain to others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16291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01738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1110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</a:t>
            </a:r>
            <a:r>
              <a:rPr lang="en-GB" sz="3600" dirty="0" smtClean="0"/>
              <a:t>rite the word in a column – for your eyes only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pPr>
              <a:lnSpc>
                <a:spcPct val="100000"/>
              </a:lnSpc>
            </a:pPr>
            <a:r>
              <a:rPr lang="en-GB" dirty="0" smtClean="0"/>
              <a:t>phonological</a:t>
            </a:r>
          </a:p>
          <a:p>
            <a:pPr>
              <a:lnSpc>
                <a:spcPct val="100000"/>
              </a:lnSpc>
            </a:pPr>
            <a:r>
              <a:rPr lang="en-GB" dirty="0" smtClean="0"/>
              <a:t>orthography</a:t>
            </a:r>
          </a:p>
          <a:p>
            <a:pPr>
              <a:lnSpc>
                <a:spcPct val="100000"/>
              </a:lnSpc>
            </a:pPr>
            <a:r>
              <a:rPr lang="en-GB" dirty="0"/>
              <a:t>p</a:t>
            </a:r>
            <a:r>
              <a:rPr lang="en-GB" dirty="0" smtClean="0"/>
              <a:t>honeme</a:t>
            </a:r>
          </a:p>
          <a:p>
            <a:pPr>
              <a:lnSpc>
                <a:spcPct val="100000"/>
              </a:lnSpc>
            </a:pPr>
            <a:r>
              <a:rPr lang="en-GB" dirty="0"/>
              <a:t>g</a:t>
            </a:r>
            <a:r>
              <a:rPr lang="en-GB" dirty="0" smtClean="0"/>
              <a:t>rapheme</a:t>
            </a:r>
          </a:p>
          <a:p>
            <a:pPr>
              <a:lnSpc>
                <a:spcPct val="100000"/>
              </a:lnSpc>
            </a:pPr>
            <a:r>
              <a:rPr lang="en-GB" dirty="0"/>
              <a:t>a</a:t>
            </a:r>
            <a:r>
              <a:rPr lang="en-GB" dirty="0" smtClean="0"/>
              <a:t>lphabetic code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5436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725214"/>
            <a:ext cx="8371490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Looking forward to sharing the next </a:t>
            </a:r>
            <a:r>
              <a:rPr lang="en-GB" dirty="0" smtClean="0"/>
              <a:t>hour</a:t>
            </a:r>
            <a:r>
              <a:rPr lang="en-GB" dirty="0"/>
              <a:t> </a:t>
            </a:r>
            <a:r>
              <a:rPr lang="en-GB" dirty="0" smtClean="0"/>
              <a:t>or </a:t>
            </a:r>
            <a:r>
              <a:rPr lang="en-GB" dirty="0" smtClean="0"/>
              <a:t>so with you- these suggestions might make it run more smoothly:</a:t>
            </a:r>
          </a:p>
          <a:p>
            <a:endParaRPr lang="en-GB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Notebook needed;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Start a column titled GLOSSARY;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Q &amp;As – note them down and ask </a:t>
            </a:r>
            <a:r>
              <a:rPr lang="en-GB" dirty="0" smtClean="0"/>
              <a:t>at the end via chat.</a:t>
            </a:r>
            <a:endParaRPr lang="en-GB" dirty="0" smtClean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Be prepared to contribute – cold calling;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Your exit task is to evaluate your learning in a single word or image – think about this as we go through;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Session will be recorded.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endParaRPr lang="en-GB" dirty="0" smtClean="0"/>
          </a:p>
          <a:p>
            <a:pPr>
              <a:lnSpc>
                <a:spcPct val="200000"/>
              </a:lnSpc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805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77766" y="367862"/>
            <a:ext cx="7446579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 smtClean="0"/>
          </a:p>
          <a:p>
            <a:endParaRPr lang="en-GB" sz="3600" dirty="0"/>
          </a:p>
          <a:p>
            <a:endParaRPr lang="en-GB" sz="3600" dirty="0" smtClean="0"/>
          </a:p>
          <a:p>
            <a:pPr algn="ctr"/>
            <a:r>
              <a:rPr lang="en-GB" sz="3600" dirty="0" smtClean="0"/>
              <a:t>Why is teaching English so tricky?</a:t>
            </a:r>
          </a:p>
          <a:p>
            <a:endParaRPr lang="en-GB" sz="3600" dirty="0"/>
          </a:p>
          <a:p>
            <a:endParaRPr lang="en-GB" sz="3600" dirty="0" smtClean="0"/>
          </a:p>
          <a:p>
            <a:r>
              <a:rPr lang="en-GB" sz="2000" dirty="0" smtClean="0"/>
              <a:t>Elaine Sharpling </a:t>
            </a:r>
          </a:p>
          <a:p>
            <a:r>
              <a:rPr lang="en-GB" sz="2000" dirty="0" smtClean="0">
                <a:hlinkClick r:id="rId2"/>
              </a:rPr>
              <a:t>Elaine.sharpling@uwtsd.ac.uk</a:t>
            </a:r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June 2020</a:t>
            </a:r>
          </a:p>
          <a:p>
            <a:endParaRPr lang="en-GB" sz="3600" dirty="0"/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6172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9225" y="168166"/>
            <a:ext cx="5506991" cy="539685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95405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07779" y="599089"/>
            <a:ext cx="644809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smtClean="0">
                <a:solidFill>
                  <a:srgbClr val="7030A0"/>
                </a:solidFill>
              </a:rPr>
              <a:t>phono</a:t>
            </a:r>
            <a:r>
              <a:rPr lang="en-GB" sz="7200" dirty="0" smtClean="0"/>
              <a:t>logy</a:t>
            </a:r>
          </a:p>
          <a:p>
            <a:endParaRPr lang="en-GB" sz="7200" dirty="0">
              <a:solidFill>
                <a:srgbClr val="7030A0"/>
              </a:solidFill>
            </a:endParaRPr>
          </a:p>
          <a:p>
            <a:r>
              <a:rPr lang="en-GB" sz="7200" dirty="0" smtClean="0">
                <a:solidFill>
                  <a:srgbClr val="7030A0"/>
                </a:solidFill>
              </a:rPr>
              <a:t>ortho</a:t>
            </a:r>
            <a:r>
              <a:rPr lang="en-GB" sz="7200" dirty="0" smtClean="0"/>
              <a:t>graphy</a:t>
            </a:r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1973345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Phono</a:t>
            </a:r>
            <a:r>
              <a:rPr lang="en-GB" dirty="0" smtClean="0">
                <a:solidFill>
                  <a:srgbClr val="7030A0"/>
                </a:solidFill>
              </a:rPr>
              <a:t>logical</a:t>
            </a:r>
            <a:r>
              <a:rPr lang="en-GB" dirty="0" smtClean="0"/>
              <a:t> Language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way that the speech sounds are identified and combined to produce and understand spoken language.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1120" y="3429000"/>
            <a:ext cx="3312368" cy="185492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85183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Orthography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conventional writing system of language and how this relates to the spoken language. This includes spelling, punctuation and other text conventions.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3171" y="3785012"/>
            <a:ext cx="2648949" cy="15893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77776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difficulty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Learners need to understand how the </a:t>
            </a:r>
            <a:r>
              <a:rPr lang="en-GB" dirty="0" smtClean="0">
                <a:solidFill>
                  <a:srgbClr val="FF0000"/>
                </a:solidFill>
              </a:rPr>
              <a:t>orthographic</a:t>
            </a:r>
            <a:r>
              <a:rPr lang="en-GB" dirty="0" smtClean="0"/>
              <a:t> system relates to the spoken system.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How do you write down what you think and say?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818" y="3838902"/>
            <a:ext cx="2649003" cy="148344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9778" y="3748227"/>
            <a:ext cx="2535781" cy="15214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58138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25517" y="851338"/>
            <a:ext cx="802464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Compared to other languages English has a :</a:t>
            </a:r>
          </a:p>
          <a:p>
            <a:endParaRPr lang="en-GB" sz="4000" dirty="0" smtClean="0"/>
          </a:p>
          <a:p>
            <a:r>
              <a:rPr lang="en-GB" sz="4000" dirty="0" smtClean="0"/>
              <a:t>              Deep </a:t>
            </a:r>
            <a:r>
              <a:rPr lang="en-GB" sz="4000" dirty="0" smtClean="0">
                <a:solidFill>
                  <a:srgbClr val="7030A0"/>
                </a:solidFill>
              </a:rPr>
              <a:t>Orthography</a:t>
            </a:r>
          </a:p>
          <a:p>
            <a:endParaRPr lang="en-GB" sz="4000" dirty="0">
              <a:solidFill>
                <a:srgbClr val="7030A0"/>
              </a:solidFill>
            </a:endParaRPr>
          </a:p>
          <a:p>
            <a:r>
              <a:rPr lang="en-GB" sz="4000" dirty="0" smtClean="0"/>
              <a:t>This is what makes it difficult.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84768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51337" y="1502328"/>
            <a:ext cx="7693573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rgbClr val="222222"/>
                </a:solidFill>
              </a:rPr>
              <a:t>D</a:t>
            </a:r>
            <a:r>
              <a:rPr lang="en-GB" sz="4000" b="1" dirty="0" smtClean="0">
                <a:solidFill>
                  <a:srgbClr val="222222"/>
                </a:solidFill>
              </a:rPr>
              <a:t>eep </a:t>
            </a:r>
            <a:r>
              <a:rPr lang="en-GB" sz="4000" b="1" dirty="0">
                <a:solidFill>
                  <a:srgbClr val="222222"/>
                </a:solidFill>
              </a:rPr>
              <a:t>orthographies</a:t>
            </a:r>
            <a:r>
              <a:rPr lang="en-GB" sz="4000" dirty="0">
                <a:solidFill>
                  <a:srgbClr val="222222"/>
                </a:solidFill>
              </a:rPr>
              <a:t> are writing systems that do not have a one-to-one correspondence between sounds (</a:t>
            </a:r>
            <a:r>
              <a:rPr lang="en-GB" sz="4000" dirty="0">
                <a:solidFill>
                  <a:srgbClr val="7030A0"/>
                </a:solidFill>
              </a:rPr>
              <a:t>phonemes</a:t>
            </a:r>
            <a:r>
              <a:rPr lang="en-GB" sz="4000" dirty="0">
                <a:solidFill>
                  <a:srgbClr val="222222"/>
                </a:solidFill>
              </a:rPr>
              <a:t>) and the letters (</a:t>
            </a:r>
            <a:r>
              <a:rPr lang="en-GB" sz="4000" dirty="0">
                <a:solidFill>
                  <a:srgbClr val="7030A0"/>
                </a:solidFill>
              </a:rPr>
              <a:t>graphemes</a:t>
            </a:r>
            <a:r>
              <a:rPr lang="en-GB" sz="4000" dirty="0">
                <a:solidFill>
                  <a:srgbClr val="222222"/>
                </a:solidFill>
              </a:rPr>
              <a:t>) that represent them.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427637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English Alphabetic Code: the difficulty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7752" y="1867012"/>
            <a:ext cx="2448272" cy="24482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109" y="1884127"/>
            <a:ext cx="2431157" cy="24311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611560" y="4509120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44 speech sounds (phonemes)</a:t>
            </a:r>
          </a:p>
          <a:p>
            <a:r>
              <a:rPr lang="en-GB" dirty="0" smtClean="0"/>
              <a:t>24 consonant</a:t>
            </a:r>
          </a:p>
          <a:p>
            <a:r>
              <a:rPr lang="en-GB" dirty="0" smtClean="0"/>
              <a:t>20 vowels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601791" y="4508723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26 letters of the alphabet</a:t>
            </a:r>
          </a:p>
          <a:p>
            <a:r>
              <a:rPr lang="en-GB" dirty="0" smtClean="0"/>
              <a:t>21 consonants</a:t>
            </a:r>
          </a:p>
          <a:p>
            <a:r>
              <a:rPr lang="en-GB" dirty="0" smtClean="0"/>
              <a:t>5 vowels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503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Phoneme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Smallest unit of SOUND in a word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6471" y="2609991"/>
            <a:ext cx="3175137" cy="177807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60072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many phonemes?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7200" dirty="0" smtClean="0"/>
              <a:t>            Ship</a:t>
            </a:r>
            <a:endParaRPr lang="en-GB" sz="7200" dirty="0"/>
          </a:p>
        </p:txBody>
      </p:sp>
      <p:sp>
        <p:nvSpPr>
          <p:cNvPr id="4" name="Rectangle 3"/>
          <p:cNvSpPr/>
          <p:nvPr/>
        </p:nvSpPr>
        <p:spPr>
          <a:xfrm>
            <a:off x="3074276" y="2448910"/>
            <a:ext cx="762000" cy="1891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936124" y="2409497"/>
            <a:ext cx="168165" cy="2154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4351283" y="2409497"/>
            <a:ext cx="168165" cy="2154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534510" y="3457903"/>
            <a:ext cx="55336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                   3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698015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Phoneme count – try these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book</a:t>
            </a:r>
          </a:p>
          <a:p>
            <a:r>
              <a:rPr lang="en-GB" dirty="0"/>
              <a:t>s</a:t>
            </a:r>
            <a:r>
              <a:rPr lang="en-GB" dirty="0" smtClean="0"/>
              <a:t>at</a:t>
            </a:r>
          </a:p>
          <a:p>
            <a:r>
              <a:rPr lang="en-GB" dirty="0" smtClean="0"/>
              <a:t>threw</a:t>
            </a:r>
          </a:p>
          <a:p>
            <a:r>
              <a:rPr lang="en-GB" dirty="0"/>
              <a:t>t</a:t>
            </a:r>
            <a:r>
              <a:rPr lang="en-GB" dirty="0" smtClean="0"/>
              <a:t>ree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If a learner can hear the phonemes then he/she can have a good go at writing them.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670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8110702" cy="1495205"/>
          </a:xfrm>
        </p:spPr>
        <p:txBody>
          <a:bodyPr>
            <a:normAutofit/>
          </a:bodyPr>
          <a:lstStyle/>
          <a:p>
            <a:r>
              <a:rPr lang="en-GB" dirty="0" smtClean="0"/>
              <a:t>Grapheme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607" y="2186576"/>
            <a:ext cx="2448272" cy="24482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7"/>
          <p:cNvSpPr txBox="1"/>
          <p:nvPr/>
        </p:nvSpPr>
        <p:spPr>
          <a:xfrm>
            <a:off x="3347544" y="2028921"/>
            <a:ext cx="53918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The written representation of the phonemes (sounds) – using the 26 letters of the alphabet</a:t>
            </a:r>
          </a:p>
          <a:p>
            <a:endParaRPr lang="en-GB" sz="2400" dirty="0"/>
          </a:p>
          <a:p>
            <a:endParaRPr lang="en-GB" sz="2400" dirty="0" smtClean="0"/>
          </a:p>
          <a:p>
            <a:r>
              <a:rPr lang="en-GB" sz="2400" dirty="0" smtClean="0"/>
              <a:t>In English you can have:</a:t>
            </a:r>
          </a:p>
          <a:p>
            <a:r>
              <a:rPr lang="en-GB" sz="2400" dirty="0" smtClean="0"/>
              <a:t>1,2,3,4 letter graphemes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76886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Phonemes &amp; Graphemes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8155570"/>
              </p:ext>
            </p:extLst>
          </p:nvPr>
        </p:nvGraphicFramePr>
        <p:xfrm>
          <a:off x="457200" y="1600200"/>
          <a:ext cx="82296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word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grapheme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grapheme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grapheme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grapheme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hiss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church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through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knight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street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17840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eight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2318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scrunch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3484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Phonemes &amp; Graphemes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4677682"/>
              </p:ext>
            </p:extLst>
          </p:nvPr>
        </p:nvGraphicFramePr>
        <p:xfrm>
          <a:off x="457200" y="1600200"/>
          <a:ext cx="8229599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56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756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756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756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756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75657">
                  <a:extLst>
                    <a:ext uri="{9D8B030D-6E8A-4147-A177-3AD203B41FA5}">
                      <a16:colId xmlns:a16="http://schemas.microsoft.com/office/drawing/2014/main" val="1774582213"/>
                    </a:ext>
                  </a:extLst>
                </a:gridCol>
                <a:gridCol w="1175657">
                  <a:extLst>
                    <a:ext uri="{9D8B030D-6E8A-4147-A177-3AD203B41FA5}">
                      <a16:colId xmlns:a16="http://schemas.microsoft.com/office/drawing/2014/main" val="89493078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word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grapheme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grapheme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grapheme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grapheme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grapheme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grapheme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hiss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church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ur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through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ough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knight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kn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igh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street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ee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17840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eight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eigh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2318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scrunch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4119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Alphabetic Code – the orthography deepens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 same grapheme can represent different phonemes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</a:t>
            </a:r>
            <a:r>
              <a:rPr lang="en-GB" dirty="0" smtClean="0"/>
              <a:t>nd….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same phoneme can be represented by different graphemes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3538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Take the ‘</a:t>
            </a:r>
            <a:r>
              <a:rPr lang="en-GB" dirty="0" err="1" smtClean="0"/>
              <a:t>ough</a:t>
            </a:r>
            <a:r>
              <a:rPr lang="en-GB" dirty="0" smtClean="0"/>
              <a:t>’ grapheme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Ping some words to the chat where the grapheme represents different phonemes.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245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same phoneme can be represented by different graphemes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2207172" cy="3917032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rgbClr val="FF0000"/>
                </a:solidFill>
              </a:rPr>
              <a:t>R</a:t>
            </a:r>
            <a:r>
              <a:rPr lang="en-GB" dirty="0" smtClean="0"/>
              <a:t>ug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/>
              <a:t>Ho</a:t>
            </a:r>
            <a:r>
              <a:rPr lang="en-GB" dirty="0" smtClean="0">
                <a:solidFill>
                  <a:srgbClr val="FF0000"/>
                </a:solidFill>
              </a:rPr>
              <a:t>rr</a:t>
            </a:r>
            <a:r>
              <a:rPr lang="en-GB" dirty="0" smtClean="0"/>
              <a:t>or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rgbClr val="FF0000"/>
                </a:solidFill>
              </a:rPr>
              <a:t>Wr</a:t>
            </a:r>
            <a:r>
              <a:rPr lang="en-GB" dirty="0" smtClean="0"/>
              <a:t>iting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err="1" smtClean="0">
                <a:solidFill>
                  <a:srgbClr val="FF0000"/>
                </a:solidFill>
              </a:rPr>
              <a:t>Rh</a:t>
            </a:r>
            <a:r>
              <a:rPr lang="en-GB" dirty="0" err="1" smtClean="0"/>
              <a:t>inocerus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051738" y="2201917"/>
            <a:ext cx="4183117" cy="175432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Think point:</a:t>
            </a:r>
          </a:p>
          <a:p>
            <a:endParaRPr lang="en-GB" dirty="0" smtClean="0"/>
          </a:p>
          <a:p>
            <a:r>
              <a:rPr lang="en-GB" dirty="0" smtClean="0"/>
              <a:t>Why should you never teach alliteration as being ‘words beginning with the same letter’?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876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Did you get some?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S</a:t>
            </a:r>
            <a:r>
              <a:rPr lang="en-GB" dirty="0" smtClean="0"/>
              <a:t>nake</a:t>
            </a:r>
          </a:p>
          <a:p>
            <a:pPr marL="0" indent="0">
              <a:buNone/>
            </a:pPr>
            <a:r>
              <a:rPr lang="en-GB" dirty="0" smtClean="0"/>
              <a:t>Pala</a:t>
            </a:r>
            <a:r>
              <a:rPr lang="en-GB" dirty="0" smtClean="0">
                <a:solidFill>
                  <a:srgbClr val="FF0000"/>
                </a:solidFill>
              </a:rPr>
              <a:t>ce</a:t>
            </a:r>
          </a:p>
          <a:p>
            <a:pPr marL="0" indent="0">
              <a:buNone/>
            </a:pPr>
            <a:r>
              <a:rPr lang="en-GB" dirty="0" smtClean="0"/>
              <a:t>Hou</a:t>
            </a:r>
            <a:r>
              <a:rPr lang="en-GB" dirty="0" smtClean="0">
                <a:solidFill>
                  <a:srgbClr val="FF0000"/>
                </a:solidFill>
              </a:rPr>
              <a:t>se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C</a:t>
            </a:r>
            <a:r>
              <a:rPr lang="en-GB" dirty="0" smtClean="0"/>
              <a:t>entury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Sc</a:t>
            </a:r>
            <a:r>
              <a:rPr lang="en-GB" dirty="0" smtClean="0"/>
              <a:t>issors</a:t>
            </a:r>
          </a:p>
          <a:p>
            <a:pPr marL="0" indent="0">
              <a:buNone/>
            </a:pPr>
            <a:r>
              <a:rPr lang="en-GB" dirty="0" smtClean="0"/>
              <a:t>Ca</a:t>
            </a:r>
            <a:r>
              <a:rPr lang="en-GB" dirty="0" smtClean="0">
                <a:solidFill>
                  <a:srgbClr val="FF0000"/>
                </a:solidFill>
              </a:rPr>
              <a:t>st</a:t>
            </a:r>
            <a:r>
              <a:rPr lang="en-GB" dirty="0" smtClean="0"/>
              <a:t>le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ps</a:t>
            </a:r>
            <a:r>
              <a:rPr lang="en-GB" dirty="0" smtClean="0"/>
              <a:t>ychology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508938" y="2364828"/>
            <a:ext cx="40064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>
                <a:hlinkClick r:id="rId2"/>
              </a:rPr>
              <a:t>Alphabetic Code Charts</a:t>
            </a:r>
          </a:p>
          <a:p>
            <a:endParaRPr lang="en-GB" dirty="0">
              <a:hlinkClick r:id="rId2"/>
            </a:endParaRP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://larkhall.lambeth.sch.uk/files/9714/4829/4664/phonics-sound-chart.pdf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442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4854" y="-557595"/>
            <a:ext cx="6120680" cy="6175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040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10618" y="-481178"/>
            <a:ext cx="6120680" cy="617537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09903" y="1429407"/>
            <a:ext cx="2496207" cy="9541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‘</a:t>
            </a:r>
            <a:r>
              <a:rPr lang="en-GB" sz="1200" dirty="0" smtClean="0"/>
              <a:t>once upon a time’</a:t>
            </a:r>
          </a:p>
          <a:p>
            <a:r>
              <a:rPr lang="en-GB" sz="1200" dirty="0" smtClean="0"/>
              <a:t>Phonetically plausible</a:t>
            </a:r>
          </a:p>
          <a:p>
            <a:r>
              <a:rPr lang="en-GB" sz="1200" dirty="0" smtClean="0"/>
              <a:t>Be careful of teacher articulation – on </a:t>
            </a:r>
            <a:r>
              <a:rPr lang="en-GB" sz="1200" dirty="0" err="1" smtClean="0"/>
              <a:t>youtube</a:t>
            </a:r>
            <a:r>
              <a:rPr lang="en-GB" sz="1400" dirty="0" smtClean="0"/>
              <a:t>.</a:t>
            </a:r>
            <a:endParaRPr lang="en-GB" sz="1400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1161393" y="2380593"/>
            <a:ext cx="1045779" cy="6831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5701861" y="2283344"/>
            <a:ext cx="1650125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 err="1"/>
              <a:t>w</a:t>
            </a:r>
            <a:r>
              <a:rPr lang="en-GB" sz="1200" dirty="0" err="1" smtClean="0"/>
              <a:t>os</a:t>
            </a:r>
            <a:r>
              <a:rPr lang="en-GB" sz="1200" dirty="0" smtClean="0"/>
              <a:t> or </a:t>
            </a:r>
            <a:r>
              <a:rPr lang="en-GB" sz="1200" dirty="0" err="1" smtClean="0"/>
              <a:t>woz</a:t>
            </a:r>
            <a:endParaRPr lang="en-GB" sz="1200" dirty="0" smtClean="0"/>
          </a:p>
          <a:p>
            <a:r>
              <a:rPr lang="en-GB" sz="1200" dirty="0" smtClean="0"/>
              <a:t>very common &amp; phonetically accurate</a:t>
            </a:r>
            <a:endParaRPr lang="en-GB" sz="1200" dirty="0"/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6164317" y="2929675"/>
            <a:ext cx="10511" cy="6963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63061" y="3452648"/>
            <a:ext cx="1823545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‘</a:t>
            </a:r>
            <a:r>
              <a:rPr lang="en-GB" sz="1200" dirty="0" err="1" smtClean="0"/>
              <a:t>ee</a:t>
            </a:r>
            <a:r>
              <a:rPr lang="en-GB" sz="1200" dirty="0" smtClean="0"/>
              <a:t>’ we know that the ‘</a:t>
            </a:r>
            <a:r>
              <a:rPr lang="en-GB" sz="1200" dirty="0" err="1" smtClean="0"/>
              <a:t>ee</a:t>
            </a:r>
            <a:r>
              <a:rPr lang="en-GB" sz="1200" dirty="0" smtClean="0"/>
              <a:t>’ phoneme can be represented in this way e.g. </a:t>
            </a:r>
            <a:r>
              <a:rPr lang="en-GB" sz="1200" i="1" dirty="0" smtClean="0"/>
              <a:t>meet</a:t>
            </a:r>
            <a:endParaRPr lang="en-GB" sz="1200" i="1" dirty="0"/>
          </a:p>
        </p:txBody>
      </p:sp>
      <p:cxnSp>
        <p:nvCxnSpPr>
          <p:cNvPr id="11" name="Straight Arrow Connector 10"/>
          <p:cNvCxnSpPr/>
          <p:nvPr/>
        </p:nvCxnSpPr>
        <p:spPr>
          <a:xfrm flipV="1">
            <a:off x="1713186" y="4035972"/>
            <a:ext cx="1192924" cy="367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6742386" y="4072759"/>
            <a:ext cx="2123090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Not phonetic ‘</a:t>
            </a:r>
            <a:r>
              <a:rPr lang="en-GB" sz="1200" dirty="0" err="1" smtClean="0"/>
              <a:t>oo</a:t>
            </a:r>
            <a:r>
              <a:rPr lang="en-GB" sz="1200" dirty="0" smtClean="0"/>
              <a:t>’ does not represent the ‘ow’ phoneme</a:t>
            </a:r>
            <a:endParaRPr lang="en-GB" sz="1200" dirty="0"/>
          </a:p>
        </p:txBody>
      </p:sp>
      <p:cxnSp>
        <p:nvCxnSpPr>
          <p:cNvPr id="14" name="Straight Arrow Connector 13"/>
          <p:cNvCxnSpPr/>
          <p:nvPr/>
        </p:nvCxnSpPr>
        <p:spPr>
          <a:xfrm flipH="1">
            <a:off x="5386552" y="4414345"/>
            <a:ext cx="1313793" cy="52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204952" y="5002924"/>
            <a:ext cx="1453054" cy="112338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I </a:t>
            </a:r>
            <a:r>
              <a:rPr lang="en-GB" sz="1100" dirty="0" smtClean="0"/>
              <a:t>would suggest the child has forgotten the intended word. Her phonics is too strong to make this error (but is correct)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>
          <a:xfrm flipV="1">
            <a:off x="1713186" y="4461641"/>
            <a:ext cx="1571297" cy="6936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545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 point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Is it ok to teach this rule: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In English, you use ‘a’ before a word beginning with a consonant and ‘an’ before words beginning with a vowel?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45434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Take some Year 7 spellings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GB" dirty="0" smtClean="0"/>
              <a:t>aught</a:t>
            </a:r>
          </a:p>
          <a:p>
            <a:r>
              <a:rPr lang="en-GB" dirty="0"/>
              <a:t>l</a:t>
            </a:r>
            <a:r>
              <a:rPr lang="en-GB" dirty="0" smtClean="0"/>
              <a:t>istening</a:t>
            </a:r>
          </a:p>
          <a:p>
            <a:r>
              <a:rPr lang="en-GB" dirty="0"/>
              <a:t>c</a:t>
            </a:r>
            <a:r>
              <a:rPr lang="en-GB" dirty="0" smtClean="0"/>
              <a:t>olumn</a:t>
            </a:r>
          </a:p>
          <a:p>
            <a:r>
              <a:rPr lang="en-GB" dirty="0"/>
              <a:t>i</a:t>
            </a:r>
            <a:r>
              <a:rPr lang="en-GB" dirty="0" smtClean="0"/>
              <a:t>nterrupt</a:t>
            </a:r>
          </a:p>
          <a:p>
            <a:r>
              <a:rPr lang="en-GB" dirty="0"/>
              <a:t>k</a:t>
            </a:r>
            <a:r>
              <a:rPr lang="en-GB" dirty="0" smtClean="0"/>
              <a:t>nowledge</a:t>
            </a:r>
          </a:p>
          <a:p>
            <a:r>
              <a:rPr lang="en-GB" dirty="0"/>
              <a:t>e</a:t>
            </a:r>
            <a:r>
              <a:rPr lang="en-GB" dirty="0" smtClean="0"/>
              <a:t>nquire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7527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Take some Year 7 spellings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GB" dirty="0" smtClean="0">
                <a:solidFill>
                  <a:srgbClr val="FF0000"/>
                </a:solidFill>
              </a:rPr>
              <a:t>augh</a:t>
            </a:r>
            <a:r>
              <a:rPr lang="en-GB" dirty="0" smtClean="0"/>
              <a:t>t</a:t>
            </a:r>
          </a:p>
          <a:p>
            <a:r>
              <a:rPr lang="en-GB" dirty="0"/>
              <a:t>l</a:t>
            </a:r>
            <a:r>
              <a:rPr lang="en-GB" dirty="0" smtClean="0"/>
              <a:t>i</a:t>
            </a:r>
            <a:r>
              <a:rPr lang="en-GB" dirty="0" smtClean="0">
                <a:solidFill>
                  <a:srgbClr val="FF0000"/>
                </a:solidFill>
              </a:rPr>
              <a:t>st</a:t>
            </a:r>
            <a:r>
              <a:rPr lang="en-GB" dirty="0" smtClean="0"/>
              <a:t>ening</a:t>
            </a:r>
          </a:p>
          <a:p>
            <a:r>
              <a:rPr lang="en-GB" dirty="0"/>
              <a:t>c</a:t>
            </a:r>
            <a:r>
              <a:rPr lang="en-GB" dirty="0" smtClean="0"/>
              <a:t>olum</a:t>
            </a:r>
            <a:r>
              <a:rPr lang="en-GB" dirty="0" smtClean="0">
                <a:solidFill>
                  <a:srgbClr val="FF0000"/>
                </a:solidFill>
              </a:rPr>
              <a:t>n</a:t>
            </a:r>
          </a:p>
          <a:p>
            <a:r>
              <a:rPr lang="en-GB" dirty="0" smtClean="0"/>
              <a:t>Interrupt – teach the prefix ‘inter’ and the root ‘</a:t>
            </a:r>
            <a:r>
              <a:rPr lang="en-GB" dirty="0" err="1" smtClean="0"/>
              <a:t>rupt</a:t>
            </a:r>
            <a:r>
              <a:rPr lang="en-GB" dirty="0" smtClean="0"/>
              <a:t>’</a:t>
            </a:r>
          </a:p>
          <a:p>
            <a:r>
              <a:rPr lang="en-GB" dirty="0"/>
              <a:t>k</a:t>
            </a:r>
            <a:r>
              <a:rPr lang="en-GB" dirty="0" smtClean="0"/>
              <a:t>nowle</a:t>
            </a:r>
            <a:r>
              <a:rPr lang="en-GB" dirty="0" smtClean="0">
                <a:solidFill>
                  <a:srgbClr val="FF0000"/>
                </a:solidFill>
              </a:rPr>
              <a:t>d</a:t>
            </a:r>
            <a:r>
              <a:rPr lang="en-GB" dirty="0" smtClean="0"/>
              <a:t>ge</a:t>
            </a:r>
          </a:p>
          <a:p>
            <a:r>
              <a:rPr lang="en-GB" dirty="0"/>
              <a:t>e</a:t>
            </a:r>
            <a:r>
              <a:rPr lang="en-GB" dirty="0" smtClean="0"/>
              <a:t>nquire – confused with inquire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974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 another few layers - English Orthography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8938" y="1968063"/>
            <a:ext cx="7746124" cy="3413233"/>
          </a:xfrm>
        </p:spPr>
        <p:txBody>
          <a:bodyPr/>
          <a:lstStyle/>
          <a:p>
            <a:r>
              <a:rPr lang="en-GB" dirty="0" smtClean="0"/>
              <a:t>Old – silent letters</a:t>
            </a:r>
          </a:p>
          <a:p>
            <a:r>
              <a:rPr lang="en-GB" dirty="0" smtClean="0"/>
              <a:t>An ‘invaded’ language – Latin, Greek, French</a:t>
            </a:r>
          </a:p>
          <a:p>
            <a:r>
              <a:rPr lang="en-GB" dirty="0" smtClean="0"/>
              <a:t>Influenced by many writing traditions – metaphors, puns, sayings</a:t>
            </a:r>
          </a:p>
          <a:p>
            <a:r>
              <a:rPr lang="en-GB" dirty="0" smtClean="0"/>
              <a:t>Developed without any consensus – regional dialects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3059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Always, always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children can hear the phonemes</a:t>
            </a:r>
          </a:p>
          <a:p>
            <a:r>
              <a:rPr lang="en-GB" dirty="0" smtClean="0"/>
              <a:t>Show the </a:t>
            </a:r>
            <a:r>
              <a:rPr lang="en-GB" b="1" dirty="0" smtClean="0"/>
              <a:t>written </a:t>
            </a:r>
            <a:r>
              <a:rPr lang="en-GB" dirty="0" smtClean="0"/>
              <a:t>word and articulate the phonemes as you write</a:t>
            </a:r>
          </a:p>
          <a:p>
            <a:r>
              <a:rPr lang="en-GB" dirty="0" smtClean="0"/>
              <a:t>Use the word in context (homophones)</a:t>
            </a:r>
          </a:p>
          <a:p>
            <a:r>
              <a:rPr lang="en-GB" dirty="0" smtClean="0"/>
              <a:t>Make connections with other words with similar spelling patterns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89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David Crystal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</a:t>
            </a:r>
            <a:r>
              <a:rPr lang="en-GB" dirty="0" smtClean="0"/>
              <a:t>tymology explains many of the notorious confusable words in English spelling</a:t>
            </a:r>
            <a:r>
              <a:rPr lang="en-GB" dirty="0"/>
              <a:t>.</a:t>
            </a:r>
            <a:r>
              <a:rPr lang="en-GB" dirty="0" smtClean="0"/>
              <a:t> Silent letters also reflect an earlier period in language history.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i="1" dirty="0" smtClean="0"/>
              <a:t>Spell it Out </a:t>
            </a:r>
            <a:r>
              <a:rPr lang="en-GB" sz="1800" dirty="0" smtClean="0"/>
              <a:t>by David Crystal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806342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Etymology can help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It can be helpful to teach </a:t>
            </a:r>
            <a:r>
              <a:rPr lang="en-GB" dirty="0" smtClean="0">
                <a:solidFill>
                  <a:srgbClr val="7030A0"/>
                </a:solidFill>
              </a:rPr>
              <a:t>word families </a:t>
            </a:r>
            <a:r>
              <a:rPr lang="en-GB" dirty="0" smtClean="0"/>
              <a:t>where the root  is common: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choir   choral   chorister</a:t>
            </a: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t</a:t>
            </a:r>
            <a:r>
              <a:rPr lang="en-GB" dirty="0" smtClean="0">
                <a:solidFill>
                  <a:srgbClr val="00B050"/>
                </a:solidFill>
              </a:rPr>
              <a:t>echnical    technique  technology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hemist  chemistry    chemical</a:t>
            </a: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c</a:t>
            </a:r>
            <a:r>
              <a:rPr lang="en-GB" dirty="0" smtClean="0">
                <a:solidFill>
                  <a:srgbClr val="00B0F0"/>
                </a:solidFill>
              </a:rPr>
              <a:t>entury, centurion, centimetre</a:t>
            </a:r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91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English tricky?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English orthography is difficult because of the presence of two/ three/four letter graphemes</a:t>
            </a:r>
            <a:r>
              <a:rPr lang="en-GB" dirty="0"/>
              <a:t> </a:t>
            </a:r>
            <a:r>
              <a:rPr lang="en-GB" dirty="0" smtClean="0"/>
              <a:t>and the alphabetic code.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Children have to learn which grapheme represents the same phoneme in different words.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And that takes good, systematic teaching.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2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Give confidence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41763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However, illogical it may seem, the English language is alphabetic and each phoneme in a word has a graphic representation.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Each sound </a:t>
            </a:r>
            <a:r>
              <a:rPr lang="en-GB" b="1" i="1" dirty="0" smtClean="0"/>
              <a:t>is</a:t>
            </a:r>
            <a:r>
              <a:rPr lang="en-GB" i="1" dirty="0" smtClean="0"/>
              <a:t> represented by some combination of the 26 written letters</a:t>
            </a:r>
            <a:r>
              <a:rPr lang="en-GB" dirty="0"/>
              <a:t> </a:t>
            </a:r>
            <a:r>
              <a:rPr lang="en-GB" dirty="0" smtClean="0"/>
              <a:t>of the alphabet.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253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Helpful things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Getting them reading early – distance learning materials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https://dera.ioe.ac.uk/21098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Follow on Twitter – Alex Quigley &amp; David Didau</a:t>
            </a:r>
          </a:p>
          <a:p>
            <a:pPr marL="0" indent="0">
              <a:buNone/>
            </a:pPr>
            <a:r>
              <a:rPr lang="en-GB" dirty="0" smtClean="0"/>
              <a:t>Correct articulation of the phonemes: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https://www.youtube.com/watch?v=BqhXUW_v-1s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723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Make any adjustments</a:t>
            </a:r>
            <a:r>
              <a:rPr lang="en-GB" dirty="0" smtClean="0"/>
              <a:t>…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600200"/>
          <a:ext cx="8229600" cy="40233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30747638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920960448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1637087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Never heard of…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Heard –</a:t>
                      </a:r>
                      <a:r>
                        <a:rPr lang="en-GB" baseline="0" dirty="0" smtClean="0"/>
                        <a:t> not sure of meaning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Know what</a:t>
                      </a:r>
                      <a:r>
                        <a:rPr lang="en-GB" baseline="0" dirty="0" smtClean="0"/>
                        <a:t> it means: can give an example and explain to others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16291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01738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1970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Draw an image or write one word summarising your learning today.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whiteboard.fi/y39d4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705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1670</TotalTime>
  <Words>974</Words>
  <Application>Microsoft Office PowerPoint</Application>
  <PresentationFormat>On-screen Show (4:3)</PresentationFormat>
  <Paragraphs>262</Paragraphs>
  <Slides>37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Arial</vt:lpstr>
      <vt:lpstr>Calibri</vt:lpstr>
      <vt:lpstr>Calibri Light</vt:lpstr>
      <vt:lpstr>Office Theme</vt:lpstr>
      <vt:lpstr>PowerPoint Presentation</vt:lpstr>
      <vt:lpstr>In your notebook draw this…</vt:lpstr>
      <vt:lpstr>Write the word in a column – for your eyes only</vt:lpstr>
      <vt:lpstr>PowerPoint Presentation</vt:lpstr>
      <vt:lpstr>PowerPoint Presentation</vt:lpstr>
      <vt:lpstr>PowerPoint Presentation</vt:lpstr>
      <vt:lpstr>PowerPoint Presentation</vt:lpstr>
      <vt:lpstr>Phonological Language</vt:lpstr>
      <vt:lpstr>Orthography</vt:lpstr>
      <vt:lpstr>The difficulty</vt:lpstr>
      <vt:lpstr>PowerPoint Presentation</vt:lpstr>
      <vt:lpstr>PowerPoint Presentation</vt:lpstr>
      <vt:lpstr>English Alphabetic Code: the difficulty</vt:lpstr>
      <vt:lpstr>Phoneme</vt:lpstr>
      <vt:lpstr>How many phonemes?</vt:lpstr>
      <vt:lpstr>Phoneme count – try these</vt:lpstr>
      <vt:lpstr>Grapheme</vt:lpstr>
      <vt:lpstr>Phonemes &amp; Graphemes</vt:lpstr>
      <vt:lpstr>Phonemes &amp; Graphemes</vt:lpstr>
      <vt:lpstr>Alphabetic Code – the orthography deepens</vt:lpstr>
      <vt:lpstr>Take the ‘ough’ grapheme</vt:lpstr>
      <vt:lpstr>The same phoneme can be represented by different graphemes </vt:lpstr>
      <vt:lpstr>Did you get some?</vt:lpstr>
      <vt:lpstr>PowerPoint Presentation</vt:lpstr>
      <vt:lpstr>PowerPoint Presentation</vt:lpstr>
      <vt:lpstr>Think point</vt:lpstr>
      <vt:lpstr>Take some Year 7 spellings </vt:lpstr>
      <vt:lpstr>Take some Year 7 spellings </vt:lpstr>
      <vt:lpstr>Down another few layers - English Orthography </vt:lpstr>
      <vt:lpstr>Always, always</vt:lpstr>
      <vt:lpstr>David Crystal</vt:lpstr>
      <vt:lpstr>Etymology can help</vt:lpstr>
      <vt:lpstr>Why is English tricky?</vt:lpstr>
      <vt:lpstr>Give confidence</vt:lpstr>
      <vt:lpstr>Helpful things </vt:lpstr>
      <vt:lpstr>Make any adjustments…</vt:lpstr>
      <vt:lpstr>Draw an image or write one word summarising your learning today.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Elaine Sharpling</cp:lastModifiedBy>
  <cp:revision>58</cp:revision>
  <dcterms:created xsi:type="dcterms:W3CDTF">2017-02-08T11:33:06Z</dcterms:created>
  <dcterms:modified xsi:type="dcterms:W3CDTF">2020-06-09T08:37:14Z</dcterms:modified>
</cp:coreProperties>
</file>