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1"/>
  </p:notesMasterIdLst>
  <p:handoutMasterIdLst>
    <p:handoutMasterId r:id="rId12"/>
  </p:handoutMasterIdLst>
  <p:sldIdLst>
    <p:sldId id="263" r:id="rId9"/>
    <p:sldId id="261" r:id="rId10"/>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E2370C-67BF-4CB6-BB09-2CAF6A239430}" v="68" dt="2026-07-29T06:29:21.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4389" autoAdjust="0"/>
    <p:restoredTop sz="94689" autoAdjust="0"/>
  </p:normalViewPr>
  <p:slideViewPr>
    <p:cSldViewPr snapToGrid="0" snapToObjects="1" showGuides="1">
      <p:cViewPr>
        <p:scale>
          <a:sx n="40" d="100"/>
          <a:sy n="40" d="100"/>
        </p:scale>
        <p:origin x="29" y="-54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80" d="100"/>
          <a:sy n="80" d="100"/>
        </p:scale>
        <p:origin x="2832" y="53"/>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2.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eouan Keoua Sandrine Yo Ep Kouame (2336790)" userId="9e07076d-8371-4f95-8989-3b7b929aa037" providerId="ADAL" clId="{1E3FF949-9C0A-4E33-B8E9-DF45CE138985}"/>
    <pc:docChg chg="undo custSel delSld modSld">
      <pc:chgData name="Meneouan Keoua Sandrine Yo Ep Kouame (2336790)" userId="9e07076d-8371-4f95-8989-3b7b929aa037" providerId="ADAL" clId="{1E3FF949-9C0A-4E33-B8E9-DF45CE138985}" dt="2026-07-29T06:30:09.100" v="2147" actId="20577"/>
      <pc:docMkLst>
        <pc:docMk/>
      </pc:docMkLst>
      <pc:sldChg chg="modSp del mod">
        <pc:chgData name="Meneouan Keoua Sandrine Yo Ep Kouame (2336790)" userId="9e07076d-8371-4f95-8989-3b7b929aa037" providerId="ADAL" clId="{1E3FF949-9C0A-4E33-B8E9-DF45CE138985}" dt="2026-07-14T08:32:02.050" v="352" actId="47"/>
        <pc:sldMkLst>
          <pc:docMk/>
          <pc:sldMk cId="2465510357" sldId="256"/>
        </pc:sldMkLst>
      </pc:sldChg>
      <pc:sldChg chg="addSp delSp modSp mod modTransition setBg">
        <pc:chgData name="Meneouan Keoua Sandrine Yo Ep Kouame (2336790)" userId="9e07076d-8371-4f95-8989-3b7b929aa037" providerId="ADAL" clId="{1E3FF949-9C0A-4E33-B8E9-DF45CE138985}" dt="2026-07-29T06:30:09.100" v="2147" actId="20577"/>
        <pc:sldMkLst>
          <pc:docMk/>
          <pc:sldMk cId="531086080" sldId="261"/>
        </pc:sldMkLst>
        <pc:spChg chg="mod">
          <ac:chgData name="Meneouan Keoua Sandrine Yo Ep Kouame (2336790)" userId="9e07076d-8371-4f95-8989-3b7b929aa037" providerId="ADAL" clId="{1E3FF949-9C0A-4E33-B8E9-DF45CE138985}" dt="2026-07-29T06:30:09.100" v="2147" actId="20577"/>
          <ac:spMkLst>
            <pc:docMk/>
            <pc:sldMk cId="531086080" sldId="261"/>
            <ac:spMk id="2" creationId="{E6EDE4D7-E5DB-5854-2C54-58DE17CBAE7C}"/>
          </ac:spMkLst>
        </pc:spChg>
        <pc:spChg chg="mod">
          <ac:chgData name="Meneouan Keoua Sandrine Yo Ep Kouame (2336790)" userId="9e07076d-8371-4f95-8989-3b7b929aa037" providerId="ADAL" clId="{1E3FF949-9C0A-4E33-B8E9-DF45CE138985}" dt="2026-07-14T08:51:28.054" v="433" actId="120"/>
          <ac:spMkLst>
            <pc:docMk/>
            <pc:sldMk cId="531086080" sldId="261"/>
            <ac:spMk id="3" creationId="{C8B703ED-7BE7-AD1D-5C76-349AC66245A2}"/>
          </ac:spMkLst>
        </pc:spChg>
        <pc:spChg chg="mod">
          <ac:chgData name="Meneouan Keoua Sandrine Yo Ep Kouame (2336790)" userId="9e07076d-8371-4f95-8989-3b7b929aa037" providerId="ADAL" clId="{1E3FF949-9C0A-4E33-B8E9-DF45CE138985}" dt="2026-07-29T06:27:52.245" v="2145" actId="20577"/>
          <ac:spMkLst>
            <pc:docMk/>
            <pc:sldMk cId="531086080" sldId="261"/>
            <ac:spMk id="5" creationId="{925EA422-02CF-EC85-AE1E-9F501EE4E390}"/>
          </ac:spMkLst>
        </pc:spChg>
        <pc:spChg chg="mod">
          <ac:chgData name="Meneouan Keoua Sandrine Yo Ep Kouame (2336790)" userId="9e07076d-8371-4f95-8989-3b7b929aa037" providerId="ADAL" clId="{1E3FF949-9C0A-4E33-B8E9-DF45CE138985}" dt="2026-07-15T04:27:46.213" v="1111" actId="14100"/>
          <ac:spMkLst>
            <pc:docMk/>
            <pc:sldMk cId="531086080" sldId="261"/>
            <ac:spMk id="8" creationId="{F39F00D5-5C38-D6F2-6606-6A41E051B19F}"/>
          </ac:spMkLst>
        </pc:spChg>
        <pc:spChg chg="mod">
          <ac:chgData name="Meneouan Keoua Sandrine Yo Ep Kouame (2336790)" userId="9e07076d-8371-4f95-8989-3b7b929aa037" providerId="ADAL" clId="{1E3FF949-9C0A-4E33-B8E9-DF45CE138985}" dt="2026-07-29T06:28:25.360" v="2146" actId="790"/>
          <ac:spMkLst>
            <pc:docMk/>
            <pc:sldMk cId="531086080" sldId="261"/>
            <ac:spMk id="10" creationId="{5BB92EB9-4C7E-3A15-04B6-67A9C82BD3DD}"/>
          </ac:spMkLst>
        </pc:spChg>
        <pc:spChg chg="add mod">
          <ac:chgData name="Meneouan Keoua Sandrine Yo Ep Kouame (2336790)" userId="9e07076d-8371-4f95-8989-3b7b929aa037" providerId="ADAL" clId="{1E3FF949-9C0A-4E33-B8E9-DF45CE138985}" dt="2026-07-15T04:48:59.390" v="1455" actId="1076"/>
          <ac:spMkLst>
            <pc:docMk/>
            <pc:sldMk cId="531086080" sldId="261"/>
            <ac:spMk id="14" creationId="{7A2C2BB6-9AFC-F684-C86E-AFC52B1AD8C2}"/>
          </ac:spMkLst>
        </pc:spChg>
        <pc:spChg chg="mod">
          <ac:chgData name="Meneouan Keoua Sandrine Yo Ep Kouame (2336790)" userId="9e07076d-8371-4f95-8989-3b7b929aa037" providerId="ADAL" clId="{1E3FF949-9C0A-4E33-B8E9-DF45CE138985}" dt="2026-07-14T08:51:06.621" v="432" actId="113"/>
          <ac:spMkLst>
            <pc:docMk/>
            <pc:sldMk cId="531086080" sldId="261"/>
            <ac:spMk id="16" creationId="{C7232E11-A480-4CE9-B9AD-96B7E3A30128}"/>
          </ac:spMkLst>
        </pc:spChg>
        <pc:spChg chg="mod">
          <ac:chgData name="Meneouan Keoua Sandrine Yo Ep Kouame (2336790)" userId="9e07076d-8371-4f95-8989-3b7b929aa037" providerId="ADAL" clId="{1E3FF949-9C0A-4E33-B8E9-DF45CE138985}" dt="2026-07-14T08:50:50.608" v="430" actId="2711"/>
          <ac:spMkLst>
            <pc:docMk/>
            <pc:sldMk cId="531086080" sldId="261"/>
            <ac:spMk id="17" creationId="{48D3574B-9CFC-4B83-1C3B-42BD2A74FB76}"/>
          </ac:spMkLst>
        </pc:spChg>
        <pc:spChg chg="mod">
          <ac:chgData name="Meneouan Keoua Sandrine Yo Ep Kouame (2336790)" userId="9e07076d-8371-4f95-8989-3b7b929aa037" providerId="ADAL" clId="{1E3FF949-9C0A-4E33-B8E9-DF45CE138985}" dt="2026-07-14T08:50:38.861" v="429" actId="2711"/>
          <ac:spMkLst>
            <pc:docMk/>
            <pc:sldMk cId="531086080" sldId="261"/>
            <ac:spMk id="18" creationId="{9D21321E-1878-CD40-4AA6-3764E797EE11}"/>
          </ac:spMkLst>
        </pc:spChg>
        <pc:spChg chg="add mod">
          <ac:chgData name="Meneouan Keoua Sandrine Yo Ep Kouame (2336790)" userId="9e07076d-8371-4f95-8989-3b7b929aa037" providerId="ADAL" clId="{1E3FF949-9C0A-4E33-B8E9-DF45CE138985}" dt="2026-07-14T08:41:55.425" v="364" actId="14100"/>
          <ac:spMkLst>
            <pc:docMk/>
            <pc:sldMk cId="531086080" sldId="261"/>
            <ac:spMk id="24" creationId="{2C4BD285-D240-8BFD-DA1C-F800AAAE4DE7}"/>
          </ac:spMkLst>
        </pc:spChg>
        <pc:spChg chg="mod">
          <ac:chgData name="Meneouan Keoua Sandrine Yo Ep Kouame (2336790)" userId="9e07076d-8371-4f95-8989-3b7b929aa037" providerId="ADAL" clId="{1E3FF949-9C0A-4E33-B8E9-DF45CE138985}" dt="2026-07-15T04:15:08.587" v="1068" actId="14100"/>
          <ac:spMkLst>
            <pc:docMk/>
            <pc:sldMk cId="531086080" sldId="261"/>
            <ac:spMk id="1026" creationId="{951F3C8D-C6DA-393C-29A1-9C8FE07A9534}"/>
          </ac:spMkLst>
        </pc:spChg>
        <pc:spChg chg="add mod">
          <ac:chgData name="Meneouan Keoua Sandrine Yo Ep Kouame (2336790)" userId="9e07076d-8371-4f95-8989-3b7b929aa037" providerId="ADAL" clId="{1E3FF949-9C0A-4E33-B8E9-DF45CE138985}" dt="2026-07-15T04:32:17.668" v="1143" actId="12"/>
          <ac:spMkLst>
            <pc:docMk/>
            <pc:sldMk cId="531086080" sldId="261"/>
            <ac:spMk id="1037" creationId="{B839FFC9-3E14-7A2D-9DC5-13C67BEBC4CC}"/>
          </ac:spMkLst>
        </pc:spChg>
        <pc:spChg chg="add mod">
          <ac:chgData name="Meneouan Keoua Sandrine Yo Ep Kouame (2336790)" userId="9e07076d-8371-4f95-8989-3b7b929aa037" providerId="ADAL" clId="{1E3FF949-9C0A-4E33-B8E9-DF45CE138985}" dt="2026-07-15T04:50:06.659" v="1476" actId="14100"/>
          <ac:spMkLst>
            <pc:docMk/>
            <pc:sldMk cId="531086080" sldId="261"/>
            <ac:spMk id="1040" creationId="{9B342A87-160C-0C3D-5331-584EDDFEED98}"/>
          </ac:spMkLst>
        </pc:spChg>
        <pc:picChg chg="mod">
          <ac:chgData name="Meneouan Keoua Sandrine Yo Ep Kouame (2336790)" userId="9e07076d-8371-4f95-8989-3b7b929aa037" providerId="ADAL" clId="{1E3FF949-9C0A-4E33-B8E9-DF45CE138985}" dt="2026-07-15T05:06:14.678" v="1535" actId="14100"/>
          <ac:picMkLst>
            <pc:docMk/>
            <pc:sldMk cId="531086080" sldId="261"/>
            <ac:picMk id="26" creationId="{6F4FA7D5-F086-5FE9-DA30-727F9D3CDEF7}"/>
          </ac:picMkLst>
        </pc:picChg>
        <pc:picChg chg="mod">
          <ac:chgData name="Meneouan Keoua Sandrine Yo Ep Kouame (2336790)" userId="9e07076d-8371-4f95-8989-3b7b929aa037" providerId="ADAL" clId="{1E3FF949-9C0A-4E33-B8E9-DF45CE138985}" dt="2026-07-14T07:48:34.456" v="114" actId="14100"/>
          <ac:picMkLst>
            <pc:docMk/>
            <pc:sldMk cId="531086080" sldId="261"/>
            <ac:picMk id="27" creationId="{99D09ED2-3D2C-1203-76C2-E195D66DF5A1}"/>
          </ac:picMkLst>
        </pc:picChg>
        <pc:picChg chg="add mod">
          <ac:chgData name="Meneouan Keoua Sandrine Yo Ep Kouame (2336790)" userId="9e07076d-8371-4f95-8989-3b7b929aa037" providerId="ADAL" clId="{1E3FF949-9C0A-4E33-B8E9-DF45CE138985}" dt="2026-07-15T03:07:48.173" v="454" actId="14100"/>
          <ac:picMkLst>
            <pc:docMk/>
            <pc:sldMk cId="531086080" sldId="261"/>
            <ac:picMk id="1027" creationId="{E51F53F5-552B-214F-43A5-D08D4ABBE84F}"/>
          </ac:picMkLst>
        </pc:picChg>
        <pc:picChg chg="add mod">
          <ac:chgData name="Meneouan Keoua Sandrine Yo Ep Kouame (2336790)" userId="9e07076d-8371-4f95-8989-3b7b929aa037" providerId="ADAL" clId="{1E3FF949-9C0A-4E33-B8E9-DF45CE138985}" dt="2026-07-15T05:01:12.218" v="1515"/>
          <ac:picMkLst>
            <pc:docMk/>
            <pc:sldMk cId="531086080" sldId="261"/>
            <ac:picMk id="1034" creationId="{85DB23FD-02C2-1CD9-3DED-D4DCDCC7D808}"/>
          </ac:picMkLst>
        </pc:picChg>
        <pc:picChg chg="add mod">
          <ac:chgData name="Meneouan Keoua Sandrine Yo Ep Kouame (2336790)" userId="9e07076d-8371-4f95-8989-3b7b929aa037" providerId="ADAL" clId="{1E3FF949-9C0A-4E33-B8E9-DF45CE138985}" dt="2026-07-15T04:44:23.634" v="1423" actId="14100"/>
          <ac:picMkLst>
            <pc:docMk/>
            <pc:sldMk cId="531086080" sldId="261"/>
            <ac:picMk id="1039" creationId="{6BFAD00F-B587-2400-04E1-499C2B66DD1B}"/>
          </ac:picMkLst>
        </pc:picChg>
      </pc:sldChg>
      <pc:sldChg chg="addSp modSp mod">
        <pc:chgData name="Meneouan Keoua Sandrine Yo Ep Kouame (2336790)" userId="9e07076d-8371-4f95-8989-3b7b929aa037" providerId="ADAL" clId="{1E3FF949-9C0A-4E33-B8E9-DF45CE138985}" dt="2026-07-20T13:51:18.466" v="1611" actId="2711"/>
        <pc:sldMkLst>
          <pc:docMk/>
          <pc:sldMk cId="875693713" sldId="263"/>
        </pc:sldMkLst>
        <pc:spChg chg="mod">
          <ac:chgData name="Meneouan Keoua Sandrine Yo Ep Kouame (2336790)" userId="9e07076d-8371-4f95-8989-3b7b929aa037" providerId="ADAL" clId="{1E3FF949-9C0A-4E33-B8E9-DF45CE138985}" dt="2026-07-20T13:50:59.347" v="1610" actId="2711"/>
          <ac:spMkLst>
            <pc:docMk/>
            <pc:sldMk cId="875693713" sldId="263"/>
            <ac:spMk id="2" creationId="{DA2D9CAF-62E4-A56C-BC72-03583E71A03A}"/>
          </ac:spMkLst>
        </pc:spChg>
        <pc:spChg chg="mod">
          <ac:chgData name="Meneouan Keoua Sandrine Yo Ep Kouame (2336790)" userId="9e07076d-8371-4f95-8989-3b7b929aa037" providerId="ADAL" clId="{1E3FF949-9C0A-4E33-B8E9-DF45CE138985}" dt="2026-07-20T13:51:18.466" v="1611" actId="2711"/>
          <ac:spMkLst>
            <pc:docMk/>
            <pc:sldMk cId="875693713" sldId="263"/>
            <ac:spMk id="3" creationId="{8FC115E9-2559-9124-E2DA-727C7D7E63C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7/29/2026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‹N°›</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7/29/2026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‹N°›</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dirty="0"/>
          </a:p>
        </p:txBody>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504837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a:p>
        </p:txBody>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65882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‹N°›</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‹N°›</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mednewspedia.com/wp-content/uploads/2025/06/Surprising-Causes-of-Regurgitation-You-Shouldnt-Ignore-What-Causes-Regurgitation-and-When-Its-a-Concern_03-768x512.png" TargetMode="External"/><Relationship Id="rId13" Type="http://schemas.microsoft.com/office/2007/relationships/hdphoto" Target="../media/hdphoto1.wdp"/><Relationship Id="rId18" Type="http://schemas.openxmlformats.org/officeDocument/2006/relationships/image" Target="../media/image14.png"/><Relationship Id="rId3" Type="http://schemas.openxmlformats.org/officeDocument/2006/relationships/hyperlink" Target="https://doi.org/10.1111/nmo.12954" TargetMode="External"/><Relationship Id="rId7" Type="http://schemas.openxmlformats.org/officeDocument/2006/relationships/hyperlink" Target="https://medsforless.co.uk/?utm_source=copilot.com" TargetMode="External"/><Relationship Id="rId12" Type="http://schemas.openxmlformats.org/officeDocument/2006/relationships/image" Target="../media/image10.png"/><Relationship Id="rId17" Type="http://schemas.microsoft.com/office/2007/relationships/hdphoto" Target="../media/hdphoto2.wdp"/><Relationship Id="rId2" Type="http://schemas.openxmlformats.org/officeDocument/2006/relationships/notesSlide" Target="../notesSlides/notesSlide2.xml"/><Relationship Id="rId16"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www.ncbi.nlm.nih.gov/books/NBK576404" TargetMode="External"/><Relationship Id="rId11" Type="http://schemas.openxmlformats.org/officeDocument/2006/relationships/hyperlink" Target="https://facty.mblycdn.com/fh/resized/2021/04/730x487/shutterstock_639532516.jpg" TargetMode="External"/><Relationship Id="rId5" Type="http://schemas.openxmlformats.org/officeDocument/2006/relationships/hyperlink" Target="https://everybodyphysio.com.au/wp-content/uploads/2024/08/Picture1-1.jpg" TargetMode="External"/><Relationship Id="rId15" Type="http://schemas.openxmlformats.org/officeDocument/2006/relationships/image" Target="../media/image12.png"/><Relationship Id="rId10" Type="http://schemas.openxmlformats.org/officeDocument/2006/relationships/hyperlink" Target="https://icd.who.int/browse/2024-01/mms/en" TargetMode="External"/><Relationship Id="rId4" Type="http://schemas.openxmlformats.org/officeDocument/2006/relationships/hyperlink" Target="https://www.ncbi.nlm.nih.gov/books/NBK567717" TargetMode="External"/><Relationship Id="rId9" Type="http://schemas.openxmlformats.org/officeDocument/2006/relationships/hyperlink" Target="https://www.therecoveryvillage.com/mental-health/rumination-disorder" TargetMode="External"/><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fontScale="90000"/>
          </a:bodyPr>
          <a:lstStyle/>
          <a:p>
            <a:pPr algn="l"/>
            <a:br>
              <a:rPr lang="en-GB" sz="3200" b="1" dirty="0">
                <a:effectLst/>
                <a:ea typeface="Aptos" panose="020B0004020202020204" pitchFamily="34" charset="0"/>
              </a:rPr>
            </a:br>
            <a:br>
              <a:rPr lang="en-GB" sz="3200" dirty="0"/>
            </a:br>
            <a:r>
              <a:rPr lang="en-GB" sz="5400" dirty="0">
                <a:latin typeface="+mn-lt"/>
                <a:cs typeface="Arial" panose="020B0604020202020204" pitchFamily="34" charset="0"/>
              </a:rPr>
              <a:t>Student name : Meneouan Keoua Sandrine Yo ep Kouame</a:t>
            </a:r>
            <a:br>
              <a:rPr lang="en-GB" sz="5400" dirty="0">
                <a:latin typeface="+mn-lt"/>
                <a:cs typeface="Arial" panose="020B0604020202020204" pitchFamily="34" charset="0"/>
              </a:rPr>
            </a:br>
            <a:r>
              <a:rPr lang="en-GB" sz="5400" dirty="0">
                <a:latin typeface="+mn-lt"/>
                <a:cs typeface="Arial" panose="020B0604020202020204" pitchFamily="34" charset="0"/>
              </a:rPr>
              <a:t>Student number :2336790 </a:t>
            </a:r>
            <a:br>
              <a:rPr lang="en-GB" sz="5400" dirty="0">
                <a:latin typeface="+mn-lt"/>
                <a:cs typeface="Arial" panose="020B0604020202020204" pitchFamily="34" charset="0"/>
              </a:rPr>
            </a:br>
            <a:r>
              <a:rPr lang="en-GB" sz="5400" dirty="0">
                <a:latin typeface="+mn-lt"/>
                <a:cs typeface="Arial" panose="020B0604020202020204" pitchFamily="34" charset="0"/>
              </a:rPr>
              <a:t>Lecturer: Oluwadamilola Tayo</a:t>
            </a:r>
            <a:br>
              <a:rPr lang="en-GB" sz="5400" dirty="0">
                <a:latin typeface="+mn-lt"/>
              </a:rPr>
            </a:br>
            <a:r>
              <a:rPr lang="en-GB" sz="5400" dirty="0">
                <a:latin typeface="+mn-lt"/>
              </a:rPr>
              <a:t>Topic: Feeding and Eating disorder</a:t>
            </a:r>
            <a:br>
              <a:rPr lang="en-GB" sz="5400" dirty="0">
                <a:latin typeface="+mn-lt"/>
              </a:rPr>
            </a:br>
            <a:r>
              <a:rPr lang="en-GB" sz="5400" dirty="0">
                <a:latin typeface="+mn-lt"/>
              </a:rPr>
              <a:t>Subject: Rumination-Regurgitation Disorders</a:t>
            </a:r>
            <a:br>
              <a:rPr lang="en-GB" sz="5400" dirty="0">
                <a:latin typeface="+mn-lt"/>
              </a:rPr>
            </a:br>
            <a:r>
              <a:rPr lang="en-GB" sz="5400" dirty="0">
                <a:latin typeface="+mn-lt"/>
              </a:rPr>
              <a:t>  Code  :6B85</a:t>
            </a:r>
            <a:br>
              <a:rPr lang="en-GB" sz="5400" dirty="0">
                <a:latin typeface="Aptos" panose="020B0004020202020204" pitchFamily="34" charset="0"/>
              </a:rPr>
            </a:br>
            <a:r>
              <a:rPr lang="en-GB" sz="5400" dirty="0">
                <a:latin typeface="Aptos" panose="020B0004020202020204" pitchFamily="34" charset="0"/>
              </a:rPr>
              <a:t>            </a:t>
            </a: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ptos" panose="020B0004020202020204" pitchFamily="34" charset="0"/>
                <a:cs typeface="Arial" panose="020B0604020202020204" pitchFamily="34" charset="0"/>
              </a:rPr>
              <a:t>Acknowledgement of the use of AI tools</a:t>
            </a:r>
          </a:p>
          <a:p>
            <a:pPr algn="l"/>
            <a:r>
              <a:rPr lang="en-GB" sz="4400" dirty="0">
                <a:latin typeface="Aptos" panose="020B00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ptos" panose="020B00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693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20426" y="5597421"/>
            <a:ext cx="10048875" cy="26228696"/>
          </a:xfrm>
        </p:spPr>
        <p:txBody>
          <a:bodyPr/>
          <a:lstStyle/>
          <a:p>
            <a:endParaRPr lang="en-US" sz="4000" kern="100" dirty="0">
              <a:latin typeface="Aptos" panose="020B0004020202020204" pitchFamily="34" charset="0"/>
              <a:ea typeface="Aptos" panose="020B0004020202020204" pitchFamily="34" charset="0"/>
            </a:endParaRPr>
          </a:p>
          <a:p>
            <a:endParaRPr lang="en-US" sz="4000" kern="100" dirty="0">
              <a:latin typeface="Aptos" panose="020B0004020202020204" pitchFamily="34" charset="0"/>
              <a:ea typeface="Aptos" panose="020B0004020202020204" pitchFamily="34" charset="0"/>
            </a:endParaRPr>
          </a:p>
          <a:p>
            <a:endParaRPr lang="en-US" sz="4000" kern="100" dirty="0">
              <a:latin typeface="Aptos" panose="020B0004020202020204" pitchFamily="34" charset="0"/>
              <a:ea typeface="Aptos" panose="020B0004020202020204" pitchFamily="34" charset="0"/>
            </a:endParaRPr>
          </a:p>
          <a:p>
            <a:endParaRPr lang="en-US" sz="4000" kern="100" dirty="0">
              <a:latin typeface="Aptos" panose="020B0004020202020204" pitchFamily="34" charset="0"/>
              <a:ea typeface="Aptos" panose="020B0004020202020204" pitchFamily="34" charset="0"/>
            </a:endParaRPr>
          </a:p>
          <a:p>
            <a:r>
              <a:rPr lang="en-US" sz="4000" kern="100" dirty="0">
                <a:latin typeface="Aptos" panose="020B0004020202020204" pitchFamily="34" charset="0"/>
                <a:ea typeface="Aptos" panose="020B0004020202020204" pitchFamily="34" charset="0"/>
              </a:rPr>
              <a:t>(</a:t>
            </a:r>
            <a:r>
              <a:rPr lang="en-US" sz="4000" kern="100" dirty="0" err="1">
                <a:latin typeface="Aptos" panose="020B0004020202020204" pitchFamily="34" charset="0"/>
                <a:ea typeface="Aptos" panose="020B0004020202020204" pitchFamily="34" charset="0"/>
              </a:rPr>
              <a:t>MedNewspedia</a:t>
            </a:r>
            <a:r>
              <a:rPr lang="en-US" sz="4000" kern="100" dirty="0">
                <a:latin typeface="Aptos" panose="020B0004020202020204" pitchFamily="34" charset="0"/>
                <a:ea typeface="Aptos" panose="020B0004020202020204" pitchFamily="34" charset="0"/>
              </a:rPr>
              <a:t>, 2025)</a:t>
            </a:r>
          </a:p>
          <a:p>
            <a:endParaRPr lang="en-US" sz="4000" kern="100" dirty="0">
              <a:latin typeface="Aptos" panose="020B0004020202020204" pitchFamily="34" charset="0"/>
              <a:ea typeface="Aptos" panose="020B0004020202020204" pitchFamily="34" charset="0"/>
            </a:endParaRPr>
          </a:p>
          <a:p>
            <a:r>
              <a:rPr lang="en-US" sz="3600" kern="100" dirty="0">
                <a:latin typeface="Aptos" panose="020B0004020202020204" pitchFamily="34" charset="0"/>
                <a:ea typeface="Aptos" panose="020B0004020202020204" pitchFamily="34" charset="0"/>
              </a:rPr>
              <a:t>Rumination- Regurgitation </a:t>
            </a:r>
            <a:r>
              <a:rPr lang="en-GB" sz="3600" kern="100" dirty="0">
                <a:latin typeface="Aptos" panose="020B0004020202020204" pitchFamily="34" charset="0"/>
                <a:ea typeface="Aptos" panose="020B0004020202020204" pitchFamily="34" charset="0"/>
              </a:rPr>
              <a:t>Disorders</a:t>
            </a:r>
            <a:r>
              <a:rPr lang="en-US" sz="3600" kern="100" dirty="0">
                <a:latin typeface="Aptos" panose="020B0004020202020204" pitchFamily="34" charset="0"/>
                <a:ea typeface="Aptos" panose="020B0004020202020204" pitchFamily="34" charset="0"/>
              </a:rPr>
              <a:t>, part of eating and feeding disorder is the fact to repeatedly bringing out </a:t>
            </a:r>
            <a:r>
              <a:rPr lang="en-GB" sz="3600" kern="100" dirty="0">
                <a:latin typeface="Aptos" panose="020B0004020202020204" pitchFamily="34" charset="0"/>
                <a:ea typeface="Aptos" panose="020B0004020202020204" pitchFamily="34" charset="0"/>
              </a:rPr>
              <a:t>swallowed food in the mouth and rechew again or spit it out (WHO, 2024).</a:t>
            </a:r>
            <a:endParaRPr lang="en-US" sz="3600" u="sng" kern="100" noProof="0" dirty="0">
              <a:latin typeface="Aptos" panose="020B0004020202020204" pitchFamily="34" charset="0"/>
              <a:ea typeface="Aptos" panose="020B0004020202020204" pitchFamily="34" charset="0"/>
            </a:endParaRPr>
          </a:p>
          <a:p>
            <a:r>
              <a:rPr lang="en-US" sz="3600" b="1" kern="100" dirty="0">
                <a:latin typeface="Aptos" panose="020B0004020202020204" pitchFamily="34" charset="0"/>
                <a:ea typeface="Aptos" panose="020B0004020202020204" pitchFamily="34" charset="0"/>
              </a:rPr>
              <a:t>C</a:t>
            </a:r>
            <a:r>
              <a:rPr lang="en-GB" sz="3600" b="1" kern="100">
                <a:latin typeface="Aptos" panose="020B0004020202020204" pitchFamily="34" charset="0"/>
                <a:ea typeface="Aptos" panose="020B0004020202020204" pitchFamily="34" charset="0"/>
              </a:rPr>
              <a:t>auses, </a:t>
            </a:r>
            <a:r>
              <a:rPr lang="en-GB" sz="3600" b="1" kern="100" dirty="0">
                <a:latin typeface="Aptos" panose="020B0004020202020204" pitchFamily="34" charset="0"/>
                <a:ea typeface="Aptos" panose="020B0004020202020204" pitchFamily="34" charset="0"/>
              </a:rPr>
              <a:t>symptoms and diagnosis </a:t>
            </a:r>
            <a:r>
              <a:rPr lang="en-US" sz="3600" b="1" kern="100" dirty="0">
                <a:latin typeface="Aptos" panose="020B0004020202020204" pitchFamily="34" charset="0"/>
                <a:ea typeface="Aptos" panose="020B0004020202020204" pitchFamily="34" charset="0"/>
              </a:rPr>
              <a:t> </a:t>
            </a:r>
          </a:p>
          <a:p>
            <a:r>
              <a:rPr lang="en-US" sz="3600" b="1" kern="100" dirty="0">
                <a:latin typeface="Aptos" panose="020B0004020202020204" pitchFamily="34" charset="0"/>
                <a:ea typeface="Aptos" panose="020B0004020202020204" pitchFamily="34" charset="0"/>
              </a:rPr>
              <a:t>Causes</a:t>
            </a:r>
            <a:r>
              <a:rPr lang="en-US" sz="3600" kern="100" dirty="0">
                <a:latin typeface="Aptos" panose="020B0004020202020204" pitchFamily="34" charset="0"/>
                <a:ea typeface="Aptos" panose="020B0004020202020204" pitchFamily="34" charset="0"/>
              </a:rPr>
              <a:t> </a:t>
            </a:r>
            <a:r>
              <a:rPr lang="en-US" sz="3600" b="1" kern="100" dirty="0">
                <a:latin typeface="Aptos" panose="020B0004020202020204" pitchFamily="34" charset="0"/>
                <a:ea typeface="Aptos" panose="020B0004020202020204" pitchFamily="34" charset="0"/>
              </a:rPr>
              <a:t>i</a:t>
            </a:r>
            <a:r>
              <a:rPr lang="en-US" sz="3600" kern="100" dirty="0">
                <a:latin typeface="Aptos" panose="020B0004020202020204" pitchFamily="34" charset="0"/>
                <a:ea typeface="Aptos" panose="020B0004020202020204" pitchFamily="34" charset="0"/>
              </a:rPr>
              <a:t>nclude - e</a:t>
            </a:r>
            <a:r>
              <a:rPr lang="en-US" sz="3600" kern="100" noProof="0" dirty="0">
                <a:latin typeface="Aptos" panose="020B0004020202020204" pitchFamily="34" charset="0"/>
                <a:ea typeface="Aptos" panose="020B0004020202020204" pitchFamily="34" charset="0"/>
              </a:rPr>
              <a:t>motional neglect, history of abuse,  obsessive-compulsive disorder, anxiety, depression, stressful event, or gastrointestinal disease. However, many cases have no obvious trigger (</a:t>
            </a:r>
            <a:r>
              <a:rPr lang="en-US" sz="3600" kern="100" noProof="0" dirty="0" err="1">
                <a:latin typeface="Aptos" panose="020B0004020202020204" pitchFamily="34" charset="0"/>
                <a:ea typeface="Aptos" panose="020B0004020202020204" pitchFamily="34" charset="0"/>
              </a:rPr>
              <a:t>GiKids</a:t>
            </a:r>
            <a:r>
              <a:rPr lang="en-US" sz="3600" kern="100" noProof="0" dirty="0">
                <a:latin typeface="Aptos" panose="020B0004020202020204" pitchFamily="34" charset="0"/>
                <a:ea typeface="Aptos" panose="020B0004020202020204" pitchFamily="34" charset="0"/>
              </a:rPr>
              <a:t>, 2023</a:t>
            </a:r>
            <a:r>
              <a:rPr lang="en-US" sz="3600" kern="100" dirty="0">
                <a:latin typeface="Aptos" panose="020B0004020202020204" pitchFamily="34" charset="0"/>
                <a:ea typeface="Aptos" panose="020B0004020202020204" pitchFamily="34" charset="0"/>
              </a:rPr>
              <a:t>).</a:t>
            </a:r>
            <a:r>
              <a:rPr lang="en-US" sz="3600" kern="100" noProof="0" dirty="0">
                <a:latin typeface="Aptos" panose="020B0004020202020204" pitchFamily="34" charset="0"/>
                <a:ea typeface="Aptos" panose="020B0004020202020204" pitchFamily="34" charset="0"/>
              </a:rPr>
              <a:t> </a:t>
            </a:r>
          </a:p>
          <a:p>
            <a:endParaRPr lang="en-US" sz="4000" kern="100" noProof="0" dirty="0">
              <a:solidFill>
                <a:srgbClr val="C00000"/>
              </a:solidFill>
              <a:latin typeface="Aptos" panose="020B0004020202020204" pitchFamily="34" charset="0"/>
              <a:ea typeface="Aptos" panose="020B0004020202020204" pitchFamily="34" charset="0"/>
            </a:endParaRPr>
          </a:p>
          <a:p>
            <a:endParaRPr lang="en-US" sz="4000" kern="100" noProof="0" dirty="0">
              <a:solidFill>
                <a:srgbClr val="C00000"/>
              </a:solidFill>
              <a:latin typeface="Aptos" panose="020B0004020202020204" pitchFamily="34" charset="0"/>
              <a:ea typeface="Aptos" panose="020B0004020202020204" pitchFamily="34" charset="0"/>
            </a:endParaRPr>
          </a:p>
          <a:p>
            <a:endParaRPr lang="en-US" sz="4000" kern="100" dirty="0">
              <a:solidFill>
                <a:srgbClr val="C00000"/>
              </a:solidFill>
              <a:latin typeface="Aptos" panose="020B0004020202020204" pitchFamily="34" charset="0"/>
              <a:ea typeface="Aptos" panose="020B0004020202020204" pitchFamily="34" charset="0"/>
            </a:endParaRPr>
          </a:p>
          <a:p>
            <a:endParaRPr lang="en-US" sz="4000" kern="100" noProof="0" dirty="0">
              <a:solidFill>
                <a:srgbClr val="C00000"/>
              </a:solidFill>
              <a:latin typeface="Aptos" panose="020B0004020202020204" pitchFamily="34" charset="0"/>
              <a:ea typeface="Aptos" panose="020B0004020202020204" pitchFamily="34" charset="0"/>
            </a:endParaRPr>
          </a:p>
          <a:p>
            <a:endParaRPr lang="en-US" sz="4000" kern="100" dirty="0">
              <a:solidFill>
                <a:srgbClr val="C00000"/>
              </a:solidFill>
              <a:latin typeface="Aptos" panose="020B0004020202020204" pitchFamily="34" charset="0"/>
              <a:ea typeface="Aptos" panose="020B0004020202020204" pitchFamily="34" charset="0"/>
            </a:endParaRPr>
          </a:p>
          <a:p>
            <a:endParaRPr lang="en-US" sz="4000" kern="100" noProof="0" dirty="0">
              <a:solidFill>
                <a:srgbClr val="C00000"/>
              </a:solidFill>
              <a:latin typeface="Aptos" panose="020B0004020202020204" pitchFamily="34" charset="0"/>
              <a:ea typeface="Aptos" panose="020B0004020202020204" pitchFamily="34" charset="0"/>
            </a:endParaRPr>
          </a:p>
          <a:p>
            <a:endParaRPr lang="en-US" sz="4000" kern="100" dirty="0">
              <a:solidFill>
                <a:srgbClr val="C00000"/>
              </a:solidFill>
              <a:latin typeface="Aptos" panose="020B0004020202020204" pitchFamily="34" charset="0"/>
              <a:ea typeface="Aptos" panose="020B0004020202020204" pitchFamily="34" charset="0"/>
            </a:endParaRPr>
          </a:p>
          <a:p>
            <a:endParaRPr lang="en-US" sz="4000" kern="100" noProof="0" dirty="0">
              <a:solidFill>
                <a:srgbClr val="C00000"/>
              </a:solidFill>
              <a:latin typeface="Aptos" panose="020B0004020202020204" pitchFamily="34" charset="0"/>
              <a:ea typeface="Aptos" panose="020B0004020202020204" pitchFamily="34" charset="0"/>
            </a:endParaRPr>
          </a:p>
          <a:p>
            <a:endParaRPr lang="en-US" sz="4000" kern="100" dirty="0">
              <a:solidFill>
                <a:srgbClr val="C00000"/>
              </a:solidFill>
              <a:latin typeface="Aptos" panose="020B0004020202020204" pitchFamily="34" charset="0"/>
              <a:ea typeface="Aptos" panose="020B0004020202020204" pitchFamily="34" charset="0"/>
            </a:endParaRPr>
          </a:p>
          <a:p>
            <a:endParaRPr lang="en-US" sz="4000" kern="100" noProof="0" dirty="0">
              <a:latin typeface="Aptos" panose="020B0004020202020204" pitchFamily="34" charset="0"/>
              <a:ea typeface="Aptos" panose="020B0004020202020204" pitchFamily="34" charset="0"/>
            </a:endParaRPr>
          </a:p>
          <a:p>
            <a:endParaRPr lang="en-US" sz="4000" kern="100" dirty="0">
              <a:latin typeface="Aptos" panose="020B0004020202020204" pitchFamily="34" charset="0"/>
              <a:ea typeface="Aptos" panose="020B0004020202020204" pitchFamily="34" charset="0"/>
            </a:endParaRPr>
          </a:p>
          <a:p>
            <a:r>
              <a:rPr lang="en-US" sz="4000" kern="100" noProof="0" dirty="0">
                <a:latin typeface="Aptos" panose="020B0004020202020204" pitchFamily="34" charset="0"/>
                <a:ea typeface="Aptos" panose="020B0004020202020204" pitchFamily="34" charset="0"/>
              </a:rPr>
              <a:t>(</a:t>
            </a:r>
            <a:r>
              <a:rPr lang="en-US" sz="4000" kern="100" noProof="0" dirty="0" err="1">
                <a:latin typeface="Aptos" panose="020B0004020202020204" pitchFamily="34" charset="0"/>
                <a:ea typeface="Aptos" panose="020B0004020202020204" pitchFamily="34" charset="0"/>
              </a:rPr>
              <a:t>Sassegbon</a:t>
            </a:r>
            <a:r>
              <a:rPr lang="en-US" sz="4000" kern="100" noProof="0" dirty="0">
                <a:latin typeface="Aptos" panose="020B0004020202020204" pitchFamily="34" charset="0"/>
                <a:ea typeface="Aptos" panose="020B0004020202020204" pitchFamily="34" charset="0"/>
              </a:rPr>
              <a:t> et al., 2022)</a:t>
            </a:r>
            <a:endParaRPr lang="en-GB" sz="4000" b="1" kern="100" dirty="0">
              <a:solidFill>
                <a:srgbClr val="C00000"/>
              </a:solidFill>
              <a:latin typeface="Aptos" panose="020B0004020202020204" pitchFamily="34" charset="0"/>
              <a:ea typeface="Aptos" panose="020B0004020202020204" pitchFamily="34" charset="0"/>
            </a:endParaRPr>
          </a:p>
          <a:p>
            <a:endParaRPr lang="en-GB" sz="4000" b="1" kern="100" dirty="0">
              <a:solidFill>
                <a:srgbClr val="C00000"/>
              </a:solidFill>
              <a:latin typeface="Aptos" panose="020B0004020202020204" pitchFamily="34" charset="0"/>
              <a:ea typeface="Aptos" panose="020B0004020202020204" pitchFamily="34" charset="0"/>
            </a:endParaRPr>
          </a:p>
          <a:p>
            <a:r>
              <a:rPr lang="en-GB" sz="3600" b="1" kern="100" dirty="0">
                <a:latin typeface="Aptos" panose="020B0004020202020204" pitchFamily="34" charset="0"/>
                <a:ea typeface="Aptos" panose="020B0004020202020204" pitchFamily="34" charset="0"/>
              </a:rPr>
              <a:t>Diagnosis</a:t>
            </a:r>
            <a:r>
              <a:rPr lang="en-GB" sz="3600" kern="100" dirty="0">
                <a:latin typeface="Aptos" panose="020B0004020202020204" pitchFamily="34" charset="0"/>
                <a:ea typeface="Aptos" panose="020B0004020202020204" pitchFamily="34" charset="0"/>
              </a:rPr>
              <a:t> contains vomiting syndrome, anorexia or bulimia nervosa, Esophagogastric junction outflow obstruction(the food is difficult to pass) (</a:t>
            </a:r>
            <a:r>
              <a:rPr lang="en-GB" sz="3600" kern="100" dirty="0" err="1">
                <a:latin typeface="Aptos" panose="020B0004020202020204" pitchFamily="34" charset="0"/>
                <a:ea typeface="Aptos" panose="020B0004020202020204" pitchFamily="34" charset="0"/>
              </a:rPr>
              <a:t>Kusnik</a:t>
            </a:r>
            <a:r>
              <a:rPr lang="en-GB" sz="3600" kern="100" dirty="0">
                <a:latin typeface="Aptos" panose="020B0004020202020204" pitchFamily="34" charset="0"/>
                <a:ea typeface="Aptos" panose="020B0004020202020204" pitchFamily="34" charset="0"/>
              </a:rPr>
              <a:t> and Goosenberg, 2026).</a:t>
            </a:r>
            <a:endParaRPr lang="en-GB" sz="3600" b="1" u="sng" kern="100" dirty="0">
              <a:latin typeface="Aptos" panose="020B0004020202020204" pitchFamily="34" charset="0"/>
              <a:ea typeface="Aptos" panose="020B00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US" sz="36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Critical evaluation</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US"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The challenge to identify the disorder is the difficulty to diagnose </a:t>
            </a:r>
            <a:r>
              <a:rPr kumimoji="0" lang="en-GB"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between vomit or reflux necessitating meticulously clinical test</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 (</a:t>
            </a:r>
            <a:r>
              <a:rPr kumimoji="0" lang="da-DK"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Absah, I. et al. 2017</a:t>
            </a:r>
            <a:r>
              <a:rPr kumimoji="0" lang="en-GB"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a:t>
            </a:r>
            <a:endParaRPr lang="en-GB" sz="4000" b="1" kern="100" dirty="0">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738656"/>
          </a:xfrm>
        </p:spPr>
        <p:txBody>
          <a:bodyPr/>
          <a:lstStyle/>
          <a:p>
            <a:pPr algn="l"/>
            <a:r>
              <a:rPr lang="en-GB" sz="3600" noProof="0" dirty="0">
                <a:latin typeface="Aptos" panose="020B0004020202020204" pitchFamily="34" charset="0"/>
              </a:rPr>
              <a:t>Introduction </a:t>
            </a:r>
            <a:r>
              <a:rPr lang="en-GB" sz="3600" u="none" noProof="0" dirty="0">
                <a:latin typeface="Aptos" panose="020B0004020202020204" pitchFamily="34" charset="0"/>
              </a:rPr>
              <a:t>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236889" y="4674099"/>
            <a:ext cx="10048874" cy="20183965"/>
          </a:xfrm>
        </p:spPr>
        <p:txBody>
          <a:body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36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Historical perspective</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US"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6B85 was not view as a disorders but as cultural habit and pleasure practice, the abnormal shameful behaviour appeared along with theory linking ruminator to bovine ancestry (Fredericks et al., 1998). In the past the treatment was by assumption due to lack of knowledge us a bad habit or </a:t>
            </a:r>
            <a:r>
              <a:rPr kumimoji="0" lang="en-GB"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rPr>
              <a:t>pathology.</a:t>
            </a:r>
            <a:endParaRPr kumimoji="0" lang="en-US" sz="3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itchFamily="18" charset="0"/>
            </a:endParaRPr>
          </a:p>
          <a:p>
            <a:endParaRPr lang="en-US" sz="3600" b="1" u="sng" kern="100" noProof="0" dirty="0">
              <a:solidFill>
                <a:srgbClr val="FF0000"/>
              </a:solidFill>
              <a:effectLst/>
              <a:latin typeface="Aptos" panose="020B0004020202020204" pitchFamily="34" charset="0"/>
              <a:ea typeface="Aptos" panose="020B0004020202020204" pitchFamily="34" charset="0"/>
            </a:endParaRPr>
          </a:p>
          <a:p>
            <a:r>
              <a:rPr lang="en-US" sz="3600" b="1" u="sng" kern="100" noProof="0" dirty="0">
                <a:effectLst/>
                <a:latin typeface="Aptos" panose="020B0004020202020204" pitchFamily="34" charset="0"/>
                <a:ea typeface="Aptos" panose="020B0004020202020204" pitchFamily="34" charset="0"/>
              </a:rPr>
              <a:t>Treatments today</a:t>
            </a:r>
          </a:p>
          <a:p>
            <a:r>
              <a:rPr lang="en-US" sz="3600" kern="100" noProof="0" dirty="0">
                <a:effectLst/>
                <a:latin typeface="Aptos" panose="020B0004020202020204" pitchFamily="34" charset="0"/>
                <a:ea typeface="Aptos" panose="020B0004020202020204" pitchFamily="34" charset="0"/>
              </a:rPr>
              <a:t>Continuing education activity-educate about the disease course; reassurance, and behavioral modifications (relaxation and gum shewing) and Diaphragmatic breathing (Kusnik and Goosenberg, 2026)</a:t>
            </a:r>
          </a:p>
          <a:p>
            <a:r>
              <a:rPr lang="en-US" sz="3600" kern="100" noProof="0" dirty="0">
                <a:effectLst/>
                <a:latin typeface="Aptos" panose="020B0004020202020204" pitchFamily="34" charset="0"/>
                <a:ea typeface="Aptos" panose="020B0004020202020204" pitchFamily="34" charset="0"/>
              </a:rPr>
              <a:t>Biofeedback therapy reduces regurgitation episodes in rumination. </a:t>
            </a:r>
            <a:r>
              <a:rPr lang="en-GB" sz="3600" kern="100" noProof="0" dirty="0">
                <a:effectLst/>
                <a:latin typeface="Aptos" panose="020B0004020202020204" pitchFamily="34" charset="0"/>
                <a:ea typeface="Aptos" panose="020B0004020202020204" pitchFamily="34" charset="0"/>
              </a:rPr>
              <a:t>Biofeed</a:t>
            </a:r>
            <a:r>
              <a:rPr lang="en-US" sz="3600" kern="100" noProof="0" dirty="0">
                <a:effectLst/>
                <a:latin typeface="Aptos" panose="020B0004020202020204" pitchFamily="34" charset="0"/>
                <a:ea typeface="Aptos" panose="020B0004020202020204" pitchFamily="34" charset="0"/>
              </a:rPr>
              <a:t> back techniques like re-education of abdominal contractions (Balasundaram and Santhanam, 2023) </a:t>
            </a:r>
          </a:p>
          <a:p>
            <a:r>
              <a:rPr lang="en-US" sz="3600" kern="100" noProof="0" dirty="0">
                <a:effectLst/>
                <a:latin typeface="Aptos" panose="020B0004020202020204" pitchFamily="34" charset="0"/>
                <a:ea typeface="Aptos" panose="020B0004020202020204" pitchFamily="34" charset="0"/>
              </a:rPr>
              <a:t>Pharmacotherapy – the drug baclofen 10 mg 3 times daily reduces postprandial flow events and improves patient-reported rumination symptoms</a:t>
            </a:r>
          </a:p>
          <a:p>
            <a:r>
              <a:rPr lang="en-US" sz="3600" kern="100" noProof="0" dirty="0">
                <a:effectLst/>
                <a:latin typeface="Aptos" panose="020B0004020202020204" pitchFamily="34" charset="0"/>
                <a:ea typeface="Aptos" panose="020B0004020202020204" pitchFamily="34" charset="0"/>
              </a:rPr>
              <a:t>(Kusnik and Goosenberg, 2026</a:t>
            </a:r>
          </a:p>
          <a:p>
            <a:endParaRPr lang="en-US" sz="3600" kern="100" noProof="0" dirty="0">
              <a:effectLst/>
              <a:latin typeface="Aptos" panose="020B0004020202020204" pitchFamily="34" charset="0"/>
              <a:ea typeface="Aptos" panose="020B0004020202020204" pitchFamily="34" charset="0"/>
            </a:endParaRPr>
          </a:p>
          <a:p>
            <a:endParaRPr lang="en-US" sz="4000" b="1" u="sng" kern="100" noProof="0" dirty="0">
              <a:solidFill>
                <a:srgbClr val="FF0000"/>
              </a:solidFill>
              <a:effectLst/>
              <a:latin typeface="Aptos" panose="020B0004020202020204" pitchFamily="34" charset="0"/>
              <a:ea typeface="Aptos" panose="020B0004020202020204" pitchFamily="34" charset="0"/>
            </a:endParaRPr>
          </a:p>
          <a:p>
            <a:endParaRPr lang="en-US" sz="4000" b="1" u="sng" kern="100" noProof="0" dirty="0">
              <a:solidFill>
                <a:srgbClr val="FF0000"/>
              </a:solidFill>
              <a:effectLst/>
              <a:latin typeface="Aptos" panose="020B0004020202020204" pitchFamily="34" charset="0"/>
              <a:ea typeface="Aptos" panose="020B0004020202020204" pitchFamily="34" charset="0"/>
            </a:endParaRPr>
          </a:p>
          <a:p>
            <a:endParaRPr lang="en-US" sz="4000" b="1" u="sng" kern="100" noProof="0" dirty="0">
              <a:solidFill>
                <a:srgbClr val="FF0000"/>
              </a:solidFill>
              <a:effectLst/>
              <a:latin typeface="Aptos" panose="020B0004020202020204" pitchFamily="34" charset="0"/>
              <a:ea typeface="Aptos" panose="020B0004020202020204" pitchFamily="34" charset="0"/>
            </a:endParaRPr>
          </a:p>
          <a:p>
            <a:endParaRPr lang="en-GB" sz="4000" kern="100" noProof="0" dirty="0">
              <a:solidFill>
                <a:srgbClr val="FF0000"/>
              </a:solidFill>
              <a:effectLst/>
              <a:latin typeface="+mn-lt"/>
              <a:ea typeface="Aptos" panose="020B0004020202020204" pitchFamily="34" charset="0"/>
              <a:cs typeface="Times New Roman" panose="02020603050405020304" pitchFamily="18" charset="0"/>
            </a:endParaRPr>
          </a:p>
          <a:p>
            <a:r>
              <a:rPr lang="en-US" sz="4000" dirty="0">
                <a:solidFill>
                  <a:srgbClr val="FF0000"/>
                </a:solidFill>
                <a:latin typeface="+mn-lt"/>
              </a:rPr>
              <a:t>.</a:t>
            </a:r>
          </a:p>
          <a:p>
            <a:r>
              <a:rPr lang="en-US" sz="4000" dirty="0">
                <a:solidFill>
                  <a:srgbClr val="FF0000"/>
                </a:solidFill>
                <a:latin typeface="+mn-lt"/>
              </a:rPr>
              <a:t> </a:t>
            </a:r>
            <a:endParaRPr lang="en-GB" sz="4000" noProof="0" dirty="0">
              <a:solidFill>
                <a:srgbClr val="FF0000"/>
              </a:solidFill>
              <a:latin typeface="+mn-lt"/>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01972" y="4214918"/>
            <a:ext cx="10058400" cy="7005610"/>
          </a:xfrm>
        </p:spPr>
        <p:txBody>
          <a:bodyPr/>
          <a:lstStyle/>
          <a:p>
            <a:pPr algn="l"/>
            <a:r>
              <a:rPr lang="en-GB" sz="3600" noProof="0" dirty="0">
                <a:latin typeface="Aptos" panose="020B0004020202020204" pitchFamily="34" charset="0"/>
              </a:rPr>
              <a:t>Prevalence and statistics </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sz="3600" b="0" u="none" noProof="0" dirty="0">
                <a:solidFill>
                  <a:srgbClr val="FF0000"/>
                </a:solidFill>
                <a:latin typeface="Aptos" panose="020B0004020202020204" pitchFamily="34" charset="0"/>
              </a:rPr>
              <a:t> </a:t>
            </a:r>
            <a:r>
              <a:rPr lang="en-US" sz="3600" b="0" u="none" noProof="0" dirty="0">
                <a:latin typeface="Aptos" panose="020B0004020202020204" pitchFamily="34" charset="0"/>
              </a:rPr>
              <a:t>The prevalence of rumination syndrome ranges from 0.1% to 4% in children and 0.8% to 8% in adults. In a recent Rome Foundation global epidemiological study, rumination syndrome was found to have an overall worldwide prevalence of 2.8% with women having a slightly higher prevalence (3.1%) than men (2.5%). A higher prevalence of rumination syndrome has been noted in those with eating disorders (20%) and those with fibromyalgia (8%)</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sz="3600" b="0" u="none" noProof="0" dirty="0">
                <a:latin typeface="Aptos" panose="020B0004020202020204" pitchFamily="34" charset="0"/>
              </a:rPr>
              <a:t> (Sasegbon et al., 2022).</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lang="en-US" sz="4000" b="0" u="none" noProof="0" dirty="0">
              <a:latin typeface="Aptos" panose="020B00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lang="en-US" sz="4000" b="0" u="none" noProof="0" dirty="0">
              <a:solidFill>
                <a:srgbClr val="FF0000"/>
              </a:solidFill>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lang="en-US" sz="4000" b="0" u="none" dirty="0">
              <a:solidFill>
                <a:srgbClr val="FF0000"/>
              </a:solidFill>
            </a:endParaRPr>
          </a:p>
          <a:p>
            <a:endParaRPr lang="en-GB" noProof="0"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2179846" y="4674099"/>
            <a:ext cx="11537499" cy="34933644"/>
          </a:xfrm>
        </p:spPr>
        <p:txBody>
          <a:bodyPr/>
          <a:lstStyle/>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lang="en-GB" sz="3600" b="1" u="sng" noProof="0" dirty="0">
                <a:effectLst/>
                <a:latin typeface="Aptos" panose="020B0004020202020204" pitchFamily="34" charset="0"/>
                <a:ea typeface="Century Schoolbook" panose="02040604050505020304" pitchFamily="18" charset="0"/>
              </a:rPr>
              <a:t>Conclusion</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US" sz="36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rPr>
              <a:t>Rumination–regurgitation disorder requires a structured, evidence‑based approach that </a:t>
            </a:r>
            <a:r>
              <a:rPr kumimoji="0" lang="en-GB" sz="36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rPr>
              <a:t>recognises</a:t>
            </a:r>
            <a:r>
              <a:rPr kumimoji="0" lang="en-US" sz="36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rPr>
              <a:t> its behavioral mechanisms and potential nutritional and psychosocial consequences. Therapies such as biofeedback‑guided diaphragmatic breathing, which have demonstrated effectiveness in reducing regurgitation episodes.</a:t>
            </a:r>
            <a:r>
              <a:rPr kumimoji="0" lang="en-GB" sz="36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rPr>
              <a:t>Interprofessional collaboration</a:t>
            </a:r>
            <a:r>
              <a:rPr kumimoji="0" lang="en-US" sz="36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rPr>
              <a:t> enhances treatment outcomes and reduces relapse risk, reflecting the wider evidence that multidisciplinary care improves recovery trajectories across eating disorders.</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rPr>
              <a:t>REFERENCE</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fr-FR" sz="2800" dirty="0">
                <a:latin typeface="Aptos" panose="020B0004020202020204" pitchFamily="34" charset="0"/>
              </a:rPr>
              <a:t>Absah, K., Rishi, A., Talley, N.J. and </a:t>
            </a:r>
            <a:r>
              <a:rPr lang="en-GB" sz="2800" noProof="0" dirty="0">
                <a:latin typeface="Aptos" panose="020B0004020202020204" pitchFamily="34" charset="0"/>
              </a:rPr>
              <a:t>Katzka</a:t>
            </a:r>
            <a:r>
              <a:rPr lang="fr-FR" sz="2800" dirty="0">
                <a:latin typeface="Aptos" panose="020B0004020202020204" pitchFamily="34" charset="0"/>
              </a:rPr>
              <a:t>, D.A</a:t>
            </a:r>
            <a:r>
              <a:rPr lang="fr-FR" sz="2000" dirty="0"/>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(2017) “</a:t>
            </a:r>
            <a:r>
              <a:rPr kumimoji="0" lang="en-GB" sz="2800" b="0" u="none" strike="noStrike" kern="1200" cap="none" spc="0" normalizeH="0" baseline="0" noProof="0" dirty="0">
                <a:ln>
                  <a:noFill/>
                </a:ln>
                <a:solidFill>
                  <a:prstClr val="black"/>
                </a:solidFill>
                <a:effectLst/>
                <a:uLnTx/>
                <a:uFillTx/>
                <a:latin typeface="Aptos" panose="02110004020202020204"/>
                <a:ea typeface="+mn-ea"/>
                <a:cs typeface="+mn-cs"/>
              </a:rPr>
              <a:t>Rumination syndrome: pathophysiology, diagnosis, and treatment,”</a:t>
            </a:r>
            <a:r>
              <a:rPr kumimoji="0" lang="en-GB" sz="2800" b="0" i="1" u="none" strike="noStrike" kern="1200" cap="none" spc="0" normalizeH="0" baseline="0" noProof="0" dirty="0">
                <a:ln>
                  <a:noFill/>
                </a:ln>
                <a:solidFill>
                  <a:prstClr val="black"/>
                </a:solidFill>
                <a:effectLst/>
                <a:uLnTx/>
                <a:uFillTx/>
                <a:latin typeface="Aptos" panose="02110004020202020204"/>
                <a:ea typeface="+mn-ea"/>
                <a:cs typeface="+mn-cs"/>
              </a:rPr>
              <a:t> Neurogastroenterology and motility, 29(4), p. np-n/a.</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https://doi.org/10.1111/nmo.12954</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Balasundaram, P. and Santhanam, P. (2023)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Eating disorders</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4"/>
              </a:rPr>
              <a:t>https://www.ncbi.nlm.nih.gov/books/NBK567717</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(Accessed: 25 June 2026).</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Everybody Physio (2024)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Pelvic floor dysfunction infographic</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[Online image]. Available at: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https://everybodyphysio.com.au/wp-content/uploads/2024/08/Picture1-1.jpg</a:t>
            </a: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(Accessed: 1 July 2026).</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Fredericks, D.W., Carr, J.E. and Williams, W.L. (1998) ‘Overview of the treatment of rumination disorder for adults in a residential setting’,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Journal of Behavior Therapy and Experimental Psychiatry</a:t>
            </a:r>
            <a:r>
              <a:rPr kumimoji="0" lang="en-US" sz="2800" b="0" u="none" strike="noStrike" kern="1200" cap="none" spc="0" normalizeH="0" baseline="0" noProof="0" dirty="0">
                <a:ln>
                  <a:noFill/>
                </a:ln>
                <a:solidFill>
                  <a:prstClr val="black"/>
                </a:solidFill>
                <a:effectLst/>
                <a:uLnTx/>
                <a:uFillTx/>
                <a:latin typeface="Aptos" panose="02110004020202020204"/>
                <a:ea typeface="+mn-ea"/>
                <a:cs typeface="+mn-cs"/>
              </a:rPr>
              <a:t>, 29(1), pp. 31–40. </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Kusnik, A. and Goosenberg, E. (2026)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Rumination disorder</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Available at:</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https://www.ncbi.nlm.nih.gov/books/NBK576404</a:t>
            </a: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(Accessed: 28 June 2026).</a:t>
            </a:r>
          </a:p>
          <a:p>
            <a:pPr>
              <a:buNone/>
            </a:pPr>
            <a:r>
              <a:rPr lang="fr-FR" sz="2800" dirty="0">
                <a:effectLst/>
                <a:latin typeface="Aptos" panose="020B0004020202020204" pitchFamily="34" charset="0"/>
              </a:rPr>
              <a:t>Medsforless.co.uk (2025) </a:t>
            </a:r>
            <a:r>
              <a:rPr lang="fr-FR" sz="2800" i="1" dirty="0">
                <a:effectLst/>
                <a:latin typeface="Aptos" panose="020B0004020202020204" pitchFamily="34" charset="0"/>
              </a:rPr>
              <a:t>Omeprazole 20 mg – Gastric‑Resistant Capsules illustration</a:t>
            </a:r>
            <a:r>
              <a:rPr lang="fr-FR" sz="2800" dirty="0">
                <a:effectLst/>
                <a:latin typeface="Aptos" panose="020B0004020202020204" pitchFamily="34" charset="0"/>
              </a:rPr>
              <a:t>. [Online image]. </a:t>
            </a:r>
            <a:r>
              <a:rPr lang="en-GB" sz="2800" noProof="0" dirty="0">
                <a:effectLst/>
                <a:latin typeface="Aptos" panose="020B0004020202020204" pitchFamily="34" charset="0"/>
              </a:rPr>
              <a:t>Available</a:t>
            </a:r>
            <a:r>
              <a:rPr lang="fr-FR" sz="2800" dirty="0">
                <a:effectLst/>
                <a:latin typeface="Aptos" panose="020B0004020202020204" pitchFamily="34" charset="0"/>
              </a:rPr>
              <a:t> at: </a:t>
            </a:r>
            <a:r>
              <a:rPr lang="fr-FR" sz="2800" dirty="0">
                <a:effectLst/>
                <a:latin typeface="Aptos" panose="020B0004020202020204" pitchFamily="34" charset="0"/>
                <a:hlinkClick r:id="rId7" tooltip="medsforless.co.uk"/>
              </a:rPr>
              <a:t>https://medsforless.co.uk</a:t>
            </a:r>
            <a:r>
              <a:rPr lang="fr-FR" sz="2800" dirty="0">
                <a:effectLst/>
                <a:latin typeface="Aptos" panose="020B0004020202020204" pitchFamily="34" charset="0"/>
              </a:rPr>
              <a:t> (</a:t>
            </a:r>
            <a:r>
              <a:rPr lang="en-GB" sz="2800" noProof="0" dirty="0">
                <a:effectLst/>
                <a:latin typeface="Aptos" panose="020B0004020202020204" pitchFamily="34" charset="0"/>
              </a:rPr>
              <a:t>Accessed</a:t>
            </a:r>
            <a:r>
              <a:rPr lang="fr-FR" sz="2800" dirty="0">
                <a:effectLst/>
                <a:latin typeface="Aptos" panose="020B0004020202020204" pitchFamily="34" charset="0"/>
              </a:rPr>
              <a:t>: 15 July 2026).</a:t>
            </a:r>
            <a:endParaRPr kumimoji="0" lang="en-US" sz="2800" b="0" i="0" u="none" strike="noStrike" kern="1200" cap="none" spc="0" normalizeH="0" baseline="0" noProof="0" dirty="0">
              <a:ln>
                <a:noFill/>
              </a:ln>
              <a:solidFill>
                <a:prstClr val="black"/>
              </a:solidFill>
              <a:effectLst/>
              <a:uLnTx/>
              <a:uFillTx/>
              <a:latin typeface="Aptos" panose="020B0004020202020204" pitchFamily="34" charset="0"/>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GB" sz="2800" noProof="0" dirty="0" err="1">
                <a:latin typeface="Aptos" panose="020B0004020202020204" pitchFamily="34" charset="0"/>
              </a:rPr>
              <a:t>MedNewspedia</a:t>
            </a:r>
            <a:r>
              <a:rPr lang="en-US" sz="2800" dirty="0">
                <a:latin typeface="Aptos" panose="020B0004020202020204" pitchFamily="34" charset="0"/>
              </a:rPr>
              <a:t> (2025) </a:t>
            </a:r>
            <a:r>
              <a:rPr lang="en-US" sz="2800" i="1" dirty="0">
                <a:latin typeface="Aptos" panose="020B0004020202020204" pitchFamily="34" charset="0"/>
              </a:rPr>
              <a:t>Surprising causes of regurgitation – infographic image</a:t>
            </a:r>
            <a:r>
              <a:rPr lang="en-US" sz="2800" dirty="0">
                <a:latin typeface="Aptos" panose="020B0004020202020204" pitchFamily="34" charset="0"/>
              </a:rPr>
              <a:t>. Available at: </a:t>
            </a:r>
            <a:r>
              <a:rPr lang="en-US" sz="2800" dirty="0">
                <a:latin typeface="Aptos" panose="020B0004020202020204" pitchFamily="34" charset="0"/>
                <a:hlinkClick r:id="rId8"/>
              </a:rPr>
              <a:t>https://mednewspedia.com/wp-content/uploads/2025/06/Surprising-Causes-of-Regurgitation-You-Shouldnt-Ignore-What-Causes-Regurgitation-and-When-Its-a-Concern_03-768x512.png</a:t>
            </a:r>
            <a:r>
              <a:rPr lang="en-US" sz="2800" dirty="0">
                <a:latin typeface="Aptos" panose="020B0004020202020204" pitchFamily="34" charset="0"/>
              </a:rPr>
              <a:t> (Accessed: 15 July 2026)</a:t>
            </a:r>
            <a:endParaRPr kumimoji="0" lang="en-US" sz="2800" b="0" i="0" u="none" strike="noStrike" kern="1200" cap="none" spc="0" normalizeH="0" baseline="0" noProof="0" dirty="0">
              <a:ln>
                <a:noFill/>
              </a:ln>
              <a:solidFill>
                <a:prstClr val="black"/>
              </a:solidFill>
              <a:effectLst/>
              <a:uLnTx/>
              <a:uFillTx/>
              <a:latin typeface="Aptos" panose="020B0004020202020204" pitchFamily="34" charset="0"/>
              <a:cs typeface="+mn-cs"/>
            </a:endParaRPr>
          </a:p>
          <a:p>
            <a:r>
              <a:rPr lang="fr-FR" sz="2800" dirty="0">
                <a:latin typeface="Aptos" panose="020B0004020202020204" pitchFamily="34" charset="0"/>
              </a:rPr>
              <a:t>Nelson, S.P., Chen, E.H., </a:t>
            </a:r>
            <a:r>
              <a:rPr lang="fr-FR" sz="2800" dirty="0" err="1">
                <a:latin typeface="Aptos" panose="020B0004020202020204" pitchFamily="34" charset="0"/>
              </a:rPr>
              <a:t>Syniar</a:t>
            </a:r>
            <a:r>
              <a:rPr lang="fr-FR" sz="2800" dirty="0">
                <a:latin typeface="Aptos" panose="020B0004020202020204" pitchFamily="34" charset="0"/>
              </a:rPr>
              <a:t>, G.M. and Christoffel, K.K. (1997) </a:t>
            </a:r>
          </a:p>
          <a:p>
            <a:r>
              <a:rPr lang="fr-FR" sz="2800" dirty="0">
                <a:latin typeface="Aptos" panose="020B0004020202020204" pitchFamily="34" charset="0"/>
              </a:rPr>
              <a:t>‘</a:t>
            </a:r>
            <a:r>
              <a:rPr lang="fr-FR" sz="2800" i="1" dirty="0" err="1">
                <a:latin typeface="Aptos" panose="020B0004020202020204" pitchFamily="34" charset="0"/>
              </a:rPr>
              <a:t>Prevalence</a:t>
            </a:r>
            <a:r>
              <a:rPr lang="fr-FR" sz="2800" i="1" dirty="0">
                <a:latin typeface="Aptos" panose="020B0004020202020204" pitchFamily="34" charset="0"/>
              </a:rPr>
              <a:t> of </a:t>
            </a:r>
            <a:r>
              <a:rPr lang="fr-FR" sz="2800" i="1" dirty="0" err="1">
                <a:latin typeface="Aptos" panose="020B0004020202020204" pitchFamily="34" charset="0"/>
              </a:rPr>
              <a:t>symptoms</a:t>
            </a:r>
            <a:r>
              <a:rPr lang="fr-FR" sz="2800" i="1" dirty="0">
                <a:latin typeface="Aptos" panose="020B0004020202020204" pitchFamily="34" charset="0"/>
              </a:rPr>
              <a:t> of </a:t>
            </a:r>
            <a:r>
              <a:rPr lang="fr-FR" sz="2800" i="1" dirty="0" err="1">
                <a:latin typeface="Aptos" panose="020B0004020202020204" pitchFamily="34" charset="0"/>
              </a:rPr>
              <a:t>gastroesophageal</a:t>
            </a:r>
            <a:r>
              <a:rPr lang="fr-FR" sz="2800" i="1" dirty="0">
                <a:latin typeface="Aptos" panose="020B0004020202020204" pitchFamily="34" charset="0"/>
              </a:rPr>
              <a:t> reflux </a:t>
            </a:r>
            <a:r>
              <a:rPr lang="fr-FR" sz="2800" i="1" dirty="0" err="1">
                <a:latin typeface="Aptos" panose="020B0004020202020204" pitchFamily="34" charset="0"/>
              </a:rPr>
              <a:t>during</a:t>
            </a:r>
            <a:r>
              <a:rPr lang="fr-FR" sz="2800" i="1" dirty="0">
                <a:latin typeface="Aptos" panose="020B0004020202020204" pitchFamily="34" charset="0"/>
              </a:rPr>
              <a:t> </a:t>
            </a:r>
            <a:r>
              <a:rPr lang="fr-FR" sz="2800" i="1" dirty="0" err="1">
                <a:latin typeface="Aptos" panose="020B0004020202020204" pitchFamily="34" charset="0"/>
              </a:rPr>
              <a:t>infancy</a:t>
            </a:r>
            <a:r>
              <a:rPr lang="fr-FR" sz="2800" i="1" dirty="0">
                <a:latin typeface="Aptos" panose="020B0004020202020204" pitchFamily="34" charset="0"/>
              </a:rPr>
              <a:t>: a </a:t>
            </a:r>
            <a:r>
              <a:rPr lang="fr-FR" sz="2800" i="1" dirty="0" err="1">
                <a:latin typeface="Aptos" panose="020B0004020202020204" pitchFamily="34" charset="0"/>
              </a:rPr>
              <a:t>pediatric</a:t>
            </a:r>
            <a:r>
              <a:rPr lang="fr-FR" sz="2800" i="1" dirty="0">
                <a:latin typeface="Aptos" panose="020B0004020202020204" pitchFamily="34" charset="0"/>
              </a:rPr>
              <a:t> practice‑</a:t>
            </a:r>
            <a:r>
              <a:rPr lang="fr-FR" sz="2800" i="1" dirty="0" err="1">
                <a:latin typeface="Aptos" panose="020B0004020202020204" pitchFamily="34" charset="0"/>
              </a:rPr>
              <a:t>based</a:t>
            </a:r>
            <a:r>
              <a:rPr lang="fr-FR" sz="2800" i="1" dirty="0">
                <a:latin typeface="Aptos" panose="020B0004020202020204" pitchFamily="34" charset="0"/>
              </a:rPr>
              <a:t> </a:t>
            </a:r>
            <a:r>
              <a:rPr lang="fr-FR" sz="2800" i="1" dirty="0" err="1">
                <a:latin typeface="Aptos" panose="020B0004020202020204" pitchFamily="34" charset="0"/>
              </a:rPr>
              <a:t>survey</a:t>
            </a:r>
            <a:r>
              <a:rPr lang="fr-FR" sz="2800" i="1" dirty="0">
                <a:latin typeface="Aptos" panose="020B0004020202020204" pitchFamily="34" charset="0"/>
              </a:rPr>
              <a:t>’, Archives of </a:t>
            </a:r>
            <a:r>
              <a:rPr lang="fr-FR" sz="2800" i="1" dirty="0" err="1">
                <a:latin typeface="Aptos" panose="020B0004020202020204" pitchFamily="34" charset="0"/>
              </a:rPr>
              <a:t>Pediatrics</a:t>
            </a:r>
            <a:r>
              <a:rPr lang="fr-FR" sz="2800" i="1" dirty="0">
                <a:latin typeface="Aptos" panose="020B0004020202020204" pitchFamily="34" charset="0"/>
              </a:rPr>
              <a:t> &amp; Adolescent </a:t>
            </a:r>
            <a:r>
              <a:rPr lang="fr-FR" sz="2800" i="1" dirty="0" err="1">
                <a:latin typeface="Aptos" panose="020B0004020202020204" pitchFamily="34" charset="0"/>
              </a:rPr>
              <a:t>Medicine</a:t>
            </a:r>
            <a:r>
              <a:rPr lang="fr-FR" sz="2800" dirty="0">
                <a:latin typeface="Aptos" panose="020B0004020202020204" pitchFamily="34" charset="0"/>
              </a:rPr>
              <a:t>, 151(6), p. 569.</a:t>
            </a:r>
          </a:p>
          <a:p>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Sasegbon, A., Hasan, S.S., Disney, B.R. and Vasant, D.H. (2022)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Rumination syndrome: pathophysiology, diagnosis and practical management’, Frontline Gastroenterology</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13(5), pp. 440–452.</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The Recovery Village (n.d.)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Signs and symptoms of rumination disorder</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(Online image). Available at: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9"/>
              </a:rPr>
              <a:t>https://www.therecoveryvillage.com/mental-health/rumination-disorder</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(Accessed: 30 June 2026).</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World Health Organization (2024)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ICD‑11 for Mortality and Morbidity Statistics: Feeding or eating disorders</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10"/>
              </a:rPr>
              <a:t>https://icd.who.int/browse/2024-01/mms/en</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(Accessed: 20 June 2026).</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Shutterstock (2021) </a:t>
            </a:r>
            <a:r>
              <a:rPr kumimoji="0" lang="en-US" sz="2800" b="0" i="1" u="none" strike="noStrike" kern="1200" cap="none" spc="0" normalizeH="0" baseline="0" noProof="0" dirty="0">
                <a:ln>
                  <a:noFill/>
                </a:ln>
                <a:solidFill>
                  <a:prstClr val="black"/>
                </a:solidFill>
                <a:effectLst/>
                <a:uLnTx/>
                <a:uFillTx/>
                <a:latin typeface="Aptos" panose="02110004020202020204"/>
                <a:ea typeface="+mn-ea"/>
                <a:cs typeface="+mn-cs"/>
              </a:rPr>
              <a:t>‘Image of a cow chewing cud’</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[Online image]. Available at: </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hlinkClick r:id="rId11"/>
              </a:rPr>
              <a:t>https://facty.mblycdn.com/fh/resized/2021/04/730x487/shutterstock_639532516.jpg</a:t>
            </a:r>
            <a:r>
              <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rPr>
              <a:t> (Accessed: 30 June 2026).</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endParaRPr kumimoji="0" lang="en-US" sz="28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endParaRP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endParaRPr kumimoji="0" lang="en-GB" sz="2800" b="0" i="0" u="none" strike="noStrike" kern="1200" cap="none" spc="0" normalizeH="0" baseline="0" noProof="0" dirty="0">
              <a:ln>
                <a:noFill/>
              </a:ln>
              <a:solidFill>
                <a:prstClr val="black"/>
              </a:solidFill>
              <a:effectLst/>
              <a:uLnTx/>
              <a:uFillTx/>
              <a:latin typeface="Aptos" panose="020B0004020202020204" pitchFamily="34" charset="0"/>
              <a:ea typeface="Century Schoolbook" panose="02040604050505020304" pitchFamily="18" charset="0"/>
              <a:cs typeface="Times New Roman" pitchFamily="18" charset="0"/>
            </a:endParaRPr>
          </a:p>
          <a:p>
            <a:pPr>
              <a:spcAft>
                <a:spcPts val="1100"/>
              </a:spcAft>
            </a:pPr>
            <a:endParaRPr lang="en-GB" sz="2800" b="1" u="sng" noProof="0" dirty="0">
              <a:effectLst/>
              <a:latin typeface="Aptos" panose="020B0004020202020204" pitchFamily="34" charset="0"/>
              <a:ea typeface="Century Schoolbook" panose="02040604050505020304" pitchFamily="18" charset="0"/>
            </a:endParaRPr>
          </a:p>
          <a:p>
            <a:pPr>
              <a:spcAft>
                <a:spcPts val="1100"/>
              </a:spcAft>
            </a:pPr>
            <a:endParaRPr lang="en-GB" sz="2800" b="1" u="sng" noProof="0" dirty="0">
              <a:effectLst/>
              <a:latin typeface="Aptos" panose="020B0004020202020204" pitchFamily="34" charset="0"/>
              <a:ea typeface="Century Schoolbook" panose="02040604050505020304" pitchFamily="18" charset="0"/>
            </a:endParaRPr>
          </a:p>
          <a:p>
            <a:pPr>
              <a:spcAft>
                <a:spcPts val="1100"/>
              </a:spcAft>
            </a:pPr>
            <a:endParaRPr lang="en-US" sz="2800" b="1" u="sng" noProof="0" dirty="0">
              <a:effectLst/>
              <a:latin typeface="Aptos" panose="020B0004020202020204" pitchFamily="34" charset="0"/>
              <a:ea typeface="Century Schoolbook" panose="02040604050505020304" pitchFamily="18" charset="0"/>
            </a:endParaRPr>
          </a:p>
          <a:p>
            <a:pPr>
              <a:spcAft>
                <a:spcPts val="1100"/>
              </a:spcAft>
            </a:pPr>
            <a:endParaRPr lang="en-GB" sz="3600" noProof="0" dirty="0">
              <a:effectLst/>
              <a:latin typeface="Aptos" panose="020B0004020202020204" pitchFamily="34" charset="0"/>
              <a:ea typeface="Century Schoolbook" panose="02040604050505020304" pitchFamily="18" charset="0"/>
            </a:endParaRPr>
          </a:p>
          <a:p>
            <a:pPr>
              <a:spcAft>
                <a:spcPts val="1100"/>
              </a:spcAft>
            </a:pPr>
            <a:endParaRPr lang="en-GB" sz="4800" noProof="0" dirty="0">
              <a:effectLst/>
              <a:latin typeface="Aptos" panose="020B0004020202020204" pitchFamily="34" charset="0"/>
              <a:ea typeface="Century Schoolbook" panose="02040604050505020304" pitchFamily="18" charset="0"/>
            </a:endParaRPr>
          </a:p>
          <a:p>
            <a:pPr>
              <a:spcAft>
                <a:spcPts val="1100"/>
              </a:spcAft>
            </a:pPr>
            <a:endParaRPr lang="en-GB" sz="4800" noProof="0" dirty="0">
              <a:effectLst/>
              <a:latin typeface="Aptos" panose="020B0004020202020204" pitchFamily="34" charset="0"/>
              <a:ea typeface="Century Schoolbook" panose="02040604050505020304" pitchFamily="18" charset="0"/>
            </a:endParaRPr>
          </a:p>
          <a:p>
            <a:endParaRPr lang="en-GB" noProof="0" dirty="0"/>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b="1" noProof="0" dirty="0">
                <a:solidFill>
                  <a:schemeClr val="tx1"/>
                </a:solidFill>
                <a:latin typeface="Aptos" panose="020B0004020202020204" pitchFamily="34" charset="0"/>
              </a:rPr>
              <a:t>6B85</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noProof="0" dirty="0">
                <a:solidFill>
                  <a:schemeClr val="tx1"/>
                </a:solidFill>
                <a:latin typeface="Aptos" panose="020B0004020202020204" pitchFamily="34" charset="0"/>
              </a:rPr>
              <a:t>Rumination-Regurgitation Disorders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629380" y="603485"/>
            <a:ext cx="31998968" cy="1323439"/>
          </a:xfrm>
        </p:spPr>
        <p:txBody>
          <a:bodyPr/>
          <a:lstStyle/>
          <a:p>
            <a:r>
              <a:rPr lang="en-GB" sz="8000" noProof="0" dirty="0">
                <a:solidFill>
                  <a:schemeClr val="tx1"/>
                </a:solidFill>
                <a:latin typeface="Aptos" panose="020B0004020202020204" pitchFamily="34" charset="0"/>
              </a:rPr>
              <a:t>Feeding and Eating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noProof="0" dirty="0"/>
          </a:p>
        </p:txBody>
      </p:sp>
      <p:sp>
        <p:nvSpPr>
          <p:cNvPr id="25" name="AutoShape 16" descr="Global Prevalence and Impact of Rumination Syndrome - Gastroenterology">
            <a:extLst>
              <a:ext uri="{FF2B5EF4-FFF2-40B4-BE49-F238E27FC236}">
                <a16:creationId xmlns:a16="http://schemas.microsoft.com/office/drawing/2014/main" id="{A47DD27F-6F24-63AF-7033-564F685E4164}"/>
              </a:ext>
            </a:extLst>
          </p:cNvPr>
          <p:cNvSpPr>
            <a:spLocks noChangeAspect="1" noChangeArrowheads="1"/>
          </p:cNvSpPr>
          <p:nvPr/>
        </p:nvSpPr>
        <p:spPr bwMode="auto">
          <a:xfrm>
            <a:off x="21793200" y="16306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noProof="0" dirty="0"/>
          </a:p>
        </p:txBody>
      </p:sp>
      <p:pic>
        <p:nvPicPr>
          <p:cNvPr id="26" name="Image 25">
            <a:extLst>
              <a:ext uri="{FF2B5EF4-FFF2-40B4-BE49-F238E27FC236}">
                <a16:creationId xmlns:a16="http://schemas.microsoft.com/office/drawing/2014/main" id="{6F4FA7D5-F086-5FE9-DA30-727F9D3CDEF7}"/>
              </a:ext>
            </a:extLst>
          </p:cNvPr>
          <p:cNvPicPr>
            <a:picLocks noChangeAspect="1"/>
          </p:cNvPicPr>
          <p:nvPr/>
        </p:nvPicPr>
        <p:blipFill>
          <a:blip r:embed="rId12">
            <a:extLst>
              <a:ext uri="{BEBA8EAE-BF5A-486C-A8C5-ECC9F3942E4B}">
                <a14:imgProps xmlns:a14="http://schemas.microsoft.com/office/drawing/2010/main">
                  <a14:imgLayer r:embed="rId13">
                    <a14:imgEffect>
                      <a14:saturation sat="0"/>
                    </a14:imgEffect>
                  </a14:imgLayer>
                </a14:imgProps>
              </a:ext>
            </a:extLst>
          </a:blip>
          <a:stretch>
            <a:fillRect/>
          </a:stretch>
        </p:blipFill>
        <p:spPr>
          <a:xfrm>
            <a:off x="512488" y="17167086"/>
            <a:ext cx="10014214" cy="7369314"/>
          </a:xfrm>
          <a:prstGeom prst="rect">
            <a:avLst/>
          </a:prstGeom>
        </p:spPr>
      </p:pic>
      <p:pic>
        <p:nvPicPr>
          <p:cNvPr id="27" name="Image 26">
            <a:extLst>
              <a:ext uri="{FF2B5EF4-FFF2-40B4-BE49-F238E27FC236}">
                <a16:creationId xmlns:a16="http://schemas.microsoft.com/office/drawing/2014/main" id="{99D09ED2-3D2C-1203-76C2-E195D66DF5A1}"/>
              </a:ext>
            </a:extLst>
          </p:cNvPr>
          <p:cNvPicPr>
            <a:picLocks noChangeAspect="1"/>
          </p:cNvPicPr>
          <p:nvPr/>
        </p:nvPicPr>
        <p:blipFill>
          <a:blip r:embed="rId14"/>
          <a:stretch>
            <a:fillRect/>
          </a:stretch>
        </p:blipFill>
        <p:spPr>
          <a:xfrm>
            <a:off x="11428411" y="17722572"/>
            <a:ext cx="10524940" cy="10521729"/>
          </a:xfrm>
          <a:prstGeom prst="rect">
            <a:avLst/>
          </a:prstGeom>
        </p:spPr>
      </p:pic>
      <p:sp>
        <p:nvSpPr>
          <p:cNvPr id="1026" name="ZoneTexte 1025">
            <a:extLst>
              <a:ext uri="{FF2B5EF4-FFF2-40B4-BE49-F238E27FC236}">
                <a16:creationId xmlns:a16="http://schemas.microsoft.com/office/drawing/2014/main" id="{951F3C8D-C6DA-393C-29A1-9C8FE07A9534}"/>
              </a:ext>
            </a:extLst>
          </p:cNvPr>
          <p:cNvSpPr txBox="1"/>
          <p:nvPr/>
        </p:nvSpPr>
        <p:spPr>
          <a:xfrm>
            <a:off x="10946423" y="15089595"/>
            <a:ext cx="11455549" cy="1415772"/>
          </a:xfrm>
          <a:prstGeom prst="rect">
            <a:avLst/>
          </a:prstGeom>
          <a:noFill/>
        </p:spPr>
        <p:txBody>
          <a:bodyPr wrap="square">
            <a:spAutoFit/>
          </a:bodyPr>
          <a:lstStyle/>
          <a:p>
            <a:r>
              <a:rPr lang="en-US" dirty="0"/>
              <a:t> </a:t>
            </a:r>
            <a:endParaRPr lang="fr-FR" dirty="0"/>
          </a:p>
        </p:txBody>
      </p:sp>
      <p:sp>
        <p:nvSpPr>
          <p:cNvPr id="14" name="ZoneTexte 13">
            <a:extLst>
              <a:ext uri="{FF2B5EF4-FFF2-40B4-BE49-F238E27FC236}">
                <a16:creationId xmlns:a16="http://schemas.microsoft.com/office/drawing/2014/main" id="{7A2C2BB6-9AFC-F684-C86E-AFC52B1AD8C2}"/>
              </a:ext>
            </a:extLst>
          </p:cNvPr>
          <p:cNvSpPr txBox="1"/>
          <p:nvPr/>
        </p:nvSpPr>
        <p:spPr>
          <a:xfrm rot="10800000" flipV="1">
            <a:off x="13487399" y="28448663"/>
            <a:ext cx="7141464" cy="646331"/>
          </a:xfrm>
          <a:prstGeom prst="rect">
            <a:avLst/>
          </a:prstGeom>
          <a:noFill/>
        </p:spPr>
        <p:txBody>
          <a:bodyPr wrap="square" rtlCol="0">
            <a:spAutoFit/>
          </a:bodyPr>
          <a:lstStyle/>
          <a:p>
            <a:r>
              <a:rPr lang="en-GB" sz="3600" dirty="0">
                <a:latin typeface="Aptos" panose="020B0004020202020204" pitchFamily="34" charset="0"/>
              </a:rPr>
              <a:t>(Everybody Phisio, 2024)</a:t>
            </a:r>
            <a:endParaRPr lang="fr-FR" sz="3600" dirty="0">
              <a:latin typeface="Aptos" panose="020B0004020202020204" pitchFamily="34" charset="0"/>
            </a:endParaRPr>
          </a:p>
        </p:txBody>
      </p:sp>
      <p:sp>
        <p:nvSpPr>
          <p:cNvPr id="24" name="Rectangle 23">
            <a:extLst>
              <a:ext uri="{FF2B5EF4-FFF2-40B4-BE49-F238E27FC236}">
                <a16:creationId xmlns:a16="http://schemas.microsoft.com/office/drawing/2014/main" id="{2C4BD285-D240-8BFD-DA1C-F800AAAE4DE7}"/>
              </a:ext>
            </a:extLst>
          </p:cNvPr>
          <p:cNvSpPr/>
          <p:nvPr/>
        </p:nvSpPr>
        <p:spPr>
          <a:xfrm>
            <a:off x="34209318" y="15751314"/>
            <a:ext cx="5000154" cy="1415772"/>
          </a:xfrm>
          <a:prstGeom prst="rect">
            <a:avLst/>
          </a:prstGeom>
        </p:spPr>
        <p:txBody>
          <a:bodyPr wrap="square">
            <a:spAutoFit/>
          </a:bodyPr>
          <a:lstStyle/>
          <a:p>
            <a:r>
              <a:rPr lang="fr-FR" dirty="0"/>
              <a:t> </a:t>
            </a:r>
          </a:p>
        </p:txBody>
      </p:sp>
      <p:pic>
        <p:nvPicPr>
          <p:cNvPr id="1027" name="Image 1026">
            <a:extLst>
              <a:ext uri="{FF2B5EF4-FFF2-40B4-BE49-F238E27FC236}">
                <a16:creationId xmlns:a16="http://schemas.microsoft.com/office/drawing/2014/main" id="{E51F53F5-552B-214F-43A5-D08D4ABBE84F}"/>
              </a:ext>
            </a:extLst>
          </p:cNvPr>
          <p:cNvPicPr>
            <a:picLocks noChangeAspect="1"/>
          </p:cNvPicPr>
          <p:nvPr/>
        </p:nvPicPr>
        <p:blipFill>
          <a:blip r:embed="rId15"/>
          <a:stretch>
            <a:fillRect/>
          </a:stretch>
        </p:blipFill>
        <p:spPr>
          <a:xfrm>
            <a:off x="-20083" y="5637242"/>
            <a:ext cx="7252156" cy="3093730"/>
          </a:xfrm>
          <a:prstGeom prst="rect">
            <a:avLst/>
          </a:prstGeom>
        </p:spPr>
      </p:pic>
      <p:pic>
        <p:nvPicPr>
          <p:cNvPr id="1034" name="Image 1033">
            <a:extLst>
              <a:ext uri="{FF2B5EF4-FFF2-40B4-BE49-F238E27FC236}">
                <a16:creationId xmlns:a16="http://schemas.microsoft.com/office/drawing/2014/main" id="{85DB23FD-02C2-1CD9-3DED-D4DCDCC7D808}"/>
              </a:ext>
            </a:extLst>
          </p:cNvPr>
          <p:cNvPicPr>
            <a:picLocks noChangeAspect="1"/>
          </p:cNvPicPr>
          <p:nvPr/>
        </p:nvPicPr>
        <p:blipFill>
          <a:blip r:embed="rId16">
            <a:extLst>
              <a:ext uri="{BEBA8EAE-BF5A-486C-A8C5-ECC9F3942E4B}">
                <a14:imgProps xmlns:a14="http://schemas.microsoft.com/office/drawing/2010/main">
                  <a14:imgLayer r:embed="rId17">
                    <a14:imgEffect>
                      <a14:artisticPhotocopy/>
                    </a14:imgEffect>
                  </a14:imgLayer>
                </a14:imgProps>
              </a:ext>
            </a:extLst>
          </a:blip>
          <a:stretch>
            <a:fillRect/>
          </a:stretch>
        </p:blipFill>
        <p:spPr>
          <a:xfrm>
            <a:off x="22401972" y="11326761"/>
            <a:ext cx="9329253" cy="5840325"/>
          </a:xfrm>
          <a:prstGeom prst="rect">
            <a:avLst/>
          </a:prstGeom>
        </p:spPr>
      </p:pic>
      <p:sp>
        <p:nvSpPr>
          <p:cNvPr id="1037" name="ZoneTexte 1036">
            <a:extLst>
              <a:ext uri="{FF2B5EF4-FFF2-40B4-BE49-F238E27FC236}">
                <a16:creationId xmlns:a16="http://schemas.microsoft.com/office/drawing/2014/main" id="{B839FFC9-3E14-7A2D-9DC5-13C67BEBC4CC}"/>
              </a:ext>
            </a:extLst>
          </p:cNvPr>
          <p:cNvSpPr txBox="1"/>
          <p:nvPr/>
        </p:nvSpPr>
        <p:spPr>
          <a:xfrm>
            <a:off x="22144873" y="18228402"/>
            <a:ext cx="9992374" cy="8648521"/>
          </a:xfrm>
          <a:prstGeom prst="rect">
            <a:avLst/>
          </a:prstGeom>
          <a:noFill/>
        </p:spPr>
        <p:txBody>
          <a:bodyPr wrap="square">
            <a:spAutoFit/>
          </a:bodyPr>
          <a:lstStyle/>
          <a:p>
            <a:r>
              <a:rPr lang="en-GB" sz="3600" b="1" u="sng" dirty="0">
                <a:latin typeface="Aptos" panose="020B0004020202020204" pitchFamily="34" charset="0"/>
              </a:rPr>
              <a:t>Recommendation</a:t>
            </a:r>
          </a:p>
          <a:p>
            <a:endParaRPr lang="en-GB" sz="3600" b="1" u="sng" dirty="0">
              <a:latin typeface="Aptos" panose="020B0004020202020204" pitchFamily="34" charset="0"/>
            </a:endParaRPr>
          </a:p>
          <a:p>
            <a:pPr marL="571500" indent="-571500">
              <a:buFont typeface="Arial" panose="020B0604020202020204" pitchFamily="34" charset="0"/>
              <a:buChar char="•"/>
            </a:pPr>
            <a:r>
              <a:rPr lang="en-US" sz="3600" dirty="0">
                <a:latin typeface="Aptos" panose="020B0004020202020204" pitchFamily="34" charset="0"/>
              </a:rPr>
              <a:t>Teaching patients to engage the diaphragm during and after meals</a:t>
            </a:r>
          </a:p>
          <a:p>
            <a:pPr marL="571500" indent="-571500">
              <a:buFont typeface="Arial" panose="020B0604020202020204" pitchFamily="34" charset="0"/>
              <a:buChar char="•"/>
            </a:pPr>
            <a:r>
              <a:rPr lang="en-US" sz="3600" dirty="0">
                <a:latin typeface="Aptos" panose="020B0004020202020204" pitchFamily="34" charset="0"/>
              </a:rPr>
              <a:t> Nutritional assessment to support safe meals and help normal eating and drinking</a:t>
            </a:r>
          </a:p>
          <a:p>
            <a:pPr marL="571500" indent="-571500">
              <a:buFont typeface="Arial" panose="020B0604020202020204" pitchFamily="34" charset="0"/>
              <a:buChar char="•"/>
            </a:pPr>
            <a:r>
              <a:rPr lang="en-US" sz="3600" dirty="0">
                <a:latin typeface="Aptos" panose="020B0004020202020204" pitchFamily="34" charset="0"/>
              </a:rPr>
              <a:t>Medical evaluation to confirm the diagnosis and avoid confusion</a:t>
            </a:r>
          </a:p>
          <a:p>
            <a:pPr marL="571500" indent="-571500">
              <a:buFont typeface="Arial" panose="020B0604020202020204" pitchFamily="34" charset="0"/>
              <a:buChar char="•"/>
            </a:pPr>
            <a:r>
              <a:rPr lang="en-US" sz="3600" dirty="0">
                <a:latin typeface="Aptos" panose="020B0004020202020204" pitchFamily="34" charset="0"/>
              </a:rPr>
              <a:t>Medication should be used as prescribed due to variable efficacy and side effects </a:t>
            </a:r>
          </a:p>
          <a:p>
            <a:pPr marL="571500" indent="-571500">
              <a:buFont typeface="Arial" panose="020B0604020202020204" pitchFamily="34" charset="0"/>
              <a:buChar char="•"/>
            </a:pPr>
            <a:r>
              <a:rPr lang="en-US" sz="3600" dirty="0">
                <a:latin typeface="Aptos" panose="020B0004020202020204" pitchFamily="34" charset="0"/>
              </a:rPr>
              <a:t>Collaborative works is required with all the professionals involved </a:t>
            </a:r>
          </a:p>
          <a:p>
            <a:endParaRPr lang="en-GB" sz="3600" b="1" u="sng" dirty="0">
              <a:latin typeface="Aptos" panose="020B0004020202020204" pitchFamily="34" charset="0"/>
            </a:endParaRPr>
          </a:p>
          <a:p>
            <a:r>
              <a:rPr lang="en-GB" sz="8800" u="sng" dirty="0">
                <a:latin typeface="Aptos" panose="020B0004020202020204" pitchFamily="34" charset="0"/>
              </a:rPr>
              <a:t> </a:t>
            </a:r>
            <a:endParaRPr lang="fr-FR" sz="8800" u="sng" dirty="0">
              <a:latin typeface="Aptos" panose="020B0004020202020204" pitchFamily="34" charset="0"/>
            </a:endParaRPr>
          </a:p>
        </p:txBody>
      </p:sp>
      <p:pic>
        <p:nvPicPr>
          <p:cNvPr id="1039" name="Image 1038">
            <a:extLst>
              <a:ext uri="{FF2B5EF4-FFF2-40B4-BE49-F238E27FC236}">
                <a16:creationId xmlns:a16="http://schemas.microsoft.com/office/drawing/2014/main" id="{6BFAD00F-B587-2400-04E1-499C2B66DD1B}"/>
              </a:ext>
            </a:extLst>
          </p:cNvPr>
          <p:cNvPicPr>
            <a:picLocks noChangeAspect="1"/>
          </p:cNvPicPr>
          <p:nvPr/>
        </p:nvPicPr>
        <p:blipFill>
          <a:blip r:embed="rId18"/>
          <a:stretch>
            <a:fillRect/>
          </a:stretch>
        </p:blipFill>
        <p:spPr>
          <a:xfrm>
            <a:off x="22568555" y="25527000"/>
            <a:ext cx="7838183" cy="5067300"/>
          </a:xfrm>
          <a:prstGeom prst="rect">
            <a:avLst/>
          </a:prstGeom>
        </p:spPr>
      </p:pic>
      <p:sp>
        <p:nvSpPr>
          <p:cNvPr id="1040" name="ZoneTexte 1039">
            <a:extLst>
              <a:ext uri="{FF2B5EF4-FFF2-40B4-BE49-F238E27FC236}">
                <a16:creationId xmlns:a16="http://schemas.microsoft.com/office/drawing/2014/main" id="{9B342A87-160C-0C3D-5331-584EDDFEED98}"/>
              </a:ext>
            </a:extLst>
          </p:cNvPr>
          <p:cNvSpPr txBox="1"/>
          <p:nvPr/>
        </p:nvSpPr>
        <p:spPr>
          <a:xfrm flipH="1">
            <a:off x="23164800" y="31013401"/>
            <a:ext cx="7241938" cy="646331"/>
          </a:xfrm>
          <a:prstGeom prst="rect">
            <a:avLst/>
          </a:prstGeom>
          <a:noFill/>
        </p:spPr>
        <p:txBody>
          <a:bodyPr wrap="square" rtlCol="0">
            <a:spAutoFit/>
          </a:bodyPr>
          <a:lstStyle/>
          <a:p>
            <a:r>
              <a:rPr lang="fr-FR" sz="3600" dirty="0">
                <a:latin typeface="Aptos" panose="020B0004020202020204" pitchFamily="34" charset="0"/>
              </a:rPr>
              <a:t>(Medsforless.co.uk, 2025)</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F89CA10-5D11-44EB-9806-B6652145B391}">
  <we:reference id="WA200005669" version="2.0.0.0" store="Omex" storeType="OMEX"/>
  <we:alternateReferences>
    <we:reference id="WA200005669" version="2.0.0.0" store="WA200005669"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0ad0dd2-2cb0-44fb-bfff-af512370311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A5AEB59E106244B832A4D4041A0D21" ma:contentTypeVersion="6" ma:contentTypeDescription="Create a new document." ma:contentTypeScope="" ma:versionID="56dd5441af23283da459fb33a18dc46a">
  <xsd:schema xmlns:xsd="http://www.w3.org/2001/XMLSchema" xmlns:xs="http://www.w3.org/2001/XMLSchema" xmlns:p="http://schemas.microsoft.com/office/2006/metadata/properties" xmlns:ns3="80ad0dd2-2cb0-44fb-bfff-af5123703117" targetNamespace="http://schemas.microsoft.com/office/2006/metadata/properties" ma:root="true" ma:fieldsID="3ee601d6580ad9ed4f88cba7370d4d2d" ns3:_="">
    <xsd:import namespace="80ad0dd2-2cb0-44fb-bfff-af512370311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ad0dd2-2cb0-44fb-bfff-af512370311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ACBC7FF-E646-419E-9E76-7B48F5A2CEF0}">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80ad0dd2-2cb0-44fb-bfff-af5123703117"/>
    <ds:schemaRef ds:uri="http://www.w3.org/XML/1998/namespace"/>
    <ds:schemaRef ds:uri="http://purl.org/dc/dcmitype/"/>
  </ds:schemaRefs>
</ds:datastoreItem>
</file>

<file path=customXml/itemProps2.xml><?xml version="1.0" encoding="utf-8"?>
<ds:datastoreItem xmlns:ds="http://schemas.openxmlformats.org/officeDocument/2006/customXml" ds:itemID="{15BA1377-B5CE-4C57-96EF-1160AA9B5181}">
  <ds:schemaRefs>
    <ds:schemaRef ds:uri="http://schemas.microsoft.com/sharepoint/v3/contenttype/forms"/>
  </ds:schemaRefs>
</ds:datastoreItem>
</file>

<file path=customXml/itemProps3.xml><?xml version="1.0" encoding="utf-8"?>
<ds:datastoreItem xmlns:ds="http://schemas.openxmlformats.org/officeDocument/2006/customXml" ds:itemID="{D4C1A8A4-78B4-4CBE-BE0A-71CDB57EF0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ad0dd2-2cb0-44fb-bfff-af51237031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36x48-Template-V2b</Template>
  <TotalTime>45396</TotalTime>
  <Words>1188</Words>
  <Application>Microsoft Office PowerPoint</Application>
  <PresentationFormat>Personnalisé</PresentationFormat>
  <Paragraphs>99</Paragraphs>
  <Slides>2</Slides>
  <Notes>2</Notes>
  <HiddenSlides>0</HiddenSlides>
  <MMClips>0</MMClips>
  <ScaleCrop>false</ScaleCrop>
  <HeadingPairs>
    <vt:vector size="6" baseType="variant">
      <vt:variant>
        <vt:lpstr>Polices utilisées</vt:lpstr>
      </vt:variant>
      <vt:variant>
        <vt:i4>7</vt:i4>
      </vt:variant>
      <vt:variant>
        <vt:lpstr>Thème</vt:lpstr>
      </vt:variant>
      <vt:variant>
        <vt:i4>5</vt:i4>
      </vt:variant>
      <vt:variant>
        <vt:lpstr>Titres des diapositives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Meneouan Keoua Sandrine Yo ep Kouame Student number :2336790  Lecturer: Oluwadamilola Tayo Topic: Feeding and Eating disorder Subject: Rumination-Regurgitation Disorders   Code  :6B85             </vt:lpstr>
      <vt:lpstr>Présentation PowerPoint</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Meneouan Keoua Sandrine Yo Ep Kouame (2336790)</cp:lastModifiedBy>
  <cp:revision>88</cp:revision>
  <cp:lastPrinted>2015-06-29T17:31:11Z</cp:lastPrinted>
  <dcterms:created xsi:type="dcterms:W3CDTF">2012-02-03T19:11:35Z</dcterms:created>
  <dcterms:modified xsi:type="dcterms:W3CDTF">2026-07-29T06:30:18Z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0x01010088A5AEB59E106244B832A4D4041A0D21</vt:lpwstr>
  </property>
</Properties>
</file>