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0" roundtripDataSignature="AMtx7miEgcuTkoyPMPzf7AG55O7P37Ic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6957C81-7690-4BF7-9723-D5A7AE3C45A3}">
  <a:tblStyle styleId="{76957C81-7690-4BF7-9723-D5A7AE3C45A3}" styleName="Table_0">
    <a:wholeTbl>
      <a:tcTxStyle b="off" i="off">
        <a:font>
          <a:latin typeface="Lucida Sans Unicode"/>
          <a:ea typeface="Lucida Sans Unicode"/>
          <a:cs typeface="Lucida Sans Unicode"/>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F0F4"/>
          </a:solidFill>
        </a:fill>
      </a:tcStyle>
    </a:wholeTbl>
    <a:band1H>
      <a:tcTxStyle b="off" i="off"/>
      <a:tcStyle>
        <a:tcBdr/>
        <a:fill>
          <a:solidFill>
            <a:srgbClr val="CCDFE8"/>
          </a:solidFill>
        </a:fill>
      </a:tcStyle>
    </a:band1H>
    <a:band2H>
      <a:tcTxStyle b="off" i="off"/>
      <a:tcStyle>
        <a:tcBdr/>
      </a:tcStyle>
    </a:band2H>
    <a:band1V>
      <a:tcTxStyle b="off" i="off"/>
      <a:tcStyle>
        <a:tcBdr/>
        <a:fill>
          <a:solidFill>
            <a:srgbClr val="CCDFE8"/>
          </a:solidFill>
        </a:fill>
      </a:tcStyle>
    </a:band1V>
    <a:band2V>
      <a:tcTxStyle b="off" i="off"/>
      <a:tcStyle>
        <a:tcBdr/>
      </a:tcStyle>
    </a:band2V>
    <a:lastCol>
      <a:tcTxStyle b="on" i="off">
        <a:font>
          <a:latin typeface="Lucida Sans Unicode"/>
          <a:ea typeface="Lucida Sans Unicode"/>
          <a:cs typeface="Lucida Sans Unicode"/>
        </a:font>
        <a:schemeClr val="lt1"/>
      </a:tcTxStyle>
      <a:tcStyle>
        <a:tcBdr/>
        <a:fill>
          <a:solidFill>
            <a:schemeClr val="accent1"/>
          </a:solidFill>
        </a:fill>
      </a:tcStyle>
    </a:lastCol>
    <a:firstCol>
      <a:tcTxStyle b="on" i="off">
        <a:font>
          <a:latin typeface="Lucida Sans Unicode"/>
          <a:ea typeface="Lucida Sans Unicode"/>
          <a:cs typeface="Lucida Sans Unicode"/>
        </a:font>
        <a:schemeClr val="lt1"/>
      </a:tcTxStyle>
      <a:tcStyle>
        <a:tcBdr/>
        <a:fill>
          <a:solidFill>
            <a:schemeClr val="accent1"/>
          </a:solidFill>
        </a:fill>
      </a:tcStyle>
    </a:firstCol>
    <a:lastRow>
      <a:tcTxStyle b="on" i="off">
        <a:font>
          <a:latin typeface="Lucida Sans Unicode"/>
          <a:ea typeface="Lucida Sans Unicode"/>
          <a:cs typeface="Lucida Sans Unicode"/>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Lucida Sans Unicode"/>
          <a:ea typeface="Lucida Sans Unicode"/>
          <a:cs typeface="Lucida Sans Unicode"/>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833" autoAdjust="0"/>
  </p:normalViewPr>
  <p:slideViewPr>
    <p:cSldViewPr snapToGrid="0">
      <p:cViewPr varScale="1">
        <p:scale>
          <a:sx n="85" d="100"/>
          <a:sy n="85" d="100"/>
        </p:scale>
        <p:origin x="658"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30"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lnSpc>
                  <a:spcPct val="100000"/>
                </a:lnSpc>
                <a:spcBef>
                  <a:spcPts val="0"/>
                </a:spcBef>
                <a:spcAft>
                  <a:spcPts val="0"/>
                </a:spcAft>
                <a:buClr>
                  <a:srgbClr val="000000"/>
                </a:buClr>
                <a:buSzPts val="1200"/>
                <a:buFont typeface="Arial"/>
                <a:buNone/>
              </a:p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10785421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4" name="Google Shape;104;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study will examine the prevalence of physical activity among college students, the factors that influence their involvement, and the types of physical activity they do. Data from a survey of university students will be gathered, and the findings will be examined to estimate the prevalence of physical activity among the student population. The findings of this study will be useful to university administrators and health experts, helping them to better understand their students' physical activity demands and devise ways to promote physical activity among college students.</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10" name="Google Shape;110;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b="0" i="0" u="none" strike="noStrike">
                <a:solidFill>
                  <a:schemeClr val="dk1"/>
                </a:solidFill>
                <a:latin typeface="Times New Roman"/>
                <a:ea typeface="Times New Roman"/>
                <a:cs typeface="Times New Roman"/>
                <a:sym typeface="Times New Roman"/>
              </a:rPr>
              <a:t>Physical activity has always been considered one of the most important aspects of a student’s life. Academic facilities like schools, colleges, and universities always provide students with courses and programs to participate in extracurricular activities which primarily involve physical exercise and sports. The importance of physical activity can be comprehended through the multiple choices of sports scholarships and academic rigor which are being offered by prestigious universities all around the world. The clarification of the physical activity can be observed through the graph and data provided in the background of the research. The proposed research will focus on the requirement of physical activity and what kind of impact it creates on the daily chores of a student in a university lifestyle.  </a:t>
            </a:r>
            <a:endParaRPr sz="1200">
              <a:latin typeface="Times New Roman"/>
              <a:ea typeface="Times New Roman"/>
              <a:cs typeface="Times New Roman"/>
              <a:sym typeface="Times New Roman"/>
            </a:endParaRPr>
          </a:p>
        </p:txBody>
      </p:sp>
      <p:sp>
        <p:nvSpPr>
          <p:cNvPr id="117" name="Google Shape;117;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5" name="Google Shape;125;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b="0" i="0" u="none" strike="noStrike">
                <a:solidFill>
                  <a:schemeClr val="dk1"/>
                </a:solidFill>
                <a:latin typeface="Times New Roman"/>
                <a:ea typeface="Times New Roman"/>
                <a:cs typeface="Times New Roman"/>
                <a:sym typeface="Times New Roman"/>
              </a:rPr>
              <a:t>It can be observed that students residing in high-income countries and visiting the host countries' universities are more prone to visiting gyms and following a proper diet. Whereas students visiting from other countries or belonging to a low-income country are more prone to leading a sustainable life through the college years. This happens because the gross GDP of the host country decides what kind of expenditure a student can make during their academic years. </a:t>
            </a:r>
            <a:endParaRPr sz="1200">
              <a:latin typeface="Times New Roman"/>
              <a:ea typeface="Times New Roman"/>
              <a:cs typeface="Times New Roman"/>
              <a:sym typeface="Times New Roman"/>
            </a:endParaRPr>
          </a:p>
        </p:txBody>
      </p:sp>
      <p:sp>
        <p:nvSpPr>
          <p:cNvPr id="126" name="Google Shape;126;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b="0" i="0" u="none" strike="noStrike">
                <a:solidFill>
                  <a:schemeClr val="dk1"/>
                </a:solidFill>
                <a:latin typeface="Calibri"/>
                <a:ea typeface="Calibri"/>
                <a:cs typeface="Calibri"/>
                <a:sym typeface="Calibri"/>
              </a:rPr>
              <a:t>Physical activities can help students in many ways which can enhance the outcomes of the academics in a positive way. The impact of physical activities may seem hard in the beginning but it helps to maintain a healthy lifestyle, which keeps the body and mind of a student fit and stable to deal with any kind of complicated situation. </a:t>
            </a:r>
            <a:endParaRPr/>
          </a:p>
        </p:txBody>
      </p:sp>
      <p:sp>
        <p:nvSpPr>
          <p:cNvPr id="133" name="Google Shape;133;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Though physical activity is important for the physical and mental health of students, the prevalence of physical activity among university students is low. This is concerning, as it may lead to the development of many chronic illnesses and a decline in physical and mental health. It is important to increase the prevalence of physical activity among university students in order to improve their health and well-being.</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41" name="Google Shape;141;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goal of studying the prevalence of physical exercise among students at a public institution is to acquire insight into a critical element that might impact these students' overall health and well-being. Physical activity is an important component of health. Also, Physical activity can help students become more involved in their communities. It can promote a sense of belonging and connection, which can lead to better social connections and societal cohesiveness. Thus this reserach is crucial to determine the potential issues behind the inactiveness of public university students and come up with recommendations that can be help public universities to take certain measures to foster more physical activity among students.</a:t>
            </a:r>
            <a:endParaRPr b="1">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47" name="Google Shape;147;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Physical activity prevalence among students at a public institution is an essential research issue to investigate. Physical activity can improve both mental and physical health and assist to lower the risk of chronic illnesses. Physical activity can also aid to boost academic achievement. This study will aid in the identification of any potential impediments to physical exercise among students.This proposed research will furthermore help to identify the reasons behind the significant issue of students’ physical inactivity in public universities and suggest ways to cantly increase physical activities among public university students to mitigate certain health issues. </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53" name="Google Shape;153;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9" name="Google Shape;159;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5" name="Google Shape;165;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1" name="Google Shape;171;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researcher will employ a descriptive research strategy in this proposed study.</a:t>
            </a:r>
            <a:endParaRPr>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fundamental benefit of descriptive study design is that it allows the researcher to have a comprehensive understanding of the University students’ views regarding physical activity and analyzing the factors behind the low level of physical activity among public university students. Furthermore, the descriptive approach will allow the researcher to identify patterns and trends in the population that may be useful in the future.</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77" name="Google Shape;177;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In this proposed research, the researcher will employ a random sampling method to select the study participants. Random sampling method will help the researcher to avoid the possibility of researcher bias in participant selection. This is especially crucial in studies where researcher bias might jeopardise the validity of the data. Second, it enables researchers to estimate population parameters reliably with a small sample size.</a:t>
            </a:r>
            <a:endParaRPr b="1">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84" name="Google Shape;184;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Another reason of employing random sampling in this research is its ease of implementation. The researcher will not need to know anything about the population because all that is needed is a random list of participants. As a result, random sampling will become an efficient technique of data collection. Random sampling will also assist the researcher by reducing the possibility of sample mistakes. The sample will less likely to differ considerably from the population mean since individuals will be chosen at random.</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90" name="Google Shape;190;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In the collection of the data, the researcher will employ a survey in order to gather primary quantitative data from the participants who will be the students of a University and the number of participants for the survey will be 100. A closed-ended questionnaire format will be used in the survey to gather information from the participants. The survey questions will include, How often do the students engage in physical activity? and how often do the students feel motivated to exercise?</a:t>
            </a:r>
            <a:endParaRPr>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researcher will benefit from using the survey as the mean to collect data since a survey is a low-cost, efficient, and adaptable form of data collection. It will assist the researcher in gathering data from a huge population in a short period of time.</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96" name="Google Shape;196;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Questionnaires will be used by the researcher in the survey process to collect primary quantitative data from the research participants. The survey results will be beneficial in understanding the mindset of the university student regarding physical activity and effective generation of the research results. </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202" name="Google Shape;202;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The researcher will employ </a:t>
            </a:r>
            <a:r>
              <a:rPr lang="en-US" dirty="0">
                <a:highlight>
                  <a:srgbClr val="FFFF00"/>
                </a:highlight>
                <a:latin typeface="Times New Roman"/>
                <a:ea typeface="Times New Roman"/>
                <a:cs typeface="Times New Roman"/>
                <a:sym typeface="Times New Roman"/>
              </a:rPr>
              <a:t>an SPSS</a:t>
            </a:r>
            <a:r>
              <a:rPr lang="en-US" dirty="0">
                <a:latin typeface="Times New Roman"/>
                <a:ea typeface="Times New Roman"/>
                <a:cs typeface="Times New Roman"/>
                <a:sym typeface="Times New Roman"/>
              </a:rPr>
              <a:t> analysis in this proposed research. </a:t>
            </a:r>
            <a:r>
              <a:rPr lang="en-US" dirty="0">
                <a:highlight>
                  <a:srgbClr val="FFFF00"/>
                </a:highlight>
                <a:latin typeface="Times New Roman"/>
                <a:ea typeface="Times New Roman"/>
                <a:cs typeface="Times New Roman"/>
                <a:sym typeface="Times New Roman"/>
              </a:rPr>
              <a:t>SPSS </a:t>
            </a:r>
            <a:r>
              <a:rPr lang="en-US" dirty="0">
                <a:latin typeface="Times New Roman"/>
                <a:ea typeface="Times New Roman"/>
                <a:cs typeface="Times New Roman"/>
                <a:sym typeface="Times New Roman"/>
              </a:rPr>
              <a:t>data analysis </a:t>
            </a:r>
            <a:r>
              <a:rPr lang="en-US" dirty="0">
                <a:highlight>
                  <a:srgbClr val="FFFF00"/>
                </a:highlight>
                <a:latin typeface="Times New Roman"/>
                <a:ea typeface="Times New Roman"/>
                <a:cs typeface="Times New Roman"/>
                <a:sym typeface="Times New Roman"/>
              </a:rPr>
              <a:t>may be useful as SPSS is user-friendly and can be used by anyone, regardless of their technical experience. It is also used by many universities and companies, making it easy to access. Moreover, SPSS will allow the researcher to generate comprehensive reports with graphical representations of data. </a:t>
            </a:r>
            <a:r>
              <a:rPr lang="en-US">
                <a:highlight>
                  <a:srgbClr val="FFFF00"/>
                </a:highlight>
                <a:latin typeface="Times New Roman"/>
                <a:ea typeface="Times New Roman"/>
                <a:cs typeface="Times New Roman"/>
                <a:sym typeface="Times New Roman"/>
              </a:rPr>
              <a:t>This makes it easy to interpret data quickly and accurately.</a:t>
            </a:r>
            <a:endParaRPr>
              <a:solidFill>
                <a:srgbClr val="353740"/>
              </a:solidFill>
              <a:highlight>
                <a:srgbClr val="FFFF00"/>
              </a:highlight>
              <a:latin typeface="Arial"/>
              <a:ea typeface="Arial"/>
              <a:cs typeface="Arial"/>
              <a:sym typeface="Arial"/>
            </a:endParaRPr>
          </a:p>
          <a:p>
            <a:pPr marL="0" lvl="0" indent="0" algn="l" rtl="0">
              <a:lnSpc>
                <a:spcPct val="100000"/>
              </a:lnSpc>
              <a:spcBef>
                <a:spcPts val="0"/>
              </a:spcBef>
              <a:spcAft>
                <a:spcPts val="0"/>
              </a:spcAft>
              <a:buSzPts val="1400"/>
              <a:buNone/>
            </a:pPr>
            <a:endParaRPr lang="en-GB" noProof="0">
              <a:latin typeface="Times New Roman"/>
              <a:ea typeface="Times New Roman"/>
              <a:cs typeface="Times New Roman"/>
              <a:sym typeface="Times New Roman"/>
            </a:endParaRPr>
          </a:p>
        </p:txBody>
      </p:sp>
      <p:sp>
        <p:nvSpPr>
          <p:cNvPr id="208" name="Google Shape;208;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b="0" i="0" u="none" strike="noStrike">
                <a:solidFill>
                  <a:schemeClr val="dk1"/>
                </a:solidFill>
                <a:latin typeface="Calibri"/>
                <a:ea typeface="Calibri"/>
                <a:cs typeface="Calibri"/>
                <a:sym typeface="Calibri"/>
              </a:rPr>
              <a:t>The above-mentioned points will be followed throughout the research process along with maintaining the timeframe of the research. Permission will also to take collected from the participants with respect. These are the ethical considerations that will be followed rigorously throughout the execution process of the research. These ethical considerations are formulated so that the participants and researchers can execute successful research. </a:t>
            </a:r>
            <a:endParaRPr/>
          </a:p>
        </p:txBody>
      </p:sp>
      <p:sp>
        <p:nvSpPr>
          <p:cNvPr id="215" name="Google Shape;215;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 name="Google Shape;221;p1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r>
              <a:rPr lang="en-US" sz="1200" b="0" i="0" u="none" strike="noStrike">
                <a:solidFill>
                  <a:schemeClr val="dk1"/>
                </a:solidFill>
                <a:latin typeface="Calibri"/>
                <a:ea typeface="Calibri"/>
                <a:cs typeface="Calibri"/>
                <a:sym typeface="Calibri"/>
              </a:rPr>
              <a:t>The proposed research will clarify the reasoning behind the chosen topic which will produce authentic outcomes on why physical activities are crucial for university students. The proposed research will also evaluate previous outcomes of research and compared the information and data to showcase the difference in the changing pattern of physical activities among individuals.  </a:t>
            </a:r>
            <a:endParaRPr/>
          </a:p>
        </p:txBody>
      </p:sp>
      <p:sp>
        <p:nvSpPr>
          <p:cNvPr id="222" name="Google Shape;222;p1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2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8" name="Google Shape;228;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2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4" name="Google Shape;234;p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2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0" name="Google Shape;240;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2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6" name="Google Shape;246;p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9"/>
        <p:cNvGrpSpPr/>
        <p:nvPr/>
      </p:nvGrpSpPr>
      <p:grpSpPr>
        <a:xfrm>
          <a:off x="0" y="0"/>
          <a:ext cx="0" cy="0"/>
          <a:chOff x="0" y="0"/>
          <a:chExt cx="0" cy="0"/>
        </a:xfrm>
      </p:grpSpPr>
      <p:sp>
        <p:nvSpPr>
          <p:cNvPr id="20" name="Google Shape;20;p25"/>
          <p:cNvSpPr/>
          <p:nvPr/>
        </p:nvSpPr>
        <p:spPr>
          <a:xfrm>
            <a:off x="-2" y="4664147"/>
            <a:ext cx="9151089" cy="0"/>
          </a:xfrm>
          <a:prstGeom prst="rtTriangle">
            <a:avLst/>
          </a:prstGeom>
          <a:gradFill>
            <a:gsLst>
              <a:gs pos="0">
                <a:srgbClr val="007795"/>
              </a:gs>
              <a:gs pos="55000">
                <a:srgbClr val="47BBE0"/>
              </a:gs>
              <a:gs pos="100000">
                <a:srgbClr val="007795"/>
              </a:gs>
            </a:gsLst>
            <a:lin ang="30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21" name="Google Shape;21;p25"/>
          <p:cNvSpPr txBox="1">
            <a:spLocks noGrp="1"/>
          </p:cNvSpPr>
          <p:nvPr>
            <p:ph type="ctrTitle"/>
          </p:nvPr>
        </p:nvSpPr>
        <p:spPr>
          <a:xfrm>
            <a:off x="685800" y="1752601"/>
            <a:ext cx="7772400" cy="182976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2"/>
              </a:buClr>
              <a:buSzPts val="4800"/>
              <a:buFont typeface="Lucida Sans"/>
              <a:buNone/>
              <a:defRPr sz="4800" b="1">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25"/>
          <p:cNvSpPr txBox="1">
            <a:spLocks noGrp="1"/>
          </p:cNvSpPr>
          <p:nvPr>
            <p:ph type="subTitle" idx="1"/>
          </p:nvPr>
        </p:nvSpPr>
        <p:spPr>
          <a:xfrm>
            <a:off x="685800" y="3611607"/>
            <a:ext cx="7772400" cy="1199704"/>
          </a:xfrm>
          <a:prstGeom prst="rect">
            <a:avLst/>
          </a:prstGeom>
          <a:noFill/>
          <a:ln>
            <a:noFill/>
          </a:ln>
        </p:spPr>
        <p:txBody>
          <a:bodyPr spcFirstLastPara="1" wrap="square" lIns="45700" tIns="45700" rIns="45700" bIns="45700" anchor="t" anchorCtr="0">
            <a:normAutofit/>
          </a:bodyPr>
          <a:lstStyle>
            <a:lvl1pPr marR="64008" lvl="0" algn="r">
              <a:lnSpc>
                <a:spcPct val="100000"/>
              </a:lnSpc>
              <a:spcBef>
                <a:spcPts val="400"/>
              </a:spcBef>
              <a:spcAft>
                <a:spcPts val="0"/>
              </a:spcAft>
              <a:buSzPts val="1836"/>
              <a:buNone/>
              <a:defRPr>
                <a:solidFill>
                  <a:schemeClr val="dk2"/>
                </a:solidFill>
              </a:defRPr>
            </a:lvl1pPr>
            <a:lvl2pPr lvl="1" algn="ctr">
              <a:lnSpc>
                <a:spcPct val="100000"/>
              </a:lnSpc>
              <a:spcBef>
                <a:spcPts val="324"/>
              </a:spcBef>
              <a:spcAft>
                <a:spcPts val="0"/>
              </a:spcAft>
              <a:buSzPts val="1800"/>
              <a:buNone/>
              <a:defRPr/>
            </a:lvl2pPr>
            <a:lvl3pPr lvl="2" algn="ctr">
              <a:lnSpc>
                <a:spcPct val="100000"/>
              </a:lnSpc>
              <a:spcBef>
                <a:spcPts val="350"/>
              </a:spcBef>
              <a:spcAft>
                <a:spcPts val="0"/>
              </a:spcAft>
              <a:buSzPts val="1800"/>
              <a:buNone/>
              <a:defRPr/>
            </a:lvl3pPr>
            <a:lvl4pPr lvl="3" algn="ctr">
              <a:lnSpc>
                <a:spcPct val="100000"/>
              </a:lnSpc>
              <a:spcBef>
                <a:spcPts val="350"/>
              </a:spcBef>
              <a:spcAft>
                <a:spcPts val="0"/>
              </a:spcAft>
              <a:buSzPts val="1800"/>
              <a:buNone/>
              <a:defRPr/>
            </a:lvl4pPr>
            <a:lvl5pPr lvl="4" algn="ctr">
              <a:lnSpc>
                <a:spcPct val="100000"/>
              </a:lnSpc>
              <a:spcBef>
                <a:spcPts val="350"/>
              </a:spcBef>
              <a:spcAft>
                <a:spcPts val="0"/>
              </a:spcAft>
              <a:buSzPts val="1800"/>
              <a:buNone/>
              <a:defRPr/>
            </a:lvl5pPr>
            <a:lvl6pPr lvl="5" algn="ctr">
              <a:lnSpc>
                <a:spcPct val="100000"/>
              </a:lnSpc>
              <a:spcBef>
                <a:spcPts val="350"/>
              </a:spcBef>
              <a:spcAft>
                <a:spcPts val="0"/>
              </a:spcAft>
              <a:buSzPts val="1800"/>
              <a:buNone/>
              <a:defRPr/>
            </a:lvl6pPr>
            <a:lvl7pPr lvl="6" algn="ctr">
              <a:lnSpc>
                <a:spcPct val="100000"/>
              </a:lnSpc>
              <a:spcBef>
                <a:spcPts val="350"/>
              </a:spcBef>
              <a:spcAft>
                <a:spcPts val="0"/>
              </a:spcAft>
              <a:buSzPts val="1800"/>
              <a:buNone/>
              <a:defRPr/>
            </a:lvl7pPr>
            <a:lvl8pPr lvl="7" algn="ctr">
              <a:lnSpc>
                <a:spcPct val="100000"/>
              </a:lnSpc>
              <a:spcBef>
                <a:spcPts val="350"/>
              </a:spcBef>
              <a:spcAft>
                <a:spcPts val="0"/>
              </a:spcAft>
              <a:buSzPts val="1800"/>
              <a:buNone/>
              <a:defRPr/>
            </a:lvl8pPr>
            <a:lvl9pPr lvl="8" algn="ctr">
              <a:lnSpc>
                <a:spcPct val="100000"/>
              </a:lnSpc>
              <a:spcBef>
                <a:spcPts val="350"/>
              </a:spcBef>
              <a:spcAft>
                <a:spcPts val="0"/>
              </a:spcAft>
              <a:buSzPts val="1800"/>
              <a:buNone/>
              <a:defRPr/>
            </a:lvl9pPr>
          </a:lstStyle>
          <a:p>
            <a:endParaRPr/>
          </a:p>
        </p:txBody>
      </p:sp>
      <p:grpSp>
        <p:nvGrpSpPr>
          <p:cNvPr id="23" name="Google Shape;23;p25"/>
          <p:cNvGrpSpPr/>
          <p:nvPr/>
        </p:nvGrpSpPr>
        <p:grpSpPr>
          <a:xfrm>
            <a:off x="-3765" y="4953000"/>
            <a:ext cx="9147765" cy="1912088"/>
            <a:chOff x="-3765" y="4832896"/>
            <a:chExt cx="9147765" cy="2032192"/>
          </a:xfrm>
        </p:grpSpPr>
        <p:sp>
          <p:nvSpPr>
            <p:cNvPr id="24" name="Google Shape;24;p25"/>
            <p:cNvSpPr/>
            <p:nvPr/>
          </p:nvSpPr>
          <p:spPr>
            <a:xfrm>
              <a:off x="1687513" y="4832896"/>
              <a:ext cx="7456487" cy="518816"/>
            </a:xfrm>
            <a:custGeom>
              <a:avLst/>
              <a:gdLst/>
              <a:ahLst/>
              <a:cxnLst/>
              <a:rect l="l" t="t" r="r" b="b"/>
              <a:pathLst>
                <a:path w="4697" h="367" extrusionOk="0">
                  <a:moveTo>
                    <a:pt x="4697" y="0"/>
                  </a:moveTo>
                  <a:lnTo>
                    <a:pt x="4697" y="367"/>
                  </a:lnTo>
                  <a:lnTo>
                    <a:pt x="0" y="218"/>
                  </a:lnTo>
                  <a:lnTo>
                    <a:pt x="4697" y="0"/>
                  </a:lnTo>
                  <a:close/>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Lucida Sans"/>
                <a:ea typeface="Lucida Sans"/>
                <a:cs typeface="Lucida Sans"/>
                <a:sym typeface="Lucida Sans"/>
              </a:endParaRPr>
            </a:p>
          </p:txBody>
        </p:sp>
        <p:sp>
          <p:nvSpPr>
            <p:cNvPr id="25" name="Google Shape;25;p25"/>
            <p:cNvSpPr/>
            <p:nvPr/>
          </p:nvSpPr>
          <p:spPr>
            <a:xfrm>
              <a:off x="35443" y="5135526"/>
              <a:ext cx="9108557" cy="838200"/>
            </a:xfrm>
            <a:custGeom>
              <a:avLst/>
              <a:gdLst/>
              <a:ahLst/>
              <a:cxnLst/>
              <a:rect l="l" t="t" r="r" b="b"/>
              <a:pathLst>
                <a:path w="5760" h="528" extrusionOk="0">
                  <a:moveTo>
                    <a:pt x="0" y="0"/>
                  </a:moveTo>
                  <a:lnTo>
                    <a:pt x="5760" y="0"/>
                  </a:lnTo>
                  <a:lnTo>
                    <a:pt x="5760" y="528"/>
                  </a:lnTo>
                  <a:lnTo>
                    <a:pt x="48" y="0"/>
                  </a:lnTo>
                </a:path>
              </a:pathLst>
            </a:custGeom>
            <a:solidFill>
              <a:srgbClr val="0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Lucida Sans"/>
                <a:ea typeface="Lucida Sans"/>
                <a:cs typeface="Lucida Sans"/>
                <a:sym typeface="Lucida Sans"/>
              </a:endParaRPr>
            </a:p>
          </p:txBody>
        </p:sp>
        <p:sp>
          <p:nvSpPr>
            <p:cNvPr id="26" name="Google Shape;26;p25"/>
            <p:cNvSpPr/>
            <p:nvPr/>
          </p:nvSpPr>
          <p:spPr>
            <a:xfrm>
              <a:off x="0" y="4883888"/>
              <a:ext cx="9144000" cy="1981200"/>
            </a:xfrm>
            <a:custGeom>
              <a:avLst/>
              <a:gdLst/>
              <a:ahLst/>
              <a:cxnLst/>
              <a:rect l="l" t="t" r="r" b="b"/>
              <a:pathLst>
                <a:path w="5760" h="1248" extrusionOk="0">
                  <a:moveTo>
                    <a:pt x="0" y="0"/>
                  </a:moveTo>
                  <a:lnTo>
                    <a:pt x="0" y="1248"/>
                  </a:lnTo>
                  <a:lnTo>
                    <a:pt x="5760" y="1248"/>
                  </a:lnTo>
                  <a:lnTo>
                    <a:pt x="5760" y="528"/>
                  </a:lnTo>
                  <a:lnTo>
                    <a:pt x="0" y="0"/>
                  </a:lnTo>
                  <a:close/>
                </a:path>
              </a:pathLst>
            </a:cu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cxnSp>
          <p:nvCxnSpPr>
            <p:cNvPr id="27" name="Google Shape;27;p25"/>
            <p:cNvCxnSpPr/>
            <p:nvPr/>
          </p:nvCxnSpPr>
          <p:spPr>
            <a:xfrm>
              <a:off x="-3765" y="4880373"/>
              <a:ext cx="9147765" cy="839943"/>
            </a:xfrm>
            <a:prstGeom prst="straightConnector1">
              <a:avLst/>
            </a:prstGeom>
            <a:noFill/>
            <a:ln w="12050" cap="flat" cmpd="sng">
              <a:solidFill>
                <a:srgbClr val="93C5D8"/>
              </a:solidFill>
              <a:prstDash val="solid"/>
              <a:miter lim="800000"/>
              <a:headEnd type="none" w="sm" len="sm"/>
              <a:tailEnd type="none" w="sm" len="sm"/>
            </a:ln>
          </p:spPr>
        </p:cxnSp>
      </p:grpSp>
      <p:sp>
        <p:nvSpPr>
          <p:cNvPr id="28" name="Google Shape;28;p25"/>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5"/>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solidFill>
                  <a:srgbClr val="E7F0F4"/>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5"/>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1"/>
        <p:cNvGrpSpPr/>
        <p:nvPr/>
      </p:nvGrpSpPr>
      <p:grpSpPr>
        <a:xfrm>
          <a:off x="0" y="0"/>
          <a:ext cx="0" cy="0"/>
          <a:chOff x="0" y="0"/>
          <a:chExt cx="0" cy="0"/>
        </a:xfrm>
      </p:grpSpPr>
      <p:sp>
        <p:nvSpPr>
          <p:cNvPr id="32" name="Google Shape;32;p26"/>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lvl="0" indent="-306324" algn="l">
              <a:lnSpc>
                <a:spcPct val="100000"/>
              </a:lnSpc>
              <a:spcBef>
                <a:spcPts val="400"/>
              </a:spcBef>
              <a:spcAft>
                <a:spcPts val="0"/>
              </a:spcAft>
              <a:buSzPts val="1224"/>
              <a:buChar char="?"/>
              <a:defRPr/>
            </a:lvl1pPr>
            <a:lvl2pPr marL="914400" lvl="1" indent="-342900" algn="l">
              <a:lnSpc>
                <a:spcPct val="100000"/>
              </a:lnSpc>
              <a:spcBef>
                <a:spcPts val="324"/>
              </a:spcBef>
              <a:spcAft>
                <a:spcPts val="0"/>
              </a:spcAft>
              <a:buSzPts val="1800"/>
              <a:buChar char="◦"/>
              <a:defRPr/>
            </a:lvl2pPr>
            <a:lvl3pPr marL="1371600" lvl="2" indent="-342900" algn="l">
              <a:lnSpc>
                <a:spcPct val="100000"/>
              </a:lnSpc>
              <a:spcBef>
                <a:spcPts val="350"/>
              </a:spcBef>
              <a:spcAft>
                <a:spcPts val="0"/>
              </a:spcAft>
              <a:buSzPts val="1800"/>
              <a:buChar char="●"/>
              <a:defRPr/>
            </a:lvl3pPr>
            <a:lvl4pPr marL="1828800" lvl="3" indent="-342900" algn="l">
              <a:lnSpc>
                <a:spcPct val="100000"/>
              </a:lnSpc>
              <a:spcBef>
                <a:spcPts val="350"/>
              </a:spcBef>
              <a:spcAft>
                <a:spcPts val="0"/>
              </a:spcAft>
              <a:buSzPts val="1800"/>
              <a:buChar char="●"/>
              <a:defRPr/>
            </a:lvl4pPr>
            <a:lvl5pPr marL="2286000" lvl="4" indent="-342900" algn="l">
              <a:lnSpc>
                <a:spcPct val="100000"/>
              </a:lnSpc>
              <a:spcBef>
                <a:spcPts val="350"/>
              </a:spcBef>
              <a:spcAft>
                <a:spcPts val="0"/>
              </a:spcAft>
              <a:buSzPts val="1800"/>
              <a:buChar char="●"/>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33" name="Google Shape;33;p26"/>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26"/>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6"/>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36" name="Google Shape;36;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B1B1B1"/>
            </a:gs>
            <a:gs pos="40000">
              <a:srgbClr val="9E9E9E"/>
            </a:gs>
            <a:gs pos="100000">
              <a:schemeClr val="dk1"/>
            </a:gs>
          </a:gsLst>
          <a:path path="circle">
            <a:fillToRect/>
          </a:path>
          <a:tileRect/>
        </a:gradFill>
        <a:effectLst/>
      </p:bgPr>
    </p:bg>
    <p:spTree>
      <p:nvGrpSpPr>
        <p:cNvPr id="1" name="Shape 37"/>
        <p:cNvGrpSpPr/>
        <p:nvPr/>
      </p:nvGrpSpPr>
      <p:grpSpPr>
        <a:xfrm>
          <a:off x="0" y="0"/>
          <a:ext cx="0" cy="0"/>
          <a:chOff x="0" y="0"/>
          <a:chExt cx="0" cy="0"/>
        </a:xfrm>
      </p:grpSpPr>
      <p:sp>
        <p:nvSpPr>
          <p:cNvPr id="38" name="Google Shape;38;p27"/>
          <p:cNvSpPr txBox="1">
            <a:spLocks noGrp="1"/>
          </p:cNvSpPr>
          <p:nvPr>
            <p:ph type="title"/>
          </p:nvPr>
        </p:nvSpPr>
        <p:spPr>
          <a:xfrm>
            <a:off x="722376" y="1059712"/>
            <a:ext cx="7772400" cy="182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lt2"/>
              </a:buClr>
              <a:buSzPts val="4800"/>
              <a:buFont typeface="Lucida Sans"/>
              <a:buNone/>
              <a:defRPr sz="48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7"/>
          <p:cNvSpPr txBox="1">
            <a:spLocks noGrp="1"/>
          </p:cNvSpPr>
          <p:nvPr>
            <p:ph type="body" idx="1"/>
          </p:nvPr>
        </p:nvSpPr>
        <p:spPr>
          <a:xfrm>
            <a:off x="3922713" y="2931712"/>
            <a:ext cx="4572000" cy="145488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400"/>
              </a:spcBef>
              <a:spcAft>
                <a:spcPts val="0"/>
              </a:spcAft>
              <a:buSzPts val="1564"/>
              <a:buNone/>
              <a:defRPr sz="2300">
                <a:solidFill>
                  <a:schemeClr val="lt1"/>
                </a:solidFill>
              </a:defRPr>
            </a:lvl1pPr>
            <a:lvl2pPr marL="914400" lvl="1" indent="-228600" algn="l">
              <a:lnSpc>
                <a:spcPct val="100000"/>
              </a:lnSpc>
              <a:spcBef>
                <a:spcPts val="324"/>
              </a:spcBef>
              <a:spcAft>
                <a:spcPts val="0"/>
              </a:spcAft>
              <a:buSzPts val="1800"/>
              <a:buNone/>
              <a:defRPr sz="1800">
                <a:solidFill>
                  <a:schemeClr val="lt1"/>
                </a:solidFill>
              </a:defRPr>
            </a:lvl2pPr>
            <a:lvl3pPr marL="1371600" lvl="2" indent="-228600" algn="l">
              <a:lnSpc>
                <a:spcPct val="100000"/>
              </a:lnSpc>
              <a:spcBef>
                <a:spcPts val="350"/>
              </a:spcBef>
              <a:spcAft>
                <a:spcPts val="0"/>
              </a:spcAft>
              <a:buSzPts val="1600"/>
              <a:buNone/>
              <a:defRPr sz="1600">
                <a:solidFill>
                  <a:schemeClr val="lt1"/>
                </a:solidFill>
              </a:defRPr>
            </a:lvl3pPr>
            <a:lvl4pPr marL="1828800" lvl="3" indent="-228600" algn="l">
              <a:lnSpc>
                <a:spcPct val="100000"/>
              </a:lnSpc>
              <a:spcBef>
                <a:spcPts val="350"/>
              </a:spcBef>
              <a:spcAft>
                <a:spcPts val="0"/>
              </a:spcAft>
              <a:buSzPts val="1400"/>
              <a:buNone/>
              <a:defRPr sz="1400">
                <a:solidFill>
                  <a:schemeClr val="lt1"/>
                </a:solidFill>
              </a:defRPr>
            </a:lvl4pPr>
            <a:lvl5pPr marL="2286000" lvl="4" indent="-228600" algn="l">
              <a:lnSpc>
                <a:spcPct val="100000"/>
              </a:lnSpc>
              <a:spcBef>
                <a:spcPts val="350"/>
              </a:spcBef>
              <a:spcAft>
                <a:spcPts val="0"/>
              </a:spcAft>
              <a:buSzPts val="1400"/>
              <a:buNone/>
              <a:defRPr sz="1400">
                <a:solidFill>
                  <a:schemeClr val="lt1"/>
                </a:solidFill>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40" name="Google Shape;40;p27"/>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7"/>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7"/>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3" name="Google Shape;43;p27"/>
          <p:cNvSpPr/>
          <p:nvPr/>
        </p:nvSpPr>
        <p:spPr>
          <a:xfrm>
            <a:off x="3636680"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490"/>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44" name="Google Shape;44;p27"/>
          <p:cNvSpPr/>
          <p:nvPr/>
        </p:nvSpPr>
        <p:spPr>
          <a:xfrm>
            <a:off x="3450264"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490"/>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gradFill>
          <a:gsLst>
            <a:gs pos="0">
              <a:srgbClr val="B1B1B1"/>
            </a:gs>
            <a:gs pos="40000">
              <a:srgbClr val="9E9E9E"/>
            </a:gs>
            <a:gs pos="100000">
              <a:schemeClr val="dk1"/>
            </a:gs>
          </a:gsLst>
          <a:path path="circle">
            <a:fillToRect/>
          </a:path>
          <a:tileRect/>
        </a:gradFill>
        <a:effectLst/>
      </p:bgPr>
    </p:bg>
    <p:spTree>
      <p:nvGrpSpPr>
        <p:cNvPr id="1" name="Shape 45"/>
        <p:cNvGrpSpPr/>
        <p:nvPr/>
      </p:nvGrpSpPr>
      <p:grpSpPr>
        <a:xfrm>
          <a:off x="0" y="0"/>
          <a:ext cx="0" cy="0"/>
          <a:chOff x="0" y="0"/>
          <a:chExt cx="0" cy="0"/>
        </a:xfrm>
      </p:grpSpPr>
      <p:sp>
        <p:nvSpPr>
          <p:cNvPr id="46" name="Google Shape;46;p28"/>
          <p:cNvSpPr txBox="1">
            <a:spLocks noGrp="1"/>
          </p:cNvSpPr>
          <p:nvPr>
            <p:ph type="body" idx="1"/>
          </p:nvPr>
        </p:nvSpPr>
        <p:spPr>
          <a:xfrm>
            <a:off x="457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lnSpc>
                <a:spcPct val="100000"/>
              </a:lnSpc>
              <a:spcBef>
                <a:spcPts val="400"/>
              </a:spcBef>
              <a:spcAft>
                <a:spcPts val="0"/>
              </a:spcAft>
              <a:buSzPts val="1904"/>
              <a:buChar char="?"/>
              <a:defRPr sz="2800"/>
            </a:lvl1pPr>
            <a:lvl2pPr marL="914400" lvl="1" indent="-381000" algn="l">
              <a:lnSpc>
                <a:spcPct val="100000"/>
              </a:lnSpc>
              <a:spcBef>
                <a:spcPts val="324"/>
              </a:spcBef>
              <a:spcAft>
                <a:spcPts val="0"/>
              </a:spcAft>
              <a:buSzPts val="2400"/>
              <a:buChar char="◦"/>
              <a:defRPr sz="2400"/>
            </a:lvl2pPr>
            <a:lvl3pPr marL="1371600" lvl="2" indent="-355600" algn="l">
              <a:lnSpc>
                <a:spcPct val="100000"/>
              </a:lnSpc>
              <a:spcBef>
                <a:spcPts val="350"/>
              </a:spcBef>
              <a:spcAft>
                <a:spcPts val="0"/>
              </a:spcAft>
              <a:buSzPts val="2000"/>
              <a:buChar char="●"/>
              <a:defRPr sz="2000"/>
            </a:lvl3pPr>
            <a:lvl4pPr marL="1828800" lvl="3" indent="-342900" algn="l">
              <a:lnSpc>
                <a:spcPct val="100000"/>
              </a:lnSpc>
              <a:spcBef>
                <a:spcPts val="350"/>
              </a:spcBef>
              <a:spcAft>
                <a:spcPts val="0"/>
              </a:spcAft>
              <a:buSzPts val="1800"/>
              <a:buChar char="●"/>
              <a:defRPr sz="1800"/>
            </a:lvl4pPr>
            <a:lvl5pPr marL="2286000" lvl="4" indent="-342900" algn="l">
              <a:lnSpc>
                <a:spcPct val="100000"/>
              </a:lnSpc>
              <a:spcBef>
                <a:spcPts val="350"/>
              </a:spcBef>
              <a:spcAft>
                <a:spcPts val="0"/>
              </a:spcAft>
              <a:buSzPts val="1800"/>
              <a:buChar char="●"/>
              <a:defRPr sz="18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47" name="Google Shape;47;p28"/>
          <p:cNvSpPr txBox="1">
            <a:spLocks noGrp="1"/>
          </p:cNvSpPr>
          <p:nvPr>
            <p:ph type="body" idx="2"/>
          </p:nvPr>
        </p:nvSpPr>
        <p:spPr>
          <a:xfrm>
            <a:off x="4648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lnSpc>
                <a:spcPct val="100000"/>
              </a:lnSpc>
              <a:spcBef>
                <a:spcPts val="400"/>
              </a:spcBef>
              <a:spcAft>
                <a:spcPts val="0"/>
              </a:spcAft>
              <a:buSzPts val="1904"/>
              <a:buChar char="?"/>
              <a:defRPr sz="2800"/>
            </a:lvl1pPr>
            <a:lvl2pPr marL="914400" lvl="1" indent="-381000" algn="l">
              <a:lnSpc>
                <a:spcPct val="100000"/>
              </a:lnSpc>
              <a:spcBef>
                <a:spcPts val="324"/>
              </a:spcBef>
              <a:spcAft>
                <a:spcPts val="0"/>
              </a:spcAft>
              <a:buSzPts val="2400"/>
              <a:buChar char="◦"/>
              <a:defRPr sz="2400"/>
            </a:lvl2pPr>
            <a:lvl3pPr marL="1371600" lvl="2" indent="-355600" algn="l">
              <a:lnSpc>
                <a:spcPct val="100000"/>
              </a:lnSpc>
              <a:spcBef>
                <a:spcPts val="350"/>
              </a:spcBef>
              <a:spcAft>
                <a:spcPts val="0"/>
              </a:spcAft>
              <a:buSzPts val="2000"/>
              <a:buChar char="●"/>
              <a:defRPr sz="2000"/>
            </a:lvl3pPr>
            <a:lvl4pPr marL="1828800" lvl="3" indent="-342900" algn="l">
              <a:lnSpc>
                <a:spcPct val="100000"/>
              </a:lnSpc>
              <a:spcBef>
                <a:spcPts val="350"/>
              </a:spcBef>
              <a:spcAft>
                <a:spcPts val="0"/>
              </a:spcAft>
              <a:buSzPts val="1800"/>
              <a:buChar char="●"/>
              <a:defRPr sz="1800"/>
            </a:lvl4pPr>
            <a:lvl5pPr marL="2286000" lvl="4" indent="-342900" algn="l">
              <a:lnSpc>
                <a:spcPct val="100000"/>
              </a:lnSpc>
              <a:spcBef>
                <a:spcPts val="350"/>
              </a:spcBef>
              <a:spcAft>
                <a:spcPts val="0"/>
              </a:spcAft>
              <a:buSzPts val="1800"/>
              <a:buChar char="●"/>
              <a:defRPr sz="18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48" name="Google Shape;48;p28"/>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28"/>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8"/>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51" name="Google Shape;51;p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bg>
      <p:bgPr>
        <a:blipFill rotWithShape="1">
          <a:blip r:embed="rId2">
            <a:alphaModFix/>
          </a:blip>
          <a:tile tx="0" ty="0" sx="50000" sy="50000" flip="none" algn="tl"/>
        </a:blipFill>
        <a:effectLst/>
      </p:bgPr>
    </p:bg>
    <p:spTree>
      <p:nvGrpSpPr>
        <p:cNvPr id="1" name="Shape 52"/>
        <p:cNvGrpSpPr/>
        <p:nvPr/>
      </p:nvGrpSpPr>
      <p:grpSpPr>
        <a:xfrm>
          <a:off x="0" y="0"/>
          <a:ext cx="0" cy="0"/>
          <a:chOff x="0" y="0"/>
          <a:chExt cx="0" cy="0"/>
        </a:xfrm>
      </p:grpSpPr>
      <p:sp>
        <p:nvSpPr>
          <p:cNvPr id="53" name="Google Shape;53;p29"/>
          <p:cNvSpPr txBox="1">
            <a:spLocks noGrp="1"/>
          </p:cNvSpPr>
          <p:nvPr>
            <p:ph type="title"/>
          </p:nvPr>
        </p:nvSpPr>
        <p:spPr>
          <a:xfrm>
            <a:off x="457200" y="273050"/>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4100"/>
              <a:buFont typeface="Lucida San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9"/>
          <p:cNvSpPr txBox="1">
            <a:spLocks noGrp="1"/>
          </p:cNvSpPr>
          <p:nvPr>
            <p:ph type="body" idx="1"/>
          </p:nvPr>
        </p:nvSpPr>
        <p:spPr>
          <a:xfrm>
            <a:off x="457200" y="5410200"/>
            <a:ext cx="4040188"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lnSpc>
                <a:spcPct val="100000"/>
              </a:lnSpc>
              <a:spcBef>
                <a:spcPts val="400"/>
              </a:spcBef>
              <a:spcAft>
                <a:spcPts val="0"/>
              </a:spcAft>
              <a:buSzPts val="1632"/>
              <a:buNone/>
              <a:defRPr sz="2400" b="0">
                <a:solidFill>
                  <a:schemeClr val="lt1"/>
                </a:solidFill>
              </a:defRPr>
            </a:lvl1pPr>
            <a:lvl2pPr marL="914400" lvl="1" indent="-228600" algn="l">
              <a:lnSpc>
                <a:spcPct val="100000"/>
              </a:lnSpc>
              <a:spcBef>
                <a:spcPts val="324"/>
              </a:spcBef>
              <a:spcAft>
                <a:spcPts val="0"/>
              </a:spcAft>
              <a:buSzPts val="2000"/>
              <a:buNone/>
              <a:defRPr sz="2000" b="1"/>
            </a:lvl2pPr>
            <a:lvl3pPr marL="1371600" lvl="2" indent="-228600" algn="l">
              <a:lnSpc>
                <a:spcPct val="100000"/>
              </a:lnSpc>
              <a:spcBef>
                <a:spcPts val="350"/>
              </a:spcBef>
              <a:spcAft>
                <a:spcPts val="0"/>
              </a:spcAft>
              <a:buSzPts val="1800"/>
              <a:buNone/>
              <a:defRPr sz="1800" b="1"/>
            </a:lvl3pPr>
            <a:lvl4pPr marL="1828800" lvl="3" indent="-228600" algn="l">
              <a:lnSpc>
                <a:spcPct val="100000"/>
              </a:lnSpc>
              <a:spcBef>
                <a:spcPts val="350"/>
              </a:spcBef>
              <a:spcAft>
                <a:spcPts val="0"/>
              </a:spcAft>
              <a:buSzPts val="1600"/>
              <a:buNone/>
              <a:defRPr sz="1600" b="1"/>
            </a:lvl4pPr>
            <a:lvl5pPr marL="2286000" lvl="4" indent="-228600" algn="l">
              <a:lnSpc>
                <a:spcPct val="100000"/>
              </a:lnSpc>
              <a:spcBef>
                <a:spcPts val="350"/>
              </a:spcBef>
              <a:spcAft>
                <a:spcPts val="0"/>
              </a:spcAft>
              <a:buSzPts val="1600"/>
              <a:buNone/>
              <a:defRPr sz="1600" b="1"/>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5" name="Google Shape;55;p29"/>
          <p:cNvSpPr txBox="1">
            <a:spLocks noGrp="1"/>
          </p:cNvSpPr>
          <p:nvPr>
            <p:ph type="body" idx="2"/>
          </p:nvPr>
        </p:nvSpPr>
        <p:spPr>
          <a:xfrm>
            <a:off x="4645026" y="5410200"/>
            <a:ext cx="4041775"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lnSpc>
                <a:spcPct val="100000"/>
              </a:lnSpc>
              <a:spcBef>
                <a:spcPts val="400"/>
              </a:spcBef>
              <a:spcAft>
                <a:spcPts val="0"/>
              </a:spcAft>
              <a:buSzPts val="1632"/>
              <a:buNone/>
              <a:defRPr sz="2400" b="0">
                <a:solidFill>
                  <a:schemeClr val="lt1"/>
                </a:solidFill>
              </a:defRPr>
            </a:lvl1pPr>
            <a:lvl2pPr marL="914400" lvl="1" indent="-228600" algn="l">
              <a:lnSpc>
                <a:spcPct val="100000"/>
              </a:lnSpc>
              <a:spcBef>
                <a:spcPts val="324"/>
              </a:spcBef>
              <a:spcAft>
                <a:spcPts val="0"/>
              </a:spcAft>
              <a:buSzPts val="2000"/>
              <a:buNone/>
              <a:defRPr sz="2000" b="1"/>
            </a:lvl2pPr>
            <a:lvl3pPr marL="1371600" lvl="2" indent="-228600" algn="l">
              <a:lnSpc>
                <a:spcPct val="100000"/>
              </a:lnSpc>
              <a:spcBef>
                <a:spcPts val="350"/>
              </a:spcBef>
              <a:spcAft>
                <a:spcPts val="0"/>
              </a:spcAft>
              <a:buSzPts val="1800"/>
              <a:buNone/>
              <a:defRPr sz="1800" b="1"/>
            </a:lvl3pPr>
            <a:lvl4pPr marL="1828800" lvl="3" indent="-228600" algn="l">
              <a:lnSpc>
                <a:spcPct val="100000"/>
              </a:lnSpc>
              <a:spcBef>
                <a:spcPts val="350"/>
              </a:spcBef>
              <a:spcAft>
                <a:spcPts val="0"/>
              </a:spcAft>
              <a:buSzPts val="1600"/>
              <a:buNone/>
              <a:defRPr sz="1600" b="1"/>
            </a:lvl4pPr>
            <a:lvl5pPr marL="2286000" lvl="4" indent="-228600" algn="l">
              <a:lnSpc>
                <a:spcPct val="100000"/>
              </a:lnSpc>
              <a:spcBef>
                <a:spcPts val="350"/>
              </a:spcBef>
              <a:spcAft>
                <a:spcPts val="0"/>
              </a:spcAft>
              <a:buSzPts val="1600"/>
              <a:buNone/>
              <a:defRPr sz="1600" b="1"/>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6" name="Google Shape;56;p29"/>
          <p:cNvSpPr txBox="1">
            <a:spLocks noGrp="1"/>
          </p:cNvSpPr>
          <p:nvPr>
            <p:ph type="body" idx="3"/>
          </p:nvPr>
        </p:nvSpPr>
        <p:spPr>
          <a:xfrm>
            <a:off x="457200" y="1444294"/>
            <a:ext cx="4040188" cy="3941763"/>
          </a:xfrm>
          <a:prstGeom prst="rect">
            <a:avLst/>
          </a:prstGeom>
          <a:noFill/>
          <a:ln>
            <a:noFill/>
          </a:ln>
        </p:spPr>
        <p:txBody>
          <a:bodyPr spcFirstLastPara="1" wrap="square" lIns="91425" tIns="45700" rIns="91425" bIns="45700" anchor="t" anchorCtr="0">
            <a:normAutofit/>
          </a:bodyPr>
          <a:lstStyle>
            <a:lvl1pPr marL="457200" lvl="0" indent="-332232" algn="l">
              <a:lnSpc>
                <a:spcPct val="100000"/>
              </a:lnSpc>
              <a:spcBef>
                <a:spcPts val="400"/>
              </a:spcBef>
              <a:spcAft>
                <a:spcPts val="0"/>
              </a:spcAft>
              <a:buSzPts val="1632"/>
              <a:buChar char="?"/>
              <a:defRPr sz="2400"/>
            </a:lvl1pPr>
            <a:lvl2pPr marL="914400" lvl="1" indent="-355600" algn="l">
              <a:lnSpc>
                <a:spcPct val="100000"/>
              </a:lnSpc>
              <a:spcBef>
                <a:spcPts val="324"/>
              </a:spcBef>
              <a:spcAft>
                <a:spcPts val="0"/>
              </a:spcAft>
              <a:buSzPts val="2000"/>
              <a:buChar char="◦"/>
              <a:defRPr sz="2000"/>
            </a:lvl2pPr>
            <a:lvl3pPr marL="1371600" lvl="2" indent="-342900" algn="l">
              <a:lnSpc>
                <a:spcPct val="100000"/>
              </a:lnSpc>
              <a:spcBef>
                <a:spcPts val="350"/>
              </a:spcBef>
              <a:spcAft>
                <a:spcPts val="0"/>
              </a:spcAft>
              <a:buSzPts val="1800"/>
              <a:buChar char="●"/>
              <a:defRPr sz="1800"/>
            </a:lvl3pPr>
            <a:lvl4pPr marL="1828800" lvl="3" indent="-330200" algn="l">
              <a:lnSpc>
                <a:spcPct val="100000"/>
              </a:lnSpc>
              <a:spcBef>
                <a:spcPts val="350"/>
              </a:spcBef>
              <a:spcAft>
                <a:spcPts val="0"/>
              </a:spcAft>
              <a:buSzPts val="1600"/>
              <a:buChar char="●"/>
              <a:defRPr sz="1600"/>
            </a:lvl4pPr>
            <a:lvl5pPr marL="2286000" lvl="4" indent="-330200" algn="l">
              <a:lnSpc>
                <a:spcPct val="100000"/>
              </a:lnSpc>
              <a:spcBef>
                <a:spcPts val="350"/>
              </a:spcBef>
              <a:spcAft>
                <a:spcPts val="0"/>
              </a:spcAft>
              <a:buSzPts val="1600"/>
              <a:buChar char="●"/>
              <a:defRPr sz="16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7" name="Google Shape;57;p29"/>
          <p:cNvSpPr txBox="1">
            <a:spLocks noGrp="1"/>
          </p:cNvSpPr>
          <p:nvPr>
            <p:ph type="body" idx="4"/>
          </p:nvPr>
        </p:nvSpPr>
        <p:spPr>
          <a:xfrm>
            <a:off x="4645025" y="1444294"/>
            <a:ext cx="4041775" cy="3941763"/>
          </a:xfrm>
          <a:prstGeom prst="rect">
            <a:avLst/>
          </a:prstGeom>
          <a:noFill/>
          <a:ln>
            <a:noFill/>
          </a:ln>
        </p:spPr>
        <p:txBody>
          <a:bodyPr spcFirstLastPara="1" wrap="square" lIns="91425" tIns="45700" rIns="91425" bIns="45700" anchor="t" anchorCtr="0">
            <a:normAutofit/>
          </a:bodyPr>
          <a:lstStyle>
            <a:lvl1pPr marL="457200" lvl="0" indent="-332232" algn="l">
              <a:lnSpc>
                <a:spcPct val="100000"/>
              </a:lnSpc>
              <a:spcBef>
                <a:spcPts val="0"/>
              </a:spcBef>
              <a:spcAft>
                <a:spcPts val="0"/>
              </a:spcAft>
              <a:buSzPts val="1632"/>
              <a:buChar char="?"/>
              <a:defRPr sz="2400"/>
            </a:lvl1pPr>
            <a:lvl2pPr marL="914400" lvl="1" indent="-355600" algn="l">
              <a:lnSpc>
                <a:spcPct val="100000"/>
              </a:lnSpc>
              <a:spcBef>
                <a:spcPts val="324"/>
              </a:spcBef>
              <a:spcAft>
                <a:spcPts val="0"/>
              </a:spcAft>
              <a:buSzPts val="2000"/>
              <a:buChar char="◦"/>
              <a:defRPr sz="2000"/>
            </a:lvl2pPr>
            <a:lvl3pPr marL="1371600" lvl="2" indent="-342900" algn="l">
              <a:lnSpc>
                <a:spcPct val="100000"/>
              </a:lnSpc>
              <a:spcBef>
                <a:spcPts val="350"/>
              </a:spcBef>
              <a:spcAft>
                <a:spcPts val="0"/>
              </a:spcAft>
              <a:buSzPts val="1800"/>
              <a:buChar char="●"/>
              <a:defRPr sz="1800"/>
            </a:lvl3pPr>
            <a:lvl4pPr marL="1828800" lvl="3" indent="-330200" algn="l">
              <a:lnSpc>
                <a:spcPct val="100000"/>
              </a:lnSpc>
              <a:spcBef>
                <a:spcPts val="350"/>
              </a:spcBef>
              <a:spcAft>
                <a:spcPts val="0"/>
              </a:spcAft>
              <a:buSzPts val="1600"/>
              <a:buChar char="●"/>
              <a:defRPr sz="1600"/>
            </a:lvl4pPr>
            <a:lvl5pPr marL="2286000" lvl="4" indent="-330200" algn="l">
              <a:lnSpc>
                <a:spcPct val="100000"/>
              </a:lnSpc>
              <a:spcBef>
                <a:spcPts val="350"/>
              </a:spcBef>
              <a:spcAft>
                <a:spcPts val="0"/>
              </a:spcAft>
              <a:buSzPts val="1600"/>
              <a:buChar char="●"/>
              <a:defRPr sz="16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58" name="Google Shape;58;p29"/>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9"/>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9"/>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rgbClr val="B1B1B1"/>
            </a:gs>
            <a:gs pos="40000">
              <a:srgbClr val="9E9E9E"/>
            </a:gs>
            <a:gs pos="100000">
              <a:schemeClr val="dk1"/>
            </a:gs>
          </a:gsLst>
          <a:path path="circle">
            <a:fillToRect/>
          </a:path>
          <a:tileRect/>
        </a:gradFill>
        <a:effectLst/>
      </p:bgPr>
    </p:bg>
    <p:spTree>
      <p:nvGrpSpPr>
        <p:cNvPr id="1" name="Shape 61"/>
        <p:cNvGrpSpPr/>
        <p:nvPr/>
      </p:nvGrpSpPr>
      <p:grpSpPr>
        <a:xfrm>
          <a:off x="0" y="0"/>
          <a:ext cx="0" cy="0"/>
          <a:chOff x="0" y="0"/>
          <a:chExt cx="0" cy="0"/>
        </a:xfrm>
      </p:grpSpPr>
      <p:sp>
        <p:nvSpPr>
          <p:cNvPr id="62" name="Google Shape;62;p30"/>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30"/>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30"/>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5" name="Google Shape;65;p3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31"/>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31"/>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31"/>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bg>
      <p:bgPr>
        <a:blipFill rotWithShape="1">
          <a:blip r:embed="rId2">
            <a:alphaModFix/>
          </a:blip>
          <a:tile tx="0" ty="0" sx="50000" sy="50000" flip="none" algn="tl"/>
        </a:blipFill>
        <a:effectLst/>
      </p:bgPr>
    </p:bg>
    <p:spTree>
      <p:nvGrpSpPr>
        <p:cNvPr id="1" name="Shape 70"/>
        <p:cNvGrpSpPr/>
        <p:nvPr/>
      </p:nvGrpSpPr>
      <p:grpSpPr>
        <a:xfrm>
          <a:off x="0" y="0"/>
          <a:ext cx="0" cy="0"/>
          <a:chOff x="0" y="0"/>
          <a:chExt cx="0" cy="0"/>
        </a:xfrm>
      </p:grpSpPr>
      <p:sp>
        <p:nvSpPr>
          <p:cNvPr id="71" name="Google Shape;71;p32"/>
          <p:cNvSpPr txBox="1">
            <a:spLocks noGrp="1"/>
          </p:cNvSpPr>
          <p:nvPr>
            <p:ph type="title"/>
          </p:nvPr>
        </p:nvSpPr>
        <p:spPr>
          <a:xfrm>
            <a:off x="914400" y="4876800"/>
            <a:ext cx="7481776" cy="457200"/>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Clr>
                <a:schemeClr val="accent1"/>
              </a:buClr>
              <a:buSzPts val="2500"/>
              <a:buFont typeface="Lucida Sans"/>
              <a:buNone/>
              <a:defRPr sz="2500" b="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32"/>
          <p:cNvSpPr txBox="1">
            <a:spLocks noGrp="1"/>
          </p:cNvSpPr>
          <p:nvPr>
            <p:ph type="body" idx="1"/>
          </p:nvPr>
        </p:nvSpPr>
        <p:spPr>
          <a:xfrm>
            <a:off x="4419600" y="5355102"/>
            <a:ext cx="3974592" cy="914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1088"/>
              <a:buNone/>
              <a:defRPr sz="1600"/>
            </a:lvl1pPr>
            <a:lvl2pPr marL="914400" lvl="1" indent="-228600" algn="l">
              <a:lnSpc>
                <a:spcPct val="100000"/>
              </a:lnSpc>
              <a:spcBef>
                <a:spcPts val="324"/>
              </a:spcBef>
              <a:spcAft>
                <a:spcPts val="0"/>
              </a:spcAft>
              <a:buSzPts val="1200"/>
              <a:buNone/>
              <a:defRPr sz="1200"/>
            </a:lvl2pPr>
            <a:lvl3pPr marL="1371600" lvl="2" indent="-228600" algn="l">
              <a:lnSpc>
                <a:spcPct val="100000"/>
              </a:lnSpc>
              <a:spcBef>
                <a:spcPts val="350"/>
              </a:spcBef>
              <a:spcAft>
                <a:spcPts val="0"/>
              </a:spcAft>
              <a:buSzPts val="1000"/>
              <a:buNone/>
              <a:defRPr sz="1000"/>
            </a:lvl3pPr>
            <a:lvl4pPr marL="1828800" lvl="3" indent="-228600" algn="l">
              <a:lnSpc>
                <a:spcPct val="100000"/>
              </a:lnSpc>
              <a:spcBef>
                <a:spcPts val="350"/>
              </a:spcBef>
              <a:spcAft>
                <a:spcPts val="0"/>
              </a:spcAft>
              <a:buSzPts val="900"/>
              <a:buNone/>
              <a:defRPr sz="900"/>
            </a:lvl4pPr>
            <a:lvl5pPr marL="2286000" lvl="4" indent="-228600" algn="l">
              <a:lnSpc>
                <a:spcPct val="100000"/>
              </a:lnSpc>
              <a:spcBef>
                <a:spcPts val="350"/>
              </a:spcBef>
              <a:spcAft>
                <a:spcPts val="0"/>
              </a:spcAft>
              <a:buSzPts val="900"/>
              <a:buNone/>
              <a:defRPr sz="9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73" name="Google Shape;73;p32"/>
          <p:cNvSpPr txBox="1">
            <a:spLocks noGrp="1"/>
          </p:cNvSpPr>
          <p:nvPr>
            <p:ph type="body" idx="2"/>
          </p:nvPr>
        </p:nvSpPr>
        <p:spPr>
          <a:xfrm>
            <a:off x="914400" y="274320"/>
            <a:ext cx="7479792" cy="4572000"/>
          </a:xfrm>
          <a:prstGeom prst="rect">
            <a:avLst/>
          </a:prstGeom>
          <a:noFill/>
          <a:ln>
            <a:noFill/>
          </a:ln>
        </p:spPr>
        <p:txBody>
          <a:bodyPr spcFirstLastPara="1" wrap="square" lIns="91425" tIns="45700" rIns="91425" bIns="45700" anchor="t" anchorCtr="0">
            <a:normAutofit/>
          </a:bodyPr>
          <a:lstStyle>
            <a:lvl1pPr marL="457200" lvl="0" indent="-366776" algn="l">
              <a:lnSpc>
                <a:spcPct val="100000"/>
              </a:lnSpc>
              <a:spcBef>
                <a:spcPts val="400"/>
              </a:spcBef>
              <a:spcAft>
                <a:spcPts val="0"/>
              </a:spcAft>
              <a:buSzPts val="2176"/>
              <a:buChar char="?"/>
              <a:defRPr sz="3200"/>
            </a:lvl1pPr>
            <a:lvl2pPr marL="914400" lvl="1" indent="-406400" algn="l">
              <a:lnSpc>
                <a:spcPct val="100000"/>
              </a:lnSpc>
              <a:spcBef>
                <a:spcPts val="324"/>
              </a:spcBef>
              <a:spcAft>
                <a:spcPts val="0"/>
              </a:spcAft>
              <a:buSzPts val="2800"/>
              <a:buChar char="◦"/>
              <a:defRPr sz="2800"/>
            </a:lvl2pPr>
            <a:lvl3pPr marL="1371600" lvl="2" indent="-381000" algn="l">
              <a:lnSpc>
                <a:spcPct val="100000"/>
              </a:lnSpc>
              <a:spcBef>
                <a:spcPts val="350"/>
              </a:spcBef>
              <a:spcAft>
                <a:spcPts val="0"/>
              </a:spcAft>
              <a:buSzPts val="2400"/>
              <a:buChar char="●"/>
              <a:defRPr sz="2400"/>
            </a:lvl3pPr>
            <a:lvl4pPr marL="1828800" lvl="3" indent="-355600" algn="l">
              <a:lnSpc>
                <a:spcPct val="100000"/>
              </a:lnSpc>
              <a:spcBef>
                <a:spcPts val="350"/>
              </a:spcBef>
              <a:spcAft>
                <a:spcPts val="0"/>
              </a:spcAft>
              <a:buSzPts val="2000"/>
              <a:buChar char="●"/>
              <a:defRPr sz="2000"/>
            </a:lvl4pPr>
            <a:lvl5pPr marL="2286000" lvl="4" indent="-355600" algn="l">
              <a:lnSpc>
                <a:spcPct val="100000"/>
              </a:lnSpc>
              <a:spcBef>
                <a:spcPts val="350"/>
              </a:spcBef>
              <a:spcAft>
                <a:spcPts val="0"/>
              </a:spcAft>
              <a:buSzPts val="2000"/>
              <a:buChar char="●"/>
              <a:defRPr sz="20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74" name="Google Shape;74;p32"/>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32"/>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32"/>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bg>
      <p:bgPr>
        <a:gradFill>
          <a:gsLst>
            <a:gs pos="0">
              <a:srgbClr val="B1B1B1"/>
            </a:gs>
            <a:gs pos="40000">
              <a:srgbClr val="9E9E9E"/>
            </a:gs>
            <a:gs pos="100000">
              <a:schemeClr val="dk1"/>
            </a:gs>
          </a:gsLst>
          <a:path path="circle">
            <a:fillToRect/>
          </a:path>
          <a:tileRect/>
        </a:gradFill>
        <a:effectLst/>
      </p:bgPr>
    </p:bg>
    <p:spTree>
      <p:nvGrpSpPr>
        <p:cNvPr id="1" name="Shape 77"/>
        <p:cNvGrpSpPr/>
        <p:nvPr/>
      </p:nvGrpSpPr>
      <p:grpSpPr>
        <a:xfrm>
          <a:off x="0" y="0"/>
          <a:ext cx="0" cy="0"/>
          <a:chOff x="0" y="0"/>
          <a:chExt cx="0" cy="0"/>
        </a:xfrm>
      </p:grpSpPr>
      <p:sp>
        <p:nvSpPr>
          <p:cNvPr id="78" name="Google Shape;78;p33"/>
          <p:cNvSpPr txBox="1">
            <a:spLocks noGrp="1"/>
          </p:cNvSpPr>
          <p:nvPr>
            <p:ph type="body" idx="1"/>
          </p:nvPr>
        </p:nvSpPr>
        <p:spPr>
          <a:xfrm>
            <a:off x="1141232" y="5443402"/>
            <a:ext cx="7162800" cy="648232"/>
          </a:xfrm>
          <a:prstGeom prst="rect">
            <a:avLst/>
          </a:prstGeom>
          <a:noFill/>
          <a:ln>
            <a:noFill/>
          </a:ln>
        </p:spPr>
        <p:txBody>
          <a:bodyPr spcFirstLastPara="1" wrap="square" lIns="91425" tIns="0" rIns="91425" bIns="45700" anchor="t" anchorCtr="0">
            <a:normAutofit/>
          </a:bodyPr>
          <a:lstStyle>
            <a:lvl1pPr marL="457200" marR="18288" lvl="0" indent="-228600" algn="r">
              <a:lnSpc>
                <a:spcPct val="100000"/>
              </a:lnSpc>
              <a:spcBef>
                <a:spcPts val="400"/>
              </a:spcBef>
              <a:spcAft>
                <a:spcPts val="0"/>
              </a:spcAft>
              <a:buSzPts val="952"/>
              <a:buNone/>
              <a:defRPr sz="1400"/>
            </a:lvl1pPr>
            <a:lvl2pPr marL="914400" lvl="1" indent="-304800" algn="l">
              <a:lnSpc>
                <a:spcPct val="100000"/>
              </a:lnSpc>
              <a:spcBef>
                <a:spcPts val="324"/>
              </a:spcBef>
              <a:spcAft>
                <a:spcPts val="0"/>
              </a:spcAft>
              <a:buSzPts val="1200"/>
              <a:buChar char="◦"/>
              <a:defRPr sz="1200"/>
            </a:lvl2pPr>
            <a:lvl3pPr marL="1371600" lvl="2" indent="-292100" algn="l">
              <a:lnSpc>
                <a:spcPct val="100000"/>
              </a:lnSpc>
              <a:spcBef>
                <a:spcPts val="350"/>
              </a:spcBef>
              <a:spcAft>
                <a:spcPts val="0"/>
              </a:spcAft>
              <a:buSzPts val="1000"/>
              <a:buChar char="●"/>
              <a:defRPr sz="1000"/>
            </a:lvl3pPr>
            <a:lvl4pPr marL="1828800" lvl="3" indent="-285750" algn="l">
              <a:lnSpc>
                <a:spcPct val="100000"/>
              </a:lnSpc>
              <a:spcBef>
                <a:spcPts val="350"/>
              </a:spcBef>
              <a:spcAft>
                <a:spcPts val="0"/>
              </a:spcAft>
              <a:buSzPts val="900"/>
              <a:buChar char="●"/>
              <a:defRPr sz="900"/>
            </a:lvl4pPr>
            <a:lvl5pPr marL="2286000" lvl="4" indent="-285750" algn="l">
              <a:lnSpc>
                <a:spcPct val="100000"/>
              </a:lnSpc>
              <a:spcBef>
                <a:spcPts val="350"/>
              </a:spcBef>
              <a:spcAft>
                <a:spcPts val="0"/>
              </a:spcAft>
              <a:buSzPts val="900"/>
              <a:buChar char="●"/>
              <a:defRPr sz="900"/>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79" name="Google Shape;79;p33"/>
          <p:cNvSpPr>
            <a:spLocks noGrp="1"/>
          </p:cNvSpPr>
          <p:nvPr>
            <p:ph type="pic" idx="2"/>
          </p:nvPr>
        </p:nvSpPr>
        <p:spPr>
          <a:xfrm>
            <a:off x="228600" y="189968"/>
            <a:ext cx="8686800" cy="4389120"/>
          </a:xfrm>
          <a:prstGeom prst="rect">
            <a:avLst/>
          </a:prstGeom>
          <a:solidFill>
            <a:schemeClr val="dk2"/>
          </a:solidFill>
          <a:ln w="9525" cap="flat" cmpd="sng">
            <a:solidFill>
              <a:schemeClr val="dk1"/>
            </a:solidFill>
            <a:prstDash val="solid"/>
            <a:round/>
            <a:headEnd type="none" w="sm" len="sm"/>
            <a:tailEnd type="none" w="sm" len="sm"/>
          </a:ln>
        </p:spPr>
      </p:sp>
      <p:sp>
        <p:nvSpPr>
          <p:cNvPr id="80" name="Google Shape;80;p3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3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3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83" name="Google Shape;83;p33"/>
          <p:cNvSpPr txBox="1">
            <a:spLocks noGrp="1"/>
          </p:cNvSpPr>
          <p:nvPr>
            <p:ph type="title"/>
          </p:nvPr>
        </p:nvSpPr>
        <p:spPr>
          <a:xfrm>
            <a:off x="228600" y="4865122"/>
            <a:ext cx="8075432" cy="562672"/>
          </a:xfrm>
          <a:prstGeom prst="rect">
            <a:avLst/>
          </a:prstGeom>
          <a:noFill/>
          <a:ln>
            <a:noFill/>
          </a:ln>
        </p:spPr>
        <p:txBody>
          <a:bodyPr spcFirstLastPara="1" wrap="square" lIns="91425" tIns="45700" rIns="91425" bIns="45700" anchor="t" anchorCtr="0">
            <a:normAutofit/>
          </a:bodyPr>
          <a:lstStyle>
            <a:lvl1pPr marR="0" lvl="0" algn="r">
              <a:lnSpc>
                <a:spcPct val="100000"/>
              </a:lnSpc>
              <a:spcBef>
                <a:spcPts val="0"/>
              </a:spcBef>
              <a:spcAft>
                <a:spcPts val="0"/>
              </a:spcAft>
              <a:buClr>
                <a:schemeClr val="accent1"/>
              </a:buClr>
              <a:buSzPts val="3000"/>
              <a:buFont typeface="Lucida Sans"/>
              <a:buNone/>
              <a:defRPr sz="3000" b="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33"/>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85" name="Google Shape;85;p33"/>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86" name="Google Shape;86;p33"/>
          <p:cNvSpPr/>
          <p:nvPr/>
        </p:nvSpPr>
        <p:spPr>
          <a:xfrm>
            <a:off x="-6042" y="5791253"/>
            <a:ext cx="3402314" cy="1080868"/>
          </a:xfrm>
          <a:prstGeom prst="rtTriangle">
            <a:avLst/>
          </a:pr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cxnSp>
        <p:nvCxnSpPr>
          <p:cNvPr id="87" name="Google Shape;87;p33"/>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88" name="Google Shape;88;p33"/>
          <p:cNvSpPr/>
          <p:nvPr/>
        </p:nvSpPr>
        <p:spPr>
          <a:xfrm>
            <a:off x="8664112"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490"/>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
        <p:nvSpPr>
          <p:cNvPr id="89" name="Google Shape;89;p33"/>
          <p:cNvSpPr/>
          <p:nvPr/>
        </p:nvSpPr>
        <p:spPr>
          <a:xfrm>
            <a:off x="8477696"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490"/>
              </a:srgbClr>
            </a:outerShdw>
          </a:effectLst>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3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34"/>
          <p:cNvSpPr txBox="1">
            <a:spLocks noGrp="1"/>
          </p:cNvSpPr>
          <p:nvPr>
            <p:ph type="body" idx="1"/>
          </p:nvPr>
        </p:nvSpPr>
        <p:spPr>
          <a:xfrm rot="5400000">
            <a:off x="2378965" y="-440435"/>
            <a:ext cx="4386071" cy="8229600"/>
          </a:xfrm>
          <a:prstGeom prst="rect">
            <a:avLst/>
          </a:prstGeom>
          <a:noFill/>
          <a:ln>
            <a:noFill/>
          </a:ln>
        </p:spPr>
        <p:txBody>
          <a:bodyPr spcFirstLastPara="1" wrap="square" lIns="91425" tIns="45700" rIns="91425" bIns="45700" anchor="t" anchorCtr="0">
            <a:normAutofit/>
          </a:bodyPr>
          <a:lstStyle>
            <a:lvl1pPr marL="457200" lvl="0" indent="-306324" algn="l">
              <a:lnSpc>
                <a:spcPct val="100000"/>
              </a:lnSpc>
              <a:spcBef>
                <a:spcPts val="400"/>
              </a:spcBef>
              <a:spcAft>
                <a:spcPts val="0"/>
              </a:spcAft>
              <a:buSzPts val="1224"/>
              <a:buChar char="?"/>
              <a:defRPr/>
            </a:lvl1pPr>
            <a:lvl2pPr marL="914400" lvl="1" indent="-342900" algn="l">
              <a:lnSpc>
                <a:spcPct val="100000"/>
              </a:lnSpc>
              <a:spcBef>
                <a:spcPts val="324"/>
              </a:spcBef>
              <a:spcAft>
                <a:spcPts val="0"/>
              </a:spcAft>
              <a:buSzPts val="1800"/>
              <a:buChar char="◦"/>
              <a:defRPr/>
            </a:lvl2pPr>
            <a:lvl3pPr marL="1371600" lvl="2" indent="-342900" algn="l">
              <a:lnSpc>
                <a:spcPct val="100000"/>
              </a:lnSpc>
              <a:spcBef>
                <a:spcPts val="350"/>
              </a:spcBef>
              <a:spcAft>
                <a:spcPts val="0"/>
              </a:spcAft>
              <a:buSzPts val="1800"/>
              <a:buChar char="●"/>
              <a:defRPr/>
            </a:lvl3pPr>
            <a:lvl4pPr marL="1828800" lvl="3" indent="-342900" algn="l">
              <a:lnSpc>
                <a:spcPct val="100000"/>
              </a:lnSpc>
              <a:spcBef>
                <a:spcPts val="350"/>
              </a:spcBef>
              <a:spcAft>
                <a:spcPts val="0"/>
              </a:spcAft>
              <a:buSzPts val="1800"/>
              <a:buChar char="●"/>
              <a:defRPr/>
            </a:lvl4pPr>
            <a:lvl5pPr marL="2286000" lvl="4" indent="-342900" algn="l">
              <a:lnSpc>
                <a:spcPct val="100000"/>
              </a:lnSpc>
              <a:spcBef>
                <a:spcPts val="350"/>
              </a:spcBef>
              <a:spcAft>
                <a:spcPts val="0"/>
              </a:spcAft>
              <a:buSzPts val="1800"/>
              <a:buChar char="●"/>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93" name="Google Shape;93;p3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3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6"/>
        <p:cNvGrpSpPr/>
        <p:nvPr/>
      </p:nvGrpSpPr>
      <p:grpSpPr>
        <a:xfrm>
          <a:off x="0" y="0"/>
          <a:ext cx="0" cy="0"/>
          <a:chOff x="0" y="0"/>
          <a:chExt cx="0" cy="0"/>
        </a:xfrm>
      </p:grpSpPr>
      <p:sp>
        <p:nvSpPr>
          <p:cNvPr id="97" name="Google Shape;97;p35"/>
          <p:cNvSpPr txBox="1">
            <a:spLocks noGrp="1"/>
          </p:cNvSpPr>
          <p:nvPr>
            <p:ph type="title"/>
          </p:nvPr>
        </p:nvSpPr>
        <p:spPr>
          <a:xfrm rot="5400000">
            <a:off x="4936367" y="2182286"/>
            <a:ext cx="5592761" cy="177747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35"/>
          <p:cNvSpPr txBox="1">
            <a:spLocks noGrp="1"/>
          </p:cNvSpPr>
          <p:nvPr>
            <p:ph type="body" idx="1"/>
          </p:nvPr>
        </p:nvSpPr>
        <p:spPr>
          <a:xfrm rot="5400000">
            <a:off x="823120" y="-91279"/>
            <a:ext cx="5592760" cy="6324600"/>
          </a:xfrm>
          <a:prstGeom prst="rect">
            <a:avLst/>
          </a:prstGeom>
          <a:noFill/>
          <a:ln>
            <a:noFill/>
          </a:ln>
        </p:spPr>
        <p:txBody>
          <a:bodyPr spcFirstLastPara="1" wrap="square" lIns="91425" tIns="45700" rIns="91425" bIns="45700" anchor="t" anchorCtr="0">
            <a:normAutofit/>
          </a:bodyPr>
          <a:lstStyle>
            <a:lvl1pPr marL="457200" lvl="0" indent="-306324" algn="l">
              <a:lnSpc>
                <a:spcPct val="100000"/>
              </a:lnSpc>
              <a:spcBef>
                <a:spcPts val="400"/>
              </a:spcBef>
              <a:spcAft>
                <a:spcPts val="0"/>
              </a:spcAft>
              <a:buSzPts val="1224"/>
              <a:buChar char="?"/>
              <a:defRPr/>
            </a:lvl1pPr>
            <a:lvl2pPr marL="914400" lvl="1" indent="-342900" algn="l">
              <a:lnSpc>
                <a:spcPct val="100000"/>
              </a:lnSpc>
              <a:spcBef>
                <a:spcPts val="324"/>
              </a:spcBef>
              <a:spcAft>
                <a:spcPts val="0"/>
              </a:spcAft>
              <a:buSzPts val="1800"/>
              <a:buChar char="◦"/>
              <a:defRPr/>
            </a:lvl2pPr>
            <a:lvl3pPr marL="1371600" lvl="2" indent="-342900" algn="l">
              <a:lnSpc>
                <a:spcPct val="100000"/>
              </a:lnSpc>
              <a:spcBef>
                <a:spcPts val="350"/>
              </a:spcBef>
              <a:spcAft>
                <a:spcPts val="0"/>
              </a:spcAft>
              <a:buSzPts val="1800"/>
              <a:buChar char="●"/>
              <a:defRPr/>
            </a:lvl3pPr>
            <a:lvl4pPr marL="1828800" lvl="3" indent="-342900" algn="l">
              <a:lnSpc>
                <a:spcPct val="100000"/>
              </a:lnSpc>
              <a:spcBef>
                <a:spcPts val="350"/>
              </a:spcBef>
              <a:spcAft>
                <a:spcPts val="0"/>
              </a:spcAft>
              <a:buSzPts val="1800"/>
              <a:buChar char="●"/>
              <a:defRPr/>
            </a:lvl4pPr>
            <a:lvl5pPr marL="2286000" lvl="4" indent="-342900" algn="l">
              <a:lnSpc>
                <a:spcPct val="100000"/>
              </a:lnSpc>
              <a:spcBef>
                <a:spcPts val="350"/>
              </a:spcBef>
              <a:spcAft>
                <a:spcPts val="0"/>
              </a:spcAft>
              <a:buSzPts val="1800"/>
              <a:buChar char="●"/>
              <a:defRPr/>
            </a:lvl5pPr>
            <a:lvl6pPr marL="2743200" lvl="5" indent="-342900" algn="l">
              <a:lnSpc>
                <a:spcPct val="100000"/>
              </a:lnSpc>
              <a:spcBef>
                <a:spcPts val="350"/>
              </a:spcBef>
              <a:spcAft>
                <a:spcPts val="0"/>
              </a:spcAft>
              <a:buSzPts val="1800"/>
              <a:buChar char="■"/>
              <a:defRPr/>
            </a:lvl6pPr>
            <a:lvl7pPr marL="3200400" lvl="6" indent="-342900" algn="l">
              <a:lnSpc>
                <a:spcPct val="100000"/>
              </a:lnSpc>
              <a:spcBef>
                <a:spcPts val="350"/>
              </a:spcBef>
              <a:spcAft>
                <a:spcPts val="0"/>
              </a:spcAft>
              <a:buSzPts val="1800"/>
              <a:buChar char="■"/>
              <a:defRPr/>
            </a:lvl7pPr>
            <a:lvl8pPr marL="3657600" lvl="7" indent="-342900" algn="l">
              <a:lnSpc>
                <a:spcPct val="100000"/>
              </a:lnSpc>
              <a:spcBef>
                <a:spcPts val="350"/>
              </a:spcBef>
              <a:spcAft>
                <a:spcPts val="0"/>
              </a:spcAft>
              <a:buSzPts val="1800"/>
              <a:buChar char="■"/>
              <a:defRPr/>
            </a:lvl8pPr>
            <a:lvl9pPr marL="4114800" lvl="8" indent="-342900" algn="l">
              <a:lnSpc>
                <a:spcPct val="100000"/>
              </a:lnSpc>
              <a:spcBef>
                <a:spcPts val="350"/>
              </a:spcBef>
              <a:spcAft>
                <a:spcPts val="0"/>
              </a:spcAft>
              <a:buSzPts val="1800"/>
              <a:buChar char="■"/>
              <a:defRPr/>
            </a:lvl9pPr>
          </a:lstStyle>
          <a:p>
            <a:endParaRPr/>
          </a:p>
        </p:txBody>
      </p:sp>
      <p:sp>
        <p:nvSpPr>
          <p:cNvPr id="99" name="Google Shape;99;p35"/>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35"/>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5"/>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4"/>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Lucida Sans"/>
              <a:ea typeface="Lucida Sans"/>
              <a:cs typeface="Lucida Sans"/>
              <a:sym typeface="Lucida Sans"/>
            </a:endParaRPr>
          </a:p>
        </p:txBody>
      </p:sp>
      <p:sp>
        <p:nvSpPr>
          <p:cNvPr id="11" name="Google Shape;11;p24"/>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Lucida Sans"/>
              <a:ea typeface="Lucida Sans"/>
              <a:cs typeface="Lucida Sans"/>
              <a:sym typeface="Lucida Sans"/>
            </a:endParaRPr>
          </a:p>
        </p:txBody>
      </p:sp>
      <p:sp>
        <p:nvSpPr>
          <p:cNvPr id="12" name="Google Shape;12;p24"/>
          <p:cNvSpPr/>
          <p:nvPr/>
        </p:nvSpPr>
        <p:spPr>
          <a:xfrm>
            <a:off x="-6042" y="5791253"/>
            <a:ext cx="3402314" cy="1080868"/>
          </a:xfrm>
          <a:prstGeom prst="rtTriangle">
            <a:avLst/>
          </a:prstGeom>
          <a:blipFill rotWithShape="1">
            <a:blip r:embed="rId13">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Lucida Sans"/>
              <a:ea typeface="Lucida Sans"/>
              <a:cs typeface="Lucida Sans"/>
              <a:sym typeface="Lucida Sans"/>
            </a:endParaRPr>
          </a:p>
        </p:txBody>
      </p:sp>
      <p:cxnSp>
        <p:nvCxnSpPr>
          <p:cNvPr id="13" name="Google Shape;13;p24"/>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14" name="Google Shape;14;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dk2"/>
              </a:buClr>
              <a:buSzPts val="4100"/>
              <a:buFont typeface="Lucida Sans"/>
              <a:buNone/>
              <a:defRPr sz="4100" b="1" i="0" u="none" strike="noStrike" cap="none">
                <a:solidFill>
                  <a:schemeClr val="dk2"/>
                </a:solidFill>
                <a:latin typeface="Lucida Sans"/>
                <a:ea typeface="Lucida Sans"/>
                <a:cs typeface="Lucida Sans"/>
                <a:sym typeface="Lucida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5" name="Google Shape;15;p24"/>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marR="0" lvl="0" indent="-345186" algn="l" rtl="0">
              <a:lnSpc>
                <a:spcPct val="100000"/>
              </a:lnSpc>
              <a:spcBef>
                <a:spcPts val="400"/>
              </a:spcBef>
              <a:spcAft>
                <a:spcPts val="0"/>
              </a:spcAft>
              <a:buClr>
                <a:schemeClr val="accent1"/>
              </a:buClr>
              <a:buSzPts val="1836"/>
              <a:buFont typeface="Noto Sans Symbols"/>
              <a:buChar char="🞂"/>
              <a:defRPr sz="2700" b="0" i="0" u="none" strike="noStrike" cap="none">
                <a:solidFill>
                  <a:schemeClr val="dk1"/>
                </a:solidFill>
                <a:latin typeface="Lucida Sans"/>
                <a:ea typeface="Lucida Sans"/>
                <a:cs typeface="Lucida Sans"/>
                <a:sym typeface="Lucida Sans"/>
              </a:defRPr>
            </a:lvl1pPr>
            <a:lvl2pPr marL="914400" marR="0" lvl="1" indent="-374650" algn="l" rtl="0">
              <a:lnSpc>
                <a:spcPct val="100000"/>
              </a:lnSpc>
              <a:spcBef>
                <a:spcPts val="324"/>
              </a:spcBef>
              <a:spcAft>
                <a:spcPts val="0"/>
              </a:spcAft>
              <a:buClr>
                <a:schemeClr val="accent1"/>
              </a:buClr>
              <a:buSzPts val="2300"/>
              <a:buFont typeface="Verdana"/>
              <a:buChar char="◦"/>
              <a:defRPr sz="2300" b="0" i="0" u="none" strike="noStrike" cap="none">
                <a:solidFill>
                  <a:schemeClr val="dk1"/>
                </a:solidFill>
                <a:latin typeface="Lucida Sans"/>
                <a:ea typeface="Lucida Sans"/>
                <a:cs typeface="Lucida Sans"/>
                <a:sym typeface="Lucida Sans"/>
              </a:defRPr>
            </a:lvl2pPr>
            <a:lvl3pPr marL="1371600" marR="0" lvl="2" indent="-361950" algn="l" rtl="0">
              <a:lnSpc>
                <a:spcPct val="100000"/>
              </a:lnSpc>
              <a:spcBef>
                <a:spcPts val="350"/>
              </a:spcBef>
              <a:spcAft>
                <a:spcPts val="0"/>
              </a:spcAft>
              <a:buClr>
                <a:schemeClr val="accent2"/>
              </a:buClr>
              <a:buSzPts val="2100"/>
              <a:buFont typeface="Noto Sans Symbols"/>
              <a:buChar char="●"/>
              <a:defRPr sz="2100" b="0" i="0" u="none" strike="noStrike" cap="none">
                <a:solidFill>
                  <a:schemeClr val="dk1"/>
                </a:solidFill>
                <a:latin typeface="Lucida Sans"/>
                <a:ea typeface="Lucida Sans"/>
                <a:cs typeface="Lucida Sans"/>
                <a:sym typeface="Lucida Sans"/>
              </a:defRPr>
            </a:lvl3pPr>
            <a:lvl4pPr marL="1828800" marR="0" lvl="3" indent="-349250" algn="l" rtl="0">
              <a:lnSpc>
                <a:spcPct val="100000"/>
              </a:lnSpc>
              <a:spcBef>
                <a:spcPts val="350"/>
              </a:spcBef>
              <a:spcAft>
                <a:spcPts val="0"/>
              </a:spcAft>
              <a:buClr>
                <a:schemeClr val="accent2"/>
              </a:buClr>
              <a:buSzPts val="1900"/>
              <a:buFont typeface="Noto Sans Symbols"/>
              <a:buChar char="●"/>
              <a:defRPr sz="1900" b="0" i="0" u="none" strike="noStrike" cap="none">
                <a:solidFill>
                  <a:schemeClr val="dk1"/>
                </a:solidFill>
                <a:latin typeface="Lucida Sans"/>
                <a:ea typeface="Lucida Sans"/>
                <a:cs typeface="Lucida Sans"/>
                <a:sym typeface="Lucida Sans"/>
              </a:defRPr>
            </a:lvl4pPr>
            <a:lvl5pPr marL="2286000" marR="0" lvl="4" indent="-342900" algn="l" rtl="0">
              <a:lnSpc>
                <a:spcPct val="100000"/>
              </a:lnSpc>
              <a:spcBef>
                <a:spcPts val="350"/>
              </a:spcBef>
              <a:spcAft>
                <a:spcPts val="0"/>
              </a:spcAft>
              <a:buClr>
                <a:schemeClr val="accent2"/>
              </a:buClr>
              <a:buSzPts val="1800"/>
              <a:buFont typeface="Noto Sans Symbols"/>
              <a:buChar char="●"/>
              <a:defRPr sz="1800" b="0" i="0" u="none" strike="noStrike" cap="none">
                <a:solidFill>
                  <a:schemeClr val="dk1"/>
                </a:solidFill>
                <a:latin typeface="Lucida Sans"/>
                <a:ea typeface="Lucida Sans"/>
                <a:cs typeface="Lucida Sans"/>
                <a:sym typeface="Lucida Sans"/>
              </a:defRPr>
            </a:lvl5pPr>
            <a:lvl6pPr marL="2743200" marR="0" lvl="5" indent="-342900" algn="l" rtl="0">
              <a:lnSpc>
                <a:spcPct val="100000"/>
              </a:lnSpc>
              <a:spcBef>
                <a:spcPts val="350"/>
              </a:spcBef>
              <a:spcAft>
                <a:spcPts val="0"/>
              </a:spcAft>
              <a:buClr>
                <a:schemeClr val="accent3"/>
              </a:buClr>
              <a:buSzPts val="1800"/>
              <a:buFont typeface="Noto Sans Symbols"/>
              <a:buChar char="■"/>
              <a:defRPr sz="1800" b="0" i="0" u="none" strike="noStrike" cap="none">
                <a:solidFill>
                  <a:schemeClr val="dk1"/>
                </a:solidFill>
                <a:latin typeface="Lucida Sans"/>
                <a:ea typeface="Lucida Sans"/>
                <a:cs typeface="Lucida Sans"/>
                <a:sym typeface="Lucida Sans"/>
              </a:defRPr>
            </a:lvl6pPr>
            <a:lvl7pPr marL="3200400" marR="0" lvl="6" indent="-330200" algn="l" rtl="0">
              <a:lnSpc>
                <a:spcPct val="100000"/>
              </a:lnSpc>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7pPr>
            <a:lvl8pPr marL="3657600" marR="0" lvl="7" indent="-330200" algn="l" rtl="0">
              <a:lnSpc>
                <a:spcPct val="100000"/>
              </a:lnSpc>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8pPr>
            <a:lvl9pPr marL="4114800" marR="0" lvl="8" indent="-330200" algn="l" rtl="0">
              <a:lnSpc>
                <a:spcPct val="100000"/>
              </a:lnSpc>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9pPr>
          </a:lstStyle>
          <a:p>
            <a:endParaRPr/>
          </a:p>
        </p:txBody>
      </p:sp>
      <p:sp>
        <p:nvSpPr>
          <p:cNvPr id="16" name="Google Shape;16;p2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Lucida Sans"/>
                <a:ea typeface="Lucida Sans"/>
                <a:cs typeface="Lucida Sans"/>
                <a:sym typeface="Lucida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9pPr>
          </a:lstStyle>
          <a:p>
            <a:endParaRPr/>
          </a:p>
        </p:txBody>
      </p:sp>
      <p:sp>
        <p:nvSpPr>
          <p:cNvPr id="17" name="Google Shape;17;p2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Lucida Sans"/>
                <a:ea typeface="Lucida Sans"/>
                <a:cs typeface="Lucida Sans"/>
                <a:sym typeface="Lucida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ucida Sans"/>
                <a:ea typeface="Lucida Sans"/>
                <a:cs typeface="Lucida Sans"/>
                <a:sym typeface="Lucida Sans"/>
              </a:defRPr>
            </a:lvl9pPr>
          </a:lstStyle>
          <a:p>
            <a:endParaRPr/>
          </a:p>
        </p:txBody>
      </p:sp>
      <p:sp>
        <p:nvSpPr>
          <p:cNvPr id="18" name="Google Shape;18;p2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3390/ijerph18020369" TargetMode="External"/><Relationship Id="rId13" Type="http://schemas.openxmlformats.org/officeDocument/2006/relationships/hyperlink" Target="https://doi.org/10.1177/1473325017700701" TargetMode="External"/><Relationship Id="rId3" Type="http://schemas.openxmlformats.org/officeDocument/2006/relationships/hyperlink" Target="https://doi.org/10.1139/apnm-2020-0990" TargetMode="External"/><Relationship Id="rId7" Type="http://schemas.openxmlformats.org/officeDocument/2006/relationships/hyperlink" Target="https://doi.org/10.3390/ijerph17186567" TargetMode="External"/><Relationship Id="rId12" Type="http://schemas.openxmlformats.org/officeDocument/2006/relationships/hyperlink" Target="https://www.researchgate.net/figure/Pie-chart-of-physical-activities-classified-by-Tree-1_fig5_234801633" TargetMode="External"/><Relationship Id="rId17" Type="http://schemas.openxmlformats.org/officeDocument/2006/relationships/hyperlink" Target="https://doi.org/10.1080/09638288.2019.1679896" TargetMode="External"/><Relationship Id="rId2" Type="http://schemas.openxmlformats.org/officeDocument/2006/relationships/notesSlide" Target="../notesSlides/notesSlide21.xml"/><Relationship Id="rId16" Type="http://schemas.openxmlformats.org/officeDocument/2006/relationships/hyperlink" Target="https://ietresearch.onlinelibrary.wiley.com/doi/pdf/10.1049/iet-stg.2018.0261" TargetMode="External"/><Relationship Id="rId1" Type="http://schemas.openxmlformats.org/officeDocument/2006/relationships/slideLayout" Target="../slideLayouts/slideLayout2.xml"/><Relationship Id="rId6" Type="http://schemas.openxmlformats.org/officeDocument/2006/relationships/hyperlink" Target="https://doi.org/10.4324/9781315312736" TargetMode="External"/><Relationship Id="rId11" Type="http://schemas.openxmlformats.org/officeDocument/2006/relationships/hyperlink" Target="https://www.ijmhr.org/ijpr.3.6/IJPR.2015.202.pdf" TargetMode="External"/><Relationship Id="rId5" Type="http://schemas.openxmlformats.org/officeDocument/2006/relationships/hyperlink" Target="https://doi.org/10.1186/s12966-020-00930-x" TargetMode="External"/><Relationship Id="rId15" Type="http://schemas.openxmlformats.org/officeDocument/2006/relationships/hyperlink" Target="https://doi.org/10.1177/2055207618771757" TargetMode="External"/><Relationship Id="rId10" Type="http://schemas.openxmlformats.org/officeDocument/2006/relationships/hyperlink" Target="https://doi.org/10.1123/jpah.2018-0618" TargetMode="External"/><Relationship Id="rId4" Type="http://schemas.openxmlformats.org/officeDocument/2006/relationships/hyperlink" Target="https://doi.org/1658-3639" TargetMode="External"/><Relationship Id="rId9" Type="http://schemas.openxmlformats.org/officeDocument/2006/relationships/hyperlink" Target="https://doi.org/10.1123/jpah.2018-0472" TargetMode="External"/><Relationship Id="rId14" Type="http://schemas.openxmlformats.org/officeDocument/2006/relationships/hyperlink" Target="https://doi.org/10.1007/978-3-658-27602-7_3"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journals.sagepub.com/doi/abs/10.1177/1049732319899139" TargetMode="External"/><Relationship Id="rId13" Type="http://schemas.openxmlformats.org/officeDocument/2006/relationships/hyperlink" Target="https://www.google.com/search?q=DOI:+10.9790/0837-2405053138&amp;sourceid=chrome&amp;ie=UTF-8" TargetMode="External"/><Relationship Id="rId18" Type="http://schemas.openxmlformats.org/officeDocument/2006/relationships/hyperlink" Target="https://doi.org/10.5539/ibr.v12n9p1" TargetMode="External"/><Relationship Id="rId3" Type="http://schemas.openxmlformats.org/officeDocument/2006/relationships/hyperlink" Target="https://cdnsciencepub.com/doi/pdf/10.1139/apnm-2020-0990" TargetMode="External"/><Relationship Id="rId7" Type="http://schemas.openxmlformats.org/officeDocument/2006/relationships/hyperlink" Target="https://doi.org/10.1016/j.smhs.2019.08.006" TargetMode="External"/><Relationship Id="rId12" Type="http://schemas.openxmlformats.org/officeDocument/2006/relationships/hyperlink" Target="https://doi.org/10.1177/16094069211010087" TargetMode="External"/><Relationship Id="rId17" Type="http://schemas.openxmlformats.org/officeDocument/2006/relationships/hyperlink" Target="https://www.tandfonline.com/doi/abs/10.1080/0267257X.2020.1738525" TargetMode="External"/><Relationship Id="rId2" Type="http://schemas.openxmlformats.org/officeDocument/2006/relationships/notesSlide" Target="../notesSlides/notesSlide22.xml"/><Relationship Id="rId16" Type="http://schemas.openxmlformats.org/officeDocument/2006/relationships/hyperlink" Target="http://dx.doi.org/10.18148/srm/2020.v14i2.7738" TargetMode="External"/><Relationship Id="rId1" Type="http://schemas.openxmlformats.org/officeDocument/2006/relationships/slideLayout" Target="../slideLayouts/slideLayout2.xml"/><Relationship Id="rId6" Type="http://schemas.openxmlformats.org/officeDocument/2006/relationships/hyperlink" Target="https://www.google.com/search?q=DOI:+10.1249/MSS.0000000000001943&amp;sourceid=chrome&amp;ie=UTF-8" TargetMode="External"/><Relationship Id="rId11" Type="http://schemas.openxmlformats.org/officeDocument/2006/relationships/hyperlink" Target="https://doi.org/10.1108/QRJ-06-2020-0054" TargetMode="External"/><Relationship Id="rId5" Type="http://schemas.openxmlformats.org/officeDocument/2006/relationships/hyperlink" Target="https://journals.sagepub.com/doi/pdf/10.1177/0890117120985834" TargetMode="External"/><Relationship Id="rId15" Type="http://schemas.openxmlformats.org/officeDocument/2006/relationships/hyperlink" Target="https://journals.sagepub.com/doi/pdf/10.1177/0253717620957496" TargetMode="External"/><Relationship Id="rId10" Type="http://schemas.openxmlformats.org/officeDocument/2006/relationships/hyperlink" Target="https://journals.sagepub.com/doi/abs/10.1177/1094428120935498" TargetMode="External"/><Relationship Id="rId4" Type="http://schemas.openxmlformats.org/officeDocument/2006/relationships/hyperlink" Target="https://doi.org/10.1080/00913367.2021.1977737" TargetMode="External"/><Relationship Id="rId9" Type="http://schemas.openxmlformats.org/officeDocument/2006/relationships/hyperlink" Target="https://doi.org/10.3389/fpsyg.2019.02685" TargetMode="External"/><Relationship Id="rId14" Type="http://schemas.openxmlformats.org/officeDocument/2006/relationships/hyperlink" Target="https://doi.org/10.1080/14992027.2021.1953712"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
          <p:cNvSpPr txBox="1">
            <a:spLocks noGrp="1"/>
          </p:cNvSpPr>
          <p:nvPr>
            <p:ph type="ctrTitle"/>
          </p:nvPr>
        </p:nvSpPr>
        <p:spPr>
          <a:xfrm>
            <a:off x="616744" y="2200929"/>
            <a:ext cx="8062912" cy="2317283"/>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00000"/>
              </a:lnSpc>
              <a:spcBef>
                <a:spcPts val="0"/>
              </a:spcBef>
              <a:spcAft>
                <a:spcPts val="0"/>
              </a:spcAft>
              <a:buClr>
                <a:schemeClr val="dk2"/>
              </a:buClr>
              <a:buSzPts val="10368"/>
              <a:buFont typeface="Lucida Sans"/>
              <a:buNone/>
            </a:pPr>
            <a:br>
              <a:rPr lang="en-US" dirty="0"/>
            </a:br>
            <a:br>
              <a:rPr lang="en-US" sz="2000"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r>
              <a:rPr lang="en-US" sz="2000" dirty="0">
                <a:latin typeface="Times New Roman"/>
                <a:ea typeface="Times New Roman"/>
                <a:cs typeface="Times New Roman"/>
                <a:sym typeface="Times New Roman"/>
              </a:rPr>
              <a:t>Research Proposal: Prevalence of Physical Activity Among Students In A Public University </a:t>
            </a:r>
            <a:br>
              <a:rPr lang="en-US" sz="2000"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r>
              <a:rPr lang="en-US" sz="2000" dirty="0">
                <a:latin typeface="Times New Roman"/>
                <a:ea typeface="Times New Roman"/>
                <a:cs typeface="Times New Roman"/>
                <a:sym typeface="Times New Roman"/>
              </a:rPr>
              <a:t>Student Name: Tomy </a:t>
            </a:r>
            <a:r>
              <a:rPr lang="en-US" sz="2000" dirty="0" err="1">
                <a:latin typeface="Times New Roman"/>
                <a:ea typeface="Times New Roman"/>
                <a:cs typeface="Times New Roman"/>
                <a:sym typeface="Times New Roman"/>
              </a:rPr>
              <a:t>jose</a:t>
            </a:r>
            <a:r>
              <a:rPr lang="en-US" sz="2000" dirty="0">
                <a:latin typeface="Times New Roman"/>
                <a:ea typeface="Times New Roman"/>
                <a:cs typeface="Times New Roman"/>
                <a:sym typeface="Times New Roman"/>
              </a:rPr>
              <a:t> </a:t>
            </a:r>
            <a:r>
              <a:rPr lang="en-US" sz="2000" dirty="0" err="1">
                <a:latin typeface="Times New Roman"/>
                <a:ea typeface="Times New Roman"/>
                <a:cs typeface="Times New Roman"/>
                <a:sym typeface="Times New Roman"/>
              </a:rPr>
              <a:t>thomas</a:t>
            </a:r>
            <a:br>
              <a:rPr lang="en-US" sz="2000" dirty="0">
                <a:latin typeface="Times New Roman"/>
                <a:ea typeface="Times New Roman"/>
                <a:cs typeface="Times New Roman"/>
                <a:sym typeface="Times New Roman"/>
              </a:rPr>
            </a:br>
            <a:r>
              <a:rPr lang="en-US" sz="2000" dirty="0">
                <a:latin typeface="Times New Roman"/>
                <a:ea typeface="Times New Roman"/>
                <a:cs typeface="Times New Roman"/>
                <a:sym typeface="Times New Roman"/>
              </a:rPr>
              <a:t>Student ID:2216092</a:t>
            </a:r>
            <a:br>
              <a:rPr lang="en-US" sz="2000" dirty="0">
                <a:latin typeface="Times New Roman"/>
                <a:ea typeface="Times New Roman"/>
                <a:cs typeface="Times New Roman"/>
                <a:sym typeface="Times New Roman"/>
              </a:rPr>
            </a:br>
            <a:r>
              <a:rPr lang="en-US" sz="2000" dirty="0">
                <a:latin typeface="Times New Roman"/>
                <a:ea typeface="Times New Roman"/>
                <a:cs typeface="Times New Roman"/>
                <a:sym typeface="Times New Roman"/>
              </a:rPr>
              <a:t>Lecturer’s Name: </a:t>
            </a:r>
            <a:r>
              <a:rPr lang="en-US" sz="2000" dirty="0" err="1">
                <a:latin typeface="Times New Roman"/>
                <a:ea typeface="Times New Roman"/>
                <a:cs typeface="Times New Roman"/>
                <a:sym typeface="Times New Roman"/>
              </a:rPr>
              <a:t>Aishat</a:t>
            </a:r>
            <a:r>
              <a:rPr lang="en-US" sz="2000" dirty="0">
                <a:latin typeface="Times New Roman"/>
                <a:ea typeface="Times New Roman"/>
                <a:cs typeface="Times New Roman"/>
                <a:sym typeface="Times New Roman"/>
              </a:rPr>
              <a:t> </a:t>
            </a:r>
            <a:r>
              <a:rPr lang="en-US" sz="2000" dirty="0" err="1">
                <a:latin typeface="Times New Roman"/>
                <a:ea typeface="Times New Roman"/>
                <a:cs typeface="Times New Roman"/>
                <a:sym typeface="Times New Roman"/>
              </a:rPr>
              <a:t>Bakre</a:t>
            </a:r>
            <a:br>
              <a:rPr lang="en-US" sz="2000" dirty="0">
                <a:latin typeface="Times New Roman"/>
                <a:ea typeface="Times New Roman"/>
                <a:cs typeface="Times New Roman"/>
                <a:sym typeface="Times New Roman"/>
              </a:rPr>
            </a:br>
            <a:r>
              <a:rPr lang="en-US" sz="2000" dirty="0">
                <a:latin typeface="Times New Roman"/>
                <a:ea typeface="Times New Roman"/>
                <a:cs typeface="Times New Roman"/>
                <a:sym typeface="Times New Roman"/>
              </a:rPr>
              <a:t>Module Code: LCHS7001</a:t>
            </a:r>
            <a:br>
              <a:rPr lang="en-US" sz="2000"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endParaRPr sz="2000" dirty="0">
              <a:latin typeface="Times New Roman"/>
              <a:ea typeface="Times New Roman"/>
              <a:cs typeface="Times New Roman"/>
              <a:sym typeface="Times New Roman"/>
            </a:endParaRPr>
          </a:p>
        </p:txBody>
      </p:sp>
      <p:pic>
        <p:nvPicPr>
          <p:cNvPr id="107" name="Google Shape;107;p1" descr="Discover University of Wales Trinity Saint David"/>
          <p:cNvPicPr preferRelativeResize="0"/>
          <p:nvPr/>
        </p:nvPicPr>
        <p:blipFill rotWithShape="1">
          <a:blip r:embed="rId3">
            <a:alphaModFix/>
          </a:blip>
          <a:srcRect/>
          <a:stretch/>
        </p:blipFill>
        <p:spPr>
          <a:xfrm>
            <a:off x="2743200" y="533400"/>
            <a:ext cx="3810000" cy="15240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body" idx="1"/>
          </p:nvPr>
        </p:nvSpPr>
        <p:spPr>
          <a:xfrm>
            <a:off x="457200" y="1481329"/>
            <a:ext cx="8229600" cy="4309872"/>
          </a:xfrm>
          <a:prstGeom prst="rect">
            <a:avLst/>
          </a:prstGeom>
          <a:noFill/>
          <a:ln>
            <a:noFill/>
          </a:ln>
        </p:spPr>
        <p:txBody>
          <a:bodyPr spcFirstLastPara="1" wrap="square" lIns="91425" tIns="45700" rIns="91425" bIns="45700"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The research will look on the level of physical activity among college students.</a:t>
            </a:r>
            <a:endParaRPr sz="1800" dirty="0">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Data from a survey of university students will be gathered, and the findings will be examined to estimate the prevalence of physical activity among the student population</a:t>
            </a:r>
            <a:endParaRPr sz="1800" dirty="0">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The results of a survey of university students will be </a:t>
            </a:r>
            <a:r>
              <a:rPr lang="en-US" sz="1800" dirty="0" err="1">
                <a:latin typeface="+mn-lt"/>
                <a:ea typeface="Times New Roman"/>
                <a:cs typeface="Times New Roman"/>
                <a:sym typeface="Times New Roman"/>
              </a:rPr>
              <a:t>analysed</a:t>
            </a:r>
            <a:r>
              <a:rPr lang="en-US" sz="1800" dirty="0">
                <a:latin typeface="+mn-lt"/>
                <a:ea typeface="Times New Roman"/>
                <a:cs typeface="Times New Roman"/>
                <a:sym typeface="Times New Roman"/>
              </a:rPr>
              <a:t> to assess the prevalence of physical activity among the student population</a:t>
            </a:r>
            <a:r>
              <a:rPr lang="en-US" sz="1200" dirty="0">
                <a:latin typeface="Times New Roman"/>
                <a:ea typeface="Times New Roman"/>
                <a:cs typeface="Times New Roman"/>
                <a:sym typeface="Times New Roman"/>
              </a:rPr>
              <a:t>.</a:t>
            </a:r>
            <a:endParaRPr dirty="0"/>
          </a:p>
        </p:txBody>
      </p:sp>
      <p:sp>
        <p:nvSpPr>
          <p:cNvPr id="113" name="Google Shape;113;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INTRODUCTION </a:t>
            </a:r>
            <a:endParaRPr sz="32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3"/>
          <p:cNvSpPr txBox="1">
            <a:spLocks noGrp="1"/>
          </p:cNvSpPr>
          <p:nvPr>
            <p:ph type="body" idx="1"/>
          </p:nvPr>
        </p:nvSpPr>
        <p:spPr>
          <a:xfrm>
            <a:off x="457200" y="1481328"/>
            <a:ext cx="4572000" cy="4525963"/>
          </a:xfrm>
          <a:prstGeom prst="rect">
            <a:avLst/>
          </a:prstGeom>
          <a:noFill/>
          <a:ln>
            <a:noFill/>
          </a:ln>
        </p:spPr>
        <p:txBody>
          <a:bodyPr spcFirstLastPara="1" wrap="square" lIns="91425" tIns="45700" rIns="91425" bIns="45700" anchor="t" anchorCtr="0">
            <a:noAutofit/>
          </a:bodyPr>
          <a:lstStyle/>
          <a:p>
            <a:pPr marL="281178" lvl="0" indent="-171449" algn="just" rtl="0">
              <a:lnSpc>
                <a:spcPct val="150000"/>
              </a:lnSpc>
              <a:spcBef>
                <a:spcPts val="0"/>
              </a:spcBef>
              <a:spcAft>
                <a:spcPts val="0"/>
              </a:spcAft>
              <a:buSzPts val="816"/>
              <a:buChar char="?"/>
            </a:pPr>
            <a:r>
              <a:rPr lang="en-US" sz="1400" dirty="0">
                <a:latin typeface="+mn-lt"/>
                <a:ea typeface="Times New Roman"/>
                <a:cs typeface="Times New Roman"/>
                <a:sym typeface="Times New Roman"/>
              </a:rPr>
              <a:t>According to Bertrand et al. (2021), physical activity in a college student is important as it keeps the mind sharp and focused on achievements.</a:t>
            </a:r>
            <a:endParaRPr sz="1400" dirty="0">
              <a:latin typeface="+mn-lt"/>
            </a:endParaRPr>
          </a:p>
          <a:p>
            <a:pPr marL="365760" lvl="0" indent="-256032" algn="just" rtl="0">
              <a:lnSpc>
                <a:spcPct val="150000"/>
              </a:lnSpc>
              <a:spcBef>
                <a:spcPts val="400"/>
              </a:spcBef>
              <a:spcAft>
                <a:spcPts val="0"/>
              </a:spcAft>
              <a:buSzPts val="816"/>
              <a:buChar char="?"/>
            </a:pPr>
            <a:r>
              <a:rPr lang="en-US" sz="1400" dirty="0">
                <a:latin typeface="+mn-lt"/>
                <a:ea typeface="Times New Roman"/>
                <a:cs typeface="Times New Roman"/>
                <a:sym typeface="Times New Roman"/>
              </a:rPr>
              <a:t>The prevalence of physical activity in university students reduced massively during the time of lockdown of the Covid-19 pandemic (Al-</a:t>
            </a:r>
            <a:r>
              <a:rPr lang="en-US" sz="1400" dirty="0" err="1">
                <a:latin typeface="+mn-lt"/>
                <a:ea typeface="Times New Roman"/>
                <a:cs typeface="Times New Roman"/>
                <a:sym typeface="Times New Roman"/>
              </a:rPr>
              <a:t>Hazzaa</a:t>
            </a:r>
            <a:r>
              <a:rPr lang="en-US" sz="1400" dirty="0">
                <a:latin typeface="+mn-lt"/>
                <a:ea typeface="Times New Roman"/>
                <a:cs typeface="Times New Roman"/>
                <a:sym typeface="Times New Roman"/>
              </a:rPr>
              <a:t>, 2018).</a:t>
            </a:r>
            <a:endParaRPr sz="1400" dirty="0">
              <a:latin typeface="+mn-lt"/>
            </a:endParaRPr>
          </a:p>
          <a:p>
            <a:pPr marL="365760" lvl="0" indent="-256032" algn="just" rtl="0">
              <a:lnSpc>
                <a:spcPct val="150000"/>
              </a:lnSpc>
              <a:spcBef>
                <a:spcPts val="400"/>
              </a:spcBef>
              <a:spcAft>
                <a:spcPts val="0"/>
              </a:spcAft>
              <a:buSzPts val="816"/>
              <a:buChar char="?"/>
            </a:pPr>
            <a:r>
              <a:rPr lang="en-US" sz="1400" dirty="0">
                <a:latin typeface="+mn-lt"/>
                <a:ea typeface="Times New Roman"/>
                <a:cs typeface="Times New Roman"/>
                <a:sym typeface="Times New Roman"/>
              </a:rPr>
              <a:t>As per the findings of </a:t>
            </a:r>
            <a:r>
              <a:rPr lang="en-US" sz="1400" dirty="0" err="1">
                <a:latin typeface="+mn-lt"/>
                <a:ea typeface="Times New Roman"/>
                <a:cs typeface="Times New Roman"/>
                <a:sym typeface="Times New Roman"/>
              </a:rPr>
              <a:t>Steene</a:t>
            </a:r>
            <a:r>
              <a:rPr lang="en-US" sz="1400" dirty="0">
                <a:latin typeface="+mn-lt"/>
                <a:ea typeface="Times New Roman"/>
                <a:cs typeface="Times New Roman"/>
                <a:sym typeface="Times New Roman"/>
              </a:rPr>
              <a:t>-Johannessen et al. (2020), physical activity in students also increases metabolism which helps in digestion and also avoids any food poisoning.</a:t>
            </a:r>
            <a:endParaRPr sz="1400" dirty="0">
              <a:latin typeface="+mn-lt"/>
            </a:endParaRPr>
          </a:p>
          <a:p>
            <a:pPr marL="365760" lvl="0" indent="-256032" algn="just" rtl="0">
              <a:lnSpc>
                <a:spcPct val="150000"/>
              </a:lnSpc>
              <a:spcBef>
                <a:spcPts val="400"/>
              </a:spcBef>
              <a:spcAft>
                <a:spcPts val="0"/>
              </a:spcAft>
              <a:buSzPts val="816"/>
              <a:buChar char="?"/>
            </a:pPr>
            <a:r>
              <a:rPr lang="en-US" sz="1400" dirty="0">
                <a:latin typeface="+mn-lt"/>
                <a:ea typeface="Times New Roman"/>
                <a:cs typeface="Times New Roman"/>
                <a:sym typeface="Times New Roman"/>
              </a:rPr>
              <a:t>According to Lacy and Williams (2018), WHO showcased through a survey that 71.1% of university students are physically active and 28.9% are physically inactive. </a:t>
            </a:r>
            <a:endParaRPr sz="1400" dirty="0">
              <a:latin typeface="+mn-lt"/>
              <a:ea typeface="Times New Roman"/>
              <a:cs typeface="Times New Roman"/>
              <a:sym typeface="Times New Roman"/>
            </a:endParaRPr>
          </a:p>
        </p:txBody>
      </p:sp>
      <p:sp>
        <p:nvSpPr>
          <p:cNvPr id="120" name="Google Shape;120;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BACKGROUND OF THE STUDY </a:t>
            </a:r>
            <a:endParaRPr sz="3200">
              <a:latin typeface="Times New Roman"/>
              <a:ea typeface="Times New Roman"/>
              <a:cs typeface="Times New Roman"/>
              <a:sym typeface="Times New Roman"/>
            </a:endParaRPr>
          </a:p>
        </p:txBody>
      </p:sp>
      <p:pic>
        <p:nvPicPr>
          <p:cNvPr id="121" name="Google Shape;121;p3" descr="download.png"/>
          <p:cNvPicPr preferRelativeResize="0"/>
          <p:nvPr/>
        </p:nvPicPr>
        <p:blipFill rotWithShape="1">
          <a:blip r:embed="rId3">
            <a:alphaModFix/>
          </a:blip>
          <a:srcRect/>
          <a:stretch/>
        </p:blipFill>
        <p:spPr>
          <a:xfrm>
            <a:off x="5334000" y="1524000"/>
            <a:ext cx="3133725" cy="2918534"/>
          </a:xfrm>
          <a:prstGeom prst="rect">
            <a:avLst/>
          </a:prstGeom>
          <a:noFill/>
          <a:ln>
            <a:noFill/>
          </a:ln>
        </p:spPr>
      </p:pic>
      <p:sp>
        <p:nvSpPr>
          <p:cNvPr id="122" name="Google Shape;122;p3"/>
          <p:cNvSpPr txBox="1"/>
          <p:nvPr/>
        </p:nvSpPr>
        <p:spPr>
          <a:xfrm>
            <a:off x="5486400" y="4572000"/>
            <a:ext cx="2743200"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000"/>
              <a:buFont typeface="Arial"/>
              <a:buNone/>
            </a:pPr>
            <a:r>
              <a:rPr lang="en-US" sz="1000" b="0" i="0" u="none" strike="noStrike" cap="none">
                <a:solidFill>
                  <a:schemeClr val="dk1"/>
                </a:solidFill>
                <a:latin typeface="Times New Roman"/>
                <a:ea typeface="Times New Roman"/>
                <a:cs typeface="Times New Roman"/>
                <a:sym typeface="Times New Roman"/>
              </a:rPr>
              <a:t>Figure 1: Physical activity in university students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00"/>
              <a:buFont typeface="Arial"/>
              <a:buNone/>
            </a:pPr>
            <a:r>
              <a:rPr lang="en-US" sz="1000" b="0" i="0" u="none" strike="noStrike" cap="none">
                <a:solidFill>
                  <a:schemeClr val="dk1"/>
                </a:solidFill>
                <a:latin typeface="Times New Roman"/>
                <a:ea typeface="Times New Roman"/>
                <a:cs typeface="Times New Roman"/>
                <a:sym typeface="Times New Roman"/>
              </a:rPr>
              <a:t>Source: (ijmhr.org, 2022)</a:t>
            </a:r>
            <a:endParaRPr sz="10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4"/>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816"/>
              <a:buChar char="?"/>
            </a:pPr>
            <a:r>
              <a:rPr lang="en-US" sz="1800" dirty="0">
                <a:latin typeface="+mn-lt"/>
                <a:ea typeface="Times New Roman"/>
                <a:cs typeface="Times New Roman"/>
                <a:sym typeface="Times New Roman"/>
              </a:rPr>
              <a:t>According to the findings of Powell </a:t>
            </a:r>
            <a:r>
              <a:rPr lang="en-US" sz="1800" i="1" dirty="0">
                <a:latin typeface="+mn-lt"/>
                <a:ea typeface="Times New Roman"/>
                <a:cs typeface="Times New Roman"/>
                <a:sym typeface="Times New Roman"/>
              </a:rPr>
              <a:t>et al.</a:t>
            </a:r>
            <a:r>
              <a:rPr lang="en-US" sz="1800" dirty="0">
                <a:latin typeface="+mn-lt"/>
                <a:ea typeface="Times New Roman"/>
                <a:cs typeface="Times New Roman"/>
                <a:sym typeface="Times New Roman"/>
              </a:rPr>
              <a:t> (2018), in high-income countries, 26% of men and 35% of women are insufficiently physically active.</a:t>
            </a:r>
            <a:endParaRPr sz="1800" dirty="0">
              <a:latin typeface="+mn-lt"/>
            </a:endParaRPr>
          </a:p>
          <a:p>
            <a:pPr marL="365760" lvl="0" indent="-256032" algn="just" rtl="0">
              <a:lnSpc>
                <a:spcPct val="150000"/>
              </a:lnSpc>
              <a:spcBef>
                <a:spcPts val="400"/>
              </a:spcBef>
              <a:spcAft>
                <a:spcPts val="0"/>
              </a:spcAft>
              <a:buSzPts val="816"/>
              <a:buChar char="?"/>
            </a:pPr>
            <a:r>
              <a:rPr lang="en-US" sz="1800" dirty="0">
                <a:latin typeface="+mn-lt"/>
                <a:ea typeface="Times New Roman"/>
                <a:cs typeface="Times New Roman"/>
                <a:sym typeface="Times New Roman"/>
              </a:rPr>
              <a:t>In low-income countries, it can be observed that only 12% of men and 24% of women are physically active (Aubert </a:t>
            </a:r>
            <a:r>
              <a:rPr lang="en-US" sz="1800" i="1" dirty="0">
                <a:latin typeface="+mn-lt"/>
                <a:ea typeface="Times New Roman"/>
                <a:cs typeface="Times New Roman"/>
                <a:sym typeface="Times New Roman"/>
              </a:rPr>
              <a:t>et al</a:t>
            </a:r>
            <a:r>
              <a:rPr lang="en-US" sz="1800" dirty="0">
                <a:latin typeface="+mn-lt"/>
                <a:ea typeface="Times New Roman"/>
                <a:cs typeface="Times New Roman"/>
                <a:sym typeface="Times New Roman"/>
              </a:rPr>
              <a:t>. 2018).</a:t>
            </a:r>
            <a:endParaRPr sz="1800" dirty="0">
              <a:latin typeface="+mn-lt"/>
            </a:endParaRPr>
          </a:p>
          <a:p>
            <a:pPr marL="365760" lvl="0" indent="-256032" algn="just" rtl="0">
              <a:lnSpc>
                <a:spcPct val="150000"/>
              </a:lnSpc>
              <a:spcBef>
                <a:spcPts val="400"/>
              </a:spcBef>
              <a:spcAft>
                <a:spcPts val="0"/>
              </a:spcAft>
              <a:buSzPts val="816"/>
              <a:buChar char="?"/>
            </a:pPr>
            <a:r>
              <a:rPr lang="en-US" sz="1800" dirty="0">
                <a:latin typeface="+mn-lt"/>
                <a:ea typeface="Times New Roman"/>
                <a:cs typeface="Times New Roman"/>
                <a:sym typeface="Times New Roman"/>
              </a:rPr>
              <a:t>According to Rodríguez-</a:t>
            </a:r>
            <a:r>
              <a:rPr lang="en-US" sz="1800" dirty="0" err="1">
                <a:latin typeface="+mn-lt"/>
                <a:ea typeface="Times New Roman"/>
                <a:cs typeface="Times New Roman"/>
                <a:sym typeface="Times New Roman"/>
              </a:rPr>
              <a:t>Larrad</a:t>
            </a:r>
            <a:r>
              <a:rPr lang="en-US" sz="1800" dirty="0">
                <a:latin typeface="+mn-lt"/>
                <a:ea typeface="Times New Roman"/>
                <a:cs typeface="Times New Roman"/>
                <a:sym typeface="Times New Roman"/>
              </a:rPr>
              <a:t> </a:t>
            </a:r>
            <a:r>
              <a:rPr lang="en-US" sz="1800" i="1" dirty="0">
                <a:latin typeface="+mn-lt"/>
                <a:ea typeface="Times New Roman"/>
                <a:cs typeface="Times New Roman"/>
                <a:sym typeface="Times New Roman"/>
              </a:rPr>
              <a:t>et al</a:t>
            </a:r>
            <a:r>
              <a:rPr lang="en-US" sz="1800" dirty="0">
                <a:latin typeface="+mn-lt"/>
                <a:ea typeface="Times New Roman"/>
                <a:cs typeface="Times New Roman"/>
                <a:sym typeface="Times New Roman"/>
              </a:rPr>
              <a:t>. (2021), low or declining amounts of physical activity frequently coincide with high or growing gross national GDP.</a:t>
            </a:r>
            <a:endParaRPr sz="1800" dirty="0">
              <a:latin typeface="+mn-lt"/>
            </a:endParaRPr>
          </a:p>
          <a:p>
            <a:pPr marL="365760" lvl="0" indent="-256032" algn="just" rtl="0">
              <a:lnSpc>
                <a:spcPct val="150000"/>
              </a:lnSpc>
              <a:spcBef>
                <a:spcPts val="400"/>
              </a:spcBef>
              <a:spcAft>
                <a:spcPts val="0"/>
              </a:spcAft>
              <a:buSzPts val="816"/>
              <a:buChar char="?"/>
            </a:pPr>
            <a:r>
              <a:rPr lang="en-US" sz="1800" dirty="0">
                <a:latin typeface="+mn-lt"/>
                <a:ea typeface="Times New Roman"/>
                <a:cs typeface="Times New Roman"/>
                <a:sym typeface="Times New Roman"/>
              </a:rPr>
              <a:t>Romero-Blanco </a:t>
            </a:r>
            <a:r>
              <a:rPr lang="en-US" sz="1800" i="1" dirty="0">
                <a:latin typeface="+mn-lt"/>
                <a:ea typeface="Times New Roman"/>
                <a:cs typeface="Times New Roman"/>
                <a:sym typeface="Times New Roman"/>
              </a:rPr>
              <a:t>et al</a:t>
            </a:r>
            <a:r>
              <a:rPr lang="en-US" sz="1800" dirty="0">
                <a:latin typeface="+mn-lt"/>
                <a:ea typeface="Times New Roman"/>
                <a:cs typeface="Times New Roman"/>
                <a:sym typeface="Times New Roman"/>
              </a:rPr>
              <a:t>. (2020), stated that individuals from high-income countries can afford physical exercise because they are capable to afford additional requirements like proteins vegetables, and food products. </a:t>
            </a:r>
            <a:endParaRPr sz="1800" dirty="0">
              <a:latin typeface="+mn-lt"/>
              <a:ea typeface="Times New Roman"/>
              <a:cs typeface="Times New Roman"/>
              <a:sym typeface="Times New Roman"/>
            </a:endParaRPr>
          </a:p>
        </p:txBody>
      </p:sp>
      <p:sp>
        <p:nvSpPr>
          <p:cNvPr id="129" name="Google Shape;129;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BACKGROUND OF THE STUDY (contd.)</a:t>
            </a:r>
            <a:endParaRPr sz="3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5"/>
          <p:cNvSpPr txBox="1">
            <a:spLocks noGrp="1"/>
          </p:cNvSpPr>
          <p:nvPr>
            <p:ph type="body" idx="1"/>
          </p:nvPr>
        </p:nvSpPr>
        <p:spPr>
          <a:xfrm>
            <a:off x="457200" y="1481328"/>
            <a:ext cx="4114800" cy="4525963"/>
          </a:xfrm>
          <a:prstGeom prst="rect">
            <a:avLst/>
          </a:prstGeom>
          <a:noFill/>
          <a:ln>
            <a:noFill/>
          </a:ln>
        </p:spPr>
        <p:txBody>
          <a:bodyPr spcFirstLastPara="1" wrap="square" lIns="91425" tIns="45700" rIns="91425" bIns="45700" anchor="t" anchorCtr="0">
            <a:noAutofit/>
          </a:bodyPr>
          <a:lstStyle/>
          <a:p>
            <a:pPr marL="365760" lvl="0" indent="-256032" algn="just" rtl="0">
              <a:lnSpc>
                <a:spcPct val="150000"/>
              </a:lnSpc>
              <a:spcBef>
                <a:spcPts val="0"/>
              </a:spcBef>
              <a:spcAft>
                <a:spcPts val="0"/>
              </a:spcAft>
              <a:buSzPts val="816"/>
              <a:buChar char="?"/>
            </a:pPr>
            <a:r>
              <a:rPr lang="en-US" sz="1400" dirty="0">
                <a:latin typeface="+mn-lt"/>
                <a:ea typeface="Times New Roman"/>
                <a:cs typeface="Times New Roman"/>
                <a:sym typeface="Times New Roman"/>
              </a:rPr>
              <a:t>According to Bertrand et al. (2021), physical activities help students to better focus on school work and academics and it also improves attendance.</a:t>
            </a:r>
            <a:endParaRPr sz="1400" dirty="0">
              <a:latin typeface="+mn-lt"/>
            </a:endParaRPr>
          </a:p>
          <a:p>
            <a:pPr marL="365760" lvl="0" indent="-256032" algn="just" rtl="0">
              <a:lnSpc>
                <a:spcPct val="150000"/>
              </a:lnSpc>
              <a:spcBef>
                <a:spcPts val="400"/>
              </a:spcBef>
              <a:spcAft>
                <a:spcPts val="0"/>
              </a:spcAft>
              <a:buSzPts val="816"/>
              <a:buChar char="?"/>
            </a:pPr>
            <a:r>
              <a:rPr lang="en-US" sz="1400" dirty="0">
                <a:latin typeface="+mn-lt"/>
                <a:ea typeface="Times New Roman"/>
                <a:cs typeface="Times New Roman"/>
                <a:sym typeface="Times New Roman"/>
              </a:rPr>
              <a:t>As per the findings of Al-</a:t>
            </a:r>
            <a:r>
              <a:rPr lang="en-US" sz="1400" dirty="0" err="1">
                <a:latin typeface="+mn-lt"/>
                <a:ea typeface="Times New Roman"/>
                <a:cs typeface="Times New Roman"/>
                <a:sym typeface="Times New Roman"/>
              </a:rPr>
              <a:t>Hazzaa</a:t>
            </a:r>
            <a:r>
              <a:rPr lang="en-US" sz="1400" dirty="0">
                <a:latin typeface="+mn-lt"/>
                <a:ea typeface="Times New Roman"/>
                <a:cs typeface="Times New Roman"/>
                <a:sym typeface="Times New Roman"/>
              </a:rPr>
              <a:t> (2018), physical activity also helps to perform better in different situations and builds up physical strength along with good immunity power.</a:t>
            </a:r>
            <a:endParaRPr sz="1400" dirty="0">
              <a:latin typeface="+mn-lt"/>
            </a:endParaRPr>
          </a:p>
          <a:p>
            <a:pPr marL="365760" lvl="0" indent="-256032" algn="just" rtl="0">
              <a:lnSpc>
                <a:spcPct val="150000"/>
              </a:lnSpc>
              <a:spcBef>
                <a:spcPts val="400"/>
              </a:spcBef>
              <a:spcAft>
                <a:spcPts val="0"/>
              </a:spcAft>
              <a:buSzPts val="816"/>
              <a:buChar char="?"/>
            </a:pPr>
            <a:r>
              <a:rPr lang="en-US" sz="1400" dirty="0" err="1">
                <a:latin typeface="+mn-lt"/>
                <a:ea typeface="Times New Roman"/>
                <a:cs typeface="Times New Roman"/>
                <a:sym typeface="Times New Roman"/>
              </a:rPr>
              <a:t>Steene</a:t>
            </a:r>
            <a:r>
              <a:rPr lang="en-US" sz="1400" dirty="0">
                <a:latin typeface="+mn-lt"/>
                <a:ea typeface="Times New Roman"/>
                <a:cs typeface="Times New Roman"/>
                <a:sym typeface="Times New Roman"/>
              </a:rPr>
              <a:t>-Johannessen </a:t>
            </a:r>
            <a:r>
              <a:rPr lang="en-US" sz="1400" i="1" dirty="0">
                <a:latin typeface="+mn-lt"/>
                <a:ea typeface="Times New Roman"/>
                <a:cs typeface="Times New Roman"/>
                <a:sym typeface="Times New Roman"/>
              </a:rPr>
              <a:t>et al</a:t>
            </a:r>
            <a:r>
              <a:rPr lang="en-US" sz="1400" dirty="0">
                <a:latin typeface="+mn-lt"/>
                <a:ea typeface="Times New Roman"/>
                <a:cs typeface="Times New Roman"/>
                <a:sym typeface="Times New Roman"/>
              </a:rPr>
              <a:t>. (2020), stated that physical activity also helps to follow a healthy sleeping cycle along with low levels of anxiety and depression in university students.</a:t>
            </a:r>
            <a:endParaRPr sz="1400" dirty="0">
              <a:latin typeface="+mn-lt"/>
            </a:endParaRPr>
          </a:p>
          <a:p>
            <a:pPr marL="365760" lvl="0" indent="-256032" algn="just" rtl="0">
              <a:lnSpc>
                <a:spcPct val="150000"/>
              </a:lnSpc>
              <a:spcBef>
                <a:spcPts val="400"/>
              </a:spcBef>
              <a:spcAft>
                <a:spcPts val="0"/>
              </a:spcAft>
              <a:buSzPts val="816"/>
              <a:buChar char="?"/>
            </a:pPr>
            <a:r>
              <a:rPr lang="en-US" sz="1400" dirty="0">
                <a:latin typeface="+mn-lt"/>
                <a:ea typeface="Times New Roman"/>
                <a:cs typeface="Times New Roman"/>
                <a:sym typeface="Times New Roman"/>
              </a:rPr>
              <a:t>Physical activity also helps to develop better social skills and self-confidence (Lacy and Williams, 2018)</a:t>
            </a:r>
            <a:endParaRPr sz="1400" dirty="0">
              <a:latin typeface="+mn-lt"/>
              <a:ea typeface="Times New Roman"/>
              <a:cs typeface="Times New Roman"/>
              <a:sym typeface="Times New Roman"/>
            </a:endParaRPr>
          </a:p>
        </p:txBody>
      </p:sp>
      <p:sp>
        <p:nvSpPr>
          <p:cNvPr id="136" name="Google Shape;136;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BACKGROUND OF THE STUDY (contd.)</a:t>
            </a:r>
            <a:endParaRPr sz="3200"/>
          </a:p>
        </p:txBody>
      </p:sp>
      <p:pic>
        <p:nvPicPr>
          <p:cNvPr id="137" name="Google Shape;137;p5" descr="Pie-chart-of-physical-activities-classified-by-Tree-1.png"/>
          <p:cNvPicPr preferRelativeResize="0"/>
          <p:nvPr/>
        </p:nvPicPr>
        <p:blipFill rotWithShape="1">
          <a:blip r:embed="rId3">
            <a:alphaModFix/>
          </a:blip>
          <a:srcRect/>
          <a:stretch/>
        </p:blipFill>
        <p:spPr>
          <a:xfrm>
            <a:off x="5562600" y="1295400"/>
            <a:ext cx="2194455" cy="2418379"/>
          </a:xfrm>
          <a:prstGeom prst="rect">
            <a:avLst/>
          </a:prstGeom>
          <a:noFill/>
          <a:ln>
            <a:noFill/>
          </a:ln>
        </p:spPr>
      </p:pic>
      <p:sp>
        <p:nvSpPr>
          <p:cNvPr id="138" name="Google Shape;138;p5"/>
          <p:cNvSpPr txBox="1"/>
          <p:nvPr/>
        </p:nvSpPr>
        <p:spPr>
          <a:xfrm>
            <a:off x="5486400" y="3505200"/>
            <a:ext cx="2286000" cy="55399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dk1"/>
                </a:solidFill>
                <a:latin typeface="Times New Roman"/>
                <a:ea typeface="Times New Roman"/>
                <a:cs typeface="Times New Roman"/>
                <a:sym typeface="Times New Roman"/>
              </a:rPr>
              <a:t>Figure 2: Benefits of physical activities </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000"/>
              <a:buFont typeface="Arial"/>
              <a:buNone/>
            </a:pPr>
            <a:endParaRPr sz="1000" b="1" i="0" u="none" strike="noStrike" cap="none">
              <a:solidFill>
                <a:schemeClr val="dk1"/>
              </a:solidFill>
              <a:latin typeface="Times New Roman"/>
              <a:ea typeface="Times New Roman"/>
              <a:cs typeface="Times New Roman"/>
              <a:sym typeface="Times New Roman"/>
            </a:endParaRPr>
          </a:p>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a:solidFill>
                  <a:schemeClr val="dk1"/>
                </a:solidFill>
                <a:latin typeface="Times New Roman"/>
                <a:ea typeface="Times New Roman"/>
                <a:cs typeface="Times New Roman"/>
                <a:sym typeface="Times New Roman"/>
              </a:rPr>
              <a:t>Source: (researchgate.net, 2022)</a:t>
            </a:r>
            <a:endParaRPr sz="10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6"/>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As per the research of, </a:t>
            </a:r>
            <a:r>
              <a:rPr lang="en-US" sz="1800" dirty="0" err="1">
                <a:solidFill>
                  <a:srgbClr val="222222"/>
                </a:solidFill>
                <a:highlight>
                  <a:srgbClr val="FFFFFF"/>
                </a:highlight>
                <a:latin typeface="+mn-lt"/>
                <a:ea typeface="Times New Roman"/>
                <a:cs typeface="Times New Roman"/>
                <a:sym typeface="Times New Roman"/>
              </a:rPr>
              <a:t>Pescatello</a:t>
            </a:r>
            <a:r>
              <a:rPr lang="en-US" sz="1800" i="1" dirty="0">
                <a:solidFill>
                  <a:srgbClr val="222222"/>
                </a:solidFill>
                <a:highlight>
                  <a:srgbClr val="FFFFFF"/>
                </a:highlight>
                <a:latin typeface="+mn-lt"/>
                <a:ea typeface="Times New Roman"/>
                <a:cs typeface="Times New Roman"/>
                <a:sym typeface="Times New Roman"/>
              </a:rPr>
              <a:t> et al. </a:t>
            </a:r>
            <a:r>
              <a:rPr lang="en-US" sz="1800" dirty="0">
                <a:solidFill>
                  <a:srgbClr val="222222"/>
                </a:solidFill>
                <a:highlight>
                  <a:srgbClr val="FFFFFF"/>
                </a:highlight>
                <a:latin typeface="+mn-lt"/>
                <a:ea typeface="Times New Roman"/>
                <a:cs typeface="Times New Roman"/>
                <a:sym typeface="Times New Roman"/>
              </a:rPr>
              <a:t>(2019), just 28.6% of college students engage in any kind of physical exercise for at least 30 minutes each day.</a:t>
            </a:r>
            <a:endParaRPr sz="18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800" dirty="0">
                <a:solidFill>
                  <a:srgbClr val="222222"/>
                </a:solidFill>
                <a:highlight>
                  <a:srgbClr val="FFFFFF"/>
                </a:highlight>
                <a:latin typeface="+mn-lt"/>
                <a:ea typeface="Times New Roman"/>
                <a:cs typeface="Times New Roman"/>
                <a:sym typeface="Times New Roman"/>
              </a:rPr>
              <a:t>According to, Anderson, and </a:t>
            </a:r>
            <a:r>
              <a:rPr lang="en-US" sz="1800" dirty="0" err="1">
                <a:solidFill>
                  <a:srgbClr val="222222"/>
                </a:solidFill>
                <a:highlight>
                  <a:srgbClr val="FFFFFF"/>
                </a:highlight>
                <a:latin typeface="+mn-lt"/>
                <a:ea typeface="Times New Roman"/>
                <a:cs typeface="Times New Roman"/>
                <a:sym typeface="Times New Roman"/>
              </a:rPr>
              <a:t>Durstine</a:t>
            </a:r>
            <a:r>
              <a:rPr lang="en-US" sz="1800" dirty="0">
                <a:solidFill>
                  <a:srgbClr val="222222"/>
                </a:solidFill>
                <a:highlight>
                  <a:srgbClr val="FFFFFF"/>
                </a:highlight>
                <a:latin typeface="+mn-lt"/>
                <a:ea typeface="Times New Roman"/>
                <a:cs typeface="Times New Roman"/>
                <a:sym typeface="Times New Roman"/>
              </a:rPr>
              <a:t>, (2019), increased risk of obesity, cardiovascular disease, and other chronic disorders is linked to physical inactivity. It has also been connected to lower quality of life and a higher incidence of mental health issues.</a:t>
            </a:r>
            <a:endParaRPr sz="1800" dirty="0">
              <a:solidFill>
                <a:srgbClr val="222222"/>
              </a:solidFill>
              <a:highlight>
                <a:srgbClr val="FFFFFF"/>
              </a:highlight>
              <a:latin typeface="+mn-lt"/>
              <a:ea typeface="Times New Roman"/>
              <a:cs typeface="Times New Roman"/>
              <a:sym typeface="Times New Roman"/>
            </a:endParaRPr>
          </a:p>
          <a:p>
            <a:pPr marL="365760" lvl="0" indent="-139446" algn="l" rtl="0">
              <a:lnSpc>
                <a:spcPct val="100000"/>
              </a:lnSpc>
              <a:spcBef>
                <a:spcPts val="0"/>
              </a:spcBef>
              <a:spcAft>
                <a:spcPts val="0"/>
              </a:spcAft>
              <a:buSzPts val="1836"/>
              <a:buNone/>
            </a:pPr>
            <a:endParaRPr dirty="0"/>
          </a:p>
        </p:txBody>
      </p:sp>
      <p:sp>
        <p:nvSpPr>
          <p:cNvPr id="144" name="Google Shape;14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BACKGROUND OF THE STUDY (contd.)</a:t>
            </a:r>
            <a:endParaRPr sz="3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7"/>
          <p:cNvSpPr txBox="1">
            <a:spLocks noGrp="1"/>
          </p:cNvSpPr>
          <p:nvPr>
            <p:ph type="body" idx="1"/>
          </p:nvPr>
        </p:nvSpPr>
        <p:spPr>
          <a:xfrm>
            <a:off x="564650" y="1481329"/>
            <a:ext cx="8229600" cy="4386000"/>
          </a:xfrm>
          <a:prstGeom prst="rect">
            <a:avLst/>
          </a:prstGeom>
          <a:noFill/>
          <a:ln>
            <a:noFill/>
          </a:ln>
        </p:spPr>
        <p:txBody>
          <a:bodyPr spcFirstLastPara="1" wrap="square" lIns="91425" tIns="45700" rIns="91425" bIns="45700" anchor="t" anchorCtr="0">
            <a:normAutofit fontScale="77500" lnSpcReduction="20000"/>
          </a:bodyPr>
          <a:lstStyle/>
          <a:p>
            <a:pPr marL="365760" lvl="0" indent="-256032" algn="l" rtl="0">
              <a:lnSpc>
                <a:spcPct val="100000"/>
              </a:lnSpc>
              <a:spcBef>
                <a:spcPts val="0"/>
              </a:spcBef>
              <a:spcAft>
                <a:spcPts val="0"/>
              </a:spcAft>
              <a:buSzPts val="1224"/>
              <a:buNone/>
            </a:pPr>
            <a:r>
              <a:rPr lang="en-US" sz="1900" dirty="0">
                <a:latin typeface="+mn-lt"/>
                <a:ea typeface="Times New Roman"/>
                <a:cs typeface="Times New Roman"/>
                <a:sym typeface="Times New Roman"/>
              </a:rPr>
              <a:t>Theoretical rationale: </a:t>
            </a:r>
            <a:endParaRPr sz="19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900" dirty="0">
                <a:latin typeface="+mn-lt"/>
                <a:ea typeface="Times New Roman"/>
                <a:cs typeface="Times New Roman"/>
                <a:sym typeface="Times New Roman"/>
              </a:rPr>
              <a:t>Obtaining knowledge about a significant factor that might have an influence on these students' general health and well-being is the aim of a study on the prevalence of physical activity among students at a public university.</a:t>
            </a:r>
            <a:endParaRPr sz="19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900" dirty="0">
                <a:latin typeface="+mn-lt"/>
                <a:ea typeface="Times New Roman"/>
                <a:cs typeface="Times New Roman"/>
                <a:sym typeface="Times New Roman"/>
              </a:rPr>
              <a:t>As per the research of, </a:t>
            </a:r>
            <a:r>
              <a:rPr lang="en-US" sz="1900" dirty="0">
                <a:solidFill>
                  <a:srgbClr val="222222"/>
                </a:solidFill>
                <a:highlight>
                  <a:srgbClr val="FFFFFF"/>
                </a:highlight>
                <a:latin typeface="+mn-lt"/>
                <a:ea typeface="Times New Roman"/>
                <a:cs typeface="Times New Roman"/>
                <a:sym typeface="Times New Roman"/>
              </a:rPr>
              <a:t>Smith, and Wightman, (2021), Being physically active is crucial for good health. Additionally, exercise might encourage students to get more involved in their neighborhood.</a:t>
            </a:r>
            <a:endParaRPr sz="19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900" dirty="0">
                <a:solidFill>
                  <a:srgbClr val="222222"/>
                </a:solidFill>
                <a:highlight>
                  <a:srgbClr val="FFFFFF"/>
                </a:highlight>
                <a:latin typeface="+mn-lt"/>
                <a:ea typeface="Times New Roman"/>
                <a:cs typeface="Times New Roman"/>
                <a:sym typeface="Times New Roman"/>
              </a:rPr>
              <a:t>According to, Bertrand </a:t>
            </a:r>
            <a:r>
              <a:rPr lang="en-US" sz="1900" i="1" dirty="0">
                <a:solidFill>
                  <a:srgbClr val="222222"/>
                </a:solidFill>
                <a:highlight>
                  <a:srgbClr val="FFFFFF"/>
                </a:highlight>
                <a:latin typeface="+mn-lt"/>
                <a:ea typeface="Times New Roman"/>
                <a:cs typeface="Times New Roman"/>
                <a:sym typeface="Times New Roman"/>
              </a:rPr>
              <a:t>et al. </a:t>
            </a:r>
            <a:r>
              <a:rPr lang="en-US" sz="1900" dirty="0">
                <a:solidFill>
                  <a:srgbClr val="222222"/>
                </a:solidFill>
                <a:highlight>
                  <a:srgbClr val="FFFFFF"/>
                </a:highlight>
                <a:latin typeface="+mn-lt"/>
                <a:ea typeface="Times New Roman"/>
                <a:cs typeface="Times New Roman"/>
                <a:sym typeface="Times New Roman"/>
              </a:rPr>
              <a:t>(2021), A sense of togetherness may be fostered via regular exercise, and this can improve interpersonal relationships and community cohesion.</a:t>
            </a:r>
            <a:endParaRPr sz="19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900" dirty="0">
                <a:solidFill>
                  <a:srgbClr val="222222"/>
                </a:solidFill>
                <a:highlight>
                  <a:srgbClr val="FFFFFF"/>
                </a:highlight>
                <a:latin typeface="+mn-lt"/>
                <a:ea typeface="Times New Roman"/>
                <a:cs typeface="Times New Roman"/>
                <a:sym typeface="Times New Roman"/>
              </a:rPr>
              <a:t>This research is essential to identify the possible causes of the lack of physical activity among individuals at state colleges and to develop suggestions that can assist public universities in taking particular measures to encourage lifestyle modification among individuals.</a:t>
            </a:r>
            <a:endParaRPr sz="1900" dirty="0">
              <a:solidFill>
                <a:srgbClr val="222222"/>
              </a:solidFill>
              <a:highlight>
                <a:srgbClr val="FFFFFF"/>
              </a:highlight>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r>
              <a:rPr lang="en-US" sz="1600" dirty="0">
                <a:latin typeface="+mn-lt"/>
                <a:ea typeface="Times New Roman"/>
                <a:cs typeface="Times New Roman"/>
                <a:sym typeface="Times New Roman"/>
              </a:rPr>
              <a:t> </a:t>
            </a:r>
            <a:endParaRPr sz="1600" dirty="0">
              <a:latin typeface="+mn-lt"/>
              <a:ea typeface="Times New Roman"/>
              <a:cs typeface="Times New Roman"/>
              <a:sym typeface="Times New Roman"/>
            </a:endParaRPr>
          </a:p>
        </p:txBody>
      </p:sp>
      <p:sp>
        <p:nvSpPr>
          <p:cNvPr id="150" name="Google Shape;150;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dirty="0">
                <a:latin typeface="Times New Roman"/>
                <a:ea typeface="Times New Roman"/>
                <a:cs typeface="Times New Roman"/>
                <a:sym typeface="Times New Roman"/>
              </a:rPr>
              <a:t>Rationale of the research </a:t>
            </a:r>
            <a:endParaRPr sz="3200" dirty="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8"/>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224"/>
              <a:buNone/>
            </a:pPr>
            <a:r>
              <a:rPr lang="en-US" sz="1800" dirty="0">
                <a:latin typeface="+mn-lt"/>
                <a:ea typeface="Times New Roman"/>
                <a:cs typeface="Times New Roman"/>
                <a:sym typeface="Times New Roman"/>
              </a:rPr>
              <a:t>Practical rationale: </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According to the research of, </a:t>
            </a:r>
            <a:r>
              <a:rPr lang="en-US" sz="1800" dirty="0">
                <a:solidFill>
                  <a:srgbClr val="222222"/>
                </a:solidFill>
                <a:highlight>
                  <a:srgbClr val="FFFFFF"/>
                </a:highlight>
                <a:latin typeface="+mn-lt"/>
                <a:ea typeface="Times New Roman"/>
                <a:cs typeface="Times New Roman"/>
                <a:sym typeface="Times New Roman"/>
              </a:rPr>
              <a:t>Brooks</a:t>
            </a:r>
            <a:r>
              <a:rPr lang="en-US" sz="1800" i="1" dirty="0">
                <a:solidFill>
                  <a:srgbClr val="222222"/>
                </a:solidFill>
                <a:highlight>
                  <a:srgbClr val="FFFFFF"/>
                </a:highlight>
                <a:latin typeface="+mn-lt"/>
                <a:ea typeface="Times New Roman"/>
                <a:cs typeface="Times New Roman"/>
                <a:sym typeface="Times New Roman"/>
              </a:rPr>
              <a:t> et al. </a:t>
            </a:r>
            <a:r>
              <a:rPr lang="en-US" sz="1800" dirty="0">
                <a:solidFill>
                  <a:srgbClr val="222222"/>
                </a:solidFill>
                <a:highlight>
                  <a:srgbClr val="FFFFFF"/>
                </a:highlight>
                <a:latin typeface="+mn-lt"/>
                <a:ea typeface="Times New Roman"/>
                <a:cs typeface="Times New Roman"/>
                <a:sym typeface="Times New Roman"/>
              </a:rPr>
              <a:t>(2021), Physical activity can help to promote good mental and physical health, as well as reduce the chance of developing chronic diseases.</a:t>
            </a:r>
            <a:endParaRPr sz="18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800" dirty="0">
                <a:solidFill>
                  <a:srgbClr val="222222"/>
                </a:solidFill>
                <a:highlight>
                  <a:srgbClr val="FFFFFF"/>
                </a:highlight>
                <a:latin typeface="+mn-lt"/>
                <a:ea typeface="Times New Roman"/>
                <a:cs typeface="Times New Roman"/>
                <a:sym typeface="Times New Roman"/>
              </a:rPr>
              <a:t>As per, </a:t>
            </a:r>
            <a:r>
              <a:rPr lang="en-US" sz="1800" dirty="0" err="1">
                <a:solidFill>
                  <a:srgbClr val="222222"/>
                </a:solidFill>
                <a:highlight>
                  <a:srgbClr val="FFFFFF"/>
                </a:highlight>
                <a:latin typeface="+mn-lt"/>
                <a:ea typeface="Times New Roman"/>
                <a:cs typeface="Times New Roman"/>
                <a:sym typeface="Times New Roman"/>
              </a:rPr>
              <a:t>Zytnick</a:t>
            </a:r>
            <a:r>
              <a:rPr lang="en-US" sz="1800" dirty="0">
                <a:solidFill>
                  <a:srgbClr val="222222"/>
                </a:solidFill>
                <a:highlight>
                  <a:srgbClr val="FFFFFF"/>
                </a:highlight>
                <a:latin typeface="+mn-lt"/>
                <a:ea typeface="Times New Roman"/>
                <a:cs typeface="Times New Roman"/>
                <a:sym typeface="Times New Roman"/>
              </a:rPr>
              <a:t> </a:t>
            </a:r>
            <a:r>
              <a:rPr lang="en-US" sz="1800" i="1" dirty="0">
                <a:solidFill>
                  <a:srgbClr val="222222"/>
                </a:solidFill>
                <a:highlight>
                  <a:srgbClr val="FFFFFF"/>
                </a:highlight>
                <a:latin typeface="+mn-lt"/>
                <a:ea typeface="Times New Roman"/>
                <a:cs typeface="Times New Roman"/>
                <a:sym typeface="Times New Roman"/>
              </a:rPr>
              <a:t>et al.</a:t>
            </a:r>
            <a:r>
              <a:rPr lang="en-US" sz="1800" dirty="0">
                <a:solidFill>
                  <a:srgbClr val="222222"/>
                </a:solidFill>
                <a:highlight>
                  <a:srgbClr val="FFFFFF"/>
                </a:highlight>
                <a:latin typeface="+mn-lt"/>
                <a:ea typeface="Times New Roman"/>
                <a:cs typeface="Times New Roman"/>
                <a:sym typeface="Times New Roman"/>
              </a:rPr>
              <a:t> (2021), Academic success can be boosted by regular exercise.</a:t>
            </a:r>
            <a:endParaRPr sz="18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800" dirty="0">
                <a:solidFill>
                  <a:srgbClr val="222222"/>
                </a:solidFill>
                <a:highlight>
                  <a:srgbClr val="FFFFFF"/>
                </a:highlight>
                <a:latin typeface="+mn-lt"/>
                <a:ea typeface="Times New Roman"/>
                <a:cs typeface="Times New Roman"/>
                <a:sym typeface="Times New Roman"/>
              </a:rPr>
              <a:t>Additionally, this study will assist in determining the causes of the serious problem of students' physical inactivity at public universities and offer suggestions on how to significantly boost physical activity among students in public universities in order to reduce specific health risks.</a:t>
            </a:r>
            <a:endParaRPr sz="1800" dirty="0">
              <a:latin typeface="+mn-lt"/>
              <a:ea typeface="Times New Roman"/>
              <a:cs typeface="Times New Roman"/>
              <a:sym typeface="Times New Roman"/>
            </a:endParaRPr>
          </a:p>
        </p:txBody>
      </p:sp>
      <p:sp>
        <p:nvSpPr>
          <p:cNvPr id="156" name="Google Shape;156;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Rationale of the research (contd.)</a:t>
            </a:r>
            <a:endParaRPr sz="32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9"/>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Clr>
                <a:schemeClr val="dk1"/>
              </a:buClr>
              <a:buSzPts val="1100"/>
              <a:buFont typeface="Arial"/>
              <a:buNone/>
            </a:pPr>
            <a:r>
              <a:rPr lang="en-US" sz="1800" dirty="0">
                <a:latin typeface="+mn-lt"/>
                <a:ea typeface="Times New Roman"/>
                <a:cs typeface="Times New Roman"/>
                <a:sym typeface="Times New Roman"/>
              </a:rPr>
              <a:t>The research questions will include,</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What are the </a:t>
            </a:r>
            <a:r>
              <a:rPr lang="en-US" sz="1800" dirty="0" err="1">
                <a:latin typeface="+mn-lt"/>
                <a:ea typeface="Times New Roman"/>
                <a:cs typeface="Times New Roman"/>
                <a:sym typeface="Times New Roman"/>
              </a:rPr>
              <a:t>prevalences</a:t>
            </a:r>
            <a:r>
              <a:rPr lang="en-US" sz="1800" dirty="0">
                <a:latin typeface="+mn-lt"/>
                <a:ea typeface="Times New Roman"/>
                <a:cs typeface="Times New Roman"/>
                <a:sym typeface="Times New Roman"/>
              </a:rPr>
              <a:t> of students in a public university?</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What are the factors that affect physical activity levels among students of public university?</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What are the  potential interventions to promote physical activity among students of public university?</a:t>
            </a:r>
            <a:endParaRPr sz="1800" dirty="0">
              <a:latin typeface="+mn-lt"/>
              <a:ea typeface="Times New Roman"/>
              <a:cs typeface="Times New Roman"/>
              <a:sym typeface="Times New Roman"/>
            </a:endParaRPr>
          </a:p>
          <a:p>
            <a:pPr marL="365760" lvl="0" indent="-139446" algn="l" rtl="0">
              <a:lnSpc>
                <a:spcPct val="100000"/>
              </a:lnSpc>
              <a:spcBef>
                <a:spcPts val="0"/>
              </a:spcBef>
              <a:spcAft>
                <a:spcPts val="0"/>
              </a:spcAft>
              <a:buSzPts val="1836"/>
              <a:buNone/>
            </a:pPr>
            <a:endParaRPr dirty="0"/>
          </a:p>
        </p:txBody>
      </p:sp>
      <p:sp>
        <p:nvSpPr>
          <p:cNvPr id="162" name="Google Shape;162;p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Research Question</a:t>
            </a:r>
            <a:endParaRPr sz="320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0"/>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224"/>
              <a:buNone/>
            </a:pPr>
            <a:r>
              <a:rPr lang="en-US" sz="1800" dirty="0">
                <a:latin typeface="+mn-lt"/>
                <a:ea typeface="Times New Roman"/>
                <a:cs typeface="Times New Roman"/>
                <a:sym typeface="Times New Roman"/>
              </a:rPr>
              <a:t>Aim:</a:t>
            </a:r>
            <a:endParaRPr sz="1800" dirty="0">
              <a:latin typeface="+mn-lt"/>
              <a:ea typeface="Times New Roman"/>
              <a:cs typeface="Times New Roman"/>
              <a:sym typeface="Times New Roman"/>
            </a:endParaRPr>
          </a:p>
          <a:p>
            <a:pPr marL="0" lvl="0" indent="0" algn="l" rtl="0">
              <a:lnSpc>
                <a:spcPct val="150000"/>
              </a:lnSpc>
              <a:spcBef>
                <a:spcPts val="0"/>
              </a:spcBef>
              <a:spcAft>
                <a:spcPts val="0"/>
              </a:spcAft>
              <a:buSzPts val="1100"/>
              <a:buNone/>
            </a:pPr>
            <a:endParaRPr sz="1800" dirty="0">
              <a:latin typeface="+mn-lt"/>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US" sz="1800" dirty="0">
                <a:latin typeface="+mn-lt"/>
                <a:ea typeface="Times New Roman"/>
                <a:cs typeface="Times New Roman"/>
                <a:sym typeface="Times New Roman"/>
              </a:rPr>
              <a:t>The aim of the research will be to determine the prevalence of physical activity among students in a public university.</a:t>
            </a:r>
            <a:endParaRPr sz="1800" dirty="0">
              <a:latin typeface="+mn-lt"/>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sz="1800" b="1"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Times New Roman"/>
              <a:ea typeface="Times New Roman"/>
              <a:cs typeface="Times New Roman"/>
              <a:sym typeface="Times New Roman"/>
            </a:endParaRPr>
          </a:p>
        </p:txBody>
      </p:sp>
      <p:sp>
        <p:nvSpPr>
          <p:cNvPr id="168" name="Google Shape;168;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The research aims and objectives</a:t>
            </a:r>
            <a:endParaRPr sz="3200">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11"/>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224"/>
              <a:buNone/>
            </a:pPr>
            <a:r>
              <a:rPr lang="en-US" sz="1800" dirty="0">
                <a:latin typeface="+mn-lt"/>
                <a:ea typeface="Times New Roman"/>
                <a:cs typeface="Times New Roman"/>
                <a:sym typeface="Times New Roman"/>
              </a:rPr>
              <a:t>Objectives: </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mn-lt"/>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US" sz="1800" dirty="0">
                <a:latin typeface="+mn-lt"/>
                <a:ea typeface="Times New Roman"/>
                <a:cs typeface="Times New Roman"/>
                <a:sym typeface="Times New Roman"/>
              </a:rPr>
              <a:t>The objectives of the research will include,</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 To determine the prevalence of physical activity among students of a public   university.</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To identify potential interventions to promote physical activity among students of public university.</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Times New Roman"/>
              <a:ea typeface="Times New Roman"/>
              <a:cs typeface="Times New Roman"/>
              <a:sym typeface="Times New Roman"/>
            </a:endParaRPr>
          </a:p>
        </p:txBody>
      </p:sp>
      <p:sp>
        <p:nvSpPr>
          <p:cNvPr id="174" name="Google Shape;174;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The research aims and objectives (contd.)</a:t>
            </a:r>
            <a:endParaRPr sz="3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12"/>
          <p:cNvSpPr txBox="1">
            <a:spLocks noGrp="1"/>
          </p:cNvSpPr>
          <p:nvPr>
            <p:ph type="body" idx="1"/>
          </p:nvPr>
        </p:nvSpPr>
        <p:spPr>
          <a:xfrm>
            <a:off x="93946" y="1406172"/>
            <a:ext cx="4327742" cy="4525963"/>
          </a:xfrm>
          <a:prstGeom prst="rect">
            <a:avLst/>
          </a:prstGeom>
          <a:noFill/>
          <a:ln>
            <a:noFill/>
          </a:ln>
        </p:spPr>
        <p:txBody>
          <a:bodyPr spcFirstLastPara="1" wrap="square" lIns="91425" tIns="45700" rIns="91425" bIns="45700" anchor="t" anchorCtr="0">
            <a:normAutofit fontScale="92500" lnSpcReduction="10000"/>
          </a:bodyPr>
          <a:lstStyle/>
          <a:p>
            <a:pPr marL="365760" lvl="0" indent="-256032" algn="l" rtl="0">
              <a:lnSpc>
                <a:spcPct val="100000"/>
              </a:lnSpc>
              <a:spcBef>
                <a:spcPts val="0"/>
              </a:spcBef>
              <a:spcAft>
                <a:spcPts val="0"/>
              </a:spcAft>
              <a:buSzPts val="1224"/>
              <a:buNone/>
            </a:pPr>
            <a:r>
              <a:rPr lang="en-US" sz="1600" dirty="0">
                <a:latin typeface="+mn-lt"/>
                <a:ea typeface="Times New Roman"/>
                <a:cs typeface="Times New Roman"/>
                <a:sym typeface="Times New Roman"/>
              </a:rPr>
              <a:t>Research Design: </a:t>
            </a:r>
            <a:endParaRPr sz="16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6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600" dirty="0">
                <a:latin typeface="+mn-lt"/>
                <a:ea typeface="Times New Roman"/>
                <a:cs typeface="Times New Roman"/>
                <a:sym typeface="Times New Roman"/>
              </a:rPr>
              <a:t>The researcher will employ descriptive design in the proposed study.</a:t>
            </a:r>
            <a:endParaRPr sz="16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600" dirty="0">
                <a:latin typeface="+mn-lt"/>
                <a:ea typeface="Times New Roman"/>
                <a:cs typeface="Times New Roman"/>
                <a:sym typeface="Times New Roman"/>
              </a:rPr>
              <a:t> </a:t>
            </a:r>
            <a:r>
              <a:rPr lang="en-US" sz="1600" dirty="0">
                <a:solidFill>
                  <a:srgbClr val="0E101A"/>
                </a:solidFill>
                <a:latin typeface="+mn-lt"/>
                <a:ea typeface="Times New Roman"/>
                <a:cs typeface="Times New Roman"/>
                <a:sym typeface="Times New Roman"/>
              </a:rPr>
              <a:t>According to </a:t>
            </a:r>
            <a:r>
              <a:rPr lang="en-US" sz="1600" dirty="0" err="1">
                <a:solidFill>
                  <a:srgbClr val="222222"/>
                </a:solidFill>
                <a:highlight>
                  <a:srgbClr val="FFFFFF"/>
                </a:highlight>
                <a:latin typeface="+mn-lt"/>
                <a:ea typeface="Times New Roman"/>
                <a:cs typeface="Times New Roman"/>
                <a:sym typeface="Times New Roman"/>
              </a:rPr>
              <a:t>Ruggiano</a:t>
            </a:r>
            <a:r>
              <a:rPr lang="en-US" sz="1600" dirty="0">
                <a:solidFill>
                  <a:srgbClr val="222222"/>
                </a:solidFill>
                <a:highlight>
                  <a:srgbClr val="FFFFFF"/>
                </a:highlight>
                <a:latin typeface="+mn-lt"/>
                <a:ea typeface="Times New Roman"/>
                <a:cs typeface="Times New Roman"/>
                <a:sym typeface="Times New Roman"/>
              </a:rPr>
              <a:t>, and Perry, (2019)</a:t>
            </a:r>
            <a:r>
              <a:rPr lang="en-US" sz="1600" dirty="0">
                <a:solidFill>
                  <a:srgbClr val="0E101A"/>
                </a:solidFill>
                <a:latin typeface="+mn-lt"/>
                <a:ea typeface="Times New Roman"/>
                <a:cs typeface="Times New Roman"/>
                <a:sym typeface="Times New Roman"/>
              </a:rPr>
              <a:t>,</a:t>
            </a:r>
            <a:r>
              <a:rPr lang="en-US" sz="1600" dirty="0">
                <a:latin typeface="+mn-lt"/>
                <a:ea typeface="Times New Roman"/>
                <a:cs typeface="Times New Roman"/>
                <a:sym typeface="Times New Roman"/>
              </a:rPr>
              <a:t>The primary advantage of descriptive study design is that it helps the researcher to have a thorough grasp of the population under consideration.</a:t>
            </a:r>
            <a:endParaRPr sz="16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600" dirty="0">
                <a:latin typeface="+mn-lt"/>
                <a:ea typeface="Times New Roman"/>
                <a:cs typeface="Times New Roman"/>
                <a:sym typeface="Times New Roman"/>
              </a:rPr>
              <a:t>As per, </a:t>
            </a:r>
            <a:r>
              <a:rPr lang="en-US" sz="1600" dirty="0">
                <a:solidFill>
                  <a:srgbClr val="222222"/>
                </a:solidFill>
                <a:highlight>
                  <a:srgbClr val="FFFFFF"/>
                </a:highlight>
                <a:latin typeface="+mn-lt"/>
                <a:ea typeface="Times New Roman"/>
                <a:cs typeface="Times New Roman"/>
                <a:sym typeface="Times New Roman"/>
              </a:rPr>
              <a:t>Suri, (2020)</a:t>
            </a:r>
            <a:r>
              <a:rPr lang="en-US" sz="1600" dirty="0">
                <a:latin typeface="+mn-lt"/>
                <a:ea typeface="Times New Roman"/>
                <a:cs typeface="Times New Roman"/>
                <a:sym typeface="Times New Roman"/>
              </a:rPr>
              <a:t> The descriptive technique will enable the researcher to uncover demographic patterns and patterns that may be significant in the future.</a:t>
            </a:r>
            <a:endParaRPr sz="16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Times New Roman"/>
              <a:ea typeface="Times New Roman"/>
              <a:cs typeface="Times New Roman"/>
              <a:sym typeface="Times New Roman"/>
            </a:endParaRPr>
          </a:p>
        </p:txBody>
      </p:sp>
      <p:sp>
        <p:nvSpPr>
          <p:cNvPr id="180" name="Google Shape;180;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dirty="0">
                <a:latin typeface="Times New Roman"/>
                <a:ea typeface="Times New Roman"/>
                <a:cs typeface="Times New Roman"/>
                <a:sym typeface="Times New Roman"/>
              </a:rPr>
              <a:t>Methodology </a:t>
            </a:r>
            <a:endParaRPr sz="3200" dirty="0">
              <a:latin typeface="Times New Roman"/>
              <a:ea typeface="Times New Roman"/>
              <a:cs typeface="Times New Roman"/>
              <a:sym typeface="Times New Roman"/>
            </a:endParaRPr>
          </a:p>
        </p:txBody>
      </p:sp>
      <p:pic>
        <p:nvPicPr>
          <p:cNvPr id="181" name="Google Shape;181;p12"/>
          <p:cNvPicPr preferRelativeResize="0"/>
          <p:nvPr/>
        </p:nvPicPr>
        <p:blipFill rotWithShape="1">
          <a:blip r:embed="rId3">
            <a:alphaModFix/>
          </a:blip>
          <a:srcRect/>
          <a:stretch/>
        </p:blipFill>
        <p:spPr>
          <a:xfrm>
            <a:off x="4559472" y="1517267"/>
            <a:ext cx="4308956" cy="307847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13"/>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SzPts val="1100"/>
              <a:buNone/>
            </a:pPr>
            <a:r>
              <a:rPr lang="en-US" sz="1800" dirty="0">
                <a:latin typeface="+mn-lt"/>
                <a:ea typeface="Times New Roman"/>
                <a:cs typeface="Times New Roman"/>
                <a:sym typeface="Times New Roman"/>
              </a:rPr>
              <a:t>Sampling:</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In order to choose the study subjects for this proposed study, the investigator will use a purely random approach.</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According to, </a:t>
            </a:r>
            <a:r>
              <a:rPr lang="en-US" sz="1800" dirty="0" err="1">
                <a:solidFill>
                  <a:srgbClr val="222222"/>
                </a:solidFill>
                <a:highlight>
                  <a:srgbClr val="FFFFFF"/>
                </a:highlight>
                <a:latin typeface="+mn-lt"/>
                <a:ea typeface="Times New Roman"/>
                <a:cs typeface="Times New Roman"/>
                <a:sym typeface="Times New Roman"/>
              </a:rPr>
              <a:t>Arigo</a:t>
            </a:r>
            <a:r>
              <a:rPr lang="en-US" sz="1800" i="1" dirty="0">
                <a:solidFill>
                  <a:srgbClr val="222222"/>
                </a:solidFill>
                <a:highlight>
                  <a:srgbClr val="FFFFFF"/>
                </a:highlight>
                <a:latin typeface="+mn-lt"/>
                <a:ea typeface="Times New Roman"/>
                <a:cs typeface="Times New Roman"/>
                <a:sym typeface="Times New Roman"/>
              </a:rPr>
              <a:t> et al.</a:t>
            </a:r>
            <a:r>
              <a:rPr lang="en-US" sz="1800" dirty="0">
                <a:solidFill>
                  <a:srgbClr val="222222"/>
                </a:solidFill>
                <a:highlight>
                  <a:srgbClr val="FFFFFF"/>
                </a:highlight>
                <a:latin typeface="+mn-lt"/>
                <a:ea typeface="Times New Roman"/>
                <a:cs typeface="Times New Roman"/>
                <a:sym typeface="Times New Roman"/>
              </a:rPr>
              <a:t> (2018), </a:t>
            </a:r>
            <a:r>
              <a:rPr lang="en-US" sz="1800" dirty="0">
                <a:latin typeface="+mn-lt"/>
                <a:ea typeface="Times New Roman"/>
                <a:cs typeface="Times New Roman"/>
                <a:sym typeface="Times New Roman"/>
              </a:rPr>
              <a:t>The investigator will be assisted in avoiding the likelihood of selection bias in selecting the participants by the use of representative sample.</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As per, </a:t>
            </a:r>
            <a:r>
              <a:rPr lang="en-US" sz="1800" dirty="0">
                <a:solidFill>
                  <a:srgbClr val="222222"/>
                </a:solidFill>
                <a:highlight>
                  <a:srgbClr val="FFFFFF"/>
                </a:highlight>
                <a:latin typeface="+mn-lt"/>
                <a:ea typeface="Times New Roman"/>
                <a:cs typeface="Times New Roman"/>
                <a:sym typeface="Times New Roman"/>
              </a:rPr>
              <a:t>Bhattarai </a:t>
            </a:r>
            <a:r>
              <a:rPr lang="en-US" sz="1800" i="1" dirty="0">
                <a:solidFill>
                  <a:srgbClr val="222222"/>
                </a:solidFill>
                <a:highlight>
                  <a:srgbClr val="FFFFFF"/>
                </a:highlight>
                <a:latin typeface="+mn-lt"/>
                <a:ea typeface="Times New Roman"/>
                <a:cs typeface="Times New Roman"/>
                <a:sym typeface="Times New Roman"/>
              </a:rPr>
              <a:t>et al. </a:t>
            </a:r>
            <a:r>
              <a:rPr lang="en-US" sz="1800" dirty="0">
                <a:solidFill>
                  <a:srgbClr val="222222"/>
                </a:solidFill>
                <a:highlight>
                  <a:srgbClr val="FFFFFF"/>
                </a:highlight>
                <a:latin typeface="+mn-lt"/>
                <a:ea typeface="Times New Roman"/>
                <a:cs typeface="Times New Roman"/>
                <a:sym typeface="Times New Roman"/>
              </a:rPr>
              <a:t>(2019), Researchers can successfully calculate population mean with a small number of samples by using the random sampling approach.</a:t>
            </a:r>
            <a:endParaRPr sz="1800" dirty="0">
              <a:latin typeface="+mn-lt"/>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Times New Roman"/>
              <a:ea typeface="Times New Roman"/>
              <a:cs typeface="Times New Roman"/>
              <a:sym typeface="Times New Roman"/>
            </a:endParaRPr>
          </a:p>
        </p:txBody>
      </p:sp>
      <p:sp>
        <p:nvSpPr>
          <p:cNvPr id="187" name="Google Shape;187;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Methodology (contd.)</a:t>
            </a:r>
            <a:endParaRPr sz="32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14"/>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224"/>
              <a:buNone/>
            </a:pPr>
            <a:r>
              <a:rPr lang="en-US" sz="1800" dirty="0">
                <a:latin typeface="+mn-lt"/>
                <a:ea typeface="Times New Roman"/>
                <a:cs typeface="Times New Roman"/>
                <a:sym typeface="Times New Roman"/>
              </a:rPr>
              <a:t>Sampling and Study participants: </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As per,</a:t>
            </a:r>
            <a:r>
              <a:rPr lang="en-US" sz="1800" b="1" dirty="0">
                <a:latin typeface="+mn-lt"/>
                <a:ea typeface="Times New Roman"/>
                <a:cs typeface="Times New Roman"/>
                <a:sym typeface="Times New Roman"/>
              </a:rPr>
              <a:t> </a:t>
            </a:r>
            <a:r>
              <a:rPr lang="en-US" sz="1800" dirty="0" err="1">
                <a:solidFill>
                  <a:srgbClr val="222222"/>
                </a:solidFill>
                <a:highlight>
                  <a:srgbClr val="FFFFFF"/>
                </a:highlight>
                <a:latin typeface="+mn-lt"/>
                <a:ea typeface="Times New Roman"/>
                <a:cs typeface="Times New Roman"/>
                <a:sym typeface="Times New Roman"/>
              </a:rPr>
              <a:t>Scherpenzeel</a:t>
            </a:r>
            <a:r>
              <a:rPr lang="en-US" sz="1800" i="1" dirty="0">
                <a:solidFill>
                  <a:srgbClr val="222222"/>
                </a:solidFill>
                <a:highlight>
                  <a:srgbClr val="FFFFFF"/>
                </a:highlight>
                <a:latin typeface="+mn-lt"/>
                <a:ea typeface="Times New Roman"/>
                <a:cs typeface="Times New Roman"/>
                <a:sym typeface="Times New Roman"/>
              </a:rPr>
              <a:t> et al.</a:t>
            </a:r>
            <a:r>
              <a:rPr lang="en-US" sz="1800" dirty="0">
                <a:solidFill>
                  <a:srgbClr val="222222"/>
                </a:solidFill>
                <a:highlight>
                  <a:srgbClr val="FFFFFF"/>
                </a:highlight>
                <a:latin typeface="+mn-lt"/>
                <a:ea typeface="Times New Roman"/>
                <a:cs typeface="Times New Roman"/>
                <a:sym typeface="Times New Roman"/>
              </a:rPr>
              <a:t> (2020), The benefit of random sampling is that it is simple to use.</a:t>
            </a:r>
            <a:endParaRPr sz="18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800" dirty="0">
                <a:solidFill>
                  <a:srgbClr val="222222"/>
                </a:solidFill>
                <a:highlight>
                  <a:srgbClr val="FFFFFF"/>
                </a:highlight>
                <a:latin typeface="+mn-lt"/>
                <a:ea typeface="Times New Roman"/>
                <a:cs typeface="Times New Roman"/>
                <a:sym typeface="Times New Roman"/>
              </a:rPr>
              <a:t>As per, </a:t>
            </a:r>
            <a:r>
              <a:rPr lang="en-US" sz="1800" dirty="0">
                <a:latin typeface="+mn-lt"/>
                <a:ea typeface="Times New Roman"/>
                <a:cs typeface="Times New Roman"/>
                <a:sym typeface="Times New Roman"/>
              </a:rPr>
              <a:t>Martínez-López</a:t>
            </a:r>
            <a:r>
              <a:rPr lang="en-US" sz="1800" i="1" dirty="0">
                <a:latin typeface="+mn-lt"/>
                <a:ea typeface="Times New Roman"/>
                <a:cs typeface="Times New Roman"/>
                <a:sym typeface="Times New Roman"/>
              </a:rPr>
              <a:t> et al. </a:t>
            </a:r>
            <a:r>
              <a:rPr lang="en-US" sz="1800" dirty="0">
                <a:latin typeface="+mn-lt"/>
                <a:ea typeface="Times New Roman"/>
                <a:cs typeface="Times New Roman"/>
                <a:sym typeface="Times New Roman"/>
              </a:rPr>
              <a:t>(2020), </a:t>
            </a:r>
            <a:r>
              <a:rPr lang="en-US" sz="1800" dirty="0">
                <a:solidFill>
                  <a:srgbClr val="222222"/>
                </a:solidFill>
                <a:highlight>
                  <a:srgbClr val="FFFFFF"/>
                </a:highlight>
                <a:latin typeface="+mn-lt"/>
                <a:ea typeface="Times New Roman"/>
                <a:cs typeface="Times New Roman"/>
                <a:sym typeface="Times New Roman"/>
              </a:rPr>
              <a:t>The only thing the researcher needs is a random list of participants, so they won't need to understand anything about the demographic.</a:t>
            </a:r>
            <a:endParaRPr sz="18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800" dirty="0" err="1">
                <a:latin typeface="+mn-lt"/>
                <a:ea typeface="Times New Roman"/>
                <a:cs typeface="Times New Roman"/>
                <a:sym typeface="Times New Roman"/>
              </a:rPr>
              <a:t>Maarouf</a:t>
            </a:r>
            <a:r>
              <a:rPr lang="en-US" sz="1800" dirty="0">
                <a:latin typeface="+mn-lt"/>
                <a:ea typeface="Times New Roman"/>
                <a:cs typeface="Times New Roman"/>
                <a:sym typeface="Times New Roman"/>
              </a:rPr>
              <a:t>, (2019), stated,</a:t>
            </a:r>
            <a:r>
              <a:rPr lang="en-US" sz="1800" dirty="0">
                <a:solidFill>
                  <a:srgbClr val="222222"/>
                </a:solidFill>
                <a:highlight>
                  <a:srgbClr val="FFFFFF"/>
                </a:highlight>
                <a:latin typeface="+mn-lt"/>
                <a:ea typeface="Times New Roman"/>
                <a:cs typeface="Times New Roman"/>
                <a:sym typeface="Times New Roman"/>
              </a:rPr>
              <a:t>, random sampling help the researcher by decreasing the likelihood of sample errors.</a:t>
            </a:r>
            <a:endParaRPr sz="1800" dirty="0">
              <a:solidFill>
                <a:srgbClr val="222222"/>
              </a:solidFill>
              <a:highlight>
                <a:srgbClr val="FFFFFF"/>
              </a:highlight>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Times New Roman"/>
              <a:ea typeface="Times New Roman"/>
              <a:cs typeface="Times New Roman"/>
              <a:sym typeface="Times New Roman"/>
            </a:endParaRPr>
          </a:p>
        </p:txBody>
      </p:sp>
      <p:sp>
        <p:nvSpPr>
          <p:cNvPr id="193" name="Google Shape;193;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Methodology (contd.)</a:t>
            </a:r>
            <a:endParaRPr sz="32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5"/>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fontScale="92500" lnSpcReduction="10000"/>
          </a:bodyPr>
          <a:lstStyle/>
          <a:p>
            <a:pPr marL="365760" lvl="0" indent="-256032" algn="l" rtl="0">
              <a:lnSpc>
                <a:spcPct val="100000"/>
              </a:lnSpc>
              <a:spcBef>
                <a:spcPts val="0"/>
              </a:spcBef>
              <a:spcAft>
                <a:spcPts val="0"/>
              </a:spcAft>
              <a:buSzPts val="1224"/>
              <a:buNone/>
            </a:pPr>
            <a:r>
              <a:rPr lang="en-US" sz="1800" dirty="0">
                <a:latin typeface="+mn-lt"/>
                <a:ea typeface="Times New Roman"/>
                <a:cs typeface="Times New Roman"/>
                <a:sym typeface="Times New Roman"/>
              </a:rPr>
              <a:t>Materials: </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According to, </a:t>
            </a:r>
            <a:r>
              <a:rPr lang="en-US" sz="1800" dirty="0">
                <a:solidFill>
                  <a:srgbClr val="222222"/>
                </a:solidFill>
                <a:highlight>
                  <a:srgbClr val="FFFFFF"/>
                </a:highlight>
                <a:latin typeface="+mn-lt"/>
                <a:ea typeface="Times New Roman"/>
                <a:cs typeface="Times New Roman"/>
                <a:sym typeface="Times New Roman"/>
              </a:rPr>
              <a:t>Hall</a:t>
            </a:r>
            <a:r>
              <a:rPr lang="en-US" sz="1800" i="1" dirty="0">
                <a:solidFill>
                  <a:srgbClr val="222222"/>
                </a:solidFill>
                <a:highlight>
                  <a:srgbClr val="FFFFFF"/>
                </a:highlight>
                <a:latin typeface="+mn-lt"/>
                <a:ea typeface="Times New Roman"/>
                <a:cs typeface="Times New Roman"/>
                <a:sym typeface="Times New Roman"/>
              </a:rPr>
              <a:t> et al.</a:t>
            </a:r>
            <a:r>
              <a:rPr lang="en-US" sz="1800" dirty="0">
                <a:solidFill>
                  <a:srgbClr val="222222"/>
                </a:solidFill>
                <a:highlight>
                  <a:srgbClr val="FFFFFF"/>
                </a:highlight>
                <a:latin typeface="+mn-lt"/>
                <a:ea typeface="Times New Roman"/>
                <a:cs typeface="Times New Roman"/>
                <a:sym typeface="Times New Roman"/>
              </a:rPr>
              <a:t> (2021), surveys are used to effectively gather primary quantitative data from research participants.</a:t>
            </a:r>
            <a:endParaRPr sz="18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800" dirty="0">
                <a:solidFill>
                  <a:srgbClr val="222222"/>
                </a:solidFill>
                <a:highlight>
                  <a:srgbClr val="FFFFFF"/>
                </a:highlight>
                <a:latin typeface="+mn-lt"/>
                <a:ea typeface="Times New Roman"/>
                <a:cs typeface="Times New Roman"/>
                <a:sym typeface="Times New Roman"/>
              </a:rPr>
              <a:t>As per the view of Nayak </a:t>
            </a:r>
            <a:r>
              <a:rPr lang="en-US" sz="1800" i="1" dirty="0">
                <a:solidFill>
                  <a:srgbClr val="222222"/>
                </a:solidFill>
                <a:highlight>
                  <a:srgbClr val="FFFFFF"/>
                </a:highlight>
                <a:latin typeface="+mn-lt"/>
                <a:ea typeface="Times New Roman"/>
                <a:cs typeface="Times New Roman"/>
                <a:sym typeface="Times New Roman"/>
              </a:rPr>
              <a:t>et al</a:t>
            </a:r>
            <a:r>
              <a:rPr lang="en-US" sz="1800" dirty="0">
                <a:solidFill>
                  <a:srgbClr val="222222"/>
                </a:solidFill>
                <a:highlight>
                  <a:srgbClr val="FFFFFF"/>
                </a:highlight>
                <a:latin typeface="+mn-lt"/>
                <a:ea typeface="Times New Roman"/>
                <a:cs typeface="Times New Roman"/>
                <a:sym typeface="Times New Roman"/>
              </a:rPr>
              <a:t> (2019), It is advantageous to use a closed-ended questionnaire structure in the survey to collect information from the participants.</a:t>
            </a:r>
            <a:endParaRPr sz="1800" dirty="0">
              <a:solidFill>
                <a:srgbClr val="222222"/>
              </a:solidFill>
              <a:highlight>
                <a:srgbClr val="FFFFFF"/>
              </a:highlight>
              <a:latin typeface="+mn-lt"/>
              <a:ea typeface="Times New Roman"/>
              <a:cs typeface="Times New Roman"/>
              <a:sym typeface="Times New Roman"/>
            </a:endParaRPr>
          </a:p>
          <a:p>
            <a:pPr marL="457200" lvl="0" indent="-304800" algn="l" rtl="0">
              <a:lnSpc>
                <a:spcPct val="150000"/>
              </a:lnSpc>
              <a:spcBef>
                <a:spcPts val="0"/>
              </a:spcBef>
              <a:spcAft>
                <a:spcPts val="0"/>
              </a:spcAft>
              <a:buClr>
                <a:srgbClr val="222222"/>
              </a:buClr>
              <a:buSzPts val="1200"/>
              <a:buFont typeface="Times New Roman"/>
              <a:buChar char="●"/>
            </a:pPr>
            <a:r>
              <a:rPr lang="en-US" sz="1800" dirty="0">
                <a:solidFill>
                  <a:srgbClr val="222222"/>
                </a:solidFill>
                <a:highlight>
                  <a:srgbClr val="FFFFFF"/>
                </a:highlight>
                <a:latin typeface="+mn-lt"/>
                <a:ea typeface="Times New Roman"/>
                <a:cs typeface="Times New Roman"/>
                <a:sym typeface="Times New Roman"/>
              </a:rPr>
              <a:t>According to, Husain</a:t>
            </a:r>
            <a:r>
              <a:rPr lang="en-US" sz="1800" i="1" dirty="0">
                <a:solidFill>
                  <a:srgbClr val="222222"/>
                </a:solidFill>
                <a:highlight>
                  <a:srgbClr val="FFFFFF"/>
                </a:highlight>
                <a:latin typeface="+mn-lt"/>
                <a:ea typeface="Times New Roman"/>
                <a:cs typeface="Times New Roman"/>
                <a:sym typeface="Times New Roman"/>
              </a:rPr>
              <a:t> et al. </a:t>
            </a:r>
            <a:r>
              <a:rPr lang="en-US" sz="1800" dirty="0">
                <a:solidFill>
                  <a:srgbClr val="222222"/>
                </a:solidFill>
                <a:highlight>
                  <a:srgbClr val="FFFFFF"/>
                </a:highlight>
                <a:latin typeface="+mn-lt"/>
                <a:ea typeface="Times New Roman"/>
                <a:cs typeface="Times New Roman"/>
                <a:sym typeface="Times New Roman"/>
              </a:rPr>
              <a:t>(2022), Since surveys are a low-cost, effective, and adaptive method of data gathering, the researcher gains by employing surveys for data collecting.</a:t>
            </a:r>
            <a:endParaRPr sz="1800" dirty="0">
              <a:solidFill>
                <a:srgbClr val="222222"/>
              </a:solidFill>
              <a:highlight>
                <a:srgbClr val="FFFFFF"/>
              </a:highlight>
              <a:latin typeface="+mn-lt"/>
              <a:ea typeface="Times New Roman"/>
              <a:cs typeface="Times New Roman"/>
              <a:sym typeface="Times New Roman"/>
            </a:endParaRPr>
          </a:p>
          <a:p>
            <a:pPr marL="457200" lvl="0" indent="-304800" algn="just" rtl="0">
              <a:lnSpc>
                <a:spcPct val="150000"/>
              </a:lnSpc>
              <a:spcBef>
                <a:spcPts val="1800"/>
              </a:spcBef>
              <a:spcAft>
                <a:spcPts val="0"/>
              </a:spcAft>
              <a:buClr>
                <a:srgbClr val="222222"/>
              </a:buClr>
              <a:buSzPts val="1200"/>
              <a:buFont typeface="Times New Roman"/>
              <a:buChar char="●"/>
            </a:pPr>
            <a:r>
              <a:rPr lang="en-US" sz="1800" dirty="0">
                <a:solidFill>
                  <a:srgbClr val="222222"/>
                </a:solidFill>
                <a:highlight>
                  <a:srgbClr val="FFFFFF"/>
                </a:highlight>
                <a:latin typeface="+mn-lt"/>
                <a:ea typeface="Times New Roman"/>
                <a:cs typeface="Times New Roman"/>
                <a:sym typeface="Times New Roman"/>
              </a:rPr>
              <a:t>Andrade, (2020), stated A survey helps the researcher collect information from a large group quickly.</a:t>
            </a:r>
            <a:endParaRPr sz="1800" dirty="0">
              <a:solidFill>
                <a:srgbClr val="222222"/>
              </a:solidFill>
              <a:highlight>
                <a:srgbClr val="FFFFFF"/>
              </a:highlight>
              <a:latin typeface="+mn-lt"/>
              <a:ea typeface="Times New Roman"/>
              <a:cs typeface="Times New Roman"/>
              <a:sym typeface="Times New Roman"/>
            </a:endParaRPr>
          </a:p>
          <a:p>
            <a:pPr marL="365760" lvl="0" indent="-256032" algn="l" rtl="0">
              <a:lnSpc>
                <a:spcPct val="100000"/>
              </a:lnSpc>
              <a:spcBef>
                <a:spcPts val="1800"/>
              </a:spcBef>
              <a:spcAft>
                <a:spcPts val="0"/>
              </a:spcAft>
              <a:buSzPts val="1224"/>
              <a:buNone/>
            </a:pPr>
            <a:endParaRPr sz="1800" dirty="0">
              <a:latin typeface="Times New Roman"/>
              <a:ea typeface="Times New Roman"/>
              <a:cs typeface="Times New Roman"/>
              <a:sym typeface="Times New Roman"/>
            </a:endParaRPr>
          </a:p>
        </p:txBody>
      </p:sp>
      <p:sp>
        <p:nvSpPr>
          <p:cNvPr id="199" name="Google Shape;199;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dirty="0">
                <a:latin typeface="Times New Roman"/>
                <a:ea typeface="Times New Roman"/>
                <a:cs typeface="Times New Roman"/>
                <a:sym typeface="Times New Roman"/>
              </a:rPr>
              <a:t>Methodology (contd.)</a:t>
            </a:r>
            <a:endParaRPr sz="3200" dirty="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16"/>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224"/>
              <a:buNone/>
            </a:pPr>
            <a:r>
              <a:rPr lang="en-US" sz="1800" dirty="0">
                <a:latin typeface="+mn-lt"/>
                <a:ea typeface="Times New Roman"/>
                <a:cs typeface="Times New Roman"/>
                <a:sym typeface="Times New Roman"/>
              </a:rPr>
              <a:t>Data collection method: </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According to Lê, and Schmid, (2022), It is advantageous for the researcher to use questionnaires to get primary quantitative data from study participants.</a:t>
            </a:r>
            <a:endParaRPr sz="1800" dirty="0">
              <a:latin typeface="+mn-lt"/>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As per, Roy, and </a:t>
            </a:r>
            <a:r>
              <a:rPr lang="en-US" sz="1800" dirty="0" err="1">
                <a:latin typeface="+mn-lt"/>
                <a:ea typeface="Times New Roman"/>
                <a:cs typeface="Times New Roman"/>
                <a:sym typeface="Times New Roman"/>
              </a:rPr>
              <a:t>Uekusa</a:t>
            </a:r>
            <a:r>
              <a:rPr lang="en-US" sz="1800" dirty="0">
                <a:latin typeface="+mn-lt"/>
                <a:ea typeface="Times New Roman"/>
                <a:cs typeface="Times New Roman"/>
                <a:sym typeface="Times New Roman"/>
              </a:rPr>
              <a:t>, (2020), Understanding the attitudes of the study participants will be made easier with the help of the survey findings.</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Times New Roman"/>
              <a:ea typeface="Times New Roman"/>
              <a:cs typeface="Times New Roman"/>
              <a:sym typeface="Times New Roman"/>
            </a:endParaRPr>
          </a:p>
        </p:txBody>
      </p:sp>
      <p:sp>
        <p:nvSpPr>
          <p:cNvPr id="205" name="Google Shape;205;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Methodology (contd.)</a:t>
            </a:r>
            <a:endParaRPr sz="3200">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17"/>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l" rtl="0">
              <a:lnSpc>
                <a:spcPct val="100000"/>
              </a:lnSpc>
              <a:spcBef>
                <a:spcPts val="0"/>
              </a:spcBef>
              <a:spcAft>
                <a:spcPts val="0"/>
              </a:spcAft>
              <a:buSzPts val="1224"/>
              <a:buNone/>
            </a:pPr>
            <a:r>
              <a:rPr lang="en-US" sz="1800" dirty="0">
                <a:latin typeface="+mn-lt"/>
                <a:ea typeface="Times New Roman"/>
                <a:cs typeface="Times New Roman"/>
                <a:sym typeface="Times New Roman"/>
              </a:rPr>
              <a:t>Data Analysis:</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800" dirty="0">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As per, Conlon</a:t>
            </a:r>
            <a:r>
              <a:rPr lang="en-US" sz="1800" i="1" dirty="0">
                <a:latin typeface="+mn-lt"/>
                <a:ea typeface="Times New Roman"/>
                <a:cs typeface="Times New Roman"/>
                <a:sym typeface="Times New Roman"/>
              </a:rPr>
              <a:t> et al. </a:t>
            </a:r>
            <a:r>
              <a:rPr lang="en-US" sz="1800" dirty="0">
                <a:latin typeface="+mn-lt"/>
                <a:ea typeface="Times New Roman"/>
                <a:cs typeface="Times New Roman"/>
                <a:sym typeface="Times New Roman"/>
              </a:rPr>
              <a:t>(2020), Given that SPSS is user-friendly and accessible to all users, regardless of technical expertise, SPSS data analysis may be helpful.</a:t>
            </a:r>
            <a:endParaRPr sz="1800" dirty="0">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1800" dirty="0">
                <a:latin typeface="+mn-lt"/>
                <a:ea typeface="Times New Roman"/>
                <a:cs typeface="Times New Roman"/>
                <a:sym typeface="Times New Roman"/>
              </a:rPr>
              <a:t>According to, </a:t>
            </a:r>
            <a:r>
              <a:rPr lang="en-US" sz="1800" dirty="0">
                <a:solidFill>
                  <a:srgbClr val="222222"/>
                </a:solidFill>
                <a:highlight>
                  <a:srgbClr val="FFFFFF"/>
                </a:highlight>
                <a:latin typeface="+mn-lt"/>
                <a:ea typeface="Times New Roman"/>
                <a:cs typeface="Times New Roman"/>
                <a:sym typeface="Times New Roman"/>
              </a:rPr>
              <a:t>De </a:t>
            </a:r>
            <a:r>
              <a:rPr lang="en-US" sz="1800" dirty="0" err="1">
                <a:solidFill>
                  <a:srgbClr val="222222"/>
                </a:solidFill>
                <a:highlight>
                  <a:srgbClr val="FFFFFF"/>
                </a:highlight>
                <a:latin typeface="+mn-lt"/>
                <a:ea typeface="Times New Roman"/>
                <a:cs typeface="Times New Roman"/>
                <a:sym typeface="Times New Roman"/>
              </a:rPr>
              <a:t>Veirman</a:t>
            </a:r>
            <a:r>
              <a:rPr lang="en-US" sz="1800" i="1" dirty="0">
                <a:solidFill>
                  <a:srgbClr val="222222"/>
                </a:solidFill>
                <a:highlight>
                  <a:srgbClr val="FFFFFF"/>
                </a:highlight>
                <a:latin typeface="+mn-lt"/>
                <a:ea typeface="Times New Roman"/>
                <a:cs typeface="Times New Roman"/>
                <a:sym typeface="Times New Roman"/>
              </a:rPr>
              <a:t> et al. </a:t>
            </a:r>
            <a:r>
              <a:rPr lang="en-US" sz="1800" dirty="0">
                <a:solidFill>
                  <a:srgbClr val="222222"/>
                </a:solidFill>
                <a:highlight>
                  <a:srgbClr val="FFFFFF"/>
                </a:highlight>
                <a:latin typeface="+mn-lt"/>
                <a:ea typeface="Times New Roman"/>
                <a:cs typeface="Times New Roman"/>
                <a:sym typeface="Times New Roman"/>
              </a:rPr>
              <a:t>(2019), </a:t>
            </a:r>
            <a:r>
              <a:rPr lang="en-US" sz="1800" dirty="0">
                <a:solidFill>
                  <a:srgbClr val="222222"/>
                </a:solidFill>
                <a:latin typeface="+mn-lt"/>
                <a:ea typeface="Times New Roman"/>
                <a:cs typeface="Times New Roman"/>
                <a:sym typeface="Times New Roman"/>
              </a:rPr>
              <a:t>Users using SPSS may create detailed reports that include data visualizations. This makes it simple to swiftly and properly evaluate data.</a:t>
            </a:r>
            <a:endParaRPr sz="1800" dirty="0">
              <a:latin typeface="+mn-lt"/>
              <a:ea typeface="Times New Roman"/>
              <a:cs typeface="Times New Roman"/>
              <a:sym typeface="Times New Roman"/>
            </a:endParaRPr>
          </a:p>
          <a:p>
            <a:pPr marL="365760" lvl="0" indent="-256032" algn="l" rtl="0">
              <a:lnSpc>
                <a:spcPct val="100000"/>
              </a:lnSpc>
              <a:spcBef>
                <a:spcPts val="0"/>
              </a:spcBef>
              <a:spcAft>
                <a:spcPts val="0"/>
              </a:spcAft>
              <a:buSzPts val="1224"/>
              <a:buNone/>
            </a:pPr>
            <a:endParaRPr sz="1200" dirty="0">
              <a:latin typeface="Times New Roman"/>
              <a:ea typeface="Times New Roman"/>
              <a:cs typeface="Times New Roman"/>
              <a:sym typeface="Times New Roman"/>
            </a:endParaRPr>
          </a:p>
        </p:txBody>
      </p:sp>
      <p:sp>
        <p:nvSpPr>
          <p:cNvPr id="211" name="Google Shape;211;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Methodology (contd.)</a:t>
            </a:r>
            <a:endParaRPr sz="3200">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18"/>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1360"/>
              <a:buChar char="?"/>
            </a:pPr>
            <a:r>
              <a:rPr lang="en-US" sz="1800" dirty="0">
                <a:latin typeface="+mn-lt"/>
                <a:ea typeface="Times New Roman"/>
                <a:cs typeface="Times New Roman"/>
                <a:sym typeface="Times New Roman"/>
              </a:rPr>
              <a:t>The proposed research will maintain the confidentiality of the participants through the research.</a:t>
            </a:r>
            <a:endParaRPr sz="1800" dirty="0">
              <a:latin typeface="+mn-lt"/>
            </a:endParaRPr>
          </a:p>
          <a:p>
            <a:pPr marL="365760" lvl="0" indent="-256032" algn="just" rtl="0">
              <a:lnSpc>
                <a:spcPct val="150000"/>
              </a:lnSpc>
              <a:spcBef>
                <a:spcPts val="400"/>
              </a:spcBef>
              <a:spcAft>
                <a:spcPts val="0"/>
              </a:spcAft>
              <a:buSzPts val="1360"/>
              <a:buChar char="?"/>
            </a:pPr>
            <a:r>
              <a:rPr lang="en-US" sz="1800" dirty="0">
                <a:latin typeface="+mn-lt"/>
                <a:ea typeface="Times New Roman"/>
                <a:cs typeface="Times New Roman"/>
                <a:sym typeface="Times New Roman"/>
              </a:rPr>
              <a:t>Participants are free to withdraw their consent at any given moment if they feel violated by the chosen topic of the research.</a:t>
            </a:r>
            <a:endParaRPr sz="1800" dirty="0">
              <a:latin typeface="+mn-lt"/>
            </a:endParaRPr>
          </a:p>
          <a:p>
            <a:pPr marL="365760" lvl="0" indent="-256032" algn="just" rtl="0">
              <a:lnSpc>
                <a:spcPct val="150000"/>
              </a:lnSpc>
              <a:spcBef>
                <a:spcPts val="400"/>
              </a:spcBef>
              <a:spcAft>
                <a:spcPts val="0"/>
              </a:spcAft>
              <a:buSzPts val="1360"/>
              <a:buChar char="?"/>
            </a:pPr>
            <a:r>
              <a:rPr lang="en-US" sz="1800" dirty="0">
                <a:latin typeface="+mn-lt"/>
                <a:ea typeface="Times New Roman"/>
                <a:cs typeface="Times New Roman"/>
                <a:sym typeface="Times New Roman"/>
              </a:rPr>
              <a:t>According to Bertrand </a:t>
            </a:r>
            <a:r>
              <a:rPr lang="en-US" sz="1800" i="1" dirty="0">
                <a:latin typeface="+mn-lt"/>
                <a:ea typeface="Times New Roman"/>
                <a:cs typeface="Times New Roman"/>
                <a:sym typeface="Times New Roman"/>
              </a:rPr>
              <a:t>et al. </a:t>
            </a:r>
            <a:r>
              <a:rPr lang="en-US" sz="1800" dirty="0">
                <a:latin typeface="+mn-lt"/>
                <a:ea typeface="Times New Roman"/>
                <a:cs typeface="Times New Roman"/>
                <a:sym typeface="Times New Roman"/>
              </a:rPr>
              <a:t>(2021), questions regarding physical activities tend to make some people anxious and uncomfortable so discretion will be maintained throughout the research. </a:t>
            </a:r>
            <a:endParaRPr sz="1800" dirty="0">
              <a:latin typeface="+mn-lt"/>
              <a:ea typeface="Times New Roman"/>
              <a:cs typeface="Times New Roman"/>
              <a:sym typeface="Times New Roman"/>
            </a:endParaRPr>
          </a:p>
        </p:txBody>
      </p:sp>
      <p:sp>
        <p:nvSpPr>
          <p:cNvPr id="218" name="Google Shape;218;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dirty="0">
                <a:latin typeface="Times New Roman"/>
                <a:ea typeface="Times New Roman"/>
                <a:cs typeface="Times New Roman"/>
                <a:sym typeface="Times New Roman"/>
              </a:rPr>
              <a:t>Ethical Considerations </a:t>
            </a:r>
            <a:endParaRPr sz="3200" dirty="0">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19"/>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1360"/>
              <a:buChar char="?"/>
            </a:pPr>
            <a:r>
              <a:rPr lang="en-US" sz="1800" dirty="0">
                <a:latin typeface="Times New Roman"/>
                <a:ea typeface="Times New Roman"/>
                <a:cs typeface="Times New Roman"/>
                <a:sym typeface="Times New Roman"/>
              </a:rPr>
              <a:t>The proposed research will help to understand the changing pattern of physical activities of students over the years.</a:t>
            </a:r>
            <a:endParaRPr sz="1800" dirty="0"/>
          </a:p>
          <a:p>
            <a:pPr marL="365760" lvl="0" indent="-256032" algn="just" rtl="0">
              <a:lnSpc>
                <a:spcPct val="150000"/>
              </a:lnSpc>
              <a:spcBef>
                <a:spcPts val="400"/>
              </a:spcBef>
              <a:spcAft>
                <a:spcPts val="0"/>
              </a:spcAft>
              <a:buSzPts val="1360"/>
              <a:buChar char="?"/>
            </a:pPr>
            <a:r>
              <a:rPr lang="en-US" sz="1800" dirty="0">
                <a:latin typeface="Times New Roman"/>
                <a:ea typeface="Times New Roman"/>
                <a:cs typeface="Times New Roman"/>
                <a:sym typeface="Times New Roman"/>
              </a:rPr>
              <a:t>According to Lacy and Williams (2018), compared to previous research and their outcomes, students have become more conscious about their daily physical exercises, which will justify the reasoning of the proposed research. </a:t>
            </a:r>
            <a:endParaRPr sz="1800" dirty="0"/>
          </a:p>
          <a:p>
            <a:pPr marL="365760" lvl="0" indent="-256032" algn="l" rtl="0">
              <a:lnSpc>
                <a:spcPct val="100000"/>
              </a:lnSpc>
              <a:spcBef>
                <a:spcPts val="400"/>
              </a:spcBef>
              <a:spcAft>
                <a:spcPts val="0"/>
              </a:spcAft>
              <a:buSzPts val="1836"/>
              <a:buNone/>
            </a:pPr>
            <a:endParaRPr dirty="0"/>
          </a:p>
        </p:txBody>
      </p:sp>
      <p:sp>
        <p:nvSpPr>
          <p:cNvPr id="225" name="Google Shape;225;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The implication of the research </a:t>
            </a:r>
            <a:endParaRPr sz="3200">
              <a:latin typeface="Times New Roman"/>
              <a:ea typeface="Times New Roman"/>
              <a:cs typeface="Times New Roman"/>
              <a:sym typeface="Times New Roma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graphicFrame>
        <p:nvGraphicFramePr>
          <p:cNvPr id="230" name="Google Shape;230;p20"/>
          <p:cNvGraphicFramePr/>
          <p:nvPr/>
        </p:nvGraphicFramePr>
        <p:xfrm>
          <a:off x="457200" y="1481138"/>
          <a:ext cx="8229600" cy="4335255"/>
        </p:xfrm>
        <a:graphic>
          <a:graphicData uri="http://schemas.openxmlformats.org/drawingml/2006/table">
            <a:tbl>
              <a:tblPr firstRow="1" bandRow="1">
                <a:noFill/>
                <a:tableStyleId>{76957C81-7690-4BF7-9723-D5A7AE3C45A3}</a:tableStyleId>
              </a:tblPr>
              <a:tblGrid>
                <a:gridCol w="27432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914400">
                  <a:extLst>
                    <a:ext uri="{9D8B030D-6E8A-4147-A177-3AD203B41FA5}">
                      <a16:colId xmlns:a16="http://schemas.microsoft.com/office/drawing/2014/main" val="20003"/>
                    </a:ext>
                  </a:extLst>
                </a:gridCol>
                <a:gridCol w="914400">
                  <a:extLst>
                    <a:ext uri="{9D8B030D-6E8A-4147-A177-3AD203B41FA5}">
                      <a16:colId xmlns:a16="http://schemas.microsoft.com/office/drawing/2014/main" val="20004"/>
                    </a:ext>
                  </a:extLst>
                </a:gridCol>
                <a:gridCol w="914400">
                  <a:extLst>
                    <a:ext uri="{9D8B030D-6E8A-4147-A177-3AD203B41FA5}">
                      <a16:colId xmlns:a16="http://schemas.microsoft.com/office/drawing/2014/main" val="20005"/>
                    </a:ext>
                  </a:extLst>
                </a:gridCol>
                <a:gridCol w="914400">
                  <a:extLst>
                    <a:ext uri="{9D8B030D-6E8A-4147-A177-3AD203B41FA5}">
                      <a16:colId xmlns:a16="http://schemas.microsoft.com/office/drawing/2014/main" val="20006"/>
                    </a:ext>
                  </a:extLst>
                </a:gridCol>
              </a:tblGrid>
              <a:tr h="423375">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ctr" rtl="0">
                        <a:lnSpc>
                          <a:spcPct val="100000"/>
                        </a:lnSpc>
                        <a:spcBef>
                          <a:spcPts val="0"/>
                        </a:spcBef>
                        <a:spcAft>
                          <a:spcPts val="0"/>
                        </a:spcAft>
                        <a:buClr>
                          <a:srgbClr val="000000"/>
                        </a:buClr>
                        <a:buSzPts val="1800"/>
                        <a:buFont typeface="Arial"/>
                        <a:buNone/>
                      </a:pPr>
                      <a:r>
                        <a:rPr lang="en-US" sz="1800" u="none" strike="noStrike" cap="none">
                          <a:latin typeface="Times New Roman"/>
                          <a:ea typeface="Times New Roman"/>
                          <a:cs typeface="Times New Roman"/>
                          <a:sym typeface="Times New Roman"/>
                        </a:rPr>
                        <a:t>Week 1</a:t>
                      </a:r>
                      <a:endParaRPr sz="1800"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1800"/>
                        <a:buFont typeface="Arial"/>
                        <a:buNone/>
                      </a:pPr>
                      <a:r>
                        <a:rPr lang="en-US" sz="1800" u="none" strike="noStrike" cap="none">
                          <a:latin typeface="Times New Roman"/>
                          <a:ea typeface="Times New Roman"/>
                          <a:cs typeface="Times New Roman"/>
                          <a:sym typeface="Times New Roman"/>
                        </a:rPr>
                        <a:t>Week 2</a:t>
                      </a:r>
                      <a:endParaRPr sz="1800"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1800"/>
                        <a:buFont typeface="Arial"/>
                        <a:buNone/>
                      </a:pPr>
                      <a:r>
                        <a:rPr lang="en-US" sz="1800" u="none" strike="noStrike" cap="none">
                          <a:latin typeface="Times New Roman"/>
                          <a:ea typeface="Times New Roman"/>
                          <a:cs typeface="Times New Roman"/>
                          <a:sym typeface="Times New Roman"/>
                        </a:rPr>
                        <a:t>Week 3</a:t>
                      </a:r>
                      <a:endParaRPr sz="1800"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1800"/>
                        <a:buFont typeface="Arial"/>
                        <a:buNone/>
                      </a:pPr>
                      <a:r>
                        <a:rPr lang="en-US" sz="1800" u="none" strike="noStrike" cap="none">
                          <a:latin typeface="Times New Roman"/>
                          <a:ea typeface="Times New Roman"/>
                          <a:cs typeface="Times New Roman"/>
                          <a:sym typeface="Times New Roman"/>
                        </a:rPr>
                        <a:t>Week 4</a:t>
                      </a:r>
                      <a:endParaRPr sz="1800"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1800"/>
                        <a:buFont typeface="Arial"/>
                        <a:buNone/>
                      </a:pPr>
                      <a:r>
                        <a:rPr lang="en-US" sz="1800" u="none" strike="noStrike" cap="none">
                          <a:latin typeface="Times New Roman"/>
                          <a:ea typeface="Times New Roman"/>
                          <a:cs typeface="Times New Roman"/>
                          <a:sym typeface="Times New Roman"/>
                        </a:rPr>
                        <a:t>Week 5</a:t>
                      </a:r>
                      <a:endParaRPr sz="1800"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1800"/>
                        <a:buFont typeface="Arial"/>
                        <a:buNone/>
                      </a:pPr>
                      <a:r>
                        <a:rPr lang="en-US" sz="1800" u="none" strike="noStrike" cap="none">
                          <a:latin typeface="Times New Roman"/>
                          <a:ea typeface="Times New Roman"/>
                          <a:cs typeface="Times New Roman"/>
                          <a:sym typeface="Times New Roman"/>
                        </a:rPr>
                        <a:t>Week 6</a:t>
                      </a:r>
                      <a:endParaRPr sz="1800" u="none" strike="noStrike" cap="none">
                        <a:latin typeface="Times New Roman"/>
                        <a:ea typeface="Times New Roman"/>
                        <a:cs typeface="Times New Roman"/>
                        <a:sym typeface="Times New Roman"/>
                      </a:endParaRPr>
                    </a:p>
                  </a:txBody>
                  <a:tcPr marL="91450" marR="91450" marT="45725" marB="45725"/>
                </a:tc>
                <a:extLst>
                  <a:ext uri="{0D108BD9-81ED-4DB2-BD59-A6C34878D82A}">
                    <a16:rowId xmlns:a16="http://schemas.microsoft.com/office/drawing/2014/main" val="10000"/>
                  </a:ext>
                </a:extLst>
              </a:tr>
              <a:tr h="423375">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Framing of the research question</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FF0000"/>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1"/>
                  </a:ext>
                </a:extLst>
              </a:tr>
              <a:tr h="423375">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Collection of literacy evidence </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FFC000"/>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00B050"/>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2"/>
                  </a:ext>
                </a:extLst>
              </a:tr>
              <a:tr h="423375">
                <a:tc>
                  <a:txBody>
                    <a:bodyPr/>
                    <a:lstStyle/>
                    <a:p>
                      <a:pPr marL="0" marR="0" lvl="0" indent="0" algn="l" rtl="0">
                        <a:lnSpc>
                          <a:spcPct val="100000"/>
                        </a:lnSpc>
                        <a:spcBef>
                          <a:spcPts val="0"/>
                        </a:spcBef>
                        <a:spcAft>
                          <a:spcPts val="0"/>
                        </a:spcAft>
                        <a:buClr>
                          <a:schemeClr val="dk1"/>
                        </a:buClr>
                        <a:buSzPts val="1200"/>
                        <a:buFont typeface="Times New Roman"/>
                        <a:buNone/>
                      </a:pPr>
                      <a:r>
                        <a:rPr lang="en-US" sz="1200" b="1" u="none" strike="noStrike" cap="none">
                          <a:latin typeface="Times New Roman"/>
                          <a:ea typeface="Times New Roman"/>
                          <a:cs typeface="Times New Roman"/>
                          <a:sym typeface="Times New Roman"/>
                        </a:rPr>
                        <a:t>Reviewing the literature</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1FADCC"/>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3"/>
                  </a:ext>
                </a:extLst>
              </a:tr>
              <a:tr h="423375">
                <a:tc>
                  <a:txBody>
                    <a:bodyPr/>
                    <a:lstStyle/>
                    <a:p>
                      <a:pPr marL="0" marR="0" lvl="0" indent="0" algn="l" rtl="0">
                        <a:lnSpc>
                          <a:spcPct val="100000"/>
                        </a:lnSpc>
                        <a:spcBef>
                          <a:spcPts val="0"/>
                        </a:spcBef>
                        <a:spcAft>
                          <a:spcPts val="0"/>
                        </a:spcAft>
                        <a:buClr>
                          <a:schemeClr val="dk1"/>
                        </a:buClr>
                        <a:buSzPts val="1200"/>
                        <a:buFont typeface="Times New Roman"/>
                        <a:buNone/>
                      </a:pPr>
                      <a:r>
                        <a:rPr lang="en-US" sz="1200" b="1" u="none" strike="noStrike" cap="none">
                          <a:latin typeface="Times New Roman"/>
                          <a:ea typeface="Times New Roman"/>
                          <a:cs typeface="Times New Roman"/>
                          <a:sym typeface="Times New Roman"/>
                        </a:rPr>
                        <a:t>Decision making for data collection procedure </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77CCE0"/>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4"/>
                  </a:ext>
                </a:extLst>
              </a:tr>
              <a:tr h="423375">
                <a:tc>
                  <a:txBody>
                    <a:bodyPr/>
                    <a:lstStyle/>
                    <a:p>
                      <a:pPr marL="0" marR="0" lvl="0" indent="0" algn="l" rtl="0">
                        <a:lnSpc>
                          <a:spcPct val="100000"/>
                        </a:lnSpc>
                        <a:spcBef>
                          <a:spcPts val="0"/>
                        </a:spcBef>
                        <a:spcAft>
                          <a:spcPts val="0"/>
                        </a:spcAft>
                        <a:buClr>
                          <a:schemeClr val="dk1"/>
                        </a:buClr>
                        <a:buSzPts val="1200"/>
                        <a:buFont typeface="Times New Roman"/>
                        <a:buNone/>
                      </a:pPr>
                      <a:r>
                        <a:rPr lang="en-US" sz="1200" b="1" u="none" strike="noStrike" cap="none">
                          <a:latin typeface="Times New Roman"/>
                          <a:ea typeface="Times New Roman"/>
                          <a:cs typeface="Times New Roman"/>
                          <a:sym typeface="Times New Roman"/>
                        </a:rPr>
                        <a:t>Preparation of interview forms and questionnaires</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A3171E"/>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5"/>
                  </a:ext>
                </a:extLst>
              </a:tr>
              <a:tr h="423375">
                <a:tc>
                  <a:txBody>
                    <a:bodyPr/>
                    <a:lstStyle/>
                    <a:p>
                      <a:pPr marL="0" marR="0" lvl="0" indent="0" algn="l" rtl="0">
                        <a:lnSpc>
                          <a:spcPct val="100000"/>
                        </a:lnSpc>
                        <a:spcBef>
                          <a:spcPts val="0"/>
                        </a:spcBef>
                        <a:spcAft>
                          <a:spcPts val="0"/>
                        </a:spcAft>
                        <a:buClr>
                          <a:schemeClr val="dk1"/>
                        </a:buClr>
                        <a:buSzPts val="1200"/>
                        <a:buFont typeface="Times New Roman"/>
                        <a:buNone/>
                      </a:pPr>
                      <a:r>
                        <a:rPr lang="en-US" sz="1200" b="1" u="none" strike="noStrike" cap="none">
                          <a:latin typeface="Times New Roman"/>
                          <a:ea typeface="Times New Roman"/>
                          <a:cs typeface="Times New Roman"/>
                          <a:sym typeface="Times New Roman"/>
                        </a:rPr>
                        <a:t>Collection of data </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00B050"/>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6"/>
                  </a:ext>
                </a:extLst>
              </a:tr>
              <a:tr h="423375">
                <a:tc>
                  <a:txBody>
                    <a:bodyPr/>
                    <a:lstStyle/>
                    <a:p>
                      <a:pPr marL="0" marR="0" lvl="0" indent="0" algn="l" rtl="0">
                        <a:lnSpc>
                          <a:spcPct val="100000"/>
                        </a:lnSpc>
                        <a:spcBef>
                          <a:spcPts val="0"/>
                        </a:spcBef>
                        <a:spcAft>
                          <a:spcPts val="0"/>
                        </a:spcAft>
                        <a:buClr>
                          <a:schemeClr val="dk1"/>
                        </a:buClr>
                        <a:buSzPts val="1200"/>
                        <a:buFont typeface="Times New Roman"/>
                        <a:buNone/>
                      </a:pPr>
                      <a:r>
                        <a:rPr lang="en-US" sz="1200" b="1" u="none" strike="noStrike" cap="none">
                          <a:latin typeface="Times New Roman"/>
                          <a:ea typeface="Times New Roman"/>
                          <a:cs typeface="Times New Roman"/>
                          <a:sym typeface="Times New Roman"/>
                        </a:rPr>
                        <a:t>Analysis of data </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262626"/>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7"/>
                  </a:ext>
                </a:extLst>
              </a:tr>
              <a:tr h="423375">
                <a:tc>
                  <a:txBody>
                    <a:bodyPr/>
                    <a:lstStyle/>
                    <a:p>
                      <a:pPr marL="0" marR="0" lvl="0" indent="0" algn="l" rtl="0">
                        <a:lnSpc>
                          <a:spcPct val="10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Framing of recommendation and conclusion </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FFFF00"/>
                    </a:solidFill>
                  </a:tcPr>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extLst>
                  <a:ext uri="{0D108BD9-81ED-4DB2-BD59-A6C34878D82A}">
                    <a16:rowId xmlns:a16="http://schemas.microsoft.com/office/drawing/2014/main" val="10008"/>
                  </a:ext>
                </a:extLst>
              </a:tr>
              <a:tr h="423375">
                <a:tc>
                  <a:txBody>
                    <a:bodyPr/>
                    <a:lstStyle/>
                    <a:p>
                      <a:pPr marL="0" marR="0" lvl="0" indent="0" algn="l" rtl="0">
                        <a:lnSpc>
                          <a:spcPct val="100000"/>
                        </a:lnSpc>
                        <a:spcBef>
                          <a:spcPts val="0"/>
                        </a:spcBef>
                        <a:spcAft>
                          <a:spcPts val="0"/>
                        </a:spcAft>
                        <a:buClr>
                          <a:srgbClr val="000000"/>
                        </a:buClr>
                        <a:buSzPts val="1200"/>
                        <a:buFont typeface="Arial"/>
                        <a:buNone/>
                      </a:pPr>
                      <a:r>
                        <a:rPr lang="en-US" sz="1200" b="1" i="0" u="none" strike="noStrike" cap="none">
                          <a:solidFill>
                            <a:schemeClr val="dk1"/>
                          </a:solidFill>
                          <a:latin typeface="Times New Roman"/>
                          <a:ea typeface="Times New Roman"/>
                          <a:cs typeface="Times New Roman"/>
                          <a:sym typeface="Times New Roman"/>
                        </a:rPr>
                        <a:t>Submission of research </a:t>
                      </a:r>
                      <a:endParaRPr sz="1200" b="1" u="none" strike="noStrike" cap="none">
                        <a:latin typeface="Times New Roman"/>
                        <a:ea typeface="Times New Roman"/>
                        <a:cs typeface="Times New Roman"/>
                        <a:sym typeface="Times New Roman"/>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endParaRPr sz="1800" u="none" strike="noStrike" cap="none"/>
                    </a:p>
                  </a:txBody>
                  <a:tcPr marL="91450" marR="91450" marT="45725" marB="45725">
                    <a:solidFill>
                      <a:srgbClr val="5D2D37"/>
                    </a:solidFill>
                  </a:tcPr>
                </a:tc>
                <a:extLst>
                  <a:ext uri="{0D108BD9-81ED-4DB2-BD59-A6C34878D82A}">
                    <a16:rowId xmlns:a16="http://schemas.microsoft.com/office/drawing/2014/main" val="10009"/>
                  </a:ext>
                </a:extLst>
              </a:tr>
            </a:tbl>
          </a:graphicData>
        </a:graphic>
      </p:graphicFrame>
      <p:sp>
        <p:nvSpPr>
          <p:cNvPr id="231" name="Google Shape;231;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Time Schedule </a:t>
            </a:r>
            <a:endParaRPr sz="3200">
              <a:latin typeface="Times New Roman"/>
              <a:ea typeface="Times New Roman"/>
              <a:cs typeface="Times New Roman"/>
              <a:sym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21"/>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Autofit/>
          </a:bodyPr>
          <a:lstStyle/>
          <a:p>
            <a:pPr marL="365760" lvl="0" indent="-261618" algn="just" rtl="0">
              <a:lnSpc>
                <a:spcPct val="100000"/>
              </a:lnSpc>
              <a:spcBef>
                <a:spcPts val="0"/>
              </a:spcBef>
              <a:spcAft>
                <a:spcPts val="0"/>
              </a:spcAft>
              <a:buSzPts val="700"/>
              <a:buChar char="?"/>
            </a:pPr>
            <a:r>
              <a:rPr lang="en-US" sz="700">
                <a:latin typeface="Times New Roman"/>
                <a:ea typeface="Times New Roman"/>
                <a:cs typeface="Times New Roman"/>
                <a:sym typeface="Times New Roman"/>
              </a:rPr>
              <a:t>Bertrand, L., Shaw, K.A., Ko, J., Deprez, D., Chilibeck, P.D. and Zello, G.A., 2021. The impact of the coronavirus disease 2019 (COVID-19) pandemic on university students’ dietary intake, physical activity, and sedentary behaviour. </a:t>
            </a:r>
            <a:r>
              <a:rPr lang="en-US" sz="700" i="1">
                <a:latin typeface="Times New Roman"/>
                <a:ea typeface="Times New Roman"/>
                <a:cs typeface="Times New Roman"/>
                <a:sym typeface="Times New Roman"/>
              </a:rPr>
              <a:t>Applied Physiology, Nutrition, and Metabolism</a:t>
            </a:r>
            <a:r>
              <a:rPr lang="en-US" sz="700">
                <a:latin typeface="Times New Roman"/>
                <a:ea typeface="Times New Roman"/>
                <a:cs typeface="Times New Roman"/>
                <a:sym typeface="Times New Roman"/>
              </a:rPr>
              <a:t>, </a:t>
            </a:r>
            <a:r>
              <a:rPr lang="en-US" sz="700" i="1">
                <a:latin typeface="Times New Roman"/>
                <a:ea typeface="Times New Roman"/>
                <a:cs typeface="Times New Roman"/>
                <a:sym typeface="Times New Roman"/>
              </a:rPr>
              <a:t>46</a:t>
            </a:r>
            <a:r>
              <a:rPr lang="en-US" sz="700">
                <a:latin typeface="Times New Roman"/>
                <a:ea typeface="Times New Roman"/>
                <a:cs typeface="Times New Roman"/>
                <a:sym typeface="Times New Roman"/>
              </a:rPr>
              <a:t>(3), pp.265-272. Available at:</a:t>
            </a:r>
            <a:r>
              <a:rPr lang="en-US" sz="700" u="sng">
                <a:solidFill>
                  <a:schemeClr val="hlink"/>
                </a:solidFill>
                <a:latin typeface="Times New Roman"/>
                <a:ea typeface="Times New Roman"/>
                <a:cs typeface="Times New Roman"/>
                <a:sym typeface="Times New Roman"/>
                <a:hlinkClick r:id="rId3"/>
              </a:rPr>
              <a:t> https://doi.org/10.1139/apnm-2020-0990</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Al-Hazzaa, H.M., 2018. Physical inactivity in Saudi Arabia revisited: A systematic review of inactivity prevalence and perceived barriers to active living. </a:t>
            </a:r>
            <a:r>
              <a:rPr lang="en-US" sz="700" i="1">
                <a:latin typeface="Times New Roman"/>
                <a:ea typeface="Times New Roman"/>
                <a:cs typeface="Times New Roman"/>
                <a:sym typeface="Times New Roman"/>
              </a:rPr>
              <a:t>International journal of health sciences</a:t>
            </a:r>
            <a:r>
              <a:rPr lang="en-US" sz="700">
                <a:latin typeface="Times New Roman"/>
                <a:ea typeface="Times New Roman"/>
                <a:cs typeface="Times New Roman"/>
                <a:sym typeface="Times New Roman"/>
              </a:rPr>
              <a:t>, </a:t>
            </a:r>
            <a:r>
              <a:rPr lang="en-US" sz="700" i="1">
                <a:latin typeface="Times New Roman"/>
                <a:ea typeface="Times New Roman"/>
                <a:cs typeface="Times New Roman"/>
                <a:sym typeface="Times New Roman"/>
              </a:rPr>
              <a:t>12</a:t>
            </a:r>
            <a:r>
              <a:rPr lang="en-US" sz="700">
                <a:latin typeface="Times New Roman"/>
                <a:ea typeface="Times New Roman"/>
                <a:cs typeface="Times New Roman"/>
                <a:sym typeface="Times New Roman"/>
              </a:rPr>
              <a:t>(6), p.50. Available at:</a:t>
            </a:r>
            <a:r>
              <a:rPr lang="en-US" sz="700" u="sng">
                <a:solidFill>
                  <a:schemeClr val="hlink"/>
                </a:solidFill>
                <a:latin typeface="Times New Roman"/>
                <a:ea typeface="Times New Roman"/>
                <a:cs typeface="Times New Roman"/>
                <a:sym typeface="Times New Roman"/>
                <a:hlinkClick r:id="rId4"/>
              </a:rPr>
              <a:t> https://doi.org/1658-3639</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Steene-Johannessen, J., Hansen, B.H., Dalene, K.E., Kolle, E., Northstone, K., Møller, N.C., Grøntved, A., Wedderkopp, N., Kriemler, S., Page, A.S. and Puder, J.J., 2020. Variations in accelerometry measured physical activity and sedentary time across Europe–harmonized analyses of 47,497 children and adolescents. </a:t>
            </a:r>
            <a:r>
              <a:rPr lang="en-US" sz="700" i="1">
                <a:latin typeface="Times New Roman"/>
                <a:ea typeface="Times New Roman"/>
                <a:cs typeface="Times New Roman"/>
                <a:sym typeface="Times New Roman"/>
              </a:rPr>
              <a:t>International Journal of Behavioral Nutrition and Physical Activity</a:t>
            </a:r>
            <a:r>
              <a:rPr lang="en-US" sz="700">
                <a:latin typeface="Times New Roman"/>
                <a:ea typeface="Times New Roman"/>
                <a:cs typeface="Times New Roman"/>
                <a:sym typeface="Times New Roman"/>
              </a:rPr>
              <a:t>, </a:t>
            </a:r>
            <a:r>
              <a:rPr lang="en-US" sz="700" i="1">
                <a:latin typeface="Times New Roman"/>
                <a:ea typeface="Times New Roman"/>
                <a:cs typeface="Times New Roman"/>
                <a:sym typeface="Times New Roman"/>
              </a:rPr>
              <a:t>17</a:t>
            </a:r>
            <a:r>
              <a:rPr lang="en-US" sz="700">
                <a:latin typeface="Times New Roman"/>
                <a:ea typeface="Times New Roman"/>
                <a:cs typeface="Times New Roman"/>
                <a:sym typeface="Times New Roman"/>
              </a:rPr>
              <a:t>(1), pp.1-14. Available at:</a:t>
            </a:r>
            <a:r>
              <a:rPr lang="en-US" sz="700" u="sng">
                <a:solidFill>
                  <a:schemeClr val="hlink"/>
                </a:solidFill>
                <a:latin typeface="Times New Roman"/>
                <a:ea typeface="Times New Roman"/>
                <a:cs typeface="Times New Roman"/>
                <a:sym typeface="Times New Roman"/>
                <a:hlinkClick r:id="rId5"/>
              </a:rPr>
              <a:t> https://doi.org/10.1186/s12966-020-00930-x</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Lacy, A.C. and Williams, S.M., 2018. </a:t>
            </a:r>
            <a:r>
              <a:rPr lang="en-US" sz="700" i="1">
                <a:latin typeface="Times New Roman"/>
                <a:ea typeface="Times New Roman"/>
                <a:cs typeface="Times New Roman"/>
                <a:sym typeface="Times New Roman"/>
              </a:rPr>
              <a:t>Measurement and evaluation in physical education and exercise science</a:t>
            </a:r>
            <a:r>
              <a:rPr lang="en-US" sz="700">
                <a:latin typeface="Times New Roman"/>
                <a:ea typeface="Times New Roman"/>
                <a:cs typeface="Times New Roman"/>
                <a:sym typeface="Times New Roman"/>
              </a:rPr>
              <a:t>. Routledge. Available at:</a:t>
            </a:r>
            <a:r>
              <a:rPr lang="en-US" sz="700" u="sng">
                <a:solidFill>
                  <a:schemeClr val="hlink"/>
                </a:solidFill>
                <a:latin typeface="Times New Roman"/>
                <a:ea typeface="Times New Roman"/>
                <a:cs typeface="Times New Roman"/>
                <a:sym typeface="Times New Roman"/>
                <a:hlinkClick r:id="rId6"/>
              </a:rPr>
              <a:t> https://doi.org/10.4324/9781315312736</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Romero-Blanco, C., Rodríguez-Almagro, J., Onieva-Zafra, M.D., Parra-Fernández, M.L., Prado-Laguna, M.D.C. and Hernández-Martínez, A., 2020. Physical activity and sedentary lifestyle in university students: changes during confinement due to the COVID-19 pandemic. </a:t>
            </a:r>
            <a:r>
              <a:rPr lang="en-US" sz="700" i="1">
                <a:latin typeface="Times New Roman"/>
                <a:ea typeface="Times New Roman"/>
                <a:cs typeface="Times New Roman"/>
                <a:sym typeface="Times New Roman"/>
              </a:rPr>
              <a:t>International journal of environmental research and public health</a:t>
            </a:r>
            <a:r>
              <a:rPr lang="en-US" sz="700">
                <a:latin typeface="Times New Roman"/>
                <a:ea typeface="Times New Roman"/>
                <a:cs typeface="Times New Roman"/>
                <a:sym typeface="Times New Roman"/>
              </a:rPr>
              <a:t>, </a:t>
            </a:r>
            <a:r>
              <a:rPr lang="en-US" sz="700" i="1">
                <a:latin typeface="Times New Roman"/>
                <a:ea typeface="Times New Roman"/>
                <a:cs typeface="Times New Roman"/>
                <a:sym typeface="Times New Roman"/>
              </a:rPr>
              <a:t>17</a:t>
            </a:r>
            <a:r>
              <a:rPr lang="en-US" sz="700">
                <a:latin typeface="Times New Roman"/>
                <a:ea typeface="Times New Roman"/>
                <a:cs typeface="Times New Roman"/>
                <a:sym typeface="Times New Roman"/>
              </a:rPr>
              <a:t>(18), p.6567. Available at:</a:t>
            </a:r>
            <a:r>
              <a:rPr lang="en-US" sz="700" u="sng">
                <a:solidFill>
                  <a:schemeClr val="hlink"/>
                </a:solidFill>
                <a:latin typeface="Times New Roman"/>
                <a:ea typeface="Times New Roman"/>
                <a:cs typeface="Times New Roman"/>
                <a:sym typeface="Times New Roman"/>
                <a:hlinkClick r:id="rId7"/>
              </a:rPr>
              <a:t> https://doi.org/10.3390/ijerph17186567</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Rodríguez-Larrad, A., Mañas, A., Labayen, I., González-Gross, M., Espin, A., Aznar, S., Serrano-Sánchez, J.A., Vera-Garcia, F.J., González-Lamuño, D., Ara, I. and Carrasco-Páez, L., 2021. Impact of COVID-19 confinement on physical activity and sedentary behaviour in Spanish university students: Role of gender. </a:t>
            </a:r>
            <a:r>
              <a:rPr lang="en-US" sz="700" i="1">
                <a:latin typeface="Times New Roman"/>
                <a:ea typeface="Times New Roman"/>
                <a:cs typeface="Times New Roman"/>
                <a:sym typeface="Times New Roman"/>
              </a:rPr>
              <a:t>International Journal of Environmental Research and Public Health</a:t>
            </a:r>
            <a:r>
              <a:rPr lang="en-US" sz="700">
                <a:latin typeface="Times New Roman"/>
                <a:ea typeface="Times New Roman"/>
                <a:cs typeface="Times New Roman"/>
                <a:sym typeface="Times New Roman"/>
              </a:rPr>
              <a:t>, </a:t>
            </a:r>
            <a:r>
              <a:rPr lang="en-US" sz="700" i="1">
                <a:latin typeface="Times New Roman"/>
                <a:ea typeface="Times New Roman"/>
                <a:cs typeface="Times New Roman"/>
                <a:sym typeface="Times New Roman"/>
              </a:rPr>
              <a:t>18</a:t>
            </a:r>
            <a:r>
              <a:rPr lang="en-US" sz="700">
                <a:latin typeface="Times New Roman"/>
                <a:ea typeface="Times New Roman"/>
                <a:cs typeface="Times New Roman"/>
                <a:sym typeface="Times New Roman"/>
              </a:rPr>
              <a:t>(2), p.369. Available at:</a:t>
            </a:r>
            <a:r>
              <a:rPr lang="en-US" sz="700" u="sng">
                <a:solidFill>
                  <a:schemeClr val="hlink"/>
                </a:solidFill>
                <a:latin typeface="Times New Roman"/>
                <a:ea typeface="Times New Roman"/>
                <a:cs typeface="Times New Roman"/>
                <a:sym typeface="Times New Roman"/>
                <a:hlinkClick r:id="rId8"/>
              </a:rPr>
              <a:t> https://doi.org/10.3390/ijerph18020369</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Aubert, S., Barnes, J.D., Abdeta, C., Abi Nader, P., Adeniyi, A.F., Aguilar-Farias, N., Tenesaca, D.S.A., Bhawra, J., Brazo-Sayavera, J., Cardon, G. and Chang, C.K., 2018. Global matrix 3.0 physical activity report card grades for children and youth: results and analysis from 49 countries. </a:t>
            </a:r>
            <a:r>
              <a:rPr lang="en-US" sz="700" i="1">
                <a:latin typeface="Times New Roman"/>
                <a:ea typeface="Times New Roman"/>
                <a:cs typeface="Times New Roman"/>
                <a:sym typeface="Times New Roman"/>
              </a:rPr>
              <a:t>Journal of physical activity and health</a:t>
            </a:r>
            <a:r>
              <a:rPr lang="en-US" sz="700">
                <a:latin typeface="Times New Roman"/>
                <a:ea typeface="Times New Roman"/>
                <a:cs typeface="Times New Roman"/>
                <a:sym typeface="Times New Roman"/>
              </a:rPr>
              <a:t>, </a:t>
            </a:r>
            <a:r>
              <a:rPr lang="en-US" sz="700" i="1">
                <a:latin typeface="Times New Roman"/>
                <a:ea typeface="Times New Roman"/>
                <a:cs typeface="Times New Roman"/>
                <a:sym typeface="Times New Roman"/>
              </a:rPr>
              <a:t>15</a:t>
            </a:r>
            <a:r>
              <a:rPr lang="en-US" sz="700">
                <a:latin typeface="Times New Roman"/>
                <a:ea typeface="Times New Roman"/>
                <a:cs typeface="Times New Roman"/>
                <a:sym typeface="Times New Roman"/>
              </a:rPr>
              <a:t>(s2), pp.S251-S273. Available at:</a:t>
            </a:r>
            <a:r>
              <a:rPr lang="en-US" sz="700" u="sng">
                <a:solidFill>
                  <a:schemeClr val="hlink"/>
                </a:solidFill>
                <a:latin typeface="Times New Roman"/>
                <a:ea typeface="Times New Roman"/>
                <a:cs typeface="Times New Roman"/>
                <a:sym typeface="Times New Roman"/>
                <a:hlinkClick r:id="rId9"/>
              </a:rPr>
              <a:t> https://doi.org/10.1123/jpah.2018-0472</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Powell, K.E., King, A.C., Buchner, D.M., Campbell, W.W., DiPietro, L., Erickson, K.I., Hillman, C.H., Jakicic, J.M., Janz, K.F., Katzmarzyk, P.T. and Kraus, W.E., 2018. The scientific foundation for the physical activity guidelines for Americans. </a:t>
            </a:r>
            <a:r>
              <a:rPr lang="en-US" sz="700" i="1">
                <a:latin typeface="Times New Roman"/>
                <a:ea typeface="Times New Roman"/>
                <a:cs typeface="Times New Roman"/>
                <a:sym typeface="Times New Roman"/>
              </a:rPr>
              <a:t>Journal of Physical Activity and Health</a:t>
            </a:r>
            <a:r>
              <a:rPr lang="en-US" sz="700">
                <a:latin typeface="Times New Roman"/>
                <a:ea typeface="Times New Roman"/>
                <a:cs typeface="Times New Roman"/>
                <a:sym typeface="Times New Roman"/>
              </a:rPr>
              <a:t>, </a:t>
            </a:r>
            <a:r>
              <a:rPr lang="en-US" sz="700" i="1">
                <a:latin typeface="Times New Roman"/>
                <a:ea typeface="Times New Roman"/>
                <a:cs typeface="Times New Roman"/>
                <a:sym typeface="Times New Roman"/>
              </a:rPr>
              <a:t>16</a:t>
            </a:r>
            <a:r>
              <a:rPr lang="en-US" sz="700">
                <a:latin typeface="Times New Roman"/>
                <a:ea typeface="Times New Roman"/>
                <a:cs typeface="Times New Roman"/>
                <a:sym typeface="Times New Roman"/>
              </a:rPr>
              <a:t>(1), pp.1-11. Available at:</a:t>
            </a:r>
            <a:r>
              <a:rPr lang="en-US" sz="700" u="sng">
                <a:solidFill>
                  <a:schemeClr val="hlink"/>
                </a:solidFill>
                <a:latin typeface="Times New Roman"/>
                <a:ea typeface="Times New Roman"/>
                <a:cs typeface="Times New Roman"/>
                <a:sym typeface="Times New Roman"/>
                <a:hlinkClick r:id="rId10"/>
              </a:rPr>
              <a:t> https://doi.org/10.1123/jpah.2018-0618</a:t>
            </a:r>
            <a:r>
              <a:rPr lang="en-US" sz="700">
                <a:latin typeface="Times New Roman"/>
                <a:ea typeface="Times New Roman"/>
                <a:cs typeface="Times New Roman"/>
                <a:sym typeface="Times New Roman"/>
              </a:rPr>
              <a:t> (Accessed on 13 February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ijmhr.org (2022) </a:t>
            </a:r>
            <a:r>
              <a:rPr lang="en-US" sz="700" i="1">
                <a:latin typeface="Times New Roman"/>
                <a:ea typeface="Times New Roman"/>
                <a:cs typeface="Times New Roman"/>
                <a:sym typeface="Times New Roman"/>
              </a:rPr>
              <a:t>Original research article physical activity level among ... - IJMHR</a:t>
            </a:r>
            <a:r>
              <a:rPr lang="en-US" sz="700">
                <a:latin typeface="Times New Roman"/>
                <a:ea typeface="Times New Roman"/>
                <a:cs typeface="Times New Roman"/>
                <a:sym typeface="Times New Roman"/>
              </a:rPr>
              <a:t>. Available at:</a:t>
            </a:r>
            <a:r>
              <a:rPr lang="en-US" sz="700" u="sng">
                <a:solidFill>
                  <a:schemeClr val="hlink"/>
                </a:solidFill>
                <a:latin typeface="Times New Roman"/>
                <a:ea typeface="Times New Roman"/>
                <a:cs typeface="Times New Roman"/>
                <a:sym typeface="Times New Roman"/>
                <a:hlinkClick r:id="rId11"/>
              </a:rPr>
              <a:t> https://www.ijmhr.org/ijpr.3.6/IJPR.2015.202.pdf</a:t>
            </a:r>
            <a:r>
              <a:rPr lang="en-US" sz="700">
                <a:latin typeface="Times New Roman"/>
                <a:ea typeface="Times New Roman"/>
                <a:cs typeface="Times New Roman"/>
                <a:sym typeface="Times New Roman"/>
              </a:rPr>
              <a:t> (Accessed: February 13, 2023).</a:t>
            </a:r>
            <a:endParaRPr sz="700"/>
          </a:p>
          <a:p>
            <a:pPr marL="365760" lvl="0" indent="-261618" algn="just" rtl="0">
              <a:lnSpc>
                <a:spcPct val="100000"/>
              </a:lnSpc>
              <a:spcBef>
                <a:spcPts val="400"/>
              </a:spcBef>
              <a:spcAft>
                <a:spcPts val="0"/>
              </a:spcAft>
              <a:buSzPts val="700"/>
              <a:buChar char="?"/>
            </a:pPr>
            <a:r>
              <a:rPr lang="en-US" sz="700">
                <a:latin typeface="Times New Roman"/>
                <a:ea typeface="Times New Roman"/>
                <a:cs typeface="Times New Roman"/>
                <a:sym typeface="Times New Roman"/>
              </a:rPr>
              <a:t>researchgate.net (2022) </a:t>
            </a:r>
            <a:r>
              <a:rPr lang="en-US" sz="700" i="1">
                <a:latin typeface="Times New Roman"/>
                <a:ea typeface="Times New Roman"/>
                <a:cs typeface="Times New Roman"/>
                <a:sym typeface="Times New Roman"/>
              </a:rPr>
              <a:t>Figure 9: Pie Chart of physical activities classified by tree 1</a:t>
            </a:r>
            <a:r>
              <a:rPr lang="en-US" sz="700">
                <a:latin typeface="Times New Roman"/>
                <a:ea typeface="Times New Roman"/>
                <a:cs typeface="Times New Roman"/>
                <a:sym typeface="Times New Roman"/>
              </a:rPr>
              <a:t>. Available at:</a:t>
            </a:r>
            <a:r>
              <a:rPr lang="en-US" sz="700" u="sng">
                <a:solidFill>
                  <a:schemeClr val="hlink"/>
                </a:solidFill>
                <a:latin typeface="Times New Roman"/>
                <a:ea typeface="Times New Roman"/>
                <a:cs typeface="Times New Roman"/>
                <a:sym typeface="Times New Roman"/>
                <a:hlinkClick r:id="rId12"/>
              </a:rPr>
              <a:t> https://www.researchgate.net/figure/Pie-chart-of-physical-activities-classified-by-Tree-1_fig5_234801633</a:t>
            </a:r>
            <a:r>
              <a:rPr lang="en-US" sz="700">
                <a:latin typeface="Times New Roman"/>
                <a:ea typeface="Times New Roman"/>
                <a:cs typeface="Times New Roman"/>
                <a:sym typeface="Times New Roman"/>
              </a:rPr>
              <a:t> (Accessed: February 13, 2023). </a:t>
            </a:r>
            <a:endParaRPr sz="700"/>
          </a:p>
          <a:p>
            <a:pPr marL="365760" lvl="0" indent="-222757" algn="just" rtl="0">
              <a:lnSpc>
                <a:spcPct val="150000"/>
              </a:lnSpc>
              <a:spcBef>
                <a:spcPts val="0"/>
              </a:spcBef>
              <a:spcAft>
                <a:spcPts val="0"/>
              </a:spcAft>
              <a:buSzPts val="700"/>
              <a:buChar char="?"/>
            </a:pPr>
            <a:r>
              <a:rPr lang="en-US" sz="700">
                <a:solidFill>
                  <a:srgbClr val="222222"/>
                </a:solidFill>
                <a:highlight>
                  <a:srgbClr val="FFFFFF"/>
                </a:highlight>
                <a:latin typeface="Times New Roman"/>
                <a:ea typeface="Times New Roman"/>
                <a:cs typeface="Times New Roman"/>
                <a:sym typeface="Times New Roman"/>
              </a:rPr>
              <a:t>Ruggiano, N. and Perry, T.E., 2019. Conducting secondary analysis of qualitative data: Should we, can we, and how?. </a:t>
            </a:r>
            <a:r>
              <a:rPr lang="en-US" sz="700" i="1">
                <a:solidFill>
                  <a:srgbClr val="222222"/>
                </a:solidFill>
                <a:highlight>
                  <a:srgbClr val="FFFFFF"/>
                </a:highlight>
                <a:latin typeface="Times New Roman"/>
                <a:ea typeface="Times New Roman"/>
                <a:cs typeface="Times New Roman"/>
                <a:sym typeface="Times New Roman"/>
              </a:rPr>
              <a:t>Qualitative Social Work</a:t>
            </a:r>
            <a:r>
              <a:rPr lang="en-US" sz="700">
                <a:solidFill>
                  <a:srgbClr val="222222"/>
                </a:solidFill>
                <a:highlight>
                  <a:srgbClr val="FFFFFF"/>
                </a:highlight>
                <a:latin typeface="Times New Roman"/>
                <a:ea typeface="Times New Roman"/>
                <a:cs typeface="Times New Roman"/>
                <a:sym typeface="Times New Roman"/>
              </a:rPr>
              <a:t>, </a:t>
            </a:r>
            <a:r>
              <a:rPr lang="en-US" sz="700" i="1">
                <a:solidFill>
                  <a:srgbClr val="222222"/>
                </a:solidFill>
                <a:highlight>
                  <a:srgbClr val="FFFFFF"/>
                </a:highlight>
                <a:latin typeface="Times New Roman"/>
                <a:ea typeface="Times New Roman"/>
                <a:cs typeface="Times New Roman"/>
                <a:sym typeface="Times New Roman"/>
              </a:rPr>
              <a:t>18</a:t>
            </a:r>
            <a:r>
              <a:rPr lang="en-US" sz="700">
                <a:solidFill>
                  <a:srgbClr val="222222"/>
                </a:solidFill>
                <a:highlight>
                  <a:srgbClr val="FFFFFF"/>
                </a:highlight>
                <a:latin typeface="Times New Roman"/>
                <a:ea typeface="Times New Roman"/>
                <a:cs typeface="Times New Roman"/>
                <a:sym typeface="Times New Roman"/>
              </a:rPr>
              <a:t>(1), pp.81-97. Available at: </a:t>
            </a:r>
            <a:r>
              <a:rPr lang="en-US" sz="700" u="sng">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https://doi.org/10.1177/1473325017700701</a:t>
            </a:r>
            <a:r>
              <a:rPr lang="en-US" sz="700">
                <a:solidFill>
                  <a:srgbClr val="222222"/>
                </a:solidFill>
                <a:highlight>
                  <a:srgbClr val="FFFFFF"/>
                </a:highlight>
                <a:latin typeface="Times New Roman"/>
                <a:ea typeface="Times New Roman"/>
                <a:cs typeface="Times New Roman"/>
                <a:sym typeface="Times New Roman"/>
              </a:rPr>
              <a:t> (Accessed on 13th February 2023)</a:t>
            </a:r>
            <a:endParaRPr sz="700">
              <a:solidFill>
                <a:srgbClr val="222222"/>
              </a:solidFill>
              <a:highlight>
                <a:srgbClr val="FFFFFF"/>
              </a:highlight>
              <a:latin typeface="Times New Roman"/>
              <a:ea typeface="Times New Roman"/>
              <a:cs typeface="Times New Roman"/>
              <a:sym typeface="Times New Roman"/>
            </a:endParaRPr>
          </a:p>
          <a:p>
            <a:pPr marL="365760" lvl="0" indent="-222757" algn="just" rtl="0">
              <a:lnSpc>
                <a:spcPct val="150000"/>
              </a:lnSpc>
              <a:spcBef>
                <a:spcPts val="0"/>
              </a:spcBef>
              <a:spcAft>
                <a:spcPts val="0"/>
              </a:spcAft>
              <a:buSzPts val="700"/>
              <a:buChar char="?"/>
            </a:pPr>
            <a:r>
              <a:rPr lang="en-US" sz="700">
                <a:solidFill>
                  <a:srgbClr val="222222"/>
                </a:solidFill>
                <a:highlight>
                  <a:srgbClr val="FFFFFF"/>
                </a:highlight>
                <a:latin typeface="Times New Roman"/>
                <a:ea typeface="Times New Roman"/>
                <a:cs typeface="Times New Roman"/>
                <a:sym typeface="Times New Roman"/>
              </a:rPr>
              <a:t>Suri, H., 2020. Ethical considerations of conducting systematic reviews in educational research. </a:t>
            </a:r>
            <a:r>
              <a:rPr lang="en-US" sz="700" i="1">
                <a:solidFill>
                  <a:srgbClr val="222222"/>
                </a:solidFill>
                <a:highlight>
                  <a:srgbClr val="FFFFFF"/>
                </a:highlight>
                <a:latin typeface="Times New Roman"/>
                <a:ea typeface="Times New Roman"/>
                <a:cs typeface="Times New Roman"/>
                <a:sym typeface="Times New Roman"/>
              </a:rPr>
              <a:t>Systematic reviews in educational research: Methodology, perspectives and application</a:t>
            </a:r>
            <a:r>
              <a:rPr lang="en-US" sz="700">
                <a:solidFill>
                  <a:srgbClr val="222222"/>
                </a:solidFill>
                <a:highlight>
                  <a:srgbClr val="FFFFFF"/>
                </a:highlight>
                <a:latin typeface="Times New Roman"/>
                <a:ea typeface="Times New Roman"/>
                <a:cs typeface="Times New Roman"/>
                <a:sym typeface="Times New Roman"/>
              </a:rPr>
              <a:t>, pp.41-54. Available at: </a:t>
            </a:r>
            <a:r>
              <a:rPr lang="en-US" sz="700" u="sng">
                <a:solidFill>
                  <a:srgbClr val="1155CC"/>
                </a:solidFill>
                <a:highlight>
                  <a:srgbClr val="FFFFFF"/>
                </a:highlight>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https://doi.org/10.1007/978-3-658-27602-7_3</a:t>
            </a:r>
            <a:r>
              <a:rPr lang="en-US" sz="700">
                <a:solidFill>
                  <a:srgbClr val="222222"/>
                </a:solidFill>
                <a:highlight>
                  <a:srgbClr val="FFFFFF"/>
                </a:highlight>
                <a:latin typeface="Times New Roman"/>
                <a:ea typeface="Times New Roman"/>
                <a:cs typeface="Times New Roman"/>
                <a:sym typeface="Times New Roman"/>
              </a:rPr>
              <a:t>   (Accessed on 13th February 2023)</a:t>
            </a:r>
            <a:endParaRPr sz="700">
              <a:solidFill>
                <a:srgbClr val="222222"/>
              </a:solidFill>
              <a:highlight>
                <a:srgbClr val="FFFFFF"/>
              </a:highlight>
              <a:latin typeface="Times New Roman"/>
              <a:ea typeface="Times New Roman"/>
              <a:cs typeface="Times New Roman"/>
              <a:sym typeface="Times New Roman"/>
            </a:endParaRPr>
          </a:p>
          <a:p>
            <a:pPr marL="365760" lvl="0" indent="-222757" algn="just" rtl="0">
              <a:lnSpc>
                <a:spcPct val="150000"/>
              </a:lnSpc>
              <a:spcBef>
                <a:spcPts val="0"/>
              </a:spcBef>
              <a:spcAft>
                <a:spcPts val="0"/>
              </a:spcAft>
              <a:buSzPts val="700"/>
              <a:buChar char="?"/>
            </a:pPr>
            <a:r>
              <a:rPr lang="en-US" sz="700">
                <a:solidFill>
                  <a:srgbClr val="222222"/>
                </a:solidFill>
                <a:highlight>
                  <a:srgbClr val="FFFFFF"/>
                </a:highlight>
                <a:latin typeface="Times New Roman"/>
                <a:ea typeface="Times New Roman"/>
                <a:cs typeface="Times New Roman"/>
                <a:sym typeface="Times New Roman"/>
              </a:rPr>
              <a:t>Arigo, D., Pagoto, S., Carter-Harris, L., Lillie, S.E. and Nebeker, C., (2018). ‘Using social media for health research: Methodological and ethical considerations for recruitment and intervention delivery.’ </a:t>
            </a:r>
            <a:r>
              <a:rPr lang="en-US" sz="700" i="1">
                <a:solidFill>
                  <a:srgbClr val="222222"/>
                </a:solidFill>
                <a:highlight>
                  <a:srgbClr val="FFFFFF"/>
                </a:highlight>
                <a:latin typeface="Times New Roman"/>
                <a:ea typeface="Times New Roman"/>
                <a:cs typeface="Times New Roman"/>
                <a:sym typeface="Times New Roman"/>
              </a:rPr>
              <a:t>Digital health</a:t>
            </a:r>
            <a:r>
              <a:rPr lang="en-US" sz="700">
                <a:solidFill>
                  <a:srgbClr val="222222"/>
                </a:solidFill>
                <a:highlight>
                  <a:srgbClr val="FFFFFF"/>
                </a:highlight>
                <a:latin typeface="Times New Roman"/>
                <a:ea typeface="Times New Roman"/>
                <a:cs typeface="Times New Roman"/>
                <a:sym typeface="Times New Roman"/>
              </a:rPr>
              <a:t>, </a:t>
            </a:r>
            <a:r>
              <a:rPr lang="en-US" sz="700" i="1">
                <a:solidFill>
                  <a:srgbClr val="222222"/>
                </a:solidFill>
                <a:highlight>
                  <a:srgbClr val="FFFFFF"/>
                </a:highlight>
                <a:latin typeface="Times New Roman"/>
                <a:ea typeface="Times New Roman"/>
                <a:cs typeface="Times New Roman"/>
                <a:sym typeface="Times New Roman"/>
              </a:rPr>
              <a:t>4</a:t>
            </a:r>
            <a:r>
              <a:rPr lang="en-US" sz="700">
                <a:solidFill>
                  <a:srgbClr val="222222"/>
                </a:solidFill>
                <a:highlight>
                  <a:srgbClr val="FFFFFF"/>
                </a:highlight>
                <a:latin typeface="Times New Roman"/>
                <a:ea typeface="Times New Roman"/>
                <a:cs typeface="Times New Roman"/>
                <a:sym typeface="Times New Roman"/>
              </a:rPr>
              <a:t>, p.2055207618771757. </a:t>
            </a:r>
            <a:r>
              <a:rPr lang="en-US" sz="700">
                <a:latin typeface="Times New Roman"/>
                <a:ea typeface="Times New Roman"/>
                <a:cs typeface="Times New Roman"/>
                <a:sym typeface="Times New Roman"/>
              </a:rPr>
              <a:t>Available at: </a:t>
            </a:r>
            <a:r>
              <a:rPr lang="en-US" sz="700" u="sng">
                <a:solidFill>
                  <a:srgbClr val="1155CC"/>
                </a:solid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https://doi.org/10.1177/2055207618771757</a:t>
            </a:r>
            <a:r>
              <a:rPr lang="en-US" sz="700">
                <a:latin typeface="Times New Roman"/>
                <a:ea typeface="Times New Roman"/>
                <a:cs typeface="Times New Roman"/>
                <a:sym typeface="Times New Roman"/>
              </a:rPr>
              <a:t> </a:t>
            </a:r>
            <a:r>
              <a:rPr lang="en-US" sz="700">
                <a:solidFill>
                  <a:srgbClr val="222222"/>
                </a:solidFill>
                <a:highlight>
                  <a:srgbClr val="FFFFFF"/>
                </a:highlight>
                <a:latin typeface="Times New Roman"/>
                <a:ea typeface="Times New Roman"/>
                <a:cs typeface="Times New Roman"/>
                <a:sym typeface="Times New Roman"/>
              </a:rPr>
              <a:t>(Accessed on 13th February 2023)</a:t>
            </a:r>
            <a:endParaRPr sz="700">
              <a:solidFill>
                <a:srgbClr val="222222"/>
              </a:solidFill>
              <a:highlight>
                <a:srgbClr val="FFFFFF"/>
              </a:highlight>
              <a:latin typeface="Times New Roman"/>
              <a:ea typeface="Times New Roman"/>
              <a:cs typeface="Times New Roman"/>
              <a:sym typeface="Times New Roman"/>
            </a:endParaRPr>
          </a:p>
          <a:p>
            <a:pPr marL="365760" lvl="0" indent="-222757" algn="just" rtl="0">
              <a:lnSpc>
                <a:spcPct val="150000"/>
              </a:lnSpc>
              <a:spcBef>
                <a:spcPts val="0"/>
              </a:spcBef>
              <a:spcAft>
                <a:spcPts val="0"/>
              </a:spcAft>
              <a:buSzPts val="700"/>
              <a:buChar char="?"/>
            </a:pPr>
            <a:r>
              <a:rPr lang="en-US" sz="700">
                <a:solidFill>
                  <a:srgbClr val="222222"/>
                </a:solidFill>
                <a:highlight>
                  <a:srgbClr val="FFFFFF"/>
                </a:highlight>
                <a:latin typeface="Times New Roman"/>
                <a:ea typeface="Times New Roman"/>
                <a:cs typeface="Times New Roman"/>
                <a:sym typeface="Times New Roman"/>
              </a:rPr>
              <a:t>Bhattarai, B.P., Paudyal, S., Luo, Y., Mohanpurkar, M., Cheung, K., Tonkoski, R., Hovsapian, R., Myers, K.S., Zhang, R., Zhao, P. and Manic, M., 2019. Big data analytics in smart grids: state‐of‐the‐art, challenges, opportunities, and future directions. </a:t>
            </a:r>
            <a:r>
              <a:rPr lang="en-US" sz="700" i="1">
                <a:solidFill>
                  <a:srgbClr val="222222"/>
                </a:solidFill>
                <a:highlight>
                  <a:srgbClr val="FFFFFF"/>
                </a:highlight>
                <a:latin typeface="Times New Roman"/>
                <a:ea typeface="Times New Roman"/>
                <a:cs typeface="Times New Roman"/>
                <a:sym typeface="Times New Roman"/>
              </a:rPr>
              <a:t>IET Smart Grid</a:t>
            </a:r>
            <a:r>
              <a:rPr lang="en-US" sz="700">
                <a:solidFill>
                  <a:srgbClr val="222222"/>
                </a:solidFill>
                <a:highlight>
                  <a:srgbClr val="FFFFFF"/>
                </a:highlight>
                <a:latin typeface="Times New Roman"/>
                <a:ea typeface="Times New Roman"/>
                <a:cs typeface="Times New Roman"/>
                <a:sym typeface="Times New Roman"/>
              </a:rPr>
              <a:t>, </a:t>
            </a:r>
            <a:r>
              <a:rPr lang="en-US" sz="700" i="1">
                <a:solidFill>
                  <a:srgbClr val="222222"/>
                </a:solidFill>
                <a:highlight>
                  <a:srgbClr val="FFFFFF"/>
                </a:highlight>
                <a:latin typeface="Times New Roman"/>
                <a:ea typeface="Times New Roman"/>
                <a:cs typeface="Times New Roman"/>
                <a:sym typeface="Times New Roman"/>
              </a:rPr>
              <a:t>2</a:t>
            </a:r>
            <a:r>
              <a:rPr lang="en-US" sz="700">
                <a:solidFill>
                  <a:srgbClr val="222222"/>
                </a:solidFill>
                <a:highlight>
                  <a:srgbClr val="FFFFFF"/>
                </a:highlight>
                <a:latin typeface="Times New Roman"/>
                <a:ea typeface="Times New Roman"/>
                <a:cs typeface="Times New Roman"/>
                <a:sym typeface="Times New Roman"/>
              </a:rPr>
              <a:t>(2), pp.141-154. Available at: </a:t>
            </a:r>
            <a:r>
              <a:rPr lang="en-US" sz="700" u="sng">
                <a:solidFill>
                  <a:srgbClr val="1155CC"/>
                </a:solidFill>
                <a:highlight>
                  <a:srgbClr val="FFFFFF"/>
                </a:highlight>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https://ietresearch.onlinelibrary.wiley.com/doi/pdf/10.1049/iet-stg.2018.0261</a:t>
            </a:r>
            <a:r>
              <a:rPr lang="en-US" sz="700">
                <a:solidFill>
                  <a:srgbClr val="222222"/>
                </a:solidFill>
                <a:highlight>
                  <a:srgbClr val="FFFFFF"/>
                </a:highlight>
                <a:latin typeface="Times New Roman"/>
                <a:ea typeface="Times New Roman"/>
                <a:cs typeface="Times New Roman"/>
                <a:sym typeface="Times New Roman"/>
              </a:rPr>
              <a:t>  (Accessed on 13th February 2023)</a:t>
            </a:r>
            <a:endParaRPr sz="700">
              <a:solidFill>
                <a:srgbClr val="222222"/>
              </a:solidFill>
              <a:highlight>
                <a:srgbClr val="FFFFFF"/>
              </a:highlight>
              <a:latin typeface="Times New Roman"/>
              <a:ea typeface="Times New Roman"/>
              <a:cs typeface="Times New Roman"/>
              <a:sym typeface="Times New Roman"/>
            </a:endParaRPr>
          </a:p>
          <a:p>
            <a:pPr marL="365760" lvl="0" indent="-222757" algn="just" rtl="0">
              <a:lnSpc>
                <a:spcPct val="150000"/>
              </a:lnSpc>
              <a:spcBef>
                <a:spcPts val="0"/>
              </a:spcBef>
              <a:spcAft>
                <a:spcPts val="0"/>
              </a:spcAft>
              <a:buSzPts val="700"/>
              <a:buChar char="?"/>
            </a:pPr>
            <a:r>
              <a:rPr lang="en-US" sz="700">
                <a:solidFill>
                  <a:srgbClr val="222222"/>
                </a:solidFill>
                <a:highlight>
                  <a:srgbClr val="FFFFFF"/>
                </a:highlight>
                <a:latin typeface="Times New Roman"/>
                <a:ea typeface="Times New Roman"/>
                <a:cs typeface="Times New Roman"/>
                <a:sym typeface="Times New Roman"/>
              </a:rPr>
              <a:t>Smith, B. and Wightman, L., 2021. Promoting physical activity to disabled people: messengers, messages, guidelines and communication formats. </a:t>
            </a:r>
            <a:r>
              <a:rPr lang="en-US" sz="700" i="1">
                <a:solidFill>
                  <a:srgbClr val="222222"/>
                </a:solidFill>
                <a:highlight>
                  <a:srgbClr val="FFFFFF"/>
                </a:highlight>
                <a:latin typeface="Times New Roman"/>
                <a:ea typeface="Times New Roman"/>
                <a:cs typeface="Times New Roman"/>
                <a:sym typeface="Times New Roman"/>
              </a:rPr>
              <a:t>Disability and rehabilitation</a:t>
            </a:r>
            <a:r>
              <a:rPr lang="en-US" sz="700">
                <a:solidFill>
                  <a:srgbClr val="222222"/>
                </a:solidFill>
                <a:highlight>
                  <a:srgbClr val="FFFFFF"/>
                </a:highlight>
                <a:latin typeface="Times New Roman"/>
                <a:ea typeface="Times New Roman"/>
                <a:cs typeface="Times New Roman"/>
                <a:sym typeface="Times New Roman"/>
              </a:rPr>
              <a:t>, </a:t>
            </a:r>
            <a:r>
              <a:rPr lang="en-US" sz="700" i="1">
                <a:solidFill>
                  <a:srgbClr val="222222"/>
                </a:solidFill>
                <a:highlight>
                  <a:srgbClr val="FFFFFF"/>
                </a:highlight>
                <a:latin typeface="Times New Roman"/>
                <a:ea typeface="Times New Roman"/>
                <a:cs typeface="Times New Roman"/>
                <a:sym typeface="Times New Roman"/>
              </a:rPr>
              <a:t>43</a:t>
            </a:r>
            <a:r>
              <a:rPr lang="en-US" sz="700">
                <a:solidFill>
                  <a:srgbClr val="222222"/>
                </a:solidFill>
                <a:highlight>
                  <a:srgbClr val="FFFFFF"/>
                </a:highlight>
                <a:latin typeface="Times New Roman"/>
                <a:ea typeface="Times New Roman"/>
                <a:cs typeface="Times New Roman"/>
                <a:sym typeface="Times New Roman"/>
              </a:rPr>
              <a:t>(24), pp.3427-3431. Available at: </a:t>
            </a:r>
            <a:r>
              <a:rPr lang="en-US" sz="700" u="sng">
                <a:solidFill>
                  <a:srgbClr val="1155CC"/>
                </a:solidFill>
                <a:highlight>
                  <a:srgbClr val="FFFFFF"/>
                </a:highlight>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https://doi.org/10.1080/09638288.2019.1679896</a:t>
            </a:r>
            <a:r>
              <a:rPr lang="en-US" sz="700">
                <a:solidFill>
                  <a:srgbClr val="222222"/>
                </a:solidFill>
                <a:highlight>
                  <a:srgbClr val="FFFFFF"/>
                </a:highlight>
                <a:latin typeface="Times New Roman"/>
                <a:ea typeface="Times New Roman"/>
                <a:cs typeface="Times New Roman"/>
                <a:sym typeface="Times New Roman"/>
              </a:rPr>
              <a:t>  (Accessed on 13th February 2023)</a:t>
            </a:r>
            <a:endParaRPr sz="700">
              <a:solidFill>
                <a:srgbClr val="222222"/>
              </a:solidFill>
              <a:highlight>
                <a:srgbClr val="FFFFFF"/>
              </a:highlight>
              <a:latin typeface="Times New Roman"/>
              <a:ea typeface="Times New Roman"/>
              <a:cs typeface="Times New Roman"/>
              <a:sym typeface="Times New Roman"/>
            </a:endParaRPr>
          </a:p>
          <a:p>
            <a:pPr marL="365760" lvl="0" indent="-261618" algn="l" rtl="0">
              <a:lnSpc>
                <a:spcPct val="100000"/>
              </a:lnSpc>
              <a:spcBef>
                <a:spcPts val="400"/>
              </a:spcBef>
              <a:spcAft>
                <a:spcPts val="0"/>
              </a:spcAft>
              <a:buSzPts val="700"/>
              <a:buChar char="?"/>
            </a:pPr>
            <a:br>
              <a:rPr lang="en-US" sz="700"/>
            </a:br>
            <a:endParaRPr sz="700"/>
          </a:p>
        </p:txBody>
      </p:sp>
      <p:sp>
        <p:nvSpPr>
          <p:cNvPr id="237" name="Google Shape;237;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Reference </a:t>
            </a:r>
            <a:endParaRPr sz="3200">
              <a:latin typeface="Times New Roman"/>
              <a:ea typeface="Times New Roman"/>
              <a:cs typeface="Times New Roman"/>
              <a:sym typeface="Times New Roman"/>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22"/>
          <p:cNvSpPr txBox="1">
            <a:spLocks noGrp="1"/>
          </p:cNvSpPr>
          <p:nvPr>
            <p:ph type="body" idx="1"/>
          </p:nvPr>
        </p:nvSpPr>
        <p:spPr>
          <a:xfrm>
            <a:off x="527825" y="1481328"/>
            <a:ext cx="8229600" cy="45261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150000"/>
              </a:lnSpc>
              <a:spcBef>
                <a:spcPts val="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Bertrand, L., Shaw, K.A., Ko, J., </a:t>
            </a:r>
            <a:r>
              <a:rPr lang="en-US" sz="1200" dirty="0" err="1">
                <a:solidFill>
                  <a:srgbClr val="222222"/>
                </a:solidFill>
                <a:highlight>
                  <a:srgbClr val="FFFFFF"/>
                </a:highlight>
                <a:latin typeface="Times New Roman"/>
                <a:ea typeface="Times New Roman"/>
                <a:cs typeface="Times New Roman"/>
                <a:sym typeface="Times New Roman"/>
              </a:rPr>
              <a:t>Deprez</a:t>
            </a:r>
            <a:r>
              <a:rPr lang="en-US" sz="1200" dirty="0">
                <a:solidFill>
                  <a:srgbClr val="222222"/>
                </a:solidFill>
                <a:highlight>
                  <a:srgbClr val="FFFFFF"/>
                </a:highlight>
                <a:latin typeface="Times New Roman"/>
                <a:ea typeface="Times New Roman"/>
                <a:cs typeface="Times New Roman"/>
                <a:sym typeface="Times New Roman"/>
              </a:rPr>
              <a:t>, D., </a:t>
            </a:r>
            <a:r>
              <a:rPr lang="en-US" sz="1200" dirty="0" err="1">
                <a:solidFill>
                  <a:srgbClr val="222222"/>
                </a:solidFill>
                <a:highlight>
                  <a:srgbClr val="FFFFFF"/>
                </a:highlight>
                <a:latin typeface="Times New Roman"/>
                <a:ea typeface="Times New Roman"/>
                <a:cs typeface="Times New Roman"/>
                <a:sym typeface="Times New Roman"/>
              </a:rPr>
              <a:t>Chilibeck</a:t>
            </a:r>
            <a:r>
              <a:rPr lang="en-US" sz="1200" dirty="0">
                <a:solidFill>
                  <a:srgbClr val="222222"/>
                </a:solidFill>
                <a:highlight>
                  <a:srgbClr val="FFFFFF"/>
                </a:highlight>
                <a:latin typeface="Times New Roman"/>
                <a:ea typeface="Times New Roman"/>
                <a:cs typeface="Times New Roman"/>
                <a:sym typeface="Times New Roman"/>
              </a:rPr>
              <a:t>, P.D. and </a:t>
            </a:r>
            <a:r>
              <a:rPr lang="en-US" sz="1200" dirty="0" err="1">
                <a:solidFill>
                  <a:srgbClr val="222222"/>
                </a:solidFill>
                <a:highlight>
                  <a:srgbClr val="FFFFFF"/>
                </a:highlight>
                <a:latin typeface="Times New Roman"/>
                <a:ea typeface="Times New Roman"/>
                <a:cs typeface="Times New Roman"/>
                <a:sym typeface="Times New Roman"/>
              </a:rPr>
              <a:t>Zello</a:t>
            </a:r>
            <a:r>
              <a:rPr lang="en-US" sz="1200" dirty="0">
                <a:solidFill>
                  <a:srgbClr val="222222"/>
                </a:solidFill>
                <a:highlight>
                  <a:srgbClr val="FFFFFF"/>
                </a:highlight>
                <a:latin typeface="Times New Roman"/>
                <a:ea typeface="Times New Roman"/>
                <a:cs typeface="Times New Roman"/>
                <a:sym typeface="Times New Roman"/>
              </a:rPr>
              <a:t>, G.A., 2021. The impact of the coronavirus disease 2019 (COVID-19) pandemic on university students’ dietary intake, physical activity, and sedentary </a:t>
            </a:r>
            <a:r>
              <a:rPr lang="en-US" sz="1200" dirty="0" err="1">
                <a:solidFill>
                  <a:srgbClr val="222222"/>
                </a:solidFill>
                <a:highlight>
                  <a:srgbClr val="FFFFFF"/>
                </a:highlight>
                <a:latin typeface="Times New Roman"/>
                <a:ea typeface="Times New Roman"/>
                <a:cs typeface="Times New Roman"/>
                <a:sym typeface="Times New Roman"/>
              </a:rPr>
              <a:t>behaviour</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Applied Physiology, Nutrition, and Metabolism</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46</a:t>
            </a:r>
            <a:r>
              <a:rPr lang="en-US" sz="1200" dirty="0">
                <a:solidFill>
                  <a:srgbClr val="222222"/>
                </a:solidFill>
                <a:highlight>
                  <a:srgbClr val="FFFFFF"/>
                </a:highlight>
                <a:latin typeface="Times New Roman"/>
                <a:ea typeface="Times New Roman"/>
                <a:cs typeface="Times New Roman"/>
                <a:sym typeface="Times New Roman"/>
              </a:rPr>
              <a:t>(3), pp.265-272.  Available at: </a:t>
            </a:r>
            <a:r>
              <a:rPr lang="en-US" sz="1200" u="sng" dirty="0">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https://cdnsciencepub.com/doi/pdf/10.1139/apnm-2020-0990</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Brooks, G., </a:t>
            </a:r>
            <a:r>
              <a:rPr lang="en-US" sz="1200" dirty="0" err="1">
                <a:solidFill>
                  <a:srgbClr val="222222"/>
                </a:solidFill>
                <a:highlight>
                  <a:srgbClr val="FFFFFF"/>
                </a:highlight>
                <a:latin typeface="Times New Roman"/>
                <a:ea typeface="Times New Roman"/>
                <a:cs typeface="Times New Roman"/>
                <a:sym typeface="Times New Roman"/>
              </a:rPr>
              <a:t>Drenten</a:t>
            </a:r>
            <a:r>
              <a:rPr lang="en-US" sz="1200" dirty="0">
                <a:solidFill>
                  <a:srgbClr val="222222"/>
                </a:solidFill>
                <a:highlight>
                  <a:srgbClr val="FFFFFF"/>
                </a:highlight>
                <a:latin typeface="Times New Roman"/>
                <a:ea typeface="Times New Roman"/>
                <a:cs typeface="Times New Roman"/>
                <a:sym typeface="Times New Roman"/>
              </a:rPr>
              <a:t>, J. and </a:t>
            </a:r>
            <a:r>
              <a:rPr lang="en-US" sz="1200" dirty="0" err="1">
                <a:solidFill>
                  <a:srgbClr val="222222"/>
                </a:solidFill>
                <a:highlight>
                  <a:srgbClr val="FFFFFF"/>
                </a:highlight>
                <a:latin typeface="Times New Roman"/>
                <a:ea typeface="Times New Roman"/>
                <a:cs typeface="Times New Roman"/>
                <a:sym typeface="Times New Roman"/>
              </a:rPr>
              <a:t>Piskorski</a:t>
            </a:r>
            <a:r>
              <a:rPr lang="en-US" sz="1200" dirty="0">
                <a:solidFill>
                  <a:srgbClr val="222222"/>
                </a:solidFill>
                <a:highlight>
                  <a:srgbClr val="FFFFFF"/>
                </a:highlight>
                <a:latin typeface="Times New Roman"/>
                <a:ea typeface="Times New Roman"/>
                <a:cs typeface="Times New Roman"/>
                <a:sym typeface="Times New Roman"/>
              </a:rPr>
              <a:t>, M.J., (2021). ‘Influencer </a:t>
            </a:r>
            <a:r>
              <a:rPr lang="en-US" sz="1200" dirty="0" err="1">
                <a:solidFill>
                  <a:srgbClr val="222222"/>
                </a:solidFill>
                <a:highlight>
                  <a:srgbClr val="FFFFFF"/>
                </a:highlight>
                <a:latin typeface="Times New Roman"/>
                <a:ea typeface="Times New Roman"/>
                <a:cs typeface="Times New Roman"/>
                <a:sym typeface="Times New Roman"/>
              </a:rPr>
              <a:t>celebrification</a:t>
            </a:r>
            <a:r>
              <a:rPr lang="en-US" sz="1200" dirty="0">
                <a:solidFill>
                  <a:srgbClr val="222222"/>
                </a:solidFill>
                <a:highlight>
                  <a:srgbClr val="FFFFFF"/>
                </a:highlight>
                <a:latin typeface="Times New Roman"/>
                <a:ea typeface="Times New Roman"/>
                <a:cs typeface="Times New Roman"/>
                <a:sym typeface="Times New Roman"/>
              </a:rPr>
              <a:t>: How social media influencers acquire celebrity capital.’ </a:t>
            </a:r>
            <a:r>
              <a:rPr lang="en-US" sz="1200" i="1" dirty="0">
                <a:solidFill>
                  <a:srgbClr val="222222"/>
                </a:solidFill>
                <a:highlight>
                  <a:srgbClr val="FFFFFF"/>
                </a:highlight>
                <a:latin typeface="Times New Roman"/>
                <a:ea typeface="Times New Roman"/>
                <a:cs typeface="Times New Roman"/>
                <a:sym typeface="Times New Roman"/>
              </a:rPr>
              <a:t>Journal of Advertising</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50</a:t>
            </a:r>
            <a:r>
              <a:rPr lang="en-US" sz="1200" dirty="0">
                <a:solidFill>
                  <a:srgbClr val="222222"/>
                </a:solidFill>
                <a:highlight>
                  <a:srgbClr val="FFFFFF"/>
                </a:highlight>
                <a:latin typeface="Times New Roman"/>
                <a:ea typeface="Times New Roman"/>
                <a:cs typeface="Times New Roman"/>
                <a:sym typeface="Times New Roman"/>
              </a:rPr>
              <a:t>(5), pp.528-547. </a:t>
            </a:r>
            <a:r>
              <a:rPr lang="en-US" sz="1200" dirty="0">
                <a:latin typeface="Times New Roman"/>
                <a:ea typeface="Times New Roman"/>
                <a:cs typeface="Times New Roman"/>
                <a:sym typeface="Times New Roman"/>
              </a:rPr>
              <a:t>Available at: </a:t>
            </a:r>
            <a:r>
              <a:rPr lang="en-US" sz="1200" u="sng" dirty="0">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https://doi.org/10.1080/00913367.2021.1977737</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err="1">
                <a:solidFill>
                  <a:srgbClr val="222222"/>
                </a:solidFill>
                <a:highlight>
                  <a:srgbClr val="FFFFFF"/>
                </a:highlight>
                <a:latin typeface="Times New Roman"/>
                <a:ea typeface="Times New Roman"/>
                <a:cs typeface="Times New Roman"/>
                <a:sym typeface="Times New Roman"/>
              </a:rPr>
              <a:t>Zytnick</a:t>
            </a:r>
            <a:r>
              <a:rPr lang="en-US" sz="1200" dirty="0">
                <a:solidFill>
                  <a:srgbClr val="222222"/>
                </a:solidFill>
                <a:highlight>
                  <a:srgbClr val="FFFFFF"/>
                </a:highlight>
                <a:latin typeface="Times New Roman"/>
                <a:ea typeface="Times New Roman"/>
                <a:cs typeface="Times New Roman"/>
                <a:sym typeface="Times New Roman"/>
              </a:rPr>
              <a:t>, D., Kumar, G.S., </a:t>
            </a:r>
            <a:r>
              <a:rPr lang="en-US" sz="1200" dirty="0" err="1">
                <a:solidFill>
                  <a:srgbClr val="222222"/>
                </a:solidFill>
                <a:highlight>
                  <a:srgbClr val="FFFFFF"/>
                </a:highlight>
                <a:latin typeface="Times New Roman"/>
                <a:ea typeface="Times New Roman"/>
                <a:cs typeface="Times New Roman"/>
                <a:sym typeface="Times New Roman"/>
              </a:rPr>
              <a:t>Folta</a:t>
            </a:r>
            <a:r>
              <a:rPr lang="en-US" sz="1200" dirty="0">
                <a:solidFill>
                  <a:srgbClr val="222222"/>
                </a:solidFill>
                <a:highlight>
                  <a:srgbClr val="FFFFFF"/>
                </a:highlight>
                <a:latin typeface="Times New Roman"/>
                <a:ea typeface="Times New Roman"/>
                <a:cs typeface="Times New Roman"/>
                <a:sym typeface="Times New Roman"/>
              </a:rPr>
              <a:t>, S.C., Reid, K.F., </a:t>
            </a:r>
            <a:r>
              <a:rPr lang="en-US" sz="1200" dirty="0" err="1">
                <a:solidFill>
                  <a:srgbClr val="222222"/>
                </a:solidFill>
                <a:highlight>
                  <a:srgbClr val="FFFFFF"/>
                </a:highlight>
                <a:latin typeface="Times New Roman"/>
                <a:ea typeface="Times New Roman"/>
                <a:cs typeface="Times New Roman"/>
                <a:sym typeface="Times New Roman"/>
              </a:rPr>
              <a:t>Tybor</a:t>
            </a:r>
            <a:r>
              <a:rPr lang="en-US" sz="1200" dirty="0">
                <a:solidFill>
                  <a:srgbClr val="222222"/>
                </a:solidFill>
                <a:highlight>
                  <a:srgbClr val="FFFFFF"/>
                </a:highlight>
                <a:latin typeface="Times New Roman"/>
                <a:ea typeface="Times New Roman"/>
                <a:cs typeface="Times New Roman"/>
                <a:sym typeface="Times New Roman"/>
              </a:rPr>
              <a:t>, D. and </a:t>
            </a:r>
            <a:r>
              <a:rPr lang="en-US" sz="1200" dirty="0" err="1">
                <a:solidFill>
                  <a:srgbClr val="222222"/>
                </a:solidFill>
                <a:highlight>
                  <a:srgbClr val="FFFFFF"/>
                </a:highlight>
                <a:latin typeface="Times New Roman"/>
                <a:ea typeface="Times New Roman"/>
                <a:cs typeface="Times New Roman"/>
                <a:sym typeface="Times New Roman"/>
              </a:rPr>
              <a:t>Chomitz</a:t>
            </a:r>
            <a:r>
              <a:rPr lang="en-US" sz="1200" dirty="0">
                <a:solidFill>
                  <a:srgbClr val="222222"/>
                </a:solidFill>
                <a:highlight>
                  <a:srgbClr val="FFFFFF"/>
                </a:highlight>
                <a:latin typeface="Times New Roman"/>
                <a:ea typeface="Times New Roman"/>
                <a:cs typeface="Times New Roman"/>
                <a:sym typeface="Times New Roman"/>
              </a:rPr>
              <a:t>, V.R., 2021. Wearable activity monitor use is associated with the aerobic physical activity guidelines and walking among older adults. </a:t>
            </a:r>
            <a:r>
              <a:rPr lang="en-US" sz="1200" i="1" dirty="0">
                <a:solidFill>
                  <a:srgbClr val="222222"/>
                </a:solidFill>
                <a:highlight>
                  <a:srgbClr val="FFFFFF"/>
                </a:highlight>
                <a:latin typeface="Times New Roman"/>
                <a:ea typeface="Times New Roman"/>
                <a:cs typeface="Times New Roman"/>
                <a:sym typeface="Times New Roman"/>
              </a:rPr>
              <a:t>American Journal of Health Promotion</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35</a:t>
            </a:r>
            <a:r>
              <a:rPr lang="en-US" sz="1200" dirty="0">
                <a:solidFill>
                  <a:srgbClr val="222222"/>
                </a:solidFill>
                <a:highlight>
                  <a:srgbClr val="FFFFFF"/>
                </a:highlight>
                <a:latin typeface="Times New Roman"/>
                <a:ea typeface="Times New Roman"/>
                <a:cs typeface="Times New Roman"/>
                <a:sym typeface="Times New Roman"/>
              </a:rPr>
              <a:t>(5), pp.679-687. </a:t>
            </a:r>
            <a:r>
              <a:rPr lang="en-US" sz="1200" dirty="0">
                <a:latin typeface="Times New Roman"/>
                <a:ea typeface="Times New Roman"/>
                <a:cs typeface="Times New Roman"/>
                <a:sym typeface="Times New Roman"/>
              </a:rPr>
              <a:t>Available at: </a:t>
            </a:r>
            <a:r>
              <a:rPr lang="en-US" sz="1200" u="sng" dirty="0">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https://journals.sagepub.com/doi/pdf/10.1177/0890117120985834</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err="1">
                <a:solidFill>
                  <a:srgbClr val="222222"/>
                </a:solidFill>
                <a:highlight>
                  <a:srgbClr val="FFFFFF"/>
                </a:highlight>
                <a:latin typeface="Times New Roman"/>
                <a:ea typeface="Times New Roman"/>
                <a:cs typeface="Times New Roman"/>
                <a:sym typeface="Times New Roman"/>
              </a:rPr>
              <a:t>Pescatello</a:t>
            </a:r>
            <a:r>
              <a:rPr lang="en-US" sz="1200" dirty="0">
                <a:solidFill>
                  <a:srgbClr val="222222"/>
                </a:solidFill>
                <a:highlight>
                  <a:srgbClr val="FFFFFF"/>
                </a:highlight>
                <a:latin typeface="Times New Roman"/>
                <a:ea typeface="Times New Roman"/>
                <a:cs typeface="Times New Roman"/>
                <a:sym typeface="Times New Roman"/>
              </a:rPr>
              <a:t>, L.S., Buchner, D.M., </a:t>
            </a:r>
            <a:r>
              <a:rPr lang="en-US" sz="1200" dirty="0" err="1">
                <a:solidFill>
                  <a:srgbClr val="222222"/>
                </a:solidFill>
                <a:highlight>
                  <a:srgbClr val="FFFFFF"/>
                </a:highlight>
                <a:latin typeface="Times New Roman"/>
                <a:ea typeface="Times New Roman"/>
                <a:cs typeface="Times New Roman"/>
                <a:sym typeface="Times New Roman"/>
              </a:rPr>
              <a:t>Jakicic</a:t>
            </a:r>
            <a:r>
              <a:rPr lang="en-US" sz="1200" dirty="0">
                <a:solidFill>
                  <a:srgbClr val="222222"/>
                </a:solidFill>
                <a:highlight>
                  <a:srgbClr val="FFFFFF"/>
                </a:highlight>
                <a:latin typeface="Times New Roman"/>
                <a:ea typeface="Times New Roman"/>
                <a:cs typeface="Times New Roman"/>
                <a:sym typeface="Times New Roman"/>
              </a:rPr>
              <a:t>, J.M., Powell, K.E., Kraus, W.E., Bloodgood, B., Campbell, W.W., Dietz, S., DiPietro, L., George, S.M. and </a:t>
            </a:r>
            <a:r>
              <a:rPr lang="en-US" sz="1200" dirty="0" err="1">
                <a:solidFill>
                  <a:srgbClr val="222222"/>
                </a:solidFill>
                <a:highlight>
                  <a:srgbClr val="FFFFFF"/>
                </a:highlight>
                <a:latin typeface="Times New Roman"/>
                <a:ea typeface="Times New Roman"/>
                <a:cs typeface="Times New Roman"/>
                <a:sym typeface="Times New Roman"/>
              </a:rPr>
              <a:t>Macko</a:t>
            </a:r>
            <a:r>
              <a:rPr lang="en-US" sz="1200" dirty="0">
                <a:solidFill>
                  <a:srgbClr val="222222"/>
                </a:solidFill>
                <a:highlight>
                  <a:srgbClr val="FFFFFF"/>
                </a:highlight>
                <a:latin typeface="Times New Roman"/>
                <a:ea typeface="Times New Roman"/>
                <a:cs typeface="Times New Roman"/>
                <a:sym typeface="Times New Roman"/>
              </a:rPr>
              <a:t>, R.F., 2019. Physical activity to prevent and treat hypertension: a systematic review. </a:t>
            </a:r>
            <a:r>
              <a:rPr lang="en-US" sz="1200" i="1" dirty="0">
                <a:solidFill>
                  <a:srgbClr val="222222"/>
                </a:solidFill>
                <a:highlight>
                  <a:srgbClr val="FFFFFF"/>
                </a:highlight>
                <a:latin typeface="Times New Roman"/>
                <a:ea typeface="Times New Roman"/>
                <a:cs typeface="Times New Roman"/>
                <a:sym typeface="Times New Roman"/>
              </a:rPr>
              <a:t>Medicine &amp; Science in Sports &amp; Exercise</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51</a:t>
            </a:r>
            <a:r>
              <a:rPr lang="en-US" sz="1200" dirty="0">
                <a:solidFill>
                  <a:srgbClr val="222222"/>
                </a:solidFill>
                <a:highlight>
                  <a:srgbClr val="FFFFFF"/>
                </a:highlight>
                <a:latin typeface="Times New Roman"/>
                <a:ea typeface="Times New Roman"/>
                <a:cs typeface="Times New Roman"/>
                <a:sym typeface="Times New Roman"/>
              </a:rPr>
              <a:t>(6), pp.1314-1323. </a:t>
            </a:r>
            <a:r>
              <a:rPr lang="en-US" sz="1200" dirty="0">
                <a:latin typeface="Times New Roman"/>
                <a:ea typeface="Times New Roman"/>
                <a:cs typeface="Times New Roman"/>
                <a:sym typeface="Times New Roman"/>
              </a:rPr>
              <a:t>Available at: </a:t>
            </a:r>
            <a:r>
              <a:rPr lang="en-US" sz="12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DOI/FMSS.0000000000001943&amp;sourceid=</a:t>
            </a:r>
            <a:r>
              <a:rPr lang="en-US" sz="1200" u="sng" dirty="0" err="1">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chrome&amp;ie</a:t>
            </a:r>
            <a:r>
              <a:rPr lang="en-US" sz="12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=UTF-8</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Anderson, E. and </a:t>
            </a:r>
            <a:r>
              <a:rPr lang="en-US" sz="1200" dirty="0" err="1">
                <a:solidFill>
                  <a:srgbClr val="222222"/>
                </a:solidFill>
                <a:highlight>
                  <a:srgbClr val="FFFFFF"/>
                </a:highlight>
                <a:latin typeface="Times New Roman"/>
                <a:ea typeface="Times New Roman"/>
                <a:cs typeface="Times New Roman"/>
                <a:sym typeface="Times New Roman"/>
              </a:rPr>
              <a:t>Durstine</a:t>
            </a:r>
            <a:r>
              <a:rPr lang="en-US" sz="1200" dirty="0">
                <a:solidFill>
                  <a:srgbClr val="222222"/>
                </a:solidFill>
                <a:highlight>
                  <a:srgbClr val="FFFFFF"/>
                </a:highlight>
                <a:latin typeface="Times New Roman"/>
                <a:ea typeface="Times New Roman"/>
                <a:cs typeface="Times New Roman"/>
                <a:sym typeface="Times New Roman"/>
              </a:rPr>
              <a:t>, J.L., 2019. Physical activity, exercise, and chronic diseases: A brief review. </a:t>
            </a:r>
            <a:r>
              <a:rPr lang="en-US" sz="1200" i="1" dirty="0">
                <a:solidFill>
                  <a:srgbClr val="222222"/>
                </a:solidFill>
                <a:highlight>
                  <a:srgbClr val="FFFFFF"/>
                </a:highlight>
                <a:latin typeface="Times New Roman"/>
                <a:ea typeface="Times New Roman"/>
                <a:cs typeface="Times New Roman"/>
                <a:sym typeface="Times New Roman"/>
              </a:rPr>
              <a:t>Sports Medicine and Health Science</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1</a:t>
            </a:r>
            <a:r>
              <a:rPr lang="en-US" sz="1200" dirty="0">
                <a:solidFill>
                  <a:srgbClr val="222222"/>
                </a:solidFill>
                <a:highlight>
                  <a:srgbClr val="FFFFFF"/>
                </a:highlight>
                <a:latin typeface="Times New Roman"/>
                <a:ea typeface="Times New Roman"/>
                <a:cs typeface="Times New Roman"/>
                <a:sym typeface="Times New Roman"/>
              </a:rPr>
              <a:t>(1), pp.3-10. </a:t>
            </a:r>
            <a:r>
              <a:rPr lang="en-US" sz="1200" dirty="0">
                <a:latin typeface="Times New Roman"/>
                <a:ea typeface="Times New Roman"/>
                <a:cs typeface="Times New Roman"/>
                <a:sym typeface="Times New Roman"/>
              </a:rPr>
              <a:t>Available at: </a:t>
            </a:r>
            <a:r>
              <a:rPr lang="en-US" sz="1200" u="sng" dirty="0">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https://doi.org/10.1016/j.smhs.2019.08.006</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latin typeface="Times New Roman"/>
                <a:ea typeface="Times New Roman"/>
                <a:cs typeface="Times New Roman"/>
                <a:sym typeface="Times New Roman"/>
              </a:rPr>
              <a:t>Conlon, C., Timonen, V., Elliott-</a:t>
            </a:r>
            <a:r>
              <a:rPr lang="en-US" sz="1200" dirty="0" err="1">
                <a:latin typeface="Times New Roman"/>
                <a:ea typeface="Times New Roman"/>
                <a:cs typeface="Times New Roman"/>
                <a:sym typeface="Times New Roman"/>
              </a:rPr>
              <a:t>O’Dare</a:t>
            </a:r>
            <a:r>
              <a:rPr lang="en-US" sz="1200" dirty="0">
                <a:latin typeface="Times New Roman"/>
                <a:ea typeface="Times New Roman"/>
                <a:cs typeface="Times New Roman"/>
                <a:sym typeface="Times New Roman"/>
              </a:rPr>
              <a:t>, C., O’Keeffe, S. and Foley, G. (2020). ‘Confused about theoretical sampling? Engaging theoretical sampling in diverse grounded theory studies’. </a:t>
            </a:r>
            <a:r>
              <a:rPr lang="en-US" sz="1200" i="1" dirty="0">
                <a:latin typeface="Times New Roman"/>
                <a:ea typeface="Times New Roman"/>
                <a:cs typeface="Times New Roman"/>
                <a:sym typeface="Times New Roman"/>
              </a:rPr>
              <a:t>Qualitative Health Research</a:t>
            </a:r>
            <a:r>
              <a:rPr lang="en-US" sz="1200" dirty="0">
                <a:latin typeface="Times New Roman"/>
                <a:ea typeface="Times New Roman"/>
                <a:cs typeface="Times New Roman"/>
                <a:sym typeface="Times New Roman"/>
              </a:rPr>
              <a:t>, 30(6), pp.947-959. Available </a:t>
            </a:r>
            <a:r>
              <a:rPr lang="en-US" sz="1200" dirty="0" err="1">
                <a:latin typeface="Times New Roman"/>
                <a:ea typeface="Times New Roman"/>
                <a:cs typeface="Times New Roman"/>
                <a:sym typeface="Times New Roman"/>
              </a:rPr>
              <a:t>at:</a:t>
            </a:r>
            <a:r>
              <a:rPr lang="en-US" sz="1200" u="sng" dirty="0" err="1">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a:t>
            </a:r>
            <a:r>
              <a:rPr lang="en-US" sz="1200" u="sng" dirty="0">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://journals.sagepub.com/</a:t>
            </a:r>
            <a:r>
              <a:rPr lang="en-US" sz="1200" u="sng" dirty="0" err="1">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doi</a:t>
            </a:r>
            <a:r>
              <a:rPr lang="en-US" sz="1200" u="sng" dirty="0">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/abs/10.1177/1049732319899139</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De </a:t>
            </a:r>
            <a:r>
              <a:rPr lang="en-US" sz="1200" dirty="0" err="1">
                <a:solidFill>
                  <a:srgbClr val="222222"/>
                </a:solidFill>
                <a:highlight>
                  <a:srgbClr val="FFFFFF"/>
                </a:highlight>
                <a:latin typeface="Times New Roman"/>
                <a:ea typeface="Times New Roman"/>
                <a:cs typeface="Times New Roman"/>
                <a:sym typeface="Times New Roman"/>
              </a:rPr>
              <a:t>Veirman</a:t>
            </a:r>
            <a:r>
              <a:rPr lang="en-US" sz="1200" dirty="0">
                <a:solidFill>
                  <a:srgbClr val="222222"/>
                </a:solidFill>
                <a:highlight>
                  <a:srgbClr val="FFFFFF"/>
                </a:highlight>
                <a:latin typeface="Times New Roman"/>
                <a:ea typeface="Times New Roman"/>
                <a:cs typeface="Times New Roman"/>
                <a:sym typeface="Times New Roman"/>
              </a:rPr>
              <a:t>, M., </a:t>
            </a:r>
            <a:r>
              <a:rPr lang="en-US" sz="1200" dirty="0" err="1">
                <a:solidFill>
                  <a:srgbClr val="222222"/>
                </a:solidFill>
                <a:highlight>
                  <a:srgbClr val="FFFFFF"/>
                </a:highlight>
                <a:latin typeface="Times New Roman"/>
                <a:ea typeface="Times New Roman"/>
                <a:cs typeface="Times New Roman"/>
                <a:sym typeface="Times New Roman"/>
              </a:rPr>
              <a:t>Hudders</a:t>
            </a:r>
            <a:r>
              <a:rPr lang="en-US" sz="1200" dirty="0">
                <a:solidFill>
                  <a:srgbClr val="222222"/>
                </a:solidFill>
                <a:highlight>
                  <a:srgbClr val="FFFFFF"/>
                </a:highlight>
                <a:latin typeface="Times New Roman"/>
                <a:ea typeface="Times New Roman"/>
                <a:cs typeface="Times New Roman"/>
                <a:sym typeface="Times New Roman"/>
              </a:rPr>
              <a:t>, L. and Nelson, M.R., (2019). ‘What is influencer marketing and how does it target children? A review and direction for future research.’ </a:t>
            </a:r>
            <a:r>
              <a:rPr lang="en-US" sz="1200" i="1" dirty="0">
                <a:solidFill>
                  <a:srgbClr val="222222"/>
                </a:solidFill>
                <a:highlight>
                  <a:srgbClr val="FFFFFF"/>
                </a:highlight>
                <a:latin typeface="Times New Roman"/>
                <a:ea typeface="Times New Roman"/>
                <a:cs typeface="Times New Roman"/>
                <a:sym typeface="Times New Roman"/>
              </a:rPr>
              <a:t>Frontiers in psychology</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10</a:t>
            </a:r>
            <a:r>
              <a:rPr lang="en-US" sz="1200" dirty="0">
                <a:solidFill>
                  <a:srgbClr val="222222"/>
                </a:solidFill>
                <a:highlight>
                  <a:srgbClr val="FFFFFF"/>
                </a:highlight>
                <a:latin typeface="Times New Roman"/>
                <a:ea typeface="Times New Roman"/>
                <a:cs typeface="Times New Roman"/>
                <a:sym typeface="Times New Roman"/>
              </a:rPr>
              <a:t>, p.2685. </a:t>
            </a:r>
            <a:r>
              <a:rPr lang="en-US" sz="1200" dirty="0">
                <a:latin typeface="Times New Roman"/>
                <a:ea typeface="Times New Roman"/>
                <a:cs typeface="Times New Roman"/>
                <a:sym typeface="Times New Roman"/>
              </a:rPr>
              <a:t>Available at: </a:t>
            </a:r>
            <a:r>
              <a:rPr lang="en-US" sz="1200" u="sng" dirty="0">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https://doi.org/10.3389/fpsyg.2019.02685</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latin typeface="Times New Roman"/>
                <a:ea typeface="Times New Roman"/>
                <a:cs typeface="Times New Roman"/>
                <a:sym typeface="Times New Roman"/>
              </a:rPr>
              <a:t>Lê, J.K. and Schmid, T. (2022). ‘The practice of innovating research methods’. </a:t>
            </a:r>
            <a:r>
              <a:rPr lang="en-US" sz="1200" i="1" dirty="0">
                <a:latin typeface="Times New Roman"/>
                <a:ea typeface="Times New Roman"/>
                <a:cs typeface="Times New Roman"/>
                <a:sym typeface="Times New Roman"/>
              </a:rPr>
              <a:t>Organizational Research Methods,</a:t>
            </a:r>
            <a:r>
              <a:rPr lang="en-US" sz="1200" dirty="0">
                <a:latin typeface="Times New Roman"/>
                <a:ea typeface="Times New Roman"/>
                <a:cs typeface="Times New Roman"/>
                <a:sym typeface="Times New Roman"/>
              </a:rPr>
              <a:t> 25(2), pp.308-336. Available </a:t>
            </a:r>
            <a:r>
              <a:rPr lang="en-US" sz="1200" dirty="0" err="1">
                <a:latin typeface="Times New Roman"/>
                <a:ea typeface="Times New Roman"/>
                <a:cs typeface="Times New Roman"/>
                <a:sym typeface="Times New Roman"/>
              </a:rPr>
              <a:t>at:</a:t>
            </a:r>
            <a:r>
              <a:rPr lang="en-US" sz="1200" u="sng" dirty="0" err="1">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a:t>
            </a:r>
            <a:r>
              <a:rPr lang="en-US" sz="1200" u="sng" dirty="0">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://journals.sagepub.com/</a:t>
            </a:r>
            <a:r>
              <a:rPr lang="en-US" sz="1200" u="sng" dirty="0" err="1">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doi</a:t>
            </a:r>
            <a:r>
              <a:rPr lang="en-US" sz="1200" u="sng" dirty="0">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/abs/10.1177/1094428120935498</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latin typeface="Times New Roman"/>
                <a:ea typeface="Times New Roman"/>
                <a:cs typeface="Times New Roman"/>
                <a:sym typeface="Times New Roman"/>
              </a:rPr>
              <a:t>Roy, R. and </a:t>
            </a:r>
            <a:r>
              <a:rPr lang="en-US" sz="1200" dirty="0" err="1">
                <a:latin typeface="Times New Roman"/>
                <a:ea typeface="Times New Roman"/>
                <a:cs typeface="Times New Roman"/>
                <a:sym typeface="Times New Roman"/>
              </a:rPr>
              <a:t>Uekusa</a:t>
            </a:r>
            <a:r>
              <a:rPr lang="en-US" sz="1200" dirty="0">
                <a:latin typeface="Times New Roman"/>
                <a:ea typeface="Times New Roman"/>
                <a:cs typeface="Times New Roman"/>
                <a:sym typeface="Times New Roman"/>
              </a:rPr>
              <a:t>, S. (2020). ‘Collaborative </a:t>
            </a:r>
            <a:r>
              <a:rPr lang="en-US" sz="1200" dirty="0" err="1">
                <a:latin typeface="Times New Roman"/>
                <a:ea typeface="Times New Roman"/>
                <a:cs typeface="Times New Roman"/>
                <a:sym typeface="Times New Roman"/>
              </a:rPr>
              <a:t>autoethnography:“Self-reflection</a:t>
            </a:r>
            <a:r>
              <a:rPr lang="en-US" sz="1200" dirty="0">
                <a:latin typeface="Times New Roman"/>
                <a:ea typeface="Times New Roman"/>
                <a:cs typeface="Times New Roman"/>
                <a:sym typeface="Times New Roman"/>
              </a:rPr>
              <a:t>” as a timely alternative research approach during the global pandemic’. </a:t>
            </a:r>
            <a:r>
              <a:rPr lang="en-US" sz="1200" i="1" dirty="0">
                <a:latin typeface="Times New Roman"/>
                <a:ea typeface="Times New Roman"/>
                <a:cs typeface="Times New Roman"/>
                <a:sym typeface="Times New Roman"/>
              </a:rPr>
              <a:t>Qualitative Research Journal. </a:t>
            </a:r>
            <a:r>
              <a:rPr lang="en-US" sz="1200" dirty="0">
                <a:latin typeface="Times New Roman"/>
                <a:ea typeface="Times New Roman"/>
                <a:cs typeface="Times New Roman"/>
                <a:sym typeface="Times New Roman"/>
              </a:rPr>
              <a:t>Available at: </a:t>
            </a:r>
            <a:r>
              <a:rPr lang="en-US" sz="1200" u="sng" dirty="0">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https://doi.org/10.1108/QRJ-06-2020-0054</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Hall, J., </a:t>
            </a:r>
            <a:r>
              <a:rPr lang="en-US" sz="1200" dirty="0" err="1">
                <a:solidFill>
                  <a:srgbClr val="222222"/>
                </a:solidFill>
                <a:highlight>
                  <a:srgbClr val="FFFFFF"/>
                </a:highlight>
                <a:latin typeface="Times New Roman"/>
                <a:ea typeface="Times New Roman"/>
                <a:cs typeface="Times New Roman"/>
                <a:sym typeface="Times New Roman"/>
              </a:rPr>
              <a:t>Gaved</a:t>
            </a:r>
            <a:r>
              <a:rPr lang="en-US" sz="1200" dirty="0">
                <a:solidFill>
                  <a:srgbClr val="222222"/>
                </a:solidFill>
                <a:highlight>
                  <a:srgbClr val="FFFFFF"/>
                </a:highlight>
                <a:latin typeface="Times New Roman"/>
                <a:ea typeface="Times New Roman"/>
                <a:cs typeface="Times New Roman"/>
                <a:sym typeface="Times New Roman"/>
              </a:rPr>
              <a:t>, M. and Sargent, J., 2021. Participatory research approaches in times of Covid-19: a narrative literature review. </a:t>
            </a:r>
            <a:r>
              <a:rPr lang="en-US" sz="1200" i="1" dirty="0">
                <a:solidFill>
                  <a:srgbClr val="222222"/>
                </a:solidFill>
                <a:highlight>
                  <a:srgbClr val="FFFFFF"/>
                </a:highlight>
                <a:latin typeface="Times New Roman"/>
                <a:ea typeface="Times New Roman"/>
                <a:cs typeface="Times New Roman"/>
                <a:sym typeface="Times New Roman"/>
              </a:rPr>
              <a:t>International Journal of Qualitative Methods</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20</a:t>
            </a:r>
            <a:r>
              <a:rPr lang="en-US" sz="1200" dirty="0">
                <a:solidFill>
                  <a:srgbClr val="222222"/>
                </a:solidFill>
                <a:highlight>
                  <a:srgbClr val="FFFFFF"/>
                </a:highlight>
                <a:latin typeface="Times New Roman"/>
                <a:ea typeface="Times New Roman"/>
                <a:cs typeface="Times New Roman"/>
                <a:sym typeface="Times New Roman"/>
              </a:rPr>
              <a:t>, p.16094069211010087. Available at: </a:t>
            </a:r>
            <a:r>
              <a:rPr lang="en-US" sz="1200" u="sng" dirty="0">
                <a:solidFill>
                  <a:srgbClr val="1155CC"/>
                </a:solidFill>
                <a:highlight>
                  <a:srgbClr val="FFFFFF"/>
                </a:highlight>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https://doi.org/10.1177/16094069211010087</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Nayak, M.S.D.P. and Narayan, K.A., 2019. Strengths and weaknesses of online surveys. </a:t>
            </a:r>
            <a:r>
              <a:rPr lang="en-US" sz="1200" i="1" dirty="0">
                <a:solidFill>
                  <a:srgbClr val="222222"/>
                </a:solidFill>
                <a:highlight>
                  <a:srgbClr val="FFFFFF"/>
                </a:highlight>
                <a:latin typeface="Times New Roman"/>
                <a:ea typeface="Times New Roman"/>
                <a:cs typeface="Times New Roman"/>
                <a:sym typeface="Times New Roman"/>
              </a:rPr>
              <a:t>Technology</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6</a:t>
            </a:r>
            <a:r>
              <a:rPr lang="en-US" sz="1200" dirty="0">
                <a:solidFill>
                  <a:srgbClr val="222222"/>
                </a:solidFill>
                <a:highlight>
                  <a:srgbClr val="FFFFFF"/>
                </a:highlight>
                <a:latin typeface="Times New Roman"/>
                <a:ea typeface="Times New Roman"/>
                <a:cs typeface="Times New Roman"/>
                <a:sym typeface="Times New Roman"/>
              </a:rPr>
              <a:t>(7), pp.0837-2405053138.Available at:  </a:t>
            </a:r>
            <a:r>
              <a:rPr lang="en-US" sz="1200" u="sng" dirty="0">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DOI%3A+10.9790%2F0837-2405053138&amp;sourceid=</a:t>
            </a:r>
            <a:r>
              <a:rPr lang="en-US" sz="1200" u="sng" dirty="0" err="1">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chrome&amp;ie</a:t>
            </a:r>
            <a:r>
              <a:rPr lang="en-US" sz="1200" u="sng" dirty="0">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=UTF-8</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Husain, F.T., Chappell, J. and Tai, Y., 2022. An online survey study of the association between tinnitus and hyperacusis using validated questionnaires. </a:t>
            </a:r>
            <a:r>
              <a:rPr lang="en-US" sz="1200" i="1" dirty="0">
                <a:solidFill>
                  <a:srgbClr val="222222"/>
                </a:solidFill>
                <a:highlight>
                  <a:srgbClr val="FFFFFF"/>
                </a:highlight>
                <a:latin typeface="Times New Roman"/>
                <a:ea typeface="Times New Roman"/>
                <a:cs typeface="Times New Roman"/>
                <a:sym typeface="Times New Roman"/>
              </a:rPr>
              <a:t>International Journal of Audiology</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61</a:t>
            </a:r>
            <a:r>
              <a:rPr lang="en-US" sz="1200" dirty="0">
                <a:solidFill>
                  <a:srgbClr val="222222"/>
                </a:solidFill>
                <a:highlight>
                  <a:srgbClr val="FFFFFF"/>
                </a:highlight>
                <a:latin typeface="Times New Roman"/>
                <a:ea typeface="Times New Roman"/>
                <a:cs typeface="Times New Roman"/>
                <a:sym typeface="Times New Roman"/>
              </a:rPr>
              <a:t>(8), pp.655-662. Available at:  </a:t>
            </a:r>
            <a:r>
              <a:rPr lang="en-US" sz="1200" u="sng" dirty="0">
                <a:solidFill>
                  <a:srgbClr val="1155CC"/>
                </a:solidFill>
                <a:highlight>
                  <a:srgbClr val="FFFFFF"/>
                </a:highlight>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https://doi.org/10.1080/14992027.2021.1953712</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solidFill>
                  <a:srgbClr val="222222"/>
                </a:solidFill>
                <a:highlight>
                  <a:srgbClr val="FFFFFF"/>
                </a:highlight>
                <a:latin typeface="Times New Roman"/>
                <a:ea typeface="Times New Roman"/>
                <a:cs typeface="Times New Roman"/>
                <a:sym typeface="Times New Roman"/>
              </a:rPr>
              <a:t>Andrade, C., 2020. The limitations of online surveys. </a:t>
            </a:r>
            <a:r>
              <a:rPr lang="en-US" sz="1200" i="1" dirty="0">
                <a:solidFill>
                  <a:srgbClr val="222222"/>
                </a:solidFill>
                <a:highlight>
                  <a:srgbClr val="FFFFFF"/>
                </a:highlight>
                <a:latin typeface="Times New Roman"/>
                <a:ea typeface="Times New Roman"/>
                <a:cs typeface="Times New Roman"/>
                <a:sym typeface="Times New Roman"/>
              </a:rPr>
              <a:t>Indian journal of psychological medicine</a:t>
            </a:r>
            <a:r>
              <a:rPr lang="en-US" sz="1200" dirty="0">
                <a:solidFill>
                  <a:srgbClr val="222222"/>
                </a:solidFill>
                <a:highlight>
                  <a:srgbClr val="FFFFFF"/>
                </a:highlight>
                <a:latin typeface="Times New Roman"/>
                <a:ea typeface="Times New Roman"/>
                <a:cs typeface="Times New Roman"/>
                <a:sym typeface="Times New Roman"/>
              </a:rPr>
              <a:t>, </a:t>
            </a:r>
            <a:r>
              <a:rPr lang="en-US" sz="1200" i="1" dirty="0">
                <a:solidFill>
                  <a:srgbClr val="222222"/>
                </a:solidFill>
                <a:highlight>
                  <a:srgbClr val="FFFFFF"/>
                </a:highlight>
                <a:latin typeface="Times New Roman"/>
                <a:ea typeface="Times New Roman"/>
                <a:cs typeface="Times New Roman"/>
                <a:sym typeface="Times New Roman"/>
              </a:rPr>
              <a:t>42</a:t>
            </a:r>
            <a:r>
              <a:rPr lang="en-US" sz="1200" dirty="0">
                <a:solidFill>
                  <a:srgbClr val="222222"/>
                </a:solidFill>
                <a:highlight>
                  <a:srgbClr val="FFFFFF"/>
                </a:highlight>
                <a:latin typeface="Times New Roman"/>
                <a:ea typeface="Times New Roman"/>
                <a:cs typeface="Times New Roman"/>
                <a:sym typeface="Times New Roman"/>
              </a:rPr>
              <a:t>(6), pp.575-576. Available at: </a:t>
            </a:r>
            <a:r>
              <a:rPr lang="en-US" sz="1200" u="sng" dirty="0">
                <a:solidFill>
                  <a:srgbClr val="1155CC"/>
                </a:solidFill>
                <a:highlight>
                  <a:srgbClr val="FFFFFF"/>
                </a:highlight>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https://journals.sagepub.com/doi/pdf/10.1177/0253717620957496</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err="1">
                <a:solidFill>
                  <a:srgbClr val="222222"/>
                </a:solidFill>
                <a:highlight>
                  <a:srgbClr val="FFFFFF"/>
                </a:highlight>
                <a:latin typeface="Times New Roman"/>
                <a:ea typeface="Times New Roman"/>
                <a:cs typeface="Times New Roman"/>
                <a:sym typeface="Times New Roman"/>
              </a:rPr>
              <a:t>Scherpenzeel</a:t>
            </a:r>
            <a:r>
              <a:rPr lang="en-US" sz="1200" dirty="0">
                <a:solidFill>
                  <a:srgbClr val="222222"/>
                </a:solidFill>
                <a:highlight>
                  <a:srgbClr val="FFFFFF"/>
                </a:highlight>
                <a:latin typeface="Times New Roman"/>
                <a:ea typeface="Times New Roman"/>
                <a:cs typeface="Times New Roman"/>
                <a:sym typeface="Times New Roman"/>
              </a:rPr>
              <a:t>, A., </a:t>
            </a:r>
            <a:r>
              <a:rPr lang="en-US" sz="1200" dirty="0" err="1">
                <a:solidFill>
                  <a:srgbClr val="222222"/>
                </a:solidFill>
                <a:highlight>
                  <a:srgbClr val="FFFFFF"/>
                </a:highlight>
                <a:latin typeface="Times New Roman"/>
                <a:ea typeface="Times New Roman"/>
                <a:cs typeface="Times New Roman"/>
                <a:sym typeface="Times New Roman"/>
              </a:rPr>
              <a:t>Axt</a:t>
            </a:r>
            <a:r>
              <a:rPr lang="en-US" sz="1200" dirty="0">
                <a:solidFill>
                  <a:srgbClr val="222222"/>
                </a:solidFill>
                <a:highlight>
                  <a:srgbClr val="FFFFFF"/>
                </a:highlight>
                <a:latin typeface="Times New Roman"/>
                <a:ea typeface="Times New Roman"/>
                <a:cs typeface="Times New Roman"/>
                <a:sym typeface="Times New Roman"/>
              </a:rPr>
              <a:t>, K., Bergmann, M., </a:t>
            </a:r>
            <a:r>
              <a:rPr lang="en-US" sz="1200" dirty="0" err="1">
                <a:solidFill>
                  <a:srgbClr val="222222"/>
                </a:solidFill>
                <a:highlight>
                  <a:srgbClr val="FFFFFF"/>
                </a:highlight>
                <a:latin typeface="Times New Roman"/>
                <a:ea typeface="Times New Roman"/>
                <a:cs typeface="Times New Roman"/>
                <a:sym typeface="Times New Roman"/>
              </a:rPr>
              <a:t>Douhou</a:t>
            </a:r>
            <a:r>
              <a:rPr lang="en-US" sz="1200" dirty="0">
                <a:solidFill>
                  <a:srgbClr val="222222"/>
                </a:solidFill>
                <a:highlight>
                  <a:srgbClr val="FFFFFF"/>
                </a:highlight>
                <a:latin typeface="Times New Roman"/>
                <a:ea typeface="Times New Roman"/>
                <a:cs typeface="Times New Roman"/>
                <a:sym typeface="Times New Roman"/>
              </a:rPr>
              <a:t>, S., </a:t>
            </a:r>
            <a:r>
              <a:rPr lang="en-US" sz="1200" dirty="0" err="1">
                <a:solidFill>
                  <a:srgbClr val="222222"/>
                </a:solidFill>
                <a:highlight>
                  <a:srgbClr val="FFFFFF"/>
                </a:highlight>
                <a:latin typeface="Times New Roman"/>
                <a:ea typeface="Times New Roman"/>
                <a:cs typeface="Times New Roman"/>
                <a:sym typeface="Times New Roman"/>
              </a:rPr>
              <a:t>Oepen</a:t>
            </a:r>
            <a:r>
              <a:rPr lang="en-US" sz="1200" dirty="0">
                <a:solidFill>
                  <a:srgbClr val="222222"/>
                </a:solidFill>
                <a:highlight>
                  <a:srgbClr val="FFFFFF"/>
                </a:highlight>
                <a:latin typeface="Times New Roman"/>
                <a:ea typeface="Times New Roman"/>
                <a:cs typeface="Times New Roman"/>
                <a:sym typeface="Times New Roman"/>
              </a:rPr>
              <a:t>, A., Sand, G., Schuller, K., Stuck, S., Wagner, M. and </a:t>
            </a:r>
            <a:r>
              <a:rPr lang="en-US" sz="1200" dirty="0" err="1">
                <a:solidFill>
                  <a:srgbClr val="222222"/>
                </a:solidFill>
                <a:highlight>
                  <a:srgbClr val="FFFFFF"/>
                </a:highlight>
                <a:latin typeface="Times New Roman"/>
                <a:ea typeface="Times New Roman"/>
                <a:cs typeface="Times New Roman"/>
                <a:sym typeface="Times New Roman"/>
              </a:rPr>
              <a:t>Börsch-Supan</a:t>
            </a:r>
            <a:r>
              <a:rPr lang="en-US" sz="1200" dirty="0">
                <a:solidFill>
                  <a:srgbClr val="222222"/>
                </a:solidFill>
                <a:highlight>
                  <a:srgbClr val="FFFFFF"/>
                </a:highlight>
                <a:latin typeface="Times New Roman"/>
                <a:ea typeface="Times New Roman"/>
                <a:cs typeface="Times New Roman"/>
                <a:sym typeface="Times New Roman"/>
              </a:rPr>
              <a:t>, A., 2020, June. Collecting survey data among the 50+ population during the COVID-19 outbreak: The Survey of Health, Ageing and Retirement in Europe (SHARE). In </a:t>
            </a:r>
            <a:r>
              <a:rPr lang="en-US" sz="1200" i="1" dirty="0">
                <a:solidFill>
                  <a:srgbClr val="222222"/>
                </a:solidFill>
                <a:highlight>
                  <a:srgbClr val="FFFFFF"/>
                </a:highlight>
                <a:latin typeface="Times New Roman"/>
                <a:ea typeface="Times New Roman"/>
                <a:cs typeface="Times New Roman"/>
                <a:sym typeface="Times New Roman"/>
              </a:rPr>
              <a:t>Survey Research Methods</a:t>
            </a:r>
            <a:r>
              <a:rPr lang="en-US" sz="1200" dirty="0">
                <a:solidFill>
                  <a:srgbClr val="222222"/>
                </a:solidFill>
                <a:highlight>
                  <a:srgbClr val="FFFFFF"/>
                </a:highlight>
                <a:latin typeface="Times New Roman"/>
                <a:ea typeface="Times New Roman"/>
                <a:cs typeface="Times New Roman"/>
                <a:sym typeface="Times New Roman"/>
              </a:rPr>
              <a:t> (Vol. 14, No. 2, pp. 217-221). Available at: </a:t>
            </a:r>
            <a:r>
              <a:rPr lang="en-US" sz="1200" u="sng" dirty="0">
                <a:solidFill>
                  <a:srgbClr val="1155CC"/>
                </a:solidFill>
                <a:highlight>
                  <a:srgbClr val="FFFFFF"/>
                </a:highlight>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http://dx.doi.org/10.18148/srm/2020.v14i2.7738</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a:latin typeface="Times New Roman"/>
                <a:ea typeface="Times New Roman"/>
                <a:cs typeface="Times New Roman"/>
                <a:sym typeface="Times New Roman"/>
              </a:rPr>
              <a:t>Martínez-López, F.J., Anaya-Sánchez, R., Fernández Giordano, M. and Lopez-Lopez, D. (2020). ‘Behind influencer marketing: key marketing decisions and their effects on followers’ responses’. </a:t>
            </a:r>
            <a:r>
              <a:rPr lang="en-US" sz="1200" i="1" dirty="0">
                <a:latin typeface="Times New Roman"/>
                <a:ea typeface="Times New Roman"/>
                <a:cs typeface="Times New Roman"/>
                <a:sym typeface="Times New Roman"/>
              </a:rPr>
              <a:t>Journal of Marketing Management,</a:t>
            </a:r>
            <a:r>
              <a:rPr lang="en-US" sz="1200" dirty="0">
                <a:latin typeface="Times New Roman"/>
                <a:ea typeface="Times New Roman"/>
                <a:cs typeface="Times New Roman"/>
                <a:sym typeface="Times New Roman"/>
              </a:rPr>
              <a:t> 36(7-8), pp.579-607. Available at: </a:t>
            </a:r>
            <a:r>
              <a:rPr lang="en-US" sz="1200" u="sng" dirty="0">
                <a:solidFill>
                  <a:srgbClr val="1155CC"/>
                </a:solid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https://www.tandfonline.com/doi/abs/10.1080/0267257X.2020.1738525</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800"/>
              </a:spcBef>
              <a:spcAft>
                <a:spcPts val="0"/>
              </a:spcAft>
              <a:buClr>
                <a:schemeClr val="dk1"/>
              </a:buClr>
              <a:buSzPct val="91666"/>
              <a:buFont typeface="Arial"/>
              <a:buNone/>
            </a:pPr>
            <a:r>
              <a:rPr lang="en-US" sz="1200" dirty="0" err="1">
                <a:latin typeface="Times New Roman"/>
                <a:ea typeface="Times New Roman"/>
                <a:cs typeface="Times New Roman"/>
                <a:sym typeface="Times New Roman"/>
              </a:rPr>
              <a:t>Maarouf</a:t>
            </a:r>
            <a:r>
              <a:rPr lang="en-US" sz="1200" dirty="0">
                <a:latin typeface="Times New Roman"/>
                <a:ea typeface="Times New Roman"/>
                <a:cs typeface="Times New Roman"/>
                <a:sym typeface="Times New Roman"/>
              </a:rPr>
              <a:t>, H. (2019). 'Pragmatism as a supportive paradigm for the mixed research approach: </a:t>
            </a:r>
            <a:r>
              <a:rPr lang="en-US" sz="1200" dirty="0" err="1">
                <a:latin typeface="Times New Roman"/>
                <a:ea typeface="Times New Roman"/>
                <a:cs typeface="Times New Roman"/>
                <a:sym typeface="Times New Roman"/>
              </a:rPr>
              <a:t>Conceptualising</a:t>
            </a:r>
            <a:r>
              <a:rPr lang="en-US" sz="1200" dirty="0">
                <a:latin typeface="Times New Roman"/>
                <a:ea typeface="Times New Roman"/>
                <a:cs typeface="Times New Roman"/>
                <a:sym typeface="Times New Roman"/>
              </a:rPr>
              <a:t> the ontological, epistemological, and axiological stances of pragmatism'. </a:t>
            </a:r>
            <a:r>
              <a:rPr lang="en-US" sz="1200" i="1" dirty="0">
                <a:latin typeface="Times New Roman"/>
                <a:ea typeface="Times New Roman"/>
                <a:cs typeface="Times New Roman"/>
                <a:sym typeface="Times New Roman"/>
              </a:rPr>
              <a:t>International Business Research, 12(9), pp.1-12. </a:t>
            </a:r>
            <a:r>
              <a:rPr lang="en-US" sz="1200" dirty="0">
                <a:latin typeface="Times New Roman"/>
                <a:ea typeface="Times New Roman"/>
                <a:cs typeface="Times New Roman"/>
                <a:sym typeface="Times New Roman"/>
              </a:rPr>
              <a:t>Available at:  </a:t>
            </a:r>
            <a:r>
              <a:rPr lang="en-US" sz="1200" u="sng" dirty="0">
                <a:solidFill>
                  <a:srgbClr val="1155CC"/>
                </a:solidFill>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https://doi.org/10.5539/ibr.v12n9p1</a:t>
            </a:r>
            <a:r>
              <a:rPr lang="en-US" sz="1200" dirty="0">
                <a:latin typeface="Times New Roman"/>
                <a:ea typeface="Times New Roman"/>
                <a:cs typeface="Times New Roman"/>
                <a:sym typeface="Times New Roman"/>
              </a:rPr>
              <a:t> </a:t>
            </a:r>
            <a:r>
              <a:rPr lang="en-US" sz="1200" dirty="0">
                <a:solidFill>
                  <a:srgbClr val="222222"/>
                </a:solidFill>
                <a:highlight>
                  <a:srgbClr val="FFFFFF"/>
                </a:highlight>
                <a:latin typeface="Times New Roman"/>
                <a:ea typeface="Times New Roman"/>
                <a:cs typeface="Times New Roman"/>
                <a:sym typeface="Times New Roman"/>
              </a:rPr>
              <a:t> (Accessed on 13th February 2023)</a:t>
            </a:r>
            <a:endParaRPr sz="1200" dirty="0">
              <a:solidFill>
                <a:srgbClr val="222222"/>
              </a:solidFill>
              <a:highlight>
                <a:srgbClr val="FFFFFF"/>
              </a:highlight>
              <a:latin typeface="Times New Roman"/>
              <a:ea typeface="Times New Roman"/>
              <a:cs typeface="Times New Roman"/>
              <a:sym typeface="Times New Roman"/>
            </a:endParaRPr>
          </a:p>
          <a:p>
            <a:pPr marL="365760" lvl="0" indent="-139446" algn="l" rtl="0">
              <a:lnSpc>
                <a:spcPct val="100000"/>
              </a:lnSpc>
              <a:spcBef>
                <a:spcPts val="1200"/>
              </a:spcBef>
              <a:spcAft>
                <a:spcPts val="0"/>
              </a:spcAft>
              <a:buSzPct val="68000"/>
              <a:buNone/>
            </a:pPr>
            <a:endParaRPr dirty="0"/>
          </a:p>
        </p:txBody>
      </p:sp>
      <p:sp>
        <p:nvSpPr>
          <p:cNvPr id="243" name="Google Shape;243;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2"/>
              </a:buClr>
              <a:buSzPts val="3200"/>
              <a:buFont typeface="Times New Roman"/>
              <a:buNone/>
            </a:pPr>
            <a:r>
              <a:rPr lang="en-US" sz="3200">
                <a:latin typeface="Times New Roman"/>
                <a:ea typeface="Times New Roman"/>
                <a:cs typeface="Times New Roman"/>
                <a:sym typeface="Times New Roman"/>
              </a:rPr>
              <a:t>Reference (contd.)</a:t>
            </a:r>
            <a:endParaRPr sz="3200">
              <a:latin typeface="Times New Roman"/>
              <a:ea typeface="Times New Roman"/>
              <a:cs typeface="Times New Roman"/>
              <a:sym typeface="Times New Roman"/>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23"/>
          <p:cNvSpPr txBox="1">
            <a:spLocks noGrp="1"/>
          </p:cNvSpPr>
          <p:nvPr>
            <p:ph type="title"/>
          </p:nvPr>
        </p:nvSpPr>
        <p:spPr>
          <a:xfrm>
            <a:off x="457200" y="2667000"/>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2"/>
              </a:buClr>
              <a:buSzPts val="9600"/>
              <a:buFont typeface="Times New Roman"/>
              <a:buNone/>
            </a:pPr>
            <a:r>
              <a:rPr lang="en-US" sz="9600" i="1">
                <a:latin typeface="Times New Roman"/>
                <a:ea typeface="Times New Roman"/>
                <a:cs typeface="Times New Roman"/>
                <a:sym typeface="Times New Roman"/>
              </a:rPr>
              <a:t>Thank you </a:t>
            </a:r>
            <a:endParaRPr sz="9600" i="1">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5231</Words>
  <Application>Microsoft Office PowerPoint</Application>
  <PresentationFormat>On-screen Show (4:3)</PresentationFormat>
  <Paragraphs>169</Paragraphs>
  <Slides>23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Lucida Sans</vt:lpstr>
      <vt:lpstr>Noto Sans Symbols</vt:lpstr>
      <vt:lpstr>Times New Roman</vt:lpstr>
      <vt:lpstr>Verdana</vt:lpstr>
      <vt:lpstr>Concourse</vt:lpstr>
      <vt:lpstr>   Research Proposal: Prevalence of Physical Activity Among Students In A Public University   Student Name: Tomy jose thomas Student ID:2216092 Lecturer’s Name: Aishat Bakre Module Code: LCHS7001  </vt:lpstr>
      <vt:lpstr>INTRODUCTION </vt:lpstr>
      <vt:lpstr>BACKGROUND OF THE STUDY </vt:lpstr>
      <vt:lpstr>BACKGROUND OF THE STUDY (contd.)</vt:lpstr>
      <vt:lpstr>BACKGROUND OF THE STUDY (contd.)</vt:lpstr>
      <vt:lpstr>BACKGROUND OF THE STUDY (contd.)</vt:lpstr>
      <vt:lpstr>Rationale of the research </vt:lpstr>
      <vt:lpstr>Rationale of the research (contd.)</vt:lpstr>
      <vt:lpstr>Research Question</vt:lpstr>
      <vt:lpstr>The research aims and objectives</vt:lpstr>
      <vt:lpstr>The research aims and objectives (contd.)</vt:lpstr>
      <vt:lpstr>Methodology </vt:lpstr>
      <vt:lpstr>Methodology (contd.)</vt:lpstr>
      <vt:lpstr>Methodology (contd.)</vt:lpstr>
      <vt:lpstr>Methodology (contd.)</vt:lpstr>
      <vt:lpstr>Methodology (contd.)</vt:lpstr>
      <vt:lpstr>Methodology (contd.)</vt:lpstr>
      <vt:lpstr>Ethical Considerations </vt:lpstr>
      <vt:lpstr>The implication of the research </vt:lpstr>
      <vt:lpstr>Time Schedule </vt:lpstr>
      <vt:lpstr>Reference </vt:lpstr>
      <vt:lpstr>Reference (contd.)</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Research Proposal: Prevalence of Physical Activity Among Students In A Public University   Student Name: Tomy jose thomas Student ID:2216092 Lecturer’s Name: Aishat Bakre Module Code: LCHS7001  </dc:title>
  <dc:creator>Tomy Jose Thomas</dc:creator>
  <cp:lastModifiedBy>Tomy Jose Thomas</cp:lastModifiedBy>
  <cp:revision>1</cp:revision>
  <dcterms:created xsi:type="dcterms:W3CDTF">2023-02-13T11:44:02Z</dcterms:created>
  <dcterms:modified xsi:type="dcterms:W3CDTF">2023-02-24T13:23:58Z</dcterms:modified>
</cp:coreProperties>
</file>