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webextensions/webextension1.xml" ContentType="application/vnd.ms-office.webextension+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webextensions/webextension2.xml" ContentType="application/vnd.ms-office.webextension+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webextensions/webextension3.xml" ContentType="application/vnd.ms-office.webextension+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0.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1.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5.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45"/>
  </p:notesMasterIdLst>
  <p:sldIdLst>
    <p:sldId id="256" r:id="rId2"/>
    <p:sldId id="257" r:id="rId3"/>
    <p:sldId id="302" r:id="rId4"/>
    <p:sldId id="303" r:id="rId5"/>
    <p:sldId id="259" r:id="rId6"/>
    <p:sldId id="304" r:id="rId7"/>
    <p:sldId id="260" r:id="rId8"/>
    <p:sldId id="266" r:id="rId9"/>
    <p:sldId id="265" r:id="rId10"/>
    <p:sldId id="267" r:id="rId11"/>
    <p:sldId id="268" r:id="rId12"/>
    <p:sldId id="269" r:id="rId13"/>
    <p:sldId id="270" r:id="rId14"/>
    <p:sldId id="274" r:id="rId15"/>
    <p:sldId id="275" r:id="rId16"/>
    <p:sldId id="277" r:id="rId17"/>
    <p:sldId id="271" r:id="rId18"/>
    <p:sldId id="283" r:id="rId19"/>
    <p:sldId id="272" r:id="rId20"/>
    <p:sldId id="292" r:id="rId21"/>
    <p:sldId id="261" r:id="rId22"/>
    <p:sldId id="284" r:id="rId23"/>
    <p:sldId id="291" r:id="rId24"/>
    <p:sldId id="262" r:id="rId25"/>
    <p:sldId id="285" r:id="rId26"/>
    <p:sldId id="287" r:id="rId27"/>
    <p:sldId id="286" r:id="rId28"/>
    <p:sldId id="279" r:id="rId29"/>
    <p:sldId id="280" r:id="rId30"/>
    <p:sldId id="288" r:id="rId31"/>
    <p:sldId id="289" r:id="rId32"/>
    <p:sldId id="290" r:id="rId33"/>
    <p:sldId id="273" r:id="rId34"/>
    <p:sldId id="293" r:id="rId35"/>
    <p:sldId id="264" r:id="rId36"/>
    <p:sldId id="294" r:id="rId37"/>
    <p:sldId id="296" r:id="rId38"/>
    <p:sldId id="300" r:id="rId39"/>
    <p:sldId id="297" r:id="rId40"/>
    <p:sldId id="298" r:id="rId41"/>
    <p:sldId id="301" r:id="rId42"/>
    <p:sldId id="295" r:id="rId43"/>
    <p:sldId id="258" r:id="rId44"/>
  </p:sldIdLst>
  <p:sldSz cx="12192000" cy="6858000"/>
  <p:notesSz cx="6858000" cy="9144000"/>
  <p:custDataLst>
    <p:tags r:id="rId4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B87164-0040-4AB3-822D-7AC101D72923}" v="120" dt="2026-01-20T09:18:20.7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4" autoAdjust="0"/>
    <p:restoredTop sz="79610" autoAdjust="0"/>
  </p:normalViewPr>
  <p:slideViewPr>
    <p:cSldViewPr snapToGrid="0">
      <p:cViewPr varScale="1">
        <p:scale>
          <a:sx n="82" d="100"/>
          <a:sy n="82" d="100"/>
        </p:scale>
        <p:origin x="59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gs" Target="tags/tag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Wyatt" userId="c3e1212f-7374-4739-8e9f-f13855138211" providerId="ADAL" clId="{EBBE8D78-A078-4DBC-8848-CE30C0299687}"/>
    <pc:docChg chg="custSel addSld delSld modSld">
      <pc:chgData name="Jonathan Wyatt" userId="c3e1212f-7374-4739-8e9f-f13855138211" providerId="ADAL" clId="{EBBE8D78-A078-4DBC-8848-CE30C0299687}" dt="2026-01-20T09:16:17.430" v="80" actId="33524"/>
      <pc:docMkLst>
        <pc:docMk/>
      </pc:docMkLst>
      <pc:sldChg chg="modSp mod">
        <pc:chgData name="Jonathan Wyatt" userId="c3e1212f-7374-4739-8e9f-f13855138211" providerId="ADAL" clId="{EBBE8D78-A078-4DBC-8848-CE30C0299687}" dt="2026-01-20T09:16:17.430" v="80" actId="33524"/>
        <pc:sldMkLst>
          <pc:docMk/>
          <pc:sldMk cId="670487083" sldId="261"/>
        </pc:sldMkLst>
        <pc:graphicFrameChg chg="modGraphic">
          <ac:chgData name="Jonathan Wyatt" userId="c3e1212f-7374-4739-8e9f-f13855138211" providerId="ADAL" clId="{EBBE8D78-A078-4DBC-8848-CE30C0299687}" dt="2026-01-20T09:16:17.430" v="80" actId="33524"/>
          <ac:graphicFrameMkLst>
            <pc:docMk/>
            <pc:sldMk cId="670487083" sldId="261"/>
            <ac:graphicFrameMk id="4" creationId="{FF01708A-F336-175E-85D9-963590F26D4B}"/>
          </ac:graphicFrameMkLst>
        </pc:graphicFrameChg>
      </pc:sldChg>
      <pc:sldChg chg="addSp delSp modSp new mod setBg">
        <pc:chgData name="Jonathan Wyatt" userId="c3e1212f-7374-4739-8e9f-f13855138211" providerId="ADAL" clId="{EBBE8D78-A078-4DBC-8848-CE30C0299687}" dt="2026-01-19T16:57:47.911" v="77" actId="26606"/>
        <pc:sldMkLst>
          <pc:docMk/>
          <pc:sldMk cId="2655895080" sldId="304"/>
        </pc:sldMkLst>
        <pc:spChg chg="mod">
          <ac:chgData name="Jonathan Wyatt" userId="c3e1212f-7374-4739-8e9f-f13855138211" providerId="ADAL" clId="{EBBE8D78-A078-4DBC-8848-CE30C0299687}" dt="2026-01-19T16:57:47.911" v="77" actId="26606"/>
          <ac:spMkLst>
            <pc:docMk/>
            <pc:sldMk cId="2655895080" sldId="304"/>
            <ac:spMk id="2" creationId="{483F622E-719D-AEB8-1198-0BAF5032525A}"/>
          </ac:spMkLst>
        </pc:spChg>
        <pc:spChg chg="del mod">
          <ac:chgData name="Jonathan Wyatt" userId="c3e1212f-7374-4739-8e9f-f13855138211" providerId="ADAL" clId="{EBBE8D78-A078-4DBC-8848-CE30C0299687}" dt="2026-01-19T16:57:47.911" v="77" actId="26606"/>
          <ac:spMkLst>
            <pc:docMk/>
            <pc:sldMk cId="2655895080" sldId="304"/>
            <ac:spMk id="3" creationId="{CE7058E4-015B-56AA-31A6-0D3F8FF0E9B4}"/>
          </ac:spMkLst>
        </pc:spChg>
        <pc:spChg chg="add">
          <ac:chgData name="Jonathan Wyatt" userId="c3e1212f-7374-4739-8e9f-f13855138211" providerId="ADAL" clId="{EBBE8D78-A078-4DBC-8848-CE30C0299687}" dt="2026-01-19T16:57:47.911" v="77" actId="26606"/>
          <ac:spMkLst>
            <pc:docMk/>
            <pc:sldMk cId="2655895080" sldId="304"/>
            <ac:spMk id="9" creationId="{04213918-F1EB-4BCE-BE23-F5E9851EE05C}"/>
          </ac:spMkLst>
        </pc:spChg>
        <pc:spChg chg="add">
          <ac:chgData name="Jonathan Wyatt" userId="c3e1212f-7374-4739-8e9f-f13855138211" providerId="ADAL" clId="{EBBE8D78-A078-4DBC-8848-CE30C0299687}" dt="2026-01-19T16:57:47.911" v="77" actId="26606"/>
          <ac:spMkLst>
            <pc:docMk/>
            <pc:sldMk cId="2655895080" sldId="304"/>
            <ac:spMk id="11" creationId="{2062E862-C7F7-4CA1-B929-D0B75F5E9FB9}"/>
          </ac:spMkLst>
        </pc:spChg>
        <pc:graphicFrameChg chg="add">
          <ac:chgData name="Jonathan Wyatt" userId="c3e1212f-7374-4739-8e9f-f13855138211" providerId="ADAL" clId="{EBBE8D78-A078-4DBC-8848-CE30C0299687}" dt="2026-01-19T16:57:47.911" v="77" actId="26606"/>
          <ac:graphicFrameMkLst>
            <pc:docMk/>
            <pc:sldMk cId="2655895080" sldId="304"/>
            <ac:graphicFrameMk id="5" creationId="{29977389-5393-C358-B0C0-09676259670D}"/>
          </ac:graphicFrameMkLst>
        </pc:graphicFrameChg>
      </pc:sldChg>
      <pc:sldChg chg="new del">
        <pc:chgData name="Jonathan Wyatt" userId="c3e1212f-7374-4739-8e9f-f13855138211" providerId="ADAL" clId="{EBBE8D78-A078-4DBC-8848-CE30C0299687}" dt="2026-01-19T16:59:10.314" v="79" actId="47"/>
        <pc:sldMkLst>
          <pc:docMk/>
          <pc:sldMk cId="379655453" sldId="305"/>
        </pc:sldMkLst>
      </pc:sldChg>
    </pc:docChg>
  </pc:docChgLst>
</pc:chgInfo>
</file>

<file path=ppt/diagrams/_rels/data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10.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13.png"/><Relationship Id="rId7" Type="http://schemas.openxmlformats.org/officeDocument/2006/relationships/image" Target="../media/image31.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14.svg"/></Relationships>
</file>

<file path=ppt/diagrams/_rels/data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4" Type="http://schemas.openxmlformats.org/officeDocument/2006/relationships/image" Target="../media/image38.svg"/></Relationships>
</file>

<file path=ppt/diagrams/_rels/data1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13.png"/><Relationship Id="rId7" Type="http://schemas.openxmlformats.org/officeDocument/2006/relationships/image" Target="../media/image31.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14.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4" Type="http://schemas.openxmlformats.org/officeDocument/2006/relationships/image" Target="../media/image38.svg"/></Relationships>
</file>

<file path=ppt/diagrams/_rels/drawing1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2A9576-9418-4A00-A40A-E3CFAE0518A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22E630C-4E1A-46F0-977D-182CAE392C7A}">
      <dgm:prSet/>
      <dgm:spPr/>
      <dgm:t>
        <a:bodyPr/>
        <a:lstStyle/>
        <a:p>
          <a:r>
            <a:rPr lang="en-GB"/>
            <a:t>Ageing Population </a:t>
          </a:r>
          <a:endParaRPr lang="en-US"/>
        </a:p>
      </dgm:t>
    </dgm:pt>
    <dgm:pt modelId="{29FE8698-E523-40A9-A0EB-6048D86F468D}" type="parTrans" cxnId="{B1AA0686-58A1-413A-AC50-8CEE9879ABCE}">
      <dgm:prSet/>
      <dgm:spPr/>
      <dgm:t>
        <a:bodyPr/>
        <a:lstStyle/>
        <a:p>
          <a:endParaRPr lang="en-US"/>
        </a:p>
      </dgm:t>
    </dgm:pt>
    <dgm:pt modelId="{95EF7B76-E545-42C9-8FD5-99B4467308F5}" type="sibTrans" cxnId="{B1AA0686-58A1-413A-AC50-8CEE9879ABCE}">
      <dgm:prSet/>
      <dgm:spPr/>
      <dgm:t>
        <a:bodyPr/>
        <a:lstStyle/>
        <a:p>
          <a:endParaRPr lang="en-US"/>
        </a:p>
      </dgm:t>
    </dgm:pt>
    <dgm:pt modelId="{7073DCFA-BDB1-4358-8E58-587AF1120199}">
      <dgm:prSet/>
      <dgm:spPr/>
      <dgm:t>
        <a:bodyPr/>
        <a:lstStyle/>
        <a:p>
          <a:r>
            <a:rPr lang="en-GB"/>
            <a:t>Trends in ageing population </a:t>
          </a:r>
          <a:endParaRPr lang="en-US"/>
        </a:p>
      </dgm:t>
    </dgm:pt>
    <dgm:pt modelId="{C80E39CB-4DEF-4ACE-836B-F511E05A1E28}" type="parTrans" cxnId="{E53AAF1C-4D22-4F5E-ACC5-8D2889055809}">
      <dgm:prSet/>
      <dgm:spPr/>
      <dgm:t>
        <a:bodyPr/>
        <a:lstStyle/>
        <a:p>
          <a:endParaRPr lang="en-US"/>
        </a:p>
      </dgm:t>
    </dgm:pt>
    <dgm:pt modelId="{E60FD675-8DA8-4263-9454-5DE888AA9F56}" type="sibTrans" cxnId="{E53AAF1C-4D22-4F5E-ACC5-8D2889055809}">
      <dgm:prSet/>
      <dgm:spPr/>
      <dgm:t>
        <a:bodyPr/>
        <a:lstStyle/>
        <a:p>
          <a:endParaRPr lang="en-US"/>
        </a:p>
      </dgm:t>
    </dgm:pt>
    <dgm:pt modelId="{A32F97F7-D927-4DBA-992F-E2F9011034DA}">
      <dgm:prSet/>
      <dgm:spPr/>
      <dgm:t>
        <a:bodyPr/>
        <a:lstStyle/>
        <a:p>
          <a:r>
            <a:rPr lang="en-GB"/>
            <a:t>Perception of ageing </a:t>
          </a:r>
          <a:endParaRPr lang="en-US"/>
        </a:p>
      </dgm:t>
    </dgm:pt>
    <dgm:pt modelId="{2CBABDB6-4C18-4A75-9BF1-CD4E4BD8CAFE}" type="parTrans" cxnId="{A8D6D477-4D92-4D2A-AC43-91C8EE0E1658}">
      <dgm:prSet/>
      <dgm:spPr/>
      <dgm:t>
        <a:bodyPr/>
        <a:lstStyle/>
        <a:p>
          <a:endParaRPr lang="en-US"/>
        </a:p>
      </dgm:t>
    </dgm:pt>
    <dgm:pt modelId="{18AA72B1-F297-42FB-A3AD-BE443C73B37E}" type="sibTrans" cxnId="{A8D6D477-4D92-4D2A-AC43-91C8EE0E1658}">
      <dgm:prSet/>
      <dgm:spPr/>
      <dgm:t>
        <a:bodyPr/>
        <a:lstStyle/>
        <a:p>
          <a:endParaRPr lang="en-US"/>
        </a:p>
      </dgm:t>
    </dgm:pt>
    <dgm:pt modelId="{C82433CF-84A5-41E1-A1B3-70768977A456}">
      <dgm:prSet/>
      <dgm:spPr/>
      <dgm:t>
        <a:bodyPr/>
        <a:lstStyle/>
        <a:p>
          <a:r>
            <a:rPr lang="en-GB"/>
            <a:t>Theory of Ageing </a:t>
          </a:r>
          <a:endParaRPr lang="en-US"/>
        </a:p>
      </dgm:t>
    </dgm:pt>
    <dgm:pt modelId="{FF2D8A96-3406-43CE-94A8-47B727BE3BC5}" type="parTrans" cxnId="{E355E680-37A7-4752-8A03-E9445FACA69C}">
      <dgm:prSet/>
      <dgm:spPr/>
      <dgm:t>
        <a:bodyPr/>
        <a:lstStyle/>
        <a:p>
          <a:endParaRPr lang="en-US"/>
        </a:p>
      </dgm:t>
    </dgm:pt>
    <dgm:pt modelId="{7A6A7B45-A841-4AF7-B962-71091DC159C4}" type="sibTrans" cxnId="{E355E680-37A7-4752-8A03-E9445FACA69C}">
      <dgm:prSet/>
      <dgm:spPr/>
      <dgm:t>
        <a:bodyPr/>
        <a:lstStyle/>
        <a:p>
          <a:endParaRPr lang="en-US"/>
        </a:p>
      </dgm:t>
    </dgm:pt>
    <dgm:pt modelId="{9F6BC7DD-4E62-48C4-9187-5013F2B1EF3B}">
      <dgm:prSet/>
      <dgm:spPr/>
      <dgm:t>
        <a:bodyPr/>
        <a:lstStyle/>
        <a:p>
          <a:r>
            <a:rPr lang="en-GB"/>
            <a:t>Implications and challenges of ageing population </a:t>
          </a:r>
          <a:endParaRPr lang="en-US"/>
        </a:p>
      </dgm:t>
    </dgm:pt>
    <dgm:pt modelId="{46C4B980-FB3A-4705-BEB1-919CDCAD6A18}" type="parTrans" cxnId="{66A6309F-F7A7-4AFE-92CE-CAC4CD455735}">
      <dgm:prSet/>
      <dgm:spPr/>
      <dgm:t>
        <a:bodyPr/>
        <a:lstStyle/>
        <a:p>
          <a:endParaRPr lang="en-US"/>
        </a:p>
      </dgm:t>
    </dgm:pt>
    <dgm:pt modelId="{021A6769-A7A9-4528-8ACC-C16581D6861D}" type="sibTrans" cxnId="{66A6309F-F7A7-4AFE-92CE-CAC4CD455735}">
      <dgm:prSet/>
      <dgm:spPr/>
      <dgm:t>
        <a:bodyPr/>
        <a:lstStyle/>
        <a:p>
          <a:endParaRPr lang="en-US"/>
        </a:p>
      </dgm:t>
    </dgm:pt>
    <dgm:pt modelId="{F0AA524C-BB34-461E-8732-9E8359A4CD28}" type="pres">
      <dgm:prSet presAssocID="{B02A9576-9418-4A00-A40A-E3CFAE0518A7}" presName="vert0" presStyleCnt="0">
        <dgm:presLayoutVars>
          <dgm:dir/>
          <dgm:animOne val="branch"/>
          <dgm:animLvl val="lvl"/>
        </dgm:presLayoutVars>
      </dgm:prSet>
      <dgm:spPr/>
    </dgm:pt>
    <dgm:pt modelId="{CE43ACC5-F3D8-445A-B4D7-466D32357C99}" type="pres">
      <dgm:prSet presAssocID="{422E630C-4E1A-46F0-977D-182CAE392C7A}" presName="thickLine" presStyleLbl="alignNode1" presStyleIdx="0" presStyleCnt="5"/>
      <dgm:spPr/>
    </dgm:pt>
    <dgm:pt modelId="{936254E1-C6A9-4F43-AA9A-AEF2D12A9EB6}" type="pres">
      <dgm:prSet presAssocID="{422E630C-4E1A-46F0-977D-182CAE392C7A}" presName="horz1" presStyleCnt="0"/>
      <dgm:spPr/>
    </dgm:pt>
    <dgm:pt modelId="{6BC367C4-9823-49B4-AB57-B5D9D13B9D9A}" type="pres">
      <dgm:prSet presAssocID="{422E630C-4E1A-46F0-977D-182CAE392C7A}" presName="tx1" presStyleLbl="revTx" presStyleIdx="0" presStyleCnt="5"/>
      <dgm:spPr/>
    </dgm:pt>
    <dgm:pt modelId="{47872F01-7320-43B6-B610-80CB2875EF3A}" type="pres">
      <dgm:prSet presAssocID="{422E630C-4E1A-46F0-977D-182CAE392C7A}" presName="vert1" presStyleCnt="0"/>
      <dgm:spPr/>
    </dgm:pt>
    <dgm:pt modelId="{44B1E40B-5F3B-4240-8FCF-7F3097666979}" type="pres">
      <dgm:prSet presAssocID="{7073DCFA-BDB1-4358-8E58-587AF1120199}" presName="thickLine" presStyleLbl="alignNode1" presStyleIdx="1" presStyleCnt="5"/>
      <dgm:spPr/>
    </dgm:pt>
    <dgm:pt modelId="{E47246E8-DF42-4F4D-BEF5-1F1D4C7090E4}" type="pres">
      <dgm:prSet presAssocID="{7073DCFA-BDB1-4358-8E58-587AF1120199}" presName="horz1" presStyleCnt="0"/>
      <dgm:spPr/>
    </dgm:pt>
    <dgm:pt modelId="{7308CFAA-1DAC-48AE-8651-189E64874F1A}" type="pres">
      <dgm:prSet presAssocID="{7073DCFA-BDB1-4358-8E58-587AF1120199}" presName="tx1" presStyleLbl="revTx" presStyleIdx="1" presStyleCnt="5"/>
      <dgm:spPr/>
    </dgm:pt>
    <dgm:pt modelId="{C2DDA13A-3C49-4B69-95CB-CAD1F6AD2290}" type="pres">
      <dgm:prSet presAssocID="{7073DCFA-BDB1-4358-8E58-587AF1120199}" presName="vert1" presStyleCnt="0"/>
      <dgm:spPr/>
    </dgm:pt>
    <dgm:pt modelId="{AB0FBF46-4458-47A9-AB60-6E06477CB83E}" type="pres">
      <dgm:prSet presAssocID="{A32F97F7-D927-4DBA-992F-E2F9011034DA}" presName="thickLine" presStyleLbl="alignNode1" presStyleIdx="2" presStyleCnt="5"/>
      <dgm:spPr/>
    </dgm:pt>
    <dgm:pt modelId="{06A672B4-3518-4660-B4B7-35E2F28E722E}" type="pres">
      <dgm:prSet presAssocID="{A32F97F7-D927-4DBA-992F-E2F9011034DA}" presName="horz1" presStyleCnt="0"/>
      <dgm:spPr/>
    </dgm:pt>
    <dgm:pt modelId="{03550BFB-0CAD-4019-9C0A-81A7194DE0B1}" type="pres">
      <dgm:prSet presAssocID="{A32F97F7-D927-4DBA-992F-E2F9011034DA}" presName="tx1" presStyleLbl="revTx" presStyleIdx="2" presStyleCnt="5"/>
      <dgm:spPr/>
    </dgm:pt>
    <dgm:pt modelId="{F0A79FB0-08CB-4DBA-B875-8A7908613015}" type="pres">
      <dgm:prSet presAssocID="{A32F97F7-D927-4DBA-992F-E2F9011034DA}" presName="vert1" presStyleCnt="0"/>
      <dgm:spPr/>
    </dgm:pt>
    <dgm:pt modelId="{F5171FEA-E332-428D-B5D0-A3CFC924FB50}" type="pres">
      <dgm:prSet presAssocID="{C82433CF-84A5-41E1-A1B3-70768977A456}" presName="thickLine" presStyleLbl="alignNode1" presStyleIdx="3" presStyleCnt="5"/>
      <dgm:spPr/>
    </dgm:pt>
    <dgm:pt modelId="{21FB0373-48AA-4F35-B69D-89B7A3E26F1A}" type="pres">
      <dgm:prSet presAssocID="{C82433CF-84A5-41E1-A1B3-70768977A456}" presName="horz1" presStyleCnt="0"/>
      <dgm:spPr/>
    </dgm:pt>
    <dgm:pt modelId="{C04ADEDD-BBC1-4C9E-A6DE-24CBC355A8E7}" type="pres">
      <dgm:prSet presAssocID="{C82433CF-84A5-41E1-A1B3-70768977A456}" presName="tx1" presStyleLbl="revTx" presStyleIdx="3" presStyleCnt="5"/>
      <dgm:spPr/>
    </dgm:pt>
    <dgm:pt modelId="{B831028C-34CD-467C-9535-B1A959B01463}" type="pres">
      <dgm:prSet presAssocID="{C82433CF-84A5-41E1-A1B3-70768977A456}" presName="vert1" presStyleCnt="0"/>
      <dgm:spPr/>
    </dgm:pt>
    <dgm:pt modelId="{033752F4-2936-42FF-B262-A26C90A91F07}" type="pres">
      <dgm:prSet presAssocID="{9F6BC7DD-4E62-48C4-9187-5013F2B1EF3B}" presName="thickLine" presStyleLbl="alignNode1" presStyleIdx="4" presStyleCnt="5"/>
      <dgm:spPr/>
    </dgm:pt>
    <dgm:pt modelId="{9DF0C6DD-EE26-4FF6-B5C7-7E4ED6399573}" type="pres">
      <dgm:prSet presAssocID="{9F6BC7DD-4E62-48C4-9187-5013F2B1EF3B}" presName="horz1" presStyleCnt="0"/>
      <dgm:spPr/>
    </dgm:pt>
    <dgm:pt modelId="{D9B5E04F-8A0C-4591-A0D0-165E3FEDF732}" type="pres">
      <dgm:prSet presAssocID="{9F6BC7DD-4E62-48C4-9187-5013F2B1EF3B}" presName="tx1" presStyleLbl="revTx" presStyleIdx="4" presStyleCnt="5"/>
      <dgm:spPr/>
    </dgm:pt>
    <dgm:pt modelId="{2A9704A9-AFB7-47C7-A744-44B7093F8499}" type="pres">
      <dgm:prSet presAssocID="{9F6BC7DD-4E62-48C4-9187-5013F2B1EF3B}" presName="vert1" presStyleCnt="0"/>
      <dgm:spPr/>
    </dgm:pt>
  </dgm:ptLst>
  <dgm:cxnLst>
    <dgm:cxn modelId="{E0E0740A-AC60-41DE-B13D-AE8F5AEFB6B3}" type="presOf" srcId="{B02A9576-9418-4A00-A40A-E3CFAE0518A7}" destId="{F0AA524C-BB34-461E-8732-9E8359A4CD28}" srcOrd="0" destOrd="0" presId="urn:microsoft.com/office/officeart/2008/layout/LinedList"/>
    <dgm:cxn modelId="{E53AAF1C-4D22-4F5E-ACC5-8D2889055809}" srcId="{B02A9576-9418-4A00-A40A-E3CFAE0518A7}" destId="{7073DCFA-BDB1-4358-8E58-587AF1120199}" srcOrd="1" destOrd="0" parTransId="{C80E39CB-4DEF-4ACE-836B-F511E05A1E28}" sibTransId="{E60FD675-8DA8-4263-9454-5DE888AA9F56}"/>
    <dgm:cxn modelId="{373E664C-A9D6-46E2-A55B-59000619CCF2}" type="presOf" srcId="{422E630C-4E1A-46F0-977D-182CAE392C7A}" destId="{6BC367C4-9823-49B4-AB57-B5D9D13B9D9A}" srcOrd="0" destOrd="0" presId="urn:microsoft.com/office/officeart/2008/layout/LinedList"/>
    <dgm:cxn modelId="{A8D6D477-4D92-4D2A-AC43-91C8EE0E1658}" srcId="{B02A9576-9418-4A00-A40A-E3CFAE0518A7}" destId="{A32F97F7-D927-4DBA-992F-E2F9011034DA}" srcOrd="2" destOrd="0" parTransId="{2CBABDB6-4C18-4A75-9BF1-CD4E4BD8CAFE}" sibTransId="{18AA72B1-F297-42FB-A3AD-BE443C73B37E}"/>
    <dgm:cxn modelId="{E355E680-37A7-4752-8A03-E9445FACA69C}" srcId="{B02A9576-9418-4A00-A40A-E3CFAE0518A7}" destId="{C82433CF-84A5-41E1-A1B3-70768977A456}" srcOrd="3" destOrd="0" parTransId="{FF2D8A96-3406-43CE-94A8-47B727BE3BC5}" sibTransId="{7A6A7B45-A841-4AF7-B962-71091DC159C4}"/>
    <dgm:cxn modelId="{74639F83-2C9D-4600-905C-8CD8A037AFF7}" type="presOf" srcId="{7073DCFA-BDB1-4358-8E58-587AF1120199}" destId="{7308CFAA-1DAC-48AE-8651-189E64874F1A}" srcOrd="0" destOrd="0" presId="urn:microsoft.com/office/officeart/2008/layout/LinedList"/>
    <dgm:cxn modelId="{B1AA0686-58A1-413A-AC50-8CEE9879ABCE}" srcId="{B02A9576-9418-4A00-A40A-E3CFAE0518A7}" destId="{422E630C-4E1A-46F0-977D-182CAE392C7A}" srcOrd="0" destOrd="0" parTransId="{29FE8698-E523-40A9-A0EB-6048D86F468D}" sibTransId="{95EF7B76-E545-42C9-8FD5-99B4467308F5}"/>
    <dgm:cxn modelId="{DE2B7688-5D35-4BDC-B5D9-13916251EBA8}" type="presOf" srcId="{9F6BC7DD-4E62-48C4-9187-5013F2B1EF3B}" destId="{D9B5E04F-8A0C-4591-A0D0-165E3FEDF732}" srcOrd="0" destOrd="0" presId="urn:microsoft.com/office/officeart/2008/layout/LinedList"/>
    <dgm:cxn modelId="{CF48699B-206E-4E0B-AE5F-78036D874ED5}" type="presOf" srcId="{C82433CF-84A5-41E1-A1B3-70768977A456}" destId="{C04ADEDD-BBC1-4C9E-A6DE-24CBC355A8E7}" srcOrd="0" destOrd="0" presId="urn:microsoft.com/office/officeart/2008/layout/LinedList"/>
    <dgm:cxn modelId="{66A6309F-F7A7-4AFE-92CE-CAC4CD455735}" srcId="{B02A9576-9418-4A00-A40A-E3CFAE0518A7}" destId="{9F6BC7DD-4E62-48C4-9187-5013F2B1EF3B}" srcOrd="4" destOrd="0" parTransId="{46C4B980-FB3A-4705-BEB1-919CDCAD6A18}" sibTransId="{021A6769-A7A9-4528-8ACC-C16581D6861D}"/>
    <dgm:cxn modelId="{5B8EEC9F-298F-46CB-A989-1BB150AD4213}" type="presOf" srcId="{A32F97F7-D927-4DBA-992F-E2F9011034DA}" destId="{03550BFB-0CAD-4019-9C0A-81A7194DE0B1}" srcOrd="0" destOrd="0" presId="urn:microsoft.com/office/officeart/2008/layout/LinedList"/>
    <dgm:cxn modelId="{673B85FC-7BFC-4A04-831B-5A2468961E3A}" type="presParOf" srcId="{F0AA524C-BB34-461E-8732-9E8359A4CD28}" destId="{CE43ACC5-F3D8-445A-B4D7-466D32357C99}" srcOrd="0" destOrd="0" presId="urn:microsoft.com/office/officeart/2008/layout/LinedList"/>
    <dgm:cxn modelId="{0C5A2B7C-04E5-46BE-B018-00E298F9B908}" type="presParOf" srcId="{F0AA524C-BB34-461E-8732-9E8359A4CD28}" destId="{936254E1-C6A9-4F43-AA9A-AEF2D12A9EB6}" srcOrd="1" destOrd="0" presId="urn:microsoft.com/office/officeart/2008/layout/LinedList"/>
    <dgm:cxn modelId="{ACFC1F31-437F-4843-A3E1-E41BD575BEF1}" type="presParOf" srcId="{936254E1-C6A9-4F43-AA9A-AEF2D12A9EB6}" destId="{6BC367C4-9823-49B4-AB57-B5D9D13B9D9A}" srcOrd="0" destOrd="0" presId="urn:microsoft.com/office/officeart/2008/layout/LinedList"/>
    <dgm:cxn modelId="{36CFEEA1-671D-4B98-883D-2490278BF95E}" type="presParOf" srcId="{936254E1-C6A9-4F43-AA9A-AEF2D12A9EB6}" destId="{47872F01-7320-43B6-B610-80CB2875EF3A}" srcOrd="1" destOrd="0" presId="urn:microsoft.com/office/officeart/2008/layout/LinedList"/>
    <dgm:cxn modelId="{F8918812-8A88-405F-99CB-BFDF593A1982}" type="presParOf" srcId="{F0AA524C-BB34-461E-8732-9E8359A4CD28}" destId="{44B1E40B-5F3B-4240-8FCF-7F3097666979}" srcOrd="2" destOrd="0" presId="urn:microsoft.com/office/officeart/2008/layout/LinedList"/>
    <dgm:cxn modelId="{38675E67-E872-476B-A4E3-930A885292C6}" type="presParOf" srcId="{F0AA524C-BB34-461E-8732-9E8359A4CD28}" destId="{E47246E8-DF42-4F4D-BEF5-1F1D4C7090E4}" srcOrd="3" destOrd="0" presId="urn:microsoft.com/office/officeart/2008/layout/LinedList"/>
    <dgm:cxn modelId="{D717795A-5F3D-4790-895C-A6EDC9313B9B}" type="presParOf" srcId="{E47246E8-DF42-4F4D-BEF5-1F1D4C7090E4}" destId="{7308CFAA-1DAC-48AE-8651-189E64874F1A}" srcOrd="0" destOrd="0" presId="urn:microsoft.com/office/officeart/2008/layout/LinedList"/>
    <dgm:cxn modelId="{D5FAD860-A48F-4094-8C6A-959C6EFE3DD3}" type="presParOf" srcId="{E47246E8-DF42-4F4D-BEF5-1F1D4C7090E4}" destId="{C2DDA13A-3C49-4B69-95CB-CAD1F6AD2290}" srcOrd="1" destOrd="0" presId="urn:microsoft.com/office/officeart/2008/layout/LinedList"/>
    <dgm:cxn modelId="{E295F5A1-1831-4C50-BF7B-EEAC738BEF2E}" type="presParOf" srcId="{F0AA524C-BB34-461E-8732-9E8359A4CD28}" destId="{AB0FBF46-4458-47A9-AB60-6E06477CB83E}" srcOrd="4" destOrd="0" presId="urn:microsoft.com/office/officeart/2008/layout/LinedList"/>
    <dgm:cxn modelId="{AF789718-A004-4015-BE31-D913055A333A}" type="presParOf" srcId="{F0AA524C-BB34-461E-8732-9E8359A4CD28}" destId="{06A672B4-3518-4660-B4B7-35E2F28E722E}" srcOrd="5" destOrd="0" presId="urn:microsoft.com/office/officeart/2008/layout/LinedList"/>
    <dgm:cxn modelId="{CCF39886-6051-4BBD-88C0-6B31FF1D7AEF}" type="presParOf" srcId="{06A672B4-3518-4660-B4B7-35E2F28E722E}" destId="{03550BFB-0CAD-4019-9C0A-81A7194DE0B1}" srcOrd="0" destOrd="0" presId="urn:microsoft.com/office/officeart/2008/layout/LinedList"/>
    <dgm:cxn modelId="{D16065AB-26DA-4B53-9566-8B7CF9AD137D}" type="presParOf" srcId="{06A672B4-3518-4660-B4B7-35E2F28E722E}" destId="{F0A79FB0-08CB-4DBA-B875-8A7908613015}" srcOrd="1" destOrd="0" presId="urn:microsoft.com/office/officeart/2008/layout/LinedList"/>
    <dgm:cxn modelId="{DFEE4C58-C72F-41DD-9C20-5B2B21D203B1}" type="presParOf" srcId="{F0AA524C-BB34-461E-8732-9E8359A4CD28}" destId="{F5171FEA-E332-428D-B5D0-A3CFC924FB50}" srcOrd="6" destOrd="0" presId="urn:microsoft.com/office/officeart/2008/layout/LinedList"/>
    <dgm:cxn modelId="{6C63381E-ADF0-4040-8BCD-56B056FDB9C0}" type="presParOf" srcId="{F0AA524C-BB34-461E-8732-9E8359A4CD28}" destId="{21FB0373-48AA-4F35-B69D-89B7A3E26F1A}" srcOrd="7" destOrd="0" presId="urn:microsoft.com/office/officeart/2008/layout/LinedList"/>
    <dgm:cxn modelId="{66618BA8-DB98-4F71-8525-1E59A466C8CF}" type="presParOf" srcId="{21FB0373-48AA-4F35-B69D-89B7A3E26F1A}" destId="{C04ADEDD-BBC1-4C9E-A6DE-24CBC355A8E7}" srcOrd="0" destOrd="0" presId="urn:microsoft.com/office/officeart/2008/layout/LinedList"/>
    <dgm:cxn modelId="{1D606847-9EE9-4E2D-A773-27A810EB8C61}" type="presParOf" srcId="{21FB0373-48AA-4F35-B69D-89B7A3E26F1A}" destId="{B831028C-34CD-467C-9535-B1A959B01463}" srcOrd="1" destOrd="0" presId="urn:microsoft.com/office/officeart/2008/layout/LinedList"/>
    <dgm:cxn modelId="{C821384B-2506-4BF7-ADAF-9D7E142302EB}" type="presParOf" srcId="{F0AA524C-BB34-461E-8732-9E8359A4CD28}" destId="{033752F4-2936-42FF-B262-A26C90A91F07}" srcOrd="8" destOrd="0" presId="urn:microsoft.com/office/officeart/2008/layout/LinedList"/>
    <dgm:cxn modelId="{91DB26FB-13DD-4A15-8794-5DFC72146630}" type="presParOf" srcId="{F0AA524C-BB34-461E-8732-9E8359A4CD28}" destId="{9DF0C6DD-EE26-4FF6-B5C7-7E4ED6399573}" srcOrd="9" destOrd="0" presId="urn:microsoft.com/office/officeart/2008/layout/LinedList"/>
    <dgm:cxn modelId="{316407AF-0DF1-426B-90A9-0BEA7D5F1413}" type="presParOf" srcId="{9DF0C6DD-EE26-4FF6-B5C7-7E4ED6399573}" destId="{D9B5E04F-8A0C-4591-A0D0-165E3FEDF732}" srcOrd="0" destOrd="0" presId="urn:microsoft.com/office/officeart/2008/layout/LinedList"/>
    <dgm:cxn modelId="{E85C56EA-C539-4B06-AC37-E822687244AA}" type="presParOf" srcId="{9DF0C6DD-EE26-4FF6-B5C7-7E4ED6399573}" destId="{2A9704A9-AFB7-47C7-A744-44B7093F849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E27E16B-7820-49E7-837A-57627E27EBBC}" type="doc">
      <dgm:prSet loTypeId="urn:microsoft.com/office/officeart/2016/7/layout/VerticalHollowActionList" loCatId="List" qsTypeId="urn:microsoft.com/office/officeart/2005/8/quickstyle/simple1" qsCatId="simple" csTypeId="urn:microsoft.com/office/officeart/2005/8/colors/accent1_2" csCatId="accent1"/>
      <dgm:spPr/>
      <dgm:t>
        <a:bodyPr/>
        <a:lstStyle/>
        <a:p>
          <a:endParaRPr lang="en-US"/>
        </a:p>
      </dgm:t>
    </dgm:pt>
    <dgm:pt modelId="{52C13783-86A8-4BBF-91D6-3C6A98A77387}">
      <dgm:prSet/>
      <dgm:spPr/>
      <dgm:t>
        <a:bodyPr/>
        <a:lstStyle/>
        <a:p>
          <a:r>
            <a:rPr lang="en-US"/>
            <a:t>Define</a:t>
          </a:r>
        </a:p>
      </dgm:t>
    </dgm:pt>
    <dgm:pt modelId="{5F76E990-C01D-4631-BB81-86C6E473AC1D}" type="parTrans" cxnId="{D236FA48-013A-478D-91F4-C38DC5553872}">
      <dgm:prSet/>
      <dgm:spPr/>
      <dgm:t>
        <a:bodyPr/>
        <a:lstStyle/>
        <a:p>
          <a:endParaRPr lang="en-US"/>
        </a:p>
      </dgm:t>
    </dgm:pt>
    <dgm:pt modelId="{51C187D2-E200-4008-9639-3EFB174820E6}" type="sibTrans" cxnId="{D236FA48-013A-478D-91F4-C38DC5553872}">
      <dgm:prSet/>
      <dgm:spPr/>
      <dgm:t>
        <a:bodyPr/>
        <a:lstStyle/>
        <a:p>
          <a:endParaRPr lang="en-US"/>
        </a:p>
      </dgm:t>
    </dgm:pt>
    <dgm:pt modelId="{5916DC03-CD40-4240-A995-9E95CCC6A060}">
      <dgm:prSet/>
      <dgm:spPr/>
      <dgm:t>
        <a:bodyPr/>
        <a:lstStyle/>
        <a:p>
          <a:r>
            <a:rPr lang="en-US"/>
            <a:t>Define key terms such as ageing, older person, and healthy ageing.</a:t>
          </a:r>
        </a:p>
      </dgm:t>
    </dgm:pt>
    <dgm:pt modelId="{899697C1-85D4-4B2C-B1A3-F92C8BEB150A}" type="parTrans" cxnId="{0C35C962-CD9E-44F5-8359-9601B58DB41C}">
      <dgm:prSet/>
      <dgm:spPr/>
      <dgm:t>
        <a:bodyPr/>
        <a:lstStyle/>
        <a:p>
          <a:endParaRPr lang="en-US"/>
        </a:p>
      </dgm:t>
    </dgm:pt>
    <dgm:pt modelId="{3D741B7E-1A1D-40EF-B4E9-EEA3B3D2E0D2}" type="sibTrans" cxnId="{0C35C962-CD9E-44F5-8359-9601B58DB41C}">
      <dgm:prSet/>
      <dgm:spPr/>
      <dgm:t>
        <a:bodyPr/>
        <a:lstStyle/>
        <a:p>
          <a:endParaRPr lang="en-US"/>
        </a:p>
      </dgm:t>
    </dgm:pt>
    <dgm:pt modelId="{A961CFF2-0C5B-4F85-8253-652852A418C0}">
      <dgm:prSet/>
      <dgm:spPr/>
      <dgm:t>
        <a:bodyPr/>
        <a:lstStyle/>
        <a:p>
          <a:r>
            <a:rPr lang="en-US"/>
            <a:t>Describe</a:t>
          </a:r>
        </a:p>
      </dgm:t>
    </dgm:pt>
    <dgm:pt modelId="{8AEC9EA4-7F38-4138-88E4-1A62F2632543}" type="parTrans" cxnId="{0264163B-8814-4E86-AC17-066774A0EBFD}">
      <dgm:prSet/>
      <dgm:spPr/>
      <dgm:t>
        <a:bodyPr/>
        <a:lstStyle/>
        <a:p>
          <a:endParaRPr lang="en-US"/>
        </a:p>
      </dgm:t>
    </dgm:pt>
    <dgm:pt modelId="{F526DDEB-2286-4BB5-B519-1D830684A2FF}" type="sibTrans" cxnId="{0264163B-8814-4E86-AC17-066774A0EBFD}">
      <dgm:prSet/>
      <dgm:spPr/>
      <dgm:t>
        <a:bodyPr/>
        <a:lstStyle/>
        <a:p>
          <a:endParaRPr lang="en-US"/>
        </a:p>
      </dgm:t>
    </dgm:pt>
    <dgm:pt modelId="{627B87F6-47A0-4DFA-8400-55812C6C2130}">
      <dgm:prSet/>
      <dgm:spPr/>
      <dgm:t>
        <a:bodyPr/>
        <a:lstStyle/>
        <a:p>
          <a:r>
            <a:rPr lang="en-US"/>
            <a:t>Describe the main factors contributing to population ageing.</a:t>
          </a:r>
        </a:p>
      </dgm:t>
    </dgm:pt>
    <dgm:pt modelId="{FF3DD7C9-50E3-4B54-B6A3-5E82DF9C6C9A}" type="parTrans" cxnId="{E641D6C1-48ED-4E19-9F75-D09E227900ED}">
      <dgm:prSet/>
      <dgm:spPr/>
      <dgm:t>
        <a:bodyPr/>
        <a:lstStyle/>
        <a:p>
          <a:endParaRPr lang="en-US"/>
        </a:p>
      </dgm:t>
    </dgm:pt>
    <dgm:pt modelId="{150974C4-9FEB-4472-959F-535D7C1219A3}" type="sibTrans" cxnId="{E641D6C1-48ED-4E19-9F75-D09E227900ED}">
      <dgm:prSet/>
      <dgm:spPr/>
      <dgm:t>
        <a:bodyPr/>
        <a:lstStyle/>
        <a:p>
          <a:endParaRPr lang="en-US"/>
        </a:p>
      </dgm:t>
    </dgm:pt>
    <dgm:pt modelId="{7B3C67C9-BF6E-4DC6-8684-1D65086FD07A}">
      <dgm:prSet/>
      <dgm:spPr/>
      <dgm:t>
        <a:bodyPr/>
        <a:lstStyle/>
        <a:p>
          <a:r>
            <a:rPr lang="en-US"/>
            <a:t>Explain</a:t>
          </a:r>
        </a:p>
      </dgm:t>
    </dgm:pt>
    <dgm:pt modelId="{4944BFFC-610B-4FCF-A5A9-652C1CD96715}" type="parTrans" cxnId="{3479F93C-64BE-484F-BED1-517A7813B59D}">
      <dgm:prSet/>
      <dgm:spPr/>
      <dgm:t>
        <a:bodyPr/>
        <a:lstStyle/>
        <a:p>
          <a:endParaRPr lang="en-US"/>
        </a:p>
      </dgm:t>
    </dgm:pt>
    <dgm:pt modelId="{7D6842C5-AA98-482A-A046-4AF6B00CA439}" type="sibTrans" cxnId="{3479F93C-64BE-484F-BED1-517A7813B59D}">
      <dgm:prSet/>
      <dgm:spPr/>
      <dgm:t>
        <a:bodyPr/>
        <a:lstStyle/>
        <a:p>
          <a:endParaRPr lang="en-US"/>
        </a:p>
      </dgm:t>
    </dgm:pt>
    <dgm:pt modelId="{6ABEAA62-27F6-450A-ABA1-BD4DC5A7CD74}">
      <dgm:prSet/>
      <dgm:spPr/>
      <dgm:t>
        <a:bodyPr/>
        <a:lstStyle/>
        <a:p>
          <a:r>
            <a:rPr lang="en-US"/>
            <a:t>Explain the differences in ageing trends across geographic regions and genders.</a:t>
          </a:r>
        </a:p>
      </dgm:t>
    </dgm:pt>
    <dgm:pt modelId="{D8F6FB53-F571-4409-8908-AFCC589ED88C}" type="parTrans" cxnId="{21C3D6B6-D717-4D3E-833C-FB0E71234202}">
      <dgm:prSet/>
      <dgm:spPr/>
      <dgm:t>
        <a:bodyPr/>
        <a:lstStyle/>
        <a:p>
          <a:endParaRPr lang="en-US"/>
        </a:p>
      </dgm:t>
    </dgm:pt>
    <dgm:pt modelId="{5C1F46F1-FBB4-42D0-A1B4-8492A0ACD82B}" type="sibTrans" cxnId="{21C3D6B6-D717-4D3E-833C-FB0E71234202}">
      <dgm:prSet/>
      <dgm:spPr/>
      <dgm:t>
        <a:bodyPr/>
        <a:lstStyle/>
        <a:p>
          <a:endParaRPr lang="en-US"/>
        </a:p>
      </dgm:t>
    </dgm:pt>
    <dgm:pt modelId="{0F9797DA-8368-496D-8B42-9F133D10995E}">
      <dgm:prSet/>
      <dgm:spPr/>
      <dgm:t>
        <a:bodyPr/>
        <a:lstStyle/>
        <a:p>
          <a:r>
            <a:rPr lang="en-US"/>
            <a:t>Summarize</a:t>
          </a:r>
        </a:p>
      </dgm:t>
    </dgm:pt>
    <dgm:pt modelId="{114F0DA6-26DE-47D0-970D-D0698CEF94D9}" type="parTrans" cxnId="{1EE8FD6B-8070-48E3-BE5B-7302B458BF3B}">
      <dgm:prSet/>
      <dgm:spPr/>
      <dgm:t>
        <a:bodyPr/>
        <a:lstStyle/>
        <a:p>
          <a:endParaRPr lang="en-US"/>
        </a:p>
      </dgm:t>
    </dgm:pt>
    <dgm:pt modelId="{EE757595-6913-4B8C-8234-CFA52F2FC9B5}" type="sibTrans" cxnId="{1EE8FD6B-8070-48E3-BE5B-7302B458BF3B}">
      <dgm:prSet/>
      <dgm:spPr/>
      <dgm:t>
        <a:bodyPr/>
        <a:lstStyle/>
        <a:p>
          <a:endParaRPr lang="en-US"/>
        </a:p>
      </dgm:t>
    </dgm:pt>
    <dgm:pt modelId="{246C4411-DC8E-420F-BE06-3AC61F06FD88}">
      <dgm:prSet/>
      <dgm:spPr/>
      <dgm:t>
        <a:bodyPr/>
        <a:lstStyle/>
        <a:p>
          <a:r>
            <a:rPr lang="en-US"/>
            <a:t>Summarize the major theories of ageing (e.g., Disengagement, Activity, Reconstruction).</a:t>
          </a:r>
        </a:p>
      </dgm:t>
    </dgm:pt>
    <dgm:pt modelId="{5955A31C-1A29-499A-A59A-6B4F6CE72997}" type="parTrans" cxnId="{87D10F2B-A6F6-498B-BCB5-CAA09E13333D}">
      <dgm:prSet/>
      <dgm:spPr/>
      <dgm:t>
        <a:bodyPr/>
        <a:lstStyle/>
        <a:p>
          <a:endParaRPr lang="en-US"/>
        </a:p>
      </dgm:t>
    </dgm:pt>
    <dgm:pt modelId="{E464786A-7F49-4E67-8BB3-AA3650642438}" type="sibTrans" cxnId="{87D10F2B-A6F6-498B-BCB5-CAA09E13333D}">
      <dgm:prSet/>
      <dgm:spPr/>
      <dgm:t>
        <a:bodyPr/>
        <a:lstStyle/>
        <a:p>
          <a:endParaRPr lang="en-US"/>
        </a:p>
      </dgm:t>
    </dgm:pt>
    <dgm:pt modelId="{3B4A9C72-BB88-4533-855A-753E76CFE189}">
      <dgm:prSet/>
      <dgm:spPr/>
      <dgm:t>
        <a:bodyPr/>
        <a:lstStyle/>
        <a:p>
          <a:r>
            <a:rPr lang="en-US"/>
            <a:t>Create</a:t>
          </a:r>
        </a:p>
      </dgm:t>
    </dgm:pt>
    <dgm:pt modelId="{9FB258A7-42DC-49EC-86A0-7B238119BEAF}" type="parTrans" cxnId="{C107A20A-D59E-4046-AA87-1C7397DBE07E}">
      <dgm:prSet/>
      <dgm:spPr/>
      <dgm:t>
        <a:bodyPr/>
        <a:lstStyle/>
        <a:p>
          <a:endParaRPr lang="en-US"/>
        </a:p>
      </dgm:t>
    </dgm:pt>
    <dgm:pt modelId="{4BA9D38B-72B9-493A-A63E-214A97AC8BFF}" type="sibTrans" cxnId="{C107A20A-D59E-4046-AA87-1C7397DBE07E}">
      <dgm:prSet/>
      <dgm:spPr/>
      <dgm:t>
        <a:bodyPr/>
        <a:lstStyle/>
        <a:p>
          <a:endParaRPr lang="en-US"/>
        </a:p>
      </dgm:t>
    </dgm:pt>
    <dgm:pt modelId="{7D0FDCA0-822E-4415-8EB2-A751F58489C6}">
      <dgm:prSet/>
      <dgm:spPr/>
      <dgm:t>
        <a:bodyPr/>
        <a:lstStyle/>
        <a:p>
          <a:r>
            <a:rPr lang="en-US"/>
            <a:t>Create a visual or written blueprint for health ageing</a:t>
          </a:r>
        </a:p>
      </dgm:t>
    </dgm:pt>
    <dgm:pt modelId="{451B2178-8B06-4C5E-AF87-E4EA52D1F72C}" type="parTrans" cxnId="{7C136023-8DC2-4A6F-9FD4-1877E0886904}">
      <dgm:prSet/>
      <dgm:spPr/>
      <dgm:t>
        <a:bodyPr/>
        <a:lstStyle/>
        <a:p>
          <a:endParaRPr lang="en-US"/>
        </a:p>
      </dgm:t>
    </dgm:pt>
    <dgm:pt modelId="{950AAA4B-70D9-4B51-A5C4-456D709F6EC9}" type="sibTrans" cxnId="{7C136023-8DC2-4A6F-9FD4-1877E0886904}">
      <dgm:prSet/>
      <dgm:spPr/>
      <dgm:t>
        <a:bodyPr/>
        <a:lstStyle/>
        <a:p>
          <a:endParaRPr lang="en-US"/>
        </a:p>
      </dgm:t>
    </dgm:pt>
    <dgm:pt modelId="{A2ADD8CA-6FBB-48CE-B324-E2ABF4C96994}" type="pres">
      <dgm:prSet presAssocID="{0E27E16B-7820-49E7-837A-57627E27EBBC}" presName="Name0" presStyleCnt="0">
        <dgm:presLayoutVars>
          <dgm:dir/>
          <dgm:animLvl val="lvl"/>
          <dgm:resizeHandles val="exact"/>
        </dgm:presLayoutVars>
      </dgm:prSet>
      <dgm:spPr/>
    </dgm:pt>
    <dgm:pt modelId="{2D0BA4E4-9911-4B38-97A3-A8F37EC919E7}" type="pres">
      <dgm:prSet presAssocID="{52C13783-86A8-4BBF-91D6-3C6A98A77387}" presName="linNode" presStyleCnt="0"/>
      <dgm:spPr/>
    </dgm:pt>
    <dgm:pt modelId="{609E01D9-8E2D-43AE-9C61-C1435C30B656}" type="pres">
      <dgm:prSet presAssocID="{52C13783-86A8-4BBF-91D6-3C6A98A77387}" presName="parentText" presStyleLbl="solidFgAcc1" presStyleIdx="0" presStyleCnt="5">
        <dgm:presLayoutVars>
          <dgm:chMax val="1"/>
          <dgm:bulletEnabled/>
        </dgm:presLayoutVars>
      </dgm:prSet>
      <dgm:spPr/>
    </dgm:pt>
    <dgm:pt modelId="{85F4ED17-28D0-4E73-955B-654A7CCD9164}" type="pres">
      <dgm:prSet presAssocID="{52C13783-86A8-4BBF-91D6-3C6A98A77387}" presName="descendantText" presStyleLbl="alignNode1" presStyleIdx="0" presStyleCnt="5">
        <dgm:presLayoutVars>
          <dgm:bulletEnabled/>
        </dgm:presLayoutVars>
      </dgm:prSet>
      <dgm:spPr/>
    </dgm:pt>
    <dgm:pt modelId="{9C49FD27-4946-4CB6-BDBC-5A71E9706816}" type="pres">
      <dgm:prSet presAssocID="{51C187D2-E200-4008-9639-3EFB174820E6}" presName="sp" presStyleCnt="0"/>
      <dgm:spPr/>
    </dgm:pt>
    <dgm:pt modelId="{EE167BDA-4A06-4A6E-946E-BC01C63C02B3}" type="pres">
      <dgm:prSet presAssocID="{A961CFF2-0C5B-4F85-8253-652852A418C0}" presName="linNode" presStyleCnt="0"/>
      <dgm:spPr/>
    </dgm:pt>
    <dgm:pt modelId="{F3A0FA32-F96E-41DA-8A4C-C803725FAF65}" type="pres">
      <dgm:prSet presAssocID="{A961CFF2-0C5B-4F85-8253-652852A418C0}" presName="parentText" presStyleLbl="solidFgAcc1" presStyleIdx="1" presStyleCnt="5">
        <dgm:presLayoutVars>
          <dgm:chMax val="1"/>
          <dgm:bulletEnabled/>
        </dgm:presLayoutVars>
      </dgm:prSet>
      <dgm:spPr/>
    </dgm:pt>
    <dgm:pt modelId="{2F243820-E902-471B-BF1A-B9EBE806D17C}" type="pres">
      <dgm:prSet presAssocID="{A961CFF2-0C5B-4F85-8253-652852A418C0}" presName="descendantText" presStyleLbl="alignNode1" presStyleIdx="1" presStyleCnt="5">
        <dgm:presLayoutVars>
          <dgm:bulletEnabled/>
        </dgm:presLayoutVars>
      </dgm:prSet>
      <dgm:spPr/>
    </dgm:pt>
    <dgm:pt modelId="{20FD205B-7682-465E-86EC-91C059A6D1B4}" type="pres">
      <dgm:prSet presAssocID="{F526DDEB-2286-4BB5-B519-1D830684A2FF}" presName="sp" presStyleCnt="0"/>
      <dgm:spPr/>
    </dgm:pt>
    <dgm:pt modelId="{F29D9977-4C2D-4950-871D-B0DB7D0EDC1F}" type="pres">
      <dgm:prSet presAssocID="{7B3C67C9-BF6E-4DC6-8684-1D65086FD07A}" presName="linNode" presStyleCnt="0"/>
      <dgm:spPr/>
    </dgm:pt>
    <dgm:pt modelId="{DD6ACB8B-8736-4C2B-A578-3A5A3DCE68AB}" type="pres">
      <dgm:prSet presAssocID="{7B3C67C9-BF6E-4DC6-8684-1D65086FD07A}" presName="parentText" presStyleLbl="solidFgAcc1" presStyleIdx="2" presStyleCnt="5">
        <dgm:presLayoutVars>
          <dgm:chMax val="1"/>
          <dgm:bulletEnabled/>
        </dgm:presLayoutVars>
      </dgm:prSet>
      <dgm:spPr/>
    </dgm:pt>
    <dgm:pt modelId="{459B8A53-B07D-4374-93AF-80FFFBA60B34}" type="pres">
      <dgm:prSet presAssocID="{7B3C67C9-BF6E-4DC6-8684-1D65086FD07A}" presName="descendantText" presStyleLbl="alignNode1" presStyleIdx="2" presStyleCnt="5">
        <dgm:presLayoutVars>
          <dgm:bulletEnabled/>
        </dgm:presLayoutVars>
      </dgm:prSet>
      <dgm:spPr/>
    </dgm:pt>
    <dgm:pt modelId="{9E045479-AEF3-4249-A6AA-44E3861F6B1F}" type="pres">
      <dgm:prSet presAssocID="{7D6842C5-AA98-482A-A046-4AF6B00CA439}" presName="sp" presStyleCnt="0"/>
      <dgm:spPr/>
    </dgm:pt>
    <dgm:pt modelId="{10951970-F968-42E9-BF8D-C75D7BAE1023}" type="pres">
      <dgm:prSet presAssocID="{0F9797DA-8368-496D-8B42-9F133D10995E}" presName="linNode" presStyleCnt="0"/>
      <dgm:spPr/>
    </dgm:pt>
    <dgm:pt modelId="{D6AC10A8-A7B0-4D08-9B92-347675ADAC8E}" type="pres">
      <dgm:prSet presAssocID="{0F9797DA-8368-496D-8B42-9F133D10995E}" presName="parentText" presStyleLbl="solidFgAcc1" presStyleIdx="3" presStyleCnt="5">
        <dgm:presLayoutVars>
          <dgm:chMax val="1"/>
          <dgm:bulletEnabled/>
        </dgm:presLayoutVars>
      </dgm:prSet>
      <dgm:spPr/>
    </dgm:pt>
    <dgm:pt modelId="{CFB8192B-579C-4BAB-8BD1-31FD702D4F6E}" type="pres">
      <dgm:prSet presAssocID="{0F9797DA-8368-496D-8B42-9F133D10995E}" presName="descendantText" presStyleLbl="alignNode1" presStyleIdx="3" presStyleCnt="5">
        <dgm:presLayoutVars>
          <dgm:bulletEnabled/>
        </dgm:presLayoutVars>
      </dgm:prSet>
      <dgm:spPr/>
    </dgm:pt>
    <dgm:pt modelId="{42E1569D-B4BD-4C0A-82E5-10A226F603A7}" type="pres">
      <dgm:prSet presAssocID="{EE757595-6913-4B8C-8234-CFA52F2FC9B5}" presName="sp" presStyleCnt="0"/>
      <dgm:spPr/>
    </dgm:pt>
    <dgm:pt modelId="{914431D1-4622-454D-AE9B-718B2F80F030}" type="pres">
      <dgm:prSet presAssocID="{3B4A9C72-BB88-4533-855A-753E76CFE189}" presName="linNode" presStyleCnt="0"/>
      <dgm:spPr/>
    </dgm:pt>
    <dgm:pt modelId="{AF8651ED-803C-4931-8B61-5FE5A15C0DE7}" type="pres">
      <dgm:prSet presAssocID="{3B4A9C72-BB88-4533-855A-753E76CFE189}" presName="parentText" presStyleLbl="solidFgAcc1" presStyleIdx="4" presStyleCnt="5">
        <dgm:presLayoutVars>
          <dgm:chMax val="1"/>
          <dgm:bulletEnabled/>
        </dgm:presLayoutVars>
      </dgm:prSet>
      <dgm:spPr/>
    </dgm:pt>
    <dgm:pt modelId="{CE091D5B-E452-4210-9298-3501CE5A27F6}" type="pres">
      <dgm:prSet presAssocID="{3B4A9C72-BB88-4533-855A-753E76CFE189}" presName="descendantText" presStyleLbl="alignNode1" presStyleIdx="4" presStyleCnt="5">
        <dgm:presLayoutVars>
          <dgm:bulletEnabled/>
        </dgm:presLayoutVars>
      </dgm:prSet>
      <dgm:spPr/>
    </dgm:pt>
  </dgm:ptLst>
  <dgm:cxnLst>
    <dgm:cxn modelId="{66D77304-294A-44AE-859C-94757E747A84}" type="presOf" srcId="{5916DC03-CD40-4240-A995-9E95CCC6A060}" destId="{85F4ED17-28D0-4E73-955B-654A7CCD9164}" srcOrd="0" destOrd="0" presId="urn:microsoft.com/office/officeart/2016/7/layout/VerticalHollowActionList"/>
    <dgm:cxn modelId="{C107A20A-D59E-4046-AA87-1C7397DBE07E}" srcId="{0E27E16B-7820-49E7-837A-57627E27EBBC}" destId="{3B4A9C72-BB88-4533-855A-753E76CFE189}" srcOrd="4" destOrd="0" parTransId="{9FB258A7-42DC-49EC-86A0-7B238119BEAF}" sibTransId="{4BA9D38B-72B9-493A-A63E-214A97AC8BFF}"/>
    <dgm:cxn modelId="{7C136023-8DC2-4A6F-9FD4-1877E0886904}" srcId="{3B4A9C72-BB88-4533-855A-753E76CFE189}" destId="{7D0FDCA0-822E-4415-8EB2-A751F58489C6}" srcOrd="0" destOrd="0" parTransId="{451B2178-8B06-4C5E-AF87-E4EA52D1F72C}" sibTransId="{950AAA4B-70D9-4B51-A5C4-456D709F6EC9}"/>
    <dgm:cxn modelId="{87D10F2B-A6F6-498B-BCB5-CAA09E13333D}" srcId="{0F9797DA-8368-496D-8B42-9F133D10995E}" destId="{246C4411-DC8E-420F-BE06-3AC61F06FD88}" srcOrd="0" destOrd="0" parTransId="{5955A31C-1A29-499A-A59A-6B4F6CE72997}" sibTransId="{E464786A-7F49-4E67-8BB3-AA3650642438}"/>
    <dgm:cxn modelId="{0264163B-8814-4E86-AC17-066774A0EBFD}" srcId="{0E27E16B-7820-49E7-837A-57627E27EBBC}" destId="{A961CFF2-0C5B-4F85-8253-652852A418C0}" srcOrd="1" destOrd="0" parTransId="{8AEC9EA4-7F38-4138-88E4-1A62F2632543}" sibTransId="{F526DDEB-2286-4BB5-B519-1D830684A2FF}"/>
    <dgm:cxn modelId="{3479F93C-64BE-484F-BED1-517A7813B59D}" srcId="{0E27E16B-7820-49E7-837A-57627E27EBBC}" destId="{7B3C67C9-BF6E-4DC6-8684-1D65086FD07A}" srcOrd="2" destOrd="0" parTransId="{4944BFFC-610B-4FCF-A5A9-652C1CD96715}" sibTransId="{7D6842C5-AA98-482A-A046-4AF6B00CA439}"/>
    <dgm:cxn modelId="{0C35C962-CD9E-44F5-8359-9601B58DB41C}" srcId="{52C13783-86A8-4BBF-91D6-3C6A98A77387}" destId="{5916DC03-CD40-4240-A995-9E95CCC6A060}" srcOrd="0" destOrd="0" parTransId="{899697C1-85D4-4B2C-B1A3-F92C8BEB150A}" sibTransId="{3D741B7E-1A1D-40EF-B4E9-EEA3B3D2E0D2}"/>
    <dgm:cxn modelId="{B073E847-6FF9-44DE-8E69-CB92387C1AF6}" type="presOf" srcId="{A961CFF2-0C5B-4F85-8253-652852A418C0}" destId="{F3A0FA32-F96E-41DA-8A4C-C803725FAF65}" srcOrd="0" destOrd="0" presId="urn:microsoft.com/office/officeart/2016/7/layout/VerticalHollowActionList"/>
    <dgm:cxn modelId="{D236FA48-013A-478D-91F4-C38DC5553872}" srcId="{0E27E16B-7820-49E7-837A-57627E27EBBC}" destId="{52C13783-86A8-4BBF-91D6-3C6A98A77387}" srcOrd="0" destOrd="0" parTransId="{5F76E990-C01D-4631-BB81-86C6E473AC1D}" sibTransId="{51C187D2-E200-4008-9639-3EFB174820E6}"/>
    <dgm:cxn modelId="{1EE8FD6B-8070-48E3-BE5B-7302B458BF3B}" srcId="{0E27E16B-7820-49E7-837A-57627E27EBBC}" destId="{0F9797DA-8368-496D-8B42-9F133D10995E}" srcOrd="3" destOrd="0" parTransId="{114F0DA6-26DE-47D0-970D-D0698CEF94D9}" sibTransId="{EE757595-6913-4B8C-8234-CFA52F2FC9B5}"/>
    <dgm:cxn modelId="{D6204D55-1A92-4641-9C16-44F1F2C89636}" type="presOf" srcId="{6ABEAA62-27F6-450A-ABA1-BD4DC5A7CD74}" destId="{459B8A53-B07D-4374-93AF-80FFFBA60B34}" srcOrd="0" destOrd="0" presId="urn:microsoft.com/office/officeart/2016/7/layout/VerticalHollowActionList"/>
    <dgm:cxn modelId="{9621FBA5-42A1-471B-9D06-C7BF0431042E}" type="presOf" srcId="{3B4A9C72-BB88-4533-855A-753E76CFE189}" destId="{AF8651ED-803C-4931-8B61-5FE5A15C0DE7}" srcOrd="0" destOrd="0" presId="urn:microsoft.com/office/officeart/2016/7/layout/VerticalHollowActionList"/>
    <dgm:cxn modelId="{C15FF9AC-1EDC-411E-AAE9-E473D2EF11CC}" type="presOf" srcId="{7B3C67C9-BF6E-4DC6-8684-1D65086FD07A}" destId="{DD6ACB8B-8736-4C2B-A578-3A5A3DCE68AB}" srcOrd="0" destOrd="0" presId="urn:microsoft.com/office/officeart/2016/7/layout/VerticalHollowActionList"/>
    <dgm:cxn modelId="{874359B3-C6B7-46B2-B8CE-A9CEDC965F8F}" type="presOf" srcId="{627B87F6-47A0-4DFA-8400-55812C6C2130}" destId="{2F243820-E902-471B-BF1A-B9EBE806D17C}" srcOrd="0" destOrd="0" presId="urn:microsoft.com/office/officeart/2016/7/layout/VerticalHollowActionList"/>
    <dgm:cxn modelId="{21C3D6B6-D717-4D3E-833C-FB0E71234202}" srcId="{7B3C67C9-BF6E-4DC6-8684-1D65086FD07A}" destId="{6ABEAA62-27F6-450A-ABA1-BD4DC5A7CD74}" srcOrd="0" destOrd="0" parTransId="{D8F6FB53-F571-4409-8908-AFCC589ED88C}" sibTransId="{5C1F46F1-FBB4-42D0-A1B4-8492A0ACD82B}"/>
    <dgm:cxn modelId="{E641D6C1-48ED-4E19-9F75-D09E227900ED}" srcId="{A961CFF2-0C5B-4F85-8253-652852A418C0}" destId="{627B87F6-47A0-4DFA-8400-55812C6C2130}" srcOrd="0" destOrd="0" parTransId="{FF3DD7C9-50E3-4B54-B6A3-5E82DF9C6C9A}" sibTransId="{150974C4-9FEB-4472-959F-535D7C1219A3}"/>
    <dgm:cxn modelId="{4B5F4AC9-3F33-4556-9119-880E5EBDBE97}" type="presOf" srcId="{7D0FDCA0-822E-4415-8EB2-A751F58489C6}" destId="{CE091D5B-E452-4210-9298-3501CE5A27F6}" srcOrd="0" destOrd="0" presId="urn:microsoft.com/office/officeart/2016/7/layout/VerticalHollowActionList"/>
    <dgm:cxn modelId="{98F8F5CC-A0DB-427E-82C1-7FCDE1E401FD}" type="presOf" srcId="{0E27E16B-7820-49E7-837A-57627E27EBBC}" destId="{A2ADD8CA-6FBB-48CE-B324-E2ABF4C96994}" srcOrd="0" destOrd="0" presId="urn:microsoft.com/office/officeart/2016/7/layout/VerticalHollowActionList"/>
    <dgm:cxn modelId="{31A82AE4-EF60-4FF4-8618-8EEDB6C74EB2}" type="presOf" srcId="{246C4411-DC8E-420F-BE06-3AC61F06FD88}" destId="{CFB8192B-579C-4BAB-8BD1-31FD702D4F6E}" srcOrd="0" destOrd="0" presId="urn:microsoft.com/office/officeart/2016/7/layout/VerticalHollowActionList"/>
    <dgm:cxn modelId="{C787C9F0-F45F-46AA-A8D5-92FC721167A6}" type="presOf" srcId="{0F9797DA-8368-496D-8B42-9F133D10995E}" destId="{D6AC10A8-A7B0-4D08-9B92-347675ADAC8E}" srcOrd="0" destOrd="0" presId="urn:microsoft.com/office/officeart/2016/7/layout/VerticalHollowActionList"/>
    <dgm:cxn modelId="{217119FA-2A59-4850-BBD5-D1AEAFB01E92}" type="presOf" srcId="{52C13783-86A8-4BBF-91D6-3C6A98A77387}" destId="{609E01D9-8E2D-43AE-9C61-C1435C30B656}" srcOrd="0" destOrd="0" presId="urn:microsoft.com/office/officeart/2016/7/layout/VerticalHollowActionList"/>
    <dgm:cxn modelId="{A388C50F-7816-4BCA-8C5E-87F2EEEFA968}" type="presParOf" srcId="{A2ADD8CA-6FBB-48CE-B324-E2ABF4C96994}" destId="{2D0BA4E4-9911-4B38-97A3-A8F37EC919E7}" srcOrd="0" destOrd="0" presId="urn:microsoft.com/office/officeart/2016/7/layout/VerticalHollowActionList"/>
    <dgm:cxn modelId="{0CC9A8E1-781F-4743-A002-61A1F408D495}" type="presParOf" srcId="{2D0BA4E4-9911-4B38-97A3-A8F37EC919E7}" destId="{609E01D9-8E2D-43AE-9C61-C1435C30B656}" srcOrd="0" destOrd="0" presId="urn:microsoft.com/office/officeart/2016/7/layout/VerticalHollowActionList"/>
    <dgm:cxn modelId="{B958BC6E-25C2-4392-BA54-B4B77BDE974A}" type="presParOf" srcId="{2D0BA4E4-9911-4B38-97A3-A8F37EC919E7}" destId="{85F4ED17-28D0-4E73-955B-654A7CCD9164}" srcOrd="1" destOrd="0" presId="urn:microsoft.com/office/officeart/2016/7/layout/VerticalHollowActionList"/>
    <dgm:cxn modelId="{4CDB7E3C-3443-4D45-B601-956E968F90A4}" type="presParOf" srcId="{A2ADD8CA-6FBB-48CE-B324-E2ABF4C96994}" destId="{9C49FD27-4946-4CB6-BDBC-5A71E9706816}" srcOrd="1" destOrd="0" presId="urn:microsoft.com/office/officeart/2016/7/layout/VerticalHollowActionList"/>
    <dgm:cxn modelId="{EB80B209-BADD-4FCA-9584-4EB3E7249A38}" type="presParOf" srcId="{A2ADD8CA-6FBB-48CE-B324-E2ABF4C96994}" destId="{EE167BDA-4A06-4A6E-946E-BC01C63C02B3}" srcOrd="2" destOrd="0" presId="urn:microsoft.com/office/officeart/2016/7/layout/VerticalHollowActionList"/>
    <dgm:cxn modelId="{240592C4-953F-4C34-B6F5-F89172E6E6EF}" type="presParOf" srcId="{EE167BDA-4A06-4A6E-946E-BC01C63C02B3}" destId="{F3A0FA32-F96E-41DA-8A4C-C803725FAF65}" srcOrd="0" destOrd="0" presId="urn:microsoft.com/office/officeart/2016/7/layout/VerticalHollowActionList"/>
    <dgm:cxn modelId="{F769B329-4814-4BDF-A3AE-070063E477FE}" type="presParOf" srcId="{EE167BDA-4A06-4A6E-946E-BC01C63C02B3}" destId="{2F243820-E902-471B-BF1A-B9EBE806D17C}" srcOrd="1" destOrd="0" presId="urn:microsoft.com/office/officeart/2016/7/layout/VerticalHollowActionList"/>
    <dgm:cxn modelId="{7B1361AE-26A5-4803-A629-C350E7A4DB7D}" type="presParOf" srcId="{A2ADD8CA-6FBB-48CE-B324-E2ABF4C96994}" destId="{20FD205B-7682-465E-86EC-91C059A6D1B4}" srcOrd="3" destOrd="0" presId="urn:microsoft.com/office/officeart/2016/7/layout/VerticalHollowActionList"/>
    <dgm:cxn modelId="{608E16D5-6D54-410E-B577-0650DF645E12}" type="presParOf" srcId="{A2ADD8CA-6FBB-48CE-B324-E2ABF4C96994}" destId="{F29D9977-4C2D-4950-871D-B0DB7D0EDC1F}" srcOrd="4" destOrd="0" presId="urn:microsoft.com/office/officeart/2016/7/layout/VerticalHollowActionList"/>
    <dgm:cxn modelId="{93A2FBB3-582A-4461-9DBF-FB97BBF4B632}" type="presParOf" srcId="{F29D9977-4C2D-4950-871D-B0DB7D0EDC1F}" destId="{DD6ACB8B-8736-4C2B-A578-3A5A3DCE68AB}" srcOrd="0" destOrd="0" presId="urn:microsoft.com/office/officeart/2016/7/layout/VerticalHollowActionList"/>
    <dgm:cxn modelId="{90EC9AC9-7AD7-45AE-A760-39B88E724229}" type="presParOf" srcId="{F29D9977-4C2D-4950-871D-B0DB7D0EDC1F}" destId="{459B8A53-B07D-4374-93AF-80FFFBA60B34}" srcOrd="1" destOrd="0" presId="urn:microsoft.com/office/officeart/2016/7/layout/VerticalHollowActionList"/>
    <dgm:cxn modelId="{350F4F29-CD9F-424C-8DEC-78EA3641562E}" type="presParOf" srcId="{A2ADD8CA-6FBB-48CE-B324-E2ABF4C96994}" destId="{9E045479-AEF3-4249-A6AA-44E3861F6B1F}" srcOrd="5" destOrd="0" presId="urn:microsoft.com/office/officeart/2016/7/layout/VerticalHollowActionList"/>
    <dgm:cxn modelId="{02A7CC8B-4CE8-49B0-8D2D-166C886C1DF9}" type="presParOf" srcId="{A2ADD8CA-6FBB-48CE-B324-E2ABF4C96994}" destId="{10951970-F968-42E9-BF8D-C75D7BAE1023}" srcOrd="6" destOrd="0" presId="urn:microsoft.com/office/officeart/2016/7/layout/VerticalHollowActionList"/>
    <dgm:cxn modelId="{7A5EEECF-F0BB-490A-941F-4F41E0A138B1}" type="presParOf" srcId="{10951970-F968-42E9-BF8D-C75D7BAE1023}" destId="{D6AC10A8-A7B0-4D08-9B92-347675ADAC8E}" srcOrd="0" destOrd="0" presId="urn:microsoft.com/office/officeart/2016/7/layout/VerticalHollowActionList"/>
    <dgm:cxn modelId="{1F386FCD-60A4-437C-A0EA-3BFD7F14B80F}" type="presParOf" srcId="{10951970-F968-42E9-BF8D-C75D7BAE1023}" destId="{CFB8192B-579C-4BAB-8BD1-31FD702D4F6E}" srcOrd="1" destOrd="0" presId="urn:microsoft.com/office/officeart/2016/7/layout/VerticalHollowActionList"/>
    <dgm:cxn modelId="{7AA264C6-6CCA-4CBB-8C24-DA8820E17563}" type="presParOf" srcId="{A2ADD8CA-6FBB-48CE-B324-E2ABF4C96994}" destId="{42E1569D-B4BD-4C0A-82E5-10A226F603A7}" srcOrd="7" destOrd="0" presId="urn:microsoft.com/office/officeart/2016/7/layout/VerticalHollowActionList"/>
    <dgm:cxn modelId="{966A9F77-A4A4-4FDD-8B0F-A53ACAABE9EE}" type="presParOf" srcId="{A2ADD8CA-6FBB-48CE-B324-E2ABF4C96994}" destId="{914431D1-4622-454D-AE9B-718B2F80F030}" srcOrd="8" destOrd="0" presId="urn:microsoft.com/office/officeart/2016/7/layout/VerticalHollowActionList"/>
    <dgm:cxn modelId="{3F9FAC8A-7D97-41D9-916E-87F6EBAB0B0C}" type="presParOf" srcId="{914431D1-4622-454D-AE9B-718B2F80F030}" destId="{AF8651ED-803C-4931-8B61-5FE5A15C0DE7}" srcOrd="0" destOrd="0" presId="urn:microsoft.com/office/officeart/2016/7/layout/VerticalHollowActionList"/>
    <dgm:cxn modelId="{49A90959-F430-444B-8987-FFDD101AE3D4}" type="presParOf" srcId="{914431D1-4622-454D-AE9B-718B2F80F030}" destId="{CE091D5B-E452-4210-9298-3501CE5A27F6}"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9DDF7D7-0F5E-4D9D-923D-9AB5C1483D7E}" type="doc">
      <dgm:prSet loTypeId="urn:microsoft.com/office/officeart/2016/7/layout/BasicLinearProcessNumbered" loCatId="process" qsTypeId="urn:microsoft.com/office/officeart/2005/8/quickstyle/simple1" qsCatId="simple" csTypeId="urn:microsoft.com/office/officeart/2005/8/colors/colorful2" csCatId="colorful"/>
      <dgm:spPr/>
      <dgm:t>
        <a:bodyPr/>
        <a:lstStyle/>
        <a:p>
          <a:endParaRPr lang="en-US"/>
        </a:p>
      </dgm:t>
    </dgm:pt>
    <dgm:pt modelId="{A5ADCBE7-DE50-4D24-B758-98DA1E75FB02}">
      <dgm:prSet/>
      <dgm:spPr/>
      <dgm:t>
        <a:bodyPr/>
        <a:lstStyle/>
        <a:p>
          <a:r>
            <a:rPr lang="en-GB"/>
            <a:t>Step 1: Write down </a:t>
          </a:r>
          <a:r>
            <a:rPr lang="en-GB" b="1"/>
            <a:t>five words or phrases</a:t>
          </a:r>
          <a:r>
            <a:rPr lang="en-GB"/>
            <a:t> they associate with “older person”.</a:t>
          </a:r>
          <a:endParaRPr lang="en-US"/>
        </a:p>
      </dgm:t>
    </dgm:pt>
    <dgm:pt modelId="{479491D8-1580-4F71-B03E-8219A4E1A95D}" type="parTrans" cxnId="{DB54DA24-44D9-4568-995C-E9547D15E187}">
      <dgm:prSet/>
      <dgm:spPr/>
      <dgm:t>
        <a:bodyPr/>
        <a:lstStyle/>
        <a:p>
          <a:endParaRPr lang="en-US"/>
        </a:p>
      </dgm:t>
    </dgm:pt>
    <dgm:pt modelId="{675732AC-4ED3-4926-9D61-018F8E835CB1}" type="sibTrans" cxnId="{DB54DA24-44D9-4568-995C-E9547D15E187}">
      <dgm:prSet phldrT="1" phldr="0"/>
      <dgm:spPr/>
      <dgm:t>
        <a:bodyPr/>
        <a:lstStyle/>
        <a:p>
          <a:r>
            <a:rPr lang="en-US"/>
            <a:t>1</a:t>
          </a:r>
        </a:p>
      </dgm:t>
    </dgm:pt>
    <dgm:pt modelId="{EA453AA8-E0CB-4B68-A5AC-84F89EB49F75}">
      <dgm:prSet/>
      <dgm:spPr/>
      <dgm:t>
        <a:bodyPr/>
        <a:lstStyle/>
        <a:p>
          <a:r>
            <a:rPr lang="en-GB"/>
            <a:t>Step 2: In small groups, categorise terms as: Neutral, Positive, or Deficit-based / Stereotypical</a:t>
          </a:r>
          <a:endParaRPr lang="en-US"/>
        </a:p>
      </dgm:t>
    </dgm:pt>
    <dgm:pt modelId="{75E18A80-3EA2-40D3-9424-35D8A9F0D254}" type="parTrans" cxnId="{2D4BCFAD-FE10-4066-BEA1-AF024118F569}">
      <dgm:prSet/>
      <dgm:spPr/>
      <dgm:t>
        <a:bodyPr/>
        <a:lstStyle/>
        <a:p>
          <a:endParaRPr lang="en-US"/>
        </a:p>
      </dgm:t>
    </dgm:pt>
    <dgm:pt modelId="{67822DD6-75AE-4E31-8AF2-75049BEC6414}" type="sibTrans" cxnId="{2D4BCFAD-FE10-4066-BEA1-AF024118F569}">
      <dgm:prSet phldrT="2" phldr="0"/>
      <dgm:spPr/>
      <dgm:t>
        <a:bodyPr/>
        <a:lstStyle/>
        <a:p>
          <a:r>
            <a:rPr lang="en-US"/>
            <a:t>2</a:t>
          </a:r>
        </a:p>
      </dgm:t>
    </dgm:pt>
    <dgm:pt modelId="{AF18A239-6B07-4BAD-A510-B900D498E539}">
      <dgm:prSet/>
      <dgm:spPr/>
      <dgm:t>
        <a:bodyPr/>
        <a:lstStyle/>
        <a:p>
          <a:r>
            <a:rPr lang="en-GB"/>
            <a:t>Step 3: Where do these perceptions come from, and how might they influence care practice and policy?</a:t>
          </a:r>
          <a:endParaRPr lang="en-US"/>
        </a:p>
      </dgm:t>
    </dgm:pt>
    <dgm:pt modelId="{2591B8F4-1347-4D7B-86B3-C7DEB242BED2}" type="parTrans" cxnId="{A89A4357-A072-4B4E-B529-2A70A3865E49}">
      <dgm:prSet/>
      <dgm:spPr/>
      <dgm:t>
        <a:bodyPr/>
        <a:lstStyle/>
        <a:p>
          <a:endParaRPr lang="en-US"/>
        </a:p>
      </dgm:t>
    </dgm:pt>
    <dgm:pt modelId="{3A35A0D7-E901-48FD-A712-7B47540B77AC}" type="sibTrans" cxnId="{A89A4357-A072-4B4E-B529-2A70A3865E49}">
      <dgm:prSet phldrT="3" phldr="0"/>
      <dgm:spPr/>
      <dgm:t>
        <a:bodyPr/>
        <a:lstStyle/>
        <a:p>
          <a:r>
            <a:rPr lang="en-US"/>
            <a:t>3</a:t>
          </a:r>
        </a:p>
      </dgm:t>
    </dgm:pt>
    <dgm:pt modelId="{D38E128F-40CF-4553-9A40-E082552B7AAA}" type="pres">
      <dgm:prSet presAssocID="{B9DDF7D7-0F5E-4D9D-923D-9AB5C1483D7E}" presName="Name0" presStyleCnt="0">
        <dgm:presLayoutVars>
          <dgm:animLvl val="lvl"/>
          <dgm:resizeHandles val="exact"/>
        </dgm:presLayoutVars>
      </dgm:prSet>
      <dgm:spPr/>
    </dgm:pt>
    <dgm:pt modelId="{B3236DD9-57E4-4733-BA3B-2EB25B12E9E3}" type="pres">
      <dgm:prSet presAssocID="{A5ADCBE7-DE50-4D24-B758-98DA1E75FB02}" presName="compositeNode" presStyleCnt="0">
        <dgm:presLayoutVars>
          <dgm:bulletEnabled val="1"/>
        </dgm:presLayoutVars>
      </dgm:prSet>
      <dgm:spPr/>
    </dgm:pt>
    <dgm:pt modelId="{B1D23710-D800-4F4E-81E1-2E91118496A7}" type="pres">
      <dgm:prSet presAssocID="{A5ADCBE7-DE50-4D24-B758-98DA1E75FB02}" presName="bgRect" presStyleLbl="bgAccFollowNode1" presStyleIdx="0" presStyleCnt="3"/>
      <dgm:spPr/>
    </dgm:pt>
    <dgm:pt modelId="{C525A568-AF68-4C73-9A63-FB1505B33A3F}" type="pres">
      <dgm:prSet presAssocID="{675732AC-4ED3-4926-9D61-018F8E835CB1}" presName="sibTransNodeCircle" presStyleLbl="alignNode1" presStyleIdx="0" presStyleCnt="6">
        <dgm:presLayoutVars>
          <dgm:chMax val="0"/>
          <dgm:bulletEnabled/>
        </dgm:presLayoutVars>
      </dgm:prSet>
      <dgm:spPr/>
    </dgm:pt>
    <dgm:pt modelId="{CD8801C0-46F9-4FD1-AD63-AC6B4F017127}" type="pres">
      <dgm:prSet presAssocID="{A5ADCBE7-DE50-4D24-B758-98DA1E75FB02}" presName="bottomLine" presStyleLbl="alignNode1" presStyleIdx="1" presStyleCnt="6">
        <dgm:presLayoutVars/>
      </dgm:prSet>
      <dgm:spPr/>
    </dgm:pt>
    <dgm:pt modelId="{194F82BD-EBF9-46B4-93D6-6DF4252C4B44}" type="pres">
      <dgm:prSet presAssocID="{A5ADCBE7-DE50-4D24-B758-98DA1E75FB02}" presName="nodeText" presStyleLbl="bgAccFollowNode1" presStyleIdx="0" presStyleCnt="3">
        <dgm:presLayoutVars>
          <dgm:bulletEnabled val="1"/>
        </dgm:presLayoutVars>
      </dgm:prSet>
      <dgm:spPr/>
    </dgm:pt>
    <dgm:pt modelId="{3E802A28-0E8A-4CBB-929A-7CE64A21EB2E}" type="pres">
      <dgm:prSet presAssocID="{675732AC-4ED3-4926-9D61-018F8E835CB1}" presName="sibTrans" presStyleCnt="0"/>
      <dgm:spPr/>
    </dgm:pt>
    <dgm:pt modelId="{8F5E4706-FC59-4CA8-855B-C09B413F1CE1}" type="pres">
      <dgm:prSet presAssocID="{EA453AA8-E0CB-4B68-A5AC-84F89EB49F75}" presName="compositeNode" presStyleCnt="0">
        <dgm:presLayoutVars>
          <dgm:bulletEnabled val="1"/>
        </dgm:presLayoutVars>
      </dgm:prSet>
      <dgm:spPr/>
    </dgm:pt>
    <dgm:pt modelId="{773FC034-39A2-4B1A-86C8-073CC5854CE9}" type="pres">
      <dgm:prSet presAssocID="{EA453AA8-E0CB-4B68-A5AC-84F89EB49F75}" presName="bgRect" presStyleLbl="bgAccFollowNode1" presStyleIdx="1" presStyleCnt="3"/>
      <dgm:spPr/>
    </dgm:pt>
    <dgm:pt modelId="{39CB7125-F9A8-4BEF-A632-B4DA31569B84}" type="pres">
      <dgm:prSet presAssocID="{67822DD6-75AE-4E31-8AF2-75049BEC6414}" presName="sibTransNodeCircle" presStyleLbl="alignNode1" presStyleIdx="2" presStyleCnt="6">
        <dgm:presLayoutVars>
          <dgm:chMax val="0"/>
          <dgm:bulletEnabled/>
        </dgm:presLayoutVars>
      </dgm:prSet>
      <dgm:spPr/>
    </dgm:pt>
    <dgm:pt modelId="{50877B06-7C3C-46A3-A7FB-9BC78DEAFF8E}" type="pres">
      <dgm:prSet presAssocID="{EA453AA8-E0CB-4B68-A5AC-84F89EB49F75}" presName="bottomLine" presStyleLbl="alignNode1" presStyleIdx="3" presStyleCnt="6">
        <dgm:presLayoutVars/>
      </dgm:prSet>
      <dgm:spPr/>
    </dgm:pt>
    <dgm:pt modelId="{19B7B970-6F6C-4434-9E65-602C9C70AEB8}" type="pres">
      <dgm:prSet presAssocID="{EA453AA8-E0CB-4B68-A5AC-84F89EB49F75}" presName="nodeText" presStyleLbl="bgAccFollowNode1" presStyleIdx="1" presStyleCnt="3">
        <dgm:presLayoutVars>
          <dgm:bulletEnabled val="1"/>
        </dgm:presLayoutVars>
      </dgm:prSet>
      <dgm:spPr/>
    </dgm:pt>
    <dgm:pt modelId="{4287FD41-4F7B-484F-902B-25F5B05C173E}" type="pres">
      <dgm:prSet presAssocID="{67822DD6-75AE-4E31-8AF2-75049BEC6414}" presName="sibTrans" presStyleCnt="0"/>
      <dgm:spPr/>
    </dgm:pt>
    <dgm:pt modelId="{054BC1FC-1359-4EAB-B807-C05E74364ADE}" type="pres">
      <dgm:prSet presAssocID="{AF18A239-6B07-4BAD-A510-B900D498E539}" presName="compositeNode" presStyleCnt="0">
        <dgm:presLayoutVars>
          <dgm:bulletEnabled val="1"/>
        </dgm:presLayoutVars>
      </dgm:prSet>
      <dgm:spPr/>
    </dgm:pt>
    <dgm:pt modelId="{E38AADF1-34F4-460C-B2D2-D91D0B8BB5B2}" type="pres">
      <dgm:prSet presAssocID="{AF18A239-6B07-4BAD-A510-B900D498E539}" presName="bgRect" presStyleLbl="bgAccFollowNode1" presStyleIdx="2" presStyleCnt="3"/>
      <dgm:spPr/>
    </dgm:pt>
    <dgm:pt modelId="{DAEFCA8B-71B3-4C8A-960F-1AC1B42B26F4}" type="pres">
      <dgm:prSet presAssocID="{3A35A0D7-E901-48FD-A712-7B47540B77AC}" presName="sibTransNodeCircle" presStyleLbl="alignNode1" presStyleIdx="4" presStyleCnt="6">
        <dgm:presLayoutVars>
          <dgm:chMax val="0"/>
          <dgm:bulletEnabled/>
        </dgm:presLayoutVars>
      </dgm:prSet>
      <dgm:spPr/>
    </dgm:pt>
    <dgm:pt modelId="{EEB38FF7-D3FE-4E5D-8F10-7965CD6118B3}" type="pres">
      <dgm:prSet presAssocID="{AF18A239-6B07-4BAD-A510-B900D498E539}" presName="bottomLine" presStyleLbl="alignNode1" presStyleIdx="5" presStyleCnt="6">
        <dgm:presLayoutVars/>
      </dgm:prSet>
      <dgm:spPr/>
    </dgm:pt>
    <dgm:pt modelId="{07CE6C85-C179-4357-9856-9657175E6833}" type="pres">
      <dgm:prSet presAssocID="{AF18A239-6B07-4BAD-A510-B900D498E539}" presName="nodeText" presStyleLbl="bgAccFollowNode1" presStyleIdx="2" presStyleCnt="3">
        <dgm:presLayoutVars>
          <dgm:bulletEnabled val="1"/>
        </dgm:presLayoutVars>
      </dgm:prSet>
      <dgm:spPr/>
    </dgm:pt>
  </dgm:ptLst>
  <dgm:cxnLst>
    <dgm:cxn modelId="{BD960B01-F62D-4C0F-85F4-5A4C88B3AADF}" type="presOf" srcId="{A5ADCBE7-DE50-4D24-B758-98DA1E75FB02}" destId="{B1D23710-D800-4F4E-81E1-2E91118496A7}" srcOrd="0" destOrd="0" presId="urn:microsoft.com/office/officeart/2016/7/layout/BasicLinearProcessNumbered"/>
    <dgm:cxn modelId="{DE0F090C-D9B0-49DE-A923-E430D3EE113A}" type="presOf" srcId="{EA453AA8-E0CB-4B68-A5AC-84F89EB49F75}" destId="{773FC034-39A2-4B1A-86C8-073CC5854CE9}" srcOrd="0" destOrd="0" presId="urn:microsoft.com/office/officeart/2016/7/layout/BasicLinearProcessNumbered"/>
    <dgm:cxn modelId="{1AA2BA1B-C53B-44B8-B87E-81143D8D8606}" type="presOf" srcId="{AF18A239-6B07-4BAD-A510-B900D498E539}" destId="{07CE6C85-C179-4357-9856-9657175E6833}" srcOrd="1" destOrd="0" presId="urn:microsoft.com/office/officeart/2016/7/layout/BasicLinearProcessNumbered"/>
    <dgm:cxn modelId="{358C351F-06E9-4C9D-94C0-B22C905D6E58}" type="presOf" srcId="{AF18A239-6B07-4BAD-A510-B900D498E539}" destId="{E38AADF1-34F4-460C-B2D2-D91D0B8BB5B2}" srcOrd="0" destOrd="0" presId="urn:microsoft.com/office/officeart/2016/7/layout/BasicLinearProcessNumbered"/>
    <dgm:cxn modelId="{DB54DA24-44D9-4568-995C-E9547D15E187}" srcId="{B9DDF7D7-0F5E-4D9D-923D-9AB5C1483D7E}" destId="{A5ADCBE7-DE50-4D24-B758-98DA1E75FB02}" srcOrd="0" destOrd="0" parTransId="{479491D8-1580-4F71-B03E-8219A4E1A95D}" sibTransId="{675732AC-4ED3-4926-9D61-018F8E835CB1}"/>
    <dgm:cxn modelId="{EA10A440-63D6-43D5-B8A1-A0AB5A9537CE}" type="presOf" srcId="{EA453AA8-E0CB-4B68-A5AC-84F89EB49F75}" destId="{19B7B970-6F6C-4434-9E65-602C9C70AEB8}" srcOrd="1" destOrd="0" presId="urn:microsoft.com/office/officeart/2016/7/layout/BasicLinearProcessNumbered"/>
    <dgm:cxn modelId="{1F88654B-7943-48F1-AA67-63E504688185}" type="presOf" srcId="{B9DDF7D7-0F5E-4D9D-923D-9AB5C1483D7E}" destId="{D38E128F-40CF-4553-9A40-E082552B7AAA}" srcOrd="0" destOrd="0" presId="urn:microsoft.com/office/officeart/2016/7/layout/BasicLinearProcessNumbered"/>
    <dgm:cxn modelId="{A89A4357-A072-4B4E-B529-2A70A3865E49}" srcId="{B9DDF7D7-0F5E-4D9D-923D-9AB5C1483D7E}" destId="{AF18A239-6B07-4BAD-A510-B900D498E539}" srcOrd="2" destOrd="0" parTransId="{2591B8F4-1347-4D7B-86B3-C7DEB242BED2}" sibTransId="{3A35A0D7-E901-48FD-A712-7B47540B77AC}"/>
    <dgm:cxn modelId="{5DEC0D82-543B-4F8D-9886-22EE8ADF4C13}" type="presOf" srcId="{67822DD6-75AE-4E31-8AF2-75049BEC6414}" destId="{39CB7125-F9A8-4BEF-A632-B4DA31569B84}" srcOrd="0" destOrd="0" presId="urn:microsoft.com/office/officeart/2016/7/layout/BasicLinearProcessNumbered"/>
    <dgm:cxn modelId="{B39CD799-E494-4A25-9F02-2BAC803E65DF}" type="presOf" srcId="{675732AC-4ED3-4926-9D61-018F8E835CB1}" destId="{C525A568-AF68-4C73-9A63-FB1505B33A3F}" srcOrd="0" destOrd="0" presId="urn:microsoft.com/office/officeart/2016/7/layout/BasicLinearProcessNumbered"/>
    <dgm:cxn modelId="{2D4BCFAD-FE10-4066-BEA1-AF024118F569}" srcId="{B9DDF7D7-0F5E-4D9D-923D-9AB5C1483D7E}" destId="{EA453AA8-E0CB-4B68-A5AC-84F89EB49F75}" srcOrd="1" destOrd="0" parTransId="{75E18A80-3EA2-40D3-9424-35D8A9F0D254}" sibTransId="{67822DD6-75AE-4E31-8AF2-75049BEC6414}"/>
    <dgm:cxn modelId="{FDBEEFD6-F9CA-4AE1-B5D1-986ABB2E786E}" type="presOf" srcId="{3A35A0D7-E901-48FD-A712-7B47540B77AC}" destId="{DAEFCA8B-71B3-4C8A-960F-1AC1B42B26F4}" srcOrd="0" destOrd="0" presId="urn:microsoft.com/office/officeart/2016/7/layout/BasicLinearProcessNumbered"/>
    <dgm:cxn modelId="{C4DC9EE0-7DE3-489A-B2E9-8F964323AE9E}" type="presOf" srcId="{A5ADCBE7-DE50-4D24-B758-98DA1E75FB02}" destId="{194F82BD-EBF9-46B4-93D6-6DF4252C4B44}" srcOrd="1" destOrd="0" presId="urn:microsoft.com/office/officeart/2016/7/layout/BasicLinearProcessNumbered"/>
    <dgm:cxn modelId="{602C53CF-7572-4D26-8EE9-F8241B0EAC17}" type="presParOf" srcId="{D38E128F-40CF-4553-9A40-E082552B7AAA}" destId="{B3236DD9-57E4-4733-BA3B-2EB25B12E9E3}" srcOrd="0" destOrd="0" presId="urn:microsoft.com/office/officeart/2016/7/layout/BasicLinearProcessNumbered"/>
    <dgm:cxn modelId="{CA0148B9-8C77-4B30-BCE4-BAD3D7E02A1E}" type="presParOf" srcId="{B3236DD9-57E4-4733-BA3B-2EB25B12E9E3}" destId="{B1D23710-D800-4F4E-81E1-2E91118496A7}" srcOrd="0" destOrd="0" presId="urn:microsoft.com/office/officeart/2016/7/layout/BasicLinearProcessNumbered"/>
    <dgm:cxn modelId="{E718EC92-F903-4EBC-B7EC-F5BA471BEE69}" type="presParOf" srcId="{B3236DD9-57E4-4733-BA3B-2EB25B12E9E3}" destId="{C525A568-AF68-4C73-9A63-FB1505B33A3F}" srcOrd="1" destOrd="0" presId="urn:microsoft.com/office/officeart/2016/7/layout/BasicLinearProcessNumbered"/>
    <dgm:cxn modelId="{03E614D0-0FA5-4710-B3E0-887DCE53B314}" type="presParOf" srcId="{B3236DD9-57E4-4733-BA3B-2EB25B12E9E3}" destId="{CD8801C0-46F9-4FD1-AD63-AC6B4F017127}" srcOrd="2" destOrd="0" presId="urn:microsoft.com/office/officeart/2016/7/layout/BasicLinearProcessNumbered"/>
    <dgm:cxn modelId="{96379A78-B827-4755-A200-D3998305CA7D}" type="presParOf" srcId="{B3236DD9-57E4-4733-BA3B-2EB25B12E9E3}" destId="{194F82BD-EBF9-46B4-93D6-6DF4252C4B44}" srcOrd="3" destOrd="0" presId="urn:microsoft.com/office/officeart/2016/7/layout/BasicLinearProcessNumbered"/>
    <dgm:cxn modelId="{FE9F7EF1-D6E4-4EC8-B3DA-931FAC4FFA2C}" type="presParOf" srcId="{D38E128F-40CF-4553-9A40-E082552B7AAA}" destId="{3E802A28-0E8A-4CBB-929A-7CE64A21EB2E}" srcOrd="1" destOrd="0" presId="urn:microsoft.com/office/officeart/2016/7/layout/BasicLinearProcessNumbered"/>
    <dgm:cxn modelId="{7212F265-E03E-4F5C-90EF-52512A7F3EE8}" type="presParOf" srcId="{D38E128F-40CF-4553-9A40-E082552B7AAA}" destId="{8F5E4706-FC59-4CA8-855B-C09B413F1CE1}" srcOrd="2" destOrd="0" presId="urn:microsoft.com/office/officeart/2016/7/layout/BasicLinearProcessNumbered"/>
    <dgm:cxn modelId="{2627F868-82B5-43FA-9245-46B50E262C00}" type="presParOf" srcId="{8F5E4706-FC59-4CA8-855B-C09B413F1CE1}" destId="{773FC034-39A2-4B1A-86C8-073CC5854CE9}" srcOrd="0" destOrd="0" presId="urn:microsoft.com/office/officeart/2016/7/layout/BasicLinearProcessNumbered"/>
    <dgm:cxn modelId="{3A987461-4E93-4A66-9757-816D7AE62945}" type="presParOf" srcId="{8F5E4706-FC59-4CA8-855B-C09B413F1CE1}" destId="{39CB7125-F9A8-4BEF-A632-B4DA31569B84}" srcOrd="1" destOrd="0" presId="urn:microsoft.com/office/officeart/2016/7/layout/BasicLinearProcessNumbered"/>
    <dgm:cxn modelId="{7D1AC317-435B-4626-9296-80E3B7D89031}" type="presParOf" srcId="{8F5E4706-FC59-4CA8-855B-C09B413F1CE1}" destId="{50877B06-7C3C-46A3-A7FB-9BC78DEAFF8E}" srcOrd="2" destOrd="0" presId="urn:microsoft.com/office/officeart/2016/7/layout/BasicLinearProcessNumbered"/>
    <dgm:cxn modelId="{A3B5CE8C-FD19-437E-9540-B715EC2CE045}" type="presParOf" srcId="{8F5E4706-FC59-4CA8-855B-C09B413F1CE1}" destId="{19B7B970-6F6C-4434-9E65-602C9C70AEB8}" srcOrd="3" destOrd="0" presId="urn:microsoft.com/office/officeart/2016/7/layout/BasicLinearProcessNumbered"/>
    <dgm:cxn modelId="{2BE89142-381A-4D21-B17D-46FBBFD3E671}" type="presParOf" srcId="{D38E128F-40CF-4553-9A40-E082552B7AAA}" destId="{4287FD41-4F7B-484F-902B-25F5B05C173E}" srcOrd="3" destOrd="0" presId="urn:microsoft.com/office/officeart/2016/7/layout/BasicLinearProcessNumbered"/>
    <dgm:cxn modelId="{82F6EFA1-F338-49F8-A057-BCB8F24586F0}" type="presParOf" srcId="{D38E128F-40CF-4553-9A40-E082552B7AAA}" destId="{054BC1FC-1359-4EAB-B807-C05E74364ADE}" srcOrd="4" destOrd="0" presId="urn:microsoft.com/office/officeart/2016/7/layout/BasicLinearProcessNumbered"/>
    <dgm:cxn modelId="{BFE1FFEA-20E0-4AB7-B07C-F3239DA31681}" type="presParOf" srcId="{054BC1FC-1359-4EAB-B807-C05E74364ADE}" destId="{E38AADF1-34F4-460C-B2D2-D91D0B8BB5B2}" srcOrd="0" destOrd="0" presId="urn:microsoft.com/office/officeart/2016/7/layout/BasicLinearProcessNumbered"/>
    <dgm:cxn modelId="{7C848023-F557-42E2-AE41-A6556151E27C}" type="presParOf" srcId="{054BC1FC-1359-4EAB-B807-C05E74364ADE}" destId="{DAEFCA8B-71B3-4C8A-960F-1AC1B42B26F4}" srcOrd="1" destOrd="0" presId="urn:microsoft.com/office/officeart/2016/7/layout/BasicLinearProcessNumbered"/>
    <dgm:cxn modelId="{FB08BFD2-E762-4E1A-8B5B-0E491AE93A05}" type="presParOf" srcId="{054BC1FC-1359-4EAB-B807-C05E74364ADE}" destId="{EEB38FF7-D3FE-4E5D-8F10-7965CD6118B3}" srcOrd="2" destOrd="0" presId="urn:microsoft.com/office/officeart/2016/7/layout/BasicLinearProcessNumbered"/>
    <dgm:cxn modelId="{CF6E8221-7DDE-45CE-AD7A-CDCF7C754AE2}" type="presParOf" srcId="{054BC1FC-1359-4EAB-B807-C05E74364ADE}" destId="{07CE6C85-C179-4357-9856-9657175E6833}"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1F091DD-D4EE-4608-B765-9481F891564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4F9464D3-8CCE-4AB2-9BB7-096294980697}">
      <dgm:prSet/>
      <dgm:spPr>
        <a:solidFill>
          <a:schemeClr val="accent6">
            <a:lumMod val="75000"/>
          </a:schemeClr>
        </a:solidFill>
      </dgm:spPr>
      <dgm:t>
        <a:bodyPr/>
        <a:lstStyle/>
        <a:p>
          <a:r>
            <a:rPr lang="en-GB"/>
            <a:t>By 2030: </a:t>
          </a:r>
          <a:endParaRPr lang="en-US"/>
        </a:p>
      </dgm:t>
    </dgm:pt>
    <dgm:pt modelId="{EBC64073-6239-4194-A48D-76D6F5416BEE}" type="parTrans" cxnId="{8F20DF92-DB17-4039-BF55-07808B9D4559}">
      <dgm:prSet/>
      <dgm:spPr/>
      <dgm:t>
        <a:bodyPr/>
        <a:lstStyle/>
        <a:p>
          <a:endParaRPr lang="en-US"/>
        </a:p>
      </dgm:t>
    </dgm:pt>
    <dgm:pt modelId="{5B80EB19-5EC7-448C-93C9-2DFC3837C936}" type="sibTrans" cxnId="{8F20DF92-DB17-4039-BF55-07808B9D4559}">
      <dgm:prSet/>
      <dgm:spPr/>
      <dgm:t>
        <a:bodyPr/>
        <a:lstStyle/>
        <a:p>
          <a:endParaRPr lang="en-US"/>
        </a:p>
      </dgm:t>
    </dgm:pt>
    <dgm:pt modelId="{4D0B9985-68A6-4222-B43F-AB69A0565933}">
      <dgm:prSet/>
      <dgm:spPr>
        <a:solidFill>
          <a:schemeClr val="bg2">
            <a:lumMod val="75000"/>
            <a:alpha val="90000"/>
          </a:schemeClr>
        </a:solidFill>
      </dgm:spPr>
      <dgm:t>
        <a:bodyPr/>
        <a:lstStyle/>
        <a:p>
          <a:r>
            <a:rPr lang="en-GB"/>
            <a:t>1 in 6 people globally will be aged 60 or over.</a:t>
          </a:r>
          <a:endParaRPr lang="en-US"/>
        </a:p>
      </dgm:t>
    </dgm:pt>
    <dgm:pt modelId="{B0714A03-BE16-4ED9-AA59-46B61E989B0B}" type="parTrans" cxnId="{65C5A369-F194-4580-9DDA-C96C962F3588}">
      <dgm:prSet/>
      <dgm:spPr/>
      <dgm:t>
        <a:bodyPr/>
        <a:lstStyle/>
        <a:p>
          <a:endParaRPr lang="en-US"/>
        </a:p>
      </dgm:t>
    </dgm:pt>
    <dgm:pt modelId="{9EB4A9AA-F776-4FF5-BE9B-591A45F1E881}" type="sibTrans" cxnId="{65C5A369-F194-4580-9DDA-C96C962F3588}">
      <dgm:prSet/>
      <dgm:spPr/>
      <dgm:t>
        <a:bodyPr/>
        <a:lstStyle/>
        <a:p>
          <a:endParaRPr lang="en-US"/>
        </a:p>
      </dgm:t>
    </dgm:pt>
    <dgm:pt modelId="{590B4A5E-31DB-4CEA-8D32-FEDD4AC163F2}">
      <dgm:prSet/>
      <dgm:spPr>
        <a:solidFill>
          <a:schemeClr val="bg2">
            <a:lumMod val="75000"/>
            <a:alpha val="90000"/>
          </a:schemeClr>
        </a:solidFill>
      </dgm:spPr>
      <dgm:t>
        <a:bodyPr/>
        <a:lstStyle/>
        <a:p>
          <a:r>
            <a:rPr lang="en-GB"/>
            <a:t>The global population aged 60+ will rise from 1 billion in 2020 to 1.4 billion in 2030</a:t>
          </a:r>
          <a:endParaRPr lang="en-US"/>
        </a:p>
      </dgm:t>
    </dgm:pt>
    <dgm:pt modelId="{288F2762-B9FD-46AD-9F9B-FF4642A7EA8A}" type="parTrans" cxnId="{D00C52AE-0A1B-4062-B30B-CBAC7C04812D}">
      <dgm:prSet/>
      <dgm:spPr/>
      <dgm:t>
        <a:bodyPr/>
        <a:lstStyle/>
        <a:p>
          <a:endParaRPr lang="en-US"/>
        </a:p>
      </dgm:t>
    </dgm:pt>
    <dgm:pt modelId="{09EDC4CE-342C-4BD1-AB1B-820EDA229A0A}" type="sibTrans" cxnId="{D00C52AE-0A1B-4062-B30B-CBAC7C04812D}">
      <dgm:prSet/>
      <dgm:spPr/>
      <dgm:t>
        <a:bodyPr/>
        <a:lstStyle/>
        <a:p>
          <a:endParaRPr lang="en-US"/>
        </a:p>
      </dgm:t>
    </dgm:pt>
    <dgm:pt modelId="{491B84C1-6088-4B03-8452-8A5C8A2F4F81}">
      <dgm:prSet/>
      <dgm:spPr>
        <a:solidFill>
          <a:srgbClr val="FF0000"/>
        </a:solidFill>
      </dgm:spPr>
      <dgm:t>
        <a:bodyPr/>
        <a:lstStyle/>
        <a:p>
          <a:r>
            <a:rPr lang="en-GB"/>
            <a:t>By 2050:</a:t>
          </a:r>
          <a:endParaRPr lang="en-US"/>
        </a:p>
      </dgm:t>
    </dgm:pt>
    <dgm:pt modelId="{D853F10F-F187-444A-B775-4AD24F4FC723}" type="parTrans" cxnId="{291B4C67-3023-4C75-BBC5-EE8A85468052}">
      <dgm:prSet/>
      <dgm:spPr/>
      <dgm:t>
        <a:bodyPr/>
        <a:lstStyle/>
        <a:p>
          <a:endParaRPr lang="en-US"/>
        </a:p>
      </dgm:t>
    </dgm:pt>
    <dgm:pt modelId="{0D48DAE8-DC84-4EA8-AEE5-50A850B37565}" type="sibTrans" cxnId="{291B4C67-3023-4C75-BBC5-EE8A85468052}">
      <dgm:prSet/>
      <dgm:spPr/>
      <dgm:t>
        <a:bodyPr/>
        <a:lstStyle/>
        <a:p>
          <a:endParaRPr lang="en-US"/>
        </a:p>
      </dgm:t>
    </dgm:pt>
    <dgm:pt modelId="{F1B61734-BCBD-4E3C-B982-B2AAE73DA167}">
      <dgm:prSet/>
      <dgm:spPr>
        <a:solidFill>
          <a:schemeClr val="bg2">
            <a:lumMod val="75000"/>
            <a:alpha val="90000"/>
          </a:schemeClr>
        </a:solidFill>
        <a:ln>
          <a:solidFill>
            <a:schemeClr val="tx1">
              <a:lumMod val="65000"/>
              <a:lumOff val="35000"/>
              <a:alpha val="90000"/>
            </a:schemeClr>
          </a:solidFill>
        </a:ln>
      </dgm:spPr>
      <dgm:t>
        <a:bodyPr/>
        <a:lstStyle/>
        <a:p>
          <a:r>
            <a:rPr lang="en-GB"/>
            <a:t>The number of people aged 60+ will double to 2.1 billion.</a:t>
          </a:r>
          <a:endParaRPr lang="en-US"/>
        </a:p>
      </dgm:t>
    </dgm:pt>
    <dgm:pt modelId="{E35E5B9C-8B94-475A-B30D-F4E9D9E0AFC4}" type="parTrans" cxnId="{30757A68-EA13-4275-A70B-A20C499F47CB}">
      <dgm:prSet/>
      <dgm:spPr/>
      <dgm:t>
        <a:bodyPr/>
        <a:lstStyle/>
        <a:p>
          <a:endParaRPr lang="en-US"/>
        </a:p>
      </dgm:t>
    </dgm:pt>
    <dgm:pt modelId="{AF3C4DBF-7C18-4C3F-A7D8-557AF35A2CC0}" type="sibTrans" cxnId="{30757A68-EA13-4275-A70B-A20C499F47CB}">
      <dgm:prSet/>
      <dgm:spPr/>
      <dgm:t>
        <a:bodyPr/>
        <a:lstStyle/>
        <a:p>
          <a:endParaRPr lang="en-US"/>
        </a:p>
      </dgm:t>
    </dgm:pt>
    <dgm:pt modelId="{A60A324F-6E85-4EBB-81F4-9B0A54674763}">
      <dgm:prSet/>
      <dgm:spPr>
        <a:solidFill>
          <a:schemeClr val="bg2">
            <a:lumMod val="75000"/>
            <a:alpha val="90000"/>
          </a:schemeClr>
        </a:solidFill>
        <a:ln>
          <a:solidFill>
            <a:schemeClr val="tx1">
              <a:lumMod val="65000"/>
              <a:lumOff val="35000"/>
              <a:alpha val="90000"/>
            </a:schemeClr>
          </a:solidFill>
        </a:ln>
      </dgm:spPr>
      <dgm:t>
        <a:bodyPr/>
        <a:lstStyle/>
        <a:p>
          <a:r>
            <a:rPr lang="en-GB" dirty="0"/>
            <a:t>The population aged 80+ is expected to triple between 2020 and 2050, reaching 426 million.</a:t>
          </a:r>
          <a:endParaRPr lang="en-US" dirty="0"/>
        </a:p>
      </dgm:t>
    </dgm:pt>
    <dgm:pt modelId="{E8524691-93E2-43E6-8A78-6C3CF91E6754}" type="parTrans" cxnId="{8F1F440A-C3B0-4C06-8D3C-6FDF28B4A430}">
      <dgm:prSet/>
      <dgm:spPr/>
      <dgm:t>
        <a:bodyPr/>
        <a:lstStyle/>
        <a:p>
          <a:endParaRPr lang="en-US"/>
        </a:p>
      </dgm:t>
    </dgm:pt>
    <dgm:pt modelId="{CBE01156-A0AF-4E74-8D8C-617A98E44EB8}" type="sibTrans" cxnId="{8F1F440A-C3B0-4C06-8D3C-6FDF28B4A430}">
      <dgm:prSet/>
      <dgm:spPr/>
      <dgm:t>
        <a:bodyPr/>
        <a:lstStyle/>
        <a:p>
          <a:endParaRPr lang="en-US"/>
        </a:p>
      </dgm:t>
    </dgm:pt>
    <dgm:pt modelId="{F589F1A1-77BE-4F7D-BB02-11A642A6799A}" type="pres">
      <dgm:prSet presAssocID="{21F091DD-D4EE-4608-B765-9481F891564C}" presName="Name0" presStyleCnt="0">
        <dgm:presLayoutVars>
          <dgm:dir/>
          <dgm:animLvl val="lvl"/>
          <dgm:resizeHandles val="exact"/>
        </dgm:presLayoutVars>
      </dgm:prSet>
      <dgm:spPr/>
    </dgm:pt>
    <dgm:pt modelId="{5488C272-1205-4D3A-A4AC-D033F8049E1F}" type="pres">
      <dgm:prSet presAssocID="{4F9464D3-8CCE-4AB2-9BB7-096294980697}" presName="linNode" presStyleCnt="0"/>
      <dgm:spPr/>
    </dgm:pt>
    <dgm:pt modelId="{F8070EBC-A019-4E84-86AD-6205739EC111}" type="pres">
      <dgm:prSet presAssocID="{4F9464D3-8CCE-4AB2-9BB7-096294980697}" presName="parentText" presStyleLbl="node1" presStyleIdx="0" presStyleCnt="2">
        <dgm:presLayoutVars>
          <dgm:chMax val="1"/>
          <dgm:bulletEnabled val="1"/>
        </dgm:presLayoutVars>
      </dgm:prSet>
      <dgm:spPr/>
    </dgm:pt>
    <dgm:pt modelId="{3DF71FE3-7E4A-4FE7-BA77-9F6E04938764}" type="pres">
      <dgm:prSet presAssocID="{4F9464D3-8CCE-4AB2-9BB7-096294980697}" presName="descendantText" presStyleLbl="alignAccFollowNode1" presStyleIdx="0" presStyleCnt="2">
        <dgm:presLayoutVars>
          <dgm:bulletEnabled val="1"/>
        </dgm:presLayoutVars>
      </dgm:prSet>
      <dgm:spPr/>
    </dgm:pt>
    <dgm:pt modelId="{F58367F1-E56D-4DA1-8738-B6F0EF1D9D9F}" type="pres">
      <dgm:prSet presAssocID="{5B80EB19-5EC7-448C-93C9-2DFC3837C936}" presName="sp" presStyleCnt="0"/>
      <dgm:spPr/>
    </dgm:pt>
    <dgm:pt modelId="{6E1C7FD1-C12A-40AE-A07E-78269113AF28}" type="pres">
      <dgm:prSet presAssocID="{491B84C1-6088-4B03-8452-8A5C8A2F4F81}" presName="linNode" presStyleCnt="0"/>
      <dgm:spPr/>
    </dgm:pt>
    <dgm:pt modelId="{FDF5D3D1-130C-4E5C-A2CA-392A32E00064}" type="pres">
      <dgm:prSet presAssocID="{491B84C1-6088-4B03-8452-8A5C8A2F4F81}" presName="parentText" presStyleLbl="node1" presStyleIdx="1" presStyleCnt="2">
        <dgm:presLayoutVars>
          <dgm:chMax val="1"/>
          <dgm:bulletEnabled val="1"/>
        </dgm:presLayoutVars>
      </dgm:prSet>
      <dgm:spPr/>
    </dgm:pt>
    <dgm:pt modelId="{D4A589D2-1DD8-42D2-8EA9-BE1433F7AE21}" type="pres">
      <dgm:prSet presAssocID="{491B84C1-6088-4B03-8452-8A5C8A2F4F81}" presName="descendantText" presStyleLbl="alignAccFollowNode1" presStyleIdx="1" presStyleCnt="2">
        <dgm:presLayoutVars>
          <dgm:bulletEnabled val="1"/>
        </dgm:presLayoutVars>
      </dgm:prSet>
      <dgm:spPr/>
    </dgm:pt>
  </dgm:ptLst>
  <dgm:cxnLst>
    <dgm:cxn modelId="{8F1F440A-C3B0-4C06-8D3C-6FDF28B4A430}" srcId="{491B84C1-6088-4B03-8452-8A5C8A2F4F81}" destId="{A60A324F-6E85-4EBB-81F4-9B0A54674763}" srcOrd="1" destOrd="0" parTransId="{E8524691-93E2-43E6-8A78-6C3CF91E6754}" sibTransId="{CBE01156-A0AF-4E74-8D8C-617A98E44EB8}"/>
    <dgm:cxn modelId="{D8264C25-8770-46AD-A3AA-7E9EC41C9D04}" type="presOf" srcId="{F1B61734-BCBD-4E3C-B982-B2AAE73DA167}" destId="{D4A589D2-1DD8-42D2-8EA9-BE1433F7AE21}" srcOrd="0" destOrd="0" presId="urn:microsoft.com/office/officeart/2005/8/layout/vList5"/>
    <dgm:cxn modelId="{08419A44-B990-4B12-9ADB-C1E1EACBF154}" type="presOf" srcId="{4D0B9985-68A6-4222-B43F-AB69A0565933}" destId="{3DF71FE3-7E4A-4FE7-BA77-9F6E04938764}" srcOrd="0" destOrd="0" presId="urn:microsoft.com/office/officeart/2005/8/layout/vList5"/>
    <dgm:cxn modelId="{291B4C67-3023-4C75-BBC5-EE8A85468052}" srcId="{21F091DD-D4EE-4608-B765-9481F891564C}" destId="{491B84C1-6088-4B03-8452-8A5C8A2F4F81}" srcOrd="1" destOrd="0" parTransId="{D853F10F-F187-444A-B775-4AD24F4FC723}" sibTransId="{0D48DAE8-DC84-4EA8-AEE5-50A850B37565}"/>
    <dgm:cxn modelId="{30757A68-EA13-4275-A70B-A20C499F47CB}" srcId="{491B84C1-6088-4B03-8452-8A5C8A2F4F81}" destId="{F1B61734-BCBD-4E3C-B982-B2AAE73DA167}" srcOrd="0" destOrd="0" parTransId="{E35E5B9C-8B94-475A-B30D-F4E9D9E0AFC4}" sibTransId="{AF3C4DBF-7C18-4C3F-A7D8-557AF35A2CC0}"/>
    <dgm:cxn modelId="{65C5A369-F194-4580-9DDA-C96C962F3588}" srcId="{4F9464D3-8CCE-4AB2-9BB7-096294980697}" destId="{4D0B9985-68A6-4222-B43F-AB69A0565933}" srcOrd="0" destOrd="0" parTransId="{B0714A03-BE16-4ED9-AA59-46B61E989B0B}" sibTransId="{9EB4A9AA-F776-4FF5-BE9B-591A45F1E881}"/>
    <dgm:cxn modelId="{DAE47772-76F6-485E-8C91-F50DC71BE7EF}" type="presOf" srcId="{590B4A5E-31DB-4CEA-8D32-FEDD4AC163F2}" destId="{3DF71FE3-7E4A-4FE7-BA77-9F6E04938764}" srcOrd="0" destOrd="1" presId="urn:microsoft.com/office/officeart/2005/8/layout/vList5"/>
    <dgm:cxn modelId="{68DB3778-243E-4858-9FED-666611B03750}" type="presOf" srcId="{491B84C1-6088-4B03-8452-8A5C8A2F4F81}" destId="{FDF5D3D1-130C-4E5C-A2CA-392A32E00064}" srcOrd="0" destOrd="0" presId="urn:microsoft.com/office/officeart/2005/8/layout/vList5"/>
    <dgm:cxn modelId="{7E65917A-FB83-4BB9-A604-71F8CC373FDE}" type="presOf" srcId="{4F9464D3-8CCE-4AB2-9BB7-096294980697}" destId="{F8070EBC-A019-4E84-86AD-6205739EC111}" srcOrd="0" destOrd="0" presId="urn:microsoft.com/office/officeart/2005/8/layout/vList5"/>
    <dgm:cxn modelId="{8F20DF92-DB17-4039-BF55-07808B9D4559}" srcId="{21F091DD-D4EE-4608-B765-9481F891564C}" destId="{4F9464D3-8CCE-4AB2-9BB7-096294980697}" srcOrd="0" destOrd="0" parTransId="{EBC64073-6239-4194-A48D-76D6F5416BEE}" sibTransId="{5B80EB19-5EC7-448C-93C9-2DFC3837C936}"/>
    <dgm:cxn modelId="{DE91049F-E682-42B2-AC62-24C9C1374152}" type="presOf" srcId="{A60A324F-6E85-4EBB-81F4-9B0A54674763}" destId="{D4A589D2-1DD8-42D2-8EA9-BE1433F7AE21}" srcOrd="0" destOrd="1" presId="urn:microsoft.com/office/officeart/2005/8/layout/vList5"/>
    <dgm:cxn modelId="{D00C52AE-0A1B-4062-B30B-CBAC7C04812D}" srcId="{4F9464D3-8CCE-4AB2-9BB7-096294980697}" destId="{590B4A5E-31DB-4CEA-8D32-FEDD4AC163F2}" srcOrd="1" destOrd="0" parTransId="{288F2762-B9FD-46AD-9F9B-FF4642A7EA8A}" sibTransId="{09EDC4CE-342C-4BD1-AB1B-820EDA229A0A}"/>
    <dgm:cxn modelId="{C72D4FCB-F88D-4C9F-B998-EC553D49384F}" type="presOf" srcId="{21F091DD-D4EE-4608-B765-9481F891564C}" destId="{F589F1A1-77BE-4F7D-BB02-11A642A6799A}" srcOrd="0" destOrd="0" presId="urn:microsoft.com/office/officeart/2005/8/layout/vList5"/>
    <dgm:cxn modelId="{7CE1D1F9-C877-4B56-BCE8-87B7B5C42DD3}" type="presParOf" srcId="{F589F1A1-77BE-4F7D-BB02-11A642A6799A}" destId="{5488C272-1205-4D3A-A4AC-D033F8049E1F}" srcOrd="0" destOrd="0" presId="urn:microsoft.com/office/officeart/2005/8/layout/vList5"/>
    <dgm:cxn modelId="{2D411D9D-0CCF-4DBE-80B4-5F9DC0D336FA}" type="presParOf" srcId="{5488C272-1205-4D3A-A4AC-D033F8049E1F}" destId="{F8070EBC-A019-4E84-86AD-6205739EC111}" srcOrd="0" destOrd="0" presId="urn:microsoft.com/office/officeart/2005/8/layout/vList5"/>
    <dgm:cxn modelId="{A1038AAF-8D80-4B61-A989-0652550B33F2}" type="presParOf" srcId="{5488C272-1205-4D3A-A4AC-D033F8049E1F}" destId="{3DF71FE3-7E4A-4FE7-BA77-9F6E04938764}" srcOrd="1" destOrd="0" presId="urn:microsoft.com/office/officeart/2005/8/layout/vList5"/>
    <dgm:cxn modelId="{FE9D5B26-58BA-44AD-870A-5DDE82F00837}" type="presParOf" srcId="{F589F1A1-77BE-4F7D-BB02-11A642A6799A}" destId="{F58367F1-E56D-4DA1-8738-B6F0EF1D9D9F}" srcOrd="1" destOrd="0" presId="urn:microsoft.com/office/officeart/2005/8/layout/vList5"/>
    <dgm:cxn modelId="{F76373A1-AC0D-4883-9B22-5F143E683FB4}" type="presParOf" srcId="{F589F1A1-77BE-4F7D-BB02-11A642A6799A}" destId="{6E1C7FD1-C12A-40AE-A07E-78269113AF28}" srcOrd="2" destOrd="0" presId="urn:microsoft.com/office/officeart/2005/8/layout/vList5"/>
    <dgm:cxn modelId="{794DEB2C-6494-4722-993D-DD0D2F8D52DF}" type="presParOf" srcId="{6E1C7FD1-C12A-40AE-A07E-78269113AF28}" destId="{FDF5D3D1-130C-4E5C-A2CA-392A32E00064}" srcOrd="0" destOrd="0" presId="urn:microsoft.com/office/officeart/2005/8/layout/vList5"/>
    <dgm:cxn modelId="{B154AD34-4D3D-49D9-AFBD-FA95948F956A}" type="presParOf" srcId="{6E1C7FD1-C12A-40AE-A07E-78269113AF28}" destId="{D4A589D2-1DD8-42D2-8EA9-BE1433F7AE21}"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56B284-2533-4FDC-B271-9FD2D83C01F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EEE9012-289C-471C-916D-B0604D0A0C47}">
      <dgm:prSet/>
      <dgm:spPr/>
      <dgm:t>
        <a:bodyPr/>
        <a:lstStyle/>
        <a:p>
          <a:pPr>
            <a:lnSpc>
              <a:spcPct val="100000"/>
            </a:lnSpc>
          </a:pPr>
          <a:r>
            <a:rPr lang="en-GB" dirty="0"/>
            <a:t>In 2023, older persons (aged 65+) made up 3.7% of the LDC population.</a:t>
          </a:r>
          <a:endParaRPr lang="en-US" dirty="0"/>
        </a:p>
      </dgm:t>
    </dgm:pt>
    <dgm:pt modelId="{84AFEC77-7E1C-43F5-902F-A39CDC020304}" type="parTrans" cxnId="{590895AD-589D-4DDD-85C6-9E76BF135878}">
      <dgm:prSet/>
      <dgm:spPr/>
      <dgm:t>
        <a:bodyPr/>
        <a:lstStyle/>
        <a:p>
          <a:endParaRPr lang="en-US"/>
        </a:p>
      </dgm:t>
    </dgm:pt>
    <dgm:pt modelId="{A8597508-7DB1-4448-8BEC-8C7AAC8AD7AD}" type="sibTrans" cxnId="{590895AD-589D-4DDD-85C6-9E76BF135878}">
      <dgm:prSet/>
      <dgm:spPr/>
      <dgm:t>
        <a:bodyPr/>
        <a:lstStyle/>
        <a:p>
          <a:endParaRPr lang="en-US"/>
        </a:p>
      </dgm:t>
    </dgm:pt>
    <dgm:pt modelId="{94C8B592-CD5A-47A7-8832-19B25CD17749}">
      <dgm:prSet/>
      <dgm:spPr/>
      <dgm:t>
        <a:bodyPr/>
        <a:lstStyle/>
        <a:p>
          <a:pPr>
            <a:lnSpc>
              <a:spcPct val="100000"/>
            </a:lnSpc>
          </a:pPr>
          <a:r>
            <a:rPr lang="en-GB" dirty="0"/>
            <a:t>By 2050, this is projected to rise to 6.1%, representing a 180% increase in the number of older persons—from 42.6 million to 118.6 million.</a:t>
          </a:r>
          <a:endParaRPr lang="en-US" dirty="0"/>
        </a:p>
      </dgm:t>
    </dgm:pt>
    <dgm:pt modelId="{6FF4331B-9888-40D9-88AA-FE547570B4B0}" type="parTrans" cxnId="{A811AC57-2C11-4E4B-8571-5A20B1C134CC}">
      <dgm:prSet/>
      <dgm:spPr/>
      <dgm:t>
        <a:bodyPr/>
        <a:lstStyle/>
        <a:p>
          <a:endParaRPr lang="en-US"/>
        </a:p>
      </dgm:t>
    </dgm:pt>
    <dgm:pt modelId="{8F72AE19-AE0D-4077-B0BB-96EB2FAE6D7F}" type="sibTrans" cxnId="{A811AC57-2C11-4E4B-8571-5A20B1C134CC}">
      <dgm:prSet/>
      <dgm:spPr/>
      <dgm:t>
        <a:bodyPr/>
        <a:lstStyle/>
        <a:p>
          <a:endParaRPr lang="en-US"/>
        </a:p>
      </dgm:t>
    </dgm:pt>
    <dgm:pt modelId="{054342CE-069D-4BA3-9EF4-50EAFCEBC3E9}">
      <dgm:prSet/>
      <dgm:spPr/>
      <dgm:t>
        <a:bodyPr/>
        <a:lstStyle/>
        <a:p>
          <a:pPr>
            <a:lnSpc>
              <a:spcPct val="100000"/>
            </a:lnSpc>
          </a:pPr>
          <a:r>
            <a:rPr lang="en-GB"/>
            <a:t>The number of LDCs with over 1 million older persons will grow from 10 in 2023 to 27 in 2050.</a:t>
          </a:r>
          <a:endParaRPr lang="en-US"/>
        </a:p>
      </dgm:t>
    </dgm:pt>
    <dgm:pt modelId="{47C86AA2-1194-46D4-944B-5446DDB66870}" type="parTrans" cxnId="{885D924B-2A1B-412C-B899-A76A063AE557}">
      <dgm:prSet/>
      <dgm:spPr/>
      <dgm:t>
        <a:bodyPr/>
        <a:lstStyle/>
        <a:p>
          <a:endParaRPr lang="en-US"/>
        </a:p>
      </dgm:t>
    </dgm:pt>
    <dgm:pt modelId="{72955052-BB8A-49C5-9F5B-53B31A4E7913}" type="sibTrans" cxnId="{885D924B-2A1B-412C-B899-A76A063AE557}">
      <dgm:prSet/>
      <dgm:spPr/>
      <dgm:t>
        <a:bodyPr/>
        <a:lstStyle/>
        <a:p>
          <a:endParaRPr lang="en-US"/>
        </a:p>
      </dgm:t>
    </dgm:pt>
    <dgm:pt modelId="{62EE63AD-4CCA-417D-B4D2-D559BBFC26D1}">
      <dgm:prSet/>
      <dgm:spPr>
        <a:solidFill>
          <a:schemeClr val="tx2">
            <a:lumMod val="25000"/>
            <a:lumOff val="75000"/>
          </a:schemeClr>
        </a:solidFill>
      </dgm:spPr>
      <dgm:t>
        <a:bodyPr/>
        <a:lstStyle/>
        <a:p>
          <a:pPr>
            <a:lnSpc>
              <a:spcPct val="100000"/>
            </a:lnSpc>
          </a:pPr>
          <a:r>
            <a:rPr lang="en-GB" dirty="0"/>
            <a:t>Two LDCs—Bangladesh and Ethiopia—will each have over 10 million older persons by 2050.</a:t>
          </a:r>
          <a:endParaRPr lang="en-US" dirty="0"/>
        </a:p>
      </dgm:t>
    </dgm:pt>
    <dgm:pt modelId="{CEF39C36-FBAE-4599-B13C-8E1722B17577}" type="parTrans" cxnId="{B065864E-3CD4-4F35-B536-CBF0EA781700}">
      <dgm:prSet/>
      <dgm:spPr/>
      <dgm:t>
        <a:bodyPr/>
        <a:lstStyle/>
        <a:p>
          <a:endParaRPr lang="en-US"/>
        </a:p>
      </dgm:t>
    </dgm:pt>
    <dgm:pt modelId="{3AA0DF2C-C0A2-450E-B9D7-A40F1CB68C9A}" type="sibTrans" cxnId="{B065864E-3CD4-4F35-B536-CBF0EA781700}">
      <dgm:prSet/>
      <dgm:spPr/>
      <dgm:t>
        <a:bodyPr/>
        <a:lstStyle/>
        <a:p>
          <a:endParaRPr lang="en-US"/>
        </a:p>
      </dgm:t>
    </dgm:pt>
    <dgm:pt modelId="{739C2C3E-089F-4D8C-8C4C-7EC03A9972AB}" type="pres">
      <dgm:prSet presAssocID="{0656B284-2533-4FDC-B271-9FD2D83C01FB}" presName="root" presStyleCnt="0">
        <dgm:presLayoutVars>
          <dgm:dir/>
          <dgm:resizeHandles val="exact"/>
        </dgm:presLayoutVars>
      </dgm:prSet>
      <dgm:spPr/>
    </dgm:pt>
    <dgm:pt modelId="{3ACEF60E-06B8-45F9-931B-48841A9D422D}" type="pres">
      <dgm:prSet presAssocID="{CEEE9012-289C-471C-916D-B0604D0A0C47}" presName="compNode" presStyleCnt="0"/>
      <dgm:spPr/>
    </dgm:pt>
    <dgm:pt modelId="{63B5C634-0EA5-4EC5-A756-8EA2D17F847A}" type="pres">
      <dgm:prSet presAssocID="{CEEE9012-289C-471C-916D-B0604D0A0C47}" presName="bgRect" presStyleLbl="bgShp" presStyleIdx="0" presStyleCnt="4"/>
      <dgm:spPr>
        <a:solidFill>
          <a:schemeClr val="tx2">
            <a:lumMod val="25000"/>
            <a:lumOff val="75000"/>
          </a:schemeClr>
        </a:solidFill>
      </dgm:spPr>
    </dgm:pt>
    <dgm:pt modelId="{CC54ADC3-6787-4068-A3E9-6C9E6D08A626}" type="pres">
      <dgm:prSet presAssocID="{CEEE9012-289C-471C-916D-B0604D0A0C4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rt Organ"/>
        </a:ext>
      </dgm:extLst>
    </dgm:pt>
    <dgm:pt modelId="{AAB43914-177E-4127-B891-162A42CD7E10}" type="pres">
      <dgm:prSet presAssocID="{CEEE9012-289C-471C-916D-B0604D0A0C47}" presName="spaceRect" presStyleCnt="0"/>
      <dgm:spPr/>
    </dgm:pt>
    <dgm:pt modelId="{765B6B75-2B2E-46FE-BF73-940DAD2F84ED}" type="pres">
      <dgm:prSet presAssocID="{CEEE9012-289C-471C-916D-B0604D0A0C47}" presName="parTx" presStyleLbl="revTx" presStyleIdx="0" presStyleCnt="4">
        <dgm:presLayoutVars>
          <dgm:chMax val="0"/>
          <dgm:chPref val="0"/>
        </dgm:presLayoutVars>
      </dgm:prSet>
      <dgm:spPr/>
    </dgm:pt>
    <dgm:pt modelId="{529690E8-19F9-4D91-ADB5-5C6C85CFCF4E}" type="pres">
      <dgm:prSet presAssocID="{A8597508-7DB1-4448-8BEC-8C7AAC8AD7AD}" presName="sibTrans" presStyleCnt="0"/>
      <dgm:spPr/>
    </dgm:pt>
    <dgm:pt modelId="{69A57F2C-51FE-471F-AAEF-F2780929B40C}" type="pres">
      <dgm:prSet presAssocID="{94C8B592-CD5A-47A7-8832-19B25CD17749}" presName="compNode" presStyleCnt="0"/>
      <dgm:spPr/>
    </dgm:pt>
    <dgm:pt modelId="{55F4F062-B8DA-480F-8243-A38F3A7DB483}" type="pres">
      <dgm:prSet presAssocID="{94C8B592-CD5A-47A7-8832-19B25CD17749}" presName="bgRect" presStyleLbl="bgShp" presStyleIdx="1" presStyleCnt="4"/>
      <dgm:spPr>
        <a:solidFill>
          <a:schemeClr val="tx2">
            <a:lumMod val="25000"/>
            <a:lumOff val="75000"/>
          </a:schemeClr>
        </a:solidFill>
      </dgm:spPr>
    </dgm:pt>
    <dgm:pt modelId="{FDE6C47F-5F0A-4874-9317-2BA1ECCB4887}" type="pres">
      <dgm:prSet presAssocID="{94C8B592-CD5A-47A7-8832-19B25CD1774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usiness Growth"/>
        </a:ext>
      </dgm:extLst>
    </dgm:pt>
    <dgm:pt modelId="{84460A6A-464E-4D00-9CA7-6320B2BFDB3B}" type="pres">
      <dgm:prSet presAssocID="{94C8B592-CD5A-47A7-8832-19B25CD17749}" presName="spaceRect" presStyleCnt="0"/>
      <dgm:spPr/>
    </dgm:pt>
    <dgm:pt modelId="{00872DD8-53F1-41A7-9A04-C29F12B60387}" type="pres">
      <dgm:prSet presAssocID="{94C8B592-CD5A-47A7-8832-19B25CD17749}" presName="parTx" presStyleLbl="revTx" presStyleIdx="1" presStyleCnt="4">
        <dgm:presLayoutVars>
          <dgm:chMax val="0"/>
          <dgm:chPref val="0"/>
        </dgm:presLayoutVars>
      </dgm:prSet>
      <dgm:spPr/>
    </dgm:pt>
    <dgm:pt modelId="{9574550F-4D5A-48E3-BAC8-D8ED5FE23A4F}" type="pres">
      <dgm:prSet presAssocID="{8F72AE19-AE0D-4077-B0BB-96EB2FAE6D7F}" presName="sibTrans" presStyleCnt="0"/>
      <dgm:spPr/>
    </dgm:pt>
    <dgm:pt modelId="{AF9EC340-6FCA-4F18-8512-C344566B0156}" type="pres">
      <dgm:prSet presAssocID="{054342CE-069D-4BA3-9EF4-50EAFCEBC3E9}" presName="compNode" presStyleCnt="0"/>
      <dgm:spPr/>
    </dgm:pt>
    <dgm:pt modelId="{BDA212AA-3F90-4104-B117-C715C5E1DE6C}" type="pres">
      <dgm:prSet presAssocID="{054342CE-069D-4BA3-9EF4-50EAFCEBC3E9}" presName="bgRect" presStyleLbl="bgShp" presStyleIdx="2" presStyleCnt="4"/>
      <dgm:spPr>
        <a:solidFill>
          <a:schemeClr val="tx2">
            <a:lumMod val="25000"/>
            <a:lumOff val="75000"/>
          </a:schemeClr>
        </a:solidFill>
      </dgm:spPr>
    </dgm:pt>
    <dgm:pt modelId="{E0019DA4-09BB-47A1-BB24-2DE61D245CC2}" type="pres">
      <dgm:prSet presAssocID="{054342CE-069D-4BA3-9EF4-50EAFCEBC3E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Person with Cane"/>
        </a:ext>
      </dgm:extLst>
    </dgm:pt>
    <dgm:pt modelId="{10762A5A-AD6F-49E6-A2D6-79A03A20E43A}" type="pres">
      <dgm:prSet presAssocID="{054342CE-069D-4BA3-9EF4-50EAFCEBC3E9}" presName="spaceRect" presStyleCnt="0"/>
      <dgm:spPr/>
    </dgm:pt>
    <dgm:pt modelId="{2C77D879-37E4-44D9-80B5-60409D632D4F}" type="pres">
      <dgm:prSet presAssocID="{054342CE-069D-4BA3-9EF4-50EAFCEBC3E9}" presName="parTx" presStyleLbl="revTx" presStyleIdx="2" presStyleCnt="4">
        <dgm:presLayoutVars>
          <dgm:chMax val="0"/>
          <dgm:chPref val="0"/>
        </dgm:presLayoutVars>
      </dgm:prSet>
      <dgm:spPr/>
    </dgm:pt>
    <dgm:pt modelId="{2FC57D02-C154-48E7-8CE9-651D48B1C3F5}" type="pres">
      <dgm:prSet presAssocID="{72955052-BB8A-49C5-9F5B-53B31A4E7913}" presName="sibTrans" presStyleCnt="0"/>
      <dgm:spPr/>
    </dgm:pt>
    <dgm:pt modelId="{4CC7E785-0F74-4F42-BC88-7BF22952BF06}" type="pres">
      <dgm:prSet presAssocID="{62EE63AD-4CCA-417D-B4D2-D559BBFC26D1}" presName="compNode" presStyleCnt="0"/>
      <dgm:spPr/>
    </dgm:pt>
    <dgm:pt modelId="{C1501443-4F88-4A79-B43A-CECE21D554A3}" type="pres">
      <dgm:prSet presAssocID="{62EE63AD-4CCA-417D-B4D2-D559BBFC26D1}" presName="bgRect" presStyleLbl="bgShp" presStyleIdx="3" presStyleCnt="4"/>
      <dgm:spPr>
        <a:solidFill>
          <a:schemeClr val="tx2">
            <a:lumMod val="25000"/>
            <a:lumOff val="75000"/>
          </a:schemeClr>
        </a:solidFill>
      </dgm:spPr>
    </dgm:pt>
    <dgm:pt modelId="{CDEE74D0-7786-4F40-B42C-EA91F131A586}" type="pres">
      <dgm:prSet presAssocID="{62EE63AD-4CCA-417D-B4D2-D559BBFC26D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roup"/>
        </a:ext>
      </dgm:extLst>
    </dgm:pt>
    <dgm:pt modelId="{07836E7E-ABEE-46B7-A962-74B33FF4B0A0}" type="pres">
      <dgm:prSet presAssocID="{62EE63AD-4CCA-417D-B4D2-D559BBFC26D1}" presName="spaceRect" presStyleCnt="0"/>
      <dgm:spPr/>
    </dgm:pt>
    <dgm:pt modelId="{D670718B-3203-4288-ACF2-3EC227EC6064}" type="pres">
      <dgm:prSet presAssocID="{62EE63AD-4CCA-417D-B4D2-D559BBFC26D1}" presName="parTx" presStyleLbl="revTx" presStyleIdx="3" presStyleCnt="4">
        <dgm:presLayoutVars>
          <dgm:chMax val="0"/>
          <dgm:chPref val="0"/>
        </dgm:presLayoutVars>
      </dgm:prSet>
      <dgm:spPr/>
    </dgm:pt>
  </dgm:ptLst>
  <dgm:cxnLst>
    <dgm:cxn modelId="{1B498907-B7D4-4B2F-A60C-ACD57DBBD715}" type="presOf" srcId="{054342CE-069D-4BA3-9EF4-50EAFCEBC3E9}" destId="{2C77D879-37E4-44D9-80B5-60409D632D4F}" srcOrd="0" destOrd="0" presId="urn:microsoft.com/office/officeart/2018/2/layout/IconVerticalSolidList"/>
    <dgm:cxn modelId="{B04C1A1D-67AF-4ECB-B027-A0952BDA9EC6}" type="presOf" srcId="{CEEE9012-289C-471C-916D-B0604D0A0C47}" destId="{765B6B75-2B2E-46FE-BF73-940DAD2F84ED}" srcOrd="0" destOrd="0" presId="urn:microsoft.com/office/officeart/2018/2/layout/IconVerticalSolidList"/>
    <dgm:cxn modelId="{C05A383B-33EC-414D-979E-CECFDFC8D9B2}" type="presOf" srcId="{94C8B592-CD5A-47A7-8832-19B25CD17749}" destId="{00872DD8-53F1-41A7-9A04-C29F12B60387}" srcOrd="0" destOrd="0" presId="urn:microsoft.com/office/officeart/2018/2/layout/IconVerticalSolidList"/>
    <dgm:cxn modelId="{885D924B-2A1B-412C-B899-A76A063AE557}" srcId="{0656B284-2533-4FDC-B271-9FD2D83C01FB}" destId="{054342CE-069D-4BA3-9EF4-50EAFCEBC3E9}" srcOrd="2" destOrd="0" parTransId="{47C86AA2-1194-46D4-944B-5446DDB66870}" sibTransId="{72955052-BB8A-49C5-9F5B-53B31A4E7913}"/>
    <dgm:cxn modelId="{B065864E-3CD4-4F35-B536-CBF0EA781700}" srcId="{0656B284-2533-4FDC-B271-9FD2D83C01FB}" destId="{62EE63AD-4CCA-417D-B4D2-D559BBFC26D1}" srcOrd="3" destOrd="0" parTransId="{CEF39C36-FBAE-4599-B13C-8E1722B17577}" sibTransId="{3AA0DF2C-C0A2-450E-B9D7-A40F1CB68C9A}"/>
    <dgm:cxn modelId="{A811AC57-2C11-4E4B-8571-5A20B1C134CC}" srcId="{0656B284-2533-4FDC-B271-9FD2D83C01FB}" destId="{94C8B592-CD5A-47A7-8832-19B25CD17749}" srcOrd="1" destOrd="0" parTransId="{6FF4331B-9888-40D9-88AA-FE547570B4B0}" sibTransId="{8F72AE19-AE0D-4077-B0BB-96EB2FAE6D7F}"/>
    <dgm:cxn modelId="{590895AD-589D-4DDD-85C6-9E76BF135878}" srcId="{0656B284-2533-4FDC-B271-9FD2D83C01FB}" destId="{CEEE9012-289C-471C-916D-B0604D0A0C47}" srcOrd="0" destOrd="0" parTransId="{84AFEC77-7E1C-43F5-902F-A39CDC020304}" sibTransId="{A8597508-7DB1-4448-8BEC-8C7AAC8AD7AD}"/>
    <dgm:cxn modelId="{310A51C1-D181-4ADD-9AC4-D2E47BBAA789}" type="presOf" srcId="{62EE63AD-4CCA-417D-B4D2-D559BBFC26D1}" destId="{D670718B-3203-4288-ACF2-3EC227EC6064}" srcOrd="0" destOrd="0" presId="urn:microsoft.com/office/officeart/2018/2/layout/IconVerticalSolidList"/>
    <dgm:cxn modelId="{387FFFF8-8C8E-43E2-9511-1808167DC8E5}" type="presOf" srcId="{0656B284-2533-4FDC-B271-9FD2D83C01FB}" destId="{739C2C3E-089F-4D8C-8C4C-7EC03A9972AB}" srcOrd="0" destOrd="0" presId="urn:microsoft.com/office/officeart/2018/2/layout/IconVerticalSolidList"/>
    <dgm:cxn modelId="{F224F55F-959D-4E42-BF0E-0417A6E093E3}" type="presParOf" srcId="{739C2C3E-089F-4D8C-8C4C-7EC03A9972AB}" destId="{3ACEF60E-06B8-45F9-931B-48841A9D422D}" srcOrd="0" destOrd="0" presId="urn:microsoft.com/office/officeart/2018/2/layout/IconVerticalSolidList"/>
    <dgm:cxn modelId="{6532FCB8-BEBE-4D68-AA2B-0331FC14543F}" type="presParOf" srcId="{3ACEF60E-06B8-45F9-931B-48841A9D422D}" destId="{63B5C634-0EA5-4EC5-A756-8EA2D17F847A}" srcOrd="0" destOrd="0" presId="urn:microsoft.com/office/officeart/2018/2/layout/IconVerticalSolidList"/>
    <dgm:cxn modelId="{5EEF0EA7-4175-41D3-BAFF-50016106E5F6}" type="presParOf" srcId="{3ACEF60E-06B8-45F9-931B-48841A9D422D}" destId="{CC54ADC3-6787-4068-A3E9-6C9E6D08A626}" srcOrd="1" destOrd="0" presId="urn:microsoft.com/office/officeart/2018/2/layout/IconVerticalSolidList"/>
    <dgm:cxn modelId="{373D8830-4A2E-49A7-AD76-18C5C14361A1}" type="presParOf" srcId="{3ACEF60E-06B8-45F9-931B-48841A9D422D}" destId="{AAB43914-177E-4127-B891-162A42CD7E10}" srcOrd="2" destOrd="0" presId="urn:microsoft.com/office/officeart/2018/2/layout/IconVerticalSolidList"/>
    <dgm:cxn modelId="{F9272ECA-EBA5-41CB-839A-672724FD656C}" type="presParOf" srcId="{3ACEF60E-06B8-45F9-931B-48841A9D422D}" destId="{765B6B75-2B2E-46FE-BF73-940DAD2F84ED}" srcOrd="3" destOrd="0" presId="urn:microsoft.com/office/officeart/2018/2/layout/IconVerticalSolidList"/>
    <dgm:cxn modelId="{1DA9E13C-BDA3-47CD-9679-205A465CA18F}" type="presParOf" srcId="{739C2C3E-089F-4D8C-8C4C-7EC03A9972AB}" destId="{529690E8-19F9-4D91-ADB5-5C6C85CFCF4E}" srcOrd="1" destOrd="0" presId="urn:microsoft.com/office/officeart/2018/2/layout/IconVerticalSolidList"/>
    <dgm:cxn modelId="{0A5B57B8-8A5C-4C6E-A0F4-619F383E202E}" type="presParOf" srcId="{739C2C3E-089F-4D8C-8C4C-7EC03A9972AB}" destId="{69A57F2C-51FE-471F-AAEF-F2780929B40C}" srcOrd="2" destOrd="0" presId="urn:microsoft.com/office/officeart/2018/2/layout/IconVerticalSolidList"/>
    <dgm:cxn modelId="{82EBA3BC-48EC-4A40-8F4C-11C122CA7510}" type="presParOf" srcId="{69A57F2C-51FE-471F-AAEF-F2780929B40C}" destId="{55F4F062-B8DA-480F-8243-A38F3A7DB483}" srcOrd="0" destOrd="0" presId="urn:microsoft.com/office/officeart/2018/2/layout/IconVerticalSolidList"/>
    <dgm:cxn modelId="{CB0ED44A-6CF3-4209-AA22-425D8CC1C1A2}" type="presParOf" srcId="{69A57F2C-51FE-471F-AAEF-F2780929B40C}" destId="{FDE6C47F-5F0A-4874-9317-2BA1ECCB4887}" srcOrd="1" destOrd="0" presId="urn:microsoft.com/office/officeart/2018/2/layout/IconVerticalSolidList"/>
    <dgm:cxn modelId="{9560C0FB-2C29-490F-86F7-42DE8513D4D7}" type="presParOf" srcId="{69A57F2C-51FE-471F-AAEF-F2780929B40C}" destId="{84460A6A-464E-4D00-9CA7-6320B2BFDB3B}" srcOrd="2" destOrd="0" presId="urn:microsoft.com/office/officeart/2018/2/layout/IconVerticalSolidList"/>
    <dgm:cxn modelId="{476CC6A7-22E0-4C80-AC11-5F22C2046AE8}" type="presParOf" srcId="{69A57F2C-51FE-471F-AAEF-F2780929B40C}" destId="{00872DD8-53F1-41A7-9A04-C29F12B60387}" srcOrd="3" destOrd="0" presId="urn:microsoft.com/office/officeart/2018/2/layout/IconVerticalSolidList"/>
    <dgm:cxn modelId="{FEF73112-2724-42FD-87E1-8FC5D66ADCF0}" type="presParOf" srcId="{739C2C3E-089F-4D8C-8C4C-7EC03A9972AB}" destId="{9574550F-4D5A-48E3-BAC8-D8ED5FE23A4F}" srcOrd="3" destOrd="0" presId="urn:microsoft.com/office/officeart/2018/2/layout/IconVerticalSolidList"/>
    <dgm:cxn modelId="{788A8648-7061-458E-B330-1E718308CE79}" type="presParOf" srcId="{739C2C3E-089F-4D8C-8C4C-7EC03A9972AB}" destId="{AF9EC340-6FCA-4F18-8512-C344566B0156}" srcOrd="4" destOrd="0" presId="urn:microsoft.com/office/officeart/2018/2/layout/IconVerticalSolidList"/>
    <dgm:cxn modelId="{B41F98BF-3ACB-49EC-823B-E2A4A7903D10}" type="presParOf" srcId="{AF9EC340-6FCA-4F18-8512-C344566B0156}" destId="{BDA212AA-3F90-4104-B117-C715C5E1DE6C}" srcOrd="0" destOrd="0" presId="urn:microsoft.com/office/officeart/2018/2/layout/IconVerticalSolidList"/>
    <dgm:cxn modelId="{765D05A6-6F59-4863-B92D-32D4619A6DF3}" type="presParOf" srcId="{AF9EC340-6FCA-4F18-8512-C344566B0156}" destId="{E0019DA4-09BB-47A1-BB24-2DE61D245CC2}" srcOrd="1" destOrd="0" presId="urn:microsoft.com/office/officeart/2018/2/layout/IconVerticalSolidList"/>
    <dgm:cxn modelId="{74269CD0-ADB3-4E7C-BEA5-BBB094BE6D1E}" type="presParOf" srcId="{AF9EC340-6FCA-4F18-8512-C344566B0156}" destId="{10762A5A-AD6F-49E6-A2D6-79A03A20E43A}" srcOrd="2" destOrd="0" presId="urn:microsoft.com/office/officeart/2018/2/layout/IconVerticalSolidList"/>
    <dgm:cxn modelId="{D930CE28-87C2-4E6A-835C-8CFC387CBDFF}" type="presParOf" srcId="{AF9EC340-6FCA-4F18-8512-C344566B0156}" destId="{2C77D879-37E4-44D9-80B5-60409D632D4F}" srcOrd="3" destOrd="0" presId="urn:microsoft.com/office/officeart/2018/2/layout/IconVerticalSolidList"/>
    <dgm:cxn modelId="{9ADDD1FB-9AB1-472C-B478-AF624C82B86D}" type="presParOf" srcId="{739C2C3E-089F-4D8C-8C4C-7EC03A9972AB}" destId="{2FC57D02-C154-48E7-8CE9-651D48B1C3F5}" srcOrd="5" destOrd="0" presId="urn:microsoft.com/office/officeart/2018/2/layout/IconVerticalSolidList"/>
    <dgm:cxn modelId="{883EEA65-7134-4083-AF77-3591462BEB38}" type="presParOf" srcId="{739C2C3E-089F-4D8C-8C4C-7EC03A9972AB}" destId="{4CC7E785-0F74-4F42-BC88-7BF22952BF06}" srcOrd="6" destOrd="0" presId="urn:microsoft.com/office/officeart/2018/2/layout/IconVerticalSolidList"/>
    <dgm:cxn modelId="{03558A70-3DC0-4494-8BC2-934F434214A7}" type="presParOf" srcId="{4CC7E785-0F74-4F42-BC88-7BF22952BF06}" destId="{C1501443-4F88-4A79-B43A-CECE21D554A3}" srcOrd="0" destOrd="0" presId="urn:microsoft.com/office/officeart/2018/2/layout/IconVerticalSolidList"/>
    <dgm:cxn modelId="{34306EFB-90E5-4F4E-8DC5-065BE63E0588}" type="presParOf" srcId="{4CC7E785-0F74-4F42-BC88-7BF22952BF06}" destId="{CDEE74D0-7786-4F40-B42C-EA91F131A586}" srcOrd="1" destOrd="0" presId="urn:microsoft.com/office/officeart/2018/2/layout/IconVerticalSolidList"/>
    <dgm:cxn modelId="{35BED0B1-C630-4118-9489-6351183625F2}" type="presParOf" srcId="{4CC7E785-0F74-4F42-BC88-7BF22952BF06}" destId="{07836E7E-ABEE-46B7-A962-74B33FF4B0A0}" srcOrd="2" destOrd="0" presId="urn:microsoft.com/office/officeart/2018/2/layout/IconVerticalSolidList"/>
    <dgm:cxn modelId="{E18E8AC6-231A-4AC1-A734-4B0D5F6053BE}" type="presParOf" srcId="{4CC7E785-0F74-4F42-BC88-7BF22952BF06}" destId="{D670718B-3203-4288-ACF2-3EC227EC606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A5E2D00-8531-4CF4-AF3B-D52C08B3D9CD}" type="doc">
      <dgm:prSet loTypeId="urn:microsoft.com/office/officeart/2016/7/layout/LinearBlockProcessNumbered" loCatId="process" qsTypeId="urn:microsoft.com/office/officeart/2005/8/quickstyle/simple1" qsCatId="simple" csTypeId="urn:microsoft.com/office/officeart/2005/8/colors/colorful1" csCatId="colorful" phldr="1"/>
      <dgm:spPr/>
      <dgm:t>
        <a:bodyPr/>
        <a:lstStyle/>
        <a:p>
          <a:endParaRPr lang="en-US"/>
        </a:p>
      </dgm:t>
    </dgm:pt>
    <dgm:pt modelId="{95B2A8DB-0135-4799-B5AB-B93221B54B7A}">
      <dgm:prSet/>
      <dgm:spPr>
        <a:solidFill>
          <a:schemeClr val="bg1">
            <a:lumMod val="50000"/>
          </a:schemeClr>
        </a:solidFill>
      </dgm:spPr>
      <dgm:t>
        <a:bodyPr/>
        <a:lstStyle/>
        <a:p>
          <a:r>
            <a:rPr lang="en-GB" dirty="0"/>
            <a:t>Increased life expectancy </a:t>
          </a:r>
          <a:endParaRPr lang="en-US" dirty="0"/>
        </a:p>
      </dgm:t>
    </dgm:pt>
    <dgm:pt modelId="{D2C75D9E-342A-4E66-BEA4-9A5CF057D7BA}" type="parTrans" cxnId="{B1DCF938-6B1D-492C-A6C0-64DB9BB92C0C}">
      <dgm:prSet/>
      <dgm:spPr/>
      <dgm:t>
        <a:bodyPr/>
        <a:lstStyle/>
        <a:p>
          <a:endParaRPr lang="en-US"/>
        </a:p>
      </dgm:t>
    </dgm:pt>
    <dgm:pt modelId="{4D13277E-5F2F-4CDB-AC48-F630A4984DB3}" type="sibTrans" cxnId="{B1DCF938-6B1D-492C-A6C0-64DB9BB92C0C}">
      <dgm:prSet phldrT="01" phldr="0"/>
      <dgm:spPr/>
      <dgm:t>
        <a:bodyPr/>
        <a:lstStyle/>
        <a:p>
          <a:r>
            <a:rPr lang="en-US"/>
            <a:t>01</a:t>
          </a:r>
        </a:p>
      </dgm:t>
    </dgm:pt>
    <dgm:pt modelId="{17B96C90-1BC7-451E-BD82-98114B7E14BE}">
      <dgm:prSet/>
      <dgm:spPr>
        <a:solidFill>
          <a:schemeClr val="bg1">
            <a:lumMod val="50000"/>
          </a:schemeClr>
        </a:solidFill>
      </dgm:spPr>
      <dgm:t>
        <a:bodyPr/>
        <a:lstStyle/>
        <a:p>
          <a:r>
            <a:rPr lang="en-GB"/>
            <a:t>Declining birth rates </a:t>
          </a:r>
          <a:endParaRPr lang="en-US"/>
        </a:p>
      </dgm:t>
    </dgm:pt>
    <dgm:pt modelId="{A8D0354C-9066-458E-A82F-67BA3A962B03}" type="parTrans" cxnId="{CF1CBE0D-2D80-4DFE-B5B6-2BBC061DB98D}">
      <dgm:prSet/>
      <dgm:spPr/>
      <dgm:t>
        <a:bodyPr/>
        <a:lstStyle/>
        <a:p>
          <a:endParaRPr lang="en-US"/>
        </a:p>
      </dgm:t>
    </dgm:pt>
    <dgm:pt modelId="{047567C8-C3A9-4EA6-9FBA-6432F48D7154}" type="sibTrans" cxnId="{CF1CBE0D-2D80-4DFE-B5B6-2BBC061DB98D}">
      <dgm:prSet phldrT="02" phldr="0"/>
      <dgm:spPr/>
      <dgm:t>
        <a:bodyPr/>
        <a:lstStyle/>
        <a:p>
          <a:r>
            <a:rPr lang="en-US"/>
            <a:t>02</a:t>
          </a:r>
        </a:p>
      </dgm:t>
    </dgm:pt>
    <dgm:pt modelId="{055964DD-BCD4-4DF9-9D27-3B433AE4A149}">
      <dgm:prSet/>
      <dgm:spPr>
        <a:solidFill>
          <a:schemeClr val="bg1">
            <a:lumMod val="50000"/>
          </a:schemeClr>
        </a:solidFill>
      </dgm:spPr>
      <dgm:t>
        <a:bodyPr/>
        <a:lstStyle/>
        <a:p>
          <a:r>
            <a:rPr lang="en-GB"/>
            <a:t>Economic and social development </a:t>
          </a:r>
          <a:endParaRPr lang="en-US"/>
        </a:p>
      </dgm:t>
    </dgm:pt>
    <dgm:pt modelId="{3E020A05-D5C6-4B30-832F-29717A60C8C7}" type="parTrans" cxnId="{5063FACF-3C73-4238-9B16-9EECBA9673A5}">
      <dgm:prSet/>
      <dgm:spPr/>
      <dgm:t>
        <a:bodyPr/>
        <a:lstStyle/>
        <a:p>
          <a:endParaRPr lang="en-US"/>
        </a:p>
      </dgm:t>
    </dgm:pt>
    <dgm:pt modelId="{0D85363E-79B5-4374-82FA-B36FE260F96D}" type="sibTrans" cxnId="{5063FACF-3C73-4238-9B16-9EECBA9673A5}">
      <dgm:prSet phldrT="03" phldr="0"/>
      <dgm:spPr>
        <a:solidFill>
          <a:schemeClr val="bg1">
            <a:lumMod val="50000"/>
          </a:schemeClr>
        </a:solidFill>
      </dgm:spPr>
      <dgm:t>
        <a:bodyPr/>
        <a:lstStyle/>
        <a:p>
          <a:r>
            <a:rPr lang="en-US" dirty="0"/>
            <a:t>03</a:t>
          </a:r>
        </a:p>
      </dgm:t>
    </dgm:pt>
    <dgm:pt modelId="{DFF19832-A866-45F7-BD0E-CC1B121B236E}">
      <dgm:prSet/>
      <dgm:spPr>
        <a:solidFill>
          <a:schemeClr val="bg1">
            <a:lumMod val="50000"/>
          </a:schemeClr>
        </a:solidFill>
      </dgm:spPr>
      <dgm:t>
        <a:bodyPr/>
        <a:lstStyle/>
        <a:p>
          <a:r>
            <a:rPr lang="en-GB"/>
            <a:t>Migration </a:t>
          </a:r>
          <a:endParaRPr lang="en-US"/>
        </a:p>
      </dgm:t>
    </dgm:pt>
    <dgm:pt modelId="{3DE7C8FB-5E74-4FAD-A603-06DD806F8D7A}" type="parTrans" cxnId="{F0B64091-47EE-48C3-ACC9-F78C3985855A}">
      <dgm:prSet/>
      <dgm:spPr/>
      <dgm:t>
        <a:bodyPr/>
        <a:lstStyle/>
        <a:p>
          <a:endParaRPr lang="en-US"/>
        </a:p>
      </dgm:t>
    </dgm:pt>
    <dgm:pt modelId="{9132AFC6-877D-4F6D-B7EA-9F7B312879DD}" type="sibTrans" cxnId="{F0B64091-47EE-48C3-ACC9-F78C3985855A}">
      <dgm:prSet phldrT="04" phldr="0"/>
      <dgm:spPr/>
      <dgm:t>
        <a:bodyPr/>
        <a:lstStyle/>
        <a:p>
          <a:r>
            <a:rPr lang="en-US"/>
            <a:t>04</a:t>
          </a:r>
        </a:p>
      </dgm:t>
    </dgm:pt>
    <dgm:pt modelId="{91785F58-C78E-4A9E-869F-8902EE959093}" type="pres">
      <dgm:prSet presAssocID="{1A5E2D00-8531-4CF4-AF3B-D52C08B3D9CD}" presName="Name0" presStyleCnt="0">
        <dgm:presLayoutVars>
          <dgm:animLvl val="lvl"/>
          <dgm:resizeHandles val="exact"/>
        </dgm:presLayoutVars>
      </dgm:prSet>
      <dgm:spPr/>
    </dgm:pt>
    <dgm:pt modelId="{DC5A0F9F-4AE7-4312-B696-43FBC9D99F63}" type="pres">
      <dgm:prSet presAssocID="{95B2A8DB-0135-4799-B5AB-B93221B54B7A}" presName="compositeNode" presStyleCnt="0">
        <dgm:presLayoutVars>
          <dgm:bulletEnabled val="1"/>
        </dgm:presLayoutVars>
      </dgm:prSet>
      <dgm:spPr/>
    </dgm:pt>
    <dgm:pt modelId="{0FF6DC25-C5DD-4BCB-BC02-C6B15D16212D}" type="pres">
      <dgm:prSet presAssocID="{95B2A8DB-0135-4799-B5AB-B93221B54B7A}" presName="bgRect" presStyleLbl="alignNode1" presStyleIdx="0" presStyleCnt="4"/>
      <dgm:spPr/>
    </dgm:pt>
    <dgm:pt modelId="{3A158A2C-E2C4-4CE9-91D6-5643AB93C8B3}" type="pres">
      <dgm:prSet presAssocID="{4D13277E-5F2F-4CDB-AC48-F630A4984DB3}" presName="sibTransNodeRect" presStyleLbl="alignNode1" presStyleIdx="0" presStyleCnt="4">
        <dgm:presLayoutVars>
          <dgm:chMax val="0"/>
          <dgm:bulletEnabled val="1"/>
        </dgm:presLayoutVars>
      </dgm:prSet>
      <dgm:spPr/>
    </dgm:pt>
    <dgm:pt modelId="{D941A0A0-7555-4AE4-9612-85F0F3818EAE}" type="pres">
      <dgm:prSet presAssocID="{95B2A8DB-0135-4799-B5AB-B93221B54B7A}" presName="nodeRect" presStyleLbl="alignNode1" presStyleIdx="0" presStyleCnt="4">
        <dgm:presLayoutVars>
          <dgm:bulletEnabled val="1"/>
        </dgm:presLayoutVars>
      </dgm:prSet>
      <dgm:spPr/>
    </dgm:pt>
    <dgm:pt modelId="{FA59C10A-DE8C-47A0-A714-2EEE8F4F1B84}" type="pres">
      <dgm:prSet presAssocID="{4D13277E-5F2F-4CDB-AC48-F630A4984DB3}" presName="sibTrans" presStyleCnt="0"/>
      <dgm:spPr/>
    </dgm:pt>
    <dgm:pt modelId="{0BFA39C8-4FB7-4475-A79F-276697C9C3B2}" type="pres">
      <dgm:prSet presAssocID="{17B96C90-1BC7-451E-BD82-98114B7E14BE}" presName="compositeNode" presStyleCnt="0">
        <dgm:presLayoutVars>
          <dgm:bulletEnabled val="1"/>
        </dgm:presLayoutVars>
      </dgm:prSet>
      <dgm:spPr/>
    </dgm:pt>
    <dgm:pt modelId="{22589D9F-9FF0-425A-8F33-7EA2C05A8273}" type="pres">
      <dgm:prSet presAssocID="{17B96C90-1BC7-451E-BD82-98114B7E14BE}" presName="bgRect" presStyleLbl="alignNode1" presStyleIdx="1" presStyleCnt="4"/>
      <dgm:spPr/>
    </dgm:pt>
    <dgm:pt modelId="{E7FE45AF-4598-4FDC-9B91-CBC0BD3391E8}" type="pres">
      <dgm:prSet presAssocID="{047567C8-C3A9-4EA6-9FBA-6432F48D7154}" presName="sibTransNodeRect" presStyleLbl="alignNode1" presStyleIdx="1" presStyleCnt="4">
        <dgm:presLayoutVars>
          <dgm:chMax val="0"/>
          <dgm:bulletEnabled val="1"/>
        </dgm:presLayoutVars>
      </dgm:prSet>
      <dgm:spPr/>
    </dgm:pt>
    <dgm:pt modelId="{2FD66CE6-6341-476F-B0CB-C10AE0BF3C0E}" type="pres">
      <dgm:prSet presAssocID="{17B96C90-1BC7-451E-BD82-98114B7E14BE}" presName="nodeRect" presStyleLbl="alignNode1" presStyleIdx="1" presStyleCnt="4">
        <dgm:presLayoutVars>
          <dgm:bulletEnabled val="1"/>
        </dgm:presLayoutVars>
      </dgm:prSet>
      <dgm:spPr/>
    </dgm:pt>
    <dgm:pt modelId="{9F0EAAEA-6499-4E19-B28C-DCD7BFD36C2C}" type="pres">
      <dgm:prSet presAssocID="{047567C8-C3A9-4EA6-9FBA-6432F48D7154}" presName="sibTrans" presStyleCnt="0"/>
      <dgm:spPr/>
    </dgm:pt>
    <dgm:pt modelId="{F62C3044-CE00-486A-B0BB-540EE97E4ED9}" type="pres">
      <dgm:prSet presAssocID="{055964DD-BCD4-4DF9-9D27-3B433AE4A149}" presName="compositeNode" presStyleCnt="0">
        <dgm:presLayoutVars>
          <dgm:bulletEnabled val="1"/>
        </dgm:presLayoutVars>
      </dgm:prSet>
      <dgm:spPr/>
    </dgm:pt>
    <dgm:pt modelId="{12F13506-0823-4905-ADCE-67E937856F95}" type="pres">
      <dgm:prSet presAssocID="{055964DD-BCD4-4DF9-9D27-3B433AE4A149}" presName="bgRect" presStyleLbl="alignNode1" presStyleIdx="2" presStyleCnt="4"/>
      <dgm:spPr/>
    </dgm:pt>
    <dgm:pt modelId="{558FE4A8-A0C4-49AE-B1BB-6C4318F4F05C}" type="pres">
      <dgm:prSet presAssocID="{0D85363E-79B5-4374-82FA-B36FE260F96D}" presName="sibTransNodeRect" presStyleLbl="alignNode1" presStyleIdx="2" presStyleCnt="4">
        <dgm:presLayoutVars>
          <dgm:chMax val="0"/>
          <dgm:bulletEnabled val="1"/>
        </dgm:presLayoutVars>
      </dgm:prSet>
      <dgm:spPr/>
    </dgm:pt>
    <dgm:pt modelId="{8237C03F-1F54-4AFE-9410-AFB811A70300}" type="pres">
      <dgm:prSet presAssocID="{055964DD-BCD4-4DF9-9D27-3B433AE4A149}" presName="nodeRect" presStyleLbl="alignNode1" presStyleIdx="2" presStyleCnt="4">
        <dgm:presLayoutVars>
          <dgm:bulletEnabled val="1"/>
        </dgm:presLayoutVars>
      </dgm:prSet>
      <dgm:spPr/>
    </dgm:pt>
    <dgm:pt modelId="{C813830E-87CF-4EDF-8660-CA997502D796}" type="pres">
      <dgm:prSet presAssocID="{0D85363E-79B5-4374-82FA-B36FE260F96D}" presName="sibTrans" presStyleCnt="0"/>
      <dgm:spPr/>
    </dgm:pt>
    <dgm:pt modelId="{9A1F4760-A3A4-414E-8AB7-860A226059DA}" type="pres">
      <dgm:prSet presAssocID="{DFF19832-A866-45F7-BD0E-CC1B121B236E}" presName="compositeNode" presStyleCnt="0">
        <dgm:presLayoutVars>
          <dgm:bulletEnabled val="1"/>
        </dgm:presLayoutVars>
      </dgm:prSet>
      <dgm:spPr/>
    </dgm:pt>
    <dgm:pt modelId="{55C7630E-3F25-49BA-A33C-890F729870A2}" type="pres">
      <dgm:prSet presAssocID="{DFF19832-A866-45F7-BD0E-CC1B121B236E}" presName="bgRect" presStyleLbl="alignNode1" presStyleIdx="3" presStyleCnt="4"/>
      <dgm:spPr/>
    </dgm:pt>
    <dgm:pt modelId="{7552051B-E667-4FAE-9327-AFEB62EC2F7E}" type="pres">
      <dgm:prSet presAssocID="{9132AFC6-877D-4F6D-B7EA-9F7B312879DD}" presName="sibTransNodeRect" presStyleLbl="alignNode1" presStyleIdx="3" presStyleCnt="4">
        <dgm:presLayoutVars>
          <dgm:chMax val="0"/>
          <dgm:bulletEnabled val="1"/>
        </dgm:presLayoutVars>
      </dgm:prSet>
      <dgm:spPr/>
    </dgm:pt>
    <dgm:pt modelId="{302AB0B0-88A6-4EE4-BD35-F846A79DDF6E}" type="pres">
      <dgm:prSet presAssocID="{DFF19832-A866-45F7-BD0E-CC1B121B236E}" presName="nodeRect" presStyleLbl="alignNode1" presStyleIdx="3" presStyleCnt="4">
        <dgm:presLayoutVars>
          <dgm:bulletEnabled val="1"/>
        </dgm:presLayoutVars>
      </dgm:prSet>
      <dgm:spPr/>
    </dgm:pt>
  </dgm:ptLst>
  <dgm:cxnLst>
    <dgm:cxn modelId="{CF1CBE0D-2D80-4DFE-B5B6-2BBC061DB98D}" srcId="{1A5E2D00-8531-4CF4-AF3B-D52C08B3D9CD}" destId="{17B96C90-1BC7-451E-BD82-98114B7E14BE}" srcOrd="1" destOrd="0" parTransId="{A8D0354C-9066-458E-A82F-67BA3A962B03}" sibTransId="{047567C8-C3A9-4EA6-9FBA-6432F48D7154}"/>
    <dgm:cxn modelId="{B1DCF938-6B1D-492C-A6C0-64DB9BB92C0C}" srcId="{1A5E2D00-8531-4CF4-AF3B-D52C08B3D9CD}" destId="{95B2A8DB-0135-4799-B5AB-B93221B54B7A}" srcOrd="0" destOrd="0" parTransId="{D2C75D9E-342A-4E66-BEA4-9A5CF057D7BA}" sibTransId="{4D13277E-5F2F-4CDB-AC48-F630A4984DB3}"/>
    <dgm:cxn modelId="{EB7EC648-ABEE-43A6-A800-AB54A6CEBF33}" type="presOf" srcId="{95B2A8DB-0135-4799-B5AB-B93221B54B7A}" destId="{0FF6DC25-C5DD-4BCB-BC02-C6B15D16212D}" srcOrd="0" destOrd="0" presId="urn:microsoft.com/office/officeart/2016/7/layout/LinearBlockProcessNumbered"/>
    <dgm:cxn modelId="{FEB6236B-AAEB-4786-A22A-A9E1D11B5D1C}" type="presOf" srcId="{DFF19832-A866-45F7-BD0E-CC1B121B236E}" destId="{55C7630E-3F25-49BA-A33C-890F729870A2}" srcOrd="0" destOrd="0" presId="urn:microsoft.com/office/officeart/2016/7/layout/LinearBlockProcessNumbered"/>
    <dgm:cxn modelId="{52E70577-19D8-4013-9678-8BB245E40D94}" type="presOf" srcId="{95B2A8DB-0135-4799-B5AB-B93221B54B7A}" destId="{D941A0A0-7555-4AE4-9612-85F0F3818EAE}" srcOrd="1" destOrd="0" presId="urn:microsoft.com/office/officeart/2016/7/layout/LinearBlockProcessNumbered"/>
    <dgm:cxn modelId="{C5336577-2965-4E81-A4BB-A6D2CE34402E}" type="presOf" srcId="{055964DD-BCD4-4DF9-9D27-3B433AE4A149}" destId="{8237C03F-1F54-4AFE-9410-AFB811A70300}" srcOrd="1" destOrd="0" presId="urn:microsoft.com/office/officeart/2016/7/layout/LinearBlockProcessNumbered"/>
    <dgm:cxn modelId="{9179C17A-C344-499D-8F4B-8D2AD7CE9ECF}" type="presOf" srcId="{9132AFC6-877D-4F6D-B7EA-9F7B312879DD}" destId="{7552051B-E667-4FAE-9327-AFEB62EC2F7E}" srcOrd="0" destOrd="0" presId="urn:microsoft.com/office/officeart/2016/7/layout/LinearBlockProcessNumbered"/>
    <dgm:cxn modelId="{2FF6C97C-91B3-496D-8A98-4776ED42C75F}" type="presOf" srcId="{0D85363E-79B5-4374-82FA-B36FE260F96D}" destId="{558FE4A8-A0C4-49AE-B1BB-6C4318F4F05C}" srcOrd="0" destOrd="0" presId="urn:microsoft.com/office/officeart/2016/7/layout/LinearBlockProcessNumbered"/>
    <dgm:cxn modelId="{34F39188-2D20-43D2-880C-B18C81EDF042}" type="presOf" srcId="{055964DD-BCD4-4DF9-9D27-3B433AE4A149}" destId="{12F13506-0823-4905-ADCE-67E937856F95}" srcOrd="0" destOrd="0" presId="urn:microsoft.com/office/officeart/2016/7/layout/LinearBlockProcessNumbered"/>
    <dgm:cxn modelId="{F0B64091-47EE-48C3-ACC9-F78C3985855A}" srcId="{1A5E2D00-8531-4CF4-AF3B-D52C08B3D9CD}" destId="{DFF19832-A866-45F7-BD0E-CC1B121B236E}" srcOrd="3" destOrd="0" parTransId="{3DE7C8FB-5E74-4FAD-A603-06DD806F8D7A}" sibTransId="{9132AFC6-877D-4F6D-B7EA-9F7B312879DD}"/>
    <dgm:cxn modelId="{9FE44F96-EE09-4DB8-8D5B-0C837AE37C59}" type="presOf" srcId="{DFF19832-A866-45F7-BD0E-CC1B121B236E}" destId="{302AB0B0-88A6-4EE4-BD35-F846A79DDF6E}" srcOrd="1" destOrd="0" presId="urn:microsoft.com/office/officeart/2016/7/layout/LinearBlockProcessNumbered"/>
    <dgm:cxn modelId="{9D261CA4-075D-4B48-940E-C615C589F2F2}" type="presOf" srcId="{17B96C90-1BC7-451E-BD82-98114B7E14BE}" destId="{22589D9F-9FF0-425A-8F33-7EA2C05A8273}" srcOrd="0" destOrd="0" presId="urn:microsoft.com/office/officeart/2016/7/layout/LinearBlockProcessNumbered"/>
    <dgm:cxn modelId="{42A1D5B6-946C-44C9-8A43-71FC2B2673BB}" type="presOf" srcId="{047567C8-C3A9-4EA6-9FBA-6432F48D7154}" destId="{E7FE45AF-4598-4FDC-9B91-CBC0BD3391E8}" srcOrd="0" destOrd="0" presId="urn:microsoft.com/office/officeart/2016/7/layout/LinearBlockProcessNumbered"/>
    <dgm:cxn modelId="{EFD2ECB7-184F-450B-8BED-BE7D3DAABAD1}" type="presOf" srcId="{1A5E2D00-8531-4CF4-AF3B-D52C08B3D9CD}" destId="{91785F58-C78E-4A9E-869F-8902EE959093}" srcOrd="0" destOrd="0" presId="urn:microsoft.com/office/officeart/2016/7/layout/LinearBlockProcessNumbered"/>
    <dgm:cxn modelId="{F2E69AC0-CECF-41AC-8B5A-86FAC8B64E8B}" type="presOf" srcId="{17B96C90-1BC7-451E-BD82-98114B7E14BE}" destId="{2FD66CE6-6341-476F-B0CB-C10AE0BF3C0E}" srcOrd="1" destOrd="0" presId="urn:microsoft.com/office/officeart/2016/7/layout/LinearBlockProcessNumbered"/>
    <dgm:cxn modelId="{5063FACF-3C73-4238-9B16-9EECBA9673A5}" srcId="{1A5E2D00-8531-4CF4-AF3B-D52C08B3D9CD}" destId="{055964DD-BCD4-4DF9-9D27-3B433AE4A149}" srcOrd="2" destOrd="0" parTransId="{3E020A05-D5C6-4B30-832F-29717A60C8C7}" sibTransId="{0D85363E-79B5-4374-82FA-B36FE260F96D}"/>
    <dgm:cxn modelId="{AB5FCFD2-4E5B-434A-BF49-715C92FA3B5D}" type="presOf" srcId="{4D13277E-5F2F-4CDB-AC48-F630A4984DB3}" destId="{3A158A2C-E2C4-4CE9-91D6-5643AB93C8B3}" srcOrd="0" destOrd="0" presId="urn:microsoft.com/office/officeart/2016/7/layout/LinearBlockProcessNumbered"/>
    <dgm:cxn modelId="{B8C0F1C4-BA14-4842-8AB8-F8EB0389AD26}" type="presParOf" srcId="{91785F58-C78E-4A9E-869F-8902EE959093}" destId="{DC5A0F9F-4AE7-4312-B696-43FBC9D99F63}" srcOrd="0" destOrd="0" presId="urn:microsoft.com/office/officeart/2016/7/layout/LinearBlockProcessNumbered"/>
    <dgm:cxn modelId="{1083C48C-8BD0-4E07-B18E-2F38DBCB6D07}" type="presParOf" srcId="{DC5A0F9F-4AE7-4312-B696-43FBC9D99F63}" destId="{0FF6DC25-C5DD-4BCB-BC02-C6B15D16212D}" srcOrd="0" destOrd="0" presId="urn:microsoft.com/office/officeart/2016/7/layout/LinearBlockProcessNumbered"/>
    <dgm:cxn modelId="{7B5F367C-01B6-4185-BC70-32B9119182E0}" type="presParOf" srcId="{DC5A0F9F-4AE7-4312-B696-43FBC9D99F63}" destId="{3A158A2C-E2C4-4CE9-91D6-5643AB93C8B3}" srcOrd="1" destOrd="0" presId="urn:microsoft.com/office/officeart/2016/7/layout/LinearBlockProcessNumbered"/>
    <dgm:cxn modelId="{6215B784-5051-4B5D-8E6F-28D11C7BC961}" type="presParOf" srcId="{DC5A0F9F-4AE7-4312-B696-43FBC9D99F63}" destId="{D941A0A0-7555-4AE4-9612-85F0F3818EAE}" srcOrd="2" destOrd="0" presId="urn:microsoft.com/office/officeart/2016/7/layout/LinearBlockProcessNumbered"/>
    <dgm:cxn modelId="{A012239F-9C37-406D-BB52-D733966F3201}" type="presParOf" srcId="{91785F58-C78E-4A9E-869F-8902EE959093}" destId="{FA59C10A-DE8C-47A0-A714-2EEE8F4F1B84}" srcOrd="1" destOrd="0" presId="urn:microsoft.com/office/officeart/2016/7/layout/LinearBlockProcessNumbered"/>
    <dgm:cxn modelId="{CB15E38E-0CF5-447A-A21C-1052EF59933C}" type="presParOf" srcId="{91785F58-C78E-4A9E-869F-8902EE959093}" destId="{0BFA39C8-4FB7-4475-A79F-276697C9C3B2}" srcOrd="2" destOrd="0" presId="urn:microsoft.com/office/officeart/2016/7/layout/LinearBlockProcessNumbered"/>
    <dgm:cxn modelId="{B069D3CC-1B0C-42B5-96BC-A0F5C84C0130}" type="presParOf" srcId="{0BFA39C8-4FB7-4475-A79F-276697C9C3B2}" destId="{22589D9F-9FF0-425A-8F33-7EA2C05A8273}" srcOrd="0" destOrd="0" presId="urn:microsoft.com/office/officeart/2016/7/layout/LinearBlockProcessNumbered"/>
    <dgm:cxn modelId="{56507FB5-207C-4FD7-9199-DFB4E98F3B99}" type="presParOf" srcId="{0BFA39C8-4FB7-4475-A79F-276697C9C3B2}" destId="{E7FE45AF-4598-4FDC-9B91-CBC0BD3391E8}" srcOrd="1" destOrd="0" presId="urn:microsoft.com/office/officeart/2016/7/layout/LinearBlockProcessNumbered"/>
    <dgm:cxn modelId="{3B5D966A-C32B-4F6D-A52F-A46FD4CDF7E2}" type="presParOf" srcId="{0BFA39C8-4FB7-4475-A79F-276697C9C3B2}" destId="{2FD66CE6-6341-476F-B0CB-C10AE0BF3C0E}" srcOrd="2" destOrd="0" presId="urn:microsoft.com/office/officeart/2016/7/layout/LinearBlockProcessNumbered"/>
    <dgm:cxn modelId="{53C79C6E-862C-482E-AEA1-9D534F1E0DAD}" type="presParOf" srcId="{91785F58-C78E-4A9E-869F-8902EE959093}" destId="{9F0EAAEA-6499-4E19-B28C-DCD7BFD36C2C}" srcOrd="3" destOrd="0" presId="urn:microsoft.com/office/officeart/2016/7/layout/LinearBlockProcessNumbered"/>
    <dgm:cxn modelId="{10763721-C223-4C12-9877-59189AD7BC39}" type="presParOf" srcId="{91785F58-C78E-4A9E-869F-8902EE959093}" destId="{F62C3044-CE00-486A-B0BB-540EE97E4ED9}" srcOrd="4" destOrd="0" presId="urn:microsoft.com/office/officeart/2016/7/layout/LinearBlockProcessNumbered"/>
    <dgm:cxn modelId="{DB064634-C0AA-424D-ACE4-B767F2A04501}" type="presParOf" srcId="{F62C3044-CE00-486A-B0BB-540EE97E4ED9}" destId="{12F13506-0823-4905-ADCE-67E937856F95}" srcOrd="0" destOrd="0" presId="urn:microsoft.com/office/officeart/2016/7/layout/LinearBlockProcessNumbered"/>
    <dgm:cxn modelId="{C4D7F01C-1EF5-4CA4-96F6-EF69B5C216A0}" type="presParOf" srcId="{F62C3044-CE00-486A-B0BB-540EE97E4ED9}" destId="{558FE4A8-A0C4-49AE-B1BB-6C4318F4F05C}" srcOrd="1" destOrd="0" presId="urn:microsoft.com/office/officeart/2016/7/layout/LinearBlockProcessNumbered"/>
    <dgm:cxn modelId="{B9C85920-AFA2-4109-A7CB-A8A994DB3A9E}" type="presParOf" srcId="{F62C3044-CE00-486A-B0BB-540EE97E4ED9}" destId="{8237C03F-1F54-4AFE-9410-AFB811A70300}" srcOrd="2" destOrd="0" presId="urn:microsoft.com/office/officeart/2016/7/layout/LinearBlockProcessNumbered"/>
    <dgm:cxn modelId="{40CD56AF-3489-4C60-950C-039D02F79269}" type="presParOf" srcId="{91785F58-C78E-4A9E-869F-8902EE959093}" destId="{C813830E-87CF-4EDF-8660-CA997502D796}" srcOrd="5" destOrd="0" presId="urn:microsoft.com/office/officeart/2016/7/layout/LinearBlockProcessNumbered"/>
    <dgm:cxn modelId="{C15108A5-7F4C-4745-89FB-AB1762903758}" type="presParOf" srcId="{91785F58-C78E-4A9E-869F-8902EE959093}" destId="{9A1F4760-A3A4-414E-8AB7-860A226059DA}" srcOrd="6" destOrd="0" presId="urn:microsoft.com/office/officeart/2016/7/layout/LinearBlockProcessNumbered"/>
    <dgm:cxn modelId="{C067DCBF-AC79-4FB1-A190-FA23FF0B4FF4}" type="presParOf" srcId="{9A1F4760-A3A4-414E-8AB7-860A226059DA}" destId="{55C7630E-3F25-49BA-A33C-890F729870A2}" srcOrd="0" destOrd="0" presId="urn:microsoft.com/office/officeart/2016/7/layout/LinearBlockProcessNumbered"/>
    <dgm:cxn modelId="{9C5F1E99-95B7-4935-8979-8D0E13D3C04E}" type="presParOf" srcId="{9A1F4760-A3A4-414E-8AB7-860A226059DA}" destId="{7552051B-E667-4FAE-9327-AFEB62EC2F7E}" srcOrd="1" destOrd="0" presId="urn:microsoft.com/office/officeart/2016/7/layout/LinearBlockProcessNumbered"/>
    <dgm:cxn modelId="{5BD37CBE-CFAE-4D1E-A67F-E339C2EC4866}" type="presParOf" srcId="{9A1F4760-A3A4-414E-8AB7-860A226059DA}" destId="{302AB0B0-88A6-4EE4-BD35-F846A79DDF6E}"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B9AEC5B-5C4E-48EE-8789-D6CAF2A34E32}"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4419B041-74F9-4DD8-AA26-6CE873AFC7D1}">
      <dgm:prSet/>
      <dgm:spPr>
        <a:solidFill>
          <a:schemeClr val="bg1">
            <a:lumMod val="50000"/>
          </a:schemeClr>
        </a:solidFill>
      </dgm:spPr>
      <dgm:t>
        <a:bodyPr/>
        <a:lstStyle/>
        <a:p>
          <a:r>
            <a:rPr lang="en-GB"/>
            <a:t>Disengagement theory </a:t>
          </a:r>
          <a:endParaRPr lang="en-US"/>
        </a:p>
      </dgm:t>
    </dgm:pt>
    <dgm:pt modelId="{B19155EC-49CD-4F52-983A-432D6D2664CE}" type="parTrans" cxnId="{AB1A049E-9FCB-435A-A3FA-13C9BA67FB16}">
      <dgm:prSet/>
      <dgm:spPr/>
      <dgm:t>
        <a:bodyPr/>
        <a:lstStyle/>
        <a:p>
          <a:endParaRPr lang="en-US"/>
        </a:p>
      </dgm:t>
    </dgm:pt>
    <dgm:pt modelId="{985E2990-551C-4765-85FC-4F500A9ACCE3}" type="sibTrans" cxnId="{AB1A049E-9FCB-435A-A3FA-13C9BA67FB16}">
      <dgm:prSet/>
      <dgm:spPr/>
      <dgm:t>
        <a:bodyPr/>
        <a:lstStyle/>
        <a:p>
          <a:endParaRPr lang="en-US"/>
        </a:p>
      </dgm:t>
    </dgm:pt>
    <dgm:pt modelId="{789BBF2A-65DB-459C-95AB-CAE21C25C9E7}">
      <dgm:prSet/>
      <dgm:spPr>
        <a:solidFill>
          <a:schemeClr val="bg1">
            <a:lumMod val="50000"/>
          </a:schemeClr>
        </a:solidFill>
      </dgm:spPr>
      <dgm:t>
        <a:bodyPr/>
        <a:lstStyle/>
        <a:p>
          <a:r>
            <a:rPr lang="en-GB" dirty="0"/>
            <a:t>Activity theory </a:t>
          </a:r>
          <a:endParaRPr lang="en-US" dirty="0"/>
        </a:p>
      </dgm:t>
    </dgm:pt>
    <dgm:pt modelId="{5C58D3D2-BB9D-45B8-85C4-3B5107A8DF03}" type="parTrans" cxnId="{39E0C0B0-5E81-4AF4-8DA5-275D0BE6A921}">
      <dgm:prSet/>
      <dgm:spPr/>
      <dgm:t>
        <a:bodyPr/>
        <a:lstStyle/>
        <a:p>
          <a:endParaRPr lang="en-US"/>
        </a:p>
      </dgm:t>
    </dgm:pt>
    <dgm:pt modelId="{227F5A13-32BD-427D-B345-EAD40FF135E1}" type="sibTrans" cxnId="{39E0C0B0-5E81-4AF4-8DA5-275D0BE6A921}">
      <dgm:prSet/>
      <dgm:spPr/>
      <dgm:t>
        <a:bodyPr/>
        <a:lstStyle/>
        <a:p>
          <a:endParaRPr lang="en-US"/>
        </a:p>
      </dgm:t>
    </dgm:pt>
    <dgm:pt modelId="{C558F3D1-ED9F-41B8-9C84-3D1388EB16F9}">
      <dgm:prSet/>
      <dgm:spPr>
        <a:solidFill>
          <a:schemeClr val="bg1">
            <a:lumMod val="50000"/>
          </a:schemeClr>
        </a:solidFill>
      </dgm:spPr>
      <dgm:t>
        <a:bodyPr/>
        <a:lstStyle/>
        <a:p>
          <a:r>
            <a:rPr lang="en-GB"/>
            <a:t>Reconstruction theory (Social Breakdown) </a:t>
          </a:r>
          <a:endParaRPr lang="en-US"/>
        </a:p>
      </dgm:t>
    </dgm:pt>
    <dgm:pt modelId="{11E2C04A-BBBE-414A-BFC2-0A9EB5B198D6}" type="parTrans" cxnId="{856E0154-B82B-40D0-B7A7-753AA139D3E9}">
      <dgm:prSet/>
      <dgm:spPr/>
      <dgm:t>
        <a:bodyPr/>
        <a:lstStyle/>
        <a:p>
          <a:endParaRPr lang="en-US"/>
        </a:p>
      </dgm:t>
    </dgm:pt>
    <dgm:pt modelId="{38D176F6-B902-485B-8CCA-3FA761118762}" type="sibTrans" cxnId="{856E0154-B82B-40D0-B7A7-753AA139D3E9}">
      <dgm:prSet/>
      <dgm:spPr/>
      <dgm:t>
        <a:bodyPr/>
        <a:lstStyle/>
        <a:p>
          <a:endParaRPr lang="en-US"/>
        </a:p>
      </dgm:t>
    </dgm:pt>
    <dgm:pt modelId="{B51CBC5E-272E-48B4-BEC8-F0BD5F231901}">
      <dgm:prSet/>
      <dgm:spPr>
        <a:solidFill>
          <a:schemeClr val="bg1">
            <a:lumMod val="50000"/>
          </a:schemeClr>
        </a:solidFill>
      </dgm:spPr>
      <dgm:t>
        <a:bodyPr/>
        <a:lstStyle/>
        <a:p>
          <a:r>
            <a:rPr lang="en-GB"/>
            <a:t>Life Course Theory </a:t>
          </a:r>
          <a:endParaRPr lang="en-US"/>
        </a:p>
      </dgm:t>
    </dgm:pt>
    <dgm:pt modelId="{170110DA-C80F-4516-9250-5E645A2FBDED}" type="parTrans" cxnId="{E7154ACB-E60C-4D24-9469-49BBDD85E0F9}">
      <dgm:prSet/>
      <dgm:spPr/>
      <dgm:t>
        <a:bodyPr/>
        <a:lstStyle/>
        <a:p>
          <a:endParaRPr lang="en-US"/>
        </a:p>
      </dgm:t>
    </dgm:pt>
    <dgm:pt modelId="{A26F17F2-9C40-44F6-B4B7-BC60E52C9240}" type="sibTrans" cxnId="{E7154ACB-E60C-4D24-9469-49BBDD85E0F9}">
      <dgm:prSet/>
      <dgm:spPr/>
      <dgm:t>
        <a:bodyPr/>
        <a:lstStyle/>
        <a:p>
          <a:endParaRPr lang="en-US"/>
        </a:p>
      </dgm:t>
    </dgm:pt>
    <dgm:pt modelId="{6C7A6BF4-5A64-4237-A80F-6D42E358F283}">
      <dgm:prSet/>
      <dgm:spPr>
        <a:solidFill>
          <a:schemeClr val="bg1">
            <a:lumMod val="50000"/>
          </a:schemeClr>
        </a:solidFill>
      </dgm:spPr>
      <dgm:t>
        <a:bodyPr/>
        <a:lstStyle/>
        <a:p>
          <a:r>
            <a:rPr lang="en-GB"/>
            <a:t>Human Needs Theory </a:t>
          </a:r>
          <a:endParaRPr lang="en-US"/>
        </a:p>
      </dgm:t>
    </dgm:pt>
    <dgm:pt modelId="{6FE957A3-6CB8-4F0C-B61E-846A73401F0C}" type="parTrans" cxnId="{30270A34-B93C-4561-B20A-111C12E4066B}">
      <dgm:prSet/>
      <dgm:spPr/>
      <dgm:t>
        <a:bodyPr/>
        <a:lstStyle/>
        <a:p>
          <a:endParaRPr lang="en-US"/>
        </a:p>
      </dgm:t>
    </dgm:pt>
    <dgm:pt modelId="{C5EB9D98-4806-49D0-8A68-188F1EF2BFA5}" type="sibTrans" cxnId="{30270A34-B93C-4561-B20A-111C12E4066B}">
      <dgm:prSet/>
      <dgm:spPr/>
      <dgm:t>
        <a:bodyPr/>
        <a:lstStyle/>
        <a:p>
          <a:endParaRPr lang="en-US"/>
        </a:p>
      </dgm:t>
    </dgm:pt>
    <dgm:pt modelId="{90D46664-E03F-4194-82C1-6F355286D08C}" type="pres">
      <dgm:prSet presAssocID="{3B9AEC5B-5C4E-48EE-8789-D6CAF2A34E32}" presName="linear" presStyleCnt="0">
        <dgm:presLayoutVars>
          <dgm:animLvl val="lvl"/>
          <dgm:resizeHandles val="exact"/>
        </dgm:presLayoutVars>
      </dgm:prSet>
      <dgm:spPr/>
    </dgm:pt>
    <dgm:pt modelId="{5891A18C-9A1C-4C13-A260-ABCFF4841275}" type="pres">
      <dgm:prSet presAssocID="{4419B041-74F9-4DD8-AA26-6CE873AFC7D1}" presName="parentText" presStyleLbl="node1" presStyleIdx="0" presStyleCnt="5">
        <dgm:presLayoutVars>
          <dgm:chMax val="0"/>
          <dgm:bulletEnabled val="1"/>
        </dgm:presLayoutVars>
      </dgm:prSet>
      <dgm:spPr/>
    </dgm:pt>
    <dgm:pt modelId="{90B128F7-E1E6-4024-BBA8-5928F971D9C8}" type="pres">
      <dgm:prSet presAssocID="{985E2990-551C-4765-85FC-4F500A9ACCE3}" presName="spacer" presStyleCnt="0"/>
      <dgm:spPr/>
    </dgm:pt>
    <dgm:pt modelId="{125BCFC7-1C82-467C-9207-12B82DA3F696}" type="pres">
      <dgm:prSet presAssocID="{789BBF2A-65DB-459C-95AB-CAE21C25C9E7}" presName="parentText" presStyleLbl="node1" presStyleIdx="1" presStyleCnt="5">
        <dgm:presLayoutVars>
          <dgm:chMax val="0"/>
          <dgm:bulletEnabled val="1"/>
        </dgm:presLayoutVars>
      </dgm:prSet>
      <dgm:spPr/>
    </dgm:pt>
    <dgm:pt modelId="{2C34DF60-9391-4F0A-8EB8-CAAB3CBB9147}" type="pres">
      <dgm:prSet presAssocID="{227F5A13-32BD-427D-B345-EAD40FF135E1}" presName="spacer" presStyleCnt="0"/>
      <dgm:spPr/>
    </dgm:pt>
    <dgm:pt modelId="{25DAB710-E204-4CBA-8FA7-CF12C92CFB1B}" type="pres">
      <dgm:prSet presAssocID="{C558F3D1-ED9F-41B8-9C84-3D1388EB16F9}" presName="parentText" presStyleLbl="node1" presStyleIdx="2" presStyleCnt="5">
        <dgm:presLayoutVars>
          <dgm:chMax val="0"/>
          <dgm:bulletEnabled val="1"/>
        </dgm:presLayoutVars>
      </dgm:prSet>
      <dgm:spPr/>
    </dgm:pt>
    <dgm:pt modelId="{20A94334-6BDF-4082-B249-DA0EE8F95F41}" type="pres">
      <dgm:prSet presAssocID="{38D176F6-B902-485B-8CCA-3FA761118762}" presName="spacer" presStyleCnt="0"/>
      <dgm:spPr/>
    </dgm:pt>
    <dgm:pt modelId="{84E6CBF8-48FB-4C5A-90F4-05CCF1C3E275}" type="pres">
      <dgm:prSet presAssocID="{B51CBC5E-272E-48B4-BEC8-F0BD5F231901}" presName="parentText" presStyleLbl="node1" presStyleIdx="3" presStyleCnt="5">
        <dgm:presLayoutVars>
          <dgm:chMax val="0"/>
          <dgm:bulletEnabled val="1"/>
        </dgm:presLayoutVars>
      </dgm:prSet>
      <dgm:spPr/>
    </dgm:pt>
    <dgm:pt modelId="{DBF7ED2F-1515-4DD1-8961-75C933FFEB39}" type="pres">
      <dgm:prSet presAssocID="{A26F17F2-9C40-44F6-B4B7-BC60E52C9240}" presName="spacer" presStyleCnt="0"/>
      <dgm:spPr/>
    </dgm:pt>
    <dgm:pt modelId="{B85DF2D3-90CA-4CAA-91F1-C6B2D786FBC7}" type="pres">
      <dgm:prSet presAssocID="{6C7A6BF4-5A64-4237-A80F-6D42E358F283}" presName="parentText" presStyleLbl="node1" presStyleIdx="4" presStyleCnt="5">
        <dgm:presLayoutVars>
          <dgm:chMax val="0"/>
          <dgm:bulletEnabled val="1"/>
        </dgm:presLayoutVars>
      </dgm:prSet>
      <dgm:spPr/>
    </dgm:pt>
  </dgm:ptLst>
  <dgm:cxnLst>
    <dgm:cxn modelId="{C77E8223-DC8F-40E0-BC64-27A9EFF4F9B1}" type="presOf" srcId="{6C7A6BF4-5A64-4237-A80F-6D42E358F283}" destId="{B85DF2D3-90CA-4CAA-91F1-C6B2D786FBC7}" srcOrd="0" destOrd="0" presId="urn:microsoft.com/office/officeart/2005/8/layout/vList2"/>
    <dgm:cxn modelId="{EEB76D26-0FBA-4797-BD11-2B4A3D9C7F73}" type="presOf" srcId="{789BBF2A-65DB-459C-95AB-CAE21C25C9E7}" destId="{125BCFC7-1C82-467C-9207-12B82DA3F696}" srcOrd="0" destOrd="0" presId="urn:microsoft.com/office/officeart/2005/8/layout/vList2"/>
    <dgm:cxn modelId="{30270A34-B93C-4561-B20A-111C12E4066B}" srcId="{3B9AEC5B-5C4E-48EE-8789-D6CAF2A34E32}" destId="{6C7A6BF4-5A64-4237-A80F-6D42E358F283}" srcOrd="4" destOrd="0" parTransId="{6FE957A3-6CB8-4F0C-B61E-846A73401F0C}" sibTransId="{C5EB9D98-4806-49D0-8A68-188F1EF2BFA5}"/>
    <dgm:cxn modelId="{333C4B5E-4EC5-466F-9AD4-1C15749AB972}" type="presOf" srcId="{3B9AEC5B-5C4E-48EE-8789-D6CAF2A34E32}" destId="{90D46664-E03F-4194-82C1-6F355286D08C}" srcOrd="0" destOrd="0" presId="urn:microsoft.com/office/officeart/2005/8/layout/vList2"/>
    <dgm:cxn modelId="{856E0154-B82B-40D0-B7A7-753AA139D3E9}" srcId="{3B9AEC5B-5C4E-48EE-8789-D6CAF2A34E32}" destId="{C558F3D1-ED9F-41B8-9C84-3D1388EB16F9}" srcOrd="2" destOrd="0" parTransId="{11E2C04A-BBBE-414A-BFC2-0A9EB5B198D6}" sibTransId="{38D176F6-B902-485B-8CCA-3FA761118762}"/>
    <dgm:cxn modelId="{AB1A049E-9FCB-435A-A3FA-13C9BA67FB16}" srcId="{3B9AEC5B-5C4E-48EE-8789-D6CAF2A34E32}" destId="{4419B041-74F9-4DD8-AA26-6CE873AFC7D1}" srcOrd="0" destOrd="0" parTransId="{B19155EC-49CD-4F52-983A-432D6D2664CE}" sibTransId="{985E2990-551C-4765-85FC-4F500A9ACCE3}"/>
    <dgm:cxn modelId="{39E0C0B0-5E81-4AF4-8DA5-275D0BE6A921}" srcId="{3B9AEC5B-5C4E-48EE-8789-D6CAF2A34E32}" destId="{789BBF2A-65DB-459C-95AB-CAE21C25C9E7}" srcOrd="1" destOrd="0" parTransId="{5C58D3D2-BB9D-45B8-85C4-3B5107A8DF03}" sibTransId="{227F5A13-32BD-427D-B345-EAD40FF135E1}"/>
    <dgm:cxn modelId="{457D9AB3-C33F-4DFB-929B-847D33EE28FE}" type="presOf" srcId="{4419B041-74F9-4DD8-AA26-6CE873AFC7D1}" destId="{5891A18C-9A1C-4C13-A260-ABCFF4841275}" srcOrd="0" destOrd="0" presId="urn:microsoft.com/office/officeart/2005/8/layout/vList2"/>
    <dgm:cxn modelId="{498FBDC1-24D9-491E-8F02-F8421D3C226A}" type="presOf" srcId="{C558F3D1-ED9F-41B8-9C84-3D1388EB16F9}" destId="{25DAB710-E204-4CBA-8FA7-CF12C92CFB1B}" srcOrd="0" destOrd="0" presId="urn:microsoft.com/office/officeart/2005/8/layout/vList2"/>
    <dgm:cxn modelId="{A5EAE7C7-D93F-4E4E-A647-D88456D99CF5}" type="presOf" srcId="{B51CBC5E-272E-48B4-BEC8-F0BD5F231901}" destId="{84E6CBF8-48FB-4C5A-90F4-05CCF1C3E275}" srcOrd="0" destOrd="0" presId="urn:microsoft.com/office/officeart/2005/8/layout/vList2"/>
    <dgm:cxn modelId="{E7154ACB-E60C-4D24-9469-49BBDD85E0F9}" srcId="{3B9AEC5B-5C4E-48EE-8789-D6CAF2A34E32}" destId="{B51CBC5E-272E-48B4-BEC8-F0BD5F231901}" srcOrd="3" destOrd="0" parTransId="{170110DA-C80F-4516-9250-5E645A2FBDED}" sibTransId="{A26F17F2-9C40-44F6-B4B7-BC60E52C9240}"/>
    <dgm:cxn modelId="{7D5C3FCE-AECA-4E03-9DD7-2C03C0FBE36C}" type="presParOf" srcId="{90D46664-E03F-4194-82C1-6F355286D08C}" destId="{5891A18C-9A1C-4C13-A260-ABCFF4841275}" srcOrd="0" destOrd="0" presId="urn:microsoft.com/office/officeart/2005/8/layout/vList2"/>
    <dgm:cxn modelId="{E59CBF4C-BF49-4E25-B999-4431B2E763CD}" type="presParOf" srcId="{90D46664-E03F-4194-82C1-6F355286D08C}" destId="{90B128F7-E1E6-4024-BBA8-5928F971D9C8}" srcOrd="1" destOrd="0" presId="urn:microsoft.com/office/officeart/2005/8/layout/vList2"/>
    <dgm:cxn modelId="{382FB70A-E78C-4353-A2D8-E6B2C9F4F599}" type="presParOf" srcId="{90D46664-E03F-4194-82C1-6F355286D08C}" destId="{125BCFC7-1C82-467C-9207-12B82DA3F696}" srcOrd="2" destOrd="0" presId="urn:microsoft.com/office/officeart/2005/8/layout/vList2"/>
    <dgm:cxn modelId="{FD1E6B93-ED42-4FE6-B93B-E14C64E3D884}" type="presParOf" srcId="{90D46664-E03F-4194-82C1-6F355286D08C}" destId="{2C34DF60-9391-4F0A-8EB8-CAAB3CBB9147}" srcOrd="3" destOrd="0" presId="urn:microsoft.com/office/officeart/2005/8/layout/vList2"/>
    <dgm:cxn modelId="{F47624C4-A30F-49A6-8CC6-F23F61C04A79}" type="presParOf" srcId="{90D46664-E03F-4194-82C1-6F355286D08C}" destId="{25DAB710-E204-4CBA-8FA7-CF12C92CFB1B}" srcOrd="4" destOrd="0" presId="urn:microsoft.com/office/officeart/2005/8/layout/vList2"/>
    <dgm:cxn modelId="{FAB3784C-25A4-4036-8A62-D4718F53AE70}" type="presParOf" srcId="{90D46664-E03F-4194-82C1-6F355286D08C}" destId="{20A94334-6BDF-4082-B249-DA0EE8F95F41}" srcOrd="5" destOrd="0" presId="urn:microsoft.com/office/officeart/2005/8/layout/vList2"/>
    <dgm:cxn modelId="{4DABBF45-139E-465C-8A57-BD77262A3908}" type="presParOf" srcId="{90D46664-E03F-4194-82C1-6F355286D08C}" destId="{84E6CBF8-48FB-4C5A-90F4-05CCF1C3E275}" srcOrd="6" destOrd="0" presId="urn:microsoft.com/office/officeart/2005/8/layout/vList2"/>
    <dgm:cxn modelId="{B0AAA997-EF26-432B-AF52-7DABED388490}" type="presParOf" srcId="{90D46664-E03F-4194-82C1-6F355286D08C}" destId="{DBF7ED2F-1515-4DD1-8961-75C933FFEB39}" srcOrd="7" destOrd="0" presId="urn:microsoft.com/office/officeart/2005/8/layout/vList2"/>
    <dgm:cxn modelId="{E7061896-E4FF-4EC3-ABC2-9859957ACA5C}" type="presParOf" srcId="{90D46664-E03F-4194-82C1-6F355286D08C}" destId="{B85DF2D3-90CA-4CAA-91F1-C6B2D786FBC7}"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F8872FC-B21D-4D6D-8614-054F97AE4CAE}" type="doc">
      <dgm:prSet loTypeId="urn:microsoft.com/office/officeart/2016/7/layout/BasicLinearProcessNumbered" loCatId="process" qsTypeId="urn:microsoft.com/office/officeart/2005/8/quickstyle/simple1" qsCatId="simple" csTypeId="urn:microsoft.com/office/officeart/2005/8/colors/colorful5" csCatId="colorful" phldr="1"/>
      <dgm:spPr/>
      <dgm:t>
        <a:bodyPr/>
        <a:lstStyle/>
        <a:p>
          <a:endParaRPr lang="en-US"/>
        </a:p>
      </dgm:t>
    </dgm:pt>
    <dgm:pt modelId="{79D9BB92-23FE-4F03-A342-E95D6773F395}">
      <dgm:prSet/>
      <dgm:spPr>
        <a:solidFill>
          <a:schemeClr val="tx2">
            <a:lumMod val="25000"/>
            <a:lumOff val="75000"/>
            <a:alpha val="90000"/>
          </a:schemeClr>
        </a:solidFill>
      </dgm:spPr>
      <dgm:t>
        <a:bodyPr/>
        <a:lstStyle/>
        <a:p>
          <a:r>
            <a:rPr lang="en-GB" dirty="0"/>
            <a:t>Developed by Elaine Cumming and William Earle Henry in 1961</a:t>
          </a:r>
          <a:endParaRPr lang="en-US" dirty="0"/>
        </a:p>
      </dgm:t>
    </dgm:pt>
    <dgm:pt modelId="{6DC15F0E-171F-460B-A59C-FEFEAC5B21F0}" type="parTrans" cxnId="{1E021677-DA87-4171-ADA9-DA30F4C22F65}">
      <dgm:prSet/>
      <dgm:spPr/>
      <dgm:t>
        <a:bodyPr/>
        <a:lstStyle/>
        <a:p>
          <a:endParaRPr lang="en-US"/>
        </a:p>
      </dgm:t>
    </dgm:pt>
    <dgm:pt modelId="{09B0FE68-CA64-4A87-8DF2-B8429FC94B0C}" type="sibTrans" cxnId="{1E021677-DA87-4171-ADA9-DA30F4C22F65}">
      <dgm:prSet phldrT="1"/>
      <dgm:spPr/>
      <dgm:t>
        <a:bodyPr/>
        <a:lstStyle/>
        <a:p>
          <a:r>
            <a:rPr lang="en-US"/>
            <a:t>1</a:t>
          </a:r>
        </a:p>
      </dgm:t>
    </dgm:pt>
    <dgm:pt modelId="{685E6BAB-4FDE-468F-8E00-C371CAC7F622}">
      <dgm:prSet/>
      <dgm:spPr>
        <a:solidFill>
          <a:schemeClr val="tx2">
            <a:lumMod val="25000"/>
            <a:lumOff val="75000"/>
            <a:alpha val="90000"/>
          </a:schemeClr>
        </a:solidFill>
      </dgm:spPr>
      <dgm:t>
        <a:bodyPr/>
        <a:lstStyle/>
        <a:p>
          <a:r>
            <a:rPr lang="en-GB"/>
            <a:t>Proposes that ageing involves a natural withdrawal from Social roles</a:t>
          </a:r>
          <a:endParaRPr lang="en-US"/>
        </a:p>
      </dgm:t>
    </dgm:pt>
    <dgm:pt modelId="{99A538DB-8EE9-4B40-9F60-C168BD3B6218}" type="parTrans" cxnId="{6BEABDA3-E237-49DD-9A32-4FC53E9F634D}">
      <dgm:prSet/>
      <dgm:spPr/>
      <dgm:t>
        <a:bodyPr/>
        <a:lstStyle/>
        <a:p>
          <a:endParaRPr lang="en-US"/>
        </a:p>
      </dgm:t>
    </dgm:pt>
    <dgm:pt modelId="{71FA7226-6B41-4CAF-9C50-38BA004EAAAC}" type="sibTrans" cxnId="{6BEABDA3-E237-49DD-9A32-4FC53E9F634D}">
      <dgm:prSet phldrT="2"/>
      <dgm:spPr/>
      <dgm:t>
        <a:bodyPr/>
        <a:lstStyle/>
        <a:p>
          <a:r>
            <a:rPr lang="en-US"/>
            <a:t>2</a:t>
          </a:r>
        </a:p>
      </dgm:t>
    </dgm:pt>
    <dgm:pt modelId="{D8F3F394-193B-4F8B-8034-81EAF4F9E341}">
      <dgm:prSet/>
      <dgm:spPr>
        <a:solidFill>
          <a:schemeClr val="tx2">
            <a:lumMod val="25000"/>
            <a:lumOff val="75000"/>
            <a:alpha val="90000"/>
          </a:schemeClr>
        </a:solidFill>
      </dgm:spPr>
      <dgm:t>
        <a:bodyPr/>
        <a:lstStyle/>
        <a:p>
          <a:r>
            <a:rPr lang="en-GB"/>
            <a:t>Relationships leads to a decrease in social interaction as individuals age</a:t>
          </a:r>
          <a:endParaRPr lang="en-US"/>
        </a:p>
      </dgm:t>
    </dgm:pt>
    <dgm:pt modelId="{FA95DFC9-60DE-42E8-A4F6-851ADC21C1AB}" type="parTrans" cxnId="{D1319CB8-124F-4AA6-820B-4F60400AB512}">
      <dgm:prSet/>
      <dgm:spPr/>
      <dgm:t>
        <a:bodyPr/>
        <a:lstStyle/>
        <a:p>
          <a:endParaRPr lang="en-US"/>
        </a:p>
      </dgm:t>
    </dgm:pt>
    <dgm:pt modelId="{A952C431-E9F4-4998-9C7E-CEC3F78A8384}" type="sibTrans" cxnId="{D1319CB8-124F-4AA6-820B-4F60400AB512}">
      <dgm:prSet phldrT="3"/>
      <dgm:spPr/>
      <dgm:t>
        <a:bodyPr/>
        <a:lstStyle/>
        <a:p>
          <a:r>
            <a:rPr lang="en-US"/>
            <a:t>3</a:t>
          </a:r>
        </a:p>
      </dgm:t>
    </dgm:pt>
    <dgm:pt modelId="{13FD907C-8008-4490-A6AC-C84C7D521D43}">
      <dgm:prSet/>
      <dgm:spPr>
        <a:solidFill>
          <a:schemeClr val="tx2">
            <a:lumMod val="25000"/>
            <a:lumOff val="75000"/>
            <a:alpha val="90000"/>
          </a:schemeClr>
        </a:solidFill>
      </dgm:spPr>
      <dgm:t>
        <a:bodyPr/>
        <a:lstStyle/>
        <a:p>
          <a:r>
            <a:rPr lang="en-GB"/>
            <a:t>Seen as a mutual process between the individual and society</a:t>
          </a:r>
          <a:endParaRPr lang="en-US"/>
        </a:p>
      </dgm:t>
    </dgm:pt>
    <dgm:pt modelId="{018455DE-4226-41C9-AEE5-3BB7ED15ED3A}" type="parTrans" cxnId="{8779FCA1-768F-42CD-AA0F-D94A60DB8337}">
      <dgm:prSet/>
      <dgm:spPr/>
      <dgm:t>
        <a:bodyPr/>
        <a:lstStyle/>
        <a:p>
          <a:endParaRPr lang="en-US"/>
        </a:p>
      </dgm:t>
    </dgm:pt>
    <dgm:pt modelId="{E8BB6044-F570-4799-9755-D579F5A793B6}" type="sibTrans" cxnId="{8779FCA1-768F-42CD-AA0F-D94A60DB8337}">
      <dgm:prSet phldrT="4"/>
      <dgm:spPr/>
      <dgm:t>
        <a:bodyPr/>
        <a:lstStyle/>
        <a:p>
          <a:r>
            <a:rPr lang="en-US"/>
            <a:t>4</a:t>
          </a:r>
        </a:p>
      </dgm:t>
    </dgm:pt>
    <dgm:pt modelId="{39541222-1AEF-4382-BD4B-FC1983DC1F12}" type="pres">
      <dgm:prSet presAssocID="{3F8872FC-B21D-4D6D-8614-054F97AE4CAE}" presName="Name0" presStyleCnt="0">
        <dgm:presLayoutVars>
          <dgm:animLvl val="lvl"/>
          <dgm:resizeHandles val="exact"/>
        </dgm:presLayoutVars>
      </dgm:prSet>
      <dgm:spPr/>
    </dgm:pt>
    <dgm:pt modelId="{4E15B4B4-5002-4597-9E8F-729D768AB82B}" type="pres">
      <dgm:prSet presAssocID="{79D9BB92-23FE-4F03-A342-E95D6773F395}" presName="compositeNode" presStyleCnt="0">
        <dgm:presLayoutVars>
          <dgm:bulletEnabled val="1"/>
        </dgm:presLayoutVars>
      </dgm:prSet>
      <dgm:spPr/>
    </dgm:pt>
    <dgm:pt modelId="{7F3875D5-B5EC-4695-88EE-013429F9AD8C}" type="pres">
      <dgm:prSet presAssocID="{79D9BB92-23FE-4F03-A342-E95D6773F395}" presName="bgRect" presStyleLbl="bgAccFollowNode1" presStyleIdx="0" presStyleCnt="4"/>
      <dgm:spPr/>
    </dgm:pt>
    <dgm:pt modelId="{667B003F-57DD-4CD4-AE52-F338A159AD26}" type="pres">
      <dgm:prSet presAssocID="{09B0FE68-CA64-4A87-8DF2-B8429FC94B0C}" presName="sibTransNodeCircle" presStyleLbl="alignNode1" presStyleIdx="0" presStyleCnt="8">
        <dgm:presLayoutVars>
          <dgm:chMax val="0"/>
          <dgm:bulletEnabled/>
        </dgm:presLayoutVars>
      </dgm:prSet>
      <dgm:spPr/>
    </dgm:pt>
    <dgm:pt modelId="{92E71FBA-42FB-4F68-8CB9-CBB524A454D6}" type="pres">
      <dgm:prSet presAssocID="{79D9BB92-23FE-4F03-A342-E95D6773F395}" presName="bottomLine" presStyleLbl="alignNode1" presStyleIdx="1" presStyleCnt="8">
        <dgm:presLayoutVars/>
      </dgm:prSet>
      <dgm:spPr/>
    </dgm:pt>
    <dgm:pt modelId="{FBC4A811-47A6-4240-B225-F711D21F9ADB}" type="pres">
      <dgm:prSet presAssocID="{79D9BB92-23FE-4F03-A342-E95D6773F395}" presName="nodeText" presStyleLbl="bgAccFollowNode1" presStyleIdx="0" presStyleCnt="4">
        <dgm:presLayoutVars>
          <dgm:bulletEnabled val="1"/>
        </dgm:presLayoutVars>
      </dgm:prSet>
      <dgm:spPr/>
    </dgm:pt>
    <dgm:pt modelId="{C72EDBB9-1229-4200-BDC8-52E9057B636C}" type="pres">
      <dgm:prSet presAssocID="{09B0FE68-CA64-4A87-8DF2-B8429FC94B0C}" presName="sibTrans" presStyleCnt="0"/>
      <dgm:spPr/>
    </dgm:pt>
    <dgm:pt modelId="{2718330F-1B79-4C63-AC95-DCCCBA955E37}" type="pres">
      <dgm:prSet presAssocID="{685E6BAB-4FDE-468F-8E00-C371CAC7F622}" presName="compositeNode" presStyleCnt="0">
        <dgm:presLayoutVars>
          <dgm:bulletEnabled val="1"/>
        </dgm:presLayoutVars>
      </dgm:prSet>
      <dgm:spPr/>
    </dgm:pt>
    <dgm:pt modelId="{82D0D0F2-637B-468E-8550-E5BDF997E6CC}" type="pres">
      <dgm:prSet presAssocID="{685E6BAB-4FDE-468F-8E00-C371CAC7F622}" presName="bgRect" presStyleLbl="bgAccFollowNode1" presStyleIdx="1" presStyleCnt="4"/>
      <dgm:spPr/>
    </dgm:pt>
    <dgm:pt modelId="{9D5D738F-0BF4-4E62-B704-5393331D80D3}" type="pres">
      <dgm:prSet presAssocID="{71FA7226-6B41-4CAF-9C50-38BA004EAAAC}" presName="sibTransNodeCircle" presStyleLbl="alignNode1" presStyleIdx="2" presStyleCnt="8">
        <dgm:presLayoutVars>
          <dgm:chMax val="0"/>
          <dgm:bulletEnabled/>
        </dgm:presLayoutVars>
      </dgm:prSet>
      <dgm:spPr/>
    </dgm:pt>
    <dgm:pt modelId="{CAB2E6EB-FB2F-42D4-905D-7A1D6A53A724}" type="pres">
      <dgm:prSet presAssocID="{685E6BAB-4FDE-468F-8E00-C371CAC7F622}" presName="bottomLine" presStyleLbl="alignNode1" presStyleIdx="3" presStyleCnt="8">
        <dgm:presLayoutVars/>
      </dgm:prSet>
      <dgm:spPr/>
    </dgm:pt>
    <dgm:pt modelId="{7F30C939-FDB0-44BF-8EE1-286C591B4854}" type="pres">
      <dgm:prSet presAssocID="{685E6BAB-4FDE-468F-8E00-C371CAC7F622}" presName="nodeText" presStyleLbl="bgAccFollowNode1" presStyleIdx="1" presStyleCnt="4">
        <dgm:presLayoutVars>
          <dgm:bulletEnabled val="1"/>
        </dgm:presLayoutVars>
      </dgm:prSet>
      <dgm:spPr/>
    </dgm:pt>
    <dgm:pt modelId="{2CC4AC0C-B7D1-4219-A09B-3DD79190AF9B}" type="pres">
      <dgm:prSet presAssocID="{71FA7226-6B41-4CAF-9C50-38BA004EAAAC}" presName="sibTrans" presStyleCnt="0"/>
      <dgm:spPr/>
    </dgm:pt>
    <dgm:pt modelId="{B3ACDEB6-E716-43AE-A63F-CEFB4DF04205}" type="pres">
      <dgm:prSet presAssocID="{D8F3F394-193B-4F8B-8034-81EAF4F9E341}" presName="compositeNode" presStyleCnt="0">
        <dgm:presLayoutVars>
          <dgm:bulletEnabled val="1"/>
        </dgm:presLayoutVars>
      </dgm:prSet>
      <dgm:spPr/>
    </dgm:pt>
    <dgm:pt modelId="{CCA618F5-B9E9-487B-9CF9-DFB7B9B40D6F}" type="pres">
      <dgm:prSet presAssocID="{D8F3F394-193B-4F8B-8034-81EAF4F9E341}" presName="bgRect" presStyleLbl="bgAccFollowNode1" presStyleIdx="2" presStyleCnt="4"/>
      <dgm:spPr/>
    </dgm:pt>
    <dgm:pt modelId="{8485EAE9-41F8-429D-9F87-DD0F0971CBDF}" type="pres">
      <dgm:prSet presAssocID="{A952C431-E9F4-4998-9C7E-CEC3F78A8384}" presName="sibTransNodeCircle" presStyleLbl="alignNode1" presStyleIdx="4" presStyleCnt="8">
        <dgm:presLayoutVars>
          <dgm:chMax val="0"/>
          <dgm:bulletEnabled/>
        </dgm:presLayoutVars>
      </dgm:prSet>
      <dgm:spPr/>
    </dgm:pt>
    <dgm:pt modelId="{0C4473DC-343C-499D-8FFE-F47BF7C28436}" type="pres">
      <dgm:prSet presAssocID="{D8F3F394-193B-4F8B-8034-81EAF4F9E341}" presName="bottomLine" presStyleLbl="alignNode1" presStyleIdx="5" presStyleCnt="8">
        <dgm:presLayoutVars/>
      </dgm:prSet>
      <dgm:spPr/>
    </dgm:pt>
    <dgm:pt modelId="{CE75B919-088E-428C-B161-939487478236}" type="pres">
      <dgm:prSet presAssocID="{D8F3F394-193B-4F8B-8034-81EAF4F9E341}" presName="nodeText" presStyleLbl="bgAccFollowNode1" presStyleIdx="2" presStyleCnt="4">
        <dgm:presLayoutVars>
          <dgm:bulletEnabled val="1"/>
        </dgm:presLayoutVars>
      </dgm:prSet>
      <dgm:spPr/>
    </dgm:pt>
    <dgm:pt modelId="{0A29B738-C441-4418-B2D4-A7AA5FF302AC}" type="pres">
      <dgm:prSet presAssocID="{A952C431-E9F4-4998-9C7E-CEC3F78A8384}" presName="sibTrans" presStyleCnt="0"/>
      <dgm:spPr/>
    </dgm:pt>
    <dgm:pt modelId="{CF9A67CF-48CE-4E70-8FCF-980F6EEE22D5}" type="pres">
      <dgm:prSet presAssocID="{13FD907C-8008-4490-A6AC-C84C7D521D43}" presName="compositeNode" presStyleCnt="0">
        <dgm:presLayoutVars>
          <dgm:bulletEnabled val="1"/>
        </dgm:presLayoutVars>
      </dgm:prSet>
      <dgm:spPr/>
    </dgm:pt>
    <dgm:pt modelId="{EFB82E6D-4FE3-4B8F-A714-0830EE7F728F}" type="pres">
      <dgm:prSet presAssocID="{13FD907C-8008-4490-A6AC-C84C7D521D43}" presName="bgRect" presStyleLbl="bgAccFollowNode1" presStyleIdx="3" presStyleCnt="4"/>
      <dgm:spPr/>
    </dgm:pt>
    <dgm:pt modelId="{1E08A9F7-A2CA-4F00-912B-E2BA6A79D65D}" type="pres">
      <dgm:prSet presAssocID="{E8BB6044-F570-4799-9755-D579F5A793B6}" presName="sibTransNodeCircle" presStyleLbl="alignNode1" presStyleIdx="6" presStyleCnt="8">
        <dgm:presLayoutVars>
          <dgm:chMax val="0"/>
          <dgm:bulletEnabled/>
        </dgm:presLayoutVars>
      </dgm:prSet>
      <dgm:spPr/>
    </dgm:pt>
    <dgm:pt modelId="{5FC82659-A02F-480D-9A31-776673DD8F07}" type="pres">
      <dgm:prSet presAssocID="{13FD907C-8008-4490-A6AC-C84C7D521D43}" presName="bottomLine" presStyleLbl="alignNode1" presStyleIdx="7" presStyleCnt="8">
        <dgm:presLayoutVars/>
      </dgm:prSet>
      <dgm:spPr/>
    </dgm:pt>
    <dgm:pt modelId="{048ECB5A-4632-4E2B-8622-406991C7CEF6}" type="pres">
      <dgm:prSet presAssocID="{13FD907C-8008-4490-A6AC-C84C7D521D43}" presName="nodeText" presStyleLbl="bgAccFollowNode1" presStyleIdx="3" presStyleCnt="4">
        <dgm:presLayoutVars>
          <dgm:bulletEnabled val="1"/>
        </dgm:presLayoutVars>
      </dgm:prSet>
      <dgm:spPr/>
    </dgm:pt>
  </dgm:ptLst>
  <dgm:cxnLst>
    <dgm:cxn modelId="{63042F26-07D3-4B4E-9097-663BC20090D4}" type="presOf" srcId="{3F8872FC-B21D-4D6D-8614-054F97AE4CAE}" destId="{39541222-1AEF-4382-BD4B-FC1983DC1F12}" srcOrd="0" destOrd="0" presId="urn:microsoft.com/office/officeart/2016/7/layout/BasicLinearProcessNumbered"/>
    <dgm:cxn modelId="{9DF1D44C-185A-4BEA-A6F4-01660EF6A313}" type="presOf" srcId="{D8F3F394-193B-4F8B-8034-81EAF4F9E341}" destId="{CCA618F5-B9E9-487B-9CF9-DFB7B9B40D6F}" srcOrd="0" destOrd="0" presId="urn:microsoft.com/office/officeart/2016/7/layout/BasicLinearProcessNumbered"/>
    <dgm:cxn modelId="{8546C951-91C8-46C2-8BFA-0E03A4C6FE57}" type="presOf" srcId="{13FD907C-8008-4490-A6AC-C84C7D521D43}" destId="{EFB82E6D-4FE3-4B8F-A714-0830EE7F728F}" srcOrd="0" destOrd="0" presId="urn:microsoft.com/office/officeart/2016/7/layout/BasicLinearProcessNumbered"/>
    <dgm:cxn modelId="{6E788455-E599-44C0-9C82-F2BB80702FB3}" type="presOf" srcId="{685E6BAB-4FDE-468F-8E00-C371CAC7F622}" destId="{7F30C939-FDB0-44BF-8EE1-286C591B4854}" srcOrd="1" destOrd="0" presId="urn:microsoft.com/office/officeart/2016/7/layout/BasicLinearProcessNumbered"/>
    <dgm:cxn modelId="{1E021677-DA87-4171-ADA9-DA30F4C22F65}" srcId="{3F8872FC-B21D-4D6D-8614-054F97AE4CAE}" destId="{79D9BB92-23FE-4F03-A342-E95D6773F395}" srcOrd="0" destOrd="0" parTransId="{6DC15F0E-171F-460B-A59C-FEFEAC5B21F0}" sibTransId="{09B0FE68-CA64-4A87-8DF2-B8429FC94B0C}"/>
    <dgm:cxn modelId="{A0E4BD84-AE81-4289-9C59-FE92544A4D0E}" type="presOf" srcId="{71FA7226-6B41-4CAF-9C50-38BA004EAAAC}" destId="{9D5D738F-0BF4-4E62-B704-5393331D80D3}" srcOrd="0" destOrd="0" presId="urn:microsoft.com/office/officeart/2016/7/layout/BasicLinearProcessNumbered"/>
    <dgm:cxn modelId="{2106BF89-3594-44C2-BB18-B630BFDEDD49}" type="presOf" srcId="{13FD907C-8008-4490-A6AC-C84C7D521D43}" destId="{048ECB5A-4632-4E2B-8622-406991C7CEF6}" srcOrd="1" destOrd="0" presId="urn:microsoft.com/office/officeart/2016/7/layout/BasicLinearProcessNumbered"/>
    <dgm:cxn modelId="{2EC00F8E-443E-416C-8C63-5B51FD26ED12}" type="presOf" srcId="{79D9BB92-23FE-4F03-A342-E95D6773F395}" destId="{FBC4A811-47A6-4240-B225-F711D21F9ADB}" srcOrd="1" destOrd="0" presId="urn:microsoft.com/office/officeart/2016/7/layout/BasicLinearProcessNumbered"/>
    <dgm:cxn modelId="{98718993-09EE-4B4E-A358-6712072FA144}" type="presOf" srcId="{09B0FE68-CA64-4A87-8DF2-B8429FC94B0C}" destId="{667B003F-57DD-4CD4-AE52-F338A159AD26}" srcOrd="0" destOrd="0" presId="urn:microsoft.com/office/officeart/2016/7/layout/BasicLinearProcessNumbered"/>
    <dgm:cxn modelId="{4AB7EB9B-5010-418D-8DF8-AB5A578B1385}" type="presOf" srcId="{D8F3F394-193B-4F8B-8034-81EAF4F9E341}" destId="{CE75B919-088E-428C-B161-939487478236}" srcOrd="1" destOrd="0" presId="urn:microsoft.com/office/officeart/2016/7/layout/BasicLinearProcessNumbered"/>
    <dgm:cxn modelId="{6D1F739C-0B2F-4F02-8E7B-520D30321E91}" type="presOf" srcId="{79D9BB92-23FE-4F03-A342-E95D6773F395}" destId="{7F3875D5-B5EC-4695-88EE-013429F9AD8C}" srcOrd="0" destOrd="0" presId="urn:microsoft.com/office/officeart/2016/7/layout/BasicLinearProcessNumbered"/>
    <dgm:cxn modelId="{8779FCA1-768F-42CD-AA0F-D94A60DB8337}" srcId="{3F8872FC-B21D-4D6D-8614-054F97AE4CAE}" destId="{13FD907C-8008-4490-A6AC-C84C7D521D43}" srcOrd="3" destOrd="0" parTransId="{018455DE-4226-41C9-AEE5-3BB7ED15ED3A}" sibTransId="{E8BB6044-F570-4799-9755-D579F5A793B6}"/>
    <dgm:cxn modelId="{6BEABDA3-E237-49DD-9A32-4FC53E9F634D}" srcId="{3F8872FC-B21D-4D6D-8614-054F97AE4CAE}" destId="{685E6BAB-4FDE-468F-8E00-C371CAC7F622}" srcOrd="1" destOrd="0" parTransId="{99A538DB-8EE9-4B40-9F60-C168BD3B6218}" sibTransId="{71FA7226-6B41-4CAF-9C50-38BA004EAAAC}"/>
    <dgm:cxn modelId="{B4AF1AA5-E4EF-4907-8809-8708F8E91CE7}" type="presOf" srcId="{A952C431-E9F4-4998-9C7E-CEC3F78A8384}" destId="{8485EAE9-41F8-429D-9F87-DD0F0971CBDF}" srcOrd="0" destOrd="0" presId="urn:microsoft.com/office/officeart/2016/7/layout/BasicLinearProcessNumbered"/>
    <dgm:cxn modelId="{3A3A1DAF-6880-4BB7-9B0F-053FE33E12CF}" type="presOf" srcId="{685E6BAB-4FDE-468F-8E00-C371CAC7F622}" destId="{82D0D0F2-637B-468E-8550-E5BDF997E6CC}" srcOrd="0" destOrd="0" presId="urn:microsoft.com/office/officeart/2016/7/layout/BasicLinearProcessNumbered"/>
    <dgm:cxn modelId="{9F4716B3-99A3-4AA3-9C7E-FD3BBB5FB0EE}" type="presOf" srcId="{E8BB6044-F570-4799-9755-D579F5A793B6}" destId="{1E08A9F7-A2CA-4F00-912B-E2BA6A79D65D}" srcOrd="0" destOrd="0" presId="urn:microsoft.com/office/officeart/2016/7/layout/BasicLinearProcessNumbered"/>
    <dgm:cxn modelId="{D1319CB8-124F-4AA6-820B-4F60400AB512}" srcId="{3F8872FC-B21D-4D6D-8614-054F97AE4CAE}" destId="{D8F3F394-193B-4F8B-8034-81EAF4F9E341}" srcOrd="2" destOrd="0" parTransId="{FA95DFC9-60DE-42E8-A4F6-851ADC21C1AB}" sibTransId="{A952C431-E9F4-4998-9C7E-CEC3F78A8384}"/>
    <dgm:cxn modelId="{BCC51A7A-7F6A-4F4F-AC37-EF47D333D6A3}" type="presParOf" srcId="{39541222-1AEF-4382-BD4B-FC1983DC1F12}" destId="{4E15B4B4-5002-4597-9E8F-729D768AB82B}" srcOrd="0" destOrd="0" presId="urn:microsoft.com/office/officeart/2016/7/layout/BasicLinearProcessNumbered"/>
    <dgm:cxn modelId="{6E101F48-4793-41C1-A95F-0D169FCBA839}" type="presParOf" srcId="{4E15B4B4-5002-4597-9E8F-729D768AB82B}" destId="{7F3875D5-B5EC-4695-88EE-013429F9AD8C}" srcOrd="0" destOrd="0" presId="urn:microsoft.com/office/officeart/2016/7/layout/BasicLinearProcessNumbered"/>
    <dgm:cxn modelId="{9955C279-AFCD-497C-8166-68BAD1B97005}" type="presParOf" srcId="{4E15B4B4-5002-4597-9E8F-729D768AB82B}" destId="{667B003F-57DD-4CD4-AE52-F338A159AD26}" srcOrd="1" destOrd="0" presId="urn:microsoft.com/office/officeart/2016/7/layout/BasicLinearProcessNumbered"/>
    <dgm:cxn modelId="{3D1CA551-79B6-4B9C-974E-20C7A763700C}" type="presParOf" srcId="{4E15B4B4-5002-4597-9E8F-729D768AB82B}" destId="{92E71FBA-42FB-4F68-8CB9-CBB524A454D6}" srcOrd="2" destOrd="0" presId="urn:microsoft.com/office/officeart/2016/7/layout/BasicLinearProcessNumbered"/>
    <dgm:cxn modelId="{6E809FF1-4C79-45CA-96CD-B16C455C4E27}" type="presParOf" srcId="{4E15B4B4-5002-4597-9E8F-729D768AB82B}" destId="{FBC4A811-47A6-4240-B225-F711D21F9ADB}" srcOrd="3" destOrd="0" presId="urn:microsoft.com/office/officeart/2016/7/layout/BasicLinearProcessNumbered"/>
    <dgm:cxn modelId="{1D688920-7DE5-438F-A1BF-E0F6DBBCD5C9}" type="presParOf" srcId="{39541222-1AEF-4382-BD4B-FC1983DC1F12}" destId="{C72EDBB9-1229-4200-BDC8-52E9057B636C}" srcOrd="1" destOrd="0" presId="urn:microsoft.com/office/officeart/2016/7/layout/BasicLinearProcessNumbered"/>
    <dgm:cxn modelId="{F98AB5C9-A731-4BF1-B4B1-3E8396E7C675}" type="presParOf" srcId="{39541222-1AEF-4382-BD4B-FC1983DC1F12}" destId="{2718330F-1B79-4C63-AC95-DCCCBA955E37}" srcOrd="2" destOrd="0" presId="urn:microsoft.com/office/officeart/2016/7/layout/BasicLinearProcessNumbered"/>
    <dgm:cxn modelId="{FB83438A-024E-4E4A-9E10-CD31112003A4}" type="presParOf" srcId="{2718330F-1B79-4C63-AC95-DCCCBA955E37}" destId="{82D0D0F2-637B-468E-8550-E5BDF997E6CC}" srcOrd="0" destOrd="0" presId="urn:microsoft.com/office/officeart/2016/7/layout/BasicLinearProcessNumbered"/>
    <dgm:cxn modelId="{43FCAD72-5CB7-457A-9B12-E9789E780F34}" type="presParOf" srcId="{2718330F-1B79-4C63-AC95-DCCCBA955E37}" destId="{9D5D738F-0BF4-4E62-B704-5393331D80D3}" srcOrd="1" destOrd="0" presId="urn:microsoft.com/office/officeart/2016/7/layout/BasicLinearProcessNumbered"/>
    <dgm:cxn modelId="{7A27E425-67BA-4F33-A14C-53009DDC3C8B}" type="presParOf" srcId="{2718330F-1B79-4C63-AC95-DCCCBA955E37}" destId="{CAB2E6EB-FB2F-42D4-905D-7A1D6A53A724}" srcOrd="2" destOrd="0" presId="urn:microsoft.com/office/officeart/2016/7/layout/BasicLinearProcessNumbered"/>
    <dgm:cxn modelId="{C0CEE01F-5E84-406A-B32C-971BEAE300F5}" type="presParOf" srcId="{2718330F-1B79-4C63-AC95-DCCCBA955E37}" destId="{7F30C939-FDB0-44BF-8EE1-286C591B4854}" srcOrd="3" destOrd="0" presId="urn:microsoft.com/office/officeart/2016/7/layout/BasicLinearProcessNumbered"/>
    <dgm:cxn modelId="{B5C2086D-CFB3-4BE0-81C1-9AE9F61F6A87}" type="presParOf" srcId="{39541222-1AEF-4382-BD4B-FC1983DC1F12}" destId="{2CC4AC0C-B7D1-4219-A09B-3DD79190AF9B}" srcOrd="3" destOrd="0" presId="urn:microsoft.com/office/officeart/2016/7/layout/BasicLinearProcessNumbered"/>
    <dgm:cxn modelId="{76EA2380-5531-4599-80D8-7DCBE127D33A}" type="presParOf" srcId="{39541222-1AEF-4382-BD4B-FC1983DC1F12}" destId="{B3ACDEB6-E716-43AE-A63F-CEFB4DF04205}" srcOrd="4" destOrd="0" presId="urn:microsoft.com/office/officeart/2016/7/layout/BasicLinearProcessNumbered"/>
    <dgm:cxn modelId="{87224307-F777-4678-A52B-9DDC331CFCD2}" type="presParOf" srcId="{B3ACDEB6-E716-43AE-A63F-CEFB4DF04205}" destId="{CCA618F5-B9E9-487B-9CF9-DFB7B9B40D6F}" srcOrd="0" destOrd="0" presId="urn:microsoft.com/office/officeart/2016/7/layout/BasicLinearProcessNumbered"/>
    <dgm:cxn modelId="{1C575E1D-5128-445C-B81A-72EEC7A2149C}" type="presParOf" srcId="{B3ACDEB6-E716-43AE-A63F-CEFB4DF04205}" destId="{8485EAE9-41F8-429D-9F87-DD0F0971CBDF}" srcOrd="1" destOrd="0" presId="urn:microsoft.com/office/officeart/2016/7/layout/BasicLinearProcessNumbered"/>
    <dgm:cxn modelId="{AC090FB8-BFCA-4DE3-818F-F62E1E0631AF}" type="presParOf" srcId="{B3ACDEB6-E716-43AE-A63F-CEFB4DF04205}" destId="{0C4473DC-343C-499D-8FFE-F47BF7C28436}" srcOrd="2" destOrd="0" presId="urn:microsoft.com/office/officeart/2016/7/layout/BasicLinearProcessNumbered"/>
    <dgm:cxn modelId="{E6F34EE8-FED5-479A-8519-E63072A76D1D}" type="presParOf" srcId="{B3ACDEB6-E716-43AE-A63F-CEFB4DF04205}" destId="{CE75B919-088E-428C-B161-939487478236}" srcOrd="3" destOrd="0" presId="urn:microsoft.com/office/officeart/2016/7/layout/BasicLinearProcessNumbered"/>
    <dgm:cxn modelId="{BB63304D-205D-4FE1-B301-04D42046F77E}" type="presParOf" srcId="{39541222-1AEF-4382-BD4B-FC1983DC1F12}" destId="{0A29B738-C441-4418-B2D4-A7AA5FF302AC}" srcOrd="5" destOrd="0" presId="urn:microsoft.com/office/officeart/2016/7/layout/BasicLinearProcessNumbered"/>
    <dgm:cxn modelId="{9D0B2EA1-0F0E-430A-A5B1-7054BD94D027}" type="presParOf" srcId="{39541222-1AEF-4382-BD4B-FC1983DC1F12}" destId="{CF9A67CF-48CE-4E70-8FCF-980F6EEE22D5}" srcOrd="6" destOrd="0" presId="urn:microsoft.com/office/officeart/2016/7/layout/BasicLinearProcessNumbered"/>
    <dgm:cxn modelId="{352C788F-F27D-404A-9D5C-12C5DA5FEC0F}" type="presParOf" srcId="{CF9A67CF-48CE-4E70-8FCF-980F6EEE22D5}" destId="{EFB82E6D-4FE3-4B8F-A714-0830EE7F728F}" srcOrd="0" destOrd="0" presId="urn:microsoft.com/office/officeart/2016/7/layout/BasicLinearProcessNumbered"/>
    <dgm:cxn modelId="{10FAF5C2-D573-48AC-BA77-D2287F9FB835}" type="presParOf" srcId="{CF9A67CF-48CE-4E70-8FCF-980F6EEE22D5}" destId="{1E08A9F7-A2CA-4F00-912B-E2BA6A79D65D}" srcOrd="1" destOrd="0" presId="urn:microsoft.com/office/officeart/2016/7/layout/BasicLinearProcessNumbered"/>
    <dgm:cxn modelId="{49ED2F01-455B-4B85-9069-C966DC8BB9DB}" type="presParOf" srcId="{CF9A67CF-48CE-4E70-8FCF-980F6EEE22D5}" destId="{5FC82659-A02F-480D-9A31-776673DD8F07}" srcOrd="2" destOrd="0" presId="urn:microsoft.com/office/officeart/2016/7/layout/BasicLinearProcessNumbered"/>
    <dgm:cxn modelId="{206C9944-8272-44D5-B089-57CCDDC1D880}" type="presParOf" srcId="{CF9A67CF-48CE-4E70-8FCF-980F6EEE22D5}" destId="{048ECB5A-4632-4E2B-8622-406991C7CEF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9BA9E5D-A460-458C-856C-494DC5AEDEE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7B9AF23-2E33-4256-8D5C-BFF5932B2395}">
      <dgm:prSet/>
      <dgm:spPr>
        <a:solidFill>
          <a:schemeClr val="bg2">
            <a:lumMod val="50000"/>
          </a:schemeClr>
        </a:solidFill>
      </dgm:spPr>
      <dgm:t>
        <a:bodyPr/>
        <a:lstStyle/>
        <a:p>
          <a:r>
            <a:rPr lang="en-GB"/>
            <a:t>Disengagement involves ego change, leading to the decline of knowledge and skills.</a:t>
          </a:r>
          <a:endParaRPr lang="en-US"/>
        </a:p>
      </dgm:t>
    </dgm:pt>
    <dgm:pt modelId="{576C5D5F-F849-4C9D-AC6A-1AC10D15102F}" type="parTrans" cxnId="{D9033AEE-B1D8-4584-B967-F8C3F4104707}">
      <dgm:prSet/>
      <dgm:spPr/>
      <dgm:t>
        <a:bodyPr/>
        <a:lstStyle/>
        <a:p>
          <a:endParaRPr lang="en-US"/>
        </a:p>
      </dgm:t>
    </dgm:pt>
    <dgm:pt modelId="{DB34297F-635E-469B-BB1C-7CAA4AAE96B6}" type="sibTrans" cxnId="{D9033AEE-B1D8-4584-B967-F8C3F4104707}">
      <dgm:prSet/>
      <dgm:spPr/>
      <dgm:t>
        <a:bodyPr/>
        <a:lstStyle/>
        <a:p>
          <a:endParaRPr lang="en-US"/>
        </a:p>
      </dgm:t>
    </dgm:pt>
    <dgm:pt modelId="{5C43B456-0407-42D1-A24E-7B11BD4EC296}">
      <dgm:prSet/>
      <dgm:spPr>
        <a:solidFill>
          <a:schemeClr val="bg2">
            <a:lumMod val="50000"/>
          </a:schemeClr>
        </a:solidFill>
      </dgm:spPr>
      <dgm:t>
        <a:bodyPr/>
        <a:lstStyle/>
        <a:p>
          <a:r>
            <a:rPr lang="en-GB" dirty="0"/>
            <a:t>Modern society values competence; age-grading expect (Younger people to be skilled and assume authority) </a:t>
          </a:r>
          <a:endParaRPr lang="en-US" dirty="0"/>
        </a:p>
      </dgm:t>
    </dgm:pt>
    <dgm:pt modelId="{3911433A-1CF2-4084-A7DF-F1F7CB55E7E0}" type="parTrans" cxnId="{A6EA72D3-0698-46E0-A3C0-DD18886ADDE3}">
      <dgm:prSet/>
      <dgm:spPr/>
      <dgm:t>
        <a:bodyPr/>
        <a:lstStyle/>
        <a:p>
          <a:endParaRPr lang="en-US"/>
        </a:p>
      </dgm:t>
    </dgm:pt>
    <dgm:pt modelId="{DFE7C686-935F-485B-8F2D-DC3AECC8249A}" type="sibTrans" cxnId="{A6EA72D3-0698-46E0-A3C0-DD18886ADDE3}">
      <dgm:prSet/>
      <dgm:spPr/>
      <dgm:t>
        <a:bodyPr/>
        <a:lstStyle/>
        <a:p>
          <a:endParaRPr lang="en-US"/>
        </a:p>
      </dgm:t>
    </dgm:pt>
    <dgm:pt modelId="{51726F61-920B-4B46-B0CB-EC2562011997}">
      <dgm:prSet/>
      <dgm:spPr>
        <a:solidFill>
          <a:schemeClr val="bg2">
            <a:lumMod val="50000"/>
          </a:schemeClr>
        </a:solidFill>
      </dgm:spPr>
      <dgm:t>
        <a:bodyPr/>
        <a:lstStyle/>
        <a:p>
          <a:r>
            <a:rPr lang="en-GB"/>
            <a:t>Older adults to retreat from formal roles before decline.</a:t>
          </a:r>
          <a:endParaRPr lang="en-US"/>
        </a:p>
      </dgm:t>
    </dgm:pt>
    <dgm:pt modelId="{38123E8D-A525-4927-845D-80EB8BEAEBE9}" type="parTrans" cxnId="{156D7CC2-5622-4F93-86E7-D6DB01523AE2}">
      <dgm:prSet/>
      <dgm:spPr/>
      <dgm:t>
        <a:bodyPr/>
        <a:lstStyle/>
        <a:p>
          <a:endParaRPr lang="en-US"/>
        </a:p>
      </dgm:t>
    </dgm:pt>
    <dgm:pt modelId="{1EAD095A-795E-4C7E-884D-E174B8EBDA08}" type="sibTrans" cxnId="{156D7CC2-5622-4F93-86E7-D6DB01523AE2}">
      <dgm:prSet/>
      <dgm:spPr/>
      <dgm:t>
        <a:bodyPr/>
        <a:lstStyle/>
        <a:p>
          <a:endParaRPr lang="en-US"/>
        </a:p>
      </dgm:t>
    </dgm:pt>
    <dgm:pt modelId="{799CA3D4-D590-4B5B-A0A7-5144752D7FFB}">
      <dgm:prSet/>
      <dgm:spPr>
        <a:solidFill>
          <a:schemeClr val="bg2">
            <a:lumMod val="50000"/>
          </a:schemeClr>
        </a:solidFill>
      </dgm:spPr>
      <dgm:t>
        <a:bodyPr/>
        <a:lstStyle/>
        <a:p>
          <a:r>
            <a:rPr lang="en-GB"/>
            <a:t>Disengagement occurs when Individuals or organizations recognize a decline in ability.</a:t>
          </a:r>
          <a:endParaRPr lang="en-US"/>
        </a:p>
      </dgm:t>
    </dgm:pt>
    <dgm:pt modelId="{A770026E-FBBB-48A5-BC3C-FF170805413A}" type="parTrans" cxnId="{2CB50C14-F916-4B8D-8CC5-8AD4634BC118}">
      <dgm:prSet/>
      <dgm:spPr/>
      <dgm:t>
        <a:bodyPr/>
        <a:lstStyle/>
        <a:p>
          <a:endParaRPr lang="en-US"/>
        </a:p>
      </dgm:t>
    </dgm:pt>
    <dgm:pt modelId="{5EBF8240-2484-40D4-87F0-AB7E172904E5}" type="sibTrans" cxnId="{2CB50C14-F916-4B8D-8CC5-8AD4634BC118}">
      <dgm:prSet/>
      <dgm:spPr/>
      <dgm:t>
        <a:bodyPr/>
        <a:lstStyle/>
        <a:p>
          <a:endParaRPr lang="en-US"/>
        </a:p>
      </dgm:t>
    </dgm:pt>
    <dgm:pt modelId="{8A770B6B-3957-489A-9AFD-BF9022A4168F}" type="pres">
      <dgm:prSet presAssocID="{09BA9E5D-A460-458C-856C-494DC5AEDEE5}" presName="linear" presStyleCnt="0">
        <dgm:presLayoutVars>
          <dgm:animLvl val="lvl"/>
          <dgm:resizeHandles val="exact"/>
        </dgm:presLayoutVars>
      </dgm:prSet>
      <dgm:spPr/>
    </dgm:pt>
    <dgm:pt modelId="{170350D5-A362-4147-9CF9-3F69A87B5A17}" type="pres">
      <dgm:prSet presAssocID="{E7B9AF23-2E33-4256-8D5C-BFF5932B2395}" presName="parentText" presStyleLbl="node1" presStyleIdx="0" presStyleCnt="4">
        <dgm:presLayoutVars>
          <dgm:chMax val="0"/>
          <dgm:bulletEnabled val="1"/>
        </dgm:presLayoutVars>
      </dgm:prSet>
      <dgm:spPr/>
    </dgm:pt>
    <dgm:pt modelId="{3E22A7F9-F481-4045-A399-5623B9A69E98}" type="pres">
      <dgm:prSet presAssocID="{DB34297F-635E-469B-BB1C-7CAA4AAE96B6}" presName="spacer" presStyleCnt="0"/>
      <dgm:spPr/>
    </dgm:pt>
    <dgm:pt modelId="{9CB0DEA0-5D7E-428A-835D-77A218DF90A0}" type="pres">
      <dgm:prSet presAssocID="{5C43B456-0407-42D1-A24E-7B11BD4EC296}" presName="parentText" presStyleLbl="node1" presStyleIdx="1" presStyleCnt="4">
        <dgm:presLayoutVars>
          <dgm:chMax val="0"/>
          <dgm:bulletEnabled val="1"/>
        </dgm:presLayoutVars>
      </dgm:prSet>
      <dgm:spPr/>
    </dgm:pt>
    <dgm:pt modelId="{32411E04-A031-47EF-9094-51360A665C3D}" type="pres">
      <dgm:prSet presAssocID="{DFE7C686-935F-485B-8F2D-DC3AECC8249A}" presName="spacer" presStyleCnt="0"/>
      <dgm:spPr/>
    </dgm:pt>
    <dgm:pt modelId="{4CBEDD53-EA30-4031-B91E-E5010785E5B1}" type="pres">
      <dgm:prSet presAssocID="{51726F61-920B-4B46-B0CB-EC2562011997}" presName="parentText" presStyleLbl="node1" presStyleIdx="2" presStyleCnt="4">
        <dgm:presLayoutVars>
          <dgm:chMax val="0"/>
          <dgm:bulletEnabled val="1"/>
        </dgm:presLayoutVars>
      </dgm:prSet>
      <dgm:spPr/>
    </dgm:pt>
    <dgm:pt modelId="{BEF19B2E-2ACD-4363-A77E-06E6900D2F76}" type="pres">
      <dgm:prSet presAssocID="{1EAD095A-795E-4C7E-884D-E174B8EBDA08}" presName="spacer" presStyleCnt="0"/>
      <dgm:spPr/>
    </dgm:pt>
    <dgm:pt modelId="{EE1C4E38-D6A3-4B63-999B-275C893A7CEA}" type="pres">
      <dgm:prSet presAssocID="{799CA3D4-D590-4B5B-A0A7-5144752D7FFB}" presName="parentText" presStyleLbl="node1" presStyleIdx="3" presStyleCnt="4">
        <dgm:presLayoutVars>
          <dgm:chMax val="0"/>
          <dgm:bulletEnabled val="1"/>
        </dgm:presLayoutVars>
      </dgm:prSet>
      <dgm:spPr/>
    </dgm:pt>
  </dgm:ptLst>
  <dgm:cxnLst>
    <dgm:cxn modelId="{2CB50C14-F916-4B8D-8CC5-8AD4634BC118}" srcId="{09BA9E5D-A460-458C-856C-494DC5AEDEE5}" destId="{799CA3D4-D590-4B5B-A0A7-5144752D7FFB}" srcOrd="3" destOrd="0" parTransId="{A770026E-FBBB-48A5-BC3C-FF170805413A}" sibTransId="{5EBF8240-2484-40D4-87F0-AB7E172904E5}"/>
    <dgm:cxn modelId="{697F941E-73F5-4110-9DBA-47D0CA1EE5F1}" type="presOf" srcId="{5C43B456-0407-42D1-A24E-7B11BD4EC296}" destId="{9CB0DEA0-5D7E-428A-835D-77A218DF90A0}" srcOrd="0" destOrd="0" presId="urn:microsoft.com/office/officeart/2005/8/layout/vList2"/>
    <dgm:cxn modelId="{DEDDFDA5-7276-4C0A-9A6B-C3FB2EF169D1}" type="presOf" srcId="{E7B9AF23-2E33-4256-8D5C-BFF5932B2395}" destId="{170350D5-A362-4147-9CF9-3F69A87B5A17}" srcOrd="0" destOrd="0" presId="urn:microsoft.com/office/officeart/2005/8/layout/vList2"/>
    <dgm:cxn modelId="{4AF246AF-FB6A-40EA-984F-DD78A97632E7}" type="presOf" srcId="{09BA9E5D-A460-458C-856C-494DC5AEDEE5}" destId="{8A770B6B-3957-489A-9AFD-BF9022A4168F}" srcOrd="0" destOrd="0" presId="urn:microsoft.com/office/officeart/2005/8/layout/vList2"/>
    <dgm:cxn modelId="{156D7CC2-5622-4F93-86E7-D6DB01523AE2}" srcId="{09BA9E5D-A460-458C-856C-494DC5AEDEE5}" destId="{51726F61-920B-4B46-B0CB-EC2562011997}" srcOrd="2" destOrd="0" parTransId="{38123E8D-A525-4927-845D-80EB8BEAEBE9}" sibTransId="{1EAD095A-795E-4C7E-884D-E174B8EBDA08}"/>
    <dgm:cxn modelId="{A6EA72D3-0698-46E0-A3C0-DD18886ADDE3}" srcId="{09BA9E5D-A460-458C-856C-494DC5AEDEE5}" destId="{5C43B456-0407-42D1-A24E-7B11BD4EC296}" srcOrd="1" destOrd="0" parTransId="{3911433A-1CF2-4084-A7DF-F1F7CB55E7E0}" sibTransId="{DFE7C686-935F-485B-8F2D-DC3AECC8249A}"/>
    <dgm:cxn modelId="{C074EFE2-B029-41EC-A846-54C2FB16A33E}" type="presOf" srcId="{799CA3D4-D590-4B5B-A0A7-5144752D7FFB}" destId="{EE1C4E38-D6A3-4B63-999B-275C893A7CEA}" srcOrd="0" destOrd="0" presId="urn:microsoft.com/office/officeart/2005/8/layout/vList2"/>
    <dgm:cxn modelId="{D9033AEE-B1D8-4584-B967-F8C3F4104707}" srcId="{09BA9E5D-A460-458C-856C-494DC5AEDEE5}" destId="{E7B9AF23-2E33-4256-8D5C-BFF5932B2395}" srcOrd="0" destOrd="0" parTransId="{576C5D5F-F849-4C9D-AC6A-1AC10D15102F}" sibTransId="{DB34297F-635E-469B-BB1C-7CAA4AAE96B6}"/>
    <dgm:cxn modelId="{48AB21F8-8AF6-486B-B623-C3910CDFB98C}" type="presOf" srcId="{51726F61-920B-4B46-B0CB-EC2562011997}" destId="{4CBEDD53-EA30-4031-B91E-E5010785E5B1}" srcOrd="0" destOrd="0" presId="urn:microsoft.com/office/officeart/2005/8/layout/vList2"/>
    <dgm:cxn modelId="{DD70661F-D7C9-4CB4-95F7-385F5554AB00}" type="presParOf" srcId="{8A770B6B-3957-489A-9AFD-BF9022A4168F}" destId="{170350D5-A362-4147-9CF9-3F69A87B5A17}" srcOrd="0" destOrd="0" presId="urn:microsoft.com/office/officeart/2005/8/layout/vList2"/>
    <dgm:cxn modelId="{E10ACCB7-53A8-4271-B1E5-5B9293C8BDDD}" type="presParOf" srcId="{8A770B6B-3957-489A-9AFD-BF9022A4168F}" destId="{3E22A7F9-F481-4045-A399-5623B9A69E98}" srcOrd="1" destOrd="0" presId="urn:microsoft.com/office/officeart/2005/8/layout/vList2"/>
    <dgm:cxn modelId="{DCACBE80-AF7D-4BC8-BADE-2612F2ED203E}" type="presParOf" srcId="{8A770B6B-3957-489A-9AFD-BF9022A4168F}" destId="{9CB0DEA0-5D7E-428A-835D-77A218DF90A0}" srcOrd="2" destOrd="0" presId="urn:microsoft.com/office/officeart/2005/8/layout/vList2"/>
    <dgm:cxn modelId="{8945DD9D-2CC7-4F1D-A7D4-695945DE0A0C}" type="presParOf" srcId="{8A770B6B-3957-489A-9AFD-BF9022A4168F}" destId="{32411E04-A031-47EF-9094-51360A665C3D}" srcOrd="3" destOrd="0" presId="urn:microsoft.com/office/officeart/2005/8/layout/vList2"/>
    <dgm:cxn modelId="{A6EBB4B8-B7C4-4FAE-BE1C-7FAC7F8EF361}" type="presParOf" srcId="{8A770B6B-3957-489A-9AFD-BF9022A4168F}" destId="{4CBEDD53-EA30-4031-B91E-E5010785E5B1}" srcOrd="4" destOrd="0" presId="urn:microsoft.com/office/officeart/2005/8/layout/vList2"/>
    <dgm:cxn modelId="{96B4ECD7-FA81-4FD1-8FEE-61D0CE5ECB40}" type="presParOf" srcId="{8A770B6B-3957-489A-9AFD-BF9022A4168F}" destId="{BEF19B2E-2ACD-4363-A77E-06E6900D2F76}" srcOrd="5" destOrd="0" presId="urn:microsoft.com/office/officeart/2005/8/layout/vList2"/>
    <dgm:cxn modelId="{BF71C1BC-12FD-4AD9-B187-51F3B6166EB5}" type="presParOf" srcId="{8A770B6B-3957-489A-9AFD-BF9022A4168F}" destId="{EE1C4E38-D6A3-4B63-999B-275C893A7CE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7B702F9-ED1F-4CBA-9D57-0B01D2E3BD9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EF362B4-1281-42D1-9326-C8F4CA82DB18}">
      <dgm:prSet/>
      <dgm:spPr>
        <a:solidFill>
          <a:schemeClr val="bg2">
            <a:lumMod val="50000"/>
          </a:schemeClr>
        </a:solidFill>
      </dgm:spPr>
      <dgm:t>
        <a:bodyPr/>
        <a:lstStyle/>
        <a:p>
          <a:pPr>
            <a:lnSpc>
              <a:spcPct val="100000"/>
            </a:lnSpc>
          </a:pPr>
          <a:r>
            <a:rPr lang="en-GB" dirty="0"/>
            <a:t>Abandoning central roles (e.g., work or family) leads to:</a:t>
          </a:r>
          <a:endParaRPr lang="en-US" dirty="0"/>
        </a:p>
      </dgm:t>
    </dgm:pt>
    <dgm:pt modelId="{CE92D7AE-815D-4F60-BA3F-D80152413FF2}" type="parTrans" cxnId="{8AA31449-D5D7-44FF-B4DA-28B86B6BF8D5}">
      <dgm:prSet/>
      <dgm:spPr/>
      <dgm:t>
        <a:bodyPr/>
        <a:lstStyle/>
        <a:p>
          <a:endParaRPr lang="en-US"/>
        </a:p>
      </dgm:t>
    </dgm:pt>
    <dgm:pt modelId="{E0B2BF3D-6412-44A2-B6A3-1C6E162AA470}" type="sibTrans" cxnId="{8AA31449-D5D7-44FF-B4DA-28B86B6BF8D5}">
      <dgm:prSet/>
      <dgm:spPr/>
      <dgm:t>
        <a:bodyPr/>
        <a:lstStyle/>
        <a:p>
          <a:endParaRPr lang="en-US"/>
        </a:p>
      </dgm:t>
    </dgm:pt>
    <dgm:pt modelId="{2ADC5E56-8F89-4D03-A0E7-17A7631EB75E}">
      <dgm:prSet/>
      <dgm:spPr/>
      <dgm:t>
        <a:bodyPr/>
        <a:lstStyle/>
        <a:p>
          <a:pPr>
            <a:lnSpc>
              <a:spcPct val="100000"/>
            </a:lnSpc>
          </a:pPr>
          <a:r>
            <a:rPr lang="en-GB"/>
            <a:t>Loss of social space</a:t>
          </a:r>
          <a:endParaRPr lang="en-US"/>
        </a:p>
      </dgm:t>
    </dgm:pt>
    <dgm:pt modelId="{E484423C-F666-4D56-8097-A806EECCAF20}" type="parTrans" cxnId="{45A12EC6-79C9-48F3-98A5-E861D7B9772A}">
      <dgm:prSet/>
      <dgm:spPr/>
      <dgm:t>
        <a:bodyPr/>
        <a:lstStyle/>
        <a:p>
          <a:endParaRPr lang="en-US"/>
        </a:p>
      </dgm:t>
    </dgm:pt>
    <dgm:pt modelId="{66F0FF7D-83EA-4FE7-9900-DE59056747A8}" type="sibTrans" cxnId="{45A12EC6-79C9-48F3-98A5-E861D7B9772A}">
      <dgm:prSet/>
      <dgm:spPr/>
      <dgm:t>
        <a:bodyPr/>
        <a:lstStyle/>
        <a:p>
          <a:endParaRPr lang="en-US"/>
        </a:p>
      </dgm:t>
    </dgm:pt>
    <dgm:pt modelId="{193DCDEB-7E53-4F02-8686-2858A0002F3B}">
      <dgm:prSet/>
      <dgm:spPr/>
      <dgm:t>
        <a:bodyPr/>
        <a:lstStyle/>
        <a:p>
          <a:pPr>
            <a:lnSpc>
              <a:spcPct val="100000"/>
            </a:lnSpc>
          </a:pPr>
          <a:r>
            <a:rPr lang="en-GB"/>
            <a:t>Potential crisis and demoralization unless new roles are adopted.</a:t>
          </a:r>
          <a:endParaRPr lang="en-US"/>
        </a:p>
      </dgm:t>
    </dgm:pt>
    <dgm:pt modelId="{BA152E76-5D60-4206-8C4E-51A4B564E14C}" type="parTrans" cxnId="{9DC11AE1-DE16-4C60-A003-A0057B6F321C}">
      <dgm:prSet/>
      <dgm:spPr/>
      <dgm:t>
        <a:bodyPr/>
        <a:lstStyle/>
        <a:p>
          <a:endParaRPr lang="en-US"/>
        </a:p>
      </dgm:t>
    </dgm:pt>
    <dgm:pt modelId="{DE3ED8E7-6B72-4FC3-9750-C46CBA520178}" type="sibTrans" cxnId="{9DC11AE1-DE16-4C60-A003-A0057B6F321C}">
      <dgm:prSet/>
      <dgm:spPr/>
      <dgm:t>
        <a:bodyPr/>
        <a:lstStyle/>
        <a:p>
          <a:endParaRPr lang="en-US"/>
        </a:p>
      </dgm:t>
    </dgm:pt>
    <dgm:pt modelId="{99F973BF-4F93-48F4-A5D0-F7C2AE316FAF}">
      <dgm:prSet/>
      <dgm:spPr/>
      <dgm:t>
        <a:bodyPr/>
        <a:lstStyle/>
        <a:p>
          <a:pPr>
            <a:lnSpc>
              <a:spcPct val="100000"/>
            </a:lnSpc>
          </a:pPr>
          <a:r>
            <a:rPr lang="en-GB"/>
            <a:t>Lack of motivation </a:t>
          </a:r>
          <a:endParaRPr lang="en-US"/>
        </a:p>
      </dgm:t>
    </dgm:pt>
    <dgm:pt modelId="{88B7BBB9-15E9-4845-A484-121F3772469E}" type="parTrans" cxnId="{68957D52-F6B0-4D34-9CF0-822166CDB92A}">
      <dgm:prSet/>
      <dgm:spPr/>
      <dgm:t>
        <a:bodyPr/>
        <a:lstStyle/>
        <a:p>
          <a:endParaRPr lang="en-US"/>
        </a:p>
      </dgm:t>
    </dgm:pt>
    <dgm:pt modelId="{2166B86F-D4E2-4E89-8A78-039F7CE7232E}" type="sibTrans" cxnId="{68957D52-F6B0-4D34-9CF0-822166CDB92A}">
      <dgm:prSet/>
      <dgm:spPr/>
      <dgm:t>
        <a:bodyPr/>
        <a:lstStyle/>
        <a:p>
          <a:endParaRPr lang="en-US"/>
        </a:p>
      </dgm:t>
    </dgm:pt>
    <dgm:pt modelId="{650BC931-3D8B-4C45-BD73-57BE000F59F8}" type="pres">
      <dgm:prSet presAssocID="{B7B702F9-ED1F-4CBA-9D57-0B01D2E3BD9C}" presName="root" presStyleCnt="0">
        <dgm:presLayoutVars>
          <dgm:dir/>
          <dgm:resizeHandles val="exact"/>
        </dgm:presLayoutVars>
      </dgm:prSet>
      <dgm:spPr/>
    </dgm:pt>
    <dgm:pt modelId="{4AFC92B4-DA3D-4DC8-8D58-5A578792CB0F}" type="pres">
      <dgm:prSet presAssocID="{FEF362B4-1281-42D1-9326-C8F4CA82DB18}" presName="compNode" presStyleCnt="0"/>
      <dgm:spPr/>
    </dgm:pt>
    <dgm:pt modelId="{8EEFEE1B-4E14-4DD5-ABC6-A0D3CC99932B}" type="pres">
      <dgm:prSet presAssocID="{FEF362B4-1281-42D1-9326-C8F4CA82DB18}" presName="bgRect" presStyleLbl="bgShp" presStyleIdx="0" presStyleCnt="4"/>
      <dgm:spPr>
        <a:solidFill>
          <a:schemeClr val="bg2">
            <a:lumMod val="50000"/>
          </a:schemeClr>
        </a:solidFill>
      </dgm:spPr>
    </dgm:pt>
    <dgm:pt modelId="{F8CB762A-6E24-4E9E-99C8-8DABE920F5F8}" type="pres">
      <dgm:prSet presAssocID="{FEF362B4-1281-42D1-9326-C8F4CA82DB1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ycle with People"/>
        </a:ext>
      </dgm:extLst>
    </dgm:pt>
    <dgm:pt modelId="{75E72C38-6876-46C5-99DE-A011306C9FBD}" type="pres">
      <dgm:prSet presAssocID="{FEF362B4-1281-42D1-9326-C8F4CA82DB18}" presName="spaceRect" presStyleCnt="0"/>
      <dgm:spPr/>
    </dgm:pt>
    <dgm:pt modelId="{CD3B0FA4-4738-4C09-8093-4021D220C775}" type="pres">
      <dgm:prSet presAssocID="{FEF362B4-1281-42D1-9326-C8F4CA82DB18}" presName="parTx" presStyleLbl="revTx" presStyleIdx="0" presStyleCnt="4">
        <dgm:presLayoutVars>
          <dgm:chMax val="0"/>
          <dgm:chPref val="0"/>
        </dgm:presLayoutVars>
      </dgm:prSet>
      <dgm:spPr/>
    </dgm:pt>
    <dgm:pt modelId="{A9631B03-EFA4-4D9D-9263-642604EF8F53}" type="pres">
      <dgm:prSet presAssocID="{E0B2BF3D-6412-44A2-B6A3-1C6E162AA470}" presName="sibTrans" presStyleCnt="0"/>
      <dgm:spPr/>
    </dgm:pt>
    <dgm:pt modelId="{27C2BE2B-E3D1-40E8-A2DA-60C32D13E408}" type="pres">
      <dgm:prSet presAssocID="{2ADC5E56-8F89-4D03-A0E7-17A7631EB75E}" presName="compNode" presStyleCnt="0"/>
      <dgm:spPr/>
    </dgm:pt>
    <dgm:pt modelId="{40A2A0B7-67E1-4DE4-A1B7-6039EEC1EC20}" type="pres">
      <dgm:prSet presAssocID="{2ADC5E56-8F89-4D03-A0E7-17A7631EB75E}" presName="bgRect" presStyleLbl="bgShp" presStyleIdx="1" presStyleCnt="4"/>
      <dgm:spPr>
        <a:solidFill>
          <a:schemeClr val="bg2">
            <a:lumMod val="50000"/>
          </a:schemeClr>
        </a:solidFill>
      </dgm:spPr>
    </dgm:pt>
    <dgm:pt modelId="{925F5239-BB63-4FF5-A256-31DE00AADF3F}" type="pres">
      <dgm:prSet presAssocID="{2ADC5E56-8F89-4D03-A0E7-17A7631EB75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a:ext>
      </dgm:extLst>
    </dgm:pt>
    <dgm:pt modelId="{1ACD1AC2-B862-42E0-9B04-EB4D27BE75CA}" type="pres">
      <dgm:prSet presAssocID="{2ADC5E56-8F89-4D03-A0E7-17A7631EB75E}" presName="spaceRect" presStyleCnt="0"/>
      <dgm:spPr/>
    </dgm:pt>
    <dgm:pt modelId="{60564D15-E248-452A-AC6E-9C084071EC97}" type="pres">
      <dgm:prSet presAssocID="{2ADC5E56-8F89-4D03-A0E7-17A7631EB75E}" presName="parTx" presStyleLbl="revTx" presStyleIdx="1" presStyleCnt="4">
        <dgm:presLayoutVars>
          <dgm:chMax val="0"/>
          <dgm:chPref val="0"/>
        </dgm:presLayoutVars>
      </dgm:prSet>
      <dgm:spPr/>
    </dgm:pt>
    <dgm:pt modelId="{DB87114F-A13D-4BA4-8216-2B441BCDFC01}" type="pres">
      <dgm:prSet presAssocID="{66F0FF7D-83EA-4FE7-9900-DE59056747A8}" presName="sibTrans" presStyleCnt="0"/>
      <dgm:spPr/>
    </dgm:pt>
    <dgm:pt modelId="{8C59443B-EE5C-4CAB-8610-D1B2D3D89C93}" type="pres">
      <dgm:prSet presAssocID="{193DCDEB-7E53-4F02-8686-2858A0002F3B}" presName="compNode" presStyleCnt="0"/>
      <dgm:spPr/>
    </dgm:pt>
    <dgm:pt modelId="{25A23117-F7F4-4D14-A69D-2F15F491A614}" type="pres">
      <dgm:prSet presAssocID="{193DCDEB-7E53-4F02-8686-2858A0002F3B}" presName="bgRect" presStyleLbl="bgShp" presStyleIdx="2" presStyleCnt="4"/>
      <dgm:spPr>
        <a:solidFill>
          <a:schemeClr val="bg2">
            <a:lumMod val="50000"/>
          </a:schemeClr>
        </a:solidFill>
      </dgm:spPr>
    </dgm:pt>
    <dgm:pt modelId="{84862F6F-7F4C-43B8-8A35-3A3EC28DFEE9}" type="pres">
      <dgm:prSet presAssocID="{193DCDEB-7E53-4F02-8686-2858A0002F3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lippery"/>
        </a:ext>
      </dgm:extLst>
    </dgm:pt>
    <dgm:pt modelId="{3749BD0C-EAF8-4088-8CF5-A53847835E18}" type="pres">
      <dgm:prSet presAssocID="{193DCDEB-7E53-4F02-8686-2858A0002F3B}" presName="spaceRect" presStyleCnt="0"/>
      <dgm:spPr/>
    </dgm:pt>
    <dgm:pt modelId="{37D06776-3DE8-40AB-B50A-7BE6E4107B56}" type="pres">
      <dgm:prSet presAssocID="{193DCDEB-7E53-4F02-8686-2858A0002F3B}" presName="parTx" presStyleLbl="revTx" presStyleIdx="2" presStyleCnt="4">
        <dgm:presLayoutVars>
          <dgm:chMax val="0"/>
          <dgm:chPref val="0"/>
        </dgm:presLayoutVars>
      </dgm:prSet>
      <dgm:spPr/>
    </dgm:pt>
    <dgm:pt modelId="{8AE7548E-39AC-46A3-AB6B-DCBB4E896092}" type="pres">
      <dgm:prSet presAssocID="{DE3ED8E7-6B72-4FC3-9750-C46CBA520178}" presName="sibTrans" presStyleCnt="0"/>
      <dgm:spPr/>
    </dgm:pt>
    <dgm:pt modelId="{9615BE84-5E53-44C4-8A8E-AE7C347C39F9}" type="pres">
      <dgm:prSet presAssocID="{99F973BF-4F93-48F4-A5D0-F7C2AE316FAF}" presName="compNode" presStyleCnt="0"/>
      <dgm:spPr/>
    </dgm:pt>
    <dgm:pt modelId="{55E510B3-67BB-4439-ACBE-E76E7F1B3A73}" type="pres">
      <dgm:prSet presAssocID="{99F973BF-4F93-48F4-A5D0-F7C2AE316FAF}" presName="bgRect" presStyleLbl="bgShp" presStyleIdx="3" presStyleCnt="4"/>
      <dgm:spPr>
        <a:solidFill>
          <a:schemeClr val="bg2">
            <a:lumMod val="50000"/>
          </a:schemeClr>
        </a:solidFill>
      </dgm:spPr>
    </dgm:pt>
    <dgm:pt modelId="{8F16992B-09E8-4F9E-87AD-11FD4AB9056F}" type="pres">
      <dgm:prSet presAssocID="{99F973BF-4F93-48F4-A5D0-F7C2AE316FA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Run"/>
        </a:ext>
      </dgm:extLst>
    </dgm:pt>
    <dgm:pt modelId="{8D9C230D-76E2-4C2F-AA69-30DAA01817F1}" type="pres">
      <dgm:prSet presAssocID="{99F973BF-4F93-48F4-A5D0-F7C2AE316FAF}" presName="spaceRect" presStyleCnt="0"/>
      <dgm:spPr/>
    </dgm:pt>
    <dgm:pt modelId="{4F506343-B173-4965-9453-F220113D234B}" type="pres">
      <dgm:prSet presAssocID="{99F973BF-4F93-48F4-A5D0-F7C2AE316FAF}" presName="parTx" presStyleLbl="revTx" presStyleIdx="3" presStyleCnt="4">
        <dgm:presLayoutVars>
          <dgm:chMax val="0"/>
          <dgm:chPref val="0"/>
        </dgm:presLayoutVars>
      </dgm:prSet>
      <dgm:spPr/>
    </dgm:pt>
  </dgm:ptLst>
  <dgm:cxnLst>
    <dgm:cxn modelId="{3879BD11-F1DB-4897-B25D-359E7C9BE92F}" type="presOf" srcId="{B7B702F9-ED1F-4CBA-9D57-0B01D2E3BD9C}" destId="{650BC931-3D8B-4C45-BD73-57BE000F59F8}" srcOrd="0" destOrd="0" presId="urn:microsoft.com/office/officeart/2018/2/layout/IconVerticalSolidList"/>
    <dgm:cxn modelId="{C2B0BA18-B286-43C9-AFE5-3B08BEC7199F}" type="presOf" srcId="{FEF362B4-1281-42D1-9326-C8F4CA82DB18}" destId="{CD3B0FA4-4738-4C09-8093-4021D220C775}" srcOrd="0" destOrd="0" presId="urn:microsoft.com/office/officeart/2018/2/layout/IconVerticalSolidList"/>
    <dgm:cxn modelId="{4449CD36-32B7-4ECF-8DD3-28D78C1BBDA3}" type="presOf" srcId="{99F973BF-4F93-48F4-A5D0-F7C2AE316FAF}" destId="{4F506343-B173-4965-9453-F220113D234B}" srcOrd="0" destOrd="0" presId="urn:microsoft.com/office/officeart/2018/2/layout/IconVerticalSolidList"/>
    <dgm:cxn modelId="{4AD99F67-18D1-45EF-95B6-37181530B935}" type="presOf" srcId="{2ADC5E56-8F89-4D03-A0E7-17A7631EB75E}" destId="{60564D15-E248-452A-AC6E-9C084071EC97}" srcOrd="0" destOrd="0" presId="urn:microsoft.com/office/officeart/2018/2/layout/IconVerticalSolidList"/>
    <dgm:cxn modelId="{8AA31449-D5D7-44FF-B4DA-28B86B6BF8D5}" srcId="{B7B702F9-ED1F-4CBA-9D57-0B01D2E3BD9C}" destId="{FEF362B4-1281-42D1-9326-C8F4CA82DB18}" srcOrd="0" destOrd="0" parTransId="{CE92D7AE-815D-4F60-BA3F-D80152413FF2}" sibTransId="{E0B2BF3D-6412-44A2-B6A3-1C6E162AA470}"/>
    <dgm:cxn modelId="{68957D52-F6B0-4D34-9CF0-822166CDB92A}" srcId="{B7B702F9-ED1F-4CBA-9D57-0B01D2E3BD9C}" destId="{99F973BF-4F93-48F4-A5D0-F7C2AE316FAF}" srcOrd="3" destOrd="0" parTransId="{88B7BBB9-15E9-4845-A484-121F3772469E}" sibTransId="{2166B86F-D4E2-4E89-8A78-039F7CE7232E}"/>
    <dgm:cxn modelId="{BD9F9CB9-B13C-4AAE-85C4-847DA2E98172}" type="presOf" srcId="{193DCDEB-7E53-4F02-8686-2858A0002F3B}" destId="{37D06776-3DE8-40AB-B50A-7BE6E4107B56}" srcOrd="0" destOrd="0" presId="urn:microsoft.com/office/officeart/2018/2/layout/IconVerticalSolidList"/>
    <dgm:cxn modelId="{45A12EC6-79C9-48F3-98A5-E861D7B9772A}" srcId="{B7B702F9-ED1F-4CBA-9D57-0B01D2E3BD9C}" destId="{2ADC5E56-8F89-4D03-A0E7-17A7631EB75E}" srcOrd="1" destOrd="0" parTransId="{E484423C-F666-4D56-8097-A806EECCAF20}" sibTransId="{66F0FF7D-83EA-4FE7-9900-DE59056747A8}"/>
    <dgm:cxn modelId="{9DC11AE1-DE16-4C60-A003-A0057B6F321C}" srcId="{B7B702F9-ED1F-4CBA-9D57-0B01D2E3BD9C}" destId="{193DCDEB-7E53-4F02-8686-2858A0002F3B}" srcOrd="2" destOrd="0" parTransId="{BA152E76-5D60-4206-8C4E-51A4B564E14C}" sibTransId="{DE3ED8E7-6B72-4FC3-9750-C46CBA520178}"/>
    <dgm:cxn modelId="{71C224ED-3373-4A98-B76B-7BD5C4EF93B1}" type="presParOf" srcId="{650BC931-3D8B-4C45-BD73-57BE000F59F8}" destId="{4AFC92B4-DA3D-4DC8-8D58-5A578792CB0F}" srcOrd="0" destOrd="0" presId="urn:microsoft.com/office/officeart/2018/2/layout/IconVerticalSolidList"/>
    <dgm:cxn modelId="{267F613D-3D03-4C01-BAFA-1C240B2B1758}" type="presParOf" srcId="{4AFC92B4-DA3D-4DC8-8D58-5A578792CB0F}" destId="{8EEFEE1B-4E14-4DD5-ABC6-A0D3CC99932B}" srcOrd="0" destOrd="0" presId="urn:microsoft.com/office/officeart/2018/2/layout/IconVerticalSolidList"/>
    <dgm:cxn modelId="{694EDA5A-09C6-4CF8-AEE4-67CE508B3DEE}" type="presParOf" srcId="{4AFC92B4-DA3D-4DC8-8D58-5A578792CB0F}" destId="{F8CB762A-6E24-4E9E-99C8-8DABE920F5F8}" srcOrd="1" destOrd="0" presId="urn:microsoft.com/office/officeart/2018/2/layout/IconVerticalSolidList"/>
    <dgm:cxn modelId="{4CB1FBCE-B304-4113-A0A3-BD89930F95A0}" type="presParOf" srcId="{4AFC92B4-DA3D-4DC8-8D58-5A578792CB0F}" destId="{75E72C38-6876-46C5-99DE-A011306C9FBD}" srcOrd="2" destOrd="0" presId="urn:microsoft.com/office/officeart/2018/2/layout/IconVerticalSolidList"/>
    <dgm:cxn modelId="{EBAABDF1-AB1E-445E-8DC8-B24D6190C96D}" type="presParOf" srcId="{4AFC92B4-DA3D-4DC8-8D58-5A578792CB0F}" destId="{CD3B0FA4-4738-4C09-8093-4021D220C775}" srcOrd="3" destOrd="0" presId="urn:microsoft.com/office/officeart/2018/2/layout/IconVerticalSolidList"/>
    <dgm:cxn modelId="{E3B53E2F-C408-48D3-A731-29443EBF4512}" type="presParOf" srcId="{650BC931-3D8B-4C45-BD73-57BE000F59F8}" destId="{A9631B03-EFA4-4D9D-9263-642604EF8F53}" srcOrd="1" destOrd="0" presId="urn:microsoft.com/office/officeart/2018/2/layout/IconVerticalSolidList"/>
    <dgm:cxn modelId="{117E7587-2C44-4352-AA7B-83BB29301AE7}" type="presParOf" srcId="{650BC931-3D8B-4C45-BD73-57BE000F59F8}" destId="{27C2BE2B-E3D1-40E8-A2DA-60C32D13E408}" srcOrd="2" destOrd="0" presId="urn:microsoft.com/office/officeart/2018/2/layout/IconVerticalSolidList"/>
    <dgm:cxn modelId="{B794057A-5BF7-4A01-9187-6F9E88F97E9A}" type="presParOf" srcId="{27C2BE2B-E3D1-40E8-A2DA-60C32D13E408}" destId="{40A2A0B7-67E1-4DE4-A1B7-6039EEC1EC20}" srcOrd="0" destOrd="0" presId="urn:microsoft.com/office/officeart/2018/2/layout/IconVerticalSolidList"/>
    <dgm:cxn modelId="{26970700-BB40-4D80-BB66-70241AC44B17}" type="presParOf" srcId="{27C2BE2B-E3D1-40E8-A2DA-60C32D13E408}" destId="{925F5239-BB63-4FF5-A256-31DE00AADF3F}" srcOrd="1" destOrd="0" presId="urn:microsoft.com/office/officeart/2018/2/layout/IconVerticalSolidList"/>
    <dgm:cxn modelId="{54872BE6-C450-477C-8C9A-E0F8E54915AB}" type="presParOf" srcId="{27C2BE2B-E3D1-40E8-A2DA-60C32D13E408}" destId="{1ACD1AC2-B862-42E0-9B04-EB4D27BE75CA}" srcOrd="2" destOrd="0" presId="urn:microsoft.com/office/officeart/2018/2/layout/IconVerticalSolidList"/>
    <dgm:cxn modelId="{4D709B91-5880-4755-A9E1-722CC1BF6DE5}" type="presParOf" srcId="{27C2BE2B-E3D1-40E8-A2DA-60C32D13E408}" destId="{60564D15-E248-452A-AC6E-9C084071EC97}" srcOrd="3" destOrd="0" presId="urn:microsoft.com/office/officeart/2018/2/layout/IconVerticalSolidList"/>
    <dgm:cxn modelId="{A5653184-3083-4846-9A33-18EEB6B7641D}" type="presParOf" srcId="{650BC931-3D8B-4C45-BD73-57BE000F59F8}" destId="{DB87114F-A13D-4BA4-8216-2B441BCDFC01}" srcOrd="3" destOrd="0" presId="urn:microsoft.com/office/officeart/2018/2/layout/IconVerticalSolidList"/>
    <dgm:cxn modelId="{F5937208-9E6B-4FE8-AE06-26E6FB5807E3}" type="presParOf" srcId="{650BC931-3D8B-4C45-BD73-57BE000F59F8}" destId="{8C59443B-EE5C-4CAB-8610-D1B2D3D89C93}" srcOrd="4" destOrd="0" presId="urn:microsoft.com/office/officeart/2018/2/layout/IconVerticalSolidList"/>
    <dgm:cxn modelId="{D8C169FA-5D58-4CF8-848C-791E6D92B8A8}" type="presParOf" srcId="{8C59443B-EE5C-4CAB-8610-D1B2D3D89C93}" destId="{25A23117-F7F4-4D14-A69D-2F15F491A614}" srcOrd="0" destOrd="0" presId="urn:microsoft.com/office/officeart/2018/2/layout/IconVerticalSolidList"/>
    <dgm:cxn modelId="{12FEDBA7-0406-4468-BC31-DF9550D6B9FA}" type="presParOf" srcId="{8C59443B-EE5C-4CAB-8610-D1B2D3D89C93}" destId="{84862F6F-7F4C-43B8-8A35-3A3EC28DFEE9}" srcOrd="1" destOrd="0" presId="urn:microsoft.com/office/officeart/2018/2/layout/IconVerticalSolidList"/>
    <dgm:cxn modelId="{39184F26-E499-4D1B-A0D6-B85941B6A3B9}" type="presParOf" srcId="{8C59443B-EE5C-4CAB-8610-D1B2D3D89C93}" destId="{3749BD0C-EAF8-4088-8CF5-A53847835E18}" srcOrd="2" destOrd="0" presId="urn:microsoft.com/office/officeart/2018/2/layout/IconVerticalSolidList"/>
    <dgm:cxn modelId="{AE07CA49-F676-495B-B8C4-E325383F070B}" type="presParOf" srcId="{8C59443B-EE5C-4CAB-8610-D1B2D3D89C93}" destId="{37D06776-3DE8-40AB-B50A-7BE6E4107B56}" srcOrd="3" destOrd="0" presId="urn:microsoft.com/office/officeart/2018/2/layout/IconVerticalSolidList"/>
    <dgm:cxn modelId="{A57BADD8-0496-409D-BA14-4F369A8BCAF6}" type="presParOf" srcId="{650BC931-3D8B-4C45-BD73-57BE000F59F8}" destId="{8AE7548E-39AC-46A3-AB6B-DCBB4E896092}" srcOrd="5" destOrd="0" presId="urn:microsoft.com/office/officeart/2018/2/layout/IconVerticalSolidList"/>
    <dgm:cxn modelId="{29B37680-8429-4F50-A5C9-72C4A8FDC44F}" type="presParOf" srcId="{650BC931-3D8B-4C45-BD73-57BE000F59F8}" destId="{9615BE84-5E53-44C4-8A8E-AE7C347C39F9}" srcOrd="6" destOrd="0" presId="urn:microsoft.com/office/officeart/2018/2/layout/IconVerticalSolidList"/>
    <dgm:cxn modelId="{4601B939-A364-4F7C-AE15-8EC59BF86075}" type="presParOf" srcId="{9615BE84-5E53-44C4-8A8E-AE7C347C39F9}" destId="{55E510B3-67BB-4439-ACBE-E76E7F1B3A73}" srcOrd="0" destOrd="0" presId="urn:microsoft.com/office/officeart/2018/2/layout/IconVerticalSolidList"/>
    <dgm:cxn modelId="{21478CF6-AAFF-4A0F-ACAB-F9E06270C252}" type="presParOf" srcId="{9615BE84-5E53-44C4-8A8E-AE7C347C39F9}" destId="{8F16992B-09E8-4F9E-87AD-11FD4AB9056F}" srcOrd="1" destOrd="0" presId="urn:microsoft.com/office/officeart/2018/2/layout/IconVerticalSolidList"/>
    <dgm:cxn modelId="{D3131C91-83C1-4482-A499-343B078BDFDC}" type="presParOf" srcId="{9615BE84-5E53-44C4-8A8E-AE7C347C39F9}" destId="{8D9C230D-76E2-4C2F-AA69-30DAA01817F1}" srcOrd="2" destOrd="0" presId="urn:microsoft.com/office/officeart/2018/2/layout/IconVerticalSolidList"/>
    <dgm:cxn modelId="{450E3D17-3496-4FDD-BD73-7A881CF2DC01}" type="presParOf" srcId="{9615BE84-5E53-44C4-8A8E-AE7C347C39F9}" destId="{4F506343-B173-4965-9453-F220113D234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33C4111-BA8F-4484-833F-67CE55CF8967}"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0E19433-AF72-4C09-B3B6-129B7FB2EFA5}">
      <dgm:prSet/>
      <dgm:spPr>
        <a:solidFill>
          <a:schemeClr val="tx2">
            <a:lumMod val="50000"/>
            <a:lumOff val="50000"/>
          </a:schemeClr>
        </a:solidFill>
      </dgm:spPr>
      <dgm:t>
        <a:bodyPr/>
        <a:lstStyle/>
        <a:p>
          <a:r>
            <a:rPr lang="en-GB" dirty="0"/>
            <a:t>Suggests positive ageing is linked to continued activity and social interaction</a:t>
          </a:r>
          <a:endParaRPr lang="en-US" dirty="0"/>
        </a:p>
      </dgm:t>
    </dgm:pt>
    <dgm:pt modelId="{8A6DC55C-F815-4769-8168-D741366BD0B1}" type="parTrans" cxnId="{A3A5B9AA-6D5E-4114-B3C7-BD548D1F57A3}">
      <dgm:prSet/>
      <dgm:spPr/>
      <dgm:t>
        <a:bodyPr/>
        <a:lstStyle/>
        <a:p>
          <a:endParaRPr lang="en-US"/>
        </a:p>
      </dgm:t>
    </dgm:pt>
    <dgm:pt modelId="{C350525C-ABA7-41E9-B89D-AC618FC6E462}" type="sibTrans" cxnId="{A3A5B9AA-6D5E-4114-B3C7-BD548D1F57A3}">
      <dgm:prSet/>
      <dgm:spPr/>
      <dgm:t>
        <a:bodyPr/>
        <a:lstStyle/>
        <a:p>
          <a:endParaRPr lang="en-US"/>
        </a:p>
      </dgm:t>
    </dgm:pt>
    <dgm:pt modelId="{9B9EBCF3-9548-4CA3-A054-C3866673D112}">
      <dgm:prSet/>
      <dgm:spPr>
        <a:solidFill>
          <a:schemeClr val="tx2">
            <a:lumMod val="50000"/>
            <a:lumOff val="50000"/>
          </a:schemeClr>
        </a:solidFill>
      </dgm:spPr>
      <dgm:t>
        <a:bodyPr/>
        <a:lstStyle/>
        <a:p>
          <a:r>
            <a:rPr lang="en-GB" dirty="0"/>
            <a:t>Proposes that older adults experience a higher quality of life when they stay physically, socially, and mentally active</a:t>
          </a:r>
          <a:endParaRPr lang="en-US" dirty="0"/>
        </a:p>
      </dgm:t>
    </dgm:pt>
    <dgm:pt modelId="{E79F154F-45BD-4955-9BF9-1F2744BBA373}" type="parTrans" cxnId="{91CAF357-95B9-4CEA-8AA9-B22CD605BDD4}">
      <dgm:prSet/>
      <dgm:spPr/>
      <dgm:t>
        <a:bodyPr/>
        <a:lstStyle/>
        <a:p>
          <a:endParaRPr lang="en-US"/>
        </a:p>
      </dgm:t>
    </dgm:pt>
    <dgm:pt modelId="{7470A298-D670-4F85-8889-0E6881182B5A}" type="sibTrans" cxnId="{91CAF357-95B9-4CEA-8AA9-B22CD605BDD4}">
      <dgm:prSet/>
      <dgm:spPr/>
      <dgm:t>
        <a:bodyPr/>
        <a:lstStyle/>
        <a:p>
          <a:endParaRPr lang="en-US"/>
        </a:p>
      </dgm:t>
    </dgm:pt>
    <dgm:pt modelId="{1E8E7F09-7BBB-4088-9B98-E91441D96B16}">
      <dgm:prSet/>
      <dgm:spPr>
        <a:solidFill>
          <a:schemeClr val="tx2">
            <a:lumMod val="50000"/>
            <a:lumOff val="50000"/>
          </a:schemeClr>
        </a:solidFill>
      </dgm:spPr>
      <dgm:t>
        <a:bodyPr/>
        <a:lstStyle/>
        <a:p>
          <a:r>
            <a:rPr lang="en-GB"/>
            <a:t>Engage in meaningful personal and community activities</a:t>
          </a:r>
          <a:endParaRPr lang="en-US"/>
        </a:p>
      </dgm:t>
    </dgm:pt>
    <dgm:pt modelId="{500ABF35-6790-4D72-AC86-0A20DE4C830C}" type="parTrans" cxnId="{485FDFD1-4564-49B1-B11E-090A18868314}">
      <dgm:prSet/>
      <dgm:spPr/>
      <dgm:t>
        <a:bodyPr/>
        <a:lstStyle/>
        <a:p>
          <a:endParaRPr lang="en-US"/>
        </a:p>
      </dgm:t>
    </dgm:pt>
    <dgm:pt modelId="{7DD7D4BF-C9D3-4982-963F-544532A5C621}" type="sibTrans" cxnId="{485FDFD1-4564-49B1-B11E-090A18868314}">
      <dgm:prSet/>
      <dgm:spPr/>
      <dgm:t>
        <a:bodyPr/>
        <a:lstStyle/>
        <a:p>
          <a:endParaRPr lang="en-US"/>
        </a:p>
      </dgm:t>
    </dgm:pt>
    <dgm:pt modelId="{6C1B50AF-062C-4CA5-B798-0A0E29214805}">
      <dgm:prSet/>
      <dgm:spPr>
        <a:solidFill>
          <a:schemeClr val="tx2">
            <a:lumMod val="50000"/>
            <a:lumOff val="50000"/>
          </a:schemeClr>
        </a:solidFill>
      </dgm:spPr>
      <dgm:t>
        <a:bodyPr/>
        <a:lstStyle/>
        <a:p>
          <a:r>
            <a:rPr lang="en-GB" dirty="0"/>
            <a:t>Emphasizes the importance of purpose and connection in later life</a:t>
          </a:r>
          <a:endParaRPr lang="en-US" dirty="0"/>
        </a:p>
      </dgm:t>
    </dgm:pt>
    <dgm:pt modelId="{4E68210C-651B-4136-8D23-FEF8FADAB21D}" type="parTrans" cxnId="{248CC0FB-C0BB-482B-BE7E-86A4C3DF4CBA}">
      <dgm:prSet/>
      <dgm:spPr/>
      <dgm:t>
        <a:bodyPr/>
        <a:lstStyle/>
        <a:p>
          <a:endParaRPr lang="en-US"/>
        </a:p>
      </dgm:t>
    </dgm:pt>
    <dgm:pt modelId="{6938B23C-AF3B-4FED-B3D9-A2A6323C6CCD}" type="sibTrans" cxnId="{248CC0FB-C0BB-482B-BE7E-86A4C3DF4CBA}">
      <dgm:prSet/>
      <dgm:spPr/>
      <dgm:t>
        <a:bodyPr/>
        <a:lstStyle/>
        <a:p>
          <a:endParaRPr lang="en-US"/>
        </a:p>
      </dgm:t>
    </dgm:pt>
    <dgm:pt modelId="{D8693FEA-FD61-403C-A973-FDC16321F0D7}">
      <dgm:prSet/>
      <dgm:spPr>
        <a:solidFill>
          <a:schemeClr val="tx2">
            <a:lumMod val="50000"/>
            <a:lumOff val="50000"/>
          </a:schemeClr>
        </a:solidFill>
      </dgm:spPr>
      <dgm:t>
        <a:bodyPr/>
        <a:lstStyle/>
        <a:p>
          <a:r>
            <a:rPr lang="en-GB"/>
            <a:t>Developed as a counterpoint to the Disengagement Theory </a:t>
          </a:r>
          <a:endParaRPr lang="en-US"/>
        </a:p>
      </dgm:t>
    </dgm:pt>
    <dgm:pt modelId="{B5B235C3-557C-4292-8368-20811C0492C0}" type="parTrans" cxnId="{F232EC50-4704-40DE-BCE1-307606519748}">
      <dgm:prSet/>
      <dgm:spPr/>
      <dgm:t>
        <a:bodyPr/>
        <a:lstStyle/>
        <a:p>
          <a:endParaRPr lang="en-US"/>
        </a:p>
      </dgm:t>
    </dgm:pt>
    <dgm:pt modelId="{442AC337-5BBC-4C89-9EB3-36D211773DC1}" type="sibTrans" cxnId="{F232EC50-4704-40DE-BCE1-307606519748}">
      <dgm:prSet/>
      <dgm:spPr/>
      <dgm:t>
        <a:bodyPr/>
        <a:lstStyle/>
        <a:p>
          <a:endParaRPr lang="en-US"/>
        </a:p>
      </dgm:t>
    </dgm:pt>
    <dgm:pt modelId="{31C4A6FA-522F-4EAB-A958-1F13B505FA99}">
      <dgm:prSet/>
      <dgm:spPr>
        <a:solidFill>
          <a:schemeClr val="tx2">
            <a:lumMod val="50000"/>
            <a:lumOff val="50000"/>
          </a:schemeClr>
        </a:solidFill>
      </dgm:spPr>
      <dgm:t>
        <a:bodyPr/>
        <a:lstStyle/>
        <a:p>
          <a:r>
            <a:rPr lang="en-GB" dirty="0"/>
            <a:t>Challenges the idea that older adults should naturally withdraw from society</a:t>
          </a:r>
          <a:endParaRPr lang="en-US" dirty="0"/>
        </a:p>
      </dgm:t>
    </dgm:pt>
    <dgm:pt modelId="{8929BCEB-55E0-481A-AE43-0C0477B0E161}" type="parTrans" cxnId="{7DFB9A77-213E-4EAC-9E1E-D0D7A8398BA8}">
      <dgm:prSet/>
      <dgm:spPr/>
      <dgm:t>
        <a:bodyPr/>
        <a:lstStyle/>
        <a:p>
          <a:endParaRPr lang="en-US"/>
        </a:p>
      </dgm:t>
    </dgm:pt>
    <dgm:pt modelId="{F5AA983F-9016-4938-A890-30BDC1F26ACA}" type="sibTrans" cxnId="{7DFB9A77-213E-4EAC-9E1E-D0D7A8398BA8}">
      <dgm:prSet/>
      <dgm:spPr/>
      <dgm:t>
        <a:bodyPr/>
        <a:lstStyle/>
        <a:p>
          <a:endParaRPr lang="en-US"/>
        </a:p>
      </dgm:t>
    </dgm:pt>
    <dgm:pt modelId="{599B2265-E61B-4B38-82C9-D80C87FCA6A3}" type="pres">
      <dgm:prSet presAssocID="{E33C4111-BA8F-4484-833F-67CE55CF8967}" presName="linear" presStyleCnt="0">
        <dgm:presLayoutVars>
          <dgm:animLvl val="lvl"/>
          <dgm:resizeHandles val="exact"/>
        </dgm:presLayoutVars>
      </dgm:prSet>
      <dgm:spPr/>
    </dgm:pt>
    <dgm:pt modelId="{987A5985-553B-4C86-9249-92FD1D67A9CE}" type="pres">
      <dgm:prSet presAssocID="{20E19433-AF72-4C09-B3B6-129B7FB2EFA5}" presName="parentText" presStyleLbl="node1" presStyleIdx="0" presStyleCnt="6">
        <dgm:presLayoutVars>
          <dgm:chMax val="0"/>
          <dgm:bulletEnabled val="1"/>
        </dgm:presLayoutVars>
      </dgm:prSet>
      <dgm:spPr/>
    </dgm:pt>
    <dgm:pt modelId="{76DD8857-3314-47CE-A7B6-51B5C1EAB450}" type="pres">
      <dgm:prSet presAssocID="{C350525C-ABA7-41E9-B89D-AC618FC6E462}" presName="spacer" presStyleCnt="0"/>
      <dgm:spPr/>
    </dgm:pt>
    <dgm:pt modelId="{8E631595-7234-4C61-88EF-512D2A75B0B1}" type="pres">
      <dgm:prSet presAssocID="{9B9EBCF3-9548-4CA3-A054-C3866673D112}" presName="parentText" presStyleLbl="node1" presStyleIdx="1" presStyleCnt="6">
        <dgm:presLayoutVars>
          <dgm:chMax val="0"/>
          <dgm:bulletEnabled val="1"/>
        </dgm:presLayoutVars>
      </dgm:prSet>
      <dgm:spPr/>
    </dgm:pt>
    <dgm:pt modelId="{3E3785D2-99AA-4F98-BFF9-CE0404526A41}" type="pres">
      <dgm:prSet presAssocID="{7470A298-D670-4F85-8889-0E6881182B5A}" presName="spacer" presStyleCnt="0"/>
      <dgm:spPr/>
    </dgm:pt>
    <dgm:pt modelId="{1CEADE21-AB55-42A9-9A7F-B9F9305124B1}" type="pres">
      <dgm:prSet presAssocID="{1E8E7F09-7BBB-4088-9B98-E91441D96B16}" presName="parentText" presStyleLbl="node1" presStyleIdx="2" presStyleCnt="6">
        <dgm:presLayoutVars>
          <dgm:chMax val="0"/>
          <dgm:bulletEnabled val="1"/>
        </dgm:presLayoutVars>
      </dgm:prSet>
      <dgm:spPr/>
    </dgm:pt>
    <dgm:pt modelId="{ABD18164-F7C2-4358-AE66-A3C11B312E33}" type="pres">
      <dgm:prSet presAssocID="{7DD7D4BF-C9D3-4982-963F-544532A5C621}" presName="spacer" presStyleCnt="0"/>
      <dgm:spPr/>
    </dgm:pt>
    <dgm:pt modelId="{BECF60E3-2558-41D7-88F6-69A6FD5F3C50}" type="pres">
      <dgm:prSet presAssocID="{6C1B50AF-062C-4CA5-B798-0A0E29214805}" presName="parentText" presStyleLbl="node1" presStyleIdx="3" presStyleCnt="6">
        <dgm:presLayoutVars>
          <dgm:chMax val="0"/>
          <dgm:bulletEnabled val="1"/>
        </dgm:presLayoutVars>
      </dgm:prSet>
      <dgm:spPr/>
    </dgm:pt>
    <dgm:pt modelId="{DE18882B-8A35-4100-9967-2382E53E75F9}" type="pres">
      <dgm:prSet presAssocID="{6938B23C-AF3B-4FED-B3D9-A2A6323C6CCD}" presName="spacer" presStyleCnt="0"/>
      <dgm:spPr/>
    </dgm:pt>
    <dgm:pt modelId="{DA7E1096-F468-476A-B29B-246EBE8ABAE3}" type="pres">
      <dgm:prSet presAssocID="{D8693FEA-FD61-403C-A973-FDC16321F0D7}" presName="parentText" presStyleLbl="node1" presStyleIdx="4" presStyleCnt="6">
        <dgm:presLayoutVars>
          <dgm:chMax val="0"/>
          <dgm:bulletEnabled val="1"/>
        </dgm:presLayoutVars>
      </dgm:prSet>
      <dgm:spPr/>
    </dgm:pt>
    <dgm:pt modelId="{A66CA3D8-F629-424F-8BD3-16C368F3CDAA}" type="pres">
      <dgm:prSet presAssocID="{442AC337-5BBC-4C89-9EB3-36D211773DC1}" presName="spacer" presStyleCnt="0"/>
      <dgm:spPr/>
    </dgm:pt>
    <dgm:pt modelId="{FC14F401-1AC7-4B3D-8D13-C24F613E3F6D}" type="pres">
      <dgm:prSet presAssocID="{31C4A6FA-522F-4EAB-A958-1F13B505FA99}" presName="parentText" presStyleLbl="node1" presStyleIdx="5" presStyleCnt="6">
        <dgm:presLayoutVars>
          <dgm:chMax val="0"/>
          <dgm:bulletEnabled val="1"/>
        </dgm:presLayoutVars>
      </dgm:prSet>
      <dgm:spPr/>
    </dgm:pt>
  </dgm:ptLst>
  <dgm:cxnLst>
    <dgm:cxn modelId="{40B0A64C-8C96-4F9D-947F-776C649E8C0D}" type="presOf" srcId="{1E8E7F09-7BBB-4088-9B98-E91441D96B16}" destId="{1CEADE21-AB55-42A9-9A7F-B9F9305124B1}" srcOrd="0" destOrd="0" presId="urn:microsoft.com/office/officeart/2005/8/layout/vList2"/>
    <dgm:cxn modelId="{F232EC50-4704-40DE-BCE1-307606519748}" srcId="{E33C4111-BA8F-4484-833F-67CE55CF8967}" destId="{D8693FEA-FD61-403C-A973-FDC16321F0D7}" srcOrd="4" destOrd="0" parTransId="{B5B235C3-557C-4292-8368-20811C0492C0}" sibTransId="{442AC337-5BBC-4C89-9EB3-36D211773DC1}"/>
    <dgm:cxn modelId="{29DE1854-C38A-45EE-B7D3-76F4B71527F7}" type="presOf" srcId="{31C4A6FA-522F-4EAB-A958-1F13B505FA99}" destId="{FC14F401-1AC7-4B3D-8D13-C24F613E3F6D}" srcOrd="0" destOrd="0" presId="urn:microsoft.com/office/officeart/2005/8/layout/vList2"/>
    <dgm:cxn modelId="{7DFB9A77-213E-4EAC-9E1E-D0D7A8398BA8}" srcId="{E33C4111-BA8F-4484-833F-67CE55CF8967}" destId="{31C4A6FA-522F-4EAB-A958-1F13B505FA99}" srcOrd="5" destOrd="0" parTransId="{8929BCEB-55E0-481A-AE43-0C0477B0E161}" sibTransId="{F5AA983F-9016-4938-A890-30BDC1F26ACA}"/>
    <dgm:cxn modelId="{91CAF357-95B9-4CEA-8AA9-B22CD605BDD4}" srcId="{E33C4111-BA8F-4484-833F-67CE55CF8967}" destId="{9B9EBCF3-9548-4CA3-A054-C3866673D112}" srcOrd="1" destOrd="0" parTransId="{E79F154F-45BD-4955-9BF9-1F2744BBA373}" sibTransId="{7470A298-D670-4F85-8889-0E6881182B5A}"/>
    <dgm:cxn modelId="{A3A5B9AA-6D5E-4114-B3C7-BD548D1F57A3}" srcId="{E33C4111-BA8F-4484-833F-67CE55CF8967}" destId="{20E19433-AF72-4C09-B3B6-129B7FB2EFA5}" srcOrd="0" destOrd="0" parTransId="{8A6DC55C-F815-4769-8168-D741366BD0B1}" sibTransId="{C350525C-ABA7-41E9-B89D-AC618FC6E462}"/>
    <dgm:cxn modelId="{B52640B5-7D9B-4FBC-BF6E-6F5AC79D1913}" type="presOf" srcId="{D8693FEA-FD61-403C-A973-FDC16321F0D7}" destId="{DA7E1096-F468-476A-B29B-246EBE8ABAE3}" srcOrd="0" destOrd="0" presId="urn:microsoft.com/office/officeart/2005/8/layout/vList2"/>
    <dgm:cxn modelId="{83A133BB-1290-4143-BDC4-ABCCCCC438E0}" type="presOf" srcId="{E33C4111-BA8F-4484-833F-67CE55CF8967}" destId="{599B2265-E61B-4B38-82C9-D80C87FCA6A3}" srcOrd="0" destOrd="0" presId="urn:microsoft.com/office/officeart/2005/8/layout/vList2"/>
    <dgm:cxn modelId="{E1536EC5-37E5-4333-BE38-ADD1D20BE3BB}" type="presOf" srcId="{6C1B50AF-062C-4CA5-B798-0A0E29214805}" destId="{BECF60E3-2558-41D7-88F6-69A6FD5F3C50}" srcOrd="0" destOrd="0" presId="urn:microsoft.com/office/officeart/2005/8/layout/vList2"/>
    <dgm:cxn modelId="{485FDFD1-4564-49B1-B11E-090A18868314}" srcId="{E33C4111-BA8F-4484-833F-67CE55CF8967}" destId="{1E8E7F09-7BBB-4088-9B98-E91441D96B16}" srcOrd="2" destOrd="0" parTransId="{500ABF35-6790-4D72-AC86-0A20DE4C830C}" sibTransId="{7DD7D4BF-C9D3-4982-963F-544532A5C621}"/>
    <dgm:cxn modelId="{41E7C3E6-4A94-454B-8B46-1EA1367856AE}" type="presOf" srcId="{9B9EBCF3-9548-4CA3-A054-C3866673D112}" destId="{8E631595-7234-4C61-88EF-512D2A75B0B1}" srcOrd="0" destOrd="0" presId="urn:microsoft.com/office/officeart/2005/8/layout/vList2"/>
    <dgm:cxn modelId="{D3451AE9-ECBD-4859-B5CF-0684AA772F3C}" type="presOf" srcId="{20E19433-AF72-4C09-B3B6-129B7FB2EFA5}" destId="{987A5985-553B-4C86-9249-92FD1D67A9CE}" srcOrd="0" destOrd="0" presId="urn:microsoft.com/office/officeart/2005/8/layout/vList2"/>
    <dgm:cxn modelId="{248CC0FB-C0BB-482B-BE7E-86A4C3DF4CBA}" srcId="{E33C4111-BA8F-4484-833F-67CE55CF8967}" destId="{6C1B50AF-062C-4CA5-B798-0A0E29214805}" srcOrd="3" destOrd="0" parTransId="{4E68210C-651B-4136-8D23-FEF8FADAB21D}" sibTransId="{6938B23C-AF3B-4FED-B3D9-A2A6323C6CCD}"/>
    <dgm:cxn modelId="{68DB14E2-7B99-4D4F-9510-FEC98D50CD1D}" type="presParOf" srcId="{599B2265-E61B-4B38-82C9-D80C87FCA6A3}" destId="{987A5985-553B-4C86-9249-92FD1D67A9CE}" srcOrd="0" destOrd="0" presId="urn:microsoft.com/office/officeart/2005/8/layout/vList2"/>
    <dgm:cxn modelId="{3F0E8A6E-FAC3-4444-BB74-8DAA15309756}" type="presParOf" srcId="{599B2265-E61B-4B38-82C9-D80C87FCA6A3}" destId="{76DD8857-3314-47CE-A7B6-51B5C1EAB450}" srcOrd="1" destOrd="0" presId="urn:microsoft.com/office/officeart/2005/8/layout/vList2"/>
    <dgm:cxn modelId="{CC3D44A8-49F0-48D0-BFF7-097BB6463D82}" type="presParOf" srcId="{599B2265-E61B-4B38-82C9-D80C87FCA6A3}" destId="{8E631595-7234-4C61-88EF-512D2A75B0B1}" srcOrd="2" destOrd="0" presId="urn:microsoft.com/office/officeart/2005/8/layout/vList2"/>
    <dgm:cxn modelId="{78914193-E175-4B9A-9AED-6AB362925896}" type="presParOf" srcId="{599B2265-E61B-4B38-82C9-D80C87FCA6A3}" destId="{3E3785D2-99AA-4F98-BFF9-CE0404526A41}" srcOrd="3" destOrd="0" presId="urn:microsoft.com/office/officeart/2005/8/layout/vList2"/>
    <dgm:cxn modelId="{67977299-B174-4AA7-8A09-7C3DA64A9935}" type="presParOf" srcId="{599B2265-E61B-4B38-82C9-D80C87FCA6A3}" destId="{1CEADE21-AB55-42A9-9A7F-B9F9305124B1}" srcOrd="4" destOrd="0" presId="urn:microsoft.com/office/officeart/2005/8/layout/vList2"/>
    <dgm:cxn modelId="{08678CEA-939C-4246-851C-47BD8D89E917}" type="presParOf" srcId="{599B2265-E61B-4B38-82C9-D80C87FCA6A3}" destId="{ABD18164-F7C2-4358-AE66-A3C11B312E33}" srcOrd="5" destOrd="0" presId="urn:microsoft.com/office/officeart/2005/8/layout/vList2"/>
    <dgm:cxn modelId="{01A98922-2019-480F-8652-4C46348E27B7}" type="presParOf" srcId="{599B2265-E61B-4B38-82C9-D80C87FCA6A3}" destId="{BECF60E3-2558-41D7-88F6-69A6FD5F3C50}" srcOrd="6" destOrd="0" presId="urn:microsoft.com/office/officeart/2005/8/layout/vList2"/>
    <dgm:cxn modelId="{6DE541AB-A2EC-4102-BA3A-184543D2A1BB}" type="presParOf" srcId="{599B2265-E61B-4B38-82C9-D80C87FCA6A3}" destId="{DE18882B-8A35-4100-9967-2382E53E75F9}" srcOrd="7" destOrd="0" presId="urn:microsoft.com/office/officeart/2005/8/layout/vList2"/>
    <dgm:cxn modelId="{CD84BAE0-0E7C-42AF-A91E-9A1C0C3EB2C8}" type="presParOf" srcId="{599B2265-E61B-4B38-82C9-D80C87FCA6A3}" destId="{DA7E1096-F468-476A-B29B-246EBE8ABAE3}" srcOrd="8" destOrd="0" presId="urn:microsoft.com/office/officeart/2005/8/layout/vList2"/>
    <dgm:cxn modelId="{1D5FC605-B68B-4553-B11B-44DDBC808927}" type="presParOf" srcId="{599B2265-E61B-4B38-82C9-D80C87FCA6A3}" destId="{A66CA3D8-F629-424F-8BD3-16C368F3CDAA}" srcOrd="9" destOrd="0" presId="urn:microsoft.com/office/officeart/2005/8/layout/vList2"/>
    <dgm:cxn modelId="{1B068392-7315-4703-876D-207ED952A0E3}" type="presParOf" srcId="{599B2265-E61B-4B38-82C9-D80C87FCA6A3}" destId="{FC14F401-1AC7-4B3D-8D13-C24F613E3F6D}"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AC0E35D-885B-452D-9CBE-8E371831C382}" type="doc">
      <dgm:prSet loTypeId="urn:microsoft.com/office/officeart/2005/8/layout/vList2" loCatId="list" qsTypeId="urn:microsoft.com/office/officeart/2005/8/quickstyle/simple2" qsCatId="simple" csTypeId="urn:microsoft.com/office/officeart/2005/8/colors/accent3_2" csCatId="accent3" phldr="1"/>
      <dgm:spPr/>
      <dgm:t>
        <a:bodyPr/>
        <a:lstStyle/>
        <a:p>
          <a:endParaRPr lang="en-US"/>
        </a:p>
      </dgm:t>
    </dgm:pt>
    <dgm:pt modelId="{1C13F21A-434B-40F9-A744-DE53FC43B3AD}">
      <dgm:prSet/>
      <dgm:spPr>
        <a:solidFill>
          <a:schemeClr val="tx2">
            <a:lumMod val="50000"/>
            <a:lumOff val="50000"/>
          </a:schemeClr>
        </a:solidFill>
      </dgm:spPr>
      <dgm:t>
        <a:bodyPr/>
        <a:lstStyle/>
        <a:p>
          <a:r>
            <a:rPr lang="en-GB" dirty="0"/>
            <a:t>Suggests that negative psychological outcomes in ageing are influenced by Society’s negative views of older people</a:t>
          </a:r>
          <a:endParaRPr lang="en-US" dirty="0"/>
        </a:p>
      </dgm:t>
    </dgm:pt>
    <dgm:pt modelId="{CCF75ED8-F350-4E33-9A28-86AB50C2815A}" type="parTrans" cxnId="{B8A41917-C90A-4A2E-8B24-75FF43C0721F}">
      <dgm:prSet/>
      <dgm:spPr/>
      <dgm:t>
        <a:bodyPr/>
        <a:lstStyle/>
        <a:p>
          <a:endParaRPr lang="en-US"/>
        </a:p>
      </dgm:t>
    </dgm:pt>
    <dgm:pt modelId="{1A6F863A-5006-4684-A8FF-B05B1CD2BA96}" type="sibTrans" cxnId="{B8A41917-C90A-4A2E-8B24-75FF43C0721F}">
      <dgm:prSet/>
      <dgm:spPr/>
      <dgm:t>
        <a:bodyPr/>
        <a:lstStyle/>
        <a:p>
          <a:endParaRPr lang="en-US"/>
        </a:p>
      </dgm:t>
    </dgm:pt>
    <dgm:pt modelId="{019F8EC8-9105-48F4-AA00-FA7614DF0E97}">
      <dgm:prSet/>
      <dgm:spPr>
        <a:solidFill>
          <a:schemeClr val="tx2">
            <a:lumMod val="50000"/>
            <a:lumOff val="50000"/>
          </a:schemeClr>
        </a:solidFill>
      </dgm:spPr>
      <dgm:t>
        <a:bodyPr/>
        <a:lstStyle/>
        <a:p>
          <a:r>
            <a:rPr lang="en-GB"/>
            <a:t>Inadequate services and limited opportunities for older adults</a:t>
          </a:r>
          <a:endParaRPr lang="en-US"/>
        </a:p>
      </dgm:t>
    </dgm:pt>
    <dgm:pt modelId="{6C9496EB-1148-47AD-BCBB-EE7E76A046BC}" type="parTrans" cxnId="{2ED1CF61-896B-4228-AB1E-5A558C821394}">
      <dgm:prSet/>
      <dgm:spPr/>
      <dgm:t>
        <a:bodyPr/>
        <a:lstStyle/>
        <a:p>
          <a:endParaRPr lang="en-US"/>
        </a:p>
      </dgm:t>
    </dgm:pt>
    <dgm:pt modelId="{A7C7DAAE-CD3C-4A89-9391-33F78DF26718}" type="sibTrans" cxnId="{2ED1CF61-896B-4228-AB1E-5A558C821394}">
      <dgm:prSet/>
      <dgm:spPr/>
      <dgm:t>
        <a:bodyPr/>
        <a:lstStyle/>
        <a:p>
          <a:endParaRPr lang="en-US"/>
        </a:p>
      </dgm:t>
    </dgm:pt>
    <dgm:pt modelId="{A7F2E5B0-5341-45B9-8312-432C428FC2A2}">
      <dgm:prSet/>
      <dgm:spPr>
        <a:solidFill>
          <a:schemeClr val="tx2">
            <a:lumMod val="50000"/>
            <a:lumOff val="50000"/>
          </a:schemeClr>
        </a:solidFill>
      </dgm:spPr>
      <dgm:t>
        <a:bodyPr/>
        <a:lstStyle/>
        <a:p>
          <a:r>
            <a:rPr lang="en-GB"/>
            <a:t>Ageing is not just a biological process, but one shaped by social attitudes and structures</a:t>
          </a:r>
          <a:endParaRPr lang="en-US"/>
        </a:p>
      </dgm:t>
    </dgm:pt>
    <dgm:pt modelId="{F56B5DDE-F433-438B-9003-6745A16454F0}" type="parTrans" cxnId="{B0906C59-EF00-4FF1-A697-FC0E7C94E505}">
      <dgm:prSet/>
      <dgm:spPr/>
      <dgm:t>
        <a:bodyPr/>
        <a:lstStyle/>
        <a:p>
          <a:endParaRPr lang="en-US"/>
        </a:p>
      </dgm:t>
    </dgm:pt>
    <dgm:pt modelId="{B1D1220F-C097-4592-84DA-864BDD35745C}" type="sibTrans" cxnId="{B0906C59-EF00-4FF1-A697-FC0E7C94E505}">
      <dgm:prSet/>
      <dgm:spPr/>
      <dgm:t>
        <a:bodyPr/>
        <a:lstStyle/>
        <a:p>
          <a:endParaRPr lang="en-US"/>
        </a:p>
      </dgm:t>
    </dgm:pt>
    <dgm:pt modelId="{9B17B4CD-A761-49A1-98F2-A1C4798A337E}">
      <dgm:prSet/>
      <dgm:spPr>
        <a:solidFill>
          <a:schemeClr val="tx2">
            <a:lumMod val="50000"/>
            <a:lumOff val="50000"/>
          </a:schemeClr>
        </a:solidFill>
      </dgm:spPr>
      <dgm:t>
        <a:bodyPr/>
        <a:lstStyle/>
        <a:p>
          <a:r>
            <a:rPr lang="en-GB" dirty="0"/>
            <a:t>Improved ageing experiences can occur through social reconstruction, including changing societal perceptions of older adults</a:t>
          </a:r>
          <a:endParaRPr lang="en-US" dirty="0"/>
        </a:p>
      </dgm:t>
    </dgm:pt>
    <dgm:pt modelId="{9A371F65-2F16-426E-9166-071859B82C24}" type="parTrans" cxnId="{64DDAB60-4D27-4A1B-B6D7-71078B0E4C9B}">
      <dgm:prSet/>
      <dgm:spPr/>
      <dgm:t>
        <a:bodyPr/>
        <a:lstStyle/>
        <a:p>
          <a:endParaRPr lang="en-US"/>
        </a:p>
      </dgm:t>
    </dgm:pt>
    <dgm:pt modelId="{05B2B8C0-B2C1-42E2-9F68-4FCC4A0BCA0E}" type="sibTrans" cxnId="{64DDAB60-4D27-4A1B-B6D7-71078B0E4C9B}">
      <dgm:prSet/>
      <dgm:spPr/>
      <dgm:t>
        <a:bodyPr/>
        <a:lstStyle/>
        <a:p>
          <a:endParaRPr lang="en-US"/>
        </a:p>
      </dgm:t>
    </dgm:pt>
    <dgm:pt modelId="{AC9B1973-EF9A-4339-B56F-2CF48C8F09BD}">
      <dgm:prSet/>
      <dgm:spPr>
        <a:solidFill>
          <a:schemeClr val="tx2">
            <a:lumMod val="50000"/>
            <a:lumOff val="50000"/>
          </a:schemeClr>
        </a:solidFill>
      </dgm:spPr>
      <dgm:t>
        <a:bodyPr/>
        <a:lstStyle/>
        <a:p>
          <a:r>
            <a:rPr lang="en-GB"/>
            <a:t>Providing adequate, enabling services and meaningful opportunities</a:t>
          </a:r>
          <a:endParaRPr lang="en-US"/>
        </a:p>
      </dgm:t>
    </dgm:pt>
    <dgm:pt modelId="{59AFA696-5C67-4F45-9D4E-ABD87C567B61}" type="parTrans" cxnId="{81659187-7C63-4980-92EA-77BA7FE2A8ED}">
      <dgm:prSet/>
      <dgm:spPr/>
      <dgm:t>
        <a:bodyPr/>
        <a:lstStyle/>
        <a:p>
          <a:endParaRPr lang="en-US"/>
        </a:p>
      </dgm:t>
    </dgm:pt>
    <dgm:pt modelId="{E0D174AC-BB35-467C-9065-7948A5579775}" type="sibTrans" cxnId="{81659187-7C63-4980-92EA-77BA7FE2A8ED}">
      <dgm:prSet/>
      <dgm:spPr/>
      <dgm:t>
        <a:bodyPr/>
        <a:lstStyle/>
        <a:p>
          <a:endParaRPr lang="en-US"/>
        </a:p>
      </dgm:t>
    </dgm:pt>
    <dgm:pt modelId="{1BEBAC9A-4CF2-4599-AFB5-AA2EE50340C6}" type="pres">
      <dgm:prSet presAssocID="{DAC0E35D-885B-452D-9CBE-8E371831C382}" presName="linear" presStyleCnt="0">
        <dgm:presLayoutVars>
          <dgm:animLvl val="lvl"/>
          <dgm:resizeHandles val="exact"/>
        </dgm:presLayoutVars>
      </dgm:prSet>
      <dgm:spPr/>
    </dgm:pt>
    <dgm:pt modelId="{D0D0F64D-20F5-4D7A-A182-C520215672EF}" type="pres">
      <dgm:prSet presAssocID="{1C13F21A-434B-40F9-A744-DE53FC43B3AD}" presName="parentText" presStyleLbl="node1" presStyleIdx="0" presStyleCnt="5">
        <dgm:presLayoutVars>
          <dgm:chMax val="0"/>
          <dgm:bulletEnabled val="1"/>
        </dgm:presLayoutVars>
      </dgm:prSet>
      <dgm:spPr/>
    </dgm:pt>
    <dgm:pt modelId="{79B814A7-5C51-4F24-9793-110D6685B1EE}" type="pres">
      <dgm:prSet presAssocID="{1A6F863A-5006-4684-A8FF-B05B1CD2BA96}" presName="spacer" presStyleCnt="0"/>
      <dgm:spPr/>
    </dgm:pt>
    <dgm:pt modelId="{F5CA7252-46E8-4AD8-BAEC-CBB4CFEEE3F1}" type="pres">
      <dgm:prSet presAssocID="{019F8EC8-9105-48F4-AA00-FA7614DF0E97}" presName="parentText" presStyleLbl="node1" presStyleIdx="1" presStyleCnt="5">
        <dgm:presLayoutVars>
          <dgm:chMax val="0"/>
          <dgm:bulletEnabled val="1"/>
        </dgm:presLayoutVars>
      </dgm:prSet>
      <dgm:spPr/>
    </dgm:pt>
    <dgm:pt modelId="{0E1B0D2E-B02D-4FA0-9232-E18F98A8C7EC}" type="pres">
      <dgm:prSet presAssocID="{A7C7DAAE-CD3C-4A89-9391-33F78DF26718}" presName="spacer" presStyleCnt="0"/>
      <dgm:spPr/>
    </dgm:pt>
    <dgm:pt modelId="{0A7C7F7F-2F9A-445C-B42A-F2D4A790BE91}" type="pres">
      <dgm:prSet presAssocID="{A7F2E5B0-5341-45B9-8312-432C428FC2A2}" presName="parentText" presStyleLbl="node1" presStyleIdx="2" presStyleCnt="5">
        <dgm:presLayoutVars>
          <dgm:chMax val="0"/>
          <dgm:bulletEnabled val="1"/>
        </dgm:presLayoutVars>
      </dgm:prSet>
      <dgm:spPr/>
    </dgm:pt>
    <dgm:pt modelId="{2F510509-1E0D-45AE-8BC4-45AB10158D35}" type="pres">
      <dgm:prSet presAssocID="{B1D1220F-C097-4592-84DA-864BDD35745C}" presName="spacer" presStyleCnt="0"/>
      <dgm:spPr/>
    </dgm:pt>
    <dgm:pt modelId="{365E11E2-2F52-4D59-BA35-99B7086CB659}" type="pres">
      <dgm:prSet presAssocID="{9B17B4CD-A761-49A1-98F2-A1C4798A337E}" presName="parentText" presStyleLbl="node1" presStyleIdx="3" presStyleCnt="5">
        <dgm:presLayoutVars>
          <dgm:chMax val="0"/>
          <dgm:bulletEnabled val="1"/>
        </dgm:presLayoutVars>
      </dgm:prSet>
      <dgm:spPr/>
    </dgm:pt>
    <dgm:pt modelId="{385C989E-13F4-4061-B289-BF36C92C45B9}" type="pres">
      <dgm:prSet presAssocID="{05B2B8C0-B2C1-42E2-9F68-4FCC4A0BCA0E}" presName="spacer" presStyleCnt="0"/>
      <dgm:spPr/>
    </dgm:pt>
    <dgm:pt modelId="{E4AC845F-D2F3-427C-8DF9-1C0AF3EDC73A}" type="pres">
      <dgm:prSet presAssocID="{AC9B1973-EF9A-4339-B56F-2CF48C8F09BD}" presName="parentText" presStyleLbl="node1" presStyleIdx="4" presStyleCnt="5">
        <dgm:presLayoutVars>
          <dgm:chMax val="0"/>
          <dgm:bulletEnabled val="1"/>
        </dgm:presLayoutVars>
      </dgm:prSet>
      <dgm:spPr/>
    </dgm:pt>
  </dgm:ptLst>
  <dgm:cxnLst>
    <dgm:cxn modelId="{B8A41917-C90A-4A2E-8B24-75FF43C0721F}" srcId="{DAC0E35D-885B-452D-9CBE-8E371831C382}" destId="{1C13F21A-434B-40F9-A744-DE53FC43B3AD}" srcOrd="0" destOrd="0" parTransId="{CCF75ED8-F350-4E33-9A28-86AB50C2815A}" sibTransId="{1A6F863A-5006-4684-A8FF-B05B1CD2BA96}"/>
    <dgm:cxn modelId="{2BE8F018-7A82-45CF-B03C-4D9DDEBF0A8E}" type="presOf" srcId="{A7F2E5B0-5341-45B9-8312-432C428FC2A2}" destId="{0A7C7F7F-2F9A-445C-B42A-F2D4A790BE91}" srcOrd="0" destOrd="0" presId="urn:microsoft.com/office/officeart/2005/8/layout/vList2"/>
    <dgm:cxn modelId="{EDCB675C-AAD8-4AED-A435-BA9949D55E0A}" type="presOf" srcId="{9B17B4CD-A761-49A1-98F2-A1C4798A337E}" destId="{365E11E2-2F52-4D59-BA35-99B7086CB659}" srcOrd="0" destOrd="0" presId="urn:microsoft.com/office/officeart/2005/8/layout/vList2"/>
    <dgm:cxn modelId="{64DDAB60-4D27-4A1B-B6D7-71078B0E4C9B}" srcId="{DAC0E35D-885B-452D-9CBE-8E371831C382}" destId="{9B17B4CD-A761-49A1-98F2-A1C4798A337E}" srcOrd="3" destOrd="0" parTransId="{9A371F65-2F16-426E-9166-071859B82C24}" sibTransId="{05B2B8C0-B2C1-42E2-9F68-4FCC4A0BCA0E}"/>
    <dgm:cxn modelId="{2ED1CF61-896B-4228-AB1E-5A558C821394}" srcId="{DAC0E35D-885B-452D-9CBE-8E371831C382}" destId="{019F8EC8-9105-48F4-AA00-FA7614DF0E97}" srcOrd="1" destOrd="0" parTransId="{6C9496EB-1148-47AD-BCBB-EE7E76A046BC}" sibTransId="{A7C7DAAE-CD3C-4A89-9391-33F78DF26718}"/>
    <dgm:cxn modelId="{FA857458-9F63-4008-8B06-79A6CF65422B}" type="presOf" srcId="{019F8EC8-9105-48F4-AA00-FA7614DF0E97}" destId="{F5CA7252-46E8-4AD8-BAEC-CBB4CFEEE3F1}" srcOrd="0" destOrd="0" presId="urn:microsoft.com/office/officeart/2005/8/layout/vList2"/>
    <dgm:cxn modelId="{B0906C59-EF00-4FF1-A697-FC0E7C94E505}" srcId="{DAC0E35D-885B-452D-9CBE-8E371831C382}" destId="{A7F2E5B0-5341-45B9-8312-432C428FC2A2}" srcOrd="2" destOrd="0" parTransId="{F56B5DDE-F433-438B-9003-6745A16454F0}" sibTransId="{B1D1220F-C097-4592-84DA-864BDD35745C}"/>
    <dgm:cxn modelId="{81659187-7C63-4980-92EA-77BA7FE2A8ED}" srcId="{DAC0E35D-885B-452D-9CBE-8E371831C382}" destId="{AC9B1973-EF9A-4339-B56F-2CF48C8F09BD}" srcOrd="4" destOrd="0" parTransId="{59AFA696-5C67-4F45-9D4E-ABD87C567B61}" sibTransId="{E0D174AC-BB35-467C-9065-7948A5579775}"/>
    <dgm:cxn modelId="{179D6BA1-32B0-49DE-A80E-FFB10B8EC486}" type="presOf" srcId="{1C13F21A-434B-40F9-A744-DE53FC43B3AD}" destId="{D0D0F64D-20F5-4D7A-A182-C520215672EF}" srcOrd="0" destOrd="0" presId="urn:microsoft.com/office/officeart/2005/8/layout/vList2"/>
    <dgm:cxn modelId="{8A4FDBAB-12E9-4E99-89E1-64A79B5C4968}" type="presOf" srcId="{AC9B1973-EF9A-4339-B56F-2CF48C8F09BD}" destId="{E4AC845F-D2F3-427C-8DF9-1C0AF3EDC73A}" srcOrd="0" destOrd="0" presId="urn:microsoft.com/office/officeart/2005/8/layout/vList2"/>
    <dgm:cxn modelId="{C779BBC3-7908-40EF-B0C7-3D226F3A2102}" type="presOf" srcId="{DAC0E35D-885B-452D-9CBE-8E371831C382}" destId="{1BEBAC9A-4CF2-4599-AFB5-AA2EE50340C6}" srcOrd="0" destOrd="0" presId="urn:microsoft.com/office/officeart/2005/8/layout/vList2"/>
    <dgm:cxn modelId="{CD9D4695-3674-44B0-BB85-37D1096E424B}" type="presParOf" srcId="{1BEBAC9A-4CF2-4599-AFB5-AA2EE50340C6}" destId="{D0D0F64D-20F5-4D7A-A182-C520215672EF}" srcOrd="0" destOrd="0" presId="urn:microsoft.com/office/officeart/2005/8/layout/vList2"/>
    <dgm:cxn modelId="{192F989C-B2BA-40A6-BD8B-6049EE496AEE}" type="presParOf" srcId="{1BEBAC9A-4CF2-4599-AFB5-AA2EE50340C6}" destId="{79B814A7-5C51-4F24-9793-110D6685B1EE}" srcOrd="1" destOrd="0" presId="urn:microsoft.com/office/officeart/2005/8/layout/vList2"/>
    <dgm:cxn modelId="{E871356F-92D2-46C4-A530-997717F21D93}" type="presParOf" srcId="{1BEBAC9A-4CF2-4599-AFB5-AA2EE50340C6}" destId="{F5CA7252-46E8-4AD8-BAEC-CBB4CFEEE3F1}" srcOrd="2" destOrd="0" presId="urn:microsoft.com/office/officeart/2005/8/layout/vList2"/>
    <dgm:cxn modelId="{0770B332-46F4-4406-BE4C-B5EA119EAC81}" type="presParOf" srcId="{1BEBAC9A-4CF2-4599-AFB5-AA2EE50340C6}" destId="{0E1B0D2E-B02D-4FA0-9232-E18F98A8C7EC}" srcOrd="3" destOrd="0" presId="urn:microsoft.com/office/officeart/2005/8/layout/vList2"/>
    <dgm:cxn modelId="{4F4C6A0B-1084-4450-A3B5-C85FF34E7333}" type="presParOf" srcId="{1BEBAC9A-4CF2-4599-AFB5-AA2EE50340C6}" destId="{0A7C7F7F-2F9A-445C-B42A-F2D4A790BE91}" srcOrd="4" destOrd="0" presId="urn:microsoft.com/office/officeart/2005/8/layout/vList2"/>
    <dgm:cxn modelId="{5E480288-4C85-4EA6-B731-39B7B9C16C62}" type="presParOf" srcId="{1BEBAC9A-4CF2-4599-AFB5-AA2EE50340C6}" destId="{2F510509-1E0D-45AE-8BC4-45AB10158D35}" srcOrd="5" destOrd="0" presId="urn:microsoft.com/office/officeart/2005/8/layout/vList2"/>
    <dgm:cxn modelId="{4E9D5EEC-1CF6-4357-A07D-49A849FD1887}" type="presParOf" srcId="{1BEBAC9A-4CF2-4599-AFB5-AA2EE50340C6}" destId="{365E11E2-2F52-4D59-BA35-99B7086CB659}" srcOrd="6" destOrd="0" presId="urn:microsoft.com/office/officeart/2005/8/layout/vList2"/>
    <dgm:cxn modelId="{747248B7-8F67-4B79-9411-81AD305DF331}" type="presParOf" srcId="{1BEBAC9A-4CF2-4599-AFB5-AA2EE50340C6}" destId="{385C989E-13F4-4061-B289-BF36C92C45B9}" srcOrd="7" destOrd="0" presId="urn:microsoft.com/office/officeart/2005/8/layout/vList2"/>
    <dgm:cxn modelId="{F1536F7F-514C-4C08-A3A8-715B3D2198DC}" type="presParOf" srcId="{1BEBAC9A-4CF2-4599-AFB5-AA2EE50340C6}" destId="{E4AC845F-D2F3-427C-8DF9-1C0AF3EDC73A}"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DD6389C-0EC1-4080-A32D-07D31482871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EF11B80-1EBD-4935-B666-DB9A68ADEC26}">
      <dgm:prSet/>
      <dgm:spPr/>
      <dgm:t>
        <a:bodyPr/>
        <a:lstStyle/>
        <a:p>
          <a:r>
            <a:rPr lang="en-GB"/>
            <a:t>Loss of Coping Abilities: The internalization of negative labels can lead to a decrease in coping abilities and an increased sense of incompetence</a:t>
          </a:r>
          <a:endParaRPr lang="en-US"/>
        </a:p>
      </dgm:t>
    </dgm:pt>
    <dgm:pt modelId="{71DB8C74-5D6E-4DEF-85F0-CF2C7E31CE24}" type="parTrans" cxnId="{2CD7DC2F-7747-4AF7-AEAD-BB8B43A4EF92}">
      <dgm:prSet/>
      <dgm:spPr/>
      <dgm:t>
        <a:bodyPr/>
        <a:lstStyle/>
        <a:p>
          <a:endParaRPr lang="en-US"/>
        </a:p>
      </dgm:t>
    </dgm:pt>
    <dgm:pt modelId="{F0EDCE9E-ACA8-494A-8392-829DFDBC6860}" type="sibTrans" cxnId="{2CD7DC2F-7747-4AF7-AEAD-BB8B43A4EF92}">
      <dgm:prSet/>
      <dgm:spPr/>
      <dgm:t>
        <a:bodyPr/>
        <a:lstStyle/>
        <a:p>
          <a:endParaRPr lang="en-US"/>
        </a:p>
      </dgm:t>
    </dgm:pt>
    <dgm:pt modelId="{CF46920B-172E-47CA-ADCA-D77C39ABD82C}">
      <dgm:prSet/>
      <dgm:spPr/>
      <dgm:t>
        <a:bodyPr/>
        <a:lstStyle/>
        <a:p>
          <a:r>
            <a:rPr lang="en-GB"/>
            <a:t>Psychological Impact: This can result in a cycle of declining mental health and social withdrawal</a:t>
          </a:r>
          <a:endParaRPr lang="en-US"/>
        </a:p>
      </dgm:t>
    </dgm:pt>
    <dgm:pt modelId="{ACCF5B4B-26F3-4727-B98A-91951946597B}" type="parTrans" cxnId="{1DA0C42D-05E1-4BE8-A27F-6A332901DB8A}">
      <dgm:prSet/>
      <dgm:spPr/>
      <dgm:t>
        <a:bodyPr/>
        <a:lstStyle/>
        <a:p>
          <a:endParaRPr lang="en-US"/>
        </a:p>
      </dgm:t>
    </dgm:pt>
    <dgm:pt modelId="{5450BB49-BDDD-462F-BA43-0BC92089782D}" type="sibTrans" cxnId="{1DA0C42D-05E1-4BE8-A27F-6A332901DB8A}">
      <dgm:prSet/>
      <dgm:spPr/>
      <dgm:t>
        <a:bodyPr/>
        <a:lstStyle/>
        <a:p>
          <a:endParaRPr lang="en-US"/>
        </a:p>
      </dgm:t>
    </dgm:pt>
    <dgm:pt modelId="{2FD3D900-C49F-4110-9C09-FA8248737AE2}" type="pres">
      <dgm:prSet presAssocID="{7DD6389C-0EC1-4080-A32D-07D31482871A}" presName="root" presStyleCnt="0">
        <dgm:presLayoutVars>
          <dgm:dir/>
          <dgm:resizeHandles val="exact"/>
        </dgm:presLayoutVars>
      </dgm:prSet>
      <dgm:spPr/>
    </dgm:pt>
    <dgm:pt modelId="{4D87F2BA-5595-475C-9C85-4243B2D73105}" type="pres">
      <dgm:prSet presAssocID="{EEF11B80-1EBD-4935-B666-DB9A68ADEC26}" presName="compNode" presStyleCnt="0"/>
      <dgm:spPr/>
    </dgm:pt>
    <dgm:pt modelId="{A17CEE11-5B80-42B9-89FC-A399EEB3FA7B}" type="pres">
      <dgm:prSet presAssocID="{EEF11B80-1EBD-4935-B666-DB9A68ADEC26}" presName="bgRect" presStyleLbl="bgShp" presStyleIdx="0" presStyleCnt="2"/>
      <dgm:spPr/>
    </dgm:pt>
    <dgm:pt modelId="{E13E9A80-C674-4A67-8B28-F012397E5F5A}" type="pres">
      <dgm:prSet presAssocID="{EEF11B80-1EBD-4935-B666-DB9A68ADEC2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F525BE47-FF07-4E76-8147-CFB3332DF4AD}" type="pres">
      <dgm:prSet presAssocID="{EEF11B80-1EBD-4935-B666-DB9A68ADEC26}" presName="spaceRect" presStyleCnt="0"/>
      <dgm:spPr/>
    </dgm:pt>
    <dgm:pt modelId="{17501877-837E-4077-B0FD-4491748EB871}" type="pres">
      <dgm:prSet presAssocID="{EEF11B80-1EBD-4935-B666-DB9A68ADEC26}" presName="parTx" presStyleLbl="revTx" presStyleIdx="0" presStyleCnt="2">
        <dgm:presLayoutVars>
          <dgm:chMax val="0"/>
          <dgm:chPref val="0"/>
        </dgm:presLayoutVars>
      </dgm:prSet>
      <dgm:spPr/>
    </dgm:pt>
    <dgm:pt modelId="{E214B681-DC46-4563-B77F-1BF0C29B6452}" type="pres">
      <dgm:prSet presAssocID="{F0EDCE9E-ACA8-494A-8392-829DFDBC6860}" presName="sibTrans" presStyleCnt="0"/>
      <dgm:spPr/>
    </dgm:pt>
    <dgm:pt modelId="{F44110FC-D69A-4B39-BEBC-9030258ACA6C}" type="pres">
      <dgm:prSet presAssocID="{CF46920B-172E-47CA-ADCA-D77C39ABD82C}" presName="compNode" presStyleCnt="0"/>
      <dgm:spPr/>
    </dgm:pt>
    <dgm:pt modelId="{1110ED5A-BD6A-40DF-87E2-1F3BCF3F23D4}" type="pres">
      <dgm:prSet presAssocID="{CF46920B-172E-47CA-ADCA-D77C39ABD82C}" presName="bgRect" presStyleLbl="bgShp" presStyleIdx="1" presStyleCnt="2"/>
      <dgm:spPr/>
    </dgm:pt>
    <dgm:pt modelId="{B05A7D10-E5BD-4C61-AE2B-E6EF0FAAB5D3}" type="pres">
      <dgm:prSet presAssocID="{CF46920B-172E-47CA-ADCA-D77C39ABD82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a:ext>
      </dgm:extLst>
    </dgm:pt>
    <dgm:pt modelId="{3B4B20BD-586C-4B8A-8E26-50470EA9B166}" type="pres">
      <dgm:prSet presAssocID="{CF46920B-172E-47CA-ADCA-D77C39ABD82C}" presName="spaceRect" presStyleCnt="0"/>
      <dgm:spPr/>
    </dgm:pt>
    <dgm:pt modelId="{DBAA8032-66BB-41E3-BCA3-CF7BDEFA3209}" type="pres">
      <dgm:prSet presAssocID="{CF46920B-172E-47CA-ADCA-D77C39ABD82C}" presName="parTx" presStyleLbl="revTx" presStyleIdx="1" presStyleCnt="2">
        <dgm:presLayoutVars>
          <dgm:chMax val="0"/>
          <dgm:chPref val="0"/>
        </dgm:presLayoutVars>
      </dgm:prSet>
      <dgm:spPr/>
    </dgm:pt>
  </dgm:ptLst>
  <dgm:cxnLst>
    <dgm:cxn modelId="{1DA0C42D-05E1-4BE8-A27F-6A332901DB8A}" srcId="{7DD6389C-0EC1-4080-A32D-07D31482871A}" destId="{CF46920B-172E-47CA-ADCA-D77C39ABD82C}" srcOrd="1" destOrd="0" parTransId="{ACCF5B4B-26F3-4727-B98A-91951946597B}" sibTransId="{5450BB49-BDDD-462F-BA43-0BC92089782D}"/>
    <dgm:cxn modelId="{2CD7DC2F-7747-4AF7-AEAD-BB8B43A4EF92}" srcId="{7DD6389C-0EC1-4080-A32D-07D31482871A}" destId="{EEF11B80-1EBD-4935-B666-DB9A68ADEC26}" srcOrd="0" destOrd="0" parTransId="{71DB8C74-5D6E-4DEF-85F0-CF2C7E31CE24}" sibTransId="{F0EDCE9E-ACA8-494A-8392-829DFDBC6860}"/>
    <dgm:cxn modelId="{B5FDB487-F3D7-49F7-82BD-8137617AC0FD}" type="presOf" srcId="{EEF11B80-1EBD-4935-B666-DB9A68ADEC26}" destId="{17501877-837E-4077-B0FD-4491748EB871}" srcOrd="0" destOrd="0" presId="urn:microsoft.com/office/officeart/2018/2/layout/IconVerticalSolidList"/>
    <dgm:cxn modelId="{CB38FBA2-2A09-4E0F-A7EC-2C893E6DDB9B}" type="presOf" srcId="{7DD6389C-0EC1-4080-A32D-07D31482871A}" destId="{2FD3D900-C49F-4110-9C09-FA8248737AE2}" srcOrd="0" destOrd="0" presId="urn:microsoft.com/office/officeart/2018/2/layout/IconVerticalSolidList"/>
    <dgm:cxn modelId="{22874ABC-4423-47AE-87AC-B9907AA3FD0C}" type="presOf" srcId="{CF46920B-172E-47CA-ADCA-D77C39ABD82C}" destId="{DBAA8032-66BB-41E3-BCA3-CF7BDEFA3209}" srcOrd="0" destOrd="0" presId="urn:microsoft.com/office/officeart/2018/2/layout/IconVerticalSolidList"/>
    <dgm:cxn modelId="{8B63E810-BFBD-4D98-B1B2-3F6952FD371F}" type="presParOf" srcId="{2FD3D900-C49F-4110-9C09-FA8248737AE2}" destId="{4D87F2BA-5595-475C-9C85-4243B2D73105}" srcOrd="0" destOrd="0" presId="urn:microsoft.com/office/officeart/2018/2/layout/IconVerticalSolidList"/>
    <dgm:cxn modelId="{5C76D4BE-F562-4B94-B257-49E0EB373A7B}" type="presParOf" srcId="{4D87F2BA-5595-475C-9C85-4243B2D73105}" destId="{A17CEE11-5B80-42B9-89FC-A399EEB3FA7B}" srcOrd="0" destOrd="0" presId="urn:microsoft.com/office/officeart/2018/2/layout/IconVerticalSolidList"/>
    <dgm:cxn modelId="{3BF6DC20-FAE6-4A46-A096-492BAB11CF95}" type="presParOf" srcId="{4D87F2BA-5595-475C-9C85-4243B2D73105}" destId="{E13E9A80-C674-4A67-8B28-F012397E5F5A}" srcOrd="1" destOrd="0" presId="urn:microsoft.com/office/officeart/2018/2/layout/IconVerticalSolidList"/>
    <dgm:cxn modelId="{98AAA2A5-F052-475D-8303-9CA237D81505}" type="presParOf" srcId="{4D87F2BA-5595-475C-9C85-4243B2D73105}" destId="{F525BE47-FF07-4E76-8147-CFB3332DF4AD}" srcOrd="2" destOrd="0" presId="urn:microsoft.com/office/officeart/2018/2/layout/IconVerticalSolidList"/>
    <dgm:cxn modelId="{A8A3C2E0-FC03-40D8-BC2A-1E4194D121EB}" type="presParOf" srcId="{4D87F2BA-5595-475C-9C85-4243B2D73105}" destId="{17501877-837E-4077-B0FD-4491748EB871}" srcOrd="3" destOrd="0" presId="urn:microsoft.com/office/officeart/2018/2/layout/IconVerticalSolidList"/>
    <dgm:cxn modelId="{479151B4-651A-4A32-AC10-D80CCF5D9E0A}" type="presParOf" srcId="{2FD3D900-C49F-4110-9C09-FA8248737AE2}" destId="{E214B681-DC46-4563-B77F-1BF0C29B6452}" srcOrd="1" destOrd="0" presId="urn:microsoft.com/office/officeart/2018/2/layout/IconVerticalSolidList"/>
    <dgm:cxn modelId="{6CAA3FEA-CA63-4088-9128-6A63E07C7693}" type="presParOf" srcId="{2FD3D900-C49F-4110-9C09-FA8248737AE2}" destId="{F44110FC-D69A-4B39-BEBC-9030258ACA6C}" srcOrd="2" destOrd="0" presId="urn:microsoft.com/office/officeart/2018/2/layout/IconVerticalSolidList"/>
    <dgm:cxn modelId="{D55B1FE8-40AD-40A8-B0E3-CB47DCB0AE54}" type="presParOf" srcId="{F44110FC-D69A-4B39-BEBC-9030258ACA6C}" destId="{1110ED5A-BD6A-40DF-87E2-1F3BCF3F23D4}" srcOrd="0" destOrd="0" presId="urn:microsoft.com/office/officeart/2018/2/layout/IconVerticalSolidList"/>
    <dgm:cxn modelId="{5D52BE65-66CF-424F-8F17-955CBB00C888}" type="presParOf" srcId="{F44110FC-D69A-4B39-BEBC-9030258ACA6C}" destId="{B05A7D10-E5BD-4C61-AE2B-E6EF0FAAB5D3}" srcOrd="1" destOrd="0" presId="urn:microsoft.com/office/officeart/2018/2/layout/IconVerticalSolidList"/>
    <dgm:cxn modelId="{78044FFE-FC71-4676-875F-9221575134C6}" type="presParOf" srcId="{F44110FC-D69A-4B39-BEBC-9030258ACA6C}" destId="{3B4B20BD-586C-4B8A-8E26-50470EA9B166}" srcOrd="2" destOrd="0" presId="urn:microsoft.com/office/officeart/2018/2/layout/IconVerticalSolidList"/>
    <dgm:cxn modelId="{CD1CCBB8-0F5A-4247-8C47-A8348A8ACCA4}" type="presParOf" srcId="{F44110FC-D69A-4B39-BEBC-9030258ACA6C}" destId="{DBAA8032-66BB-41E3-BCA3-CF7BDEFA320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A7205EB-C60F-4CDC-89ED-167638AA008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41EA4A48-10F3-4B45-83C9-03B6ADB0DCB0}">
      <dgm:prSet/>
      <dgm:spPr>
        <a:solidFill>
          <a:schemeClr val="tx2">
            <a:lumMod val="50000"/>
            <a:lumOff val="50000"/>
          </a:schemeClr>
        </a:solidFill>
      </dgm:spPr>
      <dgm:t>
        <a:bodyPr/>
        <a:lstStyle/>
        <a:p>
          <a:r>
            <a:rPr lang="en-GB" dirty="0"/>
            <a:t>WHO (2020) defines healthy ageing as “the process of developing and maintaining the functional ability that enables wellbeing in older age.” Functional ability is about having the capabilities that enable all people to be and do what they have reason to value. This includes a person’s ability to:</a:t>
          </a:r>
          <a:endParaRPr lang="en-US" dirty="0"/>
        </a:p>
      </dgm:t>
    </dgm:pt>
    <dgm:pt modelId="{6CCABB5D-475A-4763-9D62-C828B9964510}" type="parTrans" cxnId="{C7168A75-832A-4191-AE74-49C9F4156001}">
      <dgm:prSet/>
      <dgm:spPr/>
      <dgm:t>
        <a:bodyPr/>
        <a:lstStyle/>
        <a:p>
          <a:endParaRPr lang="en-US"/>
        </a:p>
      </dgm:t>
    </dgm:pt>
    <dgm:pt modelId="{E5E01320-35D6-4477-9C9C-309E46AF637B}" type="sibTrans" cxnId="{C7168A75-832A-4191-AE74-49C9F4156001}">
      <dgm:prSet/>
      <dgm:spPr/>
      <dgm:t>
        <a:bodyPr/>
        <a:lstStyle/>
        <a:p>
          <a:endParaRPr lang="en-US"/>
        </a:p>
      </dgm:t>
    </dgm:pt>
    <dgm:pt modelId="{5BE1327A-D13C-4FEA-AF5D-C85D273A3503}">
      <dgm:prSet/>
      <dgm:spPr>
        <a:solidFill>
          <a:srgbClr val="00B0F0">
            <a:alpha val="90000"/>
          </a:srgbClr>
        </a:solidFill>
      </dgm:spPr>
      <dgm:t>
        <a:bodyPr/>
        <a:lstStyle/>
        <a:p>
          <a:r>
            <a:rPr lang="en-GB"/>
            <a:t>meet their basic needs</a:t>
          </a:r>
          <a:endParaRPr lang="en-US"/>
        </a:p>
      </dgm:t>
    </dgm:pt>
    <dgm:pt modelId="{5CAB75EE-5582-413A-A5EC-06DA2E611D2C}" type="parTrans" cxnId="{368763BE-D328-439A-9F8C-195EA09DB957}">
      <dgm:prSet/>
      <dgm:spPr/>
      <dgm:t>
        <a:bodyPr/>
        <a:lstStyle/>
        <a:p>
          <a:endParaRPr lang="en-US"/>
        </a:p>
      </dgm:t>
    </dgm:pt>
    <dgm:pt modelId="{9D9B43E0-2418-4A8F-817F-AABE90F0300F}" type="sibTrans" cxnId="{368763BE-D328-439A-9F8C-195EA09DB957}">
      <dgm:prSet/>
      <dgm:spPr/>
      <dgm:t>
        <a:bodyPr/>
        <a:lstStyle/>
        <a:p>
          <a:endParaRPr lang="en-US"/>
        </a:p>
      </dgm:t>
    </dgm:pt>
    <dgm:pt modelId="{68D28A29-779F-4036-9F2D-BDF27DC1439A}">
      <dgm:prSet/>
      <dgm:spPr>
        <a:solidFill>
          <a:srgbClr val="00B0F0">
            <a:alpha val="90000"/>
          </a:srgbClr>
        </a:solidFill>
      </dgm:spPr>
      <dgm:t>
        <a:bodyPr/>
        <a:lstStyle/>
        <a:p>
          <a:r>
            <a:rPr lang="en-GB"/>
            <a:t>learn, grow and make decisions</a:t>
          </a:r>
          <a:endParaRPr lang="en-US"/>
        </a:p>
      </dgm:t>
    </dgm:pt>
    <dgm:pt modelId="{4DA16795-4432-4ACB-AEB2-9ADD6A42A23E}" type="parTrans" cxnId="{C41273E3-44B3-4FFC-A00D-97EE439F1A67}">
      <dgm:prSet/>
      <dgm:spPr/>
      <dgm:t>
        <a:bodyPr/>
        <a:lstStyle/>
        <a:p>
          <a:endParaRPr lang="en-US"/>
        </a:p>
      </dgm:t>
    </dgm:pt>
    <dgm:pt modelId="{DC91E7F5-02C9-4682-AEB2-ECD0EA7CDDBB}" type="sibTrans" cxnId="{C41273E3-44B3-4FFC-A00D-97EE439F1A67}">
      <dgm:prSet/>
      <dgm:spPr/>
      <dgm:t>
        <a:bodyPr/>
        <a:lstStyle/>
        <a:p>
          <a:endParaRPr lang="en-US"/>
        </a:p>
      </dgm:t>
    </dgm:pt>
    <dgm:pt modelId="{8B987632-7D1C-46D4-BFD5-C6EBAD22F1B3}">
      <dgm:prSet/>
      <dgm:spPr>
        <a:solidFill>
          <a:srgbClr val="00B0F0">
            <a:alpha val="90000"/>
          </a:srgbClr>
        </a:solidFill>
      </dgm:spPr>
      <dgm:t>
        <a:bodyPr/>
        <a:lstStyle/>
        <a:p>
          <a:r>
            <a:rPr lang="en-GB" dirty="0"/>
            <a:t>be mobile</a:t>
          </a:r>
          <a:endParaRPr lang="en-US" dirty="0"/>
        </a:p>
      </dgm:t>
    </dgm:pt>
    <dgm:pt modelId="{84ECF089-7720-42EE-892A-8F8314E14693}" type="parTrans" cxnId="{B4D6074A-BD33-494A-9BC3-73AEA7ADB67B}">
      <dgm:prSet/>
      <dgm:spPr/>
      <dgm:t>
        <a:bodyPr/>
        <a:lstStyle/>
        <a:p>
          <a:endParaRPr lang="en-US"/>
        </a:p>
      </dgm:t>
    </dgm:pt>
    <dgm:pt modelId="{060652E7-154D-4321-8BD3-31618BA0C510}" type="sibTrans" cxnId="{B4D6074A-BD33-494A-9BC3-73AEA7ADB67B}">
      <dgm:prSet/>
      <dgm:spPr/>
      <dgm:t>
        <a:bodyPr/>
        <a:lstStyle/>
        <a:p>
          <a:endParaRPr lang="en-US"/>
        </a:p>
      </dgm:t>
    </dgm:pt>
    <dgm:pt modelId="{DA3B2018-6736-49E2-83D3-FE532074EBAF}">
      <dgm:prSet/>
      <dgm:spPr>
        <a:solidFill>
          <a:srgbClr val="00B0F0">
            <a:alpha val="90000"/>
          </a:srgbClr>
        </a:solidFill>
      </dgm:spPr>
      <dgm:t>
        <a:bodyPr/>
        <a:lstStyle/>
        <a:p>
          <a:r>
            <a:rPr lang="en-GB" dirty="0"/>
            <a:t>build and maintain relationships</a:t>
          </a:r>
          <a:endParaRPr lang="en-US" dirty="0"/>
        </a:p>
      </dgm:t>
    </dgm:pt>
    <dgm:pt modelId="{AF5BB233-0D42-4BF2-9970-C6B2628ED83B}" type="parTrans" cxnId="{ABD01316-644C-4EAB-87F9-A58A0EEBC749}">
      <dgm:prSet/>
      <dgm:spPr/>
      <dgm:t>
        <a:bodyPr/>
        <a:lstStyle/>
        <a:p>
          <a:endParaRPr lang="en-US"/>
        </a:p>
      </dgm:t>
    </dgm:pt>
    <dgm:pt modelId="{ABD86E5D-4303-4C20-8879-6B87CFFCC347}" type="sibTrans" cxnId="{ABD01316-644C-4EAB-87F9-A58A0EEBC749}">
      <dgm:prSet/>
      <dgm:spPr/>
      <dgm:t>
        <a:bodyPr/>
        <a:lstStyle/>
        <a:p>
          <a:endParaRPr lang="en-US"/>
        </a:p>
      </dgm:t>
    </dgm:pt>
    <dgm:pt modelId="{D8750313-9696-4322-A141-56BFC3BD1186}">
      <dgm:prSet/>
      <dgm:spPr>
        <a:solidFill>
          <a:srgbClr val="00B0F0">
            <a:alpha val="90000"/>
          </a:srgbClr>
        </a:solidFill>
      </dgm:spPr>
      <dgm:t>
        <a:bodyPr/>
        <a:lstStyle/>
        <a:p>
          <a:r>
            <a:rPr lang="en-GB"/>
            <a:t>contribute to society.</a:t>
          </a:r>
          <a:endParaRPr lang="en-US"/>
        </a:p>
      </dgm:t>
    </dgm:pt>
    <dgm:pt modelId="{DF69D340-4EC8-41E4-8EA2-6F1FD8B18D58}" type="parTrans" cxnId="{4D2B3164-5770-43CE-B2E3-B87C5ABBE16A}">
      <dgm:prSet/>
      <dgm:spPr/>
      <dgm:t>
        <a:bodyPr/>
        <a:lstStyle/>
        <a:p>
          <a:endParaRPr lang="en-US"/>
        </a:p>
      </dgm:t>
    </dgm:pt>
    <dgm:pt modelId="{C323611A-F99F-4A8A-AD2D-3D482EA17072}" type="sibTrans" cxnId="{4D2B3164-5770-43CE-B2E3-B87C5ABBE16A}">
      <dgm:prSet/>
      <dgm:spPr/>
      <dgm:t>
        <a:bodyPr/>
        <a:lstStyle/>
        <a:p>
          <a:endParaRPr lang="en-US"/>
        </a:p>
      </dgm:t>
    </dgm:pt>
    <dgm:pt modelId="{43A93ED8-9D48-445D-9216-BD276082AC13}" type="pres">
      <dgm:prSet presAssocID="{9A7205EB-C60F-4CDC-89ED-167638AA008F}" presName="Name0" presStyleCnt="0">
        <dgm:presLayoutVars>
          <dgm:dir/>
          <dgm:animLvl val="lvl"/>
          <dgm:resizeHandles val="exact"/>
        </dgm:presLayoutVars>
      </dgm:prSet>
      <dgm:spPr/>
    </dgm:pt>
    <dgm:pt modelId="{7A1F7110-A819-4F61-983F-DE738CB33634}" type="pres">
      <dgm:prSet presAssocID="{41EA4A48-10F3-4B45-83C9-03B6ADB0DCB0}" presName="linNode" presStyleCnt="0"/>
      <dgm:spPr/>
    </dgm:pt>
    <dgm:pt modelId="{A9065ADD-F7F2-450A-BD4D-36AF7A670D4B}" type="pres">
      <dgm:prSet presAssocID="{41EA4A48-10F3-4B45-83C9-03B6ADB0DCB0}" presName="parentText" presStyleLbl="node1" presStyleIdx="0" presStyleCnt="1">
        <dgm:presLayoutVars>
          <dgm:chMax val="1"/>
          <dgm:bulletEnabled val="1"/>
        </dgm:presLayoutVars>
      </dgm:prSet>
      <dgm:spPr/>
    </dgm:pt>
    <dgm:pt modelId="{F9D1061A-E565-41CA-9257-E0852FC6058F}" type="pres">
      <dgm:prSet presAssocID="{41EA4A48-10F3-4B45-83C9-03B6ADB0DCB0}" presName="descendantText" presStyleLbl="alignAccFollowNode1" presStyleIdx="0" presStyleCnt="1">
        <dgm:presLayoutVars>
          <dgm:bulletEnabled val="1"/>
        </dgm:presLayoutVars>
      </dgm:prSet>
      <dgm:spPr/>
    </dgm:pt>
  </dgm:ptLst>
  <dgm:cxnLst>
    <dgm:cxn modelId="{ABD01316-644C-4EAB-87F9-A58A0EEBC749}" srcId="{41EA4A48-10F3-4B45-83C9-03B6ADB0DCB0}" destId="{DA3B2018-6736-49E2-83D3-FE532074EBAF}" srcOrd="3" destOrd="0" parTransId="{AF5BB233-0D42-4BF2-9970-C6B2628ED83B}" sibTransId="{ABD86E5D-4303-4C20-8879-6B87CFFCC347}"/>
    <dgm:cxn modelId="{4D2B3164-5770-43CE-B2E3-B87C5ABBE16A}" srcId="{41EA4A48-10F3-4B45-83C9-03B6ADB0DCB0}" destId="{D8750313-9696-4322-A141-56BFC3BD1186}" srcOrd="4" destOrd="0" parTransId="{DF69D340-4EC8-41E4-8EA2-6F1FD8B18D58}" sibTransId="{C323611A-F99F-4A8A-AD2D-3D482EA17072}"/>
    <dgm:cxn modelId="{B4D6074A-BD33-494A-9BC3-73AEA7ADB67B}" srcId="{41EA4A48-10F3-4B45-83C9-03B6ADB0DCB0}" destId="{8B987632-7D1C-46D4-BFD5-C6EBAD22F1B3}" srcOrd="2" destOrd="0" parTransId="{84ECF089-7720-42EE-892A-8F8314E14693}" sibTransId="{060652E7-154D-4321-8BD3-31618BA0C510}"/>
    <dgm:cxn modelId="{9F4C3873-1BF0-488C-A98B-D036338EA39C}" type="presOf" srcId="{D8750313-9696-4322-A141-56BFC3BD1186}" destId="{F9D1061A-E565-41CA-9257-E0852FC6058F}" srcOrd="0" destOrd="4" presId="urn:microsoft.com/office/officeart/2005/8/layout/vList5"/>
    <dgm:cxn modelId="{C7168A75-832A-4191-AE74-49C9F4156001}" srcId="{9A7205EB-C60F-4CDC-89ED-167638AA008F}" destId="{41EA4A48-10F3-4B45-83C9-03B6ADB0DCB0}" srcOrd="0" destOrd="0" parTransId="{6CCABB5D-475A-4763-9D62-C828B9964510}" sibTransId="{E5E01320-35D6-4477-9C9C-309E46AF637B}"/>
    <dgm:cxn modelId="{2287788C-02CC-4B65-93FE-C5419DE201CD}" type="presOf" srcId="{8B987632-7D1C-46D4-BFD5-C6EBAD22F1B3}" destId="{F9D1061A-E565-41CA-9257-E0852FC6058F}" srcOrd="0" destOrd="2" presId="urn:microsoft.com/office/officeart/2005/8/layout/vList5"/>
    <dgm:cxn modelId="{1CACC49E-5AF9-48F8-A89B-CFC3412BB8A4}" type="presOf" srcId="{DA3B2018-6736-49E2-83D3-FE532074EBAF}" destId="{F9D1061A-E565-41CA-9257-E0852FC6058F}" srcOrd="0" destOrd="3" presId="urn:microsoft.com/office/officeart/2005/8/layout/vList5"/>
    <dgm:cxn modelId="{0CD989AC-B9D1-42F0-A058-1B7F8B7D5EE7}" type="presOf" srcId="{68D28A29-779F-4036-9F2D-BDF27DC1439A}" destId="{F9D1061A-E565-41CA-9257-E0852FC6058F}" srcOrd="0" destOrd="1" presId="urn:microsoft.com/office/officeart/2005/8/layout/vList5"/>
    <dgm:cxn modelId="{3C935BB7-ECFD-4871-8282-24152BFB68D4}" type="presOf" srcId="{41EA4A48-10F3-4B45-83C9-03B6ADB0DCB0}" destId="{A9065ADD-F7F2-450A-BD4D-36AF7A670D4B}" srcOrd="0" destOrd="0" presId="urn:microsoft.com/office/officeart/2005/8/layout/vList5"/>
    <dgm:cxn modelId="{368763BE-D328-439A-9F8C-195EA09DB957}" srcId="{41EA4A48-10F3-4B45-83C9-03B6ADB0DCB0}" destId="{5BE1327A-D13C-4FEA-AF5D-C85D273A3503}" srcOrd="0" destOrd="0" parTransId="{5CAB75EE-5582-413A-A5EC-06DA2E611D2C}" sibTransId="{9D9B43E0-2418-4A8F-817F-AABE90F0300F}"/>
    <dgm:cxn modelId="{C41273E3-44B3-4FFC-A00D-97EE439F1A67}" srcId="{41EA4A48-10F3-4B45-83C9-03B6ADB0DCB0}" destId="{68D28A29-779F-4036-9F2D-BDF27DC1439A}" srcOrd="1" destOrd="0" parTransId="{4DA16795-4432-4ACB-AEB2-9ADD6A42A23E}" sibTransId="{DC91E7F5-02C9-4682-AEB2-ECD0EA7CDDBB}"/>
    <dgm:cxn modelId="{44B557E7-E5B2-4B75-A98E-55EA5449DBD2}" type="presOf" srcId="{9A7205EB-C60F-4CDC-89ED-167638AA008F}" destId="{43A93ED8-9D48-445D-9216-BD276082AC13}" srcOrd="0" destOrd="0" presId="urn:microsoft.com/office/officeart/2005/8/layout/vList5"/>
    <dgm:cxn modelId="{FA50B3F9-4BCE-48DF-ADE0-729E714378BE}" type="presOf" srcId="{5BE1327A-D13C-4FEA-AF5D-C85D273A3503}" destId="{F9D1061A-E565-41CA-9257-E0852FC6058F}" srcOrd="0" destOrd="0" presId="urn:microsoft.com/office/officeart/2005/8/layout/vList5"/>
    <dgm:cxn modelId="{6782A6E8-7D9C-4CCC-BFF0-C2AF3CA82D53}" type="presParOf" srcId="{43A93ED8-9D48-445D-9216-BD276082AC13}" destId="{7A1F7110-A819-4F61-983F-DE738CB33634}" srcOrd="0" destOrd="0" presId="urn:microsoft.com/office/officeart/2005/8/layout/vList5"/>
    <dgm:cxn modelId="{17A154A5-B08A-41FF-9828-3741C0B4DC6D}" type="presParOf" srcId="{7A1F7110-A819-4F61-983F-DE738CB33634}" destId="{A9065ADD-F7F2-450A-BD4D-36AF7A670D4B}" srcOrd="0" destOrd="0" presId="urn:microsoft.com/office/officeart/2005/8/layout/vList5"/>
    <dgm:cxn modelId="{92A6567C-8D65-43A9-BECD-1E29F53655F3}" type="presParOf" srcId="{7A1F7110-A819-4F61-983F-DE738CB33634}" destId="{F9D1061A-E565-41CA-9257-E0852FC6058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DA4095B-3739-4BA0-9232-DD32A077E195}"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BDEBD38-DC6E-4B85-913A-8AC74F836039}">
      <dgm:prSet/>
      <dgm:spPr/>
      <dgm:t>
        <a:bodyPr/>
        <a:lstStyle/>
        <a:p>
          <a:pPr>
            <a:defRPr cap="all"/>
          </a:pPr>
          <a:r>
            <a:rPr lang="en-GB"/>
            <a:t>Housing </a:t>
          </a:r>
          <a:endParaRPr lang="en-US"/>
        </a:p>
      </dgm:t>
    </dgm:pt>
    <dgm:pt modelId="{05EB06D8-E9E7-4975-88F0-F97BA1DB9CCB}" type="parTrans" cxnId="{0EBB3E0E-5653-4DD3-99C3-1B28F32129A6}">
      <dgm:prSet/>
      <dgm:spPr/>
      <dgm:t>
        <a:bodyPr/>
        <a:lstStyle/>
        <a:p>
          <a:endParaRPr lang="en-US"/>
        </a:p>
      </dgm:t>
    </dgm:pt>
    <dgm:pt modelId="{369BD0B9-05AA-416A-85A6-33E09B2252B0}" type="sibTrans" cxnId="{0EBB3E0E-5653-4DD3-99C3-1B28F32129A6}">
      <dgm:prSet/>
      <dgm:spPr/>
      <dgm:t>
        <a:bodyPr/>
        <a:lstStyle/>
        <a:p>
          <a:endParaRPr lang="en-US"/>
        </a:p>
      </dgm:t>
    </dgm:pt>
    <dgm:pt modelId="{244C855F-DDC0-4871-967C-B25B30844CC2}">
      <dgm:prSet/>
      <dgm:spPr/>
      <dgm:t>
        <a:bodyPr/>
        <a:lstStyle/>
        <a:p>
          <a:pPr>
            <a:defRPr cap="all"/>
          </a:pPr>
          <a:r>
            <a:rPr lang="en-GB"/>
            <a:t>Healthcare </a:t>
          </a:r>
          <a:endParaRPr lang="en-US"/>
        </a:p>
      </dgm:t>
    </dgm:pt>
    <dgm:pt modelId="{4F325B31-9CE8-4F84-A0BA-32F4514AAB49}" type="parTrans" cxnId="{1E5CACEE-B8F6-4165-A442-1E7EBF810A12}">
      <dgm:prSet/>
      <dgm:spPr/>
      <dgm:t>
        <a:bodyPr/>
        <a:lstStyle/>
        <a:p>
          <a:endParaRPr lang="en-US"/>
        </a:p>
      </dgm:t>
    </dgm:pt>
    <dgm:pt modelId="{5F0923DE-4790-4A39-AED1-2CFE01901353}" type="sibTrans" cxnId="{1E5CACEE-B8F6-4165-A442-1E7EBF810A12}">
      <dgm:prSet/>
      <dgm:spPr/>
      <dgm:t>
        <a:bodyPr/>
        <a:lstStyle/>
        <a:p>
          <a:endParaRPr lang="en-US"/>
        </a:p>
      </dgm:t>
    </dgm:pt>
    <dgm:pt modelId="{E691576F-C61C-428A-8C95-3B7DB307977B}">
      <dgm:prSet/>
      <dgm:spPr/>
      <dgm:t>
        <a:bodyPr/>
        <a:lstStyle/>
        <a:p>
          <a:pPr>
            <a:defRPr cap="all"/>
          </a:pPr>
          <a:r>
            <a:rPr lang="en-GB"/>
            <a:t>Cost of living </a:t>
          </a:r>
          <a:endParaRPr lang="en-US"/>
        </a:p>
      </dgm:t>
    </dgm:pt>
    <dgm:pt modelId="{40F8FF02-B257-4EEF-82DA-1DFF22AEF173}" type="parTrans" cxnId="{29257A69-B32B-4FCA-8139-EC83AEA038DA}">
      <dgm:prSet/>
      <dgm:spPr/>
      <dgm:t>
        <a:bodyPr/>
        <a:lstStyle/>
        <a:p>
          <a:endParaRPr lang="en-US"/>
        </a:p>
      </dgm:t>
    </dgm:pt>
    <dgm:pt modelId="{1CCB1D62-7C26-4017-856D-2EE86C127631}" type="sibTrans" cxnId="{29257A69-B32B-4FCA-8139-EC83AEA038DA}">
      <dgm:prSet/>
      <dgm:spPr/>
      <dgm:t>
        <a:bodyPr/>
        <a:lstStyle/>
        <a:p>
          <a:endParaRPr lang="en-US"/>
        </a:p>
      </dgm:t>
    </dgm:pt>
    <dgm:pt modelId="{FF374FAF-33FF-4A2B-980E-3C889509D4B7}">
      <dgm:prSet/>
      <dgm:spPr/>
      <dgm:t>
        <a:bodyPr/>
        <a:lstStyle/>
        <a:p>
          <a:pPr>
            <a:defRPr cap="all"/>
          </a:pPr>
          <a:r>
            <a:rPr lang="en-GB"/>
            <a:t>Employment </a:t>
          </a:r>
          <a:endParaRPr lang="en-US"/>
        </a:p>
      </dgm:t>
    </dgm:pt>
    <dgm:pt modelId="{A2ADE558-F28C-4BE8-BC61-CD863459E76C}" type="parTrans" cxnId="{8D3C2A87-6504-47F2-8A0D-193783E1867D}">
      <dgm:prSet/>
      <dgm:spPr/>
      <dgm:t>
        <a:bodyPr/>
        <a:lstStyle/>
        <a:p>
          <a:endParaRPr lang="en-US"/>
        </a:p>
      </dgm:t>
    </dgm:pt>
    <dgm:pt modelId="{E2864AEE-80E9-4B00-9D59-CA8DFB6F8ACA}" type="sibTrans" cxnId="{8D3C2A87-6504-47F2-8A0D-193783E1867D}">
      <dgm:prSet/>
      <dgm:spPr/>
      <dgm:t>
        <a:bodyPr/>
        <a:lstStyle/>
        <a:p>
          <a:endParaRPr lang="en-US"/>
        </a:p>
      </dgm:t>
    </dgm:pt>
    <dgm:pt modelId="{FACDC6B9-F412-468F-9BD9-0DF06A334618}" type="pres">
      <dgm:prSet presAssocID="{1DA4095B-3739-4BA0-9232-DD32A077E195}" presName="root" presStyleCnt="0">
        <dgm:presLayoutVars>
          <dgm:dir/>
          <dgm:resizeHandles val="exact"/>
        </dgm:presLayoutVars>
      </dgm:prSet>
      <dgm:spPr/>
    </dgm:pt>
    <dgm:pt modelId="{91422A61-C526-481A-AFA4-D0EE3AB904CB}" type="pres">
      <dgm:prSet presAssocID="{ABDEBD38-DC6E-4B85-913A-8AC74F836039}" presName="compNode" presStyleCnt="0"/>
      <dgm:spPr/>
    </dgm:pt>
    <dgm:pt modelId="{D708BAE0-F2AF-4F13-B49B-7C27D4F1C29E}" type="pres">
      <dgm:prSet presAssocID="{ABDEBD38-DC6E-4B85-913A-8AC74F836039}" presName="iconBgRect" presStyleLbl="bgShp" presStyleIdx="0" presStyleCnt="4"/>
      <dgm:spPr/>
    </dgm:pt>
    <dgm:pt modelId="{BFA857C3-761E-49A8-B7BD-0C848F6BC77D}" type="pres">
      <dgm:prSet presAssocID="{ABDEBD38-DC6E-4B85-913A-8AC74F83603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ome"/>
        </a:ext>
      </dgm:extLst>
    </dgm:pt>
    <dgm:pt modelId="{C40524BC-A7DA-4616-91D0-970CFCD6D59B}" type="pres">
      <dgm:prSet presAssocID="{ABDEBD38-DC6E-4B85-913A-8AC74F836039}" presName="spaceRect" presStyleCnt="0"/>
      <dgm:spPr/>
    </dgm:pt>
    <dgm:pt modelId="{F5159FAF-5F89-41EA-AA8D-A920780B61D9}" type="pres">
      <dgm:prSet presAssocID="{ABDEBD38-DC6E-4B85-913A-8AC74F836039}" presName="textRect" presStyleLbl="revTx" presStyleIdx="0" presStyleCnt="4">
        <dgm:presLayoutVars>
          <dgm:chMax val="1"/>
          <dgm:chPref val="1"/>
        </dgm:presLayoutVars>
      </dgm:prSet>
      <dgm:spPr/>
    </dgm:pt>
    <dgm:pt modelId="{11CCB55B-E640-427F-B820-9D5F1E0F56EC}" type="pres">
      <dgm:prSet presAssocID="{369BD0B9-05AA-416A-85A6-33E09B2252B0}" presName="sibTrans" presStyleCnt="0"/>
      <dgm:spPr/>
    </dgm:pt>
    <dgm:pt modelId="{8560A1BA-6136-4B1A-8C27-3685A09F1C4A}" type="pres">
      <dgm:prSet presAssocID="{244C855F-DDC0-4871-967C-B25B30844CC2}" presName="compNode" presStyleCnt="0"/>
      <dgm:spPr/>
    </dgm:pt>
    <dgm:pt modelId="{818BD9E7-9EB1-4B0D-BCB1-60EE6607C141}" type="pres">
      <dgm:prSet presAssocID="{244C855F-DDC0-4871-967C-B25B30844CC2}" presName="iconBgRect" presStyleLbl="bgShp" presStyleIdx="1" presStyleCnt="4"/>
      <dgm:spPr/>
    </dgm:pt>
    <dgm:pt modelId="{78CA190D-019B-48B0-AD26-83D6A1BA716D}" type="pres">
      <dgm:prSet presAssocID="{244C855F-DDC0-4871-967C-B25B30844CC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al"/>
        </a:ext>
      </dgm:extLst>
    </dgm:pt>
    <dgm:pt modelId="{BFC447D7-21EA-41E3-9DC3-DF77CAEE4818}" type="pres">
      <dgm:prSet presAssocID="{244C855F-DDC0-4871-967C-B25B30844CC2}" presName="spaceRect" presStyleCnt="0"/>
      <dgm:spPr/>
    </dgm:pt>
    <dgm:pt modelId="{432E1974-B7A1-4777-8B6C-48B0274B38DE}" type="pres">
      <dgm:prSet presAssocID="{244C855F-DDC0-4871-967C-B25B30844CC2}" presName="textRect" presStyleLbl="revTx" presStyleIdx="1" presStyleCnt="4">
        <dgm:presLayoutVars>
          <dgm:chMax val="1"/>
          <dgm:chPref val="1"/>
        </dgm:presLayoutVars>
      </dgm:prSet>
      <dgm:spPr/>
    </dgm:pt>
    <dgm:pt modelId="{37862F3D-A325-4520-8D9B-C00D4AB1ACE3}" type="pres">
      <dgm:prSet presAssocID="{5F0923DE-4790-4A39-AED1-2CFE01901353}" presName="sibTrans" presStyleCnt="0"/>
      <dgm:spPr/>
    </dgm:pt>
    <dgm:pt modelId="{906E75CA-1C19-406B-8103-9CAA3AA04999}" type="pres">
      <dgm:prSet presAssocID="{E691576F-C61C-428A-8C95-3B7DB307977B}" presName="compNode" presStyleCnt="0"/>
      <dgm:spPr/>
    </dgm:pt>
    <dgm:pt modelId="{5341B459-1989-4F0D-A202-3F0039139EAA}" type="pres">
      <dgm:prSet presAssocID="{E691576F-C61C-428A-8C95-3B7DB307977B}" presName="iconBgRect" presStyleLbl="bgShp" presStyleIdx="2" presStyleCnt="4"/>
      <dgm:spPr/>
    </dgm:pt>
    <dgm:pt modelId="{D756AEDB-7253-4F1D-9440-2A728ADA2832}" type="pres">
      <dgm:prSet presAssocID="{E691576F-C61C-428A-8C95-3B7DB307977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717A8CAE-373A-4266-B4A5-0B07AB0F426D}" type="pres">
      <dgm:prSet presAssocID="{E691576F-C61C-428A-8C95-3B7DB307977B}" presName="spaceRect" presStyleCnt="0"/>
      <dgm:spPr/>
    </dgm:pt>
    <dgm:pt modelId="{9B4B59CD-BDA1-41F6-9DDE-F42EA616A6AF}" type="pres">
      <dgm:prSet presAssocID="{E691576F-C61C-428A-8C95-3B7DB307977B}" presName="textRect" presStyleLbl="revTx" presStyleIdx="2" presStyleCnt="4">
        <dgm:presLayoutVars>
          <dgm:chMax val="1"/>
          <dgm:chPref val="1"/>
        </dgm:presLayoutVars>
      </dgm:prSet>
      <dgm:spPr/>
    </dgm:pt>
    <dgm:pt modelId="{9F093A75-3F86-4522-A995-A9B5B44CE645}" type="pres">
      <dgm:prSet presAssocID="{1CCB1D62-7C26-4017-856D-2EE86C127631}" presName="sibTrans" presStyleCnt="0"/>
      <dgm:spPr/>
    </dgm:pt>
    <dgm:pt modelId="{CBB6AE79-6CE4-4FD4-91A3-4C0CC41F63A9}" type="pres">
      <dgm:prSet presAssocID="{FF374FAF-33FF-4A2B-980E-3C889509D4B7}" presName="compNode" presStyleCnt="0"/>
      <dgm:spPr/>
    </dgm:pt>
    <dgm:pt modelId="{A797CAB7-6F57-4E9A-AE2B-5C2B655CB051}" type="pres">
      <dgm:prSet presAssocID="{FF374FAF-33FF-4A2B-980E-3C889509D4B7}" presName="iconBgRect" presStyleLbl="bgShp" presStyleIdx="3" presStyleCnt="4"/>
      <dgm:spPr/>
    </dgm:pt>
    <dgm:pt modelId="{6F0E86E3-ECEE-48F8-AB81-E9D75C119130}" type="pres">
      <dgm:prSet presAssocID="{FF374FAF-33FF-4A2B-980E-3C889509D4B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ffice Worker"/>
        </a:ext>
      </dgm:extLst>
    </dgm:pt>
    <dgm:pt modelId="{B46D98DE-4600-4B49-AC98-7178CE1D42A0}" type="pres">
      <dgm:prSet presAssocID="{FF374FAF-33FF-4A2B-980E-3C889509D4B7}" presName="spaceRect" presStyleCnt="0"/>
      <dgm:spPr/>
    </dgm:pt>
    <dgm:pt modelId="{42E8810D-33AB-4F45-A695-CE0B2C4D7DE5}" type="pres">
      <dgm:prSet presAssocID="{FF374FAF-33FF-4A2B-980E-3C889509D4B7}" presName="textRect" presStyleLbl="revTx" presStyleIdx="3" presStyleCnt="4">
        <dgm:presLayoutVars>
          <dgm:chMax val="1"/>
          <dgm:chPref val="1"/>
        </dgm:presLayoutVars>
      </dgm:prSet>
      <dgm:spPr/>
    </dgm:pt>
  </dgm:ptLst>
  <dgm:cxnLst>
    <dgm:cxn modelId="{5221A203-0446-41A7-8FD9-FC3CE0D29D35}" type="presOf" srcId="{FF374FAF-33FF-4A2B-980E-3C889509D4B7}" destId="{42E8810D-33AB-4F45-A695-CE0B2C4D7DE5}" srcOrd="0" destOrd="0" presId="urn:microsoft.com/office/officeart/2018/5/layout/IconCircleLabelList"/>
    <dgm:cxn modelId="{0EBB3E0E-5653-4DD3-99C3-1B28F32129A6}" srcId="{1DA4095B-3739-4BA0-9232-DD32A077E195}" destId="{ABDEBD38-DC6E-4B85-913A-8AC74F836039}" srcOrd="0" destOrd="0" parTransId="{05EB06D8-E9E7-4975-88F0-F97BA1DB9CCB}" sibTransId="{369BD0B9-05AA-416A-85A6-33E09B2252B0}"/>
    <dgm:cxn modelId="{29257A69-B32B-4FCA-8139-EC83AEA038DA}" srcId="{1DA4095B-3739-4BA0-9232-DD32A077E195}" destId="{E691576F-C61C-428A-8C95-3B7DB307977B}" srcOrd="2" destOrd="0" parTransId="{40F8FF02-B257-4EEF-82DA-1DFF22AEF173}" sibTransId="{1CCB1D62-7C26-4017-856D-2EE86C127631}"/>
    <dgm:cxn modelId="{8D3C2A87-6504-47F2-8A0D-193783E1867D}" srcId="{1DA4095B-3739-4BA0-9232-DD32A077E195}" destId="{FF374FAF-33FF-4A2B-980E-3C889509D4B7}" srcOrd="3" destOrd="0" parTransId="{A2ADE558-F28C-4BE8-BC61-CD863459E76C}" sibTransId="{E2864AEE-80E9-4B00-9D59-CA8DFB6F8ACA}"/>
    <dgm:cxn modelId="{5803F7AC-BF94-4056-9BD7-55BE06A1CC65}" type="presOf" srcId="{244C855F-DDC0-4871-967C-B25B30844CC2}" destId="{432E1974-B7A1-4777-8B6C-48B0274B38DE}" srcOrd="0" destOrd="0" presId="urn:microsoft.com/office/officeart/2018/5/layout/IconCircleLabelList"/>
    <dgm:cxn modelId="{F44C4BD6-9849-4E2E-B142-C96291A9C2D1}" type="presOf" srcId="{ABDEBD38-DC6E-4B85-913A-8AC74F836039}" destId="{F5159FAF-5F89-41EA-AA8D-A920780B61D9}" srcOrd="0" destOrd="0" presId="urn:microsoft.com/office/officeart/2018/5/layout/IconCircleLabelList"/>
    <dgm:cxn modelId="{545DCADF-62ED-4F40-8839-71E2242ECC3E}" type="presOf" srcId="{E691576F-C61C-428A-8C95-3B7DB307977B}" destId="{9B4B59CD-BDA1-41F6-9DDE-F42EA616A6AF}" srcOrd="0" destOrd="0" presId="urn:microsoft.com/office/officeart/2018/5/layout/IconCircleLabelList"/>
    <dgm:cxn modelId="{AC45E3E8-2465-40D5-9B10-3F3733C297E4}" type="presOf" srcId="{1DA4095B-3739-4BA0-9232-DD32A077E195}" destId="{FACDC6B9-F412-468F-9BD9-0DF06A334618}" srcOrd="0" destOrd="0" presId="urn:microsoft.com/office/officeart/2018/5/layout/IconCircleLabelList"/>
    <dgm:cxn modelId="{1E5CACEE-B8F6-4165-A442-1E7EBF810A12}" srcId="{1DA4095B-3739-4BA0-9232-DD32A077E195}" destId="{244C855F-DDC0-4871-967C-B25B30844CC2}" srcOrd="1" destOrd="0" parTransId="{4F325B31-9CE8-4F84-A0BA-32F4514AAB49}" sibTransId="{5F0923DE-4790-4A39-AED1-2CFE01901353}"/>
    <dgm:cxn modelId="{7EF83972-0F56-4947-9A77-DA4CBDFF53D9}" type="presParOf" srcId="{FACDC6B9-F412-468F-9BD9-0DF06A334618}" destId="{91422A61-C526-481A-AFA4-D0EE3AB904CB}" srcOrd="0" destOrd="0" presId="urn:microsoft.com/office/officeart/2018/5/layout/IconCircleLabelList"/>
    <dgm:cxn modelId="{2A0EF5BA-80DC-40CE-B9FC-F85FF43F8330}" type="presParOf" srcId="{91422A61-C526-481A-AFA4-D0EE3AB904CB}" destId="{D708BAE0-F2AF-4F13-B49B-7C27D4F1C29E}" srcOrd="0" destOrd="0" presId="urn:microsoft.com/office/officeart/2018/5/layout/IconCircleLabelList"/>
    <dgm:cxn modelId="{A0B200C0-4E85-4F66-ACA1-1A5C93D5495B}" type="presParOf" srcId="{91422A61-C526-481A-AFA4-D0EE3AB904CB}" destId="{BFA857C3-761E-49A8-B7BD-0C848F6BC77D}" srcOrd="1" destOrd="0" presId="urn:microsoft.com/office/officeart/2018/5/layout/IconCircleLabelList"/>
    <dgm:cxn modelId="{EC73AEBD-D6A6-4AFD-AF8B-4BFDC1446A4C}" type="presParOf" srcId="{91422A61-C526-481A-AFA4-D0EE3AB904CB}" destId="{C40524BC-A7DA-4616-91D0-970CFCD6D59B}" srcOrd="2" destOrd="0" presId="urn:microsoft.com/office/officeart/2018/5/layout/IconCircleLabelList"/>
    <dgm:cxn modelId="{70EA86C4-77BB-4B40-9398-476A2159FD33}" type="presParOf" srcId="{91422A61-C526-481A-AFA4-D0EE3AB904CB}" destId="{F5159FAF-5F89-41EA-AA8D-A920780B61D9}" srcOrd="3" destOrd="0" presId="urn:microsoft.com/office/officeart/2018/5/layout/IconCircleLabelList"/>
    <dgm:cxn modelId="{30EAB3C7-068B-4584-990D-803BEAD6D8E1}" type="presParOf" srcId="{FACDC6B9-F412-468F-9BD9-0DF06A334618}" destId="{11CCB55B-E640-427F-B820-9D5F1E0F56EC}" srcOrd="1" destOrd="0" presId="urn:microsoft.com/office/officeart/2018/5/layout/IconCircleLabelList"/>
    <dgm:cxn modelId="{99460C12-BF26-4683-B3BC-43CC9627D8CA}" type="presParOf" srcId="{FACDC6B9-F412-468F-9BD9-0DF06A334618}" destId="{8560A1BA-6136-4B1A-8C27-3685A09F1C4A}" srcOrd="2" destOrd="0" presId="urn:microsoft.com/office/officeart/2018/5/layout/IconCircleLabelList"/>
    <dgm:cxn modelId="{8BA3AB86-B31E-4B16-91F5-8F16452D3204}" type="presParOf" srcId="{8560A1BA-6136-4B1A-8C27-3685A09F1C4A}" destId="{818BD9E7-9EB1-4B0D-BCB1-60EE6607C141}" srcOrd="0" destOrd="0" presId="urn:microsoft.com/office/officeart/2018/5/layout/IconCircleLabelList"/>
    <dgm:cxn modelId="{E9E06222-1B0F-443A-9A53-6BED9549B678}" type="presParOf" srcId="{8560A1BA-6136-4B1A-8C27-3685A09F1C4A}" destId="{78CA190D-019B-48B0-AD26-83D6A1BA716D}" srcOrd="1" destOrd="0" presId="urn:microsoft.com/office/officeart/2018/5/layout/IconCircleLabelList"/>
    <dgm:cxn modelId="{FB0708A4-8C13-4F86-86A0-EFFB0E4A0AB7}" type="presParOf" srcId="{8560A1BA-6136-4B1A-8C27-3685A09F1C4A}" destId="{BFC447D7-21EA-41E3-9DC3-DF77CAEE4818}" srcOrd="2" destOrd="0" presId="urn:microsoft.com/office/officeart/2018/5/layout/IconCircleLabelList"/>
    <dgm:cxn modelId="{BDEF2447-348D-41BA-8AC7-3EB4F9C75882}" type="presParOf" srcId="{8560A1BA-6136-4B1A-8C27-3685A09F1C4A}" destId="{432E1974-B7A1-4777-8B6C-48B0274B38DE}" srcOrd="3" destOrd="0" presId="urn:microsoft.com/office/officeart/2018/5/layout/IconCircleLabelList"/>
    <dgm:cxn modelId="{806DBED9-120C-43C0-B791-FF8CC971B79F}" type="presParOf" srcId="{FACDC6B9-F412-468F-9BD9-0DF06A334618}" destId="{37862F3D-A325-4520-8D9B-C00D4AB1ACE3}" srcOrd="3" destOrd="0" presId="urn:microsoft.com/office/officeart/2018/5/layout/IconCircleLabelList"/>
    <dgm:cxn modelId="{A7135531-CF4B-4A08-99F4-60DB1D182D4D}" type="presParOf" srcId="{FACDC6B9-F412-468F-9BD9-0DF06A334618}" destId="{906E75CA-1C19-406B-8103-9CAA3AA04999}" srcOrd="4" destOrd="0" presId="urn:microsoft.com/office/officeart/2018/5/layout/IconCircleLabelList"/>
    <dgm:cxn modelId="{1D93B3B5-7A80-41D6-B52E-034CE12DC180}" type="presParOf" srcId="{906E75CA-1C19-406B-8103-9CAA3AA04999}" destId="{5341B459-1989-4F0D-A202-3F0039139EAA}" srcOrd="0" destOrd="0" presId="urn:microsoft.com/office/officeart/2018/5/layout/IconCircleLabelList"/>
    <dgm:cxn modelId="{00887FA0-21C5-4527-B849-85C58C62823E}" type="presParOf" srcId="{906E75CA-1C19-406B-8103-9CAA3AA04999}" destId="{D756AEDB-7253-4F1D-9440-2A728ADA2832}" srcOrd="1" destOrd="0" presId="urn:microsoft.com/office/officeart/2018/5/layout/IconCircleLabelList"/>
    <dgm:cxn modelId="{3C70EB23-896C-4045-B0E3-86DED12C741C}" type="presParOf" srcId="{906E75CA-1C19-406B-8103-9CAA3AA04999}" destId="{717A8CAE-373A-4266-B4A5-0B07AB0F426D}" srcOrd="2" destOrd="0" presId="urn:microsoft.com/office/officeart/2018/5/layout/IconCircleLabelList"/>
    <dgm:cxn modelId="{686F5F60-968A-4000-ABF5-33CBAF6F9CD7}" type="presParOf" srcId="{906E75CA-1C19-406B-8103-9CAA3AA04999}" destId="{9B4B59CD-BDA1-41F6-9DDE-F42EA616A6AF}" srcOrd="3" destOrd="0" presId="urn:microsoft.com/office/officeart/2018/5/layout/IconCircleLabelList"/>
    <dgm:cxn modelId="{6D3C737C-D815-4A3C-A333-034B9D9256E3}" type="presParOf" srcId="{FACDC6B9-F412-468F-9BD9-0DF06A334618}" destId="{9F093A75-3F86-4522-A995-A9B5B44CE645}" srcOrd="5" destOrd="0" presId="urn:microsoft.com/office/officeart/2018/5/layout/IconCircleLabelList"/>
    <dgm:cxn modelId="{788BA81A-6C88-4EAF-92D3-F4A5E939FA55}" type="presParOf" srcId="{FACDC6B9-F412-468F-9BD9-0DF06A334618}" destId="{CBB6AE79-6CE4-4FD4-91A3-4C0CC41F63A9}" srcOrd="6" destOrd="0" presId="urn:microsoft.com/office/officeart/2018/5/layout/IconCircleLabelList"/>
    <dgm:cxn modelId="{88233B18-CB3C-4B51-80B4-34667CBD612E}" type="presParOf" srcId="{CBB6AE79-6CE4-4FD4-91A3-4C0CC41F63A9}" destId="{A797CAB7-6F57-4E9A-AE2B-5C2B655CB051}" srcOrd="0" destOrd="0" presId="urn:microsoft.com/office/officeart/2018/5/layout/IconCircleLabelList"/>
    <dgm:cxn modelId="{80C6975B-B77E-4495-92E0-33A6060D77D7}" type="presParOf" srcId="{CBB6AE79-6CE4-4FD4-91A3-4C0CC41F63A9}" destId="{6F0E86E3-ECEE-48F8-AB81-E9D75C119130}" srcOrd="1" destOrd="0" presId="urn:microsoft.com/office/officeart/2018/5/layout/IconCircleLabelList"/>
    <dgm:cxn modelId="{3D44A34A-FB3D-448D-B764-AAC128F8C43C}" type="presParOf" srcId="{CBB6AE79-6CE4-4FD4-91A3-4C0CC41F63A9}" destId="{B46D98DE-4600-4B49-AC98-7178CE1D42A0}" srcOrd="2" destOrd="0" presId="urn:microsoft.com/office/officeart/2018/5/layout/IconCircleLabelList"/>
    <dgm:cxn modelId="{D27CAAC5-996F-45D0-A162-519D6ABBE268}" type="presParOf" srcId="{CBB6AE79-6CE4-4FD4-91A3-4C0CC41F63A9}" destId="{42E8810D-33AB-4F45-A695-CE0B2C4D7DE5}"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84C28C5-8C5D-4534-AB7F-48782B075FC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73B13B2-1535-4987-82FB-E5CD50F941B7}">
      <dgm:prSet/>
      <dgm:spPr>
        <a:solidFill>
          <a:srgbClr val="00B0F0"/>
        </a:solidFill>
      </dgm:spPr>
      <dgm:t>
        <a:bodyPr/>
        <a:lstStyle/>
        <a:p>
          <a:r>
            <a:rPr lang="en-GB"/>
            <a:t>Abuse: </a:t>
          </a:r>
          <a:endParaRPr lang="en-US"/>
        </a:p>
      </dgm:t>
    </dgm:pt>
    <dgm:pt modelId="{9FFEB1DF-347E-4544-A02C-8D7F8C619095}" type="parTrans" cxnId="{01B05419-2C7B-4036-861E-5A2B07CC0AAE}">
      <dgm:prSet/>
      <dgm:spPr/>
      <dgm:t>
        <a:bodyPr/>
        <a:lstStyle/>
        <a:p>
          <a:endParaRPr lang="en-US"/>
        </a:p>
      </dgm:t>
    </dgm:pt>
    <dgm:pt modelId="{E1F86114-93F3-4990-82DE-B37BE766C693}" type="sibTrans" cxnId="{01B05419-2C7B-4036-861E-5A2B07CC0AAE}">
      <dgm:prSet/>
      <dgm:spPr/>
      <dgm:t>
        <a:bodyPr/>
        <a:lstStyle/>
        <a:p>
          <a:endParaRPr lang="en-US"/>
        </a:p>
      </dgm:t>
    </dgm:pt>
    <dgm:pt modelId="{BD55E3D9-FFE0-4AAC-8F7B-BA4547944CCE}">
      <dgm:prSet/>
      <dgm:spPr>
        <a:solidFill>
          <a:srgbClr val="00B0F0"/>
        </a:solidFill>
      </dgm:spPr>
      <dgm:t>
        <a:bodyPr/>
        <a:lstStyle/>
        <a:p>
          <a:r>
            <a:rPr lang="en-GB"/>
            <a:t>It can happen in the family </a:t>
          </a:r>
          <a:endParaRPr lang="en-US"/>
        </a:p>
      </dgm:t>
    </dgm:pt>
    <dgm:pt modelId="{B2C5A3AD-6EFE-4909-8A44-DCCD7AB0C3B5}" type="parTrans" cxnId="{3F26DBE5-3229-49AD-9930-C2A1CCD4AAF5}">
      <dgm:prSet/>
      <dgm:spPr/>
      <dgm:t>
        <a:bodyPr/>
        <a:lstStyle/>
        <a:p>
          <a:endParaRPr lang="en-US"/>
        </a:p>
      </dgm:t>
    </dgm:pt>
    <dgm:pt modelId="{B3724347-CA46-4A5C-8055-C3F388E38B7B}" type="sibTrans" cxnId="{3F26DBE5-3229-49AD-9930-C2A1CCD4AAF5}">
      <dgm:prSet/>
      <dgm:spPr/>
      <dgm:t>
        <a:bodyPr/>
        <a:lstStyle/>
        <a:p>
          <a:endParaRPr lang="en-US"/>
        </a:p>
      </dgm:t>
    </dgm:pt>
    <dgm:pt modelId="{DAE944CB-7E8D-4079-A662-31957D5C1FAC}">
      <dgm:prSet/>
      <dgm:spPr>
        <a:solidFill>
          <a:srgbClr val="00B0F0"/>
        </a:solidFill>
      </dgm:spPr>
      <dgm:t>
        <a:bodyPr/>
        <a:lstStyle/>
        <a:p>
          <a:r>
            <a:rPr lang="en-GB"/>
            <a:t>In care environments </a:t>
          </a:r>
          <a:endParaRPr lang="en-US"/>
        </a:p>
      </dgm:t>
    </dgm:pt>
    <dgm:pt modelId="{00849A2D-4689-4EBA-87FD-33DDC83E6C0B}" type="parTrans" cxnId="{7002E4A0-6098-4481-81A9-1AB5F50019FC}">
      <dgm:prSet/>
      <dgm:spPr/>
      <dgm:t>
        <a:bodyPr/>
        <a:lstStyle/>
        <a:p>
          <a:endParaRPr lang="en-US"/>
        </a:p>
      </dgm:t>
    </dgm:pt>
    <dgm:pt modelId="{2743EEB4-A0F5-4575-B296-C303460ED68F}" type="sibTrans" cxnId="{7002E4A0-6098-4481-81A9-1AB5F50019FC}">
      <dgm:prSet/>
      <dgm:spPr/>
      <dgm:t>
        <a:bodyPr/>
        <a:lstStyle/>
        <a:p>
          <a:endParaRPr lang="en-US"/>
        </a:p>
      </dgm:t>
    </dgm:pt>
    <dgm:pt modelId="{19CCBBCB-F078-4125-BC27-9FB361A6C667}">
      <dgm:prSet/>
      <dgm:spPr>
        <a:solidFill>
          <a:srgbClr val="00B0F0"/>
        </a:solidFill>
      </dgm:spPr>
      <dgm:t>
        <a:bodyPr/>
        <a:lstStyle/>
        <a:p>
          <a:r>
            <a:rPr lang="en-GB" dirty="0"/>
            <a:t>It could be physical or psychological ( verbal, named , threatened, taken advantage of)</a:t>
          </a:r>
          <a:endParaRPr lang="en-US" dirty="0"/>
        </a:p>
      </dgm:t>
    </dgm:pt>
    <dgm:pt modelId="{1DE0B00D-FAA2-4B00-BA51-AC1DDC059350}" type="parTrans" cxnId="{4207DDCF-835C-4267-88DC-DFD09A20B964}">
      <dgm:prSet/>
      <dgm:spPr/>
      <dgm:t>
        <a:bodyPr/>
        <a:lstStyle/>
        <a:p>
          <a:endParaRPr lang="en-US"/>
        </a:p>
      </dgm:t>
    </dgm:pt>
    <dgm:pt modelId="{69819ACD-86CC-4E4F-810F-DA0ED4E71CC4}" type="sibTrans" cxnId="{4207DDCF-835C-4267-88DC-DFD09A20B964}">
      <dgm:prSet/>
      <dgm:spPr/>
      <dgm:t>
        <a:bodyPr/>
        <a:lstStyle/>
        <a:p>
          <a:endParaRPr lang="en-US"/>
        </a:p>
      </dgm:t>
    </dgm:pt>
    <dgm:pt modelId="{93AE6B1E-AD58-4966-94DB-A26D864E145B}">
      <dgm:prSet/>
      <dgm:spPr>
        <a:solidFill>
          <a:srgbClr val="00B0F0"/>
        </a:solidFill>
      </dgm:spPr>
      <dgm:t>
        <a:bodyPr/>
        <a:lstStyle/>
        <a:p>
          <a:r>
            <a:rPr lang="en-GB" dirty="0"/>
            <a:t>One form of abuse is neglect  -  when people who are supposed to care for them ignore their needs and concerns </a:t>
          </a:r>
          <a:endParaRPr lang="en-US" dirty="0"/>
        </a:p>
      </dgm:t>
    </dgm:pt>
    <dgm:pt modelId="{B6EA8916-EF61-44B4-9C9C-92AF8CB21E4F}" type="parTrans" cxnId="{2D027BD5-BE0C-4810-A916-33861836598D}">
      <dgm:prSet/>
      <dgm:spPr/>
      <dgm:t>
        <a:bodyPr/>
        <a:lstStyle/>
        <a:p>
          <a:endParaRPr lang="en-US"/>
        </a:p>
      </dgm:t>
    </dgm:pt>
    <dgm:pt modelId="{128AE959-711F-4446-87D7-D92832880F79}" type="sibTrans" cxnId="{2D027BD5-BE0C-4810-A916-33861836598D}">
      <dgm:prSet/>
      <dgm:spPr/>
      <dgm:t>
        <a:bodyPr/>
        <a:lstStyle/>
        <a:p>
          <a:endParaRPr lang="en-US"/>
        </a:p>
      </dgm:t>
    </dgm:pt>
    <dgm:pt modelId="{C168701B-6016-4AAA-A0C2-31C40B1864B1}" type="pres">
      <dgm:prSet presAssocID="{384C28C5-8C5D-4534-AB7F-48782B075FC5}" presName="linear" presStyleCnt="0">
        <dgm:presLayoutVars>
          <dgm:animLvl val="lvl"/>
          <dgm:resizeHandles val="exact"/>
        </dgm:presLayoutVars>
      </dgm:prSet>
      <dgm:spPr/>
    </dgm:pt>
    <dgm:pt modelId="{7415D360-0385-4828-9BD9-76BA76F5321A}" type="pres">
      <dgm:prSet presAssocID="{373B13B2-1535-4987-82FB-E5CD50F941B7}" presName="parentText" presStyleLbl="node1" presStyleIdx="0" presStyleCnt="5">
        <dgm:presLayoutVars>
          <dgm:chMax val="0"/>
          <dgm:bulletEnabled val="1"/>
        </dgm:presLayoutVars>
      </dgm:prSet>
      <dgm:spPr/>
    </dgm:pt>
    <dgm:pt modelId="{B59FBA8C-FC9A-4844-B08F-136773FF216D}" type="pres">
      <dgm:prSet presAssocID="{E1F86114-93F3-4990-82DE-B37BE766C693}" presName="spacer" presStyleCnt="0"/>
      <dgm:spPr/>
    </dgm:pt>
    <dgm:pt modelId="{7D5CA109-19EB-4D14-B5C0-6F7F79C9E111}" type="pres">
      <dgm:prSet presAssocID="{BD55E3D9-FFE0-4AAC-8F7B-BA4547944CCE}" presName="parentText" presStyleLbl="node1" presStyleIdx="1" presStyleCnt="5">
        <dgm:presLayoutVars>
          <dgm:chMax val="0"/>
          <dgm:bulletEnabled val="1"/>
        </dgm:presLayoutVars>
      </dgm:prSet>
      <dgm:spPr/>
    </dgm:pt>
    <dgm:pt modelId="{96CB7CB5-AE72-4E26-B1A7-A0F4025E5CDF}" type="pres">
      <dgm:prSet presAssocID="{B3724347-CA46-4A5C-8055-C3F388E38B7B}" presName="spacer" presStyleCnt="0"/>
      <dgm:spPr/>
    </dgm:pt>
    <dgm:pt modelId="{1A685B83-EC48-4355-971B-292A8370EFD1}" type="pres">
      <dgm:prSet presAssocID="{DAE944CB-7E8D-4079-A662-31957D5C1FAC}" presName="parentText" presStyleLbl="node1" presStyleIdx="2" presStyleCnt="5">
        <dgm:presLayoutVars>
          <dgm:chMax val="0"/>
          <dgm:bulletEnabled val="1"/>
        </dgm:presLayoutVars>
      </dgm:prSet>
      <dgm:spPr/>
    </dgm:pt>
    <dgm:pt modelId="{AD9DEBC6-986E-4AE6-B105-2AFA688FCE30}" type="pres">
      <dgm:prSet presAssocID="{2743EEB4-A0F5-4575-B296-C303460ED68F}" presName="spacer" presStyleCnt="0"/>
      <dgm:spPr/>
    </dgm:pt>
    <dgm:pt modelId="{CA8552E7-86B3-42BB-92F5-E66F4F02898A}" type="pres">
      <dgm:prSet presAssocID="{19CCBBCB-F078-4125-BC27-9FB361A6C667}" presName="parentText" presStyleLbl="node1" presStyleIdx="3" presStyleCnt="5">
        <dgm:presLayoutVars>
          <dgm:chMax val="0"/>
          <dgm:bulletEnabled val="1"/>
        </dgm:presLayoutVars>
      </dgm:prSet>
      <dgm:spPr/>
    </dgm:pt>
    <dgm:pt modelId="{03639E90-D8A1-4C96-A5FE-AB3937C5CB83}" type="pres">
      <dgm:prSet presAssocID="{69819ACD-86CC-4E4F-810F-DA0ED4E71CC4}" presName="spacer" presStyleCnt="0"/>
      <dgm:spPr/>
    </dgm:pt>
    <dgm:pt modelId="{09856D1B-347D-47A8-B5AA-B241564D737F}" type="pres">
      <dgm:prSet presAssocID="{93AE6B1E-AD58-4966-94DB-A26D864E145B}" presName="parentText" presStyleLbl="node1" presStyleIdx="4" presStyleCnt="5">
        <dgm:presLayoutVars>
          <dgm:chMax val="0"/>
          <dgm:bulletEnabled val="1"/>
        </dgm:presLayoutVars>
      </dgm:prSet>
      <dgm:spPr/>
    </dgm:pt>
  </dgm:ptLst>
  <dgm:cxnLst>
    <dgm:cxn modelId="{01B05419-2C7B-4036-861E-5A2B07CC0AAE}" srcId="{384C28C5-8C5D-4534-AB7F-48782B075FC5}" destId="{373B13B2-1535-4987-82FB-E5CD50F941B7}" srcOrd="0" destOrd="0" parTransId="{9FFEB1DF-347E-4544-A02C-8D7F8C619095}" sibTransId="{E1F86114-93F3-4990-82DE-B37BE766C693}"/>
    <dgm:cxn modelId="{1012F567-B57E-486D-8583-C9B5AFF9267C}" type="presOf" srcId="{19CCBBCB-F078-4125-BC27-9FB361A6C667}" destId="{CA8552E7-86B3-42BB-92F5-E66F4F02898A}" srcOrd="0" destOrd="0" presId="urn:microsoft.com/office/officeart/2005/8/layout/vList2"/>
    <dgm:cxn modelId="{7002E4A0-6098-4481-81A9-1AB5F50019FC}" srcId="{384C28C5-8C5D-4534-AB7F-48782B075FC5}" destId="{DAE944CB-7E8D-4079-A662-31957D5C1FAC}" srcOrd="2" destOrd="0" parTransId="{00849A2D-4689-4EBA-87FD-33DDC83E6C0B}" sibTransId="{2743EEB4-A0F5-4575-B296-C303460ED68F}"/>
    <dgm:cxn modelId="{C440DBAE-FC4B-4F1C-B0B7-B3136DA8F1FF}" type="presOf" srcId="{93AE6B1E-AD58-4966-94DB-A26D864E145B}" destId="{09856D1B-347D-47A8-B5AA-B241564D737F}" srcOrd="0" destOrd="0" presId="urn:microsoft.com/office/officeart/2005/8/layout/vList2"/>
    <dgm:cxn modelId="{4207DDCF-835C-4267-88DC-DFD09A20B964}" srcId="{384C28C5-8C5D-4534-AB7F-48782B075FC5}" destId="{19CCBBCB-F078-4125-BC27-9FB361A6C667}" srcOrd="3" destOrd="0" parTransId="{1DE0B00D-FAA2-4B00-BA51-AC1DDC059350}" sibTransId="{69819ACD-86CC-4E4F-810F-DA0ED4E71CC4}"/>
    <dgm:cxn modelId="{2D027BD5-BE0C-4810-A916-33861836598D}" srcId="{384C28C5-8C5D-4534-AB7F-48782B075FC5}" destId="{93AE6B1E-AD58-4966-94DB-A26D864E145B}" srcOrd="4" destOrd="0" parTransId="{B6EA8916-EF61-44B4-9C9C-92AF8CB21E4F}" sibTransId="{128AE959-711F-4446-87D7-D92832880F79}"/>
    <dgm:cxn modelId="{BBE0D8E5-2543-4765-8C24-512D452DEA68}" type="presOf" srcId="{BD55E3D9-FFE0-4AAC-8F7B-BA4547944CCE}" destId="{7D5CA109-19EB-4D14-B5C0-6F7F79C9E111}" srcOrd="0" destOrd="0" presId="urn:microsoft.com/office/officeart/2005/8/layout/vList2"/>
    <dgm:cxn modelId="{3F26DBE5-3229-49AD-9930-C2A1CCD4AAF5}" srcId="{384C28C5-8C5D-4534-AB7F-48782B075FC5}" destId="{BD55E3D9-FFE0-4AAC-8F7B-BA4547944CCE}" srcOrd="1" destOrd="0" parTransId="{B2C5A3AD-6EFE-4909-8A44-DCCD7AB0C3B5}" sibTransId="{B3724347-CA46-4A5C-8055-C3F388E38B7B}"/>
    <dgm:cxn modelId="{DB74E6ED-91B6-4829-969F-D4D7DA41B788}" type="presOf" srcId="{373B13B2-1535-4987-82FB-E5CD50F941B7}" destId="{7415D360-0385-4828-9BD9-76BA76F5321A}" srcOrd="0" destOrd="0" presId="urn:microsoft.com/office/officeart/2005/8/layout/vList2"/>
    <dgm:cxn modelId="{AB8547F7-BEF5-4BF2-9BF7-695357640401}" type="presOf" srcId="{384C28C5-8C5D-4534-AB7F-48782B075FC5}" destId="{C168701B-6016-4AAA-A0C2-31C40B1864B1}" srcOrd="0" destOrd="0" presId="urn:microsoft.com/office/officeart/2005/8/layout/vList2"/>
    <dgm:cxn modelId="{49E8B5F8-C0D6-45BA-8436-172E7B7344F7}" type="presOf" srcId="{DAE944CB-7E8D-4079-A662-31957D5C1FAC}" destId="{1A685B83-EC48-4355-971B-292A8370EFD1}" srcOrd="0" destOrd="0" presId="urn:microsoft.com/office/officeart/2005/8/layout/vList2"/>
    <dgm:cxn modelId="{4849988A-30F2-4F1C-BC41-03A9A246DA03}" type="presParOf" srcId="{C168701B-6016-4AAA-A0C2-31C40B1864B1}" destId="{7415D360-0385-4828-9BD9-76BA76F5321A}" srcOrd="0" destOrd="0" presId="urn:microsoft.com/office/officeart/2005/8/layout/vList2"/>
    <dgm:cxn modelId="{A37CA147-370C-4A83-8688-81E8594946B4}" type="presParOf" srcId="{C168701B-6016-4AAA-A0C2-31C40B1864B1}" destId="{B59FBA8C-FC9A-4844-B08F-136773FF216D}" srcOrd="1" destOrd="0" presId="urn:microsoft.com/office/officeart/2005/8/layout/vList2"/>
    <dgm:cxn modelId="{AB57074A-4045-4488-98B1-039BBBECAF70}" type="presParOf" srcId="{C168701B-6016-4AAA-A0C2-31C40B1864B1}" destId="{7D5CA109-19EB-4D14-B5C0-6F7F79C9E111}" srcOrd="2" destOrd="0" presId="urn:microsoft.com/office/officeart/2005/8/layout/vList2"/>
    <dgm:cxn modelId="{9BE621F1-7DBC-4222-912C-92013F3BFF90}" type="presParOf" srcId="{C168701B-6016-4AAA-A0C2-31C40B1864B1}" destId="{96CB7CB5-AE72-4E26-B1A7-A0F4025E5CDF}" srcOrd="3" destOrd="0" presId="urn:microsoft.com/office/officeart/2005/8/layout/vList2"/>
    <dgm:cxn modelId="{EF833E22-1B25-429C-9FF1-F5B144299634}" type="presParOf" srcId="{C168701B-6016-4AAA-A0C2-31C40B1864B1}" destId="{1A685B83-EC48-4355-971B-292A8370EFD1}" srcOrd="4" destOrd="0" presId="urn:microsoft.com/office/officeart/2005/8/layout/vList2"/>
    <dgm:cxn modelId="{418FD7AB-5F25-4522-9C2A-85899A7CCB5F}" type="presParOf" srcId="{C168701B-6016-4AAA-A0C2-31C40B1864B1}" destId="{AD9DEBC6-986E-4AE6-B105-2AFA688FCE30}" srcOrd="5" destOrd="0" presId="urn:microsoft.com/office/officeart/2005/8/layout/vList2"/>
    <dgm:cxn modelId="{8D9A41E9-6D46-4FDD-BD06-1652615B4286}" type="presParOf" srcId="{C168701B-6016-4AAA-A0C2-31C40B1864B1}" destId="{CA8552E7-86B3-42BB-92F5-E66F4F02898A}" srcOrd="6" destOrd="0" presId="urn:microsoft.com/office/officeart/2005/8/layout/vList2"/>
    <dgm:cxn modelId="{4D50D9E5-162E-4D3C-90C2-CA33A578FD37}" type="presParOf" srcId="{C168701B-6016-4AAA-A0C2-31C40B1864B1}" destId="{03639E90-D8A1-4C96-A5FE-AB3937C5CB83}" srcOrd="7" destOrd="0" presId="urn:microsoft.com/office/officeart/2005/8/layout/vList2"/>
    <dgm:cxn modelId="{0CA9B1D0-7317-42B9-B317-E787819DF243}" type="presParOf" srcId="{C168701B-6016-4AAA-A0C2-31C40B1864B1}" destId="{09856D1B-347D-47A8-B5AA-B241564D737F}"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952F704-035A-4B07-9900-29EC2719CBA7}"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CA0B9338-B9CE-48BD-8721-6FBC45A2251C}">
      <dgm:prSet/>
      <dgm:spPr/>
      <dgm:t>
        <a:bodyPr/>
        <a:lstStyle/>
        <a:p>
          <a:r>
            <a:rPr lang="en-GB"/>
            <a:t>940,000 older people [aged 65+] in the UK are often lonely</a:t>
          </a:r>
          <a:endParaRPr lang="en-US"/>
        </a:p>
      </dgm:t>
    </dgm:pt>
    <dgm:pt modelId="{C2FD9630-6D35-4EE7-9299-0D3F2D96A5AB}" type="parTrans" cxnId="{604B6548-DED1-4891-8F3F-B04E7A1AE846}">
      <dgm:prSet/>
      <dgm:spPr/>
      <dgm:t>
        <a:bodyPr/>
        <a:lstStyle/>
        <a:p>
          <a:endParaRPr lang="en-US"/>
        </a:p>
      </dgm:t>
    </dgm:pt>
    <dgm:pt modelId="{5D694FB4-932E-4E4F-98B0-3D52BBFB6C78}" type="sibTrans" cxnId="{604B6548-DED1-4891-8F3F-B04E7A1AE846}">
      <dgm:prSet/>
      <dgm:spPr/>
      <dgm:t>
        <a:bodyPr/>
        <a:lstStyle/>
        <a:p>
          <a:endParaRPr lang="en-US"/>
        </a:p>
      </dgm:t>
    </dgm:pt>
    <dgm:pt modelId="{789D9B47-D401-4EEF-B7EE-EFCA1C758A07}">
      <dgm:prSet/>
      <dgm:spPr/>
      <dgm:t>
        <a:bodyPr/>
        <a:lstStyle/>
        <a:p>
          <a:r>
            <a:rPr lang="en-GB" dirty="0"/>
            <a:t>270,000 older people (aged 65+) in England go a week without speaking to a friend or family member (3%, or around 1 in 40 people aged 65+)</a:t>
          </a:r>
          <a:endParaRPr lang="en-US" dirty="0"/>
        </a:p>
      </dgm:t>
    </dgm:pt>
    <dgm:pt modelId="{C50C0166-F7EE-438D-91E7-B41DB15EB2A7}" type="parTrans" cxnId="{286B53C3-34C1-44D6-A0A4-A123816B16C9}">
      <dgm:prSet/>
      <dgm:spPr/>
      <dgm:t>
        <a:bodyPr/>
        <a:lstStyle/>
        <a:p>
          <a:endParaRPr lang="en-US"/>
        </a:p>
      </dgm:t>
    </dgm:pt>
    <dgm:pt modelId="{5666364E-0F91-4163-BA5D-443DDE2A07D7}" type="sibTrans" cxnId="{286B53C3-34C1-44D6-A0A4-A123816B16C9}">
      <dgm:prSet/>
      <dgm:spPr/>
      <dgm:t>
        <a:bodyPr/>
        <a:lstStyle/>
        <a:p>
          <a:endParaRPr lang="en-US"/>
        </a:p>
      </dgm:t>
    </dgm:pt>
    <dgm:pt modelId="{DF68DBCC-8FDA-45C1-A7BD-2C91EAF37ABC}">
      <dgm:prSet/>
      <dgm:spPr/>
      <dgm:t>
        <a:bodyPr/>
        <a:lstStyle/>
        <a:p>
          <a:r>
            <a:rPr lang="en-GB"/>
            <a:t>People who go a week without speaking to a friend or family member are almost three times more likely to be lonely than  people who speak to friends and family more often</a:t>
          </a:r>
          <a:endParaRPr lang="en-US"/>
        </a:p>
      </dgm:t>
    </dgm:pt>
    <dgm:pt modelId="{90F82916-EB00-4CA2-9D7E-4C54581CF3ED}" type="parTrans" cxnId="{C67294A3-E628-4F26-8697-6A6E51ED3B78}">
      <dgm:prSet/>
      <dgm:spPr/>
      <dgm:t>
        <a:bodyPr/>
        <a:lstStyle/>
        <a:p>
          <a:endParaRPr lang="en-US"/>
        </a:p>
      </dgm:t>
    </dgm:pt>
    <dgm:pt modelId="{122CA38C-E812-4C53-A245-E1AB2032951E}" type="sibTrans" cxnId="{C67294A3-E628-4F26-8697-6A6E51ED3B78}">
      <dgm:prSet/>
      <dgm:spPr/>
      <dgm:t>
        <a:bodyPr/>
        <a:lstStyle/>
        <a:p>
          <a:endParaRPr lang="en-US"/>
        </a:p>
      </dgm:t>
    </dgm:pt>
    <dgm:pt modelId="{BDBCDDEC-BC61-4966-BA08-A17CE5877385}">
      <dgm:prSet/>
      <dgm:spPr/>
      <dgm:t>
        <a:bodyPr/>
        <a:lstStyle/>
        <a:p>
          <a:r>
            <a:rPr lang="en-GB"/>
            <a:t>(Age UK, 2024) </a:t>
          </a:r>
          <a:endParaRPr lang="en-US"/>
        </a:p>
      </dgm:t>
    </dgm:pt>
    <dgm:pt modelId="{DACF9F2D-A827-4057-BA94-E261BBEDAF38}" type="parTrans" cxnId="{CDB25709-DC16-4E7E-98F7-3E7FB9DFEF51}">
      <dgm:prSet/>
      <dgm:spPr/>
      <dgm:t>
        <a:bodyPr/>
        <a:lstStyle/>
        <a:p>
          <a:endParaRPr lang="en-US"/>
        </a:p>
      </dgm:t>
    </dgm:pt>
    <dgm:pt modelId="{D8CAC1C9-A5C1-4DF2-8817-17403D529A8A}" type="sibTrans" cxnId="{CDB25709-DC16-4E7E-98F7-3E7FB9DFEF51}">
      <dgm:prSet/>
      <dgm:spPr/>
      <dgm:t>
        <a:bodyPr/>
        <a:lstStyle/>
        <a:p>
          <a:endParaRPr lang="en-US"/>
        </a:p>
      </dgm:t>
    </dgm:pt>
    <dgm:pt modelId="{E07C7F67-C794-4C3D-9FF6-029D88963A52}" type="pres">
      <dgm:prSet presAssocID="{8952F704-035A-4B07-9900-29EC2719CBA7}" presName="vert0" presStyleCnt="0">
        <dgm:presLayoutVars>
          <dgm:dir/>
          <dgm:animOne val="branch"/>
          <dgm:animLvl val="lvl"/>
        </dgm:presLayoutVars>
      </dgm:prSet>
      <dgm:spPr/>
    </dgm:pt>
    <dgm:pt modelId="{E3AF4142-8E32-4AF7-82C4-759B58997989}" type="pres">
      <dgm:prSet presAssocID="{CA0B9338-B9CE-48BD-8721-6FBC45A2251C}" presName="thickLine" presStyleLbl="alignNode1" presStyleIdx="0" presStyleCnt="4"/>
      <dgm:spPr/>
    </dgm:pt>
    <dgm:pt modelId="{842C586B-473F-4773-92FF-973093D324A7}" type="pres">
      <dgm:prSet presAssocID="{CA0B9338-B9CE-48BD-8721-6FBC45A2251C}" presName="horz1" presStyleCnt="0"/>
      <dgm:spPr/>
    </dgm:pt>
    <dgm:pt modelId="{518F2E31-08DD-4DA8-87B6-FE9D16F89790}" type="pres">
      <dgm:prSet presAssocID="{CA0B9338-B9CE-48BD-8721-6FBC45A2251C}" presName="tx1" presStyleLbl="revTx" presStyleIdx="0" presStyleCnt="4"/>
      <dgm:spPr/>
    </dgm:pt>
    <dgm:pt modelId="{08CE0F44-B3CD-4582-B92C-2029E8BC36CF}" type="pres">
      <dgm:prSet presAssocID="{CA0B9338-B9CE-48BD-8721-6FBC45A2251C}" presName="vert1" presStyleCnt="0"/>
      <dgm:spPr/>
    </dgm:pt>
    <dgm:pt modelId="{15DD33E3-AFD9-488A-B455-39380DDF5C01}" type="pres">
      <dgm:prSet presAssocID="{789D9B47-D401-4EEF-B7EE-EFCA1C758A07}" presName="thickLine" presStyleLbl="alignNode1" presStyleIdx="1" presStyleCnt="4"/>
      <dgm:spPr/>
    </dgm:pt>
    <dgm:pt modelId="{5301EF67-A41D-4BFF-899A-C017737948BC}" type="pres">
      <dgm:prSet presAssocID="{789D9B47-D401-4EEF-B7EE-EFCA1C758A07}" presName="horz1" presStyleCnt="0"/>
      <dgm:spPr/>
    </dgm:pt>
    <dgm:pt modelId="{FFE058D0-570D-4B39-880F-5D1863B5CCEC}" type="pres">
      <dgm:prSet presAssocID="{789D9B47-D401-4EEF-B7EE-EFCA1C758A07}" presName="tx1" presStyleLbl="revTx" presStyleIdx="1" presStyleCnt="4"/>
      <dgm:spPr/>
    </dgm:pt>
    <dgm:pt modelId="{7E4428D5-C7E9-4C58-A640-053CE497CC8B}" type="pres">
      <dgm:prSet presAssocID="{789D9B47-D401-4EEF-B7EE-EFCA1C758A07}" presName="vert1" presStyleCnt="0"/>
      <dgm:spPr/>
    </dgm:pt>
    <dgm:pt modelId="{3459B610-7D18-4D0E-8B71-B97AE486F9DF}" type="pres">
      <dgm:prSet presAssocID="{DF68DBCC-8FDA-45C1-A7BD-2C91EAF37ABC}" presName="thickLine" presStyleLbl="alignNode1" presStyleIdx="2" presStyleCnt="4"/>
      <dgm:spPr/>
    </dgm:pt>
    <dgm:pt modelId="{5F6943FF-28D9-473C-B272-FAFA623E0240}" type="pres">
      <dgm:prSet presAssocID="{DF68DBCC-8FDA-45C1-A7BD-2C91EAF37ABC}" presName="horz1" presStyleCnt="0"/>
      <dgm:spPr/>
    </dgm:pt>
    <dgm:pt modelId="{0D557CD0-D33E-4AE9-A6C8-B511DB719AE6}" type="pres">
      <dgm:prSet presAssocID="{DF68DBCC-8FDA-45C1-A7BD-2C91EAF37ABC}" presName="tx1" presStyleLbl="revTx" presStyleIdx="2" presStyleCnt="4"/>
      <dgm:spPr/>
    </dgm:pt>
    <dgm:pt modelId="{CF229454-3AFA-4A6A-8872-4CE3C7151012}" type="pres">
      <dgm:prSet presAssocID="{DF68DBCC-8FDA-45C1-A7BD-2C91EAF37ABC}" presName="vert1" presStyleCnt="0"/>
      <dgm:spPr/>
    </dgm:pt>
    <dgm:pt modelId="{05D55346-0A03-42EF-8DCB-699A5A7AD0D5}" type="pres">
      <dgm:prSet presAssocID="{BDBCDDEC-BC61-4966-BA08-A17CE5877385}" presName="thickLine" presStyleLbl="alignNode1" presStyleIdx="3" presStyleCnt="4"/>
      <dgm:spPr/>
    </dgm:pt>
    <dgm:pt modelId="{FFFDC129-BF86-4028-8F92-D15E715EBC30}" type="pres">
      <dgm:prSet presAssocID="{BDBCDDEC-BC61-4966-BA08-A17CE5877385}" presName="horz1" presStyleCnt="0"/>
      <dgm:spPr/>
    </dgm:pt>
    <dgm:pt modelId="{E33AB2FA-9AEE-4C22-B1E0-31D1C2DE11E7}" type="pres">
      <dgm:prSet presAssocID="{BDBCDDEC-BC61-4966-BA08-A17CE5877385}" presName="tx1" presStyleLbl="revTx" presStyleIdx="3" presStyleCnt="4"/>
      <dgm:spPr/>
    </dgm:pt>
    <dgm:pt modelId="{B5A04C35-0FAA-4643-B417-DC7EF261B566}" type="pres">
      <dgm:prSet presAssocID="{BDBCDDEC-BC61-4966-BA08-A17CE5877385}" presName="vert1" presStyleCnt="0"/>
      <dgm:spPr/>
    </dgm:pt>
  </dgm:ptLst>
  <dgm:cxnLst>
    <dgm:cxn modelId="{CDB25709-DC16-4E7E-98F7-3E7FB9DFEF51}" srcId="{8952F704-035A-4B07-9900-29EC2719CBA7}" destId="{BDBCDDEC-BC61-4966-BA08-A17CE5877385}" srcOrd="3" destOrd="0" parTransId="{DACF9F2D-A827-4057-BA94-E261BBEDAF38}" sibTransId="{D8CAC1C9-A5C1-4DF2-8817-17403D529A8A}"/>
    <dgm:cxn modelId="{07EBBA2F-BB80-4B13-B159-E40C3AEA1956}" type="presOf" srcId="{BDBCDDEC-BC61-4966-BA08-A17CE5877385}" destId="{E33AB2FA-9AEE-4C22-B1E0-31D1C2DE11E7}" srcOrd="0" destOrd="0" presId="urn:microsoft.com/office/officeart/2008/layout/LinedList"/>
    <dgm:cxn modelId="{0561E85B-6F34-4222-B094-A88B8FA8902B}" type="presOf" srcId="{8952F704-035A-4B07-9900-29EC2719CBA7}" destId="{E07C7F67-C794-4C3D-9FF6-029D88963A52}" srcOrd="0" destOrd="0" presId="urn:microsoft.com/office/officeart/2008/layout/LinedList"/>
    <dgm:cxn modelId="{604B6548-DED1-4891-8F3F-B04E7A1AE846}" srcId="{8952F704-035A-4B07-9900-29EC2719CBA7}" destId="{CA0B9338-B9CE-48BD-8721-6FBC45A2251C}" srcOrd="0" destOrd="0" parTransId="{C2FD9630-6D35-4EE7-9299-0D3F2D96A5AB}" sibTransId="{5D694FB4-932E-4E4F-98B0-3D52BBFB6C78}"/>
    <dgm:cxn modelId="{3DD6D793-5274-456E-9DF5-7EE5A88C53CE}" type="presOf" srcId="{DF68DBCC-8FDA-45C1-A7BD-2C91EAF37ABC}" destId="{0D557CD0-D33E-4AE9-A6C8-B511DB719AE6}" srcOrd="0" destOrd="0" presId="urn:microsoft.com/office/officeart/2008/layout/LinedList"/>
    <dgm:cxn modelId="{C67294A3-E628-4F26-8697-6A6E51ED3B78}" srcId="{8952F704-035A-4B07-9900-29EC2719CBA7}" destId="{DF68DBCC-8FDA-45C1-A7BD-2C91EAF37ABC}" srcOrd="2" destOrd="0" parTransId="{90F82916-EB00-4CA2-9D7E-4C54581CF3ED}" sibTransId="{122CA38C-E812-4C53-A245-E1AB2032951E}"/>
    <dgm:cxn modelId="{38355BAE-67E2-4332-BAE9-7773C33285BA}" type="presOf" srcId="{CA0B9338-B9CE-48BD-8721-6FBC45A2251C}" destId="{518F2E31-08DD-4DA8-87B6-FE9D16F89790}" srcOrd="0" destOrd="0" presId="urn:microsoft.com/office/officeart/2008/layout/LinedList"/>
    <dgm:cxn modelId="{286B53C3-34C1-44D6-A0A4-A123816B16C9}" srcId="{8952F704-035A-4B07-9900-29EC2719CBA7}" destId="{789D9B47-D401-4EEF-B7EE-EFCA1C758A07}" srcOrd="1" destOrd="0" parTransId="{C50C0166-F7EE-438D-91E7-B41DB15EB2A7}" sibTransId="{5666364E-0F91-4163-BA5D-443DDE2A07D7}"/>
    <dgm:cxn modelId="{470585E9-B60F-4AE7-BF48-A75E88DF5976}" type="presOf" srcId="{789D9B47-D401-4EEF-B7EE-EFCA1C758A07}" destId="{FFE058D0-570D-4B39-880F-5D1863B5CCEC}" srcOrd="0" destOrd="0" presId="urn:microsoft.com/office/officeart/2008/layout/LinedList"/>
    <dgm:cxn modelId="{E1EB4F4C-9C5F-4848-A74D-555D76E34009}" type="presParOf" srcId="{E07C7F67-C794-4C3D-9FF6-029D88963A52}" destId="{E3AF4142-8E32-4AF7-82C4-759B58997989}" srcOrd="0" destOrd="0" presId="urn:microsoft.com/office/officeart/2008/layout/LinedList"/>
    <dgm:cxn modelId="{6CD96F3E-554D-4282-89AF-64CD4DBFC5B7}" type="presParOf" srcId="{E07C7F67-C794-4C3D-9FF6-029D88963A52}" destId="{842C586B-473F-4773-92FF-973093D324A7}" srcOrd="1" destOrd="0" presId="urn:microsoft.com/office/officeart/2008/layout/LinedList"/>
    <dgm:cxn modelId="{3C0EA2B8-BAA1-4273-8DAC-EC90E9176A07}" type="presParOf" srcId="{842C586B-473F-4773-92FF-973093D324A7}" destId="{518F2E31-08DD-4DA8-87B6-FE9D16F89790}" srcOrd="0" destOrd="0" presId="urn:microsoft.com/office/officeart/2008/layout/LinedList"/>
    <dgm:cxn modelId="{BBE657A8-209B-4621-91E5-6DE6CF76E3F4}" type="presParOf" srcId="{842C586B-473F-4773-92FF-973093D324A7}" destId="{08CE0F44-B3CD-4582-B92C-2029E8BC36CF}" srcOrd="1" destOrd="0" presId="urn:microsoft.com/office/officeart/2008/layout/LinedList"/>
    <dgm:cxn modelId="{EF44D518-6AC5-4599-BD72-522FDC7017EB}" type="presParOf" srcId="{E07C7F67-C794-4C3D-9FF6-029D88963A52}" destId="{15DD33E3-AFD9-488A-B455-39380DDF5C01}" srcOrd="2" destOrd="0" presId="urn:microsoft.com/office/officeart/2008/layout/LinedList"/>
    <dgm:cxn modelId="{EFBF23A1-4DDD-41A8-AD48-EBEE743538C5}" type="presParOf" srcId="{E07C7F67-C794-4C3D-9FF6-029D88963A52}" destId="{5301EF67-A41D-4BFF-899A-C017737948BC}" srcOrd="3" destOrd="0" presId="urn:microsoft.com/office/officeart/2008/layout/LinedList"/>
    <dgm:cxn modelId="{9E0D9673-DE5C-4EF4-8D20-56374BE0CBF0}" type="presParOf" srcId="{5301EF67-A41D-4BFF-899A-C017737948BC}" destId="{FFE058D0-570D-4B39-880F-5D1863B5CCEC}" srcOrd="0" destOrd="0" presId="urn:microsoft.com/office/officeart/2008/layout/LinedList"/>
    <dgm:cxn modelId="{7A9DF8F8-3B96-4B1C-AA45-98E5E98F6E5A}" type="presParOf" srcId="{5301EF67-A41D-4BFF-899A-C017737948BC}" destId="{7E4428D5-C7E9-4C58-A640-053CE497CC8B}" srcOrd="1" destOrd="0" presId="urn:microsoft.com/office/officeart/2008/layout/LinedList"/>
    <dgm:cxn modelId="{F01C76C3-26AD-4324-BB4E-684066F8B875}" type="presParOf" srcId="{E07C7F67-C794-4C3D-9FF6-029D88963A52}" destId="{3459B610-7D18-4D0E-8B71-B97AE486F9DF}" srcOrd="4" destOrd="0" presId="urn:microsoft.com/office/officeart/2008/layout/LinedList"/>
    <dgm:cxn modelId="{99E2B2B6-80AD-4B73-A1DC-36A1A61022A2}" type="presParOf" srcId="{E07C7F67-C794-4C3D-9FF6-029D88963A52}" destId="{5F6943FF-28D9-473C-B272-FAFA623E0240}" srcOrd="5" destOrd="0" presId="urn:microsoft.com/office/officeart/2008/layout/LinedList"/>
    <dgm:cxn modelId="{203F996E-7254-45FE-9C2B-842B4D082373}" type="presParOf" srcId="{5F6943FF-28D9-473C-B272-FAFA623E0240}" destId="{0D557CD0-D33E-4AE9-A6C8-B511DB719AE6}" srcOrd="0" destOrd="0" presId="urn:microsoft.com/office/officeart/2008/layout/LinedList"/>
    <dgm:cxn modelId="{7786B32C-D866-411D-A224-0D6AB55A2C93}" type="presParOf" srcId="{5F6943FF-28D9-473C-B272-FAFA623E0240}" destId="{CF229454-3AFA-4A6A-8872-4CE3C7151012}" srcOrd="1" destOrd="0" presId="urn:microsoft.com/office/officeart/2008/layout/LinedList"/>
    <dgm:cxn modelId="{F64842F2-BD82-4697-A190-8694F29D6492}" type="presParOf" srcId="{E07C7F67-C794-4C3D-9FF6-029D88963A52}" destId="{05D55346-0A03-42EF-8DCB-699A5A7AD0D5}" srcOrd="6" destOrd="0" presId="urn:microsoft.com/office/officeart/2008/layout/LinedList"/>
    <dgm:cxn modelId="{6774F5AC-99B0-4957-8333-E8CED86C659F}" type="presParOf" srcId="{E07C7F67-C794-4C3D-9FF6-029D88963A52}" destId="{FFFDC129-BF86-4028-8F92-D15E715EBC30}" srcOrd="7" destOrd="0" presId="urn:microsoft.com/office/officeart/2008/layout/LinedList"/>
    <dgm:cxn modelId="{2A5EBACF-CE1A-43BD-B5F9-3BF56BB56B39}" type="presParOf" srcId="{FFFDC129-BF86-4028-8F92-D15E715EBC30}" destId="{E33AB2FA-9AEE-4C22-B1E0-31D1C2DE11E7}" srcOrd="0" destOrd="0" presId="urn:microsoft.com/office/officeart/2008/layout/LinedList"/>
    <dgm:cxn modelId="{591DCDAD-66E2-4149-B7D8-CD8968F7B393}" type="presParOf" srcId="{FFFDC129-BF86-4028-8F92-D15E715EBC30}" destId="{B5A04C35-0FAA-4643-B417-DC7EF261B56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893ECA6-5CB9-4D2C-90D0-F130AE55D0D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6810A8C-571F-479D-9CB9-30CAE3307468}">
      <dgm:prSet/>
      <dgm:spPr/>
      <dgm:t>
        <a:bodyPr/>
        <a:lstStyle/>
        <a:p>
          <a:r>
            <a:rPr lang="en-GB"/>
            <a:t>2024 findings include:</a:t>
          </a:r>
          <a:endParaRPr lang="en-US"/>
        </a:p>
      </dgm:t>
    </dgm:pt>
    <dgm:pt modelId="{3C41EAFD-D6CA-4C9C-A17A-17DE6F8A14C7}" type="parTrans" cxnId="{07352C51-1742-4E1F-A441-FC57B11EC1E7}">
      <dgm:prSet/>
      <dgm:spPr/>
      <dgm:t>
        <a:bodyPr/>
        <a:lstStyle/>
        <a:p>
          <a:endParaRPr lang="en-US"/>
        </a:p>
      </dgm:t>
    </dgm:pt>
    <dgm:pt modelId="{9A627C2E-20C4-4CA8-953D-C1949BC86B66}" type="sibTrans" cxnId="{07352C51-1742-4E1F-A441-FC57B11EC1E7}">
      <dgm:prSet/>
      <dgm:spPr/>
      <dgm:t>
        <a:bodyPr/>
        <a:lstStyle/>
        <a:p>
          <a:endParaRPr lang="en-US"/>
        </a:p>
      </dgm:t>
    </dgm:pt>
    <dgm:pt modelId="{2274478E-6350-4FA5-9E2C-7D52DA81B956}">
      <dgm:prSet/>
      <dgm:spPr/>
      <dgm:t>
        <a:bodyPr/>
        <a:lstStyle/>
        <a:p>
          <a:r>
            <a:rPr lang="en-GB"/>
            <a:t>• 48% were worried about heating their home. </a:t>
          </a:r>
          <a:endParaRPr lang="en-US"/>
        </a:p>
      </dgm:t>
    </dgm:pt>
    <dgm:pt modelId="{6C3CBD1A-63FC-49AD-B7FA-E6FAC7D32C27}" type="parTrans" cxnId="{C8A6AD39-409E-42C6-B8AD-792C6985A9C7}">
      <dgm:prSet/>
      <dgm:spPr/>
      <dgm:t>
        <a:bodyPr/>
        <a:lstStyle/>
        <a:p>
          <a:endParaRPr lang="en-US"/>
        </a:p>
      </dgm:t>
    </dgm:pt>
    <dgm:pt modelId="{FDB9293E-08E9-402B-ABEB-719C244FDBDC}" type="sibTrans" cxnId="{C8A6AD39-409E-42C6-B8AD-792C6985A9C7}">
      <dgm:prSet/>
      <dgm:spPr/>
      <dgm:t>
        <a:bodyPr/>
        <a:lstStyle/>
        <a:p>
          <a:endParaRPr lang="en-US"/>
        </a:p>
      </dgm:t>
    </dgm:pt>
    <dgm:pt modelId="{57BEE0A9-8438-4F27-B9F9-D7CA5A90ED44}">
      <dgm:prSet/>
      <dgm:spPr/>
      <dgm:t>
        <a:bodyPr/>
        <a:lstStyle/>
        <a:p>
          <a:r>
            <a:rPr lang="en-GB"/>
            <a:t>• 43% said they had cut back on heating and power recently. </a:t>
          </a:r>
          <a:endParaRPr lang="en-US"/>
        </a:p>
      </dgm:t>
    </dgm:pt>
    <dgm:pt modelId="{07959EEC-BF3E-4181-9F17-9A576635C40D}" type="parTrans" cxnId="{05CB9D78-A73D-46C4-B3E1-1CFA476093EC}">
      <dgm:prSet/>
      <dgm:spPr/>
      <dgm:t>
        <a:bodyPr/>
        <a:lstStyle/>
        <a:p>
          <a:endParaRPr lang="en-US"/>
        </a:p>
      </dgm:t>
    </dgm:pt>
    <dgm:pt modelId="{42F6D252-6B1E-4605-A9BD-6B8A9FEC7525}" type="sibTrans" cxnId="{05CB9D78-A73D-46C4-B3E1-1CFA476093EC}">
      <dgm:prSet/>
      <dgm:spPr/>
      <dgm:t>
        <a:bodyPr/>
        <a:lstStyle/>
        <a:p>
          <a:endParaRPr lang="en-US"/>
        </a:p>
      </dgm:t>
    </dgm:pt>
    <dgm:pt modelId="{91DF9EC1-E5A6-4E69-9623-41F2853C0909}">
      <dgm:prSet/>
      <dgm:spPr/>
      <dgm:t>
        <a:bodyPr/>
        <a:lstStyle/>
        <a:p>
          <a:r>
            <a:rPr lang="en-GB"/>
            <a:t>• 23% said they had cut back spending on food and groceries. </a:t>
          </a:r>
          <a:endParaRPr lang="en-US"/>
        </a:p>
      </dgm:t>
    </dgm:pt>
    <dgm:pt modelId="{04664CE9-098B-480A-A655-6F9CD62B24A1}" type="parTrans" cxnId="{99D84B2A-ECCC-4778-A73A-CB2223543743}">
      <dgm:prSet/>
      <dgm:spPr/>
      <dgm:t>
        <a:bodyPr/>
        <a:lstStyle/>
        <a:p>
          <a:endParaRPr lang="en-US"/>
        </a:p>
      </dgm:t>
    </dgm:pt>
    <dgm:pt modelId="{5E902E74-54F9-481B-84BD-E251BD5DCEA8}" type="sibTrans" cxnId="{99D84B2A-ECCC-4778-A73A-CB2223543743}">
      <dgm:prSet/>
      <dgm:spPr/>
      <dgm:t>
        <a:bodyPr/>
        <a:lstStyle/>
        <a:p>
          <a:endParaRPr lang="en-US"/>
        </a:p>
      </dgm:t>
    </dgm:pt>
    <dgm:pt modelId="{1E8ED99A-78AF-47DF-8168-8DE290FEF11C}">
      <dgm:prSet/>
      <dgm:spPr/>
      <dgm:t>
        <a:bodyPr/>
        <a:lstStyle/>
        <a:p>
          <a:r>
            <a:rPr lang="en-GB"/>
            <a:t>• 22% had cut back on transport or their vehicles.</a:t>
          </a:r>
          <a:endParaRPr lang="en-US"/>
        </a:p>
      </dgm:t>
    </dgm:pt>
    <dgm:pt modelId="{F7CA52FC-271C-4001-8125-73264F9B1CAD}" type="parTrans" cxnId="{6CB785F1-6526-4450-87F7-D7BD0CD8C8F6}">
      <dgm:prSet/>
      <dgm:spPr/>
      <dgm:t>
        <a:bodyPr/>
        <a:lstStyle/>
        <a:p>
          <a:endParaRPr lang="en-US"/>
        </a:p>
      </dgm:t>
    </dgm:pt>
    <dgm:pt modelId="{C3325076-4928-4209-A7C9-9D6461350A95}" type="sibTrans" cxnId="{6CB785F1-6526-4450-87F7-D7BD0CD8C8F6}">
      <dgm:prSet/>
      <dgm:spPr/>
      <dgm:t>
        <a:bodyPr/>
        <a:lstStyle/>
        <a:p>
          <a:endParaRPr lang="en-US"/>
        </a:p>
      </dgm:t>
    </dgm:pt>
    <dgm:pt modelId="{3AFCEE6E-7812-472F-995D-B3B4681086E6}">
      <dgm:prSet/>
      <dgm:spPr/>
      <dgm:t>
        <a:bodyPr/>
        <a:lstStyle/>
        <a:p>
          <a:r>
            <a:rPr lang="en-GB"/>
            <a:t>(Age UK, 2024)</a:t>
          </a:r>
          <a:endParaRPr lang="en-US"/>
        </a:p>
      </dgm:t>
    </dgm:pt>
    <dgm:pt modelId="{45085492-6585-4FD7-B07F-28B0EB55A180}" type="parTrans" cxnId="{E25A8E71-FADD-4CA3-8973-33DC6D9B87CD}">
      <dgm:prSet/>
      <dgm:spPr/>
      <dgm:t>
        <a:bodyPr/>
        <a:lstStyle/>
        <a:p>
          <a:endParaRPr lang="en-US"/>
        </a:p>
      </dgm:t>
    </dgm:pt>
    <dgm:pt modelId="{3775C32E-AB07-4ABB-9E9A-A53605411D2C}" type="sibTrans" cxnId="{E25A8E71-FADD-4CA3-8973-33DC6D9B87CD}">
      <dgm:prSet/>
      <dgm:spPr/>
      <dgm:t>
        <a:bodyPr/>
        <a:lstStyle/>
        <a:p>
          <a:endParaRPr lang="en-US"/>
        </a:p>
      </dgm:t>
    </dgm:pt>
    <dgm:pt modelId="{A5586D06-D383-4439-B406-78E5A34E07E2}" type="pres">
      <dgm:prSet presAssocID="{A893ECA6-5CB9-4D2C-90D0-F130AE55D0D7}" presName="linear" presStyleCnt="0">
        <dgm:presLayoutVars>
          <dgm:animLvl val="lvl"/>
          <dgm:resizeHandles val="exact"/>
        </dgm:presLayoutVars>
      </dgm:prSet>
      <dgm:spPr/>
    </dgm:pt>
    <dgm:pt modelId="{B5BAA361-2C99-474F-A19E-B99125816BD7}" type="pres">
      <dgm:prSet presAssocID="{56810A8C-571F-479D-9CB9-30CAE3307468}" presName="parentText" presStyleLbl="node1" presStyleIdx="0" presStyleCnt="6">
        <dgm:presLayoutVars>
          <dgm:chMax val="0"/>
          <dgm:bulletEnabled val="1"/>
        </dgm:presLayoutVars>
      </dgm:prSet>
      <dgm:spPr/>
    </dgm:pt>
    <dgm:pt modelId="{A7CE46A9-1016-4CC4-A648-E565E520D3AB}" type="pres">
      <dgm:prSet presAssocID="{9A627C2E-20C4-4CA8-953D-C1949BC86B66}" presName="spacer" presStyleCnt="0"/>
      <dgm:spPr/>
    </dgm:pt>
    <dgm:pt modelId="{E710B061-B5E5-4D4B-A5B5-7FDCD20803D2}" type="pres">
      <dgm:prSet presAssocID="{2274478E-6350-4FA5-9E2C-7D52DA81B956}" presName="parentText" presStyleLbl="node1" presStyleIdx="1" presStyleCnt="6">
        <dgm:presLayoutVars>
          <dgm:chMax val="0"/>
          <dgm:bulletEnabled val="1"/>
        </dgm:presLayoutVars>
      </dgm:prSet>
      <dgm:spPr/>
    </dgm:pt>
    <dgm:pt modelId="{159F47BC-1D95-41AE-AA7F-B3AC9CAD89B1}" type="pres">
      <dgm:prSet presAssocID="{FDB9293E-08E9-402B-ABEB-719C244FDBDC}" presName="spacer" presStyleCnt="0"/>
      <dgm:spPr/>
    </dgm:pt>
    <dgm:pt modelId="{143857FF-F87A-4E9E-B02F-8299BD1DF88E}" type="pres">
      <dgm:prSet presAssocID="{57BEE0A9-8438-4F27-B9F9-D7CA5A90ED44}" presName="parentText" presStyleLbl="node1" presStyleIdx="2" presStyleCnt="6">
        <dgm:presLayoutVars>
          <dgm:chMax val="0"/>
          <dgm:bulletEnabled val="1"/>
        </dgm:presLayoutVars>
      </dgm:prSet>
      <dgm:spPr/>
    </dgm:pt>
    <dgm:pt modelId="{23799DF1-811A-459B-AC11-16F489D7803B}" type="pres">
      <dgm:prSet presAssocID="{42F6D252-6B1E-4605-A9BD-6B8A9FEC7525}" presName="spacer" presStyleCnt="0"/>
      <dgm:spPr/>
    </dgm:pt>
    <dgm:pt modelId="{4B4E6350-6057-4C28-BA70-F474E682BA12}" type="pres">
      <dgm:prSet presAssocID="{91DF9EC1-E5A6-4E69-9623-41F2853C0909}" presName="parentText" presStyleLbl="node1" presStyleIdx="3" presStyleCnt="6">
        <dgm:presLayoutVars>
          <dgm:chMax val="0"/>
          <dgm:bulletEnabled val="1"/>
        </dgm:presLayoutVars>
      </dgm:prSet>
      <dgm:spPr/>
    </dgm:pt>
    <dgm:pt modelId="{FDC44B3B-BC9F-4EC4-997B-123FF581C0BC}" type="pres">
      <dgm:prSet presAssocID="{5E902E74-54F9-481B-84BD-E251BD5DCEA8}" presName="spacer" presStyleCnt="0"/>
      <dgm:spPr/>
    </dgm:pt>
    <dgm:pt modelId="{E97F90C5-AC38-4896-96F6-F973145FDA76}" type="pres">
      <dgm:prSet presAssocID="{1E8ED99A-78AF-47DF-8168-8DE290FEF11C}" presName="parentText" presStyleLbl="node1" presStyleIdx="4" presStyleCnt="6">
        <dgm:presLayoutVars>
          <dgm:chMax val="0"/>
          <dgm:bulletEnabled val="1"/>
        </dgm:presLayoutVars>
      </dgm:prSet>
      <dgm:spPr/>
    </dgm:pt>
    <dgm:pt modelId="{87967320-8092-4418-B997-EED73870C8B4}" type="pres">
      <dgm:prSet presAssocID="{C3325076-4928-4209-A7C9-9D6461350A95}" presName="spacer" presStyleCnt="0"/>
      <dgm:spPr/>
    </dgm:pt>
    <dgm:pt modelId="{9539C315-ADCA-47CD-BC69-9A3C58F4CB1B}" type="pres">
      <dgm:prSet presAssocID="{3AFCEE6E-7812-472F-995D-B3B4681086E6}" presName="parentText" presStyleLbl="node1" presStyleIdx="5" presStyleCnt="6">
        <dgm:presLayoutVars>
          <dgm:chMax val="0"/>
          <dgm:bulletEnabled val="1"/>
        </dgm:presLayoutVars>
      </dgm:prSet>
      <dgm:spPr/>
    </dgm:pt>
  </dgm:ptLst>
  <dgm:cxnLst>
    <dgm:cxn modelId="{C2352E13-A54D-4356-8600-8868AEC66AFC}" type="presOf" srcId="{3AFCEE6E-7812-472F-995D-B3B4681086E6}" destId="{9539C315-ADCA-47CD-BC69-9A3C58F4CB1B}" srcOrd="0" destOrd="0" presId="urn:microsoft.com/office/officeart/2005/8/layout/vList2"/>
    <dgm:cxn modelId="{99D84B2A-ECCC-4778-A73A-CB2223543743}" srcId="{A893ECA6-5CB9-4D2C-90D0-F130AE55D0D7}" destId="{91DF9EC1-E5A6-4E69-9623-41F2853C0909}" srcOrd="3" destOrd="0" parTransId="{04664CE9-098B-480A-A655-6F9CD62B24A1}" sibTransId="{5E902E74-54F9-481B-84BD-E251BD5DCEA8}"/>
    <dgm:cxn modelId="{7C8E0533-5B12-4F51-A178-16AC6A2EFB90}" type="presOf" srcId="{91DF9EC1-E5A6-4E69-9623-41F2853C0909}" destId="{4B4E6350-6057-4C28-BA70-F474E682BA12}" srcOrd="0" destOrd="0" presId="urn:microsoft.com/office/officeart/2005/8/layout/vList2"/>
    <dgm:cxn modelId="{C8A6AD39-409E-42C6-B8AD-792C6985A9C7}" srcId="{A893ECA6-5CB9-4D2C-90D0-F130AE55D0D7}" destId="{2274478E-6350-4FA5-9E2C-7D52DA81B956}" srcOrd="1" destOrd="0" parTransId="{6C3CBD1A-63FC-49AD-B7FA-E6FAC7D32C27}" sibTransId="{FDB9293E-08E9-402B-ABEB-719C244FDBDC}"/>
    <dgm:cxn modelId="{07352C51-1742-4E1F-A441-FC57B11EC1E7}" srcId="{A893ECA6-5CB9-4D2C-90D0-F130AE55D0D7}" destId="{56810A8C-571F-479D-9CB9-30CAE3307468}" srcOrd="0" destOrd="0" parTransId="{3C41EAFD-D6CA-4C9C-A17A-17DE6F8A14C7}" sibTransId="{9A627C2E-20C4-4CA8-953D-C1949BC86B66}"/>
    <dgm:cxn modelId="{E25A8E71-FADD-4CA3-8973-33DC6D9B87CD}" srcId="{A893ECA6-5CB9-4D2C-90D0-F130AE55D0D7}" destId="{3AFCEE6E-7812-472F-995D-B3B4681086E6}" srcOrd="5" destOrd="0" parTransId="{45085492-6585-4FD7-B07F-28B0EB55A180}" sibTransId="{3775C32E-AB07-4ABB-9E9A-A53605411D2C}"/>
    <dgm:cxn modelId="{D9354E75-2FE5-4927-B322-142A13D5720D}" type="presOf" srcId="{1E8ED99A-78AF-47DF-8168-8DE290FEF11C}" destId="{E97F90C5-AC38-4896-96F6-F973145FDA76}" srcOrd="0" destOrd="0" presId="urn:microsoft.com/office/officeart/2005/8/layout/vList2"/>
    <dgm:cxn modelId="{05CB9D78-A73D-46C4-B3E1-1CFA476093EC}" srcId="{A893ECA6-5CB9-4D2C-90D0-F130AE55D0D7}" destId="{57BEE0A9-8438-4F27-B9F9-D7CA5A90ED44}" srcOrd="2" destOrd="0" parTransId="{07959EEC-BF3E-4181-9F17-9A576635C40D}" sibTransId="{42F6D252-6B1E-4605-A9BD-6B8A9FEC7525}"/>
    <dgm:cxn modelId="{58183584-0F98-4C1B-8541-495532B21DD3}" type="presOf" srcId="{57BEE0A9-8438-4F27-B9F9-D7CA5A90ED44}" destId="{143857FF-F87A-4E9E-B02F-8299BD1DF88E}" srcOrd="0" destOrd="0" presId="urn:microsoft.com/office/officeart/2005/8/layout/vList2"/>
    <dgm:cxn modelId="{70A92F8C-8E33-457B-8C16-1D65231DC8C1}" type="presOf" srcId="{56810A8C-571F-479D-9CB9-30CAE3307468}" destId="{B5BAA361-2C99-474F-A19E-B99125816BD7}" srcOrd="0" destOrd="0" presId="urn:microsoft.com/office/officeart/2005/8/layout/vList2"/>
    <dgm:cxn modelId="{EA67E3AD-A967-4001-8DDE-7050E08272E5}" type="presOf" srcId="{2274478E-6350-4FA5-9E2C-7D52DA81B956}" destId="{E710B061-B5E5-4D4B-A5B5-7FDCD20803D2}" srcOrd="0" destOrd="0" presId="urn:microsoft.com/office/officeart/2005/8/layout/vList2"/>
    <dgm:cxn modelId="{2DF1ACC6-74CA-422C-8660-DEA0EA23F136}" type="presOf" srcId="{A893ECA6-5CB9-4D2C-90D0-F130AE55D0D7}" destId="{A5586D06-D383-4439-B406-78E5A34E07E2}" srcOrd="0" destOrd="0" presId="urn:microsoft.com/office/officeart/2005/8/layout/vList2"/>
    <dgm:cxn modelId="{6CB785F1-6526-4450-87F7-D7BD0CD8C8F6}" srcId="{A893ECA6-5CB9-4D2C-90D0-F130AE55D0D7}" destId="{1E8ED99A-78AF-47DF-8168-8DE290FEF11C}" srcOrd="4" destOrd="0" parTransId="{F7CA52FC-271C-4001-8125-73264F9B1CAD}" sibTransId="{C3325076-4928-4209-A7C9-9D6461350A95}"/>
    <dgm:cxn modelId="{EFC8D701-D825-44B9-B49E-F05D78A249D4}" type="presParOf" srcId="{A5586D06-D383-4439-B406-78E5A34E07E2}" destId="{B5BAA361-2C99-474F-A19E-B99125816BD7}" srcOrd="0" destOrd="0" presId="urn:microsoft.com/office/officeart/2005/8/layout/vList2"/>
    <dgm:cxn modelId="{9CB17EEF-D62E-4605-A9A0-8EAC3C406B24}" type="presParOf" srcId="{A5586D06-D383-4439-B406-78E5A34E07E2}" destId="{A7CE46A9-1016-4CC4-A648-E565E520D3AB}" srcOrd="1" destOrd="0" presId="urn:microsoft.com/office/officeart/2005/8/layout/vList2"/>
    <dgm:cxn modelId="{503DDBE9-B302-4778-9BED-5FF640B24B25}" type="presParOf" srcId="{A5586D06-D383-4439-B406-78E5A34E07E2}" destId="{E710B061-B5E5-4D4B-A5B5-7FDCD20803D2}" srcOrd="2" destOrd="0" presId="urn:microsoft.com/office/officeart/2005/8/layout/vList2"/>
    <dgm:cxn modelId="{7EDB56B8-F4F8-4403-A041-C395C7824CBC}" type="presParOf" srcId="{A5586D06-D383-4439-B406-78E5A34E07E2}" destId="{159F47BC-1D95-41AE-AA7F-B3AC9CAD89B1}" srcOrd="3" destOrd="0" presId="urn:microsoft.com/office/officeart/2005/8/layout/vList2"/>
    <dgm:cxn modelId="{52C555D7-08E5-4C25-B125-1AF4421D1E3F}" type="presParOf" srcId="{A5586D06-D383-4439-B406-78E5A34E07E2}" destId="{143857FF-F87A-4E9E-B02F-8299BD1DF88E}" srcOrd="4" destOrd="0" presId="urn:microsoft.com/office/officeart/2005/8/layout/vList2"/>
    <dgm:cxn modelId="{D4D8F256-317E-4B7A-8F67-48C3A7EE50CF}" type="presParOf" srcId="{A5586D06-D383-4439-B406-78E5A34E07E2}" destId="{23799DF1-811A-459B-AC11-16F489D7803B}" srcOrd="5" destOrd="0" presId="urn:microsoft.com/office/officeart/2005/8/layout/vList2"/>
    <dgm:cxn modelId="{D39C5F32-8DA0-4156-B099-8FD6B177C2BD}" type="presParOf" srcId="{A5586D06-D383-4439-B406-78E5A34E07E2}" destId="{4B4E6350-6057-4C28-BA70-F474E682BA12}" srcOrd="6" destOrd="0" presId="urn:microsoft.com/office/officeart/2005/8/layout/vList2"/>
    <dgm:cxn modelId="{9A017824-4C82-415F-AC09-5B292E11F9F0}" type="presParOf" srcId="{A5586D06-D383-4439-B406-78E5A34E07E2}" destId="{FDC44B3B-BC9F-4EC4-997B-123FF581C0BC}" srcOrd="7" destOrd="0" presId="urn:microsoft.com/office/officeart/2005/8/layout/vList2"/>
    <dgm:cxn modelId="{064D531C-D8C0-48AB-948D-9990931C10C0}" type="presParOf" srcId="{A5586D06-D383-4439-B406-78E5A34E07E2}" destId="{E97F90C5-AC38-4896-96F6-F973145FDA76}" srcOrd="8" destOrd="0" presId="urn:microsoft.com/office/officeart/2005/8/layout/vList2"/>
    <dgm:cxn modelId="{817E39A1-38A6-449B-A8BA-A14610FDADCD}" type="presParOf" srcId="{A5586D06-D383-4439-B406-78E5A34E07E2}" destId="{87967320-8092-4418-B997-EED73870C8B4}" srcOrd="9" destOrd="0" presId="urn:microsoft.com/office/officeart/2005/8/layout/vList2"/>
    <dgm:cxn modelId="{76F54F24-E9C1-4808-A7ED-29DEEA55E990}" type="presParOf" srcId="{A5586D06-D383-4439-B406-78E5A34E07E2}" destId="{9539C315-ADCA-47CD-BC69-9A3C58F4CB1B}"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43ACC5-F3D8-445A-B4D7-466D32357C99}">
      <dsp:nvSpPr>
        <dsp:cNvPr id="0" name=""/>
        <dsp:cNvSpPr/>
      </dsp:nvSpPr>
      <dsp:spPr>
        <a:xfrm>
          <a:off x="0" y="611"/>
          <a:ext cx="7306056"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C367C4-9823-49B4-AB57-B5D9D13B9D9A}">
      <dsp:nvSpPr>
        <dsp:cNvPr id="0" name=""/>
        <dsp:cNvSpPr/>
      </dsp:nvSpPr>
      <dsp:spPr>
        <a:xfrm>
          <a:off x="0" y="611"/>
          <a:ext cx="7306056" cy="1001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Ageing Population </a:t>
          </a:r>
          <a:endParaRPr lang="en-US" sz="2800" kern="1200"/>
        </a:p>
      </dsp:txBody>
      <dsp:txXfrm>
        <a:off x="0" y="611"/>
        <a:ext cx="7306056" cy="1001937"/>
      </dsp:txXfrm>
    </dsp:sp>
    <dsp:sp modelId="{44B1E40B-5F3B-4240-8FCF-7F3097666979}">
      <dsp:nvSpPr>
        <dsp:cNvPr id="0" name=""/>
        <dsp:cNvSpPr/>
      </dsp:nvSpPr>
      <dsp:spPr>
        <a:xfrm>
          <a:off x="0" y="1002549"/>
          <a:ext cx="7306056" cy="0"/>
        </a:xfrm>
        <a:prstGeom prst="line">
          <a:avLst/>
        </a:prstGeom>
        <a:solidFill>
          <a:schemeClr val="accent2">
            <a:hueOff val="-2592252"/>
            <a:satOff val="-5102"/>
            <a:lumOff val="3186"/>
            <a:alphaOff val="0"/>
          </a:schemeClr>
        </a:solidFill>
        <a:ln w="19050" cap="flat" cmpd="sng" algn="ctr">
          <a:solidFill>
            <a:schemeClr val="accent2">
              <a:hueOff val="-2592252"/>
              <a:satOff val="-5102"/>
              <a:lumOff val="318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08CFAA-1DAC-48AE-8651-189E64874F1A}">
      <dsp:nvSpPr>
        <dsp:cNvPr id="0" name=""/>
        <dsp:cNvSpPr/>
      </dsp:nvSpPr>
      <dsp:spPr>
        <a:xfrm>
          <a:off x="0" y="1002549"/>
          <a:ext cx="7306056" cy="1001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Trends in ageing population </a:t>
          </a:r>
          <a:endParaRPr lang="en-US" sz="2800" kern="1200"/>
        </a:p>
      </dsp:txBody>
      <dsp:txXfrm>
        <a:off x="0" y="1002549"/>
        <a:ext cx="7306056" cy="1001937"/>
      </dsp:txXfrm>
    </dsp:sp>
    <dsp:sp modelId="{AB0FBF46-4458-47A9-AB60-6E06477CB83E}">
      <dsp:nvSpPr>
        <dsp:cNvPr id="0" name=""/>
        <dsp:cNvSpPr/>
      </dsp:nvSpPr>
      <dsp:spPr>
        <a:xfrm>
          <a:off x="0" y="2004487"/>
          <a:ext cx="7306056" cy="0"/>
        </a:xfrm>
        <a:prstGeom prst="line">
          <a:avLst/>
        </a:prstGeom>
        <a:solidFill>
          <a:schemeClr val="accent2">
            <a:hueOff val="-5184504"/>
            <a:satOff val="-10204"/>
            <a:lumOff val="6372"/>
            <a:alphaOff val="0"/>
          </a:schemeClr>
        </a:solidFill>
        <a:ln w="19050" cap="flat" cmpd="sng" algn="ctr">
          <a:solidFill>
            <a:schemeClr val="accent2">
              <a:hueOff val="-5184504"/>
              <a:satOff val="-10204"/>
              <a:lumOff val="637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550BFB-0CAD-4019-9C0A-81A7194DE0B1}">
      <dsp:nvSpPr>
        <dsp:cNvPr id="0" name=""/>
        <dsp:cNvSpPr/>
      </dsp:nvSpPr>
      <dsp:spPr>
        <a:xfrm>
          <a:off x="0" y="2004487"/>
          <a:ext cx="7306056" cy="1001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Perception of ageing </a:t>
          </a:r>
          <a:endParaRPr lang="en-US" sz="2800" kern="1200"/>
        </a:p>
      </dsp:txBody>
      <dsp:txXfrm>
        <a:off x="0" y="2004487"/>
        <a:ext cx="7306056" cy="1001937"/>
      </dsp:txXfrm>
    </dsp:sp>
    <dsp:sp modelId="{F5171FEA-E332-428D-B5D0-A3CFC924FB50}">
      <dsp:nvSpPr>
        <dsp:cNvPr id="0" name=""/>
        <dsp:cNvSpPr/>
      </dsp:nvSpPr>
      <dsp:spPr>
        <a:xfrm>
          <a:off x="0" y="3006424"/>
          <a:ext cx="7306056" cy="0"/>
        </a:xfrm>
        <a:prstGeom prst="line">
          <a:avLst/>
        </a:prstGeom>
        <a:solidFill>
          <a:schemeClr val="accent2">
            <a:hueOff val="-7776756"/>
            <a:satOff val="-15306"/>
            <a:lumOff val="9559"/>
            <a:alphaOff val="0"/>
          </a:schemeClr>
        </a:solidFill>
        <a:ln w="19050" cap="flat" cmpd="sng" algn="ctr">
          <a:solidFill>
            <a:schemeClr val="accent2">
              <a:hueOff val="-7776756"/>
              <a:satOff val="-15306"/>
              <a:lumOff val="95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4ADEDD-BBC1-4C9E-A6DE-24CBC355A8E7}">
      <dsp:nvSpPr>
        <dsp:cNvPr id="0" name=""/>
        <dsp:cNvSpPr/>
      </dsp:nvSpPr>
      <dsp:spPr>
        <a:xfrm>
          <a:off x="0" y="3006424"/>
          <a:ext cx="7306056" cy="1001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Theory of Ageing </a:t>
          </a:r>
          <a:endParaRPr lang="en-US" sz="2800" kern="1200"/>
        </a:p>
      </dsp:txBody>
      <dsp:txXfrm>
        <a:off x="0" y="3006424"/>
        <a:ext cx="7306056" cy="1001937"/>
      </dsp:txXfrm>
    </dsp:sp>
    <dsp:sp modelId="{033752F4-2936-42FF-B262-A26C90A91F07}">
      <dsp:nvSpPr>
        <dsp:cNvPr id="0" name=""/>
        <dsp:cNvSpPr/>
      </dsp:nvSpPr>
      <dsp:spPr>
        <a:xfrm>
          <a:off x="0" y="4008362"/>
          <a:ext cx="7306056" cy="0"/>
        </a:xfrm>
        <a:prstGeom prst="line">
          <a:avLst/>
        </a:prstGeom>
        <a:solidFill>
          <a:schemeClr val="accent2">
            <a:hueOff val="-10369007"/>
            <a:satOff val="-20408"/>
            <a:lumOff val="12745"/>
            <a:alphaOff val="0"/>
          </a:schemeClr>
        </a:solidFill>
        <a:ln w="19050" cap="flat" cmpd="sng" algn="ctr">
          <a:solidFill>
            <a:schemeClr val="accent2">
              <a:hueOff val="-10369007"/>
              <a:satOff val="-20408"/>
              <a:lumOff val="1274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B5E04F-8A0C-4591-A0D0-165E3FEDF732}">
      <dsp:nvSpPr>
        <dsp:cNvPr id="0" name=""/>
        <dsp:cNvSpPr/>
      </dsp:nvSpPr>
      <dsp:spPr>
        <a:xfrm>
          <a:off x="0" y="4008362"/>
          <a:ext cx="7306056" cy="1001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Implications and challenges of ageing population </a:t>
          </a:r>
          <a:endParaRPr lang="en-US" sz="2800" kern="1200"/>
        </a:p>
      </dsp:txBody>
      <dsp:txXfrm>
        <a:off x="0" y="4008362"/>
        <a:ext cx="7306056" cy="10019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4ED17-28D0-4E73-955B-654A7CCD9164}">
      <dsp:nvSpPr>
        <dsp:cNvPr id="0" name=""/>
        <dsp:cNvSpPr/>
      </dsp:nvSpPr>
      <dsp:spPr>
        <a:xfrm>
          <a:off x="2231136" y="1637"/>
          <a:ext cx="8924544" cy="71833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3161" tIns="182456" rIns="173161" bIns="182456" numCol="1" spcCol="1270" anchor="ctr" anchorCtr="0">
          <a:noAutofit/>
        </a:bodyPr>
        <a:lstStyle/>
        <a:p>
          <a:pPr marL="0" lvl="0" indent="0" algn="l" defTabSz="755650">
            <a:lnSpc>
              <a:spcPct val="90000"/>
            </a:lnSpc>
            <a:spcBef>
              <a:spcPct val="0"/>
            </a:spcBef>
            <a:spcAft>
              <a:spcPct val="35000"/>
            </a:spcAft>
            <a:buNone/>
          </a:pPr>
          <a:r>
            <a:rPr lang="en-US" sz="1700" kern="1200"/>
            <a:t>Define key terms such as ageing, older person, and healthy ageing.</a:t>
          </a:r>
        </a:p>
      </dsp:txBody>
      <dsp:txXfrm>
        <a:off x="2231136" y="1637"/>
        <a:ext cx="8924544" cy="718330"/>
      </dsp:txXfrm>
    </dsp:sp>
    <dsp:sp modelId="{609E01D9-8E2D-43AE-9C61-C1435C30B656}">
      <dsp:nvSpPr>
        <dsp:cNvPr id="0" name=""/>
        <dsp:cNvSpPr/>
      </dsp:nvSpPr>
      <dsp:spPr>
        <a:xfrm>
          <a:off x="0" y="1637"/>
          <a:ext cx="2231136" cy="718330"/>
        </a:xfrm>
        <a:prstGeom prst="rect">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064" tIns="70955" rIns="118064" bIns="70955" numCol="1" spcCol="1270" anchor="ctr" anchorCtr="0">
          <a:noAutofit/>
        </a:bodyPr>
        <a:lstStyle/>
        <a:p>
          <a:pPr marL="0" lvl="0" indent="0" algn="ctr" defTabSz="977900">
            <a:lnSpc>
              <a:spcPct val="90000"/>
            </a:lnSpc>
            <a:spcBef>
              <a:spcPct val="0"/>
            </a:spcBef>
            <a:spcAft>
              <a:spcPct val="35000"/>
            </a:spcAft>
            <a:buNone/>
          </a:pPr>
          <a:r>
            <a:rPr lang="en-US" sz="2200" kern="1200"/>
            <a:t>Define</a:t>
          </a:r>
        </a:p>
      </dsp:txBody>
      <dsp:txXfrm>
        <a:off x="0" y="1637"/>
        <a:ext cx="2231136" cy="718330"/>
      </dsp:txXfrm>
    </dsp:sp>
    <dsp:sp modelId="{2F243820-E902-471B-BF1A-B9EBE806D17C}">
      <dsp:nvSpPr>
        <dsp:cNvPr id="0" name=""/>
        <dsp:cNvSpPr/>
      </dsp:nvSpPr>
      <dsp:spPr>
        <a:xfrm>
          <a:off x="2231136" y="763067"/>
          <a:ext cx="8924544" cy="71833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3161" tIns="182456" rIns="173161" bIns="182456" numCol="1" spcCol="1270" anchor="ctr" anchorCtr="0">
          <a:noAutofit/>
        </a:bodyPr>
        <a:lstStyle/>
        <a:p>
          <a:pPr marL="0" lvl="0" indent="0" algn="l" defTabSz="755650">
            <a:lnSpc>
              <a:spcPct val="90000"/>
            </a:lnSpc>
            <a:spcBef>
              <a:spcPct val="0"/>
            </a:spcBef>
            <a:spcAft>
              <a:spcPct val="35000"/>
            </a:spcAft>
            <a:buNone/>
          </a:pPr>
          <a:r>
            <a:rPr lang="en-US" sz="1700" kern="1200"/>
            <a:t>Describe the main factors contributing to population ageing.</a:t>
          </a:r>
        </a:p>
      </dsp:txBody>
      <dsp:txXfrm>
        <a:off x="2231136" y="763067"/>
        <a:ext cx="8924544" cy="718330"/>
      </dsp:txXfrm>
    </dsp:sp>
    <dsp:sp modelId="{F3A0FA32-F96E-41DA-8A4C-C803725FAF65}">
      <dsp:nvSpPr>
        <dsp:cNvPr id="0" name=""/>
        <dsp:cNvSpPr/>
      </dsp:nvSpPr>
      <dsp:spPr>
        <a:xfrm>
          <a:off x="0" y="763067"/>
          <a:ext cx="2231136" cy="718330"/>
        </a:xfrm>
        <a:prstGeom prst="rect">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064" tIns="70955" rIns="118064" bIns="70955" numCol="1" spcCol="1270" anchor="ctr" anchorCtr="0">
          <a:noAutofit/>
        </a:bodyPr>
        <a:lstStyle/>
        <a:p>
          <a:pPr marL="0" lvl="0" indent="0" algn="ctr" defTabSz="977900">
            <a:lnSpc>
              <a:spcPct val="90000"/>
            </a:lnSpc>
            <a:spcBef>
              <a:spcPct val="0"/>
            </a:spcBef>
            <a:spcAft>
              <a:spcPct val="35000"/>
            </a:spcAft>
            <a:buNone/>
          </a:pPr>
          <a:r>
            <a:rPr lang="en-US" sz="2200" kern="1200"/>
            <a:t>Describe</a:t>
          </a:r>
        </a:p>
      </dsp:txBody>
      <dsp:txXfrm>
        <a:off x="0" y="763067"/>
        <a:ext cx="2231136" cy="718330"/>
      </dsp:txXfrm>
    </dsp:sp>
    <dsp:sp modelId="{459B8A53-B07D-4374-93AF-80FFFBA60B34}">
      <dsp:nvSpPr>
        <dsp:cNvPr id="0" name=""/>
        <dsp:cNvSpPr/>
      </dsp:nvSpPr>
      <dsp:spPr>
        <a:xfrm>
          <a:off x="2231136" y="1524498"/>
          <a:ext cx="8924544" cy="71833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3161" tIns="182456" rIns="173161" bIns="182456" numCol="1" spcCol="1270" anchor="ctr" anchorCtr="0">
          <a:noAutofit/>
        </a:bodyPr>
        <a:lstStyle/>
        <a:p>
          <a:pPr marL="0" lvl="0" indent="0" algn="l" defTabSz="755650">
            <a:lnSpc>
              <a:spcPct val="90000"/>
            </a:lnSpc>
            <a:spcBef>
              <a:spcPct val="0"/>
            </a:spcBef>
            <a:spcAft>
              <a:spcPct val="35000"/>
            </a:spcAft>
            <a:buNone/>
          </a:pPr>
          <a:r>
            <a:rPr lang="en-US" sz="1700" kern="1200"/>
            <a:t>Explain the differences in ageing trends across geographic regions and genders.</a:t>
          </a:r>
        </a:p>
      </dsp:txBody>
      <dsp:txXfrm>
        <a:off x="2231136" y="1524498"/>
        <a:ext cx="8924544" cy="718330"/>
      </dsp:txXfrm>
    </dsp:sp>
    <dsp:sp modelId="{DD6ACB8B-8736-4C2B-A578-3A5A3DCE68AB}">
      <dsp:nvSpPr>
        <dsp:cNvPr id="0" name=""/>
        <dsp:cNvSpPr/>
      </dsp:nvSpPr>
      <dsp:spPr>
        <a:xfrm>
          <a:off x="0" y="1524498"/>
          <a:ext cx="2231136" cy="718330"/>
        </a:xfrm>
        <a:prstGeom prst="rect">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064" tIns="70955" rIns="118064" bIns="70955" numCol="1" spcCol="1270" anchor="ctr" anchorCtr="0">
          <a:noAutofit/>
        </a:bodyPr>
        <a:lstStyle/>
        <a:p>
          <a:pPr marL="0" lvl="0" indent="0" algn="ctr" defTabSz="977900">
            <a:lnSpc>
              <a:spcPct val="90000"/>
            </a:lnSpc>
            <a:spcBef>
              <a:spcPct val="0"/>
            </a:spcBef>
            <a:spcAft>
              <a:spcPct val="35000"/>
            </a:spcAft>
            <a:buNone/>
          </a:pPr>
          <a:r>
            <a:rPr lang="en-US" sz="2200" kern="1200"/>
            <a:t>Explain</a:t>
          </a:r>
        </a:p>
      </dsp:txBody>
      <dsp:txXfrm>
        <a:off x="0" y="1524498"/>
        <a:ext cx="2231136" cy="718330"/>
      </dsp:txXfrm>
    </dsp:sp>
    <dsp:sp modelId="{CFB8192B-579C-4BAB-8BD1-31FD702D4F6E}">
      <dsp:nvSpPr>
        <dsp:cNvPr id="0" name=""/>
        <dsp:cNvSpPr/>
      </dsp:nvSpPr>
      <dsp:spPr>
        <a:xfrm>
          <a:off x="2231136" y="2285929"/>
          <a:ext cx="8924544" cy="71833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3161" tIns="182456" rIns="173161" bIns="182456" numCol="1" spcCol="1270" anchor="ctr" anchorCtr="0">
          <a:noAutofit/>
        </a:bodyPr>
        <a:lstStyle/>
        <a:p>
          <a:pPr marL="0" lvl="0" indent="0" algn="l" defTabSz="755650">
            <a:lnSpc>
              <a:spcPct val="90000"/>
            </a:lnSpc>
            <a:spcBef>
              <a:spcPct val="0"/>
            </a:spcBef>
            <a:spcAft>
              <a:spcPct val="35000"/>
            </a:spcAft>
            <a:buNone/>
          </a:pPr>
          <a:r>
            <a:rPr lang="en-US" sz="1700" kern="1200"/>
            <a:t>Summarize the major theories of ageing (e.g., Disengagement, Activity, Reconstruction).</a:t>
          </a:r>
        </a:p>
      </dsp:txBody>
      <dsp:txXfrm>
        <a:off x="2231136" y="2285929"/>
        <a:ext cx="8924544" cy="718330"/>
      </dsp:txXfrm>
    </dsp:sp>
    <dsp:sp modelId="{D6AC10A8-A7B0-4D08-9B92-347675ADAC8E}">
      <dsp:nvSpPr>
        <dsp:cNvPr id="0" name=""/>
        <dsp:cNvSpPr/>
      </dsp:nvSpPr>
      <dsp:spPr>
        <a:xfrm>
          <a:off x="0" y="2285929"/>
          <a:ext cx="2231136" cy="718330"/>
        </a:xfrm>
        <a:prstGeom prst="rect">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064" tIns="70955" rIns="118064" bIns="70955" numCol="1" spcCol="1270" anchor="ctr" anchorCtr="0">
          <a:noAutofit/>
        </a:bodyPr>
        <a:lstStyle/>
        <a:p>
          <a:pPr marL="0" lvl="0" indent="0" algn="ctr" defTabSz="977900">
            <a:lnSpc>
              <a:spcPct val="90000"/>
            </a:lnSpc>
            <a:spcBef>
              <a:spcPct val="0"/>
            </a:spcBef>
            <a:spcAft>
              <a:spcPct val="35000"/>
            </a:spcAft>
            <a:buNone/>
          </a:pPr>
          <a:r>
            <a:rPr lang="en-US" sz="2200" kern="1200"/>
            <a:t>Summarize</a:t>
          </a:r>
        </a:p>
      </dsp:txBody>
      <dsp:txXfrm>
        <a:off x="0" y="2285929"/>
        <a:ext cx="2231136" cy="718330"/>
      </dsp:txXfrm>
    </dsp:sp>
    <dsp:sp modelId="{CE091D5B-E452-4210-9298-3501CE5A27F6}">
      <dsp:nvSpPr>
        <dsp:cNvPr id="0" name=""/>
        <dsp:cNvSpPr/>
      </dsp:nvSpPr>
      <dsp:spPr>
        <a:xfrm>
          <a:off x="2231136" y="3047359"/>
          <a:ext cx="8924544" cy="71833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3161" tIns="182456" rIns="173161" bIns="182456" numCol="1" spcCol="1270" anchor="ctr" anchorCtr="0">
          <a:noAutofit/>
        </a:bodyPr>
        <a:lstStyle/>
        <a:p>
          <a:pPr marL="0" lvl="0" indent="0" algn="l" defTabSz="755650">
            <a:lnSpc>
              <a:spcPct val="90000"/>
            </a:lnSpc>
            <a:spcBef>
              <a:spcPct val="0"/>
            </a:spcBef>
            <a:spcAft>
              <a:spcPct val="35000"/>
            </a:spcAft>
            <a:buNone/>
          </a:pPr>
          <a:r>
            <a:rPr lang="en-US" sz="1700" kern="1200"/>
            <a:t>Create a visual or written blueprint for health ageing</a:t>
          </a:r>
        </a:p>
      </dsp:txBody>
      <dsp:txXfrm>
        <a:off x="2231136" y="3047359"/>
        <a:ext cx="8924544" cy="718330"/>
      </dsp:txXfrm>
    </dsp:sp>
    <dsp:sp modelId="{AF8651ED-803C-4931-8B61-5FE5A15C0DE7}">
      <dsp:nvSpPr>
        <dsp:cNvPr id="0" name=""/>
        <dsp:cNvSpPr/>
      </dsp:nvSpPr>
      <dsp:spPr>
        <a:xfrm>
          <a:off x="0" y="3047359"/>
          <a:ext cx="2231136" cy="718330"/>
        </a:xfrm>
        <a:prstGeom prst="rect">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064" tIns="70955" rIns="118064" bIns="70955" numCol="1" spcCol="1270" anchor="ctr" anchorCtr="0">
          <a:noAutofit/>
        </a:bodyPr>
        <a:lstStyle/>
        <a:p>
          <a:pPr marL="0" lvl="0" indent="0" algn="ctr" defTabSz="977900">
            <a:lnSpc>
              <a:spcPct val="90000"/>
            </a:lnSpc>
            <a:spcBef>
              <a:spcPct val="0"/>
            </a:spcBef>
            <a:spcAft>
              <a:spcPct val="35000"/>
            </a:spcAft>
            <a:buNone/>
          </a:pPr>
          <a:r>
            <a:rPr lang="en-US" sz="2200" kern="1200"/>
            <a:t>Create</a:t>
          </a:r>
        </a:p>
      </dsp:txBody>
      <dsp:txXfrm>
        <a:off x="0" y="3047359"/>
        <a:ext cx="2231136" cy="7183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D23710-D800-4F4E-81E1-2E91118496A7}">
      <dsp:nvSpPr>
        <dsp:cNvPr id="0" name=""/>
        <dsp:cNvSpPr/>
      </dsp:nvSpPr>
      <dsp:spPr>
        <a:xfrm>
          <a:off x="0" y="0"/>
          <a:ext cx="3486546" cy="3767138"/>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1825" tIns="330200" rIns="271825" bIns="330200" numCol="1" spcCol="1270" anchor="t" anchorCtr="0">
          <a:noAutofit/>
        </a:bodyPr>
        <a:lstStyle/>
        <a:p>
          <a:pPr marL="0" lvl="0" indent="0" algn="l" defTabSz="1022350">
            <a:lnSpc>
              <a:spcPct val="90000"/>
            </a:lnSpc>
            <a:spcBef>
              <a:spcPct val="0"/>
            </a:spcBef>
            <a:spcAft>
              <a:spcPct val="35000"/>
            </a:spcAft>
            <a:buNone/>
          </a:pPr>
          <a:r>
            <a:rPr lang="en-GB" sz="2300" kern="1200"/>
            <a:t>Step 1: Write down </a:t>
          </a:r>
          <a:r>
            <a:rPr lang="en-GB" sz="2300" b="1" kern="1200"/>
            <a:t>five words or phrases</a:t>
          </a:r>
          <a:r>
            <a:rPr lang="en-GB" sz="2300" kern="1200"/>
            <a:t> they associate with “older person”.</a:t>
          </a:r>
          <a:endParaRPr lang="en-US" sz="2300" kern="1200"/>
        </a:p>
      </dsp:txBody>
      <dsp:txXfrm>
        <a:off x="0" y="1431512"/>
        <a:ext cx="3486546" cy="2260282"/>
      </dsp:txXfrm>
    </dsp:sp>
    <dsp:sp modelId="{C525A568-AF68-4C73-9A63-FB1505B33A3F}">
      <dsp:nvSpPr>
        <dsp:cNvPr id="0" name=""/>
        <dsp:cNvSpPr/>
      </dsp:nvSpPr>
      <dsp:spPr>
        <a:xfrm>
          <a:off x="1178202" y="376713"/>
          <a:ext cx="1130141" cy="1130141"/>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110" tIns="12700" rIns="8811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343707" y="542218"/>
        <a:ext cx="799131" cy="799131"/>
      </dsp:txXfrm>
    </dsp:sp>
    <dsp:sp modelId="{CD8801C0-46F9-4FD1-AD63-AC6B4F017127}">
      <dsp:nvSpPr>
        <dsp:cNvPr id="0" name=""/>
        <dsp:cNvSpPr/>
      </dsp:nvSpPr>
      <dsp:spPr>
        <a:xfrm>
          <a:off x="0" y="3767066"/>
          <a:ext cx="3486546" cy="72"/>
        </a:xfrm>
        <a:prstGeom prst="rect">
          <a:avLst/>
        </a:prstGeom>
        <a:solidFill>
          <a:schemeClr val="accent2">
            <a:hueOff val="-2073801"/>
            <a:satOff val="-4082"/>
            <a:lumOff val="2549"/>
            <a:alphaOff val="0"/>
          </a:schemeClr>
        </a:solidFill>
        <a:ln w="19050" cap="flat" cmpd="sng" algn="ctr">
          <a:solidFill>
            <a:schemeClr val="accent2">
              <a:hueOff val="-2073801"/>
              <a:satOff val="-4082"/>
              <a:lumOff val="254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3FC034-39A2-4B1A-86C8-073CC5854CE9}">
      <dsp:nvSpPr>
        <dsp:cNvPr id="0" name=""/>
        <dsp:cNvSpPr/>
      </dsp:nvSpPr>
      <dsp:spPr>
        <a:xfrm>
          <a:off x="3835201" y="0"/>
          <a:ext cx="3486546" cy="3767138"/>
        </a:xfrm>
        <a:prstGeom prst="rect">
          <a:avLst/>
        </a:prstGeom>
        <a:solidFill>
          <a:schemeClr val="accent2">
            <a:tint val="40000"/>
            <a:alpha val="90000"/>
            <a:hueOff val="-5523831"/>
            <a:satOff val="11959"/>
            <a:lumOff val="1116"/>
            <a:alphaOff val="0"/>
          </a:schemeClr>
        </a:solidFill>
        <a:ln w="19050" cap="flat" cmpd="sng" algn="ctr">
          <a:solidFill>
            <a:schemeClr val="accent2">
              <a:tint val="40000"/>
              <a:alpha val="90000"/>
              <a:hueOff val="-5523831"/>
              <a:satOff val="11959"/>
              <a:lumOff val="111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1825" tIns="330200" rIns="271825" bIns="330200" numCol="1" spcCol="1270" anchor="t" anchorCtr="0">
          <a:noAutofit/>
        </a:bodyPr>
        <a:lstStyle/>
        <a:p>
          <a:pPr marL="0" lvl="0" indent="0" algn="l" defTabSz="1022350">
            <a:lnSpc>
              <a:spcPct val="90000"/>
            </a:lnSpc>
            <a:spcBef>
              <a:spcPct val="0"/>
            </a:spcBef>
            <a:spcAft>
              <a:spcPct val="35000"/>
            </a:spcAft>
            <a:buNone/>
          </a:pPr>
          <a:r>
            <a:rPr lang="en-GB" sz="2300" kern="1200"/>
            <a:t>Step 2: In small groups, categorise terms as: Neutral, Positive, or Deficit-based / Stereotypical</a:t>
          </a:r>
          <a:endParaRPr lang="en-US" sz="2300" kern="1200"/>
        </a:p>
      </dsp:txBody>
      <dsp:txXfrm>
        <a:off x="3835201" y="1431512"/>
        <a:ext cx="3486546" cy="2260282"/>
      </dsp:txXfrm>
    </dsp:sp>
    <dsp:sp modelId="{39CB7125-F9A8-4BEF-A632-B4DA31569B84}">
      <dsp:nvSpPr>
        <dsp:cNvPr id="0" name=""/>
        <dsp:cNvSpPr/>
      </dsp:nvSpPr>
      <dsp:spPr>
        <a:xfrm>
          <a:off x="5013404" y="376713"/>
          <a:ext cx="1130141" cy="1130141"/>
        </a:xfrm>
        <a:prstGeom prst="ellipse">
          <a:avLst/>
        </a:prstGeom>
        <a:solidFill>
          <a:schemeClr val="accent2">
            <a:hueOff val="-4147603"/>
            <a:satOff val="-8163"/>
            <a:lumOff val="5098"/>
            <a:alphaOff val="0"/>
          </a:schemeClr>
        </a:solidFill>
        <a:ln w="19050" cap="flat" cmpd="sng" algn="ctr">
          <a:solidFill>
            <a:schemeClr val="accent2">
              <a:hueOff val="-4147603"/>
              <a:satOff val="-8163"/>
              <a:lumOff val="50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110" tIns="12700" rIns="8811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5178909" y="542218"/>
        <a:ext cx="799131" cy="799131"/>
      </dsp:txXfrm>
    </dsp:sp>
    <dsp:sp modelId="{50877B06-7C3C-46A3-A7FB-9BC78DEAFF8E}">
      <dsp:nvSpPr>
        <dsp:cNvPr id="0" name=""/>
        <dsp:cNvSpPr/>
      </dsp:nvSpPr>
      <dsp:spPr>
        <a:xfrm>
          <a:off x="3835201" y="3767066"/>
          <a:ext cx="3486546" cy="72"/>
        </a:xfrm>
        <a:prstGeom prst="rect">
          <a:avLst/>
        </a:prstGeom>
        <a:solidFill>
          <a:schemeClr val="accent2">
            <a:hueOff val="-6221405"/>
            <a:satOff val="-12245"/>
            <a:lumOff val="7647"/>
            <a:alphaOff val="0"/>
          </a:schemeClr>
        </a:solidFill>
        <a:ln w="19050" cap="flat" cmpd="sng" algn="ctr">
          <a:solidFill>
            <a:schemeClr val="accent2">
              <a:hueOff val="-6221405"/>
              <a:satOff val="-12245"/>
              <a:lumOff val="764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8AADF1-34F4-460C-B2D2-D91D0B8BB5B2}">
      <dsp:nvSpPr>
        <dsp:cNvPr id="0" name=""/>
        <dsp:cNvSpPr/>
      </dsp:nvSpPr>
      <dsp:spPr>
        <a:xfrm>
          <a:off x="7670403" y="0"/>
          <a:ext cx="3486546" cy="3767138"/>
        </a:xfrm>
        <a:prstGeom prst="rect">
          <a:avLst/>
        </a:prstGeom>
        <a:solidFill>
          <a:schemeClr val="accent2">
            <a:tint val="40000"/>
            <a:alpha val="90000"/>
            <a:hueOff val="-11047662"/>
            <a:satOff val="23918"/>
            <a:lumOff val="2232"/>
            <a:alphaOff val="0"/>
          </a:schemeClr>
        </a:solidFill>
        <a:ln w="19050" cap="flat" cmpd="sng" algn="ctr">
          <a:solidFill>
            <a:schemeClr val="accent2">
              <a:tint val="40000"/>
              <a:alpha val="90000"/>
              <a:hueOff val="-11047662"/>
              <a:satOff val="23918"/>
              <a:lumOff val="223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1825" tIns="330200" rIns="271825" bIns="330200" numCol="1" spcCol="1270" anchor="t" anchorCtr="0">
          <a:noAutofit/>
        </a:bodyPr>
        <a:lstStyle/>
        <a:p>
          <a:pPr marL="0" lvl="0" indent="0" algn="l" defTabSz="1022350">
            <a:lnSpc>
              <a:spcPct val="90000"/>
            </a:lnSpc>
            <a:spcBef>
              <a:spcPct val="0"/>
            </a:spcBef>
            <a:spcAft>
              <a:spcPct val="35000"/>
            </a:spcAft>
            <a:buNone/>
          </a:pPr>
          <a:r>
            <a:rPr lang="en-GB" sz="2300" kern="1200"/>
            <a:t>Step 3: Where do these perceptions come from, and how might they influence care practice and policy?</a:t>
          </a:r>
          <a:endParaRPr lang="en-US" sz="2300" kern="1200"/>
        </a:p>
      </dsp:txBody>
      <dsp:txXfrm>
        <a:off x="7670403" y="1431512"/>
        <a:ext cx="3486546" cy="2260282"/>
      </dsp:txXfrm>
    </dsp:sp>
    <dsp:sp modelId="{DAEFCA8B-71B3-4C8A-960F-1AC1B42B26F4}">
      <dsp:nvSpPr>
        <dsp:cNvPr id="0" name=""/>
        <dsp:cNvSpPr/>
      </dsp:nvSpPr>
      <dsp:spPr>
        <a:xfrm>
          <a:off x="8848605" y="376713"/>
          <a:ext cx="1130141" cy="1130141"/>
        </a:xfrm>
        <a:prstGeom prst="ellipse">
          <a:avLst/>
        </a:prstGeom>
        <a:solidFill>
          <a:schemeClr val="accent2">
            <a:hueOff val="-8295206"/>
            <a:satOff val="-16326"/>
            <a:lumOff val="10196"/>
            <a:alphaOff val="0"/>
          </a:schemeClr>
        </a:solidFill>
        <a:ln w="19050" cap="flat" cmpd="sng" algn="ctr">
          <a:solidFill>
            <a:schemeClr val="accent2">
              <a:hueOff val="-8295206"/>
              <a:satOff val="-16326"/>
              <a:lumOff val="1019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110" tIns="12700" rIns="8811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9014110" y="542218"/>
        <a:ext cx="799131" cy="799131"/>
      </dsp:txXfrm>
    </dsp:sp>
    <dsp:sp modelId="{EEB38FF7-D3FE-4E5D-8F10-7965CD6118B3}">
      <dsp:nvSpPr>
        <dsp:cNvPr id="0" name=""/>
        <dsp:cNvSpPr/>
      </dsp:nvSpPr>
      <dsp:spPr>
        <a:xfrm>
          <a:off x="7670403" y="3767066"/>
          <a:ext cx="3486546" cy="72"/>
        </a:xfrm>
        <a:prstGeom prst="rect">
          <a:avLst/>
        </a:prstGeom>
        <a:solidFill>
          <a:schemeClr val="accent2">
            <a:hueOff val="-10369007"/>
            <a:satOff val="-20408"/>
            <a:lumOff val="12745"/>
            <a:alphaOff val="0"/>
          </a:schemeClr>
        </a:solidFill>
        <a:ln w="19050" cap="flat" cmpd="sng" algn="ctr">
          <a:solidFill>
            <a:schemeClr val="accent2">
              <a:hueOff val="-10369007"/>
              <a:satOff val="-20408"/>
              <a:lumOff val="1274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F71FE3-7E4A-4FE7-BA77-9F6E04938764}">
      <dsp:nvSpPr>
        <dsp:cNvPr id="0" name=""/>
        <dsp:cNvSpPr/>
      </dsp:nvSpPr>
      <dsp:spPr>
        <a:xfrm rot="5400000">
          <a:off x="6850791" y="-2650933"/>
          <a:ext cx="1470140" cy="7139635"/>
        </a:xfrm>
        <a:prstGeom prst="round2SameRect">
          <a:avLst/>
        </a:prstGeom>
        <a:solidFill>
          <a:schemeClr val="bg2">
            <a:lumMod val="75000"/>
            <a:alpha val="9000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GB" sz="2100" kern="1200"/>
            <a:t>1 in 6 people globally will be aged 60 or over.</a:t>
          </a:r>
          <a:endParaRPr lang="en-US" sz="2100" kern="1200"/>
        </a:p>
        <a:p>
          <a:pPr marL="228600" lvl="1" indent="-228600" algn="l" defTabSz="933450">
            <a:lnSpc>
              <a:spcPct val="90000"/>
            </a:lnSpc>
            <a:spcBef>
              <a:spcPct val="0"/>
            </a:spcBef>
            <a:spcAft>
              <a:spcPct val="15000"/>
            </a:spcAft>
            <a:buChar char="•"/>
          </a:pPr>
          <a:r>
            <a:rPr lang="en-GB" sz="2100" kern="1200"/>
            <a:t>The global population aged 60+ will rise from 1 billion in 2020 to 1.4 billion in 2030</a:t>
          </a:r>
          <a:endParaRPr lang="en-US" sz="2100" kern="1200"/>
        </a:p>
      </dsp:txBody>
      <dsp:txXfrm rot="-5400000">
        <a:off x="4016044" y="255580"/>
        <a:ext cx="7067869" cy="1326608"/>
      </dsp:txXfrm>
    </dsp:sp>
    <dsp:sp modelId="{F8070EBC-A019-4E84-86AD-6205739EC111}">
      <dsp:nvSpPr>
        <dsp:cNvPr id="0" name=""/>
        <dsp:cNvSpPr/>
      </dsp:nvSpPr>
      <dsp:spPr>
        <a:xfrm>
          <a:off x="0" y="45"/>
          <a:ext cx="4016044" cy="1837676"/>
        </a:xfrm>
        <a:prstGeom prst="roundRect">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r>
            <a:rPr lang="en-GB" sz="6500" kern="1200"/>
            <a:t>By 2030: </a:t>
          </a:r>
          <a:endParaRPr lang="en-US" sz="6500" kern="1200"/>
        </a:p>
      </dsp:txBody>
      <dsp:txXfrm>
        <a:off x="89708" y="89753"/>
        <a:ext cx="3836628" cy="1658260"/>
      </dsp:txXfrm>
    </dsp:sp>
    <dsp:sp modelId="{D4A589D2-1DD8-42D2-8EA9-BE1433F7AE21}">
      <dsp:nvSpPr>
        <dsp:cNvPr id="0" name=""/>
        <dsp:cNvSpPr/>
      </dsp:nvSpPr>
      <dsp:spPr>
        <a:xfrm rot="5400000">
          <a:off x="6850791" y="-721373"/>
          <a:ext cx="1470140" cy="7139635"/>
        </a:xfrm>
        <a:prstGeom prst="round2SameRect">
          <a:avLst/>
        </a:prstGeom>
        <a:solidFill>
          <a:schemeClr val="bg2">
            <a:lumMod val="75000"/>
            <a:alpha val="90000"/>
          </a:schemeClr>
        </a:solidFill>
        <a:ln w="19050" cap="flat" cmpd="sng" algn="ctr">
          <a:solidFill>
            <a:schemeClr val="tx1">
              <a:lumMod val="65000"/>
              <a:lumOff val="35000"/>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GB" sz="2100" kern="1200"/>
            <a:t>The number of people aged 60+ will double to 2.1 billion.</a:t>
          </a:r>
          <a:endParaRPr lang="en-US" sz="2100" kern="1200"/>
        </a:p>
        <a:p>
          <a:pPr marL="228600" lvl="1" indent="-228600" algn="l" defTabSz="933450">
            <a:lnSpc>
              <a:spcPct val="90000"/>
            </a:lnSpc>
            <a:spcBef>
              <a:spcPct val="0"/>
            </a:spcBef>
            <a:spcAft>
              <a:spcPct val="15000"/>
            </a:spcAft>
            <a:buChar char="•"/>
          </a:pPr>
          <a:r>
            <a:rPr lang="en-GB" sz="2100" kern="1200" dirty="0"/>
            <a:t>The population aged 80+ is expected to triple between 2020 and 2050, reaching 426 million.</a:t>
          </a:r>
          <a:endParaRPr lang="en-US" sz="2100" kern="1200" dirty="0"/>
        </a:p>
      </dsp:txBody>
      <dsp:txXfrm rot="-5400000">
        <a:off x="4016044" y="2185140"/>
        <a:ext cx="7067869" cy="1326608"/>
      </dsp:txXfrm>
    </dsp:sp>
    <dsp:sp modelId="{FDF5D3D1-130C-4E5C-A2CA-392A32E00064}">
      <dsp:nvSpPr>
        <dsp:cNvPr id="0" name=""/>
        <dsp:cNvSpPr/>
      </dsp:nvSpPr>
      <dsp:spPr>
        <a:xfrm>
          <a:off x="0" y="1929605"/>
          <a:ext cx="4016044" cy="1837676"/>
        </a:xfrm>
        <a:prstGeom prst="roundRect">
          <a:avLst/>
        </a:prstGeom>
        <a:solidFill>
          <a:srgbClr val="FF000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r>
            <a:rPr lang="en-GB" sz="6500" kern="1200"/>
            <a:t>By 2050:</a:t>
          </a:r>
          <a:endParaRPr lang="en-US" sz="6500" kern="1200"/>
        </a:p>
      </dsp:txBody>
      <dsp:txXfrm>
        <a:off x="89708" y="2019313"/>
        <a:ext cx="3836628" cy="16582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B5C634-0EA5-4EC5-A756-8EA2D17F847A}">
      <dsp:nvSpPr>
        <dsp:cNvPr id="0" name=""/>
        <dsp:cNvSpPr/>
      </dsp:nvSpPr>
      <dsp:spPr>
        <a:xfrm>
          <a:off x="0" y="1563"/>
          <a:ext cx="6537960" cy="792463"/>
        </a:xfrm>
        <a:prstGeom prst="roundRect">
          <a:avLst>
            <a:gd name="adj" fmla="val 10000"/>
          </a:avLst>
        </a:prstGeom>
        <a:solidFill>
          <a:schemeClr val="tx2">
            <a:lumMod val="25000"/>
            <a:lumOff val="75000"/>
          </a:schemeClr>
        </a:solidFill>
        <a:ln>
          <a:noFill/>
        </a:ln>
        <a:effectLst/>
      </dsp:spPr>
      <dsp:style>
        <a:lnRef idx="0">
          <a:scrgbClr r="0" g="0" b="0"/>
        </a:lnRef>
        <a:fillRef idx="1">
          <a:scrgbClr r="0" g="0" b="0"/>
        </a:fillRef>
        <a:effectRef idx="0">
          <a:scrgbClr r="0" g="0" b="0"/>
        </a:effectRef>
        <a:fontRef idx="minor"/>
      </dsp:style>
    </dsp:sp>
    <dsp:sp modelId="{CC54ADC3-6787-4068-A3E9-6C9E6D08A626}">
      <dsp:nvSpPr>
        <dsp:cNvPr id="0" name=""/>
        <dsp:cNvSpPr/>
      </dsp:nvSpPr>
      <dsp:spPr>
        <a:xfrm>
          <a:off x="239720" y="179867"/>
          <a:ext cx="435854" cy="4358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5B6B75-2B2E-46FE-BF73-940DAD2F84ED}">
      <dsp:nvSpPr>
        <dsp:cNvPr id="0" name=""/>
        <dsp:cNvSpPr/>
      </dsp:nvSpPr>
      <dsp:spPr>
        <a:xfrm>
          <a:off x="915295" y="1563"/>
          <a:ext cx="5622664" cy="79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69" tIns="83869" rIns="83869" bIns="83869" numCol="1" spcCol="1270" anchor="ctr" anchorCtr="0">
          <a:noAutofit/>
        </a:bodyPr>
        <a:lstStyle/>
        <a:p>
          <a:pPr marL="0" lvl="0" indent="0" algn="l" defTabSz="622300">
            <a:lnSpc>
              <a:spcPct val="100000"/>
            </a:lnSpc>
            <a:spcBef>
              <a:spcPct val="0"/>
            </a:spcBef>
            <a:spcAft>
              <a:spcPct val="35000"/>
            </a:spcAft>
            <a:buNone/>
          </a:pPr>
          <a:r>
            <a:rPr lang="en-GB" sz="1400" kern="1200" dirty="0"/>
            <a:t>In 2023, older persons (aged 65+) made up 3.7% of the LDC population.</a:t>
          </a:r>
          <a:endParaRPr lang="en-US" sz="1400" kern="1200" dirty="0"/>
        </a:p>
      </dsp:txBody>
      <dsp:txXfrm>
        <a:off x="915295" y="1563"/>
        <a:ext cx="5622664" cy="792463"/>
      </dsp:txXfrm>
    </dsp:sp>
    <dsp:sp modelId="{55F4F062-B8DA-480F-8243-A38F3A7DB483}">
      <dsp:nvSpPr>
        <dsp:cNvPr id="0" name=""/>
        <dsp:cNvSpPr/>
      </dsp:nvSpPr>
      <dsp:spPr>
        <a:xfrm>
          <a:off x="0" y="992142"/>
          <a:ext cx="6537960" cy="792463"/>
        </a:xfrm>
        <a:prstGeom prst="roundRect">
          <a:avLst>
            <a:gd name="adj" fmla="val 10000"/>
          </a:avLst>
        </a:prstGeom>
        <a:solidFill>
          <a:schemeClr val="tx2">
            <a:lumMod val="25000"/>
            <a:lumOff val="75000"/>
          </a:schemeClr>
        </a:solidFill>
        <a:ln>
          <a:noFill/>
        </a:ln>
        <a:effectLst/>
      </dsp:spPr>
      <dsp:style>
        <a:lnRef idx="0">
          <a:scrgbClr r="0" g="0" b="0"/>
        </a:lnRef>
        <a:fillRef idx="1">
          <a:scrgbClr r="0" g="0" b="0"/>
        </a:fillRef>
        <a:effectRef idx="0">
          <a:scrgbClr r="0" g="0" b="0"/>
        </a:effectRef>
        <a:fontRef idx="minor"/>
      </dsp:style>
    </dsp:sp>
    <dsp:sp modelId="{FDE6C47F-5F0A-4874-9317-2BA1ECCB4887}">
      <dsp:nvSpPr>
        <dsp:cNvPr id="0" name=""/>
        <dsp:cNvSpPr/>
      </dsp:nvSpPr>
      <dsp:spPr>
        <a:xfrm>
          <a:off x="239720" y="1170447"/>
          <a:ext cx="435854" cy="4358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872DD8-53F1-41A7-9A04-C29F12B60387}">
      <dsp:nvSpPr>
        <dsp:cNvPr id="0" name=""/>
        <dsp:cNvSpPr/>
      </dsp:nvSpPr>
      <dsp:spPr>
        <a:xfrm>
          <a:off x="915295" y="992142"/>
          <a:ext cx="5622664" cy="79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69" tIns="83869" rIns="83869" bIns="83869" numCol="1" spcCol="1270" anchor="ctr" anchorCtr="0">
          <a:noAutofit/>
        </a:bodyPr>
        <a:lstStyle/>
        <a:p>
          <a:pPr marL="0" lvl="0" indent="0" algn="l" defTabSz="622300">
            <a:lnSpc>
              <a:spcPct val="100000"/>
            </a:lnSpc>
            <a:spcBef>
              <a:spcPct val="0"/>
            </a:spcBef>
            <a:spcAft>
              <a:spcPct val="35000"/>
            </a:spcAft>
            <a:buNone/>
          </a:pPr>
          <a:r>
            <a:rPr lang="en-GB" sz="1400" kern="1200" dirty="0"/>
            <a:t>By 2050, this is projected to rise to 6.1%, representing a 180% increase in the number of older persons—from 42.6 million to 118.6 million.</a:t>
          </a:r>
          <a:endParaRPr lang="en-US" sz="1400" kern="1200" dirty="0"/>
        </a:p>
      </dsp:txBody>
      <dsp:txXfrm>
        <a:off x="915295" y="992142"/>
        <a:ext cx="5622664" cy="792463"/>
      </dsp:txXfrm>
    </dsp:sp>
    <dsp:sp modelId="{BDA212AA-3F90-4104-B117-C715C5E1DE6C}">
      <dsp:nvSpPr>
        <dsp:cNvPr id="0" name=""/>
        <dsp:cNvSpPr/>
      </dsp:nvSpPr>
      <dsp:spPr>
        <a:xfrm>
          <a:off x="0" y="1982721"/>
          <a:ext cx="6537960" cy="792463"/>
        </a:xfrm>
        <a:prstGeom prst="roundRect">
          <a:avLst>
            <a:gd name="adj" fmla="val 10000"/>
          </a:avLst>
        </a:prstGeom>
        <a:solidFill>
          <a:schemeClr val="tx2">
            <a:lumMod val="25000"/>
            <a:lumOff val="75000"/>
          </a:schemeClr>
        </a:solidFill>
        <a:ln>
          <a:noFill/>
        </a:ln>
        <a:effectLst/>
      </dsp:spPr>
      <dsp:style>
        <a:lnRef idx="0">
          <a:scrgbClr r="0" g="0" b="0"/>
        </a:lnRef>
        <a:fillRef idx="1">
          <a:scrgbClr r="0" g="0" b="0"/>
        </a:fillRef>
        <a:effectRef idx="0">
          <a:scrgbClr r="0" g="0" b="0"/>
        </a:effectRef>
        <a:fontRef idx="minor"/>
      </dsp:style>
    </dsp:sp>
    <dsp:sp modelId="{E0019DA4-09BB-47A1-BB24-2DE61D245CC2}">
      <dsp:nvSpPr>
        <dsp:cNvPr id="0" name=""/>
        <dsp:cNvSpPr/>
      </dsp:nvSpPr>
      <dsp:spPr>
        <a:xfrm>
          <a:off x="239720" y="2161026"/>
          <a:ext cx="435854" cy="4358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77D879-37E4-44D9-80B5-60409D632D4F}">
      <dsp:nvSpPr>
        <dsp:cNvPr id="0" name=""/>
        <dsp:cNvSpPr/>
      </dsp:nvSpPr>
      <dsp:spPr>
        <a:xfrm>
          <a:off x="915295" y="1982721"/>
          <a:ext cx="5622664" cy="79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69" tIns="83869" rIns="83869" bIns="83869" numCol="1" spcCol="1270" anchor="ctr" anchorCtr="0">
          <a:noAutofit/>
        </a:bodyPr>
        <a:lstStyle/>
        <a:p>
          <a:pPr marL="0" lvl="0" indent="0" algn="l" defTabSz="622300">
            <a:lnSpc>
              <a:spcPct val="100000"/>
            </a:lnSpc>
            <a:spcBef>
              <a:spcPct val="0"/>
            </a:spcBef>
            <a:spcAft>
              <a:spcPct val="35000"/>
            </a:spcAft>
            <a:buNone/>
          </a:pPr>
          <a:r>
            <a:rPr lang="en-GB" sz="1400" kern="1200"/>
            <a:t>The number of LDCs with over 1 million older persons will grow from 10 in 2023 to 27 in 2050.</a:t>
          </a:r>
          <a:endParaRPr lang="en-US" sz="1400" kern="1200"/>
        </a:p>
      </dsp:txBody>
      <dsp:txXfrm>
        <a:off x="915295" y="1982721"/>
        <a:ext cx="5622664" cy="792463"/>
      </dsp:txXfrm>
    </dsp:sp>
    <dsp:sp modelId="{C1501443-4F88-4A79-B43A-CECE21D554A3}">
      <dsp:nvSpPr>
        <dsp:cNvPr id="0" name=""/>
        <dsp:cNvSpPr/>
      </dsp:nvSpPr>
      <dsp:spPr>
        <a:xfrm>
          <a:off x="0" y="2973301"/>
          <a:ext cx="6537960" cy="792463"/>
        </a:xfrm>
        <a:prstGeom prst="roundRect">
          <a:avLst>
            <a:gd name="adj" fmla="val 10000"/>
          </a:avLst>
        </a:prstGeom>
        <a:solidFill>
          <a:schemeClr val="tx2">
            <a:lumMod val="25000"/>
            <a:lumOff val="75000"/>
          </a:schemeClr>
        </a:solidFill>
        <a:ln>
          <a:noFill/>
        </a:ln>
        <a:effectLst/>
      </dsp:spPr>
      <dsp:style>
        <a:lnRef idx="0">
          <a:scrgbClr r="0" g="0" b="0"/>
        </a:lnRef>
        <a:fillRef idx="1">
          <a:scrgbClr r="0" g="0" b="0"/>
        </a:fillRef>
        <a:effectRef idx="0">
          <a:scrgbClr r="0" g="0" b="0"/>
        </a:effectRef>
        <a:fontRef idx="minor"/>
      </dsp:style>
    </dsp:sp>
    <dsp:sp modelId="{CDEE74D0-7786-4F40-B42C-EA91F131A586}">
      <dsp:nvSpPr>
        <dsp:cNvPr id="0" name=""/>
        <dsp:cNvSpPr/>
      </dsp:nvSpPr>
      <dsp:spPr>
        <a:xfrm>
          <a:off x="239720" y="3151605"/>
          <a:ext cx="435854" cy="4358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70718B-3203-4288-ACF2-3EC227EC6064}">
      <dsp:nvSpPr>
        <dsp:cNvPr id="0" name=""/>
        <dsp:cNvSpPr/>
      </dsp:nvSpPr>
      <dsp:spPr>
        <a:xfrm>
          <a:off x="915295" y="2973301"/>
          <a:ext cx="5622664" cy="792463"/>
        </a:xfrm>
        <a:prstGeom prst="rect">
          <a:avLst/>
        </a:prstGeom>
        <a:solidFill>
          <a:schemeClr val="tx2">
            <a:lumMod val="25000"/>
            <a:lumOff val="75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83869" tIns="83869" rIns="83869" bIns="83869" numCol="1" spcCol="1270" anchor="ctr" anchorCtr="0">
          <a:noAutofit/>
        </a:bodyPr>
        <a:lstStyle/>
        <a:p>
          <a:pPr marL="0" lvl="0" indent="0" algn="l" defTabSz="622300">
            <a:lnSpc>
              <a:spcPct val="100000"/>
            </a:lnSpc>
            <a:spcBef>
              <a:spcPct val="0"/>
            </a:spcBef>
            <a:spcAft>
              <a:spcPct val="35000"/>
            </a:spcAft>
            <a:buNone/>
          </a:pPr>
          <a:r>
            <a:rPr lang="en-GB" sz="1400" kern="1200" dirty="0"/>
            <a:t>Two LDCs—Bangladesh and Ethiopia—will each have over 10 million older persons by 2050.</a:t>
          </a:r>
          <a:endParaRPr lang="en-US" sz="1400" kern="1200" dirty="0"/>
        </a:p>
      </dsp:txBody>
      <dsp:txXfrm>
        <a:off x="915295" y="2973301"/>
        <a:ext cx="5622664" cy="7924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F6DC25-C5DD-4BCB-BC02-C6B15D16212D}">
      <dsp:nvSpPr>
        <dsp:cNvPr id="0" name=""/>
        <dsp:cNvSpPr/>
      </dsp:nvSpPr>
      <dsp:spPr>
        <a:xfrm>
          <a:off x="217" y="304816"/>
          <a:ext cx="2631253" cy="3157504"/>
        </a:xfrm>
        <a:prstGeom prst="rect">
          <a:avLst/>
        </a:prstGeom>
        <a:solidFill>
          <a:schemeClr val="bg1">
            <a:lumMod val="5000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9909" tIns="0" rIns="259909" bIns="330200" numCol="1" spcCol="1270" anchor="t" anchorCtr="0">
          <a:noAutofit/>
        </a:bodyPr>
        <a:lstStyle/>
        <a:p>
          <a:pPr marL="0" lvl="0" indent="0" algn="l" defTabSz="1155700">
            <a:lnSpc>
              <a:spcPct val="90000"/>
            </a:lnSpc>
            <a:spcBef>
              <a:spcPct val="0"/>
            </a:spcBef>
            <a:spcAft>
              <a:spcPct val="35000"/>
            </a:spcAft>
            <a:buNone/>
          </a:pPr>
          <a:r>
            <a:rPr lang="en-GB" sz="2600" kern="1200" dirty="0"/>
            <a:t>Increased life expectancy </a:t>
          </a:r>
          <a:endParaRPr lang="en-US" sz="2600" kern="1200" dirty="0"/>
        </a:p>
      </dsp:txBody>
      <dsp:txXfrm>
        <a:off x="217" y="1567818"/>
        <a:ext cx="2631253" cy="1894502"/>
      </dsp:txXfrm>
    </dsp:sp>
    <dsp:sp modelId="{3A158A2C-E2C4-4CE9-91D6-5643AB93C8B3}">
      <dsp:nvSpPr>
        <dsp:cNvPr id="0" name=""/>
        <dsp:cNvSpPr/>
      </dsp:nvSpPr>
      <dsp:spPr>
        <a:xfrm>
          <a:off x="217" y="304816"/>
          <a:ext cx="2631253" cy="1263001"/>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9909" tIns="165100" rIns="259909"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217" y="304816"/>
        <a:ext cx="2631253" cy="1263001"/>
      </dsp:txXfrm>
    </dsp:sp>
    <dsp:sp modelId="{22589D9F-9FF0-425A-8F33-7EA2C05A8273}">
      <dsp:nvSpPr>
        <dsp:cNvPr id="0" name=""/>
        <dsp:cNvSpPr/>
      </dsp:nvSpPr>
      <dsp:spPr>
        <a:xfrm>
          <a:off x="2841971" y="304816"/>
          <a:ext cx="2631253" cy="3157504"/>
        </a:xfrm>
        <a:prstGeom prst="rect">
          <a:avLst/>
        </a:prstGeom>
        <a:solidFill>
          <a:schemeClr val="bg1">
            <a:lumMod val="5000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9909" tIns="0" rIns="259909" bIns="330200" numCol="1" spcCol="1270" anchor="t" anchorCtr="0">
          <a:noAutofit/>
        </a:bodyPr>
        <a:lstStyle/>
        <a:p>
          <a:pPr marL="0" lvl="0" indent="0" algn="l" defTabSz="1155700">
            <a:lnSpc>
              <a:spcPct val="90000"/>
            </a:lnSpc>
            <a:spcBef>
              <a:spcPct val="0"/>
            </a:spcBef>
            <a:spcAft>
              <a:spcPct val="35000"/>
            </a:spcAft>
            <a:buNone/>
          </a:pPr>
          <a:r>
            <a:rPr lang="en-GB" sz="2600" kern="1200"/>
            <a:t>Declining birth rates </a:t>
          </a:r>
          <a:endParaRPr lang="en-US" sz="2600" kern="1200"/>
        </a:p>
      </dsp:txBody>
      <dsp:txXfrm>
        <a:off x="2841971" y="1567818"/>
        <a:ext cx="2631253" cy="1894502"/>
      </dsp:txXfrm>
    </dsp:sp>
    <dsp:sp modelId="{E7FE45AF-4598-4FDC-9B91-CBC0BD3391E8}">
      <dsp:nvSpPr>
        <dsp:cNvPr id="0" name=""/>
        <dsp:cNvSpPr/>
      </dsp:nvSpPr>
      <dsp:spPr>
        <a:xfrm>
          <a:off x="2841971" y="304816"/>
          <a:ext cx="2631253" cy="1263001"/>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9909" tIns="165100" rIns="259909"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2841971" y="304816"/>
        <a:ext cx="2631253" cy="1263001"/>
      </dsp:txXfrm>
    </dsp:sp>
    <dsp:sp modelId="{12F13506-0823-4905-ADCE-67E937856F95}">
      <dsp:nvSpPr>
        <dsp:cNvPr id="0" name=""/>
        <dsp:cNvSpPr/>
      </dsp:nvSpPr>
      <dsp:spPr>
        <a:xfrm>
          <a:off x="5683725" y="304816"/>
          <a:ext cx="2631253" cy="3157504"/>
        </a:xfrm>
        <a:prstGeom prst="rect">
          <a:avLst/>
        </a:prstGeom>
        <a:solidFill>
          <a:schemeClr val="bg1">
            <a:lumMod val="5000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9909" tIns="0" rIns="259909" bIns="330200" numCol="1" spcCol="1270" anchor="t" anchorCtr="0">
          <a:noAutofit/>
        </a:bodyPr>
        <a:lstStyle/>
        <a:p>
          <a:pPr marL="0" lvl="0" indent="0" algn="l" defTabSz="1155700">
            <a:lnSpc>
              <a:spcPct val="90000"/>
            </a:lnSpc>
            <a:spcBef>
              <a:spcPct val="0"/>
            </a:spcBef>
            <a:spcAft>
              <a:spcPct val="35000"/>
            </a:spcAft>
            <a:buNone/>
          </a:pPr>
          <a:r>
            <a:rPr lang="en-GB" sz="2600" kern="1200"/>
            <a:t>Economic and social development </a:t>
          </a:r>
          <a:endParaRPr lang="en-US" sz="2600" kern="1200"/>
        </a:p>
      </dsp:txBody>
      <dsp:txXfrm>
        <a:off x="5683725" y="1567818"/>
        <a:ext cx="2631253" cy="1894502"/>
      </dsp:txXfrm>
    </dsp:sp>
    <dsp:sp modelId="{558FE4A8-A0C4-49AE-B1BB-6C4318F4F05C}">
      <dsp:nvSpPr>
        <dsp:cNvPr id="0" name=""/>
        <dsp:cNvSpPr/>
      </dsp:nvSpPr>
      <dsp:spPr>
        <a:xfrm>
          <a:off x="5683725" y="304816"/>
          <a:ext cx="2631253" cy="1263001"/>
        </a:xfrm>
        <a:prstGeom prst="rect">
          <a:avLst/>
        </a:prstGeom>
        <a:solidFill>
          <a:schemeClr val="bg1">
            <a:lumMod val="50000"/>
          </a:schemeClr>
        </a:solid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9909" tIns="165100" rIns="259909" bIns="165100" numCol="1" spcCol="1270" anchor="ctr" anchorCtr="0">
          <a:noAutofit/>
        </a:bodyPr>
        <a:lstStyle/>
        <a:p>
          <a:pPr marL="0" lvl="0" indent="0" algn="l" defTabSz="2933700">
            <a:lnSpc>
              <a:spcPct val="90000"/>
            </a:lnSpc>
            <a:spcBef>
              <a:spcPct val="0"/>
            </a:spcBef>
            <a:spcAft>
              <a:spcPct val="35000"/>
            </a:spcAft>
            <a:buNone/>
          </a:pPr>
          <a:r>
            <a:rPr lang="en-US" sz="6600" kern="1200" dirty="0"/>
            <a:t>03</a:t>
          </a:r>
        </a:p>
      </dsp:txBody>
      <dsp:txXfrm>
        <a:off x="5683725" y="304816"/>
        <a:ext cx="2631253" cy="1263001"/>
      </dsp:txXfrm>
    </dsp:sp>
    <dsp:sp modelId="{55C7630E-3F25-49BA-A33C-890F729870A2}">
      <dsp:nvSpPr>
        <dsp:cNvPr id="0" name=""/>
        <dsp:cNvSpPr/>
      </dsp:nvSpPr>
      <dsp:spPr>
        <a:xfrm>
          <a:off x="8525478" y="304816"/>
          <a:ext cx="2631253" cy="3157504"/>
        </a:xfrm>
        <a:prstGeom prst="rect">
          <a:avLst/>
        </a:prstGeom>
        <a:solidFill>
          <a:schemeClr val="bg1">
            <a:lumMod val="5000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9909" tIns="0" rIns="259909" bIns="330200" numCol="1" spcCol="1270" anchor="t" anchorCtr="0">
          <a:noAutofit/>
        </a:bodyPr>
        <a:lstStyle/>
        <a:p>
          <a:pPr marL="0" lvl="0" indent="0" algn="l" defTabSz="1155700">
            <a:lnSpc>
              <a:spcPct val="90000"/>
            </a:lnSpc>
            <a:spcBef>
              <a:spcPct val="0"/>
            </a:spcBef>
            <a:spcAft>
              <a:spcPct val="35000"/>
            </a:spcAft>
            <a:buNone/>
          </a:pPr>
          <a:r>
            <a:rPr lang="en-GB" sz="2600" kern="1200"/>
            <a:t>Migration </a:t>
          </a:r>
          <a:endParaRPr lang="en-US" sz="2600" kern="1200"/>
        </a:p>
      </dsp:txBody>
      <dsp:txXfrm>
        <a:off x="8525478" y="1567818"/>
        <a:ext cx="2631253" cy="1894502"/>
      </dsp:txXfrm>
    </dsp:sp>
    <dsp:sp modelId="{7552051B-E667-4FAE-9327-AFEB62EC2F7E}">
      <dsp:nvSpPr>
        <dsp:cNvPr id="0" name=""/>
        <dsp:cNvSpPr/>
      </dsp:nvSpPr>
      <dsp:spPr>
        <a:xfrm>
          <a:off x="8525478" y="304816"/>
          <a:ext cx="2631253" cy="1263001"/>
        </a:xfrm>
        <a:prstGeom prst="rect">
          <a:avLst/>
        </a:prstGeom>
        <a:noFill/>
        <a:ln w="1905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9909" tIns="165100" rIns="259909" bIns="165100" numCol="1" spcCol="1270" anchor="ctr" anchorCtr="0">
          <a:noAutofit/>
        </a:bodyPr>
        <a:lstStyle/>
        <a:p>
          <a:pPr marL="0" lvl="0" indent="0" algn="l" defTabSz="2933700">
            <a:lnSpc>
              <a:spcPct val="90000"/>
            </a:lnSpc>
            <a:spcBef>
              <a:spcPct val="0"/>
            </a:spcBef>
            <a:spcAft>
              <a:spcPct val="35000"/>
            </a:spcAft>
            <a:buNone/>
          </a:pPr>
          <a:r>
            <a:rPr lang="en-US" sz="6600" kern="1200"/>
            <a:t>04</a:t>
          </a:r>
        </a:p>
      </dsp:txBody>
      <dsp:txXfrm>
        <a:off x="8525478" y="304816"/>
        <a:ext cx="2631253" cy="126300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1A18C-9A1C-4C13-A260-ABCFF4841275}">
      <dsp:nvSpPr>
        <dsp:cNvPr id="0" name=""/>
        <dsp:cNvSpPr/>
      </dsp:nvSpPr>
      <dsp:spPr>
        <a:xfrm>
          <a:off x="0" y="78861"/>
          <a:ext cx="4672584" cy="818488"/>
        </a:xfrm>
        <a:prstGeom prst="roundRect">
          <a:avLst/>
        </a:prstGeom>
        <a:solidFill>
          <a:schemeClr val="bg1">
            <a:lumMod val="5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Disengagement theory </a:t>
          </a:r>
          <a:endParaRPr lang="en-US" sz="2100" kern="1200"/>
        </a:p>
      </dsp:txBody>
      <dsp:txXfrm>
        <a:off x="39955" y="118816"/>
        <a:ext cx="4592674" cy="738578"/>
      </dsp:txXfrm>
    </dsp:sp>
    <dsp:sp modelId="{125BCFC7-1C82-467C-9207-12B82DA3F696}">
      <dsp:nvSpPr>
        <dsp:cNvPr id="0" name=""/>
        <dsp:cNvSpPr/>
      </dsp:nvSpPr>
      <dsp:spPr>
        <a:xfrm>
          <a:off x="0" y="957829"/>
          <a:ext cx="4672584" cy="818488"/>
        </a:xfrm>
        <a:prstGeom prst="roundRect">
          <a:avLst/>
        </a:prstGeom>
        <a:solidFill>
          <a:schemeClr val="bg1">
            <a:lumMod val="5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Activity theory </a:t>
          </a:r>
          <a:endParaRPr lang="en-US" sz="2100" kern="1200" dirty="0"/>
        </a:p>
      </dsp:txBody>
      <dsp:txXfrm>
        <a:off x="39955" y="997784"/>
        <a:ext cx="4592674" cy="738578"/>
      </dsp:txXfrm>
    </dsp:sp>
    <dsp:sp modelId="{25DAB710-E204-4CBA-8FA7-CF12C92CFB1B}">
      <dsp:nvSpPr>
        <dsp:cNvPr id="0" name=""/>
        <dsp:cNvSpPr/>
      </dsp:nvSpPr>
      <dsp:spPr>
        <a:xfrm>
          <a:off x="0" y="1836797"/>
          <a:ext cx="4672584" cy="818488"/>
        </a:xfrm>
        <a:prstGeom prst="roundRect">
          <a:avLst/>
        </a:prstGeom>
        <a:solidFill>
          <a:schemeClr val="bg1">
            <a:lumMod val="5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Reconstruction theory (Social Breakdown) </a:t>
          </a:r>
          <a:endParaRPr lang="en-US" sz="2100" kern="1200"/>
        </a:p>
      </dsp:txBody>
      <dsp:txXfrm>
        <a:off x="39955" y="1876752"/>
        <a:ext cx="4592674" cy="738578"/>
      </dsp:txXfrm>
    </dsp:sp>
    <dsp:sp modelId="{84E6CBF8-48FB-4C5A-90F4-05CCF1C3E275}">
      <dsp:nvSpPr>
        <dsp:cNvPr id="0" name=""/>
        <dsp:cNvSpPr/>
      </dsp:nvSpPr>
      <dsp:spPr>
        <a:xfrm>
          <a:off x="0" y="2715766"/>
          <a:ext cx="4672584" cy="818488"/>
        </a:xfrm>
        <a:prstGeom prst="roundRect">
          <a:avLst/>
        </a:prstGeom>
        <a:solidFill>
          <a:schemeClr val="bg1">
            <a:lumMod val="5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Life Course Theory </a:t>
          </a:r>
          <a:endParaRPr lang="en-US" sz="2100" kern="1200"/>
        </a:p>
      </dsp:txBody>
      <dsp:txXfrm>
        <a:off x="39955" y="2755721"/>
        <a:ext cx="4592674" cy="738578"/>
      </dsp:txXfrm>
    </dsp:sp>
    <dsp:sp modelId="{B85DF2D3-90CA-4CAA-91F1-C6B2D786FBC7}">
      <dsp:nvSpPr>
        <dsp:cNvPr id="0" name=""/>
        <dsp:cNvSpPr/>
      </dsp:nvSpPr>
      <dsp:spPr>
        <a:xfrm>
          <a:off x="0" y="3594734"/>
          <a:ext cx="4672584" cy="818488"/>
        </a:xfrm>
        <a:prstGeom prst="roundRect">
          <a:avLst/>
        </a:prstGeom>
        <a:solidFill>
          <a:schemeClr val="bg1">
            <a:lumMod val="5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Human Needs Theory </a:t>
          </a:r>
          <a:endParaRPr lang="en-US" sz="2100" kern="1200"/>
        </a:p>
      </dsp:txBody>
      <dsp:txXfrm>
        <a:off x="39955" y="3634689"/>
        <a:ext cx="4592674" cy="73857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3875D5-B5EC-4695-88EE-013429F9AD8C}">
      <dsp:nvSpPr>
        <dsp:cNvPr id="0" name=""/>
        <dsp:cNvSpPr/>
      </dsp:nvSpPr>
      <dsp:spPr>
        <a:xfrm>
          <a:off x="2140" y="1316794"/>
          <a:ext cx="1698087" cy="2377322"/>
        </a:xfrm>
        <a:prstGeom prst="rect">
          <a:avLst/>
        </a:prstGeom>
        <a:solidFill>
          <a:schemeClr val="tx2">
            <a:lumMod val="25000"/>
            <a:lumOff val="75000"/>
            <a:alpha val="9000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2389" tIns="330200" rIns="132389" bIns="330200" numCol="1" spcCol="1270" anchor="t" anchorCtr="0">
          <a:noAutofit/>
        </a:bodyPr>
        <a:lstStyle/>
        <a:p>
          <a:pPr marL="0" lvl="0" indent="0" algn="l" defTabSz="577850">
            <a:lnSpc>
              <a:spcPct val="90000"/>
            </a:lnSpc>
            <a:spcBef>
              <a:spcPct val="0"/>
            </a:spcBef>
            <a:spcAft>
              <a:spcPct val="35000"/>
            </a:spcAft>
            <a:buNone/>
          </a:pPr>
          <a:r>
            <a:rPr lang="en-GB" sz="1300" kern="1200" dirty="0"/>
            <a:t>Developed by Elaine Cumming and William Earle Henry in 1961</a:t>
          </a:r>
          <a:endParaRPr lang="en-US" sz="1300" kern="1200" dirty="0"/>
        </a:p>
      </dsp:txBody>
      <dsp:txXfrm>
        <a:off x="2140" y="2220177"/>
        <a:ext cx="1698087" cy="1426393"/>
      </dsp:txXfrm>
    </dsp:sp>
    <dsp:sp modelId="{667B003F-57DD-4CD4-AE52-F338A159AD26}">
      <dsp:nvSpPr>
        <dsp:cNvPr id="0" name=""/>
        <dsp:cNvSpPr/>
      </dsp:nvSpPr>
      <dsp:spPr>
        <a:xfrm>
          <a:off x="494585" y="1554527"/>
          <a:ext cx="713196" cy="713196"/>
        </a:xfrm>
        <a:prstGeom prst="ellips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604" tIns="12700" rIns="55604" bIns="12700" numCol="1" spcCol="1270" anchor="ctr" anchorCtr="0">
          <a:noAutofit/>
        </a:bodyPr>
        <a:lstStyle/>
        <a:p>
          <a:pPr marL="0" lvl="0" indent="0" algn="ctr" defTabSz="1511300">
            <a:lnSpc>
              <a:spcPct val="90000"/>
            </a:lnSpc>
            <a:spcBef>
              <a:spcPct val="0"/>
            </a:spcBef>
            <a:spcAft>
              <a:spcPct val="35000"/>
            </a:spcAft>
            <a:buNone/>
          </a:pPr>
          <a:r>
            <a:rPr lang="en-US" sz="3400" kern="1200"/>
            <a:t>1</a:t>
          </a:r>
        </a:p>
      </dsp:txBody>
      <dsp:txXfrm>
        <a:off x="599030" y="1658972"/>
        <a:ext cx="504306" cy="504306"/>
      </dsp:txXfrm>
    </dsp:sp>
    <dsp:sp modelId="{92E71FBA-42FB-4F68-8CB9-CBB524A454D6}">
      <dsp:nvSpPr>
        <dsp:cNvPr id="0" name=""/>
        <dsp:cNvSpPr/>
      </dsp:nvSpPr>
      <dsp:spPr>
        <a:xfrm>
          <a:off x="2140" y="3694045"/>
          <a:ext cx="1698087" cy="72"/>
        </a:xfrm>
        <a:prstGeom prst="rect">
          <a:avLst/>
        </a:prstGeom>
        <a:solidFill>
          <a:schemeClr val="accent5">
            <a:hueOff val="1196486"/>
            <a:satOff val="128"/>
            <a:lumOff val="-2465"/>
            <a:alphaOff val="0"/>
          </a:schemeClr>
        </a:solidFill>
        <a:ln w="19050" cap="flat" cmpd="sng" algn="ctr">
          <a:solidFill>
            <a:schemeClr val="accent5">
              <a:hueOff val="1196486"/>
              <a:satOff val="128"/>
              <a:lumOff val="-24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D0D0F2-637B-468E-8550-E5BDF997E6CC}">
      <dsp:nvSpPr>
        <dsp:cNvPr id="0" name=""/>
        <dsp:cNvSpPr/>
      </dsp:nvSpPr>
      <dsp:spPr>
        <a:xfrm>
          <a:off x="1870036" y="1316794"/>
          <a:ext cx="1698087" cy="2377322"/>
        </a:xfrm>
        <a:prstGeom prst="rect">
          <a:avLst/>
        </a:prstGeom>
        <a:solidFill>
          <a:schemeClr val="tx2">
            <a:lumMod val="25000"/>
            <a:lumOff val="75000"/>
            <a:alpha val="90000"/>
          </a:schemeClr>
        </a:solidFill>
        <a:ln w="19050" cap="flat" cmpd="sng" algn="ctr">
          <a:solidFill>
            <a:schemeClr val="accent5">
              <a:tint val="40000"/>
              <a:alpha val="90000"/>
              <a:hueOff val="2680221"/>
              <a:satOff val="-18300"/>
              <a:lumOff val="-136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2389" tIns="330200" rIns="132389" bIns="330200" numCol="1" spcCol="1270" anchor="t" anchorCtr="0">
          <a:noAutofit/>
        </a:bodyPr>
        <a:lstStyle/>
        <a:p>
          <a:pPr marL="0" lvl="0" indent="0" algn="l" defTabSz="577850">
            <a:lnSpc>
              <a:spcPct val="90000"/>
            </a:lnSpc>
            <a:spcBef>
              <a:spcPct val="0"/>
            </a:spcBef>
            <a:spcAft>
              <a:spcPct val="35000"/>
            </a:spcAft>
            <a:buNone/>
          </a:pPr>
          <a:r>
            <a:rPr lang="en-GB" sz="1300" kern="1200"/>
            <a:t>Proposes that ageing involves a natural withdrawal from Social roles</a:t>
          </a:r>
          <a:endParaRPr lang="en-US" sz="1300" kern="1200"/>
        </a:p>
      </dsp:txBody>
      <dsp:txXfrm>
        <a:off x="1870036" y="2220177"/>
        <a:ext cx="1698087" cy="1426393"/>
      </dsp:txXfrm>
    </dsp:sp>
    <dsp:sp modelId="{9D5D738F-0BF4-4E62-B704-5393331D80D3}">
      <dsp:nvSpPr>
        <dsp:cNvPr id="0" name=""/>
        <dsp:cNvSpPr/>
      </dsp:nvSpPr>
      <dsp:spPr>
        <a:xfrm>
          <a:off x="2362481" y="1554527"/>
          <a:ext cx="713196" cy="713196"/>
        </a:xfrm>
        <a:prstGeom prst="ellipse">
          <a:avLst/>
        </a:prstGeom>
        <a:solidFill>
          <a:schemeClr val="accent5">
            <a:hueOff val="2392972"/>
            <a:satOff val="256"/>
            <a:lumOff val="-4930"/>
            <a:alphaOff val="0"/>
          </a:schemeClr>
        </a:solidFill>
        <a:ln w="19050" cap="flat" cmpd="sng" algn="ctr">
          <a:solidFill>
            <a:schemeClr val="accent5">
              <a:hueOff val="2392972"/>
              <a:satOff val="256"/>
              <a:lumOff val="-49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604" tIns="12700" rIns="55604" bIns="12700" numCol="1" spcCol="1270" anchor="ctr" anchorCtr="0">
          <a:noAutofit/>
        </a:bodyPr>
        <a:lstStyle/>
        <a:p>
          <a:pPr marL="0" lvl="0" indent="0" algn="ctr" defTabSz="1511300">
            <a:lnSpc>
              <a:spcPct val="90000"/>
            </a:lnSpc>
            <a:spcBef>
              <a:spcPct val="0"/>
            </a:spcBef>
            <a:spcAft>
              <a:spcPct val="35000"/>
            </a:spcAft>
            <a:buNone/>
          </a:pPr>
          <a:r>
            <a:rPr lang="en-US" sz="3400" kern="1200"/>
            <a:t>2</a:t>
          </a:r>
        </a:p>
      </dsp:txBody>
      <dsp:txXfrm>
        <a:off x="2466926" y="1658972"/>
        <a:ext cx="504306" cy="504306"/>
      </dsp:txXfrm>
    </dsp:sp>
    <dsp:sp modelId="{CAB2E6EB-FB2F-42D4-905D-7A1D6A53A724}">
      <dsp:nvSpPr>
        <dsp:cNvPr id="0" name=""/>
        <dsp:cNvSpPr/>
      </dsp:nvSpPr>
      <dsp:spPr>
        <a:xfrm>
          <a:off x="1870036" y="3694045"/>
          <a:ext cx="1698087" cy="72"/>
        </a:xfrm>
        <a:prstGeom prst="rect">
          <a:avLst/>
        </a:prstGeom>
        <a:solidFill>
          <a:schemeClr val="accent5">
            <a:hueOff val="3589458"/>
            <a:satOff val="384"/>
            <a:lumOff val="-7395"/>
            <a:alphaOff val="0"/>
          </a:schemeClr>
        </a:solidFill>
        <a:ln w="19050" cap="flat" cmpd="sng" algn="ctr">
          <a:solidFill>
            <a:schemeClr val="accent5">
              <a:hueOff val="3589458"/>
              <a:satOff val="384"/>
              <a:lumOff val="-739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A618F5-B9E9-487B-9CF9-DFB7B9B40D6F}">
      <dsp:nvSpPr>
        <dsp:cNvPr id="0" name=""/>
        <dsp:cNvSpPr/>
      </dsp:nvSpPr>
      <dsp:spPr>
        <a:xfrm>
          <a:off x="3737932" y="1316794"/>
          <a:ext cx="1698087" cy="2377322"/>
        </a:xfrm>
        <a:prstGeom prst="rect">
          <a:avLst/>
        </a:prstGeom>
        <a:solidFill>
          <a:schemeClr val="tx2">
            <a:lumMod val="25000"/>
            <a:lumOff val="75000"/>
            <a:alpha val="90000"/>
          </a:schemeClr>
        </a:solidFill>
        <a:ln w="19050" cap="flat" cmpd="sng" algn="ctr">
          <a:solidFill>
            <a:schemeClr val="accent5">
              <a:tint val="40000"/>
              <a:alpha val="90000"/>
              <a:hueOff val="5360441"/>
              <a:satOff val="-36601"/>
              <a:lumOff val="-272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2389" tIns="330200" rIns="132389" bIns="330200" numCol="1" spcCol="1270" anchor="t" anchorCtr="0">
          <a:noAutofit/>
        </a:bodyPr>
        <a:lstStyle/>
        <a:p>
          <a:pPr marL="0" lvl="0" indent="0" algn="l" defTabSz="577850">
            <a:lnSpc>
              <a:spcPct val="90000"/>
            </a:lnSpc>
            <a:spcBef>
              <a:spcPct val="0"/>
            </a:spcBef>
            <a:spcAft>
              <a:spcPct val="35000"/>
            </a:spcAft>
            <a:buNone/>
          </a:pPr>
          <a:r>
            <a:rPr lang="en-GB" sz="1300" kern="1200"/>
            <a:t>Relationships leads to a decrease in social interaction as individuals age</a:t>
          </a:r>
          <a:endParaRPr lang="en-US" sz="1300" kern="1200"/>
        </a:p>
      </dsp:txBody>
      <dsp:txXfrm>
        <a:off x="3737932" y="2220177"/>
        <a:ext cx="1698087" cy="1426393"/>
      </dsp:txXfrm>
    </dsp:sp>
    <dsp:sp modelId="{8485EAE9-41F8-429D-9F87-DD0F0971CBDF}">
      <dsp:nvSpPr>
        <dsp:cNvPr id="0" name=""/>
        <dsp:cNvSpPr/>
      </dsp:nvSpPr>
      <dsp:spPr>
        <a:xfrm>
          <a:off x="4230377" y="1554527"/>
          <a:ext cx="713196" cy="713196"/>
        </a:xfrm>
        <a:prstGeom prst="ellipse">
          <a:avLst/>
        </a:prstGeom>
        <a:solidFill>
          <a:schemeClr val="accent5">
            <a:hueOff val="4785944"/>
            <a:satOff val="513"/>
            <a:lumOff val="-9861"/>
            <a:alphaOff val="0"/>
          </a:schemeClr>
        </a:solidFill>
        <a:ln w="19050" cap="flat" cmpd="sng" algn="ctr">
          <a:solidFill>
            <a:schemeClr val="accent5">
              <a:hueOff val="4785944"/>
              <a:satOff val="513"/>
              <a:lumOff val="-98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604" tIns="12700" rIns="55604" bIns="12700" numCol="1" spcCol="1270" anchor="ctr" anchorCtr="0">
          <a:noAutofit/>
        </a:bodyPr>
        <a:lstStyle/>
        <a:p>
          <a:pPr marL="0" lvl="0" indent="0" algn="ctr" defTabSz="1511300">
            <a:lnSpc>
              <a:spcPct val="90000"/>
            </a:lnSpc>
            <a:spcBef>
              <a:spcPct val="0"/>
            </a:spcBef>
            <a:spcAft>
              <a:spcPct val="35000"/>
            </a:spcAft>
            <a:buNone/>
          </a:pPr>
          <a:r>
            <a:rPr lang="en-US" sz="3400" kern="1200"/>
            <a:t>3</a:t>
          </a:r>
        </a:p>
      </dsp:txBody>
      <dsp:txXfrm>
        <a:off x="4334822" y="1658972"/>
        <a:ext cx="504306" cy="504306"/>
      </dsp:txXfrm>
    </dsp:sp>
    <dsp:sp modelId="{0C4473DC-343C-499D-8FFE-F47BF7C28436}">
      <dsp:nvSpPr>
        <dsp:cNvPr id="0" name=""/>
        <dsp:cNvSpPr/>
      </dsp:nvSpPr>
      <dsp:spPr>
        <a:xfrm>
          <a:off x="3737932" y="3694045"/>
          <a:ext cx="1698087" cy="72"/>
        </a:xfrm>
        <a:prstGeom prst="rect">
          <a:avLst/>
        </a:prstGeom>
        <a:solidFill>
          <a:schemeClr val="accent5">
            <a:hueOff val="5982431"/>
            <a:satOff val="641"/>
            <a:lumOff val="-12326"/>
            <a:alphaOff val="0"/>
          </a:schemeClr>
        </a:solidFill>
        <a:ln w="19050" cap="flat" cmpd="sng" algn="ctr">
          <a:solidFill>
            <a:schemeClr val="accent5">
              <a:hueOff val="5982431"/>
              <a:satOff val="641"/>
              <a:lumOff val="-123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B82E6D-4FE3-4B8F-A714-0830EE7F728F}">
      <dsp:nvSpPr>
        <dsp:cNvPr id="0" name=""/>
        <dsp:cNvSpPr/>
      </dsp:nvSpPr>
      <dsp:spPr>
        <a:xfrm>
          <a:off x="5605828" y="1316794"/>
          <a:ext cx="1698087" cy="2377322"/>
        </a:xfrm>
        <a:prstGeom prst="rect">
          <a:avLst/>
        </a:prstGeom>
        <a:solidFill>
          <a:schemeClr val="tx2">
            <a:lumMod val="25000"/>
            <a:lumOff val="75000"/>
            <a:alpha val="90000"/>
          </a:schemeClr>
        </a:solidFill>
        <a:ln w="19050" cap="flat" cmpd="sng" algn="ctr">
          <a:solidFill>
            <a:schemeClr val="accent5">
              <a:tint val="40000"/>
              <a:alpha val="90000"/>
              <a:hueOff val="8040662"/>
              <a:satOff val="-54901"/>
              <a:lumOff val="-408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2389" tIns="330200" rIns="132389" bIns="330200" numCol="1" spcCol="1270" anchor="t" anchorCtr="0">
          <a:noAutofit/>
        </a:bodyPr>
        <a:lstStyle/>
        <a:p>
          <a:pPr marL="0" lvl="0" indent="0" algn="l" defTabSz="577850">
            <a:lnSpc>
              <a:spcPct val="90000"/>
            </a:lnSpc>
            <a:spcBef>
              <a:spcPct val="0"/>
            </a:spcBef>
            <a:spcAft>
              <a:spcPct val="35000"/>
            </a:spcAft>
            <a:buNone/>
          </a:pPr>
          <a:r>
            <a:rPr lang="en-GB" sz="1300" kern="1200"/>
            <a:t>Seen as a mutual process between the individual and society</a:t>
          </a:r>
          <a:endParaRPr lang="en-US" sz="1300" kern="1200"/>
        </a:p>
      </dsp:txBody>
      <dsp:txXfrm>
        <a:off x="5605828" y="2220177"/>
        <a:ext cx="1698087" cy="1426393"/>
      </dsp:txXfrm>
    </dsp:sp>
    <dsp:sp modelId="{1E08A9F7-A2CA-4F00-912B-E2BA6A79D65D}">
      <dsp:nvSpPr>
        <dsp:cNvPr id="0" name=""/>
        <dsp:cNvSpPr/>
      </dsp:nvSpPr>
      <dsp:spPr>
        <a:xfrm>
          <a:off x="6098273" y="1554527"/>
          <a:ext cx="713196" cy="713196"/>
        </a:xfrm>
        <a:prstGeom prst="ellipse">
          <a:avLst/>
        </a:prstGeom>
        <a:solidFill>
          <a:schemeClr val="accent5">
            <a:hueOff val="7178916"/>
            <a:satOff val="769"/>
            <a:lumOff val="-14791"/>
            <a:alphaOff val="0"/>
          </a:schemeClr>
        </a:solidFill>
        <a:ln w="19050" cap="flat" cmpd="sng" algn="ctr">
          <a:solidFill>
            <a:schemeClr val="accent5">
              <a:hueOff val="7178916"/>
              <a:satOff val="769"/>
              <a:lumOff val="-1479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604" tIns="12700" rIns="55604" bIns="12700" numCol="1" spcCol="1270" anchor="ctr" anchorCtr="0">
          <a:noAutofit/>
        </a:bodyPr>
        <a:lstStyle/>
        <a:p>
          <a:pPr marL="0" lvl="0" indent="0" algn="ctr" defTabSz="1511300">
            <a:lnSpc>
              <a:spcPct val="90000"/>
            </a:lnSpc>
            <a:spcBef>
              <a:spcPct val="0"/>
            </a:spcBef>
            <a:spcAft>
              <a:spcPct val="35000"/>
            </a:spcAft>
            <a:buNone/>
          </a:pPr>
          <a:r>
            <a:rPr lang="en-US" sz="3400" kern="1200"/>
            <a:t>4</a:t>
          </a:r>
        </a:p>
      </dsp:txBody>
      <dsp:txXfrm>
        <a:off x="6202718" y="1658972"/>
        <a:ext cx="504306" cy="504306"/>
      </dsp:txXfrm>
    </dsp:sp>
    <dsp:sp modelId="{5FC82659-A02F-480D-9A31-776673DD8F07}">
      <dsp:nvSpPr>
        <dsp:cNvPr id="0" name=""/>
        <dsp:cNvSpPr/>
      </dsp:nvSpPr>
      <dsp:spPr>
        <a:xfrm>
          <a:off x="5605828" y="3694045"/>
          <a:ext cx="1698087" cy="72"/>
        </a:xfrm>
        <a:prstGeom prst="rect">
          <a:avLst/>
        </a:prstGeom>
        <a:solidFill>
          <a:schemeClr val="accent5">
            <a:hueOff val="8375403"/>
            <a:satOff val="897"/>
            <a:lumOff val="-17256"/>
            <a:alphaOff val="0"/>
          </a:schemeClr>
        </a:solidFill>
        <a:ln w="19050" cap="flat" cmpd="sng" algn="ctr">
          <a:solidFill>
            <a:schemeClr val="accent5">
              <a:hueOff val="8375403"/>
              <a:satOff val="897"/>
              <a:lumOff val="-1725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0350D5-A362-4147-9CF9-3F69A87B5A17}">
      <dsp:nvSpPr>
        <dsp:cNvPr id="0" name=""/>
        <dsp:cNvSpPr/>
      </dsp:nvSpPr>
      <dsp:spPr>
        <a:xfrm>
          <a:off x="0" y="73696"/>
          <a:ext cx="11155680" cy="857463"/>
        </a:xfrm>
        <a:prstGeom prst="roundRect">
          <a:avLst/>
        </a:prstGeom>
        <a:solidFill>
          <a:schemeClr val="bg2">
            <a:lumMod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Disengagement involves ego change, leading to the decline of knowledge and skills.</a:t>
          </a:r>
          <a:endParaRPr lang="en-US" sz="2200" kern="1200"/>
        </a:p>
      </dsp:txBody>
      <dsp:txXfrm>
        <a:off x="41858" y="115554"/>
        <a:ext cx="11071964" cy="773747"/>
      </dsp:txXfrm>
    </dsp:sp>
    <dsp:sp modelId="{9CB0DEA0-5D7E-428A-835D-77A218DF90A0}">
      <dsp:nvSpPr>
        <dsp:cNvPr id="0" name=""/>
        <dsp:cNvSpPr/>
      </dsp:nvSpPr>
      <dsp:spPr>
        <a:xfrm>
          <a:off x="0" y="994520"/>
          <a:ext cx="11155680" cy="857463"/>
        </a:xfrm>
        <a:prstGeom prst="roundRect">
          <a:avLst/>
        </a:prstGeom>
        <a:solidFill>
          <a:schemeClr val="bg2">
            <a:lumMod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Modern society values competence; age-grading expect (Younger people to be skilled and assume authority) </a:t>
          </a:r>
          <a:endParaRPr lang="en-US" sz="2200" kern="1200" dirty="0"/>
        </a:p>
      </dsp:txBody>
      <dsp:txXfrm>
        <a:off x="41858" y="1036378"/>
        <a:ext cx="11071964" cy="773747"/>
      </dsp:txXfrm>
    </dsp:sp>
    <dsp:sp modelId="{4CBEDD53-EA30-4031-B91E-E5010785E5B1}">
      <dsp:nvSpPr>
        <dsp:cNvPr id="0" name=""/>
        <dsp:cNvSpPr/>
      </dsp:nvSpPr>
      <dsp:spPr>
        <a:xfrm>
          <a:off x="0" y="1915343"/>
          <a:ext cx="11155680" cy="857463"/>
        </a:xfrm>
        <a:prstGeom prst="roundRect">
          <a:avLst/>
        </a:prstGeom>
        <a:solidFill>
          <a:schemeClr val="bg2">
            <a:lumMod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Older adults to retreat from formal roles before decline.</a:t>
          </a:r>
          <a:endParaRPr lang="en-US" sz="2200" kern="1200"/>
        </a:p>
      </dsp:txBody>
      <dsp:txXfrm>
        <a:off x="41858" y="1957201"/>
        <a:ext cx="11071964" cy="773747"/>
      </dsp:txXfrm>
    </dsp:sp>
    <dsp:sp modelId="{EE1C4E38-D6A3-4B63-999B-275C893A7CEA}">
      <dsp:nvSpPr>
        <dsp:cNvPr id="0" name=""/>
        <dsp:cNvSpPr/>
      </dsp:nvSpPr>
      <dsp:spPr>
        <a:xfrm>
          <a:off x="0" y="2836167"/>
          <a:ext cx="11155680" cy="857463"/>
        </a:xfrm>
        <a:prstGeom prst="roundRect">
          <a:avLst/>
        </a:prstGeom>
        <a:solidFill>
          <a:schemeClr val="bg2">
            <a:lumMod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Disengagement occurs when Individuals or organizations recognize a decline in ability.</a:t>
          </a:r>
          <a:endParaRPr lang="en-US" sz="2200" kern="1200"/>
        </a:p>
      </dsp:txBody>
      <dsp:txXfrm>
        <a:off x="41858" y="2878025"/>
        <a:ext cx="11071964" cy="77374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EFEE1B-4E14-4DD5-ABC6-A0D3CC99932B}">
      <dsp:nvSpPr>
        <dsp:cNvPr id="0" name=""/>
        <dsp:cNvSpPr/>
      </dsp:nvSpPr>
      <dsp:spPr>
        <a:xfrm>
          <a:off x="0" y="1563"/>
          <a:ext cx="11155680" cy="792463"/>
        </a:xfrm>
        <a:prstGeom prst="roundRect">
          <a:avLst>
            <a:gd name="adj" fmla="val 10000"/>
          </a:avLst>
        </a:prstGeom>
        <a:solidFill>
          <a:schemeClr val="bg2">
            <a:lumMod val="50000"/>
          </a:schemeClr>
        </a:solidFill>
        <a:ln>
          <a:noFill/>
        </a:ln>
        <a:effectLst/>
      </dsp:spPr>
      <dsp:style>
        <a:lnRef idx="0">
          <a:scrgbClr r="0" g="0" b="0"/>
        </a:lnRef>
        <a:fillRef idx="1">
          <a:scrgbClr r="0" g="0" b="0"/>
        </a:fillRef>
        <a:effectRef idx="0">
          <a:scrgbClr r="0" g="0" b="0"/>
        </a:effectRef>
        <a:fontRef idx="minor"/>
      </dsp:style>
    </dsp:sp>
    <dsp:sp modelId="{F8CB762A-6E24-4E9E-99C8-8DABE920F5F8}">
      <dsp:nvSpPr>
        <dsp:cNvPr id="0" name=""/>
        <dsp:cNvSpPr/>
      </dsp:nvSpPr>
      <dsp:spPr>
        <a:xfrm>
          <a:off x="239720" y="179867"/>
          <a:ext cx="435854" cy="4358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3B0FA4-4738-4C09-8093-4021D220C775}">
      <dsp:nvSpPr>
        <dsp:cNvPr id="0" name=""/>
        <dsp:cNvSpPr/>
      </dsp:nvSpPr>
      <dsp:spPr>
        <a:xfrm>
          <a:off x="915295" y="1563"/>
          <a:ext cx="10240384" cy="792463"/>
        </a:xfrm>
        <a:prstGeom prst="rect">
          <a:avLst/>
        </a:prstGeom>
        <a:solidFill>
          <a:schemeClr val="bg2">
            <a:lumMod val="5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83869" tIns="83869" rIns="83869" bIns="83869" numCol="1" spcCol="1270" anchor="ctr" anchorCtr="0">
          <a:noAutofit/>
        </a:bodyPr>
        <a:lstStyle/>
        <a:p>
          <a:pPr marL="0" lvl="0" indent="0" algn="l" defTabSz="977900">
            <a:lnSpc>
              <a:spcPct val="100000"/>
            </a:lnSpc>
            <a:spcBef>
              <a:spcPct val="0"/>
            </a:spcBef>
            <a:spcAft>
              <a:spcPct val="35000"/>
            </a:spcAft>
            <a:buNone/>
          </a:pPr>
          <a:r>
            <a:rPr lang="en-GB" sz="2200" kern="1200" dirty="0"/>
            <a:t>Abandoning central roles (e.g., work or family) leads to:</a:t>
          </a:r>
          <a:endParaRPr lang="en-US" sz="2200" kern="1200" dirty="0"/>
        </a:p>
      </dsp:txBody>
      <dsp:txXfrm>
        <a:off x="915295" y="1563"/>
        <a:ext cx="10240384" cy="792463"/>
      </dsp:txXfrm>
    </dsp:sp>
    <dsp:sp modelId="{40A2A0B7-67E1-4DE4-A1B7-6039EEC1EC20}">
      <dsp:nvSpPr>
        <dsp:cNvPr id="0" name=""/>
        <dsp:cNvSpPr/>
      </dsp:nvSpPr>
      <dsp:spPr>
        <a:xfrm>
          <a:off x="0" y="992142"/>
          <a:ext cx="11155680" cy="792463"/>
        </a:xfrm>
        <a:prstGeom prst="roundRect">
          <a:avLst>
            <a:gd name="adj" fmla="val 10000"/>
          </a:avLst>
        </a:prstGeom>
        <a:solidFill>
          <a:schemeClr val="bg2">
            <a:lumMod val="50000"/>
          </a:schemeClr>
        </a:solidFill>
        <a:ln>
          <a:noFill/>
        </a:ln>
        <a:effectLst/>
      </dsp:spPr>
      <dsp:style>
        <a:lnRef idx="0">
          <a:scrgbClr r="0" g="0" b="0"/>
        </a:lnRef>
        <a:fillRef idx="1">
          <a:scrgbClr r="0" g="0" b="0"/>
        </a:fillRef>
        <a:effectRef idx="0">
          <a:scrgbClr r="0" g="0" b="0"/>
        </a:effectRef>
        <a:fontRef idx="minor"/>
      </dsp:style>
    </dsp:sp>
    <dsp:sp modelId="{925F5239-BB63-4FF5-A256-31DE00AADF3F}">
      <dsp:nvSpPr>
        <dsp:cNvPr id="0" name=""/>
        <dsp:cNvSpPr/>
      </dsp:nvSpPr>
      <dsp:spPr>
        <a:xfrm>
          <a:off x="239720" y="1170447"/>
          <a:ext cx="435854" cy="4358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564D15-E248-452A-AC6E-9C084071EC97}">
      <dsp:nvSpPr>
        <dsp:cNvPr id="0" name=""/>
        <dsp:cNvSpPr/>
      </dsp:nvSpPr>
      <dsp:spPr>
        <a:xfrm>
          <a:off x="915295" y="992142"/>
          <a:ext cx="10240384" cy="79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69" tIns="83869" rIns="83869" bIns="83869" numCol="1" spcCol="1270" anchor="ctr" anchorCtr="0">
          <a:noAutofit/>
        </a:bodyPr>
        <a:lstStyle/>
        <a:p>
          <a:pPr marL="0" lvl="0" indent="0" algn="l" defTabSz="977900">
            <a:lnSpc>
              <a:spcPct val="100000"/>
            </a:lnSpc>
            <a:spcBef>
              <a:spcPct val="0"/>
            </a:spcBef>
            <a:spcAft>
              <a:spcPct val="35000"/>
            </a:spcAft>
            <a:buNone/>
          </a:pPr>
          <a:r>
            <a:rPr lang="en-GB" sz="2200" kern="1200"/>
            <a:t>Loss of social space</a:t>
          </a:r>
          <a:endParaRPr lang="en-US" sz="2200" kern="1200"/>
        </a:p>
      </dsp:txBody>
      <dsp:txXfrm>
        <a:off x="915295" y="992142"/>
        <a:ext cx="10240384" cy="792463"/>
      </dsp:txXfrm>
    </dsp:sp>
    <dsp:sp modelId="{25A23117-F7F4-4D14-A69D-2F15F491A614}">
      <dsp:nvSpPr>
        <dsp:cNvPr id="0" name=""/>
        <dsp:cNvSpPr/>
      </dsp:nvSpPr>
      <dsp:spPr>
        <a:xfrm>
          <a:off x="0" y="1982721"/>
          <a:ext cx="11155680" cy="792463"/>
        </a:xfrm>
        <a:prstGeom prst="roundRect">
          <a:avLst>
            <a:gd name="adj" fmla="val 10000"/>
          </a:avLst>
        </a:prstGeom>
        <a:solidFill>
          <a:schemeClr val="bg2">
            <a:lumMod val="50000"/>
          </a:schemeClr>
        </a:solidFill>
        <a:ln>
          <a:noFill/>
        </a:ln>
        <a:effectLst/>
      </dsp:spPr>
      <dsp:style>
        <a:lnRef idx="0">
          <a:scrgbClr r="0" g="0" b="0"/>
        </a:lnRef>
        <a:fillRef idx="1">
          <a:scrgbClr r="0" g="0" b="0"/>
        </a:fillRef>
        <a:effectRef idx="0">
          <a:scrgbClr r="0" g="0" b="0"/>
        </a:effectRef>
        <a:fontRef idx="minor"/>
      </dsp:style>
    </dsp:sp>
    <dsp:sp modelId="{84862F6F-7F4C-43B8-8A35-3A3EC28DFEE9}">
      <dsp:nvSpPr>
        <dsp:cNvPr id="0" name=""/>
        <dsp:cNvSpPr/>
      </dsp:nvSpPr>
      <dsp:spPr>
        <a:xfrm>
          <a:off x="239720" y="2161026"/>
          <a:ext cx="435854" cy="4358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D06776-3DE8-40AB-B50A-7BE6E4107B56}">
      <dsp:nvSpPr>
        <dsp:cNvPr id="0" name=""/>
        <dsp:cNvSpPr/>
      </dsp:nvSpPr>
      <dsp:spPr>
        <a:xfrm>
          <a:off x="915295" y="1982721"/>
          <a:ext cx="10240384" cy="79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69" tIns="83869" rIns="83869" bIns="83869" numCol="1" spcCol="1270" anchor="ctr" anchorCtr="0">
          <a:noAutofit/>
        </a:bodyPr>
        <a:lstStyle/>
        <a:p>
          <a:pPr marL="0" lvl="0" indent="0" algn="l" defTabSz="977900">
            <a:lnSpc>
              <a:spcPct val="100000"/>
            </a:lnSpc>
            <a:spcBef>
              <a:spcPct val="0"/>
            </a:spcBef>
            <a:spcAft>
              <a:spcPct val="35000"/>
            </a:spcAft>
            <a:buNone/>
          </a:pPr>
          <a:r>
            <a:rPr lang="en-GB" sz="2200" kern="1200"/>
            <a:t>Potential crisis and demoralization unless new roles are adopted.</a:t>
          </a:r>
          <a:endParaRPr lang="en-US" sz="2200" kern="1200"/>
        </a:p>
      </dsp:txBody>
      <dsp:txXfrm>
        <a:off x="915295" y="1982721"/>
        <a:ext cx="10240384" cy="792463"/>
      </dsp:txXfrm>
    </dsp:sp>
    <dsp:sp modelId="{55E510B3-67BB-4439-ACBE-E76E7F1B3A73}">
      <dsp:nvSpPr>
        <dsp:cNvPr id="0" name=""/>
        <dsp:cNvSpPr/>
      </dsp:nvSpPr>
      <dsp:spPr>
        <a:xfrm>
          <a:off x="0" y="2973301"/>
          <a:ext cx="11155680" cy="792463"/>
        </a:xfrm>
        <a:prstGeom prst="roundRect">
          <a:avLst>
            <a:gd name="adj" fmla="val 10000"/>
          </a:avLst>
        </a:prstGeom>
        <a:solidFill>
          <a:schemeClr val="bg2">
            <a:lumMod val="50000"/>
          </a:schemeClr>
        </a:solidFill>
        <a:ln>
          <a:noFill/>
        </a:ln>
        <a:effectLst/>
      </dsp:spPr>
      <dsp:style>
        <a:lnRef idx="0">
          <a:scrgbClr r="0" g="0" b="0"/>
        </a:lnRef>
        <a:fillRef idx="1">
          <a:scrgbClr r="0" g="0" b="0"/>
        </a:fillRef>
        <a:effectRef idx="0">
          <a:scrgbClr r="0" g="0" b="0"/>
        </a:effectRef>
        <a:fontRef idx="minor"/>
      </dsp:style>
    </dsp:sp>
    <dsp:sp modelId="{8F16992B-09E8-4F9E-87AD-11FD4AB9056F}">
      <dsp:nvSpPr>
        <dsp:cNvPr id="0" name=""/>
        <dsp:cNvSpPr/>
      </dsp:nvSpPr>
      <dsp:spPr>
        <a:xfrm>
          <a:off x="239720" y="3151605"/>
          <a:ext cx="435854" cy="4358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506343-B173-4965-9453-F220113D234B}">
      <dsp:nvSpPr>
        <dsp:cNvPr id="0" name=""/>
        <dsp:cNvSpPr/>
      </dsp:nvSpPr>
      <dsp:spPr>
        <a:xfrm>
          <a:off x="915295" y="2973301"/>
          <a:ext cx="10240384" cy="79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69" tIns="83869" rIns="83869" bIns="83869" numCol="1" spcCol="1270" anchor="ctr" anchorCtr="0">
          <a:noAutofit/>
        </a:bodyPr>
        <a:lstStyle/>
        <a:p>
          <a:pPr marL="0" lvl="0" indent="0" algn="l" defTabSz="977900">
            <a:lnSpc>
              <a:spcPct val="100000"/>
            </a:lnSpc>
            <a:spcBef>
              <a:spcPct val="0"/>
            </a:spcBef>
            <a:spcAft>
              <a:spcPct val="35000"/>
            </a:spcAft>
            <a:buNone/>
          </a:pPr>
          <a:r>
            <a:rPr lang="en-GB" sz="2200" kern="1200"/>
            <a:t>Lack of motivation </a:t>
          </a:r>
          <a:endParaRPr lang="en-US" sz="2200" kern="1200"/>
        </a:p>
      </dsp:txBody>
      <dsp:txXfrm>
        <a:off x="915295" y="2973301"/>
        <a:ext cx="10240384" cy="79246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7A5985-553B-4C86-9249-92FD1D67A9CE}">
      <dsp:nvSpPr>
        <dsp:cNvPr id="0" name=""/>
        <dsp:cNvSpPr/>
      </dsp:nvSpPr>
      <dsp:spPr>
        <a:xfrm>
          <a:off x="0" y="101196"/>
          <a:ext cx="7306056" cy="755820"/>
        </a:xfrm>
        <a:prstGeom prst="roundRect">
          <a:avLst/>
        </a:prstGeom>
        <a:solidFill>
          <a:schemeClr val="tx2">
            <a:lumMod val="50000"/>
            <a:lumOff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Suggests positive ageing is linked to continued activity and social interaction</a:t>
          </a:r>
          <a:endParaRPr lang="en-US" sz="1900" kern="1200" dirty="0"/>
        </a:p>
      </dsp:txBody>
      <dsp:txXfrm>
        <a:off x="36896" y="138092"/>
        <a:ext cx="7232264" cy="682028"/>
      </dsp:txXfrm>
    </dsp:sp>
    <dsp:sp modelId="{8E631595-7234-4C61-88EF-512D2A75B0B1}">
      <dsp:nvSpPr>
        <dsp:cNvPr id="0" name=""/>
        <dsp:cNvSpPr/>
      </dsp:nvSpPr>
      <dsp:spPr>
        <a:xfrm>
          <a:off x="0" y="911736"/>
          <a:ext cx="7306056" cy="755820"/>
        </a:xfrm>
        <a:prstGeom prst="roundRect">
          <a:avLst/>
        </a:prstGeom>
        <a:solidFill>
          <a:schemeClr val="tx2">
            <a:lumMod val="50000"/>
            <a:lumOff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Proposes that older adults experience a higher quality of life when they stay physically, socially, and mentally active</a:t>
          </a:r>
          <a:endParaRPr lang="en-US" sz="1900" kern="1200" dirty="0"/>
        </a:p>
      </dsp:txBody>
      <dsp:txXfrm>
        <a:off x="36896" y="948632"/>
        <a:ext cx="7232264" cy="682028"/>
      </dsp:txXfrm>
    </dsp:sp>
    <dsp:sp modelId="{1CEADE21-AB55-42A9-9A7F-B9F9305124B1}">
      <dsp:nvSpPr>
        <dsp:cNvPr id="0" name=""/>
        <dsp:cNvSpPr/>
      </dsp:nvSpPr>
      <dsp:spPr>
        <a:xfrm>
          <a:off x="0" y="1722276"/>
          <a:ext cx="7306056" cy="755820"/>
        </a:xfrm>
        <a:prstGeom prst="roundRect">
          <a:avLst/>
        </a:prstGeom>
        <a:solidFill>
          <a:schemeClr val="tx2">
            <a:lumMod val="50000"/>
            <a:lumOff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Engage in meaningful personal and community activities</a:t>
          </a:r>
          <a:endParaRPr lang="en-US" sz="1900" kern="1200"/>
        </a:p>
      </dsp:txBody>
      <dsp:txXfrm>
        <a:off x="36896" y="1759172"/>
        <a:ext cx="7232264" cy="682028"/>
      </dsp:txXfrm>
    </dsp:sp>
    <dsp:sp modelId="{BECF60E3-2558-41D7-88F6-69A6FD5F3C50}">
      <dsp:nvSpPr>
        <dsp:cNvPr id="0" name=""/>
        <dsp:cNvSpPr/>
      </dsp:nvSpPr>
      <dsp:spPr>
        <a:xfrm>
          <a:off x="0" y="2532816"/>
          <a:ext cx="7306056" cy="755820"/>
        </a:xfrm>
        <a:prstGeom prst="roundRect">
          <a:avLst/>
        </a:prstGeom>
        <a:solidFill>
          <a:schemeClr val="tx2">
            <a:lumMod val="50000"/>
            <a:lumOff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Emphasizes the importance of purpose and connection in later life</a:t>
          </a:r>
          <a:endParaRPr lang="en-US" sz="1900" kern="1200" dirty="0"/>
        </a:p>
      </dsp:txBody>
      <dsp:txXfrm>
        <a:off x="36896" y="2569712"/>
        <a:ext cx="7232264" cy="682028"/>
      </dsp:txXfrm>
    </dsp:sp>
    <dsp:sp modelId="{DA7E1096-F468-476A-B29B-246EBE8ABAE3}">
      <dsp:nvSpPr>
        <dsp:cNvPr id="0" name=""/>
        <dsp:cNvSpPr/>
      </dsp:nvSpPr>
      <dsp:spPr>
        <a:xfrm>
          <a:off x="0" y="3343356"/>
          <a:ext cx="7306056" cy="755820"/>
        </a:xfrm>
        <a:prstGeom prst="roundRect">
          <a:avLst/>
        </a:prstGeom>
        <a:solidFill>
          <a:schemeClr val="tx2">
            <a:lumMod val="50000"/>
            <a:lumOff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Developed as a counterpoint to the Disengagement Theory </a:t>
          </a:r>
          <a:endParaRPr lang="en-US" sz="1900" kern="1200"/>
        </a:p>
      </dsp:txBody>
      <dsp:txXfrm>
        <a:off x="36896" y="3380252"/>
        <a:ext cx="7232264" cy="682028"/>
      </dsp:txXfrm>
    </dsp:sp>
    <dsp:sp modelId="{FC14F401-1AC7-4B3D-8D13-C24F613E3F6D}">
      <dsp:nvSpPr>
        <dsp:cNvPr id="0" name=""/>
        <dsp:cNvSpPr/>
      </dsp:nvSpPr>
      <dsp:spPr>
        <a:xfrm>
          <a:off x="0" y="4153896"/>
          <a:ext cx="7306056" cy="755820"/>
        </a:xfrm>
        <a:prstGeom prst="roundRect">
          <a:avLst/>
        </a:prstGeom>
        <a:solidFill>
          <a:schemeClr val="tx2">
            <a:lumMod val="50000"/>
            <a:lumOff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Challenges the idea that older adults should naturally withdraw from society</a:t>
          </a:r>
          <a:endParaRPr lang="en-US" sz="1900" kern="1200" dirty="0"/>
        </a:p>
      </dsp:txBody>
      <dsp:txXfrm>
        <a:off x="36896" y="4190792"/>
        <a:ext cx="7232264" cy="68202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D0F64D-20F5-4D7A-A182-C520215672EF}">
      <dsp:nvSpPr>
        <dsp:cNvPr id="0" name=""/>
        <dsp:cNvSpPr/>
      </dsp:nvSpPr>
      <dsp:spPr>
        <a:xfrm>
          <a:off x="0" y="731029"/>
          <a:ext cx="6472552" cy="636480"/>
        </a:xfrm>
        <a:prstGeom prst="roundRect">
          <a:avLst/>
        </a:prstGeom>
        <a:solidFill>
          <a:schemeClr val="tx2">
            <a:lumMod val="50000"/>
            <a:lumOff val="5000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Suggests that negative psychological outcomes in ageing are influenced by Society’s negative views of older people</a:t>
          </a:r>
          <a:endParaRPr lang="en-US" sz="1600" kern="1200" dirty="0"/>
        </a:p>
      </dsp:txBody>
      <dsp:txXfrm>
        <a:off x="31070" y="762099"/>
        <a:ext cx="6410412" cy="574340"/>
      </dsp:txXfrm>
    </dsp:sp>
    <dsp:sp modelId="{F5CA7252-46E8-4AD8-BAEC-CBB4CFEEE3F1}">
      <dsp:nvSpPr>
        <dsp:cNvPr id="0" name=""/>
        <dsp:cNvSpPr/>
      </dsp:nvSpPr>
      <dsp:spPr>
        <a:xfrm>
          <a:off x="0" y="1413589"/>
          <a:ext cx="6472552" cy="636480"/>
        </a:xfrm>
        <a:prstGeom prst="roundRect">
          <a:avLst/>
        </a:prstGeom>
        <a:solidFill>
          <a:schemeClr val="tx2">
            <a:lumMod val="50000"/>
            <a:lumOff val="5000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Inadequate services and limited opportunities for older adults</a:t>
          </a:r>
          <a:endParaRPr lang="en-US" sz="1600" kern="1200"/>
        </a:p>
      </dsp:txBody>
      <dsp:txXfrm>
        <a:off x="31070" y="1444659"/>
        <a:ext cx="6410412" cy="574340"/>
      </dsp:txXfrm>
    </dsp:sp>
    <dsp:sp modelId="{0A7C7F7F-2F9A-445C-B42A-F2D4A790BE91}">
      <dsp:nvSpPr>
        <dsp:cNvPr id="0" name=""/>
        <dsp:cNvSpPr/>
      </dsp:nvSpPr>
      <dsp:spPr>
        <a:xfrm>
          <a:off x="0" y="2096149"/>
          <a:ext cx="6472552" cy="636480"/>
        </a:xfrm>
        <a:prstGeom prst="roundRect">
          <a:avLst/>
        </a:prstGeom>
        <a:solidFill>
          <a:schemeClr val="tx2">
            <a:lumMod val="50000"/>
            <a:lumOff val="5000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Ageing is not just a biological process, but one shaped by social attitudes and structures</a:t>
          </a:r>
          <a:endParaRPr lang="en-US" sz="1600" kern="1200"/>
        </a:p>
      </dsp:txBody>
      <dsp:txXfrm>
        <a:off x="31070" y="2127219"/>
        <a:ext cx="6410412" cy="574340"/>
      </dsp:txXfrm>
    </dsp:sp>
    <dsp:sp modelId="{365E11E2-2F52-4D59-BA35-99B7086CB659}">
      <dsp:nvSpPr>
        <dsp:cNvPr id="0" name=""/>
        <dsp:cNvSpPr/>
      </dsp:nvSpPr>
      <dsp:spPr>
        <a:xfrm>
          <a:off x="0" y="2778709"/>
          <a:ext cx="6472552" cy="636480"/>
        </a:xfrm>
        <a:prstGeom prst="roundRect">
          <a:avLst/>
        </a:prstGeom>
        <a:solidFill>
          <a:schemeClr val="tx2">
            <a:lumMod val="50000"/>
            <a:lumOff val="5000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Improved ageing experiences can occur through social reconstruction, including changing societal perceptions of older adults</a:t>
          </a:r>
          <a:endParaRPr lang="en-US" sz="1600" kern="1200" dirty="0"/>
        </a:p>
      </dsp:txBody>
      <dsp:txXfrm>
        <a:off x="31070" y="2809779"/>
        <a:ext cx="6410412" cy="574340"/>
      </dsp:txXfrm>
    </dsp:sp>
    <dsp:sp modelId="{E4AC845F-D2F3-427C-8DF9-1C0AF3EDC73A}">
      <dsp:nvSpPr>
        <dsp:cNvPr id="0" name=""/>
        <dsp:cNvSpPr/>
      </dsp:nvSpPr>
      <dsp:spPr>
        <a:xfrm>
          <a:off x="0" y="3461269"/>
          <a:ext cx="6472552" cy="636480"/>
        </a:xfrm>
        <a:prstGeom prst="roundRect">
          <a:avLst/>
        </a:prstGeom>
        <a:solidFill>
          <a:schemeClr val="tx2">
            <a:lumMod val="50000"/>
            <a:lumOff val="5000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Providing adequate, enabling services and meaningful opportunities</a:t>
          </a:r>
          <a:endParaRPr lang="en-US" sz="1600" kern="1200"/>
        </a:p>
      </dsp:txBody>
      <dsp:txXfrm>
        <a:off x="31070" y="3492339"/>
        <a:ext cx="6410412" cy="57434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7CEE11-5B80-42B9-89FC-A399EEB3FA7B}">
      <dsp:nvSpPr>
        <dsp:cNvPr id="0" name=""/>
        <dsp:cNvSpPr/>
      </dsp:nvSpPr>
      <dsp:spPr>
        <a:xfrm>
          <a:off x="0" y="873709"/>
          <a:ext cx="6620255" cy="16130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3E9A80-C674-4A67-8B28-F012397E5F5A}">
      <dsp:nvSpPr>
        <dsp:cNvPr id="0" name=""/>
        <dsp:cNvSpPr/>
      </dsp:nvSpPr>
      <dsp:spPr>
        <a:xfrm>
          <a:off x="487932" y="1236634"/>
          <a:ext cx="887150" cy="8871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501877-837E-4077-B0FD-4491748EB871}">
      <dsp:nvSpPr>
        <dsp:cNvPr id="0" name=""/>
        <dsp:cNvSpPr/>
      </dsp:nvSpPr>
      <dsp:spPr>
        <a:xfrm>
          <a:off x="1863016" y="873709"/>
          <a:ext cx="4757239" cy="1613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709" tIns="170709" rIns="170709" bIns="170709" numCol="1" spcCol="1270" anchor="ctr" anchorCtr="0">
          <a:noAutofit/>
        </a:bodyPr>
        <a:lstStyle/>
        <a:p>
          <a:pPr marL="0" lvl="0" indent="0" algn="l" defTabSz="844550">
            <a:lnSpc>
              <a:spcPct val="90000"/>
            </a:lnSpc>
            <a:spcBef>
              <a:spcPct val="0"/>
            </a:spcBef>
            <a:spcAft>
              <a:spcPct val="35000"/>
            </a:spcAft>
            <a:buNone/>
          </a:pPr>
          <a:r>
            <a:rPr lang="en-GB" sz="1900" kern="1200"/>
            <a:t>Loss of Coping Abilities: The internalization of negative labels can lead to a decrease in coping abilities and an increased sense of incompetence</a:t>
          </a:r>
          <a:endParaRPr lang="en-US" sz="1900" kern="1200"/>
        </a:p>
      </dsp:txBody>
      <dsp:txXfrm>
        <a:off x="1863016" y="873709"/>
        <a:ext cx="4757239" cy="1613001"/>
      </dsp:txXfrm>
    </dsp:sp>
    <dsp:sp modelId="{1110ED5A-BD6A-40DF-87E2-1F3BCF3F23D4}">
      <dsp:nvSpPr>
        <dsp:cNvPr id="0" name=""/>
        <dsp:cNvSpPr/>
      </dsp:nvSpPr>
      <dsp:spPr>
        <a:xfrm>
          <a:off x="0" y="2889961"/>
          <a:ext cx="6620255" cy="16130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5A7D10-E5BD-4C61-AE2B-E6EF0FAAB5D3}">
      <dsp:nvSpPr>
        <dsp:cNvPr id="0" name=""/>
        <dsp:cNvSpPr/>
      </dsp:nvSpPr>
      <dsp:spPr>
        <a:xfrm>
          <a:off x="487932" y="3252886"/>
          <a:ext cx="887150" cy="8871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AA8032-66BB-41E3-BCA3-CF7BDEFA3209}">
      <dsp:nvSpPr>
        <dsp:cNvPr id="0" name=""/>
        <dsp:cNvSpPr/>
      </dsp:nvSpPr>
      <dsp:spPr>
        <a:xfrm>
          <a:off x="1863016" y="2889961"/>
          <a:ext cx="4757239" cy="1613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709" tIns="170709" rIns="170709" bIns="170709" numCol="1" spcCol="1270" anchor="ctr" anchorCtr="0">
          <a:noAutofit/>
        </a:bodyPr>
        <a:lstStyle/>
        <a:p>
          <a:pPr marL="0" lvl="0" indent="0" algn="l" defTabSz="844550">
            <a:lnSpc>
              <a:spcPct val="90000"/>
            </a:lnSpc>
            <a:spcBef>
              <a:spcPct val="0"/>
            </a:spcBef>
            <a:spcAft>
              <a:spcPct val="35000"/>
            </a:spcAft>
            <a:buNone/>
          </a:pPr>
          <a:r>
            <a:rPr lang="en-GB" sz="1900" kern="1200"/>
            <a:t>Psychological Impact: This can result in a cycle of declining mental health and social withdrawal</a:t>
          </a:r>
          <a:endParaRPr lang="en-US" sz="1900" kern="1200"/>
        </a:p>
      </dsp:txBody>
      <dsp:txXfrm>
        <a:off x="1863016" y="2889961"/>
        <a:ext cx="4757239" cy="161300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D1061A-E565-41CA-9257-E0852FC6058F}">
      <dsp:nvSpPr>
        <dsp:cNvPr id="0" name=""/>
        <dsp:cNvSpPr/>
      </dsp:nvSpPr>
      <dsp:spPr>
        <a:xfrm rot="5400000">
          <a:off x="6078931" y="-1686153"/>
          <a:ext cx="3013862" cy="7139635"/>
        </a:xfrm>
        <a:prstGeom prst="round2SameRect">
          <a:avLst/>
        </a:prstGeom>
        <a:solidFill>
          <a:srgbClr val="00B0F0">
            <a:alpha val="90000"/>
          </a:srgb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62865" rIns="125730" bIns="62865" numCol="1" spcCol="1270" anchor="ctr" anchorCtr="0">
          <a:noAutofit/>
        </a:bodyPr>
        <a:lstStyle/>
        <a:p>
          <a:pPr marL="285750" lvl="1" indent="-285750" algn="l" defTabSz="1466850">
            <a:lnSpc>
              <a:spcPct val="90000"/>
            </a:lnSpc>
            <a:spcBef>
              <a:spcPct val="0"/>
            </a:spcBef>
            <a:spcAft>
              <a:spcPct val="15000"/>
            </a:spcAft>
            <a:buChar char="•"/>
          </a:pPr>
          <a:r>
            <a:rPr lang="en-GB" sz="3300" kern="1200"/>
            <a:t>meet their basic needs</a:t>
          </a:r>
          <a:endParaRPr lang="en-US" sz="3300" kern="1200"/>
        </a:p>
        <a:p>
          <a:pPr marL="285750" lvl="1" indent="-285750" algn="l" defTabSz="1466850">
            <a:lnSpc>
              <a:spcPct val="90000"/>
            </a:lnSpc>
            <a:spcBef>
              <a:spcPct val="0"/>
            </a:spcBef>
            <a:spcAft>
              <a:spcPct val="15000"/>
            </a:spcAft>
            <a:buChar char="•"/>
          </a:pPr>
          <a:r>
            <a:rPr lang="en-GB" sz="3300" kern="1200"/>
            <a:t>learn, grow and make decisions</a:t>
          </a:r>
          <a:endParaRPr lang="en-US" sz="3300" kern="1200"/>
        </a:p>
        <a:p>
          <a:pPr marL="285750" lvl="1" indent="-285750" algn="l" defTabSz="1466850">
            <a:lnSpc>
              <a:spcPct val="90000"/>
            </a:lnSpc>
            <a:spcBef>
              <a:spcPct val="0"/>
            </a:spcBef>
            <a:spcAft>
              <a:spcPct val="15000"/>
            </a:spcAft>
            <a:buChar char="•"/>
          </a:pPr>
          <a:r>
            <a:rPr lang="en-GB" sz="3300" kern="1200" dirty="0"/>
            <a:t>be mobile</a:t>
          </a:r>
          <a:endParaRPr lang="en-US" sz="3300" kern="1200" dirty="0"/>
        </a:p>
        <a:p>
          <a:pPr marL="285750" lvl="1" indent="-285750" algn="l" defTabSz="1466850">
            <a:lnSpc>
              <a:spcPct val="90000"/>
            </a:lnSpc>
            <a:spcBef>
              <a:spcPct val="0"/>
            </a:spcBef>
            <a:spcAft>
              <a:spcPct val="15000"/>
            </a:spcAft>
            <a:buChar char="•"/>
          </a:pPr>
          <a:r>
            <a:rPr lang="en-GB" sz="3300" kern="1200" dirty="0"/>
            <a:t>build and maintain relationships</a:t>
          </a:r>
          <a:endParaRPr lang="en-US" sz="3300" kern="1200" dirty="0"/>
        </a:p>
        <a:p>
          <a:pPr marL="285750" lvl="1" indent="-285750" algn="l" defTabSz="1466850">
            <a:lnSpc>
              <a:spcPct val="90000"/>
            </a:lnSpc>
            <a:spcBef>
              <a:spcPct val="0"/>
            </a:spcBef>
            <a:spcAft>
              <a:spcPct val="15000"/>
            </a:spcAft>
            <a:buChar char="•"/>
          </a:pPr>
          <a:r>
            <a:rPr lang="en-GB" sz="3300" kern="1200"/>
            <a:t>contribute to society.</a:t>
          </a:r>
          <a:endParaRPr lang="en-US" sz="3300" kern="1200"/>
        </a:p>
      </dsp:txBody>
      <dsp:txXfrm rot="-5400000">
        <a:off x="4016045" y="523858"/>
        <a:ext cx="6992510" cy="2719612"/>
      </dsp:txXfrm>
    </dsp:sp>
    <dsp:sp modelId="{A9065ADD-F7F2-450A-BD4D-36AF7A670D4B}">
      <dsp:nvSpPr>
        <dsp:cNvPr id="0" name=""/>
        <dsp:cNvSpPr/>
      </dsp:nvSpPr>
      <dsp:spPr>
        <a:xfrm>
          <a:off x="0" y="0"/>
          <a:ext cx="4016044" cy="3767328"/>
        </a:xfrm>
        <a:prstGeom prst="roundRect">
          <a:avLst/>
        </a:prstGeom>
        <a:solidFill>
          <a:schemeClr val="tx2">
            <a:lumMod val="50000"/>
            <a:lumOff val="5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GB" sz="2100" kern="1200" dirty="0"/>
            <a:t>WHO (2020) defines healthy ageing as “the process of developing and maintaining the functional ability that enables wellbeing in older age.” Functional ability is about having the capabilities that enable all people to be and do what they have reason to value. This includes a person’s ability to:</a:t>
          </a:r>
          <a:endParaRPr lang="en-US" sz="2100" kern="1200" dirty="0"/>
        </a:p>
      </dsp:txBody>
      <dsp:txXfrm>
        <a:off x="183906" y="183906"/>
        <a:ext cx="3648232" cy="339951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08BAE0-F2AF-4F13-B49B-7C27D4F1C29E}">
      <dsp:nvSpPr>
        <dsp:cNvPr id="0" name=""/>
        <dsp:cNvSpPr/>
      </dsp:nvSpPr>
      <dsp:spPr>
        <a:xfrm>
          <a:off x="647881" y="569645"/>
          <a:ext cx="1454733" cy="145473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A857C3-761E-49A8-B7BD-0C848F6BC77D}">
      <dsp:nvSpPr>
        <dsp:cNvPr id="0" name=""/>
        <dsp:cNvSpPr/>
      </dsp:nvSpPr>
      <dsp:spPr>
        <a:xfrm>
          <a:off x="957906" y="879670"/>
          <a:ext cx="834683" cy="8346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159FAF-5F89-41EA-AA8D-A920780B61D9}">
      <dsp:nvSpPr>
        <dsp:cNvPr id="0" name=""/>
        <dsp:cNvSpPr/>
      </dsp:nvSpPr>
      <dsp:spPr>
        <a:xfrm>
          <a:off x="182843" y="2477492"/>
          <a:ext cx="238480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defRPr cap="all"/>
          </a:pPr>
          <a:r>
            <a:rPr lang="en-GB" sz="2600" kern="1200"/>
            <a:t>Housing </a:t>
          </a:r>
          <a:endParaRPr lang="en-US" sz="2600" kern="1200"/>
        </a:p>
      </dsp:txBody>
      <dsp:txXfrm>
        <a:off x="182843" y="2477492"/>
        <a:ext cx="2384809" cy="720000"/>
      </dsp:txXfrm>
    </dsp:sp>
    <dsp:sp modelId="{818BD9E7-9EB1-4B0D-BCB1-60EE6607C141}">
      <dsp:nvSpPr>
        <dsp:cNvPr id="0" name=""/>
        <dsp:cNvSpPr/>
      </dsp:nvSpPr>
      <dsp:spPr>
        <a:xfrm>
          <a:off x="3450032" y="569645"/>
          <a:ext cx="1454733" cy="1454733"/>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CA190D-019B-48B0-AD26-83D6A1BA716D}">
      <dsp:nvSpPr>
        <dsp:cNvPr id="0" name=""/>
        <dsp:cNvSpPr/>
      </dsp:nvSpPr>
      <dsp:spPr>
        <a:xfrm>
          <a:off x="3760057" y="879670"/>
          <a:ext cx="834683" cy="8346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2E1974-B7A1-4777-8B6C-48B0274B38DE}">
      <dsp:nvSpPr>
        <dsp:cNvPr id="0" name=""/>
        <dsp:cNvSpPr/>
      </dsp:nvSpPr>
      <dsp:spPr>
        <a:xfrm>
          <a:off x="2984994" y="2477492"/>
          <a:ext cx="238480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defRPr cap="all"/>
          </a:pPr>
          <a:r>
            <a:rPr lang="en-GB" sz="2600" kern="1200"/>
            <a:t>Healthcare </a:t>
          </a:r>
          <a:endParaRPr lang="en-US" sz="2600" kern="1200"/>
        </a:p>
      </dsp:txBody>
      <dsp:txXfrm>
        <a:off x="2984994" y="2477492"/>
        <a:ext cx="2384809" cy="720000"/>
      </dsp:txXfrm>
    </dsp:sp>
    <dsp:sp modelId="{5341B459-1989-4F0D-A202-3F0039139EAA}">
      <dsp:nvSpPr>
        <dsp:cNvPr id="0" name=""/>
        <dsp:cNvSpPr/>
      </dsp:nvSpPr>
      <dsp:spPr>
        <a:xfrm>
          <a:off x="6252183" y="569645"/>
          <a:ext cx="1454733" cy="1454733"/>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56AEDB-7253-4F1D-9440-2A728ADA2832}">
      <dsp:nvSpPr>
        <dsp:cNvPr id="0" name=""/>
        <dsp:cNvSpPr/>
      </dsp:nvSpPr>
      <dsp:spPr>
        <a:xfrm>
          <a:off x="6562208" y="879670"/>
          <a:ext cx="834683" cy="83468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4B59CD-BDA1-41F6-9DDE-F42EA616A6AF}">
      <dsp:nvSpPr>
        <dsp:cNvPr id="0" name=""/>
        <dsp:cNvSpPr/>
      </dsp:nvSpPr>
      <dsp:spPr>
        <a:xfrm>
          <a:off x="5787145" y="2477492"/>
          <a:ext cx="238480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defRPr cap="all"/>
          </a:pPr>
          <a:r>
            <a:rPr lang="en-GB" sz="2600" kern="1200"/>
            <a:t>Cost of living </a:t>
          </a:r>
          <a:endParaRPr lang="en-US" sz="2600" kern="1200"/>
        </a:p>
      </dsp:txBody>
      <dsp:txXfrm>
        <a:off x="5787145" y="2477492"/>
        <a:ext cx="2384809" cy="720000"/>
      </dsp:txXfrm>
    </dsp:sp>
    <dsp:sp modelId="{A797CAB7-6F57-4E9A-AE2B-5C2B655CB051}">
      <dsp:nvSpPr>
        <dsp:cNvPr id="0" name=""/>
        <dsp:cNvSpPr/>
      </dsp:nvSpPr>
      <dsp:spPr>
        <a:xfrm>
          <a:off x="9054334" y="569645"/>
          <a:ext cx="1454733" cy="1454733"/>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0E86E3-ECEE-48F8-AB81-E9D75C119130}">
      <dsp:nvSpPr>
        <dsp:cNvPr id="0" name=""/>
        <dsp:cNvSpPr/>
      </dsp:nvSpPr>
      <dsp:spPr>
        <a:xfrm>
          <a:off x="9364359" y="879670"/>
          <a:ext cx="834683" cy="83468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E8810D-33AB-4F45-A695-CE0B2C4D7DE5}">
      <dsp:nvSpPr>
        <dsp:cNvPr id="0" name=""/>
        <dsp:cNvSpPr/>
      </dsp:nvSpPr>
      <dsp:spPr>
        <a:xfrm>
          <a:off x="8589296" y="2477492"/>
          <a:ext cx="238480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defRPr cap="all"/>
          </a:pPr>
          <a:r>
            <a:rPr lang="en-GB" sz="2600" kern="1200"/>
            <a:t>Employment </a:t>
          </a:r>
          <a:endParaRPr lang="en-US" sz="2600" kern="1200"/>
        </a:p>
      </dsp:txBody>
      <dsp:txXfrm>
        <a:off x="8589296" y="2477492"/>
        <a:ext cx="2384809" cy="72000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15D360-0385-4828-9BD9-76BA76F5321A}">
      <dsp:nvSpPr>
        <dsp:cNvPr id="0" name=""/>
        <dsp:cNvSpPr/>
      </dsp:nvSpPr>
      <dsp:spPr>
        <a:xfrm>
          <a:off x="0" y="232478"/>
          <a:ext cx="5513832" cy="623610"/>
        </a:xfrm>
        <a:prstGeom prst="roundRect">
          <a:avLst/>
        </a:prstGeom>
        <a:solidFill>
          <a:srgbClr val="00B0F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Abuse: </a:t>
          </a:r>
          <a:endParaRPr lang="en-US" sz="1600" kern="1200"/>
        </a:p>
      </dsp:txBody>
      <dsp:txXfrm>
        <a:off x="30442" y="262920"/>
        <a:ext cx="5452948" cy="562726"/>
      </dsp:txXfrm>
    </dsp:sp>
    <dsp:sp modelId="{7D5CA109-19EB-4D14-B5C0-6F7F79C9E111}">
      <dsp:nvSpPr>
        <dsp:cNvPr id="0" name=""/>
        <dsp:cNvSpPr/>
      </dsp:nvSpPr>
      <dsp:spPr>
        <a:xfrm>
          <a:off x="0" y="902168"/>
          <a:ext cx="5513832" cy="623610"/>
        </a:xfrm>
        <a:prstGeom prst="roundRect">
          <a:avLst/>
        </a:prstGeom>
        <a:solidFill>
          <a:srgbClr val="00B0F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It can happen in the family </a:t>
          </a:r>
          <a:endParaRPr lang="en-US" sz="1600" kern="1200"/>
        </a:p>
      </dsp:txBody>
      <dsp:txXfrm>
        <a:off x="30442" y="932610"/>
        <a:ext cx="5452948" cy="562726"/>
      </dsp:txXfrm>
    </dsp:sp>
    <dsp:sp modelId="{1A685B83-EC48-4355-971B-292A8370EFD1}">
      <dsp:nvSpPr>
        <dsp:cNvPr id="0" name=""/>
        <dsp:cNvSpPr/>
      </dsp:nvSpPr>
      <dsp:spPr>
        <a:xfrm>
          <a:off x="0" y="1571858"/>
          <a:ext cx="5513832" cy="623610"/>
        </a:xfrm>
        <a:prstGeom prst="roundRect">
          <a:avLst/>
        </a:prstGeom>
        <a:solidFill>
          <a:srgbClr val="00B0F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In care environments </a:t>
          </a:r>
          <a:endParaRPr lang="en-US" sz="1600" kern="1200"/>
        </a:p>
      </dsp:txBody>
      <dsp:txXfrm>
        <a:off x="30442" y="1602300"/>
        <a:ext cx="5452948" cy="562726"/>
      </dsp:txXfrm>
    </dsp:sp>
    <dsp:sp modelId="{CA8552E7-86B3-42BB-92F5-E66F4F02898A}">
      <dsp:nvSpPr>
        <dsp:cNvPr id="0" name=""/>
        <dsp:cNvSpPr/>
      </dsp:nvSpPr>
      <dsp:spPr>
        <a:xfrm>
          <a:off x="0" y="2241548"/>
          <a:ext cx="5513832" cy="623610"/>
        </a:xfrm>
        <a:prstGeom prst="roundRect">
          <a:avLst/>
        </a:prstGeom>
        <a:solidFill>
          <a:srgbClr val="00B0F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It could be physical or psychological ( verbal, named , threatened, taken advantage of)</a:t>
          </a:r>
          <a:endParaRPr lang="en-US" sz="1600" kern="1200" dirty="0"/>
        </a:p>
      </dsp:txBody>
      <dsp:txXfrm>
        <a:off x="30442" y="2271990"/>
        <a:ext cx="5452948" cy="562726"/>
      </dsp:txXfrm>
    </dsp:sp>
    <dsp:sp modelId="{09856D1B-347D-47A8-B5AA-B241564D737F}">
      <dsp:nvSpPr>
        <dsp:cNvPr id="0" name=""/>
        <dsp:cNvSpPr/>
      </dsp:nvSpPr>
      <dsp:spPr>
        <a:xfrm>
          <a:off x="0" y="2911239"/>
          <a:ext cx="5513832" cy="623610"/>
        </a:xfrm>
        <a:prstGeom prst="roundRect">
          <a:avLst/>
        </a:prstGeom>
        <a:solidFill>
          <a:srgbClr val="00B0F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One form of abuse is neglect  -  when people who are supposed to care for them ignore their needs and concerns </a:t>
          </a:r>
          <a:endParaRPr lang="en-US" sz="1600" kern="1200" dirty="0"/>
        </a:p>
      </dsp:txBody>
      <dsp:txXfrm>
        <a:off x="30442" y="2941681"/>
        <a:ext cx="5452948" cy="56272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AF4142-8E32-4AF7-82C4-759B58997989}">
      <dsp:nvSpPr>
        <dsp:cNvPr id="0" name=""/>
        <dsp:cNvSpPr/>
      </dsp:nvSpPr>
      <dsp:spPr>
        <a:xfrm>
          <a:off x="0" y="0"/>
          <a:ext cx="5513832"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8F2E31-08DD-4DA8-87B6-FE9D16F89790}">
      <dsp:nvSpPr>
        <dsp:cNvPr id="0" name=""/>
        <dsp:cNvSpPr/>
      </dsp:nvSpPr>
      <dsp:spPr>
        <a:xfrm>
          <a:off x="0" y="0"/>
          <a:ext cx="5513832" cy="941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940,000 older people [aged 65+] in the UK are often lonely</a:t>
          </a:r>
          <a:endParaRPr lang="en-US" sz="1600" kern="1200"/>
        </a:p>
      </dsp:txBody>
      <dsp:txXfrm>
        <a:off x="0" y="0"/>
        <a:ext cx="5513832" cy="941832"/>
      </dsp:txXfrm>
    </dsp:sp>
    <dsp:sp modelId="{15DD33E3-AFD9-488A-B455-39380DDF5C01}">
      <dsp:nvSpPr>
        <dsp:cNvPr id="0" name=""/>
        <dsp:cNvSpPr/>
      </dsp:nvSpPr>
      <dsp:spPr>
        <a:xfrm>
          <a:off x="0" y="941832"/>
          <a:ext cx="5513832" cy="0"/>
        </a:xfrm>
        <a:prstGeom prst="line">
          <a:avLst/>
        </a:prstGeom>
        <a:solidFill>
          <a:schemeClr val="accent2">
            <a:hueOff val="-3456336"/>
            <a:satOff val="-6803"/>
            <a:lumOff val="4248"/>
            <a:alphaOff val="0"/>
          </a:schemeClr>
        </a:solidFill>
        <a:ln w="19050" cap="flat" cmpd="sng" algn="ctr">
          <a:solidFill>
            <a:schemeClr val="accent2">
              <a:hueOff val="-3456336"/>
              <a:satOff val="-6803"/>
              <a:lumOff val="424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E058D0-570D-4B39-880F-5D1863B5CCEC}">
      <dsp:nvSpPr>
        <dsp:cNvPr id="0" name=""/>
        <dsp:cNvSpPr/>
      </dsp:nvSpPr>
      <dsp:spPr>
        <a:xfrm>
          <a:off x="0" y="941832"/>
          <a:ext cx="5513832" cy="941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t>270,000 older people (aged 65+) in England go a week without speaking to a friend or family member (3%, or around 1 in 40 people aged 65+)</a:t>
          </a:r>
          <a:endParaRPr lang="en-US" sz="1600" kern="1200" dirty="0"/>
        </a:p>
      </dsp:txBody>
      <dsp:txXfrm>
        <a:off x="0" y="941832"/>
        <a:ext cx="5513832" cy="941832"/>
      </dsp:txXfrm>
    </dsp:sp>
    <dsp:sp modelId="{3459B610-7D18-4D0E-8B71-B97AE486F9DF}">
      <dsp:nvSpPr>
        <dsp:cNvPr id="0" name=""/>
        <dsp:cNvSpPr/>
      </dsp:nvSpPr>
      <dsp:spPr>
        <a:xfrm>
          <a:off x="0" y="1883664"/>
          <a:ext cx="5513832" cy="0"/>
        </a:xfrm>
        <a:prstGeom prst="line">
          <a:avLst/>
        </a:prstGeom>
        <a:solidFill>
          <a:schemeClr val="accent2">
            <a:hueOff val="-6912672"/>
            <a:satOff val="-13605"/>
            <a:lumOff val="8497"/>
            <a:alphaOff val="0"/>
          </a:schemeClr>
        </a:solidFill>
        <a:ln w="19050" cap="flat" cmpd="sng" algn="ctr">
          <a:solidFill>
            <a:schemeClr val="accent2">
              <a:hueOff val="-6912672"/>
              <a:satOff val="-13605"/>
              <a:lumOff val="849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557CD0-D33E-4AE9-A6C8-B511DB719AE6}">
      <dsp:nvSpPr>
        <dsp:cNvPr id="0" name=""/>
        <dsp:cNvSpPr/>
      </dsp:nvSpPr>
      <dsp:spPr>
        <a:xfrm>
          <a:off x="0" y="1883664"/>
          <a:ext cx="5513832" cy="941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People who go a week without speaking to a friend or family member are almost three times more likely to be lonely than  people who speak to friends and family more often</a:t>
          </a:r>
          <a:endParaRPr lang="en-US" sz="1600" kern="1200"/>
        </a:p>
      </dsp:txBody>
      <dsp:txXfrm>
        <a:off x="0" y="1883664"/>
        <a:ext cx="5513832" cy="941832"/>
      </dsp:txXfrm>
    </dsp:sp>
    <dsp:sp modelId="{05D55346-0A03-42EF-8DCB-699A5A7AD0D5}">
      <dsp:nvSpPr>
        <dsp:cNvPr id="0" name=""/>
        <dsp:cNvSpPr/>
      </dsp:nvSpPr>
      <dsp:spPr>
        <a:xfrm>
          <a:off x="0" y="2825495"/>
          <a:ext cx="5513832" cy="0"/>
        </a:xfrm>
        <a:prstGeom prst="line">
          <a:avLst/>
        </a:prstGeom>
        <a:solidFill>
          <a:schemeClr val="accent2">
            <a:hueOff val="-10369007"/>
            <a:satOff val="-20408"/>
            <a:lumOff val="12745"/>
            <a:alphaOff val="0"/>
          </a:schemeClr>
        </a:solidFill>
        <a:ln w="19050" cap="flat" cmpd="sng" algn="ctr">
          <a:solidFill>
            <a:schemeClr val="accent2">
              <a:hueOff val="-10369007"/>
              <a:satOff val="-20408"/>
              <a:lumOff val="1274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3AB2FA-9AEE-4C22-B1E0-31D1C2DE11E7}">
      <dsp:nvSpPr>
        <dsp:cNvPr id="0" name=""/>
        <dsp:cNvSpPr/>
      </dsp:nvSpPr>
      <dsp:spPr>
        <a:xfrm>
          <a:off x="0" y="2825495"/>
          <a:ext cx="5513832" cy="941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(Age UK, 2024) </a:t>
          </a:r>
          <a:endParaRPr lang="en-US" sz="1600" kern="1200"/>
        </a:p>
      </dsp:txBody>
      <dsp:txXfrm>
        <a:off x="0" y="2825495"/>
        <a:ext cx="5513832" cy="94183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BAA361-2C99-474F-A19E-B99125816BD7}">
      <dsp:nvSpPr>
        <dsp:cNvPr id="0" name=""/>
        <dsp:cNvSpPr/>
      </dsp:nvSpPr>
      <dsp:spPr>
        <a:xfrm>
          <a:off x="0" y="63098"/>
          <a:ext cx="11155680"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2024 findings include:</a:t>
          </a:r>
          <a:endParaRPr lang="en-US" sz="2300" kern="1200"/>
        </a:p>
      </dsp:txBody>
      <dsp:txXfrm>
        <a:off x="26930" y="90028"/>
        <a:ext cx="11101820" cy="497795"/>
      </dsp:txXfrm>
    </dsp:sp>
    <dsp:sp modelId="{E710B061-B5E5-4D4B-A5B5-7FDCD20803D2}">
      <dsp:nvSpPr>
        <dsp:cNvPr id="0" name=""/>
        <dsp:cNvSpPr/>
      </dsp:nvSpPr>
      <dsp:spPr>
        <a:xfrm>
          <a:off x="0" y="680993"/>
          <a:ext cx="11155680"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 48% were worried about heating their home. </a:t>
          </a:r>
          <a:endParaRPr lang="en-US" sz="2300" kern="1200"/>
        </a:p>
      </dsp:txBody>
      <dsp:txXfrm>
        <a:off x="26930" y="707923"/>
        <a:ext cx="11101820" cy="497795"/>
      </dsp:txXfrm>
    </dsp:sp>
    <dsp:sp modelId="{143857FF-F87A-4E9E-B02F-8299BD1DF88E}">
      <dsp:nvSpPr>
        <dsp:cNvPr id="0" name=""/>
        <dsp:cNvSpPr/>
      </dsp:nvSpPr>
      <dsp:spPr>
        <a:xfrm>
          <a:off x="0" y="1298888"/>
          <a:ext cx="11155680"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 43% said they had cut back on heating and power recently. </a:t>
          </a:r>
          <a:endParaRPr lang="en-US" sz="2300" kern="1200"/>
        </a:p>
      </dsp:txBody>
      <dsp:txXfrm>
        <a:off x="26930" y="1325818"/>
        <a:ext cx="11101820" cy="497795"/>
      </dsp:txXfrm>
    </dsp:sp>
    <dsp:sp modelId="{4B4E6350-6057-4C28-BA70-F474E682BA12}">
      <dsp:nvSpPr>
        <dsp:cNvPr id="0" name=""/>
        <dsp:cNvSpPr/>
      </dsp:nvSpPr>
      <dsp:spPr>
        <a:xfrm>
          <a:off x="0" y="1916783"/>
          <a:ext cx="11155680"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 23% said they had cut back spending on food and groceries. </a:t>
          </a:r>
          <a:endParaRPr lang="en-US" sz="2300" kern="1200"/>
        </a:p>
      </dsp:txBody>
      <dsp:txXfrm>
        <a:off x="26930" y="1943713"/>
        <a:ext cx="11101820" cy="497795"/>
      </dsp:txXfrm>
    </dsp:sp>
    <dsp:sp modelId="{E97F90C5-AC38-4896-96F6-F973145FDA76}">
      <dsp:nvSpPr>
        <dsp:cNvPr id="0" name=""/>
        <dsp:cNvSpPr/>
      </dsp:nvSpPr>
      <dsp:spPr>
        <a:xfrm>
          <a:off x="0" y="2534678"/>
          <a:ext cx="11155680"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 22% had cut back on transport or their vehicles.</a:t>
          </a:r>
          <a:endParaRPr lang="en-US" sz="2300" kern="1200"/>
        </a:p>
      </dsp:txBody>
      <dsp:txXfrm>
        <a:off x="26930" y="2561608"/>
        <a:ext cx="11101820" cy="497795"/>
      </dsp:txXfrm>
    </dsp:sp>
    <dsp:sp modelId="{9539C315-ADCA-47CD-BC69-9A3C58F4CB1B}">
      <dsp:nvSpPr>
        <dsp:cNvPr id="0" name=""/>
        <dsp:cNvSpPr/>
      </dsp:nvSpPr>
      <dsp:spPr>
        <a:xfrm>
          <a:off x="0" y="3152574"/>
          <a:ext cx="11155680" cy="55165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(Age UK, 2024)</a:t>
          </a:r>
          <a:endParaRPr lang="en-US" sz="2300" kern="1200"/>
        </a:p>
      </dsp:txBody>
      <dsp:txXfrm>
        <a:off x="26930" y="3179504"/>
        <a:ext cx="11101820" cy="49779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A2843C-BBAD-4B9A-AA11-2F7F775DE145}" type="datetimeFigureOut">
              <a:rPr lang="en-GB" smtClean="0"/>
              <a:t>19/01/2026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3F517E-20B3-4C28-9684-30999CB0331E}" type="slidenum">
              <a:rPr lang="en-GB" smtClean="0"/>
              <a:t>‹#›</a:t>
            </a:fld>
            <a:endParaRPr lang="en-GB"/>
          </a:p>
        </p:txBody>
      </p:sp>
    </p:spTree>
    <p:extLst>
      <p:ext uri="{BB962C8B-B14F-4D97-AF65-F5344CB8AC3E}">
        <p14:creationId xmlns:p14="http://schemas.microsoft.com/office/powerpoint/2010/main" val="3654729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I would like you to think about:</a:t>
            </a:r>
          </a:p>
          <a:p>
            <a:r>
              <a:rPr lang="en-GB" dirty="0"/>
              <a:t>Any stereotypes, or connotations associated with the term “ the older person”. </a:t>
            </a:r>
          </a:p>
          <a:p>
            <a:r>
              <a:rPr lang="en-GB" dirty="0"/>
              <a:t>The reasons behind your views </a:t>
            </a:r>
          </a:p>
          <a:p>
            <a:r>
              <a:rPr lang="en-GB" dirty="0"/>
              <a:t>Any reasons that has shaped your view on the older person. </a:t>
            </a:r>
          </a:p>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5</a:t>
            </a:fld>
            <a:endParaRPr lang="en-GB"/>
          </a:p>
        </p:txBody>
      </p:sp>
    </p:spTree>
    <p:extLst>
      <p:ext uri="{BB962C8B-B14F-4D97-AF65-F5344CB8AC3E}">
        <p14:creationId xmlns:p14="http://schemas.microsoft.com/office/powerpoint/2010/main" val="1054368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7</a:t>
            </a:fld>
            <a:endParaRPr lang="en-GB"/>
          </a:p>
        </p:txBody>
      </p:sp>
    </p:spTree>
    <p:extLst>
      <p:ext uri="{BB962C8B-B14F-4D97-AF65-F5344CB8AC3E}">
        <p14:creationId xmlns:p14="http://schemas.microsoft.com/office/powerpoint/2010/main" val="856654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9</a:t>
            </a:fld>
            <a:endParaRPr lang="en-GB"/>
          </a:p>
        </p:txBody>
      </p:sp>
    </p:spTree>
    <p:extLst>
      <p:ext uri="{BB962C8B-B14F-4D97-AF65-F5344CB8AC3E}">
        <p14:creationId xmlns:p14="http://schemas.microsoft.com/office/powerpoint/2010/main" val="3329197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13</a:t>
            </a:fld>
            <a:endParaRPr lang="en-GB"/>
          </a:p>
        </p:txBody>
      </p:sp>
    </p:spTree>
    <p:extLst>
      <p:ext uri="{BB962C8B-B14F-4D97-AF65-F5344CB8AC3E}">
        <p14:creationId xmlns:p14="http://schemas.microsoft.com/office/powerpoint/2010/main" val="947852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Life expectancy: Advances in healthcare, nutrition, and overall living conditions have significantly increased life expectancy. People are living longer due to better medical treatments and preventive care. </a:t>
            </a:r>
          </a:p>
          <a:p>
            <a:r>
              <a:rPr lang="en-GB" dirty="0"/>
              <a:t>Declining Births: here has been a consistent decline in birth rates over the past few decades. Smaller family sizes mean fewer young people relative to the number of older individuals. </a:t>
            </a:r>
          </a:p>
          <a:p>
            <a:r>
              <a:rPr lang="en-GB" dirty="0"/>
              <a:t>Economic and social development: Higher levels of education and economic development often lead to lower fertility rates. People tend to have fewer children as they prioritize careers and personal development</a:t>
            </a:r>
          </a:p>
          <a:p>
            <a:r>
              <a:rPr lang="en-GB" dirty="0"/>
              <a:t>Migration: Migration can also influence the age structure of a population. Younger people may migrate for work or education, leaving a higher proportion of older individuals in certain areas. </a:t>
            </a:r>
          </a:p>
        </p:txBody>
      </p:sp>
      <p:sp>
        <p:nvSpPr>
          <p:cNvPr id="4" name="Slide Number Placeholder 3"/>
          <p:cNvSpPr>
            <a:spLocks noGrp="1"/>
          </p:cNvSpPr>
          <p:nvPr>
            <p:ph type="sldNum" sz="quarter" idx="5"/>
          </p:nvPr>
        </p:nvSpPr>
        <p:spPr/>
        <p:txBody>
          <a:bodyPr/>
          <a:lstStyle/>
          <a:p>
            <a:fld id="{B73F517E-20B3-4C28-9684-30999CB0331E}" type="slidenum">
              <a:rPr lang="en-GB" smtClean="0"/>
              <a:t>15</a:t>
            </a:fld>
            <a:endParaRPr lang="en-GB"/>
          </a:p>
        </p:txBody>
      </p:sp>
    </p:spTree>
    <p:extLst>
      <p:ext uri="{BB962C8B-B14F-4D97-AF65-F5344CB8AC3E}">
        <p14:creationId xmlns:p14="http://schemas.microsoft.com/office/powerpoint/2010/main" val="8226317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Groups map factors influencing ageing experiences across:</a:t>
            </a:r>
          </a:p>
          <a:p>
            <a:r>
              <a:rPr lang="en-GB" dirty="0"/>
              <a:t>Biological</a:t>
            </a:r>
          </a:p>
          <a:p>
            <a:r>
              <a:rPr lang="en-GB" dirty="0"/>
              <a:t>Psychological</a:t>
            </a:r>
          </a:p>
          <a:p>
            <a:r>
              <a:rPr lang="en-GB" dirty="0"/>
              <a:t>Social domains</a:t>
            </a:r>
          </a:p>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22</a:t>
            </a:fld>
            <a:endParaRPr lang="en-GB"/>
          </a:p>
        </p:txBody>
      </p:sp>
    </p:spTree>
    <p:extLst>
      <p:ext uri="{BB962C8B-B14F-4D97-AF65-F5344CB8AC3E}">
        <p14:creationId xmlns:p14="http://schemas.microsoft.com/office/powerpoint/2010/main" val="3584490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23</a:t>
            </a:fld>
            <a:endParaRPr lang="en-GB"/>
          </a:p>
        </p:txBody>
      </p:sp>
    </p:spTree>
    <p:extLst>
      <p:ext uri="{BB962C8B-B14F-4D97-AF65-F5344CB8AC3E}">
        <p14:creationId xmlns:p14="http://schemas.microsoft.com/office/powerpoint/2010/main" val="1255635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24</a:t>
            </a:fld>
            <a:endParaRPr lang="en-GB"/>
          </a:p>
        </p:txBody>
      </p:sp>
    </p:spTree>
    <p:extLst>
      <p:ext uri="{BB962C8B-B14F-4D97-AF65-F5344CB8AC3E}">
        <p14:creationId xmlns:p14="http://schemas.microsoft.com/office/powerpoint/2010/main" val="3891000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1950’s  it was the view that as older people slow down , they gradually withdraw from the society Disengagement is a mutual activity in which the older person not only disengaged from the society, but the society disengages from the older person. </a:t>
            </a:r>
          </a:p>
          <a:p>
            <a:r>
              <a:rPr lang="en-GB" dirty="0"/>
              <a:t>As individuals near death, social ties weaken and engagement with others decreases.</a:t>
            </a:r>
          </a:p>
          <a:p>
            <a:r>
              <a:rPr lang="en-GB" dirty="0"/>
              <a:t>Disengagement frees individuals from social norms, which further reinforces the process. </a:t>
            </a:r>
          </a:p>
          <a:p>
            <a:r>
              <a:rPr lang="en-GB" dirty="0"/>
              <a:t>The process differs by gender due to different social roles: Men: Instrumental roles (e.g., work)Women: Socioemotional roles (e.g., marriage, family)</a:t>
            </a:r>
          </a:p>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25</a:t>
            </a:fld>
            <a:endParaRPr lang="en-GB"/>
          </a:p>
        </p:txBody>
      </p:sp>
    </p:spTree>
    <p:extLst>
      <p:ext uri="{BB962C8B-B14F-4D97-AF65-F5344CB8AC3E}">
        <p14:creationId xmlns:p14="http://schemas.microsoft.com/office/powerpoint/2010/main" val="2557362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29</a:t>
            </a:fld>
            <a:endParaRPr lang="en-GB"/>
          </a:p>
        </p:txBody>
      </p:sp>
    </p:spTree>
    <p:extLst>
      <p:ext uri="{BB962C8B-B14F-4D97-AF65-F5344CB8AC3E}">
        <p14:creationId xmlns:p14="http://schemas.microsoft.com/office/powerpoint/2010/main" val="3258375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Social Labelling:</a:t>
            </a:r>
            <a:r>
              <a:rPr lang="en-GB" dirty="0"/>
              <a:t> </a:t>
            </a:r>
          </a:p>
          <a:p>
            <a:r>
              <a:rPr lang="en-GB" dirty="0"/>
              <a:t>Society views the older person as : incompetent , obsolete </a:t>
            </a:r>
          </a:p>
          <a:p>
            <a:r>
              <a:rPr lang="en-GB" dirty="0"/>
              <a:t>Society develops labels for the older person (stereotyping): useless, ineffective, helpless</a:t>
            </a:r>
          </a:p>
          <a:p>
            <a:endParaRPr lang="en-GB" dirty="0"/>
          </a:p>
          <a:p>
            <a:r>
              <a:rPr lang="en-GB" b="1" dirty="0"/>
              <a:t>Internalization: </a:t>
            </a:r>
          </a:p>
          <a:p>
            <a:r>
              <a:rPr lang="en-GB" dirty="0"/>
              <a:t>These negative labels are internalized by older adults, leading to a diminished sense of self-worth and competence</a:t>
            </a:r>
          </a:p>
          <a:p>
            <a:endParaRPr lang="en-GB" dirty="0"/>
          </a:p>
          <a:p>
            <a:r>
              <a:rPr lang="en-GB" b="1" dirty="0"/>
              <a:t>Role Loss: </a:t>
            </a:r>
          </a:p>
          <a:p>
            <a:endParaRPr lang="en-GB" dirty="0"/>
          </a:p>
          <a:p>
            <a:r>
              <a:rPr lang="en-GB" dirty="0"/>
              <a:t>As individuals age, they often experience a loss of social roles (e.g., retirement, loss of family roles), which can contribute to a lack of purpose and identity</a:t>
            </a:r>
          </a:p>
          <a:p>
            <a:endParaRPr lang="en-GB" dirty="0"/>
          </a:p>
          <a:p>
            <a:r>
              <a:rPr lang="en-GB" b="1" dirty="0"/>
              <a:t>Dependence of external feedback: </a:t>
            </a:r>
          </a:p>
          <a:p>
            <a:r>
              <a:rPr lang="en-GB" dirty="0"/>
              <a:t>Older adults become more dependent on external feedback for their self-concept, and negative feedback can lead to a breakdown in their ability to cope with life change</a:t>
            </a:r>
          </a:p>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30</a:t>
            </a:fld>
            <a:endParaRPr lang="en-GB"/>
          </a:p>
        </p:txBody>
      </p:sp>
    </p:spTree>
    <p:extLst>
      <p:ext uri="{BB962C8B-B14F-4D97-AF65-F5344CB8AC3E}">
        <p14:creationId xmlns:p14="http://schemas.microsoft.com/office/powerpoint/2010/main" val="23736043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32</a:t>
            </a:fld>
            <a:endParaRPr lang="en-GB"/>
          </a:p>
        </p:txBody>
      </p:sp>
    </p:spTree>
    <p:extLst>
      <p:ext uri="{BB962C8B-B14F-4D97-AF65-F5344CB8AC3E}">
        <p14:creationId xmlns:p14="http://schemas.microsoft.com/office/powerpoint/2010/main" val="36473024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35</a:t>
            </a:fld>
            <a:endParaRPr lang="en-GB"/>
          </a:p>
        </p:txBody>
      </p:sp>
    </p:spTree>
    <p:extLst>
      <p:ext uri="{BB962C8B-B14F-4D97-AF65-F5344CB8AC3E}">
        <p14:creationId xmlns:p14="http://schemas.microsoft.com/office/powerpoint/2010/main" val="2064257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Housing: There is a housing crisis in the UK where there are not enough homes for people, especially for those who are elderly. </a:t>
            </a:r>
          </a:p>
          <a:p>
            <a:r>
              <a:rPr lang="en-GB" dirty="0"/>
              <a:t>Healthcare: As people are living for longer, there is a likelihood of people developing chronic conditions which costs. </a:t>
            </a:r>
          </a:p>
          <a:p>
            <a:r>
              <a:rPr lang="en-GB" dirty="0"/>
              <a:t>Cost of living: Pensions are typically the sole income for the elderly, and they rely on government support like the winter fuel payments to help them with their health and wellbeing</a:t>
            </a:r>
          </a:p>
          <a:p>
            <a:r>
              <a:rPr lang="en-GB" dirty="0"/>
              <a:t>Employment: As people get older, and with perceptions being negative, those who are older find it difficult to find employment opportunities therefore making them economically inactive. </a:t>
            </a:r>
          </a:p>
        </p:txBody>
      </p:sp>
      <p:sp>
        <p:nvSpPr>
          <p:cNvPr id="4" name="Slide Number Placeholder 3"/>
          <p:cNvSpPr>
            <a:spLocks noGrp="1"/>
          </p:cNvSpPr>
          <p:nvPr>
            <p:ph type="sldNum" sz="quarter" idx="5"/>
          </p:nvPr>
        </p:nvSpPr>
        <p:spPr/>
        <p:txBody>
          <a:bodyPr/>
          <a:lstStyle/>
          <a:p>
            <a:fld id="{B73F517E-20B3-4C28-9684-30999CB0331E}" type="slidenum">
              <a:rPr lang="en-GB" smtClean="0"/>
              <a:t>36</a:t>
            </a:fld>
            <a:endParaRPr lang="en-GB"/>
          </a:p>
        </p:txBody>
      </p:sp>
    </p:spTree>
    <p:extLst>
      <p:ext uri="{BB962C8B-B14F-4D97-AF65-F5344CB8AC3E}">
        <p14:creationId xmlns:p14="http://schemas.microsoft.com/office/powerpoint/2010/main" val="18266399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watching the video, why would you think that this is a form of abuse? </a:t>
            </a:r>
          </a:p>
          <a:p>
            <a:r>
              <a:rPr lang="en-GB" dirty="0"/>
              <a:t>According to Age UK (2023) 3.2% of respondents aged 60-74 and 1.4% of those aged 75+ reported that they had experienced domestic abuse in the year spanning April 2022 to March 2023 (Age UK, 2023). This number could be argued as an underestimate due to fear of reporting. </a:t>
            </a:r>
          </a:p>
          <a:p>
            <a:endParaRPr lang="en-GB" dirty="0"/>
          </a:p>
          <a:p>
            <a:endParaRPr lang="en-GB" dirty="0"/>
          </a:p>
        </p:txBody>
      </p:sp>
      <p:sp>
        <p:nvSpPr>
          <p:cNvPr id="4" name="Slide Number Placeholder 3"/>
          <p:cNvSpPr>
            <a:spLocks noGrp="1"/>
          </p:cNvSpPr>
          <p:nvPr>
            <p:ph type="sldNum" sz="quarter" idx="5"/>
          </p:nvPr>
        </p:nvSpPr>
        <p:spPr/>
        <p:txBody>
          <a:bodyPr/>
          <a:lstStyle/>
          <a:p>
            <a:fld id="{B73F517E-20B3-4C28-9684-30999CB0331E}" type="slidenum">
              <a:rPr lang="en-GB" smtClean="0"/>
              <a:t>37</a:t>
            </a:fld>
            <a:endParaRPr lang="en-GB"/>
          </a:p>
        </p:txBody>
      </p:sp>
    </p:spTree>
    <p:extLst>
      <p:ext uri="{BB962C8B-B14F-4D97-AF65-F5344CB8AC3E}">
        <p14:creationId xmlns:p14="http://schemas.microsoft.com/office/powerpoint/2010/main" val="1655505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205314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119819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0147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085328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166980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50199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142408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694978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865906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975184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1/19/2026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0054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1/19/2026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6580879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1/relationships/webextension" Target="../webextensions/webextension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1/relationships/webextension" Target="../webextensions/webextension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5.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microsoft.com/office/2011/relationships/webextension" Target="../webextensions/webextension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zSYHrelanrg?feature=oembed"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6.jpeg"/><Relationship Id="rId7" Type="http://schemas.openxmlformats.org/officeDocument/2006/relationships/diagramColors" Target="../diagrams/colors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33.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9.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34.png"/><Relationship Id="rId7" Type="http://schemas.openxmlformats.org/officeDocument/2006/relationships/diagramColors" Target="../diagrams/colors1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16.xml"/><Relationship Id="rId3" Type="http://schemas.openxmlformats.org/officeDocument/2006/relationships/notesSlide" Target="../notesSlides/notesSlide15.xml"/><Relationship Id="rId7" Type="http://schemas.openxmlformats.org/officeDocument/2006/relationships/diagramQuickStyle" Target="../diagrams/quickStyle16.xml"/><Relationship Id="rId2" Type="http://schemas.openxmlformats.org/officeDocument/2006/relationships/slideLayout" Target="../slideLayouts/slideLayout2.xml"/><Relationship Id="rId1" Type="http://schemas.openxmlformats.org/officeDocument/2006/relationships/video" Target="https://www.youtube.com/embed/tKa9eoa23TQ?feature=oembed" TargetMode="External"/><Relationship Id="rId6" Type="http://schemas.openxmlformats.org/officeDocument/2006/relationships/diagramLayout" Target="../diagrams/layout16.xml"/><Relationship Id="rId5" Type="http://schemas.openxmlformats.org/officeDocument/2006/relationships/diagramData" Target="../diagrams/data16.xml"/><Relationship Id="rId4" Type="http://schemas.openxmlformats.org/officeDocument/2006/relationships/image" Target="../media/image50.jpeg"/><Relationship Id="rId9" Type="http://schemas.microsoft.com/office/2007/relationships/diagramDrawing" Target="../diagrams/drawing1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2.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doi.org/10.1007/978-3-030-22009-9_654" TargetMode="External"/><Relationship Id="rId2" Type="http://schemas.openxmlformats.org/officeDocument/2006/relationships/hyperlink" Target="https://www.who.int/news-room/fact-sheets/detail/ageing-and-health" TargetMode="External"/><Relationship Id="rId1" Type="http://schemas.openxmlformats.org/officeDocument/2006/relationships/slideLayout" Target="../slideLayouts/slideLayout2.xml"/><Relationship Id="rId5" Type="http://schemas.openxmlformats.org/officeDocument/2006/relationships/hyperlink" Target="https://www.who.int/news-room/questions-and-answers/item/healthy-ageing-and-functional-ability" TargetMode="External"/><Relationship Id="rId4" Type="http://schemas.openxmlformats.org/officeDocument/2006/relationships/hyperlink" Target="https://doi.org/10.1016/j.mad.2023.11183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4" name="Picture 3" descr="Two people holding hands">
            <a:extLst>
              <a:ext uri="{FF2B5EF4-FFF2-40B4-BE49-F238E27FC236}">
                <a16:creationId xmlns:a16="http://schemas.microsoft.com/office/drawing/2014/main" id="{425B6356-6CD0-822C-2CEC-48C9B48C0B2F}"/>
              </a:ext>
            </a:extLst>
          </p:cNvPr>
          <p:cNvPicPr>
            <a:picLocks noChangeAspect="1"/>
          </p:cNvPicPr>
          <p:nvPr/>
        </p:nvPicPr>
        <p:blipFill>
          <a:blip r:embed="rId2"/>
          <a:srcRect t="15413"/>
          <a:stretch>
            <a:fillRect/>
          </a:stretch>
        </p:blipFill>
        <p:spPr>
          <a:xfrm>
            <a:off x="20" y="10"/>
            <a:ext cx="12191979" cy="6857990"/>
          </a:xfrm>
          <a:prstGeom prst="rect">
            <a:avLst/>
          </a:prstGeom>
        </p:spPr>
      </p:pic>
      <p:sp>
        <p:nvSpPr>
          <p:cNvPr id="11" name="Rectangle 10">
            <a:extLst>
              <a:ext uri="{FF2B5EF4-FFF2-40B4-BE49-F238E27FC236}">
                <a16:creationId xmlns:a16="http://schemas.microsoft.com/office/drawing/2014/main" id="{AAB476BF-4EE2-5243-CABB-6CC72C39BF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507179"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F91C0A58-0ED9-0B1C-F238-A17FF83F5627}"/>
              </a:ext>
            </a:extLst>
          </p:cNvPr>
          <p:cNvSpPr>
            <a:spLocks noGrp="1"/>
          </p:cNvSpPr>
          <p:nvPr>
            <p:ph type="ctrTitle"/>
          </p:nvPr>
        </p:nvSpPr>
        <p:spPr>
          <a:xfrm>
            <a:off x="7306780" y="978409"/>
            <a:ext cx="4496529" cy="3678268"/>
          </a:xfrm>
        </p:spPr>
        <p:txBody>
          <a:bodyPr anchor="t">
            <a:normAutofit/>
          </a:bodyPr>
          <a:lstStyle/>
          <a:p>
            <a:pPr algn="ctr">
              <a:lnSpc>
                <a:spcPct val="90000"/>
              </a:lnSpc>
            </a:pPr>
            <a:r>
              <a:rPr lang="en-GB" sz="5600" dirty="0"/>
              <a:t>BMHP6027: Empowering the Older Person</a:t>
            </a:r>
          </a:p>
        </p:txBody>
      </p:sp>
      <p:sp>
        <p:nvSpPr>
          <p:cNvPr id="3" name="Subtitle 2">
            <a:extLst>
              <a:ext uri="{FF2B5EF4-FFF2-40B4-BE49-F238E27FC236}">
                <a16:creationId xmlns:a16="http://schemas.microsoft.com/office/drawing/2014/main" id="{B88D8DBB-B097-5931-8288-8F0734A5DFBE}"/>
              </a:ext>
            </a:extLst>
          </p:cNvPr>
          <p:cNvSpPr>
            <a:spLocks noGrp="1"/>
          </p:cNvSpPr>
          <p:nvPr>
            <p:ph type="subTitle" idx="1"/>
          </p:nvPr>
        </p:nvSpPr>
        <p:spPr>
          <a:xfrm>
            <a:off x="7703168" y="3984256"/>
            <a:ext cx="4488812" cy="1150453"/>
          </a:xfrm>
        </p:spPr>
        <p:txBody>
          <a:bodyPr anchor="b">
            <a:normAutofit/>
          </a:bodyPr>
          <a:lstStyle/>
          <a:p>
            <a:pPr algn="ctr"/>
            <a:r>
              <a:rPr lang="en-GB" dirty="0"/>
              <a:t>Introduction to Ageing </a:t>
            </a:r>
          </a:p>
        </p:txBody>
      </p:sp>
      <p:sp>
        <p:nvSpPr>
          <p:cNvPr id="13" name="Rectangle 12">
            <a:extLst>
              <a:ext uri="{FF2B5EF4-FFF2-40B4-BE49-F238E27FC236}">
                <a16:creationId xmlns:a16="http://schemas.microsoft.com/office/drawing/2014/main" id="{20D28EA4-6F96-F7C6-1D07-5BA5C27387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6781" y="508090"/>
            <a:ext cx="449275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15" name="Rectangle 14">
            <a:extLst>
              <a:ext uri="{FF2B5EF4-FFF2-40B4-BE49-F238E27FC236}">
                <a16:creationId xmlns:a16="http://schemas.microsoft.com/office/drawing/2014/main" id="{FDFF93C5-0576-D227-80A7-4CFBA8791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10119" y="6209925"/>
            <a:ext cx="44927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Tree>
    <p:extLst>
      <p:ext uri="{BB962C8B-B14F-4D97-AF65-F5344CB8AC3E}">
        <p14:creationId xmlns:p14="http://schemas.microsoft.com/office/powerpoint/2010/main" val="342210033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7D949E-564D-4503-A64E-D22FA3232C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8BC26FC-D2E8-F8DC-A809-5F3B457D6D3D}"/>
              </a:ext>
            </a:extLst>
          </p:cNvPr>
          <p:cNvSpPr>
            <a:spLocks noGrp="1"/>
          </p:cNvSpPr>
          <p:nvPr>
            <p:ph type="title"/>
          </p:nvPr>
        </p:nvSpPr>
        <p:spPr>
          <a:xfrm>
            <a:off x="521208" y="978408"/>
            <a:ext cx="3154680" cy="4069080"/>
          </a:xfrm>
        </p:spPr>
        <p:txBody>
          <a:bodyPr>
            <a:normAutofit/>
          </a:bodyPr>
          <a:lstStyle/>
          <a:p>
            <a:r>
              <a:rPr lang="en-GB" sz="4000"/>
              <a:t>Contents Page </a:t>
            </a:r>
          </a:p>
        </p:txBody>
      </p:sp>
      <p:sp>
        <p:nvSpPr>
          <p:cNvPr id="11" name="Rectangle 10">
            <a:extLst>
              <a:ext uri="{FF2B5EF4-FFF2-40B4-BE49-F238E27FC236}">
                <a16:creationId xmlns:a16="http://schemas.microsoft.com/office/drawing/2014/main" id="{2C8EEB27-9249-8B3A-C8C2-18F9DC48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482CAC-96FF-EBE5-E97D-0BE2B8A51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99535"/>
            <a:ext cx="11155680" cy="46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8416CC4-EB59-273C-87BC-C700C188280B}"/>
              </a:ext>
            </a:extLst>
          </p:cNvPr>
          <p:cNvGraphicFramePr>
            <a:graphicFrameLocks noGrp="1"/>
          </p:cNvGraphicFramePr>
          <p:nvPr>
            <p:ph idx="1"/>
            <p:extLst>
              <p:ext uri="{D42A27DB-BD31-4B8C-83A1-F6EECF244321}">
                <p14:modId xmlns:p14="http://schemas.microsoft.com/office/powerpoint/2010/main" val="2818321324"/>
              </p:ext>
            </p:extLst>
          </p:nvPr>
        </p:nvGraphicFramePr>
        <p:xfrm>
          <a:off x="4389120" y="978408"/>
          <a:ext cx="7306056" cy="5010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455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175EAFFD-4A47-DD53-4F76-BD457E18B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BB1B84B5-7A41-0F48-31D5-7F5CA2781012}"/>
              </a:ext>
            </a:extLst>
          </p:cNvPr>
          <p:cNvSpPr>
            <a:spLocks noGrp="1"/>
          </p:cNvSpPr>
          <p:nvPr>
            <p:ph type="title"/>
          </p:nvPr>
        </p:nvSpPr>
        <p:spPr>
          <a:xfrm>
            <a:off x="521208" y="978408"/>
            <a:ext cx="3200400" cy="2432304"/>
          </a:xfrm>
        </p:spPr>
        <p:txBody>
          <a:bodyPr anchor="b">
            <a:normAutofit/>
          </a:bodyPr>
          <a:lstStyle/>
          <a:p>
            <a:r>
              <a:rPr lang="en-GB" sz="4000"/>
              <a:t>Lecture Aim</a:t>
            </a:r>
          </a:p>
        </p:txBody>
      </p:sp>
      <p:sp>
        <p:nvSpPr>
          <p:cNvPr id="1033" name="Freeform: Shape 1032">
            <a:extLst>
              <a:ext uri="{FF2B5EF4-FFF2-40B4-BE49-F238E27FC236}">
                <a16:creationId xmlns:a16="http://schemas.microsoft.com/office/drawing/2014/main" id="{7CC1FECC-9CA4-341C-7E20-4728C5147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3" name="Content Placeholder 2">
            <a:extLst>
              <a:ext uri="{FF2B5EF4-FFF2-40B4-BE49-F238E27FC236}">
                <a16:creationId xmlns:a16="http://schemas.microsoft.com/office/drawing/2014/main" id="{A75C5E65-64DC-B61B-345E-018F5312D87D}"/>
              </a:ext>
            </a:extLst>
          </p:cNvPr>
          <p:cNvSpPr>
            <a:spLocks noGrp="1"/>
          </p:cNvSpPr>
          <p:nvPr>
            <p:ph idx="1"/>
          </p:nvPr>
        </p:nvSpPr>
        <p:spPr>
          <a:xfrm>
            <a:off x="1" y="3538728"/>
            <a:ext cx="4654768" cy="2816352"/>
          </a:xfrm>
        </p:spPr>
        <p:txBody>
          <a:bodyPr>
            <a:normAutofit/>
          </a:bodyPr>
          <a:lstStyle/>
          <a:p>
            <a:pPr marL="0" indent="0">
              <a:buNone/>
            </a:pPr>
            <a:r>
              <a:rPr lang="en-GB" dirty="0"/>
              <a:t>To explore the demographic, social, and theoretical dimensions of population ageing, and to critically examine the implications, challenges associated with an ageing society.</a:t>
            </a:r>
          </a:p>
        </p:txBody>
      </p:sp>
      <p:pic>
        <p:nvPicPr>
          <p:cNvPr id="1026" name="Picture 2" descr="The Aim in Education - Braveheart Education">
            <a:extLst>
              <a:ext uri="{FF2B5EF4-FFF2-40B4-BE49-F238E27FC236}">
                <a16:creationId xmlns:a16="http://schemas.microsoft.com/office/drawing/2014/main" id="{413BAAF2-B286-C5C0-1EAB-4A94D2D39C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4877" r="-2" b="-2"/>
          <a:stretch>
            <a:fillRect/>
          </a:stretch>
        </p:blipFill>
        <p:spPr bwMode="auto">
          <a:xfrm>
            <a:off x="4654769" y="851190"/>
            <a:ext cx="7534183" cy="5375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158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D5752-2202-E4AA-58C9-5347123FF4DC}"/>
              </a:ext>
            </a:extLst>
          </p:cNvPr>
          <p:cNvSpPr>
            <a:spLocks noGrp="1"/>
          </p:cNvSpPr>
          <p:nvPr>
            <p:ph type="title"/>
          </p:nvPr>
        </p:nvSpPr>
        <p:spPr/>
        <p:txBody>
          <a:bodyPr/>
          <a:lstStyle/>
          <a:p>
            <a:r>
              <a:rPr lang="en-GB" dirty="0"/>
              <a:t>Learning Objectives </a:t>
            </a:r>
          </a:p>
        </p:txBody>
      </p:sp>
      <p:graphicFrame>
        <p:nvGraphicFramePr>
          <p:cNvPr id="13" name="Content Placeholder 2">
            <a:extLst>
              <a:ext uri="{FF2B5EF4-FFF2-40B4-BE49-F238E27FC236}">
                <a16:creationId xmlns:a16="http://schemas.microsoft.com/office/drawing/2014/main" id="{79BC7DD1-DCDF-09D0-0717-B217CE22D65C}"/>
              </a:ext>
            </a:extLst>
          </p:cNvPr>
          <p:cNvGraphicFramePr>
            <a:graphicFrameLocks noGrp="1"/>
          </p:cNvGraphicFramePr>
          <p:nvPr>
            <p:ph idx="1"/>
          </p:nvPr>
        </p:nvGraphicFramePr>
        <p:xfrm>
          <a:off x="521208" y="2578608"/>
          <a:ext cx="11155680" cy="3767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006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Freeform: Shape 1030">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3" name="Freeform: Shape 1032">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35" name="Rectangle 1034">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1026" name="Picture 2" descr="5 Tips to Help Seniors Tell Their Life Stories and Preserve Their Memories  - VeeOne Health">
            <a:extLst>
              <a:ext uri="{FF2B5EF4-FFF2-40B4-BE49-F238E27FC236}">
                <a16:creationId xmlns:a16="http://schemas.microsoft.com/office/drawing/2014/main" id="{93F6157D-CCD7-1104-5379-7709D65C87A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9091" t="4070" b="12781"/>
          <a:stretch>
            <a:fillRect/>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AAB476BF-4EE2-5243-CABB-6CC72C39BF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507179"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90984FB0-2601-3CCA-B2EE-A8EA905DDBEF}"/>
              </a:ext>
            </a:extLst>
          </p:cNvPr>
          <p:cNvSpPr>
            <a:spLocks noGrp="1"/>
          </p:cNvSpPr>
          <p:nvPr>
            <p:ph type="title"/>
          </p:nvPr>
        </p:nvSpPr>
        <p:spPr>
          <a:xfrm>
            <a:off x="3437992" y="4895620"/>
            <a:ext cx="8753408" cy="1308254"/>
          </a:xfrm>
        </p:spPr>
        <p:txBody>
          <a:bodyPr vert="horz" lIns="91440" tIns="45720" rIns="91440" bIns="45720" rtlCol="0" anchor="t">
            <a:normAutofit fontScale="90000"/>
          </a:bodyPr>
          <a:lstStyle/>
          <a:p>
            <a:pPr algn="ctr">
              <a:lnSpc>
                <a:spcPct val="90000"/>
              </a:lnSpc>
            </a:pPr>
            <a:r>
              <a:rPr lang="en-US" sz="5100" dirty="0"/>
              <a:t>What comes to mind when you hear ‘older person’?</a:t>
            </a:r>
          </a:p>
        </p:txBody>
      </p:sp>
      <p:sp>
        <p:nvSpPr>
          <p:cNvPr id="1039" name="Rectangle 1038">
            <a:extLst>
              <a:ext uri="{FF2B5EF4-FFF2-40B4-BE49-F238E27FC236}">
                <a16:creationId xmlns:a16="http://schemas.microsoft.com/office/drawing/2014/main" id="{20D28EA4-6F96-F7C6-1D07-5BA5C27387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6781" y="508090"/>
            <a:ext cx="449275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1041" name="Rectangle 1040">
            <a:extLst>
              <a:ext uri="{FF2B5EF4-FFF2-40B4-BE49-F238E27FC236}">
                <a16:creationId xmlns:a16="http://schemas.microsoft.com/office/drawing/2014/main" id="{FDFF93C5-0576-D227-80A7-4CFBA8791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10119" y="6209925"/>
            <a:ext cx="44927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Tree>
    <p:extLst>
      <p:ext uri="{BB962C8B-B14F-4D97-AF65-F5344CB8AC3E}">
        <p14:creationId xmlns:p14="http://schemas.microsoft.com/office/powerpoint/2010/main" val="39290293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213918-F1EB-4BCE-BE23-F5E9851EE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83F622E-719D-AEB8-1198-0BAF5032525A}"/>
              </a:ext>
            </a:extLst>
          </p:cNvPr>
          <p:cNvSpPr>
            <a:spLocks noGrp="1"/>
          </p:cNvSpPr>
          <p:nvPr>
            <p:ph type="title"/>
          </p:nvPr>
        </p:nvSpPr>
        <p:spPr>
          <a:xfrm>
            <a:off x="521208" y="978408"/>
            <a:ext cx="11155680" cy="1463040"/>
          </a:xfrm>
        </p:spPr>
        <p:txBody>
          <a:bodyPr>
            <a:normAutofit/>
          </a:bodyPr>
          <a:lstStyle/>
          <a:p>
            <a:r>
              <a:rPr lang="en-GB" dirty="0"/>
              <a:t>Activity: </a:t>
            </a:r>
            <a:r>
              <a:rPr lang="en-US" dirty="0"/>
              <a:t>What comes to mind when you hear ‘older person’?</a:t>
            </a:r>
            <a:endParaRPr lang="en-GB"/>
          </a:p>
        </p:txBody>
      </p:sp>
      <p:sp>
        <p:nvSpPr>
          <p:cNvPr id="11" name="Rectangle 10">
            <a:extLst>
              <a:ext uri="{FF2B5EF4-FFF2-40B4-BE49-F238E27FC236}">
                <a16:creationId xmlns:a16="http://schemas.microsoft.com/office/drawing/2014/main" id="{2062E862-C7F7-4CA1-B929-D0B75F5E9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9977389-5393-C358-B0C0-09676259670D}"/>
              </a:ext>
            </a:extLst>
          </p:cNvPr>
          <p:cNvGraphicFramePr>
            <a:graphicFrameLocks noGrp="1"/>
          </p:cNvGraphicFramePr>
          <p:nvPr>
            <p:ph idx="1"/>
            <p:extLst>
              <p:ext uri="{D42A27DB-BD31-4B8C-83A1-F6EECF244321}">
                <p14:modId xmlns:p14="http://schemas.microsoft.com/office/powerpoint/2010/main" val="1207377416"/>
              </p:ext>
            </p:extLst>
          </p:nvPr>
        </p:nvGraphicFramePr>
        <p:xfrm>
          <a:off x="520700" y="2578100"/>
          <a:ext cx="11156950" cy="3767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5895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World map formed by people united">
            <a:extLst>
              <a:ext uri="{FF2B5EF4-FFF2-40B4-BE49-F238E27FC236}">
                <a16:creationId xmlns:a16="http://schemas.microsoft.com/office/drawing/2014/main" id="{74917825-52D7-CC97-6958-23FDE793A818}"/>
              </a:ext>
            </a:extLst>
          </p:cNvPr>
          <p:cNvPicPr>
            <a:picLocks noChangeAspect="1"/>
          </p:cNvPicPr>
          <p:nvPr/>
        </p:nvPicPr>
        <p:blipFill>
          <a:blip r:embed="rId3"/>
          <a:srcRect r="-1" b="4636"/>
          <a:stretch>
            <a:fillRect/>
          </a:stretch>
        </p:blipFill>
        <p:spPr>
          <a:xfrm>
            <a:off x="20" y="10"/>
            <a:ext cx="12188932" cy="6857990"/>
          </a:xfrm>
          <a:prstGeom prst="rect">
            <a:avLst/>
          </a:prstGeom>
        </p:spPr>
      </p:pic>
      <p:sp>
        <p:nvSpPr>
          <p:cNvPr id="15" name="Rectangle 14">
            <a:extLst>
              <a:ext uri="{FF2B5EF4-FFF2-40B4-BE49-F238E27FC236}">
                <a16:creationId xmlns:a16="http://schemas.microsoft.com/office/drawing/2014/main" id="{ECF0998E-D577-43EA-A7B8-E3EC67F75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E7DC364D-882B-4786-89FB-1703C1A5CF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4" y="3205874"/>
            <a:ext cx="12188952" cy="3652125"/>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6AB501-DF7C-B872-49DF-979133F5B21B}"/>
              </a:ext>
            </a:extLst>
          </p:cNvPr>
          <p:cNvSpPr>
            <a:spLocks noGrp="1"/>
          </p:cNvSpPr>
          <p:nvPr>
            <p:ph type="title"/>
          </p:nvPr>
        </p:nvSpPr>
        <p:spPr>
          <a:xfrm>
            <a:off x="517870" y="978408"/>
            <a:ext cx="5021182" cy="2620670"/>
          </a:xfrm>
        </p:spPr>
        <p:txBody>
          <a:bodyPr vert="horz" lIns="91440" tIns="45720" rIns="91440" bIns="45720" rtlCol="0" anchor="t">
            <a:normAutofit fontScale="90000"/>
          </a:bodyPr>
          <a:lstStyle/>
          <a:p>
            <a:r>
              <a:rPr lang="en-US" sz="5600" dirty="0">
                <a:solidFill>
                  <a:srgbClr val="FFFFFF"/>
                </a:solidFill>
              </a:rPr>
              <a:t>Demographics of Ageing: </a:t>
            </a:r>
            <a:br>
              <a:rPr lang="en-US" sz="5600" dirty="0">
                <a:solidFill>
                  <a:srgbClr val="FFFFFF"/>
                </a:solidFill>
              </a:rPr>
            </a:br>
            <a:r>
              <a:rPr lang="en-US" sz="5600" dirty="0">
                <a:solidFill>
                  <a:srgbClr val="FFFFFF"/>
                </a:solidFill>
              </a:rPr>
              <a:t> </a:t>
            </a:r>
          </a:p>
        </p:txBody>
      </p:sp>
      <p:sp>
        <p:nvSpPr>
          <p:cNvPr id="21" name="Rectangle 20">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300289"/>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4567802"/>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we="http://schemas.microsoft.com/office/webextensions/webextension/2010/11" xmlns:pca="http://schemas.microsoft.com/office/powerpoint/2013/contentapp">
        <mc:Choice Requires="we pca">
          <p:graphicFrame>
            <p:nvGraphicFramePr>
              <p:cNvPr id="5" name="Content Placeholder 4">
                <a:extLst>
                  <a:ext uri="{FF2B5EF4-FFF2-40B4-BE49-F238E27FC236}">
                    <a16:creationId xmlns:a16="http://schemas.microsoft.com/office/drawing/2014/main" id="{6BDA2DC3-D116-6FC3-4163-BF2DEB0A21C8}"/>
                  </a:ext>
                </a:extLst>
              </p:cNvPr>
              <p:cNvGraphicFramePr>
                <a:graphicFrameLocks noGrp="1"/>
              </p:cNvGraphicFramePr>
              <p:nvPr>
                <p:ph idx="1"/>
                <p:extLst>
                  <p:ext uri="{D42A27DB-BD31-4B8C-83A1-F6EECF244321}">
                    <p14:modId xmlns:p14="http://schemas.microsoft.com/office/powerpoint/2010/main" val="2729417445"/>
                  </p:ext>
                </p:extLst>
              </p:nvPr>
            </p:nvGraphicFramePr>
            <p:xfrm>
              <a:off x="1" y="703385"/>
              <a:ext cx="12192000" cy="6154615"/>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xmlns="">
          <p:pic>
            <p:nvPicPr>
              <p:cNvPr id="5" name="Content Placeholder 4">
                <a:extLst>
                  <a:ext uri="{FF2B5EF4-FFF2-40B4-BE49-F238E27FC236}">
                    <a16:creationId xmlns:a16="http://schemas.microsoft.com/office/drawing/2014/main" id="{6BDA2DC3-D116-6FC3-4163-BF2DEB0A21C8}"/>
                  </a:ext>
                </a:extLst>
              </p:cNvPr>
              <p:cNvPicPr>
                <a:picLocks noGrp="1" noRot="1" noChangeAspect="1" noMove="1" noResize="1" noEditPoints="1" noAdjustHandles="1" noChangeArrowheads="1" noChangeShapeType="1"/>
              </p:cNvPicPr>
              <p:nvPr/>
            </p:nvPicPr>
            <p:blipFill>
              <a:blip r:embed="rId3"/>
              <a:stretch>
                <a:fillRect/>
              </a:stretch>
            </p:blipFill>
            <p:spPr>
              <a:xfrm>
                <a:off x="1" y="703385"/>
                <a:ext cx="12192000" cy="6154615"/>
              </a:xfrm>
              <a:prstGeom prst="rect">
                <a:avLst/>
              </a:prstGeom>
            </p:spPr>
          </p:pic>
        </mc:Fallback>
      </mc:AlternateContent>
    </p:spTree>
    <p:extLst>
      <p:ext uri="{BB962C8B-B14F-4D97-AF65-F5344CB8AC3E}">
        <p14:creationId xmlns:p14="http://schemas.microsoft.com/office/powerpoint/2010/main" val="2442591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9C249-0294-D452-0B0E-4B194E81A208}"/>
              </a:ext>
            </a:extLst>
          </p:cNvPr>
          <p:cNvSpPr>
            <a:spLocks noGrp="1"/>
          </p:cNvSpPr>
          <p:nvPr>
            <p:ph type="title"/>
          </p:nvPr>
        </p:nvSpPr>
        <p:spPr/>
        <p:txBody>
          <a:bodyPr/>
          <a:lstStyle/>
          <a:p>
            <a:r>
              <a:rPr lang="en-GB" dirty="0"/>
              <a:t>Ageing Forecast</a:t>
            </a:r>
          </a:p>
        </p:txBody>
      </p:sp>
      <p:graphicFrame>
        <p:nvGraphicFramePr>
          <p:cNvPr id="5" name="Content Placeholder 2">
            <a:extLst>
              <a:ext uri="{FF2B5EF4-FFF2-40B4-BE49-F238E27FC236}">
                <a16:creationId xmlns:a16="http://schemas.microsoft.com/office/drawing/2014/main" id="{1EF57123-25B3-8A41-62B0-0E78F1B57AD1}"/>
              </a:ext>
            </a:extLst>
          </p:cNvPr>
          <p:cNvGraphicFramePr>
            <a:graphicFrameLocks noGrp="1"/>
          </p:cNvGraphicFramePr>
          <p:nvPr>
            <p:ph idx="1"/>
            <p:extLst>
              <p:ext uri="{D42A27DB-BD31-4B8C-83A1-F6EECF244321}">
                <p14:modId xmlns:p14="http://schemas.microsoft.com/office/powerpoint/2010/main" val="951292561"/>
              </p:ext>
            </p:extLst>
          </p:nvPr>
        </p:nvGraphicFramePr>
        <p:xfrm>
          <a:off x="226568" y="1796288"/>
          <a:ext cx="11155680" cy="3767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23E40AE-7A9D-EA5B-D50A-5D289033237D}"/>
              </a:ext>
            </a:extLst>
          </p:cNvPr>
          <p:cNvSpPr txBox="1"/>
          <p:nvPr/>
        </p:nvSpPr>
        <p:spPr>
          <a:xfrm>
            <a:off x="3779520" y="6148586"/>
            <a:ext cx="4897120" cy="369332"/>
          </a:xfrm>
          <a:prstGeom prst="rect">
            <a:avLst/>
          </a:prstGeom>
          <a:noFill/>
        </p:spPr>
        <p:txBody>
          <a:bodyPr wrap="square" rtlCol="0">
            <a:spAutoFit/>
          </a:bodyPr>
          <a:lstStyle/>
          <a:p>
            <a:pPr algn="ctr"/>
            <a:r>
              <a:rPr lang="en-GB" dirty="0"/>
              <a:t>(World Health Organization, 2024)</a:t>
            </a:r>
          </a:p>
        </p:txBody>
      </p:sp>
    </p:spTree>
    <p:extLst>
      <p:ext uri="{BB962C8B-B14F-4D97-AF65-F5344CB8AC3E}">
        <p14:creationId xmlns:p14="http://schemas.microsoft.com/office/powerpoint/2010/main" val="3523734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we="http://schemas.microsoft.com/office/webextensions/webextension/2010/11" xmlns:pca="http://schemas.microsoft.com/office/powerpoint/2013/contentapp">
        <mc:Choice Requires="we pca">
          <p:graphicFrame>
            <p:nvGraphicFramePr>
              <p:cNvPr id="4" name="Content Placeholder 3">
                <a:extLst>
                  <a:ext uri="{FF2B5EF4-FFF2-40B4-BE49-F238E27FC236}">
                    <a16:creationId xmlns:a16="http://schemas.microsoft.com/office/drawing/2014/main" id="{EBDD7A52-CD27-361D-B994-30425049DF3D}"/>
                  </a:ext>
                </a:extLst>
              </p:cNvPr>
              <p:cNvGraphicFramePr>
                <a:graphicFrameLocks noGrp="1"/>
              </p:cNvGraphicFramePr>
              <p:nvPr>
                <p:ph idx="1"/>
                <p:extLst>
                  <p:ext uri="{D42A27DB-BD31-4B8C-83A1-F6EECF244321}">
                    <p14:modId xmlns:p14="http://schemas.microsoft.com/office/powerpoint/2010/main" val="862470282"/>
                  </p:ext>
                </p:extLst>
              </p:nvPr>
            </p:nvGraphicFramePr>
            <p:xfrm>
              <a:off x="520700" y="679622"/>
              <a:ext cx="11156950" cy="5665616"/>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xmlns="">
          <p:pic>
            <p:nvPicPr>
              <p:cNvPr id="4" name="Content Placeholder 3">
                <a:extLst>
                  <a:ext uri="{FF2B5EF4-FFF2-40B4-BE49-F238E27FC236}">
                    <a16:creationId xmlns:a16="http://schemas.microsoft.com/office/drawing/2014/main" id="{EBDD7A52-CD27-361D-B994-30425049DF3D}"/>
                  </a:ext>
                </a:extLst>
              </p:cNvPr>
              <p:cNvPicPr>
                <a:picLocks noGrp="1" noRot="1" noChangeAspect="1" noMove="1" noResize="1" noEditPoints="1" noAdjustHandles="1" noChangeArrowheads="1" noChangeShapeType="1"/>
              </p:cNvPicPr>
              <p:nvPr/>
            </p:nvPicPr>
            <p:blipFill>
              <a:blip r:embed="rId3"/>
              <a:stretch>
                <a:fillRect/>
              </a:stretch>
            </p:blipFill>
            <p:spPr>
              <a:xfrm>
                <a:off x="520700" y="679622"/>
                <a:ext cx="11156950" cy="5665616"/>
              </a:xfrm>
              <a:prstGeom prst="rect">
                <a:avLst/>
              </a:prstGeom>
            </p:spPr>
          </p:pic>
        </mc:Fallback>
      </mc:AlternateContent>
    </p:spTree>
    <p:extLst>
      <p:ext uri="{BB962C8B-B14F-4D97-AF65-F5344CB8AC3E}">
        <p14:creationId xmlns:p14="http://schemas.microsoft.com/office/powerpoint/2010/main" val="412381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EE0609B-553C-9F4B-F2BB-839713DF8783}"/>
              </a:ext>
            </a:extLst>
          </p:cNvPr>
          <p:cNvSpPr>
            <a:spLocks noGrp="1"/>
          </p:cNvSpPr>
          <p:nvPr>
            <p:ph type="title"/>
          </p:nvPr>
        </p:nvSpPr>
        <p:spPr>
          <a:xfrm>
            <a:off x="521208" y="978408"/>
            <a:ext cx="6537960" cy="1463040"/>
          </a:xfrm>
        </p:spPr>
        <p:txBody>
          <a:bodyPr>
            <a:normAutofit/>
          </a:bodyPr>
          <a:lstStyle/>
          <a:p>
            <a:r>
              <a:rPr lang="en-GB"/>
              <a:t>Ageing Population: Geographically </a:t>
            </a:r>
          </a:p>
        </p:txBody>
      </p:sp>
      <p:sp>
        <p:nvSpPr>
          <p:cNvPr id="21" name="Freeform: Shape 20">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23" name="Content Placeholder 2">
            <a:extLst>
              <a:ext uri="{FF2B5EF4-FFF2-40B4-BE49-F238E27FC236}">
                <a16:creationId xmlns:a16="http://schemas.microsoft.com/office/drawing/2014/main" id="{8261FA00-0E4B-ECA5-579D-3D0E49B44201}"/>
              </a:ext>
            </a:extLst>
          </p:cNvPr>
          <p:cNvGraphicFramePr>
            <a:graphicFrameLocks noGrp="1"/>
          </p:cNvGraphicFramePr>
          <p:nvPr>
            <p:ph idx="1"/>
            <p:extLst>
              <p:ext uri="{D42A27DB-BD31-4B8C-83A1-F6EECF244321}">
                <p14:modId xmlns:p14="http://schemas.microsoft.com/office/powerpoint/2010/main" val="2522780986"/>
              </p:ext>
            </p:extLst>
          </p:nvPr>
        </p:nvGraphicFramePr>
        <p:xfrm>
          <a:off x="521208" y="2578608"/>
          <a:ext cx="6537960" cy="3767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An older person wearing glasses and a blue turban&#10;&#10;AI-generated content may be incorrect.">
            <a:extLst>
              <a:ext uri="{FF2B5EF4-FFF2-40B4-BE49-F238E27FC236}">
                <a16:creationId xmlns:a16="http://schemas.microsoft.com/office/drawing/2014/main" id="{348C638B-C170-29BF-E1E3-3C37BB249C2E}"/>
              </a:ext>
            </a:extLst>
          </p:cNvPr>
          <p:cNvPicPr>
            <a:picLocks noChangeAspect="1"/>
          </p:cNvPicPr>
          <p:nvPr/>
        </p:nvPicPr>
        <p:blipFill>
          <a:blip r:embed="rId7"/>
          <a:srcRect r="3324" b="-4"/>
          <a:stretch>
            <a:fillRect/>
          </a:stretch>
        </p:blipFill>
        <p:spPr>
          <a:xfrm>
            <a:off x="7659149" y="976160"/>
            <a:ext cx="4011643" cy="5371797"/>
          </a:xfrm>
          <a:prstGeom prst="rect">
            <a:avLst/>
          </a:prstGeom>
        </p:spPr>
      </p:pic>
    </p:spTree>
    <p:extLst>
      <p:ext uri="{BB962C8B-B14F-4D97-AF65-F5344CB8AC3E}">
        <p14:creationId xmlns:p14="http://schemas.microsoft.com/office/powerpoint/2010/main" val="1185518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E1797-8B1F-5BA8-FE8B-9E9989714468}"/>
              </a:ext>
            </a:extLst>
          </p:cNvPr>
          <p:cNvSpPr>
            <a:spLocks noGrp="1"/>
          </p:cNvSpPr>
          <p:nvPr>
            <p:ph type="title"/>
          </p:nvPr>
        </p:nvSpPr>
        <p:spPr/>
        <p:txBody>
          <a:bodyPr/>
          <a:lstStyle/>
          <a:p>
            <a:pPr algn="ctr"/>
            <a:r>
              <a:rPr lang="en-GB" dirty="0"/>
              <a:t>Ageing population, developing nations regional differences</a:t>
            </a:r>
          </a:p>
        </p:txBody>
      </p:sp>
      <p:graphicFrame>
        <p:nvGraphicFramePr>
          <p:cNvPr id="4" name="Content Placeholder 3">
            <a:extLst>
              <a:ext uri="{FF2B5EF4-FFF2-40B4-BE49-F238E27FC236}">
                <a16:creationId xmlns:a16="http://schemas.microsoft.com/office/drawing/2014/main" id="{71E880D8-1615-A96B-B94A-68082BAAA153}"/>
              </a:ext>
            </a:extLst>
          </p:cNvPr>
          <p:cNvGraphicFramePr>
            <a:graphicFrameLocks noGrp="1"/>
          </p:cNvGraphicFramePr>
          <p:nvPr>
            <p:ph idx="1"/>
            <p:extLst>
              <p:ext uri="{D42A27DB-BD31-4B8C-83A1-F6EECF244321}">
                <p14:modId xmlns:p14="http://schemas.microsoft.com/office/powerpoint/2010/main" val="1744371775"/>
              </p:ext>
            </p:extLst>
          </p:nvPr>
        </p:nvGraphicFramePr>
        <p:xfrm>
          <a:off x="222422" y="2578100"/>
          <a:ext cx="11455228" cy="3312160"/>
        </p:xfrm>
        <a:graphic>
          <a:graphicData uri="http://schemas.openxmlformats.org/drawingml/2006/table">
            <a:tbl>
              <a:tblPr firstRow="1" bandRow="1">
                <a:tableStyleId>{21E4AEA4-8DFA-4A89-87EB-49C32662AFE0}</a:tableStyleId>
              </a:tblPr>
              <a:tblGrid>
                <a:gridCol w="5876753">
                  <a:extLst>
                    <a:ext uri="{9D8B030D-6E8A-4147-A177-3AD203B41FA5}">
                      <a16:colId xmlns:a16="http://schemas.microsoft.com/office/drawing/2014/main" val="1277224319"/>
                    </a:ext>
                  </a:extLst>
                </a:gridCol>
                <a:gridCol w="5578475">
                  <a:extLst>
                    <a:ext uri="{9D8B030D-6E8A-4147-A177-3AD203B41FA5}">
                      <a16:colId xmlns:a16="http://schemas.microsoft.com/office/drawing/2014/main" val="2236733280"/>
                    </a:ext>
                  </a:extLst>
                </a:gridCol>
              </a:tblGrid>
              <a:tr h="370840">
                <a:tc>
                  <a:txBody>
                    <a:bodyPr/>
                    <a:lstStyle/>
                    <a:p>
                      <a:r>
                        <a:rPr lang="en-GB" dirty="0"/>
                        <a:t>Africa (Sub-Saharan and Haiti) </a:t>
                      </a:r>
                    </a:p>
                  </a:txBody>
                  <a:tcPr/>
                </a:tc>
                <a:tc>
                  <a:txBody>
                    <a:bodyPr/>
                    <a:lstStyle/>
                    <a:p>
                      <a:r>
                        <a:rPr lang="en-GB" dirty="0"/>
                        <a:t>Asia Pacific </a:t>
                      </a:r>
                    </a:p>
                  </a:txBody>
                  <a:tcPr/>
                </a:tc>
                <a:extLst>
                  <a:ext uri="{0D108BD9-81ED-4DB2-BD59-A6C34878D82A}">
                    <a16:rowId xmlns:a16="http://schemas.microsoft.com/office/drawing/2014/main" val="1435292452"/>
                  </a:ext>
                </a:extLst>
              </a:tr>
              <a:tr h="370840">
                <a:tc>
                  <a:txBody>
                    <a:bodyPr/>
                    <a:lstStyle/>
                    <a:p>
                      <a:r>
                        <a:rPr lang="en-GB" dirty="0"/>
                        <a:t>Ageing accelerate post-2050.</a:t>
                      </a:r>
                    </a:p>
                  </a:txBody>
                  <a:tcPr/>
                </a:tc>
                <a:tc>
                  <a:txBody>
                    <a:bodyPr/>
                    <a:lstStyle/>
                    <a:p>
                      <a:r>
                        <a:rPr lang="en-GB" dirty="0"/>
                        <a:t>Ageing is more pronounced and will continue to rise.</a:t>
                      </a:r>
                    </a:p>
                  </a:txBody>
                  <a:tcPr/>
                </a:tc>
                <a:extLst>
                  <a:ext uri="{0D108BD9-81ED-4DB2-BD59-A6C34878D82A}">
                    <a16:rowId xmlns:a16="http://schemas.microsoft.com/office/drawing/2014/main" val="4137217086"/>
                  </a:ext>
                </a:extLst>
              </a:tr>
              <a:tr h="370840">
                <a:tc>
                  <a:txBody>
                    <a:bodyPr/>
                    <a:lstStyle/>
                    <a:p>
                      <a:r>
                        <a:rPr lang="en-GB" dirty="0"/>
                        <a:t>The number of older persons will increase by over 400%, from 63 million to 340 million by 2100.</a:t>
                      </a:r>
                    </a:p>
                    <a:p>
                      <a:endParaRPr lang="en-GB" dirty="0"/>
                    </a:p>
                  </a:txBody>
                  <a:tcPr/>
                </a:tc>
                <a:tc>
                  <a:txBody>
                    <a:bodyPr/>
                    <a:lstStyle/>
                    <a:p>
                      <a:r>
                        <a:rPr lang="en-GB" dirty="0"/>
                        <a:t>Older population will more than double from 55 million to 122 million by 2100.</a:t>
                      </a:r>
                    </a:p>
                    <a:p>
                      <a:endParaRPr lang="en-GB" dirty="0"/>
                    </a:p>
                  </a:txBody>
                  <a:tcPr/>
                </a:tc>
                <a:extLst>
                  <a:ext uri="{0D108BD9-81ED-4DB2-BD59-A6C34878D82A}">
                    <a16:rowId xmlns:a16="http://schemas.microsoft.com/office/drawing/2014/main" val="797436445"/>
                  </a:ext>
                </a:extLst>
              </a:tr>
              <a:tr h="370840">
                <a:tc>
                  <a:txBody>
                    <a:bodyPr/>
                    <a:lstStyle/>
                    <a:p>
                      <a:r>
                        <a:rPr lang="en-GB" dirty="0"/>
                        <a:t>Proportion of older persons will rise from 4% to 14% by 2100</a:t>
                      </a:r>
                    </a:p>
                    <a:p>
                      <a:endParaRPr lang="en-GB" dirty="0"/>
                    </a:p>
                  </a:txBody>
                  <a:tcPr/>
                </a:tc>
                <a:tc>
                  <a:txBody>
                    <a:bodyPr/>
                    <a:lstStyle/>
                    <a:p>
                      <a:r>
                        <a:rPr lang="en-GB" dirty="0"/>
                        <a:t>Proportion of older persons will increase from 12% to 25% by 2100.</a:t>
                      </a:r>
                    </a:p>
                    <a:p>
                      <a:endParaRPr lang="en-GB" dirty="0"/>
                    </a:p>
                  </a:txBody>
                  <a:tcPr/>
                </a:tc>
                <a:extLst>
                  <a:ext uri="{0D108BD9-81ED-4DB2-BD59-A6C34878D82A}">
                    <a16:rowId xmlns:a16="http://schemas.microsoft.com/office/drawing/2014/main" val="3195336339"/>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1738983785"/>
                  </a:ext>
                </a:extLst>
              </a:tr>
              <a:tr h="370840">
                <a:tc>
                  <a:txBody>
                    <a:bodyPr/>
                    <a:lstStyle/>
                    <a:p>
                      <a:endParaRPr lang="en-GB"/>
                    </a:p>
                  </a:txBody>
                  <a:tcPr/>
                </a:tc>
                <a:tc>
                  <a:txBody>
                    <a:bodyPr/>
                    <a:lstStyle/>
                    <a:p>
                      <a:endParaRPr lang="en-GB" dirty="0"/>
                    </a:p>
                  </a:txBody>
                  <a:tcPr/>
                </a:tc>
                <a:extLst>
                  <a:ext uri="{0D108BD9-81ED-4DB2-BD59-A6C34878D82A}">
                    <a16:rowId xmlns:a16="http://schemas.microsoft.com/office/drawing/2014/main" val="1184072374"/>
                  </a:ext>
                </a:extLst>
              </a:tr>
            </a:tbl>
          </a:graphicData>
        </a:graphic>
      </p:graphicFrame>
    </p:spTree>
    <p:extLst>
      <p:ext uri="{BB962C8B-B14F-4D97-AF65-F5344CB8AC3E}">
        <p14:creationId xmlns:p14="http://schemas.microsoft.com/office/powerpoint/2010/main" val="3918416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E10BDB4-64F2-477D-A03B-9F8352D5E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D2DA9B-9EB8-B0C9-2ADE-DF5410415673}"/>
              </a:ext>
            </a:extLst>
          </p:cNvPr>
          <p:cNvSpPr>
            <a:spLocks noGrp="1"/>
          </p:cNvSpPr>
          <p:nvPr>
            <p:ph type="title"/>
          </p:nvPr>
        </p:nvSpPr>
        <p:spPr>
          <a:xfrm>
            <a:off x="521208" y="978408"/>
            <a:ext cx="6300216" cy="1325880"/>
          </a:xfrm>
        </p:spPr>
        <p:txBody>
          <a:bodyPr>
            <a:normAutofit/>
          </a:bodyPr>
          <a:lstStyle/>
          <a:p>
            <a:pPr algn="ctr">
              <a:lnSpc>
                <a:spcPct val="90000"/>
              </a:lnSpc>
            </a:pPr>
            <a:r>
              <a:rPr lang="en-GB" dirty="0"/>
              <a:t>Ageing population: United Kingdom </a:t>
            </a:r>
          </a:p>
        </p:txBody>
      </p:sp>
      <p:sp>
        <p:nvSpPr>
          <p:cNvPr id="12" name="Rectangle 11">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7271C494-8107-3D61-D611-4FBC7C22A2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13612" y="611650"/>
            <a:ext cx="41605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5" name="Picture 4" descr="A graph of numbers and text&#10;&#10;AI-generated content may be incorrect.">
            <a:extLst>
              <a:ext uri="{FF2B5EF4-FFF2-40B4-BE49-F238E27FC236}">
                <a16:creationId xmlns:a16="http://schemas.microsoft.com/office/drawing/2014/main" id="{23247F77-AD35-4800-0EFE-F4EEDB140CB1}"/>
              </a:ext>
            </a:extLst>
          </p:cNvPr>
          <p:cNvPicPr>
            <a:picLocks noChangeAspect="1"/>
          </p:cNvPicPr>
          <p:nvPr/>
        </p:nvPicPr>
        <p:blipFill>
          <a:blip r:embed="rId3"/>
          <a:stretch>
            <a:fillRect/>
          </a:stretch>
        </p:blipFill>
        <p:spPr>
          <a:xfrm>
            <a:off x="0" y="2429691"/>
            <a:ext cx="7513611" cy="4428304"/>
          </a:xfrm>
          <a:prstGeom prst="rect">
            <a:avLst/>
          </a:prstGeom>
        </p:spPr>
      </p:pic>
      <p:sp>
        <p:nvSpPr>
          <p:cNvPr id="3" name="Content Placeholder 2">
            <a:extLst>
              <a:ext uri="{FF2B5EF4-FFF2-40B4-BE49-F238E27FC236}">
                <a16:creationId xmlns:a16="http://schemas.microsoft.com/office/drawing/2014/main" id="{683DE6F5-7B5B-68A0-927B-031AFB07C2D0}"/>
              </a:ext>
            </a:extLst>
          </p:cNvPr>
          <p:cNvSpPr>
            <a:spLocks noGrp="1"/>
          </p:cNvSpPr>
          <p:nvPr>
            <p:ph idx="1"/>
          </p:nvPr>
        </p:nvSpPr>
        <p:spPr>
          <a:xfrm>
            <a:off x="7507224" y="1088136"/>
            <a:ext cx="4160520" cy="5257800"/>
          </a:xfrm>
        </p:spPr>
        <p:txBody>
          <a:bodyPr>
            <a:normAutofit/>
          </a:bodyPr>
          <a:lstStyle/>
          <a:p>
            <a:pPr>
              <a:lnSpc>
                <a:spcPct val="100000"/>
              </a:lnSpc>
            </a:pPr>
            <a:r>
              <a:rPr lang="en-GB" sz="1700"/>
              <a:t>In mid-2014, the median age of the UK population exceeded 40 for the first time.</a:t>
            </a:r>
          </a:p>
          <a:p>
            <a:pPr>
              <a:lnSpc>
                <a:spcPct val="100000"/>
              </a:lnSpc>
            </a:pPr>
            <a:r>
              <a:rPr lang="en-GB" sz="1700"/>
              <a:t>Between 2014 and 2039, over 70% of UK population growth will be in the over-60 age group.</a:t>
            </a:r>
          </a:p>
          <a:p>
            <a:pPr>
              <a:lnSpc>
                <a:spcPct val="100000"/>
              </a:lnSpc>
            </a:pPr>
            <a:r>
              <a:rPr lang="en-GB" sz="1700"/>
              <a:t>This group will grow from 14.9 million to 21.9 million people.</a:t>
            </a:r>
          </a:p>
          <a:p>
            <a:pPr>
              <a:lnSpc>
                <a:spcPct val="100000"/>
              </a:lnSpc>
            </a:pPr>
            <a:r>
              <a:rPr lang="en-GB" sz="1700"/>
              <a:t>The proportion of the working-age population aged 50 to State Pension Age (SPA) will rise from 26% in 2012 to 34% in 2050</a:t>
            </a:r>
          </a:p>
          <a:p>
            <a:pPr>
              <a:lnSpc>
                <a:spcPct val="100000"/>
              </a:lnSpc>
            </a:pPr>
            <a:r>
              <a:rPr lang="en-GB" sz="1700"/>
              <a:t>This represents an increase of over 5.5 million people in that age group.</a:t>
            </a:r>
          </a:p>
          <a:p>
            <a:pPr>
              <a:lnSpc>
                <a:spcPct val="100000"/>
              </a:lnSpc>
            </a:pPr>
            <a:r>
              <a:rPr lang="en-GB" sz="1700"/>
              <a:t>By 2037, there are projected to be 1.42 million more households headed by someone aged 85 or over.</a:t>
            </a:r>
          </a:p>
        </p:txBody>
      </p:sp>
    </p:spTree>
    <p:extLst>
      <p:ext uri="{BB962C8B-B14F-4D97-AF65-F5344CB8AC3E}">
        <p14:creationId xmlns:p14="http://schemas.microsoft.com/office/powerpoint/2010/main" val="30289419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we="http://schemas.microsoft.com/office/webextensions/webextension/2010/11" xmlns:pca="http://schemas.microsoft.com/office/powerpoint/2013/contentapp">
        <mc:Choice Requires="we pca">
          <p:graphicFrame>
            <p:nvGraphicFramePr>
              <p:cNvPr id="4" name="Content Placeholder 3">
                <a:extLst>
                  <a:ext uri="{FF2B5EF4-FFF2-40B4-BE49-F238E27FC236}">
                    <a16:creationId xmlns:a16="http://schemas.microsoft.com/office/drawing/2014/main" id="{8F6FF4B8-E771-0ED8-8235-71D0F61CD046}"/>
                  </a:ext>
                </a:extLst>
              </p:cNvPr>
              <p:cNvGraphicFramePr>
                <a:graphicFrameLocks noGrp="1"/>
              </p:cNvGraphicFramePr>
              <p:nvPr>
                <p:ph idx="1"/>
                <p:extLst>
                  <p:ext uri="{D42A27DB-BD31-4B8C-83A1-F6EECF244321}">
                    <p14:modId xmlns:p14="http://schemas.microsoft.com/office/powerpoint/2010/main" val="891423410"/>
                  </p:ext>
                </p:extLst>
              </p:nvPr>
            </p:nvGraphicFramePr>
            <p:xfrm>
              <a:off x="0" y="0"/>
              <a:ext cx="12192000" cy="6858000"/>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xmlns="">
          <p:pic>
            <p:nvPicPr>
              <p:cNvPr id="4" name="Content Placeholder 3">
                <a:extLst>
                  <a:ext uri="{FF2B5EF4-FFF2-40B4-BE49-F238E27FC236}">
                    <a16:creationId xmlns:a16="http://schemas.microsoft.com/office/drawing/2014/main" id="{8F6FF4B8-E771-0ED8-8235-71D0F61CD046}"/>
                  </a:ext>
                </a:extLst>
              </p:cNvPr>
              <p:cNvPicPr>
                <a:picLocks noGrp="1" noRot="1" noChangeAspect="1" noMove="1" noResize="1" noEditPoints="1" noAdjustHandles="1" noChangeArrowheads="1" noChangeShapeType="1"/>
              </p:cNvPicPr>
              <p:nvPr/>
            </p:nvPicPr>
            <p:blipFill>
              <a:blip r:embed="rId3"/>
              <a:stretch>
                <a:fillRect/>
              </a:stretch>
            </p:blipFill>
            <p:spPr>
              <a:xfrm>
                <a:off x="0" y="0"/>
                <a:ext cx="12192000" cy="6858000"/>
              </a:xfrm>
              <a:prstGeom prst="rect">
                <a:avLst/>
              </a:prstGeom>
            </p:spPr>
          </p:pic>
        </mc:Fallback>
      </mc:AlternateContent>
    </p:spTree>
    <p:extLst>
      <p:ext uri="{BB962C8B-B14F-4D97-AF65-F5344CB8AC3E}">
        <p14:creationId xmlns:p14="http://schemas.microsoft.com/office/powerpoint/2010/main" val="4271102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213918-F1EB-4BCE-BE23-F5E9851EE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E8BAB10-0ABB-C89C-CB2F-504C5271AD2D}"/>
              </a:ext>
            </a:extLst>
          </p:cNvPr>
          <p:cNvSpPr>
            <a:spLocks noGrp="1"/>
          </p:cNvSpPr>
          <p:nvPr>
            <p:ph type="title"/>
          </p:nvPr>
        </p:nvSpPr>
        <p:spPr>
          <a:xfrm>
            <a:off x="521208" y="978408"/>
            <a:ext cx="11155680" cy="1463040"/>
          </a:xfrm>
        </p:spPr>
        <p:txBody>
          <a:bodyPr>
            <a:normAutofit/>
          </a:bodyPr>
          <a:lstStyle/>
          <a:p>
            <a:pPr algn="ctr"/>
            <a:r>
              <a:rPr lang="en-GB" dirty="0"/>
              <a:t>Factors of Ageing Population </a:t>
            </a:r>
          </a:p>
        </p:txBody>
      </p:sp>
      <p:sp>
        <p:nvSpPr>
          <p:cNvPr id="11" name="Rectangle 10">
            <a:extLst>
              <a:ext uri="{FF2B5EF4-FFF2-40B4-BE49-F238E27FC236}">
                <a16:creationId xmlns:a16="http://schemas.microsoft.com/office/drawing/2014/main" id="{2062E862-C7F7-4CA1-B929-D0B75F5E9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40304C02-A746-6812-EEB1-674229561AB5}"/>
              </a:ext>
            </a:extLst>
          </p:cNvPr>
          <p:cNvGraphicFramePr>
            <a:graphicFrameLocks noGrp="1"/>
          </p:cNvGraphicFramePr>
          <p:nvPr>
            <p:ph idx="1"/>
            <p:extLst>
              <p:ext uri="{D42A27DB-BD31-4B8C-83A1-F6EECF244321}">
                <p14:modId xmlns:p14="http://schemas.microsoft.com/office/powerpoint/2010/main" val="1641792245"/>
              </p:ext>
            </p:extLst>
          </p:nvPr>
        </p:nvGraphicFramePr>
        <p:xfrm>
          <a:off x="520700" y="2578100"/>
          <a:ext cx="11156950" cy="37671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89281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50F3E-6BA3-837E-D667-8DE5F6112495}"/>
              </a:ext>
            </a:extLst>
          </p:cNvPr>
          <p:cNvSpPr>
            <a:spLocks noGrp="1"/>
          </p:cNvSpPr>
          <p:nvPr>
            <p:ph type="title"/>
          </p:nvPr>
        </p:nvSpPr>
        <p:spPr/>
        <p:txBody>
          <a:bodyPr/>
          <a:lstStyle/>
          <a:p>
            <a:endParaRPr lang="en-GB" dirty="0"/>
          </a:p>
        </p:txBody>
      </p:sp>
      <p:pic>
        <p:nvPicPr>
          <p:cNvPr id="4" name="Online Media 3" title="Are global birth rates declining?">
            <a:hlinkClick r:id="" action="ppaction://media"/>
            <a:extLst>
              <a:ext uri="{FF2B5EF4-FFF2-40B4-BE49-F238E27FC236}">
                <a16:creationId xmlns:a16="http://schemas.microsoft.com/office/drawing/2014/main" id="{D64CC624-7381-C540-3CD5-20071BC924D6}"/>
              </a:ext>
            </a:extLst>
          </p:cNvPr>
          <p:cNvPicPr>
            <a:picLocks noGrp="1" noRot="1" noChangeAspect="1"/>
          </p:cNvPicPr>
          <p:nvPr>
            <p:ph idx="1"/>
            <a:videoFile r:link="rId1"/>
          </p:nvPr>
        </p:nvPicPr>
        <p:blipFill>
          <a:blip r:embed="rId3"/>
          <a:stretch>
            <a:fillRect/>
          </a:stretch>
        </p:blipFill>
        <p:spPr>
          <a:xfrm>
            <a:off x="2765425" y="2578100"/>
            <a:ext cx="6667500" cy="3767138"/>
          </a:xfrm>
          <a:prstGeom prst="rect">
            <a:avLst/>
          </a:prstGeom>
        </p:spPr>
      </p:pic>
    </p:spTree>
    <p:extLst>
      <p:ext uri="{BB962C8B-B14F-4D97-AF65-F5344CB8AC3E}">
        <p14:creationId xmlns:p14="http://schemas.microsoft.com/office/powerpoint/2010/main" val="4214441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8873F53-55B7-4E34-B697-201CF2F10D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E78FACCD-902D-EA99-534A-0873DCFCC8F1}"/>
              </a:ext>
            </a:extLst>
          </p:cNvPr>
          <p:cNvSpPr>
            <a:spLocks noGrp="1"/>
          </p:cNvSpPr>
          <p:nvPr>
            <p:ph type="title"/>
          </p:nvPr>
        </p:nvSpPr>
        <p:spPr>
          <a:xfrm>
            <a:off x="8476488" y="978408"/>
            <a:ext cx="3200400" cy="2459736"/>
          </a:xfrm>
        </p:spPr>
        <p:txBody>
          <a:bodyPr anchor="b">
            <a:normAutofit/>
          </a:bodyPr>
          <a:lstStyle/>
          <a:p>
            <a:pPr>
              <a:lnSpc>
                <a:spcPct val="90000"/>
              </a:lnSpc>
            </a:pPr>
            <a:r>
              <a:rPr lang="en-GB" sz="4000"/>
              <a:t>Ageing Population: Gender Differences </a:t>
            </a:r>
          </a:p>
        </p:txBody>
      </p:sp>
      <p:sp>
        <p:nvSpPr>
          <p:cNvPr id="12" name="Freeform: Shape 11">
            <a:extLst>
              <a:ext uri="{FF2B5EF4-FFF2-40B4-BE49-F238E27FC236}">
                <a16:creationId xmlns:a16="http://schemas.microsoft.com/office/drawing/2014/main" id="{FD90D0AA-A57E-2DE9-0CE8-B7B3068784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5" name="Picture 4" descr="A graph showing the growth of women and men&#10;&#10;AI-generated content may be incorrect.">
            <a:extLst>
              <a:ext uri="{FF2B5EF4-FFF2-40B4-BE49-F238E27FC236}">
                <a16:creationId xmlns:a16="http://schemas.microsoft.com/office/drawing/2014/main" id="{51A74BC9-22DD-A2CA-61A7-316CD379A989}"/>
              </a:ext>
            </a:extLst>
          </p:cNvPr>
          <p:cNvPicPr>
            <a:picLocks noChangeAspect="1"/>
          </p:cNvPicPr>
          <p:nvPr/>
        </p:nvPicPr>
        <p:blipFill>
          <a:blip r:embed="rId2"/>
          <a:srcRect l="9487" r="9566" b="1"/>
          <a:stretch>
            <a:fillRect/>
          </a:stretch>
        </p:blipFill>
        <p:spPr>
          <a:xfrm>
            <a:off x="517864" y="970929"/>
            <a:ext cx="7534183" cy="5375076"/>
          </a:xfrm>
          <a:prstGeom prst="rect">
            <a:avLst/>
          </a:prstGeom>
        </p:spPr>
      </p:pic>
      <p:sp>
        <p:nvSpPr>
          <p:cNvPr id="3" name="Content Placeholder 2">
            <a:extLst>
              <a:ext uri="{FF2B5EF4-FFF2-40B4-BE49-F238E27FC236}">
                <a16:creationId xmlns:a16="http://schemas.microsoft.com/office/drawing/2014/main" id="{7A206080-696A-0D48-FB5E-CD2A2E95038F}"/>
              </a:ext>
            </a:extLst>
          </p:cNvPr>
          <p:cNvSpPr>
            <a:spLocks noGrp="1"/>
          </p:cNvSpPr>
          <p:nvPr>
            <p:ph idx="1"/>
          </p:nvPr>
        </p:nvSpPr>
        <p:spPr>
          <a:xfrm>
            <a:off x="8476488" y="3538728"/>
            <a:ext cx="3200400" cy="2816352"/>
          </a:xfrm>
        </p:spPr>
        <p:txBody>
          <a:bodyPr>
            <a:normAutofit lnSpcReduction="10000"/>
          </a:bodyPr>
          <a:lstStyle/>
          <a:p>
            <a:r>
              <a:rPr lang="en-GB" dirty="0"/>
              <a:t>Women live longer compared to men </a:t>
            </a:r>
          </a:p>
          <a:p>
            <a:r>
              <a:rPr lang="en-GB" dirty="0"/>
              <a:t>Men live more of their life in good health compared to women</a:t>
            </a:r>
          </a:p>
          <a:p>
            <a:pPr marL="0" indent="0">
              <a:buNone/>
            </a:pPr>
            <a:endParaRPr lang="en-GB" dirty="0"/>
          </a:p>
          <a:p>
            <a:pPr marL="0" indent="0" algn="ctr">
              <a:buNone/>
            </a:pPr>
            <a:r>
              <a:rPr lang="en-GB" dirty="0"/>
              <a:t>(Government Office of Science, 2016) </a:t>
            </a:r>
          </a:p>
        </p:txBody>
      </p:sp>
    </p:spTree>
    <p:extLst>
      <p:ext uri="{BB962C8B-B14F-4D97-AF65-F5344CB8AC3E}">
        <p14:creationId xmlns:p14="http://schemas.microsoft.com/office/powerpoint/2010/main" val="11771552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C7EFAAB5-34A3-C2FC-70BA-7720CC8AD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9F05B9-1454-536B-E6AF-4BC667CB12B3}"/>
              </a:ext>
            </a:extLst>
          </p:cNvPr>
          <p:cNvSpPr>
            <a:spLocks noGrp="1"/>
          </p:cNvSpPr>
          <p:nvPr>
            <p:ph type="title"/>
          </p:nvPr>
        </p:nvSpPr>
        <p:spPr>
          <a:xfrm>
            <a:off x="2763367" y="5148283"/>
            <a:ext cx="7263804" cy="1008208"/>
          </a:xfrm>
        </p:spPr>
        <p:txBody>
          <a:bodyPr vert="horz" lIns="91440" tIns="45720" rIns="91440" bIns="45720" rtlCol="0" anchor="ctr">
            <a:normAutofit fontScale="90000"/>
          </a:bodyPr>
          <a:lstStyle/>
          <a:p>
            <a:pPr algn="ctr"/>
            <a:r>
              <a:rPr lang="en-US" dirty="0"/>
              <a:t>At what age is considered as ‘old’? </a:t>
            </a:r>
          </a:p>
        </p:txBody>
      </p:sp>
      <p:sp>
        <p:nvSpPr>
          <p:cNvPr id="15" name="Freeform: Shape 14">
            <a:extLst>
              <a:ext uri="{FF2B5EF4-FFF2-40B4-BE49-F238E27FC236}">
                <a16:creationId xmlns:a16="http://schemas.microsoft.com/office/drawing/2014/main" id="{FDD57DDC-2075-7CBD-00B4-0A5FF0991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Content Placeholder 3" descr="A person with white hair and a person with a glass of liquid&#10;&#10;AI-generated content may be incorrect.">
            <a:extLst>
              <a:ext uri="{FF2B5EF4-FFF2-40B4-BE49-F238E27FC236}">
                <a16:creationId xmlns:a16="http://schemas.microsoft.com/office/drawing/2014/main" id="{8062C6D0-3A14-1B28-FDC5-80A03F0381DD}"/>
              </a:ext>
            </a:extLst>
          </p:cNvPr>
          <p:cNvPicPr>
            <a:picLocks noGrp="1" noChangeAspect="1"/>
          </p:cNvPicPr>
          <p:nvPr>
            <p:ph idx="1"/>
          </p:nvPr>
        </p:nvPicPr>
        <p:blipFill>
          <a:blip r:embed="rId2"/>
          <a:srcRect t="8684" b="13684"/>
          <a:stretch>
            <a:fillRect/>
          </a:stretch>
        </p:blipFill>
        <p:spPr>
          <a:xfrm>
            <a:off x="517868" y="657369"/>
            <a:ext cx="11153216" cy="4437481"/>
          </a:xfrm>
          <a:prstGeom prst="rect">
            <a:avLst/>
          </a:prstGeom>
        </p:spPr>
      </p:pic>
    </p:spTree>
    <p:extLst>
      <p:ext uri="{BB962C8B-B14F-4D97-AF65-F5344CB8AC3E}">
        <p14:creationId xmlns:p14="http://schemas.microsoft.com/office/powerpoint/2010/main" val="166787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Freeform: Shape 1030">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3" name="Freeform: Shape 1032">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35" name="Rectangle 1034">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F9CC7E4-7FFC-980B-55AE-2D5E0508A78D}"/>
              </a:ext>
            </a:extLst>
          </p:cNvPr>
          <p:cNvSpPr>
            <a:spLocks noGrp="1"/>
          </p:cNvSpPr>
          <p:nvPr>
            <p:ph type="title"/>
          </p:nvPr>
        </p:nvSpPr>
        <p:spPr>
          <a:xfrm>
            <a:off x="521207" y="978409"/>
            <a:ext cx="11149875" cy="1406204"/>
          </a:xfrm>
        </p:spPr>
        <p:txBody>
          <a:bodyPr vert="horz" lIns="91440" tIns="45720" rIns="91440" bIns="45720" rtlCol="0" anchor="b">
            <a:normAutofit/>
          </a:bodyPr>
          <a:lstStyle/>
          <a:p>
            <a:r>
              <a:rPr lang="en-US" sz="6000"/>
              <a:t>Perception of old age? </a:t>
            </a:r>
          </a:p>
        </p:txBody>
      </p:sp>
      <p:sp>
        <p:nvSpPr>
          <p:cNvPr id="1037" name="Freeform: Shape 1036">
            <a:extLst>
              <a:ext uri="{FF2B5EF4-FFF2-40B4-BE49-F238E27FC236}">
                <a16:creationId xmlns:a16="http://schemas.microsoft.com/office/drawing/2014/main" id="{DCC11005-BC53-5976-9587-FB0B62EF6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descr="A comparison of a person with a different hair style&#10;&#10;AI-generated content may be incorrect.">
            <a:extLst>
              <a:ext uri="{FF2B5EF4-FFF2-40B4-BE49-F238E27FC236}">
                <a16:creationId xmlns:a16="http://schemas.microsoft.com/office/drawing/2014/main" id="{75C94F85-DD3A-E74F-1498-B095B63CD220}"/>
              </a:ext>
            </a:extLst>
          </p:cNvPr>
          <p:cNvPicPr>
            <a:picLocks noChangeAspect="1"/>
          </p:cNvPicPr>
          <p:nvPr/>
        </p:nvPicPr>
        <p:blipFill>
          <a:blip r:embed="rId2"/>
          <a:stretch>
            <a:fillRect/>
          </a:stretch>
        </p:blipFill>
        <p:spPr>
          <a:xfrm>
            <a:off x="8607255" y="1952405"/>
            <a:ext cx="3458214" cy="2645534"/>
          </a:xfrm>
          <a:prstGeom prst="rect">
            <a:avLst/>
          </a:prstGeom>
        </p:spPr>
      </p:pic>
      <p:pic>
        <p:nvPicPr>
          <p:cNvPr id="5" name="Content Placeholder 4" descr="A graph of different colored bars&#10;&#10;AI-generated content may be incorrect.">
            <a:extLst>
              <a:ext uri="{FF2B5EF4-FFF2-40B4-BE49-F238E27FC236}">
                <a16:creationId xmlns:a16="http://schemas.microsoft.com/office/drawing/2014/main" id="{0A750621-AAA2-70AD-4CA0-7F97CFD05147}"/>
              </a:ext>
            </a:extLst>
          </p:cNvPr>
          <p:cNvPicPr>
            <a:picLocks noGrp="1" noChangeAspect="1"/>
          </p:cNvPicPr>
          <p:nvPr>
            <p:ph idx="1"/>
          </p:nvPr>
        </p:nvPicPr>
        <p:blipFill>
          <a:blip r:embed="rId3"/>
          <a:stretch>
            <a:fillRect/>
          </a:stretch>
        </p:blipFill>
        <p:spPr>
          <a:xfrm>
            <a:off x="1283783" y="2623504"/>
            <a:ext cx="6557560" cy="3803541"/>
          </a:xfrm>
          <a:prstGeom prst="rect">
            <a:avLst/>
          </a:prstGeom>
        </p:spPr>
      </p:pic>
      <p:pic>
        <p:nvPicPr>
          <p:cNvPr id="1026" name="Picture 2" descr="Cameron Diaz">
            <a:extLst>
              <a:ext uri="{FF2B5EF4-FFF2-40B4-BE49-F238E27FC236}">
                <a16:creationId xmlns:a16="http://schemas.microsoft.com/office/drawing/2014/main" id="{216C14FD-C80C-A453-9CE6-594844D8EB6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607255" y="4525275"/>
            <a:ext cx="3547872" cy="233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51666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Freeform: Shape 512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29" name="Freeform: Shape 5128">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5131" name="Rectangle 5130">
            <a:extLst>
              <a:ext uri="{FF2B5EF4-FFF2-40B4-BE49-F238E27FC236}">
                <a16:creationId xmlns:a16="http://schemas.microsoft.com/office/drawing/2014/main" id="{8BEC44CD-E290-4D60-A056-5BA05B182A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Can we reverse ageing and make our cells young again? | Babraham Institute">
            <a:extLst>
              <a:ext uri="{FF2B5EF4-FFF2-40B4-BE49-F238E27FC236}">
                <a16:creationId xmlns:a16="http://schemas.microsoft.com/office/drawing/2014/main" id="{D6F152D6-0260-D1C4-A83A-96C6BDAD61E6}"/>
              </a:ext>
            </a:extLst>
          </p:cNvPr>
          <p:cNvPicPr>
            <a:picLocks noGrp="1" noChangeAspect="1" noChangeArrowheads="1"/>
          </p:cNvPicPr>
          <p:nvPr>
            <p:ph idx="1"/>
          </p:nvPr>
        </p:nvPicPr>
        <p:blipFill>
          <a:blip r:embed="rId2">
            <a:alphaModFix amt="40000"/>
            <a:extLst>
              <a:ext uri="{28A0092B-C50C-407E-A947-70E740481C1C}">
                <a14:useLocalDpi xmlns:a14="http://schemas.microsoft.com/office/drawing/2010/main" val="0"/>
              </a:ext>
            </a:extLst>
          </a:blip>
          <a:srcRect l="5556" r="5556"/>
          <a:stretch>
            <a:fillRect/>
          </a:stretch>
        </p:blipFill>
        <p:spPr bwMode="auto">
          <a:xfrm>
            <a:off x="-2" y="-4"/>
            <a:ext cx="12192001"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48226E2-01BB-D251-41B4-35E2F4F4552F}"/>
              </a:ext>
            </a:extLst>
          </p:cNvPr>
          <p:cNvSpPr>
            <a:spLocks noGrp="1"/>
          </p:cNvSpPr>
          <p:nvPr>
            <p:ph type="title"/>
          </p:nvPr>
        </p:nvSpPr>
        <p:spPr>
          <a:xfrm>
            <a:off x="517870" y="978408"/>
            <a:ext cx="5021182" cy="2450592"/>
          </a:xfrm>
        </p:spPr>
        <p:txBody>
          <a:bodyPr vert="horz" lIns="91440" tIns="45720" rIns="91440" bIns="45720" rtlCol="0" anchor="t">
            <a:normAutofit/>
          </a:bodyPr>
          <a:lstStyle/>
          <a:p>
            <a:r>
              <a:rPr lang="en-US" sz="6000">
                <a:solidFill>
                  <a:srgbClr val="FFFFFF"/>
                </a:solidFill>
              </a:rPr>
              <a:t>What is ageing? </a:t>
            </a:r>
          </a:p>
        </p:txBody>
      </p:sp>
      <p:sp>
        <p:nvSpPr>
          <p:cNvPr id="5133" name="Rectangle 5132">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Rectangle 5134">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8959751"/>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BC643-640A-520F-480C-95267E04AB27}"/>
              </a:ext>
            </a:extLst>
          </p:cNvPr>
          <p:cNvSpPr>
            <a:spLocks noGrp="1"/>
          </p:cNvSpPr>
          <p:nvPr>
            <p:ph type="title"/>
          </p:nvPr>
        </p:nvSpPr>
        <p:spPr/>
        <p:txBody>
          <a:bodyPr/>
          <a:lstStyle/>
          <a:p>
            <a:pPr algn="ctr"/>
            <a:r>
              <a:rPr lang="en-GB" dirty="0"/>
              <a:t>Definitions</a:t>
            </a:r>
          </a:p>
        </p:txBody>
      </p:sp>
      <p:graphicFrame>
        <p:nvGraphicFramePr>
          <p:cNvPr id="4" name="Content Placeholder 3">
            <a:extLst>
              <a:ext uri="{FF2B5EF4-FFF2-40B4-BE49-F238E27FC236}">
                <a16:creationId xmlns:a16="http://schemas.microsoft.com/office/drawing/2014/main" id="{FF01708A-F336-175E-85D9-963590F26D4B}"/>
              </a:ext>
            </a:extLst>
          </p:cNvPr>
          <p:cNvGraphicFramePr>
            <a:graphicFrameLocks noGrp="1"/>
          </p:cNvGraphicFramePr>
          <p:nvPr>
            <p:ph idx="1"/>
            <p:extLst>
              <p:ext uri="{D42A27DB-BD31-4B8C-83A1-F6EECF244321}">
                <p14:modId xmlns:p14="http://schemas.microsoft.com/office/powerpoint/2010/main" val="2034138944"/>
              </p:ext>
            </p:extLst>
          </p:nvPr>
        </p:nvGraphicFramePr>
        <p:xfrm>
          <a:off x="520700" y="2578100"/>
          <a:ext cx="11156949" cy="3114040"/>
        </p:xfrm>
        <a:graphic>
          <a:graphicData uri="http://schemas.openxmlformats.org/drawingml/2006/table">
            <a:tbl>
              <a:tblPr firstRow="1" bandRow="1">
                <a:tableStyleId>{5C22544A-7EE6-4342-B048-85BDC9FD1C3A}</a:tableStyleId>
              </a:tblPr>
              <a:tblGrid>
                <a:gridCol w="3718983">
                  <a:extLst>
                    <a:ext uri="{9D8B030D-6E8A-4147-A177-3AD203B41FA5}">
                      <a16:colId xmlns:a16="http://schemas.microsoft.com/office/drawing/2014/main" val="3557038955"/>
                    </a:ext>
                  </a:extLst>
                </a:gridCol>
                <a:gridCol w="3718983">
                  <a:extLst>
                    <a:ext uri="{9D8B030D-6E8A-4147-A177-3AD203B41FA5}">
                      <a16:colId xmlns:a16="http://schemas.microsoft.com/office/drawing/2014/main" val="3592984293"/>
                    </a:ext>
                  </a:extLst>
                </a:gridCol>
                <a:gridCol w="3718983">
                  <a:extLst>
                    <a:ext uri="{9D8B030D-6E8A-4147-A177-3AD203B41FA5}">
                      <a16:colId xmlns:a16="http://schemas.microsoft.com/office/drawing/2014/main" val="2604359410"/>
                    </a:ext>
                  </a:extLst>
                </a:gridCol>
              </a:tblGrid>
              <a:tr h="370840">
                <a:tc>
                  <a:txBody>
                    <a:bodyPr/>
                    <a:lstStyle/>
                    <a:p>
                      <a:r>
                        <a:rPr lang="en-GB" dirty="0"/>
                        <a:t>Ageing </a:t>
                      </a:r>
                    </a:p>
                  </a:txBody>
                  <a:tcPr/>
                </a:tc>
                <a:tc>
                  <a:txBody>
                    <a:bodyPr/>
                    <a:lstStyle/>
                    <a:p>
                      <a:r>
                        <a:rPr lang="en-GB" dirty="0"/>
                        <a:t>Older Person </a:t>
                      </a:r>
                    </a:p>
                  </a:txBody>
                  <a:tcPr/>
                </a:tc>
                <a:tc>
                  <a:txBody>
                    <a:bodyPr/>
                    <a:lstStyle/>
                    <a:p>
                      <a:r>
                        <a:rPr lang="en-GB" dirty="0"/>
                        <a:t>Elderly </a:t>
                      </a:r>
                    </a:p>
                  </a:txBody>
                  <a:tcPr/>
                </a:tc>
                <a:extLst>
                  <a:ext uri="{0D108BD9-81ED-4DB2-BD59-A6C34878D82A}">
                    <a16:rowId xmlns:a16="http://schemas.microsoft.com/office/drawing/2014/main" val="1571216574"/>
                  </a:ext>
                </a:extLst>
              </a:tr>
              <a:tr h="370840">
                <a:tc>
                  <a:txBody>
                    <a:bodyPr/>
                    <a:lstStyle/>
                    <a:p>
                      <a:r>
                        <a:rPr lang="en-GB" dirty="0"/>
                        <a:t>Aging is the progressive accumulation of diverse, deleterious changes” </a:t>
                      </a:r>
                    </a:p>
                    <a:p>
                      <a:endParaRPr lang="en-GB" dirty="0"/>
                    </a:p>
                  </a:txBody>
                  <a:tcPr/>
                </a:tc>
                <a:tc>
                  <a:txBody>
                    <a:bodyPr/>
                    <a:lstStyle/>
                    <a:p>
                      <a:endParaRPr lang="en-GB" dirty="0"/>
                    </a:p>
                  </a:txBody>
                  <a:tcPr/>
                </a:tc>
                <a:tc>
                  <a:txBody>
                    <a:bodyPr/>
                    <a:lstStyle/>
                    <a:p>
                      <a:r>
                        <a:rPr lang="en-GB" dirty="0"/>
                        <a:t>Generally, refers to individuals who are older or aging, typically past middle age.</a:t>
                      </a:r>
                    </a:p>
                  </a:txBody>
                  <a:tcPr/>
                </a:tc>
                <a:extLst>
                  <a:ext uri="{0D108BD9-81ED-4DB2-BD59-A6C34878D82A}">
                    <a16:rowId xmlns:a16="http://schemas.microsoft.com/office/drawing/2014/main" val="3816999250"/>
                  </a:ext>
                </a:extLst>
              </a:tr>
              <a:tr h="370840">
                <a:tc>
                  <a:txBody>
                    <a:bodyPr/>
                    <a:lstStyle/>
                    <a:p>
                      <a:r>
                        <a:rPr lang="en-GB" dirty="0"/>
                        <a:t>“Accumulation of damage as a primary characteristic of aging”</a:t>
                      </a:r>
                    </a:p>
                    <a:p>
                      <a:endParaRPr lang="en-GB" dirty="0"/>
                    </a:p>
                  </a:txBody>
                  <a:tcPr/>
                </a:tc>
                <a:tc>
                  <a:txBody>
                    <a:bodyPr/>
                    <a:lstStyle/>
                    <a:p>
                      <a:endParaRPr lang="en-GB"/>
                    </a:p>
                  </a:txBody>
                  <a:tcPr/>
                </a:tc>
                <a:tc>
                  <a:txBody>
                    <a:bodyPr/>
                    <a:lstStyle/>
                    <a:p>
                      <a:r>
                        <a:rPr lang="en-GB" dirty="0"/>
                        <a:t>Describes people who are 65 years old</a:t>
                      </a:r>
                    </a:p>
                  </a:txBody>
                  <a:tcPr/>
                </a:tc>
                <a:extLst>
                  <a:ext uri="{0D108BD9-81ED-4DB2-BD59-A6C34878D82A}">
                    <a16:rowId xmlns:a16="http://schemas.microsoft.com/office/drawing/2014/main" val="46940583"/>
                  </a:ext>
                </a:extLst>
              </a:tr>
              <a:tr h="370840">
                <a:tc>
                  <a:txBody>
                    <a:bodyPr/>
                    <a:lstStyle/>
                    <a:p>
                      <a:r>
                        <a:rPr lang="en-GB" dirty="0"/>
                        <a:t>(cited in Keshavarz et al, 2023) </a:t>
                      </a:r>
                    </a:p>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89092888"/>
                  </a:ext>
                </a:extLst>
              </a:tr>
            </a:tbl>
          </a:graphicData>
        </a:graphic>
      </p:graphicFrame>
    </p:spTree>
    <p:extLst>
      <p:ext uri="{BB962C8B-B14F-4D97-AF65-F5344CB8AC3E}">
        <p14:creationId xmlns:p14="http://schemas.microsoft.com/office/powerpoint/2010/main" val="6704870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Freeform: Shape 307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81" name="Freeform: Shape 308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083" name="Rectangle 3082">
            <a:extLst>
              <a:ext uri="{FF2B5EF4-FFF2-40B4-BE49-F238E27FC236}">
                <a16:creationId xmlns:a16="http://schemas.microsoft.com/office/drawing/2014/main" id="{E73AF435-44C8-C44B-9352-ACFA393E2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BAEA474-B28D-78F7-35D4-192334F8DCD6}"/>
              </a:ext>
            </a:extLst>
          </p:cNvPr>
          <p:cNvSpPr>
            <a:spLocks noGrp="1"/>
          </p:cNvSpPr>
          <p:nvPr>
            <p:ph type="title"/>
          </p:nvPr>
        </p:nvSpPr>
        <p:spPr>
          <a:xfrm>
            <a:off x="517869" y="2030593"/>
            <a:ext cx="4358503" cy="3137941"/>
          </a:xfrm>
        </p:spPr>
        <p:txBody>
          <a:bodyPr vert="horz" lIns="91440" tIns="45720" rIns="91440" bIns="45720" rtlCol="0" anchor="t">
            <a:normAutofit/>
          </a:bodyPr>
          <a:lstStyle/>
          <a:p>
            <a:pPr algn="ctr">
              <a:lnSpc>
                <a:spcPct val="90000"/>
              </a:lnSpc>
            </a:pPr>
            <a:r>
              <a:rPr lang="en-US" sz="2900" dirty="0"/>
              <a:t>"What do you think influences how people experience ageing — is it mainly biological, psychological, or social factors?"</a:t>
            </a:r>
          </a:p>
        </p:txBody>
      </p:sp>
      <p:sp>
        <p:nvSpPr>
          <p:cNvPr id="3085" name="Freeform: Shape 3084">
            <a:extLst>
              <a:ext uri="{FF2B5EF4-FFF2-40B4-BE49-F238E27FC236}">
                <a16:creationId xmlns:a16="http://schemas.microsoft.com/office/drawing/2014/main" id="{288058DF-7580-C88F-23F0-429412309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495" y="508090"/>
            <a:ext cx="4288568" cy="149279"/>
          </a:xfrm>
          <a:custGeom>
            <a:avLst/>
            <a:gdLst>
              <a:gd name="connsiteX0" fmla="*/ 0 w 6117427"/>
              <a:gd name="connsiteY0" fmla="*/ 0 h 149279"/>
              <a:gd name="connsiteX1" fmla="*/ 6117427 w 6117427"/>
              <a:gd name="connsiteY1" fmla="*/ 0 h 149279"/>
              <a:gd name="connsiteX2" fmla="*/ 6117427 w 6117427"/>
              <a:gd name="connsiteY2" fmla="*/ 149279 h 149279"/>
              <a:gd name="connsiteX3" fmla="*/ 0 w 611742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117427" h="149279">
                <a:moveTo>
                  <a:pt x="0" y="0"/>
                </a:moveTo>
                <a:lnTo>
                  <a:pt x="6117427" y="0"/>
                </a:lnTo>
                <a:lnTo>
                  <a:pt x="611742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87" name="Freeform: Shape 3086">
            <a:extLst>
              <a:ext uri="{FF2B5EF4-FFF2-40B4-BE49-F238E27FC236}">
                <a16:creationId xmlns:a16="http://schemas.microsoft.com/office/drawing/2014/main" id="{43F82943-4565-9E0E-E9DB-5B7B417E67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07749"/>
            <a:ext cx="4307405" cy="45720"/>
          </a:xfrm>
          <a:custGeom>
            <a:avLst/>
            <a:gdLst>
              <a:gd name="connsiteX0" fmla="*/ 0 w 6144298"/>
              <a:gd name="connsiteY0" fmla="*/ 0 h 45720"/>
              <a:gd name="connsiteX1" fmla="*/ 5021183 w 6144298"/>
              <a:gd name="connsiteY1" fmla="*/ 0 h 45720"/>
              <a:gd name="connsiteX2" fmla="*/ 5021183 w 6144298"/>
              <a:gd name="connsiteY2" fmla="*/ 1 h 45720"/>
              <a:gd name="connsiteX3" fmla="*/ 6144298 w 6144298"/>
              <a:gd name="connsiteY3" fmla="*/ 1 h 45720"/>
              <a:gd name="connsiteX4" fmla="*/ 6144298 w 6144298"/>
              <a:gd name="connsiteY4" fmla="*/ 45720 h 45720"/>
              <a:gd name="connsiteX5" fmla="*/ 1123115 w 6144298"/>
              <a:gd name="connsiteY5" fmla="*/ 45720 h 45720"/>
              <a:gd name="connsiteX6" fmla="*/ 1123115 w 6144298"/>
              <a:gd name="connsiteY6" fmla="*/ 45719 h 45720"/>
              <a:gd name="connsiteX7" fmla="*/ 0 w 6144298"/>
              <a:gd name="connsiteY7" fmla="*/ 45719 h 4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44298" h="45720">
                <a:moveTo>
                  <a:pt x="0" y="0"/>
                </a:moveTo>
                <a:lnTo>
                  <a:pt x="5021183" y="0"/>
                </a:lnTo>
                <a:lnTo>
                  <a:pt x="5021183" y="1"/>
                </a:lnTo>
                <a:lnTo>
                  <a:pt x="6144298" y="1"/>
                </a:lnTo>
                <a:lnTo>
                  <a:pt x="6144298" y="45720"/>
                </a:lnTo>
                <a:lnTo>
                  <a:pt x="1123115" y="45720"/>
                </a:lnTo>
                <a:lnTo>
                  <a:pt x="112311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descr="How you feel about aging could affect health. Here's how to keep the right  attitude. | American Heart Association">
            <a:extLst>
              <a:ext uri="{FF2B5EF4-FFF2-40B4-BE49-F238E27FC236}">
                <a16:creationId xmlns:a16="http://schemas.microsoft.com/office/drawing/2014/main" id="{08CF27B6-E7EA-E504-B6B8-A7F4BFA4FD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194" r="12943" b="-1"/>
          <a:stretch>
            <a:fillRect/>
          </a:stretch>
        </p:blipFill>
        <p:spPr bwMode="auto">
          <a:xfrm>
            <a:off x="5398477" y="508090"/>
            <a:ext cx="6271028" cy="5745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6301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5E875-9F4A-FEF4-1BC7-44263A1DAA52}"/>
              </a:ext>
            </a:extLst>
          </p:cNvPr>
          <p:cNvSpPr>
            <a:spLocks noGrp="1"/>
          </p:cNvSpPr>
          <p:nvPr>
            <p:ph type="title"/>
          </p:nvPr>
        </p:nvSpPr>
        <p:spPr/>
        <p:txBody>
          <a:bodyPr/>
          <a:lstStyle/>
          <a:p>
            <a:pPr algn="ctr"/>
            <a:r>
              <a:rPr lang="en-GB" dirty="0"/>
              <a:t>Types of Ageing </a:t>
            </a:r>
          </a:p>
        </p:txBody>
      </p:sp>
      <p:sp>
        <p:nvSpPr>
          <p:cNvPr id="9" name="Flowchart: Connector 8">
            <a:extLst>
              <a:ext uri="{FF2B5EF4-FFF2-40B4-BE49-F238E27FC236}">
                <a16:creationId xmlns:a16="http://schemas.microsoft.com/office/drawing/2014/main" id="{567CECFB-C2DE-87A4-46E6-0E417FE427D2}"/>
              </a:ext>
            </a:extLst>
          </p:cNvPr>
          <p:cNvSpPr/>
          <p:nvPr/>
        </p:nvSpPr>
        <p:spPr>
          <a:xfrm>
            <a:off x="851770" y="2578608"/>
            <a:ext cx="3995803" cy="3371255"/>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Chronological </a:t>
            </a:r>
          </a:p>
        </p:txBody>
      </p:sp>
      <p:sp>
        <p:nvSpPr>
          <p:cNvPr id="10" name="Flowchart: Connector 9">
            <a:extLst>
              <a:ext uri="{FF2B5EF4-FFF2-40B4-BE49-F238E27FC236}">
                <a16:creationId xmlns:a16="http://schemas.microsoft.com/office/drawing/2014/main" id="{64C197DF-7B89-CAD5-CBC2-BBFE6C265601}"/>
              </a:ext>
            </a:extLst>
          </p:cNvPr>
          <p:cNvSpPr/>
          <p:nvPr/>
        </p:nvSpPr>
        <p:spPr>
          <a:xfrm>
            <a:off x="7344427" y="2229634"/>
            <a:ext cx="3995803" cy="3583070"/>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Biological </a:t>
            </a:r>
          </a:p>
        </p:txBody>
      </p:sp>
      <p:sp>
        <p:nvSpPr>
          <p:cNvPr id="11" name="Arrow: Left-Right 10">
            <a:extLst>
              <a:ext uri="{FF2B5EF4-FFF2-40B4-BE49-F238E27FC236}">
                <a16:creationId xmlns:a16="http://schemas.microsoft.com/office/drawing/2014/main" id="{4F407D04-FE79-792F-32DA-239DD7D77C6D}"/>
              </a:ext>
            </a:extLst>
          </p:cNvPr>
          <p:cNvSpPr/>
          <p:nvPr/>
        </p:nvSpPr>
        <p:spPr>
          <a:xfrm>
            <a:off x="5085567" y="3863401"/>
            <a:ext cx="2016691" cy="400833"/>
          </a:xfrm>
          <a:prstGeom prst="lef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109348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34C0330F-1D4F-4552-B799-615DD237B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BA0A5D40-9A24-E842-C769-D48CA86E973A}"/>
              </a:ext>
            </a:extLst>
          </p:cNvPr>
          <p:cNvSpPr>
            <a:spLocks noGrp="1"/>
          </p:cNvSpPr>
          <p:nvPr>
            <p:ph type="title"/>
          </p:nvPr>
        </p:nvSpPr>
        <p:spPr>
          <a:xfrm>
            <a:off x="521208" y="978408"/>
            <a:ext cx="4754880" cy="1463040"/>
          </a:xfrm>
        </p:spPr>
        <p:txBody>
          <a:bodyPr>
            <a:normAutofit/>
          </a:bodyPr>
          <a:lstStyle/>
          <a:p>
            <a:r>
              <a:rPr lang="en-GB" dirty="0"/>
              <a:t>Theory of Ageing </a:t>
            </a:r>
            <a:endParaRPr lang="en-GB"/>
          </a:p>
        </p:txBody>
      </p:sp>
      <p:sp>
        <p:nvSpPr>
          <p:cNvPr id="2059" name="Rectangle 2058">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1" y="508090"/>
            <a:ext cx="4672966"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2052" name="Picture 4" descr="How Age Affects Your Skin? | Biotech Healthcare Lazzoni Hotel">
            <a:extLst>
              <a:ext uri="{FF2B5EF4-FFF2-40B4-BE49-F238E27FC236}">
                <a16:creationId xmlns:a16="http://schemas.microsoft.com/office/drawing/2014/main" id="{F4A41D0F-D53C-62EC-E5A4-93BE7630EC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1034" r="44534" b="-1"/>
          <a:stretch>
            <a:fillRect/>
          </a:stretch>
        </p:blipFill>
        <p:spPr bwMode="auto">
          <a:xfrm>
            <a:off x="5958018" y="508090"/>
            <a:ext cx="5709726" cy="58469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E4D49CD1-80C3-B17F-5813-A6E38B506ECF}"/>
              </a:ext>
            </a:extLst>
          </p:cNvPr>
          <p:cNvGraphicFramePr>
            <a:graphicFrameLocks noGrp="1"/>
          </p:cNvGraphicFramePr>
          <p:nvPr>
            <p:ph idx="1"/>
            <p:extLst>
              <p:ext uri="{D42A27DB-BD31-4B8C-83A1-F6EECF244321}">
                <p14:modId xmlns:p14="http://schemas.microsoft.com/office/powerpoint/2010/main" val="2282262473"/>
              </p:ext>
            </p:extLst>
          </p:nvPr>
        </p:nvGraphicFramePr>
        <p:xfrm>
          <a:off x="521208" y="1853852"/>
          <a:ext cx="4672584" cy="44920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95032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817D949E-564D-4503-A64E-D22FA3232C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C20B4B-67BB-65FE-D5A1-3EC374FEAB4E}"/>
              </a:ext>
            </a:extLst>
          </p:cNvPr>
          <p:cNvSpPr>
            <a:spLocks noGrp="1"/>
          </p:cNvSpPr>
          <p:nvPr>
            <p:ph type="title"/>
          </p:nvPr>
        </p:nvSpPr>
        <p:spPr>
          <a:xfrm>
            <a:off x="521208" y="978408"/>
            <a:ext cx="3154680" cy="4069080"/>
          </a:xfrm>
        </p:spPr>
        <p:txBody>
          <a:bodyPr>
            <a:normAutofit/>
          </a:bodyPr>
          <a:lstStyle/>
          <a:p>
            <a:pPr algn="ctr"/>
            <a:r>
              <a:rPr lang="en-GB" sz="3100" dirty="0"/>
              <a:t>Disengagement Theory: </a:t>
            </a:r>
            <a:br>
              <a:rPr lang="en-GB" sz="3100" dirty="0"/>
            </a:br>
            <a:r>
              <a:rPr lang="en-GB" sz="3100" dirty="0"/>
              <a:t>Hypothesis </a:t>
            </a:r>
          </a:p>
        </p:txBody>
      </p:sp>
      <p:sp>
        <p:nvSpPr>
          <p:cNvPr id="22" name="Rectangle 21">
            <a:extLst>
              <a:ext uri="{FF2B5EF4-FFF2-40B4-BE49-F238E27FC236}">
                <a16:creationId xmlns:a16="http://schemas.microsoft.com/office/drawing/2014/main" id="{2C8EEB27-9249-8B3A-C8C2-18F9DC48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8482CAC-96FF-EBE5-E97D-0BE2B8A51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99535"/>
            <a:ext cx="11155680" cy="46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586AC73D-6B6E-5D0D-9E8D-68A1220AB41B}"/>
              </a:ext>
            </a:extLst>
          </p:cNvPr>
          <p:cNvGraphicFramePr>
            <a:graphicFrameLocks noGrp="1"/>
          </p:cNvGraphicFramePr>
          <p:nvPr>
            <p:ph idx="1"/>
            <p:extLst>
              <p:ext uri="{D42A27DB-BD31-4B8C-83A1-F6EECF244321}">
                <p14:modId xmlns:p14="http://schemas.microsoft.com/office/powerpoint/2010/main" val="2010664465"/>
              </p:ext>
            </p:extLst>
          </p:nvPr>
        </p:nvGraphicFramePr>
        <p:xfrm>
          <a:off x="4389120" y="978408"/>
          <a:ext cx="7306056" cy="5010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77890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4535A-5E8C-8937-FD72-A75525E7ECE3}"/>
              </a:ext>
            </a:extLst>
          </p:cNvPr>
          <p:cNvSpPr>
            <a:spLocks noGrp="1"/>
          </p:cNvSpPr>
          <p:nvPr>
            <p:ph type="title"/>
          </p:nvPr>
        </p:nvSpPr>
        <p:spPr/>
        <p:txBody>
          <a:bodyPr/>
          <a:lstStyle/>
          <a:p>
            <a:pPr algn="ctr"/>
            <a:r>
              <a:rPr lang="en-GB" dirty="0"/>
              <a:t>Disengagement of Ageing </a:t>
            </a:r>
          </a:p>
        </p:txBody>
      </p:sp>
      <p:graphicFrame>
        <p:nvGraphicFramePr>
          <p:cNvPr id="5" name="Content Placeholder 2">
            <a:extLst>
              <a:ext uri="{FF2B5EF4-FFF2-40B4-BE49-F238E27FC236}">
                <a16:creationId xmlns:a16="http://schemas.microsoft.com/office/drawing/2014/main" id="{BBEF5934-87A0-639C-0C52-913A39AF5D3C}"/>
              </a:ext>
            </a:extLst>
          </p:cNvPr>
          <p:cNvGraphicFramePr>
            <a:graphicFrameLocks noGrp="1"/>
          </p:cNvGraphicFramePr>
          <p:nvPr>
            <p:ph idx="1"/>
            <p:extLst>
              <p:ext uri="{D42A27DB-BD31-4B8C-83A1-F6EECF244321}">
                <p14:modId xmlns:p14="http://schemas.microsoft.com/office/powerpoint/2010/main" val="2187947127"/>
              </p:ext>
            </p:extLst>
          </p:nvPr>
        </p:nvGraphicFramePr>
        <p:xfrm>
          <a:off x="521208" y="2578608"/>
          <a:ext cx="11155680" cy="3767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3374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4F0D1-CAEE-90CF-D2E4-0262323E04DF}"/>
              </a:ext>
            </a:extLst>
          </p:cNvPr>
          <p:cNvSpPr>
            <a:spLocks noGrp="1"/>
          </p:cNvSpPr>
          <p:nvPr>
            <p:ph type="title"/>
          </p:nvPr>
        </p:nvSpPr>
        <p:spPr/>
        <p:txBody>
          <a:bodyPr/>
          <a:lstStyle/>
          <a:p>
            <a:r>
              <a:rPr lang="en-GB" dirty="0"/>
              <a:t>Consequences </a:t>
            </a:r>
          </a:p>
        </p:txBody>
      </p:sp>
      <p:graphicFrame>
        <p:nvGraphicFramePr>
          <p:cNvPr id="7" name="Content Placeholder 2">
            <a:extLst>
              <a:ext uri="{FF2B5EF4-FFF2-40B4-BE49-F238E27FC236}">
                <a16:creationId xmlns:a16="http://schemas.microsoft.com/office/drawing/2014/main" id="{E1BE486D-724E-55A4-9363-666DFB61A8D2}"/>
              </a:ext>
            </a:extLst>
          </p:cNvPr>
          <p:cNvGraphicFramePr>
            <a:graphicFrameLocks noGrp="1"/>
          </p:cNvGraphicFramePr>
          <p:nvPr>
            <p:ph idx="1"/>
            <p:extLst>
              <p:ext uri="{D42A27DB-BD31-4B8C-83A1-F6EECF244321}">
                <p14:modId xmlns:p14="http://schemas.microsoft.com/office/powerpoint/2010/main" val="1280200818"/>
              </p:ext>
            </p:extLst>
          </p:nvPr>
        </p:nvGraphicFramePr>
        <p:xfrm>
          <a:off x="521208" y="2578608"/>
          <a:ext cx="11155680" cy="3767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00357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7D949E-564D-4503-A64E-D22FA3232C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958340-E409-E250-8096-2ACED102324F}"/>
              </a:ext>
            </a:extLst>
          </p:cNvPr>
          <p:cNvSpPr>
            <a:spLocks noGrp="1"/>
          </p:cNvSpPr>
          <p:nvPr>
            <p:ph type="title"/>
          </p:nvPr>
        </p:nvSpPr>
        <p:spPr>
          <a:xfrm>
            <a:off x="521208" y="765406"/>
            <a:ext cx="3154680" cy="1113439"/>
          </a:xfrm>
        </p:spPr>
        <p:txBody>
          <a:bodyPr>
            <a:normAutofit fontScale="90000"/>
          </a:bodyPr>
          <a:lstStyle/>
          <a:p>
            <a:pPr algn="ctr"/>
            <a:r>
              <a:rPr lang="en-GB" sz="4000" dirty="0"/>
              <a:t>Activity Theory </a:t>
            </a:r>
          </a:p>
        </p:txBody>
      </p:sp>
      <p:sp>
        <p:nvSpPr>
          <p:cNvPr id="11" name="Rectangle 10">
            <a:extLst>
              <a:ext uri="{FF2B5EF4-FFF2-40B4-BE49-F238E27FC236}">
                <a16:creationId xmlns:a16="http://schemas.microsoft.com/office/drawing/2014/main" id="{2C8EEB27-9249-8B3A-C8C2-18F9DC48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482CAC-96FF-EBE5-E97D-0BE2B8A51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99535"/>
            <a:ext cx="11155680" cy="46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7BF26E3-10F7-EFF3-6161-7E648A79229B}"/>
              </a:ext>
            </a:extLst>
          </p:cNvPr>
          <p:cNvGraphicFramePr>
            <a:graphicFrameLocks noGrp="1"/>
          </p:cNvGraphicFramePr>
          <p:nvPr>
            <p:ph idx="1"/>
            <p:extLst>
              <p:ext uri="{D42A27DB-BD31-4B8C-83A1-F6EECF244321}">
                <p14:modId xmlns:p14="http://schemas.microsoft.com/office/powerpoint/2010/main" val="3123260548"/>
              </p:ext>
            </p:extLst>
          </p:nvPr>
        </p:nvGraphicFramePr>
        <p:xfrm>
          <a:off x="4389120" y="978408"/>
          <a:ext cx="7306056" cy="5010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descr="The Activity Theory of Ageing and Modern Practice - NAPA Activities">
            <a:extLst>
              <a:ext uri="{FF2B5EF4-FFF2-40B4-BE49-F238E27FC236}">
                <a16:creationId xmlns:a16="http://schemas.microsoft.com/office/drawing/2014/main" id="{D944CCC8-43D4-2E76-5E78-64AC6CB7E73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4245" y="2190801"/>
            <a:ext cx="3828606" cy="3798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954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4C0330F-1D4F-4552-B799-615DD237B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18C811A0-FF79-995C-C318-87C39ADD912E}"/>
              </a:ext>
            </a:extLst>
          </p:cNvPr>
          <p:cNvSpPr>
            <a:spLocks noGrp="1"/>
          </p:cNvSpPr>
          <p:nvPr>
            <p:ph type="title"/>
          </p:nvPr>
        </p:nvSpPr>
        <p:spPr>
          <a:xfrm>
            <a:off x="524256" y="657369"/>
            <a:ext cx="4754880" cy="1463040"/>
          </a:xfrm>
        </p:spPr>
        <p:txBody>
          <a:bodyPr>
            <a:normAutofit/>
          </a:bodyPr>
          <a:lstStyle/>
          <a:p>
            <a:pPr algn="ctr"/>
            <a:r>
              <a:rPr lang="en-GB" dirty="0"/>
              <a:t>Reconstruction Theory </a:t>
            </a:r>
          </a:p>
        </p:txBody>
      </p:sp>
      <p:sp>
        <p:nvSpPr>
          <p:cNvPr id="20" name="Rectangle 19">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1" y="508090"/>
            <a:ext cx="4672966"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4" name="Picture 3" descr="A person sitting on a bench&#10;&#10;AI-generated content may be incorrect.">
            <a:extLst>
              <a:ext uri="{FF2B5EF4-FFF2-40B4-BE49-F238E27FC236}">
                <a16:creationId xmlns:a16="http://schemas.microsoft.com/office/drawing/2014/main" id="{5E89995F-0B23-5FE0-33E9-EEFDBC5DDEFC}"/>
              </a:ext>
            </a:extLst>
          </p:cNvPr>
          <p:cNvPicPr>
            <a:picLocks noChangeAspect="1"/>
          </p:cNvPicPr>
          <p:nvPr/>
        </p:nvPicPr>
        <p:blipFill>
          <a:blip r:embed="rId3"/>
          <a:srcRect l="24526" r="7117"/>
          <a:stretch>
            <a:fillRect/>
          </a:stretch>
        </p:blipFill>
        <p:spPr>
          <a:xfrm>
            <a:off x="6475889" y="0"/>
            <a:ext cx="5709726" cy="6858000"/>
          </a:xfrm>
          <a:prstGeom prst="rect">
            <a:avLst/>
          </a:prstGeom>
        </p:spPr>
      </p:pic>
      <p:graphicFrame>
        <p:nvGraphicFramePr>
          <p:cNvPr id="5" name="Content Placeholder 2">
            <a:extLst>
              <a:ext uri="{FF2B5EF4-FFF2-40B4-BE49-F238E27FC236}">
                <a16:creationId xmlns:a16="http://schemas.microsoft.com/office/drawing/2014/main" id="{0AFBA1C6-9296-965B-D69F-56F42CE6A800}"/>
              </a:ext>
            </a:extLst>
          </p:cNvPr>
          <p:cNvGraphicFramePr>
            <a:graphicFrameLocks noGrp="1"/>
          </p:cNvGraphicFramePr>
          <p:nvPr>
            <p:ph idx="1"/>
            <p:extLst>
              <p:ext uri="{D42A27DB-BD31-4B8C-83A1-F6EECF244321}">
                <p14:modId xmlns:p14="http://schemas.microsoft.com/office/powerpoint/2010/main" val="3915716543"/>
              </p:ext>
            </p:extLst>
          </p:nvPr>
        </p:nvGraphicFramePr>
        <p:xfrm>
          <a:off x="0" y="2029216"/>
          <a:ext cx="6472552" cy="48287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034043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31294-6EBD-B715-1B88-4777808995DC}"/>
              </a:ext>
            </a:extLst>
          </p:cNvPr>
          <p:cNvSpPr>
            <a:spLocks noGrp="1"/>
          </p:cNvSpPr>
          <p:nvPr>
            <p:ph type="title"/>
          </p:nvPr>
        </p:nvSpPr>
        <p:spPr>
          <a:xfrm>
            <a:off x="518160" y="573943"/>
            <a:ext cx="11155680" cy="677407"/>
          </a:xfrm>
        </p:spPr>
        <p:txBody>
          <a:bodyPr>
            <a:normAutofit fontScale="90000"/>
          </a:bodyPr>
          <a:lstStyle/>
          <a:p>
            <a:pPr algn="ctr"/>
            <a:r>
              <a:rPr lang="en-GB" dirty="0"/>
              <a:t>Theory Breakdown </a:t>
            </a:r>
          </a:p>
        </p:txBody>
      </p:sp>
      <p:sp>
        <p:nvSpPr>
          <p:cNvPr id="3" name="Content Placeholder 2">
            <a:extLst>
              <a:ext uri="{FF2B5EF4-FFF2-40B4-BE49-F238E27FC236}">
                <a16:creationId xmlns:a16="http://schemas.microsoft.com/office/drawing/2014/main" id="{C8509529-D96D-01D4-37E2-2EA1FBBA4485}"/>
              </a:ext>
            </a:extLst>
          </p:cNvPr>
          <p:cNvSpPr>
            <a:spLocks noGrp="1"/>
          </p:cNvSpPr>
          <p:nvPr>
            <p:ph idx="1"/>
          </p:nvPr>
        </p:nvSpPr>
        <p:spPr>
          <a:xfrm>
            <a:off x="10208712" y="2578608"/>
            <a:ext cx="1468176" cy="3767328"/>
          </a:xfrm>
        </p:spPr>
        <p:txBody>
          <a:bodyPr/>
          <a:lstStyle/>
          <a:p>
            <a:endParaRPr lang="en-GB" dirty="0"/>
          </a:p>
          <a:p>
            <a:pPr marL="0" indent="0">
              <a:buNone/>
            </a:pPr>
            <a:endParaRPr lang="en-GB" dirty="0"/>
          </a:p>
        </p:txBody>
      </p:sp>
      <p:sp>
        <p:nvSpPr>
          <p:cNvPr id="4" name="Flowchart: Connector 3">
            <a:extLst>
              <a:ext uri="{FF2B5EF4-FFF2-40B4-BE49-F238E27FC236}">
                <a16:creationId xmlns:a16="http://schemas.microsoft.com/office/drawing/2014/main" id="{7C95A3BD-794F-2D9B-5072-F9243EC97F3C}"/>
              </a:ext>
            </a:extLst>
          </p:cNvPr>
          <p:cNvSpPr/>
          <p:nvPr/>
        </p:nvSpPr>
        <p:spPr>
          <a:xfrm>
            <a:off x="112735" y="1394273"/>
            <a:ext cx="3093929" cy="2693096"/>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Social Labelling </a:t>
            </a:r>
          </a:p>
        </p:txBody>
      </p:sp>
      <p:sp>
        <p:nvSpPr>
          <p:cNvPr id="5" name="Flowchart: Connector 4">
            <a:extLst>
              <a:ext uri="{FF2B5EF4-FFF2-40B4-BE49-F238E27FC236}">
                <a16:creationId xmlns:a16="http://schemas.microsoft.com/office/drawing/2014/main" id="{803932F4-37D1-5679-23FB-3FF8AB1BE902}"/>
              </a:ext>
            </a:extLst>
          </p:cNvPr>
          <p:cNvSpPr/>
          <p:nvPr/>
        </p:nvSpPr>
        <p:spPr>
          <a:xfrm>
            <a:off x="4227534" y="1394273"/>
            <a:ext cx="3093929" cy="2589004"/>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Internalization </a:t>
            </a:r>
          </a:p>
        </p:txBody>
      </p:sp>
      <p:sp>
        <p:nvSpPr>
          <p:cNvPr id="6" name="Flowchart: Connector 5">
            <a:extLst>
              <a:ext uri="{FF2B5EF4-FFF2-40B4-BE49-F238E27FC236}">
                <a16:creationId xmlns:a16="http://schemas.microsoft.com/office/drawing/2014/main" id="{F30C0E33-4988-A389-1356-5AB72A33E393}"/>
              </a:ext>
            </a:extLst>
          </p:cNvPr>
          <p:cNvSpPr/>
          <p:nvPr/>
        </p:nvSpPr>
        <p:spPr>
          <a:xfrm>
            <a:off x="8179496" y="1394273"/>
            <a:ext cx="3334554" cy="2693096"/>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Role Loss </a:t>
            </a:r>
          </a:p>
        </p:txBody>
      </p:sp>
      <p:sp>
        <p:nvSpPr>
          <p:cNvPr id="7" name="Flowchart: Connector 6">
            <a:extLst>
              <a:ext uri="{FF2B5EF4-FFF2-40B4-BE49-F238E27FC236}">
                <a16:creationId xmlns:a16="http://schemas.microsoft.com/office/drawing/2014/main" id="{467D3D0A-E578-E67A-3622-608D7FFF5D0F}"/>
              </a:ext>
            </a:extLst>
          </p:cNvPr>
          <p:cNvSpPr/>
          <p:nvPr/>
        </p:nvSpPr>
        <p:spPr>
          <a:xfrm>
            <a:off x="4171168" y="4077848"/>
            <a:ext cx="2993720" cy="2771757"/>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Dependence on external feedback </a:t>
            </a:r>
          </a:p>
        </p:txBody>
      </p:sp>
    </p:spTree>
    <p:extLst>
      <p:ext uri="{BB962C8B-B14F-4D97-AF65-F5344CB8AC3E}">
        <p14:creationId xmlns:p14="http://schemas.microsoft.com/office/powerpoint/2010/main" val="9533302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17AA97-89A7-45C1-B813-BFF6C23D7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06076D1-BECE-20CB-FABE-C284DBCF9454}"/>
              </a:ext>
            </a:extLst>
          </p:cNvPr>
          <p:cNvSpPr>
            <a:spLocks noGrp="1"/>
          </p:cNvSpPr>
          <p:nvPr>
            <p:ph type="title"/>
          </p:nvPr>
        </p:nvSpPr>
        <p:spPr>
          <a:xfrm>
            <a:off x="4550374" y="804672"/>
            <a:ext cx="4032504" cy="989748"/>
          </a:xfrm>
        </p:spPr>
        <p:txBody>
          <a:bodyPr>
            <a:normAutofit/>
          </a:bodyPr>
          <a:lstStyle/>
          <a:p>
            <a:pPr algn="ctr"/>
            <a:r>
              <a:rPr lang="en-GB" dirty="0"/>
              <a:t>Consequences </a:t>
            </a:r>
          </a:p>
        </p:txBody>
      </p:sp>
      <p:sp>
        <p:nvSpPr>
          <p:cNvPr id="11" name="Rectangle 10">
            <a:extLst>
              <a:ext uri="{FF2B5EF4-FFF2-40B4-BE49-F238E27FC236}">
                <a16:creationId xmlns:a16="http://schemas.microsoft.com/office/drawing/2014/main" id="{33AC4FE1-D370-43A6-96C5-076716BB1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03250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A3D569D-D3A6-49CA-A483-291E95DAC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5776" y="611650"/>
            <a:ext cx="6620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BF32CD8-1E49-3ACD-2EF4-6E4C941BFA14}"/>
              </a:ext>
            </a:extLst>
          </p:cNvPr>
          <p:cNvGraphicFramePr>
            <a:graphicFrameLocks noGrp="1"/>
          </p:cNvGraphicFramePr>
          <p:nvPr>
            <p:ph idx="1"/>
            <p:extLst>
              <p:ext uri="{D42A27DB-BD31-4B8C-83A1-F6EECF244321}">
                <p14:modId xmlns:p14="http://schemas.microsoft.com/office/powerpoint/2010/main" val="2821401807"/>
              </p:ext>
            </p:extLst>
          </p:nvPr>
        </p:nvGraphicFramePr>
        <p:xfrm>
          <a:off x="3099189" y="1481328"/>
          <a:ext cx="6620256" cy="5376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58723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5" name="Picture 4" descr="An early morning coffee with bread and a newspaper on top of the table">
            <a:extLst>
              <a:ext uri="{FF2B5EF4-FFF2-40B4-BE49-F238E27FC236}">
                <a16:creationId xmlns:a16="http://schemas.microsoft.com/office/drawing/2014/main" id="{3E12D85D-8645-702D-93CB-28951CAC4DF1}"/>
              </a:ext>
            </a:extLst>
          </p:cNvPr>
          <p:cNvPicPr>
            <a:picLocks noChangeAspect="1"/>
          </p:cNvPicPr>
          <p:nvPr/>
        </p:nvPicPr>
        <p:blipFill>
          <a:blip r:embed="rId3"/>
          <a:srcRect t="11932" b="3799"/>
          <a:stretch>
            <a:fillRect/>
          </a:stretch>
        </p:blipFill>
        <p:spPr>
          <a:xfrm>
            <a:off x="20" y="10"/>
            <a:ext cx="12191979" cy="6857990"/>
          </a:xfrm>
          <a:prstGeom prst="rect">
            <a:avLst/>
          </a:prstGeom>
        </p:spPr>
      </p:pic>
      <p:sp>
        <p:nvSpPr>
          <p:cNvPr id="15" name="Rectangle 14">
            <a:extLst>
              <a:ext uri="{FF2B5EF4-FFF2-40B4-BE49-F238E27FC236}">
                <a16:creationId xmlns:a16="http://schemas.microsoft.com/office/drawing/2014/main" id="{912025B4-7337-735E-4DC9-E634D20119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3183" y="173181"/>
            <a:ext cx="6858002" cy="6511640"/>
          </a:xfrm>
          <a:prstGeom prst="rect">
            <a:avLst/>
          </a:prstGeom>
          <a:gradFill>
            <a:gsLst>
              <a:gs pos="0">
                <a:schemeClr val="bg1">
                  <a:alpha val="0"/>
                </a:schemeClr>
              </a:gs>
              <a:gs pos="46000">
                <a:schemeClr val="bg1">
                  <a:alpha val="20000"/>
                </a:schemeClr>
              </a:gs>
              <a:gs pos="26000">
                <a:schemeClr val="bg1">
                  <a:alpha val="7000"/>
                </a:schemeClr>
              </a:gs>
              <a:gs pos="100000">
                <a:schemeClr val="bg1">
                  <a:alpha val="3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5D38A1B-8EF0-8B80-ADC0-C6D7DE4852AD}"/>
              </a:ext>
            </a:extLst>
          </p:cNvPr>
          <p:cNvSpPr>
            <a:spLocks noGrp="1"/>
          </p:cNvSpPr>
          <p:nvPr>
            <p:ph type="title"/>
          </p:nvPr>
        </p:nvSpPr>
        <p:spPr>
          <a:xfrm>
            <a:off x="438910" y="978408"/>
            <a:ext cx="4795819" cy="3969960"/>
          </a:xfrm>
        </p:spPr>
        <p:txBody>
          <a:bodyPr vert="horz" lIns="91440" tIns="45720" rIns="91440" bIns="45720" rtlCol="0" anchor="t">
            <a:normAutofit/>
          </a:bodyPr>
          <a:lstStyle/>
          <a:p>
            <a:r>
              <a:rPr lang="en-US" sz="6600" dirty="0"/>
              <a:t>Break time </a:t>
            </a:r>
          </a:p>
        </p:txBody>
      </p:sp>
      <p:sp>
        <p:nvSpPr>
          <p:cNvPr id="17" name="Rectangle 16">
            <a:extLst>
              <a:ext uri="{FF2B5EF4-FFF2-40B4-BE49-F238E27FC236}">
                <a16:creationId xmlns:a16="http://schemas.microsoft.com/office/drawing/2014/main" id="{150CDACD-D191-E642-F686-FCB54B7E5F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4695702"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Tree>
    <p:extLst>
      <p:ext uri="{BB962C8B-B14F-4D97-AF65-F5344CB8AC3E}">
        <p14:creationId xmlns:p14="http://schemas.microsoft.com/office/powerpoint/2010/main" val="4038015709"/>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5" name="Picture 4" descr="Apple with measuring tape">
            <a:extLst>
              <a:ext uri="{FF2B5EF4-FFF2-40B4-BE49-F238E27FC236}">
                <a16:creationId xmlns:a16="http://schemas.microsoft.com/office/drawing/2014/main" id="{7D65F5E5-C69E-59C8-EBC1-268BD6B126DE}"/>
              </a:ext>
            </a:extLst>
          </p:cNvPr>
          <p:cNvPicPr>
            <a:picLocks noChangeAspect="1"/>
          </p:cNvPicPr>
          <p:nvPr/>
        </p:nvPicPr>
        <p:blipFill>
          <a:blip r:embed="rId2"/>
          <a:srcRect b="14773"/>
          <a:stretch>
            <a:fillRect/>
          </a:stretch>
        </p:blipFill>
        <p:spPr>
          <a:xfrm>
            <a:off x="20" y="10"/>
            <a:ext cx="12191979" cy="6857990"/>
          </a:xfrm>
          <a:prstGeom prst="rect">
            <a:avLst/>
          </a:prstGeom>
        </p:spPr>
      </p:pic>
      <p:sp>
        <p:nvSpPr>
          <p:cNvPr id="15" name="Rectangle 14">
            <a:extLst>
              <a:ext uri="{FF2B5EF4-FFF2-40B4-BE49-F238E27FC236}">
                <a16:creationId xmlns:a16="http://schemas.microsoft.com/office/drawing/2014/main" id="{AAB476BF-4EE2-5243-CABB-6CC72C39BF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507179"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9A05D08B-F8D6-A4DD-EE37-4A57305169CC}"/>
              </a:ext>
            </a:extLst>
          </p:cNvPr>
          <p:cNvSpPr>
            <a:spLocks noGrp="1"/>
          </p:cNvSpPr>
          <p:nvPr>
            <p:ph type="title"/>
          </p:nvPr>
        </p:nvSpPr>
        <p:spPr>
          <a:xfrm>
            <a:off x="7306780" y="978409"/>
            <a:ext cx="4496529" cy="3678268"/>
          </a:xfrm>
        </p:spPr>
        <p:txBody>
          <a:bodyPr vert="horz" lIns="91440" tIns="45720" rIns="91440" bIns="45720" rtlCol="0" anchor="t">
            <a:normAutofit/>
          </a:bodyPr>
          <a:lstStyle/>
          <a:p>
            <a:pPr algn="ctr"/>
            <a:r>
              <a:rPr lang="en-US" sz="5600" dirty="0"/>
              <a:t>What do you think healthy ageing means? </a:t>
            </a:r>
          </a:p>
        </p:txBody>
      </p:sp>
      <p:sp>
        <p:nvSpPr>
          <p:cNvPr id="17" name="Rectangle 16">
            <a:extLst>
              <a:ext uri="{FF2B5EF4-FFF2-40B4-BE49-F238E27FC236}">
                <a16:creationId xmlns:a16="http://schemas.microsoft.com/office/drawing/2014/main" id="{20D28EA4-6F96-F7C6-1D07-5BA5C27387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6781" y="508090"/>
            <a:ext cx="449275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19" name="Rectangle 18">
            <a:extLst>
              <a:ext uri="{FF2B5EF4-FFF2-40B4-BE49-F238E27FC236}">
                <a16:creationId xmlns:a16="http://schemas.microsoft.com/office/drawing/2014/main" id="{FDFF93C5-0576-D227-80A7-4CFBA8791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10119" y="6209925"/>
            <a:ext cx="44927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Tree>
    <p:extLst>
      <p:ext uri="{BB962C8B-B14F-4D97-AF65-F5344CB8AC3E}">
        <p14:creationId xmlns:p14="http://schemas.microsoft.com/office/powerpoint/2010/main" val="992716948"/>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80FE6-398F-913F-73FD-070B9EFD060D}"/>
              </a:ext>
            </a:extLst>
          </p:cNvPr>
          <p:cNvSpPr>
            <a:spLocks noGrp="1"/>
          </p:cNvSpPr>
          <p:nvPr>
            <p:ph type="title"/>
          </p:nvPr>
        </p:nvSpPr>
        <p:spPr/>
        <p:txBody>
          <a:bodyPr/>
          <a:lstStyle/>
          <a:p>
            <a:pPr algn="ctr"/>
            <a:r>
              <a:rPr lang="en-GB" dirty="0"/>
              <a:t>Healthy Ageing </a:t>
            </a:r>
          </a:p>
        </p:txBody>
      </p:sp>
      <p:graphicFrame>
        <p:nvGraphicFramePr>
          <p:cNvPr id="5" name="Content Placeholder 2">
            <a:extLst>
              <a:ext uri="{FF2B5EF4-FFF2-40B4-BE49-F238E27FC236}">
                <a16:creationId xmlns:a16="http://schemas.microsoft.com/office/drawing/2014/main" id="{452A0FCA-0B26-C492-BB4D-E5B7664BDDF6}"/>
              </a:ext>
            </a:extLst>
          </p:cNvPr>
          <p:cNvGraphicFramePr>
            <a:graphicFrameLocks noGrp="1"/>
          </p:cNvGraphicFramePr>
          <p:nvPr>
            <p:ph idx="1"/>
            <p:extLst>
              <p:ext uri="{D42A27DB-BD31-4B8C-83A1-F6EECF244321}">
                <p14:modId xmlns:p14="http://schemas.microsoft.com/office/powerpoint/2010/main" val="848195545"/>
              </p:ext>
            </p:extLst>
          </p:nvPr>
        </p:nvGraphicFramePr>
        <p:xfrm>
          <a:off x="521208" y="2578608"/>
          <a:ext cx="11155680" cy="3767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03603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Freeform: Shape 6150">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53" name="Freeform: Shape 6152">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55" name="Rectangle 6154">
            <a:extLst>
              <a:ext uri="{FF2B5EF4-FFF2-40B4-BE49-F238E27FC236}">
                <a16:creationId xmlns:a16="http://schemas.microsoft.com/office/drawing/2014/main" id="{0EECA69B-4C2A-7F31-8019-E90DB3BD49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6146" name="Picture 2" descr="The concept of active ageing | Institute of Entrepreneurship Development">
            <a:extLst>
              <a:ext uri="{FF2B5EF4-FFF2-40B4-BE49-F238E27FC236}">
                <a16:creationId xmlns:a16="http://schemas.microsoft.com/office/drawing/2014/main" id="{7D91F593-F349-0A18-436C-980A7D51B1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494" r="9091" b="13976"/>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6157" name="Rectangle 6156">
            <a:extLst>
              <a:ext uri="{FF2B5EF4-FFF2-40B4-BE49-F238E27FC236}">
                <a16:creationId xmlns:a16="http://schemas.microsoft.com/office/drawing/2014/main" id="{857DEAC1-B3AA-6569-0A44-A191DF2F3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7840"/>
            <a:ext cx="12191999" cy="1280160"/>
          </a:xfrm>
          <a:prstGeom prst="rect">
            <a:avLst/>
          </a:prstGeom>
          <a:solidFill>
            <a:schemeClr val="bg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B6E3998A-F260-CF6A-CCAC-51BCA9C91002}"/>
              </a:ext>
            </a:extLst>
          </p:cNvPr>
          <p:cNvSpPr>
            <a:spLocks noGrp="1"/>
          </p:cNvSpPr>
          <p:nvPr>
            <p:ph type="title"/>
          </p:nvPr>
        </p:nvSpPr>
        <p:spPr>
          <a:xfrm>
            <a:off x="320039" y="5731580"/>
            <a:ext cx="8196431" cy="960120"/>
          </a:xfrm>
          <a:ln>
            <a:noFill/>
          </a:ln>
        </p:spPr>
        <p:txBody>
          <a:bodyPr vert="horz" lIns="91440" tIns="45720" rIns="91440" bIns="45720" rtlCol="0" anchor="ctr">
            <a:normAutofit/>
          </a:bodyPr>
          <a:lstStyle/>
          <a:p>
            <a:pPr>
              <a:lnSpc>
                <a:spcPct val="90000"/>
              </a:lnSpc>
            </a:pPr>
            <a:r>
              <a:rPr lang="en-US" sz="3100"/>
              <a:t>What are the Implications of an ageing population</a:t>
            </a:r>
          </a:p>
        </p:txBody>
      </p:sp>
      <p:sp>
        <p:nvSpPr>
          <p:cNvPr id="3" name="Content Placeholder 2">
            <a:extLst>
              <a:ext uri="{FF2B5EF4-FFF2-40B4-BE49-F238E27FC236}">
                <a16:creationId xmlns:a16="http://schemas.microsoft.com/office/drawing/2014/main" id="{F4AC0F44-4756-008C-871F-B2EC2E5C93EF}"/>
              </a:ext>
            </a:extLst>
          </p:cNvPr>
          <p:cNvSpPr>
            <a:spLocks noGrp="1"/>
          </p:cNvSpPr>
          <p:nvPr>
            <p:ph idx="1"/>
          </p:nvPr>
        </p:nvSpPr>
        <p:spPr>
          <a:xfrm>
            <a:off x="8604503" y="5731580"/>
            <a:ext cx="3392781" cy="960120"/>
          </a:xfrm>
        </p:spPr>
        <p:txBody>
          <a:bodyPr vert="horz" lIns="91440" tIns="45720" rIns="91440" bIns="45720" rtlCol="0" anchor="ctr">
            <a:normAutofit/>
          </a:bodyPr>
          <a:lstStyle/>
          <a:p>
            <a:pPr marL="0" indent="0" algn="r">
              <a:buNone/>
            </a:pPr>
            <a:r>
              <a:rPr lang="en-US" sz="1900" i="1" kern="1200">
                <a:solidFill>
                  <a:schemeClr val="tx1"/>
                </a:solidFill>
                <a:latin typeface="+mn-lt"/>
                <a:ea typeface="+mn-ea"/>
                <a:cs typeface="+mn-cs"/>
              </a:rPr>
              <a:t> </a:t>
            </a:r>
          </a:p>
        </p:txBody>
      </p:sp>
    </p:spTree>
    <p:extLst>
      <p:ext uri="{BB962C8B-B14F-4D97-AF65-F5344CB8AC3E}">
        <p14:creationId xmlns:p14="http://schemas.microsoft.com/office/powerpoint/2010/main" val="3897941159"/>
      </p:ext>
    </p:extLst>
  </p:cSld>
  <p:clrMapOvr>
    <a:overrideClrMapping bg1="dk1" tx1="lt1" bg2="dk2" tx2="lt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213918-F1EB-4BCE-BE23-F5E9851EE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85463FA-1D62-463F-F054-47EBB1C05A60}"/>
              </a:ext>
            </a:extLst>
          </p:cNvPr>
          <p:cNvSpPr>
            <a:spLocks noGrp="1"/>
          </p:cNvSpPr>
          <p:nvPr>
            <p:ph type="title"/>
          </p:nvPr>
        </p:nvSpPr>
        <p:spPr>
          <a:xfrm>
            <a:off x="521208" y="978408"/>
            <a:ext cx="11155680" cy="1463040"/>
          </a:xfrm>
        </p:spPr>
        <p:txBody>
          <a:bodyPr>
            <a:normAutofit/>
          </a:bodyPr>
          <a:lstStyle/>
          <a:p>
            <a:r>
              <a:rPr lang="en-GB" dirty="0"/>
              <a:t>Implications </a:t>
            </a:r>
            <a:endParaRPr lang="en-GB"/>
          </a:p>
        </p:txBody>
      </p:sp>
      <p:sp>
        <p:nvSpPr>
          <p:cNvPr id="11" name="Rectangle 10">
            <a:extLst>
              <a:ext uri="{FF2B5EF4-FFF2-40B4-BE49-F238E27FC236}">
                <a16:creationId xmlns:a16="http://schemas.microsoft.com/office/drawing/2014/main" id="{2062E862-C7F7-4CA1-B929-D0B75F5E9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7B15602-3F79-5D7E-2780-4200AF7EC075}"/>
              </a:ext>
            </a:extLst>
          </p:cNvPr>
          <p:cNvGraphicFramePr>
            <a:graphicFrameLocks noGrp="1"/>
          </p:cNvGraphicFramePr>
          <p:nvPr>
            <p:ph idx="1"/>
            <p:extLst>
              <p:ext uri="{D42A27DB-BD31-4B8C-83A1-F6EECF244321}">
                <p14:modId xmlns:p14="http://schemas.microsoft.com/office/powerpoint/2010/main" val="2855812421"/>
              </p:ext>
            </p:extLst>
          </p:nvPr>
        </p:nvGraphicFramePr>
        <p:xfrm>
          <a:off x="520700" y="2578100"/>
          <a:ext cx="11156950" cy="37671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44895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EC38958-9A69-239A-BA79-2AEC73345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AC80D6-2242-F54A-C8AC-F28B70E420C6}"/>
              </a:ext>
            </a:extLst>
          </p:cNvPr>
          <p:cNvSpPr>
            <a:spLocks noGrp="1"/>
          </p:cNvSpPr>
          <p:nvPr>
            <p:ph type="title"/>
          </p:nvPr>
        </p:nvSpPr>
        <p:spPr>
          <a:xfrm>
            <a:off x="6153912" y="978408"/>
            <a:ext cx="5513832" cy="1463040"/>
          </a:xfrm>
        </p:spPr>
        <p:txBody>
          <a:bodyPr>
            <a:normAutofit/>
          </a:bodyPr>
          <a:lstStyle/>
          <a:p>
            <a:r>
              <a:rPr lang="en-GB" dirty="0"/>
              <a:t>The older person: Issues</a:t>
            </a:r>
          </a:p>
        </p:txBody>
      </p:sp>
      <p:pic>
        <p:nvPicPr>
          <p:cNvPr id="4" name="Online Media 3" title="Care workers caught by hidden camera abusing elderly woman with dementia">
            <a:hlinkClick r:id="" action="ppaction://media"/>
            <a:extLst>
              <a:ext uri="{FF2B5EF4-FFF2-40B4-BE49-F238E27FC236}">
                <a16:creationId xmlns:a16="http://schemas.microsoft.com/office/drawing/2014/main" id="{7F2A69C3-F660-D121-F57B-C76AEA71BBA8}"/>
              </a:ext>
            </a:extLst>
          </p:cNvPr>
          <p:cNvPicPr>
            <a:picLocks noRot="1" noChangeAspect="1"/>
          </p:cNvPicPr>
          <p:nvPr>
            <a:videoFile r:link="rId1"/>
          </p:nvPr>
        </p:nvPicPr>
        <p:blipFill>
          <a:blip r:embed="rId4"/>
          <a:stretch>
            <a:fillRect/>
          </a:stretch>
        </p:blipFill>
        <p:spPr>
          <a:xfrm>
            <a:off x="0" y="0"/>
            <a:ext cx="6153912" cy="6764215"/>
          </a:xfrm>
          <a:prstGeom prst="rect">
            <a:avLst/>
          </a:prstGeom>
        </p:spPr>
      </p:pic>
      <p:sp>
        <p:nvSpPr>
          <p:cNvPr id="11" name="Freeform: Shape 10">
            <a:extLst>
              <a:ext uri="{FF2B5EF4-FFF2-40B4-BE49-F238E27FC236}">
                <a16:creationId xmlns:a16="http://schemas.microsoft.com/office/drawing/2014/main" id="{6EC109E5-0396-8968-4F42-DFEC28036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58484" y="508090"/>
            <a:ext cx="5513832" cy="149279"/>
          </a:xfrm>
          <a:custGeom>
            <a:avLst/>
            <a:gdLst>
              <a:gd name="connsiteX0" fmla="*/ 0 w 6090847"/>
              <a:gd name="connsiteY0" fmla="*/ 0 h 149279"/>
              <a:gd name="connsiteX1" fmla="*/ 6090847 w 6090847"/>
              <a:gd name="connsiteY1" fmla="*/ 0 h 149279"/>
              <a:gd name="connsiteX2" fmla="*/ 6090847 w 6090847"/>
              <a:gd name="connsiteY2" fmla="*/ 149279 h 149279"/>
              <a:gd name="connsiteX3" fmla="*/ 0 w 609084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090847" h="149279">
                <a:moveTo>
                  <a:pt x="0" y="0"/>
                </a:moveTo>
                <a:lnTo>
                  <a:pt x="6090847" y="0"/>
                </a:lnTo>
                <a:lnTo>
                  <a:pt x="609084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13" name="Content Placeholder 2">
            <a:extLst>
              <a:ext uri="{FF2B5EF4-FFF2-40B4-BE49-F238E27FC236}">
                <a16:creationId xmlns:a16="http://schemas.microsoft.com/office/drawing/2014/main" id="{736C0A8D-E368-F873-2B03-3319F887E43E}"/>
              </a:ext>
            </a:extLst>
          </p:cNvPr>
          <p:cNvGraphicFramePr>
            <a:graphicFrameLocks noGrp="1"/>
          </p:cNvGraphicFramePr>
          <p:nvPr>
            <p:ph idx="1"/>
            <p:extLst>
              <p:ext uri="{D42A27DB-BD31-4B8C-83A1-F6EECF244321}">
                <p14:modId xmlns:p14="http://schemas.microsoft.com/office/powerpoint/2010/main" val="1698761101"/>
              </p:ext>
            </p:extLst>
          </p:nvPr>
        </p:nvGraphicFramePr>
        <p:xfrm>
          <a:off x="6153912" y="2578608"/>
          <a:ext cx="5513832" cy="376732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293270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EC38958-9A69-239A-BA79-2AEC73345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98FDFFC-C2BB-DE0A-5511-0865D5D704A7}"/>
              </a:ext>
            </a:extLst>
          </p:cNvPr>
          <p:cNvSpPr>
            <a:spLocks noGrp="1"/>
          </p:cNvSpPr>
          <p:nvPr>
            <p:ph type="title"/>
          </p:nvPr>
        </p:nvSpPr>
        <p:spPr>
          <a:xfrm>
            <a:off x="6153912" y="978408"/>
            <a:ext cx="5513832" cy="1463040"/>
          </a:xfrm>
        </p:spPr>
        <p:txBody>
          <a:bodyPr>
            <a:normAutofit/>
          </a:bodyPr>
          <a:lstStyle/>
          <a:p>
            <a:r>
              <a:rPr lang="en-GB" dirty="0"/>
              <a:t>Loneliness </a:t>
            </a:r>
          </a:p>
        </p:txBody>
      </p:sp>
      <p:pic>
        <p:nvPicPr>
          <p:cNvPr id="6" name="Picture 5">
            <a:extLst>
              <a:ext uri="{FF2B5EF4-FFF2-40B4-BE49-F238E27FC236}">
                <a16:creationId xmlns:a16="http://schemas.microsoft.com/office/drawing/2014/main" id="{732B1378-A8EB-EEC8-CF23-DCDD04B8F820}"/>
              </a:ext>
            </a:extLst>
          </p:cNvPr>
          <p:cNvPicPr>
            <a:picLocks noChangeAspect="1"/>
          </p:cNvPicPr>
          <p:nvPr/>
        </p:nvPicPr>
        <p:blipFill>
          <a:blip r:embed="rId2"/>
          <a:stretch>
            <a:fillRect/>
          </a:stretch>
        </p:blipFill>
        <p:spPr>
          <a:xfrm>
            <a:off x="823154" y="508090"/>
            <a:ext cx="4349249" cy="5837919"/>
          </a:xfrm>
          <a:prstGeom prst="rect">
            <a:avLst/>
          </a:prstGeom>
        </p:spPr>
      </p:pic>
      <p:sp>
        <p:nvSpPr>
          <p:cNvPr id="13" name="Freeform: Shape 12">
            <a:extLst>
              <a:ext uri="{FF2B5EF4-FFF2-40B4-BE49-F238E27FC236}">
                <a16:creationId xmlns:a16="http://schemas.microsoft.com/office/drawing/2014/main" id="{6EC109E5-0396-8968-4F42-DFEC28036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58484" y="508090"/>
            <a:ext cx="5513832" cy="149279"/>
          </a:xfrm>
          <a:custGeom>
            <a:avLst/>
            <a:gdLst>
              <a:gd name="connsiteX0" fmla="*/ 0 w 6090847"/>
              <a:gd name="connsiteY0" fmla="*/ 0 h 149279"/>
              <a:gd name="connsiteX1" fmla="*/ 6090847 w 6090847"/>
              <a:gd name="connsiteY1" fmla="*/ 0 h 149279"/>
              <a:gd name="connsiteX2" fmla="*/ 6090847 w 6090847"/>
              <a:gd name="connsiteY2" fmla="*/ 149279 h 149279"/>
              <a:gd name="connsiteX3" fmla="*/ 0 w 609084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090847" h="149279">
                <a:moveTo>
                  <a:pt x="0" y="0"/>
                </a:moveTo>
                <a:lnTo>
                  <a:pt x="6090847" y="0"/>
                </a:lnTo>
                <a:lnTo>
                  <a:pt x="609084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5" name="Content Placeholder 2">
            <a:extLst>
              <a:ext uri="{FF2B5EF4-FFF2-40B4-BE49-F238E27FC236}">
                <a16:creationId xmlns:a16="http://schemas.microsoft.com/office/drawing/2014/main" id="{EB6CEC9E-2473-F111-AC36-28EC4B845635}"/>
              </a:ext>
            </a:extLst>
          </p:cNvPr>
          <p:cNvGraphicFramePr>
            <a:graphicFrameLocks noGrp="1"/>
          </p:cNvGraphicFramePr>
          <p:nvPr>
            <p:ph idx="1"/>
            <p:extLst>
              <p:ext uri="{D42A27DB-BD31-4B8C-83A1-F6EECF244321}">
                <p14:modId xmlns:p14="http://schemas.microsoft.com/office/powerpoint/2010/main" val="137747571"/>
              </p:ext>
            </p:extLst>
          </p:nvPr>
        </p:nvGraphicFramePr>
        <p:xfrm>
          <a:off x="6153912" y="2578608"/>
          <a:ext cx="5513832" cy="3767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82567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EC38958-9A69-239A-BA79-2AEC73345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9DE7210-5C28-A4D7-2B06-7C53DFD0DD68}"/>
              </a:ext>
            </a:extLst>
          </p:cNvPr>
          <p:cNvSpPr>
            <a:spLocks noGrp="1"/>
          </p:cNvSpPr>
          <p:nvPr>
            <p:ph type="title"/>
          </p:nvPr>
        </p:nvSpPr>
        <p:spPr>
          <a:xfrm>
            <a:off x="6153912" y="978408"/>
            <a:ext cx="5513832" cy="1463040"/>
          </a:xfrm>
        </p:spPr>
        <p:txBody>
          <a:bodyPr>
            <a:normAutofit/>
          </a:bodyPr>
          <a:lstStyle/>
          <a:p>
            <a:r>
              <a:rPr lang="en-GB" dirty="0"/>
              <a:t>Drivers of Loneliness </a:t>
            </a:r>
          </a:p>
        </p:txBody>
      </p:sp>
      <p:pic>
        <p:nvPicPr>
          <p:cNvPr id="7" name="Picture 6">
            <a:extLst>
              <a:ext uri="{FF2B5EF4-FFF2-40B4-BE49-F238E27FC236}">
                <a16:creationId xmlns:a16="http://schemas.microsoft.com/office/drawing/2014/main" id="{D11074F5-DFF3-2D30-8229-795F5DB44B54}"/>
              </a:ext>
            </a:extLst>
          </p:cNvPr>
          <p:cNvPicPr>
            <a:picLocks noChangeAspect="1"/>
          </p:cNvPicPr>
          <p:nvPr/>
        </p:nvPicPr>
        <p:blipFill>
          <a:blip r:embed="rId2"/>
          <a:stretch>
            <a:fillRect/>
          </a:stretch>
        </p:blipFill>
        <p:spPr>
          <a:xfrm>
            <a:off x="823154" y="508090"/>
            <a:ext cx="4349249" cy="5837919"/>
          </a:xfrm>
          <a:prstGeom prst="rect">
            <a:avLst/>
          </a:prstGeom>
        </p:spPr>
      </p:pic>
      <p:sp>
        <p:nvSpPr>
          <p:cNvPr id="14" name="Freeform: Shape 13">
            <a:extLst>
              <a:ext uri="{FF2B5EF4-FFF2-40B4-BE49-F238E27FC236}">
                <a16:creationId xmlns:a16="http://schemas.microsoft.com/office/drawing/2014/main" id="{6EC109E5-0396-8968-4F42-DFEC28036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58484" y="508090"/>
            <a:ext cx="5513832" cy="149279"/>
          </a:xfrm>
          <a:custGeom>
            <a:avLst/>
            <a:gdLst>
              <a:gd name="connsiteX0" fmla="*/ 0 w 6090847"/>
              <a:gd name="connsiteY0" fmla="*/ 0 h 149279"/>
              <a:gd name="connsiteX1" fmla="*/ 6090847 w 6090847"/>
              <a:gd name="connsiteY1" fmla="*/ 0 h 149279"/>
              <a:gd name="connsiteX2" fmla="*/ 6090847 w 6090847"/>
              <a:gd name="connsiteY2" fmla="*/ 149279 h 149279"/>
              <a:gd name="connsiteX3" fmla="*/ 0 w 609084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090847" h="149279">
                <a:moveTo>
                  <a:pt x="0" y="0"/>
                </a:moveTo>
                <a:lnTo>
                  <a:pt x="6090847" y="0"/>
                </a:lnTo>
                <a:lnTo>
                  <a:pt x="609084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Content Placeholder 5">
            <a:extLst>
              <a:ext uri="{FF2B5EF4-FFF2-40B4-BE49-F238E27FC236}">
                <a16:creationId xmlns:a16="http://schemas.microsoft.com/office/drawing/2014/main" id="{5E002410-BB3D-C985-DD91-7CC45710092D}"/>
              </a:ext>
            </a:extLst>
          </p:cNvPr>
          <p:cNvSpPr>
            <a:spLocks noGrp="1"/>
          </p:cNvSpPr>
          <p:nvPr>
            <p:ph idx="1"/>
          </p:nvPr>
        </p:nvSpPr>
        <p:spPr>
          <a:xfrm>
            <a:off x="6153912" y="2578608"/>
            <a:ext cx="5513832" cy="3767328"/>
          </a:xfrm>
        </p:spPr>
        <p:txBody>
          <a:bodyPr>
            <a:normAutofit/>
          </a:bodyPr>
          <a:lstStyle/>
          <a:p>
            <a:r>
              <a:rPr lang="en-GB" dirty="0"/>
              <a:t>Life Transition </a:t>
            </a:r>
          </a:p>
          <a:p>
            <a:r>
              <a:rPr lang="en-GB" dirty="0"/>
              <a:t>Social Mistrust </a:t>
            </a:r>
          </a:p>
          <a:p>
            <a:r>
              <a:rPr lang="en-GB" dirty="0"/>
              <a:t>Bereavement and Loss </a:t>
            </a:r>
          </a:p>
          <a:p>
            <a:r>
              <a:rPr lang="en-GB" dirty="0"/>
              <a:t>Environment </a:t>
            </a:r>
          </a:p>
          <a:p>
            <a:r>
              <a:rPr lang="en-GB" dirty="0"/>
              <a:t>Social connections </a:t>
            </a:r>
          </a:p>
          <a:p>
            <a:r>
              <a:rPr lang="en-GB" dirty="0"/>
              <a:t>Health inequalities </a:t>
            </a:r>
          </a:p>
          <a:p>
            <a:r>
              <a:rPr lang="en-GB" dirty="0"/>
              <a:t>(Age UK, 2024)</a:t>
            </a:r>
          </a:p>
        </p:txBody>
      </p:sp>
    </p:spTree>
    <p:extLst>
      <p:ext uri="{BB962C8B-B14F-4D97-AF65-F5344CB8AC3E}">
        <p14:creationId xmlns:p14="http://schemas.microsoft.com/office/powerpoint/2010/main" val="25953491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D1BDCCC-E676-2A7E-BE11-2B8C23DB2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22D0EC6-E9E1-C212-507C-DA4FB70FDF69}"/>
              </a:ext>
            </a:extLst>
          </p:cNvPr>
          <p:cNvSpPr>
            <a:spLocks noGrp="1"/>
          </p:cNvSpPr>
          <p:nvPr>
            <p:ph type="title"/>
          </p:nvPr>
        </p:nvSpPr>
        <p:spPr>
          <a:xfrm>
            <a:off x="521208" y="978408"/>
            <a:ext cx="11155680" cy="1115568"/>
          </a:xfrm>
        </p:spPr>
        <p:txBody>
          <a:bodyPr>
            <a:normAutofit/>
          </a:bodyPr>
          <a:lstStyle/>
          <a:p>
            <a:r>
              <a:rPr lang="en-GB" dirty="0"/>
              <a:t>Poverty </a:t>
            </a:r>
          </a:p>
        </p:txBody>
      </p:sp>
      <p:sp>
        <p:nvSpPr>
          <p:cNvPr id="12" name="Freeform: Shape 11">
            <a:extLst>
              <a:ext uri="{FF2B5EF4-FFF2-40B4-BE49-F238E27FC236}">
                <a16:creationId xmlns:a16="http://schemas.microsoft.com/office/drawing/2014/main" id="{781C97B1-8A09-6383-8C65-A3B7357781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5C9DAC92-DB27-A848-47A0-3B37FABA5598}"/>
              </a:ext>
            </a:extLst>
          </p:cNvPr>
          <p:cNvPicPr>
            <a:picLocks noChangeAspect="1"/>
          </p:cNvPicPr>
          <p:nvPr/>
        </p:nvPicPr>
        <p:blipFill>
          <a:blip r:embed="rId2"/>
          <a:stretch>
            <a:fillRect/>
          </a:stretch>
        </p:blipFill>
        <p:spPr>
          <a:xfrm>
            <a:off x="517868" y="2545400"/>
            <a:ext cx="5639091" cy="3580823"/>
          </a:xfrm>
          <a:prstGeom prst="rect">
            <a:avLst/>
          </a:prstGeom>
        </p:spPr>
      </p:pic>
      <p:sp>
        <p:nvSpPr>
          <p:cNvPr id="3" name="Content Placeholder 2">
            <a:extLst>
              <a:ext uri="{FF2B5EF4-FFF2-40B4-BE49-F238E27FC236}">
                <a16:creationId xmlns:a16="http://schemas.microsoft.com/office/drawing/2014/main" id="{19455C4D-5B80-E6A6-3ECC-9B3908CCF356}"/>
              </a:ext>
            </a:extLst>
          </p:cNvPr>
          <p:cNvSpPr>
            <a:spLocks noGrp="1"/>
          </p:cNvSpPr>
          <p:nvPr>
            <p:ph idx="1"/>
          </p:nvPr>
        </p:nvSpPr>
        <p:spPr>
          <a:xfrm>
            <a:off x="6547104" y="2304288"/>
            <a:ext cx="5129784" cy="4050792"/>
          </a:xfrm>
        </p:spPr>
        <p:txBody>
          <a:bodyPr>
            <a:normAutofit/>
          </a:bodyPr>
          <a:lstStyle/>
          <a:p>
            <a:pPr>
              <a:lnSpc>
                <a:spcPct val="100000"/>
              </a:lnSpc>
            </a:pPr>
            <a:r>
              <a:rPr lang="en-GB" dirty="0"/>
              <a:t>1.9 million (16%) of pensioners in the UK live in relative poverty.</a:t>
            </a:r>
            <a:endParaRPr lang="en-GB"/>
          </a:p>
          <a:p>
            <a:pPr>
              <a:lnSpc>
                <a:spcPct val="100000"/>
              </a:lnSpc>
            </a:pPr>
            <a:r>
              <a:rPr lang="en-GB" dirty="0"/>
              <a:t>35% of private tenants and 34% of social rented sector tenants, live in poverty compared to 12% of older people who own their home outright</a:t>
            </a:r>
            <a:endParaRPr lang="en-GB"/>
          </a:p>
          <a:p>
            <a:pPr>
              <a:lnSpc>
                <a:spcPct val="100000"/>
              </a:lnSpc>
            </a:pPr>
            <a:r>
              <a:rPr lang="en-GB" dirty="0"/>
              <a:t>25% of Asian/Asian British pensioners and 26% of Black/Black British pensioners are in poverty compared to 16% of White pensioners.</a:t>
            </a:r>
            <a:endParaRPr lang="en-GB"/>
          </a:p>
          <a:p>
            <a:pPr>
              <a:lnSpc>
                <a:spcPct val="100000"/>
              </a:lnSpc>
            </a:pPr>
            <a:r>
              <a:rPr lang="en-GB" dirty="0"/>
              <a:t> 23% of single older women live in poverty compared to 20% of single older men and 13% of pensioner couples.</a:t>
            </a:r>
            <a:endParaRPr lang="en-GB"/>
          </a:p>
          <a:p>
            <a:pPr>
              <a:lnSpc>
                <a:spcPct val="100000"/>
              </a:lnSpc>
            </a:pPr>
            <a:r>
              <a:rPr lang="en-GB" dirty="0"/>
              <a:t>(Age UK, 2024) </a:t>
            </a:r>
            <a:endParaRPr lang="en-GB"/>
          </a:p>
        </p:txBody>
      </p:sp>
    </p:spTree>
    <p:extLst>
      <p:ext uri="{BB962C8B-B14F-4D97-AF65-F5344CB8AC3E}">
        <p14:creationId xmlns:p14="http://schemas.microsoft.com/office/powerpoint/2010/main" val="25386031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81122-0A0B-6CB7-96AA-CDE9AB8FD101}"/>
              </a:ext>
            </a:extLst>
          </p:cNvPr>
          <p:cNvSpPr>
            <a:spLocks noGrp="1"/>
          </p:cNvSpPr>
          <p:nvPr>
            <p:ph type="title"/>
          </p:nvPr>
        </p:nvSpPr>
        <p:spPr/>
        <p:txBody>
          <a:bodyPr/>
          <a:lstStyle/>
          <a:p>
            <a:r>
              <a:rPr lang="en-GB" dirty="0"/>
              <a:t>Poverty: Worries </a:t>
            </a:r>
          </a:p>
        </p:txBody>
      </p:sp>
      <p:graphicFrame>
        <p:nvGraphicFramePr>
          <p:cNvPr id="5" name="Content Placeholder 2">
            <a:extLst>
              <a:ext uri="{FF2B5EF4-FFF2-40B4-BE49-F238E27FC236}">
                <a16:creationId xmlns:a16="http://schemas.microsoft.com/office/drawing/2014/main" id="{5F7B144B-C2BF-DD23-4140-649554A7685F}"/>
              </a:ext>
            </a:extLst>
          </p:cNvPr>
          <p:cNvGraphicFramePr>
            <a:graphicFrameLocks noGrp="1"/>
          </p:cNvGraphicFramePr>
          <p:nvPr>
            <p:ph idx="1"/>
          </p:nvPr>
        </p:nvGraphicFramePr>
        <p:xfrm>
          <a:off x="521208" y="2578608"/>
          <a:ext cx="11155680" cy="3767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73192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C38958-9A69-239A-BA79-2AEC73345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1ECAB75-949E-0003-2805-042C8594F558}"/>
              </a:ext>
            </a:extLst>
          </p:cNvPr>
          <p:cNvSpPr>
            <a:spLocks noGrp="1"/>
          </p:cNvSpPr>
          <p:nvPr>
            <p:ph type="title"/>
          </p:nvPr>
        </p:nvSpPr>
        <p:spPr>
          <a:xfrm>
            <a:off x="6153912" y="978408"/>
            <a:ext cx="5513832" cy="1463040"/>
          </a:xfrm>
        </p:spPr>
        <p:txBody>
          <a:bodyPr>
            <a:normAutofit/>
          </a:bodyPr>
          <a:lstStyle/>
          <a:p>
            <a:r>
              <a:rPr lang="en-GB" dirty="0"/>
              <a:t>Healthy Living Blueprint</a:t>
            </a:r>
            <a:endParaRPr lang="en-GB"/>
          </a:p>
        </p:txBody>
      </p:sp>
      <p:pic>
        <p:nvPicPr>
          <p:cNvPr id="7" name="Graphic 6" descr="Share With Person">
            <a:extLst>
              <a:ext uri="{FF2B5EF4-FFF2-40B4-BE49-F238E27FC236}">
                <a16:creationId xmlns:a16="http://schemas.microsoft.com/office/drawing/2014/main" id="{6E0DF6DE-9612-3463-29D7-38097899805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7867" y="947138"/>
            <a:ext cx="4959823" cy="4959823"/>
          </a:xfrm>
          <a:prstGeom prst="rect">
            <a:avLst/>
          </a:prstGeom>
        </p:spPr>
      </p:pic>
      <p:sp>
        <p:nvSpPr>
          <p:cNvPr id="12" name="Freeform: Shape 11">
            <a:extLst>
              <a:ext uri="{FF2B5EF4-FFF2-40B4-BE49-F238E27FC236}">
                <a16:creationId xmlns:a16="http://schemas.microsoft.com/office/drawing/2014/main" id="{6EC109E5-0396-8968-4F42-DFEC28036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58484" y="508090"/>
            <a:ext cx="5513832" cy="149279"/>
          </a:xfrm>
          <a:custGeom>
            <a:avLst/>
            <a:gdLst>
              <a:gd name="connsiteX0" fmla="*/ 0 w 6090847"/>
              <a:gd name="connsiteY0" fmla="*/ 0 h 149279"/>
              <a:gd name="connsiteX1" fmla="*/ 6090847 w 6090847"/>
              <a:gd name="connsiteY1" fmla="*/ 0 h 149279"/>
              <a:gd name="connsiteX2" fmla="*/ 6090847 w 6090847"/>
              <a:gd name="connsiteY2" fmla="*/ 149279 h 149279"/>
              <a:gd name="connsiteX3" fmla="*/ 0 w 609084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090847" h="149279">
                <a:moveTo>
                  <a:pt x="0" y="0"/>
                </a:moveTo>
                <a:lnTo>
                  <a:pt x="6090847" y="0"/>
                </a:lnTo>
                <a:lnTo>
                  <a:pt x="609084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942C081-5362-6BE5-1C85-DD735608C14A}"/>
              </a:ext>
            </a:extLst>
          </p:cNvPr>
          <p:cNvSpPr>
            <a:spLocks noGrp="1"/>
          </p:cNvSpPr>
          <p:nvPr>
            <p:ph idx="1"/>
          </p:nvPr>
        </p:nvSpPr>
        <p:spPr>
          <a:xfrm>
            <a:off x="6153912" y="2578608"/>
            <a:ext cx="5513832" cy="3767328"/>
          </a:xfrm>
        </p:spPr>
        <p:txBody>
          <a:bodyPr>
            <a:normAutofit/>
          </a:bodyPr>
          <a:lstStyle/>
          <a:p>
            <a:pPr marL="0" indent="0">
              <a:buNone/>
            </a:pPr>
            <a:r>
              <a:rPr lang="en-GB" dirty="0"/>
              <a:t>In groups or pairs, you are going to create a blue-print poster for ‘healthy ageing’ detailing: </a:t>
            </a:r>
          </a:p>
          <a:p>
            <a:pPr marL="0" indent="0">
              <a:buNone/>
            </a:pPr>
            <a:r>
              <a:rPr lang="en-GB" dirty="0"/>
              <a:t>What does healthy ageing mean?</a:t>
            </a:r>
          </a:p>
          <a:p>
            <a:pPr marL="0" indent="0">
              <a:buNone/>
            </a:pPr>
            <a:r>
              <a:rPr lang="en-GB" dirty="0"/>
              <a:t>What helps people age in a healthy way?</a:t>
            </a:r>
          </a:p>
          <a:p>
            <a:pPr marL="0" indent="0">
              <a:buNone/>
            </a:pPr>
            <a:r>
              <a:rPr lang="en-GB" dirty="0"/>
              <a:t>What might make healthy ageing difficult? And what can be done to overcome these. </a:t>
            </a:r>
          </a:p>
          <a:p>
            <a:pPr marL="0" indent="0">
              <a:buNone/>
            </a:pPr>
            <a:r>
              <a:rPr lang="en-GB" dirty="0"/>
              <a:t> What role do lifestyle, community, environment, and services play?</a:t>
            </a:r>
          </a:p>
          <a:p>
            <a:pPr marL="0" indent="0">
              <a:buNone/>
            </a:pPr>
            <a:endParaRPr lang="en-GB" dirty="0"/>
          </a:p>
        </p:txBody>
      </p:sp>
    </p:spTree>
    <p:extLst>
      <p:ext uri="{BB962C8B-B14F-4D97-AF65-F5344CB8AC3E}">
        <p14:creationId xmlns:p14="http://schemas.microsoft.com/office/powerpoint/2010/main" val="9406274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DAD37-7B46-2F77-6929-02FDC5365A48}"/>
              </a:ext>
            </a:extLst>
          </p:cNvPr>
          <p:cNvSpPr>
            <a:spLocks noGrp="1"/>
          </p:cNvSpPr>
          <p:nvPr>
            <p:ph type="title"/>
          </p:nvPr>
        </p:nvSpPr>
        <p:spPr/>
        <p:txBody>
          <a:bodyPr/>
          <a:lstStyle/>
          <a:p>
            <a:pPr algn="ctr"/>
            <a:r>
              <a:rPr lang="en-GB" dirty="0"/>
              <a:t>Reference List </a:t>
            </a:r>
          </a:p>
        </p:txBody>
      </p:sp>
      <p:sp>
        <p:nvSpPr>
          <p:cNvPr id="3" name="Content Placeholder 2">
            <a:extLst>
              <a:ext uri="{FF2B5EF4-FFF2-40B4-BE49-F238E27FC236}">
                <a16:creationId xmlns:a16="http://schemas.microsoft.com/office/drawing/2014/main" id="{9438EE8C-065E-3533-F140-1469EB874316}"/>
              </a:ext>
            </a:extLst>
          </p:cNvPr>
          <p:cNvSpPr>
            <a:spLocks noGrp="1"/>
          </p:cNvSpPr>
          <p:nvPr>
            <p:ph idx="1"/>
          </p:nvPr>
        </p:nvSpPr>
        <p:spPr/>
        <p:txBody>
          <a:bodyPr>
            <a:normAutofit fontScale="92500" lnSpcReduction="10000"/>
          </a:bodyPr>
          <a:lstStyle/>
          <a:p>
            <a:r>
              <a:rPr lang="en-GB" dirty="0"/>
              <a:t>World Health Organization (2024) Ageing and Health. [Online] Available at: </a:t>
            </a:r>
            <a:r>
              <a:rPr lang="en-GB" dirty="0">
                <a:hlinkClick r:id="rId2"/>
              </a:rPr>
              <a:t>https://www.who.int/news-room/fact-sheets/detail/ageing-and-health</a:t>
            </a:r>
            <a:r>
              <a:rPr lang="en-GB" dirty="0"/>
              <a:t>. Accessed 12</a:t>
            </a:r>
            <a:r>
              <a:rPr lang="en-GB" baseline="30000" dirty="0"/>
              <a:t>th</a:t>
            </a:r>
            <a:r>
              <a:rPr lang="en-GB" dirty="0"/>
              <a:t> June 2025</a:t>
            </a:r>
          </a:p>
          <a:p>
            <a:r>
              <a:rPr lang="en-GB" dirty="0"/>
              <a:t>Government Office of Science (2016) Future of an Ageing Population. London: Government Office of Science</a:t>
            </a:r>
          </a:p>
          <a:p>
            <a:r>
              <a:rPr lang="en-GB" dirty="0"/>
              <a:t>United Nations (2023) World Population 2023:  Challenges and opportunities of population ageing in the least developed countries. New York: United Nations</a:t>
            </a:r>
          </a:p>
          <a:p>
            <a:r>
              <a:rPr lang="en-GB" dirty="0" err="1"/>
              <a:t>Teerawichitchainan</a:t>
            </a:r>
            <a:r>
              <a:rPr lang="en-GB" dirty="0"/>
              <a:t>, B. and Low, T. (2021). Causes of Population Aging. In: Gu, D., Dupre, M.E. (eds) </a:t>
            </a:r>
            <a:r>
              <a:rPr lang="en-GB" dirty="0" err="1"/>
              <a:t>Encyclopedia</a:t>
            </a:r>
            <a:r>
              <a:rPr lang="en-GB" dirty="0"/>
              <a:t> of Gerontology and Population Aging. Springer, Cham. </a:t>
            </a:r>
            <a:r>
              <a:rPr lang="en-GB" dirty="0">
                <a:hlinkClick r:id="rId3"/>
              </a:rPr>
              <a:t>https://doi.org/10.1007/978-3-030-22009-9_654</a:t>
            </a:r>
            <a:endParaRPr lang="en-GB" dirty="0"/>
          </a:p>
          <a:p>
            <a:r>
              <a:rPr lang="en-GB" dirty="0"/>
              <a:t>Keshavarz, M., Xia, K., Bano, D. and </a:t>
            </a:r>
            <a:r>
              <a:rPr lang="en-GB" dirty="0" err="1"/>
              <a:t>Ehninger</a:t>
            </a:r>
            <a:r>
              <a:rPr lang="en-GB" dirty="0"/>
              <a:t>, D. (2023) ‘Aging – What it is and how to measure it’. Mechanisms of Ageing and Development. 213. </a:t>
            </a:r>
            <a:r>
              <a:rPr lang="en-GB" dirty="0">
                <a:hlinkClick r:id="rId4"/>
              </a:rPr>
              <a:t>https://doi.org/10.1016/j.mad.2023.111837</a:t>
            </a:r>
            <a:r>
              <a:rPr lang="en-GB" dirty="0"/>
              <a:t> </a:t>
            </a:r>
          </a:p>
          <a:p>
            <a:r>
              <a:rPr lang="en-GB" dirty="0"/>
              <a:t>World Health Organization (2020) Healthy ageing and functional ability. [Online] </a:t>
            </a:r>
            <a:r>
              <a:rPr lang="en-GB" dirty="0">
                <a:hlinkClick r:id="rId5"/>
              </a:rPr>
              <a:t>https://www.who.int/news-room/questions-and-answers/item/healthy-ageing-and-functional-ability</a:t>
            </a:r>
            <a:r>
              <a:rPr lang="en-GB" dirty="0"/>
              <a:t>. Accessed 13</a:t>
            </a:r>
            <a:r>
              <a:rPr lang="en-GB" baseline="30000" dirty="0"/>
              <a:t>th</a:t>
            </a:r>
            <a:r>
              <a:rPr lang="en-GB" dirty="0"/>
              <a:t> June 2025</a:t>
            </a:r>
          </a:p>
        </p:txBody>
      </p:sp>
    </p:spTree>
    <p:extLst>
      <p:ext uri="{BB962C8B-B14F-4D97-AF65-F5344CB8AC3E}">
        <p14:creationId xmlns:p14="http://schemas.microsoft.com/office/powerpoint/2010/main" val="46165234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ENTIMETER_SERIES_ID_KEY" val="al9dmsnojuqgr8s2vw548n2in7mj2uz3"/>
</p:tagLst>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webextension1.xml.rels><?xml version="1.0" encoding="UTF-8" standalone="yes"?>
<Relationships xmlns="http://schemas.openxmlformats.org/package/2006/relationships"><Relationship Id="rId1" Type="http://schemas.openxmlformats.org/officeDocument/2006/relationships/image" Target="../media/image5.png"/></Relationships>
</file>

<file path=ppt/webextensions/_rels/webextension2.xml.rels><?xml version="1.0" encoding="UTF-8" standalone="yes"?>
<Relationships xmlns="http://schemas.openxmlformats.org/package/2006/relationships"><Relationship Id="rId1" Type="http://schemas.openxmlformats.org/officeDocument/2006/relationships/image" Target="../media/image6.png"/></Relationships>
</file>

<file path=ppt/webextensions/_rels/webextension3.xml.rels><?xml version="1.0" encoding="UTF-8" standalone="yes"?>
<Relationships xmlns="http://schemas.openxmlformats.org/package/2006/relationships"><Relationship Id="rId1" Type="http://schemas.openxmlformats.org/officeDocument/2006/relationships/image" Target="../media/image17.png"/></Relationships>
</file>

<file path=ppt/webextensions/webextension1.xml><?xml version="1.0" encoding="utf-8"?>
<we:webextension xmlns:we="http://schemas.microsoft.com/office/webextensions/webextension/2010/11" id="{9100804F-193C-472B-AED7-DB1C38A64793}">
  <we:reference id="wa104379261" version="4.3.0.0" store="en-US" storeType="OMEX"/>
  <we:alternateReferences>
    <we:reference id="WA104379261" version="4.3.0.0" store="" storeType="OMEX"/>
  </we:alternateReferences>
  <we:properties>
    <we:property name="MENTIMETER_QUESTION_ID_KEY" value="&quot;kjagasga82y3&quot;"/>
  </we:properties>
  <we:bindings/>
  <we:snapshot xmlns:r="http://schemas.openxmlformats.org/officeDocument/2006/relationships" r:embed="rId1"/>
</we:webextension>
</file>

<file path=ppt/webextensions/webextension2.xml><?xml version="1.0" encoding="utf-8"?>
<we:webextension xmlns:we="http://schemas.microsoft.com/office/webextensions/webextension/2010/11" id="{ED2DE1CC-9447-4484-B895-9697E2B36ACE}">
  <we:reference id="wa104379261" version="4.3.0.0" store="en-US" storeType="OMEX"/>
  <we:alternateReferences>
    <we:reference id="WA104379261" version="4.3.0.0" store="" storeType="OMEX"/>
  </we:alternateReferences>
  <we:properties>
    <we:property name="MENTIMETER_QUESTION_ID_KEY" value="&quot;yhvnzr32kyb2&quot;"/>
  </we:properties>
  <we:bindings/>
  <we:snapshot xmlns:r="http://schemas.openxmlformats.org/officeDocument/2006/relationships" r:embed="rId1"/>
</we:webextension>
</file>

<file path=ppt/webextensions/webextension3.xml><?xml version="1.0" encoding="utf-8"?>
<we:webextension xmlns:we="http://schemas.microsoft.com/office/webextensions/webextension/2010/11" id="{73386337-B35B-430D-99D0-C838338B3F44}">
  <we:reference id="wa104379261" version="4.3.0.0" store="en-US" storeType="OMEX"/>
  <we:alternateReferences>
    <we:reference id="WA104379261" version="4.3.0.0" store="" storeType="OMEX"/>
  </we:alternateReferences>
  <we:properties>
    <we:property name="MENTIMETER_QUESTION_ID_KEY" value="&quot;kpwezmrejydb&quot;"/>
  </we:properties>
  <we:bindings/>
  <we:snapshot xmlns:r="http://schemas.openxmlformats.org/officeDocument/2006/relationships" r:embed="rId1"/>
</we:webextension>
</file>

<file path=docProps/app.xml><?xml version="1.0" encoding="utf-8"?>
<Properties xmlns="http://schemas.openxmlformats.org/officeDocument/2006/extended-properties" xmlns:vt="http://schemas.openxmlformats.org/officeDocument/2006/docPropsVTypes">
  <TotalTime>0</TotalTime>
  <Words>2403</Words>
  <Application>Microsoft Office PowerPoint</Application>
  <PresentationFormat>Widescreen</PresentationFormat>
  <Paragraphs>236</Paragraphs>
  <Slides>43</Slides>
  <Notes>15</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Aptos</vt:lpstr>
      <vt:lpstr>Arial</vt:lpstr>
      <vt:lpstr>Bierstadt</vt:lpstr>
      <vt:lpstr>Neue Haas Grotesk Text Pro</vt:lpstr>
      <vt:lpstr>GestaltVTI</vt:lpstr>
      <vt:lpstr>BMHP6027: Empowering the Older Person</vt:lpstr>
      <vt:lpstr>Contents Page </vt:lpstr>
      <vt:lpstr>Lecture Aim</vt:lpstr>
      <vt:lpstr>Learning Objectives </vt:lpstr>
      <vt:lpstr>What comes to mind when you hear ‘older person’?</vt:lpstr>
      <vt:lpstr>Activity: What comes to mind when you hear ‘older person’?</vt:lpstr>
      <vt:lpstr>Demographics of Ageing:   </vt:lpstr>
      <vt:lpstr>PowerPoint Presentation</vt:lpstr>
      <vt:lpstr>Ageing Forecast</vt:lpstr>
      <vt:lpstr>PowerPoint Presentation</vt:lpstr>
      <vt:lpstr>Ageing Population: Geographically </vt:lpstr>
      <vt:lpstr>Ageing population, developing nations regional differences</vt:lpstr>
      <vt:lpstr>Ageing population: United Kingdom </vt:lpstr>
      <vt:lpstr>PowerPoint Presentation</vt:lpstr>
      <vt:lpstr>Factors of Ageing Population </vt:lpstr>
      <vt:lpstr>PowerPoint Presentation</vt:lpstr>
      <vt:lpstr>Ageing Population: Gender Differences </vt:lpstr>
      <vt:lpstr>At what age is considered as ‘old’? </vt:lpstr>
      <vt:lpstr>Perception of old age? </vt:lpstr>
      <vt:lpstr>What is ageing? </vt:lpstr>
      <vt:lpstr>Definitions</vt:lpstr>
      <vt:lpstr>"What do you think influences how people experience ageing — is it mainly biological, psychological, or social factors?"</vt:lpstr>
      <vt:lpstr>Types of Ageing </vt:lpstr>
      <vt:lpstr>Theory of Ageing </vt:lpstr>
      <vt:lpstr>Disengagement Theory:  Hypothesis </vt:lpstr>
      <vt:lpstr>Disengagement of Ageing </vt:lpstr>
      <vt:lpstr>Consequences </vt:lpstr>
      <vt:lpstr>Activity Theory </vt:lpstr>
      <vt:lpstr>Reconstruction Theory </vt:lpstr>
      <vt:lpstr>Theory Breakdown </vt:lpstr>
      <vt:lpstr>Consequences </vt:lpstr>
      <vt:lpstr>Break time </vt:lpstr>
      <vt:lpstr>What do you think healthy ageing means? </vt:lpstr>
      <vt:lpstr>Healthy Ageing </vt:lpstr>
      <vt:lpstr>What are the Implications of an ageing population</vt:lpstr>
      <vt:lpstr>Implications </vt:lpstr>
      <vt:lpstr>The older person: Issues</vt:lpstr>
      <vt:lpstr>Loneliness </vt:lpstr>
      <vt:lpstr>Drivers of Loneliness </vt:lpstr>
      <vt:lpstr>Poverty </vt:lpstr>
      <vt:lpstr>Poverty: Worries </vt:lpstr>
      <vt:lpstr>Healthy Living Blueprint</vt:lpstr>
      <vt:lpstr>Reference List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Jonathan Wyatt</dc:creator>
  <cp:lastModifiedBy>Jonathan Wyatt</cp:lastModifiedBy>
  <cp:revision>1</cp:revision>
  <dcterms:created xsi:type="dcterms:W3CDTF">2025-06-12T12:02:16Z</dcterms:created>
  <dcterms:modified xsi:type="dcterms:W3CDTF">2026-01-20T09:18:29Z</dcterms:modified>
</cp:coreProperties>
</file>