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Playfair Display" pitchFamily="2" charset="77"/>
      <p:regular r:id="rId12"/>
    </p:embeddedFont>
    <p:embeddedFont>
      <p:font typeface="Playfair Display Italics"/>
      <p:regular r:id="rId13"/>
    </p:embeddedFont>
    <p:embeddedFont>
      <p:font typeface="Public Sans"/>
      <p:regular r:id="rId14"/>
    </p:embeddedFont>
    <p:embeddedFont>
      <p:font typeface="Public Sans Bold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706" y="4514765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6626651" y="8636725"/>
            <a:ext cx="685625" cy="653208"/>
          </a:xfrm>
          <a:custGeom>
            <a:avLst/>
            <a:gdLst/>
            <a:ahLst/>
            <a:cxnLst/>
            <a:rect l="l" t="t" r="r" b="b"/>
            <a:pathLst>
              <a:path w="685625" h="653208">
                <a:moveTo>
                  <a:pt x="0" y="0"/>
                </a:moveTo>
                <a:lnTo>
                  <a:pt x="685626" y="0"/>
                </a:lnTo>
                <a:lnTo>
                  <a:pt x="685626" y="653208"/>
                </a:lnTo>
                <a:lnTo>
                  <a:pt x="0" y="6532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1006882" y="4738317"/>
            <a:ext cx="16230600" cy="641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196"/>
              </a:lnSpc>
              <a:spcBef>
                <a:spcPct val="0"/>
              </a:spcBef>
            </a:pPr>
            <a:r>
              <a:rPr lang="en-US" sz="3711" b="1" spc="842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HALAL FAST FOOD RESTAURANT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0974" y="1389324"/>
            <a:ext cx="16408332" cy="3027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488"/>
              </a:lnSpc>
            </a:pPr>
            <a:r>
              <a:rPr lang="en-US" sz="12624" spc="63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Fazal Burgers by Faisal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16407" y="8069518"/>
            <a:ext cx="7862435" cy="1274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47"/>
              </a:lnSpc>
            </a:pPr>
            <a:r>
              <a:rPr lang="en-US" sz="2298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Business Plan Presentation</a:t>
            </a:r>
          </a:p>
          <a:p>
            <a:pPr marL="0" lvl="0" indent="0" algn="l">
              <a:lnSpc>
                <a:spcPts val="3447"/>
              </a:lnSpc>
            </a:pPr>
            <a:r>
              <a:rPr lang="en-US" sz="2298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Presented by Faisal</a:t>
            </a:r>
            <a:r>
              <a:rPr lang="en-GB" sz="2298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2435220</a:t>
            </a:r>
            <a:endParaRPr lang="en-US" sz="2298" dirty="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marL="0" lvl="0" indent="0" algn="l">
              <a:lnSpc>
                <a:spcPts val="3447"/>
              </a:lnSpc>
            </a:pPr>
            <a:r>
              <a:rPr lang="en-GB" sz="2298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Teacher: Shengfang Mei</a:t>
            </a:r>
            <a:endParaRPr lang="en-US" sz="2298" dirty="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4990680" y="8630746"/>
            <a:ext cx="1682491" cy="713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15"/>
              </a:lnSpc>
            </a:pPr>
            <a:r>
              <a:rPr lang="en-US" sz="2983" spc="14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Fazal Burgers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5240" y="8617211"/>
            <a:ext cx="730550" cy="730550"/>
          </a:xfrm>
          <a:custGeom>
            <a:avLst/>
            <a:gdLst/>
            <a:ahLst/>
            <a:cxnLst/>
            <a:rect l="l" t="t" r="r" b="b"/>
            <a:pathLst>
              <a:path w="730550" h="730550">
                <a:moveTo>
                  <a:pt x="0" y="0"/>
                </a:moveTo>
                <a:lnTo>
                  <a:pt x="730550" y="0"/>
                </a:lnTo>
                <a:lnTo>
                  <a:pt x="730550" y="730550"/>
                </a:lnTo>
                <a:lnTo>
                  <a:pt x="0" y="73055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14990680" y="8630746"/>
            <a:ext cx="1682491" cy="713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15"/>
              </a:lnSpc>
            </a:pPr>
            <a:r>
              <a:rPr lang="en-US" sz="2983" spc="14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Fazal Burgers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16407" y="2152970"/>
            <a:ext cx="16242893" cy="59257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707"/>
              </a:lnSpc>
            </a:pPr>
            <a:r>
              <a:rPr lang="en-US" sz="5159" spc="25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Fazal Burgers offers quick, affordable halal fast food for busy individuals, students, and families. Our restaurant is 100% halal certified and strategically located in a high foot traffic area to maximise customer reach. With a startup investment of £25,000, we deliver freshness, quality, and convenience at competitive prices.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06871" y="952500"/>
            <a:ext cx="16230600" cy="641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196"/>
              </a:lnSpc>
              <a:spcBef>
                <a:spcPct val="0"/>
              </a:spcBef>
            </a:pPr>
            <a:r>
              <a:rPr lang="en-US" sz="3711" b="1" spc="842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BUSINESS OVERVIEW</a:t>
            </a:r>
          </a:p>
        </p:txBody>
      </p:sp>
      <p:sp>
        <p:nvSpPr>
          <p:cNvPr id="6" name="AutoShape 6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13936" y="8625974"/>
            <a:ext cx="712824" cy="675794"/>
          </a:xfrm>
          <a:custGeom>
            <a:avLst/>
            <a:gdLst/>
            <a:ahLst/>
            <a:cxnLst/>
            <a:rect l="l" t="t" r="r" b="b"/>
            <a:pathLst>
              <a:path w="712824" h="675794">
                <a:moveTo>
                  <a:pt x="0" y="0"/>
                </a:moveTo>
                <a:lnTo>
                  <a:pt x="712824" y="0"/>
                </a:lnTo>
                <a:lnTo>
                  <a:pt x="712824" y="675794"/>
                </a:lnTo>
                <a:lnTo>
                  <a:pt x="0" y="67579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14990680" y="8602171"/>
            <a:ext cx="1682491" cy="552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75"/>
              </a:lnSpc>
            </a:pPr>
            <a:r>
              <a:rPr lang="en-US" sz="2280" spc="11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Fazal Burgers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5043346"/>
            <a:ext cx="3761659" cy="272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15"/>
              </a:lnSpc>
            </a:pPr>
            <a:r>
              <a:rPr lang="en-US" sz="2214" i="1" spc="11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Political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76274" y="5043346"/>
            <a:ext cx="3761659" cy="272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15"/>
              </a:lnSpc>
            </a:pPr>
            <a:r>
              <a:rPr lang="en-US" sz="2214" i="1" spc="11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Economic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328458" y="5043346"/>
            <a:ext cx="3761659" cy="272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15"/>
              </a:lnSpc>
            </a:pPr>
            <a:r>
              <a:rPr lang="en-US" sz="2214" i="1" spc="11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Social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497641" y="5043346"/>
            <a:ext cx="3761659" cy="272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15"/>
              </a:lnSpc>
            </a:pPr>
            <a:r>
              <a:rPr lang="en-US" sz="2214" i="1" spc="11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Technological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06871" y="952500"/>
            <a:ext cx="16230600" cy="641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196"/>
              </a:lnSpc>
              <a:spcBef>
                <a:spcPct val="0"/>
              </a:spcBef>
            </a:pPr>
            <a:r>
              <a:rPr lang="en-US" sz="3711" b="1" spc="842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MARKET RESEARCH – PESTEL ANALYSIS</a:t>
            </a:r>
          </a:p>
        </p:txBody>
      </p:sp>
      <p:sp>
        <p:nvSpPr>
          <p:cNvPr id="9" name="AutoShape 9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Box 10"/>
          <p:cNvSpPr txBox="1"/>
          <p:nvPr/>
        </p:nvSpPr>
        <p:spPr>
          <a:xfrm>
            <a:off x="1016407" y="5343995"/>
            <a:ext cx="3773952" cy="3647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93"/>
              </a:lnSpc>
            </a:pPr>
            <a:r>
              <a:rPr lang="en-US" sz="2138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UK Food Safety &amp; Halal Laws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76274" y="5343995"/>
            <a:ext cx="3772057" cy="3647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93"/>
              </a:lnSpc>
            </a:pPr>
            <a:r>
              <a:rPr lang="en-US" sz="2138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Affordable Food Demand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34247" y="5343995"/>
            <a:ext cx="3772057" cy="3647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93"/>
              </a:lnSpc>
            </a:pPr>
            <a:r>
              <a:rPr lang="en-US" sz="2138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Growing Muslim Population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492219" y="5343995"/>
            <a:ext cx="3767081" cy="3647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93"/>
              </a:lnSpc>
            </a:pPr>
            <a:r>
              <a:rPr lang="en-US" sz="2138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Online Ordering &amp; Delivery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16407" y="5939625"/>
            <a:ext cx="3773952" cy="1990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59"/>
              </a:lnSpc>
            </a:pPr>
            <a:r>
              <a:rPr lang="en-US" sz="18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Strict UK food safety regulations ensure consumer protection. Halal certification requirements are well-established, providing clear compliance pathways for halal restaurants.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176274" y="5939625"/>
            <a:ext cx="3772057" cy="1878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20"/>
              </a:lnSpc>
            </a:pPr>
            <a:r>
              <a:rPr lang="en-US" sz="18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Steady demand for affordable fast food remains strong despite economic fluctuations. Budget-conscious consumers seek value meals, making quick-service restaurants resilient.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334247" y="5939625"/>
            <a:ext cx="3772057" cy="1878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20"/>
              </a:lnSpc>
            </a:pPr>
            <a:r>
              <a:rPr lang="en-US" sz="18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The UK Muslim population continues to grow, increasing demand for halal dining options. Younger demographics drive trends toward convenient, quality halal fast food.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492219" y="5939625"/>
            <a:ext cx="3767081" cy="1878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20"/>
              </a:lnSpc>
            </a:pPr>
            <a:r>
              <a:rPr lang="en-US" sz="18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Digital ordering platforms and delivery apps like Deliveroo and Uber Eats expand customer reach. Social media enables cost-effective marketing and customer engagement.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1028700" y="2832411"/>
            <a:ext cx="8824332" cy="1669217"/>
            <a:chOff x="0" y="0"/>
            <a:chExt cx="4058845" cy="767774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4058845" cy="767774"/>
            </a:xfrm>
            <a:custGeom>
              <a:avLst/>
              <a:gdLst/>
              <a:ahLst/>
              <a:cxnLst/>
              <a:rect l="l" t="t" r="r" b="b"/>
              <a:pathLst>
                <a:path w="4058845" h="767774">
                  <a:moveTo>
                    <a:pt x="0" y="0"/>
                  </a:moveTo>
                  <a:lnTo>
                    <a:pt x="4058845" y="0"/>
                  </a:lnTo>
                  <a:lnTo>
                    <a:pt x="4058845" y="767774"/>
                  </a:lnTo>
                  <a:lnTo>
                    <a:pt x="0" y="767774"/>
                  </a:lnTo>
                  <a:close/>
                </a:path>
              </a:pathLst>
            </a:custGeom>
            <a:ln w="9525" cap="sq">
              <a:solidFill>
                <a:srgbClr val="2B2C30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28575"/>
              <a:ext cx="4058845" cy="796349"/>
            </a:xfrm>
            <a:prstGeom prst="rect">
              <a:avLst/>
            </a:prstGeom>
          </p:spPr>
          <p:txBody>
            <a:bodyPr lIns="68580" tIns="68580" rIns="68580" bIns="68580" rtlCol="0" anchor="ctr"/>
            <a:lstStyle/>
            <a:p>
              <a:pPr marL="0" lvl="0" indent="0" algn="ctr">
                <a:lnSpc>
                  <a:spcPts val="188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1042179" y="2496927"/>
            <a:ext cx="6217121" cy="2223000"/>
            <a:chOff x="0" y="0"/>
            <a:chExt cx="2859631" cy="1022492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859631" cy="1022492"/>
            </a:xfrm>
            <a:custGeom>
              <a:avLst/>
              <a:gdLst/>
              <a:ahLst/>
              <a:cxnLst/>
              <a:rect l="l" t="t" r="r" b="b"/>
              <a:pathLst>
                <a:path w="2859631" h="1022492">
                  <a:moveTo>
                    <a:pt x="0" y="0"/>
                  </a:moveTo>
                  <a:lnTo>
                    <a:pt x="2859631" y="0"/>
                  </a:lnTo>
                  <a:lnTo>
                    <a:pt x="2859631" y="1022492"/>
                  </a:lnTo>
                  <a:lnTo>
                    <a:pt x="0" y="1022492"/>
                  </a:lnTo>
                  <a:close/>
                </a:path>
              </a:pathLst>
            </a:custGeom>
            <a:ln w="9525" cap="sq">
              <a:solidFill>
                <a:srgbClr val="2B2C30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28575"/>
              <a:ext cx="2859631" cy="1051067"/>
            </a:xfrm>
            <a:prstGeom prst="rect">
              <a:avLst/>
            </a:prstGeom>
          </p:spPr>
          <p:txBody>
            <a:bodyPr lIns="68580" tIns="68580" rIns="68580" bIns="68580" rtlCol="0" anchor="ctr"/>
            <a:lstStyle/>
            <a:p>
              <a:pPr marL="0" lvl="0" indent="0" algn="ctr">
                <a:lnSpc>
                  <a:spcPts val="188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681739" y="2450622"/>
            <a:ext cx="3108620" cy="1849433"/>
            <a:chOff x="0" y="0"/>
            <a:chExt cx="4144827" cy="2465911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3"/>
            <a:srcRect l="2095" r="2095"/>
            <a:stretch>
              <a:fillRect/>
            </a:stretch>
          </p:blipFill>
          <p:spPr>
            <a:xfrm>
              <a:off x="0" y="0"/>
              <a:ext cx="4144827" cy="2465911"/>
            </a:xfrm>
            <a:prstGeom prst="rect">
              <a:avLst/>
            </a:prstGeom>
          </p:spPr>
        </p:pic>
      </p:grpSp>
      <p:grpSp>
        <p:nvGrpSpPr>
          <p:cNvPr id="26" name="Group 26"/>
          <p:cNvGrpSpPr/>
          <p:nvPr/>
        </p:nvGrpSpPr>
        <p:grpSpPr>
          <a:xfrm>
            <a:off x="5217457" y="2450622"/>
            <a:ext cx="3339476" cy="1849433"/>
            <a:chOff x="0" y="0"/>
            <a:chExt cx="4452634" cy="2465911"/>
          </a:xfrm>
        </p:grpSpPr>
        <p:pic>
          <p:nvPicPr>
            <p:cNvPr id="27" name="Picture 27"/>
            <p:cNvPicPr>
              <a:picLocks noChangeAspect="1"/>
            </p:cNvPicPr>
            <p:nvPr/>
          </p:nvPicPr>
          <p:blipFill>
            <a:blip r:embed="rId4"/>
            <a:srcRect t="1420" b="1420"/>
            <a:stretch>
              <a:fillRect/>
            </a:stretch>
          </p:blipFill>
          <p:spPr>
            <a:xfrm>
              <a:off x="0" y="0"/>
              <a:ext cx="4452634" cy="2465911"/>
            </a:xfrm>
            <a:prstGeom prst="rect">
              <a:avLst/>
            </a:prstGeom>
          </p:spPr>
        </p:pic>
      </p:grpSp>
      <p:grpSp>
        <p:nvGrpSpPr>
          <p:cNvPr id="28" name="Group 28"/>
          <p:cNvGrpSpPr/>
          <p:nvPr/>
        </p:nvGrpSpPr>
        <p:grpSpPr>
          <a:xfrm>
            <a:off x="8937933" y="2030751"/>
            <a:ext cx="2282342" cy="2269305"/>
            <a:chOff x="0" y="0"/>
            <a:chExt cx="3043123" cy="3025740"/>
          </a:xfrm>
        </p:grpSpPr>
        <p:pic>
          <p:nvPicPr>
            <p:cNvPr id="29" name="Picture 29"/>
            <p:cNvPicPr>
              <a:picLocks noChangeAspect="1"/>
            </p:cNvPicPr>
            <p:nvPr/>
          </p:nvPicPr>
          <p:blipFill>
            <a:blip r:embed="rId5"/>
            <a:srcRect t="285" b="285"/>
            <a:stretch>
              <a:fillRect/>
            </a:stretch>
          </p:blipFill>
          <p:spPr>
            <a:xfrm>
              <a:off x="0" y="0"/>
              <a:ext cx="3043123" cy="3025740"/>
            </a:xfrm>
            <a:prstGeom prst="rect">
              <a:avLst/>
            </a:prstGeom>
          </p:spPr>
        </p:pic>
      </p:grpSp>
      <p:grpSp>
        <p:nvGrpSpPr>
          <p:cNvPr id="30" name="Group 30"/>
          <p:cNvGrpSpPr/>
          <p:nvPr/>
        </p:nvGrpSpPr>
        <p:grpSpPr>
          <a:xfrm>
            <a:off x="11598134" y="2697501"/>
            <a:ext cx="5371480" cy="1804127"/>
            <a:chOff x="0" y="0"/>
            <a:chExt cx="7161973" cy="2405503"/>
          </a:xfrm>
        </p:grpSpPr>
        <p:pic>
          <p:nvPicPr>
            <p:cNvPr id="31" name="Picture 31"/>
            <p:cNvPicPr>
              <a:picLocks noChangeAspect="1"/>
            </p:cNvPicPr>
            <p:nvPr/>
          </p:nvPicPr>
          <p:blipFill>
            <a:blip r:embed="rId6"/>
            <a:srcRect t="20537" b="20537"/>
            <a:stretch>
              <a:fillRect/>
            </a:stretch>
          </p:blipFill>
          <p:spPr>
            <a:xfrm>
              <a:off x="0" y="0"/>
              <a:ext cx="7161973" cy="240550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590747" y="8647850"/>
            <a:ext cx="755618" cy="643675"/>
          </a:xfrm>
          <a:custGeom>
            <a:avLst/>
            <a:gdLst/>
            <a:ahLst/>
            <a:cxnLst/>
            <a:rect l="l" t="t" r="r" b="b"/>
            <a:pathLst>
              <a:path w="755618" h="643675">
                <a:moveTo>
                  <a:pt x="0" y="0"/>
                </a:moveTo>
                <a:lnTo>
                  <a:pt x="755618" y="0"/>
                </a:lnTo>
                <a:lnTo>
                  <a:pt x="755618" y="643674"/>
                </a:lnTo>
                <a:lnTo>
                  <a:pt x="0" y="6436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14990680" y="8630746"/>
            <a:ext cx="1682491" cy="713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15"/>
              </a:lnSpc>
            </a:pPr>
            <a:r>
              <a:rPr lang="en-US" sz="2983" spc="14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Fazal Burgers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06871" y="952500"/>
            <a:ext cx="16230600" cy="641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196"/>
              </a:lnSpc>
              <a:spcBef>
                <a:spcPct val="0"/>
              </a:spcBef>
            </a:pPr>
            <a:r>
              <a:rPr lang="en-US" sz="3711" b="1" spc="842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PESTEL 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2904695"/>
            <a:ext cx="3761659" cy="437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273"/>
              </a:lnSpc>
            </a:pPr>
            <a:r>
              <a:rPr lang="en-US" sz="3597" i="1" spc="17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Eco-Packaging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88567" y="2904695"/>
            <a:ext cx="3761659" cy="437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273"/>
              </a:lnSpc>
            </a:pPr>
            <a:r>
              <a:rPr lang="en-US" sz="3597" i="1" spc="17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Compliance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362568" y="2904695"/>
            <a:ext cx="3761659" cy="437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273"/>
              </a:lnSpc>
            </a:pPr>
            <a:r>
              <a:rPr lang="en-US" sz="3597" i="1" spc="17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Freshness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16407" y="2258553"/>
            <a:ext cx="3773952" cy="6064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896"/>
              </a:lnSpc>
            </a:pPr>
            <a:r>
              <a:rPr lang="en-US" sz="3497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Environmental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176274" y="2258553"/>
            <a:ext cx="3773952" cy="6064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896"/>
              </a:lnSpc>
            </a:pPr>
            <a:r>
              <a:rPr lang="en-US" sz="3497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Legal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50276" y="2258553"/>
            <a:ext cx="3773952" cy="6064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896"/>
              </a:lnSpc>
            </a:pPr>
            <a:r>
              <a:rPr lang="en-US" sz="3497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Competitors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3546095" y="2904695"/>
            <a:ext cx="3761659" cy="437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273"/>
              </a:lnSpc>
            </a:pPr>
            <a:r>
              <a:rPr lang="en-US" sz="3597" i="1" spc="17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Differentiation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33802" y="2258553"/>
            <a:ext cx="3773952" cy="6064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896"/>
              </a:lnSpc>
            </a:pPr>
            <a:r>
              <a:rPr lang="en-US" sz="3497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Quality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16407" y="3523595"/>
            <a:ext cx="3773952" cy="2323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59"/>
              </a:lnSpc>
            </a:pPr>
            <a:r>
              <a:rPr lang="en-US" sz="18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Commitment to eco-friendly packaging including biodegradable containers, recyclable materials, and minimal plastic use to reduce environmental impact and appeal to eco-conscious customers.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176274" y="3523595"/>
            <a:ext cx="3772057" cy="1878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20"/>
              </a:lnSpc>
            </a:pPr>
            <a:r>
              <a:rPr lang="en-US" sz="18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Full compliance with UK food safety regulations, hygiene standards, and employment laws. Regular staff training and inspections ensure we meet all legal requirements consistently.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334247" y="3523595"/>
            <a:ext cx="3772057" cy="1878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20"/>
              </a:lnSpc>
            </a:pPr>
            <a:r>
              <a:rPr lang="en-US" sz="18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Standing out from competitors through freshly prepared meals daily, premium quality halal-certified ingredients, and authentic recipes that deliver superior taste and value.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492219" y="3523595"/>
            <a:ext cx="3767081" cy="1878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20"/>
              </a:lnSpc>
            </a:pPr>
            <a:r>
              <a:rPr lang="en-US" sz="18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Our halal certification, commitment to quality ingredients, and focus on speed of service create a unique market position that mainstream fast food chains cannot easily replicate.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49385" y="8710719"/>
            <a:ext cx="639504" cy="509670"/>
          </a:xfrm>
          <a:custGeom>
            <a:avLst/>
            <a:gdLst/>
            <a:ahLst/>
            <a:cxnLst/>
            <a:rect l="l" t="t" r="r" b="b"/>
            <a:pathLst>
              <a:path w="639504" h="509670">
                <a:moveTo>
                  <a:pt x="0" y="0"/>
                </a:moveTo>
                <a:lnTo>
                  <a:pt x="639504" y="0"/>
                </a:lnTo>
                <a:lnTo>
                  <a:pt x="639504" y="509669"/>
                </a:lnTo>
                <a:lnTo>
                  <a:pt x="0" y="50966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14990680" y="8630746"/>
            <a:ext cx="1682491" cy="713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15"/>
              </a:lnSpc>
            </a:pPr>
            <a:r>
              <a:rPr lang="en-US" sz="2983" spc="14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Fazal Burgers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06871" y="952500"/>
            <a:ext cx="16230600" cy="641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196"/>
              </a:lnSpc>
              <a:spcBef>
                <a:spcPct val="0"/>
              </a:spcBef>
            </a:pPr>
            <a:r>
              <a:rPr lang="en-US" sz="3711" b="1" spc="842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MARKETING COMMUNICATIONS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016407" y="2312790"/>
            <a:ext cx="5146395" cy="2980740"/>
            <a:chOff x="0" y="0"/>
            <a:chExt cx="6861860" cy="3974320"/>
          </a:xfrm>
        </p:grpSpPr>
        <p:sp>
          <p:nvSpPr>
            <p:cNvPr id="7" name="TextBox 7"/>
            <p:cNvSpPr txBox="1"/>
            <p:nvPr/>
          </p:nvSpPr>
          <p:spPr>
            <a:xfrm>
              <a:off x="0" y="-66675"/>
              <a:ext cx="6861860" cy="6323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917"/>
                </a:lnSpc>
              </a:pPr>
              <a:r>
                <a:rPr lang="en-US" sz="2798" b="1">
                  <a:solidFill>
                    <a:srgbClr val="2B2C30"/>
                  </a:solidFill>
                  <a:latin typeface="Public Sans Bold"/>
                  <a:ea typeface="Public Sans Bold"/>
                  <a:cs typeface="Public Sans Bold"/>
                  <a:sym typeface="Public Sans Bold"/>
                </a:rPr>
                <a:t>Target Market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724390"/>
              <a:ext cx="6861860" cy="32499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49"/>
                </a:lnSpc>
              </a:pPr>
              <a:r>
                <a:rPr lang="en-US" sz="1899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Our primary audience includes diverse community segments seeking quality halal fast food options.</a:t>
              </a:r>
            </a:p>
            <a:p>
              <a:pPr marL="0" lvl="0" indent="0" algn="l">
                <a:lnSpc>
                  <a:spcPts val="2849"/>
                </a:lnSpc>
              </a:pPr>
              <a:r>
                <a:rPr lang="en-US" sz="1899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Muslim community members</a:t>
              </a:r>
            </a:p>
            <a:p>
              <a:pPr marL="0" lvl="0" indent="0" algn="l">
                <a:lnSpc>
                  <a:spcPts val="2849"/>
                </a:lnSpc>
              </a:pPr>
              <a:r>
                <a:rPr lang="en-US" sz="1899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University students</a:t>
              </a:r>
            </a:p>
            <a:p>
              <a:pPr marL="0" lvl="0" indent="0" algn="l">
                <a:lnSpc>
                  <a:spcPts val="2849"/>
                </a:lnSpc>
              </a:pPr>
              <a:r>
                <a:rPr lang="en-US" sz="1899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Office workers &amp; professionals</a:t>
              </a:r>
            </a:p>
            <a:p>
              <a:pPr marL="0" lvl="0" indent="0" algn="l">
                <a:lnSpc>
                  <a:spcPts val="2849"/>
                </a:lnSpc>
              </a:pPr>
              <a:r>
                <a:rPr lang="en-US" sz="1899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Families with children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553742" y="2312790"/>
            <a:ext cx="5146395" cy="2980740"/>
            <a:chOff x="0" y="0"/>
            <a:chExt cx="6861860" cy="3974320"/>
          </a:xfrm>
        </p:grpSpPr>
        <p:sp>
          <p:nvSpPr>
            <p:cNvPr id="10" name="TextBox 10"/>
            <p:cNvSpPr txBox="1"/>
            <p:nvPr/>
          </p:nvSpPr>
          <p:spPr>
            <a:xfrm>
              <a:off x="0" y="-66675"/>
              <a:ext cx="6861860" cy="6323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917"/>
                </a:lnSpc>
              </a:pPr>
              <a:r>
                <a:rPr lang="en-US" sz="2798" b="1">
                  <a:solidFill>
                    <a:srgbClr val="2B2C30"/>
                  </a:solidFill>
                  <a:latin typeface="Public Sans Bold"/>
                  <a:ea typeface="Public Sans Bold"/>
                  <a:cs typeface="Public Sans Bold"/>
                  <a:sym typeface="Public Sans Bold"/>
                </a:rPr>
                <a:t>Marketing Channels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724390"/>
              <a:ext cx="6861860" cy="32499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49"/>
                </a:lnSpc>
              </a:pPr>
              <a:r>
                <a:rPr lang="en-US" sz="1899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We will leverage multiple touchpoints to reach and engage our target customers effectively.</a:t>
              </a:r>
            </a:p>
            <a:p>
              <a:pPr marL="0" lvl="0" indent="0" algn="l">
                <a:lnSpc>
                  <a:spcPts val="2849"/>
                </a:lnSpc>
              </a:pPr>
              <a:r>
                <a:rPr lang="en-US" sz="1899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Social media: Instagram, TikTok, Facebook</a:t>
              </a:r>
            </a:p>
            <a:p>
              <a:pPr marL="0" lvl="0" indent="0" algn="l">
                <a:lnSpc>
                  <a:spcPts val="2849"/>
                </a:lnSpc>
              </a:pPr>
              <a:r>
                <a:rPr lang="en-US" sz="1899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Local flyer distribution</a:t>
              </a:r>
            </a:p>
            <a:p>
              <a:pPr marL="0" lvl="0" indent="0" algn="l">
                <a:lnSpc>
                  <a:spcPts val="2849"/>
                </a:lnSpc>
              </a:pPr>
              <a:r>
                <a:rPr lang="en-US" sz="1899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Community partnerships with mosques</a:t>
              </a:r>
            </a:p>
            <a:p>
              <a:pPr marL="0" lvl="0" indent="0" algn="l">
                <a:lnSpc>
                  <a:spcPts val="2849"/>
                </a:lnSpc>
              </a:pPr>
              <a:r>
                <a:rPr lang="en-US" sz="1899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University campus outreach</a:t>
              </a:r>
            </a:p>
            <a:p>
              <a:pPr marL="0" lvl="0" indent="0" algn="l">
                <a:lnSpc>
                  <a:spcPts val="2849"/>
                </a:lnSpc>
              </a:pPr>
              <a:r>
                <a:rPr lang="en-US" sz="1899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Food delivery app presence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2112905" y="2312790"/>
            <a:ext cx="5146395" cy="2980740"/>
            <a:chOff x="0" y="0"/>
            <a:chExt cx="6861860" cy="3974320"/>
          </a:xfrm>
        </p:grpSpPr>
        <p:sp>
          <p:nvSpPr>
            <p:cNvPr id="13" name="TextBox 13"/>
            <p:cNvSpPr txBox="1"/>
            <p:nvPr/>
          </p:nvSpPr>
          <p:spPr>
            <a:xfrm>
              <a:off x="0" y="-66675"/>
              <a:ext cx="6861860" cy="6323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917"/>
                </a:lnSpc>
              </a:pPr>
              <a:r>
                <a:rPr lang="en-US" sz="2798" b="1">
                  <a:solidFill>
                    <a:srgbClr val="2B2C30"/>
                  </a:solidFill>
                  <a:latin typeface="Public Sans Bold"/>
                  <a:ea typeface="Public Sans Bold"/>
                  <a:cs typeface="Public Sans Bold"/>
                  <a:sym typeface="Public Sans Bold"/>
                </a:rPr>
                <a:t>Promotions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724390"/>
              <a:ext cx="6861860" cy="32499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49"/>
                </a:lnSpc>
              </a:pPr>
              <a:r>
                <a:rPr lang="en-US" sz="1899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Strategic promotional offers will drive initial traffic and build long-term customer loyalty.</a:t>
              </a:r>
            </a:p>
            <a:p>
              <a:pPr marL="0" lvl="0" indent="0" algn="l">
                <a:lnSpc>
                  <a:spcPts val="2849"/>
                </a:lnSpc>
              </a:pPr>
              <a:r>
                <a:rPr lang="en-US" sz="1899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Grand opening 20% discount</a:t>
              </a:r>
            </a:p>
            <a:p>
              <a:pPr marL="0" lvl="0" indent="0" algn="l">
                <a:lnSpc>
                  <a:spcPts val="2849"/>
                </a:lnSpc>
              </a:pPr>
              <a:r>
                <a:rPr lang="en-US" sz="1899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Family meal deals (4 for £20)</a:t>
              </a:r>
            </a:p>
            <a:p>
              <a:pPr marL="0" lvl="0" indent="0" algn="l">
                <a:lnSpc>
                  <a:spcPts val="2849"/>
                </a:lnSpc>
              </a:pPr>
              <a:r>
                <a:rPr lang="en-US" sz="1899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Student discount with valid ID</a:t>
              </a:r>
            </a:p>
            <a:p>
              <a:pPr marL="0" lvl="0" indent="0" algn="l">
                <a:lnSpc>
                  <a:spcPts val="2849"/>
                </a:lnSpc>
              </a:pPr>
              <a:r>
                <a:rPr lang="en-US" sz="1899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Loyalty card: 10th meal free</a:t>
              </a:r>
            </a:p>
            <a:p>
              <a:pPr marL="0" lvl="0" indent="0" algn="l">
                <a:lnSpc>
                  <a:spcPts val="2849"/>
                </a:lnSpc>
              </a:pPr>
              <a:r>
                <a:rPr lang="en-US" sz="1899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Referral rewards programme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35358" y="8592869"/>
            <a:ext cx="730550" cy="729224"/>
          </a:xfrm>
          <a:custGeom>
            <a:avLst/>
            <a:gdLst/>
            <a:ahLst/>
            <a:cxnLst/>
            <a:rect l="l" t="t" r="r" b="b"/>
            <a:pathLst>
              <a:path w="730550" h="729224">
                <a:moveTo>
                  <a:pt x="0" y="0"/>
                </a:moveTo>
                <a:lnTo>
                  <a:pt x="730550" y="0"/>
                </a:lnTo>
                <a:lnTo>
                  <a:pt x="730550" y="729224"/>
                </a:lnTo>
                <a:lnTo>
                  <a:pt x="0" y="72922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14990680" y="8630746"/>
            <a:ext cx="1682491" cy="713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15"/>
              </a:lnSpc>
            </a:pPr>
            <a:r>
              <a:rPr lang="en-US" sz="2983" spc="14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Fazal Burgers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06871" y="952500"/>
            <a:ext cx="16230600" cy="641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196"/>
              </a:lnSpc>
              <a:spcBef>
                <a:spcPct val="0"/>
              </a:spcBef>
            </a:pPr>
            <a:r>
              <a:rPr lang="en-US" sz="3711" b="1" spc="842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STARTUP COSTS &amp; FUNDING</a:t>
            </a:r>
          </a:p>
        </p:txBody>
      </p:sp>
      <p:sp>
        <p:nvSpPr>
          <p:cNvPr id="5" name="AutoShape 5"/>
          <p:cNvSpPr/>
          <p:nvPr/>
        </p:nvSpPr>
        <p:spPr>
          <a:xfrm flipV="1">
            <a:off x="-7086597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0828" y="271566"/>
            <a:ext cx="9085606" cy="8343779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1006871" y="2177925"/>
            <a:ext cx="8115300" cy="6137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885"/>
              </a:lnSpc>
            </a:pPr>
            <a:r>
              <a:rPr lang="en-US" sz="3757" spc="18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Total startup costs of £23,000 cover all essential business needs: rent deposit, kitchen equipment, initial stock, staff wages, and licensing fees.</a:t>
            </a:r>
          </a:p>
          <a:p>
            <a:pPr marL="0" lvl="0" indent="0" algn="l">
              <a:lnSpc>
                <a:spcPts val="4885"/>
              </a:lnSpc>
            </a:pPr>
            <a:r>
              <a:rPr lang="en-US" sz="3757" spc="18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Funding is secured through three sources: £10,000 from personal savings, £10,000 bank loan, and £5,000 family investment—ensuring a solid financial foundation for launch.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04352" y="8617397"/>
            <a:ext cx="731954" cy="687632"/>
          </a:xfrm>
          <a:custGeom>
            <a:avLst/>
            <a:gdLst/>
            <a:ahLst/>
            <a:cxnLst/>
            <a:rect l="l" t="t" r="r" b="b"/>
            <a:pathLst>
              <a:path w="731954" h="687632">
                <a:moveTo>
                  <a:pt x="0" y="0"/>
                </a:moveTo>
                <a:lnTo>
                  <a:pt x="731954" y="0"/>
                </a:lnTo>
                <a:lnTo>
                  <a:pt x="731954" y="687632"/>
                </a:lnTo>
                <a:lnTo>
                  <a:pt x="0" y="68763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14990680" y="8611696"/>
            <a:ext cx="1682491" cy="594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46"/>
              </a:lnSpc>
            </a:pPr>
            <a:r>
              <a:rPr lang="en-US" sz="2468" spc="12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Fazal Burgers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06871" y="962025"/>
            <a:ext cx="16230600" cy="5220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298"/>
              </a:lnSpc>
              <a:spcBef>
                <a:spcPct val="0"/>
              </a:spcBef>
            </a:pPr>
            <a:r>
              <a:rPr lang="en-US" sz="3070" b="1" spc="696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PRICING &amp; PROFITABILITY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0" y="3014203"/>
            <a:ext cx="3761659" cy="420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83"/>
              </a:lnSpc>
            </a:pPr>
            <a:r>
              <a:rPr lang="en-US" sz="3388" i="1" spc="16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average meal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6697584"/>
            <a:ext cx="3761659" cy="420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83"/>
              </a:lnSpc>
            </a:pPr>
            <a:r>
              <a:rPr lang="en-US" sz="3388" i="1" spc="16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meals to break-even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19164" y="4857481"/>
            <a:ext cx="3761659" cy="420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83"/>
              </a:lnSpc>
            </a:pPr>
            <a:r>
              <a:rPr lang="en-US" sz="3388" i="1" spc="16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profit per meal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19164" y="8540862"/>
            <a:ext cx="3761659" cy="420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83"/>
              </a:lnSpc>
            </a:pPr>
            <a:r>
              <a:rPr lang="en-US" sz="3388" i="1" spc="16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to profitability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88567" y="3014203"/>
            <a:ext cx="3761659" cy="420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83"/>
              </a:lnSpc>
            </a:pPr>
            <a:r>
              <a:rPr lang="en-US" sz="3388" i="1" spc="16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fixed costs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188567" y="6697584"/>
            <a:ext cx="3761659" cy="420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83"/>
              </a:lnSpc>
            </a:pPr>
            <a:r>
              <a:rPr lang="en-US" sz="3388" i="1" spc="16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cash flow positive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16407" y="2258553"/>
            <a:ext cx="3773952" cy="590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744"/>
              </a:lnSpc>
            </a:pPr>
            <a:r>
              <a:rPr lang="en-US" sz="3388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£6-£8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16407" y="5941934"/>
            <a:ext cx="3773952" cy="590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744"/>
              </a:lnSpc>
            </a:pPr>
            <a:r>
              <a:rPr lang="en-US" sz="3388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7,667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6871" y="4101831"/>
            <a:ext cx="3773952" cy="590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744"/>
              </a:lnSpc>
            </a:pPr>
            <a:r>
              <a:rPr lang="en-US" sz="3388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£3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06871" y="7785212"/>
            <a:ext cx="3773952" cy="590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744"/>
              </a:lnSpc>
            </a:pPr>
            <a:r>
              <a:rPr lang="en-US" sz="3388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Month 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176274" y="2258553"/>
            <a:ext cx="3773952" cy="590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744"/>
              </a:lnSpc>
            </a:pPr>
            <a:r>
              <a:rPr lang="en-US" sz="3388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£23,000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176274" y="5941934"/>
            <a:ext cx="3773952" cy="590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744"/>
              </a:lnSpc>
            </a:pPr>
            <a:r>
              <a:rPr lang="en-US" sz="3388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Month 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188567" y="4857481"/>
            <a:ext cx="3761659" cy="420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83"/>
              </a:lnSpc>
            </a:pPr>
            <a:r>
              <a:rPr lang="en-US" sz="3388" i="1" spc="16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break-even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188567" y="8540862"/>
            <a:ext cx="3761659" cy="420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83"/>
              </a:lnSpc>
            </a:pPr>
            <a:r>
              <a:rPr lang="en-US" sz="3388" i="1" spc="16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forecast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76274" y="4101831"/>
            <a:ext cx="3773952" cy="590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744"/>
              </a:lnSpc>
            </a:pPr>
            <a:r>
              <a:rPr lang="en-US" sz="3388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7,667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176274" y="7785212"/>
            <a:ext cx="3773952" cy="590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744"/>
              </a:lnSpc>
            </a:pPr>
            <a:r>
              <a:rPr lang="en-US" sz="3388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100%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9722567" y="1028700"/>
            <a:ext cx="7773804" cy="5063759"/>
            <a:chOff x="0" y="0"/>
            <a:chExt cx="2364475" cy="1540189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364475" cy="1540190"/>
            </a:xfrm>
            <a:custGeom>
              <a:avLst/>
              <a:gdLst/>
              <a:ahLst/>
              <a:cxnLst/>
              <a:rect l="l" t="t" r="r" b="b"/>
              <a:pathLst>
                <a:path w="2364475" h="1540190">
                  <a:moveTo>
                    <a:pt x="0" y="0"/>
                  </a:moveTo>
                  <a:lnTo>
                    <a:pt x="2364475" y="0"/>
                  </a:lnTo>
                  <a:lnTo>
                    <a:pt x="2364475" y="1540190"/>
                  </a:lnTo>
                  <a:lnTo>
                    <a:pt x="0" y="1540190"/>
                  </a:lnTo>
                  <a:close/>
                </a:path>
              </a:pathLst>
            </a:custGeom>
            <a:ln w="9525" cap="sq">
              <a:solidFill>
                <a:srgbClr val="2B2C30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28575"/>
              <a:ext cx="2364475" cy="1568764"/>
            </a:xfrm>
            <a:prstGeom prst="rect">
              <a:avLst/>
            </a:prstGeom>
          </p:spPr>
          <p:txBody>
            <a:bodyPr lIns="68580" tIns="68580" rIns="68580" bIns="68580" rtlCol="0" anchor="ctr"/>
            <a:lstStyle/>
            <a:p>
              <a:pPr marL="0" lvl="0" indent="0" algn="ctr">
                <a:lnSpc>
                  <a:spcPts val="188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0333265" y="1402038"/>
            <a:ext cx="6552408" cy="4317083"/>
            <a:chOff x="0" y="0"/>
            <a:chExt cx="8736544" cy="5756111"/>
          </a:xfrm>
        </p:grpSpPr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3"/>
            <a:srcRect t="1105" b="1105"/>
            <a:stretch>
              <a:fillRect/>
            </a:stretch>
          </p:blipFill>
          <p:spPr>
            <a:xfrm>
              <a:off x="0" y="0"/>
              <a:ext cx="8736544" cy="5756111"/>
            </a:xfrm>
            <a:prstGeom prst="rect">
              <a:avLst/>
            </a:prstGeom>
          </p:spPr>
        </p:pic>
      </p:grpSp>
      <p:sp>
        <p:nvSpPr>
          <p:cNvPr id="26" name="AutoShape 26"/>
          <p:cNvSpPr/>
          <p:nvPr/>
        </p:nvSpPr>
        <p:spPr>
          <a:xfrm flipV="1">
            <a:off x="-7086597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27" name="Group 27"/>
          <p:cNvGrpSpPr/>
          <p:nvPr/>
        </p:nvGrpSpPr>
        <p:grpSpPr>
          <a:xfrm>
            <a:off x="9122171" y="6531461"/>
            <a:ext cx="3563045" cy="5063759"/>
            <a:chOff x="0" y="0"/>
            <a:chExt cx="1083733" cy="1540189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083733" cy="1540190"/>
            </a:xfrm>
            <a:custGeom>
              <a:avLst/>
              <a:gdLst/>
              <a:ahLst/>
              <a:cxnLst/>
              <a:rect l="l" t="t" r="r" b="b"/>
              <a:pathLst>
                <a:path w="1083733" h="1540190">
                  <a:moveTo>
                    <a:pt x="0" y="0"/>
                  </a:moveTo>
                  <a:lnTo>
                    <a:pt x="1083733" y="0"/>
                  </a:lnTo>
                  <a:lnTo>
                    <a:pt x="1083733" y="1540190"/>
                  </a:lnTo>
                  <a:lnTo>
                    <a:pt x="0" y="1540190"/>
                  </a:lnTo>
                  <a:close/>
                </a:path>
              </a:pathLst>
            </a:custGeom>
            <a:ln w="9525" cap="sq">
              <a:solidFill>
                <a:srgbClr val="2B2C30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28575"/>
              <a:ext cx="1083733" cy="1568764"/>
            </a:xfrm>
            <a:prstGeom prst="rect">
              <a:avLst/>
            </a:prstGeom>
          </p:spPr>
          <p:txBody>
            <a:bodyPr lIns="68580" tIns="68580" rIns="68580" bIns="68580" rtlCol="0" anchor="ctr"/>
            <a:lstStyle/>
            <a:p>
              <a:pPr marL="0" lvl="0" indent="0" algn="ctr">
                <a:lnSpc>
                  <a:spcPts val="188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238771" y="6904799"/>
            <a:ext cx="3329845" cy="4317083"/>
            <a:chOff x="0" y="0"/>
            <a:chExt cx="4439793" cy="5756111"/>
          </a:xfrm>
        </p:grpSpPr>
        <p:pic>
          <p:nvPicPr>
            <p:cNvPr id="31" name="Picture 31"/>
            <p:cNvPicPr>
              <a:picLocks noChangeAspect="1"/>
            </p:cNvPicPr>
            <p:nvPr/>
          </p:nvPicPr>
          <p:blipFill>
            <a:blip r:embed="rId4"/>
            <a:srcRect t="1625" b="1625"/>
            <a:stretch>
              <a:fillRect/>
            </a:stretch>
          </p:blipFill>
          <p:spPr>
            <a:xfrm>
              <a:off x="0" y="0"/>
              <a:ext cx="4439793" cy="5756111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48613" y="8579999"/>
            <a:ext cx="643318" cy="802085"/>
          </a:xfrm>
          <a:custGeom>
            <a:avLst/>
            <a:gdLst/>
            <a:ahLst/>
            <a:cxnLst/>
            <a:rect l="l" t="t" r="r" b="b"/>
            <a:pathLst>
              <a:path w="643318" h="802085">
                <a:moveTo>
                  <a:pt x="0" y="0"/>
                </a:moveTo>
                <a:lnTo>
                  <a:pt x="643318" y="0"/>
                </a:lnTo>
                <a:lnTo>
                  <a:pt x="643318" y="802086"/>
                </a:lnTo>
                <a:lnTo>
                  <a:pt x="0" y="80208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14990680" y="8621221"/>
            <a:ext cx="1682491" cy="5656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89"/>
              </a:lnSpc>
            </a:pPr>
            <a:r>
              <a:rPr lang="en-US" sz="2405" spc="12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Fazal Burgers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06871" y="962025"/>
            <a:ext cx="16230600" cy="5100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189"/>
              </a:lnSpc>
              <a:spcBef>
                <a:spcPct val="0"/>
              </a:spcBef>
            </a:pPr>
            <a:r>
              <a:rPr lang="en-US" sz="2992" b="1" spc="679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CONCLUSION &amp; FUTURE OUTLOOK</a:t>
            </a:r>
          </a:p>
        </p:txBody>
      </p:sp>
      <p:sp>
        <p:nvSpPr>
          <p:cNvPr id="5" name="AutoShape 5"/>
          <p:cNvSpPr/>
          <p:nvPr/>
        </p:nvSpPr>
        <p:spPr>
          <a:xfrm flipV="1">
            <a:off x="-7086597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6" name="Group 6"/>
          <p:cNvGrpSpPr/>
          <p:nvPr/>
        </p:nvGrpSpPr>
        <p:grpSpPr>
          <a:xfrm>
            <a:off x="1028689" y="2312790"/>
            <a:ext cx="7926948" cy="6762312"/>
            <a:chOff x="0" y="0"/>
            <a:chExt cx="10569263" cy="9016416"/>
          </a:xfrm>
        </p:grpSpPr>
        <p:sp>
          <p:nvSpPr>
            <p:cNvPr id="7" name="TextBox 7"/>
            <p:cNvSpPr txBox="1"/>
            <p:nvPr/>
          </p:nvSpPr>
          <p:spPr>
            <a:xfrm>
              <a:off x="0" y="-66675"/>
              <a:ext cx="10502912" cy="73815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83"/>
                </a:lnSpc>
              </a:pPr>
              <a:r>
                <a:rPr lang="en-US" sz="2255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Fazal Burgers is strategically positioned to capitalise on the rising demand for halal fast food in the UK. Our commitment to quality ingredients, fast service, and affordable pricing creates a compelling value proposition for our target market.</a:t>
              </a:r>
            </a:p>
            <a:p>
              <a:pPr marL="0" lvl="0" indent="0" algn="l">
                <a:lnSpc>
                  <a:spcPts val="3383"/>
                </a:lnSpc>
              </a:pPr>
              <a:r>
                <a:rPr lang="en-US" sz="2255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We anticipate building a loyal customer base within the first few months of operation through consistent quality and community engagement. Our break-even analysis shows profitability by Month 3, demonstrating strong financial viability.</a:t>
              </a:r>
            </a:p>
            <a:p>
              <a:pPr marL="0" lvl="0" indent="0" algn="l">
                <a:lnSpc>
                  <a:spcPts val="3383"/>
                </a:lnSpc>
              </a:pPr>
              <a:r>
                <a:rPr lang="en-US" sz="2255">
                  <a:solidFill>
                    <a:srgbClr val="2B2C3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Looking ahead, our long-term vision includes expanding to multiple locations across high-traffic areas, establishing Fazal Burgers as a trusted name in halal fast food.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7921333"/>
              <a:ext cx="10569263" cy="109508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83"/>
                </a:lnSpc>
              </a:pPr>
              <a:r>
                <a:rPr lang="en-US" sz="2255" b="1">
                  <a:solidFill>
                    <a:srgbClr val="2B2C30"/>
                  </a:solidFill>
                  <a:latin typeface="Public Sans Bold"/>
                  <a:ea typeface="Public Sans Bold"/>
                  <a:cs typeface="Public Sans Bold"/>
                  <a:sym typeface="Public Sans Bold"/>
                </a:rPr>
                <a:t>Quality-focused / Fast service / Affordable pricing</a:t>
              </a:r>
            </a:p>
            <a:p>
              <a:pPr marL="0" lvl="0" indent="0" algn="l">
                <a:lnSpc>
                  <a:spcPts val="3383"/>
                </a:lnSpc>
              </a:pPr>
              <a:r>
                <a:rPr lang="en-US" sz="2255" b="1">
                  <a:solidFill>
                    <a:srgbClr val="2B2C30"/>
                  </a:solidFill>
                  <a:latin typeface="Public Sans Bold"/>
                  <a:ea typeface="Public Sans Bold"/>
                  <a:cs typeface="Public Sans Bold"/>
                  <a:sym typeface="Public Sans Bold"/>
                </a:rPr>
                <a:t>Community-driven / Growth-oriented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722567" y="1028700"/>
            <a:ext cx="7773804" cy="5063759"/>
            <a:chOff x="0" y="0"/>
            <a:chExt cx="2364475" cy="1540189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364475" cy="1540190"/>
            </a:xfrm>
            <a:custGeom>
              <a:avLst/>
              <a:gdLst/>
              <a:ahLst/>
              <a:cxnLst/>
              <a:rect l="l" t="t" r="r" b="b"/>
              <a:pathLst>
                <a:path w="2364475" h="1540190">
                  <a:moveTo>
                    <a:pt x="0" y="0"/>
                  </a:moveTo>
                  <a:lnTo>
                    <a:pt x="2364475" y="0"/>
                  </a:lnTo>
                  <a:lnTo>
                    <a:pt x="2364475" y="1540190"/>
                  </a:lnTo>
                  <a:lnTo>
                    <a:pt x="0" y="1540190"/>
                  </a:lnTo>
                  <a:close/>
                </a:path>
              </a:pathLst>
            </a:custGeom>
            <a:ln w="9525" cap="sq">
              <a:solidFill>
                <a:srgbClr val="2B2C30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28575"/>
              <a:ext cx="2364475" cy="1568764"/>
            </a:xfrm>
            <a:prstGeom prst="rect">
              <a:avLst/>
            </a:prstGeom>
          </p:spPr>
          <p:txBody>
            <a:bodyPr lIns="68580" tIns="68580" rIns="68580" bIns="68580" rtlCol="0" anchor="ctr"/>
            <a:lstStyle/>
            <a:p>
              <a:pPr marL="0" lvl="0" indent="0" algn="ctr">
                <a:lnSpc>
                  <a:spcPts val="188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0333265" y="1402038"/>
            <a:ext cx="6552408" cy="4317083"/>
            <a:chOff x="0" y="0"/>
            <a:chExt cx="8736544" cy="5756111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3"/>
            <a:srcRect t="1105" b="1105"/>
            <a:stretch>
              <a:fillRect/>
            </a:stretch>
          </p:blipFill>
          <p:spPr>
            <a:xfrm>
              <a:off x="0" y="0"/>
              <a:ext cx="8736544" cy="5756111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06871" y="952500"/>
            <a:ext cx="16230600" cy="641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196"/>
              </a:lnSpc>
              <a:spcBef>
                <a:spcPct val="0"/>
              </a:spcBef>
            </a:pPr>
            <a:r>
              <a:rPr lang="en-US" sz="3711" b="1" spc="842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REFERENCES</a:t>
            </a:r>
          </a:p>
        </p:txBody>
      </p:sp>
      <p:sp>
        <p:nvSpPr>
          <p:cNvPr id="3" name="AutoShape 3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1028689" y="2122290"/>
            <a:ext cx="7877184" cy="6777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903"/>
              </a:lnSpc>
            </a:pPr>
            <a:r>
              <a:rPr lang="en-US" sz="2622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Statista (2024) - UK Fast Food Market Statistics</a:t>
            </a:r>
          </a:p>
          <a:p>
            <a:pPr marL="0" lvl="0" indent="0" algn="l">
              <a:lnSpc>
                <a:spcPts val="4903"/>
              </a:lnSpc>
            </a:pPr>
            <a:r>
              <a:rPr lang="en-US" sz="2622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Mintel (2023) - Halal Food Consumer Trends Report</a:t>
            </a:r>
          </a:p>
          <a:p>
            <a:pPr marL="0" lvl="0" indent="0" algn="l">
              <a:lnSpc>
                <a:spcPts val="4903"/>
              </a:lnSpc>
            </a:pPr>
            <a:r>
              <a:rPr lang="en-US" sz="2622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Porter, M.E. (2008) - Competitive Strategy Framework</a:t>
            </a:r>
          </a:p>
          <a:p>
            <a:pPr marL="0" lvl="0" indent="0" algn="l">
              <a:lnSpc>
                <a:spcPts val="4903"/>
              </a:lnSpc>
            </a:pPr>
            <a:r>
              <a:rPr lang="en-US" sz="2622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UK Government (2023) - Food Safety Regulations</a:t>
            </a:r>
          </a:p>
          <a:p>
            <a:pPr marL="0" lvl="0" indent="0" algn="l">
              <a:lnSpc>
                <a:spcPts val="4903"/>
              </a:lnSpc>
            </a:pPr>
            <a:r>
              <a:rPr lang="en-US" sz="2622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Food Standards Agency (2023) - Halal Certification Guidelines</a:t>
            </a:r>
          </a:p>
          <a:p>
            <a:pPr marL="0" lvl="0" indent="0" algn="l">
              <a:lnSpc>
                <a:spcPts val="4903"/>
              </a:lnSpc>
            </a:pPr>
            <a:r>
              <a:rPr lang="en-US" sz="2622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IBISWorld (2024) - Quick Service Restaurant Industry Analysis</a:t>
            </a:r>
          </a:p>
          <a:p>
            <a:pPr marL="0" lvl="0" indent="0" algn="l">
              <a:lnSpc>
                <a:spcPts val="4903"/>
              </a:lnSpc>
            </a:pPr>
            <a:r>
              <a:rPr lang="en-US" sz="2622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Office for National Statistics (2023) - UK Demographics Data</a:t>
            </a:r>
          </a:p>
        </p:txBody>
      </p:sp>
      <p:sp>
        <p:nvSpPr>
          <p:cNvPr id="5" name="Freeform 5"/>
          <p:cNvSpPr/>
          <p:nvPr/>
        </p:nvSpPr>
        <p:spPr>
          <a:xfrm>
            <a:off x="16701746" y="8616481"/>
            <a:ext cx="535737" cy="727544"/>
          </a:xfrm>
          <a:custGeom>
            <a:avLst/>
            <a:gdLst/>
            <a:ahLst/>
            <a:cxnLst/>
            <a:rect l="l" t="t" r="r" b="b"/>
            <a:pathLst>
              <a:path w="535737" h="727544">
                <a:moveTo>
                  <a:pt x="0" y="0"/>
                </a:moveTo>
                <a:lnTo>
                  <a:pt x="535736" y="0"/>
                </a:lnTo>
                <a:lnTo>
                  <a:pt x="535736" y="727544"/>
                </a:lnTo>
                <a:lnTo>
                  <a:pt x="0" y="72754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14990680" y="8630746"/>
            <a:ext cx="1682491" cy="713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15"/>
              </a:lnSpc>
            </a:pPr>
            <a:r>
              <a:rPr lang="en-US" sz="2983" spc="14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Fazal Burgers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706" y="4514765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6619018" y="8649132"/>
            <a:ext cx="702161" cy="630540"/>
          </a:xfrm>
          <a:custGeom>
            <a:avLst/>
            <a:gdLst/>
            <a:ahLst/>
            <a:cxnLst/>
            <a:rect l="l" t="t" r="r" b="b"/>
            <a:pathLst>
              <a:path w="702161" h="630540">
                <a:moveTo>
                  <a:pt x="0" y="0"/>
                </a:moveTo>
                <a:lnTo>
                  <a:pt x="702161" y="0"/>
                </a:lnTo>
                <a:lnTo>
                  <a:pt x="702161" y="630540"/>
                </a:lnTo>
                <a:lnTo>
                  <a:pt x="0" y="6305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1006882" y="4738317"/>
            <a:ext cx="16230600" cy="641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196"/>
              </a:lnSpc>
              <a:spcBef>
                <a:spcPct val="0"/>
              </a:spcBef>
            </a:pPr>
            <a:r>
              <a:rPr lang="en-US" sz="3711" b="1" spc="842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QUESTIONS &amp; DISCUSSION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0974" y="2332850"/>
            <a:ext cx="16408332" cy="2083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5239"/>
              </a:lnSpc>
            </a:pPr>
            <a:r>
              <a:rPr lang="en-US" sz="16747" spc="83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Thank You!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16407" y="8069518"/>
            <a:ext cx="7862435" cy="1274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47"/>
              </a:lnSpc>
            </a:pPr>
            <a:r>
              <a:rPr lang="en-US" sz="2298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Faisal, Founder</a:t>
            </a:r>
          </a:p>
          <a:p>
            <a:pPr marL="0" lvl="0" indent="0" algn="l">
              <a:lnSpc>
                <a:spcPts val="3447"/>
              </a:lnSpc>
            </a:pPr>
            <a:r>
              <a:rPr lang="en-US" sz="2298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fazalburgers@email.com</a:t>
            </a:r>
          </a:p>
          <a:p>
            <a:pPr marL="0" lvl="0" indent="0" algn="l">
              <a:lnSpc>
                <a:spcPts val="3447"/>
              </a:lnSpc>
            </a:pPr>
            <a:r>
              <a:rPr lang="en-US" sz="2298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We welcome your questions and feedback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4990680" y="8630746"/>
            <a:ext cx="1682491" cy="713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15"/>
              </a:lnSpc>
            </a:pPr>
            <a:r>
              <a:rPr lang="en-US" sz="2983" spc="14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Fazal Burgers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Fazal Burgers: Halal Fast Food Pitch</dc:title>
  <cp:lastModifiedBy>447719989474</cp:lastModifiedBy>
  <cp:revision>2</cp:revision>
  <dcterms:created xsi:type="dcterms:W3CDTF">2006-08-16T00:00:00Z</dcterms:created>
  <dcterms:modified xsi:type="dcterms:W3CDTF">2026-04-15T15:18:15Z</dcterms:modified>
  <dc:identifier>DAHG7xrE8Ts</dc:identifier>
</cp:coreProperties>
</file>