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3" r:id="rId3"/>
    <p:sldId id="266" r:id="rId4"/>
    <p:sldId id="257" r:id="rId5"/>
    <p:sldId id="258" r:id="rId6"/>
    <p:sldId id="259" r:id="rId7"/>
    <p:sldId id="260" r:id="rId8"/>
    <p:sldId id="261" r:id="rId9"/>
    <p:sldId id="270" r:id="rId10"/>
    <p:sldId id="265" r:id="rId11"/>
    <p:sldId id="264" r:id="rId12"/>
    <p:sldId id="287" r:id="rId13"/>
    <p:sldId id="262" r:id="rId14"/>
    <p:sldId id="267" r:id="rId15"/>
    <p:sldId id="268" r:id="rId16"/>
    <p:sldId id="286"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00BB897A-B243-41B3-AA3D-9B1400C11018}"/>
    <pc:docChg chg="custSel modSld">
      <pc:chgData name="Rhodri Thomas" userId="97013524-85ec-4bc1-99cf-ee75f81eb8cc" providerId="ADAL" clId="{00BB897A-B243-41B3-AA3D-9B1400C11018}" dt="2024-10-08T09:02:36.702" v="19" actId="27636"/>
      <pc:docMkLst>
        <pc:docMk/>
      </pc:docMkLst>
      <pc:sldChg chg="modSp mod">
        <pc:chgData name="Rhodri Thomas" userId="97013524-85ec-4bc1-99cf-ee75f81eb8cc" providerId="ADAL" clId="{00BB897A-B243-41B3-AA3D-9B1400C11018}" dt="2024-10-08T09:02:36.702" v="19" actId="27636"/>
        <pc:sldMkLst>
          <pc:docMk/>
          <pc:sldMk cId="752493219" sldId="268"/>
        </pc:sldMkLst>
        <pc:spChg chg="mod">
          <ac:chgData name="Rhodri Thomas" userId="97013524-85ec-4bc1-99cf-ee75f81eb8cc" providerId="ADAL" clId="{00BB897A-B243-41B3-AA3D-9B1400C11018}" dt="2024-10-08T09:02:36.702" v="19" actId="27636"/>
          <ac:spMkLst>
            <pc:docMk/>
            <pc:sldMk cId="752493219" sldId="268"/>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white"/>
        <p:txBody>
          <a:bodyPr/>
          <a:lstStyle/>
          <a:p>
            <a:fld id="{3DF8745E-A00E-4FC4-82A5-13E790E9BBCB}" type="datetimeFigureOut">
              <a:rPr lang="en-GB" smtClean="0"/>
              <a:t>08/10/2024</a:t>
            </a:fld>
            <a:endParaRPr lang="en-GB"/>
          </a:p>
        </p:txBody>
      </p:sp>
      <p:sp>
        <p:nvSpPr>
          <p:cNvPr id="5" name="Footer Placeholder 4"/>
          <p:cNvSpPr>
            <a:spLocks noGrp="1"/>
          </p:cNvSpPr>
          <p:nvPr>
            <p:ph type="ftr" sz="quarter" idx="11"/>
          </p:nvPr>
        </p:nvSpPr>
        <p:spPr bwMode="white"/>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8745E-A00E-4FC4-82A5-13E790E9BBCB}"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3DF8745E-A00E-4FC4-82A5-13E790E9BBCB}"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
        <p:nvSpPr>
          <p:cNvPr id="12" name="Content Placeholder 11"/>
          <p:cNvSpPr>
            <a:spLocks noGrp="1"/>
          </p:cNvSpPr>
          <p:nvPr>
            <p:ph sz="quarter" idx="14"/>
          </p:nvPr>
        </p:nvSpPr>
        <p:spPr>
          <a:xfrm>
            <a:off x="4648200" y="2438400"/>
            <a:ext cx="3124200" cy="3124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3DF8745E-A00E-4FC4-82A5-13E790E9BBCB}" type="datetimeFigureOut">
              <a:rPr lang="en-GB" smtClean="0"/>
              <a:t>08/10/2024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DF8745E-A00E-4FC4-82A5-13E790E9BBCB}" type="datetimeFigureOut">
              <a:rPr lang="en-GB" smtClean="0"/>
              <a:t>08/10/2024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A3EA9-F2C8-4513-89EB-DE3B0978F87C}"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8745E-A00E-4FC4-82A5-13E790E9BBCB}"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
        <p:nvSpPr>
          <p:cNvPr id="9" name="Content Placeholder 8"/>
          <p:cNvSpPr>
            <a:spLocks noGrp="1"/>
          </p:cNvSpPr>
          <p:nvPr>
            <p:ph sz="quarter" idx="13"/>
          </p:nvPr>
        </p:nvSpPr>
        <p:spPr>
          <a:xfrm>
            <a:off x="1371600" y="1676400"/>
            <a:ext cx="3276600" cy="3505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08/10/2024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F8745E-A00E-4FC4-82A5-13E790E9BBCB}"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08/10/2024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3132737" y="-908643"/>
            <a:ext cx="3265410" cy="5069398"/>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sz="1350"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628650" y="1114422"/>
            <a:ext cx="7885508" cy="823913"/>
          </a:xfrm>
        </p:spPr>
        <p:txBody>
          <a:bodyPr>
            <a:normAutofit/>
          </a:bodyPr>
          <a:lstStyle>
            <a:lvl1pPr algn="ctr">
              <a:defRPr sz="2700" spc="113" baseline="0">
                <a:solidFill>
                  <a:schemeClr val="tx1">
                    <a:lumMod val="75000"/>
                    <a:lumOff val="25000"/>
                  </a:schemeClr>
                </a:solidFill>
              </a:defRPr>
            </a:lvl1pPr>
          </a:lstStyle>
          <a:p>
            <a:r>
              <a:rPr lang="en-US"/>
              <a:t>Click to edit Master title style</a:t>
            </a:r>
            <a:endParaRPr lang="en-US" dirty="0"/>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223482" y="3238290"/>
            <a:ext cx="513869" cy="685159"/>
          </a:xfrm>
        </p:spPr>
        <p:txBody>
          <a:bodyPr>
            <a:normAutofit/>
          </a:bodyPr>
          <a:lstStyle>
            <a:lvl1pPr marL="0" indent="0">
              <a:buNone/>
              <a:defRPr sz="825"/>
            </a:lvl1pPr>
          </a:lstStyle>
          <a:p>
            <a:r>
              <a:rPr lang="en-US"/>
              <a:t>Click icon to add online image</a:t>
            </a:r>
            <a:endParaRPr lang="en-US" dirty="0"/>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628650"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629842" y="4606925"/>
            <a:ext cx="1701151" cy="1191764"/>
          </a:xfrm>
        </p:spPr>
        <p:txBody>
          <a:bodyPr>
            <a:normAutofit/>
          </a:bodyPr>
          <a:lstStyle>
            <a:lvl1pPr marL="0" indent="0" algn="ctr">
              <a:lnSpc>
                <a:spcPts val="1200"/>
              </a:lnSpc>
              <a:buFontTx/>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3280349" y="3238290"/>
            <a:ext cx="513869" cy="685159"/>
          </a:xfrm>
        </p:spPr>
        <p:txBody>
          <a:bodyPr>
            <a:normAutofit/>
          </a:bodyPr>
          <a:lstStyle>
            <a:lvl1pPr marL="0" indent="0">
              <a:buNone/>
              <a:defRPr sz="825"/>
            </a:lvl1pPr>
          </a:lstStyle>
          <a:p>
            <a:r>
              <a:rPr lang="en-US"/>
              <a:t>Click icon to add online image</a:t>
            </a:r>
            <a:endParaRPr lang="en-US" dirty="0"/>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2678056"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2682519"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5341405" y="3238290"/>
            <a:ext cx="513869" cy="685159"/>
          </a:xfrm>
        </p:spPr>
        <p:txBody>
          <a:bodyPr>
            <a:normAutofit/>
          </a:bodyPr>
          <a:lstStyle>
            <a:lvl1pPr marL="0" indent="0">
              <a:buNone/>
              <a:defRPr sz="825"/>
            </a:lvl1pPr>
          </a:lstStyle>
          <a:p>
            <a:r>
              <a:rPr lang="en-US"/>
              <a:t>Click icon to add online image</a:t>
            </a:r>
            <a:endParaRPr lang="en-US" dirty="0"/>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4727463"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4743575"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7382357" y="3238290"/>
            <a:ext cx="513869" cy="685159"/>
          </a:xfrm>
        </p:spPr>
        <p:txBody>
          <a:bodyPr>
            <a:normAutofit/>
          </a:bodyPr>
          <a:lstStyle>
            <a:lvl1pPr marL="0" indent="0">
              <a:buNone/>
              <a:defRPr sz="825"/>
            </a:lvl1pPr>
          </a:lstStyle>
          <a:p>
            <a:r>
              <a:rPr lang="en-US"/>
              <a:t>Click icon to add online image</a:t>
            </a:r>
            <a:endParaRPr lang="en-US" dirty="0"/>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6776870"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6804629"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03817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4"/>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3DF8745E-A00E-4FC4-82A5-13E790E9BBCB}" type="datetimeFigureOut">
              <a:rPr lang="en-GB" smtClean="0"/>
              <a:t>08/10/2024</a:t>
            </a:fld>
            <a:endParaRPr lang="en-GB"/>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16AA3EA9-F2C8-4513-89EB-DE3B0978F87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12.xml"/><Relationship Id="rId1" Type="http://schemas.openxmlformats.org/officeDocument/2006/relationships/video" Target="https://www.youtube.com/embed/uqdRiBF9HLQ?feature=oembed" TargetMode="External"/><Relationship Id="rId5" Type="http://schemas.openxmlformats.org/officeDocument/2006/relationships/hyperlink" Target="https://www.youtube.com/watch?v=uqdRiBF9HLQ" TargetMode="Externa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Managing Quality</a:t>
            </a:r>
          </a:p>
        </p:txBody>
      </p:sp>
      <p:sp>
        <p:nvSpPr>
          <p:cNvPr id="3" name="Subtitle 2"/>
          <p:cNvSpPr>
            <a:spLocks noGrp="1"/>
          </p:cNvSpPr>
          <p:nvPr>
            <p:ph type="subTitle" idx="1"/>
          </p:nvPr>
        </p:nvSpPr>
        <p:spPr/>
        <p:txBody>
          <a:bodyPr/>
          <a:lstStyle/>
          <a:p>
            <a:r>
              <a:rPr lang="en-GB" dirty="0"/>
              <a:t>Rhodri Thomas</a:t>
            </a:r>
          </a:p>
        </p:txBody>
      </p:sp>
    </p:spTree>
    <p:extLst>
      <p:ext uri="{BB962C8B-B14F-4D97-AF65-F5344CB8AC3E}">
        <p14:creationId xmlns:p14="http://schemas.microsoft.com/office/powerpoint/2010/main" val="2800260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Objectives</a:t>
            </a:r>
          </a:p>
        </p:txBody>
      </p:sp>
      <p:sp>
        <p:nvSpPr>
          <p:cNvPr id="3" name="Content Placeholder 2"/>
          <p:cNvSpPr>
            <a:spLocks noGrp="1"/>
          </p:cNvSpPr>
          <p:nvPr>
            <p:ph idx="1"/>
          </p:nvPr>
        </p:nvSpPr>
        <p:spPr/>
        <p:txBody>
          <a:bodyPr/>
          <a:lstStyle/>
          <a:p>
            <a:r>
              <a:rPr lang="en-GB" dirty="0"/>
              <a:t>Identify methods of Quality Management in Construction</a:t>
            </a:r>
          </a:p>
          <a:p>
            <a:pPr indent="0">
              <a:buNone/>
            </a:pPr>
            <a:endParaRPr lang="en-GB" dirty="0"/>
          </a:p>
          <a:p>
            <a:r>
              <a:rPr lang="en-GB" dirty="0"/>
              <a:t>List components of these methods</a:t>
            </a:r>
          </a:p>
          <a:p>
            <a:endParaRPr lang="en-GB" dirty="0"/>
          </a:p>
          <a:p>
            <a:r>
              <a:rPr lang="en-GB" dirty="0"/>
              <a:t>Describe a method of Quality management at design stage and     during/post construction</a:t>
            </a:r>
          </a:p>
        </p:txBody>
      </p:sp>
    </p:spTree>
    <p:extLst>
      <p:ext uri="{BB962C8B-B14F-4D97-AF65-F5344CB8AC3E}">
        <p14:creationId xmlns:p14="http://schemas.microsoft.com/office/powerpoint/2010/main" val="2696032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4149080"/>
            <a:ext cx="4536504" cy="1584176"/>
          </a:xfrm>
        </p:spPr>
        <p:txBody>
          <a:bodyPr/>
          <a:lstStyle/>
          <a:p>
            <a:endParaRPr lang="en-GB" dirty="0"/>
          </a:p>
          <a:p>
            <a:r>
              <a:rPr lang="en-GB" dirty="0"/>
              <a:t>Construction projects are a balance between </a:t>
            </a:r>
          </a:p>
          <a:p>
            <a:pPr indent="0">
              <a:buNone/>
            </a:pPr>
            <a:r>
              <a:rPr lang="en-GB" dirty="0">
                <a:solidFill>
                  <a:srgbClr val="FF0000"/>
                </a:solidFill>
              </a:rPr>
              <a:t>     Cost</a:t>
            </a:r>
            <a:r>
              <a:rPr lang="en-GB" dirty="0"/>
              <a:t>, </a:t>
            </a:r>
            <a:r>
              <a:rPr lang="en-GB" dirty="0">
                <a:solidFill>
                  <a:srgbClr val="FF0000"/>
                </a:solidFill>
              </a:rPr>
              <a:t>Time</a:t>
            </a:r>
            <a:r>
              <a:rPr lang="en-GB" dirty="0"/>
              <a:t> and </a:t>
            </a:r>
            <a:r>
              <a:rPr lang="en-GB" dirty="0">
                <a:solidFill>
                  <a:srgbClr val="FF0000"/>
                </a:solidFill>
              </a:rPr>
              <a:t>Quality</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36738" y="3861048"/>
            <a:ext cx="3388872" cy="2987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827584" y="2276872"/>
            <a:ext cx="4572000" cy="1754326"/>
          </a:xfrm>
          <a:prstGeom prst="rect">
            <a:avLst/>
          </a:prstGeom>
        </p:spPr>
        <p:txBody>
          <a:bodyPr>
            <a:spAutoFit/>
          </a:bodyPr>
          <a:lstStyle/>
          <a:p>
            <a:pPr lvl="0" indent="-274320">
              <a:lnSpc>
                <a:spcPct val="150000"/>
              </a:lnSpc>
              <a:spcBef>
                <a:spcPct val="20000"/>
              </a:spcBef>
              <a:buFont typeface="Wingdings" pitchFamily="2" charset="2"/>
              <a:buChar char="v"/>
            </a:pPr>
            <a:r>
              <a:rPr lang="en-GB" dirty="0">
                <a:solidFill>
                  <a:prstClr val="black"/>
                </a:solidFill>
              </a:rPr>
              <a:t>The notion of quality means different things to different people; functionality, the absence of defects, performance, durability, fitness for purpose;</a:t>
            </a:r>
          </a:p>
        </p:txBody>
      </p:sp>
    </p:spTree>
    <p:extLst>
      <p:ext uri="{BB962C8B-B14F-4D97-AF65-F5344CB8AC3E}">
        <p14:creationId xmlns:p14="http://schemas.microsoft.com/office/powerpoint/2010/main" val="114198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1412776"/>
            <a:ext cx="7776864" cy="685800"/>
          </a:xfrm>
        </p:spPr>
        <p:txBody>
          <a:bodyPr>
            <a:normAutofit fontScale="90000"/>
          </a:bodyPr>
          <a:lstStyle/>
          <a:p>
            <a:r>
              <a:rPr lang="en-GB" dirty="0"/>
              <a:t>How is quality managed in construction</a:t>
            </a:r>
          </a:p>
        </p:txBody>
      </p:sp>
      <p:sp>
        <p:nvSpPr>
          <p:cNvPr id="2" name="Content Placeholder 1"/>
          <p:cNvSpPr>
            <a:spLocks noGrp="1"/>
          </p:cNvSpPr>
          <p:nvPr>
            <p:ph idx="1"/>
          </p:nvPr>
        </p:nvSpPr>
        <p:spPr/>
        <p:txBody>
          <a:bodyPr/>
          <a:lstStyle/>
          <a:p>
            <a:r>
              <a:rPr lang="en-GB" dirty="0"/>
              <a:t>As quality has no specific definition, it is vitally important that briefing documents set out clearly the level of quality that is required. </a:t>
            </a:r>
          </a:p>
          <a:p>
            <a:pPr indent="0">
              <a:buNone/>
            </a:pPr>
            <a:endParaRPr lang="en-GB" dirty="0"/>
          </a:p>
          <a:p>
            <a:r>
              <a:rPr lang="en-GB" dirty="0"/>
              <a:t>Specific standards of quality can generally be defined, prioritised and measured quite precisely, and criteria weighting can help in the appraisal of design options</a:t>
            </a:r>
          </a:p>
        </p:txBody>
      </p:sp>
    </p:spTree>
    <p:extLst>
      <p:ext uri="{BB962C8B-B14F-4D97-AF65-F5344CB8AC3E}">
        <p14:creationId xmlns:p14="http://schemas.microsoft.com/office/powerpoint/2010/main" val="2832262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908720"/>
            <a:ext cx="7704856" cy="4608512"/>
          </a:xfrm>
        </p:spPr>
        <p:txBody>
          <a:bodyPr>
            <a:normAutofit/>
          </a:bodyPr>
          <a:lstStyle/>
          <a:p>
            <a:br>
              <a:rPr lang="en-GB" dirty="0"/>
            </a:br>
            <a:r>
              <a:rPr lang="en-GB" dirty="0"/>
              <a:t>Quality Strategy</a:t>
            </a:r>
            <a:br>
              <a:rPr lang="en-GB" dirty="0"/>
            </a:br>
            <a:br>
              <a:rPr lang="en-GB" dirty="0"/>
            </a:br>
            <a:r>
              <a:rPr lang="en-GB" dirty="0"/>
              <a:t>Quality Management Plan</a:t>
            </a:r>
            <a:br>
              <a:rPr lang="en-GB" dirty="0"/>
            </a:br>
            <a:br>
              <a:rPr lang="en-GB" dirty="0"/>
            </a:br>
            <a:r>
              <a:rPr lang="en-GB" dirty="0"/>
              <a:t>Quality control</a:t>
            </a:r>
            <a:br>
              <a:rPr lang="en-GB" dirty="0"/>
            </a:br>
            <a:endParaRPr lang="en-GB" dirty="0"/>
          </a:p>
        </p:txBody>
      </p:sp>
    </p:spTree>
    <p:extLst>
      <p:ext uri="{BB962C8B-B14F-4D97-AF65-F5344CB8AC3E}">
        <p14:creationId xmlns:p14="http://schemas.microsoft.com/office/powerpoint/2010/main" val="2212026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837456"/>
          </a:xfrm>
        </p:spPr>
        <p:txBody>
          <a:bodyPr>
            <a:normAutofit fontScale="90000"/>
          </a:bodyPr>
          <a:lstStyle/>
          <a:p>
            <a:r>
              <a:rPr lang="en-GB" dirty="0"/>
              <a:t>What is a quality management plan?</a:t>
            </a:r>
          </a:p>
        </p:txBody>
      </p:sp>
      <p:sp>
        <p:nvSpPr>
          <p:cNvPr id="3" name="Content Placeholder 2"/>
          <p:cNvSpPr>
            <a:spLocks noGrp="1"/>
          </p:cNvSpPr>
          <p:nvPr>
            <p:ph idx="1"/>
          </p:nvPr>
        </p:nvSpPr>
        <p:spPr/>
        <p:txBody>
          <a:bodyPr/>
          <a:lstStyle/>
          <a:p>
            <a:endParaRPr lang="en-GB" dirty="0"/>
          </a:p>
        </p:txBody>
      </p:sp>
      <p:sp>
        <p:nvSpPr>
          <p:cNvPr id="4" name="Oval 3"/>
          <p:cNvSpPr/>
          <p:nvPr/>
        </p:nvSpPr>
        <p:spPr>
          <a:xfrm>
            <a:off x="1392021" y="2757055"/>
            <a:ext cx="1980220" cy="2232248"/>
          </a:xfrm>
          <a:prstGeom prst="ellipse">
            <a:avLst/>
          </a:prstGeom>
          <a:solidFill>
            <a:srgbClr val="FF0000"/>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Project Brief</a:t>
            </a:r>
          </a:p>
        </p:txBody>
      </p:sp>
      <p:sp>
        <p:nvSpPr>
          <p:cNvPr id="5" name="Oval 4"/>
          <p:cNvSpPr/>
          <p:nvPr/>
        </p:nvSpPr>
        <p:spPr>
          <a:xfrm>
            <a:off x="5490622" y="2708920"/>
            <a:ext cx="1961698" cy="2088232"/>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Management Plan</a:t>
            </a:r>
          </a:p>
        </p:txBody>
      </p:sp>
      <p:sp>
        <p:nvSpPr>
          <p:cNvPr id="6" name="Right Arrow 5"/>
          <p:cNvSpPr/>
          <p:nvPr/>
        </p:nvSpPr>
        <p:spPr>
          <a:xfrm>
            <a:off x="3563888" y="3284984"/>
            <a:ext cx="1717073" cy="122413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Strategy</a:t>
            </a:r>
          </a:p>
        </p:txBody>
      </p:sp>
    </p:spTree>
    <p:extLst>
      <p:ext uri="{BB962C8B-B14F-4D97-AF65-F5344CB8AC3E}">
        <p14:creationId xmlns:p14="http://schemas.microsoft.com/office/powerpoint/2010/main" val="868286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From the </a:t>
            </a:r>
            <a:r>
              <a:rPr lang="en-GB" b="1" dirty="0">
                <a:solidFill>
                  <a:srgbClr val="FF0000"/>
                </a:solidFill>
              </a:rPr>
              <a:t>Project Brief</a:t>
            </a:r>
            <a:r>
              <a:rPr lang="en-GB" dirty="0">
                <a:solidFill>
                  <a:srgbClr val="FF0000"/>
                </a:solidFill>
              </a:rPr>
              <a:t>, </a:t>
            </a:r>
            <a:r>
              <a:rPr lang="en-GB" dirty="0"/>
              <a:t>the development of a </a:t>
            </a:r>
            <a:r>
              <a:rPr lang="en-GB" b="1" dirty="0">
                <a:solidFill>
                  <a:srgbClr val="00B050"/>
                </a:solidFill>
              </a:rPr>
              <a:t>Quality Strategy </a:t>
            </a:r>
            <a:r>
              <a:rPr lang="en-GB" dirty="0"/>
              <a:t>should lead to a </a:t>
            </a:r>
            <a:r>
              <a:rPr lang="en-GB" b="1" dirty="0">
                <a:solidFill>
                  <a:srgbClr val="0070C0"/>
                </a:solidFill>
              </a:rPr>
              <a:t>Quality Plan </a:t>
            </a:r>
            <a:r>
              <a:rPr lang="en-GB" dirty="0"/>
              <a:t>setting out parameters for the designers and for the appointment of contractors.</a:t>
            </a:r>
          </a:p>
          <a:p>
            <a:pPr indent="0">
              <a:buNone/>
            </a:pPr>
            <a:endParaRPr lang="en-GB" dirty="0"/>
          </a:p>
          <a:p>
            <a:r>
              <a:rPr lang="en-GB" dirty="0"/>
              <a:t>Quality control then becomes the responsibility of the contractor, subcontractors, and suppliers operating within the agreed </a:t>
            </a:r>
            <a:r>
              <a:rPr lang="en-GB" b="1" dirty="0">
                <a:solidFill>
                  <a:srgbClr val="0070C0"/>
                </a:solidFill>
              </a:rPr>
              <a:t>Quality Plan</a:t>
            </a:r>
          </a:p>
        </p:txBody>
      </p:sp>
    </p:spTree>
    <p:extLst>
      <p:ext uri="{BB962C8B-B14F-4D97-AF65-F5344CB8AC3E}">
        <p14:creationId xmlns:p14="http://schemas.microsoft.com/office/powerpoint/2010/main" val="2193685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design stage</a:t>
            </a:r>
          </a:p>
        </p:txBody>
      </p:sp>
      <p:sp>
        <p:nvSpPr>
          <p:cNvPr id="3" name="Content Placeholder 2"/>
          <p:cNvSpPr>
            <a:spLocks noGrp="1"/>
          </p:cNvSpPr>
          <p:nvPr>
            <p:ph idx="1"/>
          </p:nvPr>
        </p:nvSpPr>
        <p:spPr/>
        <p:txBody>
          <a:bodyPr>
            <a:normAutofit/>
          </a:bodyPr>
          <a:lstStyle/>
          <a:p>
            <a:r>
              <a:rPr lang="en-GB" dirty="0"/>
              <a:t>TECHNICAL SPECIFICATIONS</a:t>
            </a:r>
          </a:p>
          <a:p>
            <a:pPr indent="0">
              <a:buNone/>
            </a:pPr>
            <a:r>
              <a:rPr lang="en-GB" dirty="0"/>
              <a:t>Specifications describe the materials and workmanship required for a development. They do not include cost, quantity or drawn information.</a:t>
            </a:r>
          </a:p>
          <a:p>
            <a:pPr indent="0">
              <a:buNone/>
            </a:pPr>
            <a:endParaRPr lang="en-GB" dirty="0"/>
          </a:p>
        </p:txBody>
      </p:sp>
    </p:spTree>
    <p:extLst>
      <p:ext uri="{BB962C8B-B14F-4D97-AF65-F5344CB8AC3E}">
        <p14:creationId xmlns:p14="http://schemas.microsoft.com/office/powerpoint/2010/main" val="2068102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954" y="1700808"/>
            <a:ext cx="6400800" cy="685800"/>
          </a:xfrm>
        </p:spPr>
        <p:txBody>
          <a:bodyPr>
            <a:normAutofit fontScale="90000"/>
          </a:bodyPr>
          <a:lstStyle/>
          <a:p>
            <a:r>
              <a:rPr lang="en-GB" dirty="0"/>
              <a:t>BRITISH STANDARDS</a:t>
            </a:r>
            <a:br>
              <a:rPr lang="en-GB" dirty="0"/>
            </a:br>
            <a:endParaRPr lang="en-GB" dirty="0"/>
          </a:p>
        </p:txBody>
      </p:sp>
      <p:sp>
        <p:nvSpPr>
          <p:cNvPr id="3" name="Content Placeholder 2"/>
          <p:cNvSpPr>
            <a:spLocks noGrp="1"/>
          </p:cNvSpPr>
          <p:nvPr>
            <p:ph idx="1"/>
          </p:nvPr>
        </p:nvSpPr>
        <p:spPr/>
        <p:txBody>
          <a:bodyPr/>
          <a:lstStyle/>
          <a:p>
            <a:r>
              <a:rPr lang="en-GB" dirty="0"/>
              <a:t>The British Standards Institution (BSI) is a service organization that produces standards across a wide variety of industry sectors. Its codes of practice and specifications cover management and technical subjects ranging from business continuity management to quality requirements.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3" y="4221088"/>
            <a:ext cx="1144363" cy="1562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F7AB2E2F-0961-223F-165C-81E34265B073}"/>
              </a:ext>
            </a:extLst>
          </p:cNvPr>
          <p:cNvSpPr txBox="1"/>
          <p:nvPr/>
        </p:nvSpPr>
        <p:spPr>
          <a:xfrm>
            <a:off x="3059832" y="-110362"/>
            <a:ext cx="45720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Garamond"/>
                <a:ea typeface="+mn-ea"/>
                <a:cs typeface="+mn-cs"/>
              </a:rPr>
              <a:t>Conformity Marks</a:t>
            </a:r>
          </a:p>
        </p:txBody>
      </p:sp>
    </p:spTree>
    <p:extLst>
      <p:ext uri="{BB962C8B-B14F-4D97-AF65-F5344CB8AC3E}">
        <p14:creationId xmlns:p14="http://schemas.microsoft.com/office/powerpoint/2010/main" val="336610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988840"/>
            <a:ext cx="6400800" cy="685800"/>
          </a:xfrm>
        </p:spPr>
        <p:txBody>
          <a:bodyPr>
            <a:normAutofit fontScale="90000"/>
          </a:bodyPr>
          <a:lstStyle/>
          <a:p>
            <a:r>
              <a:rPr lang="en-GB" dirty="0"/>
              <a:t>The Construction Products Regulation 2011 (CPR)</a:t>
            </a:r>
          </a:p>
        </p:txBody>
      </p:sp>
      <p:sp>
        <p:nvSpPr>
          <p:cNvPr id="3" name="Content Placeholder 2"/>
          <p:cNvSpPr>
            <a:spLocks noGrp="1"/>
          </p:cNvSpPr>
          <p:nvPr>
            <p:ph idx="1"/>
          </p:nvPr>
        </p:nvSpPr>
        <p:spPr>
          <a:xfrm>
            <a:off x="1403648" y="2996952"/>
            <a:ext cx="6400800" cy="2430760"/>
          </a:xfrm>
        </p:spPr>
        <p:txBody>
          <a:bodyPr/>
          <a:lstStyle/>
          <a:p>
            <a:pPr indent="0">
              <a:buNone/>
            </a:pPr>
            <a:r>
              <a:rPr lang="en-GB" dirty="0"/>
              <a:t>Is a European Union (EU) regulation harmonising performance information on construction products across the EU. It is made most visible by the mandatory CE marking of regulated products.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4509120"/>
            <a:ext cx="1298575" cy="969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6440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916832"/>
            <a:ext cx="7632848" cy="685800"/>
          </a:xfrm>
        </p:spPr>
        <p:txBody>
          <a:bodyPr>
            <a:normAutofit fontScale="90000"/>
          </a:bodyPr>
          <a:lstStyle/>
          <a:p>
            <a:r>
              <a:rPr lang="en-GB" sz="3100" dirty="0"/>
              <a:t>The CE mark denotes the    publication of information on:</a:t>
            </a:r>
            <a:br>
              <a:rPr lang="en-GB" dirty="0"/>
            </a:br>
            <a:endParaRPr lang="en-GB" dirty="0"/>
          </a:p>
        </p:txBody>
      </p:sp>
      <p:sp>
        <p:nvSpPr>
          <p:cNvPr id="3" name="Content Placeholder 2"/>
          <p:cNvSpPr>
            <a:spLocks noGrp="1"/>
          </p:cNvSpPr>
          <p:nvPr>
            <p:ph idx="1"/>
          </p:nvPr>
        </p:nvSpPr>
        <p:spPr>
          <a:xfrm>
            <a:off x="971600" y="1916832"/>
            <a:ext cx="7128792" cy="3048001"/>
          </a:xfrm>
        </p:spPr>
        <p:txBody>
          <a:bodyPr>
            <a:noAutofit/>
          </a:bodyPr>
          <a:lstStyle/>
          <a:p>
            <a:pPr indent="0">
              <a:buNone/>
            </a:pPr>
            <a:endParaRPr lang="en-GB" dirty="0"/>
          </a:p>
          <a:p>
            <a:pPr indent="0">
              <a:buNone/>
            </a:pPr>
            <a:r>
              <a:rPr lang="en-GB" dirty="0"/>
              <a:t>   </a:t>
            </a:r>
            <a:r>
              <a:rPr lang="en-GB" dirty="0">
                <a:solidFill>
                  <a:srgbClr val="FF0000"/>
                </a:solidFill>
              </a:rPr>
              <a:t> Safety             </a:t>
            </a:r>
            <a:r>
              <a:rPr lang="en-GB" dirty="0"/>
              <a:t>	      </a:t>
            </a:r>
            <a:r>
              <a:rPr lang="en-GB" dirty="0">
                <a:solidFill>
                  <a:srgbClr val="00B050"/>
                </a:solidFill>
              </a:rPr>
              <a:t>Testing criteria</a:t>
            </a:r>
            <a:r>
              <a:rPr lang="en-GB" dirty="0"/>
              <a:t>		  Fire resistance </a:t>
            </a:r>
          </a:p>
          <a:p>
            <a:pPr indent="0">
              <a:buNone/>
            </a:pPr>
            <a:r>
              <a:rPr lang="en-GB" dirty="0"/>
              <a:t>     Mechanical resistance and stability.               </a:t>
            </a:r>
            <a:r>
              <a:rPr lang="en-GB" dirty="0">
                <a:solidFill>
                  <a:srgbClr val="FF0000"/>
                </a:solidFill>
              </a:rPr>
              <a:t>Warranties.</a:t>
            </a:r>
          </a:p>
          <a:p>
            <a:pPr indent="0">
              <a:buNone/>
            </a:pPr>
            <a:r>
              <a:rPr lang="en-GB" dirty="0">
                <a:solidFill>
                  <a:srgbClr val="7030A0"/>
                </a:solidFill>
              </a:rPr>
              <a:t>User instructions + hygiene and environmental instructions.</a:t>
            </a:r>
          </a:p>
          <a:p>
            <a:pPr indent="0">
              <a:buNone/>
            </a:pPr>
            <a:r>
              <a:rPr lang="en-GB" dirty="0"/>
              <a:t>    Protection against noise.	</a:t>
            </a:r>
            <a:r>
              <a:rPr lang="en-GB" dirty="0">
                <a:solidFill>
                  <a:srgbClr val="FFC000"/>
                </a:solidFill>
              </a:rPr>
              <a:t>      Energy, economy and heat retention.</a:t>
            </a:r>
          </a:p>
          <a:p>
            <a:pPr indent="0">
              <a:buNone/>
            </a:pPr>
            <a:r>
              <a:rPr lang="en-GB" dirty="0"/>
              <a:t>    </a:t>
            </a:r>
            <a:r>
              <a:rPr lang="en-GB" dirty="0">
                <a:solidFill>
                  <a:srgbClr val="0000FF"/>
                </a:solidFill>
              </a:rPr>
              <a:t>Sustainable use of natural resources.         </a:t>
            </a:r>
            <a:r>
              <a:rPr lang="en-GB" dirty="0"/>
              <a:t>Handling instructions.</a:t>
            </a:r>
          </a:p>
          <a:p>
            <a:pPr indent="0">
              <a:buNone/>
            </a:pPr>
            <a:r>
              <a:rPr lang="en-GB" dirty="0"/>
              <a:t>           Storage recommendations             </a:t>
            </a:r>
            <a:r>
              <a:rPr lang="en-GB" dirty="0">
                <a:solidFill>
                  <a:srgbClr val="00B050"/>
                </a:solidFill>
              </a:rPr>
              <a:t>Maintenance</a:t>
            </a:r>
          </a:p>
        </p:txBody>
      </p:sp>
    </p:spTree>
    <p:extLst>
      <p:ext uri="{BB962C8B-B14F-4D97-AF65-F5344CB8AC3E}">
        <p14:creationId xmlns:p14="http://schemas.microsoft.com/office/powerpoint/2010/main" val="376947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0FDF-C4F8-C9A2-698F-EA46F9C4F8D6}"/>
              </a:ext>
            </a:extLst>
          </p:cNvPr>
          <p:cNvSpPr>
            <a:spLocks noGrp="1"/>
          </p:cNvSpPr>
          <p:nvPr>
            <p:ph type="title"/>
          </p:nvPr>
        </p:nvSpPr>
        <p:spPr/>
        <p:txBody>
          <a:bodyPr/>
          <a:lstStyle/>
          <a:p>
            <a:r>
              <a:rPr lang="en-GB" dirty="0"/>
              <a:t>UKCA marking</a:t>
            </a:r>
          </a:p>
        </p:txBody>
      </p:sp>
      <p:sp>
        <p:nvSpPr>
          <p:cNvPr id="3" name="Content Placeholder 2">
            <a:extLst>
              <a:ext uri="{FF2B5EF4-FFF2-40B4-BE49-F238E27FC236}">
                <a16:creationId xmlns:a16="http://schemas.microsoft.com/office/drawing/2014/main" id="{A74E8A96-D8B4-457E-F671-5616AB95BE86}"/>
              </a:ext>
            </a:extLst>
          </p:cNvPr>
          <p:cNvSpPr>
            <a:spLocks noGrp="1"/>
          </p:cNvSpPr>
          <p:nvPr>
            <p:ph idx="1"/>
          </p:nvPr>
        </p:nvSpPr>
        <p:spPr>
          <a:xfrm>
            <a:off x="1043608" y="2438400"/>
            <a:ext cx="7056784" cy="3222848"/>
          </a:xfrm>
        </p:spPr>
        <p:txBody>
          <a:bodyPr>
            <a:normAutofit/>
          </a:bodyPr>
          <a:lstStyle/>
          <a:p>
            <a:r>
              <a:rPr lang="en-GB" dirty="0"/>
              <a:t>Became part of UK law at the end of the Brexit transition period, on 31 December 2020. </a:t>
            </a:r>
          </a:p>
          <a:p>
            <a:r>
              <a:rPr lang="en-GB" dirty="0"/>
              <a:t>It has been mandatory since then but the CE mark was to be accepted as an alternative until 1 January 2022. This deadline was extended to 31 December 2022, then to 1 January 2023, then to 31 December 2024; on 1 August 2023 the deadline was extended with the CE mark accepted indefinitely for most goods as a valid alternative.</a:t>
            </a:r>
          </a:p>
        </p:txBody>
      </p:sp>
      <p:pic>
        <p:nvPicPr>
          <p:cNvPr id="5" name="Picture 4">
            <a:extLst>
              <a:ext uri="{FF2B5EF4-FFF2-40B4-BE49-F238E27FC236}">
                <a16:creationId xmlns:a16="http://schemas.microsoft.com/office/drawing/2014/main" id="{D4E977AF-E9E1-9138-3782-9016C88080CE}"/>
              </a:ext>
            </a:extLst>
          </p:cNvPr>
          <p:cNvPicPr>
            <a:picLocks noChangeAspect="1"/>
          </p:cNvPicPr>
          <p:nvPr/>
        </p:nvPicPr>
        <p:blipFill rotWithShape="1">
          <a:blip r:embed="rId2"/>
          <a:srcRect l="87724" t="18056" r="3379" b="56030"/>
          <a:stretch/>
        </p:blipFill>
        <p:spPr>
          <a:xfrm>
            <a:off x="7164288" y="-1"/>
            <a:ext cx="1977917" cy="2256779"/>
          </a:xfrm>
          <a:prstGeom prst="rect">
            <a:avLst/>
          </a:prstGeom>
        </p:spPr>
      </p:pic>
      <p:pic>
        <p:nvPicPr>
          <p:cNvPr id="6" name="Picture 5">
            <a:extLst>
              <a:ext uri="{FF2B5EF4-FFF2-40B4-BE49-F238E27FC236}">
                <a16:creationId xmlns:a16="http://schemas.microsoft.com/office/drawing/2014/main" id="{D5C70CD7-7FF0-A53E-F935-3DB4DE3F74FE}"/>
              </a:ext>
            </a:extLst>
          </p:cNvPr>
          <p:cNvPicPr>
            <a:picLocks noChangeAspect="1"/>
          </p:cNvPicPr>
          <p:nvPr/>
        </p:nvPicPr>
        <p:blipFill>
          <a:blip r:embed="rId3"/>
          <a:stretch>
            <a:fillRect/>
          </a:stretch>
        </p:blipFill>
        <p:spPr>
          <a:xfrm>
            <a:off x="0" y="-11905"/>
            <a:ext cx="2131747" cy="2504802"/>
          </a:xfrm>
          <a:prstGeom prst="rect">
            <a:avLst/>
          </a:prstGeom>
        </p:spPr>
      </p:pic>
      <p:sp>
        <p:nvSpPr>
          <p:cNvPr id="8" name="TextBox 7">
            <a:extLst>
              <a:ext uri="{FF2B5EF4-FFF2-40B4-BE49-F238E27FC236}">
                <a16:creationId xmlns:a16="http://schemas.microsoft.com/office/drawing/2014/main" id="{DD69E874-1B2D-A86D-5349-D5F4B22EEBBA}"/>
              </a:ext>
            </a:extLst>
          </p:cNvPr>
          <p:cNvSpPr txBox="1"/>
          <p:nvPr/>
        </p:nvSpPr>
        <p:spPr>
          <a:xfrm>
            <a:off x="12493" y="6381328"/>
            <a:ext cx="8168621" cy="369332"/>
          </a:xfrm>
          <a:prstGeom prst="rect">
            <a:avLst/>
          </a:prstGeom>
          <a:noFill/>
        </p:spPr>
        <p:txBody>
          <a:bodyPr wrap="square">
            <a:spAutoFit/>
          </a:bodyPr>
          <a:lstStyle/>
          <a:p>
            <a:r>
              <a:rPr lang="en-GB" dirty="0">
                <a:solidFill>
                  <a:schemeClr val="bg1"/>
                </a:solidFill>
              </a:rPr>
              <a:t>https://en.wikipedia.org/wiki/Certification_mark</a:t>
            </a:r>
          </a:p>
        </p:txBody>
      </p:sp>
    </p:spTree>
    <p:extLst>
      <p:ext uri="{BB962C8B-B14F-4D97-AF65-F5344CB8AC3E}">
        <p14:creationId xmlns:p14="http://schemas.microsoft.com/office/powerpoint/2010/main" val="888378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Sampling</a:t>
            </a:r>
          </a:p>
        </p:txBody>
      </p:sp>
      <p:sp>
        <p:nvSpPr>
          <p:cNvPr id="3" name="Content Placeholder 2"/>
          <p:cNvSpPr>
            <a:spLocks noGrp="1"/>
          </p:cNvSpPr>
          <p:nvPr>
            <p:ph idx="1"/>
          </p:nvPr>
        </p:nvSpPr>
        <p:spPr>
          <a:xfrm>
            <a:off x="827584" y="2132856"/>
            <a:ext cx="7416824" cy="3384376"/>
          </a:xfrm>
        </p:spPr>
        <p:txBody>
          <a:bodyPr>
            <a:noAutofit/>
          </a:bodyPr>
          <a:lstStyle/>
          <a:p>
            <a:r>
              <a:rPr lang="en-GB" sz="2000" dirty="0"/>
              <a:t>Sampling by attributes is a widely applied quality control method.</a:t>
            </a:r>
          </a:p>
          <a:p>
            <a:r>
              <a:rPr lang="en-GB" sz="2000" dirty="0"/>
              <a:t>The procedure is intended to determine whether or not a particular group of materials or work products is acceptable. </a:t>
            </a:r>
          </a:p>
          <a:p>
            <a:r>
              <a:rPr lang="en-GB" sz="2000" dirty="0"/>
              <a:t>A group of materials or items to be tested is called a lot or batch. </a:t>
            </a:r>
          </a:p>
          <a:p>
            <a:r>
              <a:rPr lang="en-GB" sz="2000" dirty="0"/>
              <a:t>Each lot is tested to determine if it satisfies a minimum acceptable quality level (AQL) expressed as the maximum percentage of defective items in a lot or process.</a:t>
            </a:r>
          </a:p>
        </p:txBody>
      </p:sp>
    </p:spTree>
    <p:extLst>
      <p:ext uri="{BB962C8B-B14F-4D97-AF65-F5344CB8AC3E}">
        <p14:creationId xmlns:p14="http://schemas.microsoft.com/office/powerpoint/2010/main" val="244695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Construction Phase</a:t>
            </a:r>
          </a:p>
        </p:txBody>
      </p:sp>
      <p:sp>
        <p:nvSpPr>
          <p:cNvPr id="3" name="Content Placeholder 2"/>
          <p:cNvSpPr>
            <a:spLocks noGrp="1"/>
          </p:cNvSpPr>
          <p:nvPr>
            <p:ph idx="1"/>
          </p:nvPr>
        </p:nvSpPr>
        <p:spPr/>
        <p:txBody>
          <a:bodyPr>
            <a:normAutofit/>
          </a:bodyPr>
          <a:lstStyle/>
          <a:p>
            <a:r>
              <a:rPr lang="en-GB" sz="2000" dirty="0"/>
              <a:t>The quality of materials and standard of workmanship is controlled by the contractor on site by implementing a quality plan.</a:t>
            </a:r>
          </a:p>
          <a:p>
            <a:endParaRPr lang="en-GB" sz="2000" dirty="0"/>
          </a:p>
          <a:p>
            <a:r>
              <a:rPr lang="en-GB" sz="2000" dirty="0"/>
              <a:t>The plan establishes the resources required and the </a:t>
            </a:r>
            <a:r>
              <a:rPr lang="en-GB" sz="2000" dirty="0">
                <a:solidFill>
                  <a:srgbClr val="FF0000"/>
                </a:solidFill>
              </a:rPr>
              <a:t>control      activities</a:t>
            </a:r>
          </a:p>
        </p:txBody>
      </p:sp>
    </p:spTree>
    <p:extLst>
      <p:ext uri="{BB962C8B-B14F-4D97-AF65-F5344CB8AC3E}">
        <p14:creationId xmlns:p14="http://schemas.microsoft.com/office/powerpoint/2010/main" val="2119347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Activities</a:t>
            </a:r>
          </a:p>
        </p:txBody>
      </p:sp>
      <p:sp>
        <p:nvSpPr>
          <p:cNvPr id="3" name="Content Placeholder 2"/>
          <p:cNvSpPr>
            <a:spLocks noGrp="1"/>
          </p:cNvSpPr>
          <p:nvPr>
            <p:ph idx="1"/>
          </p:nvPr>
        </p:nvSpPr>
        <p:spPr>
          <a:xfrm>
            <a:off x="1371600" y="2276872"/>
            <a:ext cx="6584776" cy="3209529"/>
          </a:xfrm>
        </p:spPr>
        <p:txBody>
          <a:bodyPr>
            <a:normAutofit fontScale="47500" lnSpcReduction="20000"/>
          </a:bodyPr>
          <a:lstStyle/>
          <a:p>
            <a:r>
              <a:rPr lang="en-GB" sz="3600" dirty="0"/>
              <a:t>Verification of compliance with specifications</a:t>
            </a:r>
          </a:p>
          <a:p>
            <a:r>
              <a:rPr lang="en-GB" sz="3600" dirty="0"/>
              <a:t>Validation of specific processes</a:t>
            </a:r>
          </a:p>
          <a:p>
            <a:r>
              <a:rPr lang="en-GB" sz="3600" dirty="0"/>
              <a:t>Monitoring of activities</a:t>
            </a:r>
          </a:p>
          <a:p>
            <a:r>
              <a:rPr lang="en-GB" sz="3600" dirty="0"/>
              <a:t>Inspections</a:t>
            </a:r>
          </a:p>
          <a:p>
            <a:r>
              <a:rPr lang="en-GB" sz="3600" dirty="0"/>
              <a:t>Tests</a:t>
            </a:r>
          </a:p>
          <a:p>
            <a:endParaRPr lang="en-GB" dirty="0"/>
          </a:p>
          <a:p>
            <a:pPr indent="0">
              <a:buNone/>
            </a:pPr>
            <a:r>
              <a:rPr lang="en-GB" sz="2900" dirty="0"/>
              <a:t>These can be carried out by nominated  individuals e.g. Clerk of Works,</a:t>
            </a:r>
          </a:p>
          <a:p>
            <a:pPr indent="0">
              <a:buNone/>
            </a:pPr>
            <a:r>
              <a:rPr lang="en-GB" sz="2900" dirty="0"/>
              <a:t>Or by external specialists hired specifically for this purpose.</a:t>
            </a:r>
          </a:p>
        </p:txBody>
      </p:sp>
    </p:spTree>
    <p:extLst>
      <p:ext uri="{BB962C8B-B14F-4D97-AF65-F5344CB8AC3E}">
        <p14:creationId xmlns:p14="http://schemas.microsoft.com/office/powerpoint/2010/main" val="752493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808A69B-8C0C-FF20-BFF0-C6BF78BB6ADE}"/>
              </a:ext>
            </a:extLst>
          </p:cNvPr>
          <p:cNvPicPr>
            <a:picLocks noChangeAspect="1"/>
          </p:cNvPicPr>
          <p:nvPr/>
        </p:nvPicPr>
        <p:blipFill>
          <a:blip r:embed="rId3"/>
          <a:stretch>
            <a:fillRect/>
          </a:stretch>
        </p:blipFill>
        <p:spPr>
          <a:xfrm>
            <a:off x="304800" y="168157"/>
            <a:ext cx="3563990" cy="1333850"/>
          </a:xfrm>
          <a:prstGeom prst="rect">
            <a:avLst/>
          </a:prstGeom>
        </p:spPr>
      </p:pic>
      <p:sp>
        <p:nvSpPr>
          <p:cNvPr id="21" name="TextBox 20">
            <a:extLst>
              <a:ext uri="{FF2B5EF4-FFF2-40B4-BE49-F238E27FC236}">
                <a16:creationId xmlns:a16="http://schemas.microsoft.com/office/drawing/2014/main" id="{35E5903D-422F-25B7-05B3-781442A8A06C}"/>
              </a:ext>
            </a:extLst>
          </p:cNvPr>
          <p:cNvSpPr txBox="1"/>
          <p:nvPr/>
        </p:nvSpPr>
        <p:spPr>
          <a:xfrm>
            <a:off x="827584" y="1628800"/>
            <a:ext cx="4570952" cy="3831818"/>
          </a:xfrm>
          <a:prstGeom prst="rect">
            <a:avLst/>
          </a:prstGeom>
          <a:noFill/>
        </p:spPr>
        <p:txBody>
          <a:bodyPr wrap="square">
            <a:spAutoFit/>
          </a:bodyPr>
          <a:lstStyle/>
          <a:p>
            <a:pPr algn="ctr" fontAlgn="base"/>
            <a:r>
              <a:rPr lang="en-GB" sz="1350" b="1" dirty="0">
                <a:solidFill>
                  <a:srgbClr val="1C93E2"/>
                </a:solidFill>
                <a:latin typeface="Montserrat" panose="020B0604020202020204" pitchFamily="2" charset="0"/>
              </a:rPr>
              <a:t>The UK’s No1 snagging company</a:t>
            </a:r>
          </a:p>
          <a:p>
            <a:pPr algn="ctr" fontAlgn="base"/>
            <a:r>
              <a:rPr lang="en-GB" sz="1350" dirty="0">
                <a:solidFill>
                  <a:schemeClr val="bg1"/>
                </a:solidFill>
                <a:latin typeface="inherit"/>
              </a:rPr>
              <a:t>When buying a new build property its often a very stressful time. Once your day arrives to finally get your keys and you enter your new home. Excitement takes over and once the dust settles the stress starts again trying to do your best to identify any issues and faults this process is called snagging. When you start to find snags in your home it must feel strange as you must be thinking this is a new home and this shouldn’t be happening. Your mind tells you there must be more that you are not qualified or have the knowledge to find. This is where a fully qualified snagging professional comes in. We inspect every inch of your new home. We can guarantee we will find things that will surprise you how poor some of the workmanship is. Poor workmanship has many impacts on a property the biggest being reoccurring issues or creating further issues. This is why its imperative that every new home buyer should enlist the services of a professional snagger to compile a detailed snag report.</a:t>
            </a:r>
          </a:p>
        </p:txBody>
      </p:sp>
      <p:pic>
        <p:nvPicPr>
          <p:cNvPr id="4" name="Online Media 3" title="Uk New Build Snagging Inspections">
            <a:hlinkClick r:id="" action="ppaction://media"/>
            <a:extLst>
              <a:ext uri="{FF2B5EF4-FFF2-40B4-BE49-F238E27FC236}">
                <a16:creationId xmlns:a16="http://schemas.microsoft.com/office/drawing/2014/main" id="{64A0DA50-03BD-7FC3-3C1F-E5E4F09E36CF}"/>
              </a:ext>
            </a:extLst>
          </p:cNvPr>
          <p:cNvPicPr>
            <a:picLocks noRot="1" noChangeAspect="1"/>
          </p:cNvPicPr>
          <p:nvPr>
            <a:videoFile r:link="rId1"/>
          </p:nvPr>
        </p:nvPicPr>
        <p:blipFill>
          <a:blip r:embed="rId4"/>
          <a:stretch>
            <a:fillRect/>
          </a:stretch>
        </p:blipFill>
        <p:spPr>
          <a:xfrm>
            <a:off x="5652120" y="3068960"/>
            <a:ext cx="2540000" cy="1435100"/>
          </a:xfrm>
          <a:prstGeom prst="rect">
            <a:avLst/>
          </a:prstGeom>
        </p:spPr>
      </p:pic>
      <p:sp>
        <p:nvSpPr>
          <p:cNvPr id="6" name="TextBox 5">
            <a:extLst>
              <a:ext uri="{FF2B5EF4-FFF2-40B4-BE49-F238E27FC236}">
                <a16:creationId xmlns:a16="http://schemas.microsoft.com/office/drawing/2014/main" id="{C367A1DF-3EC1-DD29-DF2C-2CD207668145}"/>
              </a:ext>
            </a:extLst>
          </p:cNvPr>
          <p:cNvSpPr txBox="1"/>
          <p:nvPr/>
        </p:nvSpPr>
        <p:spPr>
          <a:xfrm>
            <a:off x="4636120" y="5275952"/>
            <a:ext cx="4572000" cy="369332"/>
          </a:xfrm>
          <a:prstGeom prst="rect">
            <a:avLst/>
          </a:prstGeom>
          <a:noFill/>
        </p:spPr>
        <p:txBody>
          <a:bodyPr wrap="square">
            <a:spAutoFit/>
          </a:bodyPr>
          <a:lstStyle/>
          <a:p>
            <a:r>
              <a:rPr lang="en-GB" dirty="0" err="1">
                <a:solidFill>
                  <a:schemeClr val="bg1"/>
                </a:solidFill>
                <a:hlinkClick r:id="rId5">
                  <a:extLst>
                    <a:ext uri="{A12FA001-AC4F-418D-AE19-62706E023703}">
                      <ahyp:hlinkClr xmlns:ahyp="http://schemas.microsoft.com/office/drawing/2018/hyperlinkcolor" val="tx"/>
                    </a:ext>
                  </a:extLst>
                </a:hlinkClick>
              </a:rPr>
              <a:t>Uk</a:t>
            </a:r>
            <a:r>
              <a:rPr lang="en-GB" dirty="0">
                <a:solidFill>
                  <a:schemeClr val="bg1"/>
                </a:solidFill>
                <a:hlinkClick r:id="rId5">
                  <a:extLst>
                    <a:ext uri="{A12FA001-AC4F-418D-AE19-62706E023703}">
                      <ahyp:hlinkClr xmlns:ahyp="http://schemas.microsoft.com/office/drawing/2018/hyperlinkcolor" val="tx"/>
                    </a:ext>
                  </a:extLst>
                </a:hlinkClick>
              </a:rPr>
              <a:t> New Build Snagging Inspections - YouTube</a:t>
            </a:r>
            <a:endParaRPr lang="en-GB" dirty="0">
              <a:solidFill>
                <a:schemeClr val="bg1"/>
              </a:solidFill>
            </a:endParaRPr>
          </a:p>
        </p:txBody>
      </p:sp>
    </p:spTree>
    <p:extLst>
      <p:ext uri="{BB962C8B-B14F-4D97-AF65-F5344CB8AC3E}">
        <p14:creationId xmlns:p14="http://schemas.microsoft.com/office/powerpoint/2010/main" val="152644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6C9F-A81E-FF8F-3A04-5397E0E21A7F}"/>
              </a:ext>
            </a:extLst>
          </p:cNvPr>
          <p:cNvSpPr>
            <a:spLocks noGrp="1"/>
          </p:cNvSpPr>
          <p:nvPr>
            <p:ph type="ctrTitle"/>
          </p:nvPr>
        </p:nvSpPr>
        <p:spPr/>
        <p:txBody>
          <a:bodyPr/>
          <a:lstStyle/>
          <a:p>
            <a:r>
              <a:rPr lang="en-GB" dirty="0"/>
              <a:t>Any Questions</a:t>
            </a:r>
          </a:p>
        </p:txBody>
      </p:sp>
      <p:sp>
        <p:nvSpPr>
          <p:cNvPr id="3" name="Subtitle 2">
            <a:extLst>
              <a:ext uri="{FF2B5EF4-FFF2-40B4-BE49-F238E27FC236}">
                <a16:creationId xmlns:a16="http://schemas.microsoft.com/office/drawing/2014/main" id="{6F364863-39CF-282E-9FA2-9D6751509D1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686440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86</TotalTime>
  <Words>840</Words>
  <Application>Microsoft Office PowerPoint</Application>
  <PresentationFormat>On-screen Show (4:3)</PresentationFormat>
  <Paragraphs>66</Paragraphs>
  <Slides>17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inherit</vt:lpstr>
      <vt:lpstr>Arial</vt:lpstr>
      <vt:lpstr>Garamond</vt:lpstr>
      <vt:lpstr>Montserrat</vt:lpstr>
      <vt:lpstr>Wingdings</vt:lpstr>
      <vt:lpstr>Couture</vt:lpstr>
      <vt:lpstr>Managing Quality</vt:lpstr>
      <vt:lpstr>Lesson Objectives</vt:lpstr>
      <vt:lpstr>PowerPoint Presentation</vt:lpstr>
      <vt:lpstr>How is quality managed in construction</vt:lpstr>
      <vt:lpstr> Quality Strategy  Quality Management Plan  Quality control </vt:lpstr>
      <vt:lpstr>What is a quality management plan?</vt:lpstr>
      <vt:lpstr>PowerPoint Presentation</vt:lpstr>
      <vt:lpstr>At design stage</vt:lpstr>
      <vt:lpstr>BRITISH STANDARDS </vt:lpstr>
      <vt:lpstr>The Construction Products Regulation 2011 (CPR)</vt:lpstr>
      <vt:lpstr>The CE mark denotes the    publication of information on: </vt:lpstr>
      <vt:lpstr>UKCA marking</vt:lpstr>
      <vt:lpstr>Sampling</vt:lpstr>
      <vt:lpstr>Construction Phase</vt:lpstr>
      <vt:lpstr>Control Activities</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Quality</dc:title>
  <dc:creator>Windows User</dc:creator>
  <cp:lastModifiedBy>Rhodri Thomas</cp:lastModifiedBy>
  <cp:revision>18</cp:revision>
  <dcterms:created xsi:type="dcterms:W3CDTF">2016-02-24T10:00:11Z</dcterms:created>
  <dcterms:modified xsi:type="dcterms:W3CDTF">2024-10-08T09:02:37Z</dcterms:modified>
</cp:coreProperties>
</file>