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ro-RO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C72D21-4DA6-4894-BF92-20D204103B37}" type="datetimeFigureOut">
              <a:rPr lang="ro-RO" smtClean="0"/>
              <a:t>25.02.2022</a:t>
            </a:fld>
            <a:endParaRPr lang="ro-RO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ovaprezzi.it/prezzo_vini_greco_di_tufo_cantine_di_marzo.aspx" TargetMode="External"/><Relationship Id="rId2" Type="http://schemas.openxmlformats.org/officeDocument/2006/relationships/hyperlink" Target="https://www.decanter.com/wine-reviews/italy/tuscany/conti-costanti-brunello-di-montalcino-tuscany-italy-2015-4533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2633278" y="61366"/>
            <a:ext cx="3700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ARTIST BISTRO AT TRINITY HOTEL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5850965" y="618738"/>
            <a:ext cx="2854115" cy="17235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Opening times for deliveries and collection</a:t>
            </a:r>
          </a:p>
          <a:p>
            <a:r>
              <a:rPr lang="en-US" sz="1200" dirty="0"/>
              <a:t>(Card payments only)</a:t>
            </a:r>
          </a:p>
          <a:p>
            <a:endParaRPr lang="en-US" sz="1200" dirty="0"/>
          </a:p>
          <a:p>
            <a:r>
              <a:rPr lang="en-US" sz="1400" dirty="0" smtClean="0"/>
              <a:t>MONDAY-FRIDAY        10am-22pm</a:t>
            </a:r>
            <a:endParaRPr lang="en-US" sz="1400" dirty="0"/>
          </a:p>
          <a:p>
            <a:r>
              <a:rPr lang="en-US" sz="1400" dirty="0"/>
              <a:t>SATURDAY-SUNDAY    </a:t>
            </a:r>
            <a:r>
              <a:rPr lang="en-US" sz="1400" dirty="0" smtClean="0"/>
              <a:t>10am-17pm</a:t>
            </a:r>
            <a:endParaRPr lang="en-US" sz="1400" dirty="0"/>
          </a:p>
          <a:p>
            <a:r>
              <a:rPr lang="en-US" sz="1400" dirty="0"/>
              <a:t>Address:Hotel Trinity </a:t>
            </a:r>
            <a:r>
              <a:rPr lang="en-US" sz="1400" dirty="0" smtClean="0"/>
              <a:t>SA1 7YN</a:t>
            </a:r>
            <a:endParaRPr lang="en-US" sz="1400" dirty="0"/>
          </a:p>
          <a:p>
            <a:r>
              <a:rPr lang="en-US" sz="1400" dirty="0" smtClean="0"/>
              <a:t>2 Blackwater,Swansea,South </a:t>
            </a:r>
            <a:r>
              <a:rPr lang="en-US" sz="1400" dirty="0"/>
              <a:t>Wales</a:t>
            </a:r>
          </a:p>
          <a:p>
            <a:endParaRPr lang="ro-RO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97655" y="59795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To place an order </a:t>
            </a:r>
            <a:r>
              <a:rPr lang="en-US" sz="1200" dirty="0" smtClean="0"/>
              <a:t>call:07435350191</a:t>
            </a:r>
            <a:endParaRPr lang="en-US" sz="1200" dirty="0"/>
          </a:p>
          <a:p>
            <a:r>
              <a:rPr lang="en-US" sz="1200" dirty="0"/>
              <a:t>    You can also order online using:</a:t>
            </a:r>
          </a:p>
          <a:p>
            <a:endParaRPr lang="ro-RO" sz="12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377" y="1002298"/>
            <a:ext cx="741538" cy="66415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889892" y="5085184"/>
            <a:ext cx="4662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b="1" dirty="0"/>
          </a:p>
          <a:p>
            <a:endParaRPr lang="en-US" sz="1200" b="1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51" y="2795106"/>
            <a:ext cx="360040" cy="432048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4845287" y="2298983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200" b="1" dirty="0"/>
          </a:p>
          <a:p>
            <a:endParaRPr lang="ro-RO" sz="1200" u="sng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160643"/>
            <a:ext cx="556359" cy="40238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439" y="1072482"/>
            <a:ext cx="540060" cy="52378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072482"/>
            <a:ext cx="540061" cy="54093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4858"/>
            <a:ext cx="1610146" cy="11315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8022" y="2184153"/>
            <a:ext cx="584017" cy="3162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59774" y="1870528"/>
            <a:ext cx="4037516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u="sng" dirty="0" smtClean="0"/>
              <a:t>STARTERS</a:t>
            </a:r>
          </a:p>
          <a:p>
            <a:r>
              <a:rPr lang="en-US" sz="1400" b="1" dirty="0" smtClean="0"/>
              <a:t>Sea bass and tiger prawns and harenga  caviar     18</a:t>
            </a:r>
          </a:p>
          <a:p>
            <a:r>
              <a:rPr lang="en-US" sz="1400" b="1" dirty="0" smtClean="0"/>
              <a:t>Salmon mi cuit with  capers and olives                   16</a:t>
            </a:r>
          </a:p>
          <a:p>
            <a:r>
              <a:rPr lang="en-US" sz="1400" b="1" dirty="0" smtClean="0"/>
              <a:t>Beef carpaccio and truffle aioli 	                     15</a:t>
            </a:r>
          </a:p>
          <a:p>
            <a:r>
              <a:rPr lang="en-US" sz="1400" b="1" dirty="0" smtClean="0"/>
              <a:t>Burratta alla truffle with baby spinach                    14</a:t>
            </a:r>
          </a:p>
          <a:p>
            <a:r>
              <a:rPr lang="en-US" sz="1400" b="1" dirty="0" smtClean="0"/>
              <a:t>Hummus   tahini and eggplant salad                        13</a:t>
            </a:r>
          </a:p>
          <a:p>
            <a:endParaRPr lang="en-US" sz="1400" b="1" dirty="0"/>
          </a:p>
          <a:p>
            <a:r>
              <a:rPr lang="en-US" sz="1400" u="sng" dirty="0" smtClean="0"/>
              <a:t>RISOTTO</a:t>
            </a:r>
          </a:p>
          <a:p>
            <a:r>
              <a:rPr lang="en-US" sz="1400" b="1" dirty="0" smtClean="0"/>
              <a:t>King crab risotto with crème fraiche and chives    19</a:t>
            </a:r>
          </a:p>
          <a:p>
            <a:r>
              <a:rPr lang="en-US" sz="1400" b="1" dirty="0" smtClean="0"/>
              <a:t>Mushroom risotto with parmesan and truffle       18</a:t>
            </a:r>
          </a:p>
          <a:p>
            <a:r>
              <a:rPr lang="en-US" sz="1400" b="1" dirty="0" smtClean="0"/>
              <a:t>Risotto with zucchini flower filled and ricotta        16</a:t>
            </a:r>
          </a:p>
          <a:p>
            <a:endParaRPr lang="en-US" sz="1400" b="1" dirty="0"/>
          </a:p>
          <a:p>
            <a:r>
              <a:rPr lang="en-US" sz="1400" u="sng" dirty="0" smtClean="0"/>
              <a:t>MAINCOURSE</a:t>
            </a:r>
          </a:p>
          <a:p>
            <a:r>
              <a:rPr lang="en-US" sz="1400" b="1" dirty="0" smtClean="0"/>
              <a:t>Ribeye steak a la plancha and parsnip purre           30</a:t>
            </a:r>
          </a:p>
          <a:p>
            <a:r>
              <a:rPr lang="en-US" sz="1400" b="1" dirty="0" smtClean="0"/>
              <a:t>*Paring perfectly with Conti Costanti,Brunello</a:t>
            </a:r>
          </a:p>
          <a:p>
            <a:r>
              <a:rPr lang="en-US" sz="1400" b="1" dirty="0" smtClean="0"/>
              <a:t>Di Montalcino,Tuscany,Italy 2015</a:t>
            </a:r>
          </a:p>
          <a:p>
            <a:r>
              <a:rPr lang="en-US" sz="1400" b="1" dirty="0" smtClean="0"/>
              <a:t>Aromas of red fruits and dark chocolate</a:t>
            </a:r>
          </a:p>
          <a:p>
            <a:r>
              <a:rPr lang="en-US" sz="1400" b="1" dirty="0" smtClean="0"/>
              <a:t>Lamb chops with warm bulugur and coriander      28</a:t>
            </a:r>
          </a:p>
          <a:p>
            <a:r>
              <a:rPr lang="en-US" sz="1400" b="1" dirty="0" smtClean="0"/>
              <a:t>Beef sirloin,mashed potatoes and truffle sauce     26</a:t>
            </a:r>
          </a:p>
          <a:p>
            <a:r>
              <a:rPr lang="en-US" sz="1400" b="1" dirty="0" smtClean="0"/>
              <a:t>Sea bream with crunchy almonds and sofran         24</a:t>
            </a:r>
          </a:p>
          <a:p>
            <a:r>
              <a:rPr lang="en-US" sz="1400" b="1" dirty="0" smtClean="0"/>
              <a:t>*Paring perfectly with  Greco di tufo,Abbinamento</a:t>
            </a:r>
          </a:p>
          <a:p>
            <a:r>
              <a:rPr lang="en-US" sz="1400" b="1" dirty="0" smtClean="0"/>
              <a:t>Italy,2019</a:t>
            </a:r>
          </a:p>
          <a:p>
            <a:r>
              <a:rPr lang="en-US" sz="1400" b="1" dirty="0" smtClean="0"/>
              <a:t>Crusted white fish and sweet potato fries                22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35140" y="3229806"/>
            <a:ext cx="4141518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u="sng" dirty="0" smtClean="0"/>
              <a:t>Desserts</a:t>
            </a:r>
          </a:p>
          <a:p>
            <a:r>
              <a:rPr lang="en-US" sz="1400" b="1" dirty="0" smtClean="0"/>
              <a:t>Chocolate fondant and  strawberry sorbet      10</a:t>
            </a:r>
          </a:p>
          <a:p>
            <a:r>
              <a:rPr lang="en-US" sz="1400" b="1" dirty="0" smtClean="0"/>
              <a:t>Cheesecake tart and mango ice cream              10</a:t>
            </a:r>
          </a:p>
          <a:p>
            <a:r>
              <a:rPr lang="en-US" sz="1400" b="1" dirty="0" smtClean="0"/>
              <a:t>Blueberry and vanilla mille - feuille                   10</a:t>
            </a:r>
          </a:p>
          <a:p>
            <a:r>
              <a:rPr lang="en-US" sz="1400" b="1" dirty="0" smtClean="0"/>
              <a:t>Riz au lait with papaya and cinnamon               10</a:t>
            </a:r>
          </a:p>
          <a:p>
            <a:endParaRPr lang="en-US" sz="1400" b="1" dirty="0"/>
          </a:p>
          <a:p>
            <a:r>
              <a:rPr lang="en-US" sz="1400" u="sng" dirty="0" smtClean="0"/>
              <a:t>Wines</a:t>
            </a:r>
          </a:p>
          <a:p>
            <a:r>
              <a:rPr lang="en-US" sz="1400" b="1" dirty="0" smtClean="0"/>
              <a:t>Conti Costanti,Brunello  di Montalcino             27/75cl</a:t>
            </a:r>
          </a:p>
          <a:p>
            <a:r>
              <a:rPr lang="en-US" sz="1400" b="1" dirty="0" smtClean="0"/>
              <a:t>Tuscany,Italy 2015</a:t>
            </a:r>
          </a:p>
          <a:p>
            <a:r>
              <a:rPr lang="en-US" sz="1400" b="1" dirty="0" smtClean="0"/>
              <a:t>Greco di tufo,Abbinamento,Italy  2019             22/75cl</a:t>
            </a:r>
          </a:p>
          <a:p>
            <a:endParaRPr lang="en-US" sz="1400" b="1" dirty="0"/>
          </a:p>
          <a:p>
            <a:r>
              <a:rPr lang="en-US" sz="1400" u="sng" dirty="0" smtClean="0"/>
              <a:t>Beverages</a:t>
            </a:r>
          </a:p>
          <a:p>
            <a:r>
              <a:rPr lang="en-US" sz="1400" b="1" dirty="0" smtClean="0"/>
              <a:t>Old mount cider                                                      10/50cl</a:t>
            </a:r>
          </a:p>
          <a:p>
            <a:r>
              <a:rPr lang="en-US" sz="1400" b="1" dirty="0" smtClean="0"/>
              <a:t>Heineken                                                                     8/40cl</a:t>
            </a:r>
          </a:p>
          <a:p>
            <a:r>
              <a:rPr lang="en-US" sz="1400" b="1" dirty="0" smtClean="0"/>
              <a:t>Coca Cola                                                                     4/33cl</a:t>
            </a:r>
          </a:p>
          <a:p>
            <a:r>
              <a:rPr lang="en-US" sz="1400" b="1" dirty="0" smtClean="0"/>
              <a:t>Still/Sparkling water                                                 3/50cl</a:t>
            </a:r>
          </a:p>
          <a:p>
            <a:endParaRPr lang="ro-RO" sz="14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4560167" y="2500421"/>
            <a:ext cx="391209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smtClean="0">
                <a:solidFill>
                  <a:srgbClr val="FF0000"/>
                </a:solidFill>
              </a:rPr>
              <a:t>For allergic reactions,let us know before ordering/</a:t>
            </a:r>
          </a:p>
          <a:p>
            <a:r>
              <a:rPr lang="en-US" sz="1400" b="1" dirty="0" smtClean="0">
                <a:solidFill>
                  <a:srgbClr val="FF0000"/>
                </a:solidFill>
              </a:rPr>
              <a:t>Ar gyfer adweithiau alergaidd,rhowch wybod I ni</a:t>
            </a:r>
          </a:p>
          <a:p>
            <a:r>
              <a:rPr lang="en-US" sz="1400" b="1" dirty="0" smtClean="0">
                <a:solidFill>
                  <a:srgbClr val="FF0000"/>
                </a:solidFill>
              </a:rPr>
              <a:t>Cyn archebu</a:t>
            </a:r>
            <a:endParaRPr lang="ro-RO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918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1537" y="692696"/>
            <a:ext cx="890641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REFERENCES:</a:t>
            </a:r>
          </a:p>
          <a:p>
            <a:endParaRPr lang="en-US" sz="1400" dirty="0" smtClean="0"/>
          </a:p>
          <a:p>
            <a:r>
              <a:rPr lang="en-US" sz="1400" dirty="0" smtClean="0"/>
              <a:t>Decanter, </a:t>
            </a:r>
            <a:r>
              <a:rPr lang="en-US" sz="1400" dirty="0"/>
              <a:t>Available </a:t>
            </a:r>
            <a:r>
              <a:rPr lang="en-US" sz="1400" dirty="0" smtClean="0"/>
              <a:t>at:</a:t>
            </a:r>
          </a:p>
          <a:p>
            <a:r>
              <a:rPr lang="en-US" sz="1400" dirty="0">
                <a:hlinkClick r:id="rId2"/>
              </a:rPr>
              <a:t>https://</a:t>
            </a:r>
            <a:r>
              <a:rPr lang="en-US" sz="1400" dirty="0" smtClean="0">
                <a:hlinkClick r:id="rId2"/>
              </a:rPr>
              <a:t>www.decanter.com/wine-reviews/italy/tuscany/conti-costanti-brunello-di-montalcino-tuscany-italy-2015-45335</a:t>
            </a:r>
            <a:endParaRPr lang="en-US" sz="1400" dirty="0" smtClean="0"/>
          </a:p>
          <a:p>
            <a:r>
              <a:rPr lang="en-US" sz="1400" dirty="0" smtClean="0"/>
              <a:t>(Accessed at:23 february)</a:t>
            </a:r>
          </a:p>
          <a:p>
            <a:r>
              <a:rPr lang="en-US" sz="1400" dirty="0" smtClean="0"/>
              <a:t>Trovaprezzi,Available at:</a:t>
            </a:r>
          </a:p>
          <a:p>
            <a:r>
              <a:rPr lang="en-US" sz="1400" dirty="0">
                <a:hlinkClick r:id="rId3"/>
              </a:rPr>
              <a:t>https://</a:t>
            </a:r>
            <a:r>
              <a:rPr lang="en-US" sz="1400" dirty="0" smtClean="0">
                <a:hlinkClick r:id="rId3"/>
              </a:rPr>
              <a:t>www.trovaprezzi.it/prezzo_vini_greco_di_tufo_cantine_di_marzo.aspx</a:t>
            </a:r>
            <a:endParaRPr lang="en-US" sz="1400" dirty="0" smtClean="0"/>
          </a:p>
          <a:p>
            <a:r>
              <a:rPr lang="en-US" sz="1400" dirty="0" smtClean="0"/>
              <a:t>(Accessed at:23 february)</a:t>
            </a: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/>
          </a:p>
          <a:p>
            <a:endParaRPr lang="ro-RO" sz="1400" dirty="0"/>
          </a:p>
        </p:txBody>
      </p:sp>
    </p:spTree>
    <p:extLst>
      <p:ext uri="{BB962C8B-B14F-4D97-AF65-F5344CB8AC3E}">
        <p14:creationId xmlns:p14="http://schemas.microsoft.com/office/powerpoint/2010/main" val="1471332622"/>
      </p:ext>
    </p:extLst>
  </p:cSld>
  <p:clrMapOvr>
    <a:masterClrMapping/>
  </p:clrMapOvr>
</p:sld>
</file>

<file path=ppt/theme/theme1.xml><?xml version="1.0" encoding="utf-8"?>
<a:theme xmlns:a="http://schemas.openxmlformats.org/drawingml/2006/main" name="Composit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399</TotalTime>
  <Words>162</Words>
  <Application>Microsoft Office PowerPoint</Application>
  <PresentationFormat>On-screen Show (4:3)</PresentationFormat>
  <Paragraphs>62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Composite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Veronique</dc:creator>
  <cp:lastModifiedBy>Veronique</cp:lastModifiedBy>
  <cp:revision>38</cp:revision>
  <dcterms:created xsi:type="dcterms:W3CDTF">2022-02-23T13:40:36Z</dcterms:created>
  <dcterms:modified xsi:type="dcterms:W3CDTF">2022-02-25T11:36:39Z</dcterms:modified>
</cp:coreProperties>
</file>