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69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707" autoAdjust="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22F703-FCD9-40C2-977B-16F4D1E16A3B}" type="datetimeFigureOut">
              <a:rPr lang="en-GB" smtClean="0"/>
              <a:pPr/>
              <a:t>10/12/2012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94C62-4D39-4748-A349-5296AF71E66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9E0D181-C2AD-451F-97F2-4F0C04F090C5}" type="slidenum">
              <a:rPr lang="en-GB"/>
              <a:pPr/>
              <a:t>3</a:t>
            </a:fld>
            <a:endParaRPr lang="en-GB"/>
          </a:p>
        </p:txBody>
      </p:sp>
      <p:sp>
        <p:nvSpPr>
          <p:cNvPr id="143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138" y="4343110"/>
            <a:ext cx="5027724" cy="411567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0060C7E-E43B-4126-AC10-50FA076CE133}" type="slidenum">
              <a:rPr lang="en-GB"/>
              <a:pPr/>
              <a:t>4</a:t>
            </a:fld>
            <a:endParaRPr lang="en-GB"/>
          </a:p>
        </p:txBody>
      </p:sp>
      <p:sp>
        <p:nvSpPr>
          <p:cNvPr id="145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145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138" y="4343110"/>
            <a:ext cx="5027724" cy="411567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22B7974-9E14-425D-9763-9B5D8777A8B9}" type="slidenum">
              <a:rPr lang="en-GB"/>
              <a:pPr/>
              <a:t>5</a:t>
            </a:fld>
            <a:endParaRPr lang="en-GB"/>
          </a:p>
        </p:txBody>
      </p:sp>
      <p:sp>
        <p:nvSpPr>
          <p:cNvPr id="147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147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138" y="4343110"/>
            <a:ext cx="5027724" cy="411567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C0E9E9E-2E22-4D16-9FB6-3319F7BC9C46}" type="slidenum">
              <a:rPr lang="en-GB"/>
              <a:pPr/>
              <a:t>6</a:t>
            </a:fld>
            <a:endParaRPr lang="en-GB"/>
          </a:p>
        </p:txBody>
      </p:sp>
      <p:sp>
        <p:nvSpPr>
          <p:cNvPr id="149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149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138" y="4343110"/>
            <a:ext cx="5027724" cy="411567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19A0D98-88D2-4479-AF13-D8A2A2486B89}" type="slidenum">
              <a:rPr lang="en-GB"/>
              <a:pPr/>
              <a:t>7</a:t>
            </a:fld>
            <a:endParaRPr lang="en-GB"/>
          </a:p>
        </p:txBody>
      </p:sp>
      <p:sp>
        <p:nvSpPr>
          <p:cNvPr id="151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151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138" y="4343110"/>
            <a:ext cx="5027724" cy="411567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3C62CB0-59E5-4EC0-A038-F18EB1F9057C}" type="slidenum">
              <a:rPr lang="en-GB"/>
              <a:pPr/>
              <a:t>8</a:t>
            </a:fld>
            <a:endParaRPr lang="en-GB"/>
          </a:p>
        </p:txBody>
      </p:sp>
      <p:sp>
        <p:nvSpPr>
          <p:cNvPr id="153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153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138" y="4343110"/>
            <a:ext cx="5027724" cy="411567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0FE517C-F311-4DE4-8E5C-CCB0386A84F8}" type="slidenum">
              <a:rPr lang="en-GB"/>
              <a:pPr/>
              <a:t>9</a:t>
            </a:fld>
            <a:endParaRPr lang="en-GB"/>
          </a:p>
        </p:txBody>
      </p:sp>
      <p:sp>
        <p:nvSpPr>
          <p:cNvPr id="155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155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138" y="4343110"/>
            <a:ext cx="5027724" cy="411567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39A24C4-17FE-460E-A79C-9231DEA8A228}" type="slidenum">
              <a:rPr lang="en-GB"/>
              <a:pPr/>
              <a:t>10</a:t>
            </a:fld>
            <a:endParaRPr lang="en-GB"/>
          </a:p>
        </p:txBody>
      </p:sp>
      <p:sp>
        <p:nvSpPr>
          <p:cNvPr id="157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157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138" y="4343110"/>
            <a:ext cx="5027724" cy="411567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F016A33-9CA2-4736-A5E7-14BD9EC87AE9}" type="slidenum">
              <a:rPr lang="en-GB"/>
              <a:pPr/>
              <a:t>11</a:t>
            </a:fld>
            <a:endParaRPr lang="en-GB"/>
          </a:p>
        </p:txBody>
      </p:sp>
      <p:sp>
        <p:nvSpPr>
          <p:cNvPr id="159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138" y="4343110"/>
            <a:ext cx="5027724" cy="411567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B9159E-DADD-4E9E-85E0-7A8C182AFF61}" type="slidenum">
              <a:rPr lang="en-GB"/>
              <a:pPr/>
              <a:t>12</a:t>
            </a:fld>
            <a:endParaRPr lang="en-GB"/>
          </a:p>
        </p:txBody>
      </p:sp>
      <p:sp>
        <p:nvSpPr>
          <p:cNvPr id="161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161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138" y="4343110"/>
            <a:ext cx="5027724" cy="411567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6838BB8-3FC0-4DF0-92C9-5D20C9E96697}" type="slidenum">
              <a:rPr lang="en-GB"/>
              <a:pPr/>
              <a:t>13</a:t>
            </a:fld>
            <a:endParaRPr lang="en-GB"/>
          </a:p>
        </p:txBody>
      </p:sp>
      <p:sp>
        <p:nvSpPr>
          <p:cNvPr id="163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3588" cy="3429000"/>
          </a:xfrm>
          <a:ln/>
        </p:spPr>
      </p:sp>
      <p:sp>
        <p:nvSpPr>
          <p:cNvPr id="163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138" y="4343110"/>
            <a:ext cx="5027724" cy="411567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524000"/>
            <a:ext cx="72390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14400" y="3581400"/>
            <a:ext cx="6400800" cy="1752600"/>
          </a:xfrm>
        </p:spPr>
        <p:txBody>
          <a:bodyPr/>
          <a:lstStyle>
            <a:lvl1pPr marL="0" indent="0" algn="ctr">
              <a:buFont typeface="Wingdings" charset="0"/>
              <a:buNone/>
              <a:defRPr/>
            </a:lvl1pPr>
          </a:lstStyle>
          <a:p>
            <a:pPr lvl="0"/>
            <a:r>
              <a:rPr lang="en-US" noProof="0" smtClean="0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F63949-E3B4-4184-B5C7-E52A11FB3491}" type="datetimeFigureOut">
              <a:rPr lang="en-GB" smtClean="0"/>
              <a:pPr/>
              <a:t>10/12/2012</a:t>
            </a:fld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E13DCB-6862-4A64-8C63-CDFFB91F9CE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F63949-E3B4-4184-B5C7-E52A11FB3491}" type="datetimeFigureOut">
              <a:rPr lang="en-GB" smtClean="0"/>
              <a:pPr/>
              <a:t>10/12/2012</a:t>
            </a:fld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E13DCB-6862-4A64-8C63-CDFFB91F9CE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F63949-E3B4-4184-B5C7-E52A11FB3491}" type="datetimeFigureOut">
              <a:rPr lang="en-GB" smtClean="0"/>
              <a:pPr/>
              <a:t>10/12/2012</a:t>
            </a:fld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E13DCB-6862-4A64-8C63-CDFFB91F9CE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F63949-E3B4-4184-B5C7-E52A11FB3491}" type="datetimeFigureOut">
              <a:rPr lang="en-GB" smtClean="0"/>
              <a:pPr/>
              <a:t>10/12/2012</a:t>
            </a:fld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E13DCB-6862-4A64-8C63-CDFFB91F9CE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F63949-E3B4-4184-B5C7-E52A11FB3491}" type="datetimeFigureOut">
              <a:rPr lang="en-GB" smtClean="0"/>
              <a:pPr/>
              <a:t>10/12/2012</a:t>
            </a:fld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E13DCB-6862-4A64-8C63-CDFFB91F9CE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F63949-E3B4-4184-B5C7-E52A11FB3491}" type="datetimeFigureOut">
              <a:rPr lang="en-GB" smtClean="0"/>
              <a:pPr/>
              <a:t>10/12/2012</a:t>
            </a:fld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E13DCB-6862-4A64-8C63-CDFFB91F9CE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F63949-E3B4-4184-B5C7-E52A11FB3491}" type="datetimeFigureOut">
              <a:rPr lang="en-GB" smtClean="0"/>
              <a:pPr/>
              <a:t>10/12/2012</a:t>
            </a:fld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E13DCB-6862-4A64-8C63-CDFFB91F9CE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F63949-E3B4-4184-B5C7-E52A11FB3491}" type="datetimeFigureOut">
              <a:rPr lang="en-GB" smtClean="0"/>
              <a:pPr/>
              <a:t>10/12/2012</a:t>
            </a:fld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E13DCB-6862-4A64-8C63-CDFFB91F9CE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F63949-E3B4-4184-B5C7-E52A11FB3491}" type="datetimeFigureOut">
              <a:rPr lang="en-GB" smtClean="0"/>
              <a:pPr/>
              <a:t>10/12/2012</a:t>
            </a:fld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E13DCB-6862-4A64-8C63-CDFFB91F9CE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F63949-E3B4-4184-B5C7-E52A11FB3491}" type="datetimeFigureOut">
              <a:rPr lang="en-GB" smtClean="0"/>
              <a:pPr/>
              <a:t>10/12/2012</a:t>
            </a:fld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E13DCB-6862-4A64-8C63-CDFFB91F9CE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F63949-E3B4-4184-B5C7-E52A11FB3491}" type="datetimeFigureOut">
              <a:rPr lang="en-GB" smtClean="0"/>
              <a:pPr/>
              <a:t>10/12/2012</a:t>
            </a:fld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E13DCB-6862-4A64-8C63-CDFFB91F9CE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AF63949-E3B4-4184-B5C7-E52A11FB3491}" type="datetimeFigureOut">
              <a:rPr lang="en-GB" smtClean="0"/>
              <a:pPr/>
              <a:t>10/12/2012</a:t>
            </a:fld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E13DCB-6862-4A64-8C63-CDFFB91F9CE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6656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  <a:ext uri="{FAA26D3D-D897-4be2-8F04-BA451C77F1D7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+mn-lt"/>
                <a:ea typeface="ＭＳ Ｐゴシック" charset="0"/>
                <a:cs typeface="ＭＳ Ｐゴシック" charset="0"/>
              </a:defRPr>
            </a:lvl1pPr>
          </a:lstStyle>
          <a:p>
            <a:fld id="{7AF63949-E3B4-4184-B5C7-E52A11FB3491}" type="datetimeFigureOut">
              <a:rPr lang="en-GB" smtClean="0"/>
              <a:pPr/>
              <a:t>10/12/2012</a:t>
            </a:fld>
            <a:endParaRPr lang="en-GB"/>
          </a:p>
        </p:txBody>
      </p:sp>
      <p:sp>
        <p:nvSpPr>
          <p:cNvPr id="6656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  <a:ext uri="{FAA26D3D-D897-4be2-8F04-BA451C77F1D7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+mn-lt"/>
                <a:ea typeface="ＭＳ Ｐゴシック" charset="0"/>
                <a:cs typeface="ＭＳ Ｐゴシック" charset="0"/>
              </a:defRPr>
            </a:lvl1pPr>
          </a:lstStyle>
          <a:p>
            <a:endParaRPr lang="en-GB"/>
          </a:p>
        </p:txBody>
      </p:sp>
      <p:sp>
        <p:nvSpPr>
          <p:cNvPr id="6656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  <a:ext uri="{FAA26D3D-D897-4be2-8F04-BA451C77F1D7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latin typeface="Times New Roman" pitchFamily="18" charset="0"/>
              </a:defRPr>
            </a:lvl1pPr>
          </a:lstStyle>
          <a:p>
            <a:fld id="{8DE13DCB-6862-4A64-8C63-CDFFB91F9CE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+mj-lt"/>
          <a:ea typeface="+mj-ea"/>
          <a:cs typeface="ＭＳ Ｐゴシック" charset="0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charset="0"/>
          <a:ea typeface="ＭＳ Ｐゴシック" charset="0"/>
          <a:cs typeface="ＭＳ Ｐゴシック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charset="0"/>
          <a:ea typeface="ＭＳ Ｐゴシック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charset="0"/>
          <a:ea typeface="ＭＳ Ｐゴシック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charset="0"/>
          <a:ea typeface="ＭＳ Ｐゴシック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latin typeface="Times New Roman" charset="0"/>
          <a:ea typeface="ＭＳ Ｐゴシック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v"/>
        <a:defRPr sz="3200">
          <a:solidFill>
            <a:schemeClr val="tx1"/>
          </a:solidFill>
          <a:latin typeface="+mn-lt"/>
          <a:ea typeface="+mn-ea"/>
          <a:cs typeface="ＭＳ Ｐゴシック" charset="0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SzPct val="65000"/>
        <a:buChar char="•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SzPct val="65000"/>
        <a:buChar char="•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SzPct val="65000"/>
        <a:buChar char="•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SzPct val="65000"/>
        <a:buChar char="•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SzPct val="65000"/>
        <a:buChar char="•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The Self: Eastern and Western Perspectives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dirty="0" smtClean="0">
                <a:latin typeface="Book Antiqua" pitchFamily="18" charset="0"/>
              </a:rPr>
              <a:t>No ‘self’? </a:t>
            </a:r>
            <a:br>
              <a:rPr lang="en-US" b="1" dirty="0" smtClean="0">
                <a:latin typeface="Book Antiqua" pitchFamily="18" charset="0"/>
              </a:rPr>
            </a:br>
            <a:r>
              <a:rPr lang="en-US" b="1" dirty="0" smtClean="0">
                <a:latin typeface="Book Antiqua" pitchFamily="18" charset="0"/>
              </a:rPr>
              <a:t>-(but a person?)</a:t>
            </a:r>
            <a:br>
              <a:rPr lang="en-US" b="1" dirty="0" smtClean="0">
                <a:latin typeface="Book Antiqua" pitchFamily="18" charset="0"/>
              </a:rPr>
            </a:br>
            <a:r>
              <a:rPr lang="en-US" b="1" dirty="0" smtClean="0">
                <a:latin typeface="Book Antiqua" pitchFamily="18" charset="0"/>
              </a:rPr>
              <a:t>Part Three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Wittgenstein Self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b="1" dirty="0" smtClean="0">
                <a:latin typeface="Book Antiqua" pitchFamily="18" charset="0"/>
              </a:rPr>
              <a:t>There is no such thing as the subject that thinks or entertain ideas  . . .</a:t>
            </a:r>
          </a:p>
          <a:p>
            <a:r>
              <a:rPr lang="en-US" sz="2000" b="1" dirty="0" smtClean="0">
                <a:latin typeface="Book Antiqua" pitchFamily="18" charset="0"/>
              </a:rPr>
              <a:t>5.632	The subject does not belong to the world: rather, it is a limit  of the world</a:t>
            </a:r>
          </a:p>
          <a:p>
            <a:r>
              <a:rPr lang="en-US" sz="2000" b="1" dirty="0" smtClean="0">
                <a:latin typeface="Book Antiqua" pitchFamily="18" charset="0"/>
              </a:rPr>
              <a:t>5.633	Where </a:t>
            </a:r>
            <a:r>
              <a:rPr lang="en-US" sz="2000" b="1" i="1" dirty="0" smtClean="0">
                <a:latin typeface="Book Antiqua" pitchFamily="18" charset="0"/>
              </a:rPr>
              <a:t>in</a:t>
            </a:r>
            <a:r>
              <a:rPr lang="en-US" sz="2000" b="1" dirty="0" smtClean="0">
                <a:latin typeface="Book Antiqua" pitchFamily="18" charset="0"/>
              </a:rPr>
              <a:t> the world is a metaphysical subject to be found?</a:t>
            </a:r>
          </a:p>
          <a:p>
            <a:r>
              <a:rPr lang="en-GB" sz="2000" b="1" dirty="0" smtClean="0">
                <a:latin typeface="Book Antiqua" pitchFamily="18" charset="0"/>
              </a:rPr>
              <a:t>These remark  may point to  a  notion of ‘self’  that has been mooted early by Wittgenstein when he says that :</a:t>
            </a:r>
          </a:p>
          <a:p>
            <a:r>
              <a:rPr lang="en-US" sz="2000" b="1" dirty="0" smtClean="0">
                <a:latin typeface="Book Antiqua" pitchFamily="18" charset="0"/>
              </a:rPr>
              <a:t>. . .there is no such thing as soul - the subject etc. - as it is conceived in the superficial psychology of the present day</a:t>
            </a:r>
          </a:p>
          <a:p>
            <a:r>
              <a:rPr lang="en-US" sz="2000" b="1" dirty="0" smtClean="0">
                <a:latin typeface="Book Antiqua" pitchFamily="18" charset="0"/>
              </a:rPr>
              <a:t>Indeed a composite soul would no longer be a soul.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138" y="260078"/>
            <a:ext cx="8229824" cy="567035"/>
          </a:xfrm>
        </p:spPr>
        <p:txBody>
          <a:bodyPr/>
          <a:lstStyle/>
          <a:p>
            <a:r>
              <a:rPr lang="en-GB" sz="3100" b="1" dirty="0">
                <a:latin typeface="Book Antiqua" pitchFamily="18" charset="0"/>
              </a:rPr>
              <a:t>what does Wittgenstein mean?</a:t>
            </a:r>
            <a:endParaRPr lang="en-US" sz="3100" b="1" dirty="0">
              <a:latin typeface="Book Antiqua" pitchFamily="18" charset="0"/>
            </a:endParaRPr>
          </a:p>
        </p:txBody>
      </p:sp>
      <p:sp>
        <p:nvSpPr>
          <p:cNvPr id="142339" name="Rectangle 3"/>
          <p:cNvSpPr>
            <a:spLocks noGrp="1" noChangeArrowheads="1"/>
          </p:cNvSpPr>
          <p:nvPr>
            <p:ph idx="1"/>
          </p:nvPr>
        </p:nvSpPr>
        <p:spPr>
          <a:xfrm>
            <a:off x="457647" y="1125140"/>
            <a:ext cx="8228707" cy="4824139"/>
          </a:xfrm>
        </p:spPr>
        <p:txBody>
          <a:bodyPr/>
          <a:lstStyle/>
          <a:p>
            <a:pPr marL="767926" indent="-482186">
              <a:lnSpc>
                <a:spcPct val="90000"/>
              </a:lnSpc>
            </a:pPr>
            <a:r>
              <a:rPr lang="en-GB" sz="2400" b="1" dirty="0">
                <a:latin typeface="Book Antiqua" pitchFamily="18" charset="0"/>
              </a:rPr>
              <a:t>Certain commentators conclude that</a:t>
            </a:r>
            <a:r>
              <a:rPr lang="en-US" sz="2400" b="1" dirty="0">
                <a:latin typeface="Book Antiqua" pitchFamily="18" charset="0"/>
              </a:rPr>
              <a:t> the view, below, is what Wittgenstein seems to be suggesting. .  .</a:t>
            </a:r>
          </a:p>
          <a:p>
            <a:pPr marL="767926" indent="-482186">
              <a:lnSpc>
                <a:spcPct val="90000"/>
              </a:lnSpc>
            </a:pPr>
            <a:r>
              <a:rPr lang="en-US" sz="2400" b="1" dirty="0">
                <a:latin typeface="Book Antiqua" pitchFamily="18" charset="0"/>
              </a:rPr>
              <a:t>My self is not a simple entity; it is a bundle of psychological elements. </a:t>
            </a:r>
            <a:endParaRPr lang="en-US" sz="2400" b="1" dirty="0" smtClean="0">
              <a:latin typeface="Book Antiqua" pitchFamily="18" charset="0"/>
            </a:endParaRPr>
          </a:p>
          <a:p>
            <a:pPr marL="767926" indent="-482186">
              <a:lnSpc>
                <a:spcPct val="90000"/>
              </a:lnSpc>
            </a:pPr>
            <a:endParaRPr lang="en-US" sz="2400" b="1" dirty="0">
              <a:latin typeface="Book Antiqua" pitchFamily="18" charset="0"/>
            </a:endParaRPr>
          </a:p>
          <a:p>
            <a:pPr marL="767926" indent="-482186">
              <a:lnSpc>
                <a:spcPct val="90000"/>
              </a:lnSpc>
            </a:pPr>
            <a:r>
              <a:rPr lang="en-US" sz="2400" b="1" dirty="0">
                <a:latin typeface="Book Antiqua" pitchFamily="18" charset="0"/>
              </a:rPr>
              <a:t>These elements are related not to some simple entity which stands, as it were, behind them but to other psychological elements that have occurred earlier. </a:t>
            </a:r>
            <a:endParaRPr lang="en-US" sz="2400" b="1" dirty="0" smtClean="0">
              <a:latin typeface="Book Antiqua" pitchFamily="18" charset="0"/>
            </a:endParaRPr>
          </a:p>
          <a:p>
            <a:pPr marL="767926" indent="-482186">
              <a:lnSpc>
                <a:spcPct val="90000"/>
              </a:lnSpc>
            </a:pPr>
            <a:endParaRPr lang="en-US" sz="2400" b="1" dirty="0">
              <a:latin typeface="Book Antiqua" pitchFamily="18" charset="0"/>
            </a:endParaRPr>
          </a:p>
          <a:p>
            <a:pPr marL="767926" indent="-482186">
              <a:lnSpc>
                <a:spcPct val="90000"/>
              </a:lnSpc>
            </a:pPr>
            <a:r>
              <a:rPr lang="en-US" sz="2400" b="1" dirty="0">
                <a:latin typeface="Book Antiqua" pitchFamily="18" charset="0"/>
              </a:rPr>
              <a:t>I am just this body with that mental history.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75" y="333747"/>
            <a:ext cx="7772176" cy="507876"/>
          </a:xfrm>
        </p:spPr>
        <p:txBody>
          <a:bodyPr>
            <a:normAutofit fontScale="90000"/>
          </a:bodyPr>
          <a:lstStyle/>
          <a:p>
            <a:pPr algn="r"/>
            <a:r>
              <a:rPr lang="en-US" sz="3100" b="1" dirty="0" err="1">
                <a:latin typeface="Book Antiqua" pitchFamily="18" charset="0"/>
              </a:rPr>
              <a:t>Parfit’s</a:t>
            </a:r>
            <a:r>
              <a:rPr lang="en-US" sz="3100" b="1" dirty="0">
                <a:latin typeface="Book Antiqua" pitchFamily="18" charset="0"/>
              </a:rPr>
              <a:t> ‘</a:t>
            </a:r>
            <a:r>
              <a:rPr lang="en-US" sz="3100" b="1" dirty="0" err="1">
                <a:latin typeface="Book Antiqua" pitchFamily="18" charset="0"/>
              </a:rPr>
              <a:t>buddhist</a:t>
            </a:r>
            <a:r>
              <a:rPr lang="en-US" sz="3100" b="1" dirty="0">
                <a:latin typeface="Book Antiqua" pitchFamily="18" charset="0"/>
              </a:rPr>
              <a:t>’ reductionist theory</a:t>
            </a:r>
          </a:p>
        </p:txBody>
      </p:sp>
      <p:sp>
        <p:nvSpPr>
          <p:cNvPr id="144387" name="Rectangle 3"/>
          <p:cNvSpPr>
            <a:spLocks noGrp="1" noChangeArrowheads="1"/>
          </p:cNvSpPr>
          <p:nvPr>
            <p:ph idx="1"/>
          </p:nvPr>
        </p:nvSpPr>
        <p:spPr>
          <a:xfrm>
            <a:off x="468809" y="908596"/>
            <a:ext cx="8228707" cy="5472732"/>
          </a:xfrm>
        </p:spPr>
        <p:txBody>
          <a:bodyPr/>
          <a:lstStyle/>
          <a:p>
            <a:pPr marL="464327" indent="-464327" algn="just">
              <a:lnSpc>
                <a:spcPct val="90000"/>
              </a:lnSpc>
            </a:pPr>
            <a:r>
              <a:rPr lang="en-GB" sz="2400" b="1" dirty="0">
                <a:latin typeface="Book Antiqua" pitchFamily="18" charset="0"/>
                <a:ea typeface="ＭＳ 明朝" pitchFamily="49" charset="-128"/>
              </a:rPr>
              <a:t>The form of personal identity that </a:t>
            </a:r>
            <a:r>
              <a:rPr lang="en-GB" sz="2400" b="1" dirty="0" err="1">
                <a:latin typeface="Book Antiqua" pitchFamily="18" charset="0"/>
                <a:ea typeface="ＭＳ 明朝" pitchFamily="49" charset="-128"/>
              </a:rPr>
              <a:t>Parfit</a:t>
            </a:r>
            <a:r>
              <a:rPr lang="en-GB" sz="2400" b="1" dirty="0">
                <a:latin typeface="Book Antiqua" pitchFamily="18" charset="0"/>
                <a:ea typeface="ＭＳ 明朝" pitchFamily="49" charset="-128"/>
              </a:rPr>
              <a:t> defends can also be described as a psychological 'reductionist' view. Central to this position are four theses</a:t>
            </a:r>
            <a:r>
              <a:rPr lang="en-GB" sz="2400" b="1" dirty="0" smtClean="0">
                <a:latin typeface="Book Antiqua" pitchFamily="18" charset="0"/>
                <a:ea typeface="ＭＳ 明朝" pitchFamily="49" charset="-128"/>
              </a:rPr>
              <a:t>:</a:t>
            </a:r>
          </a:p>
          <a:p>
            <a:pPr marL="464327" indent="-464327" algn="just">
              <a:lnSpc>
                <a:spcPct val="90000"/>
              </a:lnSpc>
            </a:pPr>
            <a:endParaRPr lang="en-GB" sz="2400" b="1" dirty="0">
              <a:latin typeface="Book Antiqua" pitchFamily="18" charset="0"/>
              <a:ea typeface="ＭＳ 明朝" pitchFamily="49" charset="-128"/>
            </a:endParaRPr>
          </a:p>
          <a:p>
            <a:pPr marL="514350" indent="-514350" algn="just">
              <a:lnSpc>
                <a:spcPct val="90000"/>
              </a:lnSpc>
              <a:buFont typeface="+mj-lt"/>
              <a:buAutoNum type="romanLcPeriod"/>
            </a:pPr>
            <a:r>
              <a:rPr lang="en-GB" sz="2400" b="1" dirty="0">
                <a:latin typeface="Book Antiqua" pitchFamily="18" charset="0"/>
                <a:ea typeface="ＭＳ 明朝" pitchFamily="49" charset="-128"/>
              </a:rPr>
              <a:t>Our identity can be </a:t>
            </a:r>
            <a:r>
              <a:rPr lang="en-GB" sz="2400" b="1" dirty="0" smtClean="0">
                <a:latin typeface="Book Antiqua" pitchFamily="18" charset="0"/>
                <a:ea typeface="ＭＳ 明朝" pitchFamily="49" charset="-128"/>
              </a:rPr>
              <a:t>indeterminate</a:t>
            </a:r>
          </a:p>
          <a:p>
            <a:pPr marL="514350" indent="-514350" algn="just">
              <a:lnSpc>
                <a:spcPct val="90000"/>
              </a:lnSpc>
              <a:buFont typeface="+mj-lt"/>
              <a:buAutoNum type="romanLcPeriod"/>
            </a:pPr>
            <a:endParaRPr lang="en-GB" sz="2400" b="1" dirty="0">
              <a:latin typeface="Book Antiqua" pitchFamily="18" charset="0"/>
              <a:ea typeface="ＭＳ 明朝" pitchFamily="49" charset="-128"/>
            </a:endParaRPr>
          </a:p>
          <a:p>
            <a:pPr marL="514350" indent="-514350" algn="just">
              <a:lnSpc>
                <a:spcPct val="90000"/>
              </a:lnSpc>
              <a:buFont typeface="+mj-lt"/>
              <a:buAutoNum type="romanLcPeriod"/>
            </a:pPr>
            <a:r>
              <a:rPr lang="en-GB" sz="2400" b="1" dirty="0">
                <a:latin typeface="Book Antiqua" pitchFamily="18" charset="0"/>
                <a:ea typeface="ＭＳ 明朝" pitchFamily="49" charset="-128"/>
              </a:rPr>
              <a:t>Our identity is not what </a:t>
            </a:r>
            <a:r>
              <a:rPr lang="en-GB" sz="2400" b="1" dirty="0" smtClean="0">
                <a:latin typeface="Book Antiqua" pitchFamily="18" charset="0"/>
                <a:ea typeface="ＭＳ 明朝" pitchFamily="49" charset="-128"/>
              </a:rPr>
              <a:t>matters</a:t>
            </a:r>
          </a:p>
          <a:p>
            <a:pPr marL="514350" indent="-514350" algn="just">
              <a:lnSpc>
                <a:spcPct val="90000"/>
              </a:lnSpc>
              <a:buFont typeface="+mj-lt"/>
              <a:buAutoNum type="romanLcPeriod"/>
            </a:pPr>
            <a:endParaRPr lang="en-GB" sz="2400" b="1" dirty="0" smtClean="0">
              <a:latin typeface="Book Antiqua" pitchFamily="18" charset="0"/>
              <a:ea typeface="ＭＳ 明朝" pitchFamily="49" charset="-128"/>
            </a:endParaRPr>
          </a:p>
          <a:p>
            <a:pPr marL="514350" indent="-514350" algn="just">
              <a:lnSpc>
                <a:spcPct val="90000"/>
              </a:lnSpc>
              <a:buFont typeface="+mj-lt"/>
              <a:buAutoNum type="romanLcPeriod"/>
            </a:pPr>
            <a:r>
              <a:rPr lang="en-GB" sz="2400" b="1" dirty="0" smtClean="0">
                <a:latin typeface="Book Antiqua" pitchFamily="18" charset="0"/>
                <a:ea typeface="ＭＳ 明朝" pitchFamily="49" charset="-128"/>
              </a:rPr>
              <a:t>The </a:t>
            </a:r>
            <a:r>
              <a:rPr lang="en-GB" sz="2400" b="1" dirty="0">
                <a:latin typeface="Book Antiqua" pitchFamily="18" charset="0"/>
                <a:ea typeface="ＭＳ 明朝" pitchFamily="49" charset="-128"/>
              </a:rPr>
              <a:t>fact of personal identity over time is less deep, </a:t>
            </a:r>
            <a:r>
              <a:rPr lang="en-GB" sz="2400" b="1" dirty="0" smtClean="0">
                <a:latin typeface="Book Antiqua" pitchFamily="18" charset="0"/>
                <a:ea typeface="ＭＳ 明朝" pitchFamily="49" charset="-128"/>
              </a:rPr>
              <a:t>or involves </a:t>
            </a:r>
            <a:r>
              <a:rPr lang="en-GB" sz="2400" b="1" dirty="0">
                <a:latin typeface="Book Antiqua" pitchFamily="18" charset="0"/>
                <a:ea typeface="ＭＳ 明朝" pitchFamily="49" charset="-128"/>
              </a:rPr>
              <a:t>less, than we are inclined to </a:t>
            </a:r>
            <a:r>
              <a:rPr lang="en-GB" sz="2400" b="1" dirty="0" smtClean="0">
                <a:latin typeface="Book Antiqua" pitchFamily="18" charset="0"/>
                <a:ea typeface="ＭＳ 明朝" pitchFamily="49" charset="-128"/>
              </a:rPr>
              <a:t>suppose</a:t>
            </a:r>
          </a:p>
          <a:p>
            <a:pPr marL="514350" indent="-514350" algn="just">
              <a:lnSpc>
                <a:spcPct val="90000"/>
              </a:lnSpc>
              <a:buFont typeface="+mj-lt"/>
              <a:buAutoNum type="romanLcPeriod"/>
            </a:pPr>
            <a:r>
              <a:rPr lang="en-GB" sz="2400" b="1" dirty="0" smtClean="0">
                <a:latin typeface="Book Antiqua" pitchFamily="18" charset="0"/>
                <a:ea typeface="ＭＳ 明朝" pitchFamily="49" charset="-128"/>
              </a:rPr>
              <a:t>That </a:t>
            </a:r>
            <a:r>
              <a:rPr lang="en-GB" sz="2400" b="1" dirty="0">
                <a:latin typeface="Book Antiqua" pitchFamily="18" charset="0"/>
                <a:ea typeface="ＭＳ 明朝" pitchFamily="49" charset="-128"/>
              </a:rPr>
              <a:t>it is a matter of degree</a:t>
            </a:r>
            <a:r>
              <a:rPr lang="en-GB" sz="2400" b="1" dirty="0" smtClean="0">
                <a:latin typeface="Book Antiqua" pitchFamily="18" charset="0"/>
                <a:ea typeface="ＭＳ 明朝" pitchFamily="49" charset="-128"/>
              </a:rPr>
              <a:t>.</a:t>
            </a:r>
          </a:p>
          <a:p>
            <a:pPr marL="835808" lvl="1" indent="-514350" algn="just">
              <a:lnSpc>
                <a:spcPct val="90000"/>
              </a:lnSpc>
              <a:buFont typeface="+mj-lt"/>
              <a:buAutoNum type="romanLcPeriod"/>
            </a:pPr>
            <a:endParaRPr lang="en-GB" sz="2400" b="1" dirty="0">
              <a:latin typeface="Book Antiqua" pitchFamily="18" charset="0"/>
              <a:ea typeface="ＭＳ 明朝" pitchFamily="49" charset="-128"/>
            </a:endParaRPr>
          </a:p>
          <a:p>
            <a:pPr marL="464327" indent="-464327">
              <a:lnSpc>
                <a:spcPct val="90000"/>
              </a:lnSpc>
              <a:buNone/>
            </a:pPr>
            <a:endParaRPr lang="en-US" sz="2400" b="1" dirty="0">
              <a:latin typeface="Book Antiqua" pitchFamily="18" charset="0"/>
              <a:ea typeface="ＭＳ 明朝" pitchFamily="49" charset="-128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type="title"/>
          </p:nvPr>
        </p:nvSpPr>
        <p:spPr>
          <a:xfrm>
            <a:off x="540247" y="260078"/>
            <a:ext cx="7772177" cy="431973"/>
          </a:xfrm>
        </p:spPr>
        <p:txBody>
          <a:bodyPr>
            <a:normAutofit fontScale="90000"/>
          </a:bodyPr>
          <a:lstStyle/>
          <a:p>
            <a:r>
              <a:rPr lang="en-GB" sz="3100" b="1" dirty="0">
                <a:latin typeface="Book Antiqua" pitchFamily="18" charset="0"/>
              </a:rPr>
              <a:t>the psychological self</a:t>
            </a:r>
            <a:endParaRPr lang="en-US" sz="3100" b="1" dirty="0">
              <a:latin typeface="Book Antiqua" pitchFamily="18" charset="0"/>
            </a:endParaRPr>
          </a:p>
        </p:txBody>
      </p:sp>
      <p:sp>
        <p:nvSpPr>
          <p:cNvPr id="146435" name="Rectangle 3"/>
          <p:cNvSpPr>
            <a:spLocks noGrp="1" noChangeArrowheads="1"/>
          </p:cNvSpPr>
          <p:nvPr>
            <p:ph idx="1"/>
          </p:nvPr>
        </p:nvSpPr>
        <p:spPr>
          <a:xfrm>
            <a:off x="457647" y="765721"/>
            <a:ext cx="8228707" cy="5687615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GB" sz="1700" b="1" dirty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r>
              <a:rPr lang="en-GB" sz="2000" b="1" dirty="0">
                <a:latin typeface="Book Antiqua" pitchFamily="18" charset="0"/>
              </a:rPr>
              <a:t>This view gives us memories, beliefs, desires, attitudes and personality traits. </a:t>
            </a:r>
            <a:endParaRPr lang="en-GB" sz="2000" b="1" dirty="0" smtClean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endParaRPr lang="en-GB" sz="2000" b="1" dirty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r>
              <a:rPr lang="en-GB" sz="2000" b="1" dirty="0">
                <a:latin typeface="Book Antiqua" pitchFamily="18" charset="0"/>
              </a:rPr>
              <a:t>But such things are expressed in many forms of life and to varying degrees. They, themselves, are vague, that is have no clear boundaries of where they begin and end</a:t>
            </a:r>
            <a:r>
              <a:rPr lang="en-GB" sz="2000" b="1" dirty="0" smtClean="0">
                <a:latin typeface="Book Antiqua" pitchFamily="18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en-GB" sz="2000" b="1" dirty="0" smtClean="0">
                <a:latin typeface="Book Antiqua" pitchFamily="18" charset="0"/>
              </a:rPr>
              <a:t> </a:t>
            </a:r>
            <a:endParaRPr lang="en-GB" sz="2000" b="1" dirty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r>
              <a:rPr lang="en-GB" sz="2000" b="1" dirty="0">
                <a:latin typeface="Book Antiqua" pitchFamily="18" charset="0"/>
              </a:rPr>
              <a:t>For example, we are definitely a person when we have a grasp language, but, he believes, this is a sign that one is a person and one could well have developed the concept of self prior to this sign </a:t>
            </a:r>
            <a:endParaRPr lang="en-GB" sz="2000" b="1" dirty="0" smtClean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endParaRPr lang="en-GB" sz="2000" b="1" dirty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r>
              <a:rPr lang="en-GB" sz="2000" b="1" dirty="0">
                <a:latin typeface="Book Antiqua" pitchFamily="18" charset="0"/>
              </a:rPr>
              <a:t>Given this the claim that it is 'perfectly clear' when a organism is a person becomes slightly vague. </a:t>
            </a:r>
            <a:endParaRPr lang="en-GB" sz="2000" b="1" dirty="0" smtClean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endParaRPr lang="en-GB" sz="2000" b="1" dirty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r>
              <a:rPr lang="en-GB" sz="2000" b="1" dirty="0">
                <a:latin typeface="Book Antiqua" pitchFamily="18" charset="0"/>
              </a:rPr>
              <a:t>It seems even more vague to a demarcation line   is ' a matter for detailed psychological investigation.... a question that requires fairly subtle experimental techniques to answer. “</a:t>
            </a:r>
            <a:endParaRPr lang="en-US" sz="2000" b="1" dirty="0">
              <a:latin typeface="Book Antiqua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75" y="260077"/>
            <a:ext cx="7772176" cy="634008"/>
          </a:xfrm>
        </p:spPr>
        <p:txBody>
          <a:bodyPr/>
          <a:lstStyle/>
          <a:p>
            <a:r>
              <a:rPr lang="en-GB" sz="3100" b="1" dirty="0">
                <a:latin typeface="Book Antiqua" pitchFamily="18" charset="0"/>
              </a:rPr>
              <a:t>the ‘concept’ of self</a:t>
            </a:r>
            <a:endParaRPr lang="en-US" sz="3100" b="1" dirty="0">
              <a:latin typeface="Book Antiqua" pitchFamily="18" charset="0"/>
            </a:endParaRPr>
          </a:p>
        </p:txBody>
      </p:sp>
      <p:sp>
        <p:nvSpPr>
          <p:cNvPr id="148483" name="Rectangle 3"/>
          <p:cNvSpPr>
            <a:spLocks noGrp="1" noChangeArrowheads="1"/>
          </p:cNvSpPr>
          <p:nvPr>
            <p:ph idx="1"/>
          </p:nvPr>
        </p:nvSpPr>
        <p:spPr>
          <a:xfrm>
            <a:off x="457647" y="1125140"/>
            <a:ext cx="8228707" cy="5112171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200" b="1" dirty="0">
                <a:latin typeface="Book Antiqua" pitchFamily="18" charset="0"/>
              </a:rPr>
              <a:t>Perhaps this notion </a:t>
            </a:r>
            <a:r>
              <a:rPr lang="en-GB" sz="2200" b="1" dirty="0" err="1">
                <a:latin typeface="Book Antiqua" pitchFamily="18" charset="0"/>
              </a:rPr>
              <a:t>notion</a:t>
            </a:r>
            <a:r>
              <a:rPr lang="en-GB" sz="2200" b="1" dirty="0">
                <a:latin typeface="Book Antiqua" pitchFamily="18" charset="0"/>
              </a:rPr>
              <a:t> is vague, not because it is too wide a concept, but because it is too narrow. </a:t>
            </a:r>
            <a:endParaRPr lang="en-GB" sz="2200" b="1" dirty="0" smtClean="0">
              <a:latin typeface="Book Antiqua" pitchFamily="18" charset="0"/>
            </a:endParaRPr>
          </a:p>
          <a:p>
            <a:pPr>
              <a:lnSpc>
                <a:spcPct val="90000"/>
              </a:lnSpc>
            </a:pPr>
            <a:endParaRPr lang="en-GB" sz="2200" b="1" dirty="0">
              <a:latin typeface="Book Antiqua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2200" b="1" dirty="0">
                <a:latin typeface="Book Antiqua" pitchFamily="18" charset="0"/>
              </a:rPr>
              <a:t>This psychological criteria presupposes that the concept of a person can be captured in a strait Jacket of necessary and/or sufficient conditions (think of trying to capture the concept of a game Witt. PI i$66 -71). </a:t>
            </a:r>
            <a:endParaRPr lang="en-GB" sz="2200" b="1" dirty="0" smtClean="0">
              <a:latin typeface="Book Antiqua" pitchFamily="18" charset="0"/>
            </a:endParaRPr>
          </a:p>
          <a:p>
            <a:pPr>
              <a:lnSpc>
                <a:spcPct val="90000"/>
              </a:lnSpc>
            </a:pPr>
            <a:endParaRPr lang="en-GB" sz="2200" b="1" dirty="0">
              <a:latin typeface="Book Antiqua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2200" b="1" dirty="0">
                <a:latin typeface="Book Antiqua" pitchFamily="18" charset="0"/>
              </a:rPr>
              <a:t>Rather perhaps the concept of '</a:t>
            </a:r>
            <a:r>
              <a:rPr lang="en-GB" sz="2200" b="1" dirty="0" err="1">
                <a:latin typeface="Book Antiqua" pitchFamily="18" charset="0"/>
              </a:rPr>
              <a:t>person'is</a:t>
            </a:r>
            <a:r>
              <a:rPr lang="en-GB" sz="2200" b="1" dirty="0">
                <a:latin typeface="Book Antiqua" pitchFamily="18" charset="0"/>
              </a:rPr>
              <a:t> a wide concept of which having a self-concept is just a part.</a:t>
            </a:r>
            <a:r>
              <a:rPr lang="en-US" sz="2200" b="1" dirty="0">
                <a:latin typeface="Book Antiqua" pitchFamily="18" charset="0"/>
              </a:rPr>
              <a:t> </a:t>
            </a:r>
            <a:endParaRPr lang="en-US" sz="2200" b="1" dirty="0" smtClean="0">
              <a:latin typeface="Book Antiqua" pitchFamily="18" charset="0"/>
            </a:endParaRPr>
          </a:p>
          <a:p>
            <a:pPr>
              <a:lnSpc>
                <a:spcPct val="90000"/>
              </a:lnSpc>
            </a:pPr>
            <a:endParaRPr lang="en-US" sz="2200" b="1" dirty="0" smtClean="0">
              <a:latin typeface="Book Antiqua" pitchFamily="18" charset="0"/>
            </a:endParaRPr>
          </a:p>
          <a:p>
            <a:pPr>
              <a:lnSpc>
                <a:spcPct val="90000"/>
              </a:lnSpc>
            </a:pPr>
            <a:endParaRPr lang="en-US" sz="2000" b="1" dirty="0">
              <a:latin typeface="Book Antiqua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endParaRPr lang="en-US" sz="2200" b="1" dirty="0">
              <a:latin typeface="Book Antiqua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684" y="188640"/>
            <a:ext cx="7772177" cy="503411"/>
          </a:xfrm>
        </p:spPr>
        <p:txBody>
          <a:bodyPr>
            <a:normAutofit fontScale="90000"/>
          </a:bodyPr>
          <a:lstStyle/>
          <a:p>
            <a:r>
              <a:rPr lang="en-GB" sz="3100" b="1" dirty="0">
                <a:latin typeface="Book Antiqua" pitchFamily="18" charset="0"/>
              </a:rPr>
              <a:t>the body is no person</a:t>
            </a:r>
            <a:endParaRPr lang="en-US" sz="3100" b="1" dirty="0">
              <a:latin typeface="Book Antiqua" pitchFamily="18" charset="0"/>
            </a:endParaRPr>
          </a:p>
        </p:txBody>
      </p:sp>
      <p:sp>
        <p:nvSpPr>
          <p:cNvPr id="150531" name="Rectangle 3"/>
          <p:cNvSpPr>
            <a:spLocks noGrp="1" noChangeArrowheads="1"/>
          </p:cNvSpPr>
          <p:nvPr>
            <p:ph idx="1"/>
          </p:nvPr>
        </p:nvSpPr>
        <p:spPr>
          <a:xfrm>
            <a:off x="685354" y="765721"/>
            <a:ext cx="7773293" cy="5329908"/>
          </a:xfrm>
        </p:spPr>
        <p:txBody>
          <a:bodyPr/>
          <a:lstStyle/>
          <a:p>
            <a:r>
              <a:rPr lang="en-GB" sz="2000" b="1" dirty="0">
                <a:latin typeface="Book Antiqua" pitchFamily="18" charset="0"/>
              </a:rPr>
              <a:t>It is worrying that this ‘psychological criteria’ (east and west) treats our physical constitution, while a necessary condition of personhood, as relatively unimportant in comparison with the states that make a person. </a:t>
            </a:r>
            <a:endParaRPr lang="en-GB" sz="2000" b="1" dirty="0" smtClean="0">
              <a:latin typeface="Book Antiqua" pitchFamily="18" charset="0"/>
            </a:endParaRPr>
          </a:p>
          <a:p>
            <a:endParaRPr lang="en-GB" sz="2000" b="1" dirty="0">
              <a:latin typeface="Book Antiqua" pitchFamily="18" charset="0"/>
            </a:endParaRPr>
          </a:p>
          <a:p>
            <a:r>
              <a:rPr lang="en-GB" sz="2000" b="1" dirty="0">
                <a:latin typeface="Book Antiqua" pitchFamily="18" charset="0"/>
              </a:rPr>
              <a:t>Isn't more understandable to conclude that the latter are not so easily separated from the former. </a:t>
            </a:r>
            <a:endParaRPr lang="en-GB" sz="2000" b="1" dirty="0" smtClean="0">
              <a:latin typeface="Book Antiqua" pitchFamily="18" charset="0"/>
            </a:endParaRPr>
          </a:p>
          <a:p>
            <a:endParaRPr lang="en-GB" sz="2000" b="1" dirty="0">
              <a:latin typeface="Book Antiqua" pitchFamily="18" charset="0"/>
            </a:endParaRPr>
          </a:p>
          <a:p>
            <a:r>
              <a:rPr lang="en-GB" sz="2000" b="1" dirty="0">
                <a:latin typeface="Book Antiqua" pitchFamily="18" charset="0"/>
              </a:rPr>
              <a:t>Self-consciousness and the states that indicate its presence are not something that has its own nature distinct from being the state of the living organism. </a:t>
            </a:r>
            <a:endParaRPr lang="en-GB" sz="2000" b="1" dirty="0" smtClean="0">
              <a:latin typeface="Book Antiqua" pitchFamily="18" charset="0"/>
            </a:endParaRPr>
          </a:p>
          <a:p>
            <a:endParaRPr lang="en-GB" sz="2000" b="1" dirty="0">
              <a:latin typeface="Book Antiqua" pitchFamily="18" charset="0"/>
            </a:endParaRPr>
          </a:p>
          <a:p>
            <a:r>
              <a:rPr lang="en-GB" sz="2000" b="1" dirty="0">
                <a:latin typeface="Book Antiqua" pitchFamily="18" charset="0"/>
              </a:rPr>
              <a:t>Can we not say more simply that experiences and mental states are essentially the natural expressions of human beings. </a:t>
            </a:r>
            <a:endParaRPr lang="en-US" sz="2000" b="1" dirty="0">
              <a:latin typeface="Book Antiqua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38" y="188640"/>
            <a:ext cx="7772176" cy="503411"/>
          </a:xfrm>
        </p:spPr>
        <p:txBody>
          <a:bodyPr>
            <a:normAutofit fontScale="90000"/>
          </a:bodyPr>
          <a:lstStyle/>
          <a:p>
            <a:r>
              <a:rPr lang="en-GB" sz="3100" b="1" dirty="0">
                <a:latin typeface="Book Antiqua" pitchFamily="18" charset="0"/>
              </a:rPr>
              <a:t>is this another psychological criterion?</a:t>
            </a:r>
            <a:endParaRPr lang="en-US" sz="3100" b="1" dirty="0">
              <a:latin typeface="Book Antiqua" pitchFamily="18" charset="0"/>
            </a:endParaRPr>
          </a:p>
        </p:txBody>
      </p:sp>
      <p:sp>
        <p:nvSpPr>
          <p:cNvPr id="152579" name="Rectangle 3"/>
          <p:cNvSpPr>
            <a:spLocks noGrp="1" noChangeArrowheads="1"/>
          </p:cNvSpPr>
          <p:nvPr>
            <p:ph idx="1"/>
          </p:nvPr>
        </p:nvSpPr>
        <p:spPr>
          <a:xfrm>
            <a:off x="323701" y="765721"/>
            <a:ext cx="8569152" cy="4891236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000" b="1" dirty="0">
                <a:latin typeface="Book Antiqua" pitchFamily="18" charset="0"/>
              </a:rPr>
              <a:t>We can feel the force of  this argument  and how it leads to a rejection  of the ‘essential self’.  </a:t>
            </a:r>
            <a:endParaRPr lang="en-GB" sz="2000" b="1" dirty="0" smtClean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endParaRPr lang="en-GB" sz="2000" b="1" dirty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r>
              <a:rPr lang="en-GB" sz="2000" b="1" dirty="0">
                <a:latin typeface="Book Antiqua" pitchFamily="18" charset="0"/>
              </a:rPr>
              <a:t>So  we can  no longer turn our attention to something that can serve to objectify that something, create, so to speak,  a kind of subjective object. </a:t>
            </a:r>
            <a:endParaRPr lang="en-GB" sz="2000" b="1" dirty="0" smtClean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endParaRPr lang="en-GB" sz="2000" b="1" dirty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r>
              <a:rPr lang="en-GB" sz="2000" b="1" dirty="0">
                <a:latin typeface="Book Antiqua" pitchFamily="18" charset="0"/>
              </a:rPr>
              <a:t>It is calling our attention to the mistake in this process</a:t>
            </a:r>
            <a:r>
              <a:rPr lang="en-GB" sz="2000" b="1" dirty="0" smtClean="0">
                <a:latin typeface="Book Antiqua" pitchFamily="18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en-GB" sz="2000" b="1" dirty="0" smtClean="0">
                <a:latin typeface="Book Antiqua" pitchFamily="18" charset="0"/>
              </a:rPr>
              <a:t> </a:t>
            </a:r>
            <a:endParaRPr lang="en-GB" sz="2000" b="1" dirty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r>
              <a:rPr lang="en-GB" sz="2000" b="1" dirty="0">
                <a:latin typeface="Book Antiqua" pitchFamily="18" charset="0"/>
              </a:rPr>
              <a:t>The subject is dependent on language and its role in social life which it inhabits and where it finds expression. </a:t>
            </a:r>
            <a:endParaRPr lang="en-GB" sz="2000" b="1" dirty="0" smtClean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endParaRPr lang="en-GB" sz="2000" b="1" dirty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r>
              <a:rPr lang="en-GB" sz="2000" b="1" dirty="0">
                <a:latin typeface="Book Antiqua" pitchFamily="18" charset="0"/>
              </a:rPr>
              <a:t>Its expression in social life is its being. </a:t>
            </a:r>
            <a:endParaRPr lang="en-GB" sz="2000" b="1" dirty="0" smtClean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endParaRPr lang="en-GB" sz="2000" b="1" dirty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r>
              <a:rPr lang="en-GB" sz="2000" b="1" dirty="0">
                <a:latin typeface="Book Antiqua" pitchFamily="18" charset="0"/>
              </a:rPr>
              <a:t>We do not have a static and contained relationship to this ‘self’: learning the concept of ‘self’ expressed in the  terms ‘me’, ‘my’  or ‘I’  is comparable with learning the concept of pain. </a:t>
            </a:r>
            <a:endParaRPr lang="en-US" sz="1700" b="1" dirty="0">
              <a:latin typeface="Book Antiqua" pitchFamily="18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sz="1700" b="1" dirty="0">
              <a:latin typeface="Book Antiqua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2"/>
          <p:cNvSpPr>
            <a:spLocks noGrp="1" noChangeArrowheads="1"/>
          </p:cNvSpPr>
          <p:nvPr>
            <p:ph type="title"/>
          </p:nvPr>
        </p:nvSpPr>
        <p:spPr>
          <a:xfrm>
            <a:off x="827113" y="188640"/>
            <a:ext cx="7772176" cy="431973"/>
          </a:xfrm>
        </p:spPr>
        <p:txBody>
          <a:bodyPr>
            <a:normAutofit fontScale="90000"/>
          </a:bodyPr>
          <a:lstStyle/>
          <a:p>
            <a:r>
              <a:rPr lang="en-GB" sz="3100" b="1" dirty="0">
                <a:latin typeface="Book Antiqua" pitchFamily="18" charset="0"/>
              </a:rPr>
              <a:t>Wittgenstein and private objects</a:t>
            </a:r>
            <a:endParaRPr lang="en-US" sz="3100" b="1" dirty="0">
              <a:latin typeface="Book Antiqua" pitchFamily="18" charset="0"/>
            </a:endParaRPr>
          </a:p>
        </p:txBody>
      </p:sp>
      <p:sp>
        <p:nvSpPr>
          <p:cNvPr id="154627" name="Rectangle 3"/>
          <p:cNvSpPr>
            <a:spLocks noGrp="1" noChangeArrowheads="1"/>
          </p:cNvSpPr>
          <p:nvPr>
            <p:ph idx="1"/>
          </p:nvPr>
        </p:nvSpPr>
        <p:spPr>
          <a:xfrm>
            <a:off x="572617" y="897434"/>
            <a:ext cx="8228707" cy="519586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000" b="1" dirty="0">
                <a:latin typeface="Book Antiqua" pitchFamily="18" charset="0"/>
              </a:rPr>
              <a:t>What Wittgenstein is in particularly demonstrating is that language, does not carry identity about  in themselves and that the social nature of language games in  its role of communication.  </a:t>
            </a:r>
            <a:endParaRPr lang="en-GB" sz="2000" b="1" dirty="0" smtClean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endParaRPr lang="en-GB" sz="2000" b="1" dirty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r>
              <a:rPr lang="en-GB" sz="2000" b="1" dirty="0">
                <a:latin typeface="Book Antiqua" pitchFamily="18" charset="0"/>
              </a:rPr>
              <a:t>The consequences of Wittgenstein’s thought experiments have devastating consequences on the idea of a sovereign subject as an owner of a sense -experiences. </a:t>
            </a:r>
            <a:endParaRPr lang="en-GB" sz="2000" b="1" dirty="0" smtClean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endParaRPr lang="en-GB" sz="2000" b="1" dirty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r>
              <a:rPr lang="en-GB" sz="2000" b="1" dirty="0">
                <a:latin typeface="Book Antiqua" pitchFamily="18" charset="0"/>
              </a:rPr>
              <a:t>That is, firstly, it leads to the rejection of absolute private objects. </a:t>
            </a:r>
            <a:endParaRPr lang="en-GB" sz="2000" b="1" dirty="0" smtClean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endParaRPr lang="en-GB" sz="2000" b="1" dirty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r>
              <a:rPr lang="en-GB" sz="2000" b="1" dirty="0">
                <a:latin typeface="Book Antiqua" pitchFamily="18" charset="0"/>
              </a:rPr>
              <a:t>Secondly, there are no absolutely private exhibitions in terms of sense-experience. </a:t>
            </a:r>
            <a:endParaRPr lang="en-US" sz="2000" b="1" dirty="0">
              <a:latin typeface="Book Antiqua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11684" y="260078"/>
            <a:ext cx="7772177" cy="443135"/>
          </a:xfrm>
        </p:spPr>
        <p:txBody>
          <a:bodyPr>
            <a:normAutofit fontScale="90000"/>
          </a:bodyPr>
          <a:lstStyle/>
          <a:p>
            <a:r>
              <a:rPr lang="en-GB" sz="3400" b="1" dirty="0">
                <a:latin typeface="Book Antiqua" pitchFamily="18" charset="0"/>
              </a:rPr>
              <a:t>pain and the persons</a:t>
            </a:r>
            <a:endParaRPr lang="en-US" sz="3400" b="1" dirty="0">
              <a:latin typeface="Book Antiqua" pitchFamily="18" charset="0"/>
            </a:endParaRPr>
          </a:p>
        </p:txBody>
      </p:sp>
      <p:sp>
        <p:nvSpPr>
          <p:cNvPr id="156675" name="Rectangle 1027"/>
          <p:cNvSpPr>
            <a:spLocks noGrp="1" noChangeArrowheads="1"/>
          </p:cNvSpPr>
          <p:nvPr>
            <p:ph idx="1"/>
          </p:nvPr>
        </p:nvSpPr>
        <p:spPr>
          <a:xfrm>
            <a:off x="251148" y="837158"/>
            <a:ext cx="8424044" cy="5615658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000" b="1" dirty="0">
                <a:latin typeface="Book Antiqua" pitchFamily="18" charset="0"/>
              </a:rPr>
              <a:t>Pain, however, is not a nothing. While we can ‘locate’  the pain most of the time, and describe it to others, even </a:t>
            </a:r>
            <a:r>
              <a:rPr lang="en-GB" sz="2000" b="1" dirty="0" err="1">
                <a:latin typeface="Book Antiqua" pitchFamily="18" charset="0"/>
              </a:rPr>
              <a:t>ostensively</a:t>
            </a:r>
            <a:r>
              <a:rPr lang="en-GB" sz="2000" b="1" dirty="0">
                <a:latin typeface="Book Antiqua" pitchFamily="18" charset="0"/>
              </a:rPr>
              <a:t> define it. </a:t>
            </a:r>
            <a:endParaRPr lang="en-GB" sz="2000" b="1" dirty="0" smtClean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endParaRPr lang="en-GB" sz="2000" b="1" dirty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r>
              <a:rPr lang="en-GB" sz="2000" b="1" dirty="0">
                <a:latin typeface="Book Antiqua" pitchFamily="18" charset="0"/>
              </a:rPr>
              <a:t>Nevertheless, it is no private sensation as Wittgenstein outlines in this argument: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sz="1700" b="1" dirty="0">
                <a:latin typeface="Book Antiqua" pitchFamily="18" charset="0"/>
              </a:rPr>
              <a:t>	But you will surely admit that there is a difference between pain-behaviour accompanied by pain and pain-behaviour without any pain?"-Admit it?  What greater difference could there be?-"And yet you again and again reach the conclusion that the sensation itself is a </a:t>
            </a:r>
            <a:r>
              <a:rPr lang="en-GB" sz="1700" b="1" i="1" dirty="0">
                <a:latin typeface="Book Antiqua" pitchFamily="18" charset="0"/>
              </a:rPr>
              <a:t>nothing.”-</a:t>
            </a:r>
            <a:r>
              <a:rPr lang="en-GB" sz="1700" b="1" dirty="0">
                <a:latin typeface="Book Antiqua" pitchFamily="18" charset="0"/>
              </a:rPr>
              <a:t>Not at all.  It is not a </a:t>
            </a:r>
            <a:r>
              <a:rPr lang="en-GB" sz="1700" b="1" i="1" dirty="0">
                <a:latin typeface="Book Antiqua" pitchFamily="18" charset="0"/>
              </a:rPr>
              <a:t>something, </a:t>
            </a:r>
            <a:r>
              <a:rPr lang="en-GB" sz="1700" b="1" dirty="0">
                <a:latin typeface="Book Antiqua" pitchFamily="18" charset="0"/>
              </a:rPr>
              <a:t>but not a </a:t>
            </a:r>
            <a:r>
              <a:rPr lang="en-GB" sz="1700" b="1" i="1" dirty="0">
                <a:latin typeface="Book Antiqua" pitchFamily="18" charset="0"/>
              </a:rPr>
              <a:t>nothing </a:t>
            </a:r>
            <a:r>
              <a:rPr lang="en-GB" sz="1700" b="1" dirty="0">
                <a:latin typeface="Book Antiqua" pitchFamily="18" charset="0"/>
              </a:rPr>
              <a:t>either!  The conclusion was only that a nothing would serve just as well as a something about which nothing could be said.  We have only rejected the grammar which tries to force itself on us here. </a:t>
            </a:r>
            <a:br>
              <a:rPr lang="en-GB" sz="1700" b="1" dirty="0">
                <a:latin typeface="Book Antiqua" pitchFamily="18" charset="0"/>
              </a:rPr>
            </a:br>
            <a:endParaRPr lang="en-GB" sz="1700" b="1" dirty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r>
              <a:rPr lang="en-US" sz="2000" b="1" dirty="0">
                <a:latin typeface="Book Antiqua" pitchFamily="18" charset="0"/>
              </a:rPr>
              <a:t>But doesn’t what you say come to this: there is no pain , for example, without pain-</a:t>
            </a:r>
            <a:r>
              <a:rPr lang="en-US" sz="2000" b="1" dirty="0" err="1">
                <a:latin typeface="Book Antiqua" pitchFamily="18" charset="0"/>
              </a:rPr>
              <a:t>behaviour</a:t>
            </a:r>
            <a:r>
              <a:rPr lang="en-US" sz="2000" b="1" dirty="0">
                <a:latin typeface="Book Antiqua" pitchFamily="18" charset="0"/>
              </a:rPr>
              <a:t>? </a:t>
            </a:r>
            <a:endParaRPr lang="en-US" sz="2000" b="1" dirty="0" smtClean="0">
              <a:latin typeface="Book Antiqua" pitchFamily="18" charset="0"/>
            </a:endParaRPr>
          </a:p>
          <a:p>
            <a:pPr>
              <a:lnSpc>
                <a:spcPct val="80000"/>
              </a:lnSpc>
            </a:pPr>
            <a:r>
              <a:rPr lang="en-US" sz="2000" b="1" dirty="0" smtClean="0">
                <a:latin typeface="Book Antiqua" pitchFamily="18" charset="0"/>
              </a:rPr>
              <a:t>It </a:t>
            </a:r>
            <a:r>
              <a:rPr lang="en-US" sz="2000" b="1" dirty="0">
                <a:latin typeface="Book Antiqua" pitchFamily="18" charset="0"/>
              </a:rPr>
              <a:t>comes to this: only of a living human being and what resembles  (behaves like) a living human being can one say: it has sensations, it sees; is blind; hears; is deaf; is conscious; unconscious</a:t>
            </a:r>
            <a:endParaRPr lang="en-US" sz="1400" b="1" dirty="0">
              <a:latin typeface="Book Antiqua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38" y="260078"/>
            <a:ext cx="7772176" cy="562570"/>
          </a:xfrm>
        </p:spPr>
        <p:txBody>
          <a:bodyPr>
            <a:normAutofit fontScale="90000"/>
          </a:bodyPr>
          <a:lstStyle/>
          <a:p>
            <a:r>
              <a:rPr lang="en-GB" sz="3100" b="1" dirty="0">
                <a:latin typeface="Book Antiqua" pitchFamily="18" charset="0"/>
              </a:rPr>
              <a:t>is there poverty to reductionism?</a:t>
            </a:r>
          </a:p>
        </p:txBody>
      </p:sp>
      <p:sp>
        <p:nvSpPr>
          <p:cNvPr id="158723" name="Rectangle 3"/>
          <p:cNvSpPr>
            <a:spLocks noGrp="1" noChangeArrowheads="1"/>
          </p:cNvSpPr>
          <p:nvPr>
            <p:ph idx="1"/>
          </p:nvPr>
        </p:nvSpPr>
        <p:spPr>
          <a:xfrm>
            <a:off x="251148" y="908596"/>
            <a:ext cx="8641705" cy="5615658"/>
          </a:xfrm>
        </p:spPr>
        <p:txBody>
          <a:bodyPr/>
          <a:lstStyle/>
          <a:p>
            <a:r>
              <a:rPr lang="en-GB" sz="2200" b="1" dirty="0" err="1">
                <a:latin typeface="Book Antiqua" pitchFamily="18" charset="0"/>
              </a:rPr>
              <a:t>Wittgenstien</a:t>
            </a:r>
            <a:r>
              <a:rPr lang="en-GB" sz="2200" b="1" dirty="0">
                <a:latin typeface="Book Antiqua" pitchFamily="18" charset="0"/>
              </a:rPr>
              <a:t>  gives us a clue to the poverty of reductionist view</a:t>
            </a:r>
          </a:p>
          <a:p>
            <a:r>
              <a:rPr lang="en-GB" sz="2200" b="1" dirty="0">
                <a:latin typeface="Book Antiqua" pitchFamily="18" charset="0"/>
              </a:rPr>
              <a:t>What we need he suggests is a richer terminology than the one on offer here, </a:t>
            </a:r>
            <a:endParaRPr lang="en-GB" sz="2200" b="1" dirty="0" smtClean="0">
              <a:latin typeface="Book Antiqua" pitchFamily="18" charset="0"/>
            </a:endParaRPr>
          </a:p>
          <a:p>
            <a:endParaRPr lang="en-GB" sz="2200" b="1" dirty="0">
              <a:latin typeface="Book Antiqua" pitchFamily="18" charset="0"/>
            </a:endParaRPr>
          </a:p>
          <a:p>
            <a:r>
              <a:rPr lang="en-GB" sz="2200" b="1" dirty="0">
                <a:latin typeface="Book Antiqua" pitchFamily="18" charset="0"/>
              </a:rPr>
              <a:t>to explain a love or other emotions that can survive radical psychological changes which take place in the life of a growing child. </a:t>
            </a:r>
            <a:endParaRPr lang="en-GB" sz="2200" b="1" dirty="0" smtClean="0">
              <a:latin typeface="Book Antiqua" pitchFamily="18" charset="0"/>
            </a:endParaRPr>
          </a:p>
          <a:p>
            <a:endParaRPr lang="en-GB" sz="2200" b="1" dirty="0">
              <a:latin typeface="Book Antiqua" pitchFamily="18" charset="0"/>
            </a:endParaRPr>
          </a:p>
          <a:p>
            <a:r>
              <a:rPr lang="en-GB" sz="2200" b="1" dirty="0">
                <a:latin typeface="Book Antiqua" pitchFamily="18" charset="0"/>
              </a:rPr>
              <a:t>What about the love and commitment that is often the case where there is a total disintegration of these psychological characteristics. </a:t>
            </a:r>
            <a:endParaRPr lang="en-GB" sz="2200" b="1" dirty="0" smtClean="0">
              <a:latin typeface="Book Antiqua" pitchFamily="18" charset="0"/>
            </a:endParaRPr>
          </a:p>
          <a:p>
            <a:endParaRPr lang="en-GB" sz="2200" b="1" dirty="0">
              <a:latin typeface="Book Antiqua" pitchFamily="18" charset="0"/>
            </a:endParaRPr>
          </a:p>
          <a:p>
            <a:r>
              <a:rPr lang="en-GB" sz="2200" b="1" dirty="0">
                <a:latin typeface="Book Antiqua" pitchFamily="18" charset="0"/>
              </a:rPr>
              <a:t>Without denying that we are concerned with the psychology of a person when we refer to others or ourselves we do not have to see it as central in the way of the psychological reductionist.?</a:t>
            </a:r>
            <a:endParaRPr lang="en-GB" sz="2000" b="1" dirty="0">
              <a:latin typeface="Book Antiqua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38" y="260078"/>
            <a:ext cx="7772176" cy="416346"/>
          </a:xfrm>
        </p:spPr>
        <p:txBody>
          <a:bodyPr>
            <a:normAutofit fontScale="90000"/>
          </a:bodyPr>
          <a:lstStyle/>
          <a:p>
            <a:r>
              <a:rPr lang="en-GB" sz="3100" b="1" dirty="0">
                <a:latin typeface="Book Antiqua" pitchFamily="18" charset="0"/>
              </a:rPr>
              <a:t>emotions. others  and ‘me’?</a:t>
            </a:r>
          </a:p>
        </p:txBody>
      </p:sp>
      <p:sp>
        <p:nvSpPr>
          <p:cNvPr id="160771" name="Rectangle 3"/>
          <p:cNvSpPr>
            <a:spLocks noGrp="1" noChangeArrowheads="1"/>
          </p:cNvSpPr>
          <p:nvPr>
            <p:ph idx="1"/>
          </p:nvPr>
        </p:nvSpPr>
        <p:spPr>
          <a:xfrm>
            <a:off x="179710" y="765721"/>
            <a:ext cx="8713143" cy="590364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000" b="1" dirty="0">
                <a:latin typeface="Book Antiqua" pitchFamily="18" charset="0"/>
              </a:rPr>
              <a:t>The psychological perspective takes the view that loving a person interpreted as basically loving a particular body, is extremely uncommon, </a:t>
            </a:r>
            <a:endParaRPr lang="en-GB" sz="2000" b="1" dirty="0" smtClean="0">
              <a:latin typeface="Book Antiqua" pitchFamily="18" charset="0"/>
            </a:endParaRPr>
          </a:p>
          <a:p>
            <a:pPr>
              <a:lnSpc>
                <a:spcPct val="90000"/>
              </a:lnSpc>
            </a:pPr>
            <a:endParaRPr lang="en-GB" sz="2000" b="1" dirty="0">
              <a:latin typeface="Book Antiqua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2000" b="1" dirty="0">
                <a:latin typeface="Book Antiqua" pitchFamily="18" charset="0"/>
              </a:rPr>
              <a:t>This is normally concerned with the psychology of the persons involved, and with their continually changing mental life.</a:t>
            </a:r>
          </a:p>
          <a:p>
            <a:pPr>
              <a:lnSpc>
                <a:spcPct val="90000"/>
              </a:lnSpc>
            </a:pPr>
            <a:r>
              <a:rPr lang="en-GB" sz="2000" b="1" dirty="0">
                <a:latin typeface="Book Antiqua" pitchFamily="18" charset="0"/>
              </a:rPr>
              <a:t>But what if we offer that neither of these explanations is the truth and that the situation is more with loving a 'human being</a:t>
            </a:r>
            <a:r>
              <a:rPr lang="en-GB" sz="2000" b="1" dirty="0" smtClean="0">
                <a:latin typeface="Book Antiqua" pitchFamily="18" charset="0"/>
              </a:rPr>
              <a:t>.</a:t>
            </a:r>
          </a:p>
          <a:p>
            <a:pPr>
              <a:lnSpc>
                <a:spcPct val="90000"/>
              </a:lnSpc>
            </a:pPr>
            <a:endParaRPr lang="en-GB" sz="2000" b="1" dirty="0">
              <a:latin typeface="Book Antiqua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2000" b="1" dirty="0">
                <a:latin typeface="Book Antiqua" pitchFamily="18" charset="0"/>
              </a:rPr>
              <a:t>Consider a mother's love for her child. Is this to be reduced to an account of the particular psychological characteristics of the new born child; that the mother's love somehow latches on to the individual that is composed of these.? </a:t>
            </a:r>
          </a:p>
          <a:p>
            <a:pPr>
              <a:lnSpc>
                <a:spcPct val="90000"/>
              </a:lnSpc>
            </a:pPr>
            <a:endParaRPr lang="en-GB" sz="2000" b="1" dirty="0">
              <a:latin typeface="Book Antiqua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2"/>
          <p:cNvSpPr>
            <a:spLocks noGrp="1" noChangeArrowheads="1"/>
          </p:cNvSpPr>
          <p:nvPr>
            <p:ph type="title"/>
          </p:nvPr>
        </p:nvSpPr>
        <p:spPr>
          <a:xfrm>
            <a:off x="899666" y="188640"/>
            <a:ext cx="7773293" cy="562570"/>
          </a:xfrm>
        </p:spPr>
        <p:txBody>
          <a:bodyPr>
            <a:normAutofit fontScale="90000"/>
          </a:bodyPr>
          <a:lstStyle/>
          <a:p>
            <a:r>
              <a:rPr lang="en-GB" sz="3400" b="1" dirty="0">
                <a:latin typeface="Book Antiqua" pitchFamily="18" charset="0"/>
              </a:rPr>
              <a:t>no-self but human being</a:t>
            </a:r>
            <a:endParaRPr lang="en-US" sz="3400" b="1" dirty="0">
              <a:latin typeface="Book Antiqua" pitchFamily="18" charset="0"/>
            </a:endParaRPr>
          </a:p>
        </p:txBody>
      </p:sp>
      <p:sp>
        <p:nvSpPr>
          <p:cNvPr id="162819" name="Rectangle 3"/>
          <p:cNvSpPr>
            <a:spLocks noGrp="1" noChangeArrowheads="1"/>
          </p:cNvSpPr>
          <p:nvPr>
            <p:ph idx="1"/>
          </p:nvPr>
        </p:nvSpPr>
        <p:spPr>
          <a:xfrm>
            <a:off x="457647" y="981150"/>
            <a:ext cx="8228707" cy="3865438"/>
          </a:xfrm>
        </p:spPr>
        <p:txBody>
          <a:bodyPr/>
          <a:lstStyle/>
          <a:p>
            <a:r>
              <a:rPr lang="en-GB" sz="2000" b="1" dirty="0">
                <a:latin typeface="Book Antiqua" pitchFamily="18" charset="0"/>
              </a:rPr>
              <a:t>The concept of a person we have suggested is as wide as the forms of life in which human beings participate</a:t>
            </a:r>
            <a:r>
              <a:rPr lang="en-GB" sz="2000" b="1" dirty="0" smtClean="0">
                <a:latin typeface="Book Antiqua" pitchFamily="18" charset="0"/>
              </a:rPr>
              <a:t>.</a:t>
            </a:r>
          </a:p>
          <a:p>
            <a:endParaRPr lang="en-GB" sz="2000" b="1" dirty="0">
              <a:latin typeface="Book Antiqua" pitchFamily="18" charset="0"/>
            </a:endParaRPr>
          </a:p>
          <a:p>
            <a:r>
              <a:rPr lang="en-GB" sz="2000" b="1" dirty="0">
                <a:latin typeface="Book Antiqua" pitchFamily="18" charset="0"/>
              </a:rPr>
              <a:t>The point is not that such a list is complete but rather always being added to. </a:t>
            </a:r>
            <a:endParaRPr lang="en-GB" sz="2000" b="1" dirty="0" smtClean="0">
              <a:latin typeface="Book Antiqua" pitchFamily="18" charset="0"/>
            </a:endParaRPr>
          </a:p>
          <a:p>
            <a:endParaRPr lang="en-GB" sz="2000" b="1" dirty="0">
              <a:latin typeface="Book Antiqua" pitchFamily="18" charset="0"/>
            </a:endParaRPr>
          </a:p>
          <a:p>
            <a:r>
              <a:rPr lang="en-GB" sz="2000" b="1" dirty="0">
                <a:latin typeface="Book Antiqua" pitchFamily="18" charset="0"/>
              </a:rPr>
              <a:t>There is no single core of necessary and sufficient features which one can draw on with the assurance that they constitute what really makes a person.</a:t>
            </a:r>
            <a:r>
              <a:rPr lang="en-US" sz="2000" b="1" dirty="0">
                <a:latin typeface="Book Antiqua" pitchFamily="18" charset="0"/>
              </a:rPr>
              <a:t> </a:t>
            </a:r>
            <a:endParaRPr lang="en-US" sz="2000" b="1" dirty="0" smtClean="0">
              <a:latin typeface="Book Antiqua" pitchFamily="18" charset="0"/>
            </a:endParaRPr>
          </a:p>
          <a:p>
            <a:endParaRPr lang="en-US" sz="2000" b="1" dirty="0">
              <a:latin typeface="Book Antiqua" pitchFamily="18" charset="0"/>
            </a:endParaRPr>
          </a:p>
          <a:p>
            <a:endParaRPr lang="en-US" sz="2000" b="1" dirty="0">
              <a:latin typeface="Book Antiqua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akura">
  <a:themeElements>
    <a:clrScheme name="Sakura 1">
      <a:dk1>
        <a:srgbClr val="463634"/>
      </a:dk1>
      <a:lt1>
        <a:srgbClr val="AA947E"/>
      </a:lt1>
      <a:dk2>
        <a:srgbClr val="795241"/>
      </a:dk2>
      <a:lt2>
        <a:srgbClr val="000000"/>
      </a:lt2>
      <a:accent1>
        <a:srgbClr val="F9DBD3"/>
      </a:accent1>
      <a:accent2>
        <a:srgbClr val="DACA9C"/>
      </a:accent2>
      <a:accent3>
        <a:srgbClr val="D2C8C0"/>
      </a:accent3>
      <a:accent4>
        <a:srgbClr val="3A2D2B"/>
      </a:accent4>
      <a:accent5>
        <a:srgbClr val="FBEAE6"/>
      </a:accent5>
      <a:accent6>
        <a:srgbClr val="C5B78D"/>
      </a:accent6>
      <a:hlink>
        <a:srgbClr val="393A18"/>
      </a:hlink>
      <a:folHlink>
        <a:srgbClr val="560000"/>
      </a:folHlink>
    </a:clrScheme>
    <a:fontScheme name="Sakura">
      <a:majorFont>
        <a:latin typeface="Times New Roman"/>
        <a:ea typeface="ＭＳ Ｐゴシック"/>
        <a:cs typeface=""/>
      </a:majorFont>
      <a:minorFont>
        <a:latin typeface="Times New Roman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Arial" charset="0"/>
            <a:ea typeface="ＭＳ Ｐゴシック" charset="0"/>
            <a:cs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Arial" charset="0"/>
            <a:ea typeface="ＭＳ Ｐゴシック" charset="0"/>
            <a:cs typeface="ＭＳ Ｐゴシック" charset="0"/>
          </a:defRPr>
        </a:defPPr>
      </a:lstStyle>
    </a:lnDef>
  </a:objectDefaults>
  <a:extraClrSchemeLst>
    <a:extraClrScheme>
      <a:clrScheme name="Sakura 1">
        <a:dk1>
          <a:srgbClr val="463634"/>
        </a:dk1>
        <a:lt1>
          <a:srgbClr val="AA947E"/>
        </a:lt1>
        <a:dk2>
          <a:srgbClr val="795241"/>
        </a:dk2>
        <a:lt2>
          <a:srgbClr val="000000"/>
        </a:lt2>
        <a:accent1>
          <a:srgbClr val="F9DBD3"/>
        </a:accent1>
        <a:accent2>
          <a:srgbClr val="DACA9C"/>
        </a:accent2>
        <a:accent3>
          <a:srgbClr val="D2C8C0"/>
        </a:accent3>
        <a:accent4>
          <a:srgbClr val="3A2D2B"/>
        </a:accent4>
        <a:accent5>
          <a:srgbClr val="FBEAE6"/>
        </a:accent5>
        <a:accent6>
          <a:srgbClr val="C5B78D"/>
        </a:accent6>
        <a:hlink>
          <a:srgbClr val="393A18"/>
        </a:hlink>
        <a:folHlink>
          <a:srgbClr val="56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akura 2">
        <a:dk1>
          <a:srgbClr val="463634"/>
        </a:dk1>
        <a:lt1>
          <a:srgbClr val="FFFFCC"/>
        </a:lt1>
        <a:dk2>
          <a:srgbClr val="795241"/>
        </a:dk2>
        <a:lt2>
          <a:srgbClr val="000000"/>
        </a:lt2>
        <a:accent1>
          <a:srgbClr val="F9DBD3"/>
        </a:accent1>
        <a:accent2>
          <a:srgbClr val="DACA9C"/>
        </a:accent2>
        <a:accent3>
          <a:srgbClr val="FFFFE2"/>
        </a:accent3>
        <a:accent4>
          <a:srgbClr val="3A2D2B"/>
        </a:accent4>
        <a:accent5>
          <a:srgbClr val="FBEAE6"/>
        </a:accent5>
        <a:accent6>
          <a:srgbClr val="C5B78D"/>
        </a:accent6>
        <a:hlink>
          <a:srgbClr val="393A18"/>
        </a:hlink>
        <a:folHlink>
          <a:srgbClr val="56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akura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 self 2012 part II</Template>
  <TotalTime>26</TotalTime>
  <Words>1119</Words>
  <Application>Microsoft Office PowerPoint</Application>
  <PresentationFormat>On-screen Show (4:3)</PresentationFormat>
  <Paragraphs>111</Paragraphs>
  <Slides>13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Sakura</vt:lpstr>
      <vt:lpstr>The Self: Eastern and Western Perspectives</vt:lpstr>
      <vt:lpstr>Wittgenstein Self </vt:lpstr>
      <vt:lpstr>what does Wittgenstein mean?</vt:lpstr>
      <vt:lpstr>Parfit’s ‘buddhist’ reductionist theory</vt:lpstr>
      <vt:lpstr>the psychological self</vt:lpstr>
      <vt:lpstr>the ‘concept’ of self</vt:lpstr>
      <vt:lpstr>the body is no person</vt:lpstr>
      <vt:lpstr>is this another psychological criterion?</vt:lpstr>
      <vt:lpstr>Wittgenstein and private objects</vt:lpstr>
      <vt:lpstr>pain and the persons</vt:lpstr>
      <vt:lpstr>is there poverty to reductionism?</vt:lpstr>
      <vt:lpstr>emotions. others  and ‘me’?</vt:lpstr>
      <vt:lpstr>no-self but human being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Dr D Morgans</dc:creator>
  <cp:lastModifiedBy>Dr D Morgans</cp:lastModifiedBy>
  <cp:revision>4</cp:revision>
  <dcterms:created xsi:type="dcterms:W3CDTF">2012-12-10T11:28:01Z</dcterms:created>
  <dcterms:modified xsi:type="dcterms:W3CDTF">2012-12-10T11:59:56Z</dcterms:modified>
</cp:coreProperties>
</file>