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E5C305-5E75-43CF-97AE-2D8CCB153D0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403F37C-BA58-4970-9AD6-4F9872788499}">
      <dgm:prSet custT="1"/>
      <dgm:spPr/>
      <dgm:t>
        <a:bodyPr/>
        <a:lstStyle/>
        <a:p>
          <a:r>
            <a:rPr lang="en-US" sz="1200" dirty="0">
              <a:latin typeface="Arial" panose="020B0604020202020204" pitchFamily="34" charset="0"/>
              <a:cs typeface="Arial" panose="020B0604020202020204" pitchFamily="34" charset="0"/>
            </a:rPr>
            <a:t>Swansea's prosperity resulted from a unique combination of advantages, including proximity to coal, a river port, and an extensive transport network.</a:t>
          </a:r>
        </a:p>
      </dgm:t>
    </dgm:pt>
    <dgm:pt modelId="{0233ECEC-9FD3-42F8-967D-5E68D5CB0876}" type="parTrans" cxnId="{7C819143-3EB3-467F-8193-AB242AEAA060}">
      <dgm:prSet/>
      <dgm:spPr/>
      <dgm:t>
        <a:bodyPr/>
        <a:lstStyle/>
        <a:p>
          <a:endParaRPr lang="en-US"/>
        </a:p>
      </dgm:t>
    </dgm:pt>
    <dgm:pt modelId="{1BF25263-CA30-4DAC-AFA8-C06DB2B2DE22}" type="sibTrans" cxnId="{7C819143-3EB3-467F-8193-AB242AEAA060}">
      <dgm:prSet/>
      <dgm:spPr/>
      <dgm:t>
        <a:bodyPr/>
        <a:lstStyle/>
        <a:p>
          <a:endParaRPr lang="en-US"/>
        </a:p>
      </dgm:t>
    </dgm:pt>
    <dgm:pt modelId="{6073AA98-5CEE-4A84-AE65-8F173BD86AFF}">
      <dgm:prSet custT="1"/>
      <dgm:spPr/>
      <dgm:t>
        <a:bodyPr/>
        <a:lstStyle/>
        <a:p>
          <a:r>
            <a:rPr lang="en-US" sz="1200" dirty="0">
              <a:latin typeface="Arial" panose="020B0604020202020204" pitchFamily="34" charset="0"/>
              <a:cs typeface="Arial" panose="020B0604020202020204" pitchFamily="34" charset="0"/>
            </a:rPr>
            <a:t>Key entrepreneurial families, like the Vivians and </a:t>
          </a:r>
          <a:r>
            <a:rPr lang="en-US" sz="1200" dirty="0" err="1">
              <a:latin typeface="Arial" panose="020B0604020202020204" pitchFamily="34" charset="0"/>
              <a:cs typeface="Arial" panose="020B0604020202020204" pitchFamily="34" charset="0"/>
            </a:rPr>
            <a:t>Grenfells</a:t>
          </a:r>
          <a:r>
            <a:rPr lang="en-US" sz="1200" dirty="0">
              <a:latin typeface="Arial" panose="020B0604020202020204" pitchFamily="34" charset="0"/>
              <a:cs typeface="Arial" panose="020B0604020202020204" pitchFamily="34" charset="0"/>
            </a:rPr>
            <a:t>, invested in national capital and developed planned worker districts while enhancing industrial processes.</a:t>
          </a:r>
        </a:p>
      </dgm:t>
    </dgm:pt>
    <dgm:pt modelId="{6844F23F-8B6D-42B9-8064-C08B403155D0}" type="parTrans" cxnId="{3FC7EB86-BE63-4DD7-8389-54FBD0D155C3}">
      <dgm:prSet/>
      <dgm:spPr/>
      <dgm:t>
        <a:bodyPr/>
        <a:lstStyle/>
        <a:p>
          <a:endParaRPr lang="en-US"/>
        </a:p>
      </dgm:t>
    </dgm:pt>
    <dgm:pt modelId="{6112EF3A-34E6-4AE3-B297-FD44F5411F0C}" type="sibTrans" cxnId="{3FC7EB86-BE63-4DD7-8389-54FBD0D155C3}">
      <dgm:prSet/>
      <dgm:spPr/>
      <dgm:t>
        <a:bodyPr/>
        <a:lstStyle/>
        <a:p>
          <a:endParaRPr lang="en-US"/>
        </a:p>
      </dgm:t>
    </dgm:pt>
    <dgm:pt modelId="{8A594CF2-C8DD-446D-A41A-350412D66CF4}">
      <dgm:prSet custT="1"/>
      <dgm:spPr/>
      <dgm:t>
        <a:bodyPr/>
        <a:lstStyle/>
        <a:p>
          <a:r>
            <a:rPr lang="en-US" sz="1200" dirty="0">
              <a:latin typeface="Arial" panose="020B0604020202020204" pitchFamily="34" charset="0"/>
              <a:cs typeface="Arial" panose="020B0604020202020204" pitchFamily="34" charset="0"/>
            </a:rPr>
            <a:t>Major advancements included the use of reverberatory furnaces and refining methods for alloys and by-products, leading to a robust industrial ecosystem.</a:t>
          </a:r>
        </a:p>
      </dgm:t>
    </dgm:pt>
    <dgm:pt modelId="{CBDBE3F4-EA3E-43B6-886F-DFF703E1C9E7}" type="parTrans" cxnId="{86202463-43AD-4754-B423-17F1D2FD23E1}">
      <dgm:prSet/>
      <dgm:spPr/>
      <dgm:t>
        <a:bodyPr/>
        <a:lstStyle/>
        <a:p>
          <a:endParaRPr lang="en-US"/>
        </a:p>
      </dgm:t>
    </dgm:pt>
    <dgm:pt modelId="{37EECF81-103A-4A57-926E-78CEFBFD1D92}" type="sibTrans" cxnId="{86202463-43AD-4754-B423-17F1D2FD23E1}">
      <dgm:prSet/>
      <dgm:spPr/>
      <dgm:t>
        <a:bodyPr/>
        <a:lstStyle/>
        <a:p>
          <a:endParaRPr lang="en-US"/>
        </a:p>
      </dgm:t>
    </dgm:pt>
    <dgm:pt modelId="{EF2C963E-2EED-4104-AD8C-29F7550DE69E}">
      <dgm:prSet custT="1"/>
      <dgm:spPr/>
      <dgm:t>
        <a:bodyPr/>
        <a:lstStyle/>
        <a:p>
          <a:r>
            <a:rPr lang="en-US" sz="1200" dirty="0">
              <a:latin typeface="Arial" panose="020B0604020202020204" pitchFamily="34" charset="0"/>
              <a:cs typeface="Arial" panose="020B0604020202020204" pitchFamily="34" charset="0"/>
            </a:rPr>
            <a:t>By the mid-19th century, Swansea housed numerous factories that provided thousands of jobs, contributing significantly to Britain's shipbuilding, electrification, and manufacturing boom.</a:t>
          </a:r>
        </a:p>
      </dgm:t>
    </dgm:pt>
    <dgm:pt modelId="{F2CA5EF8-0E7E-47EF-AA4D-F581D6636F57}" type="parTrans" cxnId="{845DB657-2EBA-40DE-B1F0-C9C42C94451D}">
      <dgm:prSet/>
      <dgm:spPr/>
      <dgm:t>
        <a:bodyPr/>
        <a:lstStyle/>
        <a:p>
          <a:endParaRPr lang="en-US"/>
        </a:p>
      </dgm:t>
    </dgm:pt>
    <dgm:pt modelId="{F91C47AC-5954-4920-BBCB-8B3C6C0EA3B5}" type="sibTrans" cxnId="{845DB657-2EBA-40DE-B1F0-C9C42C94451D}">
      <dgm:prSet/>
      <dgm:spPr/>
      <dgm:t>
        <a:bodyPr/>
        <a:lstStyle/>
        <a:p>
          <a:endParaRPr lang="en-US"/>
        </a:p>
      </dgm:t>
    </dgm:pt>
    <dgm:pt modelId="{B3CBA11C-106B-424B-A56E-F9D97AD4BF08}">
      <dgm:prSet custT="1"/>
      <dgm:spPr/>
      <dgm:t>
        <a:bodyPr/>
        <a:lstStyle/>
        <a:p>
          <a:r>
            <a:rPr lang="en-US" sz="1200" dirty="0">
              <a:latin typeface="Arial" panose="020B0604020202020204" pitchFamily="34" charset="0"/>
              <a:cs typeface="Arial" panose="020B0604020202020204" pitchFamily="34" charset="0"/>
            </a:rPr>
            <a:t>This period of industrial growth brought environmental and social challenges, including pollution and strain on communities.</a:t>
          </a:r>
        </a:p>
      </dgm:t>
    </dgm:pt>
    <dgm:pt modelId="{D66B55FA-214B-4276-BF3E-509222FBEAE3}" type="parTrans" cxnId="{F8E4F793-7D71-4BB6-BB65-4A89ABAA8C4D}">
      <dgm:prSet/>
      <dgm:spPr/>
      <dgm:t>
        <a:bodyPr/>
        <a:lstStyle/>
        <a:p>
          <a:endParaRPr lang="en-US"/>
        </a:p>
      </dgm:t>
    </dgm:pt>
    <dgm:pt modelId="{37AFC103-BC1E-44C5-A8AD-EABCDFDDEFE5}" type="sibTrans" cxnId="{F8E4F793-7D71-4BB6-BB65-4A89ABAA8C4D}">
      <dgm:prSet/>
      <dgm:spPr/>
      <dgm:t>
        <a:bodyPr/>
        <a:lstStyle/>
        <a:p>
          <a:endParaRPr lang="en-US"/>
        </a:p>
      </dgm:t>
    </dgm:pt>
    <dgm:pt modelId="{B806CC30-9DA7-4098-ACE6-492B7FB5FBB2}">
      <dgm:prSet custT="1"/>
      <dgm:spPr/>
      <dgm:t>
        <a:bodyPr/>
        <a:lstStyle/>
        <a:p>
          <a:r>
            <a:rPr lang="en-US" sz="1200" dirty="0">
              <a:latin typeface="Arial" panose="020B0604020202020204" pitchFamily="34" charset="0"/>
              <a:cs typeface="Arial" panose="020B0604020202020204" pitchFamily="34" charset="0"/>
            </a:rPr>
            <a:t>Ultimately, global competition diminished Swansea's industrial edge, yet this era transformed the landscape and identity of the Lower Tawe.</a:t>
          </a:r>
        </a:p>
      </dgm:t>
    </dgm:pt>
    <dgm:pt modelId="{0C244C95-7D8B-4819-8953-33FAF41262A8}" type="parTrans" cxnId="{F98DF08B-2946-449D-AA32-082196CDDC42}">
      <dgm:prSet/>
      <dgm:spPr/>
      <dgm:t>
        <a:bodyPr/>
        <a:lstStyle/>
        <a:p>
          <a:endParaRPr lang="en-US"/>
        </a:p>
      </dgm:t>
    </dgm:pt>
    <dgm:pt modelId="{C330B339-D1A0-41AA-982D-3CEEF71EA881}" type="sibTrans" cxnId="{F98DF08B-2946-449D-AA32-082196CDDC42}">
      <dgm:prSet/>
      <dgm:spPr/>
      <dgm:t>
        <a:bodyPr/>
        <a:lstStyle/>
        <a:p>
          <a:endParaRPr lang="en-US"/>
        </a:p>
      </dgm:t>
    </dgm:pt>
    <dgm:pt modelId="{C6E27E32-3E35-4B8E-9017-9704E776F0D6}" type="pres">
      <dgm:prSet presAssocID="{AAE5C305-5E75-43CF-97AE-2D8CCB153D04}" presName="linear" presStyleCnt="0">
        <dgm:presLayoutVars>
          <dgm:animLvl val="lvl"/>
          <dgm:resizeHandles val="exact"/>
        </dgm:presLayoutVars>
      </dgm:prSet>
      <dgm:spPr/>
    </dgm:pt>
    <dgm:pt modelId="{C83DA98C-2F6F-4FE3-84CD-E528788C4301}" type="pres">
      <dgm:prSet presAssocID="{A403F37C-BA58-4970-9AD6-4F9872788499}" presName="parentText" presStyleLbl="node1" presStyleIdx="0" presStyleCnt="6">
        <dgm:presLayoutVars>
          <dgm:chMax val="0"/>
          <dgm:bulletEnabled val="1"/>
        </dgm:presLayoutVars>
      </dgm:prSet>
      <dgm:spPr/>
    </dgm:pt>
    <dgm:pt modelId="{A475C633-4AB3-4546-9BF9-48C782111129}" type="pres">
      <dgm:prSet presAssocID="{1BF25263-CA30-4DAC-AFA8-C06DB2B2DE22}" presName="spacer" presStyleCnt="0"/>
      <dgm:spPr/>
    </dgm:pt>
    <dgm:pt modelId="{BD341232-2D4E-49CA-9D99-050774BDB693}" type="pres">
      <dgm:prSet presAssocID="{6073AA98-5CEE-4A84-AE65-8F173BD86AFF}" presName="parentText" presStyleLbl="node1" presStyleIdx="1" presStyleCnt="6">
        <dgm:presLayoutVars>
          <dgm:chMax val="0"/>
          <dgm:bulletEnabled val="1"/>
        </dgm:presLayoutVars>
      </dgm:prSet>
      <dgm:spPr/>
    </dgm:pt>
    <dgm:pt modelId="{8A3B4E64-5176-4C8C-A5CC-3AA72750ACDF}" type="pres">
      <dgm:prSet presAssocID="{6112EF3A-34E6-4AE3-B297-FD44F5411F0C}" presName="spacer" presStyleCnt="0"/>
      <dgm:spPr/>
    </dgm:pt>
    <dgm:pt modelId="{98972A68-31AF-4E93-97CC-EB9C151DE434}" type="pres">
      <dgm:prSet presAssocID="{8A594CF2-C8DD-446D-A41A-350412D66CF4}" presName="parentText" presStyleLbl="node1" presStyleIdx="2" presStyleCnt="6">
        <dgm:presLayoutVars>
          <dgm:chMax val="0"/>
          <dgm:bulletEnabled val="1"/>
        </dgm:presLayoutVars>
      </dgm:prSet>
      <dgm:spPr/>
    </dgm:pt>
    <dgm:pt modelId="{73EE40E6-D894-49D6-8897-1C130689E990}" type="pres">
      <dgm:prSet presAssocID="{37EECF81-103A-4A57-926E-78CEFBFD1D92}" presName="spacer" presStyleCnt="0"/>
      <dgm:spPr/>
    </dgm:pt>
    <dgm:pt modelId="{E2D24BE8-A233-4AD8-9B27-4C90C1D88232}" type="pres">
      <dgm:prSet presAssocID="{EF2C963E-2EED-4104-AD8C-29F7550DE69E}" presName="parentText" presStyleLbl="node1" presStyleIdx="3" presStyleCnt="6">
        <dgm:presLayoutVars>
          <dgm:chMax val="0"/>
          <dgm:bulletEnabled val="1"/>
        </dgm:presLayoutVars>
      </dgm:prSet>
      <dgm:spPr/>
    </dgm:pt>
    <dgm:pt modelId="{AB55AA8D-855C-480F-9ABA-DFBF96DCFB21}" type="pres">
      <dgm:prSet presAssocID="{F91C47AC-5954-4920-BBCB-8B3C6C0EA3B5}" presName="spacer" presStyleCnt="0"/>
      <dgm:spPr/>
    </dgm:pt>
    <dgm:pt modelId="{EA94B354-1226-47F4-B40A-5921B7A1A8AD}" type="pres">
      <dgm:prSet presAssocID="{B3CBA11C-106B-424B-A56E-F9D97AD4BF08}" presName="parentText" presStyleLbl="node1" presStyleIdx="4" presStyleCnt="6">
        <dgm:presLayoutVars>
          <dgm:chMax val="0"/>
          <dgm:bulletEnabled val="1"/>
        </dgm:presLayoutVars>
      </dgm:prSet>
      <dgm:spPr/>
    </dgm:pt>
    <dgm:pt modelId="{73342658-0383-4BBF-952E-D6AFFBD6AA2D}" type="pres">
      <dgm:prSet presAssocID="{37AFC103-BC1E-44C5-A8AD-EABCDFDDEFE5}" presName="spacer" presStyleCnt="0"/>
      <dgm:spPr/>
    </dgm:pt>
    <dgm:pt modelId="{5555AD0F-D63F-4D36-906E-E31D97EF2564}" type="pres">
      <dgm:prSet presAssocID="{B806CC30-9DA7-4098-ACE6-492B7FB5FBB2}" presName="parentText" presStyleLbl="node1" presStyleIdx="5" presStyleCnt="6">
        <dgm:presLayoutVars>
          <dgm:chMax val="0"/>
          <dgm:bulletEnabled val="1"/>
        </dgm:presLayoutVars>
      </dgm:prSet>
      <dgm:spPr/>
    </dgm:pt>
  </dgm:ptLst>
  <dgm:cxnLst>
    <dgm:cxn modelId="{7E52C639-F0F2-4360-801C-5DE72F37BFA1}" type="presOf" srcId="{6073AA98-5CEE-4A84-AE65-8F173BD86AFF}" destId="{BD341232-2D4E-49CA-9D99-050774BDB693}" srcOrd="0" destOrd="0" presId="urn:microsoft.com/office/officeart/2005/8/layout/vList2"/>
    <dgm:cxn modelId="{701EB53D-F598-4DD0-89C4-D75B3476F0A7}" type="presOf" srcId="{EF2C963E-2EED-4104-AD8C-29F7550DE69E}" destId="{E2D24BE8-A233-4AD8-9B27-4C90C1D88232}" srcOrd="0" destOrd="0" presId="urn:microsoft.com/office/officeart/2005/8/layout/vList2"/>
    <dgm:cxn modelId="{0F5F825E-C75F-4129-AE57-48CDFC0AAC2D}" type="presOf" srcId="{8A594CF2-C8DD-446D-A41A-350412D66CF4}" destId="{98972A68-31AF-4E93-97CC-EB9C151DE434}" srcOrd="0" destOrd="0" presId="urn:microsoft.com/office/officeart/2005/8/layout/vList2"/>
    <dgm:cxn modelId="{86202463-43AD-4754-B423-17F1D2FD23E1}" srcId="{AAE5C305-5E75-43CF-97AE-2D8CCB153D04}" destId="{8A594CF2-C8DD-446D-A41A-350412D66CF4}" srcOrd="2" destOrd="0" parTransId="{CBDBE3F4-EA3E-43B6-886F-DFF703E1C9E7}" sibTransId="{37EECF81-103A-4A57-926E-78CEFBFD1D92}"/>
    <dgm:cxn modelId="{A8348163-ABA9-4622-9552-5A3877A18A3A}" type="presOf" srcId="{B806CC30-9DA7-4098-ACE6-492B7FB5FBB2}" destId="{5555AD0F-D63F-4D36-906E-E31D97EF2564}" srcOrd="0" destOrd="0" presId="urn:microsoft.com/office/officeart/2005/8/layout/vList2"/>
    <dgm:cxn modelId="{7C819143-3EB3-467F-8193-AB242AEAA060}" srcId="{AAE5C305-5E75-43CF-97AE-2D8CCB153D04}" destId="{A403F37C-BA58-4970-9AD6-4F9872788499}" srcOrd="0" destOrd="0" parTransId="{0233ECEC-9FD3-42F8-967D-5E68D5CB0876}" sibTransId="{1BF25263-CA30-4DAC-AFA8-C06DB2B2DE22}"/>
    <dgm:cxn modelId="{A1F52E4E-FD9C-49A8-9BC4-168BF0CC5ACF}" type="presOf" srcId="{B3CBA11C-106B-424B-A56E-F9D97AD4BF08}" destId="{EA94B354-1226-47F4-B40A-5921B7A1A8AD}" srcOrd="0" destOrd="0" presId="urn:microsoft.com/office/officeart/2005/8/layout/vList2"/>
    <dgm:cxn modelId="{845DB657-2EBA-40DE-B1F0-C9C42C94451D}" srcId="{AAE5C305-5E75-43CF-97AE-2D8CCB153D04}" destId="{EF2C963E-2EED-4104-AD8C-29F7550DE69E}" srcOrd="3" destOrd="0" parTransId="{F2CA5EF8-0E7E-47EF-AA4D-F581D6636F57}" sibTransId="{F91C47AC-5954-4920-BBCB-8B3C6C0EA3B5}"/>
    <dgm:cxn modelId="{3FC7EB86-BE63-4DD7-8389-54FBD0D155C3}" srcId="{AAE5C305-5E75-43CF-97AE-2D8CCB153D04}" destId="{6073AA98-5CEE-4A84-AE65-8F173BD86AFF}" srcOrd="1" destOrd="0" parTransId="{6844F23F-8B6D-42B9-8064-C08B403155D0}" sibTransId="{6112EF3A-34E6-4AE3-B297-FD44F5411F0C}"/>
    <dgm:cxn modelId="{EBFE8289-0118-4D05-A285-E14BEA93C21E}" type="presOf" srcId="{A403F37C-BA58-4970-9AD6-4F9872788499}" destId="{C83DA98C-2F6F-4FE3-84CD-E528788C4301}" srcOrd="0" destOrd="0" presId="urn:microsoft.com/office/officeart/2005/8/layout/vList2"/>
    <dgm:cxn modelId="{F98DF08B-2946-449D-AA32-082196CDDC42}" srcId="{AAE5C305-5E75-43CF-97AE-2D8CCB153D04}" destId="{B806CC30-9DA7-4098-ACE6-492B7FB5FBB2}" srcOrd="5" destOrd="0" parTransId="{0C244C95-7D8B-4819-8953-33FAF41262A8}" sibTransId="{C330B339-D1A0-41AA-982D-3CEEF71EA881}"/>
    <dgm:cxn modelId="{F8E4F793-7D71-4BB6-BB65-4A89ABAA8C4D}" srcId="{AAE5C305-5E75-43CF-97AE-2D8CCB153D04}" destId="{B3CBA11C-106B-424B-A56E-F9D97AD4BF08}" srcOrd="4" destOrd="0" parTransId="{D66B55FA-214B-4276-BF3E-509222FBEAE3}" sibTransId="{37AFC103-BC1E-44C5-A8AD-EABCDFDDEFE5}"/>
    <dgm:cxn modelId="{0D43A0ED-B277-4ED4-B8A9-62282D0A8BCF}" type="presOf" srcId="{AAE5C305-5E75-43CF-97AE-2D8CCB153D04}" destId="{C6E27E32-3E35-4B8E-9017-9704E776F0D6}" srcOrd="0" destOrd="0" presId="urn:microsoft.com/office/officeart/2005/8/layout/vList2"/>
    <dgm:cxn modelId="{B4662A58-EBBB-44F2-A623-7154B514A5A0}" type="presParOf" srcId="{C6E27E32-3E35-4B8E-9017-9704E776F0D6}" destId="{C83DA98C-2F6F-4FE3-84CD-E528788C4301}" srcOrd="0" destOrd="0" presId="urn:microsoft.com/office/officeart/2005/8/layout/vList2"/>
    <dgm:cxn modelId="{A3D90C54-F3E8-4682-A33C-55F1926C6AFF}" type="presParOf" srcId="{C6E27E32-3E35-4B8E-9017-9704E776F0D6}" destId="{A475C633-4AB3-4546-9BF9-48C782111129}" srcOrd="1" destOrd="0" presId="urn:microsoft.com/office/officeart/2005/8/layout/vList2"/>
    <dgm:cxn modelId="{BABEF9AE-39B6-4BA8-859E-17CFEAEA4400}" type="presParOf" srcId="{C6E27E32-3E35-4B8E-9017-9704E776F0D6}" destId="{BD341232-2D4E-49CA-9D99-050774BDB693}" srcOrd="2" destOrd="0" presId="urn:microsoft.com/office/officeart/2005/8/layout/vList2"/>
    <dgm:cxn modelId="{6164BB9A-F583-46CD-BF1F-FDB4DE4BD16B}" type="presParOf" srcId="{C6E27E32-3E35-4B8E-9017-9704E776F0D6}" destId="{8A3B4E64-5176-4C8C-A5CC-3AA72750ACDF}" srcOrd="3" destOrd="0" presId="urn:microsoft.com/office/officeart/2005/8/layout/vList2"/>
    <dgm:cxn modelId="{2F6004D0-9551-466F-B31B-EDAADFCE15D8}" type="presParOf" srcId="{C6E27E32-3E35-4B8E-9017-9704E776F0D6}" destId="{98972A68-31AF-4E93-97CC-EB9C151DE434}" srcOrd="4" destOrd="0" presId="urn:microsoft.com/office/officeart/2005/8/layout/vList2"/>
    <dgm:cxn modelId="{2B43132B-8EB8-4667-8FB7-33997199E873}" type="presParOf" srcId="{C6E27E32-3E35-4B8E-9017-9704E776F0D6}" destId="{73EE40E6-D894-49D6-8897-1C130689E990}" srcOrd="5" destOrd="0" presId="urn:microsoft.com/office/officeart/2005/8/layout/vList2"/>
    <dgm:cxn modelId="{A40C132B-0A94-4475-A745-D2A5C73243CC}" type="presParOf" srcId="{C6E27E32-3E35-4B8E-9017-9704E776F0D6}" destId="{E2D24BE8-A233-4AD8-9B27-4C90C1D88232}" srcOrd="6" destOrd="0" presId="urn:microsoft.com/office/officeart/2005/8/layout/vList2"/>
    <dgm:cxn modelId="{49FB9C6F-EFA7-4AFB-8874-D3E9E87BCEF9}" type="presParOf" srcId="{C6E27E32-3E35-4B8E-9017-9704E776F0D6}" destId="{AB55AA8D-855C-480F-9ABA-DFBF96DCFB21}" srcOrd="7" destOrd="0" presId="urn:microsoft.com/office/officeart/2005/8/layout/vList2"/>
    <dgm:cxn modelId="{C59EAD50-D908-46C5-9C32-5F50E220004C}" type="presParOf" srcId="{C6E27E32-3E35-4B8E-9017-9704E776F0D6}" destId="{EA94B354-1226-47F4-B40A-5921B7A1A8AD}" srcOrd="8" destOrd="0" presId="urn:microsoft.com/office/officeart/2005/8/layout/vList2"/>
    <dgm:cxn modelId="{9D6A0D55-DCE7-473A-BAA1-43488F8AC337}" type="presParOf" srcId="{C6E27E32-3E35-4B8E-9017-9704E776F0D6}" destId="{73342658-0383-4BBF-952E-D6AFFBD6AA2D}" srcOrd="9" destOrd="0" presId="urn:microsoft.com/office/officeart/2005/8/layout/vList2"/>
    <dgm:cxn modelId="{B7DAC672-4EE6-4D56-8F7A-B80264A0D8D7}" type="presParOf" srcId="{C6E27E32-3E35-4B8E-9017-9704E776F0D6}" destId="{5555AD0F-D63F-4D36-906E-E31D97EF256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DA98C-2F6F-4FE3-84CD-E528788C4301}">
      <dsp:nvSpPr>
        <dsp:cNvPr id="0" name=""/>
        <dsp:cNvSpPr/>
      </dsp:nvSpPr>
      <dsp:spPr>
        <a:xfrm>
          <a:off x="0" y="214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Swansea's prosperity resulted from a unique combination of advantages, including proximity to coal, a river port, and an extensive transport network.</a:t>
          </a:r>
        </a:p>
      </dsp:txBody>
      <dsp:txXfrm>
        <a:off x="31070" y="52499"/>
        <a:ext cx="10453460" cy="574340"/>
      </dsp:txXfrm>
    </dsp:sp>
    <dsp:sp modelId="{BD341232-2D4E-49CA-9D99-050774BDB693}">
      <dsp:nvSpPr>
        <dsp:cNvPr id="0" name=""/>
        <dsp:cNvSpPr/>
      </dsp:nvSpPr>
      <dsp:spPr>
        <a:xfrm>
          <a:off x="0" y="75582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Key entrepreneurial families, like the Vivians and </a:t>
          </a:r>
          <a:r>
            <a:rPr lang="en-US" sz="1200" kern="1200" dirty="0" err="1">
              <a:latin typeface="Arial" panose="020B0604020202020204" pitchFamily="34" charset="0"/>
              <a:cs typeface="Arial" panose="020B0604020202020204" pitchFamily="34" charset="0"/>
            </a:rPr>
            <a:t>Grenfells</a:t>
          </a:r>
          <a:r>
            <a:rPr lang="en-US" sz="1200" kern="1200" dirty="0">
              <a:latin typeface="Arial" panose="020B0604020202020204" pitchFamily="34" charset="0"/>
              <a:cs typeface="Arial" panose="020B0604020202020204" pitchFamily="34" charset="0"/>
            </a:rPr>
            <a:t>, invested in national capital and developed planned worker districts while enhancing industrial processes.</a:t>
          </a:r>
        </a:p>
      </dsp:txBody>
      <dsp:txXfrm>
        <a:off x="31070" y="786898"/>
        <a:ext cx="10453460" cy="574340"/>
      </dsp:txXfrm>
    </dsp:sp>
    <dsp:sp modelId="{98972A68-31AF-4E93-97CC-EB9C151DE434}">
      <dsp:nvSpPr>
        <dsp:cNvPr id="0" name=""/>
        <dsp:cNvSpPr/>
      </dsp:nvSpPr>
      <dsp:spPr>
        <a:xfrm>
          <a:off x="0" y="149022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Major advancements included the use of reverberatory furnaces and refining methods for alloys and by-products, leading to a robust industrial ecosystem.</a:t>
          </a:r>
        </a:p>
      </dsp:txBody>
      <dsp:txXfrm>
        <a:off x="31070" y="1521298"/>
        <a:ext cx="10453460" cy="574340"/>
      </dsp:txXfrm>
    </dsp:sp>
    <dsp:sp modelId="{E2D24BE8-A233-4AD8-9B27-4C90C1D88232}">
      <dsp:nvSpPr>
        <dsp:cNvPr id="0" name=""/>
        <dsp:cNvSpPr/>
      </dsp:nvSpPr>
      <dsp:spPr>
        <a:xfrm>
          <a:off x="0" y="22246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By the mid-19th century, Swansea housed numerous factories that provided thousands of jobs, contributing significantly to Britain's shipbuilding, electrification, and manufacturing boom.</a:t>
          </a:r>
        </a:p>
      </dsp:txBody>
      <dsp:txXfrm>
        <a:off x="31070" y="2255699"/>
        <a:ext cx="10453460" cy="574340"/>
      </dsp:txXfrm>
    </dsp:sp>
    <dsp:sp modelId="{EA94B354-1226-47F4-B40A-5921B7A1A8AD}">
      <dsp:nvSpPr>
        <dsp:cNvPr id="0" name=""/>
        <dsp:cNvSpPr/>
      </dsp:nvSpPr>
      <dsp:spPr>
        <a:xfrm>
          <a:off x="0" y="295902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This period of industrial growth brought environmental and social challenges, including pollution and strain on communities.</a:t>
          </a:r>
        </a:p>
      </dsp:txBody>
      <dsp:txXfrm>
        <a:off x="31070" y="2990098"/>
        <a:ext cx="10453460" cy="574340"/>
      </dsp:txXfrm>
    </dsp:sp>
    <dsp:sp modelId="{5555AD0F-D63F-4D36-906E-E31D97EF2564}">
      <dsp:nvSpPr>
        <dsp:cNvPr id="0" name=""/>
        <dsp:cNvSpPr/>
      </dsp:nvSpPr>
      <dsp:spPr>
        <a:xfrm>
          <a:off x="0" y="36934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Ultimately, global competition diminished Swansea's industrial edge, yet this era transformed the landscape and identity of the Lower Tawe.</a:t>
          </a:r>
        </a:p>
      </dsp:txBody>
      <dsp:txXfrm>
        <a:off x="31070" y="3724499"/>
        <a:ext cx="10453460" cy="5743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0E77F-3804-2FFF-08B8-BC18B0A63A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20C5B5-E6FC-8CCE-E6F0-4BF70A9952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08532-A5CE-F950-001F-944832E39673}"/>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E6F78D41-EA38-49E7-B061-F8DECCEE5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DE973-9C2F-4CF4-114A-D0CE905C309D}"/>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3137006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DFDE3-CC87-69D2-2A8A-006D75CC74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4CBFDF-2CE1-EC90-C84B-59DBF6DAA5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6D459-2AB1-4167-1D3C-BE7502669A95}"/>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75FE34CC-7787-F1C1-CFBB-BFB3AED28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C2D71-E8FA-FBBF-A2C7-95C22A37F88D}"/>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289968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0B55-8135-9614-96FE-541726825E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96BA00-8E8A-D89E-AE53-1BA3B1A93B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DBC0EE-AA72-3181-DE8D-D0F353609CCE}"/>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DC2A4C0C-7F89-2834-483A-E9D8E89D17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C216-A3A5-2C57-2630-29A1BE841E58}"/>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1971405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64EDC-16A8-2B42-5D0E-83AC43C60F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CC7F3-3548-5D4E-3533-2AA5234144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38FF97-8263-FD91-FDE6-0CCF4D8774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52BD25-0E35-D9D4-2215-8F1EDC7567D3}"/>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6" name="Footer Placeholder 5">
            <a:extLst>
              <a:ext uri="{FF2B5EF4-FFF2-40B4-BE49-F238E27FC236}">
                <a16:creationId xmlns:a16="http://schemas.microsoft.com/office/drawing/2014/main" id="{4C72CCC6-30F4-76D9-02BC-D7C8853DAC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EAA20-3856-6F44-BCA9-48BC87DA146E}"/>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3362936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60693-F14B-97EF-C1AF-1AE8B99E31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42339A-9403-5F89-31DF-DE6C9EE089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230571-95CA-C90E-27F9-F6E1440162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5D7EF9-FE00-6D21-92AA-58CA9AA5CD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F655C9-0252-FA2A-5568-E1C23CFA83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84E5CF-5F22-5304-B29C-EA7A4C500C2D}"/>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8" name="Footer Placeholder 7">
            <a:extLst>
              <a:ext uri="{FF2B5EF4-FFF2-40B4-BE49-F238E27FC236}">
                <a16:creationId xmlns:a16="http://schemas.microsoft.com/office/drawing/2014/main" id="{D9053CFF-02CF-C905-9824-199B721B05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28AB10-79FC-E1BE-1225-CE0823381183}"/>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949098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18F2-B27D-D664-0259-37F184324E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372F0F-000C-3164-F4BD-B78CA99B6169}"/>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4" name="Footer Placeholder 3">
            <a:extLst>
              <a:ext uri="{FF2B5EF4-FFF2-40B4-BE49-F238E27FC236}">
                <a16:creationId xmlns:a16="http://schemas.microsoft.com/office/drawing/2014/main" id="{55232B63-3270-B960-20B5-ACA63F1AC3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34E272-B215-E497-5B9C-4A48369B4824}"/>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2403298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ADCEC4-E14B-633F-8216-E2756DCA3A2E}"/>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3" name="Footer Placeholder 2">
            <a:extLst>
              <a:ext uri="{FF2B5EF4-FFF2-40B4-BE49-F238E27FC236}">
                <a16:creationId xmlns:a16="http://schemas.microsoft.com/office/drawing/2014/main" id="{94AC28A8-1281-BBA6-1F38-A1A1950A2A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A519EE-3FEE-1160-E3AA-FEAEBE0B75A5}"/>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3655346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C112-3F3F-E370-CCC4-FB21F5C5E8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87C92F-F136-9241-A0F5-3A6C540739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411BE2-ABCE-40BC-A92F-DC020FF13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4F50BD-C33A-00DF-215E-74B7B4FA4854}"/>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6" name="Footer Placeholder 5">
            <a:extLst>
              <a:ext uri="{FF2B5EF4-FFF2-40B4-BE49-F238E27FC236}">
                <a16:creationId xmlns:a16="http://schemas.microsoft.com/office/drawing/2014/main" id="{11079D44-57C5-F6D7-115F-693AC7FE5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3FE707-CF6E-6ABE-B1C8-893D69095FA2}"/>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3104986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65CC1-2213-BC60-E993-FF6D85F92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F0A114-E1B2-98F2-9047-15DA7EB7F9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BBFA37-09B4-BC64-3FB0-5FB3EF741B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519DA7-C4A3-DD14-69DE-7DE313DC3F35}"/>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6" name="Footer Placeholder 5">
            <a:extLst>
              <a:ext uri="{FF2B5EF4-FFF2-40B4-BE49-F238E27FC236}">
                <a16:creationId xmlns:a16="http://schemas.microsoft.com/office/drawing/2014/main" id="{5A4F5843-0162-88CF-164A-6B1B2A827E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C7FD9-A166-3364-4E8D-877A57DB8C7C}"/>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2921737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C7CEF-CF2E-4D68-8079-CD8E585182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92E81-963A-56AC-E59A-632334F85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BAAF0-40FE-E423-EAAA-27BBEE184697}"/>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D8B45044-8A8E-2067-10AB-25536DA97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46BABA-27A7-0C25-28E6-4096515F521F}"/>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85565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AC7087-82FD-018F-DCA2-A2610F561D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1E7D49-7D25-3704-D8B3-831BABF321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B5AEE9-31F3-8959-5290-789E0B89A454}"/>
              </a:ext>
            </a:extLst>
          </p:cNvPr>
          <p:cNvSpPr>
            <a:spLocks noGrp="1"/>
          </p:cNvSpPr>
          <p:nvPr>
            <p:ph type="dt" sz="half" idx="10"/>
          </p:nvPr>
        </p:nvSpPr>
        <p:spPr/>
        <p:txBody>
          <a:body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7E8F8609-7FCF-877D-D49E-A005942206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D5A28D-E07E-18B2-9206-DC85B93A2280}"/>
              </a:ext>
            </a:extLst>
          </p:cNvPr>
          <p:cNvSpPr>
            <a:spLocks noGrp="1"/>
          </p:cNvSpPr>
          <p:nvPr>
            <p:ph type="sldNum" sz="quarter" idx="12"/>
          </p:nvPr>
        </p:nvSpPr>
        <p:spPr/>
        <p:txBody>
          <a:bodyPr/>
          <a:lstStyle/>
          <a:p>
            <a:fld id="{367C8786-F05F-48E9-B7E5-C23F98FACA05}" type="slidenum">
              <a:rPr lang="en-GB" smtClean="0"/>
              <a:t>‹#›</a:t>
            </a:fld>
            <a:endParaRPr lang="en-GB"/>
          </a:p>
        </p:txBody>
      </p:sp>
    </p:spTree>
    <p:extLst>
      <p:ext uri="{BB962C8B-B14F-4D97-AF65-F5344CB8AC3E}">
        <p14:creationId xmlns:p14="http://schemas.microsoft.com/office/powerpoint/2010/main" val="368132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66B82B-028D-1199-4BD1-188C2D1635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360259-49CC-BA4C-C282-10A561DE23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904B35-AFE5-D124-BFAE-DC0521140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C9F437-7C7E-4951-BA8A-B00B9CEC8FFC}" type="datetimeFigureOut">
              <a:rPr lang="en-GB" smtClean="0"/>
              <a:t>08/11/2025</a:t>
            </a:fld>
            <a:endParaRPr lang="en-GB"/>
          </a:p>
        </p:txBody>
      </p:sp>
      <p:sp>
        <p:nvSpPr>
          <p:cNvPr id="5" name="Footer Placeholder 4">
            <a:extLst>
              <a:ext uri="{FF2B5EF4-FFF2-40B4-BE49-F238E27FC236}">
                <a16:creationId xmlns:a16="http://schemas.microsoft.com/office/drawing/2014/main" id="{8DFD66E9-C768-7271-BC73-449E01B997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3F6788-42A4-ACC0-0899-6FB649328C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7C8786-F05F-48E9-B7E5-C23F98FACA05}" type="slidenum">
              <a:rPr lang="en-GB" smtClean="0"/>
              <a:t>‹#›</a:t>
            </a:fld>
            <a:endParaRPr lang="en-GB"/>
          </a:p>
        </p:txBody>
      </p:sp>
    </p:spTree>
    <p:extLst>
      <p:ext uri="{BB962C8B-B14F-4D97-AF65-F5344CB8AC3E}">
        <p14:creationId xmlns:p14="http://schemas.microsoft.com/office/powerpoint/2010/main" val="131028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CE638C-5BED-6C90-8877-8D038C0F8D5F}"/>
              </a:ext>
            </a:extLst>
          </p:cNvPr>
          <p:cNvPicPr>
            <a:picLocks noChangeAspect="1"/>
          </p:cNvPicPr>
          <p:nvPr/>
        </p:nvPicPr>
        <p:blipFill>
          <a:blip r:embed="rId2"/>
          <a:stretch>
            <a:fillRect/>
          </a:stretch>
        </p:blipFill>
        <p:spPr>
          <a:xfrm>
            <a:off x="1084668" y="952238"/>
            <a:ext cx="10102543" cy="2554014"/>
          </a:xfrm>
          <a:prstGeom prst="rect">
            <a:avLst/>
          </a:prstGeom>
        </p:spPr>
      </p:pic>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340BF-6B94-13ED-B5F3-82EBB08FAAFB}"/>
              </a:ext>
            </a:extLst>
          </p:cNvPr>
          <p:cNvSpPr>
            <a:spLocks noGrp="1"/>
          </p:cNvSpPr>
          <p:nvPr>
            <p:ph type="ctrTitle"/>
          </p:nvPr>
        </p:nvSpPr>
        <p:spPr>
          <a:xfrm>
            <a:off x="1289304" y="3429000"/>
            <a:ext cx="8921672" cy="1713305"/>
          </a:xfrm>
        </p:spPr>
        <p:txBody>
          <a:bodyPr anchor="b">
            <a:normAutofit fontScale="90000"/>
          </a:bodyPr>
          <a:lstStyle/>
          <a:p>
            <a:pPr algn="l"/>
            <a:r>
              <a:rPr lang="en-GB" sz="5600" dirty="0">
                <a:latin typeface="Amasis MT Pro Black" panose="02040A04050005020304" pitchFamily="18" charset="0"/>
              </a:rPr>
              <a:t>Industrial Revolution: Power Point Presentation </a:t>
            </a:r>
          </a:p>
        </p:txBody>
      </p:sp>
      <p:sp>
        <p:nvSpPr>
          <p:cNvPr id="3" name="Subtitle 2">
            <a:extLst>
              <a:ext uri="{FF2B5EF4-FFF2-40B4-BE49-F238E27FC236}">
                <a16:creationId xmlns:a16="http://schemas.microsoft.com/office/drawing/2014/main" id="{3FBC7465-6ABB-AA12-FD75-68DEBFF0214B}"/>
              </a:ext>
            </a:extLst>
          </p:cNvPr>
          <p:cNvSpPr>
            <a:spLocks noGrp="1"/>
          </p:cNvSpPr>
          <p:nvPr>
            <p:ph type="subTitle" idx="1"/>
          </p:nvPr>
        </p:nvSpPr>
        <p:spPr>
          <a:xfrm>
            <a:off x="5750140" y="6348585"/>
            <a:ext cx="2431359" cy="369320"/>
          </a:xfrm>
        </p:spPr>
        <p:txBody>
          <a:bodyPr anchor="t">
            <a:normAutofit fontScale="92500" lnSpcReduction="10000"/>
          </a:bodyPr>
          <a:lstStyle/>
          <a:p>
            <a:pPr algn="l"/>
            <a:r>
              <a:rPr lang="en-GB" dirty="0">
                <a:latin typeface="Amasis MT Pro Black" panose="02040A04050005020304" pitchFamily="18" charset="0"/>
              </a:rPr>
              <a:t>Grigore Efros </a:t>
            </a:r>
          </a:p>
        </p:txBody>
      </p:sp>
    </p:spTree>
    <p:extLst>
      <p:ext uri="{BB962C8B-B14F-4D97-AF65-F5344CB8AC3E}">
        <p14:creationId xmlns:p14="http://schemas.microsoft.com/office/powerpoint/2010/main" val="3514427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0A985-BB1A-C807-CD1D-52A494B5368E}"/>
              </a:ext>
            </a:extLst>
          </p:cNvPr>
          <p:cNvSpPr>
            <a:spLocks noGrp="1"/>
          </p:cNvSpPr>
          <p:nvPr>
            <p:ph type="title"/>
          </p:nvPr>
        </p:nvSpPr>
        <p:spPr>
          <a:xfrm>
            <a:off x="589009" y="502400"/>
            <a:ext cx="3367171" cy="1818064"/>
          </a:xfrm>
        </p:spPr>
        <p:txBody>
          <a:bodyPr>
            <a:normAutofit/>
          </a:bodyPr>
          <a:lstStyle/>
          <a:p>
            <a:pPr algn="ctr"/>
            <a:r>
              <a:rPr lang="en-GB" sz="3600" dirty="0">
                <a:latin typeface="Arial Black" panose="020B0A04020102020204" pitchFamily="34" charset="0"/>
              </a:rPr>
              <a:t>Introduction </a:t>
            </a:r>
          </a:p>
        </p:txBody>
      </p:sp>
      <p:pic>
        <p:nvPicPr>
          <p:cNvPr id="5" name="Picture 4">
            <a:extLst>
              <a:ext uri="{FF2B5EF4-FFF2-40B4-BE49-F238E27FC236}">
                <a16:creationId xmlns:a16="http://schemas.microsoft.com/office/drawing/2014/main" id="{9A442048-5CDB-D7CE-B791-7083E4277AC9}"/>
              </a:ext>
            </a:extLst>
          </p:cNvPr>
          <p:cNvPicPr>
            <a:picLocks noChangeAspect="1"/>
          </p:cNvPicPr>
          <p:nvPr/>
        </p:nvPicPr>
        <p:blipFill>
          <a:blip r:embed="rId2"/>
          <a:srcRect t="13426"/>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 name="Picture 3">
            <a:extLst>
              <a:ext uri="{FF2B5EF4-FFF2-40B4-BE49-F238E27FC236}">
                <a16:creationId xmlns:a16="http://schemas.microsoft.com/office/drawing/2014/main" id="{E012DFEC-3CEC-3365-587B-474A82FB932C}"/>
              </a:ext>
            </a:extLst>
          </p:cNvPr>
          <p:cNvPicPr>
            <a:picLocks noChangeAspect="1"/>
          </p:cNvPicPr>
          <p:nvPr/>
        </p:nvPicPr>
        <p:blipFill>
          <a:blip r:embed="rId3"/>
          <a:srcRect r="1" b="8095"/>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7D9597F9-99D8-5F85-4400-F39F178CA955}"/>
              </a:ext>
            </a:extLst>
          </p:cNvPr>
          <p:cNvSpPr>
            <a:spLocks noGrp="1"/>
          </p:cNvSpPr>
          <p:nvPr>
            <p:ph idx="1"/>
          </p:nvPr>
        </p:nvSpPr>
        <p:spPr>
          <a:xfrm>
            <a:off x="5449633" y="3455208"/>
            <a:ext cx="5742432" cy="2344708"/>
          </a:xfrm>
        </p:spPr>
        <p:txBody>
          <a:bodyPr anchor="ctr">
            <a:noAutofit/>
          </a:bodyPr>
          <a:lstStyle/>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The lower Tawe valley of Swansea, known as "Copperopolis," served as an integrated industrial district due to the unique advantages offered by local coal resources, navigable river access to the deep-water docks, and the availability of ore and capital.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The copper industry was primary in attracting population, investment and infrastructure, and extending its economic footprint beyond the valley.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The principal entrepreneurs included the Vivian family, the partnership of Grenfell &amp; Williams, and the London-based merchant Chauncey Townsend, each played a role in the area's growth, and all had ties to investors in mining and manufacturing.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By 1886, the Vivian enterprises employed around 3000 workers.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The Vivians built </a:t>
            </a:r>
            <a:r>
              <a:rPr lang="en-US" sz="1200" dirty="0" err="1">
                <a:latin typeface="Arial" panose="020B0604020202020204" pitchFamily="34" charset="0"/>
                <a:cs typeface="Arial" panose="020B0604020202020204" pitchFamily="34" charset="0"/>
              </a:rPr>
              <a:t>Trevivian</a:t>
            </a:r>
            <a:r>
              <a:rPr lang="en-US" sz="1200" dirty="0">
                <a:latin typeface="Arial" panose="020B0604020202020204" pitchFamily="34" charset="0"/>
                <a:cs typeface="Arial" panose="020B0604020202020204" pitchFamily="34" charset="0"/>
              </a:rPr>
              <a:t> (Hafod) using a grid system in the late 1830s. Grenfell &amp; Williams initiated </a:t>
            </a:r>
            <a:r>
              <a:rPr lang="en-US" sz="1200" dirty="0" err="1">
                <a:latin typeface="Arial" panose="020B0604020202020204" pitchFamily="34" charset="0"/>
                <a:cs typeface="Arial" panose="020B0604020202020204" pitchFamily="34" charset="0"/>
              </a:rPr>
              <a:t>Grenfelltown</a:t>
            </a:r>
            <a:r>
              <a:rPr lang="en-US" sz="1200" dirty="0">
                <a:latin typeface="Arial" panose="020B0604020202020204" pitchFamily="34" charset="0"/>
                <a:cs typeface="Arial" panose="020B0604020202020204" pitchFamily="34" charset="0"/>
              </a:rPr>
              <a:t> from 1803-1813 and built in schools, churches and other infrastructure needed to maintain a workforce with skills value to the businesses.</a:t>
            </a:r>
            <a:endParaRPr lang="en-GB" sz="12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107464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E3A59-857E-3054-2266-CAFDE3A42901}"/>
              </a:ext>
            </a:extLst>
          </p:cNvPr>
          <p:cNvSpPr>
            <a:spLocks noGrp="1"/>
          </p:cNvSpPr>
          <p:nvPr>
            <p:ph type="title"/>
          </p:nvPr>
        </p:nvSpPr>
        <p:spPr>
          <a:xfrm>
            <a:off x="1" y="502400"/>
            <a:ext cx="4471100" cy="1818064"/>
          </a:xfrm>
        </p:spPr>
        <p:txBody>
          <a:bodyPr>
            <a:normAutofit/>
          </a:bodyPr>
          <a:lstStyle/>
          <a:p>
            <a:pPr algn="ctr"/>
            <a:r>
              <a:rPr lang="en-GB" sz="3600" dirty="0">
                <a:latin typeface="Arial Black" panose="020B0A04020102020204" pitchFamily="34" charset="0"/>
              </a:rPr>
              <a:t>Processes that made prosperity</a:t>
            </a:r>
          </a:p>
        </p:txBody>
      </p:sp>
      <p:pic>
        <p:nvPicPr>
          <p:cNvPr id="5" name="Picture 4">
            <a:extLst>
              <a:ext uri="{FF2B5EF4-FFF2-40B4-BE49-F238E27FC236}">
                <a16:creationId xmlns:a16="http://schemas.microsoft.com/office/drawing/2014/main" id="{98F96A48-43E2-68F2-41B2-F300BAAFBB79}"/>
              </a:ext>
            </a:extLst>
          </p:cNvPr>
          <p:cNvPicPr>
            <a:picLocks noChangeAspect="1"/>
          </p:cNvPicPr>
          <p:nvPr/>
        </p:nvPicPr>
        <p:blipFill>
          <a:blip r:embed="rId2"/>
          <a:srcRect t="51394" r="-1" b="5370"/>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 name="Picture 3">
            <a:extLst>
              <a:ext uri="{FF2B5EF4-FFF2-40B4-BE49-F238E27FC236}">
                <a16:creationId xmlns:a16="http://schemas.microsoft.com/office/drawing/2014/main" id="{1106603A-95DC-38B5-24DF-7C64A2DAAB4F}"/>
              </a:ext>
            </a:extLst>
          </p:cNvPr>
          <p:cNvPicPr>
            <a:picLocks noChangeAspect="1"/>
          </p:cNvPicPr>
          <p:nvPr/>
        </p:nvPicPr>
        <p:blipFill>
          <a:blip r:embed="rId3"/>
          <a:srcRect l="12316" r="8234" b="1"/>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EAB35361-F659-3DA4-017B-64F4593FB0EC}"/>
              </a:ext>
            </a:extLst>
          </p:cNvPr>
          <p:cNvSpPr>
            <a:spLocks noGrp="1"/>
          </p:cNvSpPr>
          <p:nvPr>
            <p:ph idx="1"/>
          </p:nvPr>
        </p:nvSpPr>
        <p:spPr>
          <a:xfrm>
            <a:off x="5449633" y="3455208"/>
            <a:ext cx="5742432" cy="2344708"/>
          </a:xfrm>
        </p:spPr>
        <p:txBody>
          <a:bodyPr anchor="ctr">
            <a:noAutofit/>
          </a:bodyPr>
          <a:lstStyle/>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The "Welsh method" of smelting copper involved repeatedly calcining and smelting copper in reverberatory furnaces, continually requiring large compounds, and discharging large amounts of waste.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Locally sourced limestone was used as a flux to remove impurities from the smelting process, and the rolling and finishing processes were integrated in the smelting process, particularly at Morfa.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Hafod pioneered the separation of nickel and cobalt in the 1850s and was indicative of ongoing process advancements and product differentiation in materials science more generally.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A move to coal, steam power, iron, and railways in Britain enabled lower costs and expanded market opportunities that were advantageous for coal-dependent operations and products heavy in logistics from Swansea.</a:t>
            </a:r>
            <a:endParaRPr lang="en-GB" sz="12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404368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6941E-0988-C03A-D60A-F5A79673921B}"/>
              </a:ext>
            </a:extLst>
          </p:cNvPr>
          <p:cNvSpPr>
            <a:spLocks noGrp="1"/>
          </p:cNvSpPr>
          <p:nvPr>
            <p:ph type="title"/>
          </p:nvPr>
        </p:nvSpPr>
        <p:spPr>
          <a:xfrm>
            <a:off x="75675" y="502400"/>
            <a:ext cx="4395426" cy="1818064"/>
          </a:xfrm>
        </p:spPr>
        <p:txBody>
          <a:bodyPr>
            <a:normAutofit/>
          </a:bodyPr>
          <a:lstStyle/>
          <a:p>
            <a:pPr algn="ctr"/>
            <a:r>
              <a:rPr lang="en-GB" sz="3600" dirty="0">
                <a:latin typeface="Arial Black" panose="020B0A04020102020204" pitchFamily="34" charset="0"/>
              </a:rPr>
              <a:t>Workforce and social issues</a:t>
            </a:r>
          </a:p>
        </p:txBody>
      </p:sp>
      <p:pic>
        <p:nvPicPr>
          <p:cNvPr id="4" name="Picture 3">
            <a:extLst>
              <a:ext uri="{FF2B5EF4-FFF2-40B4-BE49-F238E27FC236}">
                <a16:creationId xmlns:a16="http://schemas.microsoft.com/office/drawing/2014/main" id="{20BFD589-2D1B-0586-BDDA-5C02D7B356BA}"/>
              </a:ext>
            </a:extLst>
          </p:cNvPr>
          <p:cNvPicPr>
            <a:picLocks noChangeAspect="1"/>
          </p:cNvPicPr>
          <p:nvPr/>
        </p:nvPicPr>
        <p:blipFill>
          <a:blip r:embed="rId2"/>
          <a:srcRect t="17406" b="26830"/>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a:extLst>
              <a:ext uri="{FF2B5EF4-FFF2-40B4-BE49-F238E27FC236}">
                <a16:creationId xmlns:a16="http://schemas.microsoft.com/office/drawing/2014/main" id="{310F02B9-FFEA-EABD-99A8-A2A8D5075FA5}"/>
              </a:ext>
            </a:extLst>
          </p:cNvPr>
          <p:cNvPicPr>
            <a:picLocks noChangeAspect="1"/>
          </p:cNvPicPr>
          <p:nvPr/>
        </p:nvPicPr>
        <p:blipFill>
          <a:blip r:embed="rId3"/>
          <a:srcRect t="1027" r="-2" b="10679"/>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E2AB3C7D-62CB-6A58-FC68-8711E8243ABE}"/>
              </a:ext>
            </a:extLst>
          </p:cNvPr>
          <p:cNvSpPr>
            <a:spLocks noGrp="1"/>
          </p:cNvSpPr>
          <p:nvPr>
            <p:ph idx="1"/>
          </p:nvPr>
        </p:nvSpPr>
        <p:spPr>
          <a:xfrm>
            <a:off x="5449633" y="3455208"/>
            <a:ext cx="5742432" cy="2344708"/>
          </a:xfrm>
        </p:spPr>
        <p:txBody>
          <a:bodyPr anchor="ctr">
            <a:normAutofit/>
          </a:bodyPr>
          <a:lstStyle/>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Workforce growth from dosens in the middle of the 18th century to thousands by the end of the 19th century. Owners built terraced housing to attract and retain skilled employees. </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Common paternalistic organisational elements included company-built schools, churches, or chapels, along with grid-planned terraces in destinations such as </a:t>
            </a:r>
            <a:r>
              <a:rPr lang="en-US" sz="1200" dirty="0" err="1">
                <a:latin typeface="Arial" panose="020B0604020202020204" pitchFamily="34" charset="0"/>
                <a:cs typeface="Arial" panose="020B0604020202020204" pitchFamily="34" charset="0"/>
              </a:rPr>
              <a:t>Trevivian</a:t>
            </a:r>
            <a:r>
              <a:rPr lang="en-US" sz="1200" dirty="0">
                <a:latin typeface="Arial" panose="020B0604020202020204" pitchFamily="34" charset="0"/>
                <a:cs typeface="Arial" panose="020B0604020202020204" pitchFamily="34" charset="0"/>
              </a:rPr>
              <a:t> and </a:t>
            </a:r>
            <a:r>
              <a:rPr lang="en-US" sz="1200" dirty="0" err="1">
                <a:latin typeface="Arial" panose="020B0604020202020204" pitchFamily="34" charset="0"/>
                <a:cs typeface="Arial" panose="020B0604020202020204" pitchFamily="34" charset="0"/>
              </a:rPr>
              <a:t>Grenfelltown</a:t>
            </a:r>
            <a:r>
              <a:rPr lang="en-US" sz="1200" dirty="0">
                <a:latin typeface="Arial" panose="020B0604020202020204" pitchFamily="34" charset="0"/>
                <a:cs typeface="Arial" panose="020B0604020202020204" pitchFamily="34" charset="0"/>
              </a:rPr>
              <a:t>, contributing to an idiosyncratic industrial settlement character.</a:t>
            </a:r>
          </a:p>
          <a:p>
            <a:pPr>
              <a:buFont typeface="Wingdings" panose="05000000000000000000" pitchFamily="2" charset="2"/>
              <a:buChar char="ü"/>
            </a:pPr>
            <a:r>
              <a:rPr lang="en-US" sz="1200" dirty="0">
                <a:latin typeface="Arial" panose="020B0604020202020204" pitchFamily="34" charset="0"/>
                <a:cs typeface="Arial" panose="020B0604020202020204" pitchFamily="34" charset="0"/>
              </a:rPr>
              <a:t>Factory life demanded strict time discipline, imposed fines, and (often) required workers to use dangerous machinery, mirroring the pressures in Swansea's industrial work, from furnaces to mills, tramways, and yards.</a:t>
            </a:r>
            <a:endParaRPr lang="en-GB" sz="12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556933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15EB4-88DF-3000-D07B-98CBF04E0778}"/>
              </a:ext>
            </a:extLst>
          </p:cNvPr>
          <p:cNvSpPr>
            <a:spLocks noGrp="1"/>
          </p:cNvSpPr>
          <p:nvPr>
            <p:ph type="title"/>
          </p:nvPr>
        </p:nvSpPr>
        <p:spPr/>
        <p:txBody>
          <a:bodyPr/>
          <a:lstStyle/>
          <a:p>
            <a:r>
              <a:rPr lang="en-GB" dirty="0"/>
              <a:t> </a:t>
            </a:r>
            <a:r>
              <a:rPr lang="en-US" sz="3200" dirty="0">
                <a:latin typeface="Arial Black" panose="020B0A04020102020204" pitchFamily="34" charset="0"/>
              </a:rPr>
              <a:t>What made Swansea’s prosperity distinct?</a:t>
            </a:r>
            <a:endParaRPr lang="en-GB" sz="3200" dirty="0">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B119B5CC-5AC2-AED6-3102-EEDCC368AA21}"/>
              </a:ext>
            </a:extLst>
          </p:cNvPr>
          <p:cNvGraphicFramePr>
            <a:graphicFrameLocks noGrp="1"/>
          </p:cNvGraphicFramePr>
          <p:nvPr>
            <p:ph idx="1"/>
            <p:extLst>
              <p:ext uri="{D42A27DB-BD31-4B8C-83A1-F6EECF244321}">
                <p14:modId xmlns:p14="http://schemas.microsoft.com/office/powerpoint/2010/main" val="724714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6102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04CE6-7F7C-FCC6-A357-0EC34DDB863F}"/>
              </a:ext>
            </a:extLst>
          </p:cNvPr>
          <p:cNvSpPr>
            <a:spLocks noGrp="1"/>
          </p:cNvSpPr>
          <p:nvPr>
            <p:ph type="title"/>
          </p:nvPr>
        </p:nvSpPr>
        <p:spPr>
          <a:xfrm>
            <a:off x="1027912" y="365125"/>
            <a:ext cx="10325888" cy="1325563"/>
          </a:xfrm>
        </p:spPr>
        <p:txBody>
          <a:bodyPr>
            <a:normAutofit/>
          </a:bodyPr>
          <a:lstStyle/>
          <a:p>
            <a:r>
              <a:rPr lang="en-GB" sz="3200"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A1BB38C5-6CFA-CEB6-232C-A9EEB5EB6292}"/>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Brookes, G. (2015). </a:t>
            </a:r>
            <a:r>
              <a:rPr lang="en-US" sz="1600" i="1" dirty="0">
                <a:latin typeface="Arial" panose="020B0604020202020204" pitchFamily="34" charset="0"/>
                <a:cs typeface="Arial" panose="020B0604020202020204" pitchFamily="34" charset="0"/>
              </a:rPr>
              <a:t>Swansea in the 1950s: Ten Years that changed a City</a:t>
            </a:r>
            <a:r>
              <a:rPr lang="en-US" sz="1600" dirty="0">
                <a:latin typeface="Arial" panose="020B0604020202020204" pitchFamily="34" charset="0"/>
                <a:cs typeface="Arial" panose="020B0604020202020204" pitchFamily="34" charset="0"/>
              </a:rPr>
              <a:t>. Amberley Publishing Limited.</a:t>
            </a:r>
          </a:p>
          <a:p>
            <a:r>
              <a:rPr lang="en-US" sz="1600" dirty="0">
                <a:latin typeface="Arial" panose="020B0604020202020204" pitchFamily="34" charset="0"/>
                <a:cs typeface="Arial" panose="020B0604020202020204" pitchFamily="34" charset="0"/>
              </a:rPr>
              <a:t>Evans, C., &amp; Saunders, O. (2015). A world of copper: globalizing the Industrial Revolution, 1830–70. </a:t>
            </a:r>
            <a:r>
              <a:rPr lang="en-US" sz="1600" i="1" dirty="0">
                <a:latin typeface="Arial" panose="020B0604020202020204" pitchFamily="34" charset="0"/>
                <a:cs typeface="Arial" panose="020B0604020202020204" pitchFamily="34" charset="0"/>
              </a:rPr>
              <a:t>Journal of Global History, 10</a:t>
            </a:r>
            <a:r>
              <a:rPr lang="en-US" sz="1600" dirty="0">
                <a:latin typeface="Arial" panose="020B0604020202020204" pitchFamily="34" charset="0"/>
                <a:cs typeface="Arial" panose="020B0604020202020204" pitchFamily="34" charset="0"/>
              </a:rPr>
              <a:t>(1), 3-26.</a:t>
            </a:r>
          </a:p>
          <a:p>
            <a:r>
              <a:rPr lang="en-US" sz="1600" dirty="0">
                <a:latin typeface="Arial" panose="020B0604020202020204" pitchFamily="34" charset="0"/>
                <a:cs typeface="Arial" panose="020B0604020202020204" pitchFamily="34" charset="0"/>
              </a:rPr>
              <a:t>Hughes, S. (2008). </a:t>
            </a:r>
            <a:r>
              <a:rPr lang="en-US" sz="1600" i="1" dirty="0">
                <a:latin typeface="Arial" panose="020B0604020202020204" pitchFamily="34" charset="0"/>
                <a:cs typeface="Arial" panose="020B0604020202020204" pitchFamily="34" charset="0"/>
              </a:rPr>
              <a:t>Copperopolis: landscapes of the early industrial period in Swansea.</a:t>
            </a:r>
            <a:r>
              <a:rPr lang="en-US" sz="1600" dirty="0">
                <a:latin typeface="Arial" panose="020B0604020202020204" pitchFamily="34" charset="0"/>
                <a:cs typeface="Arial" panose="020B0604020202020204" pitchFamily="34" charset="0"/>
              </a:rPr>
              <a:t> Royal Commission on the Ancient and Historical Monuments of Wales.</a:t>
            </a:r>
          </a:p>
          <a:p>
            <a:r>
              <a:rPr lang="en-US" sz="1600" dirty="0">
                <a:latin typeface="Arial" panose="020B0604020202020204" pitchFamily="34" charset="0"/>
                <a:cs typeface="Arial" panose="020B0604020202020204" pitchFamily="34" charset="0"/>
              </a:rPr>
              <a:t>Gwynn, D. (2021). </a:t>
            </a:r>
            <a:r>
              <a:rPr lang="en-US" sz="1600" i="1" dirty="0">
                <a:latin typeface="Arial" panose="020B0604020202020204" pitchFamily="34" charset="0"/>
                <a:cs typeface="Arial" panose="020B0604020202020204" pitchFamily="34" charset="0"/>
              </a:rPr>
              <a:t>The Little History of Swansea</a:t>
            </a:r>
            <a:r>
              <a:rPr lang="en-US" sz="1600" dirty="0">
                <a:latin typeface="Arial" panose="020B0604020202020204" pitchFamily="34" charset="0"/>
                <a:cs typeface="Arial" panose="020B0604020202020204" pitchFamily="34" charset="0"/>
              </a:rPr>
              <a:t>. The History Press.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Morgan, R., Langlands, L., Henderson, T., &amp; Lewis, R. (2024). Rediscovering Copperopolis: The Hafod Plate Rolling Mill, Swansea. </a:t>
            </a:r>
            <a:r>
              <a:rPr lang="en-GB" sz="1600" i="1" dirty="0">
                <a:latin typeface="Arial" panose="020B0604020202020204" pitchFamily="34" charset="0"/>
                <a:cs typeface="Arial" panose="020B0604020202020204" pitchFamily="34" charset="0"/>
              </a:rPr>
              <a:t>Industrial Archaeology Review, 46</a:t>
            </a:r>
            <a:r>
              <a:rPr lang="en-GB" sz="1600" dirty="0">
                <a:latin typeface="Arial" panose="020B0604020202020204" pitchFamily="34" charset="0"/>
                <a:cs typeface="Arial" panose="020B0604020202020204" pitchFamily="34" charset="0"/>
              </a:rPr>
              <a:t>(1), 2-17.</a:t>
            </a:r>
          </a:p>
          <a:p>
            <a:r>
              <a:rPr lang="en-US" sz="1600" dirty="0">
                <a:latin typeface="Arial" panose="020B0604020202020204" pitchFamily="34" charset="0"/>
                <a:cs typeface="Arial" panose="020B0604020202020204" pitchFamily="34" charset="0"/>
              </a:rPr>
              <a:t>May, S. (2023). </a:t>
            </a:r>
            <a:r>
              <a:rPr lang="en-US" sz="1600" i="1" dirty="0">
                <a:latin typeface="Arial" panose="020B0604020202020204" pitchFamily="34" charset="0"/>
                <a:cs typeface="Arial" panose="020B0604020202020204" pitchFamily="34" charset="0"/>
              </a:rPr>
              <a:t>Heritage-Led Regeneration and the Sanitisation of Memory in the Lower Swansea Valley.</a:t>
            </a:r>
            <a:r>
              <a:rPr lang="en-US" sz="1600" dirty="0">
                <a:latin typeface="Arial" panose="020B0604020202020204" pitchFamily="34" charset="0"/>
                <a:cs typeface="Arial" panose="020B0604020202020204" pitchFamily="34" charset="0"/>
              </a:rPr>
              <a:t> In Toxic Heritage (pp. 77-88). Routledge.</a:t>
            </a:r>
          </a:p>
          <a:p>
            <a:r>
              <a:rPr lang="en-US" sz="1600" dirty="0">
                <a:latin typeface="Arial" panose="020B0604020202020204" pitchFamily="34" charset="0"/>
                <a:cs typeface="Arial" panose="020B0604020202020204" pitchFamily="34" charset="0"/>
              </a:rPr>
              <a:t>Symons, J. C. (2008). </a:t>
            </a:r>
            <a:r>
              <a:rPr lang="en-US" sz="1600" i="1" dirty="0">
                <a:latin typeface="Arial" panose="020B0604020202020204" pitchFamily="34" charset="0"/>
                <a:cs typeface="Arial" panose="020B0604020202020204" pitchFamily="34" charset="0"/>
              </a:rPr>
              <a:t>The Mining and Smelting of Copper in England and Wales, 1760-1820</a:t>
            </a:r>
            <a:r>
              <a:rPr lang="en-US" sz="1600" dirty="0">
                <a:latin typeface="Arial" panose="020B0604020202020204" pitchFamily="34" charset="0"/>
                <a:cs typeface="Arial" panose="020B0604020202020204" pitchFamily="34" charset="0"/>
              </a:rPr>
              <a:t> (Doctoral dissertation, Coventry University in collaboration with University College Worcester).</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8805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762</Words>
  <PresentationFormat>Widescreen</PresentationFormat>
  <Paragraphs>32</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Amasis MT Pro Black</vt:lpstr>
      <vt:lpstr>Aptos</vt:lpstr>
      <vt:lpstr>Aptos Display</vt:lpstr>
      <vt:lpstr>Arial</vt:lpstr>
      <vt:lpstr>Arial Black</vt:lpstr>
      <vt:lpstr>Wingdings</vt:lpstr>
      <vt:lpstr>Office Theme</vt:lpstr>
      <vt:lpstr>Industrial Revolution: Power Point Presentation </vt:lpstr>
      <vt:lpstr>Introduction </vt:lpstr>
      <vt:lpstr>Processes that made prosperity</vt:lpstr>
      <vt:lpstr>Workforce and social issues</vt:lpstr>
      <vt:lpstr> What made Swansea’s prosperity distinct?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2025-11-08T20:33:09Z</dcterms:created>
  <dcterms:modified xsi:type="dcterms:W3CDTF">2025-11-08T21:08:50Z</dcterms:modified>
</cp:coreProperties>
</file>