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89C1F-9369-21E3-2CA3-314438D8D1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07945D-757F-96D4-7312-C4562B4B95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41DF8C-2BF7-0A3B-CA76-46A2C13EF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9E0-DFE1-4E0D-A680-641D86C45607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DB3E5F-6A6A-48DD-7A6F-0F208B160E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A575E8-13CF-C55E-81FB-83779741A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C19E-103E-4F0B-8F09-FD8350EAD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068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116A7-042A-940D-9838-6EDEA3C80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9FD5B-21BB-6586-A35E-DA4A0C98BB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06BAF1-3D07-76F6-DD3E-286F652AE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9E0-DFE1-4E0D-A680-641D86C45607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172AB-18AA-A32D-8DBE-1FD459DB5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D17EB-1666-82BA-E6E1-99E18F45F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C19E-103E-4F0B-8F09-FD8350EAD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528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60DF7-E065-9F3F-6C4B-46DE25D57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A84065-BED6-90E7-B625-4333DE565C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F6CA8A-E3B6-2055-9E57-2B87572AB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9E0-DFE1-4E0D-A680-641D86C45607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D1FEA9-DE7C-5645-2E83-D1C9DE89A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D2FD99-A928-24BD-87E5-B5611C705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C19E-103E-4F0B-8F09-FD8350EAD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450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9DCD1-E088-5F3E-12BD-CA5119C10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A66F7-BC1A-6BD7-78F9-B6D00E5BB9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E2958F-DC9E-2A0E-51F1-286C566909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8D927C-8DF2-4404-D019-1A256873B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9E0-DFE1-4E0D-A680-641D86C45607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FE6F1-B3FA-F46C-FF8C-5632FDC85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ECED4-F118-D373-5154-B494E31A0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C19E-103E-4F0B-8F09-FD8350EAD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15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B40C4-482F-610E-19DB-30F612A79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F6DA6E-BF97-264B-943D-E195E0C509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10C7A7-EF5D-88E8-190A-DD260FF931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26CBEA-5AF0-2847-DD5D-BC33FBF69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217313-8CEF-688A-C0CF-DD2D1C7048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E61E8E-DAE2-C358-81D5-59C74DC48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9E0-DFE1-4E0D-A680-641D86C45607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17C914-C22F-880F-DFB3-36E857BE3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B1916A-1278-BD02-98C5-DE8CB87B1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C19E-103E-4F0B-8F09-FD8350EAD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851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20A44-469F-16FB-6AA4-D0C0F7887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415104-F604-5F1A-BCD4-C15F1C58E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9E0-DFE1-4E0D-A680-641D86C45607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2A21DC-2ECC-A143-43D6-315FD0133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F93551-E8BC-0EAD-D862-5491B3CAC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C19E-103E-4F0B-8F09-FD8350EAD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89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4C61D4-D9A9-2060-45EF-AE85D494E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9E0-DFE1-4E0D-A680-641D86C45607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5BD797-DD15-C90C-0D0D-7E95FEA31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A4DFE1-3964-DEB6-6357-F6F9826AC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C19E-103E-4F0B-8F09-FD8350EAD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485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2440F-F435-446D-169C-09AB6EBA7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B2D74-AE44-0A77-D0D1-935F7D353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98F5D3-4CA3-1DD6-D6FA-AADBEF859B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5505E3-3E19-E0D3-A520-AD46A3A7B9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9E0-DFE1-4E0D-A680-641D86C45607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4F4536-09D1-E8E2-7EEC-200AFD001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B23B3E-413B-CEF6-D85A-98838D957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C19E-103E-4F0B-8F09-FD8350EAD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412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A7C9C-4773-1B4C-4D59-9926DE2EC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C58239-88B3-6AB2-39A6-7578D2281F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69D4AD-CE2D-D7ED-3665-2D388C9E98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E84CB1-FBB5-2B58-5C0F-25B4E0F51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9E0-DFE1-4E0D-A680-641D86C45607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71A309-1335-7130-FEF8-010AD7A5D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ACF870-6242-424B-2695-9865E1ECC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C19E-103E-4F0B-8F09-FD8350EAD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720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CE765-6F44-4D78-2663-BA8217354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DBF137-B677-C209-9B98-C6557E5357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6EFA5-878F-A1E2-077F-86A52F23C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9E0-DFE1-4E0D-A680-641D86C45607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4EED5-5DB0-0DDD-7444-338888339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1D5C60-39EA-8E16-5C43-3628FFB9F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C19E-103E-4F0B-8F09-FD8350EAD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809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8EB4D8-F3A9-3A4C-BADC-849455A413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42C764-ACE4-9F5C-A81D-B9D81EE37F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D979C-1566-1C9E-5550-91AC4DA799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9E0-DFE1-4E0D-A680-641D86C45607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34311-3168-E0A2-24D1-AE5582C3A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5CE703-EDA7-39D3-90CF-D2C75759B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DC19E-103E-4F0B-8F09-FD8350EAD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229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B8086B-3E16-F1DF-2E37-5A7D73D2F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92CF7F-CA65-E5BA-1F4B-53FBF39F8A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315876-0BA5-7E47-A191-31CDC64B46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5729E0-DFE1-4E0D-A680-641D86C45607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1ED5D8-4E01-26A7-124E-F3807A9232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3717E5-E1FA-25CA-781B-673FCBC9F5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0DC19E-103E-4F0B-8F09-FD8350EAD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264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youtube.com/watch?v=oCtNjHdB8eI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73C44E-8044-FF23-BAE9-35B7109FD87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25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EC5F49-1969-9C39-53C3-4F2ACCA819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Fencing Sessions at Ysgol Bae Baglan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3F7211-7CCC-2A33-7E96-B5016E28FD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Brought to you by Ben Colwill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323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B36F37-F115-2C4A-F6C9-1EB7F3014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59" y="841376"/>
            <a:ext cx="4391024" cy="1323439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Why Fencing?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9E33D-54E1-0B9A-83E3-9C16D972E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596" y="2200589"/>
            <a:ext cx="5566786" cy="4069582"/>
          </a:xfrm>
        </p:spPr>
        <p:txBody>
          <a:bodyPr>
            <a:normAutofit fontScale="92500" lnSpcReduction="20000"/>
          </a:bodyPr>
          <a:lstStyle/>
          <a:p>
            <a:r>
              <a:rPr lang="en-GB" sz="2600" dirty="0">
                <a:solidFill>
                  <a:schemeClr val="bg1">
                    <a:alpha val="80000"/>
                  </a:schemeClr>
                </a:solidFill>
              </a:rPr>
              <a:t>Tremendous growth within young people in the UK – 50,000 in 2024 (British Fencing 2025)</a:t>
            </a:r>
          </a:p>
          <a:p>
            <a:r>
              <a:rPr lang="en-GB" sz="2600" dirty="0">
                <a:solidFill>
                  <a:schemeClr val="bg1">
                    <a:alpha val="80000"/>
                  </a:schemeClr>
                </a:solidFill>
              </a:rPr>
              <a:t>Enhances basic human skills – physical, social, mental</a:t>
            </a:r>
          </a:p>
          <a:p>
            <a:r>
              <a:rPr lang="en-GB" sz="2600" dirty="0">
                <a:solidFill>
                  <a:schemeClr val="bg1">
                    <a:alpha val="80000"/>
                  </a:schemeClr>
                </a:solidFill>
              </a:rPr>
              <a:t>Forges discipline</a:t>
            </a:r>
          </a:p>
          <a:p>
            <a:r>
              <a:rPr lang="en-GB" sz="2600" dirty="0" err="1">
                <a:solidFill>
                  <a:schemeClr val="bg1">
                    <a:alpha val="80000"/>
                  </a:schemeClr>
                </a:solidFill>
              </a:rPr>
              <a:t>Opportunites</a:t>
            </a:r>
            <a:r>
              <a:rPr lang="en-GB" sz="2600" dirty="0">
                <a:solidFill>
                  <a:schemeClr val="bg1">
                    <a:alpha val="80000"/>
                  </a:schemeClr>
                </a:solidFill>
              </a:rPr>
              <a:t> to compete in the Olympics</a:t>
            </a:r>
          </a:p>
          <a:p>
            <a:r>
              <a:rPr lang="en-GB" sz="2600" dirty="0">
                <a:solidFill>
                  <a:schemeClr val="bg1">
                    <a:alpha val="80000"/>
                  </a:schemeClr>
                </a:solidFill>
              </a:rPr>
              <a:t>Already similar to popular playground childhood games – perfect for 7-11 year olds</a:t>
            </a:r>
          </a:p>
          <a:p>
            <a:r>
              <a:rPr lang="en-GB" sz="2400" dirty="0">
                <a:hlinkClick r:id="rId2"/>
              </a:rPr>
              <a:t>Why Fencing is the Best Sport | Your Sport</a:t>
            </a:r>
            <a:endParaRPr lang="en-GB" sz="2600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1500" dirty="0">
              <a:solidFill>
                <a:schemeClr val="bg1">
                  <a:alpha val="80000"/>
                </a:schemeClr>
              </a:solidFill>
            </a:endParaRPr>
          </a:p>
          <a:p>
            <a:endParaRPr lang="en-GB" sz="1500" dirty="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3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287CD684-B7C5-D201-D307-51C986DDDE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932" y="1424315"/>
            <a:ext cx="4369112" cy="2916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318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C6E42-1B4B-F941-8A87-55AB632A3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School Sports Survey 2022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14A19-5D0D-4B25-377A-9378F54FB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 dirty="0"/>
              <a:t>The School Sports Survey 2022 further solidifies the growing demand of fencing.</a:t>
            </a:r>
          </a:p>
          <a:p>
            <a:r>
              <a:rPr lang="en-GB" sz="2200" dirty="0"/>
              <a:t>14% demand - 45,000 pupils</a:t>
            </a:r>
          </a:p>
          <a:p>
            <a:r>
              <a:rPr lang="en-GB" sz="2200" dirty="0"/>
              <a:t>13% unmet demand - 39,000 pupils</a:t>
            </a:r>
          </a:p>
          <a:p>
            <a:r>
              <a:rPr lang="en-GB" sz="2200" dirty="0"/>
              <a:t>An overall 86.7% of pupils who want to participate in fencing are unable to.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0F29DA0-94CD-C2C6-F417-BD64F03D57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9330" y="495046"/>
            <a:ext cx="7308213" cy="5867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394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A28AA-8191-F210-BB2B-5D6BE16E8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The Barriers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9F50D-04C6-9B16-40C7-9195B30E2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 lnSpcReduction="10000"/>
          </a:bodyPr>
          <a:lstStyle/>
          <a:p>
            <a:r>
              <a:rPr lang="en-GB" sz="1700" dirty="0"/>
              <a:t>Despite strong interest in fencing, there are a bunch of barriers inhibiting participation levels.</a:t>
            </a:r>
          </a:p>
          <a:p>
            <a:r>
              <a:rPr lang="en-GB" sz="1700" dirty="0"/>
              <a:t>Cost – A complete fencing kit for beginners can cost anywhere from £200-£500</a:t>
            </a:r>
          </a:p>
          <a:p>
            <a:r>
              <a:rPr lang="en-GB" sz="1700" dirty="0"/>
              <a:t>Lack of facilities – Only one fencing club in the whole of Swansea</a:t>
            </a:r>
          </a:p>
          <a:p>
            <a:r>
              <a:rPr lang="en-GB" sz="1700" dirty="0"/>
              <a:t>School budgeting constraints -  schools may prioritise cheaper sports to deliver in PE lessons in accordance to their budget. </a:t>
            </a:r>
          </a:p>
          <a:p>
            <a:r>
              <a:rPr lang="en-GB" sz="1700" dirty="0"/>
              <a:t>Lack of qualified coaches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97A7AA-BB1F-2083-C998-420AF07F17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752" r="12714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00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FCF687-94A2-4516-7B94-1417AF15D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/>
              <a:t>How To Overcome These Barriers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9929894-3D50-400E-8268-7248F84836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3297358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StackedSequentialContentTable"/>
                  </p202:designTagLst>
                </p202:designPr>
              </p:ext>
            </p:extLst>
          </p:nvPr>
        </p:nvGraphicFramePr>
        <p:xfrm>
          <a:off x="634315" y="1232122"/>
          <a:ext cx="10327437" cy="5979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5596">
                  <a:extLst>
                    <a:ext uri="{9D8B030D-6E8A-4147-A177-3AD203B41FA5}">
                      <a16:colId xmlns:a16="http://schemas.microsoft.com/office/drawing/2014/main" val="3678447098"/>
                    </a:ext>
                  </a:extLst>
                </a:gridCol>
                <a:gridCol w="9561841">
                  <a:extLst>
                    <a:ext uri="{9D8B030D-6E8A-4147-A177-3AD203B41FA5}">
                      <a16:colId xmlns:a16="http://schemas.microsoft.com/office/drawing/2014/main" val="1779837255"/>
                    </a:ext>
                  </a:extLst>
                </a:gridCol>
              </a:tblGrid>
              <a:tr h="88287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300">
                          <a:effectLst/>
                        </a:rPr>
                        <a:t>1</a:t>
                      </a:r>
                    </a:p>
                  </a:txBody>
                  <a:tcPr marL="119307" marR="119307" marT="59653" marB="596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dirty="0"/>
                        <a:t>Reduce Equipment Costs</a:t>
                      </a:r>
                      <a:br>
                        <a:rPr lang="en-GB" sz="2300" dirty="0"/>
                      </a:br>
                      <a:r>
                        <a:rPr lang="en-GB" sz="2300" dirty="0"/>
                        <a:t>- Have equipment funded through British Fencing free of charge</a:t>
                      </a:r>
                    </a:p>
                    <a:p>
                      <a:pPr>
                        <a:buNone/>
                      </a:pPr>
                      <a:r>
                        <a:rPr lang="en-GB" sz="2300" dirty="0"/>
                        <a:t>- Incorporate the use of plastic, beginner equipment since it’s cheaper</a:t>
                      </a:r>
                    </a:p>
                  </a:txBody>
                  <a:tcPr marL="119307" marR="119307" marT="59653" marB="59653" anchor="ctr"/>
                </a:tc>
                <a:extLst>
                  <a:ext uri="{0D108BD9-81ED-4DB2-BD59-A6C34878D82A}">
                    <a16:rowId xmlns:a16="http://schemas.microsoft.com/office/drawing/2014/main" val="426303083"/>
                  </a:ext>
                </a:extLst>
              </a:tr>
              <a:tr h="88287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300">
                          <a:effectLst/>
                        </a:rPr>
                        <a:t>2</a:t>
                      </a:r>
                    </a:p>
                  </a:txBody>
                  <a:tcPr marL="119307" marR="119307" marT="59653" marB="596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dirty="0"/>
                        <a:t>Make Sessions Accessible </a:t>
                      </a:r>
                      <a:br>
                        <a:rPr lang="en-GB" sz="2300" dirty="0"/>
                      </a:br>
                      <a:r>
                        <a:rPr lang="en-GB" sz="2300" dirty="0"/>
                        <a:t>- Hold sessions inside of Ysgol Bae Baglan sports hall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2300" dirty="0"/>
                        <a:t>- Hold sessions after school hours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2300" dirty="0"/>
                        <a:t>- Keep prices low or offer free taster sessions</a:t>
                      </a:r>
                    </a:p>
                  </a:txBody>
                  <a:tcPr marL="119307" marR="119307" marT="59653" marB="59653" anchor="ctr"/>
                </a:tc>
                <a:extLst>
                  <a:ext uri="{0D108BD9-81ED-4DB2-BD59-A6C34878D82A}">
                    <a16:rowId xmlns:a16="http://schemas.microsoft.com/office/drawing/2014/main" val="30163406"/>
                  </a:ext>
                </a:extLst>
              </a:tr>
              <a:tr h="88287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300">
                          <a:effectLst/>
                        </a:rPr>
                        <a:t>3</a:t>
                      </a:r>
                    </a:p>
                  </a:txBody>
                  <a:tcPr marL="119307" marR="119307" marT="59653" marB="596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dirty="0"/>
                        <a:t>Ensure Qualified Leadership</a:t>
                      </a:r>
                      <a:br>
                        <a:rPr lang="en-GB" sz="2300" dirty="0"/>
                      </a:br>
                      <a:r>
                        <a:rPr lang="en-GB" sz="2300" dirty="0"/>
                        <a:t>- Have trained instructors leading sessions</a:t>
                      </a:r>
                    </a:p>
                  </a:txBody>
                  <a:tcPr marL="119307" marR="119307" marT="59653" marB="59653" anchor="ctr"/>
                </a:tc>
                <a:extLst>
                  <a:ext uri="{0D108BD9-81ED-4DB2-BD59-A6C34878D82A}">
                    <a16:rowId xmlns:a16="http://schemas.microsoft.com/office/drawing/2014/main" val="3802112046"/>
                  </a:ext>
                </a:extLst>
              </a:tr>
              <a:tr h="88287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300" dirty="0">
                          <a:effectLst/>
                        </a:rPr>
                        <a:t>4</a:t>
                      </a:r>
                    </a:p>
                  </a:txBody>
                  <a:tcPr marL="119307" marR="119307" marT="59653" marB="596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dirty="0"/>
                        <a:t>Retention</a:t>
                      </a:r>
                      <a:br>
                        <a:rPr lang="en-GB" sz="2300" dirty="0"/>
                      </a:br>
                      <a:r>
                        <a:rPr lang="en-GB" sz="2300" dirty="0"/>
                        <a:t>- Use fun games and challenges to keep engagement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2300" dirty="0"/>
                        <a:t>- Encourage children who may be shy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2300" dirty="0"/>
                        <a:t>- Keep it exciting rather than overly technical</a:t>
                      </a:r>
                    </a:p>
                  </a:txBody>
                  <a:tcPr marL="119307" marR="119307" marT="59653" marB="59653" anchor="ctr"/>
                </a:tc>
                <a:extLst>
                  <a:ext uri="{0D108BD9-81ED-4DB2-BD59-A6C34878D82A}">
                    <a16:rowId xmlns:a16="http://schemas.microsoft.com/office/drawing/2014/main" val="4177565789"/>
                  </a:ext>
                </a:extLst>
              </a:tr>
              <a:tr h="88287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300" dirty="0">
                          <a:effectLst/>
                        </a:rPr>
                        <a:t>5</a:t>
                      </a:r>
                    </a:p>
                  </a:txBody>
                  <a:tcPr marL="119307" marR="119307" marT="59653" marB="596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dirty="0"/>
                        <a:t>Add a subtitle</a:t>
                      </a:r>
                      <a:br>
                        <a:rPr lang="en-GB" sz="2300" dirty="0"/>
                      </a:br>
                      <a:r>
                        <a:rPr lang="en-GB" sz="2300" dirty="0"/>
                        <a:t>Write a description to add depth and clarity</a:t>
                      </a:r>
                    </a:p>
                  </a:txBody>
                  <a:tcPr marL="119307" marR="119307" marT="59653" marB="59653" anchor="ctr"/>
                </a:tc>
                <a:extLst>
                  <a:ext uri="{0D108BD9-81ED-4DB2-BD59-A6C34878D82A}">
                    <a16:rowId xmlns:a16="http://schemas.microsoft.com/office/drawing/2014/main" val="333470483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F37FC7FF-56C3-A6C2-2950-83B8538B2E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316" y="6309360"/>
            <a:ext cx="10327436" cy="548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8484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557647-C382-5700-B321-4F3ADEEAC5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16" r="4566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45DAEE-192C-54CE-75C1-9AAA8CDEE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The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0BE16-1EC8-C4C4-86DB-38A369C6F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High attendance and enthusiasm</a:t>
            </a:r>
          </a:p>
          <a:p>
            <a:r>
              <a:rPr lang="en-GB" sz="2000" dirty="0"/>
              <a:t>Children getting active</a:t>
            </a:r>
          </a:p>
          <a:p>
            <a:r>
              <a:rPr lang="en-GB" sz="2000" dirty="0"/>
              <a:t>Improved teamwork, communication and discipline</a:t>
            </a:r>
          </a:p>
          <a:p>
            <a:r>
              <a:rPr lang="en-GB" sz="2000" dirty="0"/>
              <a:t>Increased long term interest in fencing among the local community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66588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28BB3-D52F-E7BB-B67C-F7EE87C9A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B2518C6-CCE1-C0F8-3742-EAE2824EFD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1405" y="1544272"/>
            <a:ext cx="5122257" cy="5077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908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330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Fencing Sessions at Ysgol Bae Baglan</vt:lpstr>
      <vt:lpstr>Why Fencing?</vt:lpstr>
      <vt:lpstr>School Sports Survey 2022</vt:lpstr>
      <vt:lpstr>The Barriers</vt:lpstr>
      <vt:lpstr>How To Overcome These Barriers</vt:lpstr>
      <vt:lpstr>The Outcome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ben colwill</dc:creator>
  <cp:lastModifiedBy>ben colwill</cp:lastModifiedBy>
  <cp:revision>2</cp:revision>
  <dcterms:created xsi:type="dcterms:W3CDTF">2026-05-07T17:33:06Z</dcterms:created>
  <dcterms:modified xsi:type="dcterms:W3CDTF">2026-05-07T19:59:02Z</dcterms:modified>
</cp:coreProperties>
</file>