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0"/>
  </p:notesMasterIdLst>
  <p:sldIdLst>
    <p:sldId id="281" r:id="rId5"/>
    <p:sldId id="278" r:id="rId6"/>
    <p:sldId id="314" r:id="rId7"/>
    <p:sldId id="313" r:id="rId8"/>
    <p:sldId id="296" r:id="rId9"/>
    <p:sldId id="302" r:id="rId10"/>
    <p:sldId id="303" r:id="rId11"/>
    <p:sldId id="304" r:id="rId12"/>
    <p:sldId id="292" r:id="rId13"/>
    <p:sldId id="282" r:id="rId14"/>
    <p:sldId id="268" r:id="rId15"/>
    <p:sldId id="283" r:id="rId16"/>
    <p:sldId id="280" r:id="rId17"/>
    <p:sldId id="279" r:id="rId18"/>
    <p:sldId id="284" r:id="rId19"/>
    <p:sldId id="285" r:id="rId20"/>
    <p:sldId id="286" r:id="rId21"/>
    <p:sldId id="287" r:id="rId22"/>
    <p:sldId id="297" r:id="rId23"/>
    <p:sldId id="289" r:id="rId24"/>
    <p:sldId id="288" r:id="rId25"/>
    <p:sldId id="310" r:id="rId26"/>
    <p:sldId id="290" r:id="rId27"/>
    <p:sldId id="293" r:id="rId28"/>
    <p:sldId id="308" r:id="rId29"/>
    <p:sldId id="306" r:id="rId30"/>
    <p:sldId id="309" r:id="rId31"/>
    <p:sldId id="273" r:id="rId32"/>
    <p:sldId id="300" r:id="rId33"/>
    <p:sldId id="299" r:id="rId34"/>
    <p:sldId id="305" r:id="rId35"/>
    <p:sldId id="311" r:id="rId36"/>
    <p:sldId id="291" r:id="rId37"/>
    <p:sldId id="294" r:id="rId38"/>
    <p:sldId id="301" r:id="rId39"/>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DEEE"/>
    <a:srgbClr val="6A94C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1287F9-A7C1-4BD2-9E97-A5B6267E1F86}" v="2069" dt="2025-03-07T18:22:46.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53" autoAdjust="0"/>
    <p:restoredTop sz="93969" autoAdjust="0"/>
  </p:normalViewPr>
  <p:slideViewPr>
    <p:cSldViewPr snapToGrid="0">
      <p:cViewPr>
        <p:scale>
          <a:sx n="80" d="100"/>
          <a:sy n="80" d="100"/>
        </p:scale>
        <p:origin x="38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3d4" qsCatId="3D" csTypeId="urn:microsoft.com/office/officeart/2005/8/colors/colorful4" csCatId="colorful" phldr="1"/>
      <dgm:spPr/>
    </dgm:pt>
    <dgm:pt modelId="{DFD658DE-2DE5-AA40-BAE9-0F55BB529990}">
      <dgm:prSet/>
      <dgm:spPr/>
      <dgm:t>
        <a:bodyPr/>
        <a:lstStyle/>
        <a:p>
          <a:r>
            <a:rPr lang="en-US" dirty="0"/>
            <a:t>I am Twm. I like art. I don’t enjoy rugby.</a:t>
          </a:r>
        </a:p>
      </dgm:t>
    </dgm:pt>
    <dgm:pt modelId="{344A83A5-D354-B34B-AC67-30C07EE5E6AF}" type="parTrans" cxnId="{8362D712-34E7-5747-849B-54370FCBA608}">
      <dgm:prSet/>
      <dgm:spPr/>
      <dgm:t>
        <a:bodyPr/>
        <a:lstStyle/>
        <a:p>
          <a:endParaRPr lang="en-US"/>
        </a:p>
      </dgm:t>
    </dgm:pt>
    <dgm:pt modelId="{0B5AFD84-BC3D-8C46-AF79-B0E4E3263E44}" type="sibTrans" cxnId="{8362D712-34E7-5747-849B-54370FCBA608}">
      <dgm:prSet/>
      <dgm:spPr/>
      <dgm:t>
        <a:bodyPr/>
        <a:lstStyle/>
        <a:p>
          <a:endParaRPr lang="en-US"/>
        </a:p>
      </dgm:t>
    </dgm:pt>
    <dgm:pt modelId="{3FE81DB1-C2AC-1345-A22F-3B67DF584228}">
      <dgm:prSet/>
      <dgm:spPr/>
      <dgm:t>
        <a:bodyPr/>
        <a:lstStyle/>
        <a:p>
          <a:r>
            <a:rPr lang="en-US" dirty="0"/>
            <a:t>I am Twm. I like art.</a:t>
          </a:r>
        </a:p>
      </dgm:t>
    </dgm:pt>
    <dgm:pt modelId="{7AF6C90C-5F84-3A4A-91DD-9208B486654C}" type="parTrans" cxnId="{A6E31EBD-D02C-6B4C-8908-6D93DF679CBD}">
      <dgm:prSet/>
      <dgm:spPr/>
      <dgm:t>
        <a:bodyPr/>
        <a:lstStyle/>
        <a:p>
          <a:endParaRPr lang="en-US"/>
        </a:p>
      </dgm:t>
    </dgm:pt>
    <dgm:pt modelId="{2E72E6C9-679C-9146-99D3-61A7F7DCAE12}" type="sibTrans" cxnId="{A6E31EBD-D02C-6B4C-8908-6D93DF679CBD}">
      <dgm:prSet/>
      <dgm:spPr/>
      <dgm:t>
        <a:bodyPr/>
        <a:lstStyle/>
        <a:p>
          <a:endParaRPr lang="en-US"/>
        </a:p>
      </dgm:t>
    </dgm:pt>
    <dgm:pt modelId="{6CAEAE39-197F-8C49-BD7E-24F6D026E3DE}">
      <dgm:prSet custT="1"/>
      <dgm:spPr/>
      <dgm:t>
        <a:bodyPr/>
        <a:lstStyle/>
        <a:p>
          <a:pPr algn="ctr"/>
          <a:r>
            <a:rPr lang="en-US" sz="1400" dirty="0"/>
            <a:t>I am </a:t>
          </a:r>
          <a:br>
            <a:rPr lang="en-US" sz="1400" dirty="0"/>
          </a:br>
          <a:r>
            <a:rPr lang="en-US" sz="1400" dirty="0"/>
            <a:t>Twm</a:t>
          </a:r>
          <a:r>
            <a:rPr lang="en-US" sz="1200" dirty="0"/>
            <a:t>.</a:t>
          </a:r>
        </a:p>
      </dgm:t>
    </dgm:pt>
    <dgm:pt modelId="{B7399456-EF45-DE41-9F6A-83B3321C4379}" type="parTrans" cxnId="{FDA8E99C-0418-624B-9FA7-7DD1F2DC02B9}">
      <dgm:prSet/>
      <dgm:spPr/>
      <dgm:t>
        <a:bodyPr/>
        <a:lstStyle/>
        <a:p>
          <a:endParaRPr lang="en-US"/>
        </a:p>
      </dgm:t>
    </dgm:pt>
    <dgm:pt modelId="{509178AC-3B1B-CF40-8461-BD0DCBF2C3DA}" type="sibTrans" cxnId="{FDA8E99C-0418-624B-9FA7-7DD1F2DC02B9}">
      <dgm:prSet/>
      <dgm:spPr/>
      <dgm:t>
        <a:bodyPr/>
        <a:lstStyle/>
        <a:p>
          <a:endParaRPr lang="en-US"/>
        </a:p>
      </dgm:t>
    </dgm:pt>
    <dgm:pt modelId="{C2AFC5FF-F4F8-41C3-8C60-1CFFB1AAC416}">
      <dgm:prSet/>
      <dgm:spPr/>
      <dgm:t>
        <a:bodyPr/>
        <a:lstStyle/>
        <a:p>
          <a:r>
            <a:rPr lang="en-US" dirty="0"/>
            <a:t>I am Twm. I like art. I don’t enjoy rugby. I like the Art Afoot trail in Fishguard.</a:t>
          </a:r>
        </a:p>
      </dgm:t>
    </dgm:pt>
    <dgm:pt modelId="{AA9065BC-6D77-4AC8-B449-FB99B15A6793}" type="parTrans" cxnId="{E73E3A90-C870-4E9E-ADEB-6270F2EA7B6E}">
      <dgm:prSet/>
      <dgm:spPr/>
      <dgm:t>
        <a:bodyPr/>
        <a:lstStyle/>
        <a:p>
          <a:endParaRPr lang="en-GB"/>
        </a:p>
      </dgm:t>
    </dgm:pt>
    <dgm:pt modelId="{60E50AD9-A8BB-49B5-8F17-3BC76196656A}" type="sibTrans" cxnId="{E73E3A90-C870-4E9E-ADEB-6270F2EA7B6E}">
      <dgm:prSet/>
      <dgm:spPr/>
      <dgm:t>
        <a:bodyPr/>
        <a:lstStyle/>
        <a:p>
          <a:endParaRPr lang="en-GB"/>
        </a:p>
      </dgm:t>
    </dgm:pt>
    <dgm:pt modelId="{4EE3C962-E941-4D0F-89B1-9C65D006AAFC}">
      <dgm:prSet/>
      <dgm:spPr/>
      <dgm:t>
        <a:bodyPr/>
        <a:lstStyle/>
        <a:p>
          <a:r>
            <a:rPr lang="en-US" dirty="0"/>
            <a:t>I am Twm. I like art. I don’t enjoy rugby. I like the Art Afoot trail in Fishguard. I like “Llyr” because it is creative</a:t>
          </a:r>
        </a:p>
      </dgm:t>
    </dgm:pt>
    <dgm:pt modelId="{D141A2BD-569D-4E94-AAEA-B6A39B8CAA93}" type="parTrans" cxnId="{5171667B-1500-4D85-96F1-1C5A5C98EA8E}">
      <dgm:prSet/>
      <dgm:spPr/>
      <dgm:t>
        <a:bodyPr/>
        <a:lstStyle/>
        <a:p>
          <a:endParaRPr lang="en-GB"/>
        </a:p>
      </dgm:t>
    </dgm:pt>
    <dgm:pt modelId="{350F88C9-C63F-4DF2-BC45-801A861AB62A}" type="sibTrans" cxnId="{5171667B-1500-4D85-96F1-1C5A5C98EA8E}">
      <dgm:prSet/>
      <dgm:spPr/>
      <dgm:t>
        <a:bodyPr/>
        <a:lstStyle/>
        <a:p>
          <a:endParaRPr lang="en-GB"/>
        </a:p>
      </dgm:t>
    </dgm:pt>
    <dgm:pt modelId="{47CBBE06-4848-4974-9352-8C0A84A630D3}">
      <dgm:prSet/>
      <dgm:spPr/>
      <dgm:t>
        <a:bodyPr/>
        <a:lstStyle/>
        <a:p>
          <a:r>
            <a:rPr lang="en-US" dirty="0"/>
            <a:t>I am Twm. I like art. I don’t enjoy rugby. I like the Art Afoot trail in Fishguard. I like “Llyr” because it is creative. I don’t like “</a:t>
          </a:r>
          <a:r>
            <a:rPr lang="en-US" dirty="0" err="1"/>
            <a:t>Plancton</a:t>
          </a:r>
          <a:r>
            <a:rPr lang="en-US" dirty="0"/>
            <a:t> III” because it is  boring.</a:t>
          </a:r>
          <a:endParaRPr lang="en-GB" dirty="0"/>
        </a:p>
      </dgm:t>
    </dgm:pt>
    <dgm:pt modelId="{78E95626-582F-4C03-AE8B-864FC32F2680}" type="parTrans" cxnId="{7B022F3F-A47E-4F83-B461-68E5485F8FE5}">
      <dgm:prSet/>
      <dgm:spPr/>
      <dgm:t>
        <a:bodyPr/>
        <a:lstStyle/>
        <a:p>
          <a:endParaRPr lang="en-GB"/>
        </a:p>
      </dgm:t>
    </dgm:pt>
    <dgm:pt modelId="{87758A2E-8BEA-48BB-BD20-25F657BA8DEA}" type="sibTrans" cxnId="{7B022F3F-A47E-4F83-B461-68E5485F8FE5}">
      <dgm:prSet/>
      <dgm:spPr/>
      <dgm:t>
        <a:bodyPr/>
        <a:lstStyle/>
        <a:p>
          <a:endParaRPr lang="en-GB"/>
        </a:p>
      </dgm:t>
    </dgm:pt>
    <dgm:pt modelId="{D456B25A-B45A-49CD-80B7-C26B997D058E}">
      <dgm:prSet/>
      <dgm:spPr/>
      <dgm:t>
        <a:bodyPr/>
        <a:lstStyle/>
        <a:p>
          <a:r>
            <a:rPr lang="en-US" dirty="0"/>
            <a:t>I am Twm. I like art. I don’t enjoy rugby. I like the Art Afoot trail in Fishguard. I like “Llyr” because it is creative. I don’t like “</a:t>
          </a:r>
          <a:r>
            <a:rPr lang="en-US" dirty="0" err="1"/>
            <a:t>Plancton</a:t>
          </a:r>
          <a:r>
            <a:rPr lang="en-US" dirty="0"/>
            <a:t> III” because it is boring. My </a:t>
          </a:r>
          <a:r>
            <a:rPr lang="en-US" dirty="0" err="1"/>
            <a:t>favourite</a:t>
          </a:r>
          <a:r>
            <a:rPr lang="en-US" dirty="0"/>
            <a:t> piece on the trail </a:t>
          </a:r>
          <a:r>
            <a:rPr lang="en-US" dirty="0" err="1"/>
            <a:t>is”Gwario</a:t>
          </a:r>
          <a:r>
            <a:rPr lang="en-US" dirty="0"/>
            <a:t>”. </a:t>
          </a:r>
          <a:endParaRPr lang="en-GB" dirty="0"/>
        </a:p>
      </dgm:t>
    </dgm:pt>
    <dgm:pt modelId="{4AF01088-1A7F-44D0-B064-603B4B418B19}" type="parTrans" cxnId="{20EC727C-AFFF-4770-847E-DFB39E3CC754}">
      <dgm:prSet/>
      <dgm:spPr/>
      <dgm:t>
        <a:bodyPr/>
        <a:lstStyle/>
        <a:p>
          <a:endParaRPr lang="en-GB"/>
        </a:p>
      </dgm:t>
    </dgm:pt>
    <dgm:pt modelId="{9625F103-9E9D-4D16-B396-571E5161A404}" type="sibTrans" cxnId="{20EC727C-AFFF-4770-847E-DFB39E3CC754}">
      <dgm:prSet/>
      <dgm:spPr/>
      <dgm:t>
        <a:bodyPr/>
        <a:lstStyle/>
        <a:p>
          <a:endParaRPr lang="en-GB"/>
        </a:p>
      </dgm:t>
    </dgm:pt>
    <dgm:pt modelId="{3FAA3E86-666C-48D0-87FB-556C604C36CA}">
      <dgm:prSet/>
      <dgm:spPr/>
      <dgm:t>
        <a:bodyPr/>
        <a:lstStyle/>
        <a:p>
          <a:r>
            <a:rPr lang="en-US" dirty="0"/>
            <a:t>I am Twm. I like art. I don’t enjoy rugby. I like the Art Afoot trail in Fishguard. I like “Llyr” because it is creative. I don’t like “</a:t>
          </a:r>
          <a:r>
            <a:rPr lang="en-US" dirty="0" err="1"/>
            <a:t>Plancton</a:t>
          </a:r>
          <a:r>
            <a:rPr lang="en-US" dirty="0"/>
            <a:t> III” because it is boring. My </a:t>
          </a:r>
          <a:r>
            <a:rPr lang="en-US" dirty="0" err="1"/>
            <a:t>favourite</a:t>
          </a:r>
          <a:r>
            <a:rPr lang="en-US" dirty="0"/>
            <a:t> piece on the trail </a:t>
          </a:r>
          <a:r>
            <a:rPr lang="en-US" dirty="0" err="1"/>
            <a:t>is”Gwario</a:t>
          </a:r>
          <a:r>
            <a:rPr lang="en-US" dirty="0"/>
            <a:t>” because it is inspiring.</a:t>
          </a:r>
          <a:endParaRPr lang="en-GB" dirty="0"/>
        </a:p>
      </dgm:t>
    </dgm:pt>
    <dgm:pt modelId="{2CF2ED81-5720-427A-B7DA-59D34724E1E0}" type="parTrans" cxnId="{8723728E-B210-4CC7-88CE-6604C22B5588}">
      <dgm:prSet/>
      <dgm:spPr/>
      <dgm:t>
        <a:bodyPr/>
        <a:lstStyle/>
        <a:p>
          <a:endParaRPr lang="en-GB"/>
        </a:p>
      </dgm:t>
    </dgm:pt>
    <dgm:pt modelId="{6A947826-B923-48EA-B135-9A7F8AB97E75}" type="sibTrans" cxnId="{8723728E-B210-4CC7-88CE-6604C22B5588}">
      <dgm:prSet/>
      <dgm:spPr/>
      <dgm:t>
        <a:bodyPr/>
        <a:lstStyle/>
        <a:p>
          <a:endParaRPr lang="en-GB"/>
        </a:p>
      </dgm:t>
    </dgm:pt>
    <dgm:pt modelId="{CFC99609-BCD1-F246-B772-229B5F093CF8}" type="pres">
      <dgm:prSet presAssocID="{6C5EBA96-789F-ED44-B7F5-8C36D63EEB81}" presName="Name0" presStyleCnt="0">
        <dgm:presLayoutVars>
          <dgm:dir/>
          <dgm:animLvl val="lvl"/>
          <dgm:resizeHandles val="exact"/>
        </dgm:presLayoutVars>
      </dgm:prSet>
      <dgm:spPr/>
    </dgm:pt>
    <dgm:pt modelId="{F87E0573-2872-3442-90C2-774250A1A30C}" type="pres">
      <dgm:prSet presAssocID="{6CAEAE39-197F-8C49-BD7E-24F6D026E3DE}" presName="Name8" presStyleCnt="0"/>
      <dgm:spPr/>
    </dgm:pt>
    <dgm:pt modelId="{4AB51E76-E7CF-D440-A0F5-FF93221F3C96}" type="pres">
      <dgm:prSet presAssocID="{6CAEAE39-197F-8C49-BD7E-24F6D026E3DE}" presName="level" presStyleLbl="node1" presStyleIdx="0" presStyleCnt="8" custScaleY="84436">
        <dgm:presLayoutVars>
          <dgm:chMax val="1"/>
          <dgm:bulletEnabled val="1"/>
        </dgm:presLayoutVars>
      </dgm:prSet>
      <dgm:spPr/>
    </dgm:pt>
    <dgm:pt modelId="{1C621ECD-2206-664A-B2F9-FE8BA56B2C1A}" type="pres">
      <dgm:prSet presAssocID="{6CAEAE39-197F-8C49-BD7E-24F6D026E3DE}" presName="levelTx" presStyleLbl="revTx" presStyleIdx="0" presStyleCnt="0">
        <dgm:presLayoutVars>
          <dgm:chMax val="1"/>
          <dgm:bulletEnabled val="1"/>
        </dgm:presLayoutVars>
      </dgm:prSet>
      <dgm:spPr/>
    </dgm:pt>
    <dgm:pt modelId="{5BB137AE-0AD0-0448-8C1A-349176F8E5FF}" type="pres">
      <dgm:prSet presAssocID="{3FE81DB1-C2AC-1345-A22F-3B67DF584228}" presName="Name8" presStyleCnt="0"/>
      <dgm:spPr/>
    </dgm:pt>
    <dgm:pt modelId="{F6C05110-63C4-534D-8FE1-D1F5E5E8BFE1}" type="pres">
      <dgm:prSet presAssocID="{3FE81DB1-C2AC-1345-A22F-3B67DF584228}" presName="level" presStyleLbl="node1" presStyleIdx="1" presStyleCnt="8">
        <dgm:presLayoutVars>
          <dgm:chMax val="1"/>
          <dgm:bulletEnabled val="1"/>
        </dgm:presLayoutVars>
      </dgm:prSet>
      <dgm:spPr/>
    </dgm:pt>
    <dgm:pt modelId="{160AC727-0CA9-C542-B9F8-2AFF711C645F}" type="pres">
      <dgm:prSet presAssocID="{3FE81DB1-C2AC-1345-A22F-3B67DF584228}" presName="levelTx" presStyleLbl="revTx" presStyleIdx="0" presStyleCnt="0">
        <dgm:presLayoutVars>
          <dgm:chMax val="1"/>
          <dgm:bulletEnabled val="1"/>
        </dgm:presLayoutVars>
      </dgm:prSet>
      <dgm:spPr/>
    </dgm:pt>
    <dgm:pt modelId="{8A2C612D-6238-6B4F-AE33-0839BD39DFAB}" type="pres">
      <dgm:prSet presAssocID="{DFD658DE-2DE5-AA40-BAE9-0F55BB529990}" presName="Name8" presStyleCnt="0"/>
      <dgm:spPr/>
    </dgm:pt>
    <dgm:pt modelId="{9A76819B-25BF-FA4E-97C5-FBFE456205B9}" type="pres">
      <dgm:prSet presAssocID="{DFD658DE-2DE5-AA40-BAE9-0F55BB529990}" presName="level" presStyleLbl="node1" presStyleIdx="2" presStyleCnt="8">
        <dgm:presLayoutVars>
          <dgm:chMax val="1"/>
          <dgm:bulletEnabled val="1"/>
        </dgm:presLayoutVars>
      </dgm:prSet>
      <dgm:spPr/>
    </dgm:pt>
    <dgm:pt modelId="{B4EACFC7-9B95-A74A-A89E-3370018DA38D}" type="pres">
      <dgm:prSet presAssocID="{DFD658DE-2DE5-AA40-BAE9-0F55BB529990}" presName="levelTx" presStyleLbl="revTx" presStyleIdx="0" presStyleCnt="0">
        <dgm:presLayoutVars>
          <dgm:chMax val="1"/>
          <dgm:bulletEnabled val="1"/>
        </dgm:presLayoutVars>
      </dgm:prSet>
      <dgm:spPr/>
    </dgm:pt>
    <dgm:pt modelId="{1C7F23B2-523F-4DB3-AEDF-F730BFC23B8A}" type="pres">
      <dgm:prSet presAssocID="{C2AFC5FF-F4F8-41C3-8C60-1CFFB1AAC416}" presName="Name8" presStyleCnt="0"/>
      <dgm:spPr/>
    </dgm:pt>
    <dgm:pt modelId="{670A67F7-3C3D-44A9-9D17-DFDE52236421}" type="pres">
      <dgm:prSet presAssocID="{C2AFC5FF-F4F8-41C3-8C60-1CFFB1AAC416}" presName="level" presStyleLbl="node1" presStyleIdx="3" presStyleCnt="8">
        <dgm:presLayoutVars>
          <dgm:chMax val="1"/>
          <dgm:bulletEnabled val="1"/>
        </dgm:presLayoutVars>
      </dgm:prSet>
      <dgm:spPr/>
    </dgm:pt>
    <dgm:pt modelId="{442AE0E0-5FB0-4861-8343-26E01157D099}" type="pres">
      <dgm:prSet presAssocID="{C2AFC5FF-F4F8-41C3-8C60-1CFFB1AAC416}" presName="levelTx" presStyleLbl="revTx" presStyleIdx="0" presStyleCnt="0">
        <dgm:presLayoutVars>
          <dgm:chMax val="1"/>
          <dgm:bulletEnabled val="1"/>
        </dgm:presLayoutVars>
      </dgm:prSet>
      <dgm:spPr/>
    </dgm:pt>
    <dgm:pt modelId="{458833DB-2C2E-4F85-A3D3-50AEFA8C6A27}" type="pres">
      <dgm:prSet presAssocID="{4EE3C962-E941-4D0F-89B1-9C65D006AAFC}" presName="Name8" presStyleCnt="0"/>
      <dgm:spPr/>
    </dgm:pt>
    <dgm:pt modelId="{DB2235B5-721E-4D2E-8EED-78A2C3832052}" type="pres">
      <dgm:prSet presAssocID="{4EE3C962-E941-4D0F-89B1-9C65D006AAFC}" presName="level" presStyleLbl="node1" presStyleIdx="4" presStyleCnt="8">
        <dgm:presLayoutVars>
          <dgm:chMax val="1"/>
          <dgm:bulletEnabled val="1"/>
        </dgm:presLayoutVars>
      </dgm:prSet>
      <dgm:spPr/>
    </dgm:pt>
    <dgm:pt modelId="{876D1B44-5156-4E1C-8FAE-6B08F6F7F0ED}" type="pres">
      <dgm:prSet presAssocID="{4EE3C962-E941-4D0F-89B1-9C65D006AAFC}" presName="levelTx" presStyleLbl="revTx" presStyleIdx="0" presStyleCnt="0">
        <dgm:presLayoutVars>
          <dgm:chMax val="1"/>
          <dgm:bulletEnabled val="1"/>
        </dgm:presLayoutVars>
      </dgm:prSet>
      <dgm:spPr/>
    </dgm:pt>
    <dgm:pt modelId="{046DAF46-68A3-4506-9051-57DCB1E245E2}" type="pres">
      <dgm:prSet presAssocID="{47CBBE06-4848-4974-9352-8C0A84A630D3}" presName="Name8" presStyleCnt="0"/>
      <dgm:spPr/>
    </dgm:pt>
    <dgm:pt modelId="{063DA7BA-A829-48A7-9585-BC86C81C3943}" type="pres">
      <dgm:prSet presAssocID="{47CBBE06-4848-4974-9352-8C0A84A630D3}" presName="level" presStyleLbl="node1" presStyleIdx="5" presStyleCnt="8">
        <dgm:presLayoutVars>
          <dgm:chMax val="1"/>
          <dgm:bulletEnabled val="1"/>
        </dgm:presLayoutVars>
      </dgm:prSet>
      <dgm:spPr/>
    </dgm:pt>
    <dgm:pt modelId="{0E2EB8BA-429A-4E31-8536-728F41FF701B}" type="pres">
      <dgm:prSet presAssocID="{47CBBE06-4848-4974-9352-8C0A84A630D3}" presName="levelTx" presStyleLbl="revTx" presStyleIdx="0" presStyleCnt="0">
        <dgm:presLayoutVars>
          <dgm:chMax val="1"/>
          <dgm:bulletEnabled val="1"/>
        </dgm:presLayoutVars>
      </dgm:prSet>
      <dgm:spPr/>
    </dgm:pt>
    <dgm:pt modelId="{CA5D3BD9-49E6-4C92-97B9-498F42217856}" type="pres">
      <dgm:prSet presAssocID="{D456B25A-B45A-49CD-80B7-C26B997D058E}" presName="Name8" presStyleCnt="0"/>
      <dgm:spPr/>
    </dgm:pt>
    <dgm:pt modelId="{3D17C246-F875-4BCB-8691-8FD23F0CCEAB}" type="pres">
      <dgm:prSet presAssocID="{D456B25A-B45A-49CD-80B7-C26B997D058E}" presName="level" presStyleLbl="node1" presStyleIdx="6" presStyleCnt="8">
        <dgm:presLayoutVars>
          <dgm:chMax val="1"/>
          <dgm:bulletEnabled val="1"/>
        </dgm:presLayoutVars>
      </dgm:prSet>
      <dgm:spPr/>
    </dgm:pt>
    <dgm:pt modelId="{5D51E475-397A-4715-AADE-2C26C256D8ED}" type="pres">
      <dgm:prSet presAssocID="{D456B25A-B45A-49CD-80B7-C26B997D058E}" presName="levelTx" presStyleLbl="revTx" presStyleIdx="0" presStyleCnt="0">
        <dgm:presLayoutVars>
          <dgm:chMax val="1"/>
          <dgm:bulletEnabled val="1"/>
        </dgm:presLayoutVars>
      </dgm:prSet>
      <dgm:spPr/>
    </dgm:pt>
    <dgm:pt modelId="{5564DB2B-C0C2-4D63-8E1E-10DB5C51D60E}" type="pres">
      <dgm:prSet presAssocID="{3FAA3E86-666C-48D0-87FB-556C604C36CA}" presName="Name8" presStyleCnt="0"/>
      <dgm:spPr/>
    </dgm:pt>
    <dgm:pt modelId="{67A32547-208C-48C8-95AA-41723E406103}" type="pres">
      <dgm:prSet presAssocID="{3FAA3E86-666C-48D0-87FB-556C604C36CA}" presName="level" presStyleLbl="node1" presStyleIdx="7" presStyleCnt="8">
        <dgm:presLayoutVars>
          <dgm:chMax val="1"/>
          <dgm:bulletEnabled val="1"/>
        </dgm:presLayoutVars>
      </dgm:prSet>
      <dgm:spPr/>
    </dgm:pt>
    <dgm:pt modelId="{D61EF5C8-9D11-43FC-988C-204AF4658388}" type="pres">
      <dgm:prSet presAssocID="{3FAA3E86-666C-48D0-87FB-556C604C36CA}" presName="levelTx" presStyleLbl="revTx" presStyleIdx="0" presStyleCnt="0">
        <dgm:presLayoutVars>
          <dgm:chMax val="1"/>
          <dgm:bulletEnabled val="1"/>
        </dgm:presLayoutVars>
      </dgm:prSet>
      <dgm:spPr/>
    </dgm:pt>
  </dgm:ptLst>
  <dgm:cxnLst>
    <dgm:cxn modelId="{8362D712-34E7-5747-849B-54370FCBA608}" srcId="{6C5EBA96-789F-ED44-B7F5-8C36D63EEB81}" destId="{DFD658DE-2DE5-AA40-BAE9-0F55BB529990}" srcOrd="2" destOrd="0" parTransId="{344A83A5-D354-B34B-AC67-30C07EE5E6AF}" sibTransId="{0B5AFD84-BC3D-8C46-AF79-B0E4E3263E44}"/>
    <dgm:cxn modelId="{C47EDA1A-311A-9F4B-9E29-CE4F30F2D3CE}" type="presOf" srcId="{6C5EBA96-789F-ED44-B7F5-8C36D63EEB81}" destId="{CFC99609-BCD1-F246-B772-229B5F093CF8}" srcOrd="0" destOrd="0" presId="urn:microsoft.com/office/officeart/2005/8/layout/pyramid1"/>
    <dgm:cxn modelId="{E8053420-37D7-4766-88EF-2E54996DAE4A}" type="presOf" srcId="{D456B25A-B45A-49CD-80B7-C26B997D058E}" destId="{5D51E475-397A-4715-AADE-2C26C256D8ED}" srcOrd="1" destOrd="0" presId="urn:microsoft.com/office/officeart/2005/8/layout/pyramid1"/>
    <dgm:cxn modelId="{B51E3E24-1546-47F4-96BF-203550034F00}" type="presOf" srcId="{6CAEAE39-197F-8C49-BD7E-24F6D026E3DE}" destId="{4AB51E76-E7CF-D440-A0F5-FF93221F3C96}" srcOrd="0" destOrd="0" presId="urn:microsoft.com/office/officeart/2005/8/layout/pyramid1"/>
    <dgm:cxn modelId="{ECC63E28-85A9-4319-AAD0-D793BCA78EDE}" type="presOf" srcId="{47CBBE06-4848-4974-9352-8C0A84A630D3}" destId="{063DA7BA-A829-48A7-9585-BC86C81C3943}" srcOrd="0" destOrd="0" presId="urn:microsoft.com/office/officeart/2005/8/layout/pyramid1"/>
    <dgm:cxn modelId="{7B022F3F-A47E-4F83-B461-68E5485F8FE5}" srcId="{6C5EBA96-789F-ED44-B7F5-8C36D63EEB81}" destId="{47CBBE06-4848-4974-9352-8C0A84A630D3}" srcOrd="5" destOrd="0" parTransId="{78E95626-582F-4C03-AE8B-864FC32F2680}" sibTransId="{87758A2E-8BEA-48BB-BD20-25F657BA8DEA}"/>
    <dgm:cxn modelId="{50CB1540-0BB8-45CF-91AE-8D88A8C04DCD}" type="presOf" srcId="{C2AFC5FF-F4F8-41C3-8C60-1CFFB1AAC416}" destId="{670A67F7-3C3D-44A9-9D17-DFDE52236421}" srcOrd="0" destOrd="0" presId="urn:microsoft.com/office/officeart/2005/8/layout/pyramid1"/>
    <dgm:cxn modelId="{F046675C-BCC8-4875-B70F-EA6AE005B6D7}" type="presOf" srcId="{6CAEAE39-197F-8C49-BD7E-24F6D026E3DE}" destId="{1C621ECD-2206-664A-B2F9-FE8BA56B2C1A}" srcOrd="1" destOrd="0" presId="urn:microsoft.com/office/officeart/2005/8/layout/pyramid1"/>
    <dgm:cxn modelId="{2B5FDB61-C448-4A5F-A165-C13178BF8489}" type="presOf" srcId="{C2AFC5FF-F4F8-41C3-8C60-1CFFB1AAC416}" destId="{442AE0E0-5FB0-4861-8343-26E01157D099}" srcOrd="1" destOrd="0" presId="urn:microsoft.com/office/officeart/2005/8/layout/pyramid1"/>
    <dgm:cxn modelId="{AA3D654C-24A3-4F50-9D17-271A277899E7}" type="presOf" srcId="{3FAA3E86-666C-48D0-87FB-556C604C36CA}" destId="{D61EF5C8-9D11-43FC-988C-204AF4658388}" srcOrd="1" destOrd="0" presId="urn:microsoft.com/office/officeart/2005/8/layout/pyramid1"/>
    <dgm:cxn modelId="{1D983E78-7110-4F7C-935D-02919337E852}" type="presOf" srcId="{3FE81DB1-C2AC-1345-A22F-3B67DF584228}" destId="{160AC727-0CA9-C542-B9F8-2AFF711C645F}" srcOrd="1" destOrd="0" presId="urn:microsoft.com/office/officeart/2005/8/layout/pyramid1"/>
    <dgm:cxn modelId="{5171667B-1500-4D85-96F1-1C5A5C98EA8E}" srcId="{6C5EBA96-789F-ED44-B7F5-8C36D63EEB81}" destId="{4EE3C962-E941-4D0F-89B1-9C65D006AAFC}" srcOrd="4" destOrd="0" parTransId="{D141A2BD-569D-4E94-AAEA-B6A39B8CAA93}" sibTransId="{350F88C9-C63F-4DF2-BC45-801A861AB62A}"/>
    <dgm:cxn modelId="{20EC727C-AFFF-4770-847E-DFB39E3CC754}" srcId="{6C5EBA96-789F-ED44-B7F5-8C36D63EEB81}" destId="{D456B25A-B45A-49CD-80B7-C26B997D058E}" srcOrd="6" destOrd="0" parTransId="{4AF01088-1A7F-44D0-B064-603B4B418B19}" sibTransId="{9625F103-9E9D-4D16-B396-571E5161A404}"/>
    <dgm:cxn modelId="{B71F9C89-3067-4AC1-8402-20366E336424}" type="presOf" srcId="{D456B25A-B45A-49CD-80B7-C26B997D058E}" destId="{3D17C246-F875-4BCB-8691-8FD23F0CCEAB}" srcOrd="0" destOrd="0" presId="urn:microsoft.com/office/officeart/2005/8/layout/pyramid1"/>
    <dgm:cxn modelId="{D3B8488D-F679-4BF2-BA4C-615FECB34268}" type="presOf" srcId="{3FE81DB1-C2AC-1345-A22F-3B67DF584228}" destId="{F6C05110-63C4-534D-8FE1-D1F5E5E8BFE1}" srcOrd="0" destOrd="0" presId="urn:microsoft.com/office/officeart/2005/8/layout/pyramid1"/>
    <dgm:cxn modelId="{8723728E-B210-4CC7-88CE-6604C22B5588}" srcId="{6C5EBA96-789F-ED44-B7F5-8C36D63EEB81}" destId="{3FAA3E86-666C-48D0-87FB-556C604C36CA}" srcOrd="7" destOrd="0" parTransId="{2CF2ED81-5720-427A-B7DA-59D34724E1E0}" sibTransId="{6A947826-B923-48EA-B135-9A7F8AB97E75}"/>
    <dgm:cxn modelId="{E73E3A90-C870-4E9E-ADEB-6270F2EA7B6E}" srcId="{6C5EBA96-789F-ED44-B7F5-8C36D63EEB81}" destId="{C2AFC5FF-F4F8-41C3-8C60-1CFFB1AAC416}" srcOrd="3" destOrd="0" parTransId="{AA9065BC-6D77-4AC8-B449-FB99B15A6793}" sibTransId="{60E50AD9-A8BB-49B5-8F17-3BC76196656A}"/>
    <dgm:cxn modelId="{58B20298-9693-4CC4-BBA6-1D814AB1A8D2}" type="presOf" srcId="{47CBBE06-4848-4974-9352-8C0A84A630D3}" destId="{0E2EB8BA-429A-4E31-8536-728F41FF701B}" srcOrd="1" destOrd="0" presId="urn:microsoft.com/office/officeart/2005/8/layout/pyramid1"/>
    <dgm:cxn modelId="{FDA8E99C-0418-624B-9FA7-7DD1F2DC02B9}" srcId="{6C5EBA96-789F-ED44-B7F5-8C36D63EEB81}" destId="{6CAEAE39-197F-8C49-BD7E-24F6D026E3DE}" srcOrd="0" destOrd="0" parTransId="{B7399456-EF45-DE41-9F6A-83B3321C4379}" sibTransId="{509178AC-3B1B-CF40-8461-BD0DCBF2C3DA}"/>
    <dgm:cxn modelId="{3D2D94A2-0A82-472C-AC7A-34844DB65ACC}" type="presOf" srcId="{4EE3C962-E941-4D0F-89B1-9C65D006AAFC}" destId="{DB2235B5-721E-4D2E-8EED-78A2C3832052}" srcOrd="0" destOrd="0" presId="urn:microsoft.com/office/officeart/2005/8/layout/pyramid1"/>
    <dgm:cxn modelId="{94120AB3-3AA8-4779-8A8B-A2A8A7D586CD}" type="presOf" srcId="{DFD658DE-2DE5-AA40-BAE9-0F55BB529990}" destId="{9A76819B-25BF-FA4E-97C5-FBFE456205B9}" srcOrd="0" destOrd="0" presId="urn:microsoft.com/office/officeart/2005/8/layout/pyramid1"/>
    <dgm:cxn modelId="{449147B3-64AD-4AC1-942D-96032C7CD94C}" type="presOf" srcId="{3FAA3E86-666C-48D0-87FB-556C604C36CA}" destId="{67A32547-208C-48C8-95AA-41723E406103}" srcOrd="0" destOrd="0" presId="urn:microsoft.com/office/officeart/2005/8/layout/pyramid1"/>
    <dgm:cxn modelId="{A6E31EBD-D02C-6B4C-8908-6D93DF679CBD}" srcId="{6C5EBA96-789F-ED44-B7F5-8C36D63EEB81}" destId="{3FE81DB1-C2AC-1345-A22F-3B67DF584228}" srcOrd="1" destOrd="0" parTransId="{7AF6C90C-5F84-3A4A-91DD-9208B486654C}" sibTransId="{2E72E6C9-679C-9146-99D3-61A7F7DCAE12}"/>
    <dgm:cxn modelId="{E32F4BCA-CC59-48DC-A587-58C4F87E9C8C}" type="presOf" srcId="{4EE3C962-E941-4D0F-89B1-9C65D006AAFC}" destId="{876D1B44-5156-4E1C-8FAE-6B08F6F7F0ED}" srcOrd="1" destOrd="0" presId="urn:microsoft.com/office/officeart/2005/8/layout/pyramid1"/>
    <dgm:cxn modelId="{A5E03FFF-0A38-4DDA-AAD2-EA2FA268FA7D}" type="presOf" srcId="{DFD658DE-2DE5-AA40-BAE9-0F55BB529990}" destId="{B4EACFC7-9B95-A74A-A89E-3370018DA38D}" srcOrd="1" destOrd="0" presId="urn:microsoft.com/office/officeart/2005/8/layout/pyramid1"/>
    <dgm:cxn modelId="{962626E1-76E7-4F3B-88FC-2E695C00C1E7}" type="presParOf" srcId="{CFC99609-BCD1-F246-B772-229B5F093CF8}" destId="{F87E0573-2872-3442-90C2-774250A1A30C}" srcOrd="0" destOrd="0" presId="urn:microsoft.com/office/officeart/2005/8/layout/pyramid1"/>
    <dgm:cxn modelId="{F10F2CED-8460-44C1-966F-FF4138165047}" type="presParOf" srcId="{F87E0573-2872-3442-90C2-774250A1A30C}" destId="{4AB51E76-E7CF-D440-A0F5-FF93221F3C96}" srcOrd="0" destOrd="0" presId="urn:microsoft.com/office/officeart/2005/8/layout/pyramid1"/>
    <dgm:cxn modelId="{210AA299-09E8-4CA7-A021-C08885185980}" type="presParOf" srcId="{F87E0573-2872-3442-90C2-774250A1A30C}" destId="{1C621ECD-2206-664A-B2F9-FE8BA56B2C1A}" srcOrd="1" destOrd="0" presId="urn:microsoft.com/office/officeart/2005/8/layout/pyramid1"/>
    <dgm:cxn modelId="{CDACE3FB-CD63-486B-8614-DAE8346FC187}" type="presParOf" srcId="{CFC99609-BCD1-F246-B772-229B5F093CF8}" destId="{5BB137AE-0AD0-0448-8C1A-349176F8E5FF}" srcOrd="1" destOrd="0" presId="urn:microsoft.com/office/officeart/2005/8/layout/pyramid1"/>
    <dgm:cxn modelId="{639C1BB6-1068-4DF2-935B-146EDE191C62}" type="presParOf" srcId="{5BB137AE-0AD0-0448-8C1A-349176F8E5FF}" destId="{F6C05110-63C4-534D-8FE1-D1F5E5E8BFE1}" srcOrd="0" destOrd="0" presId="urn:microsoft.com/office/officeart/2005/8/layout/pyramid1"/>
    <dgm:cxn modelId="{8B06B918-6EFF-473B-9428-E29570F813CD}" type="presParOf" srcId="{5BB137AE-0AD0-0448-8C1A-349176F8E5FF}" destId="{160AC727-0CA9-C542-B9F8-2AFF711C645F}" srcOrd="1" destOrd="0" presId="urn:microsoft.com/office/officeart/2005/8/layout/pyramid1"/>
    <dgm:cxn modelId="{9181B959-1A2E-495C-B854-E49DCA9B5740}" type="presParOf" srcId="{CFC99609-BCD1-F246-B772-229B5F093CF8}" destId="{8A2C612D-6238-6B4F-AE33-0839BD39DFAB}" srcOrd="2" destOrd="0" presId="urn:microsoft.com/office/officeart/2005/8/layout/pyramid1"/>
    <dgm:cxn modelId="{815C976F-AB08-4612-8E7C-371EEA9E14DE}" type="presParOf" srcId="{8A2C612D-6238-6B4F-AE33-0839BD39DFAB}" destId="{9A76819B-25BF-FA4E-97C5-FBFE456205B9}" srcOrd="0" destOrd="0" presId="urn:microsoft.com/office/officeart/2005/8/layout/pyramid1"/>
    <dgm:cxn modelId="{8AC0D12C-8CE7-416F-B027-32DAFE936717}" type="presParOf" srcId="{8A2C612D-6238-6B4F-AE33-0839BD39DFAB}" destId="{B4EACFC7-9B95-A74A-A89E-3370018DA38D}" srcOrd="1" destOrd="0" presId="urn:microsoft.com/office/officeart/2005/8/layout/pyramid1"/>
    <dgm:cxn modelId="{2F822C6C-92D4-4794-9CA0-5407C06BAF73}" type="presParOf" srcId="{CFC99609-BCD1-F246-B772-229B5F093CF8}" destId="{1C7F23B2-523F-4DB3-AEDF-F730BFC23B8A}" srcOrd="3" destOrd="0" presId="urn:microsoft.com/office/officeart/2005/8/layout/pyramid1"/>
    <dgm:cxn modelId="{1A3EC2A5-8BBC-4FD6-99D7-B0C3BDAD7A94}" type="presParOf" srcId="{1C7F23B2-523F-4DB3-AEDF-F730BFC23B8A}" destId="{670A67F7-3C3D-44A9-9D17-DFDE52236421}" srcOrd="0" destOrd="0" presId="urn:microsoft.com/office/officeart/2005/8/layout/pyramid1"/>
    <dgm:cxn modelId="{FC4546B0-2E65-44F8-9B6C-A34CB9662E30}" type="presParOf" srcId="{1C7F23B2-523F-4DB3-AEDF-F730BFC23B8A}" destId="{442AE0E0-5FB0-4861-8343-26E01157D099}" srcOrd="1" destOrd="0" presId="urn:microsoft.com/office/officeart/2005/8/layout/pyramid1"/>
    <dgm:cxn modelId="{CC2316C5-3348-462B-B656-3C69AFFE642B}" type="presParOf" srcId="{CFC99609-BCD1-F246-B772-229B5F093CF8}" destId="{458833DB-2C2E-4F85-A3D3-50AEFA8C6A27}" srcOrd="4" destOrd="0" presId="urn:microsoft.com/office/officeart/2005/8/layout/pyramid1"/>
    <dgm:cxn modelId="{71C31AC5-687B-442E-83DF-461B53EE7315}" type="presParOf" srcId="{458833DB-2C2E-4F85-A3D3-50AEFA8C6A27}" destId="{DB2235B5-721E-4D2E-8EED-78A2C3832052}" srcOrd="0" destOrd="0" presId="urn:microsoft.com/office/officeart/2005/8/layout/pyramid1"/>
    <dgm:cxn modelId="{D66EECA1-B7EC-44EF-A806-2C3AEDBCAF18}" type="presParOf" srcId="{458833DB-2C2E-4F85-A3D3-50AEFA8C6A27}" destId="{876D1B44-5156-4E1C-8FAE-6B08F6F7F0ED}" srcOrd="1" destOrd="0" presId="urn:microsoft.com/office/officeart/2005/8/layout/pyramid1"/>
    <dgm:cxn modelId="{97D5E0F4-C8D5-444C-B72E-A4EF41922C55}" type="presParOf" srcId="{CFC99609-BCD1-F246-B772-229B5F093CF8}" destId="{046DAF46-68A3-4506-9051-57DCB1E245E2}" srcOrd="5" destOrd="0" presId="urn:microsoft.com/office/officeart/2005/8/layout/pyramid1"/>
    <dgm:cxn modelId="{81FD64DF-828B-45A0-A668-60F95AB4EF55}" type="presParOf" srcId="{046DAF46-68A3-4506-9051-57DCB1E245E2}" destId="{063DA7BA-A829-48A7-9585-BC86C81C3943}" srcOrd="0" destOrd="0" presId="urn:microsoft.com/office/officeart/2005/8/layout/pyramid1"/>
    <dgm:cxn modelId="{AF3CB4FA-1677-45A6-9CD6-35C701C7D700}" type="presParOf" srcId="{046DAF46-68A3-4506-9051-57DCB1E245E2}" destId="{0E2EB8BA-429A-4E31-8536-728F41FF701B}" srcOrd="1" destOrd="0" presId="urn:microsoft.com/office/officeart/2005/8/layout/pyramid1"/>
    <dgm:cxn modelId="{C227EEE0-03CE-4F9C-827D-D88DF0FAD59E}" type="presParOf" srcId="{CFC99609-BCD1-F246-B772-229B5F093CF8}" destId="{CA5D3BD9-49E6-4C92-97B9-498F42217856}" srcOrd="6" destOrd="0" presId="urn:microsoft.com/office/officeart/2005/8/layout/pyramid1"/>
    <dgm:cxn modelId="{29FDDEF3-EED1-4F96-BD8F-15A531147ABD}" type="presParOf" srcId="{CA5D3BD9-49E6-4C92-97B9-498F42217856}" destId="{3D17C246-F875-4BCB-8691-8FD23F0CCEAB}" srcOrd="0" destOrd="0" presId="urn:microsoft.com/office/officeart/2005/8/layout/pyramid1"/>
    <dgm:cxn modelId="{59C0340D-F8FB-4909-8A30-A5FADBF1F1ED}" type="presParOf" srcId="{CA5D3BD9-49E6-4C92-97B9-498F42217856}" destId="{5D51E475-397A-4715-AADE-2C26C256D8ED}" srcOrd="1" destOrd="0" presId="urn:microsoft.com/office/officeart/2005/8/layout/pyramid1"/>
    <dgm:cxn modelId="{6542D4AD-E8E0-428C-A7D1-2C1BC5BC473A}" type="presParOf" srcId="{CFC99609-BCD1-F246-B772-229B5F093CF8}" destId="{5564DB2B-C0C2-4D63-8E1E-10DB5C51D60E}" srcOrd="7" destOrd="0" presId="urn:microsoft.com/office/officeart/2005/8/layout/pyramid1"/>
    <dgm:cxn modelId="{B231FAE0-BD8E-431A-94AE-32DAB73B8CCE}" type="presParOf" srcId="{5564DB2B-C0C2-4D63-8E1E-10DB5C51D60E}" destId="{67A32547-208C-48C8-95AA-41723E406103}" srcOrd="0" destOrd="0" presId="urn:microsoft.com/office/officeart/2005/8/layout/pyramid1"/>
    <dgm:cxn modelId="{C48D7E0C-6CC9-44B1-9FDD-14D38806699B}" type="presParOf" srcId="{5564DB2B-C0C2-4D63-8E1E-10DB5C51D60E}" destId="{D61EF5C8-9D11-43FC-988C-204AF4658388}"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3d4" qsCatId="3D" csTypeId="urn:microsoft.com/office/officeart/2005/8/colors/colorful4" csCatId="colorful" phldr="1"/>
      <dgm:spPr/>
    </dgm:pt>
    <dgm:pt modelId="{D6859B4F-37D4-704F-AC61-A99C5B4EB8B5}">
      <dgm:prSet/>
      <dgm:spPr/>
      <dgm:t>
        <a:bodyPr/>
        <a:lstStyle/>
        <a:p>
          <a:r>
            <a:rPr lang="en-US" dirty="0"/>
            <a:t>Twm </a:t>
          </a:r>
          <a:r>
            <a:rPr lang="en-US" dirty="0" err="1"/>
            <a:t>ydw</a:t>
          </a:r>
          <a:r>
            <a:rPr lang="en-US" dirty="0"/>
            <a:t> </a:t>
          </a:r>
          <a:r>
            <a:rPr lang="en-US" dirty="0" err="1"/>
            <a:t>i</a:t>
          </a:r>
          <a:r>
            <a:rPr lang="en-US" dirty="0"/>
            <a:t>. </a:t>
          </a:r>
          <a:r>
            <a:rPr lang="en-US" dirty="0" err="1"/>
            <a:t>Rydw</a:t>
          </a:r>
          <a:r>
            <a:rPr lang="en-US" dirty="0"/>
            <a:t> </a:t>
          </a:r>
          <a:r>
            <a:rPr lang="en-US" dirty="0" err="1"/>
            <a:t>I’n</a:t>
          </a:r>
          <a:r>
            <a:rPr lang="en-US" dirty="0"/>
            <a:t> </a:t>
          </a:r>
          <a:r>
            <a:rPr lang="en-US" dirty="0" err="1"/>
            <a:t>hoffi</a:t>
          </a:r>
          <a:r>
            <a:rPr lang="en-US" dirty="0"/>
            <a:t> </a:t>
          </a:r>
          <a:r>
            <a:rPr lang="en-US" dirty="0" err="1"/>
            <a:t>celf</a:t>
          </a:r>
          <a:r>
            <a:rPr lang="en-US" dirty="0"/>
            <a:t>. </a:t>
          </a:r>
          <a:r>
            <a:rPr lang="en-US" dirty="0" err="1"/>
            <a:t>Dydw</a:t>
          </a:r>
          <a:r>
            <a:rPr lang="en-US" dirty="0"/>
            <a:t> </a:t>
          </a:r>
          <a:r>
            <a:rPr lang="en-US" dirty="0" err="1"/>
            <a:t>i</a:t>
          </a:r>
          <a:r>
            <a:rPr lang="en-US" dirty="0"/>
            <a:t> </a:t>
          </a:r>
          <a:r>
            <a:rPr lang="en-US" dirty="0" err="1"/>
            <a:t>ddim</a:t>
          </a:r>
          <a:r>
            <a:rPr lang="en-US" dirty="0"/>
            <a:t> </a:t>
          </a:r>
          <a:r>
            <a:rPr lang="en-US" dirty="0" err="1"/>
            <a:t>yn</a:t>
          </a:r>
          <a:r>
            <a:rPr lang="en-US" dirty="0"/>
            <a:t> </a:t>
          </a:r>
          <a:r>
            <a:rPr lang="en-US" dirty="0" err="1"/>
            <a:t>mwynhau</a:t>
          </a:r>
          <a:r>
            <a:rPr lang="en-US" dirty="0"/>
            <a:t> </a:t>
          </a:r>
          <a:r>
            <a:rPr lang="en-US" dirty="0" err="1"/>
            <a:t>rygbi</a:t>
          </a:r>
          <a:r>
            <a:rPr lang="en-US" dirty="0"/>
            <a:t>.</a:t>
          </a:r>
        </a:p>
      </dgm:t>
    </dgm:pt>
    <dgm:pt modelId="{FE8F3C95-B0AB-0D4D-B271-BA70540BF922}" type="parTrans" cxnId="{6B758E4D-8F4B-1F45-A42C-A1D8CBD8BE38}">
      <dgm:prSet/>
      <dgm:spPr/>
      <dgm:t>
        <a:bodyPr/>
        <a:lstStyle/>
        <a:p>
          <a:endParaRPr lang="en-US"/>
        </a:p>
      </dgm:t>
    </dgm:pt>
    <dgm:pt modelId="{84374FC5-AC3C-694B-AEB9-DBCEBA5A6CD4}" type="sibTrans" cxnId="{6B758E4D-8F4B-1F45-A42C-A1D8CBD8BE38}">
      <dgm:prSet/>
      <dgm:spPr/>
      <dgm:t>
        <a:bodyPr/>
        <a:lstStyle/>
        <a:p>
          <a:endParaRPr lang="en-US"/>
        </a:p>
      </dgm:t>
    </dgm:pt>
    <dgm:pt modelId="{DFD658DE-2DE5-AA40-BAE9-0F55BB529990}">
      <dgm:prSet/>
      <dgm:spPr/>
      <dgm:t>
        <a:bodyPr/>
        <a:lstStyle/>
        <a:p>
          <a:r>
            <a:rPr lang="en-US" dirty="0"/>
            <a:t>Twm </a:t>
          </a:r>
          <a:r>
            <a:rPr lang="en-US" dirty="0" err="1"/>
            <a:t>ydw</a:t>
          </a:r>
          <a:r>
            <a:rPr lang="en-US" dirty="0"/>
            <a:t> </a:t>
          </a:r>
          <a:r>
            <a:rPr lang="en-US" dirty="0" err="1"/>
            <a:t>i</a:t>
          </a:r>
          <a:r>
            <a:rPr lang="en-US" dirty="0"/>
            <a:t>. </a:t>
          </a:r>
          <a:r>
            <a:rPr lang="en-US" dirty="0" err="1"/>
            <a:t>Rydw</a:t>
          </a:r>
          <a:r>
            <a:rPr lang="en-US" dirty="0"/>
            <a:t> </a:t>
          </a:r>
          <a:r>
            <a:rPr lang="en-US" dirty="0" err="1"/>
            <a:t>I’n</a:t>
          </a:r>
          <a:r>
            <a:rPr lang="en-US" dirty="0"/>
            <a:t> </a:t>
          </a:r>
          <a:r>
            <a:rPr lang="en-US" dirty="0" err="1"/>
            <a:t>hoffi</a:t>
          </a:r>
          <a:r>
            <a:rPr lang="en-US" dirty="0"/>
            <a:t> </a:t>
          </a:r>
          <a:r>
            <a:rPr lang="en-US" dirty="0" err="1"/>
            <a:t>celf</a:t>
          </a:r>
          <a:r>
            <a:rPr lang="en-US" dirty="0"/>
            <a:t>. </a:t>
          </a:r>
          <a:r>
            <a:rPr lang="en-US" dirty="0" err="1"/>
            <a:t>Dydw</a:t>
          </a:r>
          <a:r>
            <a:rPr lang="en-US" dirty="0"/>
            <a:t> </a:t>
          </a:r>
          <a:r>
            <a:rPr lang="en-US" dirty="0" err="1"/>
            <a:t>i</a:t>
          </a:r>
          <a:r>
            <a:rPr lang="en-US" dirty="0"/>
            <a:t> </a:t>
          </a:r>
          <a:r>
            <a:rPr lang="en-US" dirty="0" err="1"/>
            <a:t>ddim</a:t>
          </a:r>
          <a:r>
            <a:rPr lang="en-US" dirty="0"/>
            <a:t> </a:t>
          </a:r>
          <a:r>
            <a:rPr lang="en-US" dirty="0" err="1"/>
            <a:t>yn</a:t>
          </a:r>
          <a:r>
            <a:rPr lang="en-US" dirty="0"/>
            <a:t> </a:t>
          </a:r>
          <a:r>
            <a:rPr lang="en-US" dirty="0" err="1"/>
            <a:t>mwynhau</a:t>
          </a:r>
          <a:r>
            <a:rPr lang="en-US" dirty="0"/>
            <a:t> </a:t>
          </a:r>
          <a:r>
            <a:rPr lang="en-US" dirty="0" err="1"/>
            <a:t>rygbi</a:t>
          </a:r>
          <a:r>
            <a:rPr lang="en-US" dirty="0"/>
            <a:t>.</a:t>
          </a:r>
        </a:p>
      </dgm:t>
    </dgm:pt>
    <dgm:pt modelId="{344A83A5-D354-B34B-AC67-30C07EE5E6AF}" type="parTrans" cxnId="{8362D712-34E7-5747-849B-54370FCBA608}">
      <dgm:prSet/>
      <dgm:spPr/>
      <dgm:t>
        <a:bodyPr/>
        <a:lstStyle/>
        <a:p>
          <a:endParaRPr lang="en-US"/>
        </a:p>
      </dgm:t>
    </dgm:pt>
    <dgm:pt modelId="{0B5AFD84-BC3D-8C46-AF79-B0E4E3263E44}" type="sibTrans" cxnId="{8362D712-34E7-5747-849B-54370FCBA608}">
      <dgm:prSet/>
      <dgm:spPr/>
      <dgm:t>
        <a:bodyPr/>
        <a:lstStyle/>
        <a:p>
          <a:endParaRPr lang="en-US"/>
        </a:p>
      </dgm:t>
    </dgm:pt>
    <dgm:pt modelId="{3FE81DB1-C2AC-1345-A22F-3B67DF584228}">
      <dgm:prSet/>
      <dgm:spPr/>
      <dgm:t>
        <a:bodyPr/>
        <a:lstStyle/>
        <a:p>
          <a:r>
            <a:rPr lang="en-US" dirty="0"/>
            <a:t>Twm </a:t>
          </a:r>
          <a:r>
            <a:rPr lang="en-US" dirty="0" err="1"/>
            <a:t>ydw</a:t>
          </a:r>
          <a:r>
            <a:rPr lang="en-US" dirty="0"/>
            <a:t> </a:t>
          </a:r>
          <a:r>
            <a:rPr lang="en-US" dirty="0" err="1"/>
            <a:t>i</a:t>
          </a:r>
          <a:r>
            <a:rPr lang="en-US" dirty="0"/>
            <a:t>. </a:t>
          </a:r>
          <a:r>
            <a:rPr lang="en-US" dirty="0" err="1"/>
            <a:t>Rydw</a:t>
          </a:r>
          <a:r>
            <a:rPr lang="en-US" dirty="0"/>
            <a:t> </a:t>
          </a:r>
          <a:r>
            <a:rPr lang="en-US" dirty="0" err="1"/>
            <a:t>I’n</a:t>
          </a:r>
          <a:r>
            <a:rPr lang="en-US" dirty="0"/>
            <a:t> </a:t>
          </a:r>
          <a:r>
            <a:rPr lang="en-US" dirty="0" err="1"/>
            <a:t>hoffi</a:t>
          </a:r>
          <a:r>
            <a:rPr lang="en-US" dirty="0"/>
            <a:t> </a:t>
          </a:r>
          <a:r>
            <a:rPr lang="en-US" dirty="0" err="1"/>
            <a:t>celf</a:t>
          </a:r>
          <a:r>
            <a:rPr lang="en-US" dirty="0"/>
            <a:t>.</a:t>
          </a:r>
        </a:p>
      </dgm:t>
    </dgm:pt>
    <dgm:pt modelId="{7AF6C90C-5F84-3A4A-91DD-9208B486654C}" type="parTrans" cxnId="{A6E31EBD-D02C-6B4C-8908-6D93DF679CBD}">
      <dgm:prSet/>
      <dgm:spPr/>
      <dgm:t>
        <a:bodyPr/>
        <a:lstStyle/>
        <a:p>
          <a:endParaRPr lang="en-US"/>
        </a:p>
      </dgm:t>
    </dgm:pt>
    <dgm:pt modelId="{2E72E6C9-679C-9146-99D3-61A7F7DCAE12}" type="sibTrans" cxnId="{A6E31EBD-D02C-6B4C-8908-6D93DF679CBD}">
      <dgm:prSet/>
      <dgm:spPr/>
      <dgm:t>
        <a:bodyPr/>
        <a:lstStyle/>
        <a:p>
          <a:endParaRPr lang="en-US"/>
        </a:p>
      </dgm:t>
    </dgm:pt>
    <dgm:pt modelId="{6CAEAE39-197F-8C49-BD7E-24F6D026E3DE}">
      <dgm:prSet custT="1"/>
      <dgm:spPr/>
      <dgm:t>
        <a:bodyPr/>
        <a:lstStyle/>
        <a:p>
          <a:pPr algn="ctr"/>
          <a:r>
            <a:rPr lang="en-US" sz="1400" dirty="0"/>
            <a:t>Twm </a:t>
          </a:r>
          <a:br>
            <a:rPr lang="en-US" sz="1400" dirty="0"/>
          </a:br>
          <a:r>
            <a:rPr lang="en-US" sz="1400" dirty="0" err="1"/>
            <a:t>ydw</a:t>
          </a:r>
          <a:r>
            <a:rPr lang="en-US" sz="1400" dirty="0"/>
            <a:t> </a:t>
          </a:r>
          <a:r>
            <a:rPr lang="en-US" sz="1400" dirty="0" err="1"/>
            <a:t>i</a:t>
          </a:r>
          <a:r>
            <a:rPr lang="en-US" sz="1600" dirty="0"/>
            <a:t>.</a:t>
          </a:r>
        </a:p>
      </dgm:t>
    </dgm:pt>
    <dgm:pt modelId="{B7399456-EF45-DE41-9F6A-83B3321C4379}" type="parTrans" cxnId="{FDA8E99C-0418-624B-9FA7-7DD1F2DC02B9}">
      <dgm:prSet/>
      <dgm:spPr/>
      <dgm:t>
        <a:bodyPr/>
        <a:lstStyle/>
        <a:p>
          <a:endParaRPr lang="en-US"/>
        </a:p>
      </dgm:t>
    </dgm:pt>
    <dgm:pt modelId="{509178AC-3B1B-CF40-8461-BD0DCBF2C3DA}" type="sibTrans" cxnId="{FDA8E99C-0418-624B-9FA7-7DD1F2DC02B9}">
      <dgm:prSet/>
      <dgm:spPr/>
      <dgm:t>
        <a:bodyPr/>
        <a:lstStyle/>
        <a:p>
          <a:endParaRPr lang="en-US"/>
        </a:p>
      </dgm:t>
    </dgm:pt>
    <dgm:pt modelId="{4EE3C962-E941-4D0F-89B1-9C65D006AAFC}">
      <dgm:prSet/>
      <dgm:spPr/>
      <dgm:t>
        <a:bodyPr/>
        <a:lstStyle/>
        <a:p>
          <a:r>
            <a:rPr lang="en-US" dirty="0"/>
            <a:t>Twm </a:t>
          </a:r>
          <a:r>
            <a:rPr lang="en-US" dirty="0" err="1"/>
            <a:t>ydw</a:t>
          </a:r>
          <a:r>
            <a:rPr lang="en-US" dirty="0"/>
            <a:t> </a:t>
          </a:r>
          <a:r>
            <a:rPr lang="en-US" dirty="0" err="1"/>
            <a:t>i</a:t>
          </a:r>
          <a:r>
            <a:rPr lang="en-US" dirty="0"/>
            <a:t>. </a:t>
          </a:r>
          <a:r>
            <a:rPr lang="en-US" dirty="0" err="1"/>
            <a:t>Rydw</a:t>
          </a:r>
          <a:r>
            <a:rPr lang="en-US" dirty="0"/>
            <a:t> </a:t>
          </a:r>
          <a:r>
            <a:rPr lang="en-US" dirty="0" err="1"/>
            <a:t>i’n</a:t>
          </a:r>
          <a:r>
            <a:rPr lang="en-US" dirty="0"/>
            <a:t> </a:t>
          </a:r>
          <a:r>
            <a:rPr lang="en-US" dirty="0" err="1"/>
            <a:t>hoffi</a:t>
          </a:r>
          <a:r>
            <a:rPr lang="en-US" dirty="0"/>
            <a:t> </a:t>
          </a:r>
          <a:r>
            <a:rPr lang="en-US" dirty="0" err="1"/>
            <a:t>celf</a:t>
          </a:r>
          <a:r>
            <a:rPr lang="en-US" dirty="0"/>
            <a:t>. </a:t>
          </a:r>
          <a:r>
            <a:rPr lang="en-US" dirty="0" err="1"/>
            <a:t>Dydw</a:t>
          </a:r>
          <a:r>
            <a:rPr lang="en-US" dirty="0"/>
            <a:t> </a:t>
          </a:r>
          <a:r>
            <a:rPr lang="en-US" dirty="0" err="1"/>
            <a:t>i</a:t>
          </a:r>
          <a:r>
            <a:rPr lang="en-US" dirty="0"/>
            <a:t> </a:t>
          </a:r>
          <a:r>
            <a:rPr lang="en-US" dirty="0" err="1"/>
            <a:t>ddim</a:t>
          </a:r>
          <a:r>
            <a:rPr lang="en-US" dirty="0"/>
            <a:t> </a:t>
          </a:r>
          <a:r>
            <a:rPr lang="en-US" dirty="0" err="1"/>
            <a:t>yn</a:t>
          </a:r>
          <a:r>
            <a:rPr lang="en-US" dirty="0"/>
            <a:t> </a:t>
          </a:r>
          <a:r>
            <a:rPr lang="en-US" dirty="0" err="1"/>
            <a:t>mwynhau</a:t>
          </a:r>
          <a:r>
            <a:rPr lang="en-US" dirty="0"/>
            <a:t> </a:t>
          </a:r>
          <a:r>
            <a:rPr lang="en-US" dirty="0" err="1"/>
            <a:t>rygbi</a:t>
          </a:r>
          <a:r>
            <a:rPr lang="en-US" dirty="0"/>
            <a:t>. </a:t>
          </a:r>
          <a:r>
            <a:rPr lang="en-US" dirty="0" err="1"/>
            <a:t>Rydw</a:t>
          </a:r>
          <a:r>
            <a:rPr lang="en-US" dirty="0"/>
            <a:t> </a:t>
          </a:r>
          <a:r>
            <a:rPr lang="en-US" dirty="0" err="1"/>
            <a:t>i’n</a:t>
          </a:r>
          <a:r>
            <a:rPr lang="en-US" dirty="0"/>
            <a:t> </a:t>
          </a:r>
          <a:r>
            <a:rPr lang="en-US" dirty="0" err="1"/>
            <a:t>hoffi</a:t>
          </a:r>
          <a:r>
            <a:rPr lang="en-US" dirty="0"/>
            <a:t> “Llyr” </a:t>
          </a:r>
          <a:r>
            <a:rPr lang="en-US" dirty="0" err="1"/>
            <a:t>achos</a:t>
          </a:r>
          <a:r>
            <a:rPr lang="en-US" dirty="0"/>
            <a:t> </a:t>
          </a:r>
          <a:r>
            <a:rPr lang="en-US" dirty="0" err="1"/>
            <a:t>mae’n</a:t>
          </a:r>
          <a:r>
            <a:rPr lang="en-US" dirty="0"/>
            <a:t> </a:t>
          </a:r>
          <a:r>
            <a:rPr lang="en-US" dirty="0" err="1"/>
            <a:t>greadigol</a:t>
          </a:r>
          <a:r>
            <a:rPr lang="en-US" dirty="0"/>
            <a:t>.</a:t>
          </a:r>
        </a:p>
      </dgm:t>
    </dgm:pt>
    <dgm:pt modelId="{D141A2BD-569D-4E94-AAEA-B6A39B8CAA93}" type="parTrans" cxnId="{5171667B-1500-4D85-96F1-1C5A5C98EA8E}">
      <dgm:prSet/>
      <dgm:spPr/>
      <dgm:t>
        <a:bodyPr/>
        <a:lstStyle/>
        <a:p>
          <a:endParaRPr lang="en-GB"/>
        </a:p>
      </dgm:t>
    </dgm:pt>
    <dgm:pt modelId="{350F88C9-C63F-4DF2-BC45-801A861AB62A}" type="sibTrans" cxnId="{5171667B-1500-4D85-96F1-1C5A5C98EA8E}">
      <dgm:prSet/>
      <dgm:spPr/>
      <dgm:t>
        <a:bodyPr/>
        <a:lstStyle/>
        <a:p>
          <a:endParaRPr lang="en-GB"/>
        </a:p>
      </dgm:t>
    </dgm:pt>
    <dgm:pt modelId="{47CBBE06-4848-4974-9352-8C0A84A630D3}">
      <dgm:prSet/>
      <dgm:spPr/>
      <dgm:t>
        <a:bodyPr/>
        <a:lstStyle/>
        <a:p>
          <a:r>
            <a:rPr lang="en-US" dirty="0"/>
            <a:t>Twm </a:t>
          </a:r>
          <a:r>
            <a:rPr lang="en-US" dirty="0" err="1"/>
            <a:t>ydw</a:t>
          </a:r>
          <a:r>
            <a:rPr lang="en-US" dirty="0"/>
            <a:t> </a:t>
          </a:r>
          <a:r>
            <a:rPr lang="en-US" dirty="0" err="1"/>
            <a:t>i</a:t>
          </a:r>
          <a:r>
            <a:rPr lang="en-US" dirty="0"/>
            <a:t>. </a:t>
          </a:r>
          <a:r>
            <a:rPr lang="en-US" dirty="0" err="1"/>
            <a:t>Rydw</a:t>
          </a:r>
          <a:r>
            <a:rPr lang="en-US" dirty="0"/>
            <a:t> </a:t>
          </a:r>
          <a:r>
            <a:rPr lang="en-US" dirty="0" err="1"/>
            <a:t>i’n</a:t>
          </a:r>
          <a:r>
            <a:rPr lang="en-US" dirty="0"/>
            <a:t> </a:t>
          </a:r>
          <a:r>
            <a:rPr lang="en-US" dirty="0" err="1"/>
            <a:t>hoffi</a:t>
          </a:r>
          <a:r>
            <a:rPr lang="en-US" dirty="0"/>
            <a:t> </a:t>
          </a:r>
          <a:r>
            <a:rPr lang="en-US" dirty="0" err="1"/>
            <a:t>celf</a:t>
          </a:r>
          <a:r>
            <a:rPr lang="en-US" dirty="0"/>
            <a:t>. </a:t>
          </a:r>
          <a:r>
            <a:rPr lang="en-US" dirty="0" err="1"/>
            <a:t>Dydw</a:t>
          </a:r>
          <a:r>
            <a:rPr lang="en-US" dirty="0"/>
            <a:t> </a:t>
          </a:r>
          <a:r>
            <a:rPr lang="en-US" dirty="0" err="1"/>
            <a:t>i</a:t>
          </a:r>
          <a:r>
            <a:rPr lang="en-US" dirty="0"/>
            <a:t> </a:t>
          </a:r>
          <a:r>
            <a:rPr lang="en-US" dirty="0" err="1"/>
            <a:t>ddim</a:t>
          </a:r>
          <a:r>
            <a:rPr lang="en-US" dirty="0"/>
            <a:t> </a:t>
          </a:r>
          <a:r>
            <a:rPr lang="en-US" dirty="0" err="1"/>
            <a:t>yn</a:t>
          </a:r>
          <a:r>
            <a:rPr lang="en-US" dirty="0"/>
            <a:t> </a:t>
          </a:r>
          <a:r>
            <a:rPr lang="en-US" dirty="0" err="1"/>
            <a:t>mwynhau</a:t>
          </a:r>
          <a:r>
            <a:rPr lang="en-US" dirty="0"/>
            <a:t> </a:t>
          </a:r>
          <a:r>
            <a:rPr lang="en-US" dirty="0" err="1"/>
            <a:t>rygbi</a:t>
          </a:r>
          <a:r>
            <a:rPr lang="en-US" dirty="0"/>
            <a:t>. </a:t>
          </a:r>
          <a:r>
            <a:rPr lang="en-US" dirty="0" err="1"/>
            <a:t>Rydw</a:t>
          </a:r>
          <a:r>
            <a:rPr lang="en-US" dirty="0"/>
            <a:t> </a:t>
          </a:r>
          <a:r>
            <a:rPr lang="en-US" dirty="0" err="1"/>
            <a:t>i’n</a:t>
          </a:r>
          <a:r>
            <a:rPr lang="en-US" dirty="0"/>
            <a:t> </a:t>
          </a:r>
          <a:r>
            <a:rPr lang="en-US" dirty="0" err="1"/>
            <a:t>hoffi</a:t>
          </a:r>
          <a:r>
            <a:rPr lang="en-US" dirty="0"/>
            <a:t> “Llyr” </a:t>
          </a:r>
          <a:r>
            <a:rPr lang="en-US" dirty="0" err="1"/>
            <a:t>achos</a:t>
          </a:r>
          <a:r>
            <a:rPr lang="en-US" dirty="0"/>
            <a:t> </a:t>
          </a:r>
          <a:r>
            <a:rPr lang="en-US" dirty="0" err="1"/>
            <a:t>mae’n</a:t>
          </a:r>
          <a:r>
            <a:rPr lang="en-US" dirty="0"/>
            <a:t> </a:t>
          </a:r>
          <a:r>
            <a:rPr lang="en-US" dirty="0" err="1"/>
            <a:t>greadigol</a:t>
          </a:r>
          <a:r>
            <a:rPr lang="en-US" dirty="0"/>
            <a:t>. </a:t>
          </a:r>
          <a:r>
            <a:rPr lang="en-US" dirty="0" err="1"/>
            <a:t>Dydw</a:t>
          </a:r>
          <a:r>
            <a:rPr lang="en-US" dirty="0"/>
            <a:t> </a:t>
          </a:r>
          <a:r>
            <a:rPr lang="en-US" dirty="0" err="1"/>
            <a:t>i</a:t>
          </a:r>
          <a:r>
            <a:rPr lang="en-US" dirty="0"/>
            <a:t> </a:t>
          </a:r>
          <a:r>
            <a:rPr lang="en-US" dirty="0" err="1"/>
            <a:t>ddim</a:t>
          </a:r>
          <a:r>
            <a:rPr lang="en-US" dirty="0"/>
            <a:t> </a:t>
          </a:r>
          <a:r>
            <a:rPr lang="en-US" dirty="0" err="1"/>
            <a:t>yn</a:t>
          </a:r>
          <a:r>
            <a:rPr lang="en-US" dirty="0"/>
            <a:t> </a:t>
          </a:r>
          <a:r>
            <a:rPr lang="en-US" dirty="0" err="1"/>
            <a:t>hoffi</a:t>
          </a:r>
          <a:r>
            <a:rPr lang="en-US" dirty="0"/>
            <a:t> “</a:t>
          </a:r>
          <a:r>
            <a:rPr lang="en-US" dirty="0" err="1"/>
            <a:t>Plancton</a:t>
          </a:r>
          <a:r>
            <a:rPr lang="en-US" dirty="0"/>
            <a:t> III” </a:t>
          </a:r>
          <a:r>
            <a:rPr lang="en-US" dirty="0" err="1"/>
            <a:t>achos</a:t>
          </a:r>
          <a:r>
            <a:rPr lang="en-US" dirty="0"/>
            <a:t> </a:t>
          </a:r>
          <a:r>
            <a:rPr lang="en-US" dirty="0" err="1"/>
            <a:t>mae’n</a:t>
          </a:r>
          <a:r>
            <a:rPr lang="en-US" dirty="0"/>
            <a:t> </a:t>
          </a:r>
          <a:r>
            <a:rPr lang="en-US" dirty="0" err="1"/>
            <a:t>ddiflas</a:t>
          </a:r>
          <a:r>
            <a:rPr lang="en-US" dirty="0"/>
            <a:t>.</a:t>
          </a:r>
          <a:endParaRPr lang="en-GB" dirty="0"/>
        </a:p>
      </dgm:t>
    </dgm:pt>
    <dgm:pt modelId="{78E95626-582F-4C03-AE8B-864FC32F2680}" type="parTrans" cxnId="{7B022F3F-A47E-4F83-B461-68E5485F8FE5}">
      <dgm:prSet/>
      <dgm:spPr/>
      <dgm:t>
        <a:bodyPr/>
        <a:lstStyle/>
        <a:p>
          <a:endParaRPr lang="en-GB"/>
        </a:p>
      </dgm:t>
    </dgm:pt>
    <dgm:pt modelId="{87758A2E-8BEA-48BB-BD20-25F657BA8DEA}" type="sibTrans" cxnId="{7B022F3F-A47E-4F83-B461-68E5485F8FE5}">
      <dgm:prSet/>
      <dgm:spPr/>
      <dgm:t>
        <a:bodyPr/>
        <a:lstStyle/>
        <a:p>
          <a:endParaRPr lang="en-GB"/>
        </a:p>
      </dgm:t>
    </dgm:pt>
    <dgm:pt modelId="{D456B25A-B45A-49CD-80B7-C26B997D058E}">
      <dgm:prSet/>
      <dgm:spPr/>
      <dgm:t>
        <a:bodyPr/>
        <a:lstStyle/>
        <a:p>
          <a:r>
            <a:rPr lang="en-US" dirty="0"/>
            <a:t>Twm </a:t>
          </a:r>
          <a:r>
            <a:rPr lang="en-US" dirty="0" err="1"/>
            <a:t>ydw</a:t>
          </a:r>
          <a:r>
            <a:rPr lang="en-US" dirty="0"/>
            <a:t> </a:t>
          </a:r>
          <a:r>
            <a:rPr lang="en-US" dirty="0" err="1"/>
            <a:t>i</a:t>
          </a:r>
          <a:r>
            <a:rPr lang="en-US" dirty="0"/>
            <a:t>. </a:t>
          </a:r>
          <a:r>
            <a:rPr lang="en-US" dirty="0" err="1"/>
            <a:t>Rydw</a:t>
          </a:r>
          <a:r>
            <a:rPr lang="en-US" dirty="0"/>
            <a:t> </a:t>
          </a:r>
          <a:r>
            <a:rPr lang="en-US" dirty="0" err="1"/>
            <a:t>i’n</a:t>
          </a:r>
          <a:r>
            <a:rPr lang="en-US" dirty="0"/>
            <a:t> </a:t>
          </a:r>
          <a:r>
            <a:rPr lang="en-US" dirty="0" err="1"/>
            <a:t>hoffi</a:t>
          </a:r>
          <a:r>
            <a:rPr lang="en-US" dirty="0"/>
            <a:t> </a:t>
          </a:r>
          <a:r>
            <a:rPr lang="en-US" dirty="0" err="1"/>
            <a:t>celf</a:t>
          </a:r>
          <a:r>
            <a:rPr lang="en-US" dirty="0"/>
            <a:t>. </a:t>
          </a:r>
          <a:r>
            <a:rPr lang="en-US" dirty="0" err="1"/>
            <a:t>Dydw</a:t>
          </a:r>
          <a:r>
            <a:rPr lang="en-US" dirty="0"/>
            <a:t> </a:t>
          </a:r>
          <a:r>
            <a:rPr lang="en-US" dirty="0" err="1"/>
            <a:t>i</a:t>
          </a:r>
          <a:r>
            <a:rPr lang="en-US" dirty="0"/>
            <a:t> </a:t>
          </a:r>
          <a:r>
            <a:rPr lang="en-US" dirty="0" err="1"/>
            <a:t>ddim</a:t>
          </a:r>
          <a:r>
            <a:rPr lang="en-US" dirty="0"/>
            <a:t> </a:t>
          </a:r>
          <a:r>
            <a:rPr lang="en-US" dirty="0" err="1"/>
            <a:t>yn</a:t>
          </a:r>
          <a:r>
            <a:rPr lang="en-US" dirty="0"/>
            <a:t> </a:t>
          </a:r>
          <a:r>
            <a:rPr lang="en-US" dirty="0" err="1"/>
            <a:t>mwynhau</a:t>
          </a:r>
          <a:r>
            <a:rPr lang="en-US" dirty="0"/>
            <a:t> </a:t>
          </a:r>
          <a:r>
            <a:rPr lang="en-US" dirty="0" err="1"/>
            <a:t>rygbi</a:t>
          </a:r>
          <a:r>
            <a:rPr lang="en-US" dirty="0"/>
            <a:t>. </a:t>
          </a:r>
          <a:r>
            <a:rPr lang="en-US" dirty="0" err="1"/>
            <a:t>Rydw</a:t>
          </a:r>
          <a:r>
            <a:rPr lang="en-US" dirty="0"/>
            <a:t> </a:t>
          </a:r>
          <a:r>
            <a:rPr lang="en-US" dirty="0" err="1"/>
            <a:t>i’n</a:t>
          </a:r>
          <a:r>
            <a:rPr lang="en-US" dirty="0"/>
            <a:t> </a:t>
          </a:r>
          <a:r>
            <a:rPr lang="en-US" dirty="0" err="1"/>
            <a:t>hoffi</a:t>
          </a:r>
          <a:r>
            <a:rPr lang="en-US" dirty="0"/>
            <a:t> “Llyr” </a:t>
          </a:r>
          <a:r>
            <a:rPr lang="en-US" dirty="0" err="1"/>
            <a:t>achos</a:t>
          </a:r>
          <a:r>
            <a:rPr lang="en-US" dirty="0"/>
            <a:t> </a:t>
          </a:r>
          <a:r>
            <a:rPr lang="en-US" dirty="0" err="1"/>
            <a:t>mae’n</a:t>
          </a:r>
          <a:r>
            <a:rPr lang="en-US" dirty="0"/>
            <a:t> </a:t>
          </a:r>
          <a:r>
            <a:rPr lang="en-US" dirty="0" err="1"/>
            <a:t>greadigol</a:t>
          </a:r>
          <a:r>
            <a:rPr lang="en-US" dirty="0"/>
            <a:t>. </a:t>
          </a:r>
          <a:r>
            <a:rPr lang="en-US" dirty="0" err="1"/>
            <a:t>Dydw</a:t>
          </a:r>
          <a:r>
            <a:rPr lang="en-US" dirty="0"/>
            <a:t> </a:t>
          </a:r>
          <a:r>
            <a:rPr lang="en-US" dirty="0" err="1"/>
            <a:t>i</a:t>
          </a:r>
          <a:r>
            <a:rPr lang="en-US" dirty="0"/>
            <a:t> </a:t>
          </a:r>
          <a:r>
            <a:rPr lang="en-US" dirty="0" err="1"/>
            <a:t>ddim</a:t>
          </a:r>
          <a:r>
            <a:rPr lang="en-US" dirty="0"/>
            <a:t> </a:t>
          </a:r>
          <a:r>
            <a:rPr lang="en-US" dirty="0" err="1"/>
            <a:t>yn</a:t>
          </a:r>
          <a:r>
            <a:rPr lang="en-US" dirty="0"/>
            <a:t> </a:t>
          </a:r>
          <a:r>
            <a:rPr lang="en-US" dirty="0" err="1"/>
            <a:t>hoffi</a:t>
          </a:r>
          <a:r>
            <a:rPr lang="en-US" dirty="0"/>
            <a:t> “</a:t>
          </a:r>
          <a:r>
            <a:rPr lang="en-US" dirty="0" err="1"/>
            <a:t>Plancton</a:t>
          </a:r>
          <a:r>
            <a:rPr lang="en-US" dirty="0"/>
            <a:t> III” </a:t>
          </a:r>
          <a:r>
            <a:rPr lang="en-US" dirty="0" err="1"/>
            <a:t>achos</a:t>
          </a:r>
          <a:r>
            <a:rPr lang="en-US" dirty="0"/>
            <a:t> </a:t>
          </a:r>
          <a:r>
            <a:rPr lang="en-US" dirty="0" err="1"/>
            <a:t>mae’n</a:t>
          </a:r>
          <a:r>
            <a:rPr lang="en-US" dirty="0"/>
            <a:t> </a:t>
          </a:r>
          <a:r>
            <a:rPr lang="en-US" dirty="0" err="1"/>
            <a:t>ddiflas</a:t>
          </a:r>
          <a:r>
            <a:rPr lang="en-US" dirty="0"/>
            <a:t>. </a:t>
          </a:r>
          <a:r>
            <a:rPr lang="en-US" dirty="0" err="1"/>
            <a:t>Fy</a:t>
          </a:r>
          <a:r>
            <a:rPr lang="en-US" dirty="0"/>
            <a:t> </a:t>
          </a:r>
          <a:r>
            <a:rPr lang="en-US" dirty="0" err="1"/>
            <a:t>hoff</a:t>
          </a:r>
          <a:r>
            <a:rPr lang="en-US" dirty="0"/>
            <a:t> </a:t>
          </a:r>
          <a:r>
            <a:rPr lang="en-US" dirty="0" err="1"/>
            <a:t>ddarn</a:t>
          </a:r>
          <a:r>
            <a:rPr lang="en-US" dirty="0"/>
            <a:t> </a:t>
          </a:r>
          <a:r>
            <a:rPr lang="en-US" dirty="0" err="1"/>
            <a:t>ar</a:t>
          </a:r>
          <a:r>
            <a:rPr lang="en-US" dirty="0"/>
            <a:t> y </a:t>
          </a:r>
          <a:r>
            <a:rPr lang="en-US" dirty="0" err="1"/>
            <a:t>llwbr</a:t>
          </a:r>
          <a:r>
            <a:rPr lang="en-US" dirty="0"/>
            <a:t> </a:t>
          </a:r>
          <a:r>
            <a:rPr lang="en-US" dirty="0" err="1"/>
            <a:t>ydy”Gwario</a:t>
          </a:r>
          <a:r>
            <a:rPr lang="en-US" dirty="0"/>
            <a:t>”… </a:t>
          </a:r>
          <a:endParaRPr lang="en-GB" dirty="0"/>
        </a:p>
      </dgm:t>
    </dgm:pt>
    <dgm:pt modelId="{4AF01088-1A7F-44D0-B064-603B4B418B19}" type="parTrans" cxnId="{20EC727C-AFFF-4770-847E-DFB39E3CC754}">
      <dgm:prSet/>
      <dgm:spPr/>
      <dgm:t>
        <a:bodyPr/>
        <a:lstStyle/>
        <a:p>
          <a:endParaRPr lang="en-GB"/>
        </a:p>
      </dgm:t>
    </dgm:pt>
    <dgm:pt modelId="{9625F103-9E9D-4D16-B396-571E5161A404}" type="sibTrans" cxnId="{20EC727C-AFFF-4770-847E-DFB39E3CC754}">
      <dgm:prSet/>
      <dgm:spPr/>
      <dgm:t>
        <a:bodyPr/>
        <a:lstStyle/>
        <a:p>
          <a:endParaRPr lang="en-GB"/>
        </a:p>
      </dgm:t>
    </dgm:pt>
    <dgm:pt modelId="{3FAA3E86-666C-48D0-87FB-556C604C36CA}">
      <dgm:prSet/>
      <dgm:spPr/>
      <dgm:t>
        <a:bodyPr/>
        <a:lstStyle/>
        <a:p>
          <a:r>
            <a:rPr lang="en-US"/>
            <a:t>Twm ydw i. Rydw i’n hoffi celf. Dydw i ddim yn mwynhau rygbi. Rydw i’n hoffi “Llyr” achos mae’n greadigol. Dydw i ddim yn hoffi “Plancton III” achos mae’n ddiflas. Fy hoff ddarn ar y llwbr ydy”Gwario” achos mae’n </a:t>
          </a:r>
          <a:r>
            <a:rPr lang="en-GB" b="0"/>
            <a:t>ysbrydoledig</a:t>
          </a:r>
          <a:r>
            <a:rPr lang="en-US"/>
            <a:t>.</a:t>
          </a:r>
          <a:endParaRPr lang="en-GB" dirty="0"/>
        </a:p>
      </dgm:t>
    </dgm:pt>
    <dgm:pt modelId="{2CF2ED81-5720-427A-B7DA-59D34724E1E0}" type="parTrans" cxnId="{8723728E-B210-4CC7-88CE-6604C22B5588}">
      <dgm:prSet/>
      <dgm:spPr/>
      <dgm:t>
        <a:bodyPr/>
        <a:lstStyle/>
        <a:p>
          <a:endParaRPr lang="en-GB"/>
        </a:p>
      </dgm:t>
    </dgm:pt>
    <dgm:pt modelId="{6A947826-B923-48EA-B135-9A7F8AB97E75}" type="sibTrans" cxnId="{8723728E-B210-4CC7-88CE-6604C22B5588}">
      <dgm:prSet/>
      <dgm:spPr/>
      <dgm:t>
        <a:bodyPr/>
        <a:lstStyle/>
        <a:p>
          <a:endParaRPr lang="en-GB"/>
        </a:p>
      </dgm:t>
    </dgm:pt>
    <dgm:pt modelId="{CFC99609-BCD1-F246-B772-229B5F093CF8}" type="pres">
      <dgm:prSet presAssocID="{6C5EBA96-789F-ED44-B7F5-8C36D63EEB81}" presName="Name0" presStyleCnt="0">
        <dgm:presLayoutVars>
          <dgm:dir/>
          <dgm:animLvl val="lvl"/>
          <dgm:resizeHandles val="exact"/>
        </dgm:presLayoutVars>
      </dgm:prSet>
      <dgm:spPr/>
    </dgm:pt>
    <dgm:pt modelId="{F87E0573-2872-3442-90C2-774250A1A30C}" type="pres">
      <dgm:prSet presAssocID="{6CAEAE39-197F-8C49-BD7E-24F6D026E3DE}" presName="Name8" presStyleCnt="0"/>
      <dgm:spPr/>
    </dgm:pt>
    <dgm:pt modelId="{4AB51E76-E7CF-D440-A0F5-FF93221F3C96}" type="pres">
      <dgm:prSet presAssocID="{6CAEAE39-197F-8C49-BD7E-24F6D026E3DE}" presName="level" presStyleLbl="node1" presStyleIdx="0" presStyleCnt="8" custScaleY="84436">
        <dgm:presLayoutVars>
          <dgm:chMax val="1"/>
          <dgm:bulletEnabled val="1"/>
        </dgm:presLayoutVars>
      </dgm:prSet>
      <dgm:spPr/>
    </dgm:pt>
    <dgm:pt modelId="{1C621ECD-2206-664A-B2F9-FE8BA56B2C1A}" type="pres">
      <dgm:prSet presAssocID="{6CAEAE39-197F-8C49-BD7E-24F6D026E3DE}" presName="levelTx" presStyleLbl="revTx" presStyleIdx="0" presStyleCnt="0">
        <dgm:presLayoutVars>
          <dgm:chMax val="1"/>
          <dgm:bulletEnabled val="1"/>
        </dgm:presLayoutVars>
      </dgm:prSet>
      <dgm:spPr/>
    </dgm:pt>
    <dgm:pt modelId="{5BB137AE-0AD0-0448-8C1A-349176F8E5FF}" type="pres">
      <dgm:prSet presAssocID="{3FE81DB1-C2AC-1345-A22F-3B67DF584228}" presName="Name8" presStyleCnt="0"/>
      <dgm:spPr/>
    </dgm:pt>
    <dgm:pt modelId="{F6C05110-63C4-534D-8FE1-D1F5E5E8BFE1}" type="pres">
      <dgm:prSet presAssocID="{3FE81DB1-C2AC-1345-A22F-3B67DF584228}" presName="level" presStyleLbl="node1" presStyleIdx="1" presStyleCnt="8">
        <dgm:presLayoutVars>
          <dgm:chMax val="1"/>
          <dgm:bulletEnabled val="1"/>
        </dgm:presLayoutVars>
      </dgm:prSet>
      <dgm:spPr/>
    </dgm:pt>
    <dgm:pt modelId="{160AC727-0CA9-C542-B9F8-2AFF711C645F}" type="pres">
      <dgm:prSet presAssocID="{3FE81DB1-C2AC-1345-A22F-3B67DF584228}" presName="levelTx" presStyleLbl="revTx" presStyleIdx="0" presStyleCnt="0">
        <dgm:presLayoutVars>
          <dgm:chMax val="1"/>
          <dgm:bulletEnabled val="1"/>
        </dgm:presLayoutVars>
      </dgm:prSet>
      <dgm:spPr/>
    </dgm:pt>
    <dgm:pt modelId="{8A2C612D-6238-6B4F-AE33-0839BD39DFAB}" type="pres">
      <dgm:prSet presAssocID="{DFD658DE-2DE5-AA40-BAE9-0F55BB529990}" presName="Name8" presStyleCnt="0"/>
      <dgm:spPr/>
    </dgm:pt>
    <dgm:pt modelId="{9A76819B-25BF-FA4E-97C5-FBFE456205B9}" type="pres">
      <dgm:prSet presAssocID="{DFD658DE-2DE5-AA40-BAE9-0F55BB529990}" presName="level" presStyleLbl="node1" presStyleIdx="2" presStyleCnt="8" custLinFactNeighborX="0" custLinFactNeighborY="5677">
        <dgm:presLayoutVars>
          <dgm:chMax val="1"/>
          <dgm:bulletEnabled val="1"/>
        </dgm:presLayoutVars>
      </dgm:prSet>
      <dgm:spPr/>
    </dgm:pt>
    <dgm:pt modelId="{B4EACFC7-9B95-A74A-A89E-3370018DA38D}" type="pres">
      <dgm:prSet presAssocID="{DFD658DE-2DE5-AA40-BAE9-0F55BB529990}" presName="levelTx" presStyleLbl="revTx" presStyleIdx="0" presStyleCnt="0">
        <dgm:presLayoutVars>
          <dgm:chMax val="1"/>
          <dgm:bulletEnabled val="1"/>
        </dgm:presLayoutVars>
      </dgm:prSet>
      <dgm:spPr/>
    </dgm:pt>
    <dgm:pt modelId="{BAADCF7A-EA31-5147-87B9-797176DAA1D0}" type="pres">
      <dgm:prSet presAssocID="{D6859B4F-37D4-704F-AC61-A99C5B4EB8B5}" presName="Name8" presStyleCnt="0"/>
      <dgm:spPr/>
    </dgm:pt>
    <dgm:pt modelId="{4459FCB3-CA2C-B94F-8115-0A6504FCF090}" type="pres">
      <dgm:prSet presAssocID="{D6859B4F-37D4-704F-AC61-A99C5B4EB8B5}" presName="level" presStyleLbl="node1" presStyleIdx="3" presStyleCnt="8">
        <dgm:presLayoutVars>
          <dgm:chMax val="1"/>
          <dgm:bulletEnabled val="1"/>
        </dgm:presLayoutVars>
      </dgm:prSet>
      <dgm:spPr/>
    </dgm:pt>
    <dgm:pt modelId="{97F48E99-A555-004B-B92D-F40DAA33BC8A}" type="pres">
      <dgm:prSet presAssocID="{D6859B4F-37D4-704F-AC61-A99C5B4EB8B5}" presName="levelTx" presStyleLbl="revTx" presStyleIdx="0" presStyleCnt="0">
        <dgm:presLayoutVars>
          <dgm:chMax val="1"/>
          <dgm:bulletEnabled val="1"/>
        </dgm:presLayoutVars>
      </dgm:prSet>
      <dgm:spPr/>
    </dgm:pt>
    <dgm:pt modelId="{458833DB-2C2E-4F85-A3D3-50AEFA8C6A27}" type="pres">
      <dgm:prSet presAssocID="{4EE3C962-E941-4D0F-89B1-9C65D006AAFC}" presName="Name8" presStyleCnt="0"/>
      <dgm:spPr/>
    </dgm:pt>
    <dgm:pt modelId="{DB2235B5-721E-4D2E-8EED-78A2C3832052}" type="pres">
      <dgm:prSet presAssocID="{4EE3C962-E941-4D0F-89B1-9C65D006AAFC}" presName="level" presStyleLbl="node1" presStyleIdx="4" presStyleCnt="8">
        <dgm:presLayoutVars>
          <dgm:chMax val="1"/>
          <dgm:bulletEnabled val="1"/>
        </dgm:presLayoutVars>
      </dgm:prSet>
      <dgm:spPr/>
    </dgm:pt>
    <dgm:pt modelId="{876D1B44-5156-4E1C-8FAE-6B08F6F7F0ED}" type="pres">
      <dgm:prSet presAssocID="{4EE3C962-E941-4D0F-89B1-9C65D006AAFC}" presName="levelTx" presStyleLbl="revTx" presStyleIdx="0" presStyleCnt="0">
        <dgm:presLayoutVars>
          <dgm:chMax val="1"/>
          <dgm:bulletEnabled val="1"/>
        </dgm:presLayoutVars>
      </dgm:prSet>
      <dgm:spPr/>
    </dgm:pt>
    <dgm:pt modelId="{046DAF46-68A3-4506-9051-57DCB1E245E2}" type="pres">
      <dgm:prSet presAssocID="{47CBBE06-4848-4974-9352-8C0A84A630D3}" presName="Name8" presStyleCnt="0"/>
      <dgm:spPr/>
    </dgm:pt>
    <dgm:pt modelId="{063DA7BA-A829-48A7-9585-BC86C81C3943}" type="pres">
      <dgm:prSet presAssocID="{47CBBE06-4848-4974-9352-8C0A84A630D3}" presName="level" presStyleLbl="node1" presStyleIdx="5" presStyleCnt="8">
        <dgm:presLayoutVars>
          <dgm:chMax val="1"/>
          <dgm:bulletEnabled val="1"/>
        </dgm:presLayoutVars>
      </dgm:prSet>
      <dgm:spPr/>
    </dgm:pt>
    <dgm:pt modelId="{0E2EB8BA-429A-4E31-8536-728F41FF701B}" type="pres">
      <dgm:prSet presAssocID="{47CBBE06-4848-4974-9352-8C0A84A630D3}" presName="levelTx" presStyleLbl="revTx" presStyleIdx="0" presStyleCnt="0">
        <dgm:presLayoutVars>
          <dgm:chMax val="1"/>
          <dgm:bulletEnabled val="1"/>
        </dgm:presLayoutVars>
      </dgm:prSet>
      <dgm:spPr/>
    </dgm:pt>
    <dgm:pt modelId="{CA5D3BD9-49E6-4C92-97B9-498F42217856}" type="pres">
      <dgm:prSet presAssocID="{D456B25A-B45A-49CD-80B7-C26B997D058E}" presName="Name8" presStyleCnt="0"/>
      <dgm:spPr/>
    </dgm:pt>
    <dgm:pt modelId="{3D17C246-F875-4BCB-8691-8FD23F0CCEAB}" type="pres">
      <dgm:prSet presAssocID="{D456B25A-B45A-49CD-80B7-C26B997D058E}" presName="level" presStyleLbl="node1" presStyleIdx="6" presStyleCnt="8">
        <dgm:presLayoutVars>
          <dgm:chMax val="1"/>
          <dgm:bulletEnabled val="1"/>
        </dgm:presLayoutVars>
      </dgm:prSet>
      <dgm:spPr/>
    </dgm:pt>
    <dgm:pt modelId="{5D51E475-397A-4715-AADE-2C26C256D8ED}" type="pres">
      <dgm:prSet presAssocID="{D456B25A-B45A-49CD-80B7-C26B997D058E}" presName="levelTx" presStyleLbl="revTx" presStyleIdx="0" presStyleCnt="0">
        <dgm:presLayoutVars>
          <dgm:chMax val="1"/>
          <dgm:bulletEnabled val="1"/>
        </dgm:presLayoutVars>
      </dgm:prSet>
      <dgm:spPr/>
    </dgm:pt>
    <dgm:pt modelId="{5564DB2B-C0C2-4D63-8E1E-10DB5C51D60E}" type="pres">
      <dgm:prSet presAssocID="{3FAA3E86-666C-48D0-87FB-556C604C36CA}" presName="Name8" presStyleCnt="0"/>
      <dgm:spPr/>
    </dgm:pt>
    <dgm:pt modelId="{67A32547-208C-48C8-95AA-41723E406103}" type="pres">
      <dgm:prSet presAssocID="{3FAA3E86-666C-48D0-87FB-556C604C36CA}" presName="level" presStyleLbl="node1" presStyleIdx="7" presStyleCnt="8">
        <dgm:presLayoutVars>
          <dgm:chMax val="1"/>
          <dgm:bulletEnabled val="1"/>
        </dgm:presLayoutVars>
      </dgm:prSet>
      <dgm:spPr/>
    </dgm:pt>
    <dgm:pt modelId="{D61EF5C8-9D11-43FC-988C-204AF4658388}" type="pres">
      <dgm:prSet presAssocID="{3FAA3E86-666C-48D0-87FB-556C604C36CA}" presName="levelTx" presStyleLbl="revTx" presStyleIdx="0" presStyleCnt="0">
        <dgm:presLayoutVars>
          <dgm:chMax val="1"/>
          <dgm:bulletEnabled val="1"/>
        </dgm:presLayoutVars>
      </dgm:prSet>
      <dgm:spPr/>
    </dgm:pt>
  </dgm:ptLst>
  <dgm:cxnLst>
    <dgm:cxn modelId="{8362D712-34E7-5747-849B-54370FCBA608}" srcId="{6C5EBA96-789F-ED44-B7F5-8C36D63EEB81}" destId="{DFD658DE-2DE5-AA40-BAE9-0F55BB529990}" srcOrd="2" destOrd="0" parTransId="{344A83A5-D354-B34B-AC67-30C07EE5E6AF}" sibTransId="{0B5AFD84-BC3D-8C46-AF79-B0E4E3263E44}"/>
    <dgm:cxn modelId="{C47EDA1A-311A-9F4B-9E29-CE4F30F2D3CE}" type="presOf" srcId="{6C5EBA96-789F-ED44-B7F5-8C36D63EEB81}" destId="{CFC99609-BCD1-F246-B772-229B5F093CF8}" srcOrd="0" destOrd="0" presId="urn:microsoft.com/office/officeart/2005/8/layout/pyramid1"/>
    <dgm:cxn modelId="{E8053420-37D7-4766-88EF-2E54996DAE4A}" type="presOf" srcId="{D456B25A-B45A-49CD-80B7-C26B997D058E}" destId="{5D51E475-397A-4715-AADE-2C26C256D8ED}" srcOrd="1" destOrd="0" presId="urn:microsoft.com/office/officeart/2005/8/layout/pyramid1"/>
    <dgm:cxn modelId="{B51E3E24-1546-47F4-96BF-203550034F00}" type="presOf" srcId="{6CAEAE39-197F-8C49-BD7E-24F6D026E3DE}" destId="{4AB51E76-E7CF-D440-A0F5-FF93221F3C96}" srcOrd="0" destOrd="0" presId="urn:microsoft.com/office/officeart/2005/8/layout/pyramid1"/>
    <dgm:cxn modelId="{ECC63E28-85A9-4319-AAD0-D793BCA78EDE}" type="presOf" srcId="{47CBBE06-4848-4974-9352-8C0A84A630D3}" destId="{063DA7BA-A829-48A7-9585-BC86C81C3943}" srcOrd="0" destOrd="0" presId="urn:microsoft.com/office/officeart/2005/8/layout/pyramid1"/>
    <dgm:cxn modelId="{7B022F3F-A47E-4F83-B461-68E5485F8FE5}" srcId="{6C5EBA96-789F-ED44-B7F5-8C36D63EEB81}" destId="{47CBBE06-4848-4974-9352-8C0A84A630D3}" srcOrd="5" destOrd="0" parTransId="{78E95626-582F-4C03-AE8B-864FC32F2680}" sibTransId="{87758A2E-8BEA-48BB-BD20-25F657BA8DEA}"/>
    <dgm:cxn modelId="{F046675C-BCC8-4875-B70F-EA6AE005B6D7}" type="presOf" srcId="{6CAEAE39-197F-8C49-BD7E-24F6D026E3DE}" destId="{1C621ECD-2206-664A-B2F9-FE8BA56B2C1A}" srcOrd="1" destOrd="0" presId="urn:microsoft.com/office/officeart/2005/8/layout/pyramid1"/>
    <dgm:cxn modelId="{5F3C1742-C4F3-4899-9232-628EC3CCAD8A}" type="presOf" srcId="{D6859B4F-37D4-704F-AC61-A99C5B4EB8B5}" destId="{4459FCB3-CA2C-B94F-8115-0A6504FCF090}" srcOrd="0" destOrd="0" presId="urn:microsoft.com/office/officeart/2005/8/layout/pyramid1"/>
    <dgm:cxn modelId="{AA3D654C-24A3-4F50-9D17-271A277899E7}" type="presOf" srcId="{3FAA3E86-666C-48D0-87FB-556C604C36CA}" destId="{D61EF5C8-9D11-43FC-988C-204AF4658388}" srcOrd="1" destOrd="0" presId="urn:microsoft.com/office/officeart/2005/8/layout/pyramid1"/>
    <dgm:cxn modelId="{6B758E4D-8F4B-1F45-A42C-A1D8CBD8BE38}" srcId="{6C5EBA96-789F-ED44-B7F5-8C36D63EEB81}" destId="{D6859B4F-37D4-704F-AC61-A99C5B4EB8B5}" srcOrd="3" destOrd="0" parTransId="{FE8F3C95-B0AB-0D4D-B271-BA70540BF922}" sibTransId="{84374FC5-AC3C-694B-AEB9-DBCEBA5A6CD4}"/>
    <dgm:cxn modelId="{1D983E78-7110-4F7C-935D-02919337E852}" type="presOf" srcId="{3FE81DB1-C2AC-1345-A22F-3B67DF584228}" destId="{160AC727-0CA9-C542-B9F8-2AFF711C645F}" srcOrd="1" destOrd="0" presId="urn:microsoft.com/office/officeart/2005/8/layout/pyramid1"/>
    <dgm:cxn modelId="{5171667B-1500-4D85-96F1-1C5A5C98EA8E}" srcId="{6C5EBA96-789F-ED44-B7F5-8C36D63EEB81}" destId="{4EE3C962-E941-4D0F-89B1-9C65D006AAFC}" srcOrd="4" destOrd="0" parTransId="{D141A2BD-569D-4E94-AAEA-B6A39B8CAA93}" sibTransId="{350F88C9-C63F-4DF2-BC45-801A861AB62A}"/>
    <dgm:cxn modelId="{20EC727C-AFFF-4770-847E-DFB39E3CC754}" srcId="{6C5EBA96-789F-ED44-B7F5-8C36D63EEB81}" destId="{D456B25A-B45A-49CD-80B7-C26B997D058E}" srcOrd="6" destOrd="0" parTransId="{4AF01088-1A7F-44D0-B064-603B4B418B19}" sibTransId="{9625F103-9E9D-4D16-B396-571E5161A404}"/>
    <dgm:cxn modelId="{B71F9C89-3067-4AC1-8402-20366E336424}" type="presOf" srcId="{D456B25A-B45A-49CD-80B7-C26B997D058E}" destId="{3D17C246-F875-4BCB-8691-8FD23F0CCEAB}" srcOrd="0" destOrd="0" presId="urn:microsoft.com/office/officeart/2005/8/layout/pyramid1"/>
    <dgm:cxn modelId="{D3B8488D-F679-4BF2-BA4C-615FECB34268}" type="presOf" srcId="{3FE81DB1-C2AC-1345-A22F-3B67DF584228}" destId="{F6C05110-63C4-534D-8FE1-D1F5E5E8BFE1}" srcOrd="0" destOrd="0" presId="urn:microsoft.com/office/officeart/2005/8/layout/pyramid1"/>
    <dgm:cxn modelId="{8723728E-B210-4CC7-88CE-6604C22B5588}" srcId="{6C5EBA96-789F-ED44-B7F5-8C36D63EEB81}" destId="{3FAA3E86-666C-48D0-87FB-556C604C36CA}" srcOrd="7" destOrd="0" parTransId="{2CF2ED81-5720-427A-B7DA-59D34724E1E0}" sibTransId="{6A947826-B923-48EA-B135-9A7F8AB97E75}"/>
    <dgm:cxn modelId="{58B20298-9693-4CC4-BBA6-1D814AB1A8D2}" type="presOf" srcId="{47CBBE06-4848-4974-9352-8C0A84A630D3}" destId="{0E2EB8BA-429A-4E31-8536-728F41FF701B}" srcOrd="1" destOrd="0" presId="urn:microsoft.com/office/officeart/2005/8/layout/pyramid1"/>
    <dgm:cxn modelId="{FDA8E99C-0418-624B-9FA7-7DD1F2DC02B9}" srcId="{6C5EBA96-789F-ED44-B7F5-8C36D63EEB81}" destId="{6CAEAE39-197F-8C49-BD7E-24F6D026E3DE}" srcOrd="0" destOrd="0" parTransId="{B7399456-EF45-DE41-9F6A-83B3321C4379}" sibTransId="{509178AC-3B1B-CF40-8461-BD0DCBF2C3DA}"/>
    <dgm:cxn modelId="{3D2D94A2-0A82-472C-AC7A-34844DB65ACC}" type="presOf" srcId="{4EE3C962-E941-4D0F-89B1-9C65D006AAFC}" destId="{DB2235B5-721E-4D2E-8EED-78A2C3832052}" srcOrd="0" destOrd="0" presId="urn:microsoft.com/office/officeart/2005/8/layout/pyramid1"/>
    <dgm:cxn modelId="{94120AB3-3AA8-4779-8A8B-A2A8A7D586CD}" type="presOf" srcId="{DFD658DE-2DE5-AA40-BAE9-0F55BB529990}" destId="{9A76819B-25BF-FA4E-97C5-FBFE456205B9}" srcOrd="0" destOrd="0" presId="urn:microsoft.com/office/officeart/2005/8/layout/pyramid1"/>
    <dgm:cxn modelId="{449147B3-64AD-4AC1-942D-96032C7CD94C}" type="presOf" srcId="{3FAA3E86-666C-48D0-87FB-556C604C36CA}" destId="{67A32547-208C-48C8-95AA-41723E406103}" srcOrd="0" destOrd="0" presId="urn:microsoft.com/office/officeart/2005/8/layout/pyramid1"/>
    <dgm:cxn modelId="{A6E31EBD-D02C-6B4C-8908-6D93DF679CBD}" srcId="{6C5EBA96-789F-ED44-B7F5-8C36D63EEB81}" destId="{3FE81DB1-C2AC-1345-A22F-3B67DF584228}" srcOrd="1" destOrd="0" parTransId="{7AF6C90C-5F84-3A4A-91DD-9208B486654C}" sibTransId="{2E72E6C9-679C-9146-99D3-61A7F7DCAE12}"/>
    <dgm:cxn modelId="{E32F4BCA-CC59-48DC-A587-58C4F87E9C8C}" type="presOf" srcId="{4EE3C962-E941-4D0F-89B1-9C65D006AAFC}" destId="{876D1B44-5156-4E1C-8FAE-6B08F6F7F0ED}" srcOrd="1" destOrd="0" presId="urn:microsoft.com/office/officeart/2005/8/layout/pyramid1"/>
    <dgm:cxn modelId="{3B9A6BD7-B4ED-4A0E-88D6-ABCA6F427CA7}" type="presOf" srcId="{D6859B4F-37D4-704F-AC61-A99C5B4EB8B5}" destId="{97F48E99-A555-004B-B92D-F40DAA33BC8A}" srcOrd="1" destOrd="0" presId="urn:microsoft.com/office/officeart/2005/8/layout/pyramid1"/>
    <dgm:cxn modelId="{A5E03FFF-0A38-4DDA-AAD2-EA2FA268FA7D}" type="presOf" srcId="{DFD658DE-2DE5-AA40-BAE9-0F55BB529990}" destId="{B4EACFC7-9B95-A74A-A89E-3370018DA38D}" srcOrd="1" destOrd="0" presId="urn:microsoft.com/office/officeart/2005/8/layout/pyramid1"/>
    <dgm:cxn modelId="{962626E1-76E7-4F3B-88FC-2E695C00C1E7}" type="presParOf" srcId="{CFC99609-BCD1-F246-B772-229B5F093CF8}" destId="{F87E0573-2872-3442-90C2-774250A1A30C}" srcOrd="0" destOrd="0" presId="urn:microsoft.com/office/officeart/2005/8/layout/pyramid1"/>
    <dgm:cxn modelId="{F10F2CED-8460-44C1-966F-FF4138165047}" type="presParOf" srcId="{F87E0573-2872-3442-90C2-774250A1A30C}" destId="{4AB51E76-E7CF-D440-A0F5-FF93221F3C96}" srcOrd="0" destOrd="0" presId="urn:microsoft.com/office/officeart/2005/8/layout/pyramid1"/>
    <dgm:cxn modelId="{210AA299-09E8-4CA7-A021-C08885185980}" type="presParOf" srcId="{F87E0573-2872-3442-90C2-774250A1A30C}" destId="{1C621ECD-2206-664A-B2F9-FE8BA56B2C1A}" srcOrd="1" destOrd="0" presId="urn:microsoft.com/office/officeart/2005/8/layout/pyramid1"/>
    <dgm:cxn modelId="{CDACE3FB-CD63-486B-8614-DAE8346FC187}" type="presParOf" srcId="{CFC99609-BCD1-F246-B772-229B5F093CF8}" destId="{5BB137AE-0AD0-0448-8C1A-349176F8E5FF}" srcOrd="1" destOrd="0" presId="urn:microsoft.com/office/officeart/2005/8/layout/pyramid1"/>
    <dgm:cxn modelId="{639C1BB6-1068-4DF2-935B-146EDE191C62}" type="presParOf" srcId="{5BB137AE-0AD0-0448-8C1A-349176F8E5FF}" destId="{F6C05110-63C4-534D-8FE1-D1F5E5E8BFE1}" srcOrd="0" destOrd="0" presId="urn:microsoft.com/office/officeart/2005/8/layout/pyramid1"/>
    <dgm:cxn modelId="{8B06B918-6EFF-473B-9428-E29570F813CD}" type="presParOf" srcId="{5BB137AE-0AD0-0448-8C1A-349176F8E5FF}" destId="{160AC727-0CA9-C542-B9F8-2AFF711C645F}" srcOrd="1" destOrd="0" presId="urn:microsoft.com/office/officeart/2005/8/layout/pyramid1"/>
    <dgm:cxn modelId="{9181B959-1A2E-495C-B854-E49DCA9B5740}" type="presParOf" srcId="{CFC99609-BCD1-F246-B772-229B5F093CF8}" destId="{8A2C612D-6238-6B4F-AE33-0839BD39DFAB}" srcOrd="2" destOrd="0" presId="urn:microsoft.com/office/officeart/2005/8/layout/pyramid1"/>
    <dgm:cxn modelId="{815C976F-AB08-4612-8E7C-371EEA9E14DE}" type="presParOf" srcId="{8A2C612D-6238-6B4F-AE33-0839BD39DFAB}" destId="{9A76819B-25BF-FA4E-97C5-FBFE456205B9}" srcOrd="0" destOrd="0" presId="urn:microsoft.com/office/officeart/2005/8/layout/pyramid1"/>
    <dgm:cxn modelId="{8AC0D12C-8CE7-416F-B027-32DAFE936717}" type="presParOf" srcId="{8A2C612D-6238-6B4F-AE33-0839BD39DFAB}" destId="{B4EACFC7-9B95-A74A-A89E-3370018DA38D}" srcOrd="1" destOrd="0" presId="urn:microsoft.com/office/officeart/2005/8/layout/pyramid1"/>
    <dgm:cxn modelId="{1770ED07-02DC-4DEF-BA84-27DE39B562A2}" type="presParOf" srcId="{CFC99609-BCD1-F246-B772-229B5F093CF8}" destId="{BAADCF7A-EA31-5147-87B9-797176DAA1D0}" srcOrd="3" destOrd="0" presId="urn:microsoft.com/office/officeart/2005/8/layout/pyramid1"/>
    <dgm:cxn modelId="{3FB5CDC8-85EC-406D-9139-6171DE95984D}" type="presParOf" srcId="{BAADCF7A-EA31-5147-87B9-797176DAA1D0}" destId="{4459FCB3-CA2C-B94F-8115-0A6504FCF090}" srcOrd="0" destOrd="0" presId="urn:microsoft.com/office/officeart/2005/8/layout/pyramid1"/>
    <dgm:cxn modelId="{7AD49A63-8A24-4094-9E99-03B8A627FDA2}" type="presParOf" srcId="{BAADCF7A-EA31-5147-87B9-797176DAA1D0}" destId="{97F48E99-A555-004B-B92D-F40DAA33BC8A}" srcOrd="1" destOrd="0" presId="urn:microsoft.com/office/officeart/2005/8/layout/pyramid1"/>
    <dgm:cxn modelId="{CC2316C5-3348-462B-B656-3C69AFFE642B}" type="presParOf" srcId="{CFC99609-BCD1-F246-B772-229B5F093CF8}" destId="{458833DB-2C2E-4F85-A3D3-50AEFA8C6A27}" srcOrd="4" destOrd="0" presId="urn:microsoft.com/office/officeart/2005/8/layout/pyramid1"/>
    <dgm:cxn modelId="{71C31AC5-687B-442E-83DF-461B53EE7315}" type="presParOf" srcId="{458833DB-2C2E-4F85-A3D3-50AEFA8C6A27}" destId="{DB2235B5-721E-4D2E-8EED-78A2C3832052}" srcOrd="0" destOrd="0" presId="urn:microsoft.com/office/officeart/2005/8/layout/pyramid1"/>
    <dgm:cxn modelId="{D66EECA1-B7EC-44EF-A806-2C3AEDBCAF18}" type="presParOf" srcId="{458833DB-2C2E-4F85-A3D3-50AEFA8C6A27}" destId="{876D1B44-5156-4E1C-8FAE-6B08F6F7F0ED}" srcOrd="1" destOrd="0" presId="urn:microsoft.com/office/officeart/2005/8/layout/pyramid1"/>
    <dgm:cxn modelId="{97D5E0F4-C8D5-444C-B72E-A4EF41922C55}" type="presParOf" srcId="{CFC99609-BCD1-F246-B772-229B5F093CF8}" destId="{046DAF46-68A3-4506-9051-57DCB1E245E2}" srcOrd="5" destOrd="0" presId="urn:microsoft.com/office/officeart/2005/8/layout/pyramid1"/>
    <dgm:cxn modelId="{81FD64DF-828B-45A0-A668-60F95AB4EF55}" type="presParOf" srcId="{046DAF46-68A3-4506-9051-57DCB1E245E2}" destId="{063DA7BA-A829-48A7-9585-BC86C81C3943}" srcOrd="0" destOrd="0" presId="urn:microsoft.com/office/officeart/2005/8/layout/pyramid1"/>
    <dgm:cxn modelId="{AF3CB4FA-1677-45A6-9CD6-35C701C7D700}" type="presParOf" srcId="{046DAF46-68A3-4506-9051-57DCB1E245E2}" destId="{0E2EB8BA-429A-4E31-8536-728F41FF701B}" srcOrd="1" destOrd="0" presId="urn:microsoft.com/office/officeart/2005/8/layout/pyramid1"/>
    <dgm:cxn modelId="{C227EEE0-03CE-4F9C-827D-D88DF0FAD59E}" type="presParOf" srcId="{CFC99609-BCD1-F246-B772-229B5F093CF8}" destId="{CA5D3BD9-49E6-4C92-97B9-498F42217856}" srcOrd="6" destOrd="0" presId="urn:microsoft.com/office/officeart/2005/8/layout/pyramid1"/>
    <dgm:cxn modelId="{29FDDEF3-EED1-4F96-BD8F-15A531147ABD}" type="presParOf" srcId="{CA5D3BD9-49E6-4C92-97B9-498F42217856}" destId="{3D17C246-F875-4BCB-8691-8FD23F0CCEAB}" srcOrd="0" destOrd="0" presId="urn:microsoft.com/office/officeart/2005/8/layout/pyramid1"/>
    <dgm:cxn modelId="{59C0340D-F8FB-4909-8A30-A5FADBF1F1ED}" type="presParOf" srcId="{CA5D3BD9-49E6-4C92-97B9-498F42217856}" destId="{5D51E475-397A-4715-AADE-2C26C256D8ED}" srcOrd="1" destOrd="0" presId="urn:microsoft.com/office/officeart/2005/8/layout/pyramid1"/>
    <dgm:cxn modelId="{6542D4AD-E8E0-428C-A7D1-2C1BC5BC473A}" type="presParOf" srcId="{CFC99609-BCD1-F246-B772-229B5F093CF8}" destId="{5564DB2B-C0C2-4D63-8E1E-10DB5C51D60E}" srcOrd="7" destOrd="0" presId="urn:microsoft.com/office/officeart/2005/8/layout/pyramid1"/>
    <dgm:cxn modelId="{B231FAE0-BD8E-431A-94AE-32DAB73B8CCE}" type="presParOf" srcId="{5564DB2B-C0C2-4D63-8E1E-10DB5C51D60E}" destId="{67A32547-208C-48C8-95AA-41723E406103}" srcOrd="0" destOrd="0" presId="urn:microsoft.com/office/officeart/2005/8/layout/pyramid1"/>
    <dgm:cxn modelId="{C48D7E0C-6CC9-44B1-9FDD-14D38806699B}" type="presParOf" srcId="{5564DB2B-C0C2-4D63-8E1E-10DB5C51D60E}" destId="{D61EF5C8-9D11-43FC-988C-204AF4658388}"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51E76-E7CF-D440-A0F5-FF93221F3C96}">
      <dsp:nvSpPr>
        <dsp:cNvPr id="0" name=""/>
        <dsp:cNvSpPr/>
      </dsp:nvSpPr>
      <dsp:spPr>
        <a:xfrm>
          <a:off x="5130746" y="0"/>
          <a:ext cx="1237770" cy="686541"/>
        </a:xfrm>
        <a:prstGeom prst="trapezoid">
          <a:avLst>
            <a:gd name="adj" fmla="val 90145"/>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I am </a:t>
          </a:r>
          <a:br>
            <a:rPr lang="en-US" sz="1400" kern="1200" dirty="0"/>
          </a:br>
          <a:r>
            <a:rPr lang="en-US" sz="1400" kern="1200" dirty="0"/>
            <a:t>Twm</a:t>
          </a:r>
          <a:r>
            <a:rPr lang="en-US" sz="1200" kern="1200" dirty="0"/>
            <a:t>.</a:t>
          </a:r>
        </a:p>
      </dsp:txBody>
      <dsp:txXfrm>
        <a:off x="5130746" y="0"/>
        <a:ext cx="1237770" cy="686541"/>
      </dsp:txXfrm>
    </dsp:sp>
    <dsp:sp modelId="{F6C05110-63C4-534D-8FE1-D1F5E5E8BFE1}">
      <dsp:nvSpPr>
        <dsp:cNvPr id="0" name=""/>
        <dsp:cNvSpPr/>
      </dsp:nvSpPr>
      <dsp:spPr>
        <a:xfrm>
          <a:off x="4397782" y="686541"/>
          <a:ext cx="2703698" cy="813090"/>
        </a:xfrm>
        <a:prstGeom prst="trapezoid">
          <a:avLst>
            <a:gd name="adj" fmla="val 90145"/>
          </a:avLst>
        </a:prstGeom>
        <a:solidFill>
          <a:schemeClr val="accent4">
            <a:hueOff val="1400127"/>
            <a:satOff val="-5825"/>
            <a:lumOff val="137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I am Twm. I like art.</a:t>
          </a:r>
        </a:p>
      </dsp:txBody>
      <dsp:txXfrm>
        <a:off x="4870929" y="686541"/>
        <a:ext cx="1757403" cy="813090"/>
      </dsp:txXfrm>
    </dsp:sp>
    <dsp:sp modelId="{9A76819B-25BF-FA4E-97C5-FBFE456205B9}">
      <dsp:nvSpPr>
        <dsp:cNvPr id="0" name=""/>
        <dsp:cNvSpPr/>
      </dsp:nvSpPr>
      <dsp:spPr>
        <a:xfrm>
          <a:off x="3664818" y="1499631"/>
          <a:ext cx="4169625" cy="813090"/>
        </a:xfrm>
        <a:prstGeom prst="trapezoid">
          <a:avLst>
            <a:gd name="adj" fmla="val 90145"/>
          </a:avLst>
        </a:prstGeom>
        <a:solidFill>
          <a:schemeClr val="accent4">
            <a:hueOff val="2800255"/>
            <a:satOff val="-11651"/>
            <a:lumOff val="274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I am Twm. I like art. I don’t enjoy rugby.</a:t>
          </a:r>
        </a:p>
      </dsp:txBody>
      <dsp:txXfrm>
        <a:off x="4394503" y="1499631"/>
        <a:ext cx="2710256" cy="813090"/>
      </dsp:txXfrm>
    </dsp:sp>
    <dsp:sp modelId="{670A67F7-3C3D-44A9-9D17-DFDE52236421}">
      <dsp:nvSpPr>
        <dsp:cNvPr id="0" name=""/>
        <dsp:cNvSpPr/>
      </dsp:nvSpPr>
      <dsp:spPr>
        <a:xfrm>
          <a:off x="2931854" y="2312722"/>
          <a:ext cx="5635553" cy="813090"/>
        </a:xfrm>
        <a:prstGeom prst="trapezoid">
          <a:avLst>
            <a:gd name="adj" fmla="val 90145"/>
          </a:avLst>
        </a:prstGeom>
        <a:solidFill>
          <a:schemeClr val="accent4">
            <a:hueOff val="4200382"/>
            <a:satOff val="-17476"/>
            <a:lumOff val="411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I am Twm. I like art. I don’t enjoy rugby. I like the Art Afoot trail in Fishguard.</a:t>
          </a:r>
        </a:p>
      </dsp:txBody>
      <dsp:txXfrm>
        <a:off x="3918076" y="2312722"/>
        <a:ext cx="3663109" cy="813090"/>
      </dsp:txXfrm>
    </dsp:sp>
    <dsp:sp modelId="{DB2235B5-721E-4D2E-8EED-78A2C3832052}">
      <dsp:nvSpPr>
        <dsp:cNvPr id="0" name=""/>
        <dsp:cNvSpPr/>
      </dsp:nvSpPr>
      <dsp:spPr>
        <a:xfrm>
          <a:off x="2198891" y="3125812"/>
          <a:ext cx="7101480" cy="813090"/>
        </a:xfrm>
        <a:prstGeom prst="trapezoid">
          <a:avLst>
            <a:gd name="adj" fmla="val 90145"/>
          </a:avLst>
        </a:prstGeom>
        <a:solidFill>
          <a:schemeClr val="accent4">
            <a:hueOff val="5600509"/>
            <a:satOff val="-23301"/>
            <a:lumOff val="549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I am Twm. I like art. I don’t enjoy rugby. I like the Art Afoot trail in Fishguard. I like “Llyr” because it is creative</a:t>
          </a:r>
        </a:p>
      </dsp:txBody>
      <dsp:txXfrm>
        <a:off x="3441650" y="3125812"/>
        <a:ext cx="4615962" cy="813090"/>
      </dsp:txXfrm>
    </dsp:sp>
    <dsp:sp modelId="{063DA7BA-A829-48A7-9585-BC86C81C3943}">
      <dsp:nvSpPr>
        <dsp:cNvPr id="0" name=""/>
        <dsp:cNvSpPr/>
      </dsp:nvSpPr>
      <dsp:spPr>
        <a:xfrm>
          <a:off x="1465927" y="3938903"/>
          <a:ext cx="8567408" cy="813090"/>
        </a:xfrm>
        <a:prstGeom prst="trapezoid">
          <a:avLst>
            <a:gd name="adj" fmla="val 90145"/>
          </a:avLst>
        </a:prstGeom>
        <a:solidFill>
          <a:schemeClr val="accent4">
            <a:hueOff val="7000636"/>
            <a:satOff val="-29126"/>
            <a:lumOff val="686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I am Twm. I like art. I don’t enjoy rugby. I like the Art Afoot trail in Fishguard. I like “Llyr” because it is creative. I don’t like “</a:t>
          </a:r>
          <a:r>
            <a:rPr lang="en-US" sz="1800" kern="1200" dirty="0" err="1"/>
            <a:t>Plancton</a:t>
          </a:r>
          <a:r>
            <a:rPr lang="en-US" sz="1800" kern="1200" dirty="0"/>
            <a:t> III” because it is  boring.</a:t>
          </a:r>
          <a:endParaRPr lang="en-GB" sz="1800" kern="1200" dirty="0"/>
        </a:p>
      </dsp:txBody>
      <dsp:txXfrm>
        <a:off x="2965223" y="3938903"/>
        <a:ext cx="5568815" cy="813090"/>
      </dsp:txXfrm>
    </dsp:sp>
    <dsp:sp modelId="{3D17C246-F875-4BCB-8691-8FD23F0CCEAB}">
      <dsp:nvSpPr>
        <dsp:cNvPr id="0" name=""/>
        <dsp:cNvSpPr/>
      </dsp:nvSpPr>
      <dsp:spPr>
        <a:xfrm>
          <a:off x="732963" y="4751993"/>
          <a:ext cx="10033335" cy="813090"/>
        </a:xfrm>
        <a:prstGeom prst="trapezoid">
          <a:avLst>
            <a:gd name="adj" fmla="val 90145"/>
          </a:avLst>
        </a:prstGeom>
        <a:solidFill>
          <a:schemeClr val="accent4">
            <a:hueOff val="8400764"/>
            <a:satOff val="-34952"/>
            <a:lumOff val="823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I am Twm. I like art. I don’t enjoy rugby. I like the Art Afoot trail in Fishguard. I like “Llyr” because it is creative. I don’t like “</a:t>
          </a:r>
          <a:r>
            <a:rPr lang="en-US" sz="1800" kern="1200" dirty="0" err="1"/>
            <a:t>Plancton</a:t>
          </a:r>
          <a:r>
            <a:rPr lang="en-US" sz="1800" kern="1200" dirty="0"/>
            <a:t> III” because it is boring. My </a:t>
          </a:r>
          <a:r>
            <a:rPr lang="en-US" sz="1800" kern="1200" dirty="0" err="1"/>
            <a:t>favourite</a:t>
          </a:r>
          <a:r>
            <a:rPr lang="en-US" sz="1800" kern="1200" dirty="0"/>
            <a:t> piece on the trail </a:t>
          </a:r>
          <a:r>
            <a:rPr lang="en-US" sz="1800" kern="1200" dirty="0" err="1"/>
            <a:t>is”Gwario</a:t>
          </a:r>
          <a:r>
            <a:rPr lang="en-US" sz="1800" kern="1200" dirty="0"/>
            <a:t>”. </a:t>
          </a:r>
          <a:endParaRPr lang="en-GB" sz="1800" kern="1200" dirty="0"/>
        </a:p>
      </dsp:txBody>
      <dsp:txXfrm>
        <a:off x="2488797" y="4751993"/>
        <a:ext cx="6521668" cy="813090"/>
      </dsp:txXfrm>
    </dsp:sp>
    <dsp:sp modelId="{67A32547-208C-48C8-95AA-41723E406103}">
      <dsp:nvSpPr>
        <dsp:cNvPr id="0" name=""/>
        <dsp:cNvSpPr/>
      </dsp:nvSpPr>
      <dsp:spPr>
        <a:xfrm>
          <a:off x="0" y="5565084"/>
          <a:ext cx="11499263" cy="813090"/>
        </a:xfrm>
        <a:prstGeom prst="trapezoid">
          <a:avLst>
            <a:gd name="adj" fmla="val 90145"/>
          </a:avLst>
        </a:prstGeom>
        <a:solidFill>
          <a:schemeClr val="accent4">
            <a:hueOff val="9800891"/>
            <a:satOff val="-40777"/>
            <a:lumOff val="960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I am Twm. I like art. I don’t enjoy rugby. I like the Art Afoot trail in Fishguard. I like “Llyr” because it is creative. I don’t like “</a:t>
          </a:r>
          <a:r>
            <a:rPr lang="en-US" sz="1800" kern="1200" dirty="0" err="1"/>
            <a:t>Plancton</a:t>
          </a:r>
          <a:r>
            <a:rPr lang="en-US" sz="1800" kern="1200" dirty="0"/>
            <a:t> III” because it is boring. My </a:t>
          </a:r>
          <a:r>
            <a:rPr lang="en-US" sz="1800" kern="1200" dirty="0" err="1"/>
            <a:t>favourite</a:t>
          </a:r>
          <a:r>
            <a:rPr lang="en-US" sz="1800" kern="1200" dirty="0"/>
            <a:t> piece on the trail </a:t>
          </a:r>
          <a:r>
            <a:rPr lang="en-US" sz="1800" kern="1200" dirty="0" err="1"/>
            <a:t>is”Gwario</a:t>
          </a:r>
          <a:r>
            <a:rPr lang="en-US" sz="1800" kern="1200" dirty="0"/>
            <a:t>” because it is inspiring.</a:t>
          </a:r>
          <a:endParaRPr lang="en-GB" sz="1800" kern="1200" dirty="0"/>
        </a:p>
      </dsp:txBody>
      <dsp:txXfrm>
        <a:off x="2012371" y="5565084"/>
        <a:ext cx="7474520" cy="813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51E76-E7CF-D440-A0F5-FF93221F3C96}">
      <dsp:nvSpPr>
        <dsp:cNvPr id="0" name=""/>
        <dsp:cNvSpPr/>
      </dsp:nvSpPr>
      <dsp:spPr>
        <a:xfrm>
          <a:off x="5130746" y="0"/>
          <a:ext cx="1237770" cy="686541"/>
        </a:xfrm>
        <a:prstGeom prst="trapezoid">
          <a:avLst>
            <a:gd name="adj" fmla="val 90145"/>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Twm </a:t>
          </a:r>
          <a:br>
            <a:rPr lang="en-US" sz="1400" kern="1200" dirty="0"/>
          </a:br>
          <a:r>
            <a:rPr lang="en-US" sz="1400" kern="1200" dirty="0" err="1"/>
            <a:t>ydw</a:t>
          </a:r>
          <a:r>
            <a:rPr lang="en-US" sz="1400" kern="1200" dirty="0"/>
            <a:t> </a:t>
          </a:r>
          <a:r>
            <a:rPr lang="en-US" sz="1400" kern="1200" dirty="0" err="1"/>
            <a:t>i</a:t>
          </a:r>
          <a:r>
            <a:rPr lang="en-US" sz="1600" kern="1200" dirty="0"/>
            <a:t>.</a:t>
          </a:r>
        </a:p>
      </dsp:txBody>
      <dsp:txXfrm>
        <a:off x="5130746" y="0"/>
        <a:ext cx="1237770" cy="686541"/>
      </dsp:txXfrm>
    </dsp:sp>
    <dsp:sp modelId="{F6C05110-63C4-534D-8FE1-D1F5E5E8BFE1}">
      <dsp:nvSpPr>
        <dsp:cNvPr id="0" name=""/>
        <dsp:cNvSpPr/>
      </dsp:nvSpPr>
      <dsp:spPr>
        <a:xfrm>
          <a:off x="4397782" y="686541"/>
          <a:ext cx="2703698" cy="813090"/>
        </a:xfrm>
        <a:prstGeom prst="trapezoid">
          <a:avLst>
            <a:gd name="adj" fmla="val 90145"/>
          </a:avLst>
        </a:prstGeom>
        <a:solidFill>
          <a:schemeClr val="accent4">
            <a:hueOff val="1400127"/>
            <a:satOff val="-5825"/>
            <a:lumOff val="137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Twm </a:t>
          </a:r>
          <a:r>
            <a:rPr lang="en-US" sz="1800" kern="1200" dirty="0" err="1"/>
            <a:t>ydw</a:t>
          </a:r>
          <a:r>
            <a:rPr lang="en-US" sz="1800" kern="1200" dirty="0"/>
            <a:t> </a:t>
          </a:r>
          <a:r>
            <a:rPr lang="en-US" sz="1800" kern="1200" dirty="0" err="1"/>
            <a:t>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a:t>
          </a:r>
          <a:r>
            <a:rPr lang="en-US" sz="1800" kern="1200" dirty="0" err="1"/>
            <a:t>celf</a:t>
          </a:r>
          <a:r>
            <a:rPr lang="en-US" sz="1800" kern="1200" dirty="0"/>
            <a:t>.</a:t>
          </a:r>
        </a:p>
      </dsp:txBody>
      <dsp:txXfrm>
        <a:off x="4870929" y="686541"/>
        <a:ext cx="1757403" cy="813090"/>
      </dsp:txXfrm>
    </dsp:sp>
    <dsp:sp modelId="{9A76819B-25BF-FA4E-97C5-FBFE456205B9}">
      <dsp:nvSpPr>
        <dsp:cNvPr id="0" name=""/>
        <dsp:cNvSpPr/>
      </dsp:nvSpPr>
      <dsp:spPr>
        <a:xfrm>
          <a:off x="3664818" y="1545790"/>
          <a:ext cx="4169625" cy="813090"/>
        </a:xfrm>
        <a:prstGeom prst="trapezoid">
          <a:avLst>
            <a:gd name="adj" fmla="val 90145"/>
          </a:avLst>
        </a:prstGeom>
        <a:solidFill>
          <a:schemeClr val="accent4">
            <a:hueOff val="2800255"/>
            <a:satOff val="-11651"/>
            <a:lumOff val="274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Twm </a:t>
          </a:r>
          <a:r>
            <a:rPr lang="en-US" sz="1800" kern="1200" dirty="0" err="1"/>
            <a:t>ydw</a:t>
          </a:r>
          <a:r>
            <a:rPr lang="en-US" sz="1800" kern="1200" dirty="0"/>
            <a:t> </a:t>
          </a:r>
          <a:r>
            <a:rPr lang="en-US" sz="1800" kern="1200" dirty="0" err="1"/>
            <a:t>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a:t>
          </a:r>
          <a:r>
            <a:rPr lang="en-US" sz="1800" kern="1200" dirty="0" err="1"/>
            <a:t>celf</a:t>
          </a:r>
          <a:r>
            <a:rPr lang="en-US" sz="1800" kern="1200" dirty="0"/>
            <a:t>. </a:t>
          </a:r>
          <a:r>
            <a:rPr lang="en-US" sz="1800" kern="1200" dirty="0" err="1"/>
            <a:t>Dydw</a:t>
          </a:r>
          <a:r>
            <a:rPr lang="en-US" sz="1800" kern="1200" dirty="0"/>
            <a:t> </a:t>
          </a:r>
          <a:r>
            <a:rPr lang="en-US" sz="1800" kern="1200" dirty="0" err="1"/>
            <a:t>i</a:t>
          </a:r>
          <a:r>
            <a:rPr lang="en-US" sz="1800" kern="1200" dirty="0"/>
            <a:t> </a:t>
          </a:r>
          <a:r>
            <a:rPr lang="en-US" sz="1800" kern="1200" dirty="0" err="1"/>
            <a:t>ddim</a:t>
          </a:r>
          <a:r>
            <a:rPr lang="en-US" sz="1800" kern="1200" dirty="0"/>
            <a:t> </a:t>
          </a:r>
          <a:r>
            <a:rPr lang="en-US" sz="1800" kern="1200" dirty="0" err="1"/>
            <a:t>yn</a:t>
          </a:r>
          <a:r>
            <a:rPr lang="en-US" sz="1800" kern="1200" dirty="0"/>
            <a:t> </a:t>
          </a:r>
          <a:r>
            <a:rPr lang="en-US" sz="1800" kern="1200" dirty="0" err="1"/>
            <a:t>mwynhau</a:t>
          </a:r>
          <a:r>
            <a:rPr lang="en-US" sz="1800" kern="1200" dirty="0"/>
            <a:t> </a:t>
          </a:r>
          <a:r>
            <a:rPr lang="en-US" sz="1800" kern="1200" dirty="0" err="1"/>
            <a:t>rygbi</a:t>
          </a:r>
          <a:r>
            <a:rPr lang="en-US" sz="1800" kern="1200" dirty="0"/>
            <a:t>.</a:t>
          </a:r>
        </a:p>
      </dsp:txBody>
      <dsp:txXfrm>
        <a:off x="4394503" y="1545790"/>
        <a:ext cx="2710256" cy="813090"/>
      </dsp:txXfrm>
    </dsp:sp>
    <dsp:sp modelId="{4459FCB3-CA2C-B94F-8115-0A6504FCF090}">
      <dsp:nvSpPr>
        <dsp:cNvPr id="0" name=""/>
        <dsp:cNvSpPr/>
      </dsp:nvSpPr>
      <dsp:spPr>
        <a:xfrm>
          <a:off x="2931854" y="2312722"/>
          <a:ext cx="5635553" cy="813090"/>
        </a:xfrm>
        <a:prstGeom prst="trapezoid">
          <a:avLst>
            <a:gd name="adj" fmla="val 90145"/>
          </a:avLst>
        </a:prstGeom>
        <a:solidFill>
          <a:schemeClr val="accent4">
            <a:hueOff val="4200382"/>
            <a:satOff val="-17476"/>
            <a:lumOff val="411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Twm </a:t>
          </a:r>
          <a:r>
            <a:rPr lang="en-US" sz="1800" kern="1200" dirty="0" err="1"/>
            <a:t>ydw</a:t>
          </a:r>
          <a:r>
            <a:rPr lang="en-US" sz="1800" kern="1200" dirty="0"/>
            <a:t> </a:t>
          </a:r>
          <a:r>
            <a:rPr lang="en-US" sz="1800" kern="1200" dirty="0" err="1"/>
            <a:t>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a:t>
          </a:r>
          <a:r>
            <a:rPr lang="en-US" sz="1800" kern="1200" dirty="0" err="1"/>
            <a:t>celf</a:t>
          </a:r>
          <a:r>
            <a:rPr lang="en-US" sz="1800" kern="1200" dirty="0"/>
            <a:t>. </a:t>
          </a:r>
          <a:r>
            <a:rPr lang="en-US" sz="1800" kern="1200" dirty="0" err="1"/>
            <a:t>Dydw</a:t>
          </a:r>
          <a:r>
            <a:rPr lang="en-US" sz="1800" kern="1200" dirty="0"/>
            <a:t> </a:t>
          </a:r>
          <a:r>
            <a:rPr lang="en-US" sz="1800" kern="1200" dirty="0" err="1"/>
            <a:t>i</a:t>
          </a:r>
          <a:r>
            <a:rPr lang="en-US" sz="1800" kern="1200" dirty="0"/>
            <a:t> </a:t>
          </a:r>
          <a:r>
            <a:rPr lang="en-US" sz="1800" kern="1200" dirty="0" err="1"/>
            <a:t>ddim</a:t>
          </a:r>
          <a:r>
            <a:rPr lang="en-US" sz="1800" kern="1200" dirty="0"/>
            <a:t> </a:t>
          </a:r>
          <a:r>
            <a:rPr lang="en-US" sz="1800" kern="1200" dirty="0" err="1"/>
            <a:t>yn</a:t>
          </a:r>
          <a:r>
            <a:rPr lang="en-US" sz="1800" kern="1200" dirty="0"/>
            <a:t> </a:t>
          </a:r>
          <a:r>
            <a:rPr lang="en-US" sz="1800" kern="1200" dirty="0" err="1"/>
            <a:t>mwynhau</a:t>
          </a:r>
          <a:r>
            <a:rPr lang="en-US" sz="1800" kern="1200" dirty="0"/>
            <a:t> </a:t>
          </a:r>
          <a:r>
            <a:rPr lang="en-US" sz="1800" kern="1200" dirty="0" err="1"/>
            <a:t>rygbi</a:t>
          </a:r>
          <a:r>
            <a:rPr lang="en-US" sz="1800" kern="1200" dirty="0"/>
            <a:t>.</a:t>
          </a:r>
        </a:p>
      </dsp:txBody>
      <dsp:txXfrm>
        <a:off x="3918076" y="2312722"/>
        <a:ext cx="3663109" cy="813090"/>
      </dsp:txXfrm>
    </dsp:sp>
    <dsp:sp modelId="{DB2235B5-721E-4D2E-8EED-78A2C3832052}">
      <dsp:nvSpPr>
        <dsp:cNvPr id="0" name=""/>
        <dsp:cNvSpPr/>
      </dsp:nvSpPr>
      <dsp:spPr>
        <a:xfrm>
          <a:off x="2198891" y="3125812"/>
          <a:ext cx="7101480" cy="813090"/>
        </a:xfrm>
        <a:prstGeom prst="trapezoid">
          <a:avLst>
            <a:gd name="adj" fmla="val 90145"/>
          </a:avLst>
        </a:prstGeom>
        <a:solidFill>
          <a:schemeClr val="accent4">
            <a:hueOff val="5600509"/>
            <a:satOff val="-23301"/>
            <a:lumOff val="549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Twm </a:t>
          </a:r>
          <a:r>
            <a:rPr lang="en-US" sz="1800" kern="1200" dirty="0" err="1"/>
            <a:t>ydw</a:t>
          </a:r>
          <a:r>
            <a:rPr lang="en-US" sz="1800" kern="1200" dirty="0"/>
            <a:t> </a:t>
          </a:r>
          <a:r>
            <a:rPr lang="en-US" sz="1800" kern="1200" dirty="0" err="1"/>
            <a:t>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a:t>
          </a:r>
          <a:r>
            <a:rPr lang="en-US" sz="1800" kern="1200" dirty="0" err="1"/>
            <a:t>celf</a:t>
          </a:r>
          <a:r>
            <a:rPr lang="en-US" sz="1800" kern="1200" dirty="0"/>
            <a:t>. </a:t>
          </a:r>
          <a:r>
            <a:rPr lang="en-US" sz="1800" kern="1200" dirty="0" err="1"/>
            <a:t>Dydw</a:t>
          </a:r>
          <a:r>
            <a:rPr lang="en-US" sz="1800" kern="1200" dirty="0"/>
            <a:t> </a:t>
          </a:r>
          <a:r>
            <a:rPr lang="en-US" sz="1800" kern="1200" dirty="0" err="1"/>
            <a:t>i</a:t>
          </a:r>
          <a:r>
            <a:rPr lang="en-US" sz="1800" kern="1200" dirty="0"/>
            <a:t> </a:t>
          </a:r>
          <a:r>
            <a:rPr lang="en-US" sz="1800" kern="1200" dirty="0" err="1"/>
            <a:t>ddim</a:t>
          </a:r>
          <a:r>
            <a:rPr lang="en-US" sz="1800" kern="1200" dirty="0"/>
            <a:t> </a:t>
          </a:r>
          <a:r>
            <a:rPr lang="en-US" sz="1800" kern="1200" dirty="0" err="1"/>
            <a:t>yn</a:t>
          </a:r>
          <a:r>
            <a:rPr lang="en-US" sz="1800" kern="1200" dirty="0"/>
            <a:t> </a:t>
          </a:r>
          <a:r>
            <a:rPr lang="en-US" sz="1800" kern="1200" dirty="0" err="1"/>
            <a:t>mwynhau</a:t>
          </a:r>
          <a:r>
            <a:rPr lang="en-US" sz="1800" kern="1200" dirty="0"/>
            <a:t> </a:t>
          </a:r>
          <a:r>
            <a:rPr lang="en-US" sz="1800" kern="1200" dirty="0" err="1"/>
            <a:t>rygbi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“Llyr” </a:t>
          </a:r>
          <a:r>
            <a:rPr lang="en-US" sz="1800" kern="1200" dirty="0" err="1"/>
            <a:t>achos</a:t>
          </a:r>
          <a:r>
            <a:rPr lang="en-US" sz="1800" kern="1200" dirty="0"/>
            <a:t> </a:t>
          </a:r>
          <a:r>
            <a:rPr lang="en-US" sz="1800" kern="1200" dirty="0" err="1"/>
            <a:t>mae’n</a:t>
          </a:r>
          <a:r>
            <a:rPr lang="en-US" sz="1800" kern="1200" dirty="0"/>
            <a:t> </a:t>
          </a:r>
          <a:r>
            <a:rPr lang="en-US" sz="1800" kern="1200" dirty="0" err="1"/>
            <a:t>greadigol</a:t>
          </a:r>
          <a:r>
            <a:rPr lang="en-US" sz="1800" kern="1200" dirty="0"/>
            <a:t>.</a:t>
          </a:r>
        </a:p>
      </dsp:txBody>
      <dsp:txXfrm>
        <a:off x="3441650" y="3125812"/>
        <a:ext cx="4615962" cy="813090"/>
      </dsp:txXfrm>
    </dsp:sp>
    <dsp:sp modelId="{063DA7BA-A829-48A7-9585-BC86C81C3943}">
      <dsp:nvSpPr>
        <dsp:cNvPr id="0" name=""/>
        <dsp:cNvSpPr/>
      </dsp:nvSpPr>
      <dsp:spPr>
        <a:xfrm>
          <a:off x="1465927" y="3938903"/>
          <a:ext cx="8567408" cy="813090"/>
        </a:xfrm>
        <a:prstGeom prst="trapezoid">
          <a:avLst>
            <a:gd name="adj" fmla="val 90145"/>
          </a:avLst>
        </a:prstGeom>
        <a:solidFill>
          <a:schemeClr val="accent4">
            <a:hueOff val="7000636"/>
            <a:satOff val="-29126"/>
            <a:lumOff val="686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Twm </a:t>
          </a:r>
          <a:r>
            <a:rPr lang="en-US" sz="1800" kern="1200" dirty="0" err="1"/>
            <a:t>ydw</a:t>
          </a:r>
          <a:r>
            <a:rPr lang="en-US" sz="1800" kern="1200" dirty="0"/>
            <a:t> </a:t>
          </a:r>
          <a:r>
            <a:rPr lang="en-US" sz="1800" kern="1200" dirty="0" err="1"/>
            <a:t>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a:t>
          </a:r>
          <a:r>
            <a:rPr lang="en-US" sz="1800" kern="1200" dirty="0" err="1"/>
            <a:t>celf</a:t>
          </a:r>
          <a:r>
            <a:rPr lang="en-US" sz="1800" kern="1200" dirty="0"/>
            <a:t>. </a:t>
          </a:r>
          <a:r>
            <a:rPr lang="en-US" sz="1800" kern="1200" dirty="0" err="1"/>
            <a:t>Dydw</a:t>
          </a:r>
          <a:r>
            <a:rPr lang="en-US" sz="1800" kern="1200" dirty="0"/>
            <a:t> </a:t>
          </a:r>
          <a:r>
            <a:rPr lang="en-US" sz="1800" kern="1200" dirty="0" err="1"/>
            <a:t>i</a:t>
          </a:r>
          <a:r>
            <a:rPr lang="en-US" sz="1800" kern="1200" dirty="0"/>
            <a:t> </a:t>
          </a:r>
          <a:r>
            <a:rPr lang="en-US" sz="1800" kern="1200" dirty="0" err="1"/>
            <a:t>ddim</a:t>
          </a:r>
          <a:r>
            <a:rPr lang="en-US" sz="1800" kern="1200" dirty="0"/>
            <a:t> </a:t>
          </a:r>
          <a:r>
            <a:rPr lang="en-US" sz="1800" kern="1200" dirty="0" err="1"/>
            <a:t>yn</a:t>
          </a:r>
          <a:r>
            <a:rPr lang="en-US" sz="1800" kern="1200" dirty="0"/>
            <a:t> </a:t>
          </a:r>
          <a:r>
            <a:rPr lang="en-US" sz="1800" kern="1200" dirty="0" err="1"/>
            <a:t>mwynhau</a:t>
          </a:r>
          <a:r>
            <a:rPr lang="en-US" sz="1800" kern="1200" dirty="0"/>
            <a:t> </a:t>
          </a:r>
          <a:r>
            <a:rPr lang="en-US" sz="1800" kern="1200" dirty="0" err="1"/>
            <a:t>rygbi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“Llyr” </a:t>
          </a:r>
          <a:r>
            <a:rPr lang="en-US" sz="1800" kern="1200" dirty="0" err="1"/>
            <a:t>achos</a:t>
          </a:r>
          <a:r>
            <a:rPr lang="en-US" sz="1800" kern="1200" dirty="0"/>
            <a:t> </a:t>
          </a:r>
          <a:r>
            <a:rPr lang="en-US" sz="1800" kern="1200" dirty="0" err="1"/>
            <a:t>mae’n</a:t>
          </a:r>
          <a:r>
            <a:rPr lang="en-US" sz="1800" kern="1200" dirty="0"/>
            <a:t> </a:t>
          </a:r>
          <a:r>
            <a:rPr lang="en-US" sz="1800" kern="1200" dirty="0" err="1"/>
            <a:t>greadigol</a:t>
          </a:r>
          <a:r>
            <a:rPr lang="en-US" sz="1800" kern="1200" dirty="0"/>
            <a:t>. </a:t>
          </a:r>
          <a:r>
            <a:rPr lang="en-US" sz="1800" kern="1200" dirty="0" err="1"/>
            <a:t>Dydw</a:t>
          </a:r>
          <a:r>
            <a:rPr lang="en-US" sz="1800" kern="1200" dirty="0"/>
            <a:t> </a:t>
          </a:r>
          <a:r>
            <a:rPr lang="en-US" sz="1800" kern="1200" dirty="0" err="1"/>
            <a:t>i</a:t>
          </a:r>
          <a:r>
            <a:rPr lang="en-US" sz="1800" kern="1200" dirty="0"/>
            <a:t> </a:t>
          </a:r>
          <a:r>
            <a:rPr lang="en-US" sz="1800" kern="1200" dirty="0" err="1"/>
            <a:t>ddim</a:t>
          </a:r>
          <a:r>
            <a:rPr lang="en-US" sz="1800" kern="1200" dirty="0"/>
            <a:t> </a:t>
          </a:r>
          <a:r>
            <a:rPr lang="en-US" sz="1800" kern="1200" dirty="0" err="1"/>
            <a:t>yn</a:t>
          </a:r>
          <a:r>
            <a:rPr lang="en-US" sz="1800" kern="1200" dirty="0"/>
            <a:t> </a:t>
          </a:r>
          <a:r>
            <a:rPr lang="en-US" sz="1800" kern="1200" dirty="0" err="1"/>
            <a:t>hoffi</a:t>
          </a:r>
          <a:r>
            <a:rPr lang="en-US" sz="1800" kern="1200" dirty="0"/>
            <a:t> “</a:t>
          </a:r>
          <a:r>
            <a:rPr lang="en-US" sz="1800" kern="1200" dirty="0" err="1"/>
            <a:t>Plancton</a:t>
          </a:r>
          <a:r>
            <a:rPr lang="en-US" sz="1800" kern="1200" dirty="0"/>
            <a:t> III” </a:t>
          </a:r>
          <a:r>
            <a:rPr lang="en-US" sz="1800" kern="1200" dirty="0" err="1"/>
            <a:t>achos</a:t>
          </a:r>
          <a:r>
            <a:rPr lang="en-US" sz="1800" kern="1200" dirty="0"/>
            <a:t> </a:t>
          </a:r>
          <a:r>
            <a:rPr lang="en-US" sz="1800" kern="1200" dirty="0" err="1"/>
            <a:t>mae’n</a:t>
          </a:r>
          <a:r>
            <a:rPr lang="en-US" sz="1800" kern="1200" dirty="0"/>
            <a:t> </a:t>
          </a:r>
          <a:r>
            <a:rPr lang="en-US" sz="1800" kern="1200" dirty="0" err="1"/>
            <a:t>ddiflas</a:t>
          </a:r>
          <a:r>
            <a:rPr lang="en-US" sz="1800" kern="1200" dirty="0"/>
            <a:t>.</a:t>
          </a:r>
          <a:endParaRPr lang="en-GB" sz="1800" kern="1200" dirty="0"/>
        </a:p>
      </dsp:txBody>
      <dsp:txXfrm>
        <a:off x="2965223" y="3938903"/>
        <a:ext cx="5568815" cy="813090"/>
      </dsp:txXfrm>
    </dsp:sp>
    <dsp:sp modelId="{3D17C246-F875-4BCB-8691-8FD23F0CCEAB}">
      <dsp:nvSpPr>
        <dsp:cNvPr id="0" name=""/>
        <dsp:cNvSpPr/>
      </dsp:nvSpPr>
      <dsp:spPr>
        <a:xfrm>
          <a:off x="732963" y="4751993"/>
          <a:ext cx="10033335" cy="813090"/>
        </a:xfrm>
        <a:prstGeom prst="trapezoid">
          <a:avLst>
            <a:gd name="adj" fmla="val 90145"/>
          </a:avLst>
        </a:prstGeom>
        <a:solidFill>
          <a:schemeClr val="accent4">
            <a:hueOff val="8400764"/>
            <a:satOff val="-34952"/>
            <a:lumOff val="8235"/>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Twm </a:t>
          </a:r>
          <a:r>
            <a:rPr lang="en-US" sz="1800" kern="1200" dirty="0" err="1"/>
            <a:t>ydw</a:t>
          </a:r>
          <a:r>
            <a:rPr lang="en-US" sz="1800" kern="1200" dirty="0"/>
            <a:t> </a:t>
          </a:r>
          <a:r>
            <a:rPr lang="en-US" sz="1800" kern="1200" dirty="0" err="1"/>
            <a:t>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a:t>
          </a:r>
          <a:r>
            <a:rPr lang="en-US" sz="1800" kern="1200" dirty="0" err="1"/>
            <a:t>celf</a:t>
          </a:r>
          <a:r>
            <a:rPr lang="en-US" sz="1800" kern="1200" dirty="0"/>
            <a:t>. </a:t>
          </a:r>
          <a:r>
            <a:rPr lang="en-US" sz="1800" kern="1200" dirty="0" err="1"/>
            <a:t>Dydw</a:t>
          </a:r>
          <a:r>
            <a:rPr lang="en-US" sz="1800" kern="1200" dirty="0"/>
            <a:t> </a:t>
          </a:r>
          <a:r>
            <a:rPr lang="en-US" sz="1800" kern="1200" dirty="0" err="1"/>
            <a:t>i</a:t>
          </a:r>
          <a:r>
            <a:rPr lang="en-US" sz="1800" kern="1200" dirty="0"/>
            <a:t> </a:t>
          </a:r>
          <a:r>
            <a:rPr lang="en-US" sz="1800" kern="1200" dirty="0" err="1"/>
            <a:t>ddim</a:t>
          </a:r>
          <a:r>
            <a:rPr lang="en-US" sz="1800" kern="1200" dirty="0"/>
            <a:t> </a:t>
          </a:r>
          <a:r>
            <a:rPr lang="en-US" sz="1800" kern="1200" dirty="0" err="1"/>
            <a:t>yn</a:t>
          </a:r>
          <a:r>
            <a:rPr lang="en-US" sz="1800" kern="1200" dirty="0"/>
            <a:t> </a:t>
          </a:r>
          <a:r>
            <a:rPr lang="en-US" sz="1800" kern="1200" dirty="0" err="1"/>
            <a:t>mwynhau</a:t>
          </a:r>
          <a:r>
            <a:rPr lang="en-US" sz="1800" kern="1200" dirty="0"/>
            <a:t> </a:t>
          </a:r>
          <a:r>
            <a:rPr lang="en-US" sz="1800" kern="1200" dirty="0" err="1"/>
            <a:t>rygbi</a:t>
          </a:r>
          <a:r>
            <a:rPr lang="en-US" sz="1800" kern="1200" dirty="0"/>
            <a:t>. </a:t>
          </a:r>
          <a:r>
            <a:rPr lang="en-US" sz="1800" kern="1200" dirty="0" err="1"/>
            <a:t>Rydw</a:t>
          </a:r>
          <a:r>
            <a:rPr lang="en-US" sz="1800" kern="1200" dirty="0"/>
            <a:t> </a:t>
          </a:r>
          <a:r>
            <a:rPr lang="en-US" sz="1800" kern="1200" dirty="0" err="1"/>
            <a:t>i’n</a:t>
          </a:r>
          <a:r>
            <a:rPr lang="en-US" sz="1800" kern="1200" dirty="0"/>
            <a:t> </a:t>
          </a:r>
          <a:r>
            <a:rPr lang="en-US" sz="1800" kern="1200" dirty="0" err="1"/>
            <a:t>hoffi</a:t>
          </a:r>
          <a:r>
            <a:rPr lang="en-US" sz="1800" kern="1200" dirty="0"/>
            <a:t> “Llyr” </a:t>
          </a:r>
          <a:r>
            <a:rPr lang="en-US" sz="1800" kern="1200" dirty="0" err="1"/>
            <a:t>achos</a:t>
          </a:r>
          <a:r>
            <a:rPr lang="en-US" sz="1800" kern="1200" dirty="0"/>
            <a:t> </a:t>
          </a:r>
          <a:r>
            <a:rPr lang="en-US" sz="1800" kern="1200" dirty="0" err="1"/>
            <a:t>mae’n</a:t>
          </a:r>
          <a:r>
            <a:rPr lang="en-US" sz="1800" kern="1200" dirty="0"/>
            <a:t> </a:t>
          </a:r>
          <a:r>
            <a:rPr lang="en-US" sz="1800" kern="1200" dirty="0" err="1"/>
            <a:t>greadigol</a:t>
          </a:r>
          <a:r>
            <a:rPr lang="en-US" sz="1800" kern="1200" dirty="0"/>
            <a:t>. </a:t>
          </a:r>
          <a:r>
            <a:rPr lang="en-US" sz="1800" kern="1200" dirty="0" err="1"/>
            <a:t>Dydw</a:t>
          </a:r>
          <a:r>
            <a:rPr lang="en-US" sz="1800" kern="1200" dirty="0"/>
            <a:t> </a:t>
          </a:r>
          <a:r>
            <a:rPr lang="en-US" sz="1800" kern="1200" dirty="0" err="1"/>
            <a:t>i</a:t>
          </a:r>
          <a:r>
            <a:rPr lang="en-US" sz="1800" kern="1200" dirty="0"/>
            <a:t> </a:t>
          </a:r>
          <a:r>
            <a:rPr lang="en-US" sz="1800" kern="1200" dirty="0" err="1"/>
            <a:t>ddim</a:t>
          </a:r>
          <a:r>
            <a:rPr lang="en-US" sz="1800" kern="1200" dirty="0"/>
            <a:t> </a:t>
          </a:r>
          <a:r>
            <a:rPr lang="en-US" sz="1800" kern="1200" dirty="0" err="1"/>
            <a:t>yn</a:t>
          </a:r>
          <a:r>
            <a:rPr lang="en-US" sz="1800" kern="1200" dirty="0"/>
            <a:t> </a:t>
          </a:r>
          <a:r>
            <a:rPr lang="en-US" sz="1800" kern="1200" dirty="0" err="1"/>
            <a:t>hoffi</a:t>
          </a:r>
          <a:r>
            <a:rPr lang="en-US" sz="1800" kern="1200" dirty="0"/>
            <a:t> “</a:t>
          </a:r>
          <a:r>
            <a:rPr lang="en-US" sz="1800" kern="1200" dirty="0" err="1"/>
            <a:t>Plancton</a:t>
          </a:r>
          <a:r>
            <a:rPr lang="en-US" sz="1800" kern="1200" dirty="0"/>
            <a:t> III” </a:t>
          </a:r>
          <a:r>
            <a:rPr lang="en-US" sz="1800" kern="1200" dirty="0" err="1"/>
            <a:t>achos</a:t>
          </a:r>
          <a:r>
            <a:rPr lang="en-US" sz="1800" kern="1200" dirty="0"/>
            <a:t> </a:t>
          </a:r>
          <a:r>
            <a:rPr lang="en-US" sz="1800" kern="1200" dirty="0" err="1"/>
            <a:t>mae’n</a:t>
          </a:r>
          <a:r>
            <a:rPr lang="en-US" sz="1800" kern="1200" dirty="0"/>
            <a:t> </a:t>
          </a:r>
          <a:r>
            <a:rPr lang="en-US" sz="1800" kern="1200" dirty="0" err="1"/>
            <a:t>ddiflas</a:t>
          </a:r>
          <a:r>
            <a:rPr lang="en-US" sz="1800" kern="1200" dirty="0"/>
            <a:t>. </a:t>
          </a:r>
          <a:r>
            <a:rPr lang="en-US" sz="1800" kern="1200" dirty="0" err="1"/>
            <a:t>Fy</a:t>
          </a:r>
          <a:r>
            <a:rPr lang="en-US" sz="1800" kern="1200" dirty="0"/>
            <a:t> </a:t>
          </a:r>
          <a:r>
            <a:rPr lang="en-US" sz="1800" kern="1200" dirty="0" err="1"/>
            <a:t>hoff</a:t>
          </a:r>
          <a:r>
            <a:rPr lang="en-US" sz="1800" kern="1200" dirty="0"/>
            <a:t> </a:t>
          </a:r>
          <a:r>
            <a:rPr lang="en-US" sz="1800" kern="1200" dirty="0" err="1"/>
            <a:t>ddarn</a:t>
          </a:r>
          <a:r>
            <a:rPr lang="en-US" sz="1800" kern="1200" dirty="0"/>
            <a:t> </a:t>
          </a:r>
          <a:r>
            <a:rPr lang="en-US" sz="1800" kern="1200" dirty="0" err="1"/>
            <a:t>ar</a:t>
          </a:r>
          <a:r>
            <a:rPr lang="en-US" sz="1800" kern="1200" dirty="0"/>
            <a:t> y </a:t>
          </a:r>
          <a:r>
            <a:rPr lang="en-US" sz="1800" kern="1200" dirty="0" err="1"/>
            <a:t>llwbr</a:t>
          </a:r>
          <a:r>
            <a:rPr lang="en-US" sz="1800" kern="1200" dirty="0"/>
            <a:t> </a:t>
          </a:r>
          <a:r>
            <a:rPr lang="en-US" sz="1800" kern="1200" dirty="0" err="1"/>
            <a:t>ydy”Gwario</a:t>
          </a:r>
          <a:r>
            <a:rPr lang="en-US" sz="1800" kern="1200" dirty="0"/>
            <a:t>”… </a:t>
          </a:r>
          <a:endParaRPr lang="en-GB" sz="1800" kern="1200" dirty="0"/>
        </a:p>
      </dsp:txBody>
      <dsp:txXfrm>
        <a:off x="2488797" y="4751993"/>
        <a:ext cx="6521668" cy="813090"/>
      </dsp:txXfrm>
    </dsp:sp>
    <dsp:sp modelId="{67A32547-208C-48C8-95AA-41723E406103}">
      <dsp:nvSpPr>
        <dsp:cNvPr id="0" name=""/>
        <dsp:cNvSpPr/>
      </dsp:nvSpPr>
      <dsp:spPr>
        <a:xfrm>
          <a:off x="0" y="5565084"/>
          <a:ext cx="11499263" cy="813090"/>
        </a:xfrm>
        <a:prstGeom prst="trapezoid">
          <a:avLst>
            <a:gd name="adj" fmla="val 90145"/>
          </a:avLst>
        </a:prstGeom>
        <a:solidFill>
          <a:schemeClr val="accent4">
            <a:hueOff val="9800891"/>
            <a:satOff val="-40777"/>
            <a:lumOff val="960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Twm ydw i. Rydw i’n hoffi celf. Dydw i ddim yn mwynhau rygbi. Rydw i’n hoffi “Llyr” achos mae’n greadigol. Dydw i ddim yn hoffi “Plancton III” achos mae’n ddiflas. Fy hoff ddarn ar y llwbr ydy”Gwario” achos mae’n </a:t>
          </a:r>
          <a:r>
            <a:rPr lang="en-GB" sz="1800" b="0" kern="1200"/>
            <a:t>ysbrydoledig</a:t>
          </a:r>
          <a:r>
            <a:rPr lang="en-US" sz="1800" kern="1200"/>
            <a:t>.</a:t>
          </a:r>
          <a:endParaRPr lang="en-GB" sz="1800" kern="1200" dirty="0"/>
        </a:p>
      </dsp:txBody>
      <dsp:txXfrm>
        <a:off x="2012371" y="5565084"/>
        <a:ext cx="7474520" cy="813090"/>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57" cy="48074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143257" y="0"/>
            <a:ext cx="3170257" cy="480745"/>
          </a:xfrm>
          <a:prstGeom prst="rect">
            <a:avLst/>
          </a:prstGeom>
        </p:spPr>
        <p:txBody>
          <a:bodyPr vert="horz" lIns="91440" tIns="45720" rIns="91440" bIns="45720" rtlCol="0"/>
          <a:lstStyle>
            <a:lvl1pPr algn="r">
              <a:defRPr sz="1200"/>
            </a:lvl1pPr>
          </a:lstStyle>
          <a:p>
            <a:fld id="{B98D396F-8FA3-47EB-A3FD-F032BFD61123}" type="datetimeFigureOut">
              <a:rPr lang="en-GB" smtClean="0"/>
              <a:t>07/03/2025</a:t>
            </a:fld>
            <a:endParaRPr lang="en-GB"/>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31858" y="4620322"/>
            <a:ext cx="5851485" cy="37805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20455"/>
            <a:ext cx="3170257" cy="48074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143257" y="9120455"/>
            <a:ext cx="3170257" cy="480745"/>
          </a:xfrm>
          <a:prstGeom prst="rect">
            <a:avLst/>
          </a:prstGeom>
        </p:spPr>
        <p:txBody>
          <a:bodyPr vert="horz" lIns="91440" tIns="45720" rIns="91440" bIns="45720" rtlCol="0" anchor="b"/>
          <a:lstStyle>
            <a:lvl1pPr algn="r">
              <a:defRPr sz="1200"/>
            </a:lvl1pPr>
          </a:lstStyle>
          <a:p>
            <a:fld id="{D550CFC6-4ECE-4840-8ABC-77543D99B2F8}" type="slidenum">
              <a:rPr lang="en-GB" smtClean="0"/>
              <a:t>‹#›</a:t>
            </a:fld>
            <a:endParaRPr lang="en-GB"/>
          </a:p>
        </p:txBody>
      </p:sp>
    </p:spTree>
    <p:extLst>
      <p:ext uri="{BB962C8B-B14F-4D97-AF65-F5344CB8AC3E}">
        <p14:creationId xmlns:p14="http://schemas.microsoft.com/office/powerpoint/2010/main" val="3037249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50CFC6-4ECE-4840-8ABC-77543D99B2F8}" type="slidenum">
              <a:rPr lang="en-GB" smtClean="0"/>
              <a:t>33</a:t>
            </a:fld>
            <a:endParaRPr lang="en-GB"/>
          </a:p>
        </p:txBody>
      </p:sp>
    </p:spTree>
    <p:extLst>
      <p:ext uri="{BB962C8B-B14F-4D97-AF65-F5344CB8AC3E}">
        <p14:creationId xmlns:p14="http://schemas.microsoft.com/office/powerpoint/2010/main" val="2090188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3.png"/><Relationship Id="rId7" Type="http://schemas.openxmlformats.org/officeDocument/2006/relationships/image" Target="../media/image10.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3.png"/><Relationship Id="rId7" Type="http://schemas.openxmlformats.org/officeDocument/2006/relationships/image" Target="../media/image10.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ordwall.net/play/87627/405/521"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visitfishguard.co.uk/visitors-map-of-fishguard/" TargetMode="External"/><Relationship Id="rId2" Type="http://schemas.openxmlformats.org/officeDocument/2006/relationships/hyperlink" Target="https://artafoot.co.uk/cymrae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CDF1873-7E23-BBFC-F320-6AE95CA8FB8F}"/>
              </a:ext>
            </a:extLst>
          </p:cNvPr>
          <p:cNvGraphicFramePr>
            <a:graphicFrameLocks noGrp="1"/>
          </p:cNvGraphicFramePr>
          <p:nvPr>
            <p:extLst>
              <p:ext uri="{D42A27DB-BD31-4B8C-83A1-F6EECF244321}">
                <p14:modId xmlns:p14="http://schemas.microsoft.com/office/powerpoint/2010/main" val="2237918960"/>
              </p:ext>
            </p:extLst>
          </p:nvPr>
        </p:nvGraphicFramePr>
        <p:xfrm>
          <a:off x="178099" y="167272"/>
          <a:ext cx="11867865" cy="6523455"/>
        </p:xfrm>
        <a:graphic>
          <a:graphicData uri="http://schemas.openxmlformats.org/drawingml/2006/table">
            <a:tbl>
              <a:tblPr firstRow="1" bandRow="1">
                <a:tableStyleId>{5C22544A-7EE6-4342-B048-85BDC9FD1C3A}</a:tableStyleId>
              </a:tblPr>
              <a:tblGrid>
                <a:gridCol w="3955955">
                  <a:extLst>
                    <a:ext uri="{9D8B030D-6E8A-4147-A177-3AD203B41FA5}">
                      <a16:colId xmlns:a16="http://schemas.microsoft.com/office/drawing/2014/main" val="3697309700"/>
                    </a:ext>
                  </a:extLst>
                </a:gridCol>
                <a:gridCol w="3955955">
                  <a:extLst>
                    <a:ext uri="{9D8B030D-6E8A-4147-A177-3AD203B41FA5}">
                      <a16:colId xmlns:a16="http://schemas.microsoft.com/office/drawing/2014/main" val="712085625"/>
                    </a:ext>
                  </a:extLst>
                </a:gridCol>
                <a:gridCol w="3955955">
                  <a:extLst>
                    <a:ext uri="{9D8B030D-6E8A-4147-A177-3AD203B41FA5}">
                      <a16:colId xmlns:a16="http://schemas.microsoft.com/office/drawing/2014/main" val="2986277011"/>
                    </a:ext>
                  </a:extLst>
                </a:gridCol>
              </a:tblGrid>
              <a:tr h="2997295">
                <a:tc>
                  <a:txBody>
                    <a:bodyPr/>
                    <a:lstStyle/>
                    <a:p>
                      <a:pPr lvl="0">
                        <a:buNone/>
                      </a:pPr>
                      <a:r>
                        <a:rPr lang="en-US" sz="1200" u="sng" dirty="0" err="1">
                          <a:solidFill>
                            <a:schemeClr val="tx1"/>
                          </a:solidFill>
                          <a:latin typeface="Calibri"/>
                          <a:cs typeface="Calibri"/>
                        </a:rPr>
                        <a:t>Gwyddoniaeth</a:t>
                      </a:r>
                      <a:r>
                        <a:rPr lang="en-US" sz="1200" u="sng" dirty="0">
                          <a:solidFill>
                            <a:schemeClr val="tx1"/>
                          </a:solidFill>
                          <a:latin typeface="Calibri"/>
                          <a:cs typeface="Calibri"/>
                        </a:rPr>
                        <a:t> a </a:t>
                      </a:r>
                      <a:r>
                        <a:rPr lang="en-US" sz="1200" u="sng" dirty="0" err="1">
                          <a:solidFill>
                            <a:schemeClr val="tx1"/>
                          </a:solidFill>
                          <a:latin typeface="Calibri"/>
                          <a:cs typeface="Calibri"/>
                        </a:rPr>
                        <a:t>Thechnoleg</a:t>
                      </a:r>
                      <a:endParaRPr lang="en-US" sz="1000" dirty="0">
                        <a:solidFill>
                          <a:schemeClr val="tx1"/>
                        </a:solidFill>
                        <a:latin typeface="Calibri"/>
                        <a:cs typeface="Calibri"/>
                      </a:endParaRPr>
                    </a:p>
                    <a:p>
                      <a:pPr lvl="0">
                        <a:buNone/>
                      </a:pPr>
                      <a:r>
                        <a:rPr lang="en-US" sz="1000" u="sng" dirty="0" err="1">
                          <a:solidFill>
                            <a:schemeClr val="tx1"/>
                          </a:solidFill>
                          <a:latin typeface="Calibri"/>
                          <a:cs typeface="Calibri"/>
                        </a:rPr>
                        <a:t>Ffocws</a:t>
                      </a:r>
                      <a:r>
                        <a:rPr lang="en-US" sz="1000" u="sng" dirty="0">
                          <a:solidFill>
                            <a:schemeClr val="tx1"/>
                          </a:solidFill>
                          <a:latin typeface="Calibri"/>
                          <a:cs typeface="Calibri"/>
                        </a:rPr>
                        <a:t> </a:t>
                      </a:r>
                      <a:r>
                        <a:rPr lang="en-US" sz="1000" u="sng" dirty="0" err="1">
                          <a:solidFill>
                            <a:schemeClr val="tx1"/>
                          </a:solidFill>
                          <a:latin typeface="Calibri"/>
                          <a:cs typeface="Calibri"/>
                        </a:rPr>
                        <a:t>iaith</a:t>
                      </a:r>
                      <a:r>
                        <a:rPr lang="en-US" sz="1000" u="sng" dirty="0">
                          <a:solidFill>
                            <a:schemeClr val="tx1"/>
                          </a:solidFill>
                          <a:latin typeface="Calibri"/>
                          <a:cs typeface="Calibri"/>
                        </a:rPr>
                        <a:t> : </a:t>
                      </a:r>
                      <a:r>
                        <a:rPr lang="en-US" sz="1000" b="1" i="0" u="sng" strike="noStrike" noProof="0" dirty="0" err="1">
                          <a:solidFill>
                            <a:schemeClr val="tx1"/>
                          </a:solidFill>
                          <a:latin typeface="+mn-lt"/>
                          <a:cs typeface="Calibri"/>
                        </a:rPr>
                        <a:t>Cymharu</a:t>
                      </a:r>
                      <a:endParaRPr lang="en-US" sz="1000" u="sng" dirty="0">
                        <a:solidFill>
                          <a:schemeClr val="tx1"/>
                        </a:solidFill>
                        <a:latin typeface="Calibri"/>
                        <a:cs typeface="Calibri"/>
                      </a:endParaRPr>
                    </a:p>
                    <a:p>
                      <a:pPr lvl="0">
                        <a:buNone/>
                      </a:pPr>
                      <a:r>
                        <a:rPr lang="en-US" sz="1000" b="0" dirty="0">
                          <a:solidFill>
                            <a:schemeClr val="tx1"/>
                          </a:solidFill>
                          <a:latin typeface="Calibri" panose="020F0502020204030204" pitchFamily="34" charset="0"/>
                          <a:cs typeface="Calibri" panose="020F0502020204030204" pitchFamily="34" charset="0"/>
                        </a:rPr>
                        <a:t>Mae ….</a:t>
                      </a:r>
                      <a:r>
                        <a:rPr lang="en-US" sz="1000" b="0" dirty="0" err="1">
                          <a:solidFill>
                            <a:schemeClr val="tx1"/>
                          </a:solidFill>
                          <a:latin typeface="Calibri" panose="020F0502020204030204" pitchFamily="34" charset="0"/>
                          <a:cs typeface="Calibri" panose="020F0502020204030204" pitchFamily="34" charset="0"/>
                        </a:rPr>
                        <a:t>yn</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na</a:t>
                      </a:r>
                      <a:r>
                        <a:rPr lang="en-US" sz="1000" b="0" dirty="0">
                          <a:solidFill>
                            <a:schemeClr val="tx1"/>
                          </a:solidFill>
                          <a:latin typeface="Calibri" panose="020F0502020204030204" pitchFamily="34" charset="0"/>
                          <a:cs typeface="Calibri" panose="020F0502020204030204" pitchFamily="34" charset="0"/>
                        </a:rPr>
                        <a:t>…..</a:t>
                      </a:r>
                    </a:p>
                    <a:p>
                      <a:pPr lvl="0">
                        <a:buNone/>
                      </a:pPr>
                      <a:endParaRPr lang="en-US" sz="1000" u="sng" dirty="0">
                        <a:solidFill>
                          <a:schemeClr val="tx1"/>
                        </a:solidFill>
                        <a:latin typeface="Calibri" panose="020F0502020204030204" pitchFamily="34" charset="0"/>
                        <a:cs typeface="Calibri" panose="020F0502020204030204" pitchFamily="34" charset="0"/>
                      </a:endParaRPr>
                    </a:p>
                    <a:p>
                      <a:pPr lvl="0">
                        <a:buNone/>
                      </a:pPr>
                      <a:r>
                        <a:rPr lang="en-US" sz="1000" u="sng" dirty="0" err="1">
                          <a:solidFill>
                            <a:schemeClr val="tx1"/>
                          </a:solidFill>
                          <a:latin typeface="Calibri" panose="020F0502020204030204" pitchFamily="34" charset="0"/>
                          <a:cs typeface="Calibri" panose="020F0502020204030204" pitchFamily="34" charset="0"/>
                        </a:rPr>
                        <a:t>Geirfa</a:t>
                      </a:r>
                      <a:endParaRPr lang="en-US" sz="1000" u="sng" dirty="0">
                        <a:solidFill>
                          <a:schemeClr val="tx1"/>
                        </a:solidFill>
                        <a:latin typeface="Calibri" panose="020F0502020204030204" pitchFamily="34" charset="0"/>
                        <a:cs typeface="Calibri" panose="020F0502020204030204" pitchFamily="34" charset="0"/>
                      </a:endParaRPr>
                    </a:p>
                    <a:p>
                      <a:pPr lvl="0">
                        <a:buNone/>
                      </a:pPr>
                      <a:r>
                        <a:rPr lang="en-US" sz="1000" b="0" dirty="0" err="1">
                          <a:solidFill>
                            <a:schemeClr val="tx1"/>
                          </a:solidFill>
                          <a:latin typeface="Calibri" panose="020F0502020204030204" pitchFamily="34" charset="0"/>
                          <a:cs typeface="Calibri" panose="020F0502020204030204" pitchFamily="34" charset="0"/>
                        </a:rPr>
                        <a:t>hirach</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culach</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byrrach</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talach</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llai</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mwy</a:t>
                      </a:r>
                      <a:r>
                        <a:rPr lang="en-US" sz="1000" b="0" dirty="0">
                          <a:solidFill>
                            <a:schemeClr val="tx1"/>
                          </a:solidFill>
                          <a:latin typeface="Calibri" panose="020F0502020204030204" pitchFamily="34" charset="0"/>
                          <a:cs typeface="Calibri" panose="020F0502020204030204" pitchFamily="34" charset="0"/>
                        </a:rPr>
                        <a:t>, </a:t>
                      </a:r>
                    </a:p>
                    <a:p>
                      <a:pPr lvl="0">
                        <a:buNone/>
                      </a:pPr>
                      <a:endParaRPr lang="en-US" sz="1000" b="0" dirty="0">
                        <a:solidFill>
                          <a:schemeClr val="tx1"/>
                        </a:solidFill>
                        <a:latin typeface="Calibri" panose="020F0502020204030204" pitchFamily="34" charset="0"/>
                        <a:cs typeface="Calibri" panose="020F0502020204030204" pitchFamily="34" charset="0"/>
                      </a:endParaRPr>
                    </a:p>
                    <a:p>
                      <a:pPr lvl="0">
                        <a:buNone/>
                      </a:pPr>
                      <a:r>
                        <a:rPr lang="en-US" sz="1000" u="sng" dirty="0" err="1">
                          <a:solidFill>
                            <a:schemeClr val="tx1"/>
                          </a:solidFill>
                          <a:latin typeface="Calibri" panose="020F0502020204030204" pitchFamily="34" charset="0"/>
                          <a:cs typeface="Calibri" panose="020F0502020204030204" pitchFamily="34" charset="0"/>
                        </a:rPr>
                        <a:t>Gweithgareddau</a:t>
                      </a:r>
                      <a:endParaRPr lang="en-US" sz="1000" u="sng" dirty="0">
                        <a:solidFill>
                          <a:schemeClr val="tx1"/>
                        </a:solidFill>
                        <a:latin typeface="Calibri" panose="020F0502020204030204" pitchFamily="34" charset="0"/>
                        <a:cs typeface="Calibri" panose="020F0502020204030204" pitchFamily="34" charset="0"/>
                      </a:endParaRPr>
                    </a:p>
                    <a:p>
                      <a:pPr marL="171450" lvl="0" indent="-171450">
                        <a:buFont typeface="Arial" panose="020B0604020202020204" pitchFamily="34" charset="0"/>
                        <a:buChar char="•"/>
                      </a:pPr>
                      <a:r>
                        <a:rPr lang="en-US" sz="1000" b="0" u="none" dirty="0" err="1">
                          <a:solidFill>
                            <a:schemeClr val="tx1"/>
                          </a:solidFill>
                          <a:latin typeface="Calibri" panose="020F0502020204030204" pitchFamily="34" charset="0"/>
                          <a:cs typeface="Calibri" panose="020F0502020204030204" pitchFamily="34" charset="0"/>
                        </a:rPr>
                        <a:t>Bydd</a:t>
                      </a:r>
                      <a:r>
                        <a:rPr lang="en-US" sz="1000" b="0" u="none" dirty="0">
                          <a:solidFill>
                            <a:schemeClr val="tx1"/>
                          </a:solidFill>
                          <a:latin typeface="Calibri" panose="020F0502020204030204" pitchFamily="34" charset="0"/>
                          <a:cs typeface="Calibri" panose="020F0502020204030204" pitchFamily="34" charset="0"/>
                        </a:rPr>
                        <a:t> y plant </a:t>
                      </a:r>
                      <a:r>
                        <a:rPr lang="en-US" sz="1000" b="0" u="none" dirty="0" err="1">
                          <a:solidFill>
                            <a:schemeClr val="tx1"/>
                          </a:solidFill>
                          <a:latin typeface="Calibri" panose="020F0502020204030204" pitchFamily="34" charset="0"/>
                          <a:cs typeface="Calibri" panose="020F0502020204030204" pitchFamily="34" charset="0"/>
                        </a:rPr>
                        <a:t>fynd</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allan</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yn</a:t>
                      </a:r>
                      <a:r>
                        <a:rPr lang="en-US" sz="1000" b="0" u="none" dirty="0">
                          <a:solidFill>
                            <a:schemeClr val="tx1"/>
                          </a:solidFill>
                          <a:latin typeface="Calibri" panose="020F0502020204030204" pitchFamily="34" charset="0"/>
                          <a:cs typeface="Calibri" panose="020F0502020204030204" pitchFamily="34" charset="0"/>
                        </a:rPr>
                        <a:t> yr </a:t>
                      </a:r>
                      <a:r>
                        <a:rPr lang="en-US" sz="1000" b="0" u="none" dirty="0" err="1">
                          <a:solidFill>
                            <a:schemeClr val="tx1"/>
                          </a:solidFill>
                          <a:latin typeface="Calibri" panose="020F0502020204030204" pitchFamily="34" charset="0"/>
                          <a:cs typeface="Calibri" panose="020F0502020204030204" pitchFamily="34" charset="0"/>
                        </a:rPr>
                        <a:t>ardal</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leol</a:t>
                      </a:r>
                      <a:r>
                        <a:rPr lang="en-US" sz="1000" b="0" u="none" dirty="0">
                          <a:solidFill>
                            <a:schemeClr val="tx1"/>
                          </a:solidFill>
                          <a:latin typeface="Calibri" panose="020F0502020204030204" pitchFamily="34" charset="0"/>
                          <a:cs typeface="Calibri" panose="020F0502020204030204" pitchFamily="34" charset="0"/>
                        </a:rPr>
                        <a:t>.</a:t>
                      </a:r>
                    </a:p>
                    <a:p>
                      <a:pPr marL="171450" lvl="0" indent="-171450">
                        <a:buFont typeface="Arial" panose="020B0604020202020204" pitchFamily="34" charset="0"/>
                        <a:buChar char="•"/>
                      </a:pPr>
                      <a:r>
                        <a:rPr lang="en-US" sz="1000" b="0" u="none" dirty="0" err="1">
                          <a:solidFill>
                            <a:schemeClr val="tx1"/>
                          </a:solidFill>
                          <a:latin typeface="Calibri" panose="020F0502020204030204" pitchFamily="34" charset="0"/>
                          <a:cs typeface="Calibri" panose="020F0502020204030204" pitchFamily="34" charset="0"/>
                        </a:rPr>
                        <a:t>Bydd</a:t>
                      </a:r>
                      <a:r>
                        <a:rPr lang="en-US" sz="1000" b="0" u="none" dirty="0">
                          <a:solidFill>
                            <a:schemeClr val="tx1"/>
                          </a:solidFill>
                          <a:latin typeface="Calibri" panose="020F0502020204030204" pitchFamily="34" charset="0"/>
                          <a:cs typeface="Calibri" panose="020F0502020204030204" pitchFamily="34" charset="0"/>
                        </a:rPr>
                        <a:t> y plant </a:t>
                      </a:r>
                      <a:r>
                        <a:rPr lang="en-US" sz="1000" b="0" u="none" dirty="0" err="1">
                          <a:solidFill>
                            <a:schemeClr val="tx1"/>
                          </a:solidFill>
                          <a:latin typeface="Calibri" panose="020F0502020204030204" pitchFamily="34" charset="0"/>
                          <a:cs typeface="Calibri" panose="020F0502020204030204" pitchFamily="34" charset="0"/>
                        </a:rPr>
                        <a:t>yn</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casglu</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llawer</a:t>
                      </a:r>
                      <a:r>
                        <a:rPr lang="en-US" sz="1000" b="0" u="none" dirty="0">
                          <a:solidFill>
                            <a:schemeClr val="tx1"/>
                          </a:solidFill>
                          <a:latin typeface="Calibri" panose="020F0502020204030204" pitchFamily="34" charset="0"/>
                          <a:cs typeface="Calibri" panose="020F0502020204030204" pitchFamily="34" charset="0"/>
                        </a:rPr>
                        <a:t> o </a:t>
                      </a:r>
                      <a:r>
                        <a:rPr lang="en-US" sz="1000" b="0" u="none" dirty="0" err="1">
                          <a:solidFill>
                            <a:schemeClr val="tx1"/>
                          </a:solidFill>
                          <a:latin typeface="Calibri" panose="020F0502020204030204" pitchFamily="34" charset="0"/>
                          <a:cs typeface="Calibri" panose="020F0502020204030204" pitchFamily="34" charset="0"/>
                        </a:rPr>
                        <a:t>bethau</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naturiol</a:t>
                      </a:r>
                      <a:r>
                        <a:rPr lang="en-US" sz="1000" b="0" u="none" dirty="0">
                          <a:solidFill>
                            <a:schemeClr val="tx1"/>
                          </a:solidFill>
                          <a:latin typeface="Calibri" panose="020F0502020204030204" pitchFamily="34" charset="0"/>
                          <a:cs typeface="Calibri" panose="020F0502020204030204" pitchFamily="34" charset="0"/>
                        </a:rPr>
                        <a:t>.</a:t>
                      </a:r>
                    </a:p>
                    <a:p>
                      <a:pPr marL="171450" lvl="0" indent="-171450">
                        <a:buFont typeface="Arial" panose="020B0604020202020204" pitchFamily="34" charset="0"/>
                        <a:buChar char="•"/>
                      </a:pPr>
                      <a:r>
                        <a:rPr lang="en-US" sz="1000" b="0" u="none" dirty="0" err="1">
                          <a:solidFill>
                            <a:schemeClr val="tx1"/>
                          </a:solidFill>
                          <a:latin typeface="Calibri" panose="020F0502020204030204" pitchFamily="34" charset="0"/>
                          <a:cs typeface="Calibri" panose="020F0502020204030204" pitchFamily="34" charset="0"/>
                        </a:rPr>
                        <a:t>Bydd</a:t>
                      </a:r>
                      <a:r>
                        <a:rPr lang="en-US" sz="1000" b="0" u="none" dirty="0">
                          <a:solidFill>
                            <a:schemeClr val="tx1"/>
                          </a:solidFill>
                          <a:latin typeface="Calibri" panose="020F0502020204030204" pitchFamily="34" charset="0"/>
                          <a:cs typeface="Calibri" panose="020F0502020204030204" pitchFamily="34" charset="0"/>
                        </a:rPr>
                        <a:t> y plant </a:t>
                      </a:r>
                      <a:r>
                        <a:rPr lang="en-US" sz="1000" b="0" u="none" dirty="0" err="1">
                          <a:solidFill>
                            <a:schemeClr val="tx1"/>
                          </a:solidFill>
                          <a:latin typeface="Calibri" panose="020F0502020204030204" pitchFamily="34" charset="0"/>
                          <a:cs typeface="Calibri" panose="020F0502020204030204" pitchFamily="34" charset="0"/>
                        </a:rPr>
                        <a:t>yn</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defnyddio'r</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patrwm</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i</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gymharu'r</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pethau</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byddan</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nhw'n</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feindio</a:t>
                      </a:r>
                      <a:r>
                        <a:rPr lang="en-US" sz="1000" b="0" u="none" dirty="0">
                          <a:solidFill>
                            <a:schemeClr val="tx1"/>
                          </a:solidFill>
                          <a:latin typeface="Calibri" panose="020F0502020204030204" pitchFamily="34" charset="0"/>
                          <a:cs typeface="Calibri" panose="020F0502020204030204" pitchFamily="34" charset="0"/>
                        </a:rPr>
                        <a:t>.</a:t>
                      </a:r>
                    </a:p>
                    <a:p>
                      <a:pPr marL="171450" lvl="0" indent="-171450">
                        <a:buFont typeface="Arial" panose="020B0604020202020204" pitchFamily="34" charset="0"/>
                        <a:buChar char="•"/>
                      </a:pPr>
                      <a:r>
                        <a:rPr lang="en-US" sz="1000" b="0" u="none" dirty="0" err="1">
                          <a:solidFill>
                            <a:schemeClr val="tx1"/>
                          </a:solidFill>
                          <a:latin typeface="Calibri" panose="020F0502020204030204" pitchFamily="34" charset="0"/>
                          <a:cs typeface="Calibri" panose="020F0502020204030204" pitchFamily="34" charset="0"/>
                        </a:rPr>
                        <a:t>Bydd</a:t>
                      </a:r>
                      <a:r>
                        <a:rPr lang="en-US" sz="1000" b="0" u="none" dirty="0">
                          <a:solidFill>
                            <a:schemeClr val="tx1"/>
                          </a:solidFill>
                          <a:latin typeface="Calibri" panose="020F0502020204030204" pitchFamily="34" charset="0"/>
                          <a:cs typeface="Calibri" panose="020F0502020204030204" pitchFamily="34" charset="0"/>
                        </a:rPr>
                        <a:t> y plant </a:t>
                      </a:r>
                      <a:r>
                        <a:rPr lang="en-US" sz="1000" b="0" u="none" dirty="0" err="1">
                          <a:solidFill>
                            <a:schemeClr val="tx1"/>
                          </a:solidFill>
                          <a:latin typeface="Calibri" panose="020F0502020204030204" pitchFamily="34" charset="0"/>
                          <a:cs typeface="Calibri" panose="020F0502020204030204" pitchFamily="34" charset="0"/>
                        </a:rPr>
                        <a:t>yn</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cymharu</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gyda'r</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grwpiau</a:t>
                      </a:r>
                      <a:r>
                        <a:rPr lang="en-US" sz="1000" b="0" u="none" dirty="0">
                          <a:solidFill>
                            <a:schemeClr val="tx1"/>
                          </a:solidFill>
                          <a:latin typeface="Calibri" panose="020F0502020204030204" pitchFamily="34" charset="0"/>
                          <a:cs typeface="Calibri" panose="020F0502020204030204" pitchFamily="34" charset="0"/>
                        </a:rPr>
                        <a:t> </a:t>
                      </a:r>
                      <a:r>
                        <a:rPr lang="en-US" sz="1000" b="0" u="none" dirty="0" err="1">
                          <a:solidFill>
                            <a:schemeClr val="tx1"/>
                          </a:solidFill>
                          <a:latin typeface="Calibri" panose="020F0502020204030204" pitchFamily="34" charset="0"/>
                          <a:cs typeface="Calibri" panose="020F0502020204030204" pitchFamily="34" charset="0"/>
                        </a:rPr>
                        <a:t>arall</a:t>
                      </a:r>
                      <a:r>
                        <a:rPr lang="en-US" sz="1000" u="sng" dirty="0">
                          <a:solidFill>
                            <a:schemeClr val="tx1"/>
                          </a:solidFill>
                          <a:latin typeface="Calibri" panose="020F0502020204030204" pitchFamily="34" charset="0"/>
                          <a:cs typeface="Calibri" panose="020F0502020204030204" pitchFamily="34" charset="0"/>
                        </a:rPr>
                        <a:t>.</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sz="1200" u="sng" dirty="0">
                          <a:solidFill>
                            <a:schemeClr val="tx1"/>
                          </a:solidFill>
                          <a:highlight>
                            <a:srgbClr val="C0C0C0"/>
                          </a:highlight>
                          <a:latin typeface="Calibri"/>
                          <a:cs typeface="Calibri"/>
                        </a:rPr>
                        <a:t>Iechyd a Lles</a:t>
                      </a:r>
                      <a:endParaRPr lang="en-US" sz="1000" dirty="0">
                        <a:solidFill>
                          <a:schemeClr val="tx1"/>
                        </a:solidFill>
                        <a:highlight>
                          <a:srgbClr val="C0C0C0"/>
                        </a:highlight>
                        <a:latin typeface="Calibri"/>
                        <a:cs typeface="Calibri"/>
                      </a:endParaRPr>
                    </a:p>
                    <a:p>
                      <a:pPr lvl="0">
                        <a:buNone/>
                      </a:pPr>
                      <a:r>
                        <a:rPr lang="en-US" sz="1000" u="sng" dirty="0" err="1">
                          <a:solidFill>
                            <a:schemeClr val="tx1"/>
                          </a:solidFill>
                          <a:latin typeface="Calibri"/>
                          <a:cs typeface="Calibri"/>
                        </a:rPr>
                        <a:t>Ffocws</a:t>
                      </a:r>
                      <a:r>
                        <a:rPr lang="en-US" sz="1000" u="sng" dirty="0">
                          <a:solidFill>
                            <a:schemeClr val="tx1"/>
                          </a:solidFill>
                          <a:latin typeface="Calibri"/>
                          <a:cs typeface="Calibri"/>
                        </a:rPr>
                        <a:t> </a:t>
                      </a:r>
                      <a:r>
                        <a:rPr lang="en-US" sz="1000" u="sng" dirty="0" err="1">
                          <a:solidFill>
                            <a:schemeClr val="tx1"/>
                          </a:solidFill>
                          <a:latin typeface="Calibri"/>
                          <a:cs typeface="Calibri"/>
                        </a:rPr>
                        <a:t>iaith</a:t>
                      </a:r>
                      <a:r>
                        <a:rPr lang="en-US" sz="1000" u="sng" dirty="0">
                          <a:solidFill>
                            <a:schemeClr val="tx1"/>
                          </a:solidFill>
                          <a:latin typeface="Calibri"/>
                          <a:cs typeface="Calibri"/>
                        </a:rPr>
                        <a:t> : </a:t>
                      </a:r>
                      <a:r>
                        <a:rPr lang="en-US" sz="1000" u="sng" dirty="0" err="1">
                          <a:solidFill>
                            <a:schemeClr val="tx1"/>
                          </a:solidFill>
                          <a:latin typeface="Calibri"/>
                          <a:cs typeface="Calibri"/>
                        </a:rPr>
                        <a:t>Disgrifo</a:t>
                      </a:r>
                      <a:r>
                        <a:rPr lang="en-US" sz="1000" u="sng" dirty="0">
                          <a:solidFill>
                            <a:schemeClr val="tx1"/>
                          </a:solidFill>
                          <a:latin typeface="Calibri"/>
                          <a:cs typeface="Calibri"/>
                        </a:rPr>
                        <a:t> </a:t>
                      </a:r>
                      <a:r>
                        <a:rPr lang="en-US" sz="1000" u="sng" dirty="0" err="1">
                          <a:solidFill>
                            <a:schemeClr val="tx1"/>
                          </a:solidFill>
                          <a:latin typeface="Calibri"/>
                          <a:cs typeface="Calibri"/>
                        </a:rPr>
                        <a:t>ble</a:t>
                      </a:r>
                      <a:r>
                        <a:rPr lang="en-US" sz="1000" u="sng" dirty="0">
                          <a:solidFill>
                            <a:schemeClr val="tx1"/>
                          </a:solidFill>
                          <a:latin typeface="Calibri"/>
                          <a:cs typeface="Calibri"/>
                        </a:rPr>
                        <a:t> </a:t>
                      </a:r>
                      <a:r>
                        <a:rPr lang="en-US" sz="1000" u="sng" dirty="0" err="1">
                          <a:solidFill>
                            <a:schemeClr val="tx1"/>
                          </a:solidFill>
                          <a:latin typeface="Calibri"/>
                          <a:cs typeface="Calibri"/>
                        </a:rPr>
                        <a:t>mae</a:t>
                      </a:r>
                      <a:r>
                        <a:rPr lang="en-US" sz="1000" u="sng" dirty="0">
                          <a:solidFill>
                            <a:schemeClr val="tx1"/>
                          </a:solidFill>
                          <a:latin typeface="Calibri"/>
                          <a:cs typeface="Calibri"/>
                        </a:rPr>
                        <a:t> </a:t>
                      </a:r>
                      <a:r>
                        <a:rPr lang="en-US" sz="1000" u="sng" dirty="0" err="1">
                          <a:solidFill>
                            <a:schemeClr val="tx1"/>
                          </a:solidFill>
                          <a:latin typeface="Calibri"/>
                          <a:cs typeface="Calibri"/>
                        </a:rPr>
                        <a:t>pobl</a:t>
                      </a:r>
                      <a:r>
                        <a:rPr lang="en-US" sz="1000" u="sng" dirty="0">
                          <a:solidFill>
                            <a:schemeClr val="tx1"/>
                          </a:solidFill>
                          <a:latin typeface="Calibri"/>
                          <a:cs typeface="Calibri"/>
                        </a:rPr>
                        <a:t> </a:t>
                      </a:r>
                      <a:r>
                        <a:rPr lang="en-US" sz="1000" u="sng" dirty="0" err="1">
                          <a:solidFill>
                            <a:schemeClr val="tx1"/>
                          </a:solidFill>
                          <a:latin typeface="Calibri"/>
                          <a:cs typeface="Calibri"/>
                        </a:rPr>
                        <a:t>yn</a:t>
                      </a:r>
                      <a:r>
                        <a:rPr lang="en-US" sz="1000" u="sng" dirty="0">
                          <a:solidFill>
                            <a:schemeClr val="tx1"/>
                          </a:solidFill>
                          <a:latin typeface="Calibri"/>
                          <a:cs typeface="Calibri"/>
                        </a:rPr>
                        <a:t> </a:t>
                      </a:r>
                      <a:r>
                        <a:rPr lang="en-US" sz="1000" u="sng" dirty="0" err="1">
                          <a:solidFill>
                            <a:schemeClr val="tx1"/>
                          </a:solidFill>
                          <a:latin typeface="Calibri"/>
                          <a:cs typeface="Calibri"/>
                        </a:rPr>
                        <a:t>byw</a:t>
                      </a:r>
                      <a:endParaRPr lang="en-US" sz="1000" u="sng" dirty="0">
                        <a:solidFill>
                          <a:schemeClr val="tx1"/>
                        </a:solidFill>
                        <a:latin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i="0" u="none" strike="noStrike" noProof="0" dirty="0" err="1">
                          <a:solidFill>
                            <a:schemeClr val="tx1"/>
                          </a:solidFill>
                          <a:latin typeface="Calibri"/>
                          <a:cs typeface="Calibri"/>
                        </a:rPr>
                        <a:t>Patrwm</a:t>
                      </a:r>
                      <a:r>
                        <a:rPr lang="en-US" sz="1000" b="1" i="0" u="none" strike="noStrike" noProof="0" dirty="0">
                          <a:solidFill>
                            <a:schemeClr val="tx1"/>
                          </a:solidFill>
                          <a:latin typeface="Calibri"/>
                          <a:cs typeface="Calibri"/>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dirty="0" err="1">
                          <a:solidFill>
                            <a:schemeClr val="tx1"/>
                          </a:solidFill>
                          <a:latin typeface="Calibri" panose="020F0502020204030204" pitchFamily="34" charset="0"/>
                          <a:cs typeface="Calibri" panose="020F0502020204030204" pitchFamily="34" charset="0"/>
                        </a:rPr>
                        <a:t>Rydw</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i’n</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byw</a:t>
                      </a:r>
                      <a:r>
                        <a:rPr lang="en-US" sz="1000" b="0" dirty="0">
                          <a:solidFill>
                            <a:schemeClr val="tx1"/>
                          </a:solidFill>
                          <a:latin typeface="Calibri" panose="020F0502020204030204" pitchFamily="34" charset="0"/>
                          <a:cs typeface="Calibri" panose="020F0502020204030204" pitchFamily="34" charset="0"/>
                        </a:rPr>
                        <a:t> </a:t>
                      </a:r>
                      <a:r>
                        <a:rPr lang="en-US" sz="1000" b="0" dirty="0" err="1">
                          <a:solidFill>
                            <a:schemeClr val="tx1"/>
                          </a:solidFill>
                          <a:latin typeface="Calibri" panose="020F0502020204030204" pitchFamily="34" charset="0"/>
                          <a:cs typeface="Calibri" panose="020F0502020204030204" pitchFamily="34" charset="0"/>
                        </a:rPr>
                        <a:t>yn</a:t>
                      </a:r>
                      <a:r>
                        <a:rPr lang="en-US" sz="1000" b="0" dirty="0">
                          <a:solidFill>
                            <a:schemeClr val="tx1"/>
                          </a:solidFill>
                          <a:latin typeface="Calibri" panose="020F0502020204030204" pitchFamily="34" charset="0"/>
                          <a:cs typeface="Calibri" panose="020F0502020204030204" pitchFamily="34" charset="0"/>
                        </a:rPr>
                        <a:t> ….. </a:t>
                      </a:r>
                      <a:r>
                        <a:rPr lang="en-US" sz="1000" b="0" dirty="0" err="1">
                          <a:solidFill>
                            <a:schemeClr val="tx1"/>
                          </a:solidFill>
                          <a:latin typeface="Calibri" panose="020F0502020204030204" pitchFamily="34" charset="0"/>
                          <a:cs typeface="Calibri" panose="020F0502020204030204" pitchFamily="34" charset="0"/>
                        </a:rPr>
                        <a:t>mewn</a:t>
                      </a:r>
                      <a:r>
                        <a:rPr lang="en-US" sz="1000" b="0" dirty="0">
                          <a:solidFill>
                            <a:schemeClr val="tx1"/>
                          </a:solidFill>
                          <a:latin typeface="Calibri" panose="020F0502020204030204" pitchFamily="34" charset="0"/>
                          <a:cs typeface="Calibri" panose="020F0502020204030204" pitchFamily="34" charset="0"/>
                        </a:rPr>
                        <a:t> …….. </a:t>
                      </a:r>
                      <a:endParaRPr lang="en-US" sz="1000" u="sng" dirty="0">
                        <a:solidFill>
                          <a:schemeClr val="tx1"/>
                        </a:solidFill>
                        <a:latin typeface="Calibri" panose="020F0502020204030204" pitchFamily="34" charset="0"/>
                        <a:cs typeface="Calibri" panose="020F0502020204030204" pitchFamily="34" charset="0"/>
                      </a:endParaRPr>
                    </a:p>
                    <a:p>
                      <a:pPr lvl="0">
                        <a:buNone/>
                      </a:pPr>
                      <a:endParaRPr lang="en-US" sz="1000" u="sng" dirty="0">
                        <a:solidFill>
                          <a:schemeClr val="tx1"/>
                        </a:solidFill>
                        <a:latin typeface="Calibri" panose="020F0502020204030204" pitchFamily="34" charset="0"/>
                        <a:cs typeface="Calibri" panose="020F0502020204030204" pitchFamily="34" charset="0"/>
                      </a:endParaRPr>
                    </a:p>
                    <a:p>
                      <a:pPr lvl="0">
                        <a:buNone/>
                      </a:pPr>
                      <a:r>
                        <a:rPr lang="en-US" sz="1000" u="sng" dirty="0" err="1">
                          <a:solidFill>
                            <a:schemeClr val="tx1"/>
                          </a:solidFill>
                          <a:latin typeface="Calibri" panose="020F0502020204030204" pitchFamily="34" charset="0"/>
                          <a:cs typeface="Calibri" panose="020F0502020204030204" pitchFamily="34" charset="0"/>
                        </a:rPr>
                        <a:t>Geirfa</a:t>
                      </a:r>
                      <a:endParaRPr lang="en-US" sz="1000" u="sng" dirty="0">
                        <a:solidFill>
                          <a:schemeClr val="tx1"/>
                        </a:solidFill>
                        <a:latin typeface="Calibri" panose="020F0502020204030204" pitchFamily="34" charset="0"/>
                        <a:cs typeface="Calibri" panose="020F0502020204030204" pitchFamily="34" charset="0"/>
                      </a:endParaRPr>
                    </a:p>
                    <a:p>
                      <a:pPr lvl="0">
                        <a:buNone/>
                      </a:pPr>
                      <a:r>
                        <a:rPr lang="en-US" sz="1000" b="0" dirty="0">
                          <a:solidFill>
                            <a:schemeClr val="tx1"/>
                          </a:solidFill>
                          <a:latin typeface="Calibri" panose="020F0502020204030204" pitchFamily="34" charset="0"/>
                          <a:cs typeface="Calibri" panose="020F0502020204030204" pitchFamily="34" charset="0"/>
                        </a:rPr>
                        <a:t>t</a:t>
                      </a:r>
                      <a:r>
                        <a:rPr lang="cy-GB" sz="1000" b="0" dirty="0">
                          <a:solidFill>
                            <a:schemeClr val="tx1"/>
                          </a:solidFill>
                          <a:latin typeface="Calibri" panose="020F0502020204030204" pitchFamily="34" charset="0"/>
                          <a:cs typeface="Calibri" panose="020F0502020204030204" pitchFamily="34" charset="0"/>
                        </a:rPr>
                        <a:t>ŷ par, </a:t>
                      </a:r>
                      <a:r>
                        <a:rPr lang="en-US" sz="1000" b="0" dirty="0">
                          <a:solidFill>
                            <a:schemeClr val="tx1"/>
                          </a:solidFill>
                          <a:latin typeface="Calibri" panose="020F0502020204030204" pitchFamily="34" charset="0"/>
                          <a:cs typeface="Calibri" panose="020F0502020204030204" pitchFamily="34" charset="0"/>
                        </a:rPr>
                        <a:t>t</a:t>
                      </a:r>
                      <a:r>
                        <a:rPr lang="cy-GB" sz="1000" b="0" dirty="0">
                          <a:solidFill>
                            <a:schemeClr val="tx1"/>
                          </a:solidFill>
                          <a:latin typeface="Calibri" panose="020F0502020204030204" pitchFamily="34" charset="0"/>
                          <a:cs typeface="Calibri" panose="020F0502020204030204" pitchFamily="34" charset="0"/>
                        </a:rPr>
                        <a:t>ŷ ar wahân, caráfan, fflat, </a:t>
                      </a:r>
                      <a:r>
                        <a:rPr lang="en-US" sz="1000" b="0" dirty="0">
                          <a:solidFill>
                            <a:schemeClr val="tx1"/>
                          </a:solidFill>
                          <a:latin typeface="Calibri" panose="020F0502020204030204" pitchFamily="34" charset="0"/>
                          <a:cs typeface="Calibri" panose="020F0502020204030204" pitchFamily="34" charset="0"/>
                        </a:rPr>
                        <a:t>t</a:t>
                      </a:r>
                      <a:r>
                        <a:rPr lang="cy-GB" sz="1000" b="0" dirty="0">
                          <a:solidFill>
                            <a:schemeClr val="tx1"/>
                          </a:solidFill>
                          <a:latin typeface="Calibri" panose="020F0502020204030204" pitchFamily="34" charset="0"/>
                          <a:cs typeface="Calibri" panose="020F0502020204030204" pitchFamily="34" charset="0"/>
                        </a:rPr>
                        <a:t>ŷ teras, bwthyn, byngalo</a:t>
                      </a:r>
                      <a:endParaRPr lang="en-US" sz="1000" b="0" dirty="0">
                        <a:solidFill>
                          <a:schemeClr val="tx1"/>
                        </a:solidFill>
                        <a:latin typeface="Calibri" panose="020F0502020204030204" pitchFamily="34" charset="0"/>
                        <a:cs typeface="Calibri" panose="020F0502020204030204" pitchFamily="34" charset="0"/>
                      </a:endParaRPr>
                    </a:p>
                    <a:p>
                      <a:pPr lvl="0">
                        <a:buNone/>
                      </a:pPr>
                      <a:endParaRPr lang="en-US" sz="1000" u="sng" dirty="0">
                        <a:solidFill>
                          <a:schemeClr val="tx1"/>
                        </a:solidFill>
                        <a:latin typeface="Calibri" panose="020F0502020204030204" pitchFamily="34" charset="0"/>
                        <a:cs typeface="Calibri" panose="020F0502020204030204" pitchFamily="34" charset="0"/>
                      </a:endParaRPr>
                    </a:p>
                    <a:p>
                      <a:pPr lvl="0">
                        <a:buNone/>
                      </a:pPr>
                      <a:r>
                        <a:rPr lang="en-US" sz="1000" u="sng" dirty="0" err="1">
                          <a:solidFill>
                            <a:schemeClr val="tx1"/>
                          </a:solidFill>
                          <a:latin typeface="Calibri" panose="020F0502020204030204" pitchFamily="34" charset="0"/>
                          <a:cs typeface="Calibri" panose="020F0502020204030204" pitchFamily="34" charset="0"/>
                        </a:rPr>
                        <a:t>Gweithgareddau</a:t>
                      </a:r>
                      <a:endParaRPr lang="en-US" sz="1000" u="sng" dirty="0">
                        <a:solidFill>
                          <a:schemeClr val="tx1"/>
                        </a:solidFill>
                        <a:latin typeface="Calibri" panose="020F0502020204030204" pitchFamily="34" charset="0"/>
                        <a:cs typeface="Calibri" panose="020F0502020204030204" pitchFamily="34" charset="0"/>
                      </a:endParaRPr>
                    </a:p>
                    <a:p>
                      <a:pPr marL="171450" lvl="0" indent="-171450">
                        <a:buFont typeface="Arial" panose="020B0604020202020204" pitchFamily="34" charset="0"/>
                        <a:buChar char="•"/>
                      </a:pPr>
                      <a:r>
                        <a:rPr lang="en-US" sz="1000" b="0" dirty="0" err="1">
                          <a:solidFill>
                            <a:schemeClr val="tx1"/>
                          </a:solidFill>
                          <a:latin typeface="+mn-lt"/>
                          <a:cs typeface="Calibri"/>
                        </a:rPr>
                        <a:t>Bydd</a:t>
                      </a:r>
                      <a:r>
                        <a:rPr lang="en-US" sz="1000" b="0" dirty="0">
                          <a:solidFill>
                            <a:schemeClr val="tx1"/>
                          </a:solidFill>
                          <a:latin typeface="+mn-lt"/>
                          <a:cs typeface="Calibri"/>
                        </a:rPr>
                        <a:t> yr </a:t>
                      </a:r>
                      <a:r>
                        <a:rPr lang="en-US" sz="1000" b="0" dirty="0" err="1">
                          <a:solidFill>
                            <a:schemeClr val="tx1"/>
                          </a:solidFill>
                          <a:latin typeface="+mn-lt"/>
                          <a:cs typeface="Calibri"/>
                        </a:rPr>
                        <a:t>athro</a:t>
                      </a:r>
                      <a:r>
                        <a:rPr lang="en-US" sz="1000" b="0" dirty="0">
                          <a:solidFill>
                            <a:schemeClr val="tx1"/>
                          </a:solidFill>
                          <a:latin typeface="+mn-lt"/>
                          <a:cs typeface="Calibri"/>
                        </a:rPr>
                        <a:t> </a:t>
                      </a:r>
                      <a:r>
                        <a:rPr lang="en-US" sz="1000" b="0" dirty="0" err="1">
                          <a:solidFill>
                            <a:schemeClr val="tx1"/>
                          </a:solidFill>
                          <a:latin typeface="+mn-lt"/>
                          <a:cs typeface="Calibri"/>
                        </a:rPr>
                        <a:t>yn</a:t>
                      </a:r>
                      <a:r>
                        <a:rPr lang="en-US" sz="1000" b="0" dirty="0">
                          <a:solidFill>
                            <a:schemeClr val="tx1"/>
                          </a:solidFill>
                          <a:latin typeface="+mn-lt"/>
                          <a:cs typeface="Calibri"/>
                        </a:rPr>
                        <a:t> </a:t>
                      </a:r>
                      <a:r>
                        <a:rPr lang="en-US" sz="1000" b="0" dirty="0" err="1">
                          <a:solidFill>
                            <a:schemeClr val="tx1"/>
                          </a:solidFill>
                          <a:latin typeface="+mn-lt"/>
                          <a:cs typeface="Calibri"/>
                        </a:rPr>
                        <a:t>dysgu'r</a:t>
                      </a:r>
                      <a:r>
                        <a:rPr lang="en-US" sz="1000" b="0" dirty="0">
                          <a:solidFill>
                            <a:schemeClr val="tx1"/>
                          </a:solidFill>
                          <a:latin typeface="+mn-lt"/>
                          <a:cs typeface="Calibri"/>
                        </a:rPr>
                        <a:t> </a:t>
                      </a:r>
                      <a:r>
                        <a:rPr lang="en-US" sz="1000" b="0" dirty="0" err="1">
                          <a:solidFill>
                            <a:schemeClr val="tx1"/>
                          </a:solidFill>
                          <a:latin typeface="+mn-lt"/>
                          <a:cs typeface="Calibri"/>
                        </a:rPr>
                        <a:t>eirfa</a:t>
                      </a:r>
                      <a:r>
                        <a:rPr lang="en-US" sz="1000" b="0" dirty="0">
                          <a:solidFill>
                            <a:schemeClr val="tx1"/>
                          </a:solidFill>
                          <a:latin typeface="+mn-lt"/>
                          <a:cs typeface="Calibri"/>
                        </a:rPr>
                        <a:t> a </a:t>
                      </a:r>
                      <a:r>
                        <a:rPr lang="en-US" sz="1000" b="0" dirty="0" err="1">
                          <a:solidFill>
                            <a:schemeClr val="tx1"/>
                          </a:solidFill>
                          <a:latin typeface="+mn-lt"/>
                          <a:cs typeface="Calibri"/>
                        </a:rPr>
                        <a:t>phatrwm</a:t>
                      </a:r>
                      <a:r>
                        <a:rPr lang="en-US" sz="1000" b="0" dirty="0">
                          <a:solidFill>
                            <a:schemeClr val="tx1"/>
                          </a:solidFill>
                          <a:latin typeface="+mn-lt"/>
                          <a:cs typeface="Calibri"/>
                        </a:rPr>
                        <a:t> </a:t>
                      </a:r>
                      <a:r>
                        <a:rPr lang="en-US" sz="1000" b="0" dirty="0" err="1">
                          <a:solidFill>
                            <a:schemeClr val="tx1"/>
                          </a:solidFill>
                          <a:latin typeface="+mn-lt"/>
                          <a:cs typeface="Calibri"/>
                        </a:rPr>
                        <a:t>iaith</a:t>
                      </a:r>
                      <a:r>
                        <a:rPr lang="en-US" sz="1000" b="0" dirty="0">
                          <a:solidFill>
                            <a:schemeClr val="tx1"/>
                          </a:solidFill>
                          <a:latin typeface="+mn-lt"/>
                          <a:cs typeface="Calibri"/>
                        </a:rPr>
                        <a:t> </a:t>
                      </a:r>
                      <a:r>
                        <a:rPr lang="en-US" sz="1000" b="0" dirty="0" err="1">
                          <a:solidFill>
                            <a:schemeClr val="tx1"/>
                          </a:solidFill>
                          <a:latin typeface="+mn-lt"/>
                          <a:cs typeface="Calibri"/>
                        </a:rPr>
                        <a:t>newydd</a:t>
                      </a:r>
                      <a:r>
                        <a:rPr lang="en-US" sz="1000" b="0" dirty="0">
                          <a:solidFill>
                            <a:schemeClr val="tx1"/>
                          </a:solidFill>
                          <a:latin typeface="+mn-lt"/>
                          <a:cs typeface="Calibri"/>
                        </a:rPr>
                        <a:t>.</a:t>
                      </a:r>
                    </a:p>
                    <a:p>
                      <a:pPr marL="171450" lvl="0" indent="-171450">
                        <a:buFont typeface="Arial" panose="020B0604020202020204" pitchFamily="34" charset="0"/>
                        <a:buChar char="•"/>
                      </a:pPr>
                      <a:r>
                        <a:rPr lang="en-US" sz="1000" b="0" dirty="0" err="1">
                          <a:solidFill>
                            <a:schemeClr val="tx1"/>
                          </a:solidFill>
                          <a:latin typeface="+mn-lt"/>
                          <a:cs typeface="Calibri"/>
                        </a:rPr>
                        <a:t>Bydd</a:t>
                      </a:r>
                      <a:r>
                        <a:rPr lang="en-US" sz="1000" b="0" dirty="0">
                          <a:solidFill>
                            <a:schemeClr val="tx1"/>
                          </a:solidFill>
                          <a:latin typeface="+mn-lt"/>
                          <a:cs typeface="Calibri"/>
                        </a:rPr>
                        <a:t> y plant </a:t>
                      </a:r>
                      <a:r>
                        <a:rPr lang="en-US" sz="1000" b="0" dirty="0" err="1">
                          <a:solidFill>
                            <a:schemeClr val="tx1"/>
                          </a:solidFill>
                          <a:latin typeface="+mn-lt"/>
                          <a:cs typeface="Calibri"/>
                        </a:rPr>
                        <a:t>mynd</a:t>
                      </a:r>
                      <a:r>
                        <a:rPr lang="en-US" sz="1000" b="0" dirty="0">
                          <a:solidFill>
                            <a:schemeClr val="tx1"/>
                          </a:solidFill>
                          <a:latin typeface="+mn-lt"/>
                          <a:cs typeface="Calibri"/>
                        </a:rPr>
                        <a:t> o </a:t>
                      </a:r>
                      <a:r>
                        <a:rPr lang="en-US" sz="1000" b="0" dirty="0" err="1">
                          <a:solidFill>
                            <a:schemeClr val="tx1"/>
                          </a:solidFill>
                          <a:latin typeface="+mn-lt"/>
                          <a:cs typeface="Calibri"/>
                        </a:rPr>
                        <a:t>gwmpas</a:t>
                      </a:r>
                      <a:r>
                        <a:rPr lang="en-US" sz="1000" b="0" dirty="0">
                          <a:solidFill>
                            <a:schemeClr val="tx1"/>
                          </a:solidFill>
                          <a:latin typeface="+mn-lt"/>
                          <a:cs typeface="Calibri"/>
                        </a:rPr>
                        <a:t> yr </a:t>
                      </a:r>
                      <a:r>
                        <a:rPr lang="en-US" sz="1000" b="0" dirty="0" err="1">
                          <a:solidFill>
                            <a:schemeClr val="tx1"/>
                          </a:solidFill>
                          <a:latin typeface="+mn-lt"/>
                          <a:cs typeface="Calibri"/>
                        </a:rPr>
                        <a:t>ysgol</a:t>
                      </a:r>
                      <a:r>
                        <a:rPr lang="en-US" sz="1000" b="0" dirty="0">
                          <a:solidFill>
                            <a:schemeClr val="tx1"/>
                          </a:solidFill>
                          <a:latin typeface="+mn-lt"/>
                          <a:cs typeface="Calibri"/>
                        </a:rPr>
                        <a:t> </a:t>
                      </a:r>
                      <a:r>
                        <a:rPr lang="en-US" sz="1000" b="0" dirty="0" err="1">
                          <a:solidFill>
                            <a:schemeClr val="tx1"/>
                          </a:solidFill>
                          <a:latin typeface="+mn-lt"/>
                          <a:cs typeface="Calibri"/>
                        </a:rPr>
                        <a:t>dilyno</a:t>
                      </a:r>
                      <a:r>
                        <a:rPr lang="en-US" sz="1000" b="0" dirty="0">
                          <a:solidFill>
                            <a:schemeClr val="tx1"/>
                          </a:solidFill>
                          <a:latin typeface="+mn-lt"/>
                          <a:cs typeface="Calibri"/>
                        </a:rPr>
                        <a:t> map </a:t>
                      </a:r>
                      <a:r>
                        <a:rPr lang="en-US" sz="1000" b="0" dirty="0" err="1">
                          <a:solidFill>
                            <a:schemeClr val="tx1"/>
                          </a:solidFill>
                          <a:latin typeface="+mn-lt"/>
                          <a:cs typeface="Calibri"/>
                        </a:rPr>
                        <a:t>i</a:t>
                      </a:r>
                      <a:r>
                        <a:rPr lang="en-US" sz="1000" b="0" dirty="0">
                          <a:solidFill>
                            <a:schemeClr val="tx1"/>
                          </a:solidFill>
                          <a:latin typeface="+mn-lt"/>
                          <a:cs typeface="Calibri"/>
                        </a:rPr>
                        <a:t> </a:t>
                      </a:r>
                      <a:r>
                        <a:rPr lang="en-US" sz="1000" b="0" dirty="0" err="1">
                          <a:solidFill>
                            <a:schemeClr val="tx1"/>
                          </a:solidFill>
                          <a:latin typeface="+mn-lt"/>
                          <a:cs typeface="Calibri"/>
                        </a:rPr>
                        <a:t>feindio</a:t>
                      </a:r>
                      <a:r>
                        <a:rPr lang="en-US" sz="1000" b="0" dirty="0">
                          <a:solidFill>
                            <a:schemeClr val="tx1"/>
                          </a:solidFill>
                          <a:latin typeface="+mn-lt"/>
                          <a:cs typeface="Calibri"/>
                        </a:rPr>
                        <a:t> cod QR.</a:t>
                      </a:r>
                    </a:p>
                    <a:p>
                      <a:pPr marL="171450" lvl="0" indent="-171450">
                        <a:buFont typeface="Arial" panose="020B0604020202020204" pitchFamily="34" charset="0"/>
                        <a:buChar char="•"/>
                      </a:pPr>
                      <a:r>
                        <a:rPr lang="en-US" sz="1000" b="0" dirty="0">
                          <a:solidFill>
                            <a:schemeClr val="tx1"/>
                          </a:solidFill>
                          <a:latin typeface="+mn-lt"/>
                          <a:cs typeface="Calibri"/>
                        </a:rPr>
                        <a:t>Pan </a:t>
                      </a:r>
                      <a:r>
                        <a:rPr lang="en-US" sz="1000" b="0" dirty="0" err="1">
                          <a:solidFill>
                            <a:schemeClr val="tx1"/>
                          </a:solidFill>
                          <a:latin typeface="+mn-lt"/>
                          <a:cs typeface="Calibri"/>
                        </a:rPr>
                        <a:t>fydd</a:t>
                      </a:r>
                      <a:r>
                        <a:rPr lang="en-US" sz="1000" b="0" dirty="0">
                          <a:solidFill>
                            <a:schemeClr val="tx1"/>
                          </a:solidFill>
                          <a:latin typeface="+mn-lt"/>
                          <a:cs typeface="Calibri"/>
                        </a:rPr>
                        <a:t> y plant </a:t>
                      </a:r>
                      <a:r>
                        <a:rPr lang="en-US" sz="1000" b="0" dirty="0" err="1">
                          <a:solidFill>
                            <a:schemeClr val="tx1"/>
                          </a:solidFill>
                          <a:latin typeface="+mn-lt"/>
                          <a:cs typeface="Calibri"/>
                        </a:rPr>
                        <a:t>feindio</a:t>
                      </a:r>
                      <a:r>
                        <a:rPr lang="en-US" sz="1000" b="0" dirty="0">
                          <a:solidFill>
                            <a:schemeClr val="tx1"/>
                          </a:solidFill>
                          <a:latin typeface="+mn-lt"/>
                          <a:cs typeface="Calibri"/>
                        </a:rPr>
                        <a:t> cod QR, </a:t>
                      </a:r>
                      <a:r>
                        <a:rPr lang="en-US" sz="1000" b="0" dirty="0" err="1">
                          <a:solidFill>
                            <a:schemeClr val="tx1"/>
                          </a:solidFill>
                          <a:latin typeface="+mn-lt"/>
                          <a:cs typeface="Calibri"/>
                        </a:rPr>
                        <a:t>bydd</a:t>
                      </a:r>
                      <a:r>
                        <a:rPr lang="en-US" sz="1000" b="0" dirty="0">
                          <a:solidFill>
                            <a:schemeClr val="tx1"/>
                          </a:solidFill>
                          <a:latin typeface="+mn-lt"/>
                          <a:cs typeface="Calibri"/>
                        </a:rPr>
                        <a:t> y plant </a:t>
                      </a:r>
                      <a:r>
                        <a:rPr lang="en-US" sz="1000" b="0" dirty="0" err="1">
                          <a:solidFill>
                            <a:schemeClr val="tx1"/>
                          </a:solidFill>
                          <a:latin typeface="+mn-lt"/>
                          <a:cs typeface="Calibri"/>
                        </a:rPr>
                        <a:t>sganio'r</a:t>
                      </a:r>
                      <a:r>
                        <a:rPr lang="en-US" sz="1000" b="0" dirty="0">
                          <a:solidFill>
                            <a:schemeClr val="tx1"/>
                          </a:solidFill>
                          <a:latin typeface="+mn-lt"/>
                          <a:cs typeface="Calibri"/>
                        </a:rPr>
                        <a:t> cod, </a:t>
                      </a:r>
                      <a:r>
                        <a:rPr lang="en-US" sz="1000" b="0" dirty="0" err="1">
                          <a:solidFill>
                            <a:schemeClr val="tx1"/>
                          </a:solidFill>
                          <a:latin typeface="+mn-lt"/>
                          <a:cs typeface="Calibri"/>
                        </a:rPr>
                        <a:t>gwrando</a:t>
                      </a:r>
                      <a:r>
                        <a:rPr lang="en-US" sz="1000" b="0" dirty="0">
                          <a:solidFill>
                            <a:schemeClr val="tx1"/>
                          </a:solidFill>
                          <a:latin typeface="+mn-lt"/>
                          <a:cs typeface="Calibri"/>
                        </a:rPr>
                        <a:t> </a:t>
                      </a:r>
                      <a:r>
                        <a:rPr lang="en-US" sz="1000" b="0" dirty="0" err="1">
                          <a:solidFill>
                            <a:schemeClr val="tx1"/>
                          </a:solidFill>
                          <a:latin typeface="+mn-lt"/>
                          <a:cs typeface="Calibri"/>
                        </a:rPr>
                        <a:t>ar</a:t>
                      </a:r>
                      <a:r>
                        <a:rPr lang="en-US" sz="1000" b="0" dirty="0">
                          <a:solidFill>
                            <a:schemeClr val="tx1"/>
                          </a:solidFill>
                          <a:latin typeface="+mn-lt"/>
                          <a:cs typeface="Calibri"/>
                        </a:rPr>
                        <a:t> y </a:t>
                      </a:r>
                      <a:r>
                        <a:rPr lang="en-US" sz="1000" b="0" dirty="0" err="1">
                          <a:solidFill>
                            <a:schemeClr val="tx1"/>
                          </a:solidFill>
                          <a:latin typeface="+mn-lt"/>
                          <a:cs typeface="Calibri"/>
                        </a:rPr>
                        <a:t>ffeil</a:t>
                      </a:r>
                      <a:r>
                        <a:rPr lang="en-US" sz="1000" b="0" dirty="0">
                          <a:solidFill>
                            <a:schemeClr val="tx1"/>
                          </a:solidFill>
                          <a:latin typeface="+mn-lt"/>
                          <a:cs typeface="Calibri"/>
                        </a:rPr>
                        <a:t> </a:t>
                      </a:r>
                      <a:r>
                        <a:rPr lang="en-US" sz="1000" b="0" dirty="0" err="1">
                          <a:solidFill>
                            <a:schemeClr val="tx1"/>
                          </a:solidFill>
                          <a:latin typeface="+mn-lt"/>
                          <a:cs typeface="Calibri"/>
                        </a:rPr>
                        <a:t>sain</a:t>
                      </a:r>
                      <a:r>
                        <a:rPr lang="en-US" sz="1000" b="0" dirty="0">
                          <a:solidFill>
                            <a:schemeClr val="tx1"/>
                          </a:solidFill>
                          <a:latin typeface="+mn-lt"/>
                          <a:cs typeface="Calibri"/>
                        </a:rPr>
                        <a:t> a </a:t>
                      </a:r>
                      <a:r>
                        <a:rPr lang="en-US" sz="1000" b="0" dirty="0" err="1">
                          <a:solidFill>
                            <a:schemeClr val="tx1"/>
                          </a:solidFill>
                          <a:latin typeface="+mn-lt"/>
                          <a:cs typeface="Calibri"/>
                        </a:rPr>
                        <a:t>llenwi'r</a:t>
                      </a:r>
                      <a:r>
                        <a:rPr lang="en-US" sz="1000" b="0" dirty="0">
                          <a:solidFill>
                            <a:schemeClr val="tx1"/>
                          </a:solidFill>
                          <a:latin typeface="+mn-lt"/>
                          <a:cs typeface="Calibri"/>
                        </a:rPr>
                        <a:t> </a:t>
                      </a:r>
                      <a:r>
                        <a:rPr lang="en-US" sz="1000" b="0" dirty="0" err="1">
                          <a:solidFill>
                            <a:schemeClr val="tx1"/>
                          </a:solidFill>
                          <a:latin typeface="+mn-lt"/>
                          <a:cs typeface="Calibri"/>
                        </a:rPr>
                        <a:t>bylchau</a:t>
                      </a:r>
                      <a:r>
                        <a:rPr lang="en-US" sz="1000" b="0" dirty="0">
                          <a:solidFill>
                            <a:schemeClr val="tx1"/>
                          </a:solidFill>
                          <a:latin typeface="+mn-lt"/>
                          <a:cs typeface="Calibri"/>
                        </a:rPr>
                        <a:t> neu </a:t>
                      </a:r>
                      <a:r>
                        <a:rPr lang="en-US" sz="1000" b="0" dirty="0" err="1">
                          <a:solidFill>
                            <a:schemeClr val="tx1"/>
                          </a:solidFill>
                          <a:latin typeface="+mn-lt"/>
                          <a:cs typeface="Calibri"/>
                        </a:rPr>
                        <a:t>ysgrifen</a:t>
                      </a:r>
                      <a:r>
                        <a:rPr lang="en-US" sz="1000" b="0" dirty="0">
                          <a:solidFill>
                            <a:schemeClr val="tx1"/>
                          </a:solidFill>
                          <a:latin typeface="+mn-lt"/>
                          <a:cs typeface="Calibri"/>
                        </a:rPr>
                        <a:t> y </a:t>
                      </a:r>
                      <a:r>
                        <a:rPr lang="en-US" sz="1000" b="0" dirty="0" err="1">
                          <a:solidFill>
                            <a:schemeClr val="tx1"/>
                          </a:solidFill>
                          <a:latin typeface="+mn-lt"/>
                          <a:cs typeface="Calibri"/>
                        </a:rPr>
                        <a:t>frawddeg</a:t>
                      </a:r>
                      <a:r>
                        <a:rPr lang="en-US" sz="1000" b="0" dirty="0">
                          <a:solidFill>
                            <a:schemeClr val="tx1"/>
                          </a:solidFill>
                          <a:latin typeface="+mn-lt"/>
                          <a:cs typeface="Calibri"/>
                        </a:rPr>
                        <a:t> </a:t>
                      </a:r>
                      <a:r>
                        <a:rPr lang="en-US" sz="1000" b="0" dirty="0" err="1">
                          <a:solidFill>
                            <a:schemeClr val="tx1"/>
                          </a:solidFill>
                          <a:latin typeface="+mn-lt"/>
                          <a:cs typeface="Calibri"/>
                        </a:rPr>
                        <a:t>gywir</a:t>
                      </a:r>
                      <a:r>
                        <a:rPr lang="en-US" sz="1000" b="0" dirty="0">
                          <a:solidFill>
                            <a:schemeClr val="tx1"/>
                          </a:solidFill>
                          <a:latin typeface="+mn-lt"/>
                          <a:cs typeface="Calibri"/>
                        </a:rPr>
                        <a:t> </a:t>
                      </a:r>
                      <a:r>
                        <a:rPr lang="en-US" sz="1000" b="0" dirty="0" err="1">
                          <a:solidFill>
                            <a:schemeClr val="tx1"/>
                          </a:solidFill>
                          <a:latin typeface="+mn-lt"/>
                          <a:cs typeface="Calibri"/>
                        </a:rPr>
                        <a:t>ar</a:t>
                      </a:r>
                      <a:r>
                        <a:rPr lang="en-US" sz="1000" b="0" dirty="0">
                          <a:solidFill>
                            <a:schemeClr val="tx1"/>
                          </a:solidFill>
                          <a:latin typeface="+mn-lt"/>
                          <a:cs typeface="Calibri"/>
                        </a:rPr>
                        <a:t> y </a:t>
                      </a:r>
                      <a:r>
                        <a:rPr lang="en-US" sz="1000" b="0" dirty="0" err="1">
                          <a:solidFill>
                            <a:schemeClr val="tx1"/>
                          </a:solidFill>
                          <a:latin typeface="+mn-lt"/>
                          <a:cs typeface="Calibri"/>
                        </a:rPr>
                        <a:t>daflen</a:t>
                      </a:r>
                      <a:r>
                        <a:rPr lang="en-US" sz="1000" b="0" dirty="0">
                          <a:solidFill>
                            <a:schemeClr val="tx1"/>
                          </a:solidFill>
                          <a:latin typeface="+mn-lt"/>
                          <a:cs typeface="Calibri"/>
                        </a:rPr>
                        <a:t> </a:t>
                      </a:r>
                      <a:r>
                        <a:rPr lang="en-US" sz="1000" b="0" dirty="0" err="1">
                          <a:solidFill>
                            <a:schemeClr val="tx1"/>
                          </a:solidFill>
                          <a:latin typeface="+mn-lt"/>
                          <a:cs typeface="Calibri"/>
                        </a:rPr>
                        <a:t>waith</a:t>
                      </a:r>
                      <a:r>
                        <a:rPr lang="en-US" sz="1000" b="0" dirty="0">
                          <a:solidFill>
                            <a:schemeClr val="tx1"/>
                          </a:solidFill>
                          <a:latin typeface="+mn-lt"/>
                          <a:cs typeface="Calibri"/>
                        </a:rPr>
                        <a:t>.</a:t>
                      </a:r>
                    </a:p>
                    <a:p>
                      <a:pPr marL="171450" lvl="0" indent="-171450">
                        <a:buFont typeface="Arial" panose="020B0604020202020204" pitchFamily="34" charset="0"/>
                        <a:buChar char="•"/>
                      </a:pPr>
                      <a:endParaRPr lang="en-US" sz="1000" b="0" dirty="0">
                        <a:solidFill>
                          <a:schemeClr val="tx1"/>
                        </a:solidFill>
                        <a:latin typeface="Calibri"/>
                        <a:cs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sz="1200" u="sng" dirty="0" err="1">
                          <a:solidFill>
                            <a:schemeClr val="tx1"/>
                          </a:solidFill>
                          <a:highlight>
                            <a:srgbClr val="C0C0C0"/>
                          </a:highlight>
                          <a:latin typeface="Calibri"/>
                          <a:cs typeface="Calibri"/>
                        </a:rPr>
                        <a:t>Mathemateg</a:t>
                      </a:r>
                      <a:r>
                        <a:rPr lang="en-US" sz="1200" u="sng" dirty="0">
                          <a:solidFill>
                            <a:schemeClr val="tx1"/>
                          </a:solidFill>
                          <a:highlight>
                            <a:srgbClr val="C0C0C0"/>
                          </a:highlight>
                          <a:latin typeface="Calibri"/>
                          <a:cs typeface="Calibri"/>
                        </a:rPr>
                        <a:t> a </a:t>
                      </a:r>
                      <a:r>
                        <a:rPr lang="en-US" sz="1200" u="sng" dirty="0" err="1">
                          <a:solidFill>
                            <a:schemeClr val="tx1"/>
                          </a:solidFill>
                          <a:highlight>
                            <a:srgbClr val="C0C0C0"/>
                          </a:highlight>
                          <a:latin typeface="Calibri"/>
                          <a:cs typeface="Calibri"/>
                        </a:rPr>
                        <a:t>Rhifedd</a:t>
                      </a:r>
                      <a:endParaRPr lang="en-US" sz="1000" dirty="0">
                        <a:solidFill>
                          <a:schemeClr val="tx1"/>
                        </a:solidFill>
                        <a:highlight>
                          <a:srgbClr val="C0C0C0"/>
                        </a:highlight>
                        <a:latin typeface="Calibri"/>
                        <a:cs typeface="Calibri"/>
                      </a:endParaRPr>
                    </a:p>
                    <a:p>
                      <a:pPr lvl="0">
                        <a:buNone/>
                      </a:pPr>
                      <a:r>
                        <a:rPr lang="en-US" sz="1000" u="sng" dirty="0" err="1">
                          <a:solidFill>
                            <a:schemeClr val="tx1"/>
                          </a:solidFill>
                          <a:latin typeface="Calibri"/>
                          <a:cs typeface="Calibri"/>
                        </a:rPr>
                        <a:t>Ffocws</a:t>
                      </a:r>
                      <a:r>
                        <a:rPr lang="en-US" sz="1000" u="sng" dirty="0">
                          <a:solidFill>
                            <a:schemeClr val="tx1"/>
                          </a:solidFill>
                          <a:latin typeface="Calibri"/>
                          <a:cs typeface="Calibri"/>
                        </a:rPr>
                        <a:t> </a:t>
                      </a:r>
                      <a:r>
                        <a:rPr lang="en-US" sz="1000" u="sng" dirty="0" err="1">
                          <a:solidFill>
                            <a:schemeClr val="tx1"/>
                          </a:solidFill>
                          <a:latin typeface="Calibri"/>
                          <a:cs typeface="Calibri"/>
                        </a:rPr>
                        <a:t>iaith</a:t>
                      </a:r>
                      <a:r>
                        <a:rPr lang="en-US" sz="1000" u="sng" dirty="0">
                          <a:solidFill>
                            <a:schemeClr val="tx1"/>
                          </a:solidFill>
                          <a:latin typeface="Calibri"/>
                          <a:cs typeface="Calibri"/>
                        </a:rPr>
                        <a:t> : </a:t>
                      </a:r>
                      <a:r>
                        <a:rPr lang="en-US" sz="1000" u="sng" dirty="0" err="1">
                          <a:solidFill>
                            <a:schemeClr val="tx1"/>
                          </a:solidFill>
                          <a:latin typeface="Calibri"/>
                          <a:cs typeface="Calibri"/>
                        </a:rPr>
                        <a:t>Arddodiaid</a:t>
                      </a:r>
                      <a:endParaRPr lang="en-US" sz="1000" u="sng" dirty="0">
                        <a:solidFill>
                          <a:schemeClr val="tx1"/>
                        </a:solidFill>
                        <a:latin typeface="Calibri"/>
                        <a:cs typeface="Calibri"/>
                      </a:endParaRPr>
                    </a:p>
                    <a:p>
                      <a:pPr lvl="0">
                        <a:buNone/>
                      </a:pPr>
                      <a:r>
                        <a:rPr lang="en-US" sz="1000" b="1" i="0" u="none" strike="noStrike" noProof="0" dirty="0" err="1">
                          <a:solidFill>
                            <a:schemeClr val="tx1"/>
                          </a:solidFill>
                          <a:latin typeface="Calibri"/>
                          <a:cs typeface="Calibri"/>
                        </a:rPr>
                        <a:t>Patrwm</a:t>
                      </a:r>
                      <a:r>
                        <a:rPr lang="en-US" sz="1000" b="1" i="0" u="none" strike="noStrike" noProof="0" dirty="0">
                          <a:solidFill>
                            <a:schemeClr val="tx1"/>
                          </a:solidFill>
                          <a:latin typeface="Calibri"/>
                          <a:cs typeface="Calibri"/>
                        </a:rPr>
                        <a:t>: </a:t>
                      </a:r>
                    </a:p>
                    <a:p>
                      <a:pPr lvl="0">
                        <a:buNone/>
                      </a:pPr>
                      <a:r>
                        <a:rPr lang="en-US" sz="1000" b="0" i="0" u="none" strike="noStrike" noProof="0" dirty="0">
                          <a:solidFill>
                            <a:schemeClr val="tx1"/>
                          </a:solidFill>
                          <a:latin typeface="+mn-lt"/>
                          <a:cs typeface="Calibri"/>
                        </a:rPr>
                        <a:t>Dilyn a </a:t>
                      </a:r>
                      <a:r>
                        <a:rPr lang="en-US" sz="1000" b="0" i="0" u="none" strike="noStrike" noProof="0" dirty="0" err="1">
                          <a:solidFill>
                            <a:schemeClr val="tx1"/>
                          </a:solidFill>
                          <a:latin typeface="+mn-lt"/>
                          <a:cs typeface="Calibri"/>
                        </a:rPr>
                        <a:t>rhoi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cyfeiriadau</a:t>
                      </a:r>
                      <a:r>
                        <a:rPr lang="en-US" sz="1000" b="0" i="0" u="none" strike="noStrike" noProof="0" dirty="0">
                          <a:solidFill>
                            <a:schemeClr val="tx1"/>
                          </a:solidFill>
                          <a:latin typeface="+mn-lt"/>
                          <a:cs typeface="Calibri"/>
                        </a:rPr>
                        <a:t> o </a:t>
                      </a:r>
                      <a:r>
                        <a:rPr lang="en-US" sz="1000" b="0" i="0" u="none" strike="noStrike" noProof="0" dirty="0" err="1">
                          <a:solidFill>
                            <a:schemeClr val="tx1"/>
                          </a:solidFill>
                          <a:latin typeface="+mn-lt"/>
                          <a:cs typeface="Calibri"/>
                        </a:rPr>
                        <a:t>gwmpas</a:t>
                      </a:r>
                      <a:r>
                        <a:rPr lang="en-US" sz="1000" b="0" i="0" u="none" strike="noStrike" noProof="0" dirty="0">
                          <a:solidFill>
                            <a:schemeClr val="tx1"/>
                          </a:solidFill>
                          <a:latin typeface="+mn-lt"/>
                          <a:cs typeface="Calibri"/>
                        </a:rPr>
                        <a:t> y </a:t>
                      </a:r>
                      <a:r>
                        <a:rPr lang="en-US" sz="1000" b="0" i="0" u="none" strike="noStrike" noProof="0" dirty="0" err="1">
                          <a:solidFill>
                            <a:schemeClr val="tx1"/>
                          </a:solidFill>
                          <a:latin typeface="+mn-lt"/>
                          <a:cs typeface="Calibri"/>
                        </a:rPr>
                        <a:t>ardal</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leol</a:t>
                      </a:r>
                      <a:r>
                        <a:rPr lang="en-US" sz="1000" b="0" i="0" u="none" strike="noStrike" noProof="0" dirty="0">
                          <a:solidFill>
                            <a:schemeClr val="tx1"/>
                          </a:solidFill>
                          <a:latin typeface="+mn-lt"/>
                          <a:cs typeface="Calibri"/>
                        </a:rPr>
                        <a:t>. </a:t>
                      </a:r>
                      <a:endParaRPr lang="en-US" sz="1000" dirty="0">
                        <a:solidFill>
                          <a:schemeClr val="tx1"/>
                        </a:solidFill>
                        <a:latin typeface="Calibri" panose="020F0502020204030204" pitchFamily="34" charset="0"/>
                        <a:cs typeface="Calibri" panose="020F0502020204030204" pitchFamily="34" charset="0"/>
                      </a:endParaRPr>
                    </a:p>
                    <a:p>
                      <a:pPr lvl="0">
                        <a:buNone/>
                      </a:pPr>
                      <a:endParaRPr lang="en-US" sz="1000" u="sng" dirty="0">
                        <a:solidFill>
                          <a:schemeClr val="tx1"/>
                        </a:solidFill>
                        <a:latin typeface="Calibri" panose="020F0502020204030204" pitchFamily="34" charset="0"/>
                        <a:cs typeface="Calibri" panose="020F0502020204030204" pitchFamily="34" charset="0"/>
                      </a:endParaRPr>
                    </a:p>
                    <a:p>
                      <a:pPr lvl="0">
                        <a:buNone/>
                      </a:pPr>
                      <a:r>
                        <a:rPr lang="en-US" sz="1000" u="sng" dirty="0" err="1">
                          <a:solidFill>
                            <a:schemeClr val="tx1"/>
                          </a:solidFill>
                          <a:latin typeface="Calibri" panose="020F0502020204030204" pitchFamily="34" charset="0"/>
                          <a:cs typeface="Calibri" panose="020F0502020204030204" pitchFamily="34" charset="0"/>
                        </a:rPr>
                        <a:t>Geirfa</a:t>
                      </a:r>
                      <a:endParaRPr lang="en-US" sz="1000" u="sng" dirty="0">
                        <a:solidFill>
                          <a:schemeClr val="tx1"/>
                        </a:solidFill>
                        <a:latin typeface="Calibri" panose="020F0502020204030204" pitchFamily="34" charset="0"/>
                        <a:cs typeface="Calibri" panose="020F0502020204030204" pitchFamily="34" charset="0"/>
                      </a:endParaRPr>
                    </a:p>
                    <a:p>
                      <a:pPr>
                        <a:lnSpc>
                          <a:spcPct val="100000"/>
                        </a:lnSpc>
                      </a:pPr>
                      <a:r>
                        <a:rPr lang="cy-GB" sz="1000" b="0" dirty="0">
                          <a:solidFill>
                            <a:srgbClr val="2B2926"/>
                          </a:solidFill>
                          <a:latin typeface="Calibri"/>
                          <a:ea typeface="Calibri"/>
                          <a:cs typeface="Calibri"/>
                        </a:rPr>
                        <a:t>Trowch i’r dde/chwith, Ewch yn syth ymlaen, Ar bwys, Yn ôl, rhwng,</a:t>
                      </a:r>
                      <a:r>
                        <a:rPr lang="cy-GB" sz="1000" b="0" baseline="0" dirty="0">
                          <a:solidFill>
                            <a:srgbClr val="2B2926"/>
                          </a:solidFill>
                          <a:latin typeface="Calibri"/>
                          <a:ea typeface="Calibri"/>
                          <a:cs typeface="Calibri"/>
                        </a:rPr>
                        <a:t> </a:t>
                      </a:r>
                      <a:r>
                        <a:rPr lang="cy-GB" sz="1000" b="0" dirty="0">
                          <a:solidFill>
                            <a:srgbClr val="2B2926"/>
                          </a:solidFill>
                          <a:latin typeface="Calibri"/>
                          <a:ea typeface="Calibri"/>
                          <a:cs typeface="Calibri"/>
                        </a:rPr>
                        <a:t> gyferbin,  ar bwys, </a:t>
                      </a:r>
                    </a:p>
                    <a:p>
                      <a:pPr lvl="0">
                        <a:buNone/>
                      </a:pPr>
                      <a:br>
                        <a:rPr lang="en-US" sz="1000" u="sng" dirty="0">
                          <a:solidFill>
                            <a:srgbClr val="000000"/>
                          </a:solidFill>
                          <a:latin typeface="Calibri"/>
                          <a:cs typeface="Calibri"/>
                        </a:rPr>
                      </a:br>
                      <a:r>
                        <a:rPr lang="en-US" sz="1000" u="sng" dirty="0" err="1">
                          <a:solidFill>
                            <a:schemeClr val="tx1"/>
                          </a:solidFill>
                          <a:latin typeface="Calibri"/>
                          <a:cs typeface="Calibri"/>
                        </a:rPr>
                        <a:t>Gweithgareddau</a:t>
                      </a:r>
                      <a:endParaRPr lang="en-US" sz="1000" u="sng" dirty="0">
                        <a:solidFill>
                          <a:schemeClr val="tx1"/>
                        </a:solidFill>
                        <a:latin typeface="Calibri"/>
                        <a:cs typeface="Calibri"/>
                      </a:endParaRPr>
                    </a:p>
                    <a:p>
                      <a:pPr marL="171450" indent="-171450">
                        <a:buFont typeface="Arial" panose="020B0604020202020204" pitchFamily="34" charset="0"/>
                        <a:buChar char="•"/>
                      </a:pPr>
                      <a:r>
                        <a:rPr lang="en-US" sz="1000" b="0" dirty="0" err="1">
                          <a:solidFill>
                            <a:schemeClr val="tx1"/>
                          </a:solidFill>
                          <a:latin typeface="Calibri"/>
                          <a:cs typeface="Calibri"/>
                        </a:rPr>
                        <a:t>Bydd</a:t>
                      </a:r>
                      <a:r>
                        <a:rPr lang="en-US" sz="1000" b="0" dirty="0">
                          <a:solidFill>
                            <a:schemeClr val="tx1"/>
                          </a:solidFill>
                          <a:latin typeface="Calibri"/>
                          <a:cs typeface="Calibri"/>
                        </a:rPr>
                        <a:t> y plant </a:t>
                      </a:r>
                      <a:r>
                        <a:rPr lang="en-US" sz="1000" b="0" dirty="0" err="1">
                          <a:solidFill>
                            <a:schemeClr val="tx1"/>
                          </a:solidFill>
                          <a:latin typeface="Calibri"/>
                          <a:cs typeface="Calibri"/>
                        </a:rPr>
                        <a:t>yn</a:t>
                      </a:r>
                      <a:r>
                        <a:rPr lang="en-US" sz="1000" b="0" dirty="0">
                          <a:solidFill>
                            <a:schemeClr val="tx1"/>
                          </a:solidFill>
                          <a:latin typeface="Calibri"/>
                          <a:cs typeface="Calibri"/>
                        </a:rPr>
                        <a:t> </a:t>
                      </a:r>
                      <a:r>
                        <a:rPr lang="en-US" sz="1000" b="0" dirty="0" err="1">
                          <a:solidFill>
                            <a:schemeClr val="tx1"/>
                          </a:solidFill>
                          <a:latin typeface="Calibri"/>
                          <a:cs typeface="Calibri"/>
                        </a:rPr>
                        <a:t>edrych</a:t>
                      </a:r>
                      <a:r>
                        <a:rPr lang="en-US" sz="1000" b="0" dirty="0">
                          <a:solidFill>
                            <a:schemeClr val="tx1"/>
                          </a:solidFill>
                          <a:latin typeface="Calibri"/>
                          <a:cs typeface="Calibri"/>
                        </a:rPr>
                        <a:t> â map </a:t>
                      </a:r>
                      <a:r>
                        <a:rPr lang="en-US" sz="1000" b="0" dirty="0" err="1">
                          <a:solidFill>
                            <a:schemeClr val="tx1"/>
                          </a:solidFill>
                          <a:latin typeface="Calibri"/>
                          <a:cs typeface="Calibri"/>
                        </a:rPr>
                        <a:t>syml</a:t>
                      </a:r>
                      <a:r>
                        <a:rPr lang="en-US" sz="1000" b="0" dirty="0">
                          <a:solidFill>
                            <a:schemeClr val="tx1"/>
                          </a:solidFill>
                          <a:latin typeface="Calibri"/>
                          <a:cs typeface="Calibri"/>
                        </a:rPr>
                        <a:t> o </a:t>
                      </a:r>
                      <a:r>
                        <a:rPr lang="en-US" sz="1000" b="0" dirty="0" err="1">
                          <a:solidFill>
                            <a:schemeClr val="tx1"/>
                          </a:solidFill>
                          <a:latin typeface="Calibri"/>
                          <a:cs typeface="Calibri"/>
                        </a:rPr>
                        <a:t>Abergwaun</a:t>
                      </a:r>
                      <a:r>
                        <a:rPr lang="en-US" sz="1000" b="0" dirty="0">
                          <a:solidFill>
                            <a:schemeClr val="tx1"/>
                          </a:solidFill>
                          <a:latin typeface="Calibri"/>
                          <a:cs typeface="Calibri"/>
                        </a:rPr>
                        <a:t>.</a:t>
                      </a:r>
                    </a:p>
                    <a:p>
                      <a:pPr marL="171450" indent="-171450">
                        <a:buFont typeface="Arial" panose="020B0604020202020204" pitchFamily="34" charset="0"/>
                        <a:buChar char="•"/>
                      </a:pPr>
                      <a:r>
                        <a:rPr lang="en-US" sz="1000" b="0" dirty="0" err="1">
                          <a:solidFill>
                            <a:schemeClr val="tx1"/>
                          </a:solidFill>
                          <a:latin typeface="Calibri"/>
                          <a:cs typeface="Calibri"/>
                        </a:rPr>
                        <a:t>Bydd</a:t>
                      </a:r>
                      <a:r>
                        <a:rPr lang="en-US" sz="1000" b="0" dirty="0">
                          <a:solidFill>
                            <a:schemeClr val="tx1"/>
                          </a:solidFill>
                          <a:latin typeface="Calibri"/>
                          <a:cs typeface="Calibri"/>
                        </a:rPr>
                        <a:t> y plant </a:t>
                      </a:r>
                      <a:r>
                        <a:rPr lang="en-US" sz="1000" b="0" dirty="0" err="1">
                          <a:solidFill>
                            <a:schemeClr val="tx1"/>
                          </a:solidFill>
                          <a:latin typeface="Calibri"/>
                          <a:cs typeface="Calibri"/>
                        </a:rPr>
                        <a:t>ateb</a:t>
                      </a:r>
                      <a:r>
                        <a:rPr lang="en-US" sz="1000" b="0" dirty="0">
                          <a:solidFill>
                            <a:schemeClr val="tx1"/>
                          </a:solidFill>
                          <a:latin typeface="Calibri"/>
                          <a:cs typeface="Calibri"/>
                        </a:rPr>
                        <a:t> </a:t>
                      </a:r>
                      <a:r>
                        <a:rPr lang="en-US" sz="1000" b="0" dirty="0" err="1">
                          <a:solidFill>
                            <a:schemeClr val="tx1"/>
                          </a:solidFill>
                          <a:latin typeface="Calibri"/>
                          <a:cs typeface="Calibri"/>
                        </a:rPr>
                        <a:t>cwestiwnau</a:t>
                      </a:r>
                      <a:r>
                        <a:rPr lang="en-US" sz="1000" b="0" dirty="0">
                          <a:solidFill>
                            <a:schemeClr val="tx1"/>
                          </a:solidFill>
                          <a:latin typeface="Calibri"/>
                          <a:cs typeface="Calibri"/>
                        </a:rPr>
                        <a:t> </a:t>
                      </a:r>
                      <a:r>
                        <a:rPr lang="en-US" sz="1000" b="0" dirty="0" err="1">
                          <a:solidFill>
                            <a:schemeClr val="tx1"/>
                          </a:solidFill>
                          <a:latin typeface="Calibri"/>
                          <a:cs typeface="Calibri"/>
                        </a:rPr>
                        <a:t>gan</a:t>
                      </a:r>
                      <a:r>
                        <a:rPr lang="en-US" sz="1000" b="0" dirty="0">
                          <a:solidFill>
                            <a:schemeClr val="tx1"/>
                          </a:solidFill>
                          <a:latin typeface="Calibri"/>
                          <a:cs typeface="Calibri"/>
                        </a:rPr>
                        <a:t> </a:t>
                      </a:r>
                      <a:r>
                        <a:rPr lang="en-US" sz="1000" b="0" dirty="0" err="1">
                          <a:solidFill>
                            <a:schemeClr val="tx1"/>
                          </a:solidFill>
                          <a:latin typeface="Calibri"/>
                          <a:cs typeface="Calibri"/>
                        </a:rPr>
                        <a:t>dilyn</a:t>
                      </a:r>
                      <a:r>
                        <a:rPr lang="en-US" sz="1000" b="0" dirty="0">
                          <a:solidFill>
                            <a:schemeClr val="tx1"/>
                          </a:solidFill>
                          <a:latin typeface="Calibri"/>
                          <a:cs typeface="Calibri"/>
                        </a:rPr>
                        <a:t> </a:t>
                      </a:r>
                      <a:r>
                        <a:rPr lang="en-US" sz="1000" b="0" dirty="0" err="1">
                          <a:solidFill>
                            <a:schemeClr val="tx1"/>
                          </a:solidFill>
                          <a:latin typeface="Calibri"/>
                          <a:cs typeface="Calibri"/>
                        </a:rPr>
                        <a:t>cyfarwyddiadau</a:t>
                      </a:r>
                      <a:r>
                        <a:rPr lang="en-US" sz="1000" b="0" dirty="0">
                          <a:solidFill>
                            <a:schemeClr val="tx1"/>
                          </a:solidFill>
                          <a:latin typeface="Calibri"/>
                          <a:cs typeface="Calibri"/>
                        </a:rPr>
                        <a:t>.</a:t>
                      </a:r>
                    </a:p>
                    <a:p>
                      <a:pPr marL="171450" indent="-171450">
                        <a:buFont typeface="Arial" panose="020B0604020202020204" pitchFamily="34" charset="0"/>
                        <a:buChar char="•"/>
                      </a:pPr>
                      <a:endParaRPr lang="en-US" sz="1000" b="0" dirty="0">
                        <a:solidFill>
                          <a:schemeClr val="tx1"/>
                        </a:solidFill>
                        <a:latin typeface="Calibri"/>
                        <a:cs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992359398"/>
                  </a:ext>
                </a:extLst>
              </a:tr>
              <a:tr h="3526160">
                <a:tc>
                  <a:txBody>
                    <a:bodyPr/>
                    <a:lstStyle/>
                    <a:p>
                      <a:pPr lvl="0">
                        <a:buNone/>
                      </a:pPr>
                      <a:r>
                        <a:rPr lang="en-US" sz="1200" b="1" i="0" u="sng" strike="noStrike" noProof="0" dirty="0">
                          <a:solidFill>
                            <a:schemeClr val="tx1"/>
                          </a:solidFill>
                          <a:latin typeface="Calibri"/>
                          <a:cs typeface="Calibri"/>
                        </a:rPr>
                        <a:t>Y </a:t>
                      </a:r>
                      <a:r>
                        <a:rPr lang="en-US" sz="1200" b="1" i="0" u="sng" strike="noStrike" noProof="0" dirty="0" err="1">
                          <a:solidFill>
                            <a:schemeClr val="tx1"/>
                          </a:solidFill>
                          <a:latin typeface="Calibri"/>
                          <a:cs typeface="Calibri"/>
                        </a:rPr>
                        <a:t>Dyniaethau</a:t>
                      </a:r>
                      <a:endParaRPr lang="en-US" sz="1000" b="1" i="0" u="none" strike="noStrike" noProof="0" dirty="0">
                        <a:solidFill>
                          <a:schemeClr val="tx1"/>
                        </a:solidFill>
                        <a:latin typeface="Calibri"/>
                        <a:cs typeface="Calibri"/>
                      </a:endParaRPr>
                    </a:p>
                    <a:p>
                      <a:pPr lvl="0">
                        <a:buNone/>
                      </a:pPr>
                      <a:r>
                        <a:rPr lang="en-US" sz="1000" b="1" i="0" u="sng" strike="noStrike" noProof="0" dirty="0" err="1">
                          <a:solidFill>
                            <a:schemeClr val="tx1"/>
                          </a:solidFill>
                          <a:latin typeface="Calibri"/>
                          <a:cs typeface="Calibri"/>
                        </a:rPr>
                        <a:t>Ffocws</a:t>
                      </a:r>
                      <a:r>
                        <a:rPr lang="en-US" sz="1000" b="1" i="0" u="sng" strike="noStrike" noProof="0" dirty="0">
                          <a:solidFill>
                            <a:schemeClr val="tx1"/>
                          </a:solidFill>
                          <a:latin typeface="Calibri"/>
                          <a:cs typeface="Calibri"/>
                        </a:rPr>
                        <a:t> </a:t>
                      </a:r>
                      <a:r>
                        <a:rPr lang="en-US" sz="1000" b="1" i="0" u="sng" strike="noStrike" noProof="0" dirty="0" err="1">
                          <a:solidFill>
                            <a:schemeClr val="tx1"/>
                          </a:solidFill>
                          <a:latin typeface="Calibri"/>
                          <a:cs typeface="Calibri"/>
                        </a:rPr>
                        <a:t>iaith</a:t>
                      </a:r>
                      <a:r>
                        <a:rPr lang="en-US" sz="1000" b="1" i="0" u="sng" strike="noStrike" noProof="0" dirty="0">
                          <a:solidFill>
                            <a:schemeClr val="tx1"/>
                          </a:solidFill>
                          <a:latin typeface="Calibri"/>
                          <a:cs typeface="Calibri"/>
                        </a:rPr>
                        <a:t>: </a:t>
                      </a:r>
                      <a:r>
                        <a:rPr lang="en-US" sz="1000" b="1" i="0" u="sng" strike="noStrike" noProof="0" dirty="0" err="1">
                          <a:solidFill>
                            <a:schemeClr val="tx1"/>
                          </a:solidFill>
                          <a:latin typeface="Calibri"/>
                          <a:cs typeface="Calibri"/>
                        </a:rPr>
                        <a:t>Cafodd</a:t>
                      </a:r>
                      <a:endParaRPr lang="en-US" sz="1000" b="1" i="0" u="sng" strike="noStrike" noProof="0" dirty="0">
                        <a:solidFill>
                          <a:schemeClr val="tx1"/>
                        </a:solidFill>
                        <a:latin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1" i="0" u="none" strike="noStrike" noProof="0" dirty="0" err="1">
                          <a:solidFill>
                            <a:schemeClr val="tx1"/>
                          </a:solidFill>
                          <a:latin typeface="Calibri"/>
                          <a:cs typeface="Calibri"/>
                        </a:rPr>
                        <a:t>Patrwm</a:t>
                      </a:r>
                      <a:r>
                        <a:rPr lang="en-US" sz="1000" b="1" i="0" u="none" strike="noStrike" noProof="0" dirty="0">
                          <a:solidFill>
                            <a:schemeClr val="tx1"/>
                          </a:solidFill>
                          <a:latin typeface="Calibri"/>
                          <a:cs typeface="Calibri"/>
                        </a:rPr>
                        <a:t>: </a:t>
                      </a:r>
                      <a:br>
                        <a:rPr lang="en-US" sz="1000" dirty="0">
                          <a:solidFill>
                            <a:srgbClr val="000000"/>
                          </a:solidFill>
                          <a:latin typeface="Calibri"/>
                          <a:cs typeface="Calibri"/>
                        </a:rPr>
                      </a:br>
                      <a:r>
                        <a:rPr lang="en-US" sz="1000" dirty="0" err="1">
                          <a:solidFill>
                            <a:srgbClr val="000000"/>
                          </a:solidFill>
                          <a:latin typeface="Calibri"/>
                          <a:cs typeface="Calibri"/>
                        </a:rPr>
                        <a:t>Cafodd</a:t>
                      </a:r>
                      <a:r>
                        <a:rPr lang="en-US" sz="1000" dirty="0">
                          <a:solidFill>
                            <a:srgbClr val="000000"/>
                          </a:solidFill>
                          <a:latin typeface="Calibri"/>
                          <a:cs typeface="Calibri"/>
                        </a:rPr>
                        <a:t> hi </a:t>
                      </a:r>
                      <a:r>
                        <a:rPr lang="en-US" sz="1000" dirty="0" err="1">
                          <a:solidFill>
                            <a:srgbClr val="000000"/>
                          </a:solidFill>
                          <a:latin typeface="Calibri"/>
                          <a:cs typeface="Calibri"/>
                        </a:rPr>
                        <a:t>ei</a:t>
                      </a:r>
                      <a:r>
                        <a:rPr lang="en-US" sz="1000" dirty="0">
                          <a:solidFill>
                            <a:srgbClr val="000000"/>
                          </a:solidFill>
                          <a:latin typeface="Calibri"/>
                          <a:cs typeface="Calibri"/>
                        </a:rPr>
                        <a:t> </a:t>
                      </a:r>
                      <a:r>
                        <a:rPr lang="en-US" sz="1000" dirty="0" err="1">
                          <a:solidFill>
                            <a:srgbClr val="000000"/>
                          </a:solidFill>
                          <a:latin typeface="Calibri"/>
                          <a:cs typeface="Calibri"/>
                        </a:rPr>
                        <a:t>geni</a:t>
                      </a:r>
                      <a:r>
                        <a:rPr lang="en-US" sz="1000" dirty="0">
                          <a:solidFill>
                            <a:srgbClr val="000000"/>
                          </a:solidFill>
                          <a:latin typeface="Calibri"/>
                          <a:cs typeface="Calibri"/>
                        </a:rPr>
                        <a:t>/ </a:t>
                      </a:r>
                      <a:r>
                        <a:rPr lang="en-US" sz="1000" dirty="0" err="1">
                          <a:solidFill>
                            <a:srgbClr val="000000"/>
                          </a:solidFill>
                          <a:latin typeface="Calibri"/>
                          <a:cs typeface="Calibri"/>
                        </a:rPr>
                        <a:t>magu</a:t>
                      </a:r>
                      <a:endParaRPr lang="en-US" sz="1000" dirty="0">
                        <a:solidFill>
                          <a:srgbClr val="000000"/>
                        </a:solidFill>
                        <a:latin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b="0" i="0" u="none" strike="noStrike" noProof="0" dirty="0" err="1">
                          <a:solidFill>
                            <a:srgbClr val="000000"/>
                          </a:solidFill>
                          <a:latin typeface="Calibri"/>
                          <a:cs typeface="Calibri"/>
                        </a:rPr>
                        <a:t>Cafodd</a:t>
                      </a:r>
                      <a:r>
                        <a:rPr lang="en-US" sz="1000" b="0" i="0" u="none" strike="noStrike" noProof="0" dirty="0">
                          <a:solidFill>
                            <a:srgbClr val="000000"/>
                          </a:solidFill>
                          <a:latin typeface="Calibri"/>
                          <a:cs typeface="Calibri"/>
                        </a:rPr>
                        <a:t> e </a:t>
                      </a:r>
                      <a:r>
                        <a:rPr lang="en-US" sz="1000" b="0" i="0" u="none" strike="noStrike" noProof="0" dirty="0" err="1">
                          <a:solidFill>
                            <a:srgbClr val="000000"/>
                          </a:solidFill>
                          <a:latin typeface="Calibri"/>
                          <a:cs typeface="Calibri"/>
                        </a:rPr>
                        <a:t>ei</a:t>
                      </a:r>
                      <a:r>
                        <a:rPr lang="en-US" sz="1000" b="0" i="0" u="none" strike="noStrike" noProof="0" dirty="0">
                          <a:solidFill>
                            <a:srgbClr val="000000"/>
                          </a:solidFill>
                          <a:latin typeface="Calibri"/>
                          <a:cs typeface="Calibri"/>
                        </a:rPr>
                        <a:t> </a:t>
                      </a:r>
                      <a:r>
                        <a:rPr lang="en-US" sz="1000" b="0" i="0" u="none" strike="noStrike" noProof="0" dirty="0" err="1">
                          <a:solidFill>
                            <a:srgbClr val="000000"/>
                          </a:solidFill>
                          <a:latin typeface="Calibri"/>
                          <a:cs typeface="Calibri"/>
                        </a:rPr>
                        <a:t>eni</a:t>
                      </a:r>
                      <a:r>
                        <a:rPr lang="en-US" sz="1000" b="0" i="0" u="none" strike="noStrike" noProof="0" dirty="0">
                          <a:solidFill>
                            <a:srgbClr val="000000"/>
                          </a:solidFill>
                          <a:latin typeface="Calibri"/>
                          <a:cs typeface="Calibri"/>
                        </a:rPr>
                        <a:t> / </a:t>
                      </a:r>
                      <a:r>
                        <a:rPr lang="en-US" sz="1000" b="0" i="0" u="none" strike="noStrike" noProof="0" dirty="0" err="1">
                          <a:solidFill>
                            <a:srgbClr val="000000"/>
                          </a:solidFill>
                          <a:latin typeface="Calibri"/>
                          <a:cs typeface="Calibri"/>
                        </a:rPr>
                        <a:t>fagu</a:t>
                      </a:r>
                      <a:endParaRPr lang="en-US" sz="1000" b="0" i="0" u="none" strike="noStrike" noProof="0" dirty="0">
                        <a:solidFill>
                          <a:srgbClr val="000000"/>
                        </a:solidFill>
                        <a:latin typeface="Calibri"/>
                        <a:cs typeface="Calibri"/>
                      </a:endParaRPr>
                    </a:p>
                    <a:p>
                      <a:pPr lvl="0">
                        <a:buNone/>
                      </a:pPr>
                      <a:endParaRPr lang="en-US" sz="1000" b="1" i="0" u="none" strike="noStrike" noProof="0" dirty="0">
                        <a:solidFill>
                          <a:schemeClr val="tx1"/>
                        </a:solidFill>
                        <a:latin typeface="Calibri" panose="020F0502020204030204" pitchFamily="34" charset="0"/>
                        <a:cs typeface="Calibri" panose="020F0502020204030204" pitchFamily="34" charset="0"/>
                      </a:endParaRPr>
                    </a:p>
                    <a:p>
                      <a:pPr lvl="0">
                        <a:buNone/>
                      </a:pPr>
                      <a:endParaRPr lang="en-US" sz="1000" b="0" i="0" u="none" strike="noStrike" noProof="0" dirty="0">
                        <a:solidFill>
                          <a:schemeClr val="tx1"/>
                        </a:solidFill>
                        <a:latin typeface="Calibri" panose="020F0502020204030204" pitchFamily="34" charset="0"/>
                        <a:cs typeface="Calibri" panose="020F0502020204030204" pitchFamily="34" charset="0"/>
                      </a:endParaRPr>
                    </a:p>
                    <a:p>
                      <a:pPr lvl="0">
                        <a:buNone/>
                      </a:pPr>
                      <a:r>
                        <a:rPr lang="en-US" sz="1000" b="1" i="0" u="sng" strike="noStrike" noProof="0" dirty="0" err="1">
                          <a:solidFill>
                            <a:schemeClr val="tx1"/>
                          </a:solidFill>
                          <a:latin typeface="Calibri" panose="020F0502020204030204" pitchFamily="34" charset="0"/>
                          <a:cs typeface="Calibri" panose="020F0502020204030204" pitchFamily="34" charset="0"/>
                        </a:rPr>
                        <a:t>Gweithgareddau</a:t>
                      </a:r>
                      <a:endParaRPr lang="en-US" sz="1000" b="1" i="0" u="sng" strike="noStrike" noProof="0" dirty="0">
                        <a:solidFill>
                          <a:schemeClr val="tx1"/>
                        </a:solidFill>
                        <a:latin typeface="Calibri"/>
                        <a:cs typeface="Calibri"/>
                      </a:endParaRPr>
                    </a:p>
                    <a:p>
                      <a:pPr marL="171450" lvl="0" indent="-171450">
                        <a:buFont typeface="Arial" panose="020B0604020202020204" pitchFamily="34" charset="0"/>
                        <a:buChar char="•"/>
                      </a:pPr>
                      <a:r>
                        <a:rPr lang="en-US" sz="1000" b="0" i="0" u="none" strike="noStrike" noProof="0" dirty="0" err="1">
                          <a:solidFill>
                            <a:schemeClr val="tx1"/>
                          </a:solidFill>
                          <a:latin typeface="+mn-lt"/>
                          <a:cs typeface="Calibri"/>
                        </a:rPr>
                        <a:t>Bydd</a:t>
                      </a:r>
                      <a:r>
                        <a:rPr lang="en-US" sz="1000" b="0" i="0" u="none" strike="noStrike" noProof="0" dirty="0">
                          <a:solidFill>
                            <a:schemeClr val="tx1"/>
                          </a:solidFill>
                          <a:latin typeface="+mn-lt"/>
                          <a:cs typeface="Calibri"/>
                        </a:rPr>
                        <a:t> yr </a:t>
                      </a:r>
                      <a:r>
                        <a:rPr lang="en-US" sz="1000" b="0" i="0" u="none" strike="noStrike" noProof="0" dirty="0" err="1">
                          <a:solidFill>
                            <a:schemeClr val="tx1"/>
                          </a:solidFill>
                          <a:latin typeface="+mn-lt"/>
                          <a:cs typeface="Calibri"/>
                        </a:rPr>
                        <a:t>athro</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yn</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dysgu'r</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patrwm</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Cafodd</a:t>
                      </a:r>
                      <a:r>
                        <a:rPr lang="en-US" sz="1000" b="0" i="0" u="none" strike="noStrike" noProof="0" dirty="0">
                          <a:solidFill>
                            <a:schemeClr val="tx1"/>
                          </a:solidFill>
                          <a:latin typeface="+mn-lt"/>
                          <a:cs typeface="Calibri"/>
                        </a:rPr>
                        <a:t> e </a:t>
                      </a:r>
                      <a:r>
                        <a:rPr lang="en-US" sz="1000" b="0" i="0" u="none" strike="noStrike" noProof="0" dirty="0" err="1">
                          <a:solidFill>
                            <a:schemeClr val="tx1"/>
                          </a:solidFill>
                          <a:latin typeface="+mn-lt"/>
                          <a:cs typeface="Calibri"/>
                        </a:rPr>
                        <a:t>ei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eni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Cafodd</a:t>
                      </a:r>
                      <a:r>
                        <a:rPr lang="en-US" sz="1000" b="0" i="0" u="none" strike="noStrike" noProof="0" dirty="0">
                          <a:solidFill>
                            <a:schemeClr val="tx1"/>
                          </a:solidFill>
                          <a:latin typeface="+mn-lt"/>
                          <a:cs typeface="Calibri"/>
                        </a:rPr>
                        <a:t> hi </a:t>
                      </a:r>
                      <a:r>
                        <a:rPr lang="en-US" sz="1000" b="0" i="0" u="none" strike="noStrike" noProof="0" dirty="0" err="1">
                          <a:solidFill>
                            <a:schemeClr val="tx1"/>
                          </a:solidFill>
                          <a:latin typeface="+mn-lt"/>
                          <a:cs typeface="Calibri"/>
                        </a:rPr>
                        <a:t>ei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geni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gan</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ddefnyddio</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pryd</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cafodd</a:t>
                      </a:r>
                      <a:r>
                        <a:rPr lang="en-US" sz="1000" b="0" i="0" u="none" strike="noStrike" noProof="0" dirty="0">
                          <a:solidFill>
                            <a:schemeClr val="tx1"/>
                          </a:solidFill>
                          <a:latin typeface="+mn-lt"/>
                          <a:cs typeface="Calibri"/>
                        </a:rPr>
                        <a:t> y plant </a:t>
                      </a:r>
                      <a:r>
                        <a:rPr lang="en-US" sz="1000" b="0" i="0" u="none" strike="noStrike" noProof="0" dirty="0" err="1">
                          <a:solidFill>
                            <a:schemeClr val="tx1"/>
                          </a:solidFill>
                          <a:latin typeface="+mn-lt"/>
                          <a:cs typeface="Calibri"/>
                        </a:rPr>
                        <a:t>ei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geni</a:t>
                      </a:r>
                      <a:r>
                        <a:rPr lang="en-US" sz="1000" b="0" i="0" u="none" strike="noStrike" noProof="0" dirty="0">
                          <a:solidFill>
                            <a:schemeClr val="tx1"/>
                          </a:solidFill>
                          <a:latin typeface="+mn-lt"/>
                          <a:cs typeface="Calibri"/>
                        </a:rPr>
                        <a:t>, </a:t>
                      </a:r>
                    </a:p>
                    <a:p>
                      <a:pPr marL="171450" lvl="0" indent="-171450">
                        <a:buFont typeface="Arial" panose="020B0604020202020204" pitchFamily="34" charset="0"/>
                        <a:buChar char="•"/>
                      </a:pPr>
                      <a:r>
                        <a:rPr lang="en-US" sz="1000" b="0" i="0" u="none" strike="noStrike" noProof="0" dirty="0" err="1">
                          <a:solidFill>
                            <a:schemeClr val="tx1"/>
                          </a:solidFill>
                          <a:latin typeface="+mn-lt"/>
                          <a:cs typeface="Calibri"/>
                        </a:rPr>
                        <a:t>Bydd</a:t>
                      </a:r>
                      <a:r>
                        <a:rPr lang="en-US" sz="1000" b="0" i="0" u="none" strike="noStrike" noProof="0" dirty="0">
                          <a:solidFill>
                            <a:schemeClr val="tx1"/>
                          </a:solidFill>
                          <a:latin typeface="+mn-lt"/>
                          <a:cs typeface="Calibri"/>
                        </a:rPr>
                        <a:t> y plant </a:t>
                      </a:r>
                      <a:r>
                        <a:rPr lang="en-US" sz="1000" b="0" i="0" u="none" strike="noStrike" noProof="0" dirty="0" err="1">
                          <a:solidFill>
                            <a:schemeClr val="tx1"/>
                          </a:solidFill>
                          <a:latin typeface="+mn-lt"/>
                          <a:cs typeface="Calibri"/>
                        </a:rPr>
                        <a:t>yn</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ymchwil</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pryd</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pobl</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enwog</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wahanol</a:t>
                      </a:r>
                      <a:r>
                        <a:rPr lang="en-US" sz="1000" b="0" i="0" u="none" strike="noStrike" noProof="0" dirty="0">
                          <a:solidFill>
                            <a:schemeClr val="tx1"/>
                          </a:solidFill>
                          <a:latin typeface="+mn-lt"/>
                          <a:cs typeface="Calibri"/>
                        </a:rPr>
                        <a:t> o Sir </a:t>
                      </a:r>
                      <a:r>
                        <a:rPr lang="en-US" sz="1000" b="0" i="0" u="none" strike="noStrike" noProof="0" dirty="0" err="1">
                          <a:solidFill>
                            <a:schemeClr val="tx1"/>
                          </a:solidFill>
                          <a:latin typeface="+mn-lt"/>
                          <a:cs typeface="Calibri"/>
                        </a:rPr>
                        <a:t>Penfro</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cafodd</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ei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geni</a:t>
                      </a:r>
                      <a:r>
                        <a:rPr lang="en-US" sz="1000" b="0" i="0" u="none" strike="noStrike" noProof="0" dirty="0">
                          <a:solidFill>
                            <a:schemeClr val="tx1"/>
                          </a:solidFill>
                          <a:latin typeface="+mn-lt"/>
                          <a:cs typeface="Calibri"/>
                        </a:rPr>
                        <a:t>.</a:t>
                      </a:r>
                    </a:p>
                    <a:p>
                      <a:pPr marL="171450" lvl="0" indent="-171450">
                        <a:buFont typeface="Arial" panose="020B0604020202020204" pitchFamily="34" charset="0"/>
                        <a:buChar char="•"/>
                      </a:pPr>
                      <a:r>
                        <a:rPr lang="en-US" sz="1000" b="0" i="0" u="none" strike="noStrike" noProof="0" dirty="0" err="1">
                          <a:solidFill>
                            <a:schemeClr val="tx1"/>
                          </a:solidFill>
                          <a:latin typeface="+mn-lt"/>
                          <a:cs typeface="Calibri"/>
                        </a:rPr>
                        <a:t>Bydd</a:t>
                      </a:r>
                      <a:r>
                        <a:rPr lang="en-US" sz="1000" b="0" i="0" u="none" strike="noStrike" noProof="0" dirty="0">
                          <a:solidFill>
                            <a:schemeClr val="tx1"/>
                          </a:solidFill>
                          <a:latin typeface="+mn-lt"/>
                          <a:cs typeface="Calibri"/>
                        </a:rPr>
                        <a:t> yr </a:t>
                      </a:r>
                      <a:r>
                        <a:rPr lang="en-US" sz="1000" b="0" i="0" u="none" strike="noStrike" noProof="0" dirty="0" err="1">
                          <a:solidFill>
                            <a:schemeClr val="tx1"/>
                          </a:solidFill>
                          <a:latin typeface="+mn-lt"/>
                          <a:cs typeface="Calibri"/>
                        </a:rPr>
                        <a:t>athro</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yn</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rhannu</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enwau</a:t>
                      </a:r>
                      <a:r>
                        <a:rPr lang="en-US" sz="1000" b="0" i="0" u="none" strike="noStrike" noProof="0" dirty="0">
                          <a:solidFill>
                            <a:schemeClr val="tx1"/>
                          </a:solidFill>
                          <a:latin typeface="+mn-lt"/>
                          <a:cs typeface="Calibri"/>
                        </a:rPr>
                        <a:t> o </a:t>
                      </a:r>
                      <a:r>
                        <a:rPr lang="en-US" sz="1000" b="0" i="0" u="none" strike="noStrike" noProof="0" dirty="0" err="1">
                          <a:solidFill>
                            <a:schemeClr val="tx1"/>
                          </a:solidFill>
                          <a:latin typeface="+mn-lt"/>
                          <a:cs typeface="Calibri"/>
                        </a:rPr>
                        <a:t>bobl</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enwog</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lleol</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fel</a:t>
                      </a:r>
                      <a:r>
                        <a:rPr lang="en-US" sz="1000" b="0" i="0" u="none" strike="noStrike" noProof="0" dirty="0">
                          <a:solidFill>
                            <a:schemeClr val="tx1"/>
                          </a:solidFill>
                          <a:latin typeface="+mn-lt"/>
                          <a:cs typeface="Calibri"/>
                        </a:rPr>
                        <a:t> Jemima Nicholas, </a:t>
                      </a:r>
                      <a:r>
                        <a:rPr lang="en-US" sz="1000" b="0" i="0" u="none" strike="noStrike" noProof="0" dirty="0" err="1">
                          <a:solidFill>
                            <a:schemeClr val="tx1"/>
                          </a:solidFill>
                          <a:latin typeface="+mn-lt"/>
                          <a:cs typeface="Calibri"/>
                        </a:rPr>
                        <a:t>Shemi</a:t>
                      </a:r>
                      <a:r>
                        <a:rPr lang="en-US" sz="1000" b="0" i="0" u="none" strike="noStrike" noProof="0" dirty="0">
                          <a:solidFill>
                            <a:schemeClr val="tx1"/>
                          </a:solidFill>
                          <a:latin typeface="+mn-lt"/>
                          <a:cs typeface="Calibri"/>
                        </a:rPr>
                        <a:t> Wad a Barti </a:t>
                      </a:r>
                      <a:r>
                        <a:rPr lang="en-US" sz="1000" b="0" i="0" u="none" strike="noStrike" noProof="0" dirty="0" err="1">
                          <a:solidFill>
                            <a:schemeClr val="tx1"/>
                          </a:solidFill>
                          <a:latin typeface="+mn-lt"/>
                          <a:cs typeface="Calibri"/>
                        </a:rPr>
                        <a:t>Ddu</a:t>
                      </a:r>
                      <a:r>
                        <a:rPr lang="en-US" sz="1000" b="0" i="0" u="none" strike="noStrike" noProof="0" dirty="0">
                          <a:solidFill>
                            <a:schemeClr val="tx1"/>
                          </a:solidFill>
                          <a:latin typeface="+mn-lt"/>
                          <a:cs typeface="Calibri"/>
                        </a:rPr>
                        <a:t>. </a:t>
                      </a:r>
                    </a:p>
                    <a:p>
                      <a:pPr marL="171450" lvl="0" indent="-171450">
                        <a:buFont typeface="Arial" panose="020B0604020202020204" pitchFamily="34" charset="0"/>
                        <a:buChar char="•"/>
                      </a:pPr>
                      <a:r>
                        <a:rPr lang="en-US" sz="1000" b="0" i="0" u="none" strike="noStrike" noProof="0" dirty="0" err="1">
                          <a:solidFill>
                            <a:schemeClr val="tx1"/>
                          </a:solidFill>
                          <a:latin typeface="+mn-lt"/>
                          <a:cs typeface="Calibri"/>
                        </a:rPr>
                        <a:t>Bydd</a:t>
                      </a:r>
                      <a:r>
                        <a:rPr lang="en-US" sz="1000" b="0" i="0" u="none" strike="noStrike" noProof="0" dirty="0">
                          <a:solidFill>
                            <a:schemeClr val="tx1"/>
                          </a:solidFill>
                          <a:latin typeface="+mn-lt"/>
                          <a:cs typeface="Calibri"/>
                        </a:rPr>
                        <a:t> y plant </a:t>
                      </a:r>
                      <a:r>
                        <a:rPr lang="en-US" sz="1000" b="0" i="0" u="none" strike="noStrike" noProof="0" dirty="0" err="1">
                          <a:solidFill>
                            <a:schemeClr val="tx1"/>
                          </a:solidFill>
                          <a:latin typeface="+mn-lt"/>
                          <a:cs typeface="Calibri"/>
                        </a:rPr>
                        <a:t>yn</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chwilio</a:t>
                      </a:r>
                      <a:r>
                        <a:rPr lang="en-US" sz="1000" b="0" i="0" u="none" strike="noStrike" noProof="0" dirty="0">
                          <a:solidFill>
                            <a:schemeClr val="tx1"/>
                          </a:solidFill>
                          <a:latin typeface="+mn-lt"/>
                          <a:cs typeface="Calibri"/>
                        </a:rPr>
                        <a:t> am </a:t>
                      </a:r>
                      <a:r>
                        <a:rPr lang="en-US" sz="1000" b="0" i="0" u="none" strike="noStrike" noProof="0" dirty="0" err="1">
                          <a:solidFill>
                            <a:schemeClr val="tx1"/>
                          </a:solidFill>
                          <a:latin typeface="+mn-lt"/>
                          <a:cs typeface="Calibri"/>
                        </a:rPr>
                        <a:t>bryd</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maen</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nhw'n</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cafodd</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ei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geni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ar</a:t>
                      </a:r>
                      <a:r>
                        <a:rPr lang="en-US" sz="1000" b="0" i="0" u="none" strike="noStrike" noProof="0" dirty="0">
                          <a:solidFill>
                            <a:schemeClr val="tx1"/>
                          </a:solidFill>
                          <a:latin typeface="+mn-lt"/>
                          <a:cs typeface="Calibri"/>
                        </a:rPr>
                        <a:t> y we a </a:t>
                      </a:r>
                      <a:r>
                        <a:rPr lang="en-US" sz="1000" b="0" i="0" u="none" strike="noStrike" noProof="0" dirty="0" err="1">
                          <a:solidFill>
                            <a:schemeClr val="tx1"/>
                          </a:solidFill>
                          <a:latin typeface="+mn-lt"/>
                          <a:cs typeface="Calibri"/>
                        </a:rPr>
                        <a:t>chreu</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tabl</a:t>
                      </a:r>
                      <a:r>
                        <a:rPr lang="en-US" sz="1000" b="0" i="0" u="none" strike="noStrike" noProof="0" dirty="0">
                          <a:solidFill>
                            <a:schemeClr val="tx1"/>
                          </a:solidFill>
                          <a:latin typeface="+mn-lt"/>
                          <a:cs typeface="Calibri"/>
                        </a:rPr>
                        <a:t> o </a:t>
                      </a:r>
                      <a:r>
                        <a:rPr lang="en-US" sz="1000" b="0" i="0" u="none" strike="noStrike" noProof="0" dirty="0" err="1">
                          <a:solidFill>
                            <a:schemeClr val="tx1"/>
                          </a:solidFill>
                          <a:latin typeface="+mn-lt"/>
                          <a:cs typeface="Calibri"/>
                        </a:rPr>
                        <a:t>wybodaeth</a:t>
                      </a:r>
                      <a:r>
                        <a:rPr lang="en-US" sz="1000" b="0" i="0" u="none" strike="noStrike" noProof="0" dirty="0">
                          <a:solidFill>
                            <a:schemeClr val="tx1"/>
                          </a:solidFill>
                          <a:latin typeface="+mn-lt"/>
                          <a:cs typeface="Calibri"/>
                        </a:rPr>
                        <a:t> am y </a:t>
                      </a:r>
                      <a:r>
                        <a:rPr lang="en-US" sz="1000" b="0" i="0" u="none" strike="noStrike" noProof="0" dirty="0" err="1">
                          <a:solidFill>
                            <a:schemeClr val="tx1"/>
                          </a:solidFill>
                          <a:latin typeface="+mn-lt"/>
                          <a:cs typeface="Calibri"/>
                        </a:rPr>
                        <a:t>bobl</a:t>
                      </a:r>
                      <a:r>
                        <a:rPr lang="en-US" sz="1000" b="0" i="0" u="none" strike="noStrike" noProof="0" dirty="0">
                          <a:solidFill>
                            <a:schemeClr val="tx1"/>
                          </a:solidFill>
                          <a:latin typeface="+mn-lt"/>
                          <a:cs typeface="Calibri"/>
                        </a:rPr>
                        <a:t>.</a:t>
                      </a:r>
                    </a:p>
                    <a:p>
                      <a:pPr marL="171450" lvl="0" indent="-171450">
                        <a:buFont typeface="Arial" panose="020B0604020202020204" pitchFamily="34" charset="0"/>
                        <a:buChar char="•"/>
                      </a:pPr>
                      <a:r>
                        <a:rPr lang="en-US" sz="1000" b="0" i="0" u="none" strike="noStrike" noProof="0" dirty="0" err="1">
                          <a:solidFill>
                            <a:schemeClr val="tx1"/>
                          </a:solidFill>
                          <a:latin typeface="+mn-lt"/>
                          <a:cs typeface="Calibri"/>
                        </a:rPr>
                        <a:t>Bydd</a:t>
                      </a:r>
                      <a:r>
                        <a:rPr lang="en-US" sz="1000" b="0" i="0" u="none" strike="noStrike" noProof="0" dirty="0">
                          <a:solidFill>
                            <a:schemeClr val="tx1"/>
                          </a:solidFill>
                          <a:latin typeface="+mn-lt"/>
                          <a:cs typeface="Calibri"/>
                        </a:rPr>
                        <a:t> y plant </a:t>
                      </a:r>
                      <a:r>
                        <a:rPr lang="en-US" sz="1000" b="0" i="0" u="none" strike="noStrike" noProof="0" dirty="0" err="1">
                          <a:solidFill>
                            <a:schemeClr val="tx1"/>
                          </a:solidFill>
                          <a:latin typeface="+mn-lt"/>
                          <a:cs typeface="Calibri"/>
                        </a:rPr>
                        <a:t>yn</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defnyddio'r</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patrwm</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Cafodd</a:t>
                      </a:r>
                      <a:r>
                        <a:rPr lang="en-US" sz="1000" b="0" i="0" u="none" strike="noStrike" noProof="0" dirty="0">
                          <a:solidFill>
                            <a:schemeClr val="tx1"/>
                          </a:solidFill>
                          <a:latin typeface="+mn-lt"/>
                          <a:cs typeface="Calibri"/>
                        </a:rPr>
                        <a:t> e/hi </a:t>
                      </a:r>
                      <a:r>
                        <a:rPr lang="en-US" sz="1000" b="0" i="0" u="none" strike="noStrike" noProof="0" dirty="0" err="1">
                          <a:solidFill>
                            <a:schemeClr val="tx1"/>
                          </a:solidFill>
                          <a:latin typeface="+mn-lt"/>
                          <a:cs typeface="Calibri"/>
                        </a:rPr>
                        <a:t>i</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siarad</a:t>
                      </a:r>
                      <a:r>
                        <a:rPr lang="en-US" sz="1000" b="0" i="0" u="none" strike="noStrike" noProof="0" dirty="0">
                          <a:solidFill>
                            <a:schemeClr val="tx1"/>
                          </a:solidFill>
                          <a:latin typeface="+mn-lt"/>
                          <a:cs typeface="Calibri"/>
                        </a:rPr>
                        <a:t> am y </a:t>
                      </a:r>
                      <a:r>
                        <a:rPr lang="en-US" sz="1000" b="0" i="0" u="none" strike="noStrike" noProof="0" dirty="0" err="1">
                          <a:solidFill>
                            <a:schemeClr val="tx1"/>
                          </a:solidFill>
                          <a:latin typeface="+mn-lt"/>
                          <a:cs typeface="Calibri"/>
                        </a:rPr>
                        <a:t>bobl</a:t>
                      </a:r>
                      <a:r>
                        <a:rPr lang="en-US" sz="1000" b="0" i="0" u="none" strike="noStrike" noProof="0" dirty="0">
                          <a:solidFill>
                            <a:schemeClr val="tx1"/>
                          </a:solidFill>
                          <a:latin typeface="+mn-lt"/>
                          <a:cs typeface="Calibri"/>
                        </a:rPr>
                        <a:t> </a:t>
                      </a:r>
                      <a:r>
                        <a:rPr lang="en-US" sz="1000" b="0" i="0" u="none" strike="noStrike" noProof="0" dirty="0" err="1">
                          <a:solidFill>
                            <a:schemeClr val="tx1"/>
                          </a:solidFill>
                          <a:latin typeface="+mn-lt"/>
                          <a:cs typeface="Calibri"/>
                        </a:rPr>
                        <a:t>enwog</a:t>
                      </a:r>
                      <a:r>
                        <a:rPr lang="en-US" sz="1000" b="0" i="0" u="none" strike="noStrike" noProof="0" dirty="0">
                          <a:solidFill>
                            <a:schemeClr val="tx1"/>
                          </a:solidFill>
                          <a:latin typeface="+mn-lt"/>
                          <a:cs typeface="Calibri"/>
                        </a:rPr>
                        <a:t>.</a:t>
                      </a:r>
                      <a:endParaRPr lang="en-US" sz="1000" b="0" dirty="0">
                        <a:solidFill>
                          <a:schemeClr val="tx1"/>
                        </a:solidFill>
                        <a:latin typeface="Calibri"/>
                        <a:cs typeface="Calibri"/>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1200" b="1" u="sng" dirty="0" err="1">
                          <a:solidFill>
                            <a:schemeClr val="tx1"/>
                          </a:solidFill>
                          <a:latin typeface="Calibri"/>
                          <a:cs typeface="Calibri"/>
                        </a:rPr>
                        <a:t>Ieithoedd</a:t>
                      </a:r>
                      <a:r>
                        <a:rPr lang="en-US" sz="1200" b="1" u="sng" dirty="0">
                          <a:solidFill>
                            <a:schemeClr val="tx1"/>
                          </a:solidFill>
                          <a:latin typeface="Calibri"/>
                          <a:cs typeface="Calibri"/>
                        </a:rPr>
                        <a:t>, </a:t>
                      </a:r>
                      <a:r>
                        <a:rPr lang="en-US" sz="1200" b="1" u="sng" dirty="0" err="1">
                          <a:solidFill>
                            <a:schemeClr val="tx1"/>
                          </a:solidFill>
                          <a:latin typeface="Calibri"/>
                          <a:cs typeface="Calibri"/>
                        </a:rPr>
                        <a:t>Llythrennedd</a:t>
                      </a:r>
                      <a:r>
                        <a:rPr lang="en-US" sz="1200" b="1" u="sng" dirty="0">
                          <a:solidFill>
                            <a:schemeClr val="tx1"/>
                          </a:solidFill>
                          <a:latin typeface="Calibri"/>
                          <a:cs typeface="Calibri"/>
                        </a:rPr>
                        <a:t> a </a:t>
                      </a:r>
                      <a:r>
                        <a:rPr lang="en-US" sz="1200" b="1" u="sng" dirty="0" err="1">
                          <a:solidFill>
                            <a:schemeClr val="tx1"/>
                          </a:solidFill>
                          <a:latin typeface="Calibri"/>
                          <a:cs typeface="Calibri"/>
                        </a:rPr>
                        <a:t>Chyfathrebu</a:t>
                      </a:r>
                      <a:endParaRPr lang="en-US" sz="1000" b="1" i="0" u="none" strike="noStrike" noProof="0" dirty="0">
                        <a:solidFill>
                          <a:schemeClr val="tx1"/>
                        </a:solidFill>
                        <a:latin typeface="Calibri"/>
                        <a:cs typeface="Calibri"/>
                      </a:endParaRPr>
                    </a:p>
                    <a:p>
                      <a:pPr lvl="0">
                        <a:buNone/>
                      </a:pPr>
                      <a:r>
                        <a:rPr lang="en-US" sz="1000" b="1" i="0" u="sng" strike="noStrike" noProof="0" dirty="0" err="1">
                          <a:solidFill>
                            <a:schemeClr val="tx1"/>
                          </a:solidFill>
                          <a:latin typeface="Calibri"/>
                          <a:cs typeface="Calibri"/>
                        </a:rPr>
                        <a:t>Ffocws</a:t>
                      </a:r>
                      <a:r>
                        <a:rPr lang="en-US" sz="1000" b="1" i="0" u="sng" strike="noStrike" noProof="0" dirty="0">
                          <a:solidFill>
                            <a:schemeClr val="tx1"/>
                          </a:solidFill>
                          <a:latin typeface="Calibri"/>
                          <a:cs typeface="Calibri"/>
                        </a:rPr>
                        <a:t> </a:t>
                      </a:r>
                      <a:r>
                        <a:rPr lang="en-US" sz="1000" b="1" i="0" u="sng" strike="noStrike" noProof="0" dirty="0" err="1">
                          <a:solidFill>
                            <a:schemeClr val="tx1"/>
                          </a:solidFill>
                          <a:latin typeface="Calibri"/>
                          <a:cs typeface="Calibri"/>
                        </a:rPr>
                        <a:t>iaith</a:t>
                      </a:r>
                      <a:r>
                        <a:rPr lang="en-US" sz="1000" b="1" i="0" u="sng" strike="noStrike" noProof="0" dirty="0">
                          <a:solidFill>
                            <a:schemeClr val="tx1"/>
                          </a:solidFill>
                          <a:latin typeface="Calibri"/>
                          <a:cs typeface="Calibri"/>
                        </a:rPr>
                        <a:t> : </a:t>
                      </a:r>
                      <a:r>
                        <a:rPr lang="en-US" sz="1000" b="1" i="0" u="sng" strike="noStrike" noProof="0" dirty="0" err="1">
                          <a:solidFill>
                            <a:schemeClr val="tx1"/>
                          </a:solidFill>
                          <a:latin typeface="Calibri"/>
                          <a:cs typeface="Calibri"/>
                        </a:rPr>
                        <a:t>Taswn</a:t>
                      </a:r>
                      <a:r>
                        <a:rPr lang="en-US" sz="1000" b="1" i="0" u="sng" strike="noStrike" noProof="0" dirty="0">
                          <a:solidFill>
                            <a:schemeClr val="tx1"/>
                          </a:solidFill>
                          <a:latin typeface="Calibri"/>
                          <a:cs typeface="Calibri"/>
                        </a:rPr>
                        <a:t>/ </a:t>
                      </a:r>
                      <a:r>
                        <a:rPr lang="en-US" sz="1000" b="1" i="0" u="sng" strike="noStrike" noProof="0" dirty="0" err="1">
                          <a:solidFill>
                            <a:schemeClr val="tx1"/>
                          </a:solidFill>
                          <a:latin typeface="Calibri"/>
                          <a:cs typeface="Calibri"/>
                        </a:rPr>
                        <a:t>Baswn</a:t>
                      </a:r>
                      <a:endParaRPr lang="en-US" sz="1000" b="1" i="0" u="sng" strike="noStrike" noProof="0" dirty="0">
                        <a:solidFill>
                          <a:schemeClr val="tx1"/>
                        </a:solidFill>
                        <a:latin typeface="Calibri"/>
                        <a:cs typeface="Calibri"/>
                      </a:endParaRPr>
                    </a:p>
                    <a:p>
                      <a:pPr lvl="0">
                        <a:buNone/>
                      </a:pPr>
                      <a:r>
                        <a:rPr lang="en-US" sz="1000" b="1" i="0" u="sng" strike="noStrike" noProof="0" dirty="0" err="1">
                          <a:solidFill>
                            <a:schemeClr val="tx1"/>
                          </a:solidFill>
                          <a:latin typeface="Calibri" panose="020F0502020204030204" pitchFamily="34" charset="0"/>
                          <a:cs typeface="Calibri" panose="020F0502020204030204" pitchFamily="34" charset="0"/>
                        </a:rPr>
                        <a:t>Patrwm</a:t>
                      </a:r>
                      <a:endParaRPr lang="en-US" sz="1000" b="1" i="0" u="sng" strike="noStrike" noProof="0" dirty="0">
                        <a:solidFill>
                          <a:schemeClr val="tx1"/>
                        </a:solidFill>
                        <a:latin typeface="Calibri" panose="020F0502020204030204" pitchFamily="34" charset="0"/>
                        <a:cs typeface="Calibri" panose="020F0502020204030204" pitchFamily="34" charset="0"/>
                      </a:endParaRPr>
                    </a:p>
                    <a:p>
                      <a:pPr lvl="0">
                        <a:buNone/>
                      </a:pPr>
                      <a:r>
                        <a:rPr lang="en-US" sz="1000" b="0" i="0" u="none" strike="noStrike" noProof="0" dirty="0" err="1">
                          <a:solidFill>
                            <a:schemeClr val="tx1"/>
                          </a:solidFill>
                          <a:latin typeface="Calibri" panose="020F0502020204030204" pitchFamily="34" charset="0"/>
                          <a:cs typeface="Calibri" panose="020F0502020204030204" pitchFamily="34" charset="0"/>
                        </a:rPr>
                        <a:t>Taswn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i</a:t>
                      </a:r>
                      <a:r>
                        <a:rPr lang="en-US" sz="1000" b="0" i="0" u="none" strike="noStrike" noProof="0" dirty="0">
                          <a:solidFill>
                            <a:schemeClr val="tx1"/>
                          </a:solidFill>
                          <a:latin typeface="Calibri" panose="020F0502020204030204" pitchFamily="34" charset="0"/>
                          <a:cs typeface="Calibri" panose="020F0502020204030204" pitchFamily="34" charset="0"/>
                        </a:rPr>
                        <a:t> ……….. </a:t>
                      </a:r>
                      <a:r>
                        <a:rPr lang="en-US" sz="1000" b="0" i="0" u="none" strike="noStrike" noProof="0" dirty="0" err="1">
                          <a:solidFill>
                            <a:schemeClr val="tx1"/>
                          </a:solidFill>
                          <a:latin typeface="Calibri" panose="020F0502020204030204" pitchFamily="34" charset="0"/>
                          <a:cs typeface="Calibri" panose="020F0502020204030204" pitchFamily="34" charset="0"/>
                        </a:rPr>
                        <a:t>Baswn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i</a:t>
                      </a:r>
                      <a:r>
                        <a:rPr lang="en-US" sz="1000" b="0" i="0" u="none" strike="noStrike" noProof="0" dirty="0">
                          <a:solidFill>
                            <a:schemeClr val="tx1"/>
                          </a:solidFill>
                          <a:latin typeface="Calibri" panose="020F0502020204030204" pitchFamily="34" charset="0"/>
                          <a:cs typeface="Calibri" panose="020F0502020204030204" pitchFamily="34" charset="0"/>
                        </a:rPr>
                        <a:t> ……….</a:t>
                      </a:r>
                    </a:p>
                    <a:p>
                      <a:pPr lvl="0">
                        <a:buNone/>
                      </a:pPr>
                      <a:endParaRPr lang="en-US" sz="1000" b="1" i="0" u="none" strike="noStrike" noProof="0" dirty="0">
                        <a:solidFill>
                          <a:schemeClr val="tx1"/>
                        </a:solidFill>
                        <a:latin typeface="Calibri" panose="020F0502020204030204" pitchFamily="34" charset="0"/>
                        <a:cs typeface="Calibri" panose="020F0502020204030204" pitchFamily="34" charset="0"/>
                      </a:endParaRPr>
                    </a:p>
                    <a:p>
                      <a:pPr lvl="0">
                        <a:buNone/>
                      </a:pPr>
                      <a:r>
                        <a:rPr lang="en-US" sz="1000" b="1" i="0" u="none" strike="noStrike" noProof="0" dirty="0" err="1">
                          <a:solidFill>
                            <a:schemeClr val="tx1"/>
                          </a:solidFill>
                          <a:latin typeface="Calibri" panose="020F0502020204030204" pitchFamily="34" charset="0"/>
                          <a:cs typeface="Calibri" panose="020F0502020204030204" pitchFamily="34" charset="0"/>
                        </a:rPr>
                        <a:t>Geirfa</a:t>
                      </a:r>
                      <a:endParaRPr lang="en-US" sz="1000" b="1" i="0" u="none" strike="noStrike" noProof="0" dirty="0">
                        <a:solidFill>
                          <a:schemeClr val="tx1"/>
                        </a:solidFill>
                        <a:latin typeface="Calibri" panose="020F0502020204030204" pitchFamily="34" charset="0"/>
                        <a:cs typeface="Calibri" panose="020F0502020204030204" pitchFamily="34" charset="0"/>
                      </a:endParaRPr>
                    </a:p>
                    <a:p>
                      <a:pPr lvl="0">
                        <a:buNone/>
                      </a:pPr>
                      <a:r>
                        <a:rPr lang="en-US" sz="1000" b="0" i="0" u="none" strike="noStrike" noProof="0" dirty="0" err="1">
                          <a:solidFill>
                            <a:schemeClr val="tx1"/>
                          </a:solidFill>
                          <a:latin typeface="Calibri" panose="020F0502020204030204" pitchFamily="34" charset="0"/>
                          <a:cs typeface="Calibri" panose="020F0502020204030204" pitchFamily="34" charset="0"/>
                        </a:rPr>
                        <a:t>milwyr</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menywod</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pobl</a:t>
                      </a:r>
                      <a:r>
                        <a:rPr lang="en-US" sz="1000" b="0" i="0" u="none" strike="noStrike" noProof="0" dirty="0">
                          <a:solidFill>
                            <a:schemeClr val="tx1"/>
                          </a:solidFill>
                          <a:latin typeface="Calibri" panose="020F0502020204030204" pitchFamily="34" charset="0"/>
                          <a:cs typeface="Calibri" panose="020F0502020204030204" pitchFamily="34" charset="0"/>
                        </a:rPr>
                        <a:t>, help, </a:t>
                      </a:r>
                      <a:r>
                        <a:rPr lang="en-US" sz="1000" b="0" i="0" u="none" strike="noStrike" noProof="0" dirty="0" err="1">
                          <a:solidFill>
                            <a:schemeClr val="tx1"/>
                          </a:solidFill>
                          <a:latin typeface="Calibri" panose="020F0502020204030204" pitchFamily="34" charset="0"/>
                          <a:cs typeface="Calibri" panose="020F0502020204030204" pitchFamily="34" charset="0"/>
                        </a:rPr>
                        <a:t>gweiddi</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anfon</a:t>
                      </a:r>
                      <a:r>
                        <a:rPr lang="en-US" sz="1000" b="0" i="0" u="none" strike="noStrike" noProof="0" dirty="0">
                          <a:solidFill>
                            <a:schemeClr val="tx1"/>
                          </a:solidFill>
                          <a:latin typeface="Calibri" panose="020F0502020204030204" pitchFamily="34" charset="0"/>
                          <a:cs typeface="Calibri" panose="020F0502020204030204" pitchFamily="34" charset="0"/>
                        </a:rPr>
                        <a:t> am, </a:t>
                      </a:r>
                      <a:r>
                        <a:rPr lang="en-US" sz="1000" b="0" i="0" u="none" strike="noStrike" noProof="0" dirty="0" err="1">
                          <a:solidFill>
                            <a:schemeClr val="tx1"/>
                          </a:solidFill>
                          <a:latin typeface="Calibri" panose="020F0502020204030204" pitchFamily="34" charset="0"/>
                          <a:cs typeface="Calibri" panose="020F0502020204030204" pitchFamily="34" charset="0"/>
                        </a:rPr>
                        <a:t>gofyn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i</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chwilio</a:t>
                      </a:r>
                      <a:r>
                        <a:rPr lang="en-US" sz="1000" b="0" i="0" u="none" strike="noStrike" noProof="0" dirty="0">
                          <a:solidFill>
                            <a:schemeClr val="tx1"/>
                          </a:solidFill>
                          <a:latin typeface="Calibri" panose="020F0502020204030204" pitchFamily="34" charset="0"/>
                          <a:cs typeface="Calibri" panose="020F0502020204030204" pitchFamily="34" charset="0"/>
                        </a:rPr>
                        <a:t> am, </a:t>
                      </a:r>
                      <a:r>
                        <a:rPr lang="en-US" sz="1000" b="0" i="0" u="none" strike="noStrike" noProof="0" dirty="0" err="1">
                          <a:solidFill>
                            <a:schemeClr val="tx1"/>
                          </a:solidFill>
                          <a:latin typeface="Calibri" panose="020F0502020204030204" pitchFamily="34" charset="0"/>
                          <a:cs typeface="Calibri" panose="020F0502020204030204" pitchFamily="34" charset="0"/>
                        </a:rPr>
                        <a:t>dweud</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wrth</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dod</a:t>
                      </a:r>
                      <a:r>
                        <a:rPr lang="en-US" sz="1000" b="0" i="0" u="none" strike="noStrike" noProof="0" dirty="0">
                          <a:solidFill>
                            <a:schemeClr val="tx1"/>
                          </a:solidFill>
                          <a:latin typeface="Calibri" panose="020F0502020204030204" pitchFamily="34" charset="0"/>
                          <a:cs typeface="Calibri" panose="020F0502020204030204" pitchFamily="34" charset="0"/>
                        </a:rPr>
                        <a:t> â, </a:t>
                      </a:r>
                      <a:r>
                        <a:rPr lang="en-US" sz="1000" b="0" i="0" u="none" strike="noStrike" noProof="0" dirty="0" err="1">
                          <a:solidFill>
                            <a:schemeClr val="tx1"/>
                          </a:solidFill>
                          <a:latin typeface="Calibri" panose="020F0502020204030204" pitchFamily="34" charset="0"/>
                          <a:cs typeface="Calibri" panose="020F0502020204030204" pitchFamily="34" charset="0"/>
                        </a:rPr>
                        <a:t>edrych</a:t>
                      </a:r>
                      <a:r>
                        <a:rPr lang="en-US" sz="1000" b="0" i="0" u="none" strike="noStrike" noProof="0" dirty="0">
                          <a:solidFill>
                            <a:schemeClr val="tx1"/>
                          </a:solidFill>
                          <a:latin typeface="Calibri" panose="020F0502020204030204" pitchFamily="34" charset="0"/>
                          <a:cs typeface="Calibri" panose="020F0502020204030204" pitchFamily="34" charset="0"/>
                        </a:rPr>
                        <a:t> am  </a:t>
                      </a:r>
                    </a:p>
                    <a:p>
                      <a:pPr lvl="0">
                        <a:buNone/>
                      </a:pPr>
                      <a:endParaRPr lang="en-US" sz="1000" b="1" i="0" u="none" strike="noStrike" noProof="0" dirty="0">
                        <a:solidFill>
                          <a:schemeClr val="tx1"/>
                        </a:solidFill>
                        <a:latin typeface="Calibri" panose="020F0502020204030204" pitchFamily="34" charset="0"/>
                        <a:cs typeface="Calibri" panose="020F0502020204030204" pitchFamily="34" charset="0"/>
                      </a:endParaRPr>
                    </a:p>
                    <a:p>
                      <a:pPr lvl="0">
                        <a:buNone/>
                      </a:pPr>
                      <a:r>
                        <a:rPr lang="en-US" sz="1000" b="1" i="0" u="none" strike="noStrike" noProof="0" dirty="0" err="1">
                          <a:solidFill>
                            <a:schemeClr val="tx1"/>
                          </a:solidFill>
                          <a:latin typeface="Calibri" panose="020F0502020204030204" pitchFamily="34" charset="0"/>
                          <a:cs typeface="Calibri" panose="020F0502020204030204" pitchFamily="34" charset="0"/>
                        </a:rPr>
                        <a:t>Gweithgareddau</a:t>
                      </a:r>
                      <a:endParaRPr lang="en-US" sz="1000" b="1" i="0" u="none" strike="noStrike" noProof="0" dirty="0">
                        <a:solidFill>
                          <a:schemeClr val="tx1"/>
                        </a:solidFill>
                        <a:latin typeface="Calibri" panose="020F0502020204030204" pitchFamily="34" charset="0"/>
                        <a:cs typeface="Calibri" panose="020F0502020204030204" pitchFamily="34" charset="0"/>
                      </a:endParaRPr>
                    </a:p>
                    <a:p>
                      <a:pPr marL="171450" lvl="0" indent="-171450">
                        <a:buFont typeface="Arial" panose="020B0604020202020204" pitchFamily="34" charset="0"/>
                        <a:buChar char="•"/>
                      </a:pPr>
                      <a:r>
                        <a:rPr lang="en-US" sz="1000" b="0" i="0" u="none" strike="noStrike" noProof="0" dirty="0" err="1">
                          <a:solidFill>
                            <a:schemeClr val="tx1"/>
                          </a:solidFill>
                          <a:latin typeface="Calibri" panose="020F0502020204030204" pitchFamily="34" charset="0"/>
                          <a:cs typeface="Calibri" panose="020F0502020204030204" pitchFamily="34" charset="0"/>
                        </a:rPr>
                        <a:t>Bydd</a:t>
                      </a:r>
                      <a:r>
                        <a:rPr lang="en-US" sz="1000" b="0" i="0" u="none" strike="noStrike" noProof="0" dirty="0">
                          <a:solidFill>
                            <a:schemeClr val="tx1"/>
                          </a:solidFill>
                          <a:latin typeface="Calibri" panose="020F0502020204030204" pitchFamily="34" charset="0"/>
                          <a:cs typeface="Calibri" panose="020F0502020204030204" pitchFamily="34" charset="0"/>
                        </a:rPr>
                        <a:t> y plant </a:t>
                      </a:r>
                      <a:r>
                        <a:rPr lang="en-US" sz="1000" b="0" i="0" u="none" strike="noStrike" noProof="0" dirty="0" err="1">
                          <a:solidFill>
                            <a:schemeClr val="tx1"/>
                          </a:solidFill>
                          <a:latin typeface="Calibri" panose="020F0502020204030204" pitchFamily="34" charset="0"/>
                          <a:cs typeface="Calibri" panose="020F0502020204030204" pitchFamily="34" charset="0"/>
                        </a:rPr>
                        <a:t>yn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gwrando</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ar</a:t>
                      </a:r>
                      <a:r>
                        <a:rPr lang="en-US" sz="1000" b="0" i="0" u="none" strike="noStrike" noProof="0" dirty="0">
                          <a:solidFill>
                            <a:schemeClr val="tx1"/>
                          </a:solidFill>
                          <a:latin typeface="Calibri" panose="020F0502020204030204" pitchFamily="34" charset="0"/>
                          <a:cs typeface="Calibri" panose="020F0502020204030204" pitchFamily="34" charset="0"/>
                        </a:rPr>
                        <a:t> y </a:t>
                      </a:r>
                      <a:r>
                        <a:rPr lang="en-US" sz="1000" b="0" i="0" u="none" strike="noStrike" noProof="0" dirty="0" err="1">
                          <a:solidFill>
                            <a:schemeClr val="tx1"/>
                          </a:solidFill>
                          <a:latin typeface="Calibri" panose="020F0502020204030204" pitchFamily="34" charset="0"/>
                          <a:cs typeface="Calibri" panose="020F0502020204030204" pitchFamily="34" charset="0"/>
                        </a:rPr>
                        <a:t>stori</a:t>
                      </a:r>
                      <a:r>
                        <a:rPr lang="en-US" sz="1000" b="0" i="0" u="none" strike="noStrike" noProof="0" dirty="0">
                          <a:solidFill>
                            <a:schemeClr val="tx1"/>
                          </a:solidFill>
                          <a:latin typeface="Calibri" panose="020F0502020204030204" pitchFamily="34" charset="0"/>
                          <a:cs typeface="Calibri" panose="020F0502020204030204" pitchFamily="34" charset="0"/>
                        </a:rPr>
                        <a:t> o Jemima Nichols.</a:t>
                      </a:r>
                    </a:p>
                    <a:p>
                      <a:pPr marL="171450" lvl="0" indent="-171450">
                        <a:buFont typeface="Arial" panose="020B0604020202020204" pitchFamily="34" charset="0"/>
                        <a:buChar char="•"/>
                      </a:pPr>
                      <a:r>
                        <a:rPr lang="en-US" sz="1000" b="0" i="0" u="none" strike="noStrike" noProof="0" dirty="0" err="1">
                          <a:solidFill>
                            <a:schemeClr val="tx1"/>
                          </a:solidFill>
                          <a:latin typeface="Calibri" panose="020F0502020204030204" pitchFamily="34" charset="0"/>
                          <a:cs typeface="Calibri" panose="020F0502020204030204" pitchFamily="34" charset="0"/>
                        </a:rPr>
                        <a:t>Bydd</a:t>
                      </a:r>
                      <a:r>
                        <a:rPr lang="en-US" sz="1000" b="0" i="0" u="none" strike="noStrike" noProof="0" dirty="0">
                          <a:solidFill>
                            <a:schemeClr val="tx1"/>
                          </a:solidFill>
                          <a:latin typeface="Calibri" panose="020F0502020204030204" pitchFamily="34" charset="0"/>
                          <a:cs typeface="Calibri" panose="020F0502020204030204" pitchFamily="34" charset="0"/>
                        </a:rPr>
                        <a:t> yr </a:t>
                      </a:r>
                      <a:r>
                        <a:rPr lang="en-US" sz="1000" b="0" i="0" u="none" strike="noStrike" noProof="0" dirty="0" err="1">
                          <a:solidFill>
                            <a:schemeClr val="tx1"/>
                          </a:solidFill>
                          <a:latin typeface="Calibri" panose="020F0502020204030204" pitchFamily="34" charset="0"/>
                          <a:cs typeface="Calibri" panose="020F0502020204030204" pitchFamily="34" charset="0"/>
                        </a:rPr>
                        <a:t>athro</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stopio'r</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stori</a:t>
                      </a:r>
                      <a:r>
                        <a:rPr lang="en-US" sz="1000" b="0" i="0" u="none" strike="noStrike" noProof="0" dirty="0">
                          <a:solidFill>
                            <a:schemeClr val="tx1"/>
                          </a:solidFill>
                          <a:latin typeface="Calibri" panose="020F0502020204030204" pitchFamily="34" charset="0"/>
                          <a:cs typeface="Calibri" panose="020F0502020204030204" pitchFamily="34" charset="0"/>
                        </a:rPr>
                        <a:t> pan </a:t>
                      </a:r>
                      <a:r>
                        <a:rPr lang="en-US" sz="1000" b="0" i="0" u="none" strike="noStrike" noProof="0" dirty="0" err="1">
                          <a:solidFill>
                            <a:schemeClr val="tx1"/>
                          </a:solidFill>
                          <a:latin typeface="Calibri" panose="020F0502020204030204" pitchFamily="34" charset="0"/>
                          <a:cs typeface="Calibri" panose="020F0502020204030204" pitchFamily="34" charset="0"/>
                        </a:rPr>
                        <a:t>welodd</a:t>
                      </a:r>
                      <a:r>
                        <a:rPr lang="en-US" sz="1000" b="0" i="0" u="none" strike="noStrike" noProof="0" dirty="0">
                          <a:solidFill>
                            <a:schemeClr val="tx1"/>
                          </a:solidFill>
                          <a:latin typeface="Calibri" panose="020F0502020204030204" pitchFamily="34" charset="0"/>
                          <a:cs typeface="Calibri" panose="020F0502020204030204" pitchFamily="34" charset="0"/>
                        </a:rPr>
                        <a:t> Jemima y </a:t>
                      </a:r>
                      <a:r>
                        <a:rPr lang="en-US" sz="1000" b="0" i="0" u="none" strike="noStrike" noProof="0" dirty="0" err="1">
                          <a:solidFill>
                            <a:schemeClr val="tx1"/>
                          </a:solidFill>
                          <a:latin typeface="Calibri" panose="020F0502020204030204" pitchFamily="34" charset="0"/>
                          <a:cs typeface="Calibri" panose="020F0502020204030204" pitchFamily="34" charset="0"/>
                        </a:rPr>
                        <a:t>milwyr</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Ffrengig</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yn</a:t>
                      </a:r>
                      <a:r>
                        <a:rPr lang="en-US" sz="1000" b="0" i="0" u="none" strike="noStrike" noProof="0" dirty="0">
                          <a:solidFill>
                            <a:schemeClr val="tx1"/>
                          </a:solidFill>
                          <a:latin typeface="Calibri" panose="020F0502020204030204" pitchFamily="34" charset="0"/>
                          <a:cs typeface="Calibri" panose="020F0502020204030204" pitchFamily="34" charset="0"/>
                        </a:rPr>
                        <a:t> y </a:t>
                      </a:r>
                      <a:r>
                        <a:rPr lang="en-US" sz="1000" b="0" i="0" u="none" strike="noStrike" noProof="0" dirty="0" err="1">
                          <a:solidFill>
                            <a:schemeClr val="tx1"/>
                          </a:solidFill>
                          <a:latin typeface="Calibri" panose="020F0502020204030204" pitchFamily="34" charset="0"/>
                          <a:cs typeface="Calibri" panose="020F0502020204030204" pitchFamily="34" charset="0"/>
                        </a:rPr>
                        <a:t>môr</a:t>
                      </a:r>
                      <a:r>
                        <a:rPr lang="en-US" sz="1000" b="0" i="0" u="none" strike="noStrike" noProof="0" dirty="0">
                          <a:solidFill>
                            <a:schemeClr val="tx1"/>
                          </a:solidFill>
                          <a:latin typeface="Calibri" panose="020F0502020204030204" pitchFamily="34" charset="0"/>
                          <a:cs typeface="Calibri" panose="020F0502020204030204" pitchFamily="34" charset="0"/>
                        </a:rPr>
                        <a:t>.</a:t>
                      </a:r>
                    </a:p>
                    <a:p>
                      <a:pPr marL="171450" lvl="0" indent="-171450">
                        <a:buFont typeface="Arial" panose="020B0604020202020204" pitchFamily="34" charset="0"/>
                        <a:buChar char="•"/>
                      </a:pPr>
                      <a:r>
                        <a:rPr lang="en-US" sz="1000" b="0" i="0" u="none" strike="noStrike" noProof="0" dirty="0" err="1">
                          <a:solidFill>
                            <a:schemeClr val="tx1"/>
                          </a:solidFill>
                          <a:latin typeface="Calibri" panose="020F0502020204030204" pitchFamily="34" charset="0"/>
                          <a:cs typeface="Calibri" panose="020F0502020204030204" pitchFamily="34" charset="0"/>
                        </a:rPr>
                        <a:t>Bydd</a:t>
                      </a:r>
                      <a:r>
                        <a:rPr lang="en-US" sz="1000" b="0" i="0" u="none" strike="noStrike" noProof="0" dirty="0">
                          <a:solidFill>
                            <a:schemeClr val="tx1"/>
                          </a:solidFill>
                          <a:latin typeface="Calibri" panose="020F0502020204030204" pitchFamily="34" charset="0"/>
                          <a:cs typeface="Calibri" panose="020F0502020204030204" pitchFamily="34" charset="0"/>
                        </a:rPr>
                        <a:t> yr </a:t>
                      </a:r>
                      <a:r>
                        <a:rPr lang="en-US" sz="1000" b="0" i="0" u="none" strike="noStrike" noProof="0" dirty="0" err="1">
                          <a:solidFill>
                            <a:schemeClr val="tx1"/>
                          </a:solidFill>
                          <a:latin typeface="Calibri" panose="020F0502020204030204" pitchFamily="34" charset="0"/>
                          <a:cs typeface="Calibri" panose="020F0502020204030204" pitchFamily="34" charset="0"/>
                        </a:rPr>
                        <a:t>athro</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yn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dysgu'r</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patrymau</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Taswn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i'n</a:t>
                      </a:r>
                      <a:r>
                        <a:rPr lang="en-US" sz="1000" b="0" i="0" u="none" strike="noStrike" noProof="0" dirty="0">
                          <a:solidFill>
                            <a:schemeClr val="tx1"/>
                          </a:solidFill>
                          <a:latin typeface="Calibri" panose="020F0502020204030204" pitchFamily="34" charset="0"/>
                          <a:cs typeface="Calibri" panose="020F0502020204030204" pitchFamily="34" charset="0"/>
                        </a:rPr>
                        <a:t> Jemima, </a:t>
                      </a:r>
                      <a:r>
                        <a:rPr lang="en-US" sz="1000" b="0" i="0" u="none" strike="noStrike" noProof="0" dirty="0" err="1">
                          <a:solidFill>
                            <a:schemeClr val="tx1"/>
                          </a:solidFill>
                          <a:latin typeface="Calibri" panose="020F0502020204030204" pitchFamily="34" charset="0"/>
                          <a:cs typeface="Calibri" panose="020F0502020204030204" pitchFamily="34" charset="0"/>
                        </a:rPr>
                        <a:t>baswn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i</a:t>
                      </a:r>
                      <a:r>
                        <a:rPr lang="en-US" sz="1000" b="0" i="0" u="none" strike="noStrike" noProof="0" dirty="0">
                          <a:solidFill>
                            <a:schemeClr val="tx1"/>
                          </a:solidFill>
                          <a:latin typeface="Calibri" panose="020F0502020204030204" pitchFamily="34" charset="0"/>
                          <a:cs typeface="Calibri" panose="020F0502020204030204" pitchFamily="34" charset="0"/>
                        </a:rPr>
                        <a:t> ......"</a:t>
                      </a:r>
                    </a:p>
                    <a:p>
                      <a:pPr marL="171450" lvl="0" indent="-171450">
                        <a:buFont typeface="Arial" panose="020B0604020202020204" pitchFamily="34" charset="0"/>
                        <a:buChar char="•"/>
                      </a:pPr>
                      <a:r>
                        <a:rPr lang="en-US" sz="1000" b="0" i="0" u="none" strike="noStrike" noProof="0" dirty="0" err="1">
                          <a:solidFill>
                            <a:schemeClr val="tx1"/>
                          </a:solidFill>
                          <a:latin typeface="Calibri" panose="020F0502020204030204" pitchFamily="34" charset="0"/>
                          <a:cs typeface="Calibri" panose="020F0502020204030204" pitchFamily="34" charset="0"/>
                        </a:rPr>
                        <a:t>Bydd</a:t>
                      </a:r>
                      <a:r>
                        <a:rPr lang="en-US" sz="1000" b="0" i="0" u="none" strike="noStrike" noProof="0" dirty="0">
                          <a:solidFill>
                            <a:schemeClr val="tx1"/>
                          </a:solidFill>
                          <a:latin typeface="Calibri" panose="020F0502020204030204" pitchFamily="34" charset="0"/>
                          <a:cs typeface="Calibri" panose="020F0502020204030204" pitchFamily="34" charset="0"/>
                        </a:rPr>
                        <a:t> y plant </a:t>
                      </a:r>
                      <a:r>
                        <a:rPr lang="en-US" sz="1000" b="0" i="0" u="none" strike="noStrike" noProof="0" dirty="0" err="1">
                          <a:solidFill>
                            <a:schemeClr val="tx1"/>
                          </a:solidFill>
                          <a:latin typeface="Calibri" panose="020F0502020204030204" pitchFamily="34" charset="0"/>
                          <a:cs typeface="Calibri" panose="020F0502020204030204" pitchFamily="34" charset="0"/>
                        </a:rPr>
                        <a:t>yn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gweithio</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mewn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parau</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i</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feddwl</a:t>
                      </a:r>
                      <a:r>
                        <a:rPr lang="en-US" sz="1000" b="0" i="0" u="none" strike="noStrike" noProof="0" dirty="0">
                          <a:solidFill>
                            <a:schemeClr val="tx1"/>
                          </a:solidFill>
                          <a:latin typeface="Calibri" panose="020F0502020204030204" pitchFamily="34" charset="0"/>
                          <a:cs typeface="Calibri" panose="020F0502020204030204" pitchFamily="34" charset="0"/>
                        </a:rPr>
                        <a:t> am </a:t>
                      </a:r>
                      <a:r>
                        <a:rPr lang="en-US" sz="1000" b="0" i="0" u="none" strike="noStrike" noProof="0" dirty="0" err="1">
                          <a:solidFill>
                            <a:schemeClr val="tx1"/>
                          </a:solidFill>
                          <a:latin typeface="Calibri" panose="020F0502020204030204" pitchFamily="34" charset="0"/>
                          <a:cs typeface="Calibri" panose="020F0502020204030204" pitchFamily="34" charset="0"/>
                        </a:rPr>
                        <a:t>beth</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fasen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nhw'n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wneud</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tasen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nhw'n</a:t>
                      </a:r>
                      <a:r>
                        <a:rPr lang="en-US" sz="1000" b="0" i="0" u="none" strike="noStrike" noProof="0" dirty="0">
                          <a:solidFill>
                            <a:schemeClr val="tx1"/>
                          </a:solidFill>
                          <a:latin typeface="Calibri" panose="020F0502020204030204" pitchFamily="34" charset="0"/>
                          <a:cs typeface="Calibri" panose="020F0502020204030204" pitchFamily="34" charset="0"/>
                        </a:rPr>
                        <a:t> Jemima. </a:t>
                      </a:r>
                    </a:p>
                    <a:p>
                      <a:pPr marL="171450" lvl="0" indent="-171450">
                        <a:buFont typeface="Arial" panose="020B0604020202020204" pitchFamily="34" charset="0"/>
                        <a:buChar char="•"/>
                      </a:pPr>
                      <a:r>
                        <a:rPr lang="en-US" sz="1000" b="0" i="0" u="none" strike="noStrike" noProof="0" dirty="0" err="1">
                          <a:solidFill>
                            <a:schemeClr val="tx1"/>
                          </a:solidFill>
                          <a:latin typeface="Calibri" panose="020F0502020204030204" pitchFamily="34" charset="0"/>
                          <a:cs typeface="Calibri" panose="020F0502020204030204" pitchFamily="34" charset="0"/>
                        </a:rPr>
                        <a:t>Rhaid</a:t>
                      </a:r>
                      <a:r>
                        <a:rPr lang="en-US" sz="1000" b="0" i="0" u="none" strike="noStrike" noProof="0" dirty="0">
                          <a:solidFill>
                            <a:schemeClr val="tx1"/>
                          </a:solidFill>
                          <a:latin typeface="Calibri" panose="020F0502020204030204" pitchFamily="34" charset="0"/>
                          <a:cs typeface="Calibri" panose="020F0502020204030204" pitchFamily="34" charset="0"/>
                        </a:rPr>
                        <a:t> y plant </a:t>
                      </a:r>
                      <a:r>
                        <a:rPr lang="en-US" sz="1000" b="0" i="0" u="none" strike="noStrike" noProof="0" dirty="0" err="1">
                          <a:solidFill>
                            <a:schemeClr val="tx1"/>
                          </a:solidFill>
                          <a:latin typeface="Calibri" panose="020F0502020204030204" pitchFamily="34" charset="0"/>
                          <a:cs typeface="Calibri" panose="020F0502020204030204" pitchFamily="34" charset="0"/>
                        </a:rPr>
                        <a:t>yn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ysgrifen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pum</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brawddeg</a:t>
                      </a:r>
                      <a:r>
                        <a:rPr lang="en-US" sz="1000" b="0" i="0" u="none" strike="noStrike" noProof="0" dirty="0">
                          <a:solidFill>
                            <a:schemeClr val="tx1"/>
                          </a:solidFill>
                          <a:latin typeface="Calibri" panose="020F0502020204030204" pitchFamily="34" charset="0"/>
                          <a:cs typeface="Calibri" panose="020F0502020204030204" pitchFamily="34" charset="0"/>
                        </a:rPr>
                        <a:t> am </a:t>
                      </a:r>
                      <a:r>
                        <a:rPr lang="en-US" sz="1000" b="0" i="0" u="none" strike="noStrike" noProof="0" dirty="0" err="1">
                          <a:solidFill>
                            <a:schemeClr val="tx1"/>
                          </a:solidFill>
                          <a:latin typeface="Calibri" panose="020F0502020204030204" pitchFamily="34" charset="0"/>
                          <a:cs typeface="Calibri" panose="020F0502020204030204" pitchFamily="34" charset="0"/>
                        </a:rPr>
                        <a:t>beth</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fasen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nhw'n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wneud</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tasen</a:t>
                      </a:r>
                      <a:r>
                        <a:rPr lang="en-US" sz="1000" b="0" i="0" u="none" strike="noStrike" noProof="0" dirty="0">
                          <a:solidFill>
                            <a:schemeClr val="tx1"/>
                          </a:solidFill>
                          <a:latin typeface="Calibri" panose="020F0502020204030204" pitchFamily="34" charset="0"/>
                          <a:cs typeface="Calibri" panose="020F0502020204030204" pitchFamily="34" charset="0"/>
                        </a:rPr>
                        <a:t> </a:t>
                      </a:r>
                      <a:r>
                        <a:rPr lang="en-US" sz="1000" b="0" i="0" u="none" strike="noStrike" noProof="0" dirty="0" err="1">
                          <a:solidFill>
                            <a:schemeClr val="tx1"/>
                          </a:solidFill>
                          <a:latin typeface="Calibri" panose="020F0502020204030204" pitchFamily="34" charset="0"/>
                          <a:cs typeface="Calibri" panose="020F0502020204030204" pitchFamily="34" charset="0"/>
                        </a:rPr>
                        <a:t>nhw'n</a:t>
                      </a:r>
                      <a:r>
                        <a:rPr lang="en-US" sz="1000" b="0" i="0" u="none" strike="noStrike" noProof="0" dirty="0">
                          <a:solidFill>
                            <a:schemeClr val="tx1"/>
                          </a:solidFill>
                          <a:latin typeface="Calibri" panose="020F0502020204030204" pitchFamily="34" charset="0"/>
                          <a:cs typeface="Calibri" panose="020F0502020204030204" pitchFamily="34" charset="0"/>
                        </a:rPr>
                        <a:t> Jemima. </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1200" b="1" u="sng" dirty="0">
                          <a:solidFill>
                            <a:schemeClr val="tx1"/>
                          </a:solidFill>
                          <a:highlight>
                            <a:srgbClr val="C0C0C0"/>
                          </a:highlight>
                          <a:latin typeface="Calibri"/>
                          <a:cs typeface="Calibri"/>
                        </a:rPr>
                        <a:t>Y </a:t>
                      </a:r>
                      <a:r>
                        <a:rPr lang="en-US" sz="1200" b="1" u="sng" dirty="0" err="1">
                          <a:solidFill>
                            <a:schemeClr val="tx1"/>
                          </a:solidFill>
                          <a:highlight>
                            <a:srgbClr val="C0C0C0"/>
                          </a:highlight>
                          <a:latin typeface="Calibri"/>
                          <a:cs typeface="Calibri"/>
                        </a:rPr>
                        <a:t>Celfyddydau</a:t>
                      </a:r>
                      <a:r>
                        <a:rPr lang="en-US" sz="1200" b="1" u="sng" dirty="0">
                          <a:solidFill>
                            <a:schemeClr val="tx1"/>
                          </a:solidFill>
                          <a:highlight>
                            <a:srgbClr val="C0C0C0"/>
                          </a:highlight>
                          <a:latin typeface="Calibri"/>
                          <a:cs typeface="Calibri"/>
                        </a:rPr>
                        <a:t> </a:t>
                      </a:r>
                      <a:r>
                        <a:rPr lang="en-US" sz="1200" b="1" u="sng" dirty="0" err="1">
                          <a:solidFill>
                            <a:schemeClr val="tx1"/>
                          </a:solidFill>
                          <a:highlight>
                            <a:srgbClr val="C0C0C0"/>
                          </a:highlight>
                          <a:latin typeface="Calibri"/>
                          <a:cs typeface="Calibri"/>
                        </a:rPr>
                        <a:t>Mynegiannol</a:t>
                      </a:r>
                      <a:endParaRPr lang="en-US" sz="1000" b="1" dirty="0">
                        <a:solidFill>
                          <a:schemeClr val="tx1"/>
                        </a:solidFill>
                        <a:highlight>
                          <a:srgbClr val="C0C0C0"/>
                        </a:highlight>
                        <a:latin typeface="Calibri"/>
                        <a:cs typeface="Calibri"/>
                      </a:endParaRPr>
                    </a:p>
                    <a:p>
                      <a:pPr lvl="0">
                        <a:buNone/>
                      </a:pPr>
                      <a:r>
                        <a:rPr lang="en-US" sz="1000" b="1" u="sng" dirty="0" err="1">
                          <a:solidFill>
                            <a:schemeClr val="tx1"/>
                          </a:solidFill>
                          <a:latin typeface="Calibri"/>
                          <a:cs typeface="Calibri"/>
                        </a:rPr>
                        <a:t>Ffocws</a:t>
                      </a:r>
                      <a:r>
                        <a:rPr lang="en-US" sz="1000" b="1" u="sng" dirty="0">
                          <a:solidFill>
                            <a:schemeClr val="tx1"/>
                          </a:solidFill>
                          <a:latin typeface="Calibri"/>
                          <a:cs typeface="Calibri"/>
                        </a:rPr>
                        <a:t> </a:t>
                      </a:r>
                      <a:r>
                        <a:rPr lang="en-US" sz="1000" b="1" u="sng" dirty="0" err="1">
                          <a:solidFill>
                            <a:schemeClr val="tx1"/>
                          </a:solidFill>
                          <a:latin typeface="Calibri"/>
                          <a:cs typeface="Calibri"/>
                        </a:rPr>
                        <a:t>iaith</a:t>
                      </a:r>
                      <a:r>
                        <a:rPr lang="en-US" sz="1000" b="1" u="sng" dirty="0">
                          <a:solidFill>
                            <a:schemeClr val="tx1"/>
                          </a:solidFill>
                          <a:latin typeface="Calibri"/>
                          <a:cs typeface="Calibri"/>
                        </a:rPr>
                        <a:t> : </a:t>
                      </a:r>
                      <a:r>
                        <a:rPr lang="en-US" sz="1000" b="1" u="sng" dirty="0" err="1">
                          <a:solidFill>
                            <a:schemeClr val="tx1"/>
                          </a:solidFill>
                          <a:latin typeface="Calibri"/>
                          <a:cs typeface="Calibri"/>
                        </a:rPr>
                        <a:t>Mynegi</a:t>
                      </a:r>
                      <a:r>
                        <a:rPr lang="en-US" sz="1000" b="1" u="sng" dirty="0">
                          <a:solidFill>
                            <a:schemeClr val="tx1"/>
                          </a:solidFill>
                          <a:latin typeface="Calibri"/>
                          <a:cs typeface="Calibri"/>
                        </a:rPr>
                        <a:t> Barn</a:t>
                      </a:r>
                    </a:p>
                    <a:p>
                      <a:pPr lvl="0">
                        <a:buNone/>
                      </a:pPr>
                      <a:r>
                        <a:rPr lang="en-US" sz="1000" b="1" i="0" u="none" strike="noStrike" noProof="0" dirty="0" err="1">
                          <a:solidFill>
                            <a:schemeClr val="tx1"/>
                          </a:solidFill>
                          <a:latin typeface="Calibri"/>
                          <a:cs typeface="Calibri"/>
                        </a:rPr>
                        <a:t>Patrwm</a:t>
                      </a:r>
                      <a:r>
                        <a:rPr lang="en-US" sz="1000" b="1" i="0" u="none" strike="noStrike" noProof="0" dirty="0">
                          <a:solidFill>
                            <a:schemeClr val="tx1"/>
                          </a:solidFill>
                          <a:latin typeface="Calibri"/>
                          <a:cs typeface="Calibri"/>
                        </a:rPr>
                        <a:t>: </a:t>
                      </a:r>
                    </a:p>
                    <a:p>
                      <a:pPr lvl="0">
                        <a:buNone/>
                      </a:pPr>
                      <a:r>
                        <a:rPr lang="en-US" sz="1000" dirty="0">
                          <a:solidFill>
                            <a:schemeClr val="tx1"/>
                          </a:solidFill>
                          <a:latin typeface="Calibri"/>
                          <a:cs typeface="Calibri"/>
                        </a:rPr>
                        <a:t>Fy </a:t>
                      </a:r>
                      <a:r>
                        <a:rPr lang="en-US" sz="1000" dirty="0" err="1">
                          <a:solidFill>
                            <a:schemeClr val="tx1"/>
                          </a:solidFill>
                          <a:latin typeface="Calibri"/>
                          <a:cs typeface="Calibri"/>
                        </a:rPr>
                        <a:t>hoff</a:t>
                      </a:r>
                      <a:r>
                        <a:rPr lang="en-US" sz="1000" dirty="0">
                          <a:solidFill>
                            <a:schemeClr val="tx1"/>
                          </a:solidFill>
                          <a:latin typeface="Calibri"/>
                          <a:cs typeface="Calibri"/>
                        </a:rPr>
                        <a:t> </a:t>
                      </a:r>
                      <a:r>
                        <a:rPr lang="en-US" sz="1000" dirty="0" err="1">
                          <a:solidFill>
                            <a:schemeClr val="tx1"/>
                          </a:solidFill>
                          <a:latin typeface="Calibri"/>
                          <a:cs typeface="Calibri"/>
                        </a:rPr>
                        <a:t>ddarn</a:t>
                      </a:r>
                      <a:r>
                        <a:rPr lang="en-US" sz="1000" dirty="0">
                          <a:solidFill>
                            <a:schemeClr val="tx1"/>
                          </a:solidFill>
                          <a:latin typeface="Calibri"/>
                          <a:cs typeface="Calibri"/>
                        </a:rPr>
                        <a:t> </a:t>
                      </a:r>
                      <a:r>
                        <a:rPr lang="en-US" sz="1000" dirty="0" err="1">
                          <a:solidFill>
                            <a:schemeClr val="tx1"/>
                          </a:solidFill>
                          <a:latin typeface="Calibri"/>
                          <a:cs typeface="Calibri"/>
                        </a:rPr>
                        <a:t>ydy</a:t>
                      </a:r>
                      <a:r>
                        <a:rPr lang="en-US" sz="1000" dirty="0">
                          <a:solidFill>
                            <a:schemeClr val="tx1"/>
                          </a:solidFill>
                          <a:latin typeface="Calibri"/>
                          <a:cs typeface="Calibri"/>
                        </a:rPr>
                        <a:t>……. </a:t>
                      </a:r>
                      <a:r>
                        <a:rPr lang="en-US" sz="1000" dirty="0" err="1">
                          <a:solidFill>
                            <a:schemeClr val="tx1"/>
                          </a:solidFill>
                          <a:latin typeface="Calibri"/>
                          <a:cs typeface="Calibri"/>
                        </a:rPr>
                        <a:t>achos</a:t>
                      </a:r>
                      <a:r>
                        <a:rPr lang="en-US" sz="1000" dirty="0">
                          <a:solidFill>
                            <a:schemeClr val="tx1"/>
                          </a:solidFill>
                          <a:latin typeface="Calibri"/>
                          <a:cs typeface="Calibri"/>
                        </a:rPr>
                        <a:t> ………</a:t>
                      </a:r>
                    </a:p>
                    <a:p>
                      <a:pPr lvl="0">
                        <a:buNone/>
                      </a:pPr>
                      <a:endParaRPr lang="en-US" sz="1000" dirty="0">
                        <a:solidFill>
                          <a:schemeClr val="tx1"/>
                        </a:solidFill>
                        <a:latin typeface="Calibri" panose="020F0502020204030204" pitchFamily="34" charset="0"/>
                        <a:cs typeface="Calibri" panose="020F0502020204030204" pitchFamily="34" charset="0"/>
                      </a:endParaRPr>
                    </a:p>
                    <a:p>
                      <a:pPr lvl="0">
                        <a:buNone/>
                      </a:pPr>
                      <a:r>
                        <a:rPr lang="en-US" sz="1000" b="1" u="sng" dirty="0" err="1">
                          <a:solidFill>
                            <a:schemeClr val="tx1"/>
                          </a:solidFill>
                          <a:latin typeface="Calibri" panose="020F0502020204030204" pitchFamily="34" charset="0"/>
                          <a:cs typeface="Calibri" panose="020F0502020204030204" pitchFamily="34" charset="0"/>
                        </a:rPr>
                        <a:t>Geirfa</a:t>
                      </a:r>
                      <a:endParaRPr lang="en-US" sz="1000" b="1" u="sng" dirty="0">
                        <a:solidFill>
                          <a:schemeClr val="tx1"/>
                        </a:solidFill>
                        <a:latin typeface="Calibri" panose="020F0502020204030204" pitchFamily="34" charset="0"/>
                        <a:cs typeface="Calibri" panose="020F0502020204030204" pitchFamily="34" charset="0"/>
                      </a:endParaRPr>
                    </a:p>
                    <a:p>
                      <a:pPr lvl="0">
                        <a:buNone/>
                      </a:pPr>
                      <a:r>
                        <a:rPr lang="en-US" sz="1000" b="0" dirty="0" err="1">
                          <a:solidFill>
                            <a:schemeClr val="tx1"/>
                          </a:solidFill>
                          <a:latin typeface="Calibri"/>
                          <a:cs typeface="Calibri"/>
                        </a:rPr>
                        <a:t>diddorol</a:t>
                      </a:r>
                      <a:r>
                        <a:rPr lang="en-US" sz="1000" b="0" dirty="0">
                          <a:solidFill>
                            <a:schemeClr val="tx1"/>
                          </a:solidFill>
                          <a:latin typeface="Calibri"/>
                          <a:cs typeface="Calibri"/>
                        </a:rPr>
                        <a:t>, </a:t>
                      </a:r>
                      <a:r>
                        <a:rPr lang="en-US" sz="1000" b="0" dirty="0" err="1">
                          <a:solidFill>
                            <a:schemeClr val="tx1"/>
                          </a:solidFill>
                          <a:latin typeface="Calibri"/>
                          <a:cs typeface="Calibri"/>
                        </a:rPr>
                        <a:t>creadigol</a:t>
                      </a:r>
                      <a:r>
                        <a:rPr lang="en-US" sz="1000" b="0" dirty="0">
                          <a:solidFill>
                            <a:schemeClr val="tx1"/>
                          </a:solidFill>
                          <a:latin typeface="Calibri"/>
                          <a:cs typeface="Calibri"/>
                        </a:rPr>
                        <a:t>, </a:t>
                      </a:r>
                      <a:r>
                        <a:rPr lang="en-US" sz="1000" b="0" dirty="0" err="1">
                          <a:solidFill>
                            <a:schemeClr val="tx1"/>
                          </a:solidFill>
                          <a:latin typeface="Calibri"/>
                          <a:cs typeface="Calibri"/>
                        </a:rPr>
                        <a:t>lliwgar</a:t>
                      </a:r>
                      <a:r>
                        <a:rPr lang="en-US" sz="1000" b="0" dirty="0">
                          <a:solidFill>
                            <a:schemeClr val="tx1"/>
                          </a:solidFill>
                          <a:latin typeface="Calibri"/>
                          <a:cs typeface="Calibri"/>
                        </a:rPr>
                        <a:t>, </a:t>
                      </a:r>
                      <a:r>
                        <a:rPr lang="en-US" sz="1000" b="0" dirty="0" err="1">
                          <a:solidFill>
                            <a:schemeClr val="tx1"/>
                          </a:solidFill>
                          <a:latin typeface="Calibri"/>
                          <a:cs typeface="Calibri"/>
                        </a:rPr>
                        <a:t>clyfar</a:t>
                      </a:r>
                      <a:r>
                        <a:rPr lang="en-US" sz="1000" b="0" dirty="0">
                          <a:solidFill>
                            <a:schemeClr val="tx1"/>
                          </a:solidFill>
                          <a:latin typeface="Calibri"/>
                          <a:cs typeface="Calibri"/>
                        </a:rPr>
                        <a:t>, </a:t>
                      </a:r>
                      <a:r>
                        <a:rPr lang="en-US" sz="1000" b="0" dirty="0" err="1">
                          <a:solidFill>
                            <a:schemeClr val="tx1"/>
                          </a:solidFill>
                          <a:latin typeface="Calibri"/>
                          <a:cs typeface="Calibri"/>
                        </a:rPr>
                        <a:t>ansbrydol</a:t>
                      </a:r>
                      <a:r>
                        <a:rPr lang="en-US" sz="1000" b="0" dirty="0">
                          <a:solidFill>
                            <a:schemeClr val="tx1"/>
                          </a:solidFill>
                          <a:latin typeface="Calibri"/>
                          <a:cs typeface="Calibri"/>
                        </a:rPr>
                        <a:t>, </a:t>
                      </a:r>
                      <a:r>
                        <a:rPr lang="en-US" sz="1000" b="0" dirty="0" err="1">
                          <a:solidFill>
                            <a:schemeClr val="tx1"/>
                          </a:solidFill>
                          <a:latin typeface="Calibri"/>
                          <a:cs typeface="Calibri"/>
                        </a:rPr>
                        <a:t>gwahanol</a:t>
                      </a:r>
                      <a:r>
                        <a:rPr lang="en-US" sz="1000" b="0" dirty="0">
                          <a:solidFill>
                            <a:schemeClr val="tx1"/>
                          </a:solidFill>
                          <a:latin typeface="Calibri"/>
                          <a:cs typeface="Calibri"/>
                        </a:rPr>
                        <a:t>, </a:t>
                      </a:r>
                      <a:r>
                        <a:rPr lang="en-US" sz="1000" b="0" dirty="0" err="1">
                          <a:solidFill>
                            <a:schemeClr val="tx1"/>
                          </a:solidFill>
                          <a:latin typeface="Calibri"/>
                          <a:cs typeface="Calibri"/>
                        </a:rPr>
                        <a:t>anghreadigol</a:t>
                      </a:r>
                      <a:r>
                        <a:rPr lang="en-US" sz="1000" b="0" dirty="0">
                          <a:solidFill>
                            <a:schemeClr val="tx1"/>
                          </a:solidFill>
                          <a:latin typeface="Calibri"/>
                          <a:cs typeface="Calibri"/>
                        </a:rPr>
                        <a:t>, </a:t>
                      </a:r>
                      <a:r>
                        <a:rPr lang="en-US" sz="1000" b="0" dirty="0" err="1">
                          <a:solidFill>
                            <a:schemeClr val="tx1"/>
                          </a:solidFill>
                          <a:latin typeface="Calibri"/>
                          <a:cs typeface="Calibri"/>
                        </a:rPr>
                        <a:t>flaen</a:t>
                      </a:r>
                      <a:r>
                        <a:rPr lang="en-US" sz="1000" b="0" dirty="0">
                          <a:solidFill>
                            <a:schemeClr val="tx1"/>
                          </a:solidFill>
                          <a:latin typeface="Calibri"/>
                          <a:cs typeface="Calibri"/>
                        </a:rPr>
                        <a:t>, </a:t>
                      </a:r>
                      <a:r>
                        <a:rPr lang="en-US" sz="1000" b="0" dirty="0" err="1">
                          <a:solidFill>
                            <a:schemeClr val="tx1"/>
                          </a:solidFill>
                          <a:latin typeface="Calibri"/>
                          <a:cs typeface="Calibri"/>
                        </a:rPr>
                        <a:t>anarferol</a:t>
                      </a:r>
                      <a:r>
                        <a:rPr lang="en-US" sz="1000" b="0" dirty="0">
                          <a:solidFill>
                            <a:schemeClr val="tx1"/>
                          </a:solidFill>
                          <a:latin typeface="Calibri"/>
                          <a:cs typeface="Calibri"/>
                        </a:rPr>
                        <a:t>, </a:t>
                      </a:r>
                      <a:r>
                        <a:rPr lang="en-US" sz="1000" b="0" dirty="0" err="1">
                          <a:solidFill>
                            <a:schemeClr val="tx1"/>
                          </a:solidFill>
                          <a:latin typeface="Calibri"/>
                          <a:cs typeface="Calibri"/>
                        </a:rPr>
                        <a:t>diflas</a:t>
                      </a:r>
                      <a:r>
                        <a:rPr lang="en-US" sz="1000" b="0" dirty="0">
                          <a:solidFill>
                            <a:schemeClr val="tx1"/>
                          </a:solidFill>
                          <a:latin typeface="Calibri"/>
                          <a:cs typeface="Calibri"/>
                        </a:rPr>
                        <a:t>, </a:t>
                      </a:r>
                      <a:r>
                        <a:rPr lang="en-US" sz="1000" b="0" dirty="0" err="1">
                          <a:solidFill>
                            <a:schemeClr val="tx1"/>
                          </a:solidFill>
                          <a:latin typeface="Calibri"/>
                          <a:cs typeface="Calibri"/>
                        </a:rPr>
                        <a:t>gwych</a:t>
                      </a:r>
                      <a:r>
                        <a:rPr lang="en-US" sz="1000" b="0" dirty="0">
                          <a:solidFill>
                            <a:schemeClr val="tx1"/>
                          </a:solidFill>
                          <a:latin typeface="Calibri"/>
                          <a:cs typeface="Calibri"/>
                        </a:rPr>
                        <a:t>, </a:t>
                      </a:r>
                      <a:r>
                        <a:rPr lang="en-US" sz="1000" b="0" dirty="0" err="1">
                          <a:solidFill>
                            <a:schemeClr val="tx1"/>
                          </a:solidFill>
                          <a:latin typeface="Calibri"/>
                          <a:cs typeface="Calibri"/>
                        </a:rPr>
                        <a:t>ysbrydoledig</a:t>
                      </a:r>
                      <a:r>
                        <a:rPr lang="en-US" sz="1000" b="0" dirty="0">
                          <a:solidFill>
                            <a:schemeClr val="tx1"/>
                          </a:solidFill>
                          <a:latin typeface="Calibri"/>
                          <a:cs typeface="Calibri"/>
                        </a:rPr>
                        <a:t>, </a:t>
                      </a:r>
                      <a:r>
                        <a:rPr lang="en-US" sz="1000" b="0" dirty="0" err="1">
                          <a:solidFill>
                            <a:schemeClr val="tx1"/>
                          </a:solidFill>
                          <a:latin typeface="Calibri"/>
                          <a:cs typeface="Calibri"/>
                        </a:rPr>
                        <a:t>prydferth</a:t>
                      </a:r>
                      <a:r>
                        <a:rPr lang="en-US" sz="1000" b="0" dirty="0">
                          <a:solidFill>
                            <a:schemeClr val="tx1"/>
                          </a:solidFill>
                          <a:latin typeface="Calibri"/>
                          <a:cs typeface="Calibri"/>
                        </a:rPr>
                        <a:t>, </a:t>
                      </a:r>
                      <a:r>
                        <a:rPr lang="en-US" sz="1000" b="0" dirty="0" err="1">
                          <a:solidFill>
                            <a:schemeClr val="tx1"/>
                          </a:solidFill>
                          <a:latin typeface="Calibri"/>
                          <a:cs typeface="Calibri"/>
                        </a:rPr>
                        <a:t>rhyfeddol</a:t>
                      </a:r>
                      <a:r>
                        <a:rPr lang="en-US" sz="1000" b="0" dirty="0">
                          <a:solidFill>
                            <a:schemeClr val="tx1"/>
                          </a:solidFill>
                          <a:latin typeface="Calibri"/>
                          <a:cs typeface="Calibri"/>
                        </a:rPr>
                        <a:t>.</a:t>
                      </a:r>
                      <a:br>
                        <a:rPr lang="en-US" sz="1000" b="0" dirty="0">
                          <a:solidFill>
                            <a:srgbClr val="000000"/>
                          </a:solidFill>
                          <a:latin typeface="Calibri"/>
                          <a:cs typeface="Calibri"/>
                        </a:rPr>
                      </a:br>
                      <a:endParaRPr lang="en-US" sz="1000" b="0" dirty="0">
                        <a:solidFill>
                          <a:srgbClr val="000000"/>
                        </a:solidFill>
                        <a:latin typeface="Calibri"/>
                        <a:cs typeface="Calibri"/>
                      </a:endParaRPr>
                    </a:p>
                    <a:p>
                      <a:pPr lvl="0">
                        <a:buNone/>
                      </a:pPr>
                      <a:r>
                        <a:rPr lang="en-US" sz="1000" b="1" u="sng" dirty="0" err="1">
                          <a:solidFill>
                            <a:schemeClr val="tx1"/>
                          </a:solidFill>
                          <a:latin typeface="Calibri" panose="020F0502020204030204" pitchFamily="34" charset="0"/>
                          <a:cs typeface="Calibri" panose="020F0502020204030204" pitchFamily="34" charset="0"/>
                        </a:rPr>
                        <a:t>Gweithgareddau</a:t>
                      </a:r>
                      <a:endParaRPr lang="en-US" sz="1000" b="1" u="sng" dirty="0">
                        <a:solidFill>
                          <a:schemeClr val="tx1"/>
                        </a:solidFill>
                        <a:latin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b="0" dirty="0" err="1">
                          <a:solidFill>
                            <a:schemeClr val="tx1"/>
                          </a:solidFill>
                          <a:latin typeface="+mn-lt"/>
                          <a:cs typeface="Calibri"/>
                        </a:rPr>
                        <a:t>Bydd</a:t>
                      </a:r>
                      <a:r>
                        <a:rPr lang="en-US" sz="1000" b="0" dirty="0">
                          <a:solidFill>
                            <a:schemeClr val="tx1"/>
                          </a:solidFill>
                          <a:latin typeface="+mn-lt"/>
                          <a:cs typeface="Calibri"/>
                        </a:rPr>
                        <a:t> y plant </a:t>
                      </a:r>
                      <a:r>
                        <a:rPr lang="en-US" sz="1000" b="0" dirty="0" err="1">
                          <a:solidFill>
                            <a:schemeClr val="tx1"/>
                          </a:solidFill>
                          <a:latin typeface="+mn-lt"/>
                          <a:cs typeface="Calibri"/>
                        </a:rPr>
                        <a:t>fynd</a:t>
                      </a:r>
                      <a:r>
                        <a:rPr lang="en-US" sz="1000" b="0" dirty="0">
                          <a:solidFill>
                            <a:schemeClr val="tx1"/>
                          </a:solidFill>
                          <a:latin typeface="+mn-lt"/>
                          <a:cs typeface="Calibri"/>
                        </a:rPr>
                        <a:t> am </a:t>
                      </a:r>
                      <a:r>
                        <a:rPr lang="en-US" sz="1000" b="0" dirty="0" err="1">
                          <a:solidFill>
                            <a:schemeClr val="tx1"/>
                          </a:solidFill>
                          <a:latin typeface="+mn-lt"/>
                          <a:cs typeface="Calibri"/>
                        </a:rPr>
                        <a:t>dro</a:t>
                      </a:r>
                      <a:r>
                        <a:rPr lang="en-US" sz="1000" b="0" dirty="0">
                          <a:solidFill>
                            <a:schemeClr val="tx1"/>
                          </a:solidFill>
                          <a:latin typeface="+mn-lt"/>
                          <a:cs typeface="Calibri"/>
                        </a:rPr>
                        <a:t> o </a:t>
                      </a:r>
                      <a:r>
                        <a:rPr lang="en-US" sz="1000" b="0" dirty="0" err="1">
                          <a:solidFill>
                            <a:schemeClr val="tx1"/>
                          </a:solidFill>
                          <a:latin typeface="+mn-lt"/>
                          <a:cs typeface="Calibri"/>
                        </a:rPr>
                        <a:t>gwmpas</a:t>
                      </a:r>
                      <a:r>
                        <a:rPr lang="en-US" sz="1000" b="0" dirty="0">
                          <a:solidFill>
                            <a:schemeClr val="tx1"/>
                          </a:solidFill>
                          <a:latin typeface="+mn-lt"/>
                          <a:cs typeface="Calibri"/>
                        </a:rPr>
                        <a:t> </a:t>
                      </a:r>
                      <a:r>
                        <a:rPr lang="en-US" sz="1000" b="0" dirty="0" err="1">
                          <a:solidFill>
                            <a:schemeClr val="tx1"/>
                          </a:solidFill>
                          <a:latin typeface="+mn-lt"/>
                          <a:cs typeface="Calibri"/>
                        </a:rPr>
                        <a:t>Abergwaun</a:t>
                      </a:r>
                      <a:r>
                        <a:rPr lang="en-US" sz="1000" b="0" dirty="0">
                          <a:solidFill>
                            <a:schemeClr val="tx1"/>
                          </a:solidFill>
                          <a:latin typeface="+mn-lt"/>
                          <a:cs typeface="Calibri"/>
                        </a:rPr>
                        <a:t> </a:t>
                      </a:r>
                      <a:r>
                        <a:rPr lang="en-US" sz="1000" b="0" dirty="0" err="1">
                          <a:solidFill>
                            <a:schemeClr val="tx1"/>
                          </a:solidFill>
                          <a:latin typeface="+mn-lt"/>
                          <a:cs typeface="Calibri"/>
                        </a:rPr>
                        <a:t>ar</a:t>
                      </a:r>
                      <a:r>
                        <a:rPr lang="en-US" sz="1000" b="0" dirty="0">
                          <a:solidFill>
                            <a:schemeClr val="tx1"/>
                          </a:solidFill>
                          <a:latin typeface="+mn-lt"/>
                          <a:cs typeface="Calibri"/>
                        </a:rPr>
                        <a:t> y  </a:t>
                      </a:r>
                      <a:r>
                        <a:rPr lang="en-GB" sz="1000" b="0" i="0" kern="1200" dirty="0" err="1">
                          <a:solidFill>
                            <a:schemeClr val="dk1"/>
                          </a:solidFill>
                          <a:effectLst/>
                          <a:latin typeface="+mn-lt"/>
                          <a:ea typeface="+mn-ea"/>
                          <a:cs typeface="+mn-cs"/>
                        </a:rPr>
                        <a:t>Llwybr</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Celf</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Abergwaun</a:t>
                      </a:r>
                      <a:r>
                        <a:rPr lang="en-GB" sz="1000" b="0" i="0" kern="1200" dirty="0">
                          <a:solidFill>
                            <a:schemeClr val="dk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i="0" kern="1200" dirty="0" err="1">
                          <a:solidFill>
                            <a:schemeClr val="dk1"/>
                          </a:solidFill>
                          <a:effectLst/>
                          <a:latin typeface="+mn-lt"/>
                          <a:ea typeface="+mn-ea"/>
                          <a:cs typeface="+mn-cs"/>
                        </a:rPr>
                        <a:t>Bydd</a:t>
                      </a:r>
                      <a:r>
                        <a:rPr lang="en-GB" sz="1000" b="0" i="0" kern="1200" dirty="0">
                          <a:solidFill>
                            <a:schemeClr val="dk1"/>
                          </a:solidFill>
                          <a:effectLst/>
                          <a:latin typeface="+mn-lt"/>
                          <a:ea typeface="+mn-ea"/>
                          <a:cs typeface="+mn-cs"/>
                        </a:rPr>
                        <a:t> y plant </a:t>
                      </a:r>
                      <a:r>
                        <a:rPr lang="en-GB" sz="1000" b="0" i="0" kern="1200" dirty="0" err="1">
                          <a:solidFill>
                            <a:schemeClr val="dk1"/>
                          </a:solidFill>
                          <a:effectLst/>
                          <a:latin typeface="+mn-lt"/>
                          <a:ea typeface="+mn-ea"/>
                          <a:cs typeface="+mn-cs"/>
                        </a:rPr>
                        <a:t>edrych</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ar</a:t>
                      </a:r>
                      <a:r>
                        <a:rPr lang="en-GB" sz="1000" b="0" i="0" kern="1200" dirty="0">
                          <a:solidFill>
                            <a:schemeClr val="dk1"/>
                          </a:solidFill>
                          <a:effectLst/>
                          <a:latin typeface="+mn-lt"/>
                          <a:ea typeface="+mn-ea"/>
                          <a:cs typeface="+mn-cs"/>
                        </a:rPr>
                        <a:t> saith darn o </a:t>
                      </a:r>
                      <a:r>
                        <a:rPr lang="en-GB" sz="1000" b="0" i="0" kern="1200" dirty="0" err="1">
                          <a:solidFill>
                            <a:schemeClr val="dk1"/>
                          </a:solidFill>
                          <a:effectLst/>
                          <a:latin typeface="+mn-lt"/>
                          <a:ea typeface="+mn-ea"/>
                          <a:cs typeface="+mn-cs"/>
                        </a:rPr>
                        <a:t>gelf</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ar</a:t>
                      </a:r>
                      <a:r>
                        <a:rPr lang="en-GB" sz="1000" b="0" i="0" kern="1200" dirty="0">
                          <a:solidFill>
                            <a:schemeClr val="dk1"/>
                          </a:solidFill>
                          <a:effectLst/>
                          <a:latin typeface="+mn-lt"/>
                          <a:ea typeface="+mn-ea"/>
                          <a:cs typeface="+mn-cs"/>
                        </a:rPr>
                        <a:t> y </a:t>
                      </a:r>
                      <a:r>
                        <a:rPr lang="en-GB" sz="1000" b="0" i="0" kern="1200" dirty="0" err="1">
                          <a:solidFill>
                            <a:schemeClr val="dk1"/>
                          </a:solidFill>
                          <a:effectLst/>
                          <a:latin typeface="+mn-lt"/>
                          <a:ea typeface="+mn-ea"/>
                          <a:cs typeface="+mn-cs"/>
                        </a:rPr>
                        <a:t>llwybr</a:t>
                      </a:r>
                      <a:r>
                        <a:rPr lang="en-GB" sz="1000" b="0" i="0" kern="1200" dirty="0">
                          <a:solidFill>
                            <a:schemeClr val="dk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i="0" kern="1200" dirty="0" err="1">
                          <a:solidFill>
                            <a:schemeClr val="dk1"/>
                          </a:solidFill>
                          <a:effectLst/>
                          <a:latin typeface="+mn-lt"/>
                          <a:ea typeface="+mn-ea"/>
                          <a:cs typeface="+mn-cs"/>
                        </a:rPr>
                        <a:t>Bydd</a:t>
                      </a:r>
                      <a:r>
                        <a:rPr lang="en-GB" sz="1000" b="0" i="0" kern="1200" dirty="0">
                          <a:solidFill>
                            <a:schemeClr val="dk1"/>
                          </a:solidFill>
                          <a:effectLst/>
                          <a:latin typeface="+mn-lt"/>
                          <a:ea typeface="+mn-ea"/>
                          <a:cs typeface="+mn-cs"/>
                        </a:rPr>
                        <a:t> y plant </a:t>
                      </a:r>
                      <a:r>
                        <a:rPr lang="en-GB" sz="1000" b="0" i="0" kern="1200" dirty="0" err="1">
                          <a:solidFill>
                            <a:schemeClr val="dk1"/>
                          </a:solidFill>
                          <a:effectLst/>
                          <a:latin typeface="+mn-lt"/>
                          <a:ea typeface="+mn-ea"/>
                          <a:cs typeface="+mn-cs"/>
                        </a:rPr>
                        <a:t>gwerthuso</a:t>
                      </a:r>
                      <a:r>
                        <a:rPr lang="en-GB" sz="1000" b="0" i="0" kern="1200" dirty="0">
                          <a:solidFill>
                            <a:schemeClr val="dk1"/>
                          </a:solidFill>
                          <a:effectLst/>
                          <a:latin typeface="+mn-lt"/>
                          <a:ea typeface="+mn-ea"/>
                          <a:cs typeface="+mn-cs"/>
                        </a:rPr>
                        <a:t> y </a:t>
                      </a:r>
                      <a:r>
                        <a:rPr lang="en-GB" sz="1000" b="0" i="0" kern="1200" dirty="0" err="1">
                          <a:solidFill>
                            <a:schemeClr val="dk1"/>
                          </a:solidFill>
                          <a:effectLst/>
                          <a:latin typeface="+mn-lt"/>
                          <a:ea typeface="+mn-ea"/>
                          <a:cs typeface="+mn-cs"/>
                        </a:rPr>
                        <a:t>celf</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ar</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lafar</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defnyddio’r</a:t>
                      </a:r>
                      <a:r>
                        <a:rPr lang="en-GB" sz="1000" b="0" i="0" kern="1200" dirty="0">
                          <a:solidFill>
                            <a:schemeClr val="dk1"/>
                          </a:solidFill>
                          <a:effectLst/>
                          <a:latin typeface="+mn-lt"/>
                          <a:ea typeface="+mn-ea"/>
                          <a:cs typeface="+mn-cs"/>
                        </a:rPr>
                        <a:t> mat </a:t>
                      </a:r>
                      <a:r>
                        <a:rPr lang="en-GB" sz="1000" b="0" i="0" kern="1200" dirty="0" err="1">
                          <a:solidFill>
                            <a:schemeClr val="dk1"/>
                          </a:solidFill>
                          <a:effectLst/>
                          <a:latin typeface="+mn-lt"/>
                          <a:ea typeface="+mn-ea"/>
                          <a:cs typeface="+mn-cs"/>
                        </a:rPr>
                        <a:t>iaith</a:t>
                      </a:r>
                      <a:r>
                        <a:rPr lang="en-GB" sz="1000" b="0" i="0" kern="1200" dirty="0">
                          <a:solidFill>
                            <a:schemeClr val="dk1"/>
                          </a:solidFill>
                          <a:effectLst/>
                          <a:latin typeface="+mn-lt"/>
                          <a:ea typeface="+mn-ea"/>
                          <a:cs typeface="+mn-cs"/>
                        </a:rPr>
                        <a:t>.</a:t>
                      </a:r>
                    </a:p>
                    <a:p>
                      <a:pPr marL="171450" marR="0" lvl="0" indent="-171450" algn="l">
                        <a:lnSpc>
                          <a:spcPct val="100000"/>
                        </a:lnSpc>
                        <a:spcBef>
                          <a:spcPts val="0"/>
                        </a:spcBef>
                        <a:spcAft>
                          <a:spcPts val="0"/>
                        </a:spcAft>
                        <a:buClrTx/>
                        <a:buSzTx/>
                        <a:buFont typeface="Arial" panose="020B0604020202020204" pitchFamily="34" charset="0"/>
                        <a:buChar char="•"/>
                      </a:pPr>
                      <a:r>
                        <a:rPr lang="en-GB" sz="1000" b="0" i="0" kern="1200" dirty="0" err="1">
                          <a:solidFill>
                            <a:schemeClr val="dk1"/>
                          </a:solidFill>
                          <a:effectLst/>
                          <a:latin typeface="+mn-lt"/>
                          <a:ea typeface="+mn-ea"/>
                          <a:cs typeface="+mn-cs"/>
                        </a:rPr>
                        <a:t>Dylai'r</a:t>
                      </a:r>
                      <a:r>
                        <a:rPr lang="en-GB" sz="1000" b="0" i="0" kern="1200" dirty="0">
                          <a:solidFill>
                            <a:schemeClr val="dk1"/>
                          </a:solidFill>
                          <a:effectLst/>
                          <a:latin typeface="+mn-lt"/>
                          <a:ea typeface="+mn-ea"/>
                          <a:cs typeface="+mn-cs"/>
                        </a:rPr>
                        <a:t> plant </a:t>
                      </a:r>
                      <a:r>
                        <a:rPr lang="en-GB" sz="1000" b="0" i="0" kern="1200" dirty="0" err="1">
                          <a:solidFill>
                            <a:schemeClr val="dk1"/>
                          </a:solidFill>
                          <a:effectLst/>
                          <a:latin typeface="+mn-lt"/>
                          <a:ea typeface="+mn-ea"/>
                          <a:cs typeface="+mn-cs"/>
                        </a:rPr>
                        <a:t>ddefnyddio</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patrymau</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arall</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maen</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nhw</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wedi</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dysgu</a:t>
                      </a:r>
                      <a:r>
                        <a:rPr lang="en-GB" sz="1000" b="0" i="0" kern="1200" dirty="0">
                          <a:solidFill>
                            <a:schemeClr val="dk1"/>
                          </a:solidFill>
                          <a:effectLst/>
                          <a:latin typeface="+mn-lt"/>
                          <a:ea typeface="+mn-ea"/>
                          <a:cs typeface="+mn-cs"/>
                        </a:rPr>
                        <a:t> </a:t>
                      </a:r>
                      <a:r>
                        <a:rPr lang="en-GB" sz="1000" b="0" i="0" kern="1200" dirty="0" err="1">
                          <a:solidFill>
                            <a:schemeClr val="dk1"/>
                          </a:solidFill>
                          <a:effectLst/>
                          <a:latin typeface="+mn-lt"/>
                          <a:ea typeface="+mn-ea"/>
                          <a:cs typeface="+mn-cs"/>
                        </a:rPr>
                        <a:t>hefyd</a:t>
                      </a:r>
                      <a:r>
                        <a:rPr lang="en-GB" sz="1000" b="0" i="0" kern="1200" dirty="0">
                          <a:solidFill>
                            <a:schemeClr val="dk1"/>
                          </a:solidFill>
                          <a:effectLst/>
                          <a:latin typeface="+mn-lt"/>
                          <a:ea typeface="+mn-ea"/>
                          <a:cs typeface="+mn-cs"/>
                        </a:rPr>
                        <a:t>.</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067924760"/>
                  </a:ext>
                </a:extLst>
              </a:tr>
            </a:tbl>
          </a:graphicData>
        </a:graphic>
      </p:graphicFrame>
      <p:pic>
        <p:nvPicPr>
          <p:cNvPr id="7" name="Picture 6">
            <a:extLst>
              <a:ext uri="{FF2B5EF4-FFF2-40B4-BE49-F238E27FC236}">
                <a16:creationId xmlns:a16="http://schemas.microsoft.com/office/drawing/2014/main" id="{4884780F-E7F6-F0A8-4ACC-4A6CF52F55C8}"/>
              </a:ext>
            </a:extLst>
          </p:cNvPr>
          <p:cNvPicPr>
            <a:picLocks noChangeAspect="1"/>
          </p:cNvPicPr>
          <p:nvPr/>
        </p:nvPicPr>
        <p:blipFill>
          <a:blip r:embed="rId2"/>
          <a:stretch>
            <a:fillRect/>
          </a:stretch>
        </p:blipFill>
        <p:spPr>
          <a:xfrm>
            <a:off x="7593936" y="2502796"/>
            <a:ext cx="437523" cy="476851"/>
          </a:xfrm>
          <a:prstGeom prst="rect">
            <a:avLst/>
          </a:prstGeom>
        </p:spPr>
      </p:pic>
      <p:pic>
        <p:nvPicPr>
          <p:cNvPr id="2" name="Picture 1" descr="A black and white icons of a book and a pen&#10;&#10;AI-generated content may be incorrect.">
            <a:extLst>
              <a:ext uri="{FF2B5EF4-FFF2-40B4-BE49-F238E27FC236}">
                <a16:creationId xmlns:a16="http://schemas.microsoft.com/office/drawing/2014/main" id="{37DF41EA-A7CB-AE8F-AB4B-EC0E63A7400B}"/>
              </a:ext>
            </a:extLst>
          </p:cNvPr>
          <p:cNvPicPr>
            <a:picLocks noChangeAspect="1"/>
          </p:cNvPicPr>
          <p:nvPr/>
        </p:nvPicPr>
        <p:blipFill>
          <a:blip r:embed="rId3"/>
          <a:stretch>
            <a:fillRect/>
          </a:stretch>
        </p:blipFill>
        <p:spPr>
          <a:xfrm>
            <a:off x="10903608" y="2629094"/>
            <a:ext cx="1110293" cy="383518"/>
          </a:xfrm>
          <a:prstGeom prst="rect">
            <a:avLst/>
          </a:prstGeom>
        </p:spPr>
      </p:pic>
      <p:pic>
        <p:nvPicPr>
          <p:cNvPr id="3" name="Picture 2" descr="A black and white drawing of a person&amp;#39;s head&#10;&#10;AI-generated content may be incorrect.">
            <a:extLst>
              <a:ext uri="{FF2B5EF4-FFF2-40B4-BE49-F238E27FC236}">
                <a16:creationId xmlns:a16="http://schemas.microsoft.com/office/drawing/2014/main" id="{3B3E0CF6-50AA-7FFA-012E-0FDEE91D2C17}"/>
              </a:ext>
            </a:extLst>
          </p:cNvPr>
          <p:cNvPicPr>
            <a:picLocks noChangeAspect="1"/>
          </p:cNvPicPr>
          <p:nvPr/>
        </p:nvPicPr>
        <p:blipFill>
          <a:blip r:embed="rId4"/>
          <a:stretch>
            <a:fillRect/>
          </a:stretch>
        </p:blipFill>
        <p:spPr>
          <a:xfrm>
            <a:off x="11458754" y="6107694"/>
            <a:ext cx="513272" cy="556045"/>
          </a:xfrm>
          <a:prstGeom prst="rect">
            <a:avLst/>
          </a:prstGeom>
        </p:spPr>
      </p:pic>
      <p:pic>
        <p:nvPicPr>
          <p:cNvPr id="4" name="Picture 3">
            <a:extLst>
              <a:ext uri="{FF2B5EF4-FFF2-40B4-BE49-F238E27FC236}">
                <a16:creationId xmlns:a16="http://schemas.microsoft.com/office/drawing/2014/main" id="{132A1953-DADC-0A0D-2352-FBCE0F6E69F3}"/>
              </a:ext>
            </a:extLst>
          </p:cNvPr>
          <p:cNvPicPr>
            <a:picLocks noChangeAspect="1"/>
          </p:cNvPicPr>
          <p:nvPr/>
        </p:nvPicPr>
        <p:blipFill>
          <a:blip r:embed="rId5"/>
          <a:stretch>
            <a:fillRect/>
          </a:stretch>
        </p:blipFill>
        <p:spPr>
          <a:xfrm>
            <a:off x="10903608" y="6215701"/>
            <a:ext cx="536604" cy="475026"/>
          </a:xfrm>
          <a:prstGeom prst="rect">
            <a:avLst/>
          </a:prstGeom>
        </p:spPr>
      </p:pic>
      <p:pic>
        <p:nvPicPr>
          <p:cNvPr id="5" name="Picture 4" descr="A black and white drawing of a person&amp;#39;s head&#10;&#10;AI-generated content may be incorrect.">
            <a:extLst>
              <a:ext uri="{FF2B5EF4-FFF2-40B4-BE49-F238E27FC236}">
                <a16:creationId xmlns:a16="http://schemas.microsoft.com/office/drawing/2014/main" id="{D8CF145B-B1A4-91B3-22C4-9BFC4D335F21}"/>
              </a:ext>
            </a:extLst>
          </p:cNvPr>
          <p:cNvPicPr>
            <a:picLocks noChangeAspect="1"/>
          </p:cNvPicPr>
          <p:nvPr/>
        </p:nvPicPr>
        <p:blipFill>
          <a:blip r:embed="rId4"/>
          <a:stretch>
            <a:fillRect/>
          </a:stretch>
        </p:blipFill>
        <p:spPr>
          <a:xfrm>
            <a:off x="3493849" y="6095940"/>
            <a:ext cx="513272" cy="556045"/>
          </a:xfrm>
          <a:prstGeom prst="rect">
            <a:avLst/>
          </a:prstGeom>
        </p:spPr>
      </p:pic>
      <p:pic>
        <p:nvPicPr>
          <p:cNvPr id="8" name="Picture 7" descr="A black and white icons of a book and a pen&#10;&#10;AI-generated content may be incorrect.">
            <a:extLst>
              <a:ext uri="{FF2B5EF4-FFF2-40B4-BE49-F238E27FC236}">
                <a16:creationId xmlns:a16="http://schemas.microsoft.com/office/drawing/2014/main" id="{35054C84-1078-9049-E888-180E5A8E2971}"/>
              </a:ext>
            </a:extLst>
          </p:cNvPr>
          <p:cNvPicPr>
            <a:picLocks noChangeAspect="1"/>
          </p:cNvPicPr>
          <p:nvPr/>
        </p:nvPicPr>
        <p:blipFill>
          <a:blip r:embed="rId3"/>
          <a:stretch>
            <a:fillRect/>
          </a:stretch>
        </p:blipFill>
        <p:spPr>
          <a:xfrm>
            <a:off x="6916249" y="6261455"/>
            <a:ext cx="1110293" cy="383518"/>
          </a:xfrm>
          <a:prstGeom prst="rect">
            <a:avLst/>
          </a:prstGeom>
        </p:spPr>
      </p:pic>
      <p:pic>
        <p:nvPicPr>
          <p:cNvPr id="9" name="Picture 8" descr="A black and white drawing of a person&amp;#39;s head&#10;&#10;AI-generated content may be incorrect.">
            <a:extLst>
              <a:ext uri="{FF2B5EF4-FFF2-40B4-BE49-F238E27FC236}">
                <a16:creationId xmlns:a16="http://schemas.microsoft.com/office/drawing/2014/main" id="{A3C20D33-2CAA-D9DD-9917-ED79D249131D}"/>
              </a:ext>
            </a:extLst>
          </p:cNvPr>
          <p:cNvPicPr>
            <a:picLocks noChangeAspect="1"/>
          </p:cNvPicPr>
          <p:nvPr/>
        </p:nvPicPr>
        <p:blipFill>
          <a:blip r:embed="rId4"/>
          <a:stretch>
            <a:fillRect/>
          </a:stretch>
        </p:blipFill>
        <p:spPr>
          <a:xfrm>
            <a:off x="3493849" y="2564550"/>
            <a:ext cx="513272" cy="556045"/>
          </a:xfrm>
          <a:prstGeom prst="rect">
            <a:avLst/>
          </a:prstGeom>
        </p:spPr>
      </p:pic>
      <p:sp>
        <p:nvSpPr>
          <p:cNvPr id="10" name="Rectangle 9">
            <a:extLst>
              <a:ext uri="{FF2B5EF4-FFF2-40B4-BE49-F238E27FC236}">
                <a16:creationId xmlns:a16="http://schemas.microsoft.com/office/drawing/2014/main" id="{EA6E0351-63EB-83A3-F474-9E336FC866BE}"/>
              </a:ext>
            </a:extLst>
          </p:cNvPr>
          <p:cNvSpPr/>
          <p:nvPr/>
        </p:nvSpPr>
        <p:spPr>
          <a:xfrm>
            <a:off x="6815470" y="6215701"/>
            <a:ext cx="627321" cy="3835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15005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36B4A6-F917-42B0-C963-40A1D0F42AED}"/>
              </a:ext>
            </a:extLst>
          </p:cNvPr>
          <p:cNvSpPr txBox="1"/>
          <p:nvPr/>
        </p:nvSpPr>
        <p:spPr>
          <a:xfrm>
            <a:off x="606736" y="0"/>
            <a:ext cx="10943580" cy="7932364"/>
          </a:xfrm>
          <a:prstGeom prst="rect">
            <a:avLst/>
          </a:prstGeom>
          <a:noFill/>
        </p:spPr>
        <p:txBody>
          <a:bodyPr wrap="square">
            <a:spAutoFit/>
          </a:bodyPr>
          <a:lstStyle/>
          <a:p>
            <a:pPr marL="0" lvl="0" indent="0" algn="ctr">
              <a:lnSpc>
                <a:spcPct val="106000"/>
              </a:lnSpc>
              <a:buNone/>
            </a:pPr>
            <a:r>
              <a:rPr lang="cy-GB" sz="2800" b="1" u="sng" dirty="0">
                <a:latin typeface="Calibri" panose="020F0502020204030204" pitchFamily="34" charset="0"/>
                <a:ea typeface="Calibri" panose="020F0502020204030204" pitchFamily="34" charset="0"/>
                <a:cs typeface="Times New Roman" panose="02020603050405020304" pitchFamily="18" charset="0"/>
              </a:rPr>
              <a:t>Cyflwynia</a:t>
            </a:r>
            <a:r>
              <a:rPr lang="cy-GB" sz="2800" b="1" u="sng" dirty="0">
                <a:effectLst/>
                <a:latin typeface="Calibri" panose="020F0502020204030204" pitchFamily="34" charset="0"/>
                <a:ea typeface="Calibri" panose="020F0502020204030204" pitchFamily="34" charset="0"/>
                <a:cs typeface="Times New Roman" panose="02020603050405020304" pitchFamily="18" charset="0"/>
              </a:rPr>
              <a:t>d</a:t>
            </a:r>
            <a:br>
              <a:rPr lang="cy-GB" sz="2800" b="1" u="sng" dirty="0">
                <a:effectLst/>
                <a:latin typeface="Calibri" panose="020F0502020204030204" pitchFamily="34" charset="0"/>
                <a:ea typeface="Calibri" panose="020F0502020204030204" pitchFamily="34" charset="0"/>
                <a:cs typeface="Times New Roman" panose="02020603050405020304" pitchFamily="18" charset="0"/>
              </a:rPr>
            </a:br>
            <a:endParaRPr lang="cy-GB" sz="2800" b="1" u="sng"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dechrau'r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cwrs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a</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ddim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dychmyged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ysgrifennu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pedwar</a:t>
            </a:r>
            <a:r>
              <a:rPr lang="en-GB" sz="1800" dirty="0">
                <a:effectLst/>
                <a:latin typeface="Calibri" panose="020F0502020204030204" pitchFamily="34" charset="0"/>
                <a:ea typeface="Calibri" panose="020F0502020204030204" pitchFamily="34" charset="0"/>
                <a:cs typeface="Times New Roman" panose="02020603050405020304" pitchFamily="18" charset="0"/>
              </a:rPr>
              <a:t> mil gair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Gymraeg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ond</a:t>
            </a:r>
            <a:r>
              <a:rPr lang="en-GB" sz="1800" dirty="0">
                <a:effectLst/>
                <a:latin typeface="Calibri" panose="020F0502020204030204" pitchFamily="34" charset="0"/>
                <a:ea typeface="Calibri" panose="020F0502020204030204" pitchFamily="34" charset="0"/>
                <a:cs typeface="Times New Roman" panose="02020603050405020304" pitchFamily="18" charset="0"/>
              </a:rPr>
              <a:t> 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ddarllenais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dasg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asesu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teimlais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fwy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hyderus</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tro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achos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cymaint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cwrs</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fethodoleg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iaith</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ddau</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llawer</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wersi</a:t>
            </a:r>
            <a:r>
              <a:rPr lang="en-GB" sz="1800" dirty="0">
                <a:effectLst/>
                <a:latin typeface="Calibri" panose="020F0502020204030204" pitchFamily="34" charset="0"/>
                <a:ea typeface="Calibri" panose="020F0502020204030204" pitchFamily="34" charset="0"/>
                <a:cs typeface="Times New Roman" panose="02020603050405020304" pitchFamily="18" charset="0"/>
              </a:rPr>
              <a:t> am yr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leol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gorffennol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Saesneg</a:t>
            </a:r>
            <a:r>
              <a:rPr lang="en-GB" sz="1800" dirty="0">
                <a:effectLst/>
                <a:latin typeface="Calibri" panose="020F0502020204030204" pitchFamily="34" charset="0"/>
                <a:ea typeface="Calibri" panose="020F0502020204030204" pitchFamily="34" charset="0"/>
                <a:cs typeface="Times New Roman" panose="02020603050405020304" pitchFamily="18" charset="0"/>
              </a:rPr>
              <a:t> dim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Gymraeg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Nawr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teimlo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eithaf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hyderus</a:t>
            </a:r>
            <a:r>
              <a:rPr lang="en-GB" sz="1800"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gwersi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draws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cwricwlwm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Gymraeg</a:t>
            </a:r>
            <a:r>
              <a:rPr lang="en-GB" sz="1800" dirty="0">
                <a:effectLst/>
                <a:latin typeface="Calibri" panose="020F0502020204030204" pitchFamily="34" charset="0"/>
                <a:ea typeface="Calibri" panose="020F0502020204030204" pitchFamily="34" charset="0"/>
                <a:cs typeface="Times New Roman" panose="02020603050405020304" pitchFamily="18" charset="0"/>
              </a:rPr>
              <a:t> neu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patrymau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gwersi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fel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addysg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gorfforol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hanes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chelf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achos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llawer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ymarfer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llawer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gynllunio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cicio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corff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meicro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 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creu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pecyn</a:t>
            </a:r>
            <a:r>
              <a:rPr lang="en-GB" sz="1800" dirty="0">
                <a:effectLst/>
                <a:latin typeface="Calibri" panose="020F0502020204030204" pitchFamily="34" charset="0"/>
                <a:ea typeface="Calibri" panose="020F0502020204030204" pitchFamily="34" charset="0"/>
                <a:cs typeface="Times New Roman" panose="02020603050405020304" pitchFamily="18" charset="0"/>
              </a:rPr>
              <a:t> un.</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hawddach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nawr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gael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syniadau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achos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cymaint</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nhiwtoriaid</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ffrindiau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cwrs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dros</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misoedd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teimlo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mwy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hyderus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nawr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ddewis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gweithgareddau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thasgau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effeithiol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 hwyl. Yn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marn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bwysig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fwynhau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iaith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effeithiol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chwarae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gemau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gwneud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gweithgareddau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deniadol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 hwyl.  Mae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cael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llawer</a:t>
            </a:r>
            <a:r>
              <a:rPr lang="en-GB" sz="1800" dirty="0">
                <a:effectLst/>
                <a:latin typeface="Calibri" panose="020F0502020204030204" pitchFamily="34" charset="0"/>
                <a:ea typeface="Calibri" panose="020F0502020204030204" pitchFamily="34" charset="0"/>
                <a:cs typeface="Times New Roman" panose="02020603050405020304" pitchFamily="18" charset="0"/>
              </a:rPr>
              <a:t> o hwyl 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helpu</a:t>
            </a:r>
            <a:r>
              <a:rPr lang="en-GB" sz="1800" dirty="0">
                <a:effectLst/>
                <a:latin typeface="Calibri" panose="020F0502020204030204" pitchFamily="34" charset="0"/>
                <a:ea typeface="Calibri" panose="020F0502020204030204" pitchFamily="34" charset="0"/>
                <a:cs typeface="Times New Roman" panose="02020603050405020304" pitchFamily="18" charset="0"/>
              </a:rPr>
              <a:t> fi </a:t>
            </a:r>
            <a:r>
              <a:rPr lang="en-GB" dirty="0" err="1">
                <a:latin typeface="Calibri" panose="020F0502020204030204" pitchFamily="34" charset="0"/>
                <a:ea typeface="Calibri" panose="020F0502020204030204" pitchFamily="34" charset="0"/>
                <a:cs typeface="Times New Roman" panose="02020603050405020304" pitchFamily="18" charset="0"/>
              </a:rPr>
              <a:t>gyda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nhaith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iaith</a:t>
            </a:r>
            <a:r>
              <a:rPr lang="en-GB" sz="1800" dirty="0">
                <a:effectLst/>
                <a:latin typeface="Calibri" panose="020F0502020204030204" pitchFamily="34" charset="0"/>
                <a:ea typeface="Calibri" panose="020F0502020204030204" pitchFamily="34" charset="0"/>
                <a:cs typeface="Times New Roman" panose="02020603050405020304" pitchFamily="18" charset="0"/>
              </a:rPr>
              <a:t> felly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bydda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defnyddio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syniadau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tebyg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nosbarth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dyfodol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help’r</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nhw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datblygu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mwynhau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gwersi</a:t>
            </a:r>
            <a:r>
              <a:rPr lang="en-GB" sz="1800"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mwy</a:t>
            </a:r>
            <a:r>
              <a:rPr lang="en-GB" sz="1800" dirty="0">
                <a:effectLst/>
                <a:latin typeface="Calibri" panose="020F0502020204030204" pitchFamily="34" charset="0"/>
                <a:ea typeface="Calibri" panose="020F0502020204030204" pitchFamily="34" charset="0"/>
                <a:cs typeface="Times New Roman" panose="02020603050405020304" pitchFamily="18" charset="0"/>
              </a:rPr>
              <a:t> nag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gorfennol</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Dewisais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ganolbwyntio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yr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gwmpas</a:t>
            </a:r>
            <a:r>
              <a:rPr lang="en-GB" sz="1800" dirty="0">
                <a:effectLst/>
                <a:latin typeface="Calibri" panose="020F0502020204030204" pitchFamily="34" charset="0"/>
                <a:ea typeface="Calibri" panose="020F0502020204030204" pitchFamily="34" charset="0"/>
                <a:cs typeface="Times New Roman" panose="02020603050405020304" pitchFamily="18" charset="0"/>
              </a:rPr>
              <a:t> yr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nhasg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gyntaf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dref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Abergwaun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arall</a:t>
            </a:r>
            <a:r>
              <a:rPr lang="en-GB" sz="1800" dirty="0">
                <a:effectLst/>
                <a:latin typeface="Calibri" panose="020F0502020204030204" pitchFamily="34" charset="0"/>
                <a:ea typeface="Calibri" panose="020F0502020204030204" pitchFamily="34" charset="0"/>
                <a:cs typeface="Times New Roman" panose="02020603050405020304" pitchFamily="18" charset="0"/>
              </a:rPr>
              <a:t>. 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fydda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defnyddio'r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gwersi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baswn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edrych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greu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gweithgaredd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Gymru</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byd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ôl</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gwersi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pecyn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Penderfynais i ddefnyddio cardiau fflach i gyflwyno'r eirfa newydd yn y wers Iechyd a Lles achos maen nhw syml ond effeithiol hefyd. Ers dechrau'r cwrs rydw i wedi dysgu llawer o syniad newydd ond hefyd ei bod hi'n arfer da i gymysgu pethau a defnyddio ffyrdd gwahanol i gyflwyno ac ymarfer geirfa a phatrymau.</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buNone/>
            </a:pPr>
            <a:endParaRPr lang="cy-GB"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04786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28A40AB-7CB3-E86D-FC11-453BA3BDB807}"/>
              </a:ext>
            </a:extLst>
          </p:cNvPr>
          <p:cNvSpPr txBox="1"/>
          <p:nvPr/>
        </p:nvSpPr>
        <p:spPr>
          <a:xfrm>
            <a:off x="532262" y="659337"/>
            <a:ext cx="10877266" cy="6519413"/>
          </a:xfrm>
          <a:prstGeom prst="rect">
            <a:avLst/>
          </a:prstGeom>
          <a:noFill/>
        </p:spPr>
        <p:txBody>
          <a:bodyPr wrap="square">
            <a:spAutoFit/>
          </a:bodyPr>
          <a:lstStyle/>
          <a:p>
            <a:pPr>
              <a:lnSpc>
                <a:spcPct val="107000"/>
              </a:lnSpc>
              <a:spcAft>
                <a:spcPts val="800"/>
              </a:spcAft>
            </a:pPr>
            <a:r>
              <a:rPr lang="cy-GB" sz="1800" dirty="0">
                <a:effectLst/>
                <a:latin typeface="Calibri" panose="020F0502020204030204" pitchFamily="34" charset="0"/>
                <a:ea typeface="Calibri" panose="020F0502020204030204" pitchFamily="34" charset="0"/>
                <a:cs typeface="Times New Roman" panose="02020603050405020304" pitchFamily="18" charset="0"/>
              </a:rPr>
              <a:t>Ces i fy ysbrydoli gan Claire Seccombe i greu gem bingo stripiau i ymarfer yr eirfa newydd i'r dasg hon. Rydw i'n hoffi'r syniad achos mae'n gyfle i glywed yr eirfa llawer a datblygi hyder gyda'r eirfa newydd. Mae hi’n dweud “This way of playing bingo is great for listening, as learners will need to hear the word lots of times and not just once as with traditional bingo.”</a:t>
            </a:r>
            <a:r>
              <a:rPr lang="cy-GB" sz="18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(Seccombe, 2024, p.12) </a:t>
            </a:r>
            <a:r>
              <a:rPr lang="cy-GB" sz="1800" dirty="0">
                <a:effectLst/>
                <a:latin typeface="Calibri" panose="020F0502020204030204" pitchFamily="34" charset="0"/>
                <a:ea typeface="Calibri" panose="020F0502020204030204" pitchFamily="34" charset="0"/>
                <a:cs typeface="Times New Roman" panose="02020603050405020304" pitchFamily="18" charset="0"/>
              </a:rPr>
              <a:t>Rydw i'n credu bod ailadroddiad yn bwysig iawn pan dysgu iaith newydd a fy nhaith dysgu Cymraeg fy hun wedi dangos fi sut mae'n gallu helpu fi cofio geirfa newydd pan rydyn ni'n ymarfer llawer dros amser.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Dewisais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gyfeiriannu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ymarfer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sgiliau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gwrando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achos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roeddwn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defnyddio'r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syniad</a:t>
            </a:r>
            <a:r>
              <a:rPr lang="en-GB" sz="1800" dirty="0">
                <a:effectLst/>
                <a:latin typeface="Calibri" panose="020F0502020204030204" pitchFamily="34" charset="0"/>
                <a:ea typeface="Calibri" panose="020F0502020204030204" pitchFamily="34" charset="0"/>
                <a:cs typeface="Times New Roman" panose="02020603050405020304" pitchFamily="18" charset="0"/>
              </a:rPr>
              <a:t> 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awyr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agored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gorffennol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Roeddwn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meddwl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roedd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syniad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diddorol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roi'r</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cyfle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ddefnyddio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llawer</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sgiliau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yr un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amser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hon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datblygu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sgiliau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ffitrwydd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ymwybyddiaeth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daearyddiaeth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iaith</a:t>
            </a:r>
            <a:r>
              <a:rPr lang="en-GB" sz="1800" dirty="0">
                <a:effectLst/>
                <a:latin typeface="Calibri" panose="020F0502020204030204" pitchFamily="34" charset="0"/>
                <a:ea typeface="Calibri" panose="020F0502020204030204" pitchFamily="34" charset="0"/>
                <a:cs typeface="Times New Roman" panose="02020603050405020304" pitchFamily="18" charset="0"/>
              </a:rPr>
              <a:t> Cymraeg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arbennig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sgiliau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gwrando</a:t>
            </a:r>
            <a:r>
              <a:rPr lang="en-GB" sz="1800" dirty="0">
                <a:effectLst/>
                <a:latin typeface="Calibri" panose="020F0502020204030204" pitchFamily="34" charset="0"/>
                <a:ea typeface="Calibri" panose="020F0502020204030204" pitchFamily="34" charset="0"/>
                <a:cs typeface="Times New Roman" panose="02020603050405020304" pitchFamily="18" charset="0"/>
              </a:rPr>
              <a:t> 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fforio'r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ardal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allan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rhedeg</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gwmpas</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cwrs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bwysig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gael</a:t>
            </a:r>
            <a:r>
              <a:rPr lang="en-GB" sz="1800" dirty="0">
                <a:effectLst/>
                <a:latin typeface="Calibri" panose="020F0502020204030204" pitchFamily="34" charset="0"/>
                <a:ea typeface="Calibri" panose="020F0502020204030204" pitchFamily="34" charset="0"/>
                <a:cs typeface="Times New Roman" panose="02020603050405020304" pitchFamily="18" charset="0"/>
              </a:rPr>
              <a:t> hwyl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iaith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meddwl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mwynhau'r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gweithgaredd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felly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mwynhau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chofio'r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iaith</a:t>
            </a:r>
            <a:r>
              <a:rPr lang="en-GB" sz="1800" dirty="0">
                <a:effectLst/>
                <a:latin typeface="Calibri" panose="020F0502020204030204" pitchFamily="34" charset="0"/>
                <a:ea typeface="Calibri" panose="020F0502020204030204" pitchFamily="34" charset="0"/>
                <a:cs typeface="Times New Roman" panose="02020603050405020304" pitchFamily="18" charset="0"/>
              </a:rPr>
              <a:t>. Mae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tasg</a:t>
            </a:r>
            <a:r>
              <a:rPr lang="en-GB" sz="1800" dirty="0">
                <a:effectLst/>
                <a:latin typeface="Calibri" panose="020F0502020204030204" pitchFamily="34" charset="0"/>
                <a:ea typeface="Calibri" panose="020F0502020204030204" pitchFamily="34" charset="0"/>
                <a:cs typeface="Times New Roman" panose="02020603050405020304" pitchFamily="18" charset="0"/>
              </a:rPr>
              <a:t> hon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hawdd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addasu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batrymau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arall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hefyd</a:t>
            </a:r>
            <a:r>
              <a:rPr lang="en-GB" sz="1800" dirty="0">
                <a:effectLst/>
                <a:latin typeface="Calibri" panose="020F0502020204030204" pitchFamily="34" charset="0"/>
                <a:ea typeface="Calibri" panose="020F0502020204030204" pitchFamily="34" charset="0"/>
                <a:cs typeface="Times New Roman" panose="02020603050405020304" pitchFamily="18" charset="0"/>
              </a:rPr>
              <a:t>, felly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hoffwn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ddefnyddio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hon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a:t>
            </a:r>
            <a:r>
              <a:rPr lang="en-GB" sz="1800" dirty="0" err="1">
                <a:effectLst/>
                <a:latin typeface="Calibri" panose="020F0502020204030204" pitchFamily="34" charset="0"/>
                <a:ea typeface="Calibri" panose="020F0502020204030204" pitchFamily="34" charset="0"/>
                <a:cs typeface="Calibri" panose="020F0502020204030204" pitchFamily="34" charset="0"/>
              </a:rPr>
              <a:t>ô</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bendant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ffeindio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drilio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iaith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symud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defnyddiol</a:t>
            </a:r>
            <a:r>
              <a:rPr lang="en-GB" sz="1800" dirty="0">
                <a:effectLst/>
                <a:latin typeface="Calibri" panose="020F0502020204030204" pitchFamily="34" charset="0"/>
                <a:ea typeface="Calibri" panose="020F0502020204030204" pitchFamily="34" charset="0"/>
                <a:cs typeface="Times New Roman" panose="02020603050405020304" pitchFamily="18" charset="0"/>
              </a:rPr>
              <a:t> 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geirfa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cwrs</a:t>
            </a:r>
            <a:r>
              <a:rPr lang="en-GB" sz="1800" dirty="0">
                <a:effectLst/>
                <a:latin typeface="Calibri" panose="020F0502020204030204" pitchFamily="34" charset="0"/>
                <a:ea typeface="Calibri" panose="020F0502020204030204" pitchFamily="34" charset="0"/>
                <a:cs typeface="Times New Roman" panose="02020603050405020304" pitchFamily="18" charset="0"/>
              </a:rPr>
              <a:t>, felly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penderfynais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ddechrau'r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sesiwn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mathemateg</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rhifedd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gyflwyno'r</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eirfa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ofyn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symud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ymlaen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a.y.b</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dosbarth</a:t>
            </a:r>
            <a:r>
              <a:rPr lang="en-GB" sz="1800" dirty="0">
                <a:effectLst/>
                <a:latin typeface="Calibri" panose="020F0502020204030204" pitchFamily="34" charset="0"/>
                <a:ea typeface="Calibri" panose="020F0502020204030204" pitchFamily="34" charset="0"/>
                <a:cs typeface="Times New Roman" panose="02020603050405020304" pitchFamily="18" charset="0"/>
              </a:rPr>
              <a:t> neu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iard</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Gwnes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gêm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Wordwall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ymarfer</a:t>
            </a:r>
            <a:r>
              <a:rPr lang="en-GB" sz="1800" dirty="0">
                <a:effectLst/>
                <a:latin typeface="Calibri" panose="020F0502020204030204" pitchFamily="34" charset="0"/>
                <a:ea typeface="Calibri" panose="020F0502020204030204" pitchFamily="34" charset="0"/>
                <a:cs typeface="Times New Roman" panose="02020603050405020304" pitchFamily="18" charset="0"/>
              </a:rPr>
              <a:t> yr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eirfa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Doeddwn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ddim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clywed</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Wordwall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cwrs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defnyddiais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"Kahoot"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gemau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tebyg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meddwl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Wordwall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gymwynasgar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achos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syml</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gwrth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dynnol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gemau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fel</a:t>
            </a:r>
            <a:r>
              <a:rPr lang="en-GB" sz="1800" dirty="0">
                <a:effectLst/>
                <a:latin typeface="Calibri" panose="020F0502020204030204" pitchFamily="34" charset="0"/>
                <a:ea typeface="Calibri" panose="020F0502020204030204" pitchFamily="34" charset="0"/>
                <a:cs typeface="Times New Roman" panose="02020603050405020304" pitchFamily="18" charset="0"/>
              </a:rPr>
              <a:t> "Kahoot".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Bydda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cymysgu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gemau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gwahanol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gadw'r</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diddordeb</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38967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01AE0D-C28E-98DA-05E4-0922FE3C62E0}"/>
              </a:ext>
            </a:extLst>
          </p:cNvPr>
          <p:cNvSpPr txBox="1"/>
          <p:nvPr/>
        </p:nvSpPr>
        <p:spPr>
          <a:xfrm>
            <a:off x="526472" y="289988"/>
            <a:ext cx="11139055" cy="7020961"/>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cynllun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brif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dasg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roeddwn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eisiau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greu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gweithgaredd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orchuddio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llawer</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sgiliau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dasg</a:t>
            </a:r>
            <a:r>
              <a:rPr lang="en-GB" sz="1800" dirty="0">
                <a:effectLst/>
                <a:latin typeface="Calibri" panose="020F0502020204030204" pitchFamily="34" charset="0"/>
                <a:ea typeface="Calibri" panose="020F0502020204030204" pitchFamily="34" charset="0"/>
                <a:cs typeface="Times New Roman" panose="02020603050405020304" pitchFamily="18" charset="0"/>
              </a:rPr>
              <a:t> hon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datblygu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sgiliau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daearyddiaeth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mathemateg</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wrth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gwrs</a:t>
            </a:r>
            <a:r>
              <a:rPr lang="en-GB" sz="1800"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defnyddio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map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syml</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Abergwaun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gyda</a:t>
            </a:r>
            <a:r>
              <a:rPr lang="en-GB" sz="1800" dirty="0">
                <a:effectLst/>
                <a:latin typeface="Calibri" panose="020F0502020204030204" pitchFamily="34" charset="0"/>
                <a:ea typeface="Calibri" panose="020F0502020204030204" pitchFamily="34" charset="0"/>
                <a:cs typeface="Times New Roman" panose="02020603050405020304" pitchFamily="18" charset="0"/>
              </a:rPr>
              <a:t> grid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helpu'r</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dilyn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rhoi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cyfeiriadau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cynllunio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gweithgareddau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tebyg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gorffennol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doeddwn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ddim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meddwl</a:t>
            </a:r>
            <a:r>
              <a:rPr lang="en-GB" sz="1800"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wneud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fel</a:t>
            </a:r>
            <a:r>
              <a:rPr lang="en-GB" sz="1800" dirty="0">
                <a:effectLst/>
                <a:latin typeface="Calibri" panose="020F0502020204030204" pitchFamily="34" charset="0"/>
                <a:ea typeface="Calibri" panose="020F0502020204030204" pitchFamily="34" charset="0"/>
                <a:cs typeface="Times New Roman" panose="02020603050405020304" pitchFamily="18" charset="0"/>
              </a:rPr>
              <a:t> hon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Gymraeg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nawr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teimlo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mwyaf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hyderus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chynllunio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tasgau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ymarfer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patrymau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neu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eirfa</a:t>
            </a:r>
            <a:r>
              <a:rPr lang="en-GB" sz="1800" dirty="0">
                <a:effectLst/>
                <a:latin typeface="Calibri" panose="020F0502020204030204" pitchFamily="34" charset="0"/>
                <a:ea typeface="Calibri" panose="020F0502020204030204" pitchFamily="34" charset="0"/>
                <a:cs typeface="Times New Roman" panose="02020603050405020304" pitchFamily="18" charset="0"/>
              </a:rPr>
              <a:t> Cymraeg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draws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cwricwlwm</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dasg</a:t>
            </a:r>
            <a:r>
              <a:rPr lang="en-GB" sz="1800" dirty="0">
                <a:effectLst/>
                <a:latin typeface="Calibri" panose="020F0502020204030204" pitchFamily="34" charset="0"/>
                <a:ea typeface="Calibri" panose="020F0502020204030204" pitchFamily="34" charset="0"/>
                <a:cs typeface="Times New Roman" panose="02020603050405020304" pitchFamily="18" charset="0"/>
              </a:rPr>
              <a:t> hon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ydy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hawdd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addasu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hefyd</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edrych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ymlaen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addysgu'r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Roeddwn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eisiau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greu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am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gelf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achos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roedd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llwybr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celf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greu</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gwmpas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Abergwaun</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Wdig</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theimlais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ddylai'r</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weld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celf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chymuned</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ysgol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mae'r</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henach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hyderus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fel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arfer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rhannu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hoffi</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ddim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hoffi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weithiau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dydyn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nhw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ddim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defnyddio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ansoddeiriau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gwahanol</a:t>
            </a:r>
            <a:r>
              <a:rPr lang="en-GB" sz="1800" dirty="0">
                <a:effectLst/>
                <a:latin typeface="Calibri" panose="020F0502020204030204" pitchFamily="34" charset="0"/>
                <a:ea typeface="Calibri" panose="020F0502020204030204" pitchFamily="34" charset="0"/>
                <a:cs typeface="Times New Roman" panose="02020603050405020304" pitchFamily="18" charset="0"/>
              </a:rPr>
              <a:t> neu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ddiddorol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dydyn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nhw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ddim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dysgu'r</a:t>
            </a:r>
            <a:r>
              <a:rPr lang="en-GB" sz="1800" dirty="0">
                <a:effectLst/>
                <a:latin typeface="Calibri" panose="020F0502020204030204" pitchFamily="34" charset="0"/>
                <a:ea typeface="Calibri" panose="020F0502020204030204" pitchFamily="34" charset="0"/>
                <a:cs typeface="Times New Roman" panose="02020603050405020304" pitchFamily="18" charset="0"/>
              </a:rPr>
              <a:t> "Fy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hoff</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patrwm</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Roeddwn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meddwl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batrwm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defnyddiol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llawer</a:t>
            </a:r>
            <a:r>
              <a:rPr lang="en-GB" sz="1800" dirty="0">
                <a:effectLst/>
                <a:latin typeface="Calibri" panose="020F0502020204030204" pitchFamily="34" charset="0"/>
                <a:ea typeface="Calibri" panose="020F0502020204030204" pitchFamily="34" charset="0"/>
                <a:cs typeface="Times New Roman" panose="02020603050405020304" pitchFamily="18" charset="0"/>
              </a:rPr>
              <a:t> 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dopig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fynegi</a:t>
            </a:r>
            <a:r>
              <a:rPr lang="en-GB" sz="1800" dirty="0">
                <a:effectLst/>
                <a:latin typeface="Calibri" panose="020F0502020204030204" pitchFamily="34" charset="0"/>
                <a:ea typeface="Calibri" panose="020F0502020204030204" pitchFamily="34" charset="0"/>
                <a:cs typeface="Times New Roman" panose="02020603050405020304" pitchFamily="18" charset="0"/>
              </a:rPr>
              <a:t> barn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gyfle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ymarfer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treiglad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meddal</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hefyd</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Gwnes</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i</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gêm</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Chwap</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i</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ddysgu'r</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ansoddeiriau</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newydd</a:t>
            </a:r>
            <a:r>
              <a:rPr lang="en-GB" dirty="0">
                <a:latin typeface="Calibri" panose="020F0502020204030204" pitchFamily="34" charset="0"/>
                <a:ea typeface="Calibri" panose="020F0502020204030204" pitchFamily="34" charset="0"/>
                <a:cs typeface="Times New Roman" panose="02020603050405020304" pitchFamily="18" charset="0"/>
              </a:rPr>
              <a:t> ac </a:t>
            </a:r>
            <a:r>
              <a:rPr lang="en-GB" dirty="0" err="1">
                <a:latin typeface="Calibri" panose="020F0502020204030204" pitchFamily="34" charset="0"/>
                <a:ea typeface="Calibri" panose="020F0502020204030204" pitchFamily="34" charset="0"/>
                <a:cs typeface="Times New Roman" panose="02020603050405020304" pitchFamily="18" charset="0"/>
              </a:rPr>
              <a:t>ymarfer</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geiriau</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cyfarwydd</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Rydyn</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ni</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wedi</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mwynhau</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chwarae</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chwap</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yn</a:t>
            </a:r>
            <a:r>
              <a:rPr lang="en-GB" dirty="0">
                <a:latin typeface="Calibri" panose="020F0502020204030204" pitchFamily="34" charset="0"/>
                <a:ea typeface="Calibri" panose="020F0502020204030204" pitchFamily="34" charset="0"/>
                <a:cs typeface="Times New Roman" panose="02020603050405020304" pitchFamily="18" charset="0"/>
              </a:rPr>
              <a:t> yr </a:t>
            </a:r>
            <a:r>
              <a:rPr lang="en-GB" dirty="0" err="1">
                <a:latin typeface="Calibri" panose="020F0502020204030204" pitchFamily="34" charset="0"/>
                <a:ea typeface="Calibri" panose="020F0502020204030204" pitchFamily="34" charset="0"/>
                <a:cs typeface="Times New Roman" panose="02020603050405020304" pitchFamily="18" charset="0"/>
              </a:rPr>
              <a:t>hwb</a:t>
            </a:r>
            <a:r>
              <a:rPr lang="en-GB" dirty="0">
                <a:latin typeface="Calibri" panose="020F0502020204030204" pitchFamily="34" charset="0"/>
                <a:ea typeface="Calibri" panose="020F0502020204030204" pitchFamily="34" charset="0"/>
                <a:cs typeface="Times New Roman" panose="02020603050405020304" pitchFamily="18" charset="0"/>
              </a:rPr>
              <a:t> - </a:t>
            </a:r>
            <a:r>
              <a:rPr lang="en-GB" dirty="0" err="1">
                <a:latin typeface="Calibri" panose="020F0502020204030204" pitchFamily="34" charset="0"/>
                <a:ea typeface="Calibri" panose="020F0502020204030204" pitchFamily="34" charset="0"/>
                <a:cs typeface="Times New Roman" panose="02020603050405020304" pitchFamily="18" charset="0"/>
              </a:rPr>
              <a:t>mae'n</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em</a:t>
            </a:r>
            <a:r>
              <a:rPr lang="en-GB" dirty="0">
                <a:latin typeface="Calibri" panose="020F0502020204030204" pitchFamily="34" charset="0"/>
                <a:ea typeface="Calibri" panose="020F0502020204030204" pitchFamily="34" charset="0"/>
                <a:cs typeface="Times New Roman" panose="02020603050405020304" pitchFamily="18" charset="0"/>
              </a:rPr>
              <a:t> wych </a:t>
            </a:r>
            <a:r>
              <a:rPr lang="en-GB" dirty="0" err="1">
                <a:latin typeface="Calibri" panose="020F0502020204030204" pitchFamily="34" charset="0"/>
                <a:ea typeface="Calibri" panose="020F0502020204030204" pitchFamily="34" charset="0"/>
                <a:cs typeface="Times New Roman" panose="02020603050405020304" pitchFamily="18" charset="0"/>
              </a:rPr>
              <a:t>i</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ddysgu</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geirfa</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newydd</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yn</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gyflym</a:t>
            </a:r>
            <a:r>
              <a:rPr lang="en-GB" dirty="0">
                <a:latin typeface="Calibri" panose="020F0502020204030204" pitchFamily="34" charset="0"/>
                <a:ea typeface="Calibri" panose="020F0502020204030204" pitchFamily="34" charset="0"/>
                <a:cs typeface="Times New Roman" panose="02020603050405020304" pitchFamily="18" charset="0"/>
              </a:rPr>
              <a:t> ac </a:t>
            </a:r>
            <a:r>
              <a:rPr lang="en-GB" dirty="0" err="1">
                <a:latin typeface="Calibri" panose="020F0502020204030204" pitchFamily="34" charset="0"/>
                <a:ea typeface="Calibri" panose="020F0502020204030204" pitchFamily="34" charset="0"/>
                <a:cs typeface="Times New Roman" panose="02020603050405020304" pitchFamily="18" charset="0"/>
              </a:rPr>
              <a:t>mae'n</a:t>
            </a:r>
            <a:r>
              <a:rPr lang="en-GB" dirty="0">
                <a:latin typeface="Calibri" panose="020F0502020204030204" pitchFamily="34" charset="0"/>
                <a:ea typeface="Calibri" panose="020F0502020204030204" pitchFamily="34" charset="0"/>
                <a:cs typeface="Times New Roman" panose="02020603050405020304" pitchFamily="18" charset="0"/>
              </a:rPr>
              <a:t> hwyl a </a:t>
            </a:r>
            <a:r>
              <a:rPr lang="en-GB" dirty="0" err="1">
                <a:latin typeface="Calibri" panose="020F0502020204030204" pitchFamily="34" charset="0"/>
                <a:ea typeface="Calibri" panose="020F0502020204030204" pitchFamily="34" charset="0"/>
                <a:cs typeface="Times New Roman" panose="02020603050405020304" pitchFamily="18" charset="0"/>
              </a:rPr>
              <a:t>cystadleuol</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i</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chwarae</a:t>
            </a:r>
            <a:r>
              <a:rPr lang="en-GB">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Yn </a:t>
            </a:r>
            <a:r>
              <a:rPr lang="en-GB" sz="1800" dirty="0">
                <a:effectLst/>
                <a:latin typeface="Calibri" panose="020F0502020204030204" pitchFamily="34" charset="0"/>
                <a:ea typeface="Calibri" panose="020F0502020204030204" pitchFamily="34" charset="0"/>
                <a:cs typeface="Times New Roman" panose="02020603050405020304" pitchFamily="18" charset="0"/>
              </a:rPr>
              <a:t>yr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hwb</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rydyn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wedi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mwynhau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adolygu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patrymau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weithio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phyramid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cyfieithi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gyfle</a:t>
            </a:r>
            <a:r>
              <a:rPr lang="en-GB" sz="1800" dirty="0">
                <a:effectLst/>
                <a:latin typeface="Calibri" panose="020F0502020204030204" pitchFamily="34" charset="0"/>
                <a:ea typeface="Calibri" panose="020F0502020204030204" pitchFamily="34" charset="0"/>
                <a:cs typeface="Times New Roman" panose="02020603050405020304" pitchFamily="18" charset="0"/>
              </a:rPr>
              <a:t> da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weithio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mewn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triawd</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ymarfer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ynganu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treigladau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geirfa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Hefyd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dasg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ddefnyddio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grŵp</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cymysg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gallu</a:t>
            </a:r>
            <a:r>
              <a:rPr lang="en-GB" sz="1800" dirty="0">
                <a:effectLst/>
                <a:latin typeface="Calibri" panose="020F0502020204030204" pitchFamily="34" charset="0"/>
                <a:ea typeface="Calibri" panose="020F0502020204030204" pitchFamily="34" charset="0"/>
                <a:cs typeface="Times New Roman" panose="02020603050405020304" pitchFamily="18" charset="0"/>
              </a:rPr>
              <a:t>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efallai'r</a:t>
            </a:r>
            <a:r>
              <a:rPr lang="en-GB" sz="1800" dirty="0">
                <a:effectLst/>
                <a:latin typeface="Calibri" panose="020F0502020204030204" pitchFamily="34" charset="0"/>
                <a:ea typeface="Calibri" panose="020F0502020204030204" pitchFamily="34" charset="0"/>
                <a:cs typeface="Times New Roman" panose="02020603050405020304" pitchFamily="18" charset="0"/>
              </a:rPr>
              <a:t> person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llai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hyderus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gallai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fod</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dyfarnwr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helpu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nhw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adeiladu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roeddwn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creu'r</a:t>
            </a:r>
            <a:r>
              <a:rPr lang="en-GB" sz="1800" dirty="0">
                <a:effectLst/>
                <a:latin typeface="Calibri" panose="020F0502020204030204" pitchFamily="34" charset="0"/>
                <a:ea typeface="Calibri" panose="020F0502020204030204" pitchFamily="34" charset="0"/>
                <a:cs typeface="Times New Roman" panose="02020603050405020304" pitchFamily="18" charset="0"/>
              </a:rPr>
              <a:t> pyramid,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Penderfynais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gynnwys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patrymau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mwy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cyfarwydd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bwys</a:t>
            </a:r>
            <a:r>
              <a:rPr lang="en-GB" sz="18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patrymau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newydd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helpu'r</a:t>
            </a:r>
            <a:r>
              <a:rPr lang="en-GB" sz="1800" dirty="0">
                <a:effectLst/>
                <a:latin typeface="Calibri" panose="020F0502020204030204" pitchFamily="34" charset="0"/>
                <a:ea typeface="Calibri" panose="020F0502020204030204" pitchFamily="34" charset="0"/>
                <a:cs typeface="Times New Roman" panose="02020603050405020304" pitchFamily="18" charset="0"/>
              </a:rPr>
              <a:t> plant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adeiladu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hyder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ac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ymarfer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patrymau</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nhw</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wybod</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translation tasks we give our students must be relevant to prior learning. They often are not.” (Conti, 2017)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24205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C0CBE-152D-9D94-2120-0097ADDAA4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C825DC-2283-92F7-A0ED-70FA00B6256A}"/>
              </a:ext>
            </a:extLst>
          </p:cNvPr>
          <p:cNvSpPr>
            <a:spLocks noGrp="1"/>
          </p:cNvSpPr>
          <p:nvPr>
            <p:ph type="title"/>
          </p:nvPr>
        </p:nvSpPr>
        <p:spPr>
          <a:xfrm>
            <a:off x="0" y="0"/>
            <a:ext cx="10515600" cy="1325563"/>
          </a:xfrm>
        </p:spPr>
        <p:txBody>
          <a:bodyPr/>
          <a:lstStyle/>
          <a:p>
            <a:r>
              <a:rPr lang="en-GB" dirty="0" err="1"/>
              <a:t>Tasg</a:t>
            </a:r>
            <a:r>
              <a:rPr lang="en-GB" dirty="0"/>
              <a:t> 1  - </a:t>
            </a:r>
            <a:r>
              <a:rPr lang="en-US" sz="4400" dirty="0">
                <a:solidFill>
                  <a:schemeClr val="tx1"/>
                </a:solidFill>
                <a:latin typeface="Calibri"/>
                <a:cs typeface="Calibri"/>
              </a:rPr>
              <a:t>Iechyd a </a:t>
            </a:r>
            <a:r>
              <a:rPr lang="en-US" sz="4400" dirty="0" err="1">
                <a:solidFill>
                  <a:schemeClr val="tx1"/>
                </a:solidFill>
                <a:latin typeface="Calibri"/>
                <a:cs typeface="Calibri"/>
              </a:rPr>
              <a:t>Lles</a:t>
            </a:r>
            <a:endParaRPr lang="en-GB" dirty="0"/>
          </a:p>
        </p:txBody>
      </p:sp>
      <p:sp>
        <p:nvSpPr>
          <p:cNvPr id="3" name="TextBox 2">
            <a:extLst>
              <a:ext uri="{FF2B5EF4-FFF2-40B4-BE49-F238E27FC236}">
                <a16:creationId xmlns:a16="http://schemas.microsoft.com/office/drawing/2014/main" id="{B8BD4B5D-1C5D-546D-4278-6B4D89ACD8B7}"/>
              </a:ext>
            </a:extLst>
          </p:cNvPr>
          <p:cNvSpPr txBox="1"/>
          <p:nvPr/>
        </p:nvSpPr>
        <p:spPr>
          <a:xfrm>
            <a:off x="256673" y="1427746"/>
            <a:ext cx="11710737" cy="4524315"/>
          </a:xfrm>
          <a:prstGeom prst="rect">
            <a:avLst/>
          </a:prstGeom>
          <a:noFill/>
        </p:spPr>
        <p:txBody>
          <a:bodyPr wrap="square" rtlCol="0">
            <a:spAutoFit/>
          </a:bodyPr>
          <a:lstStyle/>
          <a:p>
            <a:r>
              <a:rPr lang="cy-GB" b="1" dirty="0"/>
              <a:t>Nod y wers : </a:t>
            </a:r>
            <a:r>
              <a:rPr lang="cy-GB" dirty="0"/>
              <a:t>Adolygu sut i siarad am ble mae pobl yn byw yn y person cyntaf a trydydd berson.</a:t>
            </a:r>
          </a:p>
          <a:p>
            <a:r>
              <a:rPr lang="cy-GB" dirty="0"/>
              <a:t>                       Dysgu sut i ymestyn y frawddeg gyda pha fath o dŷ pobl yn byw mewn.</a:t>
            </a:r>
          </a:p>
          <a:p>
            <a:endParaRPr lang="cy-GB" dirty="0"/>
          </a:p>
          <a:p>
            <a:r>
              <a:rPr lang="cy-GB" b="1" dirty="0"/>
              <a:t>Gwybodaeth flaenorol: </a:t>
            </a:r>
            <a:r>
              <a:rPr lang="cy-GB" dirty="0"/>
              <a:t>Wers ddiwethaf, roedd y plant yn dysgu “Rydw i’n byw yn ....” ac y negyddol “Dydw i ddim yn byw yn” ac yn y trydydd berson “Mae e/hi/Cai’n byw yn ........” ac y negyddol “Dydy e/hi/Jac ddim yn byw yn ...”</a:t>
            </a:r>
          </a:p>
          <a:p>
            <a:endParaRPr lang="cy-GB" dirty="0"/>
          </a:p>
          <a:p>
            <a:r>
              <a:rPr lang="cy-GB" b="1" dirty="0"/>
              <a:t>Gweithgareddau: </a:t>
            </a:r>
          </a:p>
          <a:p>
            <a:pPr marL="285750" indent="-285750">
              <a:buFont typeface="Arial" panose="020B0604020202020204" pitchFamily="34" charset="0"/>
              <a:buChar char="•"/>
            </a:pPr>
            <a:r>
              <a:rPr lang="cy-GB" dirty="0"/>
              <a:t>Bydd yr athro cyflwyno'r eirfa newydd gyda chardiau fflach. </a:t>
            </a:r>
            <a:endParaRPr lang="cy-GB" dirty="0">
              <a:highlight>
                <a:srgbClr val="FFFF00"/>
              </a:highlight>
            </a:endParaRPr>
          </a:p>
          <a:p>
            <a:pPr marL="285750" indent="-285750">
              <a:buFont typeface="Arial" panose="020B0604020202020204" pitchFamily="34" charset="0"/>
              <a:buChar char="•"/>
            </a:pPr>
            <a:r>
              <a:rPr lang="cy-GB" dirty="0"/>
              <a:t>Bydd y plant yn ymarfer yr eirfa gan chwarae bingo stribed mewn grwpiau o chwe. </a:t>
            </a:r>
            <a:endParaRPr lang="cy-GB" dirty="0">
              <a:highlight>
                <a:srgbClr val="FFFF00"/>
              </a:highlight>
            </a:endParaRPr>
          </a:p>
          <a:p>
            <a:pPr marL="285750" indent="-285750">
              <a:buFont typeface="Arial" panose="020B0604020202020204" pitchFamily="34" charset="0"/>
              <a:buChar char="•"/>
            </a:pPr>
            <a:r>
              <a:rPr lang="cy-GB" dirty="0"/>
              <a:t>Bydd yr athro cyflwyno'r patrwm estynedig "mewn ... " gan drilio gyda chardiau flach. </a:t>
            </a:r>
            <a:endParaRPr lang="cy-GB" dirty="0">
              <a:highlight>
                <a:srgbClr val="FFFF00"/>
              </a:highlight>
            </a:endParaRPr>
          </a:p>
          <a:p>
            <a:pPr marL="285750" indent="-285750">
              <a:buFont typeface="Arial" panose="020B0604020202020204" pitchFamily="34" charset="0"/>
              <a:buChar char="•"/>
            </a:pPr>
            <a:r>
              <a:rPr lang="cy-GB" dirty="0"/>
              <a:t>Yn olaf, bydd y plant yn ymarfer sgiliau gwrando gan chwarae cyfeiriannu, dilyno map a sganio cod QR i glywed i'r patrwm a llenwi'r bylchau mewn brawddegau i adolygu. </a:t>
            </a:r>
            <a:endParaRPr lang="cy-GB" dirty="0">
              <a:highlight>
                <a:srgbClr val="FFFF00"/>
              </a:highlight>
            </a:endParaRPr>
          </a:p>
          <a:p>
            <a:pPr marL="285750" indent="-285750">
              <a:buFont typeface="Arial" panose="020B0604020202020204" pitchFamily="34" charset="0"/>
              <a:buChar char="•"/>
            </a:pPr>
            <a:endParaRPr lang="cy-GB" dirty="0"/>
          </a:p>
          <a:p>
            <a:r>
              <a:rPr lang="cy-GB" b="1" dirty="0"/>
              <a:t>Gwahaniaethiad:</a:t>
            </a:r>
          </a:p>
          <a:p>
            <a:r>
              <a:rPr lang="cy-GB" dirty="0"/>
              <a:t>Bydd y grwpiau yn ôl gallu. Mae Set Ac o'r gwaith yn hawddach ac mae Set DD yn anoddach. Bydd yr athro angen i ddewis y gwaith gwell i bob grŵp.</a:t>
            </a:r>
          </a:p>
        </p:txBody>
      </p:sp>
      <p:pic>
        <p:nvPicPr>
          <p:cNvPr id="4" name="Picture 3">
            <a:extLst>
              <a:ext uri="{FF2B5EF4-FFF2-40B4-BE49-F238E27FC236}">
                <a16:creationId xmlns:a16="http://schemas.microsoft.com/office/drawing/2014/main" id="{0E7EF8D5-7C70-3133-5A2B-D4EA52FB9127}"/>
              </a:ext>
            </a:extLst>
          </p:cNvPr>
          <p:cNvPicPr>
            <a:picLocks noChangeAspect="1"/>
          </p:cNvPicPr>
          <p:nvPr/>
        </p:nvPicPr>
        <p:blipFill>
          <a:blip r:embed="rId2"/>
          <a:stretch>
            <a:fillRect/>
          </a:stretch>
        </p:blipFill>
        <p:spPr>
          <a:xfrm>
            <a:off x="10994478" y="0"/>
            <a:ext cx="1197522" cy="1305165"/>
          </a:xfrm>
          <a:prstGeom prst="rect">
            <a:avLst/>
          </a:prstGeom>
        </p:spPr>
      </p:pic>
    </p:spTree>
    <p:extLst>
      <p:ext uri="{BB962C8B-B14F-4D97-AF65-F5344CB8AC3E}">
        <p14:creationId xmlns:p14="http://schemas.microsoft.com/office/powerpoint/2010/main" val="2181480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 name="Table 19">
            <a:extLst>
              <a:ext uri="{FF2B5EF4-FFF2-40B4-BE49-F238E27FC236}">
                <a16:creationId xmlns:a16="http://schemas.microsoft.com/office/drawing/2014/main" id="{6F1F1FD7-D8C7-29F1-1E77-E9C7A13C5FC7}"/>
              </a:ext>
            </a:extLst>
          </p:cNvPr>
          <p:cNvGraphicFramePr>
            <a:graphicFrameLocks noGrp="1"/>
          </p:cNvGraphicFramePr>
          <p:nvPr>
            <p:extLst>
              <p:ext uri="{D42A27DB-BD31-4B8C-83A1-F6EECF244321}">
                <p14:modId xmlns:p14="http://schemas.microsoft.com/office/powerpoint/2010/main" val="38667262"/>
              </p:ext>
            </p:extLst>
          </p:nvPr>
        </p:nvGraphicFramePr>
        <p:xfrm>
          <a:off x="0" y="0"/>
          <a:ext cx="12192000" cy="68580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462068607"/>
                    </a:ext>
                  </a:extLst>
                </a:gridCol>
                <a:gridCol w="3048000">
                  <a:extLst>
                    <a:ext uri="{9D8B030D-6E8A-4147-A177-3AD203B41FA5}">
                      <a16:colId xmlns:a16="http://schemas.microsoft.com/office/drawing/2014/main" val="3960571557"/>
                    </a:ext>
                  </a:extLst>
                </a:gridCol>
                <a:gridCol w="3048000">
                  <a:extLst>
                    <a:ext uri="{9D8B030D-6E8A-4147-A177-3AD203B41FA5}">
                      <a16:colId xmlns:a16="http://schemas.microsoft.com/office/drawing/2014/main" val="2669521940"/>
                    </a:ext>
                  </a:extLst>
                </a:gridCol>
                <a:gridCol w="3048000">
                  <a:extLst>
                    <a:ext uri="{9D8B030D-6E8A-4147-A177-3AD203B41FA5}">
                      <a16:colId xmlns:a16="http://schemas.microsoft.com/office/drawing/2014/main" val="3812192233"/>
                    </a:ext>
                  </a:extLst>
                </a:gridCol>
              </a:tblGrid>
              <a:tr h="342900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52645928"/>
                  </a:ext>
                </a:extLst>
              </a:tr>
              <a:tr h="3429000">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09657758"/>
                  </a:ext>
                </a:extLst>
              </a:tr>
            </a:tbl>
          </a:graphicData>
        </a:graphic>
      </p:graphicFrame>
      <p:pic>
        <p:nvPicPr>
          <p:cNvPr id="7" name="Picture 6" descr="A building with trees and a blue circle&#10;&#10;Description automatically generated">
            <a:extLst>
              <a:ext uri="{FF2B5EF4-FFF2-40B4-BE49-F238E27FC236}">
                <a16:creationId xmlns:a16="http://schemas.microsoft.com/office/drawing/2014/main" id="{E958E77D-6CEB-53F4-7FA0-A0D1E84C8C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436642" y="294430"/>
            <a:ext cx="2240792" cy="2012163"/>
          </a:xfrm>
          <a:prstGeom prst="rect">
            <a:avLst/>
          </a:prstGeom>
        </p:spPr>
      </p:pic>
      <p:pic>
        <p:nvPicPr>
          <p:cNvPr id="9" name="Picture 8" descr="A house with a red roof&#10;&#10;Description automatically generated">
            <a:extLst>
              <a:ext uri="{FF2B5EF4-FFF2-40B4-BE49-F238E27FC236}">
                <a16:creationId xmlns:a16="http://schemas.microsoft.com/office/drawing/2014/main" id="{9EC60DEA-B747-A9B2-9383-7F517025CA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07242" y="4168519"/>
            <a:ext cx="2747492" cy="1108331"/>
          </a:xfrm>
          <a:prstGeom prst="rect">
            <a:avLst/>
          </a:prstGeom>
        </p:spPr>
      </p:pic>
      <p:pic>
        <p:nvPicPr>
          <p:cNvPr id="11" name="Picture 10" descr="A trailer with a porch and stairs&#10;&#10;Description automatically generated">
            <a:extLst>
              <a:ext uri="{FF2B5EF4-FFF2-40B4-BE49-F238E27FC236}">
                <a16:creationId xmlns:a16="http://schemas.microsoft.com/office/drawing/2014/main" id="{7533B5F0-4F4D-E242-3818-4A866900F0F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7266" y="3855001"/>
            <a:ext cx="2861620" cy="1907111"/>
          </a:xfrm>
          <a:prstGeom prst="rect">
            <a:avLst/>
          </a:prstGeom>
        </p:spPr>
      </p:pic>
      <p:pic>
        <p:nvPicPr>
          <p:cNvPr id="13" name="Picture 12">
            <a:extLst>
              <a:ext uri="{FF2B5EF4-FFF2-40B4-BE49-F238E27FC236}">
                <a16:creationId xmlns:a16="http://schemas.microsoft.com/office/drawing/2014/main" id="{D7B357BB-200B-A37C-1AAF-1422775F0565}"/>
              </a:ext>
            </a:extLst>
          </p:cNvPr>
          <p:cNvPicPr>
            <a:picLocks noChangeAspect="1"/>
          </p:cNvPicPr>
          <p:nvPr/>
        </p:nvPicPr>
        <p:blipFill>
          <a:blip r:embed="rId5"/>
          <a:stretch>
            <a:fillRect/>
          </a:stretch>
        </p:blipFill>
        <p:spPr>
          <a:xfrm>
            <a:off x="9430264" y="190694"/>
            <a:ext cx="2315684" cy="2265525"/>
          </a:xfrm>
          <a:prstGeom prst="rect">
            <a:avLst/>
          </a:prstGeom>
        </p:spPr>
      </p:pic>
      <p:pic>
        <p:nvPicPr>
          <p:cNvPr id="15" name="Picture 14">
            <a:extLst>
              <a:ext uri="{FF2B5EF4-FFF2-40B4-BE49-F238E27FC236}">
                <a16:creationId xmlns:a16="http://schemas.microsoft.com/office/drawing/2014/main" id="{9030F914-5417-1F88-CB6B-863BE2C130B4}"/>
              </a:ext>
            </a:extLst>
          </p:cNvPr>
          <p:cNvPicPr>
            <a:picLocks noChangeAspect="1"/>
          </p:cNvPicPr>
          <p:nvPr/>
        </p:nvPicPr>
        <p:blipFill>
          <a:blip r:embed="rId6"/>
          <a:stretch>
            <a:fillRect/>
          </a:stretch>
        </p:blipFill>
        <p:spPr>
          <a:xfrm>
            <a:off x="6512511" y="3631904"/>
            <a:ext cx="2153572" cy="1839005"/>
          </a:xfrm>
          <a:prstGeom prst="rect">
            <a:avLst/>
          </a:prstGeom>
        </p:spPr>
      </p:pic>
      <p:pic>
        <p:nvPicPr>
          <p:cNvPr id="17" name="Picture 16">
            <a:extLst>
              <a:ext uri="{FF2B5EF4-FFF2-40B4-BE49-F238E27FC236}">
                <a16:creationId xmlns:a16="http://schemas.microsoft.com/office/drawing/2014/main" id="{25866C0E-551E-C985-9492-C33DDF2E3288}"/>
              </a:ext>
            </a:extLst>
          </p:cNvPr>
          <p:cNvPicPr>
            <a:picLocks noChangeAspect="1"/>
          </p:cNvPicPr>
          <p:nvPr/>
        </p:nvPicPr>
        <p:blipFill>
          <a:blip r:embed="rId7"/>
          <a:stretch>
            <a:fillRect/>
          </a:stretch>
        </p:blipFill>
        <p:spPr>
          <a:xfrm>
            <a:off x="6512511" y="190694"/>
            <a:ext cx="2315684" cy="2115900"/>
          </a:xfrm>
          <a:prstGeom prst="rect">
            <a:avLst/>
          </a:prstGeom>
        </p:spPr>
      </p:pic>
      <p:pic>
        <p:nvPicPr>
          <p:cNvPr id="19" name="Picture 18">
            <a:extLst>
              <a:ext uri="{FF2B5EF4-FFF2-40B4-BE49-F238E27FC236}">
                <a16:creationId xmlns:a16="http://schemas.microsoft.com/office/drawing/2014/main" id="{1558548B-A4C1-B41D-2983-0F8CDCFCE9DA}"/>
              </a:ext>
            </a:extLst>
          </p:cNvPr>
          <p:cNvPicPr>
            <a:picLocks noChangeAspect="1"/>
          </p:cNvPicPr>
          <p:nvPr/>
        </p:nvPicPr>
        <p:blipFill>
          <a:blip r:embed="rId8"/>
          <a:stretch>
            <a:fillRect/>
          </a:stretch>
        </p:blipFill>
        <p:spPr>
          <a:xfrm>
            <a:off x="3274869" y="4009675"/>
            <a:ext cx="2821131" cy="1674695"/>
          </a:xfrm>
          <a:prstGeom prst="rect">
            <a:avLst/>
          </a:prstGeom>
        </p:spPr>
      </p:pic>
      <p:sp>
        <p:nvSpPr>
          <p:cNvPr id="21" name="TextBox 20">
            <a:extLst>
              <a:ext uri="{FF2B5EF4-FFF2-40B4-BE49-F238E27FC236}">
                <a16:creationId xmlns:a16="http://schemas.microsoft.com/office/drawing/2014/main" id="{569D67F7-40C0-C2F6-559F-B097840674DF}"/>
              </a:ext>
            </a:extLst>
          </p:cNvPr>
          <p:cNvSpPr txBox="1"/>
          <p:nvPr/>
        </p:nvSpPr>
        <p:spPr>
          <a:xfrm>
            <a:off x="9174709" y="6150114"/>
            <a:ext cx="3012558" cy="707886"/>
          </a:xfrm>
          <a:prstGeom prst="rect">
            <a:avLst/>
          </a:prstGeom>
          <a:noFill/>
        </p:spPr>
        <p:txBody>
          <a:bodyPr wrap="square" rtlCol="0">
            <a:spAutoFit/>
          </a:bodyPr>
          <a:lstStyle/>
          <a:p>
            <a:pPr algn="ctr"/>
            <a:r>
              <a:rPr lang="en-GB" sz="4000" dirty="0" err="1"/>
              <a:t>tŷ</a:t>
            </a:r>
            <a:r>
              <a:rPr lang="en-GB" sz="4000" dirty="0"/>
              <a:t> </a:t>
            </a:r>
            <a:r>
              <a:rPr lang="en-GB" sz="4000" dirty="0" err="1"/>
              <a:t>ar</a:t>
            </a:r>
            <a:r>
              <a:rPr lang="en-GB" sz="4000" dirty="0"/>
              <a:t> </a:t>
            </a:r>
            <a:r>
              <a:rPr lang="en-GB" sz="4000" dirty="0" err="1"/>
              <a:t>wahân</a:t>
            </a:r>
            <a:endParaRPr lang="en-GB" sz="4000" dirty="0"/>
          </a:p>
        </p:txBody>
      </p:sp>
      <p:sp>
        <p:nvSpPr>
          <p:cNvPr id="22" name="TextBox 21">
            <a:extLst>
              <a:ext uri="{FF2B5EF4-FFF2-40B4-BE49-F238E27FC236}">
                <a16:creationId xmlns:a16="http://schemas.microsoft.com/office/drawing/2014/main" id="{5AAD5E67-7843-6480-6347-E673B1BD51C2}"/>
              </a:ext>
            </a:extLst>
          </p:cNvPr>
          <p:cNvSpPr txBox="1"/>
          <p:nvPr/>
        </p:nvSpPr>
        <p:spPr>
          <a:xfrm>
            <a:off x="3050759" y="2688119"/>
            <a:ext cx="3012558" cy="707886"/>
          </a:xfrm>
          <a:prstGeom prst="rect">
            <a:avLst/>
          </a:prstGeom>
          <a:noFill/>
        </p:spPr>
        <p:txBody>
          <a:bodyPr wrap="square" rtlCol="0">
            <a:spAutoFit/>
          </a:bodyPr>
          <a:lstStyle/>
          <a:p>
            <a:pPr algn="ctr"/>
            <a:r>
              <a:rPr lang="en-GB" sz="4000" dirty="0" err="1"/>
              <a:t>fflat</a:t>
            </a:r>
            <a:endParaRPr lang="en-GB" sz="4000" dirty="0"/>
          </a:p>
        </p:txBody>
      </p:sp>
      <p:sp>
        <p:nvSpPr>
          <p:cNvPr id="23" name="TextBox 22">
            <a:extLst>
              <a:ext uri="{FF2B5EF4-FFF2-40B4-BE49-F238E27FC236}">
                <a16:creationId xmlns:a16="http://schemas.microsoft.com/office/drawing/2014/main" id="{AFBBECA1-CA85-3612-BD6E-C5071737158A}"/>
              </a:ext>
            </a:extLst>
          </p:cNvPr>
          <p:cNvSpPr txBox="1"/>
          <p:nvPr/>
        </p:nvSpPr>
        <p:spPr>
          <a:xfrm>
            <a:off x="6101518" y="2721114"/>
            <a:ext cx="3012558" cy="707886"/>
          </a:xfrm>
          <a:prstGeom prst="rect">
            <a:avLst/>
          </a:prstGeom>
          <a:noFill/>
        </p:spPr>
        <p:txBody>
          <a:bodyPr wrap="square" rtlCol="0">
            <a:spAutoFit/>
          </a:bodyPr>
          <a:lstStyle/>
          <a:p>
            <a:pPr algn="ctr"/>
            <a:r>
              <a:rPr lang="en-GB" sz="4000" dirty="0" err="1"/>
              <a:t>tŷ</a:t>
            </a:r>
            <a:r>
              <a:rPr lang="en-GB" sz="4000" dirty="0"/>
              <a:t> </a:t>
            </a:r>
            <a:r>
              <a:rPr lang="en-GB" sz="4000" dirty="0" err="1"/>
              <a:t>pâr</a:t>
            </a:r>
            <a:endParaRPr lang="en-GB" sz="4000" dirty="0"/>
          </a:p>
        </p:txBody>
      </p:sp>
      <p:sp>
        <p:nvSpPr>
          <p:cNvPr id="24" name="TextBox 23">
            <a:extLst>
              <a:ext uri="{FF2B5EF4-FFF2-40B4-BE49-F238E27FC236}">
                <a16:creationId xmlns:a16="http://schemas.microsoft.com/office/drawing/2014/main" id="{067E73DF-099D-31D6-D1C1-5C4688A687C9}"/>
              </a:ext>
            </a:extLst>
          </p:cNvPr>
          <p:cNvSpPr txBox="1"/>
          <p:nvPr/>
        </p:nvSpPr>
        <p:spPr>
          <a:xfrm>
            <a:off x="9198543" y="2688119"/>
            <a:ext cx="3012558" cy="707886"/>
          </a:xfrm>
          <a:prstGeom prst="rect">
            <a:avLst/>
          </a:prstGeom>
          <a:noFill/>
        </p:spPr>
        <p:txBody>
          <a:bodyPr wrap="square" rtlCol="0">
            <a:spAutoFit/>
          </a:bodyPr>
          <a:lstStyle/>
          <a:p>
            <a:pPr algn="ctr"/>
            <a:r>
              <a:rPr lang="en-GB" sz="4000" dirty="0" err="1"/>
              <a:t>bwthyn</a:t>
            </a:r>
            <a:endParaRPr lang="en-GB" sz="4000" dirty="0"/>
          </a:p>
        </p:txBody>
      </p:sp>
      <p:sp>
        <p:nvSpPr>
          <p:cNvPr id="25" name="TextBox 24">
            <a:extLst>
              <a:ext uri="{FF2B5EF4-FFF2-40B4-BE49-F238E27FC236}">
                <a16:creationId xmlns:a16="http://schemas.microsoft.com/office/drawing/2014/main" id="{961759E4-1403-BD71-5FC0-379E3BE5D159}"/>
              </a:ext>
            </a:extLst>
          </p:cNvPr>
          <p:cNvSpPr txBox="1"/>
          <p:nvPr/>
        </p:nvSpPr>
        <p:spPr>
          <a:xfrm>
            <a:off x="6143050" y="6150114"/>
            <a:ext cx="3012558" cy="707886"/>
          </a:xfrm>
          <a:prstGeom prst="rect">
            <a:avLst/>
          </a:prstGeom>
          <a:noFill/>
        </p:spPr>
        <p:txBody>
          <a:bodyPr wrap="square" rtlCol="0">
            <a:spAutoFit/>
          </a:bodyPr>
          <a:lstStyle/>
          <a:p>
            <a:pPr algn="ctr"/>
            <a:r>
              <a:rPr lang="en-GB" sz="4000" dirty="0"/>
              <a:t>t</a:t>
            </a:r>
            <a:r>
              <a:rPr lang="cy-GB" sz="4000" dirty="0"/>
              <a:t>ŷ teras</a:t>
            </a:r>
            <a:endParaRPr lang="en-GB" sz="4000" dirty="0"/>
          </a:p>
        </p:txBody>
      </p:sp>
      <p:sp>
        <p:nvSpPr>
          <p:cNvPr id="26" name="TextBox 25">
            <a:extLst>
              <a:ext uri="{FF2B5EF4-FFF2-40B4-BE49-F238E27FC236}">
                <a16:creationId xmlns:a16="http://schemas.microsoft.com/office/drawing/2014/main" id="{281405BA-695E-808C-8D7A-151AABBF7332}"/>
              </a:ext>
            </a:extLst>
          </p:cNvPr>
          <p:cNvSpPr txBox="1"/>
          <p:nvPr/>
        </p:nvSpPr>
        <p:spPr>
          <a:xfrm>
            <a:off x="3036392" y="6150114"/>
            <a:ext cx="3012558" cy="707886"/>
          </a:xfrm>
          <a:prstGeom prst="rect">
            <a:avLst/>
          </a:prstGeom>
          <a:noFill/>
        </p:spPr>
        <p:txBody>
          <a:bodyPr wrap="square" rtlCol="0">
            <a:spAutoFit/>
          </a:bodyPr>
          <a:lstStyle/>
          <a:p>
            <a:pPr algn="ctr"/>
            <a:r>
              <a:rPr lang="en-GB" sz="4000" dirty="0" err="1"/>
              <a:t>byngalo</a:t>
            </a:r>
            <a:endParaRPr lang="en-GB" sz="4000" dirty="0"/>
          </a:p>
        </p:txBody>
      </p:sp>
      <p:sp>
        <p:nvSpPr>
          <p:cNvPr id="27" name="TextBox 26">
            <a:extLst>
              <a:ext uri="{FF2B5EF4-FFF2-40B4-BE49-F238E27FC236}">
                <a16:creationId xmlns:a16="http://schemas.microsoft.com/office/drawing/2014/main" id="{F36F72D8-10E8-8033-35AD-75140CC58B5F}"/>
              </a:ext>
            </a:extLst>
          </p:cNvPr>
          <p:cNvSpPr txBox="1"/>
          <p:nvPr/>
        </p:nvSpPr>
        <p:spPr>
          <a:xfrm>
            <a:off x="61797" y="6189021"/>
            <a:ext cx="3012558" cy="707886"/>
          </a:xfrm>
          <a:prstGeom prst="rect">
            <a:avLst/>
          </a:prstGeom>
          <a:noFill/>
        </p:spPr>
        <p:txBody>
          <a:bodyPr wrap="square" rtlCol="0">
            <a:spAutoFit/>
          </a:bodyPr>
          <a:lstStyle/>
          <a:p>
            <a:pPr algn="ctr"/>
            <a:r>
              <a:rPr lang="en-GB" sz="4000" dirty="0" err="1"/>
              <a:t>carafan</a:t>
            </a:r>
            <a:endParaRPr lang="en-GB" sz="4000" dirty="0"/>
          </a:p>
        </p:txBody>
      </p:sp>
      <p:sp>
        <p:nvSpPr>
          <p:cNvPr id="28" name="TextBox 27">
            <a:extLst>
              <a:ext uri="{FF2B5EF4-FFF2-40B4-BE49-F238E27FC236}">
                <a16:creationId xmlns:a16="http://schemas.microsoft.com/office/drawing/2014/main" id="{0867D3CF-B496-4EB8-F418-6A0B1FE63EC3}"/>
              </a:ext>
            </a:extLst>
          </p:cNvPr>
          <p:cNvSpPr txBox="1"/>
          <p:nvPr/>
        </p:nvSpPr>
        <p:spPr>
          <a:xfrm>
            <a:off x="286204" y="1323456"/>
            <a:ext cx="2529564" cy="584775"/>
          </a:xfrm>
          <a:prstGeom prst="rect">
            <a:avLst/>
          </a:prstGeom>
          <a:noFill/>
        </p:spPr>
        <p:txBody>
          <a:bodyPr wrap="square" rtlCol="0">
            <a:spAutoFit/>
          </a:bodyPr>
          <a:lstStyle/>
          <a:p>
            <a:r>
              <a:rPr lang="cy-GB" sz="3200" dirty="0"/>
              <a:t>Cardiau Fflach</a:t>
            </a:r>
            <a:endParaRPr lang="en-GB" sz="3200" dirty="0"/>
          </a:p>
        </p:txBody>
      </p:sp>
    </p:spTree>
    <p:extLst>
      <p:ext uri="{BB962C8B-B14F-4D97-AF65-F5344CB8AC3E}">
        <p14:creationId xmlns:p14="http://schemas.microsoft.com/office/powerpoint/2010/main" val="647693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3B0364E-EE12-83EA-296E-3D93C3B81AB5}"/>
              </a:ext>
            </a:extLst>
          </p:cNvPr>
          <p:cNvGraphicFramePr>
            <a:graphicFrameLocks noGrp="1"/>
          </p:cNvGraphicFramePr>
          <p:nvPr>
            <p:extLst>
              <p:ext uri="{D42A27DB-BD31-4B8C-83A1-F6EECF244321}">
                <p14:modId xmlns:p14="http://schemas.microsoft.com/office/powerpoint/2010/main" val="2303289518"/>
              </p:ext>
            </p:extLst>
          </p:nvPr>
        </p:nvGraphicFramePr>
        <p:xfrm>
          <a:off x="0" y="0"/>
          <a:ext cx="12192000" cy="68580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562629809"/>
                    </a:ext>
                  </a:extLst>
                </a:gridCol>
                <a:gridCol w="2032000">
                  <a:extLst>
                    <a:ext uri="{9D8B030D-6E8A-4147-A177-3AD203B41FA5}">
                      <a16:colId xmlns:a16="http://schemas.microsoft.com/office/drawing/2014/main" val="1614505675"/>
                    </a:ext>
                  </a:extLst>
                </a:gridCol>
                <a:gridCol w="2032000">
                  <a:extLst>
                    <a:ext uri="{9D8B030D-6E8A-4147-A177-3AD203B41FA5}">
                      <a16:colId xmlns:a16="http://schemas.microsoft.com/office/drawing/2014/main" val="2724294044"/>
                    </a:ext>
                  </a:extLst>
                </a:gridCol>
                <a:gridCol w="2032000">
                  <a:extLst>
                    <a:ext uri="{9D8B030D-6E8A-4147-A177-3AD203B41FA5}">
                      <a16:colId xmlns:a16="http://schemas.microsoft.com/office/drawing/2014/main" val="933257290"/>
                    </a:ext>
                  </a:extLst>
                </a:gridCol>
                <a:gridCol w="2032000">
                  <a:extLst>
                    <a:ext uri="{9D8B030D-6E8A-4147-A177-3AD203B41FA5}">
                      <a16:colId xmlns:a16="http://schemas.microsoft.com/office/drawing/2014/main" val="2919653031"/>
                    </a:ext>
                  </a:extLst>
                </a:gridCol>
                <a:gridCol w="2032000">
                  <a:extLst>
                    <a:ext uri="{9D8B030D-6E8A-4147-A177-3AD203B41FA5}">
                      <a16:colId xmlns:a16="http://schemas.microsoft.com/office/drawing/2014/main" val="3727465277"/>
                    </a:ext>
                  </a:extLst>
                </a:gridCol>
              </a:tblGrid>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8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03865982"/>
                  </a:ext>
                </a:extLst>
              </a:tr>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bg1">
                          <a:lumMod val="65000"/>
                        </a:schemeClr>
                      </a:solidFill>
                      <a:prstDash val="sys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86341511"/>
                  </a:ext>
                </a:extLst>
              </a:tr>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90363067"/>
                  </a:ext>
                </a:extLst>
              </a:tr>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bg1">
                          <a:lumMod val="65000"/>
                        </a:schemeClr>
                      </a:solidFill>
                      <a:prstDash val="sys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32336942"/>
                  </a:ext>
                </a:extLst>
              </a:tr>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55524176"/>
                  </a:ext>
                </a:extLst>
              </a:tr>
            </a:tbl>
          </a:graphicData>
        </a:graphic>
      </p:graphicFrame>
      <p:pic>
        <p:nvPicPr>
          <p:cNvPr id="5" name="Picture 4" descr="A building with trees and a blue circle&#10;&#10;Description automatically generated">
            <a:extLst>
              <a:ext uri="{FF2B5EF4-FFF2-40B4-BE49-F238E27FC236}">
                <a16:creationId xmlns:a16="http://schemas.microsoft.com/office/drawing/2014/main" id="{8F299533-139A-109F-2D52-065F0BDC11D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30475" y="1558214"/>
            <a:ext cx="1174033" cy="1054246"/>
          </a:xfrm>
          <a:prstGeom prst="rect">
            <a:avLst/>
          </a:prstGeom>
        </p:spPr>
      </p:pic>
      <p:pic>
        <p:nvPicPr>
          <p:cNvPr id="6" name="Picture 5" descr="A house with a red roof&#10;&#10;Description automatically generated">
            <a:extLst>
              <a:ext uri="{FF2B5EF4-FFF2-40B4-BE49-F238E27FC236}">
                <a16:creationId xmlns:a16="http://schemas.microsoft.com/office/drawing/2014/main" id="{DC71BA8A-2BAE-8D28-B457-AD040E63AE9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43264" y="3119017"/>
            <a:ext cx="1536862" cy="619966"/>
          </a:xfrm>
          <a:prstGeom prst="rect">
            <a:avLst/>
          </a:prstGeom>
        </p:spPr>
      </p:pic>
      <p:pic>
        <p:nvPicPr>
          <p:cNvPr id="7" name="Picture 6" descr="A trailer with a porch and stairs&#10;&#10;Description automatically generated">
            <a:extLst>
              <a:ext uri="{FF2B5EF4-FFF2-40B4-BE49-F238E27FC236}">
                <a16:creationId xmlns:a16="http://schemas.microsoft.com/office/drawing/2014/main" id="{B3F3931F-3B08-97AD-B5BE-12F5805E153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7556" y="1558214"/>
            <a:ext cx="1363053" cy="908399"/>
          </a:xfrm>
          <a:prstGeom prst="rect">
            <a:avLst/>
          </a:prstGeom>
        </p:spPr>
      </p:pic>
      <p:pic>
        <p:nvPicPr>
          <p:cNvPr id="8" name="Picture 7">
            <a:extLst>
              <a:ext uri="{FF2B5EF4-FFF2-40B4-BE49-F238E27FC236}">
                <a16:creationId xmlns:a16="http://schemas.microsoft.com/office/drawing/2014/main" id="{0134A7BF-659F-6B60-073E-DD8306D493B9}"/>
              </a:ext>
            </a:extLst>
          </p:cNvPr>
          <p:cNvPicPr>
            <a:picLocks noChangeAspect="1"/>
          </p:cNvPicPr>
          <p:nvPr/>
        </p:nvPicPr>
        <p:blipFill>
          <a:blip r:embed="rId5"/>
          <a:stretch>
            <a:fillRect/>
          </a:stretch>
        </p:blipFill>
        <p:spPr>
          <a:xfrm>
            <a:off x="475713" y="160421"/>
            <a:ext cx="1020146" cy="998049"/>
          </a:xfrm>
          <a:prstGeom prst="rect">
            <a:avLst/>
          </a:prstGeom>
        </p:spPr>
      </p:pic>
      <p:pic>
        <p:nvPicPr>
          <p:cNvPr id="9" name="Picture 8">
            <a:extLst>
              <a:ext uri="{FF2B5EF4-FFF2-40B4-BE49-F238E27FC236}">
                <a16:creationId xmlns:a16="http://schemas.microsoft.com/office/drawing/2014/main" id="{2588DC53-C6E6-3312-57A6-37D7E38E60A6}"/>
              </a:ext>
            </a:extLst>
          </p:cNvPr>
          <p:cNvPicPr>
            <a:picLocks noChangeAspect="1"/>
          </p:cNvPicPr>
          <p:nvPr/>
        </p:nvPicPr>
        <p:blipFill>
          <a:blip r:embed="rId6"/>
          <a:stretch>
            <a:fillRect/>
          </a:stretch>
        </p:blipFill>
        <p:spPr>
          <a:xfrm>
            <a:off x="555510" y="5781475"/>
            <a:ext cx="983318" cy="839687"/>
          </a:xfrm>
          <a:prstGeom prst="rect">
            <a:avLst/>
          </a:prstGeom>
        </p:spPr>
      </p:pic>
      <p:pic>
        <p:nvPicPr>
          <p:cNvPr id="10" name="Picture 9">
            <a:extLst>
              <a:ext uri="{FF2B5EF4-FFF2-40B4-BE49-F238E27FC236}">
                <a16:creationId xmlns:a16="http://schemas.microsoft.com/office/drawing/2014/main" id="{9722A774-84A3-1640-1563-82C50869D9B4}"/>
              </a:ext>
            </a:extLst>
          </p:cNvPr>
          <p:cNvPicPr>
            <a:picLocks noChangeAspect="1"/>
          </p:cNvPicPr>
          <p:nvPr/>
        </p:nvPicPr>
        <p:blipFill>
          <a:blip r:embed="rId7"/>
          <a:stretch>
            <a:fillRect/>
          </a:stretch>
        </p:blipFill>
        <p:spPr>
          <a:xfrm>
            <a:off x="516222" y="4329216"/>
            <a:ext cx="939123" cy="858101"/>
          </a:xfrm>
          <a:prstGeom prst="rect">
            <a:avLst/>
          </a:prstGeom>
        </p:spPr>
      </p:pic>
      <p:pic>
        <p:nvPicPr>
          <p:cNvPr id="11" name="Picture 10">
            <a:extLst>
              <a:ext uri="{FF2B5EF4-FFF2-40B4-BE49-F238E27FC236}">
                <a16:creationId xmlns:a16="http://schemas.microsoft.com/office/drawing/2014/main" id="{39292D6C-23E5-568C-BEB4-47EE09CB3A60}"/>
              </a:ext>
            </a:extLst>
          </p:cNvPr>
          <p:cNvPicPr>
            <a:picLocks noChangeAspect="1"/>
          </p:cNvPicPr>
          <p:nvPr/>
        </p:nvPicPr>
        <p:blipFill>
          <a:blip r:embed="rId8"/>
          <a:stretch>
            <a:fillRect/>
          </a:stretch>
        </p:blipFill>
        <p:spPr>
          <a:xfrm>
            <a:off x="2458019" y="3028770"/>
            <a:ext cx="1348427" cy="800460"/>
          </a:xfrm>
          <a:prstGeom prst="rect">
            <a:avLst/>
          </a:prstGeom>
        </p:spPr>
      </p:pic>
      <p:pic>
        <p:nvPicPr>
          <p:cNvPr id="12" name="Picture 11">
            <a:extLst>
              <a:ext uri="{FF2B5EF4-FFF2-40B4-BE49-F238E27FC236}">
                <a16:creationId xmlns:a16="http://schemas.microsoft.com/office/drawing/2014/main" id="{C0F8FDBB-26F0-0D51-9953-1719EF33E679}"/>
              </a:ext>
            </a:extLst>
          </p:cNvPr>
          <p:cNvPicPr>
            <a:picLocks noChangeAspect="1"/>
          </p:cNvPicPr>
          <p:nvPr/>
        </p:nvPicPr>
        <p:blipFill>
          <a:blip r:embed="rId6"/>
          <a:stretch>
            <a:fillRect/>
          </a:stretch>
        </p:blipFill>
        <p:spPr>
          <a:xfrm>
            <a:off x="6643489" y="1571938"/>
            <a:ext cx="983318" cy="839687"/>
          </a:xfrm>
          <a:prstGeom prst="rect">
            <a:avLst/>
          </a:prstGeom>
        </p:spPr>
      </p:pic>
      <p:pic>
        <p:nvPicPr>
          <p:cNvPr id="13" name="Picture 12">
            <a:extLst>
              <a:ext uri="{FF2B5EF4-FFF2-40B4-BE49-F238E27FC236}">
                <a16:creationId xmlns:a16="http://schemas.microsoft.com/office/drawing/2014/main" id="{48BFC029-2E0F-26D6-8D09-C6CCEC483464}"/>
              </a:ext>
            </a:extLst>
          </p:cNvPr>
          <p:cNvPicPr>
            <a:picLocks noChangeAspect="1"/>
          </p:cNvPicPr>
          <p:nvPr/>
        </p:nvPicPr>
        <p:blipFill>
          <a:blip r:embed="rId6"/>
          <a:stretch>
            <a:fillRect/>
          </a:stretch>
        </p:blipFill>
        <p:spPr>
          <a:xfrm>
            <a:off x="4520036" y="4329216"/>
            <a:ext cx="983318" cy="839687"/>
          </a:xfrm>
          <a:prstGeom prst="rect">
            <a:avLst/>
          </a:prstGeom>
        </p:spPr>
      </p:pic>
      <p:pic>
        <p:nvPicPr>
          <p:cNvPr id="14" name="Picture 13">
            <a:extLst>
              <a:ext uri="{FF2B5EF4-FFF2-40B4-BE49-F238E27FC236}">
                <a16:creationId xmlns:a16="http://schemas.microsoft.com/office/drawing/2014/main" id="{C0BD5ABB-136B-9AC3-5077-B4CD9D858069}"/>
              </a:ext>
            </a:extLst>
          </p:cNvPr>
          <p:cNvPicPr>
            <a:picLocks noChangeAspect="1"/>
          </p:cNvPicPr>
          <p:nvPr/>
        </p:nvPicPr>
        <p:blipFill>
          <a:blip r:embed="rId8"/>
          <a:stretch>
            <a:fillRect/>
          </a:stretch>
        </p:blipFill>
        <p:spPr>
          <a:xfrm>
            <a:off x="4431699" y="5876227"/>
            <a:ext cx="1348427" cy="800460"/>
          </a:xfrm>
          <a:prstGeom prst="rect">
            <a:avLst/>
          </a:prstGeom>
        </p:spPr>
      </p:pic>
      <p:pic>
        <p:nvPicPr>
          <p:cNvPr id="15" name="Picture 14">
            <a:extLst>
              <a:ext uri="{FF2B5EF4-FFF2-40B4-BE49-F238E27FC236}">
                <a16:creationId xmlns:a16="http://schemas.microsoft.com/office/drawing/2014/main" id="{7B9C5B45-816E-4D5E-6F34-D0F79641A53A}"/>
              </a:ext>
            </a:extLst>
          </p:cNvPr>
          <p:cNvPicPr>
            <a:picLocks noChangeAspect="1"/>
          </p:cNvPicPr>
          <p:nvPr/>
        </p:nvPicPr>
        <p:blipFill>
          <a:blip r:embed="rId8"/>
          <a:stretch>
            <a:fillRect/>
          </a:stretch>
        </p:blipFill>
        <p:spPr>
          <a:xfrm>
            <a:off x="6460934" y="4386857"/>
            <a:ext cx="1348427" cy="800460"/>
          </a:xfrm>
          <a:prstGeom prst="rect">
            <a:avLst/>
          </a:prstGeom>
        </p:spPr>
      </p:pic>
      <p:pic>
        <p:nvPicPr>
          <p:cNvPr id="16" name="Picture 15">
            <a:extLst>
              <a:ext uri="{FF2B5EF4-FFF2-40B4-BE49-F238E27FC236}">
                <a16:creationId xmlns:a16="http://schemas.microsoft.com/office/drawing/2014/main" id="{72FFFEB0-DC68-EBA4-2C2E-17F6A81BFC1E}"/>
              </a:ext>
            </a:extLst>
          </p:cNvPr>
          <p:cNvPicPr>
            <a:picLocks noChangeAspect="1"/>
          </p:cNvPicPr>
          <p:nvPr/>
        </p:nvPicPr>
        <p:blipFill>
          <a:blip r:embed="rId8"/>
          <a:stretch>
            <a:fillRect/>
          </a:stretch>
        </p:blipFill>
        <p:spPr>
          <a:xfrm>
            <a:off x="2458019" y="358010"/>
            <a:ext cx="1348427" cy="800460"/>
          </a:xfrm>
          <a:prstGeom prst="rect">
            <a:avLst/>
          </a:prstGeom>
        </p:spPr>
      </p:pic>
      <p:pic>
        <p:nvPicPr>
          <p:cNvPr id="17" name="Picture 16" descr="A trailer with a porch and stairs&#10;&#10;Description automatically generated">
            <a:extLst>
              <a:ext uri="{FF2B5EF4-FFF2-40B4-BE49-F238E27FC236}">
                <a16:creationId xmlns:a16="http://schemas.microsoft.com/office/drawing/2014/main" id="{53A717C8-C574-8995-81DB-B5314E0DDE7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60934" y="5747118"/>
            <a:ext cx="1363053" cy="908399"/>
          </a:xfrm>
          <a:prstGeom prst="rect">
            <a:avLst/>
          </a:prstGeom>
        </p:spPr>
      </p:pic>
      <p:pic>
        <p:nvPicPr>
          <p:cNvPr id="18" name="Picture 17" descr="A trailer with a porch and stairs&#10;&#10;Description automatically generated">
            <a:extLst>
              <a:ext uri="{FF2B5EF4-FFF2-40B4-BE49-F238E27FC236}">
                <a16:creationId xmlns:a16="http://schemas.microsoft.com/office/drawing/2014/main" id="{7394541D-5805-A8BA-B0EA-B506E8189AA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06164" y="4338143"/>
            <a:ext cx="1363053" cy="908399"/>
          </a:xfrm>
          <a:prstGeom prst="rect">
            <a:avLst/>
          </a:prstGeom>
        </p:spPr>
      </p:pic>
      <p:pic>
        <p:nvPicPr>
          <p:cNvPr id="19" name="Picture 18" descr="A trailer with a porch and stairs&#10;&#10;Description automatically generated">
            <a:extLst>
              <a:ext uri="{FF2B5EF4-FFF2-40B4-BE49-F238E27FC236}">
                <a16:creationId xmlns:a16="http://schemas.microsoft.com/office/drawing/2014/main" id="{AF85094A-56C3-F37C-7263-375E0480BF0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01706" y="346800"/>
            <a:ext cx="1363053" cy="908399"/>
          </a:xfrm>
          <a:prstGeom prst="rect">
            <a:avLst/>
          </a:prstGeom>
        </p:spPr>
      </p:pic>
      <p:pic>
        <p:nvPicPr>
          <p:cNvPr id="20" name="Picture 19" descr="A trailer with a porch and stairs&#10;&#10;Description automatically generated">
            <a:extLst>
              <a:ext uri="{FF2B5EF4-FFF2-40B4-BE49-F238E27FC236}">
                <a16:creationId xmlns:a16="http://schemas.microsoft.com/office/drawing/2014/main" id="{5287DFE4-D78C-E230-425A-B2DEBD9D697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85902" y="2893805"/>
            <a:ext cx="1363053" cy="908399"/>
          </a:xfrm>
          <a:prstGeom prst="rect">
            <a:avLst/>
          </a:prstGeom>
        </p:spPr>
      </p:pic>
      <p:pic>
        <p:nvPicPr>
          <p:cNvPr id="21" name="Picture 20" descr="A house with a red roof&#10;&#10;Description automatically generated">
            <a:extLst>
              <a:ext uri="{FF2B5EF4-FFF2-40B4-BE49-F238E27FC236}">
                <a16:creationId xmlns:a16="http://schemas.microsoft.com/office/drawing/2014/main" id="{9F708A94-E406-1D1E-3657-C66633EF95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23118" y="5865030"/>
            <a:ext cx="1536862" cy="619966"/>
          </a:xfrm>
          <a:prstGeom prst="rect">
            <a:avLst/>
          </a:prstGeom>
        </p:spPr>
      </p:pic>
      <p:pic>
        <p:nvPicPr>
          <p:cNvPr id="22" name="Picture 21" descr="A house with a red roof&#10;&#10;Description automatically generated">
            <a:extLst>
              <a:ext uri="{FF2B5EF4-FFF2-40B4-BE49-F238E27FC236}">
                <a16:creationId xmlns:a16="http://schemas.microsoft.com/office/drawing/2014/main" id="{5A1579E6-57C2-906C-D3FD-8E9D458BFA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06164" y="1702430"/>
            <a:ext cx="1536862" cy="619966"/>
          </a:xfrm>
          <a:prstGeom prst="rect">
            <a:avLst/>
          </a:prstGeom>
        </p:spPr>
      </p:pic>
      <p:pic>
        <p:nvPicPr>
          <p:cNvPr id="23" name="Picture 22" descr="A building with trees and a blue circle&#10;&#10;Description automatically generated">
            <a:extLst>
              <a:ext uri="{FF2B5EF4-FFF2-40B4-BE49-F238E27FC236}">
                <a16:creationId xmlns:a16="http://schemas.microsoft.com/office/drawing/2014/main" id="{9F31080F-5AC5-BC46-61AE-CAC94863EC5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13297" y="4259964"/>
            <a:ext cx="1174033" cy="1054246"/>
          </a:xfrm>
          <a:prstGeom prst="rect">
            <a:avLst/>
          </a:prstGeom>
        </p:spPr>
      </p:pic>
      <p:pic>
        <p:nvPicPr>
          <p:cNvPr id="24" name="Picture 23" descr="A building with trees and a blue circle&#10;&#10;Description automatically generated">
            <a:extLst>
              <a:ext uri="{FF2B5EF4-FFF2-40B4-BE49-F238E27FC236}">
                <a16:creationId xmlns:a16="http://schemas.microsoft.com/office/drawing/2014/main" id="{8A9E78BF-F761-2ACD-219A-9919FB364E9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47559" y="190959"/>
            <a:ext cx="1174033" cy="1054246"/>
          </a:xfrm>
          <a:prstGeom prst="rect">
            <a:avLst/>
          </a:prstGeom>
        </p:spPr>
      </p:pic>
      <p:pic>
        <p:nvPicPr>
          <p:cNvPr id="25" name="Picture 24" descr="A building with trees and a blue circle&#10;&#10;Description automatically generated">
            <a:extLst>
              <a:ext uri="{FF2B5EF4-FFF2-40B4-BE49-F238E27FC236}">
                <a16:creationId xmlns:a16="http://schemas.microsoft.com/office/drawing/2014/main" id="{D75BCE38-28D1-94BF-1063-B0E4672B82C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0152" y="2835419"/>
            <a:ext cx="1174033" cy="1054246"/>
          </a:xfrm>
          <a:prstGeom prst="rect">
            <a:avLst/>
          </a:prstGeom>
        </p:spPr>
      </p:pic>
      <p:pic>
        <p:nvPicPr>
          <p:cNvPr id="26" name="Picture 25">
            <a:extLst>
              <a:ext uri="{FF2B5EF4-FFF2-40B4-BE49-F238E27FC236}">
                <a16:creationId xmlns:a16="http://schemas.microsoft.com/office/drawing/2014/main" id="{9589287C-09A8-5926-20CE-28A4D384686C}"/>
              </a:ext>
            </a:extLst>
          </p:cNvPr>
          <p:cNvPicPr>
            <a:picLocks noChangeAspect="1"/>
          </p:cNvPicPr>
          <p:nvPr/>
        </p:nvPicPr>
        <p:blipFill>
          <a:blip r:embed="rId5"/>
          <a:stretch>
            <a:fillRect/>
          </a:stretch>
        </p:blipFill>
        <p:spPr>
          <a:xfrm>
            <a:off x="8670606" y="5675987"/>
            <a:ext cx="1020146" cy="998049"/>
          </a:xfrm>
          <a:prstGeom prst="rect">
            <a:avLst/>
          </a:prstGeom>
        </p:spPr>
      </p:pic>
      <p:pic>
        <p:nvPicPr>
          <p:cNvPr id="27" name="Picture 26">
            <a:extLst>
              <a:ext uri="{FF2B5EF4-FFF2-40B4-BE49-F238E27FC236}">
                <a16:creationId xmlns:a16="http://schemas.microsoft.com/office/drawing/2014/main" id="{B5179A63-FEA6-BAE0-78F9-665E7ADFCD49}"/>
              </a:ext>
            </a:extLst>
          </p:cNvPr>
          <p:cNvPicPr>
            <a:picLocks noChangeAspect="1"/>
          </p:cNvPicPr>
          <p:nvPr/>
        </p:nvPicPr>
        <p:blipFill>
          <a:blip r:embed="rId5"/>
          <a:stretch>
            <a:fillRect/>
          </a:stretch>
        </p:blipFill>
        <p:spPr>
          <a:xfrm>
            <a:off x="8734789" y="1558214"/>
            <a:ext cx="1020146" cy="998049"/>
          </a:xfrm>
          <a:prstGeom prst="rect">
            <a:avLst/>
          </a:prstGeom>
        </p:spPr>
      </p:pic>
      <p:pic>
        <p:nvPicPr>
          <p:cNvPr id="28" name="Picture 27">
            <a:extLst>
              <a:ext uri="{FF2B5EF4-FFF2-40B4-BE49-F238E27FC236}">
                <a16:creationId xmlns:a16="http://schemas.microsoft.com/office/drawing/2014/main" id="{25C1EE35-5086-A202-93A6-14F18486F043}"/>
              </a:ext>
            </a:extLst>
          </p:cNvPr>
          <p:cNvPicPr>
            <a:picLocks noChangeAspect="1"/>
          </p:cNvPicPr>
          <p:nvPr/>
        </p:nvPicPr>
        <p:blipFill>
          <a:blip r:embed="rId5"/>
          <a:stretch>
            <a:fillRect/>
          </a:stretch>
        </p:blipFill>
        <p:spPr>
          <a:xfrm>
            <a:off x="8713835" y="2929975"/>
            <a:ext cx="1020146" cy="998049"/>
          </a:xfrm>
          <a:prstGeom prst="rect">
            <a:avLst/>
          </a:prstGeom>
        </p:spPr>
      </p:pic>
      <p:pic>
        <p:nvPicPr>
          <p:cNvPr id="29" name="Picture 28" descr="A building with trees and a blue circle&#10;&#10;Description automatically generated">
            <a:extLst>
              <a:ext uri="{FF2B5EF4-FFF2-40B4-BE49-F238E27FC236}">
                <a16:creationId xmlns:a16="http://schemas.microsoft.com/office/drawing/2014/main" id="{C46A8068-50B4-4FEF-3FAB-8B0DCA3114D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90799" y="5647889"/>
            <a:ext cx="1174033" cy="1054246"/>
          </a:xfrm>
          <a:prstGeom prst="rect">
            <a:avLst/>
          </a:prstGeom>
        </p:spPr>
      </p:pic>
      <p:pic>
        <p:nvPicPr>
          <p:cNvPr id="30" name="Picture 29">
            <a:extLst>
              <a:ext uri="{FF2B5EF4-FFF2-40B4-BE49-F238E27FC236}">
                <a16:creationId xmlns:a16="http://schemas.microsoft.com/office/drawing/2014/main" id="{0E2CFB2C-FADA-77A3-89D5-C2D7EFF2D2B3}"/>
              </a:ext>
            </a:extLst>
          </p:cNvPr>
          <p:cNvPicPr>
            <a:picLocks noChangeAspect="1"/>
          </p:cNvPicPr>
          <p:nvPr/>
        </p:nvPicPr>
        <p:blipFill>
          <a:blip r:embed="rId6"/>
          <a:stretch>
            <a:fillRect/>
          </a:stretch>
        </p:blipFill>
        <p:spPr>
          <a:xfrm>
            <a:off x="6583340" y="239601"/>
            <a:ext cx="983318" cy="839687"/>
          </a:xfrm>
          <a:prstGeom prst="rect">
            <a:avLst/>
          </a:prstGeom>
        </p:spPr>
      </p:pic>
      <p:pic>
        <p:nvPicPr>
          <p:cNvPr id="31" name="Picture 30">
            <a:extLst>
              <a:ext uri="{FF2B5EF4-FFF2-40B4-BE49-F238E27FC236}">
                <a16:creationId xmlns:a16="http://schemas.microsoft.com/office/drawing/2014/main" id="{4B563830-585C-63ED-6CC8-3F5395DDAE99}"/>
              </a:ext>
            </a:extLst>
          </p:cNvPr>
          <p:cNvPicPr>
            <a:picLocks noChangeAspect="1"/>
          </p:cNvPicPr>
          <p:nvPr/>
        </p:nvPicPr>
        <p:blipFill>
          <a:blip r:embed="rId6"/>
          <a:stretch>
            <a:fillRect/>
          </a:stretch>
        </p:blipFill>
        <p:spPr>
          <a:xfrm>
            <a:off x="10642916" y="2989543"/>
            <a:ext cx="983318" cy="839687"/>
          </a:xfrm>
          <a:prstGeom prst="rect">
            <a:avLst/>
          </a:prstGeom>
        </p:spPr>
      </p:pic>
      <p:pic>
        <p:nvPicPr>
          <p:cNvPr id="32" name="Picture 31">
            <a:extLst>
              <a:ext uri="{FF2B5EF4-FFF2-40B4-BE49-F238E27FC236}">
                <a16:creationId xmlns:a16="http://schemas.microsoft.com/office/drawing/2014/main" id="{04B6ED0F-FEDA-0993-796D-44B68A9E5660}"/>
              </a:ext>
            </a:extLst>
          </p:cNvPr>
          <p:cNvPicPr>
            <a:picLocks noChangeAspect="1"/>
          </p:cNvPicPr>
          <p:nvPr/>
        </p:nvPicPr>
        <p:blipFill>
          <a:blip r:embed="rId7"/>
          <a:stretch>
            <a:fillRect/>
          </a:stretch>
        </p:blipFill>
        <p:spPr>
          <a:xfrm>
            <a:off x="8670606" y="239601"/>
            <a:ext cx="939123" cy="858101"/>
          </a:xfrm>
          <a:prstGeom prst="rect">
            <a:avLst/>
          </a:prstGeom>
        </p:spPr>
      </p:pic>
      <p:pic>
        <p:nvPicPr>
          <p:cNvPr id="34" name="Picture 33">
            <a:extLst>
              <a:ext uri="{FF2B5EF4-FFF2-40B4-BE49-F238E27FC236}">
                <a16:creationId xmlns:a16="http://schemas.microsoft.com/office/drawing/2014/main" id="{585CC644-9600-0466-3AB8-56D74FF81D48}"/>
              </a:ext>
            </a:extLst>
          </p:cNvPr>
          <p:cNvPicPr>
            <a:picLocks noChangeAspect="1"/>
          </p:cNvPicPr>
          <p:nvPr/>
        </p:nvPicPr>
        <p:blipFill>
          <a:blip r:embed="rId7"/>
          <a:stretch>
            <a:fillRect/>
          </a:stretch>
        </p:blipFill>
        <p:spPr>
          <a:xfrm>
            <a:off x="10687111" y="1583362"/>
            <a:ext cx="939123" cy="858101"/>
          </a:xfrm>
          <a:prstGeom prst="rect">
            <a:avLst/>
          </a:prstGeom>
        </p:spPr>
      </p:pic>
      <p:pic>
        <p:nvPicPr>
          <p:cNvPr id="35" name="Picture 34">
            <a:extLst>
              <a:ext uri="{FF2B5EF4-FFF2-40B4-BE49-F238E27FC236}">
                <a16:creationId xmlns:a16="http://schemas.microsoft.com/office/drawing/2014/main" id="{7A8D4514-96C3-220B-F4E2-C14CC0E3674A}"/>
              </a:ext>
            </a:extLst>
          </p:cNvPr>
          <p:cNvPicPr>
            <a:picLocks noChangeAspect="1"/>
          </p:cNvPicPr>
          <p:nvPr/>
        </p:nvPicPr>
        <p:blipFill>
          <a:blip r:embed="rId5"/>
          <a:stretch>
            <a:fillRect/>
          </a:stretch>
        </p:blipFill>
        <p:spPr>
          <a:xfrm>
            <a:off x="10642916" y="4338143"/>
            <a:ext cx="1020146" cy="998049"/>
          </a:xfrm>
          <a:prstGeom prst="rect">
            <a:avLst/>
          </a:prstGeom>
        </p:spPr>
      </p:pic>
    </p:spTree>
    <p:extLst>
      <p:ext uri="{BB962C8B-B14F-4D97-AF65-F5344CB8AC3E}">
        <p14:creationId xmlns:p14="http://schemas.microsoft.com/office/powerpoint/2010/main" val="2639071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B1121-B137-A53D-7F98-79B3D6933E57}"/>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C703ECC-2305-2710-1227-D09A4CC9C403}"/>
              </a:ext>
            </a:extLst>
          </p:cNvPr>
          <p:cNvGraphicFramePr>
            <a:graphicFrameLocks noGrp="1"/>
          </p:cNvGraphicFramePr>
          <p:nvPr/>
        </p:nvGraphicFramePr>
        <p:xfrm>
          <a:off x="0" y="0"/>
          <a:ext cx="12192000" cy="68580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562629809"/>
                    </a:ext>
                  </a:extLst>
                </a:gridCol>
                <a:gridCol w="2032000">
                  <a:extLst>
                    <a:ext uri="{9D8B030D-6E8A-4147-A177-3AD203B41FA5}">
                      <a16:colId xmlns:a16="http://schemas.microsoft.com/office/drawing/2014/main" val="1614505675"/>
                    </a:ext>
                  </a:extLst>
                </a:gridCol>
                <a:gridCol w="2032000">
                  <a:extLst>
                    <a:ext uri="{9D8B030D-6E8A-4147-A177-3AD203B41FA5}">
                      <a16:colId xmlns:a16="http://schemas.microsoft.com/office/drawing/2014/main" val="2724294044"/>
                    </a:ext>
                  </a:extLst>
                </a:gridCol>
                <a:gridCol w="2032000">
                  <a:extLst>
                    <a:ext uri="{9D8B030D-6E8A-4147-A177-3AD203B41FA5}">
                      <a16:colId xmlns:a16="http://schemas.microsoft.com/office/drawing/2014/main" val="933257290"/>
                    </a:ext>
                  </a:extLst>
                </a:gridCol>
                <a:gridCol w="2032000">
                  <a:extLst>
                    <a:ext uri="{9D8B030D-6E8A-4147-A177-3AD203B41FA5}">
                      <a16:colId xmlns:a16="http://schemas.microsoft.com/office/drawing/2014/main" val="2919653031"/>
                    </a:ext>
                  </a:extLst>
                </a:gridCol>
                <a:gridCol w="2032000">
                  <a:extLst>
                    <a:ext uri="{9D8B030D-6E8A-4147-A177-3AD203B41FA5}">
                      <a16:colId xmlns:a16="http://schemas.microsoft.com/office/drawing/2014/main" val="3727465277"/>
                    </a:ext>
                  </a:extLst>
                </a:gridCol>
              </a:tblGrid>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85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03865982"/>
                  </a:ext>
                </a:extLst>
              </a:tr>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bg1">
                          <a:lumMod val="65000"/>
                        </a:schemeClr>
                      </a:solidFill>
                      <a:prstDash val="sys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86341511"/>
                  </a:ext>
                </a:extLst>
              </a:tr>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90363067"/>
                  </a:ext>
                </a:extLst>
              </a:tr>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bg1">
                          <a:lumMod val="65000"/>
                        </a:schemeClr>
                      </a:solidFill>
                      <a:prstDash val="sys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432336942"/>
                  </a:ext>
                </a:extLst>
              </a:tr>
              <a:tr h="137160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bg1">
                          <a:lumMod val="65000"/>
                        </a:schemeClr>
                      </a:solidFill>
                      <a:prstDash val="sysDot"/>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bg1">
                          <a:lumMod val="65000"/>
                        </a:schemeClr>
                      </a:solidFill>
                      <a:prstDash val="sys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55524176"/>
                  </a:ext>
                </a:extLst>
              </a:tr>
            </a:tbl>
          </a:graphicData>
        </a:graphic>
      </p:graphicFrame>
      <p:pic>
        <p:nvPicPr>
          <p:cNvPr id="5" name="Picture 4" descr="A building with trees and a blue circle&#10;&#10;Description automatically generated">
            <a:extLst>
              <a:ext uri="{FF2B5EF4-FFF2-40B4-BE49-F238E27FC236}">
                <a16:creationId xmlns:a16="http://schemas.microsoft.com/office/drawing/2014/main" id="{D2B22707-2E4F-0AFC-B306-FE61C649B8F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30475" y="1558214"/>
            <a:ext cx="1174033" cy="1054246"/>
          </a:xfrm>
          <a:prstGeom prst="rect">
            <a:avLst/>
          </a:prstGeom>
        </p:spPr>
      </p:pic>
      <p:pic>
        <p:nvPicPr>
          <p:cNvPr id="6" name="Picture 5" descr="A house with a red roof&#10;&#10;Description automatically generated">
            <a:extLst>
              <a:ext uri="{FF2B5EF4-FFF2-40B4-BE49-F238E27FC236}">
                <a16:creationId xmlns:a16="http://schemas.microsoft.com/office/drawing/2014/main" id="{34C624F5-8EFD-15A5-45F0-3E3120136E6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43264" y="3119017"/>
            <a:ext cx="1536862" cy="619966"/>
          </a:xfrm>
          <a:prstGeom prst="rect">
            <a:avLst/>
          </a:prstGeom>
        </p:spPr>
      </p:pic>
      <p:pic>
        <p:nvPicPr>
          <p:cNvPr id="7" name="Picture 6" descr="A trailer with a porch and stairs&#10;&#10;Description automatically generated">
            <a:extLst>
              <a:ext uri="{FF2B5EF4-FFF2-40B4-BE49-F238E27FC236}">
                <a16:creationId xmlns:a16="http://schemas.microsoft.com/office/drawing/2014/main" id="{F0EC3D05-6DB6-562B-8A83-CE8C9DD5EEB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7556" y="1558214"/>
            <a:ext cx="1363053" cy="908399"/>
          </a:xfrm>
          <a:prstGeom prst="rect">
            <a:avLst/>
          </a:prstGeom>
        </p:spPr>
      </p:pic>
      <p:pic>
        <p:nvPicPr>
          <p:cNvPr id="8" name="Picture 7">
            <a:extLst>
              <a:ext uri="{FF2B5EF4-FFF2-40B4-BE49-F238E27FC236}">
                <a16:creationId xmlns:a16="http://schemas.microsoft.com/office/drawing/2014/main" id="{24F92696-77FA-8C00-D99B-D7829029A8DC}"/>
              </a:ext>
            </a:extLst>
          </p:cNvPr>
          <p:cNvPicPr>
            <a:picLocks noChangeAspect="1"/>
          </p:cNvPicPr>
          <p:nvPr/>
        </p:nvPicPr>
        <p:blipFill>
          <a:blip r:embed="rId5"/>
          <a:stretch>
            <a:fillRect/>
          </a:stretch>
        </p:blipFill>
        <p:spPr>
          <a:xfrm>
            <a:off x="4688577" y="4283064"/>
            <a:ext cx="1020146" cy="998049"/>
          </a:xfrm>
          <a:prstGeom prst="rect">
            <a:avLst/>
          </a:prstGeom>
        </p:spPr>
      </p:pic>
      <p:pic>
        <p:nvPicPr>
          <p:cNvPr id="9" name="Picture 8">
            <a:extLst>
              <a:ext uri="{FF2B5EF4-FFF2-40B4-BE49-F238E27FC236}">
                <a16:creationId xmlns:a16="http://schemas.microsoft.com/office/drawing/2014/main" id="{F52FAB39-13D0-7CB9-1E09-11F8C87D2376}"/>
              </a:ext>
            </a:extLst>
          </p:cNvPr>
          <p:cNvPicPr>
            <a:picLocks noChangeAspect="1"/>
          </p:cNvPicPr>
          <p:nvPr/>
        </p:nvPicPr>
        <p:blipFill>
          <a:blip r:embed="rId6"/>
          <a:stretch>
            <a:fillRect/>
          </a:stretch>
        </p:blipFill>
        <p:spPr>
          <a:xfrm>
            <a:off x="555510" y="5781475"/>
            <a:ext cx="983318" cy="839687"/>
          </a:xfrm>
          <a:prstGeom prst="rect">
            <a:avLst/>
          </a:prstGeom>
        </p:spPr>
      </p:pic>
      <p:pic>
        <p:nvPicPr>
          <p:cNvPr id="10" name="Picture 9">
            <a:extLst>
              <a:ext uri="{FF2B5EF4-FFF2-40B4-BE49-F238E27FC236}">
                <a16:creationId xmlns:a16="http://schemas.microsoft.com/office/drawing/2014/main" id="{FEA29B14-ABC0-2553-89E6-0ACE08C556FA}"/>
              </a:ext>
            </a:extLst>
          </p:cNvPr>
          <p:cNvPicPr>
            <a:picLocks noChangeAspect="1"/>
          </p:cNvPicPr>
          <p:nvPr/>
        </p:nvPicPr>
        <p:blipFill>
          <a:blip r:embed="rId7"/>
          <a:stretch>
            <a:fillRect/>
          </a:stretch>
        </p:blipFill>
        <p:spPr>
          <a:xfrm>
            <a:off x="516222" y="4329216"/>
            <a:ext cx="939123" cy="858101"/>
          </a:xfrm>
          <a:prstGeom prst="rect">
            <a:avLst/>
          </a:prstGeom>
        </p:spPr>
      </p:pic>
      <p:pic>
        <p:nvPicPr>
          <p:cNvPr id="11" name="Picture 10">
            <a:extLst>
              <a:ext uri="{FF2B5EF4-FFF2-40B4-BE49-F238E27FC236}">
                <a16:creationId xmlns:a16="http://schemas.microsoft.com/office/drawing/2014/main" id="{4F3E992E-DC72-E8C9-0203-224277CD00CD}"/>
              </a:ext>
            </a:extLst>
          </p:cNvPr>
          <p:cNvPicPr>
            <a:picLocks noChangeAspect="1"/>
          </p:cNvPicPr>
          <p:nvPr/>
        </p:nvPicPr>
        <p:blipFill>
          <a:blip r:embed="rId8"/>
          <a:stretch>
            <a:fillRect/>
          </a:stretch>
        </p:blipFill>
        <p:spPr>
          <a:xfrm>
            <a:off x="6572767" y="3039664"/>
            <a:ext cx="1348427" cy="800460"/>
          </a:xfrm>
          <a:prstGeom prst="rect">
            <a:avLst/>
          </a:prstGeom>
        </p:spPr>
      </p:pic>
      <p:pic>
        <p:nvPicPr>
          <p:cNvPr id="12" name="Picture 11">
            <a:extLst>
              <a:ext uri="{FF2B5EF4-FFF2-40B4-BE49-F238E27FC236}">
                <a16:creationId xmlns:a16="http://schemas.microsoft.com/office/drawing/2014/main" id="{B00CE8E6-58C7-4257-9BB7-350A5BD2800A}"/>
              </a:ext>
            </a:extLst>
          </p:cNvPr>
          <p:cNvPicPr>
            <a:picLocks noChangeAspect="1"/>
          </p:cNvPicPr>
          <p:nvPr/>
        </p:nvPicPr>
        <p:blipFill>
          <a:blip r:embed="rId6"/>
          <a:stretch>
            <a:fillRect/>
          </a:stretch>
        </p:blipFill>
        <p:spPr>
          <a:xfrm>
            <a:off x="8675938" y="4361543"/>
            <a:ext cx="983318" cy="839687"/>
          </a:xfrm>
          <a:prstGeom prst="rect">
            <a:avLst/>
          </a:prstGeom>
        </p:spPr>
      </p:pic>
      <p:pic>
        <p:nvPicPr>
          <p:cNvPr id="13" name="Picture 12">
            <a:extLst>
              <a:ext uri="{FF2B5EF4-FFF2-40B4-BE49-F238E27FC236}">
                <a16:creationId xmlns:a16="http://schemas.microsoft.com/office/drawing/2014/main" id="{3A9C021D-DAAA-BDF1-0595-D1FDADC24E5B}"/>
              </a:ext>
            </a:extLst>
          </p:cNvPr>
          <p:cNvPicPr>
            <a:picLocks noChangeAspect="1"/>
          </p:cNvPicPr>
          <p:nvPr/>
        </p:nvPicPr>
        <p:blipFill>
          <a:blip r:embed="rId6"/>
          <a:stretch>
            <a:fillRect/>
          </a:stretch>
        </p:blipFill>
        <p:spPr>
          <a:xfrm>
            <a:off x="6610309" y="5755167"/>
            <a:ext cx="983318" cy="839687"/>
          </a:xfrm>
          <a:prstGeom prst="rect">
            <a:avLst/>
          </a:prstGeom>
        </p:spPr>
      </p:pic>
      <p:pic>
        <p:nvPicPr>
          <p:cNvPr id="14" name="Picture 13">
            <a:extLst>
              <a:ext uri="{FF2B5EF4-FFF2-40B4-BE49-F238E27FC236}">
                <a16:creationId xmlns:a16="http://schemas.microsoft.com/office/drawing/2014/main" id="{EE3A2ADD-A6C4-7FAD-2896-93037F9D8D78}"/>
              </a:ext>
            </a:extLst>
          </p:cNvPr>
          <p:cNvPicPr>
            <a:picLocks noChangeAspect="1"/>
          </p:cNvPicPr>
          <p:nvPr/>
        </p:nvPicPr>
        <p:blipFill>
          <a:blip r:embed="rId8"/>
          <a:stretch>
            <a:fillRect/>
          </a:stretch>
        </p:blipFill>
        <p:spPr>
          <a:xfrm>
            <a:off x="4431699" y="5876227"/>
            <a:ext cx="1348427" cy="800460"/>
          </a:xfrm>
          <a:prstGeom prst="rect">
            <a:avLst/>
          </a:prstGeom>
        </p:spPr>
      </p:pic>
      <p:pic>
        <p:nvPicPr>
          <p:cNvPr id="15" name="Picture 14">
            <a:extLst>
              <a:ext uri="{FF2B5EF4-FFF2-40B4-BE49-F238E27FC236}">
                <a16:creationId xmlns:a16="http://schemas.microsoft.com/office/drawing/2014/main" id="{31DAF8DB-7910-78CB-E6C3-4D03CADA4F19}"/>
              </a:ext>
            </a:extLst>
          </p:cNvPr>
          <p:cNvPicPr>
            <a:picLocks noChangeAspect="1"/>
          </p:cNvPicPr>
          <p:nvPr/>
        </p:nvPicPr>
        <p:blipFill>
          <a:blip r:embed="rId8"/>
          <a:stretch>
            <a:fillRect/>
          </a:stretch>
        </p:blipFill>
        <p:spPr>
          <a:xfrm>
            <a:off x="479676" y="313260"/>
            <a:ext cx="1348427" cy="800460"/>
          </a:xfrm>
          <a:prstGeom prst="rect">
            <a:avLst/>
          </a:prstGeom>
        </p:spPr>
      </p:pic>
      <p:pic>
        <p:nvPicPr>
          <p:cNvPr id="16" name="Picture 15">
            <a:extLst>
              <a:ext uri="{FF2B5EF4-FFF2-40B4-BE49-F238E27FC236}">
                <a16:creationId xmlns:a16="http://schemas.microsoft.com/office/drawing/2014/main" id="{7BF1509F-FF4E-424F-3DBB-C8DB0D52B4CD}"/>
              </a:ext>
            </a:extLst>
          </p:cNvPr>
          <p:cNvPicPr>
            <a:picLocks noChangeAspect="1"/>
          </p:cNvPicPr>
          <p:nvPr/>
        </p:nvPicPr>
        <p:blipFill>
          <a:blip r:embed="rId8"/>
          <a:stretch>
            <a:fillRect/>
          </a:stretch>
        </p:blipFill>
        <p:spPr>
          <a:xfrm>
            <a:off x="10497557" y="4426683"/>
            <a:ext cx="1348427" cy="800460"/>
          </a:xfrm>
          <a:prstGeom prst="rect">
            <a:avLst/>
          </a:prstGeom>
        </p:spPr>
      </p:pic>
      <p:pic>
        <p:nvPicPr>
          <p:cNvPr id="18" name="Picture 17" descr="A trailer with a porch and stairs&#10;&#10;Description automatically generated">
            <a:extLst>
              <a:ext uri="{FF2B5EF4-FFF2-40B4-BE49-F238E27FC236}">
                <a16:creationId xmlns:a16="http://schemas.microsoft.com/office/drawing/2014/main" id="{C45DFEDE-A0E9-D14B-9D1E-F6388ABADD5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58033" y="2991965"/>
            <a:ext cx="1363053" cy="908399"/>
          </a:xfrm>
          <a:prstGeom prst="rect">
            <a:avLst/>
          </a:prstGeom>
        </p:spPr>
      </p:pic>
      <p:pic>
        <p:nvPicPr>
          <p:cNvPr id="19" name="Picture 18" descr="A trailer with a porch and stairs&#10;&#10;Description automatically generated">
            <a:extLst>
              <a:ext uri="{FF2B5EF4-FFF2-40B4-BE49-F238E27FC236}">
                <a16:creationId xmlns:a16="http://schemas.microsoft.com/office/drawing/2014/main" id="{44A0C5DE-0BF5-4F92-0CFC-6FFC900B11A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01706" y="346800"/>
            <a:ext cx="1363053" cy="908399"/>
          </a:xfrm>
          <a:prstGeom prst="rect">
            <a:avLst/>
          </a:prstGeom>
        </p:spPr>
      </p:pic>
      <p:pic>
        <p:nvPicPr>
          <p:cNvPr id="20" name="Picture 19" descr="A trailer with a porch and stairs&#10;&#10;Description automatically generated">
            <a:extLst>
              <a:ext uri="{FF2B5EF4-FFF2-40B4-BE49-F238E27FC236}">
                <a16:creationId xmlns:a16="http://schemas.microsoft.com/office/drawing/2014/main" id="{35B344A5-2D71-4F3A-22CA-F68D2B5AEDF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02541" y="5822256"/>
            <a:ext cx="1363053" cy="908399"/>
          </a:xfrm>
          <a:prstGeom prst="rect">
            <a:avLst/>
          </a:prstGeom>
        </p:spPr>
      </p:pic>
      <p:pic>
        <p:nvPicPr>
          <p:cNvPr id="21" name="Picture 20" descr="A house with a red roof&#10;&#10;Description automatically generated">
            <a:extLst>
              <a:ext uri="{FF2B5EF4-FFF2-40B4-BE49-F238E27FC236}">
                <a16:creationId xmlns:a16="http://schemas.microsoft.com/office/drawing/2014/main" id="{8F8FE687-337A-E725-9C2E-86C284BBBE9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33537" y="4487662"/>
            <a:ext cx="1536862" cy="619966"/>
          </a:xfrm>
          <a:prstGeom prst="rect">
            <a:avLst/>
          </a:prstGeom>
        </p:spPr>
      </p:pic>
      <p:pic>
        <p:nvPicPr>
          <p:cNvPr id="23" name="Picture 22" descr="A building with trees and a blue circle&#10;&#10;Description automatically generated">
            <a:extLst>
              <a:ext uri="{FF2B5EF4-FFF2-40B4-BE49-F238E27FC236}">
                <a16:creationId xmlns:a16="http://schemas.microsoft.com/office/drawing/2014/main" id="{822239D0-9C24-D7DE-A12C-40105CD7BB6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0152" y="2911107"/>
            <a:ext cx="1174033" cy="1054246"/>
          </a:xfrm>
          <a:prstGeom prst="rect">
            <a:avLst/>
          </a:prstGeom>
        </p:spPr>
      </p:pic>
      <p:pic>
        <p:nvPicPr>
          <p:cNvPr id="24" name="Picture 23" descr="A building with trees and a blue circle&#10;&#10;Description automatically generated">
            <a:extLst>
              <a:ext uri="{FF2B5EF4-FFF2-40B4-BE49-F238E27FC236}">
                <a16:creationId xmlns:a16="http://schemas.microsoft.com/office/drawing/2014/main" id="{FAEC73FC-95D0-7CE1-D99A-AC9D85D9F22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47559" y="190959"/>
            <a:ext cx="1174033" cy="1054246"/>
          </a:xfrm>
          <a:prstGeom prst="rect">
            <a:avLst/>
          </a:prstGeom>
        </p:spPr>
      </p:pic>
      <p:pic>
        <p:nvPicPr>
          <p:cNvPr id="25" name="Picture 24" descr="A building with trees and a blue circle&#10;&#10;Description automatically generated">
            <a:extLst>
              <a:ext uri="{FF2B5EF4-FFF2-40B4-BE49-F238E27FC236}">
                <a16:creationId xmlns:a16="http://schemas.microsoft.com/office/drawing/2014/main" id="{AA90AE3F-1BBF-DFA7-7BA9-C5006BE192C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87781" y="4299790"/>
            <a:ext cx="1174033" cy="1054246"/>
          </a:xfrm>
          <a:prstGeom prst="rect">
            <a:avLst/>
          </a:prstGeom>
        </p:spPr>
      </p:pic>
      <p:pic>
        <p:nvPicPr>
          <p:cNvPr id="26" name="Picture 25">
            <a:extLst>
              <a:ext uri="{FF2B5EF4-FFF2-40B4-BE49-F238E27FC236}">
                <a16:creationId xmlns:a16="http://schemas.microsoft.com/office/drawing/2014/main" id="{76B32419-43CE-9022-EE99-B5ABF1159C87}"/>
              </a:ext>
            </a:extLst>
          </p:cNvPr>
          <p:cNvPicPr>
            <a:picLocks noChangeAspect="1"/>
          </p:cNvPicPr>
          <p:nvPr/>
        </p:nvPicPr>
        <p:blipFill>
          <a:blip r:embed="rId5"/>
          <a:stretch>
            <a:fillRect/>
          </a:stretch>
        </p:blipFill>
        <p:spPr>
          <a:xfrm>
            <a:off x="8670606" y="5675987"/>
            <a:ext cx="1020146" cy="998049"/>
          </a:xfrm>
          <a:prstGeom prst="rect">
            <a:avLst/>
          </a:prstGeom>
        </p:spPr>
      </p:pic>
      <p:pic>
        <p:nvPicPr>
          <p:cNvPr id="27" name="Picture 26">
            <a:extLst>
              <a:ext uri="{FF2B5EF4-FFF2-40B4-BE49-F238E27FC236}">
                <a16:creationId xmlns:a16="http://schemas.microsoft.com/office/drawing/2014/main" id="{4CEE296E-F426-EE43-2C2F-B6614AADCFEA}"/>
              </a:ext>
            </a:extLst>
          </p:cNvPr>
          <p:cNvPicPr>
            <a:picLocks noChangeAspect="1"/>
          </p:cNvPicPr>
          <p:nvPr/>
        </p:nvPicPr>
        <p:blipFill>
          <a:blip r:embed="rId5"/>
          <a:stretch>
            <a:fillRect/>
          </a:stretch>
        </p:blipFill>
        <p:spPr>
          <a:xfrm>
            <a:off x="6638560" y="1575814"/>
            <a:ext cx="1020146" cy="998049"/>
          </a:xfrm>
          <a:prstGeom prst="rect">
            <a:avLst/>
          </a:prstGeom>
        </p:spPr>
      </p:pic>
      <p:pic>
        <p:nvPicPr>
          <p:cNvPr id="28" name="Picture 27">
            <a:extLst>
              <a:ext uri="{FF2B5EF4-FFF2-40B4-BE49-F238E27FC236}">
                <a16:creationId xmlns:a16="http://schemas.microsoft.com/office/drawing/2014/main" id="{25904CEE-84D2-66D6-B495-16D703086616}"/>
              </a:ext>
            </a:extLst>
          </p:cNvPr>
          <p:cNvPicPr>
            <a:picLocks noChangeAspect="1"/>
          </p:cNvPicPr>
          <p:nvPr/>
        </p:nvPicPr>
        <p:blipFill>
          <a:blip r:embed="rId5"/>
          <a:stretch>
            <a:fillRect/>
          </a:stretch>
        </p:blipFill>
        <p:spPr>
          <a:xfrm>
            <a:off x="2495085" y="2894019"/>
            <a:ext cx="1020146" cy="998049"/>
          </a:xfrm>
          <a:prstGeom prst="rect">
            <a:avLst/>
          </a:prstGeom>
        </p:spPr>
      </p:pic>
      <p:pic>
        <p:nvPicPr>
          <p:cNvPr id="29" name="Picture 28" descr="A building with trees and a blue circle&#10;&#10;Description automatically generated">
            <a:extLst>
              <a:ext uri="{FF2B5EF4-FFF2-40B4-BE49-F238E27FC236}">
                <a16:creationId xmlns:a16="http://schemas.microsoft.com/office/drawing/2014/main" id="{7B73FDB7-E6E6-A29F-86FB-16CE785C905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90799" y="5647889"/>
            <a:ext cx="1174033" cy="1054246"/>
          </a:xfrm>
          <a:prstGeom prst="rect">
            <a:avLst/>
          </a:prstGeom>
        </p:spPr>
      </p:pic>
      <p:pic>
        <p:nvPicPr>
          <p:cNvPr id="30" name="Picture 29">
            <a:extLst>
              <a:ext uri="{FF2B5EF4-FFF2-40B4-BE49-F238E27FC236}">
                <a16:creationId xmlns:a16="http://schemas.microsoft.com/office/drawing/2014/main" id="{4D4547DD-2FF4-A961-FD65-F410A975C617}"/>
              </a:ext>
            </a:extLst>
          </p:cNvPr>
          <p:cNvPicPr>
            <a:picLocks noChangeAspect="1"/>
          </p:cNvPicPr>
          <p:nvPr/>
        </p:nvPicPr>
        <p:blipFill>
          <a:blip r:embed="rId6"/>
          <a:stretch>
            <a:fillRect/>
          </a:stretch>
        </p:blipFill>
        <p:spPr>
          <a:xfrm>
            <a:off x="8647901" y="253091"/>
            <a:ext cx="983318" cy="839687"/>
          </a:xfrm>
          <a:prstGeom prst="rect">
            <a:avLst/>
          </a:prstGeom>
        </p:spPr>
      </p:pic>
      <p:pic>
        <p:nvPicPr>
          <p:cNvPr id="31" name="Picture 30">
            <a:extLst>
              <a:ext uri="{FF2B5EF4-FFF2-40B4-BE49-F238E27FC236}">
                <a16:creationId xmlns:a16="http://schemas.microsoft.com/office/drawing/2014/main" id="{DF4422CA-2CAA-946E-5537-917CA9B2015C}"/>
              </a:ext>
            </a:extLst>
          </p:cNvPr>
          <p:cNvPicPr>
            <a:picLocks noChangeAspect="1"/>
          </p:cNvPicPr>
          <p:nvPr/>
        </p:nvPicPr>
        <p:blipFill>
          <a:blip r:embed="rId6"/>
          <a:stretch>
            <a:fillRect/>
          </a:stretch>
        </p:blipFill>
        <p:spPr>
          <a:xfrm>
            <a:off x="10642916" y="2989543"/>
            <a:ext cx="983318" cy="839687"/>
          </a:xfrm>
          <a:prstGeom prst="rect">
            <a:avLst/>
          </a:prstGeom>
        </p:spPr>
      </p:pic>
      <p:pic>
        <p:nvPicPr>
          <p:cNvPr id="32" name="Picture 31">
            <a:extLst>
              <a:ext uri="{FF2B5EF4-FFF2-40B4-BE49-F238E27FC236}">
                <a16:creationId xmlns:a16="http://schemas.microsoft.com/office/drawing/2014/main" id="{C63E4B4F-492E-7836-0D6C-17C42FBFE796}"/>
              </a:ext>
            </a:extLst>
          </p:cNvPr>
          <p:cNvPicPr>
            <a:picLocks noChangeAspect="1"/>
          </p:cNvPicPr>
          <p:nvPr/>
        </p:nvPicPr>
        <p:blipFill>
          <a:blip r:embed="rId7"/>
          <a:stretch>
            <a:fillRect/>
          </a:stretch>
        </p:blipFill>
        <p:spPr>
          <a:xfrm>
            <a:off x="2495085" y="255619"/>
            <a:ext cx="939123" cy="858101"/>
          </a:xfrm>
          <a:prstGeom prst="rect">
            <a:avLst/>
          </a:prstGeom>
        </p:spPr>
      </p:pic>
      <p:pic>
        <p:nvPicPr>
          <p:cNvPr id="34" name="Picture 33">
            <a:extLst>
              <a:ext uri="{FF2B5EF4-FFF2-40B4-BE49-F238E27FC236}">
                <a16:creationId xmlns:a16="http://schemas.microsoft.com/office/drawing/2014/main" id="{CECC8181-948A-2F44-2DED-CFEB40A3D39B}"/>
              </a:ext>
            </a:extLst>
          </p:cNvPr>
          <p:cNvPicPr>
            <a:picLocks noChangeAspect="1"/>
          </p:cNvPicPr>
          <p:nvPr/>
        </p:nvPicPr>
        <p:blipFill>
          <a:blip r:embed="rId7"/>
          <a:stretch>
            <a:fillRect/>
          </a:stretch>
        </p:blipFill>
        <p:spPr>
          <a:xfrm>
            <a:off x="2576108" y="1561729"/>
            <a:ext cx="939123" cy="858101"/>
          </a:xfrm>
          <a:prstGeom prst="rect">
            <a:avLst/>
          </a:prstGeom>
        </p:spPr>
      </p:pic>
      <p:pic>
        <p:nvPicPr>
          <p:cNvPr id="35" name="Picture 34">
            <a:extLst>
              <a:ext uri="{FF2B5EF4-FFF2-40B4-BE49-F238E27FC236}">
                <a16:creationId xmlns:a16="http://schemas.microsoft.com/office/drawing/2014/main" id="{80D0D393-F01F-8A3C-F0C2-811472B16A34}"/>
              </a:ext>
            </a:extLst>
          </p:cNvPr>
          <p:cNvPicPr>
            <a:picLocks noChangeAspect="1"/>
          </p:cNvPicPr>
          <p:nvPr/>
        </p:nvPicPr>
        <p:blipFill>
          <a:blip r:embed="rId5"/>
          <a:stretch>
            <a:fillRect/>
          </a:stretch>
        </p:blipFill>
        <p:spPr>
          <a:xfrm>
            <a:off x="6591895" y="190959"/>
            <a:ext cx="1020146" cy="998049"/>
          </a:xfrm>
          <a:prstGeom prst="rect">
            <a:avLst/>
          </a:prstGeom>
        </p:spPr>
      </p:pic>
      <p:pic>
        <p:nvPicPr>
          <p:cNvPr id="2" name="Picture 1" descr="A house with a red roof&#10;&#10;Description automatically generated">
            <a:extLst>
              <a:ext uri="{FF2B5EF4-FFF2-40B4-BE49-F238E27FC236}">
                <a16:creationId xmlns:a16="http://schemas.microsoft.com/office/drawing/2014/main" id="{D5CFDEEE-CEBE-9D30-4D4F-30893EC8DE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69323" y="1730101"/>
            <a:ext cx="1536862" cy="619966"/>
          </a:xfrm>
          <a:prstGeom prst="rect">
            <a:avLst/>
          </a:prstGeom>
        </p:spPr>
      </p:pic>
      <p:pic>
        <p:nvPicPr>
          <p:cNvPr id="3" name="Picture 2">
            <a:extLst>
              <a:ext uri="{FF2B5EF4-FFF2-40B4-BE49-F238E27FC236}">
                <a16:creationId xmlns:a16="http://schemas.microsoft.com/office/drawing/2014/main" id="{D124D471-E559-89A9-F4F5-E4FB2032368C}"/>
              </a:ext>
            </a:extLst>
          </p:cNvPr>
          <p:cNvPicPr>
            <a:picLocks noChangeAspect="1"/>
          </p:cNvPicPr>
          <p:nvPr/>
        </p:nvPicPr>
        <p:blipFill>
          <a:blip r:embed="rId6"/>
          <a:stretch>
            <a:fillRect/>
          </a:stretch>
        </p:blipFill>
        <p:spPr>
          <a:xfrm>
            <a:off x="8670606" y="1592569"/>
            <a:ext cx="983318" cy="839687"/>
          </a:xfrm>
          <a:prstGeom prst="rect">
            <a:avLst/>
          </a:prstGeom>
        </p:spPr>
      </p:pic>
    </p:spTree>
    <p:extLst>
      <p:ext uri="{BB962C8B-B14F-4D97-AF65-F5344CB8AC3E}">
        <p14:creationId xmlns:p14="http://schemas.microsoft.com/office/powerpoint/2010/main" val="2122838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117B6C-6420-1071-1A03-D9984AEBA6B6}"/>
              </a:ext>
            </a:extLst>
          </p:cNvPr>
          <p:cNvSpPr txBox="1"/>
          <p:nvPr/>
        </p:nvSpPr>
        <p:spPr>
          <a:xfrm>
            <a:off x="173966" y="428178"/>
            <a:ext cx="11844067"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u="dbl" dirty="0" err="1">
                <a:ea typeface="Calibri"/>
                <a:cs typeface="Times New Roman"/>
              </a:rPr>
              <a:t>Cyfarwyddiadau</a:t>
            </a:r>
            <a:r>
              <a:rPr lang="en-GB" sz="2800" b="1" u="dbl" dirty="0">
                <a:ea typeface="Calibri"/>
                <a:cs typeface="Times New Roman"/>
              </a:rPr>
              <a:t> </a:t>
            </a:r>
            <a:r>
              <a:rPr lang="en-GB" sz="2800" b="1" u="dbl" dirty="0" err="1">
                <a:ea typeface="Calibri"/>
                <a:cs typeface="Times New Roman"/>
              </a:rPr>
              <a:t>i</a:t>
            </a:r>
            <a:r>
              <a:rPr lang="en-GB" sz="2800" b="1" u="dbl" dirty="0">
                <a:ea typeface="Calibri"/>
                <a:cs typeface="Times New Roman"/>
              </a:rPr>
              <a:t> </a:t>
            </a:r>
            <a:r>
              <a:rPr lang="en-GB" sz="2800" b="1" u="dbl" dirty="0" err="1">
                <a:ea typeface="Calibri"/>
                <a:cs typeface="Times New Roman"/>
              </a:rPr>
              <a:t>Gynorthwyydd</a:t>
            </a:r>
            <a:r>
              <a:rPr lang="en-GB" sz="2800" b="1" u="dbl" dirty="0">
                <a:ea typeface="Calibri"/>
                <a:cs typeface="Times New Roman"/>
              </a:rPr>
              <a:t> – </a:t>
            </a:r>
            <a:r>
              <a:rPr lang="en-GB" sz="2800" b="1" u="dbl" dirty="0" err="1">
                <a:ea typeface="Calibri"/>
                <a:cs typeface="Times New Roman"/>
              </a:rPr>
              <a:t>Cyfeiriannu</a:t>
            </a:r>
            <a:endParaRPr lang="en-GB" sz="2800" b="1" u="dbl" dirty="0">
              <a:ea typeface="Calibri"/>
              <a:cs typeface="Times New Roman"/>
            </a:endParaRPr>
          </a:p>
          <a:p>
            <a:r>
              <a:rPr lang="en-GB" b="1" dirty="0">
                <a:ea typeface="Calibri"/>
                <a:cs typeface="Times New Roman"/>
              </a:rPr>
              <a:t>Nod y </a:t>
            </a:r>
            <a:r>
              <a:rPr lang="en-GB" b="1" dirty="0" err="1">
                <a:ea typeface="Calibri"/>
                <a:cs typeface="Times New Roman"/>
              </a:rPr>
              <a:t>wers</a:t>
            </a:r>
            <a:r>
              <a:rPr lang="en-GB" b="1" dirty="0">
                <a:ea typeface="Calibri"/>
                <a:cs typeface="Times New Roman"/>
              </a:rPr>
              <a:t> </a:t>
            </a:r>
            <a:r>
              <a:rPr lang="en-GB" dirty="0">
                <a:ea typeface="Calibri"/>
                <a:cs typeface="Times New Roman"/>
              </a:rPr>
              <a:t>- </a:t>
            </a:r>
            <a:r>
              <a:rPr lang="en-GB" dirty="0" err="1">
                <a:ea typeface="Calibri"/>
                <a:cs typeface="Times New Roman"/>
              </a:rPr>
              <a:t>Adolygu</a:t>
            </a:r>
            <a:r>
              <a:rPr lang="en-GB" dirty="0">
                <a:ea typeface="Calibri"/>
                <a:cs typeface="Times New Roman"/>
              </a:rPr>
              <a:t> </a:t>
            </a:r>
            <a:r>
              <a:rPr lang="en-GB" dirty="0" err="1">
                <a:ea typeface="Calibri"/>
                <a:cs typeface="Times New Roman"/>
              </a:rPr>
              <a:t>patrymau</a:t>
            </a:r>
            <a:r>
              <a:rPr lang="en-GB" dirty="0">
                <a:ea typeface="Calibri"/>
                <a:cs typeface="Times New Roman"/>
              </a:rPr>
              <a:t> am </a:t>
            </a:r>
            <a:r>
              <a:rPr lang="en-GB" dirty="0" err="1">
                <a:ea typeface="Calibri"/>
                <a:cs typeface="Times New Roman"/>
              </a:rPr>
              <a:t>ble</a:t>
            </a:r>
            <a:r>
              <a:rPr lang="en-GB" dirty="0">
                <a:ea typeface="Calibri"/>
                <a:cs typeface="Times New Roman"/>
              </a:rPr>
              <a:t> </a:t>
            </a:r>
            <a:r>
              <a:rPr lang="en-GB" dirty="0" err="1">
                <a:ea typeface="Calibri"/>
                <a:cs typeface="Times New Roman"/>
              </a:rPr>
              <a:t>mae</a:t>
            </a:r>
            <a:r>
              <a:rPr lang="en-GB" dirty="0">
                <a:ea typeface="Calibri"/>
                <a:cs typeface="Times New Roman"/>
              </a:rPr>
              <a:t> </a:t>
            </a:r>
            <a:r>
              <a:rPr lang="en-GB" dirty="0" err="1">
                <a:ea typeface="Calibri"/>
                <a:cs typeface="Times New Roman"/>
              </a:rPr>
              <a:t>pobl</a:t>
            </a:r>
            <a:r>
              <a:rPr lang="en-GB" dirty="0">
                <a:ea typeface="Calibri"/>
                <a:cs typeface="Times New Roman"/>
              </a:rPr>
              <a:t> </a:t>
            </a:r>
            <a:r>
              <a:rPr lang="en-GB" dirty="0" err="1">
                <a:ea typeface="Calibri"/>
                <a:cs typeface="Times New Roman"/>
              </a:rPr>
              <a:t>yn</a:t>
            </a:r>
            <a:r>
              <a:rPr lang="en-GB" dirty="0">
                <a:ea typeface="Calibri"/>
                <a:cs typeface="Times New Roman"/>
              </a:rPr>
              <a:t> </a:t>
            </a:r>
            <a:r>
              <a:rPr lang="en-GB" dirty="0" err="1">
                <a:ea typeface="Calibri"/>
                <a:cs typeface="Times New Roman"/>
              </a:rPr>
              <a:t>byw</a:t>
            </a:r>
            <a:r>
              <a:rPr lang="en-GB" dirty="0">
                <a:ea typeface="Calibri"/>
                <a:cs typeface="Times New Roman"/>
              </a:rPr>
              <a:t> </a:t>
            </a:r>
            <a:r>
              <a:rPr lang="en-GB" dirty="0" err="1">
                <a:ea typeface="Calibri"/>
                <a:cs typeface="Times New Roman"/>
              </a:rPr>
              <a:t>gyda</a:t>
            </a:r>
            <a:r>
              <a:rPr lang="en-GB" dirty="0">
                <a:ea typeface="Calibri"/>
                <a:cs typeface="Times New Roman"/>
              </a:rPr>
              <a:t> </a:t>
            </a:r>
            <a:r>
              <a:rPr lang="en-GB" dirty="0" err="1">
                <a:ea typeface="Calibri"/>
                <a:cs typeface="Times New Roman"/>
              </a:rPr>
              <a:t>tasg</a:t>
            </a:r>
            <a:r>
              <a:rPr lang="en-GB" dirty="0">
                <a:ea typeface="Calibri"/>
                <a:cs typeface="Times New Roman"/>
              </a:rPr>
              <a:t> </a:t>
            </a:r>
            <a:r>
              <a:rPr lang="en-GB" dirty="0" err="1">
                <a:ea typeface="Calibri"/>
                <a:cs typeface="Times New Roman"/>
              </a:rPr>
              <a:t>gwrando</a:t>
            </a:r>
            <a:r>
              <a:rPr lang="en-GB" dirty="0">
                <a:ea typeface="Calibri"/>
                <a:cs typeface="Times New Roman"/>
              </a:rPr>
              <a:t>.</a:t>
            </a:r>
            <a:endParaRPr lang="en-US" dirty="0">
              <a:ea typeface="Calibri"/>
              <a:cs typeface="Times New Roman"/>
            </a:endParaRPr>
          </a:p>
          <a:p>
            <a:endParaRPr lang="en-GB" dirty="0">
              <a:ea typeface="Calibri"/>
              <a:cs typeface="Times New Roman"/>
            </a:endParaRPr>
          </a:p>
          <a:p>
            <a:r>
              <a:rPr lang="en-US" u="sng" dirty="0" err="1">
                <a:ea typeface="Calibri"/>
                <a:cs typeface="Times New Roman"/>
              </a:rPr>
              <a:t>Rwyt</a:t>
            </a:r>
            <a:r>
              <a:rPr lang="en-US" u="sng" dirty="0">
                <a:ea typeface="Calibri"/>
                <a:cs typeface="Times New Roman"/>
              </a:rPr>
              <a:t> </a:t>
            </a:r>
            <a:r>
              <a:rPr lang="en-US" u="sng" dirty="0" err="1">
                <a:ea typeface="Calibri"/>
                <a:cs typeface="Times New Roman"/>
              </a:rPr>
              <a:t>ti</a:t>
            </a:r>
            <a:r>
              <a:rPr lang="en-US" u="sng" dirty="0">
                <a:ea typeface="Calibri"/>
                <a:cs typeface="Times New Roman"/>
              </a:rPr>
              <a:t> </a:t>
            </a:r>
            <a:r>
              <a:rPr lang="en-US" u="sng" dirty="0" err="1">
                <a:ea typeface="Calibri"/>
                <a:cs typeface="Times New Roman"/>
              </a:rPr>
              <a:t>angen</a:t>
            </a:r>
            <a:r>
              <a:rPr lang="en-US" u="sng" dirty="0">
                <a:ea typeface="Calibri"/>
                <a:cs typeface="Times New Roman"/>
              </a:rPr>
              <a:t>:</a:t>
            </a:r>
            <a:r>
              <a:rPr lang="en-US" dirty="0">
                <a:ea typeface="Calibri"/>
                <a:cs typeface="Times New Roman"/>
              </a:rPr>
              <a:t>	</a:t>
            </a:r>
          </a:p>
          <a:p>
            <a:pPr marL="285750" indent="-285750">
              <a:buFont typeface="Arial"/>
              <a:buChar char="•"/>
            </a:pPr>
            <a:r>
              <a:rPr lang="en-GB" dirty="0" err="1">
                <a:ea typeface="Calibri"/>
                <a:cs typeface="Times New Roman"/>
              </a:rPr>
              <a:t>Mapiau</a:t>
            </a:r>
            <a:r>
              <a:rPr lang="en-GB" dirty="0">
                <a:ea typeface="Calibri"/>
                <a:cs typeface="Times New Roman"/>
              </a:rPr>
              <a:t> – Set A - D</a:t>
            </a:r>
          </a:p>
          <a:p>
            <a:pPr marL="285750" indent="-285750">
              <a:buFont typeface="Arial"/>
              <a:buChar char="•"/>
            </a:pPr>
            <a:r>
              <a:rPr lang="en-GB" dirty="0" err="1">
                <a:ea typeface="Calibri"/>
                <a:cs typeface="Times New Roman"/>
              </a:rPr>
              <a:t>Cardiau</a:t>
            </a:r>
            <a:r>
              <a:rPr lang="en-GB" dirty="0">
                <a:ea typeface="Calibri"/>
                <a:cs typeface="Times New Roman"/>
              </a:rPr>
              <a:t> </a:t>
            </a:r>
            <a:r>
              <a:rPr lang="en-GB" dirty="0" err="1">
                <a:ea typeface="Calibri"/>
                <a:cs typeface="Times New Roman"/>
              </a:rPr>
              <a:t>cyfeiriaunnu</a:t>
            </a:r>
            <a:r>
              <a:rPr lang="en-GB" dirty="0">
                <a:ea typeface="Calibri"/>
                <a:cs typeface="Times New Roman"/>
              </a:rPr>
              <a:t> (Torra </a:t>
            </a:r>
            <a:r>
              <a:rPr lang="en-GB" dirty="0" err="1">
                <a:ea typeface="Calibri"/>
                <a:cs typeface="Times New Roman"/>
              </a:rPr>
              <a:t>rhain</a:t>
            </a:r>
            <a:r>
              <a:rPr lang="en-GB" dirty="0">
                <a:ea typeface="Calibri"/>
                <a:cs typeface="Times New Roman"/>
              </a:rPr>
              <a:t> </a:t>
            </a:r>
            <a:r>
              <a:rPr lang="en-GB" dirty="0" err="1">
                <a:ea typeface="Calibri"/>
                <a:cs typeface="Times New Roman"/>
              </a:rPr>
              <a:t>allan</a:t>
            </a:r>
            <a:r>
              <a:rPr lang="en-GB" dirty="0">
                <a:ea typeface="Calibri"/>
                <a:cs typeface="Times New Roman"/>
              </a:rPr>
              <a:t> un </a:t>
            </a:r>
            <a:r>
              <a:rPr lang="en-GB" dirty="0" err="1">
                <a:ea typeface="Calibri"/>
                <a:cs typeface="Times New Roman"/>
              </a:rPr>
              <a:t>barod</a:t>
            </a:r>
            <a:r>
              <a:rPr lang="en-GB" dirty="0">
                <a:ea typeface="Calibri"/>
                <a:cs typeface="Times New Roman"/>
              </a:rPr>
              <a:t>)</a:t>
            </a:r>
          </a:p>
          <a:p>
            <a:pPr marL="285750" indent="-285750">
              <a:buFont typeface="Arial"/>
              <a:buChar char="•"/>
            </a:pPr>
            <a:r>
              <a:rPr lang="en-GB" dirty="0" err="1">
                <a:ea typeface="Calibri"/>
                <a:cs typeface="Times New Roman"/>
              </a:rPr>
              <a:t>Daflenni</a:t>
            </a:r>
            <a:r>
              <a:rPr lang="en-GB" dirty="0">
                <a:ea typeface="Calibri"/>
                <a:cs typeface="Times New Roman"/>
              </a:rPr>
              <a:t> </a:t>
            </a:r>
            <a:r>
              <a:rPr lang="en-GB" dirty="0" err="1">
                <a:ea typeface="Calibri"/>
                <a:cs typeface="Times New Roman"/>
              </a:rPr>
              <a:t>gwaith</a:t>
            </a:r>
            <a:endParaRPr lang="en-GB" dirty="0">
              <a:ea typeface="Calibri"/>
              <a:cs typeface="Times New Roman"/>
            </a:endParaRPr>
          </a:p>
          <a:p>
            <a:pPr marL="285750" indent="-285750">
              <a:buFont typeface="Arial"/>
              <a:buChar char="•"/>
            </a:pPr>
            <a:r>
              <a:rPr lang="en-GB" dirty="0" err="1">
                <a:ea typeface="Calibri"/>
                <a:cs typeface="Times New Roman"/>
              </a:rPr>
              <a:t>Atebion</a:t>
            </a:r>
            <a:r>
              <a:rPr lang="en-GB" dirty="0">
                <a:ea typeface="Calibri" panose="020F0502020204030204"/>
                <a:cs typeface="Times New Roman"/>
              </a:rPr>
              <a:t> </a:t>
            </a:r>
          </a:p>
          <a:p>
            <a:pPr marL="283210" indent="-283210">
              <a:buFont typeface="Arial"/>
              <a:buChar char="•"/>
            </a:pPr>
            <a:endParaRPr lang="en-GB" dirty="0">
              <a:ea typeface="Calibri" panose="020F0502020204030204"/>
              <a:cs typeface="Times New Roman"/>
            </a:endParaRPr>
          </a:p>
          <a:p>
            <a:pPr marL="800100" indent="-342900">
              <a:buFont typeface="+mj-lt"/>
              <a:buAutoNum type="arabicPeriod"/>
            </a:pPr>
            <a:endParaRPr lang="en-GB" sz="1400" dirty="0">
              <a:ea typeface="+mn-lt"/>
              <a:cs typeface="+mn-lt"/>
            </a:endParaRPr>
          </a:p>
          <a:p>
            <a:pPr marL="347345" indent="-347345">
              <a:buFont typeface="+mj-lt"/>
              <a:buAutoNum type="arabicPeriod"/>
            </a:pPr>
            <a:r>
              <a:rPr lang="en-GB" b="0" i="0" dirty="0" err="1">
                <a:solidFill>
                  <a:srgbClr val="111111"/>
                </a:solidFill>
                <a:effectLst/>
                <a:latin typeface="Arial" panose="020B0604020202020204" pitchFamily="34" charset="0"/>
              </a:rPr>
              <a:t>Dechreua</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gyda</a:t>
            </a:r>
            <a:r>
              <a:rPr lang="en-GB" b="0" i="0" dirty="0">
                <a:solidFill>
                  <a:srgbClr val="111111"/>
                </a:solidFill>
                <a:effectLst/>
                <a:latin typeface="Arial" panose="020B0604020202020204" pitchFamily="34" charset="0"/>
              </a:rPr>
              <a:t> "Set A". </a:t>
            </a:r>
            <a:r>
              <a:rPr lang="en-GB" b="0" i="0" dirty="0" err="1">
                <a:solidFill>
                  <a:srgbClr val="111111"/>
                </a:solidFill>
                <a:effectLst/>
                <a:latin typeface="Arial" panose="020B0604020202020204" pitchFamily="34" charset="0"/>
              </a:rPr>
              <a:t>Defnyddia'r</a:t>
            </a:r>
            <a:r>
              <a:rPr lang="en-GB" b="0" i="0" dirty="0">
                <a:solidFill>
                  <a:srgbClr val="111111"/>
                </a:solidFill>
                <a:effectLst/>
                <a:latin typeface="Arial" panose="020B0604020202020204" pitchFamily="34" charset="0"/>
              </a:rPr>
              <a:t> map </a:t>
            </a:r>
            <a:r>
              <a:rPr lang="en-GB" b="0" i="0" dirty="0" err="1">
                <a:solidFill>
                  <a:srgbClr val="111111"/>
                </a:solidFill>
                <a:effectLst/>
                <a:latin typeface="Arial" panose="020B0604020202020204" pitchFamily="34" charset="0"/>
              </a:rPr>
              <a:t>i</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roi'r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cardiau</a:t>
            </a:r>
            <a:r>
              <a:rPr lang="en-GB" b="0" i="0" dirty="0">
                <a:solidFill>
                  <a:srgbClr val="111111"/>
                </a:solidFill>
                <a:effectLst/>
                <a:latin typeface="Arial" panose="020B0604020202020204" pitchFamily="34" charset="0"/>
              </a:rPr>
              <a:t> un y </a:t>
            </a:r>
            <a:r>
              <a:rPr lang="en-GB" b="0" i="0" dirty="0" err="1">
                <a:solidFill>
                  <a:srgbClr val="111111"/>
                </a:solidFill>
                <a:effectLst/>
                <a:latin typeface="Arial" panose="020B0604020202020204" pitchFamily="34" charset="0"/>
              </a:rPr>
              <a:t>lle</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cywir</a:t>
            </a:r>
            <a:r>
              <a:rPr lang="en-GB" b="0" i="0" dirty="0">
                <a:solidFill>
                  <a:srgbClr val="111111"/>
                </a:solidFill>
                <a:effectLst/>
                <a:latin typeface="Arial" panose="020B0604020202020204" pitchFamily="34" charset="0"/>
              </a:rPr>
              <a:t> o </a:t>
            </a:r>
            <a:r>
              <a:rPr lang="en-GB" b="0" i="0" dirty="0" err="1">
                <a:solidFill>
                  <a:srgbClr val="111111"/>
                </a:solidFill>
                <a:effectLst/>
                <a:latin typeface="Arial" panose="020B0604020202020204" pitchFamily="34" charset="0"/>
              </a:rPr>
              <a:t>gwmpas</a:t>
            </a:r>
            <a:r>
              <a:rPr lang="en-GB" b="0" i="0" dirty="0">
                <a:solidFill>
                  <a:srgbClr val="111111"/>
                </a:solidFill>
                <a:effectLst/>
                <a:latin typeface="Arial" panose="020B0604020202020204" pitchFamily="34" charset="0"/>
              </a:rPr>
              <a:t> yr </a:t>
            </a:r>
            <a:r>
              <a:rPr lang="en-GB" b="0" i="0" dirty="0" err="1">
                <a:solidFill>
                  <a:srgbClr val="111111"/>
                </a:solidFill>
                <a:effectLst/>
                <a:latin typeface="Arial" panose="020B0604020202020204" pitchFamily="34" charset="0"/>
              </a:rPr>
              <a:t>iard</a:t>
            </a:r>
            <a:r>
              <a:rPr lang="en-GB" b="0" i="0" dirty="0">
                <a:solidFill>
                  <a:srgbClr val="111111"/>
                </a:solidFill>
                <a:effectLst/>
                <a:latin typeface="Arial" panose="020B0604020202020204" pitchFamily="34" charset="0"/>
              </a:rPr>
              <a:t>.</a:t>
            </a:r>
          </a:p>
          <a:p>
            <a:pPr marL="347345" indent="-347345">
              <a:buFont typeface="+mj-lt"/>
              <a:buAutoNum type="arabicPeriod"/>
            </a:pPr>
            <a:r>
              <a:rPr lang="en-GB" b="0" i="0" dirty="0" err="1">
                <a:solidFill>
                  <a:srgbClr val="111111"/>
                </a:solidFill>
                <a:effectLst/>
                <a:latin typeface="Arial" panose="020B0604020202020204" pitchFamily="34" charset="0"/>
              </a:rPr>
              <a:t>Paratoia</a:t>
            </a:r>
            <a:r>
              <a:rPr lang="en-GB" b="0" i="0" dirty="0">
                <a:solidFill>
                  <a:srgbClr val="111111"/>
                </a:solidFill>
                <a:effectLst/>
                <a:latin typeface="Arial" panose="020B0604020202020204" pitchFamily="34" charset="0"/>
              </a:rPr>
              <a:t> "Set B" </a:t>
            </a:r>
            <a:r>
              <a:rPr lang="en-GB" b="0" i="0" dirty="0" err="1">
                <a:solidFill>
                  <a:srgbClr val="111111"/>
                </a:solidFill>
                <a:effectLst/>
                <a:latin typeface="Arial" panose="020B0604020202020204" pitchFamily="34" charset="0"/>
              </a:rPr>
              <a:t>yn</a:t>
            </a:r>
            <a:r>
              <a:rPr lang="en-GB" b="0" i="0" dirty="0">
                <a:solidFill>
                  <a:srgbClr val="111111"/>
                </a:solidFill>
                <a:effectLst/>
                <a:latin typeface="Arial" panose="020B0604020202020204" pitchFamily="34" charset="0"/>
              </a:rPr>
              <a:t> yr un </a:t>
            </a:r>
            <a:r>
              <a:rPr lang="en-GB" b="0" i="0" dirty="0" err="1">
                <a:solidFill>
                  <a:srgbClr val="111111"/>
                </a:solidFill>
                <a:effectLst/>
                <a:latin typeface="Arial" panose="020B0604020202020204" pitchFamily="34" charset="0"/>
              </a:rPr>
              <a:t>ffordd</a:t>
            </a:r>
            <a:r>
              <a:rPr lang="en-GB" b="0" i="0" dirty="0">
                <a:solidFill>
                  <a:srgbClr val="111111"/>
                </a:solidFill>
                <a:effectLst/>
                <a:latin typeface="Arial" panose="020B0604020202020204" pitchFamily="34" charset="0"/>
              </a:rPr>
              <a:t> a dal </a:t>
            </a:r>
            <a:r>
              <a:rPr lang="en-GB" b="0" i="0" dirty="0" err="1">
                <a:solidFill>
                  <a:srgbClr val="111111"/>
                </a:solidFill>
                <a:effectLst/>
                <a:latin typeface="Arial" panose="020B0604020202020204" pitchFamily="34" charset="0"/>
              </a:rPr>
              <a:t>ati</a:t>
            </a:r>
            <a:r>
              <a:rPr lang="en-GB" b="0" i="0" dirty="0">
                <a:solidFill>
                  <a:srgbClr val="111111"/>
                </a:solidFill>
                <a:effectLst/>
                <a:latin typeface="Arial" panose="020B0604020202020204" pitchFamily="34" charset="0"/>
              </a:rPr>
              <a:t> tan y </a:t>
            </a:r>
            <a:r>
              <a:rPr lang="en-GB" b="0" i="0" dirty="0" err="1">
                <a:solidFill>
                  <a:srgbClr val="111111"/>
                </a:solidFill>
                <a:effectLst/>
                <a:latin typeface="Arial" panose="020B0604020202020204" pitchFamily="34" charset="0"/>
              </a:rPr>
              <a:t>setiau</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gyd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ydy</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yn</a:t>
            </a:r>
            <a:r>
              <a:rPr lang="en-GB" b="0" i="0" dirty="0">
                <a:solidFill>
                  <a:srgbClr val="111111"/>
                </a:solidFill>
                <a:effectLst/>
                <a:latin typeface="Arial" panose="020B0604020202020204" pitchFamily="34" charset="0"/>
              </a:rPr>
              <a:t> y </a:t>
            </a:r>
            <a:r>
              <a:rPr lang="en-GB" b="0" i="0" dirty="0" err="1">
                <a:solidFill>
                  <a:srgbClr val="111111"/>
                </a:solidFill>
                <a:effectLst/>
                <a:latin typeface="Arial" panose="020B0604020202020204" pitchFamily="34" charset="0"/>
              </a:rPr>
              <a:t>lle</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cywir</a:t>
            </a:r>
            <a:r>
              <a:rPr lang="en-GB" b="0" i="0" dirty="0">
                <a:solidFill>
                  <a:srgbClr val="111111"/>
                </a:solidFill>
                <a:effectLst/>
                <a:latin typeface="Arial" panose="020B0604020202020204" pitchFamily="34" charset="0"/>
              </a:rPr>
              <a:t>.</a:t>
            </a:r>
          </a:p>
          <a:p>
            <a:pPr marL="347345" indent="-347345">
              <a:buFont typeface="+mj-lt"/>
              <a:buAutoNum type="arabicPeriod"/>
            </a:pPr>
            <a:r>
              <a:rPr lang="en-GB" b="0" i="0" dirty="0" err="1">
                <a:solidFill>
                  <a:srgbClr val="111111"/>
                </a:solidFill>
                <a:effectLst/>
                <a:latin typeface="Arial" panose="020B0604020202020204" pitchFamily="34" charset="0"/>
              </a:rPr>
              <a:t>Gwna</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pum</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grŵp</a:t>
            </a:r>
            <a:r>
              <a:rPr lang="en-GB" b="0" i="0" dirty="0">
                <a:solidFill>
                  <a:srgbClr val="111111"/>
                </a:solidFill>
                <a:effectLst/>
                <a:latin typeface="Arial" panose="020B0604020202020204" pitchFamily="34" charset="0"/>
              </a:rPr>
              <a:t> o </a:t>
            </a:r>
            <a:r>
              <a:rPr lang="en-GB" b="0" i="0" dirty="0" err="1">
                <a:solidFill>
                  <a:srgbClr val="111111"/>
                </a:solidFill>
                <a:effectLst/>
                <a:latin typeface="Arial" panose="020B0604020202020204" pitchFamily="34" charset="0"/>
              </a:rPr>
              <a:t>chwe</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phlentyn</a:t>
            </a:r>
            <a:r>
              <a:rPr lang="en-GB" b="0" i="0" dirty="0">
                <a:solidFill>
                  <a:srgbClr val="111111"/>
                </a:solidFill>
                <a:effectLst/>
                <a:latin typeface="Arial" panose="020B0604020202020204" pitchFamily="34" charset="0"/>
              </a:rPr>
              <a:t>. </a:t>
            </a:r>
            <a:endParaRPr lang="en-GB" b="0" i="0" dirty="0">
              <a:solidFill>
                <a:srgbClr val="111111"/>
              </a:solidFill>
              <a:effectLst/>
              <a:highlight>
                <a:srgbClr val="FFFF00"/>
              </a:highlight>
              <a:latin typeface="Arial" panose="020B0604020202020204" pitchFamily="34" charset="0"/>
            </a:endParaRPr>
          </a:p>
          <a:p>
            <a:pPr marL="347345" indent="-347345">
              <a:buFont typeface="+mj-lt"/>
              <a:buAutoNum type="arabicPeriod"/>
            </a:pPr>
            <a:r>
              <a:rPr lang="en-GB" b="0" i="0" dirty="0">
                <a:solidFill>
                  <a:srgbClr val="111111"/>
                </a:solidFill>
                <a:effectLst/>
                <a:latin typeface="Arial" panose="020B0604020202020204" pitchFamily="34" charset="0"/>
              </a:rPr>
              <a:t>Rho Fap "Set A" </a:t>
            </a:r>
            <a:r>
              <a:rPr lang="en-GB" b="0" i="0" dirty="0" err="1">
                <a:solidFill>
                  <a:srgbClr val="111111"/>
                </a:solidFill>
                <a:effectLst/>
                <a:latin typeface="Arial" panose="020B0604020202020204" pitchFamily="34" charset="0"/>
              </a:rPr>
              <a:t>i’r</a:t>
            </a:r>
            <a:r>
              <a:rPr lang="en-GB" b="0" i="0" dirty="0">
                <a:solidFill>
                  <a:srgbClr val="111111"/>
                </a:solidFill>
                <a:effectLst/>
                <a:latin typeface="Arial" panose="020B0604020202020204" pitchFamily="34" charset="0"/>
              </a:rPr>
              <a:t> plant </a:t>
            </a:r>
            <a:r>
              <a:rPr lang="en-GB" b="0" i="0" dirty="0" err="1">
                <a:solidFill>
                  <a:srgbClr val="111111"/>
                </a:solidFill>
                <a:effectLst/>
                <a:latin typeface="Arial" panose="020B0604020202020204" pitchFamily="34" charset="0"/>
              </a:rPr>
              <a:t>llai</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hyderus</a:t>
            </a:r>
            <a:r>
              <a:rPr lang="en-GB" b="0" i="0" dirty="0">
                <a:solidFill>
                  <a:srgbClr val="111111"/>
                </a:solidFill>
                <a:effectLst/>
                <a:latin typeface="Arial" panose="020B0604020202020204" pitchFamily="34" charset="0"/>
              </a:rPr>
              <a:t> a dal </a:t>
            </a:r>
            <a:r>
              <a:rPr lang="en-GB" b="0" i="0" dirty="0" err="1">
                <a:solidFill>
                  <a:srgbClr val="111111"/>
                </a:solidFill>
                <a:effectLst/>
                <a:latin typeface="Arial" panose="020B0604020202020204" pitchFamily="34" charset="0"/>
              </a:rPr>
              <a:t>ati</a:t>
            </a:r>
            <a:r>
              <a:rPr lang="en-GB" b="0" i="0" dirty="0">
                <a:solidFill>
                  <a:srgbClr val="111111"/>
                </a:solidFill>
                <a:effectLst/>
                <a:latin typeface="Arial" panose="020B0604020202020204" pitchFamily="34" charset="0"/>
              </a:rPr>
              <a:t> tan y </a:t>
            </a:r>
            <a:r>
              <a:rPr lang="en-GB" b="0" i="0" dirty="0" err="1">
                <a:solidFill>
                  <a:srgbClr val="111111"/>
                </a:solidFill>
                <a:effectLst/>
                <a:latin typeface="Arial" panose="020B0604020202020204" pitchFamily="34" charset="0"/>
              </a:rPr>
              <a:t>grŵp</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mwyaf</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hyderus</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yn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cael</a:t>
            </a:r>
            <a:r>
              <a:rPr lang="en-GB" b="0" i="0" dirty="0">
                <a:solidFill>
                  <a:srgbClr val="111111"/>
                </a:solidFill>
                <a:effectLst/>
                <a:latin typeface="Arial" panose="020B0604020202020204" pitchFamily="34" charset="0"/>
              </a:rPr>
              <a:t> map "Set D“</a:t>
            </a:r>
          </a:p>
          <a:p>
            <a:pPr marL="347345" indent="-347345">
              <a:buFont typeface="+mj-lt"/>
              <a:buAutoNum type="arabicPeriod"/>
            </a:pPr>
            <a:r>
              <a:rPr lang="en-GB" b="0" i="0" dirty="0" err="1">
                <a:solidFill>
                  <a:srgbClr val="111111"/>
                </a:solidFill>
                <a:effectLst/>
                <a:latin typeface="Arial" panose="020B0604020202020204" pitchFamily="34" charset="0"/>
              </a:rPr>
              <a:t>Rhaid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i'r</a:t>
            </a:r>
            <a:r>
              <a:rPr lang="en-GB" b="0" i="0" dirty="0">
                <a:solidFill>
                  <a:srgbClr val="111111"/>
                </a:solidFill>
                <a:effectLst/>
                <a:latin typeface="Arial" panose="020B0604020202020204" pitchFamily="34" charset="0"/>
              </a:rPr>
              <a:t> plant </a:t>
            </a:r>
            <a:r>
              <a:rPr lang="en-GB" b="0" i="0" dirty="0" err="1">
                <a:solidFill>
                  <a:srgbClr val="111111"/>
                </a:solidFill>
                <a:effectLst/>
                <a:latin typeface="Arial" panose="020B0604020202020204" pitchFamily="34" charset="0"/>
              </a:rPr>
              <a:t>defnyddio'r</a:t>
            </a:r>
            <a:r>
              <a:rPr lang="en-GB" b="0" i="0" dirty="0">
                <a:solidFill>
                  <a:srgbClr val="111111"/>
                </a:solidFill>
                <a:effectLst/>
                <a:latin typeface="Arial" panose="020B0604020202020204" pitchFamily="34" charset="0"/>
              </a:rPr>
              <a:t> map </a:t>
            </a:r>
            <a:r>
              <a:rPr lang="en-GB" b="0" i="0" dirty="0" err="1">
                <a:solidFill>
                  <a:srgbClr val="111111"/>
                </a:solidFill>
                <a:effectLst/>
                <a:latin typeface="Arial" panose="020B0604020202020204" pitchFamily="34" charset="0"/>
              </a:rPr>
              <a:t>i</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ffeindio'r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gardiau</a:t>
            </a:r>
            <a:r>
              <a:rPr lang="en-GB" b="0" i="0" dirty="0">
                <a:solidFill>
                  <a:srgbClr val="111111"/>
                </a:solidFill>
                <a:effectLst/>
                <a:latin typeface="Arial" panose="020B0604020202020204" pitchFamily="34" charset="0"/>
              </a:rPr>
              <a:t>.</a:t>
            </a:r>
          </a:p>
          <a:p>
            <a:pPr marL="347345" indent="-347345">
              <a:buFont typeface="+mj-lt"/>
              <a:buAutoNum type="arabicPeriod"/>
            </a:pPr>
            <a:r>
              <a:rPr lang="en-GB" b="0" i="0" dirty="0">
                <a:solidFill>
                  <a:srgbClr val="111111"/>
                </a:solidFill>
                <a:effectLst/>
                <a:latin typeface="Arial" panose="020B0604020202020204" pitchFamily="34" charset="0"/>
              </a:rPr>
              <a:t>Pan </a:t>
            </a:r>
            <a:r>
              <a:rPr lang="en-GB" b="0" i="0" dirty="0" err="1">
                <a:solidFill>
                  <a:srgbClr val="111111"/>
                </a:solidFill>
                <a:effectLst/>
                <a:latin typeface="Arial" panose="020B0604020202020204" pitchFamily="34" charset="0"/>
              </a:rPr>
              <a:t>fyddan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nhw</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ffeindio</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carden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rhaid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iddyn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nhw</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sgan</a:t>
            </a:r>
            <a:r>
              <a:rPr lang="en-GB" b="0" i="0" dirty="0">
                <a:solidFill>
                  <a:srgbClr val="111111"/>
                </a:solidFill>
                <a:effectLst/>
                <a:latin typeface="Arial" panose="020B0604020202020204" pitchFamily="34" charset="0"/>
              </a:rPr>
              <a:t> y cod QR.</a:t>
            </a:r>
          </a:p>
          <a:p>
            <a:pPr marL="347345" indent="-347345">
              <a:buFont typeface="+mj-lt"/>
              <a:buAutoNum type="arabicPeriod"/>
            </a:pPr>
            <a:r>
              <a:rPr lang="en-GB" b="0" i="0" dirty="0" err="1">
                <a:solidFill>
                  <a:srgbClr val="111111"/>
                </a:solidFill>
                <a:effectLst/>
                <a:latin typeface="Arial" panose="020B0604020202020204" pitchFamily="34" charset="0"/>
              </a:rPr>
              <a:t>Rhaid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i'r</a:t>
            </a:r>
            <a:r>
              <a:rPr lang="en-GB" b="0" i="0" dirty="0">
                <a:solidFill>
                  <a:srgbClr val="111111"/>
                </a:solidFill>
                <a:effectLst/>
                <a:latin typeface="Arial" panose="020B0604020202020204" pitchFamily="34" charset="0"/>
              </a:rPr>
              <a:t> plant </a:t>
            </a:r>
            <a:r>
              <a:rPr lang="en-GB" b="0" i="0" dirty="0" err="1">
                <a:solidFill>
                  <a:srgbClr val="111111"/>
                </a:solidFill>
                <a:effectLst/>
                <a:latin typeface="Arial" panose="020B0604020202020204" pitchFamily="34" charset="0"/>
              </a:rPr>
              <a:t>yn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gwrando</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yn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ofalus</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ffeil</a:t>
            </a:r>
            <a:r>
              <a:rPr lang="en-GB" b="0" i="0" dirty="0">
                <a:solidFill>
                  <a:srgbClr val="111111"/>
                </a:solidFill>
                <a:effectLst/>
                <a:latin typeface="Arial" panose="020B0604020202020204" pitchFamily="34" charset="0"/>
              </a:rPr>
              <a:t> sain a </a:t>
            </a:r>
            <a:r>
              <a:rPr lang="en-GB" b="0" i="0" dirty="0" err="1">
                <a:solidFill>
                  <a:srgbClr val="111111"/>
                </a:solidFill>
                <a:effectLst/>
                <a:latin typeface="Arial" panose="020B0604020202020204" pitchFamily="34" charset="0"/>
              </a:rPr>
              <a:t>llenwi'r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bylchau</a:t>
            </a:r>
            <a:r>
              <a:rPr lang="en-GB" b="0" i="0" dirty="0">
                <a:solidFill>
                  <a:srgbClr val="111111"/>
                </a:solidFill>
                <a:effectLst/>
                <a:latin typeface="Arial" panose="020B0604020202020204" pitchFamily="34" charset="0"/>
              </a:rPr>
              <a:t> neu </a:t>
            </a:r>
            <a:r>
              <a:rPr lang="en-GB" b="0" i="0" dirty="0" err="1">
                <a:solidFill>
                  <a:srgbClr val="111111"/>
                </a:solidFill>
                <a:effectLst/>
                <a:latin typeface="Arial" panose="020B0604020202020204" pitchFamily="34" charset="0"/>
              </a:rPr>
              <a:t>ysgrifen</a:t>
            </a:r>
            <a:r>
              <a:rPr lang="en-GB" b="0" i="0" dirty="0">
                <a:solidFill>
                  <a:srgbClr val="111111"/>
                </a:solidFill>
                <a:effectLst/>
                <a:latin typeface="Arial" panose="020B0604020202020204" pitchFamily="34" charset="0"/>
              </a:rPr>
              <a:t> y </a:t>
            </a:r>
            <a:r>
              <a:rPr lang="en-GB" b="0" i="0" dirty="0" err="1">
                <a:solidFill>
                  <a:srgbClr val="111111"/>
                </a:solidFill>
                <a:effectLst/>
                <a:latin typeface="Arial" panose="020B0604020202020204" pitchFamily="34" charset="0"/>
              </a:rPr>
              <a:t>frawddeg</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gywir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ar</a:t>
            </a:r>
            <a:r>
              <a:rPr lang="en-GB" b="0" i="0" dirty="0">
                <a:solidFill>
                  <a:srgbClr val="111111"/>
                </a:solidFill>
                <a:effectLst/>
                <a:latin typeface="Arial" panose="020B0604020202020204" pitchFamily="34" charset="0"/>
              </a:rPr>
              <a:t> y </a:t>
            </a:r>
            <a:r>
              <a:rPr lang="en-GB" b="0" i="0" dirty="0" err="1">
                <a:solidFill>
                  <a:srgbClr val="111111"/>
                </a:solidFill>
                <a:effectLst/>
                <a:latin typeface="Arial" panose="020B0604020202020204" pitchFamily="34" charset="0"/>
              </a:rPr>
              <a:t>daflen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waith</a:t>
            </a:r>
            <a:r>
              <a:rPr lang="en-GB" b="0" i="0" dirty="0">
                <a:solidFill>
                  <a:srgbClr val="111111"/>
                </a:solidFill>
                <a:effectLst/>
                <a:latin typeface="Arial" panose="020B0604020202020204" pitchFamily="34" charset="0"/>
              </a:rPr>
              <a:t>.</a:t>
            </a:r>
          </a:p>
          <a:p>
            <a:pPr marL="347345" indent="-347345">
              <a:buFont typeface="+mj-lt"/>
              <a:buAutoNum type="arabicPeriod"/>
            </a:pPr>
            <a:r>
              <a:rPr lang="en-GB" b="0" i="0" dirty="0" err="1">
                <a:solidFill>
                  <a:srgbClr val="111111"/>
                </a:solidFill>
                <a:effectLst/>
                <a:latin typeface="Arial" panose="020B0604020202020204" pitchFamily="34" charset="0"/>
              </a:rPr>
              <a:t>Rhaid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ti</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wirio'r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atebion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Bydda'n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ofalus</a:t>
            </a:r>
            <a:r>
              <a:rPr lang="en-GB" b="0" i="0" dirty="0">
                <a:solidFill>
                  <a:srgbClr val="111111"/>
                </a:solidFill>
                <a:effectLst/>
                <a:latin typeface="Arial" panose="020B0604020202020204" pitchFamily="34" charset="0"/>
              </a:rPr>
              <a:t> – </a:t>
            </a:r>
            <a:r>
              <a:rPr lang="en-GB" b="0" i="0" dirty="0" err="1">
                <a:solidFill>
                  <a:srgbClr val="111111"/>
                </a:solidFill>
                <a:effectLst/>
                <a:latin typeface="Arial" panose="020B0604020202020204" pitchFamily="34" charset="0"/>
              </a:rPr>
              <a:t>weithiau</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bydd</a:t>
            </a:r>
            <a:r>
              <a:rPr lang="en-GB" b="0" i="0" dirty="0">
                <a:solidFill>
                  <a:srgbClr val="111111"/>
                </a:solidFill>
                <a:effectLst/>
                <a:latin typeface="Arial" panose="020B0604020202020204" pitchFamily="34" charset="0"/>
              </a:rPr>
              <a:t> y plant </a:t>
            </a:r>
            <a:r>
              <a:rPr lang="en-GB" b="0" i="0" dirty="0" err="1">
                <a:solidFill>
                  <a:srgbClr val="111111"/>
                </a:solidFill>
                <a:effectLst/>
                <a:latin typeface="Arial" panose="020B0604020202020204" pitchFamily="34" charset="0"/>
              </a:rPr>
              <a:t>yn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ffeindio</a:t>
            </a:r>
            <a:r>
              <a:rPr lang="en-GB" b="0" i="0" dirty="0">
                <a:solidFill>
                  <a:srgbClr val="111111"/>
                </a:solidFill>
                <a:effectLst/>
                <a:latin typeface="Arial" panose="020B0604020202020204" pitchFamily="34" charset="0"/>
              </a:rPr>
              <a:t> cod QR </a:t>
            </a:r>
            <a:r>
              <a:rPr lang="en-GB" b="0" i="0" dirty="0" err="1">
                <a:solidFill>
                  <a:srgbClr val="111111"/>
                </a:solidFill>
                <a:effectLst/>
                <a:latin typeface="Arial" panose="020B0604020202020204" pitchFamily="34" charset="0"/>
              </a:rPr>
              <a:t>sydd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a'r</a:t>
            </a:r>
            <a:r>
              <a:rPr lang="en-GB" b="0" i="0" dirty="0">
                <a:solidFill>
                  <a:srgbClr val="111111"/>
                </a:solidFill>
                <a:effectLst/>
                <a:latin typeface="Arial" panose="020B0604020202020204" pitchFamily="34" charset="0"/>
              </a:rPr>
              <a:t> map </a:t>
            </a:r>
            <a:r>
              <a:rPr lang="en-GB" b="0" i="0" dirty="0" err="1">
                <a:solidFill>
                  <a:srgbClr val="111111"/>
                </a:solidFill>
                <a:effectLst/>
                <a:latin typeface="Arial" panose="020B0604020202020204" pitchFamily="34" charset="0"/>
              </a:rPr>
              <a:t>gwahanol</a:t>
            </a:r>
            <a:r>
              <a:rPr lang="en-GB" b="0" i="0" dirty="0">
                <a:solidFill>
                  <a:srgbClr val="111111"/>
                </a:solidFill>
                <a:effectLst/>
                <a:latin typeface="Arial" panose="020B0604020202020204" pitchFamily="34" charset="0"/>
              </a:rPr>
              <a:t> felly </a:t>
            </a:r>
            <a:r>
              <a:rPr lang="en-GB" b="0" i="0" dirty="0" err="1">
                <a:solidFill>
                  <a:srgbClr val="111111"/>
                </a:solidFill>
                <a:effectLst/>
                <a:latin typeface="Arial" panose="020B0604020202020204" pitchFamily="34" charset="0"/>
              </a:rPr>
              <a:t>bydd</a:t>
            </a:r>
            <a:r>
              <a:rPr lang="en-GB" b="0" i="0" dirty="0">
                <a:solidFill>
                  <a:srgbClr val="111111"/>
                </a:solidFill>
                <a:effectLst/>
                <a:latin typeface="Arial" panose="020B0604020202020204" pitchFamily="34" charset="0"/>
              </a:rPr>
              <a:t> yr </a:t>
            </a:r>
            <a:r>
              <a:rPr lang="en-GB" b="0" i="0" dirty="0" err="1">
                <a:solidFill>
                  <a:srgbClr val="111111"/>
                </a:solidFill>
                <a:effectLst/>
                <a:latin typeface="Arial" panose="020B0604020202020204" pitchFamily="34" charset="0"/>
              </a:rPr>
              <a:t>ateb</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yn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anghywir</a:t>
            </a:r>
            <a:r>
              <a:rPr lang="en-GB" b="0" i="0" dirty="0">
                <a:solidFill>
                  <a:srgbClr val="111111"/>
                </a:solidFill>
                <a:effectLst/>
                <a:latin typeface="Arial" panose="020B0604020202020204" pitchFamily="34" charset="0"/>
              </a:rPr>
              <a:t>.</a:t>
            </a:r>
          </a:p>
          <a:p>
            <a:pPr marL="347345" indent="-347345">
              <a:buFont typeface="+mj-lt"/>
              <a:buAutoNum type="arabicPeriod"/>
            </a:pPr>
            <a:r>
              <a:rPr lang="en-GB" b="0" i="0" dirty="0" err="1">
                <a:solidFill>
                  <a:srgbClr val="111111"/>
                </a:solidFill>
                <a:effectLst/>
                <a:latin typeface="Arial" panose="020B0604020202020204" pitchFamily="34" charset="0"/>
              </a:rPr>
              <a:t>Os</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maen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nhw'n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anghywir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dweda</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Ceisiwch</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eto</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i'r</a:t>
            </a:r>
            <a:r>
              <a:rPr lang="en-GB" b="0" i="0" dirty="0">
                <a:solidFill>
                  <a:srgbClr val="111111"/>
                </a:solidFill>
                <a:effectLst/>
                <a:latin typeface="Arial" panose="020B0604020202020204" pitchFamily="34" charset="0"/>
              </a:rPr>
              <a:t> plant a </a:t>
            </a:r>
            <a:r>
              <a:rPr lang="en-GB" b="0" i="0" dirty="0" err="1">
                <a:solidFill>
                  <a:srgbClr val="111111"/>
                </a:solidFill>
                <a:effectLst/>
                <a:latin typeface="Arial" panose="020B0604020202020204" pitchFamily="34" charset="0"/>
              </a:rPr>
              <a:t>helpu</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nhw</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gyda'r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dilyno'r</a:t>
            </a:r>
            <a:r>
              <a:rPr lang="en-GB" b="0" i="0" dirty="0">
                <a:solidFill>
                  <a:srgbClr val="111111"/>
                </a:solidFill>
                <a:effectLst/>
                <a:latin typeface="Arial" panose="020B0604020202020204" pitchFamily="34" charset="0"/>
              </a:rPr>
              <a:t> map.</a:t>
            </a:r>
            <a:endParaRPr lang="en-GB" u="sng" dirty="0">
              <a:ea typeface="Calibri"/>
              <a:cs typeface="Calibri"/>
            </a:endParaRPr>
          </a:p>
        </p:txBody>
      </p:sp>
    </p:spTree>
    <p:extLst>
      <p:ext uri="{BB962C8B-B14F-4D97-AF65-F5344CB8AC3E}">
        <p14:creationId xmlns:p14="http://schemas.microsoft.com/office/powerpoint/2010/main" val="259251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map of a building&#10;&#10;AI-generated content may be incorrect.">
            <a:extLst>
              <a:ext uri="{FF2B5EF4-FFF2-40B4-BE49-F238E27FC236}">
                <a16:creationId xmlns:a16="http://schemas.microsoft.com/office/drawing/2014/main" id="{9ECF635E-B29E-D3AF-E9AA-2E1FD3E3AB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231520" cy="6545179"/>
          </a:xfrm>
          <a:prstGeom prst="rect">
            <a:avLst/>
          </a:prstGeom>
        </p:spPr>
      </p:pic>
      <p:sp>
        <p:nvSpPr>
          <p:cNvPr id="18" name="TextBox 17">
            <a:extLst>
              <a:ext uri="{FF2B5EF4-FFF2-40B4-BE49-F238E27FC236}">
                <a16:creationId xmlns:a16="http://schemas.microsoft.com/office/drawing/2014/main" id="{7986160B-D028-478B-6837-018D0475F728}"/>
              </a:ext>
            </a:extLst>
          </p:cNvPr>
          <p:cNvSpPr txBox="1"/>
          <p:nvPr/>
        </p:nvSpPr>
        <p:spPr>
          <a:xfrm>
            <a:off x="5227659" y="364195"/>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1</a:t>
            </a:r>
            <a:endParaRPr lang="en-US" sz="1400" b="1"/>
          </a:p>
        </p:txBody>
      </p:sp>
      <p:sp>
        <p:nvSpPr>
          <p:cNvPr id="19" name="TextBox 18">
            <a:extLst>
              <a:ext uri="{FF2B5EF4-FFF2-40B4-BE49-F238E27FC236}">
                <a16:creationId xmlns:a16="http://schemas.microsoft.com/office/drawing/2014/main" id="{08C5876B-79B7-57C7-A165-7DE795C5DE40}"/>
              </a:ext>
            </a:extLst>
          </p:cNvPr>
          <p:cNvSpPr txBox="1"/>
          <p:nvPr/>
        </p:nvSpPr>
        <p:spPr>
          <a:xfrm>
            <a:off x="3755378" y="1818534"/>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3</a:t>
            </a:r>
            <a:endParaRPr lang="en-US" sz="1400" b="1"/>
          </a:p>
        </p:txBody>
      </p:sp>
      <p:sp>
        <p:nvSpPr>
          <p:cNvPr id="20" name="TextBox 19">
            <a:extLst>
              <a:ext uri="{FF2B5EF4-FFF2-40B4-BE49-F238E27FC236}">
                <a16:creationId xmlns:a16="http://schemas.microsoft.com/office/drawing/2014/main" id="{1948C837-E3A4-9889-DD77-D3085D3DE623}"/>
              </a:ext>
            </a:extLst>
          </p:cNvPr>
          <p:cNvSpPr txBox="1"/>
          <p:nvPr/>
        </p:nvSpPr>
        <p:spPr>
          <a:xfrm>
            <a:off x="8154973" y="2126311"/>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5</a:t>
            </a:r>
            <a:endParaRPr lang="en-US" sz="1400" b="1"/>
          </a:p>
        </p:txBody>
      </p:sp>
      <p:sp>
        <p:nvSpPr>
          <p:cNvPr id="21" name="TextBox 20">
            <a:extLst>
              <a:ext uri="{FF2B5EF4-FFF2-40B4-BE49-F238E27FC236}">
                <a16:creationId xmlns:a16="http://schemas.microsoft.com/office/drawing/2014/main" id="{65E34D1C-9B4B-B97D-0D14-2381F42BAEAD}"/>
              </a:ext>
            </a:extLst>
          </p:cNvPr>
          <p:cNvSpPr txBox="1"/>
          <p:nvPr/>
        </p:nvSpPr>
        <p:spPr>
          <a:xfrm>
            <a:off x="1025388" y="782063"/>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2</a:t>
            </a:r>
            <a:endParaRPr lang="en-US" sz="1400" b="1"/>
          </a:p>
        </p:txBody>
      </p:sp>
      <p:sp>
        <p:nvSpPr>
          <p:cNvPr id="22" name="TextBox 21">
            <a:extLst>
              <a:ext uri="{FF2B5EF4-FFF2-40B4-BE49-F238E27FC236}">
                <a16:creationId xmlns:a16="http://schemas.microsoft.com/office/drawing/2014/main" id="{5BF83AC8-1444-9ED0-C46B-BD47B8CFF23B}"/>
              </a:ext>
            </a:extLst>
          </p:cNvPr>
          <p:cNvSpPr txBox="1"/>
          <p:nvPr/>
        </p:nvSpPr>
        <p:spPr>
          <a:xfrm>
            <a:off x="8325934" y="4560400"/>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4</a:t>
            </a:r>
            <a:endParaRPr lang="en-US" sz="1400" b="1"/>
          </a:p>
        </p:txBody>
      </p:sp>
      <p:sp>
        <p:nvSpPr>
          <p:cNvPr id="23" name="TextBox 22">
            <a:extLst>
              <a:ext uri="{FF2B5EF4-FFF2-40B4-BE49-F238E27FC236}">
                <a16:creationId xmlns:a16="http://schemas.microsoft.com/office/drawing/2014/main" id="{876C8B78-0E16-57E7-C760-8C951C3FE411}"/>
              </a:ext>
            </a:extLst>
          </p:cNvPr>
          <p:cNvSpPr txBox="1"/>
          <p:nvPr/>
        </p:nvSpPr>
        <p:spPr>
          <a:xfrm>
            <a:off x="9062113" y="148751"/>
            <a:ext cx="2893326" cy="707886"/>
          </a:xfrm>
          <a:prstGeom prst="rect">
            <a:avLst/>
          </a:prstGeom>
          <a:noFill/>
        </p:spPr>
        <p:txBody>
          <a:bodyPr wrap="square" rtlCol="0">
            <a:spAutoFit/>
          </a:bodyPr>
          <a:lstStyle/>
          <a:p>
            <a:pPr algn="r"/>
            <a:r>
              <a:rPr lang="en-GB" sz="4000"/>
              <a:t>MAP – SET A</a:t>
            </a:r>
          </a:p>
        </p:txBody>
      </p:sp>
    </p:spTree>
    <p:extLst>
      <p:ext uri="{BB962C8B-B14F-4D97-AF65-F5344CB8AC3E}">
        <p14:creationId xmlns:p14="http://schemas.microsoft.com/office/powerpoint/2010/main" val="1965131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able 12">
            <a:extLst>
              <a:ext uri="{FF2B5EF4-FFF2-40B4-BE49-F238E27FC236}">
                <a16:creationId xmlns:a16="http://schemas.microsoft.com/office/drawing/2014/main" id="{4658EB9A-2D26-BAF0-38BE-B11C7ABB6A7F}"/>
              </a:ext>
            </a:extLst>
          </p:cNvPr>
          <p:cNvGraphicFramePr>
            <a:graphicFrameLocks noGrp="1"/>
          </p:cNvGraphicFramePr>
          <p:nvPr>
            <p:extLst>
              <p:ext uri="{D42A27DB-BD31-4B8C-83A1-F6EECF244321}">
                <p14:modId xmlns:p14="http://schemas.microsoft.com/office/powerpoint/2010/main" val="2443741735"/>
              </p:ext>
            </p:extLst>
          </p:nvPr>
        </p:nvGraphicFramePr>
        <p:xfrm>
          <a:off x="121315" y="1447171"/>
          <a:ext cx="11849010" cy="3531033"/>
        </p:xfrm>
        <a:graphic>
          <a:graphicData uri="http://schemas.openxmlformats.org/drawingml/2006/table">
            <a:tbl>
              <a:tblPr firstRow="1" bandRow="1">
                <a:tableStyleId>{5940675A-B579-460E-94D1-54222C63F5DA}</a:tableStyleId>
              </a:tblPr>
              <a:tblGrid>
                <a:gridCol w="2369802">
                  <a:extLst>
                    <a:ext uri="{9D8B030D-6E8A-4147-A177-3AD203B41FA5}">
                      <a16:colId xmlns:a16="http://schemas.microsoft.com/office/drawing/2014/main" val="2237855883"/>
                    </a:ext>
                  </a:extLst>
                </a:gridCol>
                <a:gridCol w="2369802">
                  <a:extLst>
                    <a:ext uri="{9D8B030D-6E8A-4147-A177-3AD203B41FA5}">
                      <a16:colId xmlns:a16="http://schemas.microsoft.com/office/drawing/2014/main" val="2495528270"/>
                    </a:ext>
                  </a:extLst>
                </a:gridCol>
                <a:gridCol w="2369802">
                  <a:extLst>
                    <a:ext uri="{9D8B030D-6E8A-4147-A177-3AD203B41FA5}">
                      <a16:colId xmlns:a16="http://schemas.microsoft.com/office/drawing/2014/main" val="1359247219"/>
                    </a:ext>
                  </a:extLst>
                </a:gridCol>
                <a:gridCol w="2369802">
                  <a:extLst>
                    <a:ext uri="{9D8B030D-6E8A-4147-A177-3AD203B41FA5}">
                      <a16:colId xmlns:a16="http://schemas.microsoft.com/office/drawing/2014/main" val="827188725"/>
                    </a:ext>
                  </a:extLst>
                </a:gridCol>
                <a:gridCol w="2369802">
                  <a:extLst>
                    <a:ext uri="{9D8B030D-6E8A-4147-A177-3AD203B41FA5}">
                      <a16:colId xmlns:a16="http://schemas.microsoft.com/office/drawing/2014/main" val="2120138551"/>
                    </a:ext>
                  </a:extLst>
                </a:gridCol>
              </a:tblGrid>
              <a:tr h="3531033">
                <a:tc>
                  <a:txBody>
                    <a:bodyPr/>
                    <a:lstStyle/>
                    <a:p>
                      <a:pPr lvl="0" algn="l">
                        <a:buNone/>
                      </a:pPr>
                      <a:r>
                        <a:rPr lang="en-US"/>
                        <a:t>1</a:t>
                      </a:r>
                    </a:p>
                  </a:txBody>
                  <a:tcPr/>
                </a:tc>
                <a:tc>
                  <a:txBody>
                    <a:bodyPr/>
                    <a:lstStyle/>
                    <a:p>
                      <a:pPr algn="l"/>
                      <a:r>
                        <a:rPr lang="en-US"/>
                        <a:t>2</a:t>
                      </a:r>
                    </a:p>
                  </a:txBody>
                  <a:tcPr/>
                </a:tc>
                <a:tc>
                  <a:txBody>
                    <a:bodyPr/>
                    <a:lstStyle/>
                    <a:p>
                      <a:pPr algn="l"/>
                      <a:r>
                        <a:rPr lang="en-US"/>
                        <a:t>3</a:t>
                      </a:r>
                    </a:p>
                  </a:txBody>
                  <a:tcPr/>
                </a:tc>
                <a:tc>
                  <a:txBody>
                    <a:bodyPr/>
                    <a:lstStyle/>
                    <a:p>
                      <a:pPr algn="l"/>
                      <a:r>
                        <a:rPr lang="en-US"/>
                        <a:t>4</a:t>
                      </a:r>
                    </a:p>
                  </a:txBody>
                  <a:tcPr/>
                </a:tc>
                <a:tc>
                  <a:txBody>
                    <a:bodyPr/>
                    <a:lstStyle/>
                    <a:p>
                      <a:pPr algn="l"/>
                      <a:r>
                        <a:rPr lang="en-US"/>
                        <a:t>5</a:t>
                      </a:r>
                    </a:p>
                  </a:txBody>
                  <a:tcPr/>
                </a:tc>
                <a:extLst>
                  <a:ext uri="{0D108BD9-81ED-4DB2-BD59-A6C34878D82A}">
                    <a16:rowId xmlns:a16="http://schemas.microsoft.com/office/drawing/2014/main" val="2379308811"/>
                  </a:ext>
                </a:extLst>
              </a:tr>
            </a:tbl>
          </a:graphicData>
        </a:graphic>
      </p:graphicFrame>
      <p:pic>
        <p:nvPicPr>
          <p:cNvPr id="13" name="Picture 13" descr="Icon&#10;&#10;Description automatically generated">
            <a:extLst>
              <a:ext uri="{FF2B5EF4-FFF2-40B4-BE49-F238E27FC236}">
                <a16:creationId xmlns:a16="http://schemas.microsoft.com/office/drawing/2014/main" id="{47E1226B-A4B7-E82B-A026-9BF1B907D862}"/>
              </a:ext>
            </a:extLst>
          </p:cNvPr>
          <p:cNvPicPr>
            <a:picLocks noChangeAspect="1"/>
          </p:cNvPicPr>
          <p:nvPr/>
        </p:nvPicPr>
        <p:blipFill>
          <a:blip r:embed="rId2"/>
          <a:stretch>
            <a:fillRect/>
          </a:stretch>
        </p:blipFill>
        <p:spPr>
          <a:xfrm>
            <a:off x="275800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3" descr="Icon&#10;&#10;Description automatically generated">
            <a:extLst>
              <a:ext uri="{FF2B5EF4-FFF2-40B4-BE49-F238E27FC236}">
                <a16:creationId xmlns:a16="http://schemas.microsoft.com/office/drawing/2014/main" id="{17B7A540-E104-8233-66FB-A95B4450D07D}"/>
              </a:ext>
            </a:extLst>
          </p:cNvPr>
          <p:cNvPicPr>
            <a:picLocks noChangeAspect="1"/>
          </p:cNvPicPr>
          <p:nvPr/>
        </p:nvPicPr>
        <p:blipFill>
          <a:blip r:embed="rId2"/>
          <a:stretch>
            <a:fillRect/>
          </a:stretch>
        </p:blipFill>
        <p:spPr>
          <a:xfrm>
            <a:off x="516597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3" descr="Icon&#10;&#10;Description automatically generated">
            <a:extLst>
              <a:ext uri="{FF2B5EF4-FFF2-40B4-BE49-F238E27FC236}">
                <a16:creationId xmlns:a16="http://schemas.microsoft.com/office/drawing/2014/main" id="{FE02AC34-BCB0-D66E-054A-259F70777DC4}"/>
              </a:ext>
            </a:extLst>
          </p:cNvPr>
          <p:cNvPicPr>
            <a:picLocks noChangeAspect="1"/>
          </p:cNvPicPr>
          <p:nvPr/>
        </p:nvPicPr>
        <p:blipFill>
          <a:blip r:embed="rId2"/>
          <a:stretch>
            <a:fillRect/>
          </a:stretch>
        </p:blipFill>
        <p:spPr>
          <a:xfrm>
            <a:off x="443182"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18C46E7D-8314-217F-54D0-3477A0EE1A7A}"/>
              </a:ext>
            </a:extLst>
          </p:cNvPr>
          <p:cNvSpPr txBox="1"/>
          <p:nvPr/>
        </p:nvSpPr>
        <p:spPr>
          <a:xfrm>
            <a:off x="249381" y="360218"/>
            <a:ext cx="19534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cs typeface="Calibri"/>
              </a:rPr>
              <a:t>SET A</a:t>
            </a:r>
            <a:endParaRPr lang="en-US" sz="3600"/>
          </a:p>
        </p:txBody>
      </p:sp>
      <p:pic>
        <p:nvPicPr>
          <p:cNvPr id="24" name="Picture 13" descr="Icon&#10;&#10;Description automatically generated">
            <a:extLst>
              <a:ext uri="{FF2B5EF4-FFF2-40B4-BE49-F238E27FC236}">
                <a16:creationId xmlns:a16="http://schemas.microsoft.com/office/drawing/2014/main" id="{59793ABA-D994-73F6-2741-071CF1296788}"/>
              </a:ext>
            </a:extLst>
          </p:cNvPr>
          <p:cNvPicPr>
            <a:picLocks noChangeAspect="1"/>
          </p:cNvPicPr>
          <p:nvPr/>
        </p:nvPicPr>
        <p:blipFill>
          <a:blip r:embed="rId2"/>
          <a:stretch>
            <a:fillRect/>
          </a:stretch>
        </p:blipFill>
        <p:spPr>
          <a:xfrm>
            <a:off x="995226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5" name="Picture 13" descr="Icon&#10;&#10;Description automatically generated">
            <a:extLst>
              <a:ext uri="{FF2B5EF4-FFF2-40B4-BE49-F238E27FC236}">
                <a16:creationId xmlns:a16="http://schemas.microsoft.com/office/drawing/2014/main" id="{5B3C2EBF-7AF4-9DC4-A976-2286DFC16717}"/>
              </a:ext>
            </a:extLst>
          </p:cNvPr>
          <p:cNvPicPr>
            <a:picLocks noChangeAspect="1"/>
          </p:cNvPicPr>
          <p:nvPr/>
        </p:nvPicPr>
        <p:blipFill>
          <a:blip r:embed="rId2"/>
          <a:stretch>
            <a:fillRect/>
          </a:stretch>
        </p:blipFill>
        <p:spPr>
          <a:xfrm>
            <a:off x="7559120"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0" name="Picture 29" descr="A qr code with black squares&#10;&#10;AI-generated content may be incorrect.">
            <a:extLst>
              <a:ext uri="{FF2B5EF4-FFF2-40B4-BE49-F238E27FC236}">
                <a16:creationId xmlns:a16="http://schemas.microsoft.com/office/drawing/2014/main" id="{A1DF1585-5825-DB58-5DBE-91D6C896967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923" y="3620318"/>
            <a:ext cx="1243938" cy="1243938"/>
          </a:xfrm>
          <a:prstGeom prst="rect">
            <a:avLst/>
          </a:prstGeom>
        </p:spPr>
      </p:pic>
      <p:pic>
        <p:nvPicPr>
          <p:cNvPr id="34" name="Picture 33" descr="A qr code with black squares&#10;&#10;AI-generated content may be incorrect.">
            <a:extLst>
              <a:ext uri="{FF2B5EF4-FFF2-40B4-BE49-F238E27FC236}">
                <a16:creationId xmlns:a16="http://schemas.microsoft.com/office/drawing/2014/main" id="{9BF25D13-1210-41C8-D5AB-ED37818622F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00202" y="3620318"/>
            <a:ext cx="1243938" cy="1243938"/>
          </a:xfrm>
          <a:prstGeom prst="rect">
            <a:avLst/>
          </a:prstGeom>
        </p:spPr>
      </p:pic>
      <p:pic>
        <p:nvPicPr>
          <p:cNvPr id="36" name="Picture 35" descr="A qr code with black squares&#10;&#10;AI-generated content may be incorrect.">
            <a:extLst>
              <a:ext uri="{FF2B5EF4-FFF2-40B4-BE49-F238E27FC236}">
                <a16:creationId xmlns:a16="http://schemas.microsoft.com/office/drawing/2014/main" id="{E04F5768-064F-729C-4154-CDDF8225A3E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15882" y="3620320"/>
            <a:ext cx="1243936" cy="1243936"/>
          </a:xfrm>
          <a:prstGeom prst="rect">
            <a:avLst/>
          </a:prstGeom>
        </p:spPr>
      </p:pic>
      <p:pic>
        <p:nvPicPr>
          <p:cNvPr id="4" name="Picture 3" descr="A qr code with a few black squares&#10;&#10;AI-generated content may be incorrect.">
            <a:extLst>
              <a:ext uri="{FF2B5EF4-FFF2-40B4-BE49-F238E27FC236}">
                <a16:creationId xmlns:a16="http://schemas.microsoft.com/office/drawing/2014/main" id="{90BBDF24-93A2-3159-AA4D-2EC12BAA23E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24920" y="3620318"/>
            <a:ext cx="1243937" cy="1243937"/>
          </a:xfrm>
          <a:prstGeom prst="rect">
            <a:avLst/>
          </a:prstGeom>
        </p:spPr>
      </p:pic>
      <p:pic>
        <p:nvPicPr>
          <p:cNvPr id="8" name="Picture 7" descr="A qr code on a white background&#10;&#10;AI-generated content may be incorrect.">
            <a:extLst>
              <a:ext uri="{FF2B5EF4-FFF2-40B4-BE49-F238E27FC236}">
                <a16:creationId xmlns:a16="http://schemas.microsoft.com/office/drawing/2014/main" id="{975AB9DF-3D02-F17B-27EC-19ACB59800E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209241" y="3620318"/>
            <a:ext cx="1243937" cy="1243937"/>
          </a:xfrm>
          <a:prstGeom prst="rect">
            <a:avLst/>
          </a:prstGeom>
        </p:spPr>
      </p:pic>
    </p:spTree>
    <p:extLst>
      <p:ext uri="{BB962C8B-B14F-4D97-AF65-F5344CB8AC3E}">
        <p14:creationId xmlns:p14="http://schemas.microsoft.com/office/powerpoint/2010/main" val="1151912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DA14C-35FB-05E5-FBDD-0E141457DED7}"/>
            </a:ext>
          </a:extLst>
        </p:cNvPr>
        <p:cNvGrpSpPr/>
        <p:nvPr/>
      </p:nvGrpSpPr>
      <p:grpSpPr>
        <a:xfrm>
          <a:off x="0" y="0"/>
          <a:ext cx="0" cy="0"/>
          <a:chOff x="0" y="0"/>
          <a:chExt cx="0" cy="0"/>
        </a:xfrm>
      </p:grpSpPr>
      <p:pic>
        <p:nvPicPr>
          <p:cNvPr id="13" name="Picture 12" descr="A map of a building&#10;&#10;AI-generated content may be incorrect.">
            <a:extLst>
              <a:ext uri="{FF2B5EF4-FFF2-40B4-BE49-F238E27FC236}">
                <a16:creationId xmlns:a16="http://schemas.microsoft.com/office/drawing/2014/main" id="{E03FB0D8-E5AA-454F-5E68-E61D547FB6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231520" cy="6545179"/>
          </a:xfrm>
          <a:prstGeom prst="rect">
            <a:avLst/>
          </a:prstGeom>
        </p:spPr>
      </p:pic>
      <p:sp>
        <p:nvSpPr>
          <p:cNvPr id="18" name="TextBox 17">
            <a:extLst>
              <a:ext uri="{FF2B5EF4-FFF2-40B4-BE49-F238E27FC236}">
                <a16:creationId xmlns:a16="http://schemas.microsoft.com/office/drawing/2014/main" id="{4AF46B37-7DF6-9117-1163-70451D4195B4}"/>
              </a:ext>
            </a:extLst>
          </p:cNvPr>
          <p:cNvSpPr txBox="1"/>
          <p:nvPr/>
        </p:nvSpPr>
        <p:spPr>
          <a:xfrm>
            <a:off x="2730118" y="2434088"/>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1</a:t>
            </a:r>
            <a:endParaRPr lang="en-US" sz="1400" b="1"/>
          </a:p>
        </p:txBody>
      </p:sp>
      <p:sp>
        <p:nvSpPr>
          <p:cNvPr id="20" name="TextBox 19">
            <a:extLst>
              <a:ext uri="{FF2B5EF4-FFF2-40B4-BE49-F238E27FC236}">
                <a16:creationId xmlns:a16="http://schemas.microsoft.com/office/drawing/2014/main" id="{AF7A9A05-4D65-B65E-F947-B80D33741420}"/>
              </a:ext>
            </a:extLst>
          </p:cNvPr>
          <p:cNvSpPr txBox="1"/>
          <p:nvPr/>
        </p:nvSpPr>
        <p:spPr>
          <a:xfrm>
            <a:off x="5070579" y="3429000"/>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5</a:t>
            </a:r>
            <a:endParaRPr lang="en-US" sz="1400" b="1"/>
          </a:p>
        </p:txBody>
      </p:sp>
      <p:sp>
        <p:nvSpPr>
          <p:cNvPr id="21" name="TextBox 20">
            <a:extLst>
              <a:ext uri="{FF2B5EF4-FFF2-40B4-BE49-F238E27FC236}">
                <a16:creationId xmlns:a16="http://schemas.microsoft.com/office/drawing/2014/main" id="{5F1AB565-E48B-37C4-890E-9B93D85B3E66}"/>
              </a:ext>
            </a:extLst>
          </p:cNvPr>
          <p:cNvSpPr txBox="1"/>
          <p:nvPr/>
        </p:nvSpPr>
        <p:spPr>
          <a:xfrm>
            <a:off x="4055191" y="918541"/>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2</a:t>
            </a:r>
            <a:endParaRPr lang="en-US" sz="1400" b="1"/>
          </a:p>
        </p:txBody>
      </p:sp>
      <p:sp>
        <p:nvSpPr>
          <p:cNvPr id="22" name="TextBox 21">
            <a:extLst>
              <a:ext uri="{FF2B5EF4-FFF2-40B4-BE49-F238E27FC236}">
                <a16:creationId xmlns:a16="http://schemas.microsoft.com/office/drawing/2014/main" id="{510876C9-57C6-C808-C6A0-E18A88E6BA2A}"/>
              </a:ext>
            </a:extLst>
          </p:cNvPr>
          <p:cNvSpPr txBox="1"/>
          <p:nvPr/>
        </p:nvSpPr>
        <p:spPr>
          <a:xfrm>
            <a:off x="3221671" y="2741865"/>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4</a:t>
            </a:r>
            <a:endParaRPr lang="en-US" sz="1400" b="1"/>
          </a:p>
        </p:txBody>
      </p:sp>
      <p:sp>
        <p:nvSpPr>
          <p:cNvPr id="2" name="TextBox 1">
            <a:extLst>
              <a:ext uri="{FF2B5EF4-FFF2-40B4-BE49-F238E27FC236}">
                <a16:creationId xmlns:a16="http://schemas.microsoft.com/office/drawing/2014/main" id="{0B2A0577-4B61-23F2-3138-4D5AE37DC10C}"/>
              </a:ext>
            </a:extLst>
          </p:cNvPr>
          <p:cNvSpPr txBox="1"/>
          <p:nvPr/>
        </p:nvSpPr>
        <p:spPr>
          <a:xfrm>
            <a:off x="5613252" y="1664645"/>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3</a:t>
            </a:r>
            <a:endParaRPr lang="en-US" sz="1400" b="1"/>
          </a:p>
        </p:txBody>
      </p:sp>
      <p:sp>
        <p:nvSpPr>
          <p:cNvPr id="3" name="TextBox 2">
            <a:extLst>
              <a:ext uri="{FF2B5EF4-FFF2-40B4-BE49-F238E27FC236}">
                <a16:creationId xmlns:a16="http://schemas.microsoft.com/office/drawing/2014/main" id="{42BB513F-FC02-D389-C21C-920210D6ED2B}"/>
              </a:ext>
            </a:extLst>
          </p:cNvPr>
          <p:cNvSpPr txBox="1"/>
          <p:nvPr/>
        </p:nvSpPr>
        <p:spPr>
          <a:xfrm>
            <a:off x="9062113" y="148751"/>
            <a:ext cx="2893326" cy="707886"/>
          </a:xfrm>
          <a:prstGeom prst="rect">
            <a:avLst/>
          </a:prstGeom>
          <a:noFill/>
        </p:spPr>
        <p:txBody>
          <a:bodyPr wrap="square" rtlCol="0">
            <a:spAutoFit/>
          </a:bodyPr>
          <a:lstStyle/>
          <a:p>
            <a:pPr algn="r"/>
            <a:r>
              <a:rPr lang="en-GB" sz="4000"/>
              <a:t>MAP – SET B</a:t>
            </a:r>
          </a:p>
        </p:txBody>
      </p:sp>
    </p:spTree>
    <p:extLst>
      <p:ext uri="{BB962C8B-B14F-4D97-AF65-F5344CB8AC3E}">
        <p14:creationId xmlns:p14="http://schemas.microsoft.com/office/powerpoint/2010/main" val="3766777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ED8D8-C06C-B263-74F9-3D316FA853A0}"/>
            </a:ext>
          </a:extLst>
        </p:cNvPr>
        <p:cNvGrpSpPr/>
        <p:nvPr/>
      </p:nvGrpSpPr>
      <p:grpSpPr>
        <a:xfrm>
          <a:off x="0" y="0"/>
          <a:ext cx="0" cy="0"/>
          <a:chOff x="0" y="0"/>
          <a:chExt cx="0" cy="0"/>
        </a:xfrm>
      </p:grpSpPr>
      <p:graphicFrame>
        <p:nvGraphicFramePr>
          <p:cNvPr id="12" name="Table 12">
            <a:extLst>
              <a:ext uri="{FF2B5EF4-FFF2-40B4-BE49-F238E27FC236}">
                <a16:creationId xmlns:a16="http://schemas.microsoft.com/office/drawing/2014/main" id="{E50AE59D-BA5F-BECB-B6C4-1D6D92DDCBD1}"/>
              </a:ext>
            </a:extLst>
          </p:cNvPr>
          <p:cNvGraphicFramePr>
            <a:graphicFrameLocks noGrp="1"/>
          </p:cNvGraphicFramePr>
          <p:nvPr/>
        </p:nvGraphicFramePr>
        <p:xfrm>
          <a:off x="121315" y="1447171"/>
          <a:ext cx="11849010" cy="3531033"/>
        </p:xfrm>
        <a:graphic>
          <a:graphicData uri="http://schemas.openxmlformats.org/drawingml/2006/table">
            <a:tbl>
              <a:tblPr firstRow="1" bandRow="1">
                <a:tableStyleId>{5940675A-B579-460E-94D1-54222C63F5DA}</a:tableStyleId>
              </a:tblPr>
              <a:tblGrid>
                <a:gridCol w="2369802">
                  <a:extLst>
                    <a:ext uri="{9D8B030D-6E8A-4147-A177-3AD203B41FA5}">
                      <a16:colId xmlns:a16="http://schemas.microsoft.com/office/drawing/2014/main" val="2237855883"/>
                    </a:ext>
                  </a:extLst>
                </a:gridCol>
                <a:gridCol w="2369802">
                  <a:extLst>
                    <a:ext uri="{9D8B030D-6E8A-4147-A177-3AD203B41FA5}">
                      <a16:colId xmlns:a16="http://schemas.microsoft.com/office/drawing/2014/main" val="2495528270"/>
                    </a:ext>
                  </a:extLst>
                </a:gridCol>
                <a:gridCol w="2369802">
                  <a:extLst>
                    <a:ext uri="{9D8B030D-6E8A-4147-A177-3AD203B41FA5}">
                      <a16:colId xmlns:a16="http://schemas.microsoft.com/office/drawing/2014/main" val="1359247219"/>
                    </a:ext>
                  </a:extLst>
                </a:gridCol>
                <a:gridCol w="2369802">
                  <a:extLst>
                    <a:ext uri="{9D8B030D-6E8A-4147-A177-3AD203B41FA5}">
                      <a16:colId xmlns:a16="http://schemas.microsoft.com/office/drawing/2014/main" val="827188725"/>
                    </a:ext>
                  </a:extLst>
                </a:gridCol>
                <a:gridCol w="2369802">
                  <a:extLst>
                    <a:ext uri="{9D8B030D-6E8A-4147-A177-3AD203B41FA5}">
                      <a16:colId xmlns:a16="http://schemas.microsoft.com/office/drawing/2014/main" val="2120138551"/>
                    </a:ext>
                  </a:extLst>
                </a:gridCol>
              </a:tblGrid>
              <a:tr h="3531033">
                <a:tc>
                  <a:txBody>
                    <a:bodyPr/>
                    <a:lstStyle/>
                    <a:p>
                      <a:pPr lvl="0" algn="l">
                        <a:buNone/>
                      </a:pPr>
                      <a:r>
                        <a:rPr lang="en-US"/>
                        <a:t>1</a:t>
                      </a:r>
                    </a:p>
                  </a:txBody>
                  <a:tcPr/>
                </a:tc>
                <a:tc>
                  <a:txBody>
                    <a:bodyPr/>
                    <a:lstStyle/>
                    <a:p>
                      <a:pPr algn="l"/>
                      <a:r>
                        <a:rPr lang="en-US"/>
                        <a:t>2</a:t>
                      </a:r>
                    </a:p>
                  </a:txBody>
                  <a:tcPr/>
                </a:tc>
                <a:tc>
                  <a:txBody>
                    <a:bodyPr/>
                    <a:lstStyle/>
                    <a:p>
                      <a:pPr algn="l"/>
                      <a:r>
                        <a:rPr lang="en-US"/>
                        <a:t>3</a:t>
                      </a:r>
                    </a:p>
                  </a:txBody>
                  <a:tcPr/>
                </a:tc>
                <a:tc>
                  <a:txBody>
                    <a:bodyPr/>
                    <a:lstStyle/>
                    <a:p>
                      <a:pPr algn="l"/>
                      <a:r>
                        <a:rPr lang="en-US"/>
                        <a:t>4</a:t>
                      </a:r>
                    </a:p>
                  </a:txBody>
                  <a:tcPr/>
                </a:tc>
                <a:tc>
                  <a:txBody>
                    <a:bodyPr/>
                    <a:lstStyle/>
                    <a:p>
                      <a:pPr algn="l"/>
                      <a:r>
                        <a:rPr lang="en-US"/>
                        <a:t>5</a:t>
                      </a:r>
                    </a:p>
                  </a:txBody>
                  <a:tcPr/>
                </a:tc>
                <a:extLst>
                  <a:ext uri="{0D108BD9-81ED-4DB2-BD59-A6C34878D82A}">
                    <a16:rowId xmlns:a16="http://schemas.microsoft.com/office/drawing/2014/main" val="2379308811"/>
                  </a:ext>
                </a:extLst>
              </a:tr>
            </a:tbl>
          </a:graphicData>
        </a:graphic>
      </p:graphicFrame>
      <p:pic>
        <p:nvPicPr>
          <p:cNvPr id="13" name="Picture 13" descr="Icon&#10;&#10;Description automatically generated">
            <a:extLst>
              <a:ext uri="{FF2B5EF4-FFF2-40B4-BE49-F238E27FC236}">
                <a16:creationId xmlns:a16="http://schemas.microsoft.com/office/drawing/2014/main" id="{5C7AABEF-148B-B26B-F782-FBB64829433B}"/>
              </a:ext>
            </a:extLst>
          </p:cNvPr>
          <p:cNvPicPr>
            <a:picLocks noChangeAspect="1"/>
          </p:cNvPicPr>
          <p:nvPr/>
        </p:nvPicPr>
        <p:blipFill>
          <a:blip r:embed="rId2"/>
          <a:stretch>
            <a:fillRect/>
          </a:stretch>
        </p:blipFill>
        <p:spPr>
          <a:xfrm>
            <a:off x="275800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3" descr="Icon&#10;&#10;Description automatically generated">
            <a:extLst>
              <a:ext uri="{FF2B5EF4-FFF2-40B4-BE49-F238E27FC236}">
                <a16:creationId xmlns:a16="http://schemas.microsoft.com/office/drawing/2014/main" id="{B3F094DB-3FA3-4C06-6F0E-5D8744BEA3EB}"/>
              </a:ext>
            </a:extLst>
          </p:cNvPr>
          <p:cNvPicPr>
            <a:picLocks noChangeAspect="1"/>
          </p:cNvPicPr>
          <p:nvPr/>
        </p:nvPicPr>
        <p:blipFill>
          <a:blip r:embed="rId2"/>
          <a:stretch>
            <a:fillRect/>
          </a:stretch>
        </p:blipFill>
        <p:spPr>
          <a:xfrm>
            <a:off x="516597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3" descr="Icon&#10;&#10;Description automatically generated">
            <a:extLst>
              <a:ext uri="{FF2B5EF4-FFF2-40B4-BE49-F238E27FC236}">
                <a16:creationId xmlns:a16="http://schemas.microsoft.com/office/drawing/2014/main" id="{2CBBE2E2-FFF0-26C9-40DD-F1DBFFE97424}"/>
              </a:ext>
            </a:extLst>
          </p:cNvPr>
          <p:cNvPicPr>
            <a:picLocks noChangeAspect="1"/>
          </p:cNvPicPr>
          <p:nvPr/>
        </p:nvPicPr>
        <p:blipFill>
          <a:blip r:embed="rId2"/>
          <a:stretch>
            <a:fillRect/>
          </a:stretch>
        </p:blipFill>
        <p:spPr>
          <a:xfrm>
            <a:off x="443182"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CC7BB43C-2C0B-9362-A451-D3C61A659A16}"/>
              </a:ext>
            </a:extLst>
          </p:cNvPr>
          <p:cNvSpPr txBox="1"/>
          <p:nvPr/>
        </p:nvSpPr>
        <p:spPr>
          <a:xfrm>
            <a:off x="249381" y="360218"/>
            <a:ext cx="19534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cs typeface="Calibri"/>
              </a:rPr>
              <a:t>SET B</a:t>
            </a:r>
            <a:endParaRPr lang="en-US" sz="3600"/>
          </a:p>
        </p:txBody>
      </p:sp>
      <p:pic>
        <p:nvPicPr>
          <p:cNvPr id="24" name="Picture 13" descr="Icon&#10;&#10;Description automatically generated">
            <a:extLst>
              <a:ext uri="{FF2B5EF4-FFF2-40B4-BE49-F238E27FC236}">
                <a16:creationId xmlns:a16="http://schemas.microsoft.com/office/drawing/2014/main" id="{4CDA7FF5-76D5-3DB3-50F9-214037A4EBEA}"/>
              </a:ext>
            </a:extLst>
          </p:cNvPr>
          <p:cNvPicPr>
            <a:picLocks noChangeAspect="1"/>
          </p:cNvPicPr>
          <p:nvPr/>
        </p:nvPicPr>
        <p:blipFill>
          <a:blip r:embed="rId2"/>
          <a:stretch>
            <a:fillRect/>
          </a:stretch>
        </p:blipFill>
        <p:spPr>
          <a:xfrm>
            <a:off x="995226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5" name="Picture 13" descr="Icon&#10;&#10;Description automatically generated">
            <a:extLst>
              <a:ext uri="{FF2B5EF4-FFF2-40B4-BE49-F238E27FC236}">
                <a16:creationId xmlns:a16="http://schemas.microsoft.com/office/drawing/2014/main" id="{BBC2C648-8B3C-961A-9709-6E90945B9721}"/>
              </a:ext>
            </a:extLst>
          </p:cNvPr>
          <p:cNvPicPr>
            <a:picLocks noChangeAspect="1"/>
          </p:cNvPicPr>
          <p:nvPr/>
        </p:nvPicPr>
        <p:blipFill>
          <a:blip r:embed="rId2"/>
          <a:stretch>
            <a:fillRect/>
          </a:stretch>
        </p:blipFill>
        <p:spPr>
          <a:xfrm>
            <a:off x="7559120"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descr="A qr code with black squares&#10;&#10;AI-generated content may be incorrect.">
            <a:extLst>
              <a:ext uri="{FF2B5EF4-FFF2-40B4-BE49-F238E27FC236}">
                <a16:creationId xmlns:a16="http://schemas.microsoft.com/office/drawing/2014/main" id="{AD4FF2BF-18B3-B73D-D3C1-BA05DFC5A10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0242" y="3609504"/>
            <a:ext cx="1265567" cy="1265567"/>
          </a:xfrm>
          <a:prstGeom prst="rect">
            <a:avLst/>
          </a:prstGeom>
        </p:spPr>
      </p:pic>
      <p:pic>
        <p:nvPicPr>
          <p:cNvPr id="5" name="Picture 4" descr="A qr code with a few black squares&#10;&#10;AI-generated content may be incorrect.">
            <a:extLst>
              <a:ext uri="{FF2B5EF4-FFF2-40B4-BE49-F238E27FC236}">
                <a16:creationId xmlns:a16="http://schemas.microsoft.com/office/drawing/2014/main" id="{CB16D2AB-AB14-28F1-163F-EA69B5CB5D9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05065" y="3609503"/>
            <a:ext cx="1265568" cy="1265568"/>
          </a:xfrm>
          <a:prstGeom prst="rect">
            <a:avLst/>
          </a:prstGeom>
        </p:spPr>
      </p:pic>
      <p:pic>
        <p:nvPicPr>
          <p:cNvPr id="7" name="Picture 6" descr="A qr code with black squares&#10;&#10;AI-generated content may be incorrect.">
            <a:extLst>
              <a:ext uri="{FF2B5EF4-FFF2-40B4-BE49-F238E27FC236}">
                <a16:creationId xmlns:a16="http://schemas.microsoft.com/office/drawing/2014/main" id="{ED8B011A-C167-0B12-0D6C-8249CEFEBFE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34566" y="3609503"/>
            <a:ext cx="1322867" cy="1322867"/>
          </a:xfrm>
          <a:prstGeom prst="rect">
            <a:avLst/>
          </a:prstGeom>
        </p:spPr>
      </p:pic>
      <p:pic>
        <p:nvPicPr>
          <p:cNvPr id="10" name="Picture 9" descr="A qr code with black squares&#10;&#10;AI-generated content may be incorrect.">
            <a:extLst>
              <a:ext uri="{FF2B5EF4-FFF2-40B4-BE49-F238E27FC236}">
                <a16:creationId xmlns:a16="http://schemas.microsoft.com/office/drawing/2014/main" id="{ACBCA046-2338-8121-ABC8-868344A67AE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77530" y="3580854"/>
            <a:ext cx="1322867" cy="1322867"/>
          </a:xfrm>
          <a:prstGeom prst="rect">
            <a:avLst/>
          </a:prstGeom>
        </p:spPr>
      </p:pic>
      <p:pic>
        <p:nvPicPr>
          <p:cNvPr id="14" name="Picture 13" descr="A qr code on a white background&#10;&#10;AI-generated content may be incorrect.">
            <a:extLst>
              <a:ext uri="{FF2B5EF4-FFF2-40B4-BE49-F238E27FC236}">
                <a16:creationId xmlns:a16="http://schemas.microsoft.com/office/drawing/2014/main" id="{082B56C6-CF83-9B49-D4DB-21CD107CC64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170675" y="3567151"/>
            <a:ext cx="1322867" cy="1322867"/>
          </a:xfrm>
          <a:prstGeom prst="rect">
            <a:avLst/>
          </a:prstGeom>
        </p:spPr>
      </p:pic>
    </p:spTree>
    <p:extLst>
      <p:ext uri="{BB962C8B-B14F-4D97-AF65-F5344CB8AC3E}">
        <p14:creationId xmlns:p14="http://schemas.microsoft.com/office/powerpoint/2010/main" val="3625911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73F47-6C4F-3A34-ED08-6ADD04703BBC}"/>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48745089-8A3D-7317-00F0-DC8ACE33CD77}"/>
              </a:ext>
            </a:extLst>
          </p:cNvPr>
          <p:cNvGrpSpPr/>
          <p:nvPr/>
        </p:nvGrpSpPr>
        <p:grpSpPr>
          <a:xfrm>
            <a:off x="7010400" y="40944"/>
            <a:ext cx="6019055" cy="831274"/>
            <a:chOff x="457945" y="83874"/>
            <a:chExt cx="6019055" cy="831274"/>
          </a:xfrm>
        </p:grpSpPr>
        <p:sp>
          <p:nvSpPr>
            <p:cNvPr id="2" name="TextBox 1">
              <a:extLst>
                <a:ext uri="{FF2B5EF4-FFF2-40B4-BE49-F238E27FC236}">
                  <a16:creationId xmlns:a16="http://schemas.microsoft.com/office/drawing/2014/main" id="{DA6F4240-209B-76D3-DC97-9CA67EE067FB}"/>
                </a:ext>
              </a:extLst>
            </p:cNvPr>
            <p:cNvSpPr txBox="1"/>
            <p:nvPr/>
          </p:nvSpPr>
          <p:spPr>
            <a:xfrm>
              <a:off x="1946199" y="83874"/>
              <a:ext cx="4530801" cy="369332"/>
            </a:xfrm>
            <a:prstGeom prst="rect">
              <a:avLst/>
            </a:prstGeom>
            <a:noFill/>
          </p:spPr>
          <p:txBody>
            <a:bodyPr wrap="square" rtlCol="0">
              <a:spAutoFit/>
            </a:bodyPr>
            <a:lstStyle/>
            <a:p>
              <a:r>
                <a:rPr lang="en-GB" dirty="0" err="1"/>
                <a:t>Taflen</a:t>
              </a:r>
              <a:r>
                <a:rPr lang="en-GB" dirty="0"/>
                <a:t> </a:t>
              </a:r>
              <a:r>
                <a:rPr lang="en-GB" dirty="0" err="1"/>
                <a:t>Waith</a:t>
              </a:r>
              <a:endParaRPr lang="en-GB" dirty="0"/>
            </a:p>
          </p:txBody>
        </p:sp>
        <p:sp>
          <p:nvSpPr>
            <p:cNvPr id="3" name="TextBox 2">
              <a:extLst>
                <a:ext uri="{FF2B5EF4-FFF2-40B4-BE49-F238E27FC236}">
                  <a16:creationId xmlns:a16="http://schemas.microsoft.com/office/drawing/2014/main" id="{88872342-AE81-B47D-3269-FB38E487DDA9}"/>
                </a:ext>
              </a:extLst>
            </p:cNvPr>
            <p:cNvSpPr txBox="1"/>
            <p:nvPr/>
          </p:nvSpPr>
          <p:spPr>
            <a:xfrm>
              <a:off x="457945" y="453483"/>
              <a:ext cx="4983096" cy="461665"/>
            </a:xfrm>
            <a:prstGeom prst="rect">
              <a:avLst/>
            </a:prstGeom>
            <a:noFill/>
          </p:spPr>
          <p:txBody>
            <a:bodyPr wrap="square" rtlCol="0">
              <a:spAutoFit/>
            </a:bodyPr>
            <a:lstStyle/>
            <a:p>
              <a:r>
                <a:rPr lang="en-GB" sz="1200" dirty="0" err="1"/>
                <a:t>Dilynwch</a:t>
              </a:r>
              <a:r>
                <a:rPr lang="en-GB" sz="1200" dirty="0"/>
                <a:t> y map. </a:t>
              </a:r>
              <a:r>
                <a:rPr lang="en-GB" sz="1200" dirty="0" err="1"/>
                <a:t>Chwiliwch</a:t>
              </a:r>
              <a:r>
                <a:rPr lang="en-GB" sz="1200" dirty="0"/>
                <a:t> am y </a:t>
              </a:r>
              <a:r>
                <a:rPr lang="en-GB" sz="1200" dirty="0" err="1"/>
                <a:t>marcwyr</a:t>
              </a:r>
              <a:r>
                <a:rPr lang="en-GB" sz="1200" dirty="0"/>
                <a:t> </a:t>
              </a:r>
              <a:r>
                <a:rPr lang="en-GB" sz="1200" dirty="0" err="1"/>
                <a:t>oren</a:t>
              </a:r>
              <a:r>
                <a:rPr lang="en-GB" sz="1200" dirty="0"/>
                <a:t> a </a:t>
              </a:r>
              <a:r>
                <a:rPr lang="en-GB" sz="1200" dirty="0" err="1"/>
                <a:t>gwyn</a:t>
              </a:r>
              <a:r>
                <a:rPr lang="en-GB" sz="1200" dirty="0"/>
                <a:t>. </a:t>
              </a:r>
              <a:r>
                <a:rPr lang="en-GB" sz="1200" dirty="0" err="1"/>
                <a:t>Sganiwch</a:t>
              </a:r>
              <a:r>
                <a:rPr lang="en-GB" sz="1200" dirty="0"/>
                <a:t> y cod QR. </a:t>
              </a:r>
              <a:r>
                <a:rPr lang="en-GB" sz="1200" dirty="0" err="1"/>
                <a:t>Gwrandwewch</a:t>
              </a:r>
              <a:r>
                <a:rPr lang="en-GB" sz="1200" dirty="0"/>
                <a:t> </a:t>
              </a:r>
              <a:r>
                <a:rPr lang="en-GB" sz="1200" dirty="0" err="1"/>
                <a:t>yn</a:t>
              </a:r>
              <a:r>
                <a:rPr lang="en-GB" sz="1200" dirty="0"/>
                <a:t> </a:t>
              </a:r>
              <a:r>
                <a:rPr lang="en-GB" sz="1200" dirty="0" err="1"/>
                <a:t>ofalus</a:t>
              </a:r>
              <a:r>
                <a:rPr lang="en-GB" sz="1200" dirty="0"/>
                <a:t>. </a:t>
              </a:r>
              <a:r>
                <a:rPr lang="en-GB" sz="1200" dirty="0" err="1"/>
                <a:t>Llenwch</a:t>
              </a:r>
              <a:r>
                <a:rPr lang="en-GB" sz="1200" dirty="0"/>
                <a:t> y </a:t>
              </a:r>
              <a:r>
                <a:rPr lang="en-GB" sz="1200" dirty="0" err="1"/>
                <a:t>bylchau</a:t>
              </a:r>
              <a:r>
                <a:rPr lang="en-GB" sz="1200" dirty="0"/>
                <a:t>. </a:t>
              </a:r>
            </a:p>
          </p:txBody>
        </p:sp>
      </p:grpSp>
      <p:graphicFrame>
        <p:nvGraphicFramePr>
          <p:cNvPr id="5" name="Table 4">
            <a:extLst>
              <a:ext uri="{FF2B5EF4-FFF2-40B4-BE49-F238E27FC236}">
                <a16:creationId xmlns:a16="http://schemas.microsoft.com/office/drawing/2014/main" id="{DF647E69-4CBC-7E4D-204B-6B3B52044F47}"/>
              </a:ext>
            </a:extLst>
          </p:cNvPr>
          <p:cNvGraphicFramePr>
            <a:graphicFrameLocks noGrp="1"/>
          </p:cNvGraphicFramePr>
          <p:nvPr>
            <p:extLst>
              <p:ext uri="{D42A27DB-BD31-4B8C-83A1-F6EECF244321}">
                <p14:modId xmlns:p14="http://schemas.microsoft.com/office/powerpoint/2010/main" val="2469642619"/>
              </p:ext>
            </p:extLst>
          </p:nvPr>
        </p:nvGraphicFramePr>
        <p:xfrm>
          <a:off x="7010400" y="915423"/>
          <a:ext cx="4723656" cy="5650370"/>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2800">
                          <a:solidFill>
                            <a:schemeClr val="tx1"/>
                          </a:solidFill>
                        </a:rPr>
                        <a:t>Set 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u="none">
                          <a:solidFill>
                            <a:schemeClr val="tx1"/>
                          </a:solidFill>
                        </a:rPr>
                        <a:t>1. _____  </a:t>
                      </a:r>
                      <a:r>
                        <a:rPr lang="en-GB" sz="2000" u="none" err="1">
                          <a:solidFill>
                            <a:schemeClr val="tx1"/>
                          </a:solidFill>
                        </a:rPr>
                        <a:t>e’n</a:t>
                      </a:r>
                      <a:r>
                        <a:rPr lang="en-GB" sz="2000" u="none">
                          <a:solidFill>
                            <a:schemeClr val="tx1"/>
                          </a:solidFill>
                        </a:rPr>
                        <a:t> </a:t>
                      </a:r>
                      <a:r>
                        <a:rPr lang="en-GB" sz="2000" u="none" err="1">
                          <a:solidFill>
                            <a:schemeClr val="tx1"/>
                          </a:solidFill>
                        </a:rPr>
                        <a:t>byw</a:t>
                      </a:r>
                      <a:r>
                        <a:rPr lang="en-GB" sz="2000" u="none">
                          <a:solidFill>
                            <a:schemeClr val="tx1"/>
                          </a:solidFill>
                        </a:rPr>
                        <a:t> </a:t>
                      </a:r>
                      <a:r>
                        <a:rPr lang="en-GB" sz="2000" u="none" err="1">
                          <a:solidFill>
                            <a:schemeClr val="tx1"/>
                          </a:solidFill>
                        </a:rPr>
                        <a:t>yn</a:t>
                      </a:r>
                      <a:r>
                        <a:rPr lang="en-GB" sz="2000" u="none">
                          <a:solidFill>
                            <a:schemeClr val="tx1"/>
                          </a:solidFill>
                        </a:rPr>
                        <a:t> </a:t>
                      </a:r>
                      <a:r>
                        <a:rPr lang="en-GB" sz="2000" u="none" err="1">
                          <a:solidFill>
                            <a:schemeClr val="tx1"/>
                          </a:solidFill>
                        </a:rPr>
                        <a:t>Abergwaun</a:t>
                      </a:r>
                      <a:r>
                        <a:rPr lang="en-GB" sz="200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solidFill>
                        </a:rPr>
                        <a:t>2. _____ hi </a:t>
                      </a:r>
                      <a:r>
                        <a:rPr lang="en-GB" sz="2000" err="1">
                          <a:solidFill>
                            <a:schemeClr val="tx1"/>
                          </a:solidFill>
                        </a:rPr>
                        <a:t>ddim</a:t>
                      </a:r>
                      <a:r>
                        <a:rPr lang="en-GB" sz="2000">
                          <a:solidFill>
                            <a:schemeClr val="tx1"/>
                          </a:solidFill>
                        </a:rPr>
                        <a:t> </a:t>
                      </a:r>
                      <a:r>
                        <a:rPr lang="en-GB" sz="2000" err="1">
                          <a:solidFill>
                            <a:schemeClr val="tx1"/>
                          </a:solidFill>
                        </a:rPr>
                        <a:t>yn</a:t>
                      </a:r>
                      <a:r>
                        <a:rPr lang="en-GB" sz="2000">
                          <a:solidFill>
                            <a:schemeClr val="tx1"/>
                          </a:solidFill>
                        </a:rPr>
                        <a:t> </a:t>
                      </a:r>
                      <a:r>
                        <a:rPr lang="en-GB" sz="2000" err="1">
                          <a:solidFill>
                            <a:schemeClr val="tx1"/>
                          </a:solidFill>
                        </a:rPr>
                        <a:t>byw</a:t>
                      </a:r>
                      <a:r>
                        <a:rPr lang="en-GB" sz="2000">
                          <a:solidFill>
                            <a:schemeClr val="tx1"/>
                          </a:solidFill>
                        </a:rPr>
                        <a:t> </a:t>
                      </a:r>
                      <a:r>
                        <a:rPr lang="en-GB" sz="2000" err="1">
                          <a:solidFill>
                            <a:schemeClr val="tx1"/>
                          </a:solidFill>
                        </a:rPr>
                        <a:t>yn</a:t>
                      </a:r>
                      <a:r>
                        <a:rPr lang="en-GB" sz="2000">
                          <a:solidFill>
                            <a:schemeClr val="tx1"/>
                          </a:solidFill>
                        </a:rPr>
                        <a:t> </a:t>
                      </a:r>
                      <a:r>
                        <a:rPr lang="en-GB" sz="2000" err="1">
                          <a:solidFill>
                            <a:schemeClr val="tx1"/>
                          </a:solidFill>
                        </a:rPr>
                        <a:t>Wdig</a:t>
                      </a:r>
                      <a:r>
                        <a:rPr lang="en-GB" sz="20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3. Mae Sian ____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Scleddau</a:t>
                      </a:r>
                      <a:r>
                        <a:rPr lang="en-GB" sz="200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solidFill>
                        </a:rPr>
                        <a:t>4. Mae ______ </a:t>
                      </a:r>
                      <a:r>
                        <a:rPr lang="en-GB" sz="2000" err="1">
                          <a:solidFill>
                            <a:schemeClr val="tx1"/>
                          </a:solidFill>
                        </a:rPr>
                        <a:t>byw</a:t>
                      </a:r>
                      <a:r>
                        <a:rPr lang="en-GB" sz="2000">
                          <a:solidFill>
                            <a:schemeClr val="tx1"/>
                          </a:solidFill>
                        </a:rPr>
                        <a:t> </a:t>
                      </a:r>
                      <a:r>
                        <a:rPr lang="en-GB" sz="2000" err="1">
                          <a:solidFill>
                            <a:schemeClr val="tx1"/>
                          </a:solidFill>
                        </a:rPr>
                        <a:t>yn</a:t>
                      </a:r>
                      <a:r>
                        <a:rPr lang="en-GB" sz="2000">
                          <a:solidFill>
                            <a:schemeClr val="tx1"/>
                          </a:solidFill>
                        </a:rPr>
                        <a:t> Dyffryn.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rPr>
                        <a:t>5. </a:t>
                      </a:r>
                      <a:r>
                        <a:rPr lang="en-GB" sz="2000" dirty="0" err="1">
                          <a:solidFill>
                            <a:schemeClr val="tx1"/>
                          </a:solidFill>
                        </a:rPr>
                        <a:t>Dydy</a:t>
                      </a:r>
                      <a:r>
                        <a:rPr lang="en-GB" sz="2000" dirty="0">
                          <a:solidFill>
                            <a:schemeClr val="tx1"/>
                          </a:solidFill>
                        </a:rPr>
                        <a:t> _____  </a:t>
                      </a:r>
                      <a:r>
                        <a:rPr lang="en-GB" sz="2000" dirty="0" err="1">
                          <a:solidFill>
                            <a:schemeClr val="tx1"/>
                          </a:solidFill>
                        </a:rPr>
                        <a:t>ddim</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Ninas.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graphicFrame>
        <p:nvGraphicFramePr>
          <p:cNvPr id="8" name="Table 7">
            <a:extLst>
              <a:ext uri="{FF2B5EF4-FFF2-40B4-BE49-F238E27FC236}">
                <a16:creationId xmlns:a16="http://schemas.microsoft.com/office/drawing/2014/main" id="{8924251D-24DB-6E4B-4F06-E8ED6CDA18C6}"/>
              </a:ext>
            </a:extLst>
          </p:cNvPr>
          <p:cNvGraphicFramePr>
            <a:graphicFrameLocks noGrp="1"/>
          </p:cNvGraphicFramePr>
          <p:nvPr>
            <p:extLst>
              <p:ext uri="{D42A27DB-BD31-4B8C-83A1-F6EECF244321}">
                <p14:modId xmlns:p14="http://schemas.microsoft.com/office/powerpoint/2010/main" val="1351330603"/>
              </p:ext>
            </p:extLst>
          </p:nvPr>
        </p:nvGraphicFramePr>
        <p:xfrm>
          <a:off x="457945" y="915423"/>
          <a:ext cx="4723656" cy="5650370"/>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2800">
                          <a:solidFill>
                            <a:schemeClr val="tx1"/>
                          </a:solidFill>
                        </a:rPr>
                        <a:t>Set 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a:solidFill>
                            <a:schemeClr val="tx1"/>
                          </a:solidFill>
                        </a:rPr>
                        <a:t>1. _______ </a:t>
                      </a:r>
                      <a:r>
                        <a:rPr lang="en-GB" sz="2000" b="0" u="none" err="1">
                          <a:solidFill>
                            <a:schemeClr val="tx1"/>
                          </a:solidFill>
                        </a:rPr>
                        <a:t>i’n</a:t>
                      </a:r>
                      <a:r>
                        <a:rPr lang="en-GB" sz="2000" b="0" u="none">
                          <a:solidFill>
                            <a:schemeClr val="tx1"/>
                          </a:solidFill>
                        </a:rPr>
                        <a:t> </a:t>
                      </a:r>
                      <a:r>
                        <a:rPr lang="en-GB" sz="2000" b="0" u="none" err="1">
                          <a:solidFill>
                            <a:schemeClr val="tx1"/>
                          </a:solidFill>
                        </a:rPr>
                        <a:t>byw</a:t>
                      </a:r>
                      <a:r>
                        <a:rPr lang="en-GB" sz="2000" b="0" u="none">
                          <a:solidFill>
                            <a:schemeClr val="tx1"/>
                          </a:solidFill>
                        </a:rPr>
                        <a:t> </a:t>
                      </a:r>
                      <a:r>
                        <a:rPr lang="en-GB" sz="2000" b="0" u="none" err="1">
                          <a:solidFill>
                            <a:schemeClr val="tx1"/>
                          </a:solidFill>
                        </a:rPr>
                        <a:t>yn</a:t>
                      </a:r>
                      <a:r>
                        <a:rPr lang="en-GB" sz="2000" b="0" u="none">
                          <a:solidFill>
                            <a:schemeClr val="tx1"/>
                          </a:solidFill>
                        </a:rPr>
                        <a:t> </a:t>
                      </a:r>
                      <a:r>
                        <a:rPr lang="en-GB" sz="2000" b="0" u="none" err="1">
                          <a:solidFill>
                            <a:schemeClr val="tx1"/>
                          </a:solidFill>
                        </a:rPr>
                        <a:t>Wdig</a:t>
                      </a:r>
                      <a:r>
                        <a:rPr lang="en-GB" sz="2000" b="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pPr algn="l"/>
                      <a:r>
                        <a:rPr lang="en-GB" sz="2000" b="0" u="none">
                          <a:solidFill>
                            <a:schemeClr val="tx1"/>
                          </a:solidFill>
                        </a:rPr>
                        <a:t>2. </a:t>
                      </a:r>
                      <a:r>
                        <a:rPr lang="en-GB" sz="2000" b="0" u="none" err="1">
                          <a:solidFill>
                            <a:schemeClr val="tx1"/>
                          </a:solidFill>
                        </a:rPr>
                        <a:t>Rydw</a:t>
                      </a:r>
                      <a:r>
                        <a:rPr lang="en-GB" sz="2000" b="0" u="none">
                          <a:solidFill>
                            <a:schemeClr val="tx1"/>
                          </a:solidFill>
                        </a:rPr>
                        <a:t> </a:t>
                      </a:r>
                      <a:r>
                        <a:rPr lang="en-GB" sz="2000" b="0" u="none" err="1">
                          <a:solidFill>
                            <a:schemeClr val="tx1"/>
                          </a:solidFill>
                        </a:rPr>
                        <a:t>i’n</a:t>
                      </a:r>
                      <a:r>
                        <a:rPr lang="en-GB" sz="2000" b="0" u="none">
                          <a:solidFill>
                            <a:schemeClr val="tx1"/>
                          </a:solidFill>
                        </a:rPr>
                        <a:t> ____ </a:t>
                      </a:r>
                      <a:r>
                        <a:rPr lang="en-GB" sz="2000" b="0" u="none" err="1">
                          <a:solidFill>
                            <a:schemeClr val="tx1"/>
                          </a:solidFill>
                        </a:rPr>
                        <a:t>yn</a:t>
                      </a:r>
                      <a:r>
                        <a:rPr lang="en-GB" sz="2000" b="0" u="none">
                          <a:solidFill>
                            <a:schemeClr val="tx1"/>
                          </a:solidFill>
                        </a:rPr>
                        <a:t> </a:t>
                      </a:r>
                      <a:r>
                        <a:rPr lang="en-GB" sz="2000" b="0" u="none" err="1">
                          <a:solidFill>
                            <a:schemeClr val="tx1"/>
                          </a:solidFill>
                        </a:rPr>
                        <a:t>Nhrelettert</a:t>
                      </a:r>
                      <a:r>
                        <a:rPr lang="en-GB" sz="2000" b="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a:solidFill>
                            <a:schemeClr val="tx1"/>
                          </a:solidFill>
                        </a:rPr>
                        <a:t>3. </a:t>
                      </a:r>
                      <a:r>
                        <a:rPr lang="en-GB" sz="2000" b="0" u="none" err="1">
                          <a:solidFill>
                            <a:schemeClr val="tx1"/>
                          </a:solidFill>
                        </a:rPr>
                        <a:t>Dydw</a:t>
                      </a:r>
                      <a:r>
                        <a:rPr lang="en-GB" sz="2000" b="0" u="none">
                          <a:solidFill>
                            <a:schemeClr val="tx1"/>
                          </a:solidFill>
                        </a:rPr>
                        <a:t> </a:t>
                      </a:r>
                      <a:r>
                        <a:rPr lang="en-GB" sz="2000" b="0" u="none" err="1">
                          <a:solidFill>
                            <a:schemeClr val="tx1"/>
                          </a:solidFill>
                        </a:rPr>
                        <a:t>i</a:t>
                      </a:r>
                      <a:r>
                        <a:rPr lang="en-GB" sz="2000" b="0" u="none">
                          <a:solidFill>
                            <a:schemeClr val="tx1"/>
                          </a:solidFill>
                        </a:rPr>
                        <a:t> _______ </a:t>
                      </a:r>
                      <a:r>
                        <a:rPr lang="en-GB" sz="2000" b="0" u="none" err="1">
                          <a:solidFill>
                            <a:schemeClr val="tx1"/>
                          </a:solidFill>
                        </a:rPr>
                        <a:t>yn</a:t>
                      </a:r>
                      <a:r>
                        <a:rPr lang="en-GB" sz="2000" b="0" u="none">
                          <a:solidFill>
                            <a:schemeClr val="tx1"/>
                          </a:solidFill>
                        </a:rPr>
                        <a:t> </a:t>
                      </a:r>
                      <a:r>
                        <a:rPr lang="en-GB" sz="2000" b="0" u="none" err="1">
                          <a:solidFill>
                            <a:schemeClr val="tx1"/>
                          </a:solidFill>
                        </a:rPr>
                        <a:t>byw</a:t>
                      </a:r>
                      <a:r>
                        <a:rPr lang="en-GB" sz="2000" b="0" u="none">
                          <a:solidFill>
                            <a:schemeClr val="tx1"/>
                          </a:solidFill>
                        </a:rPr>
                        <a:t> </a:t>
                      </a:r>
                      <a:r>
                        <a:rPr lang="en-GB" sz="2000" b="0" u="none" err="1">
                          <a:solidFill>
                            <a:schemeClr val="tx1"/>
                          </a:solidFill>
                        </a:rPr>
                        <a:t>yn</a:t>
                      </a:r>
                      <a:r>
                        <a:rPr lang="en-GB" sz="2000" b="0" u="none">
                          <a:solidFill>
                            <a:schemeClr val="tx1"/>
                          </a:solidFill>
                        </a:rPr>
                        <a:t> </a:t>
                      </a:r>
                      <a:r>
                        <a:rPr lang="en-GB" sz="2000" b="0" u="none" err="1">
                          <a:solidFill>
                            <a:schemeClr val="tx1"/>
                          </a:solidFill>
                        </a:rPr>
                        <a:t>Scleddau</a:t>
                      </a:r>
                      <a:r>
                        <a:rPr lang="en-GB" sz="2000" b="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pPr algn="l"/>
                      <a:r>
                        <a:rPr lang="en-GB" sz="2000" b="0" u="none">
                          <a:solidFill>
                            <a:schemeClr val="tx1"/>
                          </a:solidFill>
                        </a:rPr>
                        <a:t>4. </a:t>
                      </a:r>
                      <a:r>
                        <a:rPr lang="en-GB" sz="2000" b="0" u="none" err="1">
                          <a:solidFill>
                            <a:schemeClr val="tx1"/>
                          </a:solidFill>
                        </a:rPr>
                        <a:t>Rydw</a:t>
                      </a:r>
                      <a:r>
                        <a:rPr lang="en-GB" sz="2000" b="0" u="none">
                          <a:solidFill>
                            <a:schemeClr val="tx1"/>
                          </a:solidFill>
                        </a:rPr>
                        <a:t> </a:t>
                      </a:r>
                      <a:r>
                        <a:rPr lang="en-GB" sz="2000" b="0" u="none" err="1">
                          <a:solidFill>
                            <a:schemeClr val="tx1"/>
                          </a:solidFill>
                        </a:rPr>
                        <a:t>i’n</a:t>
                      </a:r>
                      <a:r>
                        <a:rPr lang="en-GB" sz="2000" b="0" u="none">
                          <a:solidFill>
                            <a:schemeClr val="tx1"/>
                          </a:solidFill>
                        </a:rPr>
                        <a:t> </a:t>
                      </a:r>
                      <a:r>
                        <a:rPr lang="en-GB" sz="2000" b="0" u="none" err="1">
                          <a:solidFill>
                            <a:schemeClr val="tx1"/>
                          </a:solidFill>
                        </a:rPr>
                        <a:t>byw</a:t>
                      </a:r>
                      <a:r>
                        <a:rPr lang="en-GB" sz="2000" b="0" u="none">
                          <a:solidFill>
                            <a:schemeClr val="tx1"/>
                          </a:solidFill>
                        </a:rPr>
                        <a:t> ____ Ninas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a:solidFill>
                            <a:schemeClr val="tx1"/>
                          </a:solidFill>
                        </a:rPr>
                        <a:t>5. ______  </a:t>
                      </a:r>
                      <a:r>
                        <a:rPr lang="en-GB" sz="2000" b="0" u="none" dirty="0" err="1">
                          <a:solidFill>
                            <a:schemeClr val="tx1"/>
                          </a:solidFill>
                        </a:rPr>
                        <a:t>i</a:t>
                      </a:r>
                      <a:r>
                        <a:rPr lang="en-GB" sz="2000" b="0" u="none" dirty="0">
                          <a:solidFill>
                            <a:schemeClr val="tx1"/>
                          </a:solidFill>
                        </a:rPr>
                        <a:t>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Hwlffordd</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cxnSp>
        <p:nvCxnSpPr>
          <p:cNvPr id="4" name="Straight Connector 3">
            <a:extLst>
              <a:ext uri="{FF2B5EF4-FFF2-40B4-BE49-F238E27FC236}">
                <a16:creationId xmlns:a16="http://schemas.microsoft.com/office/drawing/2014/main" id="{F3E5D31F-BFB1-2011-472A-2BF1EDFA9CE5}"/>
              </a:ext>
            </a:extLst>
          </p:cNvPr>
          <p:cNvCxnSpPr/>
          <p:nvPr/>
        </p:nvCxnSpPr>
        <p:spPr>
          <a:xfrm>
            <a:off x="6096000" y="122830"/>
            <a:ext cx="0" cy="673517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nvGrpSpPr>
          <p:cNvPr id="7" name="Group 6">
            <a:extLst>
              <a:ext uri="{FF2B5EF4-FFF2-40B4-BE49-F238E27FC236}">
                <a16:creationId xmlns:a16="http://schemas.microsoft.com/office/drawing/2014/main" id="{DBE8A69A-F11E-E34C-0709-746E4EE667E1}"/>
              </a:ext>
            </a:extLst>
          </p:cNvPr>
          <p:cNvGrpSpPr/>
          <p:nvPr/>
        </p:nvGrpSpPr>
        <p:grpSpPr>
          <a:xfrm>
            <a:off x="534145" y="40944"/>
            <a:ext cx="6019055" cy="831274"/>
            <a:chOff x="457945" y="83874"/>
            <a:chExt cx="6019055" cy="831274"/>
          </a:xfrm>
        </p:grpSpPr>
        <p:sp>
          <p:nvSpPr>
            <p:cNvPr id="9" name="TextBox 8">
              <a:extLst>
                <a:ext uri="{FF2B5EF4-FFF2-40B4-BE49-F238E27FC236}">
                  <a16:creationId xmlns:a16="http://schemas.microsoft.com/office/drawing/2014/main" id="{B3A72525-FB09-319A-D25B-0F3C99B8CBC2}"/>
                </a:ext>
              </a:extLst>
            </p:cNvPr>
            <p:cNvSpPr txBox="1"/>
            <p:nvPr/>
          </p:nvSpPr>
          <p:spPr>
            <a:xfrm>
              <a:off x="1946199" y="83874"/>
              <a:ext cx="4530801" cy="369332"/>
            </a:xfrm>
            <a:prstGeom prst="rect">
              <a:avLst/>
            </a:prstGeom>
            <a:noFill/>
          </p:spPr>
          <p:txBody>
            <a:bodyPr wrap="square" rtlCol="0">
              <a:spAutoFit/>
            </a:bodyPr>
            <a:lstStyle/>
            <a:p>
              <a:r>
                <a:rPr lang="en-GB" dirty="0" err="1"/>
                <a:t>Taflen</a:t>
              </a:r>
              <a:r>
                <a:rPr lang="en-GB" dirty="0"/>
                <a:t> </a:t>
              </a:r>
              <a:r>
                <a:rPr lang="en-GB" dirty="0" err="1"/>
                <a:t>Waith</a:t>
              </a:r>
              <a:endParaRPr lang="en-GB" dirty="0"/>
            </a:p>
          </p:txBody>
        </p:sp>
        <p:sp>
          <p:nvSpPr>
            <p:cNvPr id="10" name="TextBox 9">
              <a:extLst>
                <a:ext uri="{FF2B5EF4-FFF2-40B4-BE49-F238E27FC236}">
                  <a16:creationId xmlns:a16="http://schemas.microsoft.com/office/drawing/2014/main" id="{7788FA73-F8A6-9C71-8B2A-A562B389250B}"/>
                </a:ext>
              </a:extLst>
            </p:cNvPr>
            <p:cNvSpPr txBox="1"/>
            <p:nvPr/>
          </p:nvSpPr>
          <p:spPr>
            <a:xfrm>
              <a:off x="457945" y="453483"/>
              <a:ext cx="4983096" cy="461665"/>
            </a:xfrm>
            <a:prstGeom prst="rect">
              <a:avLst/>
            </a:prstGeom>
            <a:noFill/>
          </p:spPr>
          <p:txBody>
            <a:bodyPr wrap="square" rtlCol="0">
              <a:spAutoFit/>
            </a:bodyPr>
            <a:lstStyle/>
            <a:p>
              <a:r>
                <a:rPr lang="en-GB" sz="1200" dirty="0" err="1"/>
                <a:t>Dilynwch</a:t>
              </a:r>
              <a:r>
                <a:rPr lang="en-GB" sz="1200" dirty="0"/>
                <a:t> y map. </a:t>
              </a:r>
              <a:r>
                <a:rPr lang="en-GB" sz="1200" dirty="0" err="1"/>
                <a:t>Chwiliwch</a:t>
              </a:r>
              <a:r>
                <a:rPr lang="en-GB" sz="1200" dirty="0"/>
                <a:t> am y </a:t>
              </a:r>
              <a:r>
                <a:rPr lang="en-GB" sz="1200" dirty="0" err="1"/>
                <a:t>marcwyr</a:t>
              </a:r>
              <a:r>
                <a:rPr lang="en-GB" sz="1200" dirty="0"/>
                <a:t> </a:t>
              </a:r>
              <a:r>
                <a:rPr lang="en-GB" sz="1200" dirty="0" err="1"/>
                <a:t>oren</a:t>
              </a:r>
              <a:r>
                <a:rPr lang="en-GB" sz="1200" dirty="0"/>
                <a:t> a </a:t>
              </a:r>
              <a:r>
                <a:rPr lang="en-GB" sz="1200" dirty="0" err="1"/>
                <a:t>gwyn</a:t>
              </a:r>
              <a:r>
                <a:rPr lang="en-GB" sz="1200" dirty="0"/>
                <a:t>. </a:t>
              </a:r>
              <a:r>
                <a:rPr lang="en-GB" sz="1200" dirty="0" err="1"/>
                <a:t>Sganiwch</a:t>
              </a:r>
              <a:r>
                <a:rPr lang="en-GB" sz="1200" dirty="0"/>
                <a:t> y cod QR. </a:t>
              </a:r>
              <a:r>
                <a:rPr lang="en-GB" sz="1200" dirty="0" err="1"/>
                <a:t>Gwrandwewch</a:t>
              </a:r>
              <a:r>
                <a:rPr lang="en-GB" sz="1200" dirty="0"/>
                <a:t> </a:t>
              </a:r>
              <a:r>
                <a:rPr lang="en-GB" sz="1200" dirty="0" err="1"/>
                <a:t>yn</a:t>
              </a:r>
              <a:r>
                <a:rPr lang="en-GB" sz="1200" dirty="0"/>
                <a:t> </a:t>
              </a:r>
              <a:r>
                <a:rPr lang="en-GB" sz="1200" dirty="0" err="1"/>
                <a:t>ofalus</a:t>
              </a:r>
              <a:r>
                <a:rPr lang="en-GB" sz="1200" dirty="0"/>
                <a:t>. </a:t>
              </a:r>
              <a:r>
                <a:rPr lang="en-GB" sz="1200" dirty="0" err="1"/>
                <a:t>Llenwch</a:t>
              </a:r>
              <a:r>
                <a:rPr lang="en-GB" sz="1200" dirty="0"/>
                <a:t> y </a:t>
              </a:r>
              <a:r>
                <a:rPr lang="en-GB" sz="1200" dirty="0" err="1"/>
                <a:t>bylchau</a:t>
              </a:r>
              <a:r>
                <a:rPr lang="en-GB" sz="1200" dirty="0"/>
                <a:t>. </a:t>
              </a:r>
            </a:p>
          </p:txBody>
        </p:sp>
      </p:grpSp>
    </p:spTree>
    <p:extLst>
      <p:ext uri="{BB962C8B-B14F-4D97-AF65-F5344CB8AC3E}">
        <p14:creationId xmlns:p14="http://schemas.microsoft.com/office/powerpoint/2010/main" val="513855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9DA4B-4E47-9BE8-C704-3644118C6952}"/>
            </a:ext>
          </a:extLst>
        </p:cNvPr>
        <p:cNvGrpSpPr/>
        <p:nvPr/>
      </p:nvGrpSpPr>
      <p:grpSpPr>
        <a:xfrm>
          <a:off x="0" y="0"/>
          <a:ext cx="0" cy="0"/>
          <a:chOff x="0" y="0"/>
          <a:chExt cx="0" cy="0"/>
        </a:xfrm>
      </p:grpSpPr>
      <p:pic>
        <p:nvPicPr>
          <p:cNvPr id="13" name="Picture 12" descr="A map of a building&#10;&#10;AI-generated content may be incorrect.">
            <a:extLst>
              <a:ext uri="{FF2B5EF4-FFF2-40B4-BE49-F238E27FC236}">
                <a16:creationId xmlns:a16="http://schemas.microsoft.com/office/drawing/2014/main" id="{FD618EFA-E1E6-CE56-79E7-91A5891C83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231520" cy="6545179"/>
          </a:xfrm>
          <a:prstGeom prst="rect">
            <a:avLst/>
          </a:prstGeom>
        </p:spPr>
      </p:pic>
      <p:sp>
        <p:nvSpPr>
          <p:cNvPr id="18" name="TextBox 17">
            <a:extLst>
              <a:ext uri="{FF2B5EF4-FFF2-40B4-BE49-F238E27FC236}">
                <a16:creationId xmlns:a16="http://schemas.microsoft.com/office/drawing/2014/main" id="{925A41B1-6276-E03B-4AC6-D7AC1C9EA86C}"/>
              </a:ext>
            </a:extLst>
          </p:cNvPr>
          <p:cNvSpPr txBox="1"/>
          <p:nvPr/>
        </p:nvSpPr>
        <p:spPr>
          <a:xfrm>
            <a:off x="9062113" y="2802579"/>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1</a:t>
            </a:r>
            <a:endParaRPr lang="en-US" sz="1400" b="1"/>
          </a:p>
        </p:txBody>
      </p:sp>
      <p:sp>
        <p:nvSpPr>
          <p:cNvPr id="20" name="TextBox 19">
            <a:extLst>
              <a:ext uri="{FF2B5EF4-FFF2-40B4-BE49-F238E27FC236}">
                <a16:creationId xmlns:a16="http://schemas.microsoft.com/office/drawing/2014/main" id="{5E11A143-2EA6-B8BE-B894-21D9B09493B2}"/>
              </a:ext>
            </a:extLst>
          </p:cNvPr>
          <p:cNvSpPr txBox="1"/>
          <p:nvPr/>
        </p:nvSpPr>
        <p:spPr>
          <a:xfrm>
            <a:off x="5070579" y="4561764"/>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5</a:t>
            </a:r>
            <a:endParaRPr lang="en-US" sz="1400" b="1"/>
          </a:p>
        </p:txBody>
      </p:sp>
      <p:sp>
        <p:nvSpPr>
          <p:cNvPr id="21" name="TextBox 20">
            <a:extLst>
              <a:ext uri="{FF2B5EF4-FFF2-40B4-BE49-F238E27FC236}">
                <a16:creationId xmlns:a16="http://schemas.microsoft.com/office/drawing/2014/main" id="{07174019-01FE-D4C5-175E-6F70FB2E9D16}"/>
              </a:ext>
            </a:extLst>
          </p:cNvPr>
          <p:cNvSpPr txBox="1"/>
          <p:nvPr/>
        </p:nvSpPr>
        <p:spPr>
          <a:xfrm>
            <a:off x="7480779" y="3839162"/>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2</a:t>
            </a:r>
            <a:endParaRPr lang="en-US" sz="1400" b="1"/>
          </a:p>
        </p:txBody>
      </p:sp>
      <p:sp>
        <p:nvSpPr>
          <p:cNvPr id="22" name="TextBox 21">
            <a:extLst>
              <a:ext uri="{FF2B5EF4-FFF2-40B4-BE49-F238E27FC236}">
                <a16:creationId xmlns:a16="http://schemas.microsoft.com/office/drawing/2014/main" id="{3625C3DD-D91D-8B3C-BDDB-9FAD26F40C37}"/>
              </a:ext>
            </a:extLst>
          </p:cNvPr>
          <p:cNvSpPr txBox="1"/>
          <p:nvPr/>
        </p:nvSpPr>
        <p:spPr>
          <a:xfrm>
            <a:off x="4988348" y="1756359"/>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4</a:t>
            </a:r>
            <a:endParaRPr lang="en-US" sz="1400" b="1"/>
          </a:p>
        </p:txBody>
      </p:sp>
      <p:sp>
        <p:nvSpPr>
          <p:cNvPr id="2" name="TextBox 1">
            <a:extLst>
              <a:ext uri="{FF2B5EF4-FFF2-40B4-BE49-F238E27FC236}">
                <a16:creationId xmlns:a16="http://schemas.microsoft.com/office/drawing/2014/main" id="{E47471F4-7634-7758-0C26-507BD5D0344A}"/>
              </a:ext>
            </a:extLst>
          </p:cNvPr>
          <p:cNvSpPr txBox="1"/>
          <p:nvPr/>
        </p:nvSpPr>
        <p:spPr>
          <a:xfrm>
            <a:off x="5070579" y="918541"/>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3</a:t>
            </a:r>
            <a:endParaRPr lang="en-US" sz="1400" b="1"/>
          </a:p>
        </p:txBody>
      </p:sp>
      <p:sp>
        <p:nvSpPr>
          <p:cNvPr id="3" name="TextBox 2">
            <a:extLst>
              <a:ext uri="{FF2B5EF4-FFF2-40B4-BE49-F238E27FC236}">
                <a16:creationId xmlns:a16="http://schemas.microsoft.com/office/drawing/2014/main" id="{58B19F4B-F325-69BE-632B-37E3BE8AC8AF}"/>
              </a:ext>
            </a:extLst>
          </p:cNvPr>
          <p:cNvSpPr txBox="1"/>
          <p:nvPr/>
        </p:nvSpPr>
        <p:spPr>
          <a:xfrm>
            <a:off x="9062113" y="148751"/>
            <a:ext cx="2893326" cy="707886"/>
          </a:xfrm>
          <a:prstGeom prst="rect">
            <a:avLst/>
          </a:prstGeom>
          <a:noFill/>
        </p:spPr>
        <p:txBody>
          <a:bodyPr wrap="square" rtlCol="0">
            <a:spAutoFit/>
          </a:bodyPr>
          <a:lstStyle/>
          <a:p>
            <a:pPr algn="r"/>
            <a:r>
              <a:rPr lang="en-GB" sz="4000"/>
              <a:t>MAP – SET C</a:t>
            </a:r>
          </a:p>
        </p:txBody>
      </p:sp>
    </p:spTree>
    <p:extLst>
      <p:ext uri="{BB962C8B-B14F-4D97-AF65-F5344CB8AC3E}">
        <p14:creationId xmlns:p14="http://schemas.microsoft.com/office/powerpoint/2010/main" val="695630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A0FF0-D1D5-859E-E67D-DECC5B0ACC81}"/>
            </a:ext>
          </a:extLst>
        </p:cNvPr>
        <p:cNvGrpSpPr/>
        <p:nvPr/>
      </p:nvGrpSpPr>
      <p:grpSpPr>
        <a:xfrm>
          <a:off x="0" y="0"/>
          <a:ext cx="0" cy="0"/>
          <a:chOff x="0" y="0"/>
          <a:chExt cx="0" cy="0"/>
        </a:xfrm>
      </p:grpSpPr>
      <p:graphicFrame>
        <p:nvGraphicFramePr>
          <p:cNvPr id="12" name="Table 12">
            <a:extLst>
              <a:ext uri="{FF2B5EF4-FFF2-40B4-BE49-F238E27FC236}">
                <a16:creationId xmlns:a16="http://schemas.microsoft.com/office/drawing/2014/main" id="{2FCE4BD2-92A8-A605-FD77-1D02FA652257}"/>
              </a:ext>
            </a:extLst>
          </p:cNvPr>
          <p:cNvGraphicFramePr>
            <a:graphicFrameLocks noGrp="1"/>
          </p:cNvGraphicFramePr>
          <p:nvPr/>
        </p:nvGraphicFramePr>
        <p:xfrm>
          <a:off x="121315" y="1447171"/>
          <a:ext cx="11849010" cy="3531033"/>
        </p:xfrm>
        <a:graphic>
          <a:graphicData uri="http://schemas.openxmlformats.org/drawingml/2006/table">
            <a:tbl>
              <a:tblPr firstRow="1" bandRow="1">
                <a:tableStyleId>{5940675A-B579-460E-94D1-54222C63F5DA}</a:tableStyleId>
              </a:tblPr>
              <a:tblGrid>
                <a:gridCol w="2369802">
                  <a:extLst>
                    <a:ext uri="{9D8B030D-6E8A-4147-A177-3AD203B41FA5}">
                      <a16:colId xmlns:a16="http://schemas.microsoft.com/office/drawing/2014/main" val="2237855883"/>
                    </a:ext>
                  </a:extLst>
                </a:gridCol>
                <a:gridCol w="2369802">
                  <a:extLst>
                    <a:ext uri="{9D8B030D-6E8A-4147-A177-3AD203B41FA5}">
                      <a16:colId xmlns:a16="http://schemas.microsoft.com/office/drawing/2014/main" val="2495528270"/>
                    </a:ext>
                  </a:extLst>
                </a:gridCol>
                <a:gridCol w="2369802">
                  <a:extLst>
                    <a:ext uri="{9D8B030D-6E8A-4147-A177-3AD203B41FA5}">
                      <a16:colId xmlns:a16="http://schemas.microsoft.com/office/drawing/2014/main" val="1359247219"/>
                    </a:ext>
                  </a:extLst>
                </a:gridCol>
                <a:gridCol w="2369802">
                  <a:extLst>
                    <a:ext uri="{9D8B030D-6E8A-4147-A177-3AD203B41FA5}">
                      <a16:colId xmlns:a16="http://schemas.microsoft.com/office/drawing/2014/main" val="827188725"/>
                    </a:ext>
                  </a:extLst>
                </a:gridCol>
                <a:gridCol w="2369802">
                  <a:extLst>
                    <a:ext uri="{9D8B030D-6E8A-4147-A177-3AD203B41FA5}">
                      <a16:colId xmlns:a16="http://schemas.microsoft.com/office/drawing/2014/main" val="2120138551"/>
                    </a:ext>
                  </a:extLst>
                </a:gridCol>
              </a:tblGrid>
              <a:tr h="3531033">
                <a:tc>
                  <a:txBody>
                    <a:bodyPr/>
                    <a:lstStyle/>
                    <a:p>
                      <a:pPr lvl="0" algn="l">
                        <a:buNone/>
                      </a:pPr>
                      <a:r>
                        <a:rPr lang="en-US"/>
                        <a:t>1</a:t>
                      </a:r>
                    </a:p>
                  </a:txBody>
                  <a:tcPr/>
                </a:tc>
                <a:tc>
                  <a:txBody>
                    <a:bodyPr/>
                    <a:lstStyle/>
                    <a:p>
                      <a:pPr algn="l"/>
                      <a:r>
                        <a:rPr lang="en-US"/>
                        <a:t>2</a:t>
                      </a:r>
                    </a:p>
                  </a:txBody>
                  <a:tcPr/>
                </a:tc>
                <a:tc>
                  <a:txBody>
                    <a:bodyPr/>
                    <a:lstStyle/>
                    <a:p>
                      <a:pPr algn="l"/>
                      <a:r>
                        <a:rPr lang="en-US"/>
                        <a:t>3</a:t>
                      </a:r>
                    </a:p>
                  </a:txBody>
                  <a:tcPr/>
                </a:tc>
                <a:tc>
                  <a:txBody>
                    <a:bodyPr/>
                    <a:lstStyle/>
                    <a:p>
                      <a:pPr algn="l"/>
                      <a:r>
                        <a:rPr lang="en-US"/>
                        <a:t>4</a:t>
                      </a:r>
                    </a:p>
                  </a:txBody>
                  <a:tcPr/>
                </a:tc>
                <a:tc>
                  <a:txBody>
                    <a:bodyPr/>
                    <a:lstStyle/>
                    <a:p>
                      <a:pPr algn="l"/>
                      <a:r>
                        <a:rPr lang="en-US" dirty="0"/>
                        <a:t>5</a:t>
                      </a:r>
                    </a:p>
                  </a:txBody>
                  <a:tcPr/>
                </a:tc>
                <a:extLst>
                  <a:ext uri="{0D108BD9-81ED-4DB2-BD59-A6C34878D82A}">
                    <a16:rowId xmlns:a16="http://schemas.microsoft.com/office/drawing/2014/main" val="2379308811"/>
                  </a:ext>
                </a:extLst>
              </a:tr>
            </a:tbl>
          </a:graphicData>
        </a:graphic>
      </p:graphicFrame>
      <p:pic>
        <p:nvPicPr>
          <p:cNvPr id="13" name="Picture 13" descr="Icon&#10;&#10;Description automatically generated">
            <a:extLst>
              <a:ext uri="{FF2B5EF4-FFF2-40B4-BE49-F238E27FC236}">
                <a16:creationId xmlns:a16="http://schemas.microsoft.com/office/drawing/2014/main" id="{74FDB6AE-A37A-717B-5BC1-55714C5BD6C0}"/>
              </a:ext>
            </a:extLst>
          </p:cNvPr>
          <p:cNvPicPr>
            <a:picLocks noChangeAspect="1"/>
          </p:cNvPicPr>
          <p:nvPr/>
        </p:nvPicPr>
        <p:blipFill>
          <a:blip r:embed="rId2"/>
          <a:stretch>
            <a:fillRect/>
          </a:stretch>
        </p:blipFill>
        <p:spPr>
          <a:xfrm>
            <a:off x="275800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3" descr="Icon&#10;&#10;Description automatically generated">
            <a:extLst>
              <a:ext uri="{FF2B5EF4-FFF2-40B4-BE49-F238E27FC236}">
                <a16:creationId xmlns:a16="http://schemas.microsoft.com/office/drawing/2014/main" id="{737FD5D8-164B-E176-FD1B-2CDEBEDECE40}"/>
              </a:ext>
            </a:extLst>
          </p:cNvPr>
          <p:cNvPicPr>
            <a:picLocks noChangeAspect="1"/>
          </p:cNvPicPr>
          <p:nvPr/>
        </p:nvPicPr>
        <p:blipFill>
          <a:blip r:embed="rId2"/>
          <a:stretch>
            <a:fillRect/>
          </a:stretch>
        </p:blipFill>
        <p:spPr>
          <a:xfrm>
            <a:off x="516597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3" descr="Icon&#10;&#10;Description automatically generated">
            <a:extLst>
              <a:ext uri="{FF2B5EF4-FFF2-40B4-BE49-F238E27FC236}">
                <a16:creationId xmlns:a16="http://schemas.microsoft.com/office/drawing/2014/main" id="{5611460B-0331-E2FE-A908-D521AB1AF01E}"/>
              </a:ext>
            </a:extLst>
          </p:cNvPr>
          <p:cNvPicPr>
            <a:picLocks noChangeAspect="1"/>
          </p:cNvPicPr>
          <p:nvPr/>
        </p:nvPicPr>
        <p:blipFill>
          <a:blip r:embed="rId2"/>
          <a:stretch>
            <a:fillRect/>
          </a:stretch>
        </p:blipFill>
        <p:spPr>
          <a:xfrm>
            <a:off x="443182"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F5AA69C9-3F9F-4161-4F57-789FF3726C8A}"/>
              </a:ext>
            </a:extLst>
          </p:cNvPr>
          <p:cNvSpPr txBox="1"/>
          <p:nvPr/>
        </p:nvSpPr>
        <p:spPr>
          <a:xfrm>
            <a:off x="249381" y="360218"/>
            <a:ext cx="19534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cs typeface="Calibri"/>
              </a:rPr>
              <a:t>SET C</a:t>
            </a:r>
            <a:endParaRPr lang="en-US" sz="3600"/>
          </a:p>
        </p:txBody>
      </p:sp>
      <p:pic>
        <p:nvPicPr>
          <p:cNvPr id="24" name="Picture 13" descr="Icon&#10;&#10;Description automatically generated">
            <a:extLst>
              <a:ext uri="{FF2B5EF4-FFF2-40B4-BE49-F238E27FC236}">
                <a16:creationId xmlns:a16="http://schemas.microsoft.com/office/drawing/2014/main" id="{6E1AE21D-481B-53B0-B64E-D1A4783B9174}"/>
              </a:ext>
            </a:extLst>
          </p:cNvPr>
          <p:cNvPicPr>
            <a:picLocks noChangeAspect="1"/>
          </p:cNvPicPr>
          <p:nvPr/>
        </p:nvPicPr>
        <p:blipFill>
          <a:blip r:embed="rId2"/>
          <a:stretch>
            <a:fillRect/>
          </a:stretch>
        </p:blipFill>
        <p:spPr>
          <a:xfrm>
            <a:off x="995226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5" name="Picture 13" descr="Icon&#10;&#10;Description automatically generated">
            <a:extLst>
              <a:ext uri="{FF2B5EF4-FFF2-40B4-BE49-F238E27FC236}">
                <a16:creationId xmlns:a16="http://schemas.microsoft.com/office/drawing/2014/main" id="{39A16BEA-905B-1F0F-633E-DBCF1CB17FBC}"/>
              </a:ext>
            </a:extLst>
          </p:cNvPr>
          <p:cNvPicPr>
            <a:picLocks noChangeAspect="1"/>
          </p:cNvPicPr>
          <p:nvPr/>
        </p:nvPicPr>
        <p:blipFill>
          <a:blip r:embed="rId2"/>
          <a:stretch>
            <a:fillRect/>
          </a:stretch>
        </p:blipFill>
        <p:spPr>
          <a:xfrm>
            <a:off x="7559120"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descr="A qr code with a few black squares&#10;&#10;Description automatically generated">
            <a:extLst>
              <a:ext uri="{FF2B5EF4-FFF2-40B4-BE49-F238E27FC236}">
                <a16:creationId xmlns:a16="http://schemas.microsoft.com/office/drawing/2014/main" id="{B13F553B-1F38-1355-B1B8-137AE3D1F5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9811" y="3589073"/>
            <a:ext cx="1306429" cy="1306429"/>
          </a:xfrm>
          <a:prstGeom prst="rect">
            <a:avLst/>
          </a:prstGeom>
        </p:spPr>
      </p:pic>
      <p:pic>
        <p:nvPicPr>
          <p:cNvPr id="5" name="Picture 4" descr="A qr code with black squares&#10;&#10;Description automatically generated">
            <a:extLst>
              <a:ext uri="{FF2B5EF4-FFF2-40B4-BE49-F238E27FC236}">
                <a16:creationId xmlns:a16="http://schemas.microsoft.com/office/drawing/2014/main" id="{3868AB65-9E33-5A59-61F5-64A5B06E4AD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84634" y="3589072"/>
            <a:ext cx="1306430" cy="1306430"/>
          </a:xfrm>
          <a:prstGeom prst="rect">
            <a:avLst/>
          </a:prstGeom>
        </p:spPr>
      </p:pic>
      <p:pic>
        <p:nvPicPr>
          <p:cNvPr id="7" name="Picture 6" descr="A qr code with black squares&#10;&#10;Description automatically generated">
            <a:extLst>
              <a:ext uri="{FF2B5EF4-FFF2-40B4-BE49-F238E27FC236}">
                <a16:creationId xmlns:a16="http://schemas.microsoft.com/office/drawing/2014/main" id="{F8A8D2C3-09FF-2279-A72C-1309FCE0352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84385" y="3572635"/>
            <a:ext cx="1322867" cy="1322867"/>
          </a:xfrm>
          <a:prstGeom prst="rect">
            <a:avLst/>
          </a:prstGeom>
        </p:spPr>
      </p:pic>
      <p:pic>
        <p:nvPicPr>
          <p:cNvPr id="10" name="Picture 9" descr="A qr code with black squares&#10;&#10;Description automatically generated">
            <a:extLst>
              <a:ext uri="{FF2B5EF4-FFF2-40B4-BE49-F238E27FC236}">
                <a16:creationId xmlns:a16="http://schemas.microsoft.com/office/drawing/2014/main" id="{3FB540D1-FA6F-9190-CB2C-B65D027AE1D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85748" y="3589072"/>
            <a:ext cx="1306431" cy="1306431"/>
          </a:xfrm>
          <a:prstGeom prst="rect">
            <a:avLst/>
          </a:prstGeom>
        </p:spPr>
      </p:pic>
      <p:pic>
        <p:nvPicPr>
          <p:cNvPr id="14" name="Picture 13" descr="A qr code with black squares&#10;&#10;Description automatically generated">
            <a:extLst>
              <a:ext uri="{FF2B5EF4-FFF2-40B4-BE49-F238E27FC236}">
                <a16:creationId xmlns:a16="http://schemas.microsoft.com/office/drawing/2014/main" id="{F89D2E1F-2325-44F6-EF68-316AE22C573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170675" y="3594222"/>
            <a:ext cx="1306432" cy="1306432"/>
          </a:xfrm>
          <a:prstGeom prst="rect">
            <a:avLst/>
          </a:prstGeom>
        </p:spPr>
      </p:pic>
    </p:spTree>
    <p:extLst>
      <p:ext uri="{BB962C8B-B14F-4D97-AF65-F5344CB8AC3E}">
        <p14:creationId xmlns:p14="http://schemas.microsoft.com/office/powerpoint/2010/main" val="1735130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51C29-231D-95F0-3874-05CF2A92528A}"/>
            </a:ext>
          </a:extLst>
        </p:cNvPr>
        <p:cNvGrpSpPr/>
        <p:nvPr/>
      </p:nvGrpSpPr>
      <p:grpSpPr>
        <a:xfrm>
          <a:off x="0" y="0"/>
          <a:ext cx="0" cy="0"/>
          <a:chOff x="0" y="0"/>
          <a:chExt cx="0" cy="0"/>
        </a:xfrm>
      </p:grpSpPr>
      <p:pic>
        <p:nvPicPr>
          <p:cNvPr id="13" name="Picture 12" descr="A map of a building&#10;&#10;AI-generated content may be incorrect.">
            <a:extLst>
              <a:ext uri="{FF2B5EF4-FFF2-40B4-BE49-F238E27FC236}">
                <a16:creationId xmlns:a16="http://schemas.microsoft.com/office/drawing/2014/main" id="{277DA460-24A6-EB62-1020-273F680876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231520" cy="6545179"/>
          </a:xfrm>
          <a:prstGeom prst="rect">
            <a:avLst/>
          </a:prstGeom>
        </p:spPr>
      </p:pic>
      <p:sp>
        <p:nvSpPr>
          <p:cNvPr id="18" name="TextBox 17">
            <a:extLst>
              <a:ext uri="{FF2B5EF4-FFF2-40B4-BE49-F238E27FC236}">
                <a16:creationId xmlns:a16="http://schemas.microsoft.com/office/drawing/2014/main" id="{90EAC791-5978-B542-53F0-5A330A076F1F}"/>
              </a:ext>
            </a:extLst>
          </p:cNvPr>
          <p:cNvSpPr txBox="1"/>
          <p:nvPr/>
        </p:nvSpPr>
        <p:spPr>
          <a:xfrm>
            <a:off x="6796584" y="1506042"/>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1</a:t>
            </a:r>
            <a:endParaRPr lang="en-US" sz="1400" b="1"/>
          </a:p>
        </p:txBody>
      </p:sp>
      <p:sp>
        <p:nvSpPr>
          <p:cNvPr id="20" name="TextBox 19">
            <a:extLst>
              <a:ext uri="{FF2B5EF4-FFF2-40B4-BE49-F238E27FC236}">
                <a16:creationId xmlns:a16="http://schemas.microsoft.com/office/drawing/2014/main" id="{5CABA199-190A-B5B5-7D96-F73DDA40F934}"/>
              </a:ext>
            </a:extLst>
          </p:cNvPr>
          <p:cNvSpPr txBox="1"/>
          <p:nvPr/>
        </p:nvSpPr>
        <p:spPr>
          <a:xfrm>
            <a:off x="9856149" y="3547019"/>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5</a:t>
            </a:r>
            <a:endParaRPr lang="en-US" sz="1400" b="1"/>
          </a:p>
        </p:txBody>
      </p:sp>
      <p:sp>
        <p:nvSpPr>
          <p:cNvPr id="21" name="TextBox 20">
            <a:extLst>
              <a:ext uri="{FF2B5EF4-FFF2-40B4-BE49-F238E27FC236}">
                <a16:creationId xmlns:a16="http://schemas.microsoft.com/office/drawing/2014/main" id="{862E78F5-6B86-2BF7-734B-225939054C7B}"/>
              </a:ext>
            </a:extLst>
          </p:cNvPr>
          <p:cNvSpPr txBox="1"/>
          <p:nvPr/>
        </p:nvSpPr>
        <p:spPr>
          <a:xfrm>
            <a:off x="6454661" y="2889052"/>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2</a:t>
            </a:r>
            <a:endParaRPr lang="en-US" sz="1400" b="1"/>
          </a:p>
        </p:txBody>
      </p:sp>
      <p:sp>
        <p:nvSpPr>
          <p:cNvPr id="22" name="TextBox 21">
            <a:extLst>
              <a:ext uri="{FF2B5EF4-FFF2-40B4-BE49-F238E27FC236}">
                <a16:creationId xmlns:a16="http://schemas.microsoft.com/office/drawing/2014/main" id="{2628CA9A-E7CD-2212-073C-9639CF075F00}"/>
              </a:ext>
            </a:extLst>
          </p:cNvPr>
          <p:cNvSpPr txBox="1"/>
          <p:nvPr/>
        </p:nvSpPr>
        <p:spPr>
          <a:xfrm>
            <a:off x="2559046" y="702748"/>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4</a:t>
            </a:r>
            <a:endParaRPr lang="en-US" sz="1400" b="1"/>
          </a:p>
        </p:txBody>
      </p:sp>
      <p:sp>
        <p:nvSpPr>
          <p:cNvPr id="2" name="TextBox 1">
            <a:extLst>
              <a:ext uri="{FF2B5EF4-FFF2-40B4-BE49-F238E27FC236}">
                <a16:creationId xmlns:a16="http://schemas.microsoft.com/office/drawing/2014/main" id="{A08A0CC0-715D-9A71-ADAC-8E885419C9F5}"/>
              </a:ext>
            </a:extLst>
          </p:cNvPr>
          <p:cNvSpPr txBox="1"/>
          <p:nvPr/>
        </p:nvSpPr>
        <p:spPr>
          <a:xfrm>
            <a:off x="4347612" y="395562"/>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3</a:t>
            </a:r>
            <a:endParaRPr lang="en-US" sz="1400" b="1"/>
          </a:p>
        </p:txBody>
      </p:sp>
      <p:sp>
        <p:nvSpPr>
          <p:cNvPr id="3" name="TextBox 2">
            <a:extLst>
              <a:ext uri="{FF2B5EF4-FFF2-40B4-BE49-F238E27FC236}">
                <a16:creationId xmlns:a16="http://schemas.microsoft.com/office/drawing/2014/main" id="{8BD981E9-AD21-A031-107A-BE31C45DBF90}"/>
              </a:ext>
            </a:extLst>
          </p:cNvPr>
          <p:cNvSpPr txBox="1"/>
          <p:nvPr/>
        </p:nvSpPr>
        <p:spPr>
          <a:xfrm>
            <a:off x="8857397" y="148751"/>
            <a:ext cx="3098042" cy="707886"/>
          </a:xfrm>
          <a:prstGeom prst="rect">
            <a:avLst/>
          </a:prstGeom>
          <a:noFill/>
        </p:spPr>
        <p:txBody>
          <a:bodyPr wrap="square" rtlCol="0">
            <a:spAutoFit/>
          </a:bodyPr>
          <a:lstStyle/>
          <a:p>
            <a:pPr algn="r"/>
            <a:r>
              <a:rPr lang="en-GB" sz="4000"/>
              <a:t>MAP – SET CH</a:t>
            </a:r>
          </a:p>
        </p:txBody>
      </p:sp>
    </p:spTree>
    <p:extLst>
      <p:ext uri="{BB962C8B-B14F-4D97-AF65-F5344CB8AC3E}">
        <p14:creationId xmlns:p14="http://schemas.microsoft.com/office/powerpoint/2010/main" val="3442713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760453-CCDE-5C18-E781-21291090A68A}"/>
            </a:ext>
          </a:extLst>
        </p:cNvPr>
        <p:cNvGrpSpPr/>
        <p:nvPr/>
      </p:nvGrpSpPr>
      <p:grpSpPr>
        <a:xfrm>
          <a:off x="0" y="0"/>
          <a:ext cx="0" cy="0"/>
          <a:chOff x="0" y="0"/>
          <a:chExt cx="0" cy="0"/>
        </a:xfrm>
      </p:grpSpPr>
      <p:graphicFrame>
        <p:nvGraphicFramePr>
          <p:cNvPr id="12" name="Table 12">
            <a:extLst>
              <a:ext uri="{FF2B5EF4-FFF2-40B4-BE49-F238E27FC236}">
                <a16:creationId xmlns:a16="http://schemas.microsoft.com/office/drawing/2014/main" id="{7FDD66A5-7C4E-65EC-16F8-60BA2A938483}"/>
              </a:ext>
            </a:extLst>
          </p:cNvPr>
          <p:cNvGraphicFramePr>
            <a:graphicFrameLocks noGrp="1"/>
          </p:cNvGraphicFramePr>
          <p:nvPr/>
        </p:nvGraphicFramePr>
        <p:xfrm>
          <a:off x="121315" y="1447171"/>
          <a:ext cx="11849010" cy="3531033"/>
        </p:xfrm>
        <a:graphic>
          <a:graphicData uri="http://schemas.openxmlformats.org/drawingml/2006/table">
            <a:tbl>
              <a:tblPr firstRow="1" bandRow="1">
                <a:tableStyleId>{5940675A-B579-460E-94D1-54222C63F5DA}</a:tableStyleId>
              </a:tblPr>
              <a:tblGrid>
                <a:gridCol w="2369802">
                  <a:extLst>
                    <a:ext uri="{9D8B030D-6E8A-4147-A177-3AD203B41FA5}">
                      <a16:colId xmlns:a16="http://schemas.microsoft.com/office/drawing/2014/main" val="2237855883"/>
                    </a:ext>
                  </a:extLst>
                </a:gridCol>
                <a:gridCol w="2369802">
                  <a:extLst>
                    <a:ext uri="{9D8B030D-6E8A-4147-A177-3AD203B41FA5}">
                      <a16:colId xmlns:a16="http://schemas.microsoft.com/office/drawing/2014/main" val="2495528270"/>
                    </a:ext>
                  </a:extLst>
                </a:gridCol>
                <a:gridCol w="2369802">
                  <a:extLst>
                    <a:ext uri="{9D8B030D-6E8A-4147-A177-3AD203B41FA5}">
                      <a16:colId xmlns:a16="http://schemas.microsoft.com/office/drawing/2014/main" val="1359247219"/>
                    </a:ext>
                  </a:extLst>
                </a:gridCol>
                <a:gridCol w="2369802">
                  <a:extLst>
                    <a:ext uri="{9D8B030D-6E8A-4147-A177-3AD203B41FA5}">
                      <a16:colId xmlns:a16="http://schemas.microsoft.com/office/drawing/2014/main" val="827188725"/>
                    </a:ext>
                  </a:extLst>
                </a:gridCol>
                <a:gridCol w="2369802">
                  <a:extLst>
                    <a:ext uri="{9D8B030D-6E8A-4147-A177-3AD203B41FA5}">
                      <a16:colId xmlns:a16="http://schemas.microsoft.com/office/drawing/2014/main" val="2120138551"/>
                    </a:ext>
                  </a:extLst>
                </a:gridCol>
              </a:tblGrid>
              <a:tr h="3531033">
                <a:tc>
                  <a:txBody>
                    <a:bodyPr/>
                    <a:lstStyle/>
                    <a:p>
                      <a:pPr lvl="0" algn="l">
                        <a:buNone/>
                      </a:pPr>
                      <a:r>
                        <a:rPr lang="en-US"/>
                        <a:t>1</a:t>
                      </a:r>
                    </a:p>
                  </a:txBody>
                  <a:tcPr/>
                </a:tc>
                <a:tc>
                  <a:txBody>
                    <a:bodyPr/>
                    <a:lstStyle/>
                    <a:p>
                      <a:pPr algn="l"/>
                      <a:r>
                        <a:rPr lang="en-US"/>
                        <a:t>2</a:t>
                      </a:r>
                    </a:p>
                  </a:txBody>
                  <a:tcPr/>
                </a:tc>
                <a:tc>
                  <a:txBody>
                    <a:bodyPr/>
                    <a:lstStyle/>
                    <a:p>
                      <a:pPr algn="l"/>
                      <a:r>
                        <a:rPr lang="en-US"/>
                        <a:t>3</a:t>
                      </a:r>
                    </a:p>
                  </a:txBody>
                  <a:tcPr/>
                </a:tc>
                <a:tc>
                  <a:txBody>
                    <a:bodyPr/>
                    <a:lstStyle/>
                    <a:p>
                      <a:pPr algn="l"/>
                      <a:r>
                        <a:rPr lang="en-US"/>
                        <a:t>4</a:t>
                      </a:r>
                    </a:p>
                  </a:txBody>
                  <a:tcPr/>
                </a:tc>
                <a:tc>
                  <a:txBody>
                    <a:bodyPr/>
                    <a:lstStyle/>
                    <a:p>
                      <a:pPr algn="l"/>
                      <a:r>
                        <a:rPr lang="en-US"/>
                        <a:t>5</a:t>
                      </a:r>
                    </a:p>
                  </a:txBody>
                  <a:tcPr/>
                </a:tc>
                <a:extLst>
                  <a:ext uri="{0D108BD9-81ED-4DB2-BD59-A6C34878D82A}">
                    <a16:rowId xmlns:a16="http://schemas.microsoft.com/office/drawing/2014/main" val="2379308811"/>
                  </a:ext>
                </a:extLst>
              </a:tr>
            </a:tbl>
          </a:graphicData>
        </a:graphic>
      </p:graphicFrame>
      <p:pic>
        <p:nvPicPr>
          <p:cNvPr id="13" name="Picture 13" descr="Icon&#10;&#10;Description automatically generated">
            <a:extLst>
              <a:ext uri="{FF2B5EF4-FFF2-40B4-BE49-F238E27FC236}">
                <a16:creationId xmlns:a16="http://schemas.microsoft.com/office/drawing/2014/main" id="{54888CC0-4137-3B6A-5750-1AF62C429241}"/>
              </a:ext>
            </a:extLst>
          </p:cNvPr>
          <p:cNvPicPr>
            <a:picLocks noChangeAspect="1"/>
          </p:cNvPicPr>
          <p:nvPr/>
        </p:nvPicPr>
        <p:blipFill>
          <a:blip r:embed="rId2"/>
          <a:stretch>
            <a:fillRect/>
          </a:stretch>
        </p:blipFill>
        <p:spPr>
          <a:xfrm>
            <a:off x="275800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3" descr="Icon&#10;&#10;Description automatically generated">
            <a:extLst>
              <a:ext uri="{FF2B5EF4-FFF2-40B4-BE49-F238E27FC236}">
                <a16:creationId xmlns:a16="http://schemas.microsoft.com/office/drawing/2014/main" id="{51F83F5B-E312-CC9F-9ACA-D459EAFCB432}"/>
              </a:ext>
            </a:extLst>
          </p:cNvPr>
          <p:cNvPicPr>
            <a:picLocks noChangeAspect="1"/>
          </p:cNvPicPr>
          <p:nvPr/>
        </p:nvPicPr>
        <p:blipFill>
          <a:blip r:embed="rId2"/>
          <a:stretch>
            <a:fillRect/>
          </a:stretch>
        </p:blipFill>
        <p:spPr>
          <a:xfrm>
            <a:off x="516597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3" descr="Icon&#10;&#10;Description automatically generated">
            <a:extLst>
              <a:ext uri="{FF2B5EF4-FFF2-40B4-BE49-F238E27FC236}">
                <a16:creationId xmlns:a16="http://schemas.microsoft.com/office/drawing/2014/main" id="{14822F47-8481-4A9A-DD47-DCED25B271D8}"/>
              </a:ext>
            </a:extLst>
          </p:cNvPr>
          <p:cNvPicPr>
            <a:picLocks noChangeAspect="1"/>
          </p:cNvPicPr>
          <p:nvPr/>
        </p:nvPicPr>
        <p:blipFill>
          <a:blip r:embed="rId2"/>
          <a:stretch>
            <a:fillRect/>
          </a:stretch>
        </p:blipFill>
        <p:spPr>
          <a:xfrm>
            <a:off x="443182"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27885C04-9338-1ADB-D200-91FEC338DF8F}"/>
              </a:ext>
            </a:extLst>
          </p:cNvPr>
          <p:cNvSpPr txBox="1"/>
          <p:nvPr/>
        </p:nvSpPr>
        <p:spPr>
          <a:xfrm>
            <a:off x="249381" y="360218"/>
            <a:ext cx="19534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cs typeface="Calibri"/>
              </a:rPr>
              <a:t>SET CH</a:t>
            </a:r>
            <a:endParaRPr lang="en-US" sz="3600"/>
          </a:p>
        </p:txBody>
      </p:sp>
      <p:pic>
        <p:nvPicPr>
          <p:cNvPr id="24" name="Picture 13" descr="Icon&#10;&#10;Description automatically generated">
            <a:extLst>
              <a:ext uri="{FF2B5EF4-FFF2-40B4-BE49-F238E27FC236}">
                <a16:creationId xmlns:a16="http://schemas.microsoft.com/office/drawing/2014/main" id="{DE9676D0-0F14-5394-4660-0AF25F16B4AC}"/>
              </a:ext>
            </a:extLst>
          </p:cNvPr>
          <p:cNvPicPr>
            <a:picLocks noChangeAspect="1"/>
          </p:cNvPicPr>
          <p:nvPr/>
        </p:nvPicPr>
        <p:blipFill>
          <a:blip r:embed="rId2"/>
          <a:stretch>
            <a:fillRect/>
          </a:stretch>
        </p:blipFill>
        <p:spPr>
          <a:xfrm>
            <a:off x="995226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5" name="Picture 13" descr="Icon&#10;&#10;Description automatically generated">
            <a:extLst>
              <a:ext uri="{FF2B5EF4-FFF2-40B4-BE49-F238E27FC236}">
                <a16:creationId xmlns:a16="http://schemas.microsoft.com/office/drawing/2014/main" id="{65561695-E06A-2A15-8CE9-7F82C047C261}"/>
              </a:ext>
            </a:extLst>
          </p:cNvPr>
          <p:cNvPicPr>
            <a:picLocks noChangeAspect="1"/>
          </p:cNvPicPr>
          <p:nvPr/>
        </p:nvPicPr>
        <p:blipFill>
          <a:blip r:embed="rId2"/>
          <a:stretch>
            <a:fillRect/>
          </a:stretch>
        </p:blipFill>
        <p:spPr>
          <a:xfrm>
            <a:off x="7559120"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descr="A qr code with black squares&#10;&#10;Description automatically generated">
            <a:extLst>
              <a:ext uri="{FF2B5EF4-FFF2-40B4-BE49-F238E27FC236}">
                <a16:creationId xmlns:a16="http://schemas.microsoft.com/office/drawing/2014/main" id="{9B9E071B-CE11-B284-3235-2E171A2BCD7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3183" y="3633620"/>
            <a:ext cx="1198780" cy="1198780"/>
          </a:xfrm>
          <a:prstGeom prst="rect">
            <a:avLst/>
          </a:prstGeom>
        </p:spPr>
      </p:pic>
      <p:pic>
        <p:nvPicPr>
          <p:cNvPr id="5" name="Picture 4" descr="A qr code with black squares&#10;&#10;Description automatically generated">
            <a:extLst>
              <a:ext uri="{FF2B5EF4-FFF2-40B4-BE49-F238E27FC236}">
                <a16:creationId xmlns:a16="http://schemas.microsoft.com/office/drawing/2014/main" id="{BA990995-5FB2-C2A8-CBDC-C5976937170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38459" y="3642897"/>
            <a:ext cx="1198780" cy="1198780"/>
          </a:xfrm>
          <a:prstGeom prst="rect">
            <a:avLst/>
          </a:prstGeom>
        </p:spPr>
      </p:pic>
      <p:pic>
        <p:nvPicPr>
          <p:cNvPr id="7" name="Picture 6" descr="A qr code with black squares&#10;&#10;Description automatically generated">
            <a:extLst>
              <a:ext uri="{FF2B5EF4-FFF2-40B4-BE49-F238E27FC236}">
                <a16:creationId xmlns:a16="http://schemas.microsoft.com/office/drawing/2014/main" id="{956AD40B-A2C5-B928-4154-63C9A9E9A91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96610" y="3642897"/>
            <a:ext cx="1198780" cy="1198780"/>
          </a:xfrm>
          <a:prstGeom prst="rect">
            <a:avLst/>
          </a:prstGeom>
        </p:spPr>
      </p:pic>
      <p:pic>
        <p:nvPicPr>
          <p:cNvPr id="10" name="Picture 9" descr="A qr code with black squares&#10;&#10;Description automatically generated">
            <a:extLst>
              <a:ext uri="{FF2B5EF4-FFF2-40B4-BE49-F238E27FC236}">
                <a16:creationId xmlns:a16="http://schemas.microsoft.com/office/drawing/2014/main" id="{298C3241-8964-8AD8-5772-913475907F4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232718" y="3633619"/>
            <a:ext cx="1198781" cy="1198781"/>
          </a:xfrm>
          <a:prstGeom prst="rect">
            <a:avLst/>
          </a:prstGeom>
        </p:spPr>
      </p:pic>
      <p:pic>
        <p:nvPicPr>
          <p:cNvPr id="20" name="Picture 19" descr="A qr code with a few black squares&#10;&#10;Description automatically generated">
            <a:extLst>
              <a:ext uri="{FF2B5EF4-FFF2-40B4-BE49-F238E27FC236}">
                <a16:creationId xmlns:a16="http://schemas.microsoft.com/office/drawing/2014/main" id="{DF3F78F7-B45E-5A12-B333-C988C3ADA55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839573" y="3642896"/>
            <a:ext cx="1198782" cy="1198782"/>
          </a:xfrm>
          <a:prstGeom prst="rect">
            <a:avLst/>
          </a:prstGeom>
        </p:spPr>
      </p:pic>
    </p:spTree>
    <p:extLst>
      <p:ext uri="{BB962C8B-B14F-4D97-AF65-F5344CB8AC3E}">
        <p14:creationId xmlns:p14="http://schemas.microsoft.com/office/powerpoint/2010/main" val="3640199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6ACC9F-D132-27FA-2261-B43CB2939712}"/>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16E0F90-6392-A655-7667-FF29E962F63E}"/>
              </a:ext>
            </a:extLst>
          </p:cNvPr>
          <p:cNvGraphicFramePr>
            <a:graphicFrameLocks noGrp="1"/>
          </p:cNvGraphicFramePr>
          <p:nvPr>
            <p:extLst>
              <p:ext uri="{D42A27DB-BD31-4B8C-83A1-F6EECF244321}">
                <p14:modId xmlns:p14="http://schemas.microsoft.com/office/powerpoint/2010/main" val="2621852869"/>
              </p:ext>
            </p:extLst>
          </p:nvPr>
        </p:nvGraphicFramePr>
        <p:xfrm>
          <a:off x="7010400" y="915423"/>
          <a:ext cx="4723656" cy="5596213"/>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1800" dirty="0">
                          <a:solidFill>
                            <a:schemeClr val="tx1"/>
                          </a:solidFill>
                        </a:rPr>
                        <a:t>Set 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u="none" dirty="0">
                          <a:solidFill>
                            <a:schemeClr val="tx1"/>
                          </a:solidFill>
                        </a:rPr>
                        <a:t>Mae Sian </a:t>
                      </a:r>
                      <a:r>
                        <a:rPr lang="en-GB" sz="2000" u="none" dirty="0" err="1">
                          <a:solidFill>
                            <a:schemeClr val="tx1"/>
                          </a:solidFill>
                        </a:rPr>
                        <a:t>yn</a:t>
                      </a:r>
                      <a:r>
                        <a:rPr lang="en-GB" sz="2000" u="none" dirty="0">
                          <a:solidFill>
                            <a:schemeClr val="tx1"/>
                          </a:solidFill>
                        </a:rPr>
                        <a:t> _____ </a:t>
                      </a:r>
                      <a:r>
                        <a:rPr lang="en-GB" sz="2000" u="none" dirty="0" err="1">
                          <a:solidFill>
                            <a:schemeClr val="tx1"/>
                          </a:solidFill>
                        </a:rPr>
                        <a:t>yn</a:t>
                      </a:r>
                      <a:r>
                        <a:rPr lang="en-GB" sz="2000" u="none" dirty="0">
                          <a:solidFill>
                            <a:schemeClr val="tx1"/>
                          </a:solidFill>
                        </a:rPr>
                        <a:t> </a:t>
                      </a:r>
                      <a:r>
                        <a:rPr lang="en-GB" sz="2000" u="none" dirty="0" err="1">
                          <a:solidFill>
                            <a:schemeClr val="tx1"/>
                          </a:solidFill>
                        </a:rPr>
                        <a:t>Wdig</a:t>
                      </a:r>
                      <a:r>
                        <a:rPr lang="en-GB" sz="2000" u="none" dirty="0">
                          <a:solidFill>
                            <a:schemeClr val="tx1"/>
                          </a:solidFill>
                        </a:rPr>
                        <a:t> </a:t>
                      </a:r>
                      <a:r>
                        <a:rPr lang="en-GB" sz="2000" u="none" dirty="0" err="1">
                          <a:solidFill>
                            <a:schemeClr val="tx1"/>
                          </a:solidFill>
                        </a:rPr>
                        <a:t>mewn</a:t>
                      </a:r>
                      <a:r>
                        <a:rPr lang="en-GB" sz="2000" u="none" dirty="0">
                          <a:solidFill>
                            <a:schemeClr val="tx1"/>
                          </a:solidFill>
                        </a:rPr>
                        <a:t> ______.</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r>
                        <a:rPr lang="en-GB" sz="2000" dirty="0">
                          <a:solidFill>
                            <a:schemeClr val="tx1"/>
                          </a:solidFill>
                        </a:rPr>
                        <a:t>_______ </a:t>
                      </a:r>
                      <a:r>
                        <a:rPr lang="en-GB" sz="2000" dirty="0" err="1">
                          <a:solidFill>
                            <a:schemeClr val="tx1"/>
                          </a:solidFill>
                        </a:rPr>
                        <a:t>i</a:t>
                      </a:r>
                      <a:r>
                        <a:rPr lang="en-GB" sz="2000" dirty="0">
                          <a:solidFill>
                            <a:schemeClr val="tx1"/>
                          </a:solidFill>
                        </a:rPr>
                        <a:t> </a:t>
                      </a:r>
                      <a:r>
                        <a:rPr lang="en-GB" sz="2000" dirty="0" err="1">
                          <a:solidFill>
                            <a:schemeClr val="tx1"/>
                          </a:solidFill>
                        </a:rPr>
                        <a:t>ddim</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Scleddau</a:t>
                      </a:r>
                      <a:r>
                        <a:rPr lang="en-GB" sz="2000" dirty="0">
                          <a:solidFill>
                            <a:schemeClr val="tx1"/>
                          </a:solidFill>
                        </a:rPr>
                        <a:t> ______ </a:t>
                      </a:r>
                      <a:r>
                        <a:rPr lang="en-GB" sz="2000" dirty="0" err="1">
                          <a:solidFill>
                            <a:schemeClr val="tx1"/>
                          </a:solidFill>
                        </a:rPr>
                        <a:t>byngalo</a:t>
                      </a:r>
                      <a:r>
                        <a:rPr lang="en-GB" sz="200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r>
                        <a:rPr lang="en-GB" sz="2000" dirty="0">
                          <a:solidFill>
                            <a:schemeClr val="tx1"/>
                          </a:solidFill>
                        </a:rPr>
                        <a:t>Mae </a:t>
                      </a:r>
                      <a:r>
                        <a:rPr lang="en-GB" sz="2000" dirty="0" err="1">
                          <a:solidFill>
                            <a:schemeClr val="tx1"/>
                          </a:solidFill>
                        </a:rPr>
                        <a:t>e’n</a:t>
                      </a:r>
                      <a:r>
                        <a:rPr lang="en-GB" sz="2000" dirty="0">
                          <a:solidFill>
                            <a:schemeClr val="tx1"/>
                          </a:solidFill>
                        </a:rPr>
                        <a:t>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________ </a:t>
                      </a:r>
                      <a:r>
                        <a:rPr lang="en-GB" sz="2000" dirty="0" err="1">
                          <a:solidFill>
                            <a:schemeClr val="tx1"/>
                          </a:solidFill>
                        </a:rPr>
                        <a:t>mewn</a:t>
                      </a:r>
                      <a:r>
                        <a:rPr lang="en-GB" sz="2000" dirty="0">
                          <a:solidFill>
                            <a:schemeClr val="tx1"/>
                          </a:solidFill>
                        </a:rPr>
                        <a:t> </a:t>
                      </a:r>
                      <a:r>
                        <a:rPr lang="en-GB" sz="2000" b="0" u="none" dirty="0">
                          <a:solidFill>
                            <a:schemeClr val="tx1"/>
                          </a:solidFill>
                        </a:rPr>
                        <a:t>_______.</a:t>
                      </a:r>
                      <a:endParaRPr lang="en-GB" sz="20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r>
                        <a:rPr lang="en-GB" sz="2000" dirty="0">
                          <a:solidFill>
                            <a:schemeClr val="tx1"/>
                          </a:solidFill>
                        </a:rPr>
                        <a:t>______Twm </a:t>
                      </a:r>
                      <a:r>
                        <a:rPr lang="en-GB" sz="2000" dirty="0" err="1">
                          <a:solidFill>
                            <a:schemeClr val="tx1"/>
                          </a:solidFill>
                        </a:rPr>
                        <a:t>ddim</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_______ </a:t>
                      </a:r>
                      <a:r>
                        <a:rPr lang="en-GB" sz="2000" dirty="0" err="1">
                          <a:solidFill>
                            <a:schemeClr val="tx1"/>
                          </a:solidFill>
                        </a:rPr>
                        <a:t>mewn</a:t>
                      </a:r>
                      <a:r>
                        <a:rPr lang="en-GB" sz="2000" dirty="0">
                          <a:solidFill>
                            <a:schemeClr val="tx1"/>
                          </a:solidFill>
                        </a:rPr>
                        <a:t> </a:t>
                      </a:r>
                      <a:r>
                        <a:rPr lang="en-GB" sz="2000" b="0" u="none" dirty="0" err="1">
                          <a:solidFill>
                            <a:schemeClr val="tx1"/>
                          </a:solidFill>
                        </a:rPr>
                        <a:t>bwthyn</a:t>
                      </a:r>
                      <a:r>
                        <a:rPr lang="cy-GB" sz="2000" b="0" u="none" dirty="0">
                          <a:solidFill>
                            <a:schemeClr val="tx1"/>
                          </a:solidFill>
                        </a:rPr>
                        <a:t>.</a:t>
                      </a:r>
                      <a:endParaRPr lang="en-GB" sz="20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r>
                        <a:rPr lang="en-GB" sz="2000" dirty="0" err="1">
                          <a:solidFill>
                            <a:schemeClr val="tx1"/>
                          </a:solidFill>
                        </a:rPr>
                        <a:t>Rydw</a:t>
                      </a:r>
                      <a:r>
                        <a:rPr lang="en-GB" sz="2000" dirty="0">
                          <a:solidFill>
                            <a:schemeClr val="tx1"/>
                          </a:solidFill>
                        </a:rPr>
                        <a:t> </a:t>
                      </a:r>
                      <a:r>
                        <a:rPr lang="en-GB" sz="2000" dirty="0" err="1">
                          <a:solidFill>
                            <a:schemeClr val="tx1"/>
                          </a:solidFill>
                        </a:rPr>
                        <a:t>i’n</a:t>
                      </a:r>
                      <a:r>
                        <a:rPr lang="en-GB" sz="2000" dirty="0">
                          <a:solidFill>
                            <a:schemeClr val="tx1"/>
                          </a:solidFill>
                        </a:rPr>
                        <a:t> </a:t>
                      </a:r>
                      <a:r>
                        <a:rPr lang="en-GB" sz="2000" dirty="0" err="1">
                          <a:solidFill>
                            <a:schemeClr val="tx1"/>
                          </a:solidFill>
                        </a:rPr>
                        <a:t>byw</a:t>
                      </a:r>
                      <a:r>
                        <a:rPr lang="en-GB" sz="2000" dirty="0">
                          <a:solidFill>
                            <a:schemeClr val="tx1"/>
                          </a:solidFill>
                        </a:rPr>
                        <a:t> _____ Dyffryn </a:t>
                      </a:r>
                      <a:r>
                        <a:rPr lang="en-GB" sz="2000" dirty="0" err="1">
                          <a:solidFill>
                            <a:schemeClr val="tx1"/>
                          </a:solidFill>
                        </a:rPr>
                        <a:t>mewn</a:t>
                      </a:r>
                      <a:r>
                        <a:rPr lang="en-GB" sz="2000" dirty="0">
                          <a:solidFill>
                            <a:schemeClr val="tx1"/>
                          </a:solidFill>
                        </a:rPr>
                        <a:t> </a:t>
                      </a:r>
                      <a:r>
                        <a:rPr lang="en-GB" sz="2000" b="0" u="none" dirty="0">
                          <a:solidFill>
                            <a:schemeClr val="tx1"/>
                          </a:solidFill>
                        </a:rPr>
                        <a:t>t</a:t>
                      </a:r>
                      <a:r>
                        <a:rPr lang="cy-GB" sz="2000" b="0" u="none" dirty="0">
                          <a:solidFill>
                            <a:schemeClr val="tx1"/>
                          </a:solidFill>
                        </a:rPr>
                        <a:t>ŷ _______.</a:t>
                      </a:r>
                      <a:r>
                        <a:rPr lang="en-GB" sz="2000" dirty="0">
                          <a:solidFill>
                            <a:schemeClr val="tx1"/>
                          </a:solidFill>
                        </a:rPr>
                        <a:t>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graphicFrame>
        <p:nvGraphicFramePr>
          <p:cNvPr id="8" name="Table 7">
            <a:extLst>
              <a:ext uri="{FF2B5EF4-FFF2-40B4-BE49-F238E27FC236}">
                <a16:creationId xmlns:a16="http://schemas.microsoft.com/office/drawing/2014/main" id="{FE4DC006-C5BA-BCC6-49DB-812211FA0422}"/>
              </a:ext>
            </a:extLst>
          </p:cNvPr>
          <p:cNvGraphicFramePr>
            <a:graphicFrameLocks noGrp="1"/>
          </p:cNvGraphicFramePr>
          <p:nvPr>
            <p:extLst>
              <p:ext uri="{D42A27DB-BD31-4B8C-83A1-F6EECF244321}">
                <p14:modId xmlns:p14="http://schemas.microsoft.com/office/powerpoint/2010/main" val="3696223206"/>
              </p:ext>
            </p:extLst>
          </p:nvPr>
        </p:nvGraphicFramePr>
        <p:xfrm>
          <a:off x="457945" y="915423"/>
          <a:ext cx="4723656" cy="5596213"/>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1800" dirty="0">
                          <a:solidFill>
                            <a:schemeClr val="tx1"/>
                          </a:solidFill>
                        </a:rPr>
                        <a:t>Set 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err="1">
                          <a:solidFill>
                            <a:schemeClr val="tx1"/>
                          </a:solidFill>
                        </a:rPr>
                        <a:t>Rydw</a:t>
                      </a:r>
                      <a:r>
                        <a:rPr lang="en-GB" sz="2000" b="0" u="none" dirty="0">
                          <a:solidFill>
                            <a:schemeClr val="tx1"/>
                          </a:solidFill>
                        </a:rPr>
                        <a:t> </a:t>
                      </a:r>
                      <a:r>
                        <a:rPr lang="en-GB" sz="2000" b="0" u="none" dirty="0" err="1">
                          <a:solidFill>
                            <a:schemeClr val="tx1"/>
                          </a:solidFill>
                        </a:rPr>
                        <a:t>i’n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Abergwaun</a:t>
                      </a:r>
                      <a:r>
                        <a:rPr lang="en-GB" sz="2000" b="0" u="none" dirty="0">
                          <a:solidFill>
                            <a:schemeClr val="tx1"/>
                          </a:solidFill>
                        </a:rPr>
                        <a:t> _____ </a:t>
                      </a:r>
                      <a:r>
                        <a:rPr lang="en-GB" sz="2000" b="0" u="none" dirty="0" err="1">
                          <a:solidFill>
                            <a:schemeClr val="tx1"/>
                          </a:solidFill>
                        </a:rPr>
                        <a:t>byngalo</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pPr algn="l"/>
                      <a:r>
                        <a:rPr lang="en-GB" sz="2000" b="0" u="none" dirty="0" err="1">
                          <a:solidFill>
                            <a:schemeClr val="tx1"/>
                          </a:solidFill>
                        </a:rPr>
                        <a:t>Dydy</a:t>
                      </a:r>
                      <a:r>
                        <a:rPr lang="en-GB" sz="2000" b="0" u="none" dirty="0">
                          <a:solidFill>
                            <a:schemeClr val="tx1"/>
                          </a:solidFill>
                        </a:rPr>
                        <a:t> e _______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Ninas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carafán</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pPr algn="l"/>
                      <a:r>
                        <a:rPr lang="en-GB" sz="2000" b="0" u="none" dirty="0">
                          <a:solidFill>
                            <a:schemeClr val="tx1"/>
                          </a:solidFill>
                        </a:rPr>
                        <a:t>Mae Huw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Wdig</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______.</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pPr algn="l"/>
                      <a:r>
                        <a:rPr lang="en-GB" sz="2000" b="0" u="none" dirty="0" err="1">
                          <a:solidFill>
                            <a:schemeClr val="tx1"/>
                          </a:solidFill>
                        </a:rPr>
                        <a:t>Dydw</a:t>
                      </a:r>
                      <a:r>
                        <a:rPr lang="en-GB" sz="2000" b="0" u="none" dirty="0">
                          <a:solidFill>
                            <a:schemeClr val="tx1"/>
                          </a:solidFill>
                        </a:rPr>
                        <a:t> </a:t>
                      </a:r>
                      <a:r>
                        <a:rPr lang="en-GB" sz="2000" b="0" u="none" dirty="0" err="1">
                          <a:solidFill>
                            <a:schemeClr val="tx1"/>
                          </a:solidFill>
                        </a:rPr>
                        <a:t>i</a:t>
                      </a:r>
                      <a:r>
                        <a:rPr lang="en-GB" sz="2000" b="0" u="none" dirty="0">
                          <a:solidFill>
                            <a:schemeClr val="tx1"/>
                          </a:solidFill>
                        </a:rPr>
                        <a:t>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Nhrelettert</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t</a:t>
                      </a:r>
                      <a:r>
                        <a:rPr lang="cy-GB" sz="2000" b="0" u="none" dirty="0">
                          <a:solidFill>
                            <a:schemeClr val="tx1"/>
                          </a:solidFill>
                        </a:rPr>
                        <a:t>ŷ _____wahân.</a:t>
                      </a:r>
                      <a:endParaRPr lang="en-GB" sz="2000" b="0" u="none"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a:solidFill>
                            <a:schemeClr val="tx1"/>
                          </a:solidFill>
                        </a:rPr>
                        <a:t>Mae </a:t>
                      </a:r>
                      <a:r>
                        <a:rPr lang="en-GB" sz="2000" b="0" u="none" dirty="0" err="1">
                          <a:solidFill>
                            <a:schemeClr val="tx1"/>
                          </a:solidFill>
                        </a:rPr>
                        <a:t>hi’n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Scleddau</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t</a:t>
                      </a:r>
                      <a:r>
                        <a:rPr lang="cy-GB" sz="2000" b="0" u="none" dirty="0">
                          <a:solidFill>
                            <a:schemeClr val="tx1"/>
                          </a:solidFill>
                        </a:rPr>
                        <a:t>ŷ ______.</a:t>
                      </a:r>
                      <a:endParaRPr lang="en-GB" sz="2000" b="0" u="none"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cxnSp>
        <p:nvCxnSpPr>
          <p:cNvPr id="2" name="Straight Connector 1">
            <a:extLst>
              <a:ext uri="{FF2B5EF4-FFF2-40B4-BE49-F238E27FC236}">
                <a16:creationId xmlns:a16="http://schemas.microsoft.com/office/drawing/2014/main" id="{850D95B2-5E42-5316-D163-1B311939C3FF}"/>
              </a:ext>
            </a:extLst>
          </p:cNvPr>
          <p:cNvCxnSpPr/>
          <p:nvPr/>
        </p:nvCxnSpPr>
        <p:spPr>
          <a:xfrm>
            <a:off x="6096000" y="122830"/>
            <a:ext cx="0" cy="673517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nvGrpSpPr>
          <p:cNvPr id="3" name="Group 2">
            <a:extLst>
              <a:ext uri="{FF2B5EF4-FFF2-40B4-BE49-F238E27FC236}">
                <a16:creationId xmlns:a16="http://schemas.microsoft.com/office/drawing/2014/main" id="{F550CE3F-9CA5-54F5-D972-E74435E98519}"/>
              </a:ext>
            </a:extLst>
          </p:cNvPr>
          <p:cNvGrpSpPr/>
          <p:nvPr/>
        </p:nvGrpSpPr>
        <p:grpSpPr>
          <a:xfrm>
            <a:off x="457945" y="83874"/>
            <a:ext cx="6019055" cy="831274"/>
            <a:chOff x="457945" y="83874"/>
            <a:chExt cx="6019055" cy="831274"/>
          </a:xfrm>
        </p:grpSpPr>
        <p:sp>
          <p:nvSpPr>
            <p:cNvPr id="4" name="TextBox 3">
              <a:extLst>
                <a:ext uri="{FF2B5EF4-FFF2-40B4-BE49-F238E27FC236}">
                  <a16:creationId xmlns:a16="http://schemas.microsoft.com/office/drawing/2014/main" id="{3E9F428F-C104-2E6B-DA3E-0B9CC6B4F2E0}"/>
                </a:ext>
              </a:extLst>
            </p:cNvPr>
            <p:cNvSpPr txBox="1"/>
            <p:nvPr/>
          </p:nvSpPr>
          <p:spPr>
            <a:xfrm>
              <a:off x="1946199" y="83874"/>
              <a:ext cx="4530801" cy="369332"/>
            </a:xfrm>
            <a:prstGeom prst="rect">
              <a:avLst/>
            </a:prstGeom>
            <a:noFill/>
          </p:spPr>
          <p:txBody>
            <a:bodyPr wrap="square" rtlCol="0">
              <a:spAutoFit/>
            </a:bodyPr>
            <a:lstStyle/>
            <a:p>
              <a:r>
                <a:rPr lang="en-GB" dirty="0" err="1"/>
                <a:t>Taflen</a:t>
              </a:r>
              <a:r>
                <a:rPr lang="en-GB" dirty="0"/>
                <a:t> </a:t>
              </a:r>
              <a:r>
                <a:rPr lang="en-GB" dirty="0" err="1"/>
                <a:t>Waith</a:t>
              </a:r>
              <a:endParaRPr lang="en-GB" dirty="0"/>
            </a:p>
          </p:txBody>
        </p:sp>
        <p:sp>
          <p:nvSpPr>
            <p:cNvPr id="6" name="TextBox 5">
              <a:extLst>
                <a:ext uri="{FF2B5EF4-FFF2-40B4-BE49-F238E27FC236}">
                  <a16:creationId xmlns:a16="http://schemas.microsoft.com/office/drawing/2014/main" id="{E3F453E7-930F-85EC-5468-1275E929F6EA}"/>
                </a:ext>
              </a:extLst>
            </p:cNvPr>
            <p:cNvSpPr txBox="1"/>
            <p:nvPr/>
          </p:nvSpPr>
          <p:spPr>
            <a:xfrm>
              <a:off x="457945" y="453483"/>
              <a:ext cx="4983096" cy="461665"/>
            </a:xfrm>
            <a:prstGeom prst="rect">
              <a:avLst/>
            </a:prstGeom>
            <a:noFill/>
          </p:spPr>
          <p:txBody>
            <a:bodyPr wrap="square" rtlCol="0">
              <a:spAutoFit/>
            </a:bodyPr>
            <a:lstStyle/>
            <a:p>
              <a:r>
                <a:rPr lang="en-GB" sz="1200" dirty="0" err="1"/>
                <a:t>Dilynwch</a:t>
              </a:r>
              <a:r>
                <a:rPr lang="en-GB" sz="1200" dirty="0"/>
                <a:t> y map. </a:t>
              </a:r>
              <a:r>
                <a:rPr lang="en-GB" sz="1200" dirty="0" err="1"/>
                <a:t>Chwiliwch</a:t>
              </a:r>
              <a:r>
                <a:rPr lang="en-GB" sz="1200" dirty="0"/>
                <a:t> am y </a:t>
              </a:r>
              <a:r>
                <a:rPr lang="en-GB" sz="1200" dirty="0" err="1"/>
                <a:t>marcwyr</a:t>
              </a:r>
              <a:r>
                <a:rPr lang="en-GB" sz="1200" dirty="0"/>
                <a:t> </a:t>
              </a:r>
              <a:r>
                <a:rPr lang="en-GB" sz="1200" dirty="0" err="1"/>
                <a:t>oren</a:t>
              </a:r>
              <a:r>
                <a:rPr lang="en-GB" sz="1200" dirty="0"/>
                <a:t> a </a:t>
              </a:r>
              <a:r>
                <a:rPr lang="en-GB" sz="1200" dirty="0" err="1"/>
                <a:t>gwyn</a:t>
              </a:r>
              <a:r>
                <a:rPr lang="en-GB" sz="1200" dirty="0"/>
                <a:t>. </a:t>
              </a:r>
              <a:r>
                <a:rPr lang="en-GB" sz="1200" dirty="0" err="1"/>
                <a:t>Sganiwch</a:t>
              </a:r>
              <a:r>
                <a:rPr lang="en-GB" sz="1200" dirty="0"/>
                <a:t> y cod QR. </a:t>
              </a:r>
              <a:r>
                <a:rPr lang="en-GB" sz="1200" dirty="0" err="1"/>
                <a:t>Gwrandwewch</a:t>
              </a:r>
              <a:r>
                <a:rPr lang="en-GB" sz="1200" dirty="0"/>
                <a:t> </a:t>
              </a:r>
              <a:r>
                <a:rPr lang="en-GB" sz="1200" dirty="0" err="1"/>
                <a:t>yn</a:t>
              </a:r>
              <a:r>
                <a:rPr lang="en-GB" sz="1200" dirty="0"/>
                <a:t> </a:t>
              </a:r>
              <a:r>
                <a:rPr lang="en-GB" sz="1200" dirty="0" err="1"/>
                <a:t>ofalus</a:t>
              </a:r>
              <a:r>
                <a:rPr lang="en-GB" sz="1200" dirty="0"/>
                <a:t>. </a:t>
              </a:r>
              <a:r>
                <a:rPr lang="en-GB" sz="1200" dirty="0" err="1"/>
                <a:t>Llenwch</a:t>
              </a:r>
              <a:r>
                <a:rPr lang="en-GB" sz="1200" dirty="0"/>
                <a:t> y </a:t>
              </a:r>
              <a:r>
                <a:rPr lang="en-GB" sz="1200" dirty="0" err="1"/>
                <a:t>bylchau</a:t>
              </a:r>
              <a:r>
                <a:rPr lang="en-GB" sz="1200" dirty="0"/>
                <a:t>. </a:t>
              </a:r>
            </a:p>
          </p:txBody>
        </p:sp>
      </p:grpSp>
      <p:grpSp>
        <p:nvGrpSpPr>
          <p:cNvPr id="7" name="Group 6">
            <a:extLst>
              <a:ext uri="{FF2B5EF4-FFF2-40B4-BE49-F238E27FC236}">
                <a16:creationId xmlns:a16="http://schemas.microsoft.com/office/drawing/2014/main" id="{C392B57B-9981-A009-80A2-46E7E639C75C}"/>
              </a:ext>
            </a:extLst>
          </p:cNvPr>
          <p:cNvGrpSpPr/>
          <p:nvPr/>
        </p:nvGrpSpPr>
        <p:grpSpPr>
          <a:xfrm>
            <a:off x="6929295" y="37569"/>
            <a:ext cx="6019055" cy="831274"/>
            <a:chOff x="457945" y="83874"/>
            <a:chExt cx="6019055" cy="831274"/>
          </a:xfrm>
        </p:grpSpPr>
        <p:sp>
          <p:nvSpPr>
            <p:cNvPr id="9" name="TextBox 8">
              <a:extLst>
                <a:ext uri="{FF2B5EF4-FFF2-40B4-BE49-F238E27FC236}">
                  <a16:creationId xmlns:a16="http://schemas.microsoft.com/office/drawing/2014/main" id="{98290DAE-C248-CD73-B45A-46BC61041AAA}"/>
                </a:ext>
              </a:extLst>
            </p:cNvPr>
            <p:cNvSpPr txBox="1"/>
            <p:nvPr/>
          </p:nvSpPr>
          <p:spPr>
            <a:xfrm>
              <a:off x="1946199" y="83874"/>
              <a:ext cx="4530801" cy="369332"/>
            </a:xfrm>
            <a:prstGeom prst="rect">
              <a:avLst/>
            </a:prstGeom>
            <a:noFill/>
          </p:spPr>
          <p:txBody>
            <a:bodyPr wrap="square" rtlCol="0">
              <a:spAutoFit/>
            </a:bodyPr>
            <a:lstStyle/>
            <a:p>
              <a:r>
                <a:rPr lang="en-GB" dirty="0" err="1"/>
                <a:t>Taflen</a:t>
              </a:r>
              <a:r>
                <a:rPr lang="en-GB" dirty="0"/>
                <a:t> </a:t>
              </a:r>
              <a:r>
                <a:rPr lang="en-GB" dirty="0" err="1"/>
                <a:t>Waith</a:t>
              </a:r>
              <a:endParaRPr lang="en-GB" dirty="0"/>
            </a:p>
          </p:txBody>
        </p:sp>
        <p:sp>
          <p:nvSpPr>
            <p:cNvPr id="10" name="TextBox 9">
              <a:extLst>
                <a:ext uri="{FF2B5EF4-FFF2-40B4-BE49-F238E27FC236}">
                  <a16:creationId xmlns:a16="http://schemas.microsoft.com/office/drawing/2014/main" id="{5DEC680A-62C6-4B53-D92D-A0073DF0C984}"/>
                </a:ext>
              </a:extLst>
            </p:cNvPr>
            <p:cNvSpPr txBox="1"/>
            <p:nvPr/>
          </p:nvSpPr>
          <p:spPr>
            <a:xfrm>
              <a:off x="457945" y="453483"/>
              <a:ext cx="4983096" cy="461665"/>
            </a:xfrm>
            <a:prstGeom prst="rect">
              <a:avLst/>
            </a:prstGeom>
            <a:noFill/>
          </p:spPr>
          <p:txBody>
            <a:bodyPr wrap="square" rtlCol="0">
              <a:spAutoFit/>
            </a:bodyPr>
            <a:lstStyle/>
            <a:p>
              <a:r>
                <a:rPr lang="en-GB" sz="1200" dirty="0" err="1"/>
                <a:t>Dilynwch</a:t>
              </a:r>
              <a:r>
                <a:rPr lang="en-GB" sz="1200" dirty="0"/>
                <a:t> y map. </a:t>
              </a:r>
              <a:r>
                <a:rPr lang="en-GB" sz="1200" dirty="0" err="1"/>
                <a:t>Chwiliwch</a:t>
              </a:r>
              <a:r>
                <a:rPr lang="en-GB" sz="1200" dirty="0"/>
                <a:t> am y </a:t>
              </a:r>
              <a:r>
                <a:rPr lang="en-GB" sz="1200" dirty="0" err="1"/>
                <a:t>marcwyr</a:t>
              </a:r>
              <a:r>
                <a:rPr lang="en-GB" sz="1200" dirty="0"/>
                <a:t> </a:t>
              </a:r>
              <a:r>
                <a:rPr lang="en-GB" sz="1200" dirty="0" err="1"/>
                <a:t>oren</a:t>
              </a:r>
              <a:r>
                <a:rPr lang="en-GB" sz="1200" dirty="0"/>
                <a:t> a </a:t>
              </a:r>
              <a:r>
                <a:rPr lang="en-GB" sz="1200" dirty="0" err="1"/>
                <a:t>gwyn</a:t>
              </a:r>
              <a:r>
                <a:rPr lang="en-GB" sz="1200" dirty="0"/>
                <a:t>. </a:t>
              </a:r>
              <a:r>
                <a:rPr lang="en-GB" sz="1200" dirty="0" err="1"/>
                <a:t>Sganiwch</a:t>
              </a:r>
              <a:r>
                <a:rPr lang="en-GB" sz="1200" dirty="0"/>
                <a:t> y cod QR. </a:t>
              </a:r>
              <a:r>
                <a:rPr lang="en-GB" sz="1200" dirty="0" err="1"/>
                <a:t>Gwrandwewch</a:t>
              </a:r>
              <a:r>
                <a:rPr lang="en-GB" sz="1200" dirty="0"/>
                <a:t> </a:t>
              </a:r>
              <a:r>
                <a:rPr lang="en-GB" sz="1200" dirty="0" err="1"/>
                <a:t>yn</a:t>
              </a:r>
              <a:r>
                <a:rPr lang="en-GB" sz="1200" dirty="0"/>
                <a:t> </a:t>
              </a:r>
              <a:r>
                <a:rPr lang="en-GB" sz="1200" dirty="0" err="1"/>
                <a:t>ofalus</a:t>
              </a:r>
              <a:r>
                <a:rPr lang="en-GB" sz="1200" dirty="0"/>
                <a:t>. </a:t>
              </a:r>
              <a:r>
                <a:rPr lang="en-GB" sz="1200" dirty="0" err="1"/>
                <a:t>Llenwch</a:t>
              </a:r>
              <a:r>
                <a:rPr lang="en-GB" sz="1200" dirty="0"/>
                <a:t> y </a:t>
              </a:r>
              <a:r>
                <a:rPr lang="en-GB" sz="1200" dirty="0" err="1"/>
                <a:t>bylchau</a:t>
              </a:r>
              <a:r>
                <a:rPr lang="en-GB" sz="1200" dirty="0"/>
                <a:t>. </a:t>
              </a:r>
            </a:p>
          </p:txBody>
        </p:sp>
      </p:grpSp>
    </p:spTree>
    <p:extLst>
      <p:ext uri="{BB962C8B-B14F-4D97-AF65-F5344CB8AC3E}">
        <p14:creationId xmlns:p14="http://schemas.microsoft.com/office/powerpoint/2010/main" val="22107413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01F00D-8B0A-8154-4739-FBA9A79015B1}"/>
            </a:ext>
          </a:extLst>
        </p:cNvPr>
        <p:cNvGrpSpPr/>
        <p:nvPr/>
      </p:nvGrpSpPr>
      <p:grpSpPr>
        <a:xfrm>
          <a:off x="0" y="0"/>
          <a:ext cx="0" cy="0"/>
          <a:chOff x="0" y="0"/>
          <a:chExt cx="0" cy="0"/>
        </a:xfrm>
      </p:grpSpPr>
      <p:pic>
        <p:nvPicPr>
          <p:cNvPr id="13" name="Picture 12" descr="A map of a building&#10;&#10;AI-generated content may be incorrect.">
            <a:extLst>
              <a:ext uri="{FF2B5EF4-FFF2-40B4-BE49-F238E27FC236}">
                <a16:creationId xmlns:a16="http://schemas.microsoft.com/office/drawing/2014/main" id="{3340F2AA-CCBC-3774-A5AB-D41F4CEB7B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231520" cy="6545179"/>
          </a:xfrm>
          <a:prstGeom prst="rect">
            <a:avLst/>
          </a:prstGeom>
        </p:spPr>
      </p:pic>
      <p:sp>
        <p:nvSpPr>
          <p:cNvPr id="18" name="TextBox 17">
            <a:extLst>
              <a:ext uri="{FF2B5EF4-FFF2-40B4-BE49-F238E27FC236}">
                <a16:creationId xmlns:a16="http://schemas.microsoft.com/office/drawing/2014/main" id="{D6A70A6E-FC86-F8AD-13EB-D382F9192296}"/>
              </a:ext>
            </a:extLst>
          </p:cNvPr>
          <p:cNvSpPr txBox="1"/>
          <p:nvPr/>
        </p:nvSpPr>
        <p:spPr>
          <a:xfrm>
            <a:off x="6454660" y="5506759"/>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1</a:t>
            </a:r>
            <a:endParaRPr lang="en-US" sz="1400" b="1"/>
          </a:p>
        </p:txBody>
      </p:sp>
      <p:sp>
        <p:nvSpPr>
          <p:cNvPr id="20" name="TextBox 19">
            <a:extLst>
              <a:ext uri="{FF2B5EF4-FFF2-40B4-BE49-F238E27FC236}">
                <a16:creationId xmlns:a16="http://schemas.microsoft.com/office/drawing/2014/main" id="{2B6A22B3-B764-3064-834E-B32A6D5FBC96}"/>
              </a:ext>
            </a:extLst>
          </p:cNvPr>
          <p:cNvSpPr txBox="1"/>
          <p:nvPr/>
        </p:nvSpPr>
        <p:spPr>
          <a:xfrm>
            <a:off x="6454660" y="1813819"/>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5</a:t>
            </a:r>
            <a:endParaRPr lang="en-US" sz="1400" b="1"/>
          </a:p>
        </p:txBody>
      </p:sp>
      <p:sp>
        <p:nvSpPr>
          <p:cNvPr id="21" name="TextBox 20">
            <a:extLst>
              <a:ext uri="{FF2B5EF4-FFF2-40B4-BE49-F238E27FC236}">
                <a16:creationId xmlns:a16="http://schemas.microsoft.com/office/drawing/2014/main" id="{F3C5B21F-BB16-37E1-90FA-FD2211A414DC}"/>
              </a:ext>
            </a:extLst>
          </p:cNvPr>
          <p:cNvSpPr txBox="1"/>
          <p:nvPr/>
        </p:nvSpPr>
        <p:spPr>
          <a:xfrm>
            <a:off x="5754077" y="4827034"/>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2</a:t>
            </a:r>
            <a:endParaRPr lang="en-US" sz="1400" b="1"/>
          </a:p>
        </p:txBody>
      </p:sp>
      <p:sp>
        <p:nvSpPr>
          <p:cNvPr id="22" name="TextBox 21">
            <a:extLst>
              <a:ext uri="{FF2B5EF4-FFF2-40B4-BE49-F238E27FC236}">
                <a16:creationId xmlns:a16="http://schemas.microsoft.com/office/drawing/2014/main" id="{442B1375-3CDB-0BE0-FF09-0C5A060BB3FA}"/>
              </a:ext>
            </a:extLst>
          </p:cNvPr>
          <p:cNvSpPr txBox="1"/>
          <p:nvPr/>
        </p:nvSpPr>
        <p:spPr>
          <a:xfrm>
            <a:off x="7949911" y="5506760"/>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4</a:t>
            </a:r>
            <a:endParaRPr lang="en-US" sz="1400" b="1"/>
          </a:p>
        </p:txBody>
      </p:sp>
      <p:sp>
        <p:nvSpPr>
          <p:cNvPr id="2" name="TextBox 1">
            <a:extLst>
              <a:ext uri="{FF2B5EF4-FFF2-40B4-BE49-F238E27FC236}">
                <a16:creationId xmlns:a16="http://schemas.microsoft.com/office/drawing/2014/main" id="{0D4BC520-9CE2-E98D-CC7E-86CB948DAEFB}"/>
              </a:ext>
            </a:extLst>
          </p:cNvPr>
          <p:cNvSpPr txBox="1"/>
          <p:nvPr/>
        </p:nvSpPr>
        <p:spPr>
          <a:xfrm>
            <a:off x="6096000" y="4135049"/>
            <a:ext cx="34192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a:cs typeface="Calibri"/>
              </a:rPr>
              <a:t>3</a:t>
            </a:r>
            <a:endParaRPr lang="en-US" sz="1400" b="1"/>
          </a:p>
        </p:txBody>
      </p:sp>
      <p:sp>
        <p:nvSpPr>
          <p:cNvPr id="3" name="TextBox 2">
            <a:extLst>
              <a:ext uri="{FF2B5EF4-FFF2-40B4-BE49-F238E27FC236}">
                <a16:creationId xmlns:a16="http://schemas.microsoft.com/office/drawing/2014/main" id="{12F26F38-C687-4241-8677-7630D2571A10}"/>
              </a:ext>
            </a:extLst>
          </p:cNvPr>
          <p:cNvSpPr txBox="1"/>
          <p:nvPr/>
        </p:nvSpPr>
        <p:spPr>
          <a:xfrm>
            <a:off x="8857397" y="148751"/>
            <a:ext cx="3098042" cy="707886"/>
          </a:xfrm>
          <a:prstGeom prst="rect">
            <a:avLst/>
          </a:prstGeom>
          <a:noFill/>
        </p:spPr>
        <p:txBody>
          <a:bodyPr wrap="square" lIns="91440" tIns="45720" rIns="91440" bIns="45720" rtlCol="0" anchor="t">
            <a:spAutoFit/>
          </a:bodyPr>
          <a:lstStyle/>
          <a:p>
            <a:pPr algn="r"/>
            <a:r>
              <a:rPr lang="en-GB" sz="4000" dirty="0"/>
              <a:t>MAP – SET D</a:t>
            </a:r>
          </a:p>
        </p:txBody>
      </p:sp>
    </p:spTree>
    <p:extLst>
      <p:ext uri="{BB962C8B-B14F-4D97-AF65-F5344CB8AC3E}">
        <p14:creationId xmlns:p14="http://schemas.microsoft.com/office/powerpoint/2010/main" val="27258734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3E5C6-C031-D2D4-BADA-9CA389A9B228}"/>
            </a:ext>
          </a:extLst>
        </p:cNvPr>
        <p:cNvGrpSpPr/>
        <p:nvPr/>
      </p:nvGrpSpPr>
      <p:grpSpPr>
        <a:xfrm>
          <a:off x="0" y="0"/>
          <a:ext cx="0" cy="0"/>
          <a:chOff x="0" y="0"/>
          <a:chExt cx="0" cy="0"/>
        </a:xfrm>
      </p:grpSpPr>
      <p:graphicFrame>
        <p:nvGraphicFramePr>
          <p:cNvPr id="12" name="Table 12">
            <a:extLst>
              <a:ext uri="{FF2B5EF4-FFF2-40B4-BE49-F238E27FC236}">
                <a16:creationId xmlns:a16="http://schemas.microsoft.com/office/drawing/2014/main" id="{BD6ED579-1A48-FC66-5E9D-5FAF2168763D}"/>
              </a:ext>
            </a:extLst>
          </p:cNvPr>
          <p:cNvGraphicFramePr>
            <a:graphicFrameLocks noGrp="1"/>
          </p:cNvGraphicFramePr>
          <p:nvPr/>
        </p:nvGraphicFramePr>
        <p:xfrm>
          <a:off x="121315" y="1447171"/>
          <a:ext cx="11849010" cy="3531033"/>
        </p:xfrm>
        <a:graphic>
          <a:graphicData uri="http://schemas.openxmlformats.org/drawingml/2006/table">
            <a:tbl>
              <a:tblPr firstRow="1" bandRow="1">
                <a:tableStyleId>{5940675A-B579-460E-94D1-54222C63F5DA}</a:tableStyleId>
              </a:tblPr>
              <a:tblGrid>
                <a:gridCol w="2369802">
                  <a:extLst>
                    <a:ext uri="{9D8B030D-6E8A-4147-A177-3AD203B41FA5}">
                      <a16:colId xmlns:a16="http://schemas.microsoft.com/office/drawing/2014/main" val="2237855883"/>
                    </a:ext>
                  </a:extLst>
                </a:gridCol>
                <a:gridCol w="2369802">
                  <a:extLst>
                    <a:ext uri="{9D8B030D-6E8A-4147-A177-3AD203B41FA5}">
                      <a16:colId xmlns:a16="http://schemas.microsoft.com/office/drawing/2014/main" val="2495528270"/>
                    </a:ext>
                  </a:extLst>
                </a:gridCol>
                <a:gridCol w="2369802">
                  <a:extLst>
                    <a:ext uri="{9D8B030D-6E8A-4147-A177-3AD203B41FA5}">
                      <a16:colId xmlns:a16="http://schemas.microsoft.com/office/drawing/2014/main" val="1359247219"/>
                    </a:ext>
                  </a:extLst>
                </a:gridCol>
                <a:gridCol w="2369802">
                  <a:extLst>
                    <a:ext uri="{9D8B030D-6E8A-4147-A177-3AD203B41FA5}">
                      <a16:colId xmlns:a16="http://schemas.microsoft.com/office/drawing/2014/main" val="827188725"/>
                    </a:ext>
                  </a:extLst>
                </a:gridCol>
                <a:gridCol w="2369802">
                  <a:extLst>
                    <a:ext uri="{9D8B030D-6E8A-4147-A177-3AD203B41FA5}">
                      <a16:colId xmlns:a16="http://schemas.microsoft.com/office/drawing/2014/main" val="2120138551"/>
                    </a:ext>
                  </a:extLst>
                </a:gridCol>
              </a:tblGrid>
              <a:tr h="3531033">
                <a:tc>
                  <a:txBody>
                    <a:bodyPr/>
                    <a:lstStyle/>
                    <a:p>
                      <a:pPr lvl="0" algn="l">
                        <a:buNone/>
                      </a:pPr>
                      <a:r>
                        <a:rPr lang="en-US"/>
                        <a:t>1</a:t>
                      </a:r>
                    </a:p>
                  </a:txBody>
                  <a:tcPr/>
                </a:tc>
                <a:tc>
                  <a:txBody>
                    <a:bodyPr/>
                    <a:lstStyle/>
                    <a:p>
                      <a:pPr algn="l"/>
                      <a:r>
                        <a:rPr lang="en-US"/>
                        <a:t>2</a:t>
                      </a:r>
                    </a:p>
                  </a:txBody>
                  <a:tcPr/>
                </a:tc>
                <a:tc>
                  <a:txBody>
                    <a:bodyPr/>
                    <a:lstStyle/>
                    <a:p>
                      <a:pPr algn="l"/>
                      <a:r>
                        <a:rPr lang="en-US"/>
                        <a:t>3</a:t>
                      </a:r>
                    </a:p>
                  </a:txBody>
                  <a:tcPr/>
                </a:tc>
                <a:tc>
                  <a:txBody>
                    <a:bodyPr/>
                    <a:lstStyle/>
                    <a:p>
                      <a:pPr algn="l"/>
                      <a:r>
                        <a:rPr lang="en-US"/>
                        <a:t>4</a:t>
                      </a:r>
                    </a:p>
                  </a:txBody>
                  <a:tcPr/>
                </a:tc>
                <a:tc>
                  <a:txBody>
                    <a:bodyPr/>
                    <a:lstStyle/>
                    <a:p>
                      <a:pPr algn="l"/>
                      <a:r>
                        <a:rPr lang="en-US"/>
                        <a:t>5</a:t>
                      </a:r>
                    </a:p>
                  </a:txBody>
                  <a:tcPr/>
                </a:tc>
                <a:extLst>
                  <a:ext uri="{0D108BD9-81ED-4DB2-BD59-A6C34878D82A}">
                    <a16:rowId xmlns:a16="http://schemas.microsoft.com/office/drawing/2014/main" val="2379308811"/>
                  </a:ext>
                </a:extLst>
              </a:tr>
            </a:tbl>
          </a:graphicData>
        </a:graphic>
      </p:graphicFrame>
      <p:pic>
        <p:nvPicPr>
          <p:cNvPr id="13" name="Picture 13" descr="Icon&#10;&#10;Description automatically generated">
            <a:extLst>
              <a:ext uri="{FF2B5EF4-FFF2-40B4-BE49-F238E27FC236}">
                <a16:creationId xmlns:a16="http://schemas.microsoft.com/office/drawing/2014/main" id="{FD34FF39-B70A-B1E0-2CEB-20054E80A1F8}"/>
              </a:ext>
            </a:extLst>
          </p:cNvPr>
          <p:cNvPicPr>
            <a:picLocks noChangeAspect="1"/>
          </p:cNvPicPr>
          <p:nvPr/>
        </p:nvPicPr>
        <p:blipFill>
          <a:blip r:embed="rId2"/>
          <a:stretch>
            <a:fillRect/>
          </a:stretch>
        </p:blipFill>
        <p:spPr>
          <a:xfrm>
            <a:off x="275800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3" descr="Icon&#10;&#10;Description automatically generated">
            <a:extLst>
              <a:ext uri="{FF2B5EF4-FFF2-40B4-BE49-F238E27FC236}">
                <a16:creationId xmlns:a16="http://schemas.microsoft.com/office/drawing/2014/main" id="{DE61D22B-6CE9-60D5-13C1-E462027BAAEF}"/>
              </a:ext>
            </a:extLst>
          </p:cNvPr>
          <p:cNvPicPr>
            <a:picLocks noChangeAspect="1"/>
          </p:cNvPicPr>
          <p:nvPr/>
        </p:nvPicPr>
        <p:blipFill>
          <a:blip r:embed="rId2"/>
          <a:stretch>
            <a:fillRect/>
          </a:stretch>
        </p:blipFill>
        <p:spPr>
          <a:xfrm>
            <a:off x="516597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3" descr="Icon&#10;&#10;Description automatically generated">
            <a:extLst>
              <a:ext uri="{FF2B5EF4-FFF2-40B4-BE49-F238E27FC236}">
                <a16:creationId xmlns:a16="http://schemas.microsoft.com/office/drawing/2014/main" id="{150E9A61-4EF7-354F-242A-211535CBF692}"/>
              </a:ext>
            </a:extLst>
          </p:cNvPr>
          <p:cNvPicPr>
            <a:picLocks noChangeAspect="1"/>
          </p:cNvPicPr>
          <p:nvPr/>
        </p:nvPicPr>
        <p:blipFill>
          <a:blip r:embed="rId2"/>
          <a:stretch>
            <a:fillRect/>
          </a:stretch>
        </p:blipFill>
        <p:spPr>
          <a:xfrm>
            <a:off x="443182"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FE68F1A4-3F6E-E943-669E-8A91BC307435}"/>
              </a:ext>
            </a:extLst>
          </p:cNvPr>
          <p:cNvSpPr txBox="1"/>
          <p:nvPr/>
        </p:nvSpPr>
        <p:spPr>
          <a:xfrm>
            <a:off x="249381" y="360218"/>
            <a:ext cx="19534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cs typeface="Calibri"/>
              </a:rPr>
              <a:t>SET D</a:t>
            </a:r>
            <a:endParaRPr lang="en-US" sz="3600"/>
          </a:p>
        </p:txBody>
      </p:sp>
      <p:pic>
        <p:nvPicPr>
          <p:cNvPr id="24" name="Picture 13" descr="Icon&#10;&#10;Description automatically generated">
            <a:extLst>
              <a:ext uri="{FF2B5EF4-FFF2-40B4-BE49-F238E27FC236}">
                <a16:creationId xmlns:a16="http://schemas.microsoft.com/office/drawing/2014/main" id="{D0487C40-937A-1F76-3943-60638994871D}"/>
              </a:ext>
            </a:extLst>
          </p:cNvPr>
          <p:cNvPicPr>
            <a:picLocks noChangeAspect="1"/>
          </p:cNvPicPr>
          <p:nvPr/>
        </p:nvPicPr>
        <p:blipFill>
          <a:blip r:embed="rId2"/>
          <a:stretch>
            <a:fillRect/>
          </a:stretch>
        </p:blipFill>
        <p:spPr>
          <a:xfrm>
            <a:off x="9952265"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5" name="Picture 13" descr="Icon&#10;&#10;Description automatically generated">
            <a:extLst>
              <a:ext uri="{FF2B5EF4-FFF2-40B4-BE49-F238E27FC236}">
                <a16:creationId xmlns:a16="http://schemas.microsoft.com/office/drawing/2014/main" id="{904773F0-94BD-BF91-6BC2-3B0416BA3709}"/>
              </a:ext>
            </a:extLst>
          </p:cNvPr>
          <p:cNvPicPr>
            <a:picLocks noChangeAspect="1"/>
          </p:cNvPicPr>
          <p:nvPr/>
        </p:nvPicPr>
        <p:blipFill>
          <a:blip r:embed="rId2"/>
          <a:stretch>
            <a:fillRect/>
          </a:stretch>
        </p:blipFill>
        <p:spPr>
          <a:xfrm>
            <a:off x="7559120" y="1758332"/>
            <a:ext cx="1759689" cy="17480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33089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75E88-F23A-4B8D-8EF3-88F13D8AE781}"/>
            </a:ext>
          </a:extLst>
        </p:cNvPr>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B8C5B735-3DD5-F616-AFEB-CA60F2D8BA7C}"/>
              </a:ext>
            </a:extLst>
          </p:cNvPr>
          <p:cNvGraphicFramePr>
            <a:graphicFrameLocks noGrp="1"/>
          </p:cNvGraphicFramePr>
          <p:nvPr>
            <p:extLst>
              <p:ext uri="{D42A27DB-BD31-4B8C-83A1-F6EECF244321}">
                <p14:modId xmlns:p14="http://schemas.microsoft.com/office/powerpoint/2010/main" val="913206454"/>
              </p:ext>
            </p:extLst>
          </p:nvPr>
        </p:nvGraphicFramePr>
        <p:xfrm>
          <a:off x="457945" y="915423"/>
          <a:ext cx="4723656" cy="5596213"/>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1800" dirty="0">
                          <a:solidFill>
                            <a:schemeClr val="tx1"/>
                          </a:solidFill>
                        </a:rPr>
                        <a:t>Set 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a:solidFill>
                            <a:schemeClr val="tx1"/>
                          </a:solidFill>
                        </a:rPr>
                        <a:t>1. Mae ______ </a:t>
                      </a:r>
                      <a:r>
                        <a:rPr lang="en-GB" sz="2000" b="0" u="none" dirty="0" err="1">
                          <a:solidFill>
                            <a:schemeClr val="tx1"/>
                          </a:solidFill>
                        </a:rPr>
                        <a:t>yn</a:t>
                      </a:r>
                      <a:r>
                        <a:rPr lang="en-GB" sz="2000" b="0" u="none" dirty="0">
                          <a:solidFill>
                            <a:schemeClr val="tx1"/>
                          </a:solidFill>
                        </a:rPr>
                        <a:t> ________ </a:t>
                      </a:r>
                      <a:r>
                        <a:rPr lang="en-GB" sz="2000" b="0" u="none" dirty="0" err="1">
                          <a:solidFill>
                            <a:schemeClr val="tx1"/>
                          </a:solidFill>
                        </a:rPr>
                        <a:t>yn</a:t>
                      </a:r>
                      <a:r>
                        <a:rPr lang="en-GB" sz="2000" b="0" u="none" dirty="0">
                          <a:solidFill>
                            <a:schemeClr val="tx1"/>
                          </a:solidFill>
                        </a:rPr>
                        <a:t> ______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byngalo</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pPr algn="l"/>
                      <a:r>
                        <a:rPr lang="en-GB" sz="2000" b="0" u="none" dirty="0">
                          <a:solidFill>
                            <a:schemeClr val="tx1"/>
                          </a:solidFill>
                        </a:rPr>
                        <a:t>2._______ hi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____ </a:t>
                      </a:r>
                      <a:r>
                        <a:rPr lang="en-GB" sz="2000" b="0" u="none" dirty="0" err="1">
                          <a:solidFill>
                            <a:schemeClr val="tx1"/>
                          </a:solidFill>
                        </a:rPr>
                        <a:t>Abergwaun</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___________.</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pPr algn="l"/>
                      <a:r>
                        <a:rPr lang="en-GB" sz="2000" b="0" u="none" dirty="0">
                          <a:solidFill>
                            <a:schemeClr val="tx1"/>
                          </a:solidFill>
                        </a:rPr>
                        <a:t>3. </a:t>
                      </a:r>
                      <a:r>
                        <a:rPr lang="en-GB" sz="2000" b="0" u="none" dirty="0" err="1">
                          <a:solidFill>
                            <a:schemeClr val="tx1"/>
                          </a:solidFill>
                        </a:rPr>
                        <a:t>Rydw</a:t>
                      </a:r>
                      <a:r>
                        <a:rPr lang="en-GB" sz="2000" b="0" u="none" dirty="0">
                          <a:solidFill>
                            <a:schemeClr val="tx1"/>
                          </a:solidFill>
                        </a:rPr>
                        <a:t> ____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____ </a:t>
                      </a:r>
                      <a:r>
                        <a:rPr lang="en-GB" sz="2000" b="0" u="none" dirty="0" err="1">
                          <a:solidFill>
                            <a:schemeClr val="tx1"/>
                          </a:solidFill>
                        </a:rPr>
                        <a:t>mewn</a:t>
                      </a:r>
                      <a:r>
                        <a:rPr lang="en-GB" sz="2000" b="0" u="none" dirty="0">
                          <a:solidFill>
                            <a:schemeClr val="tx1"/>
                          </a:solidFill>
                        </a:rPr>
                        <a:t> ___ teras.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pPr algn="l"/>
                      <a:r>
                        <a:rPr lang="en-GB" sz="2000" b="0" u="none" dirty="0">
                          <a:solidFill>
                            <a:schemeClr val="tx1"/>
                          </a:solidFill>
                        </a:rPr>
                        <a:t>4. ______ </a:t>
                      </a:r>
                      <a:r>
                        <a:rPr lang="en-GB" sz="2000" b="0" u="none" dirty="0" err="1">
                          <a:solidFill>
                            <a:schemeClr val="tx1"/>
                          </a:solidFill>
                        </a:rPr>
                        <a:t>i</a:t>
                      </a:r>
                      <a:r>
                        <a:rPr lang="en-GB" sz="2000" b="0" u="none" dirty="0">
                          <a:solidFill>
                            <a:schemeClr val="tx1"/>
                          </a:solidFill>
                        </a:rPr>
                        <a:t>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________ </a:t>
                      </a:r>
                      <a:r>
                        <a:rPr lang="en-GB" sz="2000" b="0" u="none" dirty="0" err="1">
                          <a:solidFill>
                            <a:schemeClr val="tx1"/>
                          </a:solidFill>
                        </a:rPr>
                        <a:t>mewn</a:t>
                      </a:r>
                      <a:r>
                        <a:rPr lang="en-GB" sz="2000" b="0" u="none" dirty="0">
                          <a:solidFill>
                            <a:schemeClr val="tx1"/>
                          </a:solidFill>
                        </a:rPr>
                        <a:t> __________</a:t>
                      </a:r>
                      <a:r>
                        <a:rPr lang="cy-GB" sz="2000" b="0" u="none" dirty="0">
                          <a:solidFill>
                            <a:schemeClr val="tx1"/>
                          </a:solidFill>
                        </a:rPr>
                        <a:t>.</a:t>
                      </a:r>
                      <a:endParaRPr lang="en-GB" sz="2000" b="0" u="none"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a:solidFill>
                            <a:schemeClr val="tx1"/>
                          </a:solidFill>
                        </a:rPr>
                        <a:t>5. </a:t>
                      </a:r>
                      <a:r>
                        <a:rPr lang="en-GB" sz="2000" b="0" u="none" dirty="0" err="1">
                          <a:solidFill>
                            <a:schemeClr val="tx1"/>
                          </a:solidFill>
                        </a:rPr>
                        <a:t>Dydy</a:t>
                      </a:r>
                      <a:r>
                        <a:rPr lang="en-GB" sz="2000" b="0" u="none" dirty="0">
                          <a:solidFill>
                            <a:schemeClr val="tx1"/>
                          </a:solidFill>
                        </a:rPr>
                        <a:t> hi_______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_______ </a:t>
                      </a:r>
                      <a:r>
                        <a:rPr lang="en-GB" sz="2000" b="0" u="none" dirty="0" err="1">
                          <a:solidFill>
                            <a:schemeClr val="tx1"/>
                          </a:solidFill>
                        </a:rPr>
                        <a:t>mewn</a:t>
                      </a:r>
                      <a:r>
                        <a:rPr lang="en-GB" sz="2000" b="0" u="none" dirty="0">
                          <a:solidFill>
                            <a:schemeClr val="tx1"/>
                          </a:solidFill>
                        </a:rPr>
                        <a:t> _______</a:t>
                      </a:r>
                      <a:r>
                        <a:rPr lang="cy-GB" sz="2000" b="0" u="none" dirty="0">
                          <a:solidFill>
                            <a:schemeClr val="tx1"/>
                          </a:solidFill>
                        </a:rPr>
                        <a:t>.</a:t>
                      </a:r>
                      <a:endParaRPr lang="en-GB" sz="2000" b="0" u="none"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cxnSp>
        <p:nvCxnSpPr>
          <p:cNvPr id="5" name="Straight Connector 4">
            <a:extLst>
              <a:ext uri="{FF2B5EF4-FFF2-40B4-BE49-F238E27FC236}">
                <a16:creationId xmlns:a16="http://schemas.microsoft.com/office/drawing/2014/main" id="{2C42386B-DE42-1B2A-8A2F-190B74406A61}"/>
              </a:ext>
            </a:extLst>
          </p:cNvPr>
          <p:cNvCxnSpPr/>
          <p:nvPr/>
        </p:nvCxnSpPr>
        <p:spPr>
          <a:xfrm>
            <a:off x="6096000" y="122830"/>
            <a:ext cx="0" cy="6735170"/>
          </a:xfrm>
          <a:prstGeom prst="line">
            <a:avLst/>
          </a:prstGeom>
          <a:ln w="1905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nvGrpSpPr>
          <p:cNvPr id="6" name="Group 5">
            <a:extLst>
              <a:ext uri="{FF2B5EF4-FFF2-40B4-BE49-F238E27FC236}">
                <a16:creationId xmlns:a16="http://schemas.microsoft.com/office/drawing/2014/main" id="{2CE44A27-270A-8DF9-86C1-0055B06BBF64}"/>
              </a:ext>
            </a:extLst>
          </p:cNvPr>
          <p:cNvGrpSpPr/>
          <p:nvPr/>
        </p:nvGrpSpPr>
        <p:grpSpPr>
          <a:xfrm>
            <a:off x="457945" y="83874"/>
            <a:ext cx="6019055" cy="831274"/>
            <a:chOff x="457945" y="83874"/>
            <a:chExt cx="6019055" cy="831274"/>
          </a:xfrm>
        </p:grpSpPr>
        <p:sp>
          <p:nvSpPr>
            <p:cNvPr id="7" name="TextBox 6">
              <a:extLst>
                <a:ext uri="{FF2B5EF4-FFF2-40B4-BE49-F238E27FC236}">
                  <a16:creationId xmlns:a16="http://schemas.microsoft.com/office/drawing/2014/main" id="{D3F26FB2-72BB-6D6F-A240-E84D2DEAA12E}"/>
                </a:ext>
              </a:extLst>
            </p:cNvPr>
            <p:cNvSpPr txBox="1"/>
            <p:nvPr/>
          </p:nvSpPr>
          <p:spPr>
            <a:xfrm>
              <a:off x="1946199" y="83874"/>
              <a:ext cx="4530801" cy="369332"/>
            </a:xfrm>
            <a:prstGeom prst="rect">
              <a:avLst/>
            </a:prstGeom>
            <a:noFill/>
          </p:spPr>
          <p:txBody>
            <a:bodyPr wrap="square" rtlCol="0">
              <a:spAutoFit/>
            </a:bodyPr>
            <a:lstStyle/>
            <a:p>
              <a:r>
                <a:rPr lang="en-GB" dirty="0" err="1"/>
                <a:t>Taflen</a:t>
              </a:r>
              <a:r>
                <a:rPr lang="en-GB" dirty="0"/>
                <a:t> </a:t>
              </a:r>
              <a:r>
                <a:rPr lang="en-GB" dirty="0" err="1"/>
                <a:t>Waith</a:t>
              </a:r>
              <a:endParaRPr lang="en-GB" dirty="0"/>
            </a:p>
          </p:txBody>
        </p:sp>
        <p:sp>
          <p:nvSpPr>
            <p:cNvPr id="9" name="TextBox 8">
              <a:extLst>
                <a:ext uri="{FF2B5EF4-FFF2-40B4-BE49-F238E27FC236}">
                  <a16:creationId xmlns:a16="http://schemas.microsoft.com/office/drawing/2014/main" id="{EBE07EA1-0EF0-44DD-9A8C-58D6D18C7093}"/>
                </a:ext>
              </a:extLst>
            </p:cNvPr>
            <p:cNvSpPr txBox="1"/>
            <p:nvPr/>
          </p:nvSpPr>
          <p:spPr>
            <a:xfrm>
              <a:off x="457945" y="453483"/>
              <a:ext cx="4983096" cy="461665"/>
            </a:xfrm>
            <a:prstGeom prst="rect">
              <a:avLst/>
            </a:prstGeom>
            <a:noFill/>
          </p:spPr>
          <p:txBody>
            <a:bodyPr wrap="square" rtlCol="0">
              <a:spAutoFit/>
            </a:bodyPr>
            <a:lstStyle/>
            <a:p>
              <a:r>
                <a:rPr lang="en-GB" sz="1200" dirty="0" err="1"/>
                <a:t>Dilynwch</a:t>
              </a:r>
              <a:r>
                <a:rPr lang="en-GB" sz="1200" dirty="0"/>
                <a:t> y map. </a:t>
              </a:r>
              <a:r>
                <a:rPr lang="en-GB" sz="1200" dirty="0" err="1"/>
                <a:t>Chwiliwch</a:t>
              </a:r>
              <a:r>
                <a:rPr lang="en-GB" sz="1200" dirty="0"/>
                <a:t> am y </a:t>
              </a:r>
              <a:r>
                <a:rPr lang="en-GB" sz="1200" dirty="0" err="1"/>
                <a:t>marcwyr</a:t>
              </a:r>
              <a:r>
                <a:rPr lang="en-GB" sz="1200" dirty="0"/>
                <a:t> </a:t>
              </a:r>
              <a:r>
                <a:rPr lang="en-GB" sz="1200" dirty="0" err="1"/>
                <a:t>oren</a:t>
              </a:r>
              <a:r>
                <a:rPr lang="en-GB" sz="1200" dirty="0"/>
                <a:t> a </a:t>
              </a:r>
              <a:r>
                <a:rPr lang="en-GB" sz="1200" dirty="0" err="1"/>
                <a:t>gwyn</a:t>
              </a:r>
              <a:r>
                <a:rPr lang="en-GB" sz="1200" dirty="0"/>
                <a:t>. </a:t>
              </a:r>
              <a:r>
                <a:rPr lang="en-GB" sz="1200" dirty="0" err="1"/>
                <a:t>Sganiwch</a:t>
              </a:r>
              <a:r>
                <a:rPr lang="en-GB" sz="1200" dirty="0"/>
                <a:t> y cod QR. </a:t>
              </a:r>
              <a:r>
                <a:rPr lang="en-GB" sz="1200" dirty="0" err="1"/>
                <a:t>Gwrandwewch</a:t>
              </a:r>
              <a:r>
                <a:rPr lang="en-GB" sz="1200" dirty="0"/>
                <a:t> </a:t>
              </a:r>
              <a:r>
                <a:rPr lang="en-GB" sz="1200" dirty="0" err="1"/>
                <a:t>yn</a:t>
              </a:r>
              <a:r>
                <a:rPr lang="en-GB" sz="1200" dirty="0"/>
                <a:t> </a:t>
              </a:r>
              <a:r>
                <a:rPr lang="en-GB" sz="1200" dirty="0" err="1"/>
                <a:t>ofalus</a:t>
              </a:r>
              <a:r>
                <a:rPr lang="en-GB" sz="1200" dirty="0"/>
                <a:t>. </a:t>
              </a:r>
              <a:r>
                <a:rPr lang="en-GB" sz="1200" dirty="0" err="1"/>
                <a:t>Llenwch</a:t>
              </a:r>
              <a:r>
                <a:rPr lang="en-GB" sz="1200" dirty="0"/>
                <a:t> y </a:t>
              </a:r>
              <a:r>
                <a:rPr lang="en-GB" sz="1200" dirty="0" err="1"/>
                <a:t>bylchau</a:t>
              </a:r>
              <a:r>
                <a:rPr lang="en-GB" sz="1200" dirty="0"/>
                <a:t>. </a:t>
              </a:r>
            </a:p>
          </p:txBody>
        </p:sp>
      </p:grpSp>
    </p:spTree>
    <p:extLst>
      <p:ext uri="{BB962C8B-B14F-4D97-AF65-F5344CB8AC3E}">
        <p14:creationId xmlns:p14="http://schemas.microsoft.com/office/powerpoint/2010/main" val="9611015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023F0-92D8-4A69-438F-F94D7653D95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737B34C-83B0-DD7B-3544-EB5C7818EAC0}"/>
              </a:ext>
            </a:extLst>
          </p:cNvPr>
          <p:cNvSpPr txBox="1"/>
          <p:nvPr/>
        </p:nvSpPr>
        <p:spPr>
          <a:xfrm>
            <a:off x="3948545" y="107541"/>
            <a:ext cx="4294909" cy="369332"/>
          </a:xfrm>
          <a:prstGeom prst="rect">
            <a:avLst/>
          </a:prstGeom>
          <a:noFill/>
        </p:spPr>
        <p:txBody>
          <a:bodyPr wrap="square" rtlCol="0">
            <a:spAutoFit/>
          </a:bodyPr>
          <a:lstStyle/>
          <a:p>
            <a:pPr algn="ctr"/>
            <a:r>
              <a:rPr lang="en-GB" b="1" u="sng" err="1"/>
              <a:t>Atebion</a:t>
            </a:r>
            <a:r>
              <a:rPr lang="en-GB" b="1" u="sng"/>
              <a:t> – Set A </a:t>
            </a:r>
            <a:r>
              <a:rPr lang="en-GB" b="1" u="sng" err="1"/>
              <a:t>a</a:t>
            </a:r>
            <a:r>
              <a:rPr lang="en-GB" b="1" u="sng"/>
              <a:t> Set B</a:t>
            </a:r>
          </a:p>
        </p:txBody>
      </p:sp>
      <p:graphicFrame>
        <p:nvGraphicFramePr>
          <p:cNvPr id="5" name="Table 4">
            <a:extLst>
              <a:ext uri="{FF2B5EF4-FFF2-40B4-BE49-F238E27FC236}">
                <a16:creationId xmlns:a16="http://schemas.microsoft.com/office/drawing/2014/main" id="{F43DF3DD-A265-5920-9E68-7267A9975CD2}"/>
              </a:ext>
            </a:extLst>
          </p:cNvPr>
          <p:cNvGraphicFramePr>
            <a:graphicFrameLocks noGrp="1"/>
          </p:cNvGraphicFramePr>
          <p:nvPr>
            <p:extLst>
              <p:ext uri="{D42A27DB-BD31-4B8C-83A1-F6EECF244321}">
                <p14:modId xmlns:p14="http://schemas.microsoft.com/office/powerpoint/2010/main" val="1876029408"/>
              </p:ext>
            </p:extLst>
          </p:nvPr>
        </p:nvGraphicFramePr>
        <p:xfrm>
          <a:off x="7010400" y="915423"/>
          <a:ext cx="4723656" cy="5596213"/>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1800">
                          <a:solidFill>
                            <a:schemeClr val="tx1"/>
                          </a:solidFill>
                        </a:rPr>
                        <a:t>Set 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u="none">
                          <a:solidFill>
                            <a:schemeClr val="tx1"/>
                          </a:solidFill>
                        </a:rPr>
                        <a:t>1. Mae </a:t>
                      </a:r>
                      <a:r>
                        <a:rPr lang="en-GB" sz="2000" u="none" err="1">
                          <a:solidFill>
                            <a:schemeClr val="tx1"/>
                          </a:solidFill>
                        </a:rPr>
                        <a:t>e’n</a:t>
                      </a:r>
                      <a:r>
                        <a:rPr lang="en-GB" sz="2000" u="none">
                          <a:solidFill>
                            <a:schemeClr val="tx1"/>
                          </a:solidFill>
                        </a:rPr>
                        <a:t> </a:t>
                      </a:r>
                      <a:r>
                        <a:rPr lang="en-GB" sz="2000" u="none" err="1">
                          <a:solidFill>
                            <a:schemeClr val="tx1"/>
                          </a:solidFill>
                        </a:rPr>
                        <a:t>byw</a:t>
                      </a:r>
                      <a:r>
                        <a:rPr lang="en-GB" sz="2000" u="none">
                          <a:solidFill>
                            <a:schemeClr val="tx1"/>
                          </a:solidFill>
                        </a:rPr>
                        <a:t> </a:t>
                      </a:r>
                      <a:r>
                        <a:rPr lang="en-GB" sz="2000" u="none" err="1">
                          <a:solidFill>
                            <a:schemeClr val="tx1"/>
                          </a:solidFill>
                        </a:rPr>
                        <a:t>yn</a:t>
                      </a:r>
                      <a:r>
                        <a:rPr lang="en-GB" sz="2000" u="none">
                          <a:solidFill>
                            <a:schemeClr val="tx1"/>
                          </a:solidFill>
                        </a:rPr>
                        <a:t> </a:t>
                      </a:r>
                      <a:r>
                        <a:rPr lang="en-GB" sz="2000" u="none" err="1">
                          <a:solidFill>
                            <a:schemeClr val="tx1"/>
                          </a:solidFill>
                        </a:rPr>
                        <a:t>Abergwaun</a:t>
                      </a:r>
                      <a:r>
                        <a:rPr lang="en-GB" sz="200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r>
                        <a:rPr lang="en-GB" sz="2000">
                          <a:solidFill>
                            <a:schemeClr val="tx1"/>
                          </a:solidFill>
                        </a:rPr>
                        <a:t>2. </a:t>
                      </a:r>
                      <a:r>
                        <a:rPr lang="en-GB" sz="2000" err="1">
                          <a:solidFill>
                            <a:schemeClr val="tx1"/>
                          </a:solidFill>
                        </a:rPr>
                        <a:t>Dydy</a:t>
                      </a:r>
                      <a:r>
                        <a:rPr lang="en-GB" sz="2000">
                          <a:solidFill>
                            <a:schemeClr val="tx1"/>
                          </a:solidFill>
                        </a:rPr>
                        <a:t> hi </a:t>
                      </a:r>
                      <a:r>
                        <a:rPr lang="en-GB" sz="2000" err="1">
                          <a:solidFill>
                            <a:schemeClr val="tx1"/>
                          </a:solidFill>
                        </a:rPr>
                        <a:t>ddim</a:t>
                      </a:r>
                      <a:r>
                        <a:rPr lang="en-GB" sz="2000">
                          <a:solidFill>
                            <a:schemeClr val="tx1"/>
                          </a:solidFill>
                        </a:rPr>
                        <a:t> </a:t>
                      </a:r>
                      <a:r>
                        <a:rPr lang="en-GB" sz="2000" err="1">
                          <a:solidFill>
                            <a:schemeClr val="tx1"/>
                          </a:solidFill>
                        </a:rPr>
                        <a:t>yn</a:t>
                      </a:r>
                      <a:r>
                        <a:rPr lang="en-GB" sz="2000">
                          <a:solidFill>
                            <a:schemeClr val="tx1"/>
                          </a:solidFill>
                        </a:rPr>
                        <a:t> </a:t>
                      </a:r>
                      <a:r>
                        <a:rPr lang="en-GB" sz="2000" err="1">
                          <a:solidFill>
                            <a:schemeClr val="tx1"/>
                          </a:solidFill>
                        </a:rPr>
                        <a:t>byw</a:t>
                      </a:r>
                      <a:r>
                        <a:rPr lang="en-GB" sz="2000">
                          <a:solidFill>
                            <a:schemeClr val="tx1"/>
                          </a:solidFill>
                        </a:rPr>
                        <a:t> </a:t>
                      </a:r>
                      <a:r>
                        <a:rPr lang="en-GB" sz="2000" err="1">
                          <a:solidFill>
                            <a:schemeClr val="tx1"/>
                          </a:solidFill>
                        </a:rPr>
                        <a:t>yn</a:t>
                      </a:r>
                      <a:r>
                        <a:rPr lang="en-GB" sz="2000">
                          <a:solidFill>
                            <a:schemeClr val="tx1"/>
                          </a:solidFill>
                        </a:rPr>
                        <a:t> </a:t>
                      </a:r>
                      <a:r>
                        <a:rPr lang="en-GB" sz="2000" err="1">
                          <a:solidFill>
                            <a:schemeClr val="tx1"/>
                          </a:solidFill>
                        </a:rPr>
                        <a:t>Wdig</a:t>
                      </a:r>
                      <a:r>
                        <a:rPr lang="en-GB" sz="20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r>
                        <a:rPr lang="en-GB" sz="2000">
                          <a:solidFill>
                            <a:schemeClr val="tx1"/>
                          </a:solidFill>
                        </a:rPr>
                        <a:t>3. Mae Sian </a:t>
                      </a:r>
                      <a:r>
                        <a:rPr lang="en-GB" sz="2000" err="1">
                          <a:solidFill>
                            <a:schemeClr val="tx1"/>
                          </a:solidFill>
                        </a:rPr>
                        <a:t>yn</a:t>
                      </a:r>
                      <a:r>
                        <a:rPr lang="en-GB" sz="2000">
                          <a:solidFill>
                            <a:schemeClr val="tx1"/>
                          </a:solidFill>
                        </a:rPr>
                        <a:t> </a:t>
                      </a:r>
                      <a:r>
                        <a:rPr lang="en-GB" sz="2000" err="1">
                          <a:solidFill>
                            <a:schemeClr val="tx1"/>
                          </a:solidFill>
                        </a:rPr>
                        <a:t>byw</a:t>
                      </a:r>
                      <a:r>
                        <a:rPr lang="en-GB" sz="2000">
                          <a:solidFill>
                            <a:schemeClr val="tx1"/>
                          </a:solidFill>
                        </a:rPr>
                        <a:t> </a:t>
                      </a:r>
                      <a:r>
                        <a:rPr lang="en-GB" sz="2000" err="1">
                          <a:solidFill>
                            <a:schemeClr val="tx1"/>
                          </a:solidFill>
                        </a:rPr>
                        <a:t>yn</a:t>
                      </a:r>
                      <a:r>
                        <a:rPr lang="en-GB" sz="2000">
                          <a:solidFill>
                            <a:schemeClr val="tx1"/>
                          </a:solidFill>
                        </a:rPr>
                        <a:t> </a:t>
                      </a:r>
                      <a:r>
                        <a:rPr lang="en-GB" sz="2000" err="1">
                          <a:solidFill>
                            <a:schemeClr val="tx1"/>
                          </a:solidFill>
                        </a:rPr>
                        <a:t>Scleddau</a:t>
                      </a:r>
                      <a:r>
                        <a:rPr lang="en-GB" sz="200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r>
                        <a:rPr lang="en-GB" sz="2000">
                          <a:solidFill>
                            <a:schemeClr val="tx1"/>
                          </a:solidFill>
                        </a:rPr>
                        <a:t>4. Mae </a:t>
                      </a:r>
                      <a:r>
                        <a:rPr lang="en-GB" sz="2000" err="1">
                          <a:solidFill>
                            <a:schemeClr val="tx1"/>
                          </a:solidFill>
                        </a:rPr>
                        <a:t>hi’n</a:t>
                      </a:r>
                      <a:r>
                        <a:rPr lang="en-GB" sz="2000">
                          <a:solidFill>
                            <a:schemeClr val="tx1"/>
                          </a:solidFill>
                        </a:rPr>
                        <a:t> </a:t>
                      </a:r>
                      <a:r>
                        <a:rPr lang="en-GB" sz="2000" err="1">
                          <a:solidFill>
                            <a:schemeClr val="tx1"/>
                          </a:solidFill>
                        </a:rPr>
                        <a:t>byw</a:t>
                      </a:r>
                      <a:r>
                        <a:rPr lang="en-GB" sz="2000">
                          <a:solidFill>
                            <a:schemeClr val="tx1"/>
                          </a:solidFill>
                        </a:rPr>
                        <a:t> </a:t>
                      </a:r>
                      <a:r>
                        <a:rPr lang="en-GB" sz="2000" err="1">
                          <a:solidFill>
                            <a:schemeClr val="tx1"/>
                          </a:solidFill>
                        </a:rPr>
                        <a:t>yn</a:t>
                      </a:r>
                      <a:r>
                        <a:rPr lang="en-GB" sz="2000">
                          <a:solidFill>
                            <a:schemeClr val="tx1"/>
                          </a:solidFill>
                        </a:rPr>
                        <a:t> Dyffryn.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r>
                        <a:rPr lang="en-GB" sz="2000">
                          <a:solidFill>
                            <a:schemeClr val="tx1"/>
                          </a:solidFill>
                        </a:rPr>
                        <a:t>5. </a:t>
                      </a:r>
                      <a:r>
                        <a:rPr lang="en-GB" sz="2000" err="1">
                          <a:solidFill>
                            <a:schemeClr val="tx1"/>
                          </a:solidFill>
                        </a:rPr>
                        <a:t>Dydy</a:t>
                      </a:r>
                      <a:r>
                        <a:rPr lang="en-GB" sz="2000">
                          <a:solidFill>
                            <a:schemeClr val="tx1"/>
                          </a:solidFill>
                        </a:rPr>
                        <a:t> Bryn </a:t>
                      </a:r>
                      <a:r>
                        <a:rPr lang="en-GB" sz="2000" err="1">
                          <a:solidFill>
                            <a:schemeClr val="tx1"/>
                          </a:solidFill>
                        </a:rPr>
                        <a:t>ddim</a:t>
                      </a:r>
                      <a:r>
                        <a:rPr lang="en-GB" sz="2000">
                          <a:solidFill>
                            <a:schemeClr val="tx1"/>
                          </a:solidFill>
                        </a:rPr>
                        <a:t> </a:t>
                      </a:r>
                      <a:r>
                        <a:rPr lang="en-GB" sz="2000" err="1">
                          <a:solidFill>
                            <a:schemeClr val="tx1"/>
                          </a:solidFill>
                        </a:rPr>
                        <a:t>yn</a:t>
                      </a:r>
                      <a:r>
                        <a:rPr lang="en-GB" sz="2000">
                          <a:solidFill>
                            <a:schemeClr val="tx1"/>
                          </a:solidFill>
                        </a:rPr>
                        <a:t> </a:t>
                      </a:r>
                      <a:r>
                        <a:rPr lang="en-GB" sz="2000" err="1">
                          <a:solidFill>
                            <a:schemeClr val="tx1"/>
                          </a:solidFill>
                        </a:rPr>
                        <a:t>byw</a:t>
                      </a:r>
                      <a:r>
                        <a:rPr lang="en-GB" sz="2000">
                          <a:solidFill>
                            <a:schemeClr val="tx1"/>
                          </a:solidFill>
                        </a:rPr>
                        <a:t> </a:t>
                      </a:r>
                      <a:r>
                        <a:rPr lang="en-GB" sz="2000" err="1">
                          <a:solidFill>
                            <a:schemeClr val="tx1"/>
                          </a:solidFill>
                        </a:rPr>
                        <a:t>yn</a:t>
                      </a:r>
                      <a:r>
                        <a:rPr lang="en-GB" sz="2000">
                          <a:solidFill>
                            <a:schemeClr val="tx1"/>
                          </a:solidFill>
                        </a:rPr>
                        <a:t> Ninas.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graphicFrame>
        <p:nvGraphicFramePr>
          <p:cNvPr id="8" name="Table 7">
            <a:extLst>
              <a:ext uri="{FF2B5EF4-FFF2-40B4-BE49-F238E27FC236}">
                <a16:creationId xmlns:a16="http://schemas.microsoft.com/office/drawing/2014/main" id="{7BE22909-4CDA-938E-F3B5-660555629470}"/>
              </a:ext>
            </a:extLst>
          </p:cNvPr>
          <p:cNvGraphicFramePr>
            <a:graphicFrameLocks noGrp="1"/>
          </p:cNvGraphicFramePr>
          <p:nvPr>
            <p:extLst>
              <p:ext uri="{D42A27DB-BD31-4B8C-83A1-F6EECF244321}">
                <p14:modId xmlns:p14="http://schemas.microsoft.com/office/powerpoint/2010/main" val="2074908168"/>
              </p:ext>
            </p:extLst>
          </p:nvPr>
        </p:nvGraphicFramePr>
        <p:xfrm>
          <a:off x="457945" y="915423"/>
          <a:ext cx="4723656" cy="5596213"/>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1800">
                          <a:solidFill>
                            <a:schemeClr val="tx1"/>
                          </a:solidFill>
                        </a:rPr>
                        <a:t>Set 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a:solidFill>
                            <a:schemeClr val="tx1"/>
                          </a:solidFill>
                        </a:rPr>
                        <a:t>1. </a:t>
                      </a:r>
                      <a:r>
                        <a:rPr lang="en-GB" sz="2000" b="0" u="none" err="1">
                          <a:solidFill>
                            <a:schemeClr val="tx1"/>
                          </a:solidFill>
                        </a:rPr>
                        <a:t>Rydw</a:t>
                      </a:r>
                      <a:r>
                        <a:rPr lang="en-GB" sz="2000" b="0" u="none">
                          <a:solidFill>
                            <a:schemeClr val="tx1"/>
                          </a:solidFill>
                        </a:rPr>
                        <a:t> </a:t>
                      </a:r>
                      <a:r>
                        <a:rPr lang="en-GB" sz="2000" b="0" u="none" err="1">
                          <a:solidFill>
                            <a:schemeClr val="tx1"/>
                          </a:solidFill>
                        </a:rPr>
                        <a:t>i’n</a:t>
                      </a:r>
                      <a:r>
                        <a:rPr lang="en-GB" sz="2000" b="0" u="none">
                          <a:solidFill>
                            <a:schemeClr val="tx1"/>
                          </a:solidFill>
                        </a:rPr>
                        <a:t> </a:t>
                      </a:r>
                      <a:r>
                        <a:rPr lang="en-GB" sz="2000" b="0" u="none" err="1">
                          <a:solidFill>
                            <a:schemeClr val="tx1"/>
                          </a:solidFill>
                        </a:rPr>
                        <a:t>byw</a:t>
                      </a:r>
                      <a:r>
                        <a:rPr lang="en-GB" sz="2000" b="0" u="none">
                          <a:solidFill>
                            <a:schemeClr val="tx1"/>
                          </a:solidFill>
                        </a:rPr>
                        <a:t> </a:t>
                      </a:r>
                      <a:r>
                        <a:rPr lang="en-GB" sz="2000" b="0" u="none" err="1">
                          <a:solidFill>
                            <a:schemeClr val="tx1"/>
                          </a:solidFill>
                        </a:rPr>
                        <a:t>yn</a:t>
                      </a:r>
                      <a:r>
                        <a:rPr lang="en-GB" sz="2000" b="0" u="none">
                          <a:solidFill>
                            <a:schemeClr val="tx1"/>
                          </a:solidFill>
                        </a:rPr>
                        <a:t> </a:t>
                      </a:r>
                      <a:r>
                        <a:rPr lang="en-GB" sz="2000" b="0" u="none" err="1">
                          <a:solidFill>
                            <a:schemeClr val="tx1"/>
                          </a:solidFill>
                        </a:rPr>
                        <a:t>Wdig</a:t>
                      </a:r>
                      <a:r>
                        <a:rPr lang="en-GB" sz="2000" b="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pPr algn="l"/>
                      <a:r>
                        <a:rPr lang="en-GB" sz="2000" b="0" u="none">
                          <a:solidFill>
                            <a:schemeClr val="tx1"/>
                          </a:solidFill>
                        </a:rPr>
                        <a:t>2. </a:t>
                      </a:r>
                      <a:r>
                        <a:rPr lang="en-GB" sz="2000" b="0" u="none" err="1">
                          <a:solidFill>
                            <a:schemeClr val="tx1"/>
                          </a:solidFill>
                        </a:rPr>
                        <a:t>Rydw</a:t>
                      </a:r>
                      <a:r>
                        <a:rPr lang="en-GB" sz="2000" b="0" u="none">
                          <a:solidFill>
                            <a:schemeClr val="tx1"/>
                          </a:solidFill>
                        </a:rPr>
                        <a:t> </a:t>
                      </a:r>
                      <a:r>
                        <a:rPr lang="en-GB" sz="2000" b="0" u="none" err="1">
                          <a:solidFill>
                            <a:schemeClr val="tx1"/>
                          </a:solidFill>
                        </a:rPr>
                        <a:t>i’n</a:t>
                      </a:r>
                      <a:r>
                        <a:rPr lang="en-GB" sz="2000" b="0" u="none">
                          <a:solidFill>
                            <a:schemeClr val="tx1"/>
                          </a:solidFill>
                        </a:rPr>
                        <a:t> </a:t>
                      </a:r>
                      <a:r>
                        <a:rPr lang="en-GB" sz="2000" b="0" u="none" err="1">
                          <a:solidFill>
                            <a:schemeClr val="tx1"/>
                          </a:solidFill>
                        </a:rPr>
                        <a:t>byw</a:t>
                      </a:r>
                      <a:r>
                        <a:rPr lang="en-GB" sz="2000" b="0" u="none">
                          <a:solidFill>
                            <a:schemeClr val="tx1"/>
                          </a:solidFill>
                        </a:rPr>
                        <a:t> </a:t>
                      </a:r>
                      <a:r>
                        <a:rPr lang="en-GB" sz="2000" b="0" u="none" err="1">
                          <a:solidFill>
                            <a:schemeClr val="tx1"/>
                          </a:solidFill>
                        </a:rPr>
                        <a:t>yn</a:t>
                      </a:r>
                      <a:r>
                        <a:rPr lang="en-GB" sz="2000" b="0" u="none">
                          <a:solidFill>
                            <a:schemeClr val="tx1"/>
                          </a:solidFill>
                        </a:rPr>
                        <a:t> </a:t>
                      </a:r>
                      <a:r>
                        <a:rPr lang="en-GB" sz="2000" b="0" u="none" err="1">
                          <a:solidFill>
                            <a:schemeClr val="tx1"/>
                          </a:solidFill>
                        </a:rPr>
                        <a:t>Nhrelettert</a:t>
                      </a:r>
                      <a:r>
                        <a:rPr lang="en-GB" sz="2000" b="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pPr algn="l"/>
                      <a:r>
                        <a:rPr lang="en-GB" sz="2000" b="0" u="none">
                          <a:solidFill>
                            <a:schemeClr val="tx1"/>
                          </a:solidFill>
                        </a:rPr>
                        <a:t>3. </a:t>
                      </a:r>
                      <a:r>
                        <a:rPr lang="en-GB" sz="2000" b="0" u="none" err="1">
                          <a:solidFill>
                            <a:schemeClr val="tx1"/>
                          </a:solidFill>
                        </a:rPr>
                        <a:t>Dydw</a:t>
                      </a:r>
                      <a:r>
                        <a:rPr lang="en-GB" sz="2000" b="0" u="none">
                          <a:solidFill>
                            <a:schemeClr val="tx1"/>
                          </a:solidFill>
                        </a:rPr>
                        <a:t> </a:t>
                      </a:r>
                      <a:r>
                        <a:rPr lang="en-GB" sz="2000" b="0" u="none" err="1">
                          <a:solidFill>
                            <a:schemeClr val="tx1"/>
                          </a:solidFill>
                        </a:rPr>
                        <a:t>i</a:t>
                      </a:r>
                      <a:r>
                        <a:rPr lang="en-GB" sz="2000" b="0" u="none">
                          <a:solidFill>
                            <a:schemeClr val="tx1"/>
                          </a:solidFill>
                        </a:rPr>
                        <a:t> </a:t>
                      </a:r>
                      <a:r>
                        <a:rPr lang="en-GB" sz="2000" b="0" u="none" err="1">
                          <a:solidFill>
                            <a:schemeClr val="tx1"/>
                          </a:solidFill>
                        </a:rPr>
                        <a:t>ddim</a:t>
                      </a:r>
                      <a:r>
                        <a:rPr lang="en-GB" sz="2000" b="0" u="none">
                          <a:solidFill>
                            <a:schemeClr val="tx1"/>
                          </a:solidFill>
                        </a:rPr>
                        <a:t> </a:t>
                      </a:r>
                      <a:r>
                        <a:rPr lang="en-GB" sz="2000" b="0" u="none" err="1">
                          <a:solidFill>
                            <a:schemeClr val="tx1"/>
                          </a:solidFill>
                        </a:rPr>
                        <a:t>yn</a:t>
                      </a:r>
                      <a:r>
                        <a:rPr lang="en-GB" sz="2000" b="0" u="none">
                          <a:solidFill>
                            <a:schemeClr val="tx1"/>
                          </a:solidFill>
                        </a:rPr>
                        <a:t> </a:t>
                      </a:r>
                      <a:r>
                        <a:rPr lang="en-GB" sz="2000" b="0" u="none" err="1">
                          <a:solidFill>
                            <a:schemeClr val="tx1"/>
                          </a:solidFill>
                        </a:rPr>
                        <a:t>byw</a:t>
                      </a:r>
                      <a:r>
                        <a:rPr lang="en-GB" sz="2000" b="0" u="none">
                          <a:solidFill>
                            <a:schemeClr val="tx1"/>
                          </a:solidFill>
                        </a:rPr>
                        <a:t> </a:t>
                      </a:r>
                      <a:r>
                        <a:rPr lang="en-GB" sz="2000" b="0" u="none" err="1">
                          <a:solidFill>
                            <a:schemeClr val="tx1"/>
                          </a:solidFill>
                        </a:rPr>
                        <a:t>yn</a:t>
                      </a:r>
                      <a:r>
                        <a:rPr lang="en-GB" sz="2000" b="0" u="none">
                          <a:solidFill>
                            <a:schemeClr val="tx1"/>
                          </a:solidFill>
                        </a:rPr>
                        <a:t> </a:t>
                      </a:r>
                      <a:r>
                        <a:rPr lang="en-GB" sz="2000" b="0" u="none" err="1">
                          <a:solidFill>
                            <a:schemeClr val="tx1"/>
                          </a:solidFill>
                        </a:rPr>
                        <a:t>Scleddau</a:t>
                      </a:r>
                      <a:r>
                        <a:rPr lang="en-GB" sz="2000" b="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pPr algn="l"/>
                      <a:r>
                        <a:rPr lang="en-GB" sz="2000" b="0" u="none">
                          <a:solidFill>
                            <a:schemeClr val="tx1"/>
                          </a:solidFill>
                        </a:rPr>
                        <a:t>4. </a:t>
                      </a:r>
                      <a:r>
                        <a:rPr lang="en-GB" sz="2000" b="0" u="none" err="1">
                          <a:solidFill>
                            <a:schemeClr val="tx1"/>
                          </a:solidFill>
                        </a:rPr>
                        <a:t>Rydw</a:t>
                      </a:r>
                      <a:r>
                        <a:rPr lang="en-GB" sz="2000" b="0" u="none">
                          <a:solidFill>
                            <a:schemeClr val="tx1"/>
                          </a:solidFill>
                        </a:rPr>
                        <a:t> </a:t>
                      </a:r>
                      <a:r>
                        <a:rPr lang="en-GB" sz="2000" b="0" u="none" err="1">
                          <a:solidFill>
                            <a:schemeClr val="tx1"/>
                          </a:solidFill>
                        </a:rPr>
                        <a:t>i’n</a:t>
                      </a:r>
                      <a:r>
                        <a:rPr lang="en-GB" sz="2000" b="0" u="none">
                          <a:solidFill>
                            <a:schemeClr val="tx1"/>
                          </a:solidFill>
                        </a:rPr>
                        <a:t> </a:t>
                      </a:r>
                      <a:r>
                        <a:rPr lang="en-GB" sz="2000" b="0" u="none" err="1">
                          <a:solidFill>
                            <a:schemeClr val="tx1"/>
                          </a:solidFill>
                        </a:rPr>
                        <a:t>byw</a:t>
                      </a:r>
                      <a:r>
                        <a:rPr lang="en-GB" sz="2000" b="0" u="none">
                          <a:solidFill>
                            <a:schemeClr val="tx1"/>
                          </a:solidFill>
                        </a:rPr>
                        <a:t> </a:t>
                      </a:r>
                      <a:r>
                        <a:rPr lang="en-GB" sz="2000" b="0" u="none" err="1">
                          <a:solidFill>
                            <a:schemeClr val="tx1"/>
                          </a:solidFill>
                        </a:rPr>
                        <a:t>yn</a:t>
                      </a:r>
                      <a:r>
                        <a:rPr lang="en-GB" sz="2000" b="0" u="none">
                          <a:solidFill>
                            <a:schemeClr val="tx1"/>
                          </a:solidFill>
                        </a:rPr>
                        <a:t> Ninas.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a:solidFill>
                            <a:schemeClr val="tx1"/>
                          </a:solidFill>
                        </a:rPr>
                        <a:t>5. </a:t>
                      </a:r>
                      <a:r>
                        <a:rPr lang="en-GB" sz="2000" b="0" u="none" err="1">
                          <a:solidFill>
                            <a:schemeClr val="tx1"/>
                          </a:solidFill>
                        </a:rPr>
                        <a:t>Dydw</a:t>
                      </a:r>
                      <a:r>
                        <a:rPr lang="en-GB" sz="2000" b="0" u="none">
                          <a:solidFill>
                            <a:schemeClr val="tx1"/>
                          </a:solidFill>
                        </a:rPr>
                        <a:t> </a:t>
                      </a:r>
                      <a:r>
                        <a:rPr lang="en-GB" sz="2000" b="0" u="none" err="1">
                          <a:solidFill>
                            <a:schemeClr val="tx1"/>
                          </a:solidFill>
                        </a:rPr>
                        <a:t>i</a:t>
                      </a:r>
                      <a:r>
                        <a:rPr lang="en-GB" sz="2000" b="0" u="none">
                          <a:solidFill>
                            <a:schemeClr val="tx1"/>
                          </a:solidFill>
                        </a:rPr>
                        <a:t> </a:t>
                      </a:r>
                      <a:r>
                        <a:rPr lang="en-GB" sz="2000" b="0" u="none" err="1">
                          <a:solidFill>
                            <a:schemeClr val="tx1"/>
                          </a:solidFill>
                        </a:rPr>
                        <a:t>ddim</a:t>
                      </a:r>
                      <a:r>
                        <a:rPr lang="en-GB" sz="2000" b="0" u="none">
                          <a:solidFill>
                            <a:schemeClr val="tx1"/>
                          </a:solidFill>
                        </a:rPr>
                        <a:t> </a:t>
                      </a:r>
                      <a:r>
                        <a:rPr lang="en-GB" sz="2000" b="0" u="none" err="1">
                          <a:solidFill>
                            <a:schemeClr val="tx1"/>
                          </a:solidFill>
                        </a:rPr>
                        <a:t>yn</a:t>
                      </a:r>
                      <a:r>
                        <a:rPr lang="en-GB" sz="2000" b="0" u="none">
                          <a:solidFill>
                            <a:schemeClr val="tx1"/>
                          </a:solidFill>
                        </a:rPr>
                        <a:t> </a:t>
                      </a:r>
                      <a:r>
                        <a:rPr lang="en-GB" sz="2000" b="0" u="none" err="1">
                          <a:solidFill>
                            <a:schemeClr val="tx1"/>
                          </a:solidFill>
                        </a:rPr>
                        <a:t>byw</a:t>
                      </a:r>
                      <a:r>
                        <a:rPr lang="en-GB" sz="2000" b="0" u="none">
                          <a:solidFill>
                            <a:schemeClr val="tx1"/>
                          </a:solidFill>
                        </a:rPr>
                        <a:t> </a:t>
                      </a:r>
                      <a:r>
                        <a:rPr lang="en-GB" sz="2000" b="0" u="none" err="1">
                          <a:solidFill>
                            <a:schemeClr val="tx1"/>
                          </a:solidFill>
                        </a:rPr>
                        <a:t>yn</a:t>
                      </a:r>
                      <a:r>
                        <a:rPr lang="en-GB" sz="2000" b="0" u="none">
                          <a:solidFill>
                            <a:schemeClr val="tx1"/>
                          </a:solidFill>
                        </a:rPr>
                        <a:t> </a:t>
                      </a:r>
                      <a:r>
                        <a:rPr lang="en-GB" sz="2000" b="0" u="none" err="1">
                          <a:solidFill>
                            <a:schemeClr val="tx1"/>
                          </a:solidFill>
                        </a:rPr>
                        <a:t>Hwlffordd</a:t>
                      </a:r>
                      <a:r>
                        <a:rPr lang="en-GB" sz="2000" b="0" u="none">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spTree>
    <p:extLst>
      <p:ext uri="{BB962C8B-B14F-4D97-AF65-F5344CB8AC3E}">
        <p14:creationId xmlns:p14="http://schemas.microsoft.com/office/powerpoint/2010/main" val="1054599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D8581-6030-CD8C-39C6-59C820BB0DA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581F23D-DB71-BDE4-9763-DC3ECA744003}"/>
              </a:ext>
            </a:extLst>
          </p:cNvPr>
          <p:cNvSpPr txBox="1"/>
          <p:nvPr/>
        </p:nvSpPr>
        <p:spPr>
          <a:xfrm>
            <a:off x="3948545" y="107541"/>
            <a:ext cx="4294909" cy="369332"/>
          </a:xfrm>
          <a:prstGeom prst="rect">
            <a:avLst/>
          </a:prstGeom>
          <a:noFill/>
        </p:spPr>
        <p:txBody>
          <a:bodyPr wrap="square" rtlCol="0">
            <a:spAutoFit/>
          </a:bodyPr>
          <a:lstStyle/>
          <a:p>
            <a:pPr algn="ctr"/>
            <a:r>
              <a:rPr lang="en-GB" b="1" u="sng" dirty="0" err="1"/>
              <a:t>Atebion</a:t>
            </a:r>
            <a:r>
              <a:rPr lang="en-GB" b="1" u="sng" dirty="0"/>
              <a:t> – Set C a Set Ch</a:t>
            </a:r>
          </a:p>
        </p:txBody>
      </p:sp>
      <p:graphicFrame>
        <p:nvGraphicFramePr>
          <p:cNvPr id="5" name="Table 4">
            <a:extLst>
              <a:ext uri="{FF2B5EF4-FFF2-40B4-BE49-F238E27FC236}">
                <a16:creationId xmlns:a16="http://schemas.microsoft.com/office/drawing/2014/main" id="{108A752E-058D-8BC9-838C-71DA179E2962}"/>
              </a:ext>
            </a:extLst>
          </p:cNvPr>
          <p:cNvGraphicFramePr>
            <a:graphicFrameLocks noGrp="1"/>
          </p:cNvGraphicFramePr>
          <p:nvPr>
            <p:extLst>
              <p:ext uri="{D42A27DB-BD31-4B8C-83A1-F6EECF244321}">
                <p14:modId xmlns:p14="http://schemas.microsoft.com/office/powerpoint/2010/main" val="2470656113"/>
              </p:ext>
            </p:extLst>
          </p:nvPr>
        </p:nvGraphicFramePr>
        <p:xfrm>
          <a:off x="7010400" y="915423"/>
          <a:ext cx="4723656" cy="5596213"/>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1800" dirty="0">
                          <a:solidFill>
                            <a:schemeClr val="tx1"/>
                          </a:solidFill>
                        </a:rPr>
                        <a:t>Set 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u="none" dirty="0">
                          <a:solidFill>
                            <a:schemeClr val="tx1"/>
                          </a:solidFill>
                        </a:rPr>
                        <a:t>1. Mae Sian </a:t>
                      </a:r>
                      <a:r>
                        <a:rPr lang="en-GB" sz="2000" u="none" dirty="0" err="1">
                          <a:solidFill>
                            <a:schemeClr val="tx1"/>
                          </a:solidFill>
                        </a:rPr>
                        <a:t>yn</a:t>
                      </a:r>
                      <a:r>
                        <a:rPr lang="en-GB" sz="2000" u="none" dirty="0">
                          <a:solidFill>
                            <a:schemeClr val="tx1"/>
                          </a:solidFill>
                        </a:rPr>
                        <a:t> </a:t>
                      </a:r>
                      <a:r>
                        <a:rPr lang="en-GB" sz="2000" u="none" dirty="0" err="1">
                          <a:solidFill>
                            <a:schemeClr val="tx1"/>
                          </a:solidFill>
                        </a:rPr>
                        <a:t>byw</a:t>
                      </a:r>
                      <a:r>
                        <a:rPr lang="en-GB" sz="2000" u="none" dirty="0">
                          <a:solidFill>
                            <a:schemeClr val="tx1"/>
                          </a:solidFill>
                        </a:rPr>
                        <a:t> </a:t>
                      </a:r>
                      <a:r>
                        <a:rPr lang="en-GB" sz="2000" u="none" dirty="0" err="1">
                          <a:solidFill>
                            <a:schemeClr val="tx1"/>
                          </a:solidFill>
                        </a:rPr>
                        <a:t>yn</a:t>
                      </a:r>
                      <a:r>
                        <a:rPr lang="en-GB" sz="2000" u="none" dirty="0">
                          <a:solidFill>
                            <a:schemeClr val="tx1"/>
                          </a:solidFill>
                        </a:rPr>
                        <a:t> </a:t>
                      </a:r>
                      <a:r>
                        <a:rPr lang="en-GB" sz="2000" u="none" dirty="0" err="1">
                          <a:solidFill>
                            <a:schemeClr val="tx1"/>
                          </a:solidFill>
                        </a:rPr>
                        <a:t>Wdig</a:t>
                      </a:r>
                      <a:r>
                        <a:rPr lang="en-GB" sz="2000" u="none" dirty="0">
                          <a:solidFill>
                            <a:schemeClr val="tx1"/>
                          </a:solidFill>
                        </a:rPr>
                        <a:t> </a:t>
                      </a:r>
                      <a:r>
                        <a:rPr lang="en-GB" sz="2000" u="none" dirty="0" err="1">
                          <a:solidFill>
                            <a:schemeClr val="tx1"/>
                          </a:solidFill>
                        </a:rPr>
                        <a:t>mewn</a:t>
                      </a:r>
                      <a:r>
                        <a:rPr lang="en-GB" sz="2000" u="none" dirty="0">
                          <a:solidFill>
                            <a:schemeClr val="tx1"/>
                          </a:solidFill>
                        </a:rPr>
                        <a:t> </a:t>
                      </a:r>
                      <a:r>
                        <a:rPr lang="en-GB" sz="2000" u="none" dirty="0" err="1">
                          <a:solidFill>
                            <a:schemeClr val="tx1"/>
                          </a:solidFill>
                        </a:rPr>
                        <a:t>fflat</a:t>
                      </a:r>
                      <a:r>
                        <a:rPr lang="en-GB" sz="200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r>
                        <a:rPr lang="en-GB" sz="2000" dirty="0">
                          <a:solidFill>
                            <a:schemeClr val="tx1"/>
                          </a:solidFill>
                        </a:rPr>
                        <a:t>2. </a:t>
                      </a:r>
                      <a:r>
                        <a:rPr lang="en-GB" sz="2000" dirty="0" err="1">
                          <a:solidFill>
                            <a:schemeClr val="tx1"/>
                          </a:solidFill>
                        </a:rPr>
                        <a:t>Dydw</a:t>
                      </a:r>
                      <a:r>
                        <a:rPr lang="en-GB" sz="2000" dirty="0">
                          <a:solidFill>
                            <a:schemeClr val="tx1"/>
                          </a:solidFill>
                        </a:rPr>
                        <a:t> </a:t>
                      </a:r>
                      <a:r>
                        <a:rPr lang="en-GB" sz="2000" dirty="0" err="1">
                          <a:solidFill>
                            <a:schemeClr val="tx1"/>
                          </a:solidFill>
                        </a:rPr>
                        <a:t>i</a:t>
                      </a:r>
                      <a:r>
                        <a:rPr lang="en-GB" sz="2000" dirty="0">
                          <a:solidFill>
                            <a:schemeClr val="tx1"/>
                          </a:solidFill>
                        </a:rPr>
                        <a:t> </a:t>
                      </a:r>
                      <a:r>
                        <a:rPr lang="en-GB" sz="2000" dirty="0" err="1">
                          <a:solidFill>
                            <a:schemeClr val="tx1"/>
                          </a:solidFill>
                        </a:rPr>
                        <a:t>ddim</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Scleddau</a:t>
                      </a:r>
                      <a:r>
                        <a:rPr lang="en-GB" sz="2000" dirty="0">
                          <a:solidFill>
                            <a:schemeClr val="tx1"/>
                          </a:solidFill>
                        </a:rPr>
                        <a:t> </a:t>
                      </a:r>
                      <a:r>
                        <a:rPr lang="en-GB" sz="2000" dirty="0" err="1">
                          <a:solidFill>
                            <a:schemeClr val="tx1"/>
                          </a:solidFill>
                        </a:rPr>
                        <a:t>mewn</a:t>
                      </a:r>
                      <a:r>
                        <a:rPr lang="en-GB" sz="2000" dirty="0">
                          <a:solidFill>
                            <a:schemeClr val="tx1"/>
                          </a:solidFill>
                        </a:rPr>
                        <a:t> </a:t>
                      </a:r>
                      <a:r>
                        <a:rPr lang="en-GB" sz="2000" dirty="0" err="1">
                          <a:solidFill>
                            <a:schemeClr val="tx1"/>
                          </a:solidFill>
                        </a:rPr>
                        <a:t>byngalo</a:t>
                      </a:r>
                      <a:r>
                        <a:rPr lang="en-GB" sz="2000"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r>
                        <a:rPr lang="en-GB" sz="2000" dirty="0">
                          <a:solidFill>
                            <a:schemeClr val="tx1"/>
                          </a:solidFill>
                        </a:rPr>
                        <a:t>3. Mae </a:t>
                      </a:r>
                      <a:r>
                        <a:rPr lang="en-GB" sz="2000" dirty="0" err="1">
                          <a:solidFill>
                            <a:schemeClr val="tx1"/>
                          </a:solidFill>
                        </a:rPr>
                        <a:t>e’n</a:t>
                      </a:r>
                      <a:r>
                        <a:rPr lang="en-GB" sz="2000" dirty="0">
                          <a:solidFill>
                            <a:schemeClr val="tx1"/>
                          </a:solidFill>
                        </a:rPr>
                        <a:t>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Abergwaun</a:t>
                      </a:r>
                      <a:r>
                        <a:rPr lang="en-GB" sz="2000" dirty="0">
                          <a:solidFill>
                            <a:schemeClr val="tx1"/>
                          </a:solidFill>
                        </a:rPr>
                        <a:t> </a:t>
                      </a:r>
                      <a:r>
                        <a:rPr lang="en-GB" sz="2000" dirty="0" err="1">
                          <a:solidFill>
                            <a:schemeClr val="tx1"/>
                          </a:solidFill>
                        </a:rPr>
                        <a:t>mewn</a:t>
                      </a:r>
                      <a:r>
                        <a:rPr lang="en-GB" sz="2000" dirty="0">
                          <a:solidFill>
                            <a:schemeClr val="tx1"/>
                          </a:solidFill>
                        </a:rPr>
                        <a:t> </a:t>
                      </a:r>
                      <a:r>
                        <a:rPr lang="en-GB" sz="2000" b="0" u="none" dirty="0" err="1">
                          <a:solidFill>
                            <a:schemeClr val="tx1"/>
                          </a:solidFill>
                        </a:rPr>
                        <a:t>carafán</a:t>
                      </a:r>
                      <a:r>
                        <a:rPr lang="en-GB" sz="2000" b="0" u="none" dirty="0">
                          <a:solidFill>
                            <a:schemeClr val="tx1"/>
                          </a:solidFill>
                        </a:rPr>
                        <a:t>.</a:t>
                      </a:r>
                      <a:endParaRPr lang="en-GB" sz="20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r>
                        <a:rPr lang="en-GB" sz="2000" dirty="0">
                          <a:solidFill>
                            <a:schemeClr val="tx1"/>
                          </a:solidFill>
                        </a:rPr>
                        <a:t>4. </a:t>
                      </a:r>
                      <a:r>
                        <a:rPr lang="en-GB" sz="2000" dirty="0" err="1">
                          <a:solidFill>
                            <a:schemeClr val="tx1"/>
                          </a:solidFill>
                        </a:rPr>
                        <a:t>Dydy</a:t>
                      </a:r>
                      <a:r>
                        <a:rPr lang="en-GB" sz="2000" dirty="0">
                          <a:solidFill>
                            <a:schemeClr val="tx1"/>
                          </a:solidFill>
                        </a:rPr>
                        <a:t> Twm </a:t>
                      </a:r>
                      <a:r>
                        <a:rPr lang="en-GB" sz="2000" dirty="0" err="1">
                          <a:solidFill>
                            <a:schemeClr val="tx1"/>
                          </a:solidFill>
                        </a:rPr>
                        <a:t>ddim</a:t>
                      </a:r>
                      <a:r>
                        <a:rPr lang="en-GB" sz="2000" dirty="0">
                          <a:solidFill>
                            <a:schemeClr val="tx1"/>
                          </a:solidFill>
                        </a:rPr>
                        <a:t> </a:t>
                      </a:r>
                      <a:r>
                        <a:rPr lang="en-GB" sz="2000" dirty="0" err="1">
                          <a:solidFill>
                            <a:schemeClr val="tx1"/>
                          </a:solidFill>
                        </a:rPr>
                        <a:t>yn</a:t>
                      </a:r>
                      <a:r>
                        <a:rPr lang="en-GB" sz="2000" dirty="0">
                          <a:solidFill>
                            <a:schemeClr val="tx1"/>
                          </a:solidFill>
                        </a:rPr>
                        <a:t>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Ninas </a:t>
                      </a:r>
                      <a:r>
                        <a:rPr lang="en-GB" sz="2000" dirty="0" err="1">
                          <a:solidFill>
                            <a:schemeClr val="tx1"/>
                          </a:solidFill>
                        </a:rPr>
                        <a:t>mewn</a:t>
                      </a:r>
                      <a:r>
                        <a:rPr lang="en-GB" sz="2000" dirty="0">
                          <a:solidFill>
                            <a:schemeClr val="tx1"/>
                          </a:solidFill>
                        </a:rPr>
                        <a:t> </a:t>
                      </a:r>
                      <a:r>
                        <a:rPr lang="en-GB" sz="2000" b="0" u="none" dirty="0" err="1">
                          <a:solidFill>
                            <a:schemeClr val="tx1"/>
                          </a:solidFill>
                        </a:rPr>
                        <a:t>bwthyn</a:t>
                      </a:r>
                      <a:r>
                        <a:rPr lang="cy-GB" sz="2000" b="0" u="none" dirty="0">
                          <a:solidFill>
                            <a:schemeClr val="tx1"/>
                          </a:solidFill>
                        </a:rPr>
                        <a:t>.</a:t>
                      </a:r>
                      <a:endParaRPr lang="en-GB" sz="200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r>
                        <a:rPr lang="en-GB" sz="2000" dirty="0">
                          <a:solidFill>
                            <a:schemeClr val="tx1"/>
                          </a:solidFill>
                        </a:rPr>
                        <a:t>5. </a:t>
                      </a:r>
                      <a:r>
                        <a:rPr lang="en-GB" sz="2000" dirty="0" err="1">
                          <a:solidFill>
                            <a:schemeClr val="tx1"/>
                          </a:solidFill>
                        </a:rPr>
                        <a:t>Rydw</a:t>
                      </a:r>
                      <a:r>
                        <a:rPr lang="en-GB" sz="2000" dirty="0">
                          <a:solidFill>
                            <a:schemeClr val="tx1"/>
                          </a:solidFill>
                        </a:rPr>
                        <a:t> </a:t>
                      </a:r>
                      <a:r>
                        <a:rPr lang="en-GB" sz="2000" dirty="0" err="1">
                          <a:solidFill>
                            <a:schemeClr val="tx1"/>
                          </a:solidFill>
                        </a:rPr>
                        <a:t>i’n</a:t>
                      </a:r>
                      <a:r>
                        <a:rPr lang="en-GB" sz="2000" dirty="0">
                          <a:solidFill>
                            <a:schemeClr val="tx1"/>
                          </a:solidFill>
                        </a:rPr>
                        <a:t> </a:t>
                      </a:r>
                      <a:r>
                        <a:rPr lang="en-GB" sz="2000" dirty="0" err="1">
                          <a:solidFill>
                            <a:schemeClr val="tx1"/>
                          </a:solidFill>
                        </a:rPr>
                        <a:t>byw</a:t>
                      </a:r>
                      <a:r>
                        <a:rPr lang="en-GB" sz="2000" dirty="0">
                          <a:solidFill>
                            <a:schemeClr val="tx1"/>
                          </a:solidFill>
                        </a:rPr>
                        <a:t> </a:t>
                      </a:r>
                      <a:r>
                        <a:rPr lang="en-GB" sz="2000" dirty="0" err="1">
                          <a:solidFill>
                            <a:schemeClr val="tx1"/>
                          </a:solidFill>
                        </a:rPr>
                        <a:t>yn</a:t>
                      </a:r>
                      <a:r>
                        <a:rPr lang="en-GB" sz="2000" dirty="0">
                          <a:solidFill>
                            <a:schemeClr val="tx1"/>
                          </a:solidFill>
                        </a:rPr>
                        <a:t> Dyffryn </a:t>
                      </a:r>
                      <a:r>
                        <a:rPr lang="en-GB" sz="2000" dirty="0" err="1">
                          <a:solidFill>
                            <a:schemeClr val="tx1"/>
                          </a:solidFill>
                        </a:rPr>
                        <a:t>mewn</a:t>
                      </a:r>
                      <a:r>
                        <a:rPr lang="en-GB" sz="2000" dirty="0">
                          <a:solidFill>
                            <a:schemeClr val="tx1"/>
                          </a:solidFill>
                        </a:rPr>
                        <a:t> </a:t>
                      </a:r>
                      <a:r>
                        <a:rPr lang="en-GB" sz="2000" b="0" u="none" dirty="0">
                          <a:solidFill>
                            <a:schemeClr val="tx1"/>
                          </a:solidFill>
                        </a:rPr>
                        <a:t>t</a:t>
                      </a:r>
                      <a:r>
                        <a:rPr lang="cy-GB" sz="2000" b="0" u="none" dirty="0">
                          <a:solidFill>
                            <a:schemeClr val="tx1"/>
                          </a:solidFill>
                        </a:rPr>
                        <a:t>ŷ teras.</a:t>
                      </a:r>
                      <a:r>
                        <a:rPr lang="en-GB" sz="2000" dirty="0">
                          <a:solidFill>
                            <a:schemeClr val="tx1"/>
                          </a:solidFill>
                        </a:rPr>
                        <a:t>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graphicFrame>
        <p:nvGraphicFramePr>
          <p:cNvPr id="8" name="Table 7">
            <a:extLst>
              <a:ext uri="{FF2B5EF4-FFF2-40B4-BE49-F238E27FC236}">
                <a16:creationId xmlns:a16="http://schemas.microsoft.com/office/drawing/2014/main" id="{818E67DA-DC10-1694-34EE-32A10AAE59D1}"/>
              </a:ext>
            </a:extLst>
          </p:cNvPr>
          <p:cNvGraphicFramePr>
            <a:graphicFrameLocks noGrp="1"/>
          </p:cNvGraphicFramePr>
          <p:nvPr>
            <p:extLst>
              <p:ext uri="{D42A27DB-BD31-4B8C-83A1-F6EECF244321}">
                <p14:modId xmlns:p14="http://schemas.microsoft.com/office/powerpoint/2010/main" val="1836859625"/>
              </p:ext>
            </p:extLst>
          </p:nvPr>
        </p:nvGraphicFramePr>
        <p:xfrm>
          <a:off x="457945" y="915423"/>
          <a:ext cx="4723656" cy="5596213"/>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1800" dirty="0">
                          <a:solidFill>
                            <a:schemeClr val="tx1"/>
                          </a:solidFill>
                        </a:rPr>
                        <a:t>Set 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a:solidFill>
                            <a:schemeClr val="tx1"/>
                          </a:solidFill>
                        </a:rPr>
                        <a:t>1. </a:t>
                      </a:r>
                      <a:r>
                        <a:rPr lang="en-GB" sz="2000" b="0" u="none" dirty="0" err="1">
                          <a:solidFill>
                            <a:schemeClr val="tx1"/>
                          </a:solidFill>
                        </a:rPr>
                        <a:t>Rydw</a:t>
                      </a:r>
                      <a:r>
                        <a:rPr lang="en-GB" sz="2000" b="0" u="none" dirty="0">
                          <a:solidFill>
                            <a:schemeClr val="tx1"/>
                          </a:solidFill>
                        </a:rPr>
                        <a:t> </a:t>
                      </a:r>
                      <a:r>
                        <a:rPr lang="en-GB" sz="2000" b="0" u="none" dirty="0" err="1">
                          <a:solidFill>
                            <a:schemeClr val="tx1"/>
                          </a:solidFill>
                        </a:rPr>
                        <a:t>i’n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Abergwaun</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byngalo</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pPr algn="l"/>
                      <a:r>
                        <a:rPr lang="en-GB" sz="2000" b="0" u="none" dirty="0">
                          <a:solidFill>
                            <a:schemeClr val="tx1"/>
                          </a:solidFill>
                        </a:rPr>
                        <a:t>2. </a:t>
                      </a:r>
                      <a:r>
                        <a:rPr lang="en-GB" sz="2000" b="0" u="none" dirty="0" err="1">
                          <a:solidFill>
                            <a:schemeClr val="tx1"/>
                          </a:solidFill>
                        </a:rPr>
                        <a:t>Dydy</a:t>
                      </a:r>
                      <a:r>
                        <a:rPr lang="en-GB" sz="2000" b="0" u="none" dirty="0">
                          <a:solidFill>
                            <a:schemeClr val="tx1"/>
                          </a:solidFill>
                        </a:rPr>
                        <a:t> e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Ninas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carafán</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pPr algn="l"/>
                      <a:r>
                        <a:rPr lang="en-GB" sz="2000" b="0" u="none" dirty="0">
                          <a:solidFill>
                            <a:schemeClr val="tx1"/>
                          </a:solidFill>
                        </a:rPr>
                        <a:t>3. Mae Huw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Wdig</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fflat</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pPr algn="l"/>
                      <a:r>
                        <a:rPr lang="en-GB" sz="2000" b="0" u="none" dirty="0">
                          <a:solidFill>
                            <a:schemeClr val="tx1"/>
                          </a:solidFill>
                        </a:rPr>
                        <a:t>4. </a:t>
                      </a:r>
                      <a:r>
                        <a:rPr lang="en-GB" sz="2000" b="0" u="none" dirty="0" err="1">
                          <a:solidFill>
                            <a:schemeClr val="tx1"/>
                          </a:solidFill>
                        </a:rPr>
                        <a:t>Dydw</a:t>
                      </a:r>
                      <a:r>
                        <a:rPr lang="en-GB" sz="2000" b="0" u="none" dirty="0">
                          <a:solidFill>
                            <a:schemeClr val="tx1"/>
                          </a:solidFill>
                        </a:rPr>
                        <a:t> </a:t>
                      </a:r>
                      <a:r>
                        <a:rPr lang="en-GB" sz="2000" b="0" u="none" dirty="0" err="1">
                          <a:solidFill>
                            <a:schemeClr val="tx1"/>
                          </a:solidFill>
                        </a:rPr>
                        <a:t>i</a:t>
                      </a:r>
                      <a:r>
                        <a:rPr lang="en-GB" sz="2000" b="0" u="none" dirty="0">
                          <a:solidFill>
                            <a:schemeClr val="tx1"/>
                          </a:solidFill>
                        </a:rPr>
                        <a:t>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Nhrelettert</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t</a:t>
                      </a:r>
                      <a:r>
                        <a:rPr lang="cy-GB" sz="2000" b="0" u="none" dirty="0">
                          <a:solidFill>
                            <a:schemeClr val="tx1"/>
                          </a:solidFill>
                        </a:rPr>
                        <a:t>ŷ ar wahân.</a:t>
                      </a:r>
                      <a:endParaRPr lang="en-GB" sz="2000" b="0" u="none"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a:solidFill>
                            <a:schemeClr val="tx1"/>
                          </a:solidFill>
                        </a:rPr>
                        <a:t>5. Mae </a:t>
                      </a:r>
                      <a:r>
                        <a:rPr lang="en-GB" sz="2000" b="0" u="none" dirty="0" err="1">
                          <a:solidFill>
                            <a:schemeClr val="tx1"/>
                          </a:solidFill>
                        </a:rPr>
                        <a:t>hi’n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Scleddau</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t</a:t>
                      </a:r>
                      <a:r>
                        <a:rPr lang="cy-GB" sz="2000" b="0" u="none" dirty="0">
                          <a:solidFill>
                            <a:schemeClr val="tx1"/>
                          </a:solidFill>
                        </a:rPr>
                        <a:t>ŷ pâr.</a:t>
                      </a:r>
                      <a:endParaRPr lang="en-GB" sz="2000" b="0" u="none"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spTree>
    <p:extLst>
      <p:ext uri="{BB962C8B-B14F-4D97-AF65-F5344CB8AC3E}">
        <p14:creationId xmlns:p14="http://schemas.microsoft.com/office/powerpoint/2010/main" val="3059740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FAE6F6-7B18-6770-4C39-E989EB9294F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A5AD229-7ACE-57E6-831A-06594A5EF492}"/>
              </a:ext>
            </a:extLst>
          </p:cNvPr>
          <p:cNvSpPr txBox="1"/>
          <p:nvPr/>
        </p:nvSpPr>
        <p:spPr>
          <a:xfrm>
            <a:off x="3948545" y="107541"/>
            <a:ext cx="4294909" cy="369332"/>
          </a:xfrm>
          <a:prstGeom prst="rect">
            <a:avLst/>
          </a:prstGeom>
          <a:noFill/>
        </p:spPr>
        <p:txBody>
          <a:bodyPr wrap="square" rtlCol="0">
            <a:spAutoFit/>
          </a:bodyPr>
          <a:lstStyle/>
          <a:p>
            <a:pPr algn="ctr"/>
            <a:r>
              <a:rPr lang="en-GB" b="1" u="sng" dirty="0" err="1"/>
              <a:t>Atebion</a:t>
            </a:r>
            <a:r>
              <a:rPr lang="en-GB" b="1" u="sng" dirty="0"/>
              <a:t> – Set D</a:t>
            </a:r>
          </a:p>
        </p:txBody>
      </p:sp>
      <p:graphicFrame>
        <p:nvGraphicFramePr>
          <p:cNvPr id="8" name="Table 7">
            <a:extLst>
              <a:ext uri="{FF2B5EF4-FFF2-40B4-BE49-F238E27FC236}">
                <a16:creationId xmlns:a16="http://schemas.microsoft.com/office/drawing/2014/main" id="{EB4C2F17-61AA-F464-AEC6-E38EDC5C54AD}"/>
              </a:ext>
            </a:extLst>
          </p:cNvPr>
          <p:cNvGraphicFramePr>
            <a:graphicFrameLocks noGrp="1"/>
          </p:cNvGraphicFramePr>
          <p:nvPr>
            <p:extLst>
              <p:ext uri="{D42A27DB-BD31-4B8C-83A1-F6EECF244321}">
                <p14:modId xmlns:p14="http://schemas.microsoft.com/office/powerpoint/2010/main" val="3735509059"/>
              </p:ext>
            </p:extLst>
          </p:nvPr>
        </p:nvGraphicFramePr>
        <p:xfrm>
          <a:off x="457945" y="915423"/>
          <a:ext cx="4723656" cy="5596213"/>
        </p:xfrm>
        <a:graphic>
          <a:graphicData uri="http://schemas.openxmlformats.org/drawingml/2006/table">
            <a:tbl>
              <a:tblPr firstRow="1" bandRow="1">
                <a:tableStyleId>{5C22544A-7EE6-4342-B048-85BDC9FD1C3A}</a:tableStyleId>
              </a:tblPr>
              <a:tblGrid>
                <a:gridCol w="4723656">
                  <a:extLst>
                    <a:ext uri="{9D8B030D-6E8A-4147-A177-3AD203B41FA5}">
                      <a16:colId xmlns:a16="http://schemas.microsoft.com/office/drawing/2014/main" val="4205497193"/>
                    </a:ext>
                  </a:extLst>
                </a:gridCol>
              </a:tblGrid>
              <a:tr h="464003">
                <a:tc>
                  <a:txBody>
                    <a:bodyPr/>
                    <a:lstStyle/>
                    <a:p>
                      <a:pPr algn="ctr"/>
                      <a:r>
                        <a:rPr lang="en-GB" sz="1800" dirty="0">
                          <a:solidFill>
                            <a:schemeClr val="tx1"/>
                          </a:solidFill>
                        </a:rPr>
                        <a:t>Set 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95736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a:solidFill>
                            <a:schemeClr val="tx1"/>
                          </a:solidFill>
                        </a:rPr>
                        <a:t>1. Mae Rhys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Ninas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byngalo</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36216753"/>
                  </a:ext>
                </a:extLst>
              </a:tr>
              <a:tr h="1026442">
                <a:tc>
                  <a:txBody>
                    <a:bodyPr/>
                    <a:lstStyle/>
                    <a:p>
                      <a:pPr algn="l"/>
                      <a:r>
                        <a:rPr lang="en-GB" sz="2000" b="0" u="none" dirty="0">
                          <a:solidFill>
                            <a:schemeClr val="tx1"/>
                          </a:solidFill>
                        </a:rPr>
                        <a:t>2. </a:t>
                      </a:r>
                      <a:r>
                        <a:rPr lang="en-GB" sz="2000" b="0" u="none" dirty="0" err="1">
                          <a:solidFill>
                            <a:schemeClr val="tx1"/>
                          </a:solidFill>
                        </a:rPr>
                        <a:t>Dydy</a:t>
                      </a:r>
                      <a:r>
                        <a:rPr lang="en-GB" sz="2000" b="0" u="none" dirty="0">
                          <a:solidFill>
                            <a:schemeClr val="tx1"/>
                          </a:solidFill>
                        </a:rPr>
                        <a:t> hi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Abergwaun</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bwthyn</a:t>
                      </a:r>
                      <a:r>
                        <a:rPr lang="en-GB" sz="2000" b="0" u="none" dirty="0">
                          <a:solidFill>
                            <a:schemeClr val="tx1"/>
                          </a:solidFill>
                        </a:rPr>
                        <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21786145"/>
                  </a:ext>
                </a:extLst>
              </a:tr>
              <a:tr h="1026442">
                <a:tc>
                  <a:txBody>
                    <a:bodyPr/>
                    <a:lstStyle/>
                    <a:p>
                      <a:pPr algn="l"/>
                      <a:r>
                        <a:rPr lang="en-GB" sz="2000" b="0" u="none" dirty="0">
                          <a:solidFill>
                            <a:schemeClr val="tx1"/>
                          </a:solidFill>
                        </a:rPr>
                        <a:t>3. </a:t>
                      </a:r>
                      <a:r>
                        <a:rPr lang="en-GB" sz="2000" b="0" u="none" dirty="0" err="1">
                          <a:solidFill>
                            <a:schemeClr val="tx1"/>
                          </a:solidFill>
                        </a:rPr>
                        <a:t>Rydw</a:t>
                      </a:r>
                      <a:r>
                        <a:rPr lang="en-GB" sz="2000" b="0" u="none" dirty="0">
                          <a:solidFill>
                            <a:schemeClr val="tx1"/>
                          </a:solidFill>
                        </a:rPr>
                        <a:t> </a:t>
                      </a:r>
                      <a:r>
                        <a:rPr lang="en-GB" sz="2000" b="0" u="none" dirty="0" err="1">
                          <a:solidFill>
                            <a:schemeClr val="tx1"/>
                          </a:solidFill>
                        </a:rPr>
                        <a:t>i’n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Wdig</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t</a:t>
                      </a:r>
                      <a:r>
                        <a:rPr lang="cy-GB" sz="2000" b="0" u="none" dirty="0">
                          <a:solidFill>
                            <a:schemeClr val="tx1"/>
                          </a:solidFill>
                        </a:rPr>
                        <a:t>ŷ</a:t>
                      </a:r>
                      <a:r>
                        <a:rPr lang="en-GB" sz="2000" b="0" u="none" dirty="0">
                          <a:solidFill>
                            <a:schemeClr val="tx1"/>
                          </a:solidFill>
                        </a:rPr>
                        <a:t> teras.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92698485"/>
                  </a:ext>
                </a:extLst>
              </a:tr>
              <a:tr h="1026442">
                <a:tc>
                  <a:txBody>
                    <a:bodyPr/>
                    <a:lstStyle/>
                    <a:p>
                      <a:pPr algn="l"/>
                      <a:r>
                        <a:rPr lang="en-GB" sz="2000" b="0" u="none" dirty="0">
                          <a:solidFill>
                            <a:schemeClr val="tx1"/>
                          </a:solidFill>
                        </a:rPr>
                        <a:t>4. </a:t>
                      </a:r>
                      <a:r>
                        <a:rPr lang="en-GB" sz="2000" b="0" u="none" dirty="0" err="1">
                          <a:solidFill>
                            <a:schemeClr val="tx1"/>
                          </a:solidFill>
                        </a:rPr>
                        <a:t>Dydw</a:t>
                      </a:r>
                      <a:r>
                        <a:rPr lang="en-GB" sz="2000" b="0" u="none" dirty="0">
                          <a:solidFill>
                            <a:schemeClr val="tx1"/>
                          </a:solidFill>
                        </a:rPr>
                        <a:t> </a:t>
                      </a:r>
                      <a:r>
                        <a:rPr lang="en-GB" sz="2000" b="0" u="none" dirty="0" err="1">
                          <a:solidFill>
                            <a:schemeClr val="tx1"/>
                          </a:solidFill>
                        </a:rPr>
                        <a:t>i</a:t>
                      </a:r>
                      <a:r>
                        <a:rPr lang="en-GB" sz="2000" b="0" u="none" dirty="0">
                          <a:solidFill>
                            <a:schemeClr val="tx1"/>
                          </a:solidFill>
                        </a:rPr>
                        <a:t>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Nhrelettert</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carafán</a:t>
                      </a:r>
                      <a:r>
                        <a:rPr lang="cy-GB" sz="2000" b="0" u="none" dirty="0">
                          <a:solidFill>
                            <a:schemeClr val="tx1"/>
                          </a:solidFill>
                        </a:rPr>
                        <a:t>.</a:t>
                      </a:r>
                      <a:endParaRPr lang="en-GB" sz="2000" b="0" u="none"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9088119"/>
                  </a:ext>
                </a:extLst>
              </a:tr>
              <a:tr h="10264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u="none" dirty="0">
                          <a:solidFill>
                            <a:schemeClr val="tx1"/>
                          </a:solidFill>
                        </a:rPr>
                        <a:t>5. </a:t>
                      </a:r>
                      <a:r>
                        <a:rPr lang="en-GB" sz="2000" b="0" u="none" dirty="0" err="1">
                          <a:solidFill>
                            <a:schemeClr val="tx1"/>
                          </a:solidFill>
                        </a:rPr>
                        <a:t>Dydy</a:t>
                      </a:r>
                      <a:r>
                        <a:rPr lang="en-GB" sz="2000" b="0" u="none" dirty="0">
                          <a:solidFill>
                            <a:schemeClr val="tx1"/>
                          </a:solidFill>
                        </a:rPr>
                        <a:t> hi </a:t>
                      </a:r>
                      <a:r>
                        <a:rPr lang="en-GB" sz="2000" b="0" u="none" dirty="0" err="1">
                          <a:solidFill>
                            <a:schemeClr val="tx1"/>
                          </a:solidFill>
                        </a:rPr>
                        <a:t>ddim</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byw</a:t>
                      </a:r>
                      <a:r>
                        <a:rPr lang="en-GB" sz="2000" b="0" u="none" dirty="0">
                          <a:solidFill>
                            <a:schemeClr val="tx1"/>
                          </a:solidFill>
                        </a:rPr>
                        <a:t> </a:t>
                      </a:r>
                      <a:r>
                        <a:rPr lang="en-GB" sz="2000" b="0" u="none" dirty="0" err="1">
                          <a:solidFill>
                            <a:schemeClr val="tx1"/>
                          </a:solidFill>
                        </a:rPr>
                        <a:t>yn</a:t>
                      </a:r>
                      <a:r>
                        <a:rPr lang="en-GB" sz="2000" b="0" u="none" dirty="0">
                          <a:solidFill>
                            <a:schemeClr val="tx1"/>
                          </a:solidFill>
                        </a:rPr>
                        <a:t> </a:t>
                      </a:r>
                      <a:r>
                        <a:rPr lang="en-GB" sz="2000" b="0" u="none" dirty="0" err="1">
                          <a:solidFill>
                            <a:schemeClr val="tx1"/>
                          </a:solidFill>
                        </a:rPr>
                        <a:t>Scleddau</a:t>
                      </a:r>
                      <a:r>
                        <a:rPr lang="en-GB" sz="2000" b="0" u="none" dirty="0">
                          <a:solidFill>
                            <a:schemeClr val="tx1"/>
                          </a:solidFill>
                        </a:rPr>
                        <a:t> </a:t>
                      </a:r>
                      <a:r>
                        <a:rPr lang="en-GB" sz="2000" b="0" u="none" dirty="0" err="1">
                          <a:solidFill>
                            <a:schemeClr val="tx1"/>
                          </a:solidFill>
                        </a:rPr>
                        <a:t>mewn</a:t>
                      </a:r>
                      <a:r>
                        <a:rPr lang="en-GB" sz="2000" b="0" u="none" dirty="0">
                          <a:solidFill>
                            <a:schemeClr val="tx1"/>
                          </a:solidFill>
                        </a:rPr>
                        <a:t> </a:t>
                      </a:r>
                      <a:r>
                        <a:rPr lang="en-GB" sz="2000" b="0" u="none" dirty="0" err="1">
                          <a:solidFill>
                            <a:schemeClr val="tx1"/>
                          </a:solidFill>
                        </a:rPr>
                        <a:t>fflat</a:t>
                      </a:r>
                      <a:r>
                        <a:rPr lang="cy-GB" sz="2000" b="0" u="none" dirty="0">
                          <a:solidFill>
                            <a:schemeClr val="tx1"/>
                          </a:solidFill>
                        </a:rPr>
                        <a:t>.</a:t>
                      </a:r>
                      <a:endParaRPr lang="en-GB" sz="2000" b="0" u="none"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80127049"/>
                  </a:ext>
                </a:extLst>
              </a:tr>
            </a:tbl>
          </a:graphicData>
        </a:graphic>
      </p:graphicFrame>
    </p:spTree>
    <p:extLst>
      <p:ext uri="{BB962C8B-B14F-4D97-AF65-F5344CB8AC3E}">
        <p14:creationId xmlns:p14="http://schemas.microsoft.com/office/powerpoint/2010/main" val="3697893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7B93A-6A2E-841A-7A96-A929A21806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7DFF5C-7069-D9EB-799A-628B2685038E}"/>
              </a:ext>
            </a:extLst>
          </p:cNvPr>
          <p:cNvSpPr>
            <a:spLocks noGrp="1"/>
          </p:cNvSpPr>
          <p:nvPr>
            <p:ph type="title"/>
          </p:nvPr>
        </p:nvSpPr>
        <p:spPr>
          <a:xfrm>
            <a:off x="0" y="10560"/>
            <a:ext cx="10515600" cy="1325563"/>
          </a:xfrm>
        </p:spPr>
        <p:txBody>
          <a:bodyPr/>
          <a:lstStyle/>
          <a:p>
            <a:r>
              <a:rPr lang="en-GB" dirty="0" err="1"/>
              <a:t>Tasg</a:t>
            </a:r>
            <a:r>
              <a:rPr lang="en-GB" dirty="0"/>
              <a:t> 2  - Y </a:t>
            </a:r>
            <a:r>
              <a:rPr lang="en-GB" dirty="0" err="1"/>
              <a:t>Celfyddydau</a:t>
            </a:r>
            <a:r>
              <a:rPr lang="en-GB" dirty="0"/>
              <a:t> </a:t>
            </a:r>
            <a:r>
              <a:rPr lang="en-GB" dirty="0" err="1"/>
              <a:t>Mynegiannol</a:t>
            </a:r>
            <a:endParaRPr lang="en-GB" dirty="0"/>
          </a:p>
        </p:txBody>
      </p:sp>
      <p:sp>
        <p:nvSpPr>
          <p:cNvPr id="3" name="TextBox 2">
            <a:extLst>
              <a:ext uri="{FF2B5EF4-FFF2-40B4-BE49-F238E27FC236}">
                <a16:creationId xmlns:a16="http://schemas.microsoft.com/office/drawing/2014/main" id="{D91B6402-31E2-F65E-A8D0-B8D1921AED4C}"/>
              </a:ext>
            </a:extLst>
          </p:cNvPr>
          <p:cNvSpPr txBox="1"/>
          <p:nvPr/>
        </p:nvSpPr>
        <p:spPr>
          <a:xfrm>
            <a:off x="256673" y="1427746"/>
            <a:ext cx="11710737" cy="4247317"/>
          </a:xfrm>
          <a:prstGeom prst="rect">
            <a:avLst/>
          </a:prstGeom>
          <a:noFill/>
        </p:spPr>
        <p:txBody>
          <a:bodyPr wrap="square" rtlCol="0">
            <a:spAutoFit/>
          </a:bodyPr>
          <a:lstStyle/>
          <a:p>
            <a:r>
              <a:rPr lang="cy-GB" b="1" dirty="0"/>
              <a:t>Nod y wers : </a:t>
            </a:r>
            <a:r>
              <a:rPr lang="cy-GB" dirty="0"/>
              <a:t>Bydd y plant yn dysgu'r patrwm Fy hoff .... ydy.... a dysgu ansoddeiriau newydd i helpu nhw mynegi barn.</a:t>
            </a:r>
          </a:p>
          <a:p>
            <a:endParaRPr lang="cy-GB" dirty="0"/>
          </a:p>
          <a:p>
            <a:r>
              <a:rPr lang="cy-GB" b="1" dirty="0"/>
              <a:t>Gwybodaeth flaenorol: </a:t>
            </a:r>
            <a:r>
              <a:rPr lang="cy-GB" dirty="0"/>
              <a:t>Mae'r plant yn eitha hyderus am ddefnyddio'r patrymau "Rydw i'n hoffi ..." a "Dydw i ddim yn hoffi..." ac maen nhw wedi defnyddio "achos" i roi barn gydag ansoddeiriau syml fel da neu sbwriel.</a:t>
            </a:r>
          </a:p>
          <a:p>
            <a:endParaRPr lang="cy-GB" b="1" dirty="0"/>
          </a:p>
          <a:p>
            <a:r>
              <a:rPr lang="cy-GB" b="1" dirty="0"/>
              <a:t>Gweithgareddau: </a:t>
            </a:r>
          </a:p>
          <a:p>
            <a:pPr marL="285750" indent="-285750">
              <a:buFont typeface="Arial" panose="020B0604020202020204" pitchFamily="34" charset="0"/>
              <a:buChar char="•"/>
            </a:pPr>
            <a:r>
              <a:rPr lang="cy-GB" dirty="0"/>
              <a:t>Bydd yr athro cyflwyno'r eirfa newydd gyda drilio ac wedyn, chwarae chawp defnyddio ansoddeiriau newydd a chyfarwydd. </a:t>
            </a:r>
            <a:endParaRPr lang="cy-GB" dirty="0">
              <a:highlight>
                <a:srgbClr val="FFFF00"/>
              </a:highlight>
            </a:endParaRPr>
          </a:p>
          <a:p>
            <a:pPr marL="285750" indent="-285750">
              <a:buFont typeface="Arial" panose="020B0604020202020204" pitchFamily="34" charset="0"/>
              <a:buChar char="•"/>
            </a:pPr>
            <a:r>
              <a:rPr lang="cy-GB" dirty="0"/>
              <a:t>Bydd y plant yn ymarfer patrymau mynegi barn gyda phyramid cyfieithi </a:t>
            </a:r>
            <a:endParaRPr lang="cy-GB" dirty="0">
              <a:highlight>
                <a:srgbClr val="FFFF00"/>
              </a:highlight>
            </a:endParaRPr>
          </a:p>
          <a:p>
            <a:pPr marL="285750" indent="-285750">
              <a:buFont typeface="Arial" panose="020B0604020202020204" pitchFamily="34" charset="0"/>
              <a:buChar char="•"/>
            </a:pPr>
            <a:r>
              <a:rPr lang="cy-GB" dirty="0"/>
              <a:t>Bydd y plant edrych ar saith darn o gelf ar y "Celf ar Droed"  llwybr yn Abergwaun. </a:t>
            </a:r>
          </a:p>
          <a:p>
            <a:pPr marL="285750" indent="-285750">
              <a:buFont typeface="Arial" panose="020B0604020202020204" pitchFamily="34" charset="0"/>
              <a:buChar char="•"/>
            </a:pPr>
            <a:r>
              <a:rPr lang="cy-GB" dirty="0"/>
              <a:t>Bydd y plant gwerthuso'r gelf ar lafar defnyddio’r mat iaith i helpu nhw. </a:t>
            </a:r>
          </a:p>
          <a:p>
            <a:pPr marL="285750" indent="-285750">
              <a:buFont typeface="Arial" panose="020B0604020202020204" pitchFamily="34" charset="0"/>
              <a:buChar char="•"/>
            </a:pPr>
            <a:endParaRPr lang="cy-GB" dirty="0"/>
          </a:p>
          <a:p>
            <a:r>
              <a:rPr lang="cy-GB" b="1" dirty="0"/>
              <a:t>Gwahaniaethiad:</a:t>
            </a:r>
          </a:p>
          <a:p>
            <a:r>
              <a:rPr lang="cy-GB" dirty="0"/>
              <a:t>Bydd y plant llai hyderus yn gweithio mewn grŵp gyda chynorthwyydd.</a:t>
            </a:r>
          </a:p>
          <a:p>
            <a:r>
              <a:rPr lang="cy-GB" dirty="0"/>
              <a:t>Bydd y plant mwy hyderus yn ysgrifen eu brawddegau yn eu llyfrau ar ôl sôn am eu barn.</a:t>
            </a:r>
          </a:p>
        </p:txBody>
      </p:sp>
      <p:pic>
        <p:nvPicPr>
          <p:cNvPr id="5" name="Picture 4" descr="A black and white drawing of a person&amp;#39;s head&#10;&#10;AI-generated content may be incorrect.">
            <a:extLst>
              <a:ext uri="{FF2B5EF4-FFF2-40B4-BE49-F238E27FC236}">
                <a16:creationId xmlns:a16="http://schemas.microsoft.com/office/drawing/2014/main" id="{E40FD21F-DFBB-500F-CB54-2EC2F70608CC}"/>
              </a:ext>
            </a:extLst>
          </p:cNvPr>
          <p:cNvPicPr>
            <a:picLocks noChangeAspect="1"/>
          </p:cNvPicPr>
          <p:nvPr/>
        </p:nvPicPr>
        <p:blipFill>
          <a:blip r:embed="rId2"/>
          <a:stretch>
            <a:fillRect/>
          </a:stretch>
        </p:blipFill>
        <p:spPr>
          <a:xfrm>
            <a:off x="10955001" y="0"/>
            <a:ext cx="1148768" cy="1244500"/>
          </a:xfrm>
          <a:prstGeom prst="rect">
            <a:avLst/>
          </a:prstGeom>
        </p:spPr>
      </p:pic>
      <p:pic>
        <p:nvPicPr>
          <p:cNvPr id="6" name="Picture 5">
            <a:extLst>
              <a:ext uri="{FF2B5EF4-FFF2-40B4-BE49-F238E27FC236}">
                <a16:creationId xmlns:a16="http://schemas.microsoft.com/office/drawing/2014/main" id="{60A7DDA0-0FD9-5E61-D4A6-1FB226A0EA3D}"/>
              </a:ext>
            </a:extLst>
          </p:cNvPr>
          <p:cNvPicPr>
            <a:picLocks noChangeAspect="1"/>
          </p:cNvPicPr>
          <p:nvPr/>
        </p:nvPicPr>
        <p:blipFill>
          <a:blip r:embed="rId3"/>
          <a:stretch>
            <a:fillRect/>
          </a:stretch>
        </p:blipFill>
        <p:spPr>
          <a:xfrm>
            <a:off x="9754013" y="0"/>
            <a:ext cx="1200988" cy="1063169"/>
          </a:xfrm>
          <a:prstGeom prst="rect">
            <a:avLst/>
          </a:prstGeom>
        </p:spPr>
      </p:pic>
    </p:spTree>
    <p:extLst>
      <p:ext uri="{BB962C8B-B14F-4D97-AF65-F5344CB8AC3E}">
        <p14:creationId xmlns:p14="http://schemas.microsoft.com/office/powerpoint/2010/main" val="2002293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8A33E-662B-4165-A8A6-686446D339A8}"/>
              </a:ext>
            </a:extLst>
          </p:cNvPr>
          <p:cNvSpPr>
            <a:spLocks noGrp="1"/>
          </p:cNvSpPr>
          <p:nvPr>
            <p:ph type="title"/>
          </p:nvPr>
        </p:nvSpPr>
        <p:spPr>
          <a:xfrm>
            <a:off x="4848726" y="0"/>
            <a:ext cx="1969168" cy="789907"/>
          </a:xfrm>
        </p:spPr>
        <p:txBody>
          <a:bodyPr/>
          <a:lstStyle/>
          <a:p>
            <a:r>
              <a:rPr lang="en-GB" dirty="0" err="1"/>
              <a:t>Chwap</a:t>
            </a:r>
            <a:r>
              <a:rPr lang="en-GB" dirty="0"/>
              <a:t>!</a:t>
            </a:r>
          </a:p>
        </p:txBody>
      </p:sp>
      <p:sp>
        <p:nvSpPr>
          <p:cNvPr id="10" name="TextBox 9">
            <a:extLst>
              <a:ext uri="{FF2B5EF4-FFF2-40B4-BE49-F238E27FC236}">
                <a16:creationId xmlns:a16="http://schemas.microsoft.com/office/drawing/2014/main" id="{CDFBD763-B867-CF85-80BB-60808DC37EEF}"/>
              </a:ext>
            </a:extLst>
          </p:cNvPr>
          <p:cNvSpPr txBox="1"/>
          <p:nvPr/>
        </p:nvSpPr>
        <p:spPr>
          <a:xfrm>
            <a:off x="2943725" y="1181015"/>
            <a:ext cx="2558717" cy="830104"/>
          </a:xfrm>
          <a:prstGeom prst="irregularSeal2">
            <a:avLst/>
          </a:prstGeom>
          <a:solidFill>
            <a:srgbClr val="92D050"/>
          </a:solidFill>
          <a:ln>
            <a:solidFill>
              <a:schemeClr val="tx1"/>
            </a:solidFill>
          </a:ln>
        </p:spPr>
        <p:txBody>
          <a:bodyPr wrap="square" rtlCol="0">
            <a:spAutoFit/>
          </a:bodyPr>
          <a:lstStyle/>
          <a:p>
            <a:pPr algn="ctr"/>
            <a:r>
              <a:rPr lang="en-GB" dirty="0" err="1"/>
              <a:t>creadigol</a:t>
            </a:r>
            <a:endParaRPr lang="en-GB" dirty="0"/>
          </a:p>
        </p:txBody>
      </p:sp>
      <p:sp>
        <p:nvSpPr>
          <p:cNvPr id="11" name="TextBox 10">
            <a:extLst>
              <a:ext uri="{FF2B5EF4-FFF2-40B4-BE49-F238E27FC236}">
                <a16:creationId xmlns:a16="http://schemas.microsoft.com/office/drawing/2014/main" id="{657D49D8-0781-7E71-D7A0-F663044CAC88}"/>
              </a:ext>
            </a:extLst>
          </p:cNvPr>
          <p:cNvSpPr txBox="1"/>
          <p:nvPr/>
        </p:nvSpPr>
        <p:spPr>
          <a:xfrm>
            <a:off x="6962276" y="4939761"/>
            <a:ext cx="2390271" cy="830104"/>
          </a:xfrm>
          <a:prstGeom prst="irregularSeal2">
            <a:avLst/>
          </a:prstGeom>
          <a:solidFill>
            <a:srgbClr val="FFC000"/>
          </a:solidFill>
          <a:ln>
            <a:solidFill>
              <a:schemeClr val="tx1"/>
            </a:solidFill>
          </a:ln>
        </p:spPr>
        <p:txBody>
          <a:bodyPr wrap="square" rtlCol="0">
            <a:spAutoFit/>
          </a:bodyPr>
          <a:lstStyle/>
          <a:p>
            <a:pPr algn="ctr"/>
            <a:r>
              <a:rPr lang="en-GB" dirty="0" err="1"/>
              <a:t>flaen</a:t>
            </a:r>
            <a:endParaRPr lang="en-GB" dirty="0"/>
          </a:p>
        </p:txBody>
      </p:sp>
      <p:sp>
        <p:nvSpPr>
          <p:cNvPr id="12" name="TextBox 11">
            <a:extLst>
              <a:ext uri="{FF2B5EF4-FFF2-40B4-BE49-F238E27FC236}">
                <a16:creationId xmlns:a16="http://schemas.microsoft.com/office/drawing/2014/main" id="{98B744B9-3775-0798-4231-58952B73A048}"/>
              </a:ext>
            </a:extLst>
          </p:cNvPr>
          <p:cNvSpPr txBox="1"/>
          <p:nvPr/>
        </p:nvSpPr>
        <p:spPr>
          <a:xfrm>
            <a:off x="553454" y="547352"/>
            <a:ext cx="2390271" cy="830104"/>
          </a:xfrm>
          <a:prstGeom prst="irregularSeal2">
            <a:avLst/>
          </a:prstGeom>
          <a:solidFill>
            <a:srgbClr val="FFFF00"/>
          </a:solidFill>
          <a:ln>
            <a:solidFill>
              <a:schemeClr val="tx1"/>
            </a:solidFill>
          </a:ln>
        </p:spPr>
        <p:txBody>
          <a:bodyPr wrap="square" rtlCol="0">
            <a:spAutoFit/>
          </a:bodyPr>
          <a:lstStyle/>
          <a:p>
            <a:pPr algn="ctr"/>
            <a:r>
              <a:rPr lang="en-GB" dirty="0" err="1"/>
              <a:t>gwych</a:t>
            </a:r>
            <a:endParaRPr lang="en-GB" dirty="0"/>
          </a:p>
        </p:txBody>
      </p:sp>
      <p:sp>
        <p:nvSpPr>
          <p:cNvPr id="13" name="TextBox 12">
            <a:extLst>
              <a:ext uri="{FF2B5EF4-FFF2-40B4-BE49-F238E27FC236}">
                <a16:creationId xmlns:a16="http://schemas.microsoft.com/office/drawing/2014/main" id="{9C67A6D4-BE77-C649-294D-23984C773C4F}"/>
              </a:ext>
            </a:extLst>
          </p:cNvPr>
          <p:cNvSpPr txBox="1"/>
          <p:nvPr/>
        </p:nvSpPr>
        <p:spPr>
          <a:xfrm>
            <a:off x="2478504" y="5419851"/>
            <a:ext cx="2751222" cy="830104"/>
          </a:xfrm>
          <a:prstGeom prst="irregularSeal2">
            <a:avLst/>
          </a:prstGeom>
          <a:solidFill>
            <a:srgbClr val="00B0F0"/>
          </a:solidFill>
          <a:ln>
            <a:solidFill>
              <a:schemeClr val="tx1"/>
            </a:solidFill>
          </a:ln>
        </p:spPr>
        <p:txBody>
          <a:bodyPr wrap="square" rtlCol="0">
            <a:spAutoFit/>
          </a:bodyPr>
          <a:lstStyle/>
          <a:p>
            <a:pPr algn="ctr"/>
            <a:r>
              <a:rPr lang="en-GB" dirty="0" err="1"/>
              <a:t>rhyfeddol</a:t>
            </a:r>
            <a:endParaRPr lang="en-GB" dirty="0"/>
          </a:p>
        </p:txBody>
      </p:sp>
      <p:sp>
        <p:nvSpPr>
          <p:cNvPr id="14" name="TextBox 13">
            <a:extLst>
              <a:ext uri="{FF2B5EF4-FFF2-40B4-BE49-F238E27FC236}">
                <a16:creationId xmlns:a16="http://schemas.microsoft.com/office/drawing/2014/main" id="{21CF20BA-7808-F553-6A6A-095DBA728275}"/>
              </a:ext>
            </a:extLst>
          </p:cNvPr>
          <p:cNvSpPr txBox="1"/>
          <p:nvPr/>
        </p:nvSpPr>
        <p:spPr>
          <a:xfrm>
            <a:off x="3274593" y="3195581"/>
            <a:ext cx="2558717" cy="830104"/>
          </a:xfrm>
          <a:prstGeom prst="irregularSeal2">
            <a:avLst/>
          </a:prstGeom>
          <a:solidFill>
            <a:srgbClr val="0070C0"/>
          </a:solidFill>
          <a:ln>
            <a:solidFill>
              <a:schemeClr val="tx1"/>
            </a:solidFill>
          </a:ln>
        </p:spPr>
        <p:txBody>
          <a:bodyPr wrap="square" rtlCol="0">
            <a:spAutoFit/>
          </a:bodyPr>
          <a:lstStyle/>
          <a:p>
            <a:pPr algn="ctr"/>
            <a:r>
              <a:rPr lang="en-GB" dirty="0" err="1"/>
              <a:t>prydferth</a:t>
            </a:r>
            <a:endParaRPr lang="en-GB" dirty="0"/>
          </a:p>
        </p:txBody>
      </p:sp>
      <p:sp>
        <p:nvSpPr>
          <p:cNvPr id="15" name="TextBox 14">
            <a:extLst>
              <a:ext uri="{FF2B5EF4-FFF2-40B4-BE49-F238E27FC236}">
                <a16:creationId xmlns:a16="http://schemas.microsoft.com/office/drawing/2014/main" id="{FD30F6A7-68B4-C603-AC4F-3E020127AEDF}"/>
              </a:ext>
            </a:extLst>
          </p:cNvPr>
          <p:cNvSpPr txBox="1"/>
          <p:nvPr/>
        </p:nvSpPr>
        <p:spPr>
          <a:xfrm>
            <a:off x="9248273" y="4009917"/>
            <a:ext cx="2558717" cy="830104"/>
          </a:xfrm>
          <a:prstGeom prst="irregularSeal2">
            <a:avLst/>
          </a:prstGeom>
          <a:solidFill>
            <a:srgbClr val="FF0000"/>
          </a:solidFill>
          <a:ln>
            <a:solidFill>
              <a:schemeClr val="tx1"/>
            </a:solidFill>
          </a:ln>
        </p:spPr>
        <p:txBody>
          <a:bodyPr wrap="square" rtlCol="0">
            <a:spAutoFit/>
          </a:bodyPr>
          <a:lstStyle/>
          <a:p>
            <a:pPr algn="ctr"/>
            <a:r>
              <a:rPr lang="en-GB" dirty="0" err="1"/>
              <a:t>gwahanol</a:t>
            </a:r>
            <a:endParaRPr lang="en-GB" dirty="0"/>
          </a:p>
        </p:txBody>
      </p:sp>
      <p:sp>
        <p:nvSpPr>
          <p:cNvPr id="16" name="TextBox 15">
            <a:extLst>
              <a:ext uri="{FF2B5EF4-FFF2-40B4-BE49-F238E27FC236}">
                <a16:creationId xmlns:a16="http://schemas.microsoft.com/office/drawing/2014/main" id="{76A6424E-2ADD-732A-75C6-DB20DF7866F2}"/>
              </a:ext>
            </a:extLst>
          </p:cNvPr>
          <p:cNvSpPr txBox="1"/>
          <p:nvPr/>
        </p:nvSpPr>
        <p:spPr>
          <a:xfrm>
            <a:off x="6096000" y="2647221"/>
            <a:ext cx="2558717" cy="830104"/>
          </a:xfrm>
          <a:prstGeom prst="irregularSeal2">
            <a:avLst/>
          </a:prstGeom>
          <a:solidFill>
            <a:srgbClr val="FFC000"/>
          </a:solidFill>
          <a:ln>
            <a:solidFill>
              <a:schemeClr val="tx1"/>
            </a:solidFill>
          </a:ln>
        </p:spPr>
        <p:txBody>
          <a:bodyPr wrap="square" rtlCol="0">
            <a:spAutoFit/>
          </a:bodyPr>
          <a:lstStyle/>
          <a:p>
            <a:r>
              <a:rPr lang="en-GB" dirty="0" err="1"/>
              <a:t>anarferol</a:t>
            </a:r>
            <a:endParaRPr lang="en-GB" dirty="0"/>
          </a:p>
        </p:txBody>
      </p:sp>
      <p:sp>
        <p:nvSpPr>
          <p:cNvPr id="17" name="TextBox 16">
            <a:extLst>
              <a:ext uri="{FF2B5EF4-FFF2-40B4-BE49-F238E27FC236}">
                <a16:creationId xmlns:a16="http://schemas.microsoft.com/office/drawing/2014/main" id="{06D9C22C-D911-193B-30F8-EC4827FE4632}"/>
              </a:ext>
            </a:extLst>
          </p:cNvPr>
          <p:cNvSpPr txBox="1"/>
          <p:nvPr/>
        </p:nvSpPr>
        <p:spPr>
          <a:xfrm>
            <a:off x="6248400" y="1114804"/>
            <a:ext cx="2390271" cy="830104"/>
          </a:xfrm>
          <a:prstGeom prst="irregularSeal2">
            <a:avLst/>
          </a:prstGeom>
          <a:solidFill>
            <a:srgbClr val="00B0F0"/>
          </a:solidFill>
          <a:ln>
            <a:solidFill>
              <a:schemeClr val="tx1"/>
            </a:solidFill>
          </a:ln>
        </p:spPr>
        <p:txBody>
          <a:bodyPr wrap="square" rtlCol="0">
            <a:spAutoFit/>
          </a:bodyPr>
          <a:lstStyle/>
          <a:p>
            <a:pPr algn="ctr"/>
            <a:r>
              <a:rPr lang="en-GB" dirty="0" err="1"/>
              <a:t>lliwgar</a:t>
            </a:r>
            <a:endParaRPr lang="en-GB" dirty="0"/>
          </a:p>
        </p:txBody>
      </p:sp>
      <p:sp>
        <p:nvSpPr>
          <p:cNvPr id="18" name="TextBox 17">
            <a:extLst>
              <a:ext uri="{FF2B5EF4-FFF2-40B4-BE49-F238E27FC236}">
                <a16:creationId xmlns:a16="http://schemas.microsoft.com/office/drawing/2014/main" id="{2DE2441A-F727-B02D-D453-ACCCA4BA9862}"/>
              </a:ext>
            </a:extLst>
          </p:cNvPr>
          <p:cNvSpPr txBox="1"/>
          <p:nvPr/>
        </p:nvSpPr>
        <p:spPr>
          <a:xfrm>
            <a:off x="8722895" y="547352"/>
            <a:ext cx="2558717" cy="830104"/>
          </a:xfrm>
          <a:prstGeom prst="irregularSeal2">
            <a:avLst/>
          </a:prstGeom>
          <a:solidFill>
            <a:srgbClr val="92D050"/>
          </a:solidFill>
          <a:ln>
            <a:solidFill>
              <a:schemeClr val="tx1"/>
            </a:solidFill>
          </a:ln>
        </p:spPr>
        <p:txBody>
          <a:bodyPr wrap="square" rtlCol="0">
            <a:spAutoFit/>
          </a:bodyPr>
          <a:lstStyle/>
          <a:p>
            <a:pPr algn="ctr"/>
            <a:r>
              <a:rPr lang="en-GB" dirty="0" err="1"/>
              <a:t>clyfar</a:t>
            </a:r>
            <a:endParaRPr lang="en-GB" dirty="0"/>
          </a:p>
        </p:txBody>
      </p:sp>
      <p:sp>
        <p:nvSpPr>
          <p:cNvPr id="19" name="TextBox 18">
            <a:extLst>
              <a:ext uri="{FF2B5EF4-FFF2-40B4-BE49-F238E27FC236}">
                <a16:creationId xmlns:a16="http://schemas.microsoft.com/office/drawing/2014/main" id="{909DD036-7E67-A615-A563-98019D80C76F}"/>
              </a:ext>
            </a:extLst>
          </p:cNvPr>
          <p:cNvSpPr txBox="1"/>
          <p:nvPr/>
        </p:nvSpPr>
        <p:spPr>
          <a:xfrm>
            <a:off x="127334" y="4541194"/>
            <a:ext cx="3242509" cy="830104"/>
          </a:xfrm>
          <a:prstGeom prst="irregularSeal2">
            <a:avLst/>
          </a:prstGeom>
          <a:solidFill>
            <a:srgbClr val="FF0000"/>
          </a:solidFill>
          <a:ln>
            <a:solidFill>
              <a:schemeClr val="tx1"/>
            </a:solidFill>
          </a:ln>
        </p:spPr>
        <p:txBody>
          <a:bodyPr wrap="square" rtlCol="0">
            <a:spAutoFit/>
          </a:bodyPr>
          <a:lstStyle/>
          <a:p>
            <a:pPr algn="ctr"/>
            <a:r>
              <a:rPr lang="en-GB" dirty="0" err="1"/>
              <a:t>ysbrydoledig</a:t>
            </a:r>
            <a:endParaRPr lang="en-GB" dirty="0"/>
          </a:p>
        </p:txBody>
      </p:sp>
      <p:sp>
        <p:nvSpPr>
          <p:cNvPr id="20" name="TextBox 19">
            <a:extLst>
              <a:ext uri="{FF2B5EF4-FFF2-40B4-BE49-F238E27FC236}">
                <a16:creationId xmlns:a16="http://schemas.microsoft.com/office/drawing/2014/main" id="{B6A786CF-1D7B-E14C-07D4-4C6EE5587E7A}"/>
              </a:ext>
            </a:extLst>
          </p:cNvPr>
          <p:cNvSpPr txBox="1"/>
          <p:nvPr/>
        </p:nvSpPr>
        <p:spPr>
          <a:xfrm>
            <a:off x="4900864" y="4350582"/>
            <a:ext cx="2390271" cy="830104"/>
          </a:xfrm>
          <a:prstGeom prst="irregularSeal2">
            <a:avLst/>
          </a:prstGeom>
          <a:solidFill>
            <a:srgbClr val="FFFF00"/>
          </a:solidFill>
          <a:ln>
            <a:solidFill>
              <a:schemeClr val="tx1"/>
            </a:solidFill>
          </a:ln>
        </p:spPr>
        <p:txBody>
          <a:bodyPr wrap="square" rtlCol="0">
            <a:spAutoFit/>
          </a:bodyPr>
          <a:lstStyle/>
          <a:p>
            <a:pPr algn="ctr"/>
            <a:r>
              <a:rPr lang="en-GB" dirty="0" err="1"/>
              <a:t>diflas</a:t>
            </a:r>
            <a:endParaRPr lang="en-GB" dirty="0"/>
          </a:p>
        </p:txBody>
      </p:sp>
      <p:sp>
        <p:nvSpPr>
          <p:cNvPr id="21" name="TextBox 20">
            <a:extLst>
              <a:ext uri="{FF2B5EF4-FFF2-40B4-BE49-F238E27FC236}">
                <a16:creationId xmlns:a16="http://schemas.microsoft.com/office/drawing/2014/main" id="{ED484AC9-2BCE-7871-BC70-9A63EA94146D}"/>
              </a:ext>
            </a:extLst>
          </p:cNvPr>
          <p:cNvSpPr txBox="1"/>
          <p:nvPr/>
        </p:nvSpPr>
        <p:spPr>
          <a:xfrm>
            <a:off x="9248273" y="2433031"/>
            <a:ext cx="2727163" cy="830104"/>
          </a:xfrm>
          <a:prstGeom prst="irregularSeal2">
            <a:avLst/>
          </a:prstGeom>
          <a:solidFill>
            <a:srgbClr val="0070C0"/>
          </a:solidFill>
          <a:ln>
            <a:solidFill>
              <a:schemeClr val="tx1"/>
            </a:solidFill>
          </a:ln>
        </p:spPr>
        <p:txBody>
          <a:bodyPr wrap="square" rtlCol="0">
            <a:spAutoFit/>
          </a:bodyPr>
          <a:lstStyle/>
          <a:p>
            <a:pPr algn="ctr"/>
            <a:r>
              <a:rPr lang="en-GB" dirty="0" err="1"/>
              <a:t>ansbrydol</a:t>
            </a:r>
            <a:endParaRPr lang="en-GB" dirty="0"/>
          </a:p>
        </p:txBody>
      </p:sp>
      <p:sp>
        <p:nvSpPr>
          <p:cNvPr id="23" name="TextBox 22">
            <a:extLst>
              <a:ext uri="{FF2B5EF4-FFF2-40B4-BE49-F238E27FC236}">
                <a16:creationId xmlns:a16="http://schemas.microsoft.com/office/drawing/2014/main" id="{0CA6EBFB-6454-FA3D-2A6F-C64FD55A020B}"/>
              </a:ext>
            </a:extLst>
          </p:cNvPr>
          <p:cNvSpPr txBox="1"/>
          <p:nvPr/>
        </p:nvSpPr>
        <p:spPr>
          <a:xfrm>
            <a:off x="537410" y="2696673"/>
            <a:ext cx="2390271" cy="830104"/>
          </a:xfrm>
          <a:prstGeom prst="irregularSeal2">
            <a:avLst/>
          </a:prstGeom>
          <a:solidFill>
            <a:srgbClr val="FFC000"/>
          </a:solidFill>
          <a:ln>
            <a:solidFill>
              <a:schemeClr val="tx1"/>
            </a:solidFill>
          </a:ln>
        </p:spPr>
        <p:txBody>
          <a:bodyPr wrap="square" rtlCol="0">
            <a:spAutoFit/>
          </a:bodyPr>
          <a:lstStyle/>
          <a:p>
            <a:pPr algn="ctr"/>
            <a:r>
              <a:rPr lang="en-GB" dirty="0" err="1"/>
              <a:t>diddorol</a:t>
            </a:r>
            <a:endParaRPr lang="en-GB" dirty="0"/>
          </a:p>
        </p:txBody>
      </p:sp>
      <p:sp>
        <p:nvSpPr>
          <p:cNvPr id="24" name="TextBox 23">
            <a:extLst>
              <a:ext uri="{FF2B5EF4-FFF2-40B4-BE49-F238E27FC236}">
                <a16:creationId xmlns:a16="http://schemas.microsoft.com/office/drawing/2014/main" id="{16425B5C-EFE5-FB44-CA96-AB5D1F5F2DC4}"/>
              </a:ext>
            </a:extLst>
          </p:cNvPr>
          <p:cNvSpPr txBox="1"/>
          <p:nvPr/>
        </p:nvSpPr>
        <p:spPr>
          <a:xfrm>
            <a:off x="8638671" y="5791106"/>
            <a:ext cx="3465095" cy="830104"/>
          </a:xfrm>
          <a:prstGeom prst="irregularSeal2">
            <a:avLst/>
          </a:prstGeom>
          <a:solidFill>
            <a:srgbClr val="92D050"/>
          </a:solidFill>
          <a:ln>
            <a:solidFill>
              <a:schemeClr val="tx1"/>
            </a:solidFill>
          </a:ln>
        </p:spPr>
        <p:txBody>
          <a:bodyPr wrap="square" rtlCol="0">
            <a:spAutoFit/>
          </a:bodyPr>
          <a:lstStyle/>
          <a:p>
            <a:pPr algn="ctr"/>
            <a:r>
              <a:rPr lang="en-GB" dirty="0" err="1"/>
              <a:t>angrheadigol</a:t>
            </a:r>
            <a:endParaRPr lang="en-GB" dirty="0"/>
          </a:p>
        </p:txBody>
      </p:sp>
    </p:spTree>
    <p:extLst>
      <p:ext uri="{BB962C8B-B14F-4D97-AF65-F5344CB8AC3E}">
        <p14:creationId xmlns:p14="http://schemas.microsoft.com/office/powerpoint/2010/main" val="41784420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9954A0-A6FD-00D0-73B8-38C12B90B8F5}"/>
              </a:ext>
            </a:extLst>
          </p:cNvPr>
          <p:cNvSpPr txBox="1"/>
          <p:nvPr/>
        </p:nvSpPr>
        <p:spPr>
          <a:xfrm>
            <a:off x="10667999" y="195384"/>
            <a:ext cx="148492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4000">
              <a:cs typeface="Calibri"/>
            </a:endParaRPr>
          </a:p>
        </p:txBody>
      </p:sp>
      <p:graphicFrame>
        <p:nvGraphicFramePr>
          <p:cNvPr id="2" name="Diagram 1">
            <a:extLst>
              <a:ext uri="{FF2B5EF4-FFF2-40B4-BE49-F238E27FC236}">
                <a16:creationId xmlns:a16="http://schemas.microsoft.com/office/drawing/2014/main" id="{531797A6-D958-2D48-8527-2000A2B3E333}"/>
              </a:ext>
            </a:extLst>
          </p:cNvPr>
          <p:cNvGraphicFramePr/>
          <p:nvPr>
            <p:extLst>
              <p:ext uri="{D42A27DB-BD31-4B8C-83A1-F6EECF244321}">
                <p14:modId xmlns:p14="http://schemas.microsoft.com/office/powerpoint/2010/main" val="1620904512"/>
              </p:ext>
            </p:extLst>
          </p:nvPr>
        </p:nvGraphicFramePr>
        <p:xfrm>
          <a:off x="346368" y="239912"/>
          <a:ext cx="11499263" cy="6378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851DD50-ADB3-92AE-69DC-2D38FE9F14AA}"/>
              </a:ext>
            </a:extLst>
          </p:cNvPr>
          <p:cNvSpPr txBox="1"/>
          <p:nvPr/>
        </p:nvSpPr>
        <p:spPr>
          <a:xfrm>
            <a:off x="39077" y="697113"/>
            <a:ext cx="4094328" cy="2862322"/>
          </a:xfrm>
          <a:prstGeom prst="rect">
            <a:avLst/>
          </a:prstGeom>
          <a:noFill/>
        </p:spPr>
        <p:txBody>
          <a:bodyPr wrap="square" rtlCol="0">
            <a:spAutoFit/>
          </a:bodyPr>
          <a:lstStyle/>
          <a:p>
            <a:pPr marL="342900" indent="-342900">
              <a:buAutoNum type="arabicPeriod"/>
            </a:pPr>
            <a:r>
              <a:rPr lang="en-GB" b="0" i="0" dirty="0" err="1">
                <a:solidFill>
                  <a:srgbClr val="111111"/>
                </a:solidFill>
                <a:effectLst/>
                <a:latin typeface="Arial" panose="020B0604020202020204" pitchFamily="34" charset="0"/>
              </a:rPr>
              <a:t>Gweithiwch</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mewn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trioedd</a:t>
            </a:r>
            <a:r>
              <a:rPr lang="en-GB" b="0" i="0" dirty="0">
                <a:solidFill>
                  <a:srgbClr val="111111"/>
                </a:solidFill>
                <a:effectLst/>
                <a:latin typeface="Arial" panose="020B0604020202020204" pitchFamily="34" charset="0"/>
              </a:rPr>
              <a:t>.</a:t>
            </a:r>
          </a:p>
          <a:p>
            <a:pPr marL="342900" indent="-342900">
              <a:buAutoNum type="arabicPeriod"/>
            </a:pPr>
            <a:r>
              <a:rPr lang="en-GB" b="0" i="0" dirty="0">
                <a:solidFill>
                  <a:srgbClr val="111111"/>
                </a:solidFill>
                <a:effectLst/>
                <a:latin typeface="Arial" panose="020B0604020202020204" pitchFamily="34" charset="0"/>
              </a:rPr>
              <a:t>Mae </a:t>
            </a:r>
            <a:r>
              <a:rPr lang="en-GB" b="0" i="0" dirty="0" err="1">
                <a:solidFill>
                  <a:srgbClr val="111111"/>
                </a:solidFill>
                <a:effectLst/>
                <a:latin typeface="Arial" panose="020B0604020202020204" pitchFamily="34" charset="0"/>
              </a:rPr>
              <a:t>rhaid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a:t>
            </a:r>
            <a:r>
              <a:rPr lang="en-GB" b="0" i="0" dirty="0">
                <a:solidFill>
                  <a:srgbClr val="111111"/>
                </a:solidFill>
                <a:effectLst/>
                <a:latin typeface="Arial" panose="020B0604020202020204" pitchFamily="34" charset="0"/>
              </a:rPr>
              <a:t> chi </a:t>
            </a:r>
            <a:r>
              <a:rPr lang="en-GB" b="0" i="0" dirty="0" err="1">
                <a:solidFill>
                  <a:srgbClr val="111111"/>
                </a:solidFill>
                <a:effectLst/>
                <a:latin typeface="Arial" panose="020B0604020202020204" pitchFamily="34" charset="0"/>
              </a:rPr>
              <a:t>cyfieithi'r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brawddegau</a:t>
            </a:r>
            <a:r>
              <a:rPr lang="en-GB" b="0" i="0" dirty="0">
                <a:solidFill>
                  <a:srgbClr val="111111"/>
                </a:solidFill>
                <a:effectLst/>
                <a:latin typeface="Arial" panose="020B0604020202020204" pitchFamily="34" charset="0"/>
              </a:rPr>
              <a:t>. </a:t>
            </a:r>
          </a:p>
          <a:p>
            <a:pPr marL="342900" indent="-342900">
              <a:buAutoNum type="arabicPeriod"/>
            </a:pPr>
            <a:r>
              <a:rPr lang="en-GB" b="0" i="0" dirty="0" err="1">
                <a:solidFill>
                  <a:srgbClr val="111111"/>
                </a:solidFill>
                <a:effectLst/>
                <a:latin typeface="Arial" panose="020B0604020202020204" pitchFamily="34" charset="0"/>
              </a:rPr>
              <a:t>Rhaid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ddau</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berson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cyfieithi</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Cymrydwch</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troi</a:t>
            </a:r>
            <a:r>
              <a:rPr lang="en-GB" b="0" i="0" dirty="0">
                <a:solidFill>
                  <a:srgbClr val="111111"/>
                </a:solidFill>
                <a:effectLst/>
                <a:latin typeface="Arial" panose="020B0604020202020204" pitchFamily="34" charset="0"/>
              </a:rPr>
              <a:t>.</a:t>
            </a:r>
          </a:p>
          <a:p>
            <a:pPr marL="342900" indent="-342900">
              <a:buAutoNum type="arabicPeriod"/>
            </a:pPr>
            <a:r>
              <a:rPr lang="en-GB" b="0" i="0" dirty="0" err="1">
                <a:solidFill>
                  <a:srgbClr val="111111"/>
                </a:solidFill>
                <a:effectLst/>
                <a:latin typeface="Arial" panose="020B0604020202020204" pitchFamily="34" charset="0"/>
              </a:rPr>
              <a:t>Rhaid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i</a:t>
            </a:r>
            <a:r>
              <a:rPr lang="en-GB" b="0" i="0" dirty="0">
                <a:solidFill>
                  <a:srgbClr val="111111"/>
                </a:solidFill>
                <a:effectLst/>
                <a:latin typeface="Arial" panose="020B0604020202020204" pitchFamily="34" charset="0"/>
              </a:rPr>
              <a:t> un person </a:t>
            </a:r>
            <a:r>
              <a:rPr lang="en-GB" b="0" i="0" dirty="0" err="1">
                <a:solidFill>
                  <a:srgbClr val="111111"/>
                </a:solidFill>
                <a:effectLst/>
                <a:latin typeface="Arial" panose="020B0604020202020204" pitchFamily="34" charset="0"/>
              </a:rPr>
              <a:t>yn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gwirio'r</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atebion</a:t>
            </a:r>
            <a:r>
              <a:rPr lang="en-GB" b="0" i="0" dirty="0">
                <a:solidFill>
                  <a:srgbClr val="111111"/>
                </a:solidFill>
                <a:effectLst/>
                <a:latin typeface="Arial" panose="020B0604020202020204" pitchFamily="34" charset="0"/>
              </a:rPr>
              <a:t>. </a:t>
            </a:r>
          </a:p>
          <a:p>
            <a:pPr marL="342900" indent="-342900">
              <a:buAutoNum type="arabicPeriod"/>
            </a:pPr>
            <a:r>
              <a:rPr lang="en-GB" b="0" i="0" dirty="0">
                <a:solidFill>
                  <a:srgbClr val="111111"/>
                </a:solidFill>
                <a:effectLst/>
                <a:latin typeface="Arial" panose="020B0604020202020204" pitchFamily="34" charset="0"/>
              </a:rPr>
              <a:t>Pan </a:t>
            </a:r>
            <a:r>
              <a:rPr lang="en-GB" b="0" i="0" dirty="0" err="1">
                <a:solidFill>
                  <a:srgbClr val="111111"/>
                </a:solidFill>
                <a:effectLst/>
                <a:latin typeface="Arial" panose="020B0604020202020204" pitchFamily="34" charset="0"/>
              </a:rPr>
              <a:t>fyddan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nhw’n</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gwneud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camgymeriad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bydd</a:t>
            </a:r>
            <a:r>
              <a:rPr lang="en-GB" b="0" i="0" dirty="0">
                <a:solidFill>
                  <a:srgbClr val="111111"/>
                </a:solidFill>
                <a:effectLst/>
                <a:latin typeface="Arial" panose="020B0604020202020204" pitchFamily="34" charset="0"/>
              </a:rPr>
              <a:t> </a:t>
            </a:r>
            <a:r>
              <a:rPr lang="en-GB" b="0" i="0" dirty="0" err="1">
                <a:solidFill>
                  <a:srgbClr val="111111"/>
                </a:solidFill>
                <a:effectLst/>
                <a:latin typeface="Arial" panose="020B0604020202020204" pitchFamily="34" charset="0"/>
              </a:rPr>
              <a:t>hi'n</a:t>
            </a:r>
            <a:r>
              <a:rPr lang="en-GB" b="0" i="0" dirty="0">
                <a:solidFill>
                  <a:srgbClr val="111111"/>
                </a:solidFill>
                <a:effectLst/>
                <a:latin typeface="Arial" panose="020B0604020202020204" pitchFamily="34" charset="0"/>
              </a:rPr>
              <a:t> y </a:t>
            </a:r>
            <a:r>
              <a:rPr lang="en-GB" b="0" i="0" dirty="0" err="1">
                <a:solidFill>
                  <a:srgbClr val="111111"/>
                </a:solidFill>
                <a:effectLst/>
                <a:latin typeface="Arial" panose="020B0604020202020204" pitchFamily="34" charset="0"/>
              </a:rPr>
              <a:t>troi</a:t>
            </a:r>
            <a:r>
              <a:rPr lang="en-GB" b="0" i="0" dirty="0">
                <a:solidFill>
                  <a:srgbClr val="111111"/>
                </a:solidFill>
                <a:effectLst/>
                <a:latin typeface="Arial" panose="020B0604020202020204" pitchFamily="34" charset="0"/>
              </a:rPr>
              <a:t> person </a:t>
            </a:r>
            <a:r>
              <a:rPr lang="en-GB" b="0" i="0" dirty="0" err="1">
                <a:solidFill>
                  <a:srgbClr val="111111"/>
                </a:solidFill>
                <a:effectLst/>
                <a:latin typeface="Arial" panose="020B0604020202020204" pitchFamily="34" charset="0"/>
              </a:rPr>
              <a:t>arall</a:t>
            </a:r>
            <a:r>
              <a:rPr lang="en-GB" b="0" i="0" dirty="0">
                <a:solidFill>
                  <a:srgbClr val="111111"/>
                </a:solidFill>
                <a:effectLst/>
                <a:latin typeface="Arial" panose="020B0604020202020204" pitchFamily="34" charset="0"/>
              </a:rPr>
              <a:t>.</a:t>
            </a:r>
            <a:endParaRPr lang="en-GB" dirty="0"/>
          </a:p>
        </p:txBody>
      </p:sp>
      <p:sp>
        <p:nvSpPr>
          <p:cNvPr id="6" name="TextBox 5">
            <a:extLst>
              <a:ext uri="{FF2B5EF4-FFF2-40B4-BE49-F238E27FC236}">
                <a16:creationId xmlns:a16="http://schemas.microsoft.com/office/drawing/2014/main" id="{8D315C79-44C6-40AE-E117-B0F242EA6A4D}"/>
              </a:ext>
            </a:extLst>
          </p:cNvPr>
          <p:cNvSpPr txBox="1"/>
          <p:nvPr/>
        </p:nvSpPr>
        <p:spPr>
          <a:xfrm>
            <a:off x="168442" y="84221"/>
            <a:ext cx="4475747" cy="646331"/>
          </a:xfrm>
          <a:prstGeom prst="rect">
            <a:avLst/>
          </a:prstGeom>
          <a:noFill/>
        </p:spPr>
        <p:txBody>
          <a:bodyPr wrap="square" rtlCol="0">
            <a:spAutoFit/>
          </a:bodyPr>
          <a:lstStyle/>
          <a:p>
            <a:r>
              <a:rPr lang="en-GB" sz="3600" b="1" dirty="0">
                <a:solidFill>
                  <a:srgbClr val="85DEEE"/>
                </a:solidFill>
              </a:rPr>
              <a:t>Pyramid </a:t>
            </a:r>
            <a:r>
              <a:rPr lang="en-GB" sz="3600" b="1" dirty="0" err="1">
                <a:solidFill>
                  <a:srgbClr val="85DEEE"/>
                </a:solidFill>
              </a:rPr>
              <a:t>Cyfieithu</a:t>
            </a:r>
            <a:endParaRPr lang="en-GB" sz="3600" b="1" dirty="0">
              <a:solidFill>
                <a:srgbClr val="85DEEE"/>
              </a:solidFill>
            </a:endParaRPr>
          </a:p>
        </p:txBody>
      </p:sp>
    </p:spTree>
    <p:extLst>
      <p:ext uri="{BB962C8B-B14F-4D97-AF65-F5344CB8AC3E}">
        <p14:creationId xmlns:p14="http://schemas.microsoft.com/office/powerpoint/2010/main" val="3370790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95E1EC-73F6-E643-9A42-C843341484D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110137D-650B-6BCA-1FF6-052F890CEA9D}"/>
              </a:ext>
            </a:extLst>
          </p:cNvPr>
          <p:cNvSpPr txBox="1"/>
          <p:nvPr/>
        </p:nvSpPr>
        <p:spPr>
          <a:xfrm>
            <a:off x="10667999" y="195384"/>
            <a:ext cx="148492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4000">
              <a:cs typeface="Calibri"/>
            </a:endParaRPr>
          </a:p>
        </p:txBody>
      </p:sp>
      <p:graphicFrame>
        <p:nvGraphicFramePr>
          <p:cNvPr id="2" name="Diagram 1">
            <a:extLst>
              <a:ext uri="{FF2B5EF4-FFF2-40B4-BE49-F238E27FC236}">
                <a16:creationId xmlns:a16="http://schemas.microsoft.com/office/drawing/2014/main" id="{7C91C8F7-2602-CBF2-A779-C2DAD4CB6E09}"/>
              </a:ext>
            </a:extLst>
          </p:cNvPr>
          <p:cNvGraphicFramePr/>
          <p:nvPr>
            <p:extLst>
              <p:ext uri="{D42A27DB-BD31-4B8C-83A1-F6EECF244321}">
                <p14:modId xmlns:p14="http://schemas.microsoft.com/office/powerpoint/2010/main" val="2489098951"/>
              </p:ext>
            </p:extLst>
          </p:nvPr>
        </p:nvGraphicFramePr>
        <p:xfrm>
          <a:off x="346368" y="239912"/>
          <a:ext cx="11499263" cy="6378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B138CE7-46CE-B71F-C133-52E93B7342F9}"/>
              </a:ext>
            </a:extLst>
          </p:cNvPr>
          <p:cNvSpPr txBox="1"/>
          <p:nvPr/>
        </p:nvSpPr>
        <p:spPr>
          <a:xfrm>
            <a:off x="168442" y="84221"/>
            <a:ext cx="4475747" cy="646331"/>
          </a:xfrm>
          <a:prstGeom prst="rect">
            <a:avLst/>
          </a:prstGeom>
          <a:noFill/>
        </p:spPr>
        <p:txBody>
          <a:bodyPr wrap="square" rtlCol="0">
            <a:spAutoFit/>
          </a:bodyPr>
          <a:lstStyle/>
          <a:p>
            <a:r>
              <a:rPr lang="en-GB" sz="3600" b="1" dirty="0" err="1">
                <a:solidFill>
                  <a:srgbClr val="85DEEE"/>
                </a:solidFill>
              </a:rPr>
              <a:t>Atebion</a:t>
            </a:r>
            <a:endParaRPr lang="en-GB" sz="3600" b="1" dirty="0">
              <a:solidFill>
                <a:srgbClr val="85DEEE"/>
              </a:solidFill>
            </a:endParaRPr>
          </a:p>
        </p:txBody>
      </p:sp>
    </p:spTree>
    <p:extLst>
      <p:ext uri="{BB962C8B-B14F-4D97-AF65-F5344CB8AC3E}">
        <p14:creationId xmlns:p14="http://schemas.microsoft.com/office/powerpoint/2010/main" val="19413265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EE4FB17-6AD7-FEAC-7B47-E43CCF818815}"/>
              </a:ext>
            </a:extLst>
          </p:cNvPr>
          <p:cNvGraphicFramePr>
            <a:graphicFrameLocks noGrp="1"/>
          </p:cNvGraphicFramePr>
          <p:nvPr>
            <p:extLst>
              <p:ext uri="{D42A27DB-BD31-4B8C-83A1-F6EECF244321}">
                <p14:modId xmlns:p14="http://schemas.microsoft.com/office/powerpoint/2010/main" val="588402342"/>
              </p:ext>
            </p:extLst>
          </p:nvPr>
        </p:nvGraphicFramePr>
        <p:xfrm>
          <a:off x="457199" y="876300"/>
          <a:ext cx="11194472" cy="5770169"/>
        </p:xfrm>
        <a:graphic>
          <a:graphicData uri="http://schemas.openxmlformats.org/drawingml/2006/table">
            <a:tbl>
              <a:tblPr firstRow="1" bandRow="1">
                <a:tableStyleId>{5C22544A-7EE6-4342-B048-85BDC9FD1C3A}</a:tableStyleId>
              </a:tblPr>
              <a:tblGrid>
                <a:gridCol w="2814991">
                  <a:extLst>
                    <a:ext uri="{9D8B030D-6E8A-4147-A177-3AD203B41FA5}">
                      <a16:colId xmlns:a16="http://schemas.microsoft.com/office/drawing/2014/main" val="1397781467"/>
                    </a:ext>
                  </a:extLst>
                </a:gridCol>
                <a:gridCol w="4179316">
                  <a:extLst>
                    <a:ext uri="{9D8B030D-6E8A-4147-A177-3AD203B41FA5}">
                      <a16:colId xmlns:a16="http://schemas.microsoft.com/office/drawing/2014/main" val="735868025"/>
                    </a:ext>
                  </a:extLst>
                </a:gridCol>
                <a:gridCol w="1139812">
                  <a:extLst>
                    <a:ext uri="{9D8B030D-6E8A-4147-A177-3AD203B41FA5}">
                      <a16:colId xmlns:a16="http://schemas.microsoft.com/office/drawing/2014/main" val="3808316865"/>
                    </a:ext>
                  </a:extLst>
                </a:gridCol>
                <a:gridCol w="1062640">
                  <a:extLst>
                    <a:ext uri="{9D8B030D-6E8A-4147-A177-3AD203B41FA5}">
                      <a16:colId xmlns:a16="http://schemas.microsoft.com/office/drawing/2014/main" val="1186571562"/>
                    </a:ext>
                  </a:extLst>
                </a:gridCol>
                <a:gridCol w="1997713">
                  <a:extLst>
                    <a:ext uri="{9D8B030D-6E8A-4147-A177-3AD203B41FA5}">
                      <a16:colId xmlns:a16="http://schemas.microsoft.com/office/drawing/2014/main" val="1813073417"/>
                    </a:ext>
                  </a:extLst>
                </a:gridCol>
              </a:tblGrid>
              <a:tr h="412405">
                <a:tc>
                  <a:txBody>
                    <a:bodyPr/>
                    <a:lstStyle/>
                    <a:p>
                      <a:r>
                        <a:rPr lang="en-GB" b="0" dirty="0" err="1">
                          <a:solidFill>
                            <a:schemeClr val="tx1"/>
                          </a:solidFill>
                        </a:rPr>
                        <a:t>Fy</a:t>
                      </a:r>
                      <a:r>
                        <a:rPr lang="en-GB" b="0" dirty="0">
                          <a:solidFill>
                            <a:schemeClr val="tx1"/>
                          </a:solidFill>
                        </a:rPr>
                        <a:t> </a:t>
                      </a:r>
                      <a:r>
                        <a:rPr lang="en-GB" b="0" dirty="0" err="1">
                          <a:solidFill>
                            <a:schemeClr val="tx1"/>
                          </a:solidFill>
                        </a:rPr>
                        <a:t>hoff</a:t>
                      </a:r>
                      <a:r>
                        <a:rPr lang="en-GB" b="0" dirty="0">
                          <a:solidFill>
                            <a:schemeClr val="tx1"/>
                          </a:solidFill>
                        </a:rPr>
                        <a:t> </a:t>
                      </a:r>
                      <a:r>
                        <a:rPr lang="en-GB" b="0" dirty="0" err="1">
                          <a:solidFill>
                            <a:schemeClr val="tx1"/>
                          </a:solidFill>
                          <a:highlight>
                            <a:srgbClr val="FFFF00"/>
                          </a:highlight>
                        </a:rPr>
                        <a:t>dd</a:t>
                      </a:r>
                      <a:r>
                        <a:rPr lang="en-GB" b="0" dirty="0" err="1">
                          <a:solidFill>
                            <a:schemeClr val="tx1"/>
                          </a:solidFill>
                        </a:rPr>
                        <a:t>arn</a:t>
                      </a:r>
                      <a:r>
                        <a:rPr lang="en-GB" b="0" dirty="0">
                          <a:solidFill>
                            <a:schemeClr val="tx1"/>
                          </a:solidFill>
                        </a:rPr>
                        <a:t> </a:t>
                      </a:r>
                      <a:r>
                        <a:rPr lang="en-GB" b="0" dirty="0" err="1">
                          <a:solidFill>
                            <a:schemeClr val="tx1"/>
                          </a:solidFill>
                        </a:rPr>
                        <a:t>i</a:t>
                      </a:r>
                      <a:r>
                        <a:rPr lang="en-GB" b="0" dirty="0">
                          <a:solidFill>
                            <a:schemeClr val="tx1"/>
                          </a:solidFill>
                        </a:rPr>
                        <a:t> </a:t>
                      </a:r>
                      <a:r>
                        <a:rPr lang="en-GB" b="0" dirty="0" err="1">
                          <a:solidFill>
                            <a:schemeClr val="tx1"/>
                          </a:solidFill>
                        </a:rPr>
                        <a:t>ydy</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a:solidFill>
                            <a:schemeClr val="tx1"/>
                          </a:solidFill>
                        </a:rPr>
                        <a:t>“</a:t>
                      </a:r>
                      <a:r>
                        <a:rPr lang="en-GB" b="0" dirty="0" err="1">
                          <a:solidFill>
                            <a:schemeClr val="tx1"/>
                          </a:solidFill>
                        </a:rPr>
                        <a:t>Bwâu</a:t>
                      </a:r>
                      <a:r>
                        <a:rPr lang="en-GB" b="0" dirty="0">
                          <a:solidFill>
                            <a:schemeClr val="tx1"/>
                          </a:solidFill>
                        </a:rPr>
                        <a:t> o </a:t>
                      </a:r>
                      <a:r>
                        <a:rPr lang="en-GB" b="0" dirty="0" err="1">
                          <a:solidFill>
                            <a:schemeClr val="tx1"/>
                          </a:solidFill>
                        </a:rPr>
                        <a:t>bethau</a:t>
                      </a:r>
                      <a:r>
                        <a:rPr lang="en-GB" b="0" dirty="0">
                          <a:solidFill>
                            <a:schemeClr val="tx1"/>
                          </a:solidFill>
                        </a:rPr>
                        <a:t> </a:t>
                      </a:r>
                      <a:r>
                        <a:rPr lang="en-GB" b="0" dirty="0" err="1">
                          <a:solidFill>
                            <a:schemeClr val="tx1"/>
                          </a:solidFill>
                        </a:rPr>
                        <a:t>naturiol</a:t>
                      </a:r>
                      <a:r>
                        <a:rPr lang="en-GB" b="0" dirty="0">
                          <a:solidFill>
                            <a:schemeClr val="tx1"/>
                          </a:solidFill>
                        </a:rPr>
                        <a:t> II” (8)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7">
                  <a:txBody>
                    <a:bodyPr/>
                    <a:lstStyle/>
                    <a:p>
                      <a:r>
                        <a:rPr lang="en-GB" b="0" dirty="0" err="1">
                          <a:solidFill>
                            <a:schemeClr val="tx1"/>
                          </a:solidFill>
                        </a:rPr>
                        <a:t>achos</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7">
                  <a:txBody>
                    <a:bodyPr/>
                    <a:lstStyle/>
                    <a:p>
                      <a:r>
                        <a:rPr lang="en-GB" b="0" dirty="0" err="1">
                          <a:solidFill>
                            <a:schemeClr val="tx1"/>
                          </a:solidFill>
                        </a:rPr>
                        <a:t>mae’n</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a:solidFill>
                            <a:schemeClr val="tx1"/>
                          </a:solidFill>
                          <a:highlight>
                            <a:srgbClr val="FFFF00"/>
                          </a:highlight>
                        </a:rPr>
                        <a:t>_</a:t>
                      </a:r>
                      <a:r>
                        <a:rPr lang="en-GB" b="0" dirty="0">
                          <a:solidFill>
                            <a:schemeClr val="tx1"/>
                          </a:solidFill>
                        </a:rPr>
                        <a:t>wych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1623434"/>
                  </a:ext>
                </a:extLst>
              </a:tr>
              <a:tr h="412405">
                <a:tc>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a:solidFill>
                            <a:schemeClr val="tx1"/>
                          </a:solidFill>
                        </a:rPr>
                        <a:t>“</a:t>
                      </a:r>
                      <a:r>
                        <a:rPr lang="en-GB" b="0" dirty="0" err="1">
                          <a:solidFill>
                            <a:schemeClr val="tx1"/>
                          </a:solidFill>
                        </a:rPr>
                        <a:t>Plancton</a:t>
                      </a:r>
                      <a:r>
                        <a:rPr lang="en-GB" b="0" dirty="0">
                          <a:solidFill>
                            <a:schemeClr val="tx1"/>
                          </a:solidFill>
                        </a:rPr>
                        <a:t> II” (9)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highlight>
                            <a:srgbClr val="FFFF00"/>
                          </a:highlight>
                        </a:rPr>
                        <a:t>dd</a:t>
                      </a:r>
                      <a:r>
                        <a:rPr lang="en-GB" b="0" dirty="0" err="1">
                          <a:solidFill>
                            <a:schemeClr val="tx1"/>
                          </a:solidFill>
                        </a:rPr>
                        <a:t>iddorol</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38941889"/>
                  </a:ext>
                </a:extLst>
              </a:tr>
              <a:tr h="412405">
                <a:tc>
                  <a:txBody>
                    <a:bodyPr/>
                    <a:lstStyle/>
                    <a:p>
                      <a:r>
                        <a:rPr lang="en-GB" b="0" dirty="0" err="1">
                          <a:solidFill>
                            <a:schemeClr val="tx1"/>
                          </a:solidFill>
                        </a:rPr>
                        <a:t>Rydw</a:t>
                      </a:r>
                      <a:r>
                        <a:rPr lang="en-GB" b="0" dirty="0">
                          <a:solidFill>
                            <a:schemeClr val="tx1"/>
                          </a:solidFill>
                        </a:rPr>
                        <a:t> </a:t>
                      </a:r>
                      <a:r>
                        <a:rPr lang="en-GB" b="0" dirty="0" err="1">
                          <a:solidFill>
                            <a:schemeClr val="tx1"/>
                          </a:solidFill>
                        </a:rPr>
                        <a:t>i’n</a:t>
                      </a:r>
                      <a:r>
                        <a:rPr lang="en-GB" b="0" dirty="0">
                          <a:solidFill>
                            <a:schemeClr val="tx1"/>
                          </a:solidFill>
                        </a:rPr>
                        <a:t> </a:t>
                      </a:r>
                      <a:r>
                        <a:rPr lang="en-GB" b="0" dirty="0" err="1">
                          <a:solidFill>
                            <a:schemeClr val="tx1"/>
                          </a:solidFill>
                        </a:rPr>
                        <a:t>hoffi</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a:solidFill>
                            <a:schemeClr val="tx1"/>
                          </a:solidFill>
                        </a:rPr>
                        <a:t>“Llyr” (10)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highlight>
                            <a:srgbClr val="FFFF00"/>
                          </a:highlight>
                        </a:rPr>
                        <a:t>g</a:t>
                      </a:r>
                      <a:r>
                        <a:rPr lang="en-GB" b="0" dirty="0" err="1">
                          <a:solidFill>
                            <a:schemeClr val="tx1"/>
                          </a:solidFill>
                        </a:rPr>
                        <a:t>readigol</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68438959"/>
                  </a:ext>
                </a:extLst>
              </a:tr>
              <a:tr h="412405">
                <a:tc>
                  <a:txBody>
                    <a:bodyPr/>
                    <a:lstStyle/>
                    <a:p>
                      <a:r>
                        <a:rPr lang="en-GB" b="0" dirty="0" err="1">
                          <a:solidFill>
                            <a:schemeClr val="tx1"/>
                          </a:solidFill>
                        </a:rPr>
                        <a:t>Dydw</a:t>
                      </a:r>
                      <a:r>
                        <a:rPr lang="en-GB" b="0" dirty="0">
                          <a:solidFill>
                            <a:schemeClr val="tx1"/>
                          </a:solidFill>
                        </a:rPr>
                        <a:t> </a:t>
                      </a:r>
                      <a:r>
                        <a:rPr lang="en-GB" b="0" dirty="0" err="1">
                          <a:solidFill>
                            <a:schemeClr val="tx1"/>
                          </a:solidFill>
                        </a:rPr>
                        <a:t>i</a:t>
                      </a:r>
                      <a:r>
                        <a:rPr lang="en-GB" b="0" dirty="0">
                          <a:solidFill>
                            <a:schemeClr val="tx1"/>
                          </a:solidFill>
                        </a:rPr>
                        <a:t> </a:t>
                      </a:r>
                      <a:r>
                        <a:rPr lang="en-GB" b="0" dirty="0" err="1">
                          <a:solidFill>
                            <a:schemeClr val="tx1"/>
                          </a:solidFill>
                        </a:rPr>
                        <a:t>ddim</a:t>
                      </a:r>
                      <a:r>
                        <a:rPr lang="en-GB" b="0" dirty="0">
                          <a:solidFill>
                            <a:schemeClr val="tx1"/>
                          </a:solidFill>
                        </a:rPr>
                        <a:t> </a:t>
                      </a:r>
                      <a:r>
                        <a:rPr lang="en-GB" b="0" dirty="0" err="1">
                          <a:solidFill>
                            <a:schemeClr val="tx1"/>
                          </a:solidFill>
                        </a:rPr>
                        <a:t>yn</a:t>
                      </a:r>
                      <a:r>
                        <a:rPr lang="en-GB" b="0" dirty="0">
                          <a:solidFill>
                            <a:schemeClr val="tx1"/>
                          </a:solidFill>
                        </a:rPr>
                        <a:t> </a:t>
                      </a:r>
                      <a:r>
                        <a:rPr lang="en-GB" b="0" dirty="0" err="1">
                          <a:solidFill>
                            <a:schemeClr val="tx1"/>
                          </a:solidFill>
                        </a:rPr>
                        <a:t>hoffi</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a:solidFill>
                            <a:schemeClr val="tx1"/>
                          </a:solidFill>
                        </a:rPr>
                        <a:t>“</a:t>
                      </a:r>
                      <a:r>
                        <a:rPr lang="en-GB" b="0" dirty="0" err="1">
                          <a:solidFill>
                            <a:schemeClr val="tx1"/>
                          </a:solidFill>
                        </a:rPr>
                        <a:t>Gwario</a:t>
                      </a:r>
                      <a:r>
                        <a:rPr lang="en-GB" b="0" dirty="0">
                          <a:solidFill>
                            <a:schemeClr val="tx1"/>
                          </a:solidFill>
                        </a:rPr>
                        <a:t>” (11)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highlight>
                            <a:srgbClr val="FFFF00"/>
                          </a:highlight>
                        </a:rPr>
                        <a:t>l</a:t>
                      </a:r>
                      <a:r>
                        <a:rPr lang="en-GB" b="0" dirty="0" err="1">
                          <a:solidFill>
                            <a:schemeClr val="tx1"/>
                          </a:solidFill>
                        </a:rPr>
                        <a:t>iwgar</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82000410"/>
                  </a:ext>
                </a:extLst>
              </a:tr>
              <a:tr h="412405">
                <a:tc>
                  <a:txBody>
                    <a:bodyPr/>
                    <a:lstStyle/>
                    <a:p>
                      <a:endParaRPr lang="en-GB" b="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solidFill>
                            <a:schemeClr val="tx1"/>
                          </a:solidFill>
                        </a:rPr>
                        <a:t>“</a:t>
                      </a:r>
                      <a:r>
                        <a:rPr lang="en-GB" b="0" dirty="0" err="1">
                          <a:solidFill>
                            <a:schemeClr val="tx1"/>
                          </a:solidFill>
                        </a:rPr>
                        <a:t>Plancton</a:t>
                      </a:r>
                      <a:r>
                        <a:rPr lang="en-GB" b="0" dirty="0">
                          <a:solidFill>
                            <a:schemeClr val="tx1"/>
                          </a:solidFill>
                        </a:rPr>
                        <a:t> III” (12)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highlight>
                            <a:srgbClr val="FFFF00"/>
                          </a:highlight>
                        </a:rPr>
                        <a:t>b</a:t>
                      </a:r>
                      <a:r>
                        <a:rPr lang="en-GB" b="0" dirty="0" err="1">
                          <a:solidFill>
                            <a:schemeClr val="tx1"/>
                          </a:solidFill>
                        </a:rPr>
                        <a:t>rydferth</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86587630"/>
                  </a:ext>
                </a:extLst>
              </a:tr>
              <a:tr h="412405">
                <a:tc>
                  <a:txBody>
                    <a:bodyPr/>
                    <a:lstStyle/>
                    <a:p>
                      <a:endParaRPr lang="en-GB" b="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solidFill>
                            <a:schemeClr val="tx1"/>
                          </a:solidFill>
                        </a:rPr>
                        <a:t>“</a:t>
                      </a:r>
                      <a:r>
                        <a:rPr lang="en-GB" b="0" dirty="0" err="1">
                          <a:solidFill>
                            <a:schemeClr val="tx1"/>
                          </a:solidFill>
                        </a:rPr>
                        <a:t>Bwâu</a:t>
                      </a:r>
                      <a:r>
                        <a:rPr lang="en-GB" b="0" dirty="0">
                          <a:solidFill>
                            <a:schemeClr val="tx1"/>
                          </a:solidFill>
                        </a:rPr>
                        <a:t> o </a:t>
                      </a:r>
                      <a:r>
                        <a:rPr lang="en-GB" b="0" dirty="0" err="1">
                          <a:solidFill>
                            <a:schemeClr val="tx1"/>
                          </a:solidFill>
                        </a:rPr>
                        <a:t>bethau</a:t>
                      </a:r>
                      <a:r>
                        <a:rPr lang="en-GB" b="0" dirty="0">
                          <a:solidFill>
                            <a:schemeClr val="tx1"/>
                          </a:solidFill>
                        </a:rPr>
                        <a:t> </a:t>
                      </a:r>
                      <a:r>
                        <a:rPr lang="en-GB" b="0" dirty="0" err="1">
                          <a:solidFill>
                            <a:schemeClr val="tx1"/>
                          </a:solidFill>
                        </a:rPr>
                        <a:t>naturiol</a:t>
                      </a:r>
                      <a:r>
                        <a:rPr lang="en-GB" b="0" dirty="0">
                          <a:solidFill>
                            <a:schemeClr val="tx1"/>
                          </a:solidFill>
                        </a:rPr>
                        <a:t> III” (14)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a:solidFill>
                            <a:schemeClr val="tx1"/>
                          </a:solidFill>
                          <a:highlight>
                            <a:srgbClr val="FFFF00"/>
                          </a:highlight>
                        </a:rPr>
                        <a:t>_</a:t>
                      </a:r>
                      <a:r>
                        <a:rPr lang="en-GB" b="0" dirty="0" err="1">
                          <a:solidFill>
                            <a:schemeClr val="tx1"/>
                          </a:solidFill>
                        </a:rPr>
                        <a:t>wahanol</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24883851"/>
                  </a:ext>
                </a:extLst>
              </a:tr>
              <a:tr h="412405">
                <a:tc>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solidFill>
                            <a:schemeClr val="tx1"/>
                          </a:solidFill>
                        </a:rPr>
                        <a:t>“</a:t>
                      </a:r>
                      <a:r>
                        <a:rPr lang="en-GB" b="0" dirty="0" err="1">
                          <a:solidFill>
                            <a:schemeClr val="tx1"/>
                          </a:solidFill>
                        </a:rPr>
                        <a:t>Croesfannau</a:t>
                      </a:r>
                      <a:r>
                        <a:rPr lang="en-GB" b="0" dirty="0">
                          <a:solidFill>
                            <a:schemeClr val="tx1"/>
                          </a:solidFill>
                        </a:rPr>
                        <a:t> </a:t>
                      </a:r>
                      <a:r>
                        <a:rPr lang="en-GB" b="0" dirty="0" err="1">
                          <a:solidFill>
                            <a:schemeClr val="tx1"/>
                          </a:solidFill>
                        </a:rPr>
                        <a:t>Nefolaidd</a:t>
                      </a:r>
                      <a:r>
                        <a:rPr lang="en-GB" b="0" dirty="0">
                          <a:solidFill>
                            <a:schemeClr val="tx1"/>
                          </a:solidFill>
                        </a:rPr>
                        <a:t>” (15)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rPr>
                        <a:t>anarferol</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80651715"/>
                  </a:ext>
                </a:extLst>
              </a:tr>
              <a:tr h="412405">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rPr>
                        <a:t>rhyfeddol</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257685752"/>
                  </a:ext>
                </a:extLst>
              </a:tr>
              <a:tr h="412405">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err="1">
                          <a:solidFill>
                            <a:schemeClr val="tx1"/>
                          </a:solidFill>
                          <a:highlight>
                            <a:srgbClr val="FFFF00"/>
                          </a:highlight>
                        </a:rPr>
                        <a:t>g</a:t>
                      </a:r>
                      <a:r>
                        <a:rPr lang="en-GB" b="0" dirty="0" err="1">
                          <a:solidFill>
                            <a:schemeClr val="tx1"/>
                          </a:solidFill>
                        </a:rPr>
                        <a:t>lyfar</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33208459"/>
                  </a:ext>
                </a:extLst>
              </a:tr>
              <a:tr h="412405">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rPr>
                        <a:t>ysbrydoledig</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135039133"/>
                  </a:ext>
                </a:extLst>
              </a:tr>
              <a:tr h="412405">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highlight>
                            <a:srgbClr val="FFFF00"/>
                          </a:highlight>
                        </a:rPr>
                        <a:t>dd</a:t>
                      </a:r>
                      <a:r>
                        <a:rPr lang="en-GB" b="0" dirty="0" err="1">
                          <a:solidFill>
                            <a:schemeClr val="tx1"/>
                          </a:solidFill>
                        </a:rPr>
                        <a:t>iflas</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58306660"/>
                  </a:ext>
                </a:extLst>
              </a:tr>
              <a:tr h="411238">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rPr>
                        <a:t>anysbrydol</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2147505"/>
                  </a:ext>
                </a:extLst>
              </a:tr>
              <a:tr h="411238">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rPr>
                        <a:t>blaen</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59304517"/>
                  </a:ext>
                </a:extLst>
              </a:tr>
              <a:tr h="411238">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b="0" dirty="0">
                        <a:solidFill>
                          <a:schemeClr val="tx1"/>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b="0" dirty="0" err="1">
                          <a:solidFill>
                            <a:schemeClr val="tx1"/>
                          </a:solidFill>
                        </a:rPr>
                        <a:t>anghreadigol</a:t>
                      </a: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73368014"/>
                  </a:ext>
                </a:extLst>
              </a:tr>
            </a:tbl>
          </a:graphicData>
        </a:graphic>
      </p:graphicFrame>
      <p:sp>
        <p:nvSpPr>
          <p:cNvPr id="6" name="TextBox 5">
            <a:extLst>
              <a:ext uri="{FF2B5EF4-FFF2-40B4-BE49-F238E27FC236}">
                <a16:creationId xmlns:a16="http://schemas.microsoft.com/office/drawing/2014/main" id="{52105D72-399B-2FD1-AEE0-1E1BFF23387B}"/>
              </a:ext>
            </a:extLst>
          </p:cNvPr>
          <p:cNvSpPr txBox="1"/>
          <p:nvPr/>
        </p:nvSpPr>
        <p:spPr>
          <a:xfrm>
            <a:off x="859810" y="4504372"/>
            <a:ext cx="3412906" cy="1477328"/>
          </a:xfrm>
          <a:prstGeom prst="rect">
            <a:avLst/>
          </a:prstGeom>
          <a:solidFill>
            <a:srgbClr val="FFFF00"/>
          </a:solidFill>
        </p:spPr>
        <p:txBody>
          <a:bodyPr wrap="square">
            <a:spAutoFit/>
          </a:bodyPr>
          <a:lstStyle/>
          <a:p>
            <a:pPr algn="l"/>
            <a:r>
              <a:rPr lang="en-GB" b="1" dirty="0" err="1">
                <a:solidFill>
                  <a:srgbClr val="000000"/>
                </a:solidFill>
                <a:latin typeface="Calibri" panose="020F0502020204030204" pitchFamily="34" charset="0"/>
                <a:cs typeface="Calibri" panose="020F0502020204030204" pitchFamily="34" charset="0"/>
              </a:rPr>
              <a:t>Cofiwch</a:t>
            </a:r>
            <a:r>
              <a:rPr lang="en-GB" b="1" dirty="0">
                <a:solidFill>
                  <a:srgbClr val="000000"/>
                </a:solidFill>
                <a:latin typeface="Calibri" panose="020F0502020204030204" pitchFamily="34" charset="0"/>
                <a:cs typeface="Calibri" panose="020F0502020204030204" pitchFamily="34" charset="0"/>
              </a:rPr>
              <a:t>!</a:t>
            </a:r>
            <a:r>
              <a:rPr lang="en-GB" b="1" i="0" dirty="0">
                <a:solidFill>
                  <a:srgbClr val="000000"/>
                </a:solidFill>
                <a:effectLst/>
                <a:latin typeface="Calibri" panose="020F0502020204030204" pitchFamily="34" charset="0"/>
                <a:cs typeface="Calibri" panose="020F0502020204030204" pitchFamily="34" charset="0"/>
              </a:rPr>
              <a:t> </a:t>
            </a:r>
          </a:p>
          <a:p>
            <a:pPr algn="l"/>
            <a:r>
              <a:rPr lang="en-GB" dirty="0" err="1">
                <a:solidFill>
                  <a:srgbClr val="000000"/>
                </a:solidFill>
                <a:latin typeface="Calibri" panose="020F0502020204030204" pitchFamily="34" charset="0"/>
                <a:cs typeface="Calibri" panose="020F0502020204030204" pitchFamily="34" charset="0"/>
              </a:rPr>
              <a:t>Treiglad</a:t>
            </a:r>
            <a:r>
              <a:rPr lang="en-GB" dirty="0">
                <a:solidFill>
                  <a:srgbClr val="000000"/>
                </a:solidFill>
                <a:latin typeface="Calibri" panose="020F0502020204030204" pitchFamily="34" charset="0"/>
                <a:cs typeface="Calibri" panose="020F0502020204030204" pitchFamily="34" charset="0"/>
              </a:rPr>
              <a:t> </a:t>
            </a:r>
            <a:r>
              <a:rPr lang="en-GB" dirty="0" err="1">
                <a:solidFill>
                  <a:srgbClr val="000000"/>
                </a:solidFill>
                <a:latin typeface="Calibri" panose="020F0502020204030204" pitchFamily="34" charset="0"/>
                <a:cs typeface="Calibri" panose="020F0502020204030204" pitchFamily="34" charset="0"/>
              </a:rPr>
              <a:t>meddal</a:t>
            </a:r>
            <a:r>
              <a:rPr lang="en-GB" dirty="0">
                <a:solidFill>
                  <a:srgbClr val="000000"/>
                </a:solidFill>
                <a:latin typeface="Calibri" panose="020F0502020204030204" pitchFamily="34" charset="0"/>
                <a:cs typeface="Calibri" panose="020F0502020204030204" pitchFamily="34" charset="0"/>
              </a:rPr>
              <a:t> </a:t>
            </a:r>
            <a:r>
              <a:rPr lang="en-GB" dirty="0" err="1">
                <a:solidFill>
                  <a:srgbClr val="000000"/>
                </a:solidFill>
                <a:latin typeface="Calibri" panose="020F0502020204030204" pitchFamily="34" charset="0"/>
                <a:cs typeface="Calibri" panose="020F0502020204030204" pitchFamily="34" charset="0"/>
              </a:rPr>
              <a:t>ar</a:t>
            </a:r>
            <a:r>
              <a:rPr lang="en-GB" dirty="0">
                <a:solidFill>
                  <a:srgbClr val="000000"/>
                </a:solidFill>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ôl</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hoff</a:t>
            </a:r>
            <a:r>
              <a:rPr lang="en-GB" b="0" i="0" dirty="0">
                <a:solidFill>
                  <a:srgbClr val="000000"/>
                </a:solidFill>
                <a:effectLst/>
                <a:latin typeface="Calibri" panose="020F0502020204030204" pitchFamily="34" charset="0"/>
                <a:cs typeface="Calibri" panose="020F0502020204030204" pitchFamily="34" charset="0"/>
              </a:rPr>
              <a:t>”</a:t>
            </a:r>
          </a:p>
          <a:p>
            <a:pPr algn="l"/>
            <a:r>
              <a:rPr lang="en-GB" b="0" i="0" dirty="0" err="1">
                <a:solidFill>
                  <a:srgbClr val="000000"/>
                </a:solidFill>
                <a:effectLst/>
                <a:latin typeface="Calibri" panose="020F0502020204030204" pitchFamily="34" charset="0"/>
                <a:cs typeface="Calibri" panose="020F0502020204030204" pitchFamily="34" charset="0"/>
              </a:rPr>
              <a:t>Treiglad</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Meddal</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ar</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ôl</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yn</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cysylltu</a:t>
            </a:r>
            <a:endParaRPr lang="en-GB" b="0" i="0" dirty="0">
              <a:solidFill>
                <a:srgbClr val="000000"/>
              </a:solidFill>
              <a:effectLst/>
              <a:latin typeface="Calibri" panose="020F0502020204030204" pitchFamily="34" charset="0"/>
              <a:cs typeface="Calibri" panose="020F0502020204030204" pitchFamily="34" charset="0"/>
            </a:endParaRPr>
          </a:p>
          <a:p>
            <a:r>
              <a:rPr lang="en-GB" dirty="0" err="1">
                <a:solidFill>
                  <a:srgbClr val="000000"/>
                </a:solidFill>
                <a:latin typeface="Calibri" panose="020F0502020204030204" pitchFamily="34" charset="0"/>
                <a:cs typeface="Calibri" panose="020F0502020204030204" pitchFamily="34" charset="0"/>
              </a:rPr>
              <a:t>ond</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dydy</a:t>
            </a:r>
            <a:r>
              <a:rPr lang="en-GB" b="0" i="0" dirty="0">
                <a:solidFill>
                  <a:srgbClr val="000000"/>
                </a:solidFill>
                <a:effectLst/>
                <a:latin typeface="Calibri" panose="020F0502020204030204" pitchFamily="34" charset="0"/>
                <a:cs typeface="Calibri" panose="020F0502020204030204" pitchFamily="34" charset="0"/>
              </a:rPr>
              <a:t> rh a </a:t>
            </a:r>
            <a:r>
              <a:rPr lang="en-GB" b="0" i="0" dirty="0" err="1">
                <a:solidFill>
                  <a:srgbClr val="000000"/>
                </a:solidFill>
                <a:effectLst/>
                <a:latin typeface="Calibri" panose="020F0502020204030204" pitchFamily="34" charset="0"/>
                <a:cs typeface="Calibri" panose="020F0502020204030204" pitchFamily="34" charset="0"/>
              </a:rPr>
              <a:t>ll</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ddim</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yn</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treiglo</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ar</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ôl</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yn</a:t>
            </a:r>
            <a:r>
              <a:rPr lang="en-GB" b="0" i="0" dirty="0">
                <a:solidFill>
                  <a:srgbClr val="000000"/>
                </a:solidFill>
                <a:effectLst/>
                <a:latin typeface="Calibri" panose="020F0502020204030204" pitchFamily="34" charset="0"/>
                <a:cs typeface="Calibri" panose="020F0502020204030204" pitchFamily="34" charset="0"/>
              </a:rPr>
              <a:t>' </a:t>
            </a:r>
            <a:r>
              <a:rPr lang="en-GB" b="0" i="0" dirty="0" err="1">
                <a:solidFill>
                  <a:srgbClr val="000000"/>
                </a:solidFill>
                <a:effectLst/>
                <a:latin typeface="Calibri" panose="020F0502020204030204" pitchFamily="34" charset="0"/>
                <a:cs typeface="Calibri" panose="020F0502020204030204" pitchFamily="34" charset="0"/>
              </a:rPr>
              <a:t>cysylltu</a:t>
            </a:r>
            <a:r>
              <a:rPr lang="en-GB" b="0" i="0" dirty="0">
                <a:solidFill>
                  <a:srgbClr val="000000"/>
                </a:solidFill>
                <a:effectLst/>
                <a:latin typeface="Calibri" panose="020F0502020204030204" pitchFamily="34" charset="0"/>
                <a:cs typeface="Calibri" panose="020F0502020204030204" pitchFamily="34" charset="0"/>
              </a:rPr>
              <a:t>.</a:t>
            </a:r>
          </a:p>
        </p:txBody>
      </p:sp>
      <p:pic>
        <p:nvPicPr>
          <p:cNvPr id="10" name="Picture 9" descr="A statue of a seahorse on a rock&#10;&#10;AI-generated content may be incorrect.">
            <a:extLst>
              <a:ext uri="{FF2B5EF4-FFF2-40B4-BE49-F238E27FC236}">
                <a16:creationId xmlns:a16="http://schemas.microsoft.com/office/drawing/2014/main" id="{BD652609-594C-21B9-9F2B-BCA0CC92F2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7730" y="4039702"/>
            <a:ext cx="2877084" cy="2166275"/>
          </a:xfrm>
          <a:prstGeom prst="rect">
            <a:avLst/>
          </a:prstGeom>
        </p:spPr>
      </p:pic>
      <p:sp>
        <p:nvSpPr>
          <p:cNvPr id="11" name="TextBox 10">
            <a:extLst>
              <a:ext uri="{FF2B5EF4-FFF2-40B4-BE49-F238E27FC236}">
                <a16:creationId xmlns:a16="http://schemas.microsoft.com/office/drawing/2014/main" id="{D1370669-BC2F-8C25-CC6A-0C954C461280}"/>
              </a:ext>
            </a:extLst>
          </p:cNvPr>
          <p:cNvSpPr txBox="1"/>
          <p:nvPr/>
        </p:nvSpPr>
        <p:spPr>
          <a:xfrm>
            <a:off x="1883766" y="51087"/>
            <a:ext cx="8007928" cy="769441"/>
          </a:xfrm>
          <a:prstGeom prst="rect">
            <a:avLst/>
          </a:prstGeom>
          <a:noFill/>
        </p:spPr>
        <p:txBody>
          <a:bodyPr wrap="square" rtlCol="0">
            <a:spAutoFit/>
          </a:bodyPr>
          <a:lstStyle/>
          <a:p>
            <a:pPr algn="ctr"/>
            <a:r>
              <a:rPr lang="en-GB" sz="4400" b="1" dirty="0" err="1">
                <a:solidFill>
                  <a:srgbClr val="6A94CE"/>
                </a:solidFill>
              </a:rPr>
              <a:t>Celf</a:t>
            </a:r>
            <a:r>
              <a:rPr lang="en-GB" sz="4400" b="1" dirty="0">
                <a:solidFill>
                  <a:srgbClr val="6A94CE"/>
                </a:solidFill>
              </a:rPr>
              <a:t> </a:t>
            </a:r>
            <a:r>
              <a:rPr lang="en-GB" sz="4400" b="1" dirty="0" err="1">
                <a:solidFill>
                  <a:srgbClr val="6A94CE"/>
                </a:solidFill>
              </a:rPr>
              <a:t>ar</a:t>
            </a:r>
            <a:r>
              <a:rPr lang="en-GB" sz="4400" b="1" dirty="0">
                <a:solidFill>
                  <a:srgbClr val="6A94CE"/>
                </a:solidFill>
              </a:rPr>
              <a:t> </a:t>
            </a:r>
            <a:r>
              <a:rPr lang="en-GB" sz="4400" b="1" dirty="0" err="1">
                <a:solidFill>
                  <a:srgbClr val="6A94CE"/>
                </a:solidFill>
              </a:rPr>
              <a:t>Droed</a:t>
            </a:r>
            <a:r>
              <a:rPr lang="en-GB" sz="4400" b="1" dirty="0">
                <a:solidFill>
                  <a:srgbClr val="6A94CE"/>
                </a:solidFill>
              </a:rPr>
              <a:t> – </a:t>
            </a:r>
            <a:r>
              <a:rPr lang="en-GB" sz="4400" b="1" dirty="0" err="1">
                <a:solidFill>
                  <a:srgbClr val="6A94CE"/>
                </a:solidFill>
              </a:rPr>
              <a:t>Mynegi</a:t>
            </a:r>
            <a:r>
              <a:rPr lang="en-GB" sz="4400" b="1" dirty="0">
                <a:solidFill>
                  <a:srgbClr val="6A94CE"/>
                </a:solidFill>
              </a:rPr>
              <a:t> Barn</a:t>
            </a:r>
          </a:p>
        </p:txBody>
      </p:sp>
    </p:spTree>
    <p:extLst>
      <p:ext uri="{BB962C8B-B14F-4D97-AF65-F5344CB8AC3E}">
        <p14:creationId xmlns:p14="http://schemas.microsoft.com/office/powerpoint/2010/main" val="4246643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6C1C3-2F9F-35AC-D999-999BF51ECC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5B01C9-9AAE-0013-3300-CECCAF2412D8}"/>
              </a:ext>
            </a:extLst>
          </p:cNvPr>
          <p:cNvSpPr>
            <a:spLocks noGrp="1"/>
          </p:cNvSpPr>
          <p:nvPr>
            <p:ph type="title"/>
          </p:nvPr>
        </p:nvSpPr>
        <p:spPr>
          <a:xfrm>
            <a:off x="0" y="0"/>
            <a:ext cx="10515600" cy="1325563"/>
          </a:xfrm>
        </p:spPr>
        <p:txBody>
          <a:bodyPr/>
          <a:lstStyle/>
          <a:p>
            <a:r>
              <a:rPr lang="en-GB" dirty="0" err="1"/>
              <a:t>Tasg</a:t>
            </a:r>
            <a:r>
              <a:rPr lang="en-GB" dirty="0"/>
              <a:t> 3  - </a:t>
            </a:r>
            <a:r>
              <a:rPr lang="en-US" sz="4400" dirty="0" err="1">
                <a:solidFill>
                  <a:schemeClr val="tx1"/>
                </a:solidFill>
                <a:latin typeface="Calibri"/>
                <a:cs typeface="Calibri"/>
              </a:rPr>
              <a:t>Mathe</a:t>
            </a:r>
            <a:r>
              <a:rPr lang="en-US" dirty="0" err="1">
                <a:latin typeface="Calibri"/>
                <a:cs typeface="Calibri"/>
              </a:rPr>
              <a:t>mateg</a:t>
            </a:r>
            <a:r>
              <a:rPr lang="en-US" dirty="0">
                <a:latin typeface="Calibri"/>
                <a:cs typeface="Calibri"/>
              </a:rPr>
              <a:t> a </a:t>
            </a:r>
            <a:r>
              <a:rPr lang="en-US" dirty="0" err="1">
                <a:latin typeface="Calibri"/>
                <a:cs typeface="Calibri"/>
              </a:rPr>
              <a:t>Rhifedd</a:t>
            </a:r>
            <a:endParaRPr lang="en-GB" dirty="0"/>
          </a:p>
        </p:txBody>
      </p:sp>
      <p:sp>
        <p:nvSpPr>
          <p:cNvPr id="3" name="TextBox 2">
            <a:extLst>
              <a:ext uri="{FF2B5EF4-FFF2-40B4-BE49-F238E27FC236}">
                <a16:creationId xmlns:a16="http://schemas.microsoft.com/office/drawing/2014/main" id="{92939518-5BDD-A422-5709-E772412FA848}"/>
              </a:ext>
            </a:extLst>
          </p:cNvPr>
          <p:cNvSpPr txBox="1"/>
          <p:nvPr/>
        </p:nvSpPr>
        <p:spPr>
          <a:xfrm>
            <a:off x="256673" y="1427746"/>
            <a:ext cx="11710737" cy="3970318"/>
          </a:xfrm>
          <a:prstGeom prst="rect">
            <a:avLst/>
          </a:prstGeom>
          <a:noFill/>
        </p:spPr>
        <p:txBody>
          <a:bodyPr wrap="square" rtlCol="0">
            <a:spAutoFit/>
          </a:bodyPr>
          <a:lstStyle/>
          <a:p>
            <a:r>
              <a:rPr lang="cy-GB" b="1" dirty="0"/>
              <a:t>Nod y wers : </a:t>
            </a:r>
            <a:r>
              <a:rPr lang="cy-GB" dirty="0"/>
              <a:t>Bydd y plant yn dysgu geirfa i helpu nhw dilyno a rhoi cyfeiriadau. Bydd y plant yn ateb cwestiynau defnyddio map o Abergwaun.</a:t>
            </a:r>
          </a:p>
          <a:p>
            <a:endParaRPr lang="cy-GB" dirty="0"/>
          </a:p>
          <a:p>
            <a:r>
              <a:rPr lang="cy-GB" b="1" dirty="0"/>
              <a:t>Gwybodaeth flaenorol: </a:t>
            </a:r>
            <a:r>
              <a:rPr lang="cy-GB" dirty="0"/>
              <a:t>Wers ddiwethaf, roedd y plant yn dysgu'r eirfa: ar, dan, o flaen, yn, uwchben, ar ôl. Mae'r plant yn eitha hyderus gyda rhoi ateb i gwestiynau smyl dechrau gyda "Ble", "Wyt", "Ydy", a "Beth". </a:t>
            </a:r>
          </a:p>
          <a:p>
            <a:endParaRPr lang="cy-GB" b="1" dirty="0"/>
          </a:p>
          <a:p>
            <a:r>
              <a:rPr lang="cy-GB" b="1" dirty="0"/>
              <a:t>Gweithgareddau: </a:t>
            </a:r>
          </a:p>
          <a:p>
            <a:pPr marL="285750" indent="-285750">
              <a:buFont typeface="Arial" panose="020B0604020202020204" pitchFamily="34" charset="0"/>
              <a:buChar char="•"/>
            </a:pPr>
            <a:r>
              <a:rPr lang="cy-GB" dirty="0"/>
              <a:t>Bydd yr athro cyflwyno'r eirfa newydd.</a:t>
            </a:r>
          </a:p>
          <a:p>
            <a:pPr marL="285750" indent="-285750">
              <a:buFont typeface="Arial" panose="020B0604020202020204" pitchFamily="34" charset="0"/>
              <a:buChar char="•"/>
            </a:pPr>
            <a:r>
              <a:rPr lang="en-GB" b="0" i="0" dirty="0" err="1">
                <a:solidFill>
                  <a:srgbClr val="1F1F1F"/>
                </a:solidFill>
                <a:effectLst/>
              </a:rPr>
              <a:t>Bydd</a:t>
            </a:r>
            <a:r>
              <a:rPr lang="en-GB" b="0" i="0" dirty="0">
                <a:solidFill>
                  <a:srgbClr val="1F1F1F"/>
                </a:solidFill>
                <a:effectLst/>
              </a:rPr>
              <a:t> y plant </a:t>
            </a:r>
            <a:r>
              <a:rPr lang="en-GB" b="0" i="0" dirty="0" err="1">
                <a:solidFill>
                  <a:srgbClr val="1F1F1F"/>
                </a:solidFill>
                <a:effectLst/>
              </a:rPr>
              <a:t>yn</a:t>
            </a:r>
            <a:r>
              <a:rPr lang="en-GB" b="0" i="0" dirty="0">
                <a:solidFill>
                  <a:srgbClr val="1F1F1F"/>
                </a:solidFill>
                <a:effectLst/>
              </a:rPr>
              <a:t> </a:t>
            </a:r>
            <a:r>
              <a:rPr lang="en-GB" b="0" i="0" dirty="0" err="1">
                <a:solidFill>
                  <a:srgbClr val="1F1F1F"/>
                </a:solidFill>
                <a:effectLst/>
              </a:rPr>
              <a:t>ymarfer</a:t>
            </a:r>
            <a:r>
              <a:rPr lang="en-GB" b="0" i="0" dirty="0">
                <a:solidFill>
                  <a:srgbClr val="1F1F1F"/>
                </a:solidFill>
                <a:effectLst/>
              </a:rPr>
              <a:t> yr </a:t>
            </a:r>
            <a:r>
              <a:rPr lang="en-GB" b="0" i="0" dirty="0" err="1">
                <a:solidFill>
                  <a:srgbClr val="1F1F1F"/>
                </a:solidFill>
                <a:effectLst/>
              </a:rPr>
              <a:t>eirfa</a:t>
            </a:r>
            <a:r>
              <a:rPr lang="en-GB" b="0" i="0" dirty="0">
                <a:solidFill>
                  <a:srgbClr val="1F1F1F"/>
                </a:solidFill>
                <a:effectLst/>
              </a:rPr>
              <a:t> </a:t>
            </a:r>
            <a:r>
              <a:rPr lang="en-GB" b="0" i="0" dirty="0" err="1">
                <a:solidFill>
                  <a:srgbClr val="1F1F1F"/>
                </a:solidFill>
                <a:effectLst/>
              </a:rPr>
              <a:t>gan</a:t>
            </a:r>
            <a:r>
              <a:rPr lang="en-GB" b="0" i="0" dirty="0">
                <a:solidFill>
                  <a:srgbClr val="1F1F1F"/>
                </a:solidFill>
                <a:effectLst/>
              </a:rPr>
              <a:t> </a:t>
            </a:r>
            <a:r>
              <a:rPr lang="en-GB" b="0" i="0" dirty="0" err="1">
                <a:solidFill>
                  <a:srgbClr val="1F1F1F"/>
                </a:solidFill>
                <a:effectLst/>
              </a:rPr>
              <a:t>symud</a:t>
            </a:r>
            <a:r>
              <a:rPr lang="en-GB" b="0" i="0" dirty="0">
                <a:solidFill>
                  <a:srgbClr val="1F1F1F"/>
                </a:solidFill>
                <a:effectLst/>
              </a:rPr>
              <a:t> o </a:t>
            </a:r>
            <a:r>
              <a:rPr lang="en-GB" b="0" i="0" dirty="0" err="1">
                <a:solidFill>
                  <a:srgbClr val="1F1F1F"/>
                </a:solidFill>
                <a:effectLst/>
              </a:rPr>
              <a:t>gwmpas</a:t>
            </a:r>
            <a:r>
              <a:rPr lang="en-GB" b="0" i="0" dirty="0">
                <a:solidFill>
                  <a:srgbClr val="1F1F1F"/>
                </a:solidFill>
                <a:effectLst/>
              </a:rPr>
              <a:t> y </a:t>
            </a:r>
            <a:r>
              <a:rPr lang="en-GB" b="0" i="0" dirty="0" err="1">
                <a:solidFill>
                  <a:srgbClr val="1F1F1F"/>
                </a:solidFill>
                <a:effectLst/>
              </a:rPr>
              <a:t>dosbarth</a:t>
            </a:r>
            <a:r>
              <a:rPr lang="en-GB" b="0" i="0" dirty="0">
                <a:solidFill>
                  <a:srgbClr val="1F1F1F"/>
                </a:solidFill>
                <a:effectLst/>
              </a:rPr>
              <a:t> </a:t>
            </a:r>
            <a:r>
              <a:rPr lang="en-GB" b="0" i="0" dirty="0" err="1">
                <a:solidFill>
                  <a:srgbClr val="1F1F1F"/>
                </a:solidFill>
                <a:effectLst/>
              </a:rPr>
              <a:t>gan</a:t>
            </a:r>
            <a:r>
              <a:rPr lang="en-GB" b="0" i="0" dirty="0">
                <a:solidFill>
                  <a:srgbClr val="1F1F1F"/>
                </a:solidFill>
                <a:effectLst/>
              </a:rPr>
              <a:t> </a:t>
            </a:r>
            <a:r>
              <a:rPr lang="en-GB" b="0" i="0" dirty="0" err="1">
                <a:solidFill>
                  <a:srgbClr val="1F1F1F"/>
                </a:solidFill>
                <a:effectLst/>
              </a:rPr>
              <a:t>ddilyn</a:t>
            </a:r>
            <a:r>
              <a:rPr lang="en-GB" b="0" i="0" dirty="0">
                <a:solidFill>
                  <a:srgbClr val="1F1F1F"/>
                </a:solidFill>
                <a:effectLst/>
              </a:rPr>
              <a:t> </a:t>
            </a:r>
            <a:r>
              <a:rPr lang="en-GB" b="0" i="0" dirty="0" err="1">
                <a:solidFill>
                  <a:srgbClr val="1F1F1F"/>
                </a:solidFill>
                <a:effectLst/>
              </a:rPr>
              <a:t>cyfarwyddiadau’r</a:t>
            </a:r>
            <a:r>
              <a:rPr lang="en-GB" b="0" i="0" dirty="0">
                <a:solidFill>
                  <a:srgbClr val="1F1F1F"/>
                </a:solidFill>
                <a:effectLst/>
              </a:rPr>
              <a:t> </a:t>
            </a:r>
            <a:r>
              <a:rPr lang="en-GB" b="0" i="0" dirty="0" err="1">
                <a:solidFill>
                  <a:srgbClr val="1F1F1F"/>
                </a:solidFill>
                <a:effectLst/>
              </a:rPr>
              <a:t>athro</a:t>
            </a:r>
            <a:r>
              <a:rPr lang="en-GB" b="0" i="0" dirty="0">
                <a:solidFill>
                  <a:srgbClr val="1F1F1F"/>
                </a:solidFill>
                <a:effectLst/>
              </a:rPr>
              <a:t>.</a:t>
            </a:r>
          </a:p>
          <a:p>
            <a:pPr marL="285750" indent="-285750">
              <a:buFont typeface="Arial" panose="020B0604020202020204" pitchFamily="34" charset="0"/>
              <a:buChar char="•"/>
            </a:pPr>
            <a:r>
              <a:rPr lang="cy-GB" dirty="0"/>
              <a:t>Bydd y plant dilyno cyfeiriadau i ateb cwestiynau syml defnyddio'r eirfa newydd </a:t>
            </a:r>
            <a:endParaRPr lang="cy-GB" dirty="0">
              <a:highlight>
                <a:srgbClr val="FFFF00"/>
              </a:highlight>
            </a:endParaRPr>
          </a:p>
          <a:p>
            <a:pPr marL="285750" indent="-285750">
              <a:buFont typeface="Arial" panose="020B0604020202020204" pitchFamily="34" charset="0"/>
              <a:buChar char="•"/>
            </a:pPr>
            <a:endParaRPr lang="cy-GB" dirty="0"/>
          </a:p>
          <a:p>
            <a:r>
              <a:rPr lang="cy-GB" b="1" dirty="0"/>
              <a:t>Gwahaniaethiad:</a:t>
            </a:r>
          </a:p>
          <a:p>
            <a:r>
              <a:rPr lang="cy-GB" dirty="0"/>
              <a:t>Bydd y plant llai hyderus yn gweithio mewn parau.</a:t>
            </a:r>
          </a:p>
          <a:p>
            <a:r>
              <a:rPr lang="cy-GB" dirty="0"/>
              <a:t>Bydd y plant mwy hyderus yn creu cyfeiriadau i'w ffrind.</a:t>
            </a:r>
          </a:p>
        </p:txBody>
      </p:sp>
      <p:pic>
        <p:nvPicPr>
          <p:cNvPr id="5" name="Picture 4" descr="A black and white icons of a book and a pen&#10;&#10;AI-generated content may be incorrect.">
            <a:extLst>
              <a:ext uri="{FF2B5EF4-FFF2-40B4-BE49-F238E27FC236}">
                <a16:creationId xmlns:a16="http://schemas.microsoft.com/office/drawing/2014/main" id="{5F22E94A-2441-B59E-A1A6-097275645F7F}"/>
              </a:ext>
            </a:extLst>
          </p:cNvPr>
          <p:cNvPicPr>
            <a:picLocks noChangeAspect="1"/>
          </p:cNvPicPr>
          <p:nvPr/>
        </p:nvPicPr>
        <p:blipFill>
          <a:blip r:embed="rId2"/>
          <a:stretch>
            <a:fillRect/>
          </a:stretch>
        </p:blipFill>
        <p:spPr>
          <a:xfrm>
            <a:off x="9778829" y="105822"/>
            <a:ext cx="2288845" cy="790614"/>
          </a:xfrm>
          <a:prstGeom prst="rect">
            <a:avLst/>
          </a:prstGeom>
        </p:spPr>
      </p:pic>
    </p:spTree>
    <p:extLst>
      <p:ext uri="{BB962C8B-B14F-4D97-AF65-F5344CB8AC3E}">
        <p14:creationId xmlns:p14="http://schemas.microsoft.com/office/powerpoint/2010/main" val="33405521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DF22B-2321-B3E8-2B7F-161BB70DA81A}"/>
              </a:ext>
            </a:extLst>
          </p:cNvPr>
          <p:cNvSpPr>
            <a:spLocks noGrp="1"/>
          </p:cNvSpPr>
          <p:nvPr>
            <p:ph type="title"/>
          </p:nvPr>
        </p:nvSpPr>
        <p:spPr/>
        <p:txBody>
          <a:bodyPr/>
          <a:lstStyle/>
          <a:p>
            <a:r>
              <a:rPr lang="en-GB" dirty="0" err="1"/>
              <a:t>Wordwall</a:t>
            </a:r>
            <a:endParaRPr lang="en-GB" dirty="0"/>
          </a:p>
        </p:txBody>
      </p:sp>
      <p:sp>
        <p:nvSpPr>
          <p:cNvPr id="3" name="Content Placeholder 2">
            <a:extLst>
              <a:ext uri="{FF2B5EF4-FFF2-40B4-BE49-F238E27FC236}">
                <a16:creationId xmlns:a16="http://schemas.microsoft.com/office/drawing/2014/main" id="{907F1ABA-F1C1-FA9B-387E-67A0D15B6A06}"/>
              </a:ext>
            </a:extLst>
          </p:cNvPr>
          <p:cNvSpPr>
            <a:spLocks noGrp="1"/>
          </p:cNvSpPr>
          <p:nvPr>
            <p:ph idx="1"/>
          </p:nvPr>
        </p:nvSpPr>
        <p:spPr/>
        <p:txBody>
          <a:bodyPr/>
          <a:lstStyle/>
          <a:p>
            <a:r>
              <a:rPr lang="en-GB" dirty="0">
                <a:hlinkClick r:id="rId2"/>
              </a:rPr>
              <a:t>https://wordwall.net/play/87627/405/521</a:t>
            </a:r>
            <a:endParaRPr lang="en-GB" dirty="0"/>
          </a:p>
          <a:p>
            <a:endParaRPr lang="en-GB" dirty="0"/>
          </a:p>
        </p:txBody>
      </p:sp>
    </p:spTree>
    <p:extLst>
      <p:ext uri="{BB962C8B-B14F-4D97-AF65-F5344CB8AC3E}">
        <p14:creationId xmlns:p14="http://schemas.microsoft.com/office/powerpoint/2010/main" val="22116924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725A047-C4BF-74CE-80AB-3A18EF11FAF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r="19336" b="26827"/>
          <a:stretch/>
        </p:blipFill>
        <p:spPr>
          <a:xfrm>
            <a:off x="1040114" y="186993"/>
            <a:ext cx="10111771" cy="6484013"/>
          </a:xfrm>
        </p:spPr>
      </p:pic>
      <p:graphicFrame>
        <p:nvGraphicFramePr>
          <p:cNvPr id="6" name="Table 5">
            <a:extLst>
              <a:ext uri="{FF2B5EF4-FFF2-40B4-BE49-F238E27FC236}">
                <a16:creationId xmlns:a16="http://schemas.microsoft.com/office/drawing/2014/main" id="{BF844B32-3370-F6A2-EE59-817080AF713A}"/>
              </a:ext>
            </a:extLst>
          </p:cNvPr>
          <p:cNvGraphicFramePr>
            <a:graphicFrameLocks noGrp="1"/>
          </p:cNvGraphicFramePr>
          <p:nvPr>
            <p:extLst>
              <p:ext uri="{D42A27DB-BD31-4B8C-83A1-F6EECF244321}">
                <p14:modId xmlns:p14="http://schemas.microsoft.com/office/powerpoint/2010/main" val="4097998702"/>
              </p:ext>
            </p:extLst>
          </p:nvPr>
        </p:nvGraphicFramePr>
        <p:xfrm>
          <a:off x="1040114" y="186993"/>
          <a:ext cx="10111770" cy="6484016"/>
        </p:xfrm>
        <a:graphic>
          <a:graphicData uri="http://schemas.openxmlformats.org/drawingml/2006/table">
            <a:tbl>
              <a:tblPr firstRow="1" bandRow="1">
                <a:tableStyleId>{5940675A-B579-460E-94D1-54222C63F5DA}</a:tableStyleId>
              </a:tblPr>
              <a:tblGrid>
                <a:gridCol w="1011177">
                  <a:extLst>
                    <a:ext uri="{9D8B030D-6E8A-4147-A177-3AD203B41FA5}">
                      <a16:colId xmlns:a16="http://schemas.microsoft.com/office/drawing/2014/main" val="368762190"/>
                    </a:ext>
                  </a:extLst>
                </a:gridCol>
                <a:gridCol w="1011177">
                  <a:extLst>
                    <a:ext uri="{9D8B030D-6E8A-4147-A177-3AD203B41FA5}">
                      <a16:colId xmlns:a16="http://schemas.microsoft.com/office/drawing/2014/main" val="3974791492"/>
                    </a:ext>
                  </a:extLst>
                </a:gridCol>
                <a:gridCol w="1011177">
                  <a:extLst>
                    <a:ext uri="{9D8B030D-6E8A-4147-A177-3AD203B41FA5}">
                      <a16:colId xmlns:a16="http://schemas.microsoft.com/office/drawing/2014/main" val="2632284738"/>
                    </a:ext>
                  </a:extLst>
                </a:gridCol>
                <a:gridCol w="1011177">
                  <a:extLst>
                    <a:ext uri="{9D8B030D-6E8A-4147-A177-3AD203B41FA5}">
                      <a16:colId xmlns:a16="http://schemas.microsoft.com/office/drawing/2014/main" val="3986994550"/>
                    </a:ext>
                  </a:extLst>
                </a:gridCol>
                <a:gridCol w="1011177">
                  <a:extLst>
                    <a:ext uri="{9D8B030D-6E8A-4147-A177-3AD203B41FA5}">
                      <a16:colId xmlns:a16="http://schemas.microsoft.com/office/drawing/2014/main" val="437720628"/>
                    </a:ext>
                  </a:extLst>
                </a:gridCol>
                <a:gridCol w="1011177">
                  <a:extLst>
                    <a:ext uri="{9D8B030D-6E8A-4147-A177-3AD203B41FA5}">
                      <a16:colId xmlns:a16="http://schemas.microsoft.com/office/drawing/2014/main" val="1816080475"/>
                    </a:ext>
                  </a:extLst>
                </a:gridCol>
                <a:gridCol w="1011177">
                  <a:extLst>
                    <a:ext uri="{9D8B030D-6E8A-4147-A177-3AD203B41FA5}">
                      <a16:colId xmlns:a16="http://schemas.microsoft.com/office/drawing/2014/main" val="2716380039"/>
                    </a:ext>
                  </a:extLst>
                </a:gridCol>
                <a:gridCol w="1011177">
                  <a:extLst>
                    <a:ext uri="{9D8B030D-6E8A-4147-A177-3AD203B41FA5}">
                      <a16:colId xmlns:a16="http://schemas.microsoft.com/office/drawing/2014/main" val="3104551233"/>
                    </a:ext>
                  </a:extLst>
                </a:gridCol>
                <a:gridCol w="1011177">
                  <a:extLst>
                    <a:ext uri="{9D8B030D-6E8A-4147-A177-3AD203B41FA5}">
                      <a16:colId xmlns:a16="http://schemas.microsoft.com/office/drawing/2014/main" val="3101154240"/>
                    </a:ext>
                  </a:extLst>
                </a:gridCol>
                <a:gridCol w="1011177">
                  <a:extLst>
                    <a:ext uri="{9D8B030D-6E8A-4147-A177-3AD203B41FA5}">
                      <a16:colId xmlns:a16="http://schemas.microsoft.com/office/drawing/2014/main" val="1403998283"/>
                    </a:ext>
                  </a:extLst>
                </a:gridCol>
              </a:tblGrid>
              <a:tr h="810502">
                <a:tc>
                  <a:txBody>
                    <a:bodyPr/>
                    <a:lstStyle/>
                    <a:p>
                      <a:pPr algn="ctr"/>
                      <a:r>
                        <a:rPr lang="en-US" b="1"/>
                        <a:t>A</a:t>
                      </a:r>
                    </a:p>
                    <a:p>
                      <a:pPr lvl="0" algn="l">
                        <a:buNone/>
                      </a:pPr>
                      <a:r>
                        <a:rPr lang="en-US" b="1"/>
                        <a:t>1</a:t>
                      </a:r>
                    </a:p>
                  </a:txBody>
                  <a:tcPr/>
                </a:tc>
                <a:tc>
                  <a:txBody>
                    <a:bodyPr/>
                    <a:lstStyle/>
                    <a:p>
                      <a:pPr algn="ctr"/>
                      <a:r>
                        <a:rPr lang="en-US" b="1"/>
                        <a:t>B</a:t>
                      </a:r>
                    </a:p>
                  </a:txBody>
                  <a:tcPr/>
                </a:tc>
                <a:tc>
                  <a:txBody>
                    <a:bodyPr/>
                    <a:lstStyle/>
                    <a:p>
                      <a:pPr algn="ctr"/>
                      <a:r>
                        <a:rPr lang="en-US" b="1"/>
                        <a:t>C</a:t>
                      </a:r>
                    </a:p>
                  </a:txBody>
                  <a:tcPr/>
                </a:tc>
                <a:tc>
                  <a:txBody>
                    <a:bodyPr/>
                    <a:lstStyle/>
                    <a:p>
                      <a:pPr algn="ctr"/>
                      <a:r>
                        <a:rPr lang="en-US" b="1"/>
                        <a:t>Ch</a:t>
                      </a:r>
                    </a:p>
                  </a:txBody>
                  <a:tcPr/>
                </a:tc>
                <a:tc>
                  <a:txBody>
                    <a:bodyPr/>
                    <a:lstStyle/>
                    <a:p>
                      <a:pPr algn="ctr"/>
                      <a:r>
                        <a:rPr lang="en-US" b="1"/>
                        <a:t>D</a:t>
                      </a:r>
                    </a:p>
                  </a:txBody>
                  <a:tcPr/>
                </a:tc>
                <a:tc>
                  <a:txBody>
                    <a:bodyPr/>
                    <a:lstStyle/>
                    <a:p>
                      <a:pPr algn="ctr"/>
                      <a:r>
                        <a:rPr lang="en-US" b="1"/>
                        <a:t>Dd</a:t>
                      </a:r>
                    </a:p>
                  </a:txBody>
                  <a:tcPr/>
                </a:tc>
                <a:tc>
                  <a:txBody>
                    <a:bodyPr/>
                    <a:lstStyle/>
                    <a:p>
                      <a:pPr algn="ctr"/>
                      <a:r>
                        <a:rPr lang="en-US" b="1"/>
                        <a:t>E</a:t>
                      </a:r>
                    </a:p>
                  </a:txBody>
                  <a:tcPr/>
                </a:tc>
                <a:tc>
                  <a:txBody>
                    <a:bodyPr/>
                    <a:lstStyle/>
                    <a:p>
                      <a:pPr algn="ctr"/>
                      <a:r>
                        <a:rPr lang="en-US" b="1"/>
                        <a:t>F</a:t>
                      </a:r>
                    </a:p>
                  </a:txBody>
                  <a:tcPr/>
                </a:tc>
                <a:tc>
                  <a:txBody>
                    <a:bodyPr/>
                    <a:lstStyle/>
                    <a:p>
                      <a:pPr algn="ctr"/>
                      <a:r>
                        <a:rPr lang="en-US" b="1"/>
                        <a:t>Ff</a:t>
                      </a:r>
                    </a:p>
                  </a:txBody>
                  <a:tcPr/>
                </a:tc>
                <a:tc>
                  <a:txBody>
                    <a:bodyPr/>
                    <a:lstStyle/>
                    <a:p>
                      <a:pPr algn="ctr"/>
                      <a:r>
                        <a:rPr lang="en-US" b="1"/>
                        <a:t>G</a:t>
                      </a:r>
                    </a:p>
                  </a:txBody>
                  <a:tcPr/>
                </a:tc>
                <a:extLst>
                  <a:ext uri="{0D108BD9-81ED-4DB2-BD59-A6C34878D82A}">
                    <a16:rowId xmlns:a16="http://schemas.microsoft.com/office/drawing/2014/main" val="2568304049"/>
                  </a:ext>
                </a:extLst>
              </a:tr>
              <a:tr h="810502">
                <a:tc>
                  <a:txBody>
                    <a:bodyPr/>
                    <a:lstStyle/>
                    <a:p>
                      <a:r>
                        <a:rPr lang="en-US" b="1"/>
                        <a:t>2</a:t>
                      </a:r>
                    </a:p>
                  </a:txBody>
                  <a:tcPr anchor="ct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649409884"/>
                  </a:ext>
                </a:extLst>
              </a:tr>
              <a:tr h="810502">
                <a:tc>
                  <a:txBody>
                    <a:bodyPr/>
                    <a:lstStyle/>
                    <a:p>
                      <a:r>
                        <a:rPr lang="en-US" b="1"/>
                        <a:t>3</a:t>
                      </a:r>
                    </a:p>
                  </a:txBody>
                  <a:tcPr anchor="ct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714149989"/>
                  </a:ext>
                </a:extLst>
              </a:tr>
              <a:tr h="810502">
                <a:tc>
                  <a:txBody>
                    <a:bodyPr/>
                    <a:lstStyle/>
                    <a:p>
                      <a:r>
                        <a:rPr lang="en-US" b="1"/>
                        <a:t>4</a:t>
                      </a:r>
                    </a:p>
                  </a:txBody>
                  <a:tcPr anchor="ct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875904703"/>
                  </a:ext>
                </a:extLst>
              </a:tr>
              <a:tr h="810502">
                <a:tc>
                  <a:txBody>
                    <a:bodyPr/>
                    <a:lstStyle/>
                    <a:p>
                      <a:r>
                        <a:rPr lang="en-US" b="1"/>
                        <a:t>5</a:t>
                      </a:r>
                    </a:p>
                  </a:txBody>
                  <a:tcPr anchor="ct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127122042"/>
                  </a:ext>
                </a:extLst>
              </a:tr>
              <a:tr h="810502">
                <a:tc>
                  <a:txBody>
                    <a:bodyPr/>
                    <a:lstStyle/>
                    <a:p>
                      <a:r>
                        <a:rPr lang="en-US" b="1"/>
                        <a:t>6</a:t>
                      </a:r>
                    </a:p>
                  </a:txBody>
                  <a:tcPr anchor="ct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872654585"/>
                  </a:ext>
                </a:extLst>
              </a:tr>
              <a:tr h="810502">
                <a:tc>
                  <a:txBody>
                    <a:bodyPr/>
                    <a:lstStyle/>
                    <a:p>
                      <a:r>
                        <a:rPr lang="en-US" b="1"/>
                        <a:t>7</a:t>
                      </a:r>
                    </a:p>
                  </a:txBody>
                  <a:tcPr anchor="ct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484659361"/>
                  </a:ext>
                </a:extLst>
              </a:tr>
              <a:tr h="810502">
                <a:tc>
                  <a:txBody>
                    <a:bodyPr/>
                    <a:lstStyle/>
                    <a:p>
                      <a:r>
                        <a:rPr lang="en-US" b="1"/>
                        <a:t>8</a:t>
                      </a:r>
                    </a:p>
                  </a:txBody>
                  <a:tcPr anchor="ct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186697733"/>
                  </a:ext>
                </a:extLst>
              </a:tr>
            </a:tbl>
          </a:graphicData>
        </a:graphic>
      </p:graphicFrame>
      <p:sp>
        <p:nvSpPr>
          <p:cNvPr id="2" name="TextBox 1">
            <a:extLst>
              <a:ext uri="{FF2B5EF4-FFF2-40B4-BE49-F238E27FC236}">
                <a16:creationId xmlns:a16="http://schemas.microsoft.com/office/drawing/2014/main" id="{5F3FBC02-EE9F-FFDC-4BEF-29F4356CF60C}"/>
              </a:ext>
            </a:extLst>
          </p:cNvPr>
          <p:cNvSpPr txBox="1"/>
          <p:nvPr/>
        </p:nvSpPr>
        <p:spPr>
          <a:xfrm>
            <a:off x="128337" y="401053"/>
            <a:ext cx="492443" cy="6269953"/>
          </a:xfrm>
          <a:prstGeom prst="rect">
            <a:avLst/>
          </a:prstGeom>
          <a:noFill/>
        </p:spPr>
        <p:txBody>
          <a:bodyPr vert="vert270" wrap="square" rtlCol="0">
            <a:spAutoFit/>
          </a:bodyPr>
          <a:lstStyle/>
          <a:p>
            <a:r>
              <a:rPr lang="en-GB" sz="2000" dirty="0" err="1"/>
              <a:t>Abergwaun</a:t>
            </a:r>
            <a:r>
              <a:rPr lang="en-GB" sz="2000" dirty="0"/>
              <a:t> ©Andrew Phillips </a:t>
            </a:r>
          </a:p>
        </p:txBody>
      </p:sp>
      <p:pic>
        <p:nvPicPr>
          <p:cNvPr id="4" name="Picture 3">
            <a:extLst>
              <a:ext uri="{FF2B5EF4-FFF2-40B4-BE49-F238E27FC236}">
                <a16:creationId xmlns:a16="http://schemas.microsoft.com/office/drawing/2014/main" id="{FA17E369-742F-938A-8328-553C3C1E4131}"/>
              </a:ext>
            </a:extLst>
          </p:cNvPr>
          <p:cNvPicPr>
            <a:picLocks noChangeAspect="1"/>
          </p:cNvPicPr>
          <p:nvPr/>
        </p:nvPicPr>
        <p:blipFill>
          <a:blip r:embed="rId4"/>
          <a:stretch>
            <a:fillRect/>
          </a:stretch>
        </p:blipFill>
        <p:spPr>
          <a:xfrm>
            <a:off x="9382225" y="952410"/>
            <a:ext cx="1578544" cy="945736"/>
          </a:xfrm>
          <a:prstGeom prst="rect">
            <a:avLst/>
          </a:prstGeom>
        </p:spPr>
      </p:pic>
    </p:spTree>
    <p:extLst>
      <p:ext uri="{BB962C8B-B14F-4D97-AF65-F5344CB8AC3E}">
        <p14:creationId xmlns:p14="http://schemas.microsoft.com/office/powerpoint/2010/main" val="37705570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F06F0E8-0901-3AA9-DDB9-828B94925F12}"/>
              </a:ext>
            </a:extLst>
          </p:cNvPr>
          <p:cNvGraphicFramePr>
            <a:graphicFrameLocks noGrp="1"/>
          </p:cNvGraphicFramePr>
          <p:nvPr>
            <p:extLst>
              <p:ext uri="{D42A27DB-BD31-4B8C-83A1-F6EECF244321}">
                <p14:modId xmlns:p14="http://schemas.microsoft.com/office/powerpoint/2010/main" val="1731711114"/>
              </p:ext>
            </p:extLst>
          </p:nvPr>
        </p:nvGraphicFramePr>
        <p:xfrm>
          <a:off x="556124" y="1723879"/>
          <a:ext cx="10837779" cy="1941851"/>
        </p:xfrm>
        <a:graphic>
          <a:graphicData uri="http://schemas.openxmlformats.org/drawingml/2006/table">
            <a:tbl>
              <a:tblPr firstRow="1" bandRow="1">
                <a:tableStyleId>{5C22544A-7EE6-4342-B048-85BDC9FD1C3A}</a:tableStyleId>
              </a:tblPr>
              <a:tblGrid>
                <a:gridCol w="7829886">
                  <a:extLst>
                    <a:ext uri="{9D8B030D-6E8A-4147-A177-3AD203B41FA5}">
                      <a16:colId xmlns:a16="http://schemas.microsoft.com/office/drawing/2014/main" val="3878959003"/>
                    </a:ext>
                  </a:extLst>
                </a:gridCol>
                <a:gridCol w="3007893">
                  <a:extLst>
                    <a:ext uri="{9D8B030D-6E8A-4147-A177-3AD203B41FA5}">
                      <a16:colId xmlns:a16="http://schemas.microsoft.com/office/drawing/2014/main" val="100018465"/>
                    </a:ext>
                  </a:extLst>
                </a:gridCol>
              </a:tblGrid>
              <a:tr h="370840">
                <a:tc>
                  <a:txBody>
                    <a:bodyPr/>
                    <a:lstStyle/>
                    <a:p>
                      <a:r>
                        <a:rPr lang="en-GB" dirty="0">
                          <a:solidFill>
                            <a:schemeClr val="tx1"/>
                          </a:solidFill>
                        </a:rPr>
                        <a:t>a </a:t>
                      </a:r>
                      <a:r>
                        <a:rPr lang="cy-GB" sz="1800" b="0" dirty="0">
                          <a:solidFill>
                            <a:schemeClr val="tx1"/>
                          </a:solidFill>
                          <a:latin typeface="+mn-lt"/>
                          <a:ea typeface="Calibri"/>
                          <a:cs typeface="Calibri"/>
                        </a:rPr>
                        <a:t>Ewch un sg</a:t>
                      </a:r>
                      <a:r>
                        <a:rPr lang="en-GB" b="0" dirty="0" err="1">
                          <a:solidFill>
                            <a:schemeClr val="tx1"/>
                          </a:solidFill>
                        </a:rPr>
                        <a:t>wâr</a:t>
                      </a:r>
                      <a:r>
                        <a:rPr lang="en-GB" b="0" dirty="0">
                          <a:solidFill>
                            <a:schemeClr val="tx1"/>
                          </a:solidFill>
                        </a:rPr>
                        <a:t> </a:t>
                      </a:r>
                      <a:r>
                        <a:rPr lang="en-GB" sz="1800" b="0" dirty="0" err="1">
                          <a:solidFill>
                            <a:schemeClr val="tx1"/>
                          </a:solidFill>
                        </a:rPr>
                        <a:t>i’r</a:t>
                      </a:r>
                      <a:r>
                        <a:rPr lang="en-GB" sz="1800" b="0" dirty="0">
                          <a:solidFill>
                            <a:schemeClr val="tx1"/>
                          </a:solidFill>
                        </a:rPr>
                        <a:t> </a:t>
                      </a:r>
                      <a:r>
                        <a:rPr lang="en-GB" sz="1800" b="0" dirty="0" err="1">
                          <a:solidFill>
                            <a:schemeClr val="tx1"/>
                          </a:solidFill>
                        </a:rPr>
                        <a:t>dde</a:t>
                      </a:r>
                      <a:r>
                        <a:rPr lang="en-GB" sz="1800" b="0" dirty="0">
                          <a:solidFill>
                            <a:schemeClr val="tx1"/>
                          </a:solidFill>
                        </a:rPr>
                        <a:t>. Ble </a:t>
                      </a:r>
                      <a:r>
                        <a:rPr lang="en-GB" sz="1800" b="0" dirty="0" err="1">
                          <a:solidFill>
                            <a:schemeClr val="tx1"/>
                          </a:solidFill>
                        </a:rPr>
                        <a:t>ydych</a:t>
                      </a:r>
                      <a:r>
                        <a:rPr lang="en-GB" sz="1800" b="0" dirty="0">
                          <a:solidFill>
                            <a:schemeClr val="tx1"/>
                          </a:solidFill>
                        </a:rPr>
                        <a:t> chi </a:t>
                      </a:r>
                      <a:r>
                        <a:rPr lang="en-GB" sz="1800" b="0" dirty="0" err="1">
                          <a:solidFill>
                            <a:schemeClr val="tx1"/>
                          </a:solidFill>
                        </a:rPr>
                        <a:t>nawr</a:t>
                      </a:r>
                      <a:r>
                        <a:rPr lang="en-GB" sz="1800" b="0" dirty="0">
                          <a:solidFill>
                            <a:schemeClr val="tx1"/>
                          </a:solidFill>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18804182"/>
                  </a:ext>
                </a:extLst>
              </a:tr>
              <a:tr h="370840">
                <a:tc>
                  <a:txBody>
                    <a:bodyPr/>
                    <a:lstStyle/>
                    <a:p>
                      <a:r>
                        <a:rPr lang="en-GB" b="1" dirty="0">
                          <a:solidFill>
                            <a:schemeClr val="tx1"/>
                          </a:solidFill>
                        </a:rPr>
                        <a:t>b </a:t>
                      </a:r>
                      <a:r>
                        <a:rPr lang="en-GB" dirty="0" err="1">
                          <a:solidFill>
                            <a:schemeClr val="tx1"/>
                          </a:solidFill>
                        </a:rPr>
                        <a:t>Ewch</a:t>
                      </a:r>
                      <a:r>
                        <a:rPr lang="en-GB" dirty="0">
                          <a:solidFill>
                            <a:schemeClr val="tx1"/>
                          </a:solidFill>
                        </a:rPr>
                        <a:t> un </a:t>
                      </a:r>
                      <a:r>
                        <a:rPr lang="cy-GB" sz="1800" b="0" dirty="0">
                          <a:solidFill>
                            <a:schemeClr val="tx1"/>
                          </a:solidFill>
                          <a:latin typeface="+mn-lt"/>
                          <a:ea typeface="Calibri"/>
                          <a:cs typeface="Calibri"/>
                        </a:rPr>
                        <a:t>sg</a:t>
                      </a:r>
                      <a:r>
                        <a:rPr lang="en-GB" b="0" dirty="0" err="1">
                          <a:solidFill>
                            <a:schemeClr val="tx1"/>
                          </a:solidFill>
                        </a:rPr>
                        <a:t>wâr</a:t>
                      </a:r>
                      <a:r>
                        <a:rPr lang="en-GB" b="0" dirty="0">
                          <a:solidFill>
                            <a:schemeClr val="tx1"/>
                          </a:solidFill>
                        </a:rPr>
                        <a:t>  </a:t>
                      </a:r>
                      <a:r>
                        <a:rPr lang="en-GB" b="0" dirty="0" err="1">
                          <a:solidFill>
                            <a:schemeClr val="tx1"/>
                          </a:solidFill>
                        </a:rPr>
                        <a:t>syth</a:t>
                      </a:r>
                      <a:r>
                        <a:rPr lang="en-GB" b="0" dirty="0">
                          <a:solidFill>
                            <a:schemeClr val="tx1"/>
                          </a:solidFill>
                        </a:rPr>
                        <a:t> </a:t>
                      </a:r>
                      <a:r>
                        <a:rPr lang="en-GB" b="0" dirty="0" err="1">
                          <a:solidFill>
                            <a:schemeClr val="tx1"/>
                          </a:solidFill>
                        </a:rPr>
                        <a:t>ymlaen</a:t>
                      </a:r>
                      <a:r>
                        <a:rPr lang="en-GB" b="0" dirty="0">
                          <a:solidFill>
                            <a:schemeClr val="tx1"/>
                          </a:solidFill>
                        </a:rPr>
                        <a:t>, </a:t>
                      </a:r>
                      <a:r>
                        <a:rPr lang="en-GB" b="0" dirty="0" err="1">
                          <a:solidFill>
                            <a:schemeClr val="tx1"/>
                          </a:solidFill>
                        </a:rPr>
                        <a:t>wedyn</a:t>
                      </a:r>
                      <a:r>
                        <a:rPr lang="en-GB" b="0" dirty="0">
                          <a:solidFill>
                            <a:schemeClr val="tx1"/>
                          </a:solidFill>
                        </a:rPr>
                        <a:t> tri </a:t>
                      </a:r>
                      <a:r>
                        <a:rPr lang="cy-GB" sz="1800" b="0" dirty="0">
                          <a:solidFill>
                            <a:schemeClr val="tx1"/>
                          </a:solidFill>
                          <a:latin typeface="+mn-lt"/>
                          <a:ea typeface="Calibri"/>
                          <a:cs typeface="Calibri"/>
                        </a:rPr>
                        <a:t>sg</a:t>
                      </a:r>
                      <a:r>
                        <a:rPr lang="en-GB" b="0" dirty="0" err="1">
                          <a:solidFill>
                            <a:schemeClr val="tx1"/>
                          </a:solidFill>
                        </a:rPr>
                        <a:t>wâr</a:t>
                      </a:r>
                      <a:r>
                        <a:rPr lang="en-GB" b="0" dirty="0">
                          <a:solidFill>
                            <a:schemeClr val="tx1"/>
                          </a:solidFill>
                        </a:rPr>
                        <a:t> </a:t>
                      </a:r>
                      <a:r>
                        <a:rPr lang="en-GB" b="0" dirty="0" err="1">
                          <a:solidFill>
                            <a:schemeClr val="tx1"/>
                          </a:solidFill>
                        </a:rPr>
                        <a:t>i’r</a:t>
                      </a:r>
                      <a:r>
                        <a:rPr lang="en-GB" b="0" dirty="0">
                          <a:solidFill>
                            <a:schemeClr val="tx1"/>
                          </a:solidFill>
                        </a:rPr>
                        <a:t> </a:t>
                      </a:r>
                      <a:r>
                        <a:rPr lang="en-GB" b="0" dirty="0" err="1">
                          <a:solidFill>
                            <a:schemeClr val="tx1"/>
                          </a:solidFill>
                        </a:rPr>
                        <a:t>chwith</a:t>
                      </a:r>
                      <a:r>
                        <a:rPr lang="en-GB" b="0" dirty="0">
                          <a:solidFill>
                            <a:schemeClr val="tx1"/>
                          </a:solidFill>
                        </a:rPr>
                        <a:t>.</a:t>
                      </a:r>
                      <a:r>
                        <a:rPr lang="en-GB" sz="1800" b="0" dirty="0">
                          <a:solidFill>
                            <a:schemeClr val="tx1"/>
                          </a:solidFill>
                        </a:rPr>
                        <a:t> Ble </a:t>
                      </a:r>
                      <a:r>
                        <a:rPr lang="en-GB" sz="1800" b="0" dirty="0" err="1">
                          <a:solidFill>
                            <a:schemeClr val="tx1"/>
                          </a:solidFill>
                        </a:rPr>
                        <a:t>ydych</a:t>
                      </a:r>
                      <a:r>
                        <a:rPr lang="en-GB" sz="1800" b="0" dirty="0">
                          <a:solidFill>
                            <a:schemeClr val="tx1"/>
                          </a:solidFill>
                        </a:rPr>
                        <a:t> chi </a:t>
                      </a:r>
                      <a:r>
                        <a:rPr lang="en-GB" sz="1800" b="0" dirty="0" err="1">
                          <a:solidFill>
                            <a:schemeClr val="tx1"/>
                          </a:solidFill>
                        </a:rPr>
                        <a:t>nawr</a:t>
                      </a:r>
                      <a:r>
                        <a:rPr lang="en-GB" sz="1800" b="0" dirty="0">
                          <a:solidFill>
                            <a:schemeClr val="tx1"/>
                          </a:solidFill>
                        </a:rPr>
                        <a:t>? </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37799171"/>
                  </a:ext>
                </a:extLst>
              </a:tr>
              <a:tr h="458491">
                <a:tc>
                  <a:txBody>
                    <a:bodyPr/>
                    <a:lstStyle/>
                    <a:p>
                      <a:r>
                        <a:rPr lang="en-GB" b="1" dirty="0"/>
                        <a:t>c</a:t>
                      </a:r>
                      <a:r>
                        <a:rPr lang="en-GB" dirty="0"/>
                        <a:t> </a:t>
                      </a:r>
                      <a:r>
                        <a:rPr lang="en-GB" dirty="0" err="1"/>
                        <a:t>Ewch</a:t>
                      </a:r>
                      <a:r>
                        <a:rPr lang="en-GB" dirty="0"/>
                        <a:t> </a:t>
                      </a:r>
                      <a:r>
                        <a:rPr lang="en-GB" dirty="0" err="1"/>
                        <a:t>yn</a:t>
                      </a:r>
                      <a:r>
                        <a:rPr lang="en-GB" dirty="0"/>
                        <a:t> </a:t>
                      </a:r>
                      <a:r>
                        <a:rPr lang="en-GB" dirty="0" err="1"/>
                        <a:t>ôl</a:t>
                      </a:r>
                      <a:r>
                        <a:rPr lang="en-GB" dirty="0"/>
                        <a:t> un </a:t>
                      </a:r>
                      <a:r>
                        <a:rPr lang="cy-GB" sz="1800" b="0" dirty="0">
                          <a:solidFill>
                            <a:schemeClr val="tx1"/>
                          </a:solidFill>
                          <a:latin typeface="+mn-lt"/>
                          <a:ea typeface="Calibri"/>
                          <a:cs typeface="Calibri"/>
                        </a:rPr>
                        <a:t>sg</a:t>
                      </a:r>
                      <a:r>
                        <a:rPr lang="en-GB" b="0" dirty="0" err="1">
                          <a:solidFill>
                            <a:schemeClr val="tx1"/>
                          </a:solidFill>
                        </a:rPr>
                        <a:t>wâr</a:t>
                      </a:r>
                      <a:r>
                        <a:rPr lang="en-GB" b="0" dirty="0">
                          <a:solidFill>
                            <a:schemeClr val="tx1"/>
                          </a:solidFill>
                        </a:rPr>
                        <a:t>. </a:t>
                      </a:r>
                      <a:r>
                        <a:rPr lang="en-GB" sz="1800" b="0" dirty="0">
                          <a:solidFill>
                            <a:schemeClr val="tx1"/>
                          </a:solidFill>
                        </a:rPr>
                        <a:t>Ble </a:t>
                      </a:r>
                      <a:r>
                        <a:rPr lang="en-GB" sz="1800" b="0" dirty="0" err="1">
                          <a:solidFill>
                            <a:schemeClr val="tx1"/>
                          </a:solidFill>
                        </a:rPr>
                        <a:t>ydych</a:t>
                      </a:r>
                      <a:r>
                        <a:rPr lang="en-GB" sz="1800" b="0" dirty="0">
                          <a:solidFill>
                            <a:schemeClr val="tx1"/>
                          </a:solidFill>
                        </a:rPr>
                        <a:t> chi </a:t>
                      </a:r>
                      <a:r>
                        <a:rPr lang="en-GB" sz="1800" b="0" dirty="0" err="1">
                          <a:solidFill>
                            <a:schemeClr val="tx1"/>
                          </a:solidFill>
                        </a:rPr>
                        <a:t>nawr</a:t>
                      </a:r>
                      <a:r>
                        <a:rPr lang="en-GB" sz="1800" b="0" dirty="0">
                          <a:solidFill>
                            <a:schemeClr val="tx1"/>
                          </a:solidFill>
                        </a:rPr>
                        <a:t>?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07241013"/>
                  </a:ext>
                </a:extLst>
              </a:tr>
              <a:tr h="370840">
                <a:tc>
                  <a:txBody>
                    <a:bodyPr/>
                    <a:lstStyle/>
                    <a:p>
                      <a:r>
                        <a:rPr lang="en-GB" b="1" dirty="0" err="1"/>
                        <a:t>ch</a:t>
                      </a:r>
                      <a:r>
                        <a:rPr lang="en-GB" dirty="0"/>
                        <a:t> </a:t>
                      </a:r>
                      <a:r>
                        <a:rPr lang="en-GB" dirty="0" err="1"/>
                        <a:t>Ewch</a:t>
                      </a:r>
                      <a:r>
                        <a:rPr lang="en-GB" dirty="0"/>
                        <a:t> </a:t>
                      </a:r>
                      <a:r>
                        <a:rPr lang="en-GB" dirty="0" err="1"/>
                        <a:t>pedwar</a:t>
                      </a:r>
                      <a:r>
                        <a:rPr lang="en-GB" dirty="0"/>
                        <a:t> </a:t>
                      </a:r>
                      <a:r>
                        <a:rPr lang="cy-GB" sz="1800" b="0" dirty="0">
                          <a:solidFill>
                            <a:schemeClr val="tx1"/>
                          </a:solidFill>
                          <a:latin typeface="+mn-lt"/>
                          <a:ea typeface="Calibri"/>
                          <a:cs typeface="Calibri"/>
                        </a:rPr>
                        <a:t>sg</a:t>
                      </a:r>
                      <a:r>
                        <a:rPr lang="en-GB" b="0" dirty="0" err="1">
                          <a:solidFill>
                            <a:schemeClr val="tx1"/>
                          </a:solidFill>
                        </a:rPr>
                        <a:t>wâr</a:t>
                      </a:r>
                      <a:r>
                        <a:rPr lang="en-GB" b="0" dirty="0">
                          <a:solidFill>
                            <a:schemeClr val="tx1"/>
                          </a:solidFill>
                        </a:rPr>
                        <a:t> </a:t>
                      </a:r>
                      <a:r>
                        <a:rPr lang="en-GB" b="0" dirty="0" err="1">
                          <a:solidFill>
                            <a:schemeClr val="tx1"/>
                          </a:solidFill>
                        </a:rPr>
                        <a:t>syth</a:t>
                      </a:r>
                      <a:r>
                        <a:rPr lang="en-GB" b="0" dirty="0">
                          <a:solidFill>
                            <a:schemeClr val="tx1"/>
                          </a:solidFill>
                        </a:rPr>
                        <a:t> </a:t>
                      </a:r>
                      <a:r>
                        <a:rPr lang="en-GB" b="0" dirty="0" err="1">
                          <a:solidFill>
                            <a:schemeClr val="tx1"/>
                          </a:solidFill>
                        </a:rPr>
                        <a:t>ymlaen</a:t>
                      </a:r>
                      <a:r>
                        <a:rPr lang="en-GB" b="0" dirty="0">
                          <a:solidFill>
                            <a:schemeClr val="tx1"/>
                          </a:solidFill>
                        </a:rPr>
                        <a:t>, ac un </a:t>
                      </a:r>
                      <a:r>
                        <a:rPr lang="en-GB" b="0" dirty="0" err="1">
                          <a:solidFill>
                            <a:schemeClr val="tx1"/>
                          </a:solidFill>
                        </a:rPr>
                        <a:t>i’r</a:t>
                      </a:r>
                      <a:r>
                        <a:rPr lang="en-GB" b="0" dirty="0">
                          <a:solidFill>
                            <a:schemeClr val="tx1"/>
                          </a:solidFill>
                        </a:rPr>
                        <a:t> </a:t>
                      </a:r>
                      <a:r>
                        <a:rPr lang="en-GB" b="0" dirty="0" err="1">
                          <a:solidFill>
                            <a:schemeClr val="tx1"/>
                          </a:solidFill>
                        </a:rPr>
                        <a:t>dde</a:t>
                      </a:r>
                      <a:r>
                        <a:rPr lang="en-GB" b="0" dirty="0">
                          <a:solidFill>
                            <a:schemeClr val="tx1"/>
                          </a:solidFill>
                        </a:rPr>
                        <a:t>. </a:t>
                      </a:r>
                      <a:r>
                        <a:rPr lang="en-GB" sz="1800" b="0" dirty="0">
                          <a:solidFill>
                            <a:schemeClr val="tx1"/>
                          </a:solidFill>
                        </a:rPr>
                        <a:t>Ble </a:t>
                      </a:r>
                      <a:r>
                        <a:rPr lang="en-GB" sz="1800" b="0" dirty="0" err="1">
                          <a:solidFill>
                            <a:schemeClr val="tx1"/>
                          </a:solidFill>
                        </a:rPr>
                        <a:t>ydych</a:t>
                      </a:r>
                      <a:r>
                        <a:rPr lang="en-GB" sz="1800" b="0" dirty="0">
                          <a:solidFill>
                            <a:schemeClr val="tx1"/>
                          </a:solidFill>
                        </a:rPr>
                        <a:t> chi </a:t>
                      </a:r>
                      <a:r>
                        <a:rPr lang="en-GB" sz="1800" b="0" dirty="0" err="1">
                          <a:solidFill>
                            <a:schemeClr val="tx1"/>
                          </a:solidFill>
                        </a:rPr>
                        <a:t>nawr</a:t>
                      </a:r>
                      <a:r>
                        <a:rPr lang="en-GB" sz="1800" b="0" dirty="0">
                          <a:solidFill>
                            <a:schemeClr val="tx1"/>
                          </a:solidFill>
                        </a:rPr>
                        <a:t>?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63423063"/>
                  </a:ext>
                </a:extLst>
              </a:tr>
              <a:tr h="370840">
                <a:tc>
                  <a:txBody>
                    <a:bodyPr/>
                    <a:lstStyle/>
                    <a:p>
                      <a:r>
                        <a:rPr lang="en-GB" b="1" dirty="0"/>
                        <a:t>d </a:t>
                      </a:r>
                      <a:r>
                        <a:rPr lang="en-GB" b="0" dirty="0" err="1"/>
                        <a:t>Ewch</a:t>
                      </a:r>
                      <a:r>
                        <a:rPr lang="en-GB" b="0" dirty="0"/>
                        <a:t> un </a:t>
                      </a:r>
                      <a:r>
                        <a:rPr lang="en-GB" b="0" dirty="0" err="1"/>
                        <a:t>sgwar</a:t>
                      </a:r>
                      <a:r>
                        <a:rPr lang="en-GB" b="0" dirty="0"/>
                        <a:t> </a:t>
                      </a:r>
                      <a:r>
                        <a:rPr lang="en-GB" b="0" dirty="0" err="1"/>
                        <a:t>syth</a:t>
                      </a:r>
                      <a:r>
                        <a:rPr lang="en-GB" b="0" dirty="0"/>
                        <a:t> </a:t>
                      </a:r>
                      <a:r>
                        <a:rPr lang="en-GB" b="0" dirty="0" err="1"/>
                        <a:t>ymlaen</a:t>
                      </a:r>
                      <a:r>
                        <a:rPr lang="en-GB" b="0" dirty="0"/>
                        <a:t> ac </a:t>
                      </a:r>
                      <a:r>
                        <a:rPr lang="en-GB" b="0" dirty="0" err="1"/>
                        <a:t>pedwar</a:t>
                      </a:r>
                      <a:r>
                        <a:rPr lang="en-GB" b="0" dirty="0"/>
                        <a:t> </a:t>
                      </a:r>
                      <a:r>
                        <a:rPr lang="en-GB" b="0" dirty="0" err="1"/>
                        <a:t>i’r</a:t>
                      </a:r>
                      <a:r>
                        <a:rPr lang="en-GB" b="0" dirty="0"/>
                        <a:t> </a:t>
                      </a:r>
                      <a:r>
                        <a:rPr lang="en-GB" b="0" dirty="0" err="1"/>
                        <a:t>dde</a:t>
                      </a:r>
                      <a:r>
                        <a:rPr lang="en-GB" b="0" dirty="0"/>
                        <a:t>. </a:t>
                      </a:r>
                      <a:r>
                        <a:rPr lang="en-GB" sz="1800" b="0" dirty="0">
                          <a:solidFill>
                            <a:schemeClr val="tx1"/>
                          </a:solidFill>
                        </a:rPr>
                        <a:t>Ble </a:t>
                      </a:r>
                      <a:r>
                        <a:rPr lang="en-GB" sz="1800" b="0" dirty="0" err="1">
                          <a:solidFill>
                            <a:schemeClr val="tx1"/>
                          </a:solidFill>
                        </a:rPr>
                        <a:t>ydych</a:t>
                      </a:r>
                      <a:r>
                        <a:rPr lang="en-GB" sz="1800" b="0" dirty="0">
                          <a:solidFill>
                            <a:schemeClr val="tx1"/>
                          </a:solidFill>
                        </a:rPr>
                        <a:t> chi </a:t>
                      </a:r>
                      <a:r>
                        <a:rPr lang="en-GB" sz="1800" b="0" dirty="0" err="1">
                          <a:solidFill>
                            <a:schemeClr val="tx1"/>
                          </a:solidFill>
                        </a:rPr>
                        <a:t>nawr</a:t>
                      </a:r>
                      <a:r>
                        <a:rPr lang="en-GB" sz="1800" b="0" dirty="0">
                          <a:solidFill>
                            <a:schemeClr val="tx1"/>
                          </a:solidFill>
                        </a:rPr>
                        <a:t>? </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56402283"/>
                  </a:ext>
                </a:extLst>
              </a:tr>
            </a:tbl>
          </a:graphicData>
        </a:graphic>
      </p:graphicFrame>
      <p:sp>
        <p:nvSpPr>
          <p:cNvPr id="7" name="TextBox 6">
            <a:extLst>
              <a:ext uri="{FF2B5EF4-FFF2-40B4-BE49-F238E27FC236}">
                <a16:creationId xmlns:a16="http://schemas.microsoft.com/office/drawing/2014/main" id="{4E80781C-9289-7642-6365-C5644BFAE471}"/>
              </a:ext>
            </a:extLst>
          </p:cNvPr>
          <p:cNvSpPr txBox="1"/>
          <p:nvPr/>
        </p:nvSpPr>
        <p:spPr>
          <a:xfrm>
            <a:off x="556124" y="972897"/>
            <a:ext cx="11459411" cy="646331"/>
          </a:xfrm>
          <a:prstGeom prst="rect">
            <a:avLst/>
          </a:prstGeom>
          <a:noFill/>
        </p:spPr>
        <p:txBody>
          <a:bodyPr wrap="square" rtlCol="0">
            <a:spAutoFit/>
          </a:bodyPr>
          <a:lstStyle/>
          <a:p>
            <a:r>
              <a:rPr lang="en-GB" dirty="0"/>
              <a:t>1. Mae </a:t>
            </a:r>
            <a:r>
              <a:rPr lang="en-GB" dirty="0" err="1"/>
              <a:t>rhaid</a:t>
            </a:r>
            <a:r>
              <a:rPr lang="en-GB" dirty="0"/>
              <a:t> </a:t>
            </a:r>
            <a:r>
              <a:rPr lang="en-GB" dirty="0" err="1"/>
              <a:t>i</a:t>
            </a:r>
            <a:r>
              <a:rPr lang="en-GB" dirty="0"/>
              <a:t> chi </a:t>
            </a:r>
            <a:r>
              <a:rPr lang="en-GB" dirty="0" err="1"/>
              <a:t>ddechrau</a:t>
            </a:r>
            <a:r>
              <a:rPr lang="en-GB" dirty="0"/>
              <a:t> </a:t>
            </a:r>
            <a:r>
              <a:rPr lang="en-GB" dirty="0" err="1"/>
              <a:t>yn</a:t>
            </a:r>
            <a:r>
              <a:rPr lang="en-GB" dirty="0"/>
              <a:t> </a:t>
            </a:r>
            <a:r>
              <a:rPr lang="en-GB" dirty="0" err="1"/>
              <a:t>sgwâr</a:t>
            </a:r>
            <a:r>
              <a:rPr lang="en-GB" dirty="0"/>
              <a:t> Dd,5 (Maes </a:t>
            </a:r>
            <a:r>
              <a:rPr lang="en-GB" dirty="0" err="1"/>
              <a:t>Parcio</a:t>
            </a:r>
            <a:r>
              <a:rPr lang="en-GB" dirty="0"/>
              <a:t>) </a:t>
            </a:r>
            <a:r>
              <a:rPr lang="en-GB" dirty="0" err="1"/>
              <a:t>wynebu’r</a:t>
            </a:r>
            <a:r>
              <a:rPr lang="en-GB" dirty="0"/>
              <a:t> </a:t>
            </a:r>
            <a:r>
              <a:rPr lang="en-GB" dirty="0" err="1"/>
              <a:t>gogledd</a:t>
            </a:r>
            <a:r>
              <a:rPr lang="en-GB" dirty="0"/>
              <a:t> bob </a:t>
            </a:r>
            <a:r>
              <a:rPr lang="en-GB" dirty="0" err="1"/>
              <a:t>tro</a:t>
            </a:r>
            <a:r>
              <a:rPr lang="en-GB" dirty="0"/>
              <a:t>. </a:t>
            </a:r>
            <a:r>
              <a:rPr lang="en-GB" dirty="0" err="1"/>
              <a:t>Dilynwch</a:t>
            </a:r>
            <a:r>
              <a:rPr lang="en-GB" dirty="0"/>
              <a:t> y </a:t>
            </a:r>
            <a:r>
              <a:rPr lang="en-GB" dirty="0" err="1"/>
              <a:t>cyfeiriadau</a:t>
            </a:r>
            <a:r>
              <a:rPr lang="en-GB" dirty="0"/>
              <a:t>. Ble </a:t>
            </a:r>
            <a:r>
              <a:rPr lang="en-GB" dirty="0" err="1"/>
              <a:t>ydych</a:t>
            </a:r>
            <a:r>
              <a:rPr lang="en-GB" dirty="0"/>
              <a:t> chi </a:t>
            </a:r>
            <a:r>
              <a:rPr lang="en-GB" dirty="0" err="1"/>
              <a:t>nawr</a:t>
            </a:r>
            <a:r>
              <a:rPr lang="en-GB" dirty="0"/>
              <a:t>? </a:t>
            </a:r>
            <a:r>
              <a:rPr lang="en-GB" dirty="0" err="1"/>
              <a:t>Ysgrifennwch</a:t>
            </a:r>
            <a:r>
              <a:rPr lang="en-GB" dirty="0"/>
              <a:t> y </a:t>
            </a:r>
            <a:r>
              <a:rPr lang="en-GB" dirty="0" err="1"/>
              <a:t>lle</a:t>
            </a:r>
            <a:r>
              <a:rPr lang="en-GB" dirty="0"/>
              <a:t> </a:t>
            </a:r>
            <a:r>
              <a:rPr lang="en-GB" dirty="0" err="1"/>
              <a:t>yn</a:t>
            </a:r>
            <a:r>
              <a:rPr lang="en-GB" dirty="0"/>
              <a:t> y </a:t>
            </a:r>
            <a:r>
              <a:rPr lang="en-GB" dirty="0" err="1"/>
              <a:t>tabl</a:t>
            </a:r>
            <a:r>
              <a:rPr lang="en-GB" dirty="0"/>
              <a:t>. </a:t>
            </a:r>
          </a:p>
        </p:txBody>
      </p:sp>
      <p:sp>
        <p:nvSpPr>
          <p:cNvPr id="12" name="TextBox 11">
            <a:extLst>
              <a:ext uri="{FF2B5EF4-FFF2-40B4-BE49-F238E27FC236}">
                <a16:creationId xmlns:a16="http://schemas.microsoft.com/office/drawing/2014/main" id="{644B62ED-3EC5-C878-8521-939F5731826C}"/>
              </a:ext>
            </a:extLst>
          </p:cNvPr>
          <p:cNvSpPr txBox="1"/>
          <p:nvPr/>
        </p:nvSpPr>
        <p:spPr>
          <a:xfrm>
            <a:off x="556124" y="3735182"/>
            <a:ext cx="10982159" cy="369332"/>
          </a:xfrm>
          <a:prstGeom prst="rect">
            <a:avLst/>
          </a:prstGeom>
          <a:noFill/>
        </p:spPr>
        <p:txBody>
          <a:bodyPr wrap="square">
            <a:spAutoFit/>
          </a:bodyPr>
          <a:lstStyle/>
          <a:p>
            <a:r>
              <a:rPr lang="en-GB" dirty="0"/>
              <a:t>2. </a:t>
            </a:r>
            <a:r>
              <a:rPr lang="en-GB" dirty="0" err="1"/>
              <a:t>Edrychwch</a:t>
            </a:r>
            <a:r>
              <a:rPr lang="en-GB" dirty="0"/>
              <a:t> </a:t>
            </a:r>
            <a:r>
              <a:rPr lang="en-GB" dirty="0" err="1"/>
              <a:t>ar</a:t>
            </a:r>
            <a:r>
              <a:rPr lang="en-GB" dirty="0"/>
              <a:t> y map ac </a:t>
            </a:r>
            <a:r>
              <a:rPr lang="en-GB" dirty="0" err="1"/>
              <a:t>atebwch</a:t>
            </a:r>
            <a:r>
              <a:rPr lang="en-GB" dirty="0"/>
              <a:t> y </a:t>
            </a:r>
            <a:r>
              <a:rPr lang="en-GB" dirty="0" err="1"/>
              <a:t>cwestiynau</a:t>
            </a:r>
            <a:r>
              <a:rPr lang="en-GB" dirty="0"/>
              <a:t>. </a:t>
            </a:r>
          </a:p>
        </p:txBody>
      </p:sp>
      <p:graphicFrame>
        <p:nvGraphicFramePr>
          <p:cNvPr id="13" name="Table 12">
            <a:extLst>
              <a:ext uri="{FF2B5EF4-FFF2-40B4-BE49-F238E27FC236}">
                <a16:creationId xmlns:a16="http://schemas.microsoft.com/office/drawing/2014/main" id="{49113237-99A0-7EEC-55C0-3FCC31A09021}"/>
              </a:ext>
            </a:extLst>
          </p:cNvPr>
          <p:cNvGraphicFramePr>
            <a:graphicFrameLocks noGrp="1"/>
          </p:cNvGraphicFramePr>
          <p:nvPr>
            <p:extLst>
              <p:ext uri="{D42A27DB-BD31-4B8C-83A1-F6EECF244321}">
                <p14:modId xmlns:p14="http://schemas.microsoft.com/office/powerpoint/2010/main" val="630777191"/>
              </p:ext>
            </p:extLst>
          </p:nvPr>
        </p:nvGraphicFramePr>
        <p:xfrm>
          <a:off x="556124" y="4209165"/>
          <a:ext cx="10837779" cy="1854200"/>
        </p:xfrm>
        <a:graphic>
          <a:graphicData uri="http://schemas.openxmlformats.org/drawingml/2006/table">
            <a:tbl>
              <a:tblPr firstRow="1" bandRow="1">
                <a:tableStyleId>{5C22544A-7EE6-4342-B048-85BDC9FD1C3A}</a:tableStyleId>
              </a:tblPr>
              <a:tblGrid>
                <a:gridCol w="7829886">
                  <a:extLst>
                    <a:ext uri="{9D8B030D-6E8A-4147-A177-3AD203B41FA5}">
                      <a16:colId xmlns:a16="http://schemas.microsoft.com/office/drawing/2014/main" val="3878959003"/>
                    </a:ext>
                  </a:extLst>
                </a:gridCol>
                <a:gridCol w="3007893">
                  <a:extLst>
                    <a:ext uri="{9D8B030D-6E8A-4147-A177-3AD203B41FA5}">
                      <a16:colId xmlns:a16="http://schemas.microsoft.com/office/drawing/2014/main" val="100018465"/>
                    </a:ext>
                  </a:extLst>
                </a:gridCol>
              </a:tblGrid>
              <a:tr h="370840">
                <a:tc>
                  <a:txBody>
                    <a:bodyPr/>
                    <a:lstStyle/>
                    <a:p>
                      <a:r>
                        <a:rPr lang="en-GB" sz="1800" b="0" dirty="0">
                          <a:solidFill>
                            <a:schemeClr val="tx1"/>
                          </a:solidFill>
                          <a:latin typeface="+mn-lt"/>
                          <a:ea typeface="Calibri"/>
                          <a:cs typeface="Calibri"/>
                        </a:rPr>
                        <a:t>Beth </a:t>
                      </a:r>
                      <a:r>
                        <a:rPr lang="en-GB" sz="1800" b="0" dirty="0" err="1">
                          <a:solidFill>
                            <a:schemeClr val="tx1"/>
                          </a:solidFill>
                          <a:latin typeface="+mn-lt"/>
                          <a:ea typeface="Calibri"/>
                          <a:cs typeface="Calibri"/>
                        </a:rPr>
                        <a:t>sy</a:t>
                      </a:r>
                      <a:r>
                        <a:rPr lang="en-GB" sz="1800" b="0" dirty="0">
                          <a:solidFill>
                            <a:schemeClr val="tx1"/>
                          </a:solidFill>
                          <a:latin typeface="+mn-lt"/>
                          <a:ea typeface="Calibri"/>
                          <a:cs typeface="Calibri"/>
                        </a:rPr>
                        <a:t> </a:t>
                      </a:r>
                      <a:r>
                        <a:rPr lang="en-GB" sz="1800" b="0" dirty="0" err="1">
                          <a:solidFill>
                            <a:schemeClr val="tx1"/>
                          </a:solidFill>
                          <a:latin typeface="+mn-lt"/>
                          <a:ea typeface="Calibri"/>
                          <a:cs typeface="Calibri"/>
                        </a:rPr>
                        <a:t>rhwng</a:t>
                      </a:r>
                      <a:r>
                        <a:rPr lang="en-GB" sz="1800" b="0" dirty="0">
                          <a:solidFill>
                            <a:schemeClr val="tx1"/>
                          </a:solidFill>
                          <a:latin typeface="+mn-lt"/>
                          <a:ea typeface="Calibri"/>
                          <a:cs typeface="Calibri"/>
                        </a:rPr>
                        <a:t> y </a:t>
                      </a:r>
                      <a:r>
                        <a:rPr lang="en-GB" sz="1800" b="0" dirty="0" err="1">
                          <a:solidFill>
                            <a:schemeClr val="tx1"/>
                          </a:solidFill>
                          <a:latin typeface="+mn-lt"/>
                          <a:ea typeface="Calibri"/>
                          <a:cs typeface="Calibri"/>
                        </a:rPr>
                        <a:t>canolfan</a:t>
                      </a:r>
                      <a:r>
                        <a:rPr lang="en-GB" sz="1800" b="0" dirty="0">
                          <a:solidFill>
                            <a:schemeClr val="tx1"/>
                          </a:solidFill>
                          <a:latin typeface="+mn-lt"/>
                          <a:ea typeface="Calibri"/>
                          <a:cs typeface="Calibri"/>
                        </a:rPr>
                        <a:t> </a:t>
                      </a:r>
                      <a:r>
                        <a:rPr lang="en-GB" sz="1800" b="0" dirty="0" err="1">
                          <a:solidFill>
                            <a:schemeClr val="tx1"/>
                          </a:solidFill>
                          <a:latin typeface="+mn-lt"/>
                          <a:ea typeface="Calibri"/>
                          <a:cs typeface="Calibri"/>
                        </a:rPr>
                        <a:t>hamdden</a:t>
                      </a:r>
                      <a:r>
                        <a:rPr lang="en-GB" sz="1800" b="0" dirty="0">
                          <a:solidFill>
                            <a:schemeClr val="tx1"/>
                          </a:solidFill>
                          <a:latin typeface="+mn-lt"/>
                          <a:ea typeface="Calibri"/>
                          <a:cs typeface="Calibri"/>
                        </a:rPr>
                        <a:t> a </a:t>
                      </a:r>
                      <a:r>
                        <a:rPr lang="en-GB" sz="1800" b="0" dirty="0" err="1">
                          <a:solidFill>
                            <a:schemeClr val="tx1"/>
                          </a:solidFill>
                          <a:latin typeface="+mn-lt"/>
                          <a:ea typeface="Calibri"/>
                          <a:cs typeface="Calibri"/>
                        </a:rPr>
                        <a:t>Heol</a:t>
                      </a:r>
                      <a:r>
                        <a:rPr lang="en-GB" sz="1800" b="0" dirty="0">
                          <a:solidFill>
                            <a:schemeClr val="tx1"/>
                          </a:solidFill>
                          <a:latin typeface="+mn-lt"/>
                          <a:ea typeface="Calibri"/>
                          <a:cs typeface="Calibri"/>
                        </a:rPr>
                        <a:t> Dyfed?</a:t>
                      </a:r>
                      <a:endParaRPr lang="en-GB" sz="18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18804182"/>
                  </a:ext>
                </a:extLst>
              </a:tr>
              <a:tr h="370840">
                <a:tc>
                  <a:txBody>
                    <a:bodyPr/>
                    <a:lstStyle/>
                    <a:p>
                      <a:r>
                        <a:rPr lang="en-GB" b="0" dirty="0" err="1">
                          <a:solidFill>
                            <a:schemeClr val="tx1"/>
                          </a:solidFill>
                        </a:rPr>
                        <a:t>Ydy’r</a:t>
                      </a:r>
                      <a:r>
                        <a:rPr lang="en-GB" b="0" dirty="0">
                          <a:solidFill>
                            <a:schemeClr val="tx1"/>
                          </a:solidFill>
                        </a:rPr>
                        <a:t> </a:t>
                      </a:r>
                      <a:r>
                        <a:rPr lang="en-GB" b="0" dirty="0" err="1">
                          <a:solidFill>
                            <a:schemeClr val="tx1"/>
                          </a:solidFill>
                        </a:rPr>
                        <a:t>archfarchnad</a:t>
                      </a:r>
                      <a:r>
                        <a:rPr lang="en-GB" b="0" dirty="0">
                          <a:solidFill>
                            <a:schemeClr val="tx1"/>
                          </a:solidFill>
                        </a:rPr>
                        <a:t> </a:t>
                      </a:r>
                      <a:r>
                        <a:rPr lang="en-GB" b="0" dirty="0" err="1">
                          <a:solidFill>
                            <a:schemeClr val="tx1"/>
                          </a:solidFill>
                        </a:rPr>
                        <a:t>ar</a:t>
                      </a:r>
                      <a:r>
                        <a:rPr lang="en-GB" b="0" dirty="0">
                          <a:solidFill>
                            <a:schemeClr val="tx1"/>
                          </a:solidFill>
                        </a:rPr>
                        <a:t> </a:t>
                      </a:r>
                      <a:r>
                        <a:rPr lang="en-GB" b="0" dirty="0" err="1">
                          <a:solidFill>
                            <a:schemeClr val="tx1"/>
                          </a:solidFill>
                        </a:rPr>
                        <a:t>bwys</a:t>
                      </a:r>
                      <a:r>
                        <a:rPr lang="en-GB" b="0" dirty="0">
                          <a:solidFill>
                            <a:schemeClr val="tx1"/>
                          </a:solidFill>
                        </a:rPr>
                        <a:t> Maes Waldo?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37799171"/>
                  </a:ext>
                </a:extLst>
              </a:tr>
              <a:tr h="370840">
                <a:tc>
                  <a:txBody>
                    <a:bodyPr/>
                    <a:lstStyle/>
                    <a:p>
                      <a:r>
                        <a:rPr lang="en-GB" b="0" dirty="0"/>
                        <a:t>Ble </a:t>
                      </a:r>
                      <a:r>
                        <a:rPr lang="en-GB" b="0" dirty="0" err="1"/>
                        <a:t>mae’r</a:t>
                      </a:r>
                      <a:r>
                        <a:rPr lang="en-GB" b="0" dirty="0"/>
                        <a:t> </a:t>
                      </a:r>
                      <a:r>
                        <a:rPr lang="en-GB" b="0" dirty="0" err="1"/>
                        <a:t>llyfrgell</a:t>
                      </a:r>
                      <a:r>
                        <a:rPr lang="en-GB" b="0"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07241013"/>
                  </a:ext>
                </a:extLst>
              </a:tr>
              <a:tr h="370840">
                <a:tc>
                  <a:txBody>
                    <a:bodyPr/>
                    <a:lstStyle/>
                    <a:p>
                      <a:r>
                        <a:rPr lang="en-GB" b="0" dirty="0"/>
                        <a:t>Beth </a:t>
                      </a:r>
                      <a:r>
                        <a:rPr lang="en-GB" b="0" dirty="0" err="1"/>
                        <a:t>sy</a:t>
                      </a:r>
                      <a:r>
                        <a:rPr lang="en-GB" b="0" dirty="0"/>
                        <a:t> </a:t>
                      </a:r>
                      <a:r>
                        <a:rPr lang="en-GB" b="0" dirty="0" err="1"/>
                        <a:t>gyferbin</a:t>
                      </a:r>
                      <a:r>
                        <a:rPr lang="en-GB" b="0" dirty="0"/>
                        <a:t> </a:t>
                      </a:r>
                      <a:r>
                        <a:rPr lang="en-GB" b="0" dirty="0" err="1"/>
                        <a:t>â’r</a:t>
                      </a:r>
                      <a:r>
                        <a:rPr lang="en-GB" b="0" dirty="0"/>
                        <a:t> </a:t>
                      </a:r>
                      <a:r>
                        <a:rPr lang="en-GB" b="0" dirty="0" err="1"/>
                        <a:t>maes</a:t>
                      </a:r>
                      <a:r>
                        <a:rPr lang="en-GB" b="0" dirty="0"/>
                        <a:t> </a:t>
                      </a:r>
                      <a:r>
                        <a:rPr lang="en-GB" b="0" dirty="0" err="1"/>
                        <a:t>parcio</a:t>
                      </a:r>
                      <a:r>
                        <a:rPr lang="en-GB" b="0" dirty="0"/>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63423063"/>
                  </a:ext>
                </a:extLst>
              </a:tr>
              <a:tr h="370840">
                <a:tc>
                  <a:txBody>
                    <a:bodyPr/>
                    <a:lstStyle/>
                    <a:p>
                      <a:r>
                        <a:rPr lang="en-GB" b="0" dirty="0"/>
                        <a:t>Beth </a:t>
                      </a:r>
                      <a:r>
                        <a:rPr lang="en-GB" b="0" dirty="0" err="1"/>
                        <a:t>sy</a:t>
                      </a:r>
                      <a:r>
                        <a:rPr lang="en-GB" b="0" dirty="0"/>
                        <a:t> </a:t>
                      </a:r>
                      <a:r>
                        <a:rPr lang="en-GB" b="0" dirty="0" err="1"/>
                        <a:t>ar</a:t>
                      </a:r>
                      <a:r>
                        <a:rPr lang="en-GB" b="0" dirty="0"/>
                        <a:t> </a:t>
                      </a:r>
                      <a:r>
                        <a:rPr lang="en-GB" b="0" dirty="0" err="1"/>
                        <a:t>bwys</a:t>
                      </a:r>
                      <a:r>
                        <a:rPr lang="en-GB" b="0" dirty="0"/>
                        <a:t> </a:t>
                      </a:r>
                      <a:r>
                        <a:rPr lang="en-GB" b="0" dirty="0" err="1"/>
                        <a:t>i’r</a:t>
                      </a:r>
                      <a:r>
                        <a:rPr lang="en-GB" b="0" dirty="0"/>
                        <a:t> </a:t>
                      </a:r>
                      <a:r>
                        <a:rPr lang="en-GB" b="0" dirty="0" err="1"/>
                        <a:t>eglwys</a:t>
                      </a:r>
                      <a:r>
                        <a:rPr lang="en-GB" b="0"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56402283"/>
                  </a:ext>
                </a:extLst>
              </a:tr>
            </a:tbl>
          </a:graphicData>
        </a:graphic>
      </p:graphicFrame>
      <p:sp>
        <p:nvSpPr>
          <p:cNvPr id="14" name="TextBox 13">
            <a:extLst>
              <a:ext uri="{FF2B5EF4-FFF2-40B4-BE49-F238E27FC236}">
                <a16:creationId xmlns:a16="http://schemas.microsoft.com/office/drawing/2014/main" id="{A22774D7-ECBA-C51A-503B-A2DC4716E9A7}"/>
              </a:ext>
            </a:extLst>
          </p:cNvPr>
          <p:cNvSpPr txBox="1"/>
          <p:nvPr/>
        </p:nvSpPr>
        <p:spPr>
          <a:xfrm>
            <a:off x="483933" y="6132817"/>
            <a:ext cx="10982159" cy="369332"/>
          </a:xfrm>
          <a:prstGeom prst="rect">
            <a:avLst/>
          </a:prstGeom>
          <a:noFill/>
        </p:spPr>
        <p:txBody>
          <a:bodyPr wrap="square">
            <a:spAutoFit/>
          </a:bodyPr>
          <a:lstStyle/>
          <a:p>
            <a:r>
              <a:rPr lang="en-GB" dirty="0"/>
              <a:t>3. </a:t>
            </a:r>
            <a:r>
              <a:rPr lang="en-GB" dirty="0" err="1"/>
              <a:t>Gweithiwch</a:t>
            </a:r>
            <a:r>
              <a:rPr lang="en-GB" dirty="0"/>
              <a:t> </a:t>
            </a:r>
            <a:r>
              <a:rPr lang="en-GB" dirty="0" err="1"/>
              <a:t>gyda</a:t>
            </a:r>
            <a:r>
              <a:rPr lang="en-GB" dirty="0"/>
              <a:t> </a:t>
            </a:r>
            <a:r>
              <a:rPr lang="en-GB" dirty="0" err="1"/>
              <a:t>phartner</a:t>
            </a:r>
            <a:r>
              <a:rPr lang="en-GB" dirty="0"/>
              <a:t>. </a:t>
            </a:r>
            <a:r>
              <a:rPr lang="en-GB" dirty="0" err="1"/>
              <a:t>Dywedwch</a:t>
            </a:r>
            <a:r>
              <a:rPr lang="en-GB" dirty="0"/>
              <a:t> </a:t>
            </a:r>
            <a:r>
              <a:rPr lang="en-GB" dirty="0" err="1"/>
              <a:t>sut</a:t>
            </a:r>
            <a:r>
              <a:rPr lang="en-GB" dirty="0"/>
              <a:t> </a:t>
            </a:r>
            <a:r>
              <a:rPr lang="en-GB" dirty="0" err="1"/>
              <a:t>mae</a:t>
            </a:r>
            <a:r>
              <a:rPr lang="en-GB" dirty="0"/>
              <a:t> </a:t>
            </a:r>
            <a:r>
              <a:rPr lang="en-GB" dirty="0" err="1"/>
              <a:t>cyrraed</a:t>
            </a:r>
            <a:r>
              <a:rPr lang="en-GB" dirty="0"/>
              <a:t> </a:t>
            </a:r>
            <a:r>
              <a:rPr lang="en-GB" dirty="0" err="1"/>
              <a:t>rhywle</a:t>
            </a:r>
            <a:r>
              <a:rPr lang="en-GB" dirty="0"/>
              <a:t> </a:t>
            </a:r>
            <a:r>
              <a:rPr lang="en-GB" dirty="0" err="1"/>
              <a:t>o’r</a:t>
            </a:r>
            <a:r>
              <a:rPr lang="en-GB" dirty="0"/>
              <a:t> Ysgol New </a:t>
            </a:r>
            <a:r>
              <a:rPr lang="en-GB" dirty="0" err="1"/>
              <a:t>Sanctaidd</a:t>
            </a:r>
            <a:r>
              <a:rPr lang="en-GB" dirty="0"/>
              <a:t> .</a:t>
            </a:r>
          </a:p>
        </p:txBody>
      </p:sp>
      <p:sp>
        <p:nvSpPr>
          <p:cNvPr id="2" name="TextBox 1">
            <a:extLst>
              <a:ext uri="{FF2B5EF4-FFF2-40B4-BE49-F238E27FC236}">
                <a16:creationId xmlns:a16="http://schemas.microsoft.com/office/drawing/2014/main" id="{98D03279-7042-A23A-0D6C-B366038B982D}"/>
              </a:ext>
            </a:extLst>
          </p:cNvPr>
          <p:cNvSpPr txBox="1"/>
          <p:nvPr/>
        </p:nvSpPr>
        <p:spPr>
          <a:xfrm>
            <a:off x="2899610" y="148304"/>
            <a:ext cx="7736305" cy="646331"/>
          </a:xfrm>
          <a:prstGeom prst="rect">
            <a:avLst/>
          </a:prstGeom>
          <a:noFill/>
        </p:spPr>
        <p:txBody>
          <a:bodyPr wrap="square" rtlCol="0">
            <a:spAutoFit/>
          </a:bodyPr>
          <a:lstStyle/>
          <a:p>
            <a:r>
              <a:rPr lang="en-GB" sz="3600" b="1" dirty="0" err="1">
                <a:solidFill>
                  <a:srgbClr val="85DEEE"/>
                </a:solidFill>
              </a:rPr>
              <a:t>Teithio</a:t>
            </a:r>
            <a:r>
              <a:rPr lang="en-GB" sz="3600" b="1" dirty="0">
                <a:solidFill>
                  <a:srgbClr val="85DEEE"/>
                </a:solidFill>
              </a:rPr>
              <a:t> o </a:t>
            </a:r>
            <a:r>
              <a:rPr lang="en-GB" sz="3600" b="1" dirty="0" err="1">
                <a:solidFill>
                  <a:srgbClr val="85DEEE"/>
                </a:solidFill>
              </a:rPr>
              <a:t>Gwmpas</a:t>
            </a:r>
            <a:r>
              <a:rPr lang="en-GB" sz="3600" b="1" dirty="0">
                <a:solidFill>
                  <a:srgbClr val="85DEEE"/>
                </a:solidFill>
              </a:rPr>
              <a:t> </a:t>
            </a:r>
            <a:r>
              <a:rPr lang="en-GB" sz="3600" b="1" dirty="0" err="1">
                <a:solidFill>
                  <a:srgbClr val="85DEEE"/>
                </a:solidFill>
              </a:rPr>
              <a:t>Abergwaun</a:t>
            </a:r>
            <a:endParaRPr lang="en-GB" sz="3600" b="1" dirty="0">
              <a:solidFill>
                <a:srgbClr val="85DEEE"/>
              </a:solidFill>
            </a:endParaRPr>
          </a:p>
        </p:txBody>
      </p:sp>
    </p:spTree>
    <p:extLst>
      <p:ext uri="{BB962C8B-B14F-4D97-AF65-F5344CB8AC3E}">
        <p14:creationId xmlns:p14="http://schemas.microsoft.com/office/powerpoint/2010/main" val="34377478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DAC25-1CC6-FD77-FA4F-C8937C197E6C}"/>
              </a:ext>
            </a:extLst>
          </p:cNvPr>
          <p:cNvSpPr>
            <a:spLocks noGrp="1"/>
          </p:cNvSpPr>
          <p:nvPr>
            <p:ph type="title"/>
          </p:nvPr>
        </p:nvSpPr>
        <p:spPr/>
        <p:txBody>
          <a:bodyPr/>
          <a:lstStyle/>
          <a:p>
            <a:r>
              <a:rPr lang="en-GB" dirty="0" err="1"/>
              <a:t>Cyfeiriadau</a:t>
            </a:r>
            <a:endParaRPr lang="en-GB" dirty="0"/>
          </a:p>
        </p:txBody>
      </p:sp>
      <p:sp>
        <p:nvSpPr>
          <p:cNvPr id="3" name="Content Placeholder 2">
            <a:extLst>
              <a:ext uri="{FF2B5EF4-FFF2-40B4-BE49-F238E27FC236}">
                <a16:creationId xmlns:a16="http://schemas.microsoft.com/office/drawing/2014/main" id="{87F8215D-250E-3C56-BBED-BB533706B76B}"/>
              </a:ext>
            </a:extLst>
          </p:cNvPr>
          <p:cNvSpPr>
            <a:spLocks noGrp="1"/>
          </p:cNvSpPr>
          <p:nvPr>
            <p:ph idx="1"/>
          </p:nvPr>
        </p:nvSpPr>
        <p:spPr/>
        <p:txBody>
          <a:bodyPr>
            <a:normAutofit fontScale="85000" lnSpcReduction="20000"/>
          </a:bodyPr>
          <a:lstStyle/>
          <a:p>
            <a:pPr marL="0" indent="0" algn="l">
              <a:spcAft>
                <a:spcPts val="750"/>
              </a:spcAft>
              <a:buNone/>
            </a:pPr>
            <a:r>
              <a:rPr lang="en-US" b="0" i="0" dirty="0">
                <a:solidFill>
                  <a:srgbClr val="000000"/>
                </a:solidFill>
                <a:effectLst/>
              </a:rPr>
              <a:t>Art </a:t>
            </a:r>
            <a:r>
              <a:rPr lang="en-US" b="0" i="0" dirty="0" err="1">
                <a:solidFill>
                  <a:srgbClr val="000000"/>
                </a:solidFill>
                <a:effectLst/>
              </a:rPr>
              <a:t>Afoot</a:t>
            </a:r>
            <a:r>
              <a:rPr lang="en-US" b="0" i="1" dirty="0" err="1">
                <a:solidFill>
                  <a:srgbClr val="000000"/>
                </a:solidFill>
                <a:effectLst/>
              </a:rPr>
              <a:t>|</a:t>
            </a:r>
            <a:r>
              <a:rPr lang="en-US" b="0" i="0" dirty="0" err="1">
                <a:solidFill>
                  <a:srgbClr val="000000"/>
                </a:solidFill>
                <a:effectLst/>
              </a:rPr>
              <a:t>Celf</a:t>
            </a:r>
            <a:r>
              <a:rPr lang="en-US" b="0" i="0" dirty="0">
                <a:solidFill>
                  <a:srgbClr val="000000"/>
                </a:solidFill>
                <a:effectLst/>
              </a:rPr>
              <a:t> </a:t>
            </a:r>
            <a:r>
              <a:rPr lang="en-US" b="0" i="0" dirty="0" err="1">
                <a:solidFill>
                  <a:srgbClr val="000000"/>
                </a:solidFill>
                <a:effectLst/>
              </a:rPr>
              <a:t>ar</a:t>
            </a:r>
            <a:r>
              <a:rPr lang="en-US" b="0" i="0" dirty="0">
                <a:solidFill>
                  <a:srgbClr val="000000"/>
                </a:solidFill>
                <a:effectLst/>
              </a:rPr>
              <a:t> </a:t>
            </a:r>
            <a:r>
              <a:rPr lang="en-US" b="0" i="0" dirty="0" err="1">
                <a:solidFill>
                  <a:srgbClr val="000000"/>
                </a:solidFill>
                <a:effectLst/>
              </a:rPr>
              <a:t>Droed</a:t>
            </a:r>
            <a:r>
              <a:rPr lang="en-US" b="0" i="0" dirty="0">
                <a:solidFill>
                  <a:srgbClr val="000000"/>
                </a:solidFill>
                <a:effectLst/>
              </a:rPr>
              <a:t> (2025) </a:t>
            </a:r>
            <a:r>
              <a:rPr lang="en-US" b="0" i="1" dirty="0">
                <a:solidFill>
                  <a:srgbClr val="000000"/>
                </a:solidFill>
                <a:effectLst/>
              </a:rPr>
              <a:t>Art </a:t>
            </a:r>
            <a:r>
              <a:rPr lang="en-US" b="0" i="1" dirty="0" err="1">
                <a:solidFill>
                  <a:srgbClr val="000000"/>
                </a:solidFill>
                <a:effectLst/>
              </a:rPr>
              <a:t>Afoot|Celf</a:t>
            </a:r>
            <a:r>
              <a:rPr lang="en-US" b="0" i="1" dirty="0">
                <a:solidFill>
                  <a:srgbClr val="000000"/>
                </a:solidFill>
                <a:effectLst/>
              </a:rPr>
              <a:t> </a:t>
            </a:r>
            <a:r>
              <a:rPr lang="en-US" b="0" i="1" dirty="0" err="1">
                <a:solidFill>
                  <a:srgbClr val="000000"/>
                </a:solidFill>
                <a:effectLst/>
              </a:rPr>
              <a:t>ar</a:t>
            </a:r>
            <a:r>
              <a:rPr lang="en-US" b="0" i="1" dirty="0">
                <a:solidFill>
                  <a:srgbClr val="000000"/>
                </a:solidFill>
                <a:effectLst/>
              </a:rPr>
              <a:t> </a:t>
            </a:r>
            <a:r>
              <a:rPr lang="en-US" b="0" i="1" dirty="0" err="1">
                <a:solidFill>
                  <a:srgbClr val="000000"/>
                </a:solidFill>
                <a:effectLst/>
              </a:rPr>
              <a:t>Droed</a:t>
            </a:r>
            <a:r>
              <a:rPr lang="en-US" b="0" i="1" dirty="0">
                <a:solidFill>
                  <a:srgbClr val="000000"/>
                </a:solidFill>
                <a:effectLst/>
              </a:rPr>
              <a:t> – Fishguard and </a:t>
            </a:r>
            <a:r>
              <a:rPr lang="en-US" b="0" i="1" dirty="0" err="1">
                <a:solidFill>
                  <a:srgbClr val="000000"/>
                </a:solidFill>
                <a:effectLst/>
              </a:rPr>
              <a:t>Goodwick</a:t>
            </a:r>
            <a:r>
              <a:rPr lang="en-US" b="0" i="1" dirty="0">
                <a:solidFill>
                  <a:srgbClr val="000000"/>
                </a:solidFill>
                <a:effectLst/>
              </a:rPr>
              <a:t> | </a:t>
            </a:r>
            <a:r>
              <a:rPr lang="en-US" b="0" i="1" dirty="0" err="1">
                <a:solidFill>
                  <a:srgbClr val="000000"/>
                </a:solidFill>
                <a:effectLst/>
              </a:rPr>
              <a:t>Abergwaun</a:t>
            </a:r>
            <a:r>
              <a:rPr lang="en-US" b="0" i="1" dirty="0">
                <a:solidFill>
                  <a:srgbClr val="000000"/>
                </a:solidFill>
                <a:effectLst/>
              </a:rPr>
              <a:t> ac </a:t>
            </a:r>
            <a:r>
              <a:rPr lang="en-US" b="0" i="1" dirty="0" err="1">
                <a:solidFill>
                  <a:srgbClr val="000000"/>
                </a:solidFill>
                <a:effectLst/>
              </a:rPr>
              <a:t>Wdig</a:t>
            </a:r>
            <a:r>
              <a:rPr lang="en-US" b="0" i="0" dirty="0">
                <a:solidFill>
                  <a:srgbClr val="000000"/>
                </a:solidFill>
                <a:effectLst/>
              </a:rPr>
              <a:t>. Available at: </a:t>
            </a:r>
            <a:r>
              <a:rPr lang="en-US" b="0" i="0" dirty="0">
                <a:solidFill>
                  <a:srgbClr val="000000"/>
                </a:solidFill>
                <a:effectLst/>
                <a:hlinkClick r:id="rId2"/>
              </a:rPr>
              <a:t>https://artafoot.co.uk/cymraeg/ </a:t>
            </a:r>
            <a:r>
              <a:rPr lang="en-US" dirty="0">
                <a:solidFill>
                  <a:srgbClr val="000000"/>
                </a:solidFill>
              </a:rPr>
              <a:t>[</a:t>
            </a:r>
            <a:r>
              <a:rPr lang="en-US" b="0" i="0" dirty="0">
                <a:solidFill>
                  <a:srgbClr val="000000"/>
                </a:solidFill>
                <a:effectLst/>
              </a:rPr>
              <a:t>Accessed 25 Feb 2025].</a:t>
            </a:r>
          </a:p>
          <a:p>
            <a:pPr marL="0" indent="0" algn="l">
              <a:spcAft>
                <a:spcPts val="750"/>
              </a:spcAft>
              <a:buNone/>
            </a:pPr>
            <a:r>
              <a:rPr lang="en-US" dirty="0"/>
              <a:t>Harries</a:t>
            </a:r>
            <a:r>
              <a:rPr lang="en-US" b="0" i="0" dirty="0">
                <a:effectLst/>
              </a:rPr>
              <a:t>, A (2020). Available at: </a:t>
            </a:r>
            <a:r>
              <a:rPr lang="en-US" dirty="0">
                <a:hlinkClick r:id="rId3"/>
              </a:rPr>
              <a:t>Visitor's Map of Fishguard - Visit Fishguard</a:t>
            </a:r>
            <a:r>
              <a:rPr lang="en-US" dirty="0"/>
              <a:t> [Accessed 25 Feb 2025] (image used and adapted with permission)</a:t>
            </a:r>
          </a:p>
          <a:p>
            <a:pPr marL="0" indent="0">
              <a:spcAft>
                <a:spcPts val="750"/>
              </a:spcAft>
              <a:buNone/>
            </a:pPr>
            <a:r>
              <a:rPr lang="en-GB" sz="2800" dirty="0" err="1">
                <a:latin typeface="Calibri" panose="020F0502020204030204" pitchFamily="34" charset="0"/>
                <a:cs typeface="Calibri" panose="020F0502020204030204" pitchFamily="34" charset="0"/>
              </a:rPr>
              <a:t>Seccombe</a:t>
            </a:r>
            <a:r>
              <a:rPr lang="en-GB" sz="2800" dirty="0">
                <a:latin typeface="Calibri" panose="020F0502020204030204" pitchFamily="34" charset="0"/>
                <a:cs typeface="Calibri" panose="020F0502020204030204" pitchFamily="34" charset="0"/>
              </a:rPr>
              <a:t>, C. (2024). Adaptable Activities for your Language Lessons. 1</a:t>
            </a:r>
            <a:r>
              <a:rPr lang="en-GB" sz="2800" baseline="30000" dirty="0">
                <a:latin typeface="Calibri" panose="020F0502020204030204" pitchFamily="34" charset="0"/>
                <a:cs typeface="Calibri" panose="020F0502020204030204" pitchFamily="34" charset="0"/>
              </a:rPr>
              <a:t>st</a:t>
            </a:r>
            <a:r>
              <a:rPr lang="en-GB" sz="2800" dirty="0">
                <a:latin typeface="Calibri" panose="020F0502020204030204" pitchFamily="34" charset="0"/>
                <a:cs typeface="Calibri" panose="020F0502020204030204" pitchFamily="34" charset="0"/>
              </a:rPr>
              <a:t> ed. [</a:t>
            </a:r>
            <a:r>
              <a:rPr lang="en-GB" sz="2800" dirty="0" err="1">
                <a:latin typeface="Calibri" panose="020F0502020204030204" pitchFamily="34" charset="0"/>
                <a:cs typeface="Calibri" panose="020F0502020204030204" pitchFamily="34" charset="0"/>
              </a:rPr>
              <a:t>ebook</a:t>
            </a:r>
            <a:r>
              <a:rPr lang="en-GB" sz="2800" dirty="0">
                <a:latin typeface="Calibri" panose="020F0502020204030204" pitchFamily="34" charset="0"/>
                <a:cs typeface="Calibri" panose="020F0502020204030204" pitchFamily="34" charset="0"/>
              </a:rPr>
              <a:t>] p. </a:t>
            </a:r>
            <a:r>
              <a:rPr lang="en-GB" dirty="0">
                <a:latin typeface="Calibri" panose="020F0502020204030204" pitchFamily="34" charset="0"/>
                <a:cs typeface="Calibri" panose="020F0502020204030204" pitchFamily="34" charset="0"/>
              </a:rPr>
              <a:t>12</a:t>
            </a:r>
            <a:r>
              <a:rPr lang="en-GB" sz="2800" dirty="0">
                <a:latin typeface="Calibri" panose="020F0502020204030204" pitchFamily="34" charset="0"/>
                <a:cs typeface="Calibri" panose="020F0502020204030204" pitchFamily="34" charset="0"/>
              </a:rPr>
              <a:t>. Available at https://ideaseducationltd.sellfy.store/ebooks/ [Accessed 25 Feb 2025]</a:t>
            </a:r>
          </a:p>
          <a:p>
            <a:pPr marL="0" indent="0">
              <a:spcAft>
                <a:spcPts val="750"/>
              </a:spcAft>
              <a:buNone/>
            </a:pPr>
            <a:r>
              <a:rPr lang="en-GB" sz="2800" dirty="0">
                <a:latin typeface="Calibri" panose="020F0502020204030204" pitchFamily="34" charset="0"/>
                <a:cs typeface="Calibri" panose="020F0502020204030204" pitchFamily="34" charset="0"/>
              </a:rPr>
              <a:t>Conti, G. (2017) ‘</a:t>
            </a:r>
            <a:r>
              <a:rPr lang="en-US" i="0" dirty="0">
                <a:effectLst/>
              </a:rPr>
              <a:t>Translation tasks and techniques that have significantly enhanced my teaching</a:t>
            </a:r>
            <a:r>
              <a:rPr lang="en-GB" sz="2800" dirty="0">
                <a:latin typeface="Calibri" panose="020F0502020204030204" pitchFamily="34" charset="0"/>
                <a:cs typeface="Calibri" panose="020F0502020204030204" pitchFamily="34" charset="0"/>
              </a:rPr>
              <a:t>?’ </a:t>
            </a:r>
            <a:r>
              <a:rPr lang="en-GB" sz="2800" i="1" dirty="0">
                <a:latin typeface="Calibri" panose="020F0502020204030204" pitchFamily="34" charset="0"/>
                <a:cs typeface="Calibri" panose="020F0502020204030204" pitchFamily="34" charset="0"/>
              </a:rPr>
              <a:t>The Language Gym, </a:t>
            </a:r>
            <a:r>
              <a:rPr lang="en-GB" i="1" dirty="0">
                <a:latin typeface="Calibri" panose="020F0502020204030204" pitchFamily="34" charset="0"/>
                <a:cs typeface="Calibri" panose="020F0502020204030204" pitchFamily="34" charset="0"/>
              </a:rPr>
              <a:t>17</a:t>
            </a:r>
            <a:r>
              <a:rPr lang="en-GB" sz="2800" dirty="0">
                <a:latin typeface="Calibri" panose="020F0502020204030204" pitchFamily="34" charset="0"/>
                <a:cs typeface="Calibri" panose="020F0502020204030204" pitchFamily="34" charset="0"/>
              </a:rPr>
              <a:t> December. </a:t>
            </a:r>
            <a:r>
              <a:rPr lang="en-GB" sz="2800" i="1" dirty="0">
                <a:latin typeface="Calibri" panose="020F0502020204030204" pitchFamily="34" charset="0"/>
                <a:cs typeface="Calibri" panose="020F0502020204030204" pitchFamily="34" charset="0"/>
              </a:rPr>
              <a:t>Available at https://gianfrancoconti.com/2017/09/17/translation-tasks-and-techniques-that-have-significantly-enhanced-my-teaching/ [Accessed 25 Feb 2025]</a:t>
            </a:r>
          </a:p>
          <a:p>
            <a:pPr marL="0" indent="0" algn="l">
              <a:spcAft>
                <a:spcPts val="750"/>
              </a:spcAft>
              <a:buNone/>
            </a:pPr>
            <a:endParaRPr lang="en-US" b="0" i="0" dirty="0">
              <a:solidFill>
                <a:srgbClr val="00000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29930269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1" ma:contentTypeDescription="Create a new document." ma:contentTypeScope="" ma:versionID="8a9167f352f387e6e12d5163bb4d9528">
  <xsd:schema xmlns:xsd="http://www.w3.org/2001/XMLSchema" xmlns:xs="http://www.w3.org/2001/XMLSchema" xmlns:p="http://schemas.microsoft.com/office/2006/metadata/properties" xmlns:ns3="0085e1a2-9cbf-4b92-866b-21f3c89040b6" targetNamespace="http://schemas.microsoft.com/office/2006/metadata/properties" ma:root="true" ma:fieldsID="859322807d2981406a0ad3462c7cb851" ns3:_="">
    <xsd:import namespace="0085e1a2-9cbf-4b92-866b-21f3c89040b6"/>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LengthInSecond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Location" ma:index="18"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3D2FE5-30BD-4F5B-8E3F-1233938218A8}">
  <ds:schemaRefs>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http://purl.org/dc/terms/"/>
    <ds:schemaRef ds:uri="0085e1a2-9cbf-4b92-866b-21f3c89040b6"/>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9461B23-8239-4879-ABD5-00891DAF132E}">
  <ds:schemaRefs>
    <ds:schemaRef ds:uri="http://schemas.microsoft.com/sharepoint/v3/contenttype/forms"/>
  </ds:schemaRefs>
</ds:datastoreItem>
</file>

<file path=customXml/itemProps3.xml><?xml version="1.0" encoding="utf-8"?>
<ds:datastoreItem xmlns:ds="http://schemas.openxmlformats.org/officeDocument/2006/customXml" ds:itemID="{B506AA5E-C5CD-4B02-BB08-E3A9BB699F9A}">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6197</TotalTime>
  <Words>4180</Words>
  <Application>Microsoft Office PowerPoint</Application>
  <PresentationFormat>Widescreen</PresentationFormat>
  <Paragraphs>401</Paragraphs>
  <Slides>35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Aptos</vt:lpstr>
      <vt:lpstr>Arial</vt:lpstr>
      <vt:lpstr>Calibri</vt:lpstr>
      <vt:lpstr>Calibri Light</vt:lpstr>
      <vt:lpstr>Open Sans</vt:lpstr>
      <vt:lpstr>office theme</vt:lpstr>
      <vt:lpstr>PowerPoint Presentation</vt:lpstr>
      <vt:lpstr>PowerPoint Presentation</vt:lpstr>
      <vt:lpstr>PowerPoint Presentation</vt:lpstr>
      <vt:lpstr>PowerPoint Presentation</vt:lpstr>
      <vt:lpstr>Tasg 1  - Iechyd a Lles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 2  - Y Celfyddydau Mynegiannol</vt:lpstr>
      <vt:lpstr>Chwap!</vt:lpstr>
      <vt:lpstr>PowerPoint Presentation</vt:lpstr>
      <vt:lpstr>PowerPoint Presentation</vt:lpstr>
      <vt:lpstr>PowerPoint Presentation</vt:lpstr>
      <vt:lpstr>Tasg 3  - Mathemateg a Rhifedd</vt:lpstr>
      <vt:lpstr>Wordwall</vt:lpstr>
      <vt:lpstr>PowerPoint Presentation</vt:lpstr>
      <vt:lpstr>PowerPoint Presentation</vt:lpstr>
      <vt:lpstr>Cyfeiriadau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Nicky Thomas (2411194)</cp:lastModifiedBy>
  <cp:revision>174</cp:revision>
  <cp:lastPrinted>2025-02-25T08:56:37Z</cp:lastPrinted>
  <dcterms:created xsi:type="dcterms:W3CDTF">2023-05-16T12:05:05Z</dcterms:created>
  <dcterms:modified xsi:type="dcterms:W3CDTF">2025-03-07T18:25:20Z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