
<file path=[Content_Types].xml><?xml version="1.0" encoding="utf-8"?>
<Types xmlns="http://schemas.openxmlformats.org/package/2006/content-types">
  <Default Extension="bmp" ContentType="image/bmp"/>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68" r:id="rId1"/>
  </p:sldMasterIdLst>
  <p:sldIdLst>
    <p:sldId id="256" r:id="rId2"/>
    <p:sldId id="257" r:id="rId3"/>
    <p:sldId id="258" r:id="rId4"/>
    <p:sldId id="259" r:id="rId5"/>
    <p:sldId id="260" r:id="rId6"/>
    <p:sldId id="261" r:id="rId7"/>
    <p:sldId id="262" r:id="rId8"/>
    <p:sldId id="263" r:id="rId9"/>
    <p:sldId id="274" r:id="rId10"/>
    <p:sldId id="275" r:id="rId11"/>
    <p:sldId id="264" r:id="rId12"/>
    <p:sldId id="267" r:id="rId13"/>
    <p:sldId id="280" r:id="rId14"/>
    <p:sldId id="281" r:id="rId15"/>
    <p:sldId id="265" r:id="rId16"/>
    <p:sldId id="268" r:id="rId17"/>
    <p:sldId id="271" r:id="rId18"/>
    <p:sldId id="272" r:id="rId19"/>
    <p:sldId id="273" r:id="rId20"/>
    <p:sldId id="276" r:id="rId21"/>
    <p:sldId id="278" r:id="rId22"/>
    <p:sldId id="277"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7" d="100"/>
          <a:sy n="87" d="100"/>
        </p:scale>
        <p:origin x="528"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bmp"/><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bmp"/><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6" name="Rectangle 15"/>
          <p:cNvSpPr/>
          <p:nvPr/>
        </p:nvSpPr>
        <p:spPr>
          <a:xfrm>
            <a:off x="1" y="0"/>
            <a:ext cx="12192000" cy="6858000"/>
          </a:xfrm>
          <a:prstGeom prst="rect">
            <a:avLst/>
          </a:prstGeom>
          <a:blipFill dpi="0" rotWithShape="1">
            <a:blip r:embed="rId2">
              <a:alphaModFix amt="45000"/>
              <a:duotone>
                <a:schemeClr val="accent2">
                  <a:shade val="45000"/>
                  <a:satMod val="135000"/>
                </a:schemeClr>
                <a:prstClr val="white"/>
              </a:duotone>
            </a:blip>
            <a:srcRect/>
            <a:tile tx="-31750" ty="-120650" sx="100000" sy="100000" flip="xy" algn="tl"/>
          </a:blipFill>
          <a:ln w="19050" cmpd="sng">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tx1"/>
          </a:solidFill>
          <a:ln w="6350" cap="flat" cmpd="sng" algn="ctr">
            <a:solidFill>
              <a:schemeClr val="tx1">
                <a:lumMod val="65000"/>
                <a:lumOff val="35000"/>
              </a:schemeClr>
            </a:solidFill>
            <a:prstDash val="solid"/>
          </a:ln>
          <a:effectLst>
            <a:outerShdw blurRad="63500" algn="ctr" rotWithShape="0">
              <a:prstClr val="black">
                <a:alpha val="40000"/>
              </a:prstClr>
            </a:outerShdw>
            <a:softEdge rad="0"/>
          </a:effectLst>
        </p:spPr>
      </p:sp>
      <p:sp>
        <p:nvSpPr>
          <p:cNvPr id="11" name="Rectangle 10"/>
          <p:cNvSpPr/>
          <p:nvPr/>
        </p:nvSpPr>
        <p:spPr>
          <a:xfrm>
            <a:off x="1447801" y="1411615"/>
            <a:ext cx="9296400" cy="4034770"/>
          </a:xfrm>
          <a:prstGeom prst="rect">
            <a:avLst/>
          </a:prstGeom>
          <a:solidFill>
            <a:schemeClr val="bg2"/>
          </a:solidFill>
          <a:ln w="9525" cap="sq" cmpd="sng" algn="ctr">
            <a:no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a:effectLst>
            <a:outerShdw blurRad="50800" dist="127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solidFill>
                <a:effectLst>
                  <a:outerShdw blurRad="38100" dist="12700" dir="2700000" algn="tl" rotWithShape="0">
                    <a:prstClr val="black">
                      <a:alpha val="40000"/>
                    </a:prstClr>
                  </a:outerShdw>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2"/>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rgbClr val="FFFFFF"/>
                </a:solidFill>
                <a:latin typeface="+mn-lt"/>
              </a:defRPr>
            </a:lvl1pPr>
          </a:lstStyle>
          <a:p>
            <a:fld id="{03FCE02C-6EC6-4E09-BC2C-9FDED4DE236E}" type="datetimeFigureOut">
              <a:rPr lang="en-US" dirty="0"/>
              <a:t>4/23/2018</a:t>
            </a:fld>
            <a:endParaRPr lang="en-US" dirty="0"/>
          </a:p>
        </p:txBody>
      </p:sp>
      <p:sp>
        <p:nvSpPr>
          <p:cNvPr id="21" name="Footer Placeholder 20"/>
          <p:cNvSpPr>
            <a:spLocks noGrp="1"/>
          </p:cNvSpPr>
          <p:nvPr>
            <p:ph type="ftr" sz="quarter" idx="11"/>
          </p:nvPr>
        </p:nvSpPr>
        <p:spPr>
          <a:xfrm>
            <a:off x="1453896" y="5212080"/>
            <a:ext cx="5905500" cy="228600"/>
          </a:xfrm>
        </p:spPr>
        <p:txBody>
          <a:bodyPr/>
          <a:lstStyle>
            <a:lvl1pPr algn="l">
              <a:defRPr>
                <a:solidFill>
                  <a:schemeClr val="tx2"/>
                </a:solidFill>
              </a:defRPr>
            </a:lvl1pPr>
          </a:lstStyle>
          <a:p>
            <a:endParaRPr lang="en-US" dirty="0"/>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lvl1pPr>
              <a:defRPr sz="1800"/>
            </a:lvl1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a:solidFill>
                  <a:schemeClr val="tx2"/>
                </a:solidFill>
              </a:defRPr>
            </a:lvl1pPr>
          </a:lstStyle>
          <a:p>
            <a:fld id="{4D8F36E1-9596-4E98-8786-4A17C5D29C65}" type="datetimeFigureOut">
              <a:rPr lang="en-US" dirty="0"/>
              <a:pPr/>
              <a:t>4/23/2018</a:t>
            </a:fld>
            <a:endParaRPr lang="en-US" dirty="0"/>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9" name="Rectangle 18"/>
          <p:cNvSpPr/>
          <p:nvPr/>
        </p:nvSpPr>
        <p:spPr>
          <a:xfrm>
            <a:off x="0" y="0"/>
            <a:ext cx="12192000" cy="6858000"/>
          </a:xfrm>
          <a:prstGeom prst="rect">
            <a:avLst/>
          </a:prstGeom>
          <a:blipFill dpi="0" rotWithShape="1">
            <a:blip r:embed="rId2">
              <a:alphaModFix amt="40000"/>
              <a:duotone>
                <a:schemeClr val="accent3">
                  <a:shade val="45000"/>
                  <a:satMod val="135000"/>
                </a:schemeClr>
                <a:prstClr val="white"/>
              </a:duotone>
            </a:blip>
            <a:srcRect/>
            <a:tile tx="-31750" ty="-120650" sx="100000" sy="100000" flip="xy" algn="tl"/>
          </a:blipFill>
          <a:ln w="19050" cmpd="sng">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tx1"/>
          </a:solidFill>
          <a:ln w="6350" cap="flat" cmpd="sng" algn="ctr">
            <a:solidFill>
              <a:schemeClr val="tx1">
                <a:lumMod val="65000"/>
                <a:lumOff val="35000"/>
              </a:schemeClr>
            </a:solidFill>
            <a:prstDash val="solid"/>
          </a:ln>
          <a:effectLst>
            <a:outerShdw blurRad="63500" algn="ctr" rotWithShape="0">
              <a:prstClr val="black">
                <a:alpha val="40000"/>
              </a:prstClr>
            </a:outerShdw>
            <a:softEdge rad="0"/>
          </a:effectLst>
        </p:spPr>
      </p:sp>
      <p:sp>
        <p:nvSpPr>
          <p:cNvPr id="24" name="Rectangle 23"/>
          <p:cNvSpPr/>
          <p:nvPr/>
        </p:nvSpPr>
        <p:spPr>
          <a:xfrm>
            <a:off x="1447801" y="1411615"/>
            <a:ext cx="9296400" cy="4034770"/>
          </a:xfrm>
          <a:prstGeom prst="rect">
            <a:avLst/>
          </a:prstGeom>
          <a:solidFill>
            <a:schemeClr val="bg2"/>
          </a:solidFill>
          <a:ln w="9525" cap="sq" cmpd="sng" algn="ctr">
            <a:noFill/>
            <a:prstDash val="solid"/>
            <a:miter lim="800000"/>
          </a:ln>
          <a:effectLst/>
        </p:spPr>
      </p:sp>
      <p:sp>
        <p:nvSpPr>
          <p:cNvPr id="30" name="Rectangle 29"/>
          <p:cNvSpPr/>
          <p:nvPr/>
        </p:nvSpPr>
        <p:spPr>
          <a:xfrm>
            <a:off x="5135880" y="1267730"/>
            <a:ext cx="1920240" cy="731520"/>
          </a:xfrm>
          <a:prstGeom prst="rect">
            <a:avLst/>
          </a:prstGeom>
          <a:solidFill>
            <a:schemeClr val="accent1"/>
          </a:solidFill>
          <a:ln>
            <a:noFill/>
          </a:ln>
          <a:effectLst>
            <a:outerShdw blurRad="50800" dist="127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b="0" kern="1200" cap="all" spc="-100" baseline="0" dirty="0">
                <a:solidFill>
                  <a:schemeClr val="tx1"/>
                </a:solidFill>
                <a:effectLst>
                  <a:outerShdw blurRad="38100" dist="12700" dir="2700000" algn="tl" rotWithShape="0">
                    <a:prstClr val="black">
                      <a:alpha val="40000"/>
                    </a:prstClr>
                  </a:outerShdw>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tabLst>
                <a:tab pos="2633663" algn="l"/>
              </a:tabLst>
              <a:defRPr sz="1600">
                <a:solidFill>
                  <a:schemeClr val="tx2"/>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rgbClr val="FFFFFF"/>
                </a:solidFill>
                <a:latin typeface="+mn-lt"/>
                <a:ea typeface="+mn-ea"/>
                <a:cs typeface="+mn-cs"/>
              </a:defRPr>
            </a:lvl1pPr>
          </a:lstStyle>
          <a:p>
            <a:fld id="{EE4D1A55-63BC-4BA2-9538-7DDEADA10621}" type="datetimeFigureOut">
              <a:rPr lang="en-US" dirty="0"/>
              <a:t>4/23/2018</a:t>
            </a:fld>
            <a:endParaRPr lang="en-US" dirty="0"/>
          </a:p>
        </p:txBody>
      </p:sp>
      <p:sp>
        <p:nvSpPr>
          <p:cNvPr id="5" name="Footer Placeholder 4"/>
          <p:cNvSpPr>
            <a:spLocks noGrp="1"/>
          </p:cNvSpPr>
          <p:nvPr>
            <p:ph type="ftr" sz="quarter" idx="11"/>
          </p:nvPr>
        </p:nvSpPr>
        <p:spPr>
          <a:xfrm>
            <a:off x="1453896" y="5212080"/>
            <a:ext cx="5907024" cy="228600"/>
          </a:xfrm>
        </p:spPr>
        <p:txBody>
          <a:bodyPr/>
          <a:lstStyle>
            <a:lvl1pPr algn="l">
              <a:defRPr>
                <a:solidFill>
                  <a:schemeClr val="tx2"/>
                </a:solidFill>
              </a:defRPr>
            </a:lvl1pPr>
          </a:lstStyle>
          <a:p>
            <a:endParaRPr lang="en-US" dirty="0"/>
          </a:p>
        </p:txBody>
      </p:sp>
      <p:sp>
        <p:nvSpPr>
          <p:cNvPr id="6" name="Slide Number Placeholder 5"/>
          <p:cNvSpPr>
            <a:spLocks noGrp="1"/>
          </p:cNvSpPr>
          <p:nvPr>
            <p:ph type="sldNum" sz="quarter" idx="12"/>
          </p:nvPr>
        </p:nvSpPr>
        <p:spPr>
          <a:xfrm>
            <a:off x="8604504" y="5212080"/>
            <a:ext cx="2112264" cy="228600"/>
          </a:xfrm>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lvl1pPr>
              <a:defRPr>
                <a:solidFill>
                  <a:schemeClr val="tx2"/>
                </a:solidFill>
              </a:defRPr>
            </a:lvl1pPr>
          </a:lstStyle>
          <a:p>
            <a:fld id="{66D01ABB-8821-4BF5-97A9-E1A66ACAEAA9}" type="datetimeFigureOut">
              <a:rPr lang="en-US" dirty="0"/>
              <a:pPr/>
              <a:t>4/23/2018</a:t>
            </a:fld>
            <a:endParaRPr lang="en-US" dirty="0"/>
          </a:p>
        </p:txBody>
      </p:sp>
      <p:sp>
        <p:nvSpPr>
          <p:cNvPr id="6" name="Footer Placeholder 5"/>
          <p:cNvSpPr>
            <a:spLocks noGrp="1"/>
          </p:cNvSpPr>
          <p:nvPr>
            <p:ph type="ftr" sz="quarter" idx="11"/>
          </p:nvPr>
        </p:nvSpPr>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800" b="0">
                <a:solidFill>
                  <a:schemeClr val="tx2"/>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800" b="0">
                <a:solidFill>
                  <a:schemeClr val="tx2"/>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lvl1pPr>
              <a:defRPr>
                <a:solidFill>
                  <a:schemeClr val="tx2"/>
                </a:solidFill>
              </a:defRPr>
            </a:lvl1pPr>
          </a:lstStyle>
          <a:p>
            <a:fld id="{20C37B1C-D4A1-4A4F-A470-80868146AFC5}" type="datetimeFigureOut">
              <a:rPr lang="en-US" dirty="0"/>
              <a:pPr/>
              <a:t>4/23/2018</a:t>
            </a:fld>
            <a:endParaRPr lang="en-US" dirty="0"/>
          </a:p>
        </p:txBody>
      </p:sp>
      <p:sp>
        <p:nvSpPr>
          <p:cNvPr id="8" name="Footer Placeholder 7"/>
          <p:cNvSpPr>
            <a:spLocks noGrp="1"/>
          </p:cNvSpPr>
          <p:nvPr>
            <p:ph type="ftr" sz="quarter" idx="11"/>
          </p:nvPr>
        </p:nvSpPr>
        <p:spPr/>
        <p:txBody>
          <a:bodyPr/>
          <a:lstStyle>
            <a:lvl1pPr>
              <a:defRPr>
                <a:solidFill>
                  <a:schemeClr val="tx2"/>
                </a:solidFill>
              </a:defRPr>
            </a:lvl1pPr>
          </a:lstStyle>
          <a:p>
            <a:endParaRPr lang="en-US" dirty="0"/>
          </a:p>
        </p:txBody>
      </p:sp>
      <p:sp>
        <p:nvSpPr>
          <p:cNvPr id="9" name="Slide Number Placeholder 8"/>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lvl1pPr>
              <a:defRPr>
                <a:solidFill>
                  <a:schemeClr val="tx2"/>
                </a:solidFill>
              </a:defRPr>
            </a:lvl1pPr>
          </a:lstStyle>
          <a:p>
            <a:fld id="{6D31D1B9-F39E-471E-80A9-595CAA5664AD}" type="datetimeFigureOut">
              <a:rPr lang="en-US" dirty="0"/>
              <a:pPr/>
              <a:t>4/23/2018</a:t>
            </a:fld>
            <a:endParaRPr lang="en-US" dirty="0"/>
          </a:p>
        </p:txBody>
      </p:sp>
      <p:sp>
        <p:nvSpPr>
          <p:cNvPr id="4" name="Footer Placeholder 3"/>
          <p:cNvSpPr>
            <a:spLocks noGrp="1"/>
          </p:cNvSpPr>
          <p:nvPr>
            <p:ph type="ftr" sz="quarter" idx="11"/>
          </p:nvPr>
        </p:nvSpPr>
        <p:spPr/>
        <p:txBody>
          <a:bodyPr/>
          <a:lstStyle>
            <a:lvl1pPr>
              <a:defRPr>
                <a:solidFill>
                  <a:schemeClr val="tx2"/>
                </a:solidFill>
              </a:defRPr>
            </a:lvl1pPr>
          </a:lstStyle>
          <a:p>
            <a:endParaRPr lang="en-US" dirty="0"/>
          </a:p>
        </p:txBody>
      </p:sp>
      <p:sp>
        <p:nvSpPr>
          <p:cNvPr id="5" name="Slide Number Placeholder 4"/>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solidFill>
                  <a:schemeClr val="tx2"/>
                </a:solidFill>
              </a:defRPr>
            </a:lvl1pPr>
          </a:lstStyle>
          <a:p>
            <a:fld id="{33FCEABC-E2B9-4606-A74F-CB06AF596887}" type="datetimeFigureOut">
              <a:rPr lang="en-US" dirty="0"/>
              <a:pPr/>
              <a:t>4/23/2018</a:t>
            </a:fld>
            <a:endParaRPr lang="en-US" dirty="0"/>
          </a:p>
        </p:txBody>
      </p:sp>
      <p:sp>
        <p:nvSpPr>
          <p:cNvPr id="3" name="Footer Placeholder 2"/>
          <p:cNvSpPr>
            <a:spLocks noGrp="1"/>
          </p:cNvSpPr>
          <p:nvPr>
            <p:ph type="ftr" sz="quarter" idx="11"/>
          </p:nvPr>
        </p:nvSpPr>
        <p:spPr/>
        <p:txBody>
          <a:bodyPr/>
          <a:lstStyle>
            <a:lvl1pPr>
              <a:defRPr>
                <a:solidFill>
                  <a:schemeClr val="tx2"/>
                </a:solidFill>
              </a:defRPr>
            </a:lvl1pPr>
          </a:lstStyle>
          <a:p>
            <a:endParaRPr lang="en-US" dirty="0"/>
          </a:p>
        </p:txBody>
      </p:sp>
      <p:sp>
        <p:nvSpPr>
          <p:cNvPr id="4" name="Slide Number Placeholder 3"/>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4" name="Rectangle 13"/>
          <p:cNvSpPr/>
          <p:nvPr/>
        </p:nvSpPr>
        <p:spPr>
          <a:xfrm>
            <a:off x="234693" y="237744"/>
            <a:ext cx="8633081" cy="6382512"/>
          </a:xfrm>
          <a:prstGeom prst="rect">
            <a:avLst/>
          </a:prstGeom>
          <a:solidFill>
            <a:schemeClr val="tx1"/>
          </a:solidFill>
          <a:ln w="6350" cap="flat" cmpd="sng" algn="ctr">
            <a:solidFill>
              <a:schemeClr val="tx1">
                <a:lumMod val="75000"/>
              </a:schemeClr>
            </a:solidFill>
            <a:prstDash val="solid"/>
          </a:ln>
          <a:effectLst>
            <a:softEdge rad="0"/>
          </a:effectLst>
        </p:spPr>
      </p:sp>
      <p:sp>
        <p:nvSpPr>
          <p:cNvPr id="16" name="Rectangle 15"/>
          <p:cNvSpPr/>
          <p:nvPr/>
        </p:nvSpPr>
        <p:spPr>
          <a:xfrm>
            <a:off x="371856" y="374904"/>
            <a:ext cx="8353044" cy="6108192"/>
          </a:xfrm>
          <a:prstGeom prst="rect">
            <a:avLst/>
          </a:prstGeom>
          <a:solidFill>
            <a:schemeClr val="bg2"/>
          </a:solidFill>
          <a:ln w="6350" cap="sq" cmpd="sng" algn="ctr">
            <a:noFill/>
            <a:prstDash val="solid"/>
            <a:miter lim="800000"/>
          </a:ln>
          <a:effectLst/>
        </p:spPr>
      </p:sp>
      <p:sp>
        <p:nvSpPr>
          <p:cNvPr id="15" name="Rectangle 14"/>
          <p:cNvSpPr/>
          <p:nvPr/>
        </p:nvSpPr>
        <p:spPr>
          <a:xfrm>
            <a:off x="9020386" y="237744"/>
            <a:ext cx="2926080" cy="638251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chemeClr val="bg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790575" y="704850"/>
            <a:ext cx="7562850" cy="51435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chemeClr val="bg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lvl1pPr>
              <a:defRPr>
                <a:solidFill>
                  <a:schemeClr val="tx2"/>
                </a:solidFill>
              </a:defRPr>
            </a:lvl1pPr>
          </a:lstStyle>
          <a:p>
            <a:fld id="{FA8850A0-01A3-4F4E-AA52-F716A9BFD4EB}" type="datetimeFigureOut">
              <a:rPr lang="en-US" dirty="0"/>
              <a:pPr/>
              <a:t>4/23/2018</a:t>
            </a:fld>
            <a:endParaRPr lang="en-US" dirty="0"/>
          </a:p>
        </p:txBody>
      </p:sp>
      <p:sp>
        <p:nvSpPr>
          <p:cNvPr id="6" name="Footer Placeholder 5"/>
          <p:cNvSpPr>
            <a:spLocks noGrp="1"/>
          </p:cNvSpPr>
          <p:nvPr>
            <p:ph type="ftr" sz="quarter" idx="11"/>
          </p:nvPr>
        </p:nvSpPr>
        <p:spPr>
          <a:xfrm>
            <a:off x="3439158" y="6214535"/>
            <a:ext cx="5184648" cy="256032"/>
          </a:xfrm>
        </p:spPr>
        <p:txBody>
          <a:bodyPr/>
          <a:lstStyle>
            <a:lvl1pPr algn="r">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bg2"/>
                </a:solidFill>
              </a:defRPr>
            </a:lvl1pPr>
          </a:lstStyle>
          <a:p>
            <a:fld id="{4FAB73BC-B049-4115-A692-8D63A059BFB8}" type="slidenum">
              <a:rPr lang="en-US" dirty="0"/>
              <a:pPr/>
              <a:t>‹#›</a:t>
            </a:fld>
            <a:endParaRPr lang="en-US" dirty="0"/>
          </a:p>
        </p:txBody>
      </p:sp>
      <p:sp>
        <p:nvSpPr>
          <p:cNvPr id="11" name="Rectangle 10"/>
          <p:cNvSpPr/>
          <p:nvPr/>
        </p:nvSpPr>
        <p:spPr>
          <a:xfrm>
            <a:off x="9157546" y="374904"/>
            <a:ext cx="2651760" cy="6108192"/>
          </a:xfrm>
          <a:prstGeom prst="rect">
            <a:avLst/>
          </a:prstGeom>
          <a:noFill/>
          <a:ln w="6350" cap="sq">
            <a:solidFill>
              <a:schemeClr val="tx1">
                <a:lumMod val="65000"/>
                <a:lumOff val="3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tx1"/>
          </a:solidFill>
          <a:ln w="6350" cap="sq">
            <a:solidFill>
              <a:schemeClr val="tx1">
                <a:lumMod val="7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157546" y="374904"/>
            <a:ext cx="2651760" cy="6108192"/>
          </a:xfrm>
          <a:prstGeom prst="rect">
            <a:avLst/>
          </a:prstGeom>
          <a:solidFill>
            <a:schemeClr val="bg2"/>
          </a:solidFill>
          <a:ln w="6350" cap="sq">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chemeClr val="tx1"/>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601076" cy="6382512"/>
          </a:xfrm>
          <a:solidFill>
            <a:srgbClr val="808080"/>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9050" dist="6350" dir="2700000" algn="tl" rotWithShape="0">
                    <a:prstClr val="black">
                      <a:alpha val="40000"/>
                    </a:prstClr>
                  </a:outerShdw>
                </a:effectLst>
              </a:defRPr>
            </a:lvl1pPr>
          </a:lstStyle>
          <a:p>
            <a:fld id="{E5811CCA-BB49-46C7-A0E2-F42339750F9A}" type="datetimeFigureOut">
              <a:rPr lang="en-US" dirty="0"/>
              <a:t>4/23/2018</a:t>
            </a:fld>
            <a:endParaRPr lang="en-US" dirty="0"/>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a:solidFill>
                  <a:schemeClr val="tx2"/>
                </a:solidFill>
              </a:defRPr>
            </a:lvl1pPr>
          </a:lstStyle>
          <a:p>
            <a:fld id="{FB075A7A-4A9A-410F-B848-AB998ACC9419}" type="datetimeFigureOut">
              <a:rPr lang="en-US" dirty="0"/>
              <a:pPr/>
              <a:t>4/23/2018</a:t>
            </a:fld>
            <a:endParaRPr lang="en-US" dirty="0"/>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a:solidFill>
                  <a:schemeClr val="tx2"/>
                </a:solidFill>
              </a:defRPr>
            </a:lvl1pPr>
          </a:lstStyle>
          <a:p>
            <a:fld id="{AA5F3E88-2D66-4D17-B0FA-EA13CB20B2FF}" type="datetimeFigureOut">
              <a:rPr lang="en-US" dirty="0"/>
              <a:pPr/>
              <a:t>4/23/2018</a:t>
            </a:fld>
            <a:endParaRPr lang="en-US" dirty="0"/>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tx1"/>
          </a:solidFill>
          <a:ln w="6350" cap="flat" cmpd="sng" algn="ctr">
            <a:solidFill>
              <a:schemeClr val="tx1">
                <a:lumMod val="75000"/>
              </a:schemeClr>
            </a:solidFill>
            <a:prstDash val="solid"/>
          </a:ln>
          <a:effectLst>
            <a:softEdge rad="0"/>
          </a:effectLst>
        </p:spPr>
      </p:sp>
      <p:sp>
        <p:nvSpPr>
          <p:cNvPr id="8" name="Rectangle 7"/>
          <p:cNvSpPr/>
          <p:nvPr/>
        </p:nvSpPr>
        <p:spPr>
          <a:xfrm>
            <a:off x="371856" y="374904"/>
            <a:ext cx="11448288" cy="6108192"/>
          </a:xfrm>
          <a:prstGeom prst="rect">
            <a:avLst/>
          </a:prstGeom>
          <a:solidFill>
            <a:schemeClr val="bg2"/>
          </a:solidFill>
          <a:ln w="6350" cap="sq" cmpd="sng" algn="ctr">
            <a:no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389464" y="6214535"/>
            <a:ext cx="2743200" cy="256032"/>
          </a:xfrm>
          <a:prstGeom prst="rect">
            <a:avLst/>
          </a:prstGeom>
        </p:spPr>
        <p:txBody>
          <a:bodyPr vert="horz" lIns="91440" tIns="45720" rIns="91440" bIns="45720" rtlCol="0" anchor="b"/>
          <a:lstStyle>
            <a:lvl1pPr algn="l">
              <a:defRPr sz="1000">
                <a:solidFill>
                  <a:schemeClr val="bg2"/>
                </a:solidFill>
              </a:defRPr>
            </a:lvl1pPr>
          </a:lstStyle>
          <a:p>
            <a:fld id="{17205CAA-4E5A-4223-BD55-C5D2841AC9EF}" type="datetimeFigureOut">
              <a:rPr lang="en-US" dirty="0"/>
              <a:t>4/23/2018</a:t>
            </a:fld>
            <a:endParaRPr lang="en-US" dirty="0"/>
          </a:p>
        </p:txBody>
      </p:sp>
      <p:sp>
        <p:nvSpPr>
          <p:cNvPr id="5" name="Footer Placeholder 4"/>
          <p:cNvSpPr>
            <a:spLocks noGrp="1"/>
          </p:cNvSpPr>
          <p:nvPr>
            <p:ph type="ftr" sz="quarter" idx="3"/>
          </p:nvPr>
        </p:nvSpPr>
        <p:spPr>
          <a:xfrm>
            <a:off x="3489960" y="6214535"/>
            <a:ext cx="5212080" cy="256032"/>
          </a:xfrm>
          <a:prstGeom prst="rect">
            <a:avLst/>
          </a:prstGeom>
        </p:spPr>
        <p:txBody>
          <a:bodyPr vert="horz" lIns="91440" tIns="45720" rIns="91440" bIns="45720" rtlCol="0" anchor="b"/>
          <a:lstStyle>
            <a:lvl1pPr algn="ctr">
              <a:defRPr sz="1000">
                <a:solidFill>
                  <a:schemeClr val="bg2"/>
                </a:solidFill>
              </a:defRPr>
            </a:lvl1pPr>
          </a:lstStyle>
          <a:p>
            <a:endParaRPr lang="en-US" dirty="0"/>
          </a:p>
        </p:txBody>
      </p:sp>
      <p:sp>
        <p:nvSpPr>
          <p:cNvPr id="6" name="Slide Number Placeholder 5"/>
          <p:cNvSpPr>
            <a:spLocks noGrp="1"/>
          </p:cNvSpPr>
          <p:nvPr>
            <p:ph type="sldNum" sz="quarter" idx="4"/>
          </p:nvPr>
        </p:nvSpPr>
        <p:spPr>
          <a:xfrm>
            <a:off x="10348535" y="6214535"/>
            <a:ext cx="1463040" cy="256032"/>
          </a:xfrm>
          <a:prstGeom prst="rect">
            <a:avLst/>
          </a:prstGeom>
        </p:spPr>
        <p:txBody>
          <a:bodyPr vert="horz" lIns="91440" tIns="45720" rIns="91440" bIns="45720" rtlCol="0" anchor="b"/>
          <a:lstStyle>
            <a:lvl1pPr algn="r">
              <a:defRPr sz="1000">
                <a:solidFill>
                  <a:schemeClr val="bg2"/>
                </a:solidFill>
              </a:defRPr>
            </a:lvl1pPr>
          </a:lstStyle>
          <a:p>
            <a:fld id="{4FAB73BC-B049-4115-A692-8D63A059BFB8}"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hf sldNum="0" hdr="0" ftr="0" dt="0"/>
  <p:txStyles>
    <p:titleStyle>
      <a:lvl1pPr algn="l" defTabSz="914400" rtl="0" eaLnBrk="1" latinLnBrk="0" hangingPunct="1">
        <a:lnSpc>
          <a:spcPct val="90000"/>
        </a:lnSpc>
        <a:spcBef>
          <a:spcPct val="0"/>
        </a:spcBef>
        <a:buNone/>
        <a:defRPr lang="en-US" sz="4800" kern="1200" cap="none" spc="0" baseline="0" dirty="0">
          <a:solidFill>
            <a:schemeClr val="tx1"/>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2">
            <a:lumMod val="60000"/>
            <a:lumOff val="40000"/>
          </a:schemeClr>
        </a:buClr>
        <a:buFont typeface="Arial" pitchFamily="34"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6pPr>
      <a:lvl7pPr marL="19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7pPr>
      <a:lvl8pPr marL="22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8pPr>
      <a:lvl9pPr marL="25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BDD207-7634-49F2-A902-1AD650B08A9E}"/>
              </a:ext>
            </a:extLst>
          </p:cNvPr>
          <p:cNvSpPr>
            <a:spLocks noGrp="1"/>
          </p:cNvSpPr>
          <p:nvPr>
            <p:ph type="ctrTitle"/>
          </p:nvPr>
        </p:nvSpPr>
        <p:spPr/>
        <p:txBody>
          <a:bodyPr/>
          <a:lstStyle/>
          <a:p>
            <a:r>
              <a:rPr lang="en-GB" dirty="0"/>
              <a:t>Ethics Presentation</a:t>
            </a:r>
          </a:p>
        </p:txBody>
      </p:sp>
      <p:sp>
        <p:nvSpPr>
          <p:cNvPr id="3" name="Subtitle 2">
            <a:extLst>
              <a:ext uri="{FF2B5EF4-FFF2-40B4-BE49-F238E27FC236}">
                <a16:creationId xmlns:a16="http://schemas.microsoft.com/office/drawing/2014/main" id="{F9CD5F89-7A35-4210-A464-6359356B90CB}"/>
              </a:ext>
            </a:extLst>
          </p:cNvPr>
          <p:cNvSpPr>
            <a:spLocks noGrp="1"/>
          </p:cNvSpPr>
          <p:nvPr>
            <p:ph type="subTitle" idx="1"/>
          </p:nvPr>
        </p:nvSpPr>
        <p:spPr/>
        <p:txBody>
          <a:bodyPr/>
          <a:lstStyle/>
          <a:p>
            <a:r>
              <a:rPr lang="en-GB" dirty="0"/>
              <a:t>David O’Brien 25</a:t>
            </a:r>
            <a:r>
              <a:rPr lang="en-GB" baseline="30000" dirty="0"/>
              <a:t>th</a:t>
            </a:r>
            <a:r>
              <a:rPr lang="en-GB" dirty="0"/>
              <a:t> September 2018</a:t>
            </a:r>
          </a:p>
        </p:txBody>
      </p:sp>
    </p:spTree>
    <p:extLst>
      <p:ext uri="{BB962C8B-B14F-4D97-AF65-F5344CB8AC3E}">
        <p14:creationId xmlns:p14="http://schemas.microsoft.com/office/powerpoint/2010/main" val="34024377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5295D5-CAA8-4299-9976-4D8BF49EC3ED}"/>
              </a:ext>
            </a:extLst>
          </p:cNvPr>
          <p:cNvSpPr>
            <a:spLocks noGrp="1"/>
          </p:cNvSpPr>
          <p:nvPr>
            <p:ph type="title"/>
          </p:nvPr>
        </p:nvSpPr>
        <p:spPr/>
        <p:txBody>
          <a:bodyPr/>
          <a:lstStyle/>
          <a:p>
            <a:r>
              <a:rPr lang="en-GB" dirty="0"/>
              <a:t>Objectives</a:t>
            </a:r>
          </a:p>
        </p:txBody>
      </p:sp>
      <p:sp>
        <p:nvSpPr>
          <p:cNvPr id="3" name="Content Placeholder 2">
            <a:extLst>
              <a:ext uri="{FF2B5EF4-FFF2-40B4-BE49-F238E27FC236}">
                <a16:creationId xmlns:a16="http://schemas.microsoft.com/office/drawing/2014/main" id="{EFBC1F6C-907A-4774-A9D9-19949E716655}"/>
              </a:ext>
            </a:extLst>
          </p:cNvPr>
          <p:cNvSpPr>
            <a:spLocks noGrp="1"/>
          </p:cNvSpPr>
          <p:nvPr>
            <p:ph idx="1"/>
          </p:nvPr>
        </p:nvSpPr>
        <p:spPr/>
        <p:txBody>
          <a:bodyPr>
            <a:normAutofit/>
          </a:bodyPr>
          <a:lstStyle/>
          <a:p>
            <a:pPr>
              <a:buFontTx/>
              <a:buChar char="-"/>
            </a:pPr>
            <a:r>
              <a:rPr lang="en-GB" sz="4800" dirty="0"/>
              <a:t>My research project proposal</a:t>
            </a:r>
          </a:p>
          <a:p>
            <a:pPr>
              <a:buFontTx/>
              <a:buChar char="-"/>
            </a:pPr>
            <a:r>
              <a:rPr lang="en-GB" sz="4800" dirty="0"/>
              <a:t>Methodology used</a:t>
            </a:r>
          </a:p>
          <a:p>
            <a:pPr>
              <a:buFontTx/>
              <a:buChar char="-"/>
            </a:pPr>
            <a:r>
              <a:rPr lang="en-GB" sz="4800" dirty="0"/>
              <a:t>Ethics behind the proposal</a:t>
            </a:r>
          </a:p>
        </p:txBody>
      </p:sp>
    </p:spTree>
    <p:extLst>
      <p:ext uri="{BB962C8B-B14F-4D97-AF65-F5344CB8AC3E}">
        <p14:creationId xmlns:p14="http://schemas.microsoft.com/office/powerpoint/2010/main" val="30661649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E18AF-5307-4403-B6FB-E7C2CB49C637}"/>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30AC526D-857D-419F-89B1-57BC83AF17C1}"/>
              </a:ext>
            </a:extLst>
          </p:cNvPr>
          <p:cNvSpPr>
            <a:spLocks noGrp="1"/>
          </p:cNvSpPr>
          <p:nvPr>
            <p:ph idx="1"/>
          </p:nvPr>
        </p:nvSpPr>
        <p:spPr/>
        <p:txBody>
          <a:bodyPr/>
          <a:lstStyle/>
          <a:p>
            <a:pPr marL="0" indent="0" algn="ctr">
              <a:buNone/>
            </a:pPr>
            <a:r>
              <a:rPr lang="en-GB" sz="4400" dirty="0"/>
              <a:t>How can questioning through classroom discussion support higher order thinking in KS3 English? </a:t>
            </a:r>
          </a:p>
          <a:p>
            <a:pPr marL="0" indent="0">
              <a:buNone/>
            </a:pPr>
            <a:endParaRPr lang="en-GB" dirty="0"/>
          </a:p>
        </p:txBody>
      </p:sp>
    </p:spTree>
    <p:extLst>
      <p:ext uri="{BB962C8B-B14F-4D97-AF65-F5344CB8AC3E}">
        <p14:creationId xmlns:p14="http://schemas.microsoft.com/office/powerpoint/2010/main" val="8931536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CF8045-B2C1-4382-AE6D-22234312DDB8}"/>
              </a:ext>
            </a:extLst>
          </p:cNvPr>
          <p:cNvSpPr>
            <a:spLocks noGrp="1"/>
          </p:cNvSpPr>
          <p:nvPr>
            <p:ph type="title"/>
          </p:nvPr>
        </p:nvSpPr>
        <p:spPr/>
        <p:txBody>
          <a:bodyPr/>
          <a:lstStyle/>
          <a:p>
            <a:r>
              <a:rPr lang="en-GB" b="1" u="sng" dirty="0"/>
              <a:t>Methodology Used</a:t>
            </a:r>
          </a:p>
        </p:txBody>
      </p:sp>
      <p:sp>
        <p:nvSpPr>
          <p:cNvPr id="3" name="Content Placeholder 2">
            <a:extLst>
              <a:ext uri="{FF2B5EF4-FFF2-40B4-BE49-F238E27FC236}">
                <a16:creationId xmlns:a16="http://schemas.microsoft.com/office/drawing/2014/main" id="{D7BF8A24-83BD-43BF-9463-8B45D90C9B87}"/>
              </a:ext>
            </a:extLst>
          </p:cNvPr>
          <p:cNvSpPr>
            <a:spLocks noGrp="1"/>
          </p:cNvSpPr>
          <p:nvPr>
            <p:ph idx="1"/>
          </p:nvPr>
        </p:nvSpPr>
        <p:spPr/>
        <p:txBody>
          <a:bodyPr>
            <a:normAutofit/>
          </a:bodyPr>
          <a:lstStyle/>
          <a:p>
            <a:pPr>
              <a:buFontTx/>
              <a:buChar char="-"/>
            </a:pPr>
            <a:r>
              <a:rPr lang="en-GB" sz="4800" dirty="0"/>
              <a:t>Observation</a:t>
            </a:r>
          </a:p>
          <a:p>
            <a:pPr>
              <a:buFontTx/>
              <a:buChar char="-"/>
            </a:pPr>
            <a:r>
              <a:rPr lang="en-GB" sz="4800" dirty="0"/>
              <a:t>Focus group discussion</a:t>
            </a:r>
          </a:p>
          <a:p>
            <a:pPr>
              <a:buFontTx/>
              <a:buChar char="-"/>
            </a:pPr>
            <a:r>
              <a:rPr lang="en-GB" sz="4800" dirty="0"/>
              <a:t>Teacher interview</a:t>
            </a:r>
          </a:p>
        </p:txBody>
      </p:sp>
    </p:spTree>
    <p:extLst>
      <p:ext uri="{BB962C8B-B14F-4D97-AF65-F5344CB8AC3E}">
        <p14:creationId xmlns:p14="http://schemas.microsoft.com/office/powerpoint/2010/main" val="25830621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63FDAA-F806-4873-BEBB-D0551B0A2EF1}"/>
              </a:ext>
            </a:extLst>
          </p:cNvPr>
          <p:cNvSpPr>
            <a:spLocks noGrp="1"/>
          </p:cNvSpPr>
          <p:nvPr>
            <p:ph type="title"/>
          </p:nvPr>
        </p:nvSpPr>
        <p:spPr/>
        <p:txBody>
          <a:bodyPr/>
          <a:lstStyle/>
          <a:p>
            <a:r>
              <a:rPr lang="en-GB" dirty="0"/>
              <a:t>My Approach To The Research</a:t>
            </a:r>
          </a:p>
        </p:txBody>
      </p:sp>
      <p:sp>
        <p:nvSpPr>
          <p:cNvPr id="3" name="Content Placeholder 2">
            <a:extLst>
              <a:ext uri="{FF2B5EF4-FFF2-40B4-BE49-F238E27FC236}">
                <a16:creationId xmlns:a16="http://schemas.microsoft.com/office/drawing/2014/main" id="{47B7E58E-D888-4C10-BDA3-71D394A267A6}"/>
              </a:ext>
            </a:extLst>
          </p:cNvPr>
          <p:cNvSpPr>
            <a:spLocks noGrp="1"/>
          </p:cNvSpPr>
          <p:nvPr>
            <p:ph idx="1"/>
          </p:nvPr>
        </p:nvSpPr>
        <p:spPr/>
        <p:txBody>
          <a:bodyPr/>
          <a:lstStyle/>
          <a:p>
            <a:pPr marL="0" indent="0">
              <a:buNone/>
            </a:pPr>
            <a:r>
              <a:rPr lang="en-GB" dirty="0"/>
              <a:t>To enhance the quality and integrity of research. (p.2) </a:t>
            </a:r>
          </a:p>
          <a:p>
            <a:pPr marL="0" indent="0">
              <a:buNone/>
            </a:pPr>
            <a:r>
              <a:rPr lang="en-GB" dirty="0"/>
              <a:t>Honesty, Rigour, Transparency and open communication, Care and respect (p.3)</a:t>
            </a:r>
          </a:p>
          <a:p>
            <a:pPr marL="0" indent="0">
              <a:buNone/>
            </a:pPr>
            <a:r>
              <a:rPr lang="en-GB" i="1" dirty="0"/>
              <a:t>Research Ethics &amp; Integrity Code of Practice</a:t>
            </a:r>
          </a:p>
          <a:p>
            <a:pPr marL="0" indent="0">
              <a:buNone/>
            </a:pPr>
            <a:endParaRPr lang="en-GB" dirty="0"/>
          </a:p>
          <a:p>
            <a:pPr marL="0" indent="0">
              <a:buNone/>
            </a:pPr>
            <a:endParaRPr lang="en-GB" dirty="0"/>
          </a:p>
          <a:p>
            <a:pPr marL="0" indent="0">
              <a:buNone/>
            </a:pPr>
            <a:r>
              <a:rPr lang="en-GB" dirty="0"/>
              <a:t>A useful acid test when considering methodologies and procedures is to ask yourself how you would personally feel if you or your children or your friends were ‘researched’ by means of them? (Sikes, p.25, 2004) </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9425134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3C4411-E43B-4F44-8B83-3964BE3ED49A}"/>
              </a:ext>
            </a:extLst>
          </p:cNvPr>
          <p:cNvSpPr>
            <a:spLocks noGrp="1"/>
          </p:cNvSpPr>
          <p:nvPr>
            <p:ph type="title"/>
          </p:nvPr>
        </p:nvSpPr>
        <p:spPr/>
        <p:txBody>
          <a:bodyPr/>
          <a:lstStyle/>
          <a:p>
            <a:r>
              <a:rPr lang="en-GB" dirty="0"/>
              <a:t>People are people</a:t>
            </a:r>
          </a:p>
        </p:txBody>
      </p:sp>
      <p:sp>
        <p:nvSpPr>
          <p:cNvPr id="3" name="Content Placeholder 2">
            <a:extLst>
              <a:ext uri="{FF2B5EF4-FFF2-40B4-BE49-F238E27FC236}">
                <a16:creationId xmlns:a16="http://schemas.microsoft.com/office/drawing/2014/main" id="{93DEC20D-DC48-4C41-A919-9D36A03322D6}"/>
              </a:ext>
            </a:extLst>
          </p:cNvPr>
          <p:cNvSpPr>
            <a:spLocks noGrp="1"/>
          </p:cNvSpPr>
          <p:nvPr>
            <p:ph idx="1"/>
          </p:nvPr>
        </p:nvSpPr>
        <p:spPr/>
        <p:txBody>
          <a:bodyPr/>
          <a:lstStyle/>
          <a:p>
            <a:pPr marL="0" indent="0">
              <a:buNone/>
            </a:pPr>
            <a:endParaRPr lang="en-GB" dirty="0"/>
          </a:p>
          <a:p>
            <a:pPr marL="0" indent="0">
              <a:buNone/>
            </a:pPr>
            <a:r>
              <a:rPr lang="en-GB" dirty="0"/>
              <a:t>Researchers have to remember though that, as well as being in possession of information that they require, their informants are </a:t>
            </a:r>
            <a:r>
              <a:rPr lang="en-GB" b="1" dirty="0"/>
              <a:t>people with emotions and feelings. </a:t>
            </a:r>
            <a:r>
              <a:rPr lang="en-GB" dirty="0"/>
              <a:t>(Sikes, p.29, 2008) </a:t>
            </a:r>
          </a:p>
          <a:p>
            <a:pPr marL="0" indent="0">
              <a:buNone/>
            </a:pPr>
            <a:endParaRPr lang="en-GB" dirty="0"/>
          </a:p>
          <a:p>
            <a:pPr marL="0" indent="0">
              <a:buNone/>
            </a:pPr>
            <a:r>
              <a:rPr lang="en-GB" dirty="0"/>
              <a:t>Researchers must do what they can to think through eventualities and possibilities and feel confident that insofar as they are able, they have taken all possible precautions to avoid harming and doing wrong to anyone touched by their research. (Sikes, p.32, 2008) </a:t>
            </a:r>
          </a:p>
          <a:p>
            <a:endParaRPr lang="en-GB" dirty="0"/>
          </a:p>
          <a:p>
            <a:pPr marL="0" indent="0">
              <a:buNone/>
            </a:pPr>
            <a:endParaRPr lang="en-GB" dirty="0"/>
          </a:p>
        </p:txBody>
      </p:sp>
    </p:spTree>
    <p:extLst>
      <p:ext uri="{BB962C8B-B14F-4D97-AF65-F5344CB8AC3E}">
        <p14:creationId xmlns:p14="http://schemas.microsoft.com/office/powerpoint/2010/main" val="13402964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1E03EF-9F12-4001-94AD-B1DE9643463B}"/>
              </a:ext>
            </a:extLst>
          </p:cNvPr>
          <p:cNvSpPr>
            <a:spLocks noGrp="1"/>
          </p:cNvSpPr>
          <p:nvPr>
            <p:ph type="title"/>
          </p:nvPr>
        </p:nvSpPr>
        <p:spPr>
          <a:xfrm>
            <a:off x="908538" y="501918"/>
            <a:ext cx="10058400" cy="1371600"/>
          </a:xfrm>
        </p:spPr>
        <p:txBody>
          <a:bodyPr/>
          <a:lstStyle/>
          <a:p>
            <a:r>
              <a:rPr lang="en-GB" dirty="0"/>
              <a:t>Key Questions</a:t>
            </a:r>
          </a:p>
        </p:txBody>
      </p:sp>
      <p:sp>
        <p:nvSpPr>
          <p:cNvPr id="3" name="Content Placeholder 2">
            <a:extLst>
              <a:ext uri="{FF2B5EF4-FFF2-40B4-BE49-F238E27FC236}">
                <a16:creationId xmlns:a16="http://schemas.microsoft.com/office/drawing/2014/main" id="{EFAF865D-3C24-4BD8-9F80-9BDDA61C6EFC}"/>
              </a:ext>
            </a:extLst>
          </p:cNvPr>
          <p:cNvSpPr>
            <a:spLocks noGrp="1"/>
          </p:cNvSpPr>
          <p:nvPr>
            <p:ph idx="1"/>
          </p:nvPr>
        </p:nvSpPr>
        <p:spPr/>
        <p:txBody>
          <a:bodyPr/>
          <a:lstStyle/>
          <a:p>
            <a:r>
              <a:rPr lang="en-GB" dirty="0"/>
              <a:t>Has your participant provided informed consent?</a:t>
            </a:r>
          </a:p>
          <a:p>
            <a:r>
              <a:rPr lang="en-GB" dirty="0"/>
              <a:t>Do you need to deceive your participants?</a:t>
            </a:r>
          </a:p>
          <a:p>
            <a:r>
              <a:rPr lang="en-GB" dirty="0"/>
              <a:t>Have you made it clear that they can leave at any time?</a:t>
            </a:r>
          </a:p>
          <a:p>
            <a:r>
              <a:rPr lang="en-GB" dirty="0"/>
              <a:t>Have you made it clear that the information will be confidential?</a:t>
            </a:r>
          </a:p>
          <a:p>
            <a:r>
              <a:rPr lang="en-GB" dirty="0"/>
              <a:t>Are you sure of the protection off your participants and yourself?</a:t>
            </a:r>
          </a:p>
          <a:p>
            <a:r>
              <a:rPr lang="en-GB" dirty="0"/>
              <a:t>Have you prepared a debriefing procedure? </a:t>
            </a:r>
          </a:p>
          <a:p>
            <a:pPr marL="0" indent="0">
              <a:buNone/>
            </a:pPr>
            <a:r>
              <a:rPr lang="en-GB" i="1" dirty="0"/>
              <a:t>						(Holt and Walker, p.34, 2009)</a:t>
            </a:r>
          </a:p>
          <a:p>
            <a:pPr marL="0" indent="0">
              <a:buNone/>
            </a:pPr>
            <a:endParaRPr lang="en-GB" dirty="0"/>
          </a:p>
        </p:txBody>
      </p:sp>
    </p:spTree>
    <p:extLst>
      <p:ext uri="{BB962C8B-B14F-4D97-AF65-F5344CB8AC3E}">
        <p14:creationId xmlns:p14="http://schemas.microsoft.com/office/powerpoint/2010/main" val="6175541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428572-5A30-409F-A804-40B5CEFF4850}"/>
              </a:ext>
            </a:extLst>
          </p:cNvPr>
          <p:cNvSpPr>
            <a:spLocks noGrp="1"/>
          </p:cNvSpPr>
          <p:nvPr>
            <p:ph type="title"/>
          </p:nvPr>
        </p:nvSpPr>
        <p:spPr/>
        <p:txBody>
          <a:bodyPr/>
          <a:lstStyle/>
          <a:p>
            <a:r>
              <a:rPr lang="en-GB" dirty="0"/>
              <a:t>Observation</a:t>
            </a:r>
          </a:p>
        </p:txBody>
      </p:sp>
      <p:sp>
        <p:nvSpPr>
          <p:cNvPr id="3" name="Content Placeholder 2">
            <a:extLst>
              <a:ext uri="{FF2B5EF4-FFF2-40B4-BE49-F238E27FC236}">
                <a16:creationId xmlns:a16="http://schemas.microsoft.com/office/drawing/2014/main" id="{A2049E9C-2F0E-43F2-9619-70E79E74871B}"/>
              </a:ext>
            </a:extLst>
          </p:cNvPr>
          <p:cNvSpPr>
            <a:spLocks noGrp="1"/>
          </p:cNvSpPr>
          <p:nvPr>
            <p:ph idx="1"/>
          </p:nvPr>
        </p:nvSpPr>
        <p:spPr/>
        <p:txBody>
          <a:bodyPr/>
          <a:lstStyle/>
          <a:p>
            <a:pPr>
              <a:buFontTx/>
              <a:buChar char="-"/>
            </a:pPr>
            <a:r>
              <a:rPr lang="en-GB" dirty="0"/>
              <a:t>One Year 9 Class</a:t>
            </a:r>
          </a:p>
          <a:p>
            <a:pPr>
              <a:buFontTx/>
              <a:buChar char="-"/>
            </a:pPr>
            <a:r>
              <a:rPr lang="en-GB" dirty="0"/>
              <a:t>Letters to Parent/ Carer</a:t>
            </a:r>
          </a:p>
          <a:p>
            <a:pPr>
              <a:buFontTx/>
              <a:buChar char="-"/>
            </a:pPr>
            <a:r>
              <a:rPr lang="en-GB" dirty="0"/>
              <a:t>6 pupils are chosen from the class before the lesson starts </a:t>
            </a:r>
          </a:p>
          <a:p>
            <a:pPr marL="0" indent="0">
              <a:buNone/>
            </a:pPr>
            <a:r>
              <a:rPr lang="en-GB" dirty="0"/>
              <a:t>   - these are randomised with a stratified sampling of 3 boys and 3 girls</a:t>
            </a:r>
          </a:p>
          <a:p>
            <a:pPr>
              <a:buFontTx/>
              <a:buChar char="-"/>
            </a:pPr>
            <a:r>
              <a:rPr lang="en-GB" dirty="0"/>
              <a:t>They will know who they are at the end of the three lessons. </a:t>
            </a:r>
          </a:p>
          <a:p>
            <a:pPr>
              <a:buFontTx/>
              <a:buChar char="-"/>
            </a:pPr>
            <a:r>
              <a:rPr lang="en-GB" dirty="0"/>
              <a:t>This is to avoid the halo effect. </a:t>
            </a:r>
          </a:p>
          <a:p>
            <a:pPr>
              <a:buFontTx/>
              <a:buChar char="-"/>
            </a:pPr>
            <a:r>
              <a:rPr lang="en-GB" dirty="0"/>
              <a:t>Ethics involved.</a:t>
            </a:r>
          </a:p>
        </p:txBody>
      </p:sp>
    </p:spTree>
    <p:extLst>
      <p:ext uri="{BB962C8B-B14F-4D97-AF65-F5344CB8AC3E}">
        <p14:creationId xmlns:p14="http://schemas.microsoft.com/office/powerpoint/2010/main" val="23828398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CE795590-8E10-4CDA-B74E-B18015122C0E}"/>
              </a:ext>
            </a:extLst>
          </p:cNvPr>
          <p:cNvSpPr>
            <a:spLocks noGrp="1"/>
          </p:cNvSpPr>
          <p:nvPr>
            <p:ph type="title"/>
          </p:nvPr>
        </p:nvSpPr>
        <p:spPr/>
        <p:txBody>
          <a:bodyPr>
            <a:noAutofit/>
          </a:bodyPr>
          <a:lstStyle/>
          <a:p>
            <a:pPr lvl="0" eaLnBrk="0" fontAlgn="base" hangingPunct="0">
              <a:lnSpc>
                <a:spcPct val="100000"/>
              </a:lnSpc>
              <a:spcAft>
                <a:spcPct val="0"/>
              </a:spcAft>
            </a:pPr>
            <a:br>
              <a:rPr lang="en-GB" altLang="en-US" sz="1600" b="1" u="sng" dirty="0">
                <a:latin typeface="Calibri" panose="020F0502020204030204" pitchFamily="34" charset="0"/>
                <a:ea typeface="Calibri" panose="020F0502020204030204" pitchFamily="34" charset="0"/>
                <a:cs typeface="Times New Roman" panose="02020603050405020304" pitchFamily="18" charset="0"/>
              </a:rPr>
            </a:br>
            <a:br>
              <a:rPr lang="en-GB" altLang="en-US" sz="1600" b="1" u="sng" dirty="0">
                <a:latin typeface="Calibri" panose="020F0502020204030204" pitchFamily="34" charset="0"/>
                <a:ea typeface="Calibri" panose="020F0502020204030204" pitchFamily="34" charset="0"/>
                <a:cs typeface="Times New Roman" panose="02020603050405020304" pitchFamily="18" charset="0"/>
              </a:rPr>
            </a:br>
            <a:br>
              <a:rPr lang="en-GB" altLang="en-US" sz="1600" b="1" u="sng" dirty="0">
                <a:latin typeface="Calibri" panose="020F0502020204030204" pitchFamily="34" charset="0"/>
                <a:ea typeface="Calibri" panose="020F0502020204030204" pitchFamily="34" charset="0"/>
                <a:cs typeface="Times New Roman" panose="02020603050405020304" pitchFamily="18" charset="0"/>
              </a:rPr>
            </a:br>
            <a:br>
              <a:rPr lang="en-GB" altLang="en-US" sz="1600" b="1" u="sng" dirty="0">
                <a:latin typeface="Calibri" panose="020F0502020204030204" pitchFamily="34" charset="0"/>
                <a:ea typeface="Calibri" panose="020F0502020204030204" pitchFamily="34" charset="0"/>
                <a:cs typeface="Times New Roman" panose="02020603050405020304" pitchFamily="18" charset="0"/>
              </a:rPr>
            </a:br>
            <a:br>
              <a:rPr lang="en-GB" altLang="en-US" sz="1600" b="1" u="sng" dirty="0">
                <a:latin typeface="Calibri" panose="020F0502020204030204" pitchFamily="34" charset="0"/>
                <a:ea typeface="Calibri" panose="020F0502020204030204" pitchFamily="34" charset="0"/>
                <a:cs typeface="Times New Roman" panose="02020603050405020304" pitchFamily="18" charset="0"/>
              </a:rPr>
            </a:br>
            <a:br>
              <a:rPr lang="en-GB" altLang="en-US" sz="1600" b="1" u="sng" dirty="0">
                <a:latin typeface="Calibri" panose="020F0502020204030204" pitchFamily="34" charset="0"/>
                <a:ea typeface="Calibri" panose="020F0502020204030204" pitchFamily="34" charset="0"/>
                <a:cs typeface="Times New Roman" panose="02020603050405020304" pitchFamily="18" charset="0"/>
              </a:rPr>
            </a:br>
            <a:br>
              <a:rPr lang="en-GB" altLang="en-US" sz="1600" b="1" u="sng" dirty="0">
                <a:latin typeface="Calibri" panose="020F0502020204030204" pitchFamily="34" charset="0"/>
                <a:ea typeface="Calibri" panose="020F0502020204030204" pitchFamily="34" charset="0"/>
                <a:cs typeface="Times New Roman" panose="02020603050405020304" pitchFamily="18" charset="0"/>
              </a:rPr>
            </a:br>
            <a:br>
              <a:rPr lang="en-GB" altLang="en-US" sz="1600" b="1" u="sng" dirty="0">
                <a:latin typeface="Calibri" panose="020F0502020204030204" pitchFamily="34" charset="0"/>
                <a:ea typeface="Calibri" panose="020F0502020204030204" pitchFamily="34" charset="0"/>
                <a:cs typeface="Times New Roman" panose="02020603050405020304" pitchFamily="18" charset="0"/>
              </a:rPr>
            </a:br>
            <a:br>
              <a:rPr lang="en-GB" altLang="en-US" sz="1600" b="1" u="sng" dirty="0">
                <a:latin typeface="Calibri" panose="020F0502020204030204" pitchFamily="34" charset="0"/>
                <a:ea typeface="Calibri" panose="020F0502020204030204" pitchFamily="34" charset="0"/>
                <a:cs typeface="Times New Roman" panose="02020603050405020304" pitchFamily="18" charset="0"/>
              </a:rPr>
            </a:br>
            <a:br>
              <a:rPr lang="en-GB" altLang="en-US" sz="1600" b="1" u="sng" dirty="0">
                <a:latin typeface="Calibri" panose="020F0502020204030204" pitchFamily="34" charset="0"/>
                <a:ea typeface="Calibri" panose="020F0502020204030204" pitchFamily="34" charset="0"/>
                <a:cs typeface="Times New Roman" panose="02020603050405020304" pitchFamily="18" charset="0"/>
              </a:rPr>
            </a:br>
            <a:br>
              <a:rPr lang="en-GB" altLang="en-US" sz="1600" b="1" u="sng" dirty="0">
                <a:latin typeface="Calibri" panose="020F0502020204030204" pitchFamily="34" charset="0"/>
                <a:ea typeface="Calibri" panose="020F0502020204030204" pitchFamily="34" charset="0"/>
                <a:cs typeface="Times New Roman" panose="02020603050405020304" pitchFamily="18" charset="0"/>
              </a:rPr>
            </a:br>
            <a:br>
              <a:rPr lang="en-GB" altLang="en-US" sz="1600" b="1" u="sng" dirty="0">
                <a:latin typeface="Calibri" panose="020F0502020204030204" pitchFamily="34" charset="0"/>
                <a:ea typeface="Calibri" panose="020F0502020204030204" pitchFamily="34" charset="0"/>
                <a:cs typeface="Times New Roman" panose="02020603050405020304" pitchFamily="18" charset="0"/>
              </a:rPr>
            </a:br>
            <a:br>
              <a:rPr lang="en-GB" altLang="en-US" sz="1600" b="1" u="sng" dirty="0">
                <a:latin typeface="Calibri" panose="020F0502020204030204" pitchFamily="34" charset="0"/>
                <a:ea typeface="Calibri" panose="020F0502020204030204" pitchFamily="34" charset="0"/>
                <a:cs typeface="Times New Roman" panose="02020603050405020304" pitchFamily="18" charset="0"/>
              </a:rPr>
            </a:br>
            <a:br>
              <a:rPr lang="en-GB" altLang="en-US" sz="1600" b="1" u="sng" dirty="0">
                <a:latin typeface="Calibri" panose="020F0502020204030204" pitchFamily="34" charset="0"/>
                <a:ea typeface="Calibri" panose="020F0502020204030204" pitchFamily="34" charset="0"/>
                <a:cs typeface="Times New Roman" panose="02020603050405020304" pitchFamily="18" charset="0"/>
              </a:rPr>
            </a:br>
            <a:br>
              <a:rPr lang="en-GB" altLang="en-US" sz="1600" b="1" u="sng" dirty="0">
                <a:latin typeface="Calibri" panose="020F0502020204030204" pitchFamily="34" charset="0"/>
                <a:ea typeface="Calibri" panose="020F0502020204030204" pitchFamily="34" charset="0"/>
                <a:cs typeface="Times New Roman" panose="02020603050405020304" pitchFamily="18" charset="0"/>
              </a:rPr>
            </a:br>
            <a:br>
              <a:rPr lang="en-GB" altLang="en-US" sz="1600" b="1" u="sng" dirty="0">
                <a:latin typeface="Calibri" panose="020F0502020204030204" pitchFamily="34" charset="0"/>
                <a:ea typeface="Calibri" panose="020F0502020204030204" pitchFamily="34" charset="0"/>
                <a:cs typeface="Times New Roman" panose="02020603050405020304" pitchFamily="18" charset="0"/>
              </a:rPr>
            </a:br>
            <a:br>
              <a:rPr lang="en-GB" altLang="en-US" sz="1600" b="1" u="sng" dirty="0">
                <a:latin typeface="Calibri" panose="020F0502020204030204" pitchFamily="34" charset="0"/>
                <a:ea typeface="Calibri" panose="020F0502020204030204" pitchFamily="34" charset="0"/>
                <a:cs typeface="Times New Roman" panose="02020603050405020304" pitchFamily="18" charset="0"/>
              </a:rPr>
            </a:br>
            <a:br>
              <a:rPr lang="en-GB" altLang="en-US" sz="1600" b="1" u="sng" dirty="0">
                <a:latin typeface="Calibri" panose="020F0502020204030204" pitchFamily="34" charset="0"/>
                <a:ea typeface="Calibri" panose="020F0502020204030204" pitchFamily="34" charset="0"/>
                <a:cs typeface="Times New Roman" panose="02020603050405020304" pitchFamily="18" charset="0"/>
              </a:rPr>
            </a:br>
            <a:br>
              <a:rPr lang="en-GB" altLang="en-US" sz="1600" b="1" u="sng" dirty="0">
                <a:latin typeface="Calibri" panose="020F0502020204030204" pitchFamily="34" charset="0"/>
                <a:ea typeface="Calibri" panose="020F0502020204030204" pitchFamily="34" charset="0"/>
                <a:cs typeface="Times New Roman" panose="02020603050405020304" pitchFamily="18" charset="0"/>
              </a:rPr>
            </a:br>
            <a:r>
              <a:rPr lang="en-GB" altLang="en-US" sz="1600" b="1" u="sng" dirty="0">
                <a:latin typeface="Calibri" panose="020F0502020204030204" pitchFamily="34" charset="0"/>
                <a:ea typeface="Calibri" panose="020F0502020204030204" pitchFamily="34" charset="0"/>
                <a:cs typeface="Times New Roman" panose="02020603050405020304" pitchFamily="18" charset="0"/>
              </a:rPr>
              <a:t>Template Observation Form – First Version</a:t>
            </a:r>
            <a:br>
              <a:rPr lang="en-GB" altLang="en-US" sz="1600" dirty="0"/>
            </a:br>
            <a:r>
              <a:rPr lang="en-GB" altLang="en-US" sz="1600" dirty="0">
                <a:latin typeface="Calibri" panose="020F0502020204030204" pitchFamily="34" charset="0"/>
                <a:ea typeface="Calibri" panose="020F0502020204030204" pitchFamily="34" charset="0"/>
                <a:cs typeface="Times New Roman" panose="02020603050405020304" pitchFamily="18" charset="0"/>
              </a:rPr>
              <a:t>Class: 				Lesson:	  /3			Date:		</a:t>
            </a:r>
            <a:br>
              <a:rPr lang="en-GB" altLang="en-US" sz="1600" dirty="0">
                <a:latin typeface="Calibri" panose="020F0502020204030204" pitchFamily="34" charset="0"/>
                <a:ea typeface="Calibri" panose="020F0502020204030204" pitchFamily="34" charset="0"/>
                <a:cs typeface="Times New Roman" panose="02020603050405020304" pitchFamily="18" charset="0"/>
              </a:rPr>
            </a:br>
            <a:r>
              <a:rPr lang="en-GB" altLang="en-US" sz="1600" dirty="0">
                <a:latin typeface="Calibri" panose="020F0502020204030204" pitchFamily="34" charset="0"/>
                <a:ea typeface="Calibri" panose="020F0502020204030204" pitchFamily="34" charset="0"/>
                <a:cs typeface="Times New Roman" panose="02020603050405020304" pitchFamily="18" charset="0"/>
              </a:rPr>
              <a:t>Time Of Day:    		</a:t>
            </a:r>
            <a:br>
              <a:rPr lang="en-GB" altLang="en-US" sz="1600" dirty="0"/>
            </a:br>
            <a:br>
              <a:rPr lang="en-GB" altLang="en-US" sz="1600" dirty="0"/>
            </a:br>
            <a:br>
              <a:rPr lang="en-GB" altLang="en-US" sz="1600" dirty="0"/>
            </a:br>
            <a:br>
              <a:rPr lang="en-GB" altLang="en-US" sz="1600" dirty="0"/>
            </a:br>
            <a:br>
              <a:rPr lang="en-GB" altLang="en-US" sz="1600" dirty="0"/>
            </a:br>
            <a:br>
              <a:rPr lang="en-GB" altLang="en-US" sz="1600" dirty="0"/>
            </a:br>
            <a:br>
              <a:rPr lang="en-GB" altLang="en-US" sz="1600" dirty="0"/>
            </a:br>
            <a:br>
              <a:rPr lang="en-GB" altLang="en-US" sz="1600" dirty="0"/>
            </a:br>
            <a:br>
              <a:rPr lang="en-GB" altLang="en-US" sz="1600" dirty="0"/>
            </a:br>
            <a:br>
              <a:rPr lang="en-GB" altLang="en-US" sz="1600" dirty="0"/>
            </a:br>
            <a:br>
              <a:rPr lang="en-GB" altLang="en-US" sz="1600" dirty="0"/>
            </a:br>
            <a:br>
              <a:rPr lang="en-GB" altLang="en-US" sz="1600" dirty="0"/>
            </a:br>
            <a:br>
              <a:rPr lang="en-GB" altLang="en-US" sz="1600" dirty="0"/>
            </a:br>
            <a:br>
              <a:rPr lang="en-GB" altLang="en-US" sz="1600" dirty="0"/>
            </a:br>
            <a:br>
              <a:rPr lang="en-GB" altLang="en-US" sz="1600" dirty="0"/>
            </a:br>
            <a:br>
              <a:rPr lang="en-GB" altLang="en-US" sz="1600" dirty="0"/>
            </a:br>
            <a:br>
              <a:rPr lang="en-GB" altLang="en-US" sz="1600" dirty="0"/>
            </a:br>
            <a:br>
              <a:rPr lang="en-GB" altLang="en-US" sz="1600" dirty="0"/>
            </a:br>
            <a:br>
              <a:rPr lang="en-GB" altLang="en-US" sz="1600" dirty="0"/>
            </a:br>
            <a:br>
              <a:rPr lang="en-GB" altLang="en-US" sz="1600" dirty="0"/>
            </a:br>
            <a:r>
              <a:rPr lang="en-GB" altLang="en-US" sz="1600" dirty="0">
                <a:latin typeface="Calibri" panose="020F0502020204030204" pitchFamily="34" charset="0"/>
                <a:ea typeface="Calibri" panose="020F0502020204030204" pitchFamily="34" charset="0"/>
                <a:cs typeface="Times New Roman" panose="02020603050405020304" pitchFamily="18" charset="0"/>
              </a:rPr>
              <a:t>Questions asked: </a:t>
            </a:r>
            <a:br>
              <a:rPr lang="en-GB" altLang="en-US" sz="1600" dirty="0"/>
            </a:br>
            <a:r>
              <a:rPr lang="en-GB" altLang="en-US" sz="1600" dirty="0">
                <a:latin typeface="Calibri" panose="020F0502020204030204" pitchFamily="34" charset="0"/>
                <a:ea typeface="Calibri" panose="020F0502020204030204" pitchFamily="34" charset="0"/>
                <a:cs typeface="Times New Roman" panose="02020603050405020304" pitchFamily="18" charset="0"/>
              </a:rPr>
              <a:t>Other notes:</a:t>
            </a:r>
            <a:br>
              <a:rPr lang="en-GB" altLang="en-US" sz="1600" dirty="0">
                <a:latin typeface="Arial" panose="020B0604020202020204" pitchFamily="34" charset="0"/>
              </a:rPr>
            </a:br>
            <a:endParaRPr lang="en-GB" sz="1600" dirty="0"/>
          </a:p>
        </p:txBody>
      </p:sp>
      <p:graphicFrame>
        <p:nvGraphicFramePr>
          <p:cNvPr id="12" name="Content Placeholder 11">
            <a:extLst>
              <a:ext uri="{FF2B5EF4-FFF2-40B4-BE49-F238E27FC236}">
                <a16:creationId xmlns:a16="http://schemas.microsoft.com/office/drawing/2014/main" id="{BF1164F1-ABB9-4C8A-9F8C-F9FB73082CF0}"/>
              </a:ext>
            </a:extLst>
          </p:cNvPr>
          <p:cNvGraphicFramePr>
            <a:graphicFrameLocks noGrp="1"/>
          </p:cNvGraphicFramePr>
          <p:nvPr>
            <p:ph idx="1"/>
            <p:extLst>
              <p:ext uri="{D42A27DB-BD31-4B8C-83A1-F6EECF244321}">
                <p14:modId xmlns:p14="http://schemas.microsoft.com/office/powerpoint/2010/main" val="2749914245"/>
              </p:ext>
            </p:extLst>
          </p:nvPr>
        </p:nvGraphicFramePr>
        <p:xfrm>
          <a:off x="1597024" y="1682496"/>
          <a:ext cx="8997951" cy="4144135"/>
        </p:xfrm>
        <a:graphic>
          <a:graphicData uri="http://schemas.openxmlformats.org/drawingml/2006/table">
            <a:tbl>
              <a:tblPr firstRow="1" firstCol="1" bandRow="1">
                <a:tableStyleId>{5C22544A-7EE6-4342-B048-85BDC9FD1C3A}</a:tableStyleId>
              </a:tblPr>
              <a:tblGrid>
                <a:gridCol w="676816">
                  <a:extLst>
                    <a:ext uri="{9D8B030D-6E8A-4147-A177-3AD203B41FA5}">
                      <a16:colId xmlns:a16="http://schemas.microsoft.com/office/drawing/2014/main" val="4279457548"/>
                    </a:ext>
                  </a:extLst>
                </a:gridCol>
                <a:gridCol w="1261837">
                  <a:extLst>
                    <a:ext uri="{9D8B030D-6E8A-4147-A177-3AD203B41FA5}">
                      <a16:colId xmlns:a16="http://schemas.microsoft.com/office/drawing/2014/main" val="3759295463"/>
                    </a:ext>
                  </a:extLst>
                </a:gridCol>
                <a:gridCol w="1643402">
                  <a:extLst>
                    <a:ext uri="{9D8B030D-6E8A-4147-A177-3AD203B41FA5}">
                      <a16:colId xmlns:a16="http://schemas.microsoft.com/office/drawing/2014/main" val="2750718841"/>
                    </a:ext>
                  </a:extLst>
                </a:gridCol>
                <a:gridCol w="1194018">
                  <a:extLst>
                    <a:ext uri="{9D8B030D-6E8A-4147-A177-3AD203B41FA5}">
                      <a16:colId xmlns:a16="http://schemas.microsoft.com/office/drawing/2014/main" val="2593647675"/>
                    </a:ext>
                  </a:extLst>
                </a:gridCol>
                <a:gridCol w="1435151">
                  <a:extLst>
                    <a:ext uri="{9D8B030D-6E8A-4147-A177-3AD203B41FA5}">
                      <a16:colId xmlns:a16="http://schemas.microsoft.com/office/drawing/2014/main" val="1182586561"/>
                    </a:ext>
                  </a:extLst>
                </a:gridCol>
                <a:gridCol w="928909">
                  <a:extLst>
                    <a:ext uri="{9D8B030D-6E8A-4147-A177-3AD203B41FA5}">
                      <a16:colId xmlns:a16="http://schemas.microsoft.com/office/drawing/2014/main" val="1269209155"/>
                    </a:ext>
                  </a:extLst>
                </a:gridCol>
                <a:gridCol w="928909">
                  <a:extLst>
                    <a:ext uri="{9D8B030D-6E8A-4147-A177-3AD203B41FA5}">
                      <a16:colId xmlns:a16="http://schemas.microsoft.com/office/drawing/2014/main" val="2659192562"/>
                    </a:ext>
                  </a:extLst>
                </a:gridCol>
                <a:gridCol w="928909">
                  <a:extLst>
                    <a:ext uri="{9D8B030D-6E8A-4147-A177-3AD203B41FA5}">
                      <a16:colId xmlns:a16="http://schemas.microsoft.com/office/drawing/2014/main" val="3936391660"/>
                    </a:ext>
                  </a:extLst>
                </a:gridCol>
              </a:tblGrid>
              <a:tr h="411031">
                <a:tc>
                  <a:txBody>
                    <a:bodyPr/>
                    <a:lstStyle/>
                    <a:p>
                      <a:pPr>
                        <a:lnSpc>
                          <a:spcPct val="107000"/>
                        </a:lnSpc>
                        <a:spcAft>
                          <a:spcPts val="0"/>
                        </a:spcAft>
                      </a:pPr>
                      <a:r>
                        <a:rPr lang="en-GB" sz="1100">
                          <a:effectLst/>
                        </a:rPr>
                        <a:t>Pupil</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100">
                          <a:effectLst/>
                        </a:rPr>
                        <a:t>Responsive (Tick)</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100">
                          <a:effectLst/>
                        </a:rPr>
                        <a:t>Quality Of Response 1-5</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100">
                          <a:effectLst/>
                        </a:rPr>
                        <a:t>Recitation (Tick)</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100">
                          <a:effectLst/>
                        </a:rPr>
                        <a:t>Thinking Time (Tick)</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100">
                          <a:effectLst/>
                        </a:rPr>
                        <a:t>Discussion (Tick)</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100">
                          <a:effectLst/>
                        </a:rPr>
                        <a:t>Question (Tick)</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100">
                          <a:effectLst/>
                        </a:rPr>
                        <a:t>Evaluative (Tick)</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530299326"/>
                  </a:ext>
                </a:extLst>
              </a:tr>
              <a:tr h="622184">
                <a:tc>
                  <a:txBody>
                    <a:bodyPr/>
                    <a:lstStyle/>
                    <a:p>
                      <a:pPr>
                        <a:lnSpc>
                          <a:spcPct val="107000"/>
                        </a:lnSpc>
                        <a:spcAft>
                          <a:spcPts val="0"/>
                        </a:spcAft>
                      </a:pPr>
                      <a:r>
                        <a:rPr lang="en-GB" sz="1100">
                          <a:effectLst/>
                        </a:rPr>
                        <a:t>A</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100">
                          <a:effectLst/>
                        </a:rPr>
                        <a:t> </a:t>
                      </a:r>
                    </a:p>
                    <a:p>
                      <a:pPr>
                        <a:lnSpc>
                          <a:spcPct val="107000"/>
                        </a:lnSpc>
                        <a:spcAft>
                          <a:spcPts val="0"/>
                        </a:spcAft>
                      </a:pPr>
                      <a:r>
                        <a:rPr lang="en-GB" sz="1100">
                          <a:effectLst/>
                        </a:rPr>
                        <a:t> </a:t>
                      </a:r>
                    </a:p>
                    <a:p>
                      <a:pPr>
                        <a:lnSpc>
                          <a:spcPct val="107000"/>
                        </a:lnSpc>
                        <a:spcAft>
                          <a:spcPts val="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654457186"/>
                  </a:ext>
                </a:extLst>
              </a:tr>
              <a:tr h="622184">
                <a:tc>
                  <a:txBody>
                    <a:bodyPr/>
                    <a:lstStyle/>
                    <a:p>
                      <a:pPr>
                        <a:lnSpc>
                          <a:spcPct val="107000"/>
                        </a:lnSpc>
                        <a:spcAft>
                          <a:spcPts val="0"/>
                        </a:spcAft>
                      </a:pPr>
                      <a:r>
                        <a:rPr lang="en-GB" sz="1100">
                          <a:effectLst/>
                        </a:rPr>
                        <a:t>B</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100">
                          <a:effectLst/>
                        </a:rPr>
                        <a:t> </a:t>
                      </a:r>
                    </a:p>
                    <a:p>
                      <a:pPr>
                        <a:lnSpc>
                          <a:spcPct val="107000"/>
                        </a:lnSpc>
                        <a:spcAft>
                          <a:spcPts val="0"/>
                        </a:spcAft>
                      </a:pPr>
                      <a:r>
                        <a:rPr lang="en-GB" sz="1100">
                          <a:effectLst/>
                        </a:rPr>
                        <a:t> </a:t>
                      </a:r>
                    </a:p>
                    <a:p>
                      <a:pPr>
                        <a:lnSpc>
                          <a:spcPct val="107000"/>
                        </a:lnSpc>
                        <a:spcAft>
                          <a:spcPts val="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672793704"/>
                  </a:ext>
                </a:extLst>
              </a:tr>
              <a:tr h="622184">
                <a:tc>
                  <a:txBody>
                    <a:bodyPr/>
                    <a:lstStyle/>
                    <a:p>
                      <a:pPr>
                        <a:lnSpc>
                          <a:spcPct val="107000"/>
                        </a:lnSpc>
                        <a:spcAft>
                          <a:spcPts val="0"/>
                        </a:spcAft>
                      </a:pPr>
                      <a:r>
                        <a:rPr lang="en-GB" sz="1100">
                          <a:effectLst/>
                        </a:rPr>
                        <a:t>C</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100">
                          <a:effectLst/>
                        </a:rPr>
                        <a:t> </a:t>
                      </a:r>
                    </a:p>
                    <a:p>
                      <a:pPr>
                        <a:lnSpc>
                          <a:spcPct val="107000"/>
                        </a:lnSpc>
                        <a:spcAft>
                          <a:spcPts val="0"/>
                        </a:spcAft>
                      </a:pPr>
                      <a:r>
                        <a:rPr lang="en-GB" sz="1100">
                          <a:effectLst/>
                        </a:rPr>
                        <a:t> </a:t>
                      </a:r>
                    </a:p>
                    <a:p>
                      <a:pPr>
                        <a:lnSpc>
                          <a:spcPct val="107000"/>
                        </a:lnSpc>
                        <a:spcAft>
                          <a:spcPts val="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610844752"/>
                  </a:ext>
                </a:extLst>
              </a:tr>
              <a:tr h="622184">
                <a:tc>
                  <a:txBody>
                    <a:bodyPr/>
                    <a:lstStyle/>
                    <a:p>
                      <a:pPr>
                        <a:lnSpc>
                          <a:spcPct val="107000"/>
                        </a:lnSpc>
                        <a:spcAft>
                          <a:spcPts val="0"/>
                        </a:spcAft>
                      </a:pPr>
                      <a:r>
                        <a:rPr lang="en-GB" sz="1100">
                          <a:effectLst/>
                        </a:rPr>
                        <a:t>D</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100">
                          <a:effectLst/>
                        </a:rPr>
                        <a:t> </a:t>
                      </a:r>
                    </a:p>
                    <a:p>
                      <a:pPr>
                        <a:lnSpc>
                          <a:spcPct val="107000"/>
                        </a:lnSpc>
                        <a:spcAft>
                          <a:spcPts val="0"/>
                        </a:spcAft>
                      </a:pPr>
                      <a:r>
                        <a:rPr lang="en-GB" sz="1100">
                          <a:effectLst/>
                        </a:rPr>
                        <a:t> </a:t>
                      </a:r>
                    </a:p>
                    <a:p>
                      <a:pPr>
                        <a:lnSpc>
                          <a:spcPct val="107000"/>
                        </a:lnSpc>
                        <a:spcAft>
                          <a:spcPts val="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691097501"/>
                  </a:ext>
                </a:extLst>
              </a:tr>
              <a:tr h="622184">
                <a:tc>
                  <a:txBody>
                    <a:bodyPr/>
                    <a:lstStyle/>
                    <a:p>
                      <a:pPr>
                        <a:lnSpc>
                          <a:spcPct val="107000"/>
                        </a:lnSpc>
                        <a:spcAft>
                          <a:spcPts val="0"/>
                        </a:spcAft>
                      </a:pPr>
                      <a:r>
                        <a:rPr lang="en-GB" sz="1100">
                          <a:effectLst/>
                        </a:rPr>
                        <a:t>E</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100">
                          <a:effectLst/>
                        </a:rPr>
                        <a:t> </a:t>
                      </a:r>
                    </a:p>
                    <a:p>
                      <a:pPr>
                        <a:lnSpc>
                          <a:spcPct val="107000"/>
                        </a:lnSpc>
                        <a:spcAft>
                          <a:spcPts val="0"/>
                        </a:spcAft>
                      </a:pPr>
                      <a:r>
                        <a:rPr lang="en-GB" sz="1100">
                          <a:effectLst/>
                        </a:rPr>
                        <a:t> </a:t>
                      </a:r>
                    </a:p>
                    <a:p>
                      <a:pPr>
                        <a:lnSpc>
                          <a:spcPct val="107000"/>
                        </a:lnSpc>
                        <a:spcAft>
                          <a:spcPts val="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494773654"/>
                  </a:ext>
                </a:extLst>
              </a:tr>
              <a:tr h="622184">
                <a:tc>
                  <a:txBody>
                    <a:bodyPr/>
                    <a:lstStyle/>
                    <a:p>
                      <a:pPr>
                        <a:lnSpc>
                          <a:spcPct val="107000"/>
                        </a:lnSpc>
                        <a:spcAft>
                          <a:spcPts val="0"/>
                        </a:spcAft>
                      </a:pPr>
                      <a:r>
                        <a:rPr lang="en-GB" sz="1100">
                          <a:effectLst/>
                        </a:rPr>
                        <a:t>F</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100">
                          <a:effectLst/>
                        </a:rPr>
                        <a:t> </a:t>
                      </a:r>
                    </a:p>
                    <a:p>
                      <a:pPr>
                        <a:lnSpc>
                          <a:spcPct val="107000"/>
                        </a:lnSpc>
                        <a:spcAft>
                          <a:spcPts val="0"/>
                        </a:spcAft>
                      </a:pPr>
                      <a:r>
                        <a:rPr lang="en-GB" sz="1100">
                          <a:effectLst/>
                        </a:rPr>
                        <a:t> </a:t>
                      </a:r>
                    </a:p>
                    <a:p>
                      <a:pPr>
                        <a:lnSpc>
                          <a:spcPct val="107000"/>
                        </a:lnSpc>
                        <a:spcAft>
                          <a:spcPts val="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100" dirty="0">
                          <a:effectLst/>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074520565"/>
                  </a:ext>
                </a:extLst>
              </a:tr>
            </a:tbl>
          </a:graphicData>
        </a:graphic>
      </p:graphicFrame>
    </p:spTree>
    <p:extLst>
      <p:ext uri="{BB962C8B-B14F-4D97-AF65-F5344CB8AC3E}">
        <p14:creationId xmlns:p14="http://schemas.microsoft.com/office/powerpoint/2010/main" val="35164290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ABB845-7843-42FC-9C9B-E582F8B34BC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61D1135-3CFB-4E9D-BB52-00EEA0A10575}"/>
              </a:ext>
            </a:extLst>
          </p:cNvPr>
          <p:cNvSpPr>
            <a:spLocks noGrp="1"/>
          </p:cNvSpPr>
          <p:nvPr>
            <p:ph idx="1"/>
          </p:nvPr>
        </p:nvSpPr>
        <p:spPr>
          <a:xfrm>
            <a:off x="1066800" y="509954"/>
            <a:ext cx="10058400" cy="6093069"/>
          </a:xfrm>
        </p:spPr>
        <p:txBody>
          <a:bodyPr>
            <a:normAutofit fontScale="77500" lnSpcReduction="20000"/>
          </a:bodyPr>
          <a:lstStyle/>
          <a:p>
            <a:pPr fontAlgn="base"/>
            <a:r>
              <a:rPr lang="en-GB" dirty="0"/>
              <a:t>Dear Parent/ Carer</a:t>
            </a:r>
          </a:p>
          <a:p>
            <a:pPr fontAlgn="base"/>
            <a:r>
              <a:rPr lang="en-GB" dirty="0"/>
              <a:t>As part of our continuing efforts to improve the effectiveness of students’ progress through our teaching, I would like to offer the students in my English classes the opportunity to express their views and ideas through a focus group discussion on the effective use of questioning. This would help benefit their own learning and support the development of the English faculty.</a:t>
            </a:r>
          </a:p>
          <a:p>
            <a:pPr fontAlgn="base"/>
            <a:r>
              <a:rPr lang="en-GB" dirty="0"/>
              <a:t>This data would be audio recorded to develop into a written analysis of student perceptions of teachers’ use of questioning in order to improve teaching.</a:t>
            </a:r>
          </a:p>
          <a:p>
            <a:pPr fontAlgn="base"/>
            <a:r>
              <a:rPr lang="en-GB" dirty="0"/>
              <a:t>If you are happy for this to happen, please complete the reply slip below to give written permission for students to have this opportunity to share their views on teaching and learning.</a:t>
            </a:r>
          </a:p>
          <a:p>
            <a:pPr fontAlgn="base"/>
            <a:r>
              <a:rPr lang="en-GB" dirty="0"/>
              <a:t>Yours sincerely</a:t>
            </a:r>
          </a:p>
          <a:p>
            <a:pPr fontAlgn="base"/>
            <a:r>
              <a:rPr lang="en-GB" dirty="0"/>
              <a:t> </a:t>
            </a:r>
          </a:p>
          <a:p>
            <a:pPr fontAlgn="base"/>
            <a:r>
              <a:rPr lang="en-GB" dirty="0"/>
              <a:t>Mr. D O’Brien </a:t>
            </a:r>
          </a:p>
          <a:p>
            <a:pPr fontAlgn="base"/>
            <a:r>
              <a:rPr lang="en-GB" dirty="0"/>
              <a:t>Teacher Of English </a:t>
            </a:r>
          </a:p>
          <a:p>
            <a:pPr fontAlgn="base"/>
            <a:r>
              <a:rPr lang="en-GB" dirty="0"/>
              <a:t>--------------------------------------------------------------------------------------------------------------------------------------</a:t>
            </a:r>
          </a:p>
          <a:p>
            <a:pPr fontAlgn="base"/>
            <a:r>
              <a:rPr lang="en-GB" dirty="0"/>
              <a:t> </a:t>
            </a:r>
          </a:p>
          <a:p>
            <a:pPr fontAlgn="base"/>
            <a:r>
              <a:rPr lang="en-GB" dirty="0"/>
              <a:t>Please return this reply slip to Mr O’Brien in the English Department</a:t>
            </a:r>
          </a:p>
          <a:p>
            <a:pPr fontAlgn="base"/>
            <a:r>
              <a:rPr lang="en-GB" dirty="0"/>
              <a:t> </a:t>
            </a:r>
          </a:p>
          <a:p>
            <a:pPr fontAlgn="base"/>
            <a:r>
              <a:rPr lang="en-GB" dirty="0"/>
              <a:t>Student’s Name ___________________________ Tutor Group ____________________</a:t>
            </a:r>
          </a:p>
          <a:p>
            <a:pPr fontAlgn="base"/>
            <a:r>
              <a:rPr lang="en-GB" dirty="0"/>
              <a:t> </a:t>
            </a:r>
          </a:p>
          <a:p>
            <a:pPr fontAlgn="base"/>
            <a:r>
              <a:rPr lang="en-GB" dirty="0"/>
              <a:t>I give permission for my child to be involved in this focus group.</a:t>
            </a:r>
          </a:p>
          <a:p>
            <a:pPr fontAlgn="base"/>
            <a:r>
              <a:rPr lang="en-GB" dirty="0"/>
              <a:t> </a:t>
            </a:r>
          </a:p>
          <a:p>
            <a:pPr fontAlgn="base"/>
            <a:r>
              <a:rPr lang="en-GB" dirty="0"/>
              <a:t>Signed: _____________________________  Date__________________________</a:t>
            </a:r>
          </a:p>
          <a:p>
            <a:pPr fontAlgn="base"/>
            <a:r>
              <a:rPr lang="en-GB" dirty="0"/>
              <a:t>              Parent/ Carer</a:t>
            </a:r>
          </a:p>
          <a:p>
            <a:endParaRPr lang="en-GB" dirty="0"/>
          </a:p>
        </p:txBody>
      </p:sp>
    </p:spTree>
    <p:extLst>
      <p:ext uri="{BB962C8B-B14F-4D97-AF65-F5344CB8AC3E}">
        <p14:creationId xmlns:p14="http://schemas.microsoft.com/office/powerpoint/2010/main" val="3146125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43C0CF-F9BA-459A-B82B-BA4169AD92C2}"/>
              </a:ext>
            </a:extLst>
          </p:cNvPr>
          <p:cNvSpPr>
            <a:spLocks noGrp="1"/>
          </p:cNvSpPr>
          <p:nvPr>
            <p:ph type="title"/>
          </p:nvPr>
        </p:nvSpPr>
        <p:spPr>
          <a:xfrm>
            <a:off x="1066800" y="642594"/>
            <a:ext cx="10058400" cy="570744"/>
          </a:xfrm>
        </p:spPr>
        <p:txBody>
          <a:bodyPr>
            <a:normAutofit fontScale="90000"/>
          </a:bodyPr>
          <a:lstStyle/>
          <a:p>
            <a:r>
              <a:rPr lang="en-GB" dirty="0"/>
              <a:t>Observation Ethics</a:t>
            </a:r>
          </a:p>
        </p:txBody>
      </p:sp>
      <p:sp>
        <p:nvSpPr>
          <p:cNvPr id="3" name="Content Placeholder 2">
            <a:extLst>
              <a:ext uri="{FF2B5EF4-FFF2-40B4-BE49-F238E27FC236}">
                <a16:creationId xmlns:a16="http://schemas.microsoft.com/office/drawing/2014/main" id="{D7EA75D3-6479-420C-958D-1EC0A4A4A8EA}"/>
              </a:ext>
            </a:extLst>
          </p:cNvPr>
          <p:cNvSpPr>
            <a:spLocks noGrp="1"/>
          </p:cNvSpPr>
          <p:nvPr>
            <p:ph idx="1"/>
          </p:nvPr>
        </p:nvSpPr>
        <p:spPr>
          <a:xfrm>
            <a:off x="1066800" y="1213339"/>
            <a:ext cx="10058400" cy="5530362"/>
          </a:xfrm>
        </p:spPr>
        <p:txBody>
          <a:bodyPr>
            <a:normAutofit/>
          </a:bodyPr>
          <a:lstStyle/>
          <a:p>
            <a:pPr marL="0" indent="0">
              <a:buNone/>
            </a:pPr>
            <a:r>
              <a:rPr lang="en-GB" sz="4100" b="1" dirty="0"/>
              <a:t>Informed Consent</a:t>
            </a:r>
          </a:p>
          <a:p>
            <a:pPr marL="0" indent="0">
              <a:buNone/>
            </a:pPr>
            <a:r>
              <a:rPr lang="en-GB" dirty="0"/>
              <a:t>Ensure informed consent.  (p.4)</a:t>
            </a:r>
          </a:p>
          <a:p>
            <a:pPr marL="0" indent="0">
              <a:buNone/>
            </a:pPr>
            <a:r>
              <a:rPr lang="en-GB" dirty="0"/>
              <a:t>Seek consent from the parents of participating children </a:t>
            </a:r>
            <a:r>
              <a:rPr lang="en-GB" i="1" dirty="0"/>
              <a:t>and </a:t>
            </a:r>
            <a:r>
              <a:rPr lang="en-GB" dirty="0"/>
              <a:t> from the children themselves. (p.14) </a:t>
            </a:r>
          </a:p>
          <a:p>
            <a:pPr marL="0" indent="0">
              <a:buNone/>
            </a:pPr>
            <a:r>
              <a:rPr lang="en-GB" dirty="0"/>
              <a:t>Researchers also need to inform the participants that participants have the right to withdraw in the research as they wish. (p.60-61)</a:t>
            </a:r>
          </a:p>
          <a:p>
            <a:pPr marL="0" indent="0">
              <a:buNone/>
            </a:pPr>
            <a:r>
              <a:rPr lang="en-GB" i="1" dirty="0"/>
              <a:t>					Research Ethics &amp; Integrity Code Of Practice</a:t>
            </a:r>
          </a:p>
          <a:p>
            <a:pPr marL="0" indent="0">
              <a:buNone/>
            </a:pPr>
            <a:endParaRPr lang="en-GB" dirty="0"/>
          </a:p>
          <a:p>
            <a:pPr marL="0" indent="0">
              <a:buNone/>
            </a:pPr>
            <a:r>
              <a:rPr lang="en-GB" dirty="0"/>
              <a:t>The individual values of the researcher relating to honesty, frankness and personal integrity. The researcher’s treatment of other people involved in the research, relating to informed consent, confidentiality, anonymity and courtesy. (</a:t>
            </a:r>
            <a:r>
              <a:rPr lang="en-GB" dirty="0" err="1"/>
              <a:t>Walliman</a:t>
            </a:r>
            <a:r>
              <a:rPr lang="en-GB" dirty="0"/>
              <a:t>, p.44, 2018)</a:t>
            </a:r>
          </a:p>
          <a:p>
            <a:pPr marL="0" indent="0">
              <a:buNone/>
            </a:pPr>
            <a:endParaRPr lang="en-GB" dirty="0"/>
          </a:p>
          <a:p>
            <a:pPr marL="0" indent="0">
              <a:buNone/>
            </a:pPr>
            <a:r>
              <a:rPr lang="en-GB" dirty="0"/>
              <a:t>The principle of informed consent arises from the subject’s right to freedom and self-determination. (Cohen, Manion and Morrison, p.77, 2011)</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32785065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2F2DCC-0E79-47AB-9ACA-E57CAF05D7BE}"/>
              </a:ext>
            </a:extLst>
          </p:cNvPr>
          <p:cNvSpPr>
            <a:spLocks noGrp="1"/>
          </p:cNvSpPr>
          <p:nvPr>
            <p:ph type="title"/>
          </p:nvPr>
        </p:nvSpPr>
        <p:spPr/>
        <p:txBody>
          <a:bodyPr/>
          <a:lstStyle/>
          <a:p>
            <a:r>
              <a:rPr lang="en-GB" dirty="0"/>
              <a:t>BERA </a:t>
            </a:r>
          </a:p>
        </p:txBody>
      </p:sp>
      <p:sp>
        <p:nvSpPr>
          <p:cNvPr id="3" name="Content Placeholder 2">
            <a:extLst>
              <a:ext uri="{FF2B5EF4-FFF2-40B4-BE49-F238E27FC236}">
                <a16:creationId xmlns:a16="http://schemas.microsoft.com/office/drawing/2014/main" id="{85CEAC27-B503-4B76-A0AB-9ABBFBDFF062}"/>
              </a:ext>
            </a:extLst>
          </p:cNvPr>
          <p:cNvSpPr>
            <a:spLocks noGrp="1"/>
          </p:cNvSpPr>
          <p:nvPr>
            <p:ph idx="1"/>
          </p:nvPr>
        </p:nvSpPr>
        <p:spPr/>
        <p:txBody>
          <a:bodyPr>
            <a:normAutofit/>
          </a:bodyPr>
          <a:lstStyle/>
          <a:p>
            <a:pPr marL="0" indent="0">
              <a:buNone/>
            </a:pPr>
            <a:r>
              <a:rPr lang="en-GB" dirty="0"/>
              <a:t>Researchers must also seek the collaboration and approval of those who act in guardianship. (p.7)</a:t>
            </a:r>
          </a:p>
          <a:p>
            <a:pPr marL="0" indent="0">
              <a:buNone/>
            </a:pPr>
            <a:r>
              <a:rPr lang="en-GB" dirty="0"/>
              <a:t> </a:t>
            </a:r>
          </a:p>
          <a:p>
            <a:pPr marL="0" indent="0">
              <a:buNone/>
            </a:pPr>
            <a:r>
              <a:rPr lang="en-GB" dirty="0"/>
              <a:t>The confidential and anonymous treatment of participants’ data is considered the norm for the conduct of research. (p.7) </a:t>
            </a:r>
          </a:p>
          <a:p>
            <a:pPr marL="0" indent="0">
              <a:buNone/>
            </a:pPr>
            <a:r>
              <a:rPr lang="en-GB" i="1" dirty="0"/>
              <a:t>			Ethical Guidelines For Educational Research, BERA, 2011 </a:t>
            </a:r>
          </a:p>
          <a:p>
            <a:pPr marL="0" indent="0">
              <a:buNone/>
            </a:pPr>
            <a:endParaRPr lang="en-GB" dirty="0"/>
          </a:p>
        </p:txBody>
      </p:sp>
    </p:spTree>
    <p:extLst>
      <p:ext uri="{BB962C8B-B14F-4D97-AF65-F5344CB8AC3E}">
        <p14:creationId xmlns:p14="http://schemas.microsoft.com/office/powerpoint/2010/main" val="20608262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E2159B-DFBA-4D61-8C47-F0BCD04D49F4}"/>
              </a:ext>
            </a:extLst>
          </p:cNvPr>
          <p:cNvSpPr>
            <a:spLocks noGrp="1"/>
          </p:cNvSpPr>
          <p:nvPr>
            <p:ph type="title"/>
          </p:nvPr>
        </p:nvSpPr>
        <p:spPr/>
        <p:txBody>
          <a:bodyPr/>
          <a:lstStyle/>
          <a:p>
            <a:r>
              <a:rPr lang="en-GB" dirty="0"/>
              <a:t>Interviews</a:t>
            </a:r>
          </a:p>
        </p:txBody>
      </p:sp>
      <p:sp>
        <p:nvSpPr>
          <p:cNvPr id="3" name="Content Placeholder 2">
            <a:extLst>
              <a:ext uri="{FF2B5EF4-FFF2-40B4-BE49-F238E27FC236}">
                <a16:creationId xmlns:a16="http://schemas.microsoft.com/office/drawing/2014/main" id="{208AD363-796A-4D61-8A14-7111FC811A2C}"/>
              </a:ext>
            </a:extLst>
          </p:cNvPr>
          <p:cNvSpPr>
            <a:spLocks noGrp="1"/>
          </p:cNvSpPr>
          <p:nvPr>
            <p:ph idx="1"/>
          </p:nvPr>
        </p:nvSpPr>
        <p:spPr/>
        <p:txBody>
          <a:bodyPr/>
          <a:lstStyle/>
          <a:p>
            <a:pPr marL="0" indent="0">
              <a:buNone/>
            </a:pPr>
            <a:r>
              <a:rPr lang="en-GB" dirty="0"/>
              <a:t>Why not have individual interview with each pupil? </a:t>
            </a:r>
          </a:p>
          <a:p>
            <a:pPr marL="0" indent="0">
              <a:buNone/>
            </a:pPr>
            <a:endParaRPr lang="en-GB" dirty="0"/>
          </a:p>
          <a:p>
            <a:pPr marL="0" indent="0">
              <a:buNone/>
            </a:pPr>
            <a:r>
              <a:rPr lang="en-GB" dirty="0"/>
              <a:t>You should treat participants with due ethical consideration, in the way you choose them, deal with them personally and how you use the information they provide. (</a:t>
            </a:r>
            <a:r>
              <a:rPr lang="en-GB" dirty="0" err="1"/>
              <a:t>Walliman</a:t>
            </a:r>
            <a:r>
              <a:rPr lang="en-GB" dirty="0"/>
              <a:t>, p.49, 2018) </a:t>
            </a:r>
          </a:p>
          <a:p>
            <a:pPr marL="0" indent="0">
              <a:buNone/>
            </a:pPr>
            <a:r>
              <a:rPr lang="en-GB" dirty="0"/>
              <a:t> Remember that children are physically, emotionally, and socially different from adults, and those differences must be taken into account when they are used as subjects. (Salkind, p.37, 2000) </a:t>
            </a:r>
          </a:p>
          <a:p>
            <a:pPr marL="0" indent="0">
              <a:buNone/>
            </a:pPr>
            <a:endParaRPr lang="en-GB" dirty="0"/>
          </a:p>
          <a:p>
            <a:pPr marL="0" indent="0">
              <a:buNone/>
            </a:pPr>
            <a:r>
              <a:rPr lang="en-GB" dirty="0"/>
              <a:t>Reason for focus groups. </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9840916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7C9F62-1CB5-45CA-8E21-BC1AFEAD55E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98C5DBF-ED5D-4AC8-AA29-DF6F427DA6D2}"/>
              </a:ext>
            </a:extLst>
          </p:cNvPr>
          <p:cNvSpPr>
            <a:spLocks noGrp="1"/>
          </p:cNvSpPr>
          <p:nvPr>
            <p:ph idx="1"/>
          </p:nvPr>
        </p:nvSpPr>
        <p:spPr>
          <a:xfrm>
            <a:off x="1066800" y="791308"/>
            <a:ext cx="10058400" cy="5243732"/>
          </a:xfrm>
        </p:spPr>
        <p:txBody>
          <a:bodyPr>
            <a:normAutofit fontScale="85000" lnSpcReduction="20000"/>
          </a:bodyPr>
          <a:lstStyle/>
          <a:p>
            <a:r>
              <a:rPr lang="en-GB" b="1" u="sng" dirty="0"/>
              <a:t>Interview Questions for Pupil Focus Group</a:t>
            </a:r>
            <a:endParaRPr lang="en-GB" dirty="0"/>
          </a:p>
          <a:p>
            <a:pPr marL="0" indent="0">
              <a:buNone/>
            </a:pPr>
            <a:r>
              <a:rPr lang="en-GB" b="1" dirty="0"/>
              <a:t> </a:t>
            </a:r>
            <a:endParaRPr lang="en-GB" dirty="0"/>
          </a:p>
          <a:p>
            <a:pPr lvl="0"/>
            <a:r>
              <a:rPr lang="en-GB" dirty="0"/>
              <a:t>How do you feel about being asked questions?</a:t>
            </a:r>
          </a:p>
          <a:p>
            <a:endParaRPr lang="en-GB" dirty="0"/>
          </a:p>
          <a:p>
            <a:pPr marL="0" indent="0">
              <a:buNone/>
            </a:pPr>
            <a:r>
              <a:rPr lang="en-GB" dirty="0"/>
              <a:t> </a:t>
            </a:r>
          </a:p>
          <a:p>
            <a:pPr lvl="0"/>
            <a:r>
              <a:rPr lang="en-GB" dirty="0"/>
              <a:t>When was the last time you asked a question to the teacher?</a:t>
            </a:r>
          </a:p>
          <a:p>
            <a:pPr marL="0" indent="0">
              <a:buNone/>
            </a:pPr>
            <a:r>
              <a:rPr lang="en-GB" dirty="0"/>
              <a:t> </a:t>
            </a:r>
          </a:p>
          <a:p>
            <a:pPr lvl="0"/>
            <a:r>
              <a:rPr lang="en-GB" dirty="0"/>
              <a:t>How do you contribute to classroom discussion?</a:t>
            </a:r>
          </a:p>
          <a:p>
            <a:pPr marL="0" indent="0">
              <a:buNone/>
            </a:pPr>
            <a:r>
              <a:rPr lang="en-GB" dirty="0"/>
              <a:t> </a:t>
            </a:r>
          </a:p>
          <a:p>
            <a:pPr lvl="0"/>
            <a:r>
              <a:rPr lang="en-GB" dirty="0"/>
              <a:t>In what ways do you think answering questions is useful?</a:t>
            </a:r>
          </a:p>
          <a:p>
            <a:pPr marL="0" indent="0">
              <a:buNone/>
            </a:pPr>
            <a:r>
              <a:rPr lang="en-GB" dirty="0"/>
              <a:t> </a:t>
            </a:r>
          </a:p>
          <a:p>
            <a:pPr lvl="0"/>
            <a:r>
              <a:rPr lang="en-GB" dirty="0"/>
              <a:t>How can you learn from other pupil’s ideas?</a:t>
            </a:r>
          </a:p>
          <a:p>
            <a:pPr marL="0" indent="0">
              <a:buNone/>
            </a:pPr>
            <a:r>
              <a:rPr lang="en-GB" dirty="0"/>
              <a:t> </a:t>
            </a:r>
          </a:p>
          <a:p>
            <a:endParaRPr lang="en-GB" dirty="0"/>
          </a:p>
          <a:p>
            <a:pPr lvl="0"/>
            <a:r>
              <a:rPr lang="en-GB" dirty="0"/>
              <a:t>Do you prefer to spend time thinking of an answer or do you say what ever comes to your mind first? Explain why.</a:t>
            </a:r>
          </a:p>
          <a:p>
            <a:pPr marL="0" indent="0">
              <a:buNone/>
            </a:pPr>
            <a:endParaRPr lang="en-GB" dirty="0"/>
          </a:p>
          <a:p>
            <a:pPr marL="0" indent="0">
              <a:buNone/>
            </a:pPr>
            <a:r>
              <a:rPr lang="en-GB" dirty="0"/>
              <a:t>- This will be audio recorded with written permission. </a:t>
            </a:r>
          </a:p>
        </p:txBody>
      </p:sp>
    </p:spTree>
    <p:extLst>
      <p:ext uri="{BB962C8B-B14F-4D97-AF65-F5344CB8AC3E}">
        <p14:creationId xmlns:p14="http://schemas.microsoft.com/office/powerpoint/2010/main" val="35449166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27EFDC-5A84-41DC-8A77-23F4E5DCA62C}"/>
              </a:ext>
            </a:extLst>
          </p:cNvPr>
          <p:cNvSpPr>
            <a:spLocks noGrp="1"/>
          </p:cNvSpPr>
          <p:nvPr>
            <p:ph type="title"/>
          </p:nvPr>
        </p:nvSpPr>
        <p:spPr/>
        <p:txBody>
          <a:bodyPr>
            <a:normAutofit fontScale="90000"/>
          </a:bodyPr>
          <a:lstStyle/>
          <a:p>
            <a:r>
              <a:rPr lang="en-GB" dirty="0"/>
              <a:t>Right to Withdrawal In Focus Group</a:t>
            </a:r>
          </a:p>
        </p:txBody>
      </p:sp>
      <p:sp>
        <p:nvSpPr>
          <p:cNvPr id="3" name="Content Placeholder 2">
            <a:extLst>
              <a:ext uri="{FF2B5EF4-FFF2-40B4-BE49-F238E27FC236}">
                <a16:creationId xmlns:a16="http://schemas.microsoft.com/office/drawing/2014/main" id="{FA9575D3-E45F-4814-B1C5-0EC8FAACB0C1}"/>
              </a:ext>
            </a:extLst>
          </p:cNvPr>
          <p:cNvSpPr>
            <a:spLocks noGrp="1"/>
          </p:cNvSpPr>
          <p:nvPr>
            <p:ph idx="1"/>
          </p:nvPr>
        </p:nvSpPr>
        <p:spPr>
          <a:xfrm>
            <a:off x="1066800" y="1749669"/>
            <a:ext cx="10058400" cy="4285371"/>
          </a:xfrm>
        </p:spPr>
        <p:txBody>
          <a:bodyPr>
            <a:normAutofit fontScale="85000" lnSpcReduction="20000"/>
          </a:bodyPr>
          <a:lstStyle/>
          <a:p>
            <a:r>
              <a:rPr lang="en-GB" dirty="0"/>
              <a:t>Allow withdrawal from Investigation. (p.4)</a:t>
            </a:r>
          </a:p>
          <a:p>
            <a:r>
              <a:rPr lang="en-GB" dirty="0"/>
              <a:t>Staff undertaking research work which involves one-to-one or other unsupervised contact with children will usually be required to obtain a current enhanced Disclosure and Baring Service check issued for work conducted through the University. (p.8)</a:t>
            </a:r>
          </a:p>
          <a:p>
            <a:r>
              <a:rPr lang="en-GB" dirty="0"/>
              <a:t>Anonymity refers to concealing the identities of participants in all documents resulting from the research. (p.15)</a:t>
            </a:r>
          </a:p>
          <a:p>
            <a:r>
              <a:rPr lang="en-GB" dirty="0"/>
              <a:t>There may be situations when the researcher has a duty of care to reveal information that has been provided in confidence. (p.15)</a:t>
            </a:r>
          </a:p>
          <a:p>
            <a:pPr marL="0" indent="0">
              <a:buNone/>
            </a:pPr>
            <a:endParaRPr lang="en-GB" dirty="0"/>
          </a:p>
          <a:p>
            <a:pPr marL="0" indent="0">
              <a:buNone/>
            </a:pPr>
            <a:r>
              <a:rPr lang="en-GB" i="1" dirty="0"/>
              <a:t>					Research Ethics &amp; Integrity Code of Practice</a:t>
            </a:r>
          </a:p>
          <a:p>
            <a:pPr marL="0" indent="0">
              <a:buNone/>
            </a:pPr>
            <a:endParaRPr lang="en-GB" i="1" dirty="0"/>
          </a:p>
          <a:p>
            <a:r>
              <a:rPr lang="en-GB" dirty="0"/>
              <a:t>Researchers must recognize the right of any participant to withdraw from the research for any or no reason, and at any time, and they must inform them of this right. (p.6)</a:t>
            </a:r>
          </a:p>
          <a:p>
            <a:r>
              <a:rPr lang="en-GB" dirty="0"/>
              <a:t>Children who are capable of forming their own views should be granted the right to express their views freely in all matters affecting them. (p. 6) </a:t>
            </a:r>
          </a:p>
          <a:p>
            <a:pPr marL="0" indent="0">
              <a:buNone/>
            </a:pPr>
            <a:r>
              <a:rPr lang="en-GB" dirty="0"/>
              <a:t>									</a:t>
            </a:r>
            <a:r>
              <a:rPr lang="en-GB" i="1" dirty="0"/>
              <a:t>	BERA</a:t>
            </a:r>
          </a:p>
          <a:p>
            <a:pPr marL="2271400" lvl="8" indent="0">
              <a:buNone/>
            </a:pPr>
            <a:endParaRPr lang="en-GB" dirty="0"/>
          </a:p>
          <a:p>
            <a:endParaRPr lang="en-GB" dirty="0"/>
          </a:p>
          <a:p>
            <a:pPr marL="0" indent="0">
              <a:buNone/>
            </a:pPr>
            <a:endParaRPr lang="en-GB" i="1" dirty="0"/>
          </a:p>
          <a:p>
            <a:endParaRPr lang="en-GB" dirty="0"/>
          </a:p>
          <a:p>
            <a:pPr marL="0" indent="0">
              <a:buNone/>
            </a:pPr>
            <a:endParaRPr lang="en-GB" dirty="0"/>
          </a:p>
        </p:txBody>
      </p:sp>
    </p:spTree>
    <p:extLst>
      <p:ext uri="{BB962C8B-B14F-4D97-AF65-F5344CB8AC3E}">
        <p14:creationId xmlns:p14="http://schemas.microsoft.com/office/powerpoint/2010/main" val="421790803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2746A3-1E29-4098-9652-C47BEC3D6138}"/>
              </a:ext>
            </a:extLst>
          </p:cNvPr>
          <p:cNvSpPr>
            <a:spLocks noGrp="1"/>
          </p:cNvSpPr>
          <p:nvPr>
            <p:ph type="title"/>
          </p:nvPr>
        </p:nvSpPr>
        <p:spPr/>
        <p:txBody>
          <a:bodyPr/>
          <a:lstStyle/>
          <a:p>
            <a:r>
              <a:rPr lang="en-GB" dirty="0"/>
              <a:t>Understanding the process</a:t>
            </a:r>
          </a:p>
        </p:txBody>
      </p:sp>
      <p:sp>
        <p:nvSpPr>
          <p:cNvPr id="3" name="Content Placeholder 2">
            <a:extLst>
              <a:ext uri="{FF2B5EF4-FFF2-40B4-BE49-F238E27FC236}">
                <a16:creationId xmlns:a16="http://schemas.microsoft.com/office/drawing/2014/main" id="{917FD47C-5CFA-4D60-97B1-0C36D7EC1A86}"/>
              </a:ext>
            </a:extLst>
          </p:cNvPr>
          <p:cNvSpPr>
            <a:spLocks noGrp="1"/>
          </p:cNvSpPr>
          <p:nvPr>
            <p:ph idx="1"/>
          </p:nvPr>
        </p:nvSpPr>
        <p:spPr/>
        <p:txBody>
          <a:bodyPr/>
          <a:lstStyle/>
          <a:p>
            <a:pPr marL="0" indent="0">
              <a:buNone/>
            </a:pPr>
            <a:r>
              <a:rPr lang="en-GB" dirty="0"/>
              <a:t>Researchers must take the steps necessary to ensure that all participants in the research understand the process in which they are to be engaged. (BERA, p.5, 2005)</a:t>
            </a:r>
          </a:p>
          <a:p>
            <a:endParaRPr lang="en-GB" dirty="0"/>
          </a:p>
          <a:p>
            <a:pPr marL="0" indent="0">
              <a:buNone/>
            </a:pPr>
            <a:r>
              <a:rPr lang="en-GB" dirty="0"/>
              <a:t>Educational researchers should operate within an ethic of respect for any persons involved in the research they are undertaking.  (BERA, p.5, 2005)</a:t>
            </a:r>
          </a:p>
          <a:p>
            <a:pPr marL="0" indent="0">
              <a:buNone/>
            </a:pPr>
            <a:endParaRPr lang="en-GB" dirty="0"/>
          </a:p>
        </p:txBody>
      </p:sp>
    </p:spTree>
    <p:extLst>
      <p:ext uri="{BB962C8B-B14F-4D97-AF65-F5344CB8AC3E}">
        <p14:creationId xmlns:p14="http://schemas.microsoft.com/office/powerpoint/2010/main" val="162173762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BBBC9D-CBC5-45FB-B266-DF104F71619F}"/>
              </a:ext>
            </a:extLst>
          </p:cNvPr>
          <p:cNvSpPr>
            <a:spLocks noGrp="1"/>
          </p:cNvSpPr>
          <p:nvPr>
            <p:ph type="title"/>
          </p:nvPr>
        </p:nvSpPr>
        <p:spPr/>
        <p:txBody>
          <a:bodyPr/>
          <a:lstStyle/>
          <a:p>
            <a:r>
              <a:rPr lang="en-GB" dirty="0"/>
              <a:t>Interview Teacher</a:t>
            </a:r>
          </a:p>
        </p:txBody>
      </p:sp>
      <p:sp>
        <p:nvSpPr>
          <p:cNvPr id="3" name="Content Placeholder 2">
            <a:extLst>
              <a:ext uri="{FF2B5EF4-FFF2-40B4-BE49-F238E27FC236}">
                <a16:creationId xmlns:a16="http://schemas.microsoft.com/office/drawing/2014/main" id="{5DB7CC5E-362B-4FC1-9171-F6BDE234A400}"/>
              </a:ext>
            </a:extLst>
          </p:cNvPr>
          <p:cNvSpPr>
            <a:spLocks noGrp="1"/>
          </p:cNvSpPr>
          <p:nvPr>
            <p:ph idx="1"/>
          </p:nvPr>
        </p:nvSpPr>
        <p:spPr/>
        <p:txBody>
          <a:bodyPr>
            <a:normAutofit/>
          </a:bodyPr>
          <a:lstStyle/>
          <a:p>
            <a:pPr marL="0" indent="0">
              <a:buNone/>
            </a:pPr>
            <a:r>
              <a:rPr lang="en-GB" dirty="0"/>
              <a:t>To support triangulation of analysis. </a:t>
            </a:r>
          </a:p>
          <a:p>
            <a:pPr marL="0" indent="0">
              <a:buNone/>
            </a:pPr>
            <a:r>
              <a:rPr lang="en-GB" dirty="0"/>
              <a:t>Questions asked: </a:t>
            </a:r>
          </a:p>
          <a:p>
            <a:pPr marL="0" indent="0">
              <a:buNone/>
            </a:pPr>
            <a:endParaRPr lang="en-GB" dirty="0"/>
          </a:p>
          <a:p>
            <a:pPr lvl="0"/>
            <a:r>
              <a:rPr lang="en-GB" dirty="0"/>
              <a:t>How important is the role of questioning? </a:t>
            </a:r>
          </a:p>
          <a:p>
            <a:pPr lvl="0"/>
            <a:r>
              <a:rPr lang="en-GB" dirty="0"/>
              <a:t>How do you use questions within your teacher?</a:t>
            </a:r>
          </a:p>
          <a:p>
            <a:pPr lvl="0"/>
            <a:r>
              <a:rPr lang="en-GB" dirty="0"/>
              <a:t>What do you find is the most effective way of questioning to help high-order thinking?</a:t>
            </a:r>
          </a:p>
          <a:p>
            <a:pPr lvl="0"/>
            <a:r>
              <a:rPr lang="en-GB" dirty="0"/>
              <a:t>How do you think pupils engage with questioning?</a:t>
            </a:r>
          </a:p>
          <a:p>
            <a:pPr lvl="0"/>
            <a:r>
              <a:rPr lang="en-GB" dirty="0"/>
              <a:t>Can group discussion help further high-order thinking? Explain why. </a:t>
            </a:r>
          </a:p>
          <a:p>
            <a:pPr lvl="0"/>
            <a:r>
              <a:rPr lang="en-GB" dirty="0"/>
              <a:t>What outcomes can be gained from questioning within a lesson? </a:t>
            </a:r>
          </a:p>
          <a:p>
            <a:pPr marL="0" indent="0">
              <a:buNone/>
            </a:pPr>
            <a:endParaRPr lang="en-GB" dirty="0"/>
          </a:p>
        </p:txBody>
      </p:sp>
    </p:spTree>
    <p:extLst>
      <p:ext uri="{BB962C8B-B14F-4D97-AF65-F5344CB8AC3E}">
        <p14:creationId xmlns:p14="http://schemas.microsoft.com/office/powerpoint/2010/main" val="234454519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9FFA76-427E-4830-B762-B1000895F50D}"/>
              </a:ext>
            </a:extLst>
          </p:cNvPr>
          <p:cNvSpPr>
            <a:spLocks noGrp="1"/>
          </p:cNvSpPr>
          <p:nvPr>
            <p:ph type="title"/>
          </p:nvPr>
        </p:nvSpPr>
        <p:spPr/>
        <p:txBody>
          <a:bodyPr/>
          <a:lstStyle/>
          <a:p>
            <a:r>
              <a:rPr lang="en-GB" dirty="0"/>
              <a:t>Ethics</a:t>
            </a:r>
          </a:p>
        </p:txBody>
      </p:sp>
      <p:sp>
        <p:nvSpPr>
          <p:cNvPr id="3" name="Content Placeholder 2">
            <a:extLst>
              <a:ext uri="{FF2B5EF4-FFF2-40B4-BE49-F238E27FC236}">
                <a16:creationId xmlns:a16="http://schemas.microsoft.com/office/drawing/2014/main" id="{392F947A-62DF-4435-A7D1-F49C67C8E149}"/>
              </a:ext>
            </a:extLst>
          </p:cNvPr>
          <p:cNvSpPr>
            <a:spLocks noGrp="1"/>
          </p:cNvSpPr>
          <p:nvPr>
            <p:ph idx="1"/>
          </p:nvPr>
        </p:nvSpPr>
        <p:spPr/>
        <p:txBody>
          <a:bodyPr/>
          <a:lstStyle/>
          <a:p>
            <a:pPr>
              <a:buFontTx/>
              <a:buChar char="-"/>
            </a:pPr>
            <a:r>
              <a:rPr lang="en-GB" dirty="0"/>
              <a:t>Risks consistently considered to safeguard the pupils involved. </a:t>
            </a:r>
          </a:p>
          <a:p>
            <a:pPr>
              <a:buFontTx/>
              <a:buChar char="-"/>
            </a:pPr>
            <a:r>
              <a:rPr lang="en-GB" dirty="0"/>
              <a:t>Feedback is given to pupils and teacher, with all notified of what is shared.</a:t>
            </a:r>
          </a:p>
          <a:p>
            <a:pPr>
              <a:buFontTx/>
              <a:buChar char="-"/>
            </a:pPr>
            <a:r>
              <a:rPr lang="en-GB" dirty="0"/>
              <a:t>If there is cause of concern beyond the research it will go through the proper channels.</a:t>
            </a:r>
          </a:p>
          <a:p>
            <a:pPr>
              <a:buFontTx/>
              <a:buChar char="-"/>
            </a:pPr>
            <a:r>
              <a:rPr lang="en-GB" dirty="0"/>
              <a:t>Confidentiality is essential in this process</a:t>
            </a:r>
          </a:p>
          <a:p>
            <a:pPr>
              <a:buFontTx/>
              <a:buChar char="-"/>
            </a:pPr>
            <a:r>
              <a:rPr lang="en-GB" dirty="0"/>
              <a:t>The data will be managed with complete anonymity to all concerned. </a:t>
            </a:r>
          </a:p>
          <a:p>
            <a:pPr marL="0" indent="0">
              <a:buNone/>
            </a:pPr>
            <a:r>
              <a:rPr lang="en-GB" dirty="0"/>
              <a:t> </a:t>
            </a:r>
          </a:p>
        </p:txBody>
      </p:sp>
    </p:spTree>
    <p:extLst>
      <p:ext uri="{BB962C8B-B14F-4D97-AF65-F5344CB8AC3E}">
        <p14:creationId xmlns:p14="http://schemas.microsoft.com/office/powerpoint/2010/main" val="237393444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65F887-AC60-4ECF-8752-05ADBB3E2CD7}"/>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CBF60A14-3E66-40BD-A4E2-5776B399FD8F}"/>
              </a:ext>
            </a:extLst>
          </p:cNvPr>
          <p:cNvSpPr>
            <a:spLocks noGrp="1"/>
          </p:cNvSpPr>
          <p:nvPr>
            <p:ph idx="1"/>
          </p:nvPr>
        </p:nvSpPr>
        <p:spPr/>
        <p:txBody>
          <a:bodyPr/>
          <a:lstStyle/>
          <a:p>
            <a:r>
              <a:rPr lang="en-GB" dirty="0"/>
              <a:t>Researchers must employ methods that are fit for the purpose of the research they are undertaking… Research must have knowledge of alternative approaches sufficient to assure sponsors that they have considered these and that the research needs are being properly addressed. (p.9) BERA</a:t>
            </a:r>
          </a:p>
          <a:p>
            <a:endParaRPr lang="en-GB" dirty="0"/>
          </a:p>
        </p:txBody>
      </p:sp>
    </p:spTree>
    <p:extLst>
      <p:ext uri="{BB962C8B-B14F-4D97-AF65-F5344CB8AC3E}">
        <p14:creationId xmlns:p14="http://schemas.microsoft.com/office/powerpoint/2010/main" val="252846124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0C73B-F87E-4BC8-BA80-08D4CD8CAA12}"/>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0ABD7622-C080-4530-B9D6-1951E4B988F3}"/>
              </a:ext>
            </a:extLst>
          </p:cNvPr>
          <p:cNvSpPr>
            <a:spLocks noGrp="1"/>
          </p:cNvSpPr>
          <p:nvPr>
            <p:ph idx="1"/>
          </p:nvPr>
        </p:nvSpPr>
        <p:spPr/>
        <p:txBody>
          <a:bodyPr>
            <a:normAutofit fontScale="92500" lnSpcReduction="10000"/>
          </a:bodyPr>
          <a:lstStyle/>
          <a:p>
            <a:r>
              <a:rPr lang="en-GB" dirty="0"/>
              <a:t>BERA, (2011) </a:t>
            </a:r>
            <a:r>
              <a:rPr lang="en-GB" i="1" dirty="0"/>
              <a:t>Ethical Guidelines For Educational Research.</a:t>
            </a:r>
            <a:r>
              <a:rPr lang="en-GB" dirty="0"/>
              <a:t> London: BERA.</a:t>
            </a:r>
          </a:p>
          <a:p>
            <a:r>
              <a:rPr lang="en-GB" dirty="0"/>
              <a:t>Cohen, L. Manion, L. Morrison K. (2011) </a:t>
            </a:r>
            <a:r>
              <a:rPr lang="en-GB" i="1" dirty="0"/>
              <a:t>Research Methods In Education 7</a:t>
            </a:r>
            <a:r>
              <a:rPr lang="en-GB" i="1" baseline="30000" dirty="0"/>
              <a:t>th</a:t>
            </a:r>
            <a:r>
              <a:rPr lang="en-GB" i="1" dirty="0"/>
              <a:t> Edition. </a:t>
            </a:r>
            <a:r>
              <a:rPr lang="en-GB" dirty="0"/>
              <a:t>Abingdon: Routledge.</a:t>
            </a:r>
          </a:p>
          <a:p>
            <a:r>
              <a:rPr lang="en-GB" dirty="0"/>
              <a:t>Holt, N. Walker, I. (2009) </a:t>
            </a:r>
            <a:r>
              <a:rPr lang="en-GB" i="1" dirty="0"/>
              <a:t>Research with People: Theory, Plans and </a:t>
            </a:r>
            <a:r>
              <a:rPr lang="en-GB" i="1" dirty="0" err="1"/>
              <a:t>Practicals</a:t>
            </a:r>
            <a:r>
              <a:rPr lang="en-GB" i="1" dirty="0"/>
              <a:t>. </a:t>
            </a:r>
            <a:r>
              <a:rPr lang="en-GB" dirty="0"/>
              <a:t>London: Palgrave.</a:t>
            </a:r>
          </a:p>
          <a:p>
            <a:r>
              <a:rPr lang="en-GB" dirty="0"/>
              <a:t>Holt, N. Walker, I. (2009) </a:t>
            </a:r>
            <a:r>
              <a:rPr lang="en-GB" i="1" dirty="0"/>
              <a:t>Research with People: Theory, Plans and </a:t>
            </a:r>
            <a:r>
              <a:rPr lang="en-GB" i="1" dirty="0" err="1"/>
              <a:t>Practicals</a:t>
            </a:r>
            <a:r>
              <a:rPr lang="en-GB" i="1" dirty="0"/>
              <a:t>. </a:t>
            </a:r>
            <a:r>
              <a:rPr lang="en-GB" dirty="0"/>
              <a:t>London: Palgrave.</a:t>
            </a:r>
          </a:p>
          <a:p>
            <a:r>
              <a:rPr lang="en-GB" dirty="0"/>
              <a:t>Sikes, P. (2004) ‘Methodology, Procedures and Ethical Concerns,’ in Opie, C. (ed.) </a:t>
            </a:r>
            <a:r>
              <a:rPr lang="en-GB" i="1" dirty="0"/>
              <a:t>Doing Educational Research. London: </a:t>
            </a:r>
            <a:r>
              <a:rPr lang="en-GB" dirty="0"/>
              <a:t>SAGE</a:t>
            </a:r>
          </a:p>
          <a:p>
            <a:r>
              <a:rPr lang="en-GB" dirty="0"/>
              <a:t>Salkind, N.J. (2000) </a:t>
            </a:r>
            <a:r>
              <a:rPr lang="en-GB" i="1" dirty="0"/>
              <a:t>Exploring Research (Fourth Edition).</a:t>
            </a:r>
            <a:r>
              <a:rPr lang="en-GB" dirty="0"/>
              <a:t> New Jersey: Prentice-Hall. </a:t>
            </a:r>
          </a:p>
          <a:p>
            <a:r>
              <a:rPr lang="en-GB" dirty="0"/>
              <a:t>University of Wales Trinity Saint David, (2015-18)</a:t>
            </a:r>
            <a:r>
              <a:rPr lang="en-GB" i="1" dirty="0"/>
              <a:t> Research Ethics &amp; Integrity Code of Practice. </a:t>
            </a:r>
            <a:endParaRPr lang="en-GB" dirty="0"/>
          </a:p>
          <a:p>
            <a:r>
              <a:rPr lang="en-GB" dirty="0" err="1"/>
              <a:t>Walliman</a:t>
            </a:r>
            <a:r>
              <a:rPr lang="en-GB" dirty="0"/>
              <a:t>, N. (2018) </a:t>
            </a:r>
            <a:r>
              <a:rPr lang="en-GB" i="1" dirty="0"/>
              <a:t>Research Methods: The Basics (Second Edition). </a:t>
            </a:r>
            <a:r>
              <a:rPr lang="en-GB" dirty="0"/>
              <a:t>Abingdon: Routledge. </a:t>
            </a:r>
          </a:p>
          <a:p>
            <a:endParaRPr lang="en-GB" dirty="0"/>
          </a:p>
        </p:txBody>
      </p:sp>
    </p:spTree>
    <p:extLst>
      <p:ext uri="{BB962C8B-B14F-4D97-AF65-F5344CB8AC3E}">
        <p14:creationId xmlns:p14="http://schemas.microsoft.com/office/powerpoint/2010/main" val="52126617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15FFB7-BC64-4EF0-BEBF-8C3A91304583}"/>
              </a:ext>
            </a:extLst>
          </p:cNvPr>
          <p:cNvSpPr>
            <a:spLocks noGrp="1"/>
          </p:cNvSpPr>
          <p:nvPr>
            <p:ph type="title"/>
          </p:nvPr>
        </p:nvSpPr>
        <p:spPr/>
        <p:txBody>
          <a:bodyPr/>
          <a:lstStyle/>
          <a:p>
            <a:r>
              <a:rPr lang="en-GB" dirty="0"/>
              <a:t>Thank you for listening.</a:t>
            </a:r>
          </a:p>
        </p:txBody>
      </p:sp>
      <p:sp>
        <p:nvSpPr>
          <p:cNvPr id="3" name="Content Placeholder 2">
            <a:extLst>
              <a:ext uri="{FF2B5EF4-FFF2-40B4-BE49-F238E27FC236}">
                <a16:creationId xmlns:a16="http://schemas.microsoft.com/office/drawing/2014/main" id="{B9E7AA99-56A0-4E19-8C92-44C44C9083B2}"/>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43578539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C95A39-BD2D-40C3-B4F3-FE40BC4DACA3}"/>
              </a:ext>
            </a:extLst>
          </p:cNvPr>
          <p:cNvSpPr>
            <a:spLocks noGrp="1"/>
          </p:cNvSpPr>
          <p:nvPr>
            <p:ph type="title"/>
          </p:nvPr>
        </p:nvSpPr>
        <p:spPr/>
        <p:txBody>
          <a:bodyPr/>
          <a:lstStyle/>
          <a:p>
            <a:r>
              <a:rPr lang="en-GB" dirty="0"/>
              <a:t>Any Questions?</a:t>
            </a:r>
          </a:p>
        </p:txBody>
      </p:sp>
      <p:sp>
        <p:nvSpPr>
          <p:cNvPr id="3" name="Content Placeholder 2">
            <a:extLst>
              <a:ext uri="{FF2B5EF4-FFF2-40B4-BE49-F238E27FC236}">
                <a16:creationId xmlns:a16="http://schemas.microsoft.com/office/drawing/2014/main" id="{C78F6A18-E6A1-4A42-963A-DD3D8097E66D}"/>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30201910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26B02"/>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6728D11B-929E-4324-91B0-4A4DA4CAC3DD}"/>
    </a:ext>
  </a:extLst>
</a:theme>
</file>

<file path=docProps/app.xml><?xml version="1.0" encoding="utf-8"?>
<Properties xmlns="http://schemas.openxmlformats.org/officeDocument/2006/extended-properties" xmlns:vt="http://schemas.openxmlformats.org/officeDocument/2006/docPropsVTypes">
  <Template>TM03457510[[fn=Savon]]</Template>
  <TotalTime>155</TotalTime>
  <Words>1197</Words>
  <Application>Microsoft Office PowerPoint</Application>
  <PresentationFormat>Widescreen</PresentationFormat>
  <Paragraphs>213</Paragraphs>
  <Slides>22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22</vt:i4>
      </vt:variant>
    </vt:vector>
  </HeadingPairs>
  <TitlesOfParts>
    <vt:vector size="27" baseType="lpstr">
      <vt:lpstr>Arial</vt:lpstr>
      <vt:lpstr>Calibri</vt:lpstr>
      <vt:lpstr>Century Gothic</vt:lpstr>
      <vt:lpstr>Times New Roman</vt:lpstr>
      <vt:lpstr>Savon</vt:lpstr>
      <vt:lpstr>Ethics Presentation</vt:lpstr>
      <vt:lpstr>Objectives</vt:lpstr>
      <vt:lpstr>PowerPoint Presentation</vt:lpstr>
      <vt:lpstr>Methodology Used</vt:lpstr>
      <vt:lpstr>My Approach To The Research</vt:lpstr>
      <vt:lpstr>People are people</vt:lpstr>
      <vt:lpstr>Key Questions</vt:lpstr>
      <vt:lpstr>Observation</vt:lpstr>
      <vt:lpstr>                   Template Observation Form – First Version Class:     Lesson:   /3   Date:   Time Of Day:                          Questions asked:  Other notes: </vt:lpstr>
      <vt:lpstr>PowerPoint Presentation</vt:lpstr>
      <vt:lpstr>Observation Ethics</vt:lpstr>
      <vt:lpstr>BERA </vt:lpstr>
      <vt:lpstr>Interviews</vt:lpstr>
      <vt:lpstr>PowerPoint Presentation</vt:lpstr>
      <vt:lpstr>Right to Withdrawal In Focus Group</vt:lpstr>
      <vt:lpstr>Understanding the process</vt:lpstr>
      <vt:lpstr>Interview Teacher</vt:lpstr>
      <vt:lpstr>Ethics</vt:lpstr>
      <vt:lpstr>Conclusion</vt:lpstr>
      <vt:lpstr>Bibliography</vt:lpstr>
      <vt:lpstr>Thank you for listening.</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Ethics Presentation</dc:title>
  <dc:creator>David O'Brien</dc:creator>
  <cp:lastModifiedBy>David O'Brien</cp:lastModifiedBy>
  <cp:revision>10</cp:revision>
  <dcterms:created xsi:type="dcterms:W3CDTF">2018-04-22T14:27:44Z</dcterms:created>
  <dcterms:modified xsi:type="dcterms:W3CDTF">2018-04-23T18:57:39Z</dcterms:modified>
</cp:coreProperties>
</file>