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
  </p:notesMasterIdLst>
  <p:sldIdLst>
    <p:sldId id="259" r:id="rId5"/>
    <p:sldId id="257"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66FF"/>
    <a:srgbClr val="FFCC99"/>
    <a:srgbClr val="FFFF99"/>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2" d="100"/>
          <a:sy n="62" d="100"/>
        </p:scale>
        <p:origin x="1488"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F73CDF-1594-4A73-B07E-B3DB3F742216}" type="datetimeFigureOut">
              <a:rPr lang="en-GB" smtClean="0"/>
              <a:t>12/05/2025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E3DAD5-781A-4964-A581-122D25F3E51D}" type="slidenum">
              <a:rPr lang="en-GB" smtClean="0"/>
              <a:t>‹#›</a:t>
            </a:fld>
            <a:endParaRPr lang="en-GB"/>
          </a:p>
        </p:txBody>
      </p:sp>
    </p:spTree>
    <p:extLst>
      <p:ext uri="{BB962C8B-B14F-4D97-AF65-F5344CB8AC3E}">
        <p14:creationId xmlns:p14="http://schemas.microsoft.com/office/powerpoint/2010/main" val="1872795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E3DAD5-781A-4964-A581-122D25F3E51D}" type="slidenum">
              <a:rPr lang="en-GB" smtClean="0"/>
              <a:t>1</a:t>
            </a:fld>
            <a:endParaRPr lang="en-GB"/>
          </a:p>
        </p:txBody>
      </p:sp>
    </p:spTree>
    <p:extLst>
      <p:ext uri="{BB962C8B-B14F-4D97-AF65-F5344CB8AC3E}">
        <p14:creationId xmlns:p14="http://schemas.microsoft.com/office/powerpoint/2010/main" val="1223726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B2B5D-45A0-1D18-B394-F101DC17FE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521F124-4BBD-5488-C146-5DE5638D8F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5CF6A02-64F5-47D8-ADF6-0DD3055DCE23}"/>
              </a:ext>
            </a:extLst>
          </p:cNvPr>
          <p:cNvSpPr>
            <a:spLocks noGrp="1"/>
          </p:cNvSpPr>
          <p:nvPr>
            <p:ph type="dt" sz="half" idx="10"/>
          </p:nvPr>
        </p:nvSpPr>
        <p:spPr/>
        <p:txBody>
          <a:bodyPr/>
          <a:lstStyle/>
          <a:p>
            <a:fld id="{7282DA6A-4702-430A-8A8F-C83986C81D2D}" type="datetimeFigureOut">
              <a:rPr lang="en-GB" smtClean="0"/>
              <a:t>12/05/2025</a:t>
            </a:fld>
            <a:endParaRPr lang="en-GB"/>
          </a:p>
        </p:txBody>
      </p:sp>
      <p:sp>
        <p:nvSpPr>
          <p:cNvPr id="5" name="Footer Placeholder 4">
            <a:extLst>
              <a:ext uri="{FF2B5EF4-FFF2-40B4-BE49-F238E27FC236}">
                <a16:creationId xmlns:a16="http://schemas.microsoft.com/office/drawing/2014/main" id="{4F041BDE-21B9-DE8A-4575-C43C97D1D0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C73AC-130D-8697-96D8-4EA5A57EEA16}"/>
              </a:ext>
            </a:extLst>
          </p:cNvPr>
          <p:cNvSpPr>
            <a:spLocks noGrp="1"/>
          </p:cNvSpPr>
          <p:nvPr>
            <p:ph type="sldNum" sz="quarter" idx="12"/>
          </p:nvPr>
        </p:nvSpPr>
        <p:spPr/>
        <p:txBody>
          <a:bodyPr/>
          <a:lstStyle/>
          <a:p>
            <a:fld id="{0019FEAB-FA44-41DF-A941-0E9A2F5D10FC}" type="slidenum">
              <a:rPr lang="en-GB" smtClean="0"/>
              <a:t>‹#›</a:t>
            </a:fld>
            <a:endParaRPr lang="en-GB"/>
          </a:p>
        </p:txBody>
      </p:sp>
    </p:spTree>
    <p:extLst>
      <p:ext uri="{BB962C8B-B14F-4D97-AF65-F5344CB8AC3E}">
        <p14:creationId xmlns:p14="http://schemas.microsoft.com/office/powerpoint/2010/main" val="707209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831F7-D66B-19AC-A67F-35F81540523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4764ADA-202D-6B63-FAA7-C1494E5417F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6CA3E1-8CDA-DE8B-C837-BAB7384FDD83}"/>
              </a:ext>
            </a:extLst>
          </p:cNvPr>
          <p:cNvSpPr>
            <a:spLocks noGrp="1"/>
          </p:cNvSpPr>
          <p:nvPr>
            <p:ph type="dt" sz="half" idx="10"/>
          </p:nvPr>
        </p:nvSpPr>
        <p:spPr/>
        <p:txBody>
          <a:bodyPr/>
          <a:lstStyle/>
          <a:p>
            <a:fld id="{7282DA6A-4702-430A-8A8F-C83986C81D2D}" type="datetimeFigureOut">
              <a:rPr lang="en-GB" smtClean="0"/>
              <a:t>12/05/2025</a:t>
            </a:fld>
            <a:endParaRPr lang="en-GB"/>
          </a:p>
        </p:txBody>
      </p:sp>
      <p:sp>
        <p:nvSpPr>
          <p:cNvPr id="5" name="Footer Placeholder 4">
            <a:extLst>
              <a:ext uri="{FF2B5EF4-FFF2-40B4-BE49-F238E27FC236}">
                <a16:creationId xmlns:a16="http://schemas.microsoft.com/office/drawing/2014/main" id="{8BDFAF8B-2CFA-3973-018F-466258FC3E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49138C-FE22-C200-2AA1-64F8D053F50F}"/>
              </a:ext>
            </a:extLst>
          </p:cNvPr>
          <p:cNvSpPr>
            <a:spLocks noGrp="1"/>
          </p:cNvSpPr>
          <p:nvPr>
            <p:ph type="sldNum" sz="quarter" idx="12"/>
          </p:nvPr>
        </p:nvSpPr>
        <p:spPr/>
        <p:txBody>
          <a:bodyPr/>
          <a:lstStyle/>
          <a:p>
            <a:fld id="{0019FEAB-FA44-41DF-A941-0E9A2F5D10FC}" type="slidenum">
              <a:rPr lang="en-GB" smtClean="0"/>
              <a:t>‹#›</a:t>
            </a:fld>
            <a:endParaRPr lang="en-GB"/>
          </a:p>
        </p:txBody>
      </p:sp>
    </p:spTree>
    <p:extLst>
      <p:ext uri="{BB962C8B-B14F-4D97-AF65-F5344CB8AC3E}">
        <p14:creationId xmlns:p14="http://schemas.microsoft.com/office/powerpoint/2010/main" val="1658681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0D4DA-3FDB-D64E-2CBE-686CC938E9D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68A0CEF-EC5C-C08E-CFA6-407FAC6EE20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A2254AC-A865-B0CF-DA13-3B620D730BE1}"/>
              </a:ext>
            </a:extLst>
          </p:cNvPr>
          <p:cNvSpPr>
            <a:spLocks noGrp="1"/>
          </p:cNvSpPr>
          <p:nvPr>
            <p:ph type="dt" sz="half" idx="10"/>
          </p:nvPr>
        </p:nvSpPr>
        <p:spPr/>
        <p:txBody>
          <a:bodyPr/>
          <a:lstStyle/>
          <a:p>
            <a:fld id="{7282DA6A-4702-430A-8A8F-C83986C81D2D}" type="datetimeFigureOut">
              <a:rPr lang="en-GB" smtClean="0"/>
              <a:t>12/05/2025</a:t>
            </a:fld>
            <a:endParaRPr lang="en-GB"/>
          </a:p>
        </p:txBody>
      </p:sp>
      <p:sp>
        <p:nvSpPr>
          <p:cNvPr id="5" name="Footer Placeholder 4">
            <a:extLst>
              <a:ext uri="{FF2B5EF4-FFF2-40B4-BE49-F238E27FC236}">
                <a16:creationId xmlns:a16="http://schemas.microsoft.com/office/drawing/2014/main" id="{FFDD2E99-3D40-1627-9950-EE8CEC95FB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E9CB1D-0CD1-CB28-4FB6-739D1E0086C7}"/>
              </a:ext>
            </a:extLst>
          </p:cNvPr>
          <p:cNvSpPr>
            <a:spLocks noGrp="1"/>
          </p:cNvSpPr>
          <p:nvPr>
            <p:ph type="sldNum" sz="quarter" idx="12"/>
          </p:nvPr>
        </p:nvSpPr>
        <p:spPr/>
        <p:txBody>
          <a:bodyPr/>
          <a:lstStyle/>
          <a:p>
            <a:fld id="{0019FEAB-FA44-41DF-A941-0E9A2F5D10FC}" type="slidenum">
              <a:rPr lang="en-GB" smtClean="0"/>
              <a:t>‹#›</a:t>
            </a:fld>
            <a:endParaRPr lang="en-GB"/>
          </a:p>
        </p:txBody>
      </p:sp>
    </p:spTree>
    <p:extLst>
      <p:ext uri="{BB962C8B-B14F-4D97-AF65-F5344CB8AC3E}">
        <p14:creationId xmlns:p14="http://schemas.microsoft.com/office/powerpoint/2010/main" val="3210736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45EB0-A808-9F32-C427-8EC0B65257B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D6BAD51-D1C9-71DB-64D6-C3E16B41BE5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26609F3-DF69-43D4-D583-5938E00CF89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C04D40C-4E46-A860-C2DD-C369A7C67E28}"/>
              </a:ext>
            </a:extLst>
          </p:cNvPr>
          <p:cNvSpPr>
            <a:spLocks noGrp="1"/>
          </p:cNvSpPr>
          <p:nvPr>
            <p:ph type="dt" sz="half" idx="10"/>
          </p:nvPr>
        </p:nvSpPr>
        <p:spPr/>
        <p:txBody>
          <a:bodyPr/>
          <a:lstStyle/>
          <a:p>
            <a:fld id="{7282DA6A-4702-430A-8A8F-C83986C81D2D}" type="datetimeFigureOut">
              <a:rPr lang="en-GB" smtClean="0"/>
              <a:t>12/05/2025</a:t>
            </a:fld>
            <a:endParaRPr lang="en-GB"/>
          </a:p>
        </p:txBody>
      </p:sp>
      <p:sp>
        <p:nvSpPr>
          <p:cNvPr id="6" name="Footer Placeholder 5">
            <a:extLst>
              <a:ext uri="{FF2B5EF4-FFF2-40B4-BE49-F238E27FC236}">
                <a16:creationId xmlns:a16="http://schemas.microsoft.com/office/drawing/2014/main" id="{72D66170-B4EC-B527-4FC2-A29670B914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101923-E93E-71CD-A83C-EF4B13212926}"/>
              </a:ext>
            </a:extLst>
          </p:cNvPr>
          <p:cNvSpPr>
            <a:spLocks noGrp="1"/>
          </p:cNvSpPr>
          <p:nvPr>
            <p:ph type="sldNum" sz="quarter" idx="12"/>
          </p:nvPr>
        </p:nvSpPr>
        <p:spPr/>
        <p:txBody>
          <a:bodyPr/>
          <a:lstStyle/>
          <a:p>
            <a:fld id="{0019FEAB-FA44-41DF-A941-0E9A2F5D10FC}" type="slidenum">
              <a:rPr lang="en-GB" smtClean="0"/>
              <a:t>‹#›</a:t>
            </a:fld>
            <a:endParaRPr lang="en-GB"/>
          </a:p>
        </p:txBody>
      </p:sp>
    </p:spTree>
    <p:extLst>
      <p:ext uri="{BB962C8B-B14F-4D97-AF65-F5344CB8AC3E}">
        <p14:creationId xmlns:p14="http://schemas.microsoft.com/office/powerpoint/2010/main" val="952308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E9672-B0AA-AE0F-666E-AD2AD8C50E2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74D4D9D-1B68-569A-39CD-5C4D748720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536FD5E-F436-01C3-7E46-C5C43C9EC6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4F6901A-6CA3-FAC4-6309-0A43BBF87E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FF2263F-B44B-49E4-4474-CD7A5A7231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99451E9-1F5B-0EC2-A085-7C85D5EBAED4}"/>
              </a:ext>
            </a:extLst>
          </p:cNvPr>
          <p:cNvSpPr>
            <a:spLocks noGrp="1"/>
          </p:cNvSpPr>
          <p:nvPr>
            <p:ph type="dt" sz="half" idx="10"/>
          </p:nvPr>
        </p:nvSpPr>
        <p:spPr/>
        <p:txBody>
          <a:bodyPr/>
          <a:lstStyle/>
          <a:p>
            <a:fld id="{7282DA6A-4702-430A-8A8F-C83986C81D2D}" type="datetimeFigureOut">
              <a:rPr lang="en-GB" smtClean="0"/>
              <a:t>12/05/2025</a:t>
            </a:fld>
            <a:endParaRPr lang="en-GB"/>
          </a:p>
        </p:txBody>
      </p:sp>
      <p:sp>
        <p:nvSpPr>
          <p:cNvPr id="8" name="Footer Placeholder 7">
            <a:extLst>
              <a:ext uri="{FF2B5EF4-FFF2-40B4-BE49-F238E27FC236}">
                <a16:creationId xmlns:a16="http://schemas.microsoft.com/office/drawing/2014/main" id="{E28963C1-E7B7-104E-D4CF-E715D0F743D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49B679-7B80-6F51-DD50-5F4CFF8902B9}"/>
              </a:ext>
            </a:extLst>
          </p:cNvPr>
          <p:cNvSpPr>
            <a:spLocks noGrp="1"/>
          </p:cNvSpPr>
          <p:nvPr>
            <p:ph type="sldNum" sz="quarter" idx="12"/>
          </p:nvPr>
        </p:nvSpPr>
        <p:spPr/>
        <p:txBody>
          <a:bodyPr/>
          <a:lstStyle/>
          <a:p>
            <a:fld id="{0019FEAB-FA44-41DF-A941-0E9A2F5D10FC}" type="slidenum">
              <a:rPr lang="en-GB" smtClean="0"/>
              <a:t>‹#›</a:t>
            </a:fld>
            <a:endParaRPr lang="en-GB"/>
          </a:p>
        </p:txBody>
      </p:sp>
    </p:spTree>
    <p:extLst>
      <p:ext uri="{BB962C8B-B14F-4D97-AF65-F5344CB8AC3E}">
        <p14:creationId xmlns:p14="http://schemas.microsoft.com/office/powerpoint/2010/main" val="2671811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32C9F-EFC6-F08B-7A94-C932D661387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520E853-F98A-74B7-2928-5729FEF9B05B}"/>
              </a:ext>
            </a:extLst>
          </p:cNvPr>
          <p:cNvSpPr>
            <a:spLocks noGrp="1"/>
          </p:cNvSpPr>
          <p:nvPr>
            <p:ph type="dt" sz="half" idx="10"/>
          </p:nvPr>
        </p:nvSpPr>
        <p:spPr/>
        <p:txBody>
          <a:bodyPr/>
          <a:lstStyle/>
          <a:p>
            <a:fld id="{7282DA6A-4702-430A-8A8F-C83986C81D2D}" type="datetimeFigureOut">
              <a:rPr lang="en-GB" smtClean="0"/>
              <a:t>12/05/2025</a:t>
            </a:fld>
            <a:endParaRPr lang="en-GB"/>
          </a:p>
        </p:txBody>
      </p:sp>
      <p:sp>
        <p:nvSpPr>
          <p:cNvPr id="4" name="Footer Placeholder 3">
            <a:extLst>
              <a:ext uri="{FF2B5EF4-FFF2-40B4-BE49-F238E27FC236}">
                <a16:creationId xmlns:a16="http://schemas.microsoft.com/office/drawing/2014/main" id="{348B19EC-D9A9-3547-35D7-654677A397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B5F8FE-BBEC-2190-C4E1-DB36AA6AC86E}"/>
              </a:ext>
            </a:extLst>
          </p:cNvPr>
          <p:cNvSpPr>
            <a:spLocks noGrp="1"/>
          </p:cNvSpPr>
          <p:nvPr>
            <p:ph type="sldNum" sz="quarter" idx="12"/>
          </p:nvPr>
        </p:nvSpPr>
        <p:spPr/>
        <p:txBody>
          <a:bodyPr/>
          <a:lstStyle/>
          <a:p>
            <a:fld id="{0019FEAB-FA44-41DF-A941-0E9A2F5D10FC}" type="slidenum">
              <a:rPr lang="en-GB" smtClean="0"/>
              <a:t>‹#›</a:t>
            </a:fld>
            <a:endParaRPr lang="en-GB"/>
          </a:p>
        </p:txBody>
      </p:sp>
    </p:spTree>
    <p:extLst>
      <p:ext uri="{BB962C8B-B14F-4D97-AF65-F5344CB8AC3E}">
        <p14:creationId xmlns:p14="http://schemas.microsoft.com/office/powerpoint/2010/main" val="945375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062BAB-D191-AC73-6FB8-E0723A5528C0}"/>
              </a:ext>
            </a:extLst>
          </p:cNvPr>
          <p:cNvSpPr>
            <a:spLocks noGrp="1"/>
          </p:cNvSpPr>
          <p:nvPr>
            <p:ph type="dt" sz="half" idx="10"/>
          </p:nvPr>
        </p:nvSpPr>
        <p:spPr/>
        <p:txBody>
          <a:bodyPr/>
          <a:lstStyle/>
          <a:p>
            <a:fld id="{7282DA6A-4702-430A-8A8F-C83986C81D2D}" type="datetimeFigureOut">
              <a:rPr lang="en-GB" smtClean="0"/>
              <a:t>12/05/2025</a:t>
            </a:fld>
            <a:endParaRPr lang="en-GB"/>
          </a:p>
        </p:txBody>
      </p:sp>
      <p:sp>
        <p:nvSpPr>
          <p:cNvPr id="3" name="Footer Placeholder 2">
            <a:extLst>
              <a:ext uri="{FF2B5EF4-FFF2-40B4-BE49-F238E27FC236}">
                <a16:creationId xmlns:a16="http://schemas.microsoft.com/office/drawing/2014/main" id="{42209BA6-6BC5-138B-C24D-59097EFEE8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7514DE-E0C2-B11B-7B37-5A0496A2D5FD}"/>
              </a:ext>
            </a:extLst>
          </p:cNvPr>
          <p:cNvSpPr>
            <a:spLocks noGrp="1"/>
          </p:cNvSpPr>
          <p:nvPr>
            <p:ph type="sldNum" sz="quarter" idx="12"/>
          </p:nvPr>
        </p:nvSpPr>
        <p:spPr/>
        <p:txBody>
          <a:bodyPr/>
          <a:lstStyle/>
          <a:p>
            <a:fld id="{0019FEAB-FA44-41DF-A941-0E9A2F5D10FC}" type="slidenum">
              <a:rPr lang="en-GB" smtClean="0"/>
              <a:t>‹#›</a:t>
            </a:fld>
            <a:endParaRPr lang="en-GB"/>
          </a:p>
        </p:txBody>
      </p:sp>
    </p:spTree>
    <p:extLst>
      <p:ext uri="{BB962C8B-B14F-4D97-AF65-F5344CB8AC3E}">
        <p14:creationId xmlns:p14="http://schemas.microsoft.com/office/powerpoint/2010/main" val="2790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C2DB4-BAEB-06CC-8681-32ADE988BB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94FF55-2713-B7E5-5BF8-EBA63F935C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85938EF-CB80-BB31-5B6C-76BCDDCC70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91AFF4-A399-AEAD-45B4-B7D0DA18450C}"/>
              </a:ext>
            </a:extLst>
          </p:cNvPr>
          <p:cNvSpPr>
            <a:spLocks noGrp="1"/>
          </p:cNvSpPr>
          <p:nvPr>
            <p:ph type="dt" sz="half" idx="10"/>
          </p:nvPr>
        </p:nvSpPr>
        <p:spPr/>
        <p:txBody>
          <a:bodyPr/>
          <a:lstStyle/>
          <a:p>
            <a:fld id="{7282DA6A-4702-430A-8A8F-C83986C81D2D}" type="datetimeFigureOut">
              <a:rPr lang="en-GB" smtClean="0"/>
              <a:t>12/05/2025</a:t>
            </a:fld>
            <a:endParaRPr lang="en-GB"/>
          </a:p>
        </p:txBody>
      </p:sp>
      <p:sp>
        <p:nvSpPr>
          <p:cNvPr id="6" name="Footer Placeholder 5">
            <a:extLst>
              <a:ext uri="{FF2B5EF4-FFF2-40B4-BE49-F238E27FC236}">
                <a16:creationId xmlns:a16="http://schemas.microsoft.com/office/drawing/2014/main" id="{092E3E8F-C89D-B7B5-2068-A195796447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0646C8-3339-75CE-B3AC-4B2E2E9C6A24}"/>
              </a:ext>
            </a:extLst>
          </p:cNvPr>
          <p:cNvSpPr>
            <a:spLocks noGrp="1"/>
          </p:cNvSpPr>
          <p:nvPr>
            <p:ph type="sldNum" sz="quarter" idx="12"/>
          </p:nvPr>
        </p:nvSpPr>
        <p:spPr/>
        <p:txBody>
          <a:bodyPr/>
          <a:lstStyle/>
          <a:p>
            <a:fld id="{0019FEAB-FA44-41DF-A941-0E9A2F5D10FC}" type="slidenum">
              <a:rPr lang="en-GB" smtClean="0"/>
              <a:t>‹#›</a:t>
            </a:fld>
            <a:endParaRPr lang="en-GB"/>
          </a:p>
        </p:txBody>
      </p:sp>
    </p:spTree>
    <p:extLst>
      <p:ext uri="{BB962C8B-B14F-4D97-AF65-F5344CB8AC3E}">
        <p14:creationId xmlns:p14="http://schemas.microsoft.com/office/powerpoint/2010/main" val="2770123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F7C5B-D5A7-3678-9A11-65D5234D86F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D130573-3EFC-E4FD-9045-B97694802D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4205C2-DE84-FB97-FE8C-143FE0A575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950B37-1178-7994-EE78-657EF602AF1F}"/>
              </a:ext>
            </a:extLst>
          </p:cNvPr>
          <p:cNvSpPr>
            <a:spLocks noGrp="1"/>
          </p:cNvSpPr>
          <p:nvPr>
            <p:ph type="dt" sz="half" idx="10"/>
          </p:nvPr>
        </p:nvSpPr>
        <p:spPr/>
        <p:txBody>
          <a:bodyPr/>
          <a:lstStyle/>
          <a:p>
            <a:fld id="{7282DA6A-4702-430A-8A8F-C83986C81D2D}" type="datetimeFigureOut">
              <a:rPr lang="en-GB" smtClean="0"/>
              <a:t>12/05/2025</a:t>
            </a:fld>
            <a:endParaRPr lang="en-GB"/>
          </a:p>
        </p:txBody>
      </p:sp>
      <p:sp>
        <p:nvSpPr>
          <p:cNvPr id="6" name="Footer Placeholder 5">
            <a:extLst>
              <a:ext uri="{FF2B5EF4-FFF2-40B4-BE49-F238E27FC236}">
                <a16:creationId xmlns:a16="http://schemas.microsoft.com/office/drawing/2014/main" id="{3D0A8625-6EEF-F7C0-E1BF-DD345128C9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44E60E-30FE-D276-1D4F-AAE3D10B4772}"/>
              </a:ext>
            </a:extLst>
          </p:cNvPr>
          <p:cNvSpPr>
            <a:spLocks noGrp="1"/>
          </p:cNvSpPr>
          <p:nvPr>
            <p:ph type="sldNum" sz="quarter" idx="12"/>
          </p:nvPr>
        </p:nvSpPr>
        <p:spPr/>
        <p:txBody>
          <a:bodyPr/>
          <a:lstStyle/>
          <a:p>
            <a:fld id="{0019FEAB-FA44-41DF-A941-0E9A2F5D10FC}" type="slidenum">
              <a:rPr lang="en-GB" smtClean="0"/>
              <a:t>‹#›</a:t>
            </a:fld>
            <a:endParaRPr lang="en-GB"/>
          </a:p>
        </p:txBody>
      </p:sp>
    </p:spTree>
    <p:extLst>
      <p:ext uri="{BB962C8B-B14F-4D97-AF65-F5344CB8AC3E}">
        <p14:creationId xmlns:p14="http://schemas.microsoft.com/office/powerpoint/2010/main" val="4036451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5456E-14F6-5059-8BB4-E74B7C4F1E6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3271C0B-12EF-96F1-59FC-E0B338D15C3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E1C4B7-00BA-72C3-0EE2-7EB40F088D61}"/>
              </a:ext>
            </a:extLst>
          </p:cNvPr>
          <p:cNvSpPr>
            <a:spLocks noGrp="1"/>
          </p:cNvSpPr>
          <p:nvPr>
            <p:ph type="dt" sz="half" idx="10"/>
          </p:nvPr>
        </p:nvSpPr>
        <p:spPr/>
        <p:txBody>
          <a:bodyPr/>
          <a:lstStyle/>
          <a:p>
            <a:fld id="{7282DA6A-4702-430A-8A8F-C83986C81D2D}" type="datetimeFigureOut">
              <a:rPr lang="en-GB" smtClean="0"/>
              <a:t>12/05/2025</a:t>
            </a:fld>
            <a:endParaRPr lang="en-GB"/>
          </a:p>
        </p:txBody>
      </p:sp>
      <p:sp>
        <p:nvSpPr>
          <p:cNvPr id="5" name="Footer Placeholder 4">
            <a:extLst>
              <a:ext uri="{FF2B5EF4-FFF2-40B4-BE49-F238E27FC236}">
                <a16:creationId xmlns:a16="http://schemas.microsoft.com/office/drawing/2014/main" id="{2A1D179A-E091-9923-0EB0-290B8E3E73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848F52-F821-F0BF-5323-C69353ADA6A5}"/>
              </a:ext>
            </a:extLst>
          </p:cNvPr>
          <p:cNvSpPr>
            <a:spLocks noGrp="1"/>
          </p:cNvSpPr>
          <p:nvPr>
            <p:ph type="sldNum" sz="quarter" idx="12"/>
          </p:nvPr>
        </p:nvSpPr>
        <p:spPr/>
        <p:txBody>
          <a:bodyPr/>
          <a:lstStyle/>
          <a:p>
            <a:fld id="{0019FEAB-FA44-41DF-A941-0E9A2F5D10FC}" type="slidenum">
              <a:rPr lang="en-GB" smtClean="0"/>
              <a:t>‹#›</a:t>
            </a:fld>
            <a:endParaRPr lang="en-GB"/>
          </a:p>
        </p:txBody>
      </p:sp>
    </p:spTree>
    <p:extLst>
      <p:ext uri="{BB962C8B-B14F-4D97-AF65-F5344CB8AC3E}">
        <p14:creationId xmlns:p14="http://schemas.microsoft.com/office/powerpoint/2010/main" val="7003725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A1DAE2-C233-6AD1-7279-10647C8DAAD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260B01F-2ABA-C994-F522-290A0AB770E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7023EFB-A785-6E70-6A6D-400FD9A41B74}"/>
              </a:ext>
            </a:extLst>
          </p:cNvPr>
          <p:cNvSpPr>
            <a:spLocks noGrp="1"/>
          </p:cNvSpPr>
          <p:nvPr>
            <p:ph type="dt" sz="half" idx="10"/>
          </p:nvPr>
        </p:nvSpPr>
        <p:spPr/>
        <p:txBody>
          <a:bodyPr/>
          <a:lstStyle/>
          <a:p>
            <a:fld id="{7282DA6A-4702-430A-8A8F-C83986C81D2D}" type="datetimeFigureOut">
              <a:rPr lang="en-GB" smtClean="0"/>
              <a:t>12/05/2025</a:t>
            </a:fld>
            <a:endParaRPr lang="en-GB"/>
          </a:p>
        </p:txBody>
      </p:sp>
      <p:sp>
        <p:nvSpPr>
          <p:cNvPr id="5" name="Footer Placeholder 4">
            <a:extLst>
              <a:ext uri="{FF2B5EF4-FFF2-40B4-BE49-F238E27FC236}">
                <a16:creationId xmlns:a16="http://schemas.microsoft.com/office/drawing/2014/main" id="{C55A163C-5058-41B6-7E77-6269774C93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9E0A66-5825-8CEB-D8EF-C55FED66B4D0}"/>
              </a:ext>
            </a:extLst>
          </p:cNvPr>
          <p:cNvSpPr>
            <a:spLocks noGrp="1"/>
          </p:cNvSpPr>
          <p:nvPr>
            <p:ph type="sldNum" sz="quarter" idx="12"/>
          </p:nvPr>
        </p:nvSpPr>
        <p:spPr/>
        <p:txBody>
          <a:bodyPr/>
          <a:lstStyle/>
          <a:p>
            <a:fld id="{0019FEAB-FA44-41DF-A941-0E9A2F5D10FC}" type="slidenum">
              <a:rPr lang="en-GB" smtClean="0"/>
              <a:t>‹#›</a:t>
            </a:fld>
            <a:endParaRPr lang="en-GB"/>
          </a:p>
        </p:txBody>
      </p:sp>
    </p:spTree>
    <p:extLst>
      <p:ext uri="{BB962C8B-B14F-4D97-AF65-F5344CB8AC3E}">
        <p14:creationId xmlns:p14="http://schemas.microsoft.com/office/powerpoint/2010/main" val="2057317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39C049-6B41-8337-D0F1-B9A7C2C716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F2B3F1E-462A-5FFF-53F0-A9B97615F4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CD5F21B-1C03-D4CC-7E5E-60A612E7AE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82DA6A-4702-430A-8A8F-C83986C81D2D}" type="datetimeFigureOut">
              <a:rPr lang="en-GB" smtClean="0"/>
              <a:t>12/05/2025</a:t>
            </a:fld>
            <a:endParaRPr lang="en-GB"/>
          </a:p>
        </p:txBody>
      </p:sp>
      <p:sp>
        <p:nvSpPr>
          <p:cNvPr id="5" name="Footer Placeholder 4">
            <a:extLst>
              <a:ext uri="{FF2B5EF4-FFF2-40B4-BE49-F238E27FC236}">
                <a16:creationId xmlns:a16="http://schemas.microsoft.com/office/drawing/2014/main" id="{0882135E-41B0-FBDA-F238-974F89D414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3C6BDF0-DE80-F522-52AD-B674645621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19FEAB-FA44-41DF-A941-0E9A2F5D10FC}" type="slidenum">
              <a:rPr lang="en-GB" smtClean="0"/>
              <a:t>‹#›</a:t>
            </a:fld>
            <a:endParaRPr lang="en-GB"/>
          </a:p>
        </p:txBody>
      </p:sp>
    </p:spTree>
    <p:extLst>
      <p:ext uri="{BB962C8B-B14F-4D97-AF65-F5344CB8AC3E}">
        <p14:creationId xmlns:p14="http://schemas.microsoft.com/office/powerpoint/2010/main" val="1948974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legislation.gov.uk/ukpga/2010/15/contents" TargetMode="External"/><Relationship Id="rId13" Type="http://schemas.openxmlformats.org/officeDocument/2006/relationships/hyperlink" Target="https://www.sciencedirect.com/science/article/abs/pii/S0167945798000104" TargetMode="External"/><Relationship Id="rId18" Type="http://schemas.openxmlformats.org/officeDocument/2006/relationships/hyperlink" Target="https://www.winstonprep.edu/list-detail?pk=106957" TargetMode="External"/><Relationship Id="rId3" Type="http://schemas.openxmlformats.org/officeDocument/2006/relationships/hyperlink" Target="https://childmind.org/article/understanding-dyslexia/" TargetMode="External"/><Relationship Id="rId7" Type="http://schemas.openxmlformats.org/officeDocument/2006/relationships/hyperlink" Target="https://www.dyslexiaconnect.com/dyslexia-connect-blog/dyslexia-and-behavior-difficulties/#:~:text=This%20is%20an%20extremely%20common,due%20to%20their%20language%20challenges" TargetMode="External"/><Relationship Id="rId12" Type="http://schemas.openxmlformats.org/officeDocument/2006/relationships/hyperlink" Target="https://dyslexiaida.org/dyslexia-basics/" TargetMode="External"/><Relationship Id="rId17" Type="http://schemas.openxmlformats.org/officeDocument/2006/relationships/hyperlink" Target="https://www.ldrfa.org/the-history-of-dyslexia/" TargetMode="External"/><Relationship Id="rId2" Type="http://schemas.openxmlformats.org/officeDocument/2006/relationships/hyperlink" Target="https://www.bdadyslexia.org.uk/dyslexia" TargetMode="External"/><Relationship Id="rId16" Type="http://schemas.openxmlformats.org/officeDocument/2006/relationships/hyperlink" Target="https://lexxic.com/blog/dyslexia-breaking-through-barriers" TargetMode="External"/><Relationship Id="rId20" Type="http://schemas.openxmlformats.org/officeDocument/2006/relationships/hyperlink" Target="https://www.nhs.uk/conditions/dyslexia/" TargetMode="External"/><Relationship Id="rId1" Type="http://schemas.openxmlformats.org/officeDocument/2006/relationships/slideLayout" Target="../slideLayouts/slideLayout7.xml"/><Relationship Id="rId6" Type="http://schemas.openxmlformats.org/officeDocument/2006/relationships/hyperlink" Target="https://dyslexiaaction.org.uk/2024/03/adhd-and-dyslexia-helping-children-thrive-in-school/#:~:text=Shared%20characteristics,struggle%20with%20general%20organisation%20skills.&amp;text=Reading;%20children%20with%20ADHD%20and,their%20handwriting%20neat%20and%20tidy" TargetMode="External"/><Relationship Id="rId11" Type="http://schemas.openxmlformats.org/officeDocument/2006/relationships/hyperlink" Target="https://helenarkell.org.uk/about-dyslexia/signs-of-dyslexia/" TargetMode="External"/><Relationship Id="rId5" Type="http://schemas.openxmlformats.org/officeDocument/2006/relationships/hyperlink" Target="https://assets.publishing.service.gov.uk/media/5a7e3237ed915d74e33f0ac9/Equality_Act_Advice_Final.pdf" TargetMode="External"/><Relationship Id="rId15" Type="http://schemas.openxmlformats.org/officeDocument/2006/relationships/hyperlink" Target="https://www.learningdisabilities.org.uk/learning-disabilities/a-to-z/d/dyspraxia#:~:text=Research%20by%20Kaplan%20et%20al,ranging%20from%20mild%20to%20severe" TargetMode="External"/><Relationship Id="rId10" Type="http://schemas.openxmlformats.org/officeDocument/2006/relationships/hyperlink" Target="https://eprints.whiterose.ac.uk/id/eprint/200452/7/Dyslexia%20-%202023%20-%20Harding%20-%20A%20Delphi%20study%20exploring%20the%20barriers%20to%20dyslexia%20diagnosis%20and%20support%20%20A%20parent%20s%20perspective.pdf" TargetMode="External"/><Relationship Id="rId19" Type="http://schemas.openxmlformats.org/officeDocument/2006/relationships/hyperlink" Target="https://www.nhs.uk/conditions/dyslexia/diagnosis/" TargetMode="External"/><Relationship Id="rId4" Type="http://schemas.openxmlformats.org/officeDocument/2006/relationships/hyperlink" Target="https://my.clevelandclinic.org/health/diseases/6005-dyslexia" TargetMode="External"/><Relationship Id="rId9" Type="http://schemas.openxmlformats.org/officeDocument/2006/relationships/hyperlink" Target="https://www.uhi.ac.uk/en/t4-media/one-web/university/learning-and-teaching-academy/event-docs/l-and-t-conferences/ltc17/files/dyslexia-handout.pdf" TargetMode="External"/><Relationship Id="rId14" Type="http://schemas.openxmlformats.org/officeDocument/2006/relationships/hyperlink" Target="https://pmc.ncbi.nlm.nih.gov/articles/PMC10306169/#:~:text=Certainly%2C%20environment%20impacts%20reading%20to,16%25%20(Figure%201)"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dyslexiauk.co.uk/supporting-your-dyslexic-child-at-home-practical-tips-for-parents/" TargetMode="External"/><Relationship Id="rId3" Type="http://schemas.openxmlformats.org/officeDocument/2006/relationships/hyperlink" Target="https://www.understood.org/en/articles/what-is-dyslexia" TargetMode="External"/><Relationship Id="rId7" Type="http://schemas.openxmlformats.org/officeDocument/2006/relationships/hyperlink" Target="https://cpdonline.co.uk/knowledge-base/mental-health/dyslexia-demystified-understanding-neurological-basis" TargetMode="External"/><Relationship Id="rId2" Type="http://schemas.openxmlformats.org/officeDocument/2006/relationships/hyperlink" Target="https://publications.parliament.uk/pa/cm200506/cmselect/cmeduski/478/6031504.htm" TargetMode="External"/><Relationship Id="rId1" Type="http://schemas.openxmlformats.org/officeDocument/2006/relationships/slideLayout" Target="../slideLayouts/slideLayout7.xml"/><Relationship Id="rId6" Type="http://schemas.openxmlformats.org/officeDocument/2006/relationships/hyperlink" Target="https://dyslexiahistory.web.ox.ac.uk/brief-history-dyslexia" TargetMode="External"/><Relationship Id="rId5" Type="http://schemas.openxmlformats.org/officeDocument/2006/relationships/hyperlink" Target="https://www.thedyslexia-spldtrust.org.uk/media/downloads/inline/the-rose-report.1294933674.pdf" TargetMode="External"/><Relationship Id="rId4" Type="http://schemas.openxmlformats.org/officeDocument/2006/relationships/hyperlink" Target="https://impactofspecialneeds.weebly.com/uploads/3/4/1/9/3419723/brain_research_and_reading.pdf#:~:text=Studies%20of%20brains%20donated%20to%20medical%20research,%E2%80%94%20the%20cerebral%20cortex%20and%20the%20thalamus" TargetMode="External"/><Relationship Id="rId9" Type="http://schemas.openxmlformats.org/officeDocument/2006/relationships/hyperlink" Target="https://medicine.yale.edu/news/yale-medicine-magazine/article/brain-scans-reveal-disruption-in-the-neural-circui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olor Gradient Color Card Poster Background Wallpaper Image For Free  Download - Pngtree">
            <a:extLst>
              <a:ext uri="{FF2B5EF4-FFF2-40B4-BE49-F238E27FC236}">
                <a16:creationId xmlns:a16="http://schemas.microsoft.com/office/drawing/2014/main" id="{7E6669D4-7010-12CA-D6FA-322761081F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2667001" y="-2701290"/>
            <a:ext cx="6857999" cy="1219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5" name="Rectangle: Rounded Corners 4">
            <a:extLst>
              <a:ext uri="{FF2B5EF4-FFF2-40B4-BE49-F238E27FC236}">
                <a16:creationId xmlns:a16="http://schemas.microsoft.com/office/drawing/2014/main" id="{DE325A26-D1EA-FBF4-D039-34F8D8927DEE}"/>
              </a:ext>
            </a:extLst>
          </p:cNvPr>
          <p:cNvSpPr/>
          <p:nvPr/>
        </p:nvSpPr>
        <p:spPr>
          <a:xfrm>
            <a:off x="152400" y="511810"/>
            <a:ext cx="5821679" cy="2783840"/>
          </a:xfrm>
          <a:prstGeom prst="roundRect">
            <a:avLst/>
          </a:prstGeom>
          <a:solidFill>
            <a:srgbClr val="FF99CC">
              <a:alpha val="50196"/>
            </a:srgb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indent="0" algn="l">
              <a:lnSpc>
                <a:spcPct val="107000"/>
              </a:lnSpc>
              <a:spcAft>
                <a:spcPts val="800"/>
              </a:spcAft>
              <a:buNone/>
            </a:pPr>
            <a:endParaRPr lang="en-GB" sz="800" b="1" u="sng" kern="1400" dirty="0">
              <a:ln>
                <a:noFill/>
              </a:ln>
              <a:solidFill>
                <a:srgbClr val="000000"/>
              </a:solidFill>
              <a:effectLst/>
              <a:latin typeface="Times New Roman" panose="02020603050405020304" pitchFamily="18" charset="0"/>
            </a:endParaRPr>
          </a:p>
          <a:p>
            <a:pPr marL="0" marR="0" indent="0" algn="l">
              <a:lnSpc>
                <a:spcPct val="107000"/>
              </a:lnSpc>
              <a:spcAft>
                <a:spcPts val="800"/>
              </a:spcAft>
              <a:buNone/>
            </a:pPr>
            <a:endParaRPr lang="en-GB" sz="800" b="1" u="sng" kern="1400" dirty="0">
              <a:solidFill>
                <a:srgbClr val="000000"/>
              </a:solidFill>
              <a:latin typeface="Times New Roman" panose="02020603050405020304" pitchFamily="18" charset="0"/>
            </a:endParaRPr>
          </a:p>
          <a:p>
            <a:pPr marL="0" marR="0" indent="0" algn="l">
              <a:lnSpc>
                <a:spcPct val="107000"/>
              </a:lnSpc>
              <a:spcAft>
                <a:spcPts val="800"/>
              </a:spcAft>
              <a:buNone/>
            </a:pPr>
            <a:endParaRPr lang="en-GB" sz="800" b="1" u="sng" kern="1400" dirty="0">
              <a:ln>
                <a:noFill/>
              </a:ln>
              <a:solidFill>
                <a:srgbClr val="000000"/>
              </a:solidFill>
              <a:effectLst/>
              <a:latin typeface="Times New Roman" panose="02020603050405020304" pitchFamily="18" charset="0"/>
            </a:endParaRPr>
          </a:p>
          <a:p>
            <a:pPr marL="0" marR="0" indent="0" algn="l">
              <a:lnSpc>
                <a:spcPct val="107000"/>
              </a:lnSpc>
              <a:spcAft>
                <a:spcPts val="800"/>
              </a:spcAft>
              <a:buNone/>
            </a:pPr>
            <a:endParaRPr lang="en-GB" sz="800" b="1" u="sng" kern="1400" dirty="0">
              <a:solidFill>
                <a:srgbClr val="000000"/>
              </a:solidFill>
              <a:latin typeface="Times New Roman" panose="02020603050405020304" pitchFamily="18" charset="0"/>
            </a:endParaRPr>
          </a:p>
          <a:p>
            <a:pPr marL="0" marR="0" indent="0" algn="l">
              <a:lnSpc>
                <a:spcPct val="107000"/>
              </a:lnSpc>
              <a:spcAft>
                <a:spcPts val="800"/>
              </a:spcAft>
              <a:buNone/>
            </a:pPr>
            <a:endParaRPr lang="en-GB" sz="800" b="1" u="sng" kern="1400" dirty="0">
              <a:ln>
                <a:noFill/>
              </a:ln>
              <a:solidFill>
                <a:srgbClr val="000000"/>
              </a:solidFill>
              <a:effectLst/>
              <a:latin typeface="Times New Roman" panose="02020603050405020304" pitchFamily="18" charset="0"/>
            </a:endParaRPr>
          </a:p>
          <a:p>
            <a:pPr marL="0" marR="0" indent="0" algn="l">
              <a:lnSpc>
                <a:spcPct val="107000"/>
              </a:lnSpc>
              <a:spcAft>
                <a:spcPts val="800"/>
              </a:spcAft>
              <a:buNone/>
            </a:pPr>
            <a:endParaRPr lang="en-GB" sz="800" b="1" u="sng" kern="1400" dirty="0">
              <a:solidFill>
                <a:srgbClr val="000000"/>
              </a:solidFill>
              <a:latin typeface="Times New Roman" panose="02020603050405020304" pitchFamily="18" charset="0"/>
            </a:endParaRPr>
          </a:p>
          <a:p>
            <a:pPr marL="0" marR="0" indent="0" algn="l">
              <a:lnSpc>
                <a:spcPct val="107000"/>
              </a:lnSpc>
              <a:spcAft>
                <a:spcPts val="800"/>
              </a:spcAft>
              <a:buNone/>
            </a:pPr>
            <a:endParaRPr lang="en-GB" sz="800" b="1" u="sng" kern="1400" dirty="0">
              <a:ln>
                <a:noFill/>
              </a:ln>
              <a:solidFill>
                <a:srgbClr val="000000"/>
              </a:solidFill>
              <a:effectLst/>
              <a:latin typeface="Times New Roman" panose="02020603050405020304" pitchFamily="18" charset="0"/>
            </a:endParaRPr>
          </a:p>
          <a:p>
            <a:pPr marL="0" marR="0" indent="0" algn="l">
              <a:lnSpc>
                <a:spcPct val="107000"/>
              </a:lnSpc>
              <a:spcAft>
                <a:spcPts val="800"/>
              </a:spcAft>
              <a:buNone/>
            </a:pPr>
            <a:r>
              <a:rPr lang="en-GB" sz="850" b="1" u="sng" kern="1400" dirty="0">
                <a:ln>
                  <a:noFill/>
                </a:ln>
                <a:solidFill>
                  <a:srgbClr val="000000"/>
                </a:solidFill>
                <a:effectLst/>
                <a:latin typeface="Times New Roman" panose="02020603050405020304" pitchFamily="18" charset="0"/>
              </a:rPr>
              <a:t>What is Dyslexia?</a:t>
            </a:r>
            <a:endParaRPr lang="en-GB" sz="850" kern="1400" dirty="0">
              <a:ln>
                <a:noFill/>
              </a:ln>
              <a:solidFill>
                <a:srgbClr val="000000"/>
              </a:solidFill>
              <a:effectLst/>
              <a:latin typeface="Calibri" panose="020F0502020204030204" pitchFamily="34" charset="0"/>
            </a:endParaRPr>
          </a:p>
          <a:p>
            <a:pPr marL="0" marR="0" indent="0" algn="l">
              <a:lnSpc>
                <a:spcPct val="119000"/>
              </a:lnSpc>
              <a:spcAft>
                <a:spcPts val="800"/>
              </a:spcAft>
              <a:buNone/>
            </a:pPr>
            <a:r>
              <a:rPr lang="en-GB" sz="850" kern="1400" dirty="0">
                <a:ln>
                  <a:noFill/>
                </a:ln>
                <a:solidFill>
                  <a:srgbClr val="000000"/>
                </a:solidFill>
                <a:effectLst/>
                <a:latin typeface="Times New Roman" panose="02020603050405020304" pitchFamily="18" charset="0"/>
              </a:rPr>
              <a:t>Dyslexia is a learning difficulty that affects ones reading and writing skills, which comes from difficulties in phonological processing, processing speeds and memory retention. However, it can also affect other areas of day-to-day life in areas like organisational skills, language skills and fine and gross motor co-ordination (The Rose Report, 2009). Dyslexia is also referred to as a neurological difference or neurodevelopmental disorder, which often appears in childhood, it will affect the individual for life and the severity can fluctuate dependent on each person (Rawe, 2024). </a:t>
            </a:r>
            <a:endParaRPr lang="en-GB" sz="850" kern="1400" dirty="0">
              <a:ln>
                <a:noFill/>
              </a:ln>
              <a:solidFill>
                <a:srgbClr val="000000"/>
              </a:solidFill>
              <a:effectLst/>
              <a:latin typeface="Calibri" panose="020F0502020204030204" pitchFamily="34" charset="0"/>
            </a:endParaRPr>
          </a:p>
          <a:p>
            <a:pPr marL="0" marR="0" indent="0" algn="l">
              <a:lnSpc>
                <a:spcPct val="119000"/>
              </a:lnSpc>
              <a:spcAft>
                <a:spcPts val="800"/>
              </a:spcAft>
              <a:buNone/>
            </a:pPr>
            <a:r>
              <a:rPr lang="en-GB" sz="850" kern="1400" dirty="0">
                <a:ln>
                  <a:noFill/>
                </a:ln>
                <a:solidFill>
                  <a:srgbClr val="000000"/>
                </a:solidFill>
                <a:effectLst/>
                <a:latin typeface="Times New Roman" panose="02020603050405020304" pitchFamily="18" charset="0"/>
              </a:rPr>
              <a:t>Furthermore, dyslexia can impact far more than one’s education, Child Mind Institute (2025) suggest that dyslexia can affect a child emotionally and socially. Miller (No Date) discusses that children with dyslexia find it difficult to read and write, and addition to that to find it difficult to communicate and socialise with others, which can impact how they feel about themselves. Miller (no Date) suggests that this can lead to children then having a low self-esteem and therefore meaning that the child could be wondering why they may find learning difficult when their peers do not. </a:t>
            </a:r>
            <a:endParaRPr lang="en-GB" sz="850" kern="1400" dirty="0">
              <a:ln>
                <a:noFill/>
              </a:ln>
              <a:solidFill>
                <a:srgbClr val="000000"/>
              </a:solidFill>
              <a:effectLst/>
              <a:latin typeface="Calibri" panose="020F0502020204030204" pitchFamily="34" charset="0"/>
            </a:endParaRPr>
          </a:p>
          <a:p>
            <a:pPr marL="0" marR="0" indent="0" algn="l">
              <a:lnSpc>
                <a:spcPct val="119000"/>
              </a:lnSpc>
              <a:spcAft>
                <a:spcPts val="800"/>
              </a:spcAft>
              <a:buNone/>
            </a:pPr>
            <a:r>
              <a:rPr lang="en-GB" sz="850" kern="1400" dirty="0">
                <a:ln>
                  <a:noFill/>
                </a:ln>
                <a:solidFill>
                  <a:srgbClr val="000000"/>
                </a:solidFill>
                <a:effectLst/>
                <a:latin typeface="Times New Roman" panose="02020603050405020304" pitchFamily="18" charset="0"/>
              </a:rPr>
              <a:t>Research carried out by Kaplan </a:t>
            </a:r>
            <a:r>
              <a:rPr lang="en-GB" sz="850" i="1" kern="1400" dirty="0">
                <a:ln>
                  <a:noFill/>
                </a:ln>
                <a:solidFill>
                  <a:srgbClr val="000000"/>
                </a:solidFill>
                <a:effectLst/>
                <a:latin typeface="Times New Roman" panose="02020603050405020304" pitchFamily="18" charset="0"/>
              </a:rPr>
              <a:t>et al.,</a:t>
            </a:r>
            <a:r>
              <a:rPr lang="en-GB" sz="850" kern="1400" dirty="0">
                <a:ln>
                  <a:noFill/>
                </a:ln>
                <a:solidFill>
                  <a:srgbClr val="000000"/>
                </a:solidFill>
                <a:effectLst/>
                <a:latin typeface="Times New Roman" panose="02020603050405020304" pitchFamily="18" charset="0"/>
              </a:rPr>
              <a:t> (2003) suggests that around 52% of children that have dyslexia are likely to show features of dyspraxia also. Kaplan </a:t>
            </a:r>
            <a:r>
              <a:rPr lang="en-GB" sz="850" i="1" kern="1400" dirty="0">
                <a:ln>
                  <a:noFill/>
                </a:ln>
                <a:solidFill>
                  <a:srgbClr val="000000"/>
                </a:solidFill>
                <a:effectLst/>
                <a:latin typeface="Times New Roman" panose="02020603050405020304" pitchFamily="18" charset="0"/>
              </a:rPr>
              <a:t>et al., </a:t>
            </a:r>
            <a:r>
              <a:rPr lang="en-GB" sz="850" kern="1400" dirty="0">
                <a:ln>
                  <a:noFill/>
                </a:ln>
                <a:solidFill>
                  <a:srgbClr val="000000"/>
                </a:solidFill>
                <a:effectLst/>
                <a:latin typeface="Times New Roman" panose="02020603050405020304" pitchFamily="18" charset="0"/>
              </a:rPr>
              <a:t>(2003) further suggests that it is rare for an individual to be affected by one learning difficulty and are more likely to have two or more simultaneously and the severity varying from mild to severe (Learning Disabilities, 2025).</a:t>
            </a:r>
            <a:endParaRPr lang="en-GB" sz="850" kern="1400" dirty="0">
              <a:ln>
                <a:noFill/>
              </a:ln>
              <a:solidFill>
                <a:srgbClr val="000000"/>
              </a:solidFill>
              <a:effectLst/>
              <a:latin typeface="Calibri" panose="020F0502020204030204" pitchFamily="34" charset="0"/>
            </a:endParaRPr>
          </a:p>
          <a:p>
            <a:pPr marL="0" marR="0" indent="0" algn="l">
              <a:lnSpc>
                <a:spcPct val="107000"/>
              </a:lnSpc>
              <a:spcAft>
                <a:spcPts val="800"/>
              </a:spcAft>
              <a:buNone/>
            </a:pPr>
            <a:r>
              <a:rPr lang="en-GB" sz="1800" kern="1400" dirty="0">
                <a:ln>
                  <a:noFill/>
                </a:ln>
                <a:solidFill>
                  <a:srgbClr val="000000"/>
                </a:solidFill>
                <a:effectLst/>
                <a:latin typeface="Times New Roman" panose="02020603050405020304" pitchFamily="18" charset="0"/>
              </a:rPr>
              <a:t> </a:t>
            </a:r>
            <a:endParaRPr lang="en-GB" sz="1800" kern="1400" dirty="0">
              <a:ln>
                <a:noFill/>
              </a:ln>
              <a:solidFill>
                <a:srgbClr val="000000"/>
              </a:solidFill>
              <a:effectLst/>
              <a:latin typeface="Calibri" panose="020F0502020204030204" pitchFamily="34" charset="0"/>
            </a:endParaRPr>
          </a:p>
          <a:p>
            <a:pPr marL="0" marR="0" indent="0" algn="l">
              <a:lnSpc>
                <a:spcPct val="119000"/>
              </a:lnSpc>
              <a:spcAft>
                <a:spcPts val="600"/>
              </a:spcAft>
              <a:buNone/>
            </a:pPr>
            <a:r>
              <a:rPr lang="en-GB" sz="1800" b="1" u="sng" kern="1400" dirty="0">
                <a:ln>
                  <a:noFill/>
                </a:ln>
                <a:solidFill>
                  <a:srgbClr val="000000"/>
                </a:solidFill>
                <a:effectLst/>
                <a:latin typeface="Times New Roman" panose="02020603050405020304" pitchFamily="18" charset="0"/>
              </a:rPr>
              <a:t> </a:t>
            </a:r>
            <a:endParaRPr lang="en-GB" sz="1800" kern="1400" dirty="0">
              <a:ln>
                <a:noFill/>
              </a:ln>
              <a:solidFill>
                <a:srgbClr val="000000"/>
              </a:solidFill>
              <a:effectLst/>
              <a:latin typeface="Calibri" panose="020F0502020204030204" pitchFamily="34" charset="0"/>
            </a:endParaRPr>
          </a:p>
          <a:p>
            <a:pPr marL="0" marR="0" indent="0" algn="l">
              <a:lnSpc>
                <a:spcPct val="119000"/>
              </a:lnSpc>
              <a:spcAft>
                <a:spcPts val="600"/>
              </a:spcAft>
              <a:buNone/>
            </a:pPr>
            <a:r>
              <a:rPr lang="en-GB" sz="1800" b="1" u="sng" kern="1400" dirty="0">
                <a:ln>
                  <a:noFill/>
                </a:ln>
                <a:solidFill>
                  <a:srgbClr val="000000"/>
                </a:solidFill>
                <a:effectLst/>
                <a:latin typeface="Times New Roman" panose="02020603050405020304" pitchFamily="18" charset="0"/>
              </a:rPr>
              <a:t> </a:t>
            </a:r>
            <a:endParaRPr lang="en-GB" sz="1800" kern="1400" dirty="0">
              <a:ln>
                <a:noFill/>
              </a:ln>
              <a:solidFill>
                <a:srgbClr val="000000"/>
              </a:solidFill>
              <a:effectLst/>
              <a:latin typeface="Calibri" panose="020F0502020204030204" pitchFamily="34" charset="0"/>
            </a:endParaRPr>
          </a:p>
          <a:p>
            <a:pPr marL="0" marR="0" indent="0" algn="l">
              <a:lnSpc>
                <a:spcPct val="119000"/>
              </a:lnSpc>
              <a:spcAft>
                <a:spcPts val="600"/>
              </a:spcAft>
            </a:pPr>
            <a:r>
              <a:rPr lang="en-GB" sz="1800" kern="1400" dirty="0">
                <a:ln>
                  <a:noFill/>
                </a:ln>
                <a:solidFill>
                  <a:srgbClr val="000000"/>
                </a:solidFill>
                <a:effectLst/>
                <a:latin typeface="Calibri" panose="020F0502020204030204" pitchFamily="34" charset="0"/>
              </a:rPr>
              <a:t> </a:t>
            </a:r>
          </a:p>
        </p:txBody>
      </p:sp>
      <p:sp>
        <p:nvSpPr>
          <p:cNvPr id="6" name="Rectangle: Rounded Corners 5">
            <a:extLst>
              <a:ext uri="{FF2B5EF4-FFF2-40B4-BE49-F238E27FC236}">
                <a16:creationId xmlns:a16="http://schemas.microsoft.com/office/drawing/2014/main" id="{FF86D0C0-8145-4905-4A67-6CA30FA0F433}"/>
              </a:ext>
            </a:extLst>
          </p:cNvPr>
          <p:cNvSpPr/>
          <p:nvPr/>
        </p:nvSpPr>
        <p:spPr>
          <a:xfrm>
            <a:off x="6217920" y="548004"/>
            <a:ext cx="5821679" cy="2524126"/>
          </a:xfrm>
          <a:prstGeom prst="roundRect">
            <a:avLst/>
          </a:prstGeom>
          <a:solidFill>
            <a:srgbClr val="FFFF99">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indent="0" algn="l">
              <a:lnSpc>
                <a:spcPct val="119000"/>
              </a:lnSpc>
              <a:spcAft>
                <a:spcPts val="600"/>
              </a:spcAft>
              <a:buNone/>
            </a:pPr>
            <a:endParaRPr lang="en-GB" sz="900" b="1" u="sng" kern="1400" dirty="0">
              <a:ln>
                <a:noFill/>
              </a:ln>
              <a:solidFill>
                <a:srgbClr val="000000"/>
              </a:solidFill>
              <a:effectLst/>
              <a:latin typeface="Times New Roman" panose="02020603050405020304" pitchFamily="18" charset="0"/>
            </a:endParaRPr>
          </a:p>
          <a:p>
            <a:pPr marL="0" marR="0" indent="0" algn="l">
              <a:lnSpc>
                <a:spcPct val="119000"/>
              </a:lnSpc>
              <a:spcAft>
                <a:spcPts val="600"/>
              </a:spcAft>
              <a:buNone/>
            </a:pPr>
            <a:r>
              <a:rPr lang="en-GB" sz="850" b="1" u="sng" kern="1400" dirty="0">
                <a:ln>
                  <a:noFill/>
                </a:ln>
                <a:solidFill>
                  <a:srgbClr val="000000"/>
                </a:solidFill>
                <a:effectLst/>
                <a:latin typeface="Times New Roman" panose="02020603050405020304" pitchFamily="18" charset="0"/>
              </a:rPr>
              <a:t>History</a:t>
            </a:r>
            <a:endParaRPr lang="en-GB" sz="850" kern="1400" dirty="0">
              <a:ln>
                <a:noFill/>
              </a:ln>
              <a:solidFill>
                <a:srgbClr val="000000"/>
              </a:solidFill>
              <a:effectLst/>
              <a:latin typeface="Calibri" panose="020F0502020204030204" pitchFamily="34" charset="0"/>
            </a:endParaRPr>
          </a:p>
          <a:p>
            <a:pPr marL="0" marR="0" indent="0" algn="l">
              <a:lnSpc>
                <a:spcPct val="119000"/>
              </a:lnSpc>
              <a:spcAft>
                <a:spcPts val="800"/>
              </a:spcAft>
              <a:buNone/>
            </a:pPr>
            <a:r>
              <a:rPr lang="en-GB" sz="850" kern="1400" dirty="0">
                <a:ln>
                  <a:noFill/>
                </a:ln>
                <a:solidFill>
                  <a:srgbClr val="000000"/>
                </a:solidFill>
                <a:effectLst/>
                <a:latin typeface="Times New Roman" panose="02020603050405020304" pitchFamily="18" charset="0"/>
              </a:rPr>
              <a:t>The first documentation of dyslexia was in 1877, where it was known as ‘word blindness’, which was discovered by German Physician Adolph Kussmaul, and officially named Dyslexia in 1883 by Rudolph Berlin (University of Oxford, 2025). It was initially believed that dyslexia was deficit in ones vision. However, upon research carried out by Rudolf Berlin showed that it was not a deficit of vision, but a physical difference in the brain (University of Oxford, 2025).</a:t>
            </a:r>
            <a:endParaRPr lang="en-GB" sz="850" kern="1400" dirty="0">
              <a:ln>
                <a:noFill/>
              </a:ln>
              <a:solidFill>
                <a:srgbClr val="000000"/>
              </a:solidFill>
              <a:effectLst/>
              <a:latin typeface="Calibri" panose="020F0502020204030204" pitchFamily="34" charset="0"/>
            </a:endParaRPr>
          </a:p>
          <a:p>
            <a:pPr marL="0" marR="0" indent="0" algn="l">
              <a:lnSpc>
                <a:spcPct val="119000"/>
              </a:lnSpc>
              <a:spcAft>
                <a:spcPts val="800"/>
              </a:spcAft>
              <a:buNone/>
            </a:pPr>
            <a:r>
              <a:rPr lang="en-GB" sz="850" kern="1400" dirty="0">
                <a:ln>
                  <a:noFill/>
                </a:ln>
                <a:solidFill>
                  <a:srgbClr val="000000"/>
                </a:solidFill>
                <a:effectLst/>
                <a:latin typeface="Times New Roman" panose="02020603050405020304" pitchFamily="18" charset="0"/>
              </a:rPr>
              <a:t>In 1968, dyslexia was given its first definition where it states that it is a disorder demonstrated by difficulty in learning to read where traditional teaching methods are carried out, adequate intelligence and experiences where children are encouraged to expand their learning (LDRFA, No Date). </a:t>
            </a:r>
            <a:endParaRPr lang="en-GB" sz="850" kern="1400" dirty="0">
              <a:ln>
                <a:noFill/>
              </a:ln>
              <a:solidFill>
                <a:srgbClr val="000000"/>
              </a:solidFill>
              <a:effectLst/>
              <a:latin typeface="Calibri" panose="020F0502020204030204" pitchFamily="34" charset="0"/>
            </a:endParaRPr>
          </a:p>
          <a:p>
            <a:pPr marL="0" marR="0" indent="0" algn="l">
              <a:lnSpc>
                <a:spcPct val="119000"/>
              </a:lnSpc>
              <a:spcAft>
                <a:spcPts val="800"/>
              </a:spcAft>
              <a:buNone/>
            </a:pPr>
            <a:r>
              <a:rPr lang="en-GB" sz="850" kern="1400" dirty="0">
                <a:ln>
                  <a:noFill/>
                </a:ln>
                <a:solidFill>
                  <a:srgbClr val="000000"/>
                </a:solidFill>
                <a:effectLst/>
                <a:latin typeface="Times New Roman" panose="02020603050405020304" pitchFamily="18" charset="0"/>
              </a:rPr>
              <a:t>It is estimated that around 1 in 10 children within the UK has some level of Dyslexia (NHS UK, 2025). Additionally, when percentages have been further assessed it is estimated that roughly 1.2million children in the UK are affected by Dyslexia, which totals to around 3 children per classroom that have difficulties in carrying out daily activities (Parliament UK, 2006). </a:t>
            </a:r>
            <a:endParaRPr lang="en-GB" sz="850" kern="1400" dirty="0">
              <a:ln>
                <a:noFill/>
              </a:ln>
              <a:solidFill>
                <a:srgbClr val="000000"/>
              </a:solidFill>
              <a:effectLst/>
              <a:latin typeface="Calibri" panose="020F0502020204030204" pitchFamily="34" charset="0"/>
            </a:endParaRPr>
          </a:p>
          <a:p>
            <a:pPr marL="0" marR="0" indent="0" algn="l">
              <a:lnSpc>
                <a:spcPct val="119000"/>
              </a:lnSpc>
              <a:spcAft>
                <a:spcPts val="600"/>
              </a:spcAft>
            </a:pPr>
            <a:r>
              <a:rPr lang="en-GB" sz="900" kern="1400" dirty="0">
                <a:ln>
                  <a:noFill/>
                </a:ln>
                <a:solidFill>
                  <a:srgbClr val="000000"/>
                </a:solidFill>
                <a:effectLst/>
                <a:latin typeface="Calibri" panose="020F0502020204030204" pitchFamily="34" charset="0"/>
              </a:rPr>
              <a:t> </a:t>
            </a:r>
          </a:p>
        </p:txBody>
      </p:sp>
      <p:sp>
        <p:nvSpPr>
          <p:cNvPr id="7" name="Rectangle: Rounded Corners 6">
            <a:extLst>
              <a:ext uri="{FF2B5EF4-FFF2-40B4-BE49-F238E27FC236}">
                <a16:creationId xmlns:a16="http://schemas.microsoft.com/office/drawing/2014/main" id="{68B28B94-2D55-8F45-D719-DA0EA7079F17}"/>
              </a:ext>
            </a:extLst>
          </p:cNvPr>
          <p:cNvSpPr/>
          <p:nvPr/>
        </p:nvSpPr>
        <p:spPr>
          <a:xfrm>
            <a:off x="152400" y="3295650"/>
            <a:ext cx="6228078" cy="2255520"/>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indent="0" algn="l">
              <a:lnSpc>
                <a:spcPct val="119000"/>
              </a:lnSpc>
              <a:spcAft>
                <a:spcPts val="600"/>
              </a:spcAft>
              <a:buNone/>
            </a:pPr>
            <a:r>
              <a:rPr lang="en-GB" sz="850" b="1" u="sng" kern="1400" dirty="0">
                <a:ln>
                  <a:noFill/>
                </a:ln>
                <a:solidFill>
                  <a:srgbClr val="000000"/>
                </a:solidFill>
                <a:effectLst/>
                <a:latin typeface="Times New Roman" panose="02020603050405020304" pitchFamily="18" charset="0"/>
                <a:cs typeface="Times New Roman" panose="02020603050405020304" pitchFamily="18" charset="0"/>
              </a:rPr>
              <a:t>Barriers of Dyslexia </a:t>
            </a:r>
            <a:endParaRPr lang="en-GB" sz="850" kern="1400" dirty="0">
              <a:ln>
                <a:noFill/>
              </a:ln>
              <a:solidFill>
                <a:srgbClr val="000000"/>
              </a:solidFill>
              <a:effectLst/>
              <a:latin typeface="Times New Roman" panose="02020603050405020304" pitchFamily="18" charset="0"/>
              <a:cs typeface="Times New Roman" panose="02020603050405020304" pitchFamily="18" charset="0"/>
            </a:endParaRPr>
          </a:p>
          <a:p>
            <a:pPr marL="0" marR="0" indent="0" algn="l">
              <a:lnSpc>
                <a:spcPct val="107000"/>
              </a:lnSpc>
              <a:spcAft>
                <a:spcPts val="800"/>
              </a:spcAft>
              <a:buNone/>
            </a:pPr>
            <a:r>
              <a:rPr lang="en-GB" sz="850" kern="1400" dirty="0">
                <a:ln>
                  <a:noFill/>
                </a:ln>
                <a:solidFill>
                  <a:srgbClr val="000000"/>
                </a:solidFill>
                <a:effectLst/>
                <a:latin typeface="Times New Roman" panose="02020603050405020304" pitchFamily="18" charset="0"/>
                <a:cs typeface="Times New Roman" panose="02020603050405020304" pitchFamily="18" charset="0"/>
              </a:rPr>
              <a:t>Its is common for those affected by dyslexia to face daily challenges in areas such as reading, writing and spelling. However, if children are left unsupported it can cause further issues and lead to affected learning from a child to an adult. </a:t>
            </a:r>
            <a:r>
              <a:rPr lang="en-GB" sz="850" kern="1400" dirty="0" err="1">
                <a:ln>
                  <a:noFill/>
                </a:ln>
                <a:solidFill>
                  <a:srgbClr val="000000"/>
                </a:solidFill>
                <a:effectLst/>
                <a:latin typeface="Times New Roman" panose="02020603050405020304" pitchFamily="18" charset="0"/>
                <a:cs typeface="Times New Roman" panose="02020603050405020304" pitchFamily="18" charset="0"/>
              </a:rPr>
              <a:t>Lexxic</a:t>
            </a:r>
            <a:r>
              <a:rPr lang="en-GB" sz="850" kern="1400" dirty="0">
                <a:ln>
                  <a:noFill/>
                </a:ln>
                <a:solidFill>
                  <a:srgbClr val="000000"/>
                </a:solidFill>
                <a:effectLst/>
                <a:latin typeface="Times New Roman" panose="02020603050405020304" pitchFamily="18" charset="0"/>
                <a:cs typeface="Times New Roman" panose="02020603050405020304" pitchFamily="18" charset="0"/>
              </a:rPr>
              <a:t> (2024) suggest that those who have dyslexia may experience slow processing speeds of learning, this is where there is a slower process time of intake, analysis and response of given information or information read. </a:t>
            </a:r>
          </a:p>
          <a:p>
            <a:pPr marL="0" marR="0" indent="0" algn="l">
              <a:lnSpc>
                <a:spcPct val="107000"/>
              </a:lnSpc>
              <a:spcAft>
                <a:spcPts val="800"/>
              </a:spcAft>
              <a:buNone/>
            </a:pPr>
            <a:r>
              <a:rPr lang="en-GB" sz="850" kern="1400" dirty="0">
                <a:ln>
                  <a:noFill/>
                </a:ln>
                <a:solidFill>
                  <a:srgbClr val="000000"/>
                </a:solidFill>
                <a:effectLst/>
                <a:latin typeface="Times New Roman" panose="02020603050405020304" pitchFamily="18" charset="0"/>
                <a:cs typeface="Times New Roman" panose="02020603050405020304" pitchFamily="18" charset="0"/>
              </a:rPr>
              <a:t>Avoidance is a common technique that is used by children with dyslexia and is often used as a coping mechanism. Dyslexia Connect (2020) identify that children may use avoidance tactics so peers and teachers cannot see that they are struggling, and where the child may be put into a situation where they know they may fail. For example, during carpet time being asked to answer a question or give their own ideas. Dyslexia Connect (2020) further discuss that the child may use avoidance tactics such as disappearing from the classroom, telling jokes to their peers or looking for irrelevant resources. </a:t>
            </a:r>
          </a:p>
          <a:p>
            <a:pPr marL="0" marR="0" indent="0" algn="l">
              <a:lnSpc>
                <a:spcPct val="107000"/>
              </a:lnSpc>
              <a:spcAft>
                <a:spcPts val="800"/>
              </a:spcAft>
              <a:buNone/>
            </a:pPr>
            <a:r>
              <a:rPr lang="en-GB" sz="850" kern="1400" dirty="0">
                <a:ln>
                  <a:noFill/>
                </a:ln>
                <a:solidFill>
                  <a:srgbClr val="000000"/>
                </a:solidFill>
                <a:effectLst/>
                <a:latin typeface="Times New Roman" panose="02020603050405020304" pitchFamily="18" charset="0"/>
                <a:cs typeface="Times New Roman" panose="02020603050405020304" pitchFamily="18" charset="0"/>
              </a:rPr>
              <a:t>A significant barrier of dyslexia is the lack of funding within school, the lack of funding can not only affect the diagnosis time frame but also, the access to gaining a diagnosis, the support within schools and lastly, the training provided to teachers (Harding </a:t>
            </a:r>
            <a:r>
              <a:rPr lang="en-GB" sz="850" i="1" kern="1400" dirty="0">
                <a:ln>
                  <a:noFill/>
                </a:ln>
                <a:solidFill>
                  <a:srgbClr val="000000"/>
                </a:solidFill>
                <a:effectLst/>
                <a:latin typeface="Times New Roman" panose="02020603050405020304" pitchFamily="18" charset="0"/>
                <a:cs typeface="Times New Roman" panose="02020603050405020304" pitchFamily="18" charset="0"/>
              </a:rPr>
              <a:t>et al., </a:t>
            </a:r>
            <a:r>
              <a:rPr lang="en-GB" sz="850" kern="1400" dirty="0">
                <a:ln>
                  <a:noFill/>
                </a:ln>
                <a:solidFill>
                  <a:srgbClr val="000000"/>
                </a:solidFill>
                <a:effectLst/>
                <a:latin typeface="Times New Roman" panose="02020603050405020304" pitchFamily="18" charset="0"/>
                <a:cs typeface="Times New Roman" panose="02020603050405020304" pitchFamily="18" charset="0"/>
              </a:rPr>
              <a:t>2023). </a:t>
            </a:r>
          </a:p>
        </p:txBody>
      </p:sp>
      <p:sp>
        <p:nvSpPr>
          <p:cNvPr id="8" name="Rectangle: Rounded Corners 7">
            <a:extLst>
              <a:ext uri="{FF2B5EF4-FFF2-40B4-BE49-F238E27FC236}">
                <a16:creationId xmlns:a16="http://schemas.microsoft.com/office/drawing/2014/main" id="{4179B98F-468F-FFA7-7319-6D80540B2AD2}"/>
              </a:ext>
            </a:extLst>
          </p:cNvPr>
          <p:cNvSpPr/>
          <p:nvPr/>
        </p:nvSpPr>
        <p:spPr>
          <a:xfrm>
            <a:off x="6532880" y="3178810"/>
            <a:ext cx="5506719" cy="3644900"/>
          </a:xfrm>
          <a:prstGeom prst="roundRect">
            <a:avLst/>
          </a:prstGeom>
          <a:solidFill>
            <a:schemeClr val="tx2">
              <a:lumMod val="10000"/>
              <a:lumOff val="9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indent="0" algn="l">
              <a:lnSpc>
                <a:spcPct val="119000"/>
              </a:lnSpc>
              <a:spcAft>
                <a:spcPts val="600"/>
              </a:spcAft>
              <a:buNone/>
            </a:pPr>
            <a:r>
              <a:rPr lang="en-GB" sz="850" b="1" u="sng" kern="1400" dirty="0">
                <a:ln>
                  <a:noFill/>
                </a:ln>
                <a:solidFill>
                  <a:srgbClr val="000000"/>
                </a:solidFill>
                <a:effectLst/>
                <a:latin typeface="Times New Roman" panose="02020603050405020304" pitchFamily="18" charset="0"/>
                <a:cs typeface="Times New Roman" panose="02020603050405020304" pitchFamily="18" charset="0"/>
              </a:rPr>
              <a:t>Diagnosis</a:t>
            </a:r>
            <a:endParaRPr lang="en-GB" sz="850" kern="1400" dirty="0">
              <a:ln>
                <a:noFill/>
              </a:ln>
              <a:solidFill>
                <a:srgbClr val="000000"/>
              </a:solidFill>
              <a:effectLst/>
              <a:latin typeface="Times New Roman" panose="02020603050405020304" pitchFamily="18" charset="0"/>
              <a:cs typeface="Times New Roman" panose="02020603050405020304" pitchFamily="18" charset="0"/>
            </a:endParaRPr>
          </a:p>
          <a:p>
            <a:pPr marL="0" marR="0" indent="0" algn="l">
              <a:lnSpc>
                <a:spcPct val="107000"/>
              </a:lnSpc>
              <a:spcAft>
                <a:spcPts val="800"/>
              </a:spcAft>
              <a:buNone/>
            </a:pPr>
            <a:r>
              <a:rPr lang="en-GB" sz="850" kern="1400" dirty="0">
                <a:ln>
                  <a:noFill/>
                </a:ln>
                <a:solidFill>
                  <a:srgbClr val="000000"/>
                </a:solidFill>
                <a:effectLst/>
                <a:latin typeface="Times New Roman" panose="02020603050405020304" pitchFamily="18" charset="0"/>
                <a:cs typeface="Times New Roman" panose="02020603050405020304" pitchFamily="18" charset="0"/>
              </a:rPr>
              <a:t>It is often that dyslexia in children goes misdiagnosed, this is as symptoms are not always obvious, and everyone portrays signs and symptoms in different ways. Furthermore, the way one portrays signs and symptoms of dyslexia can all be dependent on the environment the child is in and the expectations that are set within that environment (Helen Arkell Dyslexia Charity, 2025). </a:t>
            </a:r>
          </a:p>
          <a:p>
            <a:pPr marL="0" marR="0" indent="0" algn="l">
              <a:lnSpc>
                <a:spcPct val="107000"/>
              </a:lnSpc>
              <a:spcAft>
                <a:spcPts val="800"/>
              </a:spcAft>
              <a:buNone/>
            </a:pPr>
            <a:r>
              <a:rPr lang="en-GB" sz="850" kern="1400" dirty="0">
                <a:ln>
                  <a:noFill/>
                </a:ln>
                <a:solidFill>
                  <a:srgbClr val="000000"/>
                </a:solidFill>
                <a:effectLst/>
                <a:latin typeface="Times New Roman" panose="02020603050405020304" pitchFamily="18" charset="0"/>
                <a:cs typeface="Times New Roman" panose="02020603050405020304" pitchFamily="18" charset="0"/>
              </a:rPr>
              <a:t>When it comes to gaining a dyslexia diagnosis it is important that the right steps are taken. Firstly, the parents must communicate their concerns with the class teacher, so arranging a meeting with the teacher and SENCO is a vital part of the process. From here, the teacher and SENCO should work together to adjust the child’s learning, however, if the difficulty is to persist then the SENCO should make a referral. The referral can be requested and passed onto the local authority to be assessed by an education psychologist or if the setting has a member of staff that has the qualification and training to carry out the assessment it can be done within the school (NHS UK, 2022) </a:t>
            </a:r>
          </a:p>
          <a:p>
            <a:pPr marL="0" marR="0" indent="0" algn="l">
              <a:lnSpc>
                <a:spcPct val="107000"/>
              </a:lnSpc>
              <a:spcAft>
                <a:spcPts val="800"/>
              </a:spcAft>
              <a:buNone/>
            </a:pPr>
            <a:r>
              <a:rPr lang="en-GB" sz="850" kern="1400" dirty="0">
                <a:ln>
                  <a:noFill/>
                </a:ln>
                <a:solidFill>
                  <a:srgbClr val="000000"/>
                </a:solidFill>
                <a:effectLst/>
                <a:latin typeface="Times New Roman" panose="02020603050405020304" pitchFamily="18" charset="0"/>
                <a:cs typeface="Times New Roman" panose="02020603050405020304" pitchFamily="18" charset="0"/>
              </a:rPr>
              <a:t>A dyslexia diagnosis can support a child when they progress through their education, this is a dyslexia is covered by the Equality Act 2010, and therefore any education institution and employer have a duty of care to ensure reasonable adjustments are in place to support individuals needs (Department of Education, 2014). </a:t>
            </a:r>
          </a:p>
          <a:p>
            <a:pPr marL="0" marR="0" indent="0" algn="l">
              <a:lnSpc>
                <a:spcPct val="107000"/>
              </a:lnSpc>
              <a:spcAft>
                <a:spcPts val="800"/>
              </a:spcAft>
              <a:buNone/>
            </a:pPr>
            <a:r>
              <a:rPr lang="en-GB" sz="850" kern="1400" dirty="0">
                <a:ln>
                  <a:noFill/>
                </a:ln>
                <a:solidFill>
                  <a:srgbClr val="000000"/>
                </a:solidFill>
                <a:effectLst/>
                <a:latin typeface="Times New Roman" panose="02020603050405020304" pitchFamily="18" charset="0"/>
                <a:cs typeface="Times New Roman" panose="02020603050405020304" pitchFamily="18" charset="0"/>
              </a:rPr>
              <a:t>Rawe (2024) suggest that dyslexia runs in families, meaning that dyslexia could be a hereditary neurodevelopment disorder. </a:t>
            </a:r>
            <a:r>
              <a:rPr lang="en-GB" sz="850" kern="1400" dirty="0" err="1">
                <a:ln>
                  <a:noFill/>
                </a:ln>
                <a:solidFill>
                  <a:srgbClr val="000000"/>
                </a:solidFill>
                <a:effectLst/>
                <a:latin typeface="Times New Roman" panose="02020603050405020304" pitchFamily="18" charset="0"/>
                <a:cs typeface="Times New Roman" panose="02020603050405020304" pitchFamily="18" charset="0"/>
              </a:rPr>
              <a:t>Lasnick</a:t>
            </a:r>
            <a:r>
              <a:rPr lang="en-GB" sz="850" kern="1400" dirty="0">
                <a:ln>
                  <a:noFill/>
                </a:ln>
                <a:solidFill>
                  <a:srgbClr val="000000"/>
                </a:solidFill>
                <a:effectLst/>
                <a:latin typeface="Times New Roman" panose="02020603050405020304" pitchFamily="18" charset="0"/>
                <a:cs typeface="Times New Roman" panose="02020603050405020304" pitchFamily="18" charset="0"/>
              </a:rPr>
              <a:t> </a:t>
            </a:r>
            <a:r>
              <a:rPr lang="en-GB" sz="850" i="1" kern="1400" dirty="0">
                <a:ln>
                  <a:noFill/>
                </a:ln>
                <a:solidFill>
                  <a:srgbClr val="000000"/>
                </a:solidFill>
                <a:effectLst/>
                <a:latin typeface="Times New Roman" panose="02020603050405020304" pitchFamily="18" charset="0"/>
                <a:cs typeface="Times New Roman" panose="02020603050405020304" pitchFamily="18" charset="0"/>
              </a:rPr>
              <a:t>et al </a:t>
            </a:r>
            <a:r>
              <a:rPr lang="en-GB" sz="850" kern="1400" dirty="0">
                <a:ln>
                  <a:noFill/>
                </a:ln>
                <a:solidFill>
                  <a:srgbClr val="000000"/>
                </a:solidFill>
                <a:effectLst/>
                <a:latin typeface="Times New Roman" panose="02020603050405020304" pitchFamily="18" charset="0"/>
                <a:cs typeface="Times New Roman" panose="02020603050405020304" pitchFamily="18" charset="0"/>
              </a:rPr>
              <a:t>(2023) discusses previous research agrees with Rawe (2024) and suggest that children that have a family history of dyslexia diagnoses are more likely to be diagnosed with dyslexia themselves, furthermore, research suggests that 34-54% of children with a family history of dyslexia will likely show signs of dyslexia themselves. </a:t>
            </a:r>
          </a:p>
        </p:txBody>
      </p:sp>
      <p:sp>
        <p:nvSpPr>
          <p:cNvPr id="4" name="WordArt 3">
            <a:extLst>
              <a:ext uri="{FF2B5EF4-FFF2-40B4-BE49-F238E27FC236}">
                <a16:creationId xmlns:a16="http://schemas.microsoft.com/office/drawing/2014/main" id="{DB4D6897-4D49-422F-6E28-CC048D60D4C7}"/>
              </a:ext>
            </a:extLst>
          </p:cNvPr>
          <p:cNvSpPr>
            <a:spLocks noChangeArrowheads="1" noChangeShapeType="1" noTextEdit="1"/>
          </p:cNvSpPr>
          <p:nvPr/>
        </p:nvSpPr>
        <p:spPr bwMode="auto">
          <a:xfrm>
            <a:off x="2027237" y="91440"/>
            <a:ext cx="8137525" cy="552450"/>
          </a:xfrm>
          <a:prstGeom prst="rect">
            <a:avLst/>
          </a:prstGeom>
        </p:spPr>
        <p:txBody>
          <a:bodyPr wrap="none" fromWordArt="1">
            <a:prstTxWarp prst="textPlain">
              <a:avLst>
                <a:gd name="adj" fmla="val 50000"/>
              </a:avLst>
            </a:prstTxWarp>
          </a:bodyPr>
          <a:lstStyle/>
          <a:p>
            <a:pPr algn="ctr" rtl="0">
              <a:buNone/>
            </a:pPr>
            <a:r>
              <a:rPr lang="en-GB" sz="3600" b="1" kern="10" spc="0" dirty="0">
                <a:ln w="6350">
                  <a:solidFill>
                    <a:srgbClr val="000000"/>
                  </a:solidFill>
                  <a:round/>
                  <a:headEnd/>
                  <a:tailEnd/>
                </a:ln>
                <a:solidFill>
                  <a:srgbClr val="FFFFFF"/>
                </a:solidFill>
                <a:effectLst>
                  <a:outerShdw dist="29783" dir="1514402" algn="ctr" rotWithShape="0">
                    <a:srgbClr val="000000">
                      <a:alpha val="50000"/>
                    </a:srgbClr>
                  </a:outerShdw>
                </a:effectLst>
                <a:latin typeface="Times New Roman" panose="02020603050405020304" pitchFamily="18" charset="0"/>
                <a:cs typeface="Times New Roman" panose="02020603050405020304" pitchFamily="18" charset="0"/>
              </a:rPr>
              <a:t>Understanding Dyslexia</a:t>
            </a:r>
          </a:p>
        </p:txBody>
      </p:sp>
      <p:sp>
        <p:nvSpPr>
          <p:cNvPr id="9" name="Rectangle: Rounded Corners 8">
            <a:extLst>
              <a:ext uri="{FF2B5EF4-FFF2-40B4-BE49-F238E27FC236}">
                <a16:creationId xmlns:a16="http://schemas.microsoft.com/office/drawing/2014/main" id="{D6C09E4D-833B-1064-507D-32B3D1F375D0}"/>
              </a:ext>
            </a:extLst>
          </p:cNvPr>
          <p:cNvSpPr/>
          <p:nvPr/>
        </p:nvSpPr>
        <p:spPr>
          <a:xfrm>
            <a:off x="152400" y="5528310"/>
            <a:ext cx="6228080" cy="1188720"/>
          </a:xfrm>
          <a:prstGeom prst="roundRect">
            <a:avLst/>
          </a:prstGeom>
          <a:solidFill>
            <a:srgbClr val="FFCC99">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indent="0" algn="l">
              <a:lnSpc>
                <a:spcPct val="119000"/>
              </a:lnSpc>
              <a:spcAft>
                <a:spcPts val="600"/>
              </a:spcAft>
              <a:buNone/>
            </a:pPr>
            <a:r>
              <a:rPr lang="en-GB" sz="850" b="1" u="sng" kern="1400" dirty="0">
                <a:ln>
                  <a:noFill/>
                </a:ln>
                <a:solidFill>
                  <a:srgbClr val="000000"/>
                </a:solidFill>
                <a:effectLst/>
                <a:latin typeface="Times New Roman" panose="02020603050405020304" pitchFamily="18" charset="0"/>
                <a:cs typeface="Times New Roman" panose="02020603050405020304" pitchFamily="18" charset="0"/>
              </a:rPr>
              <a:t>Conclusion </a:t>
            </a:r>
            <a:endParaRPr lang="en-GB" sz="850" kern="1400" dirty="0">
              <a:ln>
                <a:noFill/>
              </a:ln>
              <a:solidFill>
                <a:srgbClr val="000000"/>
              </a:solidFill>
              <a:effectLst/>
              <a:latin typeface="Times New Roman" panose="02020603050405020304" pitchFamily="18" charset="0"/>
              <a:cs typeface="Times New Roman" panose="02020603050405020304" pitchFamily="18" charset="0"/>
            </a:endParaRPr>
          </a:p>
          <a:p>
            <a:pPr marL="0" marR="0" indent="0" algn="l">
              <a:lnSpc>
                <a:spcPct val="107000"/>
              </a:lnSpc>
              <a:spcAft>
                <a:spcPts val="800"/>
              </a:spcAft>
              <a:buNone/>
            </a:pPr>
            <a:r>
              <a:rPr lang="en-GB" sz="850" kern="1400" dirty="0">
                <a:ln>
                  <a:noFill/>
                </a:ln>
                <a:solidFill>
                  <a:srgbClr val="000000"/>
                </a:solidFill>
                <a:effectLst/>
                <a:latin typeface="Times New Roman" panose="02020603050405020304" pitchFamily="18" charset="0"/>
                <a:cs typeface="Times New Roman" panose="02020603050405020304" pitchFamily="18" charset="0"/>
              </a:rPr>
              <a:t>Dyslexia is a lifelong learning difficulty that overall affects one’s writing, reading and processing of information skills. Unfortunately, it is common for children to go undiagnosed for a long period of time and this is often due to barriers such as lack of teacher awareness and lack of funding within the school. By gaining a dyslexia diagnosis can help provide the right support and legal protection under the Equality Act 2010, which can support them into adulthood. Overall, by ensuring that there are secure parent-teacher partnerships are in place to support children’s learning and removing barriers to provide a dyslexic child with a safe environment to thrive. </a:t>
            </a:r>
          </a:p>
        </p:txBody>
      </p:sp>
      <p:sp>
        <p:nvSpPr>
          <p:cNvPr id="10" name="Rectangle: Rounded Corners 9">
            <a:extLst>
              <a:ext uri="{FF2B5EF4-FFF2-40B4-BE49-F238E27FC236}">
                <a16:creationId xmlns:a16="http://schemas.microsoft.com/office/drawing/2014/main" id="{75A03E37-B32A-547A-76E8-32B718A4AEFF}"/>
              </a:ext>
            </a:extLst>
          </p:cNvPr>
          <p:cNvSpPr/>
          <p:nvPr/>
        </p:nvSpPr>
        <p:spPr>
          <a:xfrm>
            <a:off x="410197" y="28575"/>
            <a:ext cx="1206843" cy="420370"/>
          </a:xfrm>
          <a:prstGeom prst="roundRect">
            <a:avLst/>
          </a:prstGeom>
          <a:solidFill>
            <a:srgbClr val="CC66FF">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700" dirty="0">
                <a:solidFill>
                  <a:schemeClr val="tx1"/>
                </a:solidFill>
                <a:latin typeface="Times New Roman" panose="02020603050405020304" pitchFamily="18" charset="0"/>
                <a:cs typeface="Times New Roman" panose="02020603050405020304" pitchFamily="18" charset="0"/>
              </a:rPr>
              <a:t>2307842</a:t>
            </a:r>
          </a:p>
          <a:p>
            <a:r>
              <a:rPr lang="en-GB" sz="700" dirty="0">
                <a:solidFill>
                  <a:schemeClr val="tx1"/>
                </a:solidFill>
                <a:latin typeface="Times New Roman" panose="02020603050405020304" pitchFamily="18" charset="0"/>
                <a:cs typeface="Times New Roman" panose="02020603050405020304" pitchFamily="18" charset="0"/>
              </a:rPr>
              <a:t> WORD COUNT - 1067 </a:t>
            </a:r>
            <a:r>
              <a:rPr lang="en-GB" sz="1600" dirty="0"/>
              <a:t> </a:t>
            </a:r>
          </a:p>
        </p:txBody>
      </p:sp>
    </p:spTree>
    <p:extLst>
      <p:ext uri="{BB962C8B-B14F-4D97-AF65-F5344CB8AC3E}">
        <p14:creationId xmlns:p14="http://schemas.microsoft.com/office/powerpoint/2010/main" val="14961302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B23A96-FE60-0CA3-4FD2-7675CA3063BD}"/>
              </a:ext>
            </a:extLst>
          </p:cNvPr>
          <p:cNvSpPr txBox="1"/>
          <p:nvPr/>
        </p:nvSpPr>
        <p:spPr>
          <a:xfrm>
            <a:off x="122830" y="136477"/>
            <a:ext cx="11300346" cy="6764416"/>
          </a:xfrm>
          <a:prstGeom prst="rect">
            <a:avLst/>
          </a:prstGeom>
          <a:noFill/>
        </p:spPr>
        <p:txBody>
          <a:bodyPr wrap="square" rtlCol="0">
            <a:spAutoFit/>
          </a:bodyPr>
          <a:lstStyle/>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British Dyslexia Association (2021)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Dyslexia.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https://www.bdadyslexia.org.uk/dyslexia</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March 1</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st</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 pos="382905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Child Mind Institute (2025)</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Understanding Dyslexia: Signs of Dyslexia in Kids.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https://childmind.org/article/understanding-dyslexia/</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May 11</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Cleveland Clinic (2023)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Dyslexia.</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https://my.clevelandclinic.org/health/diseases/6005-dyslexia</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April 29</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Department of Education (2014) The Equality Act 2010 and Schools. 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https://assets.publishing.service.gov.uk/media/5a7e3237ed915d74e33f0ac9/Equality_Act_Advice_Final.pdf</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May 10</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Dyslexia Action (2024)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ADHD and Dyslexia: How to Help Children Thrive in School.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https://dyslexiaaction.org.uk/2024/03/adhd-and-dyslexia-helping-children-thrive-in-school/#:~:text=Shared%20characteristics,struggle%20with%20general%20organisation%20skills.&amp;text=Reading;%20children%20with%20ADHD%20and,their%20handwriting%20neat%20and%20tidy</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April 20</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 pos="382905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Dyslexia Connect (2020)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Avoidance.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https://www.dyslexiaconnect.com/dyslexia-connect-blog/dyslexia-and-behavior-difficulties/#:~:text=This%20is%20an%20extremely%20common,due%20to%20their%20language%20challenges</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May 11</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Equality Act 2010. 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8"/>
              </a:rPr>
              <a:t>https://www.legislation.gov.uk/ukpga/2010/15/contents</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April 1</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st</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Grant, F (2017)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Dyslexia – A Barrier to Natural Learning.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9"/>
              </a:rPr>
              <a:t>https://www.uhi.ac.uk/en/t4-media/one-web/university/learning-and-teaching-academy/event-docs/l-and-t-conferences/ltc17/files/dyslexia-handout.pdf</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April 20</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 pos="382905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Harding, S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et al,.</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(2023)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A Delphi study exploring the barriers to dyslexia diagnosis and support: A parent’s perspective.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0"/>
              </a:rPr>
              <a:t>https://eprints.whiterose.ac.uk/id/eprint/200452/7/Dyslexia%20-%202023%20-%20Harding%20-%20A%20Delphi%20study%20exploring%20the%20barriers%20to%20dyslexia%20diagnosis%20and%20support%20%20A%20parent%20s%20perspective.pdf</a:t>
            </a:r>
            <a:r>
              <a:rPr lang="en-GB" sz="1000" dirty="0">
                <a:effectLst/>
                <a:latin typeface="Aptos" panose="020B0004020202020204" pitchFamily="34" charset="0"/>
                <a:ea typeface="Aptos" panose="020B0004020202020204" pitchFamily="34" charset="0"/>
                <a:cs typeface="Times New Roman" panose="02020603050405020304" pitchFamily="18" charset="0"/>
              </a:rPr>
              <a:t>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(Accessed: May 11</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Helen Arkell Dyslexia Charity (2025)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Signs of Dyslexia.</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1"/>
              </a:rPr>
              <a:t>https://helenarkell.org.uk/about-dyslexia/signs-of-dyslexia/</a:t>
            </a:r>
            <a:r>
              <a:rPr lang="en-GB" sz="1000" dirty="0">
                <a:effectLst/>
                <a:latin typeface="Aptos" panose="020B0004020202020204" pitchFamily="34" charset="0"/>
                <a:ea typeface="Aptos" panose="020B0004020202020204" pitchFamily="34" charset="0"/>
                <a:cs typeface="Times New Roman" panose="02020603050405020304" pitchFamily="18" charset="0"/>
              </a:rPr>
              <a:t>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Accessed: April 28</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Internation Dyslexia Association (2025)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Dyslexia Basics.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2"/>
              </a:rPr>
              <a:t>https://dyslexiaida.org/dyslexia-basics/</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April 28</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Kaplan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(2003)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DCD may not be a discrete disorder.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3"/>
              </a:rPr>
              <a:t>https://www.sciencedirect.com/science/article/abs/pii/S0167945798000104</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May 10</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err="1">
                <a:effectLst/>
                <a:latin typeface="Times New Roman" panose="02020603050405020304" pitchFamily="18" charset="0"/>
                <a:ea typeface="Aptos" panose="020B0004020202020204" pitchFamily="34" charset="0"/>
                <a:cs typeface="Times New Roman" panose="02020603050405020304" pitchFamily="18" charset="0"/>
              </a:rPr>
              <a:t>Lasnick</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O., Feng, J., Quirion, A., Hart, S. and Hoeft, F. (2023) ‘The Importance of Family History in Dyslexia.’ 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4"/>
              </a:rPr>
              <a:t>https://pmc.ncbi.nlm.nih.gov/articles/PMC10306169/#:~:text=Certainly%2C%20environment%20impacts%20reading%20to,16%25%20(Figure%201)</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April 29</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Learning Disabilities (2025)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Dyspraxia.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5"/>
              </a:rPr>
              <a:t>https://www.learningdisabilities.org.uk/learning-disabilities/a-to-z/d/dyspraxia#:~:text=Research%20by%20Kaplan%20et%20al,ranging%20from%20mild%20to%20severe</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May 10</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err="1">
                <a:effectLst/>
                <a:latin typeface="Times New Roman" panose="02020603050405020304" pitchFamily="18" charset="0"/>
                <a:ea typeface="Aptos" panose="020B0004020202020204" pitchFamily="34" charset="0"/>
                <a:cs typeface="Times New Roman" panose="02020603050405020304" pitchFamily="18" charset="0"/>
              </a:rPr>
              <a:t>Lexxic</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(2024) ‘Dyslexia: Breaking Through Barriers. 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6"/>
              </a:rPr>
              <a:t>https://lexxic.com/blog/dyslexia-breaking-through-barriers</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April 20</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LRDFA (No Date)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The History of Dyslexia.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7"/>
              </a:rPr>
              <a:t>https://www.ldrfa.org/the-history-of-dyslexia/</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May 6</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 pos="382905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Miller, C. (No Date)’How Can We Help Kids With Non-Verbal Learning Disorder?’. 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8"/>
              </a:rPr>
              <a:t>https://www.winstonprep.edu/list-detail?pk=106957</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NHS UK (2022) Dyslexia Diagnosis. 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9"/>
              </a:rPr>
              <a:t>https://www.nhs.uk/conditions/dyslexia/diagnosis/</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(Accessed: May 10</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1000" dirty="0">
                <a:effectLst/>
                <a:latin typeface="Times New Roman" panose="02020603050405020304" pitchFamily="18" charset="0"/>
                <a:ea typeface="Aptos" panose="020B0004020202020204" pitchFamily="34" charset="0"/>
                <a:cs typeface="Times New Roman" panose="02020603050405020304" pitchFamily="18" charset="0"/>
              </a:rPr>
              <a:t>NHS UK (2025) </a:t>
            </a:r>
            <a:r>
              <a:rPr lang="en-GB" sz="1000" i="1" dirty="0">
                <a:effectLst/>
                <a:latin typeface="Times New Roman" panose="02020603050405020304" pitchFamily="18" charset="0"/>
                <a:ea typeface="Aptos" panose="020B0004020202020204" pitchFamily="34" charset="0"/>
                <a:cs typeface="Times New Roman" panose="02020603050405020304" pitchFamily="18" charset="0"/>
              </a:rPr>
              <a:t>Dyslexia.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0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0"/>
              </a:rPr>
              <a:t>https://www.nhs.uk/conditions/dyslexia/</a:t>
            </a:r>
            <a:r>
              <a:rPr lang="en-GB" sz="1000" dirty="0">
                <a:effectLst/>
                <a:latin typeface="Aptos" panose="020B0004020202020204" pitchFamily="34" charset="0"/>
                <a:ea typeface="Aptos" panose="020B0004020202020204" pitchFamily="34" charset="0"/>
                <a:cs typeface="Times New Roman" panose="02020603050405020304" pitchFamily="18" charset="0"/>
              </a:rPr>
              <a:t> (</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Accessed: April 1</a:t>
            </a:r>
            <a:r>
              <a:rPr lang="en-GB" sz="1000" baseline="30000" dirty="0">
                <a:effectLst/>
                <a:latin typeface="Times New Roman" panose="02020603050405020304" pitchFamily="18" charset="0"/>
                <a:ea typeface="Aptos" panose="020B0004020202020204" pitchFamily="34" charset="0"/>
                <a:cs typeface="Times New Roman" panose="02020603050405020304" pitchFamily="18" charset="0"/>
              </a:rPr>
              <a:t>st</a:t>
            </a:r>
            <a:r>
              <a:rPr lang="en-GB" sz="1000" dirty="0">
                <a:effectLst/>
                <a:latin typeface="Times New Roman" panose="02020603050405020304" pitchFamily="18" charset="0"/>
                <a:ea typeface="Aptos" panose="020B0004020202020204" pitchFamily="34" charset="0"/>
                <a:cs typeface="Times New Roman" panose="02020603050405020304" pitchFamily="18" charset="0"/>
              </a:rPr>
              <a:t> 2025).</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81382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0AFE27-FA27-73A0-375F-44740556BBD7}"/>
              </a:ext>
            </a:extLst>
          </p:cNvPr>
          <p:cNvSpPr txBox="1"/>
          <p:nvPr/>
        </p:nvSpPr>
        <p:spPr>
          <a:xfrm>
            <a:off x="218363" y="395925"/>
            <a:ext cx="11327642" cy="3416576"/>
          </a:xfrm>
          <a:prstGeom prst="rect">
            <a:avLst/>
          </a:prstGeom>
          <a:noFill/>
        </p:spPr>
        <p:txBody>
          <a:bodyPr wrap="square" rtlCol="0">
            <a:spAutoFit/>
          </a:bodyPr>
          <a:lstStyle/>
          <a:p>
            <a:pPr>
              <a:lnSpc>
                <a:spcPct val="107000"/>
              </a:lnSpc>
              <a:spcAft>
                <a:spcPts val="800"/>
              </a:spcAft>
              <a:buNone/>
              <a:tabLst>
                <a:tab pos="838200" algn="l"/>
              </a:tabLst>
            </a:pPr>
            <a:r>
              <a:rPr lang="en-GB" sz="900" dirty="0">
                <a:effectLst/>
                <a:latin typeface="Times New Roman" panose="02020603050405020304" pitchFamily="18" charset="0"/>
                <a:ea typeface="Aptos" panose="020B0004020202020204" pitchFamily="34" charset="0"/>
                <a:cs typeface="Times New Roman" panose="02020603050405020304" pitchFamily="18" charset="0"/>
              </a:rPr>
              <a:t>Parliament UK (2006) ‘Memorandum submitted by the Dyslexia Institute’. Available at: </a:t>
            </a:r>
            <a:r>
              <a:rPr lang="en-GB" sz="9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https://publications.parliament.uk/pa/cm200506/cmselect/cmeduski/478/6031504.htm</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(Accessed: April 1</a:t>
            </a:r>
            <a:r>
              <a:rPr lang="en-GB" sz="900" baseline="30000" dirty="0">
                <a:effectLst/>
                <a:latin typeface="Times New Roman" panose="02020603050405020304" pitchFamily="18" charset="0"/>
                <a:ea typeface="Aptos" panose="020B0004020202020204" pitchFamily="34" charset="0"/>
                <a:cs typeface="Times New Roman" panose="02020603050405020304" pitchFamily="18" charset="0"/>
              </a:rPr>
              <a:t>st</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9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900" dirty="0">
                <a:effectLst/>
                <a:latin typeface="Times New Roman" panose="02020603050405020304" pitchFamily="18" charset="0"/>
                <a:ea typeface="Aptos" panose="020B0004020202020204" pitchFamily="34" charset="0"/>
                <a:cs typeface="Times New Roman" panose="02020603050405020304" pitchFamily="18" charset="0"/>
              </a:rPr>
              <a:t>Rawe, J (2024) </a:t>
            </a:r>
            <a:r>
              <a:rPr lang="en-GB" sz="900" i="1" dirty="0">
                <a:effectLst/>
                <a:latin typeface="Times New Roman" panose="02020603050405020304" pitchFamily="18" charset="0"/>
                <a:ea typeface="Aptos" panose="020B0004020202020204" pitchFamily="34" charset="0"/>
                <a:cs typeface="Times New Roman" panose="02020603050405020304" pitchFamily="18" charset="0"/>
              </a:rPr>
              <a:t>What is Dyslexia? </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9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https://www.understood.org/en/articles/what-is-dyslexia</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(Accessed: April 29</a:t>
            </a:r>
            <a:r>
              <a:rPr lang="en-GB" sz="9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9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900" dirty="0">
                <a:effectLst/>
                <a:latin typeface="Times New Roman" panose="02020603050405020304" pitchFamily="18" charset="0"/>
                <a:ea typeface="Aptos" panose="020B0004020202020204" pitchFamily="34" charset="0"/>
                <a:cs typeface="Times New Roman" panose="02020603050405020304" pitchFamily="18" charset="0"/>
              </a:rPr>
              <a:t>Reid, G (2017) </a:t>
            </a:r>
            <a:r>
              <a:rPr lang="en-GB" sz="900" i="1" dirty="0">
                <a:effectLst/>
                <a:latin typeface="Times New Roman" panose="02020603050405020304" pitchFamily="18" charset="0"/>
                <a:ea typeface="Aptos" panose="020B0004020202020204" pitchFamily="34" charset="0"/>
                <a:cs typeface="Times New Roman" panose="02020603050405020304" pitchFamily="18" charset="0"/>
              </a:rPr>
              <a:t>Dyslexia in the early years: a handbook for practice. </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Jessica Kinglsey Publishers. </a:t>
            </a:r>
            <a:endParaRPr lang="en-GB" sz="9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900" dirty="0">
                <a:effectLst/>
                <a:latin typeface="Times New Roman" panose="02020603050405020304" pitchFamily="18" charset="0"/>
                <a:ea typeface="Aptos" panose="020B0004020202020204" pitchFamily="34" charset="0"/>
                <a:cs typeface="Times New Roman" panose="02020603050405020304" pitchFamily="18" charset="0"/>
              </a:rPr>
              <a:t>Schwab Learning (2004) ‘Dr. Gordon Sherman on Brain Research and Reading’. Available at: </a:t>
            </a:r>
            <a:r>
              <a:rPr lang="en-GB" sz="9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https://impactofspecialneeds.weebly.com/uploads/3/4/1/9/3419723/brain_research_and_reading.pdf#:~:text=Studies%20of%20brains%20donated%20to%20medical%20research,%E2%80%94%20the%20cerebral%20cortex%20and%20the%20thalamus</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(Accessed: May 10</a:t>
            </a:r>
            <a:r>
              <a:rPr lang="en-GB" sz="9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9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900" dirty="0">
                <a:effectLst/>
                <a:latin typeface="Times New Roman" panose="02020603050405020304" pitchFamily="18" charset="0"/>
                <a:ea typeface="Aptos" panose="020B0004020202020204" pitchFamily="34" charset="0"/>
                <a:cs typeface="Times New Roman" panose="02020603050405020304" pitchFamily="18" charset="0"/>
              </a:rPr>
              <a:t>The Rose Report (2009) </a:t>
            </a:r>
            <a:r>
              <a:rPr lang="en-GB" sz="900" i="1" dirty="0">
                <a:effectLst/>
                <a:latin typeface="Times New Roman" panose="02020603050405020304" pitchFamily="18" charset="0"/>
                <a:ea typeface="Aptos" panose="020B0004020202020204" pitchFamily="34" charset="0"/>
                <a:cs typeface="Times New Roman" panose="02020603050405020304" pitchFamily="18" charset="0"/>
              </a:rPr>
              <a:t>Identifying and Teaching Children and Young People with Dyslexia and Literacy Difficulties. </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9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https://www.thedyslexia-spldtrust.org.uk/media/downloads/inline/the-rose-report.1294933674.pdf</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(Accessed: April 20</a:t>
            </a:r>
            <a:r>
              <a:rPr lang="en-GB" sz="9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9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900" dirty="0">
                <a:effectLst/>
                <a:latin typeface="Times New Roman" panose="02020603050405020304" pitchFamily="18" charset="0"/>
                <a:ea typeface="Aptos" panose="020B0004020202020204" pitchFamily="34" charset="0"/>
                <a:cs typeface="Times New Roman" panose="02020603050405020304" pitchFamily="18" charset="0"/>
              </a:rPr>
              <a:t>University of Oxford (2025) </a:t>
            </a:r>
            <a:r>
              <a:rPr lang="en-GB" sz="900" i="1" dirty="0">
                <a:effectLst/>
                <a:latin typeface="Times New Roman" panose="02020603050405020304" pitchFamily="18" charset="0"/>
                <a:ea typeface="Aptos" panose="020B0004020202020204" pitchFamily="34" charset="0"/>
                <a:cs typeface="Times New Roman" panose="02020603050405020304" pitchFamily="18" charset="0"/>
              </a:rPr>
              <a:t>A Brief History of Dyslexia.</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Available at:</a:t>
            </a:r>
            <a:r>
              <a:rPr lang="en-GB" sz="900" i="1" dirty="0">
                <a:effectLst/>
                <a:latin typeface="Times New Roman" panose="02020603050405020304" pitchFamily="18" charset="0"/>
                <a:ea typeface="Aptos" panose="020B0004020202020204" pitchFamily="34" charset="0"/>
                <a:cs typeface="Times New Roman" panose="02020603050405020304" pitchFamily="18" charset="0"/>
              </a:rPr>
              <a:t> </a:t>
            </a:r>
            <a:r>
              <a:rPr lang="en-GB" sz="9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https://dyslexiahistory.web.ox.ac.uk/brief-history-dyslexia</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(Accessed: April 1</a:t>
            </a:r>
            <a:r>
              <a:rPr lang="en-GB" sz="900" baseline="30000" dirty="0">
                <a:effectLst/>
                <a:latin typeface="Times New Roman" panose="02020603050405020304" pitchFamily="18" charset="0"/>
                <a:ea typeface="Aptos" panose="020B0004020202020204" pitchFamily="34" charset="0"/>
                <a:cs typeface="Times New Roman" panose="02020603050405020304" pitchFamily="18" charset="0"/>
              </a:rPr>
              <a:t>st</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2025).</a:t>
            </a:r>
          </a:p>
          <a:p>
            <a:pPr>
              <a:lnSpc>
                <a:spcPct val="107000"/>
              </a:lnSpc>
              <a:spcAft>
                <a:spcPts val="800"/>
              </a:spcAft>
              <a:tabLst>
                <a:tab pos="838200" algn="l"/>
              </a:tabLst>
            </a:pPr>
            <a:r>
              <a:rPr lang="en-GB" sz="1050" dirty="0">
                <a:effectLst/>
                <a:latin typeface="Times New Roman" panose="02020603050405020304" pitchFamily="18" charset="0"/>
                <a:ea typeface="Aptos" panose="020B0004020202020204" pitchFamily="34" charset="0"/>
                <a:cs typeface="Times New Roman" panose="02020603050405020304" pitchFamily="18" charset="0"/>
              </a:rPr>
              <a:t>Vain, C. (2025) </a:t>
            </a:r>
            <a:r>
              <a:rPr lang="en-GB" sz="1050" i="1" dirty="0">
                <a:effectLst/>
                <a:latin typeface="Times New Roman" panose="02020603050405020304" pitchFamily="18" charset="0"/>
                <a:ea typeface="Aptos" panose="020B0004020202020204" pitchFamily="34" charset="0"/>
                <a:cs typeface="Times New Roman" panose="02020603050405020304" pitchFamily="18" charset="0"/>
              </a:rPr>
              <a:t>Dyslexia Demystified: Understanding the Neurological Basis.</a:t>
            </a:r>
            <a:r>
              <a:rPr lang="en-GB" sz="1050" dirty="0">
                <a:effectLst/>
                <a:latin typeface="Times New Roman" panose="02020603050405020304" pitchFamily="18" charset="0"/>
                <a:ea typeface="Aptos" panose="020B0004020202020204" pitchFamily="34" charset="0"/>
                <a:cs typeface="Times New Roman" panose="02020603050405020304" pitchFamily="18" charset="0"/>
              </a:rPr>
              <a:t> Available at:</a:t>
            </a:r>
            <a:r>
              <a:rPr lang="en-GB" sz="1050" i="1"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05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https://cpdonline.co.uk/knowledge-base/mental-health/dyslexia-demystified-understanding-neurological-basis</a:t>
            </a:r>
            <a:r>
              <a:rPr lang="en-GB" sz="1050" dirty="0">
                <a:effectLst/>
                <a:latin typeface="Times New Roman" panose="02020603050405020304" pitchFamily="18" charset="0"/>
                <a:ea typeface="Aptos" panose="020B0004020202020204" pitchFamily="34" charset="0"/>
                <a:cs typeface="Times New Roman" panose="02020603050405020304" pitchFamily="18" charset="0"/>
              </a:rPr>
              <a:t> (accessed: May 12</a:t>
            </a:r>
            <a:r>
              <a:rPr lang="en-GB" sz="105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050" dirty="0">
                <a:effectLst/>
                <a:latin typeface="Times New Roman" panose="02020603050405020304" pitchFamily="18" charset="0"/>
                <a:ea typeface="Aptos" panose="020B0004020202020204" pitchFamily="34" charset="0"/>
                <a:cs typeface="Times New Roman" panose="02020603050405020304" pitchFamily="18" charset="0"/>
              </a:rPr>
              <a:t> 2025).</a:t>
            </a:r>
            <a:endParaRPr lang="en-GB" sz="9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838200" algn="l"/>
              </a:tabLst>
            </a:pPr>
            <a:r>
              <a:rPr lang="en-GB" sz="900" dirty="0">
                <a:effectLst/>
                <a:latin typeface="Times New Roman" panose="02020603050405020304" pitchFamily="18" charset="0"/>
                <a:ea typeface="Aptos" panose="020B0004020202020204" pitchFamily="34" charset="0"/>
                <a:cs typeface="Times New Roman" panose="02020603050405020304" pitchFamily="18" charset="0"/>
              </a:rPr>
              <a:t>Williams, K (2025) </a:t>
            </a:r>
            <a:r>
              <a:rPr lang="en-GB" sz="900" i="1" dirty="0">
                <a:effectLst/>
                <a:latin typeface="Times New Roman" panose="02020603050405020304" pitchFamily="18" charset="0"/>
                <a:ea typeface="Aptos" panose="020B0004020202020204" pitchFamily="34" charset="0"/>
                <a:cs typeface="Times New Roman" panose="02020603050405020304" pitchFamily="18" charset="0"/>
              </a:rPr>
              <a:t>Tips for parents supporting a dyslexic child at home. </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9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8"/>
              </a:rPr>
              <a:t>https://www.dyslexiauk.co.uk/supporting-your-dyslexic-child-at-home-practical-tips-for-parents/</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(Accessed: May 10</a:t>
            </a:r>
            <a:r>
              <a:rPr lang="en-GB" sz="9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2024). </a:t>
            </a:r>
            <a:endParaRPr lang="en-GB" sz="9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tabLst>
                <a:tab pos="838200" algn="l"/>
              </a:tabLst>
            </a:pPr>
            <a:r>
              <a:rPr lang="en-GB" sz="900" dirty="0">
                <a:effectLst/>
                <a:latin typeface="Times New Roman" panose="02020603050405020304" pitchFamily="18" charset="0"/>
                <a:ea typeface="Aptos" panose="020B0004020202020204" pitchFamily="34" charset="0"/>
                <a:cs typeface="Times New Roman" panose="02020603050405020304" pitchFamily="18" charset="0"/>
              </a:rPr>
              <a:t>Yale Medicine Magazine (2003) ‘Brain scans reveal disruption in the neural circuitry of children with dyslexia’. Available at: </a:t>
            </a:r>
            <a:r>
              <a:rPr lang="en-GB" sz="9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9"/>
              </a:rPr>
              <a:t>https://medicine.yale.edu/news/yale-medicine-magazine/article/brain-scans-reveal-disruption-in-the-neural-circuitry/</a:t>
            </a:r>
            <a:r>
              <a:rPr lang="en-GB" sz="900" dirty="0">
                <a:effectLst/>
                <a:latin typeface="Aptos" panose="020B0004020202020204" pitchFamily="34" charset="0"/>
                <a:ea typeface="Aptos" panose="020B0004020202020204" pitchFamily="34" charset="0"/>
                <a:cs typeface="Times New Roman" panose="02020603050405020304" pitchFamily="18" charset="0"/>
              </a:rPr>
              <a:t> (</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Accessed: May 10</a:t>
            </a:r>
            <a:r>
              <a:rPr lang="en-GB" sz="9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900" dirty="0">
                <a:effectLst/>
                <a:latin typeface="Times New Roman" panose="02020603050405020304" pitchFamily="18" charset="0"/>
                <a:ea typeface="Aptos" panose="020B0004020202020204" pitchFamily="34" charset="0"/>
                <a:cs typeface="Times New Roman" panose="02020603050405020304" pitchFamily="18" charset="0"/>
              </a:rPr>
              <a:t> 2025). </a:t>
            </a:r>
            <a:endParaRPr lang="en-GB" sz="9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195551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15" ma:contentTypeDescription="Create a new document." ma:contentTypeScope="" ma:versionID="7c415f589101b6d5598387206fd0457f">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b7648021bb187b5661d9ccfc291d2319" ns3:_="" ns4:_="">
    <xsd:import namespace="cf035609-6cff-4773-8cb9-aee94aa6423a"/>
    <xsd:import namespace="2894b9f9-d233-4e1e-82bf-b6bf6c40fee1"/>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AutoTags" minOccurs="0"/>
                <xsd:element ref="ns3:MediaServiceGenerationTime" minOccurs="0"/>
                <xsd:element ref="ns3:MediaServiceEventHashCode" minOccurs="0"/>
                <xsd:element ref="ns3:MediaLengthInSecond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Props1.xml><?xml version="1.0" encoding="utf-8"?>
<ds:datastoreItem xmlns:ds="http://schemas.openxmlformats.org/officeDocument/2006/customXml" ds:itemID="{F3D1F8E2-E5B8-4544-A654-ABB4BEDBCE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0687C98-693D-4C9C-A60F-B0753A81CDBE}">
  <ds:schemaRefs>
    <ds:schemaRef ds:uri="http://schemas.microsoft.com/sharepoint/v3/contenttype/forms"/>
  </ds:schemaRefs>
</ds:datastoreItem>
</file>

<file path=customXml/itemProps3.xml><?xml version="1.0" encoding="utf-8"?>
<ds:datastoreItem xmlns:ds="http://schemas.openxmlformats.org/officeDocument/2006/customXml" ds:itemID="{68382908-1692-4E22-A96E-B979723FE10E}">
  <ds:schemaRefs>
    <ds:schemaRef ds:uri="http://www.w3.org/XML/1998/namespace"/>
    <ds:schemaRef ds:uri="http://purl.org/dc/elements/1.1/"/>
    <ds:schemaRef ds:uri="http://schemas.microsoft.com/office/2006/documentManagement/types"/>
    <ds:schemaRef ds:uri="http://schemas.microsoft.com/office/2006/metadata/properties"/>
    <ds:schemaRef ds:uri="http://purl.org/dc/dcmitype/"/>
    <ds:schemaRef ds:uri="http://purl.org/dc/terms/"/>
    <ds:schemaRef ds:uri="http://schemas.microsoft.com/office/infopath/2007/PartnerControls"/>
    <ds:schemaRef ds:uri="http://schemas.openxmlformats.org/package/2006/metadata/core-properties"/>
    <ds:schemaRef ds:uri="2894b9f9-d233-4e1e-82bf-b6bf6c40fee1"/>
    <ds:schemaRef ds:uri="cf035609-6cff-4773-8cb9-aee94aa6423a"/>
  </ds:schemaRefs>
</ds:datastoreItem>
</file>

<file path=docProps/app.xml><?xml version="1.0" encoding="utf-8"?>
<Properties xmlns="http://schemas.openxmlformats.org/officeDocument/2006/extended-properties" xmlns:vt="http://schemas.openxmlformats.org/officeDocument/2006/docPropsVTypes">
  <TotalTime>178</TotalTime>
  <Words>2432</Words>
  <Application>Microsoft Office PowerPoint</Application>
  <PresentationFormat>Widescreen</PresentationFormat>
  <Paragraphs>64</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vt:lpstr>
      <vt:lpstr>Aptos Display</vt:lpstr>
      <vt:lpstr>Arial</vt:lpstr>
      <vt:lpstr>Calibri</vt:lpstr>
      <vt:lpstr>Times New Roman</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 Jones</dc:creator>
  <cp:lastModifiedBy>Lauren Jones</cp:lastModifiedBy>
  <cp:revision>3</cp:revision>
  <dcterms:created xsi:type="dcterms:W3CDTF">2025-05-12T16:15:23Z</dcterms:created>
  <dcterms:modified xsi:type="dcterms:W3CDTF">2025-05-12T19:14:22Z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