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62" r:id="rId3"/>
    <p:sldId id="257" r:id="rId4"/>
    <p:sldId id="261" r:id="rId5"/>
    <p:sldId id="258" r:id="rId6"/>
    <p:sldId id="269" r:id="rId7"/>
    <p:sldId id="267" r:id="rId8"/>
    <p:sldId id="270" r:id="rId9"/>
    <p:sldId id="260" r:id="rId10"/>
    <p:sldId id="265" r:id="rId11"/>
    <p:sldId id="259" r:id="rId12"/>
    <p:sldId id="263" r:id="rId13"/>
    <p:sldId id="268" r:id="rId14"/>
    <p:sldId id="272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C8AF5E-B321-3C0D-70A5-11F722EB7125}" v="105" dt="2026-06-21T23:25:55.748"/>
    <p1510:client id="{9CDFEE61-9865-376C-CFAD-4BBA561F4806}" v="471" dt="2026-06-22T00:11:43.476"/>
    <p1510:client id="{D719B512-72C6-34F3-E566-8A1EC0B1C817}" v="481" dt="2026-06-20T15:23:49.7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51" d="100"/>
          <a:sy n="51" d="100"/>
        </p:scale>
        <p:origin x="72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businessindustryandtrade" TargetMode="External"/><Relationship Id="rId13" Type="http://schemas.openxmlformats.org/officeDocument/2006/relationships/hyperlink" Target="https://www.mckinsey.com/industries/consumer-packaged-goods/our-insights" TargetMode="External"/><Relationship Id="rId18" Type="http://schemas.openxmlformats.org/officeDocument/2006/relationships/hyperlink" Target="https://www.acas.org.uk/" TargetMode="External"/><Relationship Id="rId3" Type="http://schemas.openxmlformats.org/officeDocument/2006/relationships/hyperlink" Target="https://www.gov.uk/browse/business" TargetMode="External"/><Relationship Id="rId7" Type="http://schemas.openxmlformats.org/officeDocument/2006/relationships/hyperlink" Target="https://www.bankofengland.co.uk/monetary-policy" TargetMode="External"/><Relationship Id="rId12" Type="http://schemas.openxmlformats.org/officeDocument/2006/relationships/hyperlink" Target="http://www.mckinsey.com" TargetMode="External"/><Relationship Id="rId17" Type="http://schemas.openxmlformats.org/officeDocument/2006/relationships/hyperlink" Target="https://deliveroo.co.uk/about-us" TargetMode="External"/><Relationship Id="rId2" Type="http://schemas.openxmlformats.org/officeDocument/2006/relationships/hyperlink" Target="http://Www.gov.uk" TargetMode="External"/><Relationship Id="rId16" Type="http://schemas.openxmlformats.org/officeDocument/2006/relationships/hyperlink" Target="https://www.ons.gov.uk/employmentandlabourmarke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browse/business/business-tax-returns" TargetMode="External"/><Relationship Id="rId11" Type="http://schemas.openxmlformats.org/officeDocument/2006/relationships/hyperlink" Target="https://www.oecd.org/en/topics/smes-and-entrepreneurship.html" TargetMode="External"/><Relationship Id="rId5" Type="http://schemas.openxmlformats.org/officeDocument/2006/relationships/hyperlink" Target="https://www.gov.uk/get-ready-to-employ-someone" TargetMode="External"/><Relationship Id="rId15" Type="http://schemas.openxmlformats.org/officeDocument/2006/relationships/hyperlink" Target="https://blackboxintelligence.com/yumpingo" TargetMode="External"/><Relationship Id="rId10" Type="http://schemas.openxmlformats.org/officeDocument/2006/relationships/hyperlink" Target="https://www.worldbank.org/ext/en/topic/competitiveness/small-and-medium-enterprises-smes-finance" TargetMode="External"/><Relationship Id="rId19" Type="http://schemas.openxmlformats.org/officeDocument/2006/relationships/hyperlink" Target="https://www.wix.com/lp-en/domain?utm_source=bing&amp;utm_medium=cpc&amp;utm_campaign=506066532" TargetMode="External"/><Relationship Id="rId4" Type="http://schemas.openxmlformats.org/officeDocument/2006/relationships/hyperlink" Target="http://www.gov.uk" TargetMode="External"/><Relationship Id="rId9" Type="http://schemas.openxmlformats.org/officeDocument/2006/relationships/hyperlink" Target="https://www.imf.org/en/Home" TargetMode="External"/><Relationship Id="rId14" Type="http://schemas.openxmlformats.org/officeDocument/2006/relationships/hyperlink" Target="https://www.bain.com/insights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770A7-CBEF-5F4A-C02E-7C446B8AB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89B2F-44DC-CBB6-6F78-B69749BE0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algn="just">
              <a:buNone/>
            </a:pPr>
            <a:r>
              <a:rPr lang="en-US" sz="2400" dirty="0"/>
              <a:t>  I confirm that I have not presented any AI generated text as my own work. I confirm that I have copies of my drafts, notes, and other resources I used before, and after the use of AI tools which I may be asked to provide in evidence. However, I have used ai material to construct customized images </a:t>
            </a:r>
            <a:r>
              <a:rPr lang="en-US" sz="2400"/>
              <a:t>which I have generated.</a:t>
            </a:r>
            <a:endParaRPr lang="en-GB" sz="240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904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88BE5-A4A8-3E97-C9F2-FB46626FB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782" y="21904"/>
            <a:ext cx="11239018" cy="683024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Managing Enterprise</a:t>
            </a:r>
            <a:endParaRPr lang="en-GB" dirty="0">
              <a:ea typeface="+mn-lt"/>
              <a:cs typeface="+mn-lt"/>
            </a:endParaRP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Module Name  BMSW4011 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Module Lead: Mel Squire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Student name: Mohammed Sumon Ali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Student number: 1813647</a:t>
            </a:r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Deadline: 22nd June </a:t>
            </a:r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 black and white text&#10;&#10;AI-generated content may be incorrect.">
            <a:extLst>
              <a:ext uri="{FF2B5EF4-FFF2-40B4-BE49-F238E27FC236}">
                <a16:creationId xmlns:a16="http://schemas.microsoft.com/office/drawing/2014/main" id="{B06B002A-F52F-95FB-004C-425D22209A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372" y="22596"/>
            <a:ext cx="2828925" cy="113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909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A04DD-BB11-D185-EB19-518F1A129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65" y="-1407"/>
            <a:ext cx="4110942" cy="679310"/>
          </a:xfrm>
        </p:spPr>
        <p:txBody>
          <a:bodyPr>
            <a:noAutofit/>
          </a:bodyPr>
          <a:lstStyle/>
          <a:p>
            <a:r>
              <a:rPr lang="en-GB" sz="2500"/>
              <a:t>Presentation overview</a:t>
            </a:r>
            <a:endParaRPr lang="en-US" sz="2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5D47-CB47-40F6-8A54-D86C3A97EC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64" y="1258878"/>
            <a:ext cx="4110942" cy="56038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1. Business Overview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1.1 Product/service description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1.2 Business name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1.3 My story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1.4 Mission statement/aim/SMART objectives and USP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1.5 Legal structure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1.6 Proposed location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1.7 HRM strategy and organisation chart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1.8 Financial overview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1.9 SWOT</a:t>
            </a:r>
            <a:endParaRPr lang="en-GB" sz="200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1.10 Market research</a:t>
            </a:r>
            <a:endParaRPr lang="en-GB" sz="2000"/>
          </a:p>
          <a:p>
            <a:pPr marL="0" indent="0">
              <a:buNone/>
            </a:pPr>
            <a:endParaRPr lang="en-GB" sz="105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45638D-4BAE-ACAF-A2E0-AF0E1453F29D}"/>
              </a:ext>
            </a:extLst>
          </p:cNvPr>
          <p:cNvSpPr txBox="1"/>
          <p:nvPr/>
        </p:nvSpPr>
        <p:spPr>
          <a:xfrm>
            <a:off x="5597405" y="670716"/>
            <a:ext cx="5562708" cy="4826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16388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ACE3167-BB03-8451-60ED-5FB70CF30D18}"/>
              </a:ext>
            </a:extLst>
          </p:cNvPr>
          <p:cNvSpPr txBox="1"/>
          <p:nvPr/>
        </p:nvSpPr>
        <p:spPr>
          <a:xfrm>
            <a:off x="-4324" y="1181932"/>
            <a:ext cx="7985935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GB" sz="32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2 Marketing strategy</a:t>
            </a:r>
            <a:r>
              <a:rPr lang="en-US" sz="32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 sz="3200" b="0" i="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85750" lvl="0" indent="-285750" algn="l" rtl="0">
              <a:buFont typeface="Arial,Sans-Serif"/>
              <a:buChar char="•"/>
            </a:pPr>
            <a:r>
              <a:rPr lang="en-GB" sz="32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2.1 Marketing Plan</a:t>
            </a:r>
            <a:r>
              <a:rPr lang="en-US" sz="32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 sz="3200" b="0" i="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85750" lvl="0" indent="-285750" algn="l" rtl="0">
              <a:buFont typeface="Arial,Sans-Serif"/>
              <a:buChar char="•"/>
            </a:pPr>
            <a:r>
              <a:rPr lang="en-GB" sz="32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2.2 Cost strategy</a:t>
            </a:r>
            <a:r>
              <a:rPr lang="en-US" sz="32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 sz="3200" b="0" i="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85750" lvl="0" indent="-285750" algn="l" rtl="0">
              <a:buFont typeface="Arial,Sans-Serif"/>
              <a:buChar char="•"/>
            </a:pPr>
            <a:r>
              <a:rPr lang="en-GB" sz="32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2.3 Segmentation strategy</a:t>
            </a:r>
            <a:r>
              <a:rPr lang="en-US" sz="32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 sz="3200" b="0" i="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85750" lvl="0" indent="-285750" algn="l" rtl="0">
              <a:buFont typeface="Arial,Sans-Serif"/>
              <a:buChar char="•"/>
            </a:pPr>
            <a:r>
              <a:rPr lang="en-GB" sz="32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2.4 Marketing examples</a:t>
            </a:r>
            <a:r>
              <a:rPr lang="en-US" sz="32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 sz="3200" b="0" i="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85750" lvl="0" indent="-285750" algn="l" rtl="0">
              <a:buFont typeface="Arial,Sans-Serif"/>
              <a:buChar char="•"/>
            </a:pPr>
            <a:r>
              <a:rPr lang="en-GB" sz="32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3 Why you should invest in ME</a:t>
            </a:r>
            <a:r>
              <a:rPr lang="en-US" sz="32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 sz="3200" b="0" i="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32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3.1 MY strengths </a:t>
            </a:r>
            <a:r>
              <a:rPr lang="en-GB" sz="3200">
                <a:solidFill>
                  <a:srgbClr val="000000"/>
                </a:solidFill>
                <a:latin typeface="Aptos"/>
                <a:ea typeface="Arial"/>
                <a:cs typeface="Arial"/>
              </a:rPr>
              <a:t>and entrepreneurial</a:t>
            </a:r>
            <a:r>
              <a:rPr lang="en-GB" sz="32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traits</a:t>
            </a:r>
            <a:r>
              <a:rPr lang="en-US" sz="3200" b="0" i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sz="32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3.2 Achievements </a:t>
            </a:r>
            <a:r>
              <a:rPr lang="en-GB" sz="3200">
                <a:solidFill>
                  <a:srgbClr val="000000"/>
                </a:solidFill>
                <a:latin typeface="Aptos"/>
                <a:ea typeface="Arial"/>
                <a:cs typeface="Arial"/>
              </a:rPr>
              <a:t>and experience</a:t>
            </a:r>
            <a:r>
              <a:rPr lang="en-US" sz="3200" b="0" i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buFont typeface="Arial,Sans-Serif"/>
              <a:buChar char="•"/>
            </a:pPr>
            <a:r>
              <a:rPr lang="en-GB" sz="32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3.3 My passion</a:t>
            </a:r>
            <a:r>
              <a:rPr lang="en-US" sz="32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 sz="3200" b="0" i="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85750" lvl="0" indent="-285750" algn="l" rtl="0">
              <a:buFont typeface="Arial,Sans-Serif"/>
              <a:buChar char="•"/>
            </a:pPr>
            <a:r>
              <a:rPr lang="en-GB" sz="32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4. Conclusion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44047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 descr="A logo for a fast food restaurant&#10;&#10;AI-generated content may be incorrect.">
            <a:extLst>
              <a:ext uri="{FF2B5EF4-FFF2-40B4-BE49-F238E27FC236}">
                <a16:creationId xmlns:a16="http://schemas.microsoft.com/office/drawing/2014/main" id="{80158A06-6EA6-3745-3C3F-F8E467FE1D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82" y="805737"/>
            <a:ext cx="4777381" cy="5076782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83F7F422-2F6B-D749-460C-8B0F99DB7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3070" y="233903"/>
            <a:ext cx="6004594" cy="622108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/>
              <a:t>1.1  Product/service description</a:t>
            </a:r>
            <a:endParaRPr lang="en-US" sz="16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Doner Kings is a fast-food takeaway in Cardiff </a:t>
            </a:r>
            <a:r>
              <a:rPr lang="en-GB" sz="1600" dirty="0">
                <a:ea typeface="+mn-lt"/>
                <a:cs typeface="+mn-lt"/>
              </a:rPr>
              <a:t>selling doner kebabs, wraps, burgers, loaded fries, and drinks. It focuses on good quality food, affordable prices, and fast service, mainly targeting students, young adults, and local workers.</a:t>
            </a:r>
            <a:endParaRPr lang="en-US" sz="1600"/>
          </a:p>
          <a:p>
            <a:pPr marL="0" indent="0">
              <a:buNone/>
            </a:pPr>
            <a:r>
              <a:rPr lang="en-GB" sz="1600"/>
              <a:t>1.2 business name</a:t>
            </a:r>
            <a:endParaRPr lang="en-US" sz="1600"/>
          </a:p>
          <a:p>
            <a:pPr marL="0" indent="0">
              <a:buNone/>
            </a:pPr>
            <a:r>
              <a:rPr lang="en-GB" sz="1600"/>
              <a:t> doner king</a:t>
            </a:r>
            <a:endParaRPr lang="en-US" sz="1600"/>
          </a:p>
          <a:p>
            <a:pPr marL="0" indent="0">
              <a:buNone/>
            </a:pPr>
            <a:r>
              <a:rPr lang="en-GB" sz="1600"/>
              <a:t>1.3 my story</a:t>
            </a:r>
          </a:p>
          <a:p>
            <a:pPr marL="0" indent="0">
              <a:buNone/>
            </a:pPr>
            <a:r>
              <a:rPr lang="en-GB" sz="1600"/>
              <a:t>previously worked in a restaurant which allowed me to gain experience allowing me to open my own one</a:t>
            </a:r>
            <a:endParaRPr lang="en-GB"/>
          </a:p>
          <a:p>
            <a:pPr marL="0" indent="0">
              <a:buNone/>
            </a:pPr>
            <a:r>
              <a:rPr lang="en-GB" sz="1600" dirty="0"/>
              <a:t>1.4 </a:t>
            </a:r>
            <a:r>
              <a:rPr lang="en-GB" sz="2000" dirty="0"/>
              <a:t> </a:t>
            </a:r>
            <a:r>
              <a:rPr lang="en-GB" sz="1600" dirty="0"/>
              <a:t>Mission statement/aim/</a:t>
            </a:r>
            <a:r>
              <a:rPr lang="en-GB" sz="1600" dirty="0" err="1"/>
              <a:t>SMARTobjectives</a:t>
            </a:r>
            <a:r>
              <a:rPr lang="en-GB" sz="1600" dirty="0"/>
              <a:t> and USP</a:t>
            </a: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 I want to serve tasty, high-quality doner food at affordable prices with great customer service.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090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44405-8B8C-F3FC-E912-9BF7BCE53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2000"/>
              <a:t>Aims:</a:t>
            </a:r>
            <a:endParaRPr lang="en-US" sz="2000"/>
          </a:p>
          <a:p>
            <a:pPr>
              <a:buFont typeface="Arial"/>
              <a:buChar char="•"/>
            </a:pPr>
            <a:r>
              <a:rPr lang="en-GB" sz="2000"/>
              <a:t>Build a good reputation in Cardiff. </a:t>
            </a:r>
            <a:endParaRPr lang="en-US" sz="2000"/>
          </a:p>
          <a:p>
            <a:pPr>
              <a:buFont typeface="Arial"/>
              <a:buChar char="•"/>
            </a:pPr>
            <a:r>
              <a:rPr lang="en-GB" sz="2000"/>
              <a:t>Make a profit in the first year. </a:t>
            </a:r>
            <a:endParaRPr lang="en-US" sz="2000"/>
          </a:p>
          <a:p>
            <a:pPr>
              <a:buFont typeface="Arial"/>
              <a:buChar char="•"/>
            </a:pPr>
            <a:r>
              <a:rPr lang="en-GB" sz="2000"/>
              <a:t>Bring new flavours to local customers. </a:t>
            </a:r>
            <a:endParaRPr lang="en-US" sz="2000"/>
          </a:p>
          <a:p>
            <a:pPr indent="0">
              <a:buNone/>
            </a:pPr>
            <a:r>
              <a:rPr lang="en-GB" sz="2000"/>
              <a:t>SMART Objectives:</a:t>
            </a:r>
            <a:endParaRPr lang="en-US" sz="2000"/>
          </a:p>
          <a:p>
            <a:pPr>
              <a:buFont typeface="Arial"/>
              <a:buChar char="•"/>
            </a:pPr>
            <a:r>
              <a:rPr lang="en-GB" sz="2000"/>
              <a:t>Make £100,000 in sales in the first year. </a:t>
            </a:r>
            <a:endParaRPr lang="en-US" sz="2000"/>
          </a:p>
          <a:p>
            <a:pPr>
              <a:buFont typeface="Arial"/>
              <a:buChar char="•"/>
            </a:pPr>
            <a:r>
              <a:rPr lang="en-GB" sz="2000"/>
              <a:t>Reach 500 social media followers within 6 months. </a:t>
            </a:r>
            <a:endParaRPr lang="en-US" sz="2000"/>
          </a:p>
          <a:p>
            <a:pPr>
              <a:buFont typeface="Arial"/>
              <a:buChar char="•"/>
            </a:pPr>
            <a:r>
              <a:rPr lang="en-GB" sz="2000"/>
              <a:t>Get an average customer rating of 4.5 out of 5 in the first year. </a:t>
            </a:r>
          </a:p>
          <a:p>
            <a:pPr marL="0" indent="0">
              <a:buNone/>
            </a:pPr>
            <a:r>
              <a:rPr lang="en-GB" sz="2000"/>
              <a:t>USP:</a:t>
            </a:r>
            <a:br>
              <a:rPr lang="en-GB" sz="2000" dirty="0"/>
            </a:br>
            <a:r>
              <a:rPr lang="en-GB" sz="2000"/>
              <a:t> My business offers unique homemade different flavours, fresh ingredients, good prices, and live sports on TV for customers to enjoy.</a:t>
            </a:r>
          </a:p>
        </p:txBody>
      </p:sp>
      <p:pic>
        <p:nvPicPr>
          <p:cNvPr id="4" name="Picture 3" descr="A dart hitting the target&#10;&#10;AI-generated content may be incorrect.">
            <a:extLst>
              <a:ext uri="{FF2B5EF4-FFF2-40B4-BE49-F238E27FC236}">
                <a16:creationId xmlns:a16="http://schemas.microsoft.com/office/drawing/2014/main" id="{05266B13-BC73-B717-AF2E-072D732046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062" r="13027" b="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104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F5ABF-60E5-638F-C361-D1B5FC1F0B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1434709"/>
            <a:ext cx="6713552" cy="541167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500"/>
          </a:p>
          <a:p>
            <a:pPr>
              <a:buNone/>
            </a:pPr>
            <a:r>
              <a:rPr lang="en-GB" sz="1800"/>
              <a:t>1.5 legal structure</a:t>
            </a:r>
            <a:endParaRPr lang="en-GB" sz="1800" dirty="0"/>
          </a:p>
          <a:p>
            <a:pPr>
              <a:buNone/>
            </a:pPr>
            <a:r>
              <a:rPr lang="en-GB" sz="1800"/>
              <a:t> Doner Kings will be a sole trader business. I chose this because it is simple and cheap to set up and I have full control over all business decisions. The main disadvantage is that I am personally responsible for any business debts.</a:t>
            </a:r>
          </a:p>
          <a:p>
            <a:pPr>
              <a:buNone/>
            </a:pPr>
            <a:endParaRPr lang="en-GB" sz="1800" dirty="0"/>
          </a:p>
          <a:p>
            <a:pPr>
              <a:buNone/>
            </a:pPr>
            <a:r>
              <a:rPr lang="en-GB" sz="1800"/>
              <a:t>1.6 proposed location</a:t>
            </a:r>
            <a:endParaRPr lang="en-GB" sz="1800" dirty="0"/>
          </a:p>
          <a:p>
            <a:pPr>
              <a:buNone/>
            </a:pPr>
            <a:r>
              <a:rPr lang="en-GB" sz="1800"/>
              <a:t> Doner Kings will be located on Tudor Street, Cardiff. I chose this location because it has high footfall, good transport links, and is close to students, office workers, and nightlife customers, creating strong demand for takeaway food.</a:t>
            </a:r>
          </a:p>
          <a:p>
            <a:pPr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1.7 </a:t>
            </a:r>
            <a:r>
              <a:rPr lang="en-GB" sz="2000" dirty="0"/>
              <a:t>HRM strategy and </a:t>
            </a:r>
            <a:r>
              <a:rPr lang="en-GB" sz="2000"/>
              <a:t>organisation chart</a:t>
            </a:r>
            <a:endParaRPr lang="en-GB" sz="2000" dirty="0"/>
          </a:p>
          <a:p>
            <a:pPr marL="0" indent="0">
              <a:buNone/>
            </a:pPr>
            <a:r>
              <a:rPr lang="en-GB" sz="1800"/>
              <a:t> My HRM strategy is to hire reliable staff, provide food hygiene and customer service training, and create a positive work environment to ensure high standards and good customer satisfaction.</a:t>
            </a:r>
            <a:endParaRPr lang="en-GB"/>
          </a:p>
          <a:p>
            <a:pPr marL="0" indent="0">
              <a:buNone/>
            </a:pPr>
            <a:endParaRPr lang="en-GB" sz="1500"/>
          </a:p>
        </p:txBody>
      </p:sp>
      <p:pic>
        <p:nvPicPr>
          <p:cNvPr id="2" name="Picture 1" descr="A map of a city&#10;&#10;AI-generated content may be incorrect.">
            <a:extLst>
              <a:ext uri="{FF2B5EF4-FFF2-40B4-BE49-F238E27FC236}">
                <a16:creationId xmlns:a16="http://schemas.microsoft.com/office/drawing/2014/main" id="{AA9AE365-01CF-464C-6878-EA6CF85175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59" r="45017" b="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481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71820-D33E-D2F5-1CB7-30D2CAE5D7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985" y="349853"/>
            <a:ext cx="11026815" cy="427417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3200"/>
              <a:t>Organisation Chart</a:t>
            </a:r>
            <a:endParaRPr lang="en-US" sz="3200"/>
          </a:p>
          <a:p>
            <a:pPr>
              <a:buFont typeface="Arial,Sans-Serif"/>
            </a:pPr>
            <a:r>
              <a:rPr lang="en-GB" sz="2400"/>
              <a:t>Owner/Manager </a:t>
            </a:r>
            <a:endParaRPr lang="en-GB" sz="2400" dirty="0"/>
          </a:p>
          <a:p>
            <a:pPr marL="971550" lvl="1" indent="-285750">
              <a:buFont typeface="Arial,Sans-Serif"/>
            </a:pPr>
            <a:r>
              <a:rPr lang="en-GB"/>
              <a:t>2 Kitchen Staff </a:t>
            </a:r>
            <a:endParaRPr lang="en-GB" dirty="0"/>
          </a:p>
          <a:p>
            <a:pPr marL="971550" lvl="1" indent="-285750">
              <a:buFont typeface="Arial,Sans-Serif"/>
            </a:pPr>
            <a:r>
              <a:rPr lang="en-GB"/>
              <a:t>1 Counter Assistant </a:t>
            </a:r>
            <a:endParaRPr lang="en-GB" dirty="0"/>
          </a:p>
          <a:p>
            <a:pPr marL="971550" lvl="1" indent="-285750">
              <a:buFont typeface="Arial,Sans-Serif"/>
            </a:pPr>
            <a:r>
              <a:rPr lang="en-GB" dirty="0"/>
              <a:t>1 Delivery Driver </a:t>
            </a:r>
          </a:p>
          <a:p>
            <a:pPr lvl="1" indent="0">
              <a:buNone/>
            </a:pPr>
            <a:r>
              <a:rPr lang="en-GB" dirty="0"/>
              <a:t>The owner manages the business, while the staff handle food </a:t>
            </a:r>
            <a:r>
              <a:rPr lang="en-GB" dirty="0" err="1"/>
              <a:t>preperation</a:t>
            </a:r>
            <a:r>
              <a:rPr lang="en-GB" dirty="0"/>
              <a:t>, customer service, and deliveries.</a:t>
            </a:r>
          </a:p>
          <a:p>
            <a:pPr lvl="1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1.8 I will need £30k to setup my business, I already have £15k saved from my </a:t>
            </a:r>
            <a:r>
              <a:rPr lang="en-GB" sz="2400"/>
              <a:t>previous job and I am planning on raising the rest through family</a:t>
            </a:r>
          </a:p>
          <a:p>
            <a:pPr lvl="1" indent="0">
              <a:buNone/>
            </a:pPr>
            <a:endParaRPr lang="en-GB" dirty="0"/>
          </a:p>
          <a:p>
            <a:pPr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26837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52A6C-61D0-599F-7BEA-F8AD54A27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609" y="12259"/>
            <a:ext cx="12206311" cy="684849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/>
              <a:t>1.9 SWOT</a:t>
            </a:r>
            <a:endParaRPr lang="en-US"/>
          </a:p>
          <a:p>
            <a:pPr marL="0" indent="0">
              <a:buNone/>
            </a:pPr>
            <a:r>
              <a:rPr lang="en-GB" dirty="0"/>
              <a:t> I have experience in the market which gives me an advantage compared to others. I have many connections with other businesses which will allow me to connect with other businesses and content creators. One </a:t>
            </a:r>
            <a:r>
              <a:rPr lang="en-GB"/>
              <a:t>weakness</a:t>
            </a:r>
            <a:r>
              <a:rPr lang="en-GB" dirty="0"/>
              <a:t> is that there are many businesses in the surrounding area which makes the market more </a:t>
            </a:r>
            <a:r>
              <a:rPr lang="en-GB" dirty="0" err="1"/>
              <a:t>competetive</a:t>
            </a:r>
            <a:r>
              <a:rPr lang="en-GB" dirty="0"/>
              <a:t> in my area.</a:t>
            </a:r>
          </a:p>
          <a:p>
            <a:pPr marL="0" indent="0">
              <a:buNone/>
            </a:pPr>
            <a:r>
              <a:rPr lang="en-GB"/>
              <a:t>2.0 Market strategy</a:t>
            </a:r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>
                <a:ea typeface="+mn-lt"/>
                <a:cs typeface="+mn-lt"/>
              </a:rPr>
              <a:t>My strategy is to target students and young workers in Cardiff using social media ads, food videos on TikTok/Instagram, and special deals. I will focus on low prices, good quality, and fast delivery to attract and keep customers.</a:t>
            </a:r>
            <a:endParaRPr lang="en-GB"/>
          </a:p>
          <a:p>
            <a:pPr marL="0" indent="0">
              <a:buNone/>
            </a:pPr>
            <a:r>
              <a:rPr lang="en-GB"/>
              <a:t>2.1 Market Plan</a:t>
            </a:r>
          </a:p>
          <a:p>
            <a:pPr marL="0" indent="0">
              <a:buNone/>
            </a:pPr>
            <a:r>
              <a:rPr lang="en-GB" dirty="0"/>
              <a:t> I will promote Doner Kings through Instagram, TikTok, </a:t>
            </a:r>
            <a:r>
              <a:rPr lang="en-GB"/>
              <a:t>and Facebook</a:t>
            </a:r>
            <a:r>
              <a:rPr lang="en-GB" dirty="0"/>
              <a:t> </a:t>
            </a:r>
            <a:r>
              <a:rPr lang="en-GB"/>
              <a:t>advertising, offer opening discounts, use a loyalty card</a:t>
            </a:r>
            <a:r>
              <a:rPr lang="en-GB" dirty="0"/>
              <a:t> scheme, and partner with delivery apps. This will </a:t>
            </a:r>
            <a:r>
              <a:rPr lang="en-GB"/>
              <a:t>help attract</a:t>
            </a:r>
            <a:r>
              <a:rPr lang="en-GB" dirty="0"/>
              <a:t> new customers and encourage repeat business.</a:t>
            </a:r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796897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42614-25EC-15D5-173C-ED4488812E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484" y="125194"/>
            <a:ext cx="7198160" cy="674197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2000"/>
              <a:t>2.2  Cost Strategy</a:t>
            </a:r>
            <a:endParaRPr lang="en-GB" sz="2000" dirty="0"/>
          </a:p>
          <a:p>
            <a:pPr marL="0" indent="0">
              <a:buNone/>
            </a:pPr>
            <a:r>
              <a:rPr lang="en-GB" sz="2000"/>
              <a:t>My cost strategy is to keep prices low by buying ingredients in bulk, controlling waste, and keeping staff levels  efficient. This helps me offer affordable prices while still making a profit.</a:t>
            </a:r>
          </a:p>
          <a:p>
            <a:pPr marL="0" indent="0">
              <a:buNone/>
            </a:pPr>
            <a:r>
              <a:rPr lang="en-GB" sz="2000"/>
              <a:t>2.3 Segmentation </a:t>
            </a:r>
            <a:r>
              <a:rPr lang="en-GB" sz="2000" dirty="0"/>
              <a:t>strategy</a:t>
            </a:r>
          </a:p>
          <a:p>
            <a:pPr marL="0" indent="0">
              <a:buNone/>
            </a:pPr>
            <a:r>
              <a:rPr lang="en-GB" sz="2000"/>
              <a:t>I</a:t>
            </a:r>
            <a:r>
              <a:rPr lang="en-GB" sz="2000" dirty="0"/>
              <a:t> will target students, young adults, and office workers in Cardiff who want cheap, quick, and tasty takeaway food. I am focusing on people who value price, convenience, and </a:t>
            </a:r>
            <a:r>
              <a:rPr lang="en-GB" sz="2000"/>
              <a:t>good taste.</a:t>
            </a:r>
          </a:p>
          <a:p>
            <a:pPr marL="0" indent="0">
              <a:buNone/>
            </a:pPr>
            <a:r>
              <a:rPr lang="en-GB" sz="2000"/>
              <a:t>2.4  Marketing Examples</a:t>
            </a:r>
            <a:endParaRPr lang="en-US" sz="2000"/>
          </a:p>
          <a:p>
            <a:pPr marL="0" indent="0">
              <a:buNone/>
            </a:pPr>
            <a:r>
              <a:rPr lang="en-GB" sz="2000"/>
              <a:t> my marketing examples will consist of things such as:</a:t>
            </a:r>
            <a:endParaRPr lang="en-US" sz="2000"/>
          </a:p>
          <a:p>
            <a:pPr>
              <a:buFont typeface="Arial,Sans-Serif"/>
              <a:buChar char="•"/>
            </a:pPr>
            <a:r>
              <a:rPr lang="en-GB" sz="2000"/>
              <a:t>Posting food videos on TikTok and Instagram Reels </a:t>
            </a:r>
            <a:endParaRPr lang="en-US" sz="2000"/>
          </a:p>
          <a:p>
            <a:pPr>
              <a:buFont typeface="Arial,Sans-Serif"/>
              <a:buChar char="•"/>
            </a:pPr>
            <a:r>
              <a:rPr lang="en-GB" sz="2000"/>
              <a:t>Offering student discounts and opening deals </a:t>
            </a:r>
            <a:endParaRPr lang="en-US" sz="2000"/>
          </a:p>
          <a:p>
            <a:pPr>
              <a:buFont typeface="Arial,Sans-Serif"/>
              <a:buChar char="•"/>
            </a:pPr>
            <a:r>
              <a:rPr lang="en-GB" sz="2000"/>
              <a:t>Using a loyalty card (buy 9 get 1 free) </a:t>
            </a:r>
            <a:endParaRPr lang="en-US" sz="2000"/>
          </a:p>
          <a:p>
            <a:pPr>
              <a:buFont typeface="Arial,Sans-Serif"/>
              <a:buChar char="•"/>
            </a:pPr>
            <a:r>
              <a:rPr lang="en-GB" sz="2000"/>
              <a:t>Running Facebook ads in Cardiff </a:t>
            </a:r>
            <a:endParaRPr lang="en-US" sz="2000"/>
          </a:p>
          <a:p>
            <a:pPr>
              <a:buFont typeface="Arial,Sans-Serif"/>
              <a:buChar char="•"/>
            </a:pPr>
            <a:r>
              <a:rPr lang="en-GB" sz="2000"/>
              <a:t>Partnering with Uber Eats / Deliveroo for delivery </a:t>
            </a:r>
            <a:endParaRPr lang="en-US" sz="2000"/>
          </a:p>
          <a:p>
            <a:pPr>
              <a:buFont typeface="Arial,Sans-Serif"/>
              <a:buChar char="•"/>
            </a:pPr>
            <a:r>
              <a:rPr lang="en-GB" sz="2000"/>
              <a:t>Encouraging Google reviews for ratings and trust</a:t>
            </a:r>
            <a:r>
              <a:rPr lang="en-GB" sz="2000" dirty="0"/>
              <a:t> </a:t>
            </a:r>
            <a:endParaRPr lang="en-GB" sz="2000"/>
          </a:p>
        </p:txBody>
      </p:sp>
      <p:pic>
        <p:nvPicPr>
          <p:cNvPr id="4" name="Picture 3" descr="A menu of a fast food restaurant&#10;&#10;AI-generated content may be incorrect.">
            <a:extLst>
              <a:ext uri="{FF2B5EF4-FFF2-40B4-BE49-F238E27FC236}">
                <a16:creationId xmlns:a16="http://schemas.microsoft.com/office/drawing/2014/main" id="{655CB535-C9CB-32EF-3969-63F6F61AF2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939" r="-1" b="4400"/>
          <a:stretch>
            <a:fillRect/>
          </a:stretch>
        </p:blipFill>
        <p:spPr>
          <a:xfrm>
            <a:off x="7199440" y="123577"/>
            <a:ext cx="4992560" cy="628134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5793086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9DAE9-FFF5-6033-6028-26E7DE778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6985" y="272689"/>
            <a:ext cx="11026815" cy="64809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3  </a:t>
            </a:r>
            <a:r>
              <a:rPr lang="en-GB" sz="3200"/>
              <a:t>Why you should invest in ME</a:t>
            </a:r>
            <a:r>
              <a:rPr lang="en-US" sz="3200"/>
              <a:t> </a:t>
            </a:r>
            <a:endParaRPr lang="en-GB" sz="3200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Doner Kings is a strong investment because Cardiff has high demand for affordable takeaway food, especially from students and young workers. The business has a clear target market, low-cost setup, and strong growth potential. With unique flavours, good prices, and strong social media marketing, it is designed to attract regular customers and become profitable within the first year.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/>
              <a:t>3.1 </a:t>
            </a:r>
            <a:r>
              <a:rPr lang="en-GB" sz="3200"/>
              <a:t>MY strengths and entrepreneurial traits</a:t>
            </a:r>
            <a:r>
              <a:rPr lang="en-US" sz="3200"/>
              <a:t> </a:t>
            </a:r>
            <a:endParaRPr lang="en-GB" sz="3200"/>
          </a:p>
          <a:p>
            <a:pPr marL="0" indent="0">
              <a:buNone/>
            </a:pPr>
            <a:r>
              <a:rPr lang="en-GB" sz="2000"/>
              <a:t>My Strengths and Entrepreneurial Traits</a:t>
            </a:r>
            <a:endParaRPr lang="en-US" sz="2000"/>
          </a:p>
          <a:p>
            <a:pPr>
              <a:buFont typeface="Arial"/>
              <a:buChar char="•"/>
            </a:pPr>
            <a:r>
              <a:rPr lang="en-GB" sz="2000"/>
              <a:t>Hard-working – I am willing to put in the time needed to make the business successful. </a:t>
            </a:r>
            <a:endParaRPr lang="en-US" sz="2000"/>
          </a:p>
          <a:p>
            <a:pPr>
              <a:buFont typeface="Arial"/>
              <a:buChar char="•"/>
            </a:pPr>
            <a:r>
              <a:rPr lang="en-GB" sz="2000"/>
              <a:t>Creative – I can create unique food ideas and marketing content. </a:t>
            </a:r>
            <a:endParaRPr lang="en-US" sz="2000"/>
          </a:p>
          <a:p>
            <a:pPr>
              <a:buFont typeface="Arial"/>
              <a:buChar char="•"/>
            </a:pPr>
            <a:r>
              <a:rPr lang="en-GB" sz="2000"/>
              <a:t>Determined – I don’t give up easily and focus on my goals. </a:t>
            </a:r>
            <a:endParaRPr lang="en-US" sz="2000"/>
          </a:p>
          <a:p>
            <a:pPr>
              <a:buFont typeface="Arial"/>
              <a:buChar char="•"/>
            </a:pPr>
            <a:r>
              <a:rPr lang="en-GB" sz="2000"/>
              <a:t>Good communicator – I can deal well with customers and staff. </a:t>
            </a:r>
            <a:endParaRPr lang="en-US" sz="2000"/>
          </a:p>
          <a:p>
            <a:pPr>
              <a:buFont typeface="Arial"/>
              <a:buChar char="•"/>
            </a:pPr>
            <a:r>
              <a:rPr lang="en-GB" sz="2000"/>
              <a:t>Risk-taker – I am willing to start my own business and take responsibility for it.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741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29726-242E-9A1D-E142-4FB738FD9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795" y="538463"/>
            <a:ext cx="12080788" cy="63181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/>
              <a:t>3.2 Achievements and Experience</a:t>
            </a:r>
            <a:endParaRPr lang="en-US" sz="2400"/>
          </a:p>
          <a:p>
            <a:pPr>
              <a:buFont typeface="Arial"/>
              <a:buChar char="•"/>
            </a:pPr>
            <a:r>
              <a:rPr lang="en-GB" sz="2400"/>
              <a:t>I have experience working in a fast-paced food environment. </a:t>
            </a:r>
            <a:endParaRPr lang="en-US" sz="2400"/>
          </a:p>
          <a:p>
            <a:pPr>
              <a:buFont typeface="Arial"/>
              <a:buChar char="•"/>
            </a:pPr>
            <a:r>
              <a:rPr lang="en-GB" sz="2400"/>
              <a:t>I understand customer service and how to deal with customers. </a:t>
            </a:r>
            <a:endParaRPr lang="en-US" sz="2400"/>
          </a:p>
          <a:p>
            <a:pPr>
              <a:buFont typeface="Arial"/>
              <a:buChar char="•"/>
            </a:pPr>
            <a:r>
              <a:rPr lang="en-GB" sz="2400" dirty="0"/>
              <a:t>I have learned how important teamwork, hygiene, and speed are in a </a:t>
            </a:r>
            <a:r>
              <a:rPr lang="en-GB" sz="2400"/>
              <a:t>takeaway business</a:t>
            </a:r>
            <a:r>
              <a:rPr lang="en-GB" sz="2400" dirty="0"/>
              <a:t>. </a:t>
            </a:r>
            <a:endParaRPr lang="en-US" sz="2400" dirty="0"/>
          </a:p>
          <a:p>
            <a:pPr>
              <a:buFont typeface="Arial"/>
              <a:buChar char="•"/>
            </a:pPr>
            <a:r>
              <a:rPr lang="en-GB" sz="2400"/>
              <a:t>This experience has helped me prepare to run my own business successfully.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/>
              <a:t>3.3 My Passion</a:t>
            </a:r>
            <a:endParaRPr lang="en-US" sz="2400"/>
          </a:p>
          <a:p>
            <a:pPr marL="0" indent="0">
              <a:buNone/>
            </a:pPr>
            <a:r>
              <a:rPr lang="en-GB" sz="2400"/>
              <a:t> I am passionate about food and creating great customer experiences. I enjoy working </a:t>
            </a:r>
            <a:r>
              <a:rPr lang="en-GB" sz="2400" dirty="0"/>
              <a:t>in fast-paced environments and want to build a successful business that brings new </a:t>
            </a:r>
            <a:r>
              <a:rPr lang="en-GB" sz="2400"/>
              <a:t>flavours and good quality food to people in</a:t>
            </a:r>
            <a:r>
              <a:rPr lang="en-GB" sz="2400" dirty="0"/>
              <a:t> Cardiff.</a:t>
            </a:r>
            <a:endParaRPr lang="en-US" sz="240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/>
              <a:t>4 Conclusion</a:t>
            </a:r>
            <a:endParaRPr lang="en-GB"/>
          </a:p>
          <a:p>
            <a:pPr marL="0" indent="0">
              <a:buNone/>
            </a:pPr>
            <a:r>
              <a:rPr lang="en-GB" sz="2400"/>
              <a:t> Doner Kings is a strong business idea with high demand in Cardiff. It offers affordable, </a:t>
            </a:r>
            <a:r>
              <a:rPr lang="en-GB" sz="2400" dirty="0"/>
              <a:t>high-quality food with </a:t>
            </a:r>
            <a:r>
              <a:rPr lang="en-GB" sz="2400"/>
              <a:t>a clear</a:t>
            </a:r>
            <a:r>
              <a:rPr lang="en-GB" sz="2400" dirty="0"/>
              <a:t> target market and strong marketing plan. With good management and planning, it has </a:t>
            </a:r>
            <a:r>
              <a:rPr lang="en-GB" sz="2400"/>
              <a:t>strong potential to become</a:t>
            </a:r>
            <a:r>
              <a:rPr lang="en-GB" sz="2400" dirty="0"/>
              <a:t> profitable and successful.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7078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8D921-9957-86D5-45E2-4AACD8DD4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3986"/>
            <a:ext cx="10515600" cy="631082"/>
          </a:xfrm>
        </p:spPr>
        <p:txBody>
          <a:bodyPr>
            <a:normAutofit fontScale="90000"/>
          </a:bodyPr>
          <a:lstStyle/>
          <a:p>
            <a:r>
              <a:rPr lang="en-GB"/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2F2F8-82B9-21AD-BFD7-A428273D1C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64" y="754967"/>
            <a:ext cx="12193928" cy="6106831"/>
          </a:xfrm>
        </p:spPr>
        <p:txBody>
          <a:bodyPr vert="horz" lIns="91440" tIns="45720" rIns="91440" bIns="45720" rtlCol="0" anchor="t">
            <a:normAutofit fontScale="32500" lnSpcReduction="20000"/>
          </a:bodyPr>
          <a:lstStyle/>
          <a:p>
            <a:pPr marL="342900" indent="-342900">
              <a:buAutoNum type="arabicPeriod"/>
            </a:pPr>
            <a:r>
              <a:rPr lang="en-GB" sz="3600">
                <a:latin typeface="Calibri"/>
                <a:ea typeface="Calibri"/>
                <a:cs typeface="Calibri"/>
              </a:rPr>
              <a:t>GOV.UK (2020). </a:t>
            </a:r>
            <a:r>
              <a:rPr lang="en-GB" sz="3600" i="1">
                <a:latin typeface="Calibri"/>
                <a:ea typeface="Calibri"/>
                <a:cs typeface="Calibri"/>
              </a:rPr>
              <a:t>Business and self-employed - GOV.UK</a:t>
            </a:r>
            <a:r>
              <a:rPr lang="en-GB" sz="3600">
                <a:latin typeface="Calibri"/>
                <a:ea typeface="Calibri"/>
                <a:cs typeface="Calibri"/>
              </a:rPr>
              <a:t>. [online] </a:t>
            </a:r>
            <a:r>
              <a:rPr lang="en-GB" sz="3600" dirty="0">
                <a:latin typeface="Calibri"/>
                <a:ea typeface="Calibri"/>
                <a:cs typeface="Calibri"/>
                <a:hlinkClick r:id="rId2"/>
              </a:rPr>
              <a:t>Www.gov.uk</a:t>
            </a:r>
            <a:r>
              <a:rPr lang="en-GB" sz="3600">
                <a:latin typeface="Calibri"/>
                <a:ea typeface="Calibri"/>
                <a:cs typeface="Calibri"/>
              </a:rPr>
              <a:t>. Available at: </a:t>
            </a:r>
            <a:r>
              <a:rPr lang="en-GB" sz="3600" dirty="0">
                <a:latin typeface="Calibri"/>
                <a:ea typeface="Calibri"/>
                <a:cs typeface="Calibri"/>
                <a:hlinkClick r:id="rId3"/>
              </a:rPr>
              <a:t>https://www.gov.uk/browse/business</a:t>
            </a:r>
            <a:r>
              <a:rPr lang="en-GB" sz="3600" dirty="0">
                <a:latin typeface="Calibri"/>
                <a:ea typeface="Calibri"/>
                <a:cs typeface="Calibri"/>
              </a:rPr>
              <a:t>.</a:t>
            </a:r>
            <a:endParaRPr lang="en-US" sz="3600"/>
          </a:p>
          <a:p>
            <a:pPr marL="342900" indent="-342900">
              <a:buAutoNum type="arabicPeriod"/>
            </a:pPr>
            <a:r>
              <a:rPr lang="en-GB" sz="3600" dirty="0">
                <a:latin typeface="Calibri"/>
                <a:ea typeface="Calibri"/>
                <a:cs typeface="Calibri"/>
                <a:hlinkClick r:id="rId4"/>
              </a:rPr>
              <a:t>www.gov.uk</a:t>
            </a:r>
            <a:r>
              <a:rPr lang="en-GB" sz="3600">
                <a:latin typeface="Calibri"/>
                <a:ea typeface="Calibri"/>
                <a:cs typeface="Calibri"/>
              </a:rPr>
              <a:t>. (n.d.). </a:t>
            </a:r>
            <a:r>
              <a:rPr lang="en-GB" sz="3600" i="1">
                <a:latin typeface="Calibri"/>
                <a:ea typeface="Calibri"/>
                <a:cs typeface="Calibri"/>
              </a:rPr>
              <a:t>Get your business ready to employ staff: step by step - GOV.UK</a:t>
            </a:r>
            <a:r>
              <a:rPr lang="en-GB" sz="360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3600" dirty="0">
                <a:latin typeface="Calibri"/>
                <a:ea typeface="Calibri"/>
                <a:cs typeface="Calibri"/>
                <a:hlinkClick r:id="rId5"/>
              </a:rPr>
              <a:t>https://www.gov.uk/get-ready-to-employ-someone</a:t>
            </a:r>
            <a:r>
              <a:rPr lang="en-GB" sz="3600" dirty="0">
                <a:latin typeface="Calibri"/>
                <a:ea typeface="Calibri"/>
                <a:cs typeface="Calibri"/>
              </a:rPr>
              <a:t>.</a:t>
            </a:r>
          </a:p>
          <a:p>
            <a:pPr marL="342900" indent="-342900">
              <a:buAutoNum type="arabicPeriod"/>
            </a:pPr>
            <a:r>
              <a:rPr lang="en-GB" sz="3600">
                <a:latin typeface="Calibri"/>
                <a:ea typeface="Calibri"/>
                <a:cs typeface="Calibri"/>
              </a:rPr>
              <a:t>‌</a:t>
            </a:r>
            <a:r>
              <a:rPr lang="en-GB" sz="3600" dirty="0">
                <a:latin typeface="Calibri"/>
                <a:ea typeface="Calibri"/>
                <a:cs typeface="Calibri"/>
                <a:hlinkClick r:id="rId2"/>
              </a:rPr>
              <a:t>Www.gov.uk</a:t>
            </a:r>
            <a:r>
              <a:rPr lang="en-GB" sz="3600">
                <a:latin typeface="Calibri"/>
                <a:ea typeface="Calibri"/>
                <a:cs typeface="Calibri"/>
              </a:rPr>
              <a:t>. (2026). </a:t>
            </a:r>
            <a:r>
              <a:rPr lang="en-GB" sz="3600" i="1">
                <a:latin typeface="Calibri"/>
                <a:ea typeface="Calibri"/>
                <a:cs typeface="Calibri"/>
              </a:rPr>
              <a:t>Business tax and returns - GOV.UK</a:t>
            </a:r>
            <a:r>
              <a:rPr lang="en-GB" sz="360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3600" dirty="0">
                <a:latin typeface="Calibri"/>
                <a:ea typeface="Calibri"/>
                <a:cs typeface="Calibri"/>
                <a:hlinkClick r:id="rId6"/>
              </a:rPr>
              <a:t>https://www.gov.uk/browse/business/business-tax-returns</a:t>
            </a:r>
            <a:r>
              <a:rPr lang="en-GB" sz="3600" dirty="0">
                <a:latin typeface="Calibri"/>
                <a:ea typeface="Calibri"/>
                <a:cs typeface="Calibri"/>
              </a:rPr>
              <a:t>.</a:t>
            </a:r>
            <a:endParaRPr lang="en-GB" sz="3600">
              <a:latin typeface="Aptos" panose="020B0004020202020204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3600">
                <a:latin typeface="Calibri"/>
                <a:ea typeface="Calibri"/>
                <a:cs typeface="Calibri"/>
              </a:rPr>
              <a:t>‌Bank of England (2024). </a:t>
            </a:r>
            <a:r>
              <a:rPr lang="en-GB" sz="3600" i="1">
                <a:latin typeface="Calibri"/>
                <a:ea typeface="Calibri"/>
                <a:cs typeface="Calibri"/>
              </a:rPr>
              <a:t>Monetary Policy</a:t>
            </a:r>
            <a:r>
              <a:rPr lang="en-GB" sz="3600">
                <a:latin typeface="Calibri"/>
                <a:ea typeface="Calibri"/>
                <a:cs typeface="Calibri"/>
              </a:rPr>
              <a:t>. [online] Bankofengland.co.uk. Available at: </a:t>
            </a:r>
            <a:r>
              <a:rPr lang="en-GB" sz="3600" dirty="0">
                <a:latin typeface="Calibri"/>
                <a:ea typeface="Calibri"/>
                <a:cs typeface="Calibri"/>
                <a:hlinkClick r:id="rId7"/>
              </a:rPr>
              <a:t>https://www.bankofengland.co.uk/monetary-policy</a:t>
            </a:r>
            <a:r>
              <a:rPr lang="en-GB" sz="3600" dirty="0">
                <a:latin typeface="Calibri"/>
                <a:ea typeface="Calibri"/>
                <a:cs typeface="Calibri"/>
              </a:rPr>
              <a:t>.</a:t>
            </a:r>
            <a:endParaRPr lang="en-GB" sz="3600">
              <a:latin typeface="Aptos" panose="020B0004020202020204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3600">
                <a:latin typeface="Calibri"/>
                <a:ea typeface="Calibri"/>
                <a:cs typeface="Calibri"/>
              </a:rPr>
              <a:t>‌Ons.gov.uk. (2019). </a:t>
            </a:r>
            <a:r>
              <a:rPr lang="en-GB" sz="3600" i="1">
                <a:latin typeface="Calibri"/>
                <a:ea typeface="Calibri"/>
                <a:cs typeface="Calibri"/>
              </a:rPr>
              <a:t>Business, industry and trade - Office for National Statistics</a:t>
            </a:r>
            <a:r>
              <a:rPr lang="en-GB" sz="360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3600" dirty="0">
                <a:latin typeface="Calibri"/>
                <a:ea typeface="Calibri"/>
                <a:cs typeface="Calibri"/>
                <a:hlinkClick r:id="rId8"/>
              </a:rPr>
              <a:t>https://www.ons.gov.uk/businessindustryandtrade</a:t>
            </a:r>
            <a:r>
              <a:rPr lang="en-GB" sz="3600" dirty="0">
                <a:latin typeface="Calibri"/>
                <a:ea typeface="Calibri"/>
                <a:cs typeface="Calibri"/>
              </a:rPr>
              <a:t>.</a:t>
            </a:r>
            <a:endParaRPr lang="en-GB" sz="3600">
              <a:latin typeface="Aptos" panose="020B0004020202020204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3600" dirty="0">
                <a:latin typeface="Calibri"/>
                <a:ea typeface="Calibri"/>
                <a:cs typeface="Calibri"/>
              </a:rPr>
              <a:t> </a:t>
            </a:r>
            <a:r>
              <a:rPr lang="en-GB" sz="3600">
                <a:latin typeface="Calibri"/>
                <a:ea typeface="Calibri"/>
                <a:cs typeface="Calibri"/>
              </a:rPr>
              <a:t>International Monetary Fund (2022). </a:t>
            </a:r>
            <a:r>
              <a:rPr lang="en-GB" sz="3600" i="1">
                <a:latin typeface="Calibri"/>
                <a:ea typeface="Calibri"/>
                <a:cs typeface="Calibri"/>
              </a:rPr>
              <a:t>International Monetary Fund </a:t>
            </a:r>
            <a:r>
              <a:rPr lang="en-GB" sz="3600">
                <a:latin typeface="Calibri"/>
                <a:ea typeface="Calibri"/>
                <a:cs typeface="Calibri"/>
              </a:rPr>
              <a:t>. [online] IMF. Available at: </a:t>
            </a:r>
            <a:r>
              <a:rPr lang="en-GB" sz="3600" dirty="0">
                <a:latin typeface="Calibri"/>
                <a:ea typeface="Calibri"/>
                <a:cs typeface="Calibri"/>
                <a:hlinkClick r:id="rId9"/>
              </a:rPr>
              <a:t>https://www.imf.org/en/Home</a:t>
            </a:r>
            <a:r>
              <a:rPr lang="en-GB" sz="3600" dirty="0">
                <a:latin typeface="Calibri"/>
                <a:ea typeface="Calibri"/>
                <a:cs typeface="Calibri"/>
              </a:rPr>
              <a:t>.</a:t>
            </a:r>
          </a:p>
          <a:p>
            <a:pPr marL="342900" indent="-342900">
              <a:buAutoNum type="arabicPeriod"/>
            </a:pPr>
            <a:r>
              <a:rPr lang="en-GB" sz="3600">
                <a:latin typeface="Calibri"/>
                <a:ea typeface="Calibri"/>
                <a:cs typeface="Calibri"/>
              </a:rPr>
              <a:t>‌Worldbank.org. (2026). </a:t>
            </a:r>
            <a:r>
              <a:rPr lang="en-GB" sz="3600" i="1">
                <a:latin typeface="Calibri"/>
                <a:ea typeface="Calibri"/>
                <a:cs typeface="Calibri"/>
              </a:rPr>
              <a:t>SMEs Finance | World Bank Group</a:t>
            </a:r>
            <a:r>
              <a:rPr lang="en-GB" sz="360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3600" dirty="0">
                <a:latin typeface="Calibri"/>
                <a:ea typeface="Calibri"/>
                <a:cs typeface="Calibri"/>
                <a:hlinkClick r:id="rId10"/>
              </a:rPr>
              <a:t>https://www.worldbank.org/ext/en/topic/competitiveness/small-and-medium-enterprises-smes-finance</a:t>
            </a:r>
            <a:r>
              <a:rPr lang="en-GB" sz="3600" dirty="0">
                <a:latin typeface="Calibri"/>
                <a:ea typeface="Calibri"/>
                <a:cs typeface="Calibri"/>
              </a:rPr>
              <a:t>.</a:t>
            </a:r>
            <a:endParaRPr lang="en-GB" sz="3600">
              <a:latin typeface="Aptos" panose="020B0004020202020204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3600">
                <a:latin typeface="Calibri"/>
                <a:ea typeface="Calibri"/>
                <a:cs typeface="Calibri"/>
              </a:rPr>
              <a:t>‌OECD (2023). </a:t>
            </a:r>
            <a:r>
              <a:rPr lang="en-GB" sz="3600" i="1">
                <a:latin typeface="Calibri"/>
                <a:ea typeface="Calibri"/>
                <a:cs typeface="Calibri"/>
              </a:rPr>
              <a:t>SMEs and Entrepreneurship</a:t>
            </a:r>
            <a:r>
              <a:rPr lang="en-GB" sz="3600">
                <a:latin typeface="Calibri"/>
                <a:ea typeface="Calibri"/>
                <a:cs typeface="Calibri"/>
              </a:rPr>
              <a:t>. [online] OECD. Available at: </a:t>
            </a:r>
            <a:r>
              <a:rPr lang="en-GB" sz="3600" dirty="0">
                <a:latin typeface="Calibri"/>
                <a:ea typeface="Calibri"/>
                <a:cs typeface="Calibri"/>
                <a:hlinkClick r:id="rId11"/>
              </a:rPr>
              <a:t>https://www.oecd.org/en/topics/smes-and-entrepreneurship.html</a:t>
            </a:r>
            <a:r>
              <a:rPr lang="en-GB" sz="3600" dirty="0">
                <a:latin typeface="Calibri"/>
                <a:ea typeface="Calibri"/>
                <a:cs typeface="Calibri"/>
              </a:rPr>
              <a:t>.</a:t>
            </a:r>
            <a:endParaRPr lang="en-GB" sz="3600">
              <a:latin typeface="Aptos" panose="020B0004020202020204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3600">
                <a:latin typeface="Calibri"/>
                <a:ea typeface="Calibri"/>
                <a:cs typeface="Calibri"/>
              </a:rPr>
              <a:t>‌</a:t>
            </a:r>
            <a:r>
              <a:rPr lang="en-GB" sz="3600" dirty="0">
                <a:latin typeface="Calibri"/>
                <a:ea typeface="Calibri"/>
                <a:cs typeface="Calibri"/>
                <a:hlinkClick r:id="rId12"/>
              </a:rPr>
              <a:t>www.mckinsey.com</a:t>
            </a:r>
            <a:r>
              <a:rPr lang="en-GB" sz="3600">
                <a:latin typeface="Calibri"/>
                <a:ea typeface="Calibri"/>
                <a:cs typeface="Calibri"/>
              </a:rPr>
              <a:t>. (n.d.). </a:t>
            </a:r>
            <a:r>
              <a:rPr lang="en-GB" sz="3600" i="1">
                <a:latin typeface="Calibri"/>
                <a:ea typeface="Calibri"/>
                <a:cs typeface="Calibri"/>
              </a:rPr>
              <a:t>Consumer Packaged Goods Insights | McKinsey &amp; Company</a:t>
            </a:r>
            <a:r>
              <a:rPr lang="en-GB" sz="360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3600" dirty="0">
                <a:latin typeface="Calibri"/>
                <a:ea typeface="Calibri"/>
                <a:cs typeface="Calibri"/>
                <a:hlinkClick r:id="rId13"/>
              </a:rPr>
              <a:t>https://www.mckinsey.com/industries/consumer-packaged-goods/our-insights</a:t>
            </a:r>
            <a:r>
              <a:rPr lang="en-GB" sz="3600" dirty="0">
                <a:latin typeface="Calibri"/>
                <a:ea typeface="Calibri"/>
                <a:cs typeface="Calibri"/>
              </a:rPr>
              <a:t>.</a:t>
            </a:r>
            <a:endParaRPr lang="en-GB" sz="3600">
              <a:latin typeface="Aptos" panose="020B0004020202020204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3600">
                <a:latin typeface="Calibri"/>
                <a:ea typeface="Calibri"/>
                <a:cs typeface="Calibri"/>
              </a:rPr>
              <a:t>‌Bain. (n.d.). </a:t>
            </a:r>
            <a:r>
              <a:rPr lang="en-GB" sz="3600" i="1">
                <a:latin typeface="Calibri"/>
                <a:ea typeface="Calibri"/>
                <a:cs typeface="Calibri"/>
              </a:rPr>
              <a:t>Insights</a:t>
            </a:r>
            <a:r>
              <a:rPr lang="en-GB" sz="360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3600" dirty="0">
                <a:latin typeface="Calibri"/>
                <a:ea typeface="Calibri"/>
                <a:cs typeface="Calibri"/>
                <a:hlinkClick r:id="rId14"/>
              </a:rPr>
              <a:t>https://www.bain.com/insights</a:t>
            </a:r>
            <a:r>
              <a:rPr lang="en-GB" sz="3600" dirty="0">
                <a:latin typeface="Calibri"/>
                <a:ea typeface="Calibri"/>
                <a:cs typeface="Calibri"/>
              </a:rPr>
              <a:t>.</a:t>
            </a:r>
            <a:endParaRPr lang="en-GB" sz="3600">
              <a:latin typeface="Aptos" panose="020B0004020202020204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1400" dirty="0">
                <a:latin typeface="Calibri"/>
                <a:ea typeface="Calibri"/>
                <a:cs typeface="Calibri"/>
              </a:rPr>
              <a:t>‌</a:t>
            </a:r>
            <a:r>
              <a:rPr lang="en-GB" sz="2000" dirty="0">
                <a:latin typeface="Calibri"/>
                <a:ea typeface="Calibri"/>
                <a:cs typeface="Calibri"/>
              </a:rPr>
              <a:t>Black Box Intelligence. (2026). </a:t>
            </a:r>
            <a:r>
              <a:rPr lang="en-GB" sz="2000" i="1" err="1">
                <a:latin typeface="Calibri"/>
                <a:ea typeface="Calibri"/>
                <a:cs typeface="Calibri"/>
              </a:rPr>
              <a:t>Yumpingo</a:t>
            </a:r>
            <a:r>
              <a:rPr lang="en-GB" sz="2000" i="1" dirty="0">
                <a:latin typeface="Calibri"/>
                <a:ea typeface="Calibri"/>
                <a:cs typeface="Calibri"/>
              </a:rPr>
              <a:t> is Now BBI Survey Studio</a:t>
            </a:r>
            <a:r>
              <a:rPr lang="en-GB" sz="20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2000" dirty="0">
                <a:latin typeface="Calibri"/>
                <a:ea typeface="Calibri"/>
                <a:cs typeface="Calibri"/>
                <a:hlinkClick r:id="rId15"/>
              </a:rPr>
              <a:t>https://blackboxintelligence.com/yumpingo</a:t>
            </a:r>
            <a:r>
              <a:rPr lang="en-GB" sz="2000" dirty="0">
                <a:latin typeface="Calibri"/>
                <a:ea typeface="Calibri"/>
                <a:cs typeface="Calibri"/>
              </a:rPr>
              <a:t>.</a:t>
            </a:r>
            <a:endParaRPr lang="en-GB">
              <a:latin typeface="Aptos" panose="020B0004020202020204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1400">
                <a:latin typeface="Calibri"/>
                <a:ea typeface="Calibri"/>
                <a:cs typeface="Calibri"/>
              </a:rPr>
              <a:t>‌</a:t>
            </a:r>
            <a:r>
              <a:rPr lang="en-GB" sz="2900">
                <a:latin typeface="Calibri"/>
                <a:ea typeface="Calibri"/>
                <a:cs typeface="Calibri"/>
              </a:rPr>
              <a:t>ONS (2021). </a:t>
            </a:r>
            <a:r>
              <a:rPr lang="en-GB" sz="2900" i="1">
                <a:latin typeface="Calibri"/>
                <a:ea typeface="Calibri"/>
                <a:cs typeface="Calibri"/>
              </a:rPr>
              <a:t>Employment and labour market - Office for National Statistics</a:t>
            </a:r>
            <a:r>
              <a:rPr lang="en-GB" sz="2900">
                <a:latin typeface="Calibri"/>
                <a:ea typeface="Calibri"/>
                <a:cs typeface="Calibri"/>
              </a:rPr>
              <a:t>. [online] Ons.gov.uk. Available at: </a:t>
            </a:r>
            <a:r>
              <a:rPr lang="en-GB" sz="2900" dirty="0">
                <a:latin typeface="Calibri"/>
                <a:ea typeface="Calibri"/>
                <a:cs typeface="Calibri"/>
                <a:hlinkClick r:id="rId16"/>
              </a:rPr>
              <a:t>https://www.ons.gov.uk/employmentandlabourmarket</a:t>
            </a:r>
            <a:r>
              <a:rPr lang="en-GB" sz="2900" dirty="0">
                <a:latin typeface="Calibri"/>
                <a:ea typeface="Calibri"/>
                <a:cs typeface="Calibri"/>
              </a:rPr>
              <a:t>.</a:t>
            </a:r>
            <a:endParaRPr lang="en-GB">
              <a:latin typeface="Aptos" panose="020B0004020202020204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>
                <a:latin typeface="Calibri"/>
                <a:ea typeface="Calibri"/>
                <a:cs typeface="Calibri"/>
              </a:rPr>
              <a:t>Deliveroo (2024). </a:t>
            </a:r>
            <a:r>
              <a:rPr lang="en-GB" sz="2200" i="1">
                <a:latin typeface="Calibri"/>
                <a:ea typeface="Calibri"/>
                <a:cs typeface="Calibri"/>
              </a:rPr>
              <a:t>About us</a:t>
            </a:r>
            <a:r>
              <a:rPr lang="en-GB" sz="2200">
                <a:latin typeface="Calibri"/>
                <a:ea typeface="Calibri"/>
                <a:cs typeface="Calibri"/>
              </a:rPr>
              <a:t>. [online] Deliveroo. Available at: </a:t>
            </a:r>
            <a:r>
              <a:rPr lang="en-GB" sz="2200" dirty="0">
                <a:latin typeface="Calibri"/>
                <a:ea typeface="Calibri"/>
                <a:cs typeface="Calibri"/>
                <a:hlinkClick r:id="rId17"/>
              </a:rPr>
              <a:t>https://deliveroo.co.uk/about-us</a:t>
            </a:r>
            <a:r>
              <a:rPr lang="en-GB" sz="2200" dirty="0">
                <a:latin typeface="Calibri"/>
                <a:ea typeface="Calibri"/>
                <a:cs typeface="Calibri"/>
              </a:rPr>
              <a:t>.</a:t>
            </a:r>
            <a:endParaRPr lang="en-GB" sz="1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900" dirty="0">
                <a:latin typeface="Calibri"/>
                <a:ea typeface="Calibri"/>
                <a:cs typeface="Calibri"/>
              </a:rPr>
              <a:t>14.         ACAS (2025). </a:t>
            </a:r>
            <a:r>
              <a:rPr lang="en-GB" sz="2900" i="1" dirty="0" err="1">
                <a:latin typeface="Calibri"/>
                <a:ea typeface="Calibri"/>
                <a:cs typeface="Calibri"/>
              </a:rPr>
              <a:t>Acas</a:t>
            </a:r>
            <a:r>
              <a:rPr lang="en-GB" sz="2900" i="1" dirty="0">
                <a:latin typeface="Calibri"/>
                <a:ea typeface="Calibri"/>
                <a:cs typeface="Calibri"/>
              </a:rPr>
              <a:t> | Making working life better for everyone in Britain</a:t>
            </a:r>
            <a:r>
              <a:rPr lang="en-GB" sz="2900" dirty="0">
                <a:latin typeface="Calibri"/>
                <a:ea typeface="Calibri"/>
                <a:cs typeface="Calibri"/>
              </a:rPr>
              <a:t>. [online] Acas.org.uk. Available at: </a:t>
            </a:r>
            <a:r>
              <a:rPr lang="en-GB" sz="2900" dirty="0">
                <a:latin typeface="Calibri"/>
                <a:ea typeface="Calibri"/>
                <a:cs typeface="Calibri"/>
                <a:hlinkClick r:id="rId18"/>
              </a:rPr>
              <a:t>https://www.acas.org.uk/</a:t>
            </a:r>
            <a:r>
              <a:rPr lang="en-GB" sz="2900" dirty="0">
                <a:latin typeface="Calibri"/>
                <a:ea typeface="Calibri"/>
                <a:cs typeface="Calibri"/>
              </a:rPr>
              <a:t>.</a:t>
            </a:r>
            <a:endParaRPr lang="en-GB">
              <a:latin typeface="Aptos" panose="020B0004020202020204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900" dirty="0">
                <a:latin typeface="Calibri"/>
                <a:ea typeface="Calibri"/>
                <a:cs typeface="Calibri"/>
              </a:rPr>
              <a:t>15.    </a:t>
            </a:r>
            <a:r>
              <a:rPr lang="en-GB" sz="3500" dirty="0" err="1">
                <a:latin typeface="Calibri"/>
                <a:ea typeface="Calibri"/>
                <a:cs typeface="Calibri"/>
              </a:rPr>
              <a:t>Acq</a:t>
            </a:r>
            <a:r>
              <a:rPr lang="en-GB" sz="3500" dirty="0">
                <a:latin typeface="Calibri"/>
                <a:ea typeface="Calibri"/>
                <a:cs typeface="Calibri"/>
              </a:rPr>
              <a:t> Domain New </a:t>
            </a:r>
            <a:r>
              <a:rPr lang="en-GB" sz="3500" dirty="0" err="1">
                <a:latin typeface="Calibri"/>
                <a:ea typeface="Calibri"/>
                <a:cs typeface="Calibri"/>
              </a:rPr>
              <a:t>Srch</a:t>
            </a:r>
            <a:r>
              <a:rPr lang="en-GB" sz="3500" dirty="0">
                <a:latin typeface="Calibri"/>
                <a:ea typeface="Calibri"/>
                <a:cs typeface="Calibri"/>
              </a:rPr>
              <a:t>. (2024). </a:t>
            </a:r>
            <a:r>
              <a:rPr lang="en-GB" sz="3500" i="1" dirty="0">
                <a:latin typeface="Calibri"/>
                <a:ea typeface="Calibri"/>
                <a:cs typeface="Calibri"/>
              </a:rPr>
              <a:t>Get the Right Domain Name | Wix.com</a:t>
            </a:r>
            <a:r>
              <a:rPr lang="en-GB" sz="3500" dirty="0"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3500" dirty="0">
                <a:latin typeface="Calibri"/>
                <a:ea typeface="Calibri"/>
                <a:cs typeface="Calibri"/>
                <a:hlinkClick r:id="rId19"/>
              </a:rPr>
              <a:t>https://www.wix.com/lp-en/domain?utm_source=bing&amp;utm_medium=cpc&amp;utm_campaign=506066532</a:t>
            </a:r>
            <a:r>
              <a:rPr lang="en-GB" sz="3500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None/>
            </a:pPr>
            <a:r>
              <a:rPr lang="en-GB" sz="2900">
                <a:latin typeface="Calibri"/>
                <a:ea typeface="Calibri"/>
                <a:cs typeface="Calibri"/>
              </a:rPr>
              <a:t>‌</a:t>
            </a:r>
            <a:endParaRPr lang="en-GB"/>
          </a:p>
          <a:p>
            <a:pPr marL="0" indent="0">
              <a:buNone/>
            </a:pPr>
            <a:endParaRPr lang="en-GB" sz="2900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2900">
                <a:latin typeface="Calibri"/>
                <a:ea typeface="Calibri"/>
                <a:cs typeface="Calibri"/>
              </a:rPr>
              <a:t>‌</a:t>
            </a:r>
            <a:endParaRPr lang="en-GB"/>
          </a:p>
          <a:p>
            <a:pPr marL="0" indent="0">
              <a:buNone/>
            </a:pPr>
            <a:endParaRPr lang="en-GB" sz="2900" dirty="0">
              <a:latin typeface="Calibri"/>
              <a:ea typeface="Calibri"/>
              <a:cs typeface="Calibri"/>
            </a:endParaRPr>
          </a:p>
          <a:p>
            <a:pPr>
              <a:buAutoNum type="arabicPeriod"/>
            </a:pPr>
            <a:endParaRPr lang="en-GB" sz="1400" dirty="0">
              <a:latin typeface="Calibri"/>
              <a:ea typeface="Calibri"/>
              <a:cs typeface="Calibri"/>
            </a:endParaRPr>
          </a:p>
          <a:p>
            <a:pPr>
              <a:buAutoNum type="arabicPeriod"/>
            </a:pPr>
            <a:endParaRPr lang="en-GB" sz="1400" dirty="0">
              <a:latin typeface="Calibri"/>
              <a:ea typeface="Calibri"/>
              <a:cs typeface="Calibri"/>
            </a:endParaRPr>
          </a:p>
          <a:p>
            <a:pPr>
              <a:buAutoNum type="arabicPeriod"/>
            </a:pPr>
            <a:endParaRPr lang="en-GB" sz="1400" dirty="0">
              <a:latin typeface="Calibri"/>
              <a:ea typeface="Calibri"/>
              <a:cs typeface="Calibri"/>
            </a:endParaRPr>
          </a:p>
          <a:p>
            <a:pPr>
              <a:buAutoNum type="arabicPeriod"/>
            </a:pPr>
            <a:endParaRPr lang="en-GB" sz="1400" dirty="0">
              <a:latin typeface="Calibri"/>
              <a:ea typeface="Calibri"/>
              <a:cs typeface="Calibri"/>
            </a:endParaRPr>
          </a:p>
          <a:p>
            <a:pPr>
              <a:buAutoNum type="arabicPeriod"/>
            </a:pPr>
            <a:endParaRPr lang="en-GB" sz="1400" dirty="0">
              <a:latin typeface="Calibri"/>
              <a:ea typeface="Calibri"/>
              <a:cs typeface="Calibri"/>
            </a:endParaRPr>
          </a:p>
          <a:p>
            <a:pPr>
              <a:buAutoNum type="arabicPeriod"/>
            </a:pPr>
            <a:endParaRPr lang="en-GB" sz="1400" dirty="0">
              <a:latin typeface="Calibri"/>
              <a:ea typeface="Calibri"/>
              <a:cs typeface="Calibri"/>
            </a:endParaRPr>
          </a:p>
          <a:p>
            <a:pPr>
              <a:buAutoNum type="arabicPeriod"/>
            </a:pPr>
            <a:endParaRPr lang="en-GB" sz="1400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>
                <a:latin typeface="Calibri"/>
                <a:ea typeface="Calibri"/>
                <a:cs typeface="Calibri"/>
              </a:rPr>
              <a:t>‌</a:t>
            </a:r>
            <a:endParaRPr lang="en-GB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3417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F3CC0-46F9-12B1-D942-DA10908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200" dirty="0"/>
              <a:t>Thank you for listening to my presentation about my food business based in </a:t>
            </a:r>
            <a:r>
              <a:rPr lang="en-GB" sz="2200"/>
              <a:t>Cardiff</a:t>
            </a:r>
            <a:endParaRPr lang="en-GB" sz="2200" dirty="0"/>
          </a:p>
        </p:txBody>
      </p:sp>
      <p:pic>
        <p:nvPicPr>
          <p:cNvPr id="4" name="Picture 3" descr="A close up of a sign&#10;&#10;AI-generated content may be incorrect.">
            <a:extLst>
              <a:ext uri="{FF2B5EF4-FFF2-40B4-BE49-F238E27FC236}">
                <a16:creationId xmlns:a16="http://schemas.microsoft.com/office/drawing/2014/main" id="{D16ADA4B-D193-F713-AE5F-975E3EA6B6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832515"/>
            <a:ext cx="6903720" cy="3192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7259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1739</Words>
  <Application>Microsoft Office PowerPoint</Application>
  <PresentationFormat>Widescreen</PresentationFormat>
  <Paragraphs>143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Arial,Sans-Serif</vt:lpstr>
      <vt:lpstr>Calibri</vt:lpstr>
      <vt:lpstr>office theme</vt:lpstr>
      <vt:lpstr>Ai statement</vt:lpstr>
      <vt:lpstr>PowerPoint Presentation</vt:lpstr>
      <vt:lpstr>Presentation 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sumonali8304@gmail.com</cp:lastModifiedBy>
  <cp:revision>860</cp:revision>
  <dcterms:created xsi:type="dcterms:W3CDTF">2026-06-17T15:54:02Z</dcterms:created>
  <dcterms:modified xsi:type="dcterms:W3CDTF">2026-06-22T00:18:22Z</dcterms:modified>
</cp:coreProperties>
</file>