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99"/>
  </p:notesMasterIdLst>
  <p:sldIdLst>
    <p:sldId id="256" r:id="rId2"/>
    <p:sldId id="468" r:id="rId3"/>
    <p:sldId id="372" r:id="rId4"/>
    <p:sldId id="469" r:id="rId5"/>
    <p:sldId id="470" r:id="rId6"/>
    <p:sldId id="471" r:id="rId7"/>
    <p:sldId id="472" r:id="rId8"/>
    <p:sldId id="473" r:id="rId9"/>
    <p:sldId id="479" r:id="rId10"/>
    <p:sldId id="480" r:id="rId11"/>
    <p:sldId id="481" r:id="rId12"/>
    <p:sldId id="482" r:id="rId13"/>
    <p:sldId id="483" r:id="rId14"/>
    <p:sldId id="484" r:id="rId15"/>
    <p:sldId id="490" r:id="rId16"/>
    <p:sldId id="491" r:id="rId17"/>
    <p:sldId id="492" r:id="rId18"/>
    <p:sldId id="493" r:id="rId19"/>
    <p:sldId id="494" r:id="rId20"/>
    <p:sldId id="485" r:id="rId21"/>
    <p:sldId id="486" r:id="rId22"/>
    <p:sldId id="495" r:id="rId23"/>
    <p:sldId id="497" r:id="rId24"/>
    <p:sldId id="550" r:id="rId25"/>
    <p:sldId id="498" r:id="rId26"/>
    <p:sldId id="499" r:id="rId27"/>
    <p:sldId id="500" r:id="rId28"/>
    <p:sldId id="501" r:id="rId29"/>
    <p:sldId id="502" r:id="rId30"/>
    <p:sldId id="503" r:id="rId31"/>
    <p:sldId id="504" r:id="rId32"/>
    <p:sldId id="505" r:id="rId33"/>
    <p:sldId id="506" r:id="rId34"/>
    <p:sldId id="507" r:id="rId35"/>
    <p:sldId id="508" r:id="rId36"/>
    <p:sldId id="509" r:id="rId37"/>
    <p:sldId id="510" r:id="rId38"/>
    <p:sldId id="511" r:id="rId39"/>
    <p:sldId id="513" r:id="rId40"/>
    <p:sldId id="514" r:id="rId41"/>
    <p:sldId id="515" r:id="rId42"/>
    <p:sldId id="516" r:id="rId43"/>
    <p:sldId id="517" r:id="rId44"/>
    <p:sldId id="518" r:id="rId45"/>
    <p:sldId id="551" r:id="rId46"/>
    <p:sldId id="519" r:id="rId47"/>
    <p:sldId id="520" r:id="rId48"/>
    <p:sldId id="521" r:id="rId49"/>
    <p:sldId id="522" r:id="rId50"/>
    <p:sldId id="523" r:id="rId51"/>
    <p:sldId id="524" r:id="rId52"/>
    <p:sldId id="526" r:id="rId53"/>
    <p:sldId id="529" r:id="rId54"/>
    <p:sldId id="530" r:id="rId55"/>
    <p:sldId id="532" r:id="rId56"/>
    <p:sldId id="533" r:id="rId57"/>
    <p:sldId id="534" r:id="rId58"/>
    <p:sldId id="535" r:id="rId59"/>
    <p:sldId id="536" r:id="rId60"/>
    <p:sldId id="537" r:id="rId61"/>
    <p:sldId id="538" r:id="rId62"/>
    <p:sldId id="539" r:id="rId63"/>
    <p:sldId id="540" r:id="rId64"/>
    <p:sldId id="541" r:id="rId65"/>
    <p:sldId id="542" r:id="rId66"/>
    <p:sldId id="543" r:id="rId67"/>
    <p:sldId id="544" r:id="rId68"/>
    <p:sldId id="545" r:id="rId69"/>
    <p:sldId id="546" r:id="rId70"/>
    <p:sldId id="547" r:id="rId71"/>
    <p:sldId id="548" r:id="rId72"/>
    <p:sldId id="549" r:id="rId73"/>
    <p:sldId id="496" r:id="rId74"/>
    <p:sldId id="375" r:id="rId75"/>
    <p:sldId id="376" r:id="rId76"/>
    <p:sldId id="377" r:id="rId77"/>
    <p:sldId id="378" r:id="rId78"/>
    <p:sldId id="379" r:id="rId79"/>
    <p:sldId id="380" r:id="rId80"/>
    <p:sldId id="381" r:id="rId81"/>
    <p:sldId id="467" r:id="rId82"/>
    <p:sldId id="464" r:id="rId83"/>
    <p:sldId id="466" r:id="rId84"/>
    <p:sldId id="465" r:id="rId85"/>
    <p:sldId id="413" r:id="rId86"/>
    <p:sldId id="460" r:id="rId87"/>
    <p:sldId id="384" r:id="rId88"/>
    <p:sldId id="461" r:id="rId89"/>
    <p:sldId id="463" r:id="rId90"/>
    <p:sldId id="400" r:id="rId91"/>
    <p:sldId id="410" r:id="rId92"/>
    <p:sldId id="374" r:id="rId93"/>
    <p:sldId id="385" r:id="rId94"/>
    <p:sldId id="444" r:id="rId95"/>
    <p:sldId id="442" r:id="rId96"/>
    <p:sldId id="353" r:id="rId97"/>
    <p:sldId id="348" r:id="rId98"/>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27896" autoAdjust="0"/>
    <p:restoredTop sz="94316" autoAdjust="0"/>
  </p:normalViewPr>
  <p:slideViewPr>
    <p:cSldViewPr>
      <p:cViewPr varScale="1">
        <p:scale>
          <a:sx n="95" d="100"/>
          <a:sy n="95" d="100"/>
        </p:scale>
        <p:origin x="260" y="80"/>
      </p:cViewPr>
      <p:guideLst>
        <p:guide orient="horz" pos="2160"/>
        <p:guide pos="2880"/>
      </p:guideLst>
    </p:cSldViewPr>
  </p:slideViewPr>
  <p:notesTextViewPr>
    <p:cViewPr>
      <p:scale>
        <a:sx n="1" d="1"/>
        <a:sy n="1" d="1"/>
      </p:scale>
      <p:origin x="0" y="0"/>
    </p:cViewPr>
  </p:notesTextViewPr>
  <p:sorterViewPr>
    <p:cViewPr>
      <p:scale>
        <a:sx n="100" d="100"/>
        <a:sy n="100" d="100"/>
      </p:scale>
      <p:origin x="0" y="1760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C8329177-9B35-4A31-B057-2C4DF388C9CF}" type="datetimeFigureOut">
              <a:rPr lang="en-GB" smtClean="0"/>
              <a:t>06/02/2017</a:t>
            </a:fld>
            <a:endParaRPr lang="en-GB"/>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GB"/>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0994BBEB-BAED-434D-975D-8314B2B2CD31}" type="slidenum">
              <a:rPr lang="en-GB" smtClean="0"/>
              <a:t>‹#›</a:t>
            </a:fld>
            <a:endParaRPr lang="en-GB"/>
          </a:p>
        </p:txBody>
      </p:sp>
    </p:spTree>
    <p:extLst>
      <p:ext uri="{BB962C8B-B14F-4D97-AF65-F5344CB8AC3E}">
        <p14:creationId xmlns:p14="http://schemas.microsoft.com/office/powerpoint/2010/main" val="1916850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geocities.com/Athens/Agora/1133"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en.wikipedia.org/wiki/Bucranium" TargetMode="External"/><Relationship Id="rId3" Type="http://schemas.openxmlformats.org/officeDocument/2006/relationships/hyperlink" Target="http://en.wikipedia.org/wiki/Rhyton" TargetMode="External"/><Relationship Id="rId7" Type="http://schemas.openxmlformats.org/officeDocument/2006/relationships/hyperlink" Target="http://en.wikipedia.org/wiki/Tympanum_(architecture)" TargetMode="External"/><Relationship Id="rId2" Type="http://schemas.openxmlformats.org/officeDocument/2006/relationships/slide" Target="../slides/slide40.xml"/><Relationship Id="rId1" Type="http://schemas.openxmlformats.org/officeDocument/2006/relationships/notesMaster" Target="../notesMasters/notesMaster1.xml"/><Relationship Id="rId6" Type="http://schemas.openxmlformats.org/officeDocument/2006/relationships/hyperlink" Target="http://en.wikipedia.org/wiki/Capite_velato" TargetMode="External"/><Relationship Id="rId5" Type="http://schemas.openxmlformats.org/officeDocument/2006/relationships/hyperlink" Target="http://en.wikipedia.org/wiki/Patera" TargetMode="External"/><Relationship Id="rId4" Type="http://schemas.openxmlformats.org/officeDocument/2006/relationships/hyperlink" Target="http://en.wikipedia.org/wiki/Genius_(mythology)" TargetMode="External"/><Relationship Id="rId9" Type="http://schemas.openxmlformats.org/officeDocument/2006/relationships/hyperlink" Target="http://en.wikipedia.org/wiki/Lares#cite_note-2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Aeterno</a:t>
            </a:r>
            <a:r>
              <a:rPr lang="en-GB" dirty="0"/>
              <a:t> / </a:t>
            </a:r>
            <a:r>
              <a:rPr lang="en-GB" dirty="0" err="1"/>
              <a:t>sanctissi</a:t>
            </a:r>
            <a:r>
              <a:rPr lang="en-GB" dirty="0"/>
              <a:t>/</a:t>
            </a:r>
            <a:r>
              <a:rPr lang="en-GB" dirty="0" err="1"/>
              <a:t>mo</a:t>
            </a:r>
            <a:r>
              <a:rPr lang="en-GB" dirty="0"/>
              <a:t> </a:t>
            </a:r>
            <a:r>
              <a:rPr lang="en-GB" dirty="0" err="1"/>
              <a:t>pientis</a:t>
            </a:r>
            <a:r>
              <a:rPr lang="en-GB" dirty="0"/>
              <a:t>/</a:t>
            </a:r>
            <a:r>
              <a:rPr lang="en-GB" dirty="0" err="1"/>
              <a:t>simoque</a:t>
            </a:r>
            <a:r>
              <a:rPr lang="en-GB" dirty="0"/>
              <a:t> / C(</a:t>
            </a:r>
            <a:r>
              <a:rPr lang="en-GB" dirty="0" err="1"/>
              <a:t>aius</a:t>
            </a:r>
            <a:r>
              <a:rPr lang="en-GB" dirty="0"/>
              <a:t>) </a:t>
            </a:r>
            <a:r>
              <a:rPr lang="en-GB" dirty="0" err="1"/>
              <a:t>Iul</a:t>
            </a:r>
            <a:r>
              <a:rPr lang="en-GB" dirty="0"/>
              <a:t>(</a:t>
            </a:r>
            <a:r>
              <a:rPr lang="en-GB" dirty="0" err="1"/>
              <a:t>ius</a:t>
            </a:r>
            <a:r>
              <a:rPr lang="en-GB" dirty="0"/>
              <a:t>) </a:t>
            </a:r>
            <a:r>
              <a:rPr lang="en-GB" dirty="0" err="1"/>
              <a:t>Diocle</a:t>
            </a:r>
            <a:r>
              <a:rPr lang="en-GB" dirty="0"/>
              <a:t>/</a:t>
            </a:r>
            <a:r>
              <a:rPr lang="en-GB" dirty="0" err="1"/>
              <a:t>tianus</a:t>
            </a:r>
            <a:r>
              <a:rPr lang="en-GB" dirty="0"/>
              <a:t> </a:t>
            </a:r>
            <a:r>
              <a:rPr lang="en-GB" dirty="0" err="1"/>
              <a:t>eq</a:t>
            </a:r>
            <a:r>
              <a:rPr lang="en-GB" dirty="0"/>
              <a:t>(</a:t>
            </a:r>
            <a:r>
              <a:rPr lang="en-GB" dirty="0" err="1"/>
              <a:t>uo</a:t>
            </a:r>
            <a:r>
              <a:rPr lang="en-GB" dirty="0"/>
              <a:t>) p(</a:t>
            </a:r>
            <a:r>
              <a:rPr lang="en-GB" dirty="0" err="1"/>
              <a:t>ublico</a:t>
            </a:r>
            <a:r>
              <a:rPr lang="en-GB" dirty="0"/>
              <a:t>) / </a:t>
            </a:r>
            <a:r>
              <a:rPr lang="en-GB" dirty="0" err="1"/>
              <a:t>dec</a:t>
            </a:r>
            <a:r>
              <a:rPr lang="en-GB" dirty="0"/>
              <a:t>(</a:t>
            </a:r>
            <a:r>
              <a:rPr lang="en-GB" dirty="0" err="1"/>
              <a:t>urio</a:t>
            </a:r>
            <a:r>
              <a:rPr lang="en-GB" dirty="0"/>
              <a:t>) et augur / col(</a:t>
            </a:r>
            <a:r>
              <a:rPr lang="en-GB" dirty="0" err="1"/>
              <a:t>oniae</a:t>
            </a:r>
            <a:r>
              <a:rPr lang="en-GB" dirty="0"/>
              <a:t>) </a:t>
            </a:r>
            <a:r>
              <a:rPr lang="en-GB" dirty="0" err="1"/>
              <a:t>Sarmiz</a:t>
            </a:r>
            <a:r>
              <a:rPr lang="en-GB" dirty="0"/>
              <a:t>(</a:t>
            </a:r>
            <a:r>
              <a:rPr lang="en-GB" dirty="0" err="1"/>
              <a:t>egetusae</a:t>
            </a:r>
            <a:r>
              <a:rPr lang="en-GB" dirty="0"/>
              <a:t>) / </a:t>
            </a:r>
            <a:r>
              <a:rPr lang="en-GB" dirty="0" err="1"/>
              <a:t>dec</a:t>
            </a:r>
            <a:r>
              <a:rPr lang="en-GB" dirty="0"/>
              <a:t>(</a:t>
            </a:r>
            <a:r>
              <a:rPr lang="en-GB" dirty="0" err="1"/>
              <a:t>urio</a:t>
            </a:r>
            <a:r>
              <a:rPr lang="en-GB" dirty="0"/>
              <a:t>) col(</a:t>
            </a:r>
            <a:r>
              <a:rPr lang="en-GB" dirty="0" err="1"/>
              <a:t>oniae</a:t>
            </a:r>
            <a:r>
              <a:rPr lang="en-GB" dirty="0"/>
              <a:t>) </a:t>
            </a:r>
            <a:r>
              <a:rPr lang="en-GB" dirty="0" err="1"/>
              <a:t>Apu</a:t>
            </a:r>
            <a:r>
              <a:rPr lang="en-GB" dirty="0"/>
              <a:t>(</a:t>
            </a:r>
            <a:r>
              <a:rPr lang="en-GB" dirty="0" err="1"/>
              <a:t>lensis</a:t>
            </a:r>
            <a:r>
              <a:rPr lang="en-GB" dirty="0"/>
              <a:t>) / patronus / </a:t>
            </a:r>
            <a:r>
              <a:rPr lang="en-GB" dirty="0" err="1"/>
              <a:t>causarum</a:t>
            </a:r>
            <a:r>
              <a:rPr lang="en-GB" dirty="0"/>
              <a:t> / ex voto</a:t>
            </a:r>
          </a:p>
        </p:txBody>
      </p:sp>
      <p:sp>
        <p:nvSpPr>
          <p:cNvPr id="4" name="Slide Number Placeholder 3"/>
          <p:cNvSpPr>
            <a:spLocks noGrp="1"/>
          </p:cNvSpPr>
          <p:nvPr>
            <p:ph type="sldNum" sz="quarter" idx="10"/>
          </p:nvPr>
        </p:nvSpPr>
        <p:spPr/>
        <p:txBody>
          <a:bodyPr/>
          <a:lstStyle/>
          <a:p>
            <a:fld id="{0994BBEB-BAED-434D-975D-8314B2B2CD31}" type="slidenum">
              <a:rPr lang="en-GB" smtClean="0"/>
              <a:t>16</a:t>
            </a:fld>
            <a:endParaRPr lang="en-GB"/>
          </a:p>
        </p:txBody>
      </p:sp>
    </p:spTree>
    <p:extLst>
      <p:ext uri="{BB962C8B-B14F-4D97-AF65-F5344CB8AC3E}">
        <p14:creationId xmlns:p14="http://schemas.microsoft.com/office/powerpoint/2010/main" val="4034794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Wikipedia</a:t>
            </a:r>
            <a:r>
              <a:rPr lang="en-GB" baseline="0" dirty="0"/>
              <a:t> “RELIGION”</a:t>
            </a:r>
            <a:endParaRPr lang="en-GB" dirty="0"/>
          </a:p>
        </p:txBody>
      </p:sp>
      <p:sp>
        <p:nvSpPr>
          <p:cNvPr id="4" name="Slide Number Placeholder 3"/>
          <p:cNvSpPr>
            <a:spLocks noGrp="1"/>
          </p:cNvSpPr>
          <p:nvPr>
            <p:ph type="sldNum" sz="quarter" idx="10"/>
          </p:nvPr>
        </p:nvSpPr>
        <p:spPr/>
        <p:txBody>
          <a:bodyPr/>
          <a:lstStyle/>
          <a:p>
            <a:fld id="{0994BBEB-BAED-434D-975D-8314B2B2CD31}" type="slidenum">
              <a:rPr lang="en-GB" smtClean="0"/>
              <a:t>25</a:t>
            </a:fld>
            <a:endParaRPr lang="en-GB"/>
          </a:p>
        </p:txBody>
      </p:sp>
    </p:spTree>
    <p:extLst>
      <p:ext uri="{BB962C8B-B14F-4D97-AF65-F5344CB8AC3E}">
        <p14:creationId xmlns:p14="http://schemas.microsoft.com/office/powerpoint/2010/main" val="2336084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cited</a:t>
            </a:r>
            <a:r>
              <a:rPr lang="en-GB" baseline="0" dirty="0"/>
              <a:t> after </a:t>
            </a:r>
            <a:r>
              <a:rPr lang="en-GB" baseline="0" dirty="0" err="1"/>
              <a:t>Scheid</a:t>
            </a:r>
            <a:r>
              <a:rPr lang="en-GB" baseline="0" dirty="0"/>
              <a:t>… Religion des Romains</a:t>
            </a:r>
          </a:p>
          <a:p>
            <a:r>
              <a:rPr lang="en-GB" baseline="0" dirty="0"/>
              <a:t>Also cf.</a:t>
            </a:r>
          </a:p>
          <a:p>
            <a:pPr marL="0" indent="0">
              <a:buNone/>
            </a:pPr>
            <a:r>
              <a:rPr lang="en-GB" i="1" dirty="0" err="1"/>
              <a:t>religio</a:t>
            </a:r>
            <a:r>
              <a:rPr lang="en-GB" dirty="0"/>
              <a:t>, first use by Cicero</a:t>
            </a:r>
          </a:p>
          <a:p>
            <a:pPr marL="0" indent="0">
              <a:buNone/>
            </a:pPr>
            <a:br>
              <a:rPr lang="en-GB" dirty="0"/>
            </a:br>
            <a:r>
              <a:rPr lang="en-GB" dirty="0"/>
              <a:t>Entry in Lewis &amp; Short</a:t>
            </a:r>
            <a:br>
              <a:rPr lang="en-GB" dirty="0"/>
            </a:br>
            <a:r>
              <a:rPr lang="en-GB" b="1" dirty="0" err="1"/>
              <a:t>rĕlĭgĭo</a:t>
            </a:r>
            <a:r>
              <a:rPr lang="en-GB" b="1" dirty="0"/>
              <a:t>, </a:t>
            </a:r>
            <a:r>
              <a:rPr lang="en-GB" dirty="0" err="1"/>
              <a:t>ōnis</a:t>
            </a:r>
            <a:r>
              <a:rPr lang="en-GB" dirty="0"/>
              <a:t>, f. Concerning the etymology of this word, various opinions were prevalent among the ancients. </a:t>
            </a:r>
            <a:r>
              <a:rPr lang="en-GB" dirty="0">
                <a:solidFill>
                  <a:srgbClr val="FFFF00"/>
                </a:solidFill>
              </a:rPr>
              <a:t>Cicero</a:t>
            </a:r>
            <a:r>
              <a:rPr lang="en-GB" dirty="0"/>
              <a:t> (N. D. 2, 28, 72) derives it from </a:t>
            </a:r>
            <a:r>
              <a:rPr lang="en-GB" i="1" dirty="0" err="1">
                <a:solidFill>
                  <a:srgbClr val="FFFF00"/>
                </a:solidFill>
              </a:rPr>
              <a:t>relĕgere</a:t>
            </a:r>
            <a:r>
              <a:rPr lang="en-GB" dirty="0"/>
              <a:t>, an etymology </a:t>
            </a:r>
            <a:r>
              <a:rPr lang="en-GB" dirty="0" err="1"/>
              <a:t>favored</a:t>
            </a:r>
            <a:r>
              <a:rPr lang="en-GB" dirty="0"/>
              <a:t> by the verse cited ap. </a:t>
            </a:r>
            <a:r>
              <a:rPr lang="en-GB" dirty="0" err="1"/>
              <a:t>Gell</a:t>
            </a:r>
            <a:r>
              <a:rPr lang="en-GB" dirty="0"/>
              <a:t>. 4, 9, 1, </a:t>
            </a:r>
            <a:r>
              <a:rPr lang="en-GB" i="1" dirty="0" err="1"/>
              <a:t>religentem</a:t>
            </a:r>
            <a:r>
              <a:rPr lang="en-GB" i="1" dirty="0"/>
              <a:t> </a:t>
            </a:r>
            <a:r>
              <a:rPr lang="en-GB" i="1" dirty="0" err="1"/>
              <a:t>esse</a:t>
            </a:r>
            <a:r>
              <a:rPr lang="en-GB" i="1" dirty="0"/>
              <a:t> </a:t>
            </a:r>
            <a:r>
              <a:rPr lang="en-GB" i="1" dirty="0" err="1"/>
              <a:t>oportet</a:t>
            </a:r>
            <a:r>
              <a:rPr lang="en-GB" i="1" dirty="0"/>
              <a:t>, </a:t>
            </a:r>
            <a:r>
              <a:rPr lang="en-GB" i="1" dirty="0" err="1"/>
              <a:t>religiosum</a:t>
            </a:r>
            <a:r>
              <a:rPr lang="en-GB" i="1" dirty="0"/>
              <a:t> </a:t>
            </a:r>
            <a:r>
              <a:rPr lang="en-GB" i="1" dirty="0" err="1"/>
              <a:t>nefas</a:t>
            </a:r>
            <a:r>
              <a:rPr lang="en-GB" dirty="0"/>
              <a:t>; whereas </a:t>
            </a:r>
            <a:r>
              <a:rPr lang="en-GB" dirty="0" err="1"/>
              <a:t>Servius</a:t>
            </a:r>
            <a:r>
              <a:rPr lang="en-GB" dirty="0"/>
              <a:t> (ad </a:t>
            </a:r>
            <a:r>
              <a:rPr lang="en-GB" dirty="0" err="1"/>
              <a:t>Verg</a:t>
            </a:r>
            <a:r>
              <a:rPr lang="en-GB" dirty="0"/>
              <a:t>. A. 8, 349), </a:t>
            </a:r>
            <a:r>
              <a:rPr lang="en-GB" dirty="0" err="1"/>
              <a:t>Lactantius</a:t>
            </a:r>
            <a:r>
              <a:rPr lang="en-GB" dirty="0"/>
              <a:t> (4, 28), Augustine (Retract. 1, 13), assume </a:t>
            </a:r>
            <a:r>
              <a:rPr lang="en-GB" i="1" dirty="0" err="1">
                <a:solidFill>
                  <a:srgbClr val="FFFF00"/>
                </a:solidFill>
              </a:rPr>
              <a:t>religare</a:t>
            </a:r>
            <a:r>
              <a:rPr lang="en-GB" dirty="0">
                <a:solidFill>
                  <a:srgbClr val="FFFF00"/>
                </a:solidFill>
              </a:rPr>
              <a:t> </a:t>
            </a:r>
            <a:r>
              <a:rPr lang="en-GB" dirty="0"/>
              <a:t>as the primitive, and for this derivation </a:t>
            </a:r>
            <a:r>
              <a:rPr lang="en-GB" dirty="0" err="1"/>
              <a:t>Lactantius</a:t>
            </a:r>
            <a:r>
              <a:rPr lang="en-GB" dirty="0"/>
              <a:t> cites the expression of Lucretius (1, 931; 4, 7): </a:t>
            </a:r>
            <a:r>
              <a:rPr lang="en-GB" i="1" dirty="0" err="1">
                <a:solidFill>
                  <a:srgbClr val="FFFF00"/>
                </a:solidFill>
              </a:rPr>
              <a:t>religionum</a:t>
            </a:r>
            <a:r>
              <a:rPr lang="en-GB" i="1" dirty="0">
                <a:solidFill>
                  <a:srgbClr val="FFFF00"/>
                </a:solidFill>
              </a:rPr>
              <a:t> </a:t>
            </a:r>
            <a:r>
              <a:rPr lang="en-GB" i="1" dirty="0" err="1">
                <a:solidFill>
                  <a:srgbClr val="FFFF00"/>
                </a:solidFill>
              </a:rPr>
              <a:t>nodis</a:t>
            </a:r>
            <a:r>
              <a:rPr lang="en-GB" i="1" dirty="0">
                <a:solidFill>
                  <a:srgbClr val="FFFF00"/>
                </a:solidFill>
              </a:rPr>
              <a:t> </a:t>
            </a:r>
            <a:r>
              <a:rPr lang="en-GB" i="1" dirty="0" err="1">
                <a:solidFill>
                  <a:srgbClr val="FFFF00"/>
                </a:solidFill>
              </a:rPr>
              <a:t>animos</a:t>
            </a:r>
            <a:r>
              <a:rPr lang="en-GB" i="1" dirty="0">
                <a:solidFill>
                  <a:srgbClr val="FFFF00"/>
                </a:solidFill>
              </a:rPr>
              <a:t> </a:t>
            </a:r>
            <a:r>
              <a:rPr lang="en-GB" i="1" dirty="0" err="1">
                <a:solidFill>
                  <a:srgbClr val="FFFF00"/>
                </a:solidFill>
              </a:rPr>
              <a:t>exsolvere</a:t>
            </a:r>
            <a:r>
              <a:rPr lang="en-GB" dirty="0"/>
              <a:t>. Modern etymologists mostly agree with this latter view, assuming as </a:t>
            </a:r>
            <a:r>
              <a:rPr lang="en-GB" dirty="0">
                <a:solidFill>
                  <a:srgbClr val="FFFF00"/>
                </a:solidFill>
              </a:rPr>
              <a:t>root </a:t>
            </a:r>
            <a:r>
              <a:rPr lang="en-GB" dirty="0" err="1">
                <a:solidFill>
                  <a:srgbClr val="FFFF00"/>
                </a:solidFill>
              </a:rPr>
              <a:t>lig</a:t>
            </a:r>
            <a:r>
              <a:rPr lang="en-GB" dirty="0">
                <a:solidFill>
                  <a:srgbClr val="FFFF00"/>
                </a:solidFill>
              </a:rPr>
              <a:t>, to bind</a:t>
            </a:r>
            <a:r>
              <a:rPr lang="en-GB" dirty="0"/>
              <a:t>, whence also </a:t>
            </a:r>
            <a:r>
              <a:rPr lang="en-GB" dirty="0" err="1">
                <a:solidFill>
                  <a:srgbClr val="FFFF00"/>
                </a:solidFill>
              </a:rPr>
              <a:t>lic</a:t>
            </a:r>
            <a:r>
              <a:rPr lang="en-GB" dirty="0">
                <a:solidFill>
                  <a:srgbClr val="FFFF00"/>
                </a:solidFill>
              </a:rPr>
              <a:t>-tor, </a:t>
            </a:r>
            <a:r>
              <a:rPr lang="en-GB" dirty="0" err="1">
                <a:solidFill>
                  <a:srgbClr val="FFFF00"/>
                </a:solidFill>
              </a:rPr>
              <a:t>lex</a:t>
            </a:r>
            <a:r>
              <a:rPr lang="en-GB" dirty="0"/>
              <a:t>, and </a:t>
            </a:r>
            <a:r>
              <a:rPr lang="en-GB" dirty="0" err="1"/>
              <a:t>ligare</a:t>
            </a:r>
            <a:r>
              <a:rPr lang="en-GB" dirty="0"/>
              <a:t>; hence, </a:t>
            </a:r>
            <a:r>
              <a:rPr lang="en-GB" i="1" dirty="0" err="1">
                <a:solidFill>
                  <a:srgbClr val="FFFF00"/>
                </a:solidFill>
              </a:rPr>
              <a:t>religio</a:t>
            </a:r>
            <a:r>
              <a:rPr lang="en-GB" dirty="0">
                <a:solidFill>
                  <a:srgbClr val="FFFF00"/>
                </a:solidFill>
              </a:rPr>
              <a:t> </a:t>
            </a:r>
            <a:r>
              <a:rPr lang="en-GB" dirty="0"/>
              <a:t>sometimes means the same as </a:t>
            </a:r>
            <a:r>
              <a:rPr lang="en-GB" i="1" dirty="0" err="1">
                <a:solidFill>
                  <a:srgbClr val="FFFF00"/>
                </a:solidFill>
              </a:rPr>
              <a:t>obligatio</a:t>
            </a:r>
            <a:r>
              <a:rPr lang="en-GB" dirty="0"/>
              <a:t>;</a:t>
            </a:r>
            <a:br>
              <a:rPr lang="en-GB" dirty="0"/>
            </a:br>
            <a:r>
              <a:rPr lang="en-GB" b="1" dirty="0"/>
              <a:t>I.</a:t>
            </a:r>
            <a:r>
              <a:rPr lang="en-GB" dirty="0"/>
              <a:t> </a:t>
            </a:r>
            <a:r>
              <a:rPr lang="en-GB" i="1" dirty="0">
                <a:solidFill>
                  <a:srgbClr val="FFFF00"/>
                </a:solidFill>
              </a:rPr>
              <a:t>Reverence</a:t>
            </a:r>
            <a:r>
              <a:rPr lang="en-GB" i="1" dirty="0"/>
              <a:t> for God</a:t>
            </a:r>
            <a:r>
              <a:rPr lang="en-GB" dirty="0"/>
              <a:t> (</a:t>
            </a:r>
            <a:r>
              <a:rPr lang="en-GB" i="1" dirty="0"/>
              <a:t>the gods</a:t>
            </a:r>
            <a:r>
              <a:rPr lang="en-GB" dirty="0"/>
              <a:t>), </a:t>
            </a:r>
            <a:r>
              <a:rPr lang="en-GB" i="1" dirty="0"/>
              <a:t>the fear of God</a:t>
            </a:r>
            <a:r>
              <a:rPr lang="en-GB" dirty="0"/>
              <a:t>, connected with a careful pondering of divine things</a:t>
            </a:r>
            <a:br>
              <a:rPr lang="en-GB" dirty="0"/>
            </a:br>
            <a:r>
              <a:rPr lang="en-GB" b="1" dirty="0"/>
              <a:t>II.</a:t>
            </a:r>
            <a:r>
              <a:rPr lang="en-GB" dirty="0"/>
              <a:t> </a:t>
            </a:r>
            <a:r>
              <a:rPr lang="en-GB" b="1" dirty="0"/>
              <a:t>Transf.</a:t>
            </a:r>
            <a:r>
              <a:rPr lang="en-GB" dirty="0"/>
              <a:t> </a:t>
            </a:r>
            <a:r>
              <a:rPr lang="en-GB" b="1" dirty="0"/>
              <a:t>A.</a:t>
            </a:r>
            <a:r>
              <a:rPr lang="en-GB" dirty="0"/>
              <a:t> Subject., </a:t>
            </a:r>
            <a:r>
              <a:rPr lang="en-GB" i="1" dirty="0"/>
              <a:t>conscientiousness</a:t>
            </a:r>
            <a:r>
              <a:rPr lang="en-GB" dirty="0"/>
              <a:t>, </a:t>
            </a:r>
            <a:r>
              <a:rPr lang="en-GB" i="1" dirty="0">
                <a:solidFill>
                  <a:srgbClr val="FFFF00"/>
                </a:solidFill>
              </a:rPr>
              <a:t>scrupulousness</a:t>
            </a:r>
            <a:r>
              <a:rPr lang="en-GB" dirty="0">
                <a:solidFill>
                  <a:srgbClr val="FFFF00"/>
                </a:solidFill>
              </a:rPr>
              <a:t> </a:t>
            </a:r>
            <a:r>
              <a:rPr lang="en-GB" dirty="0"/>
              <a:t>arising from religion, </a:t>
            </a:r>
            <a:r>
              <a:rPr lang="en-GB" i="1" dirty="0"/>
              <a:t>religious scruples</a:t>
            </a:r>
            <a:r>
              <a:rPr lang="en-GB" dirty="0"/>
              <a:t>, </a:t>
            </a:r>
            <a:r>
              <a:rPr lang="en-GB" i="1" dirty="0"/>
              <a:t>scruples of conscience</a:t>
            </a:r>
            <a:r>
              <a:rPr lang="en-GB" dirty="0"/>
              <a:t>, </a:t>
            </a:r>
            <a:r>
              <a:rPr lang="en-GB" i="1" dirty="0"/>
              <a:t>religious awe</a:t>
            </a:r>
            <a:r>
              <a:rPr lang="en-GB" dirty="0"/>
              <a:t>, etc.</a:t>
            </a:r>
            <a:br>
              <a:rPr lang="en-GB" dirty="0"/>
            </a:br>
            <a:r>
              <a:rPr lang="en-GB" b="1" dirty="0"/>
              <a:t>b.</a:t>
            </a:r>
            <a:r>
              <a:rPr lang="en-GB" dirty="0"/>
              <a:t> </a:t>
            </a:r>
            <a:r>
              <a:rPr lang="en-GB" i="1" dirty="0"/>
              <a:t>a </a:t>
            </a:r>
            <a:r>
              <a:rPr lang="en-GB" i="1" dirty="0">
                <a:solidFill>
                  <a:srgbClr val="FFFF00"/>
                </a:solidFill>
              </a:rPr>
              <a:t>religious offence</a:t>
            </a:r>
            <a:r>
              <a:rPr lang="en-GB" i="1" dirty="0"/>
              <a:t>; </a:t>
            </a:r>
            <a:r>
              <a:rPr lang="en-GB" b="1" dirty="0"/>
              <a:t>c.</a:t>
            </a:r>
            <a:r>
              <a:rPr lang="en-GB" dirty="0"/>
              <a:t> In </a:t>
            </a:r>
            <a:r>
              <a:rPr lang="en-GB" dirty="0" err="1"/>
              <a:t>partic</a:t>
            </a:r>
            <a:r>
              <a:rPr lang="en-GB" dirty="0"/>
              <a:t>.: </a:t>
            </a:r>
            <a:r>
              <a:rPr lang="en-GB" dirty="0" err="1"/>
              <a:t>religio</a:t>
            </a:r>
            <a:r>
              <a:rPr lang="en-GB" dirty="0"/>
              <a:t> </a:t>
            </a:r>
            <a:r>
              <a:rPr lang="en-GB" dirty="0" err="1"/>
              <a:t>jurisjurandi</a:t>
            </a:r>
            <a:r>
              <a:rPr lang="en-GB" dirty="0"/>
              <a:t>, </a:t>
            </a:r>
            <a:r>
              <a:rPr lang="en-GB" i="1" dirty="0"/>
              <a:t>scrupulousness in the fulfilment of an oath</a:t>
            </a:r>
            <a:r>
              <a:rPr lang="en-GB" dirty="0"/>
              <a:t>, </a:t>
            </a:r>
            <a:r>
              <a:rPr lang="en-GB" i="1" dirty="0"/>
              <a:t>the </a:t>
            </a:r>
            <a:r>
              <a:rPr lang="en-GB" i="1" dirty="0">
                <a:solidFill>
                  <a:srgbClr val="FFFF00"/>
                </a:solidFill>
              </a:rPr>
              <a:t>obligation of an oath</a:t>
            </a:r>
            <a:r>
              <a:rPr lang="en-GB" dirty="0"/>
              <a:t>, </a:t>
            </a:r>
            <a:r>
              <a:rPr lang="en-GB" i="1" dirty="0"/>
              <a:t>plighted faith</a:t>
            </a:r>
            <a:br>
              <a:rPr lang="en-GB" i="1" dirty="0"/>
            </a:br>
            <a:r>
              <a:rPr lang="en-GB" b="1" dirty="0"/>
              <a:t>B.</a:t>
            </a:r>
            <a:r>
              <a:rPr lang="en-GB" dirty="0"/>
              <a:t> Object. </a:t>
            </a:r>
            <a:r>
              <a:rPr lang="en-GB" b="1" dirty="0"/>
              <a:t>1.</a:t>
            </a:r>
            <a:r>
              <a:rPr lang="en-GB" dirty="0"/>
              <a:t> </a:t>
            </a:r>
            <a:r>
              <a:rPr lang="en-GB" dirty="0" err="1"/>
              <a:t>Abstr</a:t>
            </a:r>
            <a:r>
              <a:rPr lang="en-GB" dirty="0"/>
              <a:t>., </a:t>
            </a:r>
            <a:r>
              <a:rPr lang="en-GB" i="1" dirty="0"/>
              <a:t>the </a:t>
            </a:r>
            <a:r>
              <a:rPr lang="en-GB" i="1" dirty="0">
                <a:solidFill>
                  <a:srgbClr val="FFFF00"/>
                </a:solidFill>
              </a:rPr>
              <a:t>holiness</a:t>
            </a:r>
            <a:r>
              <a:rPr lang="en-GB" dirty="0">
                <a:solidFill>
                  <a:srgbClr val="FFFF00"/>
                </a:solidFill>
              </a:rPr>
              <a:t>, </a:t>
            </a:r>
            <a:r>
              <a:rPr lang="en-GB" i="1" dirty="0">
                <a:solidFill>
                  <a:srgbClr val="FFFF00"/>
                </a:solidFill>
              </a:rPr>
              <a:t>sacredness</a:t>
            </a:r>
            <a:r>
              <a:rPr lang="en-GB" dirty="0">
                <a:solidFill>
                  <a:srgbClr val="FFFF00"/>
                </a:solidFill>
              </a:rPr>
              <a:t>, </a:t>
            </a:r>
            <a:r>
              <a:rPr lang="en-GB" i="1" dirty="0">
                <a:solidFill>
                  <a:srgbClr val="FFFF00"/>
                </a:solidFill>
              </a:rPr>
              <a:t>sanctity</a:t>
            </a:r>
            <a:r>
              <a:rPr lang="en-GB" dirty="0">
                <a:solidFill>
                  <a:srgbClr val="FFFF00"/>
                </a:solidFill>
              </a:rPr>
              <a:t> </a:t>
            </a:r>
            <a:r>
              <a:rPr lang="en-GB" dirty="0"/>
              <a:t>inhering in any religious object (a deity, temple, utensils, etc.; cf. “</a:t>
            </a:r>
            <a:r>
              <a:rPr lang="en-GB" i="1" dirty="0" err="1"/>
              <a:t>sanctitas</a:t>
            </a:r>
            <a:r>
              <a:rPr lang="en-GB" dirty="0"/>
              <a:t>); </a:t>
            </a:r>
            <a:r>
              <a:rPr lang="en-GB" b="1" dirty="0"/>
              <a:t>2.</a:t>
            </a:r>
            <a:r>
              <a:rPr lang="en-GB" dirty="0"/>
              <a:t> </a:t>
            </a:r>
            <a:r>
              <a:rPr lang="en-GB" dirty="0" err="1"/>
              <a:t>Concr</a:t>
            </a:r>
            <a:r>
              <a:rPr lang="en-GB" dirty="0"/>
              <a:t>., </a:t>
            </a:r>
            <a:r>
              <a:rPr lang="en-GB" i="1" dirty="0"/>
              <a:t>an </a:t>
            </a:r>
            <a:r>
              <a:rPr lang="en-GB" i="1" dirty="0">
                <a:solidFill>
                  <a:srgbClr val="FFFF00"/>
                </a:solidFill>
              </a:rPr>
              <a:t>object of religious veneration</a:t>
            </a:r>
            <a:r>
              <a:rPr lang="en-GB" dirty="0"/>
              <a:t>, </a:t>
            </a:r>
            <a:r>
              <a:rPr lang="en-GB" i="1" dirty="0"/>
              <a:t>a sacred place</a:t>
            </a:r>
            <a:r>
              <a:rPr lang="en-GB" dirty="0"/>
              <a:t> or </a:t>
            </a:r>
            <a:r>
              <a:rPr lang="en-GB" i="1" dirty="0"/>
              <a:t>thing</a:t>
            </a:r>
            <a:r>
              <a:rPr lang="en-GB" dirty="0"/>
              <a:t> (…) </a:t>
            </a:r>
          </a:p>
          <a:p>
            <a:endParaRPr lang="en-GB" dirty="0"/>
          </a:p>
        </p:txBody>
      </p:sp>
      <p:sp>
        <p:nvSpPr>
          <p:cNvPr id="4" name="Slide Number Placeholder 3"/>
          <p:cNvSpPr>
            <a:spLocks noGrp="1"/>
          </p:cNvSpPr>
          <p:nvPr>
            <p:ph type="sldNum" sz="quarter" idx="10"/>
          </p:nvPr>
        </p:nvSpPr>
        <p:spPr/>
        <p:txBody>
          <a:bodyPr/>
          <a:lstStyle/>
          <a:p>
            <a:fld id="{0994BBEB-BAED-434D-975D-8314B2B2CD31}" type="slidenum">
              <a:rPr lang="en-GB" smtClean="0"/>
              <a:t>30</a:t>
            </a:fld>
            <a:endParaRPr lang="en-GB"/>
          </a:p>
        </p:txBody>
      </p:sp>
    </p:spTree>
    <p:extLst>
      <p:ext uri="{BB962C8B-B14F-4D97-AF65-F5344CB8AC3E}">
        <p14:creationId xmlns:p14="http://schemas.microsoft.com/office/powerpoint/2010/main" val="1565699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Cato's 'De </a:t>
            </a:r>
            <a:r>
              <a:rPr lang="en-GB" b="1" dirty="0" err="1"/>
              <a:t>Agricultura</a:t>
            </a:r>
            <a:r>
              <a:rPr lang="en-GB" b="1" dirty="0"/>
              <a:t>': Offering to Jupiter </a:t>
            </a:r>
            <a:r>
              <a:rPr lang="en-GB" b="1" dirty="0" err="1"/>
              <a:t>Dapalis</a:t>
            </a:r>
            <a:r>
              <a:rPr lang="en-GB" b="1" dirty="0"/>
              <a:t> </a:t>
            </a:r>
          </a:p>
          <a:p>
            <a:r>
              <a:rPr lang="en-GB" dirty="0"/>
              <a:t>Translated into English by </a:t>
            </a:r>
            <a:r>
              <a:rPr lang="en-GB" dirty="0">
                <a:hlinkClick r:id="rId3"/>
              </a:rPr>
              <a:t>Quinta Claudia </a:t>
            </a:r>
            <a:r>
              <a:rPr lang="en-GB" dirty="0" err="1">
                <a:hlinkClick r:id="rId3"/>
              </a:rPr>
              <a:t>Lucentia</a:t>
            </a:r>
            <a:r>
              <a:rPr lang="en-GB" dirty="0">
                <a:hlinkClick r:id="rId3"/>
              </a:rPr>
              <a:t> </a:t>
            </a:r>
            <a:r>
              <a:rPr lang="en-GB" dirty="0" err="1">
                <a:hlinkClick r:id="rId3"/>
              </a:rPr>
              <a:t>Aprica</a:t>
            </a:r>
            <a:endParaRPr lang="en-GB" dirty="0"/>
          </a:p>
          <a:p>
            <a:r>
              <a:rPr lang="en-GB" b="1" dirty="0"/>
              <a:t>Cato, </a:t>
            </a:r>
            <a:r>
              <a:rPr lang="en-GB" b="1" i="1" dirty="0"/>
              <a:t>De </a:t>
            </a:r>
            <a:r>
              <a:rPr lang="en-GB" b="1" i="1" dirty="0" err="1"/>
              <a:t>Agricultura</a:t>
            </a:r>
            <a:r>
              <a:rPr lang="en-GB" b="1" dirty="0"/>
              <a:t> 132</a:t>
            </a:r>
            <a:r>
              <a:rPr lang="en-GB" dirty="0"/>
              <a:t> </a:t>
            </a:r>
          </a:p>
          <a:p>
            <a:r>
              <a:rPr lang="en-GB" dirty="0"/>
              <a:t>An offering to Jupiter </a:t>
            </a:r>
            <a:r>
              <a:rPr lang="en-GB" dirty="0" err="1"/>
              <a:t>Dapalis</a:t>
            </a:r>
            <a:r>
              <a:rPr lang="en-GB" dirty="0"/>
              <a:t> (Jupiter of the feast) before ploughing. This ritual is recommended by Cato for farmers as a yearly offering for their oxen, to be made when the pear-trees bloom (i.e. in spring) before ploughing begins. The aim is to bring a divine blessing on the oxen as they undertake the ploughing of the fields, in order to ensure a healthy crop and a good yield. However, this ritual could equally be used on the occasion of any important enterprise or undertaking, e.g. opening a new business, buying a house, starting a new job, finalising an important deal, etc.</a:t>
            </a:r>
          </a:p>
          <a:p>
            <a:r>
              <a:rPr lang="en-GB" b="1" dirty="0"/>
              <a:t>Latin text:</a:t>
            </a:r>
            <a:br>
              <a:rPr lang="en-GB" dirty="0"/>
            </a:br>
            <a:r>
              <a:rPr lang="en-GB" dirty="0"/>
              <a:t>'</a:t>
            </a:r>
            <a:r>
              <a:rPr lang="en-GB" dirty="0" err="1"/>
              <a:t>Dapem</a:t>
            </a:r>
            <a:r>
              <a:rPr lang="en-GB" dirty="0"/>
              <a:t> hoc </a:t>
            </a:r>
            <a:r>
              <a:rPr lang="en-GB" dirty="0" err="1"/>
              <a:t>modo</a:t>
            </a:r>
            <a:r>
              <a:rPr lang="en-GB" dirty="0"/>
              <a:t> </a:t>
            </a:r>
            <a:r>
              <a:rPr lang="en-GB" dirty="0" err="1"/>
              <a:t>fieri</a:t>
            </a:r>
            <a:r>
              <a:rPr lang="en-GB" dirty="0"/>
              <a:t> </a:t>
            </a:r>
            <a:r>
              <a:rPr lang="en-GB" dirty="0" err="1"/>
              <a:t>oportet</a:t>
            </a:r>
            <a:r>
              <a:rPr lang="en-GB" dirty="0"/>
              <a:t>. Iovi </a:t>
            </a:r>
            <a:r>
              <a:rPr lang="en-GB" dirty="0" err="1"/>
              <a:t>dapali</a:t>
            </a:r>
            <a:r>
              <a:rPr lang="en-GB" dirty="0"/>
              <a:t> </a:t>
            </a:r>
            <a:r>
              <a:rPr lang="en-GB" dirty="0" err="1"/>
              <a:t>culignam</a:t>
            </a:r>
            <a:r>
              <a:rPr lang="en-GB" dirty="0"/>
              <a:t> </a:t>
            </a:r>
            <a:r>
              <a:rPr lang="en-GB" dirty="0" err="1"/>
              <a:t>vini</a:t>
            </a:r>
            <a:r>
              <a:rPr lang="en-GB" dirty="0"/>
              <a:t> quantum </a:t>
            </a:r>
            <a:r>
              <a:rPr lang="en-GB" dirty="0" err="1"/>
              <a:t>vis</a:t>
            </a:r>
            <a:r>
              <a:rPr lang="en-GB" dirty="0"/>
              <a:t> </a:t>
            </a:r>
            <a:r>
              <a:rPr lang="en-GB" dirty="0" err="1"/>
              <a:t>polluceto</a:t>
            </a:r>
            <a:r>
              <a:rPr lang="en-GB" dirty="0"/>
              <a:t>. </a:t>
            </a:r>
            <a:r>
              <a:rPr lang="en-GB" dirty="0" err="1"/>
              <a:t>Eo</a:t>
            </a:r>
            <a:r>
              <a:rPr lang="en-GB" dirty="0"/>
              <a:t> die feriae </a:t>
            </a:r>
            <a:r>
              <a:rPr lang="en-GB" dirty="0" err="1"/>
              <a:t>bubus</a:t>
            </a:r>
            <a:r>
              <a:rPr lang="en-GB" dirty="0"/>
              <a:t> et </a:t>
            </a:r>
            <a:r>
              <a:rPr lang="en-GB" dirty="0" err="1"/>
              <a:t>bubulcis</a:t>
            </a:r>
            <a:r>
              <a:rPr lang="en-GB" dirty="0"/>
              <a:t> et qui </a:t>
            </a:r>
            <a:r>
              <a:rPr lang="en-GB" dirty="0" err="1"/>
              <a:t>dapem</a:t>
            </a:r>
            <a:r>
              <a:rPr lang="en-GB" dirty="0"/>
              <a:t> </a:t>
            </a:r>
            <a:r>
              <a:rPr lang="en-GB" dirty="0" err="1"/>
              <a:t>facient</a:t>
            </a:r>
            <a:r>
              <a:rPr lang="en-GB" dirty="0"/>
              <a:t>. Cum </a:t>
            </a:r>
            <a:r>
              <a:rPr lang="en-GB" dirty="0" err="1"/>
              <a:t>pollucere</a:t>
            </a:r>
            <a:r>
              <a:rPr lang="en-GB" dirty="0"/>
              <a:t> </a:t>
            </a:r>
            <a:r>
              <a:rPr lang="en-GB" dirty="0" err="1"/>
              <a:t>oportebit</a:t>
            </a:r>
            <a:r>
              <a:rPr lang="en-GB" dirty="0"/>
              <a:t>, sic </a:t>
            </a:r>
            <a:r>
              <a:rPr lang="en-GB" dirty="0" err="1"/>
              <a:t>facies</a:t>
            </a:r>
            <a:r>
              <a:rPr lang="en-GB" dirty="0"/>
              <a:t>: "</a:t>
            </a:r>
            <a:r>
              <a:rPr lang="en-GB" dirty="0" err="1"/>
              <a:t>Iuppiter</a:t>
            </a:r>
            <a:r>
              <a:rPr lang="en-GB" dirty="0"/>
              <a:t> </a:t>
            </a:r>
            <a:r>
              <a:rPr lang="en-GB" dirty="0" err="1"/>
              <a:t>dapalis</a:t>
            </a:r>
            <a:r>
              <a:rPr lang="en-GB" dirty="0"/>
              <a:t>, quod </a:t>
            </a:r>
            <a:r>
              <a:rPr lang="en-GB" dirty="0" err="1"/>
              <a:t>tibi</a:t>
            </a:r>
            <a:r>
              <a:rPr lang="en-GB" dirty="0"/>
              <a:t> </a:t>
            </a:r>
            <a:r>
              <a:rPr lang="en-GB" dirty="0" err="1"/>
              <a:t>fieri</a:t>
            </a:r>
            <a:r>
              <a:rPr lang="en-GB" dirty="0"/>
              <a:t> </a:t>
            </a:r>
            <a:r>
              <a:rPr lang="en-GB" dirty="0" err="1"/>
              <a:t>oportet</a:t>
            </a:r>
            <a:r>
              <a:rPr lang="en-GB" dirty="0"/>
              <a:t> in domo </a:t>
            </a:r>
            <a:r>
              <a:rPr lang="en-GB" dirty="0" err="1"/>
              <a:t>familia</a:t>
            </a:r>
            <a:r>
              <a:rPr lang="en-GB" dirty="0"/>
              <a:t> </a:t>
            </a:r>
            <a:r>
              <a:rPr lang="en-GB" dirty="0" err="1"/>
              <a:t>mea</a:t>
            </a:r>
            <a:r>
              <a:rPr lang="en-GB" dirty="0"/>
              <a:t> </a:t>
            </a:r>
            <a:r>
              <a:rPr lang="en-GB" dirty="0" err="1"/>
              <a:t>culignam</a:t>
            </a:r>
            <a:r>
              <a:rPr lang="en-GB" dirty="0"/>
              <a:t> </a:t>
            </a:r>
            <a:r>
              <a:rPr lang="en-GB" dirty="0" err="1"/>
              <a:t>vini</a:t>
            </a:r>
            <a:r>
              <a:rPr lang="en-GB" dirty="0"/>
              <a:t> </a:t>
            </a:r>
            <a:r>
              <a:rPr lang="en-GB" dirty="0" err="1"/>
              <a:t>dapi</a:t>
            </a:r>
            <a:r>
              <a:rPr lang="en-GB" dirty="0"/>
              <a:t>, </a:t>
            </a:r>
            <a:r>
              <a:rPr lang="en-GB" dirty="0" err="1"/>
              <a:t>eius</a:t>
            </a:r>
            <a:r>
              <a:rPr lang="en-GB" dirty="0"/>
              <a:t> </a:t>
            </a:r>
            <a:r>
              <a:rPr lang="en-GB" dirty="0" err="1"/>
              <a:t>rei</a:t>
            </a:r>
            <a:r>
              <a:rPr lang="en-GB" dirty="0"/>
              <a:t> ergo </a:t>
            </a:r>
            <a:r>
              <a:rPr lang="en-GB" dirty="0" err="1"/>
              <a:t>macte</a:t>
            </a:r>
            <a:r>
              <a:rPr lang="en-GB" dirty="0"/>
              <a:t> </a:t>
            </a:r>
            <a:r>
              <a:rPr lang="en-GB" dirty="0" err="1"/>
              <a:t>hac</a:t>
            </a:r>
            <a:r>
              <a:rPr lang="en-GB" dirty="0"/>
              <a:t> </a:t>
            </a:r>
            <a:r>
              <a:rPr lang="en-GB" dirty="0" err="1"/>
              <a:t>illace</a:t>
            </a:r>
            <a:r>
              <a:rPr lang="en-GB" dirty="0"/>
              <a:t> </a:t>
            </a:r>
            <a:r>
              <a:rPr lang="en-GB" dirty="0" err="1"/>
              <a:t>dape</a:t>
            </a:r>
            <a:r>
              <a:rPr lang="en-GB" dirty="0"/>
              <a:t> </a:t>
            </a:r>
            <a:r>
              <a:rPr lang="en-GB" dirty="0" err="1"/>
              <a:t>pollucenda</a:t>
            </a:r>
            <a:r>
              <a:rPr lang="en-GB" dirty="0"/>
              <a:t> </a:t>
            </a:r>
            <a:r>
              <a:rPr lang="en-GB" dirty="0" err="1"/>
              <a:t>esto</a:t>
            </a:r>
            <a:r>
              <a:rPr lang="en-GB" dirty="0"/>
              <a:t>." Manus </a:t>
            </a:r>
            <a:r>
              <a:rPr lang="en-GB" dirty="0" err="1"/>
              <a:t>interluito</a:t>
            </a:r>
            <a:r>
              <a:rPr lang="en-GB" dirty="0"/>
              <a:t>, </a:t>
            </a:r>
            <a:r>
              <a:rPr lang="en-GB" dirty="0" err="1"/>
              <a:t>postea</a:t>
            </a:r>
            <a:r>
              <a:rPr lang="en-GB" dirty="0"/>
              <a:t> </a:t>
            </a:r>
            <a:r>
              <a:rPr lang="en-GB" dirty="0" err="1"/>
              <a:t>vinum</a:t>
            </a:r>
            <a:r>
              <a:rPr lang="en-GB" dirty="0"/>
              <a:t> </a:t>
            </a:r>
            <a:r>
              <a:rPr lang="en-GB" dirty="0" err="1"/>
              <a:t>sumito</a:t>
            </a:r>
            <a:r>
              <a:rPr lang="en-GB" dirty="0"/>
              <a:t>: "</a:t>
            </a:r>
            <a:r>
              <a:rPr lang="en-GB" dirty="0" err="1"/>
              <a:t>Iuppiter</a:t>
            </a:r>
            <a:r>
              <a:rPr lang="en-GB" dirty="0"/>
              <a:t> </a:t>
            </a:r>
            <a:r>
              <a:rPr lang="en-GB" dirty="0" err="1"/>
              <a:t>dapalis</a:t>
            </a:r>
            <a:r>
              <a:rPr lang="en-GB" dirty="0"/>
              <a:t>, </a:t>
            </a:r>
            <a:r>
              <a:rPr lang="en-GB" dirty="0" err="1"/>
              <a:t>macte</a:t>
            </a:r>
            <a:r>
              <a:rPr lang="en-GB" dirty="0"/>
              <a:t> </a:t>
            </a:r>
            <a:r>
              <a:rPr lang="en-GB" dirty="0" err="1"/>
              <a:t>istace</a:t>
            </a:r>
            <a:r>
              <a:rPr lang="en-GB" dirty="0"/>
              <a:t> </a:t>
            </a:r>
            <a:r>
              <a:rPr lang="en-GB" dirty="0" err="1"/>
              <a:t>dape</a:t>
            </a:r>
            <a:r>
              <a:rPr lang="en-GB" dirty="0"/>
              <a:t> </a:t>
            </a:r>
            <a:r>
              <a:rPr lang="en-GB" dirty="0" err="1"/>
              <a:t>pollucenda</a:t>
            </a:r>
            <a:r>
              <a:rPr lang="en-GB" dirty="0"/>
              <a:t> </a:t>
            </a:r>
            <a:r>
              <a:rPr lang="en-GB" dirty="0" err="1"/>
              <a:t>esto</a:t>
            </a:r>
            <a:r>
              <a:rPr lang="en-GB" dirty="0"/>
              <a:t>, </a:t>
            </a:r>
            <a:r>
              <a:rPr lang="en-GB" dirty="0" err="1"/>
              <a:t>macte</a:t>
            </a:r>
            <a:r>
              <a:rPr lang="en-GB" dirty="0"/>
              <a:t> vino </a:t>
            </a:r>
            <a:r>
              <a:rPr lang="en-GB" dirty="0" err="1"/>
              <a:t>inferio</a:t>
            </a:r>
            <a:r>
              <a:rPr lang="en-GB" dirty="0"/>
              <a:t> </a:t>
            </a:r>
            <a:r>
              <a:rPr lang="en-GB" dirty="0" err="1"/>
              <a:t>esto</a:t>
            </a:r>
            <a:r>
              <a:rPr lang="en-GB" dirty="0"/>
              <a:t>." </a:t>
            </a:r>
            <a:r>
              <a:rPr lang="en-GB" dirty="0" err="1"/>
              <a:t>Vestae</a:t>
            </a:r>
            <a:r>
              <a:rPr lang="en-GB" dirty="0"/>
              <a:t>, </a:t>
            </a:r>
            <a:r>
              <a:rPr lang="en-GB" dirty="0" err="1"/>
              <a:t>si</a:t>
            </a:r>
            <a:r>
              <a:rPr lang="en-GB" dirty="0"/>
              <a:t> voles, </a:t>
            </a:r>
            <a:r>
              <a:rPr lang="en-GB" dirty="0" err="1"/>
              <a:t>dato</a:t>
            </a:r>
            <a:r>
              <a:rPr lang="en-GB" dirty="0"/>
              <a:t>. Daps Iovi </a:t>
            </a:r>
            <a:r>
              <a:rPr lang="en-GB" dirty="0" err="1"/>
              <a:t>assaria</a:t>
            </a:r>
            <a:r>
              <a:rPr lang="en-GB" dirty="0"/>
              <a:t> </a:t>
            </a:r>
            <a:r>
              <a:rPr lang="en-GB" dirty="0" err="1"/>
              <a:t>pecuina</a:t>
            </a:r>
            <a:r>
              <a:rPr lang="en-GB" dirty="0"/>
              <a:t> </a:t>
            </a:r>
            <a:r>
              <a:rPr lang="en-GB" dirty="0" err="1"/>
              <a:t>urna</a:t>
            </a:r>
            <a:r>
              <a:rPr lang="en-GB" dirty="0"/>
              <a:t> </a:t>
            </a:r>
            <a:r>
              <a:rPr lang="en-GB" dirty="0" err="1"/>
              <a:t>vini</a:t>
            </a:r>
            <a:r>
              <a:rPr lang="en-GB" dirty="0"/>
              <a:t>. Iovi caste </a:t>
            </a:r>
            <a:r>
              <a:rPr lang="en-GB" dirty="0" err="1"/>
              <a:t>profanato</a:t>
            </a:r>
            <a:r>
              <a:rPr lang="en-GB" dirty="0"/>
              <a:t> </a:t>
            </a:r>
            <a:r>
              <a:rPr lang="en-GB" dirty="0" err="1"/>
              <a:t>sua</a:t>
            </a:r>
            <a:r>
              <a:rPr lang="en-GB" dirty="0"/>
              <a:t> </a:t>
            </a:r>
            <a:r>
              <a:rPr lang="en-GB" dirty="0" err="1"/>
              <a:t>contagione</a:t>
            </a:r>
            <a:r>
              <a:rPr lang="en-GB" dirty="0"/>
              <a:t>.' </a:t>
            </a:r>
          </a:p>
          <a:p>
            <a:r>
              <a:rPr lang="en-GB" b="1" dirty="0"/>
              <a:t>English translation:</a:t>
            </a:r>
            <a:br>
              <a:rPr lang="en-GB" dirty="0"/>
            </a:br>
            <a:r>
              <a:rPr lang="en-GB" dirty="0"/>
              <a:t>'It is proper for the sacrificial feast to be made in this way. Offer to Jupiter </a:t>
            </a:r>
            <a:r>
              <a:rPr lang="en-GB" dirty="0" err="1"/>
              <a:t>Dapalis</a:t>
            </a:r>
            <a:r>
              <a:rPr lang="en-GB" dirty="0"/>
              <a:t> a cup of wine as great as you wish. It is a festival that day for the oxen and the ox-men and those who will carry out the sacrifice. When it will be proper to make the offering, speak thus: "Jupiter </a:t>
            </a:r>
            <a:r>
              <a:rPr lang="en-GB" dirty="0" err="1"/>
              <a:t>Dapalis</a:t>
            </a:r>
            <a:r>
              <a:rPr lang="en-GB" dirty="0"/>
              <a:t>, because it is proper for a cup of wine to be given to you in the house of my family for the sacred feast, for the sake of this thing may you be honoured by this, the feast offering." Wash the hands, afterwards take the wine: "Jupiter </a:t>
            </a:r>
            <a:r>
              <a:rPr lang="en-GB" dirty="0" err="1"/>
              <a:t>Dapalis</a:t>
            </a:r>
            <a:r>
              <a:rPr lang="en-GB" dirty="0"/>
              <a:t>, may you be honoured by this feast offering, may you be honoured by the wine sacrificed." Give to Vesta, if you wish. The sacred feast for Jupiter is roasted meat and an urn of wine. To </a:t>
            </a:r>
            <a:r>
              <a:rPr lang="en-GB" dirty="0" err="1"/>
              <a:t>Iuppiter</a:t>
            </a:r>
            <a:r>
              <a:rPr lang="en-GB" dirty="0"/>
              <a:t> you shall piously profane his [offerings] with [your] touch.'</a:t>
            </a:r>
          </a:p>
          <a:p>
            <a:endParaRPr lang="en-GB" dirty="0"/>
          </a:p>
        </p:txBody>
      </p:sp>
      <p:sp>
        <p:nvSpPr>
          <p:cNvPr id="4" name="Slide Number Placeholder 3"/>
          <p:cNvSpPr>
            <a:spLocks noGrp="1"/>
          </p:cNvSpPr>
          <p:nvPr>
            <p:ph type="sldNum" sz="quarter" idx="10"/>
          </p:nvPr>
        </p:nvSpPr>
        <p:spPr/>
        <p:txBody>
          <a:bodyPr/>
          <a:lstStyle/>
          <a:p>
            <a:fld id="{0994BBEB-BAED-434D-975D-8314B2B2CD31}" type="slidenum">
              <a:rPr lang="en-GB" smtClean="0"/>
              <a:t>31</a:t>
            </a:fld>
            <a:endParaRPr lang="en-GB"/>
          </a:p>
        </p:txBody>
      </p:sp>
    </p:spTree>
    <p:extLst>
      <p:ext uri="{BB962C8B-B14F-4D97-AF65-F5344CB8AC3E}">
        <p14:creationId xmlns:p14="http://schemas.microsoft.com/office/powerpoint/2010/main" val="2976540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Cato the Elder: </a:t>
            </a:r>
            <a:r>
              <a:rPr lang="en-GB" sz="1200" b="1" i="1" dirty="0"/>
              <a:t>The Harvest Ritual</a:t>
            </a:r>
            <a:r>
              <a:rPr lang="en-GB" sz="1200" b="1" dirty="0"/>
              <a:t>, c. 160 BCE</a:t>
            </a:r>
            <a:br>
              <a:rPr lang="en-GB" sz="1200" b="1" dirty="0"/>
            </a:br>
            <a:r>
              <a:rPr lang="en-GB" sz="1200" dirty="0"/>
              <a:t>Before the harvest the sacrifice of the pig must be offered in this manner: Offer a sow as </a:t>
            </a:r>
            <a:r>
              <a:rPr lang="en-GB" sz="1200" i="1" dirty="0" err="1"/>
              <a:t>porca</a:t>
            </a:r>
            <a:r>
              <a:rPr lang="en-GB" sz="1200" i="1" dirty="0"/>
              <a:t> </a:t>
            </a:r>
            <a:r>
              <a:rPr lang="en-GB" sz="1200" i="1" dirty="0" err="1"/>
              <a:t>praecidanea</a:t>
            </a:r>
            <a:r>
              <a:rPr lang="en-GB" sz="1200" dirty="0"/>
              <a:t> to Ceres before you harvest spelt, wheat, barley, beans, and rape seed. Offer a prayer, with incense and wine, to Janus, Jupiter and Juno, before offering the sow. Offer a pile of cakes to Janus, saying, "Father Janus, in offering these cakes to you, I humbly pray that you will be propitious and merciful to me and my children, my house and my household." Then make an offering of cake to Jupiter with these words: "In offering you this cake, O Jupiter, I humbly pray that you, pleased with this offering, will be propitious and merciful to me and my children, my house and my household." Then present the wine to Janus, saying: "Father Janus, as I have prayed humbly in offering you the cakes, so may you in the same way be </a:t>
            </a:r>
            <a:r>
              <a:rPr lang="en-GB" sz="1200" dirty="0" err="1"/>
              <a:t>honored</a:t>
            </a:r>
            <a:r>
              <a:rPr lang="en-GB" sz="1200" dirty="0"/>
              <a:t> by this wine now placed before you." Then pray to Jupiter thus: "Jupiter, may you be </a:t>
            </a:r>
            <a:r>
              <a:rPr lang="en-GB" sz="1200" dirty="0" err="1"/>
              <a:t>honored</a:t>
            </a:r>
            <a:r>
              <a:rPr lang="en-GB" sz="1200" dirty="0"/>
              <a:t> in accepting this cake; may you be </a:t>
            </a:r>
            <a:r>
              <a:rPr lang="en-GB" sz="1200" dirty="0" err="1"/>
              <a:t>honored</a:t>
            </a:r>
            <a:r>
              <a:rPr lang="en-GB" sz="1200" dirty="0"/>
              <a:t> in accepting the wine placed before you." Then sacrifice the </a:t>
            </a:r>
            <a:r>
              <a:rPr lang="en-GB" sz="1200" i="1" dirty="0" err="1"/>
              <a:t>porca</a:t>
            </a:r>
            <a:r>
              <a:rPr lang="en-GB" sz="1200" i="1" dirty="0"/>
              <a:t> </a:t>
            </a:r>
            <a:r>
              <a:rPr lang="en-GB" sz="1200" i="1" dirty="0" err="1"/>
              <a:t>praecidanea</a:t>
            </a:r>
            <a:r>
              <a:rPr lang="en-GB" sz="1200" dirty="0"/>
              <a:t>. When the entrails have been removed, make an offering of cakes to Janus, and pray in the same way as you have prayed before. Offer a cake to Jupiter, praying just as before. In the same way offer wine to Janus and offer wine to Jupiter, in the same way as before in offering the pile of cakes, and in the consecration of the cake. Afterward offer the entrails and wine to Ceres.</a:t>
            </a:r>
          </a:p>
          <a:p>
            <a:pPr marL="0" indent="0">
              <a:buNone/>
            </a:pPr>
            <a:endParaRPr lang="en-GB" sz="1200" dirty="0"/>
          </a:p>
          <a:p>
            <a:endParaRPr lang="en-GB" dirty="0"/>
          </a:p>
        </p:txBody>
      </p:sp>
      <p:sp>
        <p:nvSpPr>
          <p:cNvPr id="4" name="Slide Number Placeholder 3"/>
          <p:cNvSpPr>
            <a:spLocks noGrp="1"/>
          </p:cNvSpPr>
          <p:nvPr>
            <p:ph type="sldNum" sz="quarter" idx="10"/>
          </p:nvPr>
        </p:nvSpPr>
        <p:spPr/>
        <p:txBody>
          <a:bodyPr/>
          <a:lstStyle/>
          <a:p>
            <a:fld id="{0994BBEB-BAED-434D-975D-8314B2B2CD31}" type="slidenum">
              <a:rPr lang="en-GB" smtClean="0"/>
              <a:t>33</a:t>
            </a:fld>
            <a:endParaRPr lang="en-GB"/>
          </a:p>
        </p:txBody>
      </p:sp>
    </p:spTree>
    <p:extLst>
      <p:ext uri="{BB962C8B-B14F-4D97-AF65-F5344CB8AC3E}">
        <p14:creationId xmlns:p14="http://schemas.microsoft.com/office/powerpoint/2010/main" val="3883229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Lararium at the House of the </a:t>
            </a:r>
            <a:r>
              <a:rPr lang="en-GB" dirty="0" err="1"/>
              <a:t>Vettii</a:t>
            </a:r>
            <a:r>
              <a:rPr lang="en-GB" dirty="0"/>
              <a:t>: Two Lares, each holding a </a:t>
            </a:r>
            <a:r>
              <a:rPr lang="en-GB" dirty="0" err="1">
                <a:hlinkClick r:id="rId3" tooltip="Rhyton"/>
              </a:rPr>
              <a:t>rhyton</a:t>
            </a:r>
            <a:r>
              <a:rPr lang="en-GB" dirty="0"/>
              <a:t>, flank an ancestor-</a:t>
            </a:r>
            <a:r>
              <a:rPr lang="en-GB" i="1" dirty="0">
                <a:hlinkClick r:id="rId4" tooltip="Genius (mythology)"/>
              </a:rPr>
              <a:t>genius</a:t>
            </a:r>
            <a:r>
              <a:rPr lang="en-GB" dirty="0"/>
              <a:t> holding a </a:t>
            </a:r>
            <a:r>
              <a:rPr lang="en-GB" dirty="0">
                <a:hlinkClick r:id="rId5" tooltip="Patera"/>
              </a:rPr>
              <a:t>libation bowl</a:t>
            </a:r>
            <a:r>
              <a:rPr lang="en-GB" dirty="0"/>
              <a:t> and incense box, his </a:t>
            </a:r>
            <a:r>
              <a:rPr lang="en-GB" dirty="0">
                <a:hlinkClick r:id="rId6" tooltip="Capite velato"/>
              </a:rPr>
              <a:t>head covered</a:t>
            </a:r>
            <a:r>
              <a:rPr lang="en-GB" dirty="0"/>
              <a:t> as if for sacrifice. The snake, associated with the land's fertility and thus prosperity, approaches a low, laden altar. The shrine's </a:t>
            </a:r>
            <a:r>
              <a:rPr lang="en-GB" dirty="0">
                <a:hlinkClick r:id="rId7" tooltip="Tympanum (architecture)"/>
              </a:rPr>
              <a:t>tympanum</a:t>
            </a:r>
            <a:r>
              <a:rPr lang="en-GB" dirty="0"/>
              <a:t> shows a </a:t>
            </a:r>
            <a:r>
              <a:rPr lang="en-GB" i="1" dirty="0">
                <a:hlinkClick r:id="rId5" tooltip="Patera"/>
              </a:rPr>
              <a:t>patera</a:t>
            </a:r>
            <a:r>
              <a:rPr lang="en-GB" dirty="0"/>
              <a:t>, </a:t>
            </a:r>
            <a:r>
              <a:rPr lang="en-GB" dirty="0">
                <a:hlinkClick r:id="rId8" tooltip="Bucranium"/>
              </a:rPr>
              <a:t>ox-skull</a:t>
            </a:r>
            <a:r>
              <a:rPr lang="en-GB" dirty="0"/>
              <a:t> and sacrificial knife.</a:t>
            </a:r>
            <a:r>
              <a:rPr lang="en-GB" baseline="30000" dirty="0">
                <a:hlinkClick r:id="rId9"/>
              </a:rPr>
              <a:t>[28]</a:t>
            </a:r>
            <a:endParaRPr lang="en-GB" dirty="0"/>
          </a:p>
        </p:txBody>
      </p:sp>
      <p:sp>
        <p:nvSpPr>
          <p:cNvPr id="4" name="Slide Number Placeholder 3"/>
          <p:cNvSpPr>
            <a:spLocks noGrp="1"/>
          </p:cNvSpPr>
          <p:nvPr>
            <p:ph type="sldNum" sz="quarter" idx="10"/>
          </p:nvPr>
        </p:nvSpPr>
        <p:spPr/>
        <p:txBody>
          <a:bodyPr/>
          <a:lstStyle/>
          <a:p>
            <a:fld id="{0994BBEB-BAED-434D-975D-8314B2B2CD31}" type="slidenum">
              <a:rPr lang="en-GB" smtClean="0"/>
              <a:t>40</a:t>
            </a:fld>
            <a:endParaRPr lang="en-GB"/>
          </a:p>
        </p:txBody>
      </p:sp>
    </p:spTree>
    <p:extLst>
      <p:ext uri="{BB962C8B-B14F-4D97-AF65-F5344CB8AC3E}">
        <p14:creationId xmlns:p14="http://schemas.microsoft.com/office/powerpoint/2010/main" val="4288921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7C1CA7CC-83A8-443B-89B8-73BCCFB44EED}" type="datetimeFigureOut">
              <a:rPr lang="en-GB" smtClean="0"/>
              <a:t>06/02/2017</a:t>
            </a:fld>
            <a:endParaRPr lang="en-GB"/>
          </a:p>
        </p:txBody>
      </p:sp>
      <p:sp>
        <p:nvSpPr>
          <p:cNvPr id="16" name="Slide Number Placeholder 15"/>
          <p:cNvSpPr>
            <a:spLocks noGrp="1"/>
          </p:cNvSpPr>
          <p:nvPr>
            <p:ph type="sldNum" sz="quarter" idx="11"/>
          </p:nvPr>
        </p:nvSpPr>
        <p:spPr/>
        <p:txBody>
          <a:bodyPr/>
          <a:lstStyle/>
          <a:p>
            <a:fld id="{C1A92353-3B40-4CE1-8125-E66A3937142D}"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5" name="Slide Number Placeholder 14"/>
          <p:cNvSpPr>
            <a:spLocks noGrp="1"/>
          </p:cNvSpPr>
          <p:nvPr>
            <p:ph type="sldNum" sz="quarter" idx="15"/>
          </p:nvPr>
        </p:nvSpPr>
        <p:spPr/>
        <p:txBody>
          <a:bodyPr/>
          <a:lstStyle>
            <a:lvl1pPr algn="ctr">
              <a:defRPr/>
            </a:lvl1pPr>
          </a:lstStyle>
          <a:p>
            <a:fld id="{C1A92353-3B40-4CE1-8125-E66A3937142D}"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C1CA7CC-83A8-443B-89B8-73BCCFB44EED}"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A92353-3B40-4CE1-8125-E66A3937142D}"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C1CA7CC-83A8-443B-89B8-73BCCFB44EED}" type="datetimeFigureOut">
              <a:rPr lang="en-GB" smtClean="0"/>
              <a:t>06/02/2017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A92353-3B40-4CE1-8125-E66A3937142D}"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C1A92353-3B40-4CE1-8125-E66A3937142D}"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7C1CA7CC-83A8-443B-89B8-73BCCFB44EED}" type="datetimeFigureOut">
              <a:rPr lang="en-GB" smtClean="0"/>
              <a:t>06/02/2017</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C1CA7CC-83A8-443B-89B8-73BCCFB44EED}" type="datetimeFigureOut">
              <a:rPr lang="en-GB" smtClean="0"/>
              <a:t>06/02/2017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A92353-3B40-4CE1-8125-E66A3937142D}"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1CA7CC-83A8-443B-89B8-73BCCFB44EED}" type="datetimeFigureOut">
              <a:rPr lang="en-GB" smtClean="0"/>
              <a:t>06/02/2017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A92353-3B40-4CE1-8125-E66A3937142D}" type="slidenum">
              <a:rPr lang="en-GB" smtClean="0"/>
              <a:t>‹#›</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7C1CA7CC-83A8-443B-89B8-73BCCFB44EED}" type="datetimeFigureOut">
              <a:rPr lang="en-GB" smtClean="0"/>
              <a:t>06/02/2017</a:t>
            </a:fld>
            <a:endParaRPr lang="en-GB"/>
          </a:p>
        </p:txBody>
      </p:sp>
      <p:sp>
        <p:nvSpPr>
          <p:cNvPr id="9" name="Slide Number Placeholder 8"/>
          <p:cNvSpPr>
            <a:spLocks noGrp="1"/>
          </p:cNvSpPr>
          <p:nvPr>
            <p:ph type="sldNum" sz="quarter" idx="15"/>
          </p:nvPr>
        </p:nvSpPr>
        <p:spPr/>
        <p:txBody>
          <a:bodyPr/>
          <a:lstStyle/>
          <a:p>
            <a:fld id="{C1A92353-3B40-4CE1-8125-E66A3937142D}"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
        <p:nvSpPr>
          <p:cNvPr id="11" name="Date Placeholder 13"/>
          <p:cNvSpPr txBox="1">
            <a:spLocks/>
          </p:cNvSpPr>
          <p:nvPr userDrawn="1"/>
        </p:nvSpPr>
        <p:spPr>
          <a:xfrm>
            <a:off x="0" y="14312"/>
            <a:ext cx="2590800" cy="384048"/>
          </a:xfrm>
          <a:prstGeom prst="rect">
            <a:avLst/>
          </a:prstGeom>
        </p:spPr>
        <p:txBody>
          <a:bodyPr vert="horz" anchor="ctr" anchorCtr="0"/>
          <a:lstStyle>
            <a:defPPr>
              <a:defRPr lang="en-US"/>
            </a:defPPr>
            <a:lvl1pPr marL="0" algn="l" defTabSz="914400" rtl="0" eaLnBrk="1" latinLnBrk="0" hangingPunct="1">
              <a:defRPr kumimoji="0" sz="1800" b="1" kern="1200">
                <a:solidFill>
                  <a:schemeClr val="accent3">
                    <a:lumMod val="20000"/>
                    <a:lumOff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25BEC9-4F54-4089-9446-4A8604CC5099}" type="datetime13">
              <a:rPr lang="en-GB" smtClean="0"/>
              <a:pPr/>
              <a:t>1:12:42 AM</a:t>
            </a:fld>
            <a:endParaRPr lang="en-GB" dirty="0"/>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7C1CA7CC-83A8-443B-89B8-73BCCFB44EED}" type="datetimeFigureOut">
              <a:rPr lang="en-GB" smtClean="0"/>
              <a:t>06/02/2017</a:t>
            </a:fld>
            <a:endParaRPr lang="en-GB"/>
          </a:p>
        </p:txBody>
      </p:sp>
      <p:sp>
        <p:nvSpPr>
          <p:cNvPr id="9" name="Slide Number Placeholder 8"/>
          <p:cNvSpPr>
            <a:spLocks noGrp="1"/>
          </p:cNvSpPr>
          <p:nvPr>
            <p:ph type="sldNum" sz="quarter" idx="11"/>
          </p:nvPr>
        </p:nvSpPr>
        <p:spPr/>
        <p:txBody>
          <a:bodyPr/>
          <a:lstStyle/>
          <a:p>
            <a:fld id="{C1A92353-3B40-4CE1-8125-E66A3937142D}"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
        <p:nvSpPr>
          <p:cNvPr id="11" name="Date Placeholder 13"/>
          <p:cNvSpPr txBox="1">
            <a:spLocks/>
          </p:cNvSpPr>
          <p:nvPr userDrawn="1"/>
        </p:nvSpPr>
        <p:spPr>
          <a:xfrm>
            <a:off x="0" y="14312"/>
            <a:ext cx="2590800" cy="384048"/>
          </a:xfrm>
          <a:prstGeom prst="rect">
            <a:avLst/>
          </a:prstGeom>
        </p:spPr>
        <p:txBody>
          <a:bodyPr vert="horz" anchor="ctr" anchorCtr="0"/>
          <a:lstStyle>
            <a:defPPr>
              <a:defRPr lang="en-US"/>
            </a:defPPr>
            <a:lvl1pPr marL="0" algn="l" defTabSz="914400" rtl="0" eaLnBrk="1" latinLnBrk="0" hangingPunct="1">
              <a:defRPr kumimoji="0" sz="1800" b="1" kern="1200">
                <a:solidFill>
                  <a:schemeClr val="accent3">
                    <a:lumMod val="20000"/>
                    <a:lumOff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25BEC9-4F54-4089-9446-4A8604CC5099}" type="datetime13">
              <a:rPr lang="en-GB" smtClean="0"/>
              <a:pPr/>
              <a:t>1:12:42 AM</a:t>
            </a:fld>
            <a:endParaRPr lang="en-GB" dirty="0"/>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C1CA7CC-83A8-443B-89B8-73BCCFB44EED}"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A92353-3B40-4CE1-8125-E66A3937142D}" type="slidenum">
              <a:rPr lang="en-GB" smtClean="0"/>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C1CA7CC-83A8-443B-89B8-73BCCFB44EED}"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A92353-3B40-4CE1-8125-E66A3937142D}" type="slidenum">
              <a:rPr lang="en-GB" smtClean="0"/>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7C1CA7CC-83A8-443B-89B8-73BCCFB44EED}" type="datetimeFigureOut">
              <a:rPr lang="en-GB" smtClean="0"/>
              <a:t>06/02/2017</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C1A92353-3B40-4CE1-8125-E66A3937142D}"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a:t>Click to edit Master title style</a:t>
            </a:r>
          </a:p>
        </p:txBody>
      </p:sp>
      <p:sp>
        <p:nvSpPr>
          <p:cNvPr id="7" name="Date Placeholder 13"/>
          <p:cNvSpPr txBox="1">
            <a:spLocks/>
          </p:cNvSpPr>
          <p:nvPr userDrawn="1"/>
        </p:nvSpPr>
        <p:spPr>
          <a:xfrm>
            <a:off x="0" y="14312"/>
            <a:ext cx="2590800" cy="384048"/>
          </a:xfrm>
          <a:prstGeom prst="rect">
            <a:avLst/>
          </a:prstGeom>
        </p:spPr>
        <p:txBody>
          <a:bodyPr/>
          <a:lstStyle>
            <a:defPPr>
              <a:defRPr lang="en-US"/>
            </a:defPPr>
            <a:lvl1pPr marL="0" algn="l" defTabSz="914400" rtl="0" eaLnBrk="1" latinLnBrk="0" hangingPunct="1">
              <a:defRPr sz="1800" b="1" kern="1200">
                <a:solidFill>
                  <a:schemeClr val="accent3">
                    <a:lumMod val="20000"/>
                    <a:lumOff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25BEC9-4F54-4089-9446-4A8604CC5099}" type="datetime13">
              <a:rPr lang="en-GB" smtClean="0"/>
              <a:pPr/>
              <a:t>1:12:42 AM</a:t>
            </a:fld>
            <a:endParaRPr lang="en-GB" dirty="0"/>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slow">
    <p:randomBar dir="vert"/>
  </p:transition>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fif"/><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jp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7.jpeg"/><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jpeg"/><Relationship Id="rId1" Type="http://schemas.openxmlformats.org/officeDocument/2006/relationships/slideLayout" Target="../slideLayouts/slideLayout2.xml"/><Relationship Id="rId6" Type="http://schemas.microsoft.com/office/2007/relationships/hdphoto" Target="../media/hdphoto3.wdp"/><Relationship Id="rId5" Type="http://schemas.openxmlformats.org/officeDocument/2006/relationships/image" Target="../media/image22.png"/><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e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7.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2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1.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microsoft.com/office/2007/relationships/hdphoto" Target="../media/hdphoto9.wdp"/><Relationship Id="rId3" Type="http://schemas.microsoft.com/office/2007/relationships/hdphoto" Target="../media/hdphoto8.wdp"/><Relationship Id="rId7" Type="http://schemas.openxmlformats.org/officeDocument/2006/relationships/image" Target="../media/image38.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10" Type="http://schemas.microsoft.com/office/2007/relationships/hdphoto" Target="../media/hdphoto10.wdp"/><Relationship Id="rId4" Type="http://schemas.openxmlformats.org/officeDocument/2006/relationships/image" Target="../media/image35.jpeg"/><Relationship Id="rId9" Type="http://schemas.openxmlformats.org/officeDocument/2006/relationships/image" Target="../media/image39.png"/></Relationships>
</file>

<file path=ppt/slides/_rels/slide45.xml.rels><?xml version="1.0" encoding="UTF-8" standalone="yes"?>
<Relationships xmlns="http://schemas.openxmlformats.org/package/2006/relationships"><Relationship Id="rId8" Type="http://schemas.openxmlformats.org/officeDocument/2006/relationships/image" Target="../media/image40.jfif"/><Relationship Id="rId3" Type="http://schemas.microsoft.com/office/2007/relationships/hdphoto" Target="../media/hdphoto8.wdp"/><Relationship Id="rId7" Type="http://schemas.openxmlformats.org/officeDocument/2006/relationships/hyperlink" Target="http://eu.alma.exlibrisgroup.com/view/action/uresolver.do?operation=resolveService&amp;package_service_id=2913795270002421&amp;institutionId=2421&amp;customerId=2415" TargetMode="External"/><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hyperlink" Target="http://quod.lib.umich.edu.ezproxy.uwtsd.ac.uk/cgi/t/text/text-idx?c=acls;idno=heb31288.0001.001" TargetMode="External"/><Relationship Id="rId5" Type="http://schemas.openxmlformats.org/officeDocument/2006/relationships/hyperlink" Target="https://www-dawsonera-com.ezproxy.uwtsd.ac.uk/abstract/9789047411345" TargetMode="External"/><Relationship Id="rId4" Type="http://schemas.openxmlformats.org/officeDocument/2006/relationships/hyperlink" Target="http://quod.lib.umich.edu.ezproxy.uwtsd.ac.uk/cgi/t/text/text-idx?c=acls;cc=acls;idno=heb07950.0001.001;view=toc;node=heb07950.0001.001%3A7.2"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46.png"/><Relationship Id="rId1" Type="http://schemas.openxmlformats.org/officeDocument/2006/relationships/slideLayout" Target="../slideLayouts/slideLayout2.xml"/><Relationship Id="rId5" Type="http://schemas.microsoft.com/office/2007/relationships/hdphoto" Target="../media/hdphoto13.wdp"/><Relationship Id="rId4" Type="http://schemas.openxmlformats.org/officeDocument/2006/relationships/image" Target="../media/image47.png"/></Relationships>
</file>

<file path=ppt/slides/_rels/slide54.xml.rels><?xml version="1.0" encoding="UTF-8" standalone="yes"?>
<Relationships xmlns="http://schemas.openxmlformats.org/package/2006/relationships"><Relationship Id="rId3" Type="http://schemas.openxmlformats.org/officeDocument/2006/relationships/image" Target="../media/image49.jpeg"/><Relationship Id="rId7" Type="http://schemas.microsoft.com/office/2007/relationships/hdphoto" Target="../media/hdphoto13.wdp"/><Relationship Id="rId2" Type="http://schemas.openxmlformats.org/officeDocument/2006/relationships/image" Target="../media/image48.jpeg"/><Relationship Id="rId1" Type="http://schemas.openxmlformats.org/officeDocument/2006/relationships/slideLayout" Target="../slideLayouts/slideLayout4.xml"/><Relationship Id="rId6" Type="http://schemas.openxmlformats.org/officeDocument/2006/relationships/image" Target="../media/image47.png"/><Relationship Id="rId5" Type="http://schemas.microsoft.com/office/2007/relationships/hdphoto" Target="../media/hdphoto14.wdp"/><Relationship Id="rId4" Type="http://schemas.openxmlformats.org/officeDocument/2006/relationships/image" Target="../media/image50.png"/></Relationships>
</file>

<file path=ppt/slides/_rels/slide5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51.jpeg"/><Relationship Id="rId1" Type="http://schemas.openxmlformats.org/officeDocument/2006/relationships/slideLayout" Target="../slideLayouts/slideLayout4.xml"/><Relationship Id="rId4" Type="http://schemas.microsoft.com/office/2007/relationships/hdphoto" Target="../media/hdphoto13.wdp"/></Relationships>
</file>

<file path=ppt/slides/_rels/slide5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51.jpeg"/><Relationship Id="rId1" Type="http://schemas.openxmlformats.org/officeDocument/2006/relationships/slideLayout" Target="../slideLayouts/slideLayout4.xml"/><Relationship Id="rId4" Type="http://schemas.microsoft.com/office/2007/relationships/hdphoto" Target="../media/hdphoto13.wdp"/></Relationships>
</file>

<file path=ppt/slides/_rels/slide57.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7.png"/><Relationship Id="rId1" Type="http://schemas.openxmlformats.org/officeDocument/2006/relationships/slideLayout" Target="../slideLayouts/slideLayout4.xml"/><Relationship Id="rId5" Type="http://schemas.openxmlformats.org/officeDocument/2006/relationships/image" Target="../media/image53.png"/><Relationship Id="rId4" Type="http://schemas.openxmlformats.org/officeDocument/2006/relationships/image" Target="../media/image52.png"/></Relationships>
</file>

<file path=ppt/slides/_rels/slide60.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7.png"/><Relationship Id="rId1" Type="http://schemas.openxmlformats.org/officeDocument/2006/relationships/slideLayout" Target="../slideLayouts/slideLayout4.xml"/><Relationship Id="rId5" Type="http://schemas.openxmlformats.org/officeDocument/2006/relationships/image" Target="../media/image53.png"/><Relationship Id="rId4" Type="http://schemas.openxmlformats.org/officeDocument/2006/relationships/image" Target="../media/image52.png"/></Relationships>
</file>

<file path=ppt/slides/_rels/slide61.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4.xml"/><Relationship Id="rId4" Type="http://schemas.openxmlformats.org/officeDocument/2006/relationships/image" Target="../media/image59.png"/></Relationships>
</file>

<file path=ppt/slides/_rels/slide68.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60.pn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60.pn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60.png"/><Relationship Id="rId1" Type="http://schemas.openxmlformats.org/officeDocument/2006/relationships/slideLayout" Target="../slideLayouts/slideLayout4.xml"/><Relationship Id="rId4" Type="http://schemas.openxmlformats.org/officeDocument/2006/relationships/image" Target="../media/image61.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4.png"/><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8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4.png"/><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84.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4.png"/><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8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6.xml"/><Relationship Id="rId4" Type="http://schemas.openxmlformats.org/officeDocument/2006/relationships/image" Target="../media/image73.png"/></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 Id="rId5" Type="http://schemas.openxmlformats.org/officeDocument/2006/relationships/image" Target="../media/image78.jpeg"/><Relationship Id="rId4" Type="http://schemas.openxmlformats.org/officeDocument/2006/relationships/image" Target="../media/image77.jpe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445"/>
            <a:ext cx="9124700" cy="6843525"/>
          </a:xfrm>
          <a:prstGeom prst="rect">
            <a:avLst/>
          </a:prstGeom>
        </p:spPr>
      </p:pic>
      <p:sp>
        <p:nvSpPr>
          <p:cNvPr id="3" name="Subtitle 2"/>
          <p:cNvSpPr>
            <a:spLocks noGrp="1"/>
          </p:cNvSpPr>
          <p:nvPr>
            <p:ph type="subTitle" idx="1"/>
          </p:nvPr>
        </p:nvSpPr>
        <p:spPr>
          <a:xfrm>
            <a:off x="1403648" y="4221088"/>
            <a:ext cx="3960440" cy="3257588"/>
          </a:xfrm>
          <a:solidFill>
            <a:schemeClr val="tx2">
              <a:lumMod val="25000"/>
              <a:alpha val="36000"/>
            </a:schemeClr>
          </a:solidFill>
        </p:spPr>
        <p:txBody>
          <a:bodyPr/>
          <a:lstStyle/>
          <a:p>
            <a:pPr marL="342900" indent="-342900" algn="l">
              <a:buFont typeface="Wingdings" panose="05000000000000000000" pitchFamily="2" charset="2"/>
              <a:buChar char="Ø"/>
            </a:pPr>
            <a:r>
              <a:rPr lang="en-GB" dirty="0">
                <a:effectLst>
                  <a:outerShdw blurRad="38100" dist="38100" dir="2700000" algn="tl">
                    <a:srgbClr val="000000">
                      <a:alpha val="43137"/>
                    </a:srgbClr>
                  </a:outerShdw>
                </a:effectLst>
              </a:rPr>
              <a:t>POLIS RELIGION</a:t>
            </a:r>
          </a:p>
          <a:p>
            <a:pPr marL="342900" indent="-342900" algn="l">
              <a:buFont typeface="Wingdings" panose="05000000000000000000" pitchFamily="2" charset="2"/>
              <a:buChar char="Ø"/>
            </a:pPr>
            <a:r>
              <a:rPr lang="en-GB" dirty="0">
                <a:effectLst>
                  <a:outerShdw blurRad="38100" dist="38100" dir="2700000" algn="tl">
                    <a:srgbClr val="000000">
                      <a:alpha val="43137"/>
                    </a:srgbClr>
                  </a:outerShdw>
                </a:effectLst>
              </a:rPr>
              <a:t>ORTHOPRAXY</a:t>
            </a:r>
          </a:p>
          <a:p>
            <a:pPr marL="342900" indent="-342900" algn="l">
              <a:buFont typeface="Wingdings" panose="05000000000000000000" pitchFamily="2" charset="2"/>
              <a:buChar char="Ø"/>
            </a:pPr>
            <a:r>
              <a:rPr lang="en-GB" dirty="0">
                <a:effectLst>
                  <a:outerShdw blurRad="38100" dist="38100" dir="2700000" algn="tl">
                    <a:srgbClr val="000000">
                      <a:alpha val="43137"/>
                    </a:srgbClr>
                  </a:outerShdw>
                </a:effectLst>
              </a:rPr>
              <a:t>HENOTHEISM</a:t>
            </a:r>
          </a:p>
          <a:p>
            <a:pPr marL="342900" indent="-342900" algn="l">
              <a:buFont typeface="Wingdings" panose="05000000000000000000" pitchFamily="2" charset="2"/>
              <a:buChar char="Ø"/>
            </a:pPr>
            <a:r>
              <a:rPr lang="en-GB" dirty="0">
                <a:effectLst>
                  <a:outerShdw blurRad="38100" dist="38100" dir="2700000" algn="tl">
                    <a:srgbClr val="000000">
                      <a:alpha val="43137"/>
                    </a:srgbClr>
                  </a:outerShdw>
                </a:effectLst>
              </a:rPr>
              <a:t>SOCIAL RELIGION</a:t>
            </a:r>
          </a:p>
          <a:p>
            <a:pPr marL="342900" indent="-342900" algn="l">
              <a:buFont typeface="Wingdings" panose="05000000000000000000" pitchFamily="2" charset="2"/>
              <a:buChar char="Ø"/>
            </a:pPr>
            <a:r>
              <a:rPr lang="en-GB" dirty="0">
                <a:effectLst>
                  <a:outerShdw blurRad="38100" dist="38100" dir="2700000" algn="tl">
                    <a:srgbClr val="000000">
                      <a:alpha val="43137"/>
                    </a:srgbClr>
                  </a:outerShdw>
                </a:effectLst>
              </a:rPr>
              <a:t>INDIVIDUALISATION</a:t>
            </a:r>
            <a:endParaRPr lang="de-DE" dirty="0">
              <a:effectLst>
                <a:outerShdw blurRad="38100" dist="38100" dir="2700000" algn="tl">
                  <a:srgbClr val="000000">
                    <a:alpha val="43137"/>
                  </a:srgbClr>
                </a:outerShdw>
              </a:effectLst>
            </a:endParaRPr>
          </a:p>
          <a:p>
            <a:pPr algn="l"/>
            <a:endParaRPr lang="en-GB" dirty="0"/>
          </a:p>
        </p:txBody>
      </p:sp>
      <p:sp>
        <p:nvSpPr>
          <p:cNvPr id="2" name="Title 1"/>
          <p:cNvSpPr>
            <a:spLocks noGrp="1"/>
          </p:cNvSpPr>
          <p:nvPr>
            <p:ph type="ctrTitle"/>
          </p:nvPr>
        </p:nvSpPr>
        <p:spPr>
          <a:xfrm>
            <a:off x="395536" y="1268760"/>
            <a:ext cx="8305800" cy="1981200"/>
          </a:xfrm>
        </p:spPr>
        <p:txBody>
          <a:bodyPr/>
          <a:lstStyle/>
          <a:p>
            <a:pPr algn="l"/>
            <a:r>
              <a:rPr lang="en-GB" sz="3200" b="1" dirty="0">
                <a:effectLst>
                  <a:outerShdw blurRad="38100" dist="38100" dir="2700000" algn="tl">
                    <a:srgbClr val="000000">
                      <a:alpha val="43137"/>
                    </a:srgbClr>
                  </a:outerShdw>
                </a:effectLst>
              </a:rPr>
              <a:t>CLAH7017</a:t>
            </a:r>
            <a:br>
              <a:rPr lang="en-GB" sz="3200"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KEY THEMES</a:t>
            </a:r>
          </a:p>
        </p:txBody>
      </p:sp>
    </p:spTree>
    <p:extLst>
      <p:ext uri="{BB962C8B-B14F-4D97-AF65-F5344CB8AC3E}">
        <p14:creationId xmlns:p14="http://schemas.microsoft.com/office/powerpoint/2010/main" val="195741852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445"/>
            <a:ext cx="9124700" cy="6843525"/>
          </a:xfrm>
          <a:prstGeom prst="rect">
            <a:avLst/>
          </a:prstGeom>
        </p:spPr>
      </p:pic>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5926115" y="4318572"/>
            <a:ext cx="2750341" cy="20627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32530" y="392309"/>
            <a:ext cx="3456384" cy="25922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Subtitle 2"/>
          <p:cNvSpPr txBox="1">
            <a:spLocks/>
          </p:cNvSpPr>
          <p:nvPr/>
        </p:nvSpPr>
        <p:spPr>
          <a:xfrm>
            <a:off x="1403648" y="4221088"/>
            <a:ext cx="3960440" cy="3257588"/>
          </a:xfrm>
          <a:prstGeom prst="rect">
            <a:avLst/>
          </a:prstGeom>
          <a:solidFill>
            <a:schemeClr val="tx2">
              <a:lumMod val="25000"/>
              <a:alpha val="36000"/>
            </a:schemeClr>
          </a:solidFill>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marL="342900" indent="-342900">
              <a:buFont typeface="Wingdings" panose="05000000000000000000" pitchFamily="2" charset="2"/>
              <a:buChar char="Ø"/>
            </a:pPr>
            <a:r>
              <a:rPr lang="en-GB" b="1" dirty="0">
                <a:solidFill>
                  <a:srgbClr val="FFFF00"/>
                </a:solidFill>
                <a:effectLst>
                  <a:outerShdw blurRad="38100" dist="38100" dir="2700000" algn="tl">
                    <a:srgbClr val="000000">
                      <a:alpha val="43137"/>
                    </a:srgbClr>
                  </a:outerShdw>
                </a:effectLst>
              </a:rPr>
              <a:t>POLIS RELIGION</a:t>
            </a:r>
          </a:p>
          <a:p>
            <a:pPr marL="342900" indent="-342900">
              <a:buFont typeface="Wingdings" panose="05000000000000000000" pitchFamily="2" charset="2"/>
              <a:buChar char="Ø"/>
            </a:pPr>
            <a:r>
              <a:rPr lang="en-GB" dirty="0">
                <a:effectLst>
                  <a:outerShdw blurRad="38100" dist="38100" dir="2700000" algn="tl">
                    <a:srgbClr val="000000">
                      <a:alpha val="43137"/>
                    </a:srgbClr>
                  </a:outerShdw>
                </a:effectLst>
              </a:rPr>
              <a:t>ORTHOPRAXY</a:t>
            </a:r>
          </a:p>
          <a:p>
            <a:pPr marL="342900" indent="-342900">
              <a:buFont typeface="Wingdings" panose="05000000000000000000" pitchFamily="2" charset="2"/>
              <a:buChar char="Ø"/>
            </a:pPr>
            <a:r>
              <a:rPr lang="en-GB" dirty="0">
                <a:effectLst>
                  <a:outerShdw blurRad="38100" dist="38100" dir="2700000" algn="tl">
                    <a:srgbClr val="000000">
                      <a:alpha val="43137"/>
                    </a:srgbClr>
                  </a:outerShdw>
                </a:effectLst>
              </a:rPr>
              <a:t>HENOTHEISM</a:t>
            </a:r>
          </a:p>
          <a:p>
            <a:pPr marL="342900" indent="-342900">
              <a:buFont typeface="Wingdings" panose="05000000000000000000" pitchFamily="2" charset="2"/>
              <a:buChar char="Ø"/>
            </a:pPr>
            <a:r>
              <a:rPr lang="en-GB" dirty="0">
                <a:effectLst>
                  <a:outerShdw blurRad="38100" dist="38100" dir="2700000" algn="tl">
                    <a:srgbClr val="000000">
                      <a:alpha val="43137"/>
                    </a:srgbClr>
                  </a:outerShdw>
                </a:effectLst>
              </a:rPr>
              <a:t>SOCIAL RELIGION</a:t>
            </a:r>
          </a:p>
          <a:p>
            <a:pPr marL="342900" indent="-342900">
              <a:buFont typeface="Wingdings" panose="05000000000000000000" pitchFamily="2" charset="2"/>
              <a:buChar char="Ø"/>
            </a:pPr>
            <a:r>
              <a:rPr lang="en-GB" dirty="0">
                <a:effectLst>
                  <a:outerShdw blurRad="38100" dist="38100" dir="2700000" algn="tl">
                    <a:srgbClr val="000000">
                      <a:alpha val="43137"/>
                    </a:srgbClr>
                  </a:outerShdw>
                </a:effectLst>
              </a:rPr>
              <a:t>INDIVIDUALISATION</a:t>
            </a:r>
            <a:endParaRPr lang="de-DE" dirty="0">
              <a:effectLst>
                <a:outerShdw blurRad="38100" dist="38100" dir="2700000" algn="tl">
                  <a:srgbClr val="000000">
                    <a:alpha val="43137"/>
                  </a:srgbClr>
                </a:outerShdw>
              </a:effectLst>
            </a:endParaRPr>
          </a:p>
          <a:p>
            <a:endParaRPr lang="en-GB" dirty="0"/>
          </a:p>
        </p:txBody>
      </p:sp>
      <p:sp>
        <p:nvSpPr>
          <p:cNvPr id="3" name="Title 2"/>
          <p:cNvSpPr>
            <a:spLocks noGrp="1"/>
          </p:cNvSpPr>
          <p:nvPr>
            <p:ph type="title"/>
          </p:nvPr>
        </p:nvSpPr>
        <p:spPr/>
        <p:txBody>
          <a:bodyPr/>
          <a:lstStyle/>
          <a:p>
            <a:r>
              <a:rPr lang="en-GB" dirty="0"/>
              <a:t>Polis religion – civic cult</a:t>
            </a:r>
          </a:p>
        </p:txBody>
      </p:sp>
    </p:spTree>
    <p:extLst>
      <p:ext uri="{BB962C8B-B14F-4D97-AF65-F5344CB8AC3E}">
        <p14:creationId xmlns:p14="http://schemas.microsoft.com/office/powerpoint/2010/main" val="726002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1.bp.blogspot.com/_6G6Oy_iyTWU/TBOJSqWd_vI/AAAAAAAAAWw/nx2yMF86tnU/s1600/Roma%2B163.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10" r="-2011"/>
          <a:stretch/>
        </p:blipFill>
        <p:spPr bwMode="auto">
          <a:xfrm>
            <a:off x="9771" y="-675456"/>
            <a:ext cx="9407198" cy="7776864"/>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1"/>
          <p:cNvSpPr>
            <a:spLocks noGrp="1"/>
          </p:cNvSpPr>
          <p:nvPr>
            <p:ph idx="1"/>
          </p:nvPr>
        </p:nvSpPr>
        <p:spPr>
          <a:xfrm>
            <a:off x="683568" y="2348880"/>
            <a:ext cx="8229600" cy="5073352"/>
          </a:xfrm>
        </p:spPr>
        <p:txBody>
          <a:bodyPr>
            <a:normAutofit/>
          </a:bodyPr>
          <a:lstStyle/>
          <a:p>
            <a:pPr lvl="1"/>
            <a:r>
              <a:rPr lang="en-GB" dirty="0">
                <a:effectLst>
                  <a:outerShdw blurRad="38100" dist="38100" dir="2700000" algn="tl">
                    <a:srgbClr val="000000">
                      <a:alpha val="43137"/>
                    </a:srgbClr>
                  </a:outerShdw>
                </a:effectLst>
              </a:rPr>
              <a:t>Cults at the heart of the ancient community</a:t>
            </a:r>
          </a:p>
          <a:p>
            <a:pPr lvl="1"/>
            <a:r>
              <a:rPr lang="en-GB" dirty="0">
                <a:effectLst>
                  <a:outerShdw blurRad="38100" dist="38100" dir="2700000" algn="tl">
                    <a:srgbClr val="000000">
                      <a:alpha val="43137"/>
                    </a:srgbClr>
                  </a:outerShdw>
                </a:effectLst>
              </a:rPr>
              <a:t>Francois de </a:t>
            </a:r>
            <a:r>
              <a:rPr lang="en-GB" dirty="0" err="1">
                <a:effectLst>
                  <a:outerShdw blurRad="38100" dist="38100" dir="2700000" algn="tl">
                    <a:srgbClr val="000000">
                      <a:alpha val="43137"/>
                    </a:srgbClr>
                  </a:outerShdw>
                </a:effectLst>
              </a:rPr>
              <a:t>Polignac</a:t>
            </a:r>
            <a:r>
              <a:rPr lang="en-GB" dirty="0">
                <a:effectLst>
                  <a:outerShdw blurRad="38100" dist="38100" dir="2700000" algn="tl">
                    <a:srgbClr val="000000">
                      <a:alpha val="43137"/>
                    </a:srgbClr>
                  </a:outerShdw>
                </a:effectLst>
              </a:rPr>
              <a:t>, </a:t>
            </a:r>
            <a:r>
              <a:rPr lang="en-GB" i="1" dirty="0">
                <a:effectLst>
                  <a:outerShdw blurRad="38100" dist="38100" dir="2700000" algn="tl">
                    <a:srgbClr val="000000">
                      <a:alpha val="43137"/>
                    </a:srgbClr>
                  </a:outerShdw>
                </a:effectLst>
              </a:rPr>
              <a:t>La naissance de la cite grecque</a:t>
            </a:r>
          </a:p>
        </p:txBody>
      </p:sp>
      <p:sp>
        <p:nvSpPr>
          <p:cNvPr id="8" name="TextBox 7"/>
          <p:cNvSpPr txBox="1"/>
          <p:nvPr/>
        </p:nvSpPr>
        <p:spPr>
          <a:xfrm>
            <a:off x="467544" y="5305095"/>
            <a:ext cx="1584176" cy="1200329"/>
          </a:xfrm>
          <a:prstGeom prst="rect">
            <a:avLst/>
          </a:prstGeom>
          <a:noFill/>
        </p:spPr>
        <p:txBody>
          <a:bodyPr wrap="square" rtlCol="0">
            <a:spAutoFit/>
          </a:bodyPr>
          <a:lstStyle/>
          <a:p>
            <a:r>
              <a:rPr lang="en-GB" dirty="0">
                <a:solidFill>
                  <a:schemeClr val="accent4">
                    <a:lumMod val="20000"/>
                    <a:lumOff val="80000"/>
                  </a:schemeClr>
                </a:solidFill>
              </a:rPr>
              <a:t>Rome – temple of Jupiter Capitolinus</a:t>
            </a:r>
          </a:p>
        </p:txBody>
      </p:sp>
      <p:sp>
        <p:nvSpPr>
          <p:cNvPr id="9" name="Title 2"/>
          <p:cNvSpPr>
            <a:spLocks noGrp="1"/>
          </p:cNvSpPr>
          <p:nvPr>
            <p:ph type="title"/>
          </p:nvPr>
        </p:nvSpPr>
        <p:spPr>
          <a:xfrm>
            <a:off x="457200" y="152400"/>
            <a:ext cx="8229600" cy="1219200"/>
          </a:xfrm>
        </p:spPr>
        <p:txBody>
          <a:bodyPr/>
          <a:lstStyle/>
          <a:p>
            <a:r>
              <a:rPr lang="en-GB" dirty="0"/>
              <a:t>Polis religion – civic cult</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2470" y="3429000"/>
            <a:ext cx="1958002" cy="3021608"/>
          </a:xfrm>
          <a:prstGeom prst="rect">
            <a:avLst/>
          </a:prstGeom>
        </p:spPr>
      </p:pic>
    </p:spTree>
    <p:extLst>
      <p:ext uri="{BB962C8B-B14F-4D97-AF65-F5344CB8AC3E}">
        <p14:creationId xmlns:p14="http://schemas.microsoft.com/office/powerpoint/2010/main" val="41422962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1500"/>
                                        <p:tgtEl>
                                          <p:spTgt spid="8"/>
                                        </p:tgtEl>
                                      </p:cBhvr>
                                    </p:animEffect>
                                  </p:childTnLst>
                                </p:cTn>
                              </p:par>
                            </p:childTnLst>
                          </p:cTn>
                        </p:par>
                        <p:par>
                          <p:cTn id="8" fill="hold">
                            <p:stCondLst>
                              <p:cond delay="1500"/>
                            </p:stCondLst>
                            <p:childTnLst>
                              <p:par>
                                <p:cTn id="9" presetID="42" presetClass="entr" presetSubtype="0" fill="hold" nodeType="afterEffect">
                                  <p:stCondLst>
                                    <p:cond delay="50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1000"/>
                                        <p:tgtEl>
                                          <p:spTgt spid="3"/>
                                        </p:tgtEl>
                                      </p:cBhvr>
                                    </p:animEffect>
                                    <p:anim calcmode="lin" valueType="num">
                                      <p:cBhvr>
                                        <p:cTn id="12" dur="1000" fill="hold"/>
                                        <p:tgtEl>
                                          <p:spTgt spid="3"/>
                                        </p:tgtEl>
                                        <p:attrNameLst>
                                          <p:attrName>ppt_x</p:attrName>
                                        </p:attrNameLst>
                                      </p:cBhvr>
                                      <p:tavLst>
                                        <p:tav tm="0">
                                          <p:val>
                                            <p:strVal val="#ppt_x"/>
                                          </p:val>
                                        </p:tav>
                                        <p:tav tm="100000">
                                          <p:val>
                                            <p:strVal val="#ppt_x"/>
                                          </p:val>
                                        </p:tav>
                                      </p:tavLst>
                                    </p:anim>
                                    <p:anim calcmode="lin" valueType="num">
                                      <p:cBhvr>
                                        <p:cTn id="1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idx="1"/>
          </p:nvPr>
        </p:nvSpPr>
        <p:spPr>
          <a:xfrm>
            <a:off x="457200" y="1524000"/>
            <a:ext cx="8229600" cy="5073352"/>
          </a:xfrm>
        </p:spPr>
        <p:txBody>
          <a:bodyPr>
            <a:normAutofit/>
          </a:bodyPr>
          <a:lstStyle/>
          <a:p>
            <a:pPr lvl="1"/>
            <a:r>
              <a:rPr lang="en-GB" dirty="0"/>
              <a:t>Cults at the heart of the ancient community</a:t>
            </a:r>
          </a:p>
        </p:txBody>
      </p:sp>
      <p:sp>
        <p:nvSpPr>
          <p:cNvPr id="6" name="Title 1"/>
          <p:cNvSpPr>
            <a:spLocks noGrp="1"/>
          </p:cNvSpPr>
          <p:nvPr>
            <p:ph type="title"/>
          </p:nvPr>
        </p:nvSpPr>
        <p:spPr>
          <a:xfrm>
            <a:off x="457200" y="152400"/>
            <a:ext cx="8229600" cy="1219200"/>
          </a:xfrm>
        </p:spPr>
        <p:txBody>
          <a:bodyPr/>
          <a:lstStyle/>
          <a:p>
            <a:r>
              <a:rPr lang="en-GB" dirty="0"/>
              <a:t>Polis religion – civic cult</a:t>
            </a:r>
            <a:endParaRPr lang="en-GB" dirty="0"/>
          </a:p>
        </p:txBody>
      </p:sp>
      <p:sp>
        <p:nvSpPr>
          <p:cNvPr id="7" name="Content Placeholder 3"/>
          <p:cNvSpPr>
            <a:spLocks noGrp="1"/>
          </p:cNvSpPr>
          <p:nvPr>
            <p:ph sz="half" idx="2"/>
          </p:nvPr>
        </p:nvSpPr>
        <p:spPr>
          <a:xfrm>
            <a:off x="4648200" y="1524000"/>
            <a:ext cx="4059936" cy="4572000"/>
          </a:xfrm>
        </p:spPr>
        <p:txBody>
          <a:bodyPr/>
          <a:lstStyle/>
          <a:p>
            <a:endParaRPr lang="en-GB"/>
          </a:p>
        </p:txBody>
      </p:sp>
      <p:pic>
        <p:nvPicPr>
          <p:cNvPr id="8" name="Picture 2" descr="http://upload.wikimedia.org/wikipedia/commons/4/49/Plan_von_Poempeji-Mau.jpg"/>
          <p:cNvPicPr>
            <a:picLocks noChangeAspect="1" noChangeArrowheads="1"/>
          </p:cNvPicPr>
          <p:nvPr/>
        </p:nvPicPr>
        <p:blipFill rotWithShape="1">
          <a:blip r:embed="rId2">
            <a:extLst>
              <a:ext uri="{28A0092B-C50C-407E-A947-70E740481C1C}">
                <a14:useLocalDpi xmlns:a14="http://schemas.microsoft.com/office/drawing/2010/main" val="0"/>
              </a:ext>
            </a:extLst>
          </a:blip>
          <a:srcRect l="2103" t="4167" r="30834" b="13201"/>
          <a:stretch/>
        </p:blipFill>
        <p:spPr bwMode="auto">
          <a:xfrm>
            <a:off x="2219093" y="0"/>
            <a:ext cx="6924907"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6368277" y="6122234"/>
            <a:ext cx="2736304" cy="369332"/>
          </a:xfrm>
          <a:prstGeom prst="rect">
            <a:avLst/>
          </a:prstGeom>
          <a:noFill/>
        </p:spPr>
        <p:txBody>
          <a:bodyPr wrap="square" rtlCol="0">
            <a:spAutoFit/>
          </a:bodyPr>
          <a:lstStyle/>
          <a:p>
            <a:r>
              <a:rPr lang="en-GB" b="1" dirty="0" err="1">
                <a:solidFill>
                  <a:srgbClr val="C00000"/>
                </a:solidFill>
              </a:rPr>
              <a:t>Pompei</a:t>
            </a:r>
            <a:endParaRPr lang="en-GB" b="1" dirty="0">
              <a:solidFill>
                <a:srgbClr val="C00000"/>
              </a:solidFill>
            </a:endParaRPr>
          </a:p>
        </p:txBody>
      </p:sp>
      <p:sp>
        <p:nvSpPr>
          <p:cNvPr id="10" name="Rectangle 9"/>
          <p:cNvSpPr/>
          <p:nvPr/>
        </p:nvSpPr>
        <p:spPr>
          <a:xfrm rot="21449944">
            <a:off x="3488762" y="2350045"/>
            <a:ext cx="1296144" cy="2159143"/>
          </a:xfrm>
          <a:prstGeom prst="rect">
            <a:avLst/>
          </a:prstGeom>
          <a:solidFill>
            <a:srgbClr val="FFFF00">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1986" name="Picture 2" descr="http://upload.wikimedia.org/wikipedia/commons/f/f9/Cyark_pompeii_reconstruction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060848"/>
            <a:ext cx="6545437" cy="465838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06450" y="5698518"/>
            <a:ext cx="4176464" cy="1200329"/>
          </a:xfrm>
          <a:prstGeom prst="rect">
            <a:avLst/>
          </a:prstGeom>
          <a:solidFill>
            <a:schemeClr val="accent4">
              <a:lumMod val="75000"/>
              <a:alpha val="53000"/>
            </a:schemeClr>
          </a:solidFill>
        </p:spPr>
        <p:txBody>
          <a:bodyPr wrap="square" rtlCol="0">
            <a:spAutoFit/>
          </a:bodyPr>
          <a:lstStyle/>
          <a:p>
            <a:pPr algn="ctr"/>
            <a:r>
              <a:rPr lang="pt-BR" dirty="0"/>
              <a:t>L. Sepunius L.f. Sandilianus, </a:t>
            </a:r>
            <a:br>
              <a:rPr lang="pt-BR" dirty="0"/>
            </a:br>
            <a:r>
              <a:rPr lang="pt-BR" dirty="0"/>
              <a:t>M. Herennius A.f. Epidianus </a:t>
            </a:r>
            <a:br>
              <a:rPr lang="pt-BR" dirty="0"/>
            </a:br>
            <a:r>
              <a:rPr lang="pt-BR" dirty="0">
                <a:solidFill>
                  <a:srgbClr val="FFFF00"/>
                </a:solidFill>
              </a:rPr>
              <a:t>duoviri iure dicundo</a:t>
            </a:r>
            <a:r>
              <a:rPr lang="pt-BR" dirty="0"/>
              <a:t> </a:t>
            </a:r>
            <a:r>
              <a:rPr lang="pt-BR" dirty="0">
                <a:solidFill>
                  <a:schemeClr val="accent1">
                    <a:lumMod val="40000"/>
                    <a:lumOff val="60000"/>
                  </a:schemeClr>
                </a:solidFill>
              </a:rPr>
              <a:t>de sua pecunia </a:t>
            </a:r>
            <a:br>
              <a:rPr lang="pt-BR" dirty="0">
                <a:solidFill>
                  <a:schemeClr val="accent1">
                    <a:lumMod val="40000"/>
                    <a:lumOff val="60000"/>
                  </a:schemeClr>
                </a:solidFill>
              </a:rPr>
            </a:br>
            <a:r>
              <a:rPr lang="pt-BR" dirty="0"/>
              <a:t>faciendum curaverunt.</a:t>
            </a:r>
            <a:endParaRPr lang="en-GB" dirty="0"/>
          </a:p>
        </p:txBody>
      </p:sp>
      <p:sp>
        <p:nvSpPr>
          <p:cNvPr id="14" name="TextBox 13"/>
          <p:cNvSpPr txBox="1"/>
          <p:nvPr/>
        </p:nvSpPr>
        <p:spPr>
          <a:xfrm>
            <a:off x="1547664" y="0"/>
            <a:ext cx="2736304" cy="923330"/>
          </a:xfrm>
          <a:prstGeom prst="rect">
            <a:avLst/>
          </a:prstGeom>
          <a:noFill/>
        </p:spPr>
        <p:txBody>
          <a:bodyPr wrap="square" rtlCol="0">
            <a:spAutoFit/>
          </a:bodyPr>
          <a:lstStyle/>
          <a:p>
            <a:pPr algn="r"/>
            <a:r>
              <a:rPr lang="en-GB" b="1" dirty="0">
                <a:solidFill>
                  <a:srgbClr val="C00000"/>
                </a:solidFill>
              </a:rPr>
              <a:t>Apollo</a:t>
            </a:r>
            <a:br>
              <a:rPr lang="en-GB" b="1" dirty="0">
                <a:solidFill>
                  <a:srgbClr val="C00000"/>
                </a:solidFill>
              </a:rPr>
            </a:br>
            <a:r>
              <a:rPr lang="en-GB" b="1" dirty="0">
                <a:solidFill>
                  <a:srgbClr val="C00000"/>
                </a:solidFill>
              </a:rPr>
              <a:t>since 6</a:t>
            </a:r>
            <a:r>
              <a:rPr lang="en-GB" b="1" baseline="30000" dirty="0">
                <a:solidFill>
                  <a:srgbClr val="C00000"/>
                </a:solidFill>
              </a:rPr>
              <a:t>th</a:t>
            </a:r>
            <a:r>
              <a:rPr lang="en-GB" b="1" dirty="0">
                <a:solidFill>
                  <a:srgbClr val="C00000"/>
                </a:solidFill>
              </a:rPr>
              <a:t> c. BC</a:t>
            </a:r>
            <a:br>
              <a:rPr lang="en-GB" b="1" dirty="0">
                <a:solidFill>
                  <a:srgbClr val="C00000"/>
                </a:solidFill>
              </a:rPr>
            </a:br>
            <a:r>
              <a:rPr lang="en-GB" b="1" dirty="0">
                <a:solidFill>
                  <a:srgbClr val="C00000"/>
                </a:solidFill>
              </a:rPr>
              <a:t>this temple: 2</a:t>
            </a:r>
            <a:r>
              <a:rPr lang="en-GB" b="1" baseline="30000" dirty="0">
                <a:solidFill>
                  <a:srgbClr val="C00000"/>
                </a:solidFill>
              </a:rPr>
              <a:t>nd</a:t>
            </a:r>
            <a:r>
              <a:rPr lang="en-GB" b="1" dirty="0">
                <a:solidFill>
                  <a:srgbClr val="C00000"/>
                </a:solidFill>
              </a:rPr>
              <a:t> c BC</a:t>
            </a:r>
          </a:p>
        </p:txBody>
      </p:sp>
    </p:spTree>
    <p:extLst>
      <p:ext uri="{BB962C8B-B14F-4D97-AF65-F5344CB8AC3E}">
        <p14:creationId xmlns:p14="http://schemas.microsoft.com/office/powerpoint/2010/main" val="33231081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21" presetClass="entr" presetSubtype="1" fill="hold" grpId="0" nodeType="afterEffect">
                                  <p:stCondLst>
                                    <p:cond delay="500"/>
                                  </p:stCondLst>
                                  <p:childTnLst>
                                    <p:set>
                                      <p:cBhvr>
                                        <p:cTn id="12" dur="1" fill="hold">
                                          <p:stCondLst>
                                            <p:cond delay="0"/>
                                          </p:stCondLst>
                                        </p:cTn>
                                        <p:tgtEl>
                                          <p:spTgt spid="10"/>
                                        </p:tgtEl>
                                        <p:attrNameLst>
                                          <p:attrName>style.visibility</p:attrName>
                                        </p:attrNameLst>
                                      </p:cBhvr>
                                      <p:to>
                                        <p:strVal val="visible"/>
                                      </p:to>
                                    </p:set>
                                    <p:animEffect transition="in" filter="wheel(1)">
                                      <p:cBhvr>
                                        <p:cTn id="13" dur="20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41986"/>
                                        </p:tgtEl>
                                        <p:attrNameLst>
                                          <p:attrName>style.visibility</p:attrName>
                                        </p:attrNameLst>
                                      </p:cBhvr>
                                      <p:to>
                                        <p:strVal val="visible"/>
                                      </p:to>
                                    </p:set>
                                    <p:animEffect transition="in" filter="wheel(1)">
                                      <p:cBhvr>
                                        <p:cTn id="18" dur="2000"/>
                                        <p:tgtEl>
                                          <p:spTgt spid="41986"/>
                                        </p:tgtEl>
                                      </p:cBhvr>
                                    </p:animEffect>
                                  </p:childTnLst>
                                </p:cTn>
                              </p:par>
                            </p:childTnLst>
                          </p:cTn>
                        </p:par>
                        <p:par>
                          <p:cTn id="19" fill="hold">
                            <p:stCondLst>
                              <p:cond delay="2000"/>
                            </p:stCondLst>
                            <p:childTnLst>
                              <p:par>
                                <p:cTn id="20" presetID="42" presetClass="entr" presetSubtype="0" fill="hold" grpId="0" nodeType="afterEffect">
                                  <p:stCondLst>
                                    <p:cond delay="50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1000"/>
                                        <p:tgtEl>
                                          <p:spTgt spid="12"/>
                                        </p:tgtEl>
                                      </p:cBhvr>
                                    </p:animEffect>
                                    <p:anim calcmode="lin" valueType="num">
                                      <p:cBhvr>
                                        <p:cTn id="23" dur="1000" fill="hold"/>
                                        <p:tgtEl>
                                          <p:spTgt spid="12"/>
                                        </p:tgtEl>
                                        <p:attrNameLst>
                                          <p:attrName>ppt_x</p:attrName>
                                        </p:attrNameLst>
                                      </p:cBhvr>
                                      <p:tavLst>
                                        <p:tav tm="0">
                                          <p:val>
                                            <p:strVal val="#ppt_x"/>
                                          </p:val>
                                        </p:tav>
                                        <p:tav tm="100000">
                                          <p:val>
                                            <p:strVal val="#ppt_x"/>
                                          </p:val>
                                        </p:tav>
                                      </p:tavLst>
                                    </p:anim>
                                    <p:anim calcmode="lin" valueType="num">
                                      <p:cBhvr>
                                        <p:cTn id="24" dur="1000" fill="hold"/>
                                        <p:tgtEl>
                                          <p:spTgt spid="12"/>
                                        </p:tgtEl>
                                        <p:attrNameLst>
                                          <p:attrName>ppt_y</p:attrName>
                                        </p:attrNameLst>
                                      </p:cBhvr>
                                      <p:tavLst>
                                        <p:tav tm="0">
                                          <p:val>
                                            <p:strVal val="#ppt_y+.1"/>
                                          </p:val>
                                        </p:tav>
                                        <p:tav tm="100000">
                                          <p:val>
                                            <p:strVal val="#ppt_y"/>
                                          </p:val>
                                        </p:tav>
                                      </p:tavLst>
                                    </p:anim>
                                  </p:childTnLst>
                                </p:cTn>
                              </p:par>
                            </p:childTnLst>
                          </p:cTn>
                        </p:par>
                        <p:par>
                          <p:cTn id="25" fill="hold">
                            <p:stCondLst>
                              <p:cond delay="3500"/>
                            </p:stCondLst>
                            <p:childTnLst>
                              <p:par>
                                <p:cTn id="26" presetID="10" presetClass="entr" presetSubtype="0" fill="hold" grpId="0" nodeType="after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idx="1"/>
          </p:nvPr>
        </p:nvSpPr>
        <p:spPr>
          <a:xfrm>
            <a:off x="457200" y="1524000"/>
            <a:ext cx="8229600" cy="5073352"/>
          </a:xfrm>
        </p:spPr>
        <p:txBody>
          <a:bodyPr>
            <a:normAutofit/>
          </a:bodyPr>
          <a:lstStyle/>
          <a:p>
            <a:pPr lvl="1"/>
            <a:r>
              <a:rPr lang="en-GB" dirty="0"/>
              <a:t>Cults at the heart of the ancient community</a:t>
            </a:r>
          </a:p>
        </p:txBody>
      </p:sp>
      <p:sp>
        <p:nvSpPr>
          <p:cNvPr id="6" name="Title 1"/>
          <p:cNvSpPr>
            <a:spLocks noGrp="1"/>
          </p:cNvSpPr>
          <p:nvPr>
            <p:ph type="title"/>
          </p:nvPr>
        </p:nvSpPr>
        <p:spPr>
          <a:xfrm>
            <a:off x="457200" y="152400"/>
            <a:ext cx="8229600" cy="1219200"/>
          </a:xfrm>
        </p:spPr>
        <p:txBody>
          <a:bodyPr/>
          <a:lstStyle/>
          <a:p>
            <a:r>
              <a:rPr lang="en-GB" dirty="0"/>
              <a:t>Polis religion – civic cult</a:t>
            </a:r>
            <a:endParaRPr lang="en-GB" dirty="0"/>
          </a:p>
        </p:txBody>
      </p:sp>
      <p:sp>
        <p:nvSpPr>
          <p:cNvPr id="7" name="Content Placeholder 3"/>
          <p:cNvSpPr>
            <a:spLocks noGrp="1"/>
          </p:cNvSpPr>
          <p:nvPr>
            <p:ph sz="half" idx="2"/>
          </p:nvPr>
        </p:nvSpPr>
        <p:spPr>
          <a:xfrm>
            <a:off x="4648200" y="1524000"/>
            <a:ext cx="4059936" cy="4572000"/>
          </a:xfrm>
        </p:spPr>
        <p:txBody>
          <a:bodyPr/>
          <a:lstStyle/>
          <a:p>
            <a:endParaRPr lang="en-GB"/>
          </a:p>
        </p:txBody>
      </p:sp>
      <p:pic>
        <p:nvPicPr>
          <p:cNvPr id="8" name="Picture 2" descr="http://upload.wikimedia.org/wikipedia/commons/4/49/Plan_von_Poempeji-Mau.jpg"/>
          <p:cNvPicPr>
            <a:picLocks noChangeAspect="1" noChangeArrowheads="1"/>
          </p:cNvPicPr>
          <p:nvPr/>
        </p:nvPicPr>
        <p:blipFill rotWithShape="1">
          <a:blip r:embed="rId2">
            <a:extLst>
              <a:ext uri="{28A0092B-C50C-407E-A947-70E740481C1C}">
                <a14:useLocalDpi xmlns:a14="http://schemas.microsoft.com/office/drawing/2010/main" val="0"/>
              </a:ext>
            </a:extLst>
          </a:blip>
          <a:srcRect l="2103" t="4167" r="30834" b="13201"/>
          <a:stretch/>
        </p:blipFill>
        <p:spPr bwMode="auto">
          <a:xfrm>
            <a:off x="2219093" y="0"/>
            <a:ext cx="6924907"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6368277" y="6122234"/>
            <a:ext cx="2736304" cy="369332"/>
          </a:xfrm>
          <a:prstGeom prst="rect">
            <a:avLst/>
          </a:prstGeom>
          <a:noFill/>
        </p:spPr>
        <p:txBody>
          <a:bodyPr wrap="square" rtlCol="0">
            <a:spAutoFit/>
          </a:bodyPr>
          <a:lstStyle/>
          <a:p>
            <a:r>
              <a:rPr lang="en-GB" b="1" dirty="0" err="1">
                <a:solidFill>
                  <a:srgbClr val="C00000"/>
                </a:solidFill>
              </a:rPr>
              <a:t>Pompei</a:t>
            </a:r>
            <a:endParaRPr lang="en-GB" b="1" dirty="0">
              <a:solidFill>
                <a:srgbClr val="C00000"/>
              </a:solidFill>
            </a:endParaRPr>
          </a:p>
        </p:txBody>
      </p:sp>
      <p:sp>
        <p:nvSpPr>
          <p:cNvPr id="10" name="Rectangle 9"/>
          <p:cNvSpPr/>
          <p:nvPr/>
        </p:nvSpPr>
        <p:spPr>
          <a:xfrm rot="21449944">
            <a:off x="3488762" y="2350045"/>
            <a:ext cx="1296144" cy="2159143"/>
          </a:xfrm>
          <a:prstGeom prst="rect">
            <a:avLst/>
          </a:prstGeom>
          <a:solidFill>
            <a:srgbClr val="FFFF00">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http://upload.wikimedia.org/wikipedia/commons/f/f9/Cyark_pompeii_reconstruction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060848"/>
            <a:ext cx="6545437" cy="4658383"/>
          </a:xfrm>
          <a:prstGeom prst="rect">
            <a:avLst/>
          </a:prstGeom>
          <a:noFill/>
          <a:extLst>
            <a:ext uri="{909E8E84-426E-40DD-AFC4-6F175D3DCCD1}">
              <a14:hiddenFill xmlns:a14="http://schemas.microsoft.com/office/drawing/2010/main">
                <a:solidFill>
                  <a:srgbClr val="FFFFFF"/>
                </a:solidFill>
              </a14:hiddenFill>
            </a:ext>
          </a:extLst>
        </p:spPr>
      </p:pic>
      <p:pic>
        <p:nvPicPr>
          <p:cNvPr id="43010" name="Picture 2" descr="File:Cyark pompeii reconstruction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528" y="2039691"/>
            <a:ext cx="6520217" cy="467953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1547664" y="0"/>
            <a:ext cx="2736304" cy="923330"/>
          </a:xfrm>
          <a:prstGeom prst="rect">
            <a:avLst/>
          </a:prstGeom>
          <a:noFill/>
        </p:spPr>
        <p:txBody>
          <a:bodyPr wrap="square" rtlCol="0">
            <a:spAutoFit/>
          </a:bodyPr>
          <a:lstStyle/>
          <a:p>
            <a:pPr algn="r"/>
            <a:r>
              <a:rPr lang="en-GB" b="1" dirty="0">
                <a:solidFill>
                  <a:srgbClr val="C00000"/>
                </a:solidFill>
              </a:rPr>
              <a:t>Apollo</a:t>
            </a:r>
            <a:br>
              <a:rPr lang="en-GB" b="1" dirty="0">
                <a:solidFill>
                  <a:srgbClr val="C00000"/>
                </a:solidFill>
              </a:rPr>
            </a:br>
            <a:r>
              <a:rPr lang="en-GB" b="1" dirty="0">
                <a:solidFill>
                  <a:srgbClr val="C00000"/>
                </a:solidFill>
              </a:rPr>
              <a:t>since 6</a:t>
            </a:r>
            <a:r>
              <a:rPr lang="en-GB" b="1" baseline="30000" dirty="0">
                <a:solidFill>
                  <a:srgbClr val="C00000"/>
                </a:solidFill>
              </a:rPr>
              <a:t>th</a:t>
            </a:r>
            <a:r>
              <a:rPr lang="en-GB" b="1" dirty="0">
                <a:solidFill>
                  <a:srgbClr val="C00000"/>
                </a:solidFill>
              </a:rPr>
              <a:t> c. BC</a:t>
            </a:r>
            <a:br>
              <a:rPr lang="en-GB" b="1" dirty="0">
                <a:solidFill>
                  <a:srgbClr val="C00000"/>
                </a:solidFill>
              </a:rPr>
            </a:br>
            <a:r>
              <a:rPr lang="en-GB" b="1" dirty="0">
                <a:solidFill>
                  <a:srgbClr val="C00000"/>
                </a:solidFill>
              </a:rPr>
              <a:t>this temple: 2</a:t>
            </a:r>
            <a:r>
              <a:rPr lang="en-GB" b="1" baseline="30000" dirty="0">
                <a:solidFill>
                  <a:srgbClr val="C00000"/>
                </a:solidFill>
              </a:rPr>
              <a:t>nd</a:t>
            </a:r>
            <a:r>
              <a:rPr lang="en-GB" b="1" dirty="0">
                <a:solidFill>
                  <a:srgbClr val="C00000"/>
                </a:solidFill>
              </a:rPr>
              <a:t> c BC</a:t>
            </a:r>
          </a:p>
        </p:txBody>
      </p:sp>
      <p:sp>
        <p:nvSpPr>
          <p:cNvPr id="14" name="TextBox 13"/>
          <p:cNvSpPr txBox="1"/>
          <p:nvPr/>
        </p:nvSpPr>
        <p:spPr>
          <a:xfrm>
            <a:off x="2915816" y="5204155"/>
            <a:ext cx="2736304" cy="369332"/>
          </a:xfrm>
          <a:prstGeom prst="rect">
            <a:avLst/>
          </a:prstGeom>
          <a:noFill/>
        </p:spPr>
        <p:txBody>
          <a:bodyPr wrap="square" rtlCol="0">
            <a:spAutoFit/>
          </a:bodyPr>
          <a:lstStyle/>
          <a:p>
            <a:r>
              <a:rPr lang="en-GB" b="1" dirty="0">
                <a:solidFill>
                  <a:srgbClr val="C00000"/>
                </a:solidFill>
              </a:rPr>
              <a:t>PODIUM</a:t>
            </a:r>
          </a:p>
        </p:txBody>
      </p:sp>
      <p:sp>
        <p:nvSpPr>
          <p:cNvPr id="15" name="TextBox 14"/>
          <p:cNvSpPr txBox="1"/>
          <p:nvPr/>
        </p:nvSpPr>
        <p:spPr>
          <a:xfrm>
            <a:off x="539552" y="5598188"/>
            <a:ext cx="2736304" cy="369332"/>
          </a:xfrm>
          <a:prstGeom prst="rect">
            <a:avLst/>
          </a:prstGeom>
          <a:noFill/>
        </p:spPr>
        <p:txBody>
          <a:bodyPr wrap="square" rtlCol="0">
            <a:spAutoFit/>
          </a:bodyPr>
          <a:lstStyle/>
          <a:p>
            <a:r>
              <a:rPr lang="en-GB" b="1" dirty="0">
                <a:solidFill>
                  <a:srgbClr val="C00000"/>
                </a:solidFill>
                <a:sym typeface="Wingdings" panose="05000000000000000000" pitchFamily="2" charset="2"/>
              </a:rPr>
              <a:t> ALTAR</a:t>
            </a:r>
            <a:endParaRPr lang="en-GB" b="1" dirty="0">
              <a:solidFill>
                <a:srgbClr val="C00000"/>
              </a:solidFill>
            </a:endParaRPr>
          </a:p>
        </p:txBody>
      </p:sp>
    </p:spTree>
    <p:extLst>
      <p:ext uri="{BB962C8B-B14F-4D97-AF65-F5344CB8AC3E}">
        <p14:creationId xmlns:p14="http://schemas.microsoft.com/office/powerpoint/2010/main" val="3435474858"/>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a:spLocks noGrp="1"/>
          </p:cNvSpPr>
          <p:nvPr>
            <p:ph idx="1"/>
          </p:nvPr>
        </p:nvSpPr>
        <p:spPr>
          <a:xfrm>
            <a:off x="457200" y="1524000"/>
            <a:ext cx="8229600" cy="5073352"/>
          </a:xfrm>
        </p:spPr>
        <p:txBody>
          <a:bodyPr>
            <a:normAutofit/>
          </a:bodyPr>
          <a:lstStyle/>
          <a:p>
            <a:pPr lvl="1"/>
            <a:r>
              <a:rPr lang="en-GB" dirty="0"/>
              <a:t>Cults at the heart of the ancient community</a:t>
            </a:r>
          </a:p>
        </p:txBody>
      </p:sp>
      <p:sp>
        <p:nvSpPr>
          <p:cNvPr id="2" name="Title 1"/>
          <p:cNvSpPr>
            <a:spLocks noGrp="1"/>
          </p:cNvSpPr>
          <p:nvPr>
            <p:ph type="title"/>
          </p:nvPr>
        </p:nvSpPr>
        <p:spPr/>
        <p:txBody>
          <a:bodyPr/>
          <a:lstStyle/>
          <a:p>
            <a:r>
              <a:rPr lang="en-GB" dirty="0"/>
              <a:t>THEME II: Polis religion &amp; civic cults</a:t>
            </a:r>
          </a:p>
        </p:txBody>
      </p:sp>
      <p:sp>
        <p:nvSpPr>
          <p:cNvPr id="4" name="Content Placeholder 3"/>
          <p:cNvSpPr>
            <a:spLocks noGrp="1"/>
          </p:cNvSpPr>
          <p:nvPr>
            <p:ph sz="half" idx="2"/>
          </p:nvPr>
        </p:nvSpPr>
        <p:spPr/>
        <p:txBody>
          <a:bodyPr/>
          <a:lstStyle/>
          <a:p>
            <a:endParaRPr lang="en-GB"/>
          </a:p>
        </p:txBody>
      </p:sp>
      <p:pic>
        <p:nvPicPr>
          <p:cNvPr id="40962" name="Picture 2" descr="http://upload.wikimedia.org/wikipedia/commons/4/49/Plan_von_Poempeji-Mau.jpg"/>
          <p:cNvPicPr>
            <a:picLocks noChangeAspect="1" noChangeArrowheads="1"/>
          </p:cNvPicPr>
          <p:nvPr/>
        </p:nvPicPr>
        <p:blipFill rotWithShape="1">
          <a:blip r:embed="rId2">
            <a:extLst>
              <a:ext uri="{28A0092B-C50C-407E-A947-70E740481C1C}">
                <a14:useLocalDpi xmlns:a14="http://schemas.microsoft.com/office/drawing/2010/main" val="0"/>
              </a:ext>
            </a:extLst>
          </a:blip>
          <a:srcRect l="2103" t="4167" r="30834" b="13201"/>
          <a:stretch/>
        </p:blipFill>
        <p:spPr bwMode="auto">
          <a:xfrm>
            <a:off x="2219093" y="0"/>
            <a:ext cx="6924907"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368277" y="6122234"/>
            <a:ext cx="2736304" cy="369332"/>
          </a:xfrm>
          <a:prstGeom prst="rect">
            <a:avLst/>
          </a:prstGeom>
          <a:noFill/>
        </p:spPr>
        <p:txBody>
          <a:bodyPr wrap="square" rtlCol="0">
            <a:spAutoFit/>
          </a:bodyPr>
          <a:lstStyle/>
          <a:p>
            <a:r>
              <a:rPr lang="en-GB" b="1" dirty="0" err="1">
                <a:solidFill>
                  <a:srgbClr val="C00000"/>
                </a:solidFill>
              </a:rPr>
              <a:t>Pompei</a:t>
            </a:r>
            <a:endParaRPr lang="en-GB" b="1" dirty="0">
              <a:solidFill>
                <a:srgbClr val="C00000"/>
              </a:solidFill>
            </a:endParaRPr>
          </a:p>
        </p:txBody>
      </p:sp>
      <p:sp>
        <p:nvSpPr>
          <p:cNvPr id="5" name="Rectangle 4"/>
          <p:cNvSpPr/>
          <p:nvPr/>
        </p:nvSpPr>
        <p:spPr>
          <a:xfrm>
            <a:off x="5148064" y="332656"/>
            <a:ext cx="648072" cy="1440160"/>
          </a:xfrm>
          <a:prstGeom prst="rect">
            <a:avLst/>
          </a:prstGeom>
          <a:solidFill>
            <a:srgbClr val="FFFF00">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64" name="Picture 4" descr="http://freepages.genealogy.rootsweb.ancestry.com/~pommerninterestgroup/Trips/Italy2006/Pompeii/pompeii14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45992"/>
            <a:ext cx="6629640" cy="501200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1835696" y="4820959"/>
            <a:ext cx="2736304" cy="1200329"/>
          </a:xfrm>
          <a:prstGeom prst="rect">
            <a:avLst/>
          </a:prstGeom>
          <a:noFill/>
        </p:spPr>
        <p:txBody>
          <a:bodyPr wrap="square" rtlCol="0">
            <a:spAutoFit/>
          </a:bodyPr>
          <a:lstStyle/>
          <a:p>
            <a:pPr algn="r"/>
            <a:r>
              <a:rPr lang="en-GB" b="1" dirty="0">
                <a:solidFill>
                  <a:srgbClr val="C00000"/>
                </a:solidFill>
              </a:rPr>
              <a:t>Capitolium</a:t>
            </a:r>
            <a:br>
              <a:rPr lang="en-GB" b="1" dirty="0">
                <a:solidFill>
                  <a:srgbClr val="C00000"/>
                </a:solidFill>
              </a:rPr>
            </a:br>
            <a:r>
              <a:rPr lang="en-GB" b="1" dirty="0">
                <a:solidFill>
                  <a:srgbClr val="C00000"/>
                </a:solidFill>
              </a:rPr>
              <a:t>2</a:t>
            </a:r>
            <a:r>
              <a:rPr lang="en-GB" b="1" baseline="30000" dirty="0">
                <a:solidFill>
                  <a:srgbClr val="C00000"/>
                </a:solidFill>
              </a:rPr>
              <a:t>nd</a:t>
            </a:r>
            <a:r>
              <a:rPr lang="en-GB" b="1" dirty="0">
                <a:solidFill>
                  <a:srgbClr val="C00000"/>
                </a:solidFill>
              </a:rPr>
              <a:t> c. BC</a:t>
            </a:r>
          </a:p>
          <a:p>
            <a:pPr algn="r"/>
            <a:r>
              <a:rPr lang="en-GB" b="1" dirty="0">
                <a:solidFill>
                  <a:srgbClr val="C00000"/>
                </a:solidFill>
              </a:rPr>
              <a:t>Jupiter</a:t>
            </a:r>
            <a:br>
              <a:rPr lang="en-GB" b="1" dirty="0">
                <a:solidFill>
                  <a:srgbClr val="C00000"/>
                </a:solidFill>
              </a:rPr>
            </a:br>
            <a:r>
              <a:rPr lang="en-GB" b="1" dirty="0">
                <a:solidFill>
                  <a:srgbClr val="C00000"/>
                </a:solidFill>
                <a:sym typeface="Wingdings" panose="05000000000000000000" pitchFamily="2" charset="2"/>
              </a:rPr>
              <a:t></a:t>
            </a:r>
            <a:r>
              <a:rPr lang="en-GB" b="1" dirty="0" err="1">
                <a:solidFill>
                  <a:srgbClr val="C00000"/>
                </a:solidFill>
                <a:sym typeface="Wingdings" panose="05000000000000000000" pitchFamily="2" charset="2"/>
              </a:rPr>
              <a:t>Jup</a:t>
            </a:r>
            <a:r>
              <a:rPr lang="en-GB" b="1" dirty="0">
                <a:solidFill>
                  <a:srgbClr val="C00000"/>
                </a:solidFill>
                <a:sym typeface="Wingdings" panose="05000000000000000000" pitchFamily="2" charset="2"/>
              </a:rPr>
              <a:t>., Juno &amp; Minerva</a:t>
            </a:r>
            <a:endParaRPr lang="en-GB" b="1" dirty="0">
              <a:solidFill>
                <a:srgbClr val="C00000"/>
              </a:solidFill>
            </a:endParaRPr>
          </a:p>
        </p:txBody>
      </p:sp>
    </p:spTree>
    <p:extLst>
      <p:ext uri="{BB962C8B-B14F-4D97-AF65-F5344CB8AC3E}">
        <p14:creationId xmlns:p14="http://schemas.microsoft.com/office/powerpoint/2010/main" val="39553793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par>
                          <p:cTn id="8" fill="hold">
                            <p:stCondLst>
                              <p:cond delay="2500"/>
                            </p:stCondLst>
                            <p:childTnLst>
                              <p:par>
                                <p:cTn id="9" presetID="42" presetClass="entr" presetSubtype="0" fill="hold" nodeType="afterEffect">
                                  <p:stCondLst>
                                    <p:cond delay="750"/>
                                  </p:stCondLst>
                                  <p:childTnLst>
                                    <p:set>
                                      <p:cBhvr>
                                        <p:cTn id="10" dur="1" fill="hold">
                                          <p:stCondLst>
                                            <p:cond delay="0"/>
                                          </p:stCondLst>
                                        </p:cTn>
                                        <p:tgtEl>
                                          <p:spTgt spid="40964"/>
                                        </p:tgtEl>
                                        <p:attrNameLst>
                                          <p:attrName>style.visibility</p:attrName>
                                        </p:attrNameLst>
                                      </p:cBhvr>
                                      <p:to>
                                        <p:strVal val="visible"/>
                                      </p:to>
                                    </p:set>
                                    <p:animEffect transition="in" filter="fade">
                                      <p:cBhvr>
                                        <p:cTn id="11" dur="1000"/>
                                        <p:tgtEl>
                                          <p:spTgt spid="40964"/>
                                        </p:tgtEl>
                                      </p:cBhvr>
                                    </p:animEffect>
                                    <p:anim calcmode="lin" valueType="num">
                                      <p:cBhvr>
                                        <p:cTn id="12" dur="1000" fill="hold"/>
                                        <p:tgtEl>
                                          <p:spTgt spid="40964"/>
                                        </p:tgtEl>
                                        <p:attrNameLst>
                                          <p:attrName>ppt_x</p:attrName>
                                        </p:attrNameLst>
                                      </p:cBhvr>
                                      <p:tavLst>
                                        <p:tav tm="0">
                                          <p:val>
                                            <p:strVal val="#ppt_x"/>
                                          </p:val>
                                        </p:tav>
                                        <p:tav tm="100000">
                                          <p:val>
                                            <p:strVal val="#ppt_x"/>
                                          </p:val>
                                        </p:tav>
                                      </p:tavLst>
                                    </p:anim>
                                    <p:anim calcmode="lin" valueType="num">
                                      <p:cBhvr>
                                        <p:cTn id="13" dur="1000" fill="hold"/>
                                        <p:tgtEl>
                                          <p:spTgt spid="4096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idx="1"/>
          </p:nvPr>
        </p:nvSpPr>
        <p:spPr>
          <a:xfrm>
            <a:off x="457200" y="1524000"/>
            <a:ext cx="8229600" cy="5073352"/>
          </a:xfrm>
        </p:spPr>
        <p:txBody>
          <a:bodyPr>
            <a:normAutofit/>
          </a:bodyPr>
          <a:lstStyle/>
          <a:p>
            <a:pPr lvl="1"/>
            <a:r>
              <a:rPr lang="en-GB" dirty="0"/>
              <a:t>Cults at the heart of the ancient community</a:t>
            </a:r>
          </a:p>
        </p:txBody>
      </p:sp>
      <p:sp>
        <p:nvSpPr>
          <p:cNvPr id="6" name="Title 1"/>
          <p:cNvSpPr>
            <a:spLocks noGrp="1"/>
          </p:cNvSpPr>
          <p:nvPr>
            <p:ph type="title"/>
          </p:nvPr>
        </p:nvSpPr>
        <p:spPr>
          <a:xfrm>
            <a:off x="457200" y="152400"/>
            <a:ext cx="8229600" cy="1219200"/>
          </a:xfrm>
        </p:spPr>
        <p:txBody>
          <a:bodyPr/>
          <a:lstStyle/>
          <a:p>
            <a:r>
              <a:rPr lang="en-GB" dirty="0"/>
              <a:t>Polis religion – civic cult</a:t>
            </a:r>
            <a:endParaRPr lang="en-GB" dirty="0"/>
          </a:p>
        </p:txBody>
      </p:sp>
      <p:sp>
        <p:nvSpPr>
          <p:cNvPr id="7" name="Content Placeholder 3"/>
          <p:cNvSpPr>
            <a:spLocks noGrp="1"/>
          </p:cNvSpPr>
          <p:nvPr>
            <p:ph sz="half" idx="2"/>
          </p:nvPr>
        </p:nvSpPr>
        <p:spPr>
          <a:xfrm>
            <a:off x="4648200" y="1524000"/>
            <a:ext cx="4059936" cy="4572000"/>
          </a:xfrm>
        </p:spPr>
        <p:txBody>
          <a:bodyPr/>
          <a:lstStyle/>
          <a:p>
            <a:endParaRPr lang="en-GB"/>
          </a:p>
        </p:txBody>
      </p:sp>
      <p:pic>
        <p:nvPicPr>
          <p:cNvPr id="8" name="Picture 2" descr="http://upload.wikimedia.org/wikipedia/commons/4/49/Plan_von_Poempeji-Mau.jpg"/>
          <p:cNvPicPr>
            <a:picLocks noChangeAspect="1" noChangeArrowheads="1"/>
          </p:cNvPicPr>
          <p:nvPr/>
        </p:nvPicPr>
        <p:blipFill rotWithShape="1">
          <a:blip r:embed="rId2">
            <a:extLst>
              <a:ext uri="{28A0092B-C50C-407E-A947-70E740481C1C}">
                <a14:useLocalDpi xmlns:a14="http://schemas.microsoft.com/office/drawing/2010/main" val="0"/>
              </a:ext>
            </a:extLst>
          </a:blip>
          <a:srcRect l="2103" t="4167" r="30834" b="13201"/>
          <a:stretch/>
        </p:blipFill>
        <p:spPr bwMode="auto">
          <a:xfrm>
            <a:off x="2219093" y="0"/>
            <a:ext cx="6924907" cy="6858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6368277" y="6122234"/>
            <a:ext cx="2736304" cy="369332"/>
          </a:xfrm>
          <a:prstGeom prst="rect">
            <a:avLst/>
          </a:prstGeom>
          <a:noFill/>
        </p:spPr>
        <p:txBody>
          <a:bodyPr wrap="square" rtlCol="0">
            <a:spAutoFit/>
          </a:bodyPr>
          <a:lstStyle/>
          <a:p>
            <a:r>
              <a:rPr lang="en-GB" b="1" dirty="0" err="1">
                <a:solidFill>
                  <a:srgbClr val="C00000"/>
                </a:solidFill>
              </a:rPr>
              <a:t>Pompei</a:t>
            </a:r>
            <a:endParaRPr lang="en-GB" b="1" dirty="0">
              <a:solidFill>
                <a:srgbClr val="C00000"/>
              </a:solidFill>
            </a:endParaRPr>
          </a:p>
        </p:txBody>
      </p:sp>
      <p:sp>
        <p:nvSpPr>
          <p:cNvPr id="10" name="Rectangle 9"/>
          <p:cNvSpPr/>
          <p:nvPr/>
        </p:nvSpPr>
        <p:spPr>
          <a:xfrm>
            <a:off x="6368276" y="2708920"/>
            <a:ext cx="1156051" cy="720080"/>
          </a:xfrm>
          <a:prstGeom prst="rect">
            <a:avLst/>
          </a:prstGeom>
          <a:solidFill>
            <a:srgbClr val="FFFF00">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156176" y="1772816"/>
            <a:ext cx="1156051" cy="864096"/>
          </a:xfrm>
          <a:prstGeom prst="rect">
            <a:avLst/>
          </a:prstGeom>
          <a:solidFill>
            <a:srgbClr val="00B0F0">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7442032" y="2020198"/>
            <a:ext cx="1368152" cy="369332"/>
          </a:xfrm>
          <a:prstGeom prst="rect">
            <a:avLst/>
          </a:prstGeom>
          <a:noFill/>
        </p:spPr>
        <p:txBody>
          <a:bodyPr wrap="square" rtlCol="0">
            <a:spAutoFit/>
          </a:bodyPr>
          <a:lstStyle/>
          <a:p>
            <a:r>
              <a:rPr lang="en-GB" b="1" dirty="0">
                <a:solidFill>
                  <a:srgbClr val="C00000"/>
                </a:solidFill>
              </a:rPr>
              <a:t>Lares</a:t>
            </a:r>
          </a:p>
        </p:txBody>
      </p:sp>
      <p:sp>
        <p:nvSpPr>
          <p:cNvPr id="14" name="TextBox 13"/>
          <p:cNvSpPr txBox="1"/>
          <p:nvPr/>
        </p:nvSpPr>
        <p:spPr>
          <a:xfrm>
            <a:off x="7164287" y="2884294"/>
            <a:ext cx="1728191" cy="369332"/>
          </a:xfrm>
          <a:prstGeom prst="rect">
            <a:avLst/>
          </a:prstGeom>
          <a:noFill/>
        </p:spPr>
        <p:txBody>
          <a:bodyPr wrap="square" rtlCol="0">
            <a:spAutoFit/>
          </a:bodyPr>
          <a:lstStyle/>
          <a:p>
            <a:pPr algn="ctr"/>
            <a:r>
              <a:rPr lang="en-GB" b="1" dirty="0">
                <a:solidFill>
                  <a:srgbClr val="C00000"/>
                </a:solidFill>
              </a:rPr>
              <a:t>Vespasian</a:t>
            </a:r>
          </a:p>
        </p:txBody>
      </p:sp>
      <p:sp>
        <p:nvSpPr>
          <p:cNvPr id="2" name="TextBox 1"/>
          <p:cNvSpPr txBox="1"/>
          <p:nvPr/>
        </p:nvSpPr>
        <p:spPr>
          <a:xfrm>
            <a:off x="1047802" y="4434694"/>
            <a:ext cx="2962672" cy="2554545"/>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sz="2000" dirty="0">
                <a:effectLst>
                  <a:outerShdw blurRad="38100" dist="38100" dir="2700000" algn="tl">
                    <a:srgbClr val="000000">
                      <a:alpha val="43137"/>
                    </a:srgbClr>
                  </a:outerShdw>
                </a:effectLst>
              </a:rPr>
              <a:t>But how important is this ‘model’ of a </a:t>
            </a:r>
            <a:br>
              <a:rPr lang="en-GB" sz="2000" dirty="0">
                <a:effectLst>
                  <a:outerShdw blurRad="38100" dist="38100" dir="2700000" algn="tl">
                    <a:srgbClr val="000000">
                      <a:alpha val="43137"/>
                    </a:srgbClr>
                  </a:outerShdw>
                </a:effectLst>
              </a:rPr>
            </a:br>
            <a:r>
              <a:rPr lang="en-GB" sz="2000" dirty="0">
                <a:effectLst>
                  <a:outerShdw blurRad="38100" dist="38100" dir="2700000" algn="tl">
                    <a:srgbClr val="000000">
                      <a:alpha val="43137"/>
                    </a:srgbClr>
                  </a:outerShdw>
                </a:effectLst>
              </a:rPr>
              <a:t>religious centre for provincial cities across the Roman Empire?</a:t>
            </a:r>
          </a:p>
          <a:p>
            <a:pPr algn="ctr"/>
            <a:endParaRPr lang="en-GB" sz="2000" dirty="0">
              <a:effectLst>
                <a:outerShdw blurRad="38100" dist="38100" dir="2700000" algn="tl">
                  <a:srgbClr val="000000">
                    <a:alpha val="43137"/>
                  </a:srgbClr>
                </a:outerShdw>
              </a:effectLst>
            </a:endParaRPr>
          </a:p>
          <a:p>
            <a:pPr algn="ctr"/>
            <a:endParaRPr lang="en-GB" sz="2000" dirty="0">
              <a:effectLst>
                <a:outerShdw blurRad="38100" dist="38100" dir="2700000" algn="tl">
                  <a:srgbClr val="000000">
                    <a:alpha val="43137"/>
                  </a:srgbClr>
                </a:outerShdw>
              </a:effectLst>
            </a:endParaRPr>
          </a:p>
          <a:p>
            <a:pPr algn="ctr"/>
            <a:endParaRPr lang="en-GB"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783704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1)">
                                      <p:cBhvr>
                                        <p:cTn id="7" dur="2000"/>
                                        <p:tgtEl>
                                          <p:spTgt spid="10"/>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heel(1)">
                                      <p:cBhvr>
                                        <p:cTn id="10" dur="2000"/>
                                        <p:tgtEl>
                                          <p:spTgt spid="1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fade">
                                      <p:cBhvr>
                                        <p:cTn id="13" dur="500"/>
                                        <p:tgtEl>
                                          <p:spTgt spid="1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childTnLst>
                          </p:cTn>
                        </p:par>
                        <p:par>
                          <p:cTn id="17" fill="hold">
                            <p:stCondLst>
                              <p:cond delay="2000"/>
                            </p:stCondLst>
                            <p:childTnLst>
                              <p:par>
                                <p:cTn id="18" presetID="42" presetClass="entr" presetSubtype="0" fill="hold" nodeType="afterEffect">
                                  <p:stCondLst>
                                    <p:cond delay="1000"/>
                                  </p:stCondLst>
                                  <p:childTnLst>
                                    <p:set>
                                      <p:cBhvr>
                                        <p:cTn id="19" dur="1" fill="hold">
                                          <p:stCondLst>
                                            <p:cond delay="0"/>
                                          </p:stCondLst>
                                        </p:cTn>
                                        <p:tgtEl>
                                          <p:spTgt spid="2">
                                            <p:txEl>
                                              <p:pRg st="0" end="0"/>
                                            </p:txEl>
                                          </p:spTgt>
                                        </p:tgtEl>
                                        <p:attrNameLst>
                                          <p:attrName>style.visibility</p:attrName>
                                        </p:attrNameLst>
                                      </p:cBhvr>
                                      <p:to>
                                        <p:strVal val="visible"/>
                                      </p:to>
                                    </p:set>
                                    <p:animEffect transition="in" filter="fade">
                                      <p:cBhvr>
                                        <p:cTn id="20" dur="1500"/>
                                        <p:tgtEl>
                                          <p:spTgt spid="2">
                                            <p:txEl>
                                              <p:pRg st="0" end="0"/>
                                            </p:txEl>
                                          </p:spTgt>
                                        </p:tgtEl>
                                      </p:cBhvr>
                                    </p:animEffect>
                                    <p:anim calcmode="lin" valueType="num">
                                      <p:cBhvr>
                                        <p:cTn id="21" dur="1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2" dur="15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5"/>
          <p:cNvSpPr txBox="1">
            <a:spLocks/>
          </p:cNvSpPr>
          <p:nvPr/>
        </p:nvSpPr>
        <p:spPr>
          <a:xfrm rot="701673">
            <a:off x="4305603" y="1480107"/>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6" name="Content Placeholder 5"/>
          <p:cNvSpPr>
            <a:spLocks noGrp="1"/>
          </p:cNvSpPr>
          <p:nvPr>
            <p:ph idx="1"/>
          </p:nvPr>
        </p:nvSpPr>
        <p:spPr>
          <a:xfrm rot="20940444">
            <a:off x="225553" y="2016156"/>
            <a:ext cx="4258816" cy="1328936"/>
          </a:xfrm>
        </p:spPr>
        <p:txBody>
          <a:bodyPr/>
          <a:lstStyle/>
          <a:p>
            <a:r>
              <a:rPr lang="en-GB" dirty="0"/>
              <a:t>Who are the priests…?</a:t>
            </a:r>
          </a:p>
          <a:p>
            <a:pPr lvl="1"/>
            <a:r>
              <a:rPr lang="en-GB" dirty="0"/>
              <a:t>aristocrats/politicians</a:t>
            </a:r>
          </a:p>
          <a:p>
            <a:pPr lvl="1"/>
            <a:endParaRPr lang="en-GB" dirty="0"/>
          </a:p>
          <a:p>
            <a:pPr lvl="1"/>
            <a:endParaRPr lang="en-GB" dirty="0"/>
          </a:p>
          <a:p>
            <a:pPr lvl="1"/>
            <a:endParaRPr lang="en-GB" dirty="0"/>
          </a:p>
          <a:p>
            <a:pPr lvl="1"/>
            <a:endParaRPr lang="en-GB" dirty="0"/>
          </a:p>
        </p:txBody>
      </p:sp>
      <p:sp>
        <p:nvSpPr>
          <p:cNvPr id="5" name="Title 4"/>
          <p:cNvSpPr>
            <a:spLocks noGrp="1"/>
          </p:cNvSpPr>
          <p:nvPr>
            <p:ph type="title"/>
          </p:nvPr>
        </p:nvSpPr>
        <p:spPr/>
        <p:txBody>
          <a:bodyPr/>
          <a:lstStyle/>
          <a:p>
            <a:r>
              <a:rPr lang="en-GB" dirty="0"/>
              <a:t>Religion, society and politics</a:t>
            </a:r>
          </a:p>
        </p:txBody>
      </p:sp>
      <p:sp>
        <p:nvSpPr>
          <p:cNvPr id="7" name="Content Placeholder 5"/>
          <p:cNvSpPr txBox="1">
            <a:spLocks/>
          </p:cNvSpPr>
          <p:nvPr/>
        </p:nvSpPr>
        <p:spPr>
          <a:xfrm rot="1423443">
            <a:off x="4219177" y="3594729"/>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a:p>
            <a:pPr lvl="1" algn="r"/>
            <a:r>
              <a:rPr lang="en-GB" i="1" dirty="0"/>
              <a:t>The individual???</a:t>
            </a:r>
          </a:p>
        </p:txBody>
      </p:sp>
      <p:sp>
        <p:nvSpPr>
          <p:cNvPr id="8" name="Content Placeholder 5"/>
          <p:cNvSpPr txBox="1">
            <a:spLocks/>
          </p:cNvSpPr>
          <p:nvPr/>
        </p:nvSpPr>
        <p:spPr>
          <a:xfrm>
            <a:off x="222310" y="3989647"/>
            <a:ext cx="4521908" cy="2495452"/>
          </a:xfrm>
          <a:prstGeom prst="rect">
            <a:avLst/>
          </a:prstGeom>
        </p:spPr>
        <p:style>
          <a:lnRef idx="1">
            <a:schemeClr val="accent6"/>
          </a:lnRef>
          <a:fillRef idx="3">
            <a:schemeClr val="accent6"/>
          </a:fillRef>
          <a:effectRef idx="2">
            <a:schemeClr val="accent6"/>
          </a:effectRef>
          <a:fontRef idx="minor">
            <a:schemeClr val="lt1"/>
          </a:fontRef>
        </p:style>
        <p:txBody>
          <a:bodyPr vert="horz">
            <a:normAutofit fontScale="925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400" dirty="0"/>
              <a:t>Latin terms for priest:</a:t>
            </a:r>
          </a:p>
          <a:p>
            <a:pPr lvl="1"/>
            <a:r>
              <a:rPr lang="en-GB" sz="2000" b="1" i="1" dirty="0"/>
              <a:t>sacerdos</a:t>
            </a:r>
            <a:r>
              <a:rPr lang="en-GB" sz="2000" i="1" dirty="0"/>
              <a:t> “priest”</a:t>
            </a:r>
          </a:p>
          <a:p>
            <a:pPr lvl="1"/>
            <a:r>
              <a:rPr lang="en-GB" sz="2000" b="1" i="1" dirty="0"/>
              <a:t>pontifex</a:t>
            </a:r>
            <a:r>
              <a:rPr lang="en-GB" sz="2000" i="1" dirty="0"/>
              <a:t> “high priest”</a:t>
            </a:r>
          </a:p>
          <a:p>
            <a:pPr lvl="1"/>
            <a:r>
              <a:rPr lang="en-GB" sz="2000" b="1" i="1" dirty="0"/>
              <a:t>flamen</a:t>
            </a:r>
            <a:r>
              <a:rPr lang="en-GB" sz="2000" i="1" dirty="0"/>
              <a:t> </a:t>
            </a:r>
            <a:br>
              <a:rPr lang="en-GB" sz="2000" i="1" dirty="0"/>
            </a:br>
            <a:r>
              <a:rPr lang="en-GB" sz="2000" i="1" dirty="0"/>
              <a:t>“priest of a particular deity”</a:t>
            </a:r>
          </a:p>
          <a:p>
            <a:pPr lvl="1"/>
            <a:r>
              <a:rPr lang="en-GB" sz="2000" b="1" i="1" dirty="0"/>
              <a:t>augur</a:t>
            </a:r>
            <a:r>
              <a:rPr lang="en-GB" sz="2000" i="1" dirty="0"/>
              <a:t> “seer, soothsayer”</a:t>
            </a:r>
          </a:p>
          <a:p>
            <a:pPr lvl="1"/>
            <a:r>
              <a:rPr lang="en-GB" sz="2000" b="1" i="1" dirty="0"/>
              <a:t>haruspex</a:t>
            </a:r>
            <a:r>
              <a:rPr lang="en-GB" sz="2000" i="1" dirty="0"/>
              <a:t> “soothsayer (entrails…)”</a:t>
            </a:r>
          </a:p>
        </p:txBody>
      </p:sp>
    </p:spTree>
    <p:extLst>
      <p:ext uri="{BB962C8B-B14F-4D97-AF65-F5344CB8AC3E}">
        <p14:creationId xmlns:p14="http://schemas.microsoft.com/office/powerpoint/2010/main" val="15242051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50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50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randombar(horizontal)">
                                      <p:cBhvr>
                                        <p:cTn id="7" dur="500"/>
                                        <p:tgtEl>
                                          <p:spTgt spid="9">
                                            <p:txEl>
                                              <p:pRg st="0" end="0"/>
                                            </p:txEl>
                                          </p:spTgt>
                                        </p:tgtEl>
                                      </p:cBhvr>
                                    </p:animEffect>
                                  </p:childTnLst>
                                </p:cTn>
                              </p:par>
                            </p:childTnLst>
                          </p:cTn>
                        </p:par>
                        <p:par>
                          <p:cTn id="8" fill="hold">
                            <p:stCondLst>
                              <p:cond delay="1000"/>
                            </p:stCondLst>
                            <p:childTnLst>
                              <p:par>
                                <p:cTn id="9" presetID="14" presetClass="entr" presetSubtype="5" fill="hold" grpId="0" nodeType="afterEffect">
                                  <p:stCondLst>
                                    <p:cond delay="50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vertical)">
                                      <p:cBhvr>
                                        <p:cTn id="11" dur="500"/>
                                        <p:tgtEl>
                                          <p:spTgt spid="7">
                                            <p:txEl>
                                              <p:pRg st="0" end="0"/>
                                            </p:txEl>
                                          </p:spTgt>
                                        </p:tgtEl>
                                      </p:cBhvr>
                                    </p:animEffect>
                                  </p:childTnLst>
                                </p:cTn>
                              </p:par>
                            </p:childTnLst>
                          </p:cTn>
                        </p:par>
                        <p:par>
                          <p:cTn id="12" fill="hold">
                            <p:stCondLst>
                              <p:cond delay="2000"/>
                            </p:stCondLst>
                            <p:childTnLst>
                              <p:par>
                                <p:cTn id="13" presetID="14" presetClass="entr" presetSubtype="5" fill="hold" grpId="0" nodeType="after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Effect transition="in" filter="randombar(vertical)">
                                      <p:cBhvr>
                                        <p:cTn id="15" dur="500"/>
                                        <p:tgtEl>
                                          <p:spTgt spid="6">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5" fill="hold" grpId="0"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randombar(vertical)">
                                      <p:cBhvr>
                                        <p:cTn id="20" dur="500"/>
                                        <p:tgtEl>
                                          <p:spTgt spid="6">
                                            <p:txEl>
                                              <p:pRg st="1" end="1"/>
                                            </p:txEl>
                                          </p:spTgt>
                                        </p:tgtEl>
                                      </p:cBhvr>
                                    </p:animEffect>
                                  </p:childTnLst>
                                </p:cTn>
                              </p:par>
                            </p:childTnLst>
                          </p:cTn>
                        </p:par>
                        <p:par>
                          <p:cTn id="21" fill="hold">
                            <p:stCondLst>
                              <p:cond delay="500"/>
                            </p:stCondLst>
                            <p:childTnLst>
                              <p:par>
                                <p:cTn id="22" presetID="42" presetClass="entr" presetSubtype="0" fill="hold" grpId="0" nodeType="afterEffect">
                                  <p:stCondLst>
                                    <p:cond delay="50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grpId="0" nodeType="click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animEffect transition="in" filter="randombar(horizontal)">
                                      <p:cBhvr>
                                        <p:cTn id="31" dur="500"/>
                                        <p:tgtEl>
                                          <p:spTgt spid="9">
                                            <p:txEl>
                                              <p:pRg st="1" end="1"/>
                                            </p:txEl>
                                          </p:spTgt>
                                        </p:tgtEl>
                                      </p:cBhvr>
                                    </p:animEffect>
                                  </p:childTnLst>
                                </p:cTn>
                              </p:par>
                            </p:childTnLst>
                          </p:cTn>
                        </p:par>
                        <p:par>
                          <p:cTn id="32" fill="hold">
                            <p:stCondLst>
                              <p:cond delay="500"/>
                            </p:stCondLst>
                            <p:childTnLst>
                              <p:par>
                                <p:cTn id="33" presetID="14" presetClass="entr" presetSubtype="10" fill="hold" grpId="0" nodeType="after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randombar(horizontal)">
                                      <p:cBhvr>
                                        <p:cTn id="35" dur="500"/>
                                        <p:tgtEl>
                                          <p:spTgt spid="9">
                                            <p:txEl>
                                              <p:pRg st="2" end="2"/>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5" fill="hold" grpId="0" nodeType="clickEffect">
                                  <p:stCondLst>
                                    <p:cond delay="0"/>
                                  </p:stCondLst>
                                  <p:childTnLst>
                                    <p:set>
                                      <p:cBhvr>
                                        <p:cTn id="39" dur="1" fill="hold">
                                          <p:stCondLst>
                                            <p:cond delay="0"/>
                                          </p:stCondLst>
                                        </p:cTn>
                                        <p:tgtEl>
                                          <p:spTgt spid="7">
                                            <p:txEl>
                                              <p:pRg st="1" end="1"/>
                                            </p:txEl>
                                          </p:spTgt>
                                        </p:tgtEl>
                                        <p:attrNameLst>
                                          <p:attrName>style.visibility</p:attrName>
                                        </p:attrNameLst>
                                      </p:cBhvr>
                                      <p:to>
                                        <p:strVal val="visible"/>
                                      </p:to>
                                    </p:set>
                                    <p:animEffect transition="in" filter="randombar(vertical)">
                                      <p:cBhvr>
                                        <p:cTn id="40" dur="500"/>
                                        <p:tgtEl>
                                          <p:spTgt spid="7">
                                            <p:txEl>
                                              <p:pRg st="1" end="1"/>
                                            </p:txEl>
                                          </p:spTgt>
                                        </p:tgtEl>
                                      </p:cBhvr>
                                    </p:animEffect>
                                  </p:childTnLst>
                                </p:cTn>
                              </p:par>
                              <p:par>
                                <p:cTn id="41" presetID="14" presetClass="entr" presetSubtype="5" fill="hold" grpId="0" nodeType="with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animEffect transition="in" filter="randombar(vertical)">
                                      <p:cBhvr>
                                        <p:cTn id="43" dur="500"/>
                                        <p:tgtEl>
                                          <p:spTgt spid="7">
                                            <p:txEl>
                                              <p:pRg st="2" end="2"/>
                                            </p:txEl>
                                          </p:spTgt>
                                        </p:tgtEl>
                                      </p:cBhvr>
                                    </p:animEffect>
                                  </p:childTnLst>
                                </p:cTn>
                              </p:par>
                              <p:par>
                                <p:cTn id="44" presetID="14" presetClass="entr" presetSubtype="5" fill="hold" grpId="0" nodeType="withEffect">
                                  <p:stCondLst>
                                    <p:cond delay="0"/>
                                  </p:stCondLst>
                                  <p:childTnLst>
                                    <p:set>
                                      <p:cBhvr>
                                        <p:cTn id="45" dur="1" fill="hold">
                                          <p:stCondLst>
                                            <p:cond delay="0"/>
                                          </p:stCondLst>
                                        </p:cTn>
                                        <p:tgtEl>
                                          <p:spTgt spid="7">
                                            <p:txEl>
                                              <p:pRg st="3" end="3"/>
                                            </p:txEl>
                                          </p:spTgt>
                                        </p:tgtEl>
                                        <p:attrNameLst>
                                          <p:attrName>style.visibility</p:attrName>
                                        </p:attrNameLst>
                                      </p:cBhvr>
                                      <p:to>
                                        <p:strVal val="visible"/>
                                      </p:to>
                                    </p:set>
                                    <p:animEffect transition="in" filter="randombar(vertical)">
                                      <p:cBhvr>
                                        <p:cTn id="46"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6" grpId="0" uiExpand="1" build="p"/>
      <p:bldP spid="7" grpId="0" uiExpand="1" build="p"/>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C:\Users\Ralph\Documents\LAMPETER\Latin ADVANCED Epigraphy\800px-Lex_Ursonensis_-_tabla_1_(M.A.N._16736)_0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5" name="Content Placeholder 5"/>
          <p:cNvSpPr>
            <a:spLocks noGrp="1"/>
          </p:cNvSpPr>
          <p:nvPr>
            <p:ph idx="1"/>
          </p:nvPr>
        </p:nvSpPr>
        <p:spPr>
          <a:xfrm>
            <a:off x="457200" y="1524000"/>
            <a:ext cx="4258816" cy="4572000"/>
          </a:xfrm>
        </p:spPr>
        <p:txBody>
          <a:bodyPr/>
          <a:lstStyle/>
          <a:p>
            <a:r>
              <a:rPr lang="en-GB" dirty="0"/>
              <a:t>Who are the priests…?</a:t>
            </a:r>
          </a:p>
          <a:p>
            <a:pPr lvl="1"/>
            <a:r>
              <a:rPr lang="en-GB" dirty="0"/>
              <a:t>aristocrats/politicians</a:t>
            </a:r>
          </a:p>
          <a:p>
            <a:pPr lvl="1"/>
            <a:endParaRPr lang="en-GB" dirty="0"/>
          </a:p>
          <a:p>
            <a:pPr lvl="1"/>
            <a:endParaRPr lang="en-GB" dirty="0"/>
          </a:p>
          <a:p>
            <a:pPr lvl="1"/>
            <a:endParaRPr lang="en-GB" dirty="0"/>
          </a:p>
          <a:p>
            <a:pPr lvl="1"/>
            <a:endParaRPr lang="en-GB" dirty="0"/>
          </a:p>
        </p:txBody>
      </p:sp>
      <p:sp>
        <p:nvSpPr>
          <p:cNvPr id="6" name="Title 4"/>
          <p:cNvSpPr>
            <a:spLocks noGrp="1"/>
          </p:cNvSpPr>
          <p:nvPr>
            <p:ph type="title"/>
          </p:nvPr>
        </p:nvSpPr>
        <p:spPr>
          <a:xfrm>
            <a:off x="457200" y="152400"/>
            <a:ext cx="8229600" cy="1219200"/>
          </a:xfrm>
        </p:spPr>
        <p:txBody>
          <a:bodyPr/>
          <a:lstStyle/>
          <a:p>
            <a:r>
              <a:rPr lang="en-GB" dirty="0"/>
              <a:t>Religion, society and politics</a:t>
            </a:r>
          </a:p>
        </p:txBody>
      </p:sp>
      <p:sp>
        <p:nvSpPr>
          <p:cNvPr id="7"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a:p>
            <a:pPr lvl="1" algn="r"/>
            <a:r>
              <a:rPr lang="en-GB" i="1" dirty="0" err="1">
                <a:solidFill>
                  <a:srgbClr val="FFFF00"/>
                </a:solidFill>
              </a:rPr>
              <a:t>lex</a:t>
            </a:r>
            <a:r>
              <a:rPr lang="en-GB" i="1" dirty="0">
                <a:solidFill>
                  <a:srgbClr val="FFFF00"/>
                </a:solidFill>
              </a:rPr>
              <a:t> de colonia </a:t>
            </a:r>
            <a:r>
              <a:rPr lang="en-GB" i="1" dirty="0" err="1">
                <a:solidFill>
                  <a:srgbClr val="FFFF00"/>
                </a:solidFill>
              </a:rPr>
              <a:t>Genetiva</a:t>
            </a:r>
            <a:endParaRPr lang="en-GB" i="1" dirty="0">
              <a:solidFill>
                <a:srgbClr val="FFFF00"/>
              </a:solidFill>
            </a:endParaRPr>
          </a:p>
        </p:txBody>
      </p:sp>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54709" y="2754410"/>
            <a:ext cx="4425696" cy="33284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Picture 3"/>
          <p:cNvPicPr>
            <a:picLocks noChangeAspect="1" noChangeArrowheads="1"/>
          </p:cNvPicPr>
          <p:nvPr/>
        </p:nvPicPr>
        <p:blipFill rotWithShape="1">
          <a:blip r:embed="rId5" cstate="print">
            <a:duotone>
              <a:prstClr val="black"/>
              <a:schemeClr val="accent2">
                <a:tint val="45000"/>
                <a:satMod val="400000"/>
              </a:schemeClr>
            </a:duotone>
            <a:extLst>
              <a:ext uri="{28A0092B-C50C-407E-A947-70E740481C1C}">
                <a14:useLocalDpi xmlns:a14="http://schemas.microsoft.com/office/drawing/2010/main" val="0"/>
              </a:ext>
            </a:extLst>
          </a:blip>
          <a:srcRect l="1585" r="3595" b="6610"/>
          <a:stretch/>
        </p:blipFill>
        <p:spPr bwMode="auto">
          <a:xfrm>
            <a:off x="35496" y="2050112"/>
            <a:ext cx="8754543" cy="2170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03064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out)">
                                      <p:cBhvr>
                                        <p:cTn id="1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Ralph\Documents\LAMPETER\Latin ADVANCED Epigraphy\800px-Lex_Ursonensis_-_tabla_1_(M.A.N._16736)_0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6" name="Content Placeholder 5"/>
          <p:cNvSpPr txBox="1">
            <a:spLocks/>
          </p:cNvSpPr>
          <p:nvPr/>
        </p:nvSpPr>
        <p:spPr>
          <a:xfrm>
            <a:off x="457200" y="1524000"/>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a:t>Who are the priests…?</a:t>
            </a:r>
          </a:p>
          <a:p>
            <a:pPr lvl="1"/>
            <a:r>
              <a:rPr lang="en-GB"/>
              <a:t>aristocrats/politicians</a:t>
            </a:r>
          </a:p>
          <a:p>
            <a:pPr lvl="1"/>
            <a:endParaRPr lang="en-GB"/>
          </a:p>
          <a:p>
            <a:pPr lvl="1"/>
            <a:endParaRPr lang="en-GB"/>
          </a:p>
          <a:p>
            <a:pPr lvl="1"/>
            <a:endParaRPr lang="en-GB"/>
          </a:p>
          <a:p>
            <a:pPr lvl="1"/>
            <a:endParaRPr lang="en-GB" dirty="0"/>
          </a:p>
        </p:txBody>
      </p:sp>
      <p:sp>
        <p:nvSpPr>
          <p:cNvPr id="7" name="Title 4"/>
          <p:cNvSpPr>
            <a:spLocks noGrp="1"/>
          </p:cNvSpPr>
          <p:nvPr>
            <p:ph type="title"/>
          </p:nvPr>
        </p:nvSpPr>
        <p:spPr>
          <a:xfrm>
            <a:off x="457200" y="152400"/>
            <a:ext cx="8229600" cy="1219200"/>
          </a:xfrm>
        </p:spPr>
        <p:txBody>
          <a:bodyPr/>
          <a:lstStyle/>
          <a:p>
            <a:r>
              <a:rPr lang="en-GB" dirty="0"/>
              <a:t>Religion, society and politics</a:t>
            </a:r>
          </a:p>
        </p:txBody>
      </p:sp>
      <p:sp>
        <p:nvSpPr>
          <p:cNvPr id="8"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a:p>
            <a:pPr lvl="1" algn="r"/>
            <a:r>
              <a:rPr lang="en-GB" i="1" dirty="0" err="1"/>
              <a:t>lex</a:t>
            </a:r>
            <a:r>
              <a:rPr lang="en-GB" i="1" dirty="0"/>
              <a:t> de colonia </a:t>
            </a:r>
            <a:r>
              <a:rPr lang="en-GB" i="1" dirty="0" err="1"/>
              <a:t>Genetiva</a:t>
            </a:r>
            <a:endParaRPr lang="en-GB" i="1" dirty="0"/>
          </a:p>
        </p:txBody>
      </p:sp>
      <p:sp>
        <p:nvSpPr>
          <p:cNvPr id="2" name="Content Placeholder 1"/>
          <p:cNvSpPr>
            <a:spLocks noGrp="1"/>
          </p:cNvSpPr>
          <p:nvPr>
            <p:ph idx="1"/>
          </p:nvPr>
        </p:nvSpPr>
        <p:spPr>
          <a:xfrm>
            <a:off x="5985" y="2325728"/>
            <a:ext cx="6294207" cy="4043214"/>
          </a:xfrm>
          <a:solidFill>
            <a:schemeClr val="accent4">
              <a:lumMod val="75000"/>
              <a:alpha val="74000"/>
            </a:schemeClr>
          </a:solidFill>
        </p:spPr>
        <p:txBody>
          <a:bodyPr>
            <a:normAutofit/>
          </a:bodyPr>
          <a:lstStyle/>
          <a:p>
            <a:pPr algn="ctr"/>
            <a:r>
              <a:rPr lang="en-GB" sz="2000" dirty="0">
                <a:effectLst>
                  <a:outerShdw blurRad="38100" dist="38100" dir="2700000" algn="tl">
                    <a:srgbClr val="000000">
                      <a:alpha val="43137"/>
                    </a:srgbClr>
                  </a:outerShdw>
                </a:effectLst>
              </a:rPr>
              <a:t>LXXI Whoever shall be </a:t>
            </a:r>
            <a:r>
              <a:rPr lang="en-GB" sz="2000" dirty="0">
                <a:solidFill>
                  <a:srgbClr val="FFFF00"/>
                </a:solidFill>
                <a:effectLst>
                  <a:outerShdw blurRad="38100" dist="38100" dir="2700000" algn="tl">
                    <a:srgbClr val="000000">
                      <a:alpha val="43137"/>
                    </a:srgbClr>
                  </a:outerShdw>
                </a:effectLst>
              </a:rPr>
              <a:t>aediles</a:t>
            </a:r>
            <a:r>
              <a:rPr lang="en-GB" sz="2000" dirty="0">
                <a:effectLst>
                  <a:outerShdw blurRad="38100" dist="38100" dir="2700000" algn="tl">
                    <a:srgbClr val="000000">
                      <a:alpha val="43137"/>
                    </a:srgbClr>
                  </a:outerShdw>
                </a:effectLst>
              </a:rPr>
              <a:t>, during their magistracy they are to organise a show or dramatic spectacle for </a:t>
            </a:r>
            <a:r>
              <a:rPr lang="en-GB" sz="2000" dirty="0">
                <a:solidFill>
                  <a:srgbClr val="FFFF00"/>
                </a:solidFill>
                <a:effectLst>
                  <a:outerShdw blurRad="38100" dist="38100" dir="2700000" algn="tl">
                    <a:srgbClr val="000000">
                      <a:alpha val="43137"/>
                    </a:srgbClr>
                  </a:outerShdw>
                </a:effectLst>
              </a:rPr>
              <a:t>Jupiter, Juno, and Minerva</a:t>
            </a:r>
            <a:r>
              <a:rPr lang="en-GB" sz="2000" dirty="0">
                <a:effectLst>
                  <a:outerShdw blurRad="38100" dist="38100" dir="2700000" algn="tl">
                    <a:srgbClr val="000000">
                      <a:alpha val="43137"/>
                    </a:srgbClr>
                  </a:outerShdw>
                </a:effectLst>
              </a:rPr>
              <a:t>, during three days, for the greater part of the day, as far as shall be possible, and during one day (games) in the circus or (gladiators) in the </a:t>
            </a:r>
            <a:r>
              <a:rPr lang="en-GB" sz="2000" dirty="0">
                <a:solidFill>
                  <a:srgbClr val="FFFF00"/>
                </a:solidFill>
                <a:effectLst>
                  <a:outerShdw blurRad="38100" dist="38100" dir="2700000" algn="tl">
                    <a:srgbClr val="000000">
                      <a:alpha val="43137"/>
                    </a:srgbClr>
                  </a:outerShdw>
                </a:effectLst>
              </a:rPr>
              <a:t>forum for Venus</a:t>
            </a:r>
            <a:r>
              <a:rPr lang="en-GB" sz="2000" dirty="0">
                <a:effectLst>
                  <a:outerShdw blurRad="38100" dist="38100" dir="2700000" algn="tl">
                    <a:srgbClr val="000000">
                      <a:alpha val="43137"/>
                    </a:srgbClr>
                  </a:outerShdw>
                </a:effectLst>
              </a:rPr>
              <a:t>, and each one of them is to spend on that spectacle and on that show not less than 2,000 sesterces from his own money, and it is to be lawful to take from public funds 1,000 sesterces for each </a:t>
            </a:r>
            <a:r>
              <a:rPr lang="en-GB" sz="2000" dirty="0" err="1">
                <a:effectLst>
                  <a:outerShdw blurRad="38100" dist="38100" dir="2700000" algn="tl">
                    <a:srgbClr val="000000">
                      <a:alpha val="43137"/>
                    </a:srgbClr>
                  </a:outerShdw>
                </a:effectLst>
              </a:rPr>
              <a:t>aedile</a:t>
            </a:r>
            <a:r>
              <a:rPr lang="en-GB" sz="2000" dirty="0">
                <a:effectLst>
                  <a:outerShdw blurRad="38100" dist="38100" dir="2700000" algn="tl">
                    <a:srgbClr val="000000">
                      <a:alpha val="43137"/>
                    </a:srgbClr>
                  </a:outerShdw>
                </a:effectLst>
              </a:rPr>
              <a:t>, and a </a:t>
            </a:r>
            <a:r>
              <a:rPr lang="en-GB" sz="2000" dirty="0" err="1">
                <a:effectLst>
                  <a:outerShdw blurRad="38100" dist="38100" dir="2700000" algn="tl">
                    <a:srgbClr val="000000">
                      <a:alpha val="43137"/>
                    </a:srgbClr>
                  </a:outerShdw>
                </a:effectLst>
              </a:rPr>
              <a:t>Ilvir</a:t>
            </a:r>
            <a:r>
              <a:rPr lang="en-GB" sz="2000" dirty="0">
                <a:effectLst>
                  <a:outerShdw blurRad="38100" dist="38100" dir="2700000" algn="tl">
                    <a:srgbClr val="000000">
                      <a:alpha val="43137"/>
                    </a:srgbClr>
                  </a:outerShdw>
                </a:effectLst>
              </a:rPr>
              <a:t> or prefect is to see that that sum is given or assigned, and it is to be lawful for them to receive it without personal liability.</a:t>
            </a:r>
          </a:p>
        </p:txBody>
      </p:sp>
    </p:spTree>
    <p:extLst>
      <p:ext uri="{BB962C8B-B14F-4D97-AF65-F5344CB8AC3E}">
        <p14:creationId xmlns:p14="http://schemas.microsoft.com/office/powerpoint/2010/main" val="26962855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Ralph\Documents\LAMPETER\Latin ADVANCED Epigraphy\800px-Lex_Ursonensis_-_tabla_1_(M.A.N._16736)_0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6" name="Content Placeholder 5"/>
          <p:cNvSpPr txBox="1">
            <a:spLocks/>
          </p:cNvSpPr>
          <p:nvPr/>
        </p:nvSpPr>
        <p:spPr>
          <a:xfrm>
            <a:off x="457200" y="1524000"/>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Who are the priests…?</a:t>
            </a:r>
          </a:p>
          <a:p>
            <a:pPr lvl="1"/>
            <a:r>
              <a:rPr lang="en-GB" dirty="0"/>
              <a:t>aristocrats/politicians</a:t>
            </a:r>
          </a:p>
          <a:p>
            <a:pPr lvl="1"/>
            <a:endParaRPr lang="en-GB" dirty="0"/>
          </a:p>
          <a:p>
            <a:pPr lvl="1"/>
            <a:endParaRPr lang="en-GB" dirty="0"/>
          </a:p>
          <a:p>
            <a:pPr lvl="1"/>
            <a:endParaRPr lang="en-GB" dirty="0"/>
          </a:p>
          <a:p>
            <a:pPr lvl="1"/>
            <a:endParaRPr lang="en-GB" dirty="0"/>
          </a:p>
        </p:txBody>
      </p:sp>
      <p:sp>
        <p:nvSpPr>
          <p:cNvPr id="7" name="Title 4"/>
          <p:cNvSpPr>
            <a:spLocks noGrp="1"/>
          </p:cNvSpPr>
          <p:nvPr>
            <p:ph type="title"/>
          </p:nvPr>
        </p:nvSpPr>
        <p:spPr>
          <a:xfrm>
            <a:off x="457200" y="152400"/>
            <a:ext cx="8229600" cy="1219200"/>
          </a:xfrm>
        </p:spPr>
        <p:txBody>
          <a:bodyPr/>
          <a:lstStyle/>
          <a:p>
            <a:r>
              <a:rPr lang="en-GB" dirty="0"/>
              <a:t>Religion, society and politics</a:t>
            </a:r>
          </a:p>
        </p:txBody>
      </p:sp>
      <p:sp>
        <p:nvSpPr>
          <p:cNvPr id="8"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a:p>
            <a:pPr lvl="1" algn="r"/>
            <a:r>
              <a:rPr lang="en-GB" i="1" dirty="0" err="1"/>
              <a:t>lex</a:t>
            </a:r>
            <a:r>
              <a:rPr lang="en-GB" i="1" dirty="0"/>
              <a:t> de colonia </a:t>
            </a:r>
            <a:r>
              <a:rPr lang="en-GB" i="1" dirty="0" err="1"/>
              <a:t>Genetiva</a:t>
            </a:r>
            <a:endParaRPr lang="en-GB" i="1" dirty="0"/>
          </a:p>
        </p:txBody>
      </p:sp>
      <p:sp>
        <p:nvSpPr>
          <p:cNvPr id="2" name="Content Placeholder 1"/>
          <p:cNvSpPr>
            <a:spLocks noGrp="1"/>
          </p:cNvSpPr>
          <p:nvPr>
            <p:ph idx="1"/>
          </p:nvPr>
        </p:nvSpPr>
        <p:spPr>
          <a:xfrm>
            <a:off x="107504" y="2564904"/>
            <a:ext cx="6192688" cy="4149080"/>
          </a:xfrm>
          <a:solidFill>
            <a:schemeClr val="accent4">
              <a:lumMod val="75000"/>
              <a:alpha val="71000"/>
            </a:schemeClr>
          </a:solidFill>
        </p:spPr>
        <p:txBody>
          <a:bodyPr>
            <a:noAutofit/>
          </a:bodyPr>
          <a:lstStyle/>
          <a:p>
            <a:pPr algn="ctr"/>
            <a:r>
              <a:rPr lang="en-GB" sz="1800" dirty="0">
                <a:effectLst>
                  <a:outerShdw blurRad="38100" dist="38100" dir="2700000" algn="tl">
                    <a:srgbClr val="000000">
                      <a:alpha val="43137"/>
                    </a:srgbClr>
                  </a:outerShdw>
                </a:effectLst>
              </a:rPr>
              <a:t>LXII Whoever shall be </a:t>
            </a:r>
            <a:r>
              <a:rPr lang="en-GB" sz="1800" dirty="0" err="1">
                <a:effectLst>
                  <a:outerShdw blurRad="38100" dist="38100" dir="2700000" algn="tl">
                    <a:srgbClr val="000000">
                      <a:alpha val="43137"/>
                    </a:srgbClr>
                  </a:outerShdw>
                </a:effectLst>
              </a:rPr>
              <a:t>IIviri</a:t>
            </a:r>
            <a:r>
              <a:rPr lang="en-GB" sz="1800" dirty="0">
                <a:effectLst>
                  <a:outerShdw blurRad="38100" dist="38100" dir="2700000" algn="tl">
                    <a:srgbClr val="000000">
                      <a:alpha val="43137"/>
                    </a:srgbClr>
                  </a:outerShdw>
                </a:effectLst>
              </a:rPr>
              <a:t>, there is to be </a:t>
            </a:r>
            <a:r>
              <a:rPr lang="en-GB" sz="1800" i="1" dirty="0">
                <a:solidFill>
                  <a:srgbClr val="FFFF00"/>
                </a:solidFill>
                <a:effectLst>
                  <a:outerShdw blurRad="38100" dist="38100" dir="2700000" algn="tl">
                    <a:srgbClr val="000000">
                      <a:alpha val="43137"/>
                    </a:srgbClr>
                  </a:outerShdw>
                </a:effectLst>
              </a:rPr>
              <a:t>right</a:t>
            </a:r>
            <a:r>
              <a:rPr lang="en-GB" sz="1800" dirty="0">
                <a:effectLst>
                  <a:outerShdw blurRad="38100" dist="38100" dir="2700000" algn="tl">
                    <a:srgbClr val="000000">
                      <a:alpha val="43137"/>
                    </a:srgbClr>
                  </a:outerShdw>
                </a:effectLst>
              </a:rPr>
              <a:t> and power (for) those </a:t>
            </a:r>
            <a:r>
              <a:rPr lang="en-GB" sz="1800" dirty="0" err="1">
                <a:effectLst>
                  <a:outerShdw blurRad="38100" dist="38100" dir="2700000" algn="tl">
                    <a:srgbClr val="000000">
                      <a:alpha val="43137"/>
                    </a:srgbClr>
                  </a:outerShdw>
                </a:effectLst>
              </a:rPr>
              <a:t>IIviri</a:t>
            </a:r>
            <a:r>
              <a:rPr lang="en-GB" sz="1800" dirty="0">
                <a:effectLst>
                  <a:outerShdw blurRad="38100" dist="38100" dir="2700000" algn="tl">
                    <a:srgbClr val="000000">
                      <a:alpha val="43137"/>
                    </a:srgbClr>
                  </a:outerShdw>
                </a:effectLst>
              </a:rPr>
              <a:t>, for each one of them, to have two </a:t>
            </a:r>
            <a:r>
              <a:rPr lang="en-GB" sz="1800" dirty="0" err="1">
                <a:effectLst>
                  <a:outerShdw blurRad="38100" dist="38100" dir="2700000" algn="tl">
                    <a:srgbClr val="000000">
                      <a:alpha val="43137"/>
                    </a:srgbClr>
                  </a:outerShdw>
                </a:effectLst>
              </a:rPr>
              <a:t>lictors</a:t>
            </a:r>
            <a:r>
              <a:rPr lang="en-GB" sz="1800" dirty="0">
                <a:effectLst>
                  <a:outerShdw blurRad="38100" dist="38100" dir="2700000" algn="tl">
                    <a:srgbClr val="000000">
                      <a:alpha val="43137"/>
                    </a:srgbClr>
                  </a:outerShdw>
                </a:effectLst>
              </a:rPr>
              <a:t>, one servant, two scribes, two messengers, a clerk, a crier, a </a:t>
            </a:r>
            <a:r>
              <a:rPr lang="en-GB" sz="1800" i="1" dirty="0">
                <a:solidFill>
                  <a:srgbClr val="FFFF00"/>
                </a:solidFill>
                <a:effectLst>
                  <a:outerShdw blurRad="38100" dist="38100" dir="2700000" algn="tl">
                    <a:srgbClr val="000000">
                      <a:alpha val="43137"/>
                    </a:srgbClr>
                  </a:outerShdw>
                </a:effectLst>
              </a:rPr>
              <a:t>haruspex</a:t>
            </a:r>
            <a:r>
              <a:rPr lang="en-GB" sz="1800" i="1" dirty="0">
                <a:effectLst>
                  <a:outerShdw blurRad="38100" dist="38100" dir="2700000" algn="tl">
                    <a:srgbClr val="000000">
                      <a:alpha val="43137"/>
                    </a:srgbClr>
                  </a:outerShdw>
                </a:effectLst>
              </a:rPr>
              <a:t>, </a:t>
            </a:r>
            <a:r>
              <a:rPr lang="en-GB" sz="1800" dirty="0">
                <a:effectLst>
                  <a:outerShdw blurRad="38100" dist="38100" dir="2700000" algn="tl">
                    <a:srgbClr val="000000">
                      <a:alpha val="43137"/>
                    </a:srgbClr>
                  </a:outerShdw>
                </a:effectLst>
              </a:rPr>
              <a:t>a flute-player. (…). He is to have (them) out of that category, who shall be colonists of that colony. (…). And the fee for them, for each one of them, who shall serve the </a:t>
            </a:r>
            <a:r>
              <a:rPr lang="en-GB" sz="1800" dirty="0" err="1">
                <a:effectLst>
                  <a:outerShdw blurRad="38100" dist="38100" dir="2700000" algn="tl">
                    <a:srgbClr val="000000">
                      <a:alpha val="43137"/>
                    </a:srgbClr>
                  </a:outerShdw>
                </a:effectLst>
              </a:rPr>
              <a:t>IIviri</a:t>
            </a:r>
            <a:r>
              <a:rPr lang="en-GB" sz="1800" dirty="0">
                <a:effectLst>
                  <a:outerShdw blurRad="38100" dist="38100" dir="2700000" algn="tl">
                    <a:srgbClr val="000000">
                      <a:alpha val="43137"/>
                    </a:srgbClr>
                  </a:outerShdw>
                </a:effectLst>
              </a:rPr>
              <a:t>, is to be so much: for each scribe 1,200 sesterces, for each servant 700 sesterces, for each </a:t>
            </a:r>
            <a:r>
              <a:rPr lang="en-GB" sz="1800" dirty="0" err="1">
                <a:effectLst>
                  <a:outerShdw blurRad="38100" dist="38100" dir="2700000" algn="tl">
                    <a:srgbClr val="000000">
                      <a:alpha val="43137"/>
                    </a:srgbClr>
                  </a:outerShdw>
                </a:effectLst>
              </a:rPr>
              <a:t>lictor</a:t>
            </a:r>
            <a:r>
              <a:rPr lang="en-GB" sz="1800" dirty="0">
                <a:effectLst>
                  <a:outerShdw blurRad="38100" dist="38100" dir="2700000" algn="tl">
                    <a:srgbClr val="000000">
                      <a:alpha val="43137"/>
                    </a:srgbClr>
                  </a:outerShdw>
                </a:effectLst>
              </a:rPr>
              <a:t> 600 sesterces, for each messenger 400 sesterces, for each clerk 300 sesterces, for each </a:t>
            </a:r>
            <a:r>
              <a:rPr lang="en-GB" sz="1800" i="1" dirty="0">
                <a:effectLst>
                  <a:outerShdw blurRad="38100" dist="38100" dir="2700000" algn="tl">
                    <a:srgbClr val="000000">
                      <a:alpha val="43137"/>
                    </a:srgbClr>
                  </a:outerShdw>
                </a:effectLst>
              </a:rPr>
              <a:t>haruspex </a:t>
            </a:r>
            <a:r>
              <a:rPr lang="en-GB" sz="1800" dirty="0">
                <a:effectLst>
                  <a:outerShdw blurRad="38100" dist="38100" dir="2700000" algn="tl">
                    <a:srgbClr val="000000">
                      <a:alpha val="43137"/>
                    </a:srgbClr>
                  </a:outerShdw>
                </a:effectLst>
              </a:rPr>
              <a:t>500 sesterces, for a crier 300 sesterces; (for each one of them) who shall serve the aediles: for each scribe 800 sesterces, for each </a:t>
            </a:r>
            <a:r>
              <a:rPr lang="en-GB" sz="1800" i="1" dirty="0">
                <a:solidFill>
                  <a:srgbClr val="FFFF00"/>
                </a:solidFill>
                <a:effectLst>
                  <a:outerShdw blurRad="38100" dist="38100" dir="2700000" algn="tl">
                    <a:srgbClr val="000000">
                      <a:alpha val="43137"/>
                    </a:srgbClr>
                  </a:outerShdw>
                </a:effectLst>
              </a:rPr>
              <a:t>haruspex </a:t>
            </a:r>
            <a:r>
              <a:rPr lang="en-GB" sz="1800" dirty="0">
                <a:solidFill>
                  <a:srgbClr val="FFFF00"/>
                </a:solidFill>
                <a:effectLst>
                  <a:outerShdw blurRad="38100" dist="38100" dir="2700000" algn="tl">
                    <a:srgbClr val="000000">
                      <a:alpha val="43137"/>
                    </a:srgbClr>
                  </a:outerShdw>
                </a:effectLst>
              </a:rPr>
              <a:t>100 sesterces</a:t>
            </a:r>
            <a:r>
              <a:rPr lang="en-GB" sz="1800" dirty="0">
                <a:effectLst>
                  <a:outerShdw blurRad="38100" dist="38100" dir="2700000" algn="tl">
                    <a:srgbClr val="000000">
                      <a:alpha val="43137"/>
                    </a:srgbClr>
                  </a:outerShdw>
                </a:effectLst>
              </a:rPr>
              <a:t>, for each flute-player 300 sesterces, for each crier 300 sesterces; (and) it is to be lawful for them to receive (it) without personal liability.</a:t>
            </a:r>
          </a:p>
        </p:txBody>
      </p:sp>
    </p:spTree>
    <p:extLst>
      <p:ext uri="{BB962C8B-B14F-4D97-AF65-F5344CB8AC3E}">
        <p14:creationId xmlns:p14="http://schemas.microsoft.com/office/powerpoint/2010/main" val="7341121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1000"/>
                                        <p:tgtEl>
                                          <p:spTgt spid="2">
                                            <p:bg/>
                                          </p:spTgt>
                                        </p:tgtEl>
                                      </p:cBhvr>
                                    </p:animEffect>
                                    <p:anim calcmode="lin" valueType="num">
                                      <p:cBhvr>
                                        <p:cTn id="8" dur="1000" fill="hold"/>
                                        <p:tgtEl>
                                          <p:spTgt spid="2">
                                            <p:bg/>
                                          </p:spTgt>
                                        </p:tgtEl>
                                        <p:attrNameLst>
                                          <p:attrName>ppt_x</p:attrName>
                                        </p:attrNameLst>
                                      </p:cBhvr>
                                      <p:tavLst>
                                        <p:tav tm="0">
                                          <p:val>
                                            <p:strVal val="#ppt_x"/>
                                          </p:val>
                                        </p:tav>
                                        <p:tav tm="100000">
                                          <p:val>
                                            <p:strVal val="#ppt_x"/>
                                          </p:val>
                                        </p:tav>
                                      </p:tavLst>
                                    </p:anim>
                                    <p:anim calcmode="lin" valueType="num">
                                      <p:cBhvr>
                                        <p:cTn id="9" dur="1000" fill="hold"/>
                                        <p:tgtEl>
                                          <p:spTgt spid="2">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0"/>
                                        <p:tgtEl>
                                          <p:spTgt spid="2">
                                            <p:txEl>
                                              <p:pRg st="0" end="0"/>
                                            </p:txEl>
                                          </p:spTgt>
                                        </p:tgtEl>
                                      </p:cBhvr>
                                    </p:animEffect>
                                    <p:anim calcmode="lin" valueType="num">
                                      <p:cBhvr>
                                        <p:cTn id="1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Users\Ralph\Documents\LAMPETER\Latin ADVANCED Epigraphy\800px-Lex_Ursonensis_-_tabla_1_(M.A.N._16736)_0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9"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a:p>
            <a:pPr lvl="1" algn="r"/>
            <a:r>
              <a:rPr lang="en-GB" i="1" dirty="0" err="1"/>
              <a:t>lex</a:t>
            </a:r>
            <a:r>
              <a:rPr lang="en-GB" i="1" dirty="0"/>
              <a:t> de colonia </a:t>
            </a:r>
            <a:r>
              <a:rPr lang="en-GB" i="1" dirty="0" err="1"/>
              <a:t>Genetiva</a:t>
            </a:r>
            <a:endParaRPr lang="en-GB" i="1" dirty="0"/>
          </a:p>
        </p:txBody>
      </p:sp>
      <p:sp>
        <p:nvSpPr>
          <p:cNvPr id="11" name="Title 4"/>
          <p:cNvSpPr>
            <a:spLocks noGrp="1"/>
          </p:cNvSpPr>
          <p:nvPr>
            <p:ph type="title"/>
          </p:nvPr>
        </p:nvSpPr>
        <p:spPr>
          <a:xfrm>
            <a:off x="457200" y="152400"/>
            <a:ext cx="8229600" cy="1219200"/>
          </a:xfrm>
        </p:spPr>
        <p:txBody>
          <a:bodyPr/>
          <a:lstStyle/>
          <a:p>
            <a:r>
              <a:rPr lang="en-GB" dirty="0"/>
              <a:t>Religion, society and politics</a:t>
            </a:r>
          </a:p>
        </p:txBody>
      </p:sp>
      <p:sp>
        <p:nvSpPr>
          <p:cNvPr id="12" name="Content Placeholder 5"/>
          <p:cNvSpPr txBox="1">
            <a:spLocks/>
          </p:cNvSpPr>
          <p:nvPr/>
        </p:nvSpPr>
        <p:spPr>
          <a:xfrm>
            <a:off x="457200" y="1524000"/>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Who are the priests…?</a:t>
            </a:r>
          </a:p>
          <a:p>
            <a:pPr lvl="1"/>
            <a:r>
              <a:rPr lang="en-GB" dirty="0"/>
              <a:t>aristocrats/politicians</a:t>
            </a:r>
          </a:p>
          <a:p>
            <a:pPr lvl="1"/>
            <a:endParaRPr lang="en-GB" dirty="0"/>
          </a:p>
          <a:p>
            <a:pPr lvl="1"/>
            <a:endParaRPr lang="en-GB" dirty="0"/>
          </a:p>
          <a:p>
            <a:pPr lvl="1"/>
            <a:endParaRPr lang="en-GB" dirty="0"/>
          </a:p>
          <a:p>
            <a:pPr lvl="1"/>
            <a:endParaRPr lang="en-GB" dirty="0"/>
          </a:p>
        </p:txBody>
      </p:sp>
      <p:sp>
        <p:nvSpPr>
          <p:cNvPr id="2" name="Content Placeholder 1"/>
          <p:cNvSpPr>
            <a:spLocks noGrp="1"/>
          </p:cNvSpPr>
          <p:nvPr>
            <p:ph idx="1"/>
          </p:nvPr>
        </p:nvSpPr>
        <p:spPr>
          <a:xfrm>
            <a:off x="107504" y="2204864"/>
            <a:ext cx="5760640" cy="4941168"/>
          </a:xfrm>
          <a:blipFill dpi="0" rotWithShape="1">
            <a:blip r:embed="rId4">
              <a:alphaModFix amt="75000"/>
              <a:duotone>
                <a:schemeClr val="accent3">
                  <a:shade val="63000"/>
                  <a:tint val="82000"/>
                </a:schemeClr>
                <a:schemeClr val="accent3">
                  <a:tint val="10000"/>
                  <a:satMod val="400000"/>
                </a:schemeClr>
              </a:duotone>
            </a:blip>
            <a:srcRect/>
            <a:tile tx="0" ty="0" sx="40000" sy="40000" flip="none" algn="tl"/>
          </a:blipFill>
        </p:spPr>
        <p:style>
          <a:lnRef idx="1">
            <a:schemeClr val="accent3"/>
          </a:lnRef>
          <a:fillRef idx="2">
            <a:schemeClr val="accent3"/>
          </a:fillRef>
          <a:effectRef idx="1">
            <a:schemeClr val="accent3"/>
          </a:effectRef>
          <a:fontRef idx="minor">
            <a:schemeClr val="dk1"/>
          </a:fontRef>
        </p:style>
        <p:txBody>
          <a:bodyPr>
            <a:noAutofit/>
          </a:bodyPr>
          <a:lstStyle/>
          <a:p>
            <a:pPr marL="0" indent="0" algn="ctr">
              <a:buNone/>
            </a:pPr>
            <a:r>
              <a:rPr lang="en-GB" sz="1550" dirty="0"/>
              <a:t>LXVI Whichever </a:t>
            </a:r>
            <a:r>
              <a:rPr lang="en-GB" sz="1550" dirty="0">
                <a:solidFill>
                  <a:srgbClr val="C00000"/>
                </a:solidFill>
              </a:rPr>
              <a:t>pontiffs</a:t>
            </a:r>
            <a:r>
              <a:rPr lang="en-GB" sz="1550" dirty="0"/>
              <a:t> and whichever </a:t>
            </a:r>
            <a:r>
              <a:rPr lang="en-GB" sz="1550" dirty="0">
                <a:solidFill>
                  <a:srgbClr val="C00000"/>
                </a:solidFill>
              </a:rPr>
              <a:t>augurs</a:t>
            </a:r>
            <a:r>
              <a:rPr lang="en-GB" sz="1550" dirty="0"/>
              <a:t> C. Caesar, or whoever shall have founded the colony at his command, shall have appointed from the colonia </a:t>
            </a:r>
            <a:r>
              <a:rPr lang="en-GB" sz="1550" dirty="0" err="1"/>
              <a:t>Genetiva</a:t>
            </a:r>
            <a:r>
              <a:rPr lang="en-GB" sz="1550" dirty="0"/>
              <a:t>, they are to be the pontiffs and they the augurs of the colonia </a:t>
            </a:r>
            <a:r>
              <a:rPr lang="en-GB" sz="1550" dirty="0" err="1"/>
              <a:t>Genetiva</a:t>
            </a:r>
            <a:r>
              <a:rPr lang="en-GB" sz="1550" dirty="0"/>
              <a:t> Iulia, and they are to be the pontiffs and the augurs in the college of pontiffs or augurs in that colony, in the same way as those who are or shall be pontiffs and augurs with the best conditions and the best status in any colony. And for those pontiffs and augurs (…) there is to be </a:t>
            </a:r>
            <a:r>
              <a:rPr lang="en-GB" sz="1550" dirty="0">
                <a:solidFill>
                  <a:srgbClr val="C00000"/>
                </a:solidFill>
              </a:rPr>
              <a:t>exemption from military service and compulsory public service </a:t>
            </a:r>
            <a:r>
              <a:rPr lang="en-GB" sz="1550" dirty="0"/>
              <a:t>(prescribed) by what is sacred, </a:t>
            </a:r>
            <a:r>
              <a:rPr lang="en-GB" sz="1550" dirty="0">
                <a:solidFill>
                  <a:srgbClr val="C00000"/>
                </a:solidFill>
              </a:rPr>
              <a:t>as for a Roman pontiff </a:t>
            </a:r>
            <a:r>
              <a:rPr lang="en-GB" sz="1550" dirty="0"/>
              <a:t>(…).</a:t>
            </a:r>
            <a:br>
              <a:rPr lang="en-GB" sz="1550" dirty="0"/>
            </a:br>
            <a:r>
              <a:rPr lang="en-GB" sz="1550" dirty="0"/>
              <a:t>Concerning </a:t>
            </a:r>
            <a:r>
              <a:rPr lang="en-GB" sz="1550" dirty="0">
                <a:solidFill>
                  <a:srgbClr val="C00000"/>
                </a:solidFill>
              </a:rPr>
              <a:t>auspices</a:t>
            </a:r>
            <a:r>
              <a:rPr lang="en-GB" sz="1550" dirty="0"/>
              <a:t> and whatever things shall pertain to those matters, </a:t>
            </a:r>
            <a:r>
              <a:rPr lang="en-GB" sz="1550" dirty="0">
                <a:solidFill>
                  <a:srgbClr val="C00000"/>
                </a:solidFill>
              </a:rPr>
              <a:t>jurisdiction</a:t>
            </a:r>
            <a:r>
              <a:rPr lang="en-GB" sz="1550" dirty="0"/>
              <a:t> and right of judgment are to </a:t>
            </a:r>
            <a:r>
              <a:rPr lang="en-GB" sz="1550" dirty="0">
                <a:solidFill>
                  <a:srgbClr val="C00000"/>
                </a:solidFill>
              </a:rPr>
              <a:t>belong to the augurs</a:t>
            </a:r>
            <a:r>
              <a:rPr lang="en-GB" sz="1550" dirty="0"/>
              <a:t>. And those pontiffs and augurs at the games, whenever the magistrates shall give them publicly, and </a:t>
            </a:r>
            <a:r>
              <a:rPr lang="en-GB" sz="1550" dirty="0">
                <a:solidFill>
                  <a:srgbClr val="C00000"/>
                </a:solidFill>
              </a:rPr>
              <a:t>when those pontiffs and augurs shall perform the public sacrifices </a:t>
            </a:r>
            <a:r>
              <a:rPr lang="en-GB" sz="1550" dirty="0"/>
              <a:t>of the colonia </a:t>
            </a:r>
            <a:r>
              <a:rPr lang="en-GB" sz="1550" dirty="0" err="1"/>
              <a:t>Genetiva</a:t>
            </a:r>
            <a:r>
              <a:rPr lang="en-GB" sz="1550" dirty="0"/>
              <a:t> Iulia, are to have the </a:t>
            </a:r>
            <a:r>
              <a:rPr lang="en-GB" sz="1550" dirty="0">
                <a:solidFill>
                  <a:srgbClr val="C00000"/>
                </a:solidFill>
              </a:rPr>
              <a:t>right and power of wearing </a:t>
            </a:r>
            <a:r>
              <a:rPr lang="en-GB" sz="1550" i="1" dirty="0" err="1">
                <a:solidFill>
                  <a:srgbClr val="C00000"/>
                </a:solidFill>
              </a:rPr>
              <a:t>togae</a:t>
            </a:r>
            <a:r>
              <a:rPr lang="en-GB" sz="1550" i="1" dirty="0">
                <a:solidFill>
                  <a:srgbClr val="C00000"/>
                </a:solidFill>
              </a:rPr>
              <a:t> </a:t>
            </a:r>
            <a:r>
              <a:rPr lang="en-GB" sz="1550" i="1" dirty="0" err="1">
                <a:solidFill>
                  <a:srgbClr val="C00000"/>
                </a:solidFill>
              </a:rPr>
              <a:t>praetextae</a:t>
            </a:r>
            <a:r>
              <a:rPr lang="en-GB" sz="1550" i="1" dirty="0"/>
              <a:t>. </a:t>
            </a:r>
            <a:r>
              <a:rPr lang="en-GB" sz="1550" dirty="0"/>
              <a:t>And those pontiffs and augurs are to have the </a:t>
            </a:r>
            <a:r>
              <a:rPr lang="en-GB" sz="1550" dirty="0">
                <a:solidFill>
                  <a:srgbClr val="C00000"/>
                </a:solidFill>
              </a:rPr>
              <a:t>right and power </a:t>
            </a:r>
            <a:r>
              <a:rPr lang="en-GB" sz="1550" dirty="0"/>
              <a:t>to watch games and combats of gladiators </a:t>
            </a:r>
            <a:r>
              <a:rPr lang="en-GB" sz="1550" dirty="0">
                <a:solidFill>
                  <a:srgbClr val="C00000"/>
                </a:solidFill>
              </a:rPr>
              <a:t>among the decurions</a:t>
            </a:r>
            <a:r>
              <a:rPr lang="en-GB" sz="1550" dirty="0"/>
              <a:t>.</a:t>
            </a:r>
          </a:p>
        </p:txBody>
      </p:sp>
      <p:pic>
        <p:nvPicPr>
          <p:cNvPr id="11266" name="Picture 2" descr="http://www.vroma.org/images/mcmanus_images/geniu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8144" y="1412776"/>
            <a:ext cx="2626221" cy="39606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5400000">
            <a:off x="7220857" y="4062264"/>
            <a:ext cx="2016224" cy="461665"/>
          </a:xfrm>
          <a:prstGeom prst="rect">
            <a:avLst/>
          </a:prstGeom>
          <a:noFill/>
        </p:spPr>
        <p:txBody>
          <a:bodyPr wrap="square" rtlCol="0">
            <a:spAutoFit/>
          </a:bodyPr>
          <a:lstStyle/>
          <a:p>
            <a:r>
              <a:rPr lang="en-GB" sz="1200" dirty="0"/>
              <a:t>genius with toga </a:t>
            </a:r>
            <a:r>
              <a:rPr lang="en-GB" sz="1200" dirty="0" err="1"/>
              <a:t>praetexta</a:t>
            </a:r>
            <a:br>
              <a:rPr lang="en-GB" sz="1200" dirty="0"/>
            </a:br>
            <a:r>
              <a:rPr lang="en-GB" sz="1200" dirty="0"/>
              <a:t>Pompeii, House of </a:t>
            </a:r>
            <a:r>
              <a:rPr lang="en-GB" sz="1200" dirty="0" err="1"/>
              <a:t>Vettii</a:t>
            </a:r>
            <a:r>
              <a:rPr lang="en-GB" sz="1200" dirty="0"/>
              <a:t> </a:t>
            </a:r>
          </a:p>
        </p:txBody>
      </p:sp>
    </p:spTree>
    <p:extLst>
      <p:ext uri="{BB962C8B-B14F-4D97-AF65-F5344CB8AC3E}">
        <p14:creationId xmlns:p14="http://schemas.microsoft.com/office/powerpoint/2010/main" val="37676931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1000"/>
                                        <p:tgtEl>
                                          <p:spTgt spid="2">
                                            <p:bg/>
                                          </p:spTgt>
                                        </p:tgtEl>
                                      </p:cBhvr>
                                    </p:animEffect>
                                    <p:anim calcmode="lin" valueType="num">
                                      <p:cBhvr>
                                        <p:cTn id="8" dur="1000" fill="hold"/>
                                        <p:tgtEl>
                                          <p:spTgt spid="2">
                                            <p:bg/>
                                          </p:spTgt>
                                        </p:tgtEl>
                                        <p:attrNameLst>
                                          <p:attrName>ppt_x</p:attrName>
                                        </p:attrNameLst>
                                      </p:cBhvr>
                                      <p:tavLst>
                                        <p:tav tm="0">
                                          <p:val>
                                            <p:strVal val="#ppt_x"/>
                                          </p:val>
                                        </p:tav>
                                        <p:tav tm="100000">
                                          <p:val>
                                            <p:strVal val="#ppt_x"/>
                                          </p:val>
                                        </p:tav>
                                      </p:tavLst>
                                    </p:anim>
                                    <p:anim calcmode="lin" valueType="num">
                                      <p:cBhvr>
                                        <p:cTn id="9" dur="1000" fill="hold"/>
                                        <p:tgtEl>
                                          <p:spTgt spid="2">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Effect transition="in" filter="fade">
                                      <p:cBhvr>
                                        <p:cTn id="13" dur="1000"/>
                                        <p:tgtEl>
                                          <p:spTgt spid="2">
                                            <p:txEl>
                                              <p:pRg st="0" end="0"/>
                                            </p:txEl>
                                          </p:spTgt>
                                        </p:tgtEl>
                                      </p:cBhvr>
                                    </p:animEffect>
                                    <p:anim calcmode="lin" valueType="num">
                                      <p:cBhvr>
                                        <p:cTn id="1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0" presetClass="entr" presetSubtype="0" fill="hold" nodeType="afterEffect">
                                  <p:stCondLst>
                                    <p:cond delay="0"/>
                                  </p:stCondLst>
                                  <p:childTnLst>
                                    <p:set>
                                      <p:cBhvr>
                                        <p:cTn id="18" dur="1" fill="hold">
                                          <p:stCondLst>
                                            <p:cond delay="0"/>
                                          </p:stCondLst>
                                        </p:cTn>
                                        <p:tgtEl>
                                          <p:spTgt spid="11266"/>
                                        </p:tgtEl>
                                        <p:attrNameLst>
                                          <p:attrName>style.visibility</p:attrName>
                                        </p:attrNameLst>
                                      </p:cBhvr>
                                      <p:to>
                                        <p:strVal val="visible"/>
                                      </p:to>
                                    </p:set>
                                    <p:animEffect transition="in" filter="fade">
                                      <p:cBhvr>
                                        <p:cTn id="19" dur="2750"/>
                                        <p:tgtEl>
                                          <p:spTgt spid="11266"/>
                                        </p:tgtEl>
                                      </p:cBhvr>
                                    </p:animEffect>
                                  </p:childTnLst>
                                </p:cTn>
                              </p:par>
                            </p:childTnLst>
                          </p:cTn>
                        </p:par>
                        <p:par>
                          <p:cTn id="20" fill="hold">
                            <p:stCondLst>
                              <p:cond delay="4750"/>
                            </p:stCondLst>
                            <p:childTnLst>
                              <p:par>
                                <p:cTn id="21" presetID="10" presetClass="entr" presetSubtype="0"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Ralph\Documents\LAMPETER\Latin ADVANCED Epigraphy\800px-Lex_Ursonensis_-_tabla_1_(M.A.N._16736)_0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6"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a:p>
            <a:pPr lvl="1" algn="r"/>
            <a:r>
              <a:rPr lang="en-GB" i="1" dirty="0" err="1"/>
              <a:t>lex</a:t>
            </a:r>
            <a:r>
              <a:rPr lang="en-GB" i="1" dirty="0"/>
              <a:t> de colonia </a:t>
            </a:r>
            <a:r>
              <a:rPr lang="en-GB" i="1" dirty="0" err="1"/>
              <a:t>Genetiva</a:t>
            </a:r>
            <a:endParaRPr lang="en-GB" i="1" dirty="0"/>
          </a:p>
        </p:txBody>
      </p:sp>
      <p:sp>
        <p:nvSpPr>
          <p:cNvPr id="7" name="Title 4"/>
          <p:cNvSpPr>
            <a:spLocks noGrp="1"/>
          </p:cNvSpPr>
          <p:nvPr>
            <p:ph type="title"/>
          </p:nvPr>
        </p:nvSpPr>
        <p:spPr>
          <a:xfrm>
            <a:off x="457200" y="152400"/>
            <a:ext cx="8229600" cy="1219200"/>
          </a:xfrm>
        </p:spPr>
        <p:txBody>
          <a:bodyPr/>
          <a:lstStyle/>
          <a:p>
            <a:r>
              <a:rPr lang="en-GB" dirty="0"/>
              <a:t>Religion, society and politics</a:t>
            </a:r>
          </a:p>
        </p:txBody>
      </p:sp>
      <p:sp>
        <p:nvSpPr>
          <p:cNvPr id="8" name="Content Placeholder 5"/>
          <p:cNvSpPr txBox="1">
            <a:spLocks/>
          </p:cNvSpPr>
          <p:nvPr/>
        </p:nvSpPr>
        <p:spPr>
          <a:xfrm>
            <a:off x="457200" y="1524000"/>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Who are the priests…?</a:t>
            </a:r>
          </a:p>
          <a:p>
            <a:pPr lvl="1"/>
            <a:r>
              <a:rPr lang="en-GB" dirty="0"/>
              <a:t>aristocrats/politicians</a:t>
            </a:r>
          </a:p>
          <a:p>
            <a:pPr lvl="1"/>
            <a:endParaRPr lang="en-GB" dirty="0"/>
          </a:p>
          <a:p>
            <a:pPr lvl="1"/>
            <a:endParaRPr lang="en-GB" dirty="0"/>
          </a:p>
          <a:p>
            <a:pPr lvl="1"/>
            <a:endParaRPr lang="en-GB" dirty="0"/>
          </a:p>
          <a:p>
            <a:pPr lvl="1"/>
            <a:endParaRPr lang="en-GB" dirty="0"/>
          </a:p>
        </p:txBody>
      </p:sp>
      <p:pic>
        <p:nvPicPr>
          <p:cNvPr id="10" name="Picture 2" descr="http://www.vroma.org/images/mcmanus_images/geniu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1412776"/>
            <a:ext cx="2626221" cy="396062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rot="5400000">
            <a:off x="7220857" y="4062264"/>
            <a:ext cx="2016224" cy="461665"/>
          </a:xfrm>
          <a:prstGeom prst="rect">
            <a:avLst/>
          </a:prstGeom>
          <a:noFill/>
        </p:spPr>
        <p:txBody>
          <a:bodyPr wrap="square" rtlCol="0">
            <a:spAutoFit/>
          </a:bodyPr>
          <a:lstStyle/>
          <a:p>
            <a:r>
              <a:rPr lang="en-GB" sz="1200" dirty="0"/>
              <a:t>genius with toga </a:t>
            </a:r>
            <a:r>
              <a:rPr lang="en-GB" sz="1200" dirty="0" err="1"/>
              <a:t>praetexta</a:t>
            </a:r>
            <a:br>
              <a:rPr lang="en-GB" sz="1200" dirty="0"/>
            </a:br>
            <a:r>
              <a:rPr lang="en-GB" sz="1200" dirty="0"/>
              <a:t>Pompeii, House of </a:t>
            </a:r>
            <a:r>
              <a:rPr lang="en-GB" sz="1200" dirty="0" err="1"/>
              <a:t>Vettii</a:t>
            </a:r>
            <a:r>
              <a:rPr lang="en-GB" sz="1200" dirty="0"/>
              <a:t> </a:t>
            </a:r>
          </a:p>
        </p:txBody>
      </p:sp>
      <p:sp>
        <p:nvSpPr>
          <p:cNvPr id="2" name="Content Placeholder 1"/>
          <p:cNvSpPr>
            <a:spLocks noGrp="1"/>
          </p:cNvSpPr>
          <p:nvPr>
            <p:ph idx="1"/>
          </p:nvPr>
        </p:nvSpPr>
        <p:spPr>
          <a:xfrm>
            <a:off x="35496" y="3153839"/>
            <a:ext cx="9101420" cy="2291385"/>
          </a:xfrm>
        </p:spPr>
        <p:style>
          <a:lnRef idx="1">
            <a:schemeClr val="accent5"/>
          </a:lnRef>
          <a:fillRef idx="2">
            <a:schemeClr val="accent5"/>
          </a:fillRef>
          <a:effectRef idx="1">
            <a:schemeClr val="accent5"/>
          </a:effectRef>
          <a:fontRef idx="minor">
            <a:schemeClr val="dk1"/>
          </a:fontRef>
        </p:style>
        <p:txBody>
          <a:bodyPr>
            <a:normAutofit/>
          </a:bodyPr>
          <a:lstStyle/>
          <a:p>
            <a:pPr marL="0" indent="0">
              <a:buNone/>
            </a:pPr>
            <a:r>
              <a:rPr lang="en-GB" sz="1600" dirty="0"/>
              <a:t>LXVII Whoever after the issuing of this statute shall have been </a:t>
            </a:r>
            <a:r>
              <a:rPr lang="en-GB" sz="1600" dirty="0">
                <a:solidFill>
                  <a:srgbClr val="C00000"/>
                </a:solidFill>
              </a:rPr>
              <a:t>chosen or </a:t>
            </a:r>
            <a:r>
              <a:rPr lang="en-GB" sz="1600" dirty="0" err="1">
                <a:solidFill>
                  <a:srgbClr val="C00000"/>
                </a:solidFill>
              </a:rPr>
              <a:t>coopted</a:t>
            </a:r>
            <a:r>
              <a:rPr lang="en-GB" sz="1600" dirty="0">
                <a:solidFill>
                  <a:srgbClr val="C00000"/>
                </a:solidFill>
              </a:rPr>
              <a:t> </a:t>
            </a:r>
            <a:r>
              <a:rPr lang="en-GB" sz="1600" dirty="0"/>
              <a:t>according to this statute as </a:t>
            </a:r>
            <a:r>
              <a:rPr lang="en-GB" sz="1600" dirty="0">
                <a:solidFill>
                  <a:srgbClr val="FFFF00"/>
                </a:solidFill>
              </a:rPr>
              <a:t>pontiffs</a:t>
            </a:r>
            <a:r>
              <a:rPr lang="en-GB" sz="1600" dirty="0"/>
              <a:t> and </a:t>
            </a:r>
            <a:r>
              <a:rPr lang="en-GB" sz="1600" dirty="0">
                <a:solidFill>
                  <a:srgbClr val="FFFF00"/>
                </a:solidFill>
              </a:rPr>
              <a:t>augurs</a:t>
            </a:r>
            <a:r>
              <a:rPr lang="en-GB" sz="1600" dirty="0"/>
              <a:t> of the colonia </a:t>
            </a:r>
            <a:r>
              <a:rPr lang="en-GB" sz="1600" dirty="0" err="1"/>
              <a:t>Genetiva</a:t>
            </a:r>
            <a:r>
              <a:rPr lang="en-GB" sz="1600" dirty="0"/>
              <a:t> Iulia into the college of pontiffs and (the college) of augurs </a:t>
            </a:r>
            <a:r>
              <a:rPr lang="en-GB" sz="1600" dirty="0">
                <a:solidFill>
                  <a:srgbClr val="C00000"/>
                </a:solidFill>
              </a:rPr>
              <a:t>in the place of a man who has died or been condemned</a:t>
            </a:r>
            <a:r>
              <a:rPr lang="en-GB" sz="1600" dirty="0"/>
              <a:t>, he is to ·be pontiff or augur in the colonia Iulia in the college as pontiff or augur, in the same way as those who are or shall be pontiffs and augurs with the best conditions in any colony. Nor is anyone to receive or choose in replacement or </a:t>
            </a:r>
            <a:r>
              <a:rPr lang="en-GB" sz="1600" dirty="0" err="1"/>
              <a:t>coopt</a:t>
            </a:r>
            <a:r>
              <a:rPr lang="en-GB" sz="1600" dirty="0"/>
              <a:t> into the college of pontiffs, except at a time when there shall be less than three pontiffs among those who are of the colonia </a:t>
            </a:r>
            <a:r>
              <a:rPr lang="en-GB" sz="1600" dirty="0" err="1"/>
              <a:t>Genetiva</a:t>
            </a:r>
            <a:r>
              <a:rPr lang="en-GB" sz="1600" dirty="0"/>
              <a:t>. Nor is anyone to choose in replacement or </a:t>
            </a:r>
            <a:r>
              <a:rPr lang="en-GB" sz="1600" dirty="0" err="1"/>
              <a:t>coopt</a:t>
            </a:r>
            <a:r>
              <a:rPr lang="en-GB" sz="1600" dirty="0"/>
              <a:t> anyone into the college of </a:t>
            </a:r>
            <a:r>
              <a:rPr lang="en-GB" sz="1600" dirty="0">
                <a:solidFill>
                  <a:srgbClr val="FFFF00"/>
                </a:solidFill>
              </a:rPr>
              <a:t>augurs</a:t>
            </a:r>
            <a:r>
              <a:rPr lang="en-GB" sz="1600" dirty="0"/>
              <a:t>, except at a time when there shall be less than three augurs among those who are of the colonia </a:t>
            </a:r>
            <a:r>
              <a:rPr lang="en-GB" sz="1600" dirty="0" err="1"/>
              <a:t>Genetiva</a:t>
            </a:r>
            <a:r>
              <a:rPr lang="en-GB" sz="1600" dirty="0"/>
              <a:t> Iulia.</a:t>
            </a:r>
          </a:p>
        </p:txBody>
      </p:sp>
    </p:spTree>
    <p:extLst>
      <p:ext uri="{BB962C8B-B14F-4D97-AF65-F5344CB8AC3E}">
        <p14:creationId xmlns:p14="http://schemas.microsoft.com/office/powerpoint/2010/main" val="20311843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150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par>
                          <p:cTn id="8" fill="hold">
                            <p:stCondLst>
                              <p:cond delay="2000"/>
                            </p:stCondLst>
                            <p:childTnLst>
                              <p:par>
                                <p:cTn id="9" presetID="10" presetClass="entr" presetSubtype="0" fill="hold" grpId="0" nodeType="afterEffect">
                                  <p:stCondLst>
                                    <p:cond delay="1500"/>
                                  </p:stCondLst>
                                  <p:childTnLst>
                                    <p:set>
                                      <p:cBhvr>
                                        <p:cTn id="10" dur="1" fill="hold">
                                          <p:stCondLst>
                                            <p:cond delay="0"/>
                                          </p:stCondLst>
                                        </p:cTn>
                                        <p:tgtEl>
                                          <p:spTgt spid="2">
                                            <p:txEl>
                                              <p:pRg st="0" end="0"/>
                                            </p:txEl>
                                          </p:spTgt>
                                        </p:tgtEl>
                                        <p:attrNameLst>
                                          <p:attrName>style.visibility</p:attrName>
                                        </p:attrNameLst>
                                      </p:cBhvr>
                                      <p:to>
                                        <p:strVal val="visible"/>
                                      </p:to>
                                    </p:set>
                                    <p:animEffect transition="in" filter="fade">
                                      <p:cBhvr>
                                        <p:cTn id="11"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Ralph\Documents\LAMPETER\Latin ADVANCED Epigraphy\800px-Lex_Ursonensis_-_tabla_1_(M.A.N._16736)_0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6"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a:p>
            <a:pPr lvl="1" algn="r"/>
            <a:r>
              <a:rPr lang="en-GB" i="1" dirty="0" err="1"/>
              <a:t>lex</a:t>
            </a:r>
            <a:r>
              <a:rPr lang="en-GB" i="1" dirty="0"/>
              <a:t> de colonia </a:t>
            </a:r>
            <a:r>
              <a:rPr lang="en-GB" i="1" dirty="0" err="1"/>
              <a:t>Genetiva</a:t>
            </a:r>
            <a:endParaRPr lang="en-GB" i="1" dirty="0"/>
          </a:p>
        </p:txBody>
      </p:sp>
      <p:sp>
        <p:nvSpPr>
          <p:cNvPr id="7" name="Title 4"/>
          <p:cNvSpPr>
            <a:spLocks noGrp="1"/>
          </p:cNvSpPr>
          <p:nvPr>
            <p:ph type="title"/>
          </p:nvPr>
        </p:nvSpPr>
        <p:spPr>
          <a:xfrm>
            <a:off x="457200" y="152400"/>
            <a:ext cx="8229600" cy="1219200"/>
          </a:xfrm>
        </p:spPr>
        <p:txBody>
          <a:bodyPr/>
          <a:lstStyle/>
          <a:p>
            <a:r>
              <a:rPr lang="en-GB" dirty="0"/>
              <a:t>Religion, society and politics</a:t>
            </a:r>
          </a:p>
        </p:txBody>
      </p:sp>
      <p:sp>
        <p:nvSpPr>
          <p:cNvPr id="8" name="Content Placeholder 5"/>
          <p:cNvSpPr txBox="1">
            <a:spLocks/>
          </p:cNvSpPr>
          <p:nvPr/>
        </p:nvSpPr>
        <p:spPr>
          <a:xfrm>
            <a:off x="457200" y="1524000"/>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Who are the priests…?</a:t>
            </a:r>
          </a:p>
          <a:p>
            <a:pPr lvl="1"/>
            <a:r>
              <a:rPr lang="en-GB" dirty="0"/>
              <a:t>aristocrats/politicians</a:t>
            </a:r>
          </a:p>
          <a:p>
            <a:pPr lvl="1"/>
            <a:endParaRPr lang="en-GB" dirty="0"/>
          </a:p>
          <a:p>
            <a:pPr lvl="1"/>
            <a:endParaRPr lang="en-GB" dirty="0"/>
          </a:p>
          <a:p>
            <a:pPr lvl="1"/>
            <a:endParaRPr lang="en-GB" dirty="0"/>
          </a:p>
          <a:p>
            <a:pPr lvl="1"/>
            <a:endParaRPr lang="en-GB" dirty="0"/>
          </a:p>
        </p:txBody>
      </p:sp>
      <p:pic>
        <p:nvPicPr>
          <p:cNvPr id="9" name="Picture 2" descr="http://www.vroma.org/images/mcmanus_images/geniu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1412776"/>
            <a:ext cx="2626221" cy="39606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3487076"/>
      </p:ext>
    </p:extLst>
  </p:cSld>
  <p:clrMapOvr>
    <a:masterClrMapping/>
  </p:clrMapOvr>
  <p:transition spd="slow" advClick="0" advTm="1600">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C:\Users\Ralph\Documents\LAMPETER\Latin ADVANCED Epigraphy\800px-Lex_Ursonensis_-_tabla_1_(M.A.N._16736)_0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11"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p:txBody>
      </p:sp>
      <p:sp>
        <p:nvSpPr>
          <p:cNvPr id="4" name="Content Placeholder 5"/>
          <p:cNvSpPr>
            <a:spLocks noGrp="1"/>
          </p:cNvSpPr>
          <p:nvPr>
            <p:ph idx="1"/>
          </p:nvPr>
        </p:nvSpPr>
        <p:spPr>
          <a:xfrm>
            <a:off x="457200" y="1524000"/>
            <a:ext cx="4258816" cy="4572000"/>
          </a:xfrm>
        </p:spPr>
        <p:txBody>
          <a:bodyPr/>
          <a:lstStyle/>
          <a:p>
            <a:r>
              <a:rPr lang="en-GB" dirty="0">
                <a:solidFill>
                  <a:srgbClr val="FFC000"/>
                </a:solidFill>
              </a:rPr>
              <a:t>Who are the priests…?</a:t>
            </a:r>
          </a:p>
          <a:p>
            <a:pPr lvl="1"/>
            <a:r>
              <a:rPr lang="en-GB" dirty="0">
                <a:solidFill>
                  <a:srgbClr val="FFC000"/>
                </a:solidFill>
              </a:rPr>
              <a:t>aristocrats/politicians</a:t>
            </a:r>
          </a:p>
        </p:txBody>
      </p:sp>
      <p:sp>
        <p:nvSpPr>
          <p:cNvPr id="5" name="Title 4"/>
          <p:cNvSpPr>
            <a:spLocks noGrp="1"/>
          </p:cNvSpPr>
          <p:nvPr>
            <p:ph type="title"/>
          </p:nvPr>
        </p:nvSpPr>
        <p:spPr>
          <a:xfrm>
            <a:off x="457200" y="152400"/>
            <a:ext cx="8229600" cy="1219200"/>
          </a:xfrm>
        </p:spPr>
        <p:txBody>
          <a:bodyPr/>
          <a:lstStyle/>
          <a:p>
            <a:r>
              <a:rPr lang="en-GB" dirty="0"/>
              <a:t>Religion, society and politics</a:t>
            </a:r>
          </a:p>
        </p:txBody>
      </p:sp>
      <p:pic>
        <p:nvPicPr>
          <p:cNvPr id="7" name="Picture 6"/>
          <p:cNvPicPr/>
          <p:nvPr/>
        </p:nvPicPr>
        <p:blipFill>
          <a:blip r:embed="rId4" cstate="print">
            <a:extLst>
              <a:ext uri="{28A0092B-C50C-407E-A947-70E740481C1C}">
                <a14:useLocalDpi xmlns:a14="http://schemas.microsoft.com/office/drawing/2010/main" val="0"/>
              </a:ext>
            </a:extLst>
          </a:blip>
          <a:stretch>
            <a:fillRect/>
          </a:stretch>
        </p:blipFill>
        <p:spPr>
          <a:xfrm>
            <a:off x="4499992" y="44624"/>
            <a:ext cx="4601428" cy="6813376"/>
          </a:xfrm>
          <a:prstGeom prst="rect">
            <a:avLst/>
          </a:prstGeom>
        </p:spPr>
      </p:pic>
      <p:sp>
        <p:nvSpPr>
          <p:cNvPr id="8" name="Rectangle 7"/>
          <p:cNvSpPr/>
          <p:nvPr/>
        </p:nvSpPr>
        <p:spPr>
          <a:xfrm>
            <a:off x="323528" y="2283540"/>
            <a:ext cx="4392488" cy="2308324"/>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GB" i="1" dirty="0">
                <a:effectLst>
                  <a:outerShdw blurRad="38100" dist="38100" dir="2700000" algn="tl">
                    <a:srgbClr val="000000">
                      <a:alpha val="43137"/>
                    </a:srgbClr>
                  </a:outerShdw>
                </a:effectLst>
              </a:rPr>
              <a:t>   </a:t>
            </a:r>
            <a:r>
              <a:rPr lang="it-IT" sz="2400" i="1" dirty="0">
                <a:effectLst>
                  <a:outerShdw blurRad="38100" dist="38100" dir="2700000" algn="tl">
                    <a:srgbClr val="000000">
                      <a:alpha val="43137"/>
                    </a:srgbClr>
                  </a:outerShdw>
                </a:effectLst>
              </a:rPr>
              <a:t>Marti </a:t>
            </a:r>
            <a:br>
              <a:rPr lang="it-IT" sz="2400" i="1" dirty="0">
                <a:effectLst>
                  <a:outerShdw blurRad="38100" dist="38100" dir="2700000" algn="tl">
                    <a:srgbClr val="000000">
                      <a:alpha val="43137"/>
                    </a:srgbClr>
                  </a:outerShdw>
                </a:effectLst>
              </a:rPr>
            </a:br>
            <a:r>
              <a:rPr lang="it-IT" sz="2400" i="1" dirty="0">
                <a:effectLst>
                  <a:outerShdw blurRad="38100" dist="38100" dir="2700000" algn="tl">
                    <a:srgbClr val="000000">
                      <a:alpha val="43137"/>
                    </a:srgbClr>
                  </a:outerShdw>
                </a:effectLst>
              </a:rPr>
              <a:t>   A(ulus) Isugius A(uli) f(ilius) </a:t>
            </a:r>
            <a:br>
              <a:rPr lang="it-IT" sz="2400" i="1" dirty="0">
                <a:effectLst>
                  <a:outerShdw blurRad="38100" dist="38100" dir="2700000" algn="tl">
                    <a:srgbClr val="000000">
                      <a:alpha val="43137"/>
                    </a:srgbClr>
                  </a:outerShdw>
                </a:effectLst>
              </a:rPr>
            </a:br>
            <a:r>
              <a:rPr lang="it-IT" sz="2400" i="1" dirty="0">
                <a:effectLst>
                  <a:outerShdw blurRad="38100" dist="38100" dir="2700000" algn="tl">
                    <a:srgbClr val="000000">
                      <a:alpha val="43137"/>
                    </a:srgbClr>
                  </a:outerShdw>
                </a:effectLst>
              </a:rPr>
              <a:t>   Volt(inia) Vaturus </a:t>
            </a:r>
            <a:br>
              <a:rPr lang="it-IT" sz="2400" i="1" dirty="0">
                <a:effectLst>
                  <a:outerShdw blurRad="38100" dist="38100" dir="2700000" algn="tl">
                    <a:srgbClr val="000000">
                      <a:alpha val="43137"/>
                    </a:srgbClr>
                  </a:outerShdw>
                </a:effectLst>
              </a:rPr>
            </a:br>
            <a:r>
              <a:rPr lang="it-IT" sz="2400" i="1" dirty="0">
                <a:effectLst>
                  <a:outerShdw blurRad="38100" dist="38100" dir="2700000" algn="tl">
                    <a:srgbClr val="000000">
                      <a:alpha val="43137"/>
                    </a:srgbClr>
                  </a:outerShdw>
                </a:effectLst>
              </a:rPr>
              <a:t>   </a:t>
            </a:r>
            <a:r>
              <a:rPr lang="it-IT" sz="2400" b="1" i="1" dirty="0">
                <a:solidFill>
                  <a:srgbClr val="C00000"/>
                </a:solidFill>
                <a:effectLst>
                  <a:outerShdw blurRad="38100" dist="38100" dir="2700000" algn="tl">
                    <a:srgbClr val="000000">
                      <a:alpha val="43137"/>
                    </a:srgbClr>
                  </a:outerShdw>
                </a:effectLst>
              </a:rPr>
              <a:t>flamen Aug(usti) </a:t>
            </a:r>
            <a:br>
              <a:rPr lang="it-IT" sz="2400" b="1" i="1" dirty="0">
                <a:solidFill>
                  <a:srgbClr val="C00000"/>
                </a:solidFill>
                <a:effectLst>
                  <a:outerShdw blurRad="38100" dist="38100" dir="2700000" algn="tl">
                    <a:srgbClr val="000000">
                      <a:alpha val="43137"/>
                    </a:srgbClr>
                  </a:outerShdw>
                </a:effectLst>
              </a:rPr>
            </a:br>
            <a:r>
              <a:rPr lang="it-IT" sz="2400" baseline="30000" dirty="0">
                <a:effectLst>
                  <a:outerShdw blurRad="38100" dist="38100" dir="2700000" algn="tl">
                    <a:srgbClr val="000000">
                      <a:alpha val="43137"/>
                    </a:srgbClr>
                  </a:outerShdw>
                </a:effectLst>
              </a:rPr>
              <a:t>5</a:t>
            </a:r>
            <a:r>
              <a:rPr lang="it-IT" sz="2400" b="1" i="1" dirty="0">
                <a:effectLst>
                  <a:outerShdw blurRad="38100" dist="38100" dir="2700000" algn="tl">
                    <a:srgbClr val="000000">
                      <a:alpha val="43137"/>
                    </a:srgbClr>
                  </a:outerShdw>
                </a:effectLst>
              </a:rPr>
              <a:t>  </a:t>
            </a:r>
            <a:r>
              <a:rPr lang="it-IT" sz="2400" b="1" i="1" dirty="0">
                <a:solidFill>
                  <a:srgbClr val="C00000"/>
                </a:solidFill>
                <a:effectLst>
                  <a:outerShdw blurRad="38100" dist="38100" dir="2700000" algn="tl">
                    <a:srgbClr val="000000">
                      <a:alpha val="43137"/>
                    </a:srgbClr>
                  </a:outerShdw>
                </a:effectLst>
              </a:rPr>
              <a:t>IIuir aerari(i) </a:t>
            </a:r>
            <a:br>
              <a:rPr lang="it-IT" sz="2400" i="1" dirty="0">
                <a:solidFill>
                  <a:srgbClr val="C00000"/>
                </a:solidFill>
                <a:effectLst>
                  <a:outerShdw blurRad="38100" dist="38100" dir="2700000" algn="tl">
                    <a:srgbClr val="000000">
                      <a:alpha val="43137"/>
                    </a:srgbClr>
                  </a:outerShdw>
                </a:effectLst>
              </a:rPr>
            </a:br>
            <a:r>
              <a:rPr lang="it-IT" sz="2400" i="1" dirty="0">
                <a:effectLst>
                  <a:outerShdw blurRad="38100" dist="38100" dir="2700000" algn="tl">
                    <a:srgbClr val="000000">
                      <a:alpha val="43137"/>
                    </a:srgbClr>
                  </a:outerShdw>
                </a:effectLst>
              </a:rPr>
              <a:t>   ex uoto. </a:t>
            </a:r>
            <a:endParaRPr lang="en-GB" sz="2400" dirty="0">
              <a:effectLst>
                <a:outerShdw blurRad="38100" dist="38100" dir="2700000" algn="tl">
                  <a:srgbClr val="000000">
                    <a:alpha val="43137"/>
                  </a:srgbClr>
                </a:outerShdw>
              </a:effectLst>
            </a:endParaRPr>
          </a:p>
        </p:txBody>
      </p:sp>
      <p:sp>
        <p:nvSpPr>
          <p:cNvPr id="9" name="Rectangle 8"/>
          <p:cNvSpPr/>
          <p:nvPr/>
        </p:nvSpPr>
        <p:spPr>
          <a:xfrm rot="20419253">
            <a:off x="300467" y="4901017"/>
            <a:ext cx="4572000" cy="1323439"/>
          </a:xfrm>
          <a:prstGeom prst="rect">
            <a:avLst/>
          </a:prstGeom>
        </p:spPr>
        <p:txBody>
          <a:bodyPr>
            <a:spAutoFit/>
          </a:bodyPr>
          <a:lstStyle/>
          <a:p>
            <a:pPr algn="ctr"/>
            <a:r>
              <a:rPr lang="en-GB" sz="2000" i="1" dirty="0">
                <a:solidFill>
                  <a:srgbClr val="FFC000"/>
                </a:solidFill>
              </a:rPr>
              <a:t>To Mars, </a:t>
            </a:r>
            <a:r>
              <a:rPr lang="en-GB" sz="2000" i="1" dirty="0" err="1">
                <a:solidFill>
                  <a:srgbClr val="FFC000"/>
                </a:solidFill>
              </a:rPr>
              <a:t>Aulus</a:t>
            </a:r>
            <a:r>
              <a:rPr lang="en-GB" sz="2000" i="1" dirty="0">
                <a:solidFill>
                  <a:srgbClr val="FFC000"/>
                </a:solidFill>
              </a:rPr>
              <a:t> </a:t>
            </a:r>
            <a:r>
              <a:rPr lang="en-GB" sz="2000" i="1" dirty="0" err="1">
                <a:solidFill>
                  <a:srgbClr val="FFC000"/>
                </a:solidFill>
              </a:rPr>
              <a:t>Isugius</a:t>
            </a:r>
            <a:r>
              <a:rPr lang="en-GB" sz="2000" i="1" dirty="0">
                <a:solidFill>
                  <a:srgbClr val="FFC000"/>
                </a:solidFill>
              </a:rPr>
              <a:t> </a:t>
            </a:r>
            <a:r>
              <a:rPr lang="en-GB" sz="2000" i="1" dirty="0" err="1">
                <a:solidFill>
                  <a:srgbClr val="FFC000"/>
                </a:solidFill>
              </a:rPr>
              <a:t>Vaturus</a:t>
            </a:r>
            <a:r>
              <a:rPr lang="en-GB" sz="2000" i="1" dirty="0">
                <a:solidFill>
                  <a:srgbClr val="FFC000"/>
                </a:solidFill>
              </a:rPr>
              <a:t>, son of </a:t>
            </a:r>
            <a:r>
              <a:rPr lang="en-GB" sz="2000" i="1" dirty="0" err="1">
                <a:solidFill>
                  <a:srgbClr val="FFC000"/>
                </a:solidFill>
              </a:rPr>
              <a:t>Aulus</a:t>
            </a:r>
            <a:r>
              <a:rPr lang="en-GB" sz="2000" i="1" dirty="0">
                <a:solidFill>
                  <a:srgbClr val="FFC000"/>
                </a:solidFill>
              </a:rPr>
              <a:t> of the </a:t>
            </a:r>
            <a:r>
              <a:rPr lang="en-GB" sz="2000" i="1" dirty="0" err="1">
                <a:solidFill>
                  <a:srgbClr val="FFC000"/>
                </a:solidFill>
              </a:rPr>
              <a:t>Voltinia</a:t>
            </a:r>
            <a:r>
              <a:rPr lang="en-GB" sz="2000" i="1" dirty="0">
                <a:solidFill>
                  <a:srgbClr val="FFC000"/>
                </a:solidFill>
              </a:rPr>
              <a:t> voting-tribe, flamen of Augustus, duumuir of the treasury, in fulfilment of a vow.’ </a:t>
            </a:r>
          </a:p>
        </p:txBody>
      </p:sp>
    </p:spTree>
    <p:extLst>
      <p:ext uri="{BB962C8B-B14F-4D97-AF65-F5344CB8AC3E}">
        <p14:creationId xmlns:p14="http://schemas.microsoft.com/office/powerpoint/2010/main" val="38093674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circle(out)">
                                      <p:cBhvr>
                                        <p:cTn id="7" dur="2000"/>
                                        <p:tgtEl>
                                          <p:spTgt spid="7"/>
                                        </p:tgtEl>
                                      </p:cBhvr>
                                    </p:animEffect>
                                  </p:childTnLst>
                                </p:cTn>
                              </p:par>
                            </p:childTnLst>
                          </p:cTn>
                        </p:par>
                        <p:par>
                          <p:cTn id="8" fill="hold">
                            <p:stCondLst>
                              <p:cond delay="2500"/>
                            </p:stCondLst>
                            <p:childTnLst>
                              <p:par>
                                <p:cTn id="9" presetID="6" presetClass="entr" presetSubtype="16"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circle(in)">
                                      <p:cBhvr>
                                        <p:cTn id="11" dur="1500"/>
                                        <p:tgtEl>
                                          <p:spTgt spid="8"/>
                                        </p:tgtEl>
                                      </p:cBhvr>
                                    </p:animEffect>
                                  </p:childTnLst>
                                </p:cTn>
                              </p:par>
                            </p:childTnLst>
                          </p:cTn>
                        </p:par>
                        <p:par>
                          <p:cTn id="12" fill="hold">
                            <p:stCondLst>
                              <p:cond delay="4000"/>
                            </p:stCondLst>
                            <p:childTnLst>
                              <p:par>
                                <p:cTn id="13" presetID="42" presetClass="entr" presetSubtype="0" fill="hold" grpId="0" nodeType="afterEffect">
                                  <p:stCondLst>
                                    <p:cond delay="50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1000"/>
                                        <p:tgtEl>
                                          <p:spTgt spid="9"/>
                                        </p:tgtEl>
                                      </p:cBhvr>
                                    </p:animEffect>
                                    <p:anim calcmode="lin" valueType="num">
                                      <p:cBhvr>
                                        <p:cTn id="16" dur="1000" fill="hold"/>
                                        <p:tgtEl>
                                          <p:spTgt spid="9"/>
                                        </p:tgtEl>
                                        <p:attrNameLst>
                                          <p:attrName>ppt_x</p:attrName>
                                        </p:attrNameLst>
                                      </p:cBhvr>
                                      <p:tavLst>
                                        <p:tav tm="0">
                                          <p:val>
                                            <p:strVal val="#ppt_x"/>
                                          </p:val>
                                        </p:tav>
                                        <p:tav tm="100000">
                                          <p:val>
                                            <p:strVal val="#ppt_x"/>
                                          </p:val>
                                        </p:tav>
                                      </p:tavLst>
                                    </p:anim>
                                    <p:anim calcmode="lin" valueType="num">
                                      <p:cBhvr>
                                        <p:cTn id="17" dur="1000" fill="hold"/>
                                        <p:tgtEl>
                                          <p:spTgt spid="9"/>
                                        </p:tgtEl>
                                        <p:attrNameLst>
                                          <p:attrName>ppt_y</p:attrName>
                                        </p:attrNameLst>
                                      </p:cBhvr>
                                      <p:tavLst>
                                        <p:tav tm="0">
                                          <p:val>
                                            <p:strVal val="#ppt_y+.1"/>
                                          </p:val>
                                        </p:tav>
                                        <p:tav tm="100000">
                                          <p:val>
                                            <p:strVal val="#ppt_y"/>
                                          </p:val>
                                        </p:tav>
                                      </p:tavLst>
                                    </p:anim>
                                  </p:childTnLst>
                                </p:cTn>
                              </p:par>
                            </p:childTnLst>
                          </p:cTn>
                        </p:par>
                        <p:par>
                          <p:cTn id="18" fill="hold">
                            <p:stCondLst>
                              <p:cond delay="5500"/>
                            </p:stCondLst>
                            <p:childTnLst>
                              <p:par>
                                <p:cTn id="19" presetID="31" presetClass="exit" presetSubtype="0" fill="hold" nodeType="afterEffect">
                                  <p:stCondLst>
                                    <p:cond delay="250"/>
                                  </p:stCondLst>
                                  <p:childTnLst>
                                    <p:anim calcmode="lin" valueType="num">
                                      <p:cBhvr>
                                        <p:cTn id="20" dur="1000"/>
                                        <p:tgtEl>
                                          <p:spTgt spid="12"/>
                                        </p:tgtEl>
                                        <p:attrNameLst>
                                          <p:attrName>ppt_w</p:attrName>
                                        </p:attrNameLst>
                                      </p:cBhvr>
                                      <p:tavLst>
                                        <p:tav tm="0">
                                          <p:val>
                                            <p:strVal val="ppt_w"/>
                                          </p:val>
                                        </p:tav>
                                        <p:tav tm="100000">
                                          <p:val>
                                            <p:fltVal val="0"/>
                                          </p:val>
                                        </p:tav>
                                      </p:tavLst>
                                    </p:anim>
                                    <p:anim calcmode="lin" valueType="num">
                                      <p:cBhvr>
                                        <p:cTn id="21" dur="1000"/>
                                        <p:tgtEl>
                                          <p:spTgt spid="12"/>
                                        </p:tgtEl>
                                        <p:attrNameLst>
                                          <p:attrName>ppt_h</p:attrName>
                                        </p:attrNameLst>
                                      </p:cBhvr>
                                      <p:tavLst>
                                        <p:tav tm="0">
                                          <p:val>
                                            <p:strVal val="ppt_h"/>
                                          </p:val>
                                        </p:tav>
                                        <p:tav tm="100000">
                                          <p:val>
                                            <p:fltVal val="0"/>
                                          </p:val>
                                        </p:tav>
                                      </p:tavLst>
                                    </p:anim>
                                    <p:anim calcmode="lin" valueType="num">
                                      <p:cBhvr>
                                        <p:cTn id="22" dur="1000"/>
                                        <p:tgtEl>
                                          <p:spTgt spid="12"/>
                                        </p:tgtEl>
                                        <p:attrNameLst>
                                          <p:attrName>style.rotation</p:attrName>
                                        </p:attrNameLst>
                                      </p:cBhvr>
                                      <p:tavLst>
                                        <p:tav tm="0">
                                          <p:val>
                                            <p:fltVal val="0"/>
                                          </p:val>
                                        </p:tav>
                                        <p:tav tm="100000">
                                          <p:val>
                                            <p:fltVal val="90"/>
                                          </p:val>
                                        </p:tav>
                                      </p:tavLst>
                                    </p:anim>
                                    <p:animEffect transition="out" filter="fade">
                                      <p:cBhvr>
                                        <p:cTn id="23" dur="1000"/>
                                        <p:tgtEl>
                                          <p:spTgt spid="12"/>
                                        </p:tgtEl>
                                      </p:cBhvr>
                                    </p:animEffect>
                                    <p:set>
                                      <p:cBhvr>
                                        <p:cTn id="24" dur="1" fill="hold">
                                          <p:stCondLst>
                                            <p:cond delay="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C:\Users\Ralph\Documents\LAMPETER\Latin ADVANCED Epigraphy\800px-Lex_Ursonensis_-_tabla_1_(M.A.N._16736)_01.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11"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p:txBody>
      </p:sp>
      <p:sp>
        <p:nvSpPr>
          <p:cNvPr id="8" name="Title 4"/>
          <p:cNvSpPr>
            <a:spLocks noGrp="1"/>
          </p:cNvSpPr>
          <p:nvPr>
            <p:ph type="title"/>
          </p:nvPr>
        </p:nvSpPr>
        <p:spPr>
          <a:xfrm>
            <a:off x="457200" y="152400"/>
            <a:ext cx="8229600" cy="1219200"/>
          </a:xfrm>
        </p:spPr>
        <p:txBody>
          <a:bodyPr/>
          <a:lstStyle/>
          <a:p>
            <a:r>
              <a:rPr lang="en-GB" dirty="0"/>
              <a:t>Religion, society and politics</a:t>
            </a:r>
          </a:p>
        </p:txBody>
      </p:sp>
      <p:pic>
        <p:nvPicPr>
          <p:cNvPr id="20482" name="Picture 2" descr="http://www.ubi-erat-lupa.org/img/monuments/11024-2.jpg"/>
          <p:cNvPicPr>
            <a:picLocks noChangeAspect="1" noChangeArrowheads="1"/>
          </p:cNvPicPr>
          <p:nvPr/>
        </p:nvPicPr>
        <p:blipFill rotWithShape="1">
          <a:blip r:embed="rId5">
            <a:extLst>
              <a:ext uri="{28A0092B-C50C-407E-A947-70E740481C1C}">
                <a14:useLocalDpi xmlns:a14="http://schemas.microsoft.com/office/drawing/2010/main" val="0"/>
              </a:ext>
            </a:extLst>
          </a:blip>
          <a:srcRect t="50157"/>
          <a:stretch/>
        </p:blipFill>
        <p:spPr bwMode="auto">
          <a:xfrm>
            <a:off x="5327576" y="88512"/>
            <a:ext cx="3670845" cy="642863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45840" y="3225088"/>
            <a:ext cx="4572000" cy="2308324"/>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pPr algn="ctr"/>
            <a:r>
              <a:rPr lang="pt-BR" sz="2400" dirty="0">
                <a:solidFill>
                  <a:srgbClr val="FFFF00"/>
                </a:solidFill>
                <a:effectLst>
                  <a:outerShdw blurRad="38100" dist="38100" dir="2700000" algn="tl">
                    <a:srgbClr val="000000">
                      <a:alpha val="43137"/>
                    </a:srgbClr>
                  </a:outerShdw>
                </a:effectLst>
              </a:rPr>
              <a:t>C(aius) Iul(ius) Diocle/tianus </a:t>
            </a:r>
            <a:r>
              <a:rPr lang="pt-BR" sz="2400" dirty="0">
                <a:solidFill>
                  <a:srgbClr val="C00000"/>
                </a:solidFill>
                <a:effectLst>
                  <a:outerShdw blurRad="38100" dist="38100" dir="2700000" algn="tl">
                    <a:srgbClr val="000000">
                      <a:alpha val="43137"/>
                    </a:srgbClr>
                  </a:outerShdw>
                </a:effectLst>
              </a:rPr>
              <a:t>eq(uo) p(ublico) / </a:t>
            </a:r>
            <a:r>
              <a:rPr lang="pt-BR" sz="2400" b="1" dirty="0">
                <a:solidFill>
                  <a:srgbClr val="C00000"/>
                </a:solidFill>
                <a:effectLst>
                  <a:outerShdw blurRad="38100" dist="38100" dir="2700000" algn="tl">
                    <a:srgbClr val="000000">
                      <a:alpha val="43137"/>
                    </a:srgbClr>
                  </a:outerShdw>
                </a:effectLst>
              </a:rPr>
              <a:t>dec(urio) et augur</a:t>
            </a:r>
            <a:r>
              <a:rPr lang="pt-BR" sz="2400" b="1" dirty="0">
                <a:solidFill>
                  <a:srgbClr val="FFFF00"/>
                </a:solidFill>
                <a:effectLst>
                  <a:outerShdw blurRad="38100" dist="38100" dir="2700000" algn="tl">
                    <a:srgbClr val="000000">
                      <a:alpha val="43137"/>
                    </a:srgbClr>
                  </a:outerShdw>
                </a:effectLst>
              </a:rPr>
              <a:t> </a:t>
            </a:r>
            <a:r>
              <a:rPr lang="pt-BR" sz="2400" dirty="0">
                <a:solidFill>
                  <a:srgbClr val="FFFF00"/>
                </a:solidFill>
                <a:effectLst>
                  <a:outerShdw blurRad="38100" dist="38100" dir="2700000" algn="tl">
                    <a:srgbClr val="000000">
                      <a:alpha val="43137"/>
                    </a:srgbClr>
                  </a:outerShdw>
                </a:effectLst>
              </a:rPr>
              <a:t>/ col(oniae) Sarmiz(egetusae) / </a:t>
            </a:r>
            <a:r>
              <a:rPr lang="pt-BR" sz="2400" dirty="0">
                <a:solidFill>
                  <a:srgbClr val="C00000"/>
                </a:solidFill>
                <a:effectLst>
                  <a:outerShdw blurRad="38100" dist="38100" dir="2700000" algn="tl">
                    <a:srgbClr val="000000">
                      <a:alpha val="43137"/>
                    </a:srgbClr>
                  </a:outerShdw>
                </a:effectLst>
              </a:rPr>
              <a:t>dec(urio)</a:t>
            </a:r>
            <a:r>
              <a:rPr lang="pt-BR" sz="2400" dirty="0">
                <a:solidFill>
                  <a:srgbClr val="FFFF00"/>
                </a:solidFill>
                <a:effectLst>
                  <a:outerShdw blurRad="38100" dist="38100" dir="2700000" algn="tl">
                    <a:srgbClr val="000000">
                      <a:alpha val="43137"/>
                    </a:srgbClr>
                  </a:outerShdw>
                </a:effectLst>
              </a:rPr>
              <a:t> col(oniae) Apu(lensis) / (...) </a:t>
            </a:r>
            <a:br>
              <a:rPr lang="pt-BR" sz="2400" dirty="0">
                <a:solidFill>
                  <a:srgbClr val="FFFF00"/>
                </a:solidFill>
                <a:effectLst>
                  <a:outerShdw blurRad="38100" dist="38100" dir="2700000" algn="tl">
                    <a:srgbClr val="000000">
                      <a:alpha val="43137"/>
                    </a:srgbClr>
                  </a:outerShdw>
                </a:effectLst>
              </a:rPr>
            </a:br>
            <a:r>
              <a:rPr lang="pt-BR" sz="2400" dirty="0">
                <a:solidFill>
                  <a:srgbClr val="FFFF00"/>
                </a:solidFill>
                <a:effectLst>
                  <a:outerShdw blurRad="38100" dist="38100" dir="2700000" algn="tl">
                    <a:srgbClr val="000000">
                      <a:alpha val="43137"/>
                    </a:srgbClr>
                  </a:outerShdw>
                </a:effectLst>
              </a:rPr>
              <a:t>ex voto</a:t>
            </a:r>
            <a:endParaRPr lang="en-GB" sz="2400" dirty="0">
              <a:solidFill>
                <a:srgbClr val="FFFF00"/>
              </a:solidFill>
              <a:effectLst>
                <a:outerShdw blurRad="38100" dist="38100" dir="2700000" algn="tl">
                  <a:srgbClr val="000000">
                    <a:alpha val="43137"/>
                  </a:srgbClr>
                </a:outerShdw>
              </a:effectLst>
            </a:endParaRPr>
          </a:p>
        </p:txBody>
      </p:sp>
      <p:sp>
        <p:nvSpPr>
          <p:cNvPr id="5" name="Rectangle 3"/>
          <p:cNvSpPr>
            <a:spLocks noChangeArrowheads="1"/>
          </p:cNvSpPr>
          <p:nvPr/>
        </p:nvSpPr>
        <p:spPr bwMode="auto">
          <a:xfrm>
            <a:off x="5530417" y="6124536"/>
            <a:ext cx="3058593"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lumMod val="85000"/>
                  </a:schemeClr>
                </a:solidFill>
                <a:effectLst>
                  <a:outerShdw blurRad="38100" dist="38100" dir="2700000" algn="tl">
                    <a:srgbClr val="000000">
                      <a:alpha val="43137"/>
                    </a:srgbClr>
                  </a:outerShdw>
                </a:effectLst>
                <a:latin typeface="Arial" pitchFamily="34" charset="0"/>
                <a:cs typeface="Arial" pitchFamily="34" charset="0"/>
              </a:rPr>
              <a:t>AE 1947, 22</a:t>
            </a:r>
            <a:br>
              <a:rPr kumimoji="0" lang="en-US" altLang="en-US" sz="1600" b="0" i="0" u="none" strike="noStrike" cap="none" normalizeH="0" baseline="0" dirty="0">
                <a:ln>
                  <a:noFill/>
                </a:ln>
                <a:solidFill>
                  <a:schemeClr val="tx1">
                    <a:lumMod val="85000"/>
                  </a:schemeClr>
                </a:solidFill>
                <a:effectLst>
                  <a:outerShdw blurRad="38100" dist="38100" dir="2700000" algn="tl">
                    <a:srgbClr val="000000">
                      <a:alpha val="43137"/>
                    </a:srgbClr>
                  </a:outerShdw>
                </a:effectLst>
                <a:latin typeface="Arial" pitchFamily="34" charset="0"/>
                <a:cs typeface="Arial" pitchFamily="34" charset="0"/>
              </a:rPr>
            </a:br>
            <a:r>
              <a:rPr kumimoji="0" lang="en-US" altLang="en-US" sz="1600" b="0" i="0" u="none" strike="noStrike" cap="none" normalizeH="0" baseline="0" dirty="0">
                <a:ln>
                  <a:noFill/>
                </a:ln>
                <a:solidFill>
                  <a:schemeClr val="tx1">
                    <a:lumMod val="85000"/>
                  </a:schemeClr>
                </a:solidFill>
                <a:effectLst>
                  <a:outerShdw blurRad="38100" dist="38100" dir="2700000" algn="tl">
                    <a:srgbClr val="000000">
                      <a:alpha val="43137"/>
                    </a:srgbClr>
                  </a:outerShdw>
                </a:effectLst>
                <a:latin typeface="Arial" pitchFamily="34" charset="0"/>
                <a:cs typeface="Arial" pitchFamily="34" charset="0"/>
              </a:rPr>
              <a:t>from Alba Iulia / </a:t>
            </a:r>
            <a:r>
              <a:rPr kumimoji="0" lang="en-US" altLang="en-US" sz="1600" b="0" i="0" u="none" strike="noStrike" cap="none" normalizeH="0" baseline="0" dirty="0" err="1">
                <a:ln>
                  <a:noFill/>
                </a:ln>
                <a:solidFill>
                  <a:schemeClr val="tx1">
                    <a:lumMod val="85000"/>
                  </a:schemeClr>
                </a:solidFill>
                <a:effectLst>
                  <a:outerShdw blurRad="38100" dist="38100" dir="2700000" algn="tl">
                    <a:srgbClr val="000000">
                      <a:alpha val="43137"/>
                    </a:srgbClr>
                  </a:outerShdw>
                </a:effectLst>
                <a:latin typeface="Arial" pitchFamily="34" charset="0"/>
                <a:cs typeface="Arial" pitchFamily="34" charset="0"/>
              </a:rPr>
              <a:t>Apulum</a:t>
            </a:r>
            <a:r>
              <a:rPr kumimoji="0" lang="en-US" altLang="en-US" sz="1600" b="0" i="0" u="none" strike="noStrike" cap="none" normalizeH="0" baseline="0" dirty="0">
                <a:ln>
                  <a:noFill/>
                </a:ln>
                <a:solidFill>
                  <a:schemeClr val="tx1">
                    <a:lumMod val="85000"/>
                  </a:schemeClr>
                </a:solidFill>
                <a:effectLst>
                  <a:outerShdw blurRad="38100" dist="38100" dir="2700000" algn="tl">
                    <a:srgbClr val="000000">
                      <a:alpha val="43137"/>
                    </a:srgbClr>
                  </a:outerShdw>
                </a:effectLst>
                <a:latin typeface="Arial" pitchFamily="34" charset="0"/>
                <a:cs typeface="Arial" pitchFamily="34" charset="0"/>
              </a:rPr>
              <a:t> (Dacia)</a:t>
            </a:r>
          </a:p>
        </p:txBody>
      </p:sp>
      <p:sp>
        <p:nvSpPr>
          <p:cNvPr id="9" name="Content Placeholder 5"/>
          <p:cNvSpPr>
            <a:spLocks noGrp="1"/>
          </p:cNvSpPr>
          <p:nvPr>
            <p:ph idx="1"/>
          </p:nvPr>
        </p:nvSpPr>
        <p:spPr>
          <a:xfrm>
            <a:off x="457200" y="1524000"/>
            <a:ext cx="4258816" cy="4572000"/>
          </a:xfrm>
        </p:spPr>
        <p:txBody>
          <a:bodyPr/>
          <a:lstStyle/>
          <a:p>
            <a:r>
              <a:rPr lang="en-GB" dirty="0">
                <a:solidFill>
                  <a:srgbClr val="FFC000"/>
                </a:solidFill>
              </a:rPr>
              <a:t>Who are the priests…?</a:t>
            </a:r>
          </a:p>
          <a:p>
            <a:pPr lvl="1"/>
            <a:r>
              <a:rPr lang="en-GB" dirty="0">
                <a:solidFill>
                  <a:srgbClr val="FFC000"/>
                </a:solidFill>
              </a:rPr>
              <a:t>aristocrats/politicians</a:t>
            </a:r>
          </a:p>
        </p:txBody>
      </p:sp>
    </p:spTree>
    <p:extLst>
      <p:ext uri="{BB962C8B-B14F-4D97-AF65-F5344CB8AC3E}">
        <p14:creationId xmlns:p14="http://schemas.microsoft.com/office/powerpoint/2010/main" val="9060209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50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6" presetClass="entr" presetSubtype="16" fill="hold" nodeType="afterEffect">
                                  <p:stCondLst>
                                    <p:cond delay="500"/>
                                  </p:stCondLst>
                                  <p:childTnLst>
                                    <p:set>
                                      <p:cBhvr>
                                        <p:cTn id="17" dur="1" fill="hold">
                                          <p:stCondLst>
                                            <p:cond delay="0"/>
                                          </p:stCondLst>
                                        </p:cTn>
                                        <p:tgtEl>
                                          <p:spTgt spid="20482"/>
                                        </p:tgtEl>
                                        <p:attrNameLst>
                                          <p:attrName>style.visibility</p:attrName>
                                        </p:attrNameLst>
                                      </p:cBhvr>
                                      <p:to>
                                        <p:strVal val="visible"/>
                                      </p:to>
                                    </p:set>
                                    <p:animEffect transition="in" filter="circle(in)">
                                      <p:cBhvr>
                                        <p:cTn id="18" dur="20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10"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p:txBody>
      </p:sp>
      <p:sp>
        <p:nvSpPr>
          <p:cNvPr id="4" name="Title 4"/>
          <p:cNvSpPr>
            <a:spLocks noGrp="1"/>
          </p:cNvSpPr>
          <p:nvPr>
            <p:ph type="title"/>
          </p:nvPr>
        </p:nvSpPr>
        <p:spPr>
          <a:xfrm>
            <a:off x="457200" y="152400"/>
            <a:ext cx="8229600" cy="1219200"/>
          </a:xfrm>
        </p:spPr>
        <p:txBody>
          <a:bodyPr/>
          <a:lstStyle/>
          <a:p>
            <a:r>
              <a:rPr lang="en-GB" dirty="0"/>
              <a:t>Religion, society and politics</a:t>
            </a:r>
          </a:p>
        </p:txBody>
      </p:sp>
      <p:sp>
        <p:nvSpPr>
          <p:cNvPr id="7" name="Rectangle 3"/>
          <p:cNvSpPr>
            <a:spLocks noChangeArrowheads="1"/>
          </p:cNvSpPr>
          <p:nvPr/>
        </p:nvSpPr>
        <p:spPr bwMode="auto">
          <a:xfrm>
            <a:off x="1094467" y="6519446"/>
            <a:ext cx="440883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algn="r" fontAlgn="base">
              <a:spcBef>
                <a:spcPct val="0"/>
              </a:spcBef>
              <a:spcAft>
                <a:spcPct val="0"/>
              </a:spcAft>
            </a:pPr>
            <a:r>
              <a:rPr lang="en-GB" sz="1600" dirty="0"/>
              <a:t>AE 2004, 1673, Africa </a:t>
            </a:r>
            <a:r>
              <a:rPr lang="en-GB" sz="1600" dirty="0" err="1"/>
              <a:t>proconsularis</a:t>
            </a:r>
            <a:r>
              <a:rPr lang="en-GB" sz="1600" dirty="0"/>
              <a:t>, </a:t>
            </a:r>
            <a:r>
              <a:rPr lang="en-GB" sz="1600" dirty="0" err="1"/>
              <a:t>Qasr</a:t>
            </a:r>
            <a:r>
              <a:rPr lang="en-GB" sz="1600" dirty="0"/>
              <a:t> </a:t>
            </a:r>
            <a:r>
              <a:rPr lang="en-GB" sz="1600" dirty="0" err="1"/>
              <a:t>Lemsa</a:t>
            </a:r>
            <a:endParaRPr kumimoji="0" lang="en-US" altLang="en-US" sz="1600" b="0" i="0" u="none" strike="noStrike" cap="none" normalizeH="0" baseline="0" dirty="0">
              <a:ln>
                <a:noFill/>
              </a:ln>
              <a:solidFill>
                <a:schemeClr val="tx1">
                  <a:lumMod val="85000"/>
                </a:schemeClr>
              </a:solidFill>
              <a:effectLst/>
              <a:latin typeface="Arial" pitchFamily="34" charset="0"/>
              <a:cs typeface="Arial" pitchFamily="34" charset="0"/>
            </a:endParaRPr>
          </a:p>
        </p:txBody>
      </p:sp>
      <p:sp>
        <p:nvSpPr>
          <p:cNvPr id="8" name="Content Placeholder 5"/>
          <p:cNvSpPr>
            <a:spLocks noGrp="1"/>
          </p:cNvSpPr>
          <p:nvPr>
            <p:ph idx="1"/>
          </p:nvPr>
        </p:nvSpPr>
        <p:spPr>
          <a:xfrm>
            <a:off x="457200" y="1524000"/>
            <a:ext cx="4258816" cy="4572000"/>
          </a:xfrm>
        </p:spPr>
        <p:txBody>
          <a:bodyPr/>
          <a:lstStyle/>
          <a:p>
            <a:r>
              <a:rPr lang="en-GB" dirty="0">
                <a:solidFill>
                  <a:srgbClr val="FFC000"/>
                </a:solidFill>
              </a:rPr>
              <a:t>Who are the priests…?</a:t>
            </a:r>
          </a:p>
          <a:p>
            <a:pPr lvl="1"/>
            <a:r>
              <a:rPr lang="en-GB" dirty="0">
                <a:solidFill>
                  <a:srgbClr val="FFC000"/>
                </a:solidFill>
              </a:rPr>
              <a:t>aristocrats/politicians</a:t>
            </a:r>
          </a:p>
        </p:txBody>
      </p:sp>
      <p:pic>
        <p:nvPicPr>
          <p:cNvPr id="51202" name="Picture 2" descr="http://db.edcs.eu/epigr/bilder/$AE_1992_0178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556" b="98413" l="4223" r="95232">
                        <a14:foregroundMark x1="10490" y1="7143" x2="10490" y2="7143"/>
                        <a14:foregroundMark x1="13488" y1="52381" x2="13488" y2="52381"/>
                        <a14:foregroundMark x1="95232" y1="73810" x2="95232" y2="73810"/>
                        <a14:foregroundMark x1="59537" y1="5556" x2="59537" y2="5556"/>
                        <a14:foregroundMark x1="12398" y1="17659" x2="12398" y2="17659"/>
                        <a14:foregroundMark x1="6948" y1="23016" x2="6948" y2="23016"/>
                        <a14:foregroundMark x1="10899" y1="20437" x2="10899" y2="20437"/>
                        <a14:foregroundMark x1="9946" y1="14286" x2="9946" y2="14286"/>
                        <a14:foregroundMark x1="10354" y1="69841" x2="10354" y2="69841"/>
                        <a14:foregroundMark x1="19210" y1="98611" x2="19210" y2="98611"/>
                        <a14:foregroundMark x1="64850" y1="6548" x2="64850" y2="6548"/>
                        <a14:foregroundMark x1="11580" y1="76190" x2="11580" y2="76190"/>
                        <a14:foregroundMark x1="11853" y1="83730" x2="11853" y2="83730"/>
                        <a14:foregroundMark x1="14714" y1="80357" x2="14714" y2="80357"/>
                        <a14:foregroundMark x1="9809" y1="21230" x2="9809" y2="21230"/>
                        <a14:foregroundMark x1="5586" y1="36111" x2="5586" y2="36111"/>
                        <a14:foregroundMark x1="6676" y1="31548" x2="6676" y2="31548"/>
                        <a14:foregroundMark x1="14441" y1="74603" x2="14441" y2="74603"/>
                        <a14:foregroundMark x1="13760" y1="87302" x2="13760" y2="87302"/>
                        <a14:foregroundMark x1="14169" y1="95040" x2="14169" y2="95040"/>
                        <a14:foregroundMark x1="4223" y1="57738" x2="4223" y2="57738"/>
                        <a14:foregroundMark x1="4768" y1="48810" x2="4768" y2="48810"/>
                        <a14:foregroundMark x1="5450" y1="42460" x2="5450" y2="42460"/>
                        <a14:foregroundMark x1="5995" y1="33135" x2="5995" y2="33135"/>
                      </a14:backgroundRemoval>
                    </a14:imgEffect>
                  </a14:imgLayer>
                </a14:imgProps>
              </a:ext>
              <a:ext uri="{28A0092B-C50C-407E-A947-70E740481C1C}">
                <a14:useLocalDpi xmlns:a14="http://schemas.microsoft.com/office/drawing/2010/main" val="0"/>
              </a:ext>
            </a:extLst>
          </a:blip>
          <a:srcRect l="6645"/>
          <a:stretch/>
        </p:blipFill>
        <p:spPr bwMode="auto">
          <a:xfrm>
            <a:off x="35496" y="1950423"/>
            <a:ext cx="6526779" cy="464693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4211960" y="1596232"/>
            <a:ext cx="4248472" cy="2677656"/>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err="1"/>
              <a:t>Cereri</a:t>
            </a:r>
            <a:r>
              <a:rPr lang="en-GB" sz="2400" dirty="0"/>
              <a:t> Aug(</a:t>
            </a:r>
            <a:r>
              <a:rPr lang="en-GB" sz="2400" dirty="0" err="1"/>
              <a:t>ustae</a:t>
            </a:r>
            <a:r>
              <a:rPr lang="en-GB" sz="2400" dirty="0"/>
              <a:t>) sac(rum) / P(</a:t>
            </a:r>
            <a:r>
              <a:rPr lang="en-GB" sz="2400" dirty="0" err="1"/>
              <a:t>ublius</a:t>
            </a:r>
            <a:r>
              <a:rPr lang="en-GB" sz="2400" dirty="0"/>
              <a:t>) </a:t>
            </a:r>
            <a:r>
              <a:rPr lang="en-GB" sz="2400" dirty="0" err="1"/>
              <a:t>Caecilius</a:t>
            </a:r>
            <a:r>
              <a:rPr lang="en-GB" sz="2400" dirty="0"/>
              <a:t> </a:t>
            </a:r>
            <a:r>
              <a:rPr lang="en-GB" sz="2400" dirty="0" err="1"/>
              <a:t>Faus</a:t>
            </a:r>
            <a:r>
              <a:rPr lang="en-GB" sz="2400" dirty="0"/>
              <a:t>/</a:t>
            </a:r>
            <a:r>
              <a:rPr lang="en-GB" sz="2400" dirty="0" err="1"/>
              <a:t>tus</a:t>
            </a:r>
            <a:r>
              <a:rPr lang="en-GB" sz="2400" dirty="0"/>
              <a:t> </a:t>
            </a:r>
            <a:r>
              <a:rPr lang="en-GB" sz="2400" dirty="0" err="1"/>
              <a:t>Aelianus</a:t>
            </a:r>
            <a:r>
              <a:rPr lang="en-GB" sz="2400" dirty="0"/>
              <a:t> Bal/</a:t>
            </a:r>
            <a:r>
              <a:rPr lang="en-GB" sz="2400" dirty="0" err="1"/>
              <a:t>iatho</a:t>
            </a:r>
            <a:r>
              <a:rPr lang="en-GB" sz="2400" dirty="0"/>
              <a:t> C(</a:t>
            </a:r>
            <a:r>
              <a:rPr lang="en-GB" sz="2400" dirty="0" err="1"/>
              <a:t>ai</a:t>
            </a:r>
            <a:r>
              <a:rPr lang="en-GB" sz="2400" dirty="0"/>
              <a:t>) f(</a:t>
            </a:r>
            <a:r>
              <a:rPr lang="en-GB" sz="2400" dirty="0" err="1"/>
              <a:t>ilius</a:t>
            </a:r>
            <a:r>
              <a:rPr lang="en-GB" sz="2400" dirty="0"/>
              <a:t>) mag(</a:t>
            </a:r>
            <a:r>
              <a:rPr lang="en-GB" sz="2400" dirty="0" err="1"/>
              <a:t>ister</a:t>
            </a:r>
            <a:r>
              <a:rPr lang="en-GB" sz="2400" dirty="0"/>
              <a:t>) / porticus a solo f(</a:t>
            </a:r>
            <a:r>
              <a:rPr lang="en-GB" sz="2400" dirty="0" err="1"/>
              <a:t>aciendas</a:t>
            </a:r>
            <a:r>
              <a:rPr lang="en-GB" sz="2400" dirty="0"/>
              <a:t>) c(</a:t>
            </a:r>
            <a:r>
              <a:rPr lang="en-GB" sz="2400" dirty="0" err="1"/>
              <a:t>uravit</a:t>
            </a:r>
            <a:r>
              <a:rPr lang="en-GB" sz="2400" dirty="0"/>
              <a:t>) d(</a:t>
            </a:r>
            <a:r>
              <a:rPr lang="en-GB" sz="2400" dirty="0" err="1"/>
              <a:t>ecreto</a:t>
            </a:r>
            <a:r>
              <a:rPr lang="en-GB" sz="2400" dirty="0"/>
              <a:t>) d(</a:t>
            </a:r>
            <a:r>
              <a:rPr lang="en-GB" sz="2400" dirty="0" err="1"/>
              <a:t>ecurionum</a:t>
            </a:r>
            <a:r>
              <a:rPr lang="en-GB" sz="2400" dirty="0"/>
              <a:t>) p(</a:t>
            </a:r>
            <a:r>
              <a:rPr lang="en-GB" sz="2400" dirty="0" err="1"/>
              <a:t>ecunia</a:t>
            </a:r>
            <a:r>
              <a:rPr lang="en-GB" sz="2400" dirty="0"/>
              <a:t>) p(</a:t>
            </a:r>
            <a:r>
              <a:rPr lang="en-GB" sz="2400" dirty="0" err="1"/>
              <a:t>ublica</a:t>
            </a:r>
            <a:r>
              <a:rPr lang="en-GB" sz="2400" dirty="0"/>
              <a:t>)</a:t>
            </a:r>
          </a:p>
        </p:txBody>
      </p:sp>
    </p:spTree>
    <p:extLst>
      <p:ext uri="{BB962C8B-B14F-4D97-AF65-F5344CB8AC3E}">
        <p14:creationId xmlns:p14="http://schemas.microsoft.com/office/powerpoint/2010/main" val="37348332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circle(out)">
                                      <p:cBhvr>
                                        <p:cTn id="7" dur="2000"/>
                                        <p:tgtEl>
                                          <p:spTgt spid="51202"/>
                                        </p:tgtEl>
                                      </p:cBhvr>
                                    </p:animEffect>
                                  </p:childTnLst>
                                </p:cTn>
                              </p:par>
                              <p:par>
                                <p:cTn id="8" presetID="42"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1000"/>
                                        <p:tgtEl>
                                          <p:spTgt spid="7"/>
                                        </p:tgtEl>
                                      </p:cBhvr>
                                    </p:animEffect>
                                    <p:anim calcmode="lin" valueType="num">
                                      <p:cBhvr>
                                        <p:cTn id="11" dur="1000" fill="hold"/>
                                        <p:tgtEl>
                                          <p:spTgt spid="7"/>
                                        </p:tgtEl>
                                        <p:attrNameLst>
                                          <p:attrName>ppt_x</p:attrName>
                                        </p:attrNameLst>
                                      </p:cBhvr>
                                      <p:tavLst>
                                        <p:tav tm="0">
                                          <p:val>
                                            <p:strVal val="#ppt_x"/>
                                          </p:val>
                                        </p:tav>
                                        <p:tav tm="100000">
                                          <p:val>
                                            <p:strVal val="#ppt_x"/>
                                          </p:val>
                                        </p:tav>
                                      </p:tavLst>
                                    </p:anim>
                                    <p:anim calcmode="lin" valueType="num">
                                      <p:cBhvr>
                                        <p:cTn id="1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barn(inVertical)">
                                      <p:cBhvr>
                                        <p:cTn id="17"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5"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p:txBody>
      </p:sp>
      <p:sp>
        <p:nvSpPr>
          <p:cNvPr id="6" name="Title 4"/>
          <p:cNvSpPr>
            <a:spLocks noGrp="1"/>
          </p:cNvSpPr>
          <p:nvPr>
            <p:ph type="title"/>
          </p:nvPr>
        </p:nvSpPr>
        <p:spPr>
          <a:xfrm>
            <a:off x="457200" y="152400"/>
            <a:ext cx="8229600" cy="1219200"/>
          </a:xfrm>
        </p:spPr>
        <p:txBody>
          <a:bodyPr/>
          <a:lstStyle/>
          <a:p>
            <a:r>
              <a:rPr lang="en-GB" dirty="0"/>
              <a:t>Religion, society and politics</a:t>
            </a:r>
          </a:p>
        </p:txBody>
      </p:sp>
      <p:sp>
        <p:nvSpPr>
          <p:cNvPr id="7" name="Rectangle 3"/>
          <p:cNvSpPr>
            <a:spLocks noChangeArrowheads="1"/>
          </p:cNvSpPr>
          <p:nvPr/>
        </p:nvSpPr>
        <p:spPr bwMode="auto">
          <a:xfrm>
            <a:off x="1094467" y="6519446"/>
            <a:ext cx="440883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algn="r" fontAlgn="base">
              <a:spcBef>
                <a:spcPct val="0"/>
              </a:spcBef>
              <a:spcAft>
                <a:spcPct val="0"/>
              </a:spcAft>
            </a:pPr>
            <a:r>
              <a:rPr lang="en-GB" sz="1600" dirty="0"/>
              <a:t>AE 2004, 1673, Africa </a:t>
            </a:r>
            <a:r>
              <a:rPr lang="en-GB" sz="1600" dirty="0" err="1"/>
              <a:t>proconsularis</a:t>
            </a:r>
            <a:r>
              <a:rPr lang="en-GB" sz="1600" dirty="0"/>
              <a:t>, </a:t>
            </a:r>
            <a:r>
              <a:rPr lang="en-GB" sz="1600" dirty="0" err="1"/>
              <a:t>Qasr</a:t>
            </a:r>
            <a:r>
              <a:rPr lang="en-GB" sz="1600" dirty="0"/>
              <a:t> </a:t>
            </a:r>
            <a:r>
              <a:rPr lang="en-GB" sz="1600" dirty="0" err="1"/>
              <a:t>Lemsa</a:t>
            </a:r>
            <a:endParaRPr kumimoji="0" lang="en-US" altLang="en-US" sz="1600" b="0" i="0" u="none" strike="noStrike" cap="none" normalizeH="0" baseline="0" dirty="0">
              <a:ln>
                <a:noFill/>
              </a:ln>
              <a:solidFill>
                <a:schemeClr val="tx1">
                  <a:lumMod val="85000"/>
                </a:schemeClr>
              </a:solidFill>
              <a:effectLst/>
              <a:latin typeface="Arial" pitchFamily="34" charset="0"/>
              <a:cs typeface="Arial" pitchFamily="34" charset="0"/>
            </a:endParaRPr>
          </a:p>
        </p:txBody>
      </p:sp>
      <p:sp>
        <p:nvSpPr>
          <p:cNvPr id="8" name="Content Placeholder 5"/>
          <p:cNvSpPr>
            <a:spLocks noGrp="1"/>
          </p:cNvSpPr>
          <p:nvPr>
            <p:ph idx="1"/>
          </p:nvPr>
        </p:nvSpPr>
        <p:spPr>
          <a:xfrm>
            <a:off x="457200" y="1524000"/>
            <a:ext cx="4258816" cy="4572000"/>
          </a:xfrm>
        </p:spPr>
        <p:txBody>
          <a:bodyPr/>
          <a:lstStyle/>
          <a:p>
            <a:r>
              <a:rPr lang="en-GB" dirty="0">
                <a:solidFill>
                  <a:srgbClr val="FFC000"/>
                </a:solidFill>
              </a:rPr>
              <a:t>Who are the priests…?</a:t>
            </a:r>
          </a:p>
          <a:p>
            <a:pPr lvl="1"/>
            <a:r>
              <a:rPr lang="en-GB" dirty="0">
                <a:solidFill>
                  <a:srgbClr val="FFC000"/>
                </a:solidFill>
              </a:rPr>
              <a:t>aristocrats/politicians</a:t>
            </a:r>
          </a:p>
        </p:txBody>
      </p:sp>
      <p:pic>
        <p:nvPicPr>
          <p:cNvPr id="9" name="Picture 2" descr="http://db.edcs.eu/epigr/bilder/$AE_1992_0178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556" b="98413" l="4223" r="95232">
                        <a14:foregroundMark x1="10490" y1="7143" x2="10490" y2="7143"/>
                        <a14:foregroundMark x1="13488" y1="52381" x2="13488" y2="52381"/>
                        <a14:foregroundMark x1="95232" y1="73810" x2="95232" y2="73810"/>
                        <a14:foregroundMark x1="59537" y1="5556" x2="59537" y2="5556"/>
                        <a14:foregroundMark x1="12398" y1="17659" x2="12398" y2="17659"/>
                        <a14:foregroundMark x1="6948" y1="23016" x2="6948" y2="23016"/>
                        <a14:foregroundMark x1="10899" y1="20437" x2="10899" y2="20437"/>
                        <a14:foregroundMark x1="9946" y1="14286" x2="9946" y2="14286"/>
                        <a14:foregroundMark x1="10354" y1="69841" x2="10354" y2="69841"/>
                        <a14:foregroundMark x1="19210" y1="98611" x2="19210" y2="98611"/>
                        <a14:foregroundMark x1="64850" y1="6548" x2="64850" y2="6548"/>
                        <a14:foregroundMark x1="11580" y1="76190" x2="11580" y2="76190"/>
                        <a14:foregroundMark x1="11853" y1="83730" x2="11853" y2="83730"/>
                        <a14:foregroundMark x1="14714" y1="80357" x2="14714" y2="80357"/>
                        <a14:foregroundMark x1="9809" y1="21230" x2="9809" y2="21230"/>
                        <a14:foregroundMark x1="5586" y1="36111" x2="5586" y2="36111"/>
                        <a14:foregroundMark x1="6676" y1="31548" x2="6676" y2="31548"/>
                        <a14:foregroundMark x1="14441" y1="74603" x2="14441" y2="74603"/>
                        <a14:foregroundMark x1="13760" y1="87302" x2="13760" y2="87302"/>
                        <a14:foregroundMark x1="14169" y1="95040" x2="14169" y2="95040"/>
                        <a14:foregroundMark x1="4223" y1="57738" x2="4223" y2="57738"/>
                        <a14:foregroundMark x1="4768" y1="48810" x2="4768" y2="48810"/>
                        <a14:foregroundMark x1="5450" y1="42460" x2="5450" y2="42460"/>
                        <a14:foregroundMark x1="5995" y1="33135" x2="5995" y2="33135"/>
                      </a14:backgroundRemoval>
                    </a14:imgEffect>
                  </a14:imgLayer>
                </a14:imgProps>
              </a:ext>
              <a:ext uri="{28A0092B-C50C-407E-A947-70E740481C1C}">
                <a14:useLocalDpi xmlns:a14="http://schemas.microsoft.com/office/drawing/2010/main" val="0"/>
              </a:ext>
            </a:extLst>
          </a:blip>
          <a:srcRect l="6645"/>
          <a:stretch/>
        </p:blipFill>
        <p:spPr bwMode="auto">
          <a:xfrm>
            <a:off x="35496" y="1950423"/>
            <a:ext cx="6526779" cy="46469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4211960" y="1596232"/>
            <a:ext cx="4248472" cy="2677656"/>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400" dirty="0" err="1">
                <a:solidFill>
                  <a:srgbClr val="FFC000"/>
                </a:solidFill>
              </a:rPr>
              <a:t>Cereri</a:t>
            </a:r>
            <a:r>
              <a:rPr lang="en-GB" sz="2400" dirty="0">
                <a:solidFill>
                  <a:srgbClr val="FFC000"/>
                </a:solidFill>
              </a:rPr>
              <a:t> Aug(</a:t>
            </a:r>
            <a:r>
              <a:rPr lang="en-GB" sz="2400" dirty="0" err="1">
                <a:solidFill>
                  <a:srgbClr val="FFC000"/>
                </a:solidFill>
              </a:rPr>
              <a:t>ustae</a:t>
            </a:r>
            <a:r>
              <a:rPr lang="en-GB" sz="2400" dirty="0">
                <a:solidFill>
                  <a:srgbClr val="FFC000"/>
                </a:solidFill>
              </a:rPr>
              <a:t>)</a:t>
            </a:r>
            <a:r>
              <a:rPr lang="en-GB" sz="2400" dirty="0"/>
              <a:t> sac(rum) / P(</a:t>
            </a:r>
            <a:r>
              <a:rPr lang="en-GB" sz="2400" dirty="0" err="1"/>
              <a:t>ublius</a:t>
            </a:r>
            <a:r>
              <a:rPr lang="en-GB" sz="2400" dirty="0"/>
              <a:t>) </a:t>
            </a:r>
            <a:r>
              <a:rPr lang="en-GB" sz="2400" dirty="0" err="1"/>
              <a:t>Caecilius</a:t>
            </a:r>
            <a:r>
              <a:rPr lang="en-GB" sz="2400" dirty="0"/>
              <a:t> </a:t>
            </a:r>
            <a:r>
              <a:rPr lang="en-GB" sz="2400" dirty="0" err="1"/>
              <a:t>Faus</a:t>
            </a:r>
            <a:r>
              <a:rPr lang="en-GB" sz="2400" dirty="0"/>
              <a:t>/</a:t>
            </a:r>
            <a:r>
              <a:rPr lang="en-GB" sz="2400" dirty="0" err="1"/>
              <a:t>tus</a:t>
            </a:r>
            <a:r>
              <a:rPr lang="en-GB" sz="2400" dirty="0"/>
              <a:t> </a:t>
            </a:r>
            <a:r>
              <a:rPr lang="en-GB" sz="2400" dirty="0" err="1"/>
              <a:t>Aelianus</a:t>
            </a:r>
            <a:r>
              <a:rPr lang="en-GB" sz="2400" dirty="0"/>
              <a:t> Bal/</a:t>
            </a:r>
            <a:r>
              <a:rPr lang="en-GB" sz="2400" dirty="0" err="1"/>
              <a:t>iatho</a:t>
            </a:r>
            <a:r>
              <a:rPr lang="en-GB" sz="2400" dirty="0"/>
              <a:t> C(</a:t>
            </a:r>
            <a:r>
              <a:rPr lang="en-GB" sz="2400" dirty="0" err="1"/>
              <a:t>ai</a:t>
            </a:r>
            <a:r>
              <a:rPr lang="en-GB" sz="2400" dirty="0"/>
              <a:t>) f(</a:t>
            </a:r>
            <a:r>
              <a:rPr lang="en-GB" sz="2400" dirty="0" err="1"/>
              <a:t>ilius</a:t>
            </a:r>
            <a:r>
              <a:rPr lang="en-GB" sz="2400" dirty="0"/>
              <a:t>) </a:t>
            </a:r>
            <a:r>
              <a:rPr lang="en-GB" sz="2400" dirty="0">
                <a:solidFill>
                  <a:srgbClr val="FFC000"/>
                </a:solidFill>
              </a:rPr>
              <a:t>mag(</a:t>
            </a:r>
            <a:r>
              <a:rPr lang="en-GB" sz="2400" dirty="0" err="1">
                <a:solidFill>
                  <a:srgbClr val="FFC000"/>
                </a:solidFill>
              </a:rPr>
              <a:t>ister</a:t>
            </a:r>
            <a:r>
              <a:rPr lang="en-GB" sz="2400" dirty="0">
                <a:solidFill>
                  <a:srgbClr val="FFC000"/>
                </a:solidFill>
              </a:rPr>
              <a:t>)</a:t>
            </a:r>
            <a:r>
              <a:rPr lang="en-GB" sz="2400" dirty="0"/>
              <a:t> / </a:t>
            </a:r>
            <a:r>
              <a:rPr lang="en-GB" sz="2400" dirty="0">
                <a:solidFill>
                  <a:srgbClr val="002060"/>
                </a:solidFill>
              </a:rPr>
              <a:t>porticus a solo f(</a:t>
            </a:r>
            <a:r>
              <a:rPr lang="en-GB" sz="2400" dirty="0" err="1">
                <a:solidFill>
                  <a:srgbClr val="002060"/>
                </a:solidFill>
              </a:rPr>
              <a:t>aciendas</a:t>
            </a:r>
            <a:r>
              <a:rPr lang="en-GB" sz="2400" dirty="0">
                <a:solidFill>
                  <a:srgbClr val="002060"/>
                </a:solidFill>
              </a:rPr>
              <a:t>) c(</a:t>
            </a:r>
            <a:r>
              <a:rPr lang="en-GB" sz="2400" dirty="0" err="1">
                <a:solidFill>
                  <a:srgbClr val="002060"/>
                </a:solidFill>
              </a:rPr>
              <a:t>uravit</a:t>
            </a:r>
            <a:r>
              <a:rPr lang="en-GB" sz="2400" dirty="0">
                <a:solidFill>
                  <a:srgbClr val="002060"/>
                </a:solidFill>
              </a:rPr>
              <a:t>)</a:t>
            </a:r>
            <a:r>
              <a:rPr lang="en-GB" sz="2400" dirty="0"/>
              <a:t> </a:t>
            </a:r>
            <a:r>
              <a:rPr lang="en-GB" sz="2400" dirty="0">
                <a:solidFill>
                  <a:schemeClr val="tx2">
                    <a:lumMod val="50000"/>
                  </a:schemeClr>
                </a:solidFill>
              </a:rPr>
              <a:t>d(</a:t>
            </a:r>
            <a:r>
              <a:rPr lang="en-GB" sz="2400" dirty="0" err="1">
                <a:solidFill>
                  <a:schemeClr val="tx2">
                    <a:lumMod val="50000"/>
                  </a:schemeClr>
                </a:solidFill>
              </a:rPr>
              <a:t>ecreto</a:t>
            </a:r>
            <a:r>
              <a:rPr lang="en-GB" sz="2400" dirty="0">
                <a:solidFill>
                  <a:schemeClr val="tx2">
                    <a:lumMod val="50000"/>
                  </a:schemeClr>
                </a:solidFill>
              </a:rPr>
              <a:t>) d(</a:t>
            </a:r>
            <a:r>
              <a:rPr lang="en-GB" sz="2400" dirty="0" err="1">
                <a:solidFill>
                  <a:schemeClr val="tx2">
                    <a:lumMod val="50000"/>
                  </a:schemeClr>
                </a:solidFill>
              </a:rPr>
              <a:t>ecurionum</a:t>
            </a:r>
            <a:r>
              <a:rPr lang="en-GB" sz="2400" dirty="0">
                <a:solidFill>
                  <a:schemeClr val="tx2">
                    <a:lumMod val="50000"/>
                  </a:schemeClr>
                </a:solidFill>
              </a:rPr>
              <a:t>) p(</a:t>
            </a:r>
            <a:r>
              <a:rPr lang="en-GB" sz="2400" dirty="0" err="1">
                <a:solidFill>
                  <a:schemeClr val="tx2">
                    <a:lumMod val="50000"/>
                  </a:schemeClr>
                </a:solidFill>
              </a:rPr>
              <a:t>ecunia</a:t>
            </a:r>
            <a:r>
              <a:rPr lang="en-GB" sz="2400" dirty="0">
                <a:solidFill>
                  <a:schemeClr val="tx2">
                    <a:lumMod val="50000"/>
                  </a:schemeClr>
                </a:solidFill>
              </a:rPr>
              <a:t>) p(</a:t>
            </a:r>
            <a:r>
              <a:rPr lang="en-GB" sz="2400" dirty="0" err="1">
                <a:solidFill>
                  <a:schemeClr val="tx2">
                    <a:lumMod val="50000"/>
                  </a:schemeClr>
                </a:solidFill>
              </a:rPr>
              <a:t>ublica</a:t>
            </a:r>
            <a:r>
              <a:rPr lang="en-GB" sz="2400" dirty="0">
                <a:solidFill>
                  <a:schemeClr val="tx2">
                    <a:lumMod val="50000"/>
                  </a:schemeClr>
                </a:solidFill>
              </a:rPr>
              <a:t>)</a:t>
            </a:r>
          </a:p>
        </p:txBody>
      </p:sp>
    </p:spTree>
    <p:extLst>
      <p:ext uri="{BB962C8B-B14F-4D97-AF65-F5344CB8AC3E}">
        <p14:creationId xmlns:p14="http://schemas.microsoft.com/office/powerpoint/2010/main" val="1028057104"/>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5" name="Content Placeholder 5"/>
          <p:cNvSpPr txBox="1">
            <a:spLocks/>
          </p:cNvSpPr>
          <p:nvPr/>
        </p:nvSpPr>
        <p:spPr>
          <a:xfrm rot="1423443">
            <a:off x="4867250" y="3496204"/>
            <a:ext cx="4258816" cy="2720171"/>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t>Who makes religious decisions or introduces new cults,…?</a:t>
            </a:r>
          </a:p>
          <a:p>
            <a:pPr lvl="1" algn="r"/>
            <a:r>
              <a:rPr lang="en-GB" dirty="0"/>
              <a:t>the state / </a:t>
            </a:r>
            <a:r>
              <a:rPr lang="en-GB" i="1" dirty="0"/>
              <a:t>polis</a:t>
            </a:r>
          </a:p>
          <a:p>
            <a:pPr lvl="1" algn="r"/>
            <a:r>
              <a:rPr lang="en-GB" dirty="0"/>
              <a:t>cf.</a:t>
            </a:r>
            <a:r>
              <a:rPr lang="en-GB" i="1" dirty="0"/>
              <a:t> SC de Bacchanalia</a:t>
            </a:r>
          </a:p>
        </p:txBody>
      </p:sp>
      <p:sp>
        <p:nvSpPr>
          <p:cNvPr id="6" name="Title 4"/>
          <p:cNvSpPr>
            <a:spLocks noGrp="1"/>
          </p:cNvSpPr>
          <p:nvPr>
            <p:ph type="title"/>
          </p:nvPr>
        </p:nvSpPr>
        <p:spPr>
          <a:xfrm>
            <a:off x="457200" y="152400"/>
            <a:ext cx="8229600" cy="1219200"/>
          </a:xfrm>
        </p:spPr>
        <p:txBody>
          <a:bodyPr/>
          <a:lstStyle/>
          <a:p>
            <a:r>
              <a:rPr lang="en-GB" dirty="0"/>
              <a:t>Religion, society and politics</a:t>
            </a:r>
          </a:p>
        </p:txBody>
      </p:sp>
      <p:sp>
        <p:nvSpPr>
          <p:cNvPr id="8" name="Content Placeholder 5"/>
          <p:cNvSpPr>
            <a:spLocks noGrp="1"/>
          </p:cNvSpPr>
          <p:nvPr>
            <p:ph idx="1"/>
          </p:nvPr>
        </p:nvSpPr>
        <p:spPr>
          <a:xfrm>
            <a:off x="457200" y="1524000"/>
            <a:ext cx="4258816" cy="4572000"/>
          </a:xfrm>
        </p:spPr>
        <p:txBody>
          <a:bodyPr/>
          <a:lstStyle/>
          <a:p>
            <a:r>
              <a:rPr lang="en-GB" dirty="0">
                <a:solidFill>
                  <a:srgbClr val="FFC000"/>
                </a:solidFill>
              </a:rPr>
              <a:t>Who are the priests…?</a:t>
            </a:r>
          </a:p>
          <a:p>
            <a:pPr lvl="1"/>
            <a:r>
              <a:rPr lang="en-GB" dirty="0">
                <a:solidFill>
                  <a:srgbClr val="FFC000"/>
                </a:solidFill>
              </a:rPr>
              <a:t>aristocrats/politicians</a:t>
            </a:r>
          </a:p>
        </p:txBody>
      </p:sp>
      <p:pic>
        <p:nvPicPr>
          <p:cNvPr id="9" name="Picture 2" descr="http://db.edcs.eu/epigr/bilder/$AE_1992_0178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5556" b="98413" l="4223" r="95232">
                        <a14:foregroundMark x1="10490" y1="7143" x2="10490" y2="7143"/>
                        <a14:foregroundMark x1="13488" y1="52381" x2="13488" y2="52381"/>
                        <a14:foregroundMark x1="95232" y1="73810" x2="95232" y2="73810"/>
                        <a14:foregroundMark x1="59537" y1="5556" x2="59537" y2="5556"/>
                        <a14:foregroundMark x1="12398" y1="17659" x2="12398" y2="17659"/>
                        <a14:foregroundMark x1="6948" y1="23016" x2="6948" y2="23016"/>
                        <a14:foregroundMark x1="10899" y1="20437" x2="10899" y2="20437"/>
                        <a14:foregroundMark x1="9946" y1="14286" x2="9946" y2="14286"/>
                        <a14:foregroundMark x1="10354" y1="69841" x2="10354" y2="69841"/>
                        <a14:foregroundMark x1="19210" y1="98611" x2="19210" y2="98611"/>
                        <a14:foregroundMark x1="64850" y1="6548" x2="64850" y2="6548"/>
                        <a14:foregroundMark x1="11580" y1="76190" x2="11580" y2="76190"/>
                        <a14:foregroundMark x1="11853" y1="83730" x2="11853" y2="83730"/>
                        <a14:foregroundMark x1="14714" y1="80357" x2="14714" y2="80357"/>
                        <a14:foregroundMark x1="9809" y1="21230" x2="9809" y2="21230"/>
                        <a14:foregroundMark x1="5586" y1="36111" x2="5586" y2="36111"/>
                        <a14:foregroundMark x1="6676" y1="31548" x2="6676" y2="31548"/>
                        <a14:foregroundMark x1="14441" y1="74603" x2="14441" y2="74603"/>
                        <a14:foregroundMark x1="13760" y1="87302" x2="13760" y2="87302"/>
                        <a14:foregroundMark x1="14169" y1="95040" x2="14169" y2="95040"/>
                        <a14:foregroundMark x1="4223" y1="57738" x2="4223" y2="57738"/>
                        <a14:foregroundMark x1="4768" y1="48810" x2="4768" y2="48810"/>
                        <a14:foregroundMark x1="5450" y1="42460" x2="5450" y2="42460"/>
                        <a14:foregroundMark x1="5995" y1="33135" x2="5995" y2="33135"/>
                      </a14:backgroundRemoval>
                    </a14:imgEffect>
                  </a14:imgLayer>
                </a14:imgProps>
              </a:ext>
              <a:ext uri="{28A0092B-C50C-407E-A947-70E740481C1C}">
                <a14:useLocalDpi xmlns:a14="http://schemas.microsoft.com/office/drawing/2010/main" val="0"/>
              </a:ext>
            </a:extLst>
          </a:blip>
          <a:srcRect l="6645"/>
          <a:stretch/>
        </p:blipFill>
        <p:spPr bwMode="auto">
          <a:xfrm>
            <a:off x="35496" y="1950423"/>
            <a:ext cx="6526779" cy="4646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6330968"/>
      </p:ext>
    </p:extLst>
  </p:cSld>
  <p:clrMapOvr>
    <a:masterClrMapping/>
  </p:clrMapOvr>
  <p:transition spd="slow" advClick="0" advTm="1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xit" presetSubtype="0" fill="hold" nodeType="afterEffect">
                                  <p:stCondLst>
                                    <p:cond delay="0"/>
                                  </p:stCondLst>
                                  <p:childTnLst>
                                    <p:anim calcmode="lin" valueType="num">
                                      <p:cBhvr>
                                        <p:cTn id="6" dur="1000"/>
                                        <p:tgtEl>
                                          <p:spTgt spid="9"/>
                                        </p:tgtEl>
                                        <p:attrNameLst>
                                          <p:attrName>ppt_w</p:attrName>
                                        </p:attrNameLst>
                                      </p:cBhvr>
                                      <p:tavLst>
                                        <p:tav tm="0">
                                          <p:val>
                                            <p:strVal val="ppt_w"/>
                                          </p:val>
                                        </p:tav>
                                        <p:tav tm="100000">
                                          <p:val>
                                            <p:fltVal val="0"/>
                                          </p:val>
                                        </p:tav>
                                      </p:tavLst>
                                    </p:anim>
                                    <p:anim calcmode="lin" valueType="num">
                                      <p:cBhvr>
                                        <p:cTn id="7" dur="1000"/>
                                        <p:tgtEl>
                                          <p:spTgt spid="9"/>
                                        </p:tgtEl>
                                        <p:attrNameLst>
                                          <p:attrName>ppt_h</p:attrName>
                                        </p:attrNameLst>
                                      </p:cBhvr>
                                      <p:tavLst>
                                        <p:tav tm="0">
                                          <p:val>
                                            <p:strVal val="ppt_h"/>
                                          </p:val>
                                        </p:tav>
                                        <p:tav tm="100000">
                                          <p:val>
                                            <p:fltVal val="0"/>
                                          </p:val>
                                        </p:tav>
                                      </p:tavLst>
                                    </p:anim>
                                    <p:anim calcmode="lin" valueType="num">
                                      <p:cBhvr>
                                        <p:cTn id="8" dur="1000"/>
                                        <p:tgtEl>
                                          <p:spTgt spid="9"/>
                                        </p:tgtEl>
                                        <p:attrNameLst>
                                          <p:attrName>style.rotation</p:attrName>
                                        </p:attrNameLst>
                                      </p:cBhvr>
                                      <p:tavLst>
                                        <p:tav tm="0">
                                          <p:val>
                                            <p:fltVal val="0"/>
                                          </p:val>
                                        </p:tav>
                                        <p:tav tm="100000">
                                          <p:val>
                                            <p:fltVal val="90"/>
                                          </p:val>
                                        </p:tav>
                                      </p:tavLst>
                                    </p:anim>
                                    <p:animEffect transition="out" filter="fade">
                                      <p:cBhvr>
                                        <p:cTn id="9" dur="1000"/>
                                        <p:tgtEl>
                                          <p:spTgt spid="9"/>
                                        </p:tgtEl>
                                      </p:cBhvr>
                                    </p:animEffect>
                                    <p:set>
                                      <p:cBhvr>
                                        <p:cTn id="10"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The state gods…?</a:t>
            </a:r>
          </a:p>
          <a:p>
            <a:pPr lvl="1"/>
            <a:r>
              <a:rPr lang="en-GB" dirty="0"/>
              <a:t>cults approved and financed by the state</a:t>
            </a:r>
          </a:p>
          <a:p>
            <a:pPr lvl="1"/>
            <a:r>
              <a:rPr lang="en-GB" dirty="0"/>
              <a:t>pantheon for each “city state”</a:t>
            </a:r>
          </a:p>
          <a:p>
            <a:pPr lvl="1"/>
            <a:endParaRPr lang="en-GB" dirty="0"/>
          </a:p>
          <a:p>
            <a:pPr lvl="1"/>
            <a:endParaRPr lang="en-GB" dirty="0"/>
          </a:p>
          <a:p>
            <a:pPr lvl="1"/>
            <a:endParaRPr lang="en-GB" dirty="0"/>
          </a:p>
        </p:txBody>
      </p:sp>
      <p:sp>
        <p:nvSpPr>
          <p:cNvPr id="6" name="Content Placeholder 5"/>
          <p:cNvSpPr txBox="1">
            <a:spLocks/>
          </p:cNvSpPr>
          <p:nvPr/>
        </p:nvSpPr>
        <p:spPr>
          <a:xfrm rot="1423443">
            <a:off x="4822713" y="3486849"/>
            <a:ext cx="4258816" cy="2941564"/>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a:solidFill>
                  <a:srgbClr val="FFC000"/>
                </a:solidFill>
              </a:rPr>
              <a:t>Who makes religious decisions or introduces new cults,…?</a:t>
            </a:r>
          </a:p>
          <a:p>
            <a:pPr lvl="1" algn="r"/>
            <a:r>
              <a:rPr lang="en-GB" dirty="0"/>
              <a:t>the state / </a:t>
            </a:r>
            <a:r>
              <a:rPr lang="en-GB" i="1" dirty="0"/>
              <a:t>polis</a:t>
            </a:r>
          </a:p>
          <a:p>
            <a:pPr lvl="1" algn="r"/>
            <a:r>
              <a:rPr lang="en-GB" dirty="0"/>
              <a:t>cf.</a:t>
            </a:r>
            <a:r>
              <a:rPr lang="en-GB" i="1" dirty="0"/>
              <a:t> SC de Bacchanalia</a:t>
            </a:r>
          </a:p>
          <a:p>
            <a:pPr lvl="1" algn="r"/>
            <a:r>
              <a:rPr lang="en-GB" i="1" dirty="0" err="1"/>
              <a:t>lex</a:t>
            </a:r>
            <a:r>
              <a:rPr lang="en-GB" i="1" dirty="0"/>
              <a:t> de colonia </a:t>
            </a:r>
            <a:r>
              <a:rPr lang="en-GB" i="1" dirty="0" err="1"/>
              <a:t>Genetiva</a:t>
            </a:r>
            <a:endParaRPr lang="en-GB" i="1" dirty="0"/>
          </a:p>
          <a:p>
            <a:pPr lvl="1" algn="ctr"/>
            <a:r>
              <a:rPr lang="en-GB" i="1" dirty="0">
                <a:solidFill>
                  <a:srgbClr val="FFC000"/>
                </a:solidFill>
              </a:rPr>
              <a:t>Magna Mater  </a:t>
            </a:r>
          </a:p>
        </p:txBody>
      </p:sp>
      <p:sp>
        <p:nvSpPr>
          <p:cNvPr id="7" name="Title 4"/>
          <p:cNvSpPr>
            <a:spLocks noGrp="1"/>
          </p:cNvSpPr>
          <p:nvPr>
            <p:ph type="title"/>
          </p:nvPr>
        </p:nvSpPr>
        <p:spPr>
          <a:xfrm>
            <a:off x="457200" y="152400"/>
            <a:ext cx="8229600" cy="1219200"/>
          </a:xfrm>
        </p:spPr>
        <p:txBody>
          <a:bodyPr/>
          <a:lstStyle/>
          <a:p>
            <a:r>
              <a:rPr lang="en-GB" dirty="0"/>
              <a:t>Religion, society and politics</a:t>
            </a:r>
          </a:p>
        </p:txBody>
      </p:sp>
      <p:sp>
        <p:nvSpPr>
          <p:cNvPr id="8" name="Content Placeholder 5"/>
          <p:cNvSpPr txBox="1">
            <a:spLocks/>
          </p:cNvSpPr>
          <p:nvPr/>
        </p:nvSpPr>
        <p:spPr>
          <a:xfrm>
            <a:off x="457200" y="1524000"/>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Who are the priests…?</a:t>
            </a:r>
          </a:p>
          <a:p>
            <a:pPr lvl="1"/>
            <a:r>
              <a:rPr lang="en-GB" dirty="0"/>
              <a:t>aristocrats/politicians</a:t>
            </a:r>
          </a:p>
          <a:p>
            <a:pPr lvl="1"/>
            <a:endParaRPr lang="en-GB" dirty="0"/>
          </a:p>
          <a:p>
            <a:pPr lvl="1"/>
            <a:endParaRPr lang="en-GB" dirty="0"/>
          </a:p>
          <a:p>
            <a:pPr lvl="1"/>
            <a:endParaRPr lang="en-GB" dirty="0"/>
          </a:p>
          <a:p>
            <a:pPr lvl="1"/>
            <a:endParaRPr lang="en-GB" dirty="0"/>
          </a:p>
        </p:txBody>
      </p:sp>
      <p:sp>
        <p:nvSpPr>
          <p:cNvPr id="10" name="TextBox 9"/>
          <p:cNvSpPr txBox="1"/>
          <p:nvPr/>
        </p:nvSpPr>
        <p:spPr>
          <a:xfrm>
            <a:off x="179512" y="1970831"/>
            <a:ext cx="5976664" cy="477053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1600" dirty="0"/>
              <a:t>204 B.C. About this time the citizens were much exercised by a religious question which had lately come up. Owing to the </a:t>
            </a:r>
            <a:r>
              <a:rPr lang="en-GB" sz="1600" dirty="0">
                <a:solidFill>
                  <a:srgbClr val="C00000"/>
                </a:solidFill>
              </a:rPr>
              <a:t>unusual number of showers of stones </a:t>
            </a:r>
            <a:r>
              <a:rPr lang="en-GB" sz="1600" dirty="0"/>
              <a:t>which had fallen during </a:t>
            </a:r>
            <a:br>
              <a:rPr lang="en-GB" sz="1600" dirty="0"/>
            </a:br>
            <a:r>
              <a:rPr lang="en-GB" sz="1600" dirty="0"/>
              <a:t>the year, an </a:t>
            </a:r>
            <a:r>
              <a:rPr lang="en-GB" sz="1600" dirty="0">
                <a:solidFill>
                  <a:srgbClr val="C00000"/>
                </a:solidFill>
              </a:rPr>
              <a:t>inspection had been made of the Sibylline Books</a:t>
            </a:r>
            <a:r>
              <a:rPr lang="en-GB" sz="1600" dirty="0"/>
              <a:t>, and some </a:t>
            </a:r>
            <a:r>
              <a:rPr lang="en-GB" sz="1600" dirty="0">
                <a:solidFill>
                  <a:srgbClr val="C00000"/>
                </a:solidFill>
              </a:rPr>
              <a:t>oracular verses </a:t>
            </a:r>
            <a:r>
              <a:rPr lang="en-GB" sz="1600" dirty="0"/>
              <a:t>had been discovered which announced that </a:t>
            </a:r>
            <a:r>
              <a:rPr lang="en-GB" sz="1600" dirty="0">
                <a:solidFill>
                  <a:srgbClr val="C00000"/>
                </a:solidFill>
              </a:rPr>
              <a:t>whenever a foreign foe should carry war into Italy </a:t>
            </a:r>
            <a:r>
              <a:rPr lang="en-GB" sz="1600" dirty="0"/>
              <a:t>he could be driven out and conquered </a:t>
            </a:r>
            <a:r>
              <a:rPr lang="en-GB" sz="1600" dirty="0">
                <a:solidFill>
                  <a:srgbClr val="C00000"/>
                </a:solidFill>
              </a:rPr>
              <a:t>if the </a:t>
            </a:r>
            <a:r>
              <a:rPr lang="en-GB" sz="1600" i="1" dirty="0">
                <a:solidFill>
                  <a:srgbClr val="C00000"/>
                </a:solidFill>
              </a:rPr>
              <a:t>Mater Magna</a:t>
            </a:r>
            <a:r>
              <a:rPr lang="en-GB" sz="1600" dirty="0">
                <a:solidFill>
                  <a:srgbClr val="C00000"/>
                </a:solidFill>
              </a:rPr>
              <a:t> were brought from </a:t>
            </a:r>
            <a:r>
              <a:rPr lang="en-GB" sz="1600" dirty="0" err="1">
                <a:solidFill>
                  <a:srgbClr val="C00000"/>
                </a:solidFill>
              </a:rPr>
              <a:t>Pessinos</a:t>
            </a:r>
            <a:r>
              <a:rPr lang="en-GB" sz="1600" dirty="0">
                <a:solidFill>
                  <a:srgbClr val="C00000"/>
                </a:solidFill>
              </a:rPr>
              <a:t> [in Phrygia] to Rome</a:t>
            </a:r>
            <a:r>
              <a:rPr lang="en-GB" sz="1600" dirty="0"/>
              <a:t>. The discovery of this prediction produced all the greater impression on the senators because the deputation who had taken the </a:t>
            </a:r>
            <a:r>
              <a:rPr lang="en-GB" sz="1600" dirty="0">
                <a:solidFill>
                  <a:srgbClr val="C00000"/>
                </a:solidFill>
              </a:rPr>
              <a:t>gift to Delphi </a:t>
            </a:r>
            <a:r>
              <a:rPr lang="en-GB" sz="1600" dirty="0"/>
              <a:t>reported on their return that when they sacrificed to the </a:t>
            </a:r>
            <a:r>
              <a:rPr lang="en-GB" sz="1600" dirty="0" err="1"/>
              <a:t>Pythian</a:t>
            </a:r>
            <a:r>
              <a:rPr lang="en-GB" sz="1600" dirty="0"/>
              <a:t> Apollo the indications presented by the victims were </a:t>
            </a:r>
            <a:r>
              <a:rPr lang="en-GB" sz="1600" dirty="0">
                <a:solidFill>
                  <a:srgbClr val="C00000"/>
                </a:solidFill>
              </a:rPr>
              <a:t>entirely </a:t>
            </a:r>
            <a:r>
              <a:rPr lang="en-GB" sz="1600" dirty="0" err="1">
                <a:solidFill>
                  <a:srgbClr val="C00000"/>
                </a:solidFill>
              </a:rPr>
              <a:t>favorable</a:t>
            </a:r>
            <a:r>
              <a:rPr lang="en-GB" sz="1600" dirty="0"/>
              <a:t>, and further, that the response of the oracle was to the effect that a far grander victory was awaiting Rome than the one from whose spoils they had brought the gift to Delphi. In order, therefore, to secure all the sooner the </a:t>
            </a:r>
            <a:r>
              <a:rPr lang="en-GB" sz="1600" dirty="0">
                <a:solidFill>
                  <a:srgbClr val="C00000"/>
                </a:solidFill>
              </a:rPr>
              <a:t>victory which the Fates, the omens, and the oracles alike foreshadowed</a:t>
            </a:r>
            <a:r>
              <a:rPr lang="en-GB" sz="1600" dirty="0"/>
              <a:t>, they began to think out the best way of </a:t>
            </a:r>
            <a:r>
              <a:rPr lang="en-GB" sz="1600" dirty="0">
                <a:solidFill>
                  <a:srgbClr val="C00000"/>
                </a:solidFill>
              </a:rPr>
              <a:t>transporting the goddess to Rome</a:t>
            </a:r>
            <a:r>
              <a:rPr lang="en-GB" sz="1600" dirty="0"/>
              <a:t>. </a:t>
            </a:r>
          </a:p>
          <a:p>
            <a:endParaRPr lang="en-GB" sz="1600" dirty="0"/>
          </a:p>
        </p:txBody>
      </p:sp>
      <p:pic>
        <p:nvPicPr>
          <p:cNvPr id="11" name="Picture 4" descr="http://faculty.cua.edu/pennington/churchhistory220/lectureone/MagnaMater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8918" y="548680"/>
            <a:ext cx="3162300" cy="2162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3758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nodeType="afterEffect">
                                  <p:stCondLst>
                                    <p:cond delay="250"/>
                                  </p:stCondLst>
                                  <p:childTnLst>
                                    <p:set>
                                      <p:cBhvr>
                                        <p:cTn id="12" dur="1" fill="hold">
                                          <p:stCondLst>
                                            <p:cond delay="0"/>
                                          </p:stCondLst>
                                        </p:cTn>
                                        <p:tgtEl>
                                          <p:spTgt spid="11"/>
                                        </p:tgtEl>
                                        <p:attrNameLst>
                                          <p:attrName>style.visibility</p:attrName>
                                        </p:attrNameLst>
                                      </p:cBhvr>
                                      <p:to>
                                        <p:strVal val="visible"/>
                                      </p:to>
                                    </p:set>
                                    <p:animEffect transition="in" filter="circle(in)">
                                      <p:cBhvr>
                                        <p:cTn id="13"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http://0.tqn.com/d/ancienthistory/1/0/k/v/2/Phrygia-Map-of-Asia-Minor-under-the-Greeks-and-Roman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44624"/>
            <a:ext cx="9144001" cy="6832259"/>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http://faculty.cua.edu/pennington/churchhistory220/lectureone/MagnaMater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8918" y="548680"/>
            <a:ext cx="3162300" cy="2162176"/>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http://cdn.ucadia.net/images/one-evil.org/gods_extra/cybele_journe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3968" y="3608438"/>
            <a:ext cx="4667250" cy="2990850"/>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http://www.ostia-antica.org/regio4/1/1_1.jpg"/>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9636" b="95931" l="54667" r="94400">
                        <a14:foregroundMark x1="76533" y1="13490" x2="76533" y2="13490"/>
                        <a14:foregroundMark x1="75733" y1="9636" x2="75733" y2="9636"/>
                        <a14:foregroundMark x1="94533" y1="65310" x2="94533" y2="65310"/>
                        <a14:foregroundMark x1="86800" y1="82013" x2="86800" y2="82013"/>
                        <a14:foregroundMark x1="77333" y1="84797" x2="77333" y2="84797"/>
                        <a14:foregroundMark x1="72267" y1="84797" x2="72267" y2="84797"/>
                        <a14:foregroundMark x1="67867" y1="81156" x2="67867" y2="81156"/>
                        <a14:foregroundMark x1="62933" y1="77730" x2="62933" y2="77730"/>
                        <a14:foregroundMark x1="58933" y1="74946" x2="58933" y2="74946"/>
                        <a14:foregroundMark x1="56533" y1="68094" x2="56533" y2="68094"/>
                        <a14:foregroundMark x1="55733" y1="64026" x2="55733" y2="64026"/>
                        <a14:foregroundMark x1="55467" y1="61028" x2="55467" y2="61028"/>
                        <a14:foregroundMark x1="55467" y1="58887" x2="55467" y2="58887"/>
                        <a14:foregroundMark x1="61067" y1="76874" x2="61067" y2="76874"/>
                        <a14:foregroundMark x1="63067" y1="81156" x2="63067" y2="81156"/>
                        <a14:foregroundMark x1="64933" y1="82441" x2="64933" y2="82441"/>
                        <a14:foregroundMark x1="66533" y1="83084" x2="66533" y2="83084"/>
                        <a14:foregroundMark x1="68400" y1="83940" x2="68400" y2="83940"/>
                        <a14:foregroundMark x1="68667" y1="84582" x2="68667" y2="84582"/>
                        <a14:foregroundMark x1="69600" y1="84582" x2="69600" y2="84582"/>
                        <a14:foregroundMark x1="70667" y1="84582" x2="70667" y2="84582"/>
                        <a14:foregroundMark x1="74133" y1="85011" x2="74133" y2="85011"/>
                        <a14:foregroundMark x1="75067" y1="86296" x2="75067" y2="86296"/>
                        <a14:foregroundMark x1="75733" y1="87152" x2="75733" y2="87152"/>
                        <a14:foregroundMark x1="90133" y1="95931" x2="90133" y2="95931"/>
                        <a14:foregroundMark x1="87067" y1="93362" x2="87067" y2="93362"/>
                        <a14:foregroundMark x1="82000" y1="93362" x2="82000" y2="93362"/>
                        <a14:foregroundMark x1="79733" y1="92505" x2="79733" y2="92505"/>
                        <a14:foregroundMark x1="77600" y1="90578" x2="77600" y2="90578"/>
                        <a14:foregroundMark x1="73600" y1="88437" x2="73600" y2="88437"/>
                        <a14:foregroundMark x1="71333" y1="86724" x2="71333" y2="86724"/>
                        <a14:foregroundMark x1="69733" y1="86296" x2="69733" y2="86296"/>
                        <a14:foregroundMark x1="67867" y1="85439" x2="67867" y2="85439"/>
                        <a14:foregroundMark x1="65333" y1="85011" x2="65333" y2="85011"/>
                        <a14:foregroundMark x1="62933" y1="83726" x2="62933" y2="83726"/>
                        <a14:foregroundMark x1="61333" y1="82227" x2="61333" y2="82227"/>
                        <a14:foregroundMark x1="59867" y1="79443" x2="59867" y2="79443"/>
                        <a14:foregroundMark x1="58933" y1="78373" x2="58933" y2="78373"/>
                        <a14:foregroundMark x1="59200" y1="80728" x2="59200" y2="80728"/>
                        <a14:foregroundMark x1="59733" y1="84154" x2="59733" y2="84154"/>
                        <a14:foregroundMark x1="63200" y1="85867" x2="63200" y2="85867"/>
                        <a14:foregroundMark x1="67867" y1="85011" x2="67867" y2="85011"/>
                        <a14:foregroundMark x1="57200" y1="43255" x2="57200" y2="43255"/>
                        <a14:foregroundMark x1="57200" y1="42184" x2="57200" y2="42184"/>
                        <a14:foregroundMark x1="57200" y1="40471" x2="57200" y2="40471"/>
                      </a14:backgroundRemoval>
                    </a14:imgEffect>
                  </a14:imgLayer>
                </a14:imgProps>
              </a:ext>
              <a:ext uri="{28A0092B-C50C-407E-A947-70E740481C1C}">
                <a14:useLocalDpi xmlns:a14="http://schemas.microsoft.com/office/drawing/2010/main" val="0"/>
              </a:ext>
            </a:extLst>
          </a:blip>
          <a:srcRect l="50000" t="6411" r="1752"/>
          <a:stretch/>
        </p:blipFill>
        <p:spPr bwMode="auto">
          <a:xfrm>
            <a:off x="-36512" y="3024772"/>
            <a:ext cx="3672408" cy="44366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9552" y="6093296"/>
            <a:ext cx="1152128" cy="369332"/>
          </a:xfrm>
          <a:prstGeom prst="rect">
            <a:avLst/>
          </a:prstGeom>
          <a:noFill/>
        </p:spPr>
        <p:txBody>
          <a:bodyPr wrap="square" rtlCol="0">
            <a:spAutoFit/>
          </a:bodyPr>
          <a:lstStyle/>
          <a:p>
            <a:r>
              <a:rPr lang="en-GB" dirty="0">
                <a:solidFill>
                  <a:srgbClr val="C00000"/>
                </a:solidFill>
              </a:rPr>
              <a:t>Ostia</a:t>
            </a:r>
          </a:p>
        </p:txBody>
      </p:sp>
    </p:spTree>
    <p:extLst>
      <p:ext uri="{BB962C8B-B14F-4D97-AF65-F5344CB8AC3E}">
        <p14:creationId xmlns:p14="http://schemas.microsoft.com/office/powerpoint/2010/main" val="603214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500"/>
                                  </p:stCondLst>
                                  <p:childTnLst>
                                    <p:set>
                                      <p:cBhvr>
                                        <p:cTn id="6" dur="1" fill="hold">
                                          <p:stCondLst>
                                            <p:cond delay="0"/>
                                          </p:stCondLst>
                                        </p:cTn>
                                        <p:tgtEl>
                                          <p:spTgt spid="18438"/>
                                        </p:tgtEl>
                                        <p:attrNameLst>
                                          <p:attrName>style.visibility</p:attrName>
                                        </p:attrNameLst>
                                      </p:cBhvr>
                                      <p:to>
                                        <p:strVal val="visible"/>
                                      </p:to>
                                    </p:set>
                                    <p:animEffect transition="in" filter="circle(in)">
                                      <p:cBhvr>
                                        <p:cTn id="7" dur="2000"/>
                                        <p:tgtEl>
                                          <p:spTgt spid="18438"/>
                                        </p:tgtEl>
                                      </p:cBhvr>
                                    </p:animEffect>
                                  </p:childTnLst>
                                </p:cTn>
                              </p:par>
                            </p:childTnLst>
                          </p:cTn>
                        </p:par>
                        <p:par>
                          <p:cTn id="8" fill="hold">
                            <p:stCondLst>
                              <p:cond delay="2500"/>
                            </p:stCondLst>
                            <p:childTnLst>
                              <p:par>
                                <p:cTn id="9" presetID="6" presetClass="entr" presetSubtype="16" fill="hold" nodeType="afterEffect">
                                  <p:stCondLst>
                                    <p:cond delay="0"/>
                                  </p:stCondLst>
                                  <p:childTnLst>
                                    <p:set>
                                      <p:cBhvr>
                                        <p:cTn id="10" dur="1" fill="hold">
                                          <p:stCondLst>
                                            <p:cond delay="0"/>
                                          </p:stCondLst>
                                        </p:cTn>
                                        <p:tgtEl>
                                          <p:spTgt spid="18440"/>
                                        </p:tgtEl>
                                        <p:attrNameLst>
                                          <p:attrName>style.visibility</p:attrName>
                                        </p:attrNameLst>
                                      </p:cBhvr>
                                      <p:to>
                                        <p:strVal val="visible"/>
                                      </p:to>
                                    </p:set>
                                    <p:animEffect transition="in" filter="circle(in)">
                                      <p:cBhvr>
                                        <p:cTn id="11" dur="2000"/>
                                        <p:tgtEl>
                                          <p:spTgt spid="18440"/>
                                        </p:tgtEl>
                                      </p:cBhvr>
                                    </p:animEffect>
                                  </p:childTnLst>
                                </p:cTn>
                              </p:par>
                            </p:childTnLst>
                          </p:cTn>
                        </p:par>
                        <p:par>
                          <p:cTn id="12" fill="hold">
                            <p:stCondLst>
                              <p:cond delay="4500"/>
                            </p:stCondLst>
                            <p:childTnLst>
                              <p:par>
                                <p:cTn id="13" presetID="6" presetClass="entr" presetSubtype="16"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circle(in)">
                                      <p:cBhvr>
                                        <p:cTn id="1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Votive relief sacrifice Louvre Ma756.jpg"/>
          <p:cNvPicPr>
            <a:picLocks noChangeAspect="1" noChangeArrowheads="1"/>
          </p:cNvPicPr>
          <p:nvPr/>
        </p:nvPicPr>
        <p:blipFill rotWithShape="1">
          <a:blip r:embed="rId2">
            <a:extLst>
              <a:ext uri="{28A0092B-C50C-407E-A947-70E740481C1C}">
                <a14:useLocalDpi xmlns:a14="http://schemas.microsoft.com/office/drawing/2010/main" val="0"/>
              </a:ext>
            </a:extLst>
          </a:blip>
          <a:srcRect l="14365" r="2716"/>
          <a:stretch/>
        </p:blipFill>
        <p:spPr bwMode="auto">
          <a:xfrm>
            <a:off x="-40748" y="0"/>
            <a:ext cx="9251514"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3"/>
          <p:cNvSpPr>
            <a:spLocks noGrp="1"/>
          </p:cNvSpPr>
          <p:nvPr>
            <p:ph type="title"/>
          </p:nvPr>
        </p:nvSpPr>
        <p:spPr>
          <a:xfrm>
            <a:off x="457200" y="152400"/>
            <a:ext cx="8229600" cy="1219200"/>
          </a:xfrm>
        </p:spPr>
        <p:txBody>
          <a:bodyPr/>
          <a:lstStyle/>
          <a:p>
            <a:r>
              <a:rPr lang="en-GB" dirty="0"/>
              <a:t>Summary: “Polis religion”… </a:t>
            </a:r>
          </a:p>
        </p:txBody>
      </p:sp>
      <p:sp>
        <p:nvSpPr>
          <p:cNvPr id="6" name="Content Placeholder 5"/>
          <p:cNvSpPr txBox="1">
            <a:spLocks/>
          </p:cNvSpPr>
          <p:nvPr/>
        </p:nvSpPr>
        <p:spPr>
          <a:xfrm>
            <a:off x="4139952" y="2420888"/>
            <a:ext cx="5004048" cy="4536504"/>
          </a:xfrm>
          <a:prstGeom prst="rect">
            <a:avLst/>
          </a:prstGeom>
        </p:spPr>
        <p:txBody>
          <a:bodyPr>
            <a:no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1800" dirty="0">
                <a:effectLst>
                  <a:outerShdw blurRad="38100" dist="38100" dir="2700000" algn="tl">
                    <a:srgbClr val="000000">
                      <a:alpha val="43137"/>
                    </a:srgbClr>
                  </a:outerShdw>
                </a:effectLst>
              </a:rPr>
              <a:t>Athens </a:t>
            </a:r>
            <a:r>
              <a:rPr lang="en-GB" sz="1600" dirty="0">
                <a:effectLst>
                  <a:outerShdw blurRad="38100" dist="38100" dir="2700000" algn="tl">
                    <a:srgbClr val="000000">
                      <a:alpha val="43137"/>
                    </a:srgbClr>
                  </a:outerShdw>
                </a:effectLst>
              </a:rPr>
              <a:t>(archaic to Roman times)</a:t>
            </a:r>
            <a:endParaRPr lang="en-GB" sz="1800" dirty="0">
              <a:effectLst>
                <a:outerShdw blurRad="38100" dist="38100" dir="2700000" algn="tl">
                  <a:srgbClr val="000000">
                    <a:alpha val="43137"/>
                  </a:srgbClr>
                </a:outerShdw>
              </a:effectLst>
            </a:endParaRPr>
          </a:p>
          <a:p>
            <a:pPr lvl="1"/>
            <a:r>
              <a:rPr lang="en-GB" sz="1800" dirty="0">
                <a:effectLst>
                  <a:outerShdw blurRad="38100" dist="38100" dir="2700000" algn="tl">
                    <a:srgbClr val="000000">
                      <a:alpha val="43137"/>
                    </a:srgbClr>
                  </a:outerShdw>
                </a:effectLst>
              </a:rPr>
              <a:t>general oversight of state</a:t>
            </a:r>
          </a:p>
          <a:p>
            <a:pPr lvl="1"/>
            <a:r>
              <a:rPr lang="en-GB" sz="1800" dirty="0">
                <a:effectLst>
                  <a:outerShdw blurRad="38100" dist="38100" dir="2700000" algn="tl">
                    <a:srgbClr val="000000">
                      <a:alpha val="43137"/>
                    </a:srgbClr>
                  </a:outerShdw>
                </a:effectLst>
              </a:rPr>
              <a:t>democracy &amp; religion</a:t>
            </a:r>
          </a:p>
          <a:p>
            <a:pPr lvl="1"/>
            <a:r>
              <a:rPr lang="en-GB" sz="1800" dirty="0">
                <a:effectLst>
                  <a:outerShdw blurRad="38100" dist="38100" dir="2700000" algn="tl">
                    <a:srgbClr val="000000">
                      <a:alpha val="43137"/>
                    </a:srgbClr>
                  </a:outerShdw>
                </a:effectLst>
              </a:rPr>
              <a:t>role of </a:t>
            </a:r>
            <a:r>
              <a:rPr lang="en-GB" sz="1800" i="1" dirty="0" err="1">
                <a:effectLst>
                  <a:outerShdw blurRad="38100" dist="38100" dir="2700000" algn="tl">
                    <a:srgbClr val="000000">
                      <a:alpha val="43137"/>
                    </a:srgbClr>
                  </a:outerShdw>
                </a:effectLst>
              </a:rPr>
              <a:t>ekklesia</a:t>
            </a:r>
            <a:r>
              <a:rPr lang="en-GB" sz="1800" dirty="0">
                <a:effectLst>
                  <a:outerShdw blurRad="38100" dist="38100" dir="2700000" algn="tl">
                    <a:srgbClr val="000000">
                      <a:alpha val="43137"/>
                    </a:srgbClr>
                  </a:outerShdw>
                </a:effectLst>
              </a:rPr>
              <a:t> / assembly</a:t>
            </a:r>
          </a:p>
          <a:p>
            <a:pPr lvl="1"/>
            <a:r>
              <a:rPr lang="en-GB" sz="1800" dirty="0">
                <a:effectLst>
                  <a:outerShdw blurRad="38100" dist="38100" dir="2700000" algn="tl">
                    <a:srgbClr val="000000">
                      <a:alpha val="43137"/>
                    </a:srgbClr>
                  </a:outerShdw>
                </a:effectLst>
              </a:rPr>
              <a:t>role of </a:t>
            </a:r>
            <a:r>
              <a:rPr lang="en-GB" sz="1800" i="1" dirty="0">
                <a:effectLst>
                  <a:outerShdw blurRad="38100" dist="38100" dir="2700000" algn="tl">
                    <a:srgbClr val="000000">
                      <a:alpha val="43137"/>
                    </a:srgbClr>
                  </a:outerShdw>
                </a:effectLst>
              </a:rPr>
              <a:t>boule</a:t>
            </a:r>
            <a:r>
              <a:rPr lang="en-GB" sz="1800" dirty="0">
                <a:effectLst>
                  <a:outerShdw blurRad="38100" dist="38100" dir="2700000" algn="tl">
                    <a:srgbClr val="000000">
                      <a:alpha val="43137"/>
                    </a:srgbClr>
                  </a:outerShdw>
                </a:effectLst>
              </a:rPr>
              <a:t> / council of 500</a:t>
            </a:r>
          </a:p>
          <a:p>
            <a:r>
              <a:rPr lang="en-GB" sz="1800" dirty="0">
                <a:effectLst>
                  <a:outerShdw blurRad="38100" dist="38100" dir="2700000" algn="tl">
                    <a:srgbClr val="000000">
                      <a:alpha val="43137"/>
                    </a:srgbClr>
                  </a:outerShdw>
                </a:effectLst>
              </a:rPr>
              <a:t>priestly colleges</a:t>
            </a:r>
          </a:p>
          <a:p>
            <a:pPr lvl="1"/>
            <a:r>
              <a:rPr lang="en-GB" sz="1800" dirty="0">
                <a:effectLst>
                  <a:outerShdw blurRad="38100" dist="38100" dir="2700000" algn="tl">
                    <a:srgbClr val="000000">
                      <a:alpha val="43137"/>
                    </a:srgbClr>
                  </a:outerShdw>
                </a:effectLst>
              </a:rPr>
              <a:t>elected by lot – no specialists</a:t>
            </a:r>
          </a:p>
          <a:p>
            <a:r>
              <a:rPr lang="en-GB" sz="1800" dirty="0" err="1">
                <a:effectLst>
                  <a:outerShdw blurRad="38100" dist="38100" dir="2700000" algn="tl">
                    <a:srgbClr val="000000">
                      <a:alpha val="43137"/>
                    </a:srgbClr>
                  </a:outerShdw>
                </a:effectLst>
              </a:rPr>
              <a:t>Synoikia</a:t>
            </a:r>
            <a:r>
              <a:rPr lang="en-GB" sz="1800" dirty="0">
                <a:effectLst>
                  <a:outerShdw blurRad="38100" dist="38100" dir="2700000" algn="tl">
                    <a:srgbClr val="000000">
                      <a:alpha val="43137"/>
                    </a:srgbClr>
                  </a:outerShdw>
                </a:effectLst>
              </a:rPr>
              <a:t> – Theseus</a:t>
            </a:r>
          </a:p>
          <a:p>
            <a:pPr lvl="1"/>
            <a:r>
              <a:rPr lang="en-GB" sz="1800" dirty="0">
                <a:effectLst>
                  <a:outerShdw blurRad="38100" dist="38100" dir="2700000" algn="tl">
                    <a:srgbClr val="000000">
                      <a:alpha val="43137"/>
                    </a:srgbClr>
                  </a:outerShdw>
                </a:effectLst>
              </a:rPr>
              <a:t>celebrating Attica’s ‘</a:t>
            </a:r>
            <a:r>
              <a:rPr lang="en-GB" sz="1800" dirty="0" err="1">
                <a:effectLst>
                  <a:outerShdw blurRad="38100" dist="38100" dir="2700000" algn="tl">
                    <a:srgbClr val="000000">
                      <a:alpha val="43137"/>
                    </a:srgbClr>
                  </a:outerShdw>
                </a:effectLst>
              </a:rPr>
              <a:t>synoecism</a:t>
            </a:r>
            <a:r>
              <a:rPr lang="en-GB" sz="1800" dirty="0">
                <a:effectLst>
                  <a:outerShdw blurRad="38100" dist="38100" dir="2700000" algn="tl">
                    <a:srgbClr val="000000">
                      <a:alpha val="43137"/>
                    </a:srgbClr>
                  </a:outerShdw>
                </a:effectLst>
              </a:rPr>
              <a:t>’ </a:t>
            </a:r>
            <a:r>
              <a:rPr lang="en-GB" sz="1800" dirty="0">
                <a:effectLst>
                  <a:outerShdw blurRad="38100" dist="38100" dir="2700000" algn="tl">
                    <a:srgbClr val="000000">
                      <a:alpha val="43137"/>
                    </a:srgbClr>
                  </a:outerShdw>
                </a:effectLst>
                <a:sym typeface="Wingdings" panose="05000000000000000000" pitchFamily="2" charset="2"/>
              </a:rPr>
              <a:t>identity</a:t>
            </a:r>
          </a:p>
          <a:p>
            <a:r>
              <a:rPr lang="en-GB" sz="1800" dirty="0">
                <a:effectLst>
                  <a:outerShdw blurRad="38100" dist="38100" dir="2700000" algn="tl">
                    <a:srgbClr val="000000">
                      <a:alpha val="43137"/>
                    </a:srgbClr>
                  </a:outerShdw>
                </a:effectLst>
                <a:sym typeface="Wingdings" panose="05000000000000000000" pitchFamily="2" charset="2"/>
              </a:rPr>
              <a:t>Hero cult</a:t>
            </a:r>
          </a:p>
          <a:p>
            <a:pPr lvl="1"/>
            <a:r>
              <a:rPr lang="en-GB" sz="1800" dirty="0">
                <a:effectLst>
                  <a:outerShdw blurRad="38100" dist="38100" dir="2700000" algn="tl">
                    <a:srgbClr val="000000">
                      <a:alpha val="43137"/>
                    </a:srgbClr>
                  </a:outerShdw>
                </a:effectLst>
                <a:sym typeface="Wingdings" panose="05000000000000000000" pitchFamily="2" charset="2"/>
              </a:rPr>
              <a:t>10 new heroes for Cleisthenes’ 10 new </a:t>
            </a:r>
            <a:r>
              <a:rPr lang="en-GB" sz="1800" i="1" dirty="0" err="1">
                <a:effectLst>
                  <a:outerShdw blurRad="38100" dist="38100" dir="2700000" algn="tl">
                    <a:srgbClr val="000000">
                      <a:alpha val="43137"/>
                    </a:srgbClr>
                  </a:outerShdw>
                </a:effectLst>
                <a:sym typeface="Wingdings" panose="05000000000000000000" pitchFamily="2" charset="2"/>
              </a:rPr>
              <a:t>phylai</a:t>
            </a:r>
            <a:r>
              <a:rPr lang="en-GB" sz="1800" dirty="0">
                <a:effectLst>
                  <a:outerShdw blurRad="38100" dist="38100" dir="2700000" algn="tl">
                    <a:srgbClr val="000000">
                      <a:alpha val="43137"/>
                    </a:srgbClr>
                  </a:outerShdw>
                </a:effectLst>
                <a:sym typeface="Wingdings" panose="05000000000000000000" pitchFamily="2" charset="2"/>
              </a:rPr>
              <a:t>/tribes</a:t>
            </a:r>
            <a:br>
              <a:rPr lang="en-GB" sz="1800" dirty="0">
                <a:effectLst>
                  <a:outerShdw blurRad="38100" dist="38100" dir="2700000" algn="tl">
                    <a:srgbClr val="000000">
                      <a:alpha val="43137"/>
                    </a:srgbClr>
                  </a:outerShdw>
                </a:effectLst>
                <a:sym typeface="Wingdings" panose="05000000000000000000" pitchFamily="2" charset="2"/>
              </a:rPr>
            </a:br>
            <a:r>
              <a:rPr lang="en-GB" sz="1800" dirty="0">
                <a:effectLst>
                  <a:outerShdw blurRad="38100" dist="38100" dir="2700000" algn="tl">
                    <a:srgbClr val="000000">
                      <a:alpha val="43137"/>
                    </a:srgbClr>
                  </a:outerShdw>
                </a:effectLst>
                <a:sym typeface="Wingdings" panose="05000000000000000000" pitchFamily="2" charset="2"/>
              </a:rPr>
              <a:t>creating cults to consolidate new identities of </a:t>
            </a:r>
            <a:r>
              <a:rPr lang="en-GB" sz="1800" i="1" dirty="0" err="1">
                <a:effectLst>
                  <a:outerShdw blurRad="38100" dist="38100" dir="2700000" algn="tl">
                    <a:srgbClr val="000000">
                      <a:alpha val="43137"/>
                    </a:srgbClr>
                  </a:outerShdw>
                </a:effectLst>
                <a:sym typeface="Wingdings" panose="05000000000000000000" pitchFamily="2" charset="2"/>
              </a:rPr>
              <a:t>phylai</a:t>
            </a:r>
            <a:endParaRPr lang="en-GB" sz="1800" i="1" dirty="0">
              <a:effectLst>
                <a:outerShdw blurRad="38100" dist="38100" dir="2700000" algn="tl">
                  <a:srgbClr val="000000">
                    <a:alpha val="43137"/>
                  </a:srgbClr>
                </a:outerShdw>
              </a:effectLst>
              <a:sym typeface="Wingdings" panose="05000000000000000000" pitchFamily="2" charset="2"/>
            </a:endParaRPr>
          </a:p>
          <a:p>
            <a:pPr lvl="1"/>
            <a:endParaRPr lang="en-GB" sz="1800" dirty="0">
              <a:effectLst>
                <a:outerShdw blurRad="38100" dist="38100" dir="2700000" algn="tl">
                  <a:srgbClr val="000000">
                    <a:alpha val="43137"/>
                  </a:srgbClr>
                </a:outerShdw>
              </a:effectLst>
            </a:endParaRPr>
          </a:p>
        </p:txBody>
      </p:sp>
      <p:sp>
        <p:nvSpPr>
          <p:cNvPr id="7" name="TextBox 6"/>
          <p:cNvSpPr txBox="1"/>
          <p:nvPr/>
        </p:nvSpPr>
        <p:spPr>
          <a:xfrm>
            <a:off x="539552" y="1484784"/>
            <a:ext cx="6336704" cy="461665"/>
          </a:xfrm>
          <a:prstGeom prst="rect">
            <a:avLst/>
          </a:prstGeom>
          <a:noFill/>
        </p:spPr>
        <p:txBody>
          <a:bodyPr wrap="square" rtlCol="0">
            <a:spAutoFit/>
          </a:bodyPr>
          <a:lstStyle/>
          <a:p>
            <a:r>
              <a:rPr lang="en-GB" sz="2000" spc="300" dirty="0">
                <a:effectLst>
                  <a:outerShdw blurRad="38100" dist="38100" dir="2700000" algn="tl">
                    <a:srgbClr val="000000">
                      <a:alpha val="43137"/>
                    </a:srgbClr>
                  </a:outerShdw>
                </a:effectLst>
              </a:rPr>
              <a:t>“</a:t>
            </a:r>
            <a:r>
              <a:rPr lang="en-GB" sz="2400" b="1" u="sng" spc="300" dirty="0">
                <a:effectLst>
                  <a:outerShdw blurRad="38100" dist="38100" dir="2700000" algn="tl">
                    <a:srgbClr val="000000">
                      <a:alpha val="43137"/>
                    </a:srgbClr>
                  </a:outerShdw>
                </a:effectLst>
              </a:rPr>
              <a:t>Embedded religion</a:t>
            </a:r>
            <a:r>
              <a:rPr lang="en-GB" sz="2000" spc="300" dirty="0">
                <a:effectLst>
                  <a:outerShdw blurRad="38100" dist="38100" dir="2700000" algn="tl">
                    <a:srgbClr val="000000">
                      <a:alpha val="43137"/>
                    </a:srgbClr>
                  </a:outerShdw>
                </a:effectLst>
              </a:rPr>
              <a:t>”: state &amp; religion</a:t>
            </a:r>
          </a:p>
        </p:txBody>
      </p:sp>
      <p:sp>
        <p:nvSpPr>
          <p:cNvPr id="8" name="Content Placeholder 5"/>
          <p:cNvSpPr txBox="1">
            <a:spLocks/>
          </p:cNvSpPr>
          <p:nvPr/>
        </p:nvSpPr>
        <p:spPr>
          <a:xfrm>
            <a:off x="39688" y="2418184"/>
            <a:ext cx="4316288" cy="4035152"/>
          </a:xfrm>
          <a:prstGeom prst="rect">
            <a:avLst/>
          </a:prstGeom>
        </p:spPr>
        <p:txBody>
          <a:bodyPr>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400" dirty="0">
                <a:effectLst>
                  <a:outerShdw blurRad="38100" dist="38100" dir="2700000" algn="tl">
                    <a:srgbClr val="000000">
                      <a:alpha val="43137"/>
                    </a:srgbClr>
                  </a:outerShdw>
                </a:effectLst>
              </a:rPr>
              <a:t>Rome</a:t>
            </a:r>
          </a:p>
          <a:p>
            <a:pPr lvl="1"/>
            <a:r>
              <a:rPr lang="en-GB" sz="2000" dirty="0">
                <a:effectLst>
                  <a:outerShdw blurRad="38100" dist="38100" dir="2700000" algn="tl">
                    <a:srgbClr val="000000">
                      <a:alpha val="43137"/>
                    </a:srgbClr>
                  </a:outerShdw>
                </a:effectLst>
              </a:rPr>
              <a:t>forum &amp; capitolium</a:t>
            </a:r>
          </a:p>
          <a:p>
            <a:pPr lvl="1"/>
            <a:r>
              <a:rPr lang="en-GB" sz="2000" dirty="0">
                <a:effectLst>
                  <a:outerShdw blurRad="38100" dist="38100" dir="2700000" algn="tl">
                    <a:srgbClr val="000000">
                      <a:alpha val="43137"/>
                    </a:srgbClr>
                  </a:outerShdw>
                </a:effectLst>
                <a:sym typeface="Wingdings" panose="05000000000000000000" pitchFamily="2" charset="2"/>
              </a:rPr>
              <a:t>priesthoods: magistracy, annuity (elite, politicians)</a:t>
            </a:r>
          </a:p>
          <a:p>
            <a:pPr lvl="1"/>
            <a:r>
              <a:rPr lang="en-GB" sz="2000" dirty="0">
                <a:effectLst>
                  <a:outerShdw blurRad="38100" dist="38100" dir="2700000" algn="tl">
                    <a:srgbClr val="000000">
                      <a:alpha val="43137"/>
                    </a:srgbClr>
                  </a:outerShdw>
                </a:effectLst>
                <a:sym typeface="Wingdings" panose="05000000000000000000" pitchFamily="2" charset="2"/>
              </a:rPr>
              <a:t>state regulates cults</a:t>
            </a:r>
          </a:p>
          <a:p>
            <a:pPr lvl="2"/>
            <a:r>
              <a:rPr lang="en-GB" sz="2000" i="1" dirty="0" err="1">
                <a:effectLst>
                  <a:outerShdw blurRad="38100" dist="38100" dir="2700000" algn="tl">
                    <a:srgbClr val="000000">
                      <a:alpha val="43137"/>
                    </a:srgbClr>
                  </a:outerShdw>
                </a:effectLst>
                <a:sym typeface="Wingdings" panose="05000000000000000000" pitchFamily="2" charset="2"/>
              </a:rPr>
              <a:t>lex</a:t>
            </a:r>
            <a:r>
              <a:rPr lang="en-GB" sz="2000" i="1" dirty="0">
                <a:effectLst>
                  <a:outerShdw blurRad="38100" dist="38100" dir="2700000" algn="tl">
                    <a:srgbClr val="000000">
                      <a:alpha val="43137"/>
                    </a:srgbClr>
                  </a:outerShdw>
                </a:effectLst>
                <a:sym typeface="Wingdings" panose="05000000000000000000" pitchFamily="2" charset="2"/>
              </a:rPr>
              <a:t> de colonia </a:t>
            </a:r>
            <a:r>
              <a:rPr lang="en-GB" sz="2000" i="1" dirty="0" err="1">
                <a:effectLst>
                  <a:outerShdw blurRad="38100" dist="38100" dir="2700000" algn="tl">
                    <a:srgbClr val="000000">
                      <a:alpha val="43137"/>
                    </a:srgbClr>
                  </a:outerShdw>
                </a:effectLst>
                <a:sym typeface="Wingdings" panose="05000000000000000000" pitchFamily="2" charset="2"/>
              </a:rPr>
              <a:t>Genetiva</a:t>
            </a:r>
            <a:endParaRPr lang="en-GB" sz="2000" i="1" dirty="0">
              <a:effectLst>
                <a:outerShdw blurRad="38100" dist="38100" dir="2700000" algn="tl">
                  <a:srgbClr val="000000">
                    <a:alpha val="43137"/>
                  </a:srgbClr>
                </a:outerShdw>
              </a:effectLst>
              <a:sym typeface="Wingdings" panose="05000000000000000000" pitchFamily="2" charset="2"/>
            </a:endParaRPr>
          </a:p>
          <a:p>
            <a:pPr lvl="2"/>
            <a:r>
              <a:rPr lang="en-GB" sz="2000" dirty="0">
                <a:effectLst>
                  <a:outerShdw blurRad="38100" dist="38100" dir="2700000" algn="tl">
                    <a:srgbClr val="000000">
                      <a:alpha val="43137"/>
                    </a:srgbClr>
                  </a:outerShdw>
                </a:effectLst>
              </a:rPr>
              <a:t>decisions by ordo/senate</a:t>
            </a:r>
          </a:p>
          <a:p>
            <a:pPr lvl="2"/>
            <a:r>
              <a:rPr lang="en-GB" sz="2000" i="1" dirty="0" err="1">
                <a:effectLst>
                  <a:outerShdw blurRad="38100" dist="38100" dir="2700000" algn="tl">
                    <a:srgbClr val="000000">
                      <a:alpha val="43137"/>
                    </a:srgbClr>
                  </a:outerShdw>
                </a:effectLst>
              </a:rPr>
              <a:t>lex</a:t>
            </a:r>
            <a:r>
              <a:rPr lang="en-GB" sz="2000" i="1" dirty="0">
                <a:effectLst>
                  <a:outerShdw blurRad="38100" dist="38100" dir="2700000" algn="tl">
                    <a:srgbClr val="000000">
                      <a:alpha val="43137"/>
                    </a:srgbClr>
                  </a:outerShdw>
                </a:effectLst>
              </a:rPr>
              <a:t> de </a:t>
            </a:r>
            <a:r>
              <a:rPr lang="en-GB" sz="2000" i="1" dirty="0" err="1">
                <a:effectLst>
                  <a:outerShdw blurRad="38100" dist="38100" dir="2700000" algn="tl">
                    <a:srgbClr val="000000">
                      <a:alpha val="43137"/>
                    </a:srgbClr>
                  </a:outerShdw>
                </a:effectLst>
              </a:rPr>
              <a:t>Bacchanalibus</a:t>
            </a:r>
            <a:endParaRPr lang="en-GB" sz="2000" i="1" dirty="0">
              <a:effectLst>
                <a:outerShdw blurRad="38100" dist="38100" dir="2700000" algn="tl">
                  <a:srgbClr val="000000">
                    <a:alpha val="43137"/>
                  </a:srgbClr>
                </a:outerShdw>
              </a:effectLst>
            </a:endParaRPr>
          </a:p>
          <a:p>
            <a:pPr lvl="1"/>
            <a:r>
              <a:rPr lang="en-GB" sz="2000" dirty="0">
                <a:effectLst>
                  <a:outerShdw blurRad="38100" dist="38100" dir="2700000" algn="tl">
                    <a:srgbClr val="000000">
                      <a:alpha val="43137"/>
                    </a:srgbClr>
                  </a:outerShdw>
                </a:effectLst>
              </a:rPr>
              <a:t>introducing new cults</a:t>
            </a:r>
          </a:p>
          <a:p>
            <a:pPr lvl="2"/>
            <a:r>
              <a:rPr lang="en-GB" sz="2000" dirty="0">
                <a:effectLst>
                  <a:outerShdw blurRad="38100" dist="38100" dir="2700000" algn="tl">
                    <a:srgbClr val="000000">
                      <a:alpha val="43137"/>
                    </a:srgbClr>
                  </a:outerShdw>
                </a:effectLst>
              </a:rPr>
              <a:t>e.g., Magna Mater</a:t>
            </a:r>
          </a:p>
          <a:p>
            <a:pPr lvl="2"/>
            <a:endParaRPr lang="en-GB"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6950109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par>
                          <p:cTn id="8" fill="hold">
                            <p:stCondLst>
                              <p:cond delay="1000"/>
                            </p:stCondLst>
                            <p:childTnLst>
                              <p:par>
                                <p:cTn id="9" presetID="14" presetClass="entr" presetSubtype="10" fill="hold" grpId="0" nodeType="after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1" dur="500"/>
                                        <p:tgtEl>
                                          <p:spTgt spid="8">
                                            <p:txEl>
                                              <p:pRg st="1" end="1"/>
                                            </p:txEl>
                                          </p:spTgt>
                                        </p:tgtEl>
                                      </p:cBhvr>
                                    </p:animEffect>
                                  </p:childTnLst>
                                </p:cTn>
                              </p:par>
                            </p:childTnLst>
                          </p:cTn>
                        </p:par>
                        <p:par>
                          <p:cTn id="12" fill="hold">
                            <p:stCondLst>
                              <p:cond delay="1500"/>
                            </p:stCondLst>
                            <p:childTnLst>
                              <p:par>
                                <p:cTn id="13" presetID="14" presetClass="entr" presetSubtype="10" fill="hold" grpId="0" nodeType="after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5" dur="500"/>
                                        <p:tgtEl>
                                          <p:spTgt spid="8">
                                            <p:txEl>
                                              <p:pRg st="2" end="2"/>
                                            </p:txEl>
                                          </p:spTgt>
                                        </p:tgtEl>
                                      </p:cBhvr>
                                    </p:animEffect>
                                  </p:childTnLst>
                                </p:cTn>
                              </p:par>
                            </p:childTnLst>
                          </p:cTn>
                        </p:par>
                        <p:par>
                          <p:cTn id="16" fill="hold">
                            <p:stCondLst>
                              <p:cond delay="2000"/>
                            </p:stCondLst>
                            <p:childTnLst>
                              <p:par>
                                <p:cTn id="17" presetID="14" presetClass="entr" presetSubtype="10" fill="hold" grpId="0" nodeType="after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Effect transition="in" filter="randombar(horizontal)">
                                      <p:cBhvr>
                                        <p:cTn id="19" dur="500"/>
                                        <p:tgtEl>
                                          <p:spTgt spid="8">
                                            <p:txEl>
                                              <p:pRg st="3" end="3"/>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8">
                                            <p:txEl>
                                              <p:pRg st="4" end="4"/>
                                            </p:txEl>
                                          </p:spTgt>
                                        </p:tgtEl>
                                        <p:attrNameLst>
                                          <p:attrName>style.visibility</p:attrName>
                                        </p:attrNameLst>
                                      </p:cBhvr>
                                      <p:to>
                                        <p:strVal val="visible"/>
                                      </p:to>
                                    </p:set>
                                    <p:animEffect transition="in" filter="randombar(horizontal)">
                                      <p:cBhvr>
                                        <p:cTn id="22" dur="500"/>
                                        <p:tgtEl>
                                          <p:spTgt spid="8">
                                            <p:txEl>
                                              <p:pRg st="4" end="4"/>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8">
                                            <p:txEl>
                                              <p:pRg st="5" end="5"/>
                                            </p:txEl>
                                          </p:spTgt>
                                        </p:tgtEl>
                                        <p:attrNameLst>
                                          <p:attrName>style.visibility</p:attrName>
                                        </p:attrNameLst>
                                      </p:cBhvr>
                                      <p:to>
                                        <p:strVal val="visible"/>
                                      </p:to>
                                    </p:set>
                                    <p:animEffect transition="in" filter="randombar(horizontal)">
                                      <p:cBhvr>
                                        <p:cTn id="25" dur="500"/>
                                        <p:tgtEl>
                                          <p:spTgt spid="8">
                                            <p:txEl>
                                              <p:pRg st="5" end="5"/>
                                            </p:tx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8">
                                            <p:txEl>
                                              <p:pRg st="6" end="6"/>
                                            </p:txEl>
                                          </p:spTgt>
                                        </p:tgtEl>
                                        <p:attrNameLst>
                                          <p:attrName>style.visibility</p:attrName>
                                        </p:attrNameLst>
                                      </p:cBhvr>
                                      <p:to>
                                        <p:strVal val="visible"/>
                                      </p:to>
                                    </p:set>
                                    <p:animEffect transition="in" filter="randombar(horizontal)">
                                      <p:cBhvr>
                                        <p:cTn id="28" dur="500"/>
                                        <p:tgtEl>
                                          <p:spTgt spid="8">
                                            <p:txEl>
                                              <p:pRg st="6" end="6"/>
                                            </p:txEl>
                                          </p:spTgt>
                                        </p:tgtEl>
                                      </p:cBhvr>
                                    </p:animEffect>
                                  </p:childTnLst>
                                </p:cTn>
                              </p:par>
                              <p:par>
                                <p:cTn id="29" presetID="14" presetClass="entr" presetSubtype="10" fill="hold" grpId="0" nodeType="withEffect">
                                  <p:stCondLst>
                                    <p:cond delay="0"/>
                                  </p:stCondLst>
                                  <p:childTnLst>
                                    <p:set>
                                      <p:cBhvr>
                                        <p:cTn id="30" dur="1" fill="hold">
                                          <p:stCondLst>
                                            <p:cond delay="0"/>
                                          </p:stCondLst>
                                        </p:cTn>
                                        <p:tgtEl>
                                          <p:spTgt spid="8">
                                            <p:txEl>
                                              <p:pRg st="7" end="7"/>
                                            </p:txEl>
                                          </p:spTgt>
                                        </p:tgtEl>
                                        <p:attrNameLst>
                                          <p:attrName>style.visibility</p:attrName>
                                        </p:attrNameLst>
                                      </p:cBhvr>
                                      <p:to>
                                        <p:strVal val="visible"/>
                                      </p:to>
                                    </p:set>
                                    <p:animEffect transition="in" filter="randombar(horizontal)">
                                      <p:cBhvr>
                                        <p:cTn id="31" dur="500"/>
                                        <p:tgtEl>
                                          <p:spTgt spid="8">
                                            <p:txEl>
                                              <p:pRg st="7" end="7"/>
                                            </p:txEl>
                                          </p:spTgt>
                                        </p:tgtEl>
                                      </p:cBhvr>
                                    </p:animEffect>
                                  </p:childTnLst>
                                </p:cTn>
                              </p:par>
                              <p:par>
                                <p:cTn id="32" presetID="14" presetClass="entr" presetSubtype="10" fill="hold" grpId="0" nodeType="withEffect">
                                  <p:stCondLst>
                                    <p:cond delay="0"/>
                                  </p:stCondLst>
                                  <p:childTnLst>
                                    <p:set>
                                      <p:cBhvr>
                                        <p:cTn id="33" dur="1" fill="hold">
                                          <p:stCondLst>
                                            <p:cond delay="0"/>
                                          </p:stCondLst>
                                        </p:cTn>
                                        <p:tgtEl>
                                          <p:spTgt spid="8">
                                            <p:txEl>
                                              <p:pRg st="8" end="8"/>
                                            </p:txEl>
                                          </p:spTgt>
                                        </p:tgtEl>
                                        <p:attrNameLst>
                                          <p:attrName>style.visibility</p:attrName>
                                        </p:attrNameLst>
                                      </p:cBhvr>
                                      <p:to>
                                        <p:strVal val="visible"/>
                                      </p:to>
                                    </p:set>
                                    <p:animEffect transition="in" filter="randombar(horizontal)">
                                      <p:cBhvr>
                                        <p:cTn id="34" dur="500"/>
                                        <p:tgtEl>
                                          <p:spTgt spid="8">
                                            <p:txEl>
                                              <p:pRg st="8" end="8"/>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5" fill="hold" grpId="0"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Effect transition="in" filter="randombar(vertical)">
                                      <p:cBhvr>
                                        <p:cTn id="39" dur="500"/>
                                        <p:tgtEl>
                                          <p:spTgt spid="6">
                                            <p:txEl>
                                              <p:pRg st="0" end="0"/>
                                            </p:txEl>
                                          </p:spTgt>
                                        </p:tgtEl>
                                      </p:cBhvr>
                                    </p:animEffect>
                                  </p:childTnLst>
                                </p:cTn>
                              </p:par>
                            </p:childTnLst>
                          </p:cTn>
                        </p:par>
                        <p:par>
                          <p:cTn id="40" fill="hold">
                            <p:stCondLst>
                              <p:cond delay="500"/>
                            </p:stCondLst>
                            <p:childTnLst>
                              <p:par>
                                <p:cTn id="41" presetID="14" presetClass="entr" presetSubtype="5" fill="hold" grpId="0" nodeType="after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Effect transition="in" filter="randombar(vertical)">
                                      <p:cBhvr>
                                        <p:cTn id="43" dur="500"/>
                                        <p:tgtEl>
                                          <p:spTgt spid="6">
                                            <p:txEl>
                                              <p:pRg st="1" end="1"/>
                                            </p:txEl>
                                          </p:spTgt>
                                        </p:tgtEl>
                                      </p:cBhvr>
                                    </p:animEffect>
                                  </p:childTnLst>
                                </p:cTn>
                              </p:par>
                              <p:par>
                                <p:cTn id="44" presetID="14" presetClass="entr" presetSubtype="5" fill="hold" grpId="0" nodeType="withEffect">
                                  <p:stCondLst>
                                    <p:cond delay="0"/>
                                  </p:stCondLst>
                                  <p:childTnLst>
                                    <p:set>
                                      <p:cBhvr>
                                        <p:cTn id="45" dur="1" fill="hold">
                                          <p:stCondLst>
                                            <p:cond delay="0"/>
                                          </p:stCondLst>
                                        </p:cTn>
                                        <p:tgtEl>
                                          <p:spTgt spid="6">
                                            <p:txEl>
                                              <p:pRg st="2" end="2"/>
                                            </p:txEl>
                                          </p:spTgt>
                                        </p:tgtEl>
                                        <p:attrNameLst>
                                          <p:attrName>style.visibility</p:attrName>
                                        </p:attrNameLst>
                                      </p:cBhvr>
                                      <p:to>
                                        <p:strVal val="visible"/>
                                      </p:to>
                                    </p:set>
                                    <p:animEffect transition="in" filter="randombar(vertical)">
                                      <p:cBhvr>
                                        <p:cTn id="46" dur="500"/>
                                        <p:tgtEl>
                                          <p:spTgt spid="6">
                                            <p:txEl>
                                              <p:pRg st="2" end="2"/>
                                            </p:txEl>
                                          </p:spTgt>
                                        </p:tgtEl>
                                      </p:cBhvr>
                                    </p:animEffect>
                                  </p:childTnLst>
                                </p:cTn>
                              </p:par>
                            </p:childTnLst>
                          </p:cTn>
                        </p:par>
                        <p:par>
                          <p:cTn id="47" fill="hold">
                            <p:stCondLst>
                              <p:cond delay="1000"/>
                            </p:stCondLst>
                            <p:childTnLst>
                              <p:par>
                                <p:cTn id="48" presetID="14" presetClass="entr" presetSubtype="5" fill="hold" grpId="0" nodeType="afterEffect">
                                  <p:stCondLst>
                                    <p:cond delay="0"/>
                                  </p:stCondLst>
                                  <p:childTnLst>
                                    <p:set>
                                      <p:cBhvr>
                                        <p:cTn id="49" dur="1" fill="hold">
                                          <p:stCondLst>
                                            <p:cond delay="0"/>
                                          </p:stCondLst>
                                        </p:cTn>
                                        <p:tgtEl>
                                          <p:spTgt spid="6">
                                            <p:txEl>
                                              <p:pRg st="3" end="3"/>
                                            </p:txEl>
                                          </p:spTgt>
                                        </p:tgtEl>
                                        <p:attrNameLst>
                                          <p:attrName>style.visibility</p:attrName>
                                        </p:attrNameLst>
                                      </p:cBhvr>
                                      <p:to>
                                        <p:strVal val="visible"/>
                                      </p:to>
                                    </p:set>
                                    <p:animEffect transition="in" filter="randombar(vertical)">
                                      <p:cBhvr>
                                        <p:cTn id="50" dur="500"/>
                                        <p:tgtEl>
                                          <p:spTgt spid="6">
                                            <p:txEl>
                                              <p:pRg st="3" end="3"/>
                                            </p:txEl>
                                          </p:spTgt>
                                        </p:tgtEl>
                                      </p:cBhvr>
                                    </p:animEffect>
                                  </p:childTnLst>
                                </p:cTn>
                              </p:par>
                            </p:childTnLst>
                          </p:cTn>
                        </p:par>
                        <p:par>
                          <p:cTn id="51" fill="hold">
                            <p:stCondLst>
                              <p:cond delay="1500"/>
                            </p:stCondLst>
                            <p:childTnLst>
                              <p:par>
                                <p:cTn id="52" presetID="14" presetClass="entr" presetSubtype="5" fill="hold" grpId="0" nodeType="afterEffect">
                                  <p:stCondLst>
                                    <p:cond delay="0"/>
                                  </p:stCondLst>
                                  <p:childTnLst>
                                    <p:set>
                                      <p:cBhvr>
                                        <p:cTn id="53" dur="1" fill="hold">
                                          <p:stCondLst>
                                            <p:cond delay="0"/>
                                          </p:stCondLst>
                                        </p:cTn>
                                        <p:tgtEl>
                                          <p:spTgt spid="6">
                                            <p:txEl>
                                              <p:pRg st="4" end="4"/>
                                            </p:txEl>
                                          </p:spTgt>
                                        </p:tgtEl>
                                        <p:attrNameLst>
                                          <p:attrName>style.visibility</p:attrName>
                                        </p:attrNameLst>
                                      </p:cBhvr>
                                      <p:to>
                                        <p:strVal val="visible"/>
                                      </p:to>
                                    </p:set>
                                    <p:animEffect transition="in" filter="randombar(vertical)">
                                      <p:cBhvr>
                                        <p:cTn id="54" dur="500"/>
                                        <p:tgtEl>
                                          <p:spTgt spid="6">
                                            <p:txEl>
                                              <p:pRg st="4" end="4"/>
                                            </p:txEl>
                                          </p:spTgt>
                                        </p:tgtEl>
                                      </p:cBhvr>
                                    </p:animEffect>
                                  </p:childTnLst>
                                </p:cTn>
                              </p:par>
                            </p:childTnLst>
                          </p:cTn>
                        </p:par>
                        <p:par>
                          <p:cTn id="55" fill="hold">
                            <p:stCondLst>
                              <p:cond delay="2000"/>
                            </p:stCondLst>
                            <p:childTnLst>
                              <p:par>
                                <p:cTn id="56" presetID="14" presetClass="entr" presetSubtype="5" fill="hold" grpId="0" nodeType="afterEffect">
                                  <p:stCondLst>
                                    <p:cond delay="0"/>
                                  </p:stCondLst>
                                  <p:childTnLst>
                                    <p:set>
                                      <p:cBhvr>
                                        <p:cTn id="57" dur="1" fill="hold">
                                          <p:stCondLst>
                                            <p:cond delay="0"/>
                                          </p:stCondLst>
                                        </p:cTn>
                                        <p:tgtEl>
                                          <p:spTgt spid="6">
                                            <p:txEl>
                                              <p:pRg st="5" end="5"/>
                                            </p:txEl>
                                          </p:spTgt>
                                        </p:tgtEl>
                                        <p:attrNameLst>
                                          <p:attrName>style.visibility</p:attrName>
                                        </p:attrNameLst>
                                      </p:cBhvr>
                                      <p:to>
                                        <p:strVal val="visible"/>
                                      </p:to>
                                    </p:set>
                                    <p:animEffect transition="in" filter="randombar(vertical)">
                                      <p:cBhvr>
                                        <p:cTn id="58" dur="500"/>
                                        <p:tgtEl>
                                          <p:spTgt spid="6">
                                            <p:txEl>
                                              <p:pRg st="5" end="5"/>
                                            </p:txEl>
                                          </p:spTgt>
                                        </p:tgtEl>
                                      </p:cBhvr>
                                    </p:animEffect>
                                  </p:childTnLst>
                                </p:cTn>
                              </p:par>
                            </p:childTnLst>
                          </p:cTn>
                        </p:par>
                        <p:par>
                          <p:cTn id="59" fill="hold">
                            <p:stCondLst>
                              <p:cond delay="2500"/>
                            </p:stCondLst>
                            <p:childTnLst>
                              <p:par>
                                <p:cTn id="60" presetID="14" presetClass="entr" presetSubtype="5" fill="hold" grpId="0" nodeType="afterEffect">
                                  <p:stCondLst>
                                    <p:cond delay="0"/>
                                  </p:stCondLst>
                                  <p:childTnLst>
                                    <p:set>
                                      <p:cBhvr>
                                        <p:cTn id="61" dur="1" fill="hold">
                                          <p:stCondLst>
                                            <p:cond delay="0"/>
                                          </p:stCondLst>
                                        </p:cTn>
                                        <p:tgtEl>
                                          <p:spTgt spid="6">
                                            <p:txEl>
                                              <p:pRg st="6" end="6"/>
                                            </p:txEl>
                                          </p:spTgt>
                                        </p:tgtEl>
                                        <p:attrNameLst>
                                          <p:attrName>style.visibility</p:attrName>
                                        </p:attrNameLst>
                                      </p:cBhvr>
                                      <p:to>
                                        <p:strVal val="visible"/>
                                      </p:to>
                                    </p:set>
                                    <p:animEffect transition="in" filter="randombar(vertical)">
                                      <p:cBhvr>
                                        <p:cTn id="62" dur="500"/>
                                        <p:tgtEl>
                                          <p:spTgt spid="6">
                                            <p:txEl>
                                              <p:pRg st="6" end="6"/>
                                            </p:txEl>
                                          </p:spTgt>
                                        </p:tgtEl>
                                      </p:cBhvr>
                                    </p:animEffect>
                                  </p:childTnLst>
                                </p:cTn>
                              </p:par>
                            </p:childTnLst>
                          </p:cTn>
                        </p:par>
                        <p:par>
                          <p:cTn id="63" fill="hold">
                            <p:stCondLst>
                              <p:cond delay="3000"/>
                            </p:stCondLst>
                            <p:childTnLst>
                              <p:par>
                                <p:cTn id="64" presetID="14" presetClass="entr" presetSubtype="5" fill="hold" grpId="0" nodeType="afterEffect">
                                  <p:stCondLst>
                                    <p:cond delay="0"/>
                                  </p:stCondLst>
                                  <p:childTnLst>
                                    <p:set>
                                      <p:cBhvr>
                                        <p:cTn id="65" dur="1" fill="hold">
                                          <p:stCondLst>
                                            <p:cond delay="0"/>
                                          </p:stCondLst>
                                        </p:cTn>
                                        <p:tgtEl>
                                          <p:spTgt spid="6">
                                            <p:txEl>
                                              <p:pRg st="7" end="7"/>
                                            </p:txEl>
                                          </p:spTgt>
                                        </p:tgtEl>
                                        <p:attrNameLst>
                                          <p:attrName>style.visibility</p:attrName>
                                        </p:attrNameLst>
                                      </p:cBhvr>
                                      <p:to>
                                        <p:strVal val="visible"/>
                                      </p:to>
                                    </p:set>
                                    <p:animEffect transition="in" filter="randombar(vertical)">
                                      <p:cBhvr>
                                        <p:cTn id="66" dur="500"/>
                                        <p:tgtEl>
                                          <p:spTgt spid="6">
                                            <p:txEl>
                                              <p:pRg st="7" end="7"/>
                                            </p:txEl>
                                          </p:spTgt>
                                        </p:tgtEl>
                                      </p:cBhvr>
                                    </p:animEffect>
                                  </p:childTnLst>
                                </p:cTn>
                              </p:par>
                            </p:childTnLst>
                          </p:cTn>
                        </p:par>
                        <p:par>
                          <p:cTn id="67" fill="hold">
                            <p:stCondLst>
                              <p:cond delay="3500"/>
                            </p:stCondLst>
                            <p:childTnLst>
                              <p:par>
                                <p:cTn id="68" presetID="14" presetClass="entr" presetSubtype="5" fill="hold" grpId="0" nodeType="afterEffect">
                                  <p:stCondLst>
                                    <p:cond delay="0"/>
                                  </p:stCondLst>
                                  <p:childTnLst>
                                    <p:set>
                                      <p:cBhvr>
                                        <p:cTn id="69" dur="1" fill="hold">
                                          <p:stCondLst>
                                            <p:cond delay="0"/>
                                          </p:stCondLst>
                                        </p:cTn>
                                        <p:tgtEl>
                                          <p:spTgt spid="6">
                                            <p:txEl>
                                              <p:pRg st="8" end="8"/>
                                            </p:txEl>
                                          </p:spTgt>
                                        </p:tgtEl>
                                        <p:attrNameLst>
                                          <p:attrName>style.visibility</p:attrName>
                                        </p:attrNameLst>
                                      </p:cBhvr>
                                      <p:to>
                                        <p:strVal val="visible"/>
                                      </p:to>
                                    </p:set>
                                    <p:animEffect transition="in" filter="randombar(vertical)">
                                      <p:cBhvr>
                                        <p:cTn id="70" dur="500"/>
                                        <p:tgtEl>
                                          <p:spTgt spid="6">
                                            <p:txEl>
                                              <p:pRg st="8" end="8"/>
                                            </p:txEl>
                                          </p:spTgt>
                                        </p:tgtEl>
                                      </p:cBhvr>
                                    </p:animEffect>
                                  </p:childTnLst>
                                </p:cTn>
                              </p:par>
                            </p:childTnLst>
                          </p:cTn>
                        </p:par>
                        <p:par>
                          <p:cTn id="71" fill="hold">
                            <p:stCondLst>
                              <p:cond delay="4000"/>
                            </p:stCondLst>
                            <p:childTnLst>
                              <p:par>
                                <p:cTn id="72" presetID="14" presetClass="entr" presetSubtype="5" fill="hold" grpId="0" nodeType="afterEffect">
                                  <p:stCondLst>
                                    <p:cond delay="0"/>
                                  </p:stCondLst>
                                  <p:childTnLst>
                                    <p:set>
                                      <p:cBhvr>
                                        <p:cTn id="73" dur="1" fill="hold">
                                          <p:stCondLst>
                                            <p:cond delay="0"/>
                                          </p:stCondLst>
                                        </p:cTn>
                                        <p:tgtEl>
                                          <p:spTgt spid="6">
                                            <p:txEl>
                                              <p:pRg st="9" end="9"/>
                                            </p:txEl>
                                          </p:spTgt>
                                        </p:tgtEl>
                                        <p:attrNameLst>
                                          <p:attrName>style.visibility</p:attrName>
                                        </p:attrNameLst>
                                      </p:cBhvr>
                                      <p:to>
                                        <p:strVal val="visible"/>
                                      </p:to>
                                    </p:set>
                                    <p:animEffect transition="in" filter="randombar(vertical)">
                                      <p:cBhvr>
                                        <p:cTn id="74" dur="500"/>
                                        <p:tgtEl>
                                          <p:spTgt spid="6">
                                            <p:txEl>
                                              <p:pRg st="9" end="9"/>
                                            </p:txEl>
                                          </p:spTgt>
                                        </p:tgtEl>
                                      </p:cBhvr>
                                    </p:animEffect>
                                  </p:childTnLst>
                                </p:cTn>
                              </p:par>
                            </p:childTnLst>
                          </p:cTn>
                        </p:par>
                        <p:par>
                          <p:cTn id="75" fill="hold">
                            <p:stCondLst>
                              <p:cond delay="4500"/>
                            </p:stCondLst>
                            <p:childTnLst>
                              <p:par>
                                <p:cTn id="76" presetID="14" presetClass="entr" presetSubtype="5" fill="hold" grpId="0" nodeType="afterEffect">
                                  <p:stCondLst>
                                    <p:cond delay="0"/>
                                  </p:stCondLst>
                                  <p:childTnLst>
                                    <p:set>
                                      <p:cBhvr>
                                        <p:cTn id="77" dur="1" fill="hold">
                                          <p:stCondLst>
                                            <p:cond delay="0"/>
                                          </p:stCondLst>
                                        </p:cTn>
                                        <p:tgtEl>
                                          <p:spTgt spid="6">
                                            <p:txEl>
                                              <p:pRg st="10" end="10"/>
                                            </p:txEl>
                                          </p:spTgt>
                                        </p:tgtEl>
                                        <p:attrNameLst>
                                          <p:attrName>style.visibility</p:attrName>
                                        </p:attrNameLst>
                                      </p:cBhvr>
                                      <p:to>
                                        <p:strVal val="visible"/>
                                      </p:to>
                                    </p:set>
                                    <p:animEffect transition="in" filter="randombar(vertical)">
                                      <p:cBhvr>
                                        <p:cTn id="78" dur="500"/>
                                        <p:tgtEl>
                                          <p:spTgt spid="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8" grpId="0" uiExpand="1"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Votive relief sacrifice Louvre Ma756.jpg"/>
          <p:cNvPicPr>
            <a:picLocks noChangeAspect="1" noChangeArrowheads="1"/>
          </p:cNvPicPr>
          <p:nvPr/>
        </p:nvPicPr>
        <p:blipFill rotWithShape="1">
          <a:blip r:embed="rId2">
            <a:extLst>
              <a:ext uri="{28A0092B-C50C-407E-A947-70E740481C1C}">
                <a14:useLocalDpi xmlns:a14="http://schemas.microsoft.com/office/drawing/2010/main" val="0"/>
              </a:ext>
            </a:extLst>
          </a:blip>
          <a:srcRect l="14365" r="2716"/>
          <a:stretch/>
        </p:blipFill>
        <p:spPr bwMode="auto">
          <a:xfrm>
            <a:off x="-40748" y="0"/>
            <a:ext cx="925151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a:xfrm>
            <a:off x="457200" y="1524000"/>
            <a:ext cx="8229600" cy="5145360"/>
          </a:xfrm>
        </p:spPr>
        <p:txBody>
          <a:bodyPr>
            <a:normAutofit fontScale="92500"/>
          </a:bodyPr>
          <a:lstStyle/>
          <a:p>
            <a:r>
              <a:rPr lang="en-GB" dirty="0"/>
              <a:t>Greek/Roman religion</a:t>
            </a:r>
          </a:p>
          <a:p>
            <a:pPr lvl="1"/>
            <a:r>
              <a:rPr lang="en-GB" dirty="0"/>
              <a:t>a religion without revelation, dogma or orthodoxy</a:t>
            </a:r>
            <a:br>
              <a:rPr lang="en-GB" dirty="0"/>
            </a:br>
            <a:r>
              <a:rPr lang="en-GB" dirty="0">
                <a:solidFill>
                  <a:schemeClr val="accent4">
                    <a:lumMod val="20000"/>
                    <a:lumOff val="80000"/>
                  </a:schemeClr>
                </a:solidFill>
              </a:rPr>
              <a:t>no: orthodoxy, no “the right belief” (</a:t>
            </a:r>
            <a:r>
              <a:rPr lang="en-GB" i="1" dirty="0" err="1">
                <a:solidFill>
                  <a:schemeClr val="accent4">
                    <a:lumMod val="20000"/>
                    <a:lumOff val="80000"/>
                  </a:schemeClr>
                </a:solidFill>
              </a:rPr>
              <a:t>orthos+doxa</a:t>
            </a:r>
            <a:r>
              <a:rPr lang="en-GB" i="1" dirty="0">
                <a:solidFill>
                  <a:schemeClr val="accent4">
                    <a:lumMod val="20000"/>
                    <a:lumOff val="80000"/>
                  </a:schemeClr>
                </a:solidFill>
              </a:rPr>
              <a:t>)</a:t>
            </a:r>
          </a:p>
          <a:p>
            <a:r>
              <a:rPr lang="en-GB" dirty="0"/>
              <a:t>Orthopraxy</a:t>
            </a:r>
          </a:p>
          <a:p>
            <a:pPr lvl="1"/>
            <a:r>
              <a:rPr lang="en-GB" dirty="0"/>
              <a:t>the </a:t>
            </a:r>
            <a:r>
              <a:rPr lang="en-GB" dirty="0">
                <a:solidFill>
                  <a:srgbClr val="FFC000"/>
                </a:solidFill>
              </a:rPr>
              <a:t>correct execution </a:t>
            </a:r>
            <a:r>
              <a:rPr lang="en-GB" dirty="0"/>
              <a:t>of prescribed rituals</a:t>
            </a:r>
          </a:p>
          <a:p>
            <a:r>
              <a:rPr lang="en-GB" dirty="0"/>
              <a:t>Ritualistic religion, very traditional</a:t>
            </a:r>
          </a:p>
          <a:p>
            <a:pPr lvl="1"/>
            <a:r>
              <a:rPr lang="en-GB" dirty="0"/>
              <a:t>but also open to integrating new elements, new deities,…</a:t>
            </a:r>
          </a:p>
          <a:p>
            <a:r>
              <a:rPr lang="en-GB" dirty="0"/>
              <a:t>Rituals  construct &amp; convey a representation of the divine and of social-political order</a:t>
            </a:r>
          </a:p>
          <a:p>
            <a:pPr lvl="1"/>
            <a:r>
              <a:rPr lang="en-GB" dirty="0"/>
              <a:t>While the only dogma refers to the form of ritual practice and the need to sacrifice, in a “traditional” form, the </a:t>
            </a:r>
            <a:r>
              <a:rPr lang="en-GB" dirty="0">
                <a:solidFill>
                  <a:srgbClr val="FFFF00"/>
                </a:solidFill>
              </a:rPr>
              <a:t>individual</a:t>
            </a:r>
            <a:r>
              <a:rPr lang="en-GB" dirty="0"/>
              <a:t> is entirely free to think about the gods, religions and the world</a:t>
            </a:r>
          </a:p>
        </p:txBody>
      </p:sp>
      <p:sp>
        <p:nvSpPr>
          <p:cNvPr id="3" name="Title 2"/>
          <p:cNvSpPr>
            <a:spLocks noGrp="1"/>
          </p:cNvSpPr>
          <p:nvPr>
            <p:ph type="title"/>
          </p:nvPr>
        </p:nvSpPr>
        <p:spPr/>
        <p:txBody>
          <a:bodyPr>
            <a:normAutofit/>
          </a:bodyPr>
          <a:lstStyle/>
          <a:p>
            <a:r>
              <a:rPr lang="en-GB" dirty="0"/>
              <a:t>Orthopraxy as basis</a:t>
            </a:r>
          </a:p>
        </p:txBody>
      </p:sp>
      <p:sp>
        <p:nvSpPr>
          <p:cNvPr id="5" name="TextBox 4"/>
          <p:cNvSpPr txBox="1"/>
          <p:nvPr/>
        </p:nvSpPr>
        <p:spPr>
          <a:xfrm>
            <a:off x="4427984" y="6237312"/>
            <a:ext cx="4104456" cy="646331"/>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r"/>
            <a:r>
              <a:rPr lang="en-GB" dirty="0">
                <a:sym typeface="Wingdings" panose="05000000000000000000" pitchFamily="2" charset="2"/>
              </a:rPr>
              <a:t></a:t>
            </a:r>
            <a:r>
              <a:rPr lang="en-GB" dirty="0"/>
              <a:t>Religious Freedom</a:t>
            </a:r>
          </a:p>
          <a:p>
            <a:pPr algn="r"/>
            <a:r>
              <a:rPr lang="en-GB" dirty="0">
                <a:sym typeface="Wingdings" panose="05000000000000000000" pitchFamily="2" charset="2"/>
              </a:rPr>
              <a:t>Religious Individualisation</a:t>
            </a:r>
            <a:endParaRPr lang="en-GB" dirty="0"/>
          </a:p>
        </p:txBody>
      </p:sp>
    </p:spTree>
    <p:extLst>
      <p:ext uri="{BB962C8B-B14F-4D97-AF65-F5344CB8AC3E}">
        <p14:creationId xmlns:p14="http://schemas.microsoft.com/office/powerpoint/2010/main" val="30761552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decel="50000" fill="hold">
                                          <p:stCondLst>
                                            <p:cond delay="0"/>
                                          </p:stCondLst>
                                        </p:cTn>
                                        <p:tgtEl>
                                          <p:spTgt spid="2">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2">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xEl>
                                              <p:pRg st="0" end="0"/>
                                            </p:txEl>
                                          </p:spTgt>
                                        </p:tgtEl>
                                      </p:cBhvr>
                                    </p:animEffect>
                                  </p:childTnLst>
                                </p:cTn>
                              </p:par>
                              <p:par>
                                <p:cTn id="15" presetID="25" presetClass="entr" presetSubtype="0" fill="hold" grpId="0"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p:cTn id="17" dur="500" decel="50000" fill="hold">
                                          <p:stCondLst>
                                            <p:cond delay="0"/>
                                          </p:stCondLst>
                                        </p:cTn>
                                        <p:tgtEl>
                                          <p:spTgt spid="2">
                                            <p:txEl>
                                              <p:pRg st="1" end="1"/>
                                            </p:txEl>
                                          </p:spTgt>
                                        </p:tgtEl>
                                        <p:attrNameLst>
                                          <p:attrName>style.rotation</p:attrName>
                                        </p:attrNameLst>
                                      </p:cBhvr>
                                      <p:tavLst>
                                        <p:tav tm="0">
                                          <p:val>
                                            <p:fltVal val="-90"/>
                                          </p:val>
                                        </p:tav>
                                        <p:tav tm="100000">
                                          <p:val>
                                            <p:fltVal val="0"/>
                                          </p:val>
                                        </p:tav>
                                      </p:tavLst>
                                    </p:anim>
                                    <p:anim calcmode="lin" valueType="num">
                                      <p:cBhvr>
                                        <p:cTn id="18" dur="500" decel="50000" fill="hold">
                                          <p:stCondLst>
                                            <p:cond delay="0"/>
                                          </p:stCondLst>
                                        </p:cTn>
                                        <p:tgtEl>
                                          <p:spTgt spid="2">
                                            <p:txEl>
                                              <p:pRg st="1" end="1"/>
                                            </p:txEl>
                                          </p:spTgt>
                                        </p:tgtEl>
                                        <p:attrNameLst>
                                          <p:attrName>ppt_w</p:attrName>
                                        </p:attrNameLst>
                                      </p:cBhvr>
                                      <p:tavLst>
                                        <p:tav tm="0">
                                          <p:val>
                                            <p:strVal val="#ppt_w"/>
                                          </p:val>
                                        </p:tav>
                                        <p:tav tm="100000">
                                          <p:val>
                                            <p:strVal val="#ppt_w*.05"/>
                                          </p:val>
                                        </p:tav>
                                      </p:tavLst>
                                    </p:anim>
                                    <p:anim calcmode="lin" valueType="num">
                                      <p:cBhvr>
                                        <p:cTn id="19" dur="500" accel="50000" fill="hold">
                                          <p:stCondLst>
                                            <p:cond delay="500"/>
                                          </p:stCondLst>
                                        </p:cTn>
                                        <p:tgtEl>
                                          <p:spTgt spid="2">
                                            <p:txEl>
                                              <p:pRg st="1" end="1"/>
                                            </p:txEl>
                                          </p:spTgt>
                                        </p:tgtEl>
                                        <p:attrNameLst>
                                          <p:attrName>ppt_w</p:attrName>
                                        </p:attrNameLst>
                                      </p:cBhvr>
                                      <p:tavLst>
                                        <p:tav tm="0">
                                          <p:val>
                                            <p:strVal val="#ppt_w*.05"/>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 calcmode="lin" valueType="num">
                                      <p:cBhvr>
                                        <p:cTn id="21" dur="500" decel="50000" fill="hold">
                                          <p:stCondLst>
                                            <p:cond delay="0"/>
                                          </p:stCondLst>
                                        </p:cTn>
                                        <p:tgtEl>
                                          <p:spTgt spid="2">
                                            <p:txEl>
                                              <p:pRg st="1" end="1"/>
                                            </p:txEl>
                                          </p:spTgt>
                                        </p:tgtEl>
                                        <p:attrNameLst>
                                          <p:attrName>ppt_x</p:attrName>
                                        </p:attrNameLst>
                                      </p:cBhvr>
                                      <p:tavLst>
                                        <p:tav tm="0">
                                          <p:val>
                                            <p:strVal val="#ppt_x+.4"/>
                                          </p:val>
                                        </p:tav>
                                        <p:tav tm="100000">
                                          <p:val>
                                            <p:strVal val="#ppt_x"/>
                                          </p:val>
                                        </p:tav>
                                      </p:tavLst>
                                    </p:anim>
                                    <p:anim calcmode="lin" valueType="num">
                                      <p:cBhvr>
                                        <p:cTn id="22" dur="500" decel="50000" fill="hold">
                                          <p:stCondLst>
                                            <p:cond delay="0"/>
                                          </p:stCondLst>
                                        </p:cTn>
                                        <p:tgtEl>
                                          <p:spTgt spid="2">
                                            <p:txEl>
                                              <p:pRg st="1" end="1"/>
                                            </p:txEl>
                                          </p:spTgt>
                                        </p:tgtEl>
                                        <p:attrNameLst>
                                          <p:attrName>ppt_y</p:attrName>
                                        </p:attrNameLst>
                                      </p:cBhvr>
                                      <p:tavLst>
                                        <p:tav tm="0">
                                          <p:val>
                                            <p:strVal val="#ppt_y-.2"/>
                                          </p:val>
                                        </p:tav>
                                        <p:tav tm="100000">
                                          <p:val>
                                            <p:strVal val="#ppt_y+.1"/>
                                          </p:val>
                                        </p:tav>
                                      </p:tavLst>
                                    </p:anim>
                                    <p:anim calcmode="lin" valueType="num">
                                      <p:cBhvr>
                                        <p:cTn id="23" dur="500" accel="50000" fill="hold">
                                          <p:stCondLst>
                                            <p:cond delay="500"/>
                                          </p:stCondLst>
                                        </p:cTn>
                                        <p:tgtEl>
                                          <p:spTgt spid="2">
                                            <p:txEl>
                                              <p:pRg st="1" end="1"/>
                                            </p:txEl>
                                          </p:spTgt>
                                        </p:tgtEl>
                                        <p:attrNameLst>
                                          <p:attrName>ppt_y</p:attrName>
                                        </p:attrNameLst>
                                      </p:cBhvr>
                                      <p:tavLst>
                                        <p:tav tm="0">
                                          <p:val>
                                            <p:strVal val="#ppt_y+.1"/>
                                          </p:val>
                                        </p:tav>
                                        <p:tav tm="100000">
                                          <p:val>
                                            <p:strVal val="#ppt_y"/>
                                          </p:val>
                                        </p:tav>
                                      </p:tavLst>
                                    </p:anim>
                                    <p:animEffect transition="in" filter="fade">
                                      <p:cBhvr>
                                        <p:cTn id="24" dur="1000" decel="50000">
                                          <p:stCondLst>
                                            <p:cond delay="0"/>
                                          </p:stCondLst>
                                        </p:cTn>
                                        <p:tgtEl>
                                          <p:spTgt spid="2">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5" presetClass="entr" presetSubtype="0" fill="hold" grpId="0" nodeType="clickEffect">
                                  <p:stCondLst>
                                    <p:cond delay="0"/>
                                  </p:stCondLst>
                                  <p:childTnLst>
                                    <p:set>
                                      <p:cBhvr>
                                        <p:cTn id="28" dur="1" fill="hold">
                                          <p:stCondLst>
                                            <p:cond delay="0"/>
                                          </p:stCondLst>
                                        </p:cTn>
                                        <p:tgtEl>
                                          <p:spTgt spid="2">
                                            <p:txEl>
                                              <p:pRg st="2" end="2"/>
                                            </p:txEl>
                                          </p:spTgt>
                                        </p:tgtEl>
                                        <p:attrNameLst>
                                          <p:attrName>style.visibility</p:attrName>
                                        </p:attrNameLst>
                                      </p:cBhvr>
                                      <p:to>
                                        <p:strVal val="visible"/>
                                      </p:to>
                                    </p:set>
                                    <p:anim calcmode="lin" valueType="num">
                                      <p:cBhvr>
                                        <p:cTn id="29" dur="500" decel="50000" fill="hold">
                                          <p:stCondLst>
                                            <p:cond delay="0"/>
                                          </p:stCondLst>
                                        </p:cTn>
                                        <p:tgtEl>
                                          <p:spTgt spid="2">
                                            <p:txEl>
                                              <p:pRg st="2" end="2"/>
                                            </p:txEl>
                                          </p:spTgt>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2">
                                            <p:txEl>
                                              <p:pRg st="2" end="2"/>
                                            </p:txEl>
                                          </p:spTgt>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2">
                                            <p:txEl>
                                              <p:pRg st="2" end="2"/>
                                            </p:txEl>
                                          </p:spTgt>
                                        </p:tgtEl>
                                        <p:attrNameLst>
                                          <p:attrName>ppt_w</p:attrName>
                                        </p:attrNameLst>
                                      </p:cBhvr>
                                      <p:tavLst>
                                        <p:tav tm="0">
                                          <p:val>
                                            <p:strVal val="#ppt_w*.05"/>
                                          </p:val>
                                        </p:tav>
                                        <p:tav tm="100000">
                                          <p:val>
                                            <p:strVal val="#ppt_w"/>
                                          </p:val>
                                        </p:tav>
                                      </p:tavLst>
                                    </p:anim>
                                    <p:anim calcmode="lin" valueType="num">
                                      <p:cBhvr>
                                        <p:cTn id="32" dur="1000" fill="hold"/>
                                        <p:tgtEl>
                                          <p:spTgt spid="2">
                                            <p:txEl>
                                              <p:pRg st="2" end="2"/>
                                            </p:txEl>
                                          </p:spTgt>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2">
                                            <p:txEl>
                                              <p:pRg st="2" end="2"/>
                                            </p:txEl>
                                          </p:spTgt>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2">
                                            <p:txEl>
                                              <p:pRg st="2" end="2"/>
                                            </p:txEl>
                                          </p:spTgt>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2">
                                            <p:txEl>
                                              <p:pRg st="2" end="2"/>
                                            </p:txEl>
                                          </p:spTgt>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2">
                                            <p:txEl>
                                              <p:pRg st="2" end="2"/>
                                            </p:txEl>
                                          </p:spTgt>
                                        </p:tgtEl>
                                      </p:cBhvr>
                                    </p:animEffect>
                                  </p:childTnLst>
                                </p:cTn>
                              </p:par>
                              <p:par>
                                <p:cTn id="37" presetID="25" presetClass="entr" presetSubtype="0" fill="hold" grpId="0" nodeType="with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anim calcmode="lin" valueType="num">
                                      <p:cBhvr>
                                        <p:cTn id="39" dur="500" decel="50000" fill="hold">
                                          <p:stCondLst>
                                            <p:cond delay="0"/>
                                          </p:stCondLst>
                                        </p:cTn>
                                        <p:tgtEl>
                                          <p:spTgt spid="2">
                                            <p:txEl>
                                              <p:pRg st="3" end="3"/>
                                            </p:txEl>
                                          </p:spTgt>
                                        </p:tgtEl>
                                        <p:attrNameLst>
                                          <p:attrName>style.rotation</p:attrName>
                                        </p:attrNameLst>
                                      </p:cBhvr>
                                      <p:tavLst>
                                        <p:tav tm="0">
                                          <p:val>
                                            <p:fltVal val="-90"/>
                                          </p:val>
                                        </p:tav>
                                        <p:tav tm="100000">
                                          <p:val>
                                            <p:fltVal val="0"/>
                                          </p:val>
                                        </p:tav>
                                      </p:tavLst>
                                    </p:anim>
                                    <p:anim calcmode="lin" valueType="num">
                                      <p:cBhvr>
                                        <p:cTn id="40" dur="500" decel="50000" fill="hold">
                                          <p:stCondLst>
                                            <p:cond delay="0"/>
                                          </p:stCondLst>
                                        </p:cTn>
                                        <p:tgtEl>
                                          <p:spTgt spid="2">
                                            <p:txEl>
                                              <p:pRg st="3" end="3"/>
                                            </p:txEl>
                                          </p:spTgt>
                                        </p:tgtEl>
                                        <p:attrNameLst>
                                          <p:attrName>ppt_w</p:attrName>
                                        </p:attrNameLst>
                                      </p:cBhvr>
                                      <p:tavLst>
                                        <p:tav tm="0">
                                          <p:val>
                                            <p:strVal val="#ppt_w"/>
                                          </p:val>
                                        </p:tav>
                                        <p:tav tm="100000">
                                          <p:val>
                                            <p:strVal val="#ppt_w*.05"/>
                                          </p:val>
                                        </p:tav>
                                      </p:tavLst>
                                    </p:anim>
                                    <p:anim calcmode="lin" valueType="num">
                                      <p:cBhvr>
                                        <p:cTn id="41" dur="500" accel="50000" fill="hold">
                                          <p:stCondLst>
                                            <p:cond delay="500"/>
                                          </p:stCondLst>
                                        </p:cTn>
                                        <p:tgtEl>
                                          <p:spTgt spid="2">
                                            <p:txEl>
                                              <p:pRg st="3" end="3"/>
                                            </p:txEl>
                                          </p:spTgt>
                                        </p:tgtEl>
                                        <p:attrNameLst>
                                          <p:attrName>ppt_w</p:attrName>
                                        </p:attrNameLst>
                                      </p:cBhvr>
                                      <p:tavLst>
                                        <p:tav tm="0">
                                          <p:val>
                                            <p:strVal val="#ppt_w*.05"/>
                                          </p:val>
                                        </p:tav>
                                        <p:tav tm="100000">
                                          <p:val>
                                            <p:strVal val="#ppt_w"/>
                                          </p:val>
                                        </p:tav>
                                      </p:tavLst>
                                    </p:anim>
                                    <p:anim calcmode="lin" valueType="num">
                                      <p:cBhvr>
                                        <p:cTn id="42" dur="1000" fill="hold"/>
                                        <p:tgtEl>
                                          <p:spTgt spid="2">
                                            <p:txEl>
                                              <p:pRg st="3" end="3"/>
                                            </p:txEl>
                                          </p:spTgt>
                                        </p:tgtEl>
                                        <p:attrNameLst>
                                          <p:attrName>ppt_h</p:attrName>
                                        </p:attrNameLst>
                                      </p:cBhvr>
                                      <p:tavLst>
                                        <p:tav tm="0">
                                          <p:val>
                                            <p:strVal val="#ppt_h"/>
                                          </p:val>
                                        </p:tav>
                                        <p:tav tm="100000">
                                          <p:val>
                                            <p:strVal val="#ppt_h"/>
                                          </p:val>
                                        </p:tav>
                                      </p:tavLst>
                                    </p:anim>
                                    <p:anim calcmode="lin" valueType="num">
                                      <p:cBhvr>
                                        <p:cTn id="43" dur="500" decel="50000" fill="hold">
                                          <p:stCondLst>
                                            <p:cond delay="0"/>
                                          </p:stCondLst>
                                        </p:cTn>
                                        <p:tgtEl>
                                          <p:spTgt spid="2">
                                            <p:txEl>
                                              <p:pRg st="3" end="3"/>
                                            </p:txEl>
                                          </p:spTgt>
                                        </p:tgtEl>
                                        <p:attrNameLst>
                                          <p:attrName>ppt_x</p:attrName>
                                        </p:attrNameLst>
                                      </p:cBhvr>
                                      <p:tavLst>
                                        <p:tav tm="0">
                                          <p:val>
                                            <p:strVal val="#ppt_x+.4"/>
                                          </p:val>
                                        </p:tav>
                                        <p:tav tm="100000">
                                          <p:val>
                                            <p:strVal val="#ppt_x"/>
                                          </p:val>
                                        </p:tav>
                                      </p:tavLst>
                                    </p:anim>
                                    <p:anim calcmode="lin" valueType="num">
                                      <p:cBhvr>
                                        <p:cTn id="44" dur="500" decel="50000" fill="hold">
                                          <p:stCondLst>
                                            <p:cond delay="0"/>
                                          </p:stCondLst>
                                        </p:cTn>
                                        <p:tgtEl>
                                          <p:spTgt spid="2">
                                            <p:txEl>
                                              <p:pRg st="3" end="3"/>
                                            </p:txEl>
                                          </p:spTgt>
                                        </p:tgtEl>
                                        <p:attrNameLst>
                                          <p:attrName>ppt_y</p:attrName>
                                        </p:attrNameLst>
                                      </p:cBhvr>
                                      <p:tavLst>
                                        <p:tav tm="0">
                                          <p:val>
                                            <p:strVal val="#ppt_y-.2"/>
                                          </p:val>
                                        </p:tav>
                                        <p:tav tm="100000">
                                          <p:val>
                                            <p:strVal val="#ppt_y+.1"/>
                                          </p:val>
                                        </p:tav>
                                      </p:tavLst>
                                    </p:anim>
                                    <p:anim calcmode="lin" valueType="num">
                                      <p:cBhvr>
                                        <p:cTn id="45" dur="500" accel="50000" fill="hold">
                                          <p:stCondLst>
                                            <p:cond delay="500"/>
                                          </p:stCondLst>
                                        </p:cTn>
                                        <p:tgtEl>
                                          <p:spTgt spid="2">
                                            <p:txEl>
                                              <p:pRg st="3" end="3"/>
                                            </p:txEl>
                                          </p:spTgt>
                                        </p:tgtEl>
                                        <p:attrNameLst>
                                          <p:attrName>ppt_y</p:attrName>
                                        </p:attrNameLst>
                                      </p:cBhvr>
                                      <p:tavLst>
                                        <p:tav tm="0">
                                          <p:val>
                                            <p:strVal val="#ppt_y+.1"/>
                                          </p:val>
                                        </p:tav>
                                        <p:tav tm="100000">
                                          <p:val>
                                            <p:strVal val="#ppt_y"/>
                                          </p:val>
                                        </p:tav>
                                      </p:tavLst>
                                    </p:anim>
                                    <p:animEffect transition="in" filter="fade">
                                      <p:cBhvr>
                                        <p:cTn id="46" dur="1000" decel="50000">
                                          <p:stCondLst>
                                            <p:cond delay="0"/>
                                          </p:stCondLst>
                                        </p:cTn>
                                        <p:tgtEl>
                                          <p:spTgt spid="2">
                                            <p:txEl>
                                              <p:pRg st="3" end="3"/>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5" presetClass="entr" presetSubtype="0" fill="hold" grpId="0" nodeType="clickEffect">
                                  <p:stCondLst>
                                    <p:cond delay="0"/>
                                  </p:stCondLst>
                                  <p:childTnLst>
                                    <p:set>
                                      <p:cBhvr>
                                        <p:cTn id="50" dur="1" fill="hold">
                                          <p:stCondLst>
                                            <p:cond delay="0"/>
                                          </p:stCondLst>
                                        </p:cTn>
                                        <p:tgtEl>
                                          <p:spTgt spid="2">
                                            <p:txEl>
                                              <p:pRg st="4" end="4"/>
                                            </p:txEl>
                                          </p:spTgt>
                                        </p:tgtEl>
                                        <p:attrNameLst>
                                          <p:attrName>style.visibility</p:attrName>
                                        </p:attrNameLst>
                                      </p:cBhvr>
                                      <p:to>
                                        <p:strVal val="visible"/>
                                      </p:to>
                                    </p:set>
                                    <p:anim calcmode="lin" valueType="num">
                                      <p:cBhvr>
                                        <p:cTn id="51" dur="500" decel="50000" fill="hold">
                                          <p:stCondLst>
                                            <p:cond delay="0"/>
                                          </p:stCondLst>
                                        </p:cTn>
                                        <p:tgtEl>
                                          <p:spTgt spid="2">
                                            <p:txEl>
                                              <p:pRg st="4" end="4"/>
                                            </p:txEl>
                                          </p:spTgt>
                                        </p:tgtEl>
                                        <p:attrNameLst>
                                          <p:attrName>style.rotation</p:attrName>
                                        </p:attrNameLst>
                                      </p:cBhvr>
                                      <p:tavLst>
                                        <p:tav tm="0">
                                          <p:val>
                                            <p:fltVal val="-90"/>
                                          </p:val>
                                        </p:tav>
                                        <p:tav tm="100000">
                                          <p:val>
                                            <p:fltVal val="0"/>
                                          </p:val>
                                        </p:tav>
                                      </p:tavLst>
                                    </p:anim>
                                    <p:anim calcmode="lin" valueType="num">
                                      <p:cBhvr>
                                        <p:cTn id="52" dur="500" decel="50000" fill="hold">
                                          <p:stCondLst>
                                            <p:cond delay="0"/>
                                          </p:stCondLst>
                                        </p:cTn>
                                        <p:tgtEl>
                                          <p:spTgt spid="2">
                                            <p:txEl>
                                              <p:pRg st="4" end="4"/>
                                            </p:txEl>
                                          </p:spTgt>
                                        </p:tgtEl>
                                        <p:attrNameLst>
                                          <p:attrName>ppt_w</p:attrName>
                                        </p:attrNameLst>
                                      </p:cBhvr>
                                      <p:tavLst>
                                        <p:tav tm="0">
                                          <p:val>
                                            <p:strVal val="#ppt_w"/>
                                          </p:val>
                                        </p:tav>
                                        <p:tav tm="100000">
                                          <p:val>
                                            <p:strVal val="#ppt_w*.05"/>
                                          </p:val>
                                        </p:tav>
                                      </p:tavLst>
                                    </p:anim>
                                    <p:anim calcmode="lin" valueType="num">
                                      <p:cBhvr>
                                        <p:cTn id="53" dur="500" accel="50000" fill="hold">
                                          <p:stCondLst>
                                            <p:cond delay="500"/>
                                          </p:stCondLst>
                                        </p:cTn>
                                        <p:tgtEl>
                                          <p:spTgt spid="2">
                                            <p:txEl>
                                              <p:pRg st="4" end="4"/>
                                            </p:txEl>
                                          </p:spTgt>
                                        </p:tgtEl>
                                        <p:attrNameLst>
                                          <p:attrName>ppt_w</p:attrName>
                                        </p:attrNameLst>
                                      </p:cBhvr>
                                      <p:tavLst>
                                        <p:tav tm="0">
                                          <p:val>
                                            <p:strVal val="#ppt_w*.05"/>
                                          </p:val>
                                        </p:tav>
                                        <p:tav tm="100000">
                                          <p:val>
                                            <p:strVal val="#ppt_w"/>
                                          </p:val>
                                        </p:tav>
                                      </p:tavLst>
                                    </p:anim>
                                    <p:anim calcmode="lin" valueType="num">
                                      <p:cBhvr>
                                        <p:cTn id="54" dur="1000" fill="hold"/>
                                        <p:tgtEl>
                                          <p:spTgt spid="2">
                                            <p:txEl>
                                              <p:pRg st="4" end="4"/>
                                            </p:txEl>
                                          </p:spTgt>
                                        </p:tgtEl>
                                        <p:attrNameLst>
                                          <p:attrName>ppt_h</p:attrName>
                                        </p:attrNameLst>
                                      </p:cBhvr>
                                      <p:tavLst>
                                        <p:tav tm="0">
                                          <p:val>
                                            <p:strVal val="#ppt_h"/>
                                          </p:val>
                                        </p:tav>
                                        <p:tav tm="100000">
                                          <p:val>
                                            <p:strVal val="#ppt_h"/>
                                          </p:val>
                                        </p:tav>
                                      </p:tavLst>
                                    </p:anim>
                                    <p:anim calcmode="lin" valueType="num">
                                      <p:cBhvr>
                                        <p:cTn id="55" dur="500" decel="50000" fill="hold">
                                          <p:stCondLst>
                                            <p:cond delay="0"/>
                                          </p:stCondLst>
                                        </p:cTn>
                                        <p:tgtEl>
                                          <p:spTgt spid="2">
                                            <p:txEl>
                                              <p:pRg st="4" end="4"/>
                                            </p:txEl>
                                          </p:spTgt>
                                        </p:tgtEl>
                                        <p:attrNameLst>
                                          <p:attrName>ppt_x</p:attrName>
                                        </p:attrNameLst>
                                      </p:cBhvr>
                                      <p:tavLst>
                                        <p:tav tm="0">
                                          <p:val>
                                            <p:strVal val="#ppt_x+.4"/>
                                          </p:val>
                                        </p:tav>
                                        <p:tav tm="100000">
                                          <p:val>
                                            <p:strVal val="#ppt_x"/>
                                          </p:val>
                                        </p:tav>
                                      </p:tavLst>
                                    </p:anim>
                                    <p:anim calcmode="lin" valueType="num">
                                      <p:cBhvr>
                                        <p:cTn id="56" dur="500" decel="50000" fill="hold">
                                          <p:stCondLst>
                                            <p:cond delay="0"/>
                                          </p:stCondLst>
                                        </p:cTn>
                                        <p:tgtEl>
                                          <p:spTgt spid="2">
                                            <p:txEl>
                                              <p:pRg st="4" end="4"/>
                                            </p:txEl>
                                          </p:spTgt>
                                        </p:tgtEl>
                                        <p:attrNameLst>
                                          <p:attrName>ppt_y</p:attrName>
                                        </p:attrNameLst>
                                      </p:cBhvr>
                                      <p:tavLst>
                                        <p:tav tm="0">
                                          <p:val>
                                            <p:strVal val="#ppt_y-.2"/>
                                          </p:val>
                                        </p:tav>
                                        <p:tav tm="100000">
                                          <p:val>
                                            <p:strVal val="#ppt_y+.1"/>
                                          </p:val>
                                        </p:tav>
                                      </p:tavLst>
                                    </p:anim>
                                    <p:anim calcmode="lin" valueType="num">
                                      <p:cBhvr>
                                        <p:cTn id="57" dur="500" accel="50000" fill="hold">
                                          <p:stCondLst>
                                            <p:cond delay="500"/>
                                          </p:stCondLst>
                                        </p:cTn>
                                        <p:tgtEl>
                                          <p:spTgt spid="2">
                                            <p:txEl>
                                              <p:pRg st="4" end="4"/>
                                            </p:txEl>
                                          </p:spTgt>
                                        </p:tgtEl>
                                        <p:attrNameLst>
                                          <p:attrName>ppt_y</p:attrName>
                                        </p:attrNameLst>
                                      </p:cBhvr>
                                      <p:tavLst>
                                        <p:tav tm="0">
                                          <p:val>
                                            <p:strVal val="#ppt_y+.1"/>
                                          </p:val>
                                        </p:tav>
                                        <p:tav tm="100000">
                                          <p:val>
                                            <p:strVal val="#ppt_y"/>
                                          </p:val>
                                        </p:tav>
                                      </p:tavLst>
                                    </p:anim>
                                    <p:animEffect transition="in" filter="fade">
                                      <p:cBhvr>
                                        <p:cTn id="58" dur="1000" decel="50000">
                                          <p:stCondLst>
                                            <p:cond delay="0"/>
                                          </p:stCondLst>
                                        </p:cTn>
                                        <p:tgtEl>
                                          <p:spTgt spid="2">
                                            <p:txEl>
                                              <p:pRg st="4" end="4"/>
                                            </p:txEl>
                                          </p:spTgt>
                                        </p:tgtEl>
                                      </p:cBhvr>
                                    </p:animEffect>
                                  </p:childTnLst>
                                </p:cTn>
                              </p:par>
                              <p:par>
                                <p:cTn id="59" presetID="25" presetClass="entr" presetSubtype="0" fill="hold" grpId="0" nodeType="withEffect">
                                  <p:stCondLst>
                                    <p:cond delay="0"/>
                                  </p:stCondLst>
                                  <p:childTnLst>
                                    <p:set>
                                      <p:cBhvr>
                                        <p:cTn id="60" dur="1" fill="hold">
                                          <p:stCondLst>
                                            <p:cond delay="0"/>
                                          </p:stCondLst>
                                        </p:cTn>
                                        <p:tgtEl>
                                          <p:spTgt spid="2">
                                            <p:txEl>
                                              <p:pRg st="5" end="5"/>
                                            </p:txEl>
                                          </p:spTgt>
                                        </p:tgtEl>
                                        <p:attrNameLst>
                                          <p:attrName>style.visibility</p:attrName>
                                        </p:attrNameLst>
                                      </p:cBhvr>
                                      <p:to>
                                        <p:strVal val="visible"/>
                                      </p:to>
                                    </p:set>
                                    <p:anim calcmode="lin" valueType="num">
                                      <p:cBhvr>
                                        <p:cTn id="61" dur="500" decel="50000" fill="hold">
                                          <p:stCondLst>
                                            <p:cond delay="0"/>
                                          </p:stCondLst>
                                        </p:cTn>
                                        <p:tgtEl>
                                          <p:spTgt spid="2">
                                            <p:txEl>
                                              <p:pRg st="5" end="5"/>
                                            </p:txEl>
                                          </p:spTgt>
                                        </p:tgtEl>
                                        <p:attrNameLst>
                                          <p:attrName>style.rotation</p:attrName>
                                        </p:attrNameLst>
                                      </p:cBhvr>
                                      <p:tavLst>
                                        <p:tav tm="0">
                                          <p:val>
                                            <p:fltVal val="-90"/>
                                          </p:val>
                                        </p:tav>
                                        <p:tav tm="100000">
                                          <p:val>
                                            <p:fltVal val="0"/>
                                          </p:val>
                                        </p:tav>
                                      </p:tavLst>
                                    </p:anim>
                                    <p:anim calcmode="lin" valueType="num">
                                      <p:cBhvr>
                                        <p:cTn id="62" dur="500" decel="50000" fill="hold">
                                          <p:stCondLst>
                                            <p:cond delay="0"/>
                                          </p:stCondLst>
                                        </p:cTn>
                                        <p:tgtEl>
                                          <p:spTgt spid="2">
                                            <p:txEl>
                                              <p:pRg st="5" end="5"/>
                                            </p:txEl>
                                          </p:spTgt>
                                        </p:tgtEl>
                                        <p:attrNameLst>
                                          <p:attrName>ppt_w</p:attrName>
                                        </p:attrNameLst>
                                      </p:cBhvr>
                                      <p:tavLst>
                                        <p:tav tm="0">
                                          <p:val>
                                            <p:strVal val="#ppt_w"/>
                                          </p:val>
                                        </p:tav>
                                        <p:tav tm="100000">
                                          <p:val>
                                            <p:strVal val="#ppt_w*.05"/>
                                          </p:val>
                                        </p:tav>
                                      </p:tavLst>
                                    </p:anim>
                                    <p:anim calcmode="lin" valueType="num">
                                      <p:cBhvr>
                                        <p:cTn id="63" dur="500" accel="50000" fill="hold">
                                          <p:stCondLst>
                                            <p:cond delay="500"/>
                                          </p:stCondLst>
                                        </p:cTn>
                                        <p:tgtEl>
                                          <p:spTgt spid="2">
                                            <p:txEl>
                                              <p:pRg st="5" end="5"/>
                                            </p:txEl>
                                          </p:spTgt>
                                        </p:tgtEl>
                                        <p:attrNameLst>
                                          <p:attrName>ppt_w</p:attrName>
                                        </p:attrNameLst>
                                      </p:cBhvr>
                                      <p:tavLst>
                                        <p:tav tm="0">
                                          <p:val>
                                            <p:strVal val="#ppt_w*.05"/>
                                          </p:val>
                                        </p:tav>
                                        <p:tav tm="100000">
                                          <p:val>
                                            <p:strVal val="#ppt_w"/>
                                          </p:val>
                                        </p:tav>
                                      </p:tavLst>
                                    </p:anim>
                                    <p:anim calcmode="lin" valueType="num">
                                      <p:cBhvr>
                                        <p:cTn id="64" dur="1000" fill="hold"/>
                                        <p:tgtEl>
                                          <p:spTgt spid="2">
                                            <p:txEl>
                                              <p:pRg st="5" end="5"/>
                                            </p:txEl>
                                          </p:spTgt>
                                        </p:tgtEl>
                                        <p:attrNameLst>
                                          <p:attrName>ppt_h</p:attrName>
                                        </p:attrNameLst>
                                      </p:cBhvr>
                                      <p:tavLst>
                                        <p:tav tm="0">
                                          <p:val>
                                            <p:strVal val="#ppt_h"/>
                                          </p:val>
                                        </p:tav>
                                        <p:tav tm="100000">
                                          <p:val>
                                            <p:strVal val="#ppt_h"/>
                                          </p:val>
                                        </p:tav>
                                      </p:tavLst>
                                    </p:anim>
                                    <p:anim calcmode="lin" valueType="num">
                                      <p:cBhvr>
                                        <p:cTn id="65" dur="500" decel="50000" fill="hold">
                                          <p:stCondLst>
                                            <p:cond delay="0"/>
                                          </p:stCondLst>
                                        </p:cTn>
                                        <p:tgtEl>
                                          <p:spTgt spid="2">
                                            <p:txEl>
                                              <p:pRg st="5" end="5"/>
                                            </p:txEl>
                                          </p:spTgt>
                                        </p:tgtEl>
                                        <p:attrNameLst>
                                          <p:attrName>ppt_x</p:attrName>
                                        </p:attrNameLst>
                                      </p:cBhvr>
                                      <p:tavLst>
                                        <p:tav tm="0">
                                          <p:val>
                                            <p:strVal val="#ppt_x+.4"/>
                                          </p:val>
                                        </p:tav>
                                        <p:tav tm="100000">
                                          <p:val>
                                            <p:strVal val="#ppt_x"/>
                                          </p:val>
                                        </p:tav>
                                      </p:tavLst>
                                    </p:anim>
                                    <p:anim calcmode="lin" valueType="num">
                                      <p:cBhvr>
                                        <p:cTn id="66" dur="500" decel="50000" fill="hold">
                                          <p:stCondLst>
                                            <p:cond delay="0"/>
                                          </p:stCondLst>
                                        </p:cTn>
                                        <p:tgtEl>
                                          <p:spTgt spid="2">
                                            <p:txEl>
                                              <p:pRg st="5" end="5"/>
                                            </p:txEl>
                                          </p:spTgt>
                                        </p:tgtEl>
                                        <p:attrNameLst>
                                          <p:attrName>ppt_y</p:attrName>
                                        </p:attrNameLst>
                                      </p:cBhvr>
                                      <p:tavLst>
                                        <p:tav tm="0">
                                          <p:val>
                                            <p:strVal val="#ppt_y-.2"/>
                                          </p:val>
                                        </p:tav>
                                        <p:tav tm="100000">
                                          <p:val>
                                            <p:strVal val="#ppt_y+.1"/>
                                          </p:val>
                                        </p:tav>
                                      </p:tavLst>
                                    </p:anim>
                                    <p:anim calcmode="lin" valueType="num">
                                      <p:cBhvr>
                                        <p:cTn id="67" dur="500" accel="50000" fill="hold">
                                          <p:stCondLst>
                                            <p:cond delay="500"/>
                                          </p:stCondLst>
                                        </p:cTn>
                                        <p:tgtEl>
                                          <p:spTgt spid="2">
                                            <p:txEl>
                                              <p:pRg st="5" end="5"/>
                                            </p:txEl>
                                          </p:spTgt>
                                        </p:tgtEl>
                                        <p:attrNameLst>
                                          <p:attrName>ppt_y</p:attrName>
                                        </p:attrNameLst>
                                      </p:cBhvr>
                                      <p:tavLst>
                                        <p:tav tm="0">
                                          <p:val>
                                            <p:strVal val="#ppt_y+.1"/>
                                          </p:val>
                                        </p:tav>
                                        <p:tav tm="100000">
                                          <p:val>
                                            <p:strVal val="#ppt_y"/>
                                          </p:val>
                                        </p:tav>
                                      </p:tavLst>
                                    </p:anim>
                                    <p:animEffect transition="in" filter="fade">
                                      <p:cBhvr>
                                        <p:cTn id="68" dur="1000" decel="50000">
                                          <p:stCondLst>
                                            <p:cond delay="0"/>
                                          </p:stCondLst>
                                        </p:cTn>
                                        <p:tgtEl>
                                          <p:spTgt spid="2">
                                            <p:txEl>
                                              <p:pRg st="5" end="5"/>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5" presetClass="entr" presetSubtype="0" fill="hold" grpId="0" nodeType="clickEffect">
                                  <p:stCondLst>
                                    <p:cond delay="0"/>
                                  </p:stCondLst>
                                  <p:childTnLst>
                                    <p:set>
                                      <p:cBhvr>
                                        <p:cTn id="72" dur="1" fill="hold">
                                          <p:stCondLst>
                                            <p:cond delay="0"/>
                                          </p:stCondLst>
                                        </p:cTn>
                                        <p:tgtEl>
                                          <p:spTgt spid="2">
                                            <p:txEl>
                                              <p:pRg st="6" end="6"/>
                                            </p:txEl>
                                          </p:spTgt>
                                        </p:tgtEl>
                                        <p:attrNameLst>
                                          <p:attrName>style.visibility</p:attrName>
                                        </p:attrNameLst>
                                      </p:cBhvr>
                                      <p:to>
                                        <p:strVal val="visible"/>
                                      </p:to>
                                    </p:set>
                                    <p:anim calcmode="lin" valueType="num">
                                      <p:cBhvr>
                                        <p:cTn id="73" dur="500" decel="50000" fill="hold">
                                          <p:stCondLst>
                                            <p:cond delay="0"/>
                                          </p:stCondLst>
                                        </p:cTn>
                                        <p:tgtEl>
                                          <p:spTgt spid="2">
                                            <p:txEl>
                                              <p:pRg st="6" end="6"/>
                                            </p:txEl>
                                          </p:spTgt>
                                        </p:tgtEl>
                                        <p:attrNameLst>
                                          <p:attrName>style.rotation</p:attrName>
                                        </p:attrNameLst>
                                      </p:cBhvr>
                                      <p:tavLst>
                                        <p:tav tm="0">
                                          <p:val>
                                            <p:fltVal val="-90"/>
                                          </p:val>
                                        </p:tav>
                                        <p:tav tm="100000">
                                          <p:val>
                                            <p:fltVal val="0"/>
                                          </p:val>
                                        </p:tav>
                                      </p:tavLst>
                                    </p:anim>
                                    <p:anim calcmode="lin" valueType="num">
                                      <p:cBhvr>
                                        <p:cTn id="74" dur="500" decel="50000" fill="hold">
                                          <p:stCondLst>
                                            <p:cond delay="0"/>
                                          </p:stCondLst>
                                        </p:cTn>
                                        <p:tgtEl>
                                          <p:spTgt spid="2">
                                            <p:txEl>
                                              <p:pRg st="6" end="6"/>
                                            </p:txEl>
                                          </p:spTgt>
                                        </p:tgtEl>
                                        <p:attrNameLst>
                                          <p:attrName>ppt_w</p:attrName>
                                        </p:attrNameLst>
                                      </p:cBhvr>
                                      <p:tavLst>
                                        <p:tav tm="0">
                                          <p:val>
                                            <p:strVal val="#ppt_w"/>
                                          </p:val>
                                        </p:tav>
                                        <p:tav tm="100000">
                                          <p:val>
                                            <p:strVal val="#ppt_w*.05"/>
                                          </p:val>
                                        </p:tav>
                                      </p:tavLst>
                                    </p:anim>
                                    <p:anim calcmode="lin" valueType="num">
                                      <p:cBhvr>
                                        <p:cTn id="75" dur="500" accel="50000" fill="hold">
                                          <p:stCondLst>
                                            <p:cond delay="500"/>
                                          </p:stCondLst>
                                        </p:cTn>
                                        <p:tgtEl>
                                          <p:spTgt spid="2">
                                            <p:txEl>
                                              <p:pRg st="6" end="6"/>
                                            </p:txEl>
                                          </p:spTgt>
                                        </p:tgtEl>
                                        <p:attrNameLst>
                                          <p:attrName>ppt_w</p:attrName>
                                        </p:attrNameLst>
                                      </p:cBhvr>
                                      <p:tavLst>
                                        <p:tav tm="0">
                                          <p:val>
                                            <p:strVal val="#ppt_w*.05"/>
                                          </p:val>
                                        </p:tav>
                                        <p:tav tm="100000">
                                          <p:val>
                                            <p:strVal val="#ppt_w"/>
                                          </p:val>
                                        </p:tav>
                                      </p:tavLst>
                                    </p:anim>
                                    <p:anim calcmode="lin" valueType="num">
                                      <p:cBhvr>
                                        <p:cTn id="76" dur="1000" fill="hold"/>
                                        <p:tgtEl>
                                          <p:spTgt spid="2">
                                            <p:txEl>
                                              <p:pRg st="6" end="6"/>
                                            </p:txEl>
                                          </p:spTgt>
                                        </p:tgtEl>
                                        <p:attrNameLst>
                                          <p:attrName>ppt_h</p:attrName>
                                        </p:attrNameLst>
                                      </p:cBhvr>
                                      <p:tavLst>
                                        <p:tav tm="0">
                                          <p:val>
                                            <p:strVal val="#ppt_h"/>
                                          </p:val>
                                        </p:tav>
                                        <p:tav tm="100000">
                                          <p:val>
                                            <p:strVal val="#ppt_h"/>
                                          </p:val>
                                        </p:tav>
                                      </p:tavLst>
                                    </p:anim>
                                    <p:anim calcmode="lin" valueType="num">
                                      <p:cBhvr>
                                        <p:cTn id="77" dur="500" decel="50000" fill="hold">
                                          <p:stCondLst>
                                            <p:cond delay="0"/>
                                          </p:stCondLst>
                                        </p:cTn>
                                        <p:tgtEl>
                                          <p:spTgt spid="2">
                                            <p:txEl>
                                              <p:pRg st="6" end="6"/>
                                            </p:txEl>
                                          </p:spTgt>
                                        </p:tgtEl>
                                        <p:attrNameLst>
                                          <p:attrName>ppt_x</p:attrName>
                                        </p:attrNameLst>
                                      </p:cBhvr>
                                      <p:tavLst>
                                        <p:tav tm="0">
                                          <p:val>
                                            <p:strVal val="#ppt_x+.4"/>
                                          </p:val>
                                        </p:tav>
                                        <p:tav tm="100000">
                                          <p:val>
                                            <p:strVal val="#ppt_x"/>
                                          </p:val>
                                        </p:tav>
                                      </p:tavLst>
                                    </p:anim>
                                    <p:anim calcmode="lin" valueType="num">
                                      <p:cBhvr>
                                        <p:cTn id="78" dur="500" decel="50000" fill="hold">
                                          <p:stCondLst>
                                            <p:cond delay="0"/>
                                          </p:stCondLst>
                                        </p:cTn>
                                        <p:tgtEl>
                                          <p:spTgt spid="2">
                                            <p:txEl>
                                              <p:pRg st="6" end="6"/>
                                            </p:txEl>
                                          </p:spTgt>
                                        </p:tgtEl>
                                        <p:attrNameLst>
                                          <p:attrName>ppt_y</p:attrName>
                                        </p:attrNameLst>
                                      </p:cBhvr>
                                      <p:tavLst>
                                        <p:tav tm="0">
                                          <p:val>
                                            <p:strVal val="#ppt_y-.2"/>
                                          </p:val>
                                        </p:tav>
                                        <p:tav tm="100000">
                                          <p:val>
                                            <p:strVal val="#ppt_y+.1"/>
                                          </p:val>
                                        </p:tav>
                                      </p:tavLst>
                                    </p:anim>
                                    <p:anim calcmode="lin" valueType="num">
                                      <p:cBhvr>
                                        <p:cTn id="79" dur="500" accel="50000" fill="hold">
                                          <p:stCondLst>
                                            <p:cond delay="500"/>
                                          </p:stCondLst>
                                        </p:cTn>
                                        <p:tgtEl>
                                          <p:spTgt spid="2">
                                            <p:txEl>
                                              <p:pRg st="6" end="6"/>
                                            </p:txEl>
                                          </p:spTgt>
                                        </p:tgtEl>
                                        <p:attrNameLst>
                                          <p:attrName>ppt_y</p:attrName>
                                        </p:attrNameLst>
                                      </p:cBhvr>
                                      <p:tavLst>
                                        <p:tav tm="0">
                                          <p:val>
                                            <p:strVal val="#ppt_y+.1"/>
                                          </p:val>
                                        </p:tav>
                                        <p:tav tm="100000">
                                          <p:val>
                                            <p:strVal val="#ppt_y"/>
                                          </p:val>
                                        </p:tav>
                                      </p:tavLst>
                                    </p:anim>
                                    <p:animEffect transition="in" filter="fade">
                                      <p:cBhvr>
                                        <p:cTn id="80" dur="1000" decel="50000">
                                          <p:stCondLst>
                                            <p:cond delay="0"/>
                                          </p:stCondLst>
                                        </p:cTn>
                                        <p:tgtEl>
                                          <p:spTgt spid="2">
                                            <p:txEl>
                                              <p:pRg st="6" end="6"/>
                                            </p:txEl>
                                          </p:spTgt>
                                        </p:tgtEl>
                                      </p:cBhvr>
                                    </p:animEffect>
                                  </p:childTnLst>
                                </p:cTn>
                              </p:par>
                              <p:par>
                                <p:cTn id="81" presetID="25" presetClass="entr" presetSubtype="0" fill="hold" grpId="0" nodeType="withEffect">
                                  <p:stCondLst>
                                    <p:cond delay="0"/>
                                  </p:stCondLst>
                                  <p:childTnLst>
                                    <p:set>
                                      <p:cBhvr>
                                        <p:cTn id="82" dur="1" fill="hold">
                                          <p:stCondLst>
                                            <p:cond delay="0"/>
                                          </p:stCondLst>
                                        </p:cTn>
                                        <p:tgtEl>
                                          <p:spTgt spid="2">
                                            <p:txEl>
                                              <p:pRg st="7" end="7"/>
                                            </p:txEl>
                                          </p:spTgt>
                                        </p:tgtEl>
                                        <p:attrNameLst>
                                          <p:attrName>style.visibility</p:attrName>
                                        </p:attrNameLst>
                                      </p:cBhvr>
                                      <p:to>
                                        <p:strVal val="visible"/>
                                      </p:to>
                                    </p:set>
                                    <p:anim calcmode="lin" valueType="num">
                                      <p:cBhvr>
                                        <p:cTn id="83" dur="500" decel="50000" fill="hold">
                                          <p:stCondLst>
                                            <p:cond delay="0"/>
                                          </p:stCondLst>
                                        </p:cTn>
                                        <p:tgtEl>
                                          <p:spTgt spid="2">
                                            <p:txEl>
                                              <p:pRg st="7" end="7"/>
                                            </p:txEl>
                                          </p:spTgt>
                                        </p:tgtEl>
                                        <p:attrNameLst>
                                          <p:attrName>style.rotation</p:attrName>
                                        </p:attrNameLst>
                                      </p:cBhvr>
                                      <p:tavLst>
                                        <p:tav tm="0">
                                          <p:val>
                                            <p:fltVal val="-90"/>
                                          </p:val>
                                        </p:tav>
                                        <p:tav tm="100000">
                                          <p:val>
                                            <p:fltVal val="0"/>
                                          </p:val>
                                        </p:tav>
                                      </p:tavLst>
                                    </p:anim>
                                    <p:anim calcmode="lin" valueType="num">
                                      <p:cBhvr>
                                        <p:cTn id="84" dur="500" decel="50000" fill="hold">
                                          <p:stCondLst>
                                            <p:cond delay="0"/>
                                          </p:stCondLst>
                                        </p:cTn>
                                        <p:tgtEl>
                                          <p:spTgt spid="2">
                                            <p:txEl>
                                              <p:pRg st="7" end="7"/>
                                            </p:txEl>
                                          </p:spTgt>
                                        </p:tgtEl>
                                        <p:attrNameLst>
                                          <p:attrName>ppt_w</p:attrName>
                                        </p:attrNameLst>
                                      </p:cBhvr>
                                      <p:tavLst>
                                        <p:tav tm="0">
                                          <p:val>
                                            <p:strVal val="#ppt_w"/>
                                          </p:val>
                                        </p:tav>
                                        <p:tav tm="100000">
                                          <p:val>
                                            <p:strVal val="#ppt_w*.05"/>
                                          </p:val>
                                        </p:tav>
                                      </p:tavLst>
                                    </p:anim>
                                    <p:anim calcmode="lin" valueType="num">
                                      <p:cBhvr>
                                        <p:cTn id="85" dur="500" accel="50000" fill="hold">
                                          <p:stCondLst>
                                            <p:cond delay="500"/>
                                          </p:stCondLst>
                                        </p:cTn>
                                        <p:tgtEl>
                                          <p:spTgt spid="2">
                                            <p:txEl>
                                              <p:pRg st="7" end="7"/>
                                            </p:txEl>
                                          </p:spTgt>
                                        </p:tgtEl>
                                        <p:attrNameLst>
                                          <p:attrName>ppt_w</p:attrName>
                                        </p:attrNameLst>
                                      </p:cBhvr>
                                      <p:tavLst>
                                        <p:tav tm="0">
                                          <p:val>
                                            <p:strVal val="#ppt_w*.05"/>
                                          </p:val>
                                        </p:tav>
                                        <p:tav tm="100000">
                                          <p:val>
                                            <p:strVal val="#ppt_w"/>
                                          </p:val>
                                        </p:tav>
                                      </p:tavLst>
                                    </p:anim>
                                    <p:anim calcmode="lin" valueType="num">
                                      <p:cBhvr>
                                        <p:cTn id="86" dur="1000" fill="hold"/>
                                        <p:tgtEl>
                                          <p:spTgt spid="2">
                                            <p:txEl>
                                              <p:pRg st="7" end="7"/>
                                            </p:txEl>
                                          </p:spTgt>
                                        </p:tgtEl>
                                        <p:attrNameLst>
                                          <p:attrName>ppt_h</p:attrName>
                                        </p:attrNameLst>
                                      </p:cBhvr>
                                      <p:tavLst>
                                        <p:tav tm="0">
                                          <p:val>
                                            <p:strVal val="#ppt_h"/>
                                          </p:val>
                                        </p:tav>
                                        <p:tav tm="100000">
                                          <p:val>
                                            <p:strVal val="#ppt_h"/>
                                          </p:val>
                                        </p:tav>
                                      </p:tavLst>
                                    </p:anim>
                                    <p:anim calcmode="lin" valueType="num">
                                      <p:cBhvr>
                                        <p:cTn id="87" dur="500" decel="50000" fill="hold">
                                          <p:stCondLst>
                                            <p:cond delay="0"/>
                                          </p:stCondLst>
                                        </p:cTn>
                                        <p:tgtEl>
                                          <p:spTgt spid="2">
                                            <p:txEl>
                                              <p:pRg st="7" end="7"/>
                                            </p:txEl>
                                          </p:spTgt>
                                        </p:tgtEl>
                                        <p:attrNameLst>
                                          <p:attrName>ppt_x</p:attrName>
                                        </p:attrNameLst>
                                      </p:cBhvr>
                                      <p:tavLst>
                                        <p:tav tm="0">
                                          <p:val>
                                            <p:strVal val="#ppt_x+.4"/>
                                          </p:val>
                                        </p:tav>
                                        <p:tav tm="100000">
                                          <p:val>
                                            <p:strVal val="#ppt_x"/>
                                          </p:val>
                                        </p:tav>
                                      </p:tavLst>
                                    </p:anim>
                                    <p:anim calcmode="lin" valueType="num">
                                      <p:cBhvr>
                                        <p:cTn id="88" dur="500" decel="50000" fill="hold">
                                          <p:stCondLst>
                                            <p:cond delay="0"/>
                                          </p:stCondLst>
                                        </p:cTn>
                                        <p:tgtEl>
                                          <p:spTgt spid="2">
                                            <p:txEl>
                                              <p:pRg st="7" end="7"/>
                                            </p:txEl>
                                          </p:spTgt>
                                        </p:tgtEl>
                                        <p:attrNameLst>
                                          <p:attrName>ppt_y</p:attrName>
                                        </p:attrNameLst>
                                      </p:cBhvr>
                                      <p:tavLst>
                                        <p:tav tm="0">
                                          <p:val>
                                            <p:strVal val="#ppt_y-.2"/>
                                          </p:val>
                                        </p:tav>
                                        <p:tav tm="100000">
                                          <p:val>
                                            <p:strVal val="#ppt_y+.1"/>
                                          </p:val>
                                        </p:tav>
                                      </p:tavLst>
                                    </p:anim>
                                    <p:anim calcmode="lin" valueType="num">
                                      <p:cBhvr>
                                        <p:cTn id="89" dur="500" accel="50000" fill="hold">
                                          <p:stCondLst>
                                            <p:cond delay="500"/>
                                          </p:stCondLst>
                                        </p:cTn>
                                        <p:tgtEl>
                                          <p:spTgt spid="2">
                                            <p:txEl>
                                              <p:pRg st="7" end="7"/>
                                            </p:txEl>
                                          </p:spTgt>
                                        </p:tgtEl>
                                        <p:attrNameLst>
                                          <p:attrName>ppt_y</p:attrName>
                                        </p:attrNameLst>
                                      </p:cBhvr>
                                      <p:tavLst>
                                        <p:tav tm="0">
                                          <p:val>
                                            <p:strVal val="#ppt_y+.1"/>
                                          </p:val>
                                        </p:tav>
                                        <p:tav tm="100000">
                                          <p:val>
                                            <p:strVal val="#ppt_y"/>
                                          </p:val>
                                        </p:tav>
                                      </p:tavLst>
                                    </p:anim>
                                    <p:animEffect transition="in" filter="fade">
                                      <p:cBhvr>
                                        <p:cTn id="90" dur="1000" decel="50000">
                                          <p:stCondLst>
                                            <p:cond delay="0"/>
                                          </p:stCondLst>
                                        </p:cTn>
                                        <p:tgtEl>
                                          <p:spTgt spid="2">
                                            <p:txEl>
                                              <p:pRg st="7" end="7"/>
                                            </p:txEl>
                                          </p:spTgt>
                                        </p:tgtEl>
                                      </p:cBhvr>
                                    </p:animEffect>
                                  </p:childTnLst>
                                </p:cTn>
                              </p:par>
                            </p:childTnLst>
                          </p:cTn>
                        </p:par>
                        <p:par>
                          <p:cTn id="91" fill="hold">
                            <p:stCondLst>
                              <p:cond delay="1000"/>
                            </p:stCondLst>
                            <p:childTnLst>
                              <p:par>
                                <p:cTn id="92" presetID="6" presetClass="entr" presetSubtype="16" fill="hold" nodeType="afterEffect">
                                  <p:stCondLst>
                                    <p:cond delay="1000"/>
                                  </p:stCondLst>
                                  <p:childTnLst>
                                    <p:set>
                                      <p:cBhvr>
                                        <p:cTn id="93" dur="1" fill="hold">
                                          <p:stCondLst>
                                            <p:cond delay="0"/>
                                          </p:stCondLst>
                                        </p:cTn>
                                        <p:tgtEl>
                                          <p:spTgt spid="5">
                                            <p:txEl>
                                              <p:pRg st="0" end="0"/>
                                            </p:txEl>
                                          </p:spTgt>
                                        </p:tgtEl>
                                        <p:attrNameLst>
                                          <p:attrName>style.visibility</p:attrName>
                                        </p:attrNameLst>
                                      </p:cBhvr>
                                      <p:to>
                                        <p:strVal val="visible"/>
                                      </p:to>
                                    </p:set>
                                    <p:animEffect transition="in" filter="circle(in)">
                                      <p:cBhvr>
                                        <p:cTn id="94" dur="2000"/>
                                        <p:tgtEl>
                                          <p:spTgt spid="5">
                                            <p:txEl>
                                              <p:pRg st="0" end="0"/>
                                            </p:txEl>
                                          </p:spTgt>
                                        </p:tgtEl>
                                      </p:cBhvr>
                                    </p:animEffect>
                                  </p:childTnLst>
                                </p:cTn>
                              </p:par>
                              <p:par>
                                <p:cTn id="95" presetID="6" presetClass="entr" presetSubtype="16" fill="hold" nodeType="withEffect">
                                  <p:stCondLst>
                                    <p:cond delay="0"/>
                                  </p:stCondLst>
                                  <p:childTnLst>
                                    <p:set>
                                      <p:cBhvr>
                                        <p:cTn id="96" dur="1" fill="hold">
                                          <p:stCondLst>
                                            <p:cond delay="0"/>
                                          </p:stCondLst>
                                        </p:cTn>
                                        <p:tgtEl>
                                          <p:spTgt spid="5">
                                            <p:txEl>
                                              <p:pRg st="1" end="1"/>
                                            </p:txEl>
                                          </p:spTgt>
                                        </p:tgtEl>
                                        <p:attrNameLst>
                                          <p:attrName>style.visibility</p:attrName>
                                        </p:attrNameLst>
                                      </p:cBhvr>
                                      <p:to>
                                        <p:strVal val="visible"/>
                                      </p:to>
                                    </p:set>
                                    <p:animEffect transition="in" filter="circle(in)">
                                      <p:cBhvr>
                                        <p:cTn id="97" dur="2000"/>
                                        <p:tgtEl>
                                          <p:spTgt spid="5">
                                            <p:txEl>
                                              <p:pRg st="1" end="1"/>
                                            </p:txEl>
                                          </p:spTgt>
                                        </p:tgtEl>
                                      </p:cBhvr>
                                    </p:animEffect>
                                  </p:childTnLst>
                                </p:cTn>
                              </p:par>
                            </p:childTnLst>
                          </p:cTn>
                        </p:par>
                        <p:par>
                          <p:cTn id="98" fill="hold">
                            <p:stCondLst>
                              <p:cond delay="4000"/>
                            </p:stCondLst>
                            <p:childTnLst>
                              <p:par>
                                <p:cTn id="99" presetID="14" presetClass="exit" presetSubtype="10" fill="hold" nodeType="afterEffect">
                                  <p:stCondLst>
                                    <p:cond delay="0"/>
                                  </p:stCondLst>
                                  <p:childTnLst>
                                    <p:animEffect transition="out" filter="randombar(horizontal)">
                                      <p:cBhvr>
                                        <p:cTn id="100" dur="500"/>
                                        <p:tgtEl>
                                          <p:spTgt spid="4"/>
                                        </p:tgtEl>
                                      </p:cBhvr>
                                    </p:animEffect>
                                    <p:set>
                                      <p:cBhvr>
                                        <p:cTn id="101"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File:Votive relief sacrifice Louvre Ma756.jpg"/>
          <p:cNvPicPr>
            <a:picLocks noChangeAspect="1" noChangeArrowheads="1"/>
          </p:cNvPicPr>
          <p:nvPr/>
        </p:nvPicPr>
        <p:blipFill rotWithShape="1">
          <a:blip r:embed="rId2">
            <a:extLst>
              <a:ext uri="{28A0092B-C50C-407E-A947-70E740481C1C}">
                <a14:useLocalDpi xmlns:a14="http://schemas.microsoft.com/office/drawing/2010/main" val="0"/>
              </a:ext>
            </a:extLst>
          </a:blip>
          <a:srcRect l="14365" r="2716"/>
          <a:stretch/>
        </p:blipFill>
        <p:spPr bwMode="auto">
          <a:xfrm>
            <a:off x="-40748" y="118872"/>
            <a:ext cx="9251514"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1"/>
          <p:cNvSpPr>
            <a:spLocks noGrp="1"/>
          </p:cNvSpPr>
          <p:nvPr>
            <p:ph idx="1"/>
          </p:nvPr>
        </p:nvSpPr>
        <p:spPr>
          <a:xfrm>
            <a:off x="457200" y="1524000"/>
            <a:ext cx="8229600" cy="5145360"/>
          </a:xfrm>
        </p:spPr>
        <p:txBody>
          <a:bodyPr>
            <a:normAutofit fontScale="92500"/>
          </a:bodyPr>
          <a:lstStyle/>
          <a:p>
            <a:r>
              <a:rPr lang="en-GB" dirty="0"/>
              <a:t>Greek/Roman religion</a:t>
            </a:r>
          </a:p>
          <a:p>
            <a:pPr lvl="1"/>
            <a:r>
              <a:rPr lang="en-GB" dirty="0"/>
              <a:t>a religion without revelation, dogma or orthodoxy</a:t>
            </a:r>
            <a:br>
              <a:rPr lang="en-GB" dirty="0"/>
            </a:br>
            <a:r>
              <a:rPr lang="en-GB" dirty="0">
                <a:solidFill>
                  <a:schemeClr val="accent4">
                    <a:lumMod val="20000"/>
                    <a:lumOff val="80000"/>
                  </a:schemeClr>
                </a:solidFill>
              </a:rPr>
              <a:t>no: orthodoxy, no “the right belief” (</a:t>
            </a:r>
            <a:r>
              <a:rPr lang="en-GB" i="1" dirty="0" err="1">
                <a:solidFill>
                  <a:schemeClr val="accent4">
                    <a:lumMod val="20000"/>
                    <a:lumOff val="80000"/>
                  </a:schemeClr>
                </a:solidFill>
              </a:rPr>
              <a:t>orthos+doxa</a:t>
            </a:r>
            <a:r>
              <a:rPr lang="en-GB" i="1" dirty="0">
                <a:solidFill>
                  <a:schemeClr val="accent4">
                    <a:lumMod val="20000"/>
                    <a:lumOff val="80000"/>
                  </a:schemeClr>
                </a:solidFill>
              </a:rPr>
              <a:t>)</a:t>
            </a:r>
          </a:p>
          <a:p>
            <a:r>
              <a:rPr lang="en-GB" dirty="0"/>
              <a:t>Orthopraxy</a:t>
            </a:r>
          </a:p>
          <a:p>
            <a:pPr lvl="1"/>
            <a:r>
              <a:rPr lang="en-GB" dirty="0"/>
              <a:t>the </a:t>
            </a:r>
            <a:r>
              <a:rPr lang="en-GB" dirty="0">
                <a:solidFill>
                  <a:srgbClr val="FFC000"/>
                </a:solidFill>
              </a:rPr>
              <a:t>correct execution </a:t>
            </a:r>
            <a:r>
              <a:rPr lang="en-GB" dirty="0"/>
              <a:t>of prescribed rituals</a:t>
            </a:r>
          </a:p>
          <a:p>
            <a:r>
              <a:rPr lang="en-GB" dirty="0"/>
              <a:t>Ritualistic religion, very traditional</a:t>
            </a:r>
          </a:p>
          <a:p>
            <a:pPr lvl="1"/>
            <a:r>
              <a:rPr lang="en-GB" dirty="0"/>
              <a:t>but also open to integrating new elements, new deities,…</a:t>
            </a:r>
          </a:p>
          <a:p>
            <a:r>
              <a:rPr lang="en-GB" dirty="0"/>
              <a:t>Rituals  construct &amp; convey a representation of the divine and of social-political order</a:t>
            </a:r>
          </a:p>
          <a:p>
            <a:pPr lvl="1"/>
            <a:r>
              <a:rPr lang="en-GB" dirty="0"/>
              <a:t>While the only dogma refers to the form of ritual practice and the need to sacrifice, in a “traditional” form, the </a:t>
            </a:r>
            <a:r>
              <a:rPr lang="en-GB" dirty="0">
                <a:solidFill>
                  <a:srgbClr val="FFFF00"/>
                </a:solidFill>
              </a:rPr>
              <a:t>individual</a:t>
            </a:r>
            <a:r>
              <a:rPr lang="en-GB" dirty="0"/>
              <a:t> is entirely free to think about the gods, religions and the world</a:t>
            </a:r>
          </a:p>
        </p:txBody>
      </p:sp>
      <p:sp>
        <p:nvSpPr>
          <p:cNvPr id="7" name="Title 2"/>
          <p:cNvSpPr>
            <a:spLocks noGrp="1"/>
          </p:cNvSpPr>
          <p:nvPr>
            <p:ph type="title"/>
          </p:nvPr>
        </p:nvSpPr>
        <p:spPr>
          <a:xfrm>
            <a:off x="457200" y="152400"/>
            <a:ext cx="8229600" cy="1219200"/>
          </a:xfrm>
        </p:spPr>
        <p:txBody>
          <a:bodyPr>
            <a:normAutofit/>
          </a:bodyPr>
          <a:lstStyle/>
          <a:p>
            <a:r>
              <a:rPr lang="en-GB" dirty="0"/>
              <a:t>Orthopraxy as basis</a:t>
            </a:r>
          </a:p>
        </p:txBody>
      </p:sp>
      <p:sp>
        <p:nvSpPr>
          <p:cNvPr id="8" name="TextBox 7"/>
          <p:cNvSpPr txBox="1"/>
          <p:nvPr/>
        </p:nvSpPr>
        <p:spPr>
          <a:xfrm>
            <a:off x="4427984" y="6211669"/>
            <a:ext cx="4104456" cy="646331"/>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r"/>
            <a:r>
              <a:rPr lang="en-GB" dirty="0">
                <a:sym typeface="Wingdings" panose="05000000000000000000" pitchFamily="2" charset="2"/>
              </a:rPr>
              <a:t></a:t>
            </a:r>
            <a:r>
              <a:rPr lang="en-GB" dirty="0"/>
              <a:t>Religious Freedom</a:t>
            </a:r>
          </a:p>
          <a:p>
            <a:pPr algn="r"/>
            <a:r>
              <a:rPr lang="en-GB" dirty="0">
                <a:sym typeface="Wingdings" panose="05000000000000000000" pitchFamily="2" charset="2"/>
              </a:rPr>
              <a:t>Religious Individualisation</a:t>
            </a:r>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30328" y="3193196"/>
            <a:ext cx="2297364" cy="3441318"/>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1551" y="3207160"/>
            <a:ext cx="2270444" cy="3402258"/>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43393" y="4055139"/>
            <a:ext cx="1081170" cy="1673111"/>
          </a:xfrm>
          <a:prstGeom prst="rect">
            <a:avLst/>
          </a:prstGeom>
        </p:spPr>
      </p:pic>
      <p:sp>
        <p:nvSpPr>
          <p:cNvPr id="12" name="TextBox 11"/>
          <p:cNvSpPr txBox="1"/>
          <p:nvPr/>
        </p:nvSpPr>
        <p:spPr>
          <a:xfrm>
            <a:off x="157848" y="1561980"/>
            <a:ext cx="5594302" cy="1631216"/>
          </a:xfrm>
          <a:prstGeom prst="rect">
            <a:avLst/>
          </a:prstGeom>
          <a:ln/>
        </p:spPr>
        <p:style>
          <a:lnRef idx="0">
            <a:schemeClr val="accent6"/>
          </a:lnRef>
          <a:fillRef idx="3">
            <a:schemeClr val="accent6"/>
          </a:fillRef>
          <a:effectRef idx="3">
            <a:schemeClr val="accent6"/>
          </a:effectRef>
          <a:fontRef idx="minor">
            <a:schemeClr val="lt1"/>
          </a:fontRef>
        </p:style>
        <p:txBody>
          <a:bodyPr wrap="square" rtlCol="0">
            <a:spAutoFit/>
          </a:bodyPr>
          <a:lstStyle/>
          <a:p>
            <a:pPr algn="r"/>
            <a:r>
              <a:rPr lang="en-GB" sz="2000" b="1" dirty="0">
                <a:sym typeface="Wingdings" panose="05000000000000000000" pitchFamily="2" charset="2"/>
              </a:rPr>
              <a:t>Can we generalise based on the evidence from Rome (and Athens)?</a:t>
            </a:r>
          </a:p>
          <a:p>
            <a:pPr algn="r"/>
            <a:r>
              <a:rPr lang="en-GB" sz="2000" b="1" dirty="0">
                <a:sym typeface="Wingdings" panose="05000000000000000000" pitchFamily="2" charset="2"/>
              </a:rPr>
              <a:t>Orthopraxy, polis religion,…</a:t>
            </a:r>
            <a:br>
              <a:rPr lang="en-GB" sz="2000" b="1" dirty="0">
                <a:sym typeface="Wingdings" panose="05000000000000000000" pitchFamily="2" charset="2"/>
              </a:rPr>
            </a:br>
            <a:r>
              <a:rPr lang="en-GB" sz="2000" b="1" dirty="0">
                <a:sym typeface="Wingdings" panose="05000000000000000000" pitchFamily="2" charset="2"/>
              </a:rPr>
              <a:t>- are these concepts also valid for all regions that belonged to the Roman empire?</a:t>
            </a:r>
            <a:endParaRPr lang="en-GB" sz="2000" b="1" dirty="0"/>
          </a:p>
        </p:txBody>
      </p:sp>
    </p:spTree>
    <p:extLst>
      <p:ext uri="{BB962C8B-B14F-4D97-AF65-F5344CB8AC3E}">
        <p14:creationId xmlns:p14="http://schemas.microsoft.com/office/powerpoint/2010/main" val="2238307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1000"/>
                                        <p:tgtEl>
                                          <p:spTgt spid="11"/>
                                        </p:tgtEl>
                                      </p:cBhvr>
                                    </p:animEffect>
                                    <p:anim calcmode="lin" valueType="num">
                                      <p:cBhvr>
                                        <p:cTn id="25" dur="1000" fill="hold"/>
                                        <p:tgtEl>
                                          <p:spTgt spid="11"/>
                                        </p:tgtEl>
                                        <p:attrNameLst>
                                          <p:attrName>ppt_x</p:attrName>
                                        </p:attrNameLst>
                                      </p:cBhvr>
                                      <p:tavLst>
                                        <p:tav tm="0">
                                          <p:val>
                                            <p:strVal val="#ppt_x"/>
                                          </p:val>
                                        </p:tav>
                                        <p:tav tm="100000">
                                          <p:val>
                                            <p:strVal val="#ppt_x"/>
                                          </p:val>
                                        </p:tav>
                                      </p:tavLst>
                                    </p:anim>
                                    <p:anim calcmode="lin" valueType="num">
                                      <p:cBhvr>
                                        <p:cTn id="2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1" y="1524000"/>
            <a:ext cx="8728961" cy="5334000"/>
          </a:xfrm>
        </p:spPr>
        <p:txBody>
          <a:bodyPr>
            <a:normAutofit fontScale="92500" lnSpcReduction="10000"/>
          </a:bodyPr>
          <a:lstStyle/>
          <a:p>
            <a:r>
              <a:rPr lang="en-GB" i="1" dirty="0"/>
              <a:t>A system of religious beliefs</a:t>
            </a:r>
          </a:p>
          <a:p>
            <a:r>
              <a:rPr lang="en-GB" i="1" dirty="0"/>
              <a:t>In general, a complex of beliefs, cultic practice, and ethical demands in a system related to God or gods.</a:t>
            </a:r>
          </a:p>
          <a:p>
            <a:r>
              <a:rPr lang="en-GB" i="1" dirty="0"/>
              <a:t>Religion is an organized collection of beliefs, cultural systems, and world views that relate humanity to an order of existence. Many religions have narratives, symbols, and sacred histories that are intended to explain the meaning of life and/or to explain the origin of life or the Universe. From their beliefs about the cosmos and human nature, people derive morality, ethics, religious laws or a preferred lifestyle. </a:t>
            </a:r>
          </a:p>
          <a:p>
            <a:r>
              <a:rPr lang="en-GB" i="1" dirty="0"/>
              <a:t>Many religions may have organized behaviours, clergy, a definition of what constitutes adherence or membership, holy places, and scriptures. </a:t>
            </a:r>
          </a:p>
          <a:p>
            <a:r>
              <a:rPr lang="en-GB" i="1" dirty="0"/>
              <a:t>The word religion is sometimes used interchangeably with faith, belief system or sometimes set of duties</a:t>
            </a:r>
          </a:p>
        </p:txBody>
      </p:sp>
      <p:sp>
        <p:nvSpPr>
          <p:cNvPr id="3" name="Title 2"/>
          <p:cNvSpPr>
            <a:spLocks noGrp="1"/>
          </p:cNvSpPr>
          <p:nvPr>
            <p:ph type="title"/>
          </p:nvPr>
        </p:nvSpPr>
        <p:spPr/>
        <p:txBody>
          <a:bodyPr/>
          <a:lstStyle/>
          <a:p>
            <a:r>
              <a:rPr lang="en-GB" dirty="0"/>
              <a:t>Defining “Religion”</a:t>
            </a:r>
          </a:p>
        </p:txBody>
      </p:sp>
      <p:sp>
        <p:nvSpPr>
          <p:cNvPr id="4" name="Right Arrow 3"/>
          <p:cNvSpPr/>
          <p:nvPr/>
        </p:nvSpPr>
        <p:spPr>
          <a:xfrm>
            <a:off x="8244408" y="6093296"/>
            <a:ext cx="720080"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5196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Click="0" advTm="3000">
        <p15:prstTrans prst="pageCurlDouble"/>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80">
                                          <p:stCondLst>
                                            <p:cond delay="0"/>
                                          </p:stCondLst>
                                        </p:cTn>
                                        <p:tgtEl>
                                          <p:spTgt spid="2">
                                            <p:txEl>
                                              <p:pRg st="0" end="0"/>
                                            </p:txEl>
                                          </p:spTgt>
                                        </p:tgtEl>
                                      </p:cBhvr>
                                    </p:animEffect>
                                    <p:anim calcmode="lin" valueType="num">
                                      <p:cBhvr>
                                        <p:cTn id="8" dur="1822" tmFilter="0,0; 0.14,0.36; 0.43,0.73; 0.71,0.91; 1.0,1.0">
                                          <p:stCondLst>
                                            <p:cond delay="0"/>
                                          </p:stCondLst>
                                        </p:cTn>
                                        <p:tgtEl>
                                          <p:spTgt spid="2">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xEl>
                                              <p:pRg st="0" end="0"/>
                                            </p:txEl>
                                          </p:spTgt>
                                        </p:tgtEl>
                                      </p:cBhvr>
                                      <p:to x="100000" y="60000"/>
                                    </p:animScale>
                                    <p:animScale>
                                      <p:cBhvr>
                                        <p:cTn id="14" dur="166" decel="50000">
                                          <p:stCondLst>
                                            <p:cond delay="676"/>
                                          </p:stCondLst>
                                        </p:cTn>
                                        <p:tgtEl>
                                          <p:spTgt spid="2">
                                            <p:txEl>
                                              <p:pRg st="0" end="0"/>
                                            </p:txEl>
                                          </p:spTgt>
                                        </p:tgtEl>
                                      </p:cBhvr>
                                      <p:to x="100000" y="100000"/>
                                    </p:animScale>
                                    <p:animScale>
                                      <p:cBhvr>
                                        <p:cTn id="15" dur="26">
                                          <p:stCondLst>
                                            <p:cond delay="1312"/>
                                          </p:stCondLst>
                                        </p:cTn>
                                        <p:tgtEl>
                                          <p:spTgt spid="2">
                                            <p:txEl>
                                              <p:pRg st="0" end="0"/>
                                            </p:txEl>
                                          </p:spTgt>
                                        </p:tgtEl>
                                      </p:cBhvr>
                                      <p:to x="100000" y="80000"/>
                                    </p:animScale>
                                    <p:animScale>
                                      <p:cBhvr>
                                        <p:cTn id="16" dur="166" decel="50000">
                                          <p:stCondLst>
                                            <p:cond delay="1338"/>
                                          </p:stCondLst>
                                        </p:cTn>
                                        <p:tgtEl>
                                          <p:spTgt spid="2">
                                            <p:txEl>
                                              <p:pRg st="0" end="0"/>
                                            </p:txEl>
                                          </p:spTgt>
                                        </p:tgtEl>
                                      </p:cBhvr>
                                      <p:to x="100000" y="100000"/>
                                    </p:animScale>
                                    <p:animScale>
                                      <p:cBhvr>
                                        <p:cTn id="17" dur="26">
                                          <p:stCondLst>
                                            <p:cond delay="1642"/>
                                          </p:stCondLst>
                                        </p:cTn>
                                        <p:tgtEl>
                                          <p:spTgt spid="2">
                                            <p:txEl>
                                              <p:pRg st="0" end="0"/>
                                            </p:txEl>
                                          </p:spTgt>
                                        </p:tgtEl>
                                      </p:cBhvr>
                                      <p:to x="100000" y="90000"/>
                                    </p:animScale>
                                    <p:animScale>
                                      <p:cBhvr>
                                        <p:cTn id="18" dur="166" decel="50000">
                                          <p:stCondLst>
                                            <p:cond delay="1668"/>
                                          </p:stCondLst>
                                        </p:cTn>
                                        <p:tgtEl>
                                          <p:spTgt spid="2">
                                            <p:txEl>
                                              <p:pRg st="0" end="0"/>
                                            </p:txEl>
                                          </p:spTgt>
                                        </p:tgtEl>
                                      </p:cBhvr>
                                      <p:to x="100000" y="100000"/>
                                    </p:animScale>
                                    <p:animScale>
                                      <p:cBhvr>
                                        <p:cTn id="19" dur="26">
                                          <p:stCondLst>
                                            <p:cond delay="1808"/>
                                          </p:stCondLst>
                                        </p:cTn>
                                        <p:tgtEl>
                                          <p:spTgt spid="2">
                                            <p:txEl>
                                              <p:pRg st="0" end="0"/>
                                            </p:txEl>
                                          </p:spTgt>
                                        </p:tgtEl>
                                      </p:cBhvr>
                                      <p:to x="100000" y="95000"/>
                                    </p:animScale>
                                    <p:animScale>
                                      <p:cBhvr>
                                        <p:cTn id="20" dur="166" decel="50000">
                                          <p:stCondLst>
                                            <p:cond delay="1834"/>
                                          </p:stCondLst>
                                        </p:cTn>
                                        <p:tgtEl>
                                          <p:spTgt spid="2">
                                            <p:txEl>
                                              <p:pRg st="0" end="0"/>
                                            </p:txEl>
                                          </p:spTgt>
                                        </p:tgtEl>
                                      </p:cBhvr>
                                      <p:to x="100000" y="100000"/>
                                    </p:animScale>
                                  </p:childTnLst>
                                </p:cTn>
                              </p:par>
                            </p:childTnLst>
                          </p:cTn>
                        </p:par>
                        <p:par>
                          <p:cTn id="21" fill="hold">
                            <p:stCondLst>
                              <p:cond delay="2000"/>
                            </p:stCondLst>
                            <p:childTnLst>
                              <p:par>
                                <p:cTn id="22" presetID="26" presetClass="entr" presetSubtype="0" fill="hold" grpId="0" nodeType="afterEffect">
                                  <p:stCondLst>
                                    <p:cond delay="0"/>
                                  </p:stCondLst>
                                  <p:childTnLst>
                                    <p:set>
                                      <p:cBhvr>
                                        <p:cTn id="23" dur="1" fill="hold">
                                          <p:stCondLst>
                                            <p:cond delay="0"/>
                                          </p:stCondLst>
                                        </p:cTn>
                                        <p:tgtEl>
                                          <p:spTgt spid="2">
                                            <p:txEl>
                                              <p:pRg st="1" end="1"/>
                                            </p:txEl>
                                          </p:spTgt>
                                        </p:tgtEl>
                                        <p:attrNameLst>
                                          <p:attrName>style.visibility</p:attrName>
                                        </p:attrNameLst>
                                      </p:cBhvr>
                                      <p:to>
                                        <p:strVal val="visible"/>
                                      </p:to>
                                    </p:set>
                                    <p:animEffect transition="in" filter="wipe(down)">
                                      <p:cBhvr>
                                        <p:cTn id="24" dur="580">
                                          <p:stCondLst>
                                            <p:cond delay="0"/>
                                          </p:stCondLst>
                                        </p:cTn>
                                        <p:tgtEl>
                                          <p:spTgt spid="2">
                                            <p:txEl>
                                              <p:pRg st="1" end="1"/>
                                            </p:txEl>
                                          </p:spTgt>
                                        </p:tgtEl>
                                      </p:cBhvr>
                                    </p:animEffect>
                                    <p:anim calcmode="lin" valueType="num">
                                      <p:cBhvr>
                                        <p:cTn id="25" dur="1822" tmFilter="0,0; 0.14,0.36; 0.43,0.73; 0.71,0.91; 1.0,1.0">
                                          <p:stCondLst>
                                            <p:cond delay="0"/>
                                          </p:stCondLst>
                                        </p:cTn>
                                        <p:tgtEl>
                                          <p:spTgt spid="2">
                                            <p:txEl>
                                              <p:pRg st="1" end="1"/>
                                            </p:txEl>
                                          </p:spTgt>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2">
                                            <p:txEl>
                                              <p:pRg st="1" end="1"/>
                                            </p:txEl>
                                          </p:spTgt>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2">
                                            <p:txEl>
                                              <p:pRg st="1" end="1"/>
                                            </p:txEl>
                                          </p:spTgt>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2">
                                            <p:txEl>
                                              <p:pRg st="1" end="1"/>
                                            </p:txEl>
                                          </p:spTgt>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2">
                                            <p:txEl>
                                              <p:pRg st="1" end="1"/>
                                            </p:txEl>
                                          </p:spTgt>
                                        </p:tgtEl>
                                        <p:attrNameLst>
                                          <p:attrName>ppt_y</p:attrName>
                                        </p:attrNameLst>
                                      </p:cBhvr>
                                      <p:tavLst>
                                        <p:tav tm="0" fmla="#ppt_y-sin(pi*$)/81">
                                          <p:val>
                                            <p:fltVal val="0"/>
                                          </p:val>
                                        </p:tav>
                                        <p:tav tm="100000">
                                          <p:val>
                                            <p:fltVal val="1"/>
                                          </p:val>
                                        </p:tav>
                                      </p:tavLst>
                                    </p:anim>
                                    <p:animScale>
                                      <p:cBhvr>
                                        <p:cTn id="30" dur="26">
                                          <p:stCondLst>
                                            <p:cond delay="650"/>
                                          </p:stCondLst>
                                        </p:cTn>
                                        <p:tgtEl>
                                          <p:spTgt spid="2">
                                            <p:txEl>
                                              <p:pRg st="1" end="1"/>
                                            </p:txEl>
                                          </p:spTgt>
                                        </p:tgtEl>
                                      </p:cBhvr>
                                      <p:to x="100000" y="60000"/>
                                    </p:animScale>
                                    <p:animScale>
                                      <p:cBhvr>
                                        <p:cTn id="31" dur="166" decel="50000">
                                          <p:stCondLst>
                                            <p:cond delay="676"/>
                                          </p:stCondLst>
                                        </p:cTn>
                                        <p:tgtEl>
                                          <p:spTgt spid="2">
                                            <p:txEl>
                                              <p:pRg st="1" end="1"/>
                                            </p:txEl>
                                          </p:spTgt>
                                        </p:tgtEl>
                                      </p:cBhvr>
                                      <p:to x="100000" y="100000"/>
                                    </p:animScale>
                                    <p:animScale>
                                      <p:cBhvr>
                                        <p:cTn id="32" dur="26">
                                          <p:stCondLst>
                                            <p:cond delay="1312"/>
                                          </p:stCondLst>
                                        </p:cTn>
                                        <p:tgtEl>
                                          <p:spTgt spid="2">
                                            <p:txEl>
                                              <p:pRg st="1" end="1"/>
                                            </p:txEl>
                                          </p:spTgt>
                                        </p:tgtEl>
                                      </p:cBhvr>
                                      <p:to x="100000" y="80000"/>
                                    </p:animScale>
                                    <p:animScale>
                                      <p:cBhvr>
                                        <p:cTn id="33" dur="166" decel="50000">
                                          <p:stCondLst>
                                            <p:cond delay="1338"/>
                                          </p:stCondLst>
                                        </p:cTn>
                                        <p:tgtEl>
                                          <p:spTgt spid="2">
                                            <p:txEl>
                                              <p:pRg st="1" end="1"/>
                                            </p:txEl>
                                          </p:spTgt>
                                        </p:tgtEl>
                                      </p:cBhvr>
                                      <p:to x="100000" y="100000"/>
                                    </p:animScale>
                                    <p:animScale>
                                      <p:cBhvr>
                                        <p:cTn id="34" dur="26">
                                          <p:stCondLst>
                                            <p:cond delay="1642"/>
                                          </p:stCondLst>
                                        </p:cTn>
                                        <p:tgtEl>
                                          <p:spTgt spid="2">
                                            <p:txEl>
                                              <p:pRg st="1" end="1"/>
                                            </p:txEl>
                                          </p:spTgt>
                                        </p:tgtEl>
                                      </p:cBhvr>
                                      <p:to x="100000" y="90000"/>
                                    </p:animScale>
                                    <p:animScale>
                                      <p:cBhvr>
                                        <p:cTn id="35" dur="166" decel="50000">
                                          <p:stCondLst>
                                            <p:cond delay="1668"/>
                                          </p:stCondLst>
                                        </p:cTn>
                                        <p:tgtEl>
                                          <p:spTgt spid="2">
                                            <p:txEl>
                                              <p:pRg st="1" end="1"/>
                                            </p:txEl>
                                          </p:spTgt>
                                        </p:tgtEl>
                                      </p:cBhvr>
                                      <p:to x="100000" y="100000"/>
                                    </p:animScale>
                                    <p:animScale>
                                      <p:cBhvr>
                                        <p:cTn id="36" dur="26">
                                          <p:stCondLst>
                                            <p:cond delay="1808"/>
                                          </p:stCondLst>
                                        </p:cTn>
                                        <p:tgtEl>
                                          <p:spTgt spid="2">
                                            <p:txEl>
                                              <p:pRg st="1" end="1"/>
                                            </p:txEl>
                                          </p:spTgt>
                                        </p:tgtEl>
                                      </p:cBhvr>
                                      <p:to x="100000" y="95000"/>
                                    </p:animScale>
                                    <p:animScale>
                                      <p:cBhvr>
                                        <p:cTn id="37" dur="166" decel="50000">
                                          <p:stCondLst>
                                            <p:cond delay="1834"/>
                                          </p:stCondLst>
                                        </p:cTn>
                                        <p:tgtEl>
                                          <p:spTgt spid="2">
                                            <p:txEl>
                                              <p:pRg st="1" end="1"/>
                                            </p:txEl>
                                          </p:spTgt>
                                        </p:tgtEl>
                                      </p:cBhvr>
                                      <p:to x="100000" y="100000"/>
                                    </p:animScale>
                                  </p:childTnLst>
                                </p:cTn>
                              </p:par>
                            </p:childTnLst>
                          </p:cTn>
                        </p:par>
                        <p:par>
                          <p:cTn id="38" fill="hold">
                            <p:stCondLst>
                              <p:cond delay="4000"/>
                            </p:stCondLst>
                            <p:childTnLst>
                              <p:par>
                                <p:cTn id="39" presetID="26" presetClass="entr" presetSubtype="0" fill="hold" grpId="0" nodeType="afterEffect">
                                  <p:stCondLst>
                                    <p:cond delay="0"/>
                                  </p:stCondLst>
                                  <p:childTnLst>
                                    <p:set>
                                      <p:cBhvr>
                                        <p:cTn id="40" dur="1" fill="hold">
                                          <p:stCondLst>
                                            <p:cond delay="0"/>
                                          </p:stCondLst>
                                        </p:cTn>
                                        <p:tgtEl>
                                          <p:spTgt spid="2">
                                            <p:txEl>
                                              <p:pRg st="2" end="2"/>
                                            </p:txEl>
                                          </p:spTgt>
                                        </p:tgtEl>
                                        <p:attrNameLst>
                                          <p:attrName>style.visibility</p:attrName>
                                        </p:attrNameLst>
                                      </p:cBhvr>
                                      <p:to>
                                        <p:strVal val="visible"/>
                                      </p:to>
                                    </p:set>
                                    <p:animEffect transition="in" filter="wipe(down)">
                                      <p:cBhvr>
                                        <p:cTn id="41" dur="580">
                                          <p:stCondLst>
                                            <p:cond delay="0"/>
                                          </p:stCondLst>
                                        </p:cTn>
                                        <p:tgtEl>
                                          <p:spTgt spid="2">
                                            <p:txEl>
                                              <p:pRg st="2" end="2"/>
                                            </p:txEl>
                                          </p:spTgt>
                                        </p:tgtEl>
                                      </p:cBhvr>
                                    </p:animEffect>
                                    <p:anim calcmode="lin" valueType="num">
                                      <p:cBhvr>
                                        <p:cTn id="42" dur="1822" tmFilter="0,0; 0.14,0.36; 0.43,0.73; 0.71,0.91; 1.0,1.0">
                                          <p:stCondLst>
                                            <p:cond delay="0"/>
                                          </p:stCondLst>
                                        </p:cTn>
                                        <p:tgtEl>
                                          <p:spTgt spid="2">
                                            <p:txEl>
                                              <p:pRg st="2" end="2"/>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2">
                                            <p:txEl>
                                              <p:pRg st="2" end="2"/>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2">
                                            <p:txEl>
                                              <p:pRg st="2" end="2"/>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2">
                                            <p:txEl>
                                              <p:pRg st="2" end="2"/>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2">
                                            <p:txEl>
                                              <p:pRg st="2" end="2"/>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2">
                                            <p:txEl>
                                              <p:pRg st="2" end="2"/>
                                            </p:txEl>
                                          </p:spTgt>
                                        </p:tgtEl>
                                      </p:cBhvr>
                                      <p:to x="100000" y="60000"/>
                                    </p:animScale>
                                    <p:animScale>
                                      <p:cBhvr>
                                        <p:cTn id="48" dur="166" decel="50000">
                                          <p:stCondLst>
                                            <p:cond delay="676"/>
                                          </p:stCondLst>
                                        </p:cTn>
                                        <p:tgtEl>
                                          <p:spTgt spid="2">
                                            <p:txEl>
                                              <p:pRg st="2" end="2"/>
                                            </p:txEl>
                                          </p:spTgt>
                                        </p:tgtEl>
                                      </p:cBhvr>
                                      <p:to x="100000" y="100000"/>
                                    </p:animScale>
                                    <p:animScale>
                                      <p:cBhvr>
                                        <p:cTn id="49" dur="26">
                                          <p:stCondLst>
                                            <p:cond delay="1312"/>
                                          </p:stCondLst>
                                        </p:cTn>
                                        <p:tgtEl>
                                          <p:spTgt spid="2">
                                            <p:txEl>
                                              <p:pRg st="2" end="2"/>
                                            </p:txEl>
                                          </p:spTgt>
                                        </p:tgtEl>
                                      </p:cBhvr>
                                      <p:to x="100000" y="80000"/>
                                    </p:animScale>
                                    <p:animScale>
                                      <p:cBhvr>
                                        <p:cTn id="50" dur="166" decel="50000">
                                          <p:stCondLst>
                                            <p:cond delay="1338"/>
                                          </p:stCondLst>
                                        </p:cTn>
                                        <p:tgtEl>
                                          <p:spTgt spid="2">
                                            <p:txEl>
                                              <p:pRg st="2" end="2"/>
                                            </p:txEl>
                                          </p:spTgt>
                                        </p:tgtEl>
                                      </p:cBhvr>
                                      <p:to x="100000" y="100000"/>
                                    </p:animScale>
                                    <p:animScale>
                                      <p:cBhvr>
                                        <p:cTn id="51" dur="26">
                                          <p:stCondLst>
                                            <p:cond delay="1642"/>
                                          </p:stCondLst>
                                        </p:cTn>
                                        <p:tgtEl>
                                          <p:spTgt spid="2">
                                            <p:txEl>
                                              <p:pRg st="2" end="2"/>
                                            </p:txEl>
                                          </p:spTgt>
                                        </p:tgtEl>
                                      </p:cBhvr>
                                      <p:to x="100000" y="90000"/>
                                    </p:animScale>
                                    <p:animScale>
                                      <p:cBhvr>
                                        <p:cTn id="52" dur="166" decel="50000">
                                          <p:stCondLst>
                                            <p:cond delay="1668"/>
                                          </p:stCondLst>
                                        </p:cTn>
                                        <p:tgtEl>
                                          <p:spTgt spid="2">
                                            <p:txEl>
                                              <p:pRg st="2" end="2"/>
                                            </p:txEl>
                                          </p:spTgt>
                                        </p:tgtEl>
                                      </p:cBhvr>
                                      <p:to x="100000" y="100000"/>
                                    </p:animScale>
                                    <p:animScale>
                                      <p:cBhvr>
                                        <p:cTn id="53" dur="26">
                                          <p:stCondLst>
                                            <p:cond delay="1808"/>
                                          </p:stCondLst>
                                        </p:cTn>
                                        <p:tgtEl>
                                          <p:spTgt spid="2">
                                            <p:txEl>
                                              <p:pRg st="2" end="2"/>
                                            </p:txEl>
                                          </p:spTgt>
                                        </p:tgtEl>
                                      </p:cBhvr>
                                      <p:to x="100000" y="95000"/>
                                    </p:animScale>
                                    <p:animScale>
                                      <p:cBhvr>
                                        <p:cTn id="54" dur="166" decel="50000">
                                          <p:stCondLst>
                                            <p:cond delay="1834"/>
                                          </p:stCondLst>
                                        </p:cTn>
                                        <p:tgtEl>
                                          <p:spTgt spid="2">
                                            <p:txEl>
                                              <p:pRg st="2" end="2"/>
                                            </p:txEl>
                                          </p:spTgt>
                                        </p:tgtEl>
                                      </p:cBhvr>
                                      <p:to x="100000" y="100000"/>
                                    </p:animScale>
                                  </p:childTnLst>
                                </p:cTn>
                              </p:par>
                            </p:childTnLst>
                          </p:cTn>
                        </p:par>
                        <p:par>
                          <p:cTn id="55" fill="hold">
                            <p:stCondLst>
                              <p:cond delay="6000"/>
                            </p:stCondLst>
                            <p:childTnLst>
                              <p:par>
                                <p:cTn id="56" presetID="26" presetClass="entr" presetSubtype="0" fill="hold" grpId="0" nodeType="afterEffect">
                                  <p:stCondLst>
                                    <p:cond delay="0"/>
                                  </p:stCondLst>
                                  <p:childTnLst>
                                    <p:set>
                                      <p:cBhvr>
                                        <p:cTn id="57" dur="1" fill="hold">
                                          <p:stCondLst>
                                            <p:cond delay="0"/>
                                          </p:stCondLst>
                                        </p:cTn>
                                        <p:tgtEl>
                                          <p:spTgt spid="2">
                                            <p:txEl>
                                              <p:pRg st="3" end="3"/>
                                            </p:txEl>
                                          </p:spTgt>
                                        </p:tgtEl>
                                        <p:attrNameLst>
                                          <p:attrName>style.visibility</p:attrName>
                                        </p:attrNameLst>
                                      </p:cBhvr>
                                      <p:to>
                                        <p:strVal val="visible"/>
                                      </p:to>
                                    </p:set>
                                    <p:animEffect transition="in" filter="wipe(down)">
                                      <p:cBhvr>
                                        <p:cTn id="58" dur="580">
                                          <p:stCondLst>
                                            <p:cond delay="0"/>
                                          </p:stCondLst>
                                        </p:cTn>
                                        <p:tgtEl>
                                          <p:spTgt spid="2">
                                            <p:txEl>
                                              <p:pRg st="3" end="3"/>
                                            </p:txEl>
                                          </p:spTgt>
                                        </p:tgtEl>
                                      </p:cBhvr>
                                    </p:animEffect>
                                    <p:anim calcmode="lin" valueType="num">
                                      <p:cBhvr>
                                        <p:cTn id="59" dur="1822" tmFilter="0,0; 0.14,0.36; 0.43,0.73; 0.71,0.91; 1.0,1.0">
                                          <p:stCondLst>
                                            <p:cond delay="0"/>
                                          </p:stCondLst>
                                        </p:cTn>
                                        <p:tgtEl>
                                          <p:spTgt spid="2">
                                            <p:txEl>
                                              <p:pRg st="3" end="3"/>
                                            </p:txEl>
                                          </p:spTgt>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2">
                                            <p:txEl>
                                              <p:pRg st="3" end="3"/>
                                            </p:txEl>
                                          </p:spTgt>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2">
                                            <p:txEl>
                                              <p:pRg st="3" end="3"/>
                                            </p:txEl>
                                          </p:spTgt>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2">
                                            <p:txEl>
                                              <p:pRg st="3" end="3"/>
                                            </p:txEl>
                                          </p:spTgt>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2">
                                            <p:txEl>
                                              <p:pRg st="3" end="3"/>
                                            </p:txEl>
                                          </p:spTgt>
                                        </p:tgtEl>
                                        <p:attrNameLst>
                                          <p:attrName>ppt_y</p:attrName>
                                        </p:attrNameLst>
                                      </p:cBhvr>
                                      <p:tavLst>
                                        <p:tav tm="0" fmla="#ppt_y-sin(pi*$)/81">
                                          <p:val>
                                            <p:fltVal val="0"/>
                                          </p:val>
                                        </p:tav>
                                        <p:tav tm="100000">
                                          <p:val>
                                            <p:fltVal val="1"/>
                                          </p:val>
                                        </p:tav>
                                      </p:tavLst>
                                    </p:anim>
                                    <p:animScale>
                                      <p:cBhvr>
                                        <p:cTn id="64" dur="26">
                                          <p:stCondLst>
                                            <p:cond delay="650"/>
                                          </p:stCondLst>
                                        </p:cTn>
                                        <p:tgtEl>
                                          <p:spTgt spid="2">
                                            <p:txEl>
                                              <p:pRg st="3" end="3"/>
                                            </p:txEl>
                                          </p:spTgt>
                                        </p:tgtEl>
                                      </p:cBhvr>
                                      <p:to x="100000" y="60000"/>
                                    </p:animScale>
                                    <p:animScale>
                                      <p:cBhvr>
                                        <p:cTn id="65" dur="166" decel="50000">
                                          <p:stCondLst>
                                            <p:cond delay="676"/>
                                          </p:stCondLst>
                                        </p:cTn>
                                        <p:tgtEl>
                                          <p:spTgt spid="2">
                                            <p:txEl>
                                              <p:pRg st="3" end="3"/>
                                            </p:txEl>
                                          </p:spTgt>
                                        </p:tgtEl>
                                      </p:cBhvr>
                                      <p:to x="100000" y="100000"/>
                                    </p:animScale>
                                    <p:animScale>
                                      <p:cBhvr>
                                        <p:cTn id="66" dur="26">
                                          <p:stCondLst>
                                            <p:cond delay="1312"/>
                                          </p:stCondLst>
                                        </p:cTn>
                                        <p:tgtEl>
                                          <p:spTgt spid="2">
                                            <p:txEl>
                                              <p:pRg st="3" end="3"/>
                                            </p:txEl>
                                          </p:spTgt>
                                        </p:tgtEl>
                                      </p:cBhvr>
                                      <p:to x="100000" y="80000"/>
                                    </p:animScale>
                                    <p:animScale>
                                      <p:cBhvr>
                                        <p:cTn id="67" dur="166" decel="50000">
                                          <p:stCondLst>
                                            <p:cond delay="1338"/>
                                          </p:stCondLst>
                                        </p:cTn>
                                        <p:tgtEl>
                                          <p:spTgt spid="2">
                                            <p:txEl>
                                              <p:pRg st="3" end="3"/>
                                            </p:txEl>
                                          </p:spTgt>
                                        </p:tgtEl>
                                      </p:cBhvr>
                                      <p:to x="100000" y="100000"/>
                                    </p:animScale>
                                    <p:animScale>
                                      <p:cBhvr>
                                        <p:cTn id="68" dur="26">
                                          <p:stCondLst>
                                            <p:cond delay="1642"/>
                                          </p:stCondLst>
                                        </p:cTn>
                                        <p:tgtEl>
                                          <p:spTgt spid="2">
                                            <p:txEl>
                                              <p:pRg st="3" end="3"/>
                                            </p:txEl>
                                          </p:spTgt>
                                        </p:tgtEl>
                                      </p:cBhvr>
                                      <p:to x="100000" y="90000"/>
                                    </p:animScale>
                                    <p:animScale>
                                      <p:cBhvr>
                                        <p:cTn id="69" dur="166" decel="50000">
                                          <p:stCondLst>
                                            <p:cond delay="1668"/>
                                          </p:stCondLst>
                                        </p:cTn>
                                        <p:tgtEl>
                                          <p:spTgt spid="2">
                                            <p:txEl>
                                              <p:pRg st="3" end="3"/>
                                            </p:txEl>
                                          </p:spTgt>
                                        </p:tgtEl>
                                      </p:cBhvr>
                                      <p:to x="100000" y="100000"/>
                                    </p:animScale>
                                    <p:animScale>
                                      <p:cBhvr>
                                        <p:cTn id="70" dur="26">
                                          <p:stCondLst>
                                            <p:cond delay="1808"/>
                                          </p:stCondLst>
                                        </p:cTn>
                                        <p:tgtEl>
                                          <p:spTgt spid="2">
                                            <p:txEl>
                                              <p:pRg st="3" end="3"/>
                                            </p:txEl>
                                          </p:spTgt>
                                        </p:tgtEl>
                                      </p:cBhvr>
                                      <p:to x="100000" y="95000"/>
                                    </p:animScale>
                                    <p:animScale>
                                      <p:cBhvr>
                                        <p:cTn id="71" dur="166" decel="50000">
                                          <p:stCondLst>
                                            <p:cond delay="1834"/>
                                          </p:stCondLst>
                                        </p:cTn>
                                        <p:tgtEl>
                                          <p:spTgt spid="2">
                                            <p:txEl>
                                              <p:pRg st="3" end="3"/>
                                            </p:txEl>
                                          </p:spTgt>
                                        </p:tgtEl>
                                      </p:cBhvr>
                                      <p:to x="100000" y="100000"/>
                                    </p:animScale>
                                  </p:childTnLst>
                                </p:cTn>
                              </p:par>
                            </p:childTnLst>
                          </p:cTn>
                        </p:par>
                        <p:par>
                          <p:cTn id="72" fill="hold">
                            <p:stCondLst>
                              <p:cond delay="8000"/>
                            </p:stCondLst>
                            <p:childTnLst>
                              <p:par>
                                <p:cTn id="73" presetID="26" presetClass="entr" presetSubtype="0" fill="hold" grpId="0" nodeType="afterEffect">
                                  <p:stCondLst>
                                    <p:cond delay="0"/>
                                  </p:stCondLst>
                                  <p:childTnLst>
                                    <p:set>
                                      <p:cBhvr>
                                        <p:cTn id="74" dur="1" fill="hold">
                                          <p:stCondLst>
                                            <p:cond delay="0"/>
                                          </p:stCondLst>
                                        </p:cTn>
                                        <p:tgtEl>
                                          <p:spTgt spid="2">
                                            <p:txEl>
                                              <p:pRg st="4" end="4"/>
                                            </p:txEl>
                                          </p:spTgt>
                                        </p:tgtEl>
                                        <p:attrNameLst>
                                          <p:attrName>style.visibility</p:attrName>
                                        </p:attrNameLst>
                                      </p:cBhvr>
                                      <p:to>
                                        <p:strVal val="visible"/>
                                      </p:to>
                                    </p:set>
                                    <p:animEffect transition="in" filter="wipe(down)">
                                      <p:cBhvr>
                                        <p:cTn id="75" dur="580">
                                          <p:stCondLst>
                                            <p:cond delay="0"/>
                                          </p:stCondLst>
                                        </p:cTn>
                                        <p:tgtEl>
                                          <p:spTgt spid="2">
                                            <p:txEl>
                                              <p:pRg st="4" end="4"/>
                                            </p:txEl>
                                          </p:spTgt>
                                        </p:tgtEl>
                                      </p:cBhvr>
                                    </p:animEffect>
                                    <p:anim calcmode="lin" valueType="num">
                                      <p:cBhvr>
                                        <p:cTn id="76" dur="1822" tmFilter="0,0; 0.14,0.36; 0.43,0.73; 0.71,0.91; 1.0,1.0">
                                          <p:stCondLst>
                                            <p:cond delay="0"/>
                                          </p:stCondLst>
                                        </p:cTn>
                                        <p:tgtEl>
                                          <p:spTgt spid="2">
                                            <p:txEl>
                                              <p:pRg st="4" end="4"/>
                                            </p:tx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2">
                                            <p:txEl>
                                              <p:pRg st="4" end="4"/>
                                            </p:tx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2">
                                            <p:txEl>
                                              <p:pRg st="4" end="4"/>
                                            </p:tx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2">
                                            <p:txEl>
                                              <p:pRg st="4" end="4"/>
                                            </p:tx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2">
                                            <p:txEl>
                                              <p:pRg st="4" end="4"/>
                                            </p:tx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2">
                                            <p:txEl>
                                              <p:pRg st="4" end="4"/>
                                            </p:txEl>
                                          </p:spTgt>
                                        </p:tgtEl>
                                      </p:cBhvr>
                                      <p:to x="100000" y="60000"/>
                                    </p:animScale>
                                    <p:animScale>
                                      <p:cBhvr>
                                        <p:cTn id="82" dur="166" decel="50000">
                                          <p:stCondLst>
                                            <p:cond delay="676"/>
                                          </p:stCondLst>
                                        </p:cTn>
                                        <p:tgtEl>
                                          <p:spTgt spid="2">
                                            <p:txEl>
                                              <p:pRg st="4" end="4"/>
                                            </p:txEl>
                                          </p:spTgt>
                                        </p:tgtEl>
                                      </p:cBhvr>
                                      <p:to x="100000" y="100000"/>
                                    </p:animScale>
                                    <p:animScale>
                                      <p:cBhvr>
                                        <p:cTn id="83" dur="26">
                                          <p:stCondLst>
                                            <p:cond delay="1312"/>
                                          </p:stCondLst>
                                        </p:cTn>
                                        <p:tgtEl>
                                          <p:spTgt spid="2">
                                            <p:txEl>
                                              <p:pRg st="4" end="4"/>
                                            </p:txEl>
                                          </p:spTgt>
                                        </p:tgtEl>
                                      </p:cBhvr>
                                      <p:to x="100000" y="80000"/>
                                    </p:animScale>
                                    <p:animScale>
                                      <p:cBhvr>
                                        <p:cTn id="84" dur="166" decel="50000">
                                          <p:stCondLst>
                                            <p:cond delay="1338"/>
                                          </p:stCondLst>
                                        </p:cTn>
                                        <p:tgtEl>
                                          <p:spTgt spid="2">
                                            <p:txEl>
                                              <p:pRg st="4" end="4"/>
                                            </p:txEl>
                                          </p:spTgt>
                                        </p:tgtEl>
                                      </p:cBhvr>
                                      <p:to x="100000" y="100000"/>
                                    </p:animScale>
                                    <p:animScale>
                                      <p:cBhvr>
                                        <p:cTn id="85" dur="26">
                                          <p:stCondLst>
                                            <p:cond delay="1642"/>
                                          </p:stCondLst>
                                        </p:cTn>
                                        <p:tgtEl>
                                          <p:spTgt spid="2">
                                            <p:txEl>
                                              <p:pRg st="4" end="4"/>
                                            </p:txEl>
                                          </p:spTgt>
                                        </p:tgtEl>
                                      </p:cBhvr>
                                      <p:to x="100000" y="90000"/>
                                    </p:animScale>
                                    <p:animScale>
                                      <p:cBhvr>
                                        <p:cTn id="86" dur="166" decel="50000">
                                          <p:stCondLst>
                                            <p:cond delay="1668"/>
                                          </p:stCondLst>
                                        </p:cTn>
                                        <p:tgtEl>
                                          <p:spTgt spid="2">
                                            <p:txEl>
                                              <p:pRg st="4" end="4"/>
                                            </p:txEl>
                                          </p:spTgt>
                                        </p:tgtEl>
                                      </p:cBhvr>
                                      <p:to x="100000" y="100000"/>
                                    </p:animScale>
                                    <p:animScale>
                                      <p:cBhvr>
                                        <p:cTn id="87" dur="26">
                                          <p:stCondLst>
                                            <p:cond delay="1808"/>
                                          </p:stCondLst>
                                        </p:cTn>
                                        <p:tgtEl>
                                          <p:spTgt spid="2">
                                            <p:txEl>
                                              <p:pRg st="4" end="4"/>
                                            </p:txEl>
                                          </p:spTgt>
                                        </p:tgtEl>
                                      </p:cBhvr>
                                      <p:to x="100000" y="95000"/>
                                    </p:animScale>
                                    <p:animScale>
                                      <p:cBhvr>
                                        <p:cTn id="88" dur="166" decel="50000">
                                          <p:stCondLst>
                                            <p:cond delay="1834"/>
                                          </p:stCondLst>
                                        </p:cTn>
                                        <p:tgtEl>
                                          <p:spTgt spid="2">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179511" y="1524000"/>
            <a:ext cx="8728961" cy="5334000"/>
          </a:xfrm>
        </p:spPr>
        <p:txBody>
          <a:bodyPr>
            <a:normAutofit fontScale="92500" lnSpcReduction="10000"/>
          </a:bodyPr>
          <a:lstStyle/>
          <a:p>
            <a:r>
              <a:rPr lang="en-GB" i="1" dirty="0"/>
              <a:t>A </a:t>
            </a:r>
            <a:r>
              <a:rPr lang="en-GB" i="1" dirty="0">
                <a:solidFill>
                  <a:srgbClr val="FFFF00"/>
                </a:solidFill>
              </a:rPr>
              <a:t>system</a:t>
            </a:r>
            <a:r>
              <a:rPr lang="en-GB" i="1" dirty="0"/>
              <a:t> of religious </a:t>
            </a:r>
            <a:r>
              <a:rPr lang="en-GB" i="1" dirty="0">
                <a:solidFill>
                  <a:srgbClr val="FFFF00"/>
                </a:solidFill>
              </a:rPr>
              <a:t>beliefs</a:t>
            </a:r>
          </a:p>
          <a:p>
            <a:r>
              <a:rPr lang="en-GB" i="1" dirty="0"/>
              <a:t>In general, a complex of </a:t>
            </a:r>
            <a:r>
              <a:rPr lang="en-GB" i="1" dirty="0">
                <a:solidFill>
                  <a:srgbClr val="FFFF00"/>
                </a:solidFill>
              </a:rPr>
              <a:t>beliefs</a:t>
            </a:r>
            <a:r>
              <a:rPr lang="en-GB" i="1" dirty="0"/>
              <a:t>, cultic practice, and </a:t>
            </a:r>
            <a:r>
              <a:rPr lang="en-GB" i="1" dirty="0">
                <a:solidFill>
                  <a:srgbClr val="FFFF00"/>
                </a:solidFill>
              </a:rPr>
              <a:t>ethical</a:t>
            </a:r>
            <a:r>
              <a:rPr lang="en-GB" i="1" dirty="0"/>
              <a:t> demands in a system related to God or gods.</a:t>
            </a:r>
          </a:p>
          <a:p>
            <a:r>
              <a:rPr lang="en-GB" i="1" dirty="0"/>
              <a:t>Religion is an organized collection of </a:t>
            </a:r>
            <a:r>
              <a:rPr lang="en-GB" i="1" dirty="0">
                <a:solidFill>
                  <a:srgbClr val="FFFF00"/>
                </a:solidFill>
              </a:rPr>
              <a:t>beliefs</a:t>
            </a:r>
            <a:r>
              <a:rPr lang="en-GB" i="1" dirty="0"/>
              <a:t>, cultural systems, and world views that relate humanity to an order of existence. Many religions have narratives, symbols, and sacred histories that are intended to explain the </a:t>
            </a:r>
            <a:r>
              <a:rPr lang="en-GB" i="1" dirty="0">
                <a:solidFill>
                  <a:srgbClr val="FFFF00"/>
                </a:solidFill>
              </a:rPr>
              <a:t>meaning of life</a:t>
            </a:r>
            <a:r>
              <a:rPr lang="en-GB" i="1" dirty="0"/>
              <a:t> and/or to explain the origin of life or the Universe. From their beliefs about the cosmos and human nature, people derive </a:t>
            </a:r>
            <a:r>
              <a:rPr lang="en-GB" i="1" dirty="0">
                <a:solidFill>
                  <a:srgbClr val="FFFF00"/>
                </a:solidFill>
              </a:rPr>
              <a:t>morality</a:t>
            </a:r>
            <a:r>
              <a:rPr lang="en-GB" i="1" dirty="0"/>
              <a:t>, </a:t>
            </a:r>
            <a:r>
              <a:rPr lang="en-GB" i="1" dirty="0">
                <a:solidFill>
                  <a:srgbClr val="FFFF00"/>
                </a:solidFill>
              </a:rPr>
              <a:t>ethics</a:t>
            </a:r>
            <a:r>
              <a:rPr lang="en-GB" i="1" dirty="0"/>
              <a:t>, </a:t>
            </a:r>
            <a:r>
              <a:rPr lang="en-GB" i="1" dirty="0">
                <a:solidFill>
                  <a:srgbClr val="FFFF00"/>
                </a:solidFill>
              </a:rPr>
              <a:t>religious laws </a:t>
            </a:r>
            <a:r>
              <a:rPr lang="en-GB" i="1" dirty="0"/>
              <a:t>or a </a:t>
            </a:r>
            <a:r>
              <a:rPr lang="en-GB" i="1" dirty="0">
                <a:solidFill>
                  <a:srgbClr val="FFFF00"/>
                </a:solidFill>
              </a:rPr>
              <a:t>preferred lifestyle</a:t>
            </a:r>
            <a:r>
              <a:rPr lang="en-GB" i="1" dirty="0"/>
              <a:t>. </a:t>
            </a:r>
          </a:p>
          <a:p>
            <a:r>
              <a:rPr lang="en-GB" i="1" dirty="0"/>
              <a:t>Many religions may have </a:t>
            </a:r>
            <a:r>
              <a:rPr lang="en-GB" i="1" dirty="0">
                <a:solidFill>
                  <a:srgbClr val="FFFF00"/>
                </a:solidFill>
              </a:rPr>
              <a:t>organized behaviours</a:t>
            </a:r>
            <a:r>
              <a:rPr lang="en-GB" i="1" dirty="0"/>
              <a:t>, </a:t>
            </a:r>
            <a:r>
              <a:rPr lang="en-GB" i="1" dirty="0">
                <a:solidFill>
                  <a:srgbClr val="FFFF00"/>
                </a:solidFill>
              </a:rPr>
              <a:t>clergy</a:t>
            </a:r>
            <a:r>
              <a:rPr lang="en-GB" i="1" dirty="0"/>
              <a:t>, a definition of what constitutes adherence or membership, </a:t>
            </a:r>
            <a:r>
              <a:rPr lang="en-GB" i="1" dirty="0">
                <a:solidFill>
                  <a:srgbClr val="FFFF00"/>
                </a:solidFill>
              </a:rPr>
              <a:t>holy places, and scriptures</a:t>
            </a:r>
            <a:r>
              <a:rPr lang="en-GB" i="1" dirty="0"/>
              <a:t>. </a:t>
            </a:r>
          </a:p>
          <a:p>
            <a:r>
              <a:rPr lang="en-GB" i="1" dirty="0"/>
              <a:t>The word </a:t>
            </a:r>
            <a:r>
              <a:rPr lang="en-GB" i="1" dirty="0">
                <a:solidFill>
                  <a:srgbClr val="FFFF00"/>
                </a:solidFill>
              </a:rPr>
              <a:t>religion</a:t>
            </a:r>
            <a:r>
              <a:rPr lang="en-GB" i="1" dirty="0"/>
              <a:t> is sometimes used interchangeably with </a:t>
            </a:r>
            <a:r>
              <a:rPr lang="en-GB" i="1" dirty="0">
                <a:solidFill>
                  <a:srgbClr val="FFFF00"/>
                </a:solidFill>
              </a:rPr>
              <a:t>faith</a:t>
            </a:r>
            <a:r>
              <a:rPr lang="en-GB" i="1" dirty="0"/>
              <a:t>, </a:t>
            </a:r>
            <a:r>
              <a:rPr lang="en-GB" i="1" dirty="0">
                <a:solidFill>
                  <a:srgbClr val="FFFF00"/>
                </a:solidFill>
              </a:rPr>
              <a:t>belief system </a:t>
            </a:r>
            <a:r>
              <a:rPr lang="en-GB" i="1" dirty="0"/>
              <a:t>or sometimes set of </a:t>
            </a:r>
            <a:r>
              <a:rPr lang="en-GB" i="1" dirty="0">
                <a:solidFill>
                  <a:srgbClr val="FFFF00"/>
                </a:solidFill>
              </a:rPr>
              <a:t>duties</a:t>
            </a:r>
          </a:p>
        </p:txBody>
      </p:sp>
      <p:sp>
        <p:nvSpPr>
          <p:cNvPr id="5" name="Title 2"/>
          <p:cNvSpPr>
            <a:spLocks noGrp="1"/>
          </p:cNvSpPr>
          <p:nvPr>
            <p:ph type="title"/>
          </p:nvPr>
        </p:nvSpPr>
        <p:spPr>
          <a:xfrm>
            <a:off x="457200" y="152400"/>
            <a:ext cx="8229600" cy="1219200"/>
          </a:xfrm>
        </p:spPr>
        <p:txBody>
          <a:bodyPr/>
          <a:lstStyle/>
          <a:p>
            <a:r>
              <a:rPr lang="en-GB" dirty="0"/>
              <a:t>Defining “Religion”: appropriate…?</a:t>
            </a:r>
          </a:p>
        </p:txBody>
      </p:sp>
      <p:sp>
        <p:nvSpPr>
          <p:cNvPr id="6" name="Oval 5"/>
          <p:cNvSpPr/>
          <p:nvPr/>
        </p:nvSpPr>
        <p:spPr>
          <a:xfrm>
            <a:off x="3059832" y="1340768"/>
            <a:ext cx="1800200" cy="1080120"/>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323528" y="1371600"/>
            <a:ext cx="1800200" cy="683152"/>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6899208" y="1737736"/>
            <a:ext cx="1417208" cy="683152"/>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72844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500"/>
                                        <p:tgtEl>
                                          <p:spTgt spid="6"/>
                                        </p:tgtEl>
                                      </p:cBhvr>
                                    </p:animEffect>
                                  </p:childTnLst>
                                </p:cTn>
                              </p:par>
                            </p:childTnLst>
                          </p:cTn>
                        </p:par>
                        <p:par>
                          <p:cTn id="8" fill="hold">
                            <p:stCondLst>
                              <p:cond delay="3000"/>
                            </p:stCondLst>
                            <p:childTnLst>
                              <p:par>
                                <p:cTn id="9" presetID="21" presetClass="entr" presetSubtype="1" fill="hold" grpId="0" nodeType="afterEffect">
                                  <p:stCondLst>
                                    <p:cond delay="50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500"/>
                                        <p:tgtEl>
                                          <p:spTgt spid="7"/>
                                        </p:tgtEl>
                                      </p:cBhvr>
                                    </p:animEffect>
                                  </p:childTnLst>
                                </p:cTn>
                              </p:par>
                            </p:childTnLst>
                          </p:cTn>
                        </p:par>
                        <p:par>
                          <p:cTn id="12" fill="hold">
                            <p:stCondLst>
                              <p:cond delay="6000"/>
                            </p:stCondLst>
                            <p:childTnLst>
                              <p:par>
                                <p:cTn id="13" presetID="21" presetClass="entr" presetSubtype="1" fill="hold" grpId="0" nodeType="afterEffect">
                                  <p:stCondLst>
                                    <p:cond delay="500"/>
                                  </p:stCondLst>
                                  <p:childTnLst>
                                    <p:set>
                                      <p:cBhvr>
                                        <p:cTn id="14" dur="1" fill="hold">
                                          <p:stCondLst>
                                            <p:cond delay="0"/>
                                          </p:stCondLst>
                                        </p:cTn>
                                        <p:tgtEl>
                                          <p:spTgt spid="8"/>
                                        </p:tgtEl>
                                        <p:attrNameLst>
                                          <p:attrName>style.visibility</p:attrName>
                                        </p:attrNameLst>
                                      </p:cBhvr>
                                      <p:to>
                                        <p:strVal val="visible"/>
                                      </p:to>
                                    </p:set>
                                    <p:animEffect transition="in" filter="wheel(1)">
                                      <p:cBhvr>
                                        <p:cTn id="15" dur="2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Cicero, </a:t>
            </a:r>
            <a:r>
              <a:rPr lang="en-GB" i="1" dirty="0"/>
              <a:t>De </a:t>
            </a:r>
            <a:r>
              <a:rPr lang="en-GB" i="1" dirty="0" err="1"/>
              <a:t>Divinatione</a:t>
            </a:r>
            <a:r>
              <a:rPr lang="en-GB" i="1" dirty="0"/>
              <a:t> </a:t>
            </a:r>
            <a:r>
              <a:rPr lang="en-GB" dirty="0"/>
              <a:t>2.70[33]</a:t>
            </a:r>
            <a:br>
              <a:rPr lang="en-GB" dirty="0"/>
            </a:br>
            <a:r>
              <a:rPr lang="en-GB" dirty="0"/>
              <a:t>As </a:t>
            </a:r>
            <a:r>
              <a:rPr lang="en-GB" i="1" dirty="0"/>
              <a:t>augur,</a:t>
            </a:r>
            <a:r>
              <a:rPr lang="en-GB" dirty="0"/>
              <a:t> he argues that the auspices are obsolete and erroneous and he concludes:</a:t>
            </a:r>
            <a:br>
              <a:rPr lang="en-GB" dirty="0"/>
            </a:br>
            <a:br>
              <a:rPr lang="en-GB" dirty="0"/>
            </a:br>
            <a:r>
              <a:rPr lang="en-GB" sz="2400" dirty="0"/>
              <a:t>(…) </a:t>
            </a:r>
            <a:r>
              <a:rPr lang="en-GB" sz="2400" i="1" dirty="0" err="1">
                <a:solidFill>
                  <a:schemeClr val="accent4">
                    <a:lumMod val="40000"/>
                    <a:lumOff val="60000"/>
                  </a:schemeClr>
                </a:solidFill>
              </a:rPr>
              <a:t>retinetur</a:t>
            </a:r>
            <a:r>
              <a:rPr lang="en-GB" sz="2400" i="1" dirty="0">
                <a:solidFill>
                  <a:schemeClr val="accent4">
                    <a:lumMod val="40000"/>
                    <a:lumOff val="60000"/>
                  </a:schemeClr>
                </a:solidFill>
              </a:rPr>
              <a:t> </a:t>
            </a:r>
            <a:r>
              <a:rPr lang="en-GB" sz="2400" i="1" dirty="0" err="1">
                <a:solidFill>
                  <a:schemeClr val="accent4">
                    <a:lumMod val="40000"/>
                    <a:lumOff val="60000"/>
                  </a:schemeClr>
                </a:solidFill>
              </a:rPr>
              <a:t>autem</a:t>
            </a:r>
            <a:r>
              <a:rPr lang="en-GB" sz="2400" i="1" dirty="0">
                <a:solidFill>
                  <a:schemeClr val="accent4">
                    <a:lumMod val="40000"/>
                    <a:lumOff val="60000"/>
                  </a:schemeClr>
                </a:solidFill>
              </a:rPr>
              <a:t> </a:t>
            </a:r>
            <a:r>
              <a:rPr lang="en-GB" sz="2400" i="1" dirty="0"/>
              <a:t>et ad </a:t>
            </a:r>
            <a:r>
              <a:rPr lang="en-GB" sz="2400" i="1" dirty="0" err="1"/>
              <a:t>opinionem</a:t>
            </a:r>
            <a:r>
              <a:rPr lang="en-GB" sz="2400" i="1" dirty="0"/>
              <a:t> </a:t>
            </a:r>
            <a:r>
              <a:rPr lang="en-GB" sz="2400" i="1" dirty="0" err="1"/>
              <a:t>vulgi</a:t>
            </a:r>
            <a:r>
              <a:rPr lang="en-GB" sz="2400" i="1" dirty="0"/>
              <a:t> et ad </a:t>
            </a:r>
            <a:r>
              <a:rPr lang="en-GB" sz="2400" i="1" dirty="0" err="1"/>
              <a:t>magnas</a:t>
            </a:r>
            <a:r>
              <a:rPr lang="en-GB" sz="2400" i="1" dirty="0"/>
              <a:t> </a:t>
            </a:r>
            <a:r>
              <a:rPr lang="en-GB" sz="2400" i="1" dirty="0" err="1"/>
              <a:t>utilitates</a:t>
            </a:r>
            <a:r>
              <a:rPr lang="en-GB" sz="2400" i="1" dirty="0"/>
              <a:t> </a:t>
            </a:r>
            <a:r>
              <a:rPr lang="en-GB" sz="2400" i="1" dirty="0" err="1"/>
              <a:t>rei</a:t>
            </a:r>
            <a:r>
              <a:rPr lang="en-GB" sz="2400" i="1" dirty="0"/>
              <a:t> </a:t>
            </a:r>
            <a:r>
              <a:rPr lang="en-GB" sz="2400" i="1" dirty="0" err="1"/>
              <a:t>publicae</a:t>
            </a:r>
            <a:r>
              <a:rPr lang="en-GB" sz="2400" i="1" dirty="0"/>
              <a:t> </a:t>
            </a:r>
            <a:r>
              <a:rPr lang="en-GB" sz="2400" i="1" dirty="0" err="1">
                <a:solidFill>
                  <a:schemeClr val="accent4">
                    <a:lumMod val="40000"/>
                    <a:lumOff val="60000"/>
                  </a:schemeClr>
                </a:solidFill>
              </a:rPr>
              <a:t>mos</a:t>
            </a:r>
            <a:r>
              <a:rPr lang="en-GB" sz="2400" i="1" dirty="0">
                <a:solidFill>
                  <a:schemeClr val="accent4">
                    <a:lumMod val="40000"/>
                    <a:lumOff val="60000"/>
                  </a:schemeClr>
                </a:solidFill>
              </a:rPr>
              <a:t>, </a:t>
            </a:r>
            <a:r>
              <a:rPr lang="en-GB" sz="2400" i="1" dirty="0" err="1">
                <a:solidFill>
                  <a:srgbClr val="FFFF00"/>
                </a:solidFill>
              </a:rPr>
              <a:t>religio</a:t>
            </a:r>
            <a:r>
              <a:rPr lang="en-GB" sz="2400" i="1" dirty="0">
                <a:solidFill>
                  <a:schemeClr val="accent4">
                    <a:lumMod val="40000"/>
                    <a:lumOff val="60000"/>
                  </a:schemeClr>
                </a:solidFill>
              </a:rPr>
              <a:t>, </a:t>
            </a:r>
            <a:r>
              <a:rPr lang="en-GB" sz="2400" i="1" dirty="0" err="1">
                <a:solidFill>
                  <a:schemeClr val="accent4">
                    <a:lumMod val="40000"/>
                    <a:lumOff val="60000"/>
                  </a:schemeClr>
                </a:solidFill>
              </a:rPr>
              <a:t>disciplina</a:t>
            </a:r>
            <a:r>
              <a:rPr lang="en-GB" sz="2400" i="1" dirty="0">
                <a:solidFill>
                  <a:schemeClr val="accent4">
                    <a:lumMod val="40000"/>
                    <a:lumOff val="60000"/>
                  </a:schemeClr>
                </a:solidFill>
              </a:rPr>
              <a:t>, </a:t>
            </a:r>
            <a:r>
              <a:rPr lang="en-GB" sz="2400" i="1" dirty="0" err="1">
                <a:solidFill>
                  <a:schemeClr val="accent4">
                    <a:lumMod val="40000"/>
                    <a:lumOff val="60000"/>
                  </a:schemeClr>
                </a:solidFill>
              </a:rPr>
              <a:t>ius</a:t>
            </a:r>
            <a:r>
              <a:rPr lang="en-GB" sz="2400" i="1" dirty="0">
                <a:solidFill>
                  <a:schemeClr val="accent4">
                    <a:lumMod val="40000"/>
                    <a:lumOff val="60000"/>
                  </a:schemeClr>
                </a:solidFill>
              </a:rPr>
              <a:t> </a:t>
            </a:r>
            <a:r>
              <a:rPr lang="en-GB" sz="2400" i="1" dirty="0" err="1">
                <a:solidFill>
                  <a:schemeClr val="accent4">
                    <a:lumMod val="40000"/>
                    <a:lumOff val="60000"/>
                  </a:schemeClr>
                </a:solidFill>
              </a:rPr>
              <a:t>augurium</a:t>
            </a:r>
            <a:r>
              <a:rPr lang="en-GB" sz="2400" i="1" dirty="0">
                <a:solidFill>
                  <a:schemeClr val="accent4">
                    <a:lumMod val="40000"/>
                    <a:lumOff val="60000"/>
                  </a:schemeClr>
                </a:solidFill>
              </a:rPr>
              <a:t>, </a:t>
            </a:r>
            <a:r>
              <a:rPr lang="en-GB" sz="2400" i="1" dirty="0" err="1">
                <a:solidFill>
                  <a:schemeClr val="accent4">
                    <a:lumMod val="40000"/>
                    <a:lumOff val="60000"/>
                  </a:schemeClr>
                </a:solidFill>
              </a:rPr>
              <a:t>collegi</a:t>
            </a:r>
            <a:r>
              <a:rPr lang="en-GB" sz="2400" i="1" dirty="0">
                <a:solidFill>
                  <a:schemeClr val="accent4">
                    <a:lumMod val="40000"/>
                    <a:lumOff val="60000"/>
                  </a:schemeClr>
                </a:solidFill>
              </a:rPr>
              <a:t> </a:t>
            </a:r>
            <a:r>
              <a:rPr lang="en-GB" sz="2400" i="1" dirty="0" err="1">
                <a:solidFill>
                  <a:schemeClr val="accent4">
                    <a:lumMod val="40000"/>
                    <a:lumOff val="60000"/>
                  </a:schemeClr>
                </a:solidFill>
              </a:rPr>
              <a:t>auctoritas</a:t>
            </a:r>
            <a:r>
              <a:rPr lang="en-GB" sz="2400" i="1" dirty="0"/>
              <a:t>.</a:t>
            </a:r>
            <a:br>
              <a:rPr lang="en-GB" sz="2400" i="1" dirty="0"/>
            </a:br>
            <a:br>
              <a:rPr lang="en-GB" i="1" dirty="0"/>
            </a:br>
            <a:r>
              <a:rPr lang="en-GB" sz="2200" dirty="0"/>
              <a:t>“… However, out of respect for the opinion of the masses and because of the great service to the State we maintain the augural </a:t>
            </a:r>
            <a:r>
              <a:rPr lang="en-GB" sz="2200" dirty="0">
                <a:solidFill>
                  <a:srgbClr val="FFFF00"/>
                </a:solidFill>
              </a:rPr>
              <a:t>practices</a:t>
            </a:r>
            <a:r>
              <a:rPr lang="en-GB" sz="2200" dirty="0"/>
              <a:t>, discipline, religious rites and laws, as well as the authority of the augural college.” </a:t>
            </a:r>
            <a:endParaRPr lang="en-GB" sz="2200" i="1" dirty="0"/>
          </a:p>
          <a:p>
            <a:endParaRPr lang="en-GB" dirty="0"/>
          </a:p>
        </p:txBody>
      </p:sp>
      <p:sp>
        <p:nvSpPr>
          <p:cNvPr id="3" name="Title 2"/>
          <p:cNvSpPr>
            <a:spLocks noGrp="1"/>
          </p:cNvSpPr>
          <p:nvPr>
            <p:ph type="title"/>
          </p:nvPr>
        </p:nvSpPr>
        <p:spPr/>
        <p:txBody>
          <a:bodyPr/>
          <a:lstStyle/>
          <a:p>
            <a:r>
              <a:rPr lang="en-GB" i="1" dirty="0" err="1"/>
              <a:t>religio</a:t>
            </a:r>
            <a:r>
              <a:rPr lang="en-GB" dirty="0"/>
              <a:t> – first use by Cicero</a:t>
            </a:r>
          </a:p>
        </p:txBody>
      </p:sp>
      <p:sp>
        <p:nvSpPr>
          <p:cNvPr id="4" name="TextBox 3"/>
          <p:cNvSpPr txBox="1"/>
          <p:nvPr/>
        </p:nvSpPr>
        <p:spPr>
          <a:xfrm rot="1084131">
            <a:off x="6588224" y="620688"/>
            <a:ext cx="3096344" cy="461665"/>
          </a:xfrm>
          <a:prstGeom prst="rect">
            <a:avLst/>
          </a:prstGeom>
          <a:noFill/>
        </p:spPr>
        <p:txBody>
          <a:bodyPr wrap="square" rtlCol="0">
            <a:spAutoFit/>
          </a:bodyPr>
          <a:lstStyle/>
          <a:p>
            <a:r>
              <a:rPr lang="en-GB" sz="2400" i="1" dirty="0" err="1"/>
              <a:t>cultus</a:t>
            </a:r>
            <a:r>
              <a:rPr lang="en-GB" sz="2400" i="1" dirty="0"/>
              <a:t> </a:t>
            </a:r>
            <a:r>
              <a:rPr lang="en-GB" sz="2400" i="1" dirty="0" err="1"/>
              <a:t>deorum</a:t>
            </a:r>
            <a:endParaRPr lang="en-GB" sz="2400" i="1" dirty="0"/>
          </a:p>
        </p:txBody>
      </p:sp>
    </p:spTree>
    <p:extLst>
      <p:ext uri="{BB962C8B-B14F-4D97-AF65-F5344CB8AC3E}">
        <p14:creationId xmlns:p14="http://schemas.microsoft.com/office/powerpoint/2010/main" val="298322016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229600" cy="5001344"/>
          </a:xfrm>
        </p:spPr>
        <p:txBody>
          <a:bodyPr>
            <a:normAutofit lnSpcReduction="10000"/>
          </a:bodyPr>
          <a:lstStyle/>
          <a:p>
            <a:r>
              <a:rPr lang="en-GB" dirty="0"/>
              <a:t>Cicero, </a:t>
            </a:r>
            <a:r>
              <a:rPr lang="en-GB" i="1" dirty="0"/>
              <a:t>De </a:t>
            </a:r>
            <a:r>
              <a:rPr lang="en-GB" i="1" dirty="0" err="1"/>
              <a:t>Diviniatione</a:t>
            </a:r>
            <a:r>
              <a:rPr lang="en-GB" i="1" dirty="0"/>
              <a:t> </a:t>
            </a:r>
            <a:r>
              <a:rPr lang="en-GB" dirty="0"/>
              <a:t>2.149</a:t>
            </a:r>
            <a:br>
              <a:rPr lang="en-GB" dirty="0"/>
            </a:br>
            <a:br>
              <a:rPr lang="en-GB" dirty="0"/>
            </a:br>
            <a:r>
              <a:rPr lang="en-GB" sz="2400" i="1" dirty="0">
                <a:solidFill>
                  <a:schemeClr val="accent4">
                    <a:lumMod val="20000"/>
                    <a:lumOff val="80000"/>
                  </a:schemeClr>
                </a:solidFill>
              </a:rPr>
              <a:t>[149] Quam </a:t>
            </a:r>
            <a:r>
              <a:rPr lang="en-GB" sz="2400" i="1" dirty="0" err="1">
                <a:solidFill>
                  <a:schemeClr val="accent4">
                    <a:lumMod val="20000"/>
                    <a:lumOff val="80000"/>
                  </a:schemeClr>
                </a:solidFill>
              </a:rPr>
              <a:t>ob</a:t>
            </a:r>
            <a:r>
              <a:rPr lang="en-GB" sz="2400" i="1" dirty="0">
                <a:solidFill>
                  <a:schemeClr val="accent4">
                    <a:lumMod val="20000"/>
                    <a:lumOff val="80000"/>
                  </a:schemeClr>
                </a:solidFill>
              </a:rPr>
              <a:t> rem, </a:t>
            </a:r>
            <a:r>
              <a:rPr lang="en-GB" sz="2400" i="1" dirty="0" err="1">
                <a:solidFill>
                  <a:schemeClr val="accent4">
                    <a:lumMod val="20000"/>
                    <a:lumOff val="80000"/>
                  </a:schemeClr>
                </a:solidFill>
              </a:rPr>
              <a:t>ut</a:t>
            </a:r>
            <a:r>
              <a:rPr lang="en-GB" sz="2400" i="1" dirty="0">
                <a:solidFill>
                  <a:schemeClr val="accent4">
                    <a:lumMod val="20000"/>
                    <a:lumOff val="80000"/>
                  </a:schemeClr>
                </a:solidFill>
              </a:rPr>
              <a:t> </a:t>
            </a:r>
            <a:r>
              <a:rPr lang="en-GB" sz="2400" i="1" dirty="0" err="1">
                <a:solidFill>
                  <a:schemeClr val="accent4">
                    <a:lumMod val="20000"/>
                    <a:lumOff val="80000"/>
                  </a:schemeClr>
                </a:solidFill>
              </a:rPr>
              <a:t>religio</a:t>
            </a:r>
            <a:r>
              <a:rPr lang="en-GB" sz="2400" i="1" dirty="0">
                <a:solidFill>
                  <a:schemeClr val="accent4">
                    <a:lumMod val="20000"/>
                    <a:lumOff val="80000"/>
                  </a:schemeClr>
                </a:solidFill>
              </a:rPr>
              <a:t> propaganda </a:t>
            </a:r>
            <a:r>
              <a:rPr lang="en-GB" sz="2400" i="1" dirty="0" err="1">
                <a:solidFill>
                  <a:schemeClr val="accent4">
                    <a:lumMod val="20000"/>
                    <a:lumOff val="80000"/>
                  </a:schemeClr>
                </a:solidFill>
              </a:rPr>
              <a:t>etiam</a:t>
            </a:r>
            <a:r>
              <a:rPr lang="en-GB" sz="2400" i="1" dirty="0">
                <a:solidFill>
                  <a:schemeClr val="accent4">
                    <a:lumMod val="20000"/>
                    <a:lumOff val="80000"/>
                  </a:schemeClr>
                </a:solidFill>
              </a:rPr>
              <a:t> </a:t>
            </a:r>
            <a:r>
              <a:rPr lang="en-GB" sz="2400" i="1" dirty="0" err="1">
                <a:solidFill>
                  <a:schemeClr val="accent4">
                    <a:lumMod val="20000"/>
                    <a:lumOff val="80000"/>
                  </a:schemeClr>
                </a:solidFill>
              </a:rPr>
              <a:t>est</a:t>
            </a:r>
            <a:r>
              <a:rPr lang="en-GB" sz="2400" i="1" dirty="0">
                <a:solidFill>
                  <a:schemeClr val="accent4">
                    <a:lumMod val="20000"/>
                    <a:lumOff val="80000"/>
                  </a:schemeClr>
                </a:solidFill>
              </a:rPr>
              <a:t>, quae </a:t>
            </a:r>
            <a:r>
              <a:rPr lang="en-GB" sz="2400" i="1" dirty="0" err="1">
                <a:solidFill>
                  <a:schemeClr val="accent4">
                    <a:lumMod val="20000"/>
                    <a:lumOff val="80000"/>
                  </a:schemeClr>
                </a:solidFill>
              </a:rPr>
              <a:t>est</a:t>
            </a:r>
            <a:r>
              <a:rPr lang="en-GB" sz="2400" i="1" dirty="0">
                <a:solidFill>
                  <a:schemeClr val="accent4">
                    <a:lumMod val="20000"/>
                    <a:lumOff val="80000"/>
                  </a:schemeClr>
                </a:solidFill>
              </a:rPr>
              <a:t> </a:t>
            </a:r>
            <a:r>
              <a:rPr lang="en-GB" sz="2400" i="1" dirty="0" err="1">
                <a:solidFill>
                  <a:schemeClr val="accent4">
                    <a:lumMod val="20000"/>
                    <a:lumOff val="80000"/>
                  </a:schemeClr>
                </a:solidFill>
              </a:rPr>
              <a:t>iuncta</a:t>
            </a:r>
            <a:r>
              <a:rPr lang="en-GB" sz="2400" i="1" dirty="0">
                <a:solidFill>
                  <a:schemeClr val="accent4">
                    <a:lumMod val="20000"/>
                    <a:lumOff val="80000"/>
                  </a:schemeClr>
                </a:solidFill>
              </a:rPr>
              <a:t> cum </a:t>
            </a:r>
            <a:r>
              <a:rPr lang="en-GB" sz="2400" i="1" dirty="0" err="1">
                <a:solidFill>
                  <a:schemeClr val="accent4">
                    <a:lumMod val="20000"/>
                    <a:lumOff val="80000"/>
                  </a:schemeClr>
                </a:solidFill>
              </a:rPr>
              <a:t>cognitione</a:t>
            </a:r>
            <a:r>
              <a:rPr lang="en-GB" sz="2400" i="1" dirty="0">
                <a:solidFill>
                  <a:schemeClr val="accent4">
                    <a:lumMod val="20000"/>
                    <a:lumOff val="80000"/>
                  </a:schemeClr>
                </a:solidFill>
              </a:rPr>
              <a:t> </a:t>
            </a:r>
            <a:r>
              <a:rPr lang="en-GB" sz="2400" i="1" dirty="0" err="1">
                <a:solidFill>
                  <a:schemeClr val="accent4">
                    <a:lumMod val="20000"/>
                    <a:lumOff val="80000"/>
                  </a:schemeClr>
                </a:solidFill>
              </a:rPr>
              <a:t>naturae</a:t>
            </a:r>
            <a:r>
              <a:rPr lang="en-GB" sz="2400" i="1" dirty="0">
                <a:solidFill>
                  <a:schemeClr val="accent4">
                    <a:lumMod val="20000"/>
                    <a:lumOff val="80000"/>
                  </a:schemeClr>
                </a:solidFill>
              </a:rPr>
              <a:t>, sic </a:t>
            </a:r>
            <a:r>
              <a:rPr lang="en-GB" sz="2400" i="1" dirty="0" err="1">
                <a:solidFill>
                  <a:schemeClr val="accent4">
                    <a:lumMod val="20000"/>
                    <a:lumOff val="80000"/>
                  </a:schemeClr>
                </a:solidFill>
              </a:rPr>
              <a:t>superstitionis</a:t>
            </a:r>
            <a:r>
              <a:rPr lang="en-GB" sz="2400" i="1" dirty="0">
                <a:solidFill>
                  <a:schemeClr val="accent4">
                    <a:lumMod val="20000"/>
                    <a:lumOff val="80000"/>
                  </a:schemeClr>
                </a:solidFill>
              </a:rPr>
              <a:t> </a:t>
            </a:r>
            <a:r>
              <a:rPr lang="en-GB" sz="2400" i="1" dirty="0" err="1">
                <a:solidFill>
                  <a:schemeClr val="accent4">
                    <a:lumMod val="20000"/>
                    <a:lumOff val="80000"/>
                  </a:schemeClr>
                </a:solidFill>
              </a:rPr>
              <a:t>stirpes</a:t>
            </a:r>
            <a:r>
              <a:rPr lang="en-GB" sz="2400" i="1" dirty="0">
                <a:solidFill>
                  <a:schemeClr val="accent4">
                    <a:lumMod val="20000"/>
                    <a:lumOff val="80000"/>
                  </a:schemeClr>
                </a:solidFill>
              </a:rPr>
              <a:t> </a:t>
            </a:r>
            <a:r>
              <a:rPr lang="en-GB" sz="2400" i="1" dirty="0" err="1">
                <a:solidFill>
                  <a:schemeClr val="accent4">
                    <a:lumMod val="20000"/>
                    <a:lumOff val="80000"/>
                  </a:schemeClr>
                </a:solidFill>
              </a:rPr>
              <a:t>omnes</a:t>
            </a:r>
            <a:r>
              <a:rPr lang="en-GB" sz="2400" i="1" dirty="0">
                <a:solidFill>
                  <a:schemeClr val="accent4">
                    <a:lumMod val="20000"/>
                    <a:lumOff val="80000"/>
                  </a:schemeClr>
                </a:solidFill>
              </a:rPr>
              <a:t> </a:t>
            </a:r>
            <a:r>
              <a:rPr lang="en-GB" sz="2400" i="1" dirty="0" err="1">
                <a:solidFill>
                  <a:schemeClr val="accent4">
                    <a:lumMod val="20000"/>
                    <a:lumOff val="80000"/>
                  </a:schemeClr>
                </a:solidFill>
              </a:rPr>
              <a:t>eiiciendae</a:t>
            </a:r>
            <a:br>
              <a:rPr lang="en-GB" i="1" dirty="0"/>
            </a:br>
            <a:br>
              <a:rPr lang="en-GB" i="1" dirty="0"/>
            </a:br>
            <a:r>
              <a:rPr lang="en-GB" sz="2400" dirty="0"/>
              <a:t>[149] "Wherefore, just as it is a duty to extend the influence of </a:t>
            </a:r>
            <a:r>
              <a:rPr lang="en-GB" sz="2400" dirty="0">
                <a:solidFill>
                  <a:srgbClr val="FFFF00"/>
                </a:solidFill>
              </a:rPr>
              <a:t>true religion</a:t>
            </a:r>
            <a:r>
              <a:rPr lang="en-GB" sz="2400" dirty="0"/>
              <a:t>, which is closely associated with the knowledge of </a:t>
            </a:r>
            <a:r>
              <a:rPr lang="en-GB" sz="2400" dirty="0">
                <a:solidFill>
                  <a:srgbClr val="FFFF00"/>
                </a:solidFill>
              </a:rPr>
              <a:t>nature</a:t>
            </a:r>
            <a:r>
              <a:rPr lang="en-GB" sz="2400" dirty="0"/>
              <a:t>, so it is a duty to weed out every root of </a:t>
            </a:r>
            <a:r>
              <a:rPr lang="en-GB" sz="2400" dirty="0">
                <a:solidFill>
                  <a:srgbClr val="FFFF00"/>
                </a:solidFill>
              </a:rPr>
              <a:t>superstition</a:t>
            </a:r>
            <a:r>
              <a:rPr lang="en-GB" sz="2400" dirty="0"/>
              <a:t>.”</a:t>
            </a:r>
            <a:br>
              <a:rPr lang="en-GB" sz="2400" dirty="0"/>
            </a:br>
            <a:endParaRPr lang="en-GB" dirty="0"/>
          </a:p>
          <a:p>
            <a:r>
              <a:rPr lang="en-GB" sz="2400" i="1" dirty="0" err="1"/>
              <a:t>superstitio</a:t>
            </a:r>
            <a:r>
              <a:rPr lang="en-GB" sz="2400" dirty="0"/>
              <a:t>:= prophets, omen, flight of birds, astrologers </a:t>
            </a:r>
            <a:br>
              <a:rPr lang="en-GB" sz="2400" dirty="0"/>
            </a:br>
            <a:r>
              <a:rPr lang="en-GB" sz="2400" dirty="0"/>
              <a:t>		  and soothsayers…</a:t>
            </a:r>
          </a:p>
        </p:txBody>
      </p:sp>
      <p:sp>
        <p:nvSpPr>
          <p:cNvPr id="3" name="Title 2"/>
          <p:cNvSpPr>
            <a:spLocks noGrp="1"/>
          </p:cNvSpPr>
          <p:nvPr>
            <p:ph type="title"/>
          </p:nvPr>
        </p:nvSpPr>
        <p:spPr/>
        <p:txBody>
          <a:bodyPr/>
          <a:lstStyle/>
          <a:p>
            <a:r>
              <a:rPr lang="en-GB" i="1" dirty="0" err="1"/>
              <a:t>religio</a:t>
            </a:r>
            <a:r>
              <a:rPr lang="en-GB" dirty="0"/>
              <a:t> – first use by Cicero</a:t>
            </a:r>
          </a:p>
        </p:txBody>
      </p:sp>
    </p:spTree>
    <p:extLst>
      <p:ext uri="{BB962C8B-B14F-4D97-AF65-F5344CB8AC3E}">
        <p14:creationId xmlns:p14="http://schemas.microsoft.com/office/powerpoint/2010/main" val="22218817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229600" cy="5145360"/>
          </a:xfrm>
        </p:spPr>
        <p:txBody>
          <a:bodyPr>
            <a:normAutofit/>
          </a:bodyPr>
          <a:lstStyle/>
          <a:p>
            <a:r>
              <a:rPr lang="en-GB" dirty="0" err="1"/>
              <a:t>Cic</a:t>
            </a:r>
            <a:r>
              <a:rPr lang="en-GB" dirty="0"/>
              <a:t>. De Div. 1.7</a:t>
            </a:r>
          </a:p>
          <a:p>
            <a:r>
              <a:rPr lang="en-GB" sz="2400" i="1" dirty="0" err="1"/>
              <a:t>nam</a:t>
            </a:r>
            <a:r>
              <a:rPr lang="en-GB" sz="2400" i="1" dirty="0"/>
              <a:t> cum omnibus in rebus </a:t>
            </a:r>
            <a:r>
              <a:rPr lang="en-GB" sz="2400" i="1" dirty="0" err="1"/>
              <a:t>temeritas</a:t>
            </a:r>
            <a:r>
              <a:rPr lang="en-GB" sz="2400" i="1" dirty="0"/>
              <a:t> in </a:t>
            </a:r>
            <a:r>
              <a:rPr lang="en-GB" sz="2400" i="1" dirty="0" err="1"/>
              <a:t>assentiendo</a:t>
            </a:r>
            <a:r>
              <a:rPr lang="en-GB" sz="2400" i="1" dirty="0"/>
              <a:t> </a:t>
            </a:r>
            <a:r>
              <a:rPr lang="en-GB" sz="2400" i="1" dirty="0" err="1"/>
              <a:t>errorque</a:t>
            </a:r>
            <a:r>
              <a:rPr lang="en-GB" sz="2400" i="1" dirty="0"/>
              <a:t> </a:t>
            </a:r>
            <a:r>
              <a:rPr lang="en-GB" sz="2400" i="1" dirty="0" err="1"/>
              <a:t>turpis</a:t>
            </a:r>
            <a:r>
              <a:rPr lang="en-GB" sz="2400" i="1" dirty="0"/>
              <a:t> </a:t>
            </a:r>
            <a:r>
              <a:rPr lang="en-GB" sz="2400" i="1" dirty="0" err="1"/>
              <a:t>est</a:t>
            </a:r>
            <a:r>
              <a:rPr lang="en-GB" sz="2400" i="1" dirty="0"/>
              <a:t>, tum in </a:t>
            </a:r>
            <a:r>
              <a:rPr lang="en-GB" sz="2400" i="1" dirty="0" err="1"/>
              <a:t>eo</a:t>
            </a:r>
            <a:r>
              <a:rPr lang="en-GB" sz="2400" i="1" dirty="0"/>
              <a:t> loco </a:t>
            </a:r>
            <a:r>
              <a:rPr lang="en-GB" sz="2400" i="1" dirty="0" err="1"/>
              <a:t>maxime</a:t>
            </a:r>
            <a:r>
              <a:rPr lang="en-GB" sz="2400" i="1" dirty="0"/>
              <a:t> in quo </a:t>
            </a:r>
            <a:r>
              <a:rPr lang="en-GB" sz="2400" i="1" dirty="0" err="1"/>
              <a:t>iudicandum</a:t>
            </a:r>
            <a:r>
              <a:rPr lang="en-GB" sz="2400" i="1" dirty="0"/>
              <a:t> </a:t>
            </a:r>
            <a:r>
              <a:rPr lang="en-GB" sz="2400" i="1" dirty="0" err="1"/>
              <a:t>est</a:t>
            </a:r>
            <a:r>
              <a:rPr lang="en-GB" sz="2400" i="1" dirty="0"/>
              <a:t> </a:t>
            </a:r>
            <a:r>
              <a:rPr lang="en-GB" sz="2400" i="1" dirty="0">
                <a:solidFill>
                  <a:schemeClr val="accent3">
                    <a:lumMod val="40000"/>
                    <a:lumOff val="60000"/>
                  </a:schemeClr>
                </a:solidFill>
              </a:rPr>
              <a:t>quantum </a:t>
            </a:r>
            <a:r>
              <a:rPr lang="en-GB" sz="2400" i="1" dirty="0" err="1">
                <a:solidFill>
                  <a:schemeClr val="accent3">
                    <a:lumMod val="40000"/>
                    <a:lumOff val="60000"/>
                  </a:schemeClr>
                </a:solidFill>
              </a:rPr>
              <a:t>auspiciis</a:t>
            </a:r>
            <a:r>
              <a:rPr lang="en-GB" sz="2400" i="1" dirty="0">
                <a:solidFill>
                  <a:schemeClr val="accent3">
                    <a:lumMod val="40000"/>
                    <a:lumOff val="60000"/>
                  </a:schemeClr>
                </a:solidFill>
              </a:rPr>
              <a:t> </a:t>
            </a:r>
            <a:r>
              <a:rPr lang="en-GB" sz="2400" i="1" dirty="0" err="1">
                <a:solidFill>
                  <a:schemeClr val="accent3">
                    <a:lumMod val="40000"/>
                    <a:lumOff val="60000"/>
                  </a:schemeClr>
                </a:solidFill>
              </a:rPr>
              <a:t>rebusque</a:t>
            </a:r>
            <a:r>
              <a:rPr lang="en-GB" sz="2400" i="1" dirty="0">
                <a:solidFill>
                  <a:schemeClr val="accent3">
                    <a:lumMod val="40000"/>
                    <a:lumOff val="60000"/>
                  </a:schemeClr>
                </a:solidFill>
              </a:rPr>
              <a:t> </a:t>
            </a:r>
            <a:r>
              <a:rPr lang="en-GB" sz="2400" i="1" dirty="0" err="1">
                <a:solidFill>
                  <a:schemeClr val="accent3">
                    <a:lumMod val="40000"/>
                    <a:lumOff val="60000"/>
                  </a:schemeClr>
                </a:solidFill>
              </a:rPr>
              <a:t>divinis</a:t>
            </a:r>
            <a:r>
              <a:rPr lang="en-GB" sz="2400" i="1" dirty="0">
                <a:solidFill>
                  <a:schemeClr val="accent3">
                    <a:lumMod val="40000"/>
                    <a:lumOff val="60000"/>
                  </a:schemeClr>
                </a:solidFill>
              </a:rPr>
              <a:t> </a:t>
            </a:r>
            <a:r>
              <a:rPr lang="en-GB" sz="2400" i="1" dirty="0" err="1">
                <a:solidFill>
                  <a:srgbClr val="FFFF00"/>
                </a:solidFill>
              </a:rPr>
              <a:t>religio</a:t>
            </a:r>
            <a:r>
              <a:rPr lang="en-GB" sz="2400" i="1" dirty="0" err="1">
                <a:solidFill>
                  <a:schemeClr val="accent3">
                    <a:lumMod val="40000"/>
                    <a:lumOff val="60000"/>
                  </a:schemeClr>
                </a:solidFill>
              </a:rPr>
              <a:t>nique</a:t>
            </a:r>
            <a:r>
              <a:rPr lang="en-GB" sz="2400" i="1" dirty="0">
                <a:solidFill>
                  <a:schemeClr val="accent3">
                    <a:lumMod val="40000"/>
                    <a:lumOff val="60000"/>
                  </a:schemeClr>
                </a:solidFill>
              </a:rPr>
              <a:t> </a:t>
            </a:r>
            <a:r>
              <a:rPr lang="en-GB" sz="2400" i="1" dirty="0" err="1">
                <a:solidFill>
                  <a:schemeClr val="accent3">
                    <a:lumMod val="40000"/>
                    <a:lumOff val="60000"/>
                  </a:schemeClr>
                </a:solidFill>
              </a:rPr>
              <a:t>tribuamus</a:t>
            </a:r>
            <a:r>
              <a:rPr lang="en-GB" sz="2400" i="1" dirty="0"/>
              <a:t>; </a:t>
            </a:r>
            <a:r>
              <a:rPr lang="en-GB" sz="2400" i="1" dirty="0" err="1"/>
              <a:t>est</a:t>
            </a:r>
            <a:r>
              <a:rPr lang="en-GB" sz="2400" i="1" dirty="0"/>
              <a:t> </a:t>
            </a:r>
            <a:r>
              <a:rPr lang="en-GB" sz="2400" i="1" dirty="0" err="1"/>
              <a:t>enim</a:t>
            </a:r>
            <a:r>
              <a:rPr lang="en-GB" sz="2400" i="1" dirty="0"/>
              <a:t> </a:t>
            </a:r>
            <a:r>
              <a:rPr lang="en-GB" sz="2400" i="1" dirty="0" err="1"/>
              <a:t>periculum</a:t>
            </a:r>
            <a:r>
              <a:rPr lang="en-GB" sz="2400" i="1" dirty="0"/>
              <a:t>, ne </a:t>
            </a:r>
            <a:r>
              <a:rPr lang="en-GB" sz="2400" i="1" dirty="0" err="1"/>
              <a:t>aut</a:t>
            </a:r>
            <a:r>
              <a:rPr lang="en-GB" sz="2400" i="1" dirty="0"/>
              <a:t> </a:t>
            </a:r>
            <a:r>
              <a:rPr lang="en-GB" sz="2400" i="1" dirty="0" err="1"/>
              <a:t>neglectis</a:t>
            </a:r>
            <a:r>
              <a:rPr lang="en-GB" sz="2400" i="1" dirty="0"/>
              <a:t> </a:t>
            </a:r>
            <a:r>
              <a:rPr lang="en-GB" sz="2400" i="1" dirty="0" err="1"/>
              <a:t>iis</a:t>
            </a:r>
            <a:r>
              <a:rPr lang="en-GB" sz="2400" i="1" dirty="0"/>
              <a:t> </a:t>
            </a:r>
            <a:r>
              <a:rPr lang="en-GB" sz="2400" i="1" dirty="0" err="1"/>
              <a:t>impia</a:t>
            </a:r>
            <a:r>
              <a:rPr lang="en-GB" sz="2400" i="1" dirty="0"/>
              <a:t> </a:t>
            </a:r>
            <a:r>
              <a:rPr lang="en-GB" sz="2400" i="1" dirty="0" err="1"/>
              <a:t>fraude</a:t>
            </a:r>
            <a:r>
              <a:rPr lang="en-GB" sz="2400" i="1" dirty="0"/>
              <a:t> </a:t>
            </a:r>
            <a:r>
              <a:rPr lang="en-GB" sz="2400" i="1" dirty="0" err="1"/>
              <a:t>aut</a:t>
            </a:r>
            <a:r>
              <a:rPr lang="en-GB" sz="2400" i="1" dirty="0"/>
              <a:t> </a:t>
            </a:r>
            <a:r>
              <a:rPr lang="en-GB" sz="2400" i="1" dirty="0" err="1"/>
              <a:t>susceptis</a:t>
            </a:r>
            <a:r>
              <a:rPr lang="en-GB" sz="2400" i="1" dirty="0"/>
              <a:t> </a:t>
            </a:r>
            <a:r>
              <a:rPr lang="en-GB" sz="2400" i="1" dirty="0" err="1"/>
              <a:t>anili</a:t>
            </a:r>
            <a:r>
              <a:rPr lang="en-GB" sz="2400" i="1" dirty="0"/>
              <a:t> </a:t>
            </a:r>
            <a:r>
              <a:rPr lang="en-GB" sz="2400" i="1" dirty="0" err="1"/>
              <a:t>superstitione</a:t>
            </a:r>
            <a:r>
              <a:rPr lang="en-GB" sz="2400" i="1" dirty="0"/>
              <a:t> </a:t>
            </a:r>
            <a:r>
              <a:rPr lang="en-GB" sz="2400" i="1" dirty="0" err="1"/>
              <a:t>obligemur</a:t>
            </a:r>
            <a:r>
              <a:rPr lang="en-GB" sz="2400" i="1" dirty="0"/>
              <a:t>.</a:t>
            </a:r>
            <a:br>
              <a:rPr lang="en-GB" sz="2400" i="1" dirty="0"/>
            </a:br>
            <a:endParaRPr lang="en-GB" sz="2400" i="1" dirty="0"/>
          </a:p>
          <a:p>
            <a:r>
              <a:rPr lang="en-GB" sz="2200" dirty="0">
                <a:solidFill>
                  <a:schemeClr val="accent5">
                    <a:lumMod val="20000"/>
                    <a:lumOff val="80000"/>
                  </a:schemeClr>
                </a:solidFill>
              </a:rPr>
              <a:t>“For a hasty acceptance of an erroneous opinion is discreditable in any case, and especially so in an inquiry as to how much weight should be given to auspices, to sacred rites, and to </a:t>
            </a:r>
            <a:r>
              <a:rPr lang="en-GB" sz="2200" dirty="0">
                <a:solidFill>
                  <a:srgbClr val="FFFF00"/>
                </a:solidFill>
              </a:rPr>
              <a:t>religious observances;</a:t>
            </a:r>
            <a:r>
              <a:rPr lang="en-GB" sz="2200" dirty="0">
                <a:solidFill>
                  <a:schemeClr val="accent5">
                    <a:lumMod val="20000"/>
                    <a:lumOff val="80000"/>
                  </a:schemeClr>
                </a:solidFill>
              </a:rPr>
              <a:t> for we run the risk of committing a crime against the gods if we disregard them, or of becoming involved in old women's superstition if we approve them.”</a:t>
            </a:r>
          </a:p>
        </p:txBody>
      </p:sp>
      <p:sp>
        <p:nvSpPr>
          <p:cNvPr id="3" name="Title 2"/>
          <p:cNvSpPr>
            <a:spLocks noGrp="1"/>
          </p:cNvSpPr>
          <p:nvPr>
            <p:ph type="title"/>
          </p:nvPr>
        </p:nvSpPr>
        <p:spPr/>
        <p:txBody>
          <a:bodyPr/>
          <a:lstStyle/>
          <a:p>
            <a:r>
              <a:rPr lang="en-GB" i="1" dirty="0" err="1"/>
              <a:t>religio</a:t>
            </a:r>
            <a:r>
              <a:rPr lang="en-GB" dirty="0"/>
              <a:t> – first use by Cicero</a:t>
            </a:r>
          </a:p>
        </p:txBody>
      </p:sp>
    </p:spTree>
    <p:extLst>
      <p:ext uri="{BB962C8B-B14F-4D97-AF65-F5344CB8AC3E}">
        <p14:creationId xmlns:p14="http://schemas.microsoft.com/office/powerpoint/2010/main" val="3744520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524000"/>
            <a:ext cx="8712968" cy="4929336"/>
          </a:xfrm>
        </p:spPr>
        <p:txBody>
          <a:bodyPr>
            <a:normAutofit fontScale="85000" lnSpcReduction="10000"/>
          </a:bodyPr>
          <a:lstStyle/>
          <a:p>
            <a:pPr marL="0" indent="0" algn="ctr">
              <a:buNone/>
            </a:pPr>
            <a:r>
              <a:rPr lang="en-GB" b="1" dirty="0" err="1"/>
              <a:t>religio</a:t>
            </a:r>
            <a:r>
              <a:rPr lang="en-GB" b="1" dirty="0"/>
              <a:t> 1 </a:t>
            </a:r>
            <a:r>
              <a:rPr lang="en-GB" dirty="0"/>
              <a:t>A supernatural feeling of constraint, usu. having the force of prohibition or impediment, </a:t>
            </a:r>
            <a:r>
              <a:rPr lang="en-GB" b="1" dirty="0"/>
              <a:t>b</a:t>
            </a:r>
            <a:r>
              <a:rPr lang="en-GB" dirty="0"/>
              <a:t> that which is prohibited, taboo; also, a positive obligation, rule. </a:t>
            </a:r>
            <a:r>
              <a:rPr lang="en-GB" b="1" dirty="0"/>
              <a:t>2 </a:t>
            </a:r>
            <a:r>
              <a:rPr lang="en-GB" dirty="0"/>
              <a:t>An impediment to action proceeding from doubt, religious awe, conscience, etc., a scruple. </a:t>
            </a:r>
            <a:r>
              <a:rPr lang="en-GB" b="1" dirty="0"/>
              <a:t>3 </a:t>
            </a:r>
            <a:r>
              <a:rPr lang="en-GB" dirty="0"/>
              <a:t>A state of impediment, consequent on the violation or non-observance of supernatural laws. </a:t>
            </a:r>
            <a:r>
              <a:rPr lang="en-GB" b="1" dirty="0"/>
              <a:t>4 </a:t>
            </a:r>
            <a:r>
              <a:rPr lang="en-GB" dirty="0"/>
              <a:t>A manifestation of divine sanction. </a:t>
            </a:r>
            <a:r>
              <a:rPr lang="en-GB" b="1" dirty="0"/>
              <a:t>5</a:t>
            </a:r>
            <a:r>
              <a:rPr lang="en-GB" dirty="0"/>
              <a:t> A consideration enforcing conformity to a religious or moral principle, a sanction. </a:t>
            </a:r>
            <a:r>
              <a:rPr lang="en-GB" b="1" dirty="0"/>
              <a:t>6</a:t>
            </a:r>
            <a:r>
              <a:rPr lang="en-GB" dirty="0"/>
              <a:t> A sense of the presence of supernatural power, religious fear, awe. </a:t>
            </a:r>
            <a:r>
              <a:rPr lang="en-GB" b="1" dirty="0"/>
              <a:t>7</a:t>
            </a:r>
            <a:r>
              <a:rPr lang="en-GB" dirty="0"/>
              <a:t> A quality (attached to a person, place, object, action, etc.) evoking awe or reverence, sanctity. </a:t>
            </a:r>
            <a:r>
              <a:rPr lang="en-GB" b="1" dirty="0"/>
              <a:t>8</a:t>
            </a:r>
            <a:r>
              <a:rPr lang="en-GB" dirty="0"/>
              <a:t> The performance of rites, ceremonies, etc., relating to the supernatural; religious observance. </a:t>
            </a:r>
            <a:r>
              <a:rPr lang="en-GB" b="1" dirty="0"/>
              <a:t>b </a:t>
            </a:r>
            <a:r>
              <a:rPr lang="en-GB" dirty="0"/>
              <a:t>religious practice, custom, ritual.</a:t>
            </a:r>
            <a:br>
              <a:rPr lang="en-GB" dirty="0"/>
            </a:br>
            <a:endParaRPr lang="en-GB" sz="2400" dirty="0"/>
          </a:p>
          <a:p>
            <a:pPr marL="0" indent="0" algn="r">
              <a:buNone/>
            </a:pPr>
            <a:r>
              <a:rPr lang="en-GB" sz="2400" dirty="0">
                <a:solidFill>
                  <a:schemeClr val="accent6">
                    <a:lumMod val="40000"/>
                    <a:lumOff val="60000"/>
                  </a:schemeClr>
                </a:solidFill>
              </a:rPr>
              <a:t>Two etymologies: </a:t>
            </a:r>
            <a:r>
              <a:rPr lang="en-GB" sz="2400" i="1" dirty="0" err="1">
                <a:solidFill>
                  <a:schemeClr val="accent6">
                    <a:lumMod val="40000"/>
                    <a:lumOff val="60000"/>
                  </a:schemeClr>
                </a:solidFill>
              </a:rPr>
              <a:t>religare</a:t>
            </a:r>
            <a:r>
              <a:rPr lang="en-GB" sz="2400" dirty="0">
                <a:solidFill>
                  <a:schemeClr val="accent6">
                    <a:lumMod val="40000"/>
                    <a:lumOff val="60000"/>
                  </a:schemeClr>
                </a:solidFill>
              </a:rPr>
              <a:t> “to bind” </a:t>
            </a:r>
            <a:r>
              <a:rPr lang="en-GB" sz="2400" dirty="0">
                <a:solidFill>
                  <a:schemeClr val="accent6">
                    <a:lumMod val="40000"/>
                    <a:lumOff val="60000"/>
                  </a:schemeClr>
                </a:solidFill>
                <a:sym typeface="Wingdings" panose="05000000000000000000" pitchFamily="2" charset="2"/>
              </a:rPr>
              <a:t>bond </a:t>
            </a:r>
            <a:r>
              <a:rPr lang="en-GB" sz="2400" dirty="0" err="1">
                <a:solidFill>
                  <a:schemeClr val="accent6">
                    <a:lumMod val="40000"/>
                    <a:lumOff val="60000"/>
                  </a:schemeClr>
                </a:solidFill>
                <a:sym typeface="Wingdings" panose="05000000000000000000" pitchFamily="2" charset="2"/>
              </a:rPr>
              <a:t>betw</a:t>
            </a:r>
            <a:r>
              <a:rPr lang="en-GB" sz="2400" dirty="0">
                <a:solidFill>
                  <a:schemeClr val="accent6">
                    <a:lumMod val="40000"/>
                    <a:lumOff val="60000"/>
                  </a:schemeClr>
                </a:solidFill>
                <a:sym typeface="Wingdings" panose="05000000000000000000" pitchFamily="2" charset="2"/>
              </a:rPr>
              <a:t>. gods and humans</a:t>
            </a:r>
            <a:br>
              <a:rPr lang="en-GB" sz="2400" dirty="0">
                <a:solidFill>
                  <a:schemeClr val="accent6">
                    <a:lumMod val="40000"/>
                    <a:lumOff val="60000"/>
                  </a:schemeClr>
                </a:solidFill>
                <a:sym typeface="Wingdings" panose="05000000000000000000" pitchFamily="2" charset="2"/>
              </a:rPr>
            </a:br>
            <a:r>
              <a:rPr lang="en-GB" sz="2400" dirty="0">
                <a:solidFill>
                  <a:schemeClr val="accent6">
                    <a:lumMod val="40000"/>
                    <a:lumOff val="60000"/>
                  </a:schemeClr>
                </a:solidFill>
              </a:rPr>
              <a:t>root </a:t>
            </a:r>
            <a:r>
              <a:rPr lang="en-GB" sz="2400" i="1" dirty="0" err="1">
                <a:solidFill>
                  <a:schemeClr val="accent6">
                    <a:lumMod val="40000"/>
                    <a:lumOff val="60000"/>
                  </a:schemeClr>
                </a:solidFill>
              </a:rPr>
              <a:t>lig</a:t>
            </a:r>
            <a:r>
              <a:rPr lang="en-GB" sz="2400" i="1" dirty="0">
                <a:solidFill>
                  <a:schemeClr val="accent6">
                    <a:lumMod val="40000"/>
                    <a:lumOff val="60000"/>
                  </a:schemeClr>
                </a:solidFill>
              </a:rPr>
              <a:t> </a:t>
            </a:r>
            <a:r>
              <a:rPr lang="en-GB" sz="2400" i="1" dirty="0">
                <a:solidFill>
                  <a:schemeClr val="accent6">
                    <a:lumMod val="40000"/>
                    <a:lumOff val="60000"/>
                  </a:schemeClr>
                </a:solidFill>
                <a:sym typeface="Wingdings" panose="05000000000000000000" pitchFamily="2" charset="2"/>
              </a:rPr>
              <a:t>also </a:t>
            </a:r>
            <a:r>
              <a:rPr lang="en-GB" sz="2400" dirty="0">
                <a:solidFill>
                  <a:schemeClr val="accent6">
                    <a:lumMod val="40000"/>
                    <a:lumOff val="60000"/>
                  </a:schemeClr>
                </a:solidFill>
              </a:rPr>
              <a:t> </a:t>
            </a:r>
            <a:r>
              <a:rPr lang="en-GB" sz="2400" dirty="0" err="1">
                <a:solidFill>
                  <a:schemeClr val="accent6">
                    <a:lumMod val="40000"/>
                    <a:lumOff val="60000"/>
                  </a:schemeClr>
                </a:solidFill>
              </a:rPr>
              <a:t>lic</a:t>
            </a:r>
            <a:r>
              <a:rPr lang="en-GB" sz="2400" dirty="0">
                <a:solidFill>
                  <a:schemeClr val="accent6">
                    <a:lumMod val="40000"/>
                    <a:lumOff val="60000"/>
                  </a:schemeClr>
                </a:solidFill>
              </a:rPr>
              <a:t>-tor, </a:t>
            </a:r>
            <a:r>
              <a:rPr lang="en-GB" sz="2400" dirty="0" err="1">
                <a:solidFill>
                  <a:schemeClr val="accent6">
                    <a:lumMod val="40000"/>
                    <a:lumOff val="60000"/>
                  </a:schemeClr>
                </a:solidFill>
              </a:rPr>
              <a:t>lex</a:t>
            </a:r>
            <a:r>
              <a:rPr lang="en-GB" sz="2400" dirty="0">
                <a:solidFill>
                  <a:schemeClr val="accent6">
                    <a:lumMod val="40000"/>
                    <a:lumOff val="60000"/>
                  </a:schemeClr>
                </a:solidFill>
              </a:rPr>
              <a:t>; </a:t>
            </a:r>
            <a:r>
              <a:rPr lang="en-GB" sz="2400" i="1" dirty="0" err="1">
                <a:solidFill>
                  <a:schemeClr val="accent6">
                    <a:lumMod val="40000"/>
                    <a:lumOff val="60000"/>
                  </a:schemeClr>
                </a:solidFill>
              </a:rPr>
              <a:t>religio</a:t>
            </a:r>
            <a:r>
              <a:rPr lang="en-GB" sz="2400" dirty="0">
                <a:solidFill>
                  <a:schemeClr val="accent6">
                    <a:lumMod val="40000"/>
                    <a:lumOff val="60000"/>
                  </a:schemeClr>
                </a:solidFill>
              </a:rPr>
              <a:t> = </a:t>
            </a:r>
            <a:r>
              <a:rPr lang="en-GB" sz="2400" i="1" dirty="0" err="1">
                <a:solidFill>
                  <a:schemeClr val="accent6">
                    <a:lumMod val="40000"/>
                    <a:lumOff val="60000"/>
                  </a:schemeClr>
                </a:solidFill>
              </a:rPr>
              <a:t>obligatio</a:t>
            </a:r>
            <a:r>
              <a:rPr lang="en-GB" sz="2400" dirty="0">
                <a:solidFill>
                  <a:schemeClr val="accent6">
                    <a:lumMod val="40000"/>
                    <a:lumOff val="60000"/>
                  </a:schemeClr>
                </a:solidFill>
              </a:rPr>
              <a:t>;</a:t>
            </a:r>
            <a:br>
              <a:rPr lang="en-GB" sz="2400" i="1" dirty="0">
                <a:solidFill>
                  <a:schemeClr val="accent6">
                    <a:lumMod val="40000"/>
                    <a:lumOff val="60000"/>
                  </a:schemeClr>
                </a:solidFill>
              </a:rPr>
            </a:br>
            <a:r>
              <a:rPr lang="en-GB" sz="2400" i="1" dirty="0">
                <a:solidFill>
                  <a:schemeClr val="accent6">
                    <a:lumMod val="40000"/>
                    <a:lumOff val="60000"/>
                  </a:schemeClr>
                </a:solidFill>
              </a:rPr>
              <a:t>                            </a:t>
            </a:r>
            <a:r>
              <a:rPr lang="en-GB" sz="2400" i="1" dirty="0" err="1">
                <a:solidFill>
                  <a:schemeClr val="accent6">
                    <a:lumMod val="40000"/>
                    <a:lumOff val="60000"/>
                  </a:schemeClr>
                </a:solidFill>
              </a:rPr>
              <a:t>relegere</a:t>
            </a:r>
            <a:r>
              <a:rPr lang="en-GB" sz="2400" dirty="0">
                <a:solidFill>
                  <a:schemeClr val="accent6">
                    <a:lumMod val="40000"/>
                    <a:lumOff val="60000"/>
                  </a:schemeClr>
                </a:solidFill>
              </a:rPr>
              <a:t> “to go over again” </a:t>
            </a:r>
            <a:r>
              <a:rPr lang="en-GB" sz="2400" dirty="0">
                <a:solidFill>
                  <a:schemeClr val="accent6">
                    <a:lumMod val="40000"/>
                    <a:lumOff val="60000"/>
                  </a:schemeClr>
                </a:solidFill>
                <a:sym typeface="Wingdings" panose="05000000000000000000" pitchFamily="2" charset="2"/>
              </a:rPr>
              <a:t>rites, obligations</a:t>
            </a:r>
            <a:endParaRPr lang="en-GB" sz="2400" dirty="0">
              <a:solidFill>
                <a:schemeClr val="accent6">
                  <a:lumMod val="40000"/>
                  <a:lumOff val="60000"/>
                </a:schemeClr>
              </a:solidFill>
            </a:endParaRPr>
          </a:p>
        </p:txBody>
      </p:sp>
      <p:sp>
        <p:nvSpPr>
          <p:cNvPr id="3" name="Title 2"/>
          <p:cNvSpPr>
            <a:spLocks noGrp="1"/>
          </p:cNvSpPr>
          <p:nvPr>
            <p:ph type="title"/>
          </p:nvPr>
        </p:nvSpPr>
        <p:spPr/>
        <p:txBody>
          <a:bodyPr/>
          <a:lstStyle/>
          <a:p>
            <a:r>
              <a:rPr lang="en-GB" i="1" dirty="0" err="1"/>
              <a:t>religio</a:t>
            </a:r>
            <a:r>
              <a:rPr lang="en-GB" dirty="0"/>
              <a:t>: Oxford Latin Dictionary</a:t>
            </a:r>
          </a:p>
        </p:txBody>
      </p:sp>
    </p:spTree>
    <p:extLst>
      <p:ext uri="{BB962C8B-B14F-4D97-AF65-F5344CB8AC3E}">
        <p14:creationId xmlns:p14="http://schemas.microsoft.com/office/powerpoint/2010/main" val="37849852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ritualistic: strict/blind observance of traditional rituals </a:t>
            </a:r>
          </a:p>
        </p:txBody>
      </p:sp>
      <p:sp>
        <p:nvSpPr>
          <p:cNvPr id="3" name="Title 2"/>
          <p:cNvSpPr>
            <a:spLocks noGrp="1"/>
          </p:cNvSpPr>
          <p:nvPr>
            <p:ph type="title"/>
          </p:nvPr>
        </p:nvSpPr>
        <p:spPr/>
        <p:txBody>
          <a:bodyPr/>
          <a:lstStyle/>
          <a:p>
            <a:r>
              <a:rPr lang="en-GB" dirty="0"/>
              <a:t>Greco-Roman religion: basics…</a:t>
            </a:r>
          </a:p>
        </p:txBody>
      </p:sp>
      <p:sp>
        <p:nvSpPr>
          <p:cNvPr id="4" name="TextBox 3"/>
          <p:cNvSpPr txBox="1"/>
          <p:nvPr/>
        </p:nvSpPr>
        <p:spPr>
          <a:xfrm rot="21358894">
            <a:off x="216330" y="1945724"/>
            <a:ext cx="8755583" cy="4278094"/>
          </a:xfrm>
          <a:prstGeom prst="rect">
            <a:avLst/>
          </a:prstGeom>
          <a:noFill/>
        </p:spPr>
        <p:txBody>
          <a:bodyPr wrap="square" rtlCol="0">
            <a:spAutoFit/>
          </a:bodyPr>
          <a:lstStyle/>
          <a:p>
            <a:r>
              <a:rPr lang="en-GB" sz="2000" b="1" dirty="0">
                <a:solidFill>
                  <a:srgbClr val="FFC000"/>
                </a:solidFill>
              </a:rPr>
              <a:t>Cato, de </a:t>
            </a:r>
            <a:r>
              <a:rPr lang="en-GB" sz="2000" b="1" dirty="0" err="1">
                <a:solidFill>
                  <a:srgbClr val="FFC000"/>
                </a:solidFill>
              </a:rPr>
              <a:t>Agr</a:t>
            </a:r>
            <a:r>
              <a:rPr lang="en-GB" sz="2000" b="1" dirty="0">
                <a:solidFill>
                  <a:srgbClr val="FFC000"/>
                </a:solidFill>
              </a:rPr>
              <a:t>. 132: </a:t>
            </a:r>
            <a:r>
              <a:rPr lang="en-GB" sz="2000" b="1" i="1" dirty="0">
                <a:solidFill>
                  <a:srgbClr val="FFC000"/>
                </a:solidFill>
              </a:rPr>
              <a:t>The Planting Ritual</a:t>
            </a:r>
            <a:r>
              <a:rPr lang="en-GB" sz="2000" b="1" dirty="0">
                <a:solidFill>
                  <a:srgbClr val="FFC000"/>
                </a:solidFill>
              </a:rPr>
              <a:t>, </a:t>
            </a:r>
            <a:r>
              <a:rPr lang="en-GB" sz="2000" b="1" i="1" dirty="0">
                <a:solidFill>
                  <a:srgbClr val="FFC000"/>
                </a:solidFill>
              </a:rPr>
              <a:t>c</a:t>
            </a:r>
            <a:r>
              <a:rPr lang="en-GB" sz="2000" b="1" dirty="0">
                <a:solidFill>
                  <a:srgbClr val="FFC000"/>
                </a:solidFill>
              </a:rPr>
              <a:t>.160 BCE</a:t>
            </a:r>
            <a:endParaRPr lang="en-GB" sz="2000" dirty="0">
              <a:solidFill>
                <a:srgbClr val="FFC000"/>
              </a:solidFill>
            </a:endParaRPr>
          </a:p>
          <a:p>
            <a:r>
              <a:rPr lang="en-GB" sz="2100" dirty="0"/>
              <a:t>The offering is to be made in this way: Offer to Jupiter </a:t>
            </a:r>
            <a:r>
              <a:rPr lang="en-GB" sz="2100" dirty="0" err="1"/>
              <a:t>Dapalis</a:t>
            </a:r>
            <a:r>
              <a:rPr lang="en-GB" sz="2100" dirty="0"/>
              <a:t> (“of the Feast”) a cup of wine of whatever size you wish. Observe the day as a holiday for the oxen, their drivers, and those who make the offering. When you make the offering, say as follows: "Jupiter </a:t>
            </a:r>
            <a:r>
              <a:rPr lang="en-GB" sz="2100" dirty="0" err="1"/>
              <a:t>Dapalis</a:t>
            </a:r>
            <a:r>
              <a:rPr lang="en-GB" sz="2100" dirty="0"/>
              <a:t>, since it is due and proper that a cup of wine be offered you, in my home among my family, for your sacred feast; for that reason, be honoured by this feast that is offered you." Wash your hands, and then take the wine and say: "Jupiter </a:t>
            </a:r>
            <a:r>
              <a:rPr lang="en-GB" sz="2100" dirty="0" err="1"/>
              <a:t>Dapalis</a:t>
            </a:r>
            <a:r>
              <a:rPr lang="en-GB" sz="2100" dirty="0"/>
              <a:t>, be honoured by this feast that is offered to you and be honoured by the wine that is placed before you." If you wish, make an offering to Vesta. The feast of Jupiter consists of roasted meat and an urn of wine. Present it to Jupiter religiously, in the proper form. After the offering is made, plant millet, panic grass, garlic, and lentils.</a:t>
            </a:r>
          </a:p>
        </p:txBody>
      </p:sp>
      <p:sp>
        <p:nvSpPr>
          <p:cNvPr id="5" name="TextBox 4"/>
          <p:cNvSpPr txBox="1"/>
          <p:nvPr/>
        </p:nvSpPr>
        <p:spPr>
          <a:xfrm>
            <a:off x="5436096" y="6020654"/>
            <a:ext cx="3240360" cy="646331"/>
          </a:xfrm>
          <a:prstGeom prst="rect">
            <a:avLst/>
          </a:prstGeom>
          <a:noFill/>
        </p:spPr>
        <p:txBody>
          <a:bodyPr wrap="square" rtlCol="0">
            <a:spAutoFit/>
          </a:bodyPr>
          <a:lstStyle/>
          <a:p>
            <a:pPr algn="r"/>
            <a:r>
              <a:rPr lang="vi-VN" b="1" i="1" dirty="0">
                <a:solidFill>
                  <a:schemeClr val="accent6">
                    <a:lumMod val="40000"/>
                    <a:lumOff val="60000"/>
                  </a:schemeClr>
                </a:solidFill>
              </a:rPr>
              <a:t>dăpālĭs</a:t>
            </a:r>
            <a:r>
              <a:rPr lang="en-GB" dirty="0">
                <a:solidFill>
                  <a:schemeClr val="accent6">
                    <a:lumMod val="40000"/>
                    <a:lumOff val="60000"/>
                  </a:schemeClr>
                </a:solidFill>
              </a:rPr>
              <a:t>: “belonging to a sacrificial feast”</a:t>
            </a:r>
          </a:p>
        </p:txBody>
      </p:sp>
      <p:sp>
        <p:nvSpPr>
          <p:cNvPr id="6" name="TextBox 5"/>
          <p:cNvSpPr txBox="1"/>
          <p:nvPr/>
        </p:nvSpPr>
        <p:spPr>
          <a:xfrm>
            <a:off x="1619672" y="6205320"/>
            <a:ext cx="4608512" cy="461665"/>
          </a:xfrm>
          <a:prstGeom prst="rect">
            <a:avLst/>
          </a:prstGeom>
          <a:noFill/>
        </p:spPr>
        <p:txBody>
          <a:bodyPr wrap="square" rtlCol="0">
            <a:spAutoFit/>
          </a:bodyPr>
          <a:lstStyle/>
          <a:p>
            <a:pPr algn="r"/>
            <a:r>
              <a:rPr lang="en-GB" sz="2400" i="1" dirty="0">
                <a:solidFill>
                  <a:srgbClr val="FFC000"/>
                </a:solidFill>
                <a:latin typeface="Britannic Bold" panose="020B0903060703020204" pitchFamily="34" charset="0"/>
              </a:rPr>
              <a:t>Who is doing the </a:t>
            </a:r>
            <a:r>
              <a:rPr lang="en-GB" sz="2400" i="1" dirty="0">
                <a:solidFill>
                  <a:srgbClr val="FFC000"/>
                </a:solidFill>
                <a:latin typeface="Britannic Bold" panose="020B0903060703020204" pitchFamily="34" charset="0"/>
                <a:cs typeface="Andalus" panose="02020603050405020304" pitchFamily="18" charset="-78"/>
              </a:rPr>
              <a:t>offerings</a:t>
            </a:r>
            <a:r>
              <a:rPr lang="en-GB" sz="2400" i="1" dirty="0">
                <a:solidFill>
                  <a:srgbClr val="FFC000"/>
                </a:solidFill>
                <a:latin typeface="Britannic Bold" panose="020B0903060703020204" pitchFamily="34" charset="0"/>
              </a:rPr>
              <a:t>…?</a:t>
            </a:r>
          </a:p>
        </p:txBody>
      </p:sp>
    </p:spTree>
    <p:extLst>
      <p:ext uri="{BB962C8B-B14F-4D97-AF65-F5344CB8AC3E}">
        <p14:creationId xmlns:p14="http://schemas.microsoft.com/office/powerpoint/2010/main" val="2078747699"/>
      </p:ext>
    </p:extLst>
  </p:cSld>
  <p:clrMapOvr>
    <a:masterClrMapping/>
  </p:clrMapOvr>
  <p:transition spd="slow" advClick="0" advTm="2000">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10" presetClass="entr" presetSubtype="0" fill="hold" grpId="0" nodeType="afterEffect">
                                  <p:stCondLst>
                                    <p:cond delay="50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par>
                          <p:cTn id="21" fill="hold">
                            <p:stCondLst>
                              <p:cond delay="2000"/>
                            </p:stCondLst>
                            <p:childTnLst>
                              <p:par>
                                <p:cTn id="22" presetID="42" presetClass="entr" presetSubtype="0" fill="hold" nodeType="afterEffect">
                                  <p:stCondLst>
                                    <p:cond delay="50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fade">
                                      <p:cBhvr>
                                        <p:cTn id="24" dur="1000"/>
                                        <p:tgtEl>
                                          <p:spTgt spid="6">
                                            <p:txEl>
                                              <p:pRg st="0" end="0"/>
                                            </p:txEl>
                                          </p:spTgt>
                                        </p:tgtEl>
                                      </p:cBhvr>
                                    </p:animEffect>
                                    <p:anim calcmode="lin" valueType="num">
                                      <p:cBhvr>
                                        <p:cTn id="2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457200" y="1524000"/>
            <a:ext cx="8229600" cy="4572000"/>
          </a:xfrm>
        </p:spPr>
        <p:txBody>
          <a:bodyPr>
            <a:normAutofit/>
          </a:bodyPr>
          <a:lstStyle/>
          <a:p>
            <a:r>
              <a:rPr lang="en-GB" dirty="0"/>
              <a:t>ritualistic: strict/blind observance of traditional rituals </a:t>
            </a:r>
          </a:p>
        </p:txBody>
      </p:sp>
      <p:sp>
        <p:nvSpPr>
          <p:cNvPr id="5" name="Title 2"/>
          <p:cNvSpPr>
            <a:spLocks noGrp="1"/>
          </p:cNvSpPr>
          <p:nvPr>
            <p:ph type="title"/>
          </p:nvPr>
        </p:nvSpPr>
        <p:spPr>
          <a:xfrm>
            <a:off x="457200" y="152400"/>
            <a:ext cx="8229600" cy="1219200"/>
          </a:xfrm>
        </p:spPr>
        <p:txBody>
          <a:bodyPr/>
          <a:lstStyle/>
          <a:p>
            <a:r>
              <a:rPr lang="en-GB" dirty="0"/>
              <a:t>Greco-Roman religion: basics…</a:t>
            </a:r>
          </a:p>
        </p:txBody>
      </p:sp>
      <p:sp>
        <p:nvSpPr>
          <p:cNvPr id="6" name="TextBox 5"/>
          <p:cNvSpPr txBox="1"/>
          <p:nvPr/>
        </p:nvSpPr>
        <p:spPr>
          <a:xfrm rot="21358894">
            <a:off x="216330" y="1945724"/>
            <a:ext cx="8755583" cy="4278094"/>
          </a:xfrm>
          <a:prstGeom prst="rect">
            <a:avLst/>
          </a:prstGeom>
          <a:noFill/>
        </p:spPr>
        <p:txBody>
          <a:bodyPr wrap="square" rtlCol="0">
            <a:spAutoFit/>
          </a:bodyPr>
          <a:lstStyle/>
          <a:p>
            <a:r>
              <a:rPr lang="en-GB" sz="2000" b="1" dirty="0">
                <a:solidFill>
                  <a:srgbClr val="FFC000"/>
                </a:solidFill>
              </a:rPr>
              <a:t>Cato, de </a:t>
            </a:r>
            <a:r>
              <a:rPr lang="en-GB" sz="2000" b="1" dirty="0" err="1">
                <a:solidFill>
                  <a:srgbClr val="FFC000"/>
                </a:solidFill>
              </a:rPr>
              <a:t>Agr</a:t>
            </a:r>
            <a:r>
              <a:rPr lang="en-GB" sz="2000" b="1" dirty="0">
                <a:solidFill>
                  <a:srgbClr val="FFC000"/>
                </a:solidFill>
              </a:rPr>
              <a:t>. 132: </a:t>
            </a:r>
            <a:r>
              <a:rPr lang="en-GB" sz="2000" b="1" i="1" dirty="0">
                <a:solidFill>
                  <a:srgbClr val="FFC000"/>
                </a:solidFill>
              </a:rPr>
              <a:t>The Planting Ritual</a:t>
            </a:r>
            <a:r>
              <a:rPr lang="en-GB" sz="2000" b="1" dirty="0">
                <a:solidFill>
                  <a:srgbClr val="FFC000"/>
                </a:solidFill>
              </a:rPr>
              <a:t>, </a:t>
            </a:r>
            <a:r>
              <a:rPr lang="en-GB" sz="2000" b="1" i="1" dirty="0">
                <a:solidFill>
                  <a:srgbClr val="FFC000"/>
                </a:solidFill>
              </a:rPr>
              <a:t>c</a:t>
            </a:r>
            <a:r>
              <a:rPr lang="en-GB" sz="2000" b="1" dirty="0">
                <a:solidFill>
                  <a:srgbClr val="FFC000"/>
                </a:solidFill>
              </a:rPr>
              <a:t>.160 BCE</a:t>
            </a:r>
            <a:endParaRPr lang="en-GB" sz="2000" dirty="0">
              <a:solidFill>
                <a:srgbClr val="FFC000"/>
              </a:solidFill>
            </a:endParaRPr>
          </a:p>
          <a:p>
            <a:r>
              <a:rPr lang="en-GB" sz="2100" dirty="0"/>
              <a:t>The offering is to be made in this way: Offer to </a:t>
            </a:r>
            <a:r>
              <a:rPr lang="en-GB" sz="2100" dirty="0">
                <a:solidFill>
                  <a:srgbClr val="FFFF00"/>
                </a:solidFill>
              </a:rPr>
              <a:t>Jupiter </a:t>
            </a:r>
            <a:r>
              <a:rPr lang="en-GB" sz="2100" dirty="0" err="1">
                <a:solidFill>
                  <a:srgbClr val="FFFF00"/>
                </a:solidFill>
              </a:rPr>
              <a:t>Dapalis</a:t>
            </a:r>
            <a:r>
              <a:rPr lang="en-GB" sz="2100" dirty="0">
                <a:solidFill>
                  <a:srgbClr val="FFFF00"/>
                </a:solidFill>
              </a:rPr>
              <a:t> </a:t>
            </a:r>
            <a:r>
              <a:rPr lang="en-GB" sz="2100" dirty="0"/>
              <a:t>(“of the Feast”) a cup of wine of </a:t>
            </a:r>
            <a:r>
              <a:rPr lang="en-GB" sz="2100" dirty="0">
                <a:solidFill>
                  <a:srgbClr val="FFFF00"/>
                </a:solidFill>
              </a:rPr>
              <a:t>whatever size you wish</a:t>
            </a:r>
            <a:r>
              <a:rPr lang="en-GB" sz="2100" dirty="0"/>
              <a:t>. </a:t>
            </a:r>
            <a:r>
              <a:rPr lang="en-GB" sz="2100" dirty="0">
                <a:solidFill>
                  <a:srgbClr val="92D050"/>
                </a:solidFill>
              </a:rPr>
              <a:t>Observe the day as a holiday</a:t>
            </a:r>
            <a:r>
              <a:rPr lang="en-GB" sz="2100" dirty="0"/>
              <a:t> for the oxen, their drivers, and those who make the offering. When you make the offering, </a:t>
            </a:r>
            <a:r>
              <a:rPr lang="en-GB" sz="2100" dirty="0">
                <a:solidFill>
                  <a:schemeClr val="accent6">
                    <a:lumMod val="60000"/>
                    <a:lumOff val="40000"/>
                  </a:schemeClr>
                </a:solidFill>
              </a:rPr>
              <a:t>say as follows</a:t>
            </a:r>
            <a:r>
              <a:rPr lang="en-GB" sz="2100" dirty="0"/>
              <a:t>: "Jupiter </a:t>
            </a:r>
            <a:r>
              <a:rPr lang="en-GB" sz="2100" dirty="0" err="1"/>
              <a:t>Dapalis</a:t>
            </a:r>
            <a:r>
              <a:rPr lang="en-GB" sz="2100" dirty="0"/>
              <a:t>, since it is due and proper that a cup of wine be offered you, in my home among my family, for your sacred feast; for that reason, be honoured by this feast that is offered you." </a:t>
            </a:r>
            <a:r>
              <a:rPr lang="en-GB" sz="2100" dirty="0">
                <a:solidFill>
                  <a:schemeClr val="tx2">
                    <a:lumMod val="75000"/>
                  </a:schemeClr>
                </a:solidFill>
              </a:rPr>
              <a:t>Wash your hands</a:t>
            </a:r>
            <a:r>
              <a:rPr lang="en-GB" sz="2100" dirty="0"/>
              <a:t>, and then take the wine and say: "Jupiter </a:t>
            </a:r>
            <a:r>
              <a:rPr lang="en-GB" sz="2100" dirty="0" err="1"/>
              <a:t>Dapalis</a:t>
            </a:r>
            <a:r>
              <a:rPr lang="en-GB" sz="2100" dirty="0"/>
              <a:t>, be honoured by this feast that is offered to you and be honoured by the wine that is placed before you." </a:t>
            </a:r>
            <a:r>
              <a:rPr lang="en-GB" sz="2100" dirty="0">
                <a:solidFill>
                  <a:schemeClr val="accent3">
                    <a:lumMod val="40000"/>
                    <a:lumOff val="60000"/>
                  </a:schemeClr>
                </a:solidFill>
              </a:rPr>
              <a:t>If you wish, make an offering to Vesta</a:t>
            </a:r>
            <a:r>
              <a:rPr lang="en-GB" sz="2100" dirty="0"/>
              <a:t>. The </a:t>
            </a:r>
            <a:r>
              <a:rPr lang="en-GB" sz="2100" dirty="0">
                <a:solidFill>
                  <a:srgbClr val="FFFF00"/>
                </a:solidFill>
              </a:rPr>
              <a:t>feast</a:t>
            </a:r>
            <a:r>
              <a:rPr lang="en-GB" sz="2100" dirty="0"/>
              <a:t> of Jupiter consists of roasted meat and an urn of wine. Present it to Jupiter </a:t>
            </a:r>
            <a:r>
              <a:rPr lang="en-GB" sz="2100" dirty="0">
                <a:solidFill>
                  <a:schemeClr val="accent3">
                    <a:lumMod val="40000"/>
                    <a:lumOff val="60000"/>
                  </a:schemeClr>
                </a:solidFill>
              </a:rPr>
              <a:t>religiously, in the proper form. </a:t>
            </a:r>
            <a:r>
              <a:rPr lang="en-GB" sz="2100" dirty="0"/>
              <a:t>After the offering is made, plant millet, panic grass, garlic, and lentils.</a:t>
            </a:r>
          </a:p>
        </p:txBody>
      </p:sp>
      <p:sp>
        <p:nvSpPr>
          <p:cNvPr id="7" name="TextBox 6"/>
          <p:cNvSpPr txBox="1"/>
          <p:nvPr/>
        </p:nvSpPr>
        <p:spPr>
          <a:xfrm>
            <a:off x="5436096" y="6020654"/>
            <a:ext cx="3240360" cy="646331"/>
          </a:xfrm>
          <a:prstGeom prst="rect">
            <a:avLst/>
          </a:prstGeom>
          <a:noFill/>
        </p:spPr>
        <p:txBody>
          <a:bodyPr wrap="square" rtlCol="0">
            <a:spAutoFit/>
          </a:bodyPr>
          <a:lstStyle/>
          <a:p>
            <a:pPr algn="r"/>
            <a:r>
              <a:rPr lang="vi-VN" b="1" i="1" dirty="0">
                <a:solidFill>
                  <a:schemeClr val="accent6">
                    <a:lumMod val="40000"/>
                    <a:lumOff val="60000"/>
                  </a:schemeClr>
                </a:solidFill>
              </a:rPr>
              <a:t>dăpālĭs</a:t>
            </a:r>
            <a:r>
              <a:rPr lang="en-GB" dirty="0">
                <a:solidFill>
                  <a:schemeClr val="accent6">
                    <a:lumMod val="40000"/>
                    <a:lumOff val="60000"/>
                  </a:schemeClr>
                </a:solidFill>
              </a:rPr>
              <a:t>: “belonging to a sacrificial feast”</a:t>
            </a:r>
          </a:p>
        </p:txBody>
      </p:sp>
      <p:sp>
        <p:nvSpPr>
          <p:cNvPr id="8" name="TextBox 7"/>
          <p:cNvSpPr txBox="1"/>
          <p:nvPr/>
        </p:nvSpPr>
        <p:spPr>
          <a:xfrm>
            <a:off x="1619672" y="6205320"/>
            <a:ext cx="4608512" cy="461665"/>
          </a:xfrm>
          <a:prstGeom prst="rect">
            <a:avLst/>
          </a:prstGeom>
          <a:noFill/>
        </p:spPr>
        <p:txBody>
          <a:bodyPr wrap="square" rtlCol="0">
            <a:spAutoFit/>
          </a:bodyPr>
          <a:lstStyle/>
          <a:p>
            <a:pPr algn="r"/>
            <a:r>
              <a:rPr lang="en-GB" sz="2400" i="1" dirty="0">
                <a:solidFill>
                  <a:srgbClr val="FFC000"/>
                </a:solidFill>
                <a:latin typeface="Britannic Bold" panose="020B0903060703020204" pitchFamily="34" charset="0"/>
              </a:rPr>
              <a:t>Who is doing the </a:t>
            </a:r>
            <a:r>
              <a:rPr lang="en-GB" sz="2400" i="1" dirty="0">
                <a:solidFill>
                  <a:srgbClr val="FFC000"/>
                </a:solidFill>
                <a:latin typeface="Britannic Bold" panose="020B0903060703020204" pitchFamily="34" charset="0"/>
                <a:cs typeface="Andalus" panose="02020603050405020304" pitchFamily="18" charset="-78"/>
              </a:rPr>
              <a:t>offerings</a:t>
            </a:r>
            <a:r>
              <a:rPr lang="en-GB" sz="2400" i="1" dirty="0">
                <a:solidFill>
                  <a:srgbClr val="FFC000"/>
                </a:solidFill>
                <a:latin typeface="Britannic Bold" panose="020B0903060703020204" pitchFamily="34" charset="0"/>
              </a:rPr>
              <a:t>…?</a:t>
            </a:r>
          </a:p>
        </p:txBody>
      </p:sp>
    </p:spTree>
    <p:extLst>
      <p:ext uri="{BB962C8B-B14F-4D97-AF65-F5344CB8AC3E}">
        <p14:creationId xmlns:p14="http://schemas.microsoft.com/office/powerpoint/2010/main" val="1181442263"/>
      </p:ext>
    </p:extLst>
  </p:cSld>
  <p:clrMapOvr>
    <a:masterClrMapping/>
  </p:clrMapOvr>
  <p:transition spd="slow">
    <p:randomBar dir="ver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457200" y="1524000"/>
            <a:ext cx="8229600"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ritualistic: strict/blind observance of traditional rituals </a:t>
            </a:r>
          </a:p>
        </p:txBody>
      </p:sp>
      <p:sp>
        <p:nvSpPr>
          <p:cNvPr id="5" name="Title 2"/>
          <p:cNvSpPr>
            <a:spLocks noGrp="1"/>
          </p:cNvSpPr>
          <p:nvPr>
            <p:ph type="title"/>
          </p:nvPr>
        </p:nvSpPr>
        <p:spPr>
          <a:xfrm>
            <a:off x="457200" y="152400"/>
            <a:ext cx="8229600" cy="1219200"/>
          </a:xfrm>
        </p:spPr>
        <p:txBody>
          <a:bodyPr/>
          <a:lstStyle/>
          <a:p>
            <a:r>
              <a:rPr lang="en-GB" dirty="0"/>
              <a:t>Greco-Roman religion: basics…</a:t>
            </a:r>
          </a:p>
        </p:txBody>
      </p:sp>
      <p:sp>
        <p:nvSpPr>
          <p:cNvPr id="2" name="Content Placeholder 1"/>
          <p:cNvSpPr>
            <a:spLocks noGrp="1"/>
          </p:cNvSpPr>
          <p:nvPr>
            <p:ph idx="1"/>
          </p:nvPr>
        </p:nvSpPr>
        <p:spPr>
          <a:xfrm>
            <a:off x="-36512" y="1919207"/>
            <a:ext cx="9144000" cy="4678145"/>
          </a:xfrm>
        </p:spPr>
        <p:txBody>
          <a:bodyPr>
            <a:noAutofit/>
          </a:bodyPr>
          <a:lstStyle/>
          <a:p>
            <a:r>
              <a:rPr lang="en-GB" sz="1900" b="1" dirty="0">
                <a:solidFill>
                  <a:srgbClr val="FFC000"/>
                </a:solidFill>
              </a:rPr>
              <a:t>Cato the Elder: </a:t>
            </a:r>
            <a:r>
              <a:rPr lang="en-GB" sz="1900" b="1" i="1" dirty="0">
                <a:solidFill>
                  <a:srgbClr val="FFC000"/>
                </a:solidFill>
              </a:rPr>
              <a:t>The Harvest Ritual</a:t>
            </a:r>
            <a:r>
              <a:rPr lang="en-GB" sz="1900" b="1" dirty="0">
                <a:solidFill>
                  <a:srgbClr val="FFC000"/>
                </a:solidFill>
              </a:rPr>
              <a:t>, c. 160 BCE</a:t>
            </a:r>
            <a:br>
              <a:rPr lang="en-GB" sz="1900" b="1" dirty="0"/>
            </a:br>
            <a:r>
              <a:rPr lang="en-GB" sz="1900" dirty="0"/>
              <a:t>Before the harvest the sacrifice of the pig must be offered in this manner: Offer a sow as </a:t>
            </a:r>
            <a:r>
              <a:rPr lang="en-GB" sz="1900" i="1" dirty="0" err="1"/>
              <a:t>porca</a:t>
            </a:r>
            <a:r>
              <a:rPr lang="en-GB" sz="1900" i="1" dirty="0"/>
              <a:t> </a:t>
            </a:r>
            <a:r>
              <a:rPr lang="en-GB" sz="1900" i="1" dirty="0" err="1"/>
              <a:t>praecidanea</a:t>
            </a:r>
            <a:r>
              <a:rPr lang="en-GB" sz="1900" dirty="0"/>
              <a:t> to Ceres before you harvest spelt, wheat, barley, beans, and rape seed. Offer a prayer, with incense and wine, to Janus, Jupiter and Juno, before offering the sow. Offer a pile of cakes to Janus, saying, "Father Janus, in offering these cakes to you, I humbly pray that you will be propitious and merciful to me and my children, my house and my household." Then make an offering of cake to Jupiter with these words: "In offering you this cake, O Jupiter, I humbly pray that you, pleased with this offering, will be propitious and merciful to me and my children, my house and my household." Then present the wine to Janus, saying: "Father Janus, ….” Then pray to Jupiter thus: "Jupiter…” Then sacrifice the </a:t>
            </a:r>
            <a:r>
              <a:rPr lang="en-GB" sz="1900" i="1" dirty="0" err="1"/>
              <a:t>porca</a:t>
            </a:r>
            <a:r>
              <a:rPr lang="en-GB" sz="1900" i="1" dirty="0"/>
              <a:t> </a:t>
            </a:r>
            <a:r>
              <a:rPr lang="en-GB" sz="1900" i="1" dirty="0" err="1"/>
              <a:t>praecidanea</a:t>
            </a:r>
            <a:r>
              <a:rPr lang="en-GB" sz="1900" dirty="0"/>
              <a:t>. When the entrails have been removed, make an offering of cakes to Janus, and pray in the same way as you have prayed before. Offer a cake to Jupiter, praying just as before. In the same way offer wine to Janus and offer wine to Jupiter, in the same way as before in offering the pile of cakes, and in the consecration of the cake. Afterward offer the entrails and wine to Ceres.</a:t>
            </a:r>
          </a:p>
          <a:p>
            <a:pPr marL="0" indent="0">
              <a:buNone/>
            </a:pPr>
            <a:endParaRPr lang="en-GB" sz="1900" dirty="0"/>
          </a:p>
        </p:txBody>
      </p:sp>
    </p:spTree>
    <p:extLst>
      <p:ext uri="{BB962C8B-B14F-4D97-AF65-F5344CB8AC3E}">
        <p14:creationId xmlns:p14="http://schemas.microsoft.com/office/powerpoint/2010/main" val="1375866449"/>
      </p:ext>
    </p:extLst>
  </p:cSld>
  <p:clrMapOvr>
    <a:masterClrMapping/>
  </p:clrMapOvr>
  <p:transition spd="slow" advClick="0" advTm="2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heel(1)">
                                      <p:cBhvr>
                                        <p:cTn id="7" dur="1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txBox="1">
            <a:spLocks/>
          </p:cNvSpPr>
          <p:nvPr/>
        </p:nvSpPr>
        <p:spPr>
          <a:xfrm>
            <a:off x="457200" y="1524000"/>
            <a:ext cx="8229600"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a:t>ritualistic: strict/blind observance of traditional rituals </a:t>
            </a:r>
          </a:p>
        </p:txBody>
      </p:sp>
      <p:sp>
        <p:nvSpPr>
          <p:cNvPr id="5" name="Title 2"/>
          <p:cNvSpPr>
            <a:spLocks noGrp="1"/>
          </p:cNvSpPr>
          <p:nvPr>
            <p:ph type="title"/>
          </p:nvPr>
        </p:nvSpPr>
        <p:spPr>
          <a:xfrm>
            <a:off x="457200" y="152400"/>
            <a:ext cx="8229600" cy="1219200"/>
          </a:xfrm>
        </p:spPr>
        <p:txBody>
          <a:bodyPr/>
          <a:lstStyle/>
          <a:p>
            <a:r>
              <a:rPr lang="en-GB" dirty="0"/>
              <a:t>Greco-Roman religion: basics…</a:t>
            </a:r>
          </a:p>
        </p:txBody>
      </p:sp>
      <p:sp>
        <p:nvSpPr>
          <p:cNvPr id="6" name="Content Placeholder 1"/>
          <p:cNvSpPr>
            <a:spLocks noGrp="1"/>
          </p:cNvSpPr>
          <p:nvPr>
            <p:ph idx="1"/>
          </p:nvPr>
        </p:nvSpPr>
        <p:spPr>
          <a:xfrm>
            <a:off x="-36512" y="1919207"/>
            <a:ext cx="9144000" cy="4678145"/>
          </a:xfrm>
        </p:spPr>
        <p:txBody>
          <a:bodyPr>
            <a:noAutofit/>
          </a:bodyPr>
          <a:lstStyle/>
          <a:p>
            <a:r>
              <a:rPr lang="en-GB" sz="1900" b="1" dirty="0">
                <a:solidFill>
                  <a:srgbClr val="FFC000"/>
                </a:solidFill>
              </a:rPr>
              <a:t>Cato the Elder: </a:t>
            </a:r>
            <a:r>
              <a:rPr lang="en-GB" sz="1900" b="1" i="1" dirty="0">
                <a:solidFill>
                  <a:srgbClr val="FFC000"/>
                </a:solidFill>
              </a:rPr>
              <a:t>The Harvest Ritual</a:t>
            </a:r>
            <a:r>
              <a:rPr lang="en-GB" sz="1900" b="1" dirty="0">
                <a:solidFill>
                  <a:srgbClr val="FFC000"/>
                </a:solidFill>
              </a:rPr>
              <a:t>, c. 160 BCE</a:t>
            </a:r>
            <a:br>
              <a:rPr lang="en-GB" sz="1900" b="1" dirty="0"/>
            </a:br>
            <a:r>
              <a:rPr lang="en-GB" sz="1900" dirty="0"/>
              <a:t>Before the harvest the </a:t>
            </a:r>
            <a:r>
              <a:rPr lang="en-GB" sz="1900" dirty="0">
                <a:solidFill>
                  <a:srgbClr val="FFFF00"/>
                </a:solidFill>
              </a:rPr>
              <a:t>sacrifice of the pig </a:t>
            </a:r>
            <a:r>
              <a:rPr lang="en-GB" sz="1900" dirty="0"/>
              <a:t>must be offered in this manner: Offer a sow as </a:t>
            </a:r>
            <a:r>
              <a:rPr lang="en-GB" sz="1900" i="1" dirty="0" err="1"/>
              <a:t>porca</a:t>
            </a:r>
            <a:r>
              <a:rPr lang="en-GB" sz="1900" i="1" dirty="0"/>
              <a:t> </a:t>
            </a:r>
            <a:r>
              <a:rPr lang="en-GB" sz="1900" i="1" dirty="0" err="1"/>
              <a:t>praecidanea</a:t>
            </a:r>
            <a:r>
              <a:rPr lang="en-GB" sz="1900" dirty="0"/>
              <a:t> to </a:t>
            </a:r>
            <a:r>
              <a:rPr lang="en-GB" sz="1900" dirty="0">
                <a:solidFill>
                  <a:srgbClr val="FFFF00"/>
                </a:solidFill>
              </a:rPr>
              <a:t>Ceres</a:t>
            </a:r>
            <a:r>
              <a:rPr lang="en-GB" sz="1900" dirty="0"/>
              <a:t> before you harvest spelt, wheat, barley, beans, and rape seed. Offer a </a:t>
            </a:r>
            <a:r>
              <a:rPr lang="en-GB" sz="1900" dirty="0">
                <a:solidFill>
                  <a:srgbClr val="FFFF00"/>
                </a:solidFill>
              </a:rPr>
              <a:t>prayer, with incense and wine, to Janus, Jupiter and Juno, before offering the sow. </a:t>
            </a:r>
            <a:r>
              <a:rPr lang="en-GB" sz="1900" dirty="0"/>
              <a:t>Offer a </a:t>
            </a:r>
            <a:r>
              <a:rPr lang="en-GB" sz="1900" dirty="0">
                <a:solidFill>
                  <a:srgbClr val="FFFF00"/>
                </a:solidFill>
              </a:rPr>
              <a:t>pile of cakes </a:t>
            </a:r>
            <a:r>
              <a:rPr lang="en-GB" sz="1900" dirty="0"/>
              <a:t>to Janus, </a:t>
            </a:r>
            <a:r>
              <a:rPr lang="en-GB" sz="1900" dirty="0">
                <a:solidFill>
                  <a:srgbClr val="FFFF00"/>
                </a:solidFill>
              </a:rPr>
              <a:t>saying</a:t>
            </a:r>
            <a:r>
              <a:rPr lang="en-GB" sz="1900" dirty="0"/>
              <a:t>, "Father Janus, in offering these cakes to you, I humbly pray that you will be propitious and merciful to me and my children, my house and my household." Then make an offering of cake to Jupiter with these words: "In offering you this cake, O Jupiter, I humbly pray that you, pleased with this offering, will be propitious and merciful to me and my children, my house and my household." Then present the wine to Janus, saying: "Father Janus, ….” Then pray to Jupiter thus: "Jupiter…” Then sacrifice the </a:t>
            </a:r>
            <a:r>
              <a:rPr lang="en-GB" sz="1900" i="1" dirty="0" err="1"/>
              <a:t>porca</a:t>
            </a:r>
            <a:r>
              <a:rPr lang="en-GB" sz="1900" i="1" dirty="0"/>
              <a:t> </a:t>
            </a:r>
            <a:r>
              <a:rPr lang="en-GB" sz="1900" i="1" dirty="0" err="1"/>
              <a:t>praecidanea</a:t>
            </a:r>
            <a:r>
              <a:rPr lang="en-GB" sz="1900" dirty="0"/>
              <a:t>. When the </a:t>
            </a:r>
            <a:r>
              <a:rPr lang="en-GB" sz="1900" dirty="0">
                <a:solidFill>
                  <a:srgbClr val="FFFF00"/>
                </a:solidFill>
              </a:rPr>
              <a:t>entrails have been removed</a:t>
            </a:r>
            <a:r>
              <a:rPr lang="en-GB" sz="1900" dirty="0"/>
              <a:t>, make an </a:t>
            </a:r>
            <a:r>
              <a:rPr lang="en-GB" sz="1900" dirty="0">
                <a:solidFill>
                  <a:srgbClr val="FFFF00"/>
                </a:solidFill>
              </a:rPr>
              <a:t>offering of cakes </a:t>
            </a:r>
            <a:r>
              <a:rPr lang="en-GB" sz="1900" dirty="0"/>
              <a:t>to Janus, and pray in the same way as you have prayed before. Offer a cake to Jupiter, praying just as before. In the same way offer wine to Janus and offer wine to Jupiter, in the same way as before in offering the pile of cakes, and in the consecration of the cake. </a:t>
            </a:r>
            <a:r>
              <a:rPr lang="en-GB" sz="1900" dirty="0">
                <a:solidFill>
                  <a:srgbClr val="FFFF00"/>
                </a:solidFill>
              </a:rPr>
              <a:t>Afterward offer the entrails and wine to Ceres</a:t>
            </a:r>
            <a:r>
              <a:rPr lang="en-GB" sz="1900" dirty="0"/>
              <a:t>.</a:t>
            </a:r>
          </a:p>
          <a:p>
            <a:pPr marL="0" indent="0">
              <a:buNone/>
            </a:pPr>
            <a:endParaRPr lang="en-GB" sz="1900" dirty="0"/>
          </a:p>
        </p:txBody>
      </p:sp>
    </p:spTree>
    <p:extLst>
      <p:ext uri="{BB962C8B-B14F-4D97-AF65-F5344CB8AC3E}">
        <p14:creationId xmlns:p14="http://schemas.microsoft.com/office/powerpoint/2010/main" val="36267940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left)">
                                      <p:cBhvr>
                                        <p:cTn id="7" dur="125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457200" y="1524000"/>
            <a:ext cx="8229600" cy="4572000"/>
          </a:xfrm>
        </p:spPr>
        <p:txBody>
          <a:bodyPr>
            <a:normAutofit lnSpcReduction="10000"/>
          </a:bodyPr>
          <a:lstStyle/>
          <a:p>
            <a:r>
              <a:rPr lang="en-GB" dirty="0"/>
              <a:t>ritualistic: strict/blind observance of traditional rituals </a:t>
            </a:r>
          </a:p>
          <a:p>
            <a:r>
              <a:rPr lang="en-GB" dirty="0"/>
              <a:t>no moral code</a:t>
            </a:r>
          </a:p>
          <a:p>
            <a:pPr lvl="1" algn="r"/>
            <a:r>
              <a:rPr lang="en-GB" dirty="0"/>
              <a:t>morality, ethics: depends on society, culture, politics</a:t>
            </a:r>
          </a:p>
          <a:p>
            <a:r>
              <a:rPr lang="en-GB" dirty="0">
                <a:solidFill>
                  <a:schemeClr val="tx1">
                    <a:lumMod val="50000"/>
                  </a:schemeClr>
                </a:solidFill>
              </a:rPr>
              <a:t>community’s and individual’s well-being &amp; wealth</a:t>
            </a:r>
            <a:br>
              <a:rPr lang="en-GB" dirty="0">
                <a:solidFill>
                  <a:schemeClr val="tx1">
                    <a:lumMod val="50000"/>
                  </a:schemeClr>
                </a:solidFill>
              </a:rPr>
            </a:br>
            <a:r>
              <a:rPr lang="en-GB" dirty="0">
                <a:solidFill>
                  <a:schemeClr val="tx1">
                    <a:lumMod val="50000"/>
                  </a:schemeClr>
                </a:solidFill>
              </a:rPr>
              <a:t>-- not the salvation of the soul</a:t>
            </a:r>
          </a:p>
          <a:p>
            <a:r>
              <a:rPr lang="en-GB" dirty="0">
                <a:solidFill>
                  <a:schemeClr val="tx1">
                    <a:lumMod val="50000"/>
                  </a:schemeClr>
                </a:solidFill>
              </a:rPr>
              <a:t>religion in Greece and Roman is ‘political religion’</a:t>
            </a:r>
          </a:p>
          <a:p>
            <a:pPr lvl="1"/>
            <a:r>
              <a:rPr lang="en-GB" dirty="0">
                <a:solidFill>
                  <a:schemeClr val="tx1">
                    <a:lumMod val="50000"/>
                  </a:schemeClr>
                </a:solidFill>
              </a:rPr>
              <a:t>every religious act is political and vice versa</a:t>
            </a:r>
          </a:p>
          <a:p>
            <a:r>
              <a:rPr lang="en-GB" dirty="0">
                <a:solidFill>
                  <a:schemeClr val="tx1">
                    <a:lumMod val="50000"/>
                  </a:schemeClr>
                </a:solidFill>
              </a:rPr>
              <a:t>religion without any experts or authorities</a:t>
            </a:r>
            <a:br>
              <a:rPr lang="en-GB" dirty="0">
                <a:solidFill>
                  <a:schemeClr val="tx1">
                    <a:lumMod val="50000"/>
                  </a:schemeClr>
                </a:solidFill>
              </a:rPr>
            </a:br>
            <a:r>
              <a:rPr lang="en-GB" dirty="0">
                <a:solidFill>
                  <a:schemeClr val="tx1">
                    <a:lumMod val="50000"/>
                  </a:schemeClr>
                </a:solidFill>
              </a:rPr>
              <a:t>                                                            or religious leaders</a:t>
            </a:r>
          </a:p>
          <a:p>
            <a:pPr lvl="1"/>
            <a:r>
              <a:rPr lang="en-GB" dirty="0">
                <a:solidFill>
                  <a:schemeClr val="tx1">
                    <a:lumMod val="50000"/>
                  </a:schemeClr>
                </a:solidFill>
              </a:rPr>
              <a:t>in the case of Rome, the founders of the city have created Rome’s religion: Romulus, </a:t>
            </a:r>
            <a:r>
              <a:rPr lang="en-GB" dirty="0" err="1">
                <a:solidFill>
                  <a:schemeClr val="tx1">
                    <a:lumMod val="50000"/>
                  </a:schemeClr>
                </a:solidFill>
              </a:rPr>
              <a:t>Numa</a:t>
            </a:r>
            <a:endParaRPr lang="en-GB" dirty="0">
              <a:solidFill>
                <a:schemeClr val="tx1">
                  <a:lumMod val="50000"/>
                </a:schemeClr>
              </a:solidFill>
            </a:endParaRPr>
          </a:p>
          <a:p>
            <a:endParaRPr lang="en-GB" dirty="0"/>
          </a:p>
        </p:txBody>
      </p:sp>
      <p:sp>
        <p:nvSpPr>
          <p:cNvPr id="5" name="Title 2"/>
          <p:cNvSpPr>
            <a:spLocks noGrp="1"/>
          </p:cNvSpPr>
          <p:nvPr>
            <p:ph type="title"/>
          </p:nvPr>
        </p:nvSpPr>
        <p:spPr>
          <a:xfrm>
            <a:off x="457200" y="152400"/>
            <a:ext cx="8229600" cy="1219200"/>
          </a:xfrm>
        </p:spPr>
        <p:txBody>
          <a:bodyPr/>
          <a:lstStyle/>
          <a:p>
            <a:r>
              <a:rPr lang="en-GB" dirty="0"/>
              <a:t>Greco-Roman religion: basics…</a:t>
            </a:r>
          </a:p>
        </p:txBody>
      </p:sp>
      <p:pic>
        <p:nvPicPr>
          <p:cNvPr id="6" name="Picture 4" descr="C:\Eigene Dateien\TEACHING MATERIAL\CITIES &amp; SETTLEMENTS\AUGUSTUS ROM\Augustus Statue Primaporta 19 17 B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val="0"/>
              </a:ext>
            </a:extLst>
          </a:blip>
          <a:srcRect/>
          <a:stretch>
            <a:fillRect/>
          </a:stretch>
        </p:blipFill>
        <p:spPr bwMode="auto">
          <a:xfrm>
            <a:off x="5755069" y="1700808"/>
            <a:ext cx="3152890" cy="498234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7" name="Picture 2" descr="http://www.socalcoins.com/collection/caesars/images/ClipeusImage_300.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667" b="94000" l="4000" r="93000">
                        <a14:foregroundMark x1="53667" y1="6000" x2="53667" y2="6000"/>
                        <a14:foregroundMark x1="7333" y1="30333" x2="7333" y2="30333"/>
                        <a14:foregroundMark x1="40667" y1="667" x2="40667" y2="667"/>
                        <a14:foregroundMark x1="86667" y1="64000" x2="86667" y2="64000"/>
                        <a14:foregroundMark x1="4333" y1="57667" x2="4333" y2="57667"/>
                        <a14:foregroundMark x1="36000" y1="86333" x2="36000" y2="86333"/>
                        <a14:foregroundMark x1="49667" y1="94000" x2="49667" y2="94000"/>
                        <a14:foregroundMark x1="93000" y1="54000" x2="93000" y2="54000"/>
                      </a14:backgroundRemoval>
                    </a14:imgEffect>
                  </a14:imgLayer>
                </a14:imgProps>
              </a:ext>
              <a:ext uri="{28A0092B-C50C-407E-A947-70E740481C1C}">
                <a14:useLocalDpi xmlns:a14="http://schemas.microsoft.com/office/drawing/2010/main" val="0"/>
              </a:ext>
            </a:extLst>
          </a:blip>
          <a:srcRect/>
          <a:stretch>
            <a:fillRect/>
          </a:stretch>
        </p:blipFill>
        <p:spPr bwMode="auto">
          <a:xfrm>
            <a:off x="2329997" y="2636912"/>
            <a:ext cx="4968552"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3267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1000"/>
                                        <p:tgtEl>
                                          <p:spTgt spid="4">
                                            <p:txEl>
                                              <p:pRg st="2" end="2"/>
                                            </p:txEl>
                                          </p:spTgt>
                                        </p:tgtEl>
                                      </p:cBhvr>
                                    </p:animEffect>
                                    <p:anim calcmode="lin" valueType="num">
                                      <p:cBhvr>
                                        <p:cTn id="1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1000"/>
                                        <p:tgtEl>
                                          <p:spTgt spid="4">
                                            <p:txEl>
                                              <p:pRg st="3" end="3"/>
                                            </p:txEl>
                                          </p:spTgt>
                                        </p:tgtEl>
                                      </p:cBhvr>
                                    </p:animEffect>
                                    <p:anim calcmode="lin" valueType="num">
                                      <p:cBhvr>
                                        <p:cTn id="1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1000"/>
                                        <p:tgtEl>
                                          <p:spTgt spid="4">
                                            <p:txEl>
                                              <p:pRg st="4" end="4"/>
                                            </p:txEl>
                                          </p:spTgt>
                                        </p:tgtEl>
                                      </p:cBhvr>
                                    </p:animEffect>
                                    <p:anim calcmode="lin" valueType="num">
                                      <p:cBhvr>
                                        <p:cTn id="2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1000"/>
                                        <p:tgtEl>
                                          <p:spTgt spid="4">
                                            <p:txEl>
                                              <p:pRg st="5" end="5"/>
                                            </p:txEl>
                                          </p:spTgt>
                                        </p:tgtEl>
                                      </p:cBhvr>
                                    </p:animEffect>
                                    <p:anim calcmode="lin" valueType="num">
                                      <p:cBhvr>
                                        <p:cTn id="2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1000"/>
                                        <p:tgtEl>
                                          <p:spTgt spid="4">
                                            <p:txEl>
                                              <p:pRg st="6" end="6"/>
                                            </p:txEl>
                                          </p:spTgt>
                                        </p:tgtEl>
                                      </p:cBhvr>
                                    </p:animEffect>
                                    <p:anim calcmode="lin" valueType="num">
                                      <p:cBhvr>
                                        <p:cTn id="3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fade">
                                      <p:cBhvr>
                                        <p:cTn id="37" dur="1000"/>
                                        <p:tgtEl>
                                          <p:spTgt spid="4">
                                            <p:txEl>
                                              <p:pRg st="7" end="7"/>
                                            </p:txEl>
                                          </p:spTgt>
                                        </p:tgtEl>
                                      </p:cBhvr>
                                    </p:animEffect>
                                    <p:anim calcmode="lin" valueType="num">
                                      <p:cBhvr>
                                        <p:cTn id="3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4" presetClass="entr" presetSubtype="5" fill="hold"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randombar(vertical)">
                                      <p:cBhvr>
                                        <p:cTn id="44" dur="500"/>
                                        <p:tgtEl>
                                          <p:spTgt spid="6"/>
                                        </p:tgtEl>
                                      </p:cBhvr>
                                    </p:animEffect>
                                  </p:childTnLst>
                                </p:cTn>
                              </p:par>
                            </p:childTnLst>
                          </p:cTn>
                        </p:par>
                        <p:par>
                          <p:cTn id="45" fill="hold">
                            <p:stCondLst>
                              <p:cond delay="500"/>
                            </p:stCondLst>
                            <p:childTnLst>
                              <p:par>
                                <p:cTn id="46" presetID="21" presetClass="entr" presetSubtype="1" fill="hold" nodeType="afterEffect">
                                  <p:stCondLst>
                                    <p:cond delay="0"/>
                                  </p:stCondLst>
                                  <p:childTnLst>
                                    <p:set>
                                      <p:cBhvr>
                                        <p:cTn id="47" dur="1" fill="hold">
                                          <p:stCondLst>
                                            <p:cond delay="0"/>
                                          </p:stCondLst>
                                        </p:cTn>
                                        <p:tgtEl>
                                          <p:spTgt spid="7"/>
                                        </p:tgtEl>
                                        <p:attrNameLst>
                                          <p:attrName>style.visibility</p:attrName>
                                        </p:attrNameLst>
                                      </p:cBhvr>
                                      <p:to>
                                        <p:strVal val="visible"/>
                                      </p:to>
                                    </p:set>
                                    <p:animEffect transition="in" filter="wheel(1)">
                                      <p:cBhvr>
                                        <p:cTn id="48"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457200" y="1524000"/>
            <a:ext cx="8229600" cy="4572000"/>
          </a:xfrm>
        </p:spPr>
        <p:txBody>
          <a:bodyPr>
            <a:normAutofit lnSpcReduction="10000"/>
          </a:bodyPr>
          <a:lstStyle/>
          <a:p>
            <a:r>
              <a:rPr lang="en-GB" dirty="0"/>
              <a:t>ritualistic: strict/blind observance of traditional rituals </a:t>
            </a:r>
          </a:p>
          <a:p>
            <a:r>
              <a:rPr lang="en-GB" dirty="0"/>
              <a:t>no moral code</a:t>
            </a:r>
          </a:p>
          <a:p>
            <a:pPr lvl="1" algn="r"/>
            <a:r>
              <a:rPr lang="en-GB" dirty="0"/>
              <a:t>morality, ethics: depends on society, culture, politics</a:t>
            </a:r>
          </a:p>
          <a:p>
            <a:r>
              <a:rPr lang="en-GB" dirty="0"/>
              <a:t>community’s and individual’s well-being &amp; wealth</a:t>
            </a:r>
            <a:br>
              <a:rPr lang="en-GB" dirty="0"/>
            </a:br>
            <a:r>
              <a:rPr lang="en-GB" dirty="0"/>
              <a:t>-- not the salvation of the soul</a:t>
            </a:r>
          </a:p>
          <a:p>
            <a:r>
              <a:rPr lang="en-GB" dirty="0"/>
              <a:t>religion in Greece and Roman is ‘political religion’</a:t>
            </a:r>
          </a:p>
          <a:p>
            <a:pPr lvl="1"/>
            <a:r>
              <a:rPr lang="en-GB" dirty="0">
                <a:solidFill>
                  <a:schemeClr val="accent6">
                    <a:lumMod val="40000"/>
                    <a:lumOff val="60000"/>
                  </a:schemeClr>
                </a:solidFill>
              </a:rPr>
              <a:t>every religious act is political and vice versa</a:t>
            </a:r>
          </a:p>
          <a:p>
            <a:r>
              <a:rPr lang="en-GB" dirty="0"/>
              <a:t>religion without any experts or authorities</a:t>
            </a:r>
            <a:br>
              <a:rPr lang="en-GB" dirty="0"/>
            </a:br>
            <a:r>
              <a:rPr lang="en-GB" dirty="0"/>
              <a:t>                                                            or religious leaders</a:t>
            </a:r>
          </a:p>
          <a:p>
            <a:pPr lvl="1"/>
            <a:r>
              <a:rPr lang="en-GB" dirty="0">
                <a:solidFill>
                  <a:schemeClr val="accent6">
                    <a:lumMod val="40000"/>
                    <a:lumOff val="60000"/>
                  </a:schemeClr>
                </a:solidFill>
              </a:rPr>
              <a:t>in the case of Rome, the founders of the city have created Rome’s religion: Romulus, </a:t>
            </a:r>
            <a:r>
              <a:rPr lang="en-GB" dirty="0" err="1">
                <a:solidFill>
                  <a:schemeClr val="accent6">
                    <a:lumMod val="40000"/>
                    <a:lumOff val="60000"/>
                  </a:schemeClr>
                </a:solidFill>
              </a:rPr>
              <a:t>Numa</a:t>
            </a:r>
            <a:endParaRPr lang="en-GB" dirty="0">
              <a:solidFill>
                <a:schemeClr val="accent6">
                  <a:lumMod val="40000"/>
                  <a:lumOff val="60000"/>
                </a:schemeClr>
              </a:solidFill>
            </a:endParaRPr>
          </a:p>
          <a:p>
            <a:endParaRPr lang="en-GB" dirty="0"/>
          </a:p>
        </p:txBody>
      </p:sp>
      <p:sp>
        <p:nvSpPr>
          <p:cNvPr id="5" name="Title 2"/>
          <p:cNvSpPr>
            <a:spLocks noGrp="1"/>
          </p:cNvSpPr>
          <p:nvPr>
            <p:ph type="title"/>
          </p:nvPr>
        </p:nvSpPr>
        <p:spPr>
          <a:xfrm>
            <a:off x="457200" y="152400"/>
            <a:ext cx="8229600" cy="1219200"/>
          </a:xfrm>
        </p:spPr>
        <p:txBody>
          <a:bodyPr/>
          <a:lstStyle/>
          <a:p>
            <a:r>
              <a:rPr lang="en-GB" dirty="0"/>
              <a:t>Greco-Roman religion: basics…</a:t>
            </a:r>
          </a:p>
        </p:txBody>
      </p:sp>
    </p:spTree>
    <p:extLst>
      <p:ext uri="{BB962C8B-B14F-4D97-AF65-F5344CB8AC3E}">
        <p14:creationId xmlns:p14="http://schemas.microsoft.com/office/powerpoint/2010/main" val="19996258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1000"/>
                                        <p:tgtEl>
                                          <p:spTgt spid="4">
                                            <p:txEl>
                                              <p:pRg st="3" end="3"/>
                                            </p:txEl>
                                          </p:spTgt>
                                        </p:tgtEl>
                                      </p:cBhvr>
                                    </p:animEffect>
                                    <p:anim calcmode="lin" valueType="num">
                                      <p:cBhvr>
                                        <p:cTn id="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4" end="4"/>
                                            </p:txEl>
                                          </p:spTgt>
                                        </p:tgtEl>
                                        <p:attrNameLst>
                                          <p:attrName>style.visibility</p:attrName>
                                        </p:attrNameLst>
                                      </p:cBhvr>
                                      <p:to>
                                        <p:strVal val="visible"/>
                                      </p:to>
                                    </p:set>
                                    <p:animEffect transition="in" filter="fade">
                                      <p:cBhvr>
                                        <p:cTn id="14" dur="1000"/>
                                        <p:tgtEl>
                                          <p:spTgt spid="4">
                                            <p:txEl>
                                              <p:pRg st="4" end="4"/>
                                            </p:txEl>
                                          </p:spTgt>
                                        </p:tgtEl>
                                      </p:cBhvr>
                                    </p:animEffect>
                                    <p:anim calcmode="lin" valueType="num">
                                      <p:cBhvr>
                                        <p:cTn id="1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Effect transition="in" filter="fade">
                                      <p:cBhvr>
                                        <p:cTn id="19" dur="1000"/>
                                        <p:tgtEl>
                                          <p:spTgt spid="4">
                                            <p:txEl>
                                              <p:pRg st="5" end="5"/>
                                            </p:txEl>
                                          </p:spTgt>
                                        </p:tgtEl>
                                      </p:cBhvr>
                                    </p:animEffect>
                                    <p:anim calcmode="lin" valueType="num">
                                      <p:cBhvr>
                                        <p:cTn id="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1000"/>
                                        <p:tgtEl>
                                          <p:spTgt spid="4">
                                            <p:txEl>
                                              <p:pRg st="6" end="6"/>
                                            </p:txEl>
                                          </p:spTgt>
                                        </p:tgtEl>
                                      </p:cBhvr>
                                    </p:animEffect>
                                    <p:anim calcmode="lin" valueType="num">
                                      <p:cBhvr>
                                        <p:cTn id="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6" end="6"/>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animEffect transition="in" filter="fade">
                                      <p:cBhvr>
                                        <p:cTn id="31" dur="1000"/>
                                        <p:tgtEl>
                                          <p:spTgt spid="4">
                                            <p:txEl>
                                              <p:pRg st="7" end="7"/>
                                            </p:txEl>
                                          </p:spTgt>
                                        </p:tgtEl>
                                      </p:cBhvr>
                                    </p:animEffect>
                                    <p:anim calcmode="lin" valueType="num">
                                      <p:cBhvr>
                                        <p:cTn id="32"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a:spLocks noGrp="1"/>
          </p:cNvSpPr>
          <p:nvPr>
            <p:ph idx="1"/>
          </p:nvPr>
        </p:nvSpPr>
        <p:spPr>
          <a:xfrm>
            <a:off x="457200" y="1524000"/>
            <a:ext cx="8229600" cy="4572000"/>
          </a:xfrm>
        </p:spPr>
        <p:txBody>
          <a:bodyPr>
            <a:normAutofit lnSpcReduction="10000"/>
          </a:bodyPr>
          <a:lstStyle/>
          <a:p>
            <a:r>
              <a:rPr lang="en-GB" dirty="0"/>
              <a:t>ritualistic: strict/blind observance of traditional rituals </a:t>
            </a:r>
          </a:p>
          <a:p>
            <a:r>
              <a:rPr lang="en-GB" dirty="0"/>
              <a:t>no moral code</a:t>
            </a:r>
          </a:p>
          <a:p>
            <a:pPr lvl="1" algn="r"/>
            <a:r>
              <a:rPr lang="en-GB" dirty="0"/>
              <a:t>morality, ethics: depends on society, culture, politics</a:t>
            </a:r>
          </a:p>
          <a:p>
            <a:r>
              <a:rPr lang="en-GB" dirty="0"/>
              <a:t>community’s and individual’s well-being &amp; wealth</a:t>
            </a:r>
            <a:br>
              <a:rPr lang="en-GB" dirty="0"/>
            </a:br>
            <a:r>
              <a:rPr lang="en-GB" dirty="0"/>
              <a:t>-- not the salvation of the soul</a:t>
            </a:r>
          </a:p>
          <a:p>
            <a:r>
              <a:rPr lang="en-GB" dirty="0"/>
              <a:t>religion in Greece and Roman is ‘political religion’</a:t>
            </a:r>
          </a:p>
          <a:p>
            <a:pPr lvl="1"/>
            <a:r>
              <a:rPr lang="en-GB" dirty="0">
                <a:solidFill>
                  <a:schemeClr val="accent6">
                    <a:lumMod val="40000"/>
                    <a:lumOff val="60000"/>
                  </a:schemeClr>
                </a:solidFill>
              </a:rPr>
              <a:t>every religious act is political and vice versa</a:t>
            </a:r>
          </a:p>
          <a:p>
            <a:r>
              <a:rPr lang="en-GB" dirty="0"/>
              <a:t>religion without any experts or authorities</a:t>
            </a:r>
            <a:br>
              <a:rPr lang="en-GB" dirty="0"/>
            </a:br>
            <a:r>
              <a:rPr lang="en-GB" dirty="0"/>
              <a:t>                                                            or religious leaders</a:t>
            </a:r>
          </a:p>
          <a:p>
            <a:pPr lvl="1"/>
            <a:r>
              <a:rPr lang="en-GB" dirty="0">
                <a:solidFill>
                  <a:schemeClr val="accent6">
                    <a:lumMod val="40000"/>
                    <a:lumOff val="60000"/>
                  </a:schemeClr>
                </a:solidFill>
              </a:rPr>
              <a:t>in the case of Rome, the founders of the city have created Rome’s religion: Romulus, </a:t>
            </a:r>
            <a:r>
              <a:rPr lang="en-GB" dirty="0" err="1">
                <a:solidFill>
                  <a:schemeClr val="accent6">
                    <a:lumMod val="40000"/>
                    <a:lumOff val="60000"/>
                  </a:schemeClr>
                </a:solidFill>
              </a:rPr>
              <a:t>Numa</a:t>
            </a:r>
            <a:endParaRPr lang="en-GB" dirty="0">
              <a:solidFill>
                <a:schemeClr val="accent6">
                  <a:lumMod val="40000"/>
                  <a:lumOff val="60000"/>
                </a:schemeClr>
              </a:solidFill>
            </a:endParaRPr>
          </a:p>
          <a:p>
            <a:endParaRPr lang="en-GB" dirty="0"/>
          </a:p>
        </p:txBody>
      </p:sp>
      <p:sp>
        <p:nvSpPr>
          <p:cNvPr id="7" name="Title 2"/>
          <p:cNvSpPr>
            <a:spLocks noGrp="1"/>
          </p:cNvSpPr>
          <p:nvPr>
            <p:ph type="title"/>
          </p:nvPr>
        </p:nvSpPr>
        <p:spPr>
          <a:xfrm>
            <a:off x="457200" y="152400"/>
            <a:ext cx="8229600" cy="1219200"/>
          </a:xfrm>
        </p:spPr>
        <p:txBody>
          <a:bodyPr/>
          <a:lstStyle/>
          <a:p>
            <a:r>
              <a:rPr lang="en-GB" dirty="0"/>
              <a:t>Greco-Roman religion: basics…</a:t>
            </a:r>
          </a:p>
        </p:txBody>
      </p:sp>
      <p:pic>
        <p:nvPicPr>
          <p:cNvPr id="6148" name="Picture 4" descr="http://upload.wikimedia.org/wikipedia/commons/6/65/Ara_pacis_fregio_lato_ovest_2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2042" y="1340768"/>
            <a:ext cx="4905375" cy="3790950"/>
          </a:xfrm>
          <a:prstGeom prst="rect">
            <a:avLst/>
          </a:prstGeom>
        </p:spPr>
        <p:style>
          <a:lnRef idx="0">
            <a:schemeClr val="accent5"/>
          </a:lnRef>
          <a:fillRef idx="3">
            <a:schemeClr val="accent5"/>
          </a:fillRef>
          <a:effectRef idx="3">
            <a:schemeClr val="accent5"/>
          </a:effectRef>
          <a:fontRef idx="minor">
            <a:schemeClr val="lt1"/>
          </a:fontRef>
        </p:style>
      </p:pic>
      <p:pic>
        <p:nvPicPr>
          <p:cNvPr id="6146" name="Picture 2" descr="http://www.mmdtkw.org/RomeShak205-Flamines.jpg"/>
          <p:cNvPicPr>
            <a:picLocks noChangeAspect="1" noChangeArrowheads="1"/>
          </p:cNvPicPr>
          <p:nvPr/>
        </p:nvPicPr>
        <p:blipFill rotWithShape="1">
          <a:blip r:embed="rId3">
            <a:extLst>
              <a:ext uri="{28A0092B-C50C-407E-A947-70E740481C1C}">
                <a14:useLocalDpi xmlns:a14="http://schemas.microsoft.com/office/drawing/2010/main" val="0"/>
              </a:ext>
            </a:extLst>
          </a:blip>
          <a:srcRect l="2116" t="3037" r="43163" b="22729"/>
          <a:stretch/>
        </p:blipFill>
        <p:spPr bwMode="auto">
          <a:xfrm rot="20561297">
            <a:off x="2983268" y="3742305"/>
            <a:ext cx="2559152" cy="2778826"/>
          </a:xfrm>
          <a:prstGeom prst="rect">
            <a:avLst/>
          </a:prstGeom>
        </p:spPr>
        <p:style>
          <a:lnRef idx="0">
            <a:schemeClr val="dk1"/>
          </a:lnRef>
          <a:fillRef idx="3">
            <a:schemeClr val="dk1"/>
          </a:fillRef>
          <a:effectRef idx="3">
            <a:schemeClr val="dk1"/>
          </a:effectRef>
          <a:fontRef idx="minor">
            <a:schemeClr val="lt1"/>
          </a:fontRef>
        </p:style>
      </p:pic>
      <p:pic>
        <p:nvPicPr>
          <p:cNvPr id="6150" name="Picture 6" descr="http://durand-digitalgallery.com/wp-content/uploads/main/2012_02/Augustus-Caesar-as-Pontifex-Maximus-2.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6286" b="99429" l="4381" r="95810">
                        <a14:foregroundMark x1="59238" y1="6286" x2="59238" y2="6286"/>
                        <a14:foregroundMark x1="95810" y1="45571" x2="95810" y2="45571"/>
                        <a14:foregroundMark x1="91619" y1="96429" x2="91619" y2="96429"/>
                        <a14:foregroundMark x1="48190" y1="99571" x2="48190" y2="99571"/>
                        <a14:foregroundMark x1="4381" y1="95286" x2="4381" y2="95286"/>
                      </a14:backgroundRemoval>
                    </a14:imgEffect>
                  </a14:imgLayer>
                </a14:imgProps>
              </a:ext>
              <a:ext uri="{28A0092B-C50C-407E-A947-70E740481C1C}">
                <a14:useLocalDpi xmlns:a14="http://schemas.microsoft.com/office/drawing/2010/main" val="0"/>
              </a:ext>
            </a:extLst>
          </a:blip>
          <a:srcRect/>
          <a:stretch>
            <a:fillRect/>
          </a:stretch>
        </p:blipFill>
        <p:spPr bwMode="auto">
          <a:xfrm>
            <a:off x="4755951" y="190500"/>
            <a:ext cx="5000625" cy="666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39426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6148"/>
                                        </p:tgtEl>
                                        <p:attrNameLst>
                                          <p:attrName>style.visibility</p:attrName>
                                        </p:attrNameLst>
                                      </p:cBhvr>
                                      <p:to>
                                        <p:strVal val="visible"/>
                                      </p:to>
                                    </p:set>
                                    <p:animEffect transition="in" filter="fade">
                                      <p:cBhvr>
                                        <p:cTn id="7" dur="1000"/>
                                        <p:tgtEl>
                                          <p:spTgt spid="6148"/>
                                        </p:tgtEl>
                                      </p:cBhvr>
                                    </p:animEffect>
                                    <p:anim calcmode="lin" valueType="num">
                                      <p:cBhvr>
                                        <p:cTn id="8" dur="1000" fill="hold"/>
                                        <p:tgtEl>
                                          <p:spTgt spid="6148"/>
                                        </p:tgtEl>
                                        <p:attrNameLst>
                                          <p:attrName>ppt_x</p:attrName>
                                        </p:attrNameLst>
                                      </p:cBhvr>
                                      <p:tavLst>
                                        <p:tav tm="0">
                                          <p:val>
                                            <p:strVal val="#ppt_x"/>
                                          </p:val>
                                        </p:tav>
                                        <p:tav tm="100000">
                                          <p:val>
                                            <p:strVal val="#ppt_x"/>
                                          </p:val>
                                        </p:tav>
                                      </p:tavLst>
                                    </p:anim>
                                    <p:anim calcmode="lin" valueType="num">
                                      <p:cBhvr>
                                        <p:cTn id="9" dur="1000" fill="hold"/>
                                        <p:tgtEl>
                                          <p:spTgt spid="6148"/>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146"/>
                                        </p:tgtEl>
                                        <p:attrNameLst>
                                          <p:attrName>style.visibility</p:attrName>
                                        </p:attrNameLst>
                                      </p:cBhvr>
                                      <p:to>
                                        <p:strVal val="visible"/>
                                      </p:to>
                                    </p:set>
                                    <p:animEffect transition="in" filter="fade">
                                      <p:cBhvr>
                                        <p:cTn id="12" dur="1000"/>
                                        <p:tgtEl>
                                          <p:spTgt spid="6146"/>
                                        </p:tgtEl>
                                      </p:cBhvr>
                                    </p:animEffect>
                                    <p:anim calcmode="lin" valueType="num">
                                      <p:cBhvr>
                                        <p:cTn id="13" dur="1000" fill="hold"/>
                                        <p:tgtEl>
                                          <p:spTgt spid="6146"/>
                                        </p:tgtEl>
                                        <p:attrNameLst>
                                          <p:attrName>ppt_x</p:attrName>
                                        </p:attrNameLst>
                                      </p:cBhvr>
                                      <p:tavLst>
                                        <p:tav tm="0">
                                          <p:val>
                                            <p:strVal val="#ppt_x"/>
                                          </p:val>
                                        </p:tav>
                                        <p:tav tm="100000">
                                          <p:val>
                                            <p:strVal val="#ppt_x"/>
                                          </p:val>
                                        </p:tav>
                                      </p:tavLst>
                                    </p:anim>
                                    <p:anim calcmode="lin" valueType="num">
                                      <p:cBhvr>
                                        <p:cTn id="14"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6150"/>
                                        </p:tgtEl>
                                        <p:attrNameLst>
                                          <p:attrName>style.visibility</p:attrName>
                                        </p:attrNameLst>
                                      </p:cBhvr>
                                      <p:to>
                                        <p:strVal val="visible"/>
                                      </p:to>
                                    </p:set>
                                    <p:animEffect transition="in" filter="randombar(horizontal)">
                                      <p:cBhvr>
                                        <p:cTn id="19" dur="500"/>
                                        <p:tgtEl>
                                          <p:spTgt spid="6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457200" y="1524000"/>
            <a:ext cx="8229600" cy="4572000"/>
          </a:xfrm>
        </p:spPr>
        <p:txBody>
          <a:bodyPr>
            <a:normAutofit lnSpcReduction="10000"/>
          </a:bodyPr>
          <a:lstStyle/>
          <a:p>
            <a:r>
              <a:rPr lang="en-GB" dirty="0"/>
              <a:t>ritualistic: strict/blind observance of traditional rituals </a:t>
            </a:r>
          </a:p>
          <a:p>
            <a:r>
              <a:rPr lang="en-GB" dirty="0"/>
              <a:t>no moral code</a:t>
            </a:r>
          </a:p>
          <a:p>
            <a:pPr lvl="1" algn="r"/>
            <a:r>
              <a:rPr lang="en-GB" dirty="0"/>
              <a:t>morality, ethics: depends on society, culture, politics</a:t>
            </a:r>
          </a:p>
          <a:p>
            <a:r>
              <a:rPr lang="en-GB" dirty="0"/>
              <a:t>community’s and individual’s well-being &amp; wealth</a:t>
            </a:r>
            <a:br>
              <a:rPr lang="en-GB" dirty="0"/>
            </a:br>
            <a:r>
              <a:rPr lang="en-GB" dirty="0"/>
              <a:t>-- not the salvation of the soul</a:t>
            </a:r>
          </a:p>
          <a:p>
            <a:r>
              <a:rPr lang="en-GB" dirty="0"/>
              <a:t>religion in Greece and Roman is ‘political religion’</a:t>
            </a:r>
          </a:p>
          <a:p>
            <a:pPr lvl="1"/>
            <a:r>
              <a:rPr lang="en-GB" dirty="0">
                <a:solidFill>
                  <a:schemeClr val="accent6">
                    <a:lumMod val="40000"/>
                    <a:lumOff val="60000"/>
                  </a:schemeClr>
                </a:solidFill>
              </a:rPr>
              <a:t>every religious act is political and vice versa</a:t>
            </a:r>
          </a:p>
          <a:p>
            <a:r>
              <a:rPr lang="en-GB" dirty="0"/>
              <a:t>religion without any experts or authorities</a:t>
            </a:r>
            <a:br>
              <a:rPr lang="en-GB" dirty="0"/>
            </a:br>
            <a:r>
              <a:rPr lang="en-GB" dirty="0"/>
              <a:t>                                                            or religious leaders</a:t>
            </a:r>
          </a:p>
          <a:p>
            <a:pPr lvl="1"/>
            <a:r>
              <a:rPr lang="en-GB" dirty="0">
                <a:solidFill>
                  <a:schemeClr val="accent6">
                    <a:lumMod val="40000"/>
                    <a:lumOff val="60000"/>
                  </a:schemeClr>
                </a:solidFill>
              </a:rPr>
              <a:t>in the case of Rome, the founders of the city have created Rome’s religion: Romulus, </a:t>
            </a:r>
            <a:r>
              <a:rPr lang="en-GB" dirty="0" err="1">
                <a:solidFill>
                  <a:schemeClr val="accent6">
                    <a:lumMod val="40000"/>
                    <a:lumOff val="60000"/>
                  </a:schemeClr>
                </a:solidFill>
              </a:rPr>
              <a:t>Numa</a:t>
            </a:r>
            <a:endParaRPr lang="en-GB" dirty="0">
              <a:solidFill>
                <a:schemeClr val="accent6">
                  <a:lumMod val="40000"/>
                  <a:lumOff val="60000"/>
                </a:schemeClr>
              </a:solidFill>
            </a:endParaRPr>
          </a:p>
          <a:p>
            <a:endParaRPr lang="en-GB" dirty="0"/>
          </a:p>
        </p:txBody>
      </p:sp>
      <p:sp>
        <p:nvSpPr>
          <p:cNvPr id="5" name="Title 2"/>
          <p:cNvSpPr>
            <a:spLocks noGrp="1"/>
          </p:cNvSpPr>
          <p:nvPr>
            <p:ph type="title"/>
          </p:nvPr>
        </p:nvSpPr>
        <p:spPr>
          <a:xfrm>
            <a:off x="457200" y="152400"/>
            <a:ext cx="8229600" cy="1219200"/>
          </a:xfrm>
        </p:spPr>
        <p:txBody>
          <a:bodyPr/>
          <a:lstStyle/>
          <a:p>
            <a:r>
              <a:rPr lang="en-GB" dirty="0"/>
              <a:t>Greco-Roman religion: basics…</a:t>
            </a:r>
          </a:p>
        </p:txBody>
      </p:sp>
    </p:spTree>
    <p:extLst>
      <p:ext uri="{BB962C8B-B14F-4D97-AF65-F5344CB8AC3E}">
        <p14:creationId xmlns:p14="http://schemas.microsoft.com/office/powerpoint/2010/main" val="3388584819"/>
      </p:ext>
    </p:extLst>
  </p:cSld>
  <p:clrMapOvr>
    <a:masterClrMapping/>
  </p:clrMapOvr>
  <p:transition spd="slow" advClick="0" advTm="1000">
    <p:randomBar dir="ver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229600" cy="5145360"/>
          </a:xfrm>
        </p:spPr>
        <p:txBody>
          <a:bodyPr>
            <a:normAutofit/>
          </a:bodyPr>
          <a:lstStyle/>
          <a:p>
            <a:r>
              <a:rPr lang="en-GB" dirty="0">
                <a:solidFill>
                  <a:srgbClr val="FFC000"/>
                </a:solidFill>
                <a:sym typeface="Wingdings" panose="05000000000000000000" pitchFamily="2" charset="2"/>
              </a:rPr>
              <a:t>a religion that separated ‘belief’ from religious practice (cf. the works of John </a:t>
            </a:r>
            <a:r>
              <a:rPr lang="en-GB" dirty="0" err="1">
                <a:solidFill>
                  <a:srgbClr val="FFC000"/>
                </a:solidFill>
                <a:sym typeface="Wingdings" panose="05000000000000000000" pitchFamily="2" charset="2"/>
              </a:rPr>
              <a:t>Scheid</a:t>
            </a:r>
            <a:r>
              <a:rPr lang="en-GB" dirty="0">
                <a:solidFill>
                  <a:srgbClr val="FFC000"/>
                </a:solidFill>
                <a:sym typeface="Wingdings" panose="05000000000000000000" pitchFamily="2" charset="2"/>
              </a:rPr>
              <a:t>)</a:t>
            </a:r>
          </a:p>
          <a:p>
            <a:r>
              <a:rPr lang="en-GB" dirty="0">
                <a:sym typeface="Wingdings" panose="05000000000000000000" pitchFamily="2" charset="2"/>
              </a:rPr>
              <a:t>a religion without initiation nor training</a:t>
            </a:r>
          </a:p>
          <a:p>
            <a:pPr lvl="1"/>
            <a:r>
              <a:rPr lang="en-GB" dirty="0">
                <a:sym typeface="Wingdings" panose="05000000000000000000" pitchFamily="2" charset="2"/>
              </a:rPr>
              <a:t>religious powers depend on the individual and his social status</a:t>
            </a:r>
          </a:p>
          <a:p>
            <a:pPr lvl="2"/>
            <a:r>
              <a:rPr lang="en-GB" dirty="0">
                <a:sym typeface="Wingdings" panose="05000000000000000000" pitchFamily="2" charset="2"/>
              </a:rPr>
              <a:t>a citizen of Athens or Rome has to participate in particular cults of the polis, including obligation to sacrifice</a:t>
            </a:r>
          </a:p>
          <a:p>
            <a:pPr lvl="3"/>
            <a:r>
              <a:rPr lang="en-GB" dirty="0">
                <a:sym typeface="Wingdings" panose="05000000000000000000" pitchFamily="2" charset="2"/>
              </a:rPr>
              <a:t>members of elite/aristocracy may have certain functions in civic cults</a:t>
            </a:r>
          </a:p>
          <a:p>
            <a:pPr lvl="3"/>
            <a:r>
              <a:rPr lang="en-GB" dirty="0">
                <a:sym typeface="Wingdings" panose="05000000000000000000" pitchFamily="2" charset="2"/>
              </a:rPr>
              <a:t>non-citizens may even be excluded from participating in certain civic cults</a:t>
            </a:r>
          </a:p>
          <a:p>
            <a:pPr lvl="3"/>
            <a:r>
              <a:rPr lang="en-GB" dirty="0">
                <a:sym typeface="Wingdings" panose="05000000000000000000" pitchFamily="2" charset="2"/>
              </a:rPr>
              <a:t>once a Gaul, Briton, Jew,… acquired, e.g., Roman citizenship </a:t>
            </a:r>
            <a:br>
              <a:rPr lang="en-GB" dirty="0">
                <a:sym typeface="Wingdings" panose="05000000000000000000" pitchFamily="2" charset="2"/>
              </a:rPr>
            </a:br>
            <a:r>
              <a:rPr lang="en-GB" dirty="0">
                <a:sym typeface="Wingdings" panose="05000000000000000000" pitchFamily="2" charset="2"/>
              </a:rPr>
              <a:t>he/she therefore changes his/her ‘religion’… (or does he/she?)</a:t>
            </a:r>
          </a:p>
        </p:txBody>
      </p:sp>
      <p:sp>
        <p:nvSpPr>
          <p:cNvPr id="3" name="Title 2"/>
          <p:cNvSpPr>
            <a:spLocks noGrp="1"/>
          </p:cNvSpPr>
          <p:nvPr>
            <p:ph type="title"/>
          </p:nvPr>
        </p:nvSpPr>
        <p:spPr/>
        <p:txBody>
          <a:bodyPr/>
          <a:lstStyle/>
          <a:p>
            <a:r>
              <a:rPr lang="en-GB" dirty="0"/>
              <a:t>Greco-Roman religion: basics…</a:t>
            </a:r>
          </a:p>
        </p:txBody>
      </p:sp>
    </p:spTree>
    <p:extLst>
      <p:ext uri="{BB962C8B-B14F-4D97-AF65-F5344CB8AC3E}">
        <p14:creationId xmlns:p14="http://schemas.microsoft.com/office/powerpoint/2010/main" val="25629129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1000"/>
                                        <p:tgtEl>
                                          <p:spTgt spid="2">
                                            <p:txEl>
                                              <p:pRg st="5" end="5"/>
                                            </p:txEl>
                                          </p:spTgt>
                                        </p:tgtEl>
                                      </p:cBhvr>
                                    </p:animEffect>
                                    <p:anim calcmode="lin" valueType="num">
                                      <p:cBhvr>
                                        <p:cTn id="38"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1000"/>
                                        <p:tgtEl>
                                          <p:spTgt spid="2">
                                            <p:txEl>
                                              <p:pRg st="6" end="6"/>
                                            </p:txEl>
                                          </p:spTgt>
                                        </p:tgtEl>
                                      </p:cBhvr>
                                    </p:animEffect>
                                    <p:anim calcmode="lin" valueType="num">
                                      <p:cBhvr>
                                        <p:cTn id="44"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File:Vettii.jpg"/>
          <p:cNvPicPr>
            <a:picLocks noChangeAspect="1" noChangeArrowheads="1"/>
          </p:cNvPicPr>
          <p:nvPr/>
        </p:nvPicPr>
        <p:blipFill rotWithShape="1">
          <a:blip r:embed="rId3">
            <a:extLst>
              <a:ext uri="{28A0092B-C50C-407E-A947-70E740481C1C}">
                <a14:useLocalDpi xmlns:a14="http://schemas.microsoft.com/office/drawing/2010/main" val="0"/>
              </a:ext>
            </a:extLst>
          </a:blip>
          <a:srcRect l="12660" r="12243"/>
          <a:stretch/>
        </p:blipFill>
        <p:spPr bwMode="auto">
          <a:xfrm rot="725922">
            <a:off x="4858783" y="2913579"/>
            <a:ext cx="3773653" cy="3266286"/>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p:txBody>
          <a:bodyPr/>
          <a:lstStyle/>
          <a:p>
            <a:r>
              <a:rPr lang="en-GB" dirty="0">
                <a:sym typeface="Wingdings" panose="05000000000000000000" pitchFamily="2" charset="2"/>
              </a:rPr>
              <a:t>ancient religions are </a:t>
            </a:r>
            <a:r>
              <a:rPr lang="en-GB" i="1" dirty="0">
                <a:sym typeface="Wingdings" panose="05000000000000000000" pitchFamily="2" charset="2"/>
              </a:rPr>
              <a:t>usually</a:t>
            </a:r>
            <a:r>
              <a:rPr lang="en-GB" dirty="0">
                <a:sym typeface="Wingdings" panose="05000000000000000000" pitchFamily="2" charset="2"/>
              </a:rPr>
              <a:t> ‘social religions’</a:t>
            </a:r>
          </a:p>
          <a:p>
            <a:pPr lvl="1"/>
            <a:r>
              <a:rPr lang="en-GB" dirty="0">
                <a:sym typeface="Wingdings" panose="05000000000000000000" pitchFamily="2" charset="2"/>
              </a:rPr>
              <a:t>strictly limited to a particular community</a:t>
            </a:r>
          </a:p>
          <a:p>
            <a:pPr lvl="2"/>
            <a:r>
              <a:rPr lang="en-GB" dirty="0">
                <a:sym typeface="Wingdings" panose="05000000000000000000" pitchFamily="2" charset="2"/>
              </a:rPr>
              <a:t>no “Roman religion”, but religions depending on social groups:</a:t>
            </a:r>
            <a:endParaRPr lang="en-GB" dirty="0"/>
          </a:p>
          <a:p>
            <a:endParaRPr lang="en-GB" dirty="0"/>
          </a:p>
        </p:txBody>
      </p:sp>
      <p:sp>
        <p:nvSpPr>
          <p:cNvPr id="3" name="Title 2"/>
          <p:cNvSpPr>
            <a:spLocks noGrp="1"/>
          </p:cNvSpPr>
          <p:nvPr>
            <p:ph type="title"/>
          </p:nvPr>
        </p:nvSpPr>
        <p:spPr/>
        <p:txBody>
          <a:bodyPr/>
          <a:lstStyle/>
          <a:p>
            <a:r>
              <a:rPr lang="en-GB" dirty="0"/>
              <a:t>A ‘Social’ Religion</a:t>
            </a:r>
          </a:p>
        </p:txBody>
      </p:sp>
      <p:sp>
        <p:nvSpPr>
          <p:cNvPr id="9" name="Content Placeholder 1"/>
          <p:cNvSpPr txBox="1">
            <a:spLocks/>
          </p:cNvSpPr>
          <p:nvPr/>
        </p:nvSpPr>
        <p:spPr>
          <a:xfrm>
            <a:off x="1763688" y="3068960"/>
            <a:ext cx="5040560" cy="28083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a:sym typeface="Wingdings" panose="05000000000000000000" pitchFamily="2" charset="2"/>
              </a:rPr>
              <a:t>urbs</a:t>
            </a:r>
          </a:p>
          <a:p>
            <a:r>
              <a:rPr lang="en-GB" sz="2000" i="1" dirty="0" err="1">
                <a:sym typeface="Wingdings" panose="05000000000000000000" pitchFamily="2" charset="2"/>
              </a:rPr>
              <a:t>vici</a:t>
            </a:r>
            <a:r>
              <a:rPr lang="en-GB" sz="2000" dirty="0">
                <a:sym typeface="Wingdings" panose="05000000000000000000" pitchFamily="2" charset="2"/>
              </a:rPr>
              <a:t> (districts of Rome)</a:t>
            </a:r>
          </a:p>
          <a:p>
            <a:r>
              <a:rPr lang="en-GB" sz="2000" dirty="0">
                <a:sym typeface="Wingdings" panose="05000000000000000000" pitchFamily="2" charset="2"/>
              </a:rPr>
              <a:t>legion</a:t>
            </a:r>
          </a:p>
          <a:p>
            <a:pPr lvl="1"/>
            <a:r>
              <a:rPr lang="en-GB" sz="1800" dirty="0">
                <a:sym typeface="Wingdings" panose="05000000000000000000" pitchFamily="2" charset="2"/>
              </a:rPr>
              <a:t>and units of the legion</a:t>
            </a:r>
          </a:p>
          <a:p>
            <a:r>
              <a:rPr lang="en-GB" sz="2000" dirty="0">
                <a:sym typeface="Wingdings" panose="05000000000000000000" pitchFamily="2" charset="2"/>
              </a:rPr>
              <a:t>colleges of craftsmen</a:t>
            </a:r>
          </a:p>
          <a:p>
            <a:r>
              <a:rPr lang="en-GB" sz="2000" dirty="0">
                <a:sym typeface="Wingdings" panose="05000000000000000000" pitchFamily="2" charset="2"/>
              </a:rPr>
              <a:t>families</a:t>
            </a:r>
          </a:p>
          <a:p>
            <a:r>
              <a:rPr lang="en-GB" sz="2000" dirty="0">
                <a:sym typeface="Wingdings" panose="05000000000000000000" pitchFamily="2" charset="2"/>
              </a:rPr>
              <a:t>etc.</a:t>
            </a:r>
            <a:endParaRPr lang="en-GB" sz="2000" dirty="0"/>
          </a:p>
        </p:txBody>
      </p:sp>
      <p:sp>
        <p:nvSpPr>
          <p:cNvPr id="8" name="TextBox 7"/>
          <p:cNvSpPr txBox="1"/>
          <p:nvPr/>
        </p:nvSpPr>
        <p:spPr>
          <a:xfrm>
            <a:off x="5004048" y="6165304"/>
            <a:ext cx="3600400" cy="646331"/>
          </a:xfrm>
          <a:prstGeom prst="rect">
            <a:avLst/>
          </a:prstGeom>
          <a:noFill/>
        </p:spPr>
        <p:txBody>
          <a:bodyPr wrap="square" rtlCol="0">
            <a:spAutoFit/>
          </a:bodyPr>
          <a:lstStyle/>
          <a:p>
            <a:r>
              <a:rPr lang="it-IT" dirty="0"/>
              <a:t>‘Household shrine’</a:t>
            </a:r>
          </a:p>
          <a:p>
            <a:r>
              <a:rPr lang="it-IT" dirty="0"/>
              <a:t>Lararium, Casa dei Vettii, Pompei</a:t>
            </a:r>
            <a:endParaRPr lang="en-GB" dirty="0"/>
          </a:p>
        </p:txBody>
      </p:sp>
    </p:spTree>
    <p:extLst>
      <p:ext uri="{BB962C8B-B14F-4D97-AF65-F5344CB8AC3E}">
        <p14:creationId xmlns:p14="http://schemas.microsoft.com/office/powerpoint/2010/main" val="36798395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32" fill="hold" nodeType="afterEffect">
                                  <p:stCondLst>
                                    <p:cond delay="500"/>
                                  </p:stCondLst>
                                  <p:childTnLst>
                                    <p:set>
                                      <p:cBhvr>
                                        <p:cTn id="12" dur="1" fill="hold">
                                          <p:stCondLst>
                                            <p:cond delay="0"/>
                                          </p:stCondLst>
                                        </p:cTn>
                                        <p:tgtEl>
                                          <p:spTgt spid="2052"/>
                                        </p:tgtEl>
                                        <p:attrNameLst>
                                          <p:attrName>style.visibility</p:attrName>
                                        </p:attrNameLst>
                                      </p:cBhvr>
                                      <p:to>
                                        <p:strVal val="visible"/>
                                      </p:to>
                                    </p:set>
                                    <p:animEffect transition="in" filter="circle(out)">
                                      <p:cBhvr>
                                        <p:cTn id="13" dur="2000"/>
                                        <p:tgtEl>
                                          <p:spTgt spid="2052"/>
                                        </p:tgtEl>
                                      </p:cBhvr>
                                    </p:animEffect>
                                  </p:childTnLst>
                                </p:cTn>
                              </p:par>
                              <p:par>
                                <p:cTn id="14" presetID="6" presetClass="entr" presetSubtype="32"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ircle(out)">
                                      <p:cBhvr>
                                        <p:cTn id="16"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8"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idx="1"/>
          </p:nvPr>
        </p:nvSpPr>
        <p:spPr>
          <a:xfrm>
            <a:off x="457200" y="1524000"/>
            <a:ext cx="8229600" cy="4572000"/>
          </a:xfrm>
        </p:spPr>
        <p:txBody>
          <a:bodyPr/>
          <a:lstStyle/>
          <a:p>
            <a:r>
              <a:rPr lang="en-GB" dirty="0">
                <a:sym typeface="Wingdings" panose="05000000000000000000" pitchFamily="2" charset="2"/>
              </a:rPr>
              <a:t>ancient religions are </a:t>
            </a:r>
            <a:r>
              <a:rPr lang="en-GB" i="1" dirty="0">
                <a:sym typeface="Wingdings" panose="05000000000000000000" pitchFamily="2" charset="2"/>
              </a:rPr>
              <a:t>usually</a:t>
            </a:r>
            <a:r>
              <a:rPr lang="en-GB" dirty="0">
                <a:sym typeface="Wingdings" panose="05000000000000000000" pitchFamily="2" charset="2"/>
              </a:rPr>
              <a:t> ‘social religions’</a:t>
            </a:r>
          </a:p>
          <a:p>
            <a:pPr lvl="1"/>
            <a:r>
              <a:rPr lang="en-GB" dirty="0">
                <a:sym typeface="Wingdings" panose="05000000000000000000" pitchFamily="2" charset="2"/>
              </a:rPr>
              <a:t>strictly limited to a particular community</a:t>
            </a:r>
          </a:p>
          <a:p>
            <a:pPr lvl="2"/>
            <a:r>
              <a:rPr lang="en-GB" dirty="0">
                <a:sym typeface="Wingdings" panose="05000000000000000000" pitchFamily="2" charset="2"/>
              </a:rPr>
              <a:t>no “Roman religion”, but religions depending on social groups</a:t>
            </a:r>
            <a:endParaRPr lang="en-GB" dirty="0"/>
          </a:p>
          <a:p>
            <a:endParaRPr lang="en-GB" dirty="0"/>
          </a:p>
        </p:txBody>
      </p:sp>
      <p:pic>
        <p:nvPicPr>
          <p:cNvPr id="4" name="Picture 2" descr="http://4.bp.blogspot.com/-QU67eukiOkU/TsFQOwR13UI/AAAAAAAADxE/BswJuEZLY1Q/s1600/colII%2BPap%2B54.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5905" b="92762" l="7943" r="89974">
                        <a14:foregroundMark x1="7943" y1="8762" x2="7943" y2="8762"/>
                        <a14:foregroundMark x1="74349" y1="5905" x2="74349" y2="5905"/>
                        <a14:foregroundMark x1="80339" y1="58857" x2="80339" y2="58857"/>
                        <a14:foregroundMark x1="79427" y1="34286" x2="79427" y2="34286"/>
                        <a14:foregroundMark x1="41797" y1="92762" x2="41797" y2="92762"/>
                        <a14:backgroundMark x1="53906" y1="28571" x2="53906" y2="28571"/>
                        <a14:backgroundMark x1="11589" y1="21905" x2="11589" y2="21905"/>
                        <a14:backgroundMark x1="11589" y1="20762" x2="11589" y2="20762"/>
                        <a14:backgroundMark x1="53385" y1="24762" x2="53385" y2="24762"/>
                        <a14:backgroundMark x1="56120" y1="26476" x2="56120" y2="26476"/>
                        <a14:backgroundMark x1="57292" y1="36190" x2="57292" y2="36190"/>
                      </a14:backgroundRemoval>
                    </a14:imgEffect>
                  </a14:imgLayer>
                </a14:imgProps>
              </a:ext>
              <a:ext uri="{28A0092B-C50C-407E-A947-70E740481C1C}">
                <a14:useLocalDpi xmlns:a14="http://schemas.microsoft.com/office/drawing/2010/main" val="0"/>
              </a:ext>
            </a:extLst>
          </a:blip>
          <a:srcRect r="16480"/>
          <a:stretch/>
        </p:blipFill>
        <p:spPr bwMode="auto">
          <a:xfrm>
            <a:off x="1910276" y="116632"/>
            <a:ext cx="7126220" cy="5832648"/>
          </a:xfrm>
          <a:prstGeom prst="rect">
            <a:avLst/>
          </a:prstGeom>
          <a:noFill/>
          <a:extLst>
            <a:ext uri="{909E8E84-426E-40DD-AFC4-6F175D3DCCD1}">
              <a14:hiddenFill xmlns:a14="http://schemas.microsoft.com/office/drawing/2010/main">
                <a:solidFill>
                  <a:srgbClr val="FFFFFF"/>
                </a:solidFill>
              </a14:hiddenFill>
            </a:ext>
          </a:extLst>
        </p:spPr>
      </p:pic>
      <p:sp>
        <p:nvSpPr>
          <p:cNvPr id="6" name="Title 2"/>
          <p:cNvSpPr>
            <a:spLocks noGrp="1"/>
          </p:cNvSpPr>
          <p:nvPr>
            <p:ph type="title"/>
          </p:nvPr>
        </p:nvSpPr>
        <p:spPr>
          <a:xfrm>
            <a:off x="457200" y="152400"/>
            <a:ext cx="8229600" cy="1219200"/>
          </a:xfrm>
        </p:spPr>
        <p:txBody>
          <a:bodyPr/>
          <a:lstStyle/>
          <a:p>
            <a:r>
              <a:rPr lang="en-GB" dirty="0"/>
              <a:t>A ‘Social’ Religion</a:t>
            </a:r>
          </a:p>
        </p:txBody>
      </p:sp>
      <p:sp>
        <p:nvSpPr>
          <p:cNvPr id="7" name="TextBox 6"/>
          <p:cNvSpPr txBox="1"/>
          <p:nvPr/>
        </p:nvSpPr>
        <p:spPr>
          <a:xfrm rot="21165523">
            <a:off x="408013" y="3385175"/>
            <a:ext cx="4048136" cy="2739211"/>
          </a:xfrm>
          <a:prstGeom prst="rect">
            <a:avLst/>
          </a:prstGeom>
          <a:noFill/>
        </p:spPr>
        <p:txBody>
          <a:bodyPr wrap="square" rtlCol="0">
            <a:spAutoFit/>
          </a:bodyPr>
          <a:lstStyle/>
          <a:p>
            <a:r>
              <a:rPr lang="en-GB" b="1" dirty="0"/>
              <a:t>Army “religion”</a:t>
            </a:r>
            <a:br>
              <a:rPr lang="en-GB" b="1" dirty="0"/>
            </a:br>
            <a:endParaRPr lang="en-GB" b="1" dirty="0"/>
          </a:p>
          <a:p>
            <a:r>
              <a:rPr lang="en-GB" sz="2800" dirty="0"/>
              <a:t>The </a:t>
            </a:r>
            <a:r>
              <a:rPr lang="en-GB" sz="2800" i="1" dirty="0" err="1"/>
              <a:t>Feriale</a:t>
            </a:r>
            <a:r>
              <a:rPr lang="en-GB" sz="2800" i="1" dirty="0"/>
              <a:t> </a:t>
            </a:r>
            <a:r>
              <a:rPr lang="en-GB" sz="2800" i="1" dirty="0" err="1"/>
              <a:t>Duranum</a:t>
            </a:r>
            <a:br>
              <a:rPr lang="en-GB" sz="2800" i="1" dirty="0"/>
            </a:br>
            <a:r>
              <a:rPr lang="en-GB" dirty="0"/>
              <a:t>from Dura </a:t>
            </a:r>
            <a:r>
              <a:rPr lang="en-GB" dirty="0" err="1"/>
              <a:t>Europos</a:t>
            </a:r>
            <a:r>
              <a:rPr lang="en-GB" dirty="0"/>
              <a:t> on Euphrates</a:t>
            </a:r>
            <a:br>
              <a:rPr lang="en-GB" dirty="0"/>
            </a:br>
            <a:r>
              <a:rPr lang="en-GB" dirty="0"/>
              <a:t>(Roman from </a:t>
            </a:r>
            <a:r>
              <a:rPr lang="en-GB" dirty="0">
                <a:sym typeface="Wingdings" panose="05000000000000000000" pitchFamily="2" charset="2"/>
              </a:rPr>
              <a:t>AD 164 to 256)</a:t>
            </a:r>
          </a:p>
          <a:p>
            <a:r>
              <a:rPr lang="en-GB" b="1" dirty="0"/>
              <a:t>Calendar of religious observances</a:t>
            </a:r>
            <a:r>
              <a:rPr lang="en-GB" dirty="0"/>
              <a:t> for  Roman unit  - the </a:t>
            </a:r>
            <a:r>
              <a:rPr lang="en-GB" i="1" dirty="0" err="1"/>
              <a:t>cohors</a:t>
            </a:r>
            <a:r>
              <a:rPr lang="en-GB" i="1" dirty="0"/>
              <a:t> XX </a:t>
            </a:r>
            <a:r>
              <a:rPr lang="en-GB" i="1" dirty="0" err="1"/>
              <a:t>Palmyrenorum</a:t>
            </a:r>
            <a:r>
              <a:rPr lang="en-GB" i="1" dirty="0"/>
              <a:t> – </a:t>
            </a:r>
            <a:r>
              <a:rPr lang="en-GB" dirty="0"/>
              <a:t>under the reign of Severus Alexander (AD 224–235)</a:t>
            </a:r>
            <a:endParaRPr lang="en-GB" dirty="0">
              <a:sym typeface="Wingdings" panose="05000000000000000000" pitchFamily="2" charset="2"/>
            </a:endParaRPr>
          </a:p>
        </p:txBody>
      </p:sp>
    </p:spTree>
    <p:extLst>
      <p:ext uri="{BB962C8B-B14F-4D97-AF65-F5344CB8AC3E}">
        <p14:creationId xmlns:p14="http://schemas.microsoft.com/office/powerpoint/2010/main" val="6599772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p:stCondLst>
                              <p:cond delay="500"/>
                            </p:stCondLst>
                            <p:childTnLst>
                              <p:par>
                                <p:cTn id="9" presetID="31" presetClass="entr" presetSubtype="0" fill="hold" nodeType="afterEffect">
                                  <p:stCondLst>
                                    <p:cond delay="100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fltVal val="0"/>
                                          </p:val>
                                        </p:tav>
                                        <p:tav tm="100000">
                                          <p:val>
                                            <p:strVal val="#ppt_w"/>
                                          </p:val>
                                        </p:tav>
                                      </p:tavLst>
                                    </p:anim>
                                    <p:anim calcmode="lin" valueType="num">
                                      <p:cBhvr>
                                        <p:cTn id="12" dur="1000" fill="hold"/>
                                        <p:tgtEl>
                                          <p:spTgt spid="4"/>
                                        </p:tgtEl>
                                        <p:attrNameLst>
                                          <p:attrName>ppt_h</p:attrName>
                                        </p:attrNameLst>
                                      </p:cBhvr>
                                      <p:tavLst>
                                        <p:tav tm="0">
                                          <p:val>
                                            <p:fltVal val="0"/>
                                          </p:val>
                                        </p:tav>
                                        <p:tav tm="100000">
                                          <p:val>
                                            <p:strVal val="#ppt_h"/>
                                          </p:val>
                                        </p:tav>
                                      </p:tavLst>
                                    </p:anim>
                                    <p:anim calcmode="lin" valueType="num">
                                      <p:cBhvr>
                                        <p:cTn id="13" dur="1000" fill="hold"/>
                                        <p:tgtEl>
                                          <p:spTgt spid="4"/>
                                        </p:tgtEl>
                                        <p:attrNameLst>
                                          <p:attrName>style.rotation</p:attrName>
                                        </p:attrNameLst>
                                      </p:cBhvr>
                                      <p:tavLst>
                                        <p:tav tm="0">
                                          <p:val>
                                            <p:fltVal val="90"/>
                                          </p:val>
                                        </p:tav>
                                        <p:tav tm="100000">
                                          <p:val>
                                            <p:fltVal val="0"/>
                                          </p:val>
                                        </p:tav>
                                      </p:tavLst>
                                    </p:anim>
                                    <p:animEffect transition="in" filter="fade">
                                      <p:cBhvr>
                                        <p:cTn id="1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idx="1"/>
          </p:nvPr>
        </p:nvSpPr>
        <p:spPr>
          <a:xfrm>
            <a:off x="457200" y="1524000"/>
            <a:ext cx="8229600" cy="4572000"/>
          </a:xfrm>
        </p:spPr>
        <p:txBody>
          <a:bodyPr/>
          <a:lstStyle/>
          <a:p>
            <a:r>
              <a:rPr lang="en-GB" dirty="0">
                <a:solidFill>
                  <a:schemeClr val="tx1">
                    <a:lumMod val="75000"/>
                  </a:schemeClr>
                </a:solidFill>
                <a:sym typeface="Wingdings" panose="05000000000000000000" pitchFamily="2" charset="2"/>
              </a:rPr>
              <a:t>ancient religions are </a:t>
            </a:r>
            <a:r>
              <a:rPr lang="en-GB" i="1" dirty="0">
                <a:solidFill>
                  <a:schemeClr val="tx1">
                    <a:lumMod val="75000"/>
                  </a:schemeClr>
                </a:solidFill>
                <a:sym typeface="Wingdings" panose="05000000000000000000" pitchFamily="2" charset="2"/>
              </a:rPr>
              <a:t>usually</a:t>
            </a:r>
            <a:r>
              <a:rPr lang="en-GB" dirty="0">
                <a:solidFill>
                  <a:schemeClr val="tx1">
                    <a:lumMod val="75000"/>
                  </a:schemeClr>
                </a:solidFill>
                <a:sym typeface="Wingdings" panose="05000000000000000000" pitchFamily="2" charset="2"/>
              </a:rPr>
              <a:t> ‘social religions’</a:t>
            </a:r>
          </a:p>
          <a:p>
            <a:pPr lvl="1"/>
            <a:r>
              <a:rPr lang="en-GB" dirty="0">
                <a:solidFill>
                  <a:schemeClr val="tx1">
                    <a:lumMod val="75000"/>
                  </a:schemeClr>
                </a:solidFill>
                <a:sym typeface="Wingdings" panose="05000000000000000000" pitchFamily="2" charset="2"/>
              </a:rPr>
              <a:t>strictly limited to a particular community</a:t>
            </a:r>
          </a:p>
          <a:p>
            <a:pPr lvl="2"/>
            <a:r>
              <a:rPr lang="en-GB" dirty="0">
                <a:solidFill>
                  <a:schemeClr val="tx1">
                    <a:lumMod val="75000"/>
                  </a:schemeClr>
                </a:solidFill>
                <a:sym typeface="Wingdings" panose="05000000000000000000" pitchFamily="2" charset="2"/>
              </a:rPr>
              <a:t>no “Roman religion”, but religions depending on social groups</a:t>
            </a:r>
            <a:endParaRPr lang="en-GB" dirty="0">
              <a:solidFill>
                <a:schemeClr val="tx1">
                  <a:lumMod val="75000"/>
                </a:schemeClr>
              </a:solidFill>
            </a:endParaRPr>
          </a:p>
          <a:p>
            <a:endParaRPr lang="en-GB" dirty="0">
              <a:solidFill>
                <a:schemeClr val="tx1">
                  <a:lumMod val="75000"/>
                </a:schemeClr>
              </a:solidFill>
            </a:endParaRPr>
          </a:p>
        </p:txBody>
      </p:sp>
      <p:pic>
        <p:nvPicPr>
          <p:cNvPr id="4" name="Picture 2" descr="http://4.bp.blogspot.com/-QU67eukiOkU/TsFQOwR13UI/AAAAAAAADxE/BswJuEZLY1Q/s1600/colII%2BPap%2B54.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5905" b="92762" l="7943" r="89974">
                        <a14:foregroundMark x1="7943" y1="8762" x2="7943" y2="8762"/>
                        <a14:foregroundMark x1="74349" y1="5905" x2="74349" y2="5905"/>
                        <a14:foregroundMark x1="80339" y1="58857" x2="80339" y2="58857"/>
                        <a14:foregroundMark x1="79427" y1="34286" x2="79427" y2="34286"/>
                        <a14:foregroundMark x1="41797" y1="92762" x2="41797" y2="92762"/>
                        <a14:backgroundMark x1="53906" y1="28571" x2="53906" y2="28571"/>
                        <a14:backgroundMark x1="11589" y1="21905" x2="11589" y2="21905"/>
                        <a14:backgroundMark x1="11589" y1="20762" x2="11589" y2="20762"/>
                        <a14:backgroundMark x1="53385" y1="24762" x2="53385" y2="24762"/>
                        <a14:backgroundMark x1="56120" y1="26476" x2="56120" y2="26476"/>
                        <a14:backgroundMark x1="57292" y1="36190" x2="57292" y2="36190"/>
                      </a14:backgroundRemoval>
                    </a14:imgEffect>
                  </a14:imgLayer>
                </a14:imgProps>
              </a:ext>
              <a:ext uri="{28A0092B-C50C-407E-A947-70E740481C1C}">
                <a14:useLocalDpi xmlns:a14="http://schemas.microsoft.com/office/drawing/2010/main" val="0"/>
              </a:ext>
            </a:extLst>
          </a:blip>
          <a:srcRect r="16480"/>
          <a:stretch/>
        </p:blipFill>
        <p:spPr bwMode="auto">
          <a:xfrm>
            <a:off x="1910276" y="116632"/>
            <a:ext cx="7126220" cy="5832648"/>
          </a:xfrm>
          <a:prstGeom prst="rect">
            <a:avLst/>
          </a:prstGeom>
          <a:noFill/>
          <a:extLst>
            <a:ext uri="{909E8E84-426E-40DD-AFC4-6F175D3DCCD1}">
              <a14:hiddenFill xmlns:a14="http://schemas.microsoft.com/office/drawing/2010/main">
                <a:solidFill>
                  <a:srgbClr val="FFFFFF"/>
                </a:solidFill>
              </a14:hiddenFill>
            </a:ext>
          </a:extLst>
        </p:spPr>
      </p:pic>
      <p:sp>
        <p:nvSpPr>
          <p:cNvPr id="6" name="Title 2"/>
          <p:cNvSpPr>
            <a:spLocks noGrp="1"/>
          </p:cNvSpPr>
          <p:nvPr>
            <p:ph type="title"/>
          </p:nvPr>
        </p:nvSpPr>
        <p:spPr>
          <a:xfrm>
            <a:off x="457200" y="152400"/>
            <a:ext cx="8229600" cy="1219200"/>
          </a:xfrm>
        </p:spPr>
        <p:txBody>
          <a:bodyPr/>
          <a:lstStyle/>
          <a:p>
            <a:r>
              <a:rPr lang="en-GB" dirty="0"/>
              <a:t>A ‘Social’ Religion</a:t>
            </a:r>
          </a:p>
        </p:txBody>
      </p:sp>
      <p:sp>
        <p:nvSpPr>
          <p:cNvPr id="7" name="TextBox 6"/>
          <p:cNvSpPr txBox="1"/>
          <p:nvPr/>
        </p:nvSpPr>
        <p:spPr>
          <a:xfrm>
            <a:off x="683568" y="3068960"/>
            <a:ext cx="4048136" cy="3477875"/>
          </a:xfrm>
          <a:prstGeom prst="rect">
            <a:avLst/>
          </a:prstGeom>
          <a:noFill/>
        </p:spPr>
        <p:txBody>
          <a:bodyPr wrap="square" rtlCol="0">
            <a:spAutoFit/>
          </a:bodyPr>
          <a:lstStyle/>
          <a:p>
            <a:r>
              <a:rPr lang="en-GB" sz="2000" b="1" i="1" dirty="0"/>
              <a:t>Festivals</a:t>
            </a:r>
          </a:p>
          <a:p>
            <a:pPr lvl="1"/>
            <a:r>
              <a:rPr lang="en-GB" sz="2000" i="1" dirty="0"/>
              <a:t>Birthday of Rome</a:t>
            </a:r>
          </a:p>
          <a:p>
            <a:pPr lvl="1"/>
            <a:r>
              <a:rPr lang="en-GB" sz="2000" i="1" dirty="0" err="1"/>
              <a:t>Quinquatria</a:t>
            </a:r>
            <a:r>
              <a:rPr lang="en-GB" sz="2000" i="1" dirty="0"/>
              <a:t>, 19/3</a:t>
            </a:r>
            <a:r>
              <a:rPr lang="en-GB" sz="2000" dirty="0"/>
              <a:t> </a:t>
            </a:r>
            <a:br>
              <a:rPr lang="en-GB" sz="2000" dirty="0"/>
            </a:br>
            <a:r>
              <a:rPr lang="en-GB" sz="2000" dirty="0"/>
              <a:t>(purification of arms)</a:t>
            </a:r>
            <a:endParaRPr lang="en-GB" sz="2000" i="1" dirty="0"/>
          </a:p>
          <a:p>
            <a:r>
              <a:rPr lang="en-GB" sz="2000" b="1" i="1" dirty="0"/>
              <a:t>emperors/</a:t>
            </a:r>
            <a:r>
              <a:rPr lang="en-GB" sz="2000" b="1" i="1" dirty="0" err="1"/>
              <a:t>divi</a:t>
            </a:r>
            <a:r>
              <a:rPr lang="en-GB" sz="2000" b="1" i="1" dirty="0"/>
              <a:t>/empresses</a:t>
            </a:r>
          </a:p>
          <a:p>
            <a:r>
              <a:rPr lang="en-GB" sz="2000" b="1" i="1" dirty="0"/>
              <a:t>Roman deities:</a:t>
            </a:r>
          </a:p>
          <a:p>
            <a:pPr lvl="1"/>
            <a:r>
              <a:rPr lang="en-GB" sz="2000" i="1" dirty="0"/>
              <a:t>Jupiter, Juno, Minerva</a:t>
            </a:r>
          </a:p>
          <a:p>
            <a:pPr lvl="1"/>
            <a:r>
              <a:rPr lang="en-GB" sz="2000" i="1" dirty="0"/>
              <a:t>Mars</a:t>
            </a:r>
          </a:p>
          <a:p>
            <a:pPr lvl="1"/>
            <a:r>
              <a:rPr lang="en-GB" sz="2000" i="1" dirty="0"/>
              <a:t>Vesta</a:t>
            </a:r>
          </a:p>
          <a:p>
            <a:r>
              <a:rPr lang="en-GB" sz="2000" i="1" dirty="0"/>
              <a:t>No local gods </a:t>
            </a:r>
            <a:br>
              <a:rPr lang="en-GB" sz="2000" i="1" dirty="0"/>
            </a:br>
            <a:r>
              <a:rPr lang="en-GB" sz="2000" i="1" dirty="0"/>
              <a:t>or gods from Palmyra at all…!</a:t>
            </a:r>
            <a:endParaRPr lang="en-GB" sz="2000" dirty="0"/>
          </a:p>
        </p:txBody>
      </p:sp>
      <p:sp>
        <p:nvSpPr>
          <p:cNvPr id="9" name="Content Placeholder 1"/>
          <p:cNvSpPr txBox="1">
            <a:spLocks/>
          </p:cNvSpPr>
          <p:nvPr/>
        </p:nvSpPr>
        <p:spPr>
          <a:xfrm>
            <a:off x="6012160" y="2852936"/>
            <a:ext cx="2827040" cy="3395464"/>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endParaRPr lang="en-GB" dirty="0"/>
          </a:p>
        </p:txBody>
      </p:sp>
      <p:sp>
        <p:nvSpPr>
          <p:cNvPr id="10" name="Content Placeholder 1"/>
          <p:cNvSpPr txBox="1">
            <a:spLocks/>
          </p:cNvSpPr>
          <p:nvPr/>
        </p:nvSpPr>
        <p:spPr>
          <a:xfrm>
            <a:off x="4401412" y="5229200"/>
            <a:ext cx="4563076" cy="15811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i="1" dirty="0"/>
              <a:t>Though we know that soldiers at Dura-</a:t>
            </a:r>
            <a:r>
              <a:rPr lang="en-GB" sz="2000" i="1" dirty="0" err="1"/>
              <a:t>Europos</a:t>
            </a:r>
            <a:r>
              <a:rPr lang="en-GB" sz="2000" i="1" dirty="0"/>
              <a:t> worshipped other deities:</a:t>
            </a:r>
          </a:p>
          <a:p>
            <a:pPr lvl="1"/>
            <a:r>
              <a:rPr lang="en-GB" sz="1800" i="1" dirty="0"/>
              <a:t>For example, they built a mithraeum</a:t>
            </a:r>
            <a:endParaRPr lang="en-GB" sz="1800" dirty="0"/>
          </a:p>
        </p:txBody>
      </p:sp>
    </p:spTree>
    <p:extLst>
      <p:ext uri="{BB962C8B-B14F-4D97-AF65-F5344CB8AC3E}">
        <p14:creationId xmlns:p14="http://schemas.microsoft.com/office/powerpoint/2010/main" val="18925373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3.amazonaws.com/presspublisher-do/upload/2697/duraeuropos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7455" r="2487"/>
          <a:stretch/>
        </p:blipFill>
        <p:spPr bwMode="auto">
          <a:xfrm>
            <a:off x="0" y="57160"/>
            <a:ext cx="9144000" cy="68282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9512" y="6179648"/>
            <a:ext cx="8820472" cy="646331"/>
          </a:xfrm>
          <a:prstGeom prst="rect">
            <a:avLst/>
          </a:prstGeom>
          <a:noFill/>
        </p:spPr>
        <p:txBody>
          <a:bodyPr wrap="square" rtlCol="0">
            <a:spAutoFit/>
          </a:bodyPr>
          <a:lstStyle/>
          <a:p>
            <a:pPr algn="ctr"/>
            <a:r>
              <a:rPr lang="en-GB" b="1" dirty="0">
                <a:solidFill>
                  <a:srgbClr val="FFFF00"/>
                </a:solidFill>
                <a:effectLst>
                  <a:outerShdw blurRad="38100" dist="38100" dir="2700000" algn="tl">
                    <a:srgbClr val="000000">
                      <a:alpha val="43137"/>
                    </a:srgbClr>
                  </a:outerShdw>
                </a:effectLst>
              </a:rPr>
              <a:t>Wall Painting, Dura </a:t>
            </a:r>
            <a:r>
              <a:rPr lang="en-GB" b="1" dirty="0" err="1">
                <a:solidFill>
                  <a:srgbClr val="FFFF00"/>
                </a:solidFill>
                <a:effectLst>
                  <a:outerShdw blurRad="38100" dist="38100" dir="2700000" algn="tl">
                    <a:srgbClr val="000000">
                      <a:alpha val="43137"/>
                    </a:srgbClr>
                  </a:outerShdw>
                </a:effectLst>
              </a:rPr>
              <a:t>Europos</a:t>
            </a:r>
            <a:r>
              <a:rPr lang="en-GB" b="1" dirty="0">
                <a:solidFill>
                  <a:srgbClr val="FFFF00"/>
                </a:solidFill>
                <a:effectLst>
                  <a:outerShdw blurRad="38100" dist="38100" dir="2700000" algn="tl">
                    <a:srgbClr val="000000">
                      <a:alpha val="43137"/>
                    </a:srgbClr>
                  </a:outerShdw>
                </a:effectLst>
              </a:rPr>
              <a:t>, c.AD239: </a:t>
            </a:r>
            <a:r>
              <a:rPr lang="en-GB" b="1" dirty="0" err="1">
                <a:solidFill>
                  <a:srgbClr val="FFFF00"/>
                </a:solidFill>
                <a:effectLst>
                  <a:outerShdw blurRad="38100" dist="38100" dir="2700000" algn="tl">
                    <a:srgbClr val="000000">
                      <a:alpha val="43137"/>
                    </a:srgbClr>
                  </a:outerShdw>
                </a:effectLst>
              </a:rPr>
              <a:t>Iulius</a:t>
            </a:r>
            <a:r>
              <a:rPr lang="en-GB" b="1" dirty="0">
                <a:solidFill>
                  <a:srgbClr val="FFFF00"/>
                </a:solidFill>
                <a:effectLst>
                  <a:outerShdw blurRad="38100" dist="38100" dir="2700000" algn="tl">
                    <a:srgbClr val="000000">
                      <a:alpha val="43137"/>
                    </a:srgbClr>
                  </a:outerShdw>
                </a:effectLst>
              </a:rPr>
              <a:t> </a:t>
            </a:r>
            <a:r>
              <a:rPr lang="en-GB" b="1" dirty="0" err="1">
                <a:solidFill>
                  <a:srgbClr val="FFFF00"/>
                </a:solidFill>
                <a:effectLst>
                  <a:outerShdw blurRad="38100" dist="38100" dir="2700000" algn="tl">
                    <a:srgbClr val="000000">
                      <a:alpha val="43137"/>
                    </a:srgbClr>
                  </a:outerShdw>
                </a:effectLst>
              </a:rPr>
              <a:t>Terentius</a:t>
            </a:r>
            <a:br>
              <a:rPr lang="en-GB" b="1" dirty="0">
                <a:solidFill>
                  <a:srgbClr val="FFFF00"/>
                </a:solidFill>
                <a:effectLst>
                  <a:outerShdw blurRad="38100" dist="38100" dir="2700000" algn="tl">
                    <a:srgbClr val="000000">
                      <a:alpha val="43137"/>
                    </a:srgbClr>
                  </a:outerShdw>
                </a:effectLst>
              </a:rPr>
            </a:br>
            <a:r>
              <a:rPr lang="en-GB" b="1" dirty="0">
                <a:solidFill>
                  <a:srgbClr val="FFFF00"/>
                </a:solidFill>
                <a:effectLst>
                  <a:outerShdw blurRad="38100" dist="38100" dir="2700000" algn="tl">
                    <a:srgbClr val="000000">
                      <a:alpha val="43137"/>
                    </a:srgbClr>
                  </a:outerShdw>
                </a:effectLst>
              </a:rPr>
              <a:t>performing a sacrifice at the temple of the </a:t>
            </a:r>
            <a:r>
              <a:rPr lang="en-GB" b="1" dirty="0" err="1">
                <a:solidFill>
                  <a:srgbClr val="FFFF00"/>
                </a:solidFill>
                <a:effectLst>
                  <a:outerShdw blurRad="38100" dist="38100" dir="2700000" algn="tl">
                    <a:srgbClr val="000000">
                      <a:alpha val="43137"/>
                    </a:srgbClr>
                  </a:outerShdw>
                </a:effectLst>
              </a:rPr>
              <a:t>Palmyrene</a:t>
            </a:r>
            <a:r>
              <a:rPr lang="en-GB" b="1" dirty="0">
                <a:solidFill>
                  <a:srgbClr val="FFFF00"/>
                </a:solidFill>
                <a:effectLst>
                  <a:outerShdw blurRad="38100" dist="38100" dir="2700000" algn="tl">
                    <a:srgbClr val="000000">
                      <a:alpha val="43137"/>
                    </a:srgbClr>
                  </a:outerShdw>
                </a:effectLst>
              </a:rPr>
              <a:t> gods</a:t>
            </a:r>
          </a:p>
        </p:txBody>
      </p:sp>
    </p:spTree>
    <p:extLst>
      <p:ext uri="{BB962C8B-B14F-4D97-AF65-F5344CB8AC3E}">
        <p14:creationId xmlns:p14="http://schemas.microsoft.com/office/powerpoint/2010/main" val="25605769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http://s3.amazonaws.com/presspublisher-do/upload/2697/duraeuropos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7455" r="2487"/>
          <a:stretch/>
        </p:blipFill>
        <p:spPr bwMode="auto">
          <a:xfrm>
            <a:off x="0" y="57160"/>
            <a:ext cx="9144000" cy="6828224"/>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http://farm1.staticflickr.com/211/491692855_31280b6b4b_o.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50" y="3114675"/>
            <a:ext cx="4991100" cy="3743325"/>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a:solidFill>
                  <a:srgbClr val="0070C0"/>
                </a:solidFill>
              </a:rPr>
              <a:t>Hadrian’s Wall</a:t>
            </a:r>
          </a:p>
        </p:txBody>
      </p:sp>
      <p:pic>
        <p:nvPicPr>
          <p:cNvPr id="13314" name="Picture 2" descr="http://s0.geograph.org.uk/photos/12/95/129532_f155755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4704" y="2714531"/>
            <a:ext cx="4991100" cy="37433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3074" y="6488668"/>
            <a:ext cx="2396696" cy="369332"/>
          </a:xfrm>
          <a:prstGeom prst="rect">
            <a:avLst/>
          </a:prstGeom>
          <a:noFill/>
        </p:spPr>
        <p:txBody>
          <a:bodyPr wrap="square" rtlCol="0">
            <a:spAutoFit/>
          </a:bodyPr>
          <a:lstStyle/>
          <a:p>
            <a:r>
              <a:rPr lang="en-GB" dirty="0" err="1"/>
              <a:t>Yardhope</a:t>
            </a:r>
            <a:endParaRPr lang="en-GB" dirty="0"/>
          </a:p>
        </p:txBody>
      </p:sp>
      <p:pic>
        <p:nvPicPr>
          <p:cNvPr id="13318" name="Picture 6" descr="http://www.mshanks.com/wp-content/uploads/Antenociticus-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500135" y="0"/>
            <a:ext cx="2695575" cy="3743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500135" y="3068960"/>
            <a:ext cx="2304256" cy="646331"/>
          </a:xfrm>
          <a:prstGeom prst="rect">
            <a:avLst/>
          </a:prstGeom>
          <a:noFill/>
        </p:spPr>
        <p:txBody>
          <a:bodyPr wrap="square" rtlCol="0">
            <a:spAutoFit/>
          </a:bodyPr>
          <a:lstStyle/>
          <a:p>
            <a:r>
              <a:rPr lang="en-GB" dirty="0" err="1"/>
              <a:t>Antenociticus</a:t>
            </a:r>
            <a:r>
              <a:rPr lang="en-GB" dirty="0"/>
              <a:t>, </a:t>
            </a:r>
            <a:r>
              <a:rPr lang="en-GB" dirty="0" err="1"/>
              <a:t>Benwell</a:t>
            </a:r>
            <a:endParaRPr lang="en-GB" dirty="0"/>
          </a:p>
        </p:txBody>
      </p:sp>
      <p:pic>
        <p:nvPicPr>
          <p:cNvPr id="13320" name="Picture 8" descr="https://www.dur.ac.uk/images/Museums/FM/silvanus.jpg"/>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8039" b="89711" l="9677" r="89862">
                        <a14:foregroundMark x1="47926" y1="8039" x2="47926" y2="8039"/>
                      </a14:backgroundRemoval>
                    </a14:imgEffect>
                  </a14:imgLayer>
                </a14:imgProps>
              </a:ext>
              <a:ext uri="{28A0092B-C50C-407E-A947-70E740481C1C}">
                <a14:useLocalDpi xmlns:a14="http://schemas.microsoft.com/office/drawing/2010/main" val="0"/>
              </a:ext>
            </a:extLst>
          </a:blip>
          <a:srcRect/>
          <a:stretch>
            <a:fillRect/>
          </a:stretch>
        </p:blipFill>
        <p:spPr bwMode="auto">
          <a:xfrm>
            <a:off x="5889434" y="-315416"/>
            <a:ext cx="3185652" cy="456561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6622441" y="57160"/>
            <a:ext cx="2304256" cy="369332"/>
          </a:xfrm>
          <a:prstGeom prst="rect">
            <a:avLst/>
          </a:prstGeom>
          <a:noFill/>
        </p:spPr>
        <p:txBody>
          <a:bodyPr wrap="square" rtlCol="0">
            <a:spAutoFit/>
          </a:bodyPr>
          <a:lstStyle/>
          <a:p>
            <a:r>
              <a:rPr lang="en-GB" dirty="0"/>
              <a:t>High Rochester</a:t>
            </a:r>
          </a:p>
        </p:txBody>
      </p:sp>
      <p:sp>
        <p:nvSpPr>
          <p:cNvPr id="6" name="AutoShape 10" descr="data:image/jpeg;base64,/9j/4AAQSkZJRgABAQAAAQABAAD/2wCEAAkGBhQSEBUUEhQVFRQWGBgWFxgYFxgZGBcWGBgWFBgXFxUXGyYeGBojGhQUHy8gIycpLCwsFx4xNTAqNSYrLCkBCQoKDgwOFw8PFykfHBwsKSkpKSkpKSkpKSwsKSkpKSwpKSkpKSkpKSkpLCkpLCkpKSksLCksKSksKSwpKSwsKf/AABEIAOwA1gMBIgACEQEDEQH/xAAcAAABBQEBAQAAAAAAAAAAAAAAAQQFBgcCAwj/xABCEAACAQIEBAMFBgQCCQUAAAABAhEAAwQSITEFBkFREyJhBzJxgZEUI0KhscFSYnLRF/AWM0OCkqLC4fEVJDRTk//EABcBAQEBAQAAAAAAAAAAAAAAAAABAgP/xAAfEQEBAQACAwEBAQEAAAAAAAAAARECIRIxQVFhIgP/2gAMAwEAAhEDEQA/ANxooooCiikoFopKRjQdUVyGpaBaKSaQmgWim2JxyIJdgoHUmopucMPmjxCexgwfnUE9RNQh5pt9FuMPRG/tXY5jtZcxDgeqNpTRL5qWaiU5jsH/AGij46V7W+NWm2dT312oYkKWmtvHoRow+tey3Jqj0opJozUC0UlLQFFFFAUUUUBRRRQFFFFAUhpaQ0HE60hbvQ9Y37T+drz4j7Jh3KKpAdgYJMTE1lM1sP2he4+orrxKwHgl1VKi65ZicxYs5MD8MTvVsxPHrNh1SzevrcbXIDnAJ1jK5/KpbnSzi0zGY1LdtndgFUSTP0+tUzA85XcdfazhVNtE1e6w1P8ASP71X+csfj2w6vdtAWUMsVYS+nlzJ079ahORudPs99rjKSLoAZfLOkwRJit5na41e3y7YtzcvsbpXUvdOg9Qvuj6Vxd5sw6r5QXjYKh/KNKe2MXZxliAwZLikETqAdCCO4qHtct3bSqgIuW10EMUfL0B01PzqS7UD89iPLZc+h0pjc9ojg//ABz82/7V7nly1JL2L59S4YfQNP5VDcW5at/hRmHbIwj8talvh3ZpmpAe0CT58OD8wf1FPbfOGHYQ1qB2gGqY/A1gxYj/AHDP6VCYjCXLZOW3cj+XNU8pznTWfrTBxvAH3rar8bcfmBQOMYMmLV9rZ6QWy/MNNY+eL4oNCq/9JWT+k0tvg+PuEslq7rJ1WPpW/jLZL3MV20gM27yzEqfNHcjan+C5qRwM4KT/ABaj6jb51kvCEx9o5L1q4e0pP0PQ1fuAcuXbtsveNy2SITYMBMyQDHyNZF2W+CJUyK9l2qo8s8QCX7+Fa4rMrBljSQRqOwq3KasHVFFFUFFFFAUUUUBRRRQFI1LXL7UHmza186e0bD+BxS8SSA5DA+pG1W/2uc5YixirdixcZFy5myxJnT3orM8XjPGYsxPib+Ylp/4jV8dNx7YDioS4LhEkER882v5VIcrKLmMW5cPlJJYjeBqTPx61V7qFJMETEj4Tt9asHLF/LaYEa5LkTpuSazTbWq8J4th8S04h8w/Ba/Ai9M38TbVG80cl8OvLntu1hzJ8mqk+qnb5VRbfFFsTEjb4ax9au3s9UYvEksAVtjNr1Oyg/wDNWvFO0dwvk7idu2r2AFC+7Bhivcg9+1JY9pGPw+I8HEiOksmp+h1rakFUT2ucEt3MKLxyh0ZYYwNDpqRUz8U7wPO+ZQZtEnuWWfqD+tSmH5mDLJSfRWDVk/KtxPDOZvMDChWbX5BhNaCmDK4fxSruRELB1+IAmp9yifTj6n/ZXZ/oou8aRRL2nWdJK9a64GVdM/heG3WVI/UVmHte45cXH2bdtioRZ3MEk6bb7VOX8NrSzjl3+zuf5ggk/KJr0t8ana1d+aRVJ4PzNcKoM5LZrYO8QSoNaVVmiPbHOUlbRzE7NA29ahuZeMYi3ZLW7QQ7SxkgnTRQae8VwobGYfMWygORDMBn0gETrpOlSPE+GJftlLiyp1Ikjb+kg1qZvYyjguAuJfLsS10EsxGpnfWOla3wzF57Sv8AxAGs3u4X7DcdBm/qhrhytpOsnSelT3LnMdu3c+ztckZVa2x03kFT2MxvTnkvSrvS15h9K7FZiFoooqgooooCiiigK5auqQigxH2s2MvEQ7A5HtgA9JEzr86o2L4Hml1MwCY9PStx9qmDDcPueUEiIMajXeaxFLtywfOJXbMO1XRHfbGteVhI2IPSnapnH3L+btT7EJbvLK6moS1hmDNkJzLrWLq+kkuJV7ZS8uVwNCe4q0+yTiS4XFut1hkurAYnTMOk9N6i+Ac3O2WzdwtrEFtASMjdveFWi/yIbulvC3MOdyTcDJr111pL0jYBcBAI1Hp+3eqT7R+IZ0TDpqSwZ4/Aq6gtAJAn0pjwr2f461bAGPcHSFABVfmw1pvxvki9hrT3xfN5jHiZkBMExKxrp2qwVfheGzXbiN5x0I8wHTbcVeuUcZcw82mt3GtDZsrMSfQRoBVf5esm2i+JbYljMxm+ZGWV+tXXDYprZi1Ye4SNNQFHxJ2q8slXUzjeMWrNk3rhCIBJzafLWsA4tj3x2Na/HlLQo9Bt9ZrT+ZeXMRigDiHUAHSynuj+pj71VC5wvw7q27J8Ryfw2zCiNQJOppcRMcvYI+JaWNTcWf8AdM/9JrVhtVZ5S5Z8HzvOaIAJ90ev81WlQKJ2jONYQukp76kOvxHT03r2wOMFxAw32PcHqD21p5cFV/jnBbjB2w1zw7jqQQdVb5fhPrTNVDc4cd8P7206t4OYOvfMI0b4kVAcLf8A9Qa2RaNkuG+8GXz5I0j0JGtN35QuXC1m6p8QSzGTrLDLB9KvZ5dy2LYsEW3tqYMTuACPmRU48c9s6fct4wvYCt76E237ypifmKmQazTB8exNvHnNbRVJS1cUtLO5AGdAOkQa0dDtVzGntRRRQFFFFAUUUUBRRSGgZcYwqXLLq4BUqZB2r55TGeUq6+STDRPoJ+VfRWJGYEdxH10rAuMWlw9xrF1SpBMHWCO81BX8bwp7Zz2ZynqKXCcTlwX8s6GOvSTXuQ9sgpqOq7j470YZ7Fw5XGRp+VNX2cWbBYjwo/rEAjXea1vk/i5xGGaxcJLDMoYmS3bWses8OZLpRHGoMaggj9qsfL/E8RgllrLOM4KlYPoatiNX4dxkhStxCi2wqZmOrNtp9KjONc5ujFLSSQSJO30+tc4jwsYhuWWZLpIOV/KA40mD1pzd5PBzMWgmPyGX9zWc7EMnPd1AWKowBIgeU+XLI+rVze9p6v7qXF6Ht9RvVW4lh2hQB+O6xMxobiqD9BUSx1MdNfh61fib20Dhz3Me022CqPeYmWHyq48J4JbsDy6sd2IE/wDass5M9oNvCW3U23ZmIIIjt1qf/wAVyYy2Pq3/AGrOxWjE10ixWZv7Tbx920o/4z+i00ve07E9FH/5n9yK0NWbehjpWSXPaPiypIBHrkX92pivO+OuiA9wmYhFSf1NXE1YudMXcbG+Hacp90wY9CIzfWAa8+WmvhoS89xQVJLbBfNI+eUfnUJwfjT3MQwv5g6yGLjzDyMsSumzUz4rir1p1OGYXFKE3FAMADQLOmu50rV41ci5YPggucXN6S4QBmO6qxX3VO061f8ALqIqn+zi6BhsmRkbRzmiTnEzodumtXINGlY9DuloFFUFFFFAUUUUBSGlpDQebAVlHtn4eD4Txrtp1rWG0rNvaziCfCtgCZLftSTWbWRrhbiGVYnuP/Ne+GuIWDMo0aSDs3pPSpK5Z11GpFNsZYTSImJ/yKzyslkdOE1OcO5dw2MuQLyYcnUCZ+QJNW3g/KGOw2iXLV+1MgEax6HWsqWyVIKNPeQKtvBfaDfw9tbaXM2+jqDl+Bq7Uvtf/sd5VvC9ZOW4xZWtEFrc6aDvVb5k5kt27XhF8V4kRmJyxG0r617YL2uMJW9bkwYZep6aGq3xa7h7slmkz1BLyQSde29QwxwPNBuAC5ChVChupidx6lp+VKjIz5TcVFYeZj0ExoO8U+4bheGlPvmuqZ1yqT5e58pqbW9wRVkI79mh/wBdhV9JZ9ccOxHC8MmVEu3z1aBr+Qr1bm/BA+XAufiwpvheZOFqx/8Ab3NNmJOvymvRedMEZy4MfMjX8614zCf06HO2FA0wLfUf2pG5xw2//p//ADj+1R/+INoe7grQ+M/29K8f8TTsmBsj1j+1Ys5fDYk254tx93w9J/mYfplpr/p1iNkw9i1JgQpJJPY0yb2m4gHy4WwP9w9a9/8ASpsUbZvWkGRpCqujH1HWtS3O2ffpLcR4Av2fzgG4/ma4nvFu59BsRRyZYw94HCXRF20QwIGUuGmQZ32rlOZrDW8oEa6IBlIPUD+9WLl3gqXbLXGWGLeVvxKFGkH61OPpZKk8ZhFs3LV1BCgeGwG2TYH5VNq4OxkftWbcTuYu1iHR75uW3tsqNABHUqfWKsPI19wlxDJRCqpJk7Gde2lPa6tqiuqQGlqgooooEmlplba74zyV8LKuQAHOGls+YzBEZI0HXfo9oCkNLSGg5Y1mvtLtD7RbY7KpJ+taUwrL/aPjJv5fwjKp9CdRWOVsmxZxl9qbjsQAy+UyQT9aicYYiRB7j8hNTGNw4ZhIO39v715Xo92AdpnvW5y8pLFn+UG+YHUf+KFSTprH716XXbMZ6zHyqU5Zw4e5DAA6D4k1n1UtWK1yreFu3dC5gyI209JNdtypccCAQQI0UA9t57H8q0/gUDC2108qhT8tIprc5ltrfFoo6sxgSojbeaSWXTzkZ1hfZrcYksX3277jf5VIYb2XsDqgjQ6n9q0Di/GEw9vO85dpGtenCuKrfTOgYCTuI+dW/wCk8tVPC+zRFJJyAE9BT/8Aw8w5PX5QO39vzqT43zEmFgurkHqFJFO7fEgbPikFVy5tdwK1qbqITkLCj8JnvXoOQ8JB+7GvWixzlbdc6W7rLEyEMR3k0lrnEOhZbN6AJ1WBHxNSdDpeRcLp93tH5a/vXJ5Gw3RSNZpeIc4patWXyO/jGFVBmPc0nD+bkuXltPbe27glA4jMKq+VVLmvlXC2TIui3cGoDbHvOm8VceW+K2Xs5bW1sKp0IEkToetHM/CrVzD3TctqxCmCRqI2g0w5fsRg7S20UG4JPw0oeVR/HNbVxxqVZmUdznKkT6gU55PxIGIuW+hVXX17/PWofmm/ocMhJcwXy/hAYsfnBqR4DeQYi3aOYXEJg9GGWdWjWNKkOXDrZV9Wuq5UV1QFFFFAmUUtFFAUhNLXLCaDzY1kXPDBuIPvkGUsY0zaCPXeteYAVj3tFNxcYShEJBI6wY1rO5STUVipkktoDA0+FQeJu5ttDIP51K3LocMSeoNQu5+v61r/AJ2eN1rnXLgxruJIpzy+me8gM6trqf16VyizP+dzFTnL+AAup8S0j4Zf3qer0x8xp3Kd8KptT7p031Q6zJ3+NR/HCxxXjDVcPAbruYmfnTVMcbV3xFJjJASNTAgfpNT3LHDAcOxeW8WWaes9KeTOGPNmM8dEs2jJYZz6L6/nUvyveDYW2R0kfSm3B+VkwxusWZi8gTrlT+EVxyXNuzdRlYIjtlLCJXfSqY55wDXTbw1uMznM3oi6z9Yqb4e+e0A4B0ykHXUaRVe5YuNfxl7EMCABlSegmnl/GnD41EIPhX5g/wANxdwfQgihj35nXw8FdCQvlgQIifhTzgyA4a2IkZACO+nWo3nnGZcI6gEs+igdakuAYoXMNbZQQMo0YQRAjUUaxXecbbq+Ht4cBXBbJpsI1gU04CBdxouYlibyCLYYAGPxH0g1McXW42Pw+VCba5izdjpFe3MPLQv+dDlurqD8O9EPeY7sYS8eyMfyqAscUe1wuy1tC1x1VVgTBfr8BSLiMVewN+3dsnxQCi6gBxMTM6VK8Cd7eDTxU8NkWCJBjLUTURwvgHgW7ly4xa9c99miRPQV7YLClrtlxEeLcP1kD8hS8evhMPcdmysZIX9KkeX8HktWQdTAY+hif3pEl7TyV3SLS1XQUUUUBRRRQIaSaUivK/ZzRM6EHQxtQKxrJvaZbX7X5TFwoI10+BrWCKxTnjHBsbckSskZu0aVi78a4qfhrhzMDtOs+le9q+uQiNpj5mujhgLbSCSZg9xpTZSMq/n8KS7Gfr1wkmfNrInTpVu5cxCQWIYMCFQz5T3BqrGASV0qY4PhAwBZQRm7bev51rhMWrpxMm2ASCxMDQTpUhyZxfU25OUyUzHX1HwpjgbxZLdlffV4J00Sfe+Iq5cN4PbsiEEnXzbnXczUjnh4jadzXeT4R1+dUt+fVt4q7aZXIBhFVCzMep06VKcK53s3XFts1q4dldSs/UVq3CSrAlpUGgA+ApLqAgSAY2MTHw7V2bgrm44AJJgCikKAgSAY7iuwQBpVRxHPBJY2rD3FQxmHWN4jWrBwfi6Ym3nQ+hB3B7Gi6fT/AJiulArgsAO9MeEccW/4mUR4blD8RUiJA6dKZ8SYraYgSQDpvTLi3HRZvWLX/wBrxvqAAT+opeMXsqs5OVQrD5yKpVXxSG9ZedDcbrqV6mB8BVh4BcMIrElgupIjMANCPSkw/D7d62LoY6rIg6QBEx8K9ODYYSjBi2W2EP5Db5VfH65z2nxXVcrXVR1goooooooooCkNLXLUEdx6+Uw9110KoxHxA0rCMbjlZjPQ+9rrm6EV9BsoO+o6j0rJPafw1LN/OAFVwJEfiG0AU4zumqU7MpiJUTHz/avAAz0PpUhYiJkNodO1N8OFmV36+lSfhejlspVRoJ7b1buBYAHDSpHmaTI16AR9DVTs2LeUk7jY9Sdf7VaOWlLoFUkhSNR1Bn+9bsybEenEcO1lS9pirA5ZGhn41N8i8QJugsXYXF0LNPmAJNed/Cr4ZJk7R8Tuad8pWwl583uhJUxp6xUnraxp3hrc8WuGBAQdPXeuOfeHhkt3BAurcSD1IzDyimFjmqymNuXbmZQfIuhOaOu1SGFVsbiheKsti1BQHTM/cjtrWZMaO+anvCwnghpzKXIGsDUj50649cLYJ2EglBvpHepYD00ryx2EFy2yHZhFU0y5bwiphbYX+AHQd9de+9R3BQEx+IRPcKho7N8KYWuK4nBobRw73Qultl6joDU1y5w9ratcu6XbpzMO3pQ158Muur4l7vuA6T2A6VC8sYkYe+2fRMX94pOwaSsfMRUxzaLr2/Cto0P7zAdBGnzn8qTmHlr7Th0tq/hsgADAbARtQRONw4vYw4k+5h2VEP8AMdGNWDmPhAxGGe2O2YepG3yplxTh4Tht21bM5UOvUsNZ+MivHkTi169ZIuqMqhQlyCC8gzoe0Cqp1wGVwtpCIKoQw7HWnfBbIUHTXrXrecAXGjbT8hS8KWczdz/n9Kax7qUWuqQClqOgooooCiiigK5caV1SGg8RpVZ9oXDUu4NmYCUIZW7EHv2q1EVVfaNiSnD7uUSTlX0Enc1KvGdsYvIRLKd2OvpAryGFIGjaneO1e+LUxpBBAJIOmwG1JgcCXI1OnQbmpP1OXt64WwQV2Yn9Nd6tXLqGwikyJUExsJYxPxqurdYOYAUbk9ugFWvknGK2bOWAVhrGh+Ndd3U5LFw+8zfdSAzeWBuoPvEnuKnMDy2iBlLO6kZYY7DfQjvUTwxrb4liCAUYgMfxA67/ADq2A9qxdjMmmNrgGHWItJptpJ+pp4WVR0AHwgV0apmK4vcvYu1adRbXMZU6lon5a0nbSew9+690wym0OuoqXaq9zRxi5hLHiWrYZVPn1iF7gAGTMUnKfHruKRne14aaZCSZbvoYqazixMlAqo4nj+LbGXMPZt2/IA0uxHlMa6CnGCxOL+1ql3L4WQsWXVSegBmq2srCelMMaLn4OxqG5n4w/gF7DaK2VyIOXYTHpTPjfEb9m9ZFl/E8VQAkDcalp6Cqzan8NYW21wE6GN9tSSa9eIYjw0youpBiBoI9Khb19kA+0lQ91gAFk5R61M/aMjDOdIMCN9QKYxtMcJi28yupBYiJBg7DU99KkOF3ZQHYa/qa8Hv5nYe75lAHpvm+tHAcYGRgPwsV+NSxeKaQ11XK11R0FFFFAUUUUBRRSGgQ0z4lgku22R1DKRse/SnhNebTSmvnHHyjuhGXIzgDuJ0pvw3HFLgYH4zt9auPtA4QFxZLaKwzJOgJM5h+mtMcNwzDrZnxbQusQcqsGIA6UWGF3KQoQsSWAMjSfjrpVpwii2pt2948zbye/wAO1QfLHCWv4tAfMksZT8Pz6E1Zea7VrCsqWQVMQ5mSQxmtcU5WahuJYy6bIg6ZgRHlZlB85JHXtVl5K5xIfwbzFlYnw3O/opqIwlhbtkjzGRmk7rMnXtqKjLmFyJAYDLEEzM9BptrWuXrGfJtgbSqlz192bF9RLJdUH+ljlM/WpTlXFs+FQvqyjKx9RTTmXB/a7RRTBhwPUrBH51z4yU1zzIWvvYw9sjzHPd6/dL/cxXjxPir2sdhrCLltN1jcR+URT3l7AtYVTeM3WAzHsFGi/CphVS5DQCVOh0kHrFWpql8S4dev4/EiwyoRaRZMgmR0I2qwYK+ptHDJdDXktgEzMHaSaibvLWKe5fPiKguvMiZyACBpUvwHlxcKCzNnuEQznTT5VF1H4XD/AGPCOMSVcsx0Gmedqi+WLeW4RiCRiCv3StGlok5VWOvSrJjeFWb93O7F8kAJPlBGsx3phxLh63MTZusWTwyRC/i10B9Kp8efHuV/tGV1ulLqgR1WQJk9tBUn4ObwxeZQwTp3UqzH4bV4WeNWHxGUXFbckAg9I1javLHW3uXbmkBQipB3RpLH/lFNZ9JLEYfzBmIIMAkdAJNHALKBG8P3S0j171FYTifh+9JDCSPXUaD4CnXKd4E3QC2UNKhtMobWKxd1eKyiuqQUtabFFFFAUUUUBSUtFB5daS4dKXrXN0aUjFuIvjXL1rFWyl5cw6dx8DVft+zLDKvlzK3Q9fnV0QUoSqSqD/hoy/6nEFDMyJ/Y1H8S5GxSAsSuI3ncMZ7f+a09q5cUiswwGJi2UZcpTKGBEE6xEHtNMOMX2Yrbt6eIoBOmwKnarpzvwBrtrxLA+9Q5oA98DUqe9ZO3M9xb6XBaE2iRkJIBkQJ9BpVMa/hOGvZsqqyRG/XUjU/Q11dYpoYE+JE+pgVRV9rF24gQ2gh6sG3H8sjepDCYbDY25bdcddNwENkcjYHtA61mTtGgrgwYYySPptXRvJbBMhRqTUFzVjboNnD2iQbxguOiqJJFc47khLiDLduq6/imc3xXar7OliwmKW4odDKnY/OKj783nZfMqrprs2vSKe4OwLVtVMQqgE7DQamOlM+XuLpibbMkZVYqPUDrUpHph/CRioZc07Tr9Kb4u9aV5LqGkCCdjM7VX8TwdU4spYkK/nX+sAAjXpFOcZg7V7iBkALaCs5/nO01qxPGvXCYW0nELhAA+6kx6xJqavWhqyncKv0moG5ZZ8bicu4S3B+JE01u8xphFIvvoWDAAagEaz6bVGYm7WCUhNBOUfoad8KZC9zJuCM30gVRn5zNxMuGDBQIzFdSNZj11q28pYVgviMCudV0Oh0HUfCo6yLGBXVIKWiiiiigKKKKAooooPPrXN3ahzrXLNSMUitSzXEV2orVQtKN65zUk1lXqVqt8f5Dw2J1dMr9HXQz6xvViWumqasrF+M8qnBkBxmUmFeAQfj2NRHD0UXBo0hoGukZTIHYTW28b4WuJstafqND2PQisYxPCH8R7auqPbZhr5c0DU6/Herxs+laLgOIW3tYfK4N60Jyn3iAIaAdTXlx3m53Upg1fPuTkMADfeqHgcXds3rT5hcNuep2Ig+k1qfDset61nQQoEsK1Z3sZzPb14PzAt6wrPGeDmHqog11wk2LR8O0uUN5og9daiH4Pku3LtsAZkIgadBrT5GPikxH+s/IACs3NJyJznhmayt60JuWWDL6jZlpvwrDkB2uLD3yXcdRqAB8hUsbI/ihSJYGOvx+FNDeTP76Hf8AEO4rTV0wwVu82Lu3chVH8kmBoBofqKqPOV206+ECXxAaSo18pAjzbRpVj4zzStlGbMrEZPKGG5J/vVM5Q5YuY6+1wjJbDHOR+KdSAfpSpJ+p/wBnPBWvDPckIhIyfhLT+1adaSvDBYFLdtUtiAogU5TSsNu6WiirAUUUUBRRRQFFFFB4PXkSadxRlolhsh713XrloirWceTChRXtFBWouOIpRXQFEUMebRVd5n5QtYsfwXOjjcjsfSrNFBWi4yji/ImKtJ91lvgAjcqwHSB1+NPuBDF4cknDMylQMsjT1rSctJlqNKkMdi3zKuGVJ6lp/Q6VDXuT8dcJJxCgmSQM2hPwrR8tGWjGM4uclY24wF6+rIBB3+sCJ+dPsP7NLSg5rjknqAoj4AggVectGWq0obeyTCH8V7XeXB/6as3AuA28LZFq0DlEnUyST3NS0UZaUeZbWu4pctLFQFFFFUFFFFB//9k="/>
          <p:cNvSpPr>
            <a:spLocks noChangeAspect="1" noChangeArrowheads="1"/>
          </p:cNvSpPr>
          <p:nvPr/>
        </p:nvSpPr>
        <p:spPr bwMode="auto">
          <a:xfrm>
            <a:off x="155575" y="-1409700"/>
            <a:ext cx="2667000" cy="2943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2" descr="data:image/jpeg;base64,/9j/4AAQSkZJRgABAQAAAQABAAD/2wCEAAkGBhQSEBUUEhQVFRQWGBgWFxgYFxgZGBcWGBgWFBgXFxUXGyYeGBojGhQUHy8gIycpLCwsFx4xNTAqNSYrLCkBCQoKDgwOFw8PFykfHBwsKSkpKSkpKSkpKSwsKSkpKSwpKSkpKSkpKSkpLCkpLCkpKSksLCksKSksKSwpKSwsKf/AABEIAOwA1gMBIgACEQEDEQH/xAAcAAABBQEBAQAAAAAAAAAAAAAAAQQFBgcCAwj/xABCEAACAQIEBAMFBgQCCQUAAAABAhEAAwQSITEFBkFREyJhBzJxgZEUI0KhscFSYnLRF/AWM0OCkqLC4fEVJDRTk//EABcBAQEBAQAAAAAAAAAAAAAAAAABAgP/xAAfEQEBAQACAwEBAQEAAAAAAAAAARECIRIxQVFhIgP/2gAMAwEAAhEDEQA/ANxooooCiikoFopKRjQdUVyGpaBaKSaQmgWim2JxyIJdgoHUmopucMPmjxCexgwfnUE9RNQh5pt9FuMPRG/tXY5jtZcxDgeqNpTRL5qWaiU5jsH/AGij46V7W+NWm2dT312oYkKWmtvHoRow+tey3Jqj0opJozUC0UlLQFFFFAUUUUBRRRQFFFFAUhpaQ0HE60hbvQ9Y37T+drz4j7Jh3KKpAdgYJMTE1lM1sP2he4+orrxKwHgl1VKi65ZicxYs5MD8MTvVsxPHrNh1SzevrcbXIDnAJ1jK5/KpbnSzi0zGY1LdtndgFUSTP0+tUzA85XcdfazhVNtE1e6w1P8ASP71X+csfj2w6vdtAWUMsVYS+nlzJ079ahORudPs99rjKSLoAZfLOkwRJit5na41e3y7YtzcvsbpXUvdOg9Qvuj6Vxd5sw6r5QXjYKh/KNKe2MXZxliAwZLikETqAdCCO4qHtct3bSqgIuW10EMUfL0B01PzqS7UD89iPLZc+h0pjc9ojg//ABz82/7V7nly1JL2L59S4YfQNP5VDcW5at/hRmHbIwj8talvh3ZpmpAe0CT58OD8wf1FPbfOGHYQ1qB2gGqY/A1gxYj/AHDP6VCYjCXLZOW3cj+XNU8pznTWfrTBxvAH3rar8bcfmBQOMYMmLV9rZ6QWy/MNNY+eL4oNCq/9JWT+k0tvg+PuEslq7rJ1WPpW/jLZL3MV20gM27yzEqfNHcjan+C5qRwM4KT/ABaj6jb51kvCEx9o5L1q4e0pP0PQ1fuAcuXbtsveNy2SITYMBMyQDHyNZF2W+CJUyK9l2qo8s8QCX7+Fa4rMrBljSQRqOwq3KasHVFFFUFFFFAUUUUBRRRQFI1LXL7UHmza186e0bD+BxS8SSA5DA+pG1W/2uc5YixirdixcZFy5myxJnT3orM8XjPGYsxPib+Ylp/4jV8dNx7YDioS4LhEkER882v5VIcrKLmMW5cPlJJYjeBqTPx61V7qFJMETEj4Tt9asHLF/LaYEa5LkTpuSazTbWq8J4th8S04h8w/Ba/Ai9M38TbVG80cl8OvLntu1hzJ8mqk+qnb5VRbfFFsTEjb4ax9au3s9UYvEksAVtjNr1Oyg/wDNWvFO0dwvk7idu2r2AFC+7Bhivcg9+1JY9pGPw+I8HEiOksmp+h1rakFUT2ucEt3MKLxyh0ZYYwNDpqRUz8U7wPO+ZQZtEnuWWfqD+tSmH5mDLJSfRWDVk/KtxPDOZvMDChWbX5BhNaCmDK4fxSruRELB1+IAmp9yifTj6n/ZXZ/oou8aRRL2nWdJK9a64GVdM/heG3WVI/UVmHte45cXH2bdtioRZ3MEk6bb7VOX8NrSzjl3+zuf5ggk/KJr0t8ana1d+aRVJ4PzNcKoM5LZrYO8QSoNaVVmiPbHOUlbRzE7NA29ahuZeMYi3ZLW7QQ7SxkgnTRQae8VwobGYfMWygORDMBn0gETrpOlSPE+GJftlLiyp1Ikjb+kg1qZvYyjguAuJfLsS10EsxGpnfWOla3wzF57Sv8AxAGs3u4X7DcdBm/qhrhytpOsnSelT3LnMdu3c+ztckZVa2x03kFT2MxvTnkvSrvS15h9K7FZiFoooqgooooCiiigK5auqQigxH2s2MvEQ7A5HtgA9JEzr86o2L4Hml1MwCY9PStx9qmDDcPueUEiIMajXeaxFLtywfOJXbMO1XRHfbGteVhI2IPSnapnH3L+btT7EJbvLK6moS1hmDNkJzLrWLq+kkuJV7ZS8uVwNCe4q0+yTiS4XFut1hkurAYnTMOk9N6i+Ac3O2WzdwtrEFtASMjdveFWi/yIbulvC3MOdyTcDJr111pL0jYBcBAI1Hp+3eqT7R+IZ0TDpqSwZ4/Aq6gtAJAn0pjwr2f461bAGPcHSFABVfmw1pvxvki9hrT3xfN5jHiZkBMExKxrp2qwVfheGzXbiN5x0I8wHTbcVeuUcZcw82mt3GtDZsrMSfQRoBVf5esm2i+JbYljMxm+ZGWV+tXXDYprZi1Ye4SNNQFHxJ2q8slXUzjeMWrNk3rhCIBJzafLWsA4tj3x2Na/HlLQo9Bt9ZrT+ZeXMRigDiHUAHSynuj+pj71VC5wvw7q27J8Ryfw2zCiNQJOppcRMcvYI+JaWNTcWf8AdM/9JrVhtVZ5S5Z8HzvOaIAJ90ev81WlQKJ2jONYQukp76kOvxHT03r2wOMFxAw32PcHqD21p5cFV/jnBbjB2w1zw7jqQQdVb5fhPrTNVDc4cd8P7206t4OYOvfMI0b4kVAcLf8A9Qa2RaNkuG+8GXz5I0j0JGtN35QuXC1m6p8QSzGTrLDLB9KvZ5dy2LYsEW3tqYMTuACPmRU48c9s6fct4wvYCt76E237ypifmKmQazTB8exNvHnNbRVJS1cUtLO5AGdAOkQa0dDtVzGntRRRQFFFFAUUUUBRRSGgZcYwqXLLq4BUqZB2r55TGeUq6+STDRPoJ+VfRWJGYEdxH10rAuMWlw9xrF1SpBMHWCO81BX8bwp7Zz2ZynqKXCcTlwX8s6GOvSTXuQ9sgpqOq7j470YZ7Fw5XGRp+VNX2cWbBYjwo/rEAjXea1vk/i5xGGaxcJLDMoYmS3bWses8OZLpRHGoMaggj9qsfL/E8RgllrLOM4KlYPoatiNX4dxkhStxCi2wqZmOrNtp9KjONc5ujFLSSQSJO30+tc4jwsYhuWWZLpIOV/KA40mD1pzd5PBzMWgmPyGX9zWc7EMnPd1AWKowBIgeU+XLI+rVze9p6v7qXF6Ht9RvVW4lh2hQB+O6xMxobiqD9BUSx1MdNfh61fib20Dhz3Me022CqPeYmWHyq48J4JbsDy6sd2IE/wDass5M9oNvCW3U23ZmIIIjt1qf/wAVyYy2Pq3/AGrOxWjE10ixWZv7Tbx920o/4z+i00ve07E9FH/5n9yK0NWbehjpWSXPaPiypIBHrkX92pivO+OuiA9wmYhFSf1NXE1YudMXcbG+Hacp90wY9CIzfWAa8+WmvhoS89xQVJLbBfNI+eUfnUJwfjT3MQwv5g6yGLjzDyMsSumzUz4rir1p1OGYXFKE3FAMADQLOmu50rV41ci5YPggucXN6S4QBmO6qxX3VO061f8ALqIqn+zi6BhsmRkbRzmiTnEzodumtXINGlY9DuloFFUFFFFAUUUUBSGlpDQebAVlHtn4eD4Txrtp1rWG0rNvaziCfCtgCZLftSTWbWRrhbiGVYnuP/Ne+GuIWDMo0aSDs3pPSpK5Z11GpFNsZYTSImJ/yKzyslkdOE1OcO5dw2MuQLyYcnUCZ+QJNW3g/KGOw2iXLV+1MgEax6HWsqWyVIKNPeQKtvBfaDfw9tbaXM2+jqDl+Bq7Uvtf/sd5VvC9ZOW4xZWtEFrc6aDvVb5k5kt27XhF8V4kRmJyxG0r617YL2uMJW9bkwYZep6aGq3xa7h7slmkz1BLyQSde29QwxwPNBuAC5ChVChupidx6lp+VKjIz5TcVFYeZj0ExoO8U+4bheGlPvmuqZ1yqT5e58pqbW9wRVkI79mh/wBdhV9JZ9ccOxHC8MmVEu3z1aBr+Qr1bm/BA+XAufiwpvheZOFqx/8Ab3NNmJOvymvRedMEZy4MfMjX8614zCf06HO2FA0wLfUf2pG5xw2//p//ADj+1R/+INoe7grQ+M/29K8f8TTsmBsj1j+1Ys5fDYk254tx93w9J/mYfplpr/p1iNkw9i1JgQpJJPY0yb2m4gHy4WwP9w9a9/8ASpsUbZvWkGRpCqujH1HWtS3O2ffpLcR4Av2fzgG4/ma4nvFu59BsRRyZYw94HCXRF20QwIGUuGmQZ32rlOZrDW8oEa6IBlIPUD+9WLl3gqXbLXGWGLeVvxKFGkH61OPpZKk8ZhFs3LV1BCgeGwG2TYH5VNq4OxkftWbcTuYu1iHR75uW3tsqNABHUqfWKsPI19wlxDJRCqpJk7Gde2lPa6tqiuqQGlqgooooEmlplba74zyV8LKuQAHOGls+YzBEZI0HXfo9oCkNLSGg5Y1mvtLtD7RbY7KpJ+taUwrL/aPjJv5fwjKp9CdRWOVsmxZxl9qbjsQAy+UyQT9aicYYiRB7j8hNTGNw4ZhIO39v715Xo92AdpnvW5y8pLFn+UG+YHUf+KFSTprH716XXbMZ6zHyqU5Zw4e5DAA6D4k1n1UtWK1yreFu3dC5gyI209JNdtypccCAQQI0UA9t57H8q0/gUDC2108qhT8tIprc5ltrfFoo6sxgSojbeaSWXTzkZ1hfZrcYksX3277jf5VIYb2XsDqgjQ6n9q0Di/GEw9vO85dpGtenCuKrfTOgYCTuI+dW/wCk8tVPC+zRFJJyAE9BT/8Aw8w5PX5QO39vzqT43zEmFgurkHqFJFO7fEgbPikFVy5tdwK1qbqITkLCj8JnvXoOQ8JB+7GvWixzlbdc6W7rLEyEMR3k0lrnEOhZbN6AJ1WBHxNSdDpeRcLp93tH5a/vXJ5Gw3RSNZpeIc4patWXyO/jGFVBmPc0nD+bkuXltPbe27glA4jMKq+VVLmvlXC2TIui3cGoDbHvOm8VceW+K2Xs5bW1sKp0IEkToetHM/CrVzD3TctqxCmCRqI2g0w5fsRg7S20UG4JPw0oeVR/HNbVxxqVZmUdznKkT6gU55PxIGIuW+hVXX17/PWofmm/ocMhJcwXy/hAYsfnBqR4DeQYi3aOYXEJg9GGWdWjWNKkOXDrZV9Wuq5UV1QFFFFAmUUtFFAUhNLXLCaDzY1kXPDBuIPvkGUsY0zaCPXeteYAVj3tFNxcYShEJBI6wY1rO5STUVipkktoDA0+FQeJu5ttDIP51K3LocMSeoNQu5+v61r/AJ2eN1rnXLgxruJIpzy+me8gM6trqf16VyizP+dzFTnL+AAup8S0j4Zf3qer0x8xp3Kd8KptT7p031Q6zJ3+NR/HCxxXjDVcPAbruYmfnTVMcbV3xFJjJASNTAgfpNT3LHDAcOxeW8WWaes9KeTOGPNmM8dEs2jJYZz6L6/nUvyveDYW2R0kfSm3B+VkwxusWZi8gTrlT+EVxyXNuzdRlYIjtlLCJXfSqY55wDXTbw1uMznM3oi6z9Yqb4e+e0A4B0ykHXUaRVe5YuNfxl7EMCABlSegmnl/GnD41EIPhX5g/wANxdwfQgihj35nXw8FdCQvlgQIifhTzgyA4a2IkZACO+nWo3nnGZcI6gEs+igdakuAYoXMNbZQQMo0YQRAjUUaxXecbbq+Ht4cBXBbJpsI1gU04CBdxouYlibyCLYYAGPxH0g1McXW42Pw+VCba5izdjpFe3MPLQv+dDlurqD8O9EPeY7sYS8eyMfyqAscUe1wuy1tC1x1VVgTBfr8BSLiMVewN+3dsnxQCi6gBxMTM6VK8Cd7eDTxU8NkWCJBjLUTURwvgHgW7ly4xa9c99miRPQV7YLClrtlxEeLcP1kD8hS8evhMPcdmysZIX9KkeX8HktWQdTAY+hif3pEl7TyV3SLS1XQUUUUBRRRQIaSaUivK/ZzRM6EHQxtQKxrJvaZbX7X5TFwoI10+BrWCKxTnjHBsbckSskZu0aVi78a4qfhrhzMDtOs+le9q+uQiNpj5mujhgLbSCSZg9xpTZSMq/n8KS7Gfr1wkmfNrInTpVu5cxCQWIYMCFQz5T3BqrGASV0qY4PhAwBZQRm7bev51rhMWrpxMm2ASCxMDQTpUhyZxfU25OUyUzHX1HwpjgbxZLdlffV4J00Sfe+Iq5cN4PbsiEEnXzbnXczUjnh4jadzXeT4R1+dUt+fVt4q7aZXIBhFVCzMep06VKcK53s3XFts1q4dldSs/UVq3CSrAlpUGgA+ApLqAgSAY2MTHw7V2bgrm44AJJgCikKAgSAY7iuwQBpVRxHPBJY2rD3FQxmHWN4jWrBwfi6Ym3nQ+hB3B7Gi6fT/AJiulArgsAO9MeEccW/4mUR4blD8RUiJA6dKZ8SYraYgSQDpvTLi3HRZvWLX/wBrxvqAAT+opeMXsqs5OVQrD5yKpVXxSG9ZedDcbrqV6mB8BVh4BcMIrElgupIjMANCPSkw/D7d62LoY6rIg6QBEx8K9ODYYSjBi2W2EP5Db5VfH65z2nxXVcrXVR1goooooooooCkNLXLUEdx6+Uw9110KoxHxA0rCMbjlZjPQ+9rrm6EV9BsoO+o6j0rJPafw1LN/OAFVwJEfiG0AU4zumqU7MpiJUTHz/avAAz0PpUhYiJkNodO1N8OFmV36+lSfhejlspVRoJ7b1buBYAHDSpHmaTI16AR9DVTs2LeUk7jY9Sdf7VaOWlLoFUkhSNR1Bn+9bsybEenEcO1lS9pirA5ZGhn41N8i8QJugsXYXF0LNPmAJNed/Cr4ZJk7R8Tuad8pWwl583uhJUxp6xUnraxp3hrc8WuGBAQdPXeuOfeHhkt3BAurcSD1IzDyimFjmqymNuXbmZQfIuhOaOu1SGFVsbiheKsti1BQHTM/cjtrWZMaO+anvCwnghpzKXIGsDUj50649cLYJ2EglBvpHepYD00ryx2EFy2yHZhFU0y5bwiphbYX+AHQd9de+9R3BQEx+IRPcKho7N8KYWuK4nBobRw73Qultl6joDU1y5w9ratcu6XbpzMO3pQ158Muur4l7vuA6T2A6VC8sYkYe+2fRMX94pOwaSsfMRUxzaLr2/Cto0P7zAdBGnzn8qTmHlr7Th0tq/hsgADAbARtQRONw4vYw4k+5h2VEP8AMdGNWDmPhAxGGe2O2YepG3yplxTh4Tht21bM5UOvUsNZ+MivHkTi169ZIuqMqhQlyCC8gzoe0Cqp1wGVwtpCIKoQw7HWnfBbIUHTXrXrecAXGjbT8hS8KWczdz/n9Kax7qUWuqQClqOgooooCiiigK5caV1SGg8RpVZ9oXDUu4NmYCUIZW7EHv2q1EVVfaNiSnD7uUSTlX0Enc1KvGdsYvIRLKd2OvpAryGFIGjaneO1e+LUxpBBAJIOmwG1JgcCXI1OnQbmpP1OXt64WwQV2Yn9Nd6tXLqGwikyJUExsJYxPxqurdYOYAUbk9ugFWvknGK2bOWAVhrGh+Ndd3U5LFw+8zfdSAzeWBuoPvEnuKnMDy2iBlLO6kZYY7DfQjvUTwxrb4liCAUYgMfxA67/ADq2A9qxdjMmmNrgGHWItJptpJ+pp4WVR0AHwgV0apmK4vcvYu1adRbXMZU6lon5a0nbSew9+690wym0OuoqXaq9zRxi5hLHiWrYZVPn1iF7gAGTMUnKfHruKRne14aaZCSZbvoYqazixMlAqo4nj+LbGXMPZt2/IA0uxHlMa6CnGCxOL+1ql3L4WQsWXVSegBmq2srCelMMaLn4OxqG5n4w/gF7DaK2VyIOXYTHpTPjfEb9m9ZFl/E8VQAkDcalp6Cqzan8NYW21wE6GN9tSSa9eIYjw0youpBiBoI9Khb19kA+0lQ91gAFk5R61M/aMjDOdIMCN9QKYxtMcJi28yupBYiJBg7DU99KkOF3ZQHYa/qa8Hv5nYe75lAHpvm+tHAcYGRgPwsV+NSxeKaQ11XK11R0FFFFAUUUUBRRSGgQ0z4lgku22R1DKRse/SnhNebTSmvnHHyjuhGXIzgDuJ0pvw3HFLgYH4zt9auPtA4QFxZLaKwzJOgJM5h+mtMcNwzDrZnxbQusQcqsGIA6UWGF3KQoQsSWAMjSfjrpVpwii2pt2948zbye/wAO1QfLHCWv4tAfMksZT8Pz6E1Zea7VrCsqWQVMQ5mSQxmtcU5WahuJYy6bIg6ZgRHlZlB85JHXtVl5K5xIfwbzFlYnw3O/opqIwlhbtkjzGRmk7rMnXtqKjLmFyJAYDLEEzM9BptrWuXrGfJtgbSqlz192bF9RLJdUH+ljlM/WpTlXFs+FQvqyjKx9RTTmXB/a7RRTBhwPUrBH51z4yU1zzIWvvYw9sjzHPd6/dL/cxXjxPir2sdhrCLltN1jcR+URT3l7AtYVTeM3WAzHsFGi/CphVS5DQCVOh0kHrFWpql8S4dev4/EiwyoRaRZMgmR0I2qwYK+ptHDJdDXktgEzMHaSaibvLWKe5fPiKguvMiZyACBpUvwHlxcKCzNnuEQznTT5VF1H4XD/AGPCOMSVcsx0Gmedqi+WLeW4RiCRiCv3StGlok5VWOvSrJjeFWb93O7F8kAJPlBGsx3phxLh63MTZusWTwyRC/i10B9Kp8efHuV/tGV1ulLqgR1WQJk9tBUn4ObwxeZQwTp3UqzH4bV4WeNWHxGUXFbckAg9I1javLHW3uXbmkBQipB3RpLH/lFNZ9JLEYfzBmIIMAkdAJNHALKBG8P3S0j171FYTifh+9JDCSPXUaD4CnXKd4E3QC2UNKhtMobWKxd1eKyiuqQUtabFFFFAUUUUBSUtFB5daS4dKXrXN0aUjFuIvjXL1rFWyl5cw6dx8DVft+zLDKvlzK3Q9fnV0QUoSqSqD/hoy/6nEFDMyJ/Y1H8S5GxSAsSuI3ncMZ7f+a09q5cUiswwGJi2UZcpTKGBEE6xEHtNMOMX2Yrbt6eIoBOmwKnarpzvwBrtrxLA+9Q5oA98DUqe9ZO3M9xb6XBaE2iRkJIBkQJ9BpVMa/hOGvZsqqyRG/XUjU/Q11dYpoYE+JE+pgVRV9rF24gQ2gh6sG3H8sjepDCYbDY25bdcddNwENkcjYHtA61mTtGgrgwYYySPptXRvJbBMhRqTUFzVjboNnD2iQbxguOiqJJFc47khLiDLduq6/imc3xXar7OliwmKW4odDKnY/OKj783nZfMqrprs2vSKe4OwLVtVMQqgE7DQamOlM+XuLpibbMkZVYqPUDrUpHph/CRioZc07Tr9Kb4u9aV5LqGkCCdjM7VX8TwdU4spYkK/nX+sAAjXpFOcZg7V7iBkALaCs5/nO01qxPGvXCYW0nELhAA+6kx6xJqavWhqyncKv0moG5ZZ8bicu4S3B+JE01u8xphFIvvoWDAAagEaz6bVGYm7WCUhNBOUfoad8KZC9zJuCM30gVRn5zNxMuGDBQIzFdSNZj11q28pYVgviMCudV0Oh0HUfCo6yLGBXVIKWiiiiigKKKKAooooPPrXN3ahzrXLNSMUitSzXEV2orVQtKN65zUk1lXqVqt8f5Dw2J1dMr9HXQz6xvViWumqasrF+M8qnBkBxmUmFeAQfj2NRHD0UXBo0hoGukZTIHYTW28b4WuJstafqND2PQisYxPCH8R7auqPbZhr5c0DU6/Herxs+laLgOIW3tYfK4N60Jyn3iAIaAdTXlx3m53Upg1fPuTkMADfeqHgcXds3rT5hcNuep2Ig+k1qfDset61nQQoEsK1Z3sZzPb14PzAt6wrPGeDmHqog11wk2LR8O0uUN5og9daiH4Pku3LtsAZkIgadBrT5GPikxH+s/IACs3NJyJznhmayt60JuWWDL6jZlpvwrDkB2uLD3yXcdRqAB8hUsbI/ihSJYGOvx+FNDeTP76Hf8AEO4rTV0wwVu82Lu3chVH8kmBoBofqKqPOV206+ECXxAaSo18pAjzbRpVj4zzStlGbMrEZPKGG5J/vVM5Q5YuY6+1wjJbDHOR+KdSAfpSpJ+p/wBnPBWvDPckIhIyfhLT+1adaSvDBYFLdtUtiAogU5TSsNu6WiirAUUUUBRRRQFFFFB4PXkSadxRlolhsh713XrloirWceTChRXtFBWouOIpRXQFEUMebRVd5n5QtYsfwXOjjcjsfSrNFBWi4yji/ImKtJ91lvgAjcqwHSB1+NPuBDF4cknDMylQMsjT1rSctJlqNKkMdi3zKuGVJ6lp/Q6VDXuT8dcJJxCgmSQM2hPwrR8tGWjGM4uclY24wF6+rIBB3+sCJ+dPsP7NLSg5rjknqAoj4AggVectGWq0obeyTCH8V7XeXB/6as3AuA28LZFq0DlEnUyST3NS0UZaUeZbWu4pctLFQFFFFUFFFFB//9k="/>
          <p:cNvSpPr>
            <a:spLocks noChangeAspect="1" noChangeArrowheads="1"/>
          </p:cNvSpPr>
          <p:nvPr/>
        </p:nvSpPr>
        <p:spPr bwMode="auto">
          <a:xfrm>
            <a:off x="307975" y="-1257300"/>
            <a:ext cx="2667000" cy="2943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4" descr="data:image/jpeg;base64,/9j/4AAQSkZJRgABAQAAAQABAAD/2wCEAAkGBhQSEBUUEhQVFRQWGBgWFxgYFxgZGBcWGBgWFBgXFxUXGyYeGBojGhQUHy8gIycpLCwsFx4xNTAqNSYrLCkBCQoKDgwOFw8PFykfHBwsKSkpKSkpKSkpKSwsKSkpKSwpKSkpKSkpKSkpLCkpLCkpKSksLCksKSksKSwpKSwsKf/AABEIAOwA1gMBIgACEQEDEQH/xAAcAAABBQEBAQAAAAAAAAAAAAAAAQQFBgcCAwj/xABCEAACAQIEBAMFBgQCCQUAAAABAhEAAwQSITEFBkFREyJhBzJxgZEUI0KhscFSYnLRF/AWM0OCkqLC4fEVJDRTk//EABcBAQEBAQAAAAAAAAAAAAAAAAABAgP/xAAfEQEBAQACAwEBAQEAAAAAAAAAARECIRIxQVFhIgP/2gAMAwEAAhEDEQA/ANxooooCiikoFopKRjQdUVyGpaBaKSaQmgWim2JxyIJdgoHUmopucMPmjxCexgwfnUE9RNQh5pt9FuMPRG/tXY5jtZcxDgeqNpTRL5qWaiU5jsH/AGij46V7W+NWm2dT312oYkKWmtvHoRow+tey3Jqj0opJozUC0UlLQFFFFAUUUUBRRRQFFFFAUhpaQ0HE60hbvQ9Y37T+drz4j7Jh3KKpAdgYJMTE1lM1sP2he4+orrxKwHgl1VKi65ZicxYs5MD8MTvVsxPHrNh1SzevrcbXIDnAJ1jK5/KpbnSzi0zGY1LdtndgFUSTP0+tUzA85XcdfazhVNtE1e6w1P8ASP71X+csfj2w6vdtAWUMsVYS+nlzJ079ahORudPs99rjKSLoAZfLOkwRJit5na41e3y7YtzcvsbpXUvdOg9Qvuj6Vxd5sw6r5QXjYKh/KNKe2MXZxliAwZLikETqAdCCO4qHtct3bSqgIuW10EMUfL0B01PzqS7UD89iPLZc+h0pjc9ojg//ABz82/7V7nly1JL2L59S4YfQNP5VDcW5at/hRmHbIwj8talvh3ZpmpAe0CT58OD8wf1FPbfOGHYQ1qB2gGqY/A1gxYj/AHDP6VCYjCXLZOW3cj+XNU8pznTWfrTBxvAH3rar8bcfmBQOMYMmLV9rZ6QWy/MNNY+eL4oNCq/9JWT+k0tvg+PuEslq7rJ1WPpW/jLZL3MV20gM27yzEqfNHcjan+C5qRwM4KT/ABaj6jb51kvCEx9o5L1q4e0pP0PQ1fuAcuXbtsveNy2SITYMBMyQDHyNZF2W+CJUyK9l2qo8s8QCX7+Fa4rMrBljSQRqOwq3KasHVFFFUFFFFAUUUUBRRRQFI1LXL7UHmza186e0bD+BxS8SSA5DA+pG1W/2uc5YixirdixcZFy5myxJnT3orM8XjPGYsxPib+Ylp/4jV8dNx7YDioS4LhEkER882v5VIcrKLmMW5cPlJJYjeBqTPx61V7qFJMETEj4Tt9asHLF/LaYEa5LkTpuSazTbWq8J4th8S04h8w/Ba/Ai9M38TbVG80cl8OvLntu1hzJ8mqk+qnb5VRbfFFsTEjb4ax9au3s9UYvEksAVtjNr1Oyg/wDNWvFO0dwvk7idu2r2AFC+7Bhivcg9+1JY9pGPw+I8HEiOksmp+h1rakFUT2ucEt3MKLxyh0ZYYwNDpqRUz8U7wPO+ZQZtEnuWWfqD+tSmH5mDLJSfRWDVk/KtxPDOZvMDChWbX5BhNaCmDK4fxSruRELB1+IAmp9yifTj6n/ZXZ/oou8aRRL2nWdJK9a64GVdM/heG3WVI/UVmHte45cXH2bdtioRZ3MEk6bb7VOX8NrSzjl3+zuf5ggk/KJr0t8ana1d+aRVJ4PzNcKoM5LZrYO8QSoNaVVmiPbHOUlbRzE7NA29ahuZeMYi3ZLW7QQ7SxkgnTRQae8VwobGYfMWygORDMBn0gETrpOlSPE+GJftlLiyp1Ikjb+kg1qZvYyjguAuJfLsS10EsxGpnfWOla3wzF57Sv8AxAGs3u4X7DcdBm/qhrhytpOsnSelT3LnMdu3c+ztckZVa2x03kFT2MxvTnkvSrvS15h9K7FZiFoooqgooooCiiigK5auqQigxH2s2MvEQ7A5HtgA9JEzr86o2L4Hml1MwCY9PStx9qmDDcPueUEiIMajXeaxFLtywfOJXbMO1XRHfbGteVhI2IPSnapnH3L+btT7EJbvLK6moS1hmDNkJzLrWLq+kkuJV7ZS8uVwNCe4q0+yTiS4XFut1hkurAYnTMOk9N6i+Ac3O2WzdwtrEFtASMjdveFWi/yIbulvC3MOdyTcDJr111pL0jYBcBAI1Hp+3eqT7R+IZ0TDpqSwZ4/Aq6gtAJAn0pjwr2f461bAGPcHSFABVfmw1pvxvki9hrT3xfN5jHiZkBMExKxrp2qwVfheGzXbiN5x0I8wHTbcVeuUcZcw82mt3GtDZsrMSfQRoBVf5esm2i+JbYljMxm+ZGWV+tXXDYprZi1Ye4SNNQFHxJ2q8slXUzjeMWrNk3rhCIBJzafLWsA4tj3x2Na/HlLQo9Bt9ZrT+ZeXMRigDiHUAHSynuj+pj71VC5wvw7q27J8Ryfw2zCiNQJOppcRMcvYI+JaWNTcWf8AdM/9JrVhtVZ5S5Z8HzvOaIAJ90ev81WlQKJ2jONYQukp76kOvxHT03r2wOMFxAw32PcHqD21p5cFV/jnBbjB2w1zw7jqQQdVb5fhPrTNVDc4cd8P7206t4OYOvfMI0b4kVAcLf8A9Qa2RaNkuG+8GXz5I0j0JGtN35QuXC1m6p8QSzGTrLDLB9KvZ5dy2LYsEW3tqYMTuACPmRU48c9s6fct4wvYCt76E237ypifmKmQazTB8exNvHnNbRVJS1cUtLO5AGdAOkQa0dDtVzGntRRRQFFFFAUUUUBRRSGgZcYwqXLLq4BUqZB2r55TGeUq6+STDRPoJ+VfRWJGYEdxH10rAuMWlw9xrF1SpBMHWCO81BX8bwp7Zz2ZynqKXCcTlwX8s6GOvSTXuQ9sgpqOq7j470YZ7Fw5XGRp+VNX2cWbBYjwo/rEAjXea1vk/i5xGGaxcJLDMoYmS3bWses8OZLpRHGoMaggj9qsfL/E8RgllrLOM4KlYPoatiNX4dxkhStxCi2wqZmOrNtp9KjONc5ujFLSSQSJO30+tc4jwsYhuWWZLpIOV/KA40mD1pzd5PBzMWgmPyGX9zWc7EMnPd1AWKowBIgeU+XLI+rVze9p6v7qXF6Ht9RvVW4lh2hQB+O6xMxobiqD9BUSx1MdNfh61fib20Dhz3Me022CqPeYmWHyq48J4JbsDy6sd2IE/wDass5M9oNvCW3U23ZmIIIjt1qf/wAVyYy2Pq3/AGrOxWjE10ixWZv7Tbx920o/4z+i00ve07E9FH/5n9yK0NWbehjpWSXPaPiypIBHrkX92pivO+OuiA9wmYhFSf1NXE1YudMXcbG+Hacp90wY9CIzfWAa8+WmvhoS89xQVJLbBfNI+eUfnUJwfjT3MQwv5g6yGLjzDyMsSumzUz4rir1p1OGYXFKE3FAMADQLOmu50rV41ci5YPggucXN6S4QBmO6qxX3VO061f8ALqIqn+zi6BhsmRkbRzmiTnEzodumtXINGlY9DuloFFUFFFFAUUUUBSGlpDQebAVlHtn4eD4Txrtp1rWG0rNvaziCfCtgCZLftSTWbWRrhbiGVYnuP/Ne+GuIWDMo0aSDs3pPSpK5Z11GpFNsZYTSImJ/yKzyslkdOE1OcO5dw2MuQLyYcnUCZ+QJNW3g/KGOw2iXLV+1MgEax6HWsqWyVIKNPeQKtvBfaDfw9tbaXM2+jqDl+Bq7Uvtf/sd5VvC9ZOW4xZWtEFrc6aDvVb5k5kt27XhF8V4kRmJyxG0r617YL2uMJW9bkwYZep6aGq3xa7h7slmkz1BLyQSde29QwxwPNBuAC5ChVChupidx6lp+VKjIz5TcVFYeZj0ExoO8U+4bheGlPvmuqZ1yqT5e58pqbW9wRVkI79mh/wBdhV9JZ9ccOxHC8MmVEu3z1aBr+Qr1bm/BA+XAufiwpvheZOFqx/8Ab3NNmJOvymvRedMEZy4MfMjX8614zCf06HO2FA0wLfUf2pG5xw2//p//ADj+1R/+INoe7grQ+M/29K8f8TTsmBsj1j+1Ys5fDYk254tx93w9J/mYfplpr/p1iNkw9i1JgQpJJPY0yb2m4gHy4WwP9w9a9/8ASpsUbZvWkGRpCqujH1HWtS3O2ffpLcR4Av2fzgG4/ma4nvFu59BsRRyZYw94HCXRF20QwIGUuGmQZ32rlOZrDW8oEa6IBlIPUD+9WLl3gqXbLXGWGLeVvxKFGkH61OPpZKk8ZhFs3LV1BCgeGwG2TYH5VNq4OxkftWbcTuYu1iHR75uW3tsqNABHUqfWKsPI19wlxDJRCqpJk7Gde2lPa6tqiuqQGlqgooooEmlplba74zyV8LKuQAHOGls+YzBEZI0HXfo9oCkNLSGg5Y1mvtLtD7RbY7KpJ+taUwrL/aPjJv5fwjKp9CdRWOVsmxZxl9qbjsQAy+UyQT9aicYYiRB7j8hNTGNw4ZhIO39v715Xo92AdpnvW5y8pLFn+UG+YHUf+KFSTprH716XXbMZ6zHyqU5Zw4e5DAA6D4k1n1UtWK1yreFu3dC5gyI209JNdtypccCAQQI0UA9t57H8q0/gUDC2108qhT8tIprc5ltrfFoo6sxgSojbeaSWXTzkZ1hfZrcYksX3277jf5VIYb2XsDqgjQ6n9q0Di/GEw9vO85dpGtenCuKrfTOgYCTuI+dW/wCk8tVPC+zRFJJyAE9BT/8Aw8w5PX5QO39vzqT43zEmFgurkHqFJFO7fEgbPikFVy5tdwK1qbqITkLCj8JnvXoOQ8JB+7GvWixzlbdc6W7rLEyEMR3k0lrnEOhZbN6AJ1WBHxNSdDpeRcLp93tH5a/vXJ5Gw3RSNZpeIc4patWXyO/jGFVBmPc0nD+bkuXltPbe27glA4jMKq+VVLmvlXC2TIui3cGoDbHvOm8VceW+K2Xs5bW1sKp0IEkToetHM/CrVzD3TctqxCmCRqI2g0w5fsRg7S20UG4JPw0oeVR/HNbVxxqVZmUdznKkT6gU55PxIGIuW+hVXX17/PWofmm/ocMhJcwXy/hAYsfnBqR4DeQYi3aOYXEJg9GGWdWjWNKkOXDrZV9Wuq5UV1QFFFFAmUUtFFAUhNLXLCaDzY1kXPDBuIPvkGUsY0zaCPXeteYAVj3tFNxcYShEJBI6wY1rO5STUVipkktoDA0+FQeJu5ttDIP51K3LocMSeoNQu5+v61r/AJ2eN1rnXLgxruJIpzy+me8gM6trqf16VyizP+dzFTnL+AAup8S0j4Zf3qer0x8xp3Kd8KptT7p031Q6zJ3+NR/HCxxXjDVcPAbruYmfnTVMcbV3xFJjJASNTAgfpNT3LHDAcOxeW8WWaes9KeTOGPNmM8dEs2jJYZz6L6/nUvyveDYW2R0kfSm3B+VkwxusWZi8gTrlT+EVxyXNuzdRlYIjtlLCJXfSqY55wDXTbw1uMznM3oi6z9Yqb4e+e0A4B0ykHXUaRVe5YuNfxl7EMCABlSegmnl/GnD41EIPhX5g/wANxdwfQgihj35nXw8FdCQvlgQIifhTzgyA4a2IkZACO+nWo3nnGZcI6gEs+igdakuAYoXMNbZQQMo0YQRAjUUaxXecbbq+Ht4cBXBbJpsI1gU04CBdxouYlibyCLYYAGPxH0g1McXW42Pw+VCba5izdjpFe3MPLQv+dDlurqD8O9EPeY7sYS8eyMfyqAscUe1wuy1tC1x1VVgTBfr8BSLiMVewN+3dsnxQCi6gBxMTM6VK8Cd7eDTxU8NkWCJBjLUTURwvgHgW7ly4xa9c99miRPQV7YLClrtlxEeLcP1kD8hS8evhMPcdmysZIX9KkeX8HktWQdTAY+hif3pEl7TyV3SLS1XQUUUUBRRRQIaSaUivK/ZzRM6EHQxtQKxrJvaZbX7X5TFwoI10+BrWCKxTnjHBsbckSskZu0aVi78a4qfhrhzMDtOs+le9q+uQiNpj5mujhgLbSCSZg9xpTZSMq/n8KS7Gfr1wkmfNrInTpVu5cxCQWIYMCFQz5T3BqrGASV0qY4PhAwBZQRm7bev51rhMWrpxMm2ASCxMDQTpUhyZxfU25OUyUzHX1HwpjgbxZLdlffV4J00Sfe+Iq5cN4PbsiEEnXzbnXczUjnh4jadzXeT4R1+dUt+fVt4q7aZXIBhFVCzMep06VKcK53s3XFts1q4dldSs/UVq3CSrAlpUGgA+ApLqAgSAY2MTHw7V2bgrm44AJJgCikKAgSAY7iuwQBpVRxHPBJY2rD3FQxmHWN4jWrBwfi6Ym3nQ+hB3B7Gi6fT/AJiulArgsAO9MeEccW/4mUR4blD8RUiJA6dKZ8SYraYgSQDpvTLi3HRZvWLX/wBrxvqAAT+opeMXsqs5OVQrD5yKpVXxSG9ZedDcbrqV6mB8BVh4BcMIrElgupIjMANCPSkw/D7d62LoY6rIg6QBEx8K9ODYYSjBi2W2EP5Db5VfH65z2nxXVcrXVR1goooooooooCkNLXLUEdx6+Uw9110KoxHxA0rCMbjlZjPQ+9rrm6EV9BsoO+o6j0rJPafw1LN/OAFVwJEfiG0AU4zumqU7MpiJUTHz/avAAz0PpUhYiJkNodO1N8OFmV36+lSfhejlspVRoJ7b1buBYAHDSpHmaTI16AR9DVTs2LeUk7jY9Sdf7VaOWlLoFUkhSNR1Bn+9bsybEenEcO1lS9pirA5ZGhn41N8i8QJugsXYXF0LNPmAJNed/Cr4ZJk7R8Tuad8pWwl583uhJUxp6xUnraxp3hrc8WuGBAQdPXeuOfeHhkt3BAurcSD1IzDyimFjmqymNuXbmZQfIuhOaOu1SGFVsbiheKsti1BQHTM/cjtrWZMaO+anvCwnghpzKXIGsDUj50649cLYJ2EglBvpHepYD00ryx2EFy2yHZhFU0y5bwiphbYX+AHQd9de+9R3BQEx+IRPcKho7N8KYWuK4nBobRw73Qultl6joDU1y5w9ratcu6XbpzMO3pQ158Muur4l7vuA6T2A6VC8sYkYe+2fRMX94pOwaSsfMRUxzaLr2/Cto0P7zAdBGnzn8qTmHlr7Th0tq/hsgADAbARtQRONw4vYw4k+5h2VEP8AMdGNWDmPhAxGGe2O2YepG3yplxTh4Tht21bM5UOvUsNZ+MivHkTi169ZIuqMqhQlyCC8gzoe0Cqp1wGVwtpCIKoQw7HWnfBbIUHTXrXrecAXGjbT8hS8KWczdz/n9Kax7qUWuqQClqOgooooCiiigK5caV1SGg8RpVZ9oXDUu4NmYCUIZW7EHv2q1EVVfaNiSnD7uUSTlX0Enc1KvGdsYvIRLKd2OvpAryGFIGjaneO1e+LUxpBBAJIOmwG1JgcCXI1OnQbmpP1OXt64WwQV2Yn9Nd6tXLqGwikyJUExsJYxPxqurdYOYAUbk9ugFWvknGK2bOWAVhrGh+Ndd3U5LFw+8zfdSAzeWBuoPvEnuKnMDy2iBlLO6kZYY7DfQjvUTwxrb4liCAUYgMfxA67/ADq2A9qxdjMmmNrgGHWItJptpJ+pp4WVR0AHwgV0apmK4vcvYu1adRbXMZU6lon5a0nbSew9+690wym0OuoqXaq9zRxi5hLHiWrYZVPn1iF7gAGTMUnKfHruKRne14aaZCSZbvoYqazixMlAqo4nj+LbGXMPZt2/IA0uxHlMa6CnGCxOL+1ql3L4WQsWXVSegBmq2srCelMMaLn4OxqG5n4w/gF7DaK2VyIOXYTHpTPjfEb9m9ZFl/E8VQAkDcalp6Cqzan8NYW21wE6GN9tSSa9eIYjw0youpBiBoI9Khb19kA+0lQ91gAFk5R61M/aMjDOdIMCN9QKYxtMcJi28yupBYiJBg7DU99KkOF3ZQHYa/qa8Hv5nYe75lAHpvm+tHAcYGRgPwsV+NSxeKaQ11XK11R0FFFFAUUUUBRRSGgQ0z4lgku22R1DKRse/SnhNebTSmvnHHyjuhGXIzgDuJ0pvw3HFLgYH4zt9auPtA4QFxZLaKwzJOgJM5h+mtMcNwzDrZnxbQusQcqsGIA6UWGF3KQoQsSWAMjSfjrpVpwii2pt2948zbye/wAO1QfLHCWv4tAfMksZT8Pz6E1Zea7VrCsqWQVMQ5mSQxmtcU5WahuJYy6bIg6ZgRHlZlB85JHXtVl5K5xIfwbzFlYnw3O/opqIwlhbtkjzGRmk7rMnXtqKjLmFyJAYDLEEzM9BptrWuXrGfJtgbSqlz192bF9RLJdUH+ljlM/WpTlXFs+FQvqyjKx9RTTmXB/a7RRTBhwPUrBH51z4yU1zzIWvvYw9sjzHPd6/dL/cxXjxPir2sdhrCLltN1jcR+URT3l7AtYVTeM3WAzHsFGi/CphVS5DQCVOh0kHrFWpql8S4dev4/EiwyoRaRZMgmR0I2qwYK+ptHDJdDXktgEzMHaSaibvLWKe5fPiKguvMiZyACBpUvwHlxcKCzNnuEQznTT5VF1H4XD/AGPCOMSVcsx0Gmedqi+WLeW4RiCRiCv3StGlok5VWOvSrJjeFWb93O7F8kAJPlBGsx3phxLh63MTZusWTwyRC/i10B9Kp8efHuV/tGV1ulLqgR1WQJk9tBUn4ObwxeZQwTp3UqzH4bV4WeNWHxGUXFbckAg9I1javLHW3uXbmkBQipB3RpLH/lFNZ9JLEYfzBmIIMAkdAJNHALKBG8P3S0j171FYTifh+9JDCSPXUaD4CnXKd4E3QC2UNKhtMobWKxd1eKyiuqQUtabFFFFAUUUUBSUtFB5daS4dKXrXN0aUjFuIvjXL1rFWyl5cw6dx8DVft+zLDKvlzK3Q9fnV0QUoSqSqD/hoy/6nEFDMyJ/Y1H8S5GxSAsSuI3ncMZ7f+a09q5cUiswwGJi2UZcpTKGBEE6xEHtNMOMX2Yrbt6eIoBOmwKnarpzvwBrtrxLA+9Q5oA98DUqe9ZO3M9xb6XBaE2iRkJIBkQJ9BpVMa/hOGvZsqqyRG/XUjU/Q11dYpoYE+JE+pgVRV9rF24gQ2gh6sG3H8sjepDCYbDY25bdcddNwENkcjYHtA61mTtGgrgwYYySPptXRvJbBMhRqTUFzVjboNnD2iQbxguOiqJJFc47khLiDLduq6/imc3xXar7OliwmKW4odDKnY/OKj783nZfMqrprs2vSKe4OwLVtVMQqgE7DQamOlM+XuLpibbMkZVYqPUDrUpHph/CRioZc07Tr9Kb4u9aV5LqGkCCdjM7VX8TwdU4spYkK/nX+sAAjXpFOcZg7V7iBkALaCs5/nO01qxPGvXCYW0nELhAA+6kx6xJqavWhqyncKv0moG5ZZ8bicu4S3B+JE01u8xphFIvvoWDAAagEaz6bVGYm7WCUhNBOUfoad8KZC9zJuCM30gVRn5zNxMuGDBQIzFdSNZj11q28pYVgviMCudV0Oh0HUfCo6yLGBXVIKWiiiiigKKKKAooooPPrXN3ahzrXLNSMUitSzXEV2orVQtKN65zUk1lXqVqt8f5Dw2J1dMr9HXQz6xvViWumqasrF+M8qnBkBxmUmFeAQfj2NRHD0UXBo0hoGukZTIHYTW28b4WuJstafqND2PQisYxPCH8R7auqPbZhr5c0DU6/Herxs+laLgOIW3tYfK4N60Jyn3iAIaAdTXlx3m53Upg1fPuTkMADfeqHgcXds3rT5hcNuep2Ig+k1qfDset61nQQoEsK1Z3sZzPb14PzAt6wrPGeDmHqog11wk2LR8O0uUN5og9daiH4Pku3LtsAZkIgadBrT5GPikxH+s/IACs3NJyJznhmayt60JuWWDL6jZlpvwrDkB2uLD3yXcdRqAB8hUsbI/ihSJYGOvx+FNDeTP76Hf8AEO4rTV0wwVu82Lu3chVH8kmBoBofqKqPOV206+ECXxAaSo18pAjzbRpVj4zzStlGbMrEZPKGG5J/vVM5Q5YuY6+1wjJbDHOR+KdSAfpSpJ+p/wBnPBWvDPckIhIyfhLT+1adaSvDBYFLdtUtiAogU5TSsNu6WiirAUUUUBRRRQFFFFB4PXkSadxRlolhsh713XrloirWceTChRXtFBWouOIpRXQFEUMebRVd5n5QtYsfwXOjjcjsfSrNFBWi4yji/ImKtJ91lvgAjcqwHSB1+NPuBDF4cknDMylQMsjT1rSctJlqNKkMdi3zKuGVJ6lp/Q6VDXuT8dcJJxCgmSQM2hPwrR8tGWjGM4uclY24wF6+rIBB3+sCJ+dPsP7NLSg5rjknqAoj4AggVectGWq0obeyTCH8V7XeXB/6as3AuA28LZFq0DlEnUyST3NS0UZaUeZbWu4pctLFQFFFFUFFFFB//9k="/>
          <p:cNvSpPr>
            <a:spLocks noChangeAspect="1" noChangeArrowheads="1"/>
          </p:cNvSpPr>
          <p:nvPr/>
        </p:nvSpPr>
        <p:spPr bwMode="auto">
          <a:xfrm>
            <a:off x="460375" y="-1104900"/>
            <a:ext cx="2667000" cy="29432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28" name="Picture 16" descr="Fig. 27: Altar dedicated to the Matres Domesticae from Burgh-by-Sands, near Hadrian’s Wall (Cumbria, GB). Haverfield, 1982, p. 335."/>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6472" b="95146" l="10000" r="90000">
                        <a14:foregroundMark x1="57143" y1="6796" x2="57143" y2="6796"/>
                        <a14:foregroundMark x1="62143" y1="21359" x2="62143" y2="21359"/>
                        <a14:foregroundMark x1="68929" y1="23948" x2="68929" y2="23948"/>
                        <a14:foregroundMark x1="40714" y1="21036" x2="40714" y2="21036"/>
                        <a14:foregroundMark x1="66071" y1="95146" x2="66071" y2="95146"/>
                      </a14:backgroundRemoval>
                    </a14:imgEffect>
                  </a14:imgLayer>
                </a14:imgProps>
              </a:ext>
              <a:ext uri="{28A0092B-C50C-407E-A947-70E740481C1C}">
                <a14:useLocalDpi xmlns:a14="http://schemas.microsoft.com/office/drawing/2010/main" val="0"/>
              </a:ext>
            </a:extLst>
          </a:blip>
          <a:srcRect/>
          <a:stretch>
            <a:fillRect/>
          </a:stretch>
        </p:blipFill>
        <p:spPr bwMode="auto">
          <a:xfrm>
            <a:off x="21422" y="241826"/>
            <a:ext cx="3105953" cy="3427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0047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250"/>
                                  </p:stCondLst>
                                  <p:childTnLst>
                                    <p:set>
                                      <p:cBhvr>
                                        <p:cTn id="6" dur="1" fill="hold">
                                          <p:stCondLst>
                                            <p:cond delay="0"/>
                                          </p:stCondLst>
                                        </p:cTn>
                                        <p:tgtEl>
                                          <p:spTgt spid="13314"/>
                                        </p:tgtEl>
                                        <p:attrNameLst>
                                          <p:attrName>style.visibility</p:attrName>
                                        </p:attrNameLst>
                                      </p:cBhvr>
                                      <p:to>
                                        <p:strVal val="visible"/>
                                      </p:to>
                                    </p:set>
                                    <p:animEffect transition="in" filter="randombar(vertical)">
                                      <p:cBhvr>
                                        <p:cTn id="7" dur="500"/>
                                        <p:tgtEl>
                                          <p:spTgt spid="13314"/>
                                        </p:tgtEl>
                                      </p:cBhvr>
                                    </p:animEffect>
                                  </p:childTnLst>
                                </p:cTn>
                              </p:par>
                            </p:childTnLst>
                          </p:cTn>
                        </p:par>
                        <p:par>
                          <p:cTn id="8" fill="hold">
                            <p:stCondLst>
                              <p:cond delay="750"/>
                            </p:stCondLst>
                            <p:childTnLst>
                              <p:par>
                                <p:cTn id="9" presetID="14" presetClass="entr" presetSubtype="5" fill="hold" nodeType="afterEffect">
                                  <p:stCondLst>
                                    <p:cond delay="0"/>
                                  </p:stCondLst>
                                  <p:childTnLst>
                                    <p:set>
                                      <p:cBhvr>
                                        <p:cTn id="10" dur="1" fill="hold">
                                          <p:stCondLst>
                                            <p:cond delay="0"/>
                                          </p:stCondLst>
                                        </p:cTn>
                                        <p:tgtEl>
                                          <p:spTgt spid="13316"/>
                                        </p:tgtEl>
                                        <p:attrNameLst>
                                          <p:attrName>style.visibility</p:attrName>
                                        </p:attrNameLst>
                                      </p:cBhvr>
                                      <p:to>
                                        <p:strVal val="visible"/>
                                      </p:to>
                                    </p:set>
                                    <p:animEffect transition="in" filter="randombar(vertical)">
                                      <p:cBhvr>
                                        <p:cTn id="11" dur="500"/>
                                        <p:tgtEl>
                                          <p:spTgt spid="13316"/>
                                        </p:tgtEl>
                                      </p:cBhvr>
                                    </p:animEffect>
                                  </p:childTnLst>
                                </p:cTn>
                              </p:par>
                              <p:par>
                                <p:cTn id="12" presetID="14" presetClass="entr" presetSubtype="5" fill="hold" grpId="0" nodeType="withEffect">
                                  <p:stCondLst>
                                    <p:cond delay="500"/>
                                  </p:stCondLst>
                                  <p:childTnLst>
                                    <p:set>
                                      <p:cBhvr>
                                        <p:cTn id="13" dur="1" fill="hold">
                                          <p:stCondLst>
                                            <p:cond delay="0"/>
                                          </p:stCondLst>
                                        </p:cTn>
                                        <p:tgtEl>
                                          <p:spTgt spid="4"/>
                                        </p:tgtEl>
                                        <p:attrNameLst>
                                          <p:attrName>style.visibility</p:attrName>
                                        </p:attrNameLst>
                                      </p:cBhvr>
                                      <p:to>
                                        <p:strVal val="visible"/>
                                      </p:to>
                                    </p:set>
                                    <p:animEffect transition="in" filter="randombar(vertical)">
                                      <p:cBhvr>
                                        <p:cTn id="14" dur="500"/>
                                        <p:tgtEl>
                                          <p:spTgt spid="4"/>
                                        </p:tgtEl>
                                      </p:cBhvr>
                                    </p:animEffect>
                                  </p:childTnLst>
                                </p:cTn>
                              </p:par>
                            </p:childTnLst>
                          </p:cTn>
                        </p:par>
                        <p:par>
                          <p:cTn id="15" fill="hold">
                            <p:stCondLst>
                              <p:cond delay="1750"/>
                            </p:stCondLst>
                            <p:childTnLst>
                              <p:par>
                                <p:cTn id="16" presetID="14" presetClass="entr" presetSubtype="5" fill="hold" nodeType="afterEffect">
                                  <p:stCondLst>
                                    <p:cond delay="0"/>
                                  </p:stCondLst>
                                  <p:childTnLst>
                                    <p:set>
                                      <p:cBhvr>
                                        <p:cTn id="17" dur="1" fill="hold">
                                          <p:stCondLst>
                                            <p:cond delay="0"/>
                                          </p:stCondLst>
                                        </p:cTn>
                                        <p:tgtEl>
                                          <p:spTgt spid="13318"/>
                                        </p:tgtEl>
                                        <p:attrNameLst>
                                          <p:attrName>style.visibility</p:attrName>
                                        </p:attrNameLst>
                                      </p:cBhvr>
                                      <p:to>
                                        <p:strVal val="visible"/>
                                      </p:to>
                                    </p:set>
                                    <p:animEffect transition="in" filter="randombar(vertical)">
                                      <p:cBhvr>
                                        <p:cTn id="18" dur="500"/>
                                        <p:tgtEl>
                                          <p:spTgt spid="13318"/>
                                        </p:tgtEl>
                                      </p:cBhvr>
                                    </p:animEffect>
                                  </p:childTnLst>
                                </p:cTn>
                              </p:par>
                              <p:par>
                                <p:cTn id="19" presetID="14" presetClass="entr" presetSubtype="5" fill="hold" grpId="0" nodeType="withEffect">
                                  <p:stCondLst>
                                    <p:cond delay="500"/>
                                  </p:stCondLst>
                                  <p:childTnLst>
                                    <p:set>
                                      <p:cBhvr>
                                        <p:cTn id="20" dur="1" fill="hold">
                                          <p:stCondLst>
                                            <p:cond delay="0"/>
                                          </p:stCondLst>
                                        </p:cTn>
                                        <p:tgtEl>
                                          <p:spTgt spid="5"/>
                                        </p:tgtEl>
                                        <p:attrNameLst>
                                          <p:attrName>style.visibility</p:attrName>
                                        </p:attrNameLst>
                                      </p:cBhvr>
                                      <p:to>
                                        <p:strVal val="visible"/>
                                      </p:to>
                                    </p:set>
                                    <p:animEffect transition="in" filter="randombar(vertical)">
                                      <p:cBhvr>
                                        <p:cTn id="21" dur="500"/>
                                        <p:tgtEl>
                                          <p:spTgt spid="5"/>
                                        </p:tgtEl>
                                      </p:cBhvr>
                                    </p:animEffect>
                                  </p:childTnLst>
                                </p:cTn>
                              </p:par>
                            </p:childTnLst>
                          </p:cTn>
                        </p:par>
                        <p:par>
                          <p:cTn id="22" fill="hold">
                            <p:stCondLst>
                              <p:cond delay="2750"/>
                            </p:stCondLst>
                            <p:childTnLst>
                              <p:par>
                                <p:cTn id="23" presetID="14" presetClass="entr" presetSubtype="5"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randombar(vertical)">
                                      <p:cBhvr>
                                        <p:cTn id="25" dur="500"/>
                                        <p:tgtEl>
                                          <p:spTgt spid="11"/>
                                        </p:tgtEl>
                                      </p:cBhvr>
                                    </p:animEffect>
                                  </p:childTnLst>
                                </p:cTn>
                              </p:par>
                              <p:par>
                                <p:cTn id="26" presetID="14" presetClass="entr" presetSubtype="5" fill="hold" nodeType="withEffect">
                                  <p:stCondLst>
                                    <p:cond delay="250"/>
                                  </p:stCondLst>
                                  <p:childTnLst>
                                    <p:set>
                                      <p:cBhvr>
                                        <p:cTn id="27" dur="1" fill="hold">
                                          <p:stCondLst>
                                            <p:cond delay="0"/>
                                          </p:stCondLst>
                                        </p:cTn>
                                        <p:tgtEl>
                                          <p:spTgt spid="13320"/>
                                        </p:tgtEl>
                                        <p:attrNameLst>
                                          <p:attrName>style.visibility</p:attrName>
                                        </p:attrNameLst>
                                      </p:cBhvr>
                                      <p:to>
                                        <p:strVal val="visible"/>
                                      </p:to>
                                    </p:set>
                                    <p:animEffect transition="in" filter="randombar(vertical)">
                                      <p:cBhvr>
                                        <p:cTn id="28" dur="500"/>
                                        <p:tgtEl>
                                          <p:spTgt spid="13320"/>
                                        </p:tgtEl>
                                      </p:cBhvr>
                                    </p:animEffect>
                                  </p:childTnLst>
                                </p:cTn>
                              </p:par>
                            </p:childTnLst>
                          </p:cTn>
                        </p:par>
                        <p:par>
                          <p:cTn id="29" fill="hold">
                            <p:stCondLst>
                              <p:cond delay="3500"/>
                            </p:stCondLst>
                            <p:childTnLst>
                              <p:par>
                                <p:cTn id="30" presetID="14" presetClass="entr" presetSubtype="5" fill="hold" nodeType="afterEffect">
                                  <p:stCondLst>
                                    <p:cond delay="0"/>
                                  </p:stCondLst>
                                  <p:childTnLst>
                                    <p:set>
                                      <p:cBhvr>
                                        <p:cTn id="31" dur="1" fill="hold">
                                          <p:stCondLst>
                                            <p:cond delay="0"/>
                                          </p:stCondLst>
                                        </p:cTn>
                                        <p:tgtEl>
                                          <p:spTgt spid="13328"/>
                                        </p:tgtEl>
                                        <p:attrNameLst>
                                          <p:attrName>style.visibility</p:attrName>
                                        </p:attrNameLst>
                                      </p:cBhvr>
                                      <p:to>
                                        <p:strVal val="visible"/>
                                      </p:to>
                                    </p:set>
                                    <p:animEffect transition="in" filter="randombar(vertical)">
                                      <p:cBhvr>
                                        <p:cTn id="32" dur="500"/>
                                        <p:tgtEl>
                                          <p:spTgt spid="133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1"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s3.amazonaws.com/presspublisher-do/upload/2697/duraeuropos1.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7455" r="2487"/>
          <a:stretch/>
        </p:blipFill>
        <p:spPr bwMode="auto">
          <a:xfrm>
            <a:off x="0" y="57160"/>
            <a:ext cx="9144000" cy="6828224"/>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a:xfrm>
            <a:off x="1475655" y="1388350"/>
            <a:ext cx="7590001" cy="4572000"/>
          </a:xfr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a:normAutofit fontScale="92500"/>
          </a:bodyPr>
          <a:lstStyle/>
          <a:p>
            <a:r>
              <a:rPr lang="en-GB" dirty="0">
                <a:solidFill>
                  <a:srgbClr val="FFFF00"/>
                </a:solidFill>
              </a:rPr>
              <a:t>Exercise for next week:</a:t>
            </a:r>
          </a:p>
          <a:p>
            <a:r>
              <a:rPr lang="en-GB" dirty="0">
                <a:solidFill>
                  <a:srgbClr val="FFFF00"/>
                </a:solidFill>
              </a:rPr>
              <a:t>Is there an ‘imperial religion’, a ‘religion’ for the Roman empire…</a:t>
            </a:r>
          </a:p>
          <a:p>
            <a:r>
              <a:rPr lang="en-GB" dirty="0">
                <a:solidFill>
                  <a:srgbClr val="FFFF00"/>
                </a:solidFill>
              </a:rPr>
              <a:t>Clifford Ando, The Matter of the Gods, part II, </a:t>
            </a:r>
            <a:r>
              <a:rPr lang="en-GB" dirty="0" err="1">
                <a:solidFill>
                  <a:srgbClr val="FFFF00"/>
                </a:solidFill>
              </a:rPr>
              <a:t>ch.</a:t>
            </a:r>
            <a:r>
              <a:rPr lang="en-GB" dirty="0">
                <a:solidFill>
                  <a:srgbClr val="FFFF00"/>
                </a:solidFill>
              </a:rPr>
              <a:t> 5+6 (</a:t>
            </a:r>
            <a:r>
              <a:rPr lang="en-GB" dirty="0">
                <a:solidFill>
                  <a:srgbClr val="FFFF00"/>
                </a:solidFill>
                <a:hlinkClick r:id="rId4"/>
              </a:rPr>
              <a:t>online</a:t>
            </a:r>
            <a:r>
              <a:rPr lang="en-GB" dirty="0">
                <a:solidFill>
                  <a:srgbClr val="FFFF00"/>
                </a:solidFill>
              </a:rPr>
              <a:t>)</a:t>
            </a:r>
          </a:p>
          <a:p>
            <a:r>
              <a:rPr lang="en-GB" sz="2300" dirty="0">
                <a:solidFill>
                  <a:srgbClr val="FFFF00"/>
                </a:solidFill>
              </a:rPr>
              <a:t>Also </a:t>
            </a:r>
            <a:r>
              <a:rPr lang="en-GB" sz="2300" dirty="0" err="1">
                <a:solidFill>
                  <a:srgbClr val="FFFF00"/>
                </a:solidFill>
              </a:rPr>
              <a:t>loook</a:t>
            </a:r>
            <a:r>
              <a:rPr lang="en-GB" sz="2300" dirty="0">
                <a:solidFill>
                  <a:srgbClr val="FFFF00"/>
                </a:solidFill>
              </a:rPr>
              <a:t> at: </a:t>
            </a:r>
          </a:p>
          <a:p>
            <a:pPr lvl="1"/>
            <a:r>
              <a:rPr lang="en-GB" sz="2100" i="1" dirty="0">
                <a:solidFill>
                  <a:srgbClr val="FFFF00"/>
                </a:solidFill>
              </a:rPr>
              <a:t>Impact of imperial </a:t>
            </a:r>
            <a:r>
              <a:rPr lang="en-GB" sz="2100" i="1" dirty="0" err="1">
                <a:solidFill>
                  <a:srgbClr val="FFFF00"/>
                </a:solidFill>
              </a:rPr>
              <a:t>rome</a:t>
            </a:r>
            <a:r>
              <a:rPr lang="en-GB" sz="2100" i="1" dirty="0">
                <a:solidFill>
                  <a:srgbClr val="FFFF00"/>
                </a:solidFill>
              </a:rPr>
              <a:t> on Religions, Ritual and Religious Life in the Roman Empire (Proceedings, 5, Impact of Empire) (</a:t>
            </a:r>
            <a:r>
              <a:rPr lang="en-GB" sz="2100" i="1" dirty="0">
                <a:solidFill>
                  <a:srgbClr val="FFFF00"/>
                </a:solidFill>
                <a:hlinkClick r:id="rId5"/>
              </a:rPr>
              <a:t>online</a:t>
            </a:r>
            <a:r>
              <a:rPr lang="en-GB" sz="2100" i="1" dirty="0">
                <a:solidFill>
                  <a:srgbClr val="FFFF00"/>
                </a:solidFill>
              </a:rPr>
              <a:t>)</a:t>
            </a:r>
            <a:endParaRPr lang="en-GB" sz="2100" dirty="0">
              <a:solidFill>
                <a:srgbClr val="FFFF00"/>
              </a:solidFill>
            </a:endParaRPr>
          </a:p>
          <a:p>
            <a:pPr lvl="1"/>
            <a:r>
              <a:rPr lang="en-GB" sz="2100" dirty="0">
                <a:solidFill>
                  <a:srgbClr val="FFFF00"/>
                </a:solidFill>
              </a:rPr>
              <a:t>Brodd, Jeffrey.; Reed, Jonathan L., </a:t>
            </a:r>
            <a:r>
              <a:rPr lang="en-GB" sz="2100" i="1" dirty="0">
                <a:solidFill>
                  <a:srgbClr val="FFFF00"/>
                </a:solidFill>
              </a:rPr>
              <a:t>Rome and religion: a cross-disciplinary dialogue on the imperial cult.</a:t>
            </a:r>
            <a:r>
              <a:rPr lang="en-GB" sz="2100" dirty="0">
                <a:solidFill>
                  <a:srgbClr val="FFFF00"/>
                </a:solidFill>
              </a:rPr>
              <a:t> 2011 (</a:t>
            </a:r>
            <a:r>
              <a:rPr lang="en-GB" sz="2100" dirty="0">
                <a:solidFill>
                  <a:srgbClr val="FFFF00"/>
                </a:solidFill>
                <a:hlinkClick r:id="rId6"/>
              </a:rPr>
              <a:t>online</a:t>
            </a:r>
            <a:r>
              <a:rPr lang="en-GB" sz="2100" dirty="0">
                <a:solidFill>
                  <a:srgbClr val="FFFF00"/>
                </a:solidFill>
              </a:rPr>
              <a:t>).</a:t>
            </a:r>
          </a:p>
          <a:p>
            <a:pPr lvl="1"/>
            <a:r>
              <a:rPr lang="en-GB" sz="2100" dirty="0" err="1">
                <a:solidFill>
                  <a:srgbClr val="FFFF00"/>
                </a:solidFill>
              </a:rPr>
              <a:t>Wojciechowski</a:t>
            </a:r>
            <a:r>
              <a:rPr lang="en-GB" sz="2100" dirty="0">
                <a:solidFill>
                  <a:srgbClr val="FFFF00"/>
                </a:solidFill>
              </a:rPr>
              <a:t>, </a:t>
            </a:r>
            <a:r>
              <a:rPr lang="en-GB" sz="2100" dirty="0" err="1">
                <a:solidFill>
                  <a:srgbClr val="FFFF00"/>
                </a:solidFill>
              </a:rPr>
              <a:t>Przemyslaw</a:t>
            </a:r>
            <a:r>
              <a:rPr lang="en-GB" sz="2100" dirty="0">
                <a:solidFill>
                  <a:srgbClr val="FFFF00"/>
                </a:solidFill>
              </a:rPr>
              <a:t>,  'The imperial cult in Roman religious </a:t>
            </a:r>
            <a:r>
              <a:rPr lang="en-GB" sz="2100" dirty="0" err="1">
                <a:solidFill>
                  <a:srgbClr val="FFFF00"/>
                </a:solidFill>
              </a:rPr>
              <a:t>asociations</a:t>
            </a:r>
            <a:r>
              <a:rPr lang="en-GB" sz="2100" dirty="0">
                <a:solidFill>
                  <a:srgbClr val="FFFF00"/>
                </a:solidFill>
              </a:rPr>
              <a:t>', Electrum, 2014, Vol.21, pp.153-162 (</a:t>
            </a:r>
            <a:r>
              <a:rPr lang="en-GB" sz="2100" dirty="0">
                <a:solidFill>
                  <a:srgbClr val="FFFF00"/>
                </a:solidFill>
                <a:hlinkClick r:id="rId7"/>
              </a:rPr>
              <a:t>online</a:t>
            </a:r>
            <a:r>
              <a:rPr lang="en-GB" sz="2100" dirty="0">
                <a:solidFill>
                  <a:srgbClr val="FFFF00"/>
                </a:solidFill>
              </a:rPr>
              <a:t>)</a:t>
            </a:r>
            <a:endParaRPr lang="en-GB" dirty="0">
              <a:solidFill>
                <a:srgbClr val="FFFF00"/>
              </a:solidFill>
            </a:endParaRPr>
          </a:p>
        </p:txBody>
      </p:sp>
      <p:sp>
        <p:nvSpPr>
          <p:cNvPr id="3" name="Title 2"/>
          <p:cNvSpPr>
            <a:spLocks noGrp="1"/>
          </p:cNvSpPr>
          <p:nvPr>
            <p:ph type="title"/>
          </p:nvPr>
        </p:nvSpPr>
        <p:spPr/>
        <p:txBody>
          <a:bodyPr/>
          <a:lstStyle/>
          <a:p>
            <a:endParaRPr lang="en-GB" dirty="0"/>
          </a:p>
        </p:txBody>
      </p:sp>
      <p:pic>
        <p:nvPicPr>
          <p:cNvPr id="5" name="Picture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9512" y="2972978"/>
            <a:ext cx="1368152" cy="2086432"/>
          </a:xfrm>
          <a:prstGeom prst="rect">
            <a:avLst/>
          </a:prstGeom>
        </p:spPr>
      </p:pic>
    </p:spTree>
    <p:extLst>
      <p:ext uri="{BB962C8B-B14F-4D97-AF65-F5344CB8AC3E}">
        <p14:creationId xmlns:p14="http://schemas.microsoft.com/office/powerpoint/2010/main" val="266029190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nodePh="1">
                                  <p:stCondLst>
                                    <p:cond delay="750"/>
                                  </p:stCondLst>
                                  <p:endCondLst>
                                    <p:cond evt="begin" delay="0">
                                      <p:tn val="5"/>
                                    </p:cond>
                                  </p:endCondLst>
                                  <p:childTnLst>
                                    <p:animScale>
                                      <p:cBhvr>
                                        <p:cTn id="6" dur="3000" fill="hold"/>
                                        <p:tgtEl>
                                          <p:spTgt spid="3"/>
                                        </p:tgtEl>
                                      </p:cBhvr>
                                      <p:by x="150000" y="150000"/>
                                    </p:animScale>
                                  </p:childTnLst>
                                </p:cTn>
                              </p:par>
                            </p:childTnLst>
                          </p:cTn>
                        </p:par>
                        <p:par>
                          <p:cTn id="7" fill="hold">
                            <p:stCondLst>
                              <p:cond delay="3750"/>
                            </p:stCondLst>
                            <p:childTnLst>
                              <p:par>
                                <p:cTn id="8" presetID="42" presetClass="entr" presetSubtype="0" fill="hold" grpId="0" nodeType="afterEffect">
                                  <p:stCondLst>
                                    <p:cond delay="0"/>
                                  </p:stCondLst>
                                  <p:childTnLst>
                                    <p:set>
                                      <p:cBhvr>
                                        <p:cTn id="9" dur="1" fill="hold">
                                          <p:stCondLst>
                                            <p:cond delay="0"/>
                                          </p:stCondLst>
                                        </p:cTn>
                                        <p:tgtEl>
                                          <p:spTgt spid="2">
                                            <p:bg/>
                                          </p:spTgt>
                                        </p:tgtEl>
                                        <p:attrNameLst>
                                          <p:attrName>style.visibility</p:attrName>
                                        </p:attrNameLst>
                                      </p:cBhvr>
                                      <p:to>
                                        <p:strVal val="visible"/>
                                      </p:to>
                                    </p:set>
                                    <p:animEffect transition="in" filter="fade">
                                      <p:cBhvr>
                                        <p:cTn id="10" dur="1000"/>
                                        <p:tgtEl>
                                          <p:spTgt spid="2">
                                            <p:bg/>
                                          </p:spTgt>
                                        </p:tgtEl>
                                      </p:cBhvr>
                                    </p:animEffect>
                                    <p:anim calcmode="lin" valueType="num">
                                      <p:cBhvr>
                                        <p:cTn id="11" dur="1000" fill="hold"/>
                                        <p:tgtEl>
                                          <p:spTgt spid="2">
                                            <p:bg/>
                                          </p:spTgt>
                                        </p:tgtEl>
                                        <p:attrNameLst>
                                          <p:attrName>ppt_x</p:attrName>
                                        </p:attrNameLst>
                                      </p:cBhvr>
                                      <p:tavLst>
                                        <p:tav tm="0">
                                          <p:val>
                                            <p:strVal val="#ppt_x"/>
                                          </p:val>
                                        </p:tav>
                                        <p:tav tm="100000">
                                          <p:val>
                                            <p:strVal val="#ppt_x"/>
                                          </p:val>
                                        </p:tav>
                                      </p:tavLst>
                                    </p:anim>
                                    <p:anim calcmode="lin" valueType="num">
                                      <p:cBhvr>
                                        <p:cTn id="12" dur="1000" fill="hold"/>
                                        <p:tgtEl>
                                          <p:spTgt spid="2">
                                            <p:bg/>
                                          </p:spTgt>
                                        </p:tgtEl>
                                        <p:attrNameLst>
                                          <p:attrName>ppt_y</p:attrName>
                                        </p:attrNameLst>
                                      </p:cBhvr>
                                      <p:tavLst>
                                        <p:tav tm="0">
                                          <p:val>
                                            <p:strVal val="#ppt_y+.1"/>
                                          </p:val>
                                        </p:tav>
                                        <p:tav tm="100000">
                                          <p:val>
                                            <p:strVal val="#ppt_y"/>
                                          </p:val>
                                        </p:tav>
                                      </p:tavLst>
                                    </p:anim>
                                  </p:childTnLst>
                                </p:cTn>
                              </p:par>
                            </p:childTnLst>
                          </p:cTn>
                        </p:par>
                        <p:par>
                          <p:cTn id="13" fill="hold">
                            <p:stCondLst>
                              <p:cond delay="4750"/>
                            </p:stCondLst>
                            <p:childTnLst>
                              <p:par>
                                <p:cTn id="14" presetID="42" presetClass="entr" presetSubtype="0" fill="hold" grpId="0" nodeType="afterEffect">
                                  <p:stCondLst>
                                    <p:cond delay="0"/>
                                  </p:stCondLst>
                                  <p:childTnLst>
                                    <p:set>
                                      <p:cBhvr>
                                        <p:cTn id="15" dur="1" fill="hold">
                                          <p:stCondLst>
                                            <p:cond delay="0"/>
                                          </p:stCondLst>
                                        </p:cTn>
                                        <p:tgtEl>
                                          <p:spTgt spid="2">
                                            <p:txEl>
                                              <p:pRg st="0" end="0"/>
                                            </p:txEl>
                                          </p:spTgt>
                                        </p:tgtEl>
                                        <p:attrNameLst>
                                          <p:attrName>style.visibility</p:attrName>
                                        </p:attrNameLst>
                                      </p:cBhvr>
                                      <p:to>
                                        <p:strVal val="visible"/>
                                      </p:to>
                                    </p:set>
                                    <p:animEffect transition="in" filter="fade">
                                      <p:cBhvr>
                                        <p:cTn id="16" dur="1000"/>
                                        <p:tgtEl>
                                          <p:spTgt spid="2">
                                            <p:txEl>
                                              <p:pRg st="0" end="0"/>
                                            </p:txEl>
                                          </p:spTgt>
                                        </p:tgtEl>
                                      </p:cBhvr>
                                    </p:animEffect>
                                    <p:anim calcmode="lin" valueType="num">
                                      <p:cBhvr>
                                        <p:cTn id="17"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9" fill="hold">
                            <p:stCondLst>
                              <p:cond delay="5750"/>
                            </p:stCondLst>
                            <p:childTnLst>
                              <p:par>
                                <p:cTn id="20" presetID="42" presetClass="entr" presetSubtype="0" fill="hold" grpId="0" nodeType="afterEffect">
                                  <p:stCondLst>
                                    <p:cond delay="0"/>
                                  </p:stCondLst>
                                  <p:childTnLst>
                                    <p:set>
                                      <p:cBhvr>
                                        <p:cTn id="21" dur="1" fill="hold">
                                          <p:stCondLst>
                                            <p:cond delay="0"/>
                                          </p:stCondLst>
                                        </p:cTn>
                                        <p:tgtEl>
                                          <p:spTgt spid="2">
                                            <p:txEl>
                                              <p:pRg st="1" end="1"/>
                                            </p:txEl>
                                          </p:spTgt>
                                        </p:tgtEl>
                                        <p:attrNameLst>
                                          <p:attrName>style.visibility</p:attrName>
                                        </p:attrNameLst>
                                      </p:cBhvr>
                                      <p:to>
                                        <p:strVal val="visible"/>
                                      </p:to>
                                    </p:set>
                                    <p:animEffect transition="in" filter="fade">
                                      <p:cBhvr>
                                        <p:cTn id="22" dur="1000"/>
                                        <p:tgtEl>
                                          <p:spTgt spid="2">
                                            <p:txEl>
                                              <p:pRg st="1" end="1"/>
                                            </p:txEl>
                                          </p:spTgt>
                                        </p:tgtEl>
                                      </p:cBhvr>
                                    </p:animEffect>
                                    <p:anim calcmode="lin" valueType="num">
                                      <p:cBhvr>
                                        <p:cTn id="2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25" fill="hold">
                            <p:stCondLst>
                              <p:cond delay="6750"/>
                            </p:stCondLst>
                            <p:childTnLst>
                              <p:par>
                                <p:cTn id="26" presetID="42" presetClass="entr" presetSubtype="0" fill="hold" grpId="0" nodeType="after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1000"/>
                                        <p:tgtEl>
                                          <p:spTgt spid="2">
                                            <p:txEl>
                                              <p:pRg st="2" end="2"/>
                                            </p:txEl>
                                          </p:spTgt>
                                        </p:tgtEl>
                                      </p:cBhvr>
                                    </p:animEffect>
                                    <p:anim calcmode="lin" valueType="num">
                                      <p:cBhvr>
                                        <p:cTn id="29"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31" fill="hold">
                            <p:stCondLst>
                              <p:cond delay="7750"/>
                            </p:stCondLst>
                            <p:childTnLst>
                              <p:par>
                                <p:cTn id="32" presetID="42" presetClass="entr" presetSubtype="0" fill="hold" grpId="0" nodeType="afterEffect">
                                  <p:stCondLst>
                                    <p:cond delay="0"/>
                                  </p:stCondLst>
                                  <p:childTnLst>
                                    <p:set>
                                      <p:cBhvr>
                                        <p:cTn id="33" dur="1" fill="hold">
                                          <p:stCondLst>
                                            <p:cond delay="0"/>
                                          </p:stCondLst>
                                        </p:cTn>
                                        <p:tgtEl>
                                          <p:spTgt spid="2">
                                            <p:txEl>
                                              <p:pRg st="3" end="3"/>
                                            </p:txEl>
                                          </p:spTgt>
                                        </p:tgtEl>
                                        <p:attrNameLst>
                                          <p:attrName>style.visibility</p:attrName>
                                        </p:attrNameLst>
                                      </p:cBhvr>
                                      <p:to>
                                        <p:strVal val="visible"/>
                                      </p:to>
                                    </p:set>
                                    <p:animEffect transition="in" filter="fade">
                                      <p:cBhvr>
                                        <p:cTn id="34" dur="1000"/>
                                        <p:tgtEl>
                                          <p:spTgt spid="2">
                                            <p:txEl>
                                              <p:pRg st="3" end="3"/>
                                            </p:txEl>
                                          </p:spTgt>
                                        </p:tgtEl>
                                      </p:cBhvr>
                                    </p:animEffect>
                                    <p:anim calcmode="lin" valueType="num">
                                      <p:cBhvr>
                                        <p:cTn id="3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37" fill="hold">
                            <p:stCondLst>
                              <p:cond delay="8750"/>
                            </p:stCondLst>
                            <p:childTnLst>
                              <p:par>
                                <p:cTn id="38" presetID="42" presetClass="entr" presetSubtype="0" fill="hold" grpId="0" nodeType="afterEffect">
                                  <p:stCondLst>
                                    <p:cond delay="0"/>
                                  </p:stCondLst>
                                  <p:childTnLst>
                                    <p:set>
                                      <p:cBhvr>
                                        <p:cTn id="39" dur="1" fill="hold">
                                          <p:stCondLst>
                                            <p:cond delay="0"/>
                                          </p:stCondLst>
                                        </p:cTn>
                                        <p:tgtEl>
                                          <p:spTgt spid="2">
                                            <p:txEl>
                                              <p:pRg st="4" end="4"/>
                                            </p:txEl>
                                          </p:spTgt>
                                        </p:tgtEl>
                                        <p:attrNameLst>
                                          <p:attrName>style.visibility</p:attrName>
                                        </p:attrNameLst>
                                      </p:cBhvr>
                                      <p:to>
                                        <p:strVal val="visible"/>
                                      </p:to>
                                    </p:set>
                                    <p:animEffect transition="in" filter="fade">
                                      <p:cBhvr>
                                        <p:cTn id="40" dur="1000"/>
                                        <p:tgtEl>
                                          <p:spTgt spid="2">
                                            <p:txEl>
                                              <p:pRg st="4" end="4"/>
                                            </p:txEl>
                                          </p:spTgt>
                                        </p:tgtEl>
                                      </p:cBhvr>
                                    </p:animEffect>
                                    <p:anim calcmode="lin" valueType="num">
                                      <p:cBhvr>
                                        <p:cTn id="41"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43" fill="hold">
                            <p:stCondLst>
                              <p:cond delay="9750"/>
                            </p:stCondLst>
                            <p:childTnLst>
                              <p:par>
                                <p:cTn id="44" presetID="42" presetClass="entr" presetSubtype="0" fill="hold" grpId="0" nodeType="afterEffect">
                                  <p:stCondLst>
                                    <p:cond delay="0"/>
                                  </p:stCondLst>
                                  <p:childTnLst>
                                    <p:set>
                                      <p:cBhvr>
                                        <p:cTn id="45" dur="1" fill="hold">
                                          <p:stCondLst>
                                            <p:cond delay="0"/>
                                          </p:stCondLst>
                                        </p:cTn>
                                        <p:tgtEl>
                                          <p:spTgt spid="2">
                                            <p:txEl>
                                              <p:pRg st="5" end="5"/>
                                            </p:txEl>
                                          </p:spTgt>
                                        </p:tgtEl>
                                        <p:attrNameLst>
                                          <p:attrName>style.visibility</p:attrName>
                                        </p:attrNameLst>
                                      </p:cBhvr>
                                      <p:to>
                                        <p:strVal val="visible"/>
                                      </p:to>
                                    </p:set>
                                    <p:animEffect transition="in" filter="fade">
                                      <p:cBhvr>
                                        <p:cTn id="46" dur="1000"/>
                                        <p:tgtEl>
                                          <p:spTgt spid="2">
                                            <p:txEl>
                                              <p:pRg st="5" end="5"/>
                                            </p:txEl>
                                          </p:spTgt>
                                        </p:tgtEl>
                                      </p:cBhvr>
                                    </p:animEffect>
                                    <p:anim calcmode="lin" valueType="num">
                                      <p:cBhvr>
                                        <p:cTn id="47"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49" fill="hold">
                            <p:stCondLst>
                              <p:cond delay="10750"/>
                            </p:stCondLst>
                            <p:childTnLst>
                              <p:par>
                                <p:cTn id="50" presetID="42" presetClass="entr" presetSubtype="0" fill="hold" grpId="0" nodeType="afterEffect">
                                  <p:stCondLst>
                                    <p:cond delay="0"/>
                                  </p:stCondLst>
                                  <p:childTnLst>
                                    <p:set>
                                      <p:cBhvr>
                                        <p:cTn id="51" dur="1" fill="hold">
                                          <p:stCondLst>
                                            <p:cond delay="0"/>
                                          </p:stCondLst>
                                        </p:cTn>
                                        <p:tgtEl>
                                          <p:spTgt spid="2">
                                            <p:txEl>
                                              <p:pRg st="6" end="6"/>
                                            </p:txEl>
                                          </p:spTgt>
                                        </p:tgtEl>
                                        <p:attrNameLst>
                                          <p:attrName>style.visibility</p:attrName>
                                        </p:attrNameLst>
                                      </p:cBhvr>
                                      <p:to>
                                        <p:strVal val="visible"/>
                                      </p:to>
                                    </p:set>
                                    <p:animEffect transition="in" filter="fade">
                                      <p:cBhvr>
                                        <p:cTn id="52" dur="1000"/>
                                        <p:tgtEl>
                                          <p:spTgt spid="2">
                                            <p:txEl>
                                              <p:pRg st="6" end="6"/>
                                            </p:txEl>
                                          </p:spTgt>
                                        </p:tgtEl>
                                      </p:cBhvr>
                                    </p:animEffect>
                                    <p:anim calcmode="lin" valueType="num">
                                      <p:cBhvr>
                                        <p:cTn id="53"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54"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par>
                          <p:cTn id="55" fill="hold">
                            <p:stCondLst>
                              <p:cond delay="11750"/>
                            </p:stCondLst>
                            <p:childTnLst>
                              <p:par>
                                <p:cTn id="56" presetID="42" presetClass="entr" presetSubtype="0" fill="hold" nodeType="afterEffect">
                                  <p:stCondLst>
                                    <p:cond delay="0"/>
                                  </p:stCondLst>
                                  <p:childTnLst>
                                    <p:set>
                                      <p:cBhvr>
                                        <p:cTn id="57" dur="1" fill="hold">
                                          <p:stCondLst>
                                            <p:cond delay="0"/>
                                          </p:stCondLst>
                                        </p:cTn>
                                        <p:tgtEl>
                                          <p:spTgt spid="5"/>
                                        </p:tgtEl>
                                        <p:attrNameLst>
                                          <p:attrName>style.visibility</p:attrName>
                                        </p:attrNameLst>
                                      </p:cBhvr>
                                      <p:to>
                                        <p:strVal val="visible"/>
                                      </p:to>
                                    </p:set>
                                    <p:animEffect transition="in" filter="fade">
                                      <p:cBhvr>
                                        <p:cTn id="58" dur="1000"/>
                                        <p:tgtEl>
                                          <p:spTgt spid="5"/>
                                        </p:tgtEl>
                                      </p:cBhvr>
                                    </p:animEffect>
                                    <p:anim calcmode="lin" valueType="num">
                                      <p:cBhvr>
                                        <p:cTn id="59" dur="1000" fill="hold"/>
                                        <p:tgtEl>
                                          <p:spTgt spid="5"/>
                                        </p:tgtEl>
                                        <p:attrNameLst>
                                          <p:attrName>ppt_x</p:attrName>
                                        </p:attrNameLst>
                                      </p:cBhvr>
                                      <p:tavLst>
                                        <p:tav tm="0">
                                          <p:val>
                                            <p:strVal val="#ppt_x"/>
                                          </p:val>
                                        </p:tav>
                                        <p:tav tm="100000">
                                          <p:val>
                                            <p:strVal val="#ppt_x"/>
                                          </p:val>
                                        </p:tav>
                                      </p:tavLst>
                                    </p:anim>
                                    <p:anim calcmode="lin" valueType="num">
                                      <p:cBhvr>
                                        <p:cTn id="6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24000"/>
            <a:ext cx="8229600" cy="2841104"/>
          </a:xfrm>
        </p:spPr>
        <p:txBody>
          <a:bodyPr>
            <a:normAutofit lnSpcReduction="10000"/>
          </a:bodyPr>
          <a:lstStyle/>
          <a:p>
            <a:r>
              <a:rPr lang="en-GB" dirty="0"/>
              <a:t>Greco-Roman religion: </a:t>
            </a:r>
            <a:br>
              <a:rPr lang="en-GB" dirty="0"/>
            </a:br>
            <a:r>
              <a:rPr lang="en-GB" dirty="0"/>
              <a:t>focus on city, well-being of its inhabitants...</a:t>
            </a:r>
          </a:p>
          <a:p>
            <a:pPr lvl="1"/>
            <a:r>
              <a:rPr lang="en-GB" dirty="0"/>
              <a:t>traditional cults </a:t>
            </a:r>
          </a:p>
          <a:p>
            <a:r>
              <a:rPr lang="en-GB" dirty="0"/>
              <a:t>„Religious freedom“: </a:t>
            </a:r>
            <a:br>
              <a:rPr lang="en-GB" dirty="0"/>
            </a:br>
            <a:r>
              <a:rPr lang="en-GB" dirty="0"/>
              <a:t>everybody can worship the deities he/she wishes to worship, as long as the pre-eminence  of the civic cult was respected</a:t>
            </a:r>
          </a:p>
        </p:txBody>
      </p:sp>
      <p:sp>
        <p:nvSpPr>
          <p:cNvPr id="3" name="Title 2"/>
          <p:cNvSpPr>
            <a:spLocks noGrp="1"/>
          </p:cNvSpPr>
          <p:nvPr>
            <p:ph type="title"/>
          </p:nvPr>
        </p:nvSpPr>
        <p:spPr/>
        <p:txBody>
          <a:bodyPr/>
          <a:lstStyle/>
          <a:p>
            <a:r>
              <a:rPr lang="de-DE" dirty="0"/>
              <a:t>Religion &amp; freedom</a:t>
            </a:r>
            <a:endParaRPr lang="en-GB" dirty="0"/>
          </a:p>
        </p:txBody>
      </p:sp>
      <p:pic>
        <p:nvPicPr>
          <p:cNvPr id="8194" name="Picture 2" descr="http://arachne.uni-koeln.de/arachne/images/image.php?key=2029541&amp;width=500&amp;height=500&amp;rotation=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1124744"/>
            <a:ext cx="4137670" cy="5591445"/>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http://www.liederschmitt.de/tempelbezirk_2.jpg"/>
          <p:cNvPicPr>
            <a:picLocks noChangeAspect="1" noChangeArrowheads="1"/>
          </p:cNvPicPr>
          <p:nvPr/>
        </p:nvPicPr>
        <p:blipFill rotWithShape="1">
          <a:blip r:embed="rId3">
            <a:extLst>
              <a:ext uri="{28A0092B-C50C-407E-A947-70E740481C1C}">
                <a14:useLocalDpi xmlns:a14="http://schemas.microsoft.com/office/drawing/2010/main" val="0"/>
              </a:ext>
            </a:extLst>
          </a:blip>
          <a:srcRect r="12614"/>
          <a:stretch/>
        </p:blipFill>
        <p:spPr bwMode="auto">
          <a:xfrm>
            <a:off x="4499992" y="1916832"/>
            <a:ext cx="4486371" cy="3076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16016" y="5627073"/>
            <a:ext cx="3528392" cy="369332"/>
          </a:xfrm>
          <a:prstGeom prst="rect">
            <a:avLst/>
          </a:prstGeom>
          <a:noFill/>
        </p:spPr>
        <p:txBody>
          <a:bodyPr wrap="square" rtlCol="0">
            <a:spAutoFit/>
          </a:bodyPr>
          <a:lstStyle/>
          <a:p>
            <a:pPr algn="r"/>
            <a:r>
              <a:rPr lang="en-GB" dirty="0" err="1">
                <a:solidFill>
                  <a:srgbClr val="FFFF00"/>
                </a:solidFill>
              </a:rPr>
              <a:t>Altbachtal</a:t>
            </a:r>
            <a:r>
              <a:rPr lang="en-GB" dirty="0">
                <a:solidFill>
                  <a:srgbClr val="FFFF00"/>
                </a:solidFill>
              </a:rPr>
              <a:t>, Trier, </a:t>
            </a:r>
            <a:r>
              <a:rPr lang="en-GB" dirty="0" err="1">
                <a:solidFill>
                  <a:srgbClr val="FFFF00"/>
                </a:solidFill>
              </a:rPr>
              <a:t>Belgica</a:t>
            </a:r>
            <a:endParaRPr lang="en-GB" dirty="0">
              <a:solidFill>
                <a:srgbClr val="FFFF00"/>
              </a:solidFill>
            </a:endParaRPr>
          </a:p>
        </p:txBody>
      </p:sp>
    </p:spTree>
    <p:extLst>
      <p:ext uri="{BB962C8B-B14F-4D97-AF65-F5344CB8AC3E}">
        <p14:creationId xmlns:p14="http://schemas.microsoft.com/office/powerpoint/2010/main" val="94930572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nodeType="afterEffect">
                                  <p:stCondLst>
                                    <p:cond delay="0"/>
                                  </p:stCondLst>
                                  <p:childTnLst>
                                    <p:set>
                                      <p:cBhvr>
                                        <p:cTn id="12" dur="1" fill="hold">
                                          <p:stCondLst>
                                            <p:cond delay="0"/>
                                          </p:stCondLst>
                                        </p:cTn>
                                        <p:tgtEl>
                                          <p:spTgt spid="8196"/>
                                        </p:tgtEl>
                                        <p:attrNameLst>
                                          <p:attrName>style.visibility</p:attrName>
                                        </p:attrNameLst>
                                      </p:cBhvr>
                                      <p:to>
                                        <p:strVal val="visible"/>
                                      </p:to>
                                    </p:set>
                                    <p:animEffect transition="in" filter="fade">
                                      <p:cBhvr>
                                        <p:cTn id="13" dur="1000"/>
                                        <p:tgtEl>
                                          <p:spTgt spid="8196"/>
                                        </p:tgtEl>
                                      </p:cBhvr>
                                    </p:animEffect>
                                    <p:anim calcmode="lin" valueType="num">
                                      <p:cBhvr>
                                        <p:cTn id="14" dur="1000" fill="hold"/>
                                        <p:tgtEl>
                                          <p:spTgt spid="8196"/>
                                        </p:tgtEl>
                                        <p:attrNameLst>
                                          <p:attrName>ppt_x</p:attrName>
                                        </p:attrNameLst>
                                      </p:cBhvr>
                                      <p:tavLst>
                                        <p:tav tm="0">
                                          <p:val>
                                            <p:strVal val="#ppt_x"/>
                                          </p:val>
                                        </p:tav>
                                        <p:tav tm="100000">
                                          <p:val>
                                            <p:strVal val="#ppt_x"/>
                                          </p:val>
                                        </p:tav>
                                      </p:tavLst>
                                    </p:anim>
                                    <p:anim calcmode="lin" valueType="num">
                                      <p:cBhvr>
                                        <p:cTn id="15" dur="1000" fill="hold"/>
                                        <p:tgtEl>
                                          <p:spTgt spid="8196"/>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457200" y="1524000"/>
            <a:ext cx="8229600" cy="4572000"/>
          </a:xfrm>
        </p:spPr>
        <p:txBody>
          <a:bodyPr>
            <a:normAutofit lnSpcReduction="10000"/>
          </a:bodyPr>
          <a:lstStyle/>
          <a:p>
            <a:r>
              <a:rPr lang="en-GB" dirty="0"/>
              <a:t>Greco-Roman religion: </a:t>
            </a:r>
            <a:br>
              <a:rPr lang="en-GB" dirty="0"/>
            </a:br>
            <a:r>
              <a:rPr lang="en-GB" dirty="0"/>
              <a:t>focus on city, well-being of its inhabitants...</a:t>
            </a:r>
          </a:p>
          <a:p>
            <a:pPr lvl="1"/>
            <a:r>
              <a:rPr lang="en-GB" dirty="0"/>
              <a:t>traditional cults </a:t>
            </a:r>
          </a:p>
          <a:p>
            <a:r>
              <a:rPr lang="en-GB" dirty="0"/>
              <a:t>„Religious freedom“: </a:t>
            </a:r>
            <a:br>
              <a:rPr lang="en-GB" dirty="0"/>
            </a:br>
            <a:r>
              <a:rPr lang="en-GB" dirty="0"/>
              <a:t>everybody can worship the deities he/she wishes to worship, as long as the pre-eminence  of the civic cult was respected</a:t>
            </a:r>
          </a:p>
          <a:p>
            <a:r>
              <a:rPr lang="en-GB" dirty="0"/>
              <a:t>Limits of tolerance:</a:t>
            </a:r>
          </a:p>
          <a:p>
            <a:pPr lvl="1"/>
            <a:r>
              <a:rPr lang="en-GB" dirty="0"/>
              <a:t>When certain cults become a threat to public order...</a:t>
            </a:r>
          </a:p>
          <a:p>
            <a:pPr lvl="1"/>
            <a:r>
              <a:rPr lang="en-GB" dirty="0"/>
              <a:t>In Rome: measures against </a:t>
            </a:r>
            <a:br>
              <a:rPr lang="en-GB" dirty="0"/>
            </a:br>
            <a:r>
              <a:rPr lang="en-GB" dirty="0"/>
              <a:t>astrology, soothsayers, philosophers, druids,…</a:t>
            </a:r>
          </a:p>
          <a:p>
            <a:pPr lvl="1"/>
            <a:r>
              <a:rPr lang="de-DE" dirty="0"/>
              <a:t>186 B.C. </a:t>
            </a:r>
            <a:r>
              <a:rPr lang="de-DE" i="1" dirty="0"/>
              <a:t>lex de Bacchanalia</a:t>
            </a:r>
            <a:endParaRPr lang="en-GB" dirty="0"/>
          </a:p>
        </p:txBody>
      </p:sp>
      <p:sp>
        <p:nvSpPr>
          <p:cNvPr id="5" name="Title 2"/>
          <p:cNvSpPr>
            <a:spLocks noGrp="1"/>
          </p:cNvSpPr>
          <p:nvPr>
            <p:ph type="title"/>
          </p:nvPr>
        </p:nvSpPr>
        <p:spPr>
          <a:xfrm>
            <a:off x="457200" y="152400"/>
            <a:ext cx="8229600" cy="1219200"/>
          </a:xfrm>
        </p:spPr>
        <p:txBody>
          <a:bodyPr/>
          <a:lstStyle/>
          <a:p>
            <a:r>
              <a:rPr lang="de-DE" dirty="0"/>
              <a:t>Religion &amp; freedom</a:t>
            </a:r>
            <a:endParaRPr lang="en-GB" dirty="0"/>
          </a:p>
        </p:txBody>
      </p:sp>
    </p:spTree>
    <p:extLst>
      <p:ext uri="{BB962C8B-B14F-4D97-AF65-F5344CB8AC3E}">
        <p14:creationId xmlns:p14="http://schemas.microsoft.com/office/powerpoint/2010/main" val="337159840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1000"/>
                                        <p:tgtEl>
                                          <p:spTgt spid="4">
                                            <p:txEl>
                                              <p:pRg st="3" end="3"/>
                                            </p:txEl>
                                          </p:spTgt>
                                        </p:tgtEl>
                                      </p:cBhvr>
                                    </p:animEffect>
                                    <p:anim calcmode="lin" valueType="num">
                                      <p:cBhvr>
                                        <p:cTn id="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1000"/>
                                        <p:tgtEl>
                                          <p:spTgt spid="4">
                                            <p:txEl>
                                              <p:pRg st="4" end="4"/>
                                            </p:txEl>
                                          </p:spTgt>
                                        </p:tgtEl>
                                      </p:cBhvr>
                                    </p:animEffect>
                                    <p:anim calcmode="lin" valueType="num">
                                      <p:cBhvr>
                                        <p:cTn id="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4" end="4"/>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1000"/>
                                        <p:tgtEl>
                                          <p:spTgt spid="4">
                                            <p:txEl>
                                              <p:pRg st="5" end="5"/>
                                            </p:txEl>
                                          </p:spTgt>
                                        </p:tgtEl>
                                      </p:cBhvr>
                                    </p:animEffect>
                                    <p:anim calcmode="lin" valueType="num">
                                      <p:cBhvr>
                                        <p:cTn id="1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1000"/>
                                        <p:tgtEl>
                                          <p:spTgt spid="4">
                                            <p:txEl>
                                              <p:pRg st="6" end="6"/>
                                            </p:txEl>
                                          </p:spTgt>
                                        </p:tgtEl>
                                      </p:cBhvr>
                                    </p:animEffect>
                                    <p:anim calcmode="lin" valueType="num">
                                      <p:cBhvr>
                                        <p:cTn id="2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274320" lvl="1">
              <a:spcBef>
                <a:spcPts val="600"/>
              </a:spcBef>
              <a:buClr>
                <a:schemeClr val="accent2"/>
              </a:buClr>
            </a:pPr>
            <a:r>
              <a:rPr lang="de-DE" dirty="0">
                <a:solidFill>
                  <a:srgbClr val="FFC000"/>
                </a:solidFill>
              </a:rPr>
              <a:t>186 B.C. </a:t>
            </a:r>
            <a:r>
              <a:rPr lang="de-DE" i="1" dirty="0">
                <a:solidFill>
                  <a:srgbClr val="FFC000"/>
                </a:solidFill>
              </a:rPr>
              <a:t>senatus consultum de Bacchanalia</a:t>
            </a:r>
            <a:endParaRPr lang="en-GB" dirty="0">
              <a:solidFill>
                <a:srgbClr val="FFC000"/>
              </a:solidFill>
            </a:endParaRPr>
          </a:p>
          <a:p>
            <a:endParaRPr lang="en-GB" dirty="0"/>
          </a:p>
        </p:txBody>
      </p:sp>
      <p:sp>
        <p:nvSpPr>
          <p:cNvPr id="3" name="Title 2"/>
          <p:cNvSpPr>
            <a:spLocks noGrp="1"/>
          </p:cNvSpPr>
          <p:nvPr>
            <p:ph type="title"/>
          </p:nvPr>
        </p:nvSpPr>
        <p:spPr/>
        <p:txBody>
          <a:bodyPr/>
          <a:lstStyle/>
          <a:p>
            <a:r>
              <a:rPr lang="de-DE" dirty="0"/>
              <a:t>Religion &amp; freedom</a:t>
            </a:r>
            <a:endParaRPr lang="en-GB" dirty="0"/>
          </a:p>
        </p:txBody>
      </p:sp>
      <p:sp>
        <p:nvSpPr>
          <p:cNvPr id="5"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a:t>cf. Livy 39.8-19 </a:t>
            </a:r>
          </a:p>
          <a:p>
            <a:r>
              <a:rPr lang="en-GB" sz="2000" dirty="0"/>
              <a:t>devotees of Bacchus </a:t>
            </a:r>
            <a:br>
              <a:rPr lang="en-GB" sz="2000" dirty="0"/>
            </a:br>
            <a:r>
              <a:rPr lang="en-GB" sz="2000" dirty="0"/>
              <a:t>created scandalous and </a:t>
            </a:r>
            <a:br>
              <a:rPr lang="en-GB" sz="2000" dirty="0"/>
            </a:br>
            <a:r>
              <a:rPr lang="en-GB" sz="2000" dirty="0"/>
              <a:t>dangerous conditions</a:t>
            </a:r>
          </a:p>
        </p:txBody>
      </p:sp>
      <p:pic>
        <p:nvPicPr>
          <p:cNvPr id="6" name="Picture 2" descr="File:Sarcophagus with Scenes of Bacchus - Getty Villa - Collection.jpg"/>
          <p:cNvPicPr>
            <a:picLocks noChangeAspect="1" noChangeArrowheads="1"/>
          </p:cNvPicPr>
          <p:nvPr/>
        </p:nvPicPr>
        <p:blipFill rotWithShape="1">
          <a:blip r:embed="rId2">
            <a:extLst>
              <a:ext uri="{28A0092B-C50C-407E-A947-70E740481C1C}">
                <a14:useLocalDpi xmlns:a14="http://schemas.microsoft.com/office/drawing/2010/main" val="0"/>
              </a:ext>
            </a:extLst>
          </a:blip>
          <a:srcRect t="28703" b="27900"/>
          <a:stretch/>
        </p:blipFill>
        <p:spPr bwMode="auto">
          <a:xfrm>
            <a:off x="107504" y="3789040"/>
            <a:ext cx="8947420" cy="2912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6971111"/>
      </p:ext>
    </p:extLst>
  </p:cSld>
  <p:clrMapOvr>
    <a:masterClrMapping/>
  </p:clrMapOvr>
  <p:transition spd="slow" advClick="0" advTm="3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apritravelguide.com/wp-content/uploads/2013/01/cropped-pompeii-villa-of-mystery-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6" y="4221088"/>
            <a:ext cx="9036496" cy="260251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1"/>
          <p:cNvSpPr>
            <a:spLocks noGrp="1"/>
          </p:cNvSpPr>
          <p:nvPr>
            <p:ph idx="1"/>
          </p:nvPr>
        </p:nvSpPr>
        <p:spPr>
          <a:xfrm>
            <a:off x="457200" y="1524000"/>
            <a:ext cx="8229600" cy="4572000"/>
          </a:xfrm>
        </p:spPr>
        <p:txBody>
          <a:bodyPr/>
          <a:lstStyle/>
          <a:p>
            <a:pPr marL="274320" lvl="1">
              <a:spcBef>
                <a:spcPts val="600"/>
              </a:spcBef>
              <a:buClr>
                <a:schemeClr val="accent2"/>
              </a:buClr>
            </a:pPr>
            <a:r>
              <a:rPr lang="de-DE" dirty="0">
                <a:solidFill>
                  <a:srgbClr val="FFC000"/>
                </a:solidFill>
              </a:rPr>
              <a:t>186 B.C. </a:t>
            </a:r>
            <a:r>
              <a:rPr lang="de-DE" i="1" dirty="0">
                <a:solidFill>
                  <a:srgbClr val="FFC000"/>
                </a:solidFill>
              </a:rPr>
              <a:t>senatus consultum de Bacchanalia</a:t>
            </a:r>
            <a:endParaRPr lang="en-GB" dirty="0">
              <a:solidFill>
                <a:srgbClr val="FFC000"/>
              </a:solidFill>
            </a:endParaRPr>
          </a:p>
          <a:p>
            <a:endParaRPr lang="en-GB" dirty="0"/>
          </a:p>
        </p:txBody>
      </p:sp>
      <p:sp>
        <p:nvSpPr>
          <p:cNvPr id="6"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7"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a:t>cf. Livy 39.8-19 </a:t>
            </a:r>
          </a:p>
          <a:p>
            <a:r>
              <a:rPr lang="en-GB" sz="2000" dirty="0"/>
              <a:t>devotees of Bacchus </a:t>
            </a:r>
            <a:br>
              <a:rPr lang="en-GB" sz="2000" dirty="0"/>
            </a:br>
            <a:r>
              <a:rPr lang="en-GB" sz="2000" dirty="0"/>
              <a:t>created scandalous and </a:t>
            </a:r>
            <a:br>
              <a:rPr lang="en-GB" sz="2000" dirty="0"/>
            </a:br>
            <a:r>
              <a:rPr lang="en-GB" sz="2000" dirty="0"/>
              <a:t>dangerous conditions</a:t>
            </a:r>
          </a:p>
        </p:txBody>
      </p:sp>
    </p:spTree>
    <p:extLst>
      <p:ext uri="{BB962C8B-B14F-4D97-AF65-F5344CB8AC3E}">
        <p14:creationId xmlns:p14="http://schemas.microsoft.com/office/powerpoint/2010/main" val="3848458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www.hs-augsburg.de/%7Eharsch/Chronologia/Lsante02/Bacchanalia/bac_orig.jpg"/>
          <p:cNvPicPr/>
          <p:nvPr/>
        </p:nvPicPr>
        <p:blipFill>
          <a:blip r:embed="rId2">
            <a:extLst>
              <a:ext uri="{BEBA8EAE-BF5A-486C-A8C5-ECC9F3942E4B}">
                <a14:imgProps xmlns:a14="http://schemas.microsoft.com/office/drawing/2010/main">
                  <a14:imgLayer r:embed="rId3">
                    <a14:imgEffect>
                      <a14:backgroundRemoval t="1718" b="98092" l="1968" r="98748">
                        <a14:foregroundMark x1="93560" y1="95229" x2="93560" y2="95229"/>
                        <a14:foregroundMark x1="95707" y1="54962" x2="95707" y2="54962"/>
                        <a14:foregroundMark x1="97138" y1="33397" x2="97138" y2="33397"/>
                        <a14:foregroundMark x1="1968" y1="9542" x2="1968" y2="9542"/>
                      </a14:backgroundRemoval>
                    </a14:imgEffect>
                  </a14:imgLayer>
                </a14:imgProps>
              </a:ext>
              <a:ext uri="{28A0092B-C50C-407E-A947-70E740481C1C}">
                <a14:useLocalDpi xmlns:a14="http://schemas.microsoft.com/office/drawing/2010/main" val="0"/>
              </a:ext>
            </a:extLst>
          </a:blip>
          <a:srcRect/>
          <a:stretch>
            <a:fillRect/>
          </a:stretch>
        </p:blipFill>
        <p:spPr bwMode="auto">
          <a:xfrm>
            <a:off x="2915816" y="1124744"/>
            <a:ext cx="6207224" cy="5733256"/>
          </a:xfrm>
          <a:prstGeom prst="rect">
            <a:avLst/>
          </a:prstGeom>
          <a:noFill/>
          <a:ln>
            <a:noFill/>
          </a:ln>
        </p:spPr>
      </p:pic>
      <p:sp>
        <p:nvSpPr>
          <p:cNvPr id="5" name="Content Placeholder 1"/>
          <p:cNvSpPr>
            <a:spLocks noGrp="1"/>
          </p:cNvSpPr>
          <p:nvPr>
            <p:ph idx="1"/>
          </p:nvPr>
        </p:nvSpPr>
        <p:spPr>
          <a:xfrm>
            <a:off x="457200" y="1524000"/>
            <a:ext cx="8229600" cy="4572000"/>
          </a:xfrm>
        </p:spPr>
        <p:txBody>
          <a:bodyPr/>
          <a:lstStyle/>
          <a:p>
            <a:pPr marL="274320" lvl="1">
              <a:spcBef>
                <a:spcPts val="600"/>
              </a:spcBef>
              <a:buClr>
                <a:schemeClr val="accent2"/>
              </a:buClr>
            </a:pPr>
            <a:r>
              <a:rPr lang="de-DE" dirty="0">
                <a:solidFill>
                  <a:srgbClr val="FFC000"/>
                </a:solidFill>
              </a:rPr>
              <a:t>186 B.C. </a:t>
            </a:r>
            <a:r>
              <a:rPr lang="de-DE" i="1" dirty="0">
                <a:solidFill>
                  <a:srgbClr val="FFC000"/>
                </a:solidFill>
              </a:rPr>
              <a:t>senatus consultum de Bacchanalia</a:t>
            </a:r>
            <a:endParaRPr lang="en-GB" dirty="0">
              <a:solidFill>
                <a:srgbClr val="FFC000"/>
              </a:solidFill>
            </a:endParaRPr>
          </a:p>
          <a:p>
            <a:endParaRPr lang="en-GB" dirty="0"/>
          </a:p>
        </p:txBody>
      </p:sp>
      <p:sp>
        <p:nvSpPr>
          <p:cNvPr id="6"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7"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a:t>cf. Livy 39.8-19 </a:t>
            </a:r>
          </a:p>
          <a:p>
            <a:r>
              <a:rPr lang="en-GB" sz="2000" dirty="0"/>
              <a:t>devotees of Bacchus </a:t>
            </a:r>
            <a:br>
              <a:rPr lang="en-GB" sz="2000" dirty="0"/>
            </a:br>
            <a:r>
              <a:rPr lang="en-GB" sz="2000" dirty="0"/>
              <a:t>created scandalous and </a:t>
            </a:r>
            <a:br>
              <a:rPr lang="en-GB" sz="2000" dirty="0"/>
            </a:br>
            <a:r>
              <a:rPr lang="en-GB" sz="2000" dirty="0"/>
              <a:t>dangerous conditions</a:t>
            </a:r>
          </a:p>
          <a:p>
            <a:r>
              <a:rPr lang="en-GB" sz="2000" dirty="0"/>
              <a:t>Senate: abolish/curtailing</a:t>
            </a:r>
            <a:br>
              <a:rPr lang="en-GB" sz="2000" dirty="0"/>
            </a:br>
            <a:r>
              <a:rPr lang="en-GB" sz="2000" dirty="0"/>
              <a:t>Bacchanalia</a:t>
            </a:r>
          </a:p>
          <a:p>
            <a:r>
              <a:rPr lang="de-DE" sz="2000" dirty="0"/>
              <a:t>Not abolishing, but</a:t>
            </a:r>
            <a:br>
              <a:rPr lang="de-DE" sz="2000" dirty="0"/>
            </a:br>
            <a:r>
              <a:rPr lang="en-GB" sz="1800" dirty="0"/>
              <a:t>bringing Bacchus cult</a:t>
            </a:r>
            <a:br>
              <a:rPr lang="en-GB" sz="1800" dirty="0"/>
            </a:br>
            <a:r>
              <a:rPr lang="en-GB" sz="1800" dirty="0"/>
              <a:t>under the control </a:t>
            </a:r>
            <a:br>
              <a:rPr lang="en-GB" sz="1800" dirty="0"/>
            </a:br>
            <a:r>
              <a:rPr lang="en-GB" sz="1800" dirty="0"/>
              <a:t>of the Roman senate</a:t>
            </a:r>
          </a:p>
        </p:txBody>
      </p:sp>
    </p:spTree>
    <p:extLst>
      <p:ext uri="{BB962C8B-B14F-4D97-AF65-F5344CB8AC3E}">
        <p14:creationId xmlns:p14="http://schemas.microsoft.com/office/powerpoint/2010/main" val="1292113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www.hs-augsburg.de/%7Eharsch/Chronologia/Lsante02/Bacchanalia/bac_orig.jpg"/>
          <p:cNvPicPr/>
          <p:nvPr/>
        </p:nvPicPr>
        <p:blipFill>
          <a:blip r:embed="rId2">
            <a:extLst>
              <a:ext uri="{BEBA8EAE-BF5A-486C-A8C5-ECC9F3942E4B}">
                <a14:imgProps xmlns:a14="http://schemas.microsoft.com/office/drawing/2010/main">
                  <a14:imgLayer r:embed="rId3">
                    <a14:imgEffect>
                      <a14:backgroundRemoval t="1718" b="98092" l="1968" r="98748">
                        <a14:foregroundMark x1="93560" y1="95229" x2="93560" y2="95229"/>
                        <a14:foregroundMark x1="95707" y1="54962" x2="95707" y2="54962"/>
                        <a14:foregroundMark x1="97138" y1="33397" x2="97138" y2="33397"/>
                        <a14:foregroundMark x1="1968" y1="9542" x2="1968" y2="9542"/>
                      </a14:backgroundRemoval>
                    </a14:imgEffect>
                  </a14:imgLayer>
                </a14:imgProps>
              </a:ext>
              <a:ext uri="{28A0092B-C50C-407E-A947-70E740481C1C}">
                <a14:useLocalDpi xmlns:a14="http://schemas.microsoft.com/office/drawing/2010/main" val="0"/>
              </a:ext>
            </a:extLst>
          </a:blip>
          <a:srcRect/>
          <a:stretch>
            <a:fillRect/>
          </a:stretch>
        </p:blipFill>
        <p:spPr bwMode="auto">
          <a:xfrm>
            <a:off x="2915816" y="1124744"/>
            <a:ext cx="6207224" cy="5733256"/>
          </a:xfrm>
          <a:prstGeom prst="rect">
            <a:avLst/>
          </a:prstGeom>
          <a:noFill/>
          <a:ln>
            <a:noFill/>
          </a:ln>
        </p:spPr>
      </p:pic>
      <p:sp>
        <p:nvSpPr>
          <p:cNvPr id="2" name="Content Placeholder 1"/>
          <p:cNvSpPr>
            <a:spLocks noGrp="1"/>
          </p:cNvSpPr>
          <p:nvPr>
            <p:ph idx="1"/>
          </p:nvPr>
        </p:nvSpPr>
        <p:spPr>
          <a:xfrm>
            <a:off x="0" y="2003549"/>
            <a:ext cx="9144000" cy="4824536"/>
          </a:xfrm>
        </p:spPr>
        <p:txBody>
          <a:bodyPr>
            <a:noAutofit/>
          </a:bodyPr>
          <a:lstStyle/>
          <a:p>
            <a:pPr marL="285750" indent="-285750" algn="ctr">
              <a:buFont typeface="Arial" panose="020B0604020202020204" pitchFamily="34" charset="0"/>
              <a:buChar char="•"/>
            </a:pPr>
            <a:r>
              <a:rPr lang="en-GB" sz="2000" dirty="0">
                <a:solidFill>
                  <a:schemeClr val="accent2">
                    <a:lumMod val="40000"/>
                    <a:lumOff val="60000"/>
                  </a:schemeClr>
                </a:solidFill>
              </a:rPr>
              <a:t>(…) Regarding the Bacchanalia, it was resolved to issue a decree to those who are allied to</a:t>
            </a:r>
            <a:r>
              <a:rPr lang="en-GB" sz="2000" b="1" dirty="0">
                <a:solidFill>
                  <a:schemeClr val="accent2">
                    <a:lumMod val="40000"/>
                    <a:lumOff val="60000"/>
                  </a:schemeClr>
                </a:solidFill>
              </a:rPr>
              <a:t> </a:t>
            </a:r>
            <a:r>
              <a:rPr lang="en-GB" sz="2000" dirty="0">
                <a:solidFill>
                  <a:schemeClr val="accent2">
                    <a:lumMod val="40000"/>
                    <a:lumOff val="60000"/>
                  </a:schemeClr>
                </a:solidFill>
              </a:rPr>
              <a:t>us: “No one of them is to possess a place devoted to the worship of Bacchus: and if there are any who claim that it is necessary for them to have such a place for Bacchus, they shall appear in Rome before the </a:t>
            </a:r>
            <a:r>
              <a:rPr lang="en-GB" sz="2000" i="1" u="sng" dirty="0">
                <a:solidFill>
                  <a:schemeClr val="accent2">
                    <a:lumMod val="40000"/>
                    <a:lumOff val="60000"/>
                  </a:schemeClr>
                </a:solidFill>
              </a:rPr>
              <a:t>praetor </a:t>
            </a:r>
            <a:r>
              <a:rPr lang="en-GB" sz="2000" i="1" u="sng" dirty="0" err="1">
                <a:solidFill>
                  <a:schemeClr val="accent2">
                    <a:lumMod val="40000"/>
                    <a:lumOff val="60000"/>
                  </a:schemeClr>
                </a:solidFill>
              </a:rPr>
              <a:t>urbanus</a:t>
            </a:r>
            <a:r>
              <a:rPr lang="en-GB" sz="2000" i="1" u="sng" dirty="0">
                <a:solidFill>
                  <a:schemeClr val="accent2">
                    <a:lumMod val="40000"/>
                    <a:lumOff val="60000"/>
                  </a:schemeClr>
                </a:solidFill>
              </a:rPr>
              <a:t>;</a:t>
            </a:r>
          </a:p>
          <a:p>
            <a:pPr marL="285750" indent="-285750" algn="ctr">
              <a:buFont typeface="Arial" panose="020B0604020202020204" pitchFamily="34" charset="0"/>
              <a:buChar char="•"/>
            </a:pPr>
            <a:r>
              <a:rPr lang="en-GB" sz="2000" dirty="0">
                <a:solidFill>
                  <a:schemeClr val="accent2">
                    <a:lumMod val="40000"/>
                    <a:lumOff val="60000"/>
                  </a:schemeClr>
                </a:solidFill>
              </a:rPr>
              <a:t>No man is to associate with the Bacchae, </a:t>
            </a:r>
            <a:br>
              <a:rPr lang="en-GB" sz="2000" dirty="0">
                <a:solidFill>
                  <a:schemeClr val="accent2">
                    <a:lumMod val="40000"/>
                    <a:lumOff val="60000"/>
                  </a:schemeClr>
                </a:solidFill>
              </a:rPr>
            </a:br>
            <a:r>
              <a:rPr lang="en-GB" sz="2000" dirty="0">
                <a:solidFill>
                  <a:schemeClr val="accent2">
                    <a:lumMod val="40000"/>
                    <a:lumOff val="60000"/>
                  </a:schemeClr>
                </a:solidFill>
              </a:rPr>
              <a:t>neither a </a:t>
            </a:r>
            <a:r>
              <a:rPr lang="en-GB" sz="2000" u="sng" dirty="0">
                <a:solidFill>
                  <a:schemeClr val="accent2">
                    <a:lumMod val="40000"/>
                    <a:lumOff val="60000"/>
                  </a:schemeClr>
                </a:solidFill>
              </a:rPr>
              <a:t>Roman citizen</a:t>
            </a:r>
            <a:r>
              <a:rPr lang="en-GB" sz="2000" dirty="0">
                <a:solidFill>
                  <a:schemeClr val="accent2">
                    <a:lumMod val="40000"/>
                    <a:lumOff val="60000"/>
                  </a:schemeClr>
                </a:solidFill>
              </a:rPr>
              <a:t>, nor one of the </a:t>
            </a:r>
            <a:r>
              <a:rPr lang="en-GB" sz="2000" u="sng" dirty="0">
                <a:solidFill>
                  <a:schemeClr val="accent2">
                    <a:lumMod val="40000"/>
                    <a:lumOff val="60000"/>
                  </a:schemeClr>
                </a:solidFill>
              </a:rPr>
              <a:t>Latin name</a:t>
            </a:r>
            <a:r>
              <a:rPr lang="en-GB" sz="2000" dirty="0">
                <a:solidFill>
                  <a:schemeClr val="accent2">
                    <a:lumMod val="40000"/>
                    <a:lumOff val="60000"/>
                  </a:schemeClr>
                </a:solidFill>
              </a:rPr>
              <a:t>, nor any of our </a:t>
            </a:r>
            <a:r>
              <a:rPr lang="en-GB" sz="2000" u="sng" dirty="0">
                <a:solidFill>
                  <a:schemeClr val="accent2">
                    <a:lumMod val="40000"/>
                    <a:lumOff val="60000"/>
                  </a:schemeClr>
                </a:solidFill>
              </a:rPr>
              <a:t>allies,</a:t>
            </a:r>
            <a:r>
              <a:rPr lang="en-GB" sz="2000" dirty="0">
                <a:solidFill>
                  <a:schemeClr val="accent2">
                    <a:lumMod val="40000"/>
                    <a:lumOff val="60000"/>
                  </a:schemeClr>
                </a:solidFill>
              </a:rPr>
              <a:t> </a:t>
            </a:r>
            <a:br>
              <a:rPr lang="en-GB" sz="2000" dirty="0">
                <a:solidFill>
                  <a:schemeClr val="accent2">
                    <a:lumMod val="40000"/>
                    <a:lumOff val="60000"/>
                  </a:schemeClr>
                </a:solidFill>
              </a:rPr>
            </a:br>
            <a:r>
              <a:rPr lang="en-GB" sz="2000" dirty="0">
                <a:solidFill>
                  <a:schemeClr val="accent2">
                    <a:lumMod val="40000"/>
                    <a:lumOff val="60000"/>
                  </a:schemeClr>
                </a:solidFill>
              </a:rPr>
              <a:t>unless they come to the </a:t>
            </a:r>
            <a:r>
              <a:rPr lang="en-GB" sz="2000" i="1" dirty="0">
                <a:solidFill>
                  <a:schemeClr val="accent2">
                    <a:lumMod val="40000"/>
                    <a:lumOff val="60000"/>
                  </a:schemeClr>
                </a:solidFill>
              </a:rPr>
              <a:t>praetor </a:t>
            </a:r>
            <a:r>
              <a:rPr lang="en-GB" sz="2000" i="1" dirty="0" err="1">
                <a:solidFill>
                  <a:schemeClr val="accent2">
                    <a:lumMod val="40000"/>
                    <a:lumOff val="60000"/>
                  </a:schemeClr>
                </a:solidFill>
              </a:rPr>
              <a:t>urbanus</a:t>
            </a:r>
            <a:r>
              <a:rPr lang="en-GB" sz="2000" i="1" dirty="0">
                <a:solidFill>
                  <a:schemeClr val="accent2">
                    <a:lumMod val="40000"/>
                    <a:lumOff val="60000"/>
                  </a:schemeClr>
                </a:solidFill>
              </a:rPr>
              <a:t> (…)</a:t>
            </a:r>
          </a:p>
          <a:p>
            <a:pPr marL="285750" indent="-285750" algn="ctr">
              <a:buFont typeface="Arial" panose="020B0604020202020204" pitchFamily="34" charset="0"/>
              <a:buChar char="•"/>
            </a:pPr>
            <a:r>
              <a:rPr lang="en-GB" sz="2000" dirty="0">
                <a:solidFill>
                  <a:schemeClr val="accent2">
                    <a:lumMod val="40000"/>
                    <a:lumOff val="60000"/>
                  </a:schemeClr>
                </a:solidFill>
              </a:rPr>
              <a:t>No one shall appoint either man or woman to be master or to act as master; henceforth they shall not form conspiracies among themselves, stir up any disorder, make mutual promises or agreements, or interchange pledges; (…)</a:t>
            </a:r>
          </a:p>
          <a:p>
            <a:pPr marL="285750" indent="-285750" algn="ctr">
              <a:buFont typeface="Arial" panose="020B0604020202020204" pitchFamily="34" charset="0"/>
              <a:buChar char="•"/>
            </a:pPr>
            <a:r>
              <a:rPr lang="en-GB" sz="2000" dirty="0">
                <a:solidFill>
                  <a:schemeClr val="accent2">
                    <a:lumMod val="40000"/>
                    <a:lumOff val="60000"/>
                  </a:schemeClr>
                </a:solidFill>
              </a:rPr>
              <a:t>No one in a company of more than five persons altogether, men and women, shall observe the sacred rites, nor in that company shall there be present more than two men or three women, unless in accordance with the opinion of the </a:t>
            </a:r>
            <a:r>
              <a:rPr lang="en-GB" sz="2000" i="1" dirty="0">
                <a:solidFill>
                  <a:schemeClr val="accent2">
                    <a:lumMod val="40000"/>
                    <a:lumOff val="60000"/>
                  </a:schemeClr>
                </a:solidFill>
              </a:rPr>
              <a:t>praetor</a:t>
            </a:r>
            <a:r>
              <a:rPr lang="en-GB" sz="2000" dirty="0">
                <a:solidFill>
                  <a:schemeClr val="accent2">
                    <a:lumMod val="40000"/>
                    <a:lumOff val="60000"/>
                  </a:schemeClr>
                </a:solidFill>
              </a:rPr>
              <a:t> </a:t>
            </a:r>
            <a:r>
              <a:rPr lang="en-GB" sz="2000" i="1" dirty="0" err="1">
                <a:solidFill>
                  <a:schemeClr val="accent2">
                    <a:lumMod val="40000"/>
                    <a:lumOff val="60000"/>
                  </a:schemeClr>
                </a:solidFill>
              </a:rPr>
              <a:t>urbanus</a:t>
            </a:r>
            <a:r>
              <a:rPr lang="en-GB" sz="2000" dirty="0">
                <a:solidFill>
                  <a:schemeClr val="accent2">
                    <a:lumMod val="40000"/>
                    <a:lumOff val="60000"/>
                  </a:schemeClr>
                </a:solidFill>
              </a:rPr>
              <a:t> and the Senate as written above.</a:t>
            </a:r>
          </a:p>
          <a:p>
            <a:pPr marL="0" indent="0">
              <a:buNone/>
            </a:pPr>
            <a:endParaRPr lang="en-GB" sz="2000" dirty="0">
              <a:solidFill>
                <a:schemeClr val="accent2">
                  <a:lumMod val="40000"/>
                  <a:lumOff val="60000"/>
                </a:schemeClr>
              </a:solidFill>
            </a:endParaRPr>
          </a:p>
        </p:txBody>
      </p:sp>
      <p:sp>
        <p:nvSpPr>
          <p:cNvPr id="5"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6" name="Content Placeholder 1"/>
          <p:cNvSpPr txBox="1">
            <a:spLocks/>
          </p:cNvSpPr>
          <p:nvPr/>
        </p:nvSpPr>
        <p:spPr>
          <a:xfrm>
            <a:off x="457200" y="1524000"/>
            <a:ext cx="8229600"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marL="274320" lvl="1">
              <a:spcBef>
                <a:spcPts val="600"/>
              </a:spcBef>
              <a:buClr>
                <a:schemeClr val="accent2"/>
              </a:buClr>
            </a:pPr>
            <a:r>
              <a:rPr lang="de-DE" dirty="0">
                <a:solidFill>
                  <a:srgbClr val="FFC000"/>
                </a:solidFill>
              </a:rPr>
              <a:t>186 B.C. </a:t>
            </a:r>
            <a:r>
              <a:rPr lang="de-DE" i="1" dirty="0">
                <a:solidFill>
                  <a:srgbClr val="FFC000"/>
                </a:solidFill>
              </a:rPr>
              <a:t>senatus consultum de Bacchanalia</a:t>
            </a:r>
            <a:endParaRPr lang="en-GB" dirty="0">
              <a:solidFill>
                <a:srgbClr val="FFC000"/>
              </a:solidFill>
            </a:endParaRPr>
          </a:p>
        </p:txBody>
      </p:sp>
    </p:spTree>
    <p:extLst>
      <p:ext uri="{BB962C8B-B14F-4D97-AF65-F5344CB8AC3E}">
        <p14:creationId xmlns:p14="http://schemas.microsoft.com/office/powerpoint/2010/main" val="4081969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xit" presetSubtype="0" fill="hold" nodeType="afterEffect">
                                  <p:stCondLst>
                                    <p:cond delay="0"/>
                                  </p:stCondLst>
                                  <p:childTnLst>
                                    <p:animEffect transition="out" filter="wipe(down)">
                                      <p:cBhvr>
                                        <p:cTn id="6" dur="248" accel="50000">
                                          <p:stCondLst>
                                            <p:cond delay="2502"/>
                                          </p:stCondLst>
                                        </p:cTn>
                                        <p:tgtEl>
                                          <p:spTgt spid="7"/>
                                        </p:tgtEl>
                                      </p:cBhvr>
                                    </p:animEffect>
                                    <p:anim calcmode="lin" valueType="num">
                                      <p:cBhvr>
                                        <p:cTn id="7" dur="2505" tmFilter="0,0; 0.14,0.31; 0.43,0.73; 0.71,0.91; 1.0,1.0">
                                          <p:stCondLst>
                                            <p:cond delay="0"/>
                                          </p:stCondLst>
                                        </p:cTn>
                                        <p:tgtEl>
                                          <p:spTgt spid="7"/>
                                        </p:tgtEl>
                                        <p:attrNameLst>
                                          <p:attrName>ppt_x</p:attrName>
                                        </p:attrNameLst>
                                      </p:cBhvr>
                                      <p:tavLst>
                                        <p:tav tm="0">
                                          <p:val>
                                            <p:strVal val="ppt_x"/>
                                          </p:val>
                                        </p:tav>
                                        <p:tav tm="100000">
                                          <p:val>
                                            <p:strVal val="#ppt_x+0.25"/>
                                          </p:val>
                                        </p:tav>
                                      </p:tavLst>
                                    </p:anim>
                                    <p:anim calcmode="lin" valueType="num">
                                      <p:cBhvr>
                                        <p:cTn id="8" dur="245">
                                          <p:stCondLst>
                                            <p:cond delay="2505"/>
                                          </p:stCondLst>
                                        </p:cTn>
                                        <p:tgtEl>
                                          <p:spTgt spid="7"/>
                                        </p:tgtEl>
                                        <p:attrNameLst>
                                          <p:attrName>ppt_x</p:attrName>
                                        </p:attrNameLst>
                                      </p:cBhvr>
                                      <p:tavLst>
                                        <p:tav tm="0">
                                          <p:val>
                                            <p:strVal val="ppt_x"/>
                                          </p:val>
                                        </p:tav>
                                        <p:tav tm="100000">
                                          <p:val>
                                            <p:strVal val="ppt_x"/>
                                          </p:val>
                                        </p:tav>
                                      </p:tavLst>
                                    </p:anim>
                                    <p:anim calcmode="lin" valueType="num">
                                      <p:cBhvr>
                                        <p:cTn id="9" dur="913" tmFilter="0.0,0.0;0.25,0.07;0.50,0.2;0.75,0.467;1.0,1.0">
                                          <p:stCondLst>
                                            <p:cond delay="0"/>
                                          </p:stCondLst>
                                        </p:cTn>
                                        <p:tgtEl>
                                          <p:spTgt spid="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913" tmFilter="0, 0; 0.125,0.2665; 0.25,0.4; 0.375,0.465; 0.5,0.5;  0.625,0.535; 0.75,0.6; 0.875,0.7335; 1,1">
                                          <p:stCondLst>
                                            <p:cond delay="913"/>
                                          </p:stCondLst>
                                        </p:cTn>
                                        <p:tgtEl>
                                          <p:spTgt spid="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456" tmFilter="0, 0; 0.125,0.2665; 0.25,0.4; 0.375,0.465; 0.5,0.5;  0.625,0.535; 0.75,0.6; 0.875,0.7335; 1,1">
                                          <p:stCondLst>
                                            <p:cond delay="1820"/>
                                          </p:stCondLst>
                                        </p:cTn>
                                        <p:tgtEl>
                                          <p:spTgt spid="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225" tmFilter="0, 0; 0.125,0.2665; 0.25,0.4; 0.375,0.465; 0.5,0.5;  0.625,0.535; 0.75,0.6; 0.875,0.7335; 1,1">
                                          <p:stCondLst>
                                            <p:cond delay="2277"/>
                                          </p:stCondLst>
                                        </p:cTn>
                                        <p:tgtEl>
                                          <p:spTgt spid="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248" accel="50000">
                                          <p:stCondLst>
                                            <p:cond delay="2502"/>
                                          </p:stCondLst>
                                        </p:cTn>
                                        <p:tgtEl>
                                          <p:spTgt spid="7"/>
                                        </p:tgtEl>
                                        <p:attrNameLst>
                                          <p:attrName>ppt_y</p:attrName>
                                        </p:attrNameLst>
                                      </p:cBhvr>
                                      <p:tavLst>
                                        <p:tav tm="0">
                                          <p:val>
                                            <p:strVal val="ppt_y"/>
                                          </p:val>
                                        </p:tav>
                                        <p:tav tm="100000">
                                          <p:val>
                                            <p:strVal val="ppt_y+ppt_h"/>
                                          </p:val>
                                        </p:tav>
                                      </p:tavLst>
                                    </p:anim>
                                    <p:animScale>
                                      <p:cBhvr>
                                        <p:cTn id="14" dur="36">
                                          <p:stCondLst>
                                            <p:cond delay="852"/>
                                          </p:stCondLst>
                                        </p:cTn>
                                        <p:tgtEl>
                                          <p:spTgt spid="7"/>
                                        </p:tgtEl>
                                      </p:cBhvr>
                                      <p:to x="100000" y="60000"/>
                                    </p:animScale>
                                    <p:animScale>
                                      <p:cBhvr>
                                        <p:cTn id="15" dur="228" decel="50000">
                                          <p:stCondLst>
                                            <p:cond delay="888"/>
                                          </p:stCondLst>
                                        </p:cTn>
                                        <p:tgtEl>
                                          <p:spTgt spid="7"/>
                                        </p:tgtEl>
                                      </p:cBhvr>
                                      <p:to x="100000" y="100000"/>
                                    </p:animScale>
                                    <p:animScale>
                                      <p:cBhvr>
                                        <p:cTn id="16" dur="36">
                                          <p:stCondLst>
                                            <p:cond delay="1804"/>
                                          </p:stCondLst>
                                        </p:cTn>
                                        <p:tgtEl>
                                          <p:spTgt spid="7"/>
                                        </p:tgtEl>
                                      </p:cBhvr>
                                      <p:to x="100000" y="80000"/>
                                    </p:animScale>
                                    <p:animScale>
                                      <p:cBhvr>
                                        <p:cTn id="17" dur="228" decel="50000">
                                          <p:stCondLst>
                                            <p:cond delay="1840"/>
                                          </p:stCondLst>
                                        </p:cTn>
                                        <p:tgtEl>
                                          <p:spTgt spid="7"/>
                                        </p:tgtEl>
                                      </p:cBhvr>
                                      <p:to x="100000" y="100000"/>
                                    </p:animScale>
                                    <p:animScale>
                                      <p:cBhvr>
                                        <p:cTn id="18" dur="36">
                                          <p:stCondLst>
                                            <p:cond delay="2258"/>
                                          </p:stCondLst>
                                        </p:cTn>
                                        <p:tgtEl>
                                          <p:spTgt spid="7"/>
                                        </p:tgtEl>
                                      </p:cBhvr>
                                      <p:to x="100000" y="90000"/>
                                    </p:animScale>
                                    <p:animScale>
                                      <p:cBhvr>
                                        <p:cTn id="19" dur="228" decel="50000">
                                          <p:stCondLst>
                                            <p:cond delay="2293"/>
                                          </p:stCondLst>
                                        </p:cTn>
                                        <p:tgtEl>
                                          <p:spTgt spid="7"/>
                                        </p:tgtEl>
                                      </p:cBhvr>
                                      <p:to x="100000" y="100000"/>
                                    </p:animScale>
                                    <p:animScale>
                                      <p:cBhvr>
                                        <p:cTn id="20" dur="36">
                                          <p:stCondLst>
                                            <p:cond delay="2486"/>
                                          </p:stCondLst>
                                        </p:cTn>
                                        <p:tgtEl>
                                          <p:spTgt spid="7"/>
                                        </p:tgtEl>
                                      </p:cBhvr>
                                      <p:to x="100000" y="95000"/>
                                    </p:animScale>
                                    <p:animScale>
                                      <p:cBhvr>
                                        <p:cTn id="21" dur="228" decel="50000">
                                          <p:stCondLst>
                                            <p:cond delay="2522"/>
                                          </p:stCondLst>
                                        </p:cTn>
                                        <p:tgtEl>
                                          <p:spTgt spid="7"/>
                                        </p:tgtEl>
                                      </p:cBhvr>
                                      <p:to x="100000" y="100000"/>
                                    </p:animScale>
                                    <p:set>
                                      <p:cBhvr>
                                        <p:cTn id="22" dur="1" fill="hold">
                                          <p:stCondLst>
                                            <p:cond delay="2749"/>
                                          </p:stCondLst>
                                        </p:cTn>
                                        <p:tgtEl>
                                          <p:spTgt spid="7"/>
                                        </p:tgtEl>
                                        <p:attrNameLst>
                                          <p:attrName>style.visibility</p:attrName>
                                        </p:attrNameLst>
                                      </p:cBhvr>
                                      <p:to>
                                        <p:strVal val="hidden"/>
                                      </p:to>
                                    </p:set>
                                  </p:childTnLst>
                                </p:cTn>
                              </p:par>
                            </p:childTnLst>
                          </p:cTn>
                        </p:par>
                        <p:par>
                          <p:cTn id="23" fill="hold">
                            <p:stCondLst>
                              <p:cond delay="2750"/>
                            </p:stCondLst>
                            <p:childTnLst>
                              <p:par>
                                <p:cTn id="24" presetID="14" presetClass="entr" presetSubtype="5" fill="hold" grpId="0" nodeType="afterEffect">
                                  <p:stCondLst>
                                    <p:cond delay="0"/>
                                  </p:stCondLst>
                                  <p:childTnLst>
                                    <p:set>
                                      <p:cBhvr>
                                        <p:cTn id="25" dur="1" fill="hold">
                                          <p:stCondLst>
                                            <p:cond delay="0"/>
                                          </p:stCondLst>
                                        </p:cTn>
                                        <p:tgtEl>
                                          <p:spTgt spid="2">
                                            <p:txEl>
                                              <p:pRg st="0" end="0"/>
                                            </p:txEl>
                                          </p:spTgt>
                                        </p:tgtEl>
                                        <p:attrNameLst>
                                          <p:attrName>style.visibility</p:attrName>
                                        </p:attrNameLst>
                                      </p:cBhvr>
                                      <p:to>
                                        <p:strVal val="visible"/>
                                      </p:to>
                                    </p:set>
                                    <p:animEffect transition="in" filter="randombar(vertical)">
                                      <p:cBhvr>
                                        <p:cTn id="26" dur="500"/>
                                        <p:tgtEl>
                                          <p:spTgt spid="2">
                                            <p:txEl>
                                              <p:pRg st="0" end="0"/>
                                            </p:txEl>
                                          </p:spTgt>
                                        </p:tgtEl>
                                      </p:cBhvr>
                                    </p:animEffect>
                                  </p:childTnLst>
                                </p:cTn>
                              </p:par>
                            </p:childTnLst>
                          </p:cTn>
                        </p:par>
                        <p:par>
                          <p:cTn id="27" fill="hold">
                            <p:stCondLst>
                              <p:cond delay="3250"/>
                            </p:stCondLst>
                            <p:childTnLst>
                              <p:par>
                                <p:cTn id="28" presetID="14" presetClass="entr" presetSubtype="5" fill="hold" grpId="0" nodeType="afterEffect">
                                  <p:stCondLst>
                                    <p:cond delay="0"/>
                                  </p:stCondLst>
                                  <p:childTnLst>
                                    <p:set>
                                      <p:cBhvr>
                                        <p:cTn id="29" dur="1" fill="hold">
                                          <p:stCondLst>
                                            <p:cond delay="0"/>
                                          </p:stCondLst>
                                        </p:cTn>
                                        <p:tgtEl>
                                          <p:spTgt spid="2">
                                            <p:txEl>
                                              <p:pRg st="1" end="1"/>
                                            </p:txEl>
                                          </p:spTgt>
                                        </p:tgtEl>
                                        <p:attrNameLst>
                                          <p:attrName>style.visibility</p:attrName>
                                        </p:attrNameLst>
                                      </p:cBhvr>
                                      <p:to>
                                        <p:strVal val="visible"/>
                                      </p:to>
                                    </p:set>
                                    <p:animEffect transition="in" filter="randombar(vertical)">
                                      <p:cBhvr>
                                        <p:cTn id="30" dur="500"/>
                                        <p:tgtEl>
                                          <p:spTgt spid="2">
                                            <p:txEl>
                                              <p:pRg st="1" end="1"/>
                                            </p:txEl>
                                          </p:spTgt>
                                        </p:tgtEl>
                                      </p:cBhvr>
                                    </p:animEffect>
                                  </p:childTnLst>
                                </p:cTn>
                              </p:par>
                            </p:childTnLst>
                          </p:cTn>
                        </p:par>
                        <p:par>
                          <p:cTn id="31" fill="hold">
                            <p:stCondLst>
                              <p:cond delay="3750"/>
                            </p:stCondLst>
                            <p:childTnLst>
                              <p:par>
                                <p:cTn id="32" presetID="14" presetClass="entr" presetSubtype="5" fill="hold" grpId="0" nodeType="afterEffect">
                                  <p:stCondLst>
                                    <p:cond delay="0"/>
                                  </p:stCondLst>
                                  <p:childTnLst>
                                    <p:set>
                                      <p:cBhvr>
                                        <p:cTn id="33" dur="1" fill="hold">
                                          <p:stCondLst>
                                            <p:cond delay="0"/>
                                          </p:stCondLst>
                                        </p:cTn>
                                        <p:tgtEl>
                                          <p:spTgt spid="2">
                                            <p:txEl>
                                              <p:pRg st="2" end="2"/>
                                            </p:txEl>
                                          </p:spTgt>
                                        </p:tgtEl>
                                        <p:attrNameLst>
                                          <p:attrName>style.visibility</p:attrName>
                                        </p:attrNameLst>
                                      </p:cBhvr>
                                      <p:to>
                                        <p:strVal val="visible"/>
                                      </p:to>
                                    </p:set>
                                    <p:animEffect transition="in" filter="randombar(vertical)">
                                      <p:cBhvr>
                                        <p:cTn id="34" dur="500"/>
                                        <p:tgtEl>
                                          <p:spTgt spid="2">
                                            <p:txEl>
                                              <p:pRg st="2" end="2"/>
                                            </p:txEl>
                                          </p:spTgt>
                                        </p:tgtEl>
                                      </p:cBhvr>
                                    </p:animEffect>
                                  </p:childTnLst>
                                </p:cTn>
                              </p:par>
                            </p:childTnLst>
                          </p:cTn>
                        </p:par>
                        <p:par>
                          <p:cTn id="35" fill="hold">
                            <p:stCondLst>
                              <p:cond delay="4250"/>
                            </p:stCondLst>
                            <p:childTnLst>
                              <p:par>
                                <p:cTn id="36" presetID="14" presetClass="entr" presetSubtype="5" fill="hold" grpId="0" nodeType="afterEffect">
                                  <p:stCondLst>
                                    <p:cond delay="0"/>
                                  </p:stCondLst>
                                  <p:childTnLst>
                                    <p:set>
                                      <p:cBhvr>
                                        <p:cTn id="37" dur="1" fill="hold">
                                          <p:stCondLst>
                                            <p:cond delay="0"/>
                                          </p:stCondLst>
                                        </p:cTn>
                                        <p:tgtEl>
                                          <p:spTgt spid="2">
                                            <p:txEl>
                                              <p:pRg st="3" end="3"/>
                                            </p:txEl>
                                          </p:spTgt>
                                        </p:tgtEl>
                                        <p:attrNameLst>
                                          <p:attrName>style.visibility</p:attrName>
                                        </p:attrNameLst>
                                      </p:cBhvr>
                                      <p:to>
                                        <p:strVal val="visible"/>
                                      </p:to>
                                    </p:set>
                                    <p:animEffect transition="in" filter="randombar(vertical)">
                                      <p:cBhvr>
                                        <p:cTn id="38"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420888"/>
            <a:ext cx="8229600" cy="3675112"/>
          </a:xfrm>
        </p:spPr>
        <p:txBody>
          <a:bodyPr/>
          <a:lstStyle/>
          <a:p>
            <a:r>
              <a:rPr lang="en-GB" dirty="0"/>
              <a:t>John </a:t>
            </a:r>
            <a:r>
              <a:rPr lang="en-GB" dirty="0" err="1"/>
              <a:t>Scheid</a:t>
            </a:r>
            <a:r>
              <a:rPr lang="en-GB" dirty="0"/>
              <a:t> (Religion des Romains, p. 28):</a:t>
            </a:r>
            <a:br>
              <a:rPr lang="en-GB" dirty="0"/>
            </a:br>
            <a:r>
              <a:rPr lang="en-GB" dirty="0"/>
              <a:t>“la </a:t>
            </a:r>
            <a:r>
              <a:rPr lang="en-GB" dirty="0" err="1"/>
              <a:t>spéculation</a:t>
            </a:r>
            <a:r>
              <a:rPr lang="en-GB" dirty="0"/>
              <a:t> et la vie </a:t>
            </a:r>
            <a:r>
              <a:rPr lang="en-GB" dirty="0" err="1"/>
              <a:t>spirituelle</a:t>
            </a:r>
            <a:r>
              <a:rPr lang="en-GB" dirty="0"/>
              <a:t> se </a:t>
            </a:r>
            <a:r>
              <a:rPr lang="en-GB" dirty="0" err="1"/>
              <a:t>développaient</a:t>
            </a:r>
            <a:r>
              <a:rPr lang="en-GB" dirty="0"/>
              <a:t> à </a:t>
            </a:r>
            <a:r>
              <a:rPr lang="en-GB" dirty="0" err="1"/>
              <a:t>l’extérieur</a:t>
            </a:r>
            <a:r>
              <a:rPr lang="en-GB" dirty="0"/>
              <a:t> de la religion </a:t>
            </a:r>
            <a:r>
              <a:rPr lang="en-GB" dirty="0" err="1"/>
              <a:t>proprement</a:t>
            </a:r>
            <a:r>
              <a:rPr lang="en-GB" dirty="0"/>
              <a:t> </a:t>
            </a:r>
            <a:r>
              <a:rPr lang="en-GB" dirty="0" err="1"/>
              <a:t>dite</a:t>
            </a:r>
            <a:r>
              <a:rPr lang="en-GB" dirty="0"/>
              <a:t>.”</a:t>
            </a:r>
          </a:p>
          <a:p>
            <a:endParaRPr lang="en-GB" dirty="0"/>
          </a:p>
          <a:p>
            <a:endParaRPr lang="en-GB" dirty="0"/>
          </a:p>
        </p:txBody>
      </p:sp>
      <p:sp>
        <p:nvSpPr>
          <p:cNvPr id="3" name="Title 2"/>
          <p:cNvSpPr>
            <a:spLocks noGrp="1"/>
          </p:cNvSpPr>
          <p:nvPr>
            <p:ph type="title"/>
          </p:nvPr>
        </p:nvSpPr>
        <p:spPr/>
        <p:txBody>
          <a:bodyPr/>
          <a:lstStyle/>
          <a:p>
            <a:r>
              <a:rPr lang="en-GB" dirty="0"/>
              <a:t>Greco-Roman religion: basics…</a:t>
            </a:r>
          </a:p>
        </p:txBody>
      </p:sp>
    </p:spTree>
    <p:extLst>
      <p:ext uri="{BB962C8B-B14F-4D97-AF65-F5344CB8AC3E}">
        <p14:creationId xmlns:p14="http://schemas.microsoft.com/office/powerpoint/2010/main" val="363097159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http://rosicrucian.org/publications/digest/digest1_2010/04_web/07_Birnbaum/06_10_isis_lactans.jpg"/>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ackgroundRemoval t="9954" b="91996" l="10000" r="90000">
                        <a14:foregroundMark x1="23417" y1="91996" x2="23417" y2="91996"/>
                      </a14:backgroundRemoval>
                    </a14:imgEffect>
                  </a14:imgLayer>
                </a14:imgProps>
              </a:ext>
              <a:ext uri="{28A0092B-C50C-407E-A947-70E740481C1C}">
                <a14:useLocalDpi xmlns:a14="http://schemas.microsoft.com/office/drawing/2010/main" val="0"/>
              </a:ext>
            </a:extLst>
          </a:blip>
          <a:srcRect l="11341" t="10424" r="32665" b="6398"/>
          <a:stretch/>
        </p:blipFill>
        <p:spPr bwMode="auto">
          <a:xfrm>
            <a:off x="2339752" y="3573016"/>
            <a:ext cx="1430595" cy="345112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http://www.crystalinks.com/IsisNursingHorus.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1"/>
          <p:cNvSpPr>
            <a:spLocks noGrp="1"/>
          </p:cNvSpPr>
          <p:nvPr>
            <p:ph idx="1"/>
          </p:nvPr>
        </p:nvSpPr>
        <p:spPr>
          <a:xfrm>
            <a:off x="1475656" y="1340768"/>
            <a:ext cx="7211144" cy="4755232"/>
          </a:xfrm>
        </p:spPr>
        <p:txBody>
          <a:bodyPr>
            <a:normAutofit/>
          </a:bodyPr>
          <a:lstStyle/>
          <a:p>
            <a:r>
              <a:rPr lang="en-GB" sz="2400" dirty="0"/>
              <a:t>Monotheism, Polytheism, </a:t>
            </a:r>
            <a:br>
              <a:rPr lang="en-GB" sz="2400" dirty="0"/>
            </a:br>
            <a:r>
              <a:rPr lang="en-GB" sz="2400" dirty="0"/>
              <a:t>Henotheism &amp; Atheism in Antiquity</a:t>
            </a:r>
          </a:p>
          <a:p>
            <a:pPr lvl="1"/>
            <a:r>
              <a:rPr lang="en-GB" sz="2000" b="1" dirty="0"/>
              <a:t>Henotheism - </a:t>
            </a:r>
            <a:r>
              <a:rPr lang="en-GB" sz="2000" b="1" dirty="0" err="1"/>
              <a:t>εἷς</a:t>
            </a:r>
            <a:r>
              <a:rPr lang="en-GB" sz="2000" b="1" dirty="0"/>
              <a:t> </a:t>
            </a:r>
            <a:r>
              <a:rPr lang="en-GB" sz="2000" b="1" dirty="0" err="1"/>
              <a:t>θεός</a:t>
            </a:r>
            <a:r>
              <a:rPr lang="en-GB" sz="2000" b="1" dirty="0"/>
              <a:t> / </a:t>
            </a:r>
            <a:r>
              <a:rPr lang="en-GB" sz="2000" b="1" i="1" dirty="0" err="1"/>
              <a:t>heis</a:t>
            </a:r>
            <a:r>
              <a:rPr lang="en-GB" sz="2000" b="1" i="1" dirty="0"/>
              <a:t> </a:t>
            </a:r>
            <a:r>
              <a:rPr lang="en-GB" sz="2000" b="1" i="1" dirty="0" err="1"/>
              <a:t>theos</a:t>
            </a:r>
            <a:r>
              <a:rPr lang="en-GB" sz="2000" b="1" dirty="0"/>
              <a:t> “one god”</a:t>
            </a:r>
          </a:p>
          <a:p>
            <a:pPr lvl="1"/>
            <a:r>
              <a:rPr lang="en-GB" sz="2000" dirty="0"/>
              <a:t>Sources,</a:t>
            </a:r>
          </a:p>
          <a:p>
            <a:pPr lvl="2"/>
            <a:r>
              <a:rPr lang="en-GB" sz="2000" dirty="0"/>
              <a:t>e.g. </a:t>
            </a:r>
            <a:r>
              <a:rPr lang="en-GB" sz="2000" b="1" dirty="0"/>
              <a:t>philosophers</a:t>
            </a:r>
            <a:r>
              <a:rPr lang="en-GB" sz="2000" dirty="0"/>
              <a:t> of Classical Athens</a:t>
            </a:r>
            <a:br>
              <a:rPr lang="en-GB" sz="2000" dirty="0"/>
            </a:br>
            <a:r>
              <a:rPr lang="en-GB" sz="2000" dirty="0"/>
              <a:t>and contemporary comedies: Aristophanes “Clouds”</a:t>
            </a:r>
          </a:p>
          <a:p>
            <a:pPr lvl="2"/>
            <a:r>
              <a:rPr lang="en-GB" sz="2000" dirty="0"/>
              <a:t>Apuleius, </a:t>
            </a:r>
            <a:r>
              <a:rPr lang="en-GB" sz="2000" i="1" dirty="0"/>
              <a:t>Metamorphoses “Golden Ass”</a:t>
            </a:r>
            <a:r>
              <a:rPr lang="en-GB" sz="2000" dirty="0"/>
              <a:t>: </a:t>
            </a:r>
            <a:r>
              <a:rPr lang="en-GB" sz="2000" dirty="0">
                <a:sym typeface="Wingdings" panose="05000000000000000000" pitchFamily="2" charset="2"/>
              </a:rPr>
              <a:t>goddess Isis</a:t>
            </a:r>
          </a:p>
          <a:p>
            <a:pPr lvl="2"/>
            <a:br>
              <a:rPr lang="en-GB" sz="2000" dirty="0">
                <a:sym typeface="Wingdings" panose="05000000000000000000" pitchFamily="2" charset="2"/>
              </a:rPr>
            </a:br>
            <a:endParaRPr lang="en-GB" sz="2000" dirty="0">
              <a:sym typeface="Wingdings" panose="05000000000000000000" pitchFamily="2" charset="2"/>
            </a:endParaRPr>
          </a:p>
          <a:p>
            <a:pPr marL="777240" lvl="2" indent="0">
              <a:buNone/>
            </a:pPr>
            <a:r>
              <a:rPr lang="en-GB" sz="2000" b="1" dirty="0">
                <a:solidFill>
                  <a:srgbClr val="0070C0"/>
                </a:solidFill>
                <a:sym typeface="Wingdings" panose="05000000000000000000" pitchFamily="2" charset="2"/>
              </a:rPr>
              <a:t>		              cf. reading on Moodle</a:t>
            </a:r>
            <a:endParaRPr lang="en-GB" sz="2000" b="1" dirty="0">
              <a:solidFill>
                <a:srgbClr val="0070C0"/>
              </a:solidFill>
            </a:endParaRPr>
          </a:p>
        </p:txBody>
      </p:sp>
      <p:sp>
        <p:nvSpPr>
          <p:cNvPr id="9" name="Title 2"/>
          <p:cNvSpPr>
            <a:spLocks noGrp="1"/>
          </p:cNvSpPr>
          <p:nvPr>
            <p:ph type="title"/>
          </p:nvPr>
        </p:nvSpPr>
        <p:spPr>
          <a:xfrm>
            <a:off x="457200" y="152400"/>
            <a:ext cx="8229600" cy="1219200"/>
          </a:xfrm>
        </p:spPr>
        <p:txBody>
          <a:bodyPr/>
          <a:lstStyle/>
          <a:p>
            <a:endParaRPr lang="en-GB" dirty="0"/>
          </a:p>
        </p:txBody>
      </p:sp>
    </p:spTree>
    <p:extLst>
      <p:ext uri="{BB962C8B-B14F-4D97-AF65-F5344CB8AC3E}">
        <p14:creationId xmlns:p14="http://schemas.microsoft.com/office/powerpoint/2010/main" val="42257727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circle(out)">
                                      <p:cBhvr>
                                        <p:cTn id="7" dur="2000"/>
                                        <p:tgtEl>
                                          <p:spTgt spid="8">
                                            <p:txEl>
                                              <p:pRg st="0" end="0"/>
                                            </p:txEl>
                                          </p:spTgt>
                                        </p:tgtEl>
                                      </p:cBhvr>
                                    </p:animEffect>
                                  </p:childTnLst>
                                </p:cTn>
                              </p:par>
                            </p:childTnLst>
                          </p:cTn>
                        </p:par>
                        <p:par>
                          <p:cTn id="8" fill="hold">
                            <p:stCondLst>
                              <p:cond delay="2500"/>
                            </p:stCondLst>
                            <p:childTnLst>
                              <p:par>
                                <p:cTn id="9" presetID="6" presetClass="entr" presetSubtype="32" fill="hold" grpId="0" nodeType="afterEffect">
                                  <p:stCondLst>
                                    <p:cond delay="500"/>
                                  </p:stCondLst>
                                  <p:childTnLst>
                                    <p:set>
                                      <p:cBhvr>
                                        <p:cTn id="10" dur="1" fill="hold">
                                          <p:stCondLst>
                                            <p:cond delay="0"/>
                                          </p:stCondLst>
                                        </p:cTn>
                                        <p:tgtEl>
                                          <p:spTgt spid="8">
                                            <p:txEl>
                                              <p:pRg st="1" end="1"/>
                                            </p:txEl>
                                          </p:spTgt>
                                        </p:tgtEl>
                                        <p:attrNameLst>
                                          <p:attrName>style.visibility</p:attrName>
                                        </p:attrNameLst>
                                      </p:cBhvr>
                                      <p:to>
                                        <p:strVal val="visible"/>
                                      </p:to>
                                    </p:set>
                                    <p:animEffect transition="in" filter="circle(out)">
                                      <p:cBhvr>
                                        <p:cTn id="11" dur="2000"/>
                                        <p:tgtEl>
                                          <p:spTgt spid="8">
                                            <p:txEl>
                                              <p:pRg st="1" end="1"/>
                                            </p:txEl>
                                          </p:spTgt>
                                        </p:tgtEl>
                                      </p:cBhvr>
                                    </p:animEffect>
                                  </p:childTnLst>
                                </p:cTn>
                              </p:par>
                            </p:childTnLst>
                          </p:cTn>
                        </p:par>
                        <p:par>
                          <p:cTn id="12" fill="hold">
                            <p:stCondLst>
                              <p:cond delay="5000"/>
                            </p:stCondLst>
                            <p:childTnLst>
                              <p:par>
                                <p:cTn id="13" presetID="6" presetClass="entr" presetSubtype="32" fill="hold" grpId="0" nodeType="afterEffect">
                                  <p:stCondLst>
                                    <p:cond delay="500"/>
                                  </p:stCondLst>
                                  <p:childTnLst>
                                    <p:set>
                                      <p:cBhvr>
                                        <p:cTn id="14" dur="1" fill="hold">
                                          <p:stCondLst>
                                            <p:cond delay="0"/>
                                          </p:stCondLst>
                                        </p:cTn>
                                        <p:tgtEl>
                                          <p:spTgt spid="8">
                                            <p:txEl>
                                              <p:pRg st="2" end="2"/>
                                            </p:txEl>
                                          </p:spTgt>
                                        </p:tgtEl>
                                        <p:attrNameLst>
                                          <p:attrName>style.visibility</p:attrName>
                                        </p:attrNameLst>
                                      </p:cBhvr>
                                      <p:to>
                                        <p:strVal val="visible"/>
                                      </p:to>
                                    </p:set>
                                    <p:animEffect transition="in" filter="circle(out)">
                                      <p:cBhvr>
                                        <p:cTn id="15" dur="2000"/>
                                        <p:tgtEl>
                                          <p:spTgt spid="8">
                                            <p:txEl>
                                              <p:pRg st="2" end="2"/>
                                            </p:txEl>
                                          </p:spTgt>
                                        </p:tgtEl>
                                      </p:cBhvr>
                                    </p:animEffect>
                                  </p:childTnLst>
                                </p:cTn>
                              </p:par>
                            </p:childTnLst>
                          </p:cTn>
                        </p:par>
                        <p:par>
                          <p:cTn id="16" fill="hold">
                            <p:stCondLst>
                              <p:cond delay="7500"/>
                            </p:stCondLst>
                            <p:childTnLst>
                              <p:par>
                                <p:cTn id="17" presetID="6" presetClass="entr" presetSubtype="32" fill="hold" grpId="0" nodeType="afterEffect">
                                  <p:stCondLst>
                                    <p:cond delay="500"/>
                                  </p:stCondLst>
                                  <p:childTnLst>
                                    <p:set>
                                      <p:cBhvr>
                                        <p:cTn id="18" dur="1" fill="hold">
                                          <p:stCondLst>
                                            <p:cond delay="0"/>
                                          </p:stCondLst>
                                        </p:cTn>
                                        <p:tgtEl>
                                          <p:spTgt spid="8">
                                            <p:txEl>
                                              <p:pRg st="3" end="3"/>
                                            </p:txEl>
                                          </p:spTgt>
                                        </p:tgtEl>
                                        <p:attrNameLst>
                                          <p:attrName>style.visibility</p:attrName>
                                        </p:attrNameLst>
                                      </p:cBhvr>
                                      <p:to>
                                        <p:strVal val="visible"/>
                                      </p:to>
                                    </p:set>
                                    <p:animEffect transition="in" filter="circle(out)">
                                      <p:cBhvr>
                                        <p:cTn id="19" dur="2000"/>
                                        <p:tgtEl>
                                          <p:spTgt spid="8">
                                            <p:txEl>
                                              <p:pRg st="3" end="3"/>
                                            </p:txEl>
                                          </p:spTgt>
                                        </p:tgtEl>
                                      </p:cBhvr>
                                    </p:animEffect>
                                  </p:childTnLst>
                                </p:cTn>
                              </p:par>
                            </p:childTnLst>
                          </p:cTn>
                        </p:par>
                        <p:par>
                          <p:cTn id="20" fill="hold">
                            <p:stCondLst>
                              <p:cond delay="10000"/>
                            </p:stCondLst>
                            <p:childTnLst>
                              <p:par>
                                <p:cTn id="21" presetID="6" presetClass="entr" presetSubtype="32" fill="hold" grpId="0" nodeType="afterEffect">
                                  <p:stCondLst>
                                    <p:cond delay="500"/>
                                  </p:stCondLst>
                                  <p:childTnLst>
                                    <p:set>
                                      <p:cBhvr>
                                        <p:cTn id="22" dur="1" fill="hold">
                                          <p:stCondLst>
                                            <p:cond delay="0"/>
                                          </p:stCondLst>
                                        </p:cTn>
                                        <p:tgtEl>
                                          <p:spTgt spid="8">
                                            <p:txEl>
                                              <p:pRg st="4" end="4"/>
                                            </p:txEl>
                                          </p:spTgt>
                                        </p:tgtEl>
                                        <p:attrNameLst>
                                          <p:attrName>style.visibility</p:attrName>
                                        </p:attrNameLst>
                                      </p:cBhvr>
                                      <p:to>
                                        <p:strVal val="visible"/>
                                      </p:to>
                                    </p:set>
                                    <p:animEffect transition="in" filter="circle(out)">
                                      <p:cBhvr>
                                        <p:cTn id="23" dur="2000"/>
                                        <p:tgtEl>
                                          <p:spTgt spid="8">
                                            <p:txEl>
                                              <p:pRg st="4" end="4"/>
                                            </p:txEl>
                                          </p:spTgt>
                                        </p:tgtEl>
                                      </p:cBhvr>
                                    </p:animEffect>
                                  </p:childTnLst>
                                </p:cTn>
                              </p:par>
                            </p:childTnLst>
                          </p:cTn>
                        </p:par>
                        <p:par>
                          <p:cTn id="24" fill="hold">
                            <p:stCondLst>
                              <p:cond delay="12500"/>
                            </p:stCondLst>
                            <p:childTnLst>
                              <p:par>
                                <p:cTn id="25" presetID="6" presetClass="entr" presetSubtype="32" fill="hold" grpId="0" nodeType="afterEffect">
                                  <p:stCondLst>
                                    <p:cond delay="500"/>
                                  </p:stCondLst>
                                  <p:childTnLst>
                                    <p:set>
                                      <p:cBhvr>
                                        <p:cTn id="26" dur="1" fill="hold">
                                          <p:stCondLst>
                                            <p:cond delay="0"/>
                                          </p:stCondLst>
                                        </p:cTn>
                                        <p:tgtEl>
                                          <p:spTgt spid="8">
                                            <p:txEl>
                                              <p:pRg st="5" end="5"/>
                                            </p:txEl>
                                          </p:spTgt>
                                        </p:tgtEl>
                                        <p:attrNameLst>
                                          <p:attrName>style.visibility</p:attrName>
                                        </p:attrNameLst>
                                      </p:cBhvr>
                                      <p:to>
                                        <p:strVal val="visible"/>
                                      </p:to>
                                    </p:set>
                                    <p:animEffect transition="in" filter="circle(out)">
                                      <p:cBhvr>
                                        <p:cTn id="27" dur="2000"/>
                                        <p:tgtEl>
                                          <p:spTgt spid="8">
                                            <p:txEl>
                                              <p:pRg st="5" end="5"/>
                                            </p:txEl>
                                          </p:spTgt>
                                        </p:tgtEl>
                                      </p:cBhvr>
                                    </p:animEffect>
                                  </p:childTnLst>
                                </p:cTn>
                              </p:par>
                            </p:childTnLst>
                          </p:cTn>
                        </p:par>
                        <p:par>
                          <p:cTn id="28" fill="hold">
                            <p:stCondLst>
                              <p:cond delay="15000"/>
                            </p:stCondLst>
                            <p:childTnLst>
                              <p:par>
                                <p:cTn id="29" presetID="6" presetClass="entr" presetSubtype="32" fill="hold" grpId="0" nodeType="afterEffect">
                                  <p:stCondLst>
                                    <p:cond delay="500"/>
                                  </p:stCondLst>
                                  <p:childTnLst>
                                    <p:set>
                                      <p:cBhvr>
                                        <p:cTn id="30" dur="1" fill="hold">
                                          <p:stCondLst>
                                            <p:cond delay="0"/>
                                          </p:stCondLst>
                                        </p:cTn>
                                        <p:tgtEl>
                                          <p:spTgt spid="8">
                                            <p:txEl>
                                              <p:pRg st="6" end="6"/>
                                            </p:txEl>
                                          </p:spTgt>
                                        </p:tgtEl>
                                        <p:attrNameLst>
                                          <p:attrName>style.visibility</p:attrName>
                                        </p:attrNameLst>
                                      </p:cBhvr>
                                      <p:to>
                                        <p:strVal val="visible"/>
                                      </p:to>
                                    </p:set>
                                    <p:animEffect transition="in" filter="circle(out)">
                                      <p:cBhvr>
                                        <p:cTn id="31" dur="2000"/>
                                        <p:tgtEl>
                                          <p:spTgt spid="8">
                                            <p:txEl>
                                              <p:pRg st="6" end="6"/>
                                            </p:txEl>
                                          </p:spTgt>
                                        </p:tgtEl>
                                      </p:cBhvr>
                                    </p:animEffect>
                                  </p:childTnLst>
                                </p:cTn>
                              </p:par>
                              <p:par>
                                <p:cTn id="32" presetID="6" presetClass="entr" presetSubtype="32" fill="hold" nodeType="with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circle(out)">
                                      <p:cBhvr>
                                        <p:cTn id="34" dur="2000"/>
                                        <p:tgtEl>
                                          <p:spTgt spid="6"/>
                                        </p:tgtEl>
                                      </p:cBhvr>
                                    </p:animEffect>
                                  </p:childTnLst>
                                </p:cTn>
                              </p:par>
                              <p:par>
                                <p:cTn id="35" presetID="6" presetClass="entr" presetSubtype="32" fill="hold" nodeType="with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circle(out)">
                                      <p:cBhvr>
                                        <p:cTn id="3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File:Ephesians 2,12 - Greek atheo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580646">
            <a:off x="2461106" y="3166041"/>
            <a:ext cx="3048000" cy="128587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File:Bas relief from Arch of Marcus Aurelius showing sacrifice.jpg"/>
          <p:cNvPicPr>
            <a:picLocks noChangeAspect="1" noChangeArrowheads="1"/>
          </p:cNvPicPr>
          <p:nvPr/>
        </p:nvPicPr>
        <p:blipFill rotWithShape="1">
          <a:blip r:embed="rId3">
            <a:extLst>
              <a:ext uri="{28A0092B-C50C-407E-A947-70E740481C1C}">
                <a14:useLocalDpi xmlns:a14="http://schemas.microsoft.com/office/drawing/2010/main" val="0"/>
              </a:ext>
            </a:extLst>
          </a:blip>
          <a:srcRect l="23058" t="42876" r="11347" b="3175"/>
          <a:stretch/>
        </p:blipFill>
        <p:spPr bwMode="auto">
          <a:xfrm>
            <a:off x="5557611" y="3091959"/>
            <a:ext cx="3406877" cy="3721417"/>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pPr algn="ctr"/>
            <a:r>
              <a:rPr lang="en-GB" dirty="0"/>
              <a:t>Friday: debate</a:t>
            </a:r>
          </a:p>
        </p:txBody>
      </p:sp>
      <p:sp>
        <p:nvSpPr>
          <p:cNvPr id="5" name="Content Placeholder 4"/>
          <p:cNvSpPr>
            <a:spLocks noGrp="1"/>
          </p:cNvSpPr>
          <p:nvPr>
            <p:ph sz="half" idx="1"/>
          </p:nvPr>
        </p:nvSpPr>
        <p:spPr>
          <a:xfrm>
            <a:off x="0" y="1524000"/>
            <a:ext cx="3779912" cy="4572000"/>
          </a:xfrm>
        </p:spPr>
        <p:txBody>
          <a:bodyPr/>
          <a:lstStyle/>
          <a:p>
            <a:r>
              <a:rPr lang="en-GB" dirty="0"/>
              <a:t>Henotheism</a:t>
            </a:r>
          </a:p>
          <a:p>
            <a:pPr marL="640080" lvl="2" algn="ctr">
              <a:spcBef>
                <a:spcPts val="600"/>
              </a:spcBef>
              <a:buClr>
                <a:schemeClr val="accent2"/>
              </a:buClr>
            </a:pPr>
            <a:r>
              <a:rPr lang="en-GB" sz="1800" dirty="0">
                <a:solidFill>
                  <a:schemeClr val="accent3">
                    <a:lumMod val="20000"/>
                    <a:lumOff val="80000"/>
                  </a:schemeClr>
                </a:solidFill>
              </a:rPr>
              <a:t>Henotheism - </a:t>
            </a:r>
            <a:r>
              <a:rPr lang="en-GB" sz="1800" dirty="0" err="1">
                <a:solidFill>
                  <a:schemeClr val="accent3">
                    <a:lumMod val="20000"/>
                    <a:lumOff val="80000"/>
                  </a:schemeClr>
                </a:solidFill>
              </a:rPr>
              <a:t>εἷς</a:t>
            </a:r>
            <a:r>
              <a:rPr lang="en-GB" sz="1800" dirty="0">
                <a:solidFill>
                  <a:schemeClr val="accent3">
                    <a:lumMod val="20000"/>
                    <a:lumOff val="80000"/>
                  </a:schemeClr>
                </a:solidFill>
              </a:rPr>
              <a:t> </a:t>
            </a:r>
            <a:r>
              <a:rPr lang="en-GB" sz="1800" dirty="0" err="1">
                <a:solidFill>
                  <a:schemeClr val="accent3">
                    <a:lumMod val="20000"/>
                    <a:lumOff val="80000"/>
                  </a:schemeClr>
                </a:solidFill>
              </a:rPr>
              <a:t>θεός</a:t>
            </a:r>
            <a:r>
              <a:rPr lang="en-GB" sz="1800" dirty="0">
                <a:solidFill>
                  <a:schemeClr val="accent3">
                    <a:lumMod val="20000"/>
                    <a:lumOff val="80000"/>
                  </a:schemeClr>
                </a:solidFill>
              </a:rPr>
              <a:t> </a:t>
            </a:r>
            <a:br>
              <a:rPr lang="en-GB" sz="1800" dirty="0">
                <a:solidFill>
                  <a:schemeClr val="accent3">
                    <a:lumMod val="20000"/>
                    <a:lumOff val="80000"/>
                  </a:schemeClr>
                </a:solidFill>
              </a:rPr>
            </a:br>
            <a:r>
              <a:rPr lang="en-GB" sz="1800" dirty="0">
                <a:solidFill>
                  <a:schemeClr val="accent3">
                    <a:lumMod val="20000"/>
                    <a:lumOff val="80000"/>
                  </a:schemeClr>
                </a:solidFill>
              </a:rPr>
              <a:t>/ </a:t>
            </a:r>
            <a:r>
              <a:rPr lang="en-GB" sz="1800" i="1" dirty="0" err="1">
                <a:solidFill>
                  <a:schemeClr val="accent3">
                    <a:lumMod val="20000"/>
                    <a:lumOff val="80000"/>
                  </a:schemeClr>
                </a:solidFill>
              </a:rPr>
              <a:t>heis</a:t>
            </a:r>
            <a:r>
              <a:rPr lang="en-GB" sz="1800" i="1" dirty="0">
                <a:solidFill>
                  <a:schemeClr val="accent3">
                    <a:lumMod val="20000"/>
                    <a:lumOff val="80000"/>
                  </a:schemeClr>
                </a:solidFill>
              </a:rPr>
              <a:t> </a:t>
            </a:r>
            <a:r>
              <a:rPr lang="en-GB" sz="1800" i="1" dirty="0" err="1">
                <a:solidFill>
                  <a:schemeClr val="accent3">
                    <a:lumMod val="20000"/>
                    <a:lumOff val="80000"/>
                  </a:schemeClr>
                </a:solidFill>
              </a:rPr>
              <a:t>theos</a:t>
            </a:r>
            <a:r>
              <a:rPr lang="en-GB" sz="1800" dirty="0">
                <a:solidFill>
                  <a:schemeClr val="accent3">
                    <a:lumMod val="20000"/>
                    <a:lumOff val="80000"/>
                  </a:schemeClr>
                </a:solidFill>
              </a:rPr>
              <a:t> “one god”	</a:t>
            </a:r>
          </a:p>
          <a:p>
            <a:pPr marL="640080" lvl="2" algn="ctr">
              <a:spcBef>
                <a:spcPts val="600"/>
              </a:spcBef>
              <a:buClr>
                <a:schemeClr val="accent2"/>
              </a:buClr>
            </a:pPr>
            <a:r>
              <a:rPr lang="en-GB" sz="1800" dirty="0">
                <a:solidFill>
                  <a:schemeClr val="accent3">
                    <a:lumMod val="20000"/>
                    <a:lumOff val="80000"/>
                  </a:schemeClr>
                </a:solidFill>
              </a:rPr>
              <a:t>Apuleius &amp; Isis</a:t>
            </a:r>
          </a:p>
        </p:txBody>
      </p:sp>
      <p:sp>
        <p:nvSpPr>
          <p:cNvPr id="6" name="Content Placeholder 5"/>
          <p:cNvSpPr>
            <a:spLocks noGrp="1"/>
          </p:cNvSpPr>
          <p:nvPr>
            <p:ph sz="half" idx="2"/>
          </p:nvPr>
        </p:nvSpPr>
        <p:spPr>
          <a:xfrm>
            <a:off x="3121959" y="1484784"/>
            <a:ext cx="2962209" cy="4572000"/>
          </a:xfrm>
        </p:spPr>
        <p:txBody>
          <a:bodyPr/>
          <a:lstStyle/>
          <a:p>
            <a:r>
              <a:rPr lang="en-GB" dirty="0"/>
              <a:t>Atheism/</a:t>
            </a:r>
            <a:r>
              <a:rPr lang="el-GR" dirty="0"/>
              <a:t>ἄθεος</a:t>
            </a:r>
            <a:endParaRPr lang="en-GB" dirty="0"/>
          </a:p>
          <a:p>
            <a:pPr lvl="1"/>
            <a:r>
              <a:rPr lang="en-GB" sz="1800" dirty="0">
                <a:solidFill>
                  <a:schemeClr val="accent4">
                    <a:lumMod val="20000"/>
                    <a:lumOff val="80000"/>
                  </a:schemeClr>
                </a:solidFill>
              </a:rPr>
              <a:t>A rational theology?</a:t>
            </a:r>
          </a:p>
          <a:p>
            <a:pPr lvl="1"/>
            <a:r>
              <a:rPr lang="en-GB" sz="1800" dirty="0">
                <a:solidFill>
                  <a:schemeClr val="accent4">
                    <a:lumMod val="20000"/>
                    <a:lumOff val="80000"/>
                  </a:schemeClr>
                </a:solidFill>
              </a:rPr>
              <a:t>Socrates (</a:t>
            </a:r>
            <a:r>
              <a:rPr lang="en-GB" sz="1800" dirty="0"/>
              <a:t>469-399 BC</a:t>
            </a:r>
            <a:r>
              <a:rPr lang="en-GB" sz="1800" dirty="0">
                <a:solidFill>
                  <a:schemeClr val="accent4">
                    <a:lumMod val="20000"/>
                    <a:lumOff val="80000"/>
                  </a:schemeClr>
                </a:solidFill>
              </a:rPr>
              <a:t>)</a:t>
            </a:r>
          </a:p>
          <a:p>
            <a:endParaRPr lang="en-GB" dirty="0"/>
          </a:p>
        </p:txBody>
      </p:sp>
      <p:sp>
        <p:nvSpPr>
          <p:cNvPr id="7" name="Content Placeholder 5"/>
          <p:cNvSpPr txBox="1">
            <a:spLocks/>
          </p:cNvSpPr>
          <p:nvPr/>
        </p:nvSpPr>
        <p:spPr>
          <a:xfrm>
            <a:off x="4872613" y="1484784"/>
            <a:ext cx="405993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ctr"/>
            <a:r>
              <a:rPr lang="en-GB" dirty="0"/>
              <a:t>Polytheism</a:t>
            </a:r>
          </a:p>
          <a:p>
            <a:pPr lvl="4"/>
            <a:r>
              <a:rPr lang="en-GB" sz="1800" dirty="0"/>
              <a:t>Did people in the ancient world ‘believe’ in their gods…?</a:t>
            </a:r>
          </a:p>
          <a:p>
            <a:pPr lvl="1"/>
            <a:endParaRPr lang="en-GB" dirty="0"/>
          </a:p>
        </p:txBody>
      </p:sp>
      <p:pic>
        <p:nvPicPr>
          <p:cNvPr id="8" name="Picture 8" descr="http://upload.wikimedia.org/wikipedia/commons/6/68/Vatsoc.jpg"/>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6059" b="96769" l="1337" r="98329">
                        <a14:foregroundMark x1="53049" y1="6059" x2="53049" y2="6059"/>
                        <a14:foregroundMark x1="86884" y1="21466" x2="86884" y2="21466"/>
                        <a14:foregroundMark x1="84294" y1="18407" x2="84294" y2="18407"/>
                        <a14:foregroundMark x1="94486" y1="81420" x2="94486" y2="81420"/>
                        <a14:foregroundMark x1="79198" y1="96826" x2="79198" y2="96826"/>
                        <a14:foregroundMark x1="69006" y1="92441" x2="69006" y2="92441"/>
                        <a14:foregroundMark x1="25647" y1="90652" x2="25647" y2="90652"/>
                        <a14:foregroundMark x1="1420" y1="89383" x2="1420" y2="89383"/>
                        <a14:foregroundMark x1="85547" y1="85401" x2="85547" y2="85401"/>
                        <a14:foregroundMark x1="85547" y1="80958" x2="85547" y2="80958"/>
                        <a14:foregroundMark x1="77945" y1="88459" x2="77945" y2="88459"/>
                        <a14:foregroundMark x1="79198" y1="95557" x2="79198" y2="95557"/>
                        <a14:foregroundMark x1="98329" y1="89383" x2="98329" y2="89383"/>
                        <a14:foregroundMark x1="94486" y1="73918" x2="94486" y2="73918"/>
                        <a14:foregroundMark x1="91312" y1="32487" x2="91312" y2="32487"/>
                        <a14:foregroundMark x1="91980" y1="29429" x2="91980" y2="29429"/>
                        <a14:foregroundMark x1="92565" y1="40450" x2="92565" y2="40450"/>
                        <a14:foregroundMark x1="90643" y1="36930" x2="90643" y2="36930"/>
                        <a14:foregroundMark x1="90058" y1="37334" x2="90058" y2="37334"/>
                      </a14:backgroundRemoval>
                    </a14:imgEffect>
                  </a14:imgLayer>
                </a14:imgProps>
              </a:ext>
              <a:ext uri="{28A0092B-C50C-407E-A947-70E740481C1C}">
                <a14:useLocalDpi xmlns:a14="http://schemas.microsoft.com/office/drawing/2010/main" val="0"/>
              </a:ext>
            </a:extLst>
          </a:blip>
          <a:srcRect/>
          <a:stretch>
            <a:fillRect/>
          </a:stretch>
        </p:blipFill>
        <p:spPr bwMode="auto">
          <a:xfrm>
            <a:off x="3491880" y="3744416"/>
            <a:ext cx="2271857" cy="328498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www.crystalinks.com/IsisNursingHorus.jpg"/>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4195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par>
                                <p:cTn id="8" presetID="6" presetClass="entr" presetSubtype="32"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ircle(out)">
                                      <p:cBhvr>
                                        <p:cTn id="10"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cstate="print">
            <a:extLst>
              <a:ext uri="{28A0092B-C50C-407E-A947-70E740481C1C}">
                <a14:useLocalDpi xmlns:a14="http://schemas.microsoft.com/office/drawing/2010/main" val="0"/>
              </a:ext>
            </a:extLst>
          </a:blip>
          <a:srcRect r="16442"/>
          <a:stretch/>
        </p:blipFill>
        <p:spPr>
          <a:xfrm>
            <a:off x="3491880" y="1479163"/>
            <a:ext cx="5525337" cy="4959435"/>
          </a:xfrm>
          <a:prstGeom prst="rect">
            <a:avLst/>
          </a:prstGeom>
        </p:spPr>
      </p:pic>
      <p:sp>
        <p:nvSpPr>
          <p:cNvPr id="2" name="Title 1"/>
          <p:cNvSpPr>
            <a:spLocks noGrp="1"/>
          </p:cNvSpPr>
          <p:nvPr>
            <p:ph type="title"/>
          </p:nvPr>
        </p:nvSpPr>
        <p:spPr/>
        <p:txBody>
          <a:bodyPr/>
          <a:lstStyle/>
          <a:p>
            <a:r>
              <a:rPr lang="en-GB" dirty="0"/>
              <a:t>Workshop Henotheism / Atheism</a:t>
            </a:r>
          </a:p>
        </p:txBody>
      </p:sp>
      <p:sp>
        <p:nvSpPr>
          <p:cNvPr id="3" name="Content Placeholder 2"/>
          <p:cNvSpPr>
            <a:spLocks noGrp="1"/>
          </p:cNvSpPr>
          <p:nvPr>
            <p:ph sz="half" idx="1"/>
          </p:nvPr>
        </p:nvSpPr>
        <p:spPr>
          <a:xfrm>
            <a:off x="728088" y="1524000"/>
            <a:ext cx="4059936" cy="4572000"/>
          </a:xfrm>
        </p:spPr>
        <p:txBody>
          <a:bodyPr/>
          <a:lstStyle/>
          <a:p>
            <a:r>
              <a:rPr lang="en-GB" dirty="0"/>
              <a:t>Remember ‘</a:t>
            </a:r>
            <a:r>
              <a:rPr lang="en-GB" i="1" dirty="0"/>
              <a:t>normal</a:t>
            </a:r>
            <a:r>
              <a:rPr lang="en-GB" dirty="0"/>
              <a:t>’ worship in a polytheistic ‘religion’</a:t>
            </a:r>
          </a:p>
          <a:p>
            <a:pPr lvl="1"/>
            <a:r>
              <a:rPr lang="en-GB" dirty="0"/>
              <a:t>ritualistic</a:t>
            </a:r>
            <a:br>
              <a:rPr lang="en-GB" dirty="0"/>
            </a:br>
            <a:r>
              <a:rPr lang="en-GB" dirty="0"/>
              <a:t>religion</a:t>
            </a:r>
          </a:p>
          <a:p>
            <a:pPr lvl="1"/>
            <a:r>
              <a:rPr lang="en-GB" dirty="0"/>
              <a:t>no revelation</a:t>
            </a:r>
          </a:p>
          <a:p>
            <a:pPr lvl="1"/>
            <a:r>
              <a:rPr lang="en-GB" i="1" dirty="0"/>
              <a:t>do et des</a:t>
            </a:r>
          </a:p>
          <a:p>
            <a:pPr lvl="1"/>
            <a:endParaRPr lang="en-GB" i="1" dirty="0"/>
          </a:p>
        </p:txBody>
      </p:sp>
      <p:pic>
        <p:nvPicPr>
          <p:cNvPr id="5" name="Picture 4" descr="http://www.crystalinks.com/IsisNursingHor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69345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r="16442"/>
          <a:stretch/>
        </p:blipFill>
        <p:spPr>
          <a:xfrm>
            <a:off x="3491880" y="1479163"/>
            <a:ext cx="5525337" cy="4959435"/>
          </a:xfrm>
          <a:prstGeom prst="rect">
            <a:avLst/>
          </a:prstGeom>
        </p:spPr>
      </p:pic>
      <p:sp>
        <p:nvSpPr>
          <p:cNvPr id="6" name="Title 1"/>
          <p:cNvSpPr>
            <a:spLocks noGrp="1"/>
          </p:cNvSpPr>
          <p:nvPr>
            <p:ph type="title"/>
          </p:nvPr>
        </p:nvSpPr>
        <p:spPr>
          <a:xfrm>
            <a:off x="457200" y="152400"/>
            <a:ext cx="8229600" cy="1219200"/>
          </a:xfrm>
        </p:spPr>
        <p:txBody>
          <a:bodyPr/>
          <a:lstStyle/>
          <a:p>
            <a:r>
              <a:rPr lang="en-GB" dirty="0"/>
              <a:t>Workshop Henotheism / Atheism</a:t>
            </a:r>
          </a:p>
        </p:txBody>
      </p:sp>
      <p:pic>
        <p:nvPicPr>
          <p:cNvPr id="8" name="Picture 7" descr="http://www.crystalinks.com/IsisNursingHor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8"/>
          <p:cNvSpPr>
            <a:spLocks noGrp="1"/>
          </p:cNvSpPr>
          <p:nvPr>
            <p:ph sz="half" idx="1"/>
          </p:nvPr>
        </p:nvSpPr>
        <p:spPr>
          <a:xfrm>
            <a:off x="457200" y="1524000"/>
            <a:ext cx="4059936" cy="5145360"/>
          </a:xfrm>
        </p:spPr>
        <p:txBody>
          <a:bodyPr>
            <a:normAutofit/>
          </a:bodyPr>
          <a:lstStyle/>
          <a:p>
            <a:pPr marL="0" indent="0" algn="ctr">
              <a:buNone/>
            </a:pPr>
            <a:r>
              <a:rPr lang="en-GB" b="1" dirty="0" err="1">
                <a:solidFill>
                  <a:srgbClr val="FFC000"/>
                </a:solidFill>
                <a:effectLst>
                  <a:outerShdw blurRad="38100" dist="38100" dir="2700000" algn="tl">
                    <a:srgbClr val="000000">
                      <a:alpha val="43137"/>
                    </a:srgbClr>
                  </a:outerShdw>
                </a:effectLst>
              </a:rPr>
              <a:t>Deae</a:t>
            </a: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Suli</a:t>
            </a:r>
            <a:br>
              <a:rPr lang="en-GB"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L(</a:t>
            </a:r>
            <a:r>
              <a:rPr lang="en-GB" b="1" dirty="0" err="1">
                <a:solidFill>
                  <a:srgbClr val="FFC000"/>
                </a:solidFill>
                <a:effectLst>
                  <a:outerShdw blurRad="38100" dist="38100" dir="2700000" algn="tl">
                    <a:srgbClr val="000000">
                      <a:alpha val="43137"/>
                    </a:srgbClr>
                  </a:outerShdw>
                </a:effectLst>
              </a:rPr>
              <a:t>ucius</a:t>
            </a: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Marcius</a:t>
            </a:r>
            <a:r>
              <a:rPr lang="en-GB" b="1" dirty="0">
                <a:solidFill>
                  <a:srgbClr val="FFC000"/>
                </a:solidFill>
                <a:effectLst>
                  <a:outerShdw blurRad="38100" dist="38100" dir="2700000" algn="tl">
                    <a:srgbClr val="000000">
                      <a:alpha val="43137"/>
                    </a:srgbClr>
                  </a:outerShdw>
                </a:effectLst>
              </a:rPr>
              <a:t> </a:t>
            </a:r>
            <a:r>
              <a:rPr lang="en-GB" b="1" dirty="0" err="1">
                <a:solidFill>
                  <a:srgbClr val="FFC000"/>
                </a:solidFill>
                <a:effectLst>
                  <a:outerShdw blurRad="38100" dist="38100" dir="2700000" algn="tl">
                    <a:srgbClr val="000000">
                      <a:alpha val="43137"/>
                    </a:srgbClr>
                  </a:outerShdw>
                </a:effectLst>
              </a:rPr>
              <a:t>Memor</a:t>
            </a:r>
            <a:r>
              <a:rPr lang="en-GB" b="1" dirty="0">
                <a:solidFill>
                  <a:srgbClr val="FFC000"/>
                </a:solidFill>
                <a:effectLst>
                  <a:outerShdw blurRad="38100" dist="38100" dir="2700000" algn="tl">
                    <a:srgbClr val="000000">
                      <a:alpha val="43137"/>
                    </a:srgbClr>
                  </a:outerShdw>
                </a:effectLst>
              </a:rPr>
              <a:t> / </a:t>
            </a:r>
            <a:r>
              <a:rPr lang="en-GB" b="1" dirty="0" err="1">
                <a:solidFill>
                  <a:srgbClr val="FFC000"/>
                </a:solidFill>
                <a:effectLst>
                  <a:outerShdw blurRad="38100" dist="38100" dir="2700000" algn="tl">
                    <a:srgbClr val="000000">
                      <a:alpha val="43137"/>
                    </a:srgbClr>
                  </a:outerShdw>
                </a:effectLst>
              </a:rPr>
              <a:t>harusp</a:t>
            </a:r>
            <a:r>
              <a:rPr lang="en-GB" b="1" dirty="0">
                <a:solidFill>
                  <a:srgbClr val="FFC000"/>
                </a:solidFill>
                <a:effectLst>
                  <a:outerShdw blurRad="38100" dist="38100" dir="2700000" algn="tl">
                    <a:srgbClr val="000000">
                      <a:alpha val="43137"/>
                    </a:srgbClr>
                  </a:outerShdw>
                </a:effectLst>
              </a:rPr>
              <a:t>(ex) /</a:t>
            </a:r>
            <a:br>
              <a:rPr lang="en-GB"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d(</a:t>
            </a:r>
            <a:r>
              <a:rPr lang="en-GB" b="1" dirty="0" err="1">
                <a:solidFill>
                  <a:srgbClr val="FFC000"/>
                </a:solidFill>
                <a:effectLst>
                  <a:outerShdw blurRad="38100" dist="38100" dir="2700000" algn="tl">
                    <a:srgbClr val="000000">
                      <a:alpha val="43137"/>
                    </a:srgbClr>
                  </a:outerShdw>
                </a:effectLst>
              </a:rPr>
              <a:t>onum</a:t>
            </a:r>
            <a:r>
              <a:rPr lang="en-GB" b="1" dirty="0">
                <a:solidFill>
                  <a:srgbClr val="FFC000"/>
                </a:solidFill>
                <a:effectLst>
                  <a:outerShdw blurRad="38100" dist="38100" dir="2700000" algn="tl">
                    <a:srgbClr val="000000">
                      <a:alpha val="43137"/>
                    </a:srgbClr>
                  </a:outerShdw>
                </a:effectLst>
              </a:rPr>
              <a:t>) d(edit)</a:t>
            </a:r>
            <a:br>
              <a:rPr lang="en-GB" b="1" dirty="0">
                <a:solidFill>
                  <a:srgbClr val="FFC000"/>
                </a:solidFill>
                <a:effectLst>
                  <a:outerShdw blurRad="38100" dist="38100" dir="2700000" algn="tl">
                    <a:srgbClr val="000000">
                      <a:alpha val="43137"/>
                    </a:srgbClr>
                  </a:outerShdw>
                </a:effectLst>
              </a:rPr>
            </a:br>
            <a:endParaRPr lang="en-GB" b="1" dirty="0">
              <a:solidFill>
                <a:srgbClr val="FFC000"/>
              </a:solidFill>
              <a:effectLst>
                <a:outerShdw blurRad="38100" dist="38100" dir="2700000" algn="tl">
                  <a:srgbClr val="000000">
                    <a:alpha val="43137"/>
                  </a:srgbClr>
                </a:outerShdw>
              </a:effectLst>
            </a:endParaRPr>
          </a:p>
          <a:p>
            <a:pPr marL="0" indent="0" algn="ctr">
              <a:buNone/>
            </a:pPr>
            <a:endParaRPr lang="en-GB" sz="1600" b="1" dirty="0">
              <a:solidFill>
                <a:srgbClr val="FFC000"/>
              </a:solidFill>
              <a:effectLst>
                <a:outerShdw blurRad="38100" dist="38100" dir="2700000" algn="tl">
                  <a:srgbClr val="000000">
                    <a:alpha val="43137"/>
                  </a:srgbClr>
                </a:outerShdw>
              </a:effectLst>
            </a:endParaRPr>
          </a:p>
          <a:p>
            <a:pPr marL="0" indent="0" algn="ctr">
              <a:buNone/>
            </a:pPr>
            <a:br>
              <a:rPr lang="en-GB" sz="1600"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VOTUM SOLVIT</a:t>
            </a:r>
            <a:br>
              <a:rPr lang="en-GB"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“fulfilled his vow willingly…”</a:t>
            </a:r>
            <a:br>
              <a:rPr lang="en-GB" b="1" dirty="0">
                <a:solidFill>
                  <a:srgbClr val="FFC000"/>
                </a:solidFill>
                <a:effectLst>
                  <a:outerShdw blurRad="38100" dist="38100" dir="2700000" algn="tl">
                    <a:srgbClr val="000000">
                      <a:alpha val="43137"/>
                    </a:srgbClr>
                  </a:outerShdw>
                </a:effectLst>
              </a:rPr>
            </a:br>
            <a:br>
              <a:rPr lang="en-GB" sz="1600"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EX VOTO</a:t>
            </a:r>
            <a:br>
              <a:rPr lang="en-GB" b="1" dirty="0">
                <a:solidFill>
                  <a:srgbClr val="FFC000"/>
                </a:solidFill>
                <a:effectLst>
                  <a:outerShdw blurRad="38100" dist="38100" dir="2700000" algn="tl">
                    <a:srgbClr val="000000">
                      <a:alpha val="43137"/>
                    </a:srgbClr>
                  </a:outerShdw>
                </a:effectLst>
              </a:rPr>
            </a:br>
            <a:r>
              <a:rPr lang="en-GB" b="1" dirty="0">
                <a:solidFill>
                  <a:srgbClr val="FFC000"/>
                </a:solidFill>
                <a:effectLst>
                  <a:outerShdw blurRad="38100" dist="38100" dir="2700000" algn="tl">
                    <a:srgbClr val="000000">
                      <a:alpha val="43137"/>
                    </a:srgbClr>
                  </a:outerShdw>
                </a:effectLst>
              </a:rPr>
              <a:t>“in fulfilment of a vow”</a:t>
            </a:r>
          </a:p>
          <a:p>
            <a:pPr marL="0" indent="0">
              <a:buNone/>
            </a:pPr>
            <a:endParaRPr lang="en-GB" b="1" dirty="0">
              <a:solidFill>
                <a:srgbClr val="FFC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8394572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4" presetClass="entr" presetSubtype="10" fill="hold" grpId="0"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randombar(horizontal)">
                                      <p:cBhvr>
                                        <p:cTn id="13" dur="500"/>
                                        <p:tgtEl>
                                          <p:spTgt spid="9">
                                            <p:txEl>
                                              <p:pRg st="0" end="0"/>
                                            </p:txEl>
                                          </p:spTgt>
                                        </p:tgtEl>
                                      </p:cBhvr>
                                    </p:animEffect>
                                  </p:childTnLst>
                                </p:cTn>
                              </p:par>
                            </p:childTnLst>
                          </p:cTn>
                        </p:par>
                        <p:par>
                          <p:cTn id="14" fill="hold">
                            <p:stCondLst>
                              <p:cond delay="1500"/>
                            </p:stCondLst>
                            <p:childTnLst>
                              <p:par>
                                <p:cTn id="15" presetID="14" presetClass="entr" presetSubtype="10" fill="hold" grpId="0" nodeType="after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randombar(horizontal)">
                                      <p:cBhvr>
                                        <p:cTn id="17"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1219200"/>
          </a:xfrm>
        </p:spPr>
        <p:txBody>
          <a:bodyPr/>
          <a:lstStyle/>
          <a:p>
            <a:r>
              <a:rPr lang="en-GB" dirty="0"/>
              <a:t>Workshop Henotheism / Atheism</a:t>
            </a:r>
          </a:p>
        </p:txBody>
      </p:sp>
      <p:sp>
        <p:nvSpPr>
          <p:cNvPr id="6" name="Content Placeholder 2"/>
          <p:cNvSpPr>
            <a:spLocks noGrp="1"/>
          </p:cNvSpPr>
          <p:nvPr>
            <p:ph sz="half" idx="1"/>
          </p:nvPr>
        </p:nvSpPr>
        <p:spPr>
          <a:xfrm>
            <a:off x="457200" y="1524000"/>
            <a:ext cx="4059936" cy="4572000"/>
          </a:xfrm>
        </p:spPr>
        <p:txBody>
          <a:bodyPr/>
          <a:lstStyle/>
          <a:p>
            <a:endParaRPr lang="en-GB"/>
          </a:p>
        </p:txBody>
      </p:sp>
      <p:sp>
        <p:nvSpPr>
          <p:cNvPr id="7" name="Content Placeholder 3"/>
          <p:cNvSpPr>
            <a:spLocks noGrp="1"/>
          </p:cNvSpPr>
          <p:nvPr>
            <p:ph sz="half" idx="2"/>
          </p:nvPr>
        </p:nvSpPr>
        <p:spPr>
          <a:xfrm>
            <a:off x="4648200" y="1524000"/>
            <a:ext cx="4059936" cy="4572000"/>
          </a:xfrm>
        </p:spPr>
        <p:txBody>
          <a:bodyPr/>
          <a:lstStyle/>
          <a:p>
            <a:r>
              <a:rPr lang="en-GB" dirty="0"/>
              <a:t>Please remember:</a:t>
            </a:r>
            <a:br>
              <a:rPr lang="en-GB" dirty="0"/>
            </a:br>
            <a:r>
              <a:rPr lang="en-GB" dirty="0"/>
              <a:t>source criticism:</a:t>
            </a:r>
          </a:p>
          <a:p>
            <a:pPr lvl="1"/>
            <a:r>
              <a:rPr lang="en-GB" dirty="0"/>
              <a:t>Who is the author?</a:t>
            </a:r>
          </a:p>
          <a:p>
            <a:pPr lvl="1"/>
            <a:r>
              <a:rPr lang="en-GB" dirty="0"/>
              <a:t>When did he live?</a:t>
            </a:r>
          </a:p>
          <a:p>
            <a:pPr lvl="1"/>
            <a:r>
              <a:rPr lang="en-GB" dirty="0"/>
              <a:t>What kind of text are we dealing with?</a:t>
            </a:r>
          </a:p>
          <a:p>
            <a:pPr lvl="1"/>
            <a:r>
              <a:rPr lang="en-GB" dirty="0"/>
              <a:t>What was the aim of the author?</a:t>
            </a:r>
          </a:p>
          <a:p>
            <a:pPr lvl="1"/>
            <a:r>
              <a:rPr lang="en-GB" dirty="0"/>
              <a:t>…</a:t>
            </a:r>
          </a:p>
        </p:txBody>
      </p:sp>
      <p:pic>
        <p:nvPicPr>
          <p:cNvPr id="8" name="Picture 7" descr="http://www.crystalinks.com/IsisNursingHor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79947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1000"/>
                                        <p:tgtEl>
                                          <p:spTgt spid="7">
                                            <p:txEl>
                                              <p:pRg st="4" end="4"/>
                                            </p:txEl>
                                          </p:spTgt>
                                        </p:tgtEl>
                                      </p:cBhvr>
                                    </p:animEffect>
                                    <p:anim calcmode="lin" valueType="num">
                                      <p:cBhvr>
                                        <p:cTn id="32"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Effect transition="in" filter="fade">
                                      <p:cBhvr>
                                        <p:cTn id="37" dur="1000"/>
                                        <p:tgtEl>
                                          <p:spTgt spid="7">
                                            <p:txEl>
                                              <p:pRg st="5" end="5"/>
                                            </p:txEl>
                                          </p:spTgt>
                                        </p:tgtEl>
                                      </p:cBhvr>
                                    </p:animEffect>
                                    <p:anim calcmode="lin" valueType="num">
                                      <p:cBhvr>
                                        <p:cTn id="38"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152400"/>
            <a:ext cx="8229600" cy="1219200"/>
          </a:xfrm>
        </p:spPr>
        <p:txBody>
          <a:bodyPr/>
          <a:lstStyle/>
          <a:p>
            <a:r>
              <a:rPr lang="en-GB" dirty="0"/>
              <a:t>Workshop Henotheism / Atheism</a:t>
            </a:r>
          </a:p>
        </p:txBody>
      </p:sp>
      <p:sp>
        <p:nvSpPr>
          <p:cNvPr id="7" name="Content Placeholder 2"/>
          <p:cNvSpPr>
            <a:spLocks noGrp="1"/>
          </p:cNvSpPr>
          <p:nvPr>
            <p:ph sz="half" idx="1"/>
          </p:nvPr>
        </p:nvSpPr>
        <p:spPr>
          <a:xfrm>
            <a:off x="800096" y="1524000"/>
            <a:ext cx="4059936" cy="4572000"/>
          </a:xfrm>
        </p:spPr>
        <p:txBody>
          <a:bodyPr/>
          <a:lstStyle/>
          <a:p>
            <a:r>
              <a:rPr lang="en-GB" dirty="0"/>
              <a:t>APULEIUS</a:t>
            </a:r>
          </a:p>
          <a:p>
            <a:pPr lvl="1"/>
            <a:r>
              <a:rPr lang="en-GB" b="1" dirty="0"/>
              <a:t>AD 125-180</a:t>
            </a:r>
          </a:p>
          <a:p>
            <a:pPr lvl="1"/>
            <a:r>
              <a:rPr lang="en-GB" b="1" i="1" dirty="0"/>
              <a:t>Metamorphoses</a:t>
            </a:r>
            <a:r>
              <a:rPr lang="en-GB" b="1" dirty="0"/>
              <a:t> </a:t>
            </a:r>
          </a:p>
          <a:p>
            <a:pPr lvl="2"/>
            <a:r>
              <a:rPr lang="en-GB" b="1" dirty="0"/>
              <a:t>a </a:t>
            </a:r>
            <a:r>
              <a:rPr lang="en-GB" b="1" u="sng" dirty="0"/>
              <a:t>novel</a:t>
            </a:r>
            <a:r>
              <a:rPr lang="en-GB" b="1" dirty="0"/>
              <a:t> (!)</a:t>
            </a:r>
            <a:br>
              <a:rPr lang="en-GB" b="1" dirty="0"/>
            </a:br>
            <a:r>
              <a:rPr lang="en-GB" b="1" dirty="0"/>
              <a:t>about a certain Lucius being transformed into a donkey…</a:t>
            </a:r>
          </a:p>
          <a:p>
            <a:pPr lvl="2"/>
            <a:endParaRPr lang="en-GB" dirty="0"/>
          </a:p>
        </p:txBody>
      </p:sp>
      <p:sp>
        <p:nvSpPr>
          <p:cNvPr id="8" name="Content Placeholder 3"/>
          <p:cNvSpPr>
            <a:spLocks noGrp="1"/>
          </p:cNvSpPr>
          <p:nvPr>
            <p:ph sz="half" idx="2"/>
          </p:nvPr>
        </p:nvSpPr>
        <p:spPr>
          <a:xfrm>
            <a:off x="4648200" y="1524000"/>
            <a:ext cx="4059936" cy="4572000"/>
          </a:xfrm>
        </p:spPr>
        <p:txBody>
          <a:bodyPr/>
          <a:lstStyle/>
          <a:p>
            <a:r>
              <a:rPr lang="en-GB" dirty="0"/>
              <a:t>Please remember:</a:t>
            </a:r>
            <a:br>
              <a:rPr lang="en-GB" dirty="0"/>
            </a:br>
            <a:r>
              <a:rPr lang="en-GB" dirty="0"/>
              <a:t>source criticism:</a:t>
            </a:r>
          </a:p>
          <a:p>
            <a:pPr lvl="1"/>
            <a:r>
              <a:rPr lang="en-GB" dirty="0"/>
              <a:t>Who is the author?</a:t>
            </a:r>
          </a:p>
          <a:p>
            <a:pPr lvl="1"/>
            <a:r>
              <a:rPr lang="en-GB" dirty="0"/>
              <a:t>When did he live?</a:t>
            </a:r>
          </a:p>
          <a:p>
            <a:pPr lvl="1"/>
            <a:r>
              <a:rPr lang="en-GB" dirty="0"/>
              <a:t>What kind of text are we dealing with?</a:t>
            </a:r>
          </a:p>
          <a:p>
            <a:pPr lvl="1"/>
            <a:r>
              <a:rPr lang="en-GB" dirty="0"/>
              <a:t>What was the aim of the author?</a:t>
            </a:r>
          </a:p>
          <a:p>
            <a:pPr lvl="1"/>
            <a:r>
              <a:rPr lang="en-GB" dirty="0"/>
              <a:t>…</a:t>
            </a:r>
          </a:p>
        </p:txBody>
      </p:sp>
      <p:pic>
        <p:nvPicPr>
          <p:cNvPr id="9" name="Picture 8" descr="http://www.crystalinks.com/IsisNursingHor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4286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1219200"/>
          </a:xfrm>
        </p:spPr>
        <p:txBody>
          <a:bodyPr/>
          <a:lstStyle/>
          <a:p>
            <a:r>
              <a:rPr lang="en-GB" dirty="0"/>
              <a:t>Workshop Henotheism / Atheism</a:t>
            </a:r>
          </a:p>
        </p:txBody>
      </p:sp>
      <p:sp>
        <p:nvSpPr>
          <p:cNvPr id="6" name="Content Placeholder 2"/>
          <p:cNvSpPr>
            <a:spLocks noGrp="1"/>
          </p:cNvSpPr>
          <p:nvPr>
            <p:ph sz="half" idx="1"/>
          </p:nvPr>
        </p:nvSpPr>
        <p:spPr>
          <a:xfrm>
            <a:off x="457200" y="1524000"/>
            <a:ext cx="4059936" cy="4572000"/>
          </a:xfrm>
        </p:spPr>
        <p:txBody>
          <a:bodyPr/>
          <a:lstStyle/>
          <a:p>
            <a:r>
              <a:rPr lang="en-GB" dirty="0"/>
              <a:t>APULEIUS</a:t>
            </a:r>
          </a:p>
          <a:p>
            <a:pPr lvl="1"/>
            <a:r>
              <a:rPr lang="en-GB" b="1" dirty="0"/>
              <a:t>AD 125-180</a:t>
            </a:r>
          </a:p>
          <a:p>
            <a:pPr lvl="1"/>
            <a:r>
              <a:rPr lang="en-GB" b="1" i="1" dirty="0"/>
              <a:t>Metamorphoses</a:t>
            </a:r>
            <a:r>
              <a:rPr lang="en-GB" b="1" dirty="0"/>
              <a:t> </a:t>
            </a:r>
          </a:p>
          <a:p>
            <a:pPr lvl="2"/>
            <a:r>
              <a:rPr lang="en-GB" b="1" dirty="0"/>
              <a:t>a novel!</a:t>
            </a:r>
            <a:br>
              <a:rPr lang="en-GB" b="1" dirty="0"/>
            </a:br>
            <a:r>
              <a:rPr lang="en-GB" b="1" dirty="0"/>
              <a:t>about a certain Lucius being transformed into a donkey…</a:t>
            </a:r>
          </a:p>
          <a:p>
            <a:pPr lvl="2"/>
            <a:endParaRPr lang="en-GB" dirty="0"/>
          </a:p>
        </p:txBody>
      </p:sp>
      <p:pic>
        <p:nvPicPr>
          <p:cNvPr id="8" name="Picture 7" descr="http://www.crystalinks.com/IsisNursingHor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p:nvPr/>
        </p:nvPicPr>
        <p:blipFill rotWithShape="1">
          <a:blip r:embed="rId4"/>
          <a:srcRect l="3022" r="6868"/>
          <a:stretch/>
        </p:blipFill>
        <p:spPr bwMode="auto">
          <a:xfrm>
            <a:off x="755576" y="1412776"/>
            <a:ext cx="4232706" cy="4608512"/>
          </a:xfrm>
          <a:prstGeom prst="rect">
            <a:avLst/>
          </a:prstGeom>
          <a:ln>
            <a:noFill/>
          </a:ln>
          <a:extLst>
            <a:ext uri="{53640926-AAD7-44D8-BBD7-CCE9431645EC}">
              <a14:shadowObscured xmlns:a14="http://schemas.microsoft.com/office/drawing/2010/main"/>
            </a:ext>
          </a:extLst>
        </p:spPr>
      </p:pic>
      <p:pic>
        <p:nvPicPr>
          <p:cNvPr id="11" name="Picture 10"/>
          <p:cNvPicPr/>
          <p:nvPr/>
        </p:nvPicPr>
        <p:blipFill rotWithShape="1">
          <a:blip r:embed="rId5"/>
          <a:srcRect r="3927"/>
          <a:stretch/>
        </p:blipFill>
        <p:spPr bwMode="auto">
          <a:xfrm>
            <a:off x="5018795" y="1412776"/>
            <a:ext cx="4125205" cy="525658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133856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1219200"/>
          </a:xfrm>
        </p:spPr>
        <p:txBody>
          <a:bodyPr/>
          <a:lstStyle/>
          <a:p>
            <a:r>
              <a:rPr lang="en-GB" dirty="0"/>
              <a:t>Workshop Henotheism / Atheism</a:t>
            </a:r>
          </a:p>
        </p:txBody>
      </p:sp>
      <p:sp>
        <p:nvSpPr>
          <p:cNvPr id="6" name="Content Placeholder 2"/>
          <p:cNvSpPr>
            <a:spLocks noGrp="1"/>
          </p:cNvSpPr>
          <p:nvPr>
            <p:ph sz="half" idx="1"/>
          </p:nvPr>
        </p:nvSpPr>
        <p:spPr>
          <a:xfrm>
            <a:off x="457200" y="1524000"/>
            <a:ext cx="4059936" cy="4572000"/>
          </a:xfrm>
        </p:spPr>
        <p:txBody>
          <a:bodyPr/>
          <a:lstStyle/>
          <a:p>
            <a:r>
              <a:rPr lang="en-GB" dirty="0"/>
              <a:t>APULEIUS</a:t>
            </a:r>
          </a:p>
          <a:p>
            <a:pPr lvl="1"/>
            <a:r>
              <a:rPr lang="en-GB" b="1" dirty="0"/>
              <a:t>AD 125-180</a:t>
            </a:r>
          </a:p>
          <a:p>
            <a:pPr lvl="1"/>
            <a:r>
              <a:rPr lang="en-GB" b="1" i="1" dirty="0"/>
              <a:t>Metamorphoses</a:t>
            </a:r>
            <a:r>
              <a:rPr lang="en-GB" b="1" dirty="0"/>
              <a:t> </a:t>
            </a:r>
          </a:p>
          <a:p>
            <a:pPr lvl="2"/>
            <a:r>
              <a:rPr lang="en-GB" b="1" dirty="0"/>
              <a:t>a novel!</a:t>
            </a:r>
            <a:br>
              <a:rPr lang="en-GB" b="1" dirty="0"/>
            </a:br>
            <a:r>
              <a:rPr lang="en-GB" b="1" dirty="0"/>
              <a:t>about a certain Lucius being transformed into a donkey…</a:t>
            </a:r>
          </a:p>
          <a:p>
            <a:pPr lvl="2"/>
            <a:endParaRPr lang="en-GB" dirty="0"/>
          </a:p>
        </p:txBody>
      </p:sp>
      <p:pic>
        <p:nvPicPr>
          <p:cNvPr id="7" name="Picture 6" descr="http://www.crystalinks.com/IsisNursingHor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p:nvPr/>
        </p:nvPicPr>
        <p:blipFill rotWithShape="1">
          <a:blip r:embed="rId4"/>
          <a:srcRect l="3022" r="6868"/>
          <a:stretch/>
        </p:blipFill>
        <p:spPr bwMode="auto">
          <a:xfrm>
            <a:off x="755576" y="1412776"/>
            <a:ext cx="4232706" cy="4608512"/>
          </a:xfrm>
          <a:prstGeom prst="rect">
            <a:avLst/>
          </a:prstGeom>
          <a:ln>
            <a:noFill/>
          </a:ln>
          <a:extLst>
            <a:ext uri="{53640926-AAD7-44D8-BBD7-CCE9431645EC}">
              <a14:shadowObscured xmlns:a14="http://schemas.microsoft.com/office/drawing/2010/main"/>
            </a:ext>
          </a:extLst>
        </p:spPr>
      </p:pic>
      <p:pic>
        <p:nvPicPr>
          <p:cNvPr id="9" name="Picture 8"/>
          <p:cNvPicPr/>
          <p:nvPr/>
        </p:nvPicPr>
        <p:blipFill rotWithShape="1">
          <a:blip r:embed="rId5"/>
          <a:srcRect r="3927"/>
          <a:stretch/>
        </p:blipFill>
        <p:spPr bwMode="auto">
          <a:xfrm>
            <a:off x="4932040" y="1412776"/>
            <a:ext cx="4125205" cy="5256584"/>
          </a:xfrm>
          <a:prstGeom prst="rect">
            <a:avLst/>
          </a:prstGeom>
          <a:ln>
            <a:noFill/>
          </a:ln>
          <a:extLst>
            <a:ext uri="{53640926-AAD7-44D8-BBD7-CCE9431645EC}">
              <a14:shadowObscured xmlns:a14="http://schemas.microsoft.com/office/drawing/2010/main"/>
            </a:ext>
          </a:extLst>
        </p:spPr>
      </p:pic>
      <p:sp>
        <p:nvSpPr>
          <p:cNvPr id="10" name="Rectangle 9"/>
          <p:cNvSpPr/>
          <p:nvPr/>
        </p:nvSpPr>
        <p:spPr>
          <a:xfrm>
            <a:off x="971600" y="1340768"/>
            <a:ext cx="3816424"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755576" y="2276872"/>
            <a:ext cx="1008112"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779912" y="2860892"/>
            <a:ext cx="1008112"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55576" y="3214427"/>
            <a:ext cx="4032448"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963170" y="4336523"/>
            <a:ext cx="1824853"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755576" y="4690058"/>
            <a:ext cx="4032447"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755577" y="4970945"/>
            <a:ext cx="792087"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755577" y="4994841"/>
            <a:ext cx="4032448" cy="994016"/>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932040" y="1412775"/>
            <a:ext cx="4125205" cy="1266367"/>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9" name="Rectangle 18"/>
          <p:cNvSpPr/>
          <p:nvPr/>
        </p:nvSpPr>
        <p:spPr>
          <a:xfrm>
            <a:off x="5796136" y="4250865"/>
            <a:ext cx="1008112"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8316415" y="5491849"/>
            <a:ext cx="704131"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4988282" y="5692984"/>
            <a:ext cx="3184118" cy="402271"/>
          </a:xfrm>
          <a:prstGeom prst="rect">
            <a:avLst/>
          </a:prstGeom>
          <a:solidFill>
            <a:srgbClr val="FFFF00">
              <a:alpha val="3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909176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1000"/>
                                        <p:tgtEl>
                                          <p:spTgt spid="10"/>
                                        </p:tgtEl>
                                      </p:cBhvr>
                                    </p:animEffect>
                                  </p:childTnLst>
                                </p:cTn>
                              </p:par>
                            </p:childTnLst>
                          </p:cTn>
                        </p:par>
                        <p:par>
                          <p:cTn id="8" fill="hold">
                            <p:stCondLst>
                              <p:cond delay="1000"/>
                            </p:stCondLst>
                            <p:childTnLst>
                              <p:par>
                                <p:cTn id="9" presetID="22" presetClass="entr" presetSubtype="8" fill="hold" grpId="0" nodeType="afterEffect">
                                  <p:stCondLst>
                                    <p:cond delay="250"/>
                                  </p:stCondLst>
                                  <p:childTnLst>
                                    <p:set>
                                      <p:cBhvr>
                                        <p:cTn id="10" dur="1" fill="hold">
                                          <p:stCondLst>
                                            <p:cond delay="0"/>
                                          </p:stCondLst>
                                        </p:cTn>
                                        <p:tgtEl>
                                          <p:spTgt spid="11"/>
                                        </p:tgtEl>
                                        <p:attrNameLst>
                                          <p:attrName>style.visibility</p:attrName>
                                        </p:attrNameLst>
                                      </p:cBhvr>
                                      <p:to>
                                        <p:strVal val="visible"/>
                                      </p:to>
                                    </p:set>
                                    <p:animEffect transition="in" filter="wipe(left)">
                                      <p:cBhvr>
                                        <p:cTn id="11" dur="1000"/>
                                        <p:tgtEl>
                                          <p:spTgt spid="11"/>
                                        </p:tgtEl>
                                      </p:cBhvr>
                                    </p:animEffect>
                                  </p:childTnLst>
                                </p:cTn>
                              </p:par>
                            </p:childTnLst>
                          </p:cTn>
                        </p:par>
                        <p:par>
                          <p:cTn id="12" fill="hold">
                            <p:stCondLst>
                              <p:cond delay="2250"/>
                            </p:stCondLst>
                            <p:childTnLst>
                              <p:par>
                                <p:cTn id="13" presetID="22" presetClass="entr" presetSubtype="8" fill="hold" grpId="0" nodeType="afterEffect">
                                  <p:stCondLst>
                                    <p:cond delay="250"/>
                                  </p:stCondLst>
                                  <p:childTnLst>
                                    <p:set>
                                      <p:cBhvr>
                                        <p:cTn id="14" dur="1" fill="hold">
                                          <p:stCondLst>
                                            <p:cond delay="0"/>
                                          </p:stCondLst>
                                        </p:cTn>
                                        <p:tgtEl>
                                          <p:spTgt spid="12"/>
                                        </p:tgtEl>
                                        <p:attrNameLst>
                                          <p:attrName>style.visibility</p:attrName>
                                        </p:attrNameLst>
                                      </p:cBhvr>
                                      <p:to>
                                        <p:strVal val="visible"/>
                                      </p:to>
                                    </p:set>
                                    <p:animEffect transition="in" filter="wipe(left)">
                                      <p:cBhvr>
                                        <p:cTn id="15" dur="1000"/>
                                        <p:tgtEl>
                                          <p:spTgt spid="12"/>
                                        </p:tgtEl>
                                      </p:cBhvr>
                                    </p:animEffect>
                                  </p:childTnLst>
                                </p:cTn>
                              </p:par>
                            </p:childTnLst>
                          </p:cTn>
                        </p:par>
                        <p:par>
                          <p:cTn id="16" fill="hold">
                            <p:stCondLst>
                              <p:cond delay="3500"/>
                            </p:stCondLst>
                            <p:childTnLst>
                              <p:par>
                                <p:cTn id="17" presetID="22" presetClass="entr" presetSubtype="8" fill="hold" grpId="0" nodeType="afterEffect">
                                  <p:stCondLst>
                                    <p:cond delay="250"/>
                                  </p:stCondLst>
                                  <p:childTnLst>
                                    <p:set>
                                      <p:cBhvr>
                                        <p:cTn id="18" dur="1" fill="hold">
                                          <p:stCondLst>
                                            <p:cond delay="0"/>
                                          </p:stCondLst>
                                        </p:cTn>
                                        <p:tgtEl>
                                          <p:spTgt spid="13"/>
                                        </p:tgtEl>
                                        <p:attrNameLst>
                                          <p:attrName>style.visibility</p:attrName>
                                        </p:attrNameLst>
                                      </p:cBhvr>
                                      <p:to>
                                        <p:strVal val="visible"/>
                                      </p:to>
                                    </p:set>
                                    <p:animEffect transition="in" filter="wipe(left)">
                                      <p:cBhvr>
                                        <p:cTn id="19" dur="10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wipe(left)">
                                      <p:cBhvr>
                                        <p:cTn id="24" dur="1000"/>
                                        <p:tgtEl>
                                          <p:spTgt spid="14"/>
                                        </p:tgtEl>
                                      </p:cBhvr>
                                    </p:animEffect>
                                  </p:childTnLst>
                                </p:cTn>
                              </p:par>
                            </p:childTnLst>
                          </p:cTn>
                        </p:par>
                        <p:par>
                          <p:cTn id="25" fill="hold">
                            <p:stCondLst>
                              <p:cond delay="1000"/>
                            </p:stCondLst>
                            <p:childTnLst>
                              <p:par>
                                <p:cTn id="26" presetID="22" presetClass="entr" presetSubtype="8" fill="hold" grpId="0" nodeType="after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wipe(left)">
                                      <p:cBhvr>
                                        <p:cTn id="28" dur="1000"/>
                                        <p:tgtEl>
                                          <p:spTgt spid="15"/>
                                        </p:tgtEl>
                                      </p:cBhvr>
                                    </p:animEffect>
                                  </p:childTnLst>
                                </p:cTn>
                              </p:par>
                            </p:childTnLst>
                          </p:cTn>
                        </p:par>
                        <p:par>
                          <p:cTn id="29" fill="hold">
                            <p:stCondLst>
                              <p:cond delay="2000"/>
                            </p:stCondLst>
                            <p:childTnLst>
                              <p:par>
                                <p:cTn id="30" presetID="22" presetClass="entr" presetSubtype="8" fill="hold" grpId="0" nodeType="after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wipe(left)">
                                      <p:cBhvr>
                                        <p:cTn id="32" dur="10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left)">
                                      <p:cBhvr>
                                        <p:cTn id="37" dur="1000"/>
                                        <p:tgtEl>
                                          <p:spTgt spid="17"/>
                                        </p:tgtEl>
                                      </p:cBhvr>
                                    </p:animEffect>
                                  </p:childTnLst>
                                </p:cTn>
                              </p:par>
                            </p:childTnLst>
                          </p:cTn>
                        </p:par>
                        <p:par>
                          <p:cTn id="38" fill="hold">
                            <p:stCondLst>
                              <p:cond delay="1000"/>
                            </p:stCondLst>
                            <p:childTnLst>
                              <p:par>
                                <p:cTn id="39" presetID="22" presetClass="entr" presetSubtype="8" fill="hold" grpId="0" nodeType="afterEffect">
                                  <p:stCondLst>
                                    <p:cond delay="500"/>
                                  </p:stCondLst>
                                  <p:childTnLst>
                                    <p:set>
                                      <p:cBhvr>
                                        <p:cTn id="40" dur="1" fill="hold">
                                          <p:stCondLst>
                                            <p:cond delay="0"/>
                                          </p:stCondLst>
                                        </p:cTn>
                                        <p:tgtEl>
                                          <p:spTgt spid="18"/>
                                        </p:tgtEl>
                                        <p:attrNameLst>
                                          <p:attrName>style.visibility</p:attrName>
                                        </p:attrNameLst>
                                      </p:cBhvr>
                                      <p:to>
                                        <p:strVal val="visible"/>
                                      </p:to>
                                    </p:set>
                                    <p:animEffect transition="in" filter="wipe(left)">
                                      <p:cBhvr>
                                        <p:cTn id="41" dur="1000"/>
                                        <p:tgtEl>
                                          <p:spTgt spid="18"/>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wipe(left)">
                                      <p:cBhvr>
                                        <p:cTn id="46" dur="1000"/>
                                        <p:tgtEl>
                                          <p:spTgt spid="19"/>
                                        </p:tgtEl>
                                      </p:cBhvr>
                                    </p:animEffect>
                                  </p:childTnLst>
                                </p:cTn>
                              </p:par>
                            </p:childTnLst>
                          </p:cTn>
                        </p:par>
                        <p:par>
                          <p:cTn id="47" fill="hold">
                            <p:stCondLst>
                              <p:cond delay="1000"/>
                            </p:stCondLst>
                            <p:childTnLst>
                              <p:par>
                                <p:cTn id="48" presetID="22" presetClass="entr" presetSubtype="8" fill="hold" grpId="0" nodeType="afterEffect">
                                  <p:stCondLst>
                                    <p:cond delay="250"/>
                                  </p:stCondLst>
                                  <p:childTnLst>
                                    <p:set>
                                      <p:cBhvr>
                                        <p:cTn id="49" dur="1" fill="hold">
                                          <p:stCondLst>
                                            <p:cond delay="0"/>
                                          </p:stCondLst>
                                        </p:cTn>
                                        <p:tgtEl>
                                          <p:spTgt spid="20"/>
                                        </p:tgtEl>
                                        <p:attrNameLst>
                                          <p:attrName>style.visibility</p:attrName>
                                        </p:attrNameLst>
                                      </p:cBhvr>
                                      <p:to>
                                        <p:strVal val="visible"/>
                                      </p:to>
                                    </p:set>
                                    <p:animEffect transition="in" filter="wipe(left)">
                                      <p:cBhvr>
                                        <p:cTn id="50" dur="1000"/>
                                        <p:tgtEl>
                                          <p:spTgt spid="20"/>
                                        </p:tgtEl>
                                      </p:cBhvr>
                                    </p:animEffect>
                                  </p:childTnLst>
                                </p:cTn>
                              </p:par>
                            </p:childTnLst>
                          </p:cTn>
                        </p:par>
                        <p:par>
                          <p:cTn id="51" fill="hold">
                            <p:stCondLst>
                              <p:cond delay="2250"/>
                            </p:stCondLst>
                            <p:childTnLst>
                              <p:par>
                                <p:cTn id="52" presetID="22" presetClass="entr" presetSubtype="8" fill="hold" grpId="0" nodeType="afterEffect">
                                  <p:stCondLst>
                                    <p:cond delay="250"/>
                                  </p:stCondLst>
                                  <p:childTnLst>
                                    <p:set>
                                      <p:cBhvr>
                                        <p:cTn id="53" dur="1" fill="hold">
                                          <p:stCondLst>
                                            <p:cond delay="0"/>
                                          </p:stCondLst>
                                        </p:cTn>
                                        <p:tgtEl>
                                          <p:spTgt spid="21"/>
                                        </p:tgtEl>
                                        <p:attrNameLst>
                                          <p:attrName>style.visibility</p:attrName>
                                        </p:attrNameLst>
                                      </p:cBhvr>
                                      <p:to>
                                        <p:strVal val="visible"/>
                                      </p:to>
                                    </p:set>
                                    <p:animEffect transition="in" filter="wipe(left)">
                                      <p:cBhvr>
                                        <p:cTn id="54"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1219200"/>
          </a:xfrm>
        </p:spPr>
        <p:txBody>
          <a:bodyPr/>
          <a:lstStyle/>
          <a:p>
            <a:r>
              <a:rPr lang="en-GB" dirty="0"/>
              <a:t>Workshop Henotheism / Atheism</a:t>
            </a:r>
          </a:p>
        </p:txBody>
      </p:sp>
      <p:sp>
        <p:nvSpPr>
          <p:cNvPr id="11" name="Rectangle 10"/>
          <p:cNvSpPr/>
          <p:nvPr/>
        </p:nvSpPr>
        <p:spPr>
          <a:xfrm>
            <a:off x="695536" y="1887055"/>
            <a:ext cx="8268952" cy="965881"/>
          </a:xfrm>
          <a:prstGeom prst="rect">
            <a:avLst/>
          </a:prstGeom>
          <a:solidFill>
            <a:srgbClr val="FFFF0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985452" y="2852936"/>
            <a:ext cx="7979035" cy="864096"/>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http://www.crystalinks.com/IsisNursingHor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half" idx="1"/>
          </p:nvPr>
        </p:nvSpPr>
        <p:spPr>
          <a:xfrm>
            <a:off x="251521" y="1259319"/>
            <a:ext cx="8805724" cy="5698073"/>
          </a:xfrm>
        </p:spPr>
        <p:txBody>
          <a:bodyPr>
            <a:noAutofit/>
          </a:bodyPr>
          <a:lstStyle/>
          <a:p>
            <a:pPr algn="r"/>
            <a:r>
              <a:rPr lang="en-GB" sz="2000" dirty="0"/>
              <a:t>All the perfumes of Arabia floated into my nostrils as the Goddess deigned to address me: 'You see me here, Lucius, in answer to your prayer. I am Nature, the universal Mother, mistress of all the elements, primordial child of time, sovereign of all things spiritual, queen of the dead, queen also of the immortals, the single manifestation of all gods and goddesses that are (...) Though I am worshipped in many aspects, known by countless names, and propitiated with all manner of different rites, yet the whole round earth venerates me. The Phrygians, earliest of humans, call me the </a:t>
            </a:r>
            <a:r>
              <a:rPr lang="en-GB" sz="2000" dirty="0" err="1"/>
              <a:t>Pessinuntian</a:t>
            </a:r>
            <a:r>
              <a:rPr lang="en-GB" sz="2000" dirty="0"/>
              <a:t> Mother of the Gods; the Athenians, sprung from their own soil, call me </a:t>
            </a:r>
            <a:r>
              <a:rPr lang="en-GB" sz="2000" dirty="0" err="1"/>
              <a:t>Cecropian</a:t>
            </a:r>
            <a:r>
              <a:rPr lang="en-GB" sz="2000" dirty="0"/>
              <a:t> Minerva; the </a:t>
            </a:r>
            <a:r>
              <a:rPr lang="en-GB" sz="2000" dirty="0" err="1"/>
              <a:t>seatossed</a:t>
            </a:r>
            <a:r>
              <a:rPr lang="en-GB" sz="2000" dirty="0"/>
              <a:t> Cyprians call me Venus of </a:t>
            </a:r>
            <a:r>
              <a:rPr lang="en-GB" sz="2000" dirty="0" err="1"/>
              <a:t>Paphus</a:t>
            </a:r>
            <a:r>
              <a:rPr lang="en-GB" sz="2000" dirty="0"/>
              <a:t>, the arrow-bearing Cretans </a:t>
            </a:r>
            <a:r>
              <a:rPr lang="en-GB" sz="2000" dirty="0" err="1"/>
              <a:t>Dictynna</a:t>
            </a:r>
            <a:r>
              <a:rPr lang="en-GB" sz="2000" dirty="0"/>
              <a:t>, the trilingual Sicilians </a:t>
            </a:r>
            <a:r>
              <a:rPr lang="en-GB" sz="2000" dirty="0" err="1"/>
              <a:t>Ortygian</a:t>
            </a:r>
            <a:br>
              <a:rPr lang="en-GB" sz="2000" dirty="0"/>
            </a:br>
            <a:r>
              <a:rPr lang="en-GB" sz="2000" dirty="0"/>
              <a:t>	      	Proserpina; to the </a:t>
            </a:r>
            <a:r>
              <a:rPr lang="en-GB" sz="2000" dirty="0" err="1"/>
              <a:t>Eleusinians</a:t>
            </a:r>
            <a:r>
              <a:rPr lang="en-GB" sz="2000" dirty="0"/>
              <a:t> I am the ancient goddess Ceres, </a:t>
            </a:r>
            <a:br>
              <a:rPr lang="en-GB" sz="2000" dirty="0"/>
            </a:br>
            <a:r>
              <a:rPr lang="en-GB" sz="2000" dirty="0"/>
              <a:t>	         to others Juno, to yet others Bellona, Hecate, or the </a:t>
            </a:r>
            <a:r>
              <a:rPr lang="en-GB" sz="2000" dirty="0" err="1"/>
              <a:t>Rhamnusian</a:t>
            </a:r>
            <a:r>
              <a:rPr lang="en-GB" sz="2000" dirty="0"/>
              <a:t> </a:t>
            </a:r>
            <a:br>
              <a:rPr lang="en-GB" sz="2000" dirty="0"/>
            </a:br>
            <a:r>
              <a:rPr lang="en-GB" sz="2000" dirty="0"/>
              <a:t>		Goddess; and the Ethiopians who are illuminated by the first </a:t>
            </a:r>
            <a:br>
              <a:rPr lang="en-GB" sz="2000" dirty="0"/>
            </a:br>
            <a:r>
              <a:rPr lang="en-GB" sz="2000" dirty="0"/>
              <a:t>		rays of the sun, the Africans, and the Egyptians full of ancient</a:t>
            </a:r>
            <a:br>
              <a:rPr lang="en-GB" sz="2000" dirty="0"/>
            </a:br>
            <a:r>
              <a:rPr lang="en-GB" sz="2000" dirty="0"/>
              <a:t>		 lore and wisdom honour me with the true rites and call me with the true name: Queen Isis." </a:t>
            </a:r>
          </a:p>
          <a:p>
            <a:endParaRPr lang="en-GB" sz="2000" dirty="0"/>
          </a:p>
        </p:txBody>
      </p:sp>
    </p:spTree>
    <p:extLst>
      <p:ext uri="{BB962C8B-B14F-4D97-AF65-F5344CB8AC3E}">
        <p14:creationId xmlns:p14="http://schemas.microsoft.com/office/powerpoint/2010/main" val="3137245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left)">
                                      <p:cBhvr>
                                        <p:cTn id="14" dur="10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wipe(left)">
                                      <p:cBhvr>
                                        <p:cTn id="19"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7" grpId="0" animBg="1"/>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051719" y="5589240"/>
            <a:ext cx="6912767" cy="965881"/>
          </a:xfrm>
          <a:prstGeom prst="rect">
            <a:avLst/>
          </a:prstGeom>
          <a:solidFill>
            <a:srgbClr val="FFFF0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p:cNvSpPr>
            <a:spLocks noGrp="1"/>
          </p:cNvSpPr>
          <p:nvPr>
            <p:ph type="title"/>
          </p:nvPr>
        </p:nvSpPr>
        <p:spPr>
          <a:xfrm>
            <a:off x="457200" y="152400"/>
            <a:ext cx="8229600" cy="1219200"/>
          </a:xfrm>
        </p:spPr>
        <p:txBody>
          <a:bodyPr/>
          <a:lstStyle/>
          <a:p>
            <a:r>
              <a:rPr lang="en-GB" dirty="0"/>
              <a:t>Workshop Henotheism / Atheism</a:t>
            </a:r>
          </a:p>
        </p:txBody>
      </p:sp>
      <p:sp>
        <p:nvSpPr>
          <p:cNvPr id="7" name="Rectangle 6"/>
          <p:cNvSpPr/>
          <p:nvPr/>
        </p:nvSpPr>
        <p:spPr>
          <a:xfrm>
            <a:off x="695536" y="1887055"/>
            <a:ext cx="8268952" cy="965881"/>
          </a:xfrm>
          <a:prstGeom prst="rect">
            <a:avLst/>
          </a:prstGeom>
          <a:solidFill>
            <a:srgbClr val="FFFF0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985452" y="2852936"/>
            <a:ext cx="7979035" cy="864096"/>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http://www.crystalinks.com/IsisNursingHor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a:spLocks noGrp="1"/>
          </p:cNvSpPr>
          <p:nvPr>
            <p:ph sz="half" idx="1"/>
          </p:nvPr>
        </p:nvSpPr>
        <p:spPr>
          <a:xfrm>
            <a:off x="251521" y="1259319"/>
            <a:ext cx="8805724" cy="5698073"/>
          </a:xfrm>
        </p:spPr>
        <p:txBody>
          <a:bodyPr>
            <a:noAutofit/>
          </a:bodyPr>
          <a:lstStyle/>
          <a:p>
            <a:pPr algn="r"/>
            <a:r>
              <a:rPr lang="en-GB" sz="2000" dirty="0"/>
              <a:t>All the perfumes of Arabia floated into my nostrils as the Goddess deigned to address me: 'You see me here, Lucius, in answer to your prayer. I am Nature, the universal Mother, mistress of all the elements, primordial child of time, sovereign of all things spiritual, queen of the dead, queen also of the immortals, the single manifestation of all gods and goddesses that are (...) Though I am worshipped in many aspects, known by countless names, and propitiated with all manner of different rites, yet the whole round earth venerates me. The Phrygians, earliest of humans, call me the </a:t>
            </a:r>
            <a:r>
              <a:rPr lang="en-GB" sz="2000" dirty="0" err="1"/>
              <a:t>Pessinuntian</a:t>
            </a:r>
            <a:r>
              <a:rPr lang="en-GB" sz="2000" dirty="0"/>
              <a:t> </a:t>
            </a:r>
            <a:r>
              <a:rPr lang="en-GB" sz="2000" dirty="0">
                <a:solidFill>
                  <a:srgbClr val="FFC000"/>
                </a:solidFill>
              </a:rPr>
              <a:t>Mother of the Gods</a:t>
            </a:r>
            <a:r>
              <a:rPr lang="en-GB" sz="2000" dirty="0"/>
              <a:t>; the Athenians, sprung from their own soil, call me </a:t>
            </a:r>
            <a:r>
              <a:rPr lang="en-GB" sz="2000" dirty="0" err="1"/>
              <a:t>Cecropian</a:t>
            </a:r>
            <a:r>
              <a:rPr lang="en-GB" sz="2000" dirty="0"/>
              <a:t> </a:t>
            </a:r>
            <a:r>
              <a:rPr lang="en-GB" sz="2000" dirty="0">
                <a:solidFill>
                  <a:srgbClr val="FFC000"/>
                </a:solidFill>
              </a:rPr>
              <a:t>Minerva</a:t>
            </a:r>
            <a:r>
              <a:rPr lang="en-GB" sz="2000" dirty="0"/>
              <a:t>; the </a:t>
            </a:r>
            <a:r>
              <a:rPr lang="en-GB" sz="2000" dirty="0" err="1"/>
              <a:t>seatossed</a:t>
            </a:r>
            <a:r>
              <a:rPr lang="en-GB" sz="2000" dirty="0"/>
              <a:t> Cyprians call me </a:t>
            </a:r>
            <a:r>
              <a:rPr lang="en-GB" sz="2000" dirty="0">
                <a:solidFill>
                  <a:srgbClr val="FFC000"/>
                </a:solidFill>
              </a:rPr>
              <a:t>Venus</a:t>
            </a:r>
            <a:r>
              <a:rPr lang="en-GB" sz="2000" dirty="0"/>
              <a:t> of </a:t>
            </a:r>
            <a:r>
              <a:rPr lang="en-GB" sz="2000" dirty="0" err="1"/>
              <a:t>Paphus</a:t>
            </a:r>
            <a:r>
              <a:rPr lang="en-GB" sz="2000" dirty="0"/>
              <a:t>, the arrow-bearing Cretans </a:t>
            </a:r>
            <a:r>
              <a:rPr lang="en-GB" sz="2000" dirty="0" err="1">
                <a:solidFill>
                  <a:srgbClr val="FFC000"/>
                </a:solidFill>
              </a:rPr>
              <a:t>Dictynna</a:t>
            </a:r>
            <a:r>
              <a:rPr lang="en-GB" sz="2000" dirty="0"/>
              <a:t>, the trilingual Sicilians </a:t>
            </a:r>
            <a:r>
              <a:rPr lang="en-GB" sz="2000" dirty="0" err="1"/>
              <a:t>Ortygian</a:t>
            </a:r>
            <a:br>
              <a:rPr lang="en-GB" sz="2000" dirty="0"/>
            </a:br>
            <a:r>
              <a:rPr lang="en-GB" sz="2000" dirty="0"/>
              <a:t>	      	</a:t>
            </a:r>
            <a:r>
              <a:rPr lang="en-GB" sz="2000" dirty="0">
                <a:solidFill>
                  <a:srgbClr val="FFC000"/>
                </a:solidFill>
              </a:rPr>
              <a:t>Proserpina</a:t>
            </a:r>
            <a:r>
              <a:rPr lang="en-GB" sz="2000" dirty="0"/>
              <a:t>; to the </a:t>
            </a:r>
            <a:r>
              <a:rPr lang="en-GB" sz="2000" dirty="0" err="1"/>
              <a:t>Eleusinians</a:t>
            </a:r>
            <a:r>
              <a:rPr lang="en-GB" sz="2000" dirty="0"/>
              <a:t> I am the ancient goddess </a:t>
            </a:r>
            <a:r>
              <a:rPr lang="en-GB" sz="2000" dirty="0">
                <a:solidFill>
                  <a:srgbClr val="FFC000"/>
                </a:solidFill>
              </a:rPr>
              <a:t>Ceres</a:t>
            </a:r>
            <a:r>
              <a:rPr lang="en-GB" sz="2000" dirty="0"/>
              <a:t>, </a:t>
            </a:r>
            <a:br>
              <a:rPr lang="en-GB" sz="2000" dirty="0"/>
            </a:br>
            <a:r>
              <a:rPr lang="en-GB" sz="2000" dirty="0"/>
              <a:t>	         to others </a:t>
            </a:r>
            <a:r>
              <a:rPr lang="en-GB" sz="2000" dirty="0">
                <a:solidFill>
                  <a:srgbClr val="FFC000"/>
                </a:solidFill>
              </a:rPr>
              <a:t>Juno</a:t>
            </a:r>
            <a:r>
              <a:rPr lang="en-GB" sz="2000" dirty="0"/>
              <a:t>, to yet others </a:t>
            </a:r>
            <a:r>
              <a:rPr lang="en-GB" sz="2000" dirty="0">
                <a:solidFill>
                  <a:srgbClr val="FFC000"/>
                </a:solidFill>
              </a:rPr>
              <a:t>Bellona</a:t>
            </a:r>
            <a:r>
              <a:rPr lang="en-GB" sz="2000" dirty="0"/>
              <a:t>, </a:t>
            </a:r>
            <a:r>
              <a:rPr lang="en-GB" sz="2000" dirty="0">
                <a:solidFill>
                  <a:srgbClr val="FFC000"/>
                </a:solidFill>
              </a:rPr>
              <a:t>Hecate</a:t>
            </a:r>
            <a:r>
              <a:rPr lang="en-GB" sz="2000" dirty="0"/>
              <a:t>, or the </a:t>
            </a:r>
            <a:r>
              <a:rPr lang="en-GB" sz="2000" dirty="0" err="1">
                <a:solidFill>
                  <a:srgbClr val="FFC000"/>
                </a:solidFill>
              </a:rPr>
              <a:t>Rhamnusian</a:t>
            </a:r>
            <a:r>
              <a:rPr lang="en-GB" sz="2000" dirty="0">
                <a:solidFill>
                  <a:srgbClr val="FFC000"/>
                </a:solidFill>
              </a:rPr>
              <a:t> </a:t>
            </a:r>
            <a:br>
              <a:rPr lang="en-GB" sz="2000" dirty="0"/>
            </a:br>
            <a:r>
              <a:rPr lang="en-GB" sz="2000" dirty="0"/>
              <a:t>		Goddess; and the Ethiopians who are illuminated by the first </a:t>
            </a:r>
            <a:br>
              <a:rPr lang="en-GB" sz="2000" dirty="0"/>
            </a:br>
            <a:r>
              <a:rPr lang="en-GB" sz="2000" dirty="0"/>
              <a:t>		rays of the sun, the Africans, and the Egyptians full of ancient</a:t>
            </a:r>
            <a:br>
              <a:rPr lang="en-GB" sz="2000" dirty="0"/>
            </a:br>
            <a:r>
              <a:rPr lang="en-GB" sz="2000" dirty="0"/>
              <a:t>		 lore and wisdom honour me with the true rites and call me with the true name: Queen Isis." </a:t>
            </a:r>
          </a:p>
          <a:p>
            <a:endParaRPr lang="en-GB" sz="2000" dirty="0"/>
          </a:p>
        </p:txBody>
      </p:sp>
    </p:spTree>
    <p:extLst>
      <p:ext uri="{BB962C8B-B14F-4D97-AF65-F5344CB8AC3E}">
        <p14:creationId xmlns:p14="http://schemas.microsoft.com/office/powerpoint/2010/main" val="28457690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619672" y="4336523"/>
            <a:ext cx="7416824" cy="2495867"/>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5" name="Title 1"/>
          <p:cNvSpPr>
            <a:spLocks noGrp="1"/>
          </p:cNvSpPr>
          <p:nvPr>
            <p:ph type="title"/>
          </p:nvPr>
        </p:nvSpPr>
        <p:spPr>
          <a:xfrm>
            <a:off x="457200" y="152400"/>
            <a:ext cx="8229600" cy="1219200"/>
          </a:xfrm>
        </p:spPr>
        <p:txBody>
          <a:bodyPr/>
          <a:lstStyle/>
          <a:p>
            <a:r>
              <a:rPr lang="en-GB" dirty="0"/>
              <a:t>Workshop Henotheism / Atheism</a:t>
            </a:r>
          </a:p>
        </p:txBody>
      </p:sp>
      <p:pic>
        <p:nvPicPr>
          <p:cNvPr id="8" name="Picture 7" descr="http://www.crystalinks.com/IsisNursingHor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101" b="97013" l="10000" r="90000">
                        <a14:foregroundMark x1="27143" y1="6761" x2="27143" y2="6761"/>
                        <a14:foregroundMark x1="40476" y1="3459" x2="40476" y2="3459"/>
                        <a14:foregroundMark x1="23571" y1="5818" x2="23571" y2="5818"/>
                        <a14:foregroundMark x1="76667" y1="50000" x2="76667" y2="50000"/>
                        <a14:foregroundMark x1="79286" y1="55818" x2="79286" y2="55818"/>
                        <a14:foregroundMark x1="48333" y1="21384" x2="48333" y2="21384"/>
                        <a14:foregroundMark x1="29762" y1="80189" x2="29762" y2="80189"/>
                        <a14:foregroundMark x1="28571" y1="75943" x2="28571" y2="75943"/>
                        <a14:foregroundMark x1="37381" y1="73113" x2="37381" y2="73113"/>
                        <a14:foregroundMark x1="41429" y1="73113" x2="41429" y2="73113"/>
                        <a14:foregroundMark x1="25000" y1="80975" x2="25000" y2="80975"/>
                        <a14:foregroundMark x1="28095" y1="85063" x2="28095" y2="85063"/>
                        <a14:foregroundMark x1="36905" y1="86006" x2="36905" y2="86006"/>
                        <a14:foregroundMark x1="47857" y1="94811" x2="47857" y2="94811"/>
                        <a14:foregroundMark x1="38333" y1="89780" x2="38333" y2="89780"/>
                        <a14:foregroundMark x1="71429" y1="89780" x2="71429" y2="89780"/>
                        <a14:foregroundMark x1="63333" y1="86006" x2="63333" y2="86006"/>
                        <a14:foregroundMark x1="59048" y1="85063" x2="59048" y2="85063"/>
                        <a14:foregroundMark x1="84286" y1="90094" x2="84286" y2="90094"/>
                        <a14:foregroundMark x1="76667" y1="97013" x2="76667" y2="97013"/>
                        <a14:foregroundMark x1="33810" y1="93239" x2="33810" y2="93239"/>
                        <a14:foregroundMark x1="24524" y1="89780" x2="24524" y2="89780"/>
                        <a14:foregroundMark x1="22857" y1="86321" x2="22857" y2="86321"/>
                        <a14:foregroundMark x1="16905" y1="89780" x2="16905" y2="89780"/>
                        <a14:foregroundMark x1="15238" y1="86006" x2="15238" y2="86006"/>
                        <a14:foregroundMark x1="23571" y1="1101" x2="23571" y2="1101"/>
                        <a14:foregroundMark x1="46667" y1="20755" x2="46667" y2="20755"/>
                        <a14:foregroundMark x1="44524" y1="23113" x2="44524" y2="23113"/>
                      </a14:backgroundRemoval>
                    </a14:imgEffect>
                  </a14:imgLayer>
                </a14:imgProps>
              </a:ext>
              <a:ext uri="{28A0092B-C50C-407E-A947-70E740481C1C}">
                <a14:useLocalDpi xmlns:a14="http://schemas.microsoft.com/office/drawing/2010/main" val="0"/>
              </a:ext>
            </a:extLst>
          </a:blip>
          <a:srcRect/>
          <a:stretch>
            <a:fillRect/>
          </a:stretch>
        </p:blipFill>
        <p:spPr bwMode="auto">
          <a:xfrm>
            <a:off x="-468560" y="1815047"/>
            <a:ext cx="3336305" cy="5042953"/>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sz="half" idx="1"/>
          </p:nvPr>
        </p:nvSpPr>
        <p:spPr>
          <a:xfrm>
            <a:off x="1475656" y="1268760"/>
            <a:ext cx="7668344" cy="5472608"/>
          </a:xfrm>
        </p:spPr>
        <p:txBody>
          <a:bodyPr>
            <a:normAutofit fontScale="92500" lnSpcReduction="10000"/>
          </a:bodyPr>
          <a:lstStyle/>
          <a:p>
            <a:r>
              <a:rPr lang="fr-FR" b="1" dirty="0"/>
              <a:t>1C - </a:t>
            </a:r>
            <a:r>
              <a:rPr lang="fr-FR" b="1" dirty="0" err="1"/>
              <a:t>Tacitus</a:t>
            </a:r>
            <a:r>
              <a:rPr lang="fr-FR" b="1" dirty="0"/>
              <a:t>, Histories IV.84 -  on </a:t>
            </a:r>
            <a:r>
              <a:rPr lang="fr-FR" b="1" dirty="0" err="1"/>
              <a:t>Serapis</a:t>
            </a:r>
            <a:endParaRPr lang="en-GB" dirty="0"/>
          </a:p>
          <a:p>
            <a:r>
              <a:rPr lang="en-GB" dirty="0"/>
              <a:t>The story becomes at this point more marvellous, and relates that the God of his own will conveyed himself on board the fleet, which had been brought close to shore, and, wonderful to say, vast as was the extent of sea that they traversed, they arrived at Alexandria on the third day. A temple, proportioned to the grandeur of the city, was erected in a place called </a:t>
            </a:r>
            <a:r>
              <a:rPr lang="en-GB" dirty="0" err="1"/>
              <a:t>Rhacotis</a:t>
            </a:r>
            <a:r>
              <a:rPr lang="en-GB" dirty="0"/>
              <a:t>, where there had stood a chapel consecrated in old times to </a:t>
            </a:r>
            <a:r>
              <a:rPr lang="en-GB" dirty="0" err="1"/>
              <a:t>Serapis</a:t>
            </a:r>
            <a:r>
              <a:rPr lang="en-GB" dirty="0"/>
              <a:t> and Isis. (...) The God himself, because he heals the sick, many identified with </a:t>
            </a:r>
            <a:r>
              <a:rPr lang="en-GB" dirty="0" err="1"/>
              <a:t>Æsculapius</a:t>
            </a:r>
            <a:r>
              <a:rPr lang="en-GB" dirty="0"/>
              <a:t>; others with Osiris, the deity of the highest antiquity among these nations; not a few with Jupiter, as being supreme ruler of all things; but most people with Pluto, arguing from the emblems which may be seen on his statues, or from conjectures of their own.</a:t>
            </a:r>
          </a:p>
          <a:p>
            <a:endParaRPr lang="en-GB" dirty="0"/>
          </a:p>
        </p:txBody>
      </p:sp>
    </p:spTree>
    <p:extLst>
      <p:ext uri="{BB962C8B-B14F-4D97-AF65-F5344CB8AC3E}">
        <p14:creationId xmlns:p14="http://schemas.microsoft.com/office/powerpoint/2010/main" val="35212768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22" presetClass="entr" presetSubtype="8" fill="hold" grpId="0" nodeType="afterEffect">
                                  <p:stCondLst>
                                    <p:cond delay="50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6"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Philosophy &amp; Atheism</a:t>
            </a:r>
          </a:p>
        </p:txBody>
      </p:sp>
      <p:sp>
        <p:nvSpPr>
          <p:cNvPr id="3" name="Content Placeholder 2"/>
          <p:cNvSpPr>
            <a:spLocks noGrp="1"/>
          </p:cNvSpPr>
          <p:nvPr>
            <p:ph sz="half" idx="1"/>
          </p:nvPr>
        </p:nvSpPr>
        <p:spPr/>
        <p:txBody>
          <a:bodyPr/>
          <a:lstStyle/>
          <a:p>
            <a:r>
              <a:rPr lang="it-IT" b="1" dirty="0"/>
              <a:t>Cicero, </a:t>
            </a:r>
            <a:r>
              <a:rPr lang="it-IT" b="1" i="1" dirty="0"/>
              <a:t>De Natura Deorum</a:t>
            </a:r>
            <a:r>
              <a:rPr lang="it-IT" b="1" dirty="0"/>
              <a:t> – I.23</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p:nvPr/>
        </p:nvPicPr>
        <p:blipFill rotWithShape="1">
          <a:blip r:embed="rId2"/>
          <a:srcRect r="2122"/>
          <a:stretch/>
        </p:blipFill>
        <p:spPr bwMode="auto">
          <a:xfrm>
            <a:off x="107504" y="2492896"/>
            <a:ext cx="4501008" cy="2880320"/>
          </a:xfrm>
          <a:prstGeom prst="rect">
            <a:avLst/>
          </a:prstGeom>
          <a:ln>
            <a:noFill/>
          </a:ln>
          <a:extLst>
            <a:ext uri="{53640926-AAD7-44D8-BBD7-CCE9431645EC}">
              <a14:shadowObscured xmlns:a14="http://schemas.microsoft.com/office/drawing/2010/main"/>
            </a:ext>
          </a:extLst>
        </p:spPr>
      </p:pic>
      <p:pic>
        <p:nvPicPr>
          <p:cNvPr id="6" name="Picture 5"/>
          <p:cNvPicPr/>
          <p:nvPr/>
        </p:nvPicPr>
        <p:blipFill>
          <a:blip r:embed="rId3"/>
          <a:stretch>
            <a:fillRect/>
          </a:stretch>
        </p:blipFill>
        <p:spPr>
          <a:xfrm>
            <a:off x="4644008" y="1628800"/>
            <a:ext cx="4320480" cy="4824536"/>
          </a:xfrm>
          <a:prstGeom prst="rect">
            <a:avLst/>
          </a:prstGeom>
        </p:spPr>
      </p:pic>
      <p:sp>
        <p:nvSpPr>
          <p:cNvPr id="7" name="Rectangle 6"/>
          <p:cNvSpPr/>
          <p:nvPr/>
        </p:nvSpPr>
        <p:spPr>
          <a:xfrm>
            <a:off x="107504" y="3284984"/>
            <a:ext cx="4536504" cy="2088232"/>
          </a:xfrm>
          <a:prstGeom prst="rect">
            <a:avLst/>
          </a:prstGeom>
          <a:solidFill>
            <a:srgbClr val="00B0F0">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28854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1219200"/>
          </a:xfrm>
        </p:spPr>
        <p:txBody>
          <a:bodyPr>
            <a:normAutofit/>
          </a:bodyPr>
          <a:lstStyle/>
          <a:p>
            <a:r>
              <a:rPr lang="en-GB" dirty="0"/>
              <a:t>Philosophy &amp; Atheism</a:t>
            </a:r>
          </a:p>
        </p:txBody>
      </p:sp>
      <p:sp>
        <p:nvSpPr>
          <p:cNvPr id="6" name="Content Placeholder 2"/>
          <p:cNvSpPr>
            <a:spLocks noGrp="1"/>
          </p:cNvSpPr>
          <p:nvPr>
            <p:ph sz="half" idx="1"/>
          </p:nvPr>
        </p:nvSpPr>
        <p:spPr>
          <a:xfrm>
            <a:off x="457200" y="1524000"/>
            <a:ext cx="4059936" cy="4572000"/>
          </a:xfrm>
        </p:spPr>
        <p:txBody>
          <a:bodyPr/>
          <a:lstStyle/>
          <a:p>
            <a:r>
              <a:rPr lang="it-IT" b="1" dirty="0"/>
              <a:t>Cicero, </a:t>
            </a:r>
            <a:r>
              <a:rPr lang="it-IT" b="1" i="1" dirty="0"/>
              <a:t>De Natura Deorum</a:t>
            </a:r>
            <a:r>
              <a:rPr lang="it-IT" b="1" dirty="0"/>
              <a:t> – I.23</a:t>
            </a:r>
            <a:endParaRPr lang="en-GB" dirty="0"/>
          </a:p>
        </p:txBody>
      </p:sp>
      <p:sp>
        <p:nvSpPr>
          <p:cNvPr id="7" name="Content Placeholder 3"/>
          <p:cNvSpPr>
            <a:spLocks noGrp="1"/>
          </p:cNvSpPr>
          <p:nvPr>
            <p:ph sz="half" idx="2"/>
          </p:nvPr>
        </p:nvSpPr>
        <p:spPr>
          <a:xfrm>
            <a:off x="4648200" y="1524000"/>
            <a:ext cx="4059936" cy="4572000"/>
          </a:xfrm>
        </p:spPr>
        <p:txBody>
          <a:bodyPr/>
          <a:lstStyle/>
          <a:p>
            <a:endParaRPr lang="en-GB"/>
          </a:p>
        </p:txBody>
      </p:sp>
      <p:pic>
        <p:nvPicPr>
          <p:cNvPr id="10" name="Picture 9"/>
          <p:cNvPicPr/>
          <p:nvPr/>
        </p:nvPicPr>
        <p:blipFill>
          <a:blip r:embed="rId2"/>
          <a:stretch>
            <a:fillRect/>
          </a:stretch>
        </p:blipFill>
        <p:spPr>
          <a:xfrm>
            <a:off x="3419872" y="35994"/>
            <a:ext cx="5724128" cy="6822006"/>
          </a:xfrm>
          <a:prstGeom prst="rect">
            <a:avLst/>
          </a:prstGeom>
        </p:spPr>
      </p:pic>
    </p:spTree>
    <p:extLst>
      <p:ext uri="{BB962C8B-B14F-4D97-AF65-F5344CB8AC3E}">
        <p14:creationId xmlns:p14="http://schemas.microsoft.com/office/powerpoint/2010/main" val="8367973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Philosophy &amp; Atheism</a:t>
            </a:r>
          </a:p>
        </p:txBody>
      </p:sp>
      <p:sp>
        <p:nvSpPr>
          <p:cNvPr id="3" name="Content Placeholder 2"/>
          <p:cNvSpPr>
            <a:spLocks noGrp="1"/>
          </p:cNvSpPr>
          <p:nvPr>
            <p:ph sz="half" idx="1"/>
          </p:nvPr>
        </p:nvSpPr>
        <p:spPr/>
        <p:txBody>
          <a:bodyPr/>
          <a:lstStyle/>
          <a:p>
            <a:r>
              <a:rPr lang="it-IT" b="1" dirty="0"/>
              <a:t>Cicero, </a:t>
            </a:r>
            <a:r>
              <a:rPr lang="it-IT" b="1" i="1" dirty="0"/>
              <a:t>De Natura Deorum </a:t>
            </a:r>
            <a:r>
              <a:rPr lang="it-IT" b="1" dirty="0"/>
              <a:t>I.42</a:t>
            </a:r>
            <a:endParaRPr lang="en-GB" dirty="0"/>
          </a:p>
        </p:txBody>
      </p:sp>
      <p:pic>
        <p:nvPicPr>
          <p:cNvPr id="5" name="Content Placeholder 4"/>
          <p:cNvPicPr>
            <a:picLocks noGrp="1"/>
          </p:cNvPicPr>
          <p:nvPr>
            <p:ph sz="half" idx="2"/>
          </p:nvPr>
        </p:nvPicPr>
        <p:blipFill>
          <a:blip r:embed="rId2"/>
          <a:stretch>
            <a:fillRect/>
          </a:stretch>
        </p:blipFill>
        <p:spPr>
          <a:xfrm rot="20847620">
            <a:off x="596024" y="2441544"/>
            <a:ext cx="4627426" cy="1146863"/>
          </a:xfrm>
          <a:prstGeom prst="rect">
            <a:avLst/>
          </a:prstGeom>
        </p:spPr>
      </p:pic>
      <p:pic>
        <p:nvPicPr>
          <p:cNvPr id="6" name="Picture 5"/>
          <p:cNvPicPr/>
          <p:nvPr/>
        </p:nvPicPr>
        <p:blipFill rotWithShape="1">
          <a:blip r:embed="rId3"/>
          <a:srcRect t="4021" r="1886"/>
          <a:stretch/>
        </p:blipFill>
        <p:spPr bwMode="auto">
          <a:xfrm>
            <a:off x="2051720" y="3832847"/>
            <a:ext cx="5544616" cy="2764505"/>
          </a:xfrm>
          <a:prstGeom prst="rect">
            <a:avLst/>
          </a:prstGeom>
          <a:ln>
            <a:noFill/>
          </a:ln>
          <a:extLst>
            <a:ext uri="{53640926-AAD7-44D8-BBD7-CCE9431645EC}">
              <a14:shadowObscured xmlns:a14="http://schemas.microsoft.com/office/drawing/2010/main"/>
            </a:ext>
          </a:extLst>
        </p:spPr>
      </p:pic>
      <p:sp>
        <p:nvSpPr>
          <p:cNvPr id="7" name="Rectangle 6"/>
          <p:cNvSpPr/>
          <p:nvPr/>
        </p:nvSpPr>
        <p:spPr>
          <a:xfrm>
            <a:off x="2070375" y="3832847"/>
            <a:ext cx="5525961" cy="892297"/>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8" name="Rectangle 7"/>
          <p:cNvSpPr/>
          <p:nvPr/>
        </p:nvSpPr>
        <p:spPr>
          <a:xfrm>
            <a:off x="2049586" y="4725145"/>
            <a:ext cx="5525961" cy="1469048"/>
          </a:xfrm>
          <a:prstGeom prst="rect">
            <a:avLst/>
          </a:prstGeom>
          <a:solidFill>
            <a:srgbClr val="FFFF0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Tree>
    <p:extLst>
      <p:ext uri="{BB962C8B-B14F-4D97-AF65-F5344CB8AC3E}">
        <p14:creationId xmlns:p14="http://schemas.microsoft.com/office/powerpoint/2010/main" val="188621631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500"/>
                                  </p:stCondLst>
                                  <p:childTnLst>
                                    <p:set>
                                      <p:cBhvr>
                                        <p:cTn id="12" dur="1" fill="hold">
                                          <p:stCondLst>
                                            <p:cond delay="0"/>
                                          </p:stCondLst>
                                        </p:cTn>
                                        <p:tgtEl>
                                          <p:spTgt spid="7"/>
                                        </p:tgtEl>
                                        <p:attrNameLst>
                                          <p:attrName>style.visibility</p:attrName>
                                        </p:attrNameLst>
                                      </p:cBhvr>
                                      <p:to>
                                        <p:strVal val="visible"/>
                                      </p:to>
                                    </p:set>
                                    <p:animEffect transition="in" filter="wipe(left)">
                                      <p:cBhvr>
                                        <p:cTn id="13" dur="1000"/>
                                        <p:tgtEl>
                                          <p:spTgt spid="7"/>
                                        </p:tgtEl>
                                      </p:cBhvr>
                                    </p:animEffect>
                                  </p:childTnLst>
                                </p:cTn>
                              </p:par>
                            </p:childTnLst>
                          </p:cTn>
                        </p:par>
                        <p:par>
                          <p:cTn id="14" fill="hold">
                            <p:stCondLst>
                              <p:cond delay="2500"/>
                            </p:stCondLst>
                            <p:childTnLst>
                              <p:par>
                                <p:cTn id="15" presetID="22" presetClass="entr" presetSubtype="8" fill="hold" grpId="0" nodeType="afterEffect">
                                  <p:stCondLst>
                                    <p:cond delay="100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1219200"/>
          </a:xfrm>
        </p:spPr>
        <p:txBody>
          <a:bodyPr/>
          <a:lstStyle/>
          <a:p>
            <a:r>
              <a:rPr lang="en-GB" dirty="0"/>
              <a:t>Philosophy &amp; Atheism</a:t>
            </a:r>
          </a:p>
        </p:txBody>
      </p:sp>
      <p:sp>
        <p:nvSpPr>
          <p:cNvPr id="6" name="Content Placeholder 2"/>
          <p:cNvSpPr>
            <a:spLocks noGrp="1"/>
          </p:cNvSpPr>
          <p:nvPr>
            <p:ph sz="half" idx="1"/>
          </p:nvPr>
        </p:nvSpPr>
        <p:spPr>
          <a:xfrm>
            <a:off x="457200" y="1524000"/>
            <a:ext cx="4059936" cy="4572000"/>
          </a:xfrm>
        </p:spPr>
        <p:txBody>
          <a:bodyPr/>
          <a:lstStyle/>
          <a:p>
            <a:r>
              <a:rPr lang="it-IT" b="1" dirty="0"/>
              <a:t>Cicero, </a:t>
            </a:r>
            <a:r>
              <a:rPr lang="it-IT" b="1" i="1" dirty="0"/>
              <a:t>De Natura Deorum </a:t>
            </a:r>
            <a:r>
              <a:rPr lang="it-IT" b="1" dirty="0"/>
              <a:t>I.42</a:t>
            </a:r>
            <a:endParaRPr lang="en-GB" dirty="0"/>
          </a:p>
        </p:txBody>
      </p:sp>
      <p:pic>
        <p:nvPicPr>
          <p:cNvPr id="7" name="Content Placeholder 4"/>
          <p:cNvPicPr>
            <a:picLocks noGrp="1"/>
          </p:cNvPicPr>
          <p:nvPr>
            <p:ph sz="half" idx="2"/>
          </p:nvPr>
        </p:nvPicPr>
        <p:blipFill>
          <a:blip r:embed="rId2"/>
          <a:stretch>
            <a:fillRect/>
          </a:stretch>
        </p:blipFill>
        <p:spPr>
          <a:xfrm rot="20847620">
            <a:off x="596024" y="2441544"/>
            <a:ext cx="4627426" cy="1146863"/>
          </a:xfrm>
          <a:prstGeom prst="rect">
            <a:avLst/>
          </a:prstGeom>
        </p:spPr>
      </p:pic>
      <p:pic>
        <p:nvPicPr>
          <p:cNvPr id="8" name="Picture 7"/>
          <p:cNvPicPr/>
          <p:nvPr/>
        </p:nvPicPr>
        <p:blipFill rotWithShape="1">
          <a:blip r:embed="rId3"/>
          <a:srcRect t="4021" r="1886"/>
          <a:stretch/>
        </p:blipFill>
        <p:spPr bwMode="auto">
          <a:xfrm>
            <a:off x="2051720" y="3832847"/>
            <a:ext cx="5544616" cy="2764505"/>
          </a:xfrm>
          <a:prstGeom prst="rect">
            <a:avLst/>
          </a:prstGeom>
          <a:ln>
            <a:noFill/>
          </a:ln>
          <a:extLst>
            <a:ext uri="{53640926-AAD7-44D8-BBD7-CCE9431645EC}">
              <a14:shadowObscured xmlns:a14="http://schemas.microsoft.com/office/drawing/2010/main"/>
            </a:ext>
          </a:extLst>
        </p:spPr>
      </p:pic>
      <p:sp>
        <p:nvSpPr>
          <p:cNvPr id="9" name="Rectangle 8"/>
          <p:cNvSpPr/>
          <p:nvPr/>
        </p:nvSpPr>
        <p:spPr>
          <a:xfrm>
            <a:off x="2070375" y="3832847"/>
            <a:ext cx="5525961" cy="892297"/>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0" name="Rectangle 9"/>
          <p:cNvSpPr/>
          <p:nvPr/>
        </p:nvSpPr>
        <p:spPr>
          <a:xfrm>
            <a:off x="2049586" y="4725145"/>
            <a:ext cx="5525961" cy="1469048"/>
          </a:xfrm>
          <a:prstGeom prst="rect">
            <a:avLst/>
          </a:prstGeom>
          <a:solidFill>
            <a:srgbClr val="FFFF0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pic>
        <p:nvPicPr>
          <p:cNvPr id="11" name="Picture 10"/>
          <p:cNvPicPr/>
          <p:nvPr/>
        </p:nvPicPr>
        <p:blipFill>
          <a:blip r:embed="rId4"/>
          <a:stretch>
            <a:fillRect/>
          </a:stretch>
        </p:blipFill>
        <p:spPr>
          <a:xfrm>
            <a:off x="3707904" y="190500"/>
            <a:ext cx="5112568" cy="5902796"/>
          </a:xfrm>
          <a:prstGeom prst="rect">
            <a:avLst/>
          </a:prstGeom>
        </p:spPr>
      </p:pic>
      <p:sp>
        <p:nvSpPr>
          <p:cNvPr id="12" name="Rectangle 11"/>
          <p:cNvSpPr/>
          <p:nvPr/>
        </p:nvSpPr>
        <p:spPr>
          <a:xfrm>
            <a:off x="2061047" y="6309320"/>
            <a:ext cx="5525961" cy="288032"/>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4" name="Rectangle 13"/>
          <p:cNvSpPr/>
          <p:nvPr/>
        </p:nvSpPr>
        <p:spPr>
          <a:xfrm>
            <a:off x="3707904" y="190500"/>
            <a:ext cx="5093913" cy="567899"/>
          </a:xfrm>
          <a:prstGeom prst="rect">
            <a:avLst/>
          </a:prstGeom>
          <a:solidFill>
            <a:srgbClr val="00B0F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5" name="Rectangle 14"/>
          <p:cNvSpPr/>
          <p:nvPr/>
        </p:nvSpPr>
        <p:spPr>
          <a:xfrm>
            <a:off x="5004048" y="751067"/>
            <a:ext cx="3221705" cy="283949"/>
          </a:xfrm>
          <a:prstGeom prst="rect">
            <a:avLst/>
          </a:prstGeom>
          <a:solidFill>
            <a:srgbClr val="92D05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6" name="Rectangle 15"/>
          <p:cNvSpPr/>
          <p:nvPr/>
        </p:nvSpPr>
        <p:spPr>
          <a:xfrm>
            <a:off x="7046948" y="1045441"/>
            <a:ext cx="1610853" cy="283949"/>
          </a:xfrm>
          <a:prstGeom prst="rect">
            <a:avLst/>
          </a:prstGeom>
          <a:solidFill>
            <a:srgbClr val="92D05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7" name="Rectangle 16"/>
          <p:cNvSpPr/>
          <p:nvPr/>
        </p:nvSpPr>
        <p:spPr>
          <a:xfrm>
            <a:off x="7166290" y="1513322"/>
            <a:ext cx="1610853" cy="283949"/>
          </a:xfrm>
          <a:prstGeom prst="rect">
            <a:avLst/>
          </a:prstGeom>
          <a:solidFill>
            <a:srgbClr val="92D05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8" name="Rectangle 17"/>
          <p:cNvSpPr/>
          <p:nvPr/>
        </p:nvSpPr>
        <p:spPr>
          <a:xfrm>
            <a:off x="3707904" y="1797272"/>
            <a:ext cx="2556284" cy="335584"/>
          </a:xfrm>
          <a:prstGeom prst="rect">
            <a:avLst/>
          </a:prstGeom>
          <a:solidFill>
            <a:srgbClr val="92D05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19" name="Rectangle 18"/>
          <p:cNvSpPr/>
          <p:nvPr/>
        </p:nvSpPr>
        <p:spPr>
          <a:xfrm>
            <a:off x="3725905" y="5589240"/>
            <a:ext cx="5075911" cy="504056"/>
          </a:xfrm>
          <a:prstGeom prst="rect">
            <a:avLst/>
          </a:prstGeom>
          <a:solidFill>
            <a:srgbClr val="FF0000">
              <a:alpha val="3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t>
            </a:r>
          </a:p>
        </p:txBody>
      </p:sp>
      <p:sp>
        <p:nvSpPr>
          <p:cNvPr id="20" name="TextBox 19"/>
          <p:cNvSpPr txBox="1"/>
          <p:nvPr/>
        </p:nvSpPr>
        <p:spPr>
          <a:xfrm>
            <a:off x="4283968" y="4653136"/>
            <a:ext cx="3528392" cy="193899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000" b="1" dirty="0">
                <a:solidFill>
                  <a:srgbClr val="FFFF00"/>
                </a:solidFill>
              </a:rPr>
              <a:t>Agnostic</a:t>
            </a:r>
            <a:r>
              <a:rPr lang="en-GB" sz="2000" dirty="0">
                <a:solidFill>
                  <a:srgbClr val="FFFF00"/>
                </a:solidFill>
              </a:rPr>
              <a:t> thought</a:t>
            </a:r>
            <a:br>
              <a:rPr lang="en-GB" sz="2000" dirty="0">
                <a:solidFill>
                  <a:srgbClr val="FFFF00"/>
                </a:solidFill>
              </a:rPr>
            </a:br>
            <a:r>
              <a:rPr lang="en-GB" sz="2000" dirty="0">
                <a:solidFill>
                  <a:srgbClr val="FFFF00"/>
                </a:solidFill>
              </a:rPr>
              <a:t>in the form of </a:t>
            </a:r>
            <a:r>
              <a:rPr lang="en-GB" sz="2000" i="1" dirty="0">
                <a:solidFill>
                  <a:srgbClr val="FFFF00"/>
                </a:solidFill>
              </a:rPr>
              <a:t>scepticism</a:t>
            </a:r>
            <a:br>
              <a:rPr lang="en-GB" sz="2000" dirty="0">
                <a:solidFill>
                  <a:srgbClr val="FFFF00"/>
                </a:solidFill>
              </a:rPr>
            </a:br>
            <a:r>
              <a:rPr lang="en-GB" sz="2000" dirty="0">
                <a:solidFill>
                  <a:srgbClr val="FFFF00"/>
                </a:solidFill>
              </a:rPr>
              <a:t>(can we ever be certain…?):</a:t>
            </a:r>
            <a:br>
              <a:rPr lang="en-GB" sz="2000" dirty="0">
                <a:solidFill>
                  <a:srgbClr val="FFFF00"/>
                </a:solidFill>
              </a:rPr>
            </a:br>
            <a:r>
              <a:rPr lang="en-GB" sz="2000" dirty="0">
                <a:solidFill>
                  <a:srgbClr val="FFFF00"/>
                </a:solidFill>
              </a:rPr>
              <a:t>philosophers like Protagoras, </a:t>
            </a:r>
            <a:r>
              <a:rPr lang="en-GB" sz="2000" dirty="0" err="1">
                <a:solidFill>
                  <a:srgbClr val="FFFF00"/>
                </a:solidFill>
              </a:rPr>
              <a:t>Pyrrho</a:t>
            </a:r>
            <a:r>
              <a:rPr lang="en-GB" sz="2000" dirty="0">
                <a:solidFill>
                  <a:srgbClr val="FFFF00"/>
                </a:solidFill>
              </a:rPr>
              <a:t>, </a:t>
            </a:r>
            <a:r>
              <a:rPr lang="en-GB" sz="2000" dirty="0" err="1">
                <a:solidFill>
                  <a:srgbClr val="FFFF00"/>
                </a:solidFill>
              </a:rPr>
              <a:t>Carneades</a:t>
            </a:r>
            <a:r>
              <a:rPr lang="en-GB" sz="2000" dirty="0">
                <a:solidFill>
                  <a:srgbClr val="FFFF00"/>
                </a:solidFill>
              </a:rPr>
              <a:t>, </a:t>
            </a:r>
            <a:r>
              <a:rPr lang="en-GB" sz="2000" dirty="0" err="1">
                <a:solidFill>
                  <a:srgbClr val="FFFF00"/>
                </a:solidFill>
              </a:rPr>
              <a:t>Sextus</a:t>
            </a:r>
            <a:r>
              <a:rPr lang="en-GB" sz="2000" dirty="0">
                <a:solidFill>
                  <a:srgbClr val="FFFF00"/>
                </a:solidFill>
              </a:rPr>
              <a:t> </a:t>
            </a:r>
            <a:r>
              <a:rPr lang="en-GB" sz="2000" dirty="0" err="1">
                <a:solidFill>
                  <a:srgbClr val="FFFF00"/>
                </a:solidFill>
              </a:rPr>
              <a:t>Empiricus</a:t>
            </a:r>
            <a:r>
              <a:rPr lang="en-GB" sz="2000" dirty="0">
                <a:solidFill>
                  <a:srgbClr val="FFFF00"/>
                </a:solidFill>
              </a:rPr>
              <a:t> and Socrates</a:t>
            </a:r>
          </a:p>
        </p:txBody>
      </p:sp>
    </p:spTree>
    <p:extLst>
      <p:ext uri="{BB962C8B-B14F-4D97-AF65-F5344CB8AC3E}">
        <p14:creationId xmlns:p14="http://schemas.microsoft.com/office/powerpoint/2010/main" val="9921309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vertical)">
                                      <p:cBhvr>
                                        <p:cTn id="7" dur="500"/>
                                        <p:tgtEl>
                                          <p:spTgt spid="12"/>
                                        </p:tgtEl>
                                      </p:cBhvr>
                                    </p:animEffect>
                                  </p:childTnLst>
                                </p:cTn>
                              </p:par>
                            </p:childTnLst>
                          </p:cTn>
                        </p:par>
                        <p:par>
                          <p:cTn id="8" fill="hold">
                            <p:stCondLst>
                              <p:cond delay="500"/>
                            </p:stCondLst>
                            <p:childTnLst>
                              <p:par>
                                <p:cTn id="9" presetID="14" presetClass="entr" presetSubtype="10" fill="hold" nodeType="afterEffect">
                                  <p:stCondLst>
                                    <p:cond delay="25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250"/>
                            </p:stCondLst>
                            <p:childTnLst>
                              <p:par>
                                <p:cTn id="13" presetID="14" presetClass="entr" presetSubtype="5" fill="hold" grpId="0" nodeType="afterEffect">
                                  <p:stCondLst>
                                    <p:cond delay="500"/>
                                  </p:stCondLst>
                                  <p:childTnLst>
                                    <p:set>
                                      <p:cBhvr>
                                        <p:cTn id="14" dur="1" fill="hold">
                                          <p:stCondLst>
                                            <p:cond delay="0"/>
                                          </p:stCondLst>
                                        </p:cTn>
                                        <p:tgtEl>
                                          <p:spTgt spid="14"/>
                                        </p:tgtEl>
                                        <p:attrNameLst>
                                          <p:attrName>style.visibility</p:attrName>
                                        </p:attrNameLst>
                                      </p:cBhvr>
                                      <p:to>
                                        <p:strVal val="visible"/>
                                      </p:to>
                                    </p:set>
                                    <p:animEffect transition="in" filter="randombar(vertical)">
                                      <p:cBhvr>
                                        <p:cTn id="15" dur="500"/>
                                        <p:tgtEl>
                                          <p:spTgt spid="14"/>
                                        </p:tgtEl>
                                      </p:cBhvr>
                                    </p:animEffect>
                                  </p:childTnLst>
                                </p:cTn>
                              </p:par>
                            </p:childTnLst>
                          </p:cTn>
                        </p:par>
                        <p:par>
                          <p:cTn id="16" fill="hold">
                            <p:stCondLst>
                              <p:cond delay="2250"/>
                            </p:stCondLst>
                            <p:childTnLst>
                              <p:par>
                                <p:cTn id="17" presetID="14" presetClass="entr" presetSubtype="5" fill="hold" grpId="0" nodeType="afterEffect">
                                  <p:stCondLst>
                                    <p:cond delay="1000"/>
                                  </p:stCondLst>
                                  <p:childTnLst>
                                    <p:set>
                                      <p:cBhvr>
                                        <p:cTn id="18" dur="1" fill="hold">
                                          <p:stCondLst>
                                            <p:cond delay="0"/>
                                          </p:stCondLst>
                                        </p:cTn>
                                        <p:tgtEl>
                                          <p:spTgt spid="15"/>
                                        </p:tgtEl>
                                        <p:attrNameLst>
                                          <p:attrName>style.visibility</p:attrName>
                                        </p:attrNameLst>
                                      </p:cBhvr>
                                      <p:to>
                                        <p:strVal val="visible"/>
                                      </p:to>
                                    </p:set>
                                    <p:animEffect transition="in" filter="randombar(vertical)">
                                      <p:cBhvr>
                                        <p:cTn id="19" dur="500"/>
                                        <p:tgtEl>
                                          <p:spTgt spid="15"/>
                                        </p:tgtEl>
                                      </p:cBhvr>
                                    </p:animEffect>
                                  </p:childTnLst>
                                </p:cTn>
                              </p:par>
                            </p:childTnLst>
                          </p:cTn>
                        </p:par>
                        <p:par>
                          <p:cTn id="20" fill="hold">
                            <p:stCondLst>
                              <p:cond delay="3750"/>
                            </p:stCondLst>
                            <p:childTnLst>
                              <p:par>
                                <p:cTn id="21" presetID="14" presetClass="entr" presetSubtype="5" fill="hold" grpId="0" nodeType="afterEffect">
                                  <p:stCondLst>
                                    <p:cond delay="1000"/>
                                  </p:stCondLst>
                                  <p:childTnLst>
                                    <p:set>
                                      <p:cBhvr>
                                        <p:cTn id="22" dur="1" fill="hold">
                                          <p:stCondLst>
                                            <p:cond delay="0"/>
                                          </p:stCondLst>
                                        </p:cTn>
                                        <p:tgtEl>
                                          <p:spTgt spid="16"/>
                                        </p:tgtEl>
                                        <p:attrNameLst>
                                          <p:attrName>style.visibility</p:attrName>
                                        </p:attrNameLst>
                                      </p:cBhvr>
                                      <p:to>
                                        <p:strVal val="visible"/>
                                      </p:to>
                                    </p:set>
                                    <p:animEffect transition="in" filter="randombar(vertical)">
                                      <p:cBhvr>
                                        <p:cTn id="23" dur="500"/>
                                        <p:tgtEl>
                                          <p:spTgt spid="16"/>
                                        </p:tgtEl>
                                      </p:cBhvr>
                                    </p:animEffect>
                                  </p:childTnLst>
                                </p:cTn>
                              </p:par>
                            </p:childTnLst>
                          </p:cTn>
                        </p:par>
                        <p:par>
                          <p:cTn id="24" fill="hold">
                            <p:stCondLst>
                              <p:cond delay="5250"/>
                            </p:stCondLst>
                            <p:childTnLst>
                              <p:par>
                                <p:cTn id="25" presetID="14" presetClass="entr" presetSubtype="5" fill="hold" grpId="0" nodeType="afterEffect">
                                  <p:stCondLst>
                                    <p:cond delay="1000"/>
                                  </p:stCondLst>
                                  <p:childTnLst>
                                    <p:set>
                                      <p:cBhvr>
                                        <p:cTn id="26" dur="1" fill="hold">
                                          <p:stCondLst>
                                            <p:cond delay="0"/>
                                          </p:stCondLst>
                                        </p:cTn>
                                        <p:tgtEl>
                                          <p:spTgt spid="17"/>
                                        </p:tgtEl>
                                        <p:attrNameLst>
                                          <p:attrName>style.visibility</p:attrName>
                                        </p:attrNameLst>
                                      </p:cBhvr>
                                      <p:to>
                                        <p:strVal val="visible"/>
                                      </p:to>
                                    </p:set>
                                    <p:animEffect transition="in" filter="randombar(vertical)">
                                      <p:cBhvr>
                                        <p:cTn id="27" dur="500"/>
                                        <p:tgtEl>
                                          <p:spTgt spid="17"/>
                                        </p:tgtEl>
                                      </p:cBhvr>
                                    </p:animEffect>
                                  </p:childTnLst>
                                </p:cTn>
                              </p:par>
                            </p:childTnLst>
                          </p:cTn>
                        </p:par>
                        <p:par>
                          <p:cTn id="28" fill="hold">
                            <p:stCondLst>
                              <p:cond delay="6750"/>
                            </p:stCondLst>
                            <p:childTnLst>
                              <p:par>
                                <p:cTn id="29" presetID="14" presetClass="entr" presetSubtype="5" fill="hold" grpId="0" nodeType="afterEffect">
                                  <p:stCondLst>
                                    <p:cond delay="1000"/>
                                  </p:stCondLst>
                                  <p:childTnLst>
                                    <p:set>
                                      <p:cBhvr>
                                        <p:cTn id="30" dur="1" fill="hold">
                                          <p:stCondLst>
                                            <p:cond delay="0"/>
                                          </p:stCondLst>
                                        </p:cTn>
                                        <p:tgtEl>
                                          <p:spTgt spid="18"/>
                                        </p:tgtEl>
                                        <p:attrNameLst>
                                          <p:attrName>style.visibility</p:attrName>
                                        </p:attrNameLst>
                                      </p:cBhvr>
                                      <p:to>
                                        <p:strVal val="visible"/>
                                      </p:to>
                                    </p:set>
                                    <p:animEffect transition="in" filter="randombar(vertical)">
                                      <p:cBhvr>
                                        <p:cTn id="31" dur="500"/>
                                        <p:tgtEl>
                                          <p:spTgt spid="18"/>
                                        </p:tgtEl>
                                      </p:cBhvr>
                                    </p:animEffect>
                                  </p:childTnLst>
                                </p:cTn>
                              </p:par>
                            </p:childTnLst>
                          </p:cTn>
                        </p:par>
                        <p:par>
                          <p:cTn id="32" fill="hold">
                            <p:stCondLst>
                              <p:cond delay="8250"/>
                            </p:stCondLst>
                            <p:childTnLst>
                              <p:par>
                                <p:cTn id="33" presetID="14" presetClass="entr" presetSubtype="5" fill="hold" grpId="0" nodeType="afterEffect">
                                  <p:stCondLst>
                                    <p:cond delay="1250"/>
                                  </p:stCondLst>
                                  <p:childTnLst>
                                    <p:set>
                                      <p:cBhvr>
                                        <p:cTn id="34" dur="1" fill="hold">
                                          <p:stCondLst>
                                            <p:cond delay="0"/>
                                          </p:stCondLst>
                                        </p:cTn>
                                        <p:tgtEl>
                                          <p:spTgt spid="19"/>
                                        </p:tgtEl>
                                        <p:attrNameLst>
                                          <p:attrName>style.visibility</p:attrName>
                                        </p:attrNameLst>
                                      </p:cBhvr>
                                      <p:to>
                                        <p:strVal val="visible"/>
                                      </p:to>
                                    </p:set>
                                    <p:animEffect transition="in" filter="randombar(vertical)">
                                      <p:cBhvr>
                                        <p:cTn id="35" dur="500"/>
                                        <p:tgtEl>
                                          <p:spTgt spid="19"/>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
                                        </p:tgtEl>
                                        <p:attrNameLst>
                                          <p:attrName>style.visibility</p:attrName>
                                        </p:attrNameLst>
                                      </p:cBhvr>
                                      <p:to>
                                        <p:strVal val="visible"/>
                                      </p:to>
                                    </p:set>
                                    <p:animEffect transition="in" filter="fade">
                                      <p:cBhvr>
                                        <p:cTn id="40" dur="1000"/>
                                        <p:tgtEl>
                                          <p:spTgt spid="20"/>
                                        </p:tgtEl>
                                      </p:cBhvr>
                                    </p:animEffect>
                                    <p:anim calcmode="lin" valueType="num">
                                      <p:cBhvr>
                                        <p:cTn id="41" dur="1000" fill="hold"/>
                                        <p:tgtEl>
                                          <p:spTgt spid="20"/>
                                        </p:tgtEl>
                                        <p:attrNameLst>
                                          <p:attrName>ppt_x</p:attrName>
                                        </p:attrNameLst>
                                      </p:cBhvr>
                                      <p:tavLst>
                                        <p:tav tm="0">
                                          <p:val>
                                            <p:strVal val="#ppt_x"/>
                                          </p:val>
                                        </p:tav>
                                        <p:tav tm="100000">
                                          <p:val>
                                            <p:strVal val="#ppt_x"/>
                                          </p:val>
                                        </p:tav>
                                      </p:tavLst>
                                    </p:anim>
                                    <p:anim calcmode="lin" valueType="num">
                                      <p:cBhvr>
                                        <p:cTn id="42"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15" grpId="0" animBg="1"/>
      <p:bldP spid="16" grpId="0" animBg="1"/>
      <p:bldP spid="17" grpId="0" animBg="1"/>
      <p:bldP spid="18" grpId="0" animBg="1"/>
      <p:bldP spid="19" grpId="0" animBg="1"/>
      <p:bldP spid="20"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http://upload.wikimedia.org/wikipedia/commons/6/68/Vatso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59" b="96769" l="1337" r="98329">
                        <a14:foregroundMark x1="53049" y1="6059" x2="53049" y2="6059"/>
                        <a14:foregroundMark x1="86884" y1="21466" x2="86884" y2="21466"/>
                        <a14:foregroundMark x1="84294" y1="18407" x2="84294" y2="18407"/>
                        <a14:foregroundMark x1="94486" y1="81420" x2="94486" y2="81420"/>
                        <a14:foregroundMark x1="79198" y1="96826" x2="79198" y2="96826"/>
                        <a14:foregroundMark x1="69006" y1="92441" x2="69006" y2="92441"/>
                        <a14:foregroundMark x1="25647" y1="90652" x2="25647" y2="90652"/>
                        <a14:foregroundMark x1="1420" y1="89383" x2="1420" y2="89383"/>
                        <a14:foregroundMark x1="85547" y1="85401" x2="85547" y2="85401"/>
                        <a14:foregroundMark x1="85547" y1="80958" x2="85547" y2="80958"/>
                        <a14:foregroundMark x1="77945" y1="88459" x2="77945" y2="88459"/>
                        <a14:foregroundMark x1="79198" y1="95557" x2="79198" y2="95557"/>
                        <a14:foregroundMark x1="98329" y1="89383" x2="98329" y2="89383"/>
                        <a14:foregroundMark x1="94486" y1="73918" x2="94486" y2="73918"/>
                        <a14:foregroundMark x1="91312" y1="32487" x2="91312" y2="32487"/>
                        <a14:foregroundMark x1="91980" y1="29429" x2="91980" y2="29429"/>
                        <a14:foregroundMark x1="92565" y1="40450" x2="92565" y2="40450"/>
                        <a14:foregroundMark x1="90643" y1="36930" x2="90643" y2="36930"/>
                        <a14:foregroundMark x1="90058" y1="37334" x2="90058" y2="37334"/>
                      </a14:backgroundRemoval>
                    </a14:imgEffect>
                  </a14:imgLayer>
                </a14:imgProps>
              </a:ext>
              <a:ext uri="{28A0092B-C50C-407E-A947-70E740481C1C}">
                <a14:useLocalDpi xmlns:a14="http://schemas.microsoft.com/office/drawing/2010/main" val="0"/>
              </a:ext>
            </a:extLst>
          </a:blip>
          <a:srcRect/>
          <a:stretch>
            <a:fillRect/>
          </a:stretch>
        </p:blipFill>
        <p:spPr bwMode="auto">
          <a:xfrm>
            <a:off x="-66027" y="5040560"/>
            <a:ext cx="1325659" cy="191683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457200" y="152400"/>
            <a:ext cx="8229600" cy="1219200"/>
          </a:xfrm>
        </p:spPr>
        <p:txBody>
          <a:bodyPr/>
          <a:lstStyle/>
          <a:p>
            <a:r>
              <a:rPr lang="en-GB" dirty="0"/>
              <a:t>Philosophy &amp; Atheism</a:t>
            </a:r>
          </a:p>
        </p:txBody>
      </p:sp>
      <p:sp>
        <p:nvSpPr>
          <p:cNvPr id="6" name="Content Placeholder 2"/>
          <p:cNvSpPr>
            <a:spLocks noGrp="1"/>
          </p:cNvSpPr>
          <p:nvPr>
            <p:ph sz="half" idx="1"/>
          </p:nvPr>
        </p:nvSpPr>
        <p:spPr>
          <a:xfrm>
            <a:off x="457200" y="1524000"/>
            <a:ext cx="3898776" cy="4572000"/>
          </a:xfrm>
        </p:spPr>
        <p:txBody>
          <a:bodyPr>
            <a:normAutofit fontScale="85000" lnSpcReduction="20000"/>
          </a:bodyPr>
          <a:lstStyle/>
          <a:p>
            <a:r>
              <a:rPr lang="en-GB" b="1" dirty="0"/>
              <a:t>Socrates</a:t>
            </a:r>
            <a:r>
              <a:rPr lang="en-GB" dirty="0"/>
              <a:t> </a:t>
            </a:r>
            <a:br>
              <a:rPr lang="en-GB" dirty="0"/>
            </a:br>
            <a:r>
              <a:rPr lang="en-GB" dirty="0"/>
              <a:t>(Athens, 469-399 BC)</a:t>
            </a:r>
            <a:br>
              <a:rPr lang="en-GB" dirty="0"/>
            </a:br>
            <a:endParaRPr lang="en-GB" dirty="0"/>
          </a:p>
          <a:p>
            <a:r>
              <a:rPr lang="en-GB" b="1" i="1" dirty="0"/>
              <a:t>Aristophanes, The Clouds</a:t>
            </a:r>
            <a:r>
              <a:rPr lang="en-GB" dirty="0"/>
              <a:t> (</a:t>
            </a:r>
            <a:r>
              <a:rPr lang="en-GB" dirty="0" err="1"/>
              <a:t>Νεφέλ</a:t>
            </a:r>
            <a:r>
              <a:rPr lang="en-GB" dirty="0"/>
              <a:t>αι / </a:t>
            </a:r>
            <a:r>
              <a:rPr lang="en-GB" i="1" dirty="0"/>
              <a:t>Nephelai) </a:t>
            </a:r>
            <a:br>
              <a:rPr lang="en-GB" i="1" dirty="0"/>
            </a:br>
            <a:r>
              <a:rPr lang="en-GB" i="1" dirty="0"/>
              <a:t>– a </a:t>
            </a:r>
            <a:r>
              <a:rPr lang="en-GB" b="1" i="1" dirty="0"/>
              <a:t>comedy</a:t>
            </a:r>
            <a:r>
              <a:rPr lang="en-GB" i="1" dirty="0"/>
              <a:t>, </a:t>
            </a:r>
            <a:r>
              <a:rPr lang="en-GB" dirty="0"/>
              <a:t>423 B.C.</a:t>
            </a:r>
          </a:p>
          <a:p>
            <a:pPr lvl="1"/>
            <a:r>
              <a:rPr lang="en-GB" i="1" dirty="0"/>
              <a:t>Caricature of the philosopher Socrates, taking place in “The </a:t>
            </a:r>
            <a:r>
              <a:rPr lang="en-GB" i="1" dirty="0" err="1"/>
              <a:t>Thoughtery</a:t>
            </a:r>
            <a:r>
              <a:rPr lang="en-GB" i="1" dirty="0"/>
              <a:t>” (Socrates' school)</a:t>
            </a:r>
          </a:p>
          <a:p>
            <a:pPr lvl="1"/>
            <a:r>
              <a:rPr lang="en-GB" i="1" dirty="0"/>
              <a:t>A period in which “science” (Thales, etc.) had become common place in Athens</a:t>
            </a:r>
            <a:br>
              <a:rPr lang="en-GB" i="1" dirty="0"/>
            </a:br>
            <a:br>
              <a:rPr lang="en-GB" i="1" dirty="0"/>
            </a:br>
            <a:r>
              <a:rPr lang="en-GB" i="1" dirty="0">
                <a:sym typeface="Wingdings"/>
              </a:rPr>
              <a:t></a:t>
            </a:r>
            <a:r>
              <a:rPr lang="en-GB" i="1" dirty="0"/>
              <a:t>evolution replaced “creation myth”. </a:t>
            </a:r>
            <a:br>
              <a:rPr lang="en-GB" i="1" dirty="0"/>
            </a:br>
            <a:r>
              <a:rPr lang="en-GB" i="1" dirty="0"/>
              <a:t>Denial of the gods?</a:t>
            </a:r>
            <a:endParaRPr lang="en-GB" dirty="0"/>
          </a:p>
          <a:p>
            <a:endParaRPr lang="en-GB" dirty="0"/>
          </a:p>
        </p:txBody>
      </p:sp>
      <p:sp>
        <p:nvSpPr>
          <p:cNvPr id="3" name="Content Placeholder 2"/>
          <p:cNvSpPr>
            <a:spLocks noGrp="1"/>
          </p:cNvSpPr>
          <p:nvPr>
            <p:ph sz="half" idx="1"/>
          </p:nvPr>
        </p:nvSpPr>
        <p:spPr>
          <a:xfrm>
            <a:off x="4139044" y="1484784"/>
            <a:ext cx="4881635" cy="5256584"/>
          </a:xfrm>
        </p:spPr>
        <p:txBody>
          <a:bodyPr>
            <a:noAutofit/>
          </a:bodyPr>
          <a:lstStyle/>
          <a:p>
            <a:r>
              <a:rPr lang="en-GB" sz="1800" b="1" dirty="0" err="1"/>
              <a:t>Strepsiades</a:t>
            </a:r>
            <a:r>
              <a:rPr lang="en-GB" sz="1800" dirty="0"/>
              <a:t>: But come, by the Earth, is not Jupiter, the Olympian, a god?</a:t>
            </a:r>
          </a:p>
          <a:p>
            <a:r>
              <a:rPr lang="en-GB" sz="1800" b="1" dirty="0"/>
              <a:t>Soc</a:t>
            </a:r>
            <a:r>
              <a:rPr lang="en-GB" sz="1800" dirty="0"/>
              <a:t>. What Jupiter? Do not trifle. </a:t>
            </a:r>
            <a:br>
              <a:rPr lang="en-GB" sz="1800" dirty="0"/>
            </a:br>
            <a:r>
              <a:rPr lang="en-GB" sz="1800" dirty="0">
                <a:solidFill>
                  <a:srgbClr val="FFFF00"/>
                </a:solidFill>
              </a:rPr>
              <a:t>There is no Jupiter.</a:t>
            </a:r>
          </a:p>
          <a:p>
            <a:r>
              <a:rPr lang="en-GB" sz="1800" b="1" dirty="0"/>
              <a:t>Strep</a:t>
            </a:r>
            <a:r>
              <a:rPr lang="en-GB" sz="1800" dirty="0"/>
              <a:t>. What do you say? Who rains then? For first of all explain this to me.</a:t>
            </a:r>
          </a:p>
          <a:p>
            <a:r>
              <a:rPr lang="en-GB" sz="1800" b="1" dirty="0"/>
              <a:t>Soc</a:t>
            </a:r>
            <a:r>
              <a:rPr lang="en-GB" sz="1800" dirty="0"/>
              <a:t>. These to be sure. I will teach you it by powerful evidence. Come, where have you ever seen him raining at any time without Clouds? And yet he ought to rain in fine weather, and these be absent.</a:t>
            </a:r>
          </a:p>
          <a:p>
            <a:r>
              <a:rPr lang="en-GB" sz="1800" b="1" dirty="0"/>
              <a:t>Strep</a:t>
            </a:r>
            <a:r>
              <a:rPr lang="en-GB" sz="1800" dirty="0"/>
              <a:t>. By Apollo, of a truth you have rightly confirmed  this by your present argument. And yet, before this, I  really thought that Jupiter caused the rain. But tell me  who is it that thunders. This makes me tremble.</a:t>
            </a:r>
          </a:p>
          <a:p>
            <a:r>
              <a:rPr lang="en-GB" sz="1800" b="1" dirty="0"/>
              <a:t>Soc</a:t>
            </a:r>
            <a:r>
              <a:rPr lang="en-GB" sz="1800" dirty="0"/>
              <a:t>. These, as they roll, thunder.</a:t>
            </a:r>
          </a:p>
          <a:p>
            <a:endParaRPr lang="en-GB" sz="1800" dirty="0"/>
          </a:p>
        </p:txBody>
      </p:sp>
      <p:sp>
        <p:nvSpPr>
          <p:cNvPr id="11" name="TextBox 10"/>
          <p:cNvSpPr txBox="1"/>
          <p:nvPr/>
        </p:nvSpPr>
        <p:spPr>
          <a:xfrm rot="1507909">
            <a:off x="6429583" y="745399"/>
            <a:ext cx="2179208" cy="461665"/>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r>
              <a:rPr lang="en-GB" sz="2400" b="1" dirty="0"/>
              <a:t>a sacred text ?</a:t>
            </a:r>
          </a:p>
        </p:txBody>
      </p:sp>
    </p:spTree>
    <p:extLst>
      <p:ext uri="{BB962C8B-B14F-4D97-AF65-F5344CB8AC3E}">
        <p14:creationId xmlns:p14="http://schemas.microsoft.com/office/powerpoint/2010/main" val="20894123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53" presetClass="entr" presetSubtype="16" fill="hold" grpId="0" nodeType="after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p:cTn id="43" dur="1500" fill="hold"/>
                                        <p:tgtEl>
                                          <p:spTgt spid="11"/>
                                        </p:tgtEl>
                                        <p:attrNameLst>
                                          <p:attrName>ppt_w</p:attrName>
                                        </p:attrNameLst>
                                      </p:cBhvr>
                                      <p:tavLst>
                                        <p:tav tm="0">
                                          <p:val>
                                            <p:fltVal val="0"/>
                                          </p:val>
                                        </p:tav>
                                        <p:tav tm="100000">
                                          <p:val>
                                            <p:strVal val="#ppt_w"/>
                                          </p:val>
                                        </p:tav>
                                      </p:tavLst>
                                    </p:anim>
                                    <p:anim calcmode="lin" valueType="num">
                                      <p:cBhvr>
                                        <p:cTn id="44" dur="1500" fill="hold"/>
                                        <p:tgtEl>
                                          <p:spTgt spid="11"/>
                                        </p:tgtEl>
                                        <p:attrNameLst>
                                          <p:attrName>ppt_h</p:attrName>
                                        </p:attrNameLst>
                                      </p:cBhvr>
                                      <p:tavLst>
                                        <p:tav tm="0">
                                          <p:val>
                                            <p:fltVal val="0"/>
                                          </p:val>
                                        </p:tav>
                                        <p:tav tm="100000">
                                          <p:val>
                                            <p:strVal val="#ppt_h"/>
                                          </p:val>
                                        </p:tav>
                                      </p:tavLst>
                                    </p:anim>
                                    <p:animEffect transition="in" filter="fade">
                                      <p:cBhvr>
                                        <p:cTn id="45" dur="1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Philosophy &amp; Atheism</a:t>
            </a:r>
          </a:p>
        </p:txBody>
      </p:sp>
      <p:sp>
        <p:nvSpPr>
          <p:cNvPr id="3" name="Content Placeholder 2"/>
          <p:cNvSpPr>
            <a:spLocks noGrp="1"/>
          </p:cNvSpPr>
          <p:nvPr>
            <p:ph sz="half" idx="1"/>
          </p:nvPr>
        </p:nvSpPr>
        <p:spPr>
          <a:xfrm>
            <a:off x="457200" y="1524000"/>
            <a:ext cx="3898776" cy="4572000"/>
          </a:xfrm>
        </p:spPr>
        <p:txBody>
          <a:bodyPr>
            <a:normAutofit fontScale="85000" lnSpcReduction="20000"/>
          </a:bodyPr>
          <a:lstStyle/>
          <a:p>
            <a:r>
              <a:rPr lang="en-GB" b="1" dirty="0"/>
              <a:t>Socrates</a:t>
            </a:r>
            <a:r>
              <a:rPr lang="en-GB" dirty="0"/>
              <a:t> </a:t>
            </a:r>
            <a:br>
              <a:rPr lang="en-GB" dirty="0"/>
            </a:br>
            <a:r>
              <a:rPr lang="en-GB" dirty="0"/>
              <a:t>(Athens, 469-399 BC)</a:t>
            </a:r>
            <a:br>
              <a:rPr lang="en-GB" dirty="0"/>
            </a:br>
            <a:endParaRPr lang="en-GB" dirty="0"/>
          </a:p>
          <a:p>
            <a:r>
              <a:rPr lang="en-GB" b="1" i="1" dirty="0"/>
              <a:t>Aristophanes, The Clouds</a:t>
            </a:r>
            <a:r>
              <a:rPr lang="en-GB" dirty="0"/>
              <a:t> (</a:t>
            </a:r>
            <a:r>
              <a:rPr lang="en-GB" dirty="0" err="1"/>
              <a:t>Νεφέλ</a:t>
            </a:r>
            <a:r>
              <a:rPr lang="en-GB" dirty="0"/>
              <a:t>αι / </a:t>
            </a:r>
            <a:r>
              <a:rPr lang="en-GB" i="1" dirty="0"/>
              <a:t>Nephelai) </a:t>
            </a:r>
            <a:br>
              <a:rPr lang="en-GB" i="1" dirty="0"/>
            </a:br>
            <a:r>
              <a:rPr lang="en-GB" i="1" dirty="0"/>
              <a:t>– a </a:t>
            </a:r>
            <a:r>
              <a:rPr lang="en-GB" b="1" i="1" dirty="0"/>
              <a:t>comedy</a:t>
            </a:r>
            <a:r>
              <a:rPr lang="en-GB" i="1" dirty="0"/>
              <a:t>, </a:t>
            </a:r>
            <a:r>
              <a:rPr lang="en-GB" dirty="0"/>
              <a:t>423 B.C.</a:t>
            </a:r>
          </a:p>
          <a:p>
            <a:pPr lvl="1"/>
            <a:r>
              <a:rPr lang="en-GB" i="1" dirty="0"/>
              <a:t>Caricature of the philosopher Socrates, taking place in “The </a:t>
            </a:r>
            <a:r>
              <a:rPr lang="en-GB" i="1" dirty="0" err="1"/>
              <a:t>Thoughtery</a:t>
            </a:r>
            <a:r>
              <a:rPr lang="en-GB" i="1" dirty="0"/>
              <a:t>” (Socrates' school)</a:t>
            </a:r>
          </a:p>
          <a:p>
            <a:pPr lvl="1"/>
            <a:r>
              <a:rPr lang="en-GB" i="1" dirty="0"/>
              <a:t>A period in which “science” (Thales, etc.) had become common place in Athens</a:t>
            </a:r>
            <a:br>
              <a:rPr lang="en-GB" i="1" dirty="0"/>
            </a:br>
            <a:br>
              <a:rPr lang="en-GB" i="1" dirty="0"/>
            </a:br>
            <a:r>
              <a:rPr lang="en-GB" i="1" dirty="0">
                <a:sym typeface="Wingdings"/>
              </a:rPr>
              <a:t></a:t>
            </a:r>
            <a:r>
              <a:rPr lang="en-GB" i="1" dirty="0"/>
              <a:t>evolution replaced “creation myth”. </a:t>
            </a:r>
            <a:br>
              <a:rPr lang="en-GB" i="1" dirty="0"/>
            </a:br>
            <a:r>
              <a:rPr lang="en-GB" i="1" dirty="0"/>
              <a:t>Denial of the gods?</a:t>
            </a: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From Plato, Dialogues, </a:t>
            </a:r>
            <a:r>
              <a:rPr lang="en-GB" i="1" dirty="0" err="1"/>
              <a:t>Euthyphro</a:t>
            </a:r>
            <a:r>
              <a:rPr lang="en-GB" dirty="0"/>
              <a:t> </a:t>
            </a:r>
          </a:p>
          <a:p>
            <a:pPr lvl="1"/>
            <a:r>
              <a:rPr lang="en-GB" dirty="0"/>
              <a:t>a dialogue </a:t>
            </a:r>
            <a:br>
              <a:rPr lang="en-GB" dirty="0"/>
            </a:br>
            <a:r>
              <a:rPr lang="en-GB" dirty="0"/>
              <a:t>between Socrates and </a:t>
            </a:r>
            <a:r>
              <a:rPr lang="en-GB" dirty="0" err="1"/>
              <a:t>Euthyphro</a:t>
            </a:r>
            <a:endParaRPr lang="en-GB" dirty="0"/>
          </a:p>
          <a:p>
            <a:endParaRPr lang="en-GB" dirty="0"/>
          </a:p>
        </p:txBody>
      </p:sp>
      <p:pic>
        <p:nvPicPr>
          <p:cNvPr id="7" name="Picture 8" descr="http://upload.wikimedia.org/wikipedia/commons/6/68/Vatso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59" b="96769" l="1337" r="98329">
                        <a14:foregroundMark x1="53049" y1="6059" x2="53049" y2="6059"/>
                        <a14:foregroundMark x1="86884" y1="21466" x2="86884" y2="21466"/>
                        <a14:foregroundMark x1="84294" y1="18407" x2="84294" y2="18407"/>
                        <a14:foregroundMark x1="94486" y1="81420" x2="94486" y2="81420"/>
                        <a14:foregroundMark x1="79198" y1="96826" x2="79198" y2="96826"/>
                        <a14:foregroundMark x1="69006" y1="92441" x2="69006" y2="92441"/>
                        <a14:foregroundMark x1="25647" y1="90652" x2="25647" y2="90652"/>
                        <a14:foregroundMark x1="1420" y1="89383" x2="1420" y2="89383"/>
                        <a14:foregroundMark x1="85547" y1="85401" x2="85547" y2="85401"/>
                        <a14:foregroundMark x1="85547" y1="80958" x2="85547" y2="80958"/>
                        <a14:foregroundMark x1="77945" y1="88459" x2="77945" y2="88459"/>
                        <a14:foregroundMark x1="79198" y1="95557" x2="79198" y2="95557"/>
                        <a14:foregroundMark x1="98329" y1="89383" x2="98329" y2="89383"/>
                        <a14:foregroundMark x1="94486" y1="73918" x2="94486" y2="73918"/>
                        <a14:foregroundMark x1="91312" y1="32487" x2="91312" y2="32487"/>
                        <a14:foregroundMark x1="91980" y1="29429" x2="91980" y2="29429"/>
                        <a14:foregroundMark x1="92565" y1="40450" x2="92565" y2="40450"/>
                        <a14:foregroundMark x1="90643" y1="36930" x2="90643" y2="36930"/>
                        <a14:foregroundMark x1="90058" y1="37334" x2="90058" y2="37334"/>
                      </a14:backgroundRemoval>
                    </a14:imgEffect>
                  </a14:imgLayer>
                </a14:imgProps>
              </a:ext>
              <a:ext uri="{28A0092B-C50C-407E-A947-70E740481C1C}">
                <a14:useLocalDpi xmlns:a14="http://schemas.microsoft.com/office/drawing/2010/main" val="0"/>
              </a:ext>
            </a:extLst>
          </a:blip>
          <a:srcRect/>
          <a:stretch>
            <a:fillRect/>
          </a:stretch>
        </p:blipFill>
        <p:spPr bwMode="auto">
          <a:xfrm>
            <a:off x="-66027" y="5040560"/>
            <a:ext cx="1325659" cy="1916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314570"/>
      </p:ext>
    </p:extLst>
  </p:cSld>
  <p:clrMapOvr>
    <a:masterClrMapping/>
  </p:clrMapOvr>
  <p:transition spd="slow">
    <p:randomBar dir="vert"/>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1219200"/>
          </a:xfrm>
        </p:spPr>
        <p:txBody>
          <a:bodyPr/>
          <a:lstStyle/>
          <a:p>
            <a:r>
              <a:rPr lang="en-GB" dirty="0"/>
              <a:t>Philosophy &amp; Atheism</a:t>
            </a:r>
          </a:p>
        </p:txBody>
      </p:sp>
      <p:sp>
        <p:nvSpPr>
          <p:cNvPr id="6" name="Content Placeholder 2"/>
          <p:cNvSpPr>
            <a:spLocks noGrp="1"/>
          </p:cNvSpPr>
          <p:nvPr>
            <p:ph sz="half" idx="1"/>
          </p:nvPr>
        </p:nvSpPr>
        <p:spPr>
          <a:xfrm>
            <a:off x="457200" y="1524000"/>
            <a:ext cx="3898776" cy="4572000"/>
          </a:xfrm>
        </p:spPr>
        <p:txBody>
          <a:bodyPr>
            <a:normAutofit fontScale="85000" lnSpcReduction="20000"/>
          </a:bodyPr>
          <a:lstStyle/>
          <a:p>
            <a:r>
              <a:rPr lang="en-GB" b="1" dirty="0"/>
              <a:t>Socrates</a:t>
            </a:r>
            <a:r>
              <a:rPr lang="en-GB" dirty="0"/>
              <a:t> (Athens, 469-399 BC)</a:t>
            </a:r>
            <a:br>
              <a:rPr lang="en-GB" dirty="0"/>
            </a:br>
            <a:endParaRPr lang="en-GB" dirty="0"/>
          </a:p>
          <a:p>
            <a:r>
              <a:rPr lang="en-GB" b="1" i="1" dirty="0"/>
              <a:t>Aristophanes, The Clouds</a:t>
            </a:r>
            <a:r>
              <a:rPr lang="en-GB" dirty="0"/>
              <a:t> (</a:t>
            </a:r>
            <a:r>
              <a:rPr lang="en-GB" dirty="0" err="1"/>
              <a:t>Νεφέλ</a:t>
            </a:r>
            <a:r>
              <a:rPr lang="en-GB" dirty="0"/>
              <a:t>αι / </a:t>
            </a:r>
            <a:r>
              <a:rPr lang="en-GB" i="1" dirty="0"/>
              <a:t>Nephelai) </a:t>
            </a:r>
            <a:br>
              <a:rPr lang="en-GB" i="1" dirty="0"/>
            </a:br>
            <a:r>
              <a:rPr lang="en-GB" i="1" dirty="0"/>
              <a:t>– a </a:t>
            </a:r>
            <a:r>
              <a:rPr lang="en-GB" b="1" i="1" dirty="0"/>
              <a:t>comedy</a:t>
            </a:r>
            <a:r>
              <a:rPr lang="en-GB" i="1" dirty="0"/>
              <a:t>, </a:t>
            </a:r>
            <a:r>
              <a:rPr lang="en-GB" dirty="0"/>
              <a:t>423 B.C.</a:t>
            </a:r>
          </a:p>
          <a:p>
            <a:pPr lvl="1"/>
            <a:r>
              <a:rPr lang="en-GB" i="1" dirty="0"/>
              <a:t>Caricature of the philosopher Socrates, taking place in “The </a:t>
            </a:r>
            <a:r>
              <a:rPr lang="en-GB" i="1" dirty="0" err="1"/>
              <a:t>Thoughtery</a:t>
            </a:r>
            <a:r>
              <a:rPr lang="en-GB" i="1" dirty="0"/>
              <a:t>” (Socrates' school)</a:t>
            </a:r>
          </a:p>
          <a:p>
            <a:pPr lvl="1"/>
            <a:r>
              <a:rPr lang="en-GB" i="1" dirty="0"/>
              <a:t>A period in which “science” (Thales, etc.) had become common place in Athens</a:t>
            </a:r>
            <a:br>
              <a:rPr lang="en-GB" i="1" dirty="0"/>
            </a:br>
            <a:br>
              <a:rPr lang="en-GB" i="1" dirty="0"/>
            </a:br>
            <a:r>
              <a:rPr lang="en-GB" i="1" dirty="0">
                <a:sym typeface="Wingdings"/>
              </a:rPr>
              <a:t></a:t>
            </a:r>
            <a:r>
              <a:rPr lang="en-GB" i="1" dirty="0"/>
              <a:t>evolution replaced “creation myth”. </a:t>
            </a:r>
            <a:br>
              <a:rPr lang="en-GB" i="1" dirty="0"/>
            </a:br>
            <a:r>
              <a:rPr lang="en-GB" i="1" dirty="0"/>
              <a:t>Denial of the gods?</a:t>
            </a:r>
            <a:endParaRPr lang="en-GB" dirty="0"/>
          </a:p>
          <a:p>
            <a:endParaRPr lang="en-GB" dirty="0"/>
          </a:p>
        </p:txBody>
      </p:sp>
      <p:sp>
        <p:nvSpPr>
          <p:cNvPr id="7" name="Content Placeholder 3"/>
          <p:cNvSpPr>
            <a:spLocks noGrp="1"/>
          </p:cNvSpPr>
          <p:nvPr>
            <p:ph sz="half" idx="2"/>
          </p:nvPr>
        </p:nvSpPr>
        <p:spPr>
          <a:xfrm>
            <a:off x="4648200" y="1524000"/>
            <a:ext cx="4059936" cy="4572000"/>
          </a:xfrm>
        </p:spPr>
        <p:txBody>
          <a:bodyPr>
            <a:normAutofit fontScale="85000" lnSpcReduction="20000"/>
          </a:bodyPr>
          <a:lstStyle/>
          <a:p>
            <a:r>
              <a:rPr lang="en-GB" dirty="0"/>
              <a:t>From Plato, Dialogues, </a:t>
            </a:r>
            <a:r>
              <a:rPr lang="en-GB" i="1" dirty="0" err="1"/>
              <a:t>Euthyphro</a:t>
            </a:r>
            <a:r>
              <a:rPr lang="en-GB" dirty="0"/>
              <a:t> </a:t>
            </a:r>
          </a:p>
          <a:p>
            <a:pPr lvl="1"/>
            <a:r>
              <a:rPr lang="en-GB" dirty="0"/>
              <a:t>a dialogue </a:t>
            </a:r>
            <a:br>
              <a:rPr lang="en-GB" dirty="0"/>
            </a:br>
            <a:r>
              <a:rPr lang="en-GB" dirty="0"/>
              <a:t>between Socrates and </a:t>
            </a:r>
            <a:r>
              <a:rPr lang="en-GB" dirty="0" err="1"/>
              <a:t>Euthyphro</a:t>
            </a:r>
            <a:endParaRPr lang="en-GB" dirty="0"/>
          </a:p>
          <a:p>
            <a:endParaRPr lang="en-GB" dirty="0"/>
          </a:p>
        </p:txBody>
      </p:sp>
      <p:pic>
        <p:nvPicPr>
          <p:cNvPr id="8" name="Picture 8" descr="http://upload.wikimedia.org/wikipedia/commons/6/68/Vatsoc.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59" b="96769" l="1337" r="98329">
                        <a14:foregroundMark x1="53049" y1="6059" x2="53049" y2="6059"/>
                        <a14:foregroundMark x1="86884" y1="21466" x2="86884" y2="21466"/>
                        <a14:foregroundMark x1="84294" y1="18407" x2="84294" y2="18407"/>
                        <a14:foregroundMark x1="94486" y1="81420" x2="94486" y2="81420"/>
                        <a14:foregroundMark x1="79198" y1="96826" x2="79198" y2="96826"/>
                        <a14:foregroundMark x1="69006" y1="92441" x2="69006" y2="92441"/>
                        <a14:foregroundMark x1="25647" y1="90652" x2="25647" y2="90652"/>
                        <a14:foregroundMark x1="1420" y1="89383" x2="1420" y2="89383"/>
                        <a14:foregroundMark x1="85547" y1="85401" x2="85547" y2="85401"/>
                        <a14:foregroundMark x1="85547" y1="80958" x2="85547" y2="80958"/>
                        <a14:foregroundMark x1="77945" y1="88459" x2="77945" y2="88459"/>
                        <a14:foregroundMark x1="79198" y1="95557" x2="79198" y2="95557"/>
                        <a14:foregroundMark x1="98329" y1="89383" x2="98329" y2="89383"/>
                        <a14:foregroundMark x1="94486" y1="73918" x2="94486" y2="73918"/>
                        <a14:foregroundMark x1="91312" y1="32487" x2="91312" y2="32487"/>
                        <a14:foregroundMark x1="91980" y1="29429" x2="91980" y2="29429"/>
                        <a14:foregroundMark x1="92565" y1="40450" x2="92565" y2="40450"/>
                        <a14:foregroundMark x1="90643" y1="36930" x2="90643" y2="36930"/>
                        <a14:foregroundMark x1="90058" y1="37334" x2="90058" y2="37334"/>
                      </a14:backgroundRemoval>
                    </a14:imgEffect>
                  </a14:imgLayer>
                </a14:imgProps>
              </a:ext>
              <a:ext uri="{28A0092B-C50C-407E-A947-70E740481C1C}">
                <a14:useLocalDpi xmlns:a14="http://schemas.microsoft.com/office/drawing/2010/main" val="0"/>
              </a:ext>
            </a:extLst>
          </a:blip>
          <a:srcRect/>
          <a:stretch>
            <a:fillRect/>
          </a:stretch>
        </p:blipFill>
        <p:spPr bwMode="auto">
          <a:xfrm>
            <a:off x="-66027" y="5040560"/>
            <a:ext cx="1325659" cy="1916832"/>
          </a:xfrm>
          <a:prstGeom prst="rect">
            <a:avLst/>
          </a:prstGeom>
          <a:noFill/>
          <a:extLst>
            <a:ext uri="{909E8E84-426E-40DD-AFC4-6F175D3DCCD1}">
              <a14:hiddenFill xmlns:a14="http://schemas.microsoft.com/office/drawing/2010/main">
                <a:solidFill>
                  <a:srgbClr val="FFFFFF"/>
                </a:solidFill>
              </a14:hiddenFill>
            </a:ext>
          </a:extLst>
        </p:spPr>
      </p:pic>
      <p:pic>
        <p:nvPicPr>
          <p:cNvPr id="3584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822906">
            <a:off x="628268" y="211324"/>
            <a:ext cx="4631182" cy="61320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28083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31" presetClass="entr" presetSubtype="0" fill="hold" nodeType="afterEffect">
                                  <p:stCondLst>
                                    <p:cond delay="500"/>
                                  </p:stCondLst>
                                  <p:childTnLst>
                                    <p:set>
                                      <p:cBhvr>
                                        <p:cTn id="18" dur="1" fill="hold">
                                          <p:stCondLst>
                                            <p:cond delay="0"/>
                                          </p:stCondLst>
                                        </p:cTn>
                                        <p:tgtEl>
                                          <p:spTgt spid="35842"/>
                                        </p:tgtEl>
                                        <p:attrNameLst>
                                          <p:attrName>style.visibility</p:attrName>
                                        </p:attrNameLst>
                                      </p:cBhvr>
                                      <p:to>
                                        <p:strVal val="visible"/>
                                      </p:to>
                                    </p:set>
                                    <p:anim calcmode="lin" valueType="num">
                                      <p:cBhvr>
                                        <p:cTn id="19" dur="1000" fill="hold"/>
                                        <p:tgtEl>
                                          <p:spTgt spid="35842"/>
                                        </p:tgtEl>
                                        <p:attrNameLst>
                                          <p:attrName>ppt_w</p:attrName>
                                        </p:attrNameLst>
                                      </p:cBhvr>
                                      <p:tavLst>
                                        <p:tav tm="0">
                                          <p:val>
                                            <p:fltVal val="0"/>
                                          </p:val>
                                        </p:tav>
                                        <p:tav tm="100000">
                                          <p:val>
                                            <p:strVal val="#ppt_w"/>
                                          </p:val>
                                        </p:tav>
                                      </p:tavLst>
                                    </p:anim>
                                    <p:anim calcmode="lin" valueType="num">
                                      <p:cBhvr>
                                        <p:cTn id="20" dur="1000" fill="hold"/>
                                        <p:tgtEl>
                                          <p:spTgt spid="35842"/>
                                        </p:tgtEl>
                                        <p:attrNameLst>
                                          <p:attrName>ppt_h</p:attrName>
                                        </p:attrNameLst>
                                      </p:cBhvr>
                                      <p:tavLst>
                                        <p:tav tm="0">
                                          <p:val>
                                            <p:fltVal val="0"/>
                                          </p:val>
                                        </p:tav>
                                        <p:tav tm="100000">
                                          <p:val>
                                            <p:strVal val="#ppt_h"/>
                                          </p:val>
                                        </p:tav>
                                      </p:tavLst>
                                    </p:anim>
                                    <p:anim calcmode="lin" valueType="num">
                                      <p:cBhvr>
                                        <p:cTn id="21" dur="1000" fill="hold"/>
                                        <p:tgtEl>
                                          <p:spTgt spid="35842"/>
                                        </p:tgtEl>
                                        <p:attrNameLst>
                                          <p:attrName>style.rotation</p:attrName>
                                        </p:attrNameLst>
                                      </p:cBhvr>
                                      <p:tavLst>
                                        <p:tav tm="0">
                                          <p:val>
                                            <p:fltVal val="90"/>
                                          </p:val>
                                        </p:tav>
                                        <p:tav tm="100000">
                                          <p:val>
                                            <p:fltVal val="0"/>
                                          </p:val>
                                        </p:tav>
                                      </p:tavLst>
                                    </p:anim>
                                    <p:animEffect transition="in" filter="fade">
                                      <p:cBhvr>
                                        <p:cTn id="22" dur="1000"/>
                                        <p:tgtEl>
                                          <p:spTgt spid="35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Concepts - Summary</a:t>
            </a:r>
          </a:p>
        </p:txBody>
      </p:sp>
      <p:sp>
        <p:nvSpPr>
          <p:cNvPr id="3" name="Content Placeholder 2"/>
          <p:cNvSpPr>
            <a:spLocks noGrp="1"/>
          </p:cNvSpPr>
          <p:nvPr>
            <p:ph sz="half" idx="1"/>
          </p:nvPr>
        </p:nvSpPr>
        <p:spPr>
          <a:xfrm>
            <a:off x="169168" y="1340768"/>
            <a:ext cx="6923112" cy="4032448"/>
          </a:xfrm>
        </p:spPr>
        <p:txBody>
          <a:bodyPr>
            <a:normAutofit fontScale="92500" lnSpcReduction="10000"/>
          </a:bodyPr>
          <a:lstStyle/>
          <a:p>
            <a:r>
              <a:rPr lang="en-GB" dirty="0"/>
              <a:t>Nature of ancient religions</a:t>
            </a:r>
          </a:p>
          <a:p>
            <a:pPr lvl="1"/>
            <a:r>
              <a:rPr lang="en-GB" dirty="0"/>
              <a:t>polytheism</a:t>
            </a:r>
          </a:p>
          <a:p>
            <a:pPr lvl="2"/>
            <a:r>
              <a:rPr lang="en-GB" dirty="0"/>
              <a:t>each god has precisely defined powers</a:t>
            </a:r>
          </a:p>
          <a:p>
            <a:pPr lvl="2"/>
            <a:r>
              <a:rPr lang="en-GB" i="1" dirty="0"/>
              <a:t>hoi </a:t>
            </a:r>
            <a:r>
              <a:rPr lang="en-GB" i="1" dirty="0" err="1"/>
              <a:t>kreittones</a:t>
            </a:r>
            <a:r>
              <a:rPr lang="en-GB" i="1" dirty="0"/>
              <a:t> </a:t>
            </a:r>
            <a:r>
              <a:rPr lang="en-GB" dirty="0"/>
              <a:t>“those who are more powerful”</a:t>
            </a:r>
            <a:br>
              <a:rPr lang="en-GB" dirty="0"/>
            </a:br>
            <a:r>
              <a:rPr lang="en-GB" dirty="0"/>
              <a:t>                                            (but not almighty!)</a:t>
            </a:r>
          </a:p>
          <a:p>
            <a:pPr lvl="2"/>
            <a:r>
              <a:rPr lang="en-GB" dirty="0" err="1"/>
              <a:t>anthropomorphisation</a:t>
            </a:r>
            <a:r>
              <a:rPr lang="en-GB" dirty="0"/>
              <a:t> </a:t>
            </a:r>
          </a:p>
          <a:p>
            <a:pPr lvl="2"/>
            <a:r>
              <a:rPr lang="en-GB" dirty="0"/>
              <a:t>personifications of abstracts</a:t>
            </a:r>
          </a:p>
          <a:p>
            <a:pPr lvl="2"/>
            <a:r>
              <a:rPr lang="en-GB" dirty="0"/>
              <a:t>choice / diversity / </a:t>
            </a:r>
            <a:br>
              <a:rPr lang="en-GB" dirty="0"/>
            </a:br>
            <a:r>
              <a:rPr lang="en-GB" dirty="0"/>
              <a:t>different interpretations / </a:t>
            </a:r>
            <a:r>
              <a:rPr lang="en-GB" dirty="0" err="1"/>
              <a:t>syncretisms</a:t>
            </a:r>
            <a:r>
              <a:rPr lang="en-GB" dirty="0"/>
              <a:t>…</a:t>
            </a:r>
          </a:p>
          <a:p>
            <a:pPr lvl="2"/>
            <a:r>
              <a:rPr lang="en-GB" dirty="0"/>
              <a:t>people &amp; state might worship one god in particular, but they also worship all the other gods</a:t>
            </a:r>
          </a:p>
          <a:p>
            <a:pPr lvl="3"/>
            <a:r>
              <a:rPr lang="en-GB" dirty="0"/>
              <a:t>to neglect one god </a:t>
            </a:r>
            <a:br>
              <a:rPr lang="en-GB" dirty="0"/>
            </a:br>
            <a:r>
              <a:rPr lang="en-GB" dirty="0"/>
              <a:t>is to reject an area of human experience.</a:t>
            </a:r>
          </a:p>
        </p:txBody>
      </p:sp>
    </p:spTree>
    <p:extLst>
      <p:ext uri="{BB962C8B-B14F-4D97-AF65-F5344CB8AC3E}">
        <p14:creationId xmlns:p14="http://schemas.microsoft.com/office/powerpoint/2010/main" val="12883937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2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25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25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anim calcmode="lin" valueType="num">
                                      <p:cBhvr>
                                        <p:cTn id="2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anim calcmode="lin" valueType="num">
                                      <p:cBhvr>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3" fill="hold">
                            <p:stCondLst>
                              <p:cond delay="1000"/>
                            </p:stCondLst>
                            <p:childTnLst>
                              <p:par>
                                <p:cTn id="34" presetID="42" presetClass="entr" presetSubtype="0" fill="hold" grpId="0" nodeType="afterEffect">
                                  <p:stCondLst>
                                    <p:cond delay="25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25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25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1000"/>
                                        <p:tgtEl>
                                          <p:spTgt spid="3">
                                            <p:txEl>
                                              <p:pRg st="7" end="7"/>
                                            </p:txEl>
                                          </p:spTgt>
                                        </p:tgtEl>
                                      </p:cBhvr>
                                    </p:animEffect>
                                    <p:anim calcmode="lin" valueType="num">
                                      <p:cBhvr>
                                        <p:cTn id="4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25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1000"/>
                                        <p:tgtEl>
                                          <p:spTgt spid="3">
                                            <p:txEl>
                                              <p:pRg st="8" end="8"/>
                                            </p:txEl>
                                          </p:spTgt>
                                        </p:tgtEl>
                                      </p:cBhvr>
                                    </p:animEffect>
                                    <p:anim calcmode="lin" valueType="num">
                                      <p:cBhvr>
                                        <p:cTn id="5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a:spLocks noGrp="1"/>
          </p:cNvSpPr>
          <p:nvPr>
            <p:ph sz="half" idx="1"/>
          </p:nvPr>
        </p:nvSpPr>
        <p:spPr>
          <a:xfrm>
            <a:off x="169168" y="1340768"/>
            <a:ext cx="6923112" cy="3489176"/>
          </a:xfrm>
        </p:spPr>
        <p:txBody>
          <a:bodyPr>
            <a:normAutofit/>
          </a:bodyPr>
          <a:lstStyle/>
          <a:p>
            <a:r>
              <a:rPr lang="en-GB" dirty="0">
                <a:solidFill>
                  <a:schemeClr val="tx1">
                    <a:lumMod val="65000"/>
                  </a:schemeClr>
                </a:solidFill>
              </a:rPr>
              <a:t>Nature of ancient religions</a:t>
            </a:r>
          </a:p>
          <a:p>
            <a:pPr lvl="1"/>
            <a:r>
              <a:rPr lang="en-GB" dirty="0">
                <a:solidFill>
                  <a:schemeClr val="tx1">
                    <a:lumMod val="65000"/>
                  </a:schemeClr>
                </a:solidFill>
              </a:rPr>
              <a:t>polytheism</a:t>
            </a:r>
          </a:p>
          <a:p>
            <a:pPr lvl="2"/>
            <a:r>
              <a:rPr lang="en-GB" dirty="0">
                <a:solidFill>
                  <a:schemeClr val="tx1">
                    <a:lumMod val="65000"/>
                  </a:schemeClr>
                </a:solidFill>
              </a:rPr>
              <a:t>each god has precisely defined powers</a:t>
            </a:r>
          </a:p>
          <a:p>
            <a:pPr lvl="2"/>
            <a:r>
              <a:rPr lang="en-GB" i="1" dirty="0">
                <a:solidFill>
                  <a:schemeClr val="tx1">
                    <a:lumMod val="65000"/>
                  </a:schemeClr>
                </a:solidFill>
              </a:rPr>
              <a:t>hoi </a:t>
            </a:r>
            <a:r>
              <a:rPr lang="en-GB" i="1" dirty="0" err="1">
                <a:solidFill>
                  <a:schemeClr val="tx1">
                    <a:lumMod val="65000"/>
                  </a:schemeClr>
                </a:solidFill>
              </a:rPr>
              <a:t>kreittones</a:t>
            </a:r>
            <a:r>
              <a:rPr lang="en-GB" i="1" dirty="0">
                <a:solidFill>
                  <a:schemeClr val="tx1">
                    <a:lumMod val="65000"/>
                  </a:schemeClr>
                </a:solidFill>
              </a:rPr>
              <a:t> </a:t>
            </a:r>
            <a:r>
              <a:rPr lang="en-GB" dirty="0">
                <a:solidFill>
                  <a:schemeClr val="tx1">
                    <a:lumMod val="65000"/>
                  </a:schemeClr>
                </a:solidFill>
              </a:rPr>
              <a:t>“those who are more powerful”</a:t>
            </a:r>
            <a:br>
              <a:rPr lang="en-GB" dirty="0">
                <a:solidFill>
                  <a:schemeClr val="tx1">
                    <a:lumMod val="65000"/>
                  </a:schemeClr>
                </a:solidFill>
              </a:rPr>
            </a:br>
            <a:r>
              <a:rPr lang="en-GB" dirty="0">
                <a:solidFill>
                  <a:schemeClr val="tx1">
                    <a:lumMod val="65000"/>
                  </a:schemeClr>
                </a:solidFill>
              </a:rPr>
              <a:t>(but not almighty!)</a:t>
            </a:r>
          </a:p>
          <a:p>
            <a:pPr lvl="2"/>
            <a:r>
              <a:rPr lang="en-GB" dirty="0" err="1">
                <a:solidFill>
                  <a:schemeClr val="tx1">
                    <a:lumMod val="65000"/>
                  </a:schemeClr>
                </a:solidFill>
              </a:rPr>
              <a:t>anthropomorphisation</a:t>
            </a:r>
            <a:r>
              <a:rPr lang="en-GB" dirty="0">
                <a:solidFill>
                  <a:schemeClr val="tx1">
                    <a:lumMod val="65000"/>
                  </a:schemeClr>
                </a:solidFill>
              </a:rPr>
              <a:t> </a:t>
            </a:r>
          </a:p>
          <a:p>
            <a:pPr lvl="2"/>
            <a:r>
              <a:rPr lang="en-GB" dirty="0">
                <a:solidFill>
                  <a:schemeClr val="tx1">
                    <a:lumMod val="65000"/>
                  </a:schemeClr>
                </a:solidFill>
              </a:rPr>
              <a:t>personification</a:t>
            </a:r>
          </a:p>
          <a:p>
            <a:pPr lvl="2"/>
            <a:r>
              <a:rPr lang="en-GB" dirty="0">
                <a:solidFill>
                  <a:schemeClr val="tx1">
                    <a:lumMod val="65000"/>
                  </a:schemeClr>
                </a:solidFill>
              </a:rPr>
              <a:t>choice / diversity / </a:t>
            </a:r>
            <a:br>
              <a:rPr lang="en-GB" dirty="0">
                <a:solidFill>
                  <a:schemeClr val="tx1">
                    <a:lumMod val="65000"/>
                  </a:schemeClr>
                </a:solidFill>
              </a:rPr>
            </a:br>
            <a:r>
              <a:rPr lang="en-GB" dirty="0">
                <a:solidFill>
                  <a:schemeClr val="tx1">
                    <a:lumMod val="65000"/>
                  </a:schemeClr>
                </a:solidFill>
              </a:rPr>
              <a:t>different interpretations / </a:t>
            </a:r>
            <a:r>
              <a:rPr lang="en-GB" dirty="0" err="1">
                <a:solidFill>
                  <a:schemeClr val="tx1">
                    <a:lumMod val="65000"/>
                  </a:schemeClr>
                </a:solidFill>
              </a:rPr>
              <a:t>syncretisms</a:t>
            </a:r>
            <a:r>
              <a:rPr lang="en-GB" dirty="0">
                <a:solidFill>
                  <a:schemeClr val="tx1">
                    <a:lumMod val="65000"/>
                  </a:schemeClr>
                </a:solidFill>
              </a:rPr>
              <a:t>…</a:t>
            </a:r>
          </a:p>
        </p:txBody>
      </p:sp>
      <p:sp>
        <p:nvSpPr>
          <p:cNvPr id="5" name="Title 1"/>
          <p:cNvSpPr>
            <a:spLocks noGrp="1"/>
          </p:cNvSpPr>
          <p:nvPr>
            <p:ph type="title"/>
          </p:nvPr>
        </p:nvSpPr>
        <p:spPr>
          <a:xfrm>
            <a:off x="457200" y="152400"/>
            <a:ext cx="8229600" cy="1219200"/>
          </a:xfrm>
        </p:spPr>
        <p:txBody>
          <a:bodyPr/>
          <a:lstStyle/>
          <a:p>
            <a:r>
              <a:rPr lang="en-GB" dirty="0"/>
              <a:t>Key Concepts - Summary</a:t>
            </a:r>
          </a:p>
        </p:txBody>
      </p:sp>
      <p:sp>
        <p:nvSpPr>
          <p:cNvPr id="6" name="Content Placeholder 2"/>
          <p:cNvSpPr>
            <a:spLocks noGrp="1"/>
          </p:cNvSpPr>
          <p:nvPr>
            <p:ph sz="half" idx="1"/>
          </p:nvPr>
        </p:nvSpPr>
        <p:spPr>
          <a:xfrm>
            <a:off x="2977480" y="1772816"/>
            <a:ext cx="6166520" cy="5013176"/>
          </a:xfrm>
        </p:spPr>
        <p:txBody>
          <a:bodyPr>
            <a:normAutofit fontScale="92500" lnSpcReduction="20000"/>
          </a:bodyPr>
          <a:lstStyle/>
          <a:p>
            <a:r>
              <a:rPr lang="en-GB" dirty="0"/>
              <a:t>Nature of ancient religions</a:t>
            </a:r>
          </a:p>
          <a:p>
            <a:pPr lvl="1"/>
            <a:r>
              <a:rPr lang="en-GB" dirty="0"/>
              <a:t>ritualistic religion</a:t>
            </a:r>
          </a:p>
          <a:p>
            <a:pPr lvl="2"/>
            <a:r>
              <a:rPr lang="en-GB" dirty="0"/>
              <a:t>piety was expressed in behaviour</a:t>
            </a:r>
          </a:p>
          <a:p>
            <a:pPr lvl="2"/>
            <a:r>
              <a:rPr lang="en-GB" dirty="0"/>
              <a:t>piety (Gr. </a:t>
            </a:r>
            <a:r>
              <a:rPr lang="en-GB" dirty="0" err="1"/>
              <a:t>eussebeia</a:t>
            </a:r>
            <a:r>
              <a:rPr lang="en-GB" dirty="0"/>
              <a:t>) </a:t>
            </a:r>
            <a:r>
              <a:rPr lang="en-GB" dirty="0">
                <a:sym typeface="Wingdings" panose="05000000000000000000" pitchFamily="2" charset="2"/>
              </a:rPr>
              <a:t>respect, not love or faith</a:t>
            </a:r>
            <a:endParaRPr lang="en-GB" dirty="0"/>
          </a:p>
          <a:p>
            <a:pPr lvl="2"/>
            <a:r>
              <a:rPr lang="en-GB" dirty="0"/>
              <a:t>“recognising the gods” = observing their cults</a:t>
            </a:r>
          </a:p>
          <a:p>
            <a:pPr lvl="1"/>
            <a:r>
              <a:rPr lang="en-GB" dirty="0"/>
              <a:t>Orthopraxis vs. Orthodoxy</a:t>
            </a:r>
          </a:p>
          <a:p>
            <a:pPr lvl="2"/>
            <a:r>
              <a:rPr lang="en-GB" dirty="0"/>
              <a:t>correct execution of prescribed rituals</a:t>
            </a:r>
          </a:p>
          <a:p>
            <a:pPr lvl="2"/>
            <a:r>
              <a:rPr lang="en-GB" dirty="0"/>
              <a:t>no believe? </a:t>
            </a:r>
          </a:p>
          <a:p>
            <a:pPr lvl="2"/>
            <a:r>
              <a:rPr lang="en-GB" dirty="0"/>
              <a:t>no revelation? no dogma, no sacred books</a:t>
            </a:r>
            <a:br>
              <a:rPr lang="en-GB" dirty="0"/>
            </a:br>
            <a:r>
              <a:rPr lang="en-GB" dirty="0">
                <a:sym typeface="Wingdings" panose="05000000000000000000" pitchFamily="2" charset="2"/>
              </a:rPr>
              <a:t>no heresy</a:t>
            </a:r>
          </a:p>
          <a:p>
            <a:pPr lvl="2"/>
            <a:r>
              <a:rPr lang="en-GB" dirty="0">
                <a:sym typeface="Wingdings" panose="05000000000000000000" pitchFamily="2" charset="2"/>
              </a:rPr>
              <a:t>focus on every-day life, this-worldly</a:t>
            </a:r>
            <a:br>
              <a:rPr lang="en-GB" dirty="0">
                <a:sym typeface="Wingdings" panose="05000000000000000000" pitchFamily="2" charset="2"/>
              </a:rPr>
            </a:br>
            <a:r>
              <a:rPr lang="en-GB" dirty="0">
                <a:sym typeface="Wingdings" panose="05000000000000000000" pitchFamily="2" charset="2"/>
              </a:rPr>
              <a:t>not on afterlife </a:t>
            </a:r>
            <a:endParaRPr lang="en-GB" dirty="0"/>
          </a:p>
          <a:p>
            <a:r>
              <a:rPr lang="en-GB" dirty="0"/>
              <a:t>But also:</a:t>
            </a:r>
          </a:p>
          <a:p>
            <a:pPr lvl="1"/>
            <a:r>
              <a:rPr lang="en-GB" dirty="0"/>
              <a:t>philosophy, nature/science and atheism</a:t>
            </a:r>
          </a:p>
          <a:p>
            <a:pPr lvl="2"/>
            <a:r>
              <a:rPr lang="en-GB" dirty="0"/>
              <a:t>philosophy </a:t>
            </a:r>
            <a:r>
              <a:rPr lang="en-GB" dirty="0">
                <a:sym typeface="Wingdings" panose="05000000000000000000" pitchFamily="2" charset="2"/>
              </a:rPr>
              <a:t> “theology” (Study of gods) </a:t>
            </a:r>
          </a:p>
          <a:p>
            <a:pPr lvl="1"/>
            <a:r>
              <a:rPr lang="en-GB" dirty="0">
                <a:sym typeface="Wingdings" panose="05000000000000000000" pitchFamily="2" charset="2"/>
              </a:rPr>
              <a:t>atheism/</a:t>
            </a:r>
            <a:r>
              <a:rPr lang="en-GB" dirty="0"/>
              <a:t>agnosticism </a:t>
            </a:r>
            <a:r>
              <a:rPr lang="en-GB" dirty="0">
                <a:sym typeface="Wingdings" panose="05000000000000000000" pitchFamily="2" charset="2"/>
              </a:rPr>
              <a:t>&amp; </a:t>
            </a:r>
            <a:r>
              <a:rPr lang="en-GB" dirty="0"/>
              <a:t>henotheism</a:t>
            </a:r>
          </a:p>
          <a:p>
            <a:r>
              <a:rPr lang="en-GB" dirty="0"/>
              <a:t>Exceptions…? </a:t>
            </a:r>
            <a:r>
              <a:rPr lang="en-GB" dirty="0">
                <a:sym typeface="Wingdings" panose="05000000000000000000" pitchFamily="2" charset="2"/>
              </a:rPr>
              <a:t>Isis &amp; other mystery cults</a:t>
            </a:r>
            <a:r>
              <a:rPr lang="en-GB" dirty="0"/>
              <a:t> </a:t>
            </a:r>
          </a:p>
          <a:p>
            <a:pPr lvl="1"/>
            <a:endParaRPr lang="en-GB" dirty="0"/>
          </a:p>
        </p:txBody>
      </p:sp>
    </p:spTree>
    <p:extLst>
      <p:ext uri="{BB962C8B-B14F-4D97-AF65-F5344CB8AC3E}">
        <p14:creationId xmlns:p14="http://schemas.microsoft.com/office/powerpoint/2010/main" val="29256258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25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250"/>
                                  </p:stCondLst>
                                  <p:childTnLst>
                                    <p:set>
                                      <p:cBhvr>
                                        <p:cTn id="17" dur="1" fill="hold">
                                          <p:stCondLst>
                                            <p:cond delay="0"/>
                                          </p:stCondLst>
                                        </p:cTn>
                                        <p:tgtEl>
                                          <p:spTgt spid="6">
                                            <p:txEl>
                                              <p:pRg st="2" end="2"/>
                                            </p:txEl>
                                          </p:spTgt>
                                        </p:tgtEl>
                                        <p:attrNameLst>
                                          <p:attrName>style.visibility</p:attrName>
                                        </p:attrNameLst>
                                      </p:cBhvr>
                                      <p:to>
                                        <p:strVal val="visible"/>
                                      </p:to>
                                    </p:set>
                                    <p:animEffect transition="in" filter="fade">
                                      <p:cBhvr>
                                        <p:cTn id="18" dur="1000"/>
                                        <p:tgtEl>
                                          <p:spTgt spid="6">
                                            <p:txEl>
                                              <p:pRg st="2" end="2"/>
                                            </p:txEl>
                                          </p:spTgt>
                                        </p:tgtEl>
                                      </p:cBhvr>
                                    </p:animEffect>
                                    <p:anim calcmode="lin" valueType="num">
                                      <p:cBhvr>
                                        <p:cTn id="1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250"/>
                                  </p:stCondLst>
                                  <p:childTnLst>
                                    <p:set>
                                      <p:cBhvr>
                                        <p:cTn id="22" dur="1" fill="hold">
                                          <p:stCondLst>
                                            <p:cond delay="0"/>
                                          </p:stCondLst>
                                        </p:cTn>
                                        <p:tgtEl>
                                          <p:spTgt spid="6">
                                            <p:txEl>
                                              <p:pRg st="3" end="3"/>
                                            </p:txEl>
                                          </p:spTgt>
                                        </p:tgtEl>
                                        <p:attrNameLst>
                                          <p:attrName>style.visibility</p:attrName>
                                        </p:attrNameLst>
                                      </p:cBhvr>
                                      <p:to>
                                        <p:strVal val="visible"/>
                                      </p:to>
                                    </p:set>
                                    <p:animEffect transition="in" filter="fade">
                                      <p:cBhvr>
                                        <p:cTn id="23" dur="1000"/>
                                        <p:tgtEl>
                                          <p:spTgt spid="6">
                                            <p:txEl>
                                              <p:pRg st="3" end="3"/>
                                            </p:txEl>
                                          </p:spTgt>
                                        </p:tgtEl>
                                      </p:cBhvr>
                                    </p:animEffect>
                                    <p:anim calcmode="lin" valueType="num">
                                      <p:cBhvr>
                                        <p:cTn id="24"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5"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25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1000"/>
                                        <p:tgtEl>
                                          <p:spTgt spid="6">
                                            <p:txEl>
                                              <p:pRg st="4" end="4"/>
                                            </p:txEl>
                                          </p:spTgt>
                                        </p:tgtEl>
                                      </p:cBhvr>
                                    </p:animEffect>
                                    <p:anim calcmode="lin" valueType="num">
                                      <p:cBhvr>
                                        <p:cTn id="2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250"/>
                                  </p:stCondLst>
                                  <p:childTnLst>
                                    <p:set>
                                      <p:cBhvr>
                                        <p:cTn id="32" dur="1" fill="hold">
                                          <p:stCondLst>
                                            <p:cond delay="0"/>
                                          </p:stCondLst>
                                        </p:cTn>
                                        <p:tgtEl>
                                          <p:spTgt spid="6">
                                            <p:txEl>
                                              <p:pRg st="5" end="5"/>
                                            </p:txEl>
                                          </p:spTgt>
                                        </p:tgtEl>
                                        <p:attrNameLst>
                                          <p:attrName>style.visibility</p:attrName>
                                        </p:attrNameLst>
                                      </p:cBhvr>
                                      <p:to>
                                        <p:strVal val="visible"/>
                                      </p:to>
                                    </p:set>
                                    <p:animEffect transition="in" filter="fade">
                                      <p:cBhvr>
                                        <p:cTn id="33" dur="1000"/>
                                        <p:tgtEl>
                                          <p:spTgt spid="6">
                                            <p:txEl>
                                              <p:pRg st="5" end="5"/>
                                            </p:txEl>
                                          </p:spTgt>
                                        </p:tgtEl>
                                      </p:cBhvr>
                                    </p:animEffect>
                                    <p:anim calcmode="lin" valueType="num">
                                      <p:cBhvr>
                                        <p:cTn id="34"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36" fill="hold">
                            <p:stCondLst>
                              <p:cond delay="2750"/>
                            </p:stCondLst>
                            <p:childTnLst>
                              <p:par>
                                <p:cTn id="37" presetID="42" presetClass="entr" presetSubtype="0" fill="hold" grpId="0" nodeType="afterEffect">
                                  <p:stCondLst>
                                    <p:cond delay="25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1000"/>
                                        <p:tgtEl>
                                          <p:spTgt spid="6">
                                            <p:txEl>
                                              <p:pRg st="6" end="6"/>
                                            </p:txEl>
                                          </p:spTgt>
                                        </p:tgtEl>
                                      </p:cBhvr>
                                    </p:animEffect>
                                    <p:anim calcmode="lin" valueType="num">
                                      <p:cBhvr>
                                        <p:cTn id="40"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par>
                          <p:cTn id="42" fill="hold">
                            <p:stCondLst>
                              <p:cond delay="4000"/>
                            </p:stCondLst>
                            <p:childTnLst>
                              <p:par>
                                <p:cTn id="43" presetID="42" presetClass="entr" presetSubtype="0" fill="hold" grpId="0" nodeType="afterEffect">
                                  <p:stCondLst>
                                    <p:cond delay="250"/>
                                  </p:stCondLst>
                                  <p:childTnLst>
                                    <p:set>
                                      <p:cBhvr>
                                        <p:cTn id="44" dur="1" fill="hold">
                                          <p:stCondLst>
                                            <p:cond delay="0"/>
                                          </p:stCondLst>
                                        </p:cTn>
                                        <p:tgtEl>
                                          <p:spTgt spid="6">
                                            <p:txEl>
                                              <p:pRg st="7" end="7"/>
                                            </p:txEl>
                                          </p:spTgt>
                                        </p:tgtEl>
                                        <p:attrNameLst>
                                          <p:attrName>style.visibility</p:attrName>
                                        </p:attrNameLst>
                                      </p:cBhvr>
                                      <p:to>
                                        <p:strVal val="visible"/>
                                      </p:to>
                                    </p:set>
                                    <p:animEffect transition="in" filter="fade">
                                      <p:cBhvr>
                                        <p:cTn id="45" dur="1000"/>
                                        <p:tgtEl>
                                          <p:spTgt spid="6">
                                            <p:txEl>
                                              <p:pRg st="7" end="7"/>
                                            </p:txEl>
                                          </p:spTgt>
                                        </p:tgtEl>
                                      </p:cBhvr>
                                    </p:animEffect>
                                    <p:anim calcmode="lin" valueType="num">
                                      <p:cBhvr>
                                        <p:cTn id="46"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par>
                          <p:cTn id="48" fill="hold">
                            <p:stCondLst>
                              <p:cond delay="5250"/>
                            </p:stCondLst>
                            <p:childTnLst>
                              <p:par>
                                <p:cTn id="49" presetID="42" presetClass="entr" presetSubtype="0" fill="hold" grpId="0" nodeType="afterEffect">
                                  <p:stCondLst>
                                    <p:cond delay="250"/>
                                  </p:stCondLst>
                                  <p:childTnLst>
                                    <p:set>
                                      <p:cBhvr>
                                        <p:cTn id="50" dur="1" fill="hold">
                                          <p:stCondLst>
                                            <p:cond delay="0"/>
                                          </p:stCondLst>
                                        </p:cTn>
                                        <p:tgtEl>
                                          <p:spTgt spid="6">
                                            <p:txEl>
                                              <p:pRg st="8" end="8"/>
                                            </p:txEl>
                                          </p:spTgt>
                                        </p:tgtEl>
                                        <p:attrNameLst>
                                          <p:attrName>style.visibility</p:attrName>
                                        </p:attrNameLst>
                                      </p:cBhvr>
                                      <p:to>
                                        <p:strVal val="visible"/>
                                      </p:to>
                                    </p:set>
                                    <p:animEffect transition="in" filter="fade">
                                      <p:cBhvr>
                                        <p:cTn id="51" dur="1000"/>
                                        <p:tgtEl>
                                          <p:spTgt spid="6">
                                            <p:txEl>
                                              <p:pRg st="8" end="8"/>
                                            </p:txEl>
                                          </p:spTgt>
                                        </p:tgtEl>
                                      </p:cBhvr>
                                    </p:animEffect>
                                    <p:anim calcmode="lin" valueType="num">
                                      <p:cBhvr>
                                        <p:cTn id="52"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6">
                                            <p:txEl>
                                              <p:pRg st="8" end="8"/>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250"/>
                                  </p:stCondLst>
                                  <p:childTnLst>
                                    <p:set>
                                      <p:cBhvr>
                                        <p:cTn id="55" dur="1" fill="hold">
                                          <p:stCondLst>
                                            <p:cond delay="0"/>
                                          </p:stCondLst>
                                        </p:cTn>
                                        <p:tgtEl>
                                          <p:spTgt spid="6">
                                            <p:txEl>
                                              <p:pRg st="9" end="9"/>
                                            </p:txEl>
                                          </p:spTgt>
                                        </p:tgtEl>
                                        <p:attrNameLst>
                                          <p:attrName>style.visibility</p:attrName>
                                        </p:attrNameLst>
                                      </p:cBhvr>
                                      <p:to>
                                        <p:strVal val="visible"/>
                                      </p:to>
                                    </p:set>
                                    <p:animEffect transition="in" filter="fade">
                                      <p:cBhvr>
                                        <p:cTn id="56" dur="1000"/>
                                        <p:tgtEl>
                                          <p:spTgt spid="6">
                                            <p:txEl>
                                              <p:pRg st="9" end="9"/>
                                            </p:txEl>
                                          </p:spTgt>
                                        </p:tgtEl>
                                      </p:cBhvr>
                                    </p:animEffect>
                                    <p:anim calcmode="lin" valueType="num">
                                      <p:cBhvr>
                                        <p:cTn id="57"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10" end="10"/>
                                            </p:txEl>
                                          </p:spTgt>
                                        </p:tgtEl>
                                        <p:attrNameLst>
                                          <p:attrName>style.visibility</p:attrName>
                                        </p:attrNameLst>
                                      </p:cBhvr>
                                      <p:to>
                                        <p:strVal val="visible"/>
                                      </p:to>
                                    </p:set>
                                    <p:animEffect transition="in" filter="fade">
                                      <p:cBhvr>
                                        <p:cTn id="63" dur="1000"/>
                                        <p:tgtEl>
                                          <p:spTgt spid="6">
                                            <p:txEl>
                                              <p:pRg st="10" end="10"/>
                                            </p:txEl>
                                          </p:spTgt>
                                        </p:tgtEl>
                                      </p:cBhvr>
                                    </p:animEffect>
                                    <p:anim calcmode="lin" valueType="num">
                                      <p:cBhvr>
                                        <p:cTn id="64"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par>
                          <p:cTn id="66" fill="hold">
                            <p:stCondLst>
                              <p:cond delay="1000"/>
                            </p:stCondLst>
                            <p:childTnLst>
                              <p:par>
                                <p:cTn id="67" presetID="42" presetClass="entr" presetSubtype="0" fill="hold" grpId="0" nodeType="afterEffect">
                                  <p:stCondLst>
                                    <p:cond delay="250"/>
                                  </p:stCondLst>
                                  <p:childTnLst>
                                    <p:set>
                                      <p:cBhvr>
                                        <p:cTn id="68" dur="1" fill="hold">
                                          <p:stCondLst>
                                            <p:cond delay="0"/>
                                          </p:stCondLst>
                                        </p:cTn>
                                        <p:tgtEl>
                                          <p:spTgt spid="6">
                                            <p:txEl>
                                              <p:pRg st="11" end="11"/>
                                            </p:txEl>
                                          </p:spTgt>
                                        </p:tgtEl>
                                        <p:attrNameLst>
                                          <p:attrName>style.visibility</p:attrName>
                                        </p:attrNameLst>
                                      </p:cBhvr>
                                      <p:to>
                                        <p:strVal val="visible"/>
                                      </p:to>
                                    </p:set>
                                    <p:animEffect transition="in" filter="fade">
                                      <p:cBhvr>
                                        <p:cTn id="69" dur="1000"/>
                                        <p:tgtEl>
                                          <p:spTgt spid="6">
                                            <p:txEl>
                                              <p:pRg st="11" end="11"/>
                                            </p:txEl>
                                          </p:spTgt>
                                        </p:tgtEl>
                                      </p:cBhvr>
                                    </p:animEffect>
                                    <p:anim calcmode="lin" valueType="num">
                                      <p:cBhvr>
                                        <p:cTn id="70" dur="1000" fill="hold"/>
                                        <p:tgtEl>
                                          <p:spTgt spid="6">
                                            <p:txEl>
                                              <p:pRg st="11" end="11"/>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11" end="11"/>
                                            </p:txEl>
                                          </p:spTgt>
                                        </p:tgtEl>
                                        <p:attrNameLst>
                                          <p:attrName>ppt_y</p:attrName>
                                        </p:attrNameLst>
                                      </p:cBhvr>
                                      <p:tavLst>
                                        <p:tav tm="0">
                                          <p:val>
                                            <p:strVal val="#ppt_y+.1"/>
                                          </p:val>
                                        </p:tav>
                                        <p:tav tm="100000">
                                          <p:val>
                                            <p:strVal val="#ppt_y"/>
                                          </p:val>
                                        </p:tav>
                                      </p:tavLst>
                                    </p:anim>
                                  </p:childTnLst>
                                </p:cTn>
                              </p:par>
                              <p:par>
                                <p:cTn id="72" presetID="42" presetClass="entr" presetSubtype="0" fill="hold" grpId="0" nodeType="withEffect">
                                  <p:stCondLst>
                                    <p:cond delay="250"/>
                                  </p:stCondLst>
                                  <p:childTnLst>
                                    <p:set>
                                      <p:cBhvr>
                                        <p:cTn id="73" dur="1" fill="hold">
                                          <p:stCondLst>
                                            <p:cond delay="0"/>
                                          </p:stCondLst>
                                        </p:cTn>
                                        <p:tgtEl>
                                          <p:spTgt spid="6">
                                            <p:txEl>
                                              <p:pRg st="12" end="12"/>
                                            </p:txEl>
                                          </p:spTgt>
                                        </p:tgtEl>
                                        <p:attrNameLst>
                                          <p:attrName>style.visibility</p:attrName>
                                        </p:attrNameLst>
                                      </p:cBhvr>
                                      <p:to>
                                        <p:strVal val="visible"/>
                                      </p:to>
                                    </p:set>
                                    <p:animEffect transition="in" filter="fade">
                                      <p:cBhvr>
                                        <p:cTn id="74" dur="1000"/>
                                        <p:tgtEl>
                                          <p:spTgt spid="6">
                                            <p:txEl>
                                              <p:pRg st="12" end="12"/>
                                            </p:txEl>
                                          </p:spTgt>
                                        </p:tgtEl>
                                      </p:cBhvr>
                                    </p:animEffect>
                                    <p:anim calcmode="lin" valueType="num">
                                      <p:cBhvr>
                                        <p:cTn id="75" dur="1000" fill="hold"/>
                                        <p:tgtEl>
                                          <p:spTgt spid="6">
                                            <p:txEl>
                                              <p:pRg st="12" end="12"/>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12" end="12"/>
                                            </p:txEl>
                                          </p:spTgt>
                                        </p:tgtEl>
                                        <p:attrNameLst>
                                          <p:attrName>ppt_y</p:attrName>
                                        </p:attrNameLst>
                                      </p:cBhvr>
                                      <p:tavLst>
                                        <p:tav tm="0">
                                          <p:val>
                                            <p:strVal val="#ppt_y+.1"/>
                                          </p:val>
                                        </p:tav>
                                        <p:tav tm="100000">
                                          <p:val>
                                            <p:strVal val="#ppt_y"/>
                                          </p:val>
                                        </p:tav>
                                      </p:tavLst>
                                    </p:anim>
                                  </p:childTnLst>
                                </p:cTn>
                              </p:par>
                              <p:par>
                                <p:cTn id="77" presetID="42" presetClass="entr" presetSubtype="0" fill="hold" grpId="0" nodeType="withEffect">
                                  <p:stCondLst>
                                    <p:cond delay="250"/>
                                  </p:stCondLst>
                                  <p:childTnLst>
                                    <p:set>
                                      <p:cBhvr>
                                        <p:cTn id="78" dur="1" fill="hold">
                                          <p:stCondLst>
                                            <p:cond delay="0"/>
                                          </p:stCondLst>
                                        </p:cTn>
                                        <p:tgtEl>
                                          <p:spTgt spid="6">
                                            <p:txEl>
                                              <p:pRg st="13" end="13"/>
                                            </p:txEl>
                                          </p:spTgt>
                                        </p:tgtEl>
                                        <p:attrNameLst>
                                          <p:attrName>style.visibility</p:attrName>
                                        </p:attrNameLst>
                                      </p:cBhvr>
                                      <p:to>
                                        <p:strVal val="visible"/>
                                      </p:to>
                                    </p:set>
                                    <p:animEffect transition="in" filter="fade">
                                      <p:cBhvr>
                                        <p:cTn id="79" dur="1000"/>
                                        <p:tgtEl>
                                          <p:spTgt spid="6">
                                            <p:txEl>
                                              <p:pRg st="13" end="13"/>
                                            </p:txEl>
                                          </p:spTgt>
                                        </p:tgtEl>
                                      </p:cBhvr>
                                    </p:animEffect>
                                    <p:anim calcmode="lin" valueType="num">
                                      <p:cBhvr>
                                        <p:cTn id="80" dur="1000" fill="hold"/>
                                        <p:tgtEl>
                                          <p:spTgt spid="6">
                                            <p:txEl>
                                              <p:pRg st="13" end="13"/>
                                            </p:txEl>
                                          </p:spTgt>
                                        </p:tgtEl>
                                        <p:attrNameLst>
                                          <p:attrName>ppt_x</p:attrName>
                                        </p:attrNameLst>
                                      </p:cBhvr>
                                      <p:tavLst>
                                        <p:tav tm="0">
                                          <p:val>
                                            <p:strVal val="#ppt_x"/>
                                          </p:val>
                                        </p:tav>
                                        <p:tav tm="100000">
                                          <p:val>
                                            <p:strVal val="#ppt_x"/>
                                          </p:val>
                                        </p:tav>
                                      </p:tavLst>
                                    </p:anim>
                                    <p:anim calcmode="lin" valueType="num">
                                      <p:cBhvr>
                                        <p:cTn id="81" dur="1000" fill="hold"/>
                                        <p:tgtEl>
                                          <p:spTgt spid="6">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42" presetClass="entr" presetSubtype="0" fill="hold" grpId="0" nodeType="clickEffect">
                                  <p:stCondLst>
                                    <p:cond delay="250"/>
                                  </p:stCondLst>
                                  <p:childTnLst>
                                    <p:set>
                                      <p:cBhvr>
                                        <p:cTn id="85" dur="1" fill="hold">
                                          <p:stCondLst>
                                            <p:cond delay="0"/>
                                          </p:stCondLst>
                                        </p:cTn>
                                        <p:tgtEl>
                                          <p:spTgt spid="6">
                                            <p:txEl>
                                              <p:pRg st="14" end="14"/>
                                            </p:txEl>
                                          </p:spTgt>
                                        </p:tgtEl>
                                        <p:attrNameLst>
                                          <p:attrName>style.visibility</p:attrName>
                                        </p:attrNameLst>
                                      </p:cBhvr>
                                      <p:to>
                                        <p:strVal val="visible"/>
                                      </p:to>
                                    </p:set>
                                    <p:animEffect transition="in" filter="fade">
                                      <p:cBhvr>
                                        <p:cTn id="86" dur="1000"/>
                                        <p:tgtEl>
                                          <p:spTgt spid="6">
                                            <p:txEl>
                                              <p:pRg st="14" end="14"/>
                                            </p:txEl>
                                          </p:spTgt>
                                        </p:tgtEl>
                                      </p:cBhvr>
                                    </p:animEffect>
                                    <p:anim calcmode="lin" valueType="num">
                                      <p:cBhvr>
                                        <p:cTn id="87" dur="1000" fill="hold"/>
                                        <p:tgtEl>
                                          <p:spTgt spid="6">
                                            <p:txEl>
                                              <p:pRg st="14" end="14"/>
                                            </p:txEl>
                                          </p:spTgt>
                                        </p:tgtEl>
                                        <p:attrNameLst>
                                          <p:attrName>ppt_x</p:attrName>
                                        </p:attrNameLst>
                                      </p:cBhvr>
                                      <p:tavLst>
                                        <p:tav tm="0">
                                          <p:val>
                                            <p:strVal val="#ppt_x"/>
                                          </p:val>
                                        </p:tav>
                                        <p:tav tm="100000">
                                          <p:val>
                                            <p:strVal val="#ppt_x"/>
                                          </p:val>
                                        </p:tav>
                                      </p:tavLst>
                                    </p:anim>
                                    <p:anim calcmode="lin" valueType="num">
                                      <p:cBhvr>
                                        <p:cTn id="88" dur="1000" fill="hold"/>
                                        <p:tgtEl>
                                          <p:spTgt spid="6">
                                            <p:txEl>
                                              <p:pRg st="14" end="1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787429607"/>
      </p:ext>
    </p:extLst>
  </p:cSld>
  <p:clrMapOvr>
    <a:masterClrMapping/>
  </p:clrMapOvr>
  <p:transition spd="slow">
    <p:randomBar dir="vert"/>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NZ" sz="4600" dirty="0">
                <a:latin typeface="Trajan Pro" pitchFamily="18" charset="0"/>
                <a:ea typeface="+mj-ea"/>
                <a:cs typeface="+mj-cs"/>
              </a:rPr>
              <a:t>Roman calendar</a:t>
            </a:r>
            <a:endParaRPr kumimoji="0" lang="en-GB" sz="4600" b="0" i="0" u="none" strike="noStrike" kern="1200" cap="none" spc="0" normalizeH="0" baseline="0" noProof="0" dirty="0">
              <a:ln>
                <a:noFill/>
              </a:ln>
              <a:solidFill>
                <a:schemeClr val="tx1"/>
              </a:solidFill>
              <a:effectLst/>
              <a:uLnTx/>
              <a:uFillTx/>
              <a:latin typeface="Trajan Pro" pitchFamily="18" charset="0"/>
              <a:ea typeface="+mj-ea"/>
              <a:cs typeface="+mj-cs"/>
            </a:endParaRPr>
          </a:p>
        </p:txBody>
      </p:sp>
      <p:sp>
        <p:nvSpPr>
          <p:cNvPr id="3" name="Rectangle 3"/>
          <p:cNvSpPr txBox="1">
            <a:spLocks noChangeArrowheads="1"/>
          </p:cNvSpPr>
          <p:nvPr/>
        </p:nvSpPr>
        <p:spPr>
          <a:xfrm>
            <a:off x="395288" y="1384300"/>
            <a:ext cx="4186237" cy="4924425"/>
          </a:xfrm>
          <a:prstGeom prst="rect">
            <a:avLst/>
          </a:prstGeom>
        </p:spPr>
        <p:txBody>
          <a:bodyPr/>
          <a:lstStyle/>
          <a:p>
            <a:pPr marL="420624" marR="0" lvl="0" indent="-384048" algn="l" defTabSz="914400" rtl="0" eaLnBrk="1" fontAlgn="auto" latinLnBrk="0" hangingPunct="1">
              <a:lnSpc>
                <a:spcPct val="90000"/>
              </a:lnSpc>
              <a:spcBef>
                <a:spcPct val="20000"/>
              </a:spcBef>
              <a:spcAft>
                <a:spcPts val="0"/>
              </a:spcAft>
              <a:buClr>
                <a:schemeClr val="accent1"/>
              </a:buClr>
              <a:buSzPct val="80000"/>
              <a:buFont typeface="Wingdings 2"/>
              <a:buChar char=""/>
              <a:tabLst/>
              <a:defRPr/>
            </a:pPr>
            <a:r>
              <a:rPr kumimoji="0" lang="en-NZ" sz="2800" b="0" i="0" u="none" strike="noStrike" kern="1200" cap="none" spc="0" normalizeH="0" baseline="0" noProof="0" dirty="0">
                <a:ln>
                  <a:noFill/>
                </a:ln>
                <a:solidFill>
                  <a:schemeClr val="tx1"/>
                </a:solidFill>
                <a:effectLst/>
                <a:uLnTx/>
                <a:uFillTx/>
                <a:latin typeface="+mn-lt"/>
                <a:ea typeface="+mn-ea"/>
                <a:cs typeface="+mn-cs"/>
              </a:rPr>
              <a:t>Week ran </a:t>
            </a:r>
            <a:r>
              <a:rPr kumimoji="0" lang="en-NZ" sz="2800" b="1" i="0" u="none" strike="noStrike" kern="1200" cap="none" spc="0" normalizeH="0" baseline="0" noProof="0" dirty="0">
                <a:ln>
                  <a:noFill/>
                </a:ln>
                <a:solidFill>
                  <a:schemeClr val="tx1"/>
                </a:solidFill>
                <a:effectLst/>
                <a:uLnTx/>
                <a:uFillTx/>
                <a:latin typeface="+mn-lt"/>
                <a:ea typeface="+mn-ea"/>
                <a:cs typeface="+mn-cs"/>
              </a:rPr>
              <a:t>A-H</a:t>
            </a:r>
            <a:r>
              <a:rPr kumimoji="0" lang="en-NZ" sz="2800" b="0" i="0" u="none" strike="noStrike" kern="1200" cap="none" spc="0" normalizeH="0" baseline="0" noProof="0" dirty="0">
                <a:ln>
                  <a:noFill/>
                </a:ln>
                <a:solidFill>
                  <a:schemeClr val="tx1"/>
                </a:solidFill>
                <a:effectLst/>
                <a:uLnTx/>
                <a:uFillTx/>
                <a:latin typeface="+mn-lt"/>
                <a:ea typeface="+mn-ea"/>
                <a:cs typeface="+mn-cs"/>
              </a:rPr>
              <a:t> </a:t>
            </a:r>
            <a:br>
              <a:rPr kumimoji="0" lang="en-NZ" sz="2800" b="0" i="0" u="none" strike="noStrike" kern="1200" cap="none" spc="0" normalizeH="0" baseline="0" noProof="0" dirty="0">
                <a:ln>
                  <a:noFill/>
                </a:ln>
                <a:solidFill>
                  <a:schemeClr val="tx1"/>
                </a:solidFill>
                <a:effectLst/>
                <a:uLnTx/>
                <a:uFillTx/>
                <a:latin typeface="+mn-lt"/>
                <a:ea typeface="+mn-ea"/>
                <a:cs typeface="+mn-cs"/>
              </a:rPr>
            </a:br>
            <a:r>
              <a:rPr kumimoji="0" lang="en-NZ" sz="2800" b="0" i="0" u="none" strike="noStrike" kern="1200" cap="none" spc="0" normalizeH="0" baseline="0" noProof="0" dirty="0">
                <a:ln>
                  <a:noFill/>
                </a:ln>
                <a:solidFill>
                  <a:schemeClr val="tx1"/>
                </a:solidFill>
                <a:effectLst/>
                <a:uLnTx/>
                <a:uFillTx/>
                <a:latin typeface="+mn-lt"/>
                <a:ea typeface="+mn-ea"/>
                <a:cs typeface="+mn-cs"/>
              </a:rPr>
              <a:t>(8-day cycle)</a:t>
            </a:r>
          </a:p>
          <a:p>
            <a:pPr marL="420624" marR="0" lvl="0" indent="-384048" algn="l" defTabSz="914400" rtl="0" eaLnBrk="1" fontAlgn="auto" latinLnBrk="0" hangingPunct="1">
              <a:lnSpc>
                <a:spcPct val="90000"/>
              </a:lnSpc>
              <a:spcBef>
                <a:spcPct val="20000"/>
              </a:spcBef>
              <a:spcAft>
                <a:spcPts val="0"/>
              </a:spcAft>
              <a:buClr>
                <a:schemeClr val="accent1"/>
              </a:buClr>
              <a:buSzPct val="80000"/>
              <a:buFont typeface="Wingdings 2"/>
              <a:buChar char=""/>
              <a:tabLst/>
              <a:defRPr/>
            </a:pPr>
            <a:r>
              <a:rPr kumimoji="0" lang="en-NZ" sz="2800" b="0" i="0" u="none" strike="noStrike" kern="1200" cap="none" spc="0" normalizeH="0" baseline="0" noProof="0" dirty="0" err="1">
                <a:ln>
                  <a:noFill/>
                </a:ln>
                <a:solidFill>
                  <a:schemeClr val="tx1"/>
                </a:solidFill>
                <a:effectLst/>
                <a:uLnTx/>
                <a:uFillTx/>
                <a:latin typeface="+mn-lt"/>
                <a:ea typeface="+mn-ea"/>
                <a:cs typeface="+mn-cs"/>
              </a:rPr>
              <a:t>Kalends</a:t>
            </a:r>
            <a:r>
              <a:rPr kumimoji="0" lang="en-NZ" sz="2800" b="0" i="0" u="none" strike="noStrike" kern="1200" cap="none" spc="0" normalizeH="0" baseline="0" noProof="0" dirty="0">
                <a:ln>
                  <a:noFill/>
                </a:ln>
                <a:solidFill>
                  <a:schemeClr val="accent6">
                    <a:lumMod val="40000"/>
                    <a:lumOff val="60000"/>
                  </a:schemeClr>
                </a:solidFill>
                <a:effectLst/>
                <a:uLnTx/>
                <a:uFillTx/>
                <a:latin typeface="+mn-lt"/>
                <a:ea typeface="+mn-ea"/>
                <a:cs typeface="+mn-cs"/>
              </a:rPr>
              <a:t> (new moon)</a:t>
            </a:r>
          </a:p>
          <a:p>
            <a:pPr marL="722376" marR="0" lvl="1" indent="-274320" algn="l" defTabSz="914400" rtl="0" eaLnBrk="1" fontAlgn="auto" latinLnBrk="0" hangingPunct="1">
              <a:lnSpc>
                <a:spcPct val="90000"/>
              </a:lnSpc>
              <a:spcBef>
                <a:spcPct val="20000"/>
              </a:spcBef>
              <a:spcAft>
                <a:spcPts val="0"/>
              </a:spcAft>
              <a:buClr>
                <a:schemeClr val="accent1"/>
              </a:buClr>
              <a:buSzPct val="90000"/>
              <a:buFont typeface="Wingdings 2"/>
              <a:buChar char=""/>
              <a:tabLst/>
              <a:defRPr/>
            </a:pPr>
            <a:r>
              <a:rPr kumimoji="0" lang="en-NZ" sz="2300" b="0" i="0" u="none" strike="noStrike" kern="1200" cap="none" spc="0" normalizeH="0" baseline="0" noProof="0" dirty="0">
                <a:ln>
                  <a:noFill/>
                </a:ln>
                <a:solidFill>
                  <a:schemeClr val="tx1"/>
                </a:solidFill>
                <a:effectLst/>
                <a:uLnTx/>
                <a:uFillTx/>
                <a:latin typeface="+mn-lt"/>
                <a:ea typeface="+mn-ea"/>
                <a:cs typeface="+mn-cs"/>
              </a:rPr>
              <a:t>1</a:t>
            </a:r>
            <a:r>
              <a:rPr kumimoji="0" lang="en-NZ" sz="2300" b="0" i="0" u="none" strike="noStrike" kern="1200" cap="none" spc="0" normalizeH="0" baseline="30000" noProof="0" dirty="0">
                <a:ln>
                  <a:noFill/>
                </a:ln>
                <a:solidFill>
                  <a:schemeClr val="tx1"/>
                </a:solidFill>
                <a:effectLst/>
                <a:uLnTx/>
                <a:uFillTx/>
                <a:latin typeface="+mn-lt"/>
                <a:ea typeface="+mn-ea"/>
                <a:cs typeface="+mn-cs"/>
              </a:rPr>
              <a:t>st</a:t>
            </a:r>
            <a:r>
              <a:rPr kumimoji="0" lang="en-NZ" sz="2300" b="0" i="0" u="none" strike="noStrike" kern="1200" cap="none" spc="0" normalizeH="0" baseline="0" noProof="0" dirty="0">
                <a:ln>
                  <a:noFill/>
                </a:ln>
                <a:solidFill>
                  <a:schemeClr val="tx1"/>
                </a:solidFill>
                <a:effectLst/>
                <a:uLnTx/>
                <a:uFillTx/>
                <a:latin typeface="+mn-lt"/>
                <a:ea typeface="+mn-ea"/>
                <a:cs typeface="+mn-cs"/>
              </a:rPr>
              <a:t> of month</a:t>
            </a:r>
          </a:p>
          <a:p>
            <a:pPr marL="420624" marR="0" lvl="0" indent="-384048" algn="l" defTabSz="914400" rtl="0" eaLnBrk="1" fontAlgn="auto" latinLnBrk="0" hangingPunct="1">
              <a:lnSpc>
                <a:spcPct val="90000"/>
              </a:lnSpc>
              <a:spcBef>
                <a:spcPct val="20000"/>
              </a:spcBef>
              <a:spcAft>
                <a:spcPts val="0"/>
              </a:spcAft>
              <a:buClr>
                <a:schemeClr val="accent1"/>
              </a:buClr>
              <a:buSzPct val="80000"/>
              <a:buFont typeface="Wingdings 2"/>
              <a:buChar char=""/>
              <a:tabLst/>
              <a:defRPr/>
            </a:pPr>
            <a:r>
              <a:rPr kumimoji="0" lang="en-NZ" sz="2800" b="0" i="0" u="none" strike="noStrike" kern="1200" cap="none" spc="0" normalizeH="0" baseline="0" noProof="0" dirty="0" err="1">
                <a:ln>
                  <a:noFill/>
                </a:ln>
                <a:solidFill>
                  <a:schemeClr val="tx1"/>
                </a:solidFill>
                <a:effectLst/>
                <a:uLnTx/>
                <a:uFillTx/>
                <a:latin typeface="+mn-lt"/>
                <a:ea typeface="+mn-ea"/>
                <a:cs typeface="+mn-cs"/>
              </a:rPr>
              <a:t>Nones</a:t>
            </a:r>
            <a:r>
              <a:rPr kumimoji="0" lang="en-NZ" sz="2800" b="0" i="0" u="none" strike="noStrike" kern="1200" cap="none" spc="0" normalizeH="0" baseline="0" noProof="0" dirty="0">
                <a:ln>
                  <a:noFill/>
                </a:ln>
                <a:solidFill>
                  <a:schemeClr val="tx1"/>
                </a:solidFill>
                <a:effectLst/>
                <a:uLnTx/>
                <a:uFillTx/>
                <a:latin typeface="+mn-lt"/>
                <a:ea typeface="+mn-ea"/>
                <a:cs typeface="+mn-cs"/>
              </a:rPr>
              <a:t> </a:t>
            </a:r>
            <a:r>
              <a:rPr kumimoji="0" lang="en-NZ" sz="2800" b="0" i="0" u="none" strike="noStrike" kern="1200" cap="none" spc="0" normalizeH="0" baseline="0" noProof="0" dirty="0">
                <a:ln>
                  <a:noFill/>
                </a:ln>
                <a:solidFill>
                  <a:schemeClr val="accent6">
                    <a:lumMod val="40000"/>
                    <a:lumOff val="60000"/>
                  </a:schemeClr>
                </a:solidFill>
                <a:effectLst/>
                <a:uLnTx/>
                <a:uFillTx/>
                <a:latin typeface="+mn-lt"/>
                <a:ea typeface="+mn-ea"/>
                <a:cs typeface="+mn-cs"/>
              </a:rPr>
              <a:t>(half moon)</a:t>
            </a:r>
          </a:p>
          <a:p>
            <a:pPr marL="722376" marR="0" lvl="1" indent="-274320" algn="l" defTabSz="914400" rtl="0" eaLnBrk="1" fontAlgn="auto" latinLnBrk="0" hangingPunct="1">
              <a:lnSpc>
                <a:spcPct val="90000"/>
              </a:lnSpc>
              <a:spcBef>
                <a:spcPct val="20000"/>
              </a:spcBef>
              <a:spcAft>
                <a:spcPts val="0"/>
              </a:spcAft>
              <a:buClr>
                <a:schemeClr val="accent1"/>
              </a:buClr>
              <a:buSzPct val="90000"/>
              <a:buFont typeface="Wingdings 2"/>
              <a:buChar char=""/>
              <a:tabLst/>
              <a:defRPr/>
            </a:pPr>
            <a:r>
              <a:rPr kumimoji="0" lang="en-NZ" sz="2300" b="0" i="0" u="none" strike="noStrike" kern="1200" cap="none" spc="0" normalizeH="0" baseline="0" noProof="0" dirty="0">
                <a:ln>
                  <a:noFill/>
                </a:ln>
                <a:solidFill>
                  <a:schemeClr val="tx1"/>
                </a:solidFill>
                <a:effectLst/>
                <a:uLnTx/>
                <a:uFillTx/>
                <a:latin typeface="+mn-lt"/>
                <a:ea typeface="+mn-ea"/>
                <a:cs typeface="+mn-cs"/>
              </a:rPr>
              <a:t>5</a:t>
            </a:r>
            <a:r>
              <a:rPr kumimoji="0" lang="en-NZ" sz="2300" b="0" i="0" u="none" strike="noStrike" kern="1200" cap="none" spc="0" normalizeH="0" baseline="30000" noProof="0" dirty="0">
                <a:ln>
                  <a:noFill/>
                </a:ln>
                <a:solidFill>
                  <a:schemeClr val="tx1"/>
                </a:solidFill>
                <a:effectLst/>
                <a:uLnTx/>
                <a:uFillTx/>
                <a:latin typeface="+mn-lt"/>
                <a:ea typeface="+mn-ea"/>
                <a:cs typeface="+mn-cs"/>
              </a:rPr>
              <a:t>th</a:t>
            </a:r>
            <a:endParaRPr kumimoji="0" lang="en-NZ" sz="2300" b="0" i="0" u="none" strike="noStrike" kern="1200" cap="none" spc="0" normalizeH="0" baseline="0" noProof="0" dirty="0">
              <a:ln>
                <a:noFill/>
              </a:ln>
              <a:solidFill>
                <a:schemeClr val="tx1"/>
              </a:solidFill>
              <a:effectLst/>
              <a:uLnTx/>
              <a:uFillTx/>
              <a:latin typeface="+mn-lt"/>
              <a:ea typeface="+mn-ea"/>
              <a:cs typeface="+mn-cs"/>
            </a:endParaRPr>
          </a:p>
          <a:p>
            <a:pPr marL="722376" marR="0" lvl="1" indent="-274320" algn="l" defTabSz="914400" rtl="0" eaLnBrk="1" fontAlgn="auto" latinLnBrk="0" hangingPunct="1">
              <a:lnSpc>
                <a:spcPct val="90000"/>
              </a:lnSpc>
              <a:spcBef>
                <a:spcPct val="20000"/>
              </a:spcBef>
              <a:spcAft>
                <a:spcPts val="0"/>
              </a:spcAft>
              <a:buClr>
                <a:schemeClr val="accent1"/>
              </a:buClr>
              <a:buSzPct val="90000"/>
              <a:buFont typeface="Wingdings 2"/>
              <a:buChar char=""/>
              <a:tabLst/>
              <a:defRPr/>
            </a:pPr>
            <a:r>
              <a:rPr kumimoji="0" lang="en-NZ" sz="2300" b="0" i="0" u="none" strike="noStrike" kern="1200" cap="none" spc="0" normalizeH="0" baseline="0" noProof="0" dirty="0">
                <a:ln>
                  <a:noFill/>
                </a:ln>
                <a:solidFill>
                  <a:schemeClr val="tx1"/>
                </a:solidFill>
                <a:effectLst/>
                <a:uLnTx/>
                <a:uFillTx/>
                <a:latin typeface="+mn-lt"/>
                <a:ea typeface="+mn-ea"/>
                <a:cs typeface="+mn-cs"/>
              </a:rPr>
              <a:t>7</a:t>
            </a:r>
            <a:r>
              <a:rPr kumimoji="0" lang="en-NZ" sz="2300" b="0" i="0" u="none" strike="noStrike" kern="1200" cap="none" spc="0" normalizeH="0" baseline="30000" noProof="0" dirty="0">
                <a:ln>
                  <a:noFill/>
                </a:ln>
                <a:solidFill>
                  <a:schemeClr val="tx1"/>
                </a:solidFill>
                <a:effectLst/>
                <a:uLnTx/>
                <a:uFillTx/>
                <a:latin typeface="+mn-lt"/>
                <a:ea typeface="+mn-ea"/>
                <a:cs typeface="+mn-cs"/>
              </a:rPr>
              <a:t>th</a:t>
            </a:r>
            <a:r>
              <a:rPr kumimoji="0" lang="en-NZ" sz="2300" b="0" i="0" u="none" strike="noStrike" kern="1200" cap="none" spc="0" normalizeH="0" baseline="0" noProof="0" dirty="0">
                <a:ln>
                  <a:noFill/>
                </a:ln>
                <a:solidFill>
                  <a:schemeClr val="tx1"/>
                </a:solidFill>
                <a:effectLst/>
                <a:uLnTx/>
                <a:uFillTx/>
                <a:latin typeface="+mn-lt"/>
                <a:ea typeface="+mn-ea"/>
                <a:cs typeface="+mn-cs"/>
              </a:rPr>
              <a:t> (March, May, July, October)</a:t>
            </a:r>
          </a:p>
          <a:p>
            <a:pPr marL="420624" marR="0" lvl="0" indent="-384048" algn="l" defTabSz="914400" rtl="0" eaLnBrk="1" fontAlgn="auto" latinLnBrk="0" hangingPunct="1">
              <a:lnSpc>
                <a:spcPct val="90000"/>
              </a:lnSpc>
              <a:spcBef>
                <a:spcPct val="20000"/>
              </a:spcBef>
              <a:spcAft>
                <a:spcPts val="0"/>
              </a:spcAft>
              <a:buClr>
                <a:schemeClr val="accent1"/>
              </a:buClr>
              <a:buSzPct val="80000"/>
              <a:buFont typeface="Wingdings 2"/>
              <a:buChar char=""/>
              <a:tabLst/>
              <a:defRPr/>
            </a:pPr>
            <a:r>
              <a:rPr kumimoji="0" lang="en-NZ" sz="2800" b="0" i="0" u="none" strike="noStrike" kern="1200" cap="none" spc="0" normalizeH="0" baseline="0" noProof="0" dirty="0">
                <a:ln>
                  <a:noFill/>
                </a:ln>
                <a:solidFill>
                  <a:schemeClr val="tx1"/>
                </a:solidFill>
                <a:effectLst/>
                <a:uLnTx/>
                <a:uFillTx/>
                <a:latin typeface="+mn-lt"/>
                <a:ea typeface="+mn-ea"/>
                <a:cs typeface="+mn-cs"/>
              </a:rPr>
              <a:t>Ides </a:t>
            </a:r>
            <a:r>
              <a:rPr kumimoji="0" lang="en-NZ" sz="2800" b="0" i="0" u="none" strike="noStrike" kern="1200" cap="none" spc="0" normalizeH="0" baseline="0" noProof="0" dirty="0">
                <a:ln>
                  <a:noFill/>
                </a:ln>
                <a:solidFill>
                  <a:schemeClr val="accent6">
                    <a:lumMod val="40000"/>
                    <a:lumOff val="60000"/>
                  </a:schemeClr>
                </a:solidFill>
                <a:effectLst/>
                <a:uLnTx/>
                <a:uFillTx/>
                <a:latin typeface="+mn-lt"/>
                <a:ea typeface="+mn-ea"/>
                <a:cs typeface="+mn-cs"/>
              </a:rPr>
              <a:t>(full</a:t>
            </a:r>
            <a:r>
              <a:rPr kumimoji="0" lang="en-NZ" sz="2800" b="0" i="0" u="none" strike="noStrike" kern="1200" cap="none" spc="0" normalizeH="0" noProof="0" dirty="0">
                <a:ln>
                  <a:noFill/>
                </a:ln>
                <a:solidFill>
                  <a:schemeClr val="accent6">
                    <a:lumMod val="40000"/>
                    <a:lumOff val="60000"/>
                  </a:schemeClr>
                </a:solidFill>
                <a:effectLst/>
                <a:uLnTx/>
                <a:uFillTx/>
                <a:latin typeface="+mn-lt"/>
                <a:ea typeface="+mn-ea"/>
                <a:cs typeface="+mn-cs"/>
              </a:rPr>
              <a:t> moon)</a:t>
            </a:r>
            <a:endParaRPr kumimoji="0" lang="en-NZ" sz="2800" b="0" i="0" u="none" strike="noStrike" kern="1200" cap="none" spc="0" normalizeH="0" baseline="0" noProof="0" dirty="0">
              <a:ln>
                <a:noFill/>
              </a:ln>
              <a:solidFill>
                <a:schemeClr val="accent6">
                  <a:lumMod val="40000"/>
                  <a:lumOff val="60000"/>
                </a:schemeClr>
              </a:solidFill>
              <a:effectLst/>
              <a:uLnTx/>
              <a:uFillTx/>
              <a:latin typeface="+mn-lt"/>
              <a:ea typeface="+mn-ea"/>
              <a:cs typeface="+mn-cs"/>
            </a:endParaRPr>
          </a:p>
          <a:p>
            <a:pPr marL="722376" marR="0" lvl="1" indent="-274320" algn="l" defTabSz="914400" rtl="0" eaLnBrk="1" fontAlgn="auto" latinLnBrk="0" hangingPunct="1">
              <a:lnSpc>
                <a:spcPct val="90000"/>
              </a:lnSpc>
              <a:spcBef>
                <a:spcPct val="20000"/>
              </a:spcBef>
              <a:spcAft>
                <a:spcPts val="0"/>
              </a:spcAft>
              <a:buClr>
                <a:schemeClr val="accent1"/>
              </a:buClr>
              <a:buSzPct val="90000"/>
              <a:buFont typeface="Wingdings 2"/>
              <a:buChar char=""/>
              <a:tabLst/>
              <a:defRPr/>
            </a:pPr>
            <a:r>
              <a:rPr kumimoji="0" lang="en-NZ" sz="2300" b="0" i="0" u="none" strike="noStrike" kern="1200" cap="none" spc="0" normalizeH="0" baseline="0" noProof="0" dirty="0">
                <a:ln>
                  <a:noFill/>
                </a:ln>
                <a:solidFill>
                  <a:schemeClr val="tx1"/>
                </a:solidFill>
                <a:effectLst/>
                <a:uLnTx/>
                <a:uFillTx/>
                <a:latin typeface="+mn-lt"/>
                <a:ea typeface="+mn-ea"/>
                <a:cs typeface="+mn-cs"/>
              </a:rPr>
              <a:t>13</a:t>
            </a:r>
            <a:r>
              <a:rPr kumimoji="0" lang="en-NZ" sz="2300" b="0" i="0" u="none" strike="noStrike" kern="1200" cap="none" spc="0" normalizeH="0" baseline="30000" noProof="0" dirty="0">
                <a:ln>
                  <a:noFill/>
                </a:ln>
                <a:solidFill>
                  <a:schemeClr val="tx1"/>
                </a:solidFill>
                <a:effectLst/>
                <a:uLnTx/>
                <a:uFillTx/>
                <a:latin typeface="+mn-lt"/>
                <a:ea typeface="+mn-ea"/>
                <a:cs typeface="+mn-cs"/>
              </a:rPr>
              <a:t>th</a:t>
            </a:r>
            <a:r>
              <a:rPr kumimoji="0" lang="en-NZ" sz="2300" b="0" i="0" u="none" strike="noStrike" kern="1200" cap="none" spc="0" normalizeH="0" baseline="0" noProof="0" dirty="0">
                <a:ln>
                  <a:noFill/>
                </a:ln>
                <a:solidFill>
                  <a:schemeClr val="tx1"/>
                </a:solidFill>
                <a:effectLst/>
                <a:uLnTx/>
                <a:uFillTx/>
                <a:latin typeface="+mn-lt"/>
                <a:ea typeface="+mn-ea"/>
                <a:cs typeface="+mn-cs"/>
              </a:rPr>
              <a:t> </a:t>
            </a:r>
          </a:p>
          <a:p>
            <a:pPr marL="722376" marR="0" lvl="1" indent="-274320" algn="l" defTabSz="914400" rtl="0" eaLnBrk="1" fontAlgn="auto" latinLnBrk="0" hangingPunct="1">
              <a:lnSpc>
                <a:spcPct val="90000"/>
              </a:lnSpc>
              <a:spcBef>
                <a:spcPct val="20000"/>
              </a:spcBef>
              <a:spcAft>
                <a:spcPts val="0"/>
              </a:spcAft>
              <a:buClr>
                <a:schemeClr val="accent1"/>
              </a:buClr>
              <a:buSzPct val="90000"/>
              <a:buFont typeface="Wingdings 2"/>
              <a:buChar char=""/>
              <a:tabLst/>
              <a:defRPr/>
            </a:pPr>
            <a:r>
              <a:rPr kumimoji="0" lang="en-NZ" sz="2300" b="0" i="0" u="none" strike="noStrike" kern="1200" cap="none" spc="0" normalizeH="0" baseline="0" noProof="0" dirty="0">
                <a:ln>
                  <a:noFill/>
                </a:ln>
                <a:solidFill>
                  <a:schemeClr val="tx1"/>
                </a:solidFill>
                <a:effectLst/>
                <a:uLnTx/>
                <a:uFillTx/>
                <a:latin typeface="+mn-lt"/>
                <a:ea typeface="+mn-ea"/>
                <a:cs typeface="+mn-cs"/>
              </a:rPr>
              <a:t>15</a:t>
            </a:r>
            <a:r>
              <a:rPr kumimoji="0" lang="en-NZ" sz="2300" b="0" i="0" u="none" strike="noStrike" kern="1200" cap="none" spc="0" normalizeH="0" baseline="30000" noProof="0" dirty="0">
                <a:ln>
                  <a:noFill/>
                </a:ln>
                <a:solidFill>
                  <a:schemeClr val="tx1"/>
                </a:solidFill>
                <a:effectLst/>
                <a:uLnTx/>
                <a:uFillTx/>
                <a:latin typeface="+mn-lt"/>
                <a:ea typeface="+mn-ea"/>
                <a:cs typeface="+mn-cs"/>
              </a:rPr>
              <a:t>th</a:t>
            </a:r>
            <a:r>
              <a:rPr kumimoji="0" lang="en-NZ" sz="2300" b="0" i="0" u="none" strike="noStrike" kern="1200" cap="none" spc="0" normalizeH="0" baseline="0" noProof="0" dirty="0">
                <a:ln>
                  <a:noFill/>
                </a:ln>
                <a:solidFill>
                  <a:schemeClr val="tx1"/>
                </a:solidFill>
                <a:effectLst/>
                <a:uLnTx/>
                <a:uFillTx/>
                <a:latin typeface="+mn-lt"/>
                <a:ea typeface="+mn-ea"/>
                <a:cs typeface="+mn-cs"/>
              </a:rPr>
              <a:t> (March, May, July, October)</a:t>
            </a:r>
            <a:endParaRPr kumimoji="0" lang="en-GB" sz="2300" b="0" i="0" u="none" strike="noStrike" kern="1200" cap="none" spc="0" normalizeH="0" baseline="0" noProof="0" dirty="0">
              <a:ln>
                <a:noFill/>
              </a:ln>
              <a:solidFill>
                <a:schemeClr val="tx1"/>
              </a:solidFill>
              <a:effectLst/>
              <a:uLnTx/>
              <a:uFillTx/>
              <a:latin typeface="+mn-lt"/>
              <a:ea typeface="+mn-ea"/>
              <a:cs typeface="+mn-cs"/>
            </a:endParaRPr>
          </a:p>
        </p:txBody>
      </p:sp>
      <p:pic>
        <p:nvPicPr>
          <p:cNvPr id="4" name="Picture 5" descr="4886801644_dfe0d1ea71"/>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400" b="98600" l="12207" r="87559">
                        <a14:foregroundMark x1="19718" y1="5200" x2="19718" y2="5200"/>
                        <a14:foregroundMark x1="14789" y1="2200" x2="14789" y2="2200"/>
                        <a14:foregroundMark x1="47887" y1="81400" x2="47887" y2="81400"/>
                        <a14:foregroundMark x1="75822" y1="80200" x2="75822" y2="80200"/>
                        <a14:foregroundMark x1="85915" y1="79600" x2="85915" y2="79600"/>
                        <a14:foregroundMark x1="82394" y1="72800" x2="82394" y2="72800"/>
                        <a14:foregroundMark x1="83803" y1="66800" x2="83803" y2="66800"/>
                        <a14:foregroundMark x1="88028" y1="45800" x2="88028" y2="45800"/>
                        <a14:foregroundMark x1="86150" y1="27000" x2="86150" y2="27000"/>
                        <a14:foregroundMark x1="43897" y1="400" x2="43897" y2="400"/>
                        <a14:foregroundMark x1="12207" y1="61600" x2="12207" y2="61600"/>
                        <a14:foregroundMark x1="17606" y1="88600" x2="17606" y2="88600"/>
                        <a14:foregroundMark x1="15962" y1="93000" x2="15962" y2="93000"/>
                        <a14:foregroundMark x1="17136" y1="98600" x2="17136" y2="98600"/>
                      </a14:backgroundRemoval>
                    </a14:imgEffect>
                  </a14:imgLayer>
                </a14:imgProps>
              </a:ext>
            </a:extLst>
          </a:blip>
          <a:srcRect l="7327" r="7747"/>
          <a:stretch>
            <a:fillRect/>
          </a:stretch>
        </p:blipFill>
        <p:spPr bwMode="auto">
          <a:xfrm>
            <a:off x="4932363" y="836613"/>
            <a:ext cx="4021137" cy="5554662"/>
          </a:xfrm>
          <a:prstGeom prst="rect">
            <a:avLst/>
          </a:prstGeom>
          <a:noFill/>
        </p:spPr>
      </p:pic>
      <p:sp>
        <p:nvSpPr>
          <p:cNvPr id="5" name="Line 6"/>
          <p:cNvSpPr>
            <a:spLocks noChangeShapeType="1"/>
          </p:cNvSpPr>
          <p:nvPr/>
        </p:nvSpPr>
        <p:spPr bwMode="auto">
          <a:xfrm flipH="1">
            <a:off x="4572000" y="1773238"/>
            <a:ext cx="576263" cy="0"/>
          </a:xfrm>
          <a:prstGeom prst="line">
            <a:avLst/>
          </a:prstGeom>
          <a:noFill/>
          <a:ln w="38100">
            <a:solidFill>
              <a:schemeClr val="tx1"/>
            </a:solidFill>
            <a:round/>
            <a:headEnd type="triangle" w="med" len="med"/>
            <a:tailEnd/>
          </a:ln>
          <a:effectLst/>
        </p:spPr>
        <p:txBody>
          <a:bodyPr/>
          <a:lstStyle/>
          <a:p>
            <a:endParaRPr lang="en-GB"/>
          </a:p>
        </p:txBody>
      </p:sp>
      <p:sp>
        <p:nvSpPr>
          <p:cNvPr id="6" name="Line 7"/>
          <p:cNvSpPr>
            <a:spLocks noChangeShapeType="1"/>
          </p:cNvSpPr>
          <p:nvPr/>
        </p:nvSpPr>
        <p:spPr bwMode="auto">
          <a:xfrm flipH="1">
            <a:off x="4572000" y="2349500"/>
            <a:ext cx="576263" cy="0"/>
          </a:xfrm>
          <a:prstGeom prst="line">
            <a:avLst/>
          </a:prstGeom>
          <a:noFill/>
          <a:ln w="38100">
            <a:solidFill>
              <a:schemeClr val="tx1"/>
            </a:solidFill>
            <a:round/>
            <a:headEnd type="triangle" w="med" len="med"/>
            <a:tailEnd/>
          </a:ln>
          <a:effectLst/>
        </p:spPr>
        <p:txBody>
          <a:bodyPr/>
          <a:lstStyle/>
          <a:p>
            <a:endParaRPr lang="en-GB"/>
          </a:p>
        </p:txBody>
      </p:sp>
      <p:sp>
        <p:nvSpPr>
          <p:cNvPr id="7" name="Line 8"/>
          <p:cNvSpPr>
            <a:spLocks noChangeShapeType="1"/>
          </p:cNvSpPr>
          <p:nvPr/>
        </p:nvSpPr>
        <p:spPr bwMode="auto">
          <a:xfrm flipH="1">
            <a:off x="4572000" y="2924175"/>
            <a:ext cx="576263" cy="0"/>
          </a:xfrm>
          <a:prstGeom prst="line">
            <a:avLst/>
          </a:prstGeom>
          <a:noFill/>
          <a:ln w="38100">
            <a:solidFill>
              <a:schemeClr val="tx1"/>
            </a:solidFill>
            <a:round/>
            <a:headEnd type="triangle" w="med" len="med"/>
            <a:tailEnd/>
          </a:ln>
          <a:effectLst/>
        </p:spPr>
        <p:txBody>
          <a:bodyPr/>
          <a:lstStyle/>
          <a:p>
            <a:endParaRPr lang="en-GB"/>
          </a:p>
        </p:txBody>
      </p:sp>
      <p:sp>
        <p:nvSpPr>
          <p:cNvPr id="8" name="Line 9"/>
          <p:cNvSpPr>
            <a:spLocks noChangeShapeType="1"/>
          </p:cNvSpPr>
          <p:nvPr/>
        </p:nvSpPr>
        <p:spPr bwMode="auto">
          <a:xfrm flipH="1">
            <a:off x="4572000" y="3429000"/>
            <a:ext cx="576263" cy="0"/>
          </a:xfrm>
          <a:prstGeom prst="line">
            <a:avLst/>
          </a:prstGeom>
          <a:noFill/>
          <a:ln w="38100">
            <a:solidFill>
              <a:schemeClr val="tx1"/>
            </a:solidFill>
            <a:round/>
            <a:headEnd type="triangle" w="med" len="med"/>
            <a:tailEnd/>
          </a:ln>
          <a:effectLst/>
        </p:spPr>
        <p:txBody>
          <a:bodyPr/>
          <a:lstStyle/>
          <a:p>
            <a:endParaRPr lang="en-GB"/>
          </a:p>
        </p:txBody>
      </p:sp>
      <p:sp>
        <p:nvSpPr>
          <p:cNvPr id="9" name="Line 10"/>
          <p:cNvSpPr>
            <a:spLocks noChangeShapeType="1"/>
          </p:cNvSpPr>
          <p:nvPr/>
        </p:nvSpPr>
        <p:spPr bwMode="auto">
          <a:xfrm flipH="1">
            <a:off x="4572000" y="3933825"/>
            <a:ext cx="576263" cy="0"/>
          </a:xfrm>
          <a:prstGeom prst="line">
            <a:avLst/>
          </a:prstGeom>
          <a:noFill/>
          <a:ln w="38100">
            <a:solidFill>
              <a:schemeClr val="tx1"/>
            </a:solidFill>
            <a:round/>
            <a:headEnd type="triangle" w="med" len="med"/>
            <a:tailEnd/>
          </a:ln>
          <a:effectLst/>
        </p:spPr>
        <p:txBody>
          <a:bodyPr/>
          <a:lstStyle/>
          <a:p>
            <a:endParaRPr lang="en-GB"/>
          </a:p>
        </p:txBody>
      </p:sp>
      <p:sp>
        <p:nvSpPr>
          <p:cNvPr id="10" name="Line 11"/>
          <p:cNvSpPr>
            <a:spLocks noChangeShapeType="1"/>
          </p:cNvSpPr>
          <p:nvPr/>
        </p:nvSpPr>
        <p:spPr bwMode="auto">
          <a:xfrm flipH="1">
            <a:off x="4572000" y="4508500"/>
            <a:ext cx="576263" cy="0"/>
          </a:xfrm>
          <a:prstGeom prst="line">
            <a:avLst/>
          </a:prstGeom>
          <a:noFill/>
          <a:ln w="38100">
            <a:solidFill>
              <a:schemeClr val="tx1"/>
            </a:solidFill>
            <a:round/>
            <a:headEnd type="triangle" w="med" len="med"/>
            <a:tailEnd/>
          </a:ln>
          <a:effectLst/>
        </p:spPr>
        <p:txBody>
          <a:bodyPr/>
          <a:lstStyle/>
          <a:p>
            <a:endParaRPr lang="en-GB"/>
          </a:p>
        </p:txBody>
      </p:sp>
      <p:sp>
        <p:nvSpPr>
          <p:cNvPr id="11" name="Line 12"/>
          <p:cNvSpPr>
            <a:spLocks noChangeShapeType="1"/>
          </p:cNvSpPr>
          <p:nvPr/>
        </p:nvSpPr>
        <p:spPr bwMode="auto">
          <a:xfrm flipH="1">
            <a:off x="4572000" y="5013325"/>
            <a:ext cx="576263" cy="0"/>
          </a:xfrm>
          <a:prstGeom prst="line">
            <a:avLst/>
          </a:prstGeom>
          <a:noFill/>
          <a:ln w="38100">
            <a:solidFill>
              <a:schemeClr val="tx1"/>
            </a:solidFill>
            <a:round/>
            <a:headEnd type="triangle" w="med" len="med"/>
            <a:tailEnd/>
          </a:ln>
          <a:effectLst/>
        </p:spPr>
        <p:txBody>
          <a:bodyPr/>
          <a:lstStyle/>
          <a:p>
            <a:endParaRPr lang="en-GB"/>
          </a:p>
        </p:txBody>
      </p:sp>
      <p:sp>
        <p:nvSpPr>
          <p:cNvPr id="12" name="Line 13"/>
          <p:cNvSpPr>
            <a:spLocks noChangeShapeType="1"/>
          </p:cNvSpPr>
          <p:nvPr/>
        </p:nvSpPr>
        <p:spPr bwMode="auto">
          <a:xfrm flipH="1">
            <a:off x="4572000" y="5589588"/>
            <a:ext cx="576263" cy="0"/>
          </a:xfrm>
          <a:prstGeom prst="line">
            <a:avLst/>
          </a:prstGeom>
          <a:noFill/>
          <a:ln w="38100">
            <a:solidFill>
              <a:schemeClr val="tx1"/>
            </a:solidFill>
            <a:round/>
            <a:headEnd type="triangle" w="med" len="med"/>
            <a:tailEnd/>
          </a:ln>
          <a:effectLst/>
        </p:spPr>
        <p:txBody>
          <a:bodyPr/>
          <a:lstStyle/>
          <a:p>
            <a:endParaRPr lang="en-GB"/>
          </a:p>
        </p:txBody>
      </p:sp>
    </p:spTree>
    <p:extLst>
      <p:ext uri="{BB962C8B-B14F-4D97-AF65-F5344CB8AC3E}">
        <p14:creationId xmlns:p14="http://schemas.microsoft.com/office/powerpoint/2010/main" val="167894420"/>
      </p:ext>
    </p:extLst>
  </p:cSld>
  <p:clrMapOvr>
    <a:masterClrMapping/>
  </p:clrMapOvr>
  <p:transition spd="slow">
    <p:randomBar dir="vert"/>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5" descr="4886801644_dfe0d1ea71"/>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400" b="98600" l="12207" r="87559">
                        <a14:foregroundMark x1="19718" y1="5200" x2="19718" y2="5200"/>
                        <a14:foregroundMark x1="14789" y1="2200" x2="14789" y2="2200"/>
                        <a14:foregroundMark x1="47887" y1="81400" x2="47887" y2="81400"/>
                        <a14:foregroundMark x1="75822" y1="80200" x2="75822" y2="80200"/>
                        <a14:foregroundMark x1="85915" y1="79600" x2="85915" y2="79600"/>
                        <a14:foregroundMark x1="82394" y1="72800" x2="82394" y2="72800"/>
                        <a14:foregroundMark x1="83803" y1="66800" x2="83803" y2="66800"/>
                        <a14:foregroundMark x1="88028" y1="45800" x2="88028" y2="45800"/>
                        <a14:foregroundMark x1="86150" y1="27000" x2="86150" y2="27000"/>
                        <a14:foregroundMark x1="43897" y1="400" x2="43897" y2="400"/>
                        <a14:foregroundMark x1="12207" y1="61600" x2="12207" y2="61600"/>
                        <a14:foregroundMark x1="17606" y1="88600" x2="17606" y2="88600"/>
                        <a14:foregroundMark x1="15962" y1="93000" x2="15962" y2="93000"/>
                        <a14:foregroundMark x1="17136" y1="98600" x2="17136" y2="98600"/>
                      </a14:backgroundRemoval>
                    </a14:imgEffect>
                  </a14:imgLayer>
                </a14:imgProps>
              </a:ext>
            </a:extLst>
          </a:blip>
          <a:srcRect l="7327" r="7747"/>
          <a:stretch>
            <a:fillRect/>
          </a:stretch>
        </p:blipFill>
        <p:spPr bwMode="auto">
          <a:xfrm>
            <a:off x="4932363" y="836613"/>
            <a:ext cx="4021137" cy="5554662"/>
          </a:xfrm>
          <a:prstGeom prst="rect">
            <a:avLst/>
          </a:prstGeom>
          <a:noFill/>
        </p:spPr>
      </p:pic>
      <p:sp>
        <p:nvSpPr>
          <p:cNvPr id="481283" name="Text Box 3"/>
          <p:cNvSpPr txBox="1">
            <a:spLocks noChangeArrowheads="1"/>
          </p:cNvSpPr>
          <p:nvPr/>
        </p:nvSpPr>
        <p:spPr bwMode="auto">
          <a:xfrm>
            <a:off x="360040" y="1412776"/>
            <a:ext cx="5004048" cy="2631490"/>
          </a:xfrm>
          <a:prstGeom prst="rect">
            <a:avLst/>
          </a:prstGeom>
          <a:noFill/>
          <a:ln w="9525">
            <a:noFill/>
            <a:miter lim="800000"/>
            <a:headEnd/>
            <a:tailEnd/>
          </a:ln>
          <a:effectLst/>
        </p:spPr>
        <p:txBody>
          <a:bodyPr wrap="square">
            <a:spAutoFit/>
          </a:bodyPr>
          <a:lstStyle/>
          <a:p>
            <a:pPr>
              <a:spcBef>
                <a:spcPct val="50000"/>
              </a:spcBef>
            </a:pPr>
            <a:r>
              <a:rPr kumimoji="0" lang="en-US" sz="2200" dirty="0"/>
              <a:t> Date: you count back from the three points: </a:t>
            </a:r>
            <a:r>
              <a:rPr kumimoji="0" lang="en-US" sz="2200" dirty="0" err="1"/>
              <a:t>Kalends</a:t>
            </a:r>
            <a:r>
              <a:rPr kumimoji="0" lang="en-US" sz="2200" dirty="0"/>
              <a:t>, </a:t>
            </a:r>
            <a:r>
              <a:rPr kumimoji="0" lang="en-US" sz="2200" dirty="0" err="1"/>
              <a:t>Nones</a:t>
            </a:r>
            <a:r>
              <a:rPr kumimoji="0" lang="en-US" sz="2200" dirty="0"/>
              <a:t>, Ides.</a:t>
            </a:r>
          </a:p>
          <a:p>
            <a:pPr>
              <a:spcBef>
                <a:spcPct val="50000"/>
              </a:spcBef>
            </a:pPr>
            <a:r>
              <a:rPr kumimoji="0" lang="en-US" sz="2200" dirty="0"/>
              <a:t> For example</a:t>
            </a:r>
          </a:p>
          <a:p>
            <a:pPr>
              <a:spcBef>
                <a:spcPct val="50000"/>
              </a:spcBef>
            </a:pPr>
            <a:r>
              <a:rPr kumimoji="0" lang="en-US" sz="2200" b="1" dirty="0"/>
              <a:t> </a:t>
            </a:r>
            <a:r>
              <a:rPr kumimoji="0" lang="en-US" sz="2200" b="1" i="1" dirty="0" err="1"/>
              <a:t>pridie</a:t>
            </a:r>
            <a:r>
              <a:rPr kumimoji="0" lang="en-US" sz="2200" b="1" i="1" dirty="0"/>
              <a:t> </a:t>
            </a:r>
            <a:r>
              <a:rPr kumimoji="0" lang="en-US" sz="2200" b="1" i="1" dirty="0" err="1"/>
              <a:t>Kal</a:t>
            </a:r>
            <a:r>
              <a:rPr kumimoji="0" lang="en-US" sz="2200" b="1" i="1" dirty="0"/>
              <a:t>. </a:t>
            </a:r>
            <a:r>
              <a:rPr kumimoji="0" lang="en-US" sz="2200" b="1" i="1" dirty="0" err="1"/>
              <a:t>Septemb</a:t>
            </a:r>
            <a:r>
              <a:rPr kumimoji="0" lang="en-US" sz="2200" b="1" i="1" dirty="0"/>
              <a:t>. </a:t>
            </a:r>
            <a:br>
              <a:rPr kumimoji="0" lang="en-US" sz="2200" b="1" dirty="0"/>
            </a:br>
            <a:r>
              <a:rPr kumimoji="0" lang="en-US" sz="2200" b="1" dirty="0"/>
              <a:t>              = 31. August</a:t>
            </a:r>
          </a:p>
          <a:p>
            <a:pPr>
              <a:spcBef>
                <a:spcPct val="50000"/>
              </a:spcBef>
            </a:pPr>
            <a:r>
              <a:rPr kumimoji="0" lang="en-US" sz="2200" b="1" dirty="0"/>
              <a:t> </a:t>
            </a:r>
            <a:r>
              <a:rPr kumimoji="0" lang="en-US" sz="2200" b="1" i="1" dirty="0"/>
              <a:t>ante diem XIIII </a:t>
            </a:r>
            <a:r>
              <a:rPr kumimoji="0" lang="en-US" sz="2200" b="1" i="1" dirty="0" err="1"/>
              <a:t>Kal</a:t>
            </a:r>
            <a:r>
              <a:rPr kumimoji="0" lang="en-US" sz="2200" b="1" i="1" dirty="0"/>
              <a:t>. </a:t>
            </a:r>
            <a:r>
              <a:rPr kumimoji="0" lang="en-US" sz="2200" b="1" i="1" dirty="0" err="1"/>
              <a:t>Septemb</a:t>
            </a:r>
            <a:r>
              <a:rPr kumimoji="0" lang="en-US" sz="2200" b="1" i="1" dirty="0"/>
              <a:t>.</a:t>
            </a:r>
          </a:p>
        </p:txBody>
      </p:sp>
      <p:sp>
        <p:nvSpPr>
          <p:cNvPr id="481286" name="Text Box 6"/>
          <p:cNvSpPr txBox="1">
            <a:spLocks noChangeArrowheads="1"/>
          </p:cNvSpPr>
          <p:nvPr/>
        </p:nvSpPr>
        <p:spPr bwMode="auto">
          <a:xfrm>
            <a:off x="216024" y="4509120"/>
            <a:ext cx="4788024" cy="1107996"/>
          </a:xfrm>
          <a:prstGeom prst="rect">
            <a:avLst/>
          </a:prstGeom>
          <a:noFill/>
          <a:ln w="9525">
            <a:noFill/>
            <a:miter lim="800000"/>
            <a:headEnd/>
            <a:tailEnd/>
          </a:ln>
          <a:effectLst/>
        </p:spPr>
        <p:txBody>
          <a:bodyPr wrap="square">
            <a:spAutoFit/>
          </a:bodyPr>
          <a:lstStyle/>
          <a:p>
            <a:pPr>
              <a:spcBef>
                <a:spcPct val="50000"/>
              </a:spcBef>
            </a:pPr>
            <a:r>
              <a:rPr kumimoji="0" lang="en-US" sz="2200" b="1" dirty="0"/>
              <a:t>  </a:t>
            </a:r>
            <a:r>
              <a:rPr kumimoji="0" lang="it-IT" sz="2200" b="1" dirty="0"/>
              <a:t>ante diem </a:t>
            </a:r>
            <a:r>
              <a:rPr kumimoji="0" lang="it-IT" sz="2200" b="1" u="sng" dirty="0"/>
              <a:t>bis</a:t>
            </a:r>
            <a:r>
              <a:rPr kumimoji="0" lang="it-IT" sz="2200" b="1" dirty="0"/>
              <a:t> VI Kal. Martii  </a:t>
            </a:r>
            <a:br>
              <a:rPr kumimoji="0" lang="it-IT" sz="2200" b="1" dirty="0"/>
            </a:br>
            <a:r>
              <a:rPr kumimoji="0" lang="it-IT" sz="2200" b="1" dirty="0"/>
              <a:t>- </a:t>
            </a:r>
            <a:r>
              <a:rPr kumimoji="0" lang="it-IT" sz="2200" dirty="0"/>
              <a:t>a second 24th February in a leap year (after Iulius Caesar) !</a:t>
            </a:r>
            <a:endParaRPr kumimoji="0" lang="en-US" sz="2200" dirty="0"/>
          </a:p>
        </p:txBody>
      </p:sp>
      <p:sp>
        <p:nvSpPr>
          <p:cNvPr id="7" name="Rectangle 2"/>
          <p:cNvSpPr txBox="1">
            <a:spLocks noChangeArrowheads="1"/>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NZ" sz="4600" dirty="0">
                <a:latin typeface="Trajan Pro" pitchFamily="18" charset="0"/>
                <a:ea typeface="+mj-ea"/>
                <a:cs typeface="+mj-cs"/>
              </a:rPr>
              <a:t>Roman calendar</a:t>
            </a:r>
            <a:endParaRPr kumimoji="0" lang="en-GB" sz="4600" b="0" i="0" u="none" strike="noStrike" kern="1200" cap="none" spc="0" normalizeH="0" baseline="0" noProof="0" dirty="0">
              <a:ln>
                <a:noFill/>
              </a:ln>
              <a:solidFill>
                <a:schemeClr val="tx1"/>
              </a:solidFill>
              <a:effectLst/>
              <a:uLnTx/>
              <a:uFillTx/>
              <a:latin typeface="Trajan Pro" pitchFamily="18" charset="0"/>
              <a:ea typeface="+mj-ea"/>
              <a:cs typeface="+mj-cs"/>
            </a:endParaRPr>
          </a:p>
        </p:txBody>
      </p:sp>
    </p:spTree>
    <p:extLst>
      <p:ext uri="{BB962C8B-B14F-4D97-AF65-F5344CB8AC3E}">
        <p14:creationId xmlns:p14="http://schemas.microsoft.com/office/powerpoint/2010/main" val="3749176610"/>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2000"/>
                                  </p:stCondLst>
                                  <p:childTnLst>
                                    <p:set>
                                      <p:cBhvr>
                                        <p:cTn id="6" dur="1" fill="hold">
                                          <p:stCondLst>
                                            <p:cond delay="0"/>
                                          </p:stCondLst>
                                        </p:cTn>
                                        <p:tgtEl>
                                          <p:spTgt spid="481286"/>
                                        </p:tgtEl>
                                        <p:attrNameLst>
                                          <p:attrName>style.visibility</p:attrName>
                                        </p:attrNameLst>
                                      </p:cBhvr>
                                      <p:to>
                                        <p:strVal val="visible"/>
                                      </p:to>
                                    </p:set>
                                    <p:animEffect transition="in" filter="randombar(vertical)">
                                      <p:cBhvr>
                                        <p:cTn id="7" dur="500"/>
                                        <p:tgtEl>
                                          <p:spTgt spid="4812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286" grpId="0"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descr="4886801644_dfe0d1ea71"/>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400" b="98600" l="12207" r="87559">
                        <a14:foregroundMark x1="19718" y1="5200" x2="19718" y2="5200"/>
                        <a14:foregroundMark x1="14789" y1="2200" x2="14789" y2="2200"/>
                        <a14:foregroundMark x1="47887" y1="81400" x2="47887" y2="81400"/>
                        <a14:foregroundMark x1="75822" y1="80200" x2="75822" y2="80200"/>
                        <a14:foregroundMark x1="85915" y1="79600" x2="85915" y2="79600"/>
                        <a14:foregroundMark x1="82394" y1="72800" x2="82394" y2="72800"/>
                        <a14:foregroundMark x1="83803" y1="66800" x2="83803" y2="66800"/>
                        <a14:foregroundMark x1="88028" y1="45800" x2="88028" y2="45800"/>
                        <a14:foregroundMark x1="86150" y1="27000" x2="86150" y2="27000"/>
                        <a14:foregroundMark x1="43897" y1="400" x2="43897" y2="400"/>
                        <a14:foregroundMark x1="12207" y1="61600" x2="12207" y2="61600"/>
                        <a14:foregroundMark x1="17606" y1="88600" x2="17606" y2="88600"/>
                        <a14:foregroundMark x1="15962" y1="93000" x2="15962" y2="93000"/>
                        <a14:foregroundMark x1="17136" y1="98600" x2="17136" y2="98600"/>
                      </a14:backgroundRemoval>
                    </a14:imgEffect>
                  </a14:imgLayer>
                </a14:imgProps>
              </a:ext>
            </a:extLst>
          </a:blip>
          <a:srcRect l="7327" r="7747"/>
          <a:stretch>
            <a:fillRect/>
          </a:stretch>
        </p:blipFill>
        <p:spPr bwMode="auto">
          <a:xfrm>
            <a:off x="4932363" y="836613"/>
            <a:ext cx="4021137" cy="5554662"/>
          </a:xfrm>
          <a:prstGeom prst="rect">
            <a:avLst/>
          </a:prstGeom>
          <a:noFill/>
        </p:spPr>
      </p:pic>
      <p:sp>
        <p:nvSpPr>
          <p:cNvPr id="5" name="Rectangle 4"/>
          <p:cNvSpPr/>
          <p:nvPr/>
        </p:nvSpPr>
        <p:spPr>
          <a:xfrm>
            <a:off x="3231058" y="692696"/>
            <a:ext cx="936104" cy="61653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9714" name="Rectangle 2"/>
          <p:cNvSpPr>
            <a:spLocks noChangeArrowheads="1"/>
          </p:cNvSpPr>
          <p:nvPr/>
        </p:nvSpPr>
        <p:spPr bwMode="auto">
          <a:xfrm>
            <a:off x="494754" y="0"/>
            <a:ext cx="6813550" cy="7072705"/>
          </a:xfrm>
          <a:prstGeom prst="rect">
            <a:avLst/>
          </a:prstGeom>
          <a:noFill/>
          <a:ln w="9525">
            <a:noFill/>
            <a:miter lim="800000"/>
            <a:headEnd/>
            <a:tailEnd/>
          </a:ln>
          <a:effectLst/>
        </p:spPr>
        <p:txBody>
          <a:bodyPr>
            <a:spAutoFit/>
          </a:bodyPr>
          <a:lstStyle/>
          <a:p>
            <a:pPr>
              <a:lnSpc>
                <a:spcPct val="90000"/>
              </a:lnSpc>
              <a:spcBef>
                <a:spcPct val="0"/>
              </a:spcBef>
              <a:buFontTx/>
              <a:buNone/>
            </a:pPr>
            <a:r>
              <a:rPr kumimoji="0" lang="en-US" sz="1400" b="1" dirty="0">
                <a:latin typeface="Times New Roman" pitchFamily="18" charset="0"/>
              </a:rPr>
              <a:t>				</a:t>
            </a:r>
            <a:r>
              <a:rPr kumimoji="0" lang="en-US" sz="1400" b="1" dirty="0" err="1">
                <a:latin typeface="Times New Roman" pitchFamily="18" charset="0"/>
              </a:rPr>
              <a:t>Martius</a:t>
            </a:r>
            <a:r>
              <a:rPr kumimoji="0" lang="en-US" sz="1400" b="1" dirty="0">
                <a:latin typeface="Times New Roman" pitchFamily="18" charset="0"/>
              </a:rPr>
              <a:t> 	</a:t>
            </a:r>
            <a:r>
              <a:rPr kumimoji="0" lang="en-US" sz="1400" b="1" dirty="0" err="1">
                <a:latin typeface="Times New Roman" pitchFamily="18" charset="0"/>
              </a:rPr>
              <a:t>Aprilis</a:t>
            </a:r>
            <a:r>
              <a:rPr kumimoji="0" lang="en-US" sz="1400" b="1" dirty="0">
                <a:latin typeface="Times New Roman" pitchFamily="18" charset="0"/>
              </a:rPr>
              <a:t> 		</a:t>
            </a:r>
          </a:p>
          <a:p>
            <a:pPr>
              <a:lnSpc>
                <a:spcPct val="90000"/>
              </a:lnSpc>
              <a:spcBef>
                <a:spcPct val="0"/>
              </a:spcBef>
              <a:buFontTx/>
              <a:buNone/>
            </a:pPr>
            <a:r>
              <a:rPr kumimoji="0" lang="en-US" sz="1400" b="1" dirty="0">
                <a:latin typeface="Times New Roman" pitchFamily="18" charset="0"/>
              </a:rPr>
              <a:t>	</a:t>
            </a:r>
            <a:r>
              <a:rPr kumimoji="0" lang="en-US" sz="1400" b="1" dirty="0" err="1">
                <a:latin typeface="Times New Roman" pitchFamily="18" charset="0"/>
              </a:rPr>
              <a:t>Ianuarius</a:t>
            </a:r>
            <a:r>
              <a:rPr kumimoji="0" lang="en-US" sz="1400" b="1" dirty="0">
                <a:latin typeface="Times New Roman" pitchFamily="18" charset="0"/>
              </a:rPr>
              <a:t> 			</a:t>
            </a:r>
            <a:r>
              <a:rPr kumimoji="0" lang="en-US" sz="1400" b="1" dirty="0" err="1">
                <a:latin typeface="Times New Roman" pitchFamily="18" charset="0"/>
              </a:rPr>
              <a:t>Maius</a:t>
            </a:r>
            <a:r>
              <a:rPr kumimoji="0" lang="en-US" sz="1400" b="1" dirty="0">
                <a:latin typeface="Times New Roman" pitchFamily="18" charset="0"/>
              </a:rPr>
              <a:t> 	</a:t>
            </a:r>
            <a:r>
              <a:rPr kumimoji="0" lang="en-US" sz="1400" b="1" dirty="0" err="1">
                <a:latin typeface="Times New Roman" pitchFamily="18" charset="0"/>
              </a:rPr>
              <a:t>Iunius</a:t>
            </a:r>
            <a:r>
              <a:rPr kumimoji="0" lang="en-US" sz="1400" b="1" dirty="0">
                <a:latin typeface="Times New Roman" pitchFamily="18" charset="0"/>
              </a:rPr>
              <a:t> 		</a:t>
            </a:r>
          </a:p>
          <a:p>
            <a:pPr>
              <a:lnSpc>
                <a:spcPct val="90000"/>
              </a:lnSpc>
              <a:spcBef>
                <a:spcPct val="0"/>
              </a:spcBef>
              <a:buFontTx/>
              <a:buNone/>
            </a:pPr>
            <a:r>
              <a:rPr kumimoji="0" lang="en-US" sz="1400" b="1" dirty="0">
                <a:latin typeface="Times New Roman" pitchFamily="18" charset="0"/>
              </a:rPr>
              <a:t>	Augustus 	      </a:t>
            </a:r>
            <a:r>
              <a:rPr kumimoji="0" lang="en-US" sz="1400" b="1" dirty="0" err="1">
                <a:latin typeface="Times New Roman" pitchFamily="18" charset="0"/>
              </a:rPr>
              <a:t>Februarius</a:t>
            </a:r>
            <a:r>
              <a:rPr kumimoji="0" lang="en-US" sz="1400" b="1" dirty="0">
                <a:latin typeface="Times New Roman" pitchFamily="18" charset="0"/>
              </a:rPr>
              <a:t> 	</a:t>
            </a:r>
            <a:r>
              <a:rPr kumimoji="0" lang="en-US" sz="1400" b="1" dirty="0" err="1">
                <a:latin typeface="Times New Roman" pitchFamily="18" charset="0"/>
              </a:rPr>
              <a:t>Iulius</a:t>
            </a:r>
            <a:r>
              <a:rPr kumimoji="0" lang="en-US" sz="1400" b="1" dirty="0">
                <a:latin typeface="Times New Roman" pitchFamily="18" charset="0"/>
              </a:rPr>
              <a:t> 	September</a:t>
            </a:r>
          </a:p>
          <a:p>
            <a:pPr>
              <a:lnSpc>
                <a:spcPct val="90000"/>
              </a:lnSpc>
              <a:spcBef>
                <a:spcPct val="0"/>
              </a:spcBef>
              <a:buFontTx/>
              <a:buNone/>
            </a:pPr>
            <a:r>
              <a:rPr kumimoji="0" lang="en-US" sz="1400" b="1" dirty="0">
                <a:latin typeface="Times New Roman" pitchFamily="18" charset="0"/>
              </a:rPr>
              <a:t>Day 	December Normal year Leap Year 	October 	November 	Day 	</a:t>
            </a:r>
          </a:p>
          <a:p>
            <a:pPr>
              <a:lnSpc>
                <a:spcPct val="90000"/>
              </a:lnSpc>
              <a:spcBef>
                <a:spcPct val="0"/>
              </a:spcBef>
              <a:buFontTx/>
              <a:buNone/>
            </a:pPr>
            <a:r>
              <a:rPr kumimoji="0" lang="en-US" sz="1400" b="1" dirty="0">
                <a:latin typeface="Times New Roman" pitchFamily="18" charset="0"/>
              </a:rPr>
              <a:t>1 	</a:t>
            </a:r>
            <a:r>
              <a:rPr kumimoji="0" lang="en-US" sz="1400" b="1" i="1" dirty="0" err="1">
                <a:solidFill>
                  <a:srgbClr val="990033"/>
                </a:solidFill>
                <a:latin typeface="Times New Roman" pitchFamily="18" charset="0"/>
              </a:rPr>
              <a:t>Kalendae</a:t>
            </a:r>
            <a:r>
              <a:rPr kumimoji="0" lang="en-US" sz="1400" b="1" i="1" dirty="0">
                <a:solidFill>
                  <a:srgbClr val="990033"/>
                </a:solidFill>
                <a:latin typeface="Times New Roman" pitchFamily="18" charset="0"/>
              </a:rPr>
              <a:t> </a:t>
            </a:r>
            <a:r>
              <a:rPr kumimoji="0" lang="en-US" sz="1400" b="1" dirty="0">
                <a:solidFill>
                  <a:srgbClr val="990033"/>
                </a:solidFill>
                <a:latin typeface="Times New Roman" pitchFamily="18" charset="0"/>
              </a:rPr>
              <a:t>	</a:t>
            </a:r>
            <a:r>
              <a:rPr kumimoji="0" lang="en-US" sz="1400" b="1" i="1" dirty="0" err="1">
                <a:solidFill>
                  <a:srgbClr val="990033"/>
                </a:solidFill>
                <a:latin typeface="Times New Roman" pitchFamily="18" charset="0"/>
              </a:rPr>
              <a:t>Kalendae</a:t>
            </a:r>
            <a:r>
              <a:rPr kumimoji="0" lang="en-US" sz="1400" b="1" i="1" dirty="0">
                <a:solidFill>
                  <a:srgbClr val="990033"/>
                </a:solidFill>
                <a:latin typeface="Times New Roman" pitchFamily="18" charset="0"/>
              </a:rPr>
              <a:t> </a:t>
            </a:r>
            <a:r>
              <a:rPr kumimoji="0" lang="en-US" sz="1400" b="1" dirty="0">
                <a:solidFill>
                  <a:srgbClr val="990033"/>
                </a:solidFill>
                <a:latin typeface="Times New Roman" pitchFamily="18" charset="0"/>
              </a:rPr>
              <a:t>	</a:t>
            </a:r>
            <a:r>
              <a:rPr kumimoji="0" lang="en-US" sz="1400" b="1" i="1" dirty="0" err="1">
                <a:solidFill>
                  <a:srgbClr val="990033"/>
                </a:solidFill>
                <a:latin typeface="Times New Roman" pitchFamily="18" charset="0"/>
              </a:rPr>
              <a:t>Kalendae</a:t>
            </a:r>
            <a:r>
              <a:rPr kumimoji="0" lang="en-US" sz="1400" b="1" i="1" dirty="0">
                <a:solidFill>
                  <a:srgbClr val="990033"/>
                </a:solidFill>
                <a:latin typeface="Times New Roman" pitchFamily="18" charset="0"/>
              </a:rPr>
              <a:t> </a:t>
            </a:r>
            <a:r>
              <a:rPr kumimoji="0" lang="en-US" sz="1400" b="1" dirty="0">
                <a:solidFill>
                  <a:srgbClr val="990033"/>
                </a:solidFill>
                <a:latin typeface="Times New Roman" pitchFamily="18" charset="0"/>
              </a:rPr>
              <a:t>	</a:t>
            </a:r>
            <a:r>
              <a:rPr kumimoji="0" lang="en-US" sz="1400" b="1" i="1" dirty="0" err="1">
                <a:solidFill>
                  <a:srgbClr val="990033"/>
                </a:solidFill>
                <a:latin typeface="Times New Roman" pitchFamily="18" charset="0"/>
              </a:rPr>
              <a:t>Kalendae</a:t>
            </a:r>
            <a:r>
              <a:rPr kumimoji="0" lang="en-US" sz="1400" b="1" i="1" dirty="0">
                <a:solidFill>
                  <a:srgbClr val="990033"/>
                </a:solidFill>
                <a:latin typeface="Times New Roman" pitchFamily="18" charset="0"/>
              </a:rPr>
              <a:t> </a:t>
            </a:r>
            <a:r>
              <a:rPr kumimoji="0" lang="en-US" sz="1400" b="1" dirty="0">
                <a:solidFill>
                  <a:srgbClr val="990033"/>
                </a:solidFill>
                <a:latin typeface="Times New Roman" pitchFamily="18" charset="0"/>
              </a:rPr>
              <a:t>	</a:t>
            </a:r>
            <a:r>
              <a:rPr kumimoji="0" lang="en-US" sz="1400" b="1" i="1" dirty="0" err="1">
                <a:solidFill>
                  <a:srgbClr val="990033"/>
                </a:solidFill>
                <a:latin typeface="Times New Roman" pitchFamily="18" charset="0"/>
              </a:rPr>
              <a:t>Kalendae</a:t>
            </a:r>
            <a:r>
              <a:rPr kumimoji="0" lang="en-US" sz="1400" b="1" i="1" dirty="0">
                <a:latin typeface="Times New Roman" pitchFamily="18" charset="0"/>
              </a:rPr>
              <a:t> </a:t>
            </a:r>
            <a:r>
              <a:rPr kumimoji="0" lang="en-US" sz="1400" b="1" dirty="0">
                <a:latin typeface="Times New Roman" pitchFamily="18" charset="0"/>
              </a:rPr>
              <a:t>	1 	</a:t>
            </a:r>
          </a:p>
          <a:p>
            <a:pPr>
              <a:lnSpc>
                <a:spcPct val="90000"/>
              </a:lnSpc>
              <a:spcBef>
                <a:spcPct val="0"/>
              </a:spcBef>
              <a:buFontTx/>
              <a:buNone/>
            </a:pPr>
            <a:r>
              <a:rPr kumimoji="0" lang="en-US" sz="1400" b="1" dirty="0">
                <a:latin typeface="Times New Roman" pitchFamily="18" charset="0"/>
              </a:rPr>
              <a:t>2 	IIII 	</a:t>
            </a:r>
            <a:r>
              <a:rPr kumimoji="0" lang="en-US" sz="1400" b="1" dirty="0" err="1">
                <a:latin typeface="Times New Roman" pitchFamily="18" charset="0"/>
              </a:rPr>
              <a:t>IIII</a:t>
            </a:r>
            <a:r>
              <a:rPr kumimoji="0" lang="en-US" sz="1400" b="1" dirty="0">
                <a:latin typeface="Times New Roman" pitchFamily="18" charset="0"/>
              </a:rPr>
              <a:t> 	</a:t>
            </a:r>
            <a:r>
              <a:rPr kumimoji="0" lang="en-US" sz="1400" b="1" dirty="0" err="1">
                <a:latin typeface="Times New Roman" pitchFamily="18" charset="0"/>
              </a:rPr>
              <a:t>IIII</a:t>
            </a:r>
            <a:r>
              <a:rPr kumimoji="0" lang="en-US" sz="1400" b="1" dirty="0">
                <a:latin typeface="Times New Roman" pitchFamily="18" charset="0"/>
              </a:rPr>
              <a:t> 	VI 	IIII 	2 	</a:t>
            </a:r>
          </a:p>
          <a:p>
            <a:pPr>
              <a:lnSpc>
                <a:spcPct val="90000"/>
              </a:lnSpc>
              <a:spcBef>
                <a:spcPct val="0"/>
              </a:spcBef>
              <a:buFontTx/>
              <a:buNone/>
            </a:pPr>
            <a:r>
              <a:rPr kumimoji="0" lang="en-US" sz="1400" b="1" dirty="0">
                <a:latin typeface="Times New Roman" pitchFamily="18" charset="0"/>
              </a:rPr>
              <a:t>3 	III 	</a:t>
            </a:r>
            <a:r>
              <a:rPr kumimoji="0" lang="en-US" sz="1400" b="1" dirty="0" err="1">
                <a:latin typeface="Times New Roman" pitchFamily="18" charset="0"/>
              </a:rPr>
              <a:t>III</a:t>
            </a:r>
            <a:r>
              <a:rPr kumimoji="0" lang="en-US" sz="1400" b="1" dirty="0">
                <a:latin typeface="Times New Roman" pitchFamily="18" charset="0"/>
              </a:rPr>
              <a:t> 	</a:t>
            </a:r>
            <a:r>
              <a:rPr kumimoji="0" lang="en-US" sz="1400" b="1" dirty="0" err="1">
                <a:latin typeface="Times New Roman" pitchFamily="18" charset="0"/>
              </a:rPr>
              <a:t>III</a:t>
            </a:r>
            <a:r>
              <a:rPr kumimoji="0" lang="en-US" sz="1400" b="1" dirty="0">
                <a:latin typeface="Times New Roman" pitchFamily="18" charset="0"/>
              </a:rPr>
              <a:t> 	V 	III 	3 	</a:t>
            </a:r>
          </a:p>
          <a:p>
            <a:pPr>
              <a:lnSpc>
                <a:spcPct val="90000"/>
              </a:lnSpc>
              <a:spcBef>
                <a:spcPct val="0"/>
              </a:spcBef>
              <a:buFontTx/>
              <a:buNone/>
            </a:pPr>
            <a:r>
              <a:rPr kumimoji="0" lang="en-US" sz="1400" b="1" dirty="0">
                <a:latin typeface="Times New Roman" pitchFamily="18" charset="0"/>
              </a:rPr>
              <a:t>4 	</a:t>
            </a:r>
            <a:r>
              <a:rPr kumimoji="0" lang="en-US" sz="1400" b="1" dirty="0" err="1">
                <a:latin typeface="Times New Roman" pitchFamily="18" charset="0"/>
              </a:rPr>
              <a:t>pridie</a:t>
            </a:r>
            <a:r>
              <a:rPr kumimoji="0" lang="en-US" sz="1400" b="1" dirty="0">
                <a:latin typeface="Times New Roman" pitchFamily="18" charset="0"/>
              </a:rPr>
              <a:t> 	</a:t>
            </a:r>
            <a:r>
              <a:rPr kumimoji="0" lang="en-US" sz="1400" b="1" dirty="0" err="1">
                <a:latin typeface="Times New Roman" pitchFamily="18" charset="0"/>
              </a:rPr>
              <a:t>pridie</a:t>
            </a:r>
            <a:r>
              <a:rPr kumimoji="0" lang="en-US" sz="1400" b="1" dirty="0">
                <a:latin typeface="Times New Roman" pitchFamily="18" charset="0"/>
              </a:rPr>
              <a:t> 	</a:t>
            </a:r>
            <a:r>
              <a:rPr kumimoji="0" lang="en-US" sz="1400" b="1" dirty="0" err="1">
                <a:latin typeface="Times New Roman" pitchFamily="18" charset="0"/>
              </a:rPr>
              <a:t>pridie</a:t>
            </a:r>
            <a:r>
              <a:rPr kumimoji="0" lang="en-US" sz="1400" b="1" dirty="0">
                <a:latin typeface="Times New Roman" pitchFamily="18" charset="0"/>
              </a:rPr>
              <a:t> 	IIII 	</a:t>
            </a:r>
            <a:r>
              <a:rPr kumimoji="0" lang="en-US" sz="1400" b="1" dirty="0" err="1">
                <a:latin typeface="Times New Roman" pitchFamily="18" charset="0"/>
              </a:rPr>
              <a:t>pridie</a:t>
            </a:r>
            <a:r>
              <a:rPr kumimoji="0" lang="en-US" sz="1400" b="1" dirty="0">
                <a:latin typeface="Times New Roman" pitchFamily="18" charset="0"/>
              </a:rPr>
              <a:t> 	4 	</a:t>
            </a:r>
          </a:p>
          <a:p>
            <a:pPr>
              <a:lnSpc>
                <a:spcPct val="90000"/>
              </a:lnSpc>
              <a:spcBef>
                <a:spcPct val="0"/>
              </a:spcBef>
              <a:buFontTx/>
              <a:buNone/>
            </a:pPr>
            <a:r>
              <a:rPr kumimoji="0" lang="en-US" sz="1400" b="1" dirty="0">
                <a:latin typeface="Times New Roman" pitchFamily="18" charset="0"/>
              </a:rPr>
              <a:t>5 	</a:t>
            </a:r>
            <a:r>
              <a:rPr kumimoji="0" lang="en-US" sz="1400" b="1" i="1" dirty="0" err="1">
                <a:solidFill>
                  <a:srgbClr val="990033"/>
                </a:solidFill>
                <a:latin typeface="Times New Roman" pitchFamily="18" charset="0"/>
              </a:rPr>
              <a:t>Nonae</a:t>
            </a:r>
            <a:r>
              <a:rPr kumimoji="0" lang="en-US" sz="1400" b="1" dirty="0">
                <a:solidFill>
                  <a:srgbClr val="990033"/>
                </a:solidFill>
                <a:latin typeface="Times New Roman" pitchFamily="18" charset="0"/>
              </a:rPr>
              <a:t> 	</a:t>
            </a:r>
            <a:r>
              <a:rPr kumimoji="0" lang="en-US" sz="1400" b="1" i="1" dirty="0" err="1">
                <a:solidFill>
                  <a:srgbClr val="990033"/>
                </a:solidFill>
                <a:latin typeface="Times New Roman" pitchFamily="18" charset="0"/>
              </a:rPr>
              <a:t>Nonae</a:t>
            </a:r>
            <a:r>
              <a:rPr kumimoji="0" lang="en-US" sz="1400" b="1" dirty="0">
                <a:solidFill>
                  <a:srgbClr val="990033"/>
                </a:solidFill>
                <a:latin typeface="Times New Roman" pitchFamily="18" charset="0"/>
              </a:rPr>
              <a:t> 	</a:t>
            </a:r>
            <a:r>
              <a:rPr kumimoji="0" lang="en-US" sz="1400" b="1" i="1" dirty="0" err="1">
                <a:solidFill>
                  <a:srgbClr val="990033"/>
                </a:solidFill>
                <a:latin typeface="Times New Roman" pitchFamily="18" charset="0"/>
              </a:rPr>
              <a:t>Nonae</a:t>
            </a:r>
            <a:r>
              <a:rPr kumimoji="0" lang="en-US" sz="1400" b="1" dirty="0">
                <a:latin typeface="Times New Roman" pitchFamily="18" charset="0"/>
              </a:rPr>
              <a:t> 	III 	</a:t>
            </a:r>
            <a:r>
              <a:rPr kumimoji="0" lang="en-US" sz="1400" b="1" i="1" dirty="0" err="1">
                <a:solidFill>
                  <a:srgbClr val="990033"/>
                </a:solidFill>
                <a:latin typeface="Times New Roman" pitchFamily="18" charset="0"/>
              </a:rPr>
              <a:t>Nonae</a:t>
            </a:r>
            <a:r>
              <a:rPr kumimoji="0" lang="en-US" sz="1400" b="1" dirty="0">
                <a:latin typeface="Times New Roman" pitchFamily="18" charset="0"/>
              </a:rPr>
              <a:t> 	5 	</a:t>
            </a:r>
          </a:p>
          <a:p>
            <a:pPr>
              <a:lnSpc>
                <a:spcPct val="90000"/>
              </a:lnSpc>
              <a:spcBef>
                <a:spcPct val="0"/>
              </a:spcBef>
              <a:buFontTx/>
              <a:buNone/>
            </a:pPr>
            <a:r>
              <a:rPr kumimoji="0" lang="en-US" sz="1400" b="1" dirty="0">
                <a:latin typeface="Times New Roman" pitchFamily="18" charset="0"/>
              </a:rPr>
              <a:t>6 	VIII 	</a:t>
            </a:r>
            <a:r>
              <a:rPr kumimoji="0" lang="en-US" sz="1400" b="1" dirty="0" err="1">
                <a:latin typeface="Times New Roman" pitchFamily="18" charset="0"/>
              </a:rPr>
              <a:t>VIII</a:t>
            </a:r>
            <a:r>
              <a:rPr kumimoji="0" lang="en-US" sz="1400" b="1" dirty="0">
                <a:latin typeface="Times New Roman" pitchFamily="18" charset="0"/>
              </a:rPr>
              <a:t> 	</a:t>
            </a:r>
            <a:r>
              <a:rPr kumimoji="0" lang="en-US" sz="1400" b="1" dirty="0" err="1">
                <a:latin typeface="Times New Roman" pitchFamily="18" charset="0"/>
              </a:rPr>
              <a:t>VIII</a:t>
            </a:r>
            <a:r>
              <a:rPr kumimoji="0" lang="en-US" sz="1400" b="1" dirty="0">
                <a:latin typeface="Times New Roman" pitchFamily="18" charset="0"/>
              </a:rPr>
              <a:t> 	</a:t>
            </a:r>
            <a:r>
              <a:rPr kumimoji="0" lang="en-US" sz="1400" b="1" dirty="0" err="1">
                <a:latin typeface="Times New Roman" pitchFamily="18" charset="0"/>
              </a:rPr>
              <a:t>pridie</a:t>
            </a:r>
            <a:r>
              <a:rPr kumimoji="0" lang="en-US" sz="1400" b="1" dirty="0">
                <a:latin typeface="Times New Roman" pitchFamily="18" charset="0"/>
              </a:rPr>
              <a:t> 	VIII 	6 	</a:t>
            </a:r>
          </a:p>
          <a:p>
            <a:pPr>
              <a:lnSpc>
                <a:spcPct val="90000"/>
              </a:lnSpc>
              <a:spcBef>
                <a:spcPct val="0"/>
              </a:spcBef>
              <a:buFontTx/>
              <a:buNone/>
            </a:pPr>
            <a:r>
              <a:rPr kumimoji="0" lang="en-US" sz="1400" b="1" dirty="0">
                <a:latin typeface="Times New Roman" pitchFamily="18" charset="0"/>
              </a:rPr>
              <a:t>7 	VII 	</a:t>
            </a:r>
            <a:r>
              <a:rPr kumimoji="0" lang="en-US" sz="1400" b="1" dirty="0" err="1">
                <a:latin typeface="Times New Roman" pitchFamily="18" charset="0"/>
              </a:rPr>
              <a:t>VII</a:t>
            </a:r>
            <a:r>
              <a:rPr kumimoji="0" lang="en-US" sz="1400" b="1" dirty="0">
                <a:latin typeface="Times New Roman" pitchFamily="18" charset="0"/>
              </a:rPr>
              <a:t> 	</a:t>
            </a:r>
            <a:r>
              <a:rPr kumimoji="0" lang="en-US" sz="1400" b="1" dirty="0" err="1">
                <a:latin typeface="Times New Roman" pitchFamily="18" charset="0"/>
              </a:rPr>
              <a:t>VII</a:t>
            </a:r>
            <a:r>
              <a:rPr kumimoji="0" lang="en-US" sz="1400" b="1" dirty="0">
                <a:latin typeface="Times New Roman" pitchFamily="18" charset="0"/>
              </a:rPr>
              <a:t> 	</a:t>
            </a:r>
            <a:r>
              <a:rPr kumimoji="0" lang="en-US" sz="1400" b="1" i="1" dirty="0" err="1">
                <a:solidFill>
                  <a:srgbClr val="990033"/>
                </a:solidFill>
                <a:latin typeface="Times New Roman" pitchFamily="18" charset="0"/>
              </a:rPr>
              <a:t>Nonae</a:t>
            </a:r>
            <a:r>
              <a:rPr kumimoji="0" lang="en-US" sz="1400" b="1" dirty="0">
                <a:latin typeface="Times New Roman" pitchFamily="18" charset="0"/>
              </a:rPr>
              <a:t> 	VII 	7 	</a:t>
            </a:r>
          </a:p>
          <a:p>
            <a:pPr>
              <a:lnSpc>
                <a:spcPct val="90000"/>
              </a:lnSpc>
              <a:spcBef>
                <a:spcPct val="0"/>
              </a:spcBef>
              <a:buFontTx/>
              <a:buNone/>
            </a:pPr>
            <a:r>
              <a:rPr kumimoji="0" lang="en-US" sz="1400" b="1" dirty="0">
                <a:latin typeface="Times New Roman" pitchFamily="18" charset="0"/>
              </a:rPr>
              <a:t>8 	VI 	</a:t>
            </a:r>
            <a:r>
              <a:rPr kumimoji="0" lang="en-US" sz="1400" b="1" dirty="0" err="1">
                <a:latin typeface="Times New Roman" pitchFamily="18" charset="0"/>
              </a:rPr>
              <a:t>VI</a:t>
            </a:r>
            <a:r>
              <a:rPr kumimoji="0" lang="en-US" sz="1400" b="1" dirty="0">
                <a:latin typeface="Times New Roman" pitchFamily="18" charset="0"/>
              </a:rPr>
              <a:t> 	</a:t>
            </a:r>
            <a:r>
              <a:rPr kumimoji="0" lang="en-US" sz="1400" b="1" dirty="0" err="1">
                <a:latin typeface="Times New Roman" pitchFamily="18" charset="0"/>
              </a:rPr>
              <a:t>VI</a:t>
            </a:r>
            <a:r>
              <a:rPr kumimoji="0" lang="en-US" sz="1400" b="1" dirty="0">
                <a:latin typeface="Times New Roman" pitchFamily="18" charset="0"/>
              </a:rPr>
              <a:t> 	VIII 	VI 	8 	</a:t>
            </a:r>
          </a:p>
          <a:p>
            <a:pPr>
              <a:lnSpc>
                <a:spcPct val="90000"/>
              </a:lnSpc>
              <a:spcBef>
                <a:spcPct val="0"/>
              </a:spcBef>
              <a:buFontTx/>
              <a:buNone/>
            </a:pPr>
            <a:r>
              <a:rPr kumimoji="0" lang="en-US" sz="1400" b="1" dirty="0">
                <a:latin typeface="Times New Roman" pitchFamily="18" charset="0"/>
              </a:rPr>
              <a:t>9 	V 	</a:t>
            </a:r>
            <a:r>
              <a:rPr kumimoji="0" lang="en-US" sz="1400" b="1" dirty="0" err="1">
                <a:latin typeface="Times New Roman" pitchFamily="18" charset="0"/>
              </a:rPr>
              <a:t>V</a:t>
            </a:r>
            <a:r>
              <a:rPr kumimoji="0" lang="en-US" sz="1400" b="1" dirty="0">
                <a:latin typeface="Times New Roman" pitchFamily="18" charset="0"/>
              </a:rPr>
              <a:t> 	</a:t>
            </a:r>
            <a:r>
              <a:rPr kumimoji="0" lang="en-US" sz="1400" b="1" dirty="0" err="1">
                <a:latin typeface="Times New Roman" pitchFamily="18" charset="0"/>
              </a:rPr>
              <a:t>V</a:t>
            </a:r>
            <a:r>
              <a:rPr kumimoji="0" lang="en-US" sz="1400" b="1" dirty="0">
                <a:latin typeface="Times New Roman" pitchFamily="18" charset="0"/>
              </a:rPr>
              <a:t> 	VII 	V 	9 	</a:t>
            </a:r>
          </a:p>
          <a:p>
            <a:pPr>
              <a:lnSpc>
                <a:spcPct val="90000"/>
              </a:lnSpc>
              <a:spcBef>
                <a:spcPct val="0"/>
              </a:spcBef>
              <a:buFontTx/>
              <a:buNone/>
            </a:pPr>
            <a:r>
              <a:rPr kumimoji="0" lang="en-US" sz="1400" b="1" dirty="0">
                <a:latin typeface="Times New Roman" pitchFamily="18" charset="0"/>
              </a:rPr>
              <a:t>10 	IIII 	</a:t>
            </a:r>
            <a:r>
              <a:rPr kumimoji="0" lang="en-US" sz="1400" b="1" dirty="0" err="1">
                <a:latin typeface="Times New Roman" pitchFamily="18" charset="0"/>
              </a:rPr>
              <a:t>IIII</a:t>
            </a:r>
            <a:r>
              <a:rPr kumimoji="0" lang="en-US" sz="1400" b="1" dirty="0">
                <a:latin typeface="Times New Roman" pitchFamily="18" charset="0"/>
              </a:rPr>
              <a:t> 	</a:t>
            </a:r>
            <a:r>
              <a:rPr kumimoji="0" lang="en-US" sz="1400" b="1" dirty="0" err="1">
                <a:latin typeface="Times New Roman" pitchFamily="18" charset="0"/>
              </a:rPr>
              <a:t>IIII</a:t>
            </a:r>
            <a:r>
              <a:rPr kumimoji="0" lang="en-US" sz="1400" b="1" dirty="0">
                <a:latin typeface="Times New Roman" pitchFamily="18" charset="0"/>
              </a:rPr>
              <a:t> 	VI 	IIII 	10 	</a:t>
            </a:r>
          </a:p>
          <a:p>
            <a:pPr>
              <a:lnSpc>
                <a:spcPct val="90000"/>
              </a:lnSpc>
              <a:spcBef>
                <a:spcPct val="0"/>
              </a:spcBef>
              <a:buFontTx/>
              <a:buNone/>
            </a:pPr>
            <a:r>
              <a:rPr kumimoji="0" lang="en-US" sz="1400" b="1" dirty="0">
                <a:latin typeface="Times New Roman" pitchFamily="18" charset="0"/>
              </a:rPr>
              <a:t>11 	III 	</a:t>
            </a:r>
            <a:r>
              <a:rPr kumimoji="0" lang="en-US" sz="1400" b="1" dirty="0" err="1">
                <a:latin typeface="Times New Roman" pitchFamily="18" charset="0"/>
              </a:rPr>
              <a:t>III</a:t>
            </a:r>
            <a:r>
              <a:rPr kumimoji="0" lang="en-US" sz="1400" b="1" dirty="0">
                <a:latin typeface="Times New Roman" pitchFamily="18" charset="0"/>
              </a:rPr>
              <a:t> 	</a:t>
            </a:r>
            <a:r>
              <a:rPr kumimoji="0" lang="en-US" sz="1400" b="1" dirty="0" err="1">
                <a:latin typeface="Times New Roman" pitchFamily="18" charset="0"/>
              </a:rPr>
              <a:t>III</a:t>
            </a:r>
            <a:r>
              <a:rPr kumimoji="0" lang="en-US" sz="1400" b="1" dirty="0">
                <a:latin typeface="Times New Roman" pitchFamily="18" charset="0"/>
              </a:rPr>
              <a:t> 	V 	III 	11 	</a:t>
            </a:r>
          </a:p>
          <a:p>
            <a:pPr>
              <a:lnSpc>
                <a:spcPct val="90000"/>
              </a:lnSpc>
              <a:spcBef>
                <a:spcPct val="0"/>
              </a:spcBef>
              <a:buFontTx/>
              <a:buNone/>
            </a:pPr>
            <a:r>
              <a:rPr kumimoji="0" lang="en-US" sz="1400" b="1" dirty="0">
                <a:latin typeface="Times New Roman" pitchFamily="18" charset="0"/>
              </a:rPr>
              <a:t>12 	</a:t>
            </a:r>
            <a:r>
              <a:rPr kumimoji="0" lang="en-US" sz="1400" b="1" dirty="0" err="1">
                <a:latin typeface="Times New Roman" pitchFamily="18" charset="0"/>
              </a:rPr>
              <a:t>pridie</a:t>
            </a:r>
            <a:r>
              <a:rPr kumimoji="0" lang="en-US" sz="1400" b="1" dirty="0">
                <a:latin typeface="Times New Roman" pitchFamily="18" charset="0"/>
              </a:rPr>
              <a:t> 	</a:t>
            </a:r>
            <a:r>
              <a:rPr kumimoji="0" lang="en-US" sz="1400" b="1" dirty="0" err="1">
                <a:latin typeface="Times New Roman" pitchFamily="18" charset="0"/>
              </a:rPr>
              <a:t>pridie</a:t>
            </a:r>
            <a:r>
              <a:rPr kumimoji="0" lang="en-US" sz="1400" b="1" dirty="0">
                <a:latin typeface="Times New Roman" pitchFamily="18" charset="0"/>
              </a:rPr>
              <a:t> 	</a:t>
            </a:r>
            <a:r>
              <a:rPr kumimoji="0" lang="en-US" sz="1400" b="1" dirty="0" err="1">
                <a:latin typeface="Times New Roman" pitchFamily="18" charset="0"/>
              </a:rPr>
              <a:t>pridie</a:t>
            </a:r>
            <a:r>
              <a:rPr kumimoji="0" lang="en-US" sz="1400" b="1" dirty="0">
                <a:latin typeface="Times New Roman" pitchFamily="18" charset="0"/>
              </a:rPr>
              <a:t> 	IIII 	</a:t>
            </a:r>
            <a:r>
              <a:rPr kumimoji="0" lang="en-US" sz="1400" b="1" dirty="0" err="1">
                <a:latin typeface="Times New Roman" pitchFamily="18" charset="0"/>
              </a:rPr>
              <a:t>pridie</a:t>
            </a:r>
            <a:r>
              <a:rPr kumimoji="0" lang="en-US" sz="1400" b="1" dirty="0">
                <a:latin typeface="Times New Roman" pitchFamily="18" charset="0"/>
              </a:rPr>
              <a:t> 	12 	</a:t>
            </a:r>
          </a:p>
          <a:p>
            <a:pPr>
              <a:lnSpc>
                <a:spcPct val="90000"/>
              </a:lnSpc>
              <a:spcBef>
                <a:spcPct val="0"/>
              </a:spcBef>
              <a:buFontTx/>
              <a:buNone/>
            </a:pPr>
            <a:r>
              <a:rPr kumimoji="0" lang="en-US" sz="1400" b="1" dirty="0">
                <a:latin typeface="Times New Roman" pitchFamily="18" charset="0"/>
              </a:rPr>
              <a:t>13 	</a:t>
            </a:r>
            <a:r>
              <a:rPr kumimoji="0" lang="en-US" sz="1400" b="1" i="1" dirty="0" err="1">
                <a:solidFill>
                  <a:srgbClr val="990033"/>
                </a:solidFill>
                <a:latin typeface="Times New Roman" pitchFamily="18" charset="0"/>
              </a:rPr>
              <a:t>Idus</a:t>
            </a:r>
            <a:r>
              <a:rPr kumimoji="0" lang="en-US" sz="1400" b="1" dirty="0">
                <a:solidFill>
                  <a:srgbClr val="990033"/>
                </a:solidFill>
                <a:latin typeface="Times New Roman" pitchFamily="18" charset="0"/>
              </a:rPr>
              <a:t> 	</a:t>
            </a:r>
            <a:r>
              <a:rPr kumimoji="0" lang="en-US" sz="1400" b="1" i="1" dirty="0" err="1">
                <a:solidFill>
                  <a:srgbClr val="990033"/>
                </a:solidFill>
                <a:latin typeface="Times New Roman" pitchFamily="18" charset="0"/>
              </a:rPr>
              <a:t>Idus</a:t>
            </a:r>
            <a:r>
              <a:rPr kumimoji="0" lang="en-US" sz="1400" b="1" dirty="0">
                <a:solidFill>
                  <a:srgbClr val="990033"/>
                </a:solidFill>
                <a:latin typeface="Times New Roman" pitchFamily="18" charset="0"/>
              </a:rPr>
              <a:t> 	</a:t>
            </a:r>
            <a:r>
              <a:rPr kumimoji="0" lang="en-US" sz="1400" b="1" i="1" dirty="0" err="1">
                <a:solidFill>
                  <a:srgbClr val="990033"/>
                </a:solidFill>
                <a:latin typeface="Times New Roman" pitchFamily="18" charset="0"/>
              </a:rPr>
              <a:t>Idus</a:t>
            </a:r>
            <a:r>
              <a:rPr kumimoji="0" lang="en-US" sz="1400" b="1" dirty="0">
                <a:latin typeface="Times New Roman" pitchFamily="18" charset="0"/>
              </a:rPr>
              <a:t> 	III 	</a:t>
            </a:r>
            <a:r>
              <a:rPr kumimoji="0" lang="en-US" sz="1400" b="1" i="1" dirty="0" err="1">
                <a:solidFill>
                  <a:srgbClr val="990033"/>
                </a:solidFill>
                <a:latin typeface="Times New Roman" pitchFamily="18" charset="0"/>
              </a:rPr>
              <a:t>Idus</a:t>
            </a:r>
            <a:r>
              <a:rPr kumimoji="0" lang="en-US" sz="1400" b="1" dirty="0">
                <a:latin typeface="Times New Roman" pitchFamily="18" charset="0"/>
              </a:rPr>
              <a:t> 	13 	</a:t>
            </a:r>
          </a:p>
          <a:p>
            <a:pPr>
              <a:lnSpc>
                <a:spcPct val="90000"/>
              </a:lnSpc>
              <a:spcBef>
                <a:spcPct val="0"/>
              </a:spcBef>
              <a:buFontTx/>
              <a:buNone/>
            </a:pPr>
            <a:r>
              <a:rPr kumimoji="0" lang="en-US" sz="1400" b="1" dirty="0">
                <a:latin typeface="Times New Roman" pitchFamily="18" charset="0"/>
              </a:rPr>
              <a:t>14 	XIX 	XVI 	</a:t>
            </a:r>
            <a:r>
              <a:rPr kumimoji="0" lang="en-US" sz="1400" b="1" dirty="0" err="1">
                <a:latin typeface="Times New Roman" pitchFamily="18" charset="0"/>
              </a:rPr>
              <a:t>XVI</a:t>
            </a:r>
            <a:r>
              <a:rPr kumimoji="0" lang="en-US" sz="1400" b="1" dirty="0">
                <a:latin typeface="Times New Roman" pitchFamily="18" charset="0"/>
              </a:rPr>
              <a:t> 	</a:t>
            </a:r>
            <a:r>
              <a:rPr kumimoji="0" lang="en-US" sz="1400" b="1" dirty="0" err="1">
                <a:latin typeface="Times New Roman" pitchFamily="18" charset="0"/>
              </a:rPr>
              <a:t>pridie</a:t>
            </a:r>
            <a:r>
              <a:rPr kumimoji="0" lang="en-US" sz="1400" b="1" dirty="0">
                <a:latin typeface="Times New Roman" pitchFamily="18" charset="0"/>
              </a:rPr>
              <a:t> 	XVIII 	14 	</a:t>
            </a:r>
          </a:p>
          <a:p>
            <a:pPr>
              <a:lnSpc>
                <a:spcPct val="90000"/>
              </a:lnSpc>
              <a:spcBef>
                <a:spcPct val="0"/>
              </a:spcBef>
              <a:buFontTx/>
              <a:buNone/>
            </a:pPr>
            <a:r>
              <a:rPr kumimoji="0" lang="en-US" sz="1400" b="1" dirty="0">
                <a:latin typeface="Times New Roman" pitchFamily="18" charset="0"/>
              </a:rPr>
              <a:t>15 	XVIII 	XV 	</a:t>
            </a:r>
            <a:r>
              <a:rPr kumimoji="0" lang="en-US" sz="1400" b="1" dirty="0" err="1">
                <a:latin typeface="Times New Roman" pitchFamily="18" charset="0"/>
              </a:rPr>
              <a:t>XV</a:t>
            </a:r>
            <a:r>
              <a:rPr kumimoji="0" lang="en-US" sz="1400" b="1" dirty="0">
                <a:latin typeface="Times New Roman" pitchFamily="18" charset="0"/>
              </a:rPr>
              <a:t> 	</a:t>
            </a:r>
            <a:r>
              <a:rPr kumimoji="0" lang="en-US" sz="1400" b="1" i="1" dirty="0" err="1">
                <a:solidFill>
                  <a:srgbClr val="990033"/>
                </a:solidFill>
                <a:latin typeface="Times New Roman" pitchFamily="18" charset="0"/>
              </a:rPr>
              <a:t>Idus</a:t>
            </a:r>
            <a:r>
              <a:rPr kumimoji="0" lang="en-US" sz="1400" b="1" dirty="0">
                <a:latin typeface="Times New Roman" pitchFamily="18" charset="0"/>
              </a:rPr>
              <a:t> 	XVII 	15 	</a:t>
            </a:r>
          </a:p>
          <a:p>
            <a:pPr>
              <a:lnSpc>
                <a:spcPct val="90000"/>
              </a:lnSpc>
              <a:spcBef>
                <a:spcPct val="0"/>
              </a:spcBef>
              <a:buFontTx/>
              <a:buNone/>
            </a:pPr>
            <a:r>
              <a:rPr kumimoji="0" lang="en-US" sz="1400" b="1" dirty="0">
                <a:latin typeface="Times New Roman" pitchFamily="18" charset="0"/>
              </a:rPr>
              <a:t>16 	XVII 	XIIII 	</a:t>
            </a:r>
            <a:r>
              <a:rPr kumimoji="0" lang="en-US" sz="1400" b="1" dirty="0" err="1">
                <a:latin typeface="Times New Roman" pitchFamily="18" charset="0"/>
              </a:rPr>
              <a:t>XIIII</a:t>
            </a:r>
            <a:r>
              <a:rPr kumimoji="0" lang="en-US" sz="1400" b="1" dirty="0">
                <a:latin typeface="Times New Roman" pitchFamily="18" charset="0"/>
              </a:rPr>
              <a:t> 	XVII 	XVI 	16 	</a:t>
            </a:r>
          </a:p>
          <a:p>
            <a:pPr>
              <a:lnSpc>
                <a:spcPct val="90000"/>
              </a:lnSpc>
              <a:spcBef>
                <a:spcPct val="0"/>
              </a:spcBef>
              <a:buFontTx/>
              <a:buNone/>
            </a:pPr>
            <a:r>
              <a:rPr kumimoji="0" lang="en-US" sz="1400" b="1" dirty="0">
                <a:latin typeface="Times New Roman" pitchFamily="18" charset="0"/>
              </a:rPr>
              <a:t>17 	XVI 	XIII 	</a:t>
            </a:r>
            <a:r>
              <a:rPr kumimoji="0" lang="en-US" sz="1400" b="1" dirty="0" err="1">
                <a:latin typeface="Times New Roman" pitchFamily="18" charset="0"/>
              </a:rPr>
              <a:t>XIII</a:t>
            </a:r>
            <a:r>
              <a:rPr kumimoji="0" lang="en-US" sz="1400" b="1" dirty="0">
                <a:latin typeface="Times New Roman" pitchFamily="18" charset="0"/>
              </a:rPr>
              <a:t> 	XVI 	XV 	17 	</a:t>
            </a:r>
          </a:p>
          <a:p>
            <a:pPr>
              <a:lnSpc>
                <a:spcPct val="90000"/>
              </a:lnSpc>
              <a:spcBef>
                <a:spcPct val="0"/>
              </a:spcBef>
              <a:buFontTx/>
              <a:buNone/>
            </a:pPr>
            <a:r>
              <a:rPr kumimoji="0" lang="en-US" sz="1400" b="1" dirty="0">
                <a:latin typeface="Times New Roman" pitchFamily="18" charset="0"/>
              </a:rPr>
              <a:t>18 	XV 	XII 	</a:t>
            </a:r>
            <a:r>
              <a:rPr kumimoji="0" lang="en-US" sz="1400" b="1" dirty="0" err="1">
                <a:latin typeface="Times New Roman" pitchFamily="18" charset="0"/>
              </a:rPr>
              <a:t>XII</a:t>
            </a:r>
            <a:r>
              <a:rPr kumimoji="0" lang="en-US" sz="1400" b="1" dirty="0">
                <a:latin typeface="Times New Roman" pitchFamily="18" charset="0"/>
              </a:rPr>
              <a:t> 	XV 	XIIII 	18 	</a:t>
            </a:r>
          </a:p>
          <a:p>
            <a:pPr>
              <a:lnSpc>
                <a:spcPct val="90000"/>
              </a:lnSpc>
              <a:spcBef>
                <a:spcPct val="0"/>
              </a:spcBef>
              <a:buFontTx/>
              <a:buNone/>
            </a:pPr>
            <a:r>
              <a:rPr kumimoji="0" lang="en-US" sz="1400" b="1" dirty="0">
                <a:latin typeface="Times New Roman" pitchFamily="18" charset="0"/>
              </a:rPr>
              <a:t>19 	XIIII 	XI 	</a:t>
            </a:r>
            <a:r>
              <a:rPr kumimoji="0" lang="en-US" sz="1400" b="1" dirty="0" err="1">
                <a:latin typeface="Times New Roman" pitchFamily="18" charset="0"/>
              </a:rPr>
              <a:t>XI</a:t>
            </a:r>
            <a:r>
              <a:rPr kumimoji="0" lang="en-US" sz="1400" b="1" dirty="0">
                <a:latin typeface="Times New Roman" pitchFamily="18" charset="0"/>
              </a:rPr>
              <a:t> 	XIIII 	XIII 	19 	</a:t>
            </a:r>
          </a:p>
          <a:p>
            <a:pPr>
              <a:lnSpc>
                <a:spcPct val="90000"/>
              </a:lnSpc>
              <a:spcBef>
                <a:spcPct val="0"/>
              </a:spcBef>
              <a:buFontTx/>
              <a:buNone/>
            </a:pPr>
            <a:r>
              <a:rPr kumimoji="0" lang="en-US" sz="1400" b="1" dirty="0">
                <a:latin typeface="Times New Roman" pitchFamily="18" charset="0"/>
              </a:rPr>
              <a:t>20 	XIII 	X 	</a:t>
            </a:r>
            <a:r>
              <a:rPr kumimoji="0" lang="en-US" sz="1400" b="1" dirty="0" err="1">
                <a:latin typeface="Times New Roman" pitchFamily="18" charset="0"/>
              </a:rPr>
              <a:t>X</a:t>
            </a:r>
            <a:r>
              <a:rPr kumimoji="0" lang="en-US" sz="1400" b="1" dirty="0">
                <a:latin typeface="Times New Roman" pitchFamily="18" charset="0"/>
              </a:rPr>
              <a:t> 	XIII 	XII 	20 	</a:t>
            </a:r>
          </a:p>
          <a:p>
            <a:pPr>
              <a:lnSpc>
                <a:spcPct val="90000"/>
              </a:lnSpc>
              <a:spcBef>
                <a:spcPct val="0"/>
              </a:spcBef>
              <a:buFontTx/>
              <a:buNone/>
            </a:pPr>
            <a:r>
              <a:rPr kumimoji="0" lang="en-US" sz="1400" b="1" dirty="0">
                <a:latin typeface="Times New Roman" pitchFamily="18" charset="0"/>
              </a:rPr>
              <a:t>21 	XII 	IX 	</a:t>
            </a:r>
            <a:r>
              <a:rPr kumimoji="0" lang="en-US" sz="1400" b="1" dirty="0" err="1">
                <a:latin typeface="Times New Roman" pitchFamily="18" charset="0"/>
              </a:rPr>
              <a:t>IX</a:t>
            </a:r>
            <a:r>
              <a:rPr kumimoji="0" lang="en-US" sz="1400" b="1" dirty="0">
                <a:latin typeface="Times New Roman" pitchFamily="18" charset="0"/>
              </a:rPr>
              <a:t> 	XII 	XI 	21 	</a:t>
            </a:r>
          </a:p>
          <a:p>
            <a:pPr>
              <a:lnSpc>
                <a:spcPct val="90000"/>
              </a:lnSpc>
              <a:spcBef>
                <a:spcPct val="0"/>
              </a:spcBef>
              <a:buFontTx/>
              <a:buNone/>
            </a:pPr>
            <a:r>
              <a:rPr kumimoji="0" lang="en-US" sz="1400" b="1" dirty="0">
                <a:latin typeface="Times New Roman" pitchFamily="18" charset="0"/>
              </a:rPr>
              <a:t>22 	XI 	VIII 	</a:t>
            </a:r>
            <a:r>
              <a:rPr kumimoji="0" lang="en-US" sz="1400" b="1" dirty="0" err="1">
                <a:latin typeface="Times New Roman" pitchFamily="18" charset="0"/>
              </a:rPr>
              <a:t>VIII</a:t>
            </a:r>
            <a:r>
              <a:rPr kumimoji="0" lang="en-US" sz="1400" b="1" dirty="0">
                <a:latin typeface="Times New Roman" pitchFamily="18" charset="0"/>
              </a:rPr>
              <a:t> 	XI 	X 	22 	</a:t>
            </a:r>
          </a:p>
          <a:p>
            <a:pPr>
              <a:lnSpc>
                <a:spcPct val="90000"/>
              </a:lnSpc>
              <a:spcBef>
                <a:spcPct val="0"/>
              </a:spcBef>
              <a:buFontTx/>
              <a:buNone/>
            </a:pPr>
            <a:r>
              <a:rPr kumimoji="0" lang="en-US" sz="1400" b="1" dirty="0">
                <a:latin typeface="Times New Roman" pitchFamily="18" charset="0"/>
              </a:rPr>
              <a:t>23 	X 	VII 	</a:t>
            </a:r>
            <a:r>
              <a:rPr kumimoji="0" lang="en-US" sz="1400" b="1" dirty="0" err="1">
                <a:latin typeface="Times New Roman" pitchFamily="18" charset="0"/>
              </a:rPr>
              <a:t>VII</a:t>
            </a:r>
            <a:r>
              <a:rPr kumimoji="0" lang="en-US" sz="1400" b="1" dirty="0">
                <a:latin typeface="Times New Roman" pitchFamily="18" charset="0"/>
              </a:rPr>
              <a:t> 	X 	IX 	23 	</a:t>
            </a:r>
          </a:p>
          <a:p>
            <a:pPr>
              <a:lnSpc>
                <a:spcPct val="90000"/>
              </a:lnSpc>
              <a:spcBef>
                <a:spcPct val="0"/>
              </a:spcBef>
              <a:buFontTx/>
              <a:buNone/>
            </a:pPr>
            <a:r>
              <a:rPr kumimoji="0" lang="en-US" sz="1400" b="1" dirty="0">
                <a:latin typeface="Times New Roman" pitchFamily="18" charset="0"/>
              </a:rPr>
              <a:t>24 	IX 	VI 	</a:t>
            </a:r>
            <a:r>
              <a:rPr kumimoji="0" lang="en-US" sz="1400" b="1" dirty="0" err="1">
                <a:latin typeface="Times New Roman" pitchFamily="18" charset="0"/>
              </a:rPr>
              <a:t>VI</a:t>
            </a:r>
            <a:r>
              <a:rPr kumimoji="0" lang="en-US" sz="1400" b="1" dirty="0">
                <a:latin typeface="Times New Roman" pitchFamily="18" charset="0"/>
              </a:rPr>
              <a:t> 	IX 	VIII 	24 	</a:t>
            </a:r>
          </a:p>
          <a:p>
            <a:pPr>
              <a:lnSpc>
                <a:spcPct val="90000"/>
              </a:lnSpc>
              <a:spcBef>
                <a:spcPct val="0"/>
              </a:spcBef>
              <a:buFontTx/>
              <a:buNone/>
            </a:pPr>
            <a:r>
              <a:rPr kumimoji="0" lang="en-US" sz="1400" b="1" dirty="0">
                <a:latin typeface="Times New Roman" pitchFamily="18" charset="0"/>
              </a:rPr>
              <a:t>25 	VIII 	V 	</a:t>
            </a:r>
            <a:r>
              <a:rPr kumimoji="0" lang="en-US" sz="1400" b="1" dirty="0" err="1">
                <a:solidFill>
                  <a:srgbClr val="990033"/>
                </a:solidFill>
                <a:latin typeface="Times New Roman" pitchFamily="18" charset="0"/>
              </a:rPr>
              <a:t>bis</a:t>
            </a:r>
            <a:r>
              <a:rPr kumimoji="0" lang="en-US" sz="1400" b="1" dirty="0">
                <a:solidFill>
                  <a:srgbClr val="990033"/>
                </a:solidFill>
                <a:latin typeface="Times New Roman" pitchFamily="18" charset="0"/>
              </a:rPr>
              <a:t> VI</a:t>
            </a:r>
            <a:r>
              <a:rPr kumimoji="0" lang="en-US" sz="1400" b="1" dirty="0">
                <a:latin typeface="Times New Roman" pitchFamily="18" charset="0"/>
              </a:rPr>
              <a:t> 	VIII 	VII 	25 	</a:t>
            </a:r>
          </a:p>
          <a:p>
            <a:pPr>
              <a:lnSpc>
                <a:spcPct val="90000"/>
              </a:lnSpc>
              <a:spcBef>
                <a:spcPct val="0"/>
              </a:spcBef>
              <a:buFontTx/>
              <a:buNone/>
            </a:pPr>
            <a:r>
              <a:rPr kumimoji="0" lang="en-US" sz="1400" b="1" dirty="0">
                <a:latin typeface="Times New Roman" pitchFamily="18" charset="0"/>
              </a:rPr>
              <a:t>26 	VII 	IIII 	V 	VII 	VI 	26 	</a:t>
            </a:r>
          </a:p>
          <a:p>
            <a:pPr>
              <a:lnSpc>
                <a:spcPct val="90000"/>
              </a:lnSpc>
              <a:spcBef>
                <a:spcPct val="0"/>
              </a:spcBef>
              <a:buFontTx/>
              <a:buNone/>
            </a:pPr>
            <a:r>
              <a:rPr kumimoji="0" lang="en-US" sz="1400" b="1" dirty="0">
                <a:latin typeface="Times New Roman" pitchFamily="18" charset="0"/>
              </a:rPr>
              <a:t>27 	VI 	III 	IIII 	VI 	V 	27 	</a:t>
            </a:r>
          </a:p>
          <a:p>
            <a:pPr>
              <a:lnSpc>
                <a:spcPct val="90000"/>
              </a:lnSpc>
              <a:spcBef>
                <a:spcPct val="0"/>
              </a:spcBef>
              <a:buFontTx/>
              <a:buNone/>
            </a:pPr>
            <a:r>
              <a:rPr kumimoji="0" lang="en-US" sz="1400" b="1" dirty="0">
                <a:latin typeface="Times New Roman" pitchFamily="18" charset="0"/>
              </a:rPr>
              <a:t>28 	V 	</a:t>
            </a:r>
            <a:r>
              <a:rPr kumimoji="0" lang="en-US" sz="1400" b="1" dirty="0" err="1">
                <a:latin typeface="Times New Roman" pitchFamily="18" charset="0"/>
              </a:rPr>
              <a:t>pridie</a:t>
            </a:r>
            <a:r>
              <a:rPr kumimoji="0" lang="en-US" sz="1400" b="1" dirty="0">
                <a:latin typeface="Times New Roman" pitchFamily="18" charset="0"/>
              </a:rPr>
              <a:t> 	III 	V 	IIII 	28 	</a:t>
            </a:r>
          </a:p>
          <a:p>
            <a:pPr>
              <a:lnSpc>
                <a:spcPct val="90000"/>
              </a:lnSpc>
              <a:spcBef>
                <a:spcPct val="0"/>
              </a:spcBef>
              <a:buFontTx/>
              <a:buNone/>
            </a:pPr>
            <a:r>
              <a:rPr kumimoji="0" lang="en-US" sz="1400" b="1" dirty="0">
                <a:latin typeface="Times New Roman" pitchFamily="18" charset="0"/>
              </a:rPr>
              <a:t>29 	IIII 	- 	</a:t>
            </a:r>
            <a:r>
              <a:rPr kumimoji="0" lang="en-US" sz="1400" b="1" dirty="0" err="1">
                <a:latin typeface="Times New Roman" pitchFamily="18" charset="0"/>
              </a:rPr>
              <a:t>pridie</a:t>
            </a:r>
            <a:r>
              <a:rPr kumimoji="0" lang="en-US" sz="1400" b="1" dirty="0">
                <a:latin typeface="Times New Roman" pitchFamily="18" charset="0"/>
              </a:rPr>
              <a:t> 	IIII 	III 	29 	</a:t>
            </a:r>
          </a:p>
          <a:p>
            <a:pPr>
              <a:lnSpc>
                <a:spcPct val="90000"/>
              </a:lnSpc>
              <a:spcBef>
                <a:spcPct val="0"/>
              </a:spcBef>
              <a:buFontTx/>
              <a:buNone/>
            </a:pPr>
            <a:r>
              <a:rPr kumimoji="0" lang="en-US" sz="1400" b="1" dirty="0">
                <a:latin typeface="Times New Roman" pitchFamily="18" charset="0"/>
              </a:rPr>
              <a:t>30 	III 	- 	- 	III 	</a:t>
            </a:r>
            <a:r>
              <a:rPr kumimoji="0" lang="en-US" sz="1400" b="1" dirty="0" err="1">
                <a:latin typeface="Times New Roman" pitchFamily="18" charset="0"/>
              </a:rPr>
              <a:t>pridie</a:t>
            </a:r>
            <a:r>
              <a:rPr kumimoji="0" lang="en-US" sz="1400" b="1" dirty="0">
                <a:latin typeface="Times New Roman" pitchFamily="18" charset="0"/>
              </a:rPr>
              <a:t> 	30 	</a:t>
            </a:r>
          </a:p>
          <a:p>
            <a:pPr>
              <a:lnSpc>
                <a:spcPct val="90000"/>
              </a:lnSpc>
              <a:spcBef>
                <a:spcPct val="0"/>
              </a:spcBef>
              <a:buFontTx/>
              <a:buNone/>
            </a:pPr>
            <a:r>
              <a:rPr kumimoji="0" lang="en-US" sz="1400" b="1" dirty="0">
                <a:latin typeface="Times New Roman" pitchFamily="18" charset="0"/>
              </a:rPr>
              <a:t>31 	</a:t>
            </a:r>
            <a:r>
              <a:rPr kumimoji="0" lang="en-US" sz="1400" b="1" dirty="0" err="1">
                <a:latin typeface="Times New Roman" pitchFamily="18" charset="0"/>
              </a:rPr>
              <a:t>pridie</a:t>
            </a:r>
            <a:r>
              <a:rPr kumimoji="0" lang="en-US" sz="1400" b="1" dirty="0">
                <a:latin typeface="Times New Roman" pitchFamily="18" charset="0"/>
              </a:rPr>
              <a:t> 	- 	- 	</a:t>
            </a:r>
            <a:r>
              <a:rPr kumimoji="0" lang="en-US" sz="1400" b="1" dirty="0" err="1">
                <a:latin typeface="Times New Roman" pitchFamily="18" charset="0"/>
              </a:rPr>
              <a:t>pridie</a:t>
            </a:r>
            <a:r>
              <a:rPr kumimoji="0" lang="en-US" sz="1400" b="1" dirty="0">
                <a:latin typeface="Times New Roman" pitchFamily="18" charset="0"/>
              </a:rPr>
              <a:t> 	- 	31 </a:t>
            </a:r>
          </a:p>
        </p:txBody>
      </p:sp>
      <p:sp>
        <p:nvSpPr>
          <p:cNvPr id="4" name="TextBox 3"/>
          <p:cNvSpPr txBox="1"/>
          <p:nvPr/>
        </p:nvSpPr>
        <p:spPr>
          <a:xfrm>
            <a:off x="3159050" y="6381328"/>
            <a:ext cx="936104" cy="584775"/>
          </a:xfrm>
          <a:prstGeom prst="rect">
            <a:avLst/>
          </a:prstGeom>
          <a:noFill/>
        </p:spPr>
        <p:txBody>
          <a:bodyPr wrap="square" rtlCol="0">
            <a:spAutoFit/>
          </a:bodyPr>
          <a:lstStyle/>
          <a:p>
            <a:pPr algn="ctr">
              <a:buNone/>
            </a:pPr>
            <a:r>
              <a:rPr lang="en-GB" sz="1600" b="1" dirty="0">
                <a:solidFill>
                  <a:srgbClr val="FFC000"/>
                </a:solidFill>
                <a:effectLst>
                  <a:outerShdw blurRad="38100" dist="38100" dir="2700000" algn="tl">
                    <a:srgbClr val="000000">
                      <a:alpha val="43137"/>
                    </a:srgbClr>
                  </a:outerShdw>
                </a:effectLst>
              </a:rPr>
              <a:t>LEAP YEAR</a:t>
            </a:r>
          </a:p>
        </p:txBody>
      </p:sp>
    </p:spTree>
    <p:extLst>
      <p:ext uri="{BB962C8B-B14F-4D97-AF65-F5344CB8AC3E}">
        <p14:creationId xmlns:p14="http://schemas.microsoft.com/office/powerpoint/2010/main" val="409883694"/>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250"/>
                                  </p:stCondLst>
                                  <p:childTnLst>
                                    <p:set>
                                      <p:cBhvr>
                                        <p:cTn id="6" dur="1" fill="hold">
                                          <p:stCondLst>
                                            <p:cond delay="0"/>
                                          </p:stCondLst>
                                        </p:cTn>
                                        <p:tgtEl>
                                          <p:spTgt spid="499714"/>
                                        </p:tgtEl>
                                        <p:attrNameLst>
                                          <p:attrName>style.visibility</p:attrName>
                                        </p:attrNameLst>
                                      </p:cBhvr>
                                      <p:to>
                                        <p:strVal val="visible"/>
                                      </p:to>
                                    </p:set>
                                    <p:animEffect transition="in" filter="circle(in)">
                                      <p:cBhvr>
                                        <p:cTn id="7" dur="2000"/>
                                        <p:tgtEl>
                                          <p:spTgt spid="49971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par>
                                <p:cTn id="16" presetID="31" presetClass="entr" presetSubtype="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1000" fill="hold"/>
                                        <p:tgtEl>
                                          <p:spTgt spid="4"/>
                                        </p:tgtEl>
                                        <p:attrNameLst>
                                          <p:attrName>ppt_w</p:attrName>
                                        </p:attrNameLst>
                                      </p:cBhvr>
                                      <p:tavLst>
                                        <p:tav tm="0">
                                          <p:val>
                                            <p:fltVal val="0"/>
                                          </p:val>
                                        </p:tav>
                                        <p:tav tm="100000">
                                          <p:val>
                                            <p:strVal val="#ppt_w"/>
                                          </p:val>
                                        </p:tav>
                                      </p:tavLst>
                                    </p:anim>
                                    <p:anim calcmode="lin" valueType="num">
                                      <p:cBhvr>
                                        <p:cTn id="19" dur="1000" fill="hold"/>
                                        <p:tgtEl>
                                          <p:spTgt spid="4"/>
                                        </p:tgtEl>
                                        <p:attrNameLst>
                                          <p:attrName>ppt_h</p:attrName>
                                        </p:attrNameLst>
                                      </p:cBhvr>
                                      <p:tavLst>
                                        <p:tav tm="0">
                                          <p:val>
                                            <p:fltVal val="0"/>
                                          </p:val>
                                        </p:tav>
                                        <p:tav tm="100000">
                                          <p:val>
                                            <p:strVal val="#ppt_h"/>
                                          </p:val>
                                        </p:tav>
                                      </p:tavLst>
                                    </p:anim>
                                    <p:anim calcmode="lin" valueType="num">
                                      <p:cBhvr>
                                        <p:cTn id="20" dur="1000" fill="hold"/>
                                        <p:tgtEl>
                                          <p:spTgt spid="4"/>
                                        </p:tgtEl>
                                        <p:attrNameLst>
                                          <p:attrName>style.rotation</p:attrName>
                                        </p:attrNameLst>
                                      </p:cBhvr>
                                      <p:tavLst>
                                        <p:tav tm="0">
                                          <p:val>
                                            <p:fltVal val="90"/>
                                          </p:val>
                                        </p:tav>
                                        <p:tav tm="100000">
                                          <p:val>
                                            <p:fltVal val="0"/>
                                          </p:val>
                                        </p:tav>
                                      </p:tavLst>
                                    </p:anim>
                                    <p:animEffect transition="in" filter="fade">
                                      <p:cBhvr>
                                        <p:cTn id="21"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499714" grpId="0"/>
      <p:bldP spid="4"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4886801644_dfe0d1ea71"/>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600" b="77200" l="10329" r="89437">
                        <a14:foregroundMark x1="15023" y1="6400" x2="15023" y2="6400"/>
                        <a14:foregroundMark x1="12441" y1="11600" x2="12441" y2="11600"/>
                        <a14:foregroundMark x1="11268" y1="25200" x2="11268" y2="25200"/>
                        <a14:foregroundMark x1="10329" y1="65800" x2="10329" y2="65800"/>
                        <a14:foregroundMark x1="20657" y1="76400" x2="20657" y2="76400"/>
                        <a14:foregroundMark x1="39906" y1="77200" x2="39906" y2="77200"/>
                        <a14:foregroundMark x1="42723" y1="75000" x2="42723" y2="75000"/>
                        <a14:foregroundMark x1="38732" y1="72800" x2="38732" y2="72800"/>
                        <a14:foregroundMark x1="27700" y1="76400" x2="27700" y2="76400"/>
                        <a14:foregroundMark x1="24413" y1="76600" x2="24413" y2="76600"/>
                        <a14:foregroundMark x1="26056" y1="76600" x2="26056" y2="76600"/>
                        <a14:foregroundMark x1="88028" y1="30600" x2="88028" y2="30600"/>
                        <a14:foregroundMark x1="88967" y1="28400" x2="88967" y2="28400"/>
                        <a14:foregroundMark x1="76291" y1="69600" x2="76291" y2="69600"/>
                        <a14:foregroundMark x1="77934" y1="71800" x2="77934" y2="71800"/>
                        <a14:foregroundMark x1="84977" y1="68000" x2="84977" y2="68000"/>
                        <a14:foregroundMark x1="85446" y1="71000" x2="85446" y2="71000"/>
                        <a14:foregroundMark x1="83333" y1="65600" x2="83333" y2="65600"/>
                        <a14:foregroundMark x1="80282" y1="76400" x2="80282" y2="76400"/>
                        <a14:foregroundMark x1="74413" y1="76600" x2="74413" y2="76600"/>
                        <a14:foregroundMark x1="59624" y1="76200" x2="59624" y2="76200"/>
                        <a14:foregroundMark x1="56338" y1="74400" x2="56338" y2="74400"/>
                        <a14:foregroundMark x1="53052" y1="76600" x2="53052" y2="76600"/>
                        <a14:foregroundMark x1="52582" y1="74600" x2="52582" y2="74600"/>
                        <a14:foregroundMark x1="61972" y1="76600" x2="61972" y2="76600"/>
                        <a14:foregroundMark x1="33099" y1="76400" x2="33099" y2="76400"/>
                        <a14:foregroundMark x1="31221" y1="76600" x2="31221" y2="76600"/>
                        <a14:foregroundMark x1="23239" y1="76800" x2="23239" y2="76800"/>
                        <a14:foregroundMark x1="87324" y1="69200" x2="87324" y2="69200"/>
                        <a14:foregroundMark x1="81221" y1="64600" x2="81221" y2="64600"/>
                        <a14:foregroundMark x1="84507" y1="63800" x2="84507" y2="63800"/>
                        <a14:foregroundMark x1="86150" y1="64600" x2="86150" y2="64600"/>
                        <a14:foregroundMark x1="86854" y1="65600" x2="86854" y2="65600"/>
                        <a14:foregroundMark x1="89437" y1="45000" x2="89437" y2="45000"/>
                        <a14:foregroundMark x1="39906" y1="9000" x2="39906" y2="9000"/>
                        <a14:foregroundMark x1="25352" y1="5600" x2="25352" y2="5600"/>
                        <a14:foregroundMark x1="13146" y1="76600" x2="13146" y2="76600"/>
                      </a14:backgroundRemoval>
                    </a14:imgEffect>
                  </a14:imgLayer>
                </a14:imgProps>
              </a:ext>
            </a:extLst>
          </a:blip>
          <a:srcRect l="7327" t="7780" r="7747" b="24810"/>
          <a:stretch>
            <a:fillRect/>
          </a:stretch>
        </p:blipFill>
        <p:spPr bwMode="auto">
          <a:xfrm>
            <a:off x="1774675" y="28860"/>
            <a:ext cx="7333829" cy="6829140"/>
          </a:xfrm>
          <a:prstGeom prst="rect">
            <a:avLst/>
          </a:prstGeom>
          <a:noFill/>
        </p:spPr>
      </p:pic>
    </p:spTree>
    <p:extLst>
      <p:ext uri="{BB962C8B-B14F-4D97-AF65-F5344CB8AC3E}">
        <p14:creationId xmlns:p14="http://schemas.microsoft.com/office/powerpoint/2010/main" val="2685373404"/>
      </p:ext>
    </p:extLst>
  </p:cSld>
  <p:clrMapOvr>
    <a:masterClrMapping/>
  </p:clrMapOvr>
  <p:transition spd="slow">
    <p:cove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0259" name="Text Box 3"/>
          <p:cNvSpPr txBox="1">
            <a:spLocks noChangeArrowheads="1"/>
          </p:cNvSpPr>
          <p:nvPr/>
        </p:nvSpPr>
        <p:spPr bwMode="auto">
          <a:xfrm>
            <a:off x="0" y="5085184"/>
            <a:ext cx="9144000" cy="1631216"/>
          </a:xfrm>
          <a:prstGeom prst="rect">
            <a:avLst/>
          </a:prstGeom>
          <a:noFill/>
          <a:ln w="9525">
            <a:noFill/>
            <a:miter lim="800000"/>
            <a:headEnd/>
            <a:tailEnd/>
          </a:ln>
          <a:effectLst/>
        </p:spPr>
        <p:txBody>
          <a:bodyPr wrap="square">
            <a:spAutoFit/>
          </a:bodyPr>
          <a:lstStyle/>
          <a:p>
            <a:pPr>
              <a:spcBef>
                <a:spcPct val="50000"/>
              </a:spcBef>
            </a:pPr>
            <a:r>
              <a:rPr kumimoji="0" lang="en-US" sz="1800" dirty="0">
                <a:effectLst>
                  <a:outerShdw blurRad="38100" dist="38100" dir="2700000" algn="tl">
                    <a:srgbClr val="000000">
                      <a:alpha val="43137"/>
                    </a:srgbClr>
                  </a:outerShdw>
                </a:effectLst>
              </a:rPr>
              <a:t>Tradition: first Roman calendar by Romulus 753 B.C. (10 months)</a:t>
            </a:r>
            <a:br>
              <a:rPr kumimoji="0" lang="en-US" sz="1800" dirty="0">
                <a:effectLst>
                  <a:outerShdw blurRad="38100" dist="38100" dir="2700000" algn="tl">
                    <a:srgbClr val="000000">
                      <a:alpha val="43137"/>
                    </a:srgbClr>
                  </a:outerShdw>
                </a:effectLst>
              </a:rPr>
            </a:br>
            <a:r>
              <a:rPr kumimoji="0" lang="en-US" sz="1800" dirty="0">
                <a:effectLst>
                  <a:outerShdw blurRad="38100" dist="38100" dir="2700000" algn="tl">
                    <a:srgbClr val="000000">
                      <a:alpha val="43137"/>
                    </a:srgbClr>
                  </a:outerShdw>
                </a:effectLst>
              </a:rPr>
              <a:t> </a:t>
            </a:r>
            <a:r>
              <a:rPr kumimoji="0" lang="en-US" sz="1800" dirty="0">
                <a:effectLst>
                  <a:outerShdw blurRad="38100" dist="38100" dir="2700000" algn="tl">
                    <a:srgbClr val="000000">
                      <a:alpha val="43137"/>
                    </a:srgbClr>
                  </a:outerShdw>
                </a:effectLst>
                <a:sym typeface="Wingdings" pitchFamily="2" charset="2"/>
              </a:rPr>
              <a:t> </a:t>
            </a:r>
            <a:r>
              <a:rPr kumimoji="0" lang="en-US" sz="1600" dirty="0" err="1">
                <a:solidFill>
                  <a:srgbClr val="FFC000"/>
                </a:solidFill>
                <a:effectLst>
                  <a:outerShdw blurRad="38100" dist="38100" dir="2700000" algn="tl">
                    <a:srgbClr val="000000">
                      <a:alpha val="43137"/>
                    </a:srgbClr>
                  </a:outerShdw>
                </a:effectLst>
              </a:rPr>
              <a:t>Numa</a:t>
            </a:r>
            <a:r>
              <a:rPr kumimoji="0" lang="en-US" sz="1600" dirty="0">
                <a:effectLst>
                  <a:outerShdw blurRad="38100" dist="38100" dir="2700000" algn="tl">
                    <a:srgbClr val="000000">
                      <a:alpha val="43137"/>
                    </a:srgbClr>
                  </a:outerShdw>
                </a:effectLst>
              </a:rPr>
              <a:t>: created Rome’s religious calendar – prior to Republic</a:t>
            </a:r>
          </a:p>
          <a:p>
            <a:pPr>
              <a:spcBef>
                <a:spcPct val="50000"/>
              </a:spcBef>
            </a:pPr>
            <a:r>
              <a:rPr kumimoji="0" lang="en-US" sz="1600" dirty="0">
                <a:effectLst>
                  <a:outerShdw blurRad="38100" dist="38100" dir="2700000" algn="tl">
                    <a:srgbClr val="000000">
                      <a:alpha val="43137"/>
                    </a:srgbClr>
                  </a:outerShdw>
                </a:effectLst>
              </a:rPr>
              <a:t> Beginning of year? Originally 1</a:t>
            </a:r>
            <a:r>
              <a:rPr kumimoji="0" lang="en-US" sz="1600" baseline="30000" dirty="0">
                <a:effectLst>
                  <a:outerShdw blurRad="38100" dist="38100" dir="2700000" algn="tl">
                    <a:srgbClr val="000000">
                      <a:alpha val="43137"/>
                    </a:srgbClr>
                  </a:outerShdw>
                </a:effectLst>
              </a:rPr>
              <a:t>st</a:t>
            </a:r>
            <a:r>
              <a:rPr kumimoji="0" lang="en-US" sz="1600" dirty="0">
                <a:effectLst>
                  <a:outerShdw blurRad="38100" dist="38100" dir="2700000" algn="tl">
                    <a:srgbClr val="000000">
                      <a:alpha val="43137"/>
                    </a:srgbClr>
                  </a:outerShdw>
                </a:effectLst>
              </a:rPr>
              <a:t> March. – only from 2</a:t>
            </a:r>
            <a:r>
              <a:rPr kumimoji="0" lang="en-US" sz="1600" baseline="30000" dirty="0">
                <a:effectLst>
                  <a:outerShdw blurRad="38100" dist="38100" dir="2700000" algn="tl">
                    <a:srgbClr val="000000">
                      <a:alpha val="43137"/>
                    </a:srgbClr>
                  </a:outerShdw>
                </a:effectLst>
              </a:rPr>
              <a:t>nd</a:t>
            </a:r>
            <a:r>
              <a:rPr kumimoji="0" lang="en-US" sz="1600" dirty="0">
                <a:effectLst>
                  <a:outerShdw blurRad="38100" dist="38100" dir="2700000" algn="tl">
                    <a:srgbClr val="000000">
                      <a:alpha val="43137"/>
                    </a:srgbClr>
                  </a:outerShdw>
                </a:effectLst>
              </a:rPr>
              <a:t> c. B.C. </a:t>
            </a:r>
            <a:r>
              <a:rPr kumimoji="0" lang="en-US" sz="1600" dirty="0">
                <a:effectLst>
                  <a:outerShdw blurRad="38100" dist="38100" dir="2700000" algn="tl">
                    <a:srgbClr val="000000">
                      <a:alpha val="43137"/>
                    </a:srgbClr>
                  </a:outerShdw>
                </a:effectLst>
                <a:sym typeface="Wingdings" pitchFamily="2" charset="2"/>
              </a:rPr>
              <a:t> 1</a:t>
            </a:r>
            <a:r>
              <a:rPr kumimoji="0" lang="en-US" sz="1600" baseline="30000" dirty="0">
                <a:effectLst>
                  <a:outerShdw blurRad="38100" dist="38100" dir="2700000" algn="tl">
                    <a:srgbClr val="000000">
                      <a:alpha val="43137"/>
                    </a:srgbClr>
                  </a:outerShdw>
                </a:effectLst>
                <a:sym typeface="Wingdings" pitchFamily="2" charset="2"/>
              </a:rPr>
              <a:t>st</a:t>
            </a:r>
            <a:r>
              <a:rPr kumimoji="0" lang="en-US" sz="1600" dirty="0">
                <a:effectLst>
                  <a:outerShdw blurRad="38100" dist="38100" dir="2700000" algn="tl">
                    <a:srgbClr val="000000">
                      <a:alpha val="43137"/>
                    </a:srgbClr>
                  </a:outerShdw>
                </a:effectLst>
                <a:sym typeface="Wingdings" pitchFamily="2" charset="2"/>
              </a:rPr>
              <a:t> January</a:t>
            </a:r>
          </a:p>
          <a:p>
            <a:pPr>
              <a:spcBef>
                <a:spcPct val="50000"/>
              </a:spcBef>
            </a:pPr>
            <a:r>
              <a:rPr kumimoji="0" lang="en-US" sz="1600" dirty="0">
                <a:effectLst>
                  <a:outerShdw blurRad="38100" dist="38100" dir="2700000" algn="tl">
                    <a:srgbClr val="000000">
                      <a:alpha val="43137"/>
                    </a:srgbClr>
                  </a:outerShdw>
                </a:effectLst>
              </a:rPr>
              <a:t> Calendar from ANTIUM (Roman colony, south of Rome) ;   painted on a wall; 1,16x 2,5m </a:t>
            </a:r>
            <a:br>
              <a:rPr kumimoji="0" lang="en-US" sz="1600" dirty="0">
                <a:effectLst>
                  <a:outerShdw blurRad="38100" dist="38100" dir="2700000" algn="tl">
                    <a:srgbClr val="000000">
                      <a:alpha val="43137"/>
                    </a:srgbClr>
                  </a:outerShdw>
                </a:effectLst>
              </a:rPr>
            </a:br>
            <a:r>
              <a:rPr kumimoji="0" lang="en-US" sz="1600" dirty="0">
                <a:effectLst>
                  <a:outerShdw blurRad="38100" dist="38100" dir="2700000" algn="tl">
                    <a:srgbClr val="000000">
                      <a:alpha val="43137"/>
                    </a:srgbClr>
                  </a:outerShdw>
                </a:effectLst>
              </a:rPr>
              <a:t>  so-called “</a:t>
            </a:r>
            <a:r>
              <a:rPr lang="en-GB" sz="1600" i="1" dirty="0" err="1"/>
              <a:t>Fasti</a:t>
            </a:r>
            <a:r>
              <a:rPr lang="en-GB" sz="1600" i="1" dirty="0"/>
              <a:t> </a:t>
            </a:r>
            <a:r>
              <a:rPr lang="en-GB" sz="1600" i="1" dirty="0" err="1"/>
              <a:t>Antiates</a:t>
            </a:r>
            <a:r>
              <a:rPr lang="en-GB" sz="1600" i="1" dirty="0"/>
              <a:t> </a:t>
            </a:r>
            <a:r>
              <a:rPr lang="en-GB" sz="1600" i="1" dirty="0" err="1"/>
              <a:t>Maiores</a:t>
            </a:r>
            <a:r>
              <a:rPr lang="en-GB" sz="1600" dirty="0"/>
              <a:t>”. </a:t>
            </a:r>
            <a:r>
              <a:rPr kumimoji="0" lang="en-US" sz="1600" dirty="0">
                <a:effectLst>
                  <a:outerShdw blurRad="38100" dist="38100" dir="2700000" algn="tl">
                    <a:srgbClr val="000000">
                      <a:alpha val="43137"/>
                    </a:srgbClr>
                  </a:outerShdw>
                </a:effectLst>
              </a:rPr>
              <a:t>The earliest attested calendar : 84-55 B.C.  (60 B.C.)</a:t>
            </a:r>
          </a:p>
        </p:txBody>
      </p:sp>
      <p:pic>
        <p:nvPicPr>
          <p:cNvPr id="480260" name="Picture 4" descr="C:\Eigene Dateien\TEACHING MATERIAL\EINFÜHRUNG ALTE GESCHICHTE\Chronology\Kalender Antium Republic Pearce und Co.TIF"/>
          <p:cNvPicPr>
            <a:picLocks noChangeAspect="1" noChangeArrowheads="1"/>
          </p:cNvPicPr>
          <p:nvPr/>
        </p:nvPicPr>
        <p:blipFill>
          <a:blip r:embed="rId2" cstate="print"/>
          <a:srcRect/>
          <a:stretch>
            <a:fillRect/>
          </a:stretch>
        </p:blipFill>
        <p:spPr bwMode="auto">
          <a:xfrm>
            <a:off x="0" y="0"/>
            <a:ext cx="9144000" cy="5067300"/>
          </a:xfrm>
          <a:prstGeom prst="rect">
            <a:avLst/>
          </a:prstGeom>
          <a:noFill/>
        </p:spPr>
      </p:pic>
    </p:spTree>
    <p:extLst>
      <p:ext uri="{BB962C8B-B14F-4D97-AF65-F5344CB8AC3E}">
        <p14:creationId xmlns:p14="http://schemas.microsoft.com/office/powerpoint/2010/main" val="162828541"/>
      </p:ext>
    </p:extLst>
  </p:cSld>
  <p:clrMapOvr>
    <a:masterClrMapping/>
  </p:clrMapOvr>
  <p:transition>
    <p:randomBa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2786" name="Picture 2" descr="C:\Eigene Dateien\TEACHING MATERIAL\EINFÜHRUNG ALTE GESCHICHTE\Chronology\Kalender Antium Republic Pearce und Co.TIF"/>
          <p:cNvPicPr>
            <a:picLocks noChangeAspect="1" noChangeArrowheads="1"/>
          </p:cNvPicPr>
          <p:nvPr/>
        </p:nvPicPr>
        <p:blipFill>
          <a:blip r:embed="rId2" cstate="print"/>
          <a:srcRect/>
          <a:stretch>
            <a:fillRect/>
          </a:stretch>
        </p:blipFill>
        <p:spPr bwMode="auto">
          <a:xfrm>
            <a:off x="0" y="0"/>
            <a:ext cx="9144000" cy="5067300"/>
          </a:xfrm>
          <a:prstGeom prst="rect">
            <a:avLst/>
          </a:prstGeom>
          <a:noFill/>
        </p:spPr>
      </p:pic>
      <p:sp>
        <p:nvSpPr>
          <p:cNvPr id="502787" name="Text Box 3"/>
          <p:cNvSpPr txBox="1">
            <a:spLocks noChangeArrowheads="1"/>
          </p:cNvSpPr>
          <p:nvPr/>
        </p:nvSpPr>
        <p:spPr bwMode="auto">
          <a:xfrm>
            <a:off x="0" y="5029200"/>
            <a:ext cx="4572000" cy="1492716"/>
          </a:xfrm>
          <a:prstGeom prst="rect">
            <a:avLst/>
          </a:prstGeom>
          <a:noFill/>
          <a:ln w="9525">
            <a:noFill/>
            <a:miter lim="800000"/>
            <a:headEnd/>
            <a:tailEnd/>
          </a:ln>
          <a:effectLst/>
        </p:spPr>
        <p:txBody>
          <a:bodyPr>
            <a:spAutoFit/>
          </a:bodyPr>
          <a:lstStyle/>
          <a:p>
            <a:pPr>
              <a:spcBef>
                <a:spcPct val="50000"/>
              </a:spcBef>
            </a:pPr>
            <a:r>
              <a:rPr kumimoji="0" lang="en-US" sz="1400" dirty="0"/>
              <a:t> 1</a:t>
            </a:r>
            <a:r>
              <a:rPr kumimoji="0" lang="en-US" sz="1400" baseline="30000" dirty="0"/>
              <a:t>st</a:t>
            </a:r>
            <a:r>
              <a:rPr kumimoji="0" lang="en-US" sz="1400" dirty="0"/>
              <a:t> column: A-H “8-day week”</a:t>
            </a:r>
          </a:p>
          <a:p>
            <a:pPr>
              <a:spcBef>
                <a:spcPct val="50000"/>
              </a:spcBef>
            </a:pPr>
            <a:r>
              <a:rPr kumimoji="0" lang="en-US" sz="1400" dirty="0"/>
              <a:t> 2</a:t>
            </a:r>
            <a:r>
              <a:rPr kumimoji="0" lang="en-US" sz="1400" baseline="30000" dirty="0"/>
              <a:t>nd</a:t>
            </a:r>
            <a:r>
              <a:rPr kumimoji="0" lang="en-US" sz="1400" dirty="0"/>
              <a:t> column: </a:t>
            </a:r>
            <a:r>
              <a:rPr kumimoji="0" lang="en-US" sz="1400" b="1" dirty="0"/>
              <a:t>K</a:t>
            </a:r>
            <a:r>
              <a:rPr kumimoji="0" lang="en-US" sz="1400" dirty="0"/>
              <a:t>=</a:t>
            </a:r>
            <a:r>
              <a:rPr kumimoji="0" lang="en-US" sz="1400" dirty="0" err="1"/>
              <a:t>Kalends</a:t>
            </a:r>
            <a:r>
              <a:rPr kumimoji="0" lang="en-US" sz="1400" dirty="0"/>
              <a:t> (new moon); </a:t>
            </a:r>
            <a:r>
              <a:rPr kumimoji="0" lang="en-US" sz="1400" b="1" dirty="0"/>
              <a:t>NON</a:t>
            </a:r>
            <a:r>
              <a:rPr kumimoji="0" lang="en-US" sz="1400" dirty="0"/>
              <a:t>=</a:t>
            </a:r>
            <a:r>
              <a:rPr kumimoji="0" lang="en-US" sz="1400" dirty="0" err="1"/>
              <a:t>Nones</a:t>
            </a:r>
            <a:r>
              <a:rPr kumimoji="0" lang="en-US" sz="1400" dirty="0"/>
              <a:t> (1</a:t>
            </a:r>
            <a:r>
              <a:rPr kumimoji="0" lang="en-US" sz="1400" baseline="30000" dirty="0"/>
              <a:t>st</a:t>
            </a:r>
            <a:r>
              <a:rPr kumimoji="0" lang="en-US" sz="1400" dirty="0"/>
              <a:t> quarter); </a:t>
            </a:r>
            <a:r>
              <a:rPr kumimoji="0" lang="en-US" sz="1400" b="1" dirty="0"/>
              <a:t>IDES</a:t>
            </a:r>
            <a:r>
              <a:rPr kumimoji="0" lang="en-US" sz="1400" dirty="0"/>
              <a:t>=full moon</a:t>
            </a:r>
          </a:p>
          <a:p>
            <a:pPr>
              <a:spcBef>
                <a:spcPct val="50000"/>
              </a:spcBef>
            </a:pPr>
            <a:r>
              <a:rPr kumimoji="0" lang="en-US" sz="1400" dirty="0"/>
              <a:t> 3</a:t>
            </a:r>
            <a:r>
              <a:rPr kumimoji="0" lang="en-US" sz="1400" baseline="30000" dirty="0"/>
              <a:t>rd</a:t>
            </a:r>
            <a:r>
              <a:rPr kumimoji="0" lang="en-US" sz="1400" dirty="0"/>
              <a:t>. Abbrev. For month: IAN(</a:t>
            </a:r>
            <a:r>
              <a:rPr kumimoji="0" lang="en-US" sz="1400" dirty="0" err="1"/>
              <a:t>uarius</a:t>
            </a:r>
            <a:r>
              <a:rPr kumimoji="0" lang="en-US" sz="1400" dirty="0"/>
              <a:t>), etc.</a:t>
            </a:r>
          </a:p>
          <a:p>
            <a:pPr>
              <a:spcBef>
                <a:spcPct val="50000"/>
              </a:spcBef>
            </a:pPr>
            <a:r>
              <a:rPr kumimoji="0" lang="en-US" sz="1400" dirty="0"/>
              <a:t> 4</a:t>
            </a:r>
            <a:r>
              <a:rPr kumimoji="0" lang="en-US" sz="1400" baseline="30000" dirty="0"/>
              <a:t>th</a:t>
            </a:r>
            <a:r>
              <a:rPr kumimoji="0" lang="en-US" sz="1400" dirty="0"/>
              <a:t> Public festivals: e.g., LVPER(</a:t>
            </a:r>
            <a:r>
              <a:rPr kumimoji="0" lang="en-US" sz="1400" dirty="0" err="1"/>
              <a:t>calia</a:t>
            </a:r>
            <a:r>
              <a:rPr kumimoji="0" lang="en-US" sz="1400" dirty="0"/>
              <a:t>)</a:t>
            </a:r>
          </a:p>
        </p:txBody>
      </p:sp>
      <p:sp>
        <p:nvSpPr>
          <p:cNvPr id="502788" name="Text Box 4"/>
          <p:cNvSpPr txBox="1">
            <a:spLocks noChangeArrowheads="1"/>
          </p:cNvSpPr>
          <p:nvPr/>
        </p:nvSpPr>
        <p:spPr bwMode="auto">
          <a:xfrm>
            <a:off x="4355976" y="5029200"/>
            <a:ext cx="4788024" cy="1815882"/>
          </a:xfrm>
          <a:prstGeom prst="rect">
            <a:avLst/>
          </a:prstGeom>
          <a:noFill/>
          <a:ln w="9525">
            <a:noFill/>
            <a:miter lim="800000"/>
            <a:headEnd/>
            <a:tailEnd/>
          </a:ln>
          <a:effectLst/>
        </p:spPr>
        <p:txBody>
          <a:bodyPr wrap="square">
            <a:spAutoFit/>
          </a:bodyPr>
          <a:lstStyle/>
          <a:p>
            <a:pPr>
              <a:spcBef>
                <a:spcPct val="50000"/>
              </a:spcBef>
            </a:pPr>
            <a:r>
              <a:rPr kumimoji="0" lang="en-US" sz="1400" dirty="0"/>
              <a:t> 5: </a:t>
            </a:r>
            <a:r>
              <a:rPr kumimoji="0" lang="en-US" sz="1400" b="1" dirty="0"/>
              <a:t>F=</a:t>
            </a:r>
            <a:r>
              <a:rPr kumimoji="0" lang="en-US" sz="1400" b="1" dirty="0" err="1"/>
              <a:t>fastus</a:t>
            </a:r>
            <a:r>
              <a:rPr kumimoji="0" lang="en-US" sz="1400" dirty="0"/>
              <a:t> (“it is allowed to speak”, “business in court”); </a:t>
            </a:r>
            <a:r>
              <a:rPr kumimoji="0" lang="en-US" sz="1400" b="1" dirty="0"/>
              <a:t>C=</a:t>
            </a:r>
            <a:r>
              <a:rPr kumimoji="0" lang="en-US" sz="1400" b="1" dirty="0" err="1"/>
              <a:t>comitialis</a:t>
            </a:r>
            <a:r>
              <a:rPr kumimoji="0" lang="en-US" sz="1400" dirty="0"/>
              <a:t> (“business in assembly”, public meetings are possible); </a:t>
            </a:r>
            <a:r>
              <a:rPr kumimoji="0" lang="en-US" sz="1400" b="1" dirty="0"/>
              <a:t>N=</a:t>
            </a:r>
            <a:r>
              <a:rPr kumimoji="0" lang="en-US" sz="1400" b="1" dirty="0" err="1"/>
              <a:t>nefastus</a:t>
            </a:r>
            <a:r>
              <a:rPr kumimoji="0" lang="en-US" sz="1400" dirty="0"/>
              <a:t> (no law courts, no meetings); </a:t>
            </a:r>
            <a:r>
              <a:rPr kumimoji="0" lang="en-US" sz="1400" b="1" dirty="0"/>
              <a:t>NP=?</a:t>
            </a:r>
            <a:r>
              <a:rPr kumimoji="0" lang="en-US" sz="1400" b="1" dirty="0" err="1"/>
              <a:t>nefastus</a:t>
            </a:r>
            <a:r>
              <a:rPr kumimoji="0" lang="en-US" sz="1400" dirty="0"/>
              <a:t> </a:t>
            </a:r>
            <a:r>
              <a:rPr kumimoji="0" lang="en-US" sz="1400" b="1" dirty="0" err="1"/>
              <a:t>publicus</a:t>
            </a:r>
            <a:r>
              <a:rPr kumimoji="0" lang="en-US" sz="1400" b="1" dirty="0"/>
              <a:t> (or </a:t>
            </a:r>
            <a:r>
              <a:rPr kumimoji="0" lang="en-US" sz="1400" b="1" dirty="0" err="1"/>
              <a:t>piaculum</a:t>
            </a:r>
            <a:r>
              <a:rPr kumimoji="0" lang="en-US" sz="1400" b="1" dirty="0"/>
              <a:t>?)</a:t>
            </a:r>
            <a:r>
              <a:rPr kumimoji="0" lang="en-US" sz="1400" dirty="0"/>
              <a:t> no meetings; large public holiday; </a:t>
            </a:r>
            <a:r>
              <a:rPr kumimoji="0" lang="en-US" sz="1400" b="1" dirty="0"/>
              <a:t>EN =</a:t>
            </a:r>
            <a:r>
              <a:rPr kumimoji="0" lang="en-US" sz="1400" b="1" dirty="0" err="1"/>
              <a:t>endotercisus</a:t>
            </a:r>
            <a:r>
              <a:rPr kumimoji="0" lang="en-US" sz="1400" dirty="0"/>
              <a:t> ‘mid-split days’: </a:t>
            </a:r>
            <a:r>
              <a:rPr kumimoji="0" lang="en-US" sz="1400" i="1" dirty="0" err="1"/>
              <a:t>nefastus</a:t>
            </a:r>
            <a:r>
              <a:rPr kumimoji="0" lang="en-US" sz="1400" dirty="0"/>
              <a:t> in the morning; </a:t>
            </a:r>
            <a:r>
              <a:rPr kumimoji="0" lang="en-US" sz="1400" i="1" dirty="0" err="1"/>
              <a:t>fastus</a:t>
            </a:r>
            <a:r>
              <a:rPr kumimoji="0" lang="en-US" sz="1400" dirty="0"/>
              <a:t> otherwise</a:t>
            </a:r>
            <a:br>
              <a:rPr kumimoji="0" lang="en-US" sz="1400" dirty="0"/>
            </a:br>
            <a:r>
              <a:rPr kumimoji="0" lang="en-US" sz="1400" dirty="0"/>
              <a:t> 6: additional information</a:t>
            </a:r>
            <a:br>
              <a:rPr kumimoji="0" lang="en-US" sz="1400" dirty="0"/>
            </a:br>
            <a:r>
              <a:rPr kumimoji="0" lang="en-US" sz="1400" dirty="0"/>
              <a:t> 7: no. of days in a month; total: 354.</a:t>
            </a:r>
          </a:p>
        </p:txBody>
      </p:sp>
      <p:sp>
        <p:nvSpPr>
          <p:cNvPr id="6" name="Rechteck 5"/>
          <p:cNvSpPr/>
          <p:nvPr/>
        </p:nvSpPr>
        <p:spPr>
          <a:xfrm>
            <a:off x="8172400" y="476672"/>
            <a:ext cx="864096" cy="4536504"/>
          </a:xfrm>
          <a:prstGeom prst="rect">
            <a:avLst/>
          </a:prstGeom>
          <a:solidFill>
            <a:schemeClr val="accent4">
              <a:lumMod val="75000"/>
              <a:alpha val="4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feld 4"/>
          <p:cNvSpPr txBox="1"/>
          <p:nvPr/>
        </p:nvSpPr>
        <p:spPr>
          <a:xfrm>
            <a:off x="0" y="0"/>
            <a:ext cx="9144000" cy="646331"/>
          </a:xfrm>
          <a:prstGeom prst="rect">
            <a:avLst/>
          </a:prstGeom>
          <a:noFill/>
        </p:spPr>
        <p:txBody>
          <a:bodyPr wrap="square" rtlCol="0">
            <a:spAutoFit/>
          </a:bodyPr>
          <a:lstStyle/>
          <a:p>
            <a:pPr>
              <a:buNone/>
            </a:pPr>
            <a:r>
              <a:rPr lang="en-GB" sz="1800" dirty="0" err="1">
                <a:solidFill>
                  <a:schemeClr val="tx1">
                    <a:lumMod val="50000"/>
                  </a:schemeClr>
                </a:solidFill>
                <a:effectLst>
                  <a:outerShdw blurRad="38100" dist="38100" dir="2700000" algn="tl">
                    <a:srgbClr val="000000">
                      <a:alpha val="43137"/>
                    </a:srgbClr>
                  </a:outerShdw>
                </a:effectLst>
              </a:rPr>
              <a:t>Ianus</a:t>
            </a:r>
            <a:r>
              <a:rPr lang="en-GB" sz="1800" dirty="0">
                <a:solidFill>
                  <a:schemeClr val="tx1">
                    <a:lumMod val="50000"/>
                  </a:schemeClr>
                </a:solidFill>
                <a:effectLst>
                  <a:outerShdw blurRad="38100" dist="38100" dir="2700000" algn="tl">
                    <a:srgbClr val="000000">
                      <a:alpha val="43137"/>
                    </a:srgbClr>
                  </a:outerShdw>
                </a:effectLst>
              </a:rPr>
              <a:t>  	</a:t>
            </a:r>
            <a:r>
              <a:rPr lang="en-GB" sz="1800" dirty="0" err="1">
                <a:solidFill>
                  <a:schemeClr val="tx1">
                    <a:lumMod val="50000"/>
                  </a:schemeClr>
                </a:solidFill>
                <a:effectLst>
                  <a:outerShdw blurRad="38100" dist="38100" dir="2700000" algn="tl">
                    <a:srgbClr val="000000">
                      <a:alpha val="43137"/>
                    </a:srgbClr>
                  </a:outerShdw>
                </a:effectLst>
              </a:rPr>
              <a:t>Februa</a:t>
            </a:r>
            <a:r>
              <a:rPr lang="en-GB" sz="1800" dirty="0">
                <a:solidFill>
                  <a:schemeClr val="tx1">
                    <a:lumMod val="50000"/>
                  </a:schemeClr>
                </a:solidFill>
                <a:effectLst>
                  <a:outerShdw blurRad="38100" dist="38100" dir="2700000" algn="tl">
                    <a:srgbClr val="000000">
                      <a:alpha val="43137"/>
                    </a:srgbClr>
                  </a:outerShdw>
                </a:effectLst>
              </a:rPr>
              <a:t>	Mars          Maia    Juno    </a:t>
            </a:r>
            <a:r>
              <a:rPr lang="en-GB" sz="1800" i="1" dirty="0" err="1">
                <a:solidFill>
                  <a:schemeClr val="tx1">
                    <a:lumMod val="50000"/>
                  </a:schemeClr>
                </a:solidFill>
                <a:effectLst>
                  <a:outerShdw blurRad="38100" dist="38100" dir="2700000" algn="tl">
                    <a:srgbClr val="000000">
                      <a:alpha val="43137"/>
                    </a:srgbClr>
                  </a:outerShdw>
                </a:effectLst>
              </a:rPr>
              <a:t>quinque</a:t>
            </a:r>
            <a:r>
              <a:rPr lang="en-GB" sz="1800" i="1" dirty="0">
                <a:solidFill>
                  <a:schemeClr val="tx1">
                    <a:lumMod val="50000"/>
                  </a:schemeClr>
                </a:solidFill>
                <a:effectLst>
                  <a:outerShdw blurRad="38100" dist="38100" dir="2700000" algn="tl">
                    <a:srgbClr val="000000">
                      <a:alpha val="43137"/>
                    </a:srgbClr>
                  </a:outerShdw>
                </a:effectLst>
              </a:rPr>
              <a:t>, sex, </a:t>
            </a:r>
            <a:r>
              <a:rPr lang="en-GB" sz="1800" i="1" dirty="0" err="1">
                <a:solidFill>
                  <a:schemeClr val="tx1">
                    <a:lumMod val="50000"/>
                  </a:schemeClr>
                </a:solidFill>
                <a:effectLst>
                  <a:outerShdw blurRad="38100" dist="38100" dir="2700000" algn="tl">
                    <a:srgbClr val="000000">
                      <a:alpha val="43137"/>
                    </a:srgbClr>
                  </a:outerShdw>
                </a:effectLst>
              </a:rPr>
              <a:t>septem</a:t>
            </a:r>
            <a:r>
              <a:rPr lang="en-GB" sz="1800" i="1" dirty="0">
                <a:solidFill>
                  <a:schemeClr val="tx1">
                    <a:lumMod val="50000"/>
                  </a:schemeClr>
                </a:solidFill>
                <a:effectLst>
                  <a:outerShdw blurRad="38100" dist="38100" dir="2700000" algn="tl">
                    <a:srgbClr val="000000">
                      <a:alpha val="43137"/>
                    </a:srgbClr>
                  </a:outerShdw>
                </a:effectLst>
              </a:rPr>
              <a:t>, </a:t>
            </a:r>
            <a:r>
              <a:rPr lang="en-GB" sz="1800" i="1" dirty="0" err="1">
                <a:solidFill>
                  <a:schemeClr val="tx1">
                    <a:lumMod val="50000"/>
                  </a:schemeClr>
                </a:solidFill>
                <a:effectLst>
                  <a:outerShdw blurRad="38100" dist="38100" dir="2700000" algn="tl">
                    <a:srgbClr val="000000">
                      <a:alpha val="43137"/>
                    </a:srgbClr>
                  </a:outerShdw>
                </a:effectLst>
              </a:rPr>
              <a:t>novem</a:t>
            </a:r>
            <a:r>
              <a:rPr lang="en-GB" sz="1800" i="1" dirty="0">
                <a:solidFill>
                  <a:schemeClr val="tx1">
                    <a:lumMod val="50000"/>
                  </a:schemeClr>
                </a:solidFill>
                <a:effectLst>
                  <a:outerShdw blurRad="38100" dist="38100" dir="2700000" algn="tl">
                    <a:srgbClr val="000000">
                      <a:alpha val="43137"/>
                    </a:srgbClr>
                  </a:outerShdw>
                </a:effectLst>
              </a:rPr>
              <a:t>, </a:t>
            </a:r>
            <a:r>
              <a:rPr lang="en-GB" sz="1800" i="1" dirty="0" err="1">
                <a:solidFill>
                  <a:schemeClr val="tx1">
                    <a:lumMod val="50000"/>
                  </a:schemeClr>
                </a:solidFill>
                <a:effectLst>
                  <a:outerShdw blurRad="38100" dist="38100" dir="2700000" algn="tl">
                    <a:srgbClr val="000000">
                      <a:alpha val="43137"/>
                    </a:srgbClr>
                  </a:outerShdw>
                </a:effectLst>
              </a:rPr>
              <a:t>decem</a:t>
            </a:r>
            <a:br>
              <a:rPr lang="en-GB" sz="1800" i="1" dirty="0">
                <a:solidFill>
                  <a:schemeClr val="tx1">
                    <a:lumMod val="50000"/>
                  </a:schemeClr>
                </a:solidFill>
                <a:effectLst>
                  <a:outerShdw blurRad="38100" dist="38100" dir="2700000" algn="tl">
                    <a:srgbClr val="000000">
                      <a:alpha val="43137"/>
                    </a:srgbClr>
                  </a:outerShdw>
                </a:effectLst>
              </a:rPr>
            </a:br>
            <a:r>
              <a:rPr lang="en-GB" sz="1800" i="1" dirty="0">
                <a:solidFill>
                  <a:schemeClr val="tx1">
                    <a:lumMod val="50000"/>
                  </a:schemeClr>
                </a:solidFill>
                <a:effectLst>
                  <a:outerShdw blurRad="38100" dist="38100" dir="2700000" algn="tl">
                    <a:srgbClr val="000000">
                      <a:alpha val="43137"/>
                    </a:srgbClr>
                  </a:outerShdw>
                </a:effectLst>
              </a:rPr>
              <a:t>           </a:t>
            </a:r>
            <a:r>
              <a:rPr lang="en-GB" sz="1600" i="1" dirty="0">
                <a:solidFill>
                  <a:schemeClr val="tx1">
                    <a:lumMod val="50000"/>
                  </a:schemeClr>
                </a:solidFill>
                <a:effectLst>
                  <a:outerShdw blurRad="38100" dist="38100" dir="2700000" algn="tl">
                    <a:srgbClr val="000000">
                      <a:alpha val="43137"/>
                    </a:srgbClr>
                  </a:outerShdw>
                </a:effectLst>
              </a:rPr>
              <a:t>purification            </a:t>
            </a:r>
            <a:r>
              <a:rPr lang="en-GB" sz="1600" i="1" dirty="0" err="1">
                <a:solidFill>
                  <a:schemeClr val="tx1">
                    <a:lumMod val="50000"/>
                  </a:schemeClr>
                </a:solidFill>
                <a:effectLst>
                  <a:outerShdw blurRad="38100" dist="38100" dir="2700000" algn="tl">
                    <a:srgbClr val="000000">
                      <a:alpha val="43137"/>
                    </a:srgbClr>
                  </a:outerShdw>
                </a:effectLst>
              </a:rPr>
              <a:t>aperire</a:t>
            </a:r>
            <a:r>
              <a:rPr lang="en-GB" sz="1600" i="1" dirty="0">
                <a:solidFill>
                  <a:schemeClr val="tx1">
                    <a:lumMod val="50000"/>
                  </a:schemeClr>
                </a:solidFill>
                <a:effectLst>
                  <a:outerShdw blurRad="38100" dist="38100" dir="2700000" algn="tl">
                    <a:srgbClr val="000000">
                      <a:alpha val="43137"/>
                    </a:srgbClr>
                  </a:outerShdw>
                </a:effectLst>
              </a:rPr>
              <a:t> ‘open’</a:t>
            </a:r>
          </a:p>
        </p:txBody>
      </p:sp>
      <p:pic>
        <p:nvPicPr>
          <p:cNvPr id="7" name="Picture 2" descr="http://upload.wikimedia.org/wikipedia/commons/thumb/6/64/Hermes_Maia_Staatliche_Antikensammlungen_2304.jpg/220px-Hermes_Maia_Staatliche_Antikensammlungen_230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489470">
            <a:off x="1736879" y="1175394"/>
            <a:ext cx="2095500" cy="15335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02024" y="2051556"/>
            <a:ext cx="1205880" cy="369332"/>
          </a:xfrm>
          <a:prstGeom prst="rect">
            <a:avLst/>
          </a:prstGeom>
          <a:noFill/>
        </p:spPr>
        <p:txBody>
          <a:bodyPr wrap="square" rtlCol="0">
            <a:spAutoFit/>
          </a:bodyPr>
          <a:lstStyle/>
          <a:p>
            <a:pPr algn="r"/>
            <a:r>
              <a:rPr lang="en-GB" dirty="0"/>
              <a:t>MAIA</a:t>
            </a:r>
          </a:p>
        </p:txBody>
      </p:sp>
    </p:spTree>
    <p:extLst>
      <p:ext uri="{BB962C8B-B14F-4D97-AF65-F5344CB8AC3E}">
        <p14:creationId xmlns:p14="http://schemas.microsoft.com/office/powerpoint/2010/main" val="696831563"/>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02787"/>
                                        </p:tgtEl>
                                        <p:attrNameLst>
                                          <p:attrName>style.visibility</p:attrName>
                                        </p:attrNameLst>
                                      </p:cBhvr>
                                      <p:to>
                                        <p:strVal val="visible"/>
                                      </p:to>
                                    </p:set>
                                    <p:animEffect transition="in" filter="fade">
                                      <p:cBhvr>
                                        <p:cTn id="7" dur="1000"/>
                                        <p:tgtEl>
                                          <p:spTgt spid="502787"/>
                                        </p:tgtEl>
                                      </p:cBhvr>
                                    </p:animEffect>
                                    <p:anim calcmode="lin" valueType="num">
                                      <p:cBhvr>
                                        <p:cTn id="8" dur="1000" fill="hold"/>
                                        <p:tgtEl>
                                          <p:spTgt spid="502787"/>
                                        </p:tgtEl>
                                        <p:attrNameLst>
                                          <p:attrName>ppt_x</p:attrName>
                                        </p:attrNameLst>
                                      </p:cBhvr>
                                      <p:tavLst>
                                        <p:tav tm="0">
                                          <p:val>
                                            <p:strVal val="#ppt_x"/>
                                          </p:val>
                                        </p:tav>
                                        <p:tav tm="100000">
                                          <p:val>
                                            <p:strVal val="#ppt_x"/>
                                          </p:val>
                                        </p:tav>
                                      </p:tavLst>
                                    </p:anim>
                                    <p:anim calcmode="lin" valueType="num">
                                      <p:cBhvr>
                                        <p:cTn id="9" dur="1000" fill="hold"/>
                                        <p:tgtEl>
                                          <p:spTgt spid="50278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02788"/>
                                        </p:tgtEl>
                                        <p:attrNameLst>
                                          <p:attrName>style.visibility</p:attrName>
                                        </p:attrNameLst>
                                      </p:cBhvr>
                                      <p:to>
                                        <p:strVal val="visible"/>
                                      </p:to>
                                    </p:set>
                                    <p:animEffect transition="in" filter="fade">
                                      <p:cBhvr>
                                        <p:cTn id="12" dur="1000"/>
                                        <p:tgtEl>
                                          <p:spTgt spid="502788"/>
                                        </p:tgtEl>
                                      </p:cBhvr>
                                    </p:animEffect>
                                    <p:anim calcmode="lin" valueType="num">
                                      <p:cBhvr>
                                        <p:cTn id="13" dur="1000" fill="hold"/>
                                        <p:tgtEl>
                                          <p:spTgt spid="502788"/>
                                        </p:tgtEl>
                                        <p:attrNameLst>
                                          <p:attrName>ppt_x</p:attrName>
                                        </p:attrNameLst>
                                      </p:cBhvr>
                                      <p:tavLst>
                                        <p:tav tm="0">
                                          <p:val>
                                            <p:strVal val="#ppt_x"/>
                                          </p:val>
                                        </p:tav>
                                        <p:tav tm="100000">
                                          <p:val>
                                            <p:strVal val="#ppt_x"/>
                                          </p:val>
                                        </p:tav>
                                      </p:tavLst>
                                    </p:anim>
                                    <p:anim calcmode="lin" valueType="num">
                                      <p:cBhvr>
                                        <p:cTn id="14" dur="1000" fill="hold"/>
                                        <p:tgtEl>
                                          <p:spTgt spid="502788"/>
                                        </p:tgtEl>
                                        <p:attrNameLst>
                                          <p:attrName>ppt_y</p:attrName>
                                        </p:attrNameLst>
                                      </p:cBhvr>
                                      <p:tavLst>
                                        <p:tav tm="0">
                                          <p:val>
                                            <p:strVal val="#ppt_y+.1"/>
                                          </p:val>
                                        </p:tav>
                                        <p:tav tm="100000">
                                          <p:val>
                                            <p:strVal val="#ppt_y"/>
                                          </p:val>
                                        </p:tav>
                                      </p:tavLst>
                                    </p:anim>
                                  </p:childTnLst>
                                </p:cTn>
                              </p:par>
                            </p:childTnLst>
                          </p:cTn>
                        </p:par>
                        <p:par>
                          <p:cTn id="15" fill="hold">
                            <p:stCondLst>
                              <p:cond delay="1250"/>
                            </p:stCondLst>
                            <p:childTnLst>
                              <p:par>
                                <p:cTn id="16" presetID="22" presetClass="entr" presetSubtype="8"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left)">
                                      <p:cBhvr>
                                        <p:cTn id="18" dur="3000"/>
                                        <p:tgtEl>
                                          <p:spTgt spid="5"/>
                                        </p:tgtEl>
                                      </p:cBhvr>
                                    </p:animEffect>
                                  </p:childTnLst>
                                </p:cTn>
                              </p:par>
                            </p:childTnLst>
                          </p:cTn>
                        </p:par>
                        <p:par>
                          <p:cTn id="19" fill="hold">
                            <p:stCondLst>
                              <p:cond delay="4250"/>
                            </p:stCondLst>
                            <p:childTnLst>
                              <p:par>
                                <p:cTn id="20" presetID="22" presetClass="entr" presetSubtype="1" fill="hold" grpId="0" nodeType="afterEffect">
                                  <p:stCondLst>
                                    <p:cond delay="1000"/>
                                  </p:stCondLst>
                                  <p:childTnLst>
                                    <p:set>
                                      <p:cBhvr>
                                        <p:cTn id="21" dur="1" fill="hold">
                                          <p:stCondLst>
                                            <p:cond delay="0"/>
                                          </p:stCondLst>
                                        </p:cTn>
                                        <p:tgtEl>
                                          <p:spTgt spid="6"/>
                                        </p:tgtEl>
                                        <p:attrNameLst>
                                          <p:attrName>style.visibility</p:attrName>
                                        </p:attrNameLst>
                                      </p:cBhvr>
                                      <p:to>
                                        <p:strVal val="visible"/>
                                      </p:to>
                                    </p:set>
                                    <p:animEffect transition="in" filter="wipe(up)">
                                      <p:cBhvr>
                                        <p:cTn id="22" dur="1500"/>
                                        <p:tgtEl>
                                          <p:spTgt spid="6"/>
                                        </p:tgtEl>
                                      </p:cBhvr>
                                    </p:animEffect>
                                  </p:childTnLst>
                                </p:cTn>
                              </p:par>
                            </p:childTnLst>
                          </p:cTn>
                        </p:par>
                        <p:par>
                          <p:cTn id="23" fill="hold">
                            <p:stCondLst>
                              <p:cond delay="6750"/>
                            </p:stCondLst>
                            <p:childTnLst>
                              <p:par>
                                <p:cTn id="24" presetID="42" presetClass="entr" presetSubtype="0" fill="hold" nodeType="afterEffect">
                                  <p:stCondLst>
                                    <p:cond delay="75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1250"/>
                                        <p:tgtEl>
                                          <p:spTgt spid="7"/>
                                        </p:tgtEl>
                                      </p:cBhvr>
                                    </p:animEffect>
                                    <p:anim calcmode="lin" valueType="num">
                                      <p:cBhvr>
                                        <p:cTn id="27" dur="1250" fill="hold"/>
                                        <p:tgtEl>
                                          <p:spTgt spid="7"/>
                                        </p:tgtEl>
                                        <p:attrNameLst>
                                          <p:attrName>ppt_x</p:attrName>
                                        </p:attrNameLst>
                                      </p:cBhvr>
                                      <p:tavLst>
                                        <p:tav tm="0">
                                          <p:val>
                                            <p:strVal val="#ppt_x"/>
                                          </p:val>
                                        </p:tav>
                                        <p:tav tm="100000">
                                          <p:val>
                                            <p:strVal val="#ppt_x"/>
                                          </p:val>
                                        </p:tav>
                                      </p:tavLst>
                                    </p:anim>
                                    <p:anim calcmode="lin" valueType="num">
                                      <p:cBhvr>
                                        <p:cTn id="28" dur="1250" fill="hold"/>
                                        <p:tgtEl>
                                          <p:spTgt spid="7"/>
                                        </p:tgtEl>
                                        <p:attrNameLst>
                                          <p:attrName>ppt_y</p:attrName>
                                        </p:attrNameLst>
                                      </p:cBhvr>
                                      <p:tavLst>
                                        <p:tav tm="0">
                                          <p:val>
                                            <p:strVal val="#ppt_y+.1"/>
                                          </p:val>
                                        </p:tav>
                                        <p:tav tm="100000">
                                          <p:val>
                                            <p:strVal val="#ppt_y"/>
                                          </p:val>
                                        </p:tav>
                                      </p:tavLst>
                                    </p:anim>
                                  </p:childTnLst>
                                </p:cTn>
                              </p:par>
                            </p:childTnLst>
                          </p:cTn>
                        </p:par>
                        <p:par>
                          <p:cTn id="29" fill="hold">
                            <p:stCondLst>
                              <p:cond delay="8750"/>
                            </p:stCondLst>
                            <p:childTnLst>
                              <p:par>
                                <p:cTn id="30" presetID="10" presetClass="entr" presetSubtype="0" fill="hold" grpId="0" nodeType="after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2787" grpId="0"/>
      <p:bldP spid="502788" grpId="0"/>
      <p:bldP spid="6" grpId="0" animBg="1"/>
      <p:bldP spid="5" grpId="0"/>
      <p:bldP spid="2"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4834" name="Picture 2" descr="C:\Eigene Dateien\TEACHING MATERIAL\EINFÜHRUNG ALTE GESCHICHTE\Chronology\Kalender Antium Republic Pearce und Co.TIF"/>
          <p:cNvPicPr>
            <a:picLocks noChangeAspect="1" noChangeArrowheads="1"/>
          </p:cNvPicPr>
          <p:nvPr/>
        </p:nvPicPr>
        <p:blipFill>
          <a:blip r:embed="rId2" cstate="print"/>
          <a:srcRect/>
          <a:stretch>
            <a:fillRect/>
          </a:stretch>
        </p:blipFill>
        <p:spPr bwMode="auto">
          <a:xfrm>
            <a:off x="0" y="0"/>
            <a:ext cx="9144000" cy="5067300"/>
          </a:xfrm>
          <a:prstGeom prst="rect">
            <a:avLst/>
          </a:prstGeom>
          <a:noFill/>
        </p:spPr>
      </p:pic>
      <p:sp>
        <p:nvSpPr>
          <p:cNvPr id="504838" name="Line 6"/>
          <p:cNvSpPr>
            <a:spLocks noChangeShapeType="1"/>
          </p:cNvSpPr>
          <p:nvPr/>
        </p:nvSpPr>
        <p:spPr bwMode="auto">
          <a:xfrm flipV="1">
            <a:off x="1752600" y="1371600"/>
            <a:ext cx="914400" cy="4038600"/>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504839" name="Text Box 7"/>
          <p:cNvSpPr txBox="1">
            <a:spLocks noChangeArrowheads="1"/>
          </p:cNvSpPr>
          <p:nvPr/>
        </p:nvSpPr>
        <p:spPr bwMode="auto">
          <a:xfrm>
            <a:off x="2051720" y="0"/>
            <a:ext cx="2895600" cy="7016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 C N M D M I </a:t>
            </a:r>
            <a:br>
              <a:rPr kumimoji="0" lang="en-US" sz="2000" b="1" dirty="0">
                <a:solidFill>
                  <a:srgbClr val="FFC000"/>
                </a:solidFill>
              </a:rPr>
            </a:br>
            <a:r>
              <a:rPr kumimoji="0" lang="en-US" sz="2000" b="1" dirty="0">
                <a:solidFill>
                  <a:srgbClr val="FFC000"/>
                </a:solidFill>
              </a:rPr>
              <a:t>-&gt; Mater Magna</a:t>
            </a:r>
          </a:p>
        </p:txBody>
      </p:sp>
      <p:sp>
        <p:nvSpPr>
          <p:cNvPr id="504840" name="Line 8"/>
          <p:cNvSpPr>
            <a:spLocks noChangeShapeType="1"/>
          </p:cNvSpPr>
          <p:nvPr/>
        </p:nvSpPr>
        <p:spPr bwMode="auto">
          <a:xfrm flipH="1">
            <a:off x="2971800" y="692696"/>
            <a:ext cx="376064" cy="1288504"/>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504841" name="Text Box 9"/>
          <p:cNvSpPr txBox="1">
            <a:spLocks noChangeArrowheads="1"/>
          </p:cNvSpPr>
          <p:nvPr/>
        </p:nvSpPr>
        <p:spPr bwMode="auto">
          <a:xfrm>
            <a:off x="2971800" y="5486400"/>
            <a:ext cx="2971800" cy="1006475"/>
          </a:xfrm>
          <a:prstGeom prst="rect">
            <a:avLst/>
          </a:prstGeom>
          <a:solidFill>
            <a:schemeClr val="bg1">
              <a:alpha val="50000"/>
            </a:schemeClr>
          </a:solidFill>
          <a:ln w="9525">
            <a:noFill/>
            <a:miter lim="800000"/>
            <a:headEnd/>
            <a:tailEnd/>
          </a:ln>
          <a:effectLst/>
        </p:spPr>
        <p:txBody>
          <a:bodyPr>
            <a:spAutoFit/>
          </a:bodyPr>
          <a:lstStyle/>
          <a:p>
            <a:pPr algn="ctr">
              <a:spcBef>
                <a:spcPct val="50000"/>
              </a:spcBef>
              <a:buFontTx/>
              <a:buNone/>
            </a:pPr>
            <a:r>
              <a:rPr kumimoji="0" lang="en-US" sz="2000" b="1" dirty="0">
                <a:solidFill>
                  <a:srgbClr val="FFC000"/>
                </a:solidFill>
              </a:rPr>
              <a:t> E EIDUS NP </a:t>
            </a:r>
            <a:br>
              <a:rPr kumimoji="0" lang="en-US" sz="2000" b="1" dirty="0">
                <a:solidFill>
                  <a:srgbClr val="FFC000"/>
                </a:solidFill>
              </a:rPr>
            </a:br>
            <a:r>
              <a:rPr kumimoji="0" lang="en-US" sz="2000" dirty="0">
                <a:solidFill>
                  <a:srgbClr val="FFC000"/>
                </a:solidFill>
              </a:rPr>
              <a:t>to Jupiter Victor and    Jupiter </a:t>
            </a:r>
            <a:r>
              <a:rPr kumimoji="0" lang="en-US" sz="2000" dirty="0" err="1">
                <a:solidFill>
                  <a:srgbClr val="FFC000"/>
                </a:solidFill>
              </a:rPr>
              <a:t>Libertas</a:t>
            </a:r>
            <a:endParaRPr kumimoji="0" lang="en-US" sz="2000" dirty="0">
              <a:solidFill>
                <a:srgbClr val="FFC000"/>
              </a:solidFill>
            </a:endParaRPr>
          </a:p>
        </p:txBody>
      </p:sp>
      <p:sp>
        <p:nvSpPr>
          <p:cNvPr id="504842" name="Line 10"/>
          <p:cNvSpPr>
            <a:spLocks noChangeShapeType="1"/>
          </p:cNvSpPr>
          <p:nvPr/>
        </p:nvSpPr>
        <p:spPr bwMode="auto">
          <a:xfrm flipH="1" flipV="1">
            <a:off x="2971800" y="2438400"/>
            <a:ext cx="1485900" cy="3048000"/>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504837" name="Text Box 5"/>
          <p:cNvSpPr txBox="1">
            <a:spLocks noChangeArrowheads="1"/>
          </p:cNvSpPr>
          <p:nvPr/>
        </p:nvSpPr>
        <p:spPr bwMode="auto">
          <a:xfrm>
            <a:off x="1066800" y="5334000"/>
            <a:ext cx="2514600" cy="3968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E NON N </a:t>
            </a:r>
            <a:r>
              <a:rPr kumimoji="0" lang="en-US" sz="2000" b="1" dirty="0" err="1">
                <a:solidFill>
                  <a:srgbClr val="FFC000"/>
                </a:solidFill>
              </a:rPr>
              <a:t>Fortunae</a:t>
            </a:r>
            <a:endParaRPr kumimoji="0" lang="en-US" sz="2000" b="1" dirty="0">
              <a:solidFill>
                <a:srgbClr val="FFC000"/>
              </a:solidFill>
            </a:endParaRPr>
          </a:p>
        </p:txBody>
      </p:sp>
      <p:sp>
        <p:nvSpPr>
          <p:cNvPr id="14" name="Text Box 7"/>
          <p:cNvSpPr txBox="1">
            <a:spLocks noChangeArrowheads="1"/>
          </p:cNvSpPr>
          <p:nvPr/>
        </p:nvSpPr>
        <p:spPr bwMode="auto">
          <a:xfrm>
            <a:off x="4211960" y="0"/>
            <a:ext cx="3419872" cy="4385816"/>
          </a:xfrm>
          <a:prstGeom prst="rect">
            <a:avLst/>
          </a:prstGeom>
          <a:solidFill>
            <a:schemeClr val="bg1">
              <a:alpha val="50000"/>
            </a:schemeClr>
          </a:solidFill>
          <a:ln w="9525">
            <a:noFill/>
            <a:miter lim="800000"/>
            <a:headEnd/>
            <a:tailEnd/>
          </a:ln>
          <a:effectLst/>
        </p:spPr>
        <p:txBody>
          <a:bodyPr wrap="square">
            <a:spAutoFit/>
          </a:bodyPr>
          <a:lstStyle/>
          <a:p>
            <a:pPr>
              <a:spcBef>
                <a:spcPct val="50000"/>
              </a:spcBef>
              <a:buFontTx/>
              <a:buNone/>
            </a:pPr>
            <a:r>
              <a:rPr kumimoji="0" lang="en-US" sz="1800" b="1" dirty="0">
                <a:solidFill>
                  <a:srgbClr val="FFC000"/>
                </a:solidFill>
              </a:rPr>
              <a:t>E </a:t>
            </a:r>
            <a:r>
              <a:rPr kumimoji="0" lang="en-US" sz="1800" b="1" dirty="0" err="1">
                <a:solidFill>
                  <a:srgbClr val="FFC000"/>
                </a:solidFill>
              </a:rPr>
              <a:t>Consus</a:t>
            </a:r>
            <a:r>
              <a:rPr kumimoji="0" lang="en-US" sz="1800" b="1" dirty="0">
                <a:solidFill>
                  <a:srgbClr val="FFC000"/>
                </a:solidFill>
              </a:rPr>
              <a:t> EN </a:t>
            </a:r>
            <a:r>
              <a:rPr kumimoji="0" lang="en-US" sz="1800" dirty="0">
                <a:solidFill>
                  <a:srgbClr val="FFC000"/>
                </a:solidFill>
              </a:rPr>
              <a:t>“god of grain”</a:t>
            </a:r>
            <a:br>
              <a:rPr kumimoji="0" lang="en-US" sz="1800" dirty="0">
                <a:solidFill>
                  <a:srgbClr val="FFC000"/>
                </a:solidFill>
              </a:rPr>
            </a:br>
            <a:r>
              <a:rPr kumimoji="0" lang="en-US" sz="1800" b="1" dirty="0">
                <a:solidFill>
                  <a:srgbClr val="FFC000"/>
                </a:solidFill>
              </a:rPr>
              <a:t>F C</a:t>
            </a:r>
            <a:br>
              <a:rPr kumimoji="0" lang="en-US" sz="1800" b="1" dirty="0">
                <a:solidFill>
                  <a:srgbClr val="FFC000"/>
                </a:solidFill>
              </a:rPr>
            </a:br>
            <a:r>
              <a:rPr kumimoji="0" lang="en-US" sz="1800" b="1" dirty="0">
                <a:solidFill>
                  <a:srgbClr val="FFC000"/>
                </a:solidFill>
              </a:rPr>
              <a:t>G Saturnalia EN – Saturn</a:t>
            </a:r>
            <a:br>
              <a:rPr kumimoji="0" lang="en-US" sz="1800" b="1" dirty="0">
                <a:solidFill>
                  <a:srgbClr val="FFC000"/>
                </a:solidFill>
              </a:rPr>
            </a:br>
            <a:r>
              <a:rPr kumimoji="0" lang="en-US" sz="1800" b="1" dirty="0">
                <a:solidFill>
                  <a:srgbClr val="FFC000"/>
                </a:solidFill>
              </a:rPr>
              <a:t>H C</a:t>
            </a:r>
            <a:br>
              <a:rPr kumimoji="0" lang="en-US" sz="1800" b="1" dirty="0">
                <a:solidFill>
                  <a:srgbClr val="FFC000"/>
                </a:solidFill>
              </a:rPr>
            </a:br>
            <a:r>
              <a:rPr kumimoji="0" lang="en-US" sz="1800" b="1" dirty="0">
                <a:solidFill>
                  <a:srgbClr val="FFC000"/>
                </a:solidFill>
              </a:rPr>
              <a:t>A OPA(</a:t>
            </a:r>
            <a:r>
              <a:rPr kumimoji="0" lang="en-US" sz="1800" b="1" dirty="0" err="1">
                <a:solidFill>
                  <a:srgbClr val="FFC000"/>
                </a:solidFill>
              </a:rPr>
              <a:t>lia</a:t>
            </a:r>
            <a:r>
              <a:rPr kumimoji="0" lang="en-US" sz="1800" b="1" dirty="0">
                <a:solidFill>
                  <a:srgbClr val="FFC000"/>
                </a:solidFill>
              </a:rPr>
              <a:t>) </a:t>
            </a:r>
            <a:r>
              <a:rPr kumimoji="0" lang="en-US" sz="1800" b="1" dirty="0">
                <a:solidFill>
                  <a:srgbClr val="FFC000"/>
                </a:solidFill>
                <a:sym typeface="Wingdings" pitchFamily="2" charset="2"/>
              </a:rPr>
              <a:t>Ops </a:t>
            </a:r>
            <a:r>
              <a:rPr kumimoji="0" lang="en-US" sz="1800" dirty="0">
                <a:solidFill>
                  <a:srgbClr val="FFC000"/>
                </a:solidFill>
                <a:sym typeface="Wingdings" pitchFamily="2" charset="2"/>
              </a:rPr>
              <a:t>“Plenty”</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B </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C DIVAL(</a:t>
            </a:r>
            <a:r>
              <a:rPr kumimoji="0" lang="en-US" sz="1800" b="1" dirty="0" err="1">
                <a:solidFill>
                  <a:srgbClr val="FFC000"/>
                </a:solidFill>
                <a:sym typeface="Wingdings" pitchFamily="2" charset="2"/>
              </a:rPr>
              <a:t>ia</a:t>
            </a:r>
            <a:r>
              <a:rPr kumimoji="0" lang="en-US" sz="1800" b="1" dirty="0">
                <a:solidFill>
                  <a:srgbClr val="FFC000"/>
                </a:solidFill>
                <a:sym typeface="Wingdings" pitchFamily="2" charset="2"/>
              </a:rPr>
              <a:t>)</a:t>
            </a:r>
            <a:r>
              <a:rPr kumimoji="0" lang="en-US" sz="1800" dirty="0">
                <a:solidFill>
                  <a:srgbClr val="FFC000"/>
                </a:solidFill>
                <a:sym typeface="Wingdings" pitchFamily="2" charset="2"/>
              </a:rPr>
              <a:t> (winter solstice).</a:t>
            </a:r>
            <a:r>
              <a:rPr kumimoji="0" lang="en-US" sz="1800" b="1" dirty="0">
                <a:solidFill>
                  <a:srgbClr val="FFC000"/>
                </a:solidFill>
                <a:sym typeface="Wingdings" pitchFamily="2" charset="2"/>
              </a:rPr>
              <a:t> To the </a:t>
            </a:r>
            <a:r>
              <a:rPr kumimoji="0" lang="en-US" sz="1800" b="1" dirty="0" err="1">
                <a:solidFill>
                  <a:srgbClr val="FFC000"/>
                </a:solidFill>
                <a:sym typeface="Wingdings" pitchFamily="2" charset="2"/>
              </a:rPr>
              <a:t>Lares</a:t>
            </a:r>
            <a:r>
              <a:rPr kumimoji="0" lang="en-US" sz="1800" b="1" dirty="0">
                <a:solidFill>
                  <a:srgbClr val="FFC000"/>
                </a:solidFill>
                <a:sym typeface="Wingdings" pitchFamily="2" charset="2"/>
              </a:rPr>
              <a:t> </a:t>
            </a:r>
            <a:r>
              <a:rPr kumimoji="0" lang="en-US" sz="1800" b="1" dirty="0" err="1">
                <a:solidFill>
                  <a:srgbClr val="FFC000"/>
                </a:solidFill>
                <a:sym typeface="Wingdings" pitchFamily="2" charset="2"/>
              </a:rPr>
              <a:t>Permarini</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(household gods of the sea)</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D C</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E LARE(</a:t>
            </a:r>
            <a:r>
              <a:rPr kumimoji="0" lang="en-US" sz="1800" b="1" dirty="0" err="1">
                <a:solidFill>
                  <a:srgbClr val="FFC000"/>
                </a:solidFill>
                <a:sym typeface="Wingdings" pitchFamily="2" charset="2"/>
              </a:rPr>
              <a:t>ntalia</a:t>
            </a:r>
            <a:r>
              <a:rPr kumimoji="0" lang="en-US" sz="1800" b="1" dirty="0">
                <a:solidFill>
                  <a:srgbClr val="FFC000"/>
                </a:solidFill>
                <a:sym typeface="Wingdings" pitchFamily="2" charset="2"/>
              </a:rPr>
              <a:t>) N to Diana and Juno Regina in the campus, to the </a:t>
            </a:r>
            <a:r>
              <a:rPr kumimoji="0" lang="en-US" sz="1800" b="1" i="1" dirty="0" err="1">
                <a:solidFill>
                  <a:srgbClr val="FFC000"/>
                </a:solidFill>
                <a:sym typeface="Wingdings" pitchFamily="2" charset="2"/>
              </a:rPr>
              <a:t>Tempestates</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(“Storms”)</a:t>
            </a:r>
            <a:endParaRPr kumimoji="0" lang="en-US" sz="1800" dirty="0">
              <a:solidFill>
                <a:srgbClr val="FFC000"/>
              </a:solidFill>
            </a:endParaRPr>
          </a:p>
          <a:p>
            <a:pPr>
              <a:spcBef>
                <a:spcPct val="50000"/>
              </a:spcBef>
              <a:buFontTx/>
              <a:buNone/>
            </a:pPr>
            <a:endParaRPr kumimoji="0" lang="en-US" sz="1800" b="1" dirty="0">
              <a:solidFill>
                <a:srgbClr val="FFC000"/>
              </a:solidFill>
            </a:endParaRPr>
          </a:p>
        </p:txBody>
      </p:sp>
      <p:sp>
        <p:nvSpPr>
          <p:cNvPr id="15" name="Line 8"/>
          <p:cNvSpPr>
            <a:spLocks noChangeShapeType="1"/>
          </p:cNvSpPr>
          <p:nvPr/>
        </p:nvSpPr>
        <p:spPr bwMode="auto">
          <a:xfrm>
            <a:off x="7612360" y="764704"/>
            <a:ext cx="488032" cy="1872208"/>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2" name="TextBox 1"/>
          <p:cNvSpPr txBox="1"/>
          <p:nvPr/>
        </p:nvSpPr>
        <p:spPr>
          <a:xfrm rot="1069988">
            <a:off x="5908789" y="5443697"/>
            <a:ext cx="3059832" cy="923330"/>
          </a:xfrm>
          <a:prstGeom prst="rect">
            <a:avLst/>
          </a:prstGeom>
          <a:noFill/>
        </p:spPr>
        <p:txBody>
          <a:bodyPr wrap="square" rtlCol="0">
            <a:spAutoFit/>
          </a:bodyPr>
          <a:lstStyle/>
          <a:p>
            <a:r>
              <a:rPr lang="en-GB" b="1" dirty="0"/>
              <a:t>Temples of </a:t>
            </a:r>
            <a:br>
              <a:rPr lang="en-GB" b="1" dirty="0"/>
            </a:br>
            <a:r>
              <a:rPr lang="en-GB" b="1" dirty="0"/>
              <a:t>Jupiter Victor </a:t>
            </a:r>
            <a:r>
              <a:rPr lang="en-GB" dirty="0"/>
              <a:t>295 BC</a:t>
            </a:r>
            <a:br>
              <a:rPr lang="en-GB" dirty="0"/>
            </a:br>
            <a:r>
              <a:rPr lang="en-GB" b="1" dirty="0"/>
              <a:t>Jupiter </a:t>
            </a:r>
            <a:r>
              <a:rPr lang="en-GB" b="1" dirty="0" err="1"/>
              <a:t>Libertas</a:t>
            </a:r>
            <a:r>
              <a:rPr lang="en-GB" dirty="0"/>
              <a:t> 246 BC</a:t>
            </a:r>
          </a:p>
        </p:txBody>
      </p:sp>
      <p:sp>
        <p:nvSpPr>
          <p:cNvPr id="3" name="Rectangle 2"/>
          <p:cNvSpPr/>
          <p:nvPr/>
        </p:nvSpPr>
        <p:spPr>
          <a:xfrm>
            <a:off x="7170896" y="4256782"/>
            <a:ext cx="1973104" cy="1077218"/>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a:spAutoFit/>
          </a:bodyPr>
          <a:lstStyle/>
          <a:p>
            <a:r>
              <a:rPr lang="en-GB" sz="1600" b="1" dirty="0"/>
              <a:t>Lares or</a:t>
            </a:r>
            <a:br>
              <a:rPr lang="en-GB" sz="1600" b="1" dirty="0"/>
            </a:br>
            <a:r>
              <a:rPr lang="en-GB" sz="1600" b="1" dirty="0" err="1"/>
              <a:t>Acca</a:t>
            </a:r>
            <a:r>
              <a:rPr lang="en-GB" sz="1600" b="1" dirty="0"/>
              <a:t> </a:t>
            </a:r>
            <a:r>
              <a:rPr lang="en-GB" sz="1600" b="1" dirty="0" err="1"/>
              <a:t>Larenzia</a:t>
            </a:r>
            <a:br>
              <a:rPr lang="en-GB" sz="1600" b="1" dirty="0"/>
            </a:br>
            <a:r>
              <a:rPr lang="en-GB" sz="1600" dirty="0"/>
              <a:t>celebrated twice a year since Augustus</a:t>
            </a:r>
          </a:p>
        </p:txBody>
      </p:sp>
    </p:spTree>
    <p:extLst>
      <p:ext uri="{BB962C8B-B14F-4D97-AF65-F5344CB8AC3E}">
        <p14:creationId xmlns:p14="http://schemas.microsoft.com/office/powerpoint/2010/main" val="3376800069"/>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04837"/>
                                        </p:tgtEl>
                                        <p:attrNameLst>
                                          <p:attrName>style.visibility</p:attrName>
                                        </p:attrNameLst>
                                      </p:cBhvr>
                                      <p:to>
                                        <p:strVal val="visible"/>
                                      </p:to>
                                    </p:set>
                                    <p:animEffect transition="in" filter="randombar(horizontal)">
                                      <p:cBhvr>
                                        <p:cTn id="7" dur="500"/>
                                        <p:tgtEl>
                                          <p:spTgt spid="504837"/>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504838"/>
                                        </p:tgtEl>
                                        <p:attrNameLst>
                                          <p:attrName>style.visibility</p:attrName>
                                        </p:attrNameLst>
                                      </p:cBhvr>
                                      <p:to>
                                        <p:strVal val="visible"/>
                                      </p:to>
                                    </p:set>
                                    <p:animEffect transition="in" filter="wipe(down)">
                                      <p:cBhvr>
                                        <p:cTn id="11" dur="500"/>
                                        <p:tgtEl>
                                          <p:spTgt spid="504838"/>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504839"/>
                                        </p:tgtEl>
                                        <p:attrNameLst>
                                          <p:attrName>style.visibility</p:attrName>
                                        </p:attrNameLst>
                                      </p:cBhvr>
                                      <p:to>
                                        <p:strVal val="visible"/>
                                      </p:to>
                                    </p:set>
                                    <p:animEffect transition="in" filter="randombar(horizontal)">
                                      <p:cBhvr>
                                        <p:cTn id="16" dur="500"/>
                                        <p:tgtEl>
                                          <p:spTgt spid="504839"/>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504840"/>
                                        </p:tgtEl>
                                        <p:attrNameLst>
                                          <p:attrName>style.visibility</p:attrName>
                                        </p:attrNameLst>
                                      </p:cBhvr>
                                      <p:to>
                                        <p:strVal val="visible"/>
                                      </p:to>
                                    </p:set>
                                    <p:animEffect transition="in" filter="wipe(up)">
                                      <p:cBhvr>
                                        <p:cTn id="20" dur="500"/>
                                        <p:tgtEl>
                                          <p:spTgt spid="504840"/>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504841"/>
                                        </p:tgtEl>
                                        <p:attrNameLst>
                                          <p:attrName>style.visibility</p:attrName>
                                        </p:attrNameLst>
                                      </p:cBhvr>
                                      <p:to>
                                        <p:strVal val="visible"/>
                                      </p:to>
                                    </p:set>
                                    <p:animEffect transition="in" filter="randombar(horizontal)">
                                      <p:cBhvr>
                                        <p:cTn id="25" dur="500"/>
                                        <p:tgtEl>
                                          <p:spTgt spid="504841"/>
                                        </p:tgtEl>
                                      </p:cBhvr>
                                    </p:animEffect>
                                  </p:childTnLst>
                                </p:cTn>
                              </p:par>
                            </p:childTnLst>
                          </p:cTn>
                        </p:par>
                        <p:par>
                          <p:cTn id="26" fill="hold">
                            <p:stCondLst>
                              <p:cond delay="500"/>
                            </p:stCondLst>
                            <p:childTnLst>
                              <p:par>
                                <p:cTn id="27" presetID="22" presetClass="entr" presetSubtype="4" fill="hold" grpId="0" nodeType="afterEffect">
                                  <p:stCondLst>
                                    <p:cond delay="0"/>
                                  </p:stCondLst>
                                  <p:childTnLst>
                                    <p:set>
                                      <p:cBhvr>
                                        <p:cTn id="28" dur="1" fill="hold">
                                          <p:stCondLst>
                                            <p:cond delay="0"/>
                                          </p:stCondLst>
                                        </p:cTn>
                                        <p:tgtEl>
                                          <p:spTgt spid="504842"/>
                                        </p:tgtEl>
                                        <p:attrNameLst>
                                          <p:attrName>style.visibility</p:attrName>
                                        </p:attrNameLst>
                                      </p:cBhvr>
                                      <p:to>
                                        <p:strVal val="visible"/>
                                      </p:to>
                                    </p:set>
                                    <p:animEffect transition="in" filter="wipe(down)">
                                      <p:cBhvr>
                                        <p:cTn id="29" dur="500"/>
                                        <p:tgtEl>
                                          <p:spTgt spid="50484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
                                        </p:tgtEl>
                                        <p:attrNameLst>
                                          <p:attrName>style.visibility</p:attrName>
                                        </p:attrNameLst>
                                      </p:cBhvr>
                                      <p:to>
                                        <p:strVal val="visible"/>
                                      </p:to>
                                    </p:set>
                                    <p:animEffect transition="in" filter="fade">
                                      <p:cBhvr>
                                        <p:cTn id="32" dur="500"/>
                                        <p:tgtEl>
                                          <p:spTgt spid="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randombar(horizontal)">
                                      <p:cBhvr>
                                        <p:cTn id="37" dur="500"/>
                                        <p:tgtEl>
                                          <p:spTgt spid="14"/>
                                        </p:tgtEl>
                                      </p:cBhvr>
                                    </p:animEffect>
                                  </p:childTnLst>
                                </p:cTn>
                              </p:par>
                            </p:childTnLst>
                          </p:cTn>
                        </p:par>
                        <p:par>
                          <p:cTn id="38" fill="hold">
                            <p:stCondLst>
                              <p:cond delay="500"/>
                            </p:stCondLst>
                            <p:childTnLst>
                              <p:par>
                                <p:cTn id="39" presetID="22" presetClass="entr" presetSubtype="1" fill="hold" grpId="0" nodeType="after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wipe(up)">
                                      <p:cBhvr>
                                        <p:cTn id="41" dur="500"/>
                                        <p:tgtEl>
                                          <p:spTgt spid="15"/>
                                        </p:tgtEl>
                                      </p:cBhvr>
                                    </p:animEffect>
                                  </p:childTnLst>
                                </p:cTn>
                              </p:par>
                            </p:childTnLst>
                          </p:cTn>
                        </p:par>
                        <p:par>
                          <p:cTn id="42" fill="hold">
                            <p:stCondLst>
                              <p:cond delay="1000"/>
                            </p:stCondLst>
                            <p:childTnLst>
                              <p:par>
                                <p:cTn id="43" presetID="42" presetClass="entr" presetSubtype="0" fill="hold" nodeType="afterEffect">
                                  <p:stCondLst>
                                    <p:cond delay="500"/>
                                  </p:stCondLst>
                                  <p:childTnLst>
                                    <p:set>
                                      <p:cBhvr>
                                        <p:cTn id="44" dur="1" fill="hold">
                                          <p:stCondLst>
                                            <p:cond delay="0"/>
                                          </p:stCondLst>
                                        </p:cTn>
                                        <p:tgtEl>
                                          <p:spTgt spid="3">
                                            <p:txEl>
                                              <p:pRg st="0" end="0"/>
                                            </p:txEl>
                                          </p:spTgt>
                                        </p:tgtEl>
                                        <p:attrNameLst>
                                          <p:attrName>style.visibility</p:attrName>
                                        </p:attrNameLst>
                                      </p:cBhvr>
                                      <p:to>
                                        <p:strVal val="visible"/>
                                      </p:to>
                                    </p:set>
                                    <p:animEffect transition="in" filter="fade">
                                      <p:cBhvr>
                                        <p:cTn id="45" dur="1000"/>
                                        <p:tgtEl>
                                          <p:spTgt spid="3">
                                            <p:txEl>
                                              <p:pRg st="0" end="0"/>
                                            </p:txEl>
                                          </p:spTgt>
                                        </p:tgtEl>
                                      </p:cBhvr>
                                    </p:animEffect>
                                    <p:anim calcmode="lin" valueType="num">
                                      <p:cBhvr>
                                        <p:cTn id="4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4838" grpId="0" animBg="1"/>
      <p:bldP spid="504839" grpId="0" animBg="1" autoUpdateAnimBg="0"/>
      <p:bldP spid="504840" grpId="0" animBg="1"/>
      <p:bldP spid="504841" grpId="0" animBg="1" autoUpdateAnimBg="0"/>
      <p:bldP spid="504842" grpId="0" animBg="1"/>
      <p:bldP spid="504837" grpId="0" animBg="1" autoUpdateAnimBg="0"/>
      <p:bldP spid="14" grpId="0" animBg="1" autoUpdateAnimBg="0"/>
      <p:bldP spid="15" grpId="0" animBg="1"/>
      <p:bldP spid="2"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Eigene Dateien\TEACHING MATERIAL\EINFÜHRUNG ALTE GESCHICHTE\Chronology\Kalender Antium Republic Pearce und Co.TIF"/>
          <p:cNvPicPr>
            <a:picLocks noChangeAspect="1" noChangeArrowheads="1"/>
          </p:cNvPicPr>
          <p:nvPr/>
        </p:nvPicPr>
        <p:blipFill>
          <a:blip r:embed="rId2" cstate="print"/>
          <a:srcRect/>
          <a:stretch>
            <a:fillRect/>
          </a:stretch>
        </p:blipFill>
        <p:spPr bwMode="auto">
          <a:xfrm>
            <a:off x="0" y="0"/>
            <a:ext cx="9144000" cy="5067300"/>
          </a:xfrm>
          <a:prstGeom prst="rect">
            <a:avLst/>
          </a:prstGeom>
          <a:noFill/>
        </p:spPr>
      </p:pic>
      <p:sp>
        <p:nvSpPr>
          <p:cNvPr id="4" name="Line 6"/>
          <p:cNvSpPr>
            <a:spLocks noChangeShapeType="1"/>
          </p:cNvSpPr>
          <p:nvPr/>
        </p:nvSpPr>
        <p:spPr bwMode="auto">
          <a:xfrm flipV="1">
            <a:off x="1752600" y="1371600"/>
            <a:ext cx="914400" cy="4038600"/>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5" name="Text Box 7"/>
          <p:cNvSpPr txBox="1">
            <a:spLocks noChangeArrowheads="1"/>
          </p:cNvSpPr>
          <p:nvPr/>
        </p:nvSpPr>
        <p:spPr bwMode="auto">
          <a:xfrm>
            <a:off x="2051720" y="0"/>
            <a:ext cx="2895600" cy="7016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 C N M D M I </a:t>
            </a:r>
            <a:br>
              <a:rPr kumimoji="0" lang="en-US" sz="2000" b="1" dirty="0">
                <a:solidFill>
                  <a:srgbClr val="FFC000"/>
                </a:solidFill>
              </a:rPr>
            </a:br>
            <a:r>
              <a:rPr kumimoji="0" lang="en-US" sz="2000" b="1" dirty="0">
                <a:solidFill>
                  <a:srgbClr val="FFC000"/>
                </a:solidFill>
              </a:rPr>
              <a:t>-&gt; Mater Magna</a:t>
            </a:r>
          </a:p>
        </p:txBody>
      </p:sp>
      <p:sp>
        <p:nvSpPr>
          <p:cNvPr id="6" name="Line 8"/>
          <p:cNvSpPr>
            <a:spLocks noChangeShapeType="1"/>
          </p:cNvSpPr>
          <p:nvPr/>
        </p:nvSpPr>
        <p:spPr bwMode="auto">
          <a:xfrm flipH="1">
            <a:off x="2971800" y="692696"/>
            <a:ext cx="376064" cy="1288504"/>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7" name="Text Box 9"/>
          <p:cNvSpPr txBox="1">
            <a:spLocks noChangeArrowheads="1"/>
          </p:cNvSpPr>
          <p:nvPr/>
        </p:nvSpPr>
        <p:spPr bwMode="auto">
          <a:xfrm>
            <a:off x="2971800" y="5486400"/>
            <a:ext cx="2971800" cy="1006475"/>
          </a:xfrm>
          <a:prstGeom prst="rect">
            <a:avLst/>
          </a:prstGeom>
          <a:solidFill>
            <a:schemeClr val="bg1">
              <a:alpha val="50000"/>
            </a:schemeClr>
          </a:solidFill>
          <a:ln w="9525">
            <a:noFill/>
            <a:miter lim="800000"/>
            <a:headEnd/>
            <a:tailEnd/>
          </a:ln>
          <a:effectLst/>
        </p:spPr>
        <p:txBody>
          <a:bodyPr>
            <a:spAutoFit/>
          </a:bodyPr>
          <a:lstStyle/>
          <a:p>
            <a:pPr algn="ctr">
              <a:spcBef>
                <a:spcPct val="50000"/>
              </a:spcBef>
              <a:buFontTx/>
              <a:buNone/>
            </a:pPr>
            <a:r>
              <a:rPr kumimoji="0" lang="en-US" sz="2000" b="1" dirty="0">
                <a:solidFill>
                  <a:srgbClr val="FFC000"/>
                </a:solidFill>
              </a:rPr>
              <a:t> E EIDUS NP </a:t>
            </a:r>
            <a:br>
              <a:rPr kumimoji="0" lang="en-US" sz="2000" b="1" dirty="0">
                <a:solidFill>
                  <a:srgbClr val="FFC000"/>
                </a:solidFill>
              </a:rPr>
            </a:br>
            <a:r>
              <a:rPr kumimoji="0" lang="en-US" sz="2000" dirty="0">
                <a:solidFill>
                  <a:srgbClr val="FFC000"/>
                </a:solidFill>
              </a:rPr>
              <a:t>to Jupiter Victor and    Jupiter </a:t>
            </a:r>
            <a:r>
              <a:rPr kumimoji="0" lang="en-US" sz="2000" dirty="0" err="1">
                <a:solidFill>
                  <a:srgbClr val="FFC000"/>
                </a:solidFill>
              </a:rPr>
              <a:t>Libertas</a:t>
            </a:r>
            <a:endParaRPr kumimoji="0" lang="en-US" sz="2000" dirty="0">
              <a:solidFill>
                <a:srgbClr val="FFC000"/>
              </a:solidFill>
            </a:endParaRPr>
          </a:p>
        </p:txBody>
      </p:sp>
      <p:sp>
        <p:nvSpPr>
          <p:cNvPr id="8" name="Line 10"/>
          <p:cNvSpPr>
            <a:spLocks noChangeShapeType="1"/>
          </p:cNvSpPr>
          <p:nvPr/>
        </p:nvSpPr>
        <p:spPr bwMode="auto">
          <a:xfrm flipH="1" flipV="1">
            <a:off x="2971800" y="2438400"/>
            <a:ext cx="1485900" cy="3048000"/>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9" name="Text Box 5"/>
          <p:cNvSpPr txBox="1">
            <a:spLocks noChangeArrowheads="1"/>
          </p:cNvSpPr>
          <p:nvPr/>
        </p:nvSpPr>
        <p:spPr bwMode="auto">
          <a:xfrm>
            <a:off x="1066800" y="5334000"/>
            <a:ext cx="2514600" cy="3968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E NON N </a:t>
            </a:r>
            <a:r>
              <a:rPr kumimoji="0" lang="en-US" sz="2000" b="1" dirty="0" err="1">
                <a:solidFill>
                  <a:srgbClr val="FFC000"/>
                </a:solidFill>
              </a:rPr>
              <a:t>Fortunae</a:t>
            </a:r>
            <a:endParaRPr kumimoji="0" lang="en-US" sz="2000" b="1" dirty="0">
              <a:solidFill>
                <a:srgbClr val="FFC000"/>
              </a:solidFill>
            </a:endParaRPr>
          </a:p>
        </p:txBody>
      </p:sp>
      <p:sp>
        <p:nvSpPr>
          <p:cNvPr id="10" name="Text Box 7"/>
          <p:cNvSpPr txBox="1">
            <a:spLocks noChangeArrowheads="1"/>
          </p:cNvSpPr>
          <p:nvPr/>
        </p:nvSpPr>
        <p:spPr bwMode="auto">
          <a:xfrm>
            <a:off x="4211960" y="0"/>
            <a:ext cx="3419872" cy="4385816"/>
          </a:xfrm>
          <a:prstGeom prst="rect">
            <a:avLst/>
          </a:prstGeom>
          <a:solidFill>
            <a:schemeClr val="bg1">
              <a:alpha val="50000"/>
            </a:schemeClr>
          </a:solidFill>
          <a:ln w="9525">
            <a:noFill/>
            <a:miter lim="800000"/>
            <a:headEnd/>
            <a:tailEnd/>
          </a:ln>
          <a:effectLst/>
        </p:spPr>
        <p:txBody>
          <a:bodyPr wrap="square">
            <a:spAutoFit/>
          </a:bodyPr>
          <a:lstStyle/>
          <a:p>
            <a:pPr>
              <a:spcBef>
                <a:spcPct val="50000"/>
              </a:spcBef>
              <a:buFontTx/>
              <a:buNone/>
            </a:pPr>
            <a:r>
              <a:rPr kumimoji="0" lang="en-US" sz="1800" b="1" dirty="0">
                <a:solidFill>
                  <a:srgbClr val="FFC000"/>
                </a:solidFill>
              </a:rPr>
              <a:t>E </a:t>
            </a:r>
            <a:r>
              <a:rPr kumimoji="0" lang="en-US" sz="1800" b="1" dirty="0" err="1">
                <a:solidFill>
                  <a:srgbClr val="FFC000"/>
                </a:solidFill>
              </a:rPr>
              <a:t>Consus</a:t>
            </a:r>
            <a:r>
              <a:rPr kumimoji="0" lang="en-US" sz="1800" b="1" dirty="0">
                <a:solidFill>
                  <a:srgbClr val="FFC000"/>
                </a:solidFill>
              </a:rPr>
              <a:t> EN </a:t>
            </a:r>
            <a:r>
              <a:rPr kumimoji="0" lang="en-US" sz="1800" dirty="0">
                <a:solidFill>
                  <a:srgbClr val="FFC000"/>
                </a:solidFill>
              </a:rPr>
              <a:t>“god of grain”</a:t>
            </a:r>
            <a:br>
              <a:rPr kumimoji="0" lang="en-US" sz="1800" dirty="0">
                <a:solidFill>
                  <a:srgbClr val="FFC000"/>
                </a:solidFill>
              </a:rPr>
            </a:br>
            <a:r>
              <a:rPr kumimoji="0" lang="en-US" sz="1800" b="1" dirty="0">
                <a:solidFill>
                  <a:srgbClr val="FFC000"/>
                </a:solidFill>
              </a:rPr>
              <a:t>F C</a:t>
            </a:r>
            <a:br>
              <a:rPr kumimoji="0" lang="en-US" sz="1800" b="1" dirty="0">
                <a:solidFill>
                  <a:srgbClr val="FFC000"/>
                </a:solidFill>
              </a:rPr>
            </a:br>
            <a:r>
              <a:rPr kumimoji="0" lang="en-US" sz="1800" b="1" dirty="0">
                <a:solidFill>
                  <a:srgbClr val="FFC000"/>
                </a:solidFill>
              </a:rPr>
              <a:t>G SATVRNALIA EN – Saturn</a:t>
            </a:r>
            <a:br>
              <a:rPr kumimoji="0" lang="en-US" sz="1800" b="1" dirty="0">
                <a:solidFill>
                  <a:srgbClr val="FFC000"/>
                </a:solidFill>
              </a:rPr>
            </a:br>
            <a:r>
              <a:rPr kumimoji="0" lang="en-US" sz="1800" b="1" dirty="0">
                <a:solidFill>
                  <a:srgbClr val="FFC000"/>
                </a:solidFill>
              </a:rPr>
              <a:t>H C</a:t>
            </a:r>
            <a:br>
              <a:rPr kumimoji="0" lang="en-US" sz="1800" b="1" dirty="0">
                <a:solidFill>
                  <a:srgbClr val="FFC000"/>
                </a:solidFill>
              </a:rPr>
            </a:br>
            <a:r>
              <a:rPr kumimoji="0" lang="en-US" sz="1800" b="1" dirty="0">
                <a:solidFill>
                  <a:srgbClr val="FFC000"/>
                </a:solidFill>
              </a:rPr>
              <a:t>A OPA(</a:t>
            </a:r>
            <a:r>
              <a:rPr kumimoji="0" lang="en-US" sz="1800" b="1" dirty="0" err="1">
                <a:solidFill>
                  <a:srgbClr val="FFC000"/>
                </a:solidFill>
              </a:rPr>
              <a:t>lia</a:t>
            </a:r>
            <a:r>
              <a:rPr kumimoji="0" lang="en-US" sz="1800" b="1" dirty="0">
                <a:solidFill>
                  <a:srgbClr val="FFC000"/>
                </a:solidFill>
              </a:rPr>
              <a:t>) </a:t>
            </a:r>
            <a:r>
              <a:rPr kumimoji="0" lang="en-US" sz="1800" b="1" dirty="0">
                <a:solidFill>
                  <a:srgbClr val="FFC000"/>
                </a:solidFill>
                <a:sym typeface="Wingdings" pitchFamily="2" charset="2"/>
              </a:rPr>
              <a:t>Ops </a:t>
            </a:r>
            <a:r>
              <a:rPr kumimoji="0" lang="en-US" sz="1800" dirty="0">
                <a:solidFill>
                  <a:srgbClr val="FFC000"/>
                </a:solidFill>
                <a:sym typeface="Wingdings" pitchFamily="2" charset="2"/>
              </a:rPr>
              <a:t>“Plenty”</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B </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C DIVAL(</a:t>
            </a:r>
            <a:r>
              <a:rPr kumimoji="0" lang="en-US" sz="1800" b="1" dirty="0" err="1">
                <a:solidFill>
                  <a:srgbClr val="FFC000"/>
                </a:solidFill>
                <a:sym typeface="Wingdings" pitchFamily="2" charset="2"/>
              </a:rPr>
              <a:t>ia</a:t>
            </a:r>
            <a:r>
              <a:rPr kumimoji="0" lang="en-US" sz="1800" b="1" dirty="0">
                <a:solidFill>
                  <a:srgbClr val="FFC000"/>
                </a:solidFill>
                <a:sym typeface="Wingdings" pitchFamily="2" charset="2"/>
              </a:rPr>
              <a:t>)</a:t>
            </a:r>
            <a:r>
              <a:rPr kumimoji="0" lang="en-US" sz="1800" dirty="0">
                <a:solidFill>
                  <a:srgbClr val="FFC000"/>
                </a:solidFill>
                <a:sym typeface="Wingdings" pitchFamily="2" charset="2"/>
              </a:rPr>
              <a:t> (winter solstice).</a:t>
            </a:r>
            <a:r>
              <a:rPr kumimoji="0" lang="en-US" sz="1800" b="1" dirty="0">
                <a:solidFill>
                  <a:srgbClr val="FFC000"/>
                </a:solidFill>
                <a:sym typeface="Wingdings" pitchFamily="2" charset="2"/>
              </a:rPr>
              <a:t> To the </a:t>
            </a:r>
            <a:r>
              <a:rPr kumimoji="0" lang="en-US" sz="1800" b="1" dirty="0" err="1">
                <a:solidFill>
                  <a:srgbClr val="FFC000"/>
                </a:solidFill>
                <a:sym typeface="Wingdings" pitchFamily="2" charset="2"/>
              </a:rPr>
              <a:t>Lares</a:t>
            </a:r>
            <a:r>
              <a:rPr kumimoji="0" lang="en-US" sz="1800" b="1" dirty="0">
                <a:solidFill>
                  <a:srgbClr val="FFC000"/>
                </a:solidFill>
                <a:sym typeface="Wingdings" pitchFamily="2" charset="2"/>
              </a:rPr>
              <a:t> </a:t>
            </a:r>
            <a:r>
              <a:rPr kumimoji="0" lang="en-US" sz="1800" b="1" dirty="0" err="1">
                <a:solidFill>
                  <a:srgbClr val="FFC000"/>
                </a:solidFill>
                <a:sym typeface="Wingdings" pitchFamily="2" charset="2"/>
              </a:rPr>
              <a:t>Permarini</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(household gods of the sea)</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D C</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E LARE(</a:t>
            </a:r>
            <a:r>
              <a:rPr kumimoji="0" lang="en-US" sz="1800" b="1" dirty="0" err="1">
                <a:solidFill>
                  <a:srgbClr val="FFC000"/>
                </a:solidFill>
                <a:sym typeface="Wingdings" pitchFamily="2" charset="2"/>
              </a:rPr>
              <a:t>ntalia</a:t>
            </a:r>
            <a:r>
              <a:rPr kumimoji="0" lang="en-US" sz="1800" b="1" dirty="0">
                <a:solidFill>
                  <a:srgbClr val="FFC000"/>
                </a:solidFill>
                <a:sym typeface="Wingdings" pitchFamily="2" charset="2"/>
              </a:rPr>
              <a:t>) N to Diana and Juno Regina in the campus, to the </a:t>
            </a:r>
            <a:r>
              <a:rPr kumimoji="0" lang="en-US" sz="1800" b="1" i="1" dirty="0" err="1">
                <a:solidFill>
                  <a:srgbClr val="FFC000"/>
                </a:solidFill>
                <a:sym typeface="Wingdings" pitchFamily="2" charset="2"/>
              </a:rPr>
              <a:t>Tempestates</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(“Storms”)</a:t>
            </a:r>
            <a:endParaRPr kumimoji="0" lang="en-US" sz="1800" dirty="0">
              <a:solidFill>
                <a:srgbClr val="FFC000"/>
              </a:solidFill>
            </a:endParaRPr>
          </a:p>
          <a:p>
            <a:pPr>
              <a:spcBef>
                <a:spcPct val="50000"/>
              </a:spcBef>
              <a:buFontTx/>
              <a:buNone/>
            </a:pPr>
            <a:endParaRPr kumimoji="0" lang="en-US" sz="1800" b="1" dirty="0">
              <a:solidFill>
                <a:srgbClr val="FFC000"/>
              </a:solidFill>
            </a:endParaRPr>
          </a:p>
        </p:txBody>
      </p:sp>
      <p:sp>
        <p:nvSpPr>
          <p:cNvPr id="11" name="Line 8"/>
          <p:cNvSpPr>
            <a:spLocks noChangeShapeType="1"/>
          </p:cNvSpPr>
          <p:nvPr/>
        </p:nvSpPr>
        <p:spPr bwMode="auto">
          <a:xfrm>
            <a:off x="7612360" y="764704"/>
            <a:ext cx="488032" cy="1872208"/>
          </a:xfrm>
          <a:prstGeom prst="line">
            <a:avLst/>
          </a:prstGeom>
          <a:noFill/>
          <a:ln w="76200">
            <a:solidFill>
              <a:srgbClr val="FF0000"/>
            </a:solidFill>
            <a:miter lim="800000"/>
            <a:headEnd/>
            <a:tailEnd type="triangle" w="med" len="med"/>
          </a:ln>
          <a:effectLst/>
        </p:spPr>
        <p:txBody>
          <a:bodyPr wrap="none" anchor="ctr"/>
          <a:lstStyle/>
          <a:p>
            <a:endParaRPr lang="en-GB"/>
          </a:p>
        </p:txBody>
      </p:sp>
      <p:pic>
        <p:nvPicPr>
          <p:cNvPr id="6146" name="Picture 2" descr="File:Chronography of 354 Mensis December.png"/>
          <p:cNvPicPr>
            <a:picLocks noChangeAspect="1" noChangeArrowheads="1"/>
          </p:cNvPicPr>
          <p:nvPr/>
        </p:nvPicPr>
        <p:blipFill rotWithShape="1">
          <a:blip r:embed="rId3">
            <a:extLst>
              <a:ext uri="{28A0092B-C50C-407E-A947-70E740481C1C}">
                <a14:useLocalDpi xmlns:a14="http://schemas.microsoft.com/office/drawing/2010/main" val="0"/>
              </a:ext>
            </a:extLst>
          </a:blip>
          <a:srcRect l="3914"/>
          <a:stretch/>
        </p:blipFill>
        <p:spPr bwMode="auto">
          <a:xfrm>
            <a:off x="35496" y="-27384"/>
            <a:ext cx="4148291" cy="57308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2225" y="3789040"/>
            <a:ext cx="4911823" cy="3139321"/>
          </a:xfrm>
          <a:prstGeom prst="rect">
            <a:avLst/>
          </a:prstGeom>
          <a:blipFill dpi="0" rotWithShape="1">
            <a:blip r:embed="rId4">
              <a:alphaModFix amt="63000"/>
              <a:duotone>
                <a:schemeClr val="accent4">
                  <a:shade val="63000"/>
                  <a:tint val="82000"/>
                </a:schemeClr>
                <a:schemeClr val="accent4">
                  <a:tint val="10000"/>
                  <a:satMod val="400000"/>
                </a:schemeClr>
              </a:duotone>
            </a:blip>
            <a:srcRect/>
            <a:tile tx="0" ty="0" sx="40000" sy="40000" flip="none" algn="tl"/>
          </a:blipFill>
        </p:spPr>
        <p:style>
          <a:lnRef idx="1">
            <a:schemeClr val="accent4"/>
          </a:lnRef>
          <a:fillRef idx="2">
            <a:schemeClr val="accent4"/>
          </a:fillRef>
          <a:effectRef idx="1">
            <a:schemeClr val="accent4"/>
          </a:effectRef>
          <a:fontRef idx="minor">
            <a:schemeClr val="dk1"/>
          </a:fontRef>
        </p:style>
        <p:txBody>
          <a:bodyPr wrap="square" rtlCol="0">
            <a:spAutoFit/>
          </a:bodyPr>
          <a:lstStyle/>
          <a:p>
            <a:pPr marL="285750" indent="-285750">
              <a:buFont typeface="Arial" panose="020B0604020202020204" pitchFamily="34" charset="0"/>
              <a:buChar char="•"/>
            </a:pPr>
            <a:r>
              <a:rPr lang="en-GB" dirty="0"/>
              <a:t>Saturn (Gr. </a:t>
            </a:r>
            <a:r>
              <a:rPr lang="en-GB" i="1" dirty="0" err="1"/>
              <a:t>Cronos</a:t>
            </a:r>
            <a:r>
              <a:rPr lang="en-GB" dirty="0"/>
              <a:t>, </a:t>
            </a:r>
            <a:r>
              <a:rPr lang="en-GB" dirty="0" err="1"/>
              <a:t>Etr</a:t>
            </a:r>
            <a:r>
              <a:rPr lang="en-GB" dirty="0"/>
              <a:t>. </a:t>
            </a:r>
            <a:r>
              <a:rPr lang="en-GB" i="1" dirty="0" err="1"/>
              <a:t>Satres</a:t>
            </a:r>
            <a:r>
              <a:rPr lang="en-GB" dirty="0"/>
              <a:t>)</a:t>
            </a:r>
            <a:br>
              <a:rPr lang="en-GB" dirty="0"/>
            </a:br>
            <a:r>
              <a:rPr lang="en-GB" dirty="0"/>
              <a:t>                 &lt; </a:t>
            </a:r>
            <a:r>
              <a:rPr lang="en-GB" i="1" dirty="0" err="1"/>
              <a:t>satu</a:t>
            </a:r>
            <a:r>
              <a:rPr lang="en-GB" dirty="0"/>
              <a:t> “sowing” (after Varro)</a:t>
            </a:r>
          </a:p>
          <a:p>
            <a:pPr marL="285750" indent="-285750">
              <a:buFont typeface="Arial" panose="020B0604020202020204" pitchFamily="34" charset="0"/>
              <a:buChar char="•"/>
            </a:pPr>
            <a:r>
              <a:rPr lang="en-GB" dirty="0"/>
              <a:t>497 BC – temple on Capitolium</a:t>
            </a:r>
          </a:p>
          <a:p>
            <a:pPr marL="285750" indent="-285750">
              <a:buFont typeface="Arial" panose="020B0604020202020204" pitchFamily="34" charset="0"/>
              <a:buChar char="•"/>
            </a:pPr>
            <a:r>
              <a:rPr lang="en-GB" dirty="0"/>
              <a:t>public rituals follow Greek rite</a:t>
            </a:r>
            <a:br>
              <a:rPr lang="en-GB" dirty="0"/>
            </a:br>
            <a:r>
              <a:rPr lang="en-GB" dirty="0"/>
              <a:t>since 217 BC, (Battle of Lake </a:t>
            </a:r>
            <a:r>
              <a:rPr lang="en-GB" dirty="0" err="1"/>
              <a:t>Trasimene</a:t>
            </a:r>
            <a:r>
              <a:rPr lang="en-GB" dirty="0"/>
              <a:t>): </a:t>
            </a:r>
          </a:p>
          <a:p>
            <a:pPr marL="742950" lvl="1" indent="-285750">
              <a:buFont typeface="Arial" panose="020B0604020202020204" pitchFamily="34" charset="0"/>
              <a:buChar char="•"/>
            </a:pPr>
            <a:r>
              <a:rPr lang="en-GB" dirty="0"/>
              <a:t>trying to appease the Punic </a:t>
            </a:r>
            <a:r>
              <a:rPr lang="en-GB" dirty="0" err="1"/>
              <a:t>Ba'al</a:t>
            </a:r>
            <a:r>
              <a:rPr lang="en-GB" dirty="0"/>
              <a:t> </a:t>
            </a:r>
            <a:r>
              <a:rPr lang="en-GB" dirty="0" err="1"/>
              <a:t>Hammon</a:t>
            </a:r>
            <a:r>
              <a:rPr lang="en-GB" dirty="0"/>
              <a:t> ?</a:t>
            </a:r>
          </a:p>
          <a:p>
            <a:pPr marL="285750" indent="-285750">
              <a:buFont typeface="Arial" panose="020B0604020202020204" pitchFamily="34" charset="0"/>
              <a:buChar char="•"/>
            </a:pPr>
            <a:r>
              <a:rPr lang="en-GB" dirty="0"/>
              <a:t>private celebrations</a:t>
            </a:r>
          </a:p>
          <a:p>
            <a:pPr marL="742950" lvl="1" indent="-285750">
              <a:buFont typeface="Arial" panose="020B0604020202020204" pitchFamily="34" charset="0"/>
              <a:buChar char="•"/>
            </a:pPr>
            <a:r>
              <a:rPr lang="en-GB" dirty="0"/>
              <a:t>reversal of status (slaves/masters)</a:t>
            </a:r>
          </a:p>
          <a:p>
            <a:pPr marL="742950" lvl="1" indent="-285750">
              <a:buFont typeface="Arial" panose="020B0604020202020204" pitchFamily="34" charset="0"/>
              <a:buChar char="•"/>
            </a:pPr>
            <a:r>
              <a:rPr lang="en-GB" dirty="0"/>
              <a:t>23</a:t>
            </a:r>
            <a:r>
              <a:rPr lang="en-GB" baseline="30000" dirty="0"/>
              <a:t>rd</a:t>
            </a:r>
            <a:r>
              <a:rPr lang="en-GB" dirty="0"/>
              <a:t> Dec.: gift giving</a:t>
            </a:r>
          </a:p>
          <a:p>
            <a:pPr marL="285750" indent="-285750">
              <a:buFont typeface="Arial" panose="020B0604020202020204" pitchFamily="34" charset="0"/>
              <a:buChar char="•"/>
            </a:pPr>
            <a:r>
              <a:rPr lang="en-GB" dirty="0">
                <a:sym typeface="Wingdings" panose="05000000000000000000" pitchFamily="2" charset="2"/>
              </a:rPr>
              <a:t></a:t>
            </a:r>
            <a:r>
              <a:rPr lang="en-GB" i="1" dirty="0">
                <a:sym typeface="Wingdings" panose="05000000000000000000" pitchFamily="2" charset="2"/>
              </a:rPr>
              <a:t>Saturday</a:t>
            </a:r>
            <a:endParaRPr lang="en-GB" i="1" dirty="0"/>
          </a:p>
        </p:txBody>
      </p:sp>
      <p:sp>
        <p:nvSpPr>
          <p:cNvPr id="13" name="Rectangle 12"/>
          <p:cNvSpPr/>
          <p:nvPr/>
        </p:nvSpPr>
        <p:spPr>
          <a:xfrm>
            <a:off x="3995936" y="3940601"/>
            <a:ext cx="5040560" cy="2800767"/>
          </a:xfrm>
          <a:prstGeom prst="rect">
            <a:avLst/>
          </a:prstGeom>
          <a:blipFill dpi="0" rotWithShape="1">
            <a:blip r:embed="rId4">
              <a:alphaModFix amt="69000"/>
              <a:duotone>
                <a:schemeClr val="accent3">
                  <a:shade val="63000"/>
                  <a:tint val="82000"/>
                </a:schemeClr>
                <a:schemeClr val="accent3">
                  <a:tint val="10000"/>
                  <a:satMod val="400000"/>
                </a:schemeClr>
              </a:duotone>
            </a:blip>
            <a:srcRect/>
            <a:tile tx="0" ty="0" sx="40000" sy="40000" flip="none" algn="tl"/>
          </a:blipFill>
        </p:spPr>
        <p:style>
          <a:lnRef idx="1">
            <a:schemeClr val="accent3"/>
          </a:lnRef>
          <a:fillRef idx="2">
            <a:schemeClr val="accent3"/>
          </a:fillRef>
          <a:effectRef idx="1">
            <a:schemeClr val="accent3"/>
          </a:effectRef>
          <a:fontRef idx="minor">
            <a:schemeClr val="dk1"/>
          </a:fontRef>
        </p:style>
        <p:txBody>
          <a:bodyPr wrap="square">
            <a:spAutoFit/>
          </a:bodyPr>
          <a:lstStyle/>
          <a:p>
            <a:r>
              <a:rPr lang="en-GB" sz="1600" b="1" dirty="0"/>
              <a:t>Seneca </a:t>
            </a:r>
            <a:r>
              <a:rPr lang="en-GB" sz="1600" b="1" i="1" dirty="0" err="1"/>
              <a:t>Epistulae</a:t>
            </a:r>
            <a:r>
              <a:rPr lang="en-GB" sz="1600" b="1" dirty="0"/>
              <a:t> 18.1–2</a:t>
            </a:r>
          </a:p>
          <a:p>
            <a:r>
              <a:rPr lang="en-GB" sz="1600" dirty="0"/>
              <a:t>It is now the month of December, when the greatest part of the city is in a bustle. Loose reins are given to public dissipation; everywhere you may hear the sound of great preparations, as if there were some real difference between the days devoted to Saturn and those for transacting business. … Were you here, I would willingly confer with you as to the plan of our conduct; whether we should eve in our usual way, or, to avoid singularity, both take a better supper and throw off the toga</a:t>
            </a:r>
          </a:p>
        </p:txBody>
      </p:sp>
    </p:spTree>
    <p:extLst>
      <p:ext uri="{BB962C8B-B14F-4D97-AF65-F5344CB8AC3E}">
        <p14:creationId xmlns:p14="http://schemas.microsoft.com/office/powerpoint/2010/main" val="18532595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1000"/>
                                        <p:tgtEl>
                                          <p:spTgt spid="6146"/>
                                        </p:tgtEl>
                                      </p:cBhvr>
                                    </p:animEffect>
                                    <p:anim calcmode="lin" valueType="num">
                                      <p:cBhvr>
                                        <p:cTn id="8" dur="1000" fill="hold"/>
                                        <p:tgtEl>
                                          <p:spTgt spid="6146"/>
                                        </p:tgtEl>
                                        <p:attrNameLst>
                                          <p:attrName>ppt_x</p:attrName>
                                        </p:attrNameLst>
                                      </p:cBhvr>
                                      <p:tavLst>
                                        <p:tav tm="0">
                                          <p:val>
                                            <p:strVal val="#ppt_x"/>
                                          </p:val>
                                        </p:tav>
                                        <p:tav tm="100000">
                                          <p:val>
                                            <p:strVal val="#ppt_x"/>
                                          </p:val>
                                        </p:tav>
                                      </p:tavLst>
                                    </p:anim>
                                    <p:anim calcmode="lin" valueType="num">
                                      <p:cBhvr>
                                        <p:cTn id="9" dur="1000" fill="hold"/>
                                        <p:tgtEl>
                                          <p:spTgt spid="614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Eigene Dateien\TEACHING MATERIAL\EINFÜHRUNG ALTE GESCHICHTE\Chronology\Kalender Antium Republic Pearce und Co.TIF"/>
          <p:cNvPicPr>
            <a:picLocks noChangeAspect="1" noChangeArrowheads="1"/>
          </p:cNvPicPr>
          <p:nvPr/>
        </p:nvPicPr>
        <p:blipFill>
          <a:blip r:embed="rId2" cstate="print"/>
          <a:srcRect/>
          <a:stretch>
            <a:fillRect/>
          </a:stretch>
        </p:blipFill>
        <p:spPr bwMode="auto">
          <a:xfrm>
            <a:off x="0" y="0"/>
            <a:ext cx="9144000" cy="5067300"/>
          </a:xfrm>
          <a:prstGeom prst="rect">
            <a:avLst/>
          </a:prstGeom>
          <a:noFill/>
        </p:spPr>
      </p:pic>
      <p:sp>
        <p:nvSpPr>
          <p:cNvPr id="3" name="Line 6"/>
          <p:cNvSpPr>
            <a:spLocks noChangeShapeType="1"/>
          </p:cNvSpPr>
          <p:nvPr/>
        </p:nvSpPr>
        <p:spPr bwMode="auto">
          <a:xfrm flipV="1">
            <a:off x="1752600" y="1371600"/>
            <a:ext cx="914400" cy="4038600"/>
          </a:xfrm>
          <a:prstGeom prst="line">
            <a:avLst/>
          </a:prstGeom>
          <a:noFill/>
          <a:ln w="76200">
            <a:solidFill>
              <a:srgbClr val="FF0000">
                <a:alpha val="62000"/>
              </a:srgbClr>
            </a:solidFill>
            <a:miter lim="800000"/>
            <a:headEnd/>
            <a:tailEnd type="triangle" w="med" len="med"/>
          </a:ln>
          <a:effectLst/>
        </p:spPr>
        <p:txBody>
          <a:bodyPr wrap="none" anchor="ctr"/>
          <a:lstStyle/>
          <a:p>
            <a:endParaRPr lang="en-GB"/>
          </a:p>
        </p:txBody>
      </p:sp>
      <p:sp>
        <p:nvSpPr>
          <p:cNvPr id="4" name="Text Box 7"/>
          <p:cNvSpPr txBox="1">
            <a:spLocks noChangeArrowheads="1"/>
          </p:cNvSpPr>
          <p:nvPr/>
        </p:nvSpPr>
        <p:spPr bwMode="auto">
          <a:xfrm>
            <a:off x="2051720" y="0"/>
            <a:ext cx="2895600" cy="7016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 C N M D M I </a:t>
            </a:r>
            <a:br>
              <a:rPr kumimoji="0" lang="en-US" sz="2000" b="1" dirty="0">
                <a:solidFill>
                  <a:srgbClr val="FFC000"/>
                </a:solidFill>
              </a:rPr>
            </a:br>
            <a:r>
              <a:rPr kumimoji="0" lang="en-US" sz="2000" b="1" dirty="0">
                <a:solidFill>
                  <a:srgbClr val="FFC000"/>
                </a:solidFill>
              </a:rPr>
              <a:t>-&gt; Mater Magna</a:t>
            </a:r>
          </a:p>
        </p:txBody>
      </p:sp>
      <p:sp>
        <p:nvSpPr>
          <p:cNvPr id="6" name="Text Box 9"/>
          <p:cNvSpPr txBox="1">
            <a:spLocks noChangeArrowheads="1"/>
          </p:cNvSpPr>
          <p:nvPr/>
        </p:nvSpPr>
        <p:spPr bwMode="auto">
          <a:xfrm>
            <a:off x="2971800" y="5486400"/>
            <a:ext cx="2971800" cy="1006475"/>
          </a:xfrm>
          <a:prstGeom prst="rect">
            <a:avLst/>
          </a:prstGeom>
          <a:solidFill>
            <a:schemeClr val="bg1">
              <a:alpha val="50000"/>
            </a:schemeClr>
          </a:solidFill>
          <a:ln w="9525">
            <a:noFill/>
            <a:miter lim="800000"/>
            <a:headEnd/>
            <a:tailEnd/>
          </a:ln>
          <a:effectLst/>
        </p:spPr>
        <p:txBody>
          <a:bodyPr>
            <a:spAutoFit/>
          </a:bodyPr>
          <a:lstStyle/>
          <a:p>
            <a:pPr algn="ctr">
              <a:spcBef>
                <a:spcPct val="50000"/>
              </a:spcBef>
              <a:buFontTx/>
              <a:buNone/>
            </a:pPr>
            <a:r>
              <a:rPr kumimoji="0" lang="en-US" sz="2000" b="1" dirty="0">
                <a:solidFill>
                  <a:srgbClr val="FFC000"/>
                </a:solidFill>
              </a:rPr>
              <a:t> E EIDUS NP </a:t>
            </a:r>
            <a:br>
              <a:rPr kumimoji="0" lang="en-US" sz="2000" b="1" dirty="0">
                <a:solidFill>
                  <a:srgbClr val="FFC000"/>
                </a:solidFill>
              </a:rPr>
            </a:br>
            <a:r>
              <a:rPr kumimoji="0" lang="en-US" sz="2000" dirty="0">
                <a:solidFill>
                  <a:srgbClr val="FFC000"/>
                </a:solidFill>
              </a:rPr>
              <a:t>to Jupiter Victor and    Jupiter </a:t>
            </a:r>
            <a:r>
              <a:rPr kumimoji="0" lang="en-US" sz="2000" dirty="0" err="1">
                <a:solidFill>
                  <a:srgbClr val="FFC000"/>
                </a:solidFill>
              </a:rPr>
              <a:t>Libertas</a:t>
            </a:r>
            <a:endParaRPr kumimoji="0" lang="en-US" sz="2000" dirty="0">
              <a:solidFill>
                <a:srgbClr val="FFC000"/>
              </a:solidFill>
            </a:endParaRPr>
          </a:p>
        </p:txBody>
      </p:sp>
      <p:sp>
        <p:nvSpPr>
          <p:cNvPr id="7" name="Line 10"/>
          <p:cNvSpPr>
            <a:spLocks noChangeShapeType="1"/>
          </p:cNvSpPr>
          <p:nvPr/>
        </p:nvSpPr>
        <p:spPr bwMode="auto">
          <a:xfrm flipH="1" flipV="1">
            <a:off x="2971800" y="2438399"/>
            <a:ext cx="1485900" cy="3094037"/>
          </a:xfrm>
          <a:prstGeom prst="line">
            <a:avLst/>
          </a:prstGeom>
          <a:noFill/>
          <a:ln w="76200">
            <a:solidFill>
              <a:srgbClr val="FF0000">
                <a:alpha val="66000"/>
              </a:srgbClr>
            </a:solidFill>
            <a:miter lim="800000"/>
            <a:headEnd/>
            <a:tailEnd type="triangle" w="med" len="med"/>
          </a:ln>
          <a:effectLst/>
        </p:spPr>
        <p:txBody>
          <a:bodyPr wrap="none" anchor="ctr"/>
          <a:lstStyle/>
          <a:p>
            <a:endParaRPr lang="en-GB"/>
          </a:p>
        </p:txBody>
      </p:sp>
      <p:sp>
        <p:nvSpPr>
          <p:cNvPr id="8" name="Text Box 11"/>
          <p:cNvSpPr txBox="1">
            <a:spLocks noChangeArrowheads="1"/>
          </p:cNvSpPr>
          <p:nvPr/>
        </p:nvSpPr>
        <p:spPr bwMode="auto">
          <a:xfrm>
            <a:off x="5715000" y="4191000"/>
            <a:ext cx="3429000" cy="2800767"/>
          </a:xfrm>
          <a:prstGeom prst="rect">
            <a:avLst/>
          </a:prstGeom>
          <a:solidFill>
            <a:schemeClr val="accent2">
              <a:alpha val="82000"/>
            </a:schemeClr>
          </a:solidFill>
          <a:ln w="9525">
            <a:noFill/>
            <a:miter lim="800000"/>
            <a:headEnd/>
            <a:tailEnd/>
          </a:ln>
          <a:effectLst/>
        </p:spPr>
        <p:txBody>
          <a:bodyPr>
            <a:spAutoFit/>
          </a:bodyPr>
          <a:lstStyle/>
          <a:p>
            <a:pPr>
              <a:spcBef>
                <a:spcPct val="50000"/>
              </a:spcBef>
              <a:buFontTx/>
              <a:buNone/>
            </a:pPr>
            <a:r>
              <a:rPr kumimoji="0" lang="en-US" sz="2000" b="1" dirty="0">
                <a:solidFill>
                  <a:srgbClr val="CC0000"/>
                </a:solidFill>
              </a:rPr>
              <a:t>C CERIA(LIA) N[P] </a:t>
            </a:r>
            <a:br>
              <a:rPr kumimoji="0" lang="en-US" sz="2000" b="1" dirty="0">
                <a:solidFill>
                  <a:srgbClr val="CC0000"/>
                </a:solidFill>
              </a:rPr>
            </a:br>
            <a:r>
              <a:rPr kumimoji="0" lang="en-US" sz="2000" b="1" dirty="0">
                <a:solidFill>
                  <a:srgbClr val="CC0000"/>
                </a:solidFill>
              </a:rPr>
              <a:t>  </a:t>
            </a:r>
            <a:r>
              <a:rPr kumimoji="0" lang="en-US" sz="1800" dirty="0">
                <a:solidFill>
                  <a:srgbClr val="CC0000"/>
                </a:solidFill>
              </a:rPr>
              <a:t>   to Ceres, </a:t>
            </a:r>
            <a:r>
              <a:rPr kumimoji="0" lang="en-US" sz="1800" dirty="0" err="1">
                <a:solidFill>
                  <a:srgbClr val="CC0000"/>
                </a:solidFill>
              </a:rPr>
              <a:t>Liber</a:t>
            </a:r>
            <a:r>
              <a:rPr kumimoji="0" lang="en-US" sz="1800" dirty="0">
                <a:solidFill>
                  <a:srgbClr val="CC0000"/>
                </a:solidFill>
              </a:rPr>
              <a:t>, </a:t>
            </a:r>
            <a:r>
              <a:rPr kumimoji="0" lang="en-US" sz="1800" dirty="0" err="1">
                <a:solidFill>
                  <a:srgbClr val="CC0000"/>
                </a:solidFill>
              </a:rPr>
              <a:t>Libera</a:t>
            </a:r>
            <a:br>
              <a:rPr kumimoji="0" lang="en-US" sz="1800" dirty="0">
                <a:solidFill>
                  <a:srgbClr val="CC0000"/>
                </a:solidFill>
              </a:rPr>
            </a:br>
            <a:r>
              <a:rPr kumimoji="0" lang="en-US" sz="2000" b="1" dirty="0">
                <a:solidFill>
                  <a:srgbClr val="CC0000"/>
                </a:solidFill>
              </a:rPr>
              <a:t>D N </a:t>
            </a:r>
            <a:br>
              <a:rPr kumimoji="0" lang="en-US" sz="2000" b="1" dirty="0">
                <a:solidFill>
                  <a:srgbClr val="CC0000"/>
                </a:solidFill>
              </a:rPr>
            </a:br>
            <a:r>
              <a:rPr kumimoji="0" lang="en-US" sz="2000" b="1" dirty="0">
                <a:solidFill>
                  <a:srgbClr val="CC0000"/>
                </a:solidFill>
              </a:rPr>
              <a:t>E PARIL(IA) </a:t>
            </a:r>
            <a:br>
              <a:rPr kumimoji="0" lang="en-US" sz="2000" b="1" dirty="0">
                <a:solidFill>
                  <a:srgbClr val="CC0000"/>
                </a:solidFill>
              </a:rPr>
            </a:br>
            <a:r>
              <a:rPr kumimoji="0" lang="en-US" sz="1800" b="1" dirty="0">
                <a:solidFill>
                  <a:srgbClr val="CC0000"/>
                </a:solidFill>
              </a:rPr>
              <a:t> </a:t>
            </a:r>
            <a:r>
              <a:rPr kumimoji="0" lang="en-US" sz="1800" dirty="0">
                <a:solidFill>
                  <a:srgbClr val="CC0000"/>
                </a:solidFill>
              </a:rPr>
              <a:t>   Pales: </a:t>
            </a:r>
            <a:r>
              <a:rPr kumimoji="0" lang="en-US" sz="1800" dirty="0" err="1">
                <a:solidFill>
                  <a:srgbClr val="CC0000"/>
                </a:solidFill>
              </a:rPr>
              <a:t>shephards</a:t>
            </a:r>
            <a:br>
              <a:rPr kumimoji="0" lang="en-US" sz="1800" dirty="0">
                <a:solidFill>
                  <a:srgbClr val="CC0000"/>
                </a:solidFill>
              </a:rPr>
            </a:br>
            <a:r>
              <a:rPr kumimoji="0" lang="en-US" sz="1800" dirty="0">
                <a:solidFill>
                  <a:srgbClr val="CC0000"/>
                </a:solidFill>
              </a:rPr>
              <a:t>    foundation of Rome</a:t>
            </a:r>
            <a:br>
              <a:rPr kumimoji="0" lang="en-US" sz="1800" dirty="0">
                <a:solidFill>
                  <a:srgbClr val="CC0000"/>
                </a:solidFill>
              </a:rPr>
            </a:br>
            <a:r>
              <a:rPr kumimoji="0" lang="en-US" sz="2000" b="1" dirty="0">
                <a:solidFill>
                  <a:srgbClr val="CC0000"/>
                </a:solidFill>
              </a:rPr>
              <a:t>F N</a:t>
            </a:r>
            <a:br>
              <a:rPr kumimoji="0" lang="en-US" sz="2000" b="1" dirty="0">
                <a:solidFill>
                  <a:srgbClr val="CC0000"/>
                </a:solidFill>
              </a:rPr>
            </a:br>
            <a:r>
              <a:rPr kumimoji="0" lang="en-US" sz="2000" b="1" dirty="0">
                <a:solidFill>
                  <a:srgbClr val="CC0000"/>
                </a:solidFill>
              </a:rPr>
              <a:t>G VINAL(IA) F </a:t>
            </a:r>
            <a:br>
              <a:rPr kumimoji="0" lang="en-US" sz="2000" b="1" dirty="0">
                <a:solidFill>
                  <a:srgbClr val="CC0000"/>
                </a:solidFill>
              </a:rPr>
            </a:br>
            <a:r>
              <a:rPr kumimoji="0" lang="en-US" sz="2000" b="1" dirty="0">
                <a:solidFill>
                  <a:srgbClr val="CC0000"/>
                </a:solidFill>
              </a:rPr>
              <a:t> </a:t>
            </a:r>
            <a:r>
              <a:rPr kumimoji="0" lang="en-US" sz="1800" dirty="0">
                <a:solidFill>
                  <a:srgbClr val="CC0000"/>
                </a:solidFill>
              </a:rPr>
              <a:t>   to Venus </a:t>
            </a:r>
            <a:r>
              <a:rPr kumimoji="0" lang="en-US" sz="1800" dirty="0" err="1">
                <a:solidFill>
                  <a:srgbClr val="CC0000"/>
                </a:solidFill>
              </a:rPr>
              <a:t>Erucina</a:t>
            </a:r>
            <a:endParaRPr kumimoji="0" lang="en-US" sz="1800" dirty="0">
              <a:solidFill>
                <a:srgbClr val="CC0000"/>
              </a:solidFill>
            </a:endParaRPr>
          </a:p>
        </p:txBody>
      </p:sp>
      <p:sp>
        <p:nvSpPr>
          <p:cNvPr id="9" name="Line 12"/>
          <p:cNvSpPr>
            <a:spLocks noChangeShapeType="1"/>
          </p:cNvSpPr>
          <p:nvPr/>
        </p:nvSpPr>
        <p:spPr bwMode="auto">
          <a:xfrm flipH="1" flipV="1">
            <a:off x="2971800" y="3429000"/>
            <a:ext cx="2819400" cy="1143000"/>
          </a:xfrm>
          <a:prstGeom prst="line">
            <a:avLst/>
          </a:prstGeom>
          <a:noFill/>
          <a:ln w="76200">
            <a:solidFill>
              <a:srgbClr val="002060"/>
            </a:solidFill>
            <a:miter lim="800000"/>
            <a:headEnd/>
            <a:tailEnd type="triangle" w="med" len="med"/>
          </a:ln>
          <a:effectLst/>
        </p:spPr>
        <p:txBody>
          <a:bodyPr wrap="none" anchor="ctr"/>
          <a:lstStyle/>
          <a:p>
            <a:endParaRPr lang="en-GB"/>
          </a:p>
        </p:txBody>
      </p:sp>
      <p:sp>
        <p:nvSpPr>
          <p:cNvPr id="10" name="Text Box 5"/>
          <p:cNvSpPr txBox="1">
            <a:spLocks noChangeArrowheads="1"/>
          </p:cNvSpPr>
          <p:nvPr/>
        </p:nvSpPr>
        <p:spPr bwMode="auto">
          <a:xfrm>
            <a:off x="1066800" y="5334000"/>
            <a:ext cx="2514600" cy="3968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E NON N </a:t>
            </a:r>
            <a:r>
              <a:rPr kumimoji="0" lang="en-US" sz="2000" b="1" dirty="0" err="1">
                <a:solidFill>
                  <a:srgbClr val="FFC000"/>
                </a:solidFill>
              </a:rPr>
              <a:t>Fortunae</a:t>
            </a:r>
            <a:endParaRPr kumimoji="0" lang="en-US" sz="2000" b="1" dirty="0">
              <a:solidFill>
                <a:srgbClr val="FFC000"/>
              </a:solidFill>
            </a:endParaRPr>
          </a:p>
        </p:txBody>
      </p:sp>
      <p:sp>
        <p:nvSpPr>
          <p:cNvPr id="11" name="Text Box 7"/>
          <p:cNvSpPr txBox="1">
            <a:spLocks noChangeArrowheads="1"/>
          </p:cNvSpPr>
          <p:nvPr/>
        </p:nvSpPr>
        <p:spPr bwMode="auto">
          <a:xfrm>
            <a:off x="4211960" y="0"/>
            <a:ext cx="3419872" cy="4385816"/>
          </a:xfrm>
          <a:prstGeom prst="rect">
            <a:avLst/>
          </a:prstGeom>
          <a:solidFill>
            <a:schemeClr val="bg1">
              <a:alpha val="50000"/>
            </a:schemeClr>
          </a:solidFill>
          <a:ln w="9525">
            <a:noFill/>
            <a:miter lim="800000"/>
            <a:headEnd/>
            <a:tailEnd/>
          </a:ln>
          <a:effectLst/>
        </p:spPr>
        <p:txBody>
          <a:bodyPr wrap="square">
            <a:spAutoFit/>
          </a:bodyPr>
          <a:lstStyle/>
          <a:p>
            <a:pPr>
              <a:spcBef>
                <a:spcPct val="50000"/>
              </a:spcBef>
              <a:buFontTx/>
              <a:buNone/>
            </a:pPr>
            <a:r>
              <a:rPr kumimoji="0" lang="en-US" sz="1800" b="1" dirty="0">
                <a:solidFill>
                  <a:srgbClr val="FFC000"/>
                </a:solidFill>
              </a:rPr>
              <a:t>E </a:t>
            </a:r>
            <a:r>
              <a:rPr kumimoji="0" lang="en-US" sz="1800" b="1" dirty="0" err="1">
                <a:solidFill>
                  <a:srgbClr val="FFC000"/>
                </a:solidFill>
              </a:rPr>
              <a:t>Consus</a:t>
            </a:r>
            <a:r>
              <a:rPr kumimoji="0" lang="en-US" sz="1800" b="1" dirty="0">
                <a:solidFill>
                  <a:srgbClr val="FFC000"/>
                </a:solidFill>
              </a:rPr>
              <a:t> EN </a:t>
            </a:r>
            <a:r>
              <a:rPr kumimoji="0" lang="en-US" sz="1800" dirty="0">
                <a:solidFill>
                  <a:srgbClr val="FFC000"/>
                </a:solidFill>
              </a:rPr>
              <a:t>“god of grain”</a:t>
            </a:r>
            <a:br>
              <a:rPr kumimoji="0" lang="en-US" sz="1800" dirty="0">
                <a:solidFill>
                  <a:srgbClr val="FFC000"/>
                </a:solidFill>
              </a:rPr>
            </a:br>
            <a:r>
              <a:rPr kumimoji="0" lang="en-US" sz="1800" b="1" dirty="0">
                <a:solidFill>
                  <a:srgbClr val="FFC000"/>
                </a:solidFill>
              </a:rPr>
              <a:t>F C</a:t>
            </a:r>
            <a:br>
              <a:rPr kumimoji="0" lang="en-US" sz="1800" b="1" dirty="0">
                <a:solidFill>
                  <a:srgbClr val="FFC000"/>
                </a:solidFill>
              </a:rPr>
            </a:br>
            <a:r>
              <a:rPr kumimoji="0" lang="en-US" sz="1800" b="1" dirty="0">
                <a:solidFill>
                  <a:srgbClr val="FFC000"/>
                </a:solidFill>
              </a:rPr>
              <a:t>G Saturnalia EN – Saturn</a:t>
            </a:r>
            <a:br>
              <a:rPr kumimoji="0" lang="en-US" sz="1800" b="1" dirty="0">
                <a:solidFill>
                  <a:srgbClr val="FFC000"/>
                </a:solidFill>
              </a:rPr>
            </a:br>
            <a:r>
              <a:rPr kumimoji="0" lang="en-US" sz="1800" b="1" dirty="0">
                <a:solidFill>
                  <a:srgbClr val="FFC000"/>
                </a:solidFill>
              </a:rPr>
              <a:t>H C</a:t>
            </a:r>
            <a:br>
              <a:rPr kumimoji="0" lang="en-US" sz="1800" b="1" dirty="0">
                <a:solidFill>
                  <a:srgbClr val="FFC000"/>
                </a:solidFill>
              </a:rPr>
            </a:br>
            <a:r>
              <a:rPr kumimoji="0" lang="en-US" sz="1800" b="1" dirty="0">
                <a:solidFill>
                  <a:srgbClr val="FFC000"/>
                </a:solidFill>
              </a:rPr>
              <a:t>A OPA(</a:t>
            </a:r>
            <a:r>
              <a:rPr kumimoji="0" lang="en-US" sz="1800" b="1" dirty="0" err="1">
                <a:solidFill>
                  <a:srgbClr val="FFC000"/>
                </a:solidFill>
              </a:rPr>
              <a:t>lia</a:t>
            </a:r>
            <a:r>
              <a:rPr kumimoji="0" lang="en-US" sz="1800" b="1" dirty="0">
                <a:solidFill>
                  <a:srgbClr val="FFC000"/>
                </a:solidFill>
              </a:rPr>
              <a:t>) </a:t>
            </a:r>
            <a:r>
              <a:rPr kumimoji="0" lang="en-US" sz="1800" b="1" dirty="0">
                <a:solidFill>
                  <a:srgbClr val="FFC000"/>
                </a:solidFill>
                <a:sym typeface="Wingdings" pitchFamily="2" charset="2"/>
              </a:rPr>
              <a:t>Ops </a:t>
            </a:r>
            <a:r>
              <a:rPr kumimoji="0" lang="en-US" sz="1800" dirty="0">
                <a:solidFill>
                  <a:srgbClr val="FFC000"/>
                </a:solidFill>
                <a:sym typeface="Wingdings" pitchFamily="2" charset="2"/>
              </a:rPr>
              <a:t>“Plenty”</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B </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C DIVAL(</a:t>
            </a:r>
            <a:r>
              <a:rPr kumimoji="0" lang="en-US" sz="1800" b="1" dirty="0" err="1">
                <a:solidFill>
                  <a:srgbClr val="FFC000"/>
                </a:solidFill>
                <a:sym typeface="Wingdings" pitchFamily="2" charset="2"/>
              </a:rPr>
              <a:t>ia</a:t>
            </a:r>
            <a:r>
              <a:rPr kumimoji="0" lang="en-US" sz="1800" b="1" dirty="0">
                <a:solidFill>
                  <a:srgbClr val="FFC000"/>
                </a:solidFill>
                <a:sym typeface="Wingdings" pitchFamily="2" charset="2"/>
              </a:rPr>
              <a:t>)</a:t>
            </a:r>
            <a:r>
              <a:rPr kumimoji="0" lang="en-US" sz="1800" dirty="0">
                <a:solidFill>
                  <a:srgbClr val="FFC000"/>
                </a:solidFill>
                <a:sym typeface="Wingdings" pitchFamily="2" charset="2"/>
              </a:rPr>
              <a:t> (winter solstice).</a:t>
            </a:r>
            <a:r>
              <a:rPr kumimoji="0" lang="en-US" sz="1800" b="1" dirty="0">
                <a:solidFill>
                  <a:srgbClr val="FFC000"/>
                </a:solidFill>
                <a:sym typeface="Wingdings" pitchFamily="2" charset="2"/>
              </a:rPr>
              <a:t> To the </a:t>
            </a:r>
            <a:r>
              <a:rPr kumimoji="0" lang="en-US" sz="1800" b="1" dirty="0" err="1">
                <a:solidFill>
                  <a:srgbClr val="FFC000"/>
                </a:solidFill>
                <a:sym typeface="Wingdings" pitchFamily="2" charset="2"/>
              </a:rPr>
              <a:t>Lares</a:t>
            </a:r>
            <a:r>
              <a:rPr kumimoji="0" lang="en-US" sz="1800" b="1" dirty="0">
                <a:solidFill>
                  <a:srgbClr val="FFC000"/>
                </a:solidFill>
                <a:sym typeface="Wingdings" pitchFamily="2" charset="2"/>
              </a:rPr>
              <a:t> </a:t>
            </a:r>
            <a:r>
              <a:rPr kumimoji="0" lang="en-US" sz="1800" b="1" dirty="0" err="1">
                <a:solidFill>
                  <a:srgbClr val="FFC000"/>
                </a:solidFill>
                <a:sym typeface="Wingdings" pitchFamily="2" charset="2"/>
              </a:rPr>
              <a:t>Permarini</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(household gods of the sea)</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D C</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E LARE(</a:t>
            </a:r>
            <a:r>
              <a:rPr kumimoji="0" lang="en-US" sz="1800" b="1" dirty="0" err="1">
                <a:solidFill>
                  <a:srgbClr val="FFC000"/>
                </a:solidFill>
                <a:sym typeface="Wingdings" pitchFamily="2" charset="2"/>
              </a:rPr>
              <a:t>ntalia</a:t>
            </a:r>
            <a:r>
              <a:rPr kumimoji="0" lang="en-US" sz="1800" b="1" dirty="0">
                <a:solidFill>
                  <a:srgbClr val="FFC000"/>
                </a:solidFill>
                <a:sym typeface="Wingdings" pitchFamily="2" charset="2"/>
              </a:rPr>
              <a:t>) N to Diana and Juno Regina in the campus, to the </a:t>
            </a:r>
            <a:r>
              <a:rPr kumimoji="0" lang="en-US" sz="1800" b="1" i="1" dirty="0" err="1">
                <a:solidFill>
                  <a:srgbClr val="FFC000"/>
                </a:solidFill>
                <a:sym typeface="Wingdings" pitchFamily="2" charset="2"/>
              </a:rPr>
              <a:t>Tempestates</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(“Storms”)</a:t>
            </a:r>
            <a:endParaRPr kumimoji="0" lang="en-US" sz="1800" dirty="0">
              <a:solidFill>
                <a:srgbClr val="FFC000"/>
              </a:solidFill>
            </a:endParaRPr>
          </a:p>
          <a:p>
            <a:pPr>
              <a:spcBef>
                <a:spcPct val="50000"/>
              </a:spcBef>
              <a:buFontTx/>
              <a:buNone/>
            </a:pPr>
            <a:endParaRPr kumimoji="0" lang="en-US" sz="1800" b="1" dirty="0">
              <a:solidFill>
                <a:srgbClr val="FFC000"/>
              </a:solidFill>
            </a:endParaRPr>
          </a:p>
        </p:txBody>
      </p:sp>
      <p:sp>
        <p:nvSpPr>
          <p:cNvPr id="12" name="Line 8"/>
          <p:cNvSpPr>
            <a:spLocks noChangeShapeType="1"/>
          </p:cNvSpPr>
          <p:nvPr/>
        </p:nvSpPr>
        <p:spPr bwMode="auto">
          <a:xfrm>
            <a:off x="7612360" y="764704"/>
            <a:ext cx="488032" cy="1872208"/>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13" name="Line 8"/>
          <p:cNvSpPr>
            <a:spLocks noChangeShapeType="1"/>
          </p:cNvSpPr>
          <p:nvPr/>
        </p:nvSpPr>
        <p:spPr bwMode="auto">
          <a:xfrm flipH="1">
            <a:off x="2971800" y="692696"/>
            <a:ext cx="376064" cy="1288504"/>
          </a:xfrm>
          <a:prstGeom prst="line">
            <a:avLst/>
          </a:prstGeom>
          <a:noFill/>
          <a:ln w="76200">
            <a:solidFill>
              <a:srgbClr val="FF0000">
                <a:alpha val="64000"/>
              </a:srgbClr>
            </a:solidFill>
            <a:miter lim="800000"/>
            <a:headEnd/>
            <a:tailEnd type="triangle" w="med" len="med"/>
          </a:ln>
          <a:effectLst/>
        </p:spPr>
        <p:txBody>
          <a:bodyPr wrap="none" anchor="ctr"/>
          <a:lstStyle/>
          <a:p>
            <a:endParaRPr lang="en-GB"/>
          </a:p>
        </p:txBody>
      </p:sp>
      <p:sp>
        <p:nvSpPr>
          <p:cNvPr id="5" name="Rectangle 4"/>
          <p:cNvSpPr/>
          <p:nvPr/>
        </p:nvSpPr>
        <p:spPr>
          <a:xfrm>
            <a:off x="2555776" y="3140968"/>
            <a:ext cx="792088" cy="720080"/>
          </a:xfrm>
          <a:prstGeom prst="rect">
            <a:avLst/>
          </a:prstGeom>
          <a:solidFill>
            <a:srgbClr val="FFFF00">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00"/>
              </a:solidFill>
            </a:endParaRPr>
          </a:p>
        </p:txBody>
      </p:sp>
      <p:pic>
        <p:nvPicPr>
          <p:cNvPr id="2050" name="Picture 2" descr="File:Alma Tadema Spr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2" y="44624"/>
            <a:ext cx="3008312" cy="671257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395536" y="6239053"/>
            <a:ext cx="1598240" cy="646331"/>
          </a:xfrm>
          <a:prstGeom prst="rect">
            <a:avLst/>
          </a:prstGeom>
          <a:noFill/>
        </p:spPr>
        <p:txBody>
          <a:bodyPr wrap="square" rtlCol="0">
            <a:spAutoFit/>
          </a:bodyPr>
          <a:lstStyle/>
          <a:p>
            <a:r>
              <a:rPr lang="en-GB" b="1" dirty="0" err="1">
                <a:solidFill>
                  <a:srgbClr val="FFFF00"/>
                </a:solidFill>
                <a:effectLst>
                  <a:outerShdw blurRad="38100" dist="38100" dir="2700000" algn="tl">
                    <a:srgbClr val="000000">
                      <a:alpha val="43137"/>
                    </a:srgbClr>
                  </a:outerShdw>
                </a:effectLst>
              </a:rPr>
              <a:t>Cerialia</a:t>
            </a:r>
            <a:br>
              <a:rPr lang="en-GB" b="1" dirty="0">
                <a:solidFill>
                  <a:srgbClr val="FFFF00"/>
                </a:solidFill>
                <a:effectLst>
                  <a:outerShdw blurRad="38100" dist="38100" dir="2700000" algn="tl">
                    <a:srgbClr val="000000">
                      <a:alpha val="43137"/>
                    </a:srgbClr>
                  </a:outerShdw>
                </a:effectLst>
              </a:rPr>
            </a:br>
            <a:r>
              <a:rPr lang="en-GB" b="1" dirty="0">
                <a:solidFill>
                  <a:srgbClr val="FFFF00"/>
                </a:solidFill>
                <a:effectLst>
                  <a:outerShdw blurRad="38100" dist="38100" dir="2700000" algn="tl">
                    <a:srgbClr val="000000">
                      <a:alpha val="43137"/>
                    </a:srgbClr>
                  </a:outerShdw>
                </a:effectLst>
              </a:rPr>
              <a:t>1894</a:t>
            </a:r>
          </a:p>
        </p:txBody>
      </p:sp>
    </p:spTree>
    <p:extLst>
      <p:ext uri="{BB962C8B-B14F-4D97-AF65-F5344CB8AC3E}">
        <p14:creationId xmlns:p14="http://schemas.microsoft.com/office/powerpoint/2010/main" val="46623597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wipe(right)">
                                      <p:cBhvr>
                                        <p:cTn id="7" dur="1000"/>
                                        <p:tgtEl>
                                          <p:spTgt spid="8"/>
                                        </p:tgtEl>
                                      </p:cBhvr>
                                    </p:animEffect>
                                  </p:childTnLst>
                                </p:cTn>
                              </p:par>
                            </p:childTnLst>
                          </p:cTn>
                        </p:par>
                        <p:par>
                          <p:cTn id="8" fill="hold">
                            <p:stCondLst>
                              <p:cond delay="1500"/>
                            </p:stCondLst>
                            <p:childTnLst>
                              <p:par>
                                <p:cTn id="9" presetID="22" presetClass="entr" presetSubtype="2"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right)">
                                      <p:cBhvr>
                                        <p:cTn id="11" dur="500"/>
                                        <p:tgtEl>
                                          <p:spTgt spid="9"/>
                                        </p:tgtEl>
                                      </p:cBhvr>
                                    </p:animEffect>
                                  </p:childTnLst>
                                </p:cTn>
                              </p:par>
                            </p:childTnLst>
                          </p:cTn>
                        </p:par>
                        <p:par>
                          <p:cTn id="12" fill="hold">
                            <p:stCondLst>
                              <p:cond delay="2000"/>
                            </p:stCondLst>
                            <p:childTnLst>
                              <p:par>
                                <p:cTn id="13" presetID="22" presetClass="entr" presetSubtype="2"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right)">
                                      <p:cBhvr>
                                        <p:cTn id="15" dur="125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2050"/>
                                        </p:tgtEl>
                                        <p:attrNameLst>
                                          <p:attrName>style.visibility</p:attrName>
                                        </p:attrNameLst>
                                      </p:cBhvr>
                                      <p:to>
                                        <p:strVal val="visible"/>
                                      </p:to>
                                    </p:set>
                                    <p:animEffect transition="in" filter="fade">
                                      <p:cBhvr>
                                        <p:cTn id="20" dur="1000"/>
                                        <p:tgtEl>
                                          <p:spTgt spid="2050"/>
                                        </p:tgtEl>
                                      </p:cBhvr>
                                    </p:animEffect>
                                    <p:anim calcmode="lin" valueType="num">
                                      <p:cBhvr>
                                        <p:cTn id="21" dur="1000" fill="hold"/>
                                        <p:tgtEl>
                                          <p:spTgt spid="2050"/>
                                        </p:tgtEl>
                                        <p:attrNameLst>
                                          <p:attrName>ppt_x</p:attrName>
                                        </p:attrNameLst>
                                      </p:cBhvr>
                                      <p:tavLst>
                                        <p:tav tm="0">
                                          <p:val>
                                            <p:strVal val="#ppt_x"/>
                                          </p:val>
                                        </p:tav>
                                        <p:tav tm="100000">
                                          <p:val>
                                            <p:strVal val="#ppt_x"/>
                                          </p:val>
                                        </p:tav>
                                      </p:tavLst>
                                    </p:anim>
                                    <p:anim calcmode="lin" valueType="num">
                                      <p:cBhvr>
                                        <p:cTn id="22" dur="1000" fill="hold"/>
                                        <p:tgtEl>
                                          <p:spTgt spid="2050"/>
                                        </p:tgtEl>
                                        <p:attrNameLst>
                                          <p:attrName>ppt_y</p:attrName>
                                        </p:attrNameLst>
                                      </p:cBhvr>
                                      <p:tavLst>
                                        <p:tav tm="0">
                                          <p:val>
                                            <p:strVal val="#ppt_y+.1"/>
                                          </p:val>
                                        </p:tav>
                                        <p:tav tm="100000">
                                          <p:val>
                                            <p:strVal val="#ppt_y"/>
                                          </p:val>
                                        </p:tav>
                                      </p:tavLst>
                                    </p:anim>
                                  </p:childTnLst>
                                </p:cTn>
                              </p:par>
                            </p:childTnLst>
                          </p:cTn>
                        </p:par>
                        <p:par>
                          <p:cTn id="23" fill="hold">
                            <p:stCondLst>
                              <p:cond delay="1000"/>
                            </p:stCondLst>
                            <p:childTnLst>
                              <p:par>
                                <p:cTn id="24" presetID="42" presetClass="entr" presetSubtype="0" fill="hold" grpId="0" nodeType="after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1000"/>
                                        <p:tgtEl>
                                          <p:spTgt spid="14"/>
                                        </p:tgtEl>
                                      </p:cBhvr>
                                    </p:animEffect>
                                    <p:anim calcmode="lin" valueType="num">
                                      <p:cBhvr>
                                        <p:cTn id="27" dur="1000" fill="hold"/>
                                        <p:tgtEl>
                                          <p:spTgt spid="14"/>
                                        </p:tgtEl>
                                        <p:attrNameLst>
                                          <p:attrName>ppt_x</p:attrName>
                                        </p:attrNameLst>
                                      </p:cBhvr>
                                      <p:tavLst>
                                        <p:tav tm="0">
                                          <p:val>
                                            <p:strVal val="#ppt_x"/>
                                          </p:val>
                                        </p:tav>
                                        <p:tav tm="100000">
                                          <p:val>
                                            <p:strVal val="#ppt_x"/>
                                          </p:val>
                                        </p:tav>
                                      </p:tavLst>
                                    </p:anim>
                                    <p:anim calcmode="lin" valueType="num">
                                      <p:cBhvr>
                                        <p:cTn id="2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5" grpId="0" animBg="1"/>
      <p:bldP spid="14"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Eigene Dateien\TEACHING MATERIAL\EINFÜHRUNG ALTE GESCHICHTE\Chronology\Kalender Antium Republic Pearce und Co.TIF"/>
          <p:cNvPicPr>
            <a:picLocks noChangeAspect="1" noChangeArrowheads="1"/>
          </p:cNvPicPr>
          <p:nvPr/>
        </p:nvPicPr>
        <p:blipFill>
          <a:blip r:embed="rId2" cstate="print"/>
          <a:srcRect/>
          <a:stretch>
            <a:fillRect/>
          </a:stretch>
        </p:blipFill>
        <p:spPr bwMode="auto">
          <a:xfrm>
            <a:off x="0" y="0"/>
            <a:ext cx="9144000" cy="5067300"/>
          </a:xfrm>
          <a:prstGeom prst="rect">
            <a:avLst/>
          </a:prstGeom>
          <a:noFill/>
        </p:spPr>
      </p:pic>
      <p:sp>
        <p:nvSpPr>
          <p:cNvPr id="3" name="Line 6"/>
          <p:cNvSpPr>
            <a:spLocks noChangeShapeType="1"/>
          </p:cNvSpPr>
          <p:nvPr/>
        </p:nvSpPr>
        <p:spPr bwMode="auto">
          <a:xfrm flipV="1">
            <a:off x="1752600" y="1371600"/>
            <a:ext cx="914400" cy="4038600"/>
          </a:xfrm>
          <a:prstGeom prst="line">
            <a:avLst/>
          </a:prstGeom>
          <a:noFill/>
          <a:ln w="76200">
            <a:solidFill>
              <a:srgbClr val="FF0000">
                <a:alpha val="62000"/>
              </a:srgbClr>
            </a:solidFill>
            <a:miter lim="800000"/>
            <a:headEnd/>
            <a:tailEnd type="triangle" w="med" len="med"/>
          </a:ln>
          <a:effectLst/>
        </p:spPr>
        <p:txBody>
          <a:bodyPr wrap="none" anchor="ctr"/>
          <a:lstStyle/>
          <a:p>
            <a:endParaRPr lang="en-GB"/>
          </a:p>
        </p:txBody>
      </p:sp>
      <p:sp>
        <p:nvSpPr>
          <p:cNvPr id="4" name="Text Box 7"/>
          <p:cNvSpPr txBox="1">
            <a:spLocks noChangeArrowheads="1"/>
          </p:cNvSpPr>
          <p:nvPr/>
        </p:nvSpPr>
        <p:spPr bwMode="auto">
          <a:xfrm>
            <a:off x="2051720" y="0"/>
            <a:ext cx="2895600" cy="7016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 C N M D M I </a:t>
            </a:r>
            <a:br>
              <a:rPr kumimoji="0" lang="en-US" sz="2000" b="1" dirty="0">
                <a:solidFill>
                  <a:srgbClr val="FFC000"/>
                </a:solidFill>
              </a:rPr>
            </a:br>
            <a:r>
              <a:rPr kumimoji="0" lang="en-US" sz="2000" b="1" dirty="0">
                <a:solidFill>
                  <a:srgbClr val="FFC000"/>
                </a:solidFill>
              </a:rPr>
              <a:t>-&gt; Mater Magna</a:t>
            </a:r>
          </a:p>
        </p:txBody>
      </p:sp>
      <p:sp>
        <p:nvSpPr>
          <p:cNvPr id="5" name="Text Box 9"/>
          <p:cNvSpPr txBox="1">
            <a:spLocks noChangeArrowheads="1"/>
          </p:cNvSpPr>
          <p:nvPr/>
        </p:nvSpPr>
        <p:spPr bwMode="auto">
          <a:xfrm>
            <a:off x="2971800" y="5486400"/>
            <a:ext cx="2971800" cy="1006475"/>
          </a:xfrm>
          <a:prstGeom prst="rect">
            <a:avLst/>
          </a:prstGeom>
          <a:solidFill>
            <a:schemeClr val="bg1">
              <a:alpha val="50000"/>
            </a:schemeClr>
          </a:solidFill>
          <a:ln w="9525">
            <a:noFill/>
            <a:miter lim="800000"/>
            <a:headEnd/>
            <a:tailEnd/>
          </a:ln>
          <a:effectLst/>
        </p:spPr>
        <p:txBody>
          <a:bodyPr>
            <a:spAutoFit/>
          </a:bodyPr>
          <a:lstStyle/>
          <a:p>
            <a:pPr algn="ctr">
              <a:spcBef>
                <a:spcPct val="50000"/>
              </a:spcBef>
              <a:buFontTx/>
              <a:buNone/>
            </a:pPr>
            <a:r>
              <a:rPr kumimoji="0" lang="en-US" sz="2000" b="1" dirty="0">
                <a:solidFill>
                  <a:srgbClr val="FFC000"/>
                </a:solidFill>
              </a:rPr>
              <a:t> E EIDUS NP </a:t>
            </a:r>
            <a:br>
              <a:rPr kumimoji="0" lang="en-US" sz="2000" b="1" dirty="0">
                <a:solidFill>
                  <a:srgbClr val="FFC000"/>
                </a:solidFill>
              </a:rPr>
            </a:br>
            <a:r>
              <a:rPr kumimoji="0" lang="en-US" sz="2000" dirty="0">
                <a:solidFill>
                  <a:srgbClr val="FFC000"/>
                </a:solidFill>
              </a:rPr>
              <a:t>to Jupiter Victor and    Jupiter </a:t>
            </a:r>
            <a:r>
              <a:rPr kumimoji="0" lang="en-US" sz="2000" dirty="0" err="1">
                <a:solidFill>
                  <a:srgbClr val="FFC000"/>
                </a:solidFill>
              </a:rPr>
              <a:t>Libertas</a:t>
            </a:r>
            <a:endParaRPr kumimoji="0" lang="en-US" sz="2000" dirty="0">
              <a:solidFill>
                <a:srgbClr val="FFC000"/>
              </a:solidFill>
            </a:endParaRPr>
          </a:p>
        </p:txBody>
      </p:sp>
      <p:sp>
        <p:nvSpPr>
          <p:cNvPr id="6" name="Line 10"/>
          <p:cNvSpPr>
            <a:spLocks noChangeShapeType="1"/>
          </p:cNvSpPr>
          <p:nvPr/>
        </p:nvSpPr>
        <p:spPr bwMode="auto">
          <a:xfrm flipH="1" flipV="1">
            <a:off x="2971800" y="2438399"/>
            <a:ext cx="1485900" cy="3094037"/>
          </a:xfrm>
          <a:prstGeom prst="line">
            <a:avLst/>
          </a:prstGeom>
          <a:noFill/>
          <a:ln w="76200">
            <a:solidFill>
              <a:srgbClr val="FF0000">
                <a:alpha val="66000"/>
              </a:srgbClr>
            </a:solidFill>
            <a:miter lim="800000"/>
            <a:headEnd/>
            <a:tailEnd type="triangle" w="med" len="med"/>
          </a:ln>
          <a:effectLst/>
        </p:spPr>
        <p:txBody>
          <a:bodyPr wrap="none" anchor="ctr"/>
          <a:lstStyle/>
          <a:p>
            <a:endParaRPr lang="en-GB"/>
          </a:p>
        </p:txBody>
      </p:sp>
      <p:sp>
        <p:nvSpPr>
          <p:cNvPr id="7" name="Text Box 11"/>
          <p:cNvSpPr txBox="1">
            <a:spLocks noChangeArrowheads="1"/>
          </p:cNvSpPr>
          <p:nvPr/>
        </p:nvSpPr>
        <p:spPr bwMode="auto">
          <a:xfrm>
            <a:off x="5715000" y="4191000"/>
            <a:ext cx="3429000" cy="2800767"/>
          </a:xfrm>
          <a:prstGeom prst="rect">
            <a:avLst/>
          </a:prstGeom>
          <a:solidFill>
            <a:schemeClr val="accent2">
              <a:alpha val="82000"/>
            </a:schemeClr>
          </a:solidFill>
          <a:ln w="9525">
            <a:noFill/>
            <a:miter lim="800000"/>
            <a:headEnd/>
            <a:tailEnd/>
          </a:ln>
          <a:effectLst/>
        </p:spPr>
        <p:txBody>
          <a:bodyPr>
            <a:spAutoFit/>
          </a:bodyPr>
          <a:lstStyle/>
          <a:p>
            <a:pPr>
              <a:spcBef>
                <a:spcPct val="50000"/>
              </a:spcBef>
              <a:buFontTx/>
              <a:buNone/>
            </a:pPr>
            <a:r>
              <a:rPr kumimoji="0" lang="en-US" sz="2000" b="1" dirty="0">
                <a:solidFill>
                  <a:srgbClr val="CC0000"/>
                </a:solidFill>
              </a:rPr>
              <a:t>C CERIA(LIA) N[P] </a:t>
            </a:r>
            <a:br>
              <a:rPr kumimoji="0" lang="en-US" sz="2000" b="1" dirty="0">
                <a:solidFill>
                  <a:srgbClr val="CC0000"/>
                </a:solidFill>
              </a:rPr>
            </a:br>
            <a:r>
              <a:rPr kumimoji="0" lang="en-US" sz="2000" b="1" dirty="0">
                <a:solidFill>
                  <a:srgbClr val="CC0000"/>
                </a:solidFill>
              </a:rPr>
              <a:t>  </a:t>
            </a:r>
            <a:r>
              <a:rPr kumimoji="0" lang="en-US" sz="1800" dirty="0">
                <a:solidFill>
                  <a:srgbClr val="CC0000"/>
                </a:solidFill>
              </a:rPr>
              <a:t>   to Ceres, </a:t>
            </a:r>
            <a:r>
              <a:rPr kumimoji="0" lang="en-US" sz="1800" dirty="0" err="1">
                <a:solidFill>
                  <a:srgbClr val="CC0000"/>
                </a:solidFill>
              </a:rPr>
              <a:t>Liber</a:t>
            </a:r>
            <a:r>
              <a:rPr kumimoji="0" lang="en-US" sz="1800" dirty="0">
                <a:solidFill>
                  <a:srgbClr val="CC0000"/>
                </a:solidFill>
              </a:rPr>
              <a:t>, </a:t>
            </a:r>
            <a:r>
              <a:rPr kumimoji="0" lang="en-US" sz="1800" dirty="0" err="1">
                <a:solidFill>
                  <a:srgbClr val="CC0000"/>
                </a:solidFill>
              </a:rPr>
              <a:t>Libera</a:t>
            </a:r>
            <a:br>
              <a:rPr kumimoji="0" lang="en-US" sz="1800" dirty="0">
                <a:solidFill>
                  <a:srgbClr val="CC0000"/>
                </a:solidFill>
              </a:rPr>
            </a:br>
            <a:r>
              <a:rPr kumimoji="0" lang="en-US" sz="2000" b="1" dirty="0">
                <a:solidFill>
                  <a:srgbClr val="CC0000"/>
                </a:solidFill>
              </a:rPr>
              <a:t>D N </a:t>
            </a:r>
            <a:br>
              <a:rPr kumimoji="0" lang="en-US" sz="2000" b="1" dirty="0">
                <a:solidFill>
                  <a:srgbClr val="CC0000"/>
                </a:solidFill>
              </a:rPr>
            </a:br>
            <a:r>
              <a:rPr kumimoji="0" lang="en-US" sz="2000" b="1" dirty="0">
                <a:solidFill>
                  <a:srgbClr val="CC0000"/>
                </a:solidFill>
              </a:rPr>
              <a:t>E PARIL(IA) </a:t>
            </a:r>
            <a:br>
              <a:rPr kumimoji="0" lang="en-US" sz="2000" b="1" dirty="0">
                <a:solidFill>
                  <a:srgbClr val="CC0000"/>
                </a:solidFill>
              </a:rPr>
            </a:br>
            <a:r>
              <a:rPr kumimoji="0" lang="en-US" sz="1800" b="1" dirty="0">
                <a:solidFill>
                  <a:srgbClr val="CC0000"/>
                </a:solidFill>
              </a:rPr>
              <a:t> </a:t>
            </a:r>
            <a:r>
              <a:rPr kumimoji="0" lang="en-US" sz="1800" dirty="0">
                <a:solidFill>
                  <a:srgbClr val="CC0000"/>
                </a:solidFill>
              </a:rPr>
              <a:t>   Pales: </a:t>
            </a:r>
            <a:r>
              <a:rPr kumimoji="0" lang="en-US" sz="1800" dirty="0" err="1">
                <a:solidFill>
                  <a:srgbClr val="CC0000"/>
                </a:solidFill>
              </a:rPr>
              <a:t>shephards</a:t>
            </a:r>
            <a:br>
              <a:rPr kumimoji="0" lang="en-US" sz="1800" dirty="0">
                <a:solidFill>
                  <a:srgbClr val="CC0000"/>
                </a:solidFill>
              </a:rPr>
            </a:br>
            <a:r>
              <a:rPr kumimoji="0" lang="en-US" sz="1800" dirty="0">
                <a:solidFill>
                  <a:srgbClr val="CC0000"/>
                </a:solidFill>
              </a:rPr>
              <a:t>    foundation of Rome</a:t>
            </a:r>
            <a:br>
              <a:rPr kumimoji="0" lang="en-US" sz="1800" dirty="0">
                <a:solidFill>
                  <a:srgbClr val="CC0000"/>
                </a:solidFill>
              </a:rPr>
            </a:br>
            <a:r>
              <a:rPr kumimoji="0" lang="en-US" sz="2000" b="1" dirty="0">
                <a:solidFill>
                  <a:srgbClr val="CC0000"/>
                </a:solidFill>
              </a:rPr>
              <a:t>F N</a:t>
            </a:r>
            <a:br>
              <a:rPr kumimoji="0" lang="en-US" sz="2000" b="1" dirty="0">
                <a:solidFill>
                  <a:srgbClr val="CC0000"/>
                </a:solidFill>
              </a:rPr>
            </a:br>
            <a:r>
              <a:rPr kumimoji="0" lang="en-US" sz="2000" b="1" dirty="0">
                <a:solidFill>
                  <a:srgbClr val="CC0000"/>
                </a:solidFill>
              </a:rPr>
              <a:t>G VINAL(IA) F </a:t>
            </a:r>
            <a:br>
              <a:rPr kumimoji="0" lang="en-US" sz="2000" b="1" dirty="0">
                <a:solidFill>
                  <a:srgbClr val="CC0000"/>
                </a:solidFill>
              </a:rPr>
            </a:br>
            <a:r>
              <a:rPr kumimoji="0" lang="en-US" sz="2000" b="1" dirty="0">
                <a:solidFill>
                  <a:srgbClr val="CC0000"/>
                </a:solidFill>
              </a:rPr>
              <a:t> </a:t>
            </a:r>
            <a:r>
              <a:rPr kumimoji="0" lang="en-US" sz="1800" dirty="0">
                <a:solidFill>
                  <a:srgbClr val="CC0000"/>
                </a:solidFill>
              </a:rPr>
              <a:t>   to Venus </a:t>
            </a:r>
            <a:r>
              <a:rPr kumimoji="0" lang="en-US" sz="1800" dirty="0" err="1">
                <a:solidFill>
                  <a:srgbClr val="CC0000"/>
                </a:solidFill>
              </a:rPr>
              <a:t>Erucina</a:t>
            </a:r>
            <a:endParaRPr kumimoji="0" lang="en-US" sz="1800" dirty="0">
              <a:solidFill>
                <a:srgbClr val="CC0000"/>
              </a:solidFill>
            </a:endParaRPr>
          </a:p>
        </p:txBody>
      </p:sp>
      <p:sp>
        <p:nvSpPr>
          <p:cNvPr id="8" name="Line 12"/>
          <p:cNvSpPr>
            <a:spLocks noChangeShapeType="1"/>
          </p:cNvSpPr>
          <p:nvPr/>
        </p:nvSpPr>
        <p:spPr bwMode="auto">
          <a:xfrm flipH="1" flipV="1">
            <a:off x="2971800" y="3429000"/>
            <a:ext cx="2819400" cy="1143000"/>
          </a:xfrm>
          <a:prstGeom prst="line">
            <a:avLst/>
          </a:prstGeom>
          <a:noFill/>
          <a:ln w="76200">
            <a:solidFill>
              <a:srgbClr val="002060"/>
            </a:solidFill>
            <a:miter lim="800000"/>
            <a:headEnd/>
            <a:tailEnd type="triangle" w="med" len="med"/>
          </a:ln>
          <a:effectLst/>
        </p:spPr>
        <p:txBody>
          <a:bodyPr wrap="none" anchor="ctr"/>
          <a:lstStyle/>
          <a:p>
            <a:endParaRPr lang="en-GB"/>
          </a:p>
        </p:txBody>
      </p:sp>
      <p:sp>
        <p:nvSpPr>
          <p:cNvPr id="9" name="Text Box 5"/>
          <p:cNvSpPr txBox="1">
            <a:spLocks noChangeArrowheads="1"/>
          </p:cNvSpPr>
          <p:nvPr/>
        </p:nvSpPr>
        <p:spPr bwMode="auto">
          <a:xfrm>
            <a:off x="1066800" y="5334000"/>
            <a:ext cx="2514600" cy="3968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E NON N </a:t>
            </a:r>
            <a:r>
              <a:rPr kumimoji="0" lang="en-US" sz="2000" b="1" dirty="0" err="1">
                <a:solidFill>
                  <a:srgbClr val="FFC000"/>
                </a:solidFill>
              </a:rPr>
              <a:t>Fortunae</a:t>
            </a:r>
            <a:endParaRPr kumimoji="0" lang="en-US" sz="2000" b="1" dirty="0">
              <a:solidFill>
                <a:srgbClr val="FFC000"/>
              </a:solidFill>
            </a:endParaRPr>
          </a:p>
        </p:txBody>
      </p:sp>
      <p:sp>
        <p:nvSpPr>
          <p:cNvPr id="10" name="Text Box 7"/>
          <p:cNvSpPr txBox="1">
            <a:spLocks noChangeArrowheads="1"/>
          </p:cNvSpPr>
          <p:nvPr/>
        </p:nvSpPr>
        <p:spPr bwMode="auto">
          <a:xfrm>
            <a:off x="4211960" y="0"/>
            <a:ext cx="3419872" cy="4385816"/>
          </a:xfrm>
          <a:prstGeom prst="rect">
            <a:avLst/>
          </a:prstGeom>
          <a:solidFill>
            <a:schemeClr val="bg1">
              <a:alpha val="50000"/>
            </a:schemeClr>
          </a:solidFill>
          <a:ln w="9525">
            <a:noFill/>
            <a:miter lim="800000"/>
            <a:headEnd/>
            <a:tailEnd/>
          </a:ln>
          <a:effectLst/>
        </p:spPr>
        <p:txBody>
          <a:bodyPr wrap="square">
            <a:spAutoFit/>
          </a:bodyPr>
          <a:lstStyle/>
          <a:p>
            <a:pPr>
              <a:spcBef>
                <a:spcPct val="50000"/>
              </a:spcBef>
              <a:buFontTx/>
              <a:buNone/>
            </a:pPr>
            <a:r>
              <a:rPr kumimoji="0" lang="en-US" sz="1800" b="1" dirty="0">
                <a:solidFill>
                  <a:srgbClr val="FFC000"/>
                </a:solidFill>
              </a:rPr>
              <a:t>E </a:t>
            </a:r>
            <a:r>
              <a:rPr kumimoji="0" lang="en-US" sz="1800" b="1" dirty="0" err="1">
                <a:solidFill>
                  <a:srgbClr val="FFC000"/>
                </a:solidFill>
              </a:rPr>
              <a:t>Consus</a:t>
            </a:r>
            <a:r>
              <a:rPr kumimoji="0" lang="en-US" sz="1800" b="1" dirty="0">
                <a:solidFill>
                  <a:srgbClr val="FFC000"/>
                </a:solidFill>
              </a:rPr>
              <a:t> EN </a:t>
            </a:r>
            <a:r>
              <a:rPr kumimoji="0" lang="en-US" sz="1800" dirty="0">
                <a:solidFill>
                  <a:srgbClr val="FFC000"/>
                </a:solidFill>
              </a:rPr>
              <a:t>“god of grain”</a:t>
            </a:r>
            <a:br>
              <a:rPr kumimoji="0" lang="en-US" sz="1800" dirty="0">
                <a:solidFill>
                  <a:srgbClr val="FFC000"/>
                </a:solidFill>
              </a:rPr>
            </a:br>
            <a:r>
              <a:rPr kumimoji="0" lang="en-US" sz="1800" b="1" dirty="0">
                <a:solidFill>
                  <a:srgbClr val="FFC000"/>
                </a:solidFill>
              </a:rPr>
              <a:t>F C</a:t>
            </a:r>
            <a:br>
              <a:rPr kumimoji="0" lang="en-US" sz="1800" b="1" dirty="0">
                <a:solidFill>
                  <a:srgbClr val="FFC000"/>
                </a:solidFill>
              </a:rPr>
            </a:br>
            <a:r>
              <a:rPr kumimoji="0" lang="en-US" sz="1800" b="1" dirty="0">
                <a:solidFill>
                  <a:srgbClr val="FFC000"/>
                </a:solidFill>
              </a:rPr>
              <a:t>G Saturnalia EN – Saturn</a:t>
            </a:r>
            <a:br>
              <a:rPr kumimoji="0" lang="en-US" sz="1800" b="1" dirty="0">
                <a:solidFill>
                  <a:srgbClr val="FFC000"/>
                </a:solidFill>
              </a:rPr>
            </a:br>
            <a:r>
              <a:rPr kumimoji="0" lang="en-US" sz="1800" b="1" dirty="0">
                <a:solidFill>
                  <a:srgbClr val="FFC000"/>
                </a:solidFill>
              </a:rPr>
              <a:t>H C</a:t>
            </a:r>
            <a:br>
              <a:rPr kumimoji="0" lang="en-US" sz="1800" b="1" dirty="0">
                <a:solidFill>
                  <a:srgbClr val="FFC000"/>
                </a:solidFill>
              </a:rPr>
            </a:br>
            <a:r>
              <a:rPr kumimoji="0" lang="en-US" sz="1800" b="1" dirty="0">
                <a:solidFill>
                  <a:srgbClr val="FFC000"/>
                </a:solidFill>
              </a:rPr>
              <a:t>A OPA(</a:t>
            </a:r>
            <a:r>
              <a:rPr kumimoji="0" lang="en-US" sz="1800" b="1" dirty="0" err="1">
                <a:solidFill>
                  <a:srgbClr val="FFC000"/>
                </a:solidFill>
              </a:rPr>
              <a:t>lia</a:t>
            </a:r>
            <a:r>
              <a:rPr kumimoji="0" lang="en-US" sz="1800" b="1" dirty="0">
                <a:solidFill>
                  <a:srgbClr val="FFC000"/>
                </a:solidFill>
              </a:rPr>
              <a:t>) </a:t>
            </a:r>
            <a:r>
              <a:rPr kumimoji="0" lang="en-US" sz="1800" b="1" dirty="0">
                <a:solidFill>
                  <a:srgbClr val="FFC000"/>
                </a:solidFill>
                <a:sym typeface="Wingdings" pitchFamily="2" charset="2"/>
              </a:rPr>
              <a:t>Ops </a:t>
            </a:r>
            <a:r>
              <a:rPr kumimoji="0" lang="en-US" sz="1800" dirty="0">
                <a:solidFill>
                  <a:srgbClr val="FFC000"/>
                </a:solidFill>
                <a:sym typeface="Wingdings" pitchFamily="2" charset="2"/>
              </a:rPr>
              <a:t>“Plenty”</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B </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C DIVAL(</a:t>
            </a:r>
            <a:r>
              <a:rPr kumimoji="0" lang="en-US" sz="1800" b="1" dirty="0" err="1">
                <a:solidFill>
                  <a:srgbClr val="FFC000"/>
                </a:solidFill>
                <a:sym typeface="Wingdings" pitchFamily="2" charset="2"/>
              </a:rPr>
              <a:t>ia</a:t>
            </a:r>
            <a:r>
              <a:rPr kumimoji="0" lang="en-US" sz="1800" b="1" dirty="0">
                <a:solidFill>
                  <a:srgbClr val="FFC000"/>
                </a:solidFill>
                <a:sym typeface="Wingdings" pitchFamily="2" charset="2"/>
              </a:rPr>
              <a:t>)</a:t>
            </a:r>
            <a:r>
              <a:rPr kumimoji="0" lang="en-US" sz="1800" dirty="0">
                <a:solidFill>
                  <a:srgbClr val="FFC000"/>
                </a:solidFill>
                <a:sym typeface="Wingdings" pitchFamily="2" charset="2"/>
              </a:rPr>
              <a:t> (winter solstice).</a:t>
            </a:r>
            <a:r>
              <a:rPr kumimoji="0" lang="en-US" sz="1800" b="1" dirty="0">
                <a:solidFill>
                  <a:srgbClr val="FFC000"/>
                </a:solidFill>
                <a:sym typeface="Wingdings" pitchFamily="2" charset="2"/>
              </a:rPr>
              <a:t> To the </a:t>
            </a:r>
            <a:r>
              <a:rPr kumimoji="0" lang="en-US" sz="1800" b="1" dirty="0" err="1">
                <a:solidFill>
                  <a:srgbClr val="FFC000"/>
                </a:solidFill>
                <a:sym typeface="Wingdings" pitchFamily="2" charset="2"/>
              </a:rPr>
              <a:t>Lares</a:t>
            </a:r>
            <a:r>
              <a:rPr kumimoji="0" lang="en-US" sz="1800" b="1" dirty="0">
                <a:solidFill>
                  <a:srgbClr val="FFC000"/>
                </a:solidFill>
                <a:sym typeface="Wingdings" pitchFamily="2" charset="2"/>
              </a:rPr>
              <a:t> </a:t>
            </a:r>
            <a:r>
              <a:rPr kumimoji="0" lang="en-US" sz="1800" b="1" dirty="0" err="1">
                <a:solidFill>
                  <a:srgbClr val="FFC000"/>
                </a:solidFill>
                <a:sym typeface="Wingdings" pitchFamily="2" charset="2"/>
              </a:rPr>
              <a:t>Permarini</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(household gods of the sea)</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D C</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E LARE(</a:t>
            </a:r>
            <a:r>
              <a:rPr kumimoji="0" lang="en-US" sz="1800" b="1" dirty="0" err="1">
                <a:solidFill>
                  <a:srgbClr val="FFC000"/>
                </a:solidFill>
                <a:sym typeface="Wingdings" pitchFamily="2" charset="2"/>
              </a:rPr>
              <a:t>ntalia</a:t>
            </a:r>
            <a:r>
              <a:rPr kumimoji="0" lang="en-US" sz="1800" b="1" dirty="0">
                <a:solidFill>
                  <a:srgbClr val="FFC000"/>
                </a:solidFill>
                <a:sym typeface="Wingdings" pitchFamily="2" charset="2"/>
              </a:rPr>
              <a:t>) N to Diana and Juno Regina in the campus, to the </a:t>
            </a:r>
            <a:r>
              <a:rPr kumimoji="0" lang="en-US" sz="1800" b="1" i="1" dirty="0" err="1">
                <a:solidFill>
                  <a:srgbClr val="FFC000"/>
                </a:solidFill>
                <a:sym typeface="Wingdings" pitchFamily="2" charset="2"/>
              </a:rPr>
              <a:t>Tempestates</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(“Storms”)</a:t>
            </a:r>
            <a:endParaRPr kumimoji="0" lang="en-US" sz="1800" dirty="0">
              <a:solidFill>
                <a:srgbClr val="FFC000"/>
              </a:solidFill>
            </a:endParaRPr>
          </a:p>
          <a:p>
            <a:pPr>
              <a:spcBef>
                <a:spcPct val="50000"/>
              </a:spcBef>
              <a:buFontTx/>
              <a:buNone/>
            </a:pPr>
            <a:endParaRPr kumimoji="0" lang="en-US" sz="1800" b="1" dirty="0">
              <a:solidFill>
                <a:srgbClr val="FFC000"/>
              </a:solidFill>
            </a:endParaRPr>
          </a:p>
        </p:txBody>
      </p:sp>
      <p:sp>
        <p:nvSpPr>
          <p:cNvPr id="11" name="Line 8"/>
          <p:cNvSpPr>
            <a:spLocks noChangeShapeType="1"/>
          </p:cNvSpPr>
          <p:nvPr/>
        </p:nvSpPr>
        <p:spPr bwMode="auto">
          <a:xfrm>
            <a:off x="7612360" y="764704"/>
            <a:ext cx="488032" cy="1872208"/>
          </a:xfrm>
          <a:prstGeom prst="line">
            <a:avLst/>
          </a:prstGeom>
          <a:noFill/>
          <a:ln w="76200">
            <a:solidFill>
              <a:srgbClr val="FF0000"/>
            </a:solidFill>
            <a:miter lim="800000"/>
            <a:headEnd/>
            <a:tailEnd type="triangle" w="med" len="med"/>
          </a:ln>
          <a:effectLst/>
        </p:spPr>
        <p:txBody>
          <a:bodyPr wrap="none" anchor="ctr"/>
          <a:lstStyle/>
          <a:p>
            <a:endParaRPr lang="en-GB"/>
          </a:p>
        </p:txBody>
      </p:sp>
      <p:sp>
        <p:nvSpPr>
          <p:cNvPr id="12" name="Line 8"/>
          <p:cNvSpPr>
            <a:spLocks noChangeShapeType="1"/>
          </p:cNvSpPr>
          <p:nvPr/>
        </p:nvSpPr>
        <p:spPr bwMode="auto">
          <a:xfrm flipH="1">
            <a:off x="2971800" y="692696"/>
            <a:ext cx="376064" cy="1288504"/>
          </a:xfrm>
          <a:prstGeom prst="line">
            <a:avLst/>
          </a:prstGeom>
          <a:noFill/>
          <a:ln w="76200">
            <a:solidFill>
              <a:srgbClr val="FF0000">
                <a:alpha val="64000"/>
              </a:srgbClr>
            </a:solidFill>
            <a:miter lim="800000"/>
            <a:headEnd/>
            <a:tailEnd type="triangle" w="med" len="med"/>
          </a:ln>
          <a:effectLst/>
        </p:spPr>
        <p:txBody>
          <a:bodyPr wrap="none" anchor="ctr"/>
          <a:lstStyle/>
          <a:p>
            <a:endParaRPr lang="en-GB"/>
          </a:p>
        </p:txBody>
      </p:sp>
      <p:sp>
        <p:nvSpPr>
          <p:cNvPr id="13" name="Rectangle 12"/>
          <p:cNvSpPr/>
          <p:nvPr/>
        </p:nvSpPr>
        <p:spPr>
          <a:xfrm>
            <a:off x="2555776" y="3140968"/>
            <a:ext cx="792088" cy="720080"/>
          </a:xfrm>
          <a:prstGeom prst="rect">
            <a:avLst/>
          </a:prstGeom>
          <a:solidFill>
            <a:srgbClr val="FFFF00">
              <a:alpha val="4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00"/>
              </a:solidFill>
            </a:endParaRPr>
          </a:p>
        </p:txBody>
      </p:sp>
      <p:pic>
        <p:nvPicPr>
          <p:cNvPr id="4098" name="Picture 2" descr="File:Ceres of Mérida (croppe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 y="25410"/>
            <a:ext cx="3905260" cy="6859974"/>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36512" y="3717032"/>
            <a:ext cx="3832448" cy="3139321"/>
          </a:xfrm>
          <a:prstGeom prst="rect">
            <a:avLst/>
          </a:prstGeom>
          <a:blipFill dpi="0" rotWithShape="1">
            <a:blip r:embed="rId4">
              <a:alphaModFix amt="51000"/>
              <a:duotone>
                <a:schemeClr val="accent2">
                  <a:shade val="63000"/>
                  <a:tint val="82000"/>
                </a:schemeClr>
                <a:schemeClr val="accent2">
                  <a:tint val="10000"/>
                  <a:satMod val="400000"/>
                </a:schemeClr>
              </a:duotone>
            </a:blip>
            <a:srcRect/>
            <a:tile tx="0" ty="0" sx="40000" sy="40000" flip="none" algn="tl"/>
          </a:blipFill>
          <a:ln>
            <a:noFill/>
          </a:ln>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a:solidFill>
                  <a:srgbClr val="FFFF00"/>
                </a:solidFill>
                <a:effectLst>
                  <a:outerShdw blurRad="38100" dist="38100" dir="2700000" algn="tl">
                    <a:srgbClr val="000000">
                      <a:alpha val="43137"/>
                    </a:srgbClr>
                  </a:outerShdw>
                </a:effectLst>
              </a:rPr>
              <a:t>Ceres (Gr. Demeter)</a:t>
            </a:r>
            <a:br>
              <a:rPr lang="en-GB" b="1" dirty="0">
                <a:solidFill>
                  <a:srgbClr val="FFFF00"/>
                </a:solidFill>
                <a:effectLst>
                  <a:outerShdw blurRad="38100" dist="38100" dir="2700000" algn="tl">
                    <a:srgbClr val="000000">
                      <a:alpha val="43137"/>
                    </a:srgbClr>
                  </a:outerShdw>
                </a:effectLst>
              </a:rPr>
            </a:br>
            <a:r>
              <a:rPr lang="en-GB" sz="1600" b="1" dirty="0">
                <a:solidFill>
                  <a:srgbClr val="FFFF00"/>
                </a:solidFill>
                <a:effectLst>
                  <a:outerShdw blurRad="38100" dist="38100" dir="2700000" algn="tl">
                    <a:srgbClr val="000000">
                      <a:alpha val="43137"/>
                    </a:srgbClr>
                  </a:outerShdw>
                </a:effectLst>
              </a:rPr>
              <a:t>(statue from Emerita Augusta)</a:t>
            </a:r>
          </a:p>
          <a:p>
            <a:pPr marL="285750" indent="-285750">
              <a:buFont typeface="Arial" panose="020B0604020202020204" pitchFamily="34" charset="0"/>
              <a:buChar char="•"/>
            </a:pPr>
            <a:r>
              <a:rPr lang="en-GB" b="1" dirty="0">
                <a:solidFill>
                  <a:srgbClr val="FFFF00"/>
                </a:solidFill>
                <a:effectLst>
                  <a:outerShdw blurRad="38100" dist="38100" dir="2700000" algn="tl">
                    <a:srgbClr val="000000">
                      <a:alpha val="43137"/>
                    </a:srgbClr>
                  </a:outerShdw>
                </a:effectLst>
              </a:rPr>
              <a:t>goddess of agriculture, grain, fertility,…</a:t>
            </a:r>
          </a:p>
          <a:p>
            <a:pPr marL="285750" indent="-285750">
              <a:buFont typeface="Arial" panose="020B0604020202020204" pitchFamily="34" charset="0"/>
              <a:buChar char="•"/>
            </a:pPr>
            <a:r>
              <a:rPr lang="en-GB" b="1" dirty="0">
                <a:solidFill>
                  <a:srgbClr val="FFFF00"/>
                </a:solidFill>
                <a:effectLst>
                  <a:outerShdw blurRad="38100" dist="38100" dir="2700000" algn="tl">
                    <a:srgbClr val="000000">
                      <a:alpha val="43137"/>
                    </a:srgbClr>
                  </a:outerShdw>
                </a:effectLst>
              </a:rPr>
              <a:t>patron deity of plebeians</a:t>
            </a:r>
          </a:p>
          <a:p>
            <a:pPr marL="285750" indent="-285750">
              <a:buFont typeface="Arial" panose="020B0604020202020204" pitchFamily="34" charset="0"/>
              <a:buChar char="•"/>
            </a:pPr>
            <a:r>
              <a:rPr lang="en-GB" b="1" dirty="0">
                <a:solidFill>
                  <a:srgbClr val="FFFF00"/>
                </a:solidFill>
                <a:effectLst>
                  <a:outerShdw blurRad="38100" dist="38100" dir="2700000" algn="tl">
                    <a:srgbClr val="000000">
                      <a:alpha val="43137"/>
                    </a:srgbClr>
                  </a:outerShdw>
                </a:effectLst>
              </a:rPr>
              <a:t>Ceres’</a:t>
            </a:r>
            <a:r>
              <a:rPr lang="en-GB" b="1" i="1" dirty="0">
                <a:solidFill>
                  <a:srgbClr val="FFFF00"/>
                </a:solidFill>
                <a:effectLst>
                  <a:outerShdw blurRad="38100" dist="38100" dir="2700000" algn="tl">
                    <a:srgbClr val="000000">
                      <a:alpha val="43137"/>
                    </a:srgbClr>
                  </a:outerShdw>
                </a:effectLst>
              </a:rPr>
              <a:t> </a:t>
            </a:r>
            <a:r>
              <a:rPr lang="en-GB" b="1" i="1" dirty="0" err="1">
                <a:solidFill>
                  <a:srgbClr val="FFFF00"/>
                </a:solidFill>
                <a:effectLst>
                  <a:outerShdw blurRad="38100" dist="38100" dir="2700000" algn="tl">
                    <a:srgbClr val="000000">
                      <a:alpha val="43137"/>
                    </a:srgbClr>
                  </a:outerShdw>
                </a:effectLst>
              </a:rPr>
              <a:t>lex</a:t>
            </a:r>
            <a:r>
              <a:rPr lang="en-GB" b="1" i="1" dirty="0">
                <a:solidFill>
                  <a:srgbClr val="FFFF00"/>
                </a:solidFill>
                <a:effectLst>
                  <a:outerShdw blurRad="38100" dist="38100" dir="2700000" algn="tl">
                    <a:srgbClr val="000000">
                      <a:alpha val="43137"/>
                    </a:srgbClr>
                  </a:outerShdw>
                </a:effectLst>
              </a:rPr>
              <a:t> </a:t>
            </a:r>
            <a:r>
              <a:rPr lang="en-GB" b="1" i="1" dirty="0" err="1">
                <a:solidFill>
                  <a:srgbClr val="FFFF00"/>
                </a:solidFill>
                <a:effectLst>
                  <a:outerShdw blurRad="38100" dist="38100" dir="2700000" algn="tl">
                    <a:srgbClr val="000000">
                      <a:alpha val="43137"/>
                    </a:srgbClr>
                  </a:outerShdw>
                </a:effectLst>
              </a:rPr>
              <a:t>sacrata</a:t>
            </a:r>
            <a:r>
              <a:rPr lang="en-GB" b="1" dirty="0">
                <a:solidFill>
                  <a:srgbClr val="FFFF00"/>
                </a:solidFill>
                <a:effectLst>
                  <a:outerShdw blurRad="38100" dist="38100" dir="2700000" algn="tl">
                    <a:srgbClr val="000000">
                      <a:alpha val="43137"/>
                    </a:srgbClr>
                  </a:outerShdw>
                </a:effectLst>
              </a:rPr>
              <a:t>: protection of farmers, etc.</a:t>
            </a:r>
          </a:p>
          <a:p>
            <a:pPr marL="285750" indent="-285750">
              <a:buFont typeface="Arial" panose="020B0604020202020204" pitchFamily="34" charset="0"/>
              <a:buChar char="•"/>
            </a:pPr>
            <a:r>
              <a:rPr lang="en-GB" b="1" dirty="0">
                <a:solidFill>
                  <a:srgbClr val="FFFF00"/>
                </a:solidFill>
                <a:effectLst>
                  <a:outerShdw blurRad="38100" dist="38100" dir="2700000" algn="tl">
                    <a:srgbClr val="000000">
                      <a:alpha val="43137"/>
                    </a:srgbClr>
                  </a:outerShdw>
                </a:effectLst>
              </a:rPr>
              <a:t>Ceres also protects transition of women from childhood to womanhood, marriage, pregnancy,…</a:t>
            </a:r>
          </a:p>
        </p:txBody>
      </p:sp>
    </p:spTree>
    <p:extLst>
      <p:ext uri="{BB962C8B-B14F-4D97-AF65-F5344CB8AC3E}">
        <p14:creationId xmlns:p14="http://schemas.microsoft.com/office/powerpoint/2010/main" val="23802770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1000"/>
                                        <p:tgtEl>
                                          <p:spTgt spid="4098"/>
                                        </p:tgtEl>
                                      </p:cBhvr>
                                    </p:animEffect>
                                    <p:anim calcmode="lin" valueType="num">
                                      <p:cBhvr>
                                        <p:cTn id="8" dur="1000" fill="hold"/>
                                        <p:tgtEl>
                                          <p:spTgt spid="4098"/>
                                        </p:tgtEl>
                                        <p:attrNameLst>
                                          <p:attrName>ppt_x</p:attrName>
                                        </p:attrNameLst>
                                      </p:cBhvr>
                                      <p:tavLst>
                                        <p:tav tm="0">
                                          <p:val>
                                            <p:strVal val="#ppt_x"/>
                                          </p:val>
                                        </p:tav>
                                        <p:tav tm="100000">
                                          <p:val>
                                            <p:strVal val="#ppt_x"/>
                                          </p:val>
                                        </p:tav>
                                      </p:tavLst>
                                    </p:anim>
                                    <p:anim calcmode="lin" valueType="num">
                                      <p:cBhvr>
                                        <p:cTn id="9"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Eigene Dateien\TEACHING MATERIAL\EINFÜHRUNG ALTE GESCHICHTE\Chronology\Kalender Antium Republic Pearce und Co.TIF"/>
          <p:cNvPicPr>
            <a:picLocks noChangeAspect="1" noChangeArrowheads="1"/>
          </p:cNvPicPr>
          <p:nvPr/>
        </p:nvPicPr>
        <p:blipFill>
          <a:blip r:embed="rId2" cstate="print"/>
          <a:srcRect/>
          <a:stretch>
            <a:fillRect/>
          </a:stretch>
        </p:blipFill>
        <p:spPr bwMode="auto">
          <a:xfrm>
            <a:off x="0" y="0"/>
            <a:ext cx="9144000" cy="5067300"/>
          </a:xfrm>
          <a:prstGeom prst="rect">
            <a:avLst/>
          </a:prstGeom>
          <a:noFill/>
        </p:spPr>
      </p:pic>
      <p:sp>
        <p:nvSpPr>
          <p:cNvPr id="3" name="Line 6"/>
          <p:cNvSpPr>
            <a:spLocks noChangeShapeType="1"/>
          </p:cNvSpPr>
          <p:nvPr/>
        </p:nvSpPr>
        <p:spPr bwMode="auto">
          <a:xfrm flipV="1">
            <a:off x="1752600" y="1371600"/>
            <a:ext cx="914400" cy="4038600"/>
          </a:xfrm>
          <a:prstGeom prst="line">
            <a:avLst/>
          </a:prstGeom>
          <a:noFill/>
          <a:ln w="25400">
            <a:solidFill>
              <a:srgbClr val="FF0000"/>
            </a:solidFill>
            <a:miter lim="800000"/>
            <a:headEnd/>
            <a:tailEnd type="triangle" w="med" len="med"/>
          </a:ln>
          <a:effectLst/>
        </p:spPr>
        <p:txBody>
          <a:bodyPr wrap="none" anchor="ctr"/>
          <a:lstStyle/>
          <a:p>
            <a:endParaRPr lang="en-GB"/>
          </a:p>
        </p:txBody>
      </p:sp>
      <p:sp>
        <p:nvSpPr>
          <p:cNvPr id="4" name="Text Box 7"/>
          <p:cNvSpPr txBox="1">
            <a:spLocks noChangeArrowheads="1"/>
          </p:cNvSpPr>
          <p:nvPr/>
        </p:nvSpPr>
        <p:spPr bwMode="auto">
          <a:xfrm>
            <a:off x="2051720" y="0"/>
            <a:ext cx="2895600" cy="7016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 C N M D M I </a:t>
            </a:r>
            <a:br>
              <a:rPr kumimoji="0" lang="en-US" sz="2000" b="1" dirty="0">
                <a:solidFill>
                  <a:srgbClr val="FFC000"/>
                </a:solidFill>
              </a:rPr>
            </a:br>
            <a:r>
              <a:rPr kumimoji="0" lang="en-US" sz="2000" b="1" dirty="0">
                <a:solidFill>
                  <a:srgbClr val="FFC000"/>
                </a:solidFill>
              </a:rPr>
              <a:t>-&gt; Mater Magna</a:t>
            </a:r>
          </a:p>
        </p:txBody>
      </p:sp>
      <p:sp>
        <p:nvSpPr>
          <p:cNvPr id="5" name="Line 8"/>
          <p:cNvSpPr>
            <a:spLocks noChangeShapeType="1"/>
          </p:cNvSpPr>
          <p:nvPr/>
        </p:nvSpPr>
        <p:spPr bwMode="auto">
          <a:xfrm flipH="1">
            <a:off x="2971800" y="692696"/>
            <a:ext cx="376064" cy="1288504"/>
          </a:xfrm>
          <a:prstGeom prst="line">
            <a:avLst/>
          </a:prstGeom>
          <a:noFill/>
          <a:ln w="25400">
            <a:solidFill>
              <a:srgbClr val="FF0000"/>
            </a:solidFill>
            <a:miter lim="800000"/>
            <a:headEnd/>
            <a:tailEnd type="triangle" w="med" len="med"/>
          </a:ln>
          <a:effectLst/>
        </p:spPr>
        <p:txBody>
          <a:bodyPr wrap="none" anchor="ctr"/>
          <a:lstStyle/>
          <a:p>
            <a:endParaRPr lang="en-GB"/>
          </a:p>
        </p:txBody>
      </p:sp>
      <p:sp>
        <p:nvSpPr>
          <p:cNvPr id="6" name="Text Box 9"/>
          <p:cNvSpPr txBox="1">
            <a:spLocks noChangeArrowheads="1"/>
          </p:cNvSpPr>
          <p:nvPr/>
        </p:nvSpPr>
        <p:spPr bwMode="auto">
          <a:xfrm>
            <a:off x="2971800" y="5486400"/>
            <a:ext cx="2971800" cy="1006475"/>
          </a:xfrm>
          <a:prstGeom prst="rect">
            <a:avLst/>
          </a:prstGeom>
          <a:solidFill>
            <a:schemeClr val="bg1">
              <a:alpha val="50000"/>
            </a:schemeClr>
          </a:solidFill>
          <a:ln w="9525">
            <a:noFill/>
            <a:miter lim="800000"/>
            <a:headEnd/>
            <a:tailEnd/>
          </a:ln>
          <a:effectLst/>
        </p:spPr>
        <p:txBody>
          <a:bodyPr>
            <a:spAutoFit/>
          </a:bodyPr>
          <a:lstStyle/>
          <a:p>
            <a:pPr algn="ctr">
              <a:spcBef>
                <a:spcPct val="50000"/>
              </a:spcBef>
              <a:buFontTx/>
              <a:buNone/>
            </a:pPr>
            <a:r>
              <a:rPr kumimoji="0" lang="en-US" sz="2000" b="1" dirty="0">
                <a:solidFill>
                  <a:srgbClr val="FFC000"/>
                </a:solidFill>
              </a:rPr>
              <a:t> E EIDUS NP </a:t>
            </a:r>
            <a:br>
              <a:rPr kumimoji="0" lang="en-US" sz="2000" b="1" dirty="0">
                <a:solidFill>
                  <a:srgbClr val="FFC000"/>
                </a:solidFill>
              </a:rPr>
            </a:br>
            <a:r>
              <a:rPr kumimoji="0" lang="en-US" sz="2000" dirty="0">
                <a:solidFill>
                  <a:srgbClr val="FFC000"/>
                </a:solidFill>
              </a:rPr>
              <a:t>to Jupiter Victor and    Jupiter </a:t>
            </a:r>
            <a:r>
              <a:rPr kumimoji="0" lang="en-US" sz="2000" dirty="0" err="1">
                <a:solidFill>
                  <a:srgbClr val="FFC000"/>
                </a:solidFill>
              </a:rPr>
              <a:t>Libertas</a:t>
            </a:r>
            <a:endParaRPr kumimoji="0" lang="en-US" sz="2000" dirty="0">
              <a:solidFill>
                <a:srgbClr val="FFC000"/>
              </a:solidFill>
            </a:endParaRPr>
          </a:p>
        </p:txBody>
      </p:sp>
      <p:sp>
        <p:nvSpPr>
          <p:cNvPr id="7" name="Line 10"/>
          <p:cNvSpPr>
            <a:spLocks noChangeShapeType="1"/>
          </p:cNvSpPr>
          <p:nvPr/>
        </p:nvSpPr>
        <p:spPr bwMode="auto">
          <a:xfrm flipH="1" flipV="1">
            <a:off x="2971800" y="2438400"/>
            <a:ext cx="1371600" cy="2895600"/>
          </a:xfrm>
          <a:prstGeom prst="line">
            <a:avLst/>
          </a:prstGeom>
          <a:noFill/>
          <a:ln w="25400">
            <a:solidFill>
              <a:srgbClr val="FF0000"/>
            </a:solidFill>
            <a:miter lim="800000"/>
            <a:headEnd/>
            <a:tailEnd type="triangle" w="med" len="med"/>
          </a:ln>
          <a:effectLst/>
        </p:spPr>
        <p:txBody>
          <a:bodyPr wrap="none" anchor="ctr"/>
          <a:lstStyle/>
          <a:p>
            <a:endParaRPr lang="en-GB"/>
          </a:p>
        </p:txBody>
      </p:sp>
      <p:sp>
        <p:nvSpPr>
          <p:cNvPr id="8" name="Text Box 11"/>
          <p:cNvSpPr txBox="1">
            <a:spLocks noChangeArrowheads="1"/>
          </p:cNvSpPr>
          <p:nvPr/>
        </p:nvSpPr>
        <p:spPr bwMode="auto">
          <a:xfrm>
            <a:off x="5715000" y="4191000"/>
            <a:ext cx="3429000" cy="2800767"/>
          </a:xfrm>
          <a:prstGeom prst="rect">
            <a:avLst/>
          </a:prstGeom>
          <a:solidFill>
            <a:schemeClr val="accent2">
              <a:alpha val="82000"/>
            </a:schemeClr>
          </a:solidFill>
          <a:ln w="9525">
            <a:noFill/>
            <a:miter lim="800000"/>
            <a:headEnd/>
            <a:tailEnd/>
          </a:ln>
          <a:effectLst/>
        </p:spPr>
        <p:txBody>
          <a:bodyPr>
            <a:spAutoFit/>
          </a:bodyPr>
          <a:lstStyle/>
          <a:p>
            <a:pPr>
              <a:spcBef>
                <a:spcPct val="50000"/>
              </a:spcBef>
              <a:buFontTx/>
              <a:buNone/>
            </a:pPr>
            <a:r>
              <a:rPr kumimoji="0" lang="en-US" sz="2000" b="1" dirty="0">
                <a:solidFill>
                  <a:srgbClr val="CC0000"/>
                </a:solidFill>
              </a:rPr>
              <a:t>C CERIA(LIA) N[P] </a:t>
            </a:r>
            <a:br>
              <a:rPr kumimoji="0" lang="en-US" sz="2000" b="1" dirty="0">
                <a:solidFill>
                  <a:srgbClr val="CC0000"/>
                </a:solidFill>
              </a:rPr>
            </a:br>
            <a:r>
              <a:rPr kumimoji="0" lang="en-US" sz="2000" b="1" dirty="0">
                <a:solidFill>
                  <a:srgbClr val="CC0000"/>
                </a:solidFill>
              </a:rPr>
              <a:t>  </a:t>
            </a:r>
            <a:r>
              <a:rPr kumimoji="0" lang="en-US" sz="1800" dirty="0">
                <a:solidFill>
                  <a:srgbClr val="CC0000"/>
                </a:solidFill>
              </a:rPr>
              <a:t>   to Ceres, </a:t>
            </a:r>
            <a:r>
              <a:rPr kumimoji="0" lang="en-US" sz="1800" dirty="0" err="1">
                <a:solidFill>
                  <a:srgbClr val="CC0000"/>
                </a:solidFill>
              </a:rPr>
              <a:t>Liber</a:t>
            </a:r>
            <a:r>
              <a:rPr kumimoji="0" lang="en-US" sz="1800" dirty="0">
                <a:solidFill>
                  <a:srgbClr val="CC0000"/>
                </a:solidFill>
              </a:rPr>
              <a:t>, </a:t>
            </a:r>
            <a:r>
              <a:rPr kumimoji="0" lang="en-US" sz="1800" dirty="0" err="1">
                <a:solidFill>
                  <a:srgbClr val="CC0000"/>
                </a:solidFill>
              </a:rPr>
              <a:t>Libera</a:t>
            </a:r>
            <a:br>
              <a:rPr kumimoji="0" lang="en-US" sz="1800" dirty="0">
                <a:solidFill>
                  <a:srgbClr val="CC0000"/>
                </a:solidFill>
              </a:rPr>
            </a:br>
            <a:r>
              <a:rPr kumimoji="0" lang="en-US" sz="2000" b="1" dirty="0">
                <a:solidFill>
                  <a:srgbClr val="CC0000"/>
                </a:solidFill>
              </a:rPr>
              <a:t>D N </a:t>
            </a:r>
            <a:br>
              <a:rPr kumimoji="0" lang="en-US" sz="2000" b="1" dirty="0">
                <a:solidFill>
                  <a:srgbClr val="CC0000"/>
                </a:solidFill>
              </a:rPr>
            </a:br>
            <a:r>
              <a:rPr kumimoji="0" lang="en-US" sz="2000" b="1" dirty="0">
                <a:solidFill>
                  <a:srgbClr val="CC0000"/>
                </a:solidFill>
              </a:rPr>
              <a:t>E PARIL(IA) </a:t>
            </a:r>
            <a:br>
              <a:rPr kumimoji="0" lang="en-US" sz="2000" b="1" dirty="0">
                <a:solidFill>
                  <a:srgbClr val="CC0000"/>
                </a:solidFill>
              </a:rPr>
            </a:br>
            <a:r>
              <a:rPr kumimoji="0" lang="en-US" sz="1800" b="1" dirty="0">
                <a:solidFill>
                  <a:srgbClr val="CC0000"/>
                </a:solidFill>
              </a:rPr>
              <a:t> </a:t>
            </a:r>
            <a:r>
              <a:rPr kumimoji="0" lang="en-US" sz="1800" dirty="0">
                <a:solidFill>
                  <a:srgbClr val="CC0000"/>
                </a:solidFill>
              </a:rPr>
              <a:t>   Pales: </a:t>
            </a:r>
            <a:r>
              <a:rPr kumimoji="0" lang="en-US" sz="1800" dirty="0" err="1">
                <a:solidFill>
                  <a:srgbClr val="CC0000"/>
                </a:solidFill>
              </a:rPr>
              <a:t>shephards</a:t>
            </a:r>
            <a:br>
              <a:rPr kumimoji="0" lang="en-US" sz="1800" dirty="0">
                <a:solidFill>
                  <a:srgbClr val="CC0000"/>
                </a:solidFill>
              </a:rPr>
            </a:br>
            <a:r>
              <a:rPr kumimoji="0" lang="en-US" sz="1800" dirty="0">
                <a:solidFill>
                  <a:srgbClr val="CC0000"/>
                </a:solidFill>
              </a:rPr>
              <a:t>    foundation of Rome</a:t>
            </a:r>
            <a:br>
              <a:rPr kumimoji="0" lang="en-US" sz="1800" dirty="0">
                <a:solidFill>
                  <a:srgbClr val="CC0000"/>
                </a:solidFill>
              </a:rPr>
            </a:br>
            <a:r>
              <a:rPr kumimoji="0" lang="en-US" sz="2000" b="1" dirty="0">
                <a:solidFill>
                  <a:srgbClr val="CC0000"/>
                </a:solidFill>
              </a:rPr>
              <a:t>F N</a:t>
            </a:r>
            <a:br>
              <a:rPr kumimoji="0" lang="en-US" sz="2000" b="1" dirty="0">
                <a:solidFill>
                  <a:srgbClr val="CC0000"/>
                </a:solidFill>
              </a:rPr>
            </a:br>
            <a:r>
              <a:rPr kumimoji="0" lang="en-US" sz="2000" b="1" dirty="0">
                <a:solidFill>
                  <a:srgbClr val="CC0000"/>
                </a:solidFill>
              </a:rPr>
              <a:t>G VINAL(IA) F </a:t>
            </a:r>
            <a:br>
              <a:rPr kumimoji="0" lang="en-US" sz="2000" b="1" dirty="0">
                <a:solidFill>
                  <a:srgbClr val="CC0000"/>
                </a:solidFill>
              </a:rPr>
            </a:br>
            <a:r>
              <a:rPr kumimoji="0" lang="en-US" sz="2000" b="1" dirty="0">
                <a:solidFill>
                  <a:srgbClr val="CC0000"/>
                </a:solidFill>
              </a:rPr>
              <a:t> </a:t>
            </a:r>
            <a:r>
              <a:rPr kumimoji="0" lang="en-US" sz="1800" dirty="0">
                <a:solidFill>
                  <a:srgbClr val="CC0000"/>
                </a:solidFill>
              </a:rPr>
              <a:t>   to Venus </a:t>
            </a:r>
            <a:r>
              <a:rPr kumimoji="0" lang="en-US" sz="1800" dirty="0" err="1">
                <a:solidFill>
                  <a:srgbClr val="CC0000"/>
                </a:solidFill>
              </a:rPr>
              <a:t>Erucina</a:t>
            </a:r>
            <a:endParaRPr kumimoji="0" lang="en-US" sz="1800" dirty="0">
              <a:solidFill>
                <a:srgbClr val="CC0000"/>
              </a:solidFill>
            </a:endParaRPr>
          </a:p>
        </p:txBody>
      </p:sp>
      <p:sp>
        <p:nvSpPr>
          <p:cNvPr id="9" name="Line 12"/>
          <p:cNvSpPr>
            <a:spLocks noChangeShapeType="1"/>
          </p:cNvSpPr>
          <p:nvPr/>
        </p:nvSpPr>
        <p:spPr bwMode="auto">
          <a:xfrm flipH="1" flipV="1">
            <a:off x="2971800" y="3429000"/>
            <a:ext cx="2819400" cy="1143000"/>
          </a:xfrm>
          <a:prstGeom prst="line">
            <a:avLst/>
          </a:prstGeom>
          <a:noFill/>
          <a:ln w="25400">
            <a:solidFill>
              <a:srgbClr val="FF0000"/>
            </a:solidFill>
            <a:miter lim="800000"/>
            <a:headEnd/>
            <a:tailEnd type="triangle" w="med" len="med"/>
          </a:ln>
          <a:effectLst/>
        </p:spPr>
        <p:txBody>
          <a:bodyPr wrap="none" anchor="ctr"/>
          <a:lstStyle/>
          <a:p>
            <a:endParaRPr lang="en-GB"/>
          </a:p>
        </p:txBody>
      </p:sp>
      <p:sp>
        <p:nvSpPr>
          <p:cNvPr id="10" name="Text Box 5"/>
          <p:cNvSpPr txBox="1">
            <a:spLocks noChangeArrowheads="1"/>
          </p:cNvSpPr>
          <p:nvPr/>
        </p:nvSpPr>
        <p:spPr bwMode="auto">
          <a:xfrm>
            <a:off x="1066800" y="5334000"/>
            <a:ext cx="2514600" cy="396875"/>
          </a:xfrm>
          <a:prstGeom prst="rect">
            <a:avLst/>
          </a:prstGeom>
          <a:solidFill>
            <a:schemeClr val="bg1">
              <a:alpha val="50000"/>
            </a:schemeClr>
          </a:solidFill>
          <a:ln w="9525">
            <a:noFill/>
            <a:miter lim="800000"/>
            <a:headEnd/>
            <a:tailEnd/>
          </a:ln>
          <a:effectLst/>
        </p:spPr>
        <p:txBody>
          <a:bodyPr>
            <a:spAutoFit/>
          </a:bodyPr>
          <a:lstStyle/>
          <a:p>
            <a:pPr>
              <a:spcBef>
                <a:spcPct val="50000"/>
              </a:spcBef>
              <a:buFontTx/>
              <a:buNone/>
            </a:pPr>
            <a:r>
              <a:rPr kumimoji="0" lang="en-US" sz="2000" b="1" dirty="0">
                <a:solidFill>
                  <a:srgbClr val="FFC000"/>
                </a:solidFill>
              </a:rPr>
              <a:t>E NON N </a:t>
            </a:r>
            <a:r>
              <a:rPr kumimoji="0" lang="en-US" sz="2000" b="1" dirty="0" err="1">
                <a:solidFill>
                  <a:srgbClr val="FFC000"/>
                </a:solidFill>
              </a:rPr>
              <a:t>Fortunae</a:t>
            </a:r>
            <a:endParaRPr kumimoji="0" lang="en-US" sz="2000" b="1" dirty="0">
              <a:solidFill>
                <a:srgbClr val="FFC000"/>
              </a:solidFill>
            </a:endParaRPr>
          </a:p>
        </p:txBody>
      </p:sp>
      <p:sp>
        <p:nvSpPr>
          <p:cNvPr id="11" name="Text Box 7"/>
          <p:cNvSpPr txBox="1">
            <a:spLocks noChangeArrowheads="1"/>
          </p:cNvSpPr>
          <p:nvPr/>
        </p:nvSpPr>
        <p:spPr bwMode="auto">
          <a:xfrm>
            <a:off x="4211960" y="0"/>
            <a:ext cx="3419872" cy="4385816"/>
          </a:xfrm>
          <a:prstGeom prst="rect">
            <a:avLst/>
          </a:prstGeom>
          <a:solidFill>
            <a:schemeClr val="bg1">
              <a:alpha val="50000"/>
            </a:schemeClr>
          </a:solidFill>
          <a:ln w="9525">
            <a:noFill/>
            <a:miter lim="800000"/>
            <a:headEnd/>
            <a:tailEnd/>
          </a:ln>
          <a:effectLst/>
        </p:spPr>
        <p:txBody>
          <a:bodyPr wrap="square">
            <a:spAutoFit/>
          </a:bodyPr>
          <a:lstStyle/>
          <a:p>
            <a:pPr>
              <a:spcBef>
                <a:spcPct val="50000"/>
              </a:spcBef>
              <a:buFontTx/>
              <a:buNone/>
            </a:pPr>
            <a:r>
              <a:rPr kumimoji="0" lang="en-US" sz="1800" b="1" dirty="0">
                <a:solidFill>
                  <a:srgbClr val="FFC000"/>
                </a:solidFill>
              </a:rPr>
              <a:t>E </a:t>
            </a:r>
            <a:r>
              <a:rPr kumimoji="0" lang="en-US" sz="1800" b="1" dirty="0" err="1">
                <a:solidFill>
                  <a:srgbClr val="FFC000"/>
                </a:solidFill>
              </a:rPr>
              <a:t>Consus</a:t>
            </a:r>
            <a:r>
              <a:rPr kumimoji="0" lang="en-US" sz="1800" b="1" dirty="0">
                <a:solidFill>
                  <a:srgbClr val="FFC000"/>
                </a:solidFill>
              </a:rPr>
              <a:t> EN </a:t>
            </a:r>
            <a:r>
              <a:rPr kumimoji="0" lang="en-US" sz="1800" dirty="0">
                <a:solidFill>
                  <a:srgbClr val="FFC000"/>
                </a:solidFill>
              </a:rPr>
              <a:t>“god of grain”</a:t>
            </a:r>
            <a:br>
              <a:rPr kumimoji="0" lang="en-US" sz="1800" dirty="0">
                <a:solidFill>
                  <a:srgbClr val="FFC000"/>
                </a:solidFill>
              </a:rPr>
            </a:br>
            <a:r>
              <a:rPr kumimoji="0" lang="en-US" sz="1800" b="1" dirty="0">
                <a:solidFill>
                  <a:srgbClr val="FFC000"/>
                </a:solidFill>
              </a:rPr>
              <a:t>F C</a:t>
            </a:r>
            <a:br>
              <a:rPr kumimoji="0" lang="en-US" sz="1800" b="1" dirty="0">
                <a:solidFill>
                  <a:srgbClr val="FFC000"/>
                </a:solidFill>
              </a:rPr>
            </a:br>
            <a:r>
              <a:rPr kumimoji="0" lang="en-US" sz="1800" b="1" dirty="0">
                <a:solidFill>
                  <a:srgbClr val="FFC000"/>
                </a:solidFill>
              </a:rPr>
              <a:t>G Saturnalia EN – Saturn</a:t>
            </a:r>
            <a:br>
              <a:rPr kumimoji="0" lang="en-US" sz="1800" b="1" dirty="0">
                <a:solidFill>
                  <a:srgbClr val="FFC000"/>
                </a:solidFill>
              </a:rPr>
            </a:br>
            <a:r>
              <a:rPr kumimoji="0" lang="en-US" sz="1800" b="1" dirty="0">
                <a:solidFill>
                  <a:srgbClr val="FFC000"/>
                </a:solidFill>
              </a:rPr>
              <a:t>H C</a:t>
            </a:r>
            <a:br>
              <a:rPr kumimoji="0" lang="en-US" sz="1800" b="1" dirty="0">
                <a:solidFill>
                  <a:srgbClr val="FFC000"/>
                </a:solidFill>
              </a:rPr>
            </a:br>
            <a:r>
              <a:rPr kumimoji="0" lang="en-US" sz="1800" b="1" dirty="0">
                <a:solidFill>
                  <a:srgbClr val="FFC000"/>
                </a:solidFill>
              </a:rPr>
              <a:t>A OPA(</a:t>
            </a:r>
            <a:r>
              <a:rPr kumimoji="0" lang="en-US" sz="1800" b="1" dirty="0" err="1">
                <a:solidFill>
                  <a:srgbClr val="FFC000"/>
                </a:solidFill>
              </a:rPr>
              <a:t>lia</a:t>
            </a:r>
            <a:r>
              <a:rPr kumimoji="0" lang="en-US" sz="1800" b="1" dirty="0">
                <a:solidFill>
                  <a:srgbClr val="FFC000"/>
                </a:solidFill>
              </a:rPr>
              <a:t>) </a:t>
            </a:r>
            <a:r>
              <a:rPr kumimoji="0" lang="en-US" sz="1800" b="1" dirty="0">
                <a:solidFill>
                  <a:srgbClr val="FFC000"/>
                </a:solidFill>
                <a:sym typeface="Wingdings" pitchFamily="2" charset="2"/>
              </a:rPr>
              <a:t>Ops </a:t>
            </a:r>
            <a:r>
              <a:rPr kumimoji="0" lang="en-US" sz="1800" dirty="0">
                <a:solidFill>
                  <a:srgbClr val="FFC000"/>
                </a:solidFill>
                <a:sym typeface="Wingdings" pitchFamily="2" charset="2"/>
              </a:rPr>
              <a:t>“Plenty”</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B </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C DIVAL(</a:t>
            </a:r>
            <a:r>
              <a:rPr kumimoji="0" lang="en-US" sz="1800" b="1" dirty="0" err="1">
                <a:solidFill>
                  <a:srgbClr val="FFC000"/>
                </a:solidFill>
                <a:sym typeface="Wingdings" pitchFamily="2" charset="2"/>
              </a:rPr>
              <a:t>ia</a:t>
            </a:r>
            <a:r>
              <a:rPr kumimoji="0" lang="en-US" sz="1800" b="1" dirty="0">
                <a:solidFill>
                  <a:srgbClr val="FFC000"/>
                </a:solidFill>
                <a:sym typeface="Wingdings" pitchFamily="2" charset="2"/>
              </a:rPr>
              <a:t>)</a:t>
            </a:r>
            <a:r>
              <a:rPr kumimoji="0" lang="en-US" sz="1800" dirty="0">
                <a:solidFill>
                  <a:srgbClr val="FFC000"/>
                </a:solidFill>
                <a:sym typeface="Wingdings" pitchFamily="2" charset="2"/>
              </a:rPr>
              <a:t> (winter solstice).</a:t>
            </a:r>
            <a:r>
              <a:rPr kumimoji="0" lang="en-US" sz="1800" b="1" dirty="0">
                <a:solidFill>
                  <a:srgbClr val="FFC000"/>
                </a:solidFill>
                <a:sym typeface="Wingdings" pitchFamily="2" charset="2"/>
              </a:rPr>
              <a:t> To the </a:t>
            </a:r>
            <a:r>
              <a:rPr kumimoji="0" lang="en-US" sz="1800" b="1" dirty="0" err="1">
                <a:solidFill>
                  <a:srgbClr val="FFC000"/>
                </a:solidFill>
                <a:sym typeface="Wingdings" pitchFamily="2" charset="2"/>
              </a:rPr>
              <a:t>Lares</a:t>
            </a:r>
            <a:r>
              <a:rPr kumimoji="0" lang="en-US" sz="1800" b="1" dirty="0">
                <a:solidFill>
                  <a:srgbClr val="FFC000"/>
                </a:solidFill>
                <a:sym typeface="Wingdings" pitchFamily="2" charset="2"/>
              </a:rPr>
              <a:t> </a:t>
            </a:r>
            <a:r>
              <a:rPr kumimoji="0" lang="en-US" sz="1800" b="1" dirty="0" err="1">
                <a:solidFill>
                  <a:srgbClr val="FFC000"/>
                </a:solidFill>
                <a:sym typeface="Wingdings" pitchFamily="2" charset="2"/>
              </a:rPr>
              <a:t>Permarini</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(household gods of the sea)</a:t>
            </a:r>
            <a:br>
              <a:rPr kumimoji="0" lang="en-US" sz="1800" dirty="0">
                <a:solidFill>
                  <a:srgbClr val="FFC000"/>
                </a:solidFill>
                <a:sym typeface="Wingdings" pitchFamily="2" charset="2"/>
              </a:rPr>
            </a:br>
            <a:r>
              <a:rPr kumimoji="0" lang="en-US" sz="1800" b="1" dirty="0">
                <a:solidFill>
                  <a:srgbClr val="FFC000"/>
                </a:solidFill>
                <a:sym typeface="Wingdings" pitchFamily="2" charset="2"/>
              </a:rPr>
              <a:t>D C</a:t>
            </a:r>
            <a:br>
              <a:rPr kumimoji="0" lang="en-US" sz="1800" b="1" dirty="0">
                <a:solidFill>
                  <a:srgbClr val="FFC000"/>
                </a:solidFill>
                <a:sym typeface="Wingdings" pitchFamily="2" charset="2"/>
              </a:rPr>
            </a:br>
            <a:r>
              <a:rPr kumimoji="0" lang="en-US" sz="1800" b="1" dirty="0">
                <a:solidFill>
                  <a:srgbClr val="FFC000"/>
                </a:solidFill>
                <a:sym typeface="Wingdings" pitchFamily="2" charset="2"/>
              </a:rPr>
              <a:t>E LARE(</a:t>
            </a:r>
            <a:r>
              <a:rPr kumimoji="0" lang="en-US" sz="1800" b="1" dirty="0" err="1">
                <a:solidFill>
                  <a:srgbClr val="FFC000"/>
                </a:solidFill>
                <a:sym typeface="Wingdings" pitchFamily="2" charset="2"/>
              </a:rPr>
              <a:t>ntalia</a:t>
            </a:r>
            <a:r>
              <a:rPr kumimoji="0" lang="en-US" sz="1800" b="1" dirty="0">
                <a:solidFill>
                  <a:srgbClr val="FFC000"/>
                </a:solidFill>
                <a:sym typeface="Wingdings" pitchFamily="2" charset="2"/>
              </a:rPr>
              <a:t>) N to Diana and Juno Regina in the campus, to the </a:t>
            </a:r>
            <a:r>
              <a:rPr kumimoji="0" lang="en-US" sz="1800" b="1" i="1" dirty="0" err="1">
                <a:solidFill>
                  <a:srgbClr val="FFC000"/>
                </a:solidFill>
                <a:sym typeface="Wingdings" pitchFamily="2" charset="2"/>
              </a:rPr>
              <a:t>Tempestates</a:t>
            </a:r>
            <a:r>
              <a:rPr kumimoji="0" lang="en-US" sz="1800" b="1" dirty="0">
                <a:solidFill>
                  <a:srgbClr val="FFC000"/>
                </a:solidFill>
                <a:sym typeface="Wingdings" pitchFamily="2" charset="2"/>
              </a:rPr>
              <a:t> </a:t>
            </a:r>
            <a:r>
              <a:rPr kumimoji="0" lang="en-US" sz="1800" dirty="0">
                <a:solidFill>
                  <a:srgbClr val="FFC000"/>
                </a:solidFill>
                <a:sym typeface="Wingdings" pitchFamily="2" charset="2"/>
              </a:rPr>
              <a:t>(“Storms”)</a:t>
            </a:r>
            <a:endParaRPr kumimoji="0" lang="en-US" sz="1800" dirty="0">
              <a:solidFill>
                <a:srgbClr val="FFC000"/>
              </a:solidFill>
            </a:endParaRPr>
          </a:p>
          <a:p>
            <a:pPr>
              <a:spcBef>
                <a:spcPct val="50000"/>
              </a:spcBef>
              <a:buFontTx/>
              <a:buNone/>
            </a:pPr>
            <a:endParaRPr kumimoji="0" lang="en-US" sz="1800" b="1" dirty="0">
              <a:solidFill>
                <a:srgbClr val="FFC000"/>
              </a:solidFill>
            </a:endParaRPr>
          </a:p>
        </p:txBody>
      </p:sp>
      <p:sp>
        <p:nvSpPr>
          <p:cNvPr id="12" name="Line 8"/>
          <p:cNvSpPr>
            <a:spLocks noChangeShapeType="1"/>
          </p:cNvSpPr>
          <p:nvPr/>
        </p:nvSpPr>
        <p:spPr bwMode="auto">
          <a:xfrm>
            <a:off x="7612360" y="764704"/>
            <a:ext cx="488032" cy="1872208"/>
          </a:xfrm>
          <a:prstGeom prst="line">
            <a:avLst/>
          </a:prstGeom>
          <a:noFill/>
          <a:ln w="25400">
            <a:solidFill>
              <a:srgbClr val="FF0000"/>
            </a:solidFill>
            <a:miter lim="800000"/>
            <a:headEnd/>
            <a:tailEnd type="triangle" w="med" len="med"/>
          </a:ln>
          <a:effectLst/>
        </p:spPr>
        <p:txBody>
          <a:bodyPr wrap="none" anchor="ctr"/>
          <a:lstStyle/>
          <a:p>
            <a:endParaRPr lang="en-GB"/>
          </a:p>
        </p:txBody>
      </p:sp>
      <p:pic>
        <p:nvPicPr>
          <p:cNvPr id="13" name="Picture 2" descr="File:Suvée Festa di Pal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24" y="0"/>
            <a:ext cx="5923776" cy="585516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38971" y="5429556"/>
            <a:ext cx="4104456" cy="369332"/>
          </a:xfrm>
          <a:prstGeom prst="rect">
            <a:avLst/>
          </a:prstGeom>
          <a:noFill/>
        </p:spPr>
        <p:txBody>
          <a:bodyPr wrap="square" rtlCol="0">
            <a:spAutoFit/>
          </a:bodyPr>
          <a:lstStyle/>
          <a:p>
            <a:r>
              <a:rPr lang="en-GB" b="1" dirty="0">
                <a:solidFill>
                  <a:schemeClr val="tx2">
                    <a:lumMod val="50000"/>
                  </a:schemeClr>
                </a:solidFill>
              </a:rPr>
              <a:t>Joseph-Benoît </a:t>
            </a:r>
            <a:r>
              <a:rPr lang="en-GB" b="1" dirty="0" err="1">
                <a:solidFill>
                  <a:schemeClr val="tx2">
                    <a:lumMod val="50000"/>
                  </a:schemeClr>
                </a:solidFill>
              </a:rPr>
              <a:t>Suvée</a:t>
            </a:r>
            <a:r>
              <a:rPr lang="en-GB" b="1" dirty="0">
                <a:solidFill>
                  <a:schemeClr val="tx2">
                    <a:lumMod val="50000"/>
                  </a:schemeClr>
                </a:solidFill>
              </a:rPr>
              <a:t> 1783</a:t>
            </a:r>
          </a:p>
        </p:txBody>
      </p:sp>
      <p:sp>
        <p:nvSpPr>
          <p:cNvPr id="15" name="Content Placeholder 1"/>
          <p:cNvSpPr txBox="1">
            <a:spLocks/>
          </p:cNvSpPr>
          <p:nvPr/>
        </p:nvSpPr>
        <p:spPr>
          <a:xfrm>
            <a:off x="5148064" y="2420888"/>
            <a:ext cx="3960440" cy="2790800"/>
          </a:xfrm>
          <a:prstGeom prst="rect">
            <a:avLst/>
          </a:prstGeom>
          <a:blipFill dpi="0" rotWithShape="1">
            <a:blip r:embed="rId4">
              <a:alphaModFix amt="86000"/>
              <a:duotone>
                <a:schemeClr val="accent1">
                  <a:shade val="63000"/>
                  <a:tint val="82000"/>
                </a:schemeClr>
                <a:schemeClr val="accent1">
                  <a:tint val="10000"/>
                  <a:satMod val="400000"/>
                </a:schemeClr>
              </a:duotone>
            </a:blip>
            <a:srcRect/>
            <a:tile tx="0" ty="0" sx="40000" sy="40000" flip="none" algn="tl"/>
          </a:blipFill>
        </p:spPr>
        <p:style>
          <a:lnRef idx="1">
            <a:schemeClr val="accent1"/>
          </a:lnRef>
          <a:fillRef idx="2">
            <a:schemeClr val="accent1"/>
          </a:fillRef>
          <a:effectRef idx="1">
            <a:schemeClr val="accent1"/>
          </a:effectRef>
          <a:fontRef idx="minor">
            <a:schemeClr val="dk1"/>
          </a:fontRef>
        </p:style>
        <p:txBody>
          <a:bodyPr>
            <a:normAutofit fontScale="92500" lnSpcReduction="200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dk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dk1"/>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dk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dk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dk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dk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dk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dk1"/>
                </a:solidFill>
                <a:latin typeface="+mn-lt"/>
                <a:ea typeface="+mn-ea"/>
                <a:cs typeface="+mn-cs"/>
              </a:defRPr>
            </a:lvl9pPr>
          </a:lstStyle>
          <a:p>
            <a:r>
              <a:rPr lang="en-GB" sz="2000" dirty="0" err="1"/>
              <a:t>Parilia</a:t>
            </a:r>
            <a:r>
              <a:rPr lang="en-GB" sz="2000" dirty="0"/>
              <a:t>, </a:t>
            </a:r>
            <a:r>
              <a:rPr lang="en-GB" sz="1800" dirty="0"/>
              <a:t>21</a:t>
            </a:r>
            <a:r>
              <a:rPr lang="en-GB" sz="1800" baseline="30000" dirty="0"/>
              <a:t>st</a:t>
            </a:r>
            <a:r>
              <a:rPr lang="en-GB" sz="1800" dirty="0"/>
              <a:t> April</a:t>
            </a:r>
          </a:p>
          <a:p>
            <a:r>
              <a:rPr lang="en-GB" sz="1800" dirty="0"/>
              <a:t>for </a:t>
            </a:r>
            <a:r>
              <a:rPr lang="en-GB" sz="1800" dirty="0">
                <a:solidFill>
                  <a:srgbClr val="7030A0"/>
                </a:solidFill>
              </a:rPr>
              <a:t>sheep and shepherds</a:t>
            </a:r>
          </a:p>
          <a:p>
            <a:r>
              <a:rPr lang="en-GB" sz="1800" dirty="0"/>
              <a:t>associated with birth of Rome</a:t>
            </a:r>
          </a:p>
          <a:p>
            <a:r>
              <a:rPr lang="en-GB" sz="1800" dirty="0"/>
              <a:t>Vergil, </a:t>
            </a:r>
            <a:r>
              <a:rPr lang="en-GB" sz="1800" i="1" dirty="0" err="1"/>
              <a:t>Fasti</a:t>
            </a:r>
            <a:endParaRPr lang="en-GB" sz="1800" i="1" dirty="0"/>
          </a:p>
          <a:p>
            <a:endParaRPr lang="en-GB" sz="1800" i="1" dirty="0"/>
          </a:p>
          <a:p>
            <a:r>
              <a:rPr lang="en-GB" sz="1800" dirty="0" err="1"/>
              <a:t>Vinalia</a:t>
            </a:r>
            <a:r>
              <a:rPr lang="en-GB" sz="1800" dirty="0"/>
              <a:t> Urbana 23</a:t>
            </a:r>
            <a:r>
              <a:rPr lang="en-GB" sz="1800" baseline="30000" dirty="0"/>
              <a:t>rd</a:t>
            </a:r>
            <a:r>
              <a:rPr lang="en-GB" sz="1800" dirty="0"/>
              <a:t> April</a:t>
            </a:r>
            <a:br>
              <a:rPr lang="en-GB" sz="1800" dirty="0"/>
            </a:br>
            <a:r>
              <a:rPr lang="en-GB" sz="1800" dirty="0">
                <a:solidFill>
                  <a:srgbClr val="7030A0"/>
                </a:solidFill>
              </a:rPr>
              <a:t>wine </a:t>
            </a:r>
            <a:r>
              <a:rPr lang="en-GB" sz="1800" dirty="0"/>
              <a:t>festival</a:t>
            </a:r>
            <a:br>
              <a:rPr lang="en-GB" sz="1800" dirty="0"/>
            </a:br>
            <a:r>
              <a:rPr lang="en-GB" sz="1800" dirty="0"/>
              <a:t>Venus &amp; Jupiter</a:t>
            </a:r>
          </a:p>
          <a:p>
            <a:r>
              <a:rPr lang="en-GB" sz="1800" dirty="0" err="1"/>
              <a:t>Vinalia</a:t>
            </a:r>
            <a:r>
              <a:rPr lang="en-GB" sz="1800" dirty="0"/>
              <a:t> Rustica</a:t>
            </a:r>
            <a:br>
              <a:rPr lang="en-GB" sz="1800" dirty="0"/>
            </a:br>
            <a:r>
              <a:rPr lang="en-GB" sz="1800" dirty="0"/>
              <a:t>19</a:t>
            </a:r>
            <a:r>
              <a:rPr lang="en-GB" sz="1800" baseline="30000" dirty="0"/>
              <a:t>th</a:t>
            </a:r>
            <a:r>
              <a:rPr lang="en-GB" sz="1800" dirty="0"/>
              <a:t> August, wine harvest</a:t>
            </a:r>
          </a:p>
          <a:p>
            <a:endParaRPr lang="en-GB" sz="1800" dirty="0"/>
          </a:p>
        </p:txBody>
      </p:sp>
    </p:spTree>
    <p:extLst>
      <p:ext uri="{BB962C8B-B14F-4D97-AF65-F5344CB8AC3E}">
        <p14:creationId xmlns:p14="http://schemas.microsoft.com/office/powerpoint/2010/main" val="24220383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10" presetClass="entr" presetSubtype="0" fill="hold" grpId="0" nodeType="after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par>
                          <p:cTn id="14" fill="hold">
                            <p:stCondLst>
                              <p:cond delay="2000"/>
                            </p:stCondLst>
                            <p:childTnLst>
                              <p:par>
                                <p:cTn id="15" presetID="10" presetClass="entr" presetSubtype="0" fill="hold" grpId="0" nodeType="afterEffect">
                                  <p:stCondLst>
                                    <p:cond delay="25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7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C:\Eigene Dateien\TEACHING MATERIAL\EINFÜHRUNG ALTE GESCHICHTE\Chronology\Kalender Antium Republic Pearce und Co.TIF"/>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0" y="0"/>
            <a:ext cx="9144000" cy="5067300"/>
          </a:xfrm>
          <a:prstGeom prst="rect">
            <a:avLst/>
          </a:prstGeom>
          <a:noFill/>
        </p:spPr>
      </p:pic>
      <p:sp>
        <p:nvSpPr>
          <p:cNvPr id="8" name="Text Placeholder 7"/>
          <p:cNvSpPr>
            <a:spLocks noGrp="1"/>
          </p:cNvSpPr>
          <p:nvPr>
            <p:ph type="body" idx="1"/>
          </p:nvPr>
        </p:nvSpPr>
        <p:spPr>
          <a:xfrm>
            <a:off x="301252" y="980728"/>
            <a:ext cx="4040188" cy="762000"/>
          </a:xfrm>
        </p:spPr>
        <p:txBody>
          <a:bodyPr/>
          <a:lstStyle/>
          <a:p>
            <a:r>
              <a:rPr lang="en-GB" dirty="0"/>
              <a:t>Nature / Agrarian Cycle</a:t>
            </a:r>
          </a:p>
        </p:txBody>
      </p:sp>
      <p:sp>
        <p:nvSpPr>
          <p:cNvPr id="9" name="Content Placeholder 8"/>
          <p:cNvSpPr>
            <a:spLocks noGrp="1"/>
          </p:cNvSpPr>
          <p:nvPr>
            <p:ph sz="half" idx="2"/>
          </p:nvPr>
        </p:nvSpPr>
        <p:spPr>
          <a:xfrm>
            <a:off x="251520" y="1639015"/>
            <a:ext cx="4244280" cy="4656104"/>
          </a:xfrm>
        </p:spPr>
        <p:txBody>
          <a:bodyPr>
            <a:normAutofit fontScale="85000" lnSpcReduction="10000"/>
          </a:bodyPr>
          <a:lstStyle/>
          <a:p>
            <a:r>
              <a:rPr lang="en-GB" sz="2400" dirty="0"/>
              <a:t>19/04 – </a:t>
            </a:r>
            <a:r>
              <a:rPr lang="en-GB" sz="2400" dirty="0" err="1"/>
              <a:t>Ceralia</a:t>
            </a:r>
            <a:r>
              <a:rPr lang="en-GB" sz="2400" dirty="0"/>
              <a:t>: growth of cereals</a:t>
            </a:r>
          </a:p>
          <a:p>
            <a:r>
              <a:rPr lang="en-GB" sz="2400" dirty="0"/>
              <a:t>23/04 – </a:t>
            </a:r>
            <a:r>
              <a:rPr lang="en-GB" sz="2400" dirty="0" err="1"/>
              <a:t>Vinalia</a:t>
            </a:r>
            <a:r>
              <a:rPr lang="en-GB" sz="2400" dirty="0"/>
              <a:t> – new wine</a:t>
            </a:r>
          </a:p>
          <a:p>
            <a:r>
              <a:rPr lang="en-GB" sz="2400" dirty="0"/>
              <a:t>25/04 – </a:t>
            </a:r>
            <a:r>
              <a:rPr lang="en-GB" sz="2400" dirty="0" err="1"/>
              <a:t>Robigalia</a:t>
            </a:r>
            <a:r>
              <a:rPr lang="en-GB" sz="2400" dirty="0"/>
              <a:t> – grain </a:t>
            </a:r>
          </a:p>
          <a:p>
            <a:r>
              <a:rPr lang="en-GB" sz="2400" dirty="0"/>
              <a:t>23/07 – </a:t>
            </a:r>
            <a:r>
              <a:rPr lang="en-GB" sz="2400" dirty="0" err="1"/>
              <a:t>Neptunalia</a:t>
            </a:r>
            <a:r>
              <a:rPr lang="en-GB" sz="2400" dirty="0"/>
              <a:t> – water &amp; canalisation</a:t>
            </a:r>
          </a:p>
          <a:p>
            <a:r>
              <a:rPr lang="en-GB" sz="2400" dirty="0"/>
              <a:t>25/07 – </a:t>
            </a:r>
            <a:r>
              <a:rPr lang="en-GB" sz="2400" dirty="0" err="1"/>
              <a:t>Furrinalia</a:t>
            </a:r>
            <a:r>
              <a:rPr lang="en-GB" sz="2400" dirty="0"/>
              <a:t> – underground water / wells</a:t>
            </a:r>
          </a:p>
          <a:p>
            <a:r>
              <a:rPr lang="en-GB" sz="2400" dirty="0"/>
              <a:t>19/08 – </a:t>
            </a:r>
            <a:r>
              <a:rPr lang="en-GB" sz="2400" dirty="0" err="1"/>
              <a:t>Vinalia</a:t>
            </a:r>
            <a:r>
              <a:rPr lang="en-GB" sz="2400" dirty="0"/>
              <a:t> rustica – harvest time – beginning</a:t>
            </a:r>
          </a:p>
          <a:p>
            <a:r>
              <a:rPr lang="en-GB" sz="2400" dirty="0"/>
              <a:t>19/12 – </a:t>
            </a:r>
            <a:r>
              <a:rPr lang="en-GB" sz="2400" dirty="0" err="1"/>
              <a:t>Opalia</a:t>
            </a:r>
            <a:r>
              <a:rPr lang="en-GB" sz="2400" dirty="0"/>
              <a:t> – food abundance</a:t>
            </a:r>
          </a:p>
          <a:p>
            <a:r>
              <a:rPr lang="en-GB" sz="2400" dirty="0"/>
              <a:t>and many more</a:t>
            </a:r>
            <a:br>
              <a:rPr lang="en-GB" sz="2400" dirty="0"/>
            </a:br>
            <a:br>
              <a:rPr lang="en-GB" sz="2400" dirty="0"/>
            </a:br>
            <a:endParaRPr lang="en-GB" sz="2400" dirty="0"/>
          </a:p>
          <a:p>
            <a:r>
              <a:rPr lang="en-GB" sz="2400" dirty="0">
                <a:sym typeface="Wingdings" panose="05000000000000000000" pitchFamily="2" charset="2"/>
              </a:rPr>
              <a:t>21/12 - </a:t>
            </a:r>
            <a:r>
              <a:rPr lang="en-GB" sz="2400" dirty="0" err="1">
                <a:sym typeface="Wingdings" panose="05000000000000000000" pitchFamily="2" charset="2"/>
              </a:rPr>
              <a:t>Divalia</a:t>
            </a:r>
            <a:r>
              <a:rPr lang="en-GB" sz="2400" dirty="0">
                <a:sym typeface="Wingdings" panose="05000000000000000000" pitchFamily="2" charset="2"/>
              </a:rPr>
              <a:t>  - winter solstice </a:t>
            </a:r>
            <a:endParaRPr lang="en-GB" sz="2400" dirty="0"/>
          </a:p>
        </p:txBody>
      </p:sp>
      <p:sp>
        <p:nvSpPr>
          <p:cNvPr id="11" name="Content Placeholder 10"/>
          <p:cNvSpPr>
            <a:spLocks noGrp="1"/>
          </p:cNvSpPr>
          <p:nvPr>
            <p:ph sz="quarter" idx="4"/>
          </p:nvPr>
        </p:nvSpPr>
        <p:spPr>
          <a:xfrm>
            <a:off x="4649788" y="1639015"/>
            <a:ext cx="4038600" cy="4251440"/>
          </a:xfrm>
        </p:spPr>
        <p:txBody>
          <a:bodyPr>
            <a:normAutofit fontScale="77500" lnSpcReduction="20000"/>
          </a:bodyPr>
          <a:lstStyle/>
          <a:p>
            <a:r>
              <a:rPr lang="en-GB" dirty="0"/>
              <a:t>17/03 – </a:t>
            </a:r>
            <a:r>
              <a:rPr lang="en-GB" dirty="0" err="1"/>
              <a:t>Liberalia</a:t>
            </a:r>
            <a:r>
              <a:rPr lang="en-GB" dirty="0"/>
              <a:t> – young citizens wearing the toga </a:t>
            </a:r>
          </a:p>
          <a:p>
            <a:r>
              <a:rPr lang="en-GB" dirty="0"/>
              <a:t>24/03 and 04 – QRFC – </a:t>
            </a:r>
            <a:r>
              <a:rPr lang="en-GB" dirty="0" err="1"/>
              <a:t>quando</a:t>
            </a:r>
            <a:r>
              <a:rPr lang="en-GB" dirty="0"/>
              <a:t> </a:t>
            </a:r>
            <a:r>
              <a:rPr lang="en-GB" dirty="0" err="1"/>
              <a:t>rex</a:t>
            </a:r>
            <a:r>
              <a:rPr lang="en-GB" dirty="0"/>
              <a:t> </a:t>
            </a:r>
            <a:r>
              <a:rPr lang="en-GB" dirty="0" err="1"/>
              <a:t>comitiauit</a:t>
            </a:r>
            <a:r>
              <a:rPr lang="en-GB" dirty="0"/>
              <a:t> </a:t>
            </a:r>
            <a:r>
              <a:rPr lang="en-GB" dirty="0" err="1"/>
              <a:t>fas</a:t>
            </a:r>
            <a:r>
              <a:rPr lang="en-GB" dirty="0"/>
              <a:t> – enigmatic/unknown</a:t>
            </a:r>
          </a:p>
          <a:p>
            <a:r>
              <a:rPr lang="en-GB" dirty="0"/>
              <a:t>9,11,13/05 – </a:t>
            </a:r>
            <a:r>
              <a:rPr lang="en-GB" dirty="0" err="1"/>
              <a:t>Lemuralia</a:t>
            </a:r>
            <a:r>
              <a:rPr lang="en-GB" dirty="0"/>
              <a:t> – spirits of the unburied dead</a:t>
            </a:r>
          </a:p>
          <a:p>
            <a:r>
              <a:rPr lang="en-GB" dirty="0"/>
              <a:t>19/03 – </a:t>
            </a:r>
            <a:r>
              <a:rPr lang="en-GB" dirty="0" err="1"/>
              <a:t>Quinquatrus</a:t>
            </a:r>
            <a:r>
              <a:rPr lang="en-GB" dirty="0"/>
              <a:t> – purification of arms (army)</a:t>
            </a:r>
          </a:p>
          <a:p>
            <a:r>
              <a:rPr lang="en-GB" dirty="0"/>
              <a:t>09/06 – </a:t>
            </a:r>
            <a:r>
              <a:rPr lang="en-GB" dirty="0" err="1"/>
              <a:t>Vestalia</a:t>
            </a:r>
            <a:r>
              <a:rPr lang="en-GB" dirty="0"/>
              <a:t> – public fire/hearth</a:t>
            </a:r>
          </a:p>
          <a:p>
            <a:r>
              <a:rPr lang="en-GB" dirty="0"/>
              <a:t>17/12 – Saturnalia – end of year celebration</a:t>
            </a:r>
          </a:p>
          <a:p>
            <a:r>
              <a:rPr lang="en-GB" dirty="0"/>
              <a:t>23/02 – </a:t>
            </a:r>
            <a:r>
              <a:rPr lang="en-GB" dirty="0" err="1"/>
              <a:t>Terminalia</a:t>
            </a:r>
            <a:r>
              <a:rPr lang="en-GB" dirty="0"/>
              <a:t> – festival of boundaries and boundary stones</a:t>
            </a:r>
          </a:p>
        </p:txBody>
      </p:sp>
      <p:sp>
        <p:nvSpPr>
          <p:cNvPr id="7" name="Title 6"/>
          <p:cNvSpPr>
            <a:spLocks noGrp="1"/>
          </p:cNvSpPr>
          <p:nvPr>
            <p:ph type="title"/>
          </p:nvPr>
        </p:nvSpPr>
        <p:spPr/>
        <p:txBody>
          <a:bodyPr>
            <a:normAutofit/>
          </a:bodyPr>
          <a:lstStyle/>
          <a:p>
            <a:pPr lvl="0"/>
            <a:r>
              <a:rPr lang="en-NZ" sz="4400" dirty="0">
                <a:latin typeface="Trajan Pro" pitchFamily="18" charset="0"/>
              </a:rPr>
              <a:t>Roman calendar</a:t>
            </a:r>
            <a:endParaRPr lang="en-GB" dirty="0"/>
          </a:p>
        </p:txBody>
      </p:sp>
      <p:sp>
        <p:nvSpPr>
          <p:cNvPr id="10" name="Text Placeholder 9"/>
          <p:cNvSpPr>
            <a:spLocks noGrp="1"/>
          </p:cNvSpPr>
          <p:nvPr>
            <p:ph type="body" idx="3"/>
          </p:nvPr>
        </p:nvSpPr>
        <p:spPr>
          <a:xfrm>
            <a:off x="4708276" y="980728"/>
            <a:ext cx="4040188" cy="762000"/>
          </a:xfrm>
        </p:spPr>
        <p:txBody>
          <a:bodyPr/>
          <a:lstStyle/>
          <a:p>
            <a:r>
              <a:rPr lang="en-GB" dirty="0"/>
              <a:t>Civic Cycle</a:t>
            </a:r>
          </a:p>
        </p:txBody>
      </p:sp>
      <p:sp>
        <p:nvSpPr>
          <p:cNvPr id="12" name="TextBox 11"/>
          <p:cNvSpPr txBox="1"/>
          <p:nvPr/>
        </p:nvSpPr>
        <p:spPr>
          <a:xfrm rot="1130652">
            <a:off x="7322246" y="1008723"/>
            <a:ext cx="1728192" cy="646331"/>
          </a:xfrm>
          <a:prstGeom prst="rect">
            <a:avLst/>
          </a:prstGeom>
          <a:noFill/>
        </p:spPr>
        <p:txBody>
          <a:bodyPr wrap="square" rtlCol="0">
            <a:spAutoFit/>
          </a:bodyPr>
          <a:lstStyle/>
          <a:p>
            <a:pPr algn="ctr"/>
            <a:r>
              <a:rPr lang="en-GB" dirty="0"/>
              <a:t>only small selection</a:t>
            </a:r>
          </a:p>
        </p:txBody>
      </p:sp>
      <p:sp>
        <p:nvSpPr>
          <p:cNvPr id="13" name="Text Placeholder 7"/>
          <p:cNvSpPr txBox="1">
            <a:spLocks/>
          </p:cNvSpPr>
          <p:nvPr/>
        </p:nvSpPr>
        <p:spPr>
          <a:xfrm>
            <a:off x="251520" y="5115272"/>
            <a:ext cx="4040188" cy="762000"/>
          </a:xfrm>
          <a:prstGeom prst="rect">
            <a:avLst/>
          </a:prstGeom>
          <a:noFill/>
          <a:ln w="25400" cap="rnd" cmpd="sng" algn="ctr">
            <a:noFill/>
            <a:prstDash val="solid"/>
          </a:ln>
          <a:effectLst>
            <a:softEdge rad="63500"/>
          </a:effectLst>
          <a:sp3d prstMaterial="flat"/>
        </p:spPr>
        <p:txBody>
          <a:bodyPr vert="horz" lIns="91440" tIns="45720" rIns="91440" bIns="45720" anchor="b">
            <a:noAutofit/>
          </a:bodyPr>
          <a:lstStyle>
            <a:lvl1pPr marL="0" indent="0" algn="l" rtl="0" eaLnBrk="1" latinLnBrk="0" hangingPunct="1">
              <a:spcBef>
                <a:spcPts val="0"/>
              </a:spcBef>
              <a:buClr>
                <a:schemeClr val="accent2"/>
              </a:buClr>
              <a:buSzPct val="85000"/>
              <a:buFont typeface="Wingdings 2"/>
              <a:buNone/>
              <a:defRPr kumimoji="0" sz="2600" b="1" kern="1200">
                <a:solidFill>
                  <a:schemeClr val="tx2"/>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None/>
              <a:defRPr kumimoji="0" sz="2000" b="1" kern="1200">
                <a:solidFill>
                  <a:schemeClr val="lt1"/>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None/>
              <a:defRPr kumimoji="0" sz="1800" b="1" kern="1200">
                <a:solidFill>
                  <a:schemeClr val="lt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None/>
              <a:defRPr kumimoji="0" sz="1600" b="1" kern="1200">
                <a:solidFill>
                  <a:schemeClr val="lt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None/>
              <a:defRPr kumimoji="0" sz="1600" b="1" kern="1200">
                <a:solidFill>
                  <a:schemeClr val="lt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lt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lt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lt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lt1"/>
                </a:solidFill>
                <a:latin typeface="+mn-lt"/>
                <a:ea typeface="+mn-ea"/>
                <a:cs typeface="+mn-cs"/>
              </a:defRPr>
            </a:lvl9pPr>
          </a:lstStyle>
          <a:p>
            <a:r>
              <a:rPr lang="en-GB" dirty="0"/>
              <a:t>Time / Astral Deities</a:t>
            </a:r>
          </a:p>
        </p:txBody>
      </p:sp>
    </p:spTree>
    <p:extLst>
      <p:ext uri="{BB962C8B-B14F-4D97-AF65-F5344CB8AC3E}">
        <p14:creationId xmlns:p14="http://schemas.microsoft.com/office/powerpoint/2010/main" val="933162247"/>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Effect transition="in" filter="fade">
                                      <p:cBhvr>
                                        <p:cTn id="13" dur="1000"/>
                                        <p:tgtEl>
                                          <p:spTgt spid="9">
                                            <p:txEl>
                                              <p:pRg st="1" end="1"/>
                                            </p:txEl>
                                          </p:spTgt>
                                        </p:tgtEl>
                                      </p:cBhvr>
                                    </p:animEffect>
                                    <p:anim calcmode="lin" valueType="num">
                                      <p:cBhvr>
                                        <p:cTn id="14"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Effect transition="in" filter="fade">
                                      <p:cBhvr>
                                        <p:cTn id="19" dur="1000"/>
                                        <p:tgtEl>
                                          <p:spTgt spid="9">
                                            <p:txEl>
                                              <p:pRg st="2" end="2"/>
                                            </p:txEl>
                                          </p:spTgt>
                                        </p:tgtEl>
                                      </p:cBhvr>
                                    </p:animEffect>
                                    <p:anim calcmode="lin" valueType="num">
                                      <p:cBhvr>
                                        <p:cTn id="20"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Effect transition="in" filter="fade">
                                      <p:cBhvr>
                                        <p:cTn id="25" dur="1000"/>
                                        <p:tgtEl>
                                          <p:spTgt spid="9">
                                            <p:txEl>
                                              <p:pRg st="3" end="3"/>
                                            </p:txEl>
                                          </p:spTgt>
                                        </p:tgtEl>
                                      </p:cBhvr>
                                    </p:animEffect>
                                    <p:anim calcmode="lin" valueType="num">
                                      <p:cBhvr>
                                        <p:cTn id="26"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Effect transition="in" filter="fade">
                                      <p:cBhvr>
                                        <p:cTn id="31" dur="1000"/>
                                        <p:tgtEl>
                                          <p:spTgt spid="9">
                                            <p:txEl>
                                              <p:pRg st="4" end="4"/>
                                            </p:txEl>
                                          </p:spTgt>
                                        </p:tgtEl>
                                      </p:cBhvr>
                                    </p:animEffect>
                                    <p:anim calcmode="lin" valueType="num">
                                      <p:cBhvr>
                                        <p:cTn id="3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Effect transition="in" filter="fade">
                                      <p:cBhvr>
                                        <p:cTn id="37" dur="1000"/>
                                        <p:tgtEl>
                                          <p:spTgt spid="9">
                                            <p:txEl>
                                              <p:pRg st="5" end="5"/>
                                            </p:txEl>
                                          </p:spTgt>
                                        </p:tgtEl>
                                      </p:cBhvr>
                                    </p:animEffect>
                                    <p:anim calcmode="lin" valueType="num">
                                      <p:cBhvr>
                                        <p:cTn id="38"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9">
                                            <p:txEl>
                                              <p:pRg st="6" end="6"/>
                                            </p:txEl>
                                          </p:spTgt>
                                        </p:tgtEl>
                                        <p:attrNameLst>
                                          <p:attrName>style.visibility</p:attrName>
                                        </p:attrNameLst>
                                      </p:cBhvr>
                                      <p:to>
                                        <p:strVal val="visible"/>
                                      </p:to>
                                    </p:set>
                                    <p:animEffect transition="in" filter="fade">
                                      <p:cBhvr>
                                        <p:cTn id="43" dur="1000"/>
                                        <p:tgtEl>
                                          <p:spTgt spid="9">
                                            <p:txEl>
                                              <p:pRg st="6" end="6"/>
                                            </p:txEl>
                                          </p:spTgt>
                                        </p:tgtEl>
                                      </p:cBhvr>
                                    </p:animEffect>
                                    <p:anim calcmode="lin" valueType="num">
                                      <p:cBhvr>
                                        <p:cTn id="44"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9">
                                            <p:txEl>
                                              <p:pRg st="7" end="7"/>
                                            </p:txEl>
                                          </p:spTgt>
                                        </p:tgtEl>
                                        <p:attrNameLst>
                                          <p:attrName>style.visibility</p:attrName>
                                        </p:attrNameLst>
                                      </p:cBhvr>
                                      <p:to>
                                        <p:strVal val="visible"/>
                                      </p:to>
                                    </p:set>
                                    <p:animEffect transition="in" filter="fade">
                                      <p:cBhvr>
                                        <p:cTn id="49" dur="1000"/>
                                        <p:tgtEl>
                                          <p:spTgt spid="9">
                                            <p:txEl>
                                              <p:pRg st="7" end="7"/>
                                            </p:txEl>
                                          </p:spTgt>
                                        </p:tgtEl>
                                      </p:cBhvr>
                                    </p:animEffect>
                                    <p:anim calcmode="lin" valueType="num">
                                      <p:cBhvr>
                                        <p:cTn id="50" dur="1000" fill="hold"/>
                                        <p:tgtEl>
                                          <p:spTgt spid="9">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9">
                                            <p:txEl>
                                              <p:pRg st="8" end="8"/>
                                            </p:txEl>
                                          </p:spTgt>
                                        </p:tgtEl>
                                        <p:attrNameLst>
                                          <p:attrName>style.visibility</p:attrName>
                                        </p:attrNameLst>
                                      </p:cBhvr>
                                      <p:to>
                                        <p:strVal val="visible"/>
                                      </p:to>
                                    </p:set>
                                    <p:animEffect transition="in" filter="fade">
                                      <p:cBhvr>
                                        <p:cTn id="56" dur="1000"/>
                                        <p:tgtEl>
                                          <p:spTgt spid="9">
                                            <p:txEl>
                                              <p:pRg st="8" end="8"/>
                                            </p:txEl>
                                          </p:spTgt>
                                        </p:tgtEl>
                                      </p:cBhvr>
                                    </p:animEffect>
                                    <p:anim calcmode="lin" valueType="num">
                                      <p:cBhvr>
                                        <p:cTn id="57" dur="1000" fill="hold"/>
                                        <p:tgtEl>
                                          <p:spTgt spid="9">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8" end="8"/>
                                            </p:txEl>
                                          </p:spTgt>
                                        </p:tgtEl>
                                        <p:attrNameLst>
                                          <p:attrName>ppt_y</p:attrName>
                                        </p:attrNameLst>
                                      </p:cBhvr>
                                      <p:tavLst>
                                        <p:tav tm="0">
                                          <p:val>
                                            <p:strVal val="#ppt_y+.1"/>
                                          </p:val>
                                        </p:tav>
                                        <p:tav tm="100000">
                                          <p:val>
                                            <p:strVal val="#ppt_y"/>
                                          </p:val>
                                        </p:tav>
                                      </p:tavLst>
                                    </p:anim>
                                  </p:childTnLst>
                                </p:cTn>
                              </p:par>
                            </p:childTnLst>
                          </p:cTn>
                        </p:par>
                        <p:par>
                          <p:cTn id="59" fill="hold">
                            <p:stCondLst>
                              <p:cond delay="1000"/>
                            </p:stCondLst>
                            <p:childTnLst>
                              <p:par>
                                <p:cTn id="60" presetID="42" presetClass="entr" presetSubtype="0" fill="hold" grpId="0" nodeType="after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1000"/>
                                        <p:tgtEl>
                                          <p:spTgt spid="13"/>
                                        </p:tgtEl>
                                      </p:cBhvr>
                                    </p:animEffect>
                                    <p:anim calcmode="lin" valueType="num">
                                      <p:cBhvr>
                                        <p:cTn id="63" dur="1000" fill="hold"/>
                                        <p:tgtEl>
                                          <p:spTgt spid="13"/>
                                        </p:tgtEl>
                                        <p:attrNameLst>
                                          <p:attrName>ppt_x</p:attrName>
                                        </p:attrNameLst>
                                      </p:cBhvr>
                                      <p:tavLst>
                                        <p:tav tm="0">
                                          <p:val>
                                            <p:strVal val="#ppt_x"/>
                                          </p:val>
                                        </p:tav>
                                        <p:tav tm="100000">
                                          <p:val>
                                            <p:strVal val="#ppt_x"/>
                                          </p:val>
                                        </p:tav>
                                      </p:tavLst>
                                    </p:anim>
                                    <p:anim calcmode="lin" valueType="num">
                                      <p:cBhvr>
                                        <p:cTn id="6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11">
                                            <p:txEl>
                                              <p:pRg st="0" end="0"/>
                                            </p:txEl>
                                          </p:spTgt>
                                        </p:tgtEl>
                                        <p:attrNameLst>
                                          <p:attrName>style.visibility</p:attrName>
                                        </p:attrNameLst>
                                      </p:cBhvr>
                                      <p:to>
                                        <p:strVal val="visible"/>
                                      </p:to>
                                    </p:set>
                                    <p:animEffect transition="in" filter="fade">
                                      <p:cBhvr>
                                        <p:cTn id="69" dur="1000"/>
                                        <p:tgtEl>
                                          <p:spTgt spid="11">
                                            <p:txEl>
                                              <p:pRg st="0" end="0"/>
                                            </p:txEl>
                                          </p:spTgt>
                                        </p:tgtEl>
                                      </p:cBhvr>
                                    </p:animEffect>
                                    <p:anim calcmode="lin" valueType="num">
                                      <p:cBhvr>
                                        <p:cTn id="70"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71"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par>
                          <p:cTn id="72" fill="hold">
                            <p:stCondLst>
                              <p:cond delay="1000"/>
                            </p:stCondLst>
                            <p:childTnLst>
                              <p:par>
                                <p:cTn id="73" presetID="42" presetClass="entr" presetSubtype="0" fill="hold" grpId="0" nodeType="afterEffect">
                                  <p:stCondLst>
                                    <p:cond delay="0"/>
                                  </p:stCondLst>
                                  <p:childTnLst>
                                    <p:set>
                                      <p:cBhvr>
                                        <p:cTn id="74" dur="1" fill="hold">
                                          <p:stCondLst>
                                            <p:cond delay="0"/>
                                          </p:stCondLst>
                                        </p:cTn>
                                        <p:tgtEl>
                                          <p:spTgt spid="11">
                                            <p:txEl>
                                              <p:pRg st="1" end="1"/>
                                            </p:txEl>
                                          </p:spTgt>
                                        </p:tgtEl>
                                        <p:attrNameLst>
                                          <p:attrName>style.visibility</p:attrName>
                                        </p:attrNameLst>
                                      </p:cBhvr>
                                      <p:to>
                                        <p:strVal val="visible"/>
                                      </p:to>
                                    </p:set>
                                    <p:animEffect transition="in" filter="fade">
                                      <p:cBhvr>
                                        <p:cTn id="75" dur="1000"/>
                                        <p:tgtEl>
                                          <p:spTgt spid="11">
                                            <p:txEl>
                                              <p:pRg st="1" end="1"/>
                                            </p:txEl>
                                          </p:spTgt>
                                        </p:tgtEl>
                                      </p:cBhvr>
                                    </p:animEffect>
                                    <p:anim calcmode="lin" valueType="num">
                                      <p:cBhvr>
                                        <p:cTn id="76"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77"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par>
                          <p:cTn id="78" fill="hold">
                            <p:stCondLst>
                              <p:cond delay="2000"/>
                            </p:stCondLst>
                            <p:childTnLst>
                              <p:par>
                                <p:cTn id="79" presetID="42" presetClass="entr" presetSubtype="0" fill="hold" grpId="0" nodeType="afterEffect">
                                  <p:stCondLst>
                                    <p:cond delay="0"/>
                                  </p:stCondLst>
                                  <p:childTnLst>
                                    <p:set>
                                      <p:cBhvr>
                                        <p:cTn id="80" dur="1" fill="hold">
                                          <p:stCondLst>
                                            <p:cond delay="0"/>
                                          </p:stCondLst>
                                        </p:cTn>
                                        <p:tgtEl>
                                          <p:spTgt spid="11">
                                            <p:txEl>
                                              <p:pRg st="2" end="2"/>
                                            </p:txEl>
                                          </p:spTgt>
                                        </p:tgtEl>
                                        <p:attrNameLst>
                                          <p:attrName>style.visibility</p:attrName>
                                        </p:attrNameLst>
                                      </p:cBhvr>
                                      <p:to>
                                        <p:strVal val="visible"/>
                                      </p:to>
                                    </p:set>
                                    <p:animEffect transition="in" filter="fade">
                                      <p:cBhvr>
                                        <p:cTn id="81" dur="1000"/>
                                        <p:tgtEl>
                                          <p:spTgt spid="11">
                                            <p:txEl>
                                              <p:pRg st="2" end="2"/>
                                            </p:txEl>
                                          </p:spTgt>
                                        </p:tgtEl>
                                      </p:cBhvr>
                                    </p:animEffect>
                                    <p:anim calcmode="lin" valueType="num">
                                      <p:cBhvr>
                                        <p:cTn id="82"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83"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2" presetClass="entr" presetSubtype="0" fill="hold" grpId="0" nodeType="clickEffect">
                                  <p:stCondLst>
                                    <p:cond delay="0"/>
                                  </p:stCondLst>
                                  <p:childTnLst>
                                    <p:set>
                                      <p:cBhvr>
                                        <p:cTn id="87" dur="1" fill="hold">
                                          <p:stCondLst>
                                            <p:cond delay="0"/>
                                          </p:stCondLst>
                                        </p:cTn>
                                        <p:tgtEl>
                                          <p:spTgt spid="11">
                                            <p:txEl>
                                              <p:pRg st="3" end="3"/>
                                            </p:txEl>
                                          </p:spTgt>
                                        </p:tgtEl>
                                        <p:attrNameLst>
                                          <p:attrName>style.visibility</p:attrName>
                                        </p:attrNameLst>
                                      </p:cBhvr>
                                      <p:to>
                                        <p:strVal val="visible"/>
                                      </p:to>
                                    </p:set>
                                    <p:animEffect transition="in" filter="fade">
                                      <p:cBhvr>
                                        <p:cTn id="88" dur="1000"/>
                                        <p:tgtEl>
                                          <p:spTgt spid="11">
                                            <p:txEl>
                                              <p:pRg st="3" end="3"/>
                                            </p:txEl>
                                          </p:spTgt>
                                        </p:tgtEl>
                                      </p:cBhvr>
                                    </p:animEffect>
                                    <p:anim calcmode="lin" valueType="num">
                                      <p:cBhvr>
                                        <p:cTn id="89" dur="1000" fill="hold"/>
                                        <p:tgtEl>
                                          <p:spTgt spid="11">
                                            <p:txEl>
                                              <p:pRg st="3" end="3"/>
                                            </p:txEl>
                                          </p:spTgt>
                                        </p:tgtEl>
                                        <p:attrNameLst>
                                          <p:attrName>ppt_x</p:attrName>
                                        </p:attrNameLst>
                                      </p:cBhvr>
                                      <p:tavLst>
                                        <p:tav tm="0">
                                          <p:val>
                                            <p:strVal val="#ppt_x"/>
                                          </p:val>
                                        </p:tav>
                                        <p:tav tm="100000">
                                          <p:val>
                                            <p:strVal val="#ppt_x"/>
                                          </p:val>
                                        </p:tav>
                                      </p:tavLst>
                                    </p:anim>
                                    <p:anim calcmode="lin" valueType="num">
                                      <p:cBhvr>
                                        <p:cTn id="90" dur="1000" fill="hold"/>
                                        <p:tgtEl>
                                          <p:spTgt spid="11">
                                            <p:txEl>
                                              <p:pRg st="3" end="3"/>
                                            </p:txEl>
                                          </p:spTgt>
                                        </p:tgtEl>
                                        <p:attrNameLst>
                                          <p:attrName>ppt_y</p:attrName>
                                        </p:attrNameLst>
                                      </p:cBhvr>
                                      <p:tavLst>
                                        <p:tav tm="0">
                                          <p:val>
                                            <p:strVal val="#ppt_y+.1"/>
                                          </p:val>
                                        </p:tav>
                                        <p:tav tm="100000">
                                          <p:val>
                                            <p:strVal val="#ppt_y"/>
                                          </p:val>
                                        </p:tav>
                                      </p:tavLst>
                                    </p:anim>
                                  </p:childTnLst>
                                </p:cTn>
                              </p:par>
                            </p:childTnLst>
                          </p:cTn>
                        </p:par>
                        <p:par>
                          <p:cTn id="91" fill="hold">
                            <p:stCondLst>
                              <p:cond delay="1000"/>
                            </p:stCondLst>
                            <p:childTnLst>
                              <p:par>
                                <p:cTn id="92" presetID="42" presetClass="entr" presetSubtype="0" fill="hold" grpId="0" nodeType="afterEffect">
                                  <p:stCondLst>
                                    <p:cond delay="0"/>
                                  </p:stCondLst>
                                  <p:childTnLst>
                                    <p:set>
                                      <p:cBhvr>
                                        <p:cTn id="93" dur="1" fill="hold">
                                          <p:stCondLst>
                                            <p:cond delay="0"/>
                                          </p:stCondLst>
                                        </p:cTn>
                                        <p:tgtEl>
                                          <p:spTgt spid="11">
                                            <p:txEl>
                                              <p:pRg st="4" end="4"/>
                                            </p:txEl>
                                          </p:spTgt>
                                        </p:tgtEl>
                                        <p:attrNameLst>
                                          <p:attrName>style.visibility</p:attrName>
                                        </p:attrNameLst>
                                      </p:cBhvr>
                                      <p:to>
                                        <p:strVal val="visible"/>
                                      </p:to>
                                    </p:set>
                                    <p:animEffect transition="in" filter="fade">
                                      <p:cBhvr>
                                        <p:cTn id="94" dur="1000"/>
                                        <p:tgtEl>
                                          <p:spTgt spid="11">
                                            <p:txEl>
                                              <p:pRg st="4" end="4"/>
                                            </p:txEl>
                                          </p:spTgt>
                                        </p:tgtEl>
                                      </p:cBhvr>
                                    </p:animEffect>
                                    <p:anim calcmode="lin" valueType="num">
                                      <p:cBhvr>
                                        <p:cTn id="95" dur="1000" fill="hold"/>
                                        <p:tgtEl>
                                          <p:spTgt spid="11">
                                            <p:txEl>
                                              <p:pRg st="4" end="4"/>
                                            </p:txEl>
                                          </p:spTgt>
                                        </p:tgtEl>
                                        <p:attrNameLst>
                                          <p:attrName>ppt_x</p:attrName>
                                        </p:attrNameLst>
                                      </p:cBhvr>
                                      <p:tavLst>
                                        <p:tav tm="0">
                                          <p:val>
                                            <p:strVal val="#ppt_x"/>
                                          </p:val>
                                        </p:tav>
                                        <p:tav tm="100000">
                                          <p:val>
                                            <p:strVal val="#ppt_x"/>
                                          </p:val>
                                        </p:tav>
                                      </p:tavLst>
                                    </p:anim>
                                    <p:anim calcmode="lin" valueType="num">
                                      <p:cBhvr>
                                        <p:cTn id="96" dur="1000" fill="hold"/>
                                        <p:tgtEl>
                                          <p:spTgt spid="11">
                                            <p:txEl>
                                              <p:pRg st="4" end="4"/>
                                            </p:txEl>
                                          </p:spTgt>
                                        </p:tgtEl>
                                        <p:attrNameLst>
                                          <p:attrName>ppt_y</p:attrName>
                                        </p:attrNameLst>
                                      </p:cBhvr>
                                      <p:tavLst>
                                        <p:tav tm="0">
                                          <p:val>
                                            <p:strVal val="#ppt_y+.1"/>
                                          </p:val>
                                        </p:tav>
                                        <p:tav tm="100000">
                                          <p:val>
                                            <p:strVal val="#ppt_y"/>
                                          </p:val>
                                        </p:tav>
                                      </p:tavLst>
                                    </p:anim>
                                  </p:childTnLst>
                                </p:cTn>
                              </p:par>
                            </p:childTnLst>
                          </p:cTn>
                        </p:par>
                        <p:par>
                          <p:cTn id="97" fill="hold">
                            <p:stCondLst>
                              <p:cond delay="2000"/>
                            </p:stCondLst>
                            <p:childTnLst>
                              <p:par>
                                <p:cTn id="98" presetID="42" presetClass="entr" presetSubtype="0" fill="hold" grpId="0" nodeType="afterEffect">
                                  <p:stCondLst>
                                    <p:cond delay="0"/>
                                  </p:stCondLst>
                                  <p:childTnLst>
                                    <p:set>
                                      <p:cBhvr>
                                        <p:cTn id="99" dur="1" fill="hold">
                                          <p:stCondLst>
                                            <p:cond delay="0"/>
                                          </p:stCondLst>
                                        </p:cTn>
                                        <p:tgtEl>
                                          <p:spTgt spid="11">
                                            <p:txEl>
                                              <p:pRg st="5" end="5"/>
                                            </p:txEl>
                                          </p:spTgt>
                                        </p:tgtEl>
                                        <p:attrNameLst>
                                          <p:attrName>style.visibility</p:attrName>
                                        </p:attrNameLst>
                                      </p:cBhvr>
                                      <p:to>
                                        <p:strVal val="visible"/>
                                      </p:to>
                                    </p:set>
                                    <p:animEffect transition="in" filter="fade">
                                      <p:cBhvr>
                                        <p:cTn id="100" dur="1000"/>
                                        <p:tgtEl>
                                          <p:spTgt spid="11">
                                            <p:txEl>
                                              <p:pRg st="5" end="5"/>
                                            </p:txEl>
                                          </p:spTgt>
                                        </p:tgtEl>
                                      </p:cBhvr>
                                    </p:animEffect>
                                    <p:anim calcmode="lin" valueType="num">
                                      <p:cBhvr>
                                        <p:cTn id="101" dur="1000" fill="hold"/>
                                        <p:tgtEl>
                                          <p:spTgt spid="11">
                                            <p:txEl>
                                              <p:pRg st="5" end="5"/>
                                            </p:txEl>
                                          </p:spTgt>
                                        </p:tgtEl>
                                        <p:attrNameLst>
                                          <p:attrName>ppt_x</p:attrName>
                                        </p:attrNameLst>
                                      </p:cBhvr>
                                      <p:tavLst>
                                        <p:tav tm="0">
                                          <p:val>
                                            <p:strVal val="#ppt_x"/>
                                          </p:val>
                                        </p:tav>
                                        <p:tav tm="100000">
                                          <p:val>
                                            <p:strVal val="#ppt_x"/>
                                          </p:val>
                                        </p:tav>
                                      </p:tavLst>
                                    </p:anim>
                                    <p:anim calcmode="lin" valueType="num">
                                      <p:cBhvr>
                                        <p:cTn id="102" dur="1000" fill="hold"/>
                                        <p:tgtEl>
                                          <p:spTgt spid="11">
                                            <p:txEl>
                                              <p:pRg st="5" end="5"/>
                                            </p:txEl>
                                          </p:spTgt>
                                        </p:tgtEl>
                                        <p:attrNameLst>
                                          <p:attrName>ppt_y</p:attrName>
                                        </p:attrNameLst>
                                      </p:cBhvr>
                                      <p:tavLst>
                                        <p:tav tm="0">
                                          <p:val>
                                            <p:strVal val="#ppt_y+.1"/>
                                          </p:val>
                                        </p:tav>
                                        <p:tav tm="100000">
                                          <p:val>
                                            <p:strVal val="#ppt_y"/>
                                          </p:val>
                                        </p:tav>
                                      </p:tavLst>
                                    </p:anim>
                                  </p:childTnLst>
                                </p:cTn>
                              </p:par>
                            </p:childTnLst>
                          </p:cTn>
                        </p:par>
                        <p:par>
                          <p:cTn id="103" fill="hold">
                            <p:stCondLst>
                              <p:cond delay="3000"/>
                            </p:stCondLst>
                            <p:childTnLst>
                              <p:par>
                                <p:cTn id="104" presetID="42" presetClass="entr" presetSubtype="0" fill="hold" grpId="0" nodeType="afterEffect">
                                  <p:stCondLst>
                                    <p:cond delay="0"/>
                                  </p:stCondLst>
                                  <p:childTnLst>
                                    <p:set>
                                      <p:cBhvr>
                                        <p:cTn id="105" dur="1" fill="hold">
                                          <p:stCondLst>
                                            <p:cond delay="0"/>
                                          </p:stCondLst>
                                        </p:cTn>
                                        <p:tgtEl>
                                          <p:spTgt spid="11">
                                            <p:txEl>
                                              <p:pRg st="6" end="6"/>
                                            </p:txEl>
                                          </p:spTgt>
                                        </p:tgtEl>
                                        <p:attrNameLst>
                                          <p:attrName>style.visibility</p:attrName>
                                        </p:attrNameLst>
                                      </p:cBhvr>
                                      <p:to>
                                        <p:strVal val="visible"/>
                                      </p:to>
                                    </p:set>
                                    <p:animEffect transition="in" filter="fade">
                                      <p:cBhvr>
                                        <p:cTn id="106" dur="1000"/>
                                        <p:tgtEl>
                                          <p:spTgt spid="11">
                                            <p:txEl>
                                              <p:pRg st="6" end="6"/>
                                            </p:txEl>
                                          </p:spTgt>
                                        </p:tgtEl>
                                      </p:cBhvr>
                                    </p:animEffect>
                                    <p:anim calcmode="lin" valueType="num">
                                      <p:cBhvr>
                                        <p:cTn id="107" dur="1000" fill="hold"/>
                                        <p:tgtEl>
                                          <p:spTgt spid="11">
                                            <p:txEl>
                                              <p:pRg st="6" end="6"/>
                                            </p:txEl>
                                          </p:spTgt>
                                        </p:tgtEl>
                                        <p:attrNameLst>
                                          <p:attrName>ppt_x</p:attrName>
                                        </p:attrNameLst>
                                      </p:cBhvr>
                                      <p:tavLst>
                                        <p:tav tm="0">
                                          <p:val>
                                            <p:strVal val="#ppt_x"/>
                                          </p:val>
                                        </p:tav>
                                        <p:tav tm="100000">
                                          <p:val>
                                            <p:strVal val="#ppt_x"/>
                                          </p:val>
                                        </p:tav>
                                      </p:tavLst>
                                    </p:anim>
                                    <p:anim calcmode="lin" valueType="num">
                                      <p:cBhvr>
                                        <p:cTn id="108" dur="1000" fill="hold"/>
                                        <p:tgtEl>
                                          <p:spTgt spid="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1" grpId="0" uiExpand="1" build="p"/>
      <p:bldP spid="13"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descr="Feriale Duranum 5360982.jpg"/>
          <p:cNvPicPr>
            <a:picLocks noChangeAspect="1"/>
          </p:cNvPicPr>
          <p:nvPr/>
        </p:nvPicPr>
        <p:blipFill>
          <a:blip r:embed="rId2" cstate="print"/>
          <a:stretch>
            <a:fillRect/>
          </a:stretch>
        </p:blipFill>
        <p:spPr>
          <a:xfrm>
            <a:off x="12866" y="620688"/>
            <a:ext cx="9124295" cy="6237312"/>
          </a:xfrm>
          <a:prstGeom prst="rect">
            <a:avLst/>
          </a:prstGeom>
        </p:spPr>
      </p:pic>
      <p:sp>
        <p:nvSpPr>
          <p:cNvPr id="5" name="Title 6"/>
          <p:cNvSpPr>
            <a:spLocks noGrp="1"/>
          </p:cNvSpPr>
          <p:nvPr>
            <p:ph type="title"/>
          </p:nvPr>
        </p:nvSpPr>
        <p:spPr>
          <a:xfrm>
            <a:off x="457200" y="155448"/>
            <a:ext cx="8229600" cy="1143000"/>
          </a:xfrm>
        </p:spPr>
        <p:txBody>
          <a:bodyPr>
            <a:normAutofit/>
          </a:bodyPr>
          <a:lstStyle/>
          <a:p>
            <a:pPr lvl="0"/>
            <a:r>
              <a:rPr lang="en-NZ" sz="4400" dirty="0">
                <a:latin typeface="Trajan Pro" pitchFamily="18" charset="0"/>
              </a:rPr>
              <a:t>Roman calendar</a:t>
            </a:r>
            <a:endParaRPr lang="en-GB" dirty="0"/>
          </a:p>
        </p:txBody>
      </p:sp>
    </p:spTree>
    <p:extLst>
      <p:ext uri="{BB962C8B-B14F-4D97-AF65-F5344CB8AC3E}">
        <p14:creationId xmlns:p14="http://schemas.microsoft.com/office/powerpoint/2010/main" val="13868218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descr="Feriale Duranum 5360982.jpg"/>
          <p:cNvPicPr>
            <a:picLocks noChangeAspect="1"/>
          </p:cNvPicPr>
          <p:nvPr/>
        </p:nvPicPr>
        <p:blipFill>
          <a:blip r:embed="rId2" cstate="print"/>
          <a:stretch>
            <a:fillRect/>
          </a:stretch>
        </p:blipFill>
        <p:spPr>
          <a:xfrm>
            <a:off x="12866" y="620688"/>
            <a:ext cx="9124295" cy="6237312"/>
          </a:xfrm>
          <a:prstGeom prst="rect">
            <a:avLst/>
          </a:prstGeom>
        </p:spPr>
      </p:pic>
      <p:sp>
        <p:nvSpPr>
          <p:cNvPr id="4" name="Textfeld 3"/>
          <p:cNvSpPr txBox="1"/>
          <p:nvPr/>
        </p:nvSpPr>
        <p:spPr>
          <a:xfrm>
            <a:off x="3923928" y="37073"/>
            <a:ext cx="5220072" cy="7786747"/>
          </a:xfrm>
          <a:prstGeom prst="rect">
            <a:avLst/>
          </a:prstGeom>
          <a:solidFill>
            <a:schemeClr val="accent2">
              <a:alpha val="49000"/>
            </a:schemeClr>
          </a:solidFill>
        </p:spPr>
        <p:txBody>
          <a:bodyPr wrap="square" rtlCol="0">
            <a:spAutoFit/>
          </a:bodyPr>
          <a:lstStyle/>
          <a:p>
            <a:pPr>
              <a:buNone/>
            </a:pPr>
            <a:r>
              <a:rPr lang="la-Latn" sz="2000" dirty="0">
                <a:solidFill>
                  <a:schemeClr val="bg1"/>
                </a:solidFill>
              </a:rPr>
              <a:t>[Kal(endis) Ianuaris - </a:t>
            </a:r>
            <a:r>
              <a:rPr lang="la-Latn" sz="2000" i="1" dirty="0">
                <a:solidFill>
                  <a:schemeClr val="bg1"/>
                </a:solidFill>
              </a:rPr>
              <a:t>c</a:t>
            </a:r>
            <a:r>
              <a:rPr lang="la-Latn" sz="2000" dirty="0">
                <a:solidFill>
                  <a:schemeClr val="bg1"/>
                </a:solidFill>
              </a:rPr>
              <a:t>.42 -] </a:t>
            </a:r>
            <a:br>
              <a:rPr lang="la-Latn" sz="2000" dirty="0">
                <a:solidFill>
                  <a:schemeClr val="bg1"/>
                </a:solidFill>
              </a:rPr>
            </a:br>
            <a:r>
              <a:rPr lang="la-Latn" sz="2000" dirty="0">
                <a:solidFill>
                  <a:schemeClr val="bg1"/>
                </a:solidFill>
              </a:rPr>
              <a:t>[</a:t>
            </a:r>
            <a:r>
              <a:rPr lang="de-DE" sz="2000" dirty="0">
                <a:solidFill>
                  <a:schemeClr val="bg1"/>
                </a:solidFill>
              </a:rPr>
              <a:t>III</a:t>
            </a:r>
            <a:r>
              <a:rPr lang="la-Latn" sz="2000" dirty="0">
                <a:solidFill>
                  <a:schemeClr val="bg1"/>
                </a:solidFill>
              </a:rPr>
              <a:t> Nonas Ianuarias quod solvantur ac nuncupentur v]ọṭạ et ob salutem</a:t>
            </a:r>
            <a:br>
              <a:rPr lang="la-Latn" sz="2000" dirty="0">
                <a:solidFill>
                  <a:schemeClr val="bg1"/>
                </a:solidFill>
              </a:rPr>
            </a:br>
            <a:r>
              <a:rPr lang="la-Latn" sz="2000" dirty="0">
                <a:solidFill>
                  <a:schemeClr val="bg1"/>
                </a:solidFill>
              </a:rPr>
              <a:t>[domini nostri M(arci) Aureli Severi Alexandri Aug(usti) et ob aetern]ịtạtẹm</a:t>
            </a:r>
            <a:br>
              <a:rPr lang="la-Latn" sz="2000" dirty="0">
                <a:solidFill>
                  <a:schemeClr val="bg1"/>
                </a:solidFill>
              </a:rPr>
            </a:br>
            <a:r>
              <a:rPr lang="la-Latn" sz="2000" dirty="0">
                <a:solidFill>
                  <a:schemeClr val="bg1"/>
                </a:solidFill>
              </a:rPr>
              <a:t>[impe]ri p̣(opuli) [R(omani) Iovi O(ptimo) M(aximo) b(ovem) m(arem), Iunoni Reginae b(ovem) f(eminam), Minervae b(ovem) f(eminam), Iovi Victori] b(ovem) m(arem),</a:t>
            </a:r>
            <a:r>
              <a:rPr lang="de-DE" sz="2000" dirty="0">
                <a:solidFill>
                  <a:schemeClr val="bg1"/>
                </a:solidFill>
              </a:rPr>
              <a:t> </a:t>
            </a:r>
            <a:r>
              <a:rPr lang="la-Latn" sz="2000" dirty="0">
                <a:solidFill>
                  <a:schemeClr val="bg1"/>
                </a:solidFill>
              </a:rPr>
              <a:t>[  ̣  ̣  ̣  ̣ Marti Patri taurum, Marti Victori ta]ụrum</a:t>
            </a:r>
            <a:r>
              <a:rPr lang="de-DE" sz="2000" dirty="0">
                <a:solidFill>
                  <a:schemeClr val="bg1"/>
                </a:solidFill>
              </a:rPr>
              <a:t>. (…)</a:t>
            </a:r>
          </a:p>
          <a:p>
            <a:pPr>
              <a:buNone/>
            </a:pPr>
            <a:r>
              <a:rPr lang="de-DE" sz="2000" dirty="0">
                <a:solidFill>
                  <a:schemeClr val="bg1"/>
                </a:solidFill>
              </a:rPr>
              <a:t>VII</a:t>
            </a:r>
            <a:r>
              <a:rPr lang="la-Latn" sz="2000" dirty="0">
                <a:solidFill>
                  <a:schemeClr val="bg1"/>
                </a:solidFill>
              </a:rPr>
              <a:t>[</a:t>
            </a:r>
            <a:r>
              <a:rPr lang="de-DE" sz="2000" dirty="0">
                <a:solidFill>
                  <a:schemeClr val="bg1"/>
                </a:solidFill>
              </a:rPr>
              <a:t>II</a:t>
            </a:r>
            <a:r>
              <a:rPr lang="la-Latn" sz="2000" dirty="0">
                <a:solidFill>
                  <a:schemeClr val="bg1"/>
                </a:solidFill>
              </a:rPr>
              <a:t> Kal(endas)] Febraṛias ob ṇatạ[lem Divi Hadriani Divo Hadriano b(ovem) m(arem)]</a:t>
            </a:r>
            <a:br>
              <a:rPr lang="la-Latn" sz="2000" dirty="0">
                <a:solidFill>
                  <a:schemeClr val="bg1"/>
                </a:solidFill>
              </a:rPr>
            </a:br>
            <a:r>
              <a:rPr lang="de-DE" sz="2000" dirty="0">
                <a:solidFill>
                  <a:schemeClr val="bg1"/>
                </a:solidFill>
              </a:rPr>
              <a:t>(…)</a:t>
            </a:r>
          </a:p>
          <a:p>
            <a:pPr>
              <a:buNone/>
            </a:pPr>
            <a:r>
              <a:rPr lang="la-Latn" sz="2000" dirty="0">
                <a:solidFill>
                  <a:schemeClr val="bg1"/>
                </a:solidFill>
              </a:rPr>
              <a:t>Kal(endis) Ṃ[a]rṭis ob c̣[e]r[imo]niạ[s natalicias Martis Patris Victoris Marti] P̣ạtri</a:t>
            </a:r>
            <a:br>
              <a:rPr lang="la-Latn" sz="2000" dirty="0">
                <a:solidFill>
                  <a:schemeClr val="bg1"/>
                </a:solidFill>
              </a:rPr>
            </a:br>
            <a:r>
              <a:rPr lang="la-Latn" sz="2000" dirty="0">
                <a:solidFill>
                  <a:schemeClr val="bg1"/>
                </a:solidFill>
              </a:rPr>
              <a:t>Vicṭoṛị tạụ[rum]</a:t>
            </a:r>
            <a:endParaRPr lang="de-DE" sz="2000" dirty="0">
              <a:solidFill>
                <a:schemeClr val="bg1"/>
              </a:solidFill>
            </a:endParaRPr>
          </a:p>
          <a:p>
            <a:pPr>
              <a:buNone/>
            </a:pPr>
            <a:r>
              <a:rPr lang="la-Latn" sz="2000" dirty="0">
                <a:solidFill>
                  <a:schemeClr val="bg1"/>
                </a:solidFill>
              </a:rPr>
              <a:t>[Kal(endis) Augustis ob n]atalem Divi Clauḍị ẹt Divi Perṭ[in]acis [Di]ṿọ Cl[audi]ọ b(ovem) m(arem)</a:t>
            </a:r>
            <a:br>
              <a:rPr lang="la-Latn" sz="2000" dirty="0">
                <a:solidFill>
                  <a:schemeClr val="bg1"/>
                </a:solidFill>
              </a:rPr>
            </a:br>
            <a:r>
              <a:rPr lang="la-Latn" sz="2000" dirty="0">
                <a:solidFill>
                  <a:schemeClr val="bg1"/>
                </a:solidFill>
              </a:rPr>
              <a:t> </a:t>
            </a:r>
            <a:br>
              <a:rPr lang="la-Latn" sz="2000" dirty="0">
                <a:solidFill>
                  <a:schemeClr val="bg1"/>
                </a:solidFill>
              </a:rPr>
            </a:br>
            <a:endParaRPr lang="de-DE" sz="2000" dirty="0">
              <a:solidFill>
                <a:schemeClr val="bg1"/>
              </a:solidFill>
            </a:endParaRPr>
          </a:p>
          <a:p>
            <a:pPr>
              <a:buNone/>
            </a:pPr>
            <a:br>
              <a:rPr lang="la-Latn" sz="2000" dirty="0">
                <a:solidFill>
                  <a:schemeClr val="bg1"/>
                </a:solidFill>
              </a:rPr>
            </a:br>
            <a:endParaRPr lang="fr-FR" sz="2000" b="1" dirty="0">
              <a:solidFill>
                <a:schemeClr val="bg1"/>
              </a:solidFill>
            </a:endParaRPr>
          </a:p>
          <a:p>
            <a:pPr>
              <a:buFont typeface="Wingdings" pitchFamily="2" charset="2"/>
              <a:buChar char="q"/>
            </a:pPr>
            <a:endParaRPr lang="en-GB" sz="2000" dirty="0">
              <a:solidFill>
                <a:schemeClr val="bg1"/>
              </a:solidFill>
            </a:endParaRPr>
          </a:p>
        </p:txBody>
      </p:sp>
      <p:sp>
        <p:nvSpPr>
          <p:cNvPr id="6" name="Title 6"/>
          <p:cNvSpPr>
            <a:spLocks noGrp="1"/>
          </p:cNvSpPr>
          <p:nvPr>
            <p:ph type="title"/>
          </p:nvPr>
        </p:nvSpPr>
        <p:spPr>
          <a:xfrm>
            <a:off x="457200" y="155448"/>
            <a:ext cx="8229600" cy="1143000"/>
          </a:xfrm>
        </p:spPr>
        <p:txBody>
          <a:bodyPr>
            <a:normAutofit/>
          </a:bodyPr>
          <a:lstStyle/>
          <a:p>
            <a:pPr lvl="0"/>
            <a:r>
              <a:rPr lang="en-NZ" sz="4400" dirty="0">
                <a:latin typeface="Trajan Pro" pitchFamily="18" charset="0"/>
              </a:rPr>
              <a:t>Roman calendar</a:t>
            </a:r>
            <a:endParaRPr lang="en-GB" dirty="0"/>
          </a:p>
        </p:txBody>
      </p:sp>
    </p:spTree>
    <p:extLst>
      <p:ext uri="{BB962C8B-B14F-4D97-AF65-F5344CB8AC3E}">
        <p14:creationId xmlns:p14="http://schemas.microsoft.com/office/powerpoint/2010/main" val="18319380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fik 2" descr="Feriale Duranum 5360982.jpg"/>
          <p:cNvPicPr>
            <a:picLocks noChangeAspect="1"/>
          </p:cNvPicPr>
          <p:nvPr/>
        </p:nvPicPr>
        <p:blipFill>
          <a:blip r:embed="rId2" cstate="print"/>
          <a:stretch>
            <a:fillRect/>
          </a:stretch>
        </p:blipFill>
        <p:spPr>
          <a:xfrm>
            <a:off x="12866" y="620688"/>
            <a:ext cx="9124295" cy="6237312"/>
          </a:xfrm>
          <a:prstGeom prst="rect">
            <a:avLst/>
          </a:prstGeom>
        </p:spPr>
      </p:pic>
      <p:sp>
        <p:nvSpPr>
          <p:cNvPr id="4" name="Textfeld 3"/>
          <p:cNvSpPr txBox="1"/>
          <p:nvPr/>
        </p:nvSpPr>
        <p:spPr>
          <a:xfrm>
            <a:off x="3923928" y="37073"/>
            <a:ext cx="5220072" cy="8094524"/>
          </a:xfrm>
          <a:prstGeom prst="rect">
            <a:avLst/>
          </a:prstGeom>
          <a:solidFill>
            <a:schemeClr val="accent2">
              <a:alpha val="49000"/>
            </a:schemeClr>
          </a:solidFill>
        </p:spPr>
        <p:txBody>
          <a:bodyPr wrap="square" rtlCol="0">
            <a:spAutoFit/>
          </a:bodyPr>
          <a:lstStyle/>
          <a:p>
            <a:pPr>
              <a:buNone/>
            </a:pPr>
            <a:r>
              <a:rPr lang="la-Latn" sz="2000" dirty="0">
                <a:solidFill>
                  <a:schemeClr val="bg1"/>
                </a:solidFill>
              </a:rPr>
              <a:t>[Kal(endis) Ianuaris - </a:t>
            </a:r>
            <a:r>
              <a:rPr lang="la-Latn" sz="2000" i="1" dirty="0">
                <a:solidFill>
                  <a:schemeClr val="bg1"/>
                </a:solidFill>
              </a:rPr>
              <a:t>c</a:t>
            </a:r>
            <a:r>
              <a:rPr lang="la-Latn" sz="2000" dirty="0">
                <a:solidFill>
                  <a:schemeClr val="bg1"/>
                </a:solidFill>
              </a:rPr>
              <a:t>.42 -] </a:t>
            </a:r>
            <a:br>
              <a:rPr lang="la-Latn" sz="2000" dirty="0">
                <a:solidFill>
                  <a:schemeClr val="bg1"/>
                </a:solidFill>
              </a:rPr>
            </a:br>
            <a:r>
              <a:rPr lang="la-Latn" sz="2000" dirty="0">
                <a:solidFill>
                  <a:schemeClr val="bg1"/>
                </a:solidFill>
              </a:rPr>
              <a:t>[</a:t>
            </a:r>
            <a:r>
              <a:rPr lang="de-DE" sz="2000" dirty="0">
                <a:solidFill>
                  <a:schemeClr val="bg1"/>
                </a:solidFill>
              </a:rPr>
              <a:t>III</a:t>
            </a:r>
            <a:r>
              <a:rPr lang="la-Latn" sz="2000" dirty="0">
                <a:solidFill>
                  <a:schemeClr val="bg1"/>
                </a:solidFill>
              </a:rPr>
              <a:t> Nonas Ianuarias quod solvantur ac nuncupentur v]ọṭạ et ob salutem</a:t>
            </a:r>
            <a:br>
              <a:rPr lang="la-Latn" sz="2000" dirty="0">
                <a:solidFill>
                  <a:schemeClr val="bg1"/>
                </a:solidFill>
              </a:rPr>
            </a:br>
            <a:r>
              <a:rPr lang="la-Latn" sz="2000" dirty="0">
                <a:solidFill>
                  <a:schemeClr val="bg1"/>
                </a:solidFill>
              </a:rPr>
              <a:t>[domini nostri M(arci) Aureli Severi Alexandri Aug(usti) et ob aetern]ịtạtẹm</a:t>
            </a:r>
            <a:br>
              <a:rPr lang="la-Latn" sz="2000" dirty="0">
                <a:solidFill>
                  <a:schemeClr val="bg1"/>
                </a:solidFill>
              </a:rPr>
            </a:br>
            <a:r>
              <a:rPr lang="la-Latn" sz="2000" dirty="0">
                <a:solidFill>
                  <a:schemeClr val="bg1"/>
                </a:solidFill>
              </a:rPr>
              <a:t>[impe]ri p̣(opuli) [R(omani) </a:t>
            </a:r>
            <a:r>
              <a:rPr lang="la-Latn" sz="2000" b="1" dirty="0">
                <a:solidFill>
                  <a:srgbClr val="0070C0"/>
                </a:solidFill>
              </a:rPr>
              <a:t>Iovi O(ptimo) M(aximo)</a:t>
            </a:r>
            <a:r>
              <a:rPr lang="la-Latn" sz="2000" dirty="0">
                <a:solidFill>
                  <a:schemeClr val="bg1"/>
                </a:solidFill>
              </a:rPr>
              <a:t> b(ovem) m(arem), </a:t>
            </a:r>
            <a:r>
              <a:rPr lang="la-Latn" sz="2000" dirty="0">
                <a:solidFill>
                  <a:srgbClr val="0070C0"/>
                </a:solidFill>
              </a:rPr>
              <a:t>Iunoni Reginae </a:t>
            </a:r>
            <a:r>
              <a:rPr lang="la-Latn" sz="2000" dirty="0">
                <a:solidFill>
                  <a:schemeClr val="bg1"/>
                </a:solidFill>
              </a:rPr>
              <a:t>b(ovem) f(eminam), </a:t>
            </a:r>
            <a:r>
              <a:rPr lang="la-Latn" sz="2000" b="1" dirty="0">
                <a:solidFill>
                  <a:srgbClr val="0070C0"/>
                </a:solidFill>
              </a:rPr>
              <a:t>Minervae</a:t>
            </a:r>
            <a:r>
              <a:rPr lang="la-Latn" sz="2000" dirty="0">
                <a:solidFill>
                  <a:srgbClr val="0070C0"/>
                </a:solidFill>
              </a:rPr>
              <a:t> </a:t>
            </a:r>
            <a:r>
              <a:rPr lang="la-Latn" sz="2000" dirty="0">
                <a:solidFill>
                  <a:schemeClr val="bg1"/>
                </a:solidFill>
              </a:rPr>
              <a:t>b(ovem) f(eminam), </a:t>
            </a:r>
            <a:r>
              <a:rPr lang="la-Latn" sz="2000" b="1" dirty="0">
                <a:solidFill>
                  <a:srgbClr val="0070C0"/>
                </a:solidFill>
              </a:rPr>
              <a:t>Iovi Victori</a:t>
            </a:r>
            <a:r>
              <a:rPr lang="la-Latn" sz="2000" dirty="0">
                <a:solidFill>
                  <a:schemeClr val="bg1"/>
                </a:solidFill>
              </a:rPr>
              <a:t>] b(ovem) m(arem),</a:t>
            </a:r>
            <a:r>
              <a:rPr lang="de-DE" sz="2000" dirty="0">
                <a:solidFill>
                  <a:schemeClr val="bg1"/>
                </a:solidFill>
              </a:rPr>
              <a:t> </a:t>
            </a:r>
            <a:r>
              <a:rPr lang="la-Latn" sz="2000" dirty="0">
                <a:solidFill>
                  <a:schemeClr val="bg1"/>
                </a:solidFill>
              </a:rPr>
              <a:t>[  ̣  ̣  ̣  ̣ </a:t>
            </a:r>
            <a:r>
              <a:rPr lang="la-Latn" sz="2000" b="1" dirty="0">
                <a:solidFill>
                  <a:srgbClr val="0070C0"/>
                </a:solidFill>
              </a:rPr>
              <a:t>Marti Patri </a:t>
            </a:r>
            <a:r>
              <a:rPr lang="la-Latn" sz="2000" dirty="0">
                <a:solidFill>
                  <a:schemeClr val="bg1"/>
                </a:solidFill>
              </a:rPr>
              <a:t>taurum, </a:t>
            </a:r>
            <a:r>
              <a:rPr lang="la-Latn" sz="2000" b="1" dirty="0">
                <a:solidFill>
                  <a:srgbClr val="0070C0"/>
                </a:solidFill>
              </a:rPr>
              <a:t>Marti Victori </a:t>
            </a:r>
            <a:r>
              <a:rPr lang="la-Latn" sz="2000" dirty="0">
                <a:solidFill>
                  <a:schemeClr val="bg1"/>
                </a:solidFill>
              </a:rPr>
              <a:t>ta]ụrum</a:t>
            </a:r>
            <a:r>
              <a:rPr lang="de-DE" sz="2000" dirty="0">
                <a:solidFill>
                  <a:schemeClr val="bg1"/>
                </a:solidFill>
              </a:rPr>
              <a:t>. (…)</a:t>
            </a:r>
          </a:p>
          <a:p>
            <a:pPr>
              <a:buNone/>
            </a:pPr>
            <a:r>
              <a:rPr lang="de-DE" sz="2000" dirty="0">
                <a:solidFill>
                  <a:schemeClr val="bg1"/>
                </a:solidFill>
              </a:rPr>
              <a:t>VII</a:t>
            </a:r>
            <a:r>
              <a:rPr lang="la-Latn" sz="2000" dirty="0">
                <a:solidFill>
                  <a:schemeClr val="bg1"/>
                </a:solidFill>
              </a:rPr>
              <a:t>[</a:t>
            </a:r>
            <a:r>
              <a:rPr lang="de-DE" sz="2000" dirty="0">
                <a:solidFill>
                  <a:schemeClr val="bg1"/>
                </a:solidFill>
              </a:rPr>
              <a:t>II</a:t>
            </a:r>
            <a:r>
              <a:rPr lang="la-Latn" sz="2000" dirty="0">
                <a:solidFill>
                  <a:schemeClr val="bg1"/>
                </a:solidFill>
              </a:rPr>
              <a:t> Kal(endas)] Febraṛias ob </a:t>
            </a:r>
            <a:r>
              <a:rPr lang="la-Latn" sz="2000" dirty="0">
                <a:solidFill>
                  <a:srgbClr val="7030A0"/>
                </a:solidFill>
              </a:rPr>
              <a:t>ṇatạ[lem Divi Hadriani Divo </a:t>
            </a:r>
            <a:r>
              <a:rPr lang="la-Latn" sz="2000" b="1" dirty="0">
                <a:solidFill>
                  <a:srgbClr val="7030A0"/>
                </a:solidFill>
              </a:rPr>
              <a:t>Hadriano</a:t>
            </a:r>
            <a:r>
              <a:rPr lang="la-Latn" sz="2000" dirty="0">
                <a:solidFill>
                  <a:schemeClr val="bg1"/>
                </a:solidFill>
              </a:rPr>
              <a:t> b(ovem) m(arem)]</a:t>
            </a:r>
            <a:br>
              <a:rPr lang="la-Latn" sz="2000" dirty="0">
                <a:solidFill>
                  <a:schemeClr val="bg1"/>
                </a:solidFill>
              </a:rPr>
            </a:br>
            <a:r>
              <a:rPr lang="de-DE" sz="2000" dirty="0">
                <a:solidFill>
                  <a:schemeClr val="bg1"/>
                </a:solidFill>
              </a:rPr>
              <a:t>(…)</a:t>
            </a:r>
          </a:p>
          <a:p>
            <a:pPr>
              <a:buNone/>
            </a:pPr>
            <a:r>
              <a:rPr lang="la-Latn" sz="2000" dirty="0">
                <a:solidFill>
                  <a:schemeClr val="bg1"/>
                </a:solidFill>
              </a:rPr>
              <a:t>Kal(endis) Ṃ[a]rṭis ob c̣[e]r[imo]niạ[s natalicias Martis Patris Victoris Marti] P̣ạtri</a:t>
            </a:r>
            <a:br>
              <a:rPr lang="la-Latn" sz="2000" dirty="0">
                <a:solidFill>
                  <a:schemeClr val="bg1"/>
                </a:solidFill>
              </a:rPr>
            </a:br>
            <a:r>
              <a:rPr lang="la-Latn" sz="2000" dirty="0">
                <a:solidFill>
                  <a:schemeClr val="bg1"/>
                </a:solidFill>
              </a:rPr>
              <a:t>Vicṭoṛị tạụ[rum]</a:t>
            </a:r>
            <a:endParaRPr lang="de-DE" sz="2000" dirty="0">
              <a:solidFill>
                <a:schemeClr val="bg1"/>
              </a:solidFill>
            </a:endParaRPr>
          </a:p>
          <a:p>
            <a:pPr>
              <a:buNone/>
            </a:pPr>
            <a:r>
              <a:rPr lang="la-Latn" sz="2000" dirty="0">
                <a:solidFill>
                  <a:schemeClr val="bg1"/>
                </a:solidFill>
              </a:rPr>
              <a:t>[Kal(endis) Augustis ob </a:t>
            </a:r>
            <a:r>
              <a:rPr lang="la-Latn" sz="2000" dirty="0">
                <a:solidFill>
                  <a:srgbClr val="7030A0"/>
                </a:solidFill>
              </a:rPr>
              <a:t>n]atalem Divi Clauḍị ẹt Divi Perṭ[in]acis [Di]ṿọ Cl[audi]ọ </a:t>
            </a:r>
            <a:r>
              <a:rPr lang="la-Latn" sz="2000" dirty="0">
                <a:solidFill>
                  <a:schemeClr val="bg1"/>
                </a:solidFill>
              </a:rPr>
              <a:t>b(ovem) m(arem)</a:t>
            </a:r>
            <a:br>
              <a:rPr lang="la-Latn" sz="2000" dirty="0">
                <a:solidFill>
                  <a:schemeClr val="bg1"/>
                </a:solidFill>
              </a:rPr>
            </a:br>
            <a:r>
              <a:rPr lang="la-Latn" sz="2000" dirty="0">
                <a:solidFill>
                  <a:schemeClr val="bg1"/>
                </a:solidFill>
              </a:rPr>
              <a:t> </a:t>
            </a:r>
            <a:br>
              <a:rPr lang="la-Latn" sz="2000" dirty="0">
                <a:solidFill>
                  <a:schemeClr val="bg1"/>
                </a:solidFill>
              </a:rPr>
            </a:br>
            <a:endParaRPr lang="de-DE" sz="2000" dirty="0">
              <a:solidFill>
                <a:schemeClr val="bg1"/>
              </a:solidFill>
            </a:endParaRPr>
          </a:p>
          <a:p>
            <a:pPr>
              <a:buNone/>
            </a:pPr>
            <a:br>
              <a:rPr lang="la-Latn" sz="2000" dirty="0">
                <a:solidFill>
                  <a:schemeClr val="bg1"/>
                </a:solidFill>
              </a:rPr>
            </a:br>
            <a:endParaRPr lang="fr-FR" sz="2000" b="1" dirty="0">
              <a:solidFill>
                <a:schemeClr val="bg1"/>
              </a:solidFill>
            </a:endParaRPr>
          </a:p>
          <a:p>
            <a:pPr>
              <a:buFont typeface="Wingdings" pitchFamily="2" charset="2"/>
              <a:buChar char="q"/>
            </a:pPr>
            <a:endParaRPr lang="en-GB" sz="2000" dirty="0">
              <a:solidFill>
                <a:schemeClr val="bg1"/>
              </a:solidFill>
            </a:endParaRPr>
          </a:p>
        </p:txBody>
      </p:sp>
      <p:sp>
        <p:nvSpPr>
          <p:cNvPr id="5" name="Title 6"/>
          <p:cNvSpPr>
            <a:spLocks noGrp="1"/>
          </p:cNvSpPr>
          <p:nvPr>
            <p:ph type="title"/>
          </p:nvPr>
        </p:nvSpPr>
        <p:spPr>
          <a:xfrm>
            <a:off x="457200" y="155448"/>
            <a:ext cx="8229600" cy="1143000"/>
          </a:xfrm>
        </p:spPr>
        <p:txBody>
          <a:bodyPr>
            <a:normAutofit/>
          </a:bodyPr>
          <a:lstStyle/>
          <a:p>
            <a:pPr lvl="0"/>
            <a:r>
              <a:rPr lang="en-NZ" sz="4400" dirty="0">
                <a:latin typeface="Trajan Pro" pitchFamily="18" charset="0"/>
              </a:rPr>
              <a:t>Roman calendar</a:t>
            </a:r>
            <a:endParaRPr lang="en-GB" dirty="0"/>
          </a:p>
        </p:txBody>
      </p:sp>
    </p:spTree>
    <p:extLst>
      <p:ext uri="{BB962C8B-B14F-4D97-AF65-F5344CB8AC3E}">
        <p14:creationId xmlns:p14="http://schemas.microsoft.com/office/powerpoint/2010/main" val="3319321176"/>
      </p:ext>
    </p:extLst>
  </p:cSld>
  <p:clrMapOvr>
    <a:masterClrMapping/>
  </p:clrMapOvr>
  <p:transition spd="slow">
    <p:randomBar dir="vert"/>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16632"/>
            <a:ext cx="8883304" cy="6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896" y="4666837"/>
            <a:ext cx="5418442" cy="2074531"/>
          </a:xfrm>
          <a:prstGeom prst="rect">
            <a:avLst/>
          </a:prstGeom>
          <a:ln/>
        </p:spPr>
        <p:style>
          <a:lnRef idx="1">
            <a:schemeClr val="accent6"/>
          </a:lnRef>
          <a:fillRef idx="2">
            <a:schemeClr val="accent6"/>
          </a:fillRef>
          <a:effectRef idx="1">
            <a:schemeClr val="accent6"/>
          </a:effectRef>
          <a:fontRef idx="minor">
            <a:schemeClr val="dk1"/>
          </a:fontRef>
        </p:style>
      </p:pic>
      <p:pic>
        <p:nvPicPr>
          <p:cNvPr id="5124"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4432"/>
          <a:stretch/>
        </p:blipFill>
        <p:spPr bwMode="auto">
          <a:xfrm>
            <a:off x="3635896" y="1632120"/>
            <a:ext cx="5418442" cy="30347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6921" y="3129930"/>
            <a:ext cx="3526967" cy="353943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1400" b="1" dirty="0"/>
              <a:t>Liturgical </a:t>
            </a:r>
            <a:r>
              <a:rPr lang="en-GB" sz="1400" b="1" i="1" dirty="0" err="1"/>
              <a:t>fasti</a:t>
            </a:r>
            <a:r>
              <a:rPr lang="en-GB" sz="1400" b="1" dirty="0"/>
              <a:t> of the </a:t>
            </a:r>
            <a:r>
              <a:rPr lang="en-GB" sz="1400" b="1" dirty="0" err="1"/>
              <a:t>Arval</a:t>
            </a:r>
            <a:r>
              <a:rPr lang="en-GB" sz="1400" b="1" dirty="0"/>
              <a:t> brothers</a:t>
            </a:r>
          </a:p>
          <a:p>
            <a:r>
              <a:rPr lang="en-GB" sz="1400" dirty="0"/>
              <a:t>	&lt; </a:t>
            </a:r>
            <a:r>
              <a:rPr lang="en-GB" sz="1400" i="1" dirty="0" err="1"/>
              <a:t>arvum</a:t>
            </a:r>
            <a:r>
              <a:rPr lang="en-GB" sz="1400" dirty="0"/>
              <a:t> “field”</a:t>
            </a:r>
          </a:p>
          <a:p>
            <a:endParaRPr lang="en-GB" sz="1400" dirty="0"/>
          </a:p>
          <a:p>
            <a:pPr marL="285750" indent="-285750">
              <a:buFont typeface="Arial" panose="020B0604020202020204" pitchFamily="34" charset="0"/>
              <a:buChar char="•"/>
            </a:pPr>
            <a:r>
              <a:rPr lang="en-GB" sz="1400" dirty="0"/>
              <a:t>More than 240 fragments from various periods between 28 BC and AD 304</a:t>
            </a:r>
          </a:p>
          <a:p>
            <a:pPr marL="285750" indent="-285750">
              <a:buFont typeface="Arial" panose="020B0604020202020204" pitchFamily="34" charset="0"/>
              <a:buChar char="•"/>
            </a:pPr>
            <a:r>
              <a:rPr lang="en-GB" sz="1400" dirty="0"/>
              <a:t>Priestly college</a:t>
            </a:r>
          </a:p>
          <a:p>
            <a:pPr marL="742950" lvl="1" indent="-285750">
              <a:buFont typeface="Arial" panose="020B0604020202020204" pitchFamily="34" charset="0"/>
              <a:buChar char="•"/>
            </a:pPr>
            <a:r>
              <a:rPr lang="en-GB" sz="1400" dirty="0"/>
              <a:t>12 flamines/</a:t>
            </a:r>
            <a:r>
              <a:rPr lang="en-GB" sz="1400" dirty="0" err="1"/>
              <a:t>pontifec</a:t>
            </a:r>
            <a:endParaRPr lang="en-GB" sz="1400" dirty="0"/>
          </a:p>
          <a:p>
            <a:pPr marL="742950" lvl="1" indent="-285750">
              <a:buFont typeface="Arial" panose="020B0604020202020204" pitchFamily="34" charset="0"/>
              <a:buChar char="•"/>
            </a:pPr>
            <a:r>
              <a:rPr lang="en-GB" sz="1400" dirty="0"/>
              <a:t>sacrifice for </a:t>
            </a:r>
            <a:br>
              <a:rPr lang="en-GB" sz="1400" dirty="0"/>
            </a:br>
            <a:r>
              <a:rPr lang="en-GB" sz="1400" dirty="0"/>
              <a:t>(enigmatic) </a:t>
            </a:r>
            <a:r>
              <a:rPr lang="en-GB" sz="1400" b="1" dirty="0"/>
              <a:t>Dea </a:t>
            </a:r>
            <a:r>
              <a:rPr lang="en-GB" sz="1400" b="1" dirty="0" err="1"/>
              <a:t>Dia</a:t>
            </a:r>
            <a:r>
              <a:rPr lang="en-GB" sz="1400" b="1" dirty="0"/>
              <a:t> </a:t>
            </a:r>
            <a:r>
              <a:rPr lang="en-GB" sz="1400" dirty="0"/>
              <a:t>(for a good harvest)</a:t>
            </a:r>
          </a:p>
          <a:p>
            <a:pPr marL="742950" lvl="1" indent="-285750">
              <a:buFont typeface="Arial" panose="020B0604020202020204" pitchFamily="34" charset="0"/>
              <a:buChar char="•"/>
            </a:pPr>
            <a:r>
              <a:rPr lang="en-GB" sz="1400" dirty="0"/>
              <a:t>annually, full moon, May</a:t>
            </a:r>
          </a:p>
          <a:p>
            <a:pPr marL="285750" indent="-285750">
              <a:buFont typeface="Arial" panose="020B0604020202020204" pitchFamily="34" charset="0"/>
              <a:buChar char="•"/>
            </a:pPr>
            <a:r>
              <a:rPr lang="en-GB" sz="1400" dirty="0"/>
              <a:t>from 27 BC onwards: revived by Augustus; celebrating cults at emperors’ birthday </a:t>
            </a:r>
            <a:br>
              <a:rPr lang="en-GB" sz="1400" dirty="0"/>
            </a:br>
            <a:r>
              <a:rPr lang="en-GB" sz="1400" dirty="0"/>
              <a:t>(close link with “imperial cult”)</a:t>
            </a:r>
            <a:br>
              <a:rPr lang="en-GB" sz="1400" dirty="0"/>
            </a:br>
            <a:r>
              <a:rPr lang="en-GB" sz="1400" dirty="0"/>
              <a:t>         (e.g. M. Agrippa as </a:t>
            </a:r>
            <a:r>
              <a:rPr lang="en-GB" sz="1400" dirty="0" err="1"/>
              <a:t>Arval</a:t>
            </a:r>
            <a:r>
              <a:rPr lang="en-GB" sz="1400" dirty="0"/>
              <a:t> brother)</a:t>
            </a:r>
          </a:p>
        </p:txBody>
      </p:sp>
      <p:sp>
        <p:nvSpPr>
          <p:cNvPr id="4" name="Rectangle 3"/>
          <p:cNvSpPr/>
          <p:nvPr/>
        </p:nvSpPr>
        <p:spPr>
          <a:xfrm>
            <a:off x="3635896" y="5520552"/>
            <a:ext cx="5354912" cy="504056"/>
          </a:xfrm>
          <a:prstGeom prst="rect">
            <a:avLst/>
          </a:prstGeom>
          <a:solidFill>
            <a:srgbClr val="FFFF00">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580112" y="5232520"/>
            <a:ext cx="3122664" cy="144016"/>
          </a:xfrm>
          <a:prstGeom prst="rect">
            <a:avLst/>
          </a:prstGeom>
          <a:solidFill>
            <a:srgbClr val="FFFF00">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427984" y="2136176"/>
            <a:ext cx="3240360" cy="144016"/>
          </a:xfrm>
          <a:prstGeom prst="rect">
            <a:avLst/>
          </a:prstGeom>
          <a:solidFill>
            <a:srgbClr val="FFFF00">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436096" y="5013176"/>
            <a:ext cx="3384376" cy="219344"/>
          </a:xfrm>
          <a:prstGeom prst="rect">
            <a:avLst/>
          </a:prstGeom>
          <a:solidFill>
            <a:srgbClr val="FFFF00">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563888" y="5166209"/>
            <a:ext cx="3122664" cy="144016"/>
          </a:xfrm>
          <a:prstGeom prst="rect">
            <a:avLst/>
          </a:prstGeom>
          <a:solidFill>
            <a:srgbClr val="FFFF00">
              <a:alpha val="3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6381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1000"/>
                                        <p:tgtEl>
                                          <p:spTgt spid="5123"/>
                                        </p:tgtEl>
                                      </p:cBhvr>
                                    </p:animEffect>
                                    <p:anim calcmode="lin" valueType="num">
                                      <p:cBhvr>
                                        <p:cTn id="8" dur="1000" fill="hold"/>
                                        <p:tgtEl>
                                          <p:spTgt spid="5123"/>
                                        </p:tgtEl>
                                        <p:attrNameLst>
                                          <p:attrName>ppt_x</p:attrName>
                                        </p:attrNameLst>
                                      </p:cBhvr>
                                      <p:tavLst>
                                        <p:tav tm="0">
                                          <p:val>
                                            <p:strVal val="#ppt_x"/>
                                          </p:val>
                                        </p:tav>
                                        <p:tav tm="100000">
                                          <p:val>
                                            <p:strVal val="#ppt_x"/>
                                          </p:val>
                                        </p:tav>
                                      </p:tavLst>
                                    </p:anim>
                                    <p:anim calcmode="lin" valueType="num">
                                      <p:cBhvr>
                                        <p:cTn id="9" dur="1000" fill="hold"/>
                                        <p:tgtEl>
                                          <p:spTgt spid="512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124"/>
                                        </p:tgtEl>
                                        <p:attrNameLst>
                                          <p:attrName>style.visibility</p:attrName>
                                        </p:attrNameLst>
                                      </p:cBhvr>
                                      <p:to>
                                        <p:strVal val="visible"/>
                                      </p:to>
                                    </p:set>
                                    <p:animEffect transition="in" filter="fade">
                                      <p:cBhvr>
                                        <p:cTn id="12" dur="1000"/>
                                        <p:tgtEl>
                                          <p:spTgt spid="5124"/>
                                        </p:tgtEl>
                                      </p:cBhvr>
                                    </p:animEffect>
                                    <p:anim calcmode="lin" valueType="num">
                                      <p:cBhvr>
                                        <p:cTn id="13" dur="1000" fill="hold"/>
                                        <p:tgtEl>
                                          <p:spTgt spid="5124"/>
                                        </p:tgtEl>
                                        <p:attrNameLst>
                                          <p:attrName>ppt_x</p:attrName>
                                        </p:attrNameLst>
                                      </p:cBhvr>
                                      <p:tavLst>
                                        <p:tav tm="0">
                                          <p:val>
                                            <p:strVal val="#ppt_x"/>
                                          </p:val>
                                        </p:tav>
                                        <p:tav tm="100000">
                                          <p:val>
                                            <p:strVal val="#ppt_x"/>
                                          </p:val>
                                        </p:tav>
                                      </p:tavLst>
                                    </p:anim>
                                    <p:anim calcmode="lin" valueType="num">
                                      <p:cBhvr>
                                        <p:cTn id="14" dur="1000" fill="hold"/>
                                        <p:tgtEl>
                                          <p:spTgt spid="5124"/>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left)">
                                      <p:cBhvr>
                                        <p:cTn id="18" dur="1750"/>
                                        <p:tgtEl>
                                          <p:spTgt spid="4"/>
                                        </p:tgtEl>
                                      </p:cBhvr>
                                    </p:animEffect>
                                  </p:childTnLst>
                                </p:cTn>
                              </p:par>
                            </p:childTnLst>
                          </p:cTn>
                        </p:par>
                        <p:par>
                          <p:cTn id="19" fill="hold">
                            <p:stCondLst>
                              <p:cond delay="2750"/>
                            </p:stCondLst>
                            <p:childTnLst>
                              <p:par>
                                <p:cTn id="20" presetID="42" presetClass="entr" presetSubtype="0" fill="hold" grpId="0" nodeType="afterEffect">
                                  <p:stCondLst>
                                    <p:cond delay="75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1000"/>
                                        <p:tgtEl>
                                          <p:spTgt spid="3"/>
                                        </p:tgtEl>
                                      </p:cBhvr>
                                    </p:animEffect>
                                    <p:anim calcmode="lin" valueType="num">
                                      <p:cBhvr>
                                        <p:cTn id="23" dur="1000" fill="hold"/>
                                        <p:tgtEl>
                                          <p:spTgt spid="3"/>
                                        </p:tgtEl>
                                        <p:attrNameLst>
                                          <p:attrName>ppt_x</p:attrName>
                                        </p:attrNameLst>
                                      </p:cBhvr>
                                      <p:tavLst>
                                        <p:tav tm="0">
                                          <p:val>
                                            <p:strVal val="#ppt_x"/>
                                          </p:val>
                                        </p:tav>
                                        <p:tav tm="100000">
                                          <p:val>
                                            <p:strVal val="#ppt_x"/>
                                          </p:val>
                                        </p:tav>
                                      </p:tavLst>
                                    </p:anim>
                                    <p:anim calcmode="lin" valueType="num">
                                      <p:cBhvr>
                                        <p:cTn id="24" dur="1000" fill="hold"/>
                                        <p:tgtEl>
                                          <p:spTgt spid="3"/>
                                        </p:tgtEl>
                                        <p:attrNameLst>
                                          <p:attrName>ppt_y</p:attrName>
                                        </p:attrNameLst>
                                      </p:cBhvr>
                                      <p:tavLst>
                                        <p:tav tm="0">
                                          <p:val>
                                            <p:strVal val="#ppt_y+.1"/>
                                          </p:val>
                                        </p:tav>
                                        <p:tav tm="100000">
                                          <p:val>
                                            <p:strVal val="#ppt_y"/>
                                          </p:val>
                                        </p:tav>
                                      </p:tavLst>
                                    </p:anim>
                                  </p:childTnLst>
                                </p:cTn>
                              </p:par>
                            </p:childTnLst>
                          </p:cTn>
                        </p:par>
                        <p:par>
                          <p:cTn id="25" fill="hold">
                            <p:stCondLst>
                              <p:cond delay="4500"/>
                            </p:stCondLst>
                            <p:childTnLst>
                              <p:par>
                                <p:cTn id="26" presetID="22" presetClass="entr" presetSubtype="8"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left)">
                                      <p:cBhvr>
                                        <p:cTn id="28" dur="1750"/>
                                        <p:tgtEl>
                                          <p:spTgt spid="8"/>
                                        </p:tgtEl>
                                      </p:cBhvr>
                                    </p:animEffect>
                                  </p:childTnLst>
                                </p:cTn>
                              </p:par>
                            </p:childTnLst>
                          </p:cTn>
                        </p:par>
                        <p:par>
                          <p:cTn id="29" fill="hold">
                            <p:stCondLst>
                              <p:cond delay="6250"/>
                            </p:stCondLst>
                            <p:childTnLst>
                              <p:par>
                                <p:cTn id="30" presetID="22" presetClass="entr" presetSubtype="8" fill="hold" grpId="0" nodeType="after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left)">
                                      <p:cBhvr>
                                        <p:cTn id="32" dur="1750"/>
                                        <p:tgtEl>
                                          <p:spTgt spid="9"/>
                                        </p:tgtEl>
                                      </p:cBhvr>
                                    </p:animEffect>
                                  </p:childTnLst>
                                </p:cTn>
                              </p:par>
                            </p:childTnLst>
                          </p:cTn>
                        </p:par>
                        <p:par>
                          <p:cTn id="33" fill="hold">
                            <p:stCondLst>
                              <p:cond delay="8000"/>
                            </p:stCondLst>
                            <p:childTnLst>
                              <p:par>
                                <p:cTn id="34" presetID="22" presetClass="entr" presetSubtype="8" fill="hold" grpId="0" nodeType="after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wipe(left)">
                                      <p:cBhvr>
                                        <p:cTn id="36" dur="1750"/>
                                        <p:tgtEl>
                                          <p:spTgt spid="10"/>
                                        </p:tgtEl>
                                      </p:cBhvr>
                                    </p:animEffect>
                                  </p:childTnLst>
                                </p:cTn>
                              </p:par>
                            </p:childTnLst>
                          </p:cTn>
                        </p:par>
                        <p:par>
                          <p:cTn id="37" fill="hold">
                            <p:stCondLst>
                              <p:cond delay="9750"/>
                            </p:stCondLst>
                            <p:childTnLst>
                              <p:par>
                                <p:cTn id="38" presetID="22" presetClass="entr" presetSubtype="8" fill="hold" grpId="0" nodeType="after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wipe(left)">
                                      <p:cBhvr>
                                        <p:cTn id="40" dur="17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8" grpId="0" animBg="1"/>
      <p:bldP spid="9" grpId="0" animBg="1"/>
      <p:bldP spid="10" grpId="0" animBg="1"/>
      <p:bldP spid="11"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Polis religion?</a:t>
            </a:r>
          </a:p>
          <a:p>
            <a:r>
              <a:rPr lang="en-GB" dirty="0"/>
              <a:t>“Embedded  religion” </a:t>
            </a:r>
          </a:p>
          <a:p>
            <a:endParaRPr lang="en-GB" dirty="0"/>
          </a:p>
          <a:p>
            <a:r>
              <a:rPr lang="en-GB" dirty="0"/>
              <a:t>But does not the model of “polis/civic religion”  ignore other forms of religious experience…?</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279428162"/>
      </p:ext>
    </p:extLst>
  </p:cSld>
  <p:clrMapOvr>
    <a:masterClrMapping/>
  </p:clrMapOvr>
  <p:transition spd="slow">
    <p:randomBar dir="vert"/>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953129679"/>
      </p:ext>
    </p:extLst>
  </p:cSld>
  <p:clrMapOvr>
    <a:masterClrMapping/>
  </p:clrMapOvr>
  <p:transition spd="slow">
    <p:randomBar dir="vert"/>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a:t>end of lecture 4, 3</a:t>
            </a:r>
            <a:r>
              <a:rPr lang="en-GB" baseline="30000" dirty="0"/>
              <a:t>rd</a:t>
            </a:r>
            <a:r>
              <a:rPr lang="en-GB" dirty="0"/>
              <a:t> March 2014</a:t>
            </a:r>
          </a:p>
        </p:txBody>
      </p:sp>
    </p:spTree>
    <p:extLst>
      <p:ext uri="{BB962C8B-B14F-4D97-AF65-F5344CB8AC3E}">
        <p14:creationId xmlns:p14="http://schemas.microsoft.com/office/powerpoint/2010/main" val="654269636"/>
      </p:ext>
    </p:extLst>
  </p:cSld>
  <p:clrMapOvr>
    <a:masterClrMapping/>
  </p:clrMapOvr>
  <p:transition spd="slow">
    <p:randomBar dir="vert"/>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965104095"/>
      </p:ext>
    </p:extLst>
  </p:cSld>
  <p:clrMapOvr>
    <a:masterClrMapping/>
  </p:clrMapOvr>
  <p:transition spd="slow">
    <p:randomBar dir="vert"/>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25602" name="Picture 2" descr="http://books.openedition.org/pulg/docannexe/image/504/im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1737902"/>
            <a:ext cx="7452320" cy="4921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567082"/>
      </p:ext>
    </p:extLst>
  </p:cSld>
  <p:clrMapOvr>
    <a:masterClrMapping/>
  </p:clrMapOvr>
  <p:transition spd="slow">
    <p:randomBar dir="vert"/>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22530" name="Picture 2" descr="http://books.openedition.org/pulg/docannexe/image/502/img-2-small7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111" y="2204864"/>
            <a:ext cx="5362575" cy="22098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26502" y="4174233"/>
            <a:ext cx="4572000" cy="1200329"/>
          </a:xfrm>
          <a:prstGeom prst="rect">
            <a:avLst/>
          </a:prstGeom>
        </p:spPr>
        <p:txBody>
          <a:bodyPr>
            <a:spAutoFit/>
          </a:bodyPr>
          <a:lstStyle/>
          <a:p>
            <a:r>
              <a:rPr lang="en-GB" dirty="0"/>
              <a:t>Number of sacrifices to heroes and gods and the amount of money spent in the sacrificial calendars of </a:t>
            </a:r>
            <a:r>
              <a:rPr lang="en-GB" dirty="0" err="1"/>
              <a:t>Thorikos</a:t>
            </a:r>
            <a:r>
              <a:rPr lang="en-GB" dirty="0"/>
              <a:t>, Marathon, </a:t>
            </a:r>
            <a:r>
              <a:rPr lang="en-GB" dirty="0" err="1"/>
              <a:t>Erchia</a:t>
            </a:r>
            <a:r>
              <a:rPr lang="en-GB" dirty="0"/>
              <a:t> and the </a:t>
            </a:r>
            <a:r>
              <a:rPr lang="en-GB" dirty="0" err="1"/>
              <a:t>genos</a:t>
            </a:r>
            <a:r>
              <a:rPr lang="en-GB" dirty="0"/>
              <a:t> of ..</a:t>
            </a:r>
          </a:p>
        </p:txBody>
      </p:sp>
      <p:pic>
        <p:nvPicPr>
          <p:cNvPr id="22536" name="Picture 8" descr="Table 27. The Marathon calendar. Type and number of animals and expenses for sacrifices to heroes and go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5373216"/>
            <a:ext cx="3744416" cy="370162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187624" y="5805264"/>
            <a:ext cx="4572000" cy="923330"/>
          </a:xfrm>
          <a:prstGeom prst="rect">
            <a:avLst/>
          </a:prstGeom>
        </p:spPr>
        <p:txBody>
          <a:bodyPr>
            <a:spAutoFit/>
          </a:bodyPr>
          <a:lstStyle/>
          <a:p>
            <a:r>
              <a:rPr lang="en-GB" dirty="0">
                <a:solidFill>
                  <a:srgbClr val="FFC000"/>
                </a:solidFill>
              </a:rPr>
              <a:t>Table 27. The Marathon calendar. Type and number of animals and expenses for sacrifices to heroes and gods.</a:t>
            </a:r>
          </a:p>
        </p:txBody>
      </p:sp>
      <p:pic>
        <p:nvPicPr>
          <p:cNvPr id="22538" name="Picture 10" descr="Table 30. Number and kind of animals sacrificed to heroes and gods in the calendars of Thorikos, Marathon, Erchia and the genos of the Salaminioi."/>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32492"/>
            <a:ext cx="2556076" cy="2304120"/>
          </a:xfrm>
          <a:prstGeom prst="rect">
            <a:avLst/>
          </a:prstGeom>
          <a:noFill/>
          <a:extLst>
            <a:ext uri="{909E8E84-426E-40DD-AFC4-6F175D3DCCD1}">
              <a14:hiddenFill xmlns:a14="http://schemas.microsoft.com/office/drawing/2010/main">
                <a:solidFill>
                  <a:srgbClr val="FFFFFF"/>
                </a:solidFill>
              </a14:hiddenFill>
            </a:ext>
          </a:extLst>
        </p:spPr>
      </p:pic>
      <p:pic>
        <p:nvPicPr>
          <p:cNvPr id="22540" name="Picture 12" descr="Table 31. Sacrifices specified by an additi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30686" y="3573016"/>
            <a:ext cx="3047779" cy="2951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2020160"/>
      </p:ext>
    </p:extLst>
  </p:cSld>
  <p:clrMapOvr>
    <a:masterClrMapping/>
  </p:clrMapOvr>
  <p:transition spd="slow">
    <p:randomBar dir="vert"/>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Workshop 3</a:t>
            </a:r>
            <a:r>
              <a:rPr lang="en-GB" baseline="30000" dirty="0"/>
              <a:t>rd</a:t>
            </a:r>
            <a:r>
              <a:rPr lang="en-GB" dirty="0"/>
              <a:t> February</a:t>
            </a:r>
          </a:p>
        </p:txBody>
      </p:sp>
      <p:sp>
        <p:nvSpPr>
          <p:cNvPr id="3" name="Content Placeholder 2"/>
          <p:cNvSpPr>
            <a:spLocks noGrp="1"/>
          </p:cNvSpPr>
          <p:nvPr>
            <p:ph sz="half" idx="1"/>
          </p:nvPr>
        </p:nvSpPr>
        <p:spPr/>
        <p:txBody>
          <a:bodyPr>
            <a:normAutofit fontScale="70000" lnSpcReduction="20000"/>
          </a:bodyPr>
          <a:lstStyle/>
          <a:p>
            <a:endParaRPr lang="en-GB" dirty="0"/>
          </a:p>
        </p:txBody>
      </p:sp>
      <p:sp>
        <p:nvSpPr>
          <p:cNvPr id="4" name="Content Placeholder 3"/>
          <p:cNvSpPr>
            <a:spLocks noGrp="1"/>
          </p:cNvSpPr>
          <p:nvPr>
            <p:ph sz="half" idx="2"/>
          </p:nvPr>
        </p:nvSpPr>
        <p:spPr/>
        <p:txBody>
          <a:bodyPr>
            <a:normAutofit fontScale="70000" lnSpcReduction="20000"/>
          </a:bodyPr>
          <a:lstStyle/>
          <a:p>
            <a:r>
              <a:rPr lang="en-GB" b="1" dirty="0"/>
              <a:t>Major secondary work: H.S. </a:t>
            </a:r>
            <a:r>
              <a:rPr lang="en-GB" b="1" dirty="0" err="1"/>
              <a:t>Versnel</a:t>
            </a:r>
            <a:r>
              <a:rPr lang="en-GB" b="1" dirty="0"/>
              <a:t>, </a:t>
            </a:r>
            <a:r>
              <a:rPr lang="en-GB" b="1" i="1" dirty="0" err="1"/>
              <a:t>Ter</a:t>
            </a:r>
            <a:r>
              <a:rPr lang="en-GB" b="1" i="1" dirty="0"/>
              <a:t> </a:t>
            </a:r>
            <a:r>
              <a:rPr lang="en-GB" b="1" i="1" dirty="0" err="1"/>
              <a:t>Unus</a:t>
            </a:r>
            <a:r>
              <a:rPr lang="en-GB" b="1" i="1" dirty="0"/>
              <a:t>. Isis, </a:t>
            </a:r>
            <a:r>
              <a:rPr lang="en-GB" b="1" i="1" dirty="0" err="1"/>
              <a:t>Dionysos</a:t>
            </a:r>
            <a:r>
              <a:rPr lang="en-GB" b="1" i="1" dirty="0"/>
              <a:t>, Hermes. Three Studies in Henotheism.</a:t>
            </a:r>
            <a:r>
              <a:rPr lang="en-GB" b="1" dirty="0"/>
              <a:t> Inconsistencies in Greek and Roman Religion 1. Leiden: E.J. Brill, 1990. </a:t>
            </a:r>
          </a:p>
          <a:p>
            <a:r>
              <a:rPr lang="en-GB" dirty="0"/>
              <a:t>after </a:t>
            </a:r>
            <a:r>
              <a:rPr lang="en-GB" dirty="0" err="1"/>
              <a:t>Versnel</a:t>
            </a:r>
            <a:r>
              <a:rPr lang="en-GB" dirty="0"/>
              <a:t>, there are well-known features of the religious mentality of the Hellenistic and Roman period, such as: </a:t>
            </a:r>
            <a:br>
              <a:rPr lang="en-GB" dirty="0"/>
            </a:br>
            <a:r>
              <a:rPr lang="en-GB" dirty="0"/>
              <a:t>(</a:t>
            </a:r>
            <a:r>
              <a:rPr lang="en-GB" dirty="0">
                <a:solidFill>
                  <a:srgbClr val="FFC000"/>
                </a:solidFill>
              </a:rPr>
              <a:t>1) "claims to universal worship" are typical; (2) "miracles or epiphanies serve as evidence of a god's greatness"; </a:t>
            </a:r>
            <a:br>
              <a:rPr lang="en-GB" dirty="0">
                <a:solidFill>
                  <a:srgbClr val="FFC000"/>
                </a:solidFill>
              </a:rPr>
            </a:br>
            <a:r>
              <a:rPr lang="en-GB" dirty="0">
                <a:solidFill>
                  <a:srgbClr val="FFC000"/>
                </a:solidFill>
              </a:rPr>
              <a:t>(3) the dogmatic elevation of one god above all others and the concomitant affective exclusion of other gods" is typical;</a:t>
            </a:r>
            <a:br>
              <a:rPr lang="en-GB" dirty="0">
                <a:solidFill>
                  <a:srgbClr val="FFC000"/>
                </a:solidFill>
              </a:rPr>
            </a:br>
            <a:r>
              <a:rPr lang="en-GB" dirty="0">
                <a:solidFill>
                  <a:srgbClr val="FFC000"/>
                </a:solidFill>
              </a:rPr>
              <a:t>(4) "public confession of guilt toward the god" is typical; etc.</a:t>
            </a:r>
          </a:p>
          <a:p>
            <a:endParaRPr lang="en-GB" dirty="0"/>
          </a:p>
        </p:txBody>
      </p:sp>
    </p:spTree>
    <p:extLst>
      <p:ext uri="{BB962C8B-B14F-4D97-AF65-F5344CB8AC3E}">
        <p14:creationId xmlns:p14="http://schemas.microsoft.com/office/powerpoint/2010/main" val="1151804541"/>
      </p:ext>
    </p:extLst>
  </p:cSld>
  <p:clrMapOvr>
    <a:masterClrMapping/>
  </p:clrMapOvr>
  <p:transition spd="slow">
    <p:randomBar dir="vert"/>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p:nvPr>
        </p:nvSpPr>
        <p:spPr/>
        <p:txBody>
          <a:bodyPr/>
          <a:lstStyle/>
          <a:p>
            <a:r>
              <a:rPr lang="en-GB" dirty="0"/>
              <a:t>Lecture 3 – 31</a:t>
            </a:r>
            <a:r>
              <a:rPr lang="en-GB" baseline="30000" dirty="0"/>
              <a:t>st</a:t>
            </a:r>
            <a:r>
              <a:rPr lang="en-GB" dirty="0"/>
              <a:t> January 2014</a:t>
            </a:r>
          </a:p>
        </p:txBody>
      </p:sp>
    </p:spTree>
    <p:extLst>
      <p:ext uri="{BB962C8B-B14F-4D97-AF65-F5344CB8AC3E}">
        <p14:creationId xmlns:p14="http://schemas.microsoft.com/office/powerpoint/2010/main" val="3865979399"/>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19185</TotalTime>
  <Words>5353</Words>
  <Application>Microsoft Office PowerPoint</Application>
  <PresentationFormat>On-screen Show (4:3)</PresentationFormat>
  <Paragraphs>757</Paragraphs>
  <Slides>97</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97</vt:i4>
      </vt:variant>
    </vt:vector>
  </HeadingPairs>
  <TitlesOfParts>
    <vt:vector size="107" baseType="lpstr">
      <vt:lpstr>Andalus</vt:lpstr>
      <vt:lpstr>Trajan Pro</vt:lpstr>
      <vt:lpstr>Arial</vt:lpstr>
      <vt:lpstr>Britannic Bold</vt:lpstr>
      <vt:lpstr>Calibri</vt:lpstr>
      <vt:lpstr>Constantia</vt:lpstr>
      <vt:lpstr>Times New Roman</vt:lpstr>
      <vt:lpstr>Wingdings</vt:lpstr>
      <vt:lpstr>Wingdings 2</vt:lpstr>
      <vt:lpstr>Paper</vt:lpstr>
      <vt:lpstr>CLAH7017 KEY THEMES</vt:lpstr>
      <vt:lpstr>Polis religion – civic cult</vt:lpstr>
      <vt:lpstr>Polis religion – civic cult</vt:lpstr>
      <vt:lpstr>Polis religion – civic cult</vt:lpstr>
      <vt:lpstr>Polis religion – civic cult</vt:lpstr>
      <vt:lpstr>THEME II: Polis religion &amp; civic cults</vt:lpstr>
      <vt:lpstr>Polis religion – civic cult</vt:lpstr>
      <vt:lpstr>Religion, society and politics</vt:lpstr>
      <vt:lpstr>Religion, society and politics</vt:lpstr>
      <vt:lpstr>Religion, society and politics</vt:lpstr>
      <vt:lpstr>Religion, society and politics</vt:lpstr>
      <vt:lpstr>Religion, society and politics</vt:lpstr>
      <vt:lpstr>Religion, society and politics</vt:lpstr>
      <vt:lpstr>Religion, society and politics</vt:lpstr>
      <vt:lpstr>Religion, society and politics</vt:lpstr>
      <vt:lpstr>Religion, society and politics</vt:lpstr>
      <vt:lpstr>Religion, society and politics</vt:lpstr>
      <vt:lpstr>Religion, society and politics</vt:lpstr>
      <vt:lpstr>Religion, society and politics</vt:lpstr>
      <vt:lpstr>Religion, society and politics</vt:lpstr>
      <vt:lpstr>PowerPoint Presentation</vt:lpstr>
      <vt:lpstr>Summary: “Polis religion”… </vt:lpstr>
      <vt:lpstr>Orthopraxy as basis</vt:lpstr>
      <vt:lpstr>Orthopraxy as basis</vt:lpstr>
      <vt:lpstr>Defining “Religion”</vt:lpstr>
      <vt:lpstr>Defining “Religion”: appropriate…?</vt:lpstr>
      <vt:lpstr>religio – first use by Cicero</vt:lpstr>
      <vt:lpstr>religio – first use by Cicero</vt:lpstr>
      <vt:lpstr>religio – first use by Cicero</vt:lpstr>
      <vt:lpstr>religio: Oxford Latin Dictionary</vt:lpstr>
      <vt:lpstr>Greco-Roman religion: basics…</vt:lpstr>
      <vt:lpstr>Greco-Roman religion: basics…</vt:lpstr>
      <vt:lpstr>Greco-Roman religion: basics…</vt:lpstr>
      <vt:lpstr>Greco-Roman religion: basics…</vt:lpstr>
      <vt:lpstr>Greco-Roman religion: basics…</vt:lpstr>
      <vt:lpstr>Greco-Roman religion: basics…</vt:lpstr>
      <vt:lpstr>Greco-Roman religion: basics…</vt:lpstr>
      <vt:lpstr>Greco-Roman religion: basics…</vt:lpstr>
      <vt:lpstr>Greco-Roman religion: basics…</vt:lpstr>
      <vt:lpstr>A ‘Social’ Religion</vt:lpstr>
      <vt:lpstr>A ‘Social’ Religion</vt:lpstr>
      <vt:lpstr>A ‘Social’ Religion</vt:lpstr>
      <vt:lpstr>PowerPoint Presentation</vt:lpstr>
      <vt:lpstr>Hadrian’s Wall</vt:lpstr>
      <vt:lpstr>PowerPoint Presentation</vt:lpstr>
      <vt:lpstr>Religion &amp; freedom</vt:lpstr>
      <vt:lpstr>Religion &amp; freedom</vt:lpstr>
      <vt:lpstr>Religion &amp; freedom</vt:lpstr>
      <vt:lpstr>Religion &amp; freedom</vt:lpstr>
      <vt:lpstr>Religion &amp; freedom</vt:lpstr>
      <vt:lpstr>Religion &amp; freedom</vt:lpstr>
      <vt:lpstr>Greco-Roman religion: basics…</vt:lpstr>
      <vt:lpstr>PowerPoint Presentation</vt:lpstr>
      <vt:lpstr>Friday: debate</vt:lpstr>
      <vt:lpstr>Workshop Henotheism / Atheism</vt:lpstr>
      <vt:lpstr>Workshop Henotheism / Atheism</vt:lpstr>
      <vt:lpstr>Workshop Henotheism / Atheism</vt:lpstr>
      <vt:lpstr>Workshop Henotheism / Atheism</vt:lpstr>
      <vt:lpstr>Workshop Henotheism / Atheism</vt:lpstr>
      <vt:lpstr>Workshop Henotheism / Atheism</vt:lpstr>
      <vt:lpstr>Workshop Henotheism / Atheism</vt:lpstr>
      <vt:lpstr>Workshop Henotheism / Atheism</vt:lpstr>
      <vt:lpstr>Workshop Henotheism / Atheism</vt:lpstr>
      <vt:lpstr>Philosophy &amp; Atheism</vt:lpstr>
      <vt:lpstr>Philosophy &amp; Atheism</vt:lpstr>
      <vt:lpstr>Philosophy &amp; Atheism</vt:lpstr>
      <vt:lpstr>Philosophy &amp; Atheism</vt:lpstr>
      <vt:lpstr>Philosophy &amp; Atheism</vt:lpstr>
      <vt:lpstr>Philosophy &amp; Atheism</vt:lpstr>
      <vt:lpstr>Philosophy &amp; Atheism</vt:lpstr>
      <vt:lpstr>Key Concepts - Summary</vt:lpstr>
      <vt:lpstr>Key Concepts - Summary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Roman calendar</vt:lpstr>
      <vt:lpstr>Roman calendar</vt:lpstr>
      <vt:lpstr>Roman calendar</vt:lpstr>
      <vt:lpstr>Roman calendar</vt:lpstr>
      <vt:lpstr>PowerPoint Presentation</vt:lpstr>
      <vt:lpstr>PowerPoint Presentation</vt:lpstr>
      <vt:lpstr>PowerPoint Presentation</vt:lpstr>
      <vt:lpstr>end of lecture 4, 3rd March 2014</vt:lpstr>
      <vt:lpstr>PowerPoint Presentation</vt:lpstr>
      <vt:lpstr>PowerPoint Presentation</vt:lpstr>
      <vt:lpstr>PowerPoint Presentation</vt:lpstr>
      <vt:lpstr>Workshop 3rd February</vt:lpstr>
      <vt:lpstr>Lecture 3 – 31st January 2014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Religions in Antiquity</dc:title>
  <dc:creator>Ralph</dc:creator>
  <cp:lastModifiedBy>Ralph Haeussler</cp:lastModifiedBy>
  <cp:revision>699</cp:revision>
  <cp:lastPrinted>2014-02-07T06:26:53Z</cp:lastPrinted>
  <dcterms:created xsi:type="dcterms:W3CDTF">2014-01-26T14:38:50Z</dcterms:created>
  <dcterms:modified xsi:type="dcterms:W3CDTF">2017-02-06T08:28:29Z</dcterms:modified>
</cp:coreProperties>
</file>