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4121D7-5001-C755-B2D8-0B9C90AA0E71}" v="63" dt="2026-10-08T13:27:35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21" d="100"/>
          <a:sy n="121" d="100"/>
        </p:scale>
        <p:origin x="17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r>
              <a:rPr lang="en-US" sz="1200" b="1">
                <a:solidFill>
                  <a:srgbClr val="182B3C"/>
                </a:solidFill>
                <a:latin typeface="Arial"/>
              </a:rPr>
              <a:t>Sales index (2019 = 100)</a:t>
            </a:r>
          </a:p>
        </c:rich>
      </c:tx>
      <c:overlay val="0"/>
    </c:title>
    <c:autoTitleDeleted val="0"/>
    <c:plotArea>
      <c:layout/>
      <c:barChart>
        <c:barDir val="bar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 index</c:v>
                </c:pt>
              </c:strCache>
            </c:strRef>
          </c:tx>
          <c:spPr>
            <a:solidFill>
              <a:srgbClr val="E0AC41"/>
            </a:solidFill>
          </c:spPr>
          <c:invertIfNegative val="1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2019 baseline</c:v>
                </c:pt>
                <c:pt idx="1">
                  <c:v>2023–2025 average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100</c:v>
                </c:pt>
                <c:pt idx="1">
                  <c:v>75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0-228F-4E21-8F98-DAC300974E3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>
                <a:latin typeface="Arial"/>
              </a:defRPr>
            </a:pPr>
            <a:endParaRPr lang="en-US"/>
          </a:p>
        </c:txPr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  <c:max val="110"/>
          <c:min val="0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>
                <a:latin typeface="Arial"/>
              </a:defRPr>
            </a:pPr>
            <a:endParaRPr lang="en-US"/>
          </a:p>
        </c:txPr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4E151D-C8AF-4CE3-8C47-5930957AFB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7A1A2B4-926B-4599-9F49-13CCCFEDA6BB}">
      <dgm:prSet phldrT="[Text]" custT="1"/>
      <dgm:spPr/>
      <dgm:t>
        <a:bodyPr/>
        <a:lstStyle/>
        <a:p>
          <a:r>
            <a:rPr lang="en-US" sz="2000" b="1" i="0" dirty="0">
              <a:latin typeface="Arial" panose="020B0604020202020204" pitchFamily="34" charset="0"/>
              <a:cs typeface="Arial" panose="020B0604020202020204" pitchFamily="34" charset="0"/>
            </a:rPr>
            <a:t>Business context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CA1489-5094-42DD-8450-7A79F76CA766}" type="parTrans" cxnId="{07412452-6E89-4405-97F4-1947F10A2572}">
      <dgm:prSet/>
      <dgm:spPr/>
      <dgm:t>
        <a:bodyPr/>
        <a:lstStyle/>
        <a:p>
          <a:endParaRPr lang="en-US"/>
        </a:p>
      </dgm:t>
    </dgm:pt>
    <dgm:pt modelId="{0962468A-043B-45E5-91BE-80EB586068DD}" type="sibTrans" cxnId="{07412452-6E89-4405-97F4-1947F10A2572}">
      <dgm:prSet/>
      <dgm:spPr/>
      <dgm:t>
        <a:bodyPr/>
        <a:lstStyle/>
        <a:p>
          <a:endParaRPr lang="en-US"/>
        </a:p>
      </dgm:t>
    </dgm:pt>
    <dgm:pt modelId="{F166EE1E-8F32-4BC8-987A-F61C7A76985D}">
      <dgm:prSet phldrT="[Text]" custT="1"/>
      <dgm:spPr/>
      <dgm:t>
        <a:bodyPr/>
        <a:lstStyle/>
        <a:p>
          <a:r>
            <a:rPr lang="en-US" sz="2000" b="1" i="0">
              <a:latin typeface="Arial" panose="020B0604020202020204" pitchFamily="34" charset="0"/>
              <a:cs typeface="Arial" panose="020B0604020202020204" pitchFamily="34" charset="0"/>
            </a:rPr>
            <a:t>Problem scope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C2BA2C-A856-4056-A22B-32C5E14BE587}" type="parTrans" cxnId="{75ED5A50-A93B-464D-8666-1E55D9F99705}">
      <dgm:prSet/>
      <dgm:spPr/>
      <dgm:t>
        <a:bodyPr/>
        <a:lstStyle/>
        <a:p>
          <a:endParaRPr lang="en-US"/>
        </a:p>
      </dgm:t>
    </dgm:pt>
    <dgm:pt modelId="{5F193A89-6B1B-4C9E-9765-30079F8F4EBA}" type="sibTrans" cxnId="{75ED5A50-A93B-464D-8666-1E55D9F99705}">
      <dgm:prSet/>
      <dgm:spPr/>
      <dgm:t>
        <a:bodyPr/>
        <a:lstStyle/>
        <a:p>
          <a:endParaRPr lang="en-US"/>
        </a:p>
      </dgm:t>
    </dgm:pt>
    <dgm:pt modelId="{B10DEFD1-7D21-429C-BFB9-732F55DE5AA2}">
      <dgm:prSet phldrT="[Text]" custT="1"/>
      <dgm:spPr/>
      <dgm:t>
        <a:bodyPr/>
        <a:lstStyle/>
        <a:p>
          <a:r>
            <a:rPr lang="en-US" sz="2000" b="1" i="0">
              <a:latin typeface="Arial" panose="020B0604020202020204" pitchFamily="34" charset="0"/>
              <a:cs typeface="Arial" panose="020B0604020202020204" pitchFamily="34" charset="0"/>
            </a:rPr>
            <a:t>PESTEL critique + application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D61152-1DB3-456F-8BF7-E7EF574E6844}" type="parTrans" cxnId="{41F2E8D7-E8E1-4BCB-95C9-F91504308A17}">
      <dgm:prSet/>
      <dgm:spPr/>
      <dgm:t>
        <a:bodyPr/>
        <a:lstStyle/>
        <a:p>
          <a:endParaRPr lang="en-US"/>
        </a:p>
      </dgm:t>
    </dgm:pt>
    <dgm:pt modelId="{0F454CDF-2CF9-4CFE-B126-F87091FCB7DB}" type="sibTrans" cxnId="{41F2E8D7-E8E1-4BCB-95C9-F91504308A17}">
      <dgm:prSet/>
      <dgm:spPr/>
      <dgm:t>
        <a:bodyPr/>
        <a:lstStyle/>
        <a:p>
          <a:endParaRPr lang="en-US"/>
        </a:p>
      </dgm:t>
    </dgm:pt>
    <dgm:pt modelId="{D1FC85AE-55FF-4244-94C7-0AA55B37B0C8}">
      <dgm:prSet phldrT="[Text]" custT="1"/>
      <dgm:spPr/>
      <dgm:t>
        <a:bodyPr/>
        <a:lstStyle/>
        <a:p>
          <a:r>
            <a:rPr lang="en-US" sz="2000" b="1" i="0">
              <a:latin typeface="Arial" panose="020B0604020202020204" pitchFamily="34" charset="0"/>
              <a:cs typeface="Arial" panose="020B0604020202020204" pitchFamily="34" charset="0"/>
            </a:rPr>
            <a:t>Fishbone critique + application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B889F5-8412-4F42-B2A9-1C6D36C2142B}" type="parTrans" cxnId="{D813BBDB-360D-44CB-88AB-72E79BDAA8AF}">
      <dgm:prSet/>
      <dgm:spPr/>
      <dgm:t>
        <a:bodyPr/>
        <a:lstStyle/>
        <a:p>
          <a:endParaRPr lang="en-US"/>
        </a:p>
      </dgm:t>
    </dgm:pt>
    <dgm:pt modelId="{6732708A-0B17-495F-B999-A453EB6D9F6E}" type="sibTrans" cxnId="{D813BBDB-360D-44CB-88AB-72E79BDAA8AF}">
      <dgm:prSet/>
      <dgm:spPr/>
      <dgm:t>
        <a:bodyPr/>
        <a:lstStyle/>
        <a:p>
          <a:endParaRPr lang="en-US"/>
        </a:p>
      </dgm:t>
    </dgm:pt>
    <dgm:pt modelId="{C9C9B038-A42B-4D72-B5ED-2B9962641613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Key Findings</a:t>
          </a:r>
        </a:p>
      </dgm:t>
    </dgm:pt>
    <dgm:pt modelId="{EB4BF356-20F3-40AB-BDF6-DD987A0E7092}" type="parTrans" cxnId="{F9A53DE4-43D0-4D37-8126-6297870609AD}">
      <dgm:prSet/>
      <dgm:spPr/>
      <dgm:t>
        <a:bodyPr/>
        <a:lstStyle/>
        <a:p>
          <a:endParaRPr lang="en-US"/>
        </a:p>
      </dgm:t>
    </dgm:pt>
    <dgm:pt modelId="{B5A0F70C-B466-4CEA-B265-0EA8C90E104D}" type="sibTrans" cxnId="{F9A53DE4-43D0-4D37-8126-6297870609AD}">
      <dgm:prSet/>
      <dgm:spPr/>
      <dgm:t>
        <a:bodyPr/>
        <a:lstStyle/>
        <a:p>
          <a:endParaRPr lang="en-US"/>
        </a:p>
      </dgm:t>
    </dgm:pt>
    <dgm:pt modelId="{F4D41934-8DD8-4950-BAF9-62B8DC33165D}" type="pres">
      <dgm:prSet presAssocID="{A34E151D-C8AF-4CE3-8C47-5930957AFB3C}" presName="diagram" presStyleCnt="0">
        <dgm:presLayoutVars>
          <dgm:dir/>
          <dgm:resizeHandles val="exact"/>
        </dgm:presLayoutVars>
      </dgm:prSet>
      <dgm:spPr/>
    </dgm:pt>
    <dgm:pt modelId="{AEFA35B1-7181-4A99-8257-0A7E7F3A2ED3}" type="pres">
      <dgm:prSet presAssocID="{F7A1A2B4-926B-4599-9F49-13CCCFEDA6BB}" presName="node" presStyleLbl="node1" presStyleIdx="0" presStyleCnt="5">
        <dgm:presLayoutVars>
          <dgm:bulletEnabled val="1"/>
        </dgm:presLayoutVars>
      </dgm:prSet>
      <dgm:spPr/>
    </dgm:pt>
    <dgm:pt modelId="{A05DF7A2-1BDD-4985-8215-0796BE6E3679}" type="pres">
      <dgm:prSet presAssocID="{0962468A-043B-45E5-91BE-80EB586068DD}" presName="sibTrans" presStyleCnt="0"/>
      <dgm:spPr/>
    </dgm:pt>
    <dgm:pt modelId="{164351DF-1E4C-4467-BDF2-D3594F7DDF60}" type="pres">
      <dgm:prSet presAssocID="{F166EE1E-8F32-4BC8-987A-F61C7A76985D}" presName="node" presStyleLbl="node1" presStyleIdx="1" presStyleCnt="5">
        <dgm:presLayoutVars>
          <dgm:bulletEnabled val="1"/>
        </dgm:presLayoutVars>
      </dgm:prSet>
      <dgm:spPr/>
    </dgm:pt>
    <dgm:pt modelId="{F6107B9E-B28C-489A-A232-50CF36660AF5}" type="pres">
      <dgm:prSet presAssocID="{5F193A89-6B1B-4C9E-9765-30079F8F4EBA}" presName="sibTrans" presStyleCnt="0"/>
      <dgm:spPr/>
    </dgm:pt>
    <dgm:pt modelId="{60F25778-D7F2-4D91-AD52-97E44141243F}" type="pres">
      <dgm:prSet presAssocID="{B10DEFD1-7D21-429C-BFB9-732F55DE5AA2}" presName="node" presStyleLbl="node1" presStyleIdx="2" presStyleCnt="5">
        <dgm:presLayoutVars>
          <dgm:bulletEnabled val="1"/>
        </dgm:presLayoutVars>
      </dgm:prSet>
      <dgm:spPr/>
    </dgm:pt>
    <dgm:pt modelId="{892CC4AC-65D4-4188-A83B-96235A36C219}" type="pres">
      <dgm:prSet presAssocID="{0F454CDF-2CF9-4CFE-B126-F87091FCB7DB}" presName="sibTrans" presStyleCnt="0"/>
      <dgm:spPr/>
    </dgm:pt>
    <dgm:pt modelId="{4D03D8A7-3F6B-420F-8126-B06B0AA6953C}" type="pres">
      <dgm:prSet presAssocID="{D1FC85AE-55FF-4244-94C7-0AA55B37B0C8}" presName="node" presStyleLbl="node1" presStyleIdx="3" presStyleCnt="5">
        <dgm:presLayoutVars>
          <dgm:bulletEnabled val="1"/>
        </dgm:presLayoutVars>
      </dgm:prSet>
      <dgm:spPr/>
    </dgm:pt>
    <dgm:pt modelId="{617B33D9-1E3E-4F8C-872F-19E265257A7C}" type="pres">
      <dgm:prSet presAssocID="{6732708A-0B17-495F-B999-A453EB6D9F6E}" presName="sibTrans" presStyleCnt="0"/>
      <dgm:spPr/>
    </dgm:pt>
    <dgm:pt modelId="{2EE20592-52C0-4CA1-BFAE-143BE8C3F93B}" type="pres">
      <dgm:prSet presAssocID="{C9C9B038-A42B-4D72-B5ED-2B9962641613}" presName="node" presStyleLbl="node1" presStyleIdx="4" presStyleCnt="5">
        <dgm:presLayoutVars>
          <dgm:bulletEnabled val="1"/>
        </dgm:presLayoutVars>
      </dgm:prSet>
      <dgm:spPr/>
    </dgm:pt>
  </dgm:ptLst>
  <dgm:cxnLst>
    <dgm:cxn modelId="{75ED5A50-A93B-464D-8666-1E55D9F99705}" srcId="{A34E151D-C8AF-4CE3-8C47-5930957AFB3C}" destId="{F166EE1E-8F32-4BC8-987A-F61C7A76985D}" srcOrd="1" destOrd="0" parTransId="{FAC2BA2C-A856-4056-A22B-32C5E14BE587}" sibTransId="{5F193A89-6B1B-4C9E-9765-30079F8F4EBA}"/>
    <dgm:cxn modelId="{07412452-6E89-4405-97F4-1947F10A2572}" srcId="{A34E151D-C8AF-4CE3-8C47-5930957AFB3C}" destId="{F7A1A2B4-926B-4599-9F49-13CCCFEDA6BB}" srcOrd="0" destOrd="0" parTransId="{B0CA1489-5094-42DD-8450-7A79F76CA766}" sibTransId="{0962468A-043B-45E5-91BE-80EB586068DD}"/>
    <dgm:cxn modelId="{31941C7A-56E3-41D4-93C2-B4E06469EF34}" type="presOf" srcId="{F166EE1E-8F32-4BC8-987A-F61C7A76985D}" destId="{164351DF-1E4C-4467-BDF2-D3594F7DDF60}" srcOrd="0" destOrd="0" presId="urn:microsoft.com/office/officeart/2005/8/layout/default"/>
    <dgm:cxn modelId="{C10C0280-3BA1-4122-9412-BADDCB61F936}" type="presOf" srcId="{C9C9B038-A42B-4D72-B5ED-2B9962641613}" destId="{2EE20592-52C0-4CA1-BFAE-143BE8C3F93B}" srcOrd="0" destOrd="0" presId="urn:microsoft.com/office/officeart/2005/8/layout/default"/>
    <dgm:cxn modelId="{0F1464C0-5A48-416B-AC0D-6E6958F87754}" type="presOf" srcId="{F7A1A2B4-926B-4599-9F49-13CCCFEDA6BB}" destId="{AEFA35B1-7181-4A99-8257-0A7E7F3A2ED3}" srcOrd="0" destOrd="0" presId="urn:microsoft.com/office/officeart/2005/8/layout/default"/>
    <dgm:cxn modelId="{6C31DECA-A48A-4EB2-A593-D38CC80BDC09}" type="presOf" srcId="{D1FC85AE-55FF-4244-94C7-0AA55B37B0C8}" destId="{4D03D8A7-3F6B-420F-8126-B06B0AA6953C}" srcOrd="0" destOrd="0" presId="urn:microsoft.com/office/officeart/2005/8/layout/default"/>
    <dgm:cxn modelId="{26E6B3D3-84F0-449E-87F0-E36469A9386B}" type="presOf" srcId="{A34E151D-C8AF-4CE3-8C47-5930957AFB3C}" destId="{F4D41934-8DD8-4950-BAF9-62B8DC33165D}" srcOrd="0" destOrd="0" presId="urn:microsoft.com/office/officeart/2005/8/layout/default"/>
    <dgm:cxn modelId="{41F2E8D7-E8E1-4BCB-95C9-F91504308A17}" srcId="{A34E151D-C8AF-4CE3-8C47-5930957AFB3C}" destId="{B10DEFD1-7D21-429C-BFB9-732F55DE5AA2}" srcOrd="2" destOrd="0" parTransId="{D2D61152-1DB3-456F-8BF7-E7EF574E6844}" sibTransId="{0F454CDF-2CF9-4CFE-B126-F87091FCB7DB}"/>
    <dgm:cxn modelId="{D813BBDB-360D-44CB-88AB-72E79BDAA8AF}" srcId="{A34E151D-C8AF-4CE3-8C47-5930957AFB3C}" destId="{D1FC85AE-55FF-4244-94C7-0AA55B37B0C8}" srcOrd="3" destOrd="0" parTransId="{4DB889F5-8412-4F42-B2A9-1C6D36C2142B}" sibTransId="{6732708A-0B17-495F-B999-A453EB6D9F6E}"/>
    <dgm:cxn modelId="{F9A53DE4-43D0-4D37-8126-6297870609AD}" srcId="{A34E151D-C8AF-4CE3-8C47-5930957AFB3C}" destId="{C9C9B038-A42B-4D72-B5ED-2B9962641613}" srcOrd="4" destOrd="0" parTransId="{EB4BF356-20F3-40AB-BDF6-DD987A0E7092}" sibTransId="{B5A0F70C-B466-4CEA-B265-0EA8C90E104D}"/>
    <dgm:cxn modelId="{7F76A2E9-9ABB-4A04-B5CE-20A0294D13A0}" type="presOf" srcId="{B10DEFD1-7D21-429C-BFB9-732F55DE5AA2}" destId="{60F25778-D7F2-4D91-AD52-97E44141243F}" srcOrd="0" destOrd="0" presId="urn:microsoft.com/office/officeart/2005/8/layout/default"/>
    <dgm:cxn modelId="{9A711184-45DE-4683-B597-A8CA4DC45770}" type="presParOf" srcId="{F4D41934-8DD8-4950-BAF9-62B8DC33165D}" destId="{AEFA35B1-7181-4A99-8257-0A7E7F3A2ED3}" srcOrd="0" destOrd="0" presId="urn:microsoft.com/office/officeart/2005/8/layout/default"/>
    <dgm:cxn modelId="{2CCDDB1D-FB3F-4C73-A80C-4B022260A423}" type="presParOf" srcId="{F4D41934-8DD8-4950-BAF9-62B8DC33165D}" destId="{A05DF7A2-1BDD-4985-8215-0796BE6E3679}" srcOrd="1" destOrd="0" presId="urn:microsoft.com/office/officeart/2005/8/layout/default"/>
    <dgm:cxn modelId="{83A36568-A32E-41CE-9EDC-AB4AD241553B}" type="presParOf" srcId="{F4D41934-8DD8-4950-BAF9-62B8DC33165D}" destId="{164351DF-1E4C-4467-BDF2-D3594F7DDF60}" srcOrd="2" destOrd="0" presId="urn:microsoft.com/office/officeart/2005/8/layout/default"/>
    <dgm:cxn modelId="{E4C4B839-C4E4-4078-A7F0-8E20FC29839E}" type="presParOf" srcId="{F4D41934-8DD8-4950-BAF9-62B8DC33165D}" destId="{F6107B9E-B28C-489A-A232-50CF36660AF5}" srcOrd="3" destOrd="0" presId="urn:microsoft.com/office/officeart/2005/8/layout/default"/>
    <dgm:cxn modelId="{0B1ED581-953A-41E8-8261-5CCAB1B325C3}" type="presParOf" srcId="{F4D41934-8DD8-4950-BAF9-62B8DC33165D}" destId="{60F25778-D7F2-4D91-AD52-97E44141243F}" srcOrd="4" destOrd="0" presId="urn:microsoft.com/office/officeart/2005/8/layout/default"/>
    <dgm:cxn modelId="{5D3B0727-7D80-404D-8311-7AB55F70D8F5}" type="presParOf" srcId="{F4D41934-8DD8-4950-BAF9-62B8DC33165D}" destId="{892CC4AC-65D4-4188-A83B-96235A36C219}" srcOrd="5" destOrd="0" presId="urn:microsoft.com/office/officeart/2005/8/layout/default"/>
    <dgm:cxn modelId="{526506AF-5AD9-492D-B645-BCDF73858454}" type="presParOf" srcId="{F4D41934-8DD8-4950-BAF9-62B8DC33165D}" destId="{4D03D8A7-3F6B-420F-8126-B06B0AA6953C}" srcOrd="6" destOrd="0" presId="urn:microsoft.com/office/officeart/2005/8/layout/default"/>
    <dgm:cxn modelId="{2CA62575-887A-42C8-A0C1-5F6E3D76E604}" type="presParOf" srcId="{F4D41934-8DD8-4950-BAF9-62B8DC33165D}" destId="{617B33D9-1E3E-4F8C-872F-19E265257A7C}" srcOrd="7" destOrd="0" presId="urn:microsoft.com/office/officeart/2005/8/layout/default"/>
    <dgm:cxn modelId="{2D037144-06EE-4F30-A9D8-363E33E17C81}" type="presParOf" srcId="{F4D41934-8DD8-4950-BAF9-62B8DC33165D}" destId="{2EE20592-52C0-4CA1-BFAE-143BE8C3F93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C5E8FB-BC71-4A8E-A18B-35D17D2CAD0E}" type="doc">
      <dgm:prSet loTypeId="urn:microsoft.com/office/officeart/2005/8/layout/process1" loCatId="process" qsTypeId="urn:microsoft.com/office/officeart/2005/8/quickstyle/simple1" qsCatId="simple" csTypeId="urn:microsoft.com/office/officeart/2005/8/colors/accent0_1" csCatId="mainScheme" phldr="1"/>
      <dgm:spPr/>
    </dgm:pt>
    <dgm:pt modelId="{B08A680D-4D24-4B3D-B98A-F356B2220C2E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Retail Environment</a:t>
          </a:r>
        </a:p>
      </dgm:t>
    </dgm:pt>
    <dgm:pt modelId="{8F2D640C-34A3-43C9-8172-5FF8C7D5A6EC}" type="parTrans" cxnId="{269EDE45-67D0-4888-AB49-2CC92803E66B}">
      <dgm:prSet/>
      <dgm:spPr/>
      <dgm:t>
        <a:bodyPr/>
        <a:lstStyle/>
        <a:p>
          <a:endParaRPr lang="en-US"/>
        </a:p>
      </dgm:t>
    </dgm:pt>
    <dgm:pt modelId="{62C428E1-ACB9-4343-A6E2-AEF6A1922046}" type="sibTrans" cxnId="{269EDE45-67D0-4888-AB49-2CC92803E66B}">
      <dgm:prSet/>
      <dgm:spPr/>
      <dgm:t>
        <a:bodyPr/>
        <a:lstStyle/>
        <a:p>
          <a:endParaRPr lang="en-US"/>
        </a:p>
      </dgm:t>
    </dgm:pt>
    <dgm:pt modelId="{70AA2C90-0001-44EE-8F98-C0028025BFC6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Hybrid Working</a:t>
          </a:r>
        </a:p>
      </dgm:t>
    </dgm:pt>
    <dgm:pt modelId="{F0643209-D78B-4B64-A334-1B08F78B5BF2}" type="parTrans" cxnId="{67DF80DA-9FF0-4736-9942-EDE97CF74120}">
      <dgm:prSet/>
      <dgm:spPr/>
      <dgm:t>
        <a:bodyPr/>
        <a:lstStyle/>
        <a:p>
          <a:endParaRPr lang="en-US"/>
        </a:p>
      </dgm:t>
    </dgm:pt>
    <dgm:pt modelId="{7E8B2B4B-6AB6-473C-8258-206E63A42245}" type="sibTrans" cxnId="{67DF80DA-9FF0-4736-9942-EDE97CF74120}">
      <dgm:prSet/>
      <dgm:spPr/>
      <dgm:t>
        <a:bodyPr/>
        <a:lstStyle/>
        <a:p>
          <a:endParaRPr lang="en-US"/>
        </a:p>
      </dgm:t>
    </dgm:pt>
    <dgm:pt modelId="{2203748E-EED5-474D-84F5-AA11949E0941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External Cost</a:t>
          </a:r>
        </a:p>
      </dgm:t>
    </dgm:pt>
    <dgm:pt modelId="{7BE85750-E528-4420-BA55-5E6ADF8E2A13}" type="parTrans" cxnId="{91607FF7-EC8B-42F2-B96F-8B143E587D24}">
      <dgm:prSet/>
      <dgm:spPr/>
      <dgm:t>
        <a:bodyPr/>
        <a:lstStyle/>
        <a:p>
          <a:endParaRPr lang="en-US"/>
        </a:p>
      </dgm:t>
    </dgm:pt>
    <dgm:pt modelId="{FEA55581-27B7-45ED-8117-40ED2B122E7A}" type="sibTrans" cxnId="{91607FF7-EC8B-42F2-B96F-8B143E587D24}">
      <dgm:prSet/>
      <dgm:spPr/>
      <dgm:t>
        <a:bodyPr/>
        <a:lstStyle/>
        <a:p>
          <a:endParaRPr lang="en-US"/>
        </a:p>
      </dgm:t>
    </dgm:pt>
    <dgm:pt modelId="{827E7D9C-B94B-4194-82BC-7891676B73AC}" type="pres">
      <dgm:prSet presAssocID="{11C5E8FB-BC71-4A8E-A18B-35D17D2CAD0E}" presName="Name0" presStyleCnt="0">
        <dgm:presLayoutVars>
          <dgm:dir/>
          <dgm:resizeHandles val="exact"/>
        </dgm:presLayoutVars>
      </dgm:prSet>
      <dgm:spPr/>
    </dgm:pt>
    <dgm:pt modelId="{C96A551B-5324-4AC5-98B8-1C394D63D658}" type="pres">
      <dgm:prSet presAssocID="{B08A680D-4D24-4B3D-B98A-F356B2220C2E}" presName="node" presStyleLbl="node1" presStyleIdx="0" presStyleCnt="3">
        <dgm:presLayoutVars>
          <dgm:bulletEnabled val="1"/>
        </dgm:presLayoutVars>
      </dgm:prSet>
      <dgm:spPr/>
    </dgm:pt>
    <dgm:pt modelId="{15BA9530-9AF0-4B92-9906-8DA41F48C4CC}" type="pres">
      <dgm:prSet presAssocID="{62C428E1-ACB9-4343-A6E2-AEF6A1922046}" presName="sibTrans" presStyleLbl="sibTrans2D1" presStyleIdx="0" presStyleCnt="2"/>
      <dgm:spPr/>
    </dgm:pt>
    <dgm:pt modelId="{51E4C1D7-DD61-40D6-A01E-B528E5253788}" type="pres">
      <dgm:prSet presAssocID="{62C428E1-ACB9-4343-A6E2-AEF6A1922046}" presName="connectorText" presStyleLbl="sibTrans2D1" presStyleIdx="0" presStyleCnt="2"/>
      <dgm:spPr/>
    </dgm:pt>
    <dgm:pt modelId="{C3987EB0-6505-4779-ACD3-647A683D56AE}" type="pres">
      <dgm:prSet presAssocID="{70AA2C90-0001-44EE-8F98-C0028025BFC6}" presName="node" presStyleLbl="node1" presStyleIdx="1" presStyleCnt="3">
        <dgm:presLayoutVars>
          <dgm:bulletEnabled val="1"/>
        </dgm:presLayoutVars>
      </dgm:prSet>
      <dgm:spPr/>
    </dgm:pt>
    <dgm:pt modelId="{F5FE0540-4FE6-4720-AE0B-F484978B116A}" type="pres">
      <dgm:prSet presAssocID="{7E8B2B4B-6AB6-473C-8258-206E63A42245}" presName="sibTrans" presStyleLbl="sibTrans2D1" presStyleIdx="1" presStyleCnt="2"/>
      <dgm:spPr/>
    </dgm:pt>
    <dgm:pt modelId="{6EBE1078-6B4B-4E7D-94AB-C06649F647DA}" type="pres">
      <dgm:prSet presAssocID="{7E8B2B4B-6AB6-473C-8258-206E63A42245}" presName="connectorText" presStyleLbl="sibTrans2D1" presStyleIdx="1" presStyleCnt="2"/>
      <dgm:spPr/>
    </dgm:pt>
    <dgm:pt modelId="{488F3776-D9DF-47FB-9FB2-808C8EF08AEF}" type="pres">
      <dgm:prSet presAssocID="{2203748E-EED5-474D-84F5-AA11949E0941}" presName="node" presStyleLbl="node1" presStyleIdx="2" presStyleCnt="3">
        <dgm:presLayoutVars>
          <dgm:bulletEnabled val="1"/>
        </dgm:presLayoutVars>
      </dgm:prSet>
      <dgm:spPr/>
    </dgm:pt>
  </dgm:ptLst>
  <dgm:cxnLst>
    <dgm:cxn modelId="{762D3503-0DC3-4E47-8A8A-74B9098563DB}" type="presOf" srcId="{B08A680D-4D24-4B3D-B98A-F356B2220C2E}" destId="{C96A551B-5324-4AC5-98B8-1C394D63D658}" srcOrd="0" destOrd="0" presId="urn:microsoft.com/office/officeart/2005/8/layout/process1"/>
    <dgm:cxn modelId="{75B11B1C-8F1A-49EB-BB48-0D61D2944F36}" type="presOf" srcId="{62C428E1-ACB9-4343-A6E2-AEF6A1922046}" destId="{51E4C1D7-DD61-40D6-A01E-B528E5253788}" srcOrd="1" destOrd="0" presId="urn:microsoft.com/office/officeart/2005/8/layout/process1"/>
    <dgm:cxn modelId="{3B57971D-07C8-4E19-92FC-C7030B345FD6}" type="presOf" srcId="{62C428E1-ACB9-4343-A6E2-AEF6A1922046}" destId="{15BA9530-9AF0-4B92-9906-8DA41F48C4CC}" srcOrd="0" destOrd="0" presId="urn:microsoft.com/office/officeart/2005/8/layout/process1"/>
    <dgm:cxn modelId="{269EDE45-67D0-4888-AB49-2CC92803E66B}" srcId="{11C5E8FB-BC71-4A8E-A18B-35D17D2CAD0E}" destId="{B08A680D-4D24-4B3D-B98A-F356B2220C2E}" srcOrd="0" destOrd="0" parTransId="{8F2D640C-34A3-43C9-8172-5FF8C7D5A6EC}" sibTransId="{62C428E1-ACB9-4343-A6E2-AEF6A1922046}"/>
    <dgm:cxn modelId="{9F9D085F-2C30-4A60-82CF-61F7935304CC}" type="presOf" srcId="{2203748E-EED5-474D-84F5-AA11949E0941}" destId="{488F3776-D9DF-47FB-9FB2-808C8EF08AEF}" srcOrd="0" destOrd="0" presId="urn:microsoft.com/office/officeart/2005/8/layout/process1"/>
    <dgm:cxn modelId="{9223A19A-AF36-4FAA-B9C9-93800F03A975}" type="presOf" srcId="{11C5E8FB-BC71-4A8E-A18B-35D17D2CAD0E}" destId="{827E7D9C-B94B-4194-82BC-7891676B73AC}" srcOrd="0" destOrd="0" presId="urn:microsoft.com/office/officeart/2005/8/layout/process1"/>
    <dgm:cxn modelId="{494F04C3-32E6-4EFC-8071-37C2EF34037F}" type="presOf" srcId="{7E8B2B4B-6AB6-473C-8258-206E63A42245}" destId="{F5FE0540-4FE6-4720-AE0B-F484978B116A}" srcOrd="0" destOrd="0" presId="urn:microsoft.com/office/officeart/2005/8/layout/process1"/>
    <dgm:cxn modelId="{2EC793C4-48A3-4B08-955D-B7B2FAE39847}" type="presOf" srcId="{7E8B2B4B-6AB6-473C-8258-206E63A42245}" destId="{6EBE1078-6B4B-4E7D-94AB-C06649F647DA}" srcOrd="1" destOrd="0" presId="urn:microsoft.com/office/officeart/2005/8/layout/process1"/>
    <dgm:cxn modelId="{67DF80DA-9FF0-4736-9942-EDE97CF74120}" srcId="{11C5E8FB-BC71-4A8E-A18B-35D17D2CAD0E}" destId="{70AA2C90-0001-44EE-8F98-C0028025BFC6}" srcOrd="1" destOrd="0" parTransId="{F0643209-D78B-4B64-A334-1B08F78B5BF2}" sibTransId="{7E8B2B4B-6AB6-473C-8258-206E63A42245}"/>
    <dgm:cxn modelId="{91607FF7-EC8B-42F2-B96F-8B143E587D24}" srcId="{11C5E8FB-BC71-4A8E-A18B-35D17D2CAD0E}" destId="{2203748E-EED5-474D-84F5-AA11949E0941}" srcOrd="2" destOrd="0" parTransId="{7BE85750-E528-4420-BA55-5E6ADF8E2A13}" sibTransId="{FEA55581-27B7-45ED-8117-40ED2B122E7A}"/>
    <dgm:cxn modelId="{8C4434FE-63C0-43BB-A91F-AAC99882E14E}" type="presOf" srcId="{70AA2C90-0001-44EE-8F98-C0028025BFC6}" destId="{C3987EB0-6505-4779-ACD3-647A683D56AE}" srcOrd="0" destOrd="0" presId="urn:microsoft.com/office/officeart/2005/8/layout/process1"/>
    <dgm:cxn modelId="{8AA3636B-EAE1-4E79-8CD6-BC27876F2DA0}" type="presParOf" srcId="{827E7D9C-B94B-4194-82BC-7891676B73AC}" destId="{C96A551B-5324-4AC5-98B8-1C394D63D658}" srcOrd="0" destOrd="0" presId="urn:microsoft.com/office/officeart/2005/8/layout/process1"/>
    <dgm:cxn modelId="{A60699F3-7BD1-469C-9447-E0FB8280AF4F}" type="presParOf" srcId="{827E7D9C-B94B-4194-82BC-7891676B73AC}" destId="{15BA9530-9AF0-4B92-9906-8DA41F48C4CC}" srcOrd="1" destOrd="0" presId="urn:microsoft.com/office/officeart/2005/8/layout/process1"/>
    <dgm:cxn modelId="{87F9BFF7-499B-498E-BD29-7D787236A244}" type="presParOf" srcId="{15BA9530-9AF0-4B92-9906-8DA41F48C4CC}" destId="{51E4C1D7-DD61-40D6-A01E-B528E5253788}" srcOrd="0" destOrd="0" presId="urn:microsoft.com/office/officeart/2005/8/layout/process1"/>
    <dgm:cxn modelId="{5EF0DA64-2AE1-4189-9A48-2FCA0C74F038}" type="presParOf" srcId="{827E7D9C-B94B-4194-82BC-7891676B73AC}" destId="{C3987EB0-6505-4779-ACD3-647A683D56AE}" srcOrd="2" destOrd="0" presId="urn:microsoft.com/office/officeart/2005/8/layout/process1"/>
    <dgm:cxn modelId="{999FA114-5490-4D4A-B87E-709B9A1E956B}" type="presParOf" srcId="{827E7D9C-B94B-4194-82BC-7891676B73AC}" destId="{F5FE0540-4FE6-4720-AE0B-F484978B116A}" srcOrd="3" destOrd="0" presId="urn:microsoft.com/office/officeart/2005/8/layout/process1"/>
    <dgm:cxn modelId="{C23D1BF0-A460-44B5-A59C-37E0842B3014}" type="presParOf" srcId="{F5FE0540-4FE6-4720-AE0B-F484978B116A}" destId="{6EBE1078-6B4B-4E7D-94AB-C06649F647DA}" srcOrd="0" destOrd="0" presId="urn:microsoft.com/office/officeart/2005/8/layout/process1"/>
    <dgm:cxn modelId="{61191DDD-11B6-4F0E-9287-ED08738C167A}" type="presParOf" srcId="{827E7D9C-B94B-4194-82BC-7891676B73AC}" destId="{488F3776-D9DF-47FB-9FB2-808C8EF08AE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C2D771-AB75-4419-BAA3-C95CE6183F59}" type="doc">
      <dgm:prSet loTypeId="urn:microsoft.com/office/officeart/2005/8/layout/process1" loCatId="process" qsTypeId="urn:microsoft.com/office/officeart/2005/8/quickstyle/simple1" qsCatId="simple" csTypeId="urn:microsoft.com/office/officeart/2005/8/colors/accent0_1" csCatId="mainScheme" phldr="1"/>
      <dgm:spPr/>
    </dgm:pt>
    <dgm:pt modelId="{A7DF0387-DD10-4030-9036-3E920F52897C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Ordering process</a:t>
          </a:r>
        </a:p>
      </dgm:t>
    </dgm:pt>
    <dgm:pt modelId="{183301B5-2A95-4DAB-9A49-41A966012E65}" type="parTrans" cxnId="{9C5EA5A0-9AC6-4962-A165-C24695FF0BED}">
      <dgm:prSet/>
      <dgm:spPr/>
      <dgm:t>
        <a:bodyPr/>
        <a:lstStyle/>
        <a:p>
          <a:endParaRPr lang="en-US"/>
        </a:p>
      </dgm:t>
    </dgm:pt>
    <dgm:pt modelId="{CF1B51A4-92E4-40DE-921C-C9BD0A2D8E3A}" type="sibTrans" cxnId="{9C5EA5A0-9AC6-4962-A165-C24695FF0BED}">
      <dgm:prSet/>
      <dgm:spPr/>
      <dgm:t>
        <a:bodyPr/>
        <a:lstStyle/>
        <a:p>
          <a:endParaRPr lang="en-US"/>
        </a:p>
      </dgm:t>
    </dgm:pt>
    <dgm:pt modelId="{50E1886D-435A-421B-9BE6-35DD5C770004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Waiting time</a:t>
          </a:r>
        </a:p>
      </dgm:t>
    </dgm:pt>
    <dgm:pt modelId="{C15AA4F4-68F6-4494-9AD1-0EC2B2C03019}" type="parTrans" cxnId="{7527B220-22A2-426F-A3E1-316813BB39AB}">
      <dgm:prSet/>
      <dgm:spPr/>
      <dgm:t>
        <a:bodyPr/>
        <a:lstStyle/>
        <a:p>
          <a:endParaRPr lang="en-US"/>
        </a:p>
      </dgm:t>
    </dgm:pt>
    <dgm:pt modelId="{5E095524-0C84-415D-8C32-E418BCC14156}" type="sibTrans" cxnId="{7527B220-22A2-426F-A3E1-316813BB39AB}">
      <dgm:prSet/>
      <dgm:spPr/>
      <dgm:t>
        <a:bodyPr/>
        <a:lstStyle/>
        <a:p>
          <a:endParaRPr lang="en-US"/>
        </a:p>
      </dgm:t>
    </dgm:pt>
    <dgm:pt modelId="{ECEE7939-D328-484A-9DBB-D985B5CF1BDD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Customer data</a:t>
          </a:r>
        </a:p>
      </dgm:t>
    </dgm:pt>
    <dgm:pt modelId="{091AAFB8-7C4E-4035-9596-2D3537DBC3A5}" type="parTrans" cxnId="{711F23EC-6436-4B4E-A512-A5918FE29EE5}">
      <dgm:prSet/>
      <dgm:spPr/>
      <dgm:t>
        <a:bodyPr/>
        <a:lstStyle/>
        <a:p>
          <a:endParaRPr lang="en-US"/>
        </a:p>
      </dgm:t>
    </dgm:pt>
    <dgm:pt modelId="{B6FD9393-E176-4654-8506-3B4A351347D0}" type="sibTrans" cxnId="{711F23EC-6436-4B4E-A512-A5918FE29EE5}">
      <dgm:prSet/>
      <dgm:spPr/>
      <dgm:t>
        <a:bodyPr/>
        <a:lstStyle/>
        <a:p>
          <a:endParaRPr lang="en-US"/>
        </a:p>
      </dgm:t>
    </dgm:pt>
    <dgm:pt modelId="{C8A6EAC8-02F9-40D9-8A4B-77A75D098E2C}" type="pres">
      <dgm:prSet presAssocID="{4DC2D771-AB75-4419-BAA3-C95CE6183F59}" presName="Name0" presStyleCnt="0">
        <dgm:presLayoutVars>
          <dgm:dir/>
          <dgm:resizeHandles val="exact"/>
        </dgm:presLayoutVars>
      </dgm:prSet>
      <dgm:spPr/>
    </dgm:pt>
    <dgm:pt modelId="{94013A02-56ED-4A1F-9B13-24E3EA658347}" type="pres">
      <dgm:prSet presAssocID="{A7DF0387-DD10-4030-9036-3E920F52897C}" presName="node" presStyleLbl="node1" presStyleIdx="0" presStyleCnt="3">
        <dgm:presLayoutVars>
          <dgm:bulletEnabled val="1"/>
        </dgm:presLayoutVars>
      </dgm:prSet>
      <dgm:spPr/>
    </dgm:pt>
    <dgm:pt modelId="{F93F92B2-3F72-4F16-B7D3-08F77D4876BE}" type="pres">
      <dgm:prSet presAssocID="{CF1B51A4-92E4-40DE-921C-C9BD0A2D8E3A}" presName="sibTrans" presStyleLbl="sibTrans2D1" presStyleIdx="0" presStyleCnt="2"/>
      <dgm:spPr/>
    </dgm:pt>
    <dgm:pt modelId="{A8F10CD4-9880-491A-B7AF-B679F1C4EB89}" type="pres">
      <dgm:prSet presAssocID="{CF1B51A4-92E4-40DE-921C-C9BD0A2D8E3A}" presName="connectorText" presStyleLbl="sibTrans2D1" presStyleIdx="0" presStyleCnt="2"/>
      <dgm:spPr/>
    </dgm:pt>
    <dgm:pt modelId="{B6B86087-EF79-48A8-89E7-EF775CE0E573}" type="pres">
      <dgm:prSet presAssocID="{50E1886D-435A-421B-9BE6-35DD5C770004}" presName="node" presStyleLbl="node1" presStyleIdx="1" presStyleCnt="3">
        <dgm:presLayoutVars>
          <dgm:bulletEnabled val="1"/>
        </dgm:presLayoutVars>
      </dgm:prSet>
      <dgm:spPr/>
    </dgm:pt>
    <dgm:pt modelId="{EAA33F2E-580F-404E-8D15-B8263F56E23B}" type="pres">
      <dgm:prSet presAssocID="{5E095524-0C84-415D-8C32-E418BCC14156}" presName="sibTrans" presStyleLbl="sibTrans2D1" presStyleIdx="1" presStyleCnt="2"/>
      <dgm:spPr/>
    </dgm:pt>
    <dgm:pt modelId="{8E509E09-D33F-4695-9327-E56C9F28A267}" type="pres">
      <dgm:prSet presAssocID="{5E095524-0C84-415D-8C32-E418BCC14156}" presName="connectorText" presStyleLbl="sibTrans2D1" presStyleIdx="1" presStyleCnt="2"/>
      <dgm:spPr/>
    </dgm:pt>
    <dgm:pt modelId="{E50704EC-0871-4BEC-A2BA-BD1B8009CD4E}" type="pres">
      <dgm:prSet presAssocID="{ECEE7939-D328-484A-9DBB-D985B5CF1BDD}" presName="node" presStyleLbl="node1" presStyleIdx="2" presStyleCnt="3">
        <dgm:presLayoutVars>
          <dgm:bulletEnabled val="1"/>
        </dgm:presLayoutVars>
      </dgm:prSet>
      <dgm:spPr/>
    </dgm:pt>
  </dgm:ptLst>
  <dgm:cxnLst>
    <dgm:cxn modelId="{7527B220-22A2-426F-A3E1-316813BB39AB}" srcId="{4DC2D771-AB75-4419-BAA3-C95CE6183F59}" destId="{50E1886D-435A-421B-9BE6-35DD5C770004}" srcOrd="1" destOrd="0" parTransId="{C15AA4F4-68F6-4494-9AD1-0EC2B2C03019}" sibTransId="{5E095524-0C84-415D-8C32-E418BCC14156}"/>
    <dgm:cxn modelId="{6AA16569-8A98-49D8-97AF-72845AD39346}" type="presOf" srcId="{5E095524-0C84-415D-8C32-E418BCC14156}" destId="{EAA33F2E-580F-404E-8D15-B8263F56E23B}" srcOrd="0" destOrd="0" presId="urn:microsoft.com/office/officeart/2005/8/layout/process1"/>
    <dgm:cxn modelId="{430DA169-1FBD-4170-827A-FD926AC8C75B}" type="presOf" srcId="{CF1B51A4-92E4-40DE-921C-C9BD0A2D8E3A}" destId="{A8F10CD4-9880-491A-B7AF-B679F1C4EB89}" srcOrd="1" destOrd="0" presId="urn:microsoft.com/office/officeart/2005/8/layout/process1"/>
    <dgm:cxn modelId="{7CB5516E-D935-40F4-908A-4C79A9A84300}" type="presOf" srcId="{CF1B51A4-92E4-40DE-921C-C9BD0A2D8E3A}" destId="{F93F92B2-3F72-4F16-B7D3-08F77D4876BE}" srcOrd="0" destOrd="0" presId="urn:microsoft.com/office/officeart/2005/8/layout/process1"/>
    <dgm:cxn modelId="{5BF0947C-E978-4AA0-839B-57A8D17564DB}" type="presOf" srcId="{4DC2D771-AB75-4419-BAA3-C95CE6183F59}" destId="{C8A6EAC8-02F9-40D9-8A4B-77A75D098E2C}" srcOrd="0" destOrd="0" presId="urn:microsoft.com/office/officeart/2005/8/layout/process1"/>
    <dgm:cxn modelId="{11F93E83-9FB8-42A6-ADB8-24B01E754C4A}" type="presOf" srcId="{ECEE7939-D328-484A-9DBB-D985B5CF1BDD}" destId="{E50704EC-0871-4BEC-A2BA-BD1B8009CD4E}" srcOrd="0" destOrd="0" presId="urn:microsoft.com/office/officeart/2005/8/layout/process1"/>
    <dgm:cxn modelId="{9B87288B-35D3-4C5B-AEBA-A1CB9D718BA9}" type="presOf" srcId="{50E1886D-435A-421B-9BE6-35DD5C770004}" destId="{B6B86087-EF79-48A8-89E7-EF775CE0E573}" srcOrd="0" destOrd="0" presId="urn:microsoft.com/office/officeart/2005/8/layout/process1"/>
    <dgm:cxn modelId="{9C5EA5A0-9AC6-4962-A165-C24695FF0BED}" srcId="{4DC2D771-AB75-4419-BAA3-C95CE6183F59}" destId="{A7DF0387-DD10-4030-9036-3E920F52897C}" srcOrd="0" destOrd="0" parTransId="{183301B5-2A95-4DAB-9A49-41A966012E65}" sibTransId="{CF1B51A4-92E4-40DE-921C-C9BD0A2D8E3A}"/>
    <dgm:cxn modelId="{7528B2A4-3E85-4555-82C4-0AFAA02EFDD5}" type="presOf" srcId="{5E095524-0C84-415D-8C32-E418BCC14156}" destId="{8E509E09-D33F-4695-9327-E56C9F28A267}" srcOrd="1" destOrd="0" presId="urn:microsoft.com/office/officeart/2005/8/layout/process1"/>
    <dgm:cxn modelId="{711F23EC-6436-4B4E-A512-A5918FE29EE5}" srcId="{4DC2D771-AB75-4419-BAA3-C95CE6183F59}" destId="{ECEE7939-D328-484A-9DBB-D985B5CF1BDD}" srcOrd="2" destOrd="0" parTransId="{091AAFB8-7C4E-4035-9596-2D3537DBC3A5}" sibTransId="{B6FD9393-E176-4654-8506-3B4A351347D0}"/>
    <dgm:cxn modelId="{30885AFD-06DE-4032-B9FA-A12BD61DA5EE}" type="presOf" srcId="{A7DF0387-DD10-4030-9036-3E920F52897C}" destId="{94013A02-56ED-4A1F-9B13-24E3EA658347}" srcOrd="0" destOrd="0" presId="urn:microsoft.com/office/officeart/2005/8/layout/process1"/>
    <dgm:cxn modelId="{67742DB5-986E-4B7F-9888-22CEECB69F56}" type="presParOf" srcId="{C8A6EAC8-02F9-40D9-8A4B-77A75D098E2C}" destId="{94013A02-56ED-4A1F-9B13-24E3EA658347}" srcOrd="0" destOrd="0" presId="urn:microsoft.com/office/officeart/2005/8/layout/process1"/>
    <dgm:cxn modelId="{39E98A7E-68FD-4699-9825-B55EBD06FC5B}" type="presParOf" srcId="{C8A6EAC8-02F9-40D9-8A4B-77A75D098E2C}" destId="{F93F92B2-3F72-4F16-B7D3-08F77D4876BE}" srcOrd="1" destOrd="0" presId="urn:microsoft.com/office/officeart/2005/8/layout/process1"/>
    <dgm:cxn modelId="{DC1A99AA-91DC-4882-BC77-F02D118A7F9A}" type="presParOf" srcId="{F93F92B2-3F72-4F16-B7D3-08F77D4876BE}" destId="{A8F10CD4-9880-491A-B7AF-B679F1C4EB89}" srcOrd="0" destOrd="0" presId="urn:microsoft.com/office/officeart/2005/8/layout/process1"/>
    <dgm:cxn modelId="{5114437B-7567-40C3-915D-8D9E1A391480}" type="presParOf" srcId="{C8A6EAC8-02F9-40D9-8A4B-77A75D098E2C}" destId="{B6B86087-EF79-48A8-89E7-EF775CE0E573}" srcOrd="2" destOrd="0" presId="urn:microsoft.com/office/officeart/2005/8/layout/process1"/>
    <dgm:cxn modelId="{E0669028-63B9-4CEC-8CF4-AEEF681A64F4}" type="presParOf" srcId="{C8A6EAC8-02F9-40D9-8A4B-77A75D098E2C}" destId="{EAA33F2E-580F-404E-8D15-B8263F56E23B}" srcOrd="3" destOrd="0" presId="urn:microsoft.com/office/officeart/2005/8/layout/process1"/>
    <dgm:cxn modelId="{C532FA12-72AA-4966-B287-432F1CCCDE32}" type="presParOf" srcId="{EAA33F2E-580F-404E-8D15-B8263F56E23B}" destId="{8E509E09-D33F-4695-9327-E56C9F28A267}" srcOrd="0" destOrd="0" presId="urn:microsoft.com/office/officeart/2005/8/layout/process1"/>
    <dgm:cxn modelId="{BE6A3907-2F5B-4050-9B76-4D090136EE43}" type="presParOf" srcId="{C8A6EAC8-02F9-40D9-8A4B-77A75D098E2C}" destId="{E50704EC-0871-4BEC-A2BA-BD1B8009CD4E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0D01E4-BA38-495F-AF6A-FC62FDAD6760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 phldr="1"/>
      <dgm:spPr/>
    </dgm:pt>
    <dgm:pt modelId="{655F25EC-B1A0-423C-9726-4FB64BA1E6DC}">
      <dgm:prSet phldrT="[Text]"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Greater Control</a:t>
          </a:r>
          <a:b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Ordering process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Waiting times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Customer-demand measurement</a:t>
          </a:r>
        </a:p>
      </dgm:t>
    </dgm:pt>
    <dgm:pt modelId="{99504526-12E8-4B38-8B02-2B5A04357980}" type="parTrans" cxnId="{C4F5EF6F-8F26-423B-A58B-1173E3669618}">
      <dgm:prSet/>
      <dgm:spPr/>
      <dgm:t>
        <a:bodyPr/>
        <a:lstStyle/>
        <a:p>
          <a:endParaRPr lang="en-US"/>
        </a:p>
      </dgm:t>
    </dgm:pt>
    <dgm:pt modelId="{DD049DF7-BC21-48FE-9C22-AB1CCFE53EFD}" type="sibTrans" cxnId="{C4F5EF6F-8F26-423B-A58B-1173E3669618}">
      <dgm:prSet/>
      <dgm:spPr/>
      <dgm:t>
        <a:bodyPr/>
        <a:lstStyle/>
        <a:p>
          <a:endParaRPr lang="en-US"/>
        </a:p>
      </dgm:t>
    </dgm:pt>
    <dgm:pt modelId="{CC8595DB-A4C7-463E-BC03-E837CA08B85B}">
      <dgm:prSet phldrT="[Text]" custT="1"/>
      <dgm:spPr/>
      <dgm:t>
        <a:bodyPr/>
        <a:lstStyle/>
        <a:p>
          <a:r>
            <a:rPr lang="en-US" sz="1900" b="1" dirty="0">
              <a:latin typeface="Arial" panose="020B0604020202020204" pitchFamily="34" charset="0"/>
              <a:cs typeface="Arial" panose="020B0604020202020204" pitchFamily="34" charset="0"/>
            </a:rPr>
            <a:t>Moderate Control</a:t>
          </a:r>
          <a:br>
            <a:rPr lang="en-US" sz="19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Production organization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Product availability</a:t>
          </a:r>
        </a:p>
      </dgm:t>
    </dgm:pt>
    <dgm:pt modelId="{C4D293D3-0A3D-44F2-A751-85872CDD56C8}" type="parTrans" cxnId="{B1010687-797F-4599-86A6-912F6C733249}">
      <dgm:prSet/>
      <dgm:spPr/>
      <dgm:t>
        <a:bodyPr/>
        <a:lstStyle/>
        <a:p>
          <a:endParaRPr lang="en-US"/>
        </a:p>
      </dgm:t>
    </dgm:pt>
    <dgm:pt modelId="{A8D1EBD7-E47E-4CF4-AE63-27516BE92708}" type="sibTrans" cxnId="{B1010687-797F-4599-86A6-912F6C733249}">
      <dgm:prSet/>
      <dgm:spPr/>
      <dgm:t>
        <a:bodyPr/>
        <a:lstStyle/>
        <a:p>
          <a:endParaRPr lang="en-US"/>
        </a:p>
      </dgm:t>
    </dgm:pt>
    <dgm:pt modelId="{C9D7EA54-17DA-476D-B3E6-866709D2A6B4}">
      <dgm:prSet phldrT="[Text]"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Lower Control</a:t>
          </a:r>
          <a:b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Hybrid working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Retail-park decline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External operating costs</a:t>
          </a:r>
        </a:p>
      </dgm:t>
    </dgm:pt>
    <dgm:pt modelId="{AFA12B07-EBF9-4EE3-9E2E-97E65D6C24F0}" type="parTrans" cxnId="{92E69403-B8D5-4913-B198-E6FAB2788BB0}">
      <dgm:prSet/>
      <dgm:spPr/>
      <dgm:t>
        <a:bodyPr/>
        <a:lstStyle/>
        <a:p>
          <a:endParaRPr lang="en-US"/>
        </a:p>
      </dgm:t>
    </dgm:pt>
    <dgm:pt modelId="{602F00B5-FABC-41C9-B8E6-D7D07C68C13A}" type="sibTrans" cxnId="{92E69403-B8D5-4913-B198-E6FAB2788BB0}">
      <dgm:prSet/>
      <dgm:spPr/>
      <dgm:t>
        <a:bodyPr/>
        <a:lstStyle/>
        <a:p>
          <a:endParaRPr lang="en-US"/>
        </a:p>
      </dgm:t>
    </dgm:pt>
    <dgm:pt modelId="{44A5B2C6-5F69-4AC6-8FEE-1535391BF99E}" type="pres">
      <dgm:prSet presAssocID="{A60D01E4-BA38-495F-AF6A-FC62FDAD6760}" presName="Name0" presStyleCnt="0">
        <dgm:presLayoutVars>
          <dgm:dir/>
          <dgm:resizeHandles val="exact"/>
        </dgm:presLayoutVars>
      </dgm:prSet>
      <dgm:spPr/>
    </dgm:pt>
    <dgm:pt modelId="{25F2E28D-578F-4F02-90AB-63FAAC3DF4A6}" type="pres">
      <dgm:prSet presAssocID="{655F25EC-B1A0-423C-9726-4FB64BA1E6DC}" presName="node" presStyleLbl="node1" presStyleIdx="0" presStyleCnt="3">
        <dgm:presLayoutVars>
          <dgm:bulletEnabled val="1"/>
        </dgm:presLayoutVars>
      </dgm:prSet>
      <dgm:spPr/>
    </dgm:pt>
    <dgm:pt modelId="{2755BE82-9F60-4D7A-B1AA-8A7F6C1CA775}" type="pres">
      <dgm:prSet presAssocID="{DD049DF7-BC21-48FE-9C22-AB1CCFE53EFD}" presName="sibTrans" presStyleLbl="sibTrans2D1" presStyleIdx="0" presStyleCnt="2"/>
      <dgm:spPr/>
    </dgm:pt>
    <dgm:pt modelId="{3E120156-0AF4-4655-B436-C2740E608192}" type="pres">
      <dgm:prSet presAssocID="{DD049DF7-BC21-48FE-9C22-AB1CCFE53EFD}" presName="connectorText" presStyleLbl="sibTrans2D1" presStyleIdx="0" presStyleCnt="2"/>
      <dgm:spPr/>
    </dgm:pt>
    <dgm:pt modelId="{EE15A120-A977-4D1C-8778-970CEE9F97F2}" type="pres">
      <dgm:prSet presAssocID="{CC8595DB-A4C7-463E-BC03-E837CA08B85B}" presName="node" presStyleLbl="node1" presStyleIdx="1" presStyleCnt="3">
        <dgm:presLayoutVars>
          <dgm:bulletEnabled val="1"/>
        </dgm:presLayoutVars>
      </dgm:prSet>
      <dgm:spPr/>
    </dgm:pt>
    <dgm:pt modelId="{1CB2CC3F-2528-4412-81B0-21B4DE152916}" type="pres">
      <dgm:prSet presAssocID="{A8D1EBD7-E47E-4CF4-AE63-27516BE92708}" presName="sibTrans" presStyleLbl="sibTrans2D1" presStyleIdx="1" presStyleCnt="2"/>
      <dgm:spPr/>
    </dgm:pt>
    <dgm:pt modelId="{AC0A4AF3-0755-4633-A2E4-85936203A252}" type="pres">
      <dgm:prSet presAssocID="{A8D1EBD7-E47E-4CF4-AE63-27516BE92708}" presName="connectorText" presStyleLbl="sibTrans2D1" presStyleIdx="1" presStyleCnt="2"/>
      <dgm:spPr/>
    </dgm:pt>
    <dgm:pt modelId="{6FE8920A-047E-417A-9D08-32733C013767}" type="pres">
      <dgm:prSet presAssocID="{C9D7EA54-17DA-476D-B3E6-866709D2A6B4}" presName="node" presStyleLbl="node1" presStyleIdx="2" presStyleCnt="3">
        <dgm:presLayoutVars>
          <dgm:bulletEnabled val="1"/>
        </dgm:presLayoutVars>
      </dgm:prSet>
      <dgm:spPr/>
    </dgm:pt>
  </dgm:ptLst>
  <dgm:cxnLst>
    <dgm:cxn modelId="{92E69403-B8D5-4913-B198-E6FAB2788BB0}" srcId="{A60D01E4-BA38-495F-AF6A-FC62FDAD6760}" destId="{C9D7EA54-17DA-476D-B3E6-866709D2A6B4}" srcOrd="2" destOrd="0" parTransId="{AFA12B07-EBF9-4EE3-9E2E-97E65D6C24F0}" sibTransId="{602F00B5-FABC-41C9-B8E6-D7D07C68C13A}"/>
    <dgm:cxn modelId="{88EEFC05-0477-43F3-ADB1-0A6E9D3C6149}" type="presOf" srcId="{A8D1EBD7-E47E-4CF4-AE63-27516BE92708}" destId="{1CB2CC3F-2528-4412-81B0-21B4DE152916}" srcOrd="0" destOrd="0" presId="urn:microsoft.com/office/officeart/2005/8/layout/process1"/>
    <dgm:cxn modelId="{01ACEC07-F8BE-4AF7-A73A-F96AE5F37052}" type="presOf" srcId="{A60D01E4-BA38-495F-AF6A-FC62FDAD6760}" destId="{44A5B2C6-5F69-4AC6-8FEE-1535391BF99E}" srcOrd="0" destOrd="0" presId="urn:microsoft.com/office/officeart/2005/8/layout/process1"/>
    <dgm:cxn modelId="{D718390A-18E9-4424-9F5E-DDBF4522A705}" type="presOf" srcId="{655F25EC-B1A0-423C-9726-4FB64BA1E6DC}" destId="{25F2E28D-578F-4F02-90AB-63FAAC3DF4A6}" srcOrd="0" destOrd="0" presId="urn:microsoft.com/office/officeart/2005/8/layout/process1"/>
    <dgm:cxn modelId="{B8980F58-76D6-4BF4-BD40-B5C4D9429D2A}" type="presOf" srcId="{A8D1EBD7-E47E-4CF4-AE63-27516BE92708}" destId="{AC0A4AF3-0755-4633-A2E4-85936203A252}" srcOrd="1" destOrd="0" presId="urn:microsoft.com/office/officeart/2005/8/layout/process1"/>
    <dgm:cxn modelId="{C4F5EF6F-8F26-423B-A58B-1173E3669618}" srcId="{A60D01E4-BA38-495F-AF6A-FC62FDAD6760}" destId="{655F25EC-B1A0-423C-9726-4FB64BA1E6DC}" srcOrd="0" destOrd="0" parTransId="{99504526-12E8-4B38-8B02-2B5A04357980}" sibTransId="{DD049DF7-BC21-48FE-9C22-AB1CCFE53EFD}"/>
    <dgm:cxn modelId="{B1010687-797F-4599-86A6-912F6C733249}" srcId="{A60D01E4-BA38-495F-AF6A-FC62FDAD6760}" destId="{CC8595DB-A4C7-463E-BC03-E837CA08B85B}" srcOrd="1" destOrd="0" parTransId="{C4D293D3-0A3D-44F2-A751-85872CDD56C8}" sibTransId="{A8D1EBD7-E47E-4CF4-AE63-27516BE92708}"/>
    <dgm:cxn modelId="{5CB48592-DDAB-4A4E-9AA0-CF70213D5FE5}" type="presOf" srcId="{DD049DF7-BC21-48FE-9C22-AB1CCFE53EFD}" destId="{3E120156-0AF4-4655-B436-C2740E608192}" srcOrd="1" destOrd="0" presId="urn:microsoft.com/office/officeart/2005/8/layout/process1"/>
    <dgm:cxn modelId="{42C202BB-8368-4998-B8C1-47DCD3FE15C6}" type="presOf" srcId="{CC8595DB-A4C7-463E-BC03-E837CA08B85B}" destId="{EE15A120-A977-4D1C-8778-970CEE9F97F2}" srcOrd="0" destOrd="0" presId="urn:microsoft.com/office/officeart/2005/8/layout/process1"/>
    <dgm:cxn modelId="{AB5227BD-A9E4-4CB7-921A-B182DA4D4098}" type="presOf" srcId="{DD049DF7-BC21-48FE-9C22-AB1CCFE53EFD}" destId="{2755BE82-9F60-4D7A-B1AA-8A7F6C1CA775}" srcOrd="0" destOrd="0" presId="urn:microsoft.com/office/officeart/2005/8/layout/process1"/>
    <dgm:cxn modelId="{FDA8ECE1-3BA2-42C0-9D36-03E59B5AC813}" type="presOf" srcId="{C9D7EA54-17DA-476D-B3E6-866709D2A6B4}" destId="{6FE8920A-047E-417A-9D08-32733C013767}" srcOrd="0" destOrd="0" presId="urn:microsoft.com/office/officeart/2005/8/layout/process1"/>
    <dgm:cxn modelId="{987C9501-82C7-47EF-9833-95325E3541C0}" type="presParOf" srcId="{44A5B2C6-5F69-4AC6-8FEE-1535391BF99E}" destId="{25F2E28D-578F-4F02-90AB-63FAAC3DF4A6}" srcOrd="0" destOrd="0" presId="urn:microsoft.com/office/officeart/2005/8/layout/process1"/>
    <dgm:cxn modelId="{943A6584-6138-4969-B9EA-4529DF30F7B0}" type="presParOf" srcId="{44A5B2C6-5F69-4AC6-8FEE-1535391BF99E}" destId="{2755BE82-9F60-4D7A-B1AA-8A7F6C1CA775}" srcOrd="1" destOrd="0" presId="urn:microsoft.com/office/officeart/2005/8/layout/process1"/>
    <dgm:cxn modelId="{44E42F8A-8AAA-4DED-9987-B18750D8C8ED}" type="presParOf" srcId="{2755BE82-9F60-4D7A-B1AA-8A7F6C1CA775}" destId="{3E120156-0AF4-4655-B436-C2740E608192}" srcOrd="0" destOrd="0" presId="urn:microsoft.com/office/officeart/2005/8/layout/process1"/>
    <dgm:cxn modelId="{2F01D78C-0707-4130-B709-A8DEA13AB545}" type="presParOf" srcId="{44A5B2C6-5F69-4AC6-8FEE-1535391BF99E}" destId="{EE15A120-A977-4D1C-8778-970CEE9F97F2}" srcOrd="2" destOrd="0" presId="urn:microsoft.com/office/officeart/2005/8/layout/process1"/>
    <dgm:cxn modelId="{19928B9E-D92D-4CA6-BB7A-D021B25BE003}" type="presParOf" srcId="{44A5B2C6-5F69-4AC6-8FEE-1535391BF99E}" destId="{1CB2CC3F-2528-4412-81B0-21B4DE152916}" srcOrd="3" destOrd="0" presId="urn:microsoft.com/office/officeart/2005/8/layout/process1"/>
    <dgm:cxn modelId="{5E1C8F6E-526E-4A48-A932-4B2026C5ED7E}" type="presParOf" srcId="{1CB2CC3F-2528-4412-81B0-21B4DE152916}" destId="{AC0A4AF3-0755-4633-A2E4-85936203A252}" srcOrd="0" destOrd="0" presId="urn:microsoft.com/office/officeart/2005/8/layout/process1"/>
    <dgm:cxn modelId="{38AD5042-D149-4655-B6E8-C1CD6F2EF7C0}" type="presParOf" srcId="{44A5B2C6-5F69-4AC6-8FEE-1535391BF99E}" destId="{6FE8920A-047E-417A-9D08-32733C013767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359A21-64EF-40D0-9AC4-609EE2B2E8A1}" type="doc">
      <dgm:prSet loTypeId="urn:microsoft.com/office/officeart/2005/8/layout/default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65F30C34-AA4F-4655-A414-CB0CB6E5CAC9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Persistent Problem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Sales have not fully recovered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The 2023-2025 average remains around 25% below 2019, indicating a continuing business problem rather than a short-term disruption.</a:t>
          </a:r>
        </a:p>
      </dgm:t>
    </dgm:pt>
    <dgm:pt modelId="{CBF1C356-F0F3-483C-9D97-512A044D09EA}" type="parTrans" cxnId="{F279D6B2-FBF9-491C-937F-121FD13789ED}">
      <dgm:prSet/>
      <dgm:spPr/>
      <dgm:t>
        <a:bodyPr/>
        <a:lstStyle/>
        <a:p>
          <a:endParaRPr lang="en-US"/>
        </a:p>
      </dgm:t>
    </dgm:pt>
    <dgm:pt modelId="{AA3C9BBC-C808-48EC-81C2-A6E93E9D78C4}" type="sibTrans" cxnId="{F279D6B2-FBF9-491C-937F-121FD13789ED}">
      <dgm:prSet/>
      <dgm:spPr/>
      <dgm:t>
        <a:bodyPr/>
        <a:lstStyle/>
        <a:p>
          <a:endParaRPr lang="en-US"/>
        </a:p>
      </dgm:t>
    </dgm:pt>
    <dgm:pt modelId="{F4EAD69E-E95F-4166-9F47-0FE5E1A65D20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External Pressure</a:t>
          </a:r>
          <a:r>
            <a:rPr lang="en-US" sz="19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The trading environment has changed</a:t>
          </a:r>
          <a:r>
            <a:rPr lang="en-US" sz="19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Lower footfall, hybrid working, shop closures and increased costs have reduced the attractiveness of Basil’s traditional reliance on physical retail-park demand.</a:t>
          </a:r>
        </a:p>
      </dgm:t>
    </dgm:pt>
    <dgm:pt modelId="{B8545B08-D02B-4ECE-B380-71988B2B938D}" type="parTrans" cxnId="{532FE825-F5D6-4467-927F-AAB09F767BAA}">
      <dgm:prSet/>
      <dgm:spPr/>
      <dgm:t>
        <a:bodyPr/>
        <a:lstStyle/>
        <a:p>
          <a:endParaRPr lang="en-US"/>
        </a:p>
      </dgm:t>
    </dgm:pt>
    <dgm:pt modelId="{D20B7DF5-1C76-4663-9882-F4FF754362F1}" type="sibTrans" cxnId="{532FE825-F5D6-4467-927F-AAB09F767BAA}">
      <dgm:prSet/>
      <dgm:spPr/>
      <dgm:t>
        <a:bodyPr/>
        <a:lstStyle/>
        <a:p>
          <a:endParaRPr lang="en-US"/>
        </a:p>
      </dgm:t>
    </dgm:pt>
    <dgm:pt modelId="{30146A28-64BC-4DE8-90C3-27726C8B6C29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Internal Exposure</a:t>
          </a:r>
          <a:r>
            <a:rPr lang="en-US" sz="1900" b="1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Operational weaknesses amplify the problem</a:t>
          </a:r>
          <a:r>
            <a:rPr lang="en-US" sz="19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Telephone dependency, long waits and limited customer-demand measurement make it harder to capture available demand.</a:t>
          </a:r>
        </a:p>
      </dgm:t>
    </dgm:pt>
    <dgm:pt modelId="{DC58D781-F8FF-4B14-9E83-4CAA40553644}" type="parTrans" cxnId="{2381D55F-39AC-46F4-992F-24D7E3EC8E2E}">
      <dgm:prSet/>
      <dgm:spPr/>
      <dgm:t>
        <a:bodyPr/>
        <a:lstStyle/>
        <a:p>
          <a:endParaRPr lang="en-US"/>
        </a:p>
      </dgm:t>
    </dgm:pt>
    <dgm:pt modelId="{769D37B3-21C0-4A60-99A6-BD78D322ABD4}" type="sibTrans" cxnId="{2381D55F-39AC-46F4-992F-24D7E3EC8E2E}">
      <dgm:prSet/>
      <dgm:spPr/>
      <dgm:t>
        <a:bodyPr/>
        <a:lstStyle/>
        <a:p>
          <a:endParaRPr lang="en-US"/>
        </a:p>
      </dgm:t>
    </dgm:pt>
    <dgm:pt modelId="{06279C45-4A27-40EB-9F84-4F2635D935AA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Decision Insight</a:t>
          </a:r>
          <a:r>
            <a:rPr lang="en-US" sz="19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Controllability matters</a:t>
          </a:r>
          <a:r>
            <a:rPr lang="en-US" sz="19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Basil cannot reverse hybrid working or retail-park decline, but he has greater influence over customer access, ordering processes and performance measurement.</a:t>
          </a:r>
        </a:p>
      </dgm:t>
    </dgm:pt>
    <dgm:pt modelId="{B61DB93F-A3A3-4D62-A958-78BA234D0337}" type="parTrans" cxnId="{C058E132-E0FB-4037-919E-BB14E4416591}">
      <dgm:prSet/>
      <dgm:spPr/>
      <dgm:t>
        <a:bodyPr/>
        <a:lstStyle/>
        <a:p>
          <a:endParaRPr lang="en-US"/>
        </a:p>
      </dgm:t>
    </dgm:pt>
    <dgm:pt modelId="{B0F6CBA2-3E57-4B52-947E-F75BC75A0A2D}" type="sibTrans" cxnId="{C058E132-E0FB-4037-919E-BB14E4416591}">
      <dgm:prSet/>
      <dgm:spPr/>
      <dgm:t>
        <a:bodyPr/>
        <a:lstStyle/>
        <a:p>
          <a:endParaRPr lang="en-US"/>
        </a:p>
      </dgm:t>
    </dgm:pt>
    <dgm:pt modelId="{8FA20A51-CE33-4DD4-AFE0-72527C1FB70B}" type="pres">
      <dgm:prSet presAssocID="{E3359A21-64EF-40D0-9AC4-609EE2B2E8A1}" presName="diagram" presStyleCnt="0">
        <dgm:presLayoutVars>
          <dgm:dir/>
          <dgm:resizeHandles val="exact"/>
        </dgm:presLayoutVars>
      </dgm:prSet>
      <dgm:spPr/>
    </dgm:pt>
    <dgm:pt modelId="{230968FF-0B22-4F0D-9930-255D79D1D751}" type="pres">
      <dgm:prSet presAssocID="{65F30C34-AA4F-4655-A414-CB0CB6E5CAC9}" presName="node" presStyleLbl="node1" presStyleIdx="0" presStyleCnt="4">
        <dgm:presLayoutVars>
          <dgm:bulletEnabled val="1"/>
        </dgm:presLayoutVars>
      </dgm:prSet>
      <dgm:spPr/>
    </dgm:pt>
    <dgm:pt modelId="{A589B1D7-36BC-4FA5-9B24-733383AEA1A3}" type="pres">
      <dgm:prSet presAssocID="{AA3C9BBC-C808-48EC-81C2-A6E93E9D78C4}" presName="sibTrans" presStyleCnt="0"/>
      <dgm:spPr/>
    </dgm:pt>
    <dgm:pt modelId="{85D86DEE-45D9-4C93-9DCE-25D39C9368C5}" type="pres">
      <dgm:prSet presAssocID="{F4EAD69E-E95F-4166-9F47-0FE5E1A65D20}" presName="node" presStyleLbl="node1" presStyleIdx="1" presStyleCnt="4">
        <dgm:presLayoutVars>
          <dgm:bulletEnabled val="1"/>
        </dgm:presLayoutVars>
      </dgm:prSet>
      <dgm:spPr/>
    </dgm:pt>
    <dgm:pt modelId="{7647BD81-CB2B-4002-A2F8-8CF25749ED62}" type="pres">
      <dgm:prSet presAssocID="{D20B7DF5-1C76-4663-9882-F4FF754362F1}" presName="sibTrans" presStyleCnt="0"/>
      <dgm:spPr/>
    </dgm:pt>
    <dgm:pt modelId="{27883AD3-8933-4E86-B362-47399AD6052B}" type="pres">
      <dgm:prSet presAssocID="{30146A28-64BC-4DE8-90C3-27726C8B6C29}" presName="node" presStyleLbl="node1" presStyleIdx="2" presStyleCnt="4">
        <dgm:presLayoutVars>
          <dgm:bulletEnabled val="1"/>
        </dgm:presLayoutVars>
      </dgm:prSet>
      <dgm:spPr/>
    </dgm:pt>
    <dgm:pt modelId="{9EFC635A-2EAB-4A7F-9B1C-F8B473C526F8}" type="pres">
      <dgm:prSet presAssocID="{769D37B3-21C0-4A60-99A6-BD78D322ABD4}" presName="sibTrans" presStyleCnt="0"/>
      <dgm:spPr/>
    </dgm:pt>
    <dgm:pt modelId="{B62B9D21-CEBB-45F7-8993-86467BE6B550}" type="pres">
      <dgm:prSet presAssocID="{06279C45-4A27-40EB-9F84-4F2635D935AA}" presName="node" presStyleLbl="node1" presStyleIdx="3" presStyleCnt="4">
        <dgm:presLayoutVars>
          <dgm:bulletEnabled val="1"/>
        </dgm:presLayoutVars>
      </dgm:prSet>
      <dgm:spPr/>
    </dgm:pt>
  </dgm:ptLst>
  <dgm:cxnLst>
    <dgm:cxn modelId="{BF10D425-355C-47BF-AABB-7D465CA8A58C}" type="presOf" srcId="{30146A28-64BC-4DE8-90C3-27726C8B6C29}" destId="{27883AD3-8933-4E86-B362-47399AD6052B}" srcOrd="0" destOrd="0" presId="urn:microsoft.com/office/officeart/2005/8/layout/default"/>
    <dgm:cxn modelId="{532FE825-F5D6-4467-927F-AAB09F767BAA}" srcId="{E3359A21-64EF-40D0-9AC4-609EE2B2E8A1}" destId="{F4EAD69E-E95F-4166-9F47-0FE5E1A65D20}" srcOrd="1" destOrd="0" parTransId="{B8545B08-D02B-4ECE-B380-71988B2B938D}" sibTransId="{D20B7DF5-1C76-4663-9882-F4FF754362F1}"/>
    <dgm:cxn modelId="{C058E132-E0FB-4037-919E-BB14E4416591}" srcId="{E3359A21-64EF-40D0-9AC4-609EE2B2E8A1}" destId="{06279C45-4A27-40EB-9F84-4F2635D935AA}" srcOrd="3" destOrd="0" parTransId="{B61DB93F-A3A3-4D62-A958-78BA234D0337}" sibTransId="{B0F6CBA2-3E57-4B52-947E-F75BC75A0A2D}"/>
    <dgm:cxn modelId="{2381D55F-39AC-46F4-992F-24D7E3EC8E2E}" srcId="{E3359A21-64EF-40D0-9AC4-609EE2B2E8A1}" destId="{30146A28-64BC-4DE8-90C3-27726C8B6C29}" srcOrd="2" destOrd="0" parTransId="{DC58D781-F8FF-4B14-9E83-4CAA40553644}" sibTransId="{769D37B3-21C0-4A60-99A6-BD78D322ABD4}"/>
    <dgm:cxn modelId="{CC5B3F60-B7E7-4D6C-BD15-356EB5CB477C}" type="presOf" srcId="{F4EAD69E-E95F-4166-9F47-0FE5E1A65D20}" destId="{85D86DEE-45D9-4C93-9DCE-25D39C9368C5}" srcOrd="0" destOrd="0" presId="urn:microsoft.com/office/officeart/2005/8/layout/default"/>
    <dgm:cxn modelId="{97EF5B99-6D08-4B76-86D8-488B825B7403}" type="presOf" srcId="{65F30C34-AA4F-4655-A414-CB0CB6E5CAC9}" destId="{230968FF-0B22-4F0D-9930-255D79D1D751}" srcOrd="0" destOrd="0" presId="urn:microsoft.com/office/officeart/2005/8/layout/default"/>
    <dgm:cxn modelId="{6DE62FB2-56EE-4DCD-8C36-B4D2E12A4311}" type="presOf" srcId="{06279C45-4A27-40EB-9F84-4F2635D935AA}" destId="{B62B9D21-CEBB-45F7-8993-86467BE6B550}" srcOrd="0" destOrd="0" presId="urn:microsoft.com/office/officeart/2005/8/layout/default"/>
    <dgm:cxn modelId="{F279D6B2-FBF9-491C-937F-121FD13789ED}" srcId="{E3359A21-64EF-40D0-9AC4-609EE2B2E8A1}" destId="{65F30C34-AA4F-4655-A414-CB0CB6E5CAC9}" srcOrd="0" destOrd="0" parTransId="{CBF1C356-F0F3-483C-9D97-512A044D09EA}" sibTransId="{AA3C9BBC-C808-48EC-81C2-A6E93E9D78C4}"/>
    <dgm:cxn modelId="{F4C53BC2-9130-47C0-A371-582FD6A64C31}" type="presOf" srcId="{E3359A21-64EF-40D0-9AC4-609EE2B2E8A1}" destId="{8FA20A51-CE33-4DD4-AFE0-72527C1FB70B}" srcOrd="0" destOrd="0" presId="urn:microsoft.com/office/officeart/2005/8/layout/default"/>
    <dgm:cxn modelId="{49999100-8442-44FC-9033-29935D43CD5B}" type="presParOf" srcId="{8FA20A51-CE33-4DD4-AFE0-72527C1FB70B}" destId="{230968FF-0B22-4F0D-9930-255D79D1D751}" srcOrd="0" destOrd="0" presId="urn:microsoft.com/office/officeart/2005/8/layout/default"/>
    <dgm:cxn modelId="{8B863300-8C06-4BF7-8233-5612B4B840BC}" type="presParOf" srcId="{8FA20A51-CE33-4DD4-AFE0-72527C1FB70B}" destId="{A589B1D7-36BC-4FA5-9B24-733383AEA1A3}" srcOrd="1" destOrd="0" presId="urn:microsoft.com/office/officeart/2005/8/layout/default"/>
    <dgm:cxn modelId="{9250DFC3-64FD-4BFE-9EDC-56149685A9DB}" type="presParOf" srcId="{8FA20A51-CE33-4DD4-AFE0-72527C1FB70B}" destId="{85D86DEE-45D9-4C93-9DCE-25D39C9368C5}" srcOrd="2" destOrd="0" presId="urn:microsoft.com/office/officeart/2005/8/layout/default"/>
    <dgm:cxn modelId="{CC09FDD7-4479-4BB4-95A3-32A2EE2F1006}" type="presParOf" srcId="{8FA20A51-CE33-4DD4-AFE0-72527C1FB70B}" destId="{7647BD81-CB2B-4002-A2F8-8CF25749ED62}" srcOrd="3" destOrd="0" presId="urn:microsoft.com/office/officeart/2005/8/layout/default"/>
    <dgm:cxn modelId="{D970164F-F435-47A6-B0A7-8040A4FD6F86}" type="presParOf" srcId="{8FA20A51-CE33-4DD4-AFE0-72527C1FB70B}" destId="{27883AD3-8933-4E86-B362-47399AD6052B}" srcOrd="4" destOrd="0" presId="urn:microsoft.com/office/officeart/2005/8/layout/default"/>
    <dgm:cxn modelId="{5F803563-362E-4B42-9E20-7B64E96BA5FE}" type="presParOf" srcId="{8FA20A51-CE33-4DD4-AFE0-72527C1FB70B}" destId="{9EFC635A-2EAB-4A7F-9B1C-F8B473C526F8}" srcOrd="5" destOrd="0" presId="urn:microsoft.com/office/officeart/2005/8/layout/default"/>
    <dgm:cxn modelId="{980A8ED9-831F-43C2-A6AB-DC6B8FB091E2}" type="presParOf" srcId="{8FA20A51-CE33-4DD4-AFE0-72527C1FB70B}" destId="{B62B9D21-CEBB-45F7-8993-86467BE6B55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FA35B1-7181-4A99-8257-0A7E7F3A2ED3}">
      <dsp:nvSpPr>
        <dsp:cNvPr id="0" name=""/>
        <dsp:cNvSpPr/>
      </dsp:nvSpPr>
      <dsp:spPr>
        <a:xfrm>
          <a:off x="557" y="50316"/>
          <a:ext cx="2172421" cy="130345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Business context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7" y="50316"/>
        <a:ext cx="2172421" cy="1303452"/>
      </dsp:txXfrm>
    </dsp:sp>
    <dsp:sp modelId="{164351DF-1E4C-4467-BDF2-D3594F7DDF60}">
      <dsp:nvSpPr>
        <dsp:cNvPr id="0" name=""/>
        <dsp:cNvSpPr/>
      </dsp:nvSpPr>
      <dsp:spPr>
        <a:xfrm>
          <a:off x="2390220" y="50316"/>
          <a:ext cx="2172421" cy="13034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>
              <a:latin typeface="Arial" panose="020B0604020202020204" pitchFamily="34" charset="0"/>
              <a:cs typeface="Arial" panose="020B0604020202020204" pitchFamily="34" charset="0"/>
            </a:rPr>
            <a:t>Problem scope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0220" y="50316"/>
        <a:ext cx="2172421" cy="1303452"/>
      </dsp:txXfrm>
    </dsp:sp>
    <dsp:sp modelId="{60F25778-D7F2-4D91-AD52-97E44141243F}">
      <dsp:nvSpPr>
        <dsp:cNvPr id="0" name=""/>
        <dsp:cNvSpPr/>
      </dsp:nvSpPr>
      <dsp:spPr>
        <a:xfrm>
          <a:off x="557" y="1571011"/>
          <a:ext cx="2172421" cy="130345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>
              <a:latin typeface="Arial" panose="020B0604020202020204" pitchFamily="34" charset="0"/>
              <a:cs typeface="Arial" panose="020B0604020202020204" pitchFamily="34" charset="0"/>
            </a:rPr>
            <a:t>PESTEL critique + application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7" y="1571011"/>
        <a:ext cx="2172421" cy="1303452"/>
      </dsp:txXfrm>
    </dsp:sp>
    <dsp:sp modelId="{4D03D8A7-3F6B-420F-8126-B06B0AA6953C}">
      <dsp:nvSpPr>
        <dsp:cNvPr id="0" name=""/>
        <dsp:cNvSpPr/>
      </dsp:nvSpPr>
      <dsp:spPr>
        <a:xfrm>
          <a:off x="2390220" y="1571011"/>
          <a:ext cx="2172421" cy="130345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>
              <a:latin typeface="Arial" panose="020B0604020202020204" pitchFamily="34" charset="0"/>
              <a:cs typeface="Arial" panose="020B0604020202020204" pitchFamily="34" charset="0"/>
            </a:rPr>
            <a:t>Fishbone critique + application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0220" y="1571011"/>
        <a:ext cx="2172421" cy="1303452"/>
      </dsp:txXfrm>
    </dsp:sp>
    <dsp:sp modelId="{2EE20592-52C0-4CA1-BFAE-143BE8C3F93B}">
      <dsp:nvSpPr>
        <dsp:cNvPr id="0" name=""/>
        <dsp:cNvSpPr/>
      </dsp:nvSpPr>
      <dsp:spPr>
        <a:xfrm>
          <a:off x="1195388" y="3091706"/>
          <a:ext cx="2172421" cy="130345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Key Findings</a:t>
          </a:r>
        </a:p>
      </dsp:txBody>
      <dsp:txXfrm>
        <a:off x="1195388" y="3091706"/>
        <a:ext cx="2172421" cy="1303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A551B-5324-4AC5-98B8-1C394D63D658}">
      <dsp:nvSpPr>
        <dsp:cNvPr id="0" name=""/>
        <dsp:cNvSpPr/>
      </dsp:nvSpPr>
      <dsp:spPr>
        <a:xfrm>
          <a:off x="3931" y="125879"/>
          <a:ext cx="1175025" cy="7050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Retail Environment</a:t>
          </a:r>
        </a:p>
      </dsp:txBody>
      <dsp:txXfrm>
        <a:off x="24580" y="146528"/>
        <a:ext cx="1133727" cy="663717"/>
      </dsp:txXfrm>
    </dsp:sp>
    <dsp:sp modelId="{15BA9530-9AF0-4B92-9906-8DA41F48C4CC}">
      <dsp:nvSpPr>
        <dsp:cNvPr id="0" name=""/>
        <dsp:cNvSpPr/>
      </dsp:nvSpPr>
      <dsp:spPr>
        <a:xfrm>
          <a:off x="1296459" y="332683"/>
          <a:ext cx="249105" cy="29140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296459" y="390964"/>
        <a:ext cx="174374" cy="174844"/>
      </dsp:txXfrm>
    </dsp:sp>
    <dsp:sp modelId="{C3987EB0-6505-4779-ACD3-647A683D56AE}">
      <dsp:nvSpPr>
        <dsp:cNvPr id="0" name=""/>
        <dsp:cNvSpPr/>
      </dsp:nvSpPr>
      <dsp:spPr>
        <a:xfrm>
          <a:off x="1648967" y="125879"/>
          <a:ext cx="1175025" cy="7050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Hybrid Working</a:t>
          </a:r>
        </a:p>
      </dsp:txBody>
      <dsp:txXfrm>
        <a:off x="1669616" y="146528"/>
        <a:ext cx="1133727" cy="663717"/>
      </dsp:txXfrm>
    </dsp:sp>
    <dsp:sp modelId="{F5FE0540-4FE6-4720-AE0B-F484978B116A}">
      <dsp:nvSpPr>
        <dsp:cNvPr id="0" name=""/>
        <dsp:cNvSpPr/>
      </dsp:nvSpPr>
      <dsp:spPr>
        <a:xfrm>
          <a:off x="2941495" y="332683"/>
          <a:ext cx="249105" cy="29140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941495" y="390964"/>
        <a:ext cx="174374" cy="174844"/>
      </dsp:txXfrm>
    </dsp:sp>
    <dsp:sp modelId="{488F3776-D9DF-47FB-9FB2-808C8EF08AEF}">
      <dsp:nvSpPr>
        <dsp:cNvPr id="0" name=""/>
        <dsp:cNvSpPr/>
      </dsp:nvSpPr>
      <dsp:spPr>
        <a:xfrm>
          <a:off x="3294003" y="125879"/>
          <a:ext cx="1175025" cy="7050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External Cost</a:t>
          </a:r>
        </a:p>
      </dsp:txBody>
      <dsp:txXfrm>
        <a:off x="3314652" y="146528"/>
        <a:ext cx="1133727" cy="6637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13A02-56ED-4A1F-9B13-24E3EA658347}">
      <dsp:nvSpPr>
        <dsp:cNvPr id="0" name=""/>
        <dsp:cNvSpPr/>
      </dsp:nvSpPr>
      <dsp:spPr>
        <a:xfrm>
          <a:off x="4050" y="84785"/>
          <a:ext cx="1210520" cy="726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Ordering process</a:t>
          </a:r>
        </a:p>
      </dsp:txBody>
      <dsp:txXfrm>
        <a:off x="25323" y="106058"/>
        <a:ext cx="1167974" cy="683766"/>
      </dsp:txXfrm>
    </dsp:sp>
    <dsp:sp modelId="{F93F92B2-3F72-4F16-B7D3-08F77D4876BE}">
      <dsp:nvSpPr>
        <dsp:cNvPr id="0" name=""/>
        <dsp:cNvSpPr/>
      </dsp:nvSpPr>
      <dsp:spPr>
        <a:xfrm>
          <a:off x="1335622" y="297837"/>
          <a:ext cx="256630" cy="300209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335622" y="357879"/>
        <a:ext cx="179641" cy="180125"/>
      </dsp:txXfrm>
    </dsp:sp>
    <dsp:sp modelId="{B6B86087-EF79-48A8-89E7-EF775CE0E573}">
      <dsp:nvSpPr>
        <dsp:cNvPr id="0" name=""/>
        <dsp:cNvSpPr/>
      </dsp:nvSpPr>
      <dsp:spPr>
        <a:xfrm>
          <a:off x="1698779" y="84785"/>
          <a:ext cx="1210520" cy="726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Waiting time</a:t>
          </a:r>
        </a:p>
      </dsp:txBody>
      <dsp:txXfrm>
        <a:off x="1720052" y="106058"/>
        <a:ext cx="1167974" cy="683766"/>
      </dsp:txXfrm>
    </dsp:sp>
    <dsp:sp modelId="{EAA33F2E-580F-404E-8D15-B8263F56E23B}">
      <dsp:nvSpPr>
        <dsp:cNvPr id="0" name=""/>
        <dsp:cNvSpPr/>
      </dsp:nvSpPr>
      <dsp:spPr>
        <a:xfrm>
          <a:off x="3030351" y="297837"/>
          <a:ext cx="256630" cy="300209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030351" y="357879"/>
        <a:ext cx="179641" cy="180125"/>
      </dsp:txXfrm>
    </dsp:sp>
    <dsp:sp modelId="{E50704EC-0871-4BEC-A2BA-BD1B8009CD4E}">
      <dsp:nvSpPr>
        <dsp:cNvPr id="0" name=""/>
        <dsp:cNvSpPr/>
      </dsp:nvSpPr>
      <dsp:spPr>
        <a:xfrm>
          <a:off x="3393508" y="84785"/>
          <a:ext cx="1210520" cy="72631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Customer data</a:t>
          </a:r>
        </a:p>
      </dsp:txBody>
      <dsp:txXfrm>
        <a:off x="3414781" y="106058"/>
        <a:ext cx="1167974" cy="6837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2E28D-578F-4F02-90AB-63FAAC3DF4A6}">
      <dsp:nvSpPr>
        <dsp:cNvPr id="0" name=""/>
        <dsp:cNvSpPr/>
      </dsp:nvSpPr>
      <dsp:spPr>
        <a:xfrm>
          <a:off x="6640" y="0"/>
          <a:ext cx="1984658" cy="11116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Greater Control</a:t>
          </a:r>
          <a:b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Ordering process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Waiting times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Customer-demand measurement</a:t>
          </a:r>
        </a:p>
      </dsp:txBody>
      <dsp:txXfrm>
        <a:off x="39198" y="32558"/>
        <a:ext cx="1919542" cy="1046492"/>
      </dsp:txXfrm>
    </dsp:sp>
    <dsp:sp modelId="{2755BE82-9F60-4D7A-B1AA-8A7F6C1CA775}">
      <dsp:nvSpPr>
        <dsp:cNvPr id="0" name=""/>
        <dsp:cNvSpPr/>
      </dsp:nvSpPr>
      <dsp:spPr>
        <a:xfrm>
          <a:off x="2189764" y="309706"/>
          <a:ext cx="420747" cy="4921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189764" y="408145"/>
        <a:ext cx="294523" cy="295317"/>
      </dsp:txXfrm>
    </dsp:sp>
    <dsp:sp modelId="{EE15A120-A977-4D1C-8778-970CEE9F97F2}">
      <dsp:nvSpPr>
        <dsp:cNvPr id="0" name=""/>
        <dsp:cNvSpPr/>
      </dsp:nvSpPr>
      <dsp:spPr>
        <a:xfrm>
          <a:off x="2785162" y="0"/>
          <a:ext cx="1984658" cy="1111608"/>
        </a:xfrm>
        <a:prstGeom prst="roundRect">
          <a:avLst>
            <a:gd name="adj" fmla="val 1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Moderate Control</a:t>
          </a:r>
          <a:b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Production organization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Product availability</a:t>
          </a:r>
        </a:p>
      </dsp:txBody>
      <dsp:txXfrm>
        <a:off x="2817720" y="32558"/>
        <a:ext cx="1919542" cy="1046492"/>
      </dsp:txXfrm>
    </dsp:sp>
    <dsp:sp modelId="{1CB2CC3F-2528-4412-81B0-21B4DE152916}">
      <dsp:nvSpPr>
        <dsp:cNvPr id="0" name=""/>
        <dsp:cNvSpPr/>
      </dsp:nvSpPr>
      <dsp:spPr>
        <a:xfrm>
          <a:off x="4968286" y="309706"/>
          <a:ext cx="420747" cy="4921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968286" y="408145"/>
        <a:ext cx="294523" cy="295317"/>
      </dsp:txXfrm>
    </dsp:sp>
    <dsp:sp modelId="{6FE8920A-047E-417A-9D08-32733C013767}">
      <dsp:nvSpPr>
        <dsp:cNvPr id="0" name=""/>
        <dsp:cNvSpPr/>
      </dsp:nvSpPr>
      <dsp:spPr>
        <a:xfrm>
          <a:off x="5563684" y="0"/>
          <a:ext cx="1984658" cy="111160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Lower Control</a:t>
          </a:r>
          <a:b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Hybrid working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Retail-park decline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External operating costs</a:t>
          </a:r>
        </a:p>
      </dsp:txBody>
      <dsp:txXfrm>
        <a:off x="5596242" y="32558"/>
        <a:ext cx="1919542" cy="10464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968FF-0B22-4F0D-9930-255D79D1D751}">
      <dsp:nvSpPr>
        <dsp:cNvPr id="0" name=""/>
        <dsp:cNvSpPr/>
      </dsp:nvSpPr>
      <dsp:spPr>
        <a:xfrm>
          <a:off x="431754" y="2164"/>
          <a:ext cx="3670857" cy="220251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Persistent Problem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Sales have not fully recovered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The 2023-2025 average remains around 25% below 2019, indicating a continuing business problem rather than a short-term disruption.</a:t>
          </a:r>
        </a:p>
      </dsp:txBody>
      <dsp:txXfrm>
        <a:off x="431754" y="2164"/>
        <a:ext cx="3670857" cy="2202514"/>
      </dsp:txXfrm>
    </dsp:sp>
    <dsp:sp modelId="{85D86DEE-45D9-4C93-9DCE-25D39C9368C5}">
      <dsp:nvSpPr>
        <dsp:cNvPr id="0" name=""/>
        <dsp:cNvSpPr/>
      </dsp:nvSpPr>
      <dsp:spPr>
        <a:xfrm>
          <a:off x="4469698" y="2164"/>
          <a:ext cx="3670857" cy="220251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External Pressure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The trading environment has changed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Lower footfall, hybrid working, shop closures and increased costs have reduced the attractiveness of Basil’s traditional reliance on physical retail-park demand.</a:t>
          </a:r>
        </a:p>
      </dsp:txBody>
      <dsp:txXfrm>
        <a:off x="4469698" y="2164"/>
        <a:ext cx="3670857" cy="2202514"/>
      </dsp:txXfrm>
    </dsp:sp>
    <dsp:sp modelId="{27883AD3-8933-4E86-B362-47399AD6052B}">
      <dsp:nvSpPr>
        <dsp:cNvPr id="0" name=""/>
        <dsp:cNvSpPr/>
      </dsp:nvSpPr>
      <dsp:spPr>
        <a:xfrm>
          <a:off x="431754" y="2571764"/>
          <a:ext cx="3670857" cy="220251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Internal Exposure</a:t>
          </a: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Operational weaknesses amplify the problem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Telephone dependency, long waits and limited customer-demand measurement make it harder to capture available demand.</a:t>
          </a:r>
        </a:p>
      </dsp:txBody>
      <dsp:txXfrm>
        <a:off x="431754" y="2571764"/>
        <a:ext cx="3670857" cy="2202514"/>
      </dsp:txXfrm>
    </dsp:sp>
    <dsp:sp modelId="{B62B9D21-CEBB-45F7-8993-86467BE6B550}">
      <dsp:nvSpPr>
        <dsp:cNvPr id="0" name=""/>
        <dsp:cNvSpPr/>
      </dsp:nvSpPr>
      <dsp:spPr>
        <a:xfrm>
          <a:off x="4469698" y="2571764"/>
          <a:ext cx="3670857" cy="220251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Decision Insight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Controllability matters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Basil cannot reverse hybrid working or retail-park decline, but he has greater influence over customer access, ordering processes and performance measurement.</a:t>
          </a:r>
        </a:p>
      </dsp:txBody>
      <dsp:txXfrm>
        <a:off x="4469698" y="2571764"/>
        <a:ext cx="3670857" cy="2202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877050922008195/pdf?md5=474b0ba3a4ae9335518fb6de7913cca3&amp;pid=1-s2.0-S1877050922008195-main.pdf" TargetMode="External"/><Relationship Id="rId2" Type="http://schemas.openxmlformats.org/officeDocument/2006/relationships/hyperlink" Target="https://journals.sagepub.com/doi/pdf/10.1177/239980832110484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erald.com/ijrdm/article-pdf/50/8-9/1182/1051416/ijrdm-10-2021-0514.pdf" TargetMode="External"/><Relationship Id="rId5" Type="http://schemas.openxmlformats.org/officeDocument/2006/relationships/hyperlink" Target="https://www.mdpi.com/0718-1876/17/2/35" TargetMode="External"/><Relationship Id="rId4" Type="http://schemas.openxmlformats.org/officeDocument/2006/relationships/hyperlink" Target="https://www.mdpi.com/1911-8074/15/7/289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69077"/>
            <a:ext cx="12192000" cy="6858000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-64008"/>
            <a:ext cx="3348842" cy="685800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548640" y="685800"/>
            <a:ext cx="640080" cy="640080"/>
          </a:xfrm>
          <a:prstGeom prst="ellipse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463040" y="960120"/>
            <a:ext cx="320040" cy="320040"/>
          </a:xfrm>
          <a:prstGeom prst="ellipse">
            <a:avLst/>
          </a:prstGeom>
          <a:solidFill>
            <a:srgbClr val="3B777C"/>
          </a:solidFill>
          <a:ln>
            <a:solidFill>
              <a:srgbClr val="3B77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2468880" y="594360"/>
            <a:ext cx="182880" cy="182880"/>
          </a:xfrm>
          <a:prstGeom prst="ellipse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914400" y="2194560"/>
            <a:ext cx="228600" cy="228600"/>
          </a:xfrm>
          <a:prstGeom prst="ellipse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2011680" y="2834640"/>
            <a:ext cx="502920" cy="502920"/>
          </a:xfrm>
          <a:prstGeom prst="ellipse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1005840" y="4297680"/>
            <a:ext cx="384048" cy="384048"/>
          </a:xfrm>
          <a:prstGeom prst="ellipse">
            <a:avLst/>
          </a:prstGeom>
          <a:solidFill>
            <a:srgbClr val="3B777C"/>
          </a:solidFill>
          <a:ln>
            <a:solidFill>
              <a:srgbClr val="3B77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2560320" y="4846320"/>
            <a:ext cx="228600" cy="228600"/>
          </a:xfrm>
          <a:prstGeom prst="ellipse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160520" y="713232"/>
            <a:ext cx="228600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i="0">
                <a:solidFill>
                  <a:srgbClr val="3B777C"/>
                </a:solidFill>
                <a:latin typeface="Arial"/>
              </a:rPr>
              <a:t>LCLM4004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160520" y="1170432"/>
            <a:ext cx="713232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800" b="1" i="0" dirty="0">
                <a:solidFill>
                  <a:srgbClr val="182B3C"/>
                </a:solidFill>
                <a:latin typeface="Arial"/>
              </a:rPr>
              <a:t>PROBLEM SOLVING AND DECISION MAKING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160520" y="1920240"/>
            <a:ext cx="56692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300" b="1" i="0">
                <a:solidFill>
                  <a:srgbClr val="E0AC41"/>
                </a:solidFill>
                <a:latin typeface="Arial"/>
              </a:rPr>
              <a:t>Component 1  |  Basil’s Bakery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160520" y="2514600"/>
            <a:ext cx="6903720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434840" y="2779776"/>
            <a:ext cx="14173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i="0" dirty="0">
                <a:solidFill>
                  <a:srgbClr val="5B656E"/>
                </a:solidFill>
                <a:latin typeface="Arial"/>
              </a:rPr>
              <a:t>Student Name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897880" y="2779776"/>
            <a:ext cx="4663440" cy="276999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r>
              <a:rPr lang="en-US" sz="1200" dirty="0">
                <a:solidFill>
                  <a:srgbClr val="182B3C"/>
                </a:solidFill>
                <a:latin typeface="Arial"/>
                <a:cs typeface="Arial"/>
              </a:rPr>
              <a:t>Lamaya-Nour Hanif</a:t>
            </a:r>
            <a:endParaRPr lang="en-US" sz="1200" b="0" i="0" dirty="0">
              <a:solidFill>
                <a:srgbClr val="182B3C"/>
              </a:solidFill>
              <a:latin typeface="Arial"/>
              <a:cs typeface="Arial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434840" y="3145536"/>
            <a:ext cx="14173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i="0">
                <a:solidFill>
                  <a:srgbClr val="5B656E"/>
                </a:solidFill>
                <a:latin typeface="Arial"/>
              </a:rPr>
              <a:t>Student ID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897880" y="3145536"/>
            <a:ext cx="4663440" cy="276999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 algn="l"/>
            <a:r>
              <a:rPr lang="en-US" sz="1200" dirty="0">
                <a:solidFill>
                  <a:srgbClr val="182B3C"/>
                </a:solidFill>
                <a:latin typeface="Arial"/>
                <a:cs typeface="Arial"/>
              </a:rPr>
              <a:t>2438385</a:t>
            </a:r>
            <a:endParaRPr lang="en-US" sz="1200" b="0" i="0" dirty="0">
              <a:solidFill>
                <a:srgbClr val="182B3C"/>
              </a:solidFill>
              <a:latin typeface="Arial"/>
              <a:cs typeface="Arial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434840" y="3511296"/>
            <a:ext cx="14173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i="0">
                <a:solidFill>
                  <a:srgbClr val="5B656E"/>
                </a:solidFill>
                <a:latin typeface="Arial"/>
              </a:rPr>
              <a:t>Lecturer’s Name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897880" y="3511296"/>
            <a:ext cx="4663440" cy="276999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r>
              <a:rPr lang="en-US" sz="1200" dirty="0">
                <a:solidFill>
                  <a:srgbClr val="182B3C"/>
                </a:solidFill>
                <a:latin typeface="Arial"/>
                <a:cs typeface="Arial"/>
              </a:rPr>
              <a:t>Bohdan Kovalov</a:t>
            </a:r>
            <a:endParaRPr sz="1200" b="0" i="0" dirty="0">
              <a:solidFill>
                <a:srgbClr val="182B3C"/>
              </a:solidFill>
              <a:latin typeface="Arial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434840" y="3877056"/>
            <a:ext cx="14173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i="0">
                <a:solidFill>
                  <a:srgbClr val="5B656E"/>
                </a:solidFill>
                <a:latin typeface="Arial"/>
              </a:rPr>
              <a:t>Module Code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897880" y="3877056"/>
            <a:ext cx="46634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0" i="0">
                <a:solidFill>
                  <a:srgbClr val="182B3C"/>
                </a:solidFill>
                <a:latin typeface="Arial"/>
              </a:rPr>
              <a:t>LCLM 4004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434840" y="4242816"/>
            <a:ext cx="14173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i="0">
                <a:solidFill>
                  <a:srgbClr val="5B656E"/>
                </a:solidFill>
                <a:latin typeface="Arial"/>
              </a:rPr>
              <a:t>Module Name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897880" y="4242816"/>
            <a:ext cx="466344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0" i="0">
                <a:solidFill>
                  <a:srgbClr val="182B3C"/>
                </a:solidFill>
                <a:latin typeface="Arial"/>
              </a:rPr>
              <a:t>Problem Solving and Decision-Making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368076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40664" y="475488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Presentation Overview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1207008" y="1874519"/>
            <a:ext cx="0" cy="0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3355848" y="1874519"/>
            <a:ext cx="0" cy="0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20"/>
          <p:cNvCxnSpPr/>
          <p:nvPr/>
        </p:nvCxnSpPr>
        <p:spPr>
          <a:xfrm>
            <a:off x="5504688" y="1874519"/>
            <a:ext cx="0" cy="0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nector 25"/>
          <p:cNvCxnSpPr/>
          <p:nvPr/>
        </p:nvCxnSpPr>
        <p:spPr>
          <a:xfrm>
            <a:off x="7653528" y="1874519"/>
            <a:ext cx="0" cy="0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977734" y="2115122"/>
            <a:ext cx="511826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will: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Introduce Basil’s Bakery and its business context.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Identify the root problem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its nature and scope.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Critique the PESTEL framework.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Apply PESTEL to Basil’s Bakery.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Critique the Cause-and-Effect model.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Apply a Fishbone Diagram to identify contributing causes.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Summarise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the four key findings.</a:t>
            </a:r>
          </a:p>
          <a:p>
            <a:endParaRPr lang="en-US" dirty="0"/>
          </a:p>
        </p:txBody>
      </p:sp>
      <p:graphicFrame>
        <p:nvGraphicFramePr>
          <p:cNvPr id="46" name="Diagram 45"/>
          <p:cNvGraphicFramePr/>
          <p:nvPr>
            <p:extLst>
              <p:ext uri="{D42A27DB-BD31-4B8C-83A1-F6EECF244321}">
                <p14:modId xmlns:p14="http://schemas.microsoft.com/office/powerpoint/2010/main" val="2659720988"/>
              </p:ext>
            </p:extLst>
          </p:nvPr>
        </p:nvGraphicFramePr>
        <p:xfrm>
          <a:off x="6757072" y="1385428"/>
          <a:ext cx="4563199" cy="4445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91440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55448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98417" y="283464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Basil’s Bakery: Business Context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20040" y="1136112"/>
            <a:ext cx="4065517" cy="233172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6008" y="1903941"/>
            <a:ext cx="3465576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endParaRPr sz="1200" b="0" i="0" dirty="0">
              <a:solidFill>
                <a:srgbClr val="212426"/>
              </a:solidFill>
              <a:latin typeface="Arial"/>
            </a:endParaRPr>
          </a:p>
        </p:txBody>
      </p:sp>
      <p:graphicFrame>
        <p:nvGraphicFramePr>
          <p:cNvPr id="9" name="Chart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1518609"/>
              </p:ext>
            </p:extLst>
          </p:nvPr>
        </p:nvGraphicFramePr>
        <p:xfrm>
          <a:off x="4663440" y="1116429"/>
          <a:ext cx="6812280" cy="2331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Rounded Rectangle 9"/>
          <p:cNvSpPr/>
          <p:nvPr/>
        </p:nvSpPr>
        <p:spPr>
          <a:xfrm>
            <a:off x="731520" y="4493488"/>
            <a:ext cx="10744200" cy="1508760"/>
          </a:xfrm>
          <a:prstGeom prst="roundRect">
            <a:avLst/>
          </a:prstGeom>
          <a:solidFill>
            <a:srgbClr val="F9F7F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07770" y="4684214"/>
            <a:ext cx="164592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300" b="1" i="0" dirty="0">
                <a:solidFill>
                  <a:srgbClr val="182B3C"/>
                </a:solidFill>
                <a:latin typeface="Arial"/>
              </a:rPr>
              <a:t>Verified case fact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11928" y="4659299"/>
            <a:ext cx="8412480" cy="69494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0" i="0">
                <a:solidFill>
                  <a:srgbClr val="212426"/>
                </a:solidFill>
                <a:latin typeface="Arial"/>
              </a:rPr>
              <a:t>From 2023 to 2025, sales remained, on average, around 25% below the 2019 figure. The chart therefore indexes 2019 at 100 and the stated later average at approximately 75; it does not invent annual sales values.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37854" y="5340367"/>
            <a:ext cx="10058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300" b="1" i="0" dirty="0">
                <a:solidFill>
                  <a:srgbClr val="3B777C"/>
                </a:solidFill>
                <a:latin typeface="Arial"/>
              </a:rPr>
              <a:t>Analysis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511928" y="5292535"/>
            <a:ext cx="8915400" cy="43891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0" i="0" dirty="0">
                <a:solidFill>
                  <a:srgbClr val="212426"/>
                </a:solidFill>
                <a:latin typeface="Arial"/>
              </a:rPr>
              <a:t>Because sales improved after restrictions but did not return to the 2019 level, the case indicates a persistent post-2020 sales problem that requires diagnosis before any change is chosen.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154680" y="6556248"/>
            <a:ext cx="621792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1" dirty="0">
                <a:solidFill>
                  <a:srgbClr val="5B656E"/>
                </a:solidFill>
                <a:latin typeface="Arial"/>
              </a:rPr>
              <a:t>Source: LCLM4004 Component 1 Basil’s Bakery case study (2026)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19200" y="3687818"/>
            <a:ext cx="8466632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Core Business Change</a:t>
            </a:r>
          </a:p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Sales initially increased year-on-year but declined sharply in 2020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4"/>
          <p:cNvSpPr>
            <a:spLocks noChangeArrowheads="1"/>
          </p:cNvSpPr>
          <p:nvPr/>
        </p:nvSpPr>
        <p:spPr bwMode="auto">
          <a:xfrm>
            <a:off x="399664" y="1628218"/>
            <a:ext cx="3931920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Independent bakery located in a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Coventry retail park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Established in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2015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Produces bread, cakes and pastries.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Uses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high-quality organic ingredients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Customers historically included: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 shoppers;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retail-park employees;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office workers;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nearby warehouse workers.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258784" y="1265672"/>
            <a:ext cx="25888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Profile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137160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85800" y="252054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Insight into the Problems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868680"/>
            <a:ext cx="10972800" cy="658368"/>
          </a:xfrm>
          <a:prstGeom prst="round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024128"/>
            <a:ext cx="10424160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 dirty="0">
                <a:solidFill>
                  <a:srgbClr val="FFFFFF"/>
                </a:solidFill>
                <a:latin typeface="Arial"/>
              </a:rPr>
              <a:t>ROOT PROBLEM: sales stagnation</a:t>
            </a:r>
            <a:r>
              <a:rPr lang="en-US" sz="1200" b="1" i="0" dirty="0">
                <a:solidFill>
                  <a:srgbClr val="FFFFFF"/>
                </a:solidFill>
                <a:latin typeface="Arial"/>
              </a:rPr>
              <a:t>,</a:t>
            </a:r>
            <a:r>
              <a:rPr sz="1200" b="1" i="0" dirty="0">
                <a:solidFill>
                  <a:srgbClr val="FFFFFF"/>
                </a:solidFill>
                <a:latin typeface="Arial"/>
              </a:rPr>
              <a:t> 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2023–2025 sales remain approximately 25% below 2019.</a:t>
            </a:r>
            <a:endParaRPr sz="1200" b="1" i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40080" y="1678892"/>
            <a:ext cx="5212080" cy="3393603"/>
          </a:xfrm>
          <a:prstGeom prst="roundRect">
            <a:avLst/>
          </a:prstGeom>
          <a:solidFill>
            <a:srgbClr val="F7E8E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04672" y="1901952"/>
            <a:ext cx="4882896" cy="29260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 dirty="0">
                <a:solidFill>
                  <a:srgbClr val="A44343"/>
                </a:solidFill>
                <a:latin typeface="Arial"/>
              </a:rPr>
              <a:t>External issues | lower control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2143512"/>
            <a:ext cx="4882896" cy="199715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200" b="0" i="0" dirty="0">
                <a:solidFill>
                  <a:srgbClr val="212426"/>
                </a:solidFill>
                <a:latin typeface="Arial"/>
              </a:rPr>
              <a:t>• Retail park is quieter than in 2019
• Shops continue to close and are not replaced
• Some loyal customers lost their retail jobs
• Many office workers now work from home part of the week
• Utilities, rent, rates and insurance are considerably higher
• Organic stock costs are unpredictable because crops are vulnerable to failure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096000" y="1678892"/>
            <a:ext cx="5212080" cy="3393603"/>
          </a:xfrm>
          <a:prstGeom prst="roundRect">
            <a:avLst/>
          </a:prstGeom>
          <a:solidFill>
            <a:srgbClr val="E5F0F1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245352" y="1845922"/>
            <a:ext cx="4882896" cy="29260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 dirty="0">
                <a:solidFill>
                  <a:srgbClr val="3B777C"/>
                </a:solidFill>
                <a:latin typeface="Arial"/>
              </a:rPr>
              <a:t>Internal issues | greater control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263640" y="2188674"/>
            <a:ext cx="4882896" cy="172015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200" b="0" i="0" dirty="0">
                <a:solidFill>
                  <a:srgbClr val="212426"/>
                </a:solidFill>
                <a:latin typeface="Arial"/>
              </a:rPr>
              <a:t>• No delivery service because Basil needs to stay onsite to bake
• Customers request pre-ordering
• Waiting times can be too long during busy periods
• Telephone pre-orders are not always answered
• The case does not report formal tracking of missed calls, queue time or unmet pre-order demand</a:t>
            </a:r>
          </a:p>
        </p:txBody>
      </p:sp>
      <p:sp>
        <p:nvSpPr>
          <p:cNvPr id="17" name="Rectangle 16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028137" y="6529960"/>
            <a:ext cx="6217920" cy="24622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/>
            <a:r>
              <a:rPr sz="1000" b="0" i="1" dirty="0">
                <a:solidFill>
                  <a:srgbClr val="5B656E"/>
                </a:solidFill>
                <a:latin typeface="Arial"/>
              </a:rPr>
              <a:t>Sources: case brief; Enoch et al. (2022) provides wider England footfall context only</a:t>
            </a:r>
          </a:p>
        </p:txBody>
      </p:sp>
      <p:graphicFrame>
        <p:nvGraphicFramePr>
          <p:cNvPr id="26" name="Diagram 25"/>
          <p:cNvGraphicFramePr/>
          <p:nvPr>
            <p:extLst>
              <p:ext uri="{D42A27DB-BD31-4B8C-83A1-F6EECF244321}">
                <p14:modId xmlns:p14="http://schemas.microsoft.com/office/powerpoint/2010/main" val="3969429713"/>
              </p:ext>
            </p:extLst>
          </p:nvPr>
        </p:nvGraphicFramePr>
        <p:xfrm>
          <a:off x="1009640" y="4115721"/>
          <a:ext cx="4472960" cy="956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7" name="Diagram 26"/>
          <p:cNvGraphicFramePr/>
          <p:nvPr>
            <p:extLst>
              <p:ext uri="{D42A27DB-BD31-4B8C-83A1-F6EECF244321}">
                <p14:modId xmlns:p14="http://schemas.microsoft.com/office/powerpoint/2010/main" val="4217287361"/>
              </p:ext>
            </p:extLst>
          </p:nvPr>
        </p:nvGraphicFramePr>
        <p:xfrm>
          <a:off x="6382760" y="4060669"/>
          <a:ext cx="4608079" cy="895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8" name="TextBox 27"/>
          <p:cNvSpPr txBox="1"/>
          <p:nvPr/>
        </p:nvSpPr>
        <p:spPr>
          <a:xfrm>
            <a:off x="868680" y="5201063"/>
            <a:ext cx="106244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causes are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interconnected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Lower footfall reduces potential demand, while rising operating costs mean Basil needs more revenue simply to maintain the same financial position.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At the same time, internal limitations make it harder to capture the customers who still want to buy.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Final judgement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Basil cannot control how many people work from home, but he can influence how easily customers can access and purchase from the bakery.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382137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27432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141732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Critique of the PESTEL Framework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914400"/>
            <a:ext cx="2926080" cy="4526280"/>
          </a:xfrm>
          <a:prstGeom prst="round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51560" y="1170432"/>
            <a:ext cx="201168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800" b="1" i="0">
                <a:solidFill>
                  <a:srgbClr val="E0AC41"/>
                </a:solidFill>
                <a:latin typeface="Arial"/>
              </a:rPr>
              <a:t>PESTEL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34440" y="1783080"/>
            <a:ext cx="16459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Political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34440" y="2212848"/>
            <a:ext cx="16459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Economic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34440" y="2642615"/>
            <a:ext cx="16459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Social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34440" y="3072384"/>
            <a:ext cx="16459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Technological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4440" y="3502152"/>
            <a:ext cx="16459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Environmental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34440" y="3931920"/>
            <a:ext cx="164592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Legal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4572000"/>
            <a:ext cx="2286000" cy="5486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0" i="0">
                <a:solidFill>
                  <a:srgbClr val="FFFFFF"/>
                </a:solidFill>
                <a:latin typeface="Arial"/>
              </a:rPr>
              <a:t>Purpose: scan the macro-environment before strategic decisions.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781044" y="1257300"/>
            <a:ext cx="3429000" cy="2148840"/>
          </a:xfrm>
          <a:prstGeom prst="roundRect">
            <a:avLst/>
          </a:prstGeom>
          <a:solidFill>
            <a:srgbClr val="E7F1E9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945636" y="1417320"/>
            <a:ext cx="3099816" cy="29260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 dirty="0">
                <a:solidFill>
                  <a:srgbClr val="4C7955"/>
                </a:solidFill>
                <a:latin typeface="Arial"/>
              </a:rPr>
              <a:t>Why it is useful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085115" y="1729425"/>
            <a:ext cx="3099816" cy="144315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200" b="0" i="0" dirty="0">
                <a:solidFill>
                  <a:srgbClr val="212426"/>
                </a:solidFill>
                <a:latin typeface="Arial"/>
              </a:rPr>
              <a:t>• Structures environmental scanning
• Separates external factors into six lenses
• Helps identify opportunities and threats
• Supports strategic discussion before decisions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543800" y="1257300"/>
            <a:ext cx="3657600" cy="2157984"/>
          </a:xfrm>
          <a:prstGeom prst="roundRect">
            <a:avLst/>
          </a:prstGeom>
          <a:solidFill>
            <a:srgbClr val="F7E8E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644383" y="1416024"/>
            <a:ext cx="3328416" cy="29260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 dirty="0">
                <a:solidFill>
                  <a:srgbClr val="A44343"/>
                </a:solidFill>
                <a:latin typeface="Arial"/>
              </a:rPr>
              <a:t>Limitations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904988" y="1653085"/>
            <a:ext cx="3328416" cy="144315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200" b="0" i="0" dirty="0">
                <a:solidFill>
                  <a:srgbClr val="212426"/>
                </a:solidFill>
                <a:latin typeface="Arial"/>
              </a:rPr>
              <a:t>• Categories can overlap
• Analysis can become generic
• No built-in weighting of importance
• Does not establish causality
• Must be updated as conditions change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3749039" y="4187952"/>
            <a:ext cx="7315200" cy="1252728"/>
          </a:xfrm>
          <a:prstGeom prst="roundRect">
            <a:avLst/>
          </a:prstGeom>
          <a:solidFill>
            <a:srgbClr val="FAF0D2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085115" y="4636008"/>
            <a:ext cx="1645920" cy="25603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300" b="1" i="0" dirty="0">
                <a:solidFill>
                  <a:srgbClr val="182B3C"/>
                </a:solidFill>
                <a:latin typeface="Arial"/>
              </a:rPr>
              <a:t>Critical evaluation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897879" y="4485132"/>
            <a:ext cx="5074920" cy="6463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PESTEL is suitable for Basil because many important pressures are external. However, it identifies the environment rather than showing which factor has caused the greatest share of the sales decline.</a:t>
            </a:r>
            <a:endParaRPr sz="1200" b="0" i="0" dirty="0">
              <a:solidFill>
                <a:srgbClr val="2124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3154680" y="6556248"/>
            <a:ext cx="621792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1" dirty="0">
                <a:solidFill>
                  <a:srgbClr val="5B656E"/>
                </a:solidFill>
                <a:latin typeface="Arial"/>
              </a:rPr>
              <a:t>Sources: UWTSD Week 3 PESTEL lecture; </a:t>
            </a:r>
            <a:r>
              <a:rPr sz="1000" b="0" i="1" dirty="0" err="1">
                <a:solidFill>
                  <a:srgbClr val="5B656E"/>
                </a:solidFill>
                <a:latin typeface="Arial"/>
              </a:rPr>
              <a:t>Gouveia</a:t>
            </a:r>
            <a:r>
              <a:rPr sz="1000" b="0" i="1" dirty="0">
                <a:solidFill>
                  <a:srgbClr val="5B656E"/>
                </a:solidFill>
                <a:latin typeface="Arial"/>
              </a:rPr>
              <a:t> &amp; </a:t>
            </a:r>
            <a:r>
              <a:rPr sz="1000" b="0" i="1" dirty="0" err="1">
                <a:solidFill>
                  <a:srgbClr val="5B656E"/>
                </a:solidFill>
                <a:latin typeface="Arial"/>
              </a:rPr>
              <a:t>Mamede</a:t>
            </a:r>
            <a:r>
              <a:rPr sz="1000" b="0" i="1" dirty="0">
                <a:solidFill>
                  <a:srgbClr val="5B656E"/>
                </a:solidFill>
                <a:latin typeface="Arial"/>
              </a:rPr>
              <a:t> (2022)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286603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38912" y="91440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Application of PESTEL to Basil’s Bakery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11480" y="868680"/>
          <a:ext cx="11384280" cy="43159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5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92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66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16566">
                <a:tc>
                  <a:txBody>
                    <a:bodyPr/>
                    <a:lstStyle/>
                    <a:p>
                      <a:pPr algn="ctr">
                        <a:defRPr sz="12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Factor</a:t>
                      </a:r>
                    </a:p>
                  </a:txBody>
                  <a:tcPr>
                    <a:solidFill>
                      <a:srgbClr val="182B3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2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Case evidence</a:t>
                      </a:r>
                    </a:p>
                  </a:txBody>
                  <a:tcPr>
                    <a:solidFill>
                      <a:srgbClr val="182B3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200" b="1">
                          <a:solidFill>
                            <a:srgbClr val="FFFFFF"/>
                          </a:solidFill>
                          <a:latin typeface="Arial"/>
                        </a:defRPr>
                      </a:pPr>
                      <a:r>
                        <a:t>Analysis / likely relevance</a:t>
                      </a:r>
                    </a:p>
                  </a:txBody>
                  <a:tcPr>
                    <a:solidFill>
                      <a:srgbClr val="182B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6566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182B3C"/>
                          </a:solidFill>
                          <a:latin typeface="Arial"/>
                        </a:defRPr>
                      </a:pPr>
                      <a:r>
                        <a:t>Political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No specific political change is identified in the case.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Do not treat Political factors as a proven root cause; monitor only.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6566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182B3C"/>
                          </a:solidFill>
                          <a:latin typeface="Arial"/>
                        </a:defRPr>
                      </a:pPr>
                      <a:r>
                        <a:t>Economic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Utilities, rent, business rates and insurance are considerably higher; organic stock costs are unpredictable.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Higher costs increase pressure on viability while sales remain below 2019.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6566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182B3C"/>
                          </a:solidFill>
                          <a:latin typeface="Arial"/>
                        </a:defRPr>
                      </a:pPr>
                      <a:r>
                        <a:t>Social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The retail park is quieter; some shop workers lost jobs; many office workers work from home part of the week.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Fewer regular visitors reduce passing and lunchtime demand.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6566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182B3C"/>
                          </a:solidFill>
                          <a:latin typeface="Arial"/>
                        </a:defRPr>
                      </a:pPr>
                      <a:r>
                        <a:t>Technological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Basil has no delivery service; pre-orders depend on a phone he cannot always answer.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The current access process limits demand capture; SME research shows digital capability can support adaptation.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6566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182B3C"/>
                          </a:solidFill>
                          <a:latin typeface="Arial"/>
                        </a:defRPr>
                      </a:pPr>
                      <a:r>
                        <a:t>Environmental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Organic produce is more vulnerable to crop failure.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Supply and stock-cost uncertainty are harder to budget for.</a:t>
                      </a:r>
                    </a:p>
                  </a:txBody>
                  <a:tcPr marL="45720" marR="45720" marT="18288" marB="18288">
                    <a:solidFill>
                      <a:srgbClr val="F2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16572">
                <a:tc>
                  <a:txBody>
                    <a:bodyPr/>
                    <a:lstStyle/>
                    <a:p>
                      <a:pPr>
                        <a:defRPr sz="1200" b="1">
                          <a:solidFill>
                            <a:srgbClr val="182B3C"/>
                          </a:solidFill>
                          <a:latin typeface="Arial"/>
                        </a:defRPr>
                      </a:pPr>
                      <a:r>
                        <a:t>Legal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No specific legal change is identified in the case.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200" b="0">
                          <a:solidFill>
                            <a:srgbClr val="212426"/>
                          </a:solidFill>
                          <a:latin typeface="Arial"/>
                        </a:defRPr>
                      </a:pPr>
                      <a:r>
                        <a:t>Legal factors are not evidenced as a current cause, so they should not be overstated.</a:t>
                      </a:r>
                    </a:p>
                  </a:txBody>
                  <a:tcPr marL="45720" marR="45720" marT="18288" marB="18288">
                    <a:solidFill>
                      <a:srgbClr val="F9F7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Rounded Rectangle 6"/>
          <p:cNvSpPr/>
          <p:nvPr/>
        </p:nvSpPr>
        <p:spPr>
          <a:xfrm>
            <a:off x="594360" y="5376672"/>
            <a:ext cx="10972800" cy="758952"/>
          </a:xfrm>
          <a:prstGeom prst="roundRect">
            <a:avLst/>
          </a:prstGeom>
          <a:solidFill>
            <a:srgbClr val="FAF0D2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60" y="5559552"/>
            <a:ext cx="164592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300" b="1" i="0">
                <a:solidFill>
                  <a:srgbClr val="182B3C"/>
                </a:solidFill>
                <a:latin typeface="Arial"/>
              </a:rPr>
              <a:t>Analytical conclusion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331720" y="5477256"/>
            <a:ext cx="8641080" cy="42062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0" i="0">
                <a:solidFill>
                  <a:srgbClr val="212426"/>
                </a:solidFill>
                <a:latin typeface="Arial"/>
              </a:rPr>
              <a:t>Economic + Social factors have the clearest direct case evidence. Technological limitations do not explain the fall in footfall, but they may increase Basil’s exposure by making remaining demand harder to capture.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141032" y="6255042"/>
            <a:ext cx="621792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1" dirty="0">
                <a:solidFill>
                  <a:srgbClr val="5B656E"/>
                </a:solidFill>
                <a:latin typeface="Arial"/>
              </a:rPr>
              <a:t>Sources: case brief; Enoch et al. (2022); </a:t>
            </a:r>
            <a:r>
              <a:rPr sz="1000" b="0" i="1" dirty="0" err="1">
                <a:solidFill>
                  <a:srgbClr val="5B656E"/>
                </a:solidFill>
                <a:latin typeface="Arial"/>
              </a:rPr>
              <a:t>Gouveia</a:t>
            </a:r>
            <a:r>
              <a:rPr sz="1000" b="0" i="1" dirty="0">
                <a:solidFill>
                  <a:srgbClr val="5B656E"/>
                </a:solidFill>
                <a:latin typeface="Arial"/>
              </a:rPr>
              <a:t> &amp; </a:t>
            </a:r>
            <a:r>
              <a:rPr sz="1000" b="0" i="1" dirty="0" err="1">
                <a:solidFill>
                  <a:srgbClr val="5B656E"/>
                </a:solidFill>
                <a:latin typeface="Arial"/>
              </a:rPr>
              <a:t>Mamede</a:t>
            </a:r>
            <a:r>
              <a:rPr sz="1000" b="0" i="1" dirty="0">
                <a:solidFill>
                  <a:srgbClr val="5B656E"/>
                </a:solidFill>
                <a:latin typeface="Arial"/>
              </a:rPr>
              <a:t> (2022); </a:t>
            </a:r>
            <a:r>
              <a:rPr sz="1000" b="0" i="1" dirty="0" err="1">
                <a:solidFill>
                  <a:srgbClr val="5B656E"/>
                </a:solidFill>
                <a:latin typeface="Arial"/>
              </a:rPr>
              <a:t>Justino</a:t>
            </a:r>
            <a:r>
              <a:rPr sz="1000" b="0" i="1" dirty="0">
                <a:solidFill>
                  <a:srgbClr val="5B656E"/>
                </a:solidFill>
                <a:latin typeface="Arial"/>
              </a:rPr>
              <a:t> et al. (2022); </a:t>
            </a:r>
            <a:r>
              <a:rPr sz="1000" b="0" i="1" dirty="0" err="1">
                <a:solidFill>
                  <a:srgbClr val="5B656E"/>
                </a:solidFill>
                <a:latin typeface="Arial"/>
              </a:rPr>
              <a:t>Rupeika-Apoga</a:t>
            </a:r>
            <a:r>
              <a:rPr sz="1000" b="0" i="1" dirty="0">
                <a:solidFill>
                  <a:srgbClr val="5B656E"/>
                </a:solidFill>
                <a:latin typeface="Arial"/>
              </a:rPr>
              <a:t> et al. (2022)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09182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8580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36357" y="251948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Critique of the Cause-and-Effect Model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914400"/>
            <a:ext cx="3063240" cy="4892040"/>
          </a:xfrm>
          <a:prstGeom prst="round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188720"/>
            <a:ext cx="24231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>
                <a:solidFill>
                  <a:srgbClr val="E0AC41"/>
                </a:solidFill>
                <a:latin typeface="Arial"/>
              </a:rPr>
              <a:t>CAUSE–AND–EFFECT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1600200"/>
            <a:ext cx="242316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FFFFFF"/>
                </a:solidFill>
                <a:latin typeface="Arial"/>
              </a:rPr>
              <a:t>Fishbone / Ishikawa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051560" y="3063240"/>
            <a:ext cx="2103120" cy="0"/>
          </a:xfrm>
          <a:prstGeom prst="line">
            <a:avLst/>
          </a:prstGeom>
          <a:ln w="381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Connector 9"/>
          <p:cNvCxnSpPr/>
          <p:nvPr/>
        </p:nvCxnSpPr>
        <p:spPr>
          <a:xfrm flipH="1" flipV="1">
            <a:off x="1097280" y="2468880"/>
            <a:ext cx="320040" cy="59436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 flipH="1">
            <a:off x="1097280" y="3063240"/>
            <a:ext cx="320040" cy="59436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 flipH="1" flipV="1">
            <a:off x="1691640" y="2468880"/>
            <a:ext cx="320040" cy="59436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1691640" y="3063240"/>
            <a:ext cx="320040" cy="59436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H="1" flipV="1">
            <a:off x="2286000" y="2468880"/>
            <a:ext cx="320040" cy="59436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 flipH="1">
            <a:off x="2286000" y="3063240"/>
            <a:ext cx="320040" cy="59436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Chevron 15"/>
          <p:cNvSpPr/>
          <p:nvPr/>
        </p:nvSpPr>
        <p:spPr>
          <a:xfrm>
            <a:off x="2999232" y="2788920"/>
            <a:ext cx="457200" cy="548640"/>
          </a:xfrm>
          <a:prstGeom prst="chevron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14400" y="4069080"/>
            <a:ext cx="2423160" cy="8686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0" i="0">
                <a:solidFill>
                  <a:srgbClr val="FFFFFF"/>
                </a:solidFill>
                <a:latin typeface="Arial"/>
              </a:rPr>
              <a:t>Purpose: organise possible causes around one defined effect so the problem can be examined systematically.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977639" y="1183659"/>
            <a:ext cx="3291840" cy="2650015"/>
          </a:xfrm>
          <a:prstGeom prst="roundRect">
            <a:avLst/>
          </a:prstGeom>
          <a:solidFill>
            <a:srgbClr val="E7F1E9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164842" y="1578771"/>
            <a:ext cx="2962656" cy="29260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>
                <a:solidFill>
                  <a:srgbClr val="4C7955"/>
                </a:solidFill>
                <a:latin typeface="Arial"/>
              </a:rPr>
              <a:t>Benefits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164842" y="1941436"/>
            <a:ext cx="2962656" cy="1166153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200" b="0" i="0" dirty="0">
                <a:solidFill>
                  <a:srgbClr val="212426"/>
                </a:solidFill>
                <a:latin typeface="Arial"/>
              </a:rPr>
              <a:t>• Makes multiple possible causes visible
• </a:t>
            </a:r>
            <a:r>
              <a:rPr sz="1200" b="0" i="0" dirty="0" err="1">
                <a:solidFill>
                  <a:srgbClr val="212426"/>
                </a:solidFill>
                <a:latin typeface="Arial"/>
              </a:rPr>
              <a:t>Organises</a:t>
            </a:r>
            <a:r>
              <a:rPr sz="1200" b="0" i="0" dirty="0">
                <a:solidFill>
                  <a:srgbClr val="212426"/>
                </a:solidFill>
                <a:latin typeface="Arial"/>
              </a:rPr>
              <a:t> discussion into categories
• Encourages deeper “why?” questioning
• Keeps the root problem at the </a:t>
            </a:r>
            <a:r>
              <a:rPr sz="1200" b="0" i="0" dirty="0" err="1">
                <a:solidFill>
                  <a:srgbClr val="212426"/>
                </a:solidFill>
                <a:latin typeface="Arial"/>
              </a:rPr>
              <a:t>centre</a:t>
            </a:r>
            <a:endParaRPr sz="1200" b="0" i="0" dirty="0">
              <a:solidFill>
                <a:srgbClr val="212426"/>
              </a:solidFill>
              <a:latin typeface="Arial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7543800" y="1183658"/>
            <a:ext cx="3657600" cy="2611101"/>
          </a:xfrm>
          <a:prstGeom prst="roundRect">
            <a:avLst/>
          </a:prstGeom>
          <a:solidFill>
            <a:srgbClr val="F7E8E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761004" y="1442910"/>
            <a:ext cx="3328416" cy="29260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 dirty="0">
                <a:solidFill>
                  <a:srgbClr val="A44343"/>
                </a:solidFill>
                <a:latin typeface="Arial"/>
              </a:rPr>
              <a:t>Limitations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872984" y="1757670"/>
            <a:ext cx="3328416" cy="144315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200" b="0" i="0" dirty="0">
                <a:solidFill>
                  <a:srgbClr val="212426"/>
                </a:solidFill>
                <a:latin typeface="Arial"/>
              </a:rPr>
              <a:t>• Does not quantify impact
• Does not prove causality
• Can oversimplify interactions
• Quality depends on evidence and judgement
• Too many causes can reduce focus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059031" y="4371808"/>
            <a:ext cx="7223760" cy="1636776"/>
          </a:xfrm>
          <a:prstGeom prst="roundRect">
            <a:avLst/>
          </a:prstGeom>
          <a:solidFill>
            <a:srgbClr val="FAF0D2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132689" y="4050036"/>
            <a:ext cx="2822222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300" b="1" i="0" dirty="0">
                <a:solidFill>
                  <a:srgbClr val="182B3C"/>
                </a:solidFill>
                <a:latin typeface="Arial"/>
              </a:rPr>
              <a:t>Why it complements PESTEL</a:t>
            </a:r>
          </a:p>
        </p:txBody>
      </p:sp>
      <p:sp>
        <p:nvSpPr>
          <p:cNvPr id="27" name="Rectangle 26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3154680" y="6556248"/>
            <a:ext cx="621792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1" dirty="0">
                <a:solidFill>
                  <a:srgbClr val="5B656E"/>
                </a:solidFill>
                <a:latin typeface="Arial"/>
              </a:rPr>
              <a:t>Source: UWTSD Week 4 Cause-and-Effect lecture (citing Sproull, 2018)</a:t>
            </a:r>
          </a:p>
        </p:txBody>
      </p:sp>
      <p:sp>
        <p:nvSpPr>
          <p:cNvPr id="36" name="Rectangle 2"/>
          <p:cNvSpPr>
            <a:spLocks noChangeArrowheads="1"/>
          </p:cNvSpPr>
          <p:nvPr/>
        </p:nvSpPr>
        <p:spPr bwMode="auto">
          <a:xfrm>
            <a:off x="4703142" y="4584689"/>
            <a:ext cx="602697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Fishbone complements PESTEL.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PESTEL explains what is changing outside the business, while Fishbone helps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organise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how external and internal causes combine around Basil’s sales problem.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However: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cause appearing on a Fishbone diagram does not automatically mean it is equally important or proven.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09182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94579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308917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Application of Cause-and-Effect to Basil’s Bakery</a:t>
            </a:r>
          </a:p>
        </p:txBody>
      </p:sp>
      <p:cxnSp>
        <p:nvCxnSpPr>
          <p:cNvPr id="6" name="Connector 5"/>
          <p:cNvCxnSpPr/>
          <p:nvPr/>
        </p:nvCxnSpPr>
        <p:spPr>
          <a:xfrm>
            <a:off x="932688" y="3020250"/>
            <a:ext cx="8366760" cy="0"/>
          </a:xfrm>
          <a:prstGeom prst="line">
            <a:avLst/>
          </a:prstGeom>
          <a:ln w="38100">
            <a:solidFill>
              <a:srgbClr val="182B3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9400864" y="2377440"/>
            <a:ext cx="2286000" cy="1371600"/>
          </a:xfrm>
          <a:prstGeom prst="roundRect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555480" y="2642618"/>
            <a:ext cx="1737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300" b="1" i="0" dirty="0">
                <a:solidFill>
                  <a:srgbClr val="182B3C"/>
                </a:solidFill>
                <a:latin typeface="Arial"/>
              </a:rPr>
              <a:t>ROOT PROBLEM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557072" y="3001519"/>
            <a:ext cx="192024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 dirty="0">
                <a:solidFill>
                  <a:srgbClr val="182B3C"/>
                </a:solidFill>
                <a:latin typeface="Arial"/>
              </a:rPr>
              <a:t>Sales ≈25% below
2019 average baseline</a:t>
            </a:r>
          </a:p>
        </p:txBody>
      </p:sp>
      <p:cxnSp>
        <p:nvCxnSpPr>
          <p:cNvPr id="10" name="Connector 9"/>
          <p:cNvCxnSpPr/>
          <p:nvPr/>
        </p:nvCxnSpPr>
        <p:spPr>
          <a:xfrm flipH="1" flipV="1">
            <a:off x="2369193" y="2163598"/>
            <a:ext cx="625898" cy="782662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1325880" y="1051560"/>
            <a:ext cx="2468880" cy="100584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554480" y="1161288"/>
            <a:ext cx="20116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182B3C"/>
                </a:solidFill>
                <a:latin typeface="Arial"/>
              </a:rPr>
              <a:t>METHODS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27048" y="1435607"/>
            <a:ext cx="205740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0">
                <a:solidFill>
                  <a:srgbClr val="212426"/>
                </a:solidFill>
                <a:latin typeface="Arial"/>
              </a:rPr>
              <a:t>No delivery service • Pre-orders depend on phone • Busy-period waits can be too long</a:t>
            </a:r>
          </a:p>
        </p:txBody>
      </p:sp>
      <p:cxnSp>
        <p:nvCxnSpPr>
          <p:cNvPr id="14" name="Connector 13"/>
          <p:cNvCxnSpPr/>
          <p:nvPr/>
        </p:nvCxnSpPr>
        <p:spPr>
          <a:xfrm flipH="1" flipV="1">
            <a:off x="4777739" y="2144780"/>
            <a:ext cx="507699" cy="814942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3886200" y="1051560"/>
            <a:ext cx="2468880" cy="100584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114800" y="1161288"/>
            <a:ext cx="20116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182B3C"/>
                </a:solidFill>
                <a:latin typeface="Arial"/>
              </a:rPr>
              <a:t>MACHINES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087368" y="1435607"/>
            <a:ext cx="205740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0">
                <a:solidFill>
                  <a:srgbClr val="212426"/>
                </a:solidFill>
                <a:latin typeface="Arial"/>
              </a:rPr>
              <a:t>Telephone is the stated pre-order channel • No digital ordering system is described</a:t>
            </a:r>
          </a:p>
        </p:txBody>
      </p:sp>
      <p:cxnSp>
        <p:nvCxnSpPr>
          <p:cNvPr id="18" name="Connector 17"/>
          <p:cNvCxnSpPr/>
          <p:nvPr/>
        </p:nvCxnSpPr>
        <p:spPr>
          <a:xfrm flipH="1" flipV="1">
            <a:off x="7219323" y="2167128"/>
            <a:ext cx="598798" cy="807811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6446520" y="1051560"/>
            <a:ext cx="2468880" cy="100584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675120" y="1121291"/>
            <a:ext cx="20116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182B3C"/>
                </a:solidFill>
                <a:latin typeface="Arial"/>
              </a:rPr>
              <a:t>PEOPLE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52260" y="1352254"/>
            <a:ext cx="205740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0" dirty="0">
                <a:solidFill>
                  <a:srgbClr val="212426"/>
                </a:solidFill>
                <a:latin typeface="Arial"/>
              </a:rPr>
              <a:t>Basil must stay onsite to bake • Some loyal retail-worker customers lost jobs • Many office workers are onsite fewer days</a:t>
            </a:r>
          </a:p>
        </p:txBody>
      </p:sp>
      <p:cxnSp>
        <p:nvCxnSpPr>
          <p:cNvPr id="22" name="Connector 21"/>
          <p:cNvCxnSpPr/>
          <p:nvPr/>
        </p:nvCxnSpPr>
        <p:spPr>
          <a:xfrm flipH="1">
            <a:off x="2330300" y="3113057"/>
            <a:ext cx="694213" cy="713707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1225297" y="3890700"/>
            <a:ext cx="2468880" cy="100584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554480" y="4041648"/>
            <a:ext cx="20116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182B3C"/>
                </a:solidFill>
                <a:latin typeface="Arial"/>
              </a:rPr>
              <a:t>MATERIALS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27048" y="4315968"/>
            <a:ext cx="205740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0">
                <a:solidFill>
                  <a:srgbClr val="212426"/>
                </a:solidFill>
                <a:latin typeface="Arial"/>
              </a:rPr>
              <a:t>Organic inputs only • Crop failure vulnerability • Stock cost unpredictable</a:t>
            </a:r>
          </a:p>
        </p:txBody>
      </p:sp>
      <p:cxnSp>
        <p:nvCxnSpPr>
          <p:cNvPr id="26" name="Connector 25"/>
          <p:cNvCxnSpPr/>
          <p:nvPr/>
        </p:nvCxnSpPr>
        <p:spPr>
          <a:xfrm flipH="1">
            <a:off x="4655820" y="3150110"/>
            <a:ext cx="629618" cy="708658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>
            <a:off x="3824922" y="3899027"/>
            <a:ext cx="2468880" cy="100584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4114800" y="4041648"/>
            <a:ext cx="20116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182B3C"/>
                </a:solidFill>
                <a:latin typeface="Arial"/>
              </a:rPr>
              <a:t>MEASUREMENT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087368" y="4315968"/>
            <a:ext cx="205740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0">
                <a:solidFill>
                  <a:srgbClr val="212426"/>
                </a:solidFill>
                <a:latin typeface="Arial"/>
              </a:rPr>
              <a:t>Case reports sales trend but not missed-call, queue-time or unmet-demand tracking</a:t>
            </a:r>
          </a:p>
        </p:txBody>
      </p:sp>
      <p:cxnSp>
        <p:nvCxnSpPr>
          <p:cNvPr id="30" name="Connector 29"/>
          <p:cNvCxnSpPr/>
          <p:nvPr/>
        </p:nvCxnSpPr>
        <p:spPr>
          <a:xfrm flipH="1">
            <a:off x="7139939" y="3095244"/>
            <a:ext cx="678182" cy="731520"/>
          </a:xfrm>
          <a:prstGeom prst="line">
            <a:avLst/>
          </a:prstGeom>
          <a:ln w="25400">
            <a:solidFill>
              <a:srgbClr val="3B777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ounded Rectangle 30"/>
          <p:cNvSpPr/>
          <p:nvPr/>
        </p:nvSpPr>
        <p:spPr>
          <a:xfrm>
            <a:off x="6434646" y="3899027"/>
            <a:ext cx="2252154" cy="1005840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675120" y="4041648"/>
            <a:ext cx="20116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>
                <a:solidFill>
                  <a:srgbClr val="182B3C"/>
                </a:solidFill>
                <a:latin typeface="Arial"/>
              </a:rPr>
              <a:t>ENVIRONMENT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629400" y="4279239"/>
            <a:ext cx="205740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000" b="0" i="0" dirty="0">
                <a:solidFill>
                  <a:srgbClr val="212426"/>
                </a:solidFill>
                <a:latin typeface="Arial"/>
              </a:rPr>
              <a:t>Retail park quieter • Shops close and remain empty • Higher overheads • Hybrid working</a:t>
            </a:r>
          </a:p>
        </p:txBody>
      </p:sp>
      <p:graphicFrame>
        <p:nvGraphicFramePr>
          <p:cNvPr id="59" name="Diagram 58"/>
          <p:cNvGraphicFramePr/>
          <p:nvPr>
            <p:extLst>
              <p:ext uri="{D42A27DB-BD31-4B8C-83A1-F6EECF244321}">
                <p14:modId xmlns:p14="http://schemas.microsoft.com/office/powerpoint/2010/main" val="1798410548"/>
              </p:ext>
            </p:extLst>
          </p:nvPr>
        </p:nvGraphicFramePr>
        <p:xfrm>
          <a:off x="906629" y="5330136"/>
          <a:ext cx="7554983" cy="1111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0" name="TextBox 59"/>
          <p:cNvSpPr txBox="1"/>
          <p:nvPr/>
        </p:nvSpPr>
        <p:spPr>
          <a:xfrm>
            <a:off x="9044370" y="4281910"/>
            <a:ext cx="299295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Analysis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analysis shows that there is no single cause.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pressures reduce demand, while internal weaknesses limit Basil’s ability to respond.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09183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72234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97280" y="300250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 dirty="0">
                <a:solidFill>
                  <a:srgbClr val="FFFFFF"/>
                </a:solidFill>
                <a:latin typeface="Arial"/>
              </a:rPr>
              <a:t>Key Findings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299772" y="3013531"/>
            <a:ext cx="3560132" cy="1765416"/>
          </a:xfrm>
          <a:prstGeom prst="round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05840" y="5664708"/>
            <a:ext cx="9966960" cy="23774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1200" b="1" i="0" dirty="0">
                <a:solidFill>
                  <a:srgbClr val="FFFFFF"/>
                </a:solidFill>
                <a:latin typeface="Arial"/>
              </a:rPr>
              <a:t>LO4 bridge: this diagnosis communicates the evidence base needed for Component 2 implementation, monitoring and review; no implementation plan is added here because Component 1 does not ask for one.</a:t>
            </a:r>
          </a:p>
        </p:txBody>
      </p:sp>
      <p:sp>
        <p:nvSpPr>
          <p:cNvPr id="24" name="Rectangle 23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35" name="Diagram 34"/>
          <p:cNvGraphicFramePr/>
          <p:nvPr>
            <p:extLst>
              <p:ext uri="{D42A27DB-BD31-4B8C-83A1-F6EECF244321}">
                <p14:modId xmlns:p14="http://schemas.microsoft.com/office/powerpoint/2010/main" val="2701433719"/>
              </p:ext>
            </p:extLst>
          </p:nvPr>
        </p:nvGraphicFramePr>
        <p:xfrm>
          <a:off x="-97051" y="1269514"/>
          <a:ext cx="8572311" cy="4776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TextBox 35"/>
          <p:cNvSpPr txBox="1"/>
          <p:nvPr/>
        </p:nvSpPr>
        <p:spPr>
          <a:xfrm>
            <a:off x="8516202" y="3311463"/>
            <a:ext cx="31662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explains the external pressure; Fishbone shows how external and internal causes combine to produce the sales problem.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50125"/>
            <a:ext cx="12192000" cy="68580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353511"/>
            <a:ext cx="12192000" cy="64008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93504" y="490671"/>
            <a:ext cx="987552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800" b="1" i="0">
                <a:solidFill>
                  <a:srgbClr val="FFFFFF"/>
                </a:solidFill>
                <a:latin typeface="Arial"/>
              </a:rPr>
              <a:t>Reference List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656" y="1196977"/>
            <a:ext cx="10596804" cy="5404512"/>
          </a:xfrm>
          <a:prstGeom prst="roundRect">
            <a:avLst/>
          </a:prstGeom>
          <a:solidFill>
            <a:srgbClr val="F2F6F8"/>
          </a:solidFill>
          <a:ln>
            <a:solidFill>
              <a:srgbClr val="D7D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Enoch, M.,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Monsuur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Palaiologou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Quddus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M.A., Ellis-Chadwick, F., Morton, C. and Rayner, R. (2022) ‘When COVID-19 came to town: Measuring the impact of the coronavirus pandemic on footfall on six high streets in England’, </a:t>
            </a:r>
            <a:r>
              <a:rPr 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 and Planning B: Urban Analytics and City Science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49(3), pp. 1091–1111. 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https://journals.sagepub.com/doi/pdf/10.1177/23998083211048497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Gouveia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F.D. and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Mamede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H.S. (2022</a:t>
            </a: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‘Digital Transformation for SMEs in the Retail Industry’, </a:t>
            </a:r>
            <a:r>
              <a:rPr 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Procedia Computer Science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204, pp. 671–681. 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https://www.sciencedirect.com/science/article/pii/S1877050922008195/pdf?md5=474b0ba3a4ae9335518fb6de7913cca3&amp;pid=1-s2.0-S1877050922008195-main.pdf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Justino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M.V.,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Tengeh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R.K. and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Twum-Darko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(2022) ‘A Revised Technology–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–Environment Framework for Brick-and-Mortar Retailers Adopting M-Commerce’, </a:t>
            </a:r>
            <a:r>
              <a:rPr 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Risk and Financial Management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15(7), 289.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https://www.mdpi.com/1911-8074/15/7/289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Rupeika-Apoga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Petrovska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 and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(2022) ‘The Effect of Digital Orientation and Digital Capability on Digital Transformation of SMEs during the COVID-19 Pandemic’, </a:t>
            </a:r>
            <a:r>
              <a:rPr 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Theoretical and Applied Electronic Commerce Research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17(2), pp. 669–685.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https://www.mdpi.com/0718-1876/17/2/35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solidFill>
                  <a:srgbClr val="212426"/>
                </a:solidFill>
                <a:latin typeface="Arial"/>
              </a:rPr>
              <a:t>Justino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, M.V., </a:t>
            </a:r>
            <a:r>
              <a:rPr lang="en-US" sz="1200" dirty="0" err="1">
                <a:solidFill>
                  <a:srgbClr val="212426"/>
                </a:solidFill>
                <a:latin typeface="Arial"/>
              </a:rPr>
              <a:t>Tengeh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, R.K. and </a:t>
            </a:r>
            <a:r>
              <a:rPr lang="en-US" sz="1200" dirty="0" err="1">
                <a:solidFill>
                  <a:srgbClr val="212426"/>
                </a:solidFill>
                <a:latin typeface="Arial"/>
              </a:rPr>
              <a:t>Twum-Darko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, M. (2022) ‘A Revised Technology–</a:t>
            </a:r>
            <a:r>
              <a:rPr lang="en-US" sz="1200" dirty="0" err="1">
                <a:solidFill>
                  <a:srgbClr val="212426"/>
                </a:solidFill>
                <a:latin typeface="Arial"/>
              </a:rPr>
              <a:t>Organisation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–Environment Framework for Brick-and-Mortar Retailers Adopting M-Commerce’, Journal of Risk and Financial Management, 15(7), 289.  </a:t>
            </a:r>
            <a:r>
              <a:rPr lang="en-US" sz="1200" dirty="0">
                <a:solidFill>
                  <a:srgbClr val="212426"/>
                </a:solidFill>
                <a:latin typeface="Arial"/>
                <a:hlinkClick r:id="rId4"/>
              </a:rPr>
              <a:t>https://www.mdpi.com/1911-8074/15/7/289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 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12426"/>
                </a:solidFill>
                <a:latin typeface="Arial"/>
              </a:rPr>
              <a:t>University of Wales Trinity Saint David (2026) LCLM4004 Week 3: PESTEL; Week 4: Cause-and-Effect; and Component 1 Basil’s Bakery Assessment Specification. Module teaching materials.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212426"/>
                </a:solidFill>
                <a:latin typeface="Arial"/>
              </a:rPr>
              <a:t>Robertson, J., Botha, E., Walker, B., Wordsworth, R. and </a:t>
            </a:r>
            <a:r>
              <a:rPr lang="en-US" sz="1200" dirty="0" err="1">
                <a:solidFill>
                  <a:srgbClr val="212426"/>
                </a:solidFill>
                <a:latin typeface="Arial"/>
              </a:rPr>
              <a:t>Balzarova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, M. (2022) ‘Fortune </a:t>
            </a:r>
            <a:r>
              <a:rPr lang="en-US" sz="1200" dirty="0" err="1">
                <a:solidFill>
                  <a:srgbClr val="212426"/>
                </a:solidFill>
                <a:latin typeface="Arial"/>
              </a:rPr>
              <a:t>favours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 the digitally mature: the impact of digital maturity on the </a:t>
            </a:r>
            <a:r>
              <a:rPr lang="en-US" sz="1200" dirty="0" err="1">
                <a:solidFill>
                  <a:srgbClr val="212426"/>
                </a:solidFill>
                <a:latin typeface="Arial"/>
              </a:rPr>
              <a:t>organisational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 resilience of SME retailers during COVID-19’, International Journal of Retail &amp; Distribution Management, 50(8/9), pp. 1182–1204. </a:t>
            </a:r>
            <a:r>
              <a:rPr lang="en-US" sz="1200" dirty="0">
                <a:solidFill>
                  <a:srgbClr val="212426"/>
                </a:solidFill>
                <a:latin typeface="Arial"/>
                <a:hlinkClick r:id="rId6"/>
              </a:rPr>
              <a:t>https://www.emerald.com/ijrdm/article-pdf/50/8-9/1182/1051416/ijrdm-10-2021-0514.pdf</a:t>
            </a:r>
            <a:r>
              <a:rPr lang="en-US" sz="1200" dirty="0">
                <a:solidFill>
                  <a:srgbClr val="212426"/>
                </a:solidFill>
                <a:latin typeface="Arial"/>
              </a:rPr>
              <a:t>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solidFill>
                <a:srgbClr val="212426"/>
              </a:solidFill>
              <a:latin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>
              <a:solidFill>
                <a:srgbClr val="212426"/>
              </a:solidFill>
              <a:latin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dirty="0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0" y="6565392"/>
            <a:ext cx="12192000" cy="292608"/>
          </a:xfrm>
          <a:prstGeom prst="rect">
            <a:avLst/>
          </a:prstGeom>
          <a:solidFill>
            <a:srgbClr val="F9F7F1"/>
          </a:solidFill>
          <a:ln>
            <a:solidFill>
              <a:srgbClr val="F9F7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382137"/>
            <a:ext cx="12192000" cy="6858000"/>
          </a:xfrm>
          <a:prstGeom prst="rect">
            <a:avLst/>
          </a:prstGeom>
          <a:solidFill>
            <a:srgbClr val="182B3C"/>
          </a:solidFill>
          <a:ln>
            <a:solidFill>
              <a:srgbClr val="182B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640080" y="640080"/>
            <a:ext cx="384048" cy="384048"/>
          </a:xfrm>
          <a:prstGeom prst="ellipse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828800" y="914400"/>
            <a:ext cx="201168" cy="201168"/>
          </a:xfrm>
          <a:prstGeom prst="ellipse">
            <a:avLst/>
          </a:prstGeom>
          <a:solidFill>
            <a:srgbClr val="3B777C"/>
          </a:solidFill>
          <a:ln>
            <a:solidFill>
              <a:srgbClr val="3B77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698480" y="731520"/>
            <a:ext cx="320040" cy="320040"/>
          </a:xfrm>
          <a:prstGeom prst="ellipse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960120" y="5669280"/>
            <a:ext cx="310896" cy="310896"/>
          </a:xfrm>
          <a:prstGeom prst="ellipse">
            <a:avLst/>
          </a:prstGeom>
          <a:solidFill>
            <a:srgbClr val="E0AC41"/>
          </a:solidFill>
          <a:ln>
            <a:solidFill>
              <a:srgbClr val="E0AC4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9966960" y="5486400"/>
            <a:ext cx="228600" cy="228600"/>
          </a:xfrm>
          <a:prstGeom prst="ellipse">
            <a:avLst/>
          </a:prstGeom>
          <a:solidFill>
            <a:srgbClr val="3B777C"/>
          </a:solidFill>
          <a:ln>
            <a:solidFill>
              <a:srgbClr val="3B77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763370" y="2639477"/>
            <a:ext cx="4389120" cy="461665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2400" b="1" i="0" dirty="0">
                <a:solidFill>
                  <a:srgbClr val="FFFFFF"/>
                </a:solidFill>
                <a:latin typeface="Arial"/>
              </a:rPr>
              <a:t>THANK YOU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26080" y="3348479"/>
            <a:ext cx="6309360" cy="6463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3600" b="1" i="0">
                <a:solidFill>
                  <a:srgbClr val="E0AC41"/>
                </a:solidFill>
                <a:latin typeface="Arial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3e4d8a5d-01f3-43bc-a8af-65fd9717c730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2266</TotalTime>
  <Words>1833</Words>
  <Application>Microsoft Macintosh PowerPoint</Application>
  <PresentationFormat>Widescreen</PresentationFormat>
  <Paragraphs>163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Lamaya Hanif (24189785)</cp:lastModifiedBy>
  <cp:revision>19</cp:revision>
  <dcterms:created xsi:type="dcterms:W3CDTF">2024-01-29T11:42:05Z</dcterms:created>
  <dcterms:modified xsi:type="dcterms:W3CDTF">2026-10-08T14:52:39Z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