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5"/>
    <p:sldMasterId id="2147483650" r:id="rId6"/>
    <p:sldMasterId id="2147483656" r:id="rId7"/>
    <p:sldMasterId id="2147483664" r:id="rId8"/>
    <p:sldMasterId id="2147483667" r:id="rId9"/>
    <p:sldMasterId id="2147483671" r:id="rId10"/>
    <p:sldMasterId id="2147483675" r:id="rId11"/>
  </p:sldMasterIdLst>
  <p:notesMasterIdLst>
    <p:notesMasterId r:id="rId47"/>
  </p:notesMasterIdLst>
  <p:sldIdLst>
    <p:sldId id="256" r:id="rId12"/>
    <p:sldId id="257" r:id="rId13"/>
    <p:sldId id="258" r:id="rId14"/>
    <p:sldId id="259" r:id="rId15"/>
    <p:sldId id="260" r:id="rId16"/>
    <p:sldId id="261" r:id="rId17"/>
    <p:sldId id="262" r:id="rId18"/>
    <p:sldId id="263" r:id="rId19"/>
    <p:sldId id="264" r:id="rId20"/>
    <p:sldId id="265" r:id="rId21"/>
    <p:sldId id="266" r:id="rId22"/>
    <p:sldId id="267" r:id="rId23"/>
    <p:sldId id="268" r:id="rId24"/>
    <p:sldId id="269" r:id="rId25"/>
    <p:sldId id="270" r:id="rId26"/>
    <p:sldId id="271" r:id="rId27"/>
    <p:sldId id="272" r:id="rId28"/>
    <p:sldId id="273" r:id="rId29"/>
    <p:sldId id="274" r:id="rId30"/>
    <p:sldId id="275" r:id="rId31"/>
    <p:sldId id="276" r:id="rId32"/>
    <p:sldId id="277" r:id="rId33"/>
    <p:sldId id="278" r:id="rId34"/>
    <p:sldId id="279" r:id="rId35"/>
    <p:sldId id="297" r:id="rId36"/>
    <p:sldId id="299" r:id="rId37"/>
    <p:sldId id="300" r:id="rId38"/>
    <p:sldId id="280" r:id="rId39"/>
    <p:sldId id="281" r:id="rId40"/>
    <p:sldId id="283" r:id="rId41"/>
    <p:sldId id="284" r:id="rId42"/>
    <p:sldId id="285" r:id="rId43"/>
    <p:sldId id="286" r:id="rId44"/>
    <p:sldId id="287" r:id="rId45"/>
    <p:sldId id="288" r:id="rId46"/>
  </p:sldIdLst>
  <p:sldSz cx="12192000" cy="6858000"/>
  <p:notesSz cx="7104063" cy="10234613"/>
  <p:custDataLst>
    <p:custData r:id="rId3"/>
    <p:custData r:id="rId1"/>
  </p:custDataLst>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65" dt="2026-09-04T15:13:57.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729" autoAdjust="0"/>
  </p:normalViewPr>
  <p:slideViewPr>
    <p:cSldViewPr snapToGrid="0" snapToObjects="1">
      <p:cViewPr varScale="1">
        <p:scale>
          <a:sx n="81" d="100"/>
          <a:sy n="81" d="100"/>
        </p:scale>
        <p:origin x="1716" y="96"/>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3.xml"/><Relationship Id="rId2" Type="http://schemas.openxmlformats.org/officeDocument/2006/relationships/customXml" Target="../customXml/item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7.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3" Type="http://schemas.microsoft.com/office/2015/10/relationships/revisionInfo" Target="revisionInfo.xml"/><Relationship Id="rId5" Type="http://schemas.openxmlformats.org/officeDocument/2006/relationships/slideMaster" Target="slideMasters/slideMaster1.xml"/><Relationship Id="rId10" Type="http://schemas.openxmlformats.org/officeDocument/2006/relationships/slideMaster" Target="slideMasters/slideMaster6.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slide" Target="slides/slide33.xml"/><Relationship Id="rId52" Type="http://schemas.microsoft.com/office/2016/11/relationships/changesInfo" Target="changesInfos/changesInfo1.xml"/><Relationship Id="rId4" Type="http://schemas.openxmlformats.org/officeDocument/2006/relationships/customXml" Target="../customXml/item4.xml"/><Relationship Id="rId9" Type="http://schemas.openxmlformats.org/officeDocument/2006/relationships/slideMaster" Target="slideMasters/slideMaster5.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presProps" Target="presProps.xml"/><Relationship Id="rId8" Type="http://schemas.openxmlformats.org/officeDocument/2006/relationships/slideMaster" Target="slideMasters/slideMaster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20" Type="http://schemas.openxmlformats.org/officeDocument/2006/relationships/slide" Target="slides/slide9.xml"/><Relationship Id="rId41" Type="http://schemas.openxmlformats.org/officeDocument/2006/relationships/slide" Target="slides/slide30.xml"/><Relationship Id="rId1" Type="http://schemas.openxmlformats.org/officeDocument/2006/relationships/customXml" Target="../customXml/item1.xml"/><Relationship Id="rId6"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AC2417B7-83B9-5CA6-D7C7-95F2DB9BD5E2}"/>
    <pc:docChg chg="modSld">
      <pc:chgData name="Martin Svejda" userId="S::m.svejda@uwtsd.ac.uk::8cc0682a-1f17-4534-acee-9b898a7be1ec" providerId="AD" clId="Web-{AC2417B7-83B9-5CA6-D7C7-95F2DB9BD5E2}" dt="2026-09-04T17:15:50.132" v="13"/>
      <pc:docMkLst>
        <pc:docMk/>
      </pc:docMkLst>
      <pc:sldChg chg="modNotes">
        <pc:chgData name="Martin Svejda" userId="S::m.svejda@uwtsd.ac.uk::8cc0682a-1f17-4534-acee-9b898a7be1ec" providerId="AD" clId="Web-{AC2417B7-83B9-5CA6-D7C7-95F2DB9BD5E2}" dt="2026-09-04T17:14:59.773" v="1"/>
        <pc:sldMkLst>
          <pc:docMk/>
          <pc:sldMk cId="0" sldId="261"/>
        </pc:sldMkLst>
      </pc:sldChg>
      <pc:sldChg chg="modNotes">
        <pc:chgData name="Martin Svejda" userId="S::m.svejda@uwtsd.ac.uk::8cc0682a-1f17-4534-acee-9b898a7be1ec" providerId="AD" clId="Web-{AC2417B7-83B9-5CA6-D7C7-95F2DB9BD5E2}" dt="2026-09-04T17:15:02.804" v="2"/>
        <pc:sldMkLst>
          <pc:docMk/>
          <pc:sldMk cId="0" sldId="264"/>
        </pc:sldMkLst>
      </pc:sldChg>
      <pc:sldChg chg="modNotes">
        <pc:chgData name="Martin Svejda" userId="S::m.svejda@uwtsd.ac.uk::8cc0682a-1f17-4534-acee-9b898a7be1ec" providerId="AD" clId="Web-{AC2417B7-83B9-5CA6-D7C7-95F2DB9BD5E2}" dt="2026-09-04T17:15:05.960" v="4"/>
        <pc:sldMkLst>
          <pc:docMk/>
          <pc:sldMk cId="0" sldId="265"/>
        </pc:sldMkLst>
      </pc:sldChg>
      <pc:sldChg chg="modNotes">
        <pc:chgData name="Martin Svejda" userId="S::m.svejda@uwtsd.ac.uk::8cc0682a-1f17-4534-acee-9b898a7be1ec" providerId="AD" clId="Web-{AC2417B7-83B9-5CA6-D7C7-95F2DB9BD5E2}" dt="2026-09-04T17:15:07.851" v="5"/>
        <pc:sldMkLst>
          <pc:docMk/>
          <pc:sldMk cId="0" sldId="266"/>
        </pc:sldMkLst>
      </pc:sldChg>
      <pc:sldChg chg="modNotes">
        <pc:chgData name="Martin Svejda" userId="S::m.svejda@uwtsd.ac.uk::8cc0682a-1f17-4534-acee-9b898a7be1ec" providerId="AD" clId="Web-{AC2417B7-83B9-5CA6-D7C7-95F2DB9BD5E2}" dt="2026-09-04T17:15:10.445" v="6"/>
        <pc:sldMkLst>
          <pc:docMk/>
          <pc:sldMk cId="0" sldId="267"/>
        </pc:sldMkLst>
      </pc:sldChg>
      <pc:sldChg chg="modNotes">
        <pc:chgData name="Martin Svejda" userId="S::m.svejda@uwtsd.ac.uk::8cc0682a-1f17-4534-acee-9b898a7be1ec" providerId="AD" clId="Web-{AC2417B7-83B9-5CA6-D7C7-95F2DB9BD5E2}" dt="2026-09-04T17:15:15.163" v="7"/>
        <pc:sldMkLst>
          <pc:docMk/>
          <pc:sldMk cId="0" sldId="271"/>
        </pc:sldMkLst>
      </pc:sldChg>
      <pc:sldChg chg="modNotes">
        <pc:chgData name="Martin Svejda" userId="S::m.svejda@uwtsd.ac.uk::8cc0682a-1f17-4534-acee-9b898a7be1ec" providerId="AD" clId="Web-{AC2417B7-83B9-5CA6-D7C7-95F2DB9BD5E2}" dt="2026-09-04T17:15:17.382" v="8"/>
        <pc:sldMkLst>
          <pc:docMk/>
          <pc:sldMk cId="0" sldId="272"/>
        </pc:sldMkLst>
      </pc:sldChg>
      <pc:sldChg chg="modNotes">
        <pc:chgData name="Martin Svejda" userId="S::m.svejda@uwtsd.ac.uk::8cc0682a-1f17-4534-acee-9b898a7be1ec" providerId="AD" clId="Web-{AC2417B7-83B9-5CA6-D7C7-95F2DB9BD5E2}" dt="2026-09-04T17:15:36.695" v="10"/>
        <pc:sldMkLst>
          <pc:docMk/>
          <pc:sldMk cId="0" sldId="280"/>
        </pc:sldMkLst>
      </pc:sldChg>
      <pc:sldChg chg="modNotes">
        <pc:chgData name="Martin Svejda" userId="S::m.svejda@uwtsd.ac.uk::8cc0682a-1f17-4534-acee-9b898a7be1ec" providerId="AD" clId="Web-{AC2417B7-83B9-5CA6-D7C7-95F2DB9BD5E2}" dt="2026-09-04T17:15:39.507" v="11"/>
        <pc:sldMkLst>
          <pc:docMk/>
          <pc:sldMk cId="0" sldId="281"/>
        </pc:sldMkLst>
      </pc:sldChg>
      <pc:sldChg chg="modNotes">
        <pc:chgData name="Martin Svejda" userId="S::m.svejda@uwtsd.ac.uk::8cc0682a-1f17-4534-acee-9b898a7be1ec" providerId="AD" clId="Web-{AC2417B7-83B9-5CA6-D7C7-95F2DB9BD5E2}" dt="2026-09-04T17:15:43.585" v="12"/>
        <pc:sldMkLst>
          <pc:docMk/>
          <pc:sldMk cId="0" sldId="283"/>
        </pc:sldMkLst>
      </pc:sldChg>
      <pc:sldChg chg="modNotes">
        <pc:chgData name="Martin Svejda" userId="S::m.svejda@uwtsd.ac.uk::8cc0682a-1f17-4534-acee-9b898a7be1ec" providerId="AD" clId="Web-{AC2417B7-83B9-5CA6-D7C7-95F2DB9BD5E2}" dt="2026-09-04T17:15:50.132" v="13"/>
        <pc:sldMkLst>
          <pc:docMk/>
          <pc:sldMk cId="0" sldId="287"/>
        </pc:sldMkLst>
      </pc:sldChg>
      <pc:sldChg chg="modNotes">
        <pc:chgData name="Martin Svejda" userId="S::m.svejda@uwtsd.ac.uk::8cc0682a-1f17-4534-acee-9b898a7be1ec" providerId="AD" clId="Web-{AC2417B7-83B9-5CA6-D7C7-95F2DB9BD5E2}" dt="2026-09-04T17:15:33.132" v="9"/>
        <pc:sldMkLst>
          <pc:docMk/>
          <pc:sldMk cId="0" sldId="300"/>
        </pc:sldMkLst>
      </pc:sldChg>
    </pc:docChg>
  </pc:docChgLst>
  <pc:docChgLst>
    <pc:chgData name="Martin Svejda" userId="S::m.svejda@uwtsd.ac.uk::8cc0682a-1f17-4534-acee-9b898a7be1ec" providerId="AD" clId="Web-{00000000-0000-0000-0000-000000000000}"/>
    <pc:docChg chg="addSld delSld modSld sldOrd">
      <pc:chgData name="Martin Svejda" userId="S::m.svejda@uwtsd.ac.uk::8cc0682a-1f17-4534-acee-9b898a7be1ec" providerId="AD" clId="Web-{00000000-0000-0000-0000-000000000000}" dt="2026-09-04T15:13:56.950" v="260"/>
      <pc:docMkLst>
        <pc:docMk/>
      </pc:docMkLst>
      <pc:sldChg chg="modSp">
        <pc:chgData name="Martin Svejda" userId="S::m.svejda@uwtsd.ac.uk::8cc0682a-1f17-4534-acee-9b898a7be1ec" providerId="AD" clId="Web-{00000000-0000-0000-0000-000000000000}" dt="2026-09-04T14:31:51.761" v="3" actId="20577"/>
        <pc:sldMkLst>
          <pc:docMk/>
          <pc:sldMk cId="0" sldId="264"/>
        </pc:sldMkLst>
        <pc:spChg chg="mod">
          <ac:chgData name="Martin Svejda" userId="S::m.svejda@uwtsd.ac.uk::8cc0682a-1f17-4534-acee-9b898a7be1ec" providerId="AD" clId="Web-{00000000-0000-0000-0000-000000000000}" dt="2026-09-04T14:31:51.761" v="3" actId="20577"/>
          <ac:spMkLst>
            <pc:docMk/>
            <pc:sldMk cId="0" sldId="264"/>
            <ac:spMk id="1949514276" creationId="{00000000-0000-0000-0000-000000000000}"/>
          </ac:spMkLst>
        </pc:spChg>
      </pc:sldChg>
      <pc:sldChg chg="modSp modNotes">
        <pc:chgData name="Martin Svejda" userId="S::m.svejda@uwtsd.ac.uk::8cc0682a-1f17-4534-acee-9b898a7be1ec" providerId="AD" clId="Web-{00000000-0000-0000-0000-000000000000}" dt="2026-09-04T14:37:07.490" v="47" actId="20577"/>
        <pc:sldMkLst>
          <pc:docMk/>
          <pc:sldMk cId="0" sldId="275"/>
        </pc:sldMkLst>
        <pc:spChg chg="mod">
          <ac:chgData name="Martin Svejda" userId="S::m.svejda@uwtsd.ac.uk::8cc0682a-1f17-4534-acee-9b898a7be1ec" providerId="AD" clId="Web-{00000000-0000-0000-0000-000000000000}" dt="2026-09-04T14:35:11.731" v="16" actId="20577"/>
          <ac:spMkLst>
            <pc:docMk/>
            <pc:sldMk cId="0" sldId="275"/>
            <ac:spMk id="301358145" creationId="{00000000-0000-0000-0000-000000000000}"/>
          </ac:spMkLst>
        </pc:spChg>
        <pc:spChg chg="mod">
          <ac:chgData name="Martin Svejda" userId="S::m.svejda@uwtsd.ac.uk::8cc0682a-1f17-4534-acee-9b898a7be1ec" providerId="AD" clId="Web-{00000000-0000-0000-0000-000000000000}" dt="2026-09-04T14:37:07.490" v="47" actId="20577"/>
          <ac:spMkLst>
            <pc:docMk/>
            <pc:sldMk cId="0" sldId="275"/>
            <ac:spMk id="2030730752" creationId="{00000000-0000-0000-0000-000000000000}"/>
          </ac:spMkLst>
        </pc:spChg>
      </pc:sldChg>
      <pc:sldChg chg="addSp delSp modSp ord delAnim modNotes">
        <pc:chgData name="Martin Svejda" userId="S::m.svejda@uwtsd.ac.uk::8cc0682a-1f17-4534-acee-9b898a7be1ec" providerId="AD" clId="Web-{00000000-0000-0000-0000-000000000000}" dt="2026-09-04T15:13:50.153" v="258"/>
        <pc:sldMkLst>
          <pc:docMk/>
          <pc:sldMk cId="0" sldId="280"/>
        </pc:sldMkLst>
        <pc:spChg chg="add del mod">
          <ac:chgData name="Martin Svejda" userId="S::m.svejda@uwtsd.ac.uk::8cc0682a-1f17-4534-acee-9b898a7be1ec" providerId="AD" clId="Web-{00000000-0000-0000-0000-000000000000}" dt="2026-09-04T15:04:52.891" v="161"/>
          <ac:spMkLst>
            <pc:docMk/>
            <pc:sldMk cId="0" sldId="280"/>
            <ac:spMk id="3" creationId="{93976041-D95C-3CB0-2FD2-C56AC1E9EE36}"/>
          </ac:spMkLst>
        </pc:spChg>
        <pc:spChg chg="del">
          <ac:chgData name="Martin Svejda" userId="S::m.svejda@uwtsd.ac.uk::8cc0682a-1f17-4534-acee-9b898a7be1ec" providerId="AD" clId="Web-{00000000-0000-0000-0000-000000000000}" dt="2026-09-04T15:04:48.922" v="160"/>
          <ac:spMkLst>
            <pc:docMk/>
            <pc:sldMk cId="0" sldId="280"/>
            <ac:spMk id="91098433" creationId="{00000000-0000-0000-0000-000000000000}"/>
          </ac:spMkLst>
        </pc:spChg>
        <pc:spChg chg="del">
          <ac:chgData name="Martin Svejda" userId="S::m.svejda@uwtsd.ac.uk::8cc0682a-1f17-4534-acee-9b898a7be1ec" providerId="AD" clId="Web-{00000000-0000-0000-0000-000000000000}" dt="2026-09-04T15:05:42.579" v="173"/>
          <ac:spMkLst>
            <pc:docMk/>
            <pc:sldMk cId="0" sldId="280"/>
            <ac:spMk id="149362920" creationId="{00000000-0000-0000-0000-000000000000}"/>
          </ac:spMkLst>
        </pc:spChg>
        <pc:spChg chg="mod">
          <ac:chgData name="Martin Svejda" userId="S::m.svejda@uwtsd.ac.uk::8cc0682a-1f17-4534-acee-9b898a7be1ec" providerId="AD" clId="Web-{00000000-0000-0000-0000-000000000000}" dt="2026-09-04T15:06:03.751" v="180" actId="20577"/>
          <ac:spMkLst>
            <pc:docMk/>
            <pc:sldMk cId="0" sldId="280"/>
            <ac:spMk id="240576560" creationId="{00000000-0000-0000-0000-000000000000}"/>
          </ac:spMkLst>
        </pc:spChg>
        <pc:spChg chg="mod">
          <ac:chgData name="Martin Svejda" userId="S::m.svejda@uwtsd.ac.uk::8cc0682a-1f17-4534-acee-9b898a7be1ec" providerId="AD" clId="Web-{00000000-0000-0000-0000-000000000000}" dt="2026-09-04T15:06:06.955" v="182" actId="20577"/>
          <ac:spMkLst>
            <pc:docMk/>
            <pc:sldMk cId="0" sldId="280"/>
            <ac:spMk id="429295864" creationId="{00000000-0000-0000-0000-000000000000}"/>
          </ac:spMkLst>
        </pc:spChg>
        <pc:spChg chg="mod">
          <ac:chgData name="Martin Svejda" userId="S::m.svejda@uwtsd.ac.uk::8cc0682a-1f17-4534-acee-9b898a7be1ec" providerId="AD" clId="Web-{00000000-0000-0000-0000-000000000000}" dt="2026-09-04T15:06:08.236" v="183" actId="20577"/>
          <ac:spMkLst>
            <pc:docMk/>
            <pc:sldMk cId="0" sldId="280"/>
            <ac:spMk id="573709233" creationId="{00000000-0000-0000-0000-000000000000}"/>
          </ac:spMkLst>
        </pc:spChg>
        <pc:spChg chg="mod">
          <ac:chgData name="Martin Svejda" userId="S::m.svejda@uwtsd.ac.uk::8cc0682a-1f17-4534-acee-9b898a7be1ec" providerId="AD" clId="Web-{00000000-0000-0000-0000-000000000000}" dt="2026-09-04T15:05:09.547" v="164" actId="14100"/>
          <ac:spMkLst>
            <pc:docMk/>
            <pc:sldMk cId="0" sldId="280"/>
            <ac:spMk id="728446941" creationId="{00000000-0000-0000-0000-000000000000}"/>
          </ac:spMkLst>
        </pc:spChg>
        <pc:spChg chg="mod">
          <ac:chgData name="Martin Svejda" userId="S::m.svejda@uwtsd.ac.uk::8cc0682a-1f17-4534-acee-9b898a7be1ec" providerId="AD" clId="Web-{00000000-0000-0000-0000-000000000000}" dt="2026-09-04T15:06:05.705" v="181" actId="20577"/>
          <ac:spMkLst>
            <pc:docMk/>
            <pc:sldMk cId="0" sldId="280"/>
            <ac:spMk id="1044135192" creationId="{00000000-0000-0000-0000-000000000000}"/>
          </ac:spMkLst>
        </pc:spChg>
        <pc:spChg chg="mod">
          <ac:chgData name="Martin Svejda" userId="S::m.svejda@uwtsd.ac.uk::8cc0682a-1f17-4534-acee-9b898a7be1ec" providerId="AD" clId="Web-{00000000-0000-0000-0000-000000000000}" dt="2026-09-04T15:06:10.736" v="185" actId="20577"/>
          <ac:spMkLst>
            <pc:docMk/>
            <pc:sldMk cId="0" sldId="280"/>
            <ac:spMk id="1287825259" creationId="{00000000-0000-0000-0000-000000000000}"/>
          </ac:spMkLst>
        </pc:spChg>
        <pc:spChg chg="mod">
          <ac:chgData name="Martin Svejda" userId="S::m.svejda@uwtsd.ac.uk::8cc0682a-1f17-4534-acee-9b898a7be1ec" providerId="AD" clId="Web-{00000000-0000-0000-0000-000000000000}" dt="2026-09-04T15:06:09.658" v="184" actId="20577"/>
          <ac:spMkLst>
            <pc:docMk/>
            <pc:sldMk cId="0" sldId="280"/>
            <ac:spMk id="1401732232" creationId="{00000000-0000-0000-0000-000000000000}"/>
          </ac:spMkLst>
        </pc:spChg>
        <pc:spChg chg="del">
          <ac:chgData name="Martin Svejda" userId="S::m.svejda@uwtsd.ac.uk::8cc0682a-1f17-4534-acee-9b898a7be1ec" providerId="AD" clId="Web-{00000000-0000-0000-0000-000000000000}" dt="2026-09-04T15:05:42.579" v="172"/>
          <ac:spMkLst>
            <pc:docMk/>
            <pc:sldMk cId="0" sldId="280"/>
            <ac:spMk id="1424144143" creationId="{00000000-0000-0000-0000-000000000000}"/>
          </ac:spMkLst>
        </pc:spChg>
        <pc:spChg chg="del">
          <ac:chgData name="Martin Svejda" userId="S::m.svejda@uwtsd.ac.uk::8cc0682a-1f17-4534-acee-9b898a7be1ec" providerId="AD" clId="Web-{00000000-0000-0000-0000-000000000000}" dt="2026-09-04T15:05:43.923" v="174"/>
          <ac:spMkLst>
            <pc:docMk/>
            <pc:sldMk cId="0" sldId="280"/>
            <ac:spMk id="1443201970" creationId="{00000000-0000-0000-0000-000000000000}"/>
          </ac:spMkLst>
        </pc:spChg>
        <pc:spChg chg="del">
          <ac:chgData name="Martin Svejda" userId="S::m.svejda@uwtsd.ac.uk::8cc0682a-1f17-4534-acee-9b898a7be1ec" providerId="AD" clId="Web-{00000000-0000-0000-0000-000000000000}" dt="2026-09-04T15:05:42.579" v="171"/>
          <ac:spMkLst>
            <pc:docMk/>
            <pc:sldMk cId="0" sldId="280"/>
            <ac:spMk id="1899608201" creationId="{00000000-0000-0000-0000-000000000000}"/>
          </ac:spMkLst>
        </pc:spChg>
      </pc:sldChg>
      <pc:sldChg chg="addSp delSp modSp delAnim modNotes">
        <pc:chgData name="Martin Svejda" userId="S::m.svejda@uwtsd.ac.uk::8cc0682a-1f17-4534-acee-9b898a7be1ec" providerId="AD" clId="Web-{00000000-0000-0000-0000-000000000000}" dt="2026-09-04T15:13:41.231" v="256"/>
        <pc:sldMkLst>
          <pc:docMk/>
          <pc:sldMk cId="0" sldId="281"/>
        </pc:sldMkLst>
        <pc:spChg chg="add del mod">
          <ac:chgData name="Martin Svejda" userId="S::m.svejda@uwtsd.ac.uk::8cc0682a-1f17-4534-acee-9b898a7be1ec" providerId="AD" clId="Web-{00000000-0000-0000-0000-000000000000}" dt="2026-09-04T15:06:46.955" v="187"/>
          <ac:spMkLst>
            <pc:docMk/>
            <pc:sldMk cId="0" sldId="281"/>
            <ac:spMk id="3" creationId="{09DED356-E38C-0585-4842-ADBF6156B42F}"/>
          </ac:spMkLst>
        </pc:spChg>
        <pc:spChg chg="del mod">
          <ac:chgData name="Martin Svejda" userId="S::m.svejda@uwtsd.ac.uk::8cc0682a-1f17-4534-acee-9b898a7be1ec" providerId="AD" clId="Web-{00000000-0000-0000-0000-000000000000}" dt="2026-09-04T15:06:32.767" v="186"/>
          <ac:spMkLst>
            <pc:docMk/>
            <pc:sldMk cId="0" sldId="281"/>
            <ac:spMk id="279665697" creationId="{00000000-0000-0000-0000-000000000000}"/>
          </ac:spMkLst>
        </pc:spChg>
        <pc:spChg chg="del">
          <ac:chgData name="Martin Svejda" userId="S::m.svejda@uwtsd.ac.uk::8cc0682a-1f17-4534-acee-9b898a7be1ec" providerId="AD" clId="Web-{00000000-0000-0000-0000-000000000000}" dt="2026-09-04T15:08:11.722" v="210"/>
          <ac:spMkLst>
            <pc:docMk/>
            <pc:sldMk cId="0" sldId="281"/>
            <ac:spMk id="372494843" creationId="{00000000-0000-0000-0000-000000000000}"/>
          </ac:spMkLst>
        </pc:spChg>
        <pc:spChg chg="del">
          <ac:chgData name="Martin Svejda" userId="S::m.svejda@uwtsd.ac.uk::8cc0682a-1f17-4534-acee-9b898a7be1ec" providerId="AD" clId="Web-{00000000-0000-0000-0000-000000000000}" dt="2026-09-04T15:08:11.722" v="213"/>
          <ac:spMkLst>
            <pc:docMk/>
            <pc:sldMk cId="0" sldId="281"/>
            <ac:spMk id="378601897" creationId="{00000000-0000-0000-0000-000000000000}"/>
          </ac:spMkLst>
        </pc:spChg>
        <pc:spChg chg="mod">
          <ac:chgData name="Martin Svejda" userId="S::m.svejda@uwtsd.ac.uk::8cc0682a-1f17-4534-acee-9b898a7be1ec" providerId="AD" clId="Web-{00000000-0000-0000-0000-000000000000}" dt="2026-09-04T15:07:27.080" v="197" actId="1076"/>
          <ac:spMkLst>
            <pc:docMk/>
            <pc:sldMk cId="0" sldId="281"/>
            <ac:spMk id="395140510" creationId="{00000000-0000-0000-0000-000000000000}"/>
          </ac:spMkLst>
        </pc:spChg>
        <pc:spChg chg="del">
          <ac:chgData name="Martin Svejda" userId="S::m.svejda@uwtsd.ac.uk::8cc0682a-1f17-4534-acee-9b898a7be1ec" providerId="AD" clId="Web-{00000000-0000-0000-0000-000000000000}" dt="2026-09-04T15:08:11.722" v="215"/>
          <ac:spMkLst>
            <pc:docMk/>
            <pc:sldMk cId="0" sldId="281"/>
            <ac:spMk id="401772304" creationId="{00000000-0000-0000-0000-000000000000}"/>
          </ac:spMkLst>
        </pc:spChg>
        <pc:spChg chg="del">
          <ac:chgData name="Martin Svejda" userId="S::m.svejda@uwtsd.ac.uk::8cc0682a-1f17-4534-acee-9b898a7be1ec" providerId="AD" clId="Web-{00000000-0000-0000-0000-000000000000}" dt="2026-09-04T15:08:11.722" v="209"/>
          <ac:spMkLst>
            <pc:docMk/>
            <pc:sldMk cId="0" sldId="281"/>
            <ac:spMk id="654195192" creationId="{00000000-0000-0000-0000-000000000000}"/>
          </ac:spMkLst>
        </pc:spChg>
        <pc:spChg chg="mod">
          <ac:chgData name="Martin Svejda" userId="S::m.svejda@uwtsd.ac.uk::8cc0682a-1f17-4534-acee-9b898a7be1ec" providerId="AD" clId="Web-{00000000-0000-0000-0000-000000000000}" dt="2026-09-04T15:10:20.182" v="249" actId="1076"/>
          <ac:spMkLst>
            <pc:docMk/>
            <pc:sldMk cId="0" sldId="281"/>
            <ac:spMk id="708166150" creationId="{00000000-0000-0000-0000-000000000000}"/>
          </ac:spMkLst>
        </pc:spChg>
        <pc:spChg chg="del">
          <ac:chgData name="Martin Svejda" userId="S::m.svejda@uwtsd.ac.uk::8cc0682a-1f17-4534-acee-9b898a7be1ec" providerId="AD" clId="Web-{00000000-0000-0000-0000-000000000000}" dt="2026-09-04T15:08:11.722" v="216"/>
          <ac:spMkLst>
            <pc:docMk/>
            <pc:sldMk cId="0" sldId="281"/>
            <ac:spMk id="748322850" creationId="{00000000-0000-0000-0000-000000000000}"/>
          </ac:spMkLst>
        </pc:spChg>
        <pc:spChg chg="del">
          <ac:chgData name="Martin Svejda" userId="S::m.svejda@uwtsd.ac.uk::8cc0682a-1f17-4534-acee-9b898a7be1ec" providerId="AD" clId="Web-{00000000-0000-0000-0000-000000000000}" dt="2026-09-04T15:08:11.737" v="217"/>
          <ac:spMkLst>
            <pc:docMk/>
            <pc:sldMk cId="0" sldId="281"/>
            <ac:spMk id="941540832" creationId="{00000000-0000-0000-0000-000000000000}"/>
          </ac:spMkLst>
        </pc:spChg>
        <pc:spChg chg="mod">
          <ac:chgData name="Martin Svejda" userId="S::m.svejda@uwtsd.ac.uk::8cc0682a-1f17-4534-acee-9b898a7be1ec" providerId="AD" clId="Web-{00000000-0000-0000-0000-000000000000}" dt="2026-09-04T15:10:00.025" v="243" actId="14100"/>
          <ac:spMkLst>
            <pc:docMk/>
            <pc:sldMk cId="0" sldId="281"/>
            <ac:spMk id="1036943227" creationId="{00000000-0000-0000-0000-000000000000}"/>
          </ac:spMkLst>
        </pc:spChg>
        <pc:spChg chg="del">
          <ac:chgData name="Martin Svejda" userId="S::m.svejda@uwtsd.ac.uk::8cc0682a-1f17-4534-acee-9b898a7be1ec" providerId="AD" clId="Web-{00000000-0000-0000-0000-000000000000}" dt="2026-09-04T15:08:11.722" v="211"/>
          <ac:spMkLst>
            <pc:docMk/>
            <pc:sldMk cId="0" sldId="281"/>
            <ac:spMk id="1230071586" creationId="{00000000-0000-0000-0000-000000000000}"/>
          </ac:spMkLst>
        </pc:spChg>
        <pc:spChg chg="mod">
          <ac:chgData name="Martin Svejda" userId="S::m.svejda@uwtsd.ac.uk::8cc0682a-1f17-4534-acee-9b898a7be1ec" providerId="AD" clId="Web-{00000000-0000-0000-0000-000000000000}" dt="2026-09-04T15:09:49.181" v="240" actId="1076"/>
          <ac:spMkLst>
            <pc:docMk/>
            <pc:sldMk cId="0" sldId="281"/>
            <ac:spMk id="1343642782" creationId="{00000000-0000-0000-0000-000000000000}"/>
          </ac:spMkLst>
        </pc:spChg>
        <pc:spChg chg="del">
          <ac:chgData name="Martin Svejda" userId="S::m.svejda@uwtsd.ac.uk::8cc0682a-1f17-4534-acee-9b898a7be1ec" providerId="AD" clId="Web-{00000000-0000-0000-0000-000000000000}" dt="2026-09-04T15:08:11.722" v="208"/>
          <ac:spMkLst>
            <pc:docMk/>
            <pc:sldMk cId="0" sldId="281"/>
            <ac:spMk id="1440940612" creationId="{00000000-0000-0000-0000-000000000000}"/>
          </ac:spMkLst>
        </pc:spChg>
        <pc:spChg chg="del">
          <ac:chgData name="Martin Svejda" userId="S::m.svejda@uwtsd.ac.uk::8cc0682a-1f17-4534-acee-9b898a7be1ec" providerId="AD" clId="Web-{00000000-0000-0000-0000-000000000000}" dt="2026-09-04T15:08:11.722" v="214"/>
          <ac:spMkLst>
            <pc:docMk/>
            <pc:sldMk cId="0" sldId="281"/>
            <ac:spMk id="1466924159" creationId="{00000000-0000-0000-0000-000000000000}"/>
          </ac:spMkLst>
        </pc:spChg>
        <pc:spChg chg="mod">
          <ac:chgData name="Martin Svejda" userId="S::m.svejda@uwtsd.ac.uk::8cc0682a-1f17-4534-acee-9b898a7be1ec" providerId="AD" clId="Web-{00000000-0000-0000-0000-000000000000}" dt="2026-09-04T15:10:10.322" v="247" actId="14100"/>
          <ac:spMkLst>
            <pc:docMk/>
            <pc:sldMk cId="0" sldId="281"/>
            <ac:spMk id="1548610136" creationId="{00000000-0000-0000-0000-000000000000}"/>
          </ac:spMkLst>
        </pc:spChg>
        <pc:spChg chg="mod">
          <ac:chgData name="Martin Svejda" userId="S::m.svejda@uwtsd.ac.uk::8cc0682a-1f17-4534-acee-9b898a7be1ec" providerId="AD" clId="Web-{00000000-0000-0000-0000-000000000000}" dt="2026-09-04T15:08:42.458" v="228" actId="14100"/>
          <ac:spMkLst>
            <pc:docMk/>
            <pc:sldMk cId="0" sldId="281"/>
            <ac:spMk id="1587720412" creationId="{00000000-0000-0000-0000-000000000000}"/>
          </ac:spMkLst>
        </pc:spChg>
        <pc:spChg chg="del">
          <ac:chgData name="Martin Svejda" userId="S::m.svejda@uwtsd.ac.uk::8cc0682a-1f17-4534-acee-9b898a7be1ec" providerId="AD" clId="Web-{00000000-0000-0000-0000-000000000000}" dt="2026-09-04T15:08:11.722" v="212"/>
          <ac:spMkLst>
            <pc:docMk/>
            <pc:sldMk cId="0" sldId="281"/>
            <ac:spMk id="1816777733" creationId="{00000000-0000-0000-0000-000000000000}"/>
          </ac:spMkLst>
        </pc:spChg>
        <pc:spChg chg="mod">
          <ac:chgData name="Martin Svejda" userId="S::m.svejda@uwtsd.ac.uk::8cc0682a-1f17-4534-acee-9b898a7be1ec" providerId="AD" clId="Web-{00000000-0000-0000-0000-000000000000}" dt="2026-09-04T15:09:21.867" v="236" actId="14100"/>
          <ac:spMkLst>
            <pc:docMk/>
            <pc:sldMk cId="0" sldId="281"/>
            <ac:spMk id="1846253543" creationId="{00000000-0000-0000-0000-000000000000}"/>
          </ac:spMkLst>
        </pc:spChg>
        <pc:spChg chg="mod">
          <ac:chgData name="Martin Svejda" userId="S::m.svejda@uwtsd.ac.uk::8cc0682a-1f17-4534-acee-9b898a7be1ec" providerId="AD" clId="Web-{00000000-0000-0000-0000-000000000000}" dt="2026-09-04T15:09:42.509" v="239" actId="14100"/>
          <ac:spMkLst>
            <pc:docMk/>
            <pc:sldMk cId="0" sldId="281"/>
            <ac:spMk id="1897734350" creationId="{00000000-0000-0000-0000-000000000000}"/>
          </ac:spMkLst>
        </pc:spChg>
        <pc:spChg chg="mod">
          <ac:chgData name="Martin Svejda" userId="S::m.svejda@uwtsd.ac.uk::8cc0682a-1f17-4534-acee-9b898a7be1ec" providerId="AD" clId="Web-{00000000-0000-0000-0000-000000000000}" dt="2026-09-04T15:09:26.664" v="238" actId="14100"/>
          <ac:spMkLst>
            <pc:docMk/>
            <pc:sldMk cId="0" sldId="281"/>
            <ac:spMk id="1901165156" creationId="{00000000-0000-0000-0000-000000000000}"/>
          </ac:spMkLst>
        </pc:spChg>
        <pc:spChg chg="mod">
          <ac:chgData name="Martin Svejda" userId="S::m.svejda@uwtsd.ac.uk::8cc0682a-1f17-4534-acee-9b898a7be1ec" providerId="AD" clId="Web-{00000000-0000-0000-0000-000000000000}" dt="2026-09-04T15:10:10.322" v="246" actId="14100"/>
          <ac:spMkLst>
            <pc:docMk/>
            <pc:sldMk cId="0" sldId="281"/>
            <ac:spMk id="1924728889" creationId="{00000000-0000-0000-0000-000000000000}"/>
          </ac:spMkLst>
        </pc:spChg>
        <pc:spChg chg="mod">
          <ac:chgData name="Martin Svejda" userId="S::m.svejda@uwtsd.ac.uk::8cc0682a-1f17-4534-acee-9b898a7be1ec" providerId="AD" clId="Web-{00000000-0000-0000-0000-000000000000}" dt="2026-09-04T15:10:20.182" v="250" actId="1076"/>
          <ac:spMkLst>
            <pc:docMk/>
            <pc:sldMk cId="0" sldId="281"/>
            <ac:spMk id="2018028382" creationId="{00000000-0000-0000-0000-000000000000}"/>
          </ac:spMkLst>
        </pc:spChg>
        <pc:spChg chg="mod">
          <ac:chgData name="Martin Svejda" userId="S::m.svejda@uwtsd.ac.uk::8cc0682a-1f17-4534-acee-9b898a7be1ec" providerId="AD" clId="Web-{00000000-0000-0000-0000-000000000000}" dt="2026-09-04T15:08:53.146" v="229" actId="1076"/>
          <ac:spMkLst>
            <pc:docMk/>
            <pc:sldMk cId="0" sldId="281"/>
            <ac:spMk id="2048927911" creationId="{00000000-0000-0000-0000-000000000000}"/>
          </ac:spMkLst>
        </pc:spChg>
      </pc:sldChg>
      <pc:sldChg chg="del">
        <pc:chgData name="Martin Svejda" userId="S::m.svejda@uwtsd.ac.uk::8cc0682a-1f17-4534-acee-9b898a7be1ec" providerId="AD" clId="Web-{00000000-0000-0000-0000-000000000000}" dt="2026-09-04T15:11:01.497" v="251"/>
        <pc:sldMkLst>
          <pc:docMk/>
          <pc:sldMk cId="0" sldId="282"/>
        </pc:sldMkLst>
      </pc:sldChg>
      <pc:sldChg chg="add del">
        <pc:chgData name="Martin Svejda" userId="S::m.svejda@uwtsd.ac.uk::8cc0682a-1f17-4534-acee-9b898a7be1ec" providerId="AD" clId="Web-{00000000-0000-0000-0000-000000000000}" dt="2026-09-04T14:43:49.059" v="57"/>
        <pc:sldMkLst>
          <pc:docMk/>
          <pc:sldMk cId="0" sldId="296"/>
        </pc:sldMkLst>
      </pc:sldChg>
      <pc:sldChg chg="addSp delSp modSp add del mod modClrScheme chgLayout">
        <pc:chgData name="Martin Svejda" userId="S::m.svejda@uwtsd.ac.uk::8cc0682a-1f17-4534-acee-9b898a7be1ec" providerId="AD" clId="Web-{00000000-0000-0000-0000-000000000000}" dt="2026-09-04T15:03:49.312" v="157" actId="14100"/>
        <pc:sldMkLst>
          <pc:docMk/>
          <pc:sldMk cId="0" sldId="297"/>
        </pc:sldMkLst>
        <pc:spChg chg="add mod">
          <ac:chgData name="Martin Svejda" userId="S::m.svejda@uwtsd.ac.uk::8cc0682a-1f17-4534-acee-9b898a7be1ec" providerId="AD" clId="Web-{00000000-0000-0000-0000-000000000000}" dt="2026-09-04T14:53:39.855" v="96" actId="14100"/>
          <ac:spMkLst>
            <pc:docMk/>
            <pc:sldMk cId="0" sldId="297"/>
            <ac:spMk id="2" creationId="{4BDD2407-2714-02C6-9187-1F4B71DC0537}"/>
          </ac:spMkLst>
        </pc:spChg>
        <pc:spChg chg="mod ord">
          <ac:chgData name="Martin Svejda" userId="S::m.svejda@uwtsd.ac.uk::8cc0682a-1f17-4534-acee-9b898a7be1ec" providerId="AD" clId="Web-{00000000-0000-0000-0000-000000000000}" dt="2026-09-04T15:03:49.312" v="157" actId="14100"/>
          <ac:spMkLst>
            <pc:docMk/>
            <pc:sldMk cId="0" sldId="297"/>
            <ac:spMk id="1807714420" creationId="{00000000-0000-0000-0000-000000000000}"/>
          </ac:spMkLst>
        </pc:spChg>
        <pc:spChg chg="mod ord">
          <ac:chgData name="Martin Svejda" userId="S::m.svejda@uwtsd.ac.uk::8cc0682a-1f17-4534-acee-9b898a7be1ec" providerId="AD" clId="Web-{00000000-0000-0000-0000-000000000000}" dt="2026-09-04T14:40:33.447" v="49"/>
          <ac:spMkLst>
            <pc:docMk/>
            <pc:sldMk cId="0" sldId="297"/>
            <ac:spMk id="2141739011" creationId="{00000000-0000-0000-0000-000000000000}"/>
          </ac:spMkLst>
        </pc:spChg>
        <pc:picChg chg="del mod">
          <ac:chgData name="Martin Svejda" userId="S::m.svejda@uwtsd.ac.uk::8cc0682a-1f17-4534-acee-9b898a7be1ec" providerId="AD" clId="Web-{00000000-0000-0000-0000-000000000000}" dt="2026-09-04T15:03:43.140" v="156"/>
          <ac:picMkLst>
            <pc:docMk/>
            <pc:sldMk cId="0" sldId="297"/>
            <ac:picMk id="1236640594" creationId="{00000000-0000-0000-0000-000000000000}"/>
          </ac:picMkLst>
        </pc:picChg>
      </pc:sldChg>
      <pc:sldChg chg="add del">
        <pc:chgData name="Martin Svejda" userId="S::m.svejda@uwtsd.ac.uk::8cc0682a-1f17-4534-acee-9b898a7be1ec" providerId="AD" clId="Web-{00000000-0000-0000-0000-000000000000}" dt="2026-09-04T14:48:17.813" v="59"/>
        <pc:sldMkLst>
          <pc:docMk/>
          <pc:sldMk cId="0" sldId="298"/>
        </pc:sldMkLst>
      </pc:sldChg>
      <pc:sldChg chg="add">
        <pc:chgData name="Martin Svejda" userId="S::m.svejda@uwtsd.ac.uk::8cc0682a-1f17-4534-acee-9b898a7be1ec" providerId="AD" clId="Web-{00000000-0000-0000-0000-000000000000}" dt="2026-09-04T14:43:41.042" v="55"/>
        <pc:sldMkLst>
          <pc:docMk/>
          <pc:sldMk cId="0" sldId="299"/>
        </pc:sldMkLst>
      </pc:sldChg>
      <pc:sldChg chg="addSp delSp modSp add del delAnim modNotes">
        <pc:chgData name="Martin Svejda" userId="S::m.svejda@uwtsd.ac.uk::8cc0682a-1f17-4534-acee-9b898a7be1ec" providerId="AD" clId="Web-{00000000-0000-0000-0000-000000000000}" dt="2026-09-04T15:13:56.950" v="260"/>
        <pc:sldMkLst>
          <pc:docMk/>
          <pc:sldMk cId="0" sldId="300"/>
        </pc:sldMkLst>
        <pc:spChg chg="add mod">
          <ac:chgData name="Martin Svejda" userId="S::m.svejda@uwtsd.ac.uk::8cc0682a-1f17-4534-acee-9b898a7be1ec" providerId="AD" clId="Web-{00000000-0000-0000-0000-000000000000}" dt="2026-09-04T15:02:59.342" v="154" actId="1076"/>
          <ac:spMkLst>
            <pc:docMk/>
            <pc:sldMk cId="0" sldId="300"/>
            <ac:spMk id="2" creationId="{B675F2AC-09B4-6802-BCC0-64AC017FEF29}"/>
          </ac:spMkLst>
        </pc:spChg>
        <pc:spChg chg="mod">
          <ac:chgData name="Martin Svejda" userId="S::m.svejda@uwtsd.ac.uk::8cc0682a-1f17-4534-acee-9b898a7be1ec" providerId="AD" clId="Web-{00000000-0000-0000-0000-000000000000}" dt="2026-09-04T14:59:46.211" v="123" actId="20577"/>
          <ac:spMkLst>
            <pc:docMk/>
            <pc:sldMk cId="0" sldId="300"/>
            <ac:spMk id="268706754" creationId="{00000000-0000-0000-0000-000000000000}"/>
          </ac:spMkLst>
        </pc:spChg>
        <pc:spChg chg="del">
          <ac:chgData name="Martin Svejda" userId="S::m.svejda@uwtsd.ac.uk::8cc0682a-1f17-4534-acee-9b898a7be1ec" providerId="AD" clId="Web-{00000000-0000-0000-0000-000000000000}" dt="2026-09-04T14:59:55.852" v="124"/>
          <ac:spMkLst>
            <pc:docMk/>
            <pc:sldMk cId="0" sldId="300"/>
            <ac:spMk id="866656578" creationId="{00000000-0000-0000-0000-000000000000}"/>
          </ac:spMkLst>
        </pc:spChg>
        <pc:spChg chg="mod">
          <ac:chgData name="Martin Svejda" userId="S::m.svejda@uwtsd.ac.uk::8cc0682a-1f17-4534-acee-9b898a7be1ec" providerId="AD" clId="Web-{00000000-0000-0000-0000-000000000000}" dt="2026-09-04T15:01:00.964" v="133" actId="14100"/>
          <ac:spMkLst>
            <pc:docMk/>
            <pc:sldMk cId="0" sldId="300"/>
            <ac:spMk id="1046396595" creationId="{00000000-0000-0000-0000-000000000000}"/>
          </ac:spMkLst>
        </pc:spChg>
        <pc:picChg chg="del">
          <ac:chgData name="Martin Svejda" userId="S::m.svejda@uwtsd.ac.uk::8cc0682a-1f17-4534-acee-9b898a7be1ec" providerId="AD" clId="Web-{00000000-0000-0000-0000-000000000000}" dt="2026-09-04T15:02:44.310" v="152"/>
          <ac:picMkLst>
            <pc:docMk/>
            <pc:sldMk cId="0" sldId="300"/>
            <ac:picMk id="1949686454" creationId="{00000000-0000-0000-0000-0000000000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26E61F-8FCD-47F7-AF4C-A2DC0F608B15}" type="doc">
      <dgm:prSet loTypeId="urn:microsoft.com/office/officeart/2008/layout/LinedList#1" loCatId="list" qsTypeId="urn:microsoft.com/office/officeart/2005/8/quickstyle/simple1#1" qsCatId="simple" csTypeId="urn:microsoft.com/office/officeart/2005/8/colors/accent1_2" csCatId="accent1"/>
      <dgm:spPr bwMode="auto"/>
      <dgm:t>
        <a:bodyPr/>
        <a:lstStyle/>
        <a:p>
          <a:pPr>
            <a:defRPr/>
          </a:pPr>
          <a:endParaRPr lang="en-US"/>
        </a:p>
      </dgm:t>
    </dgm:pt>
    <dgm:pt modelId="{B7B9BDF7-F792-4A5B-A9CB-5DEF21E39D42}">
      <dgm:prSet/>
      <dgm:spPr bwMode="auto"/>
      <dgm:t>
        <a:bodyPr/>
        <a:lstStyle/>
        <a:p>
          <a:pPr>
            <a:defRPr/>
          </a:pPr>
          <a:r>
            <a:rPr lang="en-GB" b="1"/>
            <a:t>For Patients:</a:t>
          </a:r>
          <a:endParaRPr lang="en-US"/>
        </a:p>
      </dgm:t>
    </dgm:pt>
    <dgm:pt modelId="{E4B96EE0-0360-440B-B9F8-C4FF2849CA33}" type="parTrans" cxnId="{C5A53443-4C41-4BA4-A6DC-7953F5CE261A}">
      <dgm:prSet/>
      <dgm:spPr bwMode="auto"/>
      <dgm:t>
        <a:bodyPr/>
        <a:lstStyle/>
        <a:p>
          <a:pPr>
            <a:defRPr/>
          </a:pPr>
          <a:endParaRPr lang="en-US"/>
        </a:p>
      </dgm:t>
    </dgm:pt>
    <dgm:pt modelId="{096B52A9-65B5-4ECC-AAA9-165C3127771C}" type="sibTrans" cxnId="{C5A53443-4C41-4BA4-A6DC-7953F5CE261A}">
      <dgm:prSet/>
      <dgm:spPr bwMode="auto"/>
      <dgm:t>
        <a:bodyPr/>
        <a:lstStyle/>
        <a:p>
          <a:pPr>
            <a:defRPr/>
          </a:pPr>
          <a:endParaRPr lang="en-US"/>
        </a:p>
      </dgm:t>
    </dgm:pt>
    <dgm:pt modelId="{5D56CB60-79A6-438F-A39C-4D53F2BE517E}">
      <dgm:prSet custT="1"/>
      <dgm:spPr bwMode="auto"/>
      <dgm:t>
        <a:bodyPr/>
        <a:lstStyle/>
        <a:p>
          <a:pPr>
            <a:defRPr/>
          </a:pPr>
          <a:r>
            <a:rPr lang="en-GB" sz="2000" b="1">
              <a:solidFill>
                <a:srgbClr val="002060"/>
              </a:solidFill>
            </a:rPr>
            <a:t>Empowerment and Control: </a:t>
          </a:r>
          <a:r>
            <a:rPr lang="en-GB" sz="2000"/>
            <a:t>Easy access to health records, prescriptions, and appointments promotes independence and self-management.</a:t>
          </a:r>
          <a:endParaRPr lang="en-US" sz="2000"/>
        </a:p>
      </dgm:t>
    </dgm:pt>
    <dgm:pt modelId="{68E043D9-2EEF-42DA-A7D2-A8198FCDEE50}" type="parTrans" cxnId="{64EEBC9D-9DBB-4F09-8AB8-B927726EEA9D}">
      <dgm:prSet/>
      <dgm:spPr bwMode="auto"/>
      <dgm:t>
        <a:bodyPr/>
        <a:lstStyle/>
        <a:p>
          <a:pPr>
            <a:defRPr/>
          </a:pPr>
          <a:endParaRPr lang="en-US"/>
        </a:p>
      </dgm:t>
    </dgm:pt>
    <dgm:pt modelId="{1C9896A8-AA17-4B97-98FC-52C65B1AD83A}" type="sibTrans" cxnId="{64EEBC9D-9DBB-4F09-8AB8-B927726EEA9D}">
      <dgm:prSet/>
      <dgm:spPr bwMode="auto"/>
      <dgm:t>
        <a:bodyPr/>
        <a:lstStyle/>
        <a:p>
          <a:pPr>
            <a:defRPr/>
          </a:pPr>
          <a:endParaRPr lang="en-US"/>
        </a:p>
      </dgm:t>
    </dgm:pt>
    <dgm:pt modelId="{BE254B8C-C2F5-453A-AB64-6BF932C52352}">
      <dgm:prSet custT="1"/>
      <dgm:spPr bwMode="auto"/>
      <dgm:t>
        <a:bodyPr/>
        <a:lstStyle/>
        <a:p>
          <a:pPr>
            <a:defRPr/>
          </a:pPr>
          <a:r>
            <a:rPr lang="en-GB" sz="2000" b="1">
              <a:solidFill>
                <a:srgbClr val="002060"/>
              </a:solidFill>
            </a:rPr>
            <a:t>Improved Access: </a:t>
          </a:r>
          <a:r>
            <a:rPr lang="en-GB" sz="2000"/>
            <a:t>Remote services and online communication reduce barriers for those with mobility, work, or location challenges.</a:t>
          </a:r>
          <a:endParaRPr lang="en-US" sz="2000"/>
        </a:p>
      </dgm:t>
    </dgm:pt>
    <dgm:pt modelId="{23936BBD-0030-43C9-A2A6-F3A6E7F28042}" type="parTrans" cxnId="{25B65095-35CA-4E36-96D9-78BC6A42D36D}">
      <dgm:prSet/>
      <dgm:spPr bwMode="auto"/>
      <dgm:t>
        <a:bodyPr/>
        <a:lstStyle/>
        <a:p>
          <a:pPr>
            <a:defRPr/>
          </a:pPr>
          <a:endParaRPr lang="en-US"/>
        </a:p>
      </dgm:t>
    </dgm:pt>
    <dgm:pt modelId="{3CFE98AB-FCC7-484D-85F7-78F17FE633CA}" type="sibTrans" cxnId="{25B65095-35CA-4E36-96D9-78BC6A42D36D}">
      <dgm:prSet/>
      <dgm:spPr bwMode="auto"/>
      <dgm:t>
        <a:bodyPr/>
        <a:lstStyle/>
        <a:p>
          <a:pPr>
            <a:defRPr/>
          </a:pPr>
          <a:endParaRPr lang="en-US"/>
        </a:p>
      </dgm:t>
    </dgm:pt>
    <dgm:pt modelId="{0DECA20C-12B2-4FB2-85BA-4017CA286F07}">
      <dgm:prSet custT="1"/>
      <dgm:spPr bwMode="auto"/>
      <dgm:t>
        <a:bodyPr/>
        <a:lstStyle/>
        <a:p>
          <a:pPr>
            <a:defRPr/>
          </a:pPr>
          <a:r>
            <a:rPr lang="en-GB" sz="2000" b="1">
              <a:solidFill>
                <a:srgbClr val="002060"/>
              </a:solidFill>
            </a:rPr>
            <a:t>Health Awareness: </a:t>
          </a:r>
          <a:r>
            <a:rPr lang="en-GB" sz="2000"/>
            <a:t>Preventive reminders and information encourage healthy behaviours and early intervention.</a:t>
          </a:r>
          <a:endParaRPr lang="en-US" sz="2000"/>
        </a:p>
      </dgm:t>
    </dgm:pt>
    <dgm:pt modelId="{704EEF79-6D28-476A-9659-7A8CA1B8890A}" type="parTrans" cxnId="{0B5E0392-88A0-4CD2-B2E6-0FA325BCFF61}">
      <dgm:prSet/>
      <dgm:spPr bwMode="auto"/>
      <dgm:t>
        <a:bodyPr/>
        <a:lstStyle/>
        <a:p>
          <a:pPr>
            <a:defRPr/>
          </a:pPr>
          <a:endParaRPr lang="en-US"/>
        </a:p>
      </dgm:t>
    </dgm:pt>
    <dgm:pt modelId="{958BB754-5865-4104-AC4C-A70BE4F1F99F}" type="sibTrans" cxnId="{0B5E0392-88A0-4CD2-B2E6-0FA325BCFF61}">
      <dgm:prSet/>
      <dgm:spPr bwMode="auto"/>
      <dgm:t>
        <a:bodyPr/>
        <a:lstStyle/>
        <a:p>
          <a:pPr>
            <a:defRPr/>
          </a:pPr>
          <a:endParaRPr lang="en-US"/>
        </a:p>
      </dgm:t>
    </dgm:pt>
    <dgm:pt modelId="{FEFD7543-F54F-432A-885B-E2C187CBEA0F}">
      <dgm:prSet/>
      <dgm:spPr bwMode="auto"/>
      <dgm:t>
        <a:bodyPr/>
        <a:lstStyle/>
        <a:p>
          <a:pPr>
            <a:defRPr/>
          </a:pPr>
          <a:r>
            <a:rPr lang="en-GB" b="1"/>
            <a:t>For the Healthcare Workforce:</a:t>
          </a:r>
          <a:endParaRPr lang="en-US"/>
        </a:p>
      </dgm:t>
    </dgm:pt>
    <dgm:pt modelId="{3D459D64-C5FA-4B10-810D-66223B01AAE1}" type="parTrans" cxnId="{95FF8616-FD09-4DF4-B1D1-AE2DAF30ED2C}">
      <dgm:prSet/>
      <dgm:spPr bwMode="auto"/>
      <dgm:t>
        <a:bodyPr/>
        <a:lstStyle/>
        <a:p>
          <a:pPr>
            <a:defRPr/>
          </a:pPr>
          <a:endParaRPr lang="en-US"/>
        </a:p>
      </dgm:t>
    </dgm:pt>
    <dgm:pt modelId="{0B960A01-3E3E-481F-B680-612F16069CAD}" type="sibTrans" cxnId="{95FF8616-FD09-4DF4-B1D1-AE2DAF30ED2C}">
      <dgm:prSet/>
      <dgm:spPr bwMode="auto"/>
      <dgm:t>
        <a:bodyPr/>
        <a:lstStyle/>
        <a:p>
          <a:pPr>
            <a:defRPr/>
          </a:pPr>
          <a:endParaRPr lang="en-US"/>
        </a:p>
      </dgm:t>
    </dgm:pt>
    <dgm:pt modelId="{36CD325A-749E-46E3-9B2E-433C604868DA}">
      <dgm:prSet custT="1"/>
      <dgm:spPr bwMode="auto"/>
      <dgm:t>
        <a:bodyPr/>
        <a:lstStyle/>
        <a:p>
          <a:pPr>
            <a:defRPr/>
          </a:pPr>
          <a:r>
            <a:rPr lang="en-GB" sz="2000" b="1">
              <a:solidFill>
                <a:srgbClr val="002060"/>
              </a:solidFill>
            </a:rPr>
            <a:t>Efficiency and Time Savings: </a:t>
          </a:r>
          <a:r>
            <a:rPr lang="en-GB" sz="2000"/>
            <a:t>Digital booking, messaging, and prescriptions reduce administrative workload.</a:t>
          </a:r>
          <a:endParaRPr lang="en-US" sz="2000"/>
        </a:p>
      </dgm:t>
    </dgm:pt>
    <dgm:pt modelId="{A5C90EBA-483F-4FAC-B4D7-063ED25F03E6}" type="parTrans" cxnId="{5D4F1A62-563B-44EC-82BF-605FD9AB4610}">
      <dgm:prSet/>
      <dgm:spPr bwMode="auto"/>
      <dgm:t>
        <a:bodyPr/>
        <a:lstStyle/>
        <a:p>
          <a:pPr>
            <a:defRPr/>
          </a:pPr>
          <a:endParaRPr lang="en-US"/>
        </a:p>
      </dgm:t>
    </dgm:pt>
    <dgm:pt modelId="{D3697AB7-0524-44BA-AA47-E1D1CA90869D}" type="sibTrans" cxnId="{5D4F1A62-563B-44EC-82BF-605FD9AB4610}">
      <dgm:prSet/>
      <dgm:spPr bwMode="auto"/>
      <dgm:t>
        <a:bodyPr/>
        <a:lstStyle/>
        <a:p>
          <a:pPr>
            <a:defRPr/>
          </a:pPr>
          <a:endParaRPr lang="en-US"/>
        </a:p>
      </dgm:t>
    </dgm:pt>
    <dgm:pt modelId="{593635F7-7E71-4BF8-802A-A02A01EE3987}">
      <dgm:prSet custT="1"/>
      <dgm:spPr bwMode="auto"/>
      <dgm:t>
        <a:bodyPr/>
        <a:lstStyle/>
        <a:p>
          <a:pPr>
            <a:defRPr/>
          </a:pPr>
          <a:r>
            <a:rPr lang="en-GB" sz="2000" b="1">
              <a:solidFill>
                <a:srgbClr val="002060"/>
              </a:solidFill>
            </a:rPr>
            <a:t>Enhanced Communication: </a:t>
          </a:r>
          <a:r>
            <a:rPr lang="en-GB" sz="2000"/>
            <a:t>Direct engagement with patients supports continuity of care and faster updates.</a:t>
          </a:r>
          <a:endParaRPr lang="en-US" sz="2000"/>
        </a:p>
      </dgm:t>
    </dgm:pt>
    <dgm:pt modelId="{8B3790C6-0EA2-4D11-BB9F-892DB7094602}" type="parTrans" cxnId="{F22AE9AB-A2E7-4184-B8C9-2C55C4F90C0A}">
      <dgm:prSet/>
      <dgm:spPr bwMode="auto"/>
      <dgm:t>
        <a:bodyPr/>
        <a:lstStyle/>
        <a:p>
          <a:pPr>
            <a:defRPr/>
          </a:pPr>
          <a:endParaRPr lang="en-US"/>
        </a:p>
      </dgm:t>
    </dgm:pt>
    <dgm:pt modelId="{68BF8218-D268-4DD4-ABC2-9CD442268FFF}" type="sibTrans" cxnId="{F22AE9AB-A2E7-4184-B8C9-2C55C4F90C0A}">
      <dgm:prSet/>
      <dgm:spPr bwMode="auto"/>
      <dgm:t>
        <a:bodyPr/>
        <a:lstStyle/>
        <a:p>
          <a:pPr>
            <a:defRPr/>
          </a:pPr>
          <a:endParaRPr lang="en-US"/>
        </a:p>
      </dgm:t>
    </dgm:pt>
    <dgm:pt modelId="{60D2753B-E4BE-4DB4-9593-FC8465B1D95E}">
      <dgm:prSet custT="1"/>
      <dgm:spPr bwMode="auto"/>
      <dgm:t>
        <a:bodyPr/>
        <a:lstStyle/>
        <a:p>
          <a:pPr>
            <a:defRPr/>
          </a:pPr>
          <a:r>
            <a:rPr lang="en-GB" sz="2000" b="1">
              <a:solidFill>
                <a:srgbClr val="002060"/>
              </a:solidFill>
            </a:rPr>
            <a:t>Better Resource Management: </a:t>
          </a:r>
          <a:r>
            <a:rPr lang="en-GB" sz="2000"/>
            <a:t>Reduced missed appointments and improved data sharing help services run more smoothly.</a:t>
          </a:r>
          <a:endParaRPr lang="en-US" sz="2000"/>
        </a:p>
      </dgm:t>
    </dgm:pt>
    <dgm:pt modelId="{5CBD130C-299E-4BF2-8A32-F56523CA7158}" type="parTrans" cxnId="{14CD0C2C-7AF0-47A6-B755-2199588D60F8}">
      <dgm:prSet/>
      <dgm:spPr bwMode="auto"/>
      <dgm:t>
        <a:bodyPr/>
        <a:lstStyle/>
        <a:p>
          <a:pPr>
            <a:defRPr/>
          </a:pPr>
          <a:endParaRPr lang="en-US"/>
        </a:p>
      </dgm:t>
    </dgm:pt>
    <dgm:pt modelId="{42F633B2-B35E-4AEA-A13D-176853EC36F8}" type="sibTrans" cxnId="{14CD0C2C-7AF0-47A6-B755-2199588D60F8}">
      <dgm:prSet/>
      <dgm:spPr bwMode="auto"/>
      <dgm:t>
        <a:bodyPr/>
        <a:lstStyle/>
        <a:p>
          <a:pPr>
            <a:defRPr/>
          </a:pPr>
          <a:endParaRPr lang="en-US"/>
        </a:p>
      </dgm:t>
    </dgm:pt>
    <dgm:pt modelId="{275D50CD-C88F-4ECD-AE6B-9D781FF33CFE}" type="pres">
      <dgm:prSet presAssocID="{8D26E61F-8FCD-47F7-AF4C-A2DC0F608B15}" presName="vert0" presStyleCnt="0">
        <dgm:presLayoutVars>
          <dgm:dir/>
          <dgm:animOne val="branch"/>
          <dgm:animLvl val="lvl"/>
        </dgm:presLayoutVars>
      </dgm:prSet>
      <dgm:spPr bwMode="auto"/>
    </dgm:pt>
    <dgm:pt modelId="{1211AFFF-803A-4C40-A1ED-B74EFFE7A15F}" type="pres">
      <dgm:prSet presAssocID="{B7B9BDF7-F792-4A5B-A9CB-5DEF21E39D42}" presName="thickLine" presStyleLbl="alignNode1" presStyleIdx="0" presStyleCnt="2"/>
      <dgm:spPr bwMode="auto"/>
    </dgm:pt>
    <dgm:pt modelId="{962E4ED3-9A3C-4726-8421-C7B0DC3F8332}" type="pres">
      <dgm:prSet presAssocID="{B7B9BDF7-F792-4A5B-A9CB-5DEF21E39D42}" presName="horz1" presStyleCnt="0"/>
      <dgm:spPr bwMode="auto"/>
    </dgm:pt>
    <dgm:pt modelId="{81DD148A-F918-4C58-AFDE-6B9714FD7914}" type="pres">
      <dgm:prSet presAssocID="{B7B9BDF7-F792-4A5B-A9CB-5DEF21E39D42}" presName="tx1" presStyleLbl="revTx" presStyleIdx="0" presStyleCnt="8"/>
      <dgm:spPr bwMode="auto"/>
    </dgm:pt>
    <dgm:pt modelId="{E9865471-2085-440D-AEE2-C12D8D8D8CCF}" type="pres">
      <dgm:prSet presAssocID="{B7B9BDF7-F792-4A5B-A9CB-5DEF21E39D42}" presName="vert1" presStyleCnt="0"/>
      <dgm:spPr bwMode="auto"/>
    </dgm:pt>
    <dgm:pt modelId="{1F7B5F49-5708-4747-BF8E-3592B0D5FF5E}" type="pres">
      <dgm:prSet presAssocID="{5D56CB60-79A6-438F-A39C-4D53F2BE517E}" presName="vertSpace2a" presStyleCnt="0"/>
      <dgm:spPr bwMode="auto"/>
    </dgm:pt>
    <dgm:pt modelId="{4A05FD4D-19B4-47A1-BD05-1D329DAAE498}" type="pres">
      <dgm:prSet presAssocID="{5D56CB60-79A6-438F-A39C-4D53F2BE517E}" presName="horz2" presStyleCnt="0"/>
      <dgm:spPr bwMode="auto"/>
    </dgm:pt>
    <dgm:pt modelId="{05507DF4-E41F-47F7-924C-B292C413259D}" type="pres">
      <dgm:prSet presAssocID="{5D56CB60-79A6-438F-A39C-4D53F2BE517E}" presName="horzSpace2" presStyleCnt="0"/>
      <dgm:spPr bwMode="auto"/>
    </dgm:pt>
    <dgm:pt modelId="{5360F1A8-E20C-4A9C-9F95-96A3FA071976}" type="pres">
      <dgm:prSet presAssocID="{5D56CB60-79A6-438F-A39C-4D53F2BE517E}" presName="tx2" presStyleLbl="revTx" presStyleIdx="1" presStyleCnt="8" custLinFactNeighborX="-137" custLinFactNeighborY="-78651"/>
      <dgm:spPr bwMode="auto"/>
    </dgm:pt>
    <dgm:pt modelId="{24604210-047D-42BD-9F00-12C3E49C1088}" type="pres">
      <dgm:prSet presAssocID="{5D56CB60-79A6-438F-A39C-4D53F2BE517E}" presName="vert2" presStyleCnt="0"/>
      <dgm:spPr bwMode="auto"/>
    </dgm:pt>
    <dgm:pt modelId="{0C09A5A1-4B43-41D5-8234-32862B0E8D44}" type="pres">
      <dgm:prSet presAssocID="{5D56CB60-79A6-438F-A39C-4D53F2BE517E}" presName="thinLine2b" presStyleLbl="callout" presStyleIdx="0" presStyleCnt="6"/>
      <dgm:spPr bwMode="auto"/>
    </dgm:pt>
    <dgm:pt modelId="{87461B46-77FE-4B7C-AF50-2E8330FC197B}" type="pres">
      <dgm:prSet presAssocID="{5D56CB60-79A6-438F-A39C-4D53F2BE517E}" presName="vertSpace2b" presStyleCnt="0"/>
      <dgm:spPr bwMode="auto"/>
    </dgm:pt>
    <dgm:pt modelId="{D23769A9-4909-4CC0-8476-E5DE18E4E91A}" type="pres">
      <dgm:prSet presAssocID="{BE254B8C-C2F5-453A-AB64-6BF932C52352}" presName="horz2" presStyleCnt="0"/>
      <dgm:spPr bwMode="auto"/>
    </dgm:pt>
    <dgm:pt modelId="{89A1F03B-1183-424E-AF47-C36522A39088}" type="pres">
      <dgm:prSet presAssocID="{BE254B8C-C2F5-453A-AB64-6BF932C52352}" presName="horzSpace2" presStyleCnt="0"/>
      <dgm:spPr bwMode="auto"/>
    </dgm:pt>
    <dgm:pt modelId="{34C9FF20-467B-4C6D-A2FA-78DE8D731609}" type="pres">
      <dgm:prSet presAssocID="{BE254B8C-C2F5-453A-AB64-6BF932C52352}" presName="tx2" presStyleLbl="revTx" presStyleIdx="2" presStyleCnt="8"/>
      <dgm:spPr bwMode="auto"/>
    </dgm:pt>
    <dgm:pt modelId="{153683E9-393A-4474-8115-6D4E0C02F60D}" type="pres">
      <dgm:prSet presAssocID="{BE254B8C-C2F5-453A-AB64-6BF932C52352}" presName="vert2" presStyleCnt="0"/>
      <dgm:spPr bwMode="auto"/>
    </dgm:pt>
    <dgm:pt modelId="{54D02622-F9D3-4994-83F0-CBAAEAB8E2F3}" type="pres">
      <dgm:prSet presAssocID="{BE254B8C-C2F5-453A-AB64-6BF932C52352}" presName="thinLine2b" presStyleLbl="callout" presStyleIdx="1" presStyleCnt="6"/>
      <dgm:spPr bwMode="auto"/>
    </dgm:pt>
    <dgm:pt modelId="{5D110208-03F7-496F-B4AD-8E80D4BFB4AF}" type="pres">
      <dgm:prSet presAssocID="{BE254B8C-C2F5-453A-AB64-6BF932C52352}" presName="vertSpace2b" presStyleCnt="0"/>
      <dgm:spPr bwMode="auto"/>
    </dgm:pt>
    <dgm:pt modelId="{AAB0FCFE-3180-48DF-8014-FEA79081CDB6}" type="pres">
      <dgm:prSet presAssocID="{0DECA20C-12B2-4FB2-85BA-4017CA286F07}" presName="horz2" presStyleCnt="0"/>
      <dgm:spPr bwMode="auto"/>
    </dgm:pt>
    <dgm:pt modelId="{AD8D4AF5-CB64-4973-A4FA-B8EFB683BE52}" type="pres">
      <dgm:prSet presAssocID="{0DECA20C-12B2-4FB2-85BA-4017CA286F07}" presName="horzSpace2" presStyleCnt="0"/>
      <dgm:spPr bwMode="auto"/>
    </dgm:pt>
    <dgm:pt modelId="{46AB54A6-F0F8-485E-972A-F76515843DA9}" type="pres">
      <dgm:prSet presAssocID="{0DECA20C-12B2-4FB2-85BA-4017CA286F07}" presName="tx2" presStyleLbl="revTx" presStyleIdx="3" presStyleCnt="8"/>
      <dgm:spPr bwMode="auto"/>
    </dgm:pt>
    <dgm:pt modelId="{97F9559F-5F7B-40BC-B507-98B3400B916F}" type="pres">
      <dgm:prSet presAssocID="{0DECA20C-12B2-4FB2-85BA-4017CA286F07}" presName="vert2" presStyleCnt="0"/>
      <dgm:spPr bwMode="auto"/>
    </dgm:pt>
    <dgm:pt modelId="{F5541412-817C-4B7D-8FEB-864E21834609}" type="pres">
      <dgm:prSet presAssocID="{0DECA20C-12B2-4FB2-85BA-4017CA286F07}" presName="thinLine2b" presStyleLbl="callout" presStyleIdx="2" presStyleCnt="6"/>
      <dgm:spPr bwMode="auto"/>
    </dgm:pt>
    <dgm:pt modelId="{84A614C4-4B64-4CA7-848B-5D6607C2F433}" type="pres">
      <dgm:prSet presAssocID="{0DECA20C-12B2-4FB2-85BA-4017CA286F07}" presName="vertSpace2b" presStyleCnt="0"/>
      <dgm:spPr bwMode="auto"/>
    </dgm:pt>
    <dgm:pt modelId="{63DCBEE7-A599-41DB-8B3C-979EFBA2C9A5}" type="pres">
      <dgm:prSet presAssocID="{FEFD7543-F54F-432A-885B-E2C187CBEA0F}" presName="thickLine" presStyleLbl="alignNode1" presStyleIdx="1" presStyleCnt="2"/>
      <dgm:spPr bwMode="auto"/>
    </dgm:pt>
    <dgm:pt modelId="{3078AF58-225A-4DAE-9706-153E99CAABDB}" type="pres">
      <dgm:prSet presAssocID="{FEFD7543-F54F-432A-885B-E2C187CBEA0F}" presName="horz1" presStyleCnt="0"/>
      <dgm:spPr bwMode="auto"/>
    </dgm:pt>
    <dgm:pt modelId="{CD314545-52AD-45FC-A932-A6712FA76297}" type="pres">
      <dgm:prSet presAssocID="{FEFD7543-F54F-432A-885B-E2C187CBEA0F}" presName="tx1" presStyleLbl="revTx" presStyleIdx="4" presStyleCnt="8"/>
      <dgm:spPr bwMode="auto"/>
    </dgm:pt>
    <dgm:pt modelId="{FD717505-8F6A-45B7-AB42-BD9002B57D88}" type="pres">
      <dgm:prSet presAssocID="{FEFD7543-F54F-432A-885B-E2C187CBEA0F}" presName="vert1" presStyleCnt="0"/>
      <dgm:spPr bwMode="auto"/>
    </dgm:pt>
    <dgm:pt modelId="{33ABA007-253A-4F27-B17C-60EAE0BD668A}" type="pres">
      <dgm:prSet presAssocID="{36CD325A-749E-46E3-9B2E-433C604868DA}" presName="vertSpace2a" presStyleCnt="0"/>
      <dgm:spPr bwMode="auto"/>
    </dgm:pt>
    <dgm:pt modelId="{09964FA6-A3D9-4F79-9BDB-CEB4885B5793}" type="pres">
      <dgm:prSet presAssocID="{36CD325A-749E-46E3-9B2E-433C604868DA}" presName="horz2" presStyleCnt="0"/>
      <dgm:spPr bwMode="auto"/>
    </dgm:pt>
    <dgm:pt modelId="{643FED41-E259-4BFD-8DE8-EF6E5EC2D453}" type="pres">
      <dgm:prSet presAssocID="{36CD325A-749E-46E3-9B2E-433C604868DA}" presName="horzSpace2" presStyleCnt="0"/>
      <dgm:spPr bwMode="auto"/>
    </dgm:pt>
    <dgm:pt modelId="{266B15BB-66C1-4AFB-9E5B-1F53316F0309}" type="pres">
      <dgm:prSet presAssocID="{36CD325A-749E-46E3-9B2E-433C604868DA}" presName="tx2" presStyleLbl="revTx" presStyleIdx="5" presStyleCnt="8"/>
      <dgm:spPr bwMode="auto"/>
    </dgm:pt>
    <dgm:pt modelId="{34952C7F-C53B-49E1-97A2-05B190253D58}" type="pres">
      <dgm:prSet presAssocID="{36CD325A-749E-46E3-9B2E-433C604868DA}" presName="vert2" presStyleCnt="0"/>
      <dgm:spPr bwMode="auto"/>
    </dgm:pt>
    <dgm:pt modelId="{5501B439-0F7A-485F-9E7E-492CA88439D0}" type="pres">
      <dgm:prSet presAssocID="{36CD325A-749E-46E3-9B2E-433C604868DA}" presName="thinLine2b" presStyleLbl="callout" presStyleIdx="3" presStyleCnt="6"/>
      <dgm:spPr bwMode="auto"/>
    </dgm:pt>
    <dgm:pt modelId="{5435A2B8-DC0E-48E0-985B-0C341E69B132}" type="pres">
      <dgm:prSet presAssocID="{36CD325A-749E-46E3-9B2E-433C604868DA}" presName="vertSpace2b" presStyleCnt="0"/>
      <dgm:spPr bwMode="auto"/>
    </dgm:pt>
    <dgm:pt modelId="{9D42C99C-99B4-48A8-B495-30861E7A2C76}" type="pres">
      <dgm:prSet presAssocID="{593635F7-7E71-4BF8-802A-A02A01EE3987}" presName="horz2" presStyleCnt="0"/>
      <dgm:spPr bwMode="auto"/>
    </dgm:pt>
    <dgm:pt modelId="{26BB25AF-ED3F-4A43-8117-F10712E86A3D}" type="pres">
      <dgm:prSet presAssocID="{593635F7-7E71-4BF8-802A-A02A01EE3987}" presName="horzSpace2" presStyleCnt="0"/>
      <dgm:spPr bwMode="auto"/>
    </dgm:pt>
    <dgm:pt modelId="{6BA3D6FD-151C-48DD-B20F-5F318745A18A}" type="pres">
      <dgm:prSet presAssocID="{593635F7-7E71-4BF8-802A-A02A01EE3987}" presName="tx2" presStyleLbl="revTx" presStyleIdx="6" presStyleCnt="8"/>
      <dgm:spPr bwMode="auto"/>
    </dgm:pt>
    <dgm:pt modelId="{05261F14-4414-496D-9B36-7DE3264C726B}" type="pres">
      <dgm:prSet presAssocID="{593635F7-7E71-4BF8-802A-A02A01EE3987}" presName="vert2" presStyleCnt="0"/>
      <dgm:spPr bwMode="auto"/>
    </dgm:pt>
    <dgm:pt modelId="{4D14050F-5DC4-4646-94D8-AE9E600D4D6E}" type="pres">
      <dgm:prSet presAssocID="{593635F7-7E71-4BF8-802A-A02A01EE3987}" presName="thinLine2b" presStyleLbl="callout" presStyleIdx="4" presStyleCnt="6"/>
      <dgm:spPr bwMode="auto"/>
    </dgm:pt>
    <dgm:pt modelId="{8AE3CF99-3D6C-4F96-89EF-BCA1992A0657}" type="pres">
      <dgm:prSet presAssocID="{593635F7-7E71-4BF8-802A-A02A01EE3987}" presName="vertSpace2b" presStyleCnt="0"/>
      <dgm:spPr bwMode="auto"/>
    </dgm:pt>
    <dgm:pt modelId="{66551417-99B1-46A9-AC62-86C26D8E0545}" type="pres">
      <dgm:prSet presAssocID="{60D2753B-E4BE-4DB4-9593-FC8465B1D95E}" presName="horz2" presStyleCnt="0"/>
      <dgm:spPr bwMode="auto"/>
    </dgm:pt>
    <dgm:pt modelId="{B22BE8C3-6F24-49CE-BD58-CAE123AE18B6}" type="pres">
      <dgm:prSet presAssocID="{60D2753B-E4BE-4DB4-9593-FC8465B1D95E}" presName="horzSpace2" presStyleCnt="0"/>
      <dgm:spPr bwMode="auto"/>
    </dgm:pt>
    <dgm:pt modelId="{20F8F20C-93F7-499B-83F9-E6AA63741948}" type="pres">
      <dgm:prSet presAssocID="{60D2753B-E4BE-4DB4-9593-FC8465B1D95E}" presName="tx2" presStyleLbl="revTx" presStyleIdx="7" presStyleCnt="8"/>
      <dgm:spPr bwMode="auto"/>
    </dgm:pt>
    <dgm:pt modelId="{23F69095-6F96-404D-BAB0-B183EBF209DE}" type="pres">
      <dgm:prSet presAssocID="{60D2753B-E4BE-4DB4-9593-FC8465B1D95E}" presName="vert2" presStyleCnt="0"/>
      <dgm:spPr bwMode="auto"/>
    </dgm:pt>
    <dgm:pt modelId="{ED799755-DD72-4D67-ABA0-5952C13DBF5A}" type="pres">
      <dgm:prSet presAssocID="{60D2753B-E4BE-4DB4-9593-FC8465B1D95E}" presName="thinLine2b" presStyleLbl="callout" presStyleIdx="5" presStyleCnt="6"/>
      <dgm:spPr bwMode="auto"/>
    </dgm:pt>
    <dgm:pt modelId="{C7C59301-9968-49A7-AFBC-0BB1E08ACFC6}" type="pres">
      <dgm:prSet presAssocID="{60D2753B-E4BE-4DB4-9593-FC8465B1D95E}" presName="vertSpace2b" presStyleCnt="0"/>
      <dgm:spPr bwMode="auto"/>
    </dgm:pt>
  </dgm:ptLst>
  <dgm:cxnLst>
    <dgm:cxn modelId="{95FF8616-FD09-4DF4-B1D1-AE2DAF30ED2C}" srcId="{8D26E61F-8FCD-47F7-AF4C-A2DC0F608B15}" destId="{FEFD7543-F54F-432A-885B-E2C187CBEA0F}" srcOrd="1" destOrd="0" parTransId="{3D459D64-C5FA-4B10-810D-66223B01AAE1}" sibTransId="{0B960A01-3E3E-481F-B680-612F16069CAD}"/>
    <dgm:cxn modelId="{92A12428-1079-486A-8CA9-4BE315AF7AF6}" type="presOf" srcId="{60D2753B-E4BE-4DB4-9593-FC8465B1D95E}" destId="{20F8F20C-93F7-499B-83F9-E6AA63741948}" srcOrd="0" destOrd="0" presId="urn:microsoft.com/office/officeart/2008/layout/LinedList#1"/>
    <dgm:cxn modelId="{14CD0C2C-7AF0-47A6-B755-2199588D60F8}" srcId="{FEFD7543-F54F-432A-885B-E2C187CBEA0F}" destId="{60D2753B-E4BE-4DB4-9593-FC8465B1D95E}" srcOrd="2" destOrd="0" parTransId="{5CBD130C-299E-4BF2-8A32-F56523CA7158}" sibTransId="{42F633B2-B35E-4AEA-A13D-176853EC36F8}"/>
    <dgm:cxn modelId="{5D4F1A62-563B-44EC-82BF-605FD9AB4610}" srcId="{FEFD7543-F54F-432A-885B-E2C187CBEA0F}" destId="{36CD325A-749E-46E3-9B2E-433C604868DA}" srcOrd="0" destOrd="0" parTransId="{A5C90EBA-483F-4FAC-B4D7-063ED25F03E6}" sibTransId="{D3697AB7-0524-44BA-AA47-E1D1CA90869D}"/>
    <dgm:cxn modelId="{C5A53443-4C41-4BA4-A6DC-7953F5CE261A}" srcId="{8D26E61F-8FCD-47F7-AF4C-A2DC0F608B15}" destId="{B7B9BDF7-F792-4A5B-A9CB-5DEF21E39D42}" srcOrd="0" destOrd="0" parTransId="{E4B96EE0-0360-440B-B9F8-C4FF2849CA33}" sibTransId="{096B52A9-65B5-4ECC-AAA9-165C3127771C}"/>
    <dgm:cxn modelId="{6F8D9A6D-2145-4B5C-B246-16BEE5D23637}" type="presOf" srcId="{BE254B8C-C2F5-453A-AB64-6BF932C52352}" destId="{34C9FF20-467B-4C6D-A2FA-78DE8D731609}" srcOrd="0" destOrd="0" presId="urn:microsoft.com/office/officeart/2008/layout/LinedList#1"/>
    <dgm:cxn modelId="{23C92874-805D-4121-BDC6-2A9007E574EB}" type="presOf" srcId="{5D56CB60-79A6-438F-A39C-4D53F2BE517E}" destId="{5360F1A8-E20C-4A9C-9F95-96A3FA071976}" srcOrd="0" destOrd="0" presId="urn:microsoft.com/office/officeart/2008/layout/LinedList#1"/>
    <dgm:cxn modelId="{0B5E0392-88A0-4CD2-B2E6-0FA325BCFF61}" srcId="{B7B9BDF7-F792-4A5B-A9CB-5DEF21E39D42}" destId="{0DECA20C-12B2-4FB2-85BA-4017CA286F07}" srcOrd="2" destOrd="0" parTransId="{704EEF79-6D28-476A-9659-7A8CA1B8890A}" sibTransId="{958BB754-5865-4104-AC4C-A70BE4F1F99F}"/>
    <dgm:cxn modelId="{25B65095-35CA-4E36-96D9-78BC6A42D36D}" srcId="{B7B9BDF7-F792-4A5B-A9CB-5DEF21E39D42}" destId="{BE254B8C-C2F5-453A-AB64-6BF932C52352}" srcOrd="1" destOrd="0" parTransId="{23936BBD-0030-43C9-A2A6-F3A6E7F28042}" sibTransId="{3CFE98AB-FCC7-484D-85F7-78F17FE633CA}"/>
    <dgm:cxn modelId="{64EEBC9D-9DBB-4F09-8AB8-B927726EEA9D}" srcId="{B7B9BDF7-F792-4A5B-A9CB-5DEF21E39D42}" destId="{5D56CB60-79A6-438F-A39C-4D53F2BE517E}" srcOrd="0" destOrd="0" parTransId="{68E043D9-2EEF-42DA-A7D2-A8198FCDEE50}" sibTransId="{1C9896A8-AA17-4B97-98FC-52C65B1AD83A}"/>
    <dgm:cxn modelId="{F22AE9AB-A2E7-4184-B8C9-2C55C4F90C0A}" srcId="{FEFD7543-F54F-432A-885B-E2C187CBEA0F}" destId="{593635F7-7E71-4BF8-802A-A02A01EE3987}" srcOrd="1" destOrd="0" parTransId="{8B3790C6-0EA2-4D11-BB9F-892DB7094602}" sibTransId="{68BF8218-D268-4DD4-ABC2-9CD442268FFF}"/>
    <dgm:cxn modelId="{F38ACAB1-1FBF-416E-9EF3-75329A2ED961}" type="presOf" srcId="{8D26E61F-8FCD-47F7-AF4C-A2DC0F608B15}" destId="{275D50CD-C88F-4ECD-AE6B-9D781FF33CFE}" srcOrd="0" destOrd="0" presId="urn:microsoft.com/office/officeart/2008/layout/LinedList#1"/>
    <dgm:cxn modelId="{E6D820CF-8728-4EB9-A792-E6930762ABC3}" type="presOf" srcId="{FEFD7543-F54F-432A-885B-E2C187CBEA0F}" destId="{CD314545-52AD-45FC-A932-A6712FA76297}" srcOrd="0" destOrd="0" presId="urn:microsoft.com/office/officeart/2008/layout/LinedList#1"/>
    <dgm:cxn modelId="{0AF5F3D3-B1D2-49CE-9DE4-53B9DA349996}" type="presOf" srcId="{593635F7-7E71-4BF8-802A-A02A01EE3987}" destId="{6BA3D6FD-151C-48DD-B20F-5F318745A18A}" srcOrd="0" destOrd="0" presId="urn:microsoft.com/office/officeart/2008/layout/LinedList#1"/>
    <dgm:cxn modelId="{C4127CD7-AF95-4A24-BA54-842EC729043C}" type="presOf" srcId="{0DECA20C-12B2-4FB2-85BA-4017CA286F07}" destId="{46AB54A6-F0F8-485E-972A-F76515843DA9}" srcOrd="0" destOrd="0" presId="urn:microsoft.com/office/officeart/2008/layout/LinedList#1"/>
    <dgm:cxn modelId="{A397BCF6-5B1E-4905-98E5-BC6FB2C273FB}" type="presOf" srcId="{B7B9BDF7-F792-4A5B-A9CB-5DEF21E39D42}" destId="{81DD148A-F918-4C58-AFDE-6B9714FD7914}" srcOrd="0" destOrd="0" presId="urn:microsoft.com/office/officeart/2008/layout/LinedList#1"/>
    <dgm:cxn modelId="{475C80FD-8C64-434D-BD0F-40DE75852CFE}" type="presOf" srcId="{36CD325A-749E-46E3-9B2E-433C604868DA}" destId="{266B15BB-66C1-4AFB-9E5B-1F53316F0309}" srcOrd="0" destOrd="0" presId="urn:microsoft.com/office/officeart/2008/layout/LinedList#1"/>
    <dgm:cxn modelId="{16005A79-C8E3-47A3-94AF-880F729FED5D}" type="presParOf" srcId="{275D50CD-C88F-4ECD-AE6B-9D781FF33CFE}" destId="{1211AFFF-803A-4C40-A1ED-B74EFFE7A15F}" srcOrd="0" destOrd="0" presId="urn:microsoft.com/office/officeart/2008/layout/LinedList#1"/>
    <dgm:cxn modelId="{8AD69A12-2304-4C08-9116-2258630BCFDB}" type="presParOf" srcId="{275D50CD-C88F-4ECD-AE6B-9D781FF33CFE}" destId="{962E4ED3-9A3C-4726-8421-C7B0DC3F8332}" srcOrd="1" destOrd="0" presId="urn:microsoft.com/office/officeart/2008/layout/LinedList#1"/>
    <dgm:cxn modelId="{28BE602D-4BE5-4013-AB3F-1C5012998C19}" type="presParOf" srcId="{962E4ED3-9A3C-4726-8421-C7B0DC3F8332}" destId="{81DD148A-F918-4C58-AFDE-6B9714FD7914}" srcOrd="0" destOrd="0" presId="urn:microsoft.com/office/officeart/2008/layout/LinedList#1"/>
    <dgm:cxn modelId="{CBC712C7-57C4-4997-98B4-54E68004E627}" type="presParOf" srcId="{962E4ED3-9A3C-4726-8421-C7B0DC3F8332}" destId="{E9865471-2085-440D-AEE2-C12D8D8D8CCF}" srcOrd="1" destOrd="0" presId="urn:microsoft.com/office/officeart/2008/layout/LinedList#1"/>
    <dgm:cxn modelId="{15077E1F-3482-44A6-8756-A8F230E199BA}" type="presParOf" srcId="{E9865471-2085-440D-AEE2-C12D8D8D8CCF}" destId="{1F7B5F49-5708-4747-BF8E-3592B0D5FF5E}" srcOrd="0" destOrd="0" presId="urn:microsoft.com/office/officeart/2008/layout/LinedList#1"/>
    <dgm:cxn modelId="{96D48D3A-18FF-4E3F-AB59-031288ED6DBF}" type="presParOf" srcId="{E9865471-2085-440D-AEE2-C12D8D8D8CCF}" destId="{4A05FD4D-19B4-47A1-BD05-1D329DAAE498}" srcOrd="1" destOrd="0" presId="urn:microsoft.com/office/officeart/2008/layout/LinedList#1"/>
    <dgm:cxn modelId="{DC9FE6B5-6534-4A5A-B4F6-15E9C0BF7F2E}" type="presParOf" srcId="{4A05FD4D-19B4-47A1-BD05-1D329DAAE498}" destId="{05507DF4-E41F-47F7-924C-B292C413259D}" srcOrd="0" destOrd="0" presId="urn:microsoft.com/office/officeart/2008/layout/LinedList#1"/>
    <dgm:cxn modelId="{13E30F66-AF68-4CEF-A9A8-1605FF0B5B5A}" type="presParOf" srcId="{4A05FD4D-19B4-47A1-BD05-1D329DAAE498}" destId="{5360F1A8-E20C-4A9C-9F95-96A3FA071976}" srcOrd="1" destOrd="0" presId="urn:microsoft.com/office/officeart/2008/layout/LinedList#1"/>
    <dgm:cxn modelId="{8955ABE8-5755-463B-8412-CC94CEE69EF8}" type="presParOf" srcId="{4A05FD4D-19B4-47A1-BD05-1D329DAAE498}" destId="{24604210-047D-42BD-9F00-12C3E49C1088}" srcOrd="2" destOrd="0" presId="urn:microsoft.com/office/officeart/2008/layout/LinedList#1"/>
    <dgm:cxn modelId="{30FCC7FB-A446-4A2B-BBF0-4FF1DAEE4B2D}" type="presParOf" srcId="{E9865471-2085-440D-AEE2-C12D8D8D8CCF}" destId="{0C09A5A1-4B43-41D5-8234-32862B0E8D44}" srcOrd="2" destOrd="0" presId="urn:microsoft.com/office/officeart/2008/layout/LinedList#1"/>
    <dgm:cxn modelId="{F67C1D8D-C36F-4DE3-A188-D245FADF0842}" type="presParOf" srcId="{E9865471-2085-440D-AEE2-C12D8D8D8CCF}" destId="{87461B46-77FE-4B7C-AF50-2E8330FC197B}" srcOrd="3" destOrd="0" presId="urn:microsoft.com/office/officeart/2008/layout/LinedList#1"/>
    <dgm:cxn modelId="{8569FF43-0A6D-412A-B746-C77CE47569BD}" type="presParOf" srcId="{E9865471-2085-440D-AEE2-C12D8D8D8CCF}" destId="{D23769A9-4909-4CC0-8476-E5DE18E4E91A}" srcOrd="4" destOrd="0" presId="urn:microsoft.com/office/officeart/2008/layout/LinedList#1"/>
    <dgm:cxn modelId="{2B80F0DF-0C41-4073-898B-432983E1EA25}" type="presParOf" srcId="{D23769A9-4909-4CC0-8476-E5DE18E4E91A}" destId="{89A1F03B-1183-424E-AF47-C36522A39088}" srcOrd="0" destOrd="0" presId="urn:microsoft.com/office/officeart/2008/layout/LinedList#1"/>
    <dgm:cxn modelId="{00A8D414-8908-447C-8257-D623E8896005}" type="presParOf" srcId="{D23769A9-4909-4CC0-8476-E5DE18E4E91A}" destId="{34C9FF20-467B-4C6D-A2FA-78DE8D731609}" srcOrd="1" destOrd="0" presId="urn:microsoft.com/office/officeart/2008/layout/LinedList#1"/>
    <dgm:cxn modelId="{392CB1AE-BB94-4510-B099-D234EA207A78}" type="presParOf" srcId="{D23769A9-4909-4CC0-8476-E5DE18E4E91A}" destId="{153683E9-393A-4474-8115-6D4E0C02F60D}" srcOrd="2" destOrd="0" presId="urn:microsoft.com/office/officeart/2008/layout/LinedList#1"/>
    <dgm:cxn modelId="{19BA2604-74C3-44F2-82A4-2CDB33165195}" type="presParOf" srcId="{E9865471-2085-440D-AEE2-C12D8D8D8CCF}" destId="{54D02622-F9D3-4994-83F0-CBAAEAB8E2F3}" srcOrd="5" destOrd="0" presId="urn:microsoft.com/office/officeart/2008/layout/LinedList#1"/>
    <dgm:cxn modelId="{181B0358-C5DC-42E3-B4BF-4C2AC423D238}" type="presParOf" srcId="{E9865471-2085-440D-AEE2-C12D8D8D8CCF}" destId="{5D110208-03F7-496F-B4AD-8E80D4BFB4AF}" srcOrd="6" destOrd="0" presId="urn:microsoft.com/office/officeart/2008/layout/LinedList#1"/>
    <dgm:cxn modelId="{6E7D742C-14BF-45A5-ACE8-D4F4C11E7418}" type="presParOf" srcId="{E9865471-2085-440D-AEE2-C12D8D8D8CCF}" destId="{AAB0FCFE-3180-48DF-8014-FEA79081CDB6}" srcOrd="7" destOrd="0" presId="urn:microsoft.com/office/officeart/2008/layout/LinedList#1"/>
    <dgm:cxn modelId="{902C9D4B-D39A-4C2D-9A7B-2518DC2C500C}" type="presParOf" srcId="{AAB0FCFE-3180-48DF-8014-FEA79081CDB6}" destId="{AD8D4AF5-CB64-4973-A4FA-B8EFB683BE52}" srcOrd="0" destOrd="0" presId="urn:microsoft.com/office/officeart/2008/layout/LinedList#1"/>
    <dgm:cxn modelId="{4ED2837A-CC8F-446A-AC6C-DF364488394E}" type="presParOf" srcId="{AAB0FCFE-3180-48DF-8014-FEA79081CDB6}" destId="{46AB54A6-F0F8-485E-972A-F76515843DA9}" srcOrd="1" destOrd="0" presId="urn:microsoft.com/office/officeart/2008/layout/LinedList#1"/>
    <dgm:cxn modelId="{DF0F5DB6-4058-4BC2-8A98-E3325811484A}" type="presParOf" srcId="{AAB0FCFE-3180-48DF-8014-FEA79081CDB6}" destId="{97F9559F-5F7B-40BC-B507-98B3400B916F}" srcOrd="2" destOrd="0" presId="urn:microsoft.com/office/officeart/2008/layout/LinedList#1"/>
    <dgm:cxn modelId="{58D9B7D1-2283-4150-B6C4-A5A7425C53D8}" type="presParOf" srcId="{E9865471-2085-440D-AEE2-C12D8D8D8CCF}" destId="{F5541412-817C-4B7D-8FEB-864E21834609}" srcOrd="8" destOrd="0" presId="urn:microsoft.com/office/officeart/2008/layout/LinedList#1"/>
    <dgm:cxn modelId="{5A4826A5-6A32-4A01-B829-C59B3B30B225}" type="presParOf" srcId="{E9865471-2085-440D-AEE2-C12D8D8D8CCF}" destId="{84A614C4-4B64-4CA7-848B-5D6607C2F433}" srcOrd="9" destOrd="0" presId="urn:microsoft.com/office/officeart/2008/layout/LinedList#1"/>
    <dgm:cxn modelId="{22163764-10EC-4D4D-A34D-E5C4378A6DC6}" type="presParOf" srcId="{275D50CD-C88F-4ECD-AE6B-9D781FF33CFE}" destId="{63DCBEE7-A599-41DB-8B3C-979EFBA2C9A5}" srcOrd="2" destOrd="0" presId="urn:microsoft.com/office/officeart/2008/layout/LinedList#1"/>
    <dgm:cxn modelId="{963B38FC-E0D0-47AA-BFA6-0FF3AF655D18}" type="presParOf" srcId="{275D50CD-C88F-4ECD-AE6B-9D781FF33CFE}" destId="{3078AF58-225A-4DAE-9706-153E99CAABDB}" srcOrd="3" destOrd="0" presId="urn:microsoft.com/office/officeart/2008/layout/LinedList#1"/>
    <dgm:cxn modelId="{E1206A10-AE3B-485A-A249-C901FE17A0D6}" type="presParOf" srcId="{3078AF58-225A-4DAE-9706-153E99CAABDB}" destId="{CD314545-52AD-45FC-A932-A6712FA76297}" srcOrd="0" destOrd="0" presId="urn:microsoft.com/office/officeart/2008/layout/LinedList#1"/>
    <dgm:cxn modelId="{98124B5E-469E-4F84-B94B-E35C4755E1D7}" type="presParOf" srcId="{3078AF58-225A-4DAE-9706-153E99CAABDB}" destId="{FD717505-8F6A-45B7-AB42-BD9002B57D88}" srcOrd="1" destOrd="0" presId="urn:microsoft.com/office/officeart/2008/layout/LinedList#1"/>
    <dgm:cxn modelId="{0ED49A10-B161-47BE-BAB7-3C62663D83BA}" type="presParOf" srcId="{FD717505-8F6A-45B7-AB42-BD9002B57D88}" destId="{33ABA007-253A-4F27-B17C-60EAE0BD668A}" srcOrd="0" destOrd="0" presId="urn:microsoft.com/office/officeart/2008/layout/LinedList#1"/>
    <dgm:cxn modelId="{3BF46ED5-E51A-4FCC-9E8C-91A2F153BF42}" type="presParOf" srcId="{FD717505-8F6A-45B7-AB42-BD9002B57D88}" destId="{09964FA6-A3D9-4F79-9BDB-CEB4885B5793}" srcOrd="1" destOrd="0" presId="urn:microsoft.com/office/officeart/2008/layout/LinedList#1"/>
    <dgm:cxn modelId="{3399A13D-F2D7-4D84-86F8-2C91E0BCCE18}" type="presParOf" srcId="{09964FA6-A3D9-4F79-9BDB-CEB4885B5793}" destId="{643FED41-E259-4BFD-8DE8-EF6E5EC2D453}" srcOrd="0" destOrd="0" presId="urn:microsoft.com/office/officeart/2008/layout/LinedList#1"/>
    <dgm:cxn modelId="{8018FF82-D1ED-4E25-9F1E-0C9E0C7B6A36}" type="presParOf" srcId="{09964FA6-A3D9-4F79-9BDB-CEB4885B5793}" destId="{266B15BB-66C1-4AFB-9E5B-1F53316F0309}" srcOrd="1" destOrd="0" presId="urn:microsoft.com/office/officeart/2008/layout/LinedList#1"/>
    <dgm:cxn modelId="{AE80BA4D-852C-4AFC-8F92-E9C993FD4E0C}" type="presParOf" srcId="{09964FA6-A3D9-4F79-9BDB-CEB4885B5793}" destId="{34952C7F-C53B-49E1-97A2-05B190253D58}" srcOrd="2" destOrd="0" presId="urn:microsoft.com/office/officeart/2008/layout/LinedList#1"/>
    <dgm:cxn modelId="{F53C1A0A-F1A4-455E-9117-B263386A9381}" type="presParOf" srcId="{FD717505-8F6A-45B7-AB42-BD9002B57D88}" destId="{5501B439-0F7A-485F-9E7E-492CA88439D0}" srcOrd="2" destOrd="0" presId="urn:microsoft.com/office/officeart/2008/layout/LinedList#1"/>
    <dgm:cxn modelId="{503BAEB9-7F86-4F7C-A5B5-C413CE8EE57E}" type="presParOf" srcId="{FD717505-8F6A-45B7-AB42-BD9002B57D88}" destId="{5435A2B8-DC0E-48E0-985B-0C341E69B132}" srcOrd="3" destOrd="0" presId="urn:microsoft.com/office/officeart/2008/layout/LinedList#1"/>
    <dgm:cxn modelId="{C1C4C395-B436-4276-B0DE-E69AC75C45B8}" type="presParOf" srcId="{FD717505-8F6A-45B7-AB42-BD9002B57D88}" destId="{9D42C99C-99B4-48A8-B495-30861E7A2C76}" srcOrd="4" destOrd="0" presId="urn:microsoft.com/office/officeart/2008/layout/LinedList#1"/>
    <dgm:cxn modelId="{C4904ED7-2A28-49B5-9817-9B47EC042F9A}" type="presParOf" srcId="{9D42C99C-99B4-48A8-B495-30861E7A2C76}" destId="{26BB25AF-ED3F-4A43-8117-F10712E86A3D}" srcOrd="0" destOrd="0" presId="urn:microsoft.com/office/officeart/2008/layout/LinedList#1"/>
    <dgm:cxn modelId="{2E7B2E92-735C-450B-A5AC-35E5FBC7DD95}" type="presParOf" srcId="{9D42C99C-99B4-48A8-B495-30861E7A2C76}" destId="{6BA3D6FD-151C-48DD-B20F-5F318745A18A}" srcOrd="1" destOrd="0" presId="urn:microsoft.com/office/officeart/2008/layout/LinedList#1"/>
    <dgm:cxn modelId="{4ABC9388-D6F6-4240-BDE1-82D7D62EC850}" type="presParOf" srcId="{9D42C99C-99B4-48A8-B495-30861E7A2C76}" destId="{05261F14-4414-496D-9B36-7DE3264C726B}" srcOrd="2" destOrd="0" presId="urn:microsoft.com/office/officeart/2008/layout/LinedList#1"/>
    <dgm:cxn modelId="{CD8468BB-F64B-4651-BB95-B4DAE4EAC61B}" type="presParOf" srcId="{FD717505-8F6A-45B7-AB42-BD9002B57D88}" destId="{4D14050F-5DC4-4646-94D8-AE9E600D4D6E}" srcOrd="5" destOrd="0" presId="urn:microsoft.com/office/officeart/2008/layout/LinedList#1"/>
    <dgm:cxn modelId="{52CFE17F-03BB-4D91-BC2F-3C20FD056607}" type="presParOf" srcId="{FD717505-8F6A-45B7-AB42-BD9002B57D88}" destId="{8AE3CF99-3D6C-4F96-89EF-BCA1992A0657}" srcOrd="6" destOrd="0" presId="urn:microsoft.com/office/officeart/2008/layout/LinedList#1"/>
    <dgm:cxn modelId="{99A2E97F-502C-448C-BCB2-98B864968FFE}" type="presParOf" srcId="{FD717505-8F6A-45B7-AB42-BD9002B57D88}" destId="{66551417-99B1-46A9-AC62-86C26D8E0545}" srcOrd="7" destOrd="0" presId="urn:microsoft.com/office/officeart/2008/layout/LinedList#1"/>
    <dgm:cxn modelId="{3BE92853-791F-434A-97CD-3F1E2DDF7BCB}" type="presParOf" srcId="{66551417-99B1-46A9-AC62-86C26D8E0545}" destId="{B22BE8C3-6F24-49CE-BD58-CAE123AE18B6}" srcOrd="0" destOrd="0" presId="urn:microsoft.com/office/officeart/2008/layout/LinedList#1"/>
    <dgm:cxn modelId="{4DA4316E-4133-4608-9517-F2CB48469074}" type="presParOf" srcId="{66551417-99B1-46A9-AC62-86C26D8E0545}" destId="{20F8F20C-93F7-499B-83F9-E6AA63741948}" srcOrd="1" destOrd="0" presId="urn:microsoft.com/office/officeart/2008/layout/LinedList#1"/>
    <dgm:cxn modelId="{1D75DDEA-0D30-4269-BFE5-1D32D016B3D0}" type="presParOf" srcId="{66551417-99B1-46A9-AC62-86C26D8E0545}" destId="{23F69095-6F96-404D-BAB0-B183EBF209DE}" srcOrd="2" destOrd="0" presId="urn:microsoft.com/office/officeart/2008/layout/LinedList#1"/>
    <dgm:cxn modelId="{1F924418-63B9-4DB0-8C72-1D239E5C6EFA}" type="presParOf" srcId="{FD717505-8F6A-45B7-AB42-BD9002B57D88}" destId="{ED799755-DD72-4D67-ABA0-5952C13DBF5A}" srcOrd="8" destOrd="0" presId="urn:microsoft.com/office/officeart/2008/layout/LinedList#1"/>
    <dgm:cxn modelId="{834DE770-3BCE-44B6-A3AC-378916280BA7}" type="presParOf" srcId="{FD717505-8F6A-45B7-AB42-BD9002B57D88}" destId="{C7C59301-9968-49A7-AFBC-0BB1E08ACFC6}" srcOrd="9" destOrd="0" presId="urn:microsoft.com/office/officeart/2008/layout/Lined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1AFFF-803A-4C40-A1ED-B74EFFE7A15F}">
      <dsp:nvSpPr>
        <dsp:cNvPr id="0" name=""/>
        <dsp:cNvSpPr/>
      </dsp:nvSpPr>
      <dsp:spPr bwMode="auto">
        <a:xfrm>
          <a:off x="0" y="0"/>
          <a:ext cx="11594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81DD148A-F918-4C58-AFDE-6B9714FD7914}">
      <dsp:nvSpPr>
        <dsp:cNvPr id="0" name=""/>
        <dsp:cNvSpPr/>
      </dsp:nvSpPr>
      <dsp:spPr bwMode="auto">
        <a:xfrm>
          <a:off x="0" y="0"/>
          <a:ext cx="2318993" cy="2230689"/>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defRPr/>
          </a:pPr>
          <a:r>
            <a:rPr lang="en-GB" sz="3400" b="1" kern="1200"/>
            <a:t>For Patients:</a:t>
          </a:r>
          <a:endParaRPr lang="en-US" sz="3400" kern="1200"/>
        </a:p>
      </dsp:txBody>
      <dsp:txXfrm>
        <a:off x="0" y="0"/>
        <a:ext cx="2318993" cy="2230689"/>
      </dsp:txXfrm>
    </dsp:sp>
    <dsp:sp modelId="{5360F1A8-E20C-4A9C-9F95-96A3FA071976}">
      <dsp:nvSpPr>
        <dsp:cNvPr id="0" name=""/>
        <dsp:cNvSpPr/>
      </dsp:nvSpPr>
      <dsp:spPr bwMode="auto">
        <a:xfrm>
          <a:off x="2480448" y="0"/>
          <a:ext cx="9102049" cy="69709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solidFill>
                <a:srgbClr val="002060"/>
              </a:solidFill>
            </a:rPr>
            <a:t>Empowerment and Control: </a:t>
          </a:r>
          <a:r>
            <a:rPr lang="en-GB" sz="2000" kern="1200"/>
            <a:t>Easy access to health records, prescriptions, and appointments promotes independence and self-management.</a:t>
          </a:r>
          <a:endParaRPr lang="en-US" sz="2000" kern="1200"/>
        </a:p>
      </dsp:txBody>
      <dsp:txXfrm>
        <a:off x="2480448" y="0"/>
        <a:ext cx="9102049" cy="697090"/>
      </dsp:txXfrm>
    </dsp:sp>
    <dsp:sp modelId="{0C09A5A1-4B43-41D5-8234-32862B0E8D44}">
      <dsp:nvSpPr>
        <dsp:cNvPr id="0" name=""/>
        <dsp:cNvSpPr/>
      </dsp:nvSpPr>
      <dsp:spPr bwMode="auto">
        <a:xfrm>
          <a:off x="2318993" y="731944"/>
          <a:ext cx="92759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sp>
    <dsp:sp modelId="{34C9FF20-467B-4C6D-A2FA-78DE8D731609}">
      <dsp:nvSpPr>
        <dsp:cNvPr id="0" name=""/>
        <dsp:cNvSpPr/>
      </dsp:nvSpPr>
      <dsp:spPr bwMode="auto">
        <a:xfrm>
          <a:off x="2492918" y="766799"/>
          <a:ext cx="9102049" cy="69709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solidFill>
                <a:srgbClr val="002060"/>
              </a:solidFill>
            </a:rPr>
            <a:t>Improved Access: </a:t>
          </a:r>
          <a:r>
            <a:rPr lang="en-GB" sz="2000" kern="1200"/>
            <a:t>Remote services and online communication reduce barriers for those with mobility, work, or location challenges.</a:t>
          </a:r>
          <a:endParaRPr lang="en-US" sz="2000" kern="1200"/>
        </a:p>
      </dsp:txBody>
      <dsp:txXfrm>
        <a:off x="2492918" y="766799"/>
        <a:ext cx="9102049" cy="697090"/>
      </dsp:txXfrm>
    </dsp:sp>
    <dsp:sp modelId="{54D02622-F9D3-4994-83F0-CBAAEAB8E2F3}">
      <dsp:nvSpPr>
        <dsp:cNvPr id="0" name=""/>
        <dsp:cNvSpPr/>
      </dsp:nvSpPr>
      <dsp:spPr bwMode="auto">
        <a:xfrm>
          <a:off x="2318993" y="1463889"/>
          <a:ext cx="92759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sp>
    <dsp:sp modelId="{46AB54A6-F0F8-485E-972A-F76515843DA9}">
      <dsp:nvSpPr>
        <dsp:cNvPr id="0" name=""/>
        <dsp:cNvSpPr/>
      </dsp:nvSpPr>
      <dsp:spPr bwMode="auto">
        <a:xfrm>
          <a:off x="2492918" y="1498744"/>
          <a:ext cx="9102049" cy="69709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solidFill>
                <a:srgbClr val="002060"/>
              </a:solidFill>
            </a:rPr>
            <a:t>Health Awareness: </a:t>
          </a:r>
          <a:r>
            <a:rPr lang="en-GB" sz="2000" kern="1200"/>
            <a:t>Preventive reminders and information encourage healthy behaviours and early intervention.</a:t>
          </a:r>
          <a:endParaRPr lang="en-US" sz="2000" kern="1200"/>
        </a:p>
      </dsp:txBody>
      <dsp:txXfrm>
        <a:off x="2492918" y="1498744"/>
        <a:ext cx="9102049" cy="697090"/>
      </dsp:txXfrm>
    </dsp:sp>
    <dsp:sp modelId="{F5541412-817C-4B7D-8FEB-864E21834609}">
      <dsp:nvSpPr>
        <dsp:cNvPr id="0" name=""/>
        <dsp:cNvSpPr/>
      </dsp:nvSpPr>
      <dsp:spPr bwMode="auto">
        <a:xfrm>
          <a:off x="2318993" y="2195834"/>
          <a:ext cx="92759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sp>
    <dsp:sp modelId="{63DCBEE7-A599-41DB-8B3C-979EFBA2C9A5}">
      <dsp:nvSpPr>
        <dsp:cNvPr id="0" name=""/>
        <dsp:cNvSpPr/>
      </dsp:nvSpPr>
      <dsp:spPr bwMode="auto">
        <a:xfrm>
          <a:off x="0" y="2230689"/>
          <a:ext cx="11594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sp>
    <dsp:sp modelId="{CD314545-52AD-45FC-A932-A6712FA76297}">
      <dsp:nvSpPr>
        <dsp:cNvPr id="0" name=""/>
        <dsp:cNvSpPr/>
      </dsp:nvSpPr>
      <dsp:spPr bwMode="auto">
        <a:xfrm>
          <a:off x="0" y="2230689"/>
          <a:ext cx="2318993" cy="2230689"/>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defRPr/>
          </a:pPr>
          <a:r>
            <a:rPr lang="en-GB" sz="3400" b="1" kern="1200"/>
            <a:t>For the Healthcare Workforce:</a:t>
          </a:r>
          <a:endParaRPr lang="en-US" sz="3400" kern="1200"/>
        </a:p>
      </dsp:txBody>
      <dsp:txXfrm>
        <a:off x="0" y="2230689"/>
        <a:ext cx="2318993" cy="2230689"/>
      </dsp:txXfrm>
    </dsp:sp>
    <dsp:sp modelId="{266B15BB-66C1-4AFB-9E5B-1F53316F0309}">
      <dsp:nvSpPr>
        <dsp:cNvPr id="0" name=""/>
        <dsp:cNvSpPr/>
      </dsp:nvSpPr>
      <dsp:spPr bwMode="auto">
        <a:xfrm>
          <a:off x="2492918" y="2265544"/>
          <a:ext cx="9102049" cy="69709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solidFill>
                <a:srgbClr val="002060"/>
              </a:solidFill>
            </a:rPr>
            <a:t>Efficiency and Time Savings: </a:t>
          </a:r>
          <a:r>
            <a:rPr lang="en-GB" sz="2000" kern="1200"/>
            <a:t>Digital booking, messaging, and prescriptions reduce administrative workload.</a:t>
          </a:r>
          <a:endParaRPr lang="en-US" sz="2000" kern="1200"/>
        </a:p>
      </dsp:txBody>
      <dsp:txXfrm>
        <a:off x="2492918" y="2265544"/>
        <a:ext cx="9102049" cy="697090"/>
      </dsp:txXfrm>
    </dsp:sp>
    <dsp:sp modelId="{5501B439-0F7A-485F-9E7E-492CA88439D0}">
      <dsp:nvSpPr>
        <dsp:cNvPr id="0" name=""/>
        <dsp:cNvSpPr/>
      </dsp:nvSpPr>
      <dsp:spPr bwMode="auto">
        <a:xfrm>
          <a:off x="2318993" y="2962634"/>
          <a:ext cx="92759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sp>
    <dsp:sp modelId="{6BA3D6FD-151C-48DD-B20F-5F318745A18A}">
      <dsp:nvSpPr>
        <dsp:cNvPr id="0" name=""/>
        <dsp:cNvSpPr/>
      </dsp:nvSpPr>
      <dsp:spPr bwMode="auto">
        <a:xfrm>
          <a:off x="2492918" y="2997489"/>
          <a:ext cx="9102049" cy="69709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solidFill>
                <a:srgbClr val="002060"/>
              </a:solidFill>
            </a:rPr>
            <a:t>Enhanced Communication: </a:t>
          </a:r>
          <a:r>
            <a:rPr lang="en-GB" sz="2000" kern="1200"/>
            <a:t>Direct engagement with patients supports continuity of care and faster updates.</a:t>
          </a:r>
          <a:endParaRPr lang="en-US" sz="2000" kern="1200"/>
        </a:p>
      </dsp:txBody>
      <dsp:txXfrm>
        <a:off x="2492918" y="2997489"/>
        <a:ext cx="9102049" cy="697090"/>
      </dsp:txXfrm>
    </dsp:sp>
    <dsp:sp modelId="{4D14050F-5DC4-4646-94D8-AE9E600D4D6E}">
      <dsp:nvSpPr>
        <dsp:cNvPr id="0" name=""/>
        <dsp:cNvSpPr/>
      </dsp:nvSpPr>
      <dsp:spPr bwMode="auto">
        <a:xfrm>
          <a:off x="2318993" y="3694579"/>
          <a:ext cx="92759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sp>
    <dsp:sp modelId="{20F8F20C-93F7-499B-83F9-E6AA63741948}">
      <dsp:nvSpPr>
        <dsp:cNvPr id="0" name=""/>
        <dsp:cNvSpPr/>
      </dsp:nvSpPr>
      <dsp:spPr bwMode="auto">
        <a:xfrm>
          <a:off x="2492918" y="3729434"/>
          <a:ext cx="9102049" cy="697090"/>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solidFill>
                <a:srgbClr val="002060"/>
              </a:solidFill>
            </a:rPr>
            <a:t>Better Resource Management: </a:t>
          </a:r>
          <a:r>
            <a:rPr lang="en-GB" sz="2000" kern="1200"/>
            <a:t>Reduced missed appointments and improved data sharing help services run more smoothly.</a:t>
          </a:r>
          <a:endParaRPr lang="en-US" sz="2000" kern="1200"/>
        </a:p>
      </dsp:txBody>
      <dsp:txXfrm>
        <a:off x="2492918" y="3729434"/>
        <a:ext cx="9102049" cy="697090"/>
      </dsp:txXfrm>
    </dsp:sp>
    <dsp:sp modelId="{ED799755-DD72-4D67-ABA0-5952C13DBF5A}">
      <dsp:nvSpPr>
        <dsp:cNvPr id="0" name=""/>
        <dsp:cNvSpPr/>
      </dsp:nvSpPr>
      <dsp:spPr bwMode="auto">
        <a:xfrm>
          <a:off x="2318993" y="4426524"/>
          <a:ext cx="927597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1">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6917482"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1723219862"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9/4/2026</a:t>
            </a:fld>
            <a:endParaRPr lang="en-US"/>
          </a:p>
        </p:txBody>
      </p:sp>
      <p:sp>
        <p:nvSpPr>
          <p:cNvPr id="416040649"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1889581150"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500352436"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1511874261"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v.uk/government/publications/nhs-covid-19-app-statistics"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watch?v=QMYIfTmw8UE"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47043050" name="Slide Image Placeholder 1"/>
          <p:cNvSpPr>
            <a:spLocks noGrp="1" noRot="1" noChangeAspect="1"/>
          </p:cNvSpPr>
          <p:nvPr>
            <p:ph type="sldImg"/>
          </p:nvPr>
        </p:nvSpPr>
        <p:spPr bwMode="auto"/>
      </p:sp>
      <p:sp>
        <p:nvSpPr>
          <p:cNvPr id="559810006" name="Notes Placeholder 2"/>
          <p:cNvSpPr>
            <a:spLocks noGrp="1"/>
          </p:cNvSpPr>
          <p:nvPr>
            <p:ph type="body" idx="1"/>
          </p:nvPr>
        </p:nvSpPr>
        <p:spPr bwMode="auto"/>
        <p:txBody>
          <a:bodyPr/>
          <a:lstStyle/>
          <a:p>
            <a:pPr>
              <a:defRPr/>
            </a:pPr>
            <a:endParaRPr lang="en-GB"/>
          </a:p>
        </p:txBody>
      </p:sp>
      <p:sp>
        <p:nvSpPr>
          <p:cNvPr id="1889659857"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1446151" name="Slide Image Placeholder 1"/>
          <p:cNvSpPr>
            <a:spLocks noGrp="1" noRot="1" noChangeAspect="1"/>
          </p:cNvSpPr>
          <p:nvPr>
            <p:ph type="sldImg"/>
          </p:nvPr>
        </p:nvSpPr>
        <p:spPr bwMode="auto"/>
      </p:sp>
      <p:sp>
        <p:nvSpPr>
          <p:cNvPr id="1348311660" name="Notes Placeholder 2"/>
          <p:cNvSpPr>
            <a:spLocks noGrp="1"/>
          </p:cNvSpPr>
          <p:nvPr>
            <p:ph type="body" idx="1"/>
          </p:nvPr>
        </p:nvSpPr>
        <p:spPr bwMode="auto"/>
        <p:txBody>
          <a:bodyPr/>
          <a:lstStyle/>
          <a:p>
            <a:pPr>
              <a:defRPr/>
            </a:pPr>
            <a:endParaRPr lang="en-GB"/>
          </a:p>
        </p:txBody>
      </p:sp>
      <p:sp>
        <p:nvSpPr>
          <p:cNvPr id="1978842229"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7633307" name="Slide Image Placeholder 1"/>
          <p:cNvSpPr>
            <a:spLocks noGrp="1" noRot="1" noChangeAspect="1"/>
          </p:cNvSpPr>
          <p:nvPr>
            <p:ph type="sldImg"/>
          </p:nvPr>
        </p:nvSpPr>
        <p:spPr bwMode="auto"/>
      </p:sp>
      <p:sp>
        <p:nvSpPr>
          <p:cNvPr id="947952969" name="Notes Placeholder 2"/>
          <p:cNvSpPr>
            <a:spLocks noGrp="1"/>
          </p:cNvSpPr>
          <p:nvPr>
            <p:ph type="body" idx="1"/>
          </p:nvPr>
        </p:nvSpPr>
        <p:spPr bwMode="auto"/>
        <p:txBody>
          <a:bodyPr/>
          <a:lstStyle/>
          <a:p>
            <a:pPr>
              <a:defRPr/>
            </a:pPr>
            <a:r>
              <a:rPr sz="1200" b="1" i="0" u="none">
                <a:solidFill>
                  <a:srgbClr val="000000"/>
                </a:solidFill>
                <a:latin typeface="Times New Roman"/>
                <a:ea typeface="Times New Roman"/>
                <a:cs typeface="Times New Roman"/>
              </a:rPr>
              <a:t>NHS App:</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Provides a national digital platform enabling patients to access NHS services such as appointments, prescriptions, and health records, supporting self-management and more efficient interaction with NHS services.</a:t>
            </a:r>
            <a:endParaRPr/>
          </a:p>
          <a:p>
            <a:pPr>
              <a:defRPr/>
            </a:pPr>
            <a:r>
              <a:rPr sz="1200" b="1" i="0" u="none">
                <a:solidFill>
                  <a:srgbClr val="000000"/>
                </a:solidFill>
                <a:latin typeface="Times New Roman"/>
                <a:ea typeface="Times New Roman"/>
                <a:cs typeface="Times New Roman"/>
              </a:rPr>
              <a:t>Freestyle Libre:</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continuous glucose monitoring system adopted within the NHS that enables people with diabetes to track glucose levels in real time, supporting self-management and informing clinical decision-making.</a:t>
            </a:r>
            <a:endParaRPr/>
          </a:p>
          <a:p>
            <a:pPr>
              <a:defRPr/>
            </a:pPr>
            <a:r>
              <a:rPr sz="1200" b="1" i="0" u="none">
                <a:solidFill>
                  <a:srgbClr val="000000"/>
                </a:solidFill>
                <a:latin typeface="Times New Roman"/>
                <a:ea typeface="Times New Roman"/>
                <a:cs typeface="Times New Roman"/>
              </a:rPr>
              <a:t>KardiaMobile:</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portable, patient-operated ECG device that allows individuals to record heart rhythm data and share it with clinicians, supporting early detection and monitoring of cardiac conditions.</a:t>
            </a:r>
            <a:endParaRPr/>
          </a:p>
          <a:p>
            <a:pPr>
              <a:defRPr/>
            </a:pPr>
            <a:r>
              <a:rPr sz="1200" b="1" i="0" u="none">
                <a:solidFill>
                  <a:srgbClr val="000000"/>
                </a:solidFill>
                <a:latin typeface="Times New Roman"/>
                <a:ea typeface="Times New Roman"/>
                <a:cs typeface="Times New Roman"/>
              </a:rPr>
              <a:t>NHS COVID-19 Contact Tracing App:</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digital public health tool designed to notify individuals of potential COVID-19 exposure and provide guidance on testing and self-isolation, supporting individual risk awareness and behaviour change.</a:t>
            </a:r>
            <a:endParaRPr lang="en-GB"/>
          </a:p>
        </p:txBody>
      </p:sp>
      <p:sp>
        <p:nvSpPr>
          <p:cNvPr id="1442296839"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525934648" name="Slide Image Placeholder 1"/>
          <p:cNvSpPr>
            <a:spLocks noGrp="1" noRot="1" noChangeAspect="1"/>
          </p:cNvSpPr>
          <p:nvPr>
            <p:ph type="sldImg"/>
          </p:nvPr>
        </p:nvSpPr>
        <p:spPr bwMode="auto"/>
      </p:sp>
      <p:sp>
        <p:nvSpPr>
          <p:cNvPr id="1760944128" name="Notes Placeholder 2"/>
          <p:cNvSpPr>
            <a:spLocks noGrp="1"/>
          </p:cNvSpPr>
          <p:nvPr>
            <p:ph type="body" idx="1"/>
          </p:nvPr>
        </p:nvSpPr>
        <p:spPr bwMode="auto"/>
        <p:txBody>
          <a:bodyPr/>
          <a:lstStyle/>
          <a:p>
            <a:pPr>
              <a:defRPr/>
            </a:pPr>
            <a:endParaRPr lang="en-GB"/>
          </a:p>
        </p:txBody>
      </p:sp>
      <p:sp>
        <p:nvSpPr>
          <p:cNvPr id="1431592766" name="Slide Number Placeholder 3"/>
          <p:cNvSpPr>
            <a:spLocks noGrp="1"/>
          </p:cNvSpPr>
          <p:nvPr>
            <p:ph type="sldNum" sz="quarter" idx="5"/>
          </p:nvPr>
        </p:nvSpPr>
        <p:spPr bwMode="auto"/>
        <p:txBody>
          <a:bodyPr/>
          <a:lstStyle/>
          <a:p>
            <a:pPr>
              <a:defRPr/>
            </a:pPr>
            <a:fld id="{3D4C67B5-F292-4576-8BF8-36D135D4AF60}" type="slidenum">
              <a:rPr lang="en-GB"/>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55767975" name="Slide Image Placeholder 1"/>
          <p:cNvSpPr>
            <a:spLocks noGrp="1" noRot="1" noChangeAspect="1"/>
          </p:cNvSpPr>
          <p:nvPr>
            <p:ph type="sldImg"/>
          </p:nvPr>
        </p:nvSpPr>
        <p:spPr bwMode="auto"/>
      </p:sp>
      <p:sp>
        <p:nvSpPr>
          <p:cNvPr id="2034261086" name="Notes Placeholder 2"/>
          <p:cNvSpPr>
            <a:spLocks noGrp="1"/>
          </p:cNvSpPr>
          <p:nvPr>
            <p:ph type="body" idx="1"/>
          </p:nvPr>
        </p:nvSpPr>
        <p:spPr bwMode="auto"/>
        <p:txBody>
          <a:bodyPr/>
          <a:lstStyle/>
          <a:p>
            <a:pPr>
              <a:defRPr/>
            </a:pPr>
            <a:endParaRPr lang="en-GB"/>
          </a:p>
        </p:txBody>
      </p:sp>
      <p:sp>
        <p:nvSpPr>
          <p:cNvPr id="805761647" name="Slide Number Placeholder 3"/>
          <p:cNvSpPr>
            <a:spLocks noGrp="1"/>
          </p:cNvSpPr>
          <p:nvPr>
            <p:ph type="sldNum" sz="quarter" idx="5"/>
          </p:nvPr>
        </p:nvSpPr>
        <p:spPr bwMode="auto"/>
        <p:txBody>
          <a:bodyPr/>
          <a:lstStyle/>
          <a:p>
            <a:pPr>
              <a:defRPr/>
            </a:pPr>
            <a:fld id="{3D4C67B5-F292-4576-8BF8-36D135D4AF60}" type="slidenum">
              <a:rPr lang="en-GB"/>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00781665" name="Slide Image Placeholder 1"/>
          <p:cNvSpPr>
            <a:spLocks noGrp="1" noRot="1" noChangeAspect="1"/>
          </p:cNvSpPr>
          <p:nvPr>
            <p:ph type="sldImg"/>
          </p:nvPr>
        </p:nvSpPr>
        <p:spPr bwMode="auto"/>
      </p:sp>
      <p:sp>
        <p:nvSpPr>
          <p:cNvPr id="619042919" name="Notes Placeholder 2"/>
          <p:cNvSpPr>
            <a:spLocks noGrp="1"/>
          </p:cNvSpPr>
          <p:nvPr>
            <p:ph type="body" idx="1"/>
          </p:nvPr>
        </p:nvSpPr>
        <p:spPr bwMode="auto"/>
        <p:txBody>
          <a:bodyPr/>
          <a:lstStyle/>
          <a:p>
            <a:pPr algn="l">
              <a:defRPr/>
            </a:pPr>
            <a:endParaRPr lang="en-GB" dirty="0">
              <a:latin typeface="Georgia"/>
            </a:endParaRPr>
          </a:p>
        </p:txBody>
      </p:sp>
      <p:sp>
        <p:nvSpPr>
          <p:cNvPr id="1958302483"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12716944" name="Slide Image Placeholder 1"/>
          <p:cNvSpPr>
            <a:spLocks noGrp="1" noRot="1" noChangeAspect="1"/>
          </p:cNvSpPr>
          <p:nvPr>
            <p:ph type="sldImg"/>
          </p:nvPr>
        </p:nvSpPr>
        <p:spPr bwMode="auto"/>
      </p:sp>
      <p:sp>
        <p:nvSpPr>
          <p:cNvPr id="9059438" name="Notes Placeholder 2"/>
          <p:cNvSpPr>
            <a:spLocks noGrp="1"/>
          </p:cNvSpPr>
          <p:nvPr>
            <p:ph type="body" idx="1"/>
          </p:nvPr>
        </p:nvSpPr>
        <p:spPr bwMode="auto"/>
        <p:txBody>
          <a:bodyPr/>
          <a:lstStyle/>
          <a:p>
            <a:pPr>
              <a:defRPr/>
            </a:pPr>
            <a:endParaRPr/>
          </a:p>
        </p:txBody>
      </p:sp>
      <p:sp>
        <p:nvSpPr>
          <p:cNvPr id="912396817" name="Slide Number Placeholder 3"/>
          <p:cNvSpPr>
            <a:spLocks noGrp="1"/>
          </p:cNvSpPr>
          <p:nvPr>
            <p:ph type="sldNum" sz="quarter" idx="10"/>
          </p:nvPr>
        </p:nvSpPr>
        <p:spPr bwMode="auto"/>
        <p:txBody>
          <a:bodyPr/>
          <a:lstStyle/>
          <a:p>
            <a:pPr>
              <a:defRPr/>
            </a:pPr>
            <a:fld id="{B6CD6DA7-7906-BEB9-7655-F27CD8EFEDDE}" type="slidenum">
              <a:rPr/>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53224420" name="Slide Image Placeholder 1"/>
          <p:cNvSpPr>
            <a:spLocks noGrp="1" noRot="1" noChangeAspect="1"/>
          </p:cNvSpPr>
          <p:nvPr>
            <p:ph type="sldImg"/>
          </p:nvPr>
        </p:nvSpPr>
        <p:spPr bwMode="auto"/>
      </p:sp>
      <p:sp>
        <p:nvSpPr>
          <p:cNvPr id="210761533" name="Notes Placeholder 2"/>
          <p:cNvSpPr>
            <a:spLocks noGrp="1"/>
          </p:cNvSpPr>
          <p:nvPr>
            <p:ph type="body" idx="1"/>
          </p:nvPr>
        </p:nvSpPr>
        <p:spPr bwMode="auto"/>
        <p:txBody>
          <a:bodyPr/>
          <a:lstStyle/>
          <a:p>
            <a:pPr>
              <a:defRPr/>
            </a:pPr>
            <a:r>
              <a:rPr lang="en-GB" dirty="0"/>
              <a:t>https://www.youtube.com/watch?v=421wy0ND9Ls</a:t>
            </a:r>
            <a:endParaRPr dirty="0"/>
          </a:p>
        </p:txBody>
      </p:sp>
      <p:sp>
        <p:nvSpPr>
          <p:cNvPr id="1078325545" name="Slide Number Placeholder 3"/>
          <p:cNvSpPr>
            <a:spLocks noGrp="1"/>
          </p:cNvSpPr>
          <p:nvPr>
            <p:ph type="sldNum" sz="quarter" idx="5"/>
          </p:nvPr>
        </p:nvSpPr>
        <p:spPr bwMode="auto"/>
        <p:txBody>
          <a:bodyPr/>
          <a:lstStyle/>
          <a:p>
            <a:pPr>
              <a:defRPr/>
            </a:pPr>
            <a:fld id="{2DA112DA-1D88-E1B9-2305-F328C9A91762}" type="slidenum">
              <a:rPr lang="en-GB"/>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84233884" name="Slide Image Placeholder 1"/>
          <p:cNvSpPr>
            <a:spLocks noGrp="1" noRot="1" noChangeAspect="1"/>
          </p:cNvSpPr>
          <p:nvPr>
            <p:ph type="sldImg"/>
          </p:nvPr>
        </p:nvSpPr>
        <p:spPr bwMode="auto"/>
      </p:sp>
      <p:sp>
        <p:nvSpPr>
          <p:cNvPr id="495187282" name="Notes Placeholder 2"/>
          <p:cNvSpPr>
            <a:spLocks noGrp="1"/>
          </p:cNvSpPr>
          <p:nvPr>
            <p:ph type="body" idx="1"/>
          </p:nvPr>
        </p:nvSpPr>
        <p:spPr bwMode="auto"/>
        <p:txBody>
          <a:bodyPr/>
          <a:lstStyle/>
          <a:p>
            <a:pPr>
              <a:buFont typeface="Arial"/>
              <a:buNone/>
              <a:defRPr/>
            </a:pPr>
            <a:endParaRPr lang="en-GB" sz="1400" dirty="0">
              <a:cs typeface="Calibri"/>
            </a:endParaRPr>
          </a:p>
        </p:txBody>
      </p:sp>
      <p:sp>
        <p:nvSpPr>
          <p:cNvPr id="764709917" name="Slide Number Placeholder 3"/>
          <p:cNvSpPr>
            <a:spLocks noGrp="1"/>
          </p:cNvSpPr>
          <p:nvPr>
            <p:ph type="sldNum" sz="quarter" idx="5"/>
          </p:nvPr>
        </p:nvSpPr>
        <p:spPr bwMode="auto"/>
        <p:txBody>
          <a:bodyPr/>
          <a:lstStyle/>
          <a:p>
            <a:pPr>
              <a:defRPr/>
            </a:pPr>
            <a:fld id="{8DFB20D5-DE6C-BEEB-EAF2-E423668CFF5F}"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30986473" name="Slide Image Placeholder 1"/>
          <p:cNvSpPr>
            <a:spLocks noGrp="1" noRot="1" noChangeAspect="1"/>
          </p:cNvSpPr>
          <p:nvPr>
            <p:ph type="sldImg"/>
          </p:nvPr>
        </p:nvSpPr>
        <p:spPr bwMode="auto"/>
      </p:sp>
      <p:sp>
        <p:nvSpPr>
          <p:cNvPr id="1221614418" name="Notes Placeholder 2"/>
          <p:cNvSpPr>
            <a:spLocks noGrp="1"/>
          </p:cNvSpPr>
          <p:nvPr>
            <p:ph type="body" idx="1"/>
          </p:nvPr>
        </p:nvSpPr>
        <p:spPr bwMode="auto"/>
        <p:txBody>
          <a:bodyPr/>
          <a:lstStyle/>
          <a:p>
            <a:pPr>
              <a:buFont typeface="Arial"/>
              <a:buNone/>
              <a:defRPr/>
            </a:pPr>
            <a:endParaRPr lang="en-GB" sz="1400" dirty="0">
              <a:cs typeface="+mn-lt"/>
            </a:endParaRPr>
          </a:p>
        </p:txBody>
      </p:sp>
      <p:sp>
        <p:nvSpPr>
          <p:cNvPr id="443658815" name="Slide Number Placeholder 3"/>
          <p:cNvSpPr>
            <a:spLocks noGrp="1"/>
          </p:cNvSpPr>
          <p:nvPr>
            <p:ph type="sldNum" sz="quarter" idx="5"/>
          </p:nvPr>
        </p:nvSpPr>
        <p:spPr bwMode="auto"/>
        <p:txBody>
          <a:bodyPr/>
          <a:lstStyle/>
          <a:p>
            <a:pPr>
              <a:defRPr/>
            </a:pPr>
            <a:fld id="{A99B266D-08A1-AA48-3687-52505D61DBCC}"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26640149" name="Slide Image Placeholder 1"/>
          <p:cNvSpPr>
            <a:spLocks noGrp="1" noRot="1" noChangeAspect="1"/>
          </p:cNvSpPr>
          <p:nvPr>
            <p:ph type="sldImg"/>
          </p:nvPr>
        </p:nvSpPr>
        <p:spPr bwMode="auto"/>
      </p:sp>
      <p:sp>
        <p:nvSpPr>
          <p:cNvPr id="109754999" name="Notes Placeholder 2"/>
          <p:cNvSpPr>
            <a:spLocks noGrp="1"/>
          </p:cNvSpPr>
          <p:nvPr>
            <p:ph type="body" idx="1"/>
          </p:nvPr>
        </p:nvSpPr>
        <p:spPr bwMode="auto"/>
        <p:txBody>
          <a:bodyPr/>
          <a:lstStyle/>
          <a:p>
            <a:pPr>
              <a:buNone/>
              <a:defRPr/>
            </a:pPr>
            <a:endParaRPr lang="en-GB" dirty="0">
              <a:cs typeface="Calibri"/>
            </a:endParaRPr>
          </a:p>
        </p:txBody>
      </p:sp>
      <p:sp>
        <p:nvSpPr>
          <p:cNvPr id="168117466" name="Slide Number Placeholder 3"/>
          <p:cNvSpPr>
            <a:spLocks noGrp="1"/>
          </p:cNvSpPr>
          <p:nvPr>
            <p:ph type="sldNum" sz="quarter" idx="5"/>
          </p:nvPr>
        </p:nvSpPr>
        <p:spPr bwMode="auto"/>
        <p:txBody>
          <a:bodyPr/>
          <a:lstStyle/>
          <a:p>
            <a:pPr>
              <a:defRPr/>
            </a:pPr>
            <a:fld id="{F2C18B9C-F6EE-36E6-BBF0-983AB0E2D684}" type="slidenum">
              <a:rPr lang="en-GB"/>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857597969" name="Slide Image Placeholder 1"/>
          <p:cNvSpPr>
            <a:spLocks noGrp="1" noRot="1" noChangeAspect="1"/>
          </p:cNvSpPr>
          <p:nvPr>
            <p:ph type="sldImg"/>
          </p:nvPr>
        </p:nvSpPr>
        <p:spPr bwMode="auto"/>
      </p:sp>
      <p:sp>
        <p:nvSpPr>
          <p:cNvPr id="1168806427" name="Notes Placeholder 2"/>
          <p:cNvSpPr>
            <a:spLocks noGrp="1"/>
          </p:cNvSpPr>
          <p:nvPr>
            <p:ph type="body" idx="1"/>
          </p:nvPr>
        </p:nvSpPr>
        <p:spPr bwMode="auto"/>
        <p:txBody>
          <a:bodyPr/>
          <a:lstStyle/>
          <a:p>
            <a:pPr>
              <a:defRPr/>
            </a:pPr>
            <a:endParaRPr lang="en-GB" b="1" dirty="0">
              <a:cs typeface="Calibri"/>
            </a:endParaRPr>
          </a:p>
        </p:txBody>
      </p:sp>
      <p:sp>
        <p:nvSpPr>
          <p:cNvPr id="580366127" name="Slide Number Placeholder 3"/>
          <p:cNvSpPr>
            <a:spLocks noGrp="1"/>
          </p:cNvSpPr>
          <p:nvPr>
            <p:ph type="sldNum" sz="quarter" idx="5"/>
          </p:nvPr>
        </p:nvSpPr>
        <p:spPr bwMode="auto"/>
        <p:txBody>
          <a:bodyPr/>
          <a:lstStyle/>
          <a:p>
            <a:pPr>
              <a:defRPr/>
            </a:pPr>
            <a:fld id="{6FB8899C-789E-125A-1F0C-2EA6210D5D10}" type="slidenum">
              <a:rPr lang="en-GB"/>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43936939" name="Slide Image Placeholder 1"/>
          <p:cNvSpPr>
            <a:spLocks noGrp="1" noRot="1" noChangeAspect="1"/>
          </p:cNvSpPr>
          <p:nvPr>
            <p:ph type="sldImg"/>
          </p:nvPr>
        </p:nvSpPr>
        <p:spPr bwMode="auto"/>
      </p:sp>
      <p:sp>
        <p:nvSpPr>
          <p:cNvPr id="924062797" name="Notes Placeholder 2"/>
          <p:cNvSpPr>
            <a:spLocks noGrp="1"/>
          </p:cNvSpPr>
          <p:nvPr>
            <p:ph type="body" idx="1"/>
          </p:nvPr>
        </p:nvSpPr>
        <p:spPr bwMode="auto"/>
        <p:txBody>
          <a:bodyPr/>
          <a:lstStyle/>
          <a:p>
            <a:pPr>
              <a:defRPr/>
            </a:pPr>
            <a:endParaRPr lang="en-GB"/>
          </a:p>
        </p:txBody>
      </p:sp>
      <p:sp>
        <p:nvSpPr>
          <p:cNvPr id="1937641751" name="Slide Number Placeholder 3"/>
          <p:cNvSpPr>
            <a:spLocks noGrp="1"/>
          </p:cNvSpPr>
          <p:nvPr>
            <p:ph type="sldNum" sz="quarter" idx="5"/>
          </p:nvPr>
        </p:nvSpPr>
        <p:spPr bwMode="auto"/>
        <p:txBody>
          <a:bodyPr/>
          <a:lstStyle/>
          <a:p>
            <a:pPr>
              <a:defRPr/>
            </a:pPr>
            <a:fld id="{3D4C67B5-F292-4576-8BF8-36D135D4AF6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22931512" name="Slide Image Placeholder 1"/>
          <p:cNvSpPr>
            <a:spLocks noGrp="1" noRot="1" noChangeAspect="1"/>
          </p:cNvSpPr>
          <p:nvPr>
            <p:ph type="sldImg"/>
          </p:nvPr>
        </p:nvSpPr>
        <p:spPr bwMode="auto"/>
      </p:sp>
      <p:sp>
        <p:nvSpPr>
          <p:cNvPr id="455674691" name="Notes Placeholder 2"/>
          <p:cNvSpPr>
            <a:spLocks noGrp="1"/>
          </p:cNvSpPr>
          <p:nvPr>
            <p:ph type="body" idx="1"/>
          </p:nvPr>
        </p:nvSpPr>
        <p:spPr bwMode="auto"/>
        <p:txBody>
          <a:bodyPr/>
          <a:lstStyle/>
          <a:p>
            <a:pPr>
              <a:defRPr/>
            </a:pPr>
            <a:endParaRPr lang="en-GB"/>
          </a:p>
        </p:txBody>
      </p:sp>
      <p:sp>
        <p:nvSpPr>
          <p:cNvPr id="1876474975" name="Slide Number Placeholder 3"/>
          <p:cNvSpPr>
            <a:spLocks noGrp="1"/>
          </p:cNvSpPr>
          <p:nvPr>
            <p:ph type="sldNum" sz="quarter" idx="5"/>
          </p:nvPr>
        </p:nvSpPr>
        <p:spPr bwMode="auto"/>
        <p:txBody>
          <a:bodyPr/>
          <a:lstStyle/>
          <a:p>
            <a:pPr>
              <a:defRPr/>
            </a:pPr>
            <a:fld id="{3D4C67B5-F292-4576-8BF8-36D135D4AF60}"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6642659" name="Slide Image Placeholder 1"/>
          <p:cNvSpPr>
            <a:spLocks noGrp="1" noRot="1" noChangeAspect="1"/>
          </p:cNvSpPr>
          <p:nvPr>
            <p:ph type="sldImg"/>
          </p:nvPr>
        </p:nvSpPr>
        <p:spPr bwMode="auto"/>
      </p:sp>
      <p:sp>
        <p:nvSpPr>
          <p:cNvPr id="1964727474" name="Notes Placeholder 2"/>
          <p:cNvSpPr>
            <a:spLocks noGrp="1"/>
          </p:cNvSpPr>
          <p:nvPr>
            <p:ph type="body" idx="1"/>
          </p:nvPr>
        </p:nvSpPr>
        <p:spPr bwMode="auto"/>
        <p:txBody>
          <a:bodyPr/>
          <a:lstStyle/>
          <a:p>
            <a:pPr>
              <a:defRPr/>
            </a:pPr>
            <a:r>
              <a:rPr lang="en-GB" dirty="0"/>
              <a:t>https://www.youtube.com/watch?v=5Lc6G9XAozI</a:t>
            </a:r>
          </a:p>
        </p:txBody>
      </p:sp>
      <p:sp>
        <p:nvSpPr>
          <p:cNvPr id="684060029" name="Slide Number Placeholder 3"/>
          <p:cNvSpPr>
            <a:spLocks noGrp="1"/>
          </p:cNvSpPr>
          <p:nvPr>
            <p:ph type="sldNum" sz="quarter" idx="5"/>
          </p:nvPr>
        </p:nvSpPr>
        <p:spPr bwMode="auto"/>
        <p:txBody>
          <a:bodyPr/>
          <a:lstStyle/>
          <a:p>
            <a:pPr>
              <a:defRPr/>
            </a:pPr>
            <a:fld id="{3D4C67B5-F292-4576-8BF8-36D135D4AF60}"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84192212" name="Slide Image Placeholder 1"/>
          <p:cNvSpPr>
            <a:spLocks noGrp="1" noRot="1" noChangeAspect="1"/>
          </p:cNvSpPr>
          <p:nvPr>
            <p:ph type="sldImg"/>
          </p:nvPr>
        </p:nvSpPr>
        <p:spPr bwMode="auto"/>
      </p:sp>
      <p:sp>
        <p:nvSpPr>
          <p:cNvPr id="2037222288" name="Notes Placeholder 2"/>
          <p:cNvSpPr>
            <a:spLocks noGrp="1"/>
          </p:cNvSpPr>
          <p:nvPr>
            <p:ph type="body" idx="1"/>
          </p:nvPr>
        </p:nvSpPr>
        <p:spPr bwMode="auto"/>
        <p:txBody>
          <a:bodyPr/>
          <a:lstStyle/>
          <a:p>
            <a:pPr>
              <a:defRPr/>
            </a:pPr>
            <a:endParaRPr lang="en-GB" dirty="0">
              <a:cs typeface="Calibri"/>
            </a:endParaRPr>
          </a:p>
        </p:txBody>
      </p:sp>
      <p:sp>
        <p:nvSpPr>
          <p:cNvPr id="294974763" name="Slide Number Placeholder 3"/>
          <p:cNvSpPr>
            <a:spLocks noGrp="1"/>
          </p:cNvSpPr>
          <p:nvPr>
            <p:ph type="sldNum" sz="quarter" idx="5"/>
          </p:nvPr>
        </p:nvSpPr>
        <p:spPr bwMode="auto"/>
        <p:txBody>
          <a:bodyPr/>
          <a:lstStyle/>
          <a:p>
            <a:pPr>
              <a:defRPr/>
            </a:pPr>
            <a:fld id="{3D4C67B5-F292-4576-8BF8-36D135D4AF60}" type="slidenum">
              <a:rPr lang="en-GB"/>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03639227" name="Slide Image Placeholder 1"/>
          <p:cNvSpPr>
            <a:spLocks noGrp="1" noRot="1" noChangeAspect="1"/>
          </p:cNvSpPr>
          <p:nvPr>
            <p:ph type="sldImg"/>
          </p:nvPr>
        </p:nvSpPr>
        <p:spPr bwMode="auto"/>
      </p:sp>
      <p:sp>
        <p:nvSpPr>
          <p:cNvPr id="635842197" name="Notes Placeholder 2"/>
          <p:cNvSpPr>
            <a:spLocks noGrp="1"/>
          </p:cNvSpPr>
          <p:nvPr>
            <p:ph type="body" idx="1"/>
          </p:nvPr>
        </p:nvSpPr>
        <p:spPr bwMode="auto"/>
        <p:txBody>
          <a:bodyPr/>
          <a:lstStyle/>
          <a:p>
            <a:pPr>
              <a:defRPr/>
            </a:pPr>
            <a:endParaRPr lang="en-GB" dirty="0">
              <a:cs typeface="Calibri"/>
            </a:endParaRPr>
          </a:p>
          <a:p>
            <a:pPr>
              <a:defRPr/>
            </a:pPr>
            <a:endParaRPr/>
          </a:p>
        </p:txBody>
      </p:sp>
      <p:sp>
        <p:nvSpPr>
          <p:cNvPr id="2136237956" name="Slide Number Placeholder 3"/>
          <p:cNvSpPr>
            <a:spLocks noGrp="1"/>
          </p:cNvSpPr>
          <p:nvPr>
            <p:ph type="sldNum" sz="quarter" idx="5"/>
          </p:nvPr>
        </p:nvSpPr>
        <p:spPr bwMode="auto"/>
        <p:txBody>
          <a:bodyPr/>
          <a:lstStyle/>
          <a:p>
            <a:pPr>
              <a:defRPr/>
            </a:pPr>
            <a:fld id="{3D4C67B5-F292-4576-8BF8-36D135D4AF60}" type="slidenum">
              <a:rPr lang="en-GB"/>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6076037" name="Slide Image Placeholder 1"/>
          <p:cNvSpPr>
            <a:spLocks noGrp="1" noRot="1" noChangeAspect="1"/>
          </p:cNvSpPr>
          <p:nvPr>
            <p:ph type="sldImg"/>
          </p:nvPr>
        </p:nvSpPr>
        <p:spPr bwMode="auto"/>
      </p:sp>
      <p:sp>
        <p:nvSpPr>
          <p:cNvPr id="437295241" name="Notes Placeholder 2"/>
          <p:cNvSpPr>
            <a:spLocks noGrp="1"/>
          </p:cNvSpPr>
          <p:nvPr>
            <p:ph type="body" idx="1"/>
          </p:nvPr>
        </p:nvSpPr>
        <p:spPr bwMode="auto"/>
        <p:txBody>
          <a:bodyPr/>
          <a:lstStyle/>
          <a:p>
            <a:pPr>
              <a:defRPr/>
            </a:pPr>
            <a:endParaRPr lang="en-GB"/>
          </a:p>
        </p:txBody>
      </p:sp>
      <p:sp>
        <p:nvSpPr>
          <p:cNvPr id="639886780" name="Slide Number Placeholder 3"/>
          <p:cNvSpPr>
            <a:spLocks noGrp="1"/>
          </p:cNvSpPr>
          <p:nvPr>
            <p:ph type="sldNum" sz="quarter" idx="5"/>
          </p:nvPr>
        </p:nvSpPr>
        <p:spPr bwMode="auto"/>
        <p:txBody>
          <a:bodyPr/>
          <a:lstStyle/>
          <a:p>
            <a:pPr>
              <a:defRPr/>
            </a:pPr>
            <a:fld id="{3D4C67B5-F292-4576-8BF8-36D135D4AF60}" type="slidenum">
              <a:rPr lang="en-GB"/>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21817834" name="Slide Image Placeholder 1"/>
          <p:cNvSpPr>
            <a:spLocks noGrp="1" noRot="1" noChangeAspect="1"/>
          </p:cNvSpPr>
          <p:nvPr>
            <p:ph type="sldImg"/>
          </p:nvPr>
        </p:nvSpPr>
        <p:spPr bwMode="auto"/>
      </p:sp>
      <p:sp>
        <p:nvSpPr>
          <p:cNvPr id="902990367" name="Notes Placeholder 2"/>
          <p:cNvSpPr>
            <a:spLocks noGrp="1"/>
          </p:cNvSpPr>
          <p:nvPr>
            <p:ph type="body" idx="1"/>
          </p:nvPr>
        </p:nvSpPr>
        <p:spPr bwMode="auto"/>
        <p:txBody>
          <a:bodyPr/>
          <a:lstStyle/>
          <a:p>
            <a:pPr>
              <a:defRPr/>
            </a:pPr>
            <a:r>
              <a:rPr lang="en-US" sz="1200" b="0" i="0" u="none" strike="noStrike" cap="none" spc="0">
                <a:solidFill>
                  <a:schemeClr val="tx1"/>
                </a:solidFill>
                <a:latin typeface="Calibri"/>
                <a:ea typeface="Calibri"/>
                <a:cs typeface="Calibri"/>
              </a:rPr>
              <a:t>https://www.youtube.com/watch?v=a00zOkeKfjA</a:t>
            </a:r>
            <a:endParaRPr/>
          </a:p>
        </p:txBody>
      </p:sp>
      <p:sp>
        <p:nvSpPr>
          <p:cNvPr id="509966281" name="Slide Number Placeholder 3"/>
          <p:cNvSpPr>
            <a:spLocks noGrp="1"/>
          </p:cNvSpPr>
          <p:nvPr>
            <p:ph type="sldNum" sz="quarter" idx="10"/>
          </p:nvPr>
        </p:nvSpPr>
        <p:spPr bwMode="auto"/>
        <p:txBody>
          <a:bodyPr/>
          <a:lstStyle/>
          <a:p>
            <a:pPr>
              <a:defRPr/>
            </a:pPr>
            <a:fld id="{ACD1E84A-CDD5-C556-FB66-A68C3DAF337A}" type="slidenum">
              <a:rPr/>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1446409" name="Slide Image Placeholder 1"/>
          <p:cNvSpPr>
            <a:spLocks noGrp="1" noRot="1" noChangeAspect="1"/>
          </p:cNvSpPr>
          <p:nvPr>
            <p:ph type="sldImg"/>
          </p:nvPr>
        </p:nvSpPr>
        <p:spPr bwMode="auto"/>
      </p:sp>
      <p:sp>
        <p:nvSpPr>
          <p:cNvPr id="1006990208" name="Notes Placeholder 2"/>
          <p:cNvSpPr>
            <a:spLocks noGrp="1"/>
          </p:cNvSpPr>
          <p:nvPr>
            <p:ph type="body" idx="1"/>
          </p:nvPr>
        </p:nvSpPr>
        <p:spPr bwMode="auto"/>
        <p:txBody>
          <a:bodyPr/>
          <a:lstStyle/>
          <a:p>
            <a:pPr>
              <a:defRPr/>
            </a:pPr>
            <a:r>
              <a:rPr lang="en-US" dirty="0">
                <a:hlinkClick r:id="rId3"/>
              </a:rPr>
              <a:t>https://www.gov.uk/government/publications/nhs-covid-19-app-statistics</a:t>
            </a:r>
            <a:r>
              <a:rPr lang="en-US" dirty="0"/>
              <a:t> </a:t>
            </a:r>
          </a:p>
        </p:txBody>
      </p:sp>
      <p:sp>
        <p:nvSpPr>
          <p:cNvPr id="204424958" name="Slide Number Placeholder 3"/>
          <p:cNvSpPr>
            <a:spLocks noGrp="1"/>
          </p:cNvSpPr>
          <p:nvPr>
            <p:ph type="sldNum" sz="quarter" idx="5"/>
          </p:nvPr>
        </p:nvSpPr>
        <p:spPr bwMode="auto"/>
        <p:txBody>
          <a:bodyPr/>
          <a:lstStyle/>
          <a:p>
            <a:pPr>
              <a:defRPr/>
            </a:pPr>
            <a:fld id="{36792DFA-B441-9977-96D7-8CDE7B6971D2}" type="slidenum">
              <a:rPr lang="en-GB"/>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98522276" name="Slide Image Placeholder 1"/>
          <p:cNvSpPr>
            <a:spLocks noGrp="1" noRot="1" noChangeAspect="1"/>
          </p:cNvSpPr>
          <p:nvPr>
            <p:ph type="sldImg"/>
          </p:nvPr>
        </p:nvSpPr>
        <p:spPr bwMode="auto"/>
      </p:sp>
      <p:sp>
        <p:nvSpPr>
          <p:cNvPr id="1001904649" name="Notes Placeholder 2"/>
          <p:cNvSpPr>
            <a:spLocks noGrp="1"/>
          </p:cNvSpPr>
          <p:nvPr>
            <p:ph type="body" idx="1"/>
          </p:nvPr>
        </p:nvSpPr>
        <p:spPr bwMode="auto"/>
        <p:txBody>
          <a:bodyPr/>
          <a:lstStyle/>
          <a:p>
            <a:pPr>
              <a:defRPr/>
            </a:pPr>
            <a:endParaRPr/>
          </a:p>
        </p:txBody>
      </p:sp>
      <p:sp>
        <p:nvSpPr>
          <p:cNvPr id="295395468" name="Slide Number Placeholder 3"/>
          <p:cNvSpPr>
            <a:spLocks noGrp="1"/>
          </p:cNvSpPr>
          <p:nvPr>
            <p:ph type="sldNum" sz="quarter" idx="5"/>
          </p:nvPr>
        </p:nvSpPr>
        <p:spPr bwMode="auto"/>
        <p:txBody>
          <a:bodyPr/>
          <a:lstStyle/>
          <a:p>
            <a:pPr>
              <a:defRPr/>
            </a:pPr>
            <a:fld id="{D47B0518-8877-AABF-1732-FE85072E9744}" type="slidenum">
              <a:rPr lang="en-GB"/>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69282630" name="Slide Image Placeholder 1"/>
          <p:cNvSpPr>
            <a:spLocks noGrp="1" noRot="1" noChangeAspect="1"/>
          </p:cNvSpPr>
          <p:nvPr>
            <p:ph type="sldImg"/>
          </p:nvPr>
        </p:nvSpPr>
        <p:spPr bwMode="auto"/>
      </p:sp>
      <p:sp>
        <p:nvSpPr>
          <p:cNvPr id="1202488018" name="Notes Placeholder 2"/>
          <p:cNvSpPr>
            <a:spLocks noGrp="1"/>
          </p:cNvSpPr>
          <p:nvPr>
            <p:ph type="body" idx="1"/>
          </p:nvPr>
        </p:nvSpPr>
        <p:spPr bwMode="auto"/>
        <p:txBody>
          <a:bodyPr/>
          <a:lstStyle/>
          <a:p>
            <a:pPr>
              <a:defRPr/>
            </a:pPr>
            <a:endParaRPr/>
          </a:p>
        </p:txBody>
      </p:sp>
      <p:sp>
        <p:nvSpPr>
          <p:cNvPr id="1020159465" name="Slide Number Placeholder 3"/>
          <p:cNvSpPr>
            <a:spLocks noGrp="1"/>
          </p:cNvSpPr>
          <p:nvPr>
            <p:ph type="sldNum" sz="quarter" idx="5"/>
          </p:nvPr>
        </p:nvSpPr>
        <p:spPr bwMode="auto"/>
        <p:txBody>
          <a:bodyPr/>
          <a:lstStyle/>
          <a:p>
            <a:pPr>
              <a:defRPr/>
            </a:pPr>
            <a:fld id="{3E9B9194-DC38-177B-EA93-7920B9089F38}" type="slidenum">
              <a:rPr lang="en-GB"/>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20419930" name="Slide Image Placeholder 1"/>
          <p:cNvSpPr>
            <a:spLocks noGrp="1" noRot="1" noChangeAspect="1"/>
          </p:cNvSpPr>
          <p:nvPr>
            <p:ph type="sldImg"/>
          </p:nvPr>
        </p:nvSpPr>
        <p:spPr bwMode="auto"/>
      </p:sp>
      <p:sp>
        <p:nvSpPr>
          <p:cNvPr id="604490394" name="Notes Placeholder 2"/>
          <p:cNvSpPr>
            <a:spLocks noGrp="1"/>
          </p:cNvSpPr>
          <p:nvPr>
            <p:ph type="body" idx="1"/>
          </p:nvPr>
        </p:nvSpPr>
        <p:spPr bwMode="auto"/>
        <p:txBody>
          <a:bodyPr/>
          <a:lstStyle/>
          <a:p>
            <a:pPr>
              <a:defRPr/>
            </a:pPr>
            <a:endParaRPr/>
          </a:p>
        </p:txBody>
      </p:sp>
      <p:sp>
        <p:nvSpPr>
          <p:cNvPr id="2108645566" name="Slide Number Placeholder 3"/>
          <p:cNvSpPr>
            <a:spLocks noGrp="1"/>
          </p:cNvSpPr>
          <p:nvPr>
            <p:ph type="sldNum" sz="quarter" idx="5"/>
          </p:nvPr>
        </p:nvSpPr>
        <p:spPr bwMode="auto"/>
        <p:txBody>
          <a:bodyPr/>
          <a:lstStyle/>
          <a:p>
            <a:pPr>
              <a:defRPr/>
            </a:pPr>
            <a:fld id="{139A4F05-079C-213C-AED5-96AFD7625F04}" type="slidenum">
              <a:rPr lang="en-GB"/>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71968459" name="Slide Image Placeholder 1"/>
          <p:cNvSpPr>
            <a:spLocks noGrp="1" noRot="1" noChangeAspect="1"/>
          </p:cNvSpPr>
          <p:nvPr>
            <p:ph type="sldImg"/>
          </p:nvPr>
        </p:nvSpPr>
        <p:spPr bwMode="auto"/>
      </p:sp>
      <p:sp>
        <p:nvSpPr>
          <p:cNvPr id="1300739578" name="Notes Placeholder 2"/>
          <p:cNvSpPr>
            <a:spLocks noGrp="1"/>
          </p:cNvSpPr>
          <p:nvPr>
            <p:ph type="body" idx="1"/>
          </p:nvPr>
        </p:nvSpPr>
        <p:spPr bwMode="auto"/>
        <p:txBody>
          <a:bodyPr/>
          <a:lstStyle/>
          <a:p>
            <a:pPr>
              <a:defRPr/>
            </a:pPr>
            <a:endParaRPr lang="en-GB"/>
          </a:p>
        </p:txBody>
      </p:sp>
      <p:sp>
        <p:nvSpPr>
          <p:cNvPr id="886914067" name="Slide Number Placeholder 3"/>
          <p:cNvSpPr>
            <a:spLocks noGrp="1"/>
          </p:cNvSpPr>
          <p:nvPr>
            <p:ph type="sldNum" sz="quarter" idx="5"/>
          </p:nvPr>
        </p:nvSpPr>
        <p:spPr bwMode="auto"/>
        <p:txBody>
          <a:bodyPr/>
          <a:lstStyle/>
          <a:p>
            <a:pPr>
              <a:defRPr/>
            </a:pPr>
            <a:fld id="{3D4C67B5-F292-4576-8BF8-36D135D4AF60}" type="slidenum">
              <a:rPr lang="en-GB"/>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CA05A8C-E477-86CA-BA18-D98E2B0EF824}" type="slidenum">
              <a:rPr/>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rPr lang="en-US" sz="1200" b="0" i="0" u="sng" strike="noStrike" cap="none" spc="0" dirty="0">
                <a:solidFill>
                  <a:schemeClr val="tx1"/>
                </a:solidFill>
                <a:latin typeface="Calibri"/>
                <a:ea typeface="Calibri"/>
                <a:cs typeface="Calibri"/>
                <a:hlinkClick r:id="rId3"/>
              </a:rPr>
              <a:t>https://www.youtube.com/watch?v=QMYIfTmw8UE</a:t>
            </a:r>
            <a:r>
              <a:rPr lang="en" dirty="0"/>
              <a:t> </a:t>
            </a:r>
            <a:endParaRPr dirty="0"/>
          </a:p>
        </p:txBody>
      </p:sp>
      <p:sp>
        <p:nvSpPr>
          <p:cNvPr id="4" name="Slide Number Placeholder 3"/>
          <p:cNvSpPr>
            <a:spLocks noGrp="1"/>
          </p:cNvSpPr>
          <p:nvPr>
            <p:ph type="sldNum" sz="quarter" idx="10"/>
          </p:nvPr>
        </p:nvSpPr>
        <p:spPr bwMode="auto"/>
        <p:txBody>
          <a:bodyPr/>
          <a:lstStyle/>
          <a:p>
            <a:pPr>
              <a:defRPr/>
            </a:pPr>
            <a:fld id="{83A2CECA-6D1C-55D6-657D-7C79CE240F99}" type="slidenum">
              <a:rPr/>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lang="en-US" dirty="0">
              <a:cs typeface="Calibri"/>
            </a:endParaRPr>
          </a:p>
        </p:txBody>
      </p:sp>
      <p:sp>
        <p:nvSpPr>
          <p:cNvPr id="4" name="Slide Number Placeholder 3"/>
          <p:cNvSpPr>
            <a:spLocks noGrp="1"/>
          </p:cNvSpPr>
          <p:nvPr>
            <p:ph type="sldNum" sz="quarter" idx="10"/>
          </p:nvPr>
        </p:nvSpPr>
        <p:spPr bwMode="auto"/>
        <p:txBody>
          <a:bodyPr/>
          <a:lstStyle/>
          <a:p>
            <a:pPr>
              <a:defRPr/>
            </a:pPr>
            <a:fld id="{63FD56A6-253A-494F-D7A1-5E5316EB48EA}" type="slidenum">
              <a:rPr/>
              <a:t>27</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78203200" name="Slide Image Placeholder 1"/>
          <p:cNvSpPr>
            <a:spLocks noGrp="1" noRot="1" noChangeAspect="1"/>
          </p:cNvSpPr>
          <p:nvPr>
            <p:ph type="sldImg"/>
          </p:nvPr>
        </p:nvSpPr>
        <p:spPr bwMode="auto"/>
      </p:sp>
      <p:sp>
        <p:nvSpPr>
          <p:cNvPr id="1235091303" name="Notes Placeholder 2"/>
          <p:cNvSpPr>
            <a:spLocks noGrp="1"/>
          </p:cNvSpPr>
          <p:nvPr>
            <p:ph type="body" idx="1"/>
          </p:nvPr>
        </p:nvSpPr>
        <p:spPr bwMode="auto"/>
        <p:txBody>
          <a:bodyPr/>
          <a:lstStyle/>
          <a:p>
            <a:pPr>
              <a:defRPr/>
            </a:pPr>
            <a:endParaRPr lang="en-GB" dirty="0">
              <a:cs typeface="Calibri"/>
            </a:endParaRPr>
          </a:p>
        </p:txBody>
      </p:sp>
      <p:sp>
        <p:nvSpPr>
          <p:cNvPr id="1639189812" name="Slide Number Placeholder 3"/>
          <p:cNvSpPr>
            <a:spLocks noGrp="1"/>
          </p:cNvSpPr>
          <p:nvPr>
            <p:ph type="sldNum" sz="quarter" idx="5"/>
          </p:nvPr>
        </p:nvSpPr>
        <p:spPr bwMode="auto"/>
        <p:txBody>
          <a:bodyPr/>
          <a:lstStyle/>
          <a:p>
            <a:pPr>
              <a:defRPr/>
            </a:pPr>
            <a:fld id="{3D4C67B5-F292-4576-8BF8-36D135D4AF60}" type="slidenum">
              <a:rPr lang="en-GB"/>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99198241" name="Slide Image Placeholder 1"/>
          <p:cNvSpPr>
            <a:spLocks noGrp="1" noRot="1" noChangeAspect="1"/>
          </p:cNvSpPr>
          <p:nvPr>
            <p:ph type="sldImg"/>
          </p:nvPr>
        </p:nvSpPr>
        <p:spPr bwMode="auto"/>
      </p:sp>
      <p:sp>
        <p:nvSpPr>
          <p:cNvPr id="671086310" name="Notes Placeholder 2"/>
          <p:cNvSpPr>
            <a:spLocks noGrp="1"/>
          </p:cNvSpPr>
          <p:nvPr>
            <p:ph type="body" idx="1"/>
          </p:nvPr>
        </p:nvSpPr>
        <p:spPr bwMode="auto"/>
        <p:txBody>
          <a:bodyPr/>
          <a:lstStyle/>
          <a:p>
            <a:pPr>
              <a:defRPr/>
            </a:pPr>
            <a:endParaRPr lang="en-GB" dirty="0">
              <a:cs typeface="Calibri"/>
            </a:endParaRPr>
          </a:p>
        </p:txBody>
      </p:sp>
      <p:sp>
        <p:nvSpPr>
          <p:cNvPr id="2127500236" name="Slide Number Placeholder 3"/>
          <p:cNvSpPr>
            <a:spLocks noGrp="1"/>
          </p:cNvSpPr>
          <p:nvPr>
            <p:ph type="sldNum" sz="quarter" idx="5"/>
          </p:nvPr>
        </p:nvSpPr>
        <p:spPr bwMode="auto"/>
        <p:txBody>
          <a:bodyPr/>
          <a:lstStyle/>
          <a:p>
            <a:pPr>
              <a:defRPr/>
            </a:pPr>
            <a:fld id="{3D4C67B5-F292-4576-8BF8-36D135D4AF60}" type="slidenum">
              <a:rPr lang="en-GB"/>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76500364" name="Slide Image Placeholder 1"/>
          <p:cNvSpPr>
            <a:spLocks noGrp="1" noRot="1" noChangeAspect="1"/>
          </p:cNvSpPr>
          <p:nvPr>
            <p:ph type="sldImg"/>
          </p:nvPr>
        </p:nvSpPr>
        <p:spPr bwMode="auto"/>
      </p:sp>
      <p:sp>
        <p:nvSpPr>
          <p:cNvPr id="1509229335" name="Notes Placeholder 2"/>
          <p:cNvSpPr>
            <a:spLocks noGrp="1"/>
          </p:cNvSpPr>
          <p:nvPr>
            <p:ph type="body" idx="1"/>
          </p:nvPr>
        </p:nvSpPr>
        <p:spPr bwMode="auto"/>
        <p:txBody>
          <a:bodyPr/>
          <a:lstStyle/>
          <a:p>
            <a:pPr>
              <a:defRPr/>
            </a:pPr>
            <a:endParaRPr lang="en-US" dirty="0">
              <a:latin typeface="Times New Roman"/>
              <a:cs typeface="Times New Roman"/>
            </a:endParaRPr>
          </a:p>
        </p:txBody>
      </p:sp>
      <p:sp>
        <p:nvSpPr>
          <p:cNvPr id="1700606338" name="Slide Number Placeholder 3"/>
          <p:cNvSpPr>
            <a:spLocks noGrp="1"/>
          </p:cNvSpPr>
          <p:nvPr>
            <p:ph type="sldNum" sz="quarter" idx="5"/>
          </p:nvPr>
        </p:nvSpPr>
        <p:spPr bwMode="auto"/>
        <p:txBody>
          <a:bodyPr/>
          <a:lstStyle/>
          <a:p>
            <a:pPr>
              <a:defRPr/>
            </a:pPr>
            <a:fld id="{3D4C67B5-F292-4576-8BF8-36D135D4AF60}" type="slidenum">
              <a:rPr lang="en-GB"/>
              <a:t>30</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32661257" name="Slide Image Placeholder 1"/>
          <p:cNvSpPr>
            <a:spLocks noGrp="1" noRot="1" noChangeAspect="1"/>
          </p:cNvSpPr>
          <p:nvPr>
            <p:ph type="sldImg"/>
          </p:nvPr>
        </p:nvSpPr>
        <p:spPr bwMode="auto"/>
      </p:sp>
      <p:sp>
        <p:nvSpPr>
          <p:cNvPr id="1283160271" name="Notes Placeholder 2"/>
          <p:cNvSpPr>
            <a:spLocks noGrp="1"/>
          </p:cNvSpPr>
          <p:nvPr>
            <p:ph type="body" idx="1"/>
          </p:nvPr>
        </p:nvSpPr>
        <p:spPr bwMode="auto"/>
        <p:txBody>
          <a:bodyPr/>
          <a:lstStyle/>
          <a:p>
            <a:pPr>
              <a:defRPr/>
            </a:pPr>
            <a:endParaRPr lang="en-GB"/>
          </a:p>
        </p:txBody>
      </p:sp>
      <p:sp>
        <p:nvSpPr>
          <p:cNvPr id="1099883763" name="Slide Number Placeholder 3"/>
          <p:cNvSpPr>
            <a:spLocks noGrp="1"/>
          </p:cNvSpPr>
          <p:nvPr>
            <p:ph type="sldNum" sz="quarter" idx="5"/>
          </p:nvPr>
        </p:nvSpPr>
        <p:spPr bwMode="auto"/>
        <p:txBody>
          <a:bodyPr/>
          <a:lstStyle/>
          <a:p>
            <a:pPr>
              <a:defRPr/>
            </a:pPr>
            <a:fld id="{3D4C67B5-F292-4576-8BF8-36D135D4AF60}" type="slidenum">
              <a:rPr lang="en-GB"/>
              <a:t>31</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24199045" name="Slide Image Placeholder 1"/>
          <p:cNvSpPr>
            <a:spLocks noGrp="1" noRot="1" noChangeAspect="1"/>
          </p:cNvSpPr>
          <p:nvPr>
            <p:ph type="sldImg"/>
          </p:nvPr>
        </p:nvSpPr>
        <p:spPr bwMode="auto"/>
      </p:sp>
      <p:sp>
        <p:nvSpPr>
          <p:cNvPr id="1926494733" name="Notes Placeholder 2"/>
          <p:cNvSpPr>
            <a:spLocks noGrp="1"/>
          </p:cNvSpPr>
          <p:nvPr>
            <p:ph type="body" idx="1"/>
          </p:nvPr>
        </p:nvSpPr>
        <p:spPr bwMode="auto"/>
        <p:txBody>
          <a:bodyPr/>
          <a:lstStyle/>
          <a:p>
            <a:pPr>
              <a:defRPr/>
            </a:pPr>
            <a:endParaRPr lang="en-GB"/>
          </a:p>
        </p:txBody>
      </p:sp>
      <p:sp>
        <p:nvSpPr>
          <p:cNvPr id="1764675834" name="Slide Number Placeholder 3"/>
          <p:cNvSpPr>
            <a:spLocks noGrp="1"/>
          </p:cNvSpPr>
          <p:nvPr>
            <p:ph type="sldNum" sz="quarter" idx="5"/>
          </p:nvPr>
        </p:nvSpPr>
        <p:spPr bwMode="auto"/>
        <p:txBody>
          <a:bodyPr/>
          <a:lstStyle/>
          <a:p>
            <a:pPr>
              <a:defRPr/>
            </a:pPr>
            <a:fld id="{3D4C67B5-F292-4576-8BF8-36D135D4AF60}" type="slidenum">
              <a:rPr lang="en-GB"/>
              <a:t>32</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91387261" name="Slide Image Placeholder 1"/>
          <p:cNvSpPr>
            <a:spLocks noGrp="1" noRot="1" noChangeAspect="1"/>
          </p:cNvSpPr>
          <p:nvPr>
            <p:ph type="sldImg"/>
          </p:nvPr>
        </p:nvSpPr>
        <p:spPr bwMode="auto"/>
      </p:sp>
      <p:sp>
        <p:nvSpPr>
          <p:cNvPr id="1017815092" name="Notes Placeholder 2"/>
          <p:cNvSpPr>
            <a:spLocks noGrp="1"/>
          </p:cNvSpPr>
          <p:nvPr>
            <p:ph type="body" idx="1"/>
          </p:nvPr>
        </p:nvSpPr>
        <p:spPr bwMode="auto"/>
        <p:txBody>
          <a:bodyPr/>
          <a:lstStyle/>
          <a:p>
            <a:pPr>
              <a:defRPr/>
            </a:pPr>
            <a:endParaRPr lang="en-GB"/>
          </a:p>
        </p:txBody>
      </p:sp>
      <p:sp>
        <p:nvSpPr>
          <p:cNvPr id="1184577357" name="Slide Number Placeholder 3"/>
          <p:cNvSpPr>
            <a:spLocks noGrp="1"/>
          </p:cNvSpPr>
          <p:nvPr>
            <p:ph type="sldNum" sz="quarter" idx="5"/>
          </p:nvPr>
        </p:nvSpPr>
        <p:spPr bwMode="auto"/>
        <p:txBody>
          <a:bodyPr/>
          <a:lstStyle/>
          <a:p>
            <a:pPr>
              <a:defRPr/>
            </a:pPr>
            <a:fld id="{3D4C67B5-F292-4576-8BF8-36D135D4AF60}" type="slidenum">
              <a:rPr lang="en-GB"/>
              <a:t>33</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81786774" name="Slide Image Placeholder 1"/>
          <p:cNvSpPr>
            <a:spLocks noGrp="1" noRot="1" noChangeAspect="1"/>
          </p:cNvSpPr>
          <p:nvPr>
            <p:ph type="sldImg"/>
          </p:nvPr>
        </p:nvSpPr>
        <p:spPr bwMode="auto"/>
      </p:sp>
      <p:sp>
        <p:nvSpPr>
          <p:cNvPr id="990070092" name="Notes Placeholder 2"/>
          <p:cNvSpPr>
            <a:spLocks noGrp="1"/>
          </p:cNvSpPr>
          <p:nvPr>
            <p:ph type="body" idx="1"/>
          </p:nvPr>
        </p:nvSpPr>
        <p:spPr bwMode="auto"/>
        <p:txBody>
          <a:bodyPr/>
          <a:lstStyle/>
          <a:p>
            <a:pPr>
              <a:defRPr/>
            </a:pPr>
            <a:endParaRPr lang="en-US" dirty="0">
              <a:ea typeface="Calibri"/>
              <a:cs typeface="Calibri"/>
            </a:endParaRPr>
          </a:p>
        </p:txBody>
      </p:sp>
      <p:sp>
        <p:nvSpPr>
          <p:cNvPr id="1356162586" name="Slide Number Placeholder 3"/>
          <p:cNvSpPr>
            <a:spLocks noGrp="1"/>
          </p:cNvSpPr>
          <p:nvPr>
            <p:ph type="sldNum" sz="quarter" idx="5"/>
          </p:nvPr>
        </p:nvSpPr>
        <p:spPr bwMode="auto"/>
        <p:txBody>
          <a:bodyPr/>
          <a:lstStyle/>
          <a:p>
            <a:pPr>
              <a:defRPr/>
            </a:pPr>
            <a:fld id="{3D4C67B5-F292-4576-8BF8-36D135D4AF60}" type="slidenum">
              <a:rPr lang="en-US"/>
              <a:t>34</a:t>
            </a:fld>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71560323" name="Slide Image Placeholder 1"/>
          <p:cNvSpPr>
            <a:spLocks noGrp="1" noRot="1" noChangeAspect="1"/>
          </p:cNvSpPr>
          <p:nvPr>
            <p:ph type="sldImg"/>
          </p:nvPr>
        </p:nvSpPr>
        <p:spPr bwMode="auto"/>
      </p:sp>
      <p:sp>
        <p:nvSpPr>
          <p:cNvPr id="18103428" name="Notes Placeholder 2"/>
          <p:cNvSpPr>
            <a:spLocks noGrp="1"/>
          </p:cNvSpPr>
          <p:nvPr>
            <p:ph type="body" idx="1"/>
          </p:nvPr>
        </p:nvSpPr>
        <p:spPr bwMode="auto"/>
        <p:txBody>
          <a:bodyPr/>
          <a:lstStyle/>
          <a:p>
            <a:pPr>
              <a:defRPr/>
            </a:pPr>
            <a:endParaRPr lang="en-GB"/>
          </a:p>
        </p:txBody>
      </p:sp>
      <p:sp>
        <p:nvSpPr>
          <p:cNvPr id="279190320" name="Slide Number Placeholder 3"/>
          <p:cNvSpPr>
            <a:spLocks noGrp="1"/>
          </p:cNvSpPr>
          <p:nvPr>
            <p:ph type="sldNum" sz="quarter" idx="5"/>
          </p:nvPr>
        </p:nvSpPr>
        <p:spPr bwMode="auto"/>
        <p:txBody>
          <a:bodyPr/>
          <a:lstStyle/>
          <a:p>
            <a:pPr>
              <a:defRPr/>
            </a:pPr>
            <a:fld id="{3D4C67B5-F292-4576-8BF8-36D135D4AF60}" type="slidenum">
              <a:rPr lang="en-GB"/>
              <a:t>35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886090944"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40331308"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275303592"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85780214"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
        <p:nvSpPr>
          <p:cNvPr id="1237420284"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1303773550"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03597455"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200122566"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667677407"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55158387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444069850"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81370736"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743465955"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2106978496"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402902473"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234927274"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19398393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2060807743"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26289852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510382358"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413385705"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1917608415"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589952481"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105356112"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635785743"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380748443"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729466077"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38033947"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771266949"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300308639"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34925233"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97920208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62557210"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239721817"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264586887"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890851190"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357569040"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132872581"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293367141"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21404826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118189371"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975339184"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91243068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6767483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16082120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983090497"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1610337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566502053"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43749056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773234670"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134594273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902145312"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1428690821"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146754519"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1540966086"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305522100"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4012147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68566325"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2077704833"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421907326"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724477511"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561004393"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
        <p:nvSpPr>
          <p:cNvPr id="293281277"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9/4/2026</a:t>
            </a:fld>
            <a:endParaRPr lang="en-US"/>
          </a:p>
        </p:txBody>
      </p:sp>
      <p:sp>
        <p:nvSpPr>
          <p:cNvPr id="1875832034"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24079046"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1997134800"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706464876"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743539850"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pic>
        <p:nvPicPr>
          <p:cNvPr id="2126703285" name="Picture 3" descr="A picture containing text, screenshot, font, logo&#10;&#10;Description automatically generated"/>
          <p:cNvPicPr>
            <a:picLocks noChangeAspect="1"/>
          </p:cNvPicPr>
          <p:nvPr userDrawn="1"/>
        </p:nvPicPr>
        <p:blipFill rotWithShape="1">
          <a:blip r:embed="rId9"/>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1053927671"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47982828"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pic>
        <p:nvPicPr>
          <p:cNvPr id="1994324889" name="Picture 5" descr="A picture containing text, businesscard, screenshot, logo&#10;&#10;Description automatically generated"/>
          <p:cNvPicPr>
            <a:picLocks noChangeAspect="1"/>
          </p:cNvPicPr>
          <p:nvPr userDrawn="1"/>
        </p:nvPicPr>
        <p:blipFill rotWithShape="1">
          <a:blip r:embed="rId4"/>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146451001" name="Picture 4" descr="A white background with blue border&#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1565258070"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701555811"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94295952"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1236225512"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065540072"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7.xml"/><Relationship Id="rId1" Type="http://schemas.openxmlformats.org/officeDocument/2006/relationships/video" Target="421wy0ND9Ls?feature=oembed" TargetMode="External"/><Relationship Id="rId5" Type="http://schemas.openxmlformats.org/officeDocument/2006/relationships/image" Target="../media/image33.png"/><Relationship Id="rId4" Type="http://schemas.openxmlformats.org/officeDocument/2006/relationships/image" Target="../media/image34.jpg"/></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6.png"/></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5.xml"/><Relationship Id="rId1" Type="http://schemas.openxmlformats.org/officeDocument/2006/relationships/video" Target="5Lc6G9XAozI?feature=oembed" TargetMode="External"/><Relationship Id="rId4" Type="http://schemas.openxmlformats.org/officeDocument/2006/relationships/image" Target="../media/image38.jpg"/></Relationships>
</file>

<file path=ppt/slides/_rels/slide16.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9.xml"/><Relationship Id="rId1" Type="http://schemas.openxmlformats.org/officeDocument/2006/relationships/slideLayout" Target="../slideLayouts/slideLayout17.xml"/><Relationship Id="rId5" Type="http://schemas.openxmlformats.org/officeDocument/2006/relationships/hyperlink" Target="https://www.youtube.com/watch?v=a00zOkeKfjA" TargetMode="External"/><Relationship Id="rId4" Type="http://schemas.openxmlformats.org/officeDocument/2006/relationships/image" Target="../media/image40.jpg"/></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government/publications/nhs-covid-19-app-statistics" TargetMode="External"/><Relationship Id="rId2" Type="http://schemas.openxmlformats.org/officeDocument/2006/relationships/notesSlide" Target="../notesSlides/notesSlide20.xml"/><Relationship Id="rId1" Type="http://schemas.openxmlformats.org/officeDocument/2006/relationships/slideLayout" Target="../slideLayouts/slideLayout16.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5.xml"/><Relationship Id="rId1" Type="http://schemas.openxmlformats.org/officeDocument/2006/relationships/video" Target="https://www.youtube.com/embed/QMYIfTmw8UE?feature=oembed" TargetMode="External"/><Relationship Id="rId4" Type="http://schemas.openxmlformats.org/officeDocument/2006/relationships/image" Target="../media/image43.jpeg"/></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hyperlink" Target="https://www.nice.org.uk/guidance/htg606/resources/kardiamobile-for-detecting-atrial-fibrillation-pdf-1809598348031173?utm_source=chatgpt.com"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4.xml"/><Relationship Id="rId1" Type="http://schemas.openxmlformats.org/officeDocument/2006/relationships/slideLayout" Target="../slideLayouts/slideLayout17.xml"/><Relationship Id="rId5" Type="http://schemas.openxmlformats.org/officeDocument/2006/relationships/image" Target="../media/image46.jpg"/><Relationship Id="rId4" Type="http://schemas.openxmlformats.org/officeDocument/2006/relationships/hyperlink" Target="https://moodle.uwtsd.ac.uk/course/view.php?id=11455"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50816629" name="Content Placeholder 1"/>
          <p:cNvSpPr>
            <a:spLocks noGrp="1"/>
          </p:cNvSpPr>
          <p:nvPr>
            <p:ph idx="1"/>
          </p:nvPr>
        </p:nvSpPr>
        <p:spPr bwMode="auto">
          <a:xfrm>
            <a:off x="630810" y="1470581"/>
            <a:ext cx="10803903" cy="1090489"/>
          </a:xfrm>
        </p:spPr>
        <p:txBody>
          <a:bodyPr/>
          <a:lstStyle/>
          <a:p>
            <a:pPr marL="0" indent="0" algn="ctr">
              <a:buNone/>
              <a:defRPr/>
            </a:pPr>
            <a:r>
              <a:rPr lang="en-GB" sz="3200">
                <a:solidFill>
                  <a:schemeClr val="bg1"/>
                </a:solidFill>
                <a:ea typeface="Calibri"/>
                <a:cs typeface="Calibri"/>
              </a:rPr>
              <a:t>BMHP6026_BIRM </a:t>
            </a:r>
            <a:endParaRPr lang="en-US">
              <a:ea typeface="Calibri"/>
              <a:cs typeface="Calibri"/>
            </a:endParaRPr>
          </a:p>
          <a:p>
            <a:pPr marL="0" indent="0" algn="ctr">
              <a:buNone/>
              <a:defRPr/>
            </a:pPr>
            <a:endParaRPr lang="en-GB" sz="3200">
              <a:solidFill>
                <a:schemeClr val="bg1"/>
              </a:solidFill>
              <a:ea typeface="Calibri"/>
              <a:cs typeface="Calibri"/>
            </a:endParaRPr>
          </a:p>
          <a:p>
            <a:pPr marL="0" indent="0" algn="ctr">
              <a:buNone/>
              <a:defRPr/>
            </a:pPr>
            <a:r>
              <a:rPr lang="en-GB" sz="4800">
                <a:solidFill>
                  <a:schemeClr val="bg1"/>
                </a:solidFill>
                <a:ea typeface="Calibri"/>
                <a:cs typeface="Calibri"/>
              </a:rPr>
              <a:t>Week 4</a:t>
            </a:r>
            <a:endParaRPr/>
          </a:p>
          <a:p>
            <a:pPr marL="0" indent="0" algn="ctr">
              <a:buNone/>
              <a:defRPr/>
            </a:pPr>
            <a:r>
              <a:rPr lang="en-GB" sz="3200">
                <a:solidFill>
                  <a:schemeClr val="bg1"/>
                </a:solidFill>
                <a:ea typeface="Calibri"/>
                <a:cs typeface="Calibri"/>
              </a:rPr>
              <a:t>The health and wellbeing of the individual –</a:t>
            </a:r>
            <a:endParaRPr/>
          </a:p>
          <a:p>
            <a:pPr marL="0" indent="0" algn="ctr">
              <a:buNone/>
              <a:defRPr/>
            </a:pPr>
            <a:r>
              <a:rPr lang="en-GB" sz="3200">
                <a:solidFill>
                  <a:schemeClr val="bg1"/>
                </a:solidFill>
                <a:ea typeface="Calibri"/>
                <a:cs typeface="Calibri"/>
              </a:rPr>
              <a:t> Overview of recent digital developments and innovations </a:t>
            </a:r>
            <a:endParaRPr/>
          </a:p>
          <a:p>
            <a:pPr marL="0" indent="0" algn="ctr">
              <a:buNone/>
              <a:defRPr/>
            </a:pPr>
            <a:endParaRPr lang="en-GB" sz="3200">
              <a:solidFill>
                <a:schemeClr val="bg1"/>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46870692" name="Title 3"/>
          <p:cNvSpPr>
            <a:spLocks noGrp="1"/>
          </p:cNvSpPr>
          <p:nvPr>
            <p:ph type="title"/>
          </p:nvPr>
        </p:nvSpPr>
        <p:spPr bwMode="auto"/>
        <p:txBody>
          <a:bodyPr/>
          <a:lstStyle/>
          <a:p>
            <a:pPr>
              <a:defRPr/>
            </a:pPr>
            <a:r>
              <a:rPr lang="en-GB"/>
              <a:t>During the session… </a:t>
            </a:r>
            <a:endParaRPr/>
          </a:p>
        </p:txBody>
      </p:sp>
      <p:sp>
        <p:nvSpPr>
          <p:cNvPr id="955814943"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088348993"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Introduce </a:t>
            </a:r>
            <a:r>
              <a:rPr lang="en" sz="2600" b="1" u="sng"/>
              <a:t>four</a:t>
            </a:r>
            <a:r>
              <a:rPr lang="en" sz="2600" b="1" u="none"/>
              <a:t> </a:t>
            </a:r>
            <a:r>
              <a:rPr lang="en-GB" sz="2600"/>
              <a:t>digital innovations</a:t>
            </a:r>
            <a:endParaRPr/>
          </a:p>
        </p:txBody>
      </p:sp>
      <p:sp>
        <p:nvSpPr>
          <p:cNvPr id="943411088"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 of the impact of </a:t>
            </a:r>
            <a:r>
              <a:rPr lang="en-GB" sz="2600" b="1" u="sng"/>
              <a:t>workforce</a:t>
            </a:r>
            <a:r>
              <a:rPr lang="en-GB" sz="2600"/>
              <a:t> for each innovation</a:t>
            </a:r>
            <a:endParaRPr/>
          </a:p>
        </p:txBody>
      </p:sp>
      <p:sp>
        <p:nvSpPr>
          <p:cNvPr id="1602435741" name="Freeform: Shape 10"/>
          <p:cNvSpPr/>
          <p:nvPr/>
        </p:nvSpPr>
        <p:spPr bwMode="auto">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 the impact on </a:t>
            </a:r>
            <a:r>
              <a:rPr lang="en-GB" sz="2600" b="1" u="sng"/>
              <a:t>communities</a:t>
            </a:r>
            <a:r>
              <a:rPr lang="en-GB" sz="2600"/>
              <a:t> in the UK for each</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88348993"/>
                                        </p:tgtEl>
                                        <p:attrNameLst>
                                          <p:attrName>style.visibility</p:attrName>
                                        </p:attrNameLst>
                                      </p:cBhvr>
                                      <p:to>
                                        <p:strVal val="visible"/>
                                      </p:to>
                                    </p:set>
                                    <p:animEffect transition="in" filter="fade">
                                      <p:cBhvr>
                                        <p:cTn id="7" dur="500"/>
                                        <p:tgtEl>
                                          <p:spTgt spid="208834899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43411088"/>
                                        </p:tgtEl>
                                        <p:attrNameLst>
                                          <p:attrName>style.visibility</p:attrName>
                                        </p:attrNameLst>
                                      </p:cBhvr>
                                      <p:to>
                                        <p:strVal val="visible"/>
                                      </p:to>
                                    </p:set>
                                    <p:animEffect transition="in" filter="fade">
                                      <p:cBhvr>
                                        <p:cTn id="12" dur="500"/>
                                        <p:tgtEl>
                                          <p:spTgt spid="94341108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02435741"/>
                                        </p:tgtEl>
                                        <p:attrNameLst>
                                          <p:attrName>style.visibility</p:attrName>
                                        </p:attrNameLst>
                                      </p:cBhvr>
                                      <p:to>
                                        <p:strVal val="visible"/>
                                      </p:to>
                                    </p:set>
                                    <p:animEffect transition="in" filter="fade">
                                      <p:cBhvr>
                                        <p:cTn id="17" dur="500"/>
                                        <p:tgtEl>
                                          <p:spTgt spid="16024357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8348993" grpId="0" animBg="1"/>
      <p:bldP spid="943411088" grpId="0" animBg="1"/>
      <p:bldP spid="1602435741"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60770857" name="Title 1"/>
          <p:cNvSpPr>
            <a:spLocks noGrp="1"/>
          </p:cNvSpPr>
          <p:nvPr>
            <p:ph type="title"/>
          </p:nvPr>
        </p:nvSpPr>
        <p:spPr bwMode="auto">
          <a:xfrm>
            <a:off x="270115" y="2860452"/>
            <a:ext cx="4058764" cy="1325563"/>
          </a:xfrm>
        </p:spPr>
        <p:txBody>
          <a:bodyPr>
            <a:noAutofit/>
          </a:bodyPr>
          <a:lstStyle/>
          <a:p>
            <a:pPr>
              <a:defRPr/>
            </a:pPr>
            <a:r>
              <a:rPr lang="en-GB" sz="6000"/>
              <a:t>Innovations to be explored in this session</a:t>
            </a:r>
            <a:endParaRPr/>
          </a:p>
        </p:txBody>
      </p:sp>
      <p:grpSp>
        <p:nvGrpSpPr>
          <p:cNvPr id="250464952" name="Group 64"/>
          <p:cNvGrpSpPr/>
          <p:nvPr/>
        </p:nvGrpSpPr>
        <p:grpSpPr bwMode="auto">
          <a:xfrm>
            <a:off x="8563707" y="2009880"/>
            <a:ext cx="2356932" cy="1148545"/>
            <a:chOff x="0" y="0"/>
            <a:chExt cx="2356932" cy="1148545"/>
          </a:xfrm>
        </p:grpSpPr>
        <p:sp>
          <p:nvSpPr>
            <p:cNvPr id="66" name="Freeform: Shape 65"/>
            <p:cNvSpPr/>
            <p:nvPr/>
          </p:nvSpPr>
          <p:spPr bwMode="auto">
            <a:xfrm rot="19806027">
              <a:off x="0" y="1132720"/>
              <a:ext cx="1297059" cy="15824"/>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8" rIns="377824" bIns="-13827" numCol="1" spcCol="1270" anchor="ctr" anchorCtr="0">
              <a:noAutofit/>
            </a:bodyPr>
            <a:lstStyle/>
            <a:p>
              <a:pPr marL="0" lvl="0" indent="0" algn="ctr" defTabSz="222250">
                <a:lnSpc>
                  <a:spcPct val="90000"/>
                </a:lnSpc>
                <a:spcBef>
                  <a:spcPts val="0"/>
                </a:spcBef>
                <a:spcAft>
                  <a:spcPts val="0"/>
                </a:spcAft>
                <a:buNone/>
                <a:defRPr/>
              </a:pPr>
              <a:endParaRPr lang="en-GB" sz="500"/>
            </a:p>
          </p:txBody>
        </p:sp>
        <p:sp>
          <p:nvSpPr>
            <p:cNvPr id="67" name="Freeform: Shape 66"/>
            <p:cNvSpPr/>
            <p:nvPr/>
          </p:nvSpPr>
          <p:spPr bwMode="auto">
            <a:xfrm>
              <a:off x="1185121" y="0"/>
              <a:ext cx="1171811" cy="101940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2000"/>
                <a:t>Freestyle Libre</a:t>
              </a:r>
              <a:endParaRPr/>
            </a:p>
          </p:txBody>
        </p:sp>
      </p:grpSp>
      <p:grpSp>
        <p:nvGrpSpPr>
          <p:cNvPr id="183009495" name="Group 67"/>
          <p:cNvGrpSpPr/>
          <p:nvPr/>
        </p:nvGrpSpPr>
        <p:grpSpPr bwMode="auto">
          <a:xfrm>
            <a:off x="8362037" y="4466945"/>
            <a:ext cx="2676819" cy="1722426"/>
            <a:chOff x="0" y="0"/>
            <a:chExt cx="2676819" cy="1722426"/>
          </a:xfrm>
        </p:grpSpPr>
        <p:sp>
          <p:nvSpPr>
            <p:cNvPr id="69" name="Freeform: Shape 68"/>
            <p:cNvSpPr/>
            <p:nvPr/>
          </p:nvSpPr>
          <p:spPr bwMode="auto">
            <a:xfrm rot="2685857" flipV="1">
              <a:off x="0" y="0"/>
              <a:ext cx="1256994" cy="189065"/>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8" rIns="377823" bIns="-13827" numCol="1" spcCol="1270" anchor="ctr" anchorCtr="0">
              <a:noAutofit/>
            </a:bodyPr>
            <a:lstStyle/>
            <a:p>
              <a:pPr marL="0" lvl="0" indent="0" algn="ctr" defTabSz="222250">
                <a:lnSpc>
                  <a:spcPct val="90000"/>
                </a:lnSpc>
                <a:spcBef>
                  <a:spcPts val="0"/>
                </a:spcBef>
                <a:spcAft>
                  <a:spcPts val="0"/>
                </a:spcAft>
                <a:buNone/>
                <a:defRPr/>
              </a:pPr>
              <a:endParaRPr lang="en-GB" sz="500"/>
            </a:p>
          </p:txBody>
        </p:sp>
        <p:sp>
          <p:nvSpPr>
            <p:cNvPr id="70" name="Freeform: Shape 69"/>
            <p:cNvSpPr/>
            <p:nvPr/>
          </p:nvSpPr>
          <p:spPr bwMode="auto">
            <a:xfrm>
              <a:off x="833211" y="378745"/>
              <a:ext cx="1843607" cy="1343680"/>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50">
                <a:lnSpc>
                  <a:spcPct val="90000"/>
                </a:lnSpc>
                <a:spcBef>
                  <a:spcPts val="0"/>
                </a:spcBef>
                <a:spcAft>
                  <a:spcPts val="0"/>
                </a:spcAft>
                <a:buNone/>
                <a:defRPr/>
              </a:pPr>
              <a:r>
                <a:rPr lang="en" sz="2000"/>
                <a:t>NHS COVID-19 Contact App</a:t>
              </a:r>
              <a:endParaRPr/>
            </a:p>
          </p:txBody>
        </p:sp>
      </p:grpSp>
      <p:grpSp>
        <p:nvGrpSpPr>
          <p:cNvPr id="2143033916" name="Group 79"/>
          <p:cNvGrpSpPr/>
          <p:nvPr/>
        </p:nvGrpSpPr>
        <p:grpSpPr bwMode="auto">
          <a:xfrm>
            <a:off x="5495495" y="4572868"/>
            <a:ext cx="2060251" cy="1214325"/>
            <a:chOff x="0" y="0"/>
            <a:chExt cx="2060251" cy="1214325"/>
          </a:xfrm>
        </p:grpSpPr>
        <p:sp>
          <p:nvSpPr>
            <p:cNvPr id="81" name="Freeform: Shape 80"/>
            <p:cNvSpPr/>
            <p:nvPr/>
          </p:nvSpPr>
          <p:spPr bwMode="auto">
            <a:xfrm rot="19122088">
              <a:off x="931887" y="0"/>
              <a:ext cx="1128364" cy="18192"/>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7" rIns="377824" bIns="-13827" numCol="1" spcCol="1270" anchor="ctr" anchorCtr="0">
              <a:noAutofit/>
            </a:bodyPr>
            <a:lstStyle/>
            <a:p>
              <a:pPr marL="0" lvl="0" indent="0" algn="ctr" defTabSz="222250">
                <a:lnSpc>
                  <a:spcPct val="90000"/>
                </a:lnSpc>
                <a:spcBef>
                  <a:spcPts val="0"/>
                </a:spcBef>
                <a:spcAft>
                  <a:spcPts val="0"/>
                </a:spcAft>
                <a:buNone/>
                <a:defRPr/>
              </a:pPr>
              <a:endParaRPr lang="en-GB" sz="500"/>
            </a:p>
          </p:txBody>
        </p:sp>
        <p:sp>
          <p:nvSpPr>
            <p:cNvPr id="82" name="Freeform: Shape 81"/>
            <p:cNvSpPr/>
            <p:nvPr/>
          </p:nvSpPr>
          <p:spPr bwMode="auto">
            <a:xfrm>
              <a:off x="0" y="194919"/>
              <a:ext cx="1171811" cy="101940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2000"/>
                <a:t>Kardia</a:t>
              </a:r>
            </a:p>
            <a:p>
              <a:pPr marL="0" lvl="0" indent="0" algn="ctr" defTabSz="311150">
                <a:lnSpc>
                  <a:spcPct val="90000"/>
                </a:lnSpc>
                <a:spcBef>
                  <a:spcPts val="0"/>
                </a:spcBef>
                <a:spcAft>
                  <a:spcPts val="0"/>
                </a:spcAft>
                <a:buNone/>
                <a:defRPr/>
              </a:pPr>
              <a:r>
                <a:rPr lang="en-GB" sz="2000"/>
                <a:t>Mobile</a:t>
              </a:r>
              <a:r>
                <a:rPr lang="en-GB" sz="700"/>
                <a:t> </a:t>
              </a:r>
              <a:endParaRPr/>
            </a:p>
          </p:txBody>
        </p:sp>
      </p:grpSp>
      <p:sp>
        <p:nvSpPr>
          <p:cNvPr id="565945316" name="Freeform: Shape 82"/>
          <p:cNvSpPr/>
          <p:nvPr/>
        </p:nvSpPr>
        <p:spPr bwMode="auto">
          <a:xfrm>
            <a:off x="7303292" y="3205071"/>
            <a:ext cx="1439276" cy="1249190"/>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2000"/>
              <a:t>Innovations</a:t>
            </a:r>
            <a:endParaRPr/>
          </a:p>
        </p:txBody>
      </p:sp>
      <p:grpSp>
        <p:nvGrpSpPr>
          <p:cNvPr id="899453492" name="Group 79"/>
          <p:cNvGrpSpPr/>
          <p:nvPr/>
        </p:nvGrpSpPr>
        <p:grpSpPr bwMode="auto">
          <a:xfrm>
            <a:off x="6154803" y="1715343"/>
            <a:ext cx="1907674" cy="1676520"/>
            <a:chOff x="0" y="0"/>
            <a:chExt cx="1907674" cy="1676520"/>
          </a:xfrm>
        </p:grpSpPr>
        <p:sp>
          <p:nvSpPr>
            <p:cNvPr id="227833263" name="Freeform: Shape 80"/>
            <p:cNvSpPr/>
            <p:nvPr/>
          </p:nvSpPr>
          <p:spPr bwMode="auto">
            <a:xfrm rot="3114873" flipV="1">
              <a:off x="786335" y="555180"/>
              <a:ext cx="776252" cy="1466425"/>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416326310" name="Freeform: Shape 81"/>
            <p:cNvSpPr/>
            <p:nvPr/>
          </p:nvSpPr>
          <p:spPr bwMode="auto">
            <a:xfrm>
              <a:off x="0" y="0"/>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b="0"/>
                <a:t>NHS App</a:t>
              </a:r>
              <a:r>
                <a:rPr lang="en-GB" sz="700" b="0"/>
                <a:t> </a:t>
              </a:r>
              <a:endParaRPr b="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0464952"/>
                                        </p:tgtEl>
                                        <p:attrNameLst>
                                          <p:attrName>style.visibility</p:attrName>
                                        </p:attrNameLst>
                                      </p:cBhvr>
                                      <p:to>
                                        <p:strVal val="visible"/>
                                      </p:to>
                                    </p:set>
                                    <p:animEffect transition="in" filter="fade">
                                      <p:cBhvr>
                                        <p:cTn id="7" dur="500"/>
                                        <p:tgtEl>
                                          <p:spTgt spid="25046495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3009495"/>
                                        </p:tgtEl>
                                        <p:attrNameLst>
                                          <p:attrName>style.visibility</p:attrName>
                                        </p:attrNameLst>
                                      </p:cBhvr>
                                      <p:to>
                                        <p:strVal val="visible"/>
                                      </p:to>
                                    </p:set>
                                    <p:animEffect transition="in" filter="fade">
                                      <p:cBhvr>
                                        <p:cTn id="12" dur="500"/>
                                        <p:tgtEl>
                                          <p:spTgt spid="18300949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43033916"/>
                                        </p:tgtEl>
                                        <p:attrNameLst>
                                          <p:attrName>style.visibility</p:attrName>
                                        </p:attrNameLst>
                                      </p:cBhvr>
                                      <p:to>
                                        <p:strVal val="visible"/>
                                      </p:to>
                                    </p:set>
                                    <p:animEffect transition="in" filter="fade">
                                      <p:cBhvr>
                                        <p:cTn id="17" dur="500"/>
                                        <p:tgtEl>
                                          <p:spTgt spid="21430339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71717107" name="Title 1"/>
          <p:cNvSpPr>
            <a:spLocks noGrp="1"/>
          </p:cNvSpPr>
          <p:nvPr>
            <p:ph type="title"/>
          </p:nvPr>
        </p:nvSpPr>
        <p:spPr bwMode="auto">
          <a:xfrm>
            <a:off x="298515" y="1283767"/>
            <a:ext cx="11594969" cy="762204"/>
          </a:xfrm>
        </p:spPr>
        <p:txBody>
          <a:bodyPr/>
          <a:lstStyle/>
          <a:p>
            <a:pPr>
              <a:defRPr/>
            </a:pPr>
            <a:r>
              <a:rPr lang="en-GB"/>
              <a:t>What is an innovation? </a:t>
            </a:r>
            <a:endParaRPr/>
          </a:p>
        </p:txBody>
      </p:sp>
      <p:sp>
        <p:nvSpPr>
          <p:cNvPr id="357522918" name="Content Placeholder 2"/>
          <p:cNvSpPr>
            <a:spLocks noGrp="1"/>
          </p:cNvSpPr>
          <p:nvPr>
            <p:ph idx="1"/>
          </p:nvPr>
        </p:nvSpPr>
        <p:spPr bwMode="auto">
          <a:xfrm>
            <a:off x="301657" y="3431592"/>
            <a:ext cx="11594969" cy="3346398"/>
          </a:xfrm>
        </p:spPr>
        <p:txBody>
          <a:bodyPr>
            <a:normAutofit fontScale="92500" lnSpcReduction="20000"/>
          </a:bodyPr>
          <a:lstStyle/>
          <a:p>
            <a:pPr marL="0" indent="0">
              <a:lnSpc>
                <a:spcPct val="110000"/>
              </a:lnSpc>
              <a:spcAft>
                <a:spcPts val="800"/>
              </a:spcAft>
              <a:buNone/>
              <a:defRPr/>
            </a:pPr>
            <a:r>
              <a:rPr lang="en-GB" sz="1900">
                <a:solidFill>
                  <a:srgbClr val="000000"/>
                </a:solidFill>
                <a:latin typeface="Arial"/>
                <a:ea typeface="Times New Roman"/>
                <a:cs typeface="Arial"/>
              </a:rPr>
              <a:t>In the UK, digital transformation encompasses various aspects, including:</a:t>
            </a:r>
            <a:endParaRPr lang="en-GB" sz="1900">
              <a:latin typeface="Arial"/>
              <a:ea typeface="Calibri"/>
              <a:cs typeface="Arial"/>
            </a:endParaRPr>
          </a:p>
          <a:p>
            <a:pPr marL="342900" lvl="0" indent="-342900">
              <a:lnSpc>
                <a:spcPct val="110000"/>
              </a:lnSpc>
              <a:spcAft>
                <a:spcPts val="800"/>
              </a:spcAft>
              <a:tabLst>
                <a:tab pos="457200" algn="l"/>
              </a:tabLst>
              <a:defRPr/>
            </a:pPr>
            <a:r>
              <a:rPr lang="en-GB" sz="1900" b="1">
                <a:solidFill>
                  <a:srgbClr val="000000"/>
                </a:solidFill>
                <a:latin typeface="Arial"/>
                <a:ea typeface="Times New Roman"/>
                <a:cs typeface="Arial"/>
              </a:rPr>
              <a:t>Technology Adoption</a:t>
            </a:r>
            <a:r>
              <a:rPr lang="en-GB" sz="1900">
                <a:solidFill>
                  <a:srgbClr val="000000"/>
                </a:solidFill>
                <a:latin typeface="Arial"/>
                <a:ea typeface="Times New Roman"/>
                <a:cs typeface="Arial"/>
              </a:rPr>
              <a:t>: The use of advanced digital technologies such as cloud computing, artificial intelligence (AI), big data analytics, and the Internet of Things (IoT) to improve efficiency, innovation, and decision-making processes.</a:t>
            </a:r>
            <a:endParaRPr lang="en-GB" sz="1900" b="1">
              <a:solidFill>
                <a:srgbClr val="000000"/>
              </a:solidFill>
              <a:latin typeface="Arial"/>
              <a:ea typeface="Times New Roman"/>
              <a:cs typeface="Arial"/>
            </a:endParaRPr>
          </a:p>
          <a:p>
            <a:pPr>
              <a:lnSpc>
                <a:spcPct val="110000"/>
              </a:lnSpc>
              <a:defRPr/>
            </a:pPr>
            <a:r>
              <a:rPr lang="en-GB" sz="1900" b="1">
                <a:solidFill>
                  <a:srgbClr val="000000"/>
                </a:solidFill>
                <a:latin typeface="Arial"/>
                <a:ea typeface="Times New Roman"/>
                <a:cs typeface="Arial"/>
              </a:rPr>
              <a:t>Cultural Shift</a:t>
            </a:r>
            <a:r>
              <a:rPr lang="en-GB" sz="1900">
                <a:solidFill>
                  <a:srgbClr val="000000"/>
                </a:solidFill>
                <a:latin typeface="Arial"/>
                <a:ea typeface="Times New Roman"/>
                <a:cs typeface="Arial"/>
              </a:rPr>
              <a:t>: Encouraging a culture that embraces change, encourages digital literacy, innovation, and a willingness to adapt to new ways of working. This often requires upskilling employees and changing organisational mindsets.</a:t>
            </a:r>
            <a:endParaRPr lang="en-GB" sz="1900">
              <a:latin typeface="Arial"/>
              <a:ea typeface="Calibri"/>
              <a:cs typeface="Arial"/>
            </a:endParaRPr>
          </a:p>
          <a:p>
            <a:pPr>
              <a:lnSpc>
                <a:spcPct val="110000"/>
              </a:lnSpc>
              <a:defRPr/>
            </a:pPr>
            <a:r>
              <a:rPr lang="en-GB" sz="1900" b="1">
                <a:solidFill>
                  <a:srgbClr val="000000"/>
                </a:solidFill>
                <a:latin typeface="Arial"/>
                <a:ea typeface="Times New Roman"/>
                <a:cs typeface="Arial"/>
              </a:rPr>
              <a:t>Public Sector Modernization</a:t>
            </a:r>
            <a:r>
              <a:rPr lang="en-GB" sz="1900">
                <a:solidFill>
                  <a:srgbClr val="000000"/>
                </a:solidFill>
                <a:latin typeface="Arial"/>
                <a:ea typeface="Times New Roman"/>
                <a:cs typeface="Arial"/>
              </a:rPr>
              <a:t>: In the public sector, digital transformation aims to improve service delivery, accessibility, and efficiency by digitising services and processes. Examples include online tax services, digital health records, and virtual consultations in healthcare.</a:t>
            </a:r>
            <a:endParaRPr lang="en-GB" sz="1900">
              <a:latin typeface="Arial"/>
              <a:ea typeface="Calibri"/>
              <a:cs typeface="Arial"/>
            </a:endParaRPr>
          </a:p>
          <a:p>
            <a:pPr>
              <a:defRPr/>
            </a:pPr>
            <a:endParaRPr lang="en-GB"/>
          </a:p>
        </p:txBody>
      </p:sp>
      <p:sp>
        <p:nvSpPr>
          <p:cNvPr id="555608685" name="TextBox 3"/>
          <p:cNvSpPr txBox="1"/>
          <p:nvPr/>
        </p:nvSpPr>
        <p:spPr bwMode="auto">
          <a:xfrm>
            <a:off x="301657" y="2060402"/>
            <a:ext cx="11591827" cy="1123712"/>
          </a:xfrm>
          <a:prstGeom prst="roundRect">
            <a:avLst>
              <a:gd name="adj" fmla="val 16667"/>
            </a:avLst>
          </a:prstGeom>
          <a:noFill/>
          <a:ln w="38100">
            <a:solidFill>
              <a:schemeClr val="accent1"/>
            </a:solidFill>
          </a:ln>
        </p:spPr>
        <p:txBody>
          <a:bodyPr wrap="square" rtlCol="0">
            <a:spAutoFit/>
          </a:bodyPr>
          <a:lstStyle/>
          <a:p>
            <a:pPr>
              <a:defRPr/>
            </a:pPr>
            <a:r>
              <a:rPr lang="en-GB" sz="2000"/>
              <a:t>Digital innovation refers to the use of digital technologies to create new or improved processes, products, services, or business models. It involves leveraging advancements like AI, cloud computing, and data analytics to drive efficiency, enhance customer experiences, and foster competitive advantage in various industries.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55608685"/>
                                        </p:tgtEl>
                                        <p:attrNameLst>
                                          <p:attrName>style.visibility</p:attrName>
                                        </p:attrNameLst>
                                      </p:cBhvr>
                                      <p:to>
                                        <p:strVal val="visible"/>
                                      </p:to>
                                    </p:set>
                                    <p:animEffect transition="in" filter="fade">
                                      <p:cBhvr>
                                        <p:cTn id="7" dur="500"/>
                                        <p:tgtEl>
                                          <p:spTgt spid="55560868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57522918">
                                            <p:txEl>
                                              <p:pRg st="0" end="0"/>
                                            </p:txEl>
                                          </p:spTgt>
                                        </p:tgtEl>
                                        <p:attrNameLst>
                                          <p:attrName>style.visibility</p:attrName>
                                        </p:attrNameLst>
                                      </p:cBhvr>
                                      <p:to>
                                        <p:strVal val="visible"/>
                                      </p:to>
                                    </p:set>
                                    <p:animEffect transition="in" filter="fade">
                                      <p:cBhvr>
                                        <p:cTn id="12" dur="500"/>
                                        <p:tgtEl>
                                          <p:spTgt spid="35752291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57522918">
                                            <p:txEl>
                                              <p:pRg st="1" end="1"/>
                                            </p:txEl>
                                          </p:spTgt>
                                        </p:tgtEl>
                                        <p:attrNameLst>
                                          <p:attrName>style.visibility</p:attrName>
                                        </p:attrNameLst>
                                      </p:cBhvr>
                                      <p:to>
                                        <p:strVal val="visible"/>
                                      </p:to>
                                    </p:set>
                                    <p:animEffect transition="in" filter="fade">
                                      <p:cBhvr>
                                        <p:cTn id="17" dur="500"/>
                                        <p:tgtEl>
                                          <p:spTgt spid="35752291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57522918">
                                            <p:txEl>
                                              <p:pRg st="2" end="2"/>
                                            </p:txEl>
                                          </p:spTgt>
                                        </p:tgtEl>
                                        <p:attrNameLst>
                                          <p:attrName>style.visibility</p:attrName>
                                        </p:attrNameLst>
                                      </p:cBhvr>
                                      <p:to>
                                        <p:strVal val="visible"/>
                                      </p:to>
                                    </p:set>
                                    <p:animEffect transition="in" filter="fade">
                                      <p:cBhvr>
                                        <p:cTn id="22" dur="500"/>
                                        <p:tgtEl>
                                          <p:spTgt spid="35752291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57522918">
                                            <p:txEl>
                                              <p:pRg st="3" end="3"/>
                                            </p:txEl>
                                          </p:spTgt>
                                        </p:tgtEl>
                                        <p:attrNameLst>
                                          <p:attrName>style.visibility</p:attrName>
                                        </p:attrNameLst>
                                      </p:cBhvr>
                                      <p:to>
                                        <p:strVal val="visible"/>
                                      </p:to>
                                    </p:set>
                                    <p:animEffect transition="in" filter="fade">
                                      <p:cBhvr>
                                        <p:cTn id="27" dur="500"/>
                                        <p:tgtEl>
                                          <p:spTgt spid="35752291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5608685"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78254834" name="Title 1"/>
          <p:cNvSpPr>
            <a:spLocks noGrp="1"/>
          </p:cNvSpPr>
          <p:nvPr>
            <p:ph type="title"/>
          </p:nvPr>
        </p:nvSpPr>
        <p:spPr bwMode="auto">
          <a:xfrm>
            <a:off x="161922" y="3009541"/>
            <a:ext cx="3201366" cy="859192"/>
          </a:xfrm>
        </p:spPr>
        <p:txBody>
          <a:bodyPr vert="horz" lIns="91440" tIns="45720" rIns="91440" bIns="45720" rtlCol="0" anchor="b">
            <a:normAutofit/>
          </a:bodyPr>
          <a:lstStyle/>
          <a:p>
            <a:pPr algn="r">
              <a:defRPr/>
            </a:pPr>
            <a:r>
              <a:rPr lang="en-US" sz="4000">
                <a:solidFill>
                  <a:srgbClr val="FFFFFF"/>
                </a:solidFill>
                <a:latin typeface="+mj-lt"/>
                <a:ea typeface="+mj-ea"/>
                <a:cs typeface="+mj-cs"/>
              </a:rPr>
              <a:t>Key Objectives</a:t>
            </a:r>
            <a:endParaRPr/>
          </a:p>
        </p:txBody>
      </p:sp>
      <p:sp>
        <p:nvSpPr>
          <p:cNvPr id="580999739" name="Content Placeholder 2"/>
          <p:cNvSpPr>
            <a:spLocks noGrp="1"/>
          </p:cNvSpPr>
          <p:nvPr>
            <p:ph idx="1"/>
          </p:nvPr>
        </p:nvSpPr>
        <p:spPr bwMode="auto">
          <a:xfrm>
            <a:off x="164660" y="1484274"/>
            <a:ext cx="4850770" cy="936240"/>
          </a:xfrm>
        </p:spPr>
        <p:txBody>
          <a:bodyPr vert="horz" lIns="91440" tIns="45720" rIns="91440" bIns="45720" rtlCol="0" anchor="ctr">
            <a:normAutofit/>
          </a:bodyPr>
          <a:lstStyle/>
          <a:p>
            <a:pPr marL="0" indent="0">
              <a:buNone/>
              <a:defRPr/>
            </a:pPr>
            <a:r>
              <a:rPr lang="en-US" sz="3600" i="1"/>
              <a:t>Four </a:t>
            </a:r>
            <a:r>
              <a:rPr lang="en-US" sz="3600"/>
              <a:t>goals of reform: </a:t>
            </a:r>
            <a:endParaRPr/>
          </a:p>
        </p:txBody>
      </p:sp>
      <p:pic>
        <p:nvPicPr>
          <p:cNvPr id="651783316" name="Picture 3"/>
          <p:cNvPicPr>
            <a:picLocks noChangeAspect="1"/>
          </p:cNvPicPr>
          <p:nvPr/>
        </p:nvPicPr>
        <p:blipFill rotWithShape="1">
          <a:blip r:embed="rId3"/>
          <a:stretch/>
        </p:blipFill>
        <p:spPr bwMode="auto">
          <a:xfrm>
            <a:off x="9025467" y="514953"/>
            <a:ext cx="2854076" cy="1275565"/>
          </a:xfrm>
          <a:prstGeom prst="rect">
            <a:avLst/>
          </a:prstGeom>
        </p:spPr>
      </p:pic>
      <p:pic>
        <p:nvPicPr>
          <p:cNvPr id="47870117" name="Picture 4"/>
          <p:cNvPicPr>
            <a:picLocks noChangeAspect="1"/>
          </p:cNvPicPr>
          <p:nvPr/>
        </p:nvPicPr>
        <p:blipFill rotWithShape="1">
          <a:blip r:embed="rId4"/>
          <a:stretch/>
        </p:blipFill>
        <p:spPr bwMode="auto">
          <a:xfrm>
            <a:off x="9025464" y="2801355"/>
            <a:ext cx="2854077" cy="1275565"/>
          </a:xfrm>
          <a:prstGeom prst="rect">
            <a:avLst/>
          </a:prstGeom>
        </p:spPr>
      </p:pic>
      <p:pic>
        <p:nvPicPr>
          <p:cNvPr id="1005353884" name="Picture 5"/>
          <p:cNvPicPr>
            <a:picLocks noChangeAspect="1"/>
          </p:cNvPicPr>
          <p:nvPr/>
        </p:nvPicPr>
        <p:blipFill rotWithShape="1">
          <a:blip r:embed="rId5"/>
          <a:stretch/>
        </p:blipFill>
        <p:spPr bwMode="auto">
          <a:xfrm>
            <a:off x="9025465" y="5067483"/>
            <a:ext cx="2854077" cy="1657205"/>
          </a:xfrm>
          <a:prstGeom prst="rect">
            <a:avLst/>
          </a:prstGeom>
        </p:spPr>
      </p:pic>
      <p:grpSp>
        <p:nvGrpSpPr>
          <p:cNvPr id="1142622019" name="Group 21"/>
          <p:cNvGrpSpPr/>
          <p:nvPr/>
        </p:nvGrpSpPr>
        <p:grpSpPr bwMode="auto">
          <a:xfrm>
            <a:off x="4962472" y="3527370"/>
            <a:ext cx="4850770" cy="1065021"/>
            <a:chOff x="4962472" y="3527370"/>
            <a:chExt cx="4850770" cy="1065021"/>
          </a:xfrm>
        </p:grpSpPr>
        <p:sp>
          <p:nvSpPr>
            <p:cNvPr id="11" name="Rectangle 10"/>
            <p:cNvSpPr/>
            <p:nvPr/>
          </p:nvSpPr>
          <p:spPr bwMode="auto">
            <a:xfrm>
              <a:off x="4962472" y="4076920"/>
              <a:ext cx="4850770" cy="515471"/>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Freeform: Shape 12"/>
            <p:cNvSpPr/>
            <p:nvPr/>
          </p:nvSpPr>
          <p:spPr bwMode="auto">
            <a:xfrm>
              <a:off x="5255809" y="3527370"/>
              <a:ext cx="4190000" cy="820066"/>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marL="0" lvl="0" indent="0" algn="l" defTabSz="533400">
                <a:lnSpc>
                  <a:spcPct val="90000"/>
                </a:lnSpc>
                <a:spcBef>
                  <a:spcPts val="0"/>
                </a:spcBef>
                <a:spcAft>
                  <a:spcPts val="0"/>
                </a:spcAft>
                <a:buNone/>
                <a:defRPr/>
              </a:pPr>
              <a:r>
                <a:rPr lang="en-GB" sz="2000"/>
                <a:t>Prevent people’s health and social care needs from escalating</a:t>
              </a:r>
              <a:endParaRPr/>
            </a:p>
          </p:txBody>
        </p:sp>
      </p:grpSp>
      <p:grpSp>
        <p:nvGrpSpPr>
          <p:cNvPr id="507594472" name="Group 22"/>
          <p:cNvGrpSpPr/>
          <p:nvPr/>
        </p:nvGrpSpPr>
        <p:grpSpPr bwMode="auto">
          <a:xfrm>
            <a:off x="146183" y="4285469"/>
            <a:ext cx="4850770" cy="1051199"/>
            <a:chOff x="4106256" y="2913942"/>
            <a:chExt cx="4850770" cy="1051199"/>
          </a:xfrm>
        </p:grpSpPr>
        <p:sp>
          <p:nvSpPr>
            <p:cNvPr id="15" name="Rectangle 14"/>
            <p:cNvSpPr/>
            <p:nvPr/>
          </p:nvSpPr>
          <p:spPr bwMode="auto">
            <a:xfrm>
              <a:off x="4106256" y="3343132"/>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 name="Freeform: Shape 16"/>
            <p:cNvSpPr/>
            <p:nvPr/>
          </p:nvSpPr>
          <p:spPr bwMode="auto">
            <a:xfrm>
              <a:off x="4375868" y="2913942"/>
              <a:ext cx="4175465" cy="858383"/>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ts val="0"/>
                </a:spcBef>
                <a:spcAft>
                  <a:spcPts val="0"/>
                </a:spcAft>
                <a:defRPr/>
              </a:pPr>
              <a:r>
                <a:rPr lang="en-GB"/>
                <a:t>Personalise health and social care and reduce health disparities</a:t>
              </a:r>
            </a:p>
          </p:txBody>
        </p:sp>
      </p:grpSp>
      <p:grpSp>
        <p:nvGrpSpPr>
          <p:cNvPr id="1941361242" name="Group 23"/>
          <p:cNvGrpSpPr/>
          <p:nvPr/>
        </p:nvGrpSpPr>
        <p:grpSpPr bwMode="auto">
          <a:xfrm>
            <a:off x="3969399" y="5416174"/>
            <a:ext cx="4850770" cy="1271653"/>
            <a:chOff x="3969399" y="5381189"/>
            <a:chExt cx="4850770" cy="1271653"/>
          </a:xfrm>
        </p:grpSpPr>
        <p:sp>
          <p:nvSpPr>
            <p:cNvPr id="19" name="Rectangle 18"/>
            <p:cNvSpPr/>
            <p:nvPr/>
          </p:nvSpPr>
          <p:spPr bwMode="auto">
            <a:xfrm>
              <a:off x="3969399" y="6030834"/>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1" name="Freeform: Shape 20"/>
            <p:cNvSpPr/>
            <p:nvPr/>
          </p:nvSpPr>
          <p:spPr bwMode="auto">
            <a:xfrm>
              <a:off x="4316610" y="5381189"/>
              <a:ext cx="4190000"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ts val="0"/>
                </a:spcBef>
                <a:spcAft>
                  <a:spcPts val="0"/>
                </a:spcAft>
                <a:defRPr/>
              </a:pPr>
              <a:r>
                <a:rPr lang="en-GB" sz="2000"/>
                <a:t>Improve the experience and impact of people providing services.</a:t>
              </a:r>
              <a:endParaRPr/>
            </a:p>
          </p:txBody>
        </p:sp>
      </p:grpSp>
      <p:sp>
        <p:nvSpPr>
          <p:cNvPr id="1123655826" name="Rectangle 24"/>
          <p:cNvSpPr/>
          <p:nvPr/>
        </p:nvSpPr>
        <p:spPr bwMode="auto">
          <a:xfrm>
            <a:off x="44855" y="3069867"/>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706931019" name="Freeform: Shape 25"/>
          <p:cNvSpPr/>
          <p:nvPr/>
        </p:nvSpPr>
        <p:spPr bwMode="auto">
          <a:xfrm>
            <a:off x="312459" y="2606447"/>
            <a:ext cx="4190000"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ts val="0"/>
              </a:spcBef>
              <a:spcAft>
                <a:spcPts val="0"/>
              </a:spcAft>
              <a:defRPr/>
            </a:pPr>
            <a:r>
              <a:rPr lang="en-GB" sz="2000"/>
              <a:t>Transform performance</a:t>
            </a:r>
            <a:endParaRPr/>
          </a:p>
        </p:txBody>
      </p:sp>
      <p:pic>
        <p:nvPicPr>
          <p:cNvPr id="1319015524" name="Content Placeholder 4"/>
          <p:cNvPicPr>
            <a:picLocks noChangeAspect="1"/>
          </p:cNvPicPr>
          <p:nvPr/>
        </p:nvPicPr>
        <p:blipFill rotWithShape="1">
          <a:blip r:embed="rId6"/>
          <a:stretch/>
        </p:blipFill>
        <p:spPr bwMode="auto">
          <a:xfrm>
            <a:off x="164660" y="279435"/>
            <a:ext cx="3804739" cy="97020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42622019"/>
                                        </p:tgtEl>
                                        <p:attrNameLst>
                                          <p:attrName>style.visibility</p:attrName>
                                        </p:attrNameLst>
                                      </p:cBhvr>
                                      <p:to>
                                        <p:strVal val="visible"/>
                                      </p:to>
                                    </p:set>
                                    <p:animEffect transition="in" filter="fade">
                                      <p:cBhvr>
                                        <p:cTn id="7" dur="500"/>
                                        <p:tgtEl>
                                          <p:spTgt spid="1142622019"/>
                                        </p:tgtEl>
                                      </p:cBhvr>
                                    </p:animEffect>
                                  </p:childTnLst>
                                </p:cTn>
                              </p:par>
                              <p:par>
                                <p:cTn id="8" presetID="10" presetClass="entr" presetSubtype="0" fill="hold" nodeType="withEffect">
                                  <p:stCondLst>
                                    <p:cond delay="0"/>
                                  </p:stCondLst>
                                  <p:childTnLst>
                                    <p:set>
                                      <p:cBhvr>
                                        <p:cTn id="9" dur="1" fill="hold">
                                          <p:stCondLst>
                                            <p:cond delay="0"/>
                                          </p:stCondLst>
                                        </p:cTn>
                                        <p:tgtEl>
                                          <p:spTgt spid="651783316"/>
                                        </p:tgtEl>
                                        <p:attrNameLst>
                                          <p:attrName>style.visibility</p:attrName>
                                        </p:attrNameLst>
                                      </p:cBhvr>
                                      <p:to>
                                        <p:strVal val="visible"/>
                                      </p:to>
                                    </p:set>
                                    <p:animEffect transition="in" filter="fade">
                                      <p:cBhvr>
                                        <p:cTn id="10" dur="500"/>
                                        <p:tgtEl>
                                          <p:spTgt spid="65178331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07594472"/>
                                        </p:tgtEl>
                                        <p:attrNameLst>
                                          <p:attrName>style.visibility</p:attrName>
                                        </p:attrNameLst>
                                      </p:cBhvr>
                                      <p:to>
                                        <p:strVal val="visible"/>
                                      </p:to>
                                    </p:set>
                                    <p:animEffect transition="in" filter="fade">
                                      <p:cBhvr>
                                        <p:cTn id="15" dur="500"/>
                                        <p:tgtEl>
                                          <p:spTgt spid="507594472"/>
                                        </p:tgtEl>
                                      </p:cBhvr>
                                    </p:animEffect>
                                  </p:childTnLst>
                                </p:cTn>
                              </p:par>
                              <p:par>
                                <p:cTn id="16" presetID="10" presetClass="entr" presetSubtype="0" fill="hold" nodeType="withEffect">
                                  <p:stCondLst>
                                    <p:cond delay="0"/>
                                  </p:stCondLst>
                                  <p:childTnLst>
                                    <p:set>
                                      <p:cBhvr>
                                        <p:cTn id="17" dur="1" fill="hold">
                                          <p:stCondLst>
                                            <p:cond delay="0"/>
                                          </p:stCondLst>
                                        </p:cTn>
                                        <p:tgtEl>
                                          <p:spTgt spid="47870117"/>
                                        </p:tgtEl>
                                        <p:attrNameLst>
                                          <p:attrName>style.visibility</p:attrName>
                                        </p:attrNameLst>
                                      </p:cBhvr>
                                      <p:to>
                                        <p:strVal val="visible"/>
                                      </p:to>
                                    </p:set>
                                    <p:animEffect transition="in" filter="fade">
                                      <p:cBhvr>
                                        <p:cTn id="18" dur="500"/>
                                        <p:tgtEl>
                                          <p:spTgt spid="4787011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005353884"/>
                                        </p:tgtEl>
                                        <p:attrNameLst>
                                          <p:attrName>style.visibility</p:attrName>
                                        </p:attrNameLst>
                                      </p:cBhvr>
                                      <p:to>
                                        <p:strVal val="visible"/>
                                      </p:to>
                                    </p:set>
                                    <p:animEffect transition="in" filter="fade">
                                      <p:cBhvr>
                                        <p:cTn id="23" dur="500"/>
                                        <p:tgtEl>
                                          <p:spTgt spid="1005353884"/>
                                        </p:tgtEl>
                                      </p:cBhvr>
                                    </p:animEffect>
                                  </p:childTnLst>
                                </p:cTn>
                              </p:par>
                              <p:par>
                                <p:cTn id="24" presetID="10" presetClass="entr" presetSubtype="0" fill="hold" nodeType="withEffect">
                                  <p:stCondLst>
                                    <p:cond delay="0"/>
                                  </p:stCondLst>
                                  <p:childTnLst>
                                    <p:set>
                                      <p:cBhvr>
                                        <p:cTn id="25" dur="1" fill="hold">
                                          <p:stCondLst>
                                            <p:cond delay="0"/>
                                          </p:stCondLst>
                                        </p:cTn>
                                        <p:tgtEl>
                                          <p:spTgt spid="1941361242"/>
                                        </p:tgtEl>
                                        <p:attrNameLst>
                                          <p:attrName>style.visibility</p:attrName>
                                        </p:attrNameLst>
                                      </p:cBhvr>
                                      <p:to>
                                        <p:strVal val="visible"/>
                                      </p:to>
                                    </p:set>
                                    <p:animEffect transition="in" filter="fade">
                                      <p:cBhvr>
                                        <p:cTn id="26" dur="500"/>
                                        <p:tgtEl>
                                          <p:spTgt spid="194136124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06931019"/>
                                        </p:tgtEl>
                                        <p:attrNameLst>
                                          <p:attrName>style.visibility</p:attrName>
                                        </p:attrNameLst>
                                      </p:cBhvr>
                                      <p:to>
                                        <p:strVal val="visible"/>
                                      </p:to>
                                    </p:set>
                                    <p:animEffect transition="in" filter="fade">
                                      <p:cBhvr>
                                        <p:cTn id="31" dur="500"/>
                                        <p:tgtEl>
                                          <p:spTgt spid="706931019"/>
                                        </p:tgtEl>
                                      </p:cBhvr>
                                    </p:animEffect>
                                  </p:childTnLst>
                                </p:cTn>
                              </p:par>
                              <p:par>
                                <p:cTn id="32" presetID="10" presetClass="entr" presetSubtype="0" fill="hold" nodeType="withEffect">
                                  <p:stCondLst>
                                    <p:cond delay="0"/>
                                  </p:stCondLst>
                                  <p:childTnLst>
                                    <p:set>
                                      <p:cBhvr>
                                        <p:cTn id="33" dur="1" fill="hold">
                                          <p:stCondLst>
                                            <p:cond delay="0"/>
                                          </p:stCondLst>
                                        </p:cTn>
                                        <p:tgtEl>
                                          <p:spTgt spid="1123655826"/>
                                        </p:tgtEl>
                                        <p:attrNameLst>
                                          <p:attrName>style.visibility</p:attrName>
                                        </p:attrNameLst>
                                      </p:cBhvr>
                                      <p:to>
                                        <p:strVal val="visible"/>
                                      </p:to>
                                    </p:set>
                                    <p:animEffect transition="in" filter="fade">
                                      <p:cBhvr>
                                        <p:cTn id="34" dur="500"/>
                                        <p:tgtEl>
                                          <p:spTgt spid="11236558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931019"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04932542" name="Content Placeholder 2"/>
          <p:cNvSpPr>
            <a:spLocks noGrp="1"/>
          </p:cNvSpPr>
          <p:nvPr>
            <p:ph idx="1"/>
          </p:nvPr>
        </p:nvSpPr>
        <p:spPr bwMode="auto">
          <a:xfrm>
            <a:off x="345374" y="2137418"/>
            <a:ext cx="7621806" cy="582930"/>
          </a:xfrm>
        </p:spPr>
        <p:txBody>
          <a:bodyPr>
            <a:normAutofit/>
          </a:bodyPr>
          <a:lstStyle/>
          <a:p>
            <a:pPr marL="0" indent="0">
              <a:buNone/>
              <a:defRPr/>
            </a:pPr>
            <a:r>
              <a:rPr lang="en-GB"/>
              <a:t>The UK GDPR sets out seven key principles:</a:t>
            </a:r>
            <a:endParaRPr/>
          </a:p>
        </p:txBody>
      </p:sp>
      <p:grpSp>
        <p:nvGrpSpPr>
          <p:cNvPr id="285603297" name="Group 19"/>
          <p:cNvGrpSpPr/>
          <p:nvPr/>
        </p:nvGrpSpPr>
        <p:grpSpPr bwMode="auto">
          <a:xfrm>
            <a:off x="265299" y="2861326"/>
            <a:ext cx="11329670" cy="479520"/>
            <a:chOff x="265299" y="2861326"/>
            <a:chExt cx="11329670" cy="479520"/>
          </a:xfrm>
        </p:grpSpPr>
        <p:sp>
          <p:nvSpPr>
            <p:cNvPr id="6" name="Rectangle 5"/>
            <p:cNvSpPr/>
            <p:nvPr/>
          </p:nvSpPr>
          <p:spPr bwMode="auto">
            <a:xfrm>
              <a:off x="265299" y="30384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7" name="Freeform: Shape 6"/>
            <p:cNvSpPr/>
            <p:nvPr/>
          </p:nvSpPr>
          <p:spPr bwMode="auto">
            <a:xfrm>
              <a:off x="831782" y="28613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Lawfulness, fairness and transparency</a:t>
              </a:r>
              <a:endParaRPr/>
            </a:p>
          </p:txBody>
        </p:sp>
      </p:grpSp>
      <p:grpSp>
        <p:nvGrpSpPr>
          <p:cNvPr id="192770686" name="Group 20"/>
          <p:cNvGrpSpPr/>
          <p:nvPr/>
        </p:nvGrpSpPr>
        <p:grpSpPr bwMode="auto">
          <a:xfrm>
            <a:off x="265299" y="3389819"/>
            <a:ext cx="11329670" cy="495347"/>
            <a:chOff x="265299" y="3389819"/>
            <a:chExt cx="11329670" cy="495347"/>
          </a:xfrm>
        </p:grpSpPr>
        <p:sp>
          <p:nvSpPr>
            <p:cNvPr id="8" name="Rectangle 7"/>
            <p:cNvSpPr/>
            <p:nvPr/>
          </p:nvSpPr>
          <p:spPr bwMode="auto">
            <a:xfrm>
              <a:off x="265299" y="35827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9" name="Freeform: Shape 8"/>
            <p:cNvSpPr/>
            <p:nvPr/>
          </p:nvSpPr>
          <p:spPr bwMode="auto">
            <a:xfrm>
              <a:off x="831782" y="338981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Purpose limitation</a:t>
              </a:r>
              <a:endParaRPr/>
            </a:p>
          </p:txBody>
        </p:sp>
      </p:grpSp>
      <p:grpSp>
        <p:nvGrpSpPr>
          <p:cNvPr id="2114142068" name="Group 21"/>
          <p:cNvGrpSpPr/>
          <p:nvPr/>
        </p:nvGrpSpPr>
        <p:grpSpPr bwMode="auto">
          <a:xfrm>
            <a:off x="265299" y="3949966"/>
            <a:ext cx="11329670" cy="479520"/>
            <a:chOff x="265299" y="3949966"/>
            <a:chExt cx="11329670" cy="479520"/>
          </a:xfrm>
        </p:grpSpPr>
        <p:sp>
          <p:nvSpPr>
            <p:cNvPr id="10" name="Rectangle 9"/>
            <p:cNvSpPr/>
            <p:nvPr/>
          </p:nvSpPr>
          <p:spPr bwMode="auto">
            <a:xfrm>
              <a:off x="265299" y="412708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1" name="Freeform: Shape 10"/>
            <p:cNvSpPr/>
            <p:nvPr/>
          </p:nvSpPr>
          <p:spPr bwMode="auto">
            <a:xfrm>
              <a:off x="831782" y="394996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Data minimisation</a:t>
              </a:r>
              <a:endParaRPr/>
            </a:p>
          </p:txBody>
        </p:sp>
      </p:grpSp>
      <p:grpSp>
        <p:nvGrpSpPr>
          <p:cNvPr id="28214463" name="Group 22"/>
          <p:cNvGrpSpPr/>
          <p:nvPr/>
        </p:nvGrpSpPr>
        <p:grpSpPr bwMode="auto">
          <a:xfrm>
            <a:off x="265299" y="4478459"/>
            <a:ext cx="11329670" cy="495347"/>
            <a:chOff x="265299" y="4478459"/>
            <a:chExt cx="11329670" cy="495347"/>
          </a:xfrm>
        </p:grpSpPr>
        <p:sp>
          <p:nvSpPr>
            <p:cNvPr id="12" name="Rectangle 11"/>
            <p:cNvSpPr/>
            <p:nvPr/>
          </p:nvSpPr>
          <p:spPr bwMode="auto">
            <a:xfrm>
              <a:off x="265299" y="4671405"/>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Freeform: Shape 12"/>
            <p:cNvSpPr/>
            <p:nvPr/>
          </p:nvSpPr>
          <p:spPr bwMode="auto">
            <a:xfrm>
              <a:off x="831782" y="447845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Accuracy</a:t>
              </a:r>
              <a:endParaRPr lang="en-GB" sz="1200"/>
            </a:p>
          </p:txBody>
        </p:sp>
      </p:grpSp>
      <p:grpSp>
        <p:nvGrpSpPr>
          <p:cNvPr id="1287654821" name="Group 23"/>
          <p:cNvGrpSpPr/>
          <p:nvPr/>
        </p:nvGrpSpPr>
        <p:grpSpPr bwMode="auto">
          <a:xfrm>
            <a:off x="265299" y="5038606"/>
            <a:ext cx="11329670" cy="479520"/>
            <a:chOff x="265299" y="5038606"/>
            <a:chExt cx="11329670" cy="479520"/>
          </a:xfrm>
        </p:grpSpPr>
        <p:sp>
          <p:nvSpPr>
            <p:cNvPr id="14" name="Rectangle 13"/>
            <p:cNvSpPr/>
            <p:nvPr/>
          </p:nvSpPr>
          <p:spPr bwMode="auto">
            <a:xfrm>
              <a:off x="265299" y="521572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 name="Freeform: Shape 14"/>
            <p:cNvSpPr/>
            <p:nvPr/>
          </p:nvSpPr>
          <p:spPr bwMode="auto">
            <a:xfrm>
              <a:off x="831782" y="503860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Storage limitation</a:t>
              </a:r>
              <a:endParaRPr/>
            </a:p>
          </p:txBody>
        </p:sp>
      </p:grpSp>
      <p:grpSp>
        <p:nvGrpSpPr>
          <p:cNvPr id="689271055" name="Group 24"/>
          <p:cNvGrpSpPr/>
          <p:nvPr/>
        </p:nvGrpSpPr>
        <p:grpSpPr bwMode="auto">
          <a:xfrm>
            <a:off x="265299" y="5582926"/>
            <a:ext cx="11329670" cy="479520"/>
            <a:chOff x="265299" y="5582926"/>
            <a:chExt cx="11329670" cy="479520"/>
          </a:xfrm>
        </p:grpSpPr>
        <p:sp>
          <p:nvSpPr>
            <p:cNvPr id="16" name="Rectangle 15"/>
            <p:cNvSpPr/>
            <p:nvPr/>
          </p:nvSpPr>
          <p:spPr bwMode="auto">
            <a:xfrm>
              <a:off x="265299" y="57600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 name="Freeform: Shape 16"/>
            <p:cNvSpPr/>
            <p:nvPr/>
          </p:nvSpPr>
          <p:spPr bwMode="auto">
            <a:xfrm>
              <a:off x="831782" y="55829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Integrity and confidentiality (security)</a:t>
              </a:r>
              <a:endParaRPr/>
            </a:p>
          </p:txBody>
        </p:sp>
      </p:grpSp>
      <p:grpSp>
        <p:nvGrpSpPr>
          <p:cNvPr id="856932873" name="Group 25"/>
          <p:cNvGrpSpPr/>
          <p:nvPr/>
        </p:nvGrpSpPr>
        <p:grpSpPr bwMode="auto">
          <a:xfrm>
            <a:off x="265299" y="6127246"/>
            <a:ext cx="11329670" cy="479520"/>
            <a:chOff x="265299" y="6127246"/>
            <a:chExt cx="11329670" cy="479520"/>
          </a:xfrm>
        </p:grpSpPr>
        <p:sp>
          <p:nvSpPr>
            <p:cNvPr id="18" name="Rectangle 17"/>
            <p:cNvSpPr/>
            <p:nvPr/>
          </p:nvSpPr>
          <p:spPr bwMode="auto">
            <a:xfrm>
              <a:off x="265299" y="63043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 name="Freeform: Shape 18"/>
            <p:cNvSpPr/>
            <p:nvPr/>
          </p:nvSpPr>
          <p:spPr bwMode="auto">
            <a:xfrm>
              <a:off x="831782" y="612724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1800"/>
                <a:t>Accountability</a:t>
              </a:r>
              <a:endParaRPr lang="en-GB" sz="1600"/>
            </a:p>
          </p:txBody>
        </p:sp>
      </p:grpSp>
      <p:sp>
        <p:nvSpPr>
          <p:cNvPr id="1610562620" name="Title 1"/>
          <p:cNvSpPr txBox="1"/>
          <p:nvPr/>
        </p:nvSpPr>
        <p:spPr bwMode="auto">
          <a:xfrm>
            <a:off x="132649" y="1105461"/>
            <a:ext cx="11594969" cy="1325563"/>
          </a:xfrm>
          <a:prstGeom prst="rect">
            <a:avLst/>
          </a:prstGeom>
        </p:spPr>
        <p:txBody>
          <a:bodyPr vert="horz" lIns="91440" tIns="45720" rIns="91440" bIns="45720" rtlCol="0" anchor="ctr">
            <a:normAutofit/>
          </a:bodyPr>
          <a:lstStyle>
            <a:lvl1pPr algn="l" defTabSz="914400" rtl="0">
              <a:lnSpc>
                <a:spcPct val="90000"/>
              </a:lnSpc>
              <a:spcBef>
                <a:spcPts val="0"/>
              </a:spcBef>
              <a:buNone/>
              <a:defRPr sz="4400">
                <a:solidFill>
                  <a:schemeClr val="tx1"/>
                </a:solidFill>
                <a:latin typeface="+mj-lt"/>
                <a:ea typeface="+mj-ea"/>
                <a:cs typeface="+mj-cs"/>
              </a:defRPr>
            </a:lvl1pPr>
          </a:lstStyle>
          <a:p>
            <a:pPr>
              <a:defRPr/>
            </a:pPr>
            <a:r>
              <a:rPr lang="en-GB"/>
              <a:t>Data Protection considerations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5603297"/>
                                        </p:tgtEl>
                                        <p:attrNameLst>
                                          <p:attrName>style.visibility</p:attrName>
                                        </p:attrNameLst>
                                      </p:cBhvr>
                                      <p:to>
                                        <p:strVal val="visible"/>
                                      </p:to>
                                    </p:set>
                                    <p:animEffect transition="in" filter="fade">
                                      <p:cBhvr>
                                        <p:cTn id="7" dur="500"/>
                                        <p:tgtEl>
                                          <p:spTgt spid="28560329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2770686"/>
                                        </p:tgtEl>
                                        <p:attrNameLst>
                                          <p:attrName>style.visibility</p:attrName>
                                        </p:attrNameLst>
                                      </p:cBhvr>
                                      <p:to>
                                        <p:strVal val="visible"/>
                                      </p:to>
                                    </p:set>
                                    <p:animEffect transition="in" filter="fade">
                                      <p:cBhvr>
                                        <p:cTn id="12" dur="500"/>
                                        <p:tgtEl>
                                          <p:spTgt spid="19277068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14142068"/>
                                        </p:tgtEl>
                                        <p:attrNameLst>
                                          <p:attrName>style.visibility</p:attrName>
                                        </p:attrNameLst>
                                      </p:cBhvr>
                                      <p:to>
                                        <p:strVal val="visible"/>
                                      </p:to>
                                    </p:set>
                                    <p:animEffect transition="in" filter="fade">
                                      <p:cBhvr>
                                        <p:cTn id="17" dur="500"/>
                                        <p:tgtEl>
                                          <p:spTgt spid="211414206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8214463"/>
                                        </p:tgtEl>
                                        <p:attrNameLst>
                                          <p:attrName>style.visibility</p:attrName>
                                        </p:attrNameLst>
                                      </p:cBhvr>
                                      <p:to>
                                        <p:strVal val="visible"/>
                                      </p:to>
                                    </p:set>
                                    <p:animEffect transition="in" filter="fade">
                                      <p:cBhvr>
                                        <p:cTn id="22" dur="500"/>
                                        <p:tgtEl>
                                          <p:spTgt spid="2821446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87654821"/>
                                        </p:tgtEl>
                                        <p:attrNameLst>
                                          <p:attrName>style.visibility</p:attrName>
                                        </p:attrNameLst>
                                      </p:cBhvr>
                                      <p:to>
                                        <p:strVal val="visible"/>
                                      </p:to>
                                    </p:set>
                                    <p:animEffect transition="in" filter="fade">
                                      <p:cBhvr>
                                        <p:cTn id="27" dur="500"/>
                                        <p:tgtEl>
                                          <p:spTgt spid="128765482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89271055"/>
                                        </p:tgtEl>
                                        <p:attrNameLst>
                                          <p:attrName>style.visibility</p:attrName>
                                        </p:attrNameLst>
                                      </p:cBhvr>
                                      <p:to>
                                        <p:strVal val="visible"/>
                                      </p:to>
                                    </p:set>
                                    <p:animEffect transition="in" filter="fade">
                                      <p:cBhvr>
                                        <p:cTn id="32" dur="500"/>
                                        <p:tgtEl>
                                          <p:spTgt spid="68927105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56932873"/>
                                        </p:tgtEl>
                                        <p:attrNameLst>
                                          <p:attrName>style.visibility</p:attrName>
                                        </p:attrNameLst>
                                      </p:cBhvr>
                                      <p:to>
                                        <p:strVal val="visible"/>
                                      </p:to>
                                    </p:set>
                                    <p:animEffect transition="in" filter="fade">
                                      <p:cBhvr>
                                        <p:cTn id="37" dur="500"/>
                                        <p:tgtEl>
                                          <p:spTgt spid="8569328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427796454" name="Picture 3"/>
          <p:cNvPicPr>
            <a:picLocks noChangeAspect="1"/>
          </p:cNvPicPr>
          <p:nvPr/>
        </p:nvPicPr>
        <p:blipFill rotWithShape="1">
          <a:blip r:embed="rId3">
            <a:alphaModFix amt="50000"/>
          </a:blip>
          <a:stretch/>
        </p:blipFill>
        <p:spPr bwMode="auto">
          <a:xfrm>
            <a:off x="2096771" y="1559396"/>
            <a:ext cx="7998454" cy="4011842"/>
          </a:xfrm>
          <a:prstGeom prst="rect">
            <a:avLst/>
          </a:prstGeom>
        </p:spPr>
      </p:pic>
      <p:sp>
        <p:nvSpPr>
          <p:cNvPr id="2123909167" name="Title 1"/>
          <p:cNvSpPr>
            <a:spLocks noGrp="1"/>
          </p:cNvSpPr>
          <p:nvPr>
            <p:ph type="title"/>
          </p:nvPr>
        </p:nvSpPr>
        <p:spPr bwMode="auto">
          <a:prstGeom prst="ellipse">
            <a:avLst/>
          </a:prstGeom>
          <a:solidFill>
            <a:schemeClr val="accent1"/>
          </a:solidFill>
        </p:spPr>
        <p:txBody>
          <a:bodyPr anchor="ctr">
            <a:noAutofit/>
          </a:bodyPr>
          <a:lstStyle/>
          <a:p>
            <a:pPr algn="ctr">
              <a:defRPr/>
            </a:pPr>
            <a:r>
              <a:rPr lang="en-GB" sz="5400" b="1">
                <a:solidFill>
                  <a:schemeClr val="bg1"/>
                </a:solidFill>
                <a:latin typeface="Calibri"/>
              </a:rPr>
              <a:t>NHS App</a:t>
            </a:r>
            <a:endParaRPr/>
          </a:p>
        </p:txBody>
      </p:sp>
      <p:sp>
        <p:nvSpPr>
          <p:cNvPr id="933057648" name="TextBox 5"/>
          <p:cNvSpPr txBox="1"/>
          <p:nvPr/>
        </p:nvSpPr>
        <p:spPr bwMode="auto">
          <a:xfrm>
            <a:off x="351932" y="5172364"/>
            <a:ext cx="2607402" cy="461664"/>
          </a:xfrm>
          <a:prstGeom prst="rect">
            <a:avLst/>
          </a:prstGeom>
          <a:solidFill>
            <a:schemeClr val="tx1"/>
          </a:solidFill>
        </p:spPr>
        <p:txBody>
          <a:bodyPr wrap="square" rtlCol="0">
            <a:spAutoFit/>
          </a:bodyPr>
          <a:lstStyle/>
          <a:p>
            <a:pPr algn="ctr">
              <a:defRPr/>
            </a:pPr>
            <a:r>
              <a:rPr lang="en-GB" sz="2400" b="1">
                <a:solidFill>
                  <a:schemeClr val="bg1"/>
                </a:solidFill>
              </a:rPr>
              <a:t>Innovation 1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30048720" name="Title 1"/>
          <p:cNvSpPr>
            <a:spLocks noGrp="1"/>
          </p:cNvSpPr>
          <p:nvPr>
            <p:ph type="title"/>
          </p:nvPr>
        </p:nvSpPr>
        <p:spPr bwMode="auto"/>
        <p:txBody>
          <a:bodyPr>
            <a:normAutofit/>
          </a:bodyPr>
          <a:lstStyle/>
          <a:p>
            <a:pPr>
              <a:defRPr/>
            </a:pPr>
            <a:r>
              <a:rPr lang="en-GB" sz="6000" b="1">
                <a:latin typeface="Calibri"/>
              </a:rPr>
              <a:t>NHS App</a:t>
            </a:r>
            <a:endParaRPr/>
          </a:p>
        </p:txBody>
      </p:sp>
      <p:pic>
        <p:nvPicPr>
          <p:cNvPr id="625610018" name="Online Media 3" title="Get more control of your health and care. Get the NHS App."/>
          <p:cNvPicPr>
            <a:picLocks noGrp="1" noRot="1" noChangeAspect="1"/>
          </p:cNvPicPr>
          <p:nvPr>
            <p:ph idx="1"/>
            <a:videoFile r:link="rId1"/>
          </p:nvPr>
        </p:nvPicPr>
        <p:blipFill rotWithShape="1">
          <a:blip r:embed="rId4"/>
          <a:stretch/>
        </p:blipFill>
        <p:spPr bwMode="auto">
          <a:xfrm>
            <a:off x="3779838" y="1911349"/>
            <a:ext cx="7956550" cy="4495799"/>
          </a:xfrm>
          <a:prstGeom prst="rect">
            <a:avLst/>
          </a:prstGeom>
        </p:spPr>
      </p:pic>
      <p:sp>
        <p:nvSpPr>
          <p:cNvPr id="278362570" name="Title 1"/>
          <p:cNvSpPr txBox="1"/>
          <p:nvPr/>
        </p:nvSpPr>
        <p:spPr bwMode="auto">
          <a:xfrm>
            <a:off x="341534" y="1423445"/>
            <a:ext cx="2580774" cy="1926540"/>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5400" b="1">
                <a:solidFill>
                  <a:schemeClr val="bg1"/>
                </a:solidFill>
                <a:latin typeface="Calibri"/>
              </a:rPr>
              <a:t>NHS App</a:t>
            </a:r>
            <a:endParaRPr/>
          </a:p>
        </p:txBody>
      </p:sp>
      <p:pic>
        <p:nvPicPr>
          <p:cNvPr id="793363144" name="Picture 5"/>
          <p:cNvPicPr>
            <a:picLocks noChangeAspect="1"/>
          </p:cNvPicPr>
          <p:nvPr/>
        </p:nvPicPr>
        <p:blipFill rotWithShape="1">
          <a:blip r:embed="rId5">
            <a:alphaModFix amt="50000"/>
          </a:blip>
          <a:srcRect l="23694" r="23694"/>
          <a:stretch/>
        </p:blipFill>
        <p:spPr bwMode="auto">
          <a:xfrm>
            <a:off x="341534" y="3508013"/>
            <a:ext cx="2580774" cy="246039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256100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25610018"/>
                </p:tgtEl>
              </p:cMediaNode>
            </p:video>
            <p:seq concurrent="1" nextAc="seek">
              <p:cTn id="8" restart="whenNotActive" fill="hold" evtFilter="cancelBubble" nodeType="interactiveSeq">
                <p:stCondLst>
                  <p:cond evt="onClick" delay="0">
                    <p:tgtEl>
                      <p:spTgt spid="625610018"/>
                    </p:tgtEl>
                  </p:cond>
                </p:stCondLst>
                <p:endSync evt="end" delay="0"/>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25610018"/>
                                        </p:tgtEl>
                                      </p:cBhvr>
                                    </p:cmd>
                                  </p:childTnLst>
                                </p:cTn>
                              </p:par>
                            </p:childTnLst>
                          </p:cTn>
                        </p:par>
                      </p:childTnLst>
                    </p:cTn>
                  </p:par>
                </p:childTnLst>
              </p:cTn>
              <p:nextCondLst>
                <p:cond evt="onClick" delay="0">
                  <p:tgtEl>
                    <p:spTgt spid="62561001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49514276" name="Content Placeholder 4"/>
          <p:cNvSpPr>
            <a:spLocks noGrp="1"/>
          </p:cNvSpPr>
          <p:nvPr>
            <p:ph idx="1"/>
          </p:nvPr>
        </p:nvSpPr>
        <p:spPr bwMode="auto">
          <a:xfrm>
            <a:off x="3284375" y="207029"/>
            <a:ext cx="8907624" cy="2460395"/>
          </a:xfrm>
        </p:spPr>
        <p:txBody>
          <a:bodyPr vert="horz" lIns="91440" tIns="45720" rIns="91440" bIns="45720" rtlCol="0" anchor="t">
            <a:normAutofit/>
          </a:bodyPr>
          <a:lstStyle/>
          <a:p>
            <a:pPr marL="0" indent="0">
              <a:buNone/>
              <a:defRPr/>
            </a:pPr>
            <a:r>
              <a:rPr lang="en-GB" sz="2000" dirty="0">
                <a:latin typeface="Arial"/>
                <a:cs typeface="Arial"/>
              </a:rPr>
              <a:t>The </a:t>
            </a:r>
            <a:r>
              <a:rPr lang="en-GB" sz="2000" b="1" dirty="0">
                <a:latin typeface="Arial"/>
                <a:cs typeface="Arial"/>
              </a:rPr>
              <a:t>NHS App</a:t>
            </a:r>
            <a:r>
              <a:rPr lang="en-GB" sz="2000" dirty="0">
                <a:latin typeface="Arial"/>
                <a:cs typeface="Arial"/>
              </a:rPr>
              <a:t>, launched in </a:t>
            </a:r>
            <a:r>
              <a:rPr lang="en-GB" sz="2000" b="1" dirty="0">
                <a:latin typeface="Arial"/>
                <a:cs typeface="Arial"/>
              </a:rPr>
              <a:t>2018, </a:t>
            </a:r>
            <a:r>
              <a:rPr lang="en-GB" sz="2000" dirty="0">
                <a:latin typeface="Arial"/>
                <a:cs typeface="Arial"/>
              </a:rPr>
              <a:t>plays a significant role in transforming healthcare delivery in England, having widespread impacts on public health, the NHS workforce, and communities. </a:t>
            </a:r>
            <a:endParaRPr lang="en-US"/>
          </a:p>
          <a:p>
            <a:pPr marL="0" indent="0">
              <a:buNone/>
              <a:defRPr/>
            </a:pPr>
            <a:r>
              <a:rPr lang="en-GB" sz="2000" dirty="0">
                <a:latin typeface="Arial"/>
                <a:cs typeface="Arial"/>
              </a:rPr>
              <a:t>It integrates a range of services that benefit both </a:t>
            </a:r>
            <a:r>
              <a:rPr lang="en-GB" sz="2000" b="1" dirty="0">
                <a:latin typeface="Arial"/>
                <a:cs typeface="Arial"/>
              </a:rPr>
              <a:t>public health </a:t>
            </a:r>
            <a:r>
              <a:rPr lang="en-GB" sz="2000" dirty="0">
                <a:latin typeface="Arial"/>
                <a:cs typeface="Arial"/>
              </a:rPr>
              <a:t> and the </a:t>
            </a:r>
            <a:r>
              <a:rPr lang="en-GB" sz="2000" b="1" dirty="0">
                <a:latin typeface="Arial"/>
                <a:cs typeface="Arial"/>
              </a:rPr>
              <a:t>healthcare workforce</a:t>
            </a:r>
            <a:r>
              <a:rPr lang="en-GB" sz="2000" dirty="0">
                <a:latin typeface="Arial"/>
                <a:cs typeface="Arial"/>
              </a:rPr>
              <a:t>. </a:t>
            </a:r>
            <a:endParaRPr dirty="0"/>
          </a:p>
          <a:p>
            <a:pPr marL="0" indent="0">
              <a:buNone/>
              <a:defRPr/>
            </a:pPr>
            <a:r>
              <a:rPr lang="en-GB" sz="2400" b="1" dirty="0">
                <a:solidFill>
                  <a:srgbClr val="002060"/>
                </a:solidFill>
                <a:latin typeface="Arial"/>
                <a:cs typeface="Arial"/>
              </a:rPr>
              <a:t>Here are the key impacts on Public Health:</a:t>
            </a:r>
            <a:endParaRPr dirty="0"/>
          </a:p>
        </p:txBody>
      </p:sp>
      <p:sp>
        <p:nvSpPr>
          <p:cNvPr id="1546947877" name="Title 1"/>
          <p:cNvSpPr txBox="1"/>
          <p:nvPr/>
        </p:nvSpPr>
        <p:spPr bwMode="auto">
          <a:xfrm>
            <a:off x="341534" y="1423445"/>
            <a:ext cx="2580774" cy="1926540"/>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5400" b="1">
                <a:solidFill>
                  <a:schemeClr val="bg1"/>
                </a:solidFill>
              </a:rPr>
              <a:t>NHS App</a:t>
            </a:r>
            <a:endParaRPr/>
          </a:p>
        </p:txBody>
      </p:sp>
      <p:pic>
        <p:nvPicPr>
          <p:cNvPr id="588097181" name="Picture 6"/>
          <p:cNvPicPr>
            <a:picLocks noChangeAspect="1"/>
          </p:cNvPicPr>
          <p:nvPr/>
        </p:nvPicPr>
        <p:blipFill rotWithShape="1">
          <a:blip r:embed="rId3">
            <a:alphaModFix amt="50000"/>
          </a:blip>
          <a:srcRect l="23694" r="23694"/>
          <a:stretch/>
        </p:blipFill>
        <p:spPr bwMode="auto">
          <a:xfrm>
            <a:off x="341534" y="3508013"/>
            <a:ext cx="2580774" cy="2460395"/>
          </a:xfrm>
          <a:prstGeom prst="rect">
            <a:avLst/>
          </a:prstGeom>
        </p:spPr>
      </p:pic>
      <p:sp>
        <p:nvSpPr>
          <p:cNvPr id="1223836648" name="Freeform: Shape 11"/>
          <p:cNvSpPr/>
          <p:nvPr/>
        </p:nvSpPr>
        <p:spPr bwMode="auto">
          <a:xfrm>
            <a:off x="6794661" y="2516662"/>
            <a:ext cx="4852918" cy="433918"/>
          </a:xfrm>
          <a:custGeom>
            <a:avLst/>
            <a:gdLst>
              <a:gd name="connsiteX0" fmla="*/ 0 w 4852918"/>
              <a:gd name="connsiteY0" fmla="*/ 54240 h 433919"/>
              <a:gd name="connsiteX1" fmla="*/ 4635959 w 4852918"/>
              <a:gd name="connsiteY1" fmla="*/ 54240 h 433919"/>
              <a:gd name="connsiteX2" fmla="*/ 4635959 w 4852918"/>
              <a:gd name="connsiteY2" fmla="*/ 0 h 433919"/>
              <a:gd name="connsiteX3" fmla="*/ 4852918 w 4852918"/>
              <a:gd name="connsiteY3" fmla="*/ 216960 h 433919"/>
              <a:gd name="connsiteX4" fmla="*/ 4635959 w 4852918"/>
              <a:gd name="connsiteY4" fmla="*/ 433919 h 433919"/>
              <a:gd name="connsiteX5" fmla="*/ 4635959 w 4852918"/>
              <a:gd name="connsiteY5" fmla="*/ 379679 h 433919"/>
              <a:gd name="connsiteX6" fmla="*/ 0 w 4852918"/>
              <a:gd name="connsiteY6" fmla="*/ 379679 h 433919"/>
              <a:gd name="connsiteX7" fmla="*/ 0 w 4852918"/>
              <a:gd name="connsiteY7" fmla="*/ 54240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2918" h="433919" extrusionOk="0">
                <a:moveTo>
                  <a:pt x="0" y="54240"/>
                </a:moveTo>
                <a:lnTo>
                  <a:pt x="4635959" y="54240"/>
                </a:lnTo>
                <a:lnTo>
                  <a:pt x="4635959" y="0"/>
                </a:lnTo>
                <a:lnTo>
                  <a:pt x="4852918" y="216960"/>
                </a:lnTo>
                <a:lnTo>
                  <a:pt x="4635959" y="433919"/>
                </a:lnTo>
                <a:lnTo>
                  <a:pt x="4635959" y="379679"/>
                </a:lnTo>
                <a:lnTo>
                  <a:pt x="0" y="379679"/>
                </a:lnTo>
                <a:lnTo>
                  <a:pt x="0" y="5424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699" tIns="66939" rIns="175419" bIns="66939" numCol="1" spcCol="1269" anchor="t" anchorCtr="0">
            <a:noAutofit/>
          </a:bodyPr>
          <a:lstStyle/>
          <a:p>
            <a:pPr marL="228600" lvl="1" indent="-228600" algn="l" defTabSz="888999">
              <a:lnSpc>
                <a:spcPct val="90000"/>
              </a:lnSpc>
              <a:spcBef>
                <a:spcPts val="0"/>
              </a:spcBef>
              <a:spcAft>
                <a:spcPts val="0"/>
              </a:spcAft>
              <a:buChar char="•"/>
              <a:defRPr/>
            </a:pPr>
            <a:r>
              <a:rPr lang="en-GB" sz="2000" b="1"/>
              <a:t>Medical Records    - Health Information</a:t>
            </a:r>
            <a:endParaRPr/>
          </a:p>
        </p:txBody>
      </p:sp>
      <p:sp>
        <p:nvSpPr>
          <p:cNvPr id="902925813" name="Freeform: Shape 12"/>
          <p:cNvSpPr/>
          <p:nvPr/>
        </p:nvSpPr>
        <p:spPr bwMode="auto">
          <a:xfrm>
            <a:off x="3559383" y="2516662"/>
            <a:ext cx="3235278" cy="433918"/>
          </a:xfrm>
          <a:custGeom>
            <a:avLst/>
            <a:gdLst>
              <a:gd name="connsiteX0" fmla="*/ 0 w 3235279"/>
              <a:gd name="connsiteY0" fmla="*/ 72321 h 433919"/>
              <a:gd name="connsiteX1" fmla="*/ 72321 w 3235279"/>
              <a:gd name="connsiteY1" fmla="*/ 0 h 433919"/>
              <a:gd name="connsiteX2" fmla="*/ 3162958 w 3235279"/>
              <a:gd name="connsiteY2" fmla="*/ 0 h 433919"/>
              <a:gd name="connsiteX3" fmla="*/ 3235279 w 3235279"/>
              <a:gd name="connsiteY3" fmla="*/ 72321 h 433919"/>
              <a:gd name="connsiteX4" fmla="*/ 3235279 w 3235279"/>
              <a:gd name="connsiteY4" fmla="*/ 361598 h 433919"/>
              <a:gd name="connsiteX5" fmla="*/ 3162958 w 3235279"/>
              <a:gd name="connsiteY5" fmla="*/ 433919 h 433919"/>
              <a:gd name="connsiteX6" fmla="*/ 72321 w 3235279"/>
              <a:gd name="connsiteY6" fmla="*/ 433919 h 433919"/>
              <a:gd name="connsiteX7" fmla="*/ 0 w 3235279"/>
              <a:gd name="connsiteY7" fmla="*/ 361598 h 433919"/>
              <a:gd name="connsiteX8" fmla="*/ 0 w 3235279"/>
              <a:gd name="connsiteY8" fmla="*/ 72321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5279" h="433919" extrusionOk="0">
                <a:moveTo>
                  <a:pt x="0" y="72321"/>
                </a:moveTo>
                <a:cubicBezTo>
                  <a:pt x="0" y="32379"/>
                  <a:pt x="32379" y="0"/>
                  <a:pt x="72321" y="0"/>
                </a:cubicBezTo>
                <a:lnTo>
                  <a:pt x="3162958" y="0"/>
                </a:lnTo>
                <a:cubicBezTo>
                  <a:pt x="3202900" y="0"/>
                  <a:pt x="3235279" y="32379"/>
                  <a:pt x="3235279" y="72321"/>
                </a:cubicBezTo>
                <a:lnTo>
                  <a:pt x="3235279" y="361598"/>
                </a:lnTo>
                <a:cubicBezTo>
                  <a:pt x="3235279" y="401540"/>
                  <a:pt x="3202900" y="433919"/>
                  <a:pt x="3162958" y="433919"/>
                </a:cubicBezTo>
                <a:lnTo>
                  <a:pt x="72321" y="433919"/>
                </a:lnTo>
                <a:cubicBezTo>
                  <a:pt x="32379" y="433919"/>
                  <a:pt x="0" y="401540"/>
                  <a:pt x="0" y="361598"/>
                </a:cubicBezTo>
                <a:lnTo>
                  <a:pt x="0" y="723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141" tIns="51661" rIns="82141" bIns="51661" numCol="1" spcCol="1269" anchor="ctr" anchorCtr="0">
            <a:noAutofit/>
          </a:bodyPr>
          <a:lstStyle/>
          <a:p>
            <a:pPr lvl="0" algn="ctr" defTabSz="711199">
              <a:lnSpc>
                <a:spcPct val="90000"/>
              </a:lnSpc>
              <a:spcBef>
                <a:spcPts val="0"/>
              </a:spcBef>
              <a:spcAft>
                <a:spcPts val="0"/>
              </a:spcAft>
              <a:defRPr/>
            </a:pPr>
            <a:r>
              <a:rPr lang="en-GB" b="1"/>
              <a:t>Better Access to Information</a:t>
            </a:r>
          </a:p>
        </p:txBody>
      </p:sp>
      <p:sp>
        <p:nvSpPr>
          <p:cNvPr id="1032895078" name="Freeform: Shape 13"/>
          <p:cNvSpPr/>
          <p:nvPr/>
        </p:nvSpPr>
        <p:spPr bwMode="auto">
          <a:xfrm>
            <a:off x="6794661" y="3055822"/>
            <a:ext cx="4852918" cy="614104"/>
          </a:xfrm>
          <a:custGeom>
            <a:avLst/>
            <a:gdLst>
              <a:gd name="connsiteX0" fmla="*/ 0 w 4852918"/>
              <a:gd name="connsiteY0" fmla="*/ 54240 h 433919"/>
              <a:gd name="connsiteX1" fmla="*/ 4635959 w 4852918"/>
              <a:gd name="connsiteY1" fmla="*/ 54240 h 433919"/>
              <a:gd name="connsiteX2" fmla="*/ 4635959 w 4852918"/>
              <a:gd name="connsiteY2" fmla="*/ 0 h 433919"/>
              <a:gd name="connsiteX3" fmla="*/ 4852918 w 4852918"/>
              <a:gd name="connsiteY3" fmla="*/ 216960 h 433919"/>
              <a:gd name="connsiteX4" fmla="*/ 4635959 w 4852918"/>
              <a:gd name="connsiteY4" fmla="*/ 433919 h 433919"/>
              <a:gd name="connsiteX5" fmla="*/ 4635959 w 4852918"/>
              <a:gd name="connsiteY5" fmla="*/ 379679 h 433919"/>
              <a:gd name="connsiteX6" fmla="*/ 0 w 4852918"/>
              <a:gd name="connsiteY6" fmla="*/ 379679 h 433919"/>
              <a:gd name="connsiteX7" fmla="*/ 0 w 4852918"/>
              <a:gd name="connsiteY7" fmla="*/ 54240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2918" h="433919" extrusionOk="0">
                <a:moveTo>
                  <a:pt x="0" y="54240"/>
                </a:moveTo>
                <a:lnTo>
                  <a:pt x="4635959" y="54240"/>
                </a:lnTo>
                <a:lnTo>
                  <a:pt x="4635959" y="0"/>
                </a:lnTo>
                <a:lnTo>
                  <a:pt x="4852918" y="216960"/>
                </a:lnTo>
                <a:lnTo>
                  <a:pt x="4635959" y="433919"/>
                </a:lnTo>
                <a:lnTo>
                  <a:pt x="4635959" y="379679"/>
                </a:lnTo>
                <a:lnTo>
                  <a:pt x="0" y="379679"/>
                </a:lnTo>
                <a:lnTo>
                  <a:pt x="0" y="5424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699" tIns="66939" rIns="175419" bIns="66939" numCol="1" spcCol="1269" anchor="t" anchorCtr="0">
            <a:noAutofit/>
          </a:bodyPr>
          <a:lstStyle/>
          <a:p>
            <a:pPr marL="228600" lvl="1" indent="-228600" algn="l" defTabSz="888999">
              <a:lnSpc>
                <a:spcPct val="90000"/>
              </a:lnSpc>
              <a:spcBef>
                <a:spcPts val="0"/>
              </a:spcBef>
              <a:spcAft>
                <a:spcPts val="0"/>
              </a:spcAft>
              <a:buChar char="•"/>
              <a:defRPr/>
            </a:pPr>
            <a:r>
              <a:rPr lang="en-GB" sz="2000" b="1"/>
              <a:t>GP Appointments   - Virtual Consultations</a:t>
            </a:r>
            <a:endParaRPr/>
          </a:p>
        </p:txBody>
      </p:sp>
      <p:sp>
        <p:nvSpPr>
          <p:cNvPr id="1649732565" name="Freeform: Shape 14"/>
          <p:cNvSpPr/>
          <p:nvPr/>
        </p:nvSpPr>
        <p:spPr bwMode="auto">
          <a:xfrm>
            <a:off x="3559383" y="3055822"/>
            <a:ext cx="3235278" cy="614104"/>
          </a:xfrm>
          <a:custGeom>
            <a:avLst/>
            <a:gdLst>
              <a:gd name="connsiteX0" fmla="*/ 0 w 3235279"/>
              <a:gd name="connsiteY0" fmla="*/ 72321 h 433919"/>
              <a:gd name="connsiteX1" fmla="*/ 72321 w 3235279"/>
              <a:gd name="connsiteY1" fmla="*/ 0 h 433919"/>
              <a:gd name="connsiteX2" fmla="*/ 3162958 w 3235279"/>
              <a:gd name="connsiteY2" fmla="*/ 0 h 433919"/>
              <a:gd name="connsiteX3" fmla="*/ 3235279 w 3235279"/>
              <a:gd name="connsiteY3" fmla="*/ 72321 h 433919"/>
              <a:gd name="connsiteX4" fmla="*/ 3235279 w 3235279"/>
              <a:gd name="connsiteY4" fmla="*/ 361598 h 433919"/>
              <a:gd name="connsiteX5" fmla="*/ 3162958 w 3235279"/>
              <a:gd name="connsiteY5" fmla="*/ 433919 h 433919"/>
              <a:gd name="connsiteX6" fmla="*/ 72321 w 3235279"/>
              <a:gd name="connsiteY6" fmla="*/ 433919 h 433919"/>
              <a:gd name="connsiteX7" fmla="*/ 0 w 3235279"/>
              <a:gd name="connsiteY7" fmla="*/ 361598 h 433919"/>
              <a:gd name="connsiteX8" fmla="*/ 0 w 3235279"/>
              <a:gd name="connsiteY8" fmla="*/ 72321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5279" h="433919" extrusionOk="0">
                <a:moveTo>
                  <a:pt x="0" y="72321"/>
                </a:moveTo>
                <a:cubicBezTo>
                  <a:pt x="0" y="32379"/>
                  <a:pt x="32379" y="0"/>
                  <a:pt x="72321" y="0"/>
                </a:cubicBezTo>
                <a:lnTo>
                  <a:pt x="3162958" y="0"/>
                </a:lnTo>
                <a:cubicBezTo>
                  <a:pt x="3202900" y="0"/>
                  <a:pt x="3235279" y="32379"/>
                  <a:pt x="3235279" y="72321"/>
                </a:cubicBezTo>
                <a:lnTo>
                  <a:pt x="3235279" y="361598"/>
                </a:lnTo>
                <a:cubicBezTo>
                  <a:pt x="3235279" y="401540"/>
                  <a:pt x="3202900" y="433919"/>
                  <a:pt x="3162958" y="433919"/>
                </a:cubicBezTo>
                <a:lnTo>
                  <a:pt x="72321" y="433919"/>
                </a:lnTo>
                <a:cubicBezTo>
                  <a:pt x="32379" y="433919"/>
                  <a:pt x="0" y="401540"/>
                  <a:pt x="0" y="361598"/>
                </a:cubicBezTo>
                <a:lnTo>
                  <a:pt x="0" y="723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141" tIns="51661" rIns="82141" bIns="51661" numCol="1" spcCol="1269" anchor="ctr" anchorCtr="0">
            <a:noAutofit/>
          </a:bodyPr>
          <a:lstStyle/>
          <a:p>
            <a:pPr lvl="0" algn="ctr" defTabSz="711199">
              <a:lnSpc>
                <a:spcPct val="90000"/>
              </a:lnSpc>
              <a:spcBef>
                <a:spcPts val="0"/>
              </a:spcBef>
              <a:spcAft>
                <a:spcPts val="0"/>
              </a:spcAft>
              <a:defRPr/>
            </a:pPr>
            <a:r>
              <a:rPr lang="en-GB" b="1"/>
              <a:t>Symptom Checking and Health Advice</a:t>
            </a:r>
          </a:p>
        </p:txBody>
      </p:sp>
      <p:sp>
        <p:nvSpPr>
          <p:cNvPr id="948651947" name="Freeform: Shape 15"/>
          <p:cNvSpPr/>
          <p:nvPr/>
        </p:nvSpPr>
        <p:spPr bwMode="auto">
          <a:xfrm>
            <a:off x="6798610" y="3769526"/>
            <a:ext cx="4852918" cy="433918"/>
          </a:xfrm>
          <a:custGeom>
            <a:avLst/>
            <a:gdLst>
              <a:gd name="connsiteX0" fmla="*/ 0 w 4852918"/>
              <a:gd name="connsiteY0" fmla="*/ 54240 h 433919"/>
              <a:gd name="connsiteX1" fmla="*/ 4635959 w 4852918"/>
              <a:gd name="connsiteY1" fmla="*/ 54240 h 433919"/>
              <a:gd name="connsiteX2" fmla="*/ 4635959 w 4852918"/>
              <a:gd name="connsiteY2" fmla="*/ 0 h 433919"/>
              <a:gd name="connsiteX3" fmla="*/ 4852918 w 4852918"/>
              <a:gd name="connsiteY3" fmla="*/ 216960 h 433919"/>
              <a:gd name="connsiteX4" fmla="*/ 4635959 w 4852918"/>
              <a:gd name="connsiteY4" fmla="*/ 433919 h 433919"/>
              <a:gd name="connsiteX5" fmla="*/ 4635959 w 4852918"/>
              <a:gd name="connsiteY5" fmla="*/ 379679 h 433919"/>
              <a:gd name="connsiteX6" fmla="*/ 0 w 4852918"/>
              <a:gd name="connsiteY6" fmla="*/ 379679 h 433919"/>
              <a:gd name="connsiteX7" fmla="*/ 0 w 4852918"/>
              <a:gd name="connsiteY7" fmla="*/ 54240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2918" h="433919" extrusionOk="0">
                <a:moveTo>
                  <a:pt x="0" y="54240"/>
                </a:moveTo>
                <a:lnTo>
                  <a:pt x="4635959" y="54240"/>
                </a:lnTo>
                <a:lnTo>
                  <a:pt x="4635959" y="0"/>
                </a:lnTo>
                <a:lnTo>
                  <a:pt x="4852918" y="216960"/>
                </a:lnTo>
                <a:lnTo>
                  <a:pt x="4635959" y="433919"/>
                </a:lnTo>
                <a:lnTo>
                  <a:pt x="4635959" y="379679"/>
                </a:lnTo>
                <a:lnTo>
                  <a:pt x="0" y="379679"/>
                </a:lnTo>
                <a:lnTo>
                  <a:pt x="0" y="5424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699" tIns="66939" rIns="175419" bIns="66939" numCol="1" spcCol="1269" anchor="t" anchorCtr="0">
            <a:noAutofit/>
          </a:bodyPr>
          <a:lstStyle/>
          <a:p>
            <a:pPr marL="228600" lvl="1" indent="-228600" algn="l" defTabSz="888999">
              <a:lnSpc>
                <a:spcPct val="90000"/>
              </a:lnSpc>
              <a:spcBef>
                <a:spcPts val="0"/>
              </a:spcBef>
              <a:spcAft>
                <a:spcPts val="0"/>
              </a:spcAft>
              <a:buChar char="•"/>
              <a:defRPr/>
            </a:pPr>
            <a:r>
              <a:rPr lang="en-GB" sz="2000" b="1"/>
              <a:t>Order Repeat Prescriptions</a:t>
            </a:r>
            <a:endParaRPr/>
          </a:p>
        </p:txBody>
      </p:sp>
      <p:sp>
        <p:nvSpPr>
          <p:cNvPr id="1362790566" name="Freeform: Shape 16"/>
          <p:cNvSpPr/>
          <p:nvPr/>
        </p:nvSpPr>
        <p:spPr bwMode="auto">
          <a:xfrm>
            <a:off x="3563331" y="3769526"/>
            <a:ext cx="3235278" cy="433918"/>
          </a:xfrm>
          <a:custGeom>
            <a:avLst/>
            <a:gdLst>
              <a:gd name="connsiteX0" fmla="*/ 0 w 3235279"/>
              <a:gd name="connsiteY0" fmla="*/ 72321 h 433919"/>
              <a:gd name="connsiteX1" fmla="*/ 72321 w 3235279"/>
              <a:gd name="connsiteY1" fmla="*/ 0 h 433919"/>
              <a:gd name="connsiteX2" fmla="*/ 3162958 w 3235279"/>
              <a:gd name="connsiteY2" fmla="*/ 0 h 433919"/>
              <a:gd name="connsiteX3" fmla="*/ 3235279 w 3235279"/>
              <a:gd name="connsiteY3" fmla="*/ 72321 h 433919"/>
              <a:gd name="connsiteX4" fmla="*/ 3235279 w 3235279"/>
              <a:gd name="connsiteY4" fmla="*/ 361598 h 433919"/>
              <a:gd name="connsiteX5" fmla="*/ 3162958 w 3235279"/>
              <a:gd name="connsiteY5" fmla="*/ 433919 h 433919"/>
              <a:gd name="connsiteX6" fmla="*/ 72321 w 3235279"/>
              <a:gd name="connsiteY6" fmla="*/ 433919 h 433919"/>
              <a:gd name="connsiteX7" fmla="*/ 0 w 3235279"/>
              <a:gd name="connsiteY7" fmla="*/ 361598 h 433919"/>
              <a:gd name="connsiteX8" fmla="*/ 0 w 3235279"/>
              <a:gd name="connsiteY8" fmla="*/ 72321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5279" h="433919" extrusionOk="0">
                <a:moveTo>
                  <a:pt x="0" y="72321"/>
                </a:moveTo>
                <a:cubicBezTo>
                  <a:pt x="0" y="32379"/>
                  <a:pt x="32379" y="0"/>
                  <a:pt x="72321" y="0"/>
                </a:cubicBezTo>
                <a:lnTo>
                  <a:pt x="3162958" y="0"/>
                </a:lnTo>
                <a:cubicBezTo>
                  <a:pt x="3202900" y="0"/>
                  <a:pt x="3235279" y="32379"/>
                  <a:pt x="3235279" y="72321"/>
                </a:cubicBezTo>
                <a:lnTo>
                  <a:pt x="3235279" y="361598"/>
                </a:lnTo>
                <a:cubicBezTo>
                  <a:pt x="3235279" y="401540"/>
                  <a:pt x="3202900" y="433919"/>
                  <a:pt x="3162958" y="433919"/>
                </a:cubicBezTo>
                <a:lnTo>
                  <a:pt x="72321" y="433919"/>
                </a:lnTo>
                <a:cubicBezTo>
                  <a:pt x="32379" y="433919"/>
                  <a:pt x="0" y="401540"/>
                  <a:pt x="0" y="361598"/>
                </a:cubicBezTo>
                <a:lnTo>
                  <a:pt x="0" y="723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141" tIns="51661" rIns="82141" bIns="51661" numCol="1" spcCol="1269" anchor="ctr" anchorCtr="0">
            <a:noAutofit/>
          </a:bodyPr>
          <a:lstStyle/>
          <a:p>
            <a:pPr lvl="0" algn="ctr" defTabSz="711199">
              <a:lnSpc>
                <a:spcPct val="90000"/>
              </a:lnSpc>
              <a:spcBef>
                <a:spcPts val="0"/>
              </a:spcBef>
              <a:spcAft>
                <a:spcPts val="0"/>
              </a:spcAft>
              <a:defRPr/>
            </a:pPr>
            <a:r>
              <a:rPr lang="en-GB" b="1"/>
              <a:t>Health Data Integration</a:t>
            </a:r>
          </a:p>
        </p:txBody>
      </p:sp>
      <p:sp>
        <p:nvSpPr>
          <p:cNvPr id="1495205123" name="Freeform: Shape 17"/>
          <p:cNvSpPr/>
          <p:nvPr/>
        </p:nvSpPr>
        <p:spPr bwMode="auto">
          <a:xfrm>
            <a:off x="6803349" y="4178649"/>
            <a:ext cx="4848179" cy="1104230"/>
          </a:xfrm>
          <a:custGeom>
            <a:avLst/>
            <a:gdLst>
              <a:gd name="connsiteX0" fmla="*/ 0 w 4848179"/>
              <a:gd name="connsiteY0" fmla="*/ 99251 h 794007"/>
              <a:gd name="connsiteX1" fmla="*/ 4451176 w 4848179"/>
              <a:gd name="connsiteY1" fmla="*/ 99251 h 794007"/>
              <a:gd name="connsiteX2" fmla="*/ 4451176 w 4848179"/>
              <a:gd name="connsiteY2" fmla="*/ 0 h 794007"/>
              <a:gd name="connsiteX3" fmla="*/ 4848179 w 4848179"/>
              <a:gd name="connsiteY3" fmla="*/ 397004 h 794007"/>
              <a:gd name="connsiteX4" fmla="*/ 4451176 w 4848179"/>
              <a:gd name="connsiteY4" fmla="*/ 794007 h 794007"/>
              <a:gd name="connsiteX5" fmla="*/ 4451176 w 4848179"/>
              <a:gd name="connsiteY5" fmla="*/ 694756 h 794007"/>
              <a:gd name="connsiteX6" fmla="*/ 0 w 4848179"/>
              <a:gd name="connsiteY6" fmla="*/ 694756 h 794007"/>
              <a:gd name="connsiteX7" fmla="*/ 0 w 4848179"/>
              <a:gd name="connsiteY7" fmla="*/ 99251 h 794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8179" h="794007" extrusionOk="0">
                <a:moveTo>
                  <a:pt x="0" y="99251"/>
                </a:moveTo>
                <a:lnTo>
                  <a:pt x="4451176" y="99251"/>
                </a:lnTo>
                <a:lnTo>
                  <a:pt x="4451176" y="0"/>
                </a:lnTo>
                <a:lnTo>
                  <a:pt x="4848179" y="397004"/>
                </a:lnTo>
                <a:lnTo>
                  <a:pt x="4451176" y="794007"/>
                </a:lnTo>
                <a:lnTo>
                  <a:pt x="4451176" y="694756"/>
                </a:lnTo>
                <a:lnTo>
                  <a:pt x="0" y="694756"/>
                </a:lnTo>
                <a:lnTo>
                  <a:pt x="0" y="9925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699" tIns="111951" rIns="310452" bIns="111951" numCol="1" spcCol="1269" anchor="t" anchorCtr="0">
            <a:noAutofit/>
          </a:bodyPr>
          <a:lstStyle/>
          <a:p>
            <a:pPr marL="228600" lvl="1" indent="-228600" algn="l" defTabSz="888999">
              <a:lnSpc>
                <a:spcPct val="90000"/>
              </a:lnSpc>
              <a:spcBef>
                <a:spcPts val="0"/>
              </a:spcBef>
              <a:spcAft>
                <a:spcPts val="0"/>
              </a:spcAft>
              <a:buChar char="•"/>
              <a:defRPr/>
            </a:pPr>
            <a:r>
              <a:rPr lang="en-GB" sz="2000" b="1"/>
              <a:t>NHS 111 Online Service</a:t>
            </a:r>
            <a:endParaRPr/>
          </a:p>
          <a:p>
            <a:pPr marL="228600" lvl="1" indent="-228600" defTabSz="888999">
              <a:lnSpc>
                <a:spcPct val="90000"/>
              </a:lnSpc>
              <a:spcBef>
                <a:spcPts val="0"/>
              </a:spcBef>
              <a:spcAft>
                <a:spcPts val="0"/>
              </a:spcAft>
              <a:buFontTx/>
              <a:buChar char="•"/>
              <a:defRPr/>
            </a:pPr>
            <a:r>
              <a:rPr lang="en-GB" sz="2000" b="1"/>
              <a:t>Promoting Health Information</a:t>
            </a:r>
            <a:endParaRPr/>
          </a:p>
          <a:p>
            <a:pPr marL="228600" lvl="1" indent="-228600" defTabSz="888999">
              <a:lnSpc>
                <a:spcPct val="90000"/>
              </a:lnSpc>
              <a:spcBef>
                <a:spcPts val="0"/>
              </a:spcBef>
              <a:spcAft>
                <a:spcPts val="0"/>
              </a:spcAft>
              <a:buChar char="•"/>
              <a:defRPr/>
            </a:pPr>
            <a:r>
              <a:rPr lang="en-GB" sz="2000" b="1"/>
              <a:t> Preventive Measures</a:t>
            </a:r>
          </a:p>
        </p:txBody>
      </p:sp>
      <p:sp>
        <p:nvSpPr>
          <p:cNvPr id="1753199852" name="Freeform: Shape 18"/>
          <p:cNvSpPr/>
          <p:nvPr/>
        </p:nvSpPr>
        <p:spPr bwMode="auto">
          <a:xfrm>
            <a:off x="3571229" y="4389618"/>
            <a:ext cx="3232118" cy="603452"/>
          </a:xfrm>
          <a:custGeom>
            <a:avLst/>
            <a:gdLst>
              <a:gd name="connsiteX0" fmla="*/ 0 w 3232119"/>
              <a:gd name="connsiteY0" fmla="*/ 72321 h 433919"/>
              <a:gd name="connsiteX1" fmla="*/ 72321 w 3232119"/>
              <a:gd name="connsiteY1" fmla="*/ 0 h 433919"/>
              <a:gd name="connsiteX2" fmla="*/ 3159798 w 3232119"/>
              <a:gd name="connsiteY2" fmla="*/ 0 h 433919"/>
              <a:gd name="connsiteX3" fmla="*/ 3232119 w 3232119"/>
              <a:gd name="connsiteY3" fmla="*/ 72321 h 433919"/>
              <a:gd name="connsiteX4" fmla="*/ 3232119 w 3232119"/>
              <a:gd name="connsiteY4" fmla="*/ 361598 h 433919"/>
              <a:gd name="connsiteX5" fmla="*/ 3159798 w 3232119"/>
              <a:gd name="connsiteY5" fmla="*/ 433919 h 433919"/>
              <a:gd name="connsiteX6" fmla="*/ 72321 w 3232119"/>
              <a:gd name="connsiteY6" fmla="*/ 433919 h 433919"/>
              <a:gd name="connsiteX7" fmla="*/ 0 w 3232119"/>
              <a:gd name="connsiteY7" fmla="*/ 361598 h 433919"/>
              <a:gd name="connsiteX8" fmla="*/ 0 w 3232119"/>
              <a:gd name="connsiteY8" fmla="*/ 72321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2119" h="433919" extrusionOk="0">
                <a:moveTo>
                  <a:pt x="0" y="72321"/>
                </a:moveTo>
                <a:cubicBezTo>
                  <a:pt x="0" y="32379"/>
                  <a:pt x="32379" y="0"/>
                  <a:pt x="72321" y="0"/>
                </a:cubicBezTo>
                <a:lnTo>
                  <a:pt x="3159798" y="0"/>
                </a:lnTo>
                <a:cubicBezTo>
                  <a:pt x="3199740" y="0"/>
                  <a:pt x="3232119" y="32379"/>
                  <a:pt x="3232119" y="72321"/>
                </a:cubicBezTo>
                <a:lnTo>
                  <a:pt x="3232119" y="361598"/>
                </a:lnTo>
                <a:cubicBezTo>
                  <a:pt x="3232119" y="401540"/>
                  <a:pt x="3199740" y="433919"/>
                  <a:pt x="3159798" y="433919"/>
                </a:cubicBezTo>
                <a:lnTo>
                  <a:pt x="72321" y="433919"/>
                </a:lnTo>
                <a:cubicBezTo>
                  <a:pt x="32379" y="433919"/>
                  <a:pt x="0" y="401540"/>
                  <a:pt x="0" y="361598"/>
                </a:cubicBezTo>
                <a:lnTo>
                  <a:pt x="0" y="723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141" tIns="51661" rIns="82141" bIns="51661" numCol="1" spcCol="1269" anchor="ctr" anchorCtr="0">
            <a:noAutofit/>
          </a:bodyPr>
          <a:lstStyle/>
          <a:p>
            <a:pPr marL="0" lvl="0" indent="0" algn="ctr" defTabSz="711199">
              <a:lnSpc>
                <a:spcPct val="90000"/>
              </a:lnSpc>
              <a:spcBef>
                <a:spcPts val="0"/>
              </a:spcBef>
              <a:spcAft>
                <a:spcPts val="0"/>
              </a:spcAft>
              <a:buNone/>
              <a:defRPr/>
            </a:pPr>
            <a:r>
              <a:rPr lang="en-GB" b="1"/>
              <a:t>Symptom Checker and Health Advice</a:t>
            </a:r>
            <a:endParaRPr/>
          </a:p>
        </p:txBody>
      </p:sp>
      <p:sp>
        <p:nvSpPr>
          <p:cNvPr id="1167571900" name="Freeform: Shape 19"/>
          <p:cNvSpPr/>
          <p:nvPr/>
        </p:nvSpPr>
        <p:spPr bwMode="auto">
          <a:xfrm>
            <a:off x="6798610" y="5326272"/>
            <a:ext cx="4852918" cy="433918"/>
          </a:xfrm>
          <a:custGeom>
            <a:avLst/>
            <a:gdLst>
              <a:gd name="connsiteX0" fmla="*/ 0 w 4852918"/>
              <a:gd name="connsiteY0" fmla="*/ 54240 h 433919"/>
              <a:gd name="connsiteX1" fmla="*/ 4635959 w 4852918"/>
              <a:gd name="connsiteY1" fmla="*/ 54240 h 433919"/>
              <a:gd name="connsiteX2" fmla="*/ 4635959 w 4852918"/>
              <a:gd name="connsiteY2" fmla="*/ 0 h 433919"/>
              <a:gd name="connsiteX3" fmla="*/ 4852918 w 4852918"/>
              <a:gd name="connsiteY3" fmla="*/ 216960 h 433919"/>
              <a:gd name="connsiteX4" fmla="*/ 4635959 w 4852918"/>
              <a:gd name="connsiteY4" fmla="*/ 433919 h 433919"/>
              <a:gd name="connsiteX5" fmla="*/ 4635959 w 4852918"/>
              <a:gd name="connsiteY5" fmla="*/ 379679 h 433919"/>
              <a:gd name="connsiteX6" fmla="*/ 0 w 4852918"/>
              <a:gd name="connsiteY6" fmla="*/ 379679 h 433919"/>
              <a:gd name="connsiteX7" fmla="*/ 0 w 4852918"/>
              <a:gd name="connsiteY7" fmla="*/ 54240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2918" h="433919" extrusionOk="0">
                <a:moveTo>
                  <a:pt x="0" y="54240"/>
                </a:moveTo>
                <a:lnTo>
                  <a:pt x="4635959" y="54240"/>
                </a:lnTo>
                <a:lnTo>
                  <a:pt x="4635959" y="0"/>
                </a:lnTo>
                <a:lnTo>
                  <a:pt x="4852918" y="216960"/>
                </a:lnTo>
                <a:lnTo>
                  <a:pt x="4635959" y="433919"/>
                </a:lnTo>
                <a:lnTo>
                  <a:pt x="4635959" y="379679"/>
                </a:lnTo>
                <a:lnTo>
                  <a:pt x="0" y="379679"/>
                </a:lnTo>
                <a:lnTo>
                  <a:pt x="0" y="5424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699" tIns="66939" rIns="175419" bIns="66939" numCol="1" spcCol="1269" anchor="t" anchorCtr="0">
            <a:noAutofit/>
          </a:bodyPr>
          <a:lstStyle/>
          <a:p>
            <a:pPr marL="228600" lvl="1" indent="-228600" algn="l" defTabSz="888999">
              <a:lnSpc>
                <a:spcPct val="90000"/>
              </a:lnSpc>
              <a:spcBef>
                <a:spcPts val="0"/>
              </a:spcBef>
              <a:spcAft>
                <a:spcPts val="0"/>
              </a:spcAft>
              <a:buChar char="•"/>
              <a:defRPr/>
            </a:pPr>
            <a:r>
              <a:rPr lang="en-GB" sz="2000" b="1"/>
              <a:t>Organ Donation Preferences</a:t>
            </a:r>
            <a:endParaRPr/>
          </a:p>
        </p:txBody>
      </p:sp>
      <p:sp>
        <p:nvSpPr>
          <p:cNvPr id="1091024558" name="Freeform: Shape 20"/>
          <p:cNvSpPr/>
          <p:nvPr/>
        </p:nvSpPr>
        <p:spPr bwMode="auto">
          <a:xfrm>
            <a:off x="3563331" y="5326272"/>
            <a:ext cx="3235278" cy="433918"/>
          </a:xfrm>
          <a:custGeom>
            <a:avLst/>
            <a:gdLst>
              <a:gd name="connsiteX0" fmla="*/ 0 w 3235279"/>
              <a:gd name="connsiteY0" fmla="*/ 72321 h 433919"/>
              <a:gd name="connsiteX1" fmla="*/ 72321 w 3235279"/>
              <a:gd name="connsiteY1" fmla="*/ 0 h 433919"/>
              <a:gd name="connsiteX2" fmla="*/ 3162958 w 3235279"/>
              <a:gd name="connsiteY2" fmla="*/ 0 h 433919"/>
              <a:gd name="connsiteX3" fmla="*/ 3235279 w 3235279"/>
              <a:gd name="connsiteY3" fmla="*/ 72321 h 433919"/>
              <a:gd name="connsiteX4" fmla="*/ 3235279 w 3235279"/>
              <a:gd name="connsiteY4" fmla="*/ 361598 h 433919"/>
              <a:gd name="connsiteX5" fmla="*/ 3162958 w 3235279"/>
              <a:gd name="connsiteY5" fmla="*/ 433919 h 433919"/>
              <a:gd name="connsiteX6" fmla="*/ 72321 w 3235279"/>
              <a:gd name="connsiteY6" fmla="*/ 433919 h 433919"/>
              <a:gd name="connsiteX7" fmla="*/ 0 w 3235279"/>
              <a:gd name="connsiteY7" fmla="*/ 361598 h 433919"/>
              <a:gd name="connsiteX8" fmla="*/ 0 w 3235279"/>
              <a:gd name="connsiteY8" fmla="*/ 72321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5279" h="433919" extrusionOk="0">
                <a:moveTo>
                  <a:pt x="0" y="72321"/>
                </a:moveTo>
                <a:cubicBezTo>
                  <a:pt x="0" y="32379"/>
                  <a:pt x="32379" y="0"/>
                  <a:pt x="72321" y="0"/>
                </a:cubicBezTo>
                <a:lnTo>
                  <a:pt x="3162958" y="0"/>
                </a:lnTo>
                <a:cubicBezTo>
                  <a:pt x="3202900" y="0"/>
                  <a:pt x="3235279" y="32379"/>
                  <a:pt x="3235279" y="72321"/>
                </a:cubicBezTo>
                <a:lnTo>
                  <a:pt x="3235279" y="361598"/>
                </a:lnTo>
                <a:cubicBezTo>
                  <a:pt x="3235279" y="401540"/>
                  <a:pt x="3202900" y="433919"/>
                  <a:pt x="3162958" y="433919"/>
                </a:cubicBezTo>
                <a:lnTo>
                  <a:pt x="72321" y="433919"/>
                </a:lnTo>
                <a:cubicBezTo>
                  <a:pt x="32379" y="433919"/>
                  <a:pt x="0" y="401540"/>
                  <a:pt x="0" y="361598"/>
                </a:cubicBezTo>
                <a:lnTo>
                  <a:pt x="0" y="723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141" tIns="51661" rIns="82141" bIns="51661" numCol="1" spcCol="1269" anchor="ctr" anchorCtr="0">
            <a:noAutofit/>
          </a:bodyPr>
          <a:lstStyle/>
          <a:p>
            <a:pPr marL="0" lvl="0" indent="0" algn="ctr" defTabSz="711199">
              <a:lnSpc>
                <a:spcPct val="90000"/>
              </a:lnSpc>
              <a:spcBef>
                <a:spcPts val="0"/>
              </a:spcBef>
              <a:spcAft>
                <a:spcPts val="0"/>
              </a:spcAft>
              <a:buNone/>
              <a:defRPr/>
            </a:pPr>
            <a:r>
              <a:rPr lang="en-GB" b="1"/>
              <a:t>Organ Donation Management </a:t>
            </a:r>
            <a:endParaRPr/>
          </a:p>
        </p:txBody>
      </p:sp>
      <p:sp>
        <p:nvSpPr>
          <p:cNvPr id="555604627" name="Freeform: Shape 21"/>
          <p:cNvSpPr/>
          <p:nvPr/>
        </p:nvSpPr>
        <p:spPr bwMode="auto">
          <a:xfrm>
            <a:off x="6799401" y="5803583"/>
            <a:ext cx="4848179" cy="725872"/>
          </a:xfrm>
          <a:custGeom>
            <a:avLst/>
            <a:gdLst>
              <a:gd name="connsiteX0" fmla="*/ 0 w 4848179"/>
              <a:gd name="connsiteY0" fmla="*/ 90734 h 725873"/>
              <a:gd name="connsiteX1" fmla="*/ 4485243 w 4848179"/>
              <a:gd name="connsiteY1" fmla="*/ 90734 h 725873"/>
              <a:gd name="connsiteX2" fmla="*/ 4485243 w 4848179"/>
              <a:gd name="connsiteY2" fmla="*/ 0 h 725873"/>
              <a:gd name="connsiteX3" fmla="*/ 4848179 w 4848179"/>
              <a:gd name="connsiteY3" fmla="*/ 362937 h 725873"/>
              <a:gd name="connsiteX4" fmla="*/ 4485243 w 4848179"/>
              <a:gd name="connsiteY4" fmla="*/ 725873 h 725873"/>
              <a:gd name="connsiteX5" fmla="*/ 4485243 w 4848179"/>
              <a:gd name="connsiteY5" fmla="*/ 635139 h 725873"/>
              <a:gd name="connsiteX6" fmla="*/ 0 w 4848179"/>
              <a:gd name="connsiteY6" fmla="*/ 635139 h 725873"/>
              <a:gd name="connsiteX7" fmla="*/ 0 w 4848179"/>
              <a:gd name="connsiteY7" fmla="*/ 90734 h 725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8179" h="725873" extrusionOk="0">
                <a:moveTo>
                  <a:pt x="0" y="90734"/>
                </a:moveTo>
                <a:lnTo>
                  <a:pt x="4485243" y="90734"/>
                </a:lnTo>
                <a:lnTo>
                  <a:pt x="4485243" y="0"/>
                </a:lnTo>
                <a:lnTo>
                  <a:pt x="4848179" y="362937"/>
                </a:lnTo>
                <a:lnTo>
                  <a:pt x="4485243" y="725873"/>
                </a:lnTo>
                <a:lnTo>
                  <a:pt x="4485243" y="635139"/>
                </a:lnTo>
                <a:lnTo>
                  <a:pt x="0" y="635139"/>
                </a:lnTo>
                <a:lnTo>
                  <a:pt x="0" y="90734"/>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699" tIns="103433" rIns="284901" bIns="103433" numCol="1" spcCol="1269" anchor="t" anchorCtr="0">
            <a:noAutofit/>
          </a:bodyPr>
          <a:lstStyle/>
          <a:p>
            <a:pPr marL="228600" lvl="1" indent="-228600" algn="l" defTabSz="888999">
              <a:lnSpc>
                <a:spcPct val="90000"/>
              </a:lnSpc>
              <a:spcBef>
                <a:spcPts val="0"/>
              </a:spcBef>
              <a:spcAft>
                <a:spcPts val="0"/>
              </a:spcAft>
              <a:buChar char="•"/>
              <a:defRPr/>
            </a:pPr>
            <a:r>
              <a:rPr lang="en-GB" sz="2000" b="1"/>
              <a:t>Secure Access</a:t>
            </a:r>
            <a:endParaRPr/>
          </a:p>
          <a:p>
            <a:pPr marL="228600" lvl="1" indent="-228600" algn="l" defTabSz="888999">
              <a:lnSpc>
                <a:spcPct val="90000"/>
              </a:lnSpc>
              <a:spcBef>
                <a:spcPts val="0"/>
              </a:spcBef>
              <a:spcAft>
                <a:spcPts val="0"/>
              </a:spcAft>
              <a:buChar char="•"/>
              <a:defRPr/>
            </a:pPr>
            <a:r>
              <a:rPr lang="en-GB" sz="2000" b="1"/>
              <a:t>Control Over Data</a:t>
            </a:r>
            <a:endParaRPr/>
          </a:p>
        </p:txBody>
      </p:sp>
      <p:sp>
        <p:nvSpPr>
          <p:cNvPr id="1581799062" name="Freeform: Shape 22"/>
          <p:cNvSpPr/>
          <p:nvPr/>
        </p:nvSpPr>
        <p:spPr bwMode="auto">
          <a:xfrm>
            <a:off x="3567281" y="5949560"/>
            <a:ext cx="3232118" cy="433918"/>
          </a:xfrm>
          <a:custGeom>
            <a:avLst/>
            <a:gdLst>
              <a:gd name="connsiteX0" fmla="*/ 0 w 3232119"/>
              <a:gd name="connsiteY0" fmla="*/ 72321 h 433919"/>
              <a:gd name="connsiteX1" fmla="*/ 72321 w 3232119"/>
              <a:gd name="connsiteY1" fmla="*/ 0 h 433919"/>
              <a:gd name="connsiteX2" fmla="*/ 3159798 w 3232119"/>
              <a:gd name="connsiteY2" fmla="*/ 0 h 433919"/>
              <a:gd name="connsiteX3" fmla="*/ 3232119 w 3232119"/>
              <a:gd name="connsiteY3" fmla="*/ 72321 h 433919"/>
              <a:gd name="connsiteX4" fmla="*/ 3232119 w 3232119"/>
              <a:gd name="connsiteY4" fmla="*/ 361598 h 433919"/>
              <a:gd name="connsiteX5" fmla="*/ 3159798 w 3232119"/>
              <a:gd name="connsiteY5" fmla="*/ 433919 h 433919"/>
              <a:gd name="connsiteX6" fmla="*/ 72321 w 3232119"/>
              <a:gd name="connsiteY6" fmla="*/ 433919 h 433919"/>
              <a:gd name="connsiteX7" fmla="*/ 0 w 3232119"/>
              <a:gd name="connsiteY7" fmla="*/ 361598 h 433919"/>
              <a:gd name="connsiteX8" fmla="*/ 0 w 3232119"/>
              <a:gd name="connsiteY8" fmla="*/ 72321 h 433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2119" h="433919" extrusionOk="0">
                <a:moveTo>
                  <a:pt x="0" y="72321"/>
                </a:moveTo>
                <a:cubicBezTo>
                  <a:pt x="0" y="32379"/>
                  <a:pt x="32379" y="0"/>
                  <a:pt x="72321" y="0"/>
                </a:cubicBezTo>
                <a:lnTo>
                  <a:pt x="3159798" y="0"/>
                </a:lnTo>
                <a:cubicBezTo>
                  <a:pt x="3199740" y="0"/>
                  <a:pt x="3232119" y="32379"/>
                  <a:pt x="3232119" y="72321"/>
                </a:cubicBezTo>
                <a:lnTo>
                  <a:pt x="3232119" y="361598"/>
                </a:lnTo>
                <a:cubicBezTo>
                  <a:pt x="3232119" y="401540"/>
                  <a:pt x="3199740" y="433919"/>
                  <a:pt x="3159798" y="433919"/>
                </a:cubicBezTo>
                <a:lnTo>
                  <a:pt x="72321" y="433919"/>
                </a:lnTo>
                <a:cubicBezTo>
                  <a:pt x="32379" y="433919"/>
                  <a:pt x="0" y="401540"/>
                  <a:pt x="0" y="361598"/>
                </a:cubicBezTo>
                <a:lnTo>
                  <a:pt x="0" y="7232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141" tIns="51661" rIns="82141" bIns="51661" numCol="1" spcCol="1269" anchor="ctr" anchorCtr="0">
            <a:noAutofit/>
          </a:bodyPr>
          <a:lstStyle/>
          <a:p>
            <a:pPr marL="0" lvl="0" indent="0" algn="ctr" defTabSz="711199">
              <a:lnSpc>
                <a:spcPct val="90000"/>
              </a:lnSpc>
              <a:spcBef>
                <a:spcPts val="0"/>
              </a:spcBef>
              <a:spcAft>
                <a:spcPts val="0"/>
              </a:spcAft>
              <a:buNone/>
              <a:defRPr/>
            </a:pPr>
            <a:r>
              <a:rPr lang="en-GB" b="1"/>
              <a:t>Data Privacy and Security</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02925813"/>
                                        </p:tgtEl>
                                        <p:attrNameLst>
                                          <p:attrName>style.visibility</p:attrName>
                                        </p:attrNameLst>
                                      </p:cBhvr>
                                      <p:to>
                                        <p:strVal val="visible"/>
                                      </p:to>
                                    </p:set>
                                    <p:animEffect transition="in" filter="fade">
                                      <p:cBhvr>
                                        <p:cTn id="7" dur="500"/>
                                        <p:tgtEl>
                                          <p:spTgt spid="9029258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23836648"/>
                                        </p:tgtEl>
                                        <p:attrNameLst>
                                          <p:attrName>style.visibility</p:attrName>
                                        </p:attrNameLst>
                                      </p:cBhvr>
                                      <p:to>
                                        <p:strVal val="visible"/>
                                      </p:to>
                                    </p:set>
                                    <p:animEffect transition="in" filter="fade">
                                      <p:cBhvr>
                                        <p:cTn id="10" dur="500"/>
                                        <p:tgtEl>
                                          <p:spTgt spid="122383664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49732565"/>
                                        </p:tgtEl>
                                        <p:attrNameLst>
                                          <p:attrName>style.visibility</p:attrName>
                                        </p:attrNameLst>
                                      </p:cBhvr>
                                      <p:to>
                                        <p:strVal val="visible"/>
                                      </p:to>
                                    </p:set>
                                    <p:animEffect transition="in" filter="fade">
                                      <p:cBhvr>
                                        <p:cTn id="15" dur="500"/>
                                        <p:tgtEl>
                                          <p:spTgt spid="164973256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32895078"/>
                                        </p:tgtEl>
                                        <p:attrNameLst>
                                          <p:attrName>style.visibility</p:attrName>
                                        </p:attrNameLst>
                                      </p:cBhvr>
                                      <p:to>
                                        <p:strVal val="visible"/>
                                      </p:to>
                                    </p:set>
                                    <p:animEffect transition="in" filter="fade">
                                      <p:cBhvr>
                                        <p:cTn id="18" dur="500"/>
                                        <p:tgtEl>
                                          <p:spTgt spid="103289507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62790566"/>
                                        </p:tgtEl>
                                        <p:attrNameLst>
                                          <p:attrName>style.visibility</p:attrName>
                                        </p:attrNameLst>
                                      </p:cBhvr>
                                      <p:to>
                                        <p:strVal val="visible"/>
                                      </p:to>
                                    </p:set>
                                    <p:animEffect transition="in" filter="fade">
                                      <p:cBhvr>
                                        <p:cTn id="23" dur="500"/>
                                        <p:tgtEl>
                                          <p:spTgt spid="1362790566"/>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48651947"/>
                                        </p:tgtEl>
                                        <p:attrNameLst>
                                          <p:attrName>style.visibility</p:attrName>
                                        </p:attrNameLst>
                                      </p:cBhvr>
                                      <p:to>
                                        <p:strVal val="visible"/>
                                      </p:to>
                                    </p:set>
                                    <p:animEffect transition="in" filter="fade">
                                      <p:cBhvr>
                                        <p:cTn id="26" dur="500"/>
                                        <p:tgtEl>
                                          <p:spTgt spid="94865194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753199852"/>
                                        </p:tgtEl>
                                        <p:attrNameLst>
                                          <p:attrName>style.visibility</p:attrName>
                                        </p:attrNameLst>
                                      </p:cBhvr>
                                      <p:to>
                                        <p:strVal val="visible"/>
                                      </p:to>
                                    </p:set>
                                    <p:animEffect transition="in" filter="fade">
                                      <p:cBhvr>
                                        <p:cTn id="31" dur="500"/>
                                        <p:tgtEl>
                                          <p:spTgt spid="175319985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95205123"/>
                                        </p:tgtEl>
                                        <p:attrNameLst>
                                          <p:attrName>style.visibility</p:attrName>
                                        </p:attrNameLst>
                                      </p:cBhvr>
                                      <p:to>
                                        <p:strVal val="visible"/>
                                      </p:to>
                                    </p:set>
                                    <p:animEffect transition="in" filter="fade">
                                      <p:cBhvr>
                                        <p:cTn id="34" dur="500"/>
                                        <p:tgtEl>
                                          <p:spTgt spid="149520512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091024558"/>
                                        </p:tgtEl>
                                        <p:attrNameLst>
                                          <p:attrName>style.visibility</p:attrName>
                                        </p:attrNameLst>
                                      </p:cBhvr>
                                      <p:to>
                                        <p:strVal val="visible"/>
                                      </p:to>
                                    </p:set>
                                    <p:animEffect transition="in" filter="fade">
                                      <p:cBhvr>
                                        <p:cTn id="39" dur="500"/>
                                        <p:tgtEl>
                                          <p:spTgt spid="1091024558"/>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167571900"/>
                                        </p:tgtEl>
                                        <p:attrNameLst>
                                          <p:attrName>style.visibility</p:attrName>
                                        </p:attrNameLst>
                                      </p:cBhvr>
                                      <p:to>
                                        <p:strVal val="visible"/>
                                      </p:to>
                                    </p:set>
                                    <p:animEffect transition="in" filter="fade">
                                      <p:cBhvr>
                                        <p:cTn id="42" dur="500"/>
                                        <p:tgtEl>
                                          <p:spTgt spid="116757190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581799062"/>
                                        </p:tgtEl>
                                        <p:attrNameLst>
                                          <p:attrName>style.visibility</p:attrName>
                                        </p:attrNameLst>
                                      </p:cBhvr>
                                      <p:to>
                                        <p:strVal val="visible"/>
                                      </p:to>
                                    </p:set>
                                    <p:animEffect transition="in" filter="fade">
                                      <p:cBhvr>
                                        <p:cTn id="47" dur="500"/>
                                        <p:tgtEl>
                                          <p:spTgt spid="1581799062"/>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55604627"/>
                                        </p:tgtEl>
                                        <p:attrNameLst>
                                          <p:attrName>style.visibility</p:attrName>
                                        </p:attrNameLst>
                                      </p:cBhvr>
                                      <p:to>
                                        <p:strVal val="visible"/>
                                      </p:to>
                                    </p:set>
                                    <p:animEffect transition="in" filter="fade">
                                      <p:cBhvr>
                                        <p:cTn id="50" dur="500"/>
                                        <p:tgtEl>
                                          <p:spTgt spid="5556046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3836648" grpId="0" animBg="1"/>
      <p:bldP spid="902925813" grpId="0" animBg="1"/>
      <p:bldP spid="1032895078" grpId="0" animBg="1"/>
      <p:bldP spid="1649732565" grpId="0" animBg="1"/>
      <p:bldP spid="948651947" grpId="0" animBg="1"/>
      <p:bldP spid="1362790566" grpId="0" animBg="1"/>
      <p:bldP spid="1495205123" grpId="0" animBg="1"/>
      <p:bldP spid="1753199852" grpId="0" animBg="1"/>
      <p:bldP spid="1167571900" grpId="0" animBg="1"/>
      <p:bldP spid="1091024558" grpId="0" animBg="1"/>
      <p:bldP spid="555604627" grpId="0" animBg="1"/>
      <p:bldP spid="1581799062"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73489951" name="Title 1"/>
          <p:cNvSpPr>
            <a:spLocks noGrp="1"/>
          </p:cNvSpPr>
          <p:nvPr>
            <p:ph type="title"/>
          </p:nvPr>
        </p:nvSpPr>
        <p:spPr bwMode="auto">
          <a:xfrm>
            <a:off x="3779700" y="209200"/>
            <a:ext cx="7956222" cy="1325562"/>
          </a:xfrm>
        </p:spPr>
        <p:txBody>
          <a:bodyPr/>
          <a:lstStyle/>
          <a:p>
            <a:pPr>
              <a:defRPr/>
            </a:pPr>
            <a:r>
              <a:rPr lang="en-GB" b="1">
                <a:latin typeface="Calibri"/>
              </a:rPr>
              <a:t>Key Features for the </a:t>
            </a:r>
            <a:br>
              <a:rPr lang="en-GB" b="1">
                <a:latin typeface="Calibri"/>
              </a:rPr>
            </a:br>
            <a:r>
              <a:rPr lang="en-GB" b="1">
                <a:latin typeface="Calibri"/>
              </a:rPr>
              <a:t>Healthcare Workforce</a:t>
            </a:r>
            <a:endParaRPr/>
          </a:p>
        </p:txBody>
      </p:sp>
      <p:sp>
        <p:nvSpPr>
          <p:cNvPr id="1862289522" name="Freeform: Shape 7"/>
          <p:cNvSpPr/>
          <p:nvPr/>
        </p:nvSpPr>
        <p:spPr bwMode="auto">
          <a:xfrm>
            <a:off x="6962922" y="1690687"/>
            <a:ext cx="4773465" cy="752070"/>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Online Booking System </a:t>
            </a:r>
            <a:endParaRPr/>
          </a:p>
          <a:p>
            <a:pPr marL="114300" lvl="1" indent="-114300" algn="l" defTabSz="622299">
              <a:lnSpc>
                <a:spcPct val="90000"/>
              </a:lnSpc>
              <a:spcBef>
                <a:spcPts val="0"/>
              </a:spcBef>
              <a:spcAft>
                <a:spcPts val="0"/>
              </a:spcAft>
              <a:buChar char="•"/>
              <a:defRPr/>
            </a:pPr>
            <a:r>
              <a:rPr lang="en-GB" sz="2000" b="1"/>
              <a:t>Fewer Missed Appointments</a:t>
            </a:r>
            <a:endParaRPr/>
          </a:p>
        </p:txBody>
      </p:sp>
      <p:sp>
        <p:nvSpPr>
          <p:cNvPr id="1355391747" name="Freeform: Shape 8"/>
          <p:cNvSpPr/>
          <p:nvPr/>
        </p:nvSpPr>
        <p:spPr bwMode="auto">
          <a:xfrm>
            <a:off x="3780147" y="1721338"/>
            <a:ext cx="3182310" cy="721419"/>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Streamlined Appointment Management</a:t>
            </a:r>
            <a:endParaRPr/>
          </a:p>
        </p:txBody>
      </p:sp>
      <p:sp>
        <p:nvSpPr>
          <p:cNvPr id="1295537929" name="Freeform: Shape 9"/>
          <p:cNvSpPr/>
          <p:nvPr/>
        </p:nvSpPr>
        <p:spPr bwMode="auto">
          <a:xfrm>
            <a:off x="6962457" y="2456977"/>
            <a:ext cx="4773465" cy="721419"/>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Medication Management</a:t>
            </a:r>
            <a:endParaRPr/>
          </a:p>
          <a:p>
            <a:pPr marL="114300" lvl="1" indent="-114300" algn="l" defTabSz="622299">
              <a:lnSpc>
                <a:spcPct val="90000"/>
              </a:lnSpc>
              <a:spcBef>
                <a:spcPts val="0"/>
              </a:spcBef>
              <a:spcAft>
                <a:spcPts val="0"/>
              </a:spcAft>
              <a:buChar char="•"/>
              <a:defRPr/>
            </a:pPr>
            <a:r>
              <a:rPr lang="en-GB" sz="2000" b="1"/>
              <a:t>Direct Patient Engagement</a:t>
            </a:r>
            <a:endParaRPr/>
          </a:p>
        </p:txBody>
      </p:sp>
      <p:sp>
        <p:nvSpPr>
          <p:cNvPr id="1322409793" name="Freeform: Shape 10"/>
          <p:cNvSpPr/>
          <p:nvPr/>
        </p:nvSpPr>
        <p:spPr bwMode="auto">
          <a:xfrm>
            <a:off x="3780147" y="2504061"/>
            <a:ext cx="3182310" cy="613031"/>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Improved Communication with Patients</a:t>
            </a:r>
            <a:endParaRPr/>
          </a:p>
        </p:txBody>
      </p:sp>
      <p:sp>
        <p:nvSpPr>
          <p:cNvPr id="408419669" name="Freeform: Shape 11"/>
          <p:cNvSpPr/>
          <p:nvPr/>
        </p:nvSpPr>
        <p:spPr bwMode="auto">
          <a:xfrm>
            <a:off x="6962922" y="3178396"/>
            <a:ext cx="4773465" cy="674334"/>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Digital Prescriptions</a:t>
            </a:r>
            <a:endParaRPr/>
          </a:p>
          <a:p>
            <a:pPr marL="114300" lvl="1" indent="-114300" algn="l" defTabSz="622299">
              <a:lnSpc>
                <a:spcPct val="90000"/>
              </a:lnSpc>
              <a:spcBef>
                <a:spcPts val="0"/>
              </a:spcBef>
              <a:spcAft>
                <a:spcPts val="0"/>
              </a:spcAft>
              <a:buChar char="•"/>
              <a:defRPr/>
            </a:pPr>
            <a:r>
              <a:rPr lang="en-GB" sz="2000" b="1"/>
              <a:t>Access to Medical Records</a:t>
            </a:r>
            <a:endParaRPr/>
          </a:p>
        </p:txBody>
      </p:sp>
      <p:sp>
        <p:nvSpPr>
          <p:cNvPr id="2086465796" name="Freeform: Shape 12"/>
          <p:cNvSpPr/>
          <p:nvPr/>
        </p:nvSpPr>
        <p:spPr bwMode="auto">
          <a:xfrm>
            <a:off x="3780147" y="3178397"/>
            <a:ext cx="3182310" cy="613031"/>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Reduced Administrative Burden</a:t>
            </a:r>
            <a:endParaRPr/>
          </a:p>
        </p:txBody>
      </p:sp>
      <p:sp>
        <p:nvSpPr>
          <p:cNvPr id="1508090583" name="Freeform: Shape 13"/>
          <p:cNvSpPr/>
          <p:nvPr/>
        </p:nvSpPr>
        <p:spPr bwMode="auto">
          <a:xfrm>
            <a:off x="6962922" y="3852732"/>
            <a:ext cx="4773465" cy="613031"/>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Data Collection</a:t>
            </a:r>
            <a:endParaRPr/>
          </a:p>
        </p:txBody>
      </p:sp>
      <p:sp>
        <p:nvSpPr>
          <p:cNvPr id="866311349" name="Freeform: Shape 14"/>
          <p:cNvSpPr/>
          <p:nvPr/>
        </p:nvSpPr>
        <p:spPr bwMode="auto">
          <a:xfrm>
            <a:off x="3780147" y="3852732"/>
            <a:ext cx="3182310" cy="613031"/>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Population Health Insights</a:t>
            </a:r>
            <a:endParaRPr/>
          </a:p>
        </p:txBody>
      </p:sp>
      <p:sp>
        <p:nvSpPr>
          <p:cNvPr id="1888888779" name="Freeform: Shape 15"/>
          <p:cNvSpPr/>
          <p:nvPr/>
        </p:nvSpPr>
        <p:spPr bwMode="auto">
          <a:xfrm>
            <a:off x="6962922" y="4465764"/>
            <a:ext cx="4773465" cy="674335"/>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Health Monitoring and Patient Education</a:t>
            </a:r>
            <a:endParaRPr/>
          </a:p>
          <a:p>
            <a:pPr marL="114300" lvl="1" indent="-114300" algn="l" defTabSz="622299">
              <a:lnSpc>
                <a:spcPct val="90000"/>
              </a:lnSpc>
              <a:spcBef>
                <a:spcPts val="0"/>
              </a:spcBef>
              <a:spcAft>
                <a:spcPts val="0"/>
              </a:spcAft>
              <a:buChar char="•"/>
              <a:defRPr/>
            </a:pPr>
            <a:r>
              <a:rPr lang="en-GB" sz="2000" b="1"/>
              <a:t>Organ Donation Awareness</a:t>
            </a:r>
            <a:endParaRPr lang="en-GB" sz="2000"/>
          </a:p>
        </p:txBody>
      </p:sp>
      <p:sp>
        <p:nvSpPr>
          <p:cNvPr id="1411654388" name="Freeform: Shape 16"/>
          <p:cNvSpPr/>
          <p:nvPr/>
        </p:nvSpPr>
        <p:spPr bwMode="auto">
          <a:xfrm>
            <a:off x="3780147" y="4527068"/>
            <a:ext cx="3182310" cy="613031"/>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Encouraging Preventive Health</a:t>
            </a:r>
            <a:endParaRPr/>
          </a:p>
        </p:txBody>
      </p:sp>
      <p:sp>
        <p:nvSpPr>
          <p:cNvPr id="1482960796" name="Freeform: Shape 17"/>
          <p:cNvSpPr/>
          <p:nvPr/>
        </p:nvSpPr>
        <p:spPr bwMode="auto">
          <a:xfrm>
            <a:off x="6962922" y="5201403"/>
            <a:ext cx="4773465" cy="613031"/>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Virtual Health Services</a:t>
            </a:r>
            <a:endParaRPr/>
          </a:p>
        </p:txBody>
      </p:sp>
      <p:sp>
        <p:nvSpPr>
          <p:cNvPr id="1057200783" name="Freeform: Shape 18"/>
          <p:cNvSpPr/>
          <p:nvPr/>
        </p:nvSpPr>
        <p:spPr bwMode="auto">
          <a:xfrm>
            <a:off x="3780147" y="5201403"/>
            <a:ext cx="3182310" cy="613031"/>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Remote Consultation Integration</a:t>
            </a:r>
            <a:endParaRPr/>
          </a:p>
        </p:txBody>
      </p:sp>
      <p:sp>
        <p:nvSpPr>
          <p:cNvPr id="1444668473" name="Freeform: Shape 19"/>
          <p:cNvSpPr/>
          <p:nvPr/>
        </p:nvSpPr>
        <p:spPr bwMode="auto">
          <a:xfrm>
            <a:off x="6962922" y="5875740"/>
            <a:ext cx="4773465" cy="613031"/>
          </a:xfrm>
          <a:custGeom>
            <a:avLst/>
            <a:gdLst>
              <a:gd name="connsiteX0" fmla="*/ 0 w 4773930"/>
              <a:gd name="connsiteY0" fmla="*/ 76629 h 613032"/>
              <a:gd name="connsiteX1" fmla="*/ 4467414 w 4773930"/>
              <a:gd name="connsiteY1" fmla="*/ 76629 h 613032"/>
              <a:gd name="connsiteX2" fmla="*/ 4467414 w 4773930"/>
              <a:gd name="connsiteY2" fmla="*/ 0 h 613032"/>
              <a:gd name="connsiteX3" fmla="*/ 4773930 w 4773930"/>
              <a:gd name="connsiteY3" fmla="*/ 306516 h 613032"/>
              <a:gd name="connsiteX4" fmla="*/ 4467414 w 4773930"/>
              <a:gd name="connsiteY4" fmla="*/ 613032 h 613032"/>
              <a:gd name="connsiteX5" fmla="*/ 4467414 w 4773930"/>
              <a:gd name="connsiteY5" fmla="*/ 536403 h 613032"/>
              <a:gd name="connsiteX6" fmla="*/ 0 w 4773930"/>
              <a:gd name="connsiteY6" fmla="*/ 536403 h 613032"/>
              <a:gd name="connsiteX7" fmla="*/ 0 w 4773930"/>
              <a:gd name="connsiteY7" fmla="*/ 76629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930" h="613032" extrusionOk="0">
                <a:moveTo>
                  <a:pt x="0" y="76629"/>
                </a:moveTo>
                <a:lnTo>
                  <a:pt x="4467414" y="76629"/>
                </a:lnTo>
                <a:lnTo>
                  <a:pt x="4467414" y="0"/>
                </a:lnTo>
                <a:lnTo>
                  <a:pt x="4773930" y="306516"/>
                </a:lnTo>
                <a:lnTo>
                  <a:pt x="4467414" y="613032"/>
                </a:lnTo>
                <a:lnTo>
                  <a:pt x="4467414" y="536403"/>
                </a:lnTo>
                <a:lnTo>
                  <a:pt x="0" y="536403"/>
                </a:lnTo>
                <a:lnTo>
                  <a:pt x="0" y="7662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889" tIns="85518" rIns="238776" bIns="85518" numCol="1" spcCol="1269" anchor="t" anchorCtr="0">
            <a:noAutofit/>
          </a:bodyPr>
          <a:lstStyle/>
          <a:p>
            <a:pPr marL="114300" lvl="1" indent="-114300" algn="l" defTabSz="622299">
              <a:lnSpc>
                <a:spcPct val="90000"/>
              </a:lnSpc>
              <a:spcBef>
                <a:spcPts val="0"/>
              </a:spcBef>
              <a:spcAft>
                <a:spcPts val="0"/>
              </a:spcAft>
              <a:buChar char="•"/>
              <a:defRPr/>
            </a:pPr>
            <a:r>
              <a:rPr lang="en-GB" sz="2000" b="1"/>
              <a:t>Secure Patient Data Management</a:t>
            </a:r>
            <a:endParaRPr lang="en-GB" sz="2000"/>
          </a:p>
        </p:txBody>
      </p:sp>
      <p:sp>
        <p:nvSpPr>
          <p:cNvPr id="402366462" name="Freeform: Shape 20"/>
          <p:cNvSpPr/>
          <p:nvPr/>
        </p:nvSpPr>
        <p:spPr bwMode="auto">
          <a:xfrm>
            <a:off x="3780147" y="5875740"/>
            <a:ext cx="3182310" cy="613031"/>
          </a:xfrm>
          <a:custGeom>
            <a:avLst/>
            <a:gdLst>
              <a:gd name="connsiteX0" fmla="*/ 0 w 3182620"/>
              <a:gd name="connsiteY0" fmla="*/ 102174 h 613032"/>
              <a:gd name="connsiteX1" fmla="*/ 102174 w 3182620"/>
              <a:gd name="connsiteY1" fmla="*/ 0 h 613032"/>
              <a:gd name="connsiteX2" fmla="*/ 3080446 w 3182620"/>
              <a:gd name="connsiteY2" fmla="*/ 0 h 613032"/>
              <a:gd name="connsiteX3" fmla="*/ 3182620 w 3182620"/>
              <a:gd name="connsiteY3" fmla="*/ 102174 h 613032"/>
              <a:gd name="connsiteX4" fmla="*/ 3182620 w 3182620"/>
              <a:gd name="connsiteY4" fmla="*/ 510858 h 613032"/>
              <a:gd name="connsiteX5" fmla="*/ 3080446 w 3182620"/>
              <a:gd name="connsiteY5" fmla="*/ 613032 h 613032"/>
              <a:gd name="connsiteX6" fmla="*/ 102174 w 3182620"/>
              <a:gd name="connsiteY6" fmla="*/ 613032 h 613032"/>
              <a:gd name="connsiteX7" fmla="*/ 0 w 3182620"/>
              <a:gd name="connsiteY7" fmla="*/ 510858 h 613032"/>
              <a:gd name="connsiteX8" fmla="*/ 0 w 3182620"/>
              <a:gd name="connsiteY8" fmla="*/ 102174 h 61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82620" h="613032" extrusionOk="0">
                <a:moveTo>
                  <a:pt x="0" y="102174"/>
                </a:moveTo>
                <a:cubicBezTo>
                  <a:pt x="0" y="45745"/>
                  <a:pt x="45745" y="0"/>
                  <a:pt x="102174" y="0"/>
                </a:cubicBezTo>
                <a:lnTo>
                  <a:pt x="3080446" y="0"/>
                </a:lnTo>
                <a:cubicBezTo>
                  <a:pt x="3136875" y="0"/>
                  <a:pt x="3182620" y="45745"/>
                  <a:pt x="3182620" y="102174"/>
                </a:cubicBezTo>
                <a:lnTo>
                  <a:pt x="3182620" y="510858"/>
                </a:lnTo>
                <a:cubicBezTo>
                  <a:pt x="3182620" y="567287"/>
                  <a:pt x="3136875" y="613032"/>
                  <a:pt x="3080446" y="613032"/>
                </a:cubicBezTo>
                <a:lnTo>
                  <a:pt x="102174" y="613032"/>
                </a:lnTo>
                <a:cubicBezTo>
                  <a:pt x="45745" y="613032"/>
                  <a:pt x="0" y="567287"/>
                  <a:pt x="0" y="510858"/>
                </a:cubicBezTo>
                <a:lnTo>
                  <a:pt x="0" y="10217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4695" tIns="62310" rIns="94695" bIns="62310" numCol="1" spcCol="1269" anchor="ctr" anchorCtr="0">
            <a:noAutofit/>
          </a:bodyPr>
          <a:lstStyle/>
          <a:p>
            <a:pPr marL="0" lvl="0" indent="0" algn="ctr" defTabSz="755649">
              <a:lnSpc>
                <a:spcPct val="90000"/>
              </a:lnSpc>
              <a:spcBef>
                <a:spcPts val="0"/>
              </a:spcBef>
              <a:spcAft>
                <a:spcPts val="0"/>
              </a:spcAft>
              <a:buNone/>
              <a:defRPr/>
            </a:pPr>
            <a:r>
              <a:rPr lang="en-GB" sz="2000" b="1"/>
              <a:t>Enhanced Data Security</a:t>
            </a:r>
            <a:endParaRPr/>
          </a:p>
        </p:txBody>
      </p:sp>
      <p:sp>
        <p:nvSpPr>
          <p:cNvPr id="1835742870" name="Title 1"/>
          <p:cNvSpPr txBox="1"/>
          <p:nvPr/>
        </p:nvSpPr>
        <p:spPr bwMode="auto">
          <a:xfrm>
            <a:off x="341534" y="1423445"/>
            <a:ext cx="2580774" cy="1926540"/>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5400" b="1">
                <a:solidFill>
                  <a:schemeClr val="bg1"/>
                </a:solidFill>
              </a:rPr>
              <a:t>NHS App</a:t>
            </a:r>
            <a:endParaRPr/>
          </a:p>
        </p:txBody>
      </p:sp>
      <p:pic>
        <p:nvPicPr>
          <p:cNvPr id="1874078419" name="Picture 4"/>
          <p:cNvPicPr>
            <a:picLocks noChangeAspect="1"/>
          </p:cNvPicPr>
          <p:nvPr/>
        </p:nvPicPr>
        <p:blipFill rotWithShape="1">
          <a:blip r:embed="rId3">
            <a:alphaModFix amt="50000"/>
          </a:blip>
          <a:srcRect l="23694" r="23694"/>
          <a:stretch/>
        </p:blipFill>
        <p:spPr bwMode="auto">
          <a:xfrm>
            <a:off x="341534" y="3508013"/>
            <a:ext cx="2580774" cy="246039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62289522"/>
                                        </p:tgtEl>
                                        <p:attrNameLst>
                                          <p:attrName>style.visibility</p:attrName>
                                        </p:attrNameLst>
                                      </p:cBhvr>
                                      <p:to>
                                        <p:strVal val="visible"/>
                                      </p:to>
                                    </p:set>
                                    <p:animEffect transition="in" filter="fade">
                                      <p:cBhvr>
                                        <p:cTn id="7" dur="500"/>
                                        <p:tgtEl>
                                          <p:spTgt spid="18622895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55391747"/>
                                        </p:tgtEl>
                                        <p:attrNameLst>
                                          <p:attrName>style.visibility</p:attrName>
                                        </p:attrNameLst>
                                      </p:cBhvr>
                                      <p:to>
                                        <p:strVal val="visible"/>
                                      </p:to>
                                    </p:set>
                                    <p:animEffect transition="in" filter="fade">
                                      <p:cBhvr>
                                        <p:cTn id="10" dur="500"/>
                                        <p:tgtEl>
                                          <p:spTgt spid="135539174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95537929"/>
                                        </p:tgtEl>
                                        <p:attrNameLst>
                                          <p:attrName>style.visibility</p:attrName>
                                        </p:attrNameLst>
                                      </p:cBhvr>
                                      <p:to>
                                        <p:strVal val="visible"/>
                                      </p:to>
                                    </p:set>
                                    <p:animEffect transition="in" filter="fade">
                                      <p:cBhvr>
                                        <p:cTn id="15" dur="500"/>
                                        <p:tgtEl>
                                          <p:spTgt spid="129553792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22409793"/>
                                        </p:tgtEl>
                                        <p:attrNameLst>
                                          <p:attrName>style.visibility</p:attrName>
                                        </p:attrNameLst>
                                      </p:cBhvr>
                                      <p:to>
                                        <p:strVal val="visible"/>
                                      </p:to>
                                    </p:set>
                                    <p:animEffect transition="in" filter="fade">
                                      <p:cBhvr>
                                        <p:cTn id="18" dur="500"/>
                                        <p:tgtEl>
                                          <p:spTgt spid="132240979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08419669"/>
                                        </p:tgtEl>
                                        <p:attrNameLst>
                                          <p:attrName>style.visibility</p:attrName>
                                        </p:attrNameLst>
                                      </p:cBhvr>
                                      <p:to>
                                        <p:strVal val="visible"/>
                                      </p:to>
                                    </p:set>
                                    <p:animEffect transition="in" filter="fade">
                                      <p:cBhvr>
                                        <p:cTn id="23" dur="500"/>
                                        <p:tgtEl>
                                          <p:spTgt spid="40841966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086465796"/>
                                        </p:tgtEl>
                                        <p:attrNameLst>
                                          <p:attrName>style.visibility</p:attrName>
                                        </p:attrNameLst>
                                      </p:cBhvr>
                                      <p:to>
                                        <p:strVal val="visible"/>
                                      </p:to>
                                    </p:set>
                                    <p:animEffect transition="in" filter="fade">
                                      <p:cBhvr>
                                        <p:cTn id="26" dur="500"/>
                                        <p:tgtEl>
                                          <p:spTgt spid="208646579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508090583"/>
                                        </p:tgtEl>
                                        <p:attrNameLst>
                                          <p:attrName>style.visibility</p:attrName>
                                        </p:attrNameLst>
                                      </p:cBhvr>
                                      <p:to>
                                        <p:strVal val="visible"/>
                                      </p:to>
                                    </p:set>
                                    <p:animEffect transition="in" filter="fade">
                                      <p:cBhvr>
                                        <p:cTn id="31" dur="500"/>
                                        <p:tgtEl>
                                          <p:spTgt spid="1508090583"/>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66311349"/>
                                        </p:tgtEl>
                                        <p:attrNameLst>
                                          <p:attrName>style.visibility</p:attrName>
                                        </p:attrNameLst>
                                      </p:cBhvr>
                                      <p:to>
                                        <p:strVal val="visible"/>
                                      </p:to>
                                    </p:set>
                                    <p:animEffect transition="in" filter="fade">
                                      <p:cBhvr>
                                        <p:cTn id="34" dur="500"/>
                                        <p:tgtEl>
                                          <p:spTgt spid="866311349"/>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888888779"/>
                                        </p:tgtEl>
                                        <p:attrNameLst>
                                          <p:attrName>style.visibility</p:attrName>
                                        </p:attrNameLst>
                                      </p:cBhvr>
                                      <p:to>
                                        <p:strVal val="visible"/>
                                      </p:to>
                                    </p:set>
                                    <p:animEffect transition="in" filter="fade">
                                      <p:cBhvr>
                                        <p:cTn id="39" dur="500"/>
                                        <p:tgtEl>
                                          <p:spTgt spid="1888888779"/>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411654388"/>
                                        </p:tgtEl>
                                        <p:attrNameLst>
                                          <p:attrName>style.visibility</p:attrName>
                                        </p:attrNameLst>
                                      </p:cBhvr>
                                      <p:to>
                                        <p:strVal val="visible"/>
                                      </p:to>
                                    </p:set>
                                    <p:animEffect transition="in" filter="fade">
                                      <p:cBhvr>
                                        <p:cTn id="42" dur="500"/>
                                        <p:tgtEl>
                                          <p:spTgt spid="1411654388"/>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482960796"/>
                                        </p:tgtEl>
                                        <p:attrNameLst>
                                          <p:attrName>style.visibility</p:attrName>
                                        </p:attrNameLst>
                                      </p:cBhvr>
                                      <p:to>
                                        <p:strVal val="visible"/>
                                      </p:to>
                                    </p:set>
                                    <p:animEffect transition="in" filter="fade">
                                      <p:cBhvr>
                                        <p:cTn id="47" dur="500"/>
                                        <p:tgtEl>
                                          <p:spTgt spid="1482960796"/>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057200783"/>
                                        </p:tgtEl>
                                        <p:attrNameLst>
                                          <p:attrName>style.visibility</p:attrName>
                                        </p:attrNameLst>
                                      </p:cBhvr>
                                      <p:to>
                                        <p:strVal val="visible"/>
                                      </p:to>
                                    </p:set>
                                    <p:animEffect transition="in" filter="fade">
                                      <p:cBhvr>
                                        <p:cTn id="50" dur="500"/>
                                        <p:tgtEl>
                                          <p:spTgt spid="1057200783"/>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444668473"/>
                                        </p:tgtEl>
                                        <p:attrNameLst>
                                          <p:attrName>style.visibility</p:attrName>
                                        </p:attrNameLst>
                                      </p:cBhvr>
                                      <p:to>
                                        <p:strVal val="visible"/>
                                      </p:to>
                                    </p:set>
                                    <p:animEffect transition="in" filter="fade">
                                      <p:cBhvr>
                                        <p:cTn id="55" dur="500"/>
                                        <p:tgtEl>
                                          <p:spTgt spid="1444668473"/>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402366462"/>
                                        </p:tgtEl>
                                        <p:attrNameLst>
                                          <p:attrName>style.visibility</p:attrName>
                                        </p:attrNameLst>
                                      </p:cBhvr>
                                      <p:to>
                                        <p:strVal val="visible"/>
                                      </p:to>
                                    </p:set>
                                    <p:animEffect transition="in" filter="fade">
                                      <p:cBhvr>
                                        <p:cTn id="58" dur="500"/>
                                        <p:tgtEl>
                                          <p:spTgt spid="4023664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2289522" grpId="0" animBg="1"/>
      <p:bldP spid="1355391747" grpId="0" animBg="1"/>
      <p:bldP spid="1295537929" grpId="0" animBg="1"/>
      <p:bldP spid="1322409793" grpId="0" animBg="1"/>
      <p:bldP spid="408419669" grpId="0" animBg="1"/>
      <p:bldP spid="2086465796" grpId="0" animBg="1"/>
      <p:bldP spid="1508090583" grpId="0" animBg="1"/>
      <p:bldP spid="866311349" grpId="0" animBg="1"/>
      <p:bldP spid="1888888779" grpId="0" animBg="1"/>
      <p:bldP spid="1411654388" grpId="0" animBg="1"/>
      <p:bldP spid="1482960796" grpId="0" animBg="1"/>
      <p:bldP spid="1057200783" grpId="0" animBg="1"/>
      <p:bldP spid="1444668473" grpId="0" animBg="1"/>
      <p:bldP spid="402366462"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51335740" name="Title 1"/>
          <p:cNvSpPr>
            <a:spLocks noGrp="1"/>
          </p:cNvSpPr>
          <p:nvPr>
            <p:ph type="title"/>
          </p:nvPr>
        </p:nvSpPr>
        <p:spPr bwMode="auto">
          <a:xfrm>
            <a:off x="3200606" y="1204"/>
            <a:ext cx="8991941" cy="1325562"/>
          </a:xfrm>
        </p:spPr>
        <p:txBody>
          <a:bodyPr anchor="ctr">
            <a:normAutofit/>
          </a:bodyPr>
          <a:lstStyle/>
          <a:p>
            <a:pPr>
              <a:defRPr/>
            </a:pPr>
            <a:r>
              <a:rPr lang="en-GB" b="1">
                <a:latin typeface="Calibri"/>
              </a:rPr>
              <a:t>Benefits for Patients and Healthcare Workforce</a:t>
            </a:r>
            <a:endParaRPr/>
          </a:p>
        </p:txBody>
      </p:sp>
      <p:graphicFrame>
        <p:nvGraphicFramePr>
          <p:cNvPr id="877123597" name="Content Placeholder 2"/>
          <p:cNvGraphicFramePr>
            <a:graphicFrameLocks noGrp="1"/>
          </p:cNvGraphicFramePr>
          <p:nvPr>
            <p:ph idx="1"/>
          </p:nvPr>
        </p:nvGraphicFramePr>
        <p:xfrm>
          <a:off x="885965" y="1661936"/>
          <a:ext cx="11594968" cy="44613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56758457" name="Picture 8"/>
          <p:cNvPicPr>
            <a:picLocks noChangeAspect="1"/>
          </p:cNvPicPr>
          <p:nvPr/>
        </p:nvPicPr>
        <p:blipFill rotWithShape="1">
          <a:blip r:embed="rId8"/>
          <a:stretch/>
        </p:blipFill>
        <p:spPr bwMode="auto">
          <a:xfrm>
            <a:off x="1399132" y="2910413"/>
            <a:ext cx="764120" cy="792549"/>
          </a:xfrm>
          <a:prstGeom prst="rect">
            <a:avLst/>
          </a:prstGeom>
        </p:spPr>
      </p:pic>
      <p:pic>
        <p:nvPicPr>
          <p:cNvPr id="727916542" name="Picture 10"/>
          <p:cNvPicPr>
            <a:picLocks noChangeAspect="1"/>
          </p:cNvPicPr>
          <p:nvPr/>
        </p:nvPicPr>
        <p:blipFill rotWithShape="1">
          <a:blip r:embed="rId9"/>
          <a:stretch/>
        </p:blipFill>
        <p:spPr bwMode="auto">
          <a:xfrm>
            <a:off x="1399132" y="5580726"/>
            <a:ext cx="764120" cy="54259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45323777" name="Content Placeholder 4"/>
          <p:cNvSpPr>
            <a:spLocks noGrp="1"/>
          </p:cNvSpPr>
          <p:nvPr>
            <p:ph idx="1"/>
          </p:nvPr>
        </p:nvSpPr>
        <p:spPr bwMode="auto">
          <a:xfrm>
            <a:off x="3385751" y="237969"/>
            <a:ext cx="8350619" cy="979692"/>
          </a:xfrm>
        </p:spPr>
        <p:txBody>
          <a:bodyPr>
            <a:normAutofit/>
          </a:bodyPr>
          <a:lstStyle/>
          <a:p>
            <a:pPr marL="0" indent="0">
              <a:buNone/>
              <a:defRPr/>
            </a:pPr>
            <a:r>
              <a:rPr lang="en-GB" sz="4400" b="1">
                <a:latin typeface="Arial"/>
                <a:cs typeface="Arial"/>
              </a:rPr>
              <a:t>Impact on Communities</a:t>
            </a:r>
            <a:endParaRPr/>
          </a:p>
        </p:txBody>
      </p:sp>
      <p:sp>
        <p:nvSpPr>
          <p:cNvPr id="626509137" name="Title 1"/>
          <p:cNvSpPr txBox="1"/>
          <p:nvPr/>
        </p:nvSpPr>
        <p:spPr bwMode="auto">
          <a:xfrm>
            <a:off x="341534" y="1423445"/>
            <a:ext cx="2580774" cy="1926540"/>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5400" b="1">
                <a:solidFill>
                  <a:schemeClr val="bg1"/>
                </a:solidFill>
                <a:latin typeface="Calibri"/>
              </a:rPr>
              <a:t>NHS App</a:t>
            </a:r>
            <a:endParaRPr/>
          </a:p>
        </p:txBody>
      </p:sp>
      <p:pic>
        <p:nvPicPr>
          <p:cNvPr id="422997959" name="Picture 6"/>
          <p:cNvPicPr>
            <a:picLocks noChangeAspect="1"/>
          </p:cNvPicPr>
          <p:nvPr/>
        </p:nvPicPr>
        <p:blipFill rotWithShape="1">
          <a:blip r:embed="rId3">
            <a:alphaModFix amt="50000"/>
          </a:blip>
          <a:srcRect l="23694" r="23694"/>
          <a:stretch/>
        </p:blipFill>
        <p:spPr bwMode="auto">
          <a:xfrm>
            <a:off x="341534" y="3508013"/>
            <a:ext cx="2580774" cy="2460395"/>
          </a:xfrm>
          <a:prstGeom prst="rect">
            <a:avLst/>
          </a:prstGeom>
        </p:spPr>
      </p:pic>
      <p:sp>
        <p:nvSpPr>
          <p:cNvPr id="1016851960" name="TextBox 23"/>
          <p:cNvSpPr txBox="1"/>
          <p:nvPr/>
        </p:nvSpPr>
        <p:spPr bwMode="auto">
          <a:xfrm>
            <a:off x="3464786" y="1381230"/>
            <a:ext cx="8385678" cy="830997"/>
          </a:xfrm>
          <a:prstGeom prst="rect">
            <a:avLst/>
          </a:prstGeom>
          <a:noFill/>
        </p:spPr>
        <p:txBody>
          <a:bodyPr wrap="square">
            <a:spAutoFit/>
          </a:bodyPr>
          <a:lstStyle/>
          <a:p>
            <a:pPr>
              <a:defRPr/>
            </a:pPr>
            <a:r>
              <a:rPr lang="en-GB" sz="2400"/>
              <a:t>The NHS App fosters greater community health engagement, but it also brings challenges related to </a:t>
            </a:r>
            <a:r>
              <a:rPr lang="en-GB" sz="2400" b="1"/>
              <a:t>digital inclusivity</a:t>
            </a:r>
            <a:r>
              <a:rPr lang="en-GB" sz="2400"/>
              <a:t>:</a:t>
            </a:r>
            <a:endParaRPr/>
          </a:p>
        </p:txBody>
      </p:sp>
      <p:grpSp>
        <p:nvGrpSpPr>
          <p:cNvPr id="563649795" name="Group 3"/>
          <p:cNvGrpSpPr/>
          <p:nvPr/>
        </p:nvGrpSpPr>
        <p:grpSpPr bwMode="auto">
          <a:xfrm>
            <a:off x="3464786" y="2360922"/>
            <a:ext cx="8385678" cy="3901649"/>
            <a:chOff x="2031999" y="1668598"/>
            <a:chExt cx="8128000" cy="3520800"/>
          </a:xfrm>
        </p:grpSpPr>
        <p:sp>
          <p:nvSpPr>
            <p:cNvPr id="2046689982" name="Rectangle 7"/>
            <p:cNvSpPr/>
            <p:nvPr/>
          </p:nvSpPr>
          <p:spPr bwMode="auto">
            <a:xfrm>
              <a:off x="2031999" y="1963798"/>
              <a:ext cx="8128000" cy="504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428797595" name="Freeform: Shape 8"/>
            <p:cNvSpPr/>
            <p:nvPr/>
          </p:nvSpPr>
          <p:spPr bwMode="auto">
            <a:xfrm>
              <a:off x="2438399" y="1668598"/>
              <a:ext cx="5689599" cy="590399"/>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3" tIns="28820" rIns="243873" bIns="28820" numCol="1" spcCol="1269" anchor="ctr" anchorCtr="0">
              <a:noAutofit/>
            </a:bodyPr>
            <a:lstStyle/>
            <a:p>
              <a:pPr marL="0" lvl="0" indent="0" algn="l" defTabSz="888999">
                <a:lnSpc>
                  <a:spcPct val="90000"/>
                </a:lnSpc>
                <a:spcBef>
                  <a:spcPts val="0"/>
                </a:spcBef>
                <a:spcAft>
                  <a:spcPts val="0"/>
                </a:spcAft>
                <a:buNone/>
                <a:defRPr/>
              </a:pPr>
              <a:r>
                <a:rPr lang="en-GB" sz="2000" b="1"/>
                <a:t>Increased Access to Healthcare for Remote Areas</a:t>
              </a:r>
              <a:endParaRPr/>
            </a:p>
          </p:txBody>
        </p:sp>
        <p:sp>
          <p:nvSpPr>
            <p:cNvPr id="1745989005" name="Rectangle 9"/>
            <p:cNvSpPr/>
            <p:nvPr/>
          </p:nvSpPr>
          <p:spPr bwMode="auto">
            <a:xfrm>
              <a:off x="2031999" y="2870998"/>
              <a:ext cx="8128000" cy="504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108444946" name="Freeform: Shape 10"/>
            <p:cNvSpPr/>
            <p:nvPr/>
          </p:nvSpPr>
          <p:spPr bwMode="auto">
            <a:xfrm>
              <a:off x="2438399" y="2575798"/>
              <a:ext cx="5689599" cy="590399"/>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3" tIns="28820" rIns="243873" bIns="28820" numCol="1" spcCol="1269" anchor="ctr" anchorCtr="0">
              <a:noAutofit/>
            </a:bodyPr>
            <a:lstStyle/>
            <a:p>
              <a:pPr marL="0" lvl="0" indent="0" algn="l" defTabSz="888999">
                <a:lnSpc>
                  <a:spcPct val="90000"/>
                </a:lnSpc>
                <a:spcBef>
                  <a:spcPts val="0"/>
                </a:spcBef>
                <a:spcAft>
                  <a:spcPts val="0"/>
                </a:spcAft>
                <a:buNone/>
                <a:defRPr/>
              </a:pPr>
              <a:r>
                <a:rPr lang="en-GB" sz="2000" b="1"/>
                <a:t>Fostering Health Literacy</a:t>
              </a:r>
              <a:endParaRPr/>
            </a:p>
          </p:txBody>
        </p:sp>
        <p:sp>
          <p:nvSpPr>
            <p:cNvPr id="1555903348" name="Rectangle 24"/>
            <p:cNvSpPr/>
            <p:nvPr/>
          </p:nvSpPr>
          <p:spPr bwMode="auto">
            <a:xfrm>
              <a:off x="2031999" y="3778198"/>
              <a:ext cx="8128000" cy="504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31984080" name="Freeform: Shape 25"/>
            <p:cNvSpPr/>
            <p:nvPr/>
          </p:nvSpPr>
          <p:spPr bwMode="auto">
            <a:xfrm>
              <a:off x="2438399" y="3482998"/>
              <a:ext cx="5689599" cy="590399"/>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3" tIns="28820" rIns="243873" bIns="28820" numCol="1" spcCol="1269" anchor="ctr" anchorCtr="0">
              <a:noAutofit/>
            </a:bodyPr>
            <a:lstStyle/>
            <a:p>
              <a:pPr marL="0" lvl="0" indent="0" algn="l" defTabSz="888999">
                <a:lnSpc>
                  <a:spcPct val="90000"/>
                </a:lnSpc>
                <a:spcBef>
                  <a:spcPts val="0"/>
                </a:spcBef>
                <a:spcAft>
                  <a:spcPts val="0"/>
                </a:spcAft>
                <a:buNone/>
                <a:defRPr/>
              </a:pPr>
              <a:r>
                <a:rPr lang="en-GB" sz="2000" b="1"/>
                <a:t>Digital Divide and Health Inequalities</a:t>
              </a:r>
              <a:endParaRPr/>
            </a:p>
          </p:txBody>
        </p:sp>
        <p:sp>
          <p:nvSpPr>
            <p:cNvPr id="1190369831" name="Rectangle 26"/>
            <p:cNvSpPr/>
            <p:nvPr/>
          </p:nvSpPr>
          <p:spPr bwMode="auto">
            <a:xfrm>
              <a:off x="2031999" y="4685398"/>
              <a:ext cx="8128000" cy="504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83358287" name="Freeform: Shape 27"/>
            <p:cNvSpPr/>
            <p:nvPr/>
          </p:nvSpPr>
          <p:spPr bwMode="auto">
            <a:xfrm>
              <a:off x="2438399" y="4390198"/>
              <a:ext cx="5689599" cy="590399"/>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3" tIns="28820" rIns="243873" bIns="28820" numCol="1" spcCol="1269" anchor="ctr" anchorCtr="0">
              <a:noAutofit/>
            </a:bodyPr>
            <a:lstStyle/>
            <a:p>
              <a:pPr marL="0" lvl="0" indent="0" algn="l" defTabSz="888999">
                <a:lnSpc>
                  <a:spcPct val="90000"/>
                </a:lnSpc>
                <a:spcBef>
                  <a:spcPts val="0"/>
                </a:spcBef>
                <a:spcAft>
                  <a:spcPts val="0"/>
                </a:spcAft>
                <a:buNone/>
                <a:defRPr/>
              </a:pPr>
              <a:r>
                <a:rPr lang="en-GB" sz="2000" b="1"/>
                <a:t>Community Health Services</a:t>
              </a: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29548925" name="Freeform: Shape 3"/>
          <p:cNvSpPr/>
          <p:nvPr/>
        </p:nvSpPr>
        <p:spPr bwMode="auto">
          <a:xfrm>
            <a:off x="1600200" y="1508959"/>
            <a:ext cx="4743450" cy="377972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5400"/>
              <a:t>Freestyle Libre</a:t>
            </a:r>
            <a:endParaRPr/>
          </a:p>
        </p:txBody>
      </p:sp>
      <p:pic>
        <p:nvPicPr>
          <p:cNvPr id="485664724" name="Picture 2"/>
          <p:cNvPicPr>
            <a:picLocks noChangeAspect="1" noChangeArrowheads="1"/>
          </p:cNvPicPr>
          <p:nvPr/>
        </p:nvPicPr>
        <p:blipFill rotWithShape="1">
          <a:blip r:embed="rId3">
            <a:alphaModFix amt="20000"/>
          </a:blip>
          <a:stretch/>
        </p:blipFill>
        <p:spPr bwMode="auto">
          <a:xfrm>
            <a:off x="6526530" y="148415"/>
            <a:ext cx="5200650" cy="6500813"/>
          </a:xfrm>
          <a:prstGeom prst="rect">
            <a:avLst/>
          </a:prstGeom>
          <a:noFill/>
        </p:spPr>
      </p:pic>
      <p:sp>
        <p:nvSpPr>
          <p:cNvPr id="759376469" name="TextBox 5"/>
          <p:cNvSpPr txBox="1"/>
          <p:nvPr/>
        </p:nvSpPr>
        <p:spPr bwMode="auto">
          <a:xfrm>
            <a:off x="251460" y="5543550"/>
            <a:ext cx="2366010" cy="584775"/>
          </a:xfrm>
          <a:prstGeom prst="rect">
            <a:avLst/>
          </a:prstGeom>
          <a:noFill/>
          <a:ln w="57150">
            <a:solidFill>
              <a:schemeClr val="bg1"/>
            </a:solidFill>
          </a:ln>
        </p:spPr>
        <p:txBody>
          <a:bodyPr wrap="square" rtlCol="0">
            <a:spAutoFit/>
          </a:bodyPr>
          <a:lstStyle/>
          <a:p>
            <a:pPr>
              <a:defRPr/>
            </a:pPr>
            <a:r>
              <a:rPr lang="en-GB" sz="3200">
                <a:solidFill>
                  <a:schemeClr val="bg1"/>
                </a:solidFill>
              </a:rPr>
              <a:t>Innovation 2</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65070451" name="Content Placeholder 2"/>
          <p:cNvSpPr>
            <a:spLocks noGrp="1"/>
          </p:cNvSpPr>
          <p:nvPr>
            <p:ph idx="1"/>
          </p:nvPr>
        </p:nvSpPr>
        <p:spPr bwMode="auto">
          <a:xfrm>
            <a:off x="2628900" y="2540001"/>
            <a:ext cx="9267726" cy="2726266"/>
          </a:xfrm>
        </p:spPr>
        <p:txBody>
          <a:bodyPr/>
          <a:lstStyle/>
          <a:p>
            <a:pPr marL="342900" lvl="0" indent="-342900">
              <a:lnSpc>
                <a:spcPct val="107000"/>
              </a:lnSpc>
              <a:spcAft>
                <a:spcPts val="800"/>
              </a:spcAft>
              <a:buSzPts val="1000"/>
              <a:buFont typeface="Symbol"/>
              <a:buChar char=""/>
              <a:tabLst>
                <a:tab pos="457200" algn="l"/>
              </a:tabLst>
              <a:defRPr/>
            </a:pPr>
            <a:r>
              <a:rPr lang="en-GB" sz="2000" b="1">
                <a:solidFill>
                  <a:srgbClr val="000000"/>
                </a:solidFill>
                <a:latin typeface="Arial"/>
                <a:ea typeface="Times New Roman"/>
                <a:cs typeface="Arial"/>
              </a:rPr>
              <a:t>Description:</a:t>
            </a:r>
            <a:r>
              <a:rPr lang="en-GB" sz="2000">
                <a:solidFill>
                  <a:srgbClr val="000000"/>
                </a:solidFill>
                <a:latin typeface="Arial"/>
                <a:ea typeface="Times New Roman"/>
                <a:cs typeface="Arial"/>
              </a:rPr>
              <a:t> A continuous glucose monitor (CGM) developed by Abbott that allows users to measure glucose levels through a small sensor worn on the arm. It has revolutionized diabetes management by providing real-time glucose monitoring.</a:t>
            </a:r>
            <a:endParaRPr lang="en-GB" sz="2000">
              <a:solidFill>
                <a:srgbClr val="000000"/>
              </a:solidFill>
              <a:latin typeface="Arial"/>
              <a:ea typeface="Calibri"/>
              <a:cs typeface="Arial"/>
            </a:endParaRPr>
          </a:p>
          <a:p>
            <a:pPr marL="342900" lvl="0" indent="-342900">
              <a:lnSpc>
                <a:spcPct val="107000"/>
              </a:lnSpc>
              <a:spcAft>
                <a:spcPts val="800"/>
              </a:spcAft>
              <a:buSzPts val="1000"/>
              <a:buFont typeface="Symbol"/>
              <a:buChar char=""/>
              <a:tabLst>
                <a:tab pos="457200" algn="l"/>
              </a:tabLst>
              <a:defRPr/>
            </a:pPr>
            <a:r>
              <a:rPr lang="en-GB" sz="2000" b="1">
                <a:solidFill>
                  <a:srgbClr val="000000"/>
                </a:solidFill>
                <a:latin typeface="Arial"/>
                <a:ea typeface="Times New Roman"/>
                <a:cs typeface="Arial"/>
              </a:rPr>
              <a:t>Impact:</a:t>
            </a:r>
            <a:r>
              <a:rPr lang="en-GB" sz="2000">
                <a:solidFill>
                  <a:srgbClr val="000000"/>
                </a:solidFill>
                <a:latin typeface="Arial"/>
                <a:ea typeface="Times New Roman"/>
                <a:cs typeface="Arial"/>
              </a:rPr>
              <a:t> Helps people with diabetes manage their condition more effectively by providing continuous glucose data.</a:t>
            </a:r>
            <a:endParaRPr lang="en-GB" sz="2000">
              <a:solidFill>
                <a:srgbClr val="000000"/>
              </a:solidFill>
              <a:latin typeface="Arial"/>
              <a:ea typeface="Calibri"/>
              <a:cs typeface="Arial"/>
            </a:endParaRPr>
          </a:p>
          <a:p>
            <a:pPr>
              <a:defRPr/>
            </a:pPr>
            <a:endParaRPr lang="en-GB"/>
          </a:p>
        </p:txBody>
      </p:sp>
      <p:sp>
        <p:nvSpPr>
          <p:cNvPr id="313438303" name="Freeform: Shape 3"/>
          <p:cNvSpPr/>
          <p:nvPr/>
        </p:nvSpPr>
        <p:spPr bwMode="auto">
          <a:xfrm>
            <a:off x="295374" y="1249476"/>
            <a:ext cx="2333526" cy="200807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3600"/>
              <a:t>Freestyle Libre</a:t>
            </a:r>
            <a:endParaRPr/>
          </a:p>
        </p:txBody>
      </p:sp>
      <p:pic>
        <p:nvPicPr>
          <p:cNvPr id="461259037" name="Picture 2"/>
          <p:cNvPicPr>
            <a:picLocks noChangeAspect="1" noChangeArrowheads="1"/>
          </p:cNvPicPr>
          <p:nvPr/>
        </p:nvPicPr>
        <p:blipFill rotWithShape="1">
          <a:blip r:embed="rId3"/>
          <a:stretch/>
        </p:blipFill>
        <p:spPr bwMode="auto">
          <a:xfrm>
            <a:off x="567267" y="3600451"/>
            <a:ext cx="2333526" cy="2916908"/>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336383040" name="Online Media 4" title="Using a Freestyle Libre 2 | Matt's Experience | Diabetes UK"/>
          <p:cNvPicPr>
            <a:picLocks noGrp="1" noRot="1" noChangeAspect="1"/>
          </p:cNvPicPr>
          <p:nvPr>
            <p:ph idx="1"/>
            <a:videoFile r:link="rId1"/>
          </p:nvPr>
        </p:nvPicPr>
        <p:blipFill rotWithShape="1">
          <a:blip r:embed="rId4"/>
          <a:stretch/>
        </p:blipFill>
        <p:spPr bwMode="auto">
          <a:xfrm>
            <a:off x="2868613" y="1388533"/>
            <a:ext cx="9104932" cy="5144030"/>
          </a:xfrm>
          <a:prstGeom prst="rect">
            <a:avLst/>
          </a:prstGeom>
        </p:spPr>
      </p:pic>
      <p:sp>
        <p:nvSpPr>
          <p:cNvPr id="142510151" name="Freeform: Shape 3"/>
          <p:cNvSpPr/>
          <p:nvPr/>
        </p:nvSpPr>
        <p:spPr bwMode="auto">
          <a:xfrm>
            <a:off x="295374" y="1249476"/>
            <a:ext cx="2333526" cy="200807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3600"/>
              <a:t>Freestyle Libre</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3638304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36383040"/>
                </p:tgtEl>
              </p:cMediaNode>
            </p:video>
            <p:seq concurrent="1" nextAc="seek">
              <p:cTn id="8" restart="whenNotActive" fill="hold" evtFilter="cancelBubble" nodeType="interactiveSeq">
                <p:stCondLst>
                  <p:cond evt="onClick" delay="0">
                    <p:tgtEl>
                      <p:spTgt spid="33638304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6383040"/>
                                        </p:tgtEl>
                                      </p:cBhvr>
                                    </p:cmd>
                                  </p:childTnLst>
                                </p:cTn>
                              </p:par>
                            </p:childTnLst>
                          </p:cTn>
                        </p:par>
                      </p:childTnLst>
                    </p:cTn>
                  </p:par>
                </p:childTnLst>
              </p:cTn>
              <p:nextCondLst>
                <p:cond evt="onClick" delay="0">
                  <p:tgtEl>
                    <p:spTgt spid="336383040"/>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17553263" name="Freeform: Shape 4"/>
          <p:cNvSpPr/>
          <p:nvPr/>
        </p:nvSpPr>
        <p:spPr bwMode="auto">
          <a:xfrm>
            <a:off x="2900793" y="1219796"/>
            <a:ext cx="8643507" cy="1175634"/>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a:t>The FreeStyle Libre device has had a significant positive impact on the health and care </a:t>
            </a:r>
            <a:r>
              <a:rPr lang="en-GB" b="1"/>
              <a:t>workforce</a:t>
            </a:r>
            <a:r>
              <a:rPr lang="en-GB"/>
              <a:t> in the UK, particularly in the management of diabetes. This continuous glucose monitoring (CGM) system allows users to track their blood sugar levels without the need for frequent finger-prick tests. Here’s how it impacts the health and care </a:t>
            </a:r>
            <a:r>
              <a:rPr lang="en-GB" b="1"/>
              <a:t>workforce</a:t>
            </a:r>
            <a:r>
              <a:rPr lang="en-GB"/>
              <a:t>:</a:t>
            </a:r>
            <a:endParaRPr lang="en-US"/>
          </a:p>
        </p:txBody>
      </p:sp>
      <p:sp>
        <p:nvSpPr>
          <p:cNvPr id="1520206484" name="Freeform: Shape 5"/>
          <p:cNvSpPr/>
          <p:nvPr/>
        </p:nvSpPr>
        <p:spPr bwMode="auto">
          <a:xfrm>
            <a:off x="2628898" y="2603782"/>
            <a:ext cx="1542585"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sz="1600" b="1"/>
              <a:t>1. Reduces the Burden of Routine Diabetes Management</a:t>
            </a:r>
            <a:endParaRPr lang="en-US" sz="1600"/>
          </a:p>
        </p:txBody>
      </p:sp>
      <p:sp>
        <p:nvSpPr>
          <p:cNvPr id="568080888" name="Freeform: Shape 6"/>
          <p:cNvSpPr/>
          <p:nvPr/>
        </p:nvSpPr>
        <p:spPr bwMode="auto">
          <a:xfrm>
            <a:off x="2957701" y="3682114"/>
            <a:ext cx="121378" cy="808747"/>
          </a:xfrm>
          <a:custGeom>
            <a:avLst/>
            <a:gdLst/>
            <a:ahLst/>
            <a:cxnLst/>
            <a:rect l="0" t="0" r="0" b="0"/>
            <a:pathLst>
              <a:path extrusionOk="0">
                <a:moveTo>
                  <a:pt x="0" y="0"/>
                </a:moveTo>
                <a:lnTo>
                  <a:pt x="0" y="356363"/>
                </a:lnTo>
                <a:lnTo>
                  <a:pt x="95030" y="35636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854974626" name="Freeform: Shape 7"/>
          <p:cNvSpPr/>
          <p:nvPr/>
        </p:nvSpPr>
        <p:spPr bwMode="auto">
          <a:xfrm>
            <a:off x="3079081" y="3951697"/>
            <a:ext cx="1274470" cy="1078329"/>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Less Need for In-Person Appointments</a:t>
            </a:r>
            <a:r>
              <a:rPr lang="en-GB" sz="1600"/>
              <a:t> </a:t>
            </a:r>
            <a:endParaRPr lang="en-US" sz="1600"/>
          </a:p>
        </p:txBody>
      </p:sp>
      <p:sp>
        <p:nvSpPr>
          <p:cNvPr id="1874295040" name="Freeform: Shape 8"/>
          <p:cNvSpPr/>
          <p:nvPr/>
        </p:nvSpPr>
        <p:spPr bwMode="auto">
          <a:xfrm>
            <a:off x="2739170" y="3682114"/>
            <a:ext cx="339908" cy="2067176"/>
          </a:xfrm>
          <a:custGeom>
            <a:avLst/>
            <a:gdLst/>
            <a:ahLst/>
            <a:cxnLst/>
            <a:rect l="0" t="0" r="0" b="0"/>
            <a:pathLst>
              <a:path extrusionOk="0">
                <a:moveTo>
                  <a:pt x="0" y="0"/>
                </a:moveTo>
                <a:lnTo>
                  <a:pt x="0" y="950303"/>
                </a:lnTo>
                <a:lnTo>
                  <a:pt x="95030" y="95030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982363760" name="Freeform: Shape 9"/>
          <p:cNvSpPr/>
          <p:nvPr/>
        </p:nvSpPr>
        <p:spPr bwMode="auto">
          <a:xfrm>
            <a:off x="3079081" y="5299610"/>
            <a:ext cx="1274470"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Time Savings</a:t>
            </a:r>
            <a:endParaRPr lang="en-US" sz="1600"/>
          </a:p>
        </p:txBody>
      </p:sp>
      <p:sp>
        <p:nvSpPr>
          <p:cNvPr id="773408737" name="Freeform: Shape 10"/>
          <p:cNvSpPr/>
          <p:nvPr/>
        </p:nvSpPr>
        <p:spPr bwMode="auto">
          <a:xfrm>
            <a:off x="4353554" y="2603782"/>
            <a:ext cx="1213783"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sz="1600" b="1"/>
              <a:t>2. Enhances Patient Self-Management</a:t>
            </a:r>
            <a:endParaRPr lang="en-US" sz="1600"/>
          </a:p>
        </p:txBody>
      </p:sp>
      <p:sp>
        <p:nvSpPr>
          <p:cNvPr id="1159721768" name="Freeform: Shape 11"/>
          <p:cNvSpPr/>
          <p:nvPr/>
        </p:nvSpPr>
        <p:spPr bwMode="auto">
          <a:xfrm>
            <a:off x="4474932" y="3682114"/>
            <a:ext cx="121378" cy="808747"/>
          </a:xfrm>
          <a:custGeom>
            <a:avLst/>
            <a:gdLst/>
            <a:ahLst/>
            <a:cxnLst/>
            <a:rect l="0" t="0" r="0" b="0"/>
            <a:pathLst>
              <a:path extrusionOk="0">
                <a:moveTo>
                  <a:pt x="0" y="0"/>
                </a:moveTo>
                <a:lnTo>
                  <a:pt x="0" y="356363"/>
                </a:lnTo>
                <a:lnTo>
                  <a:pt x="95030" y="35636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655042614" name="Freeform: Shape 12"/>
          <p:cNvSpPr/>
          <p:nvPr/>
        </p:nvSpPr>
        <p:spPr bwMode="auto">
          <a:xfrm>
            <a:off x="4596310" y="3951697"/>
            <a:ext cx="1092405"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Improved Patient Autonomy</a:t>
            </a:r>
            <a:endParaRPr lang="en-US" sz="1600"/>
          </a:p>
        </p:txBody>
      </p:sp>
      <p:sp>
        <p:nvSpPr>
          <p:cNvPr id="2116993456" name="Freeform: Shape 13"/>
          <p:cNvSpPr/>
          <p:nvPr/>
        </p:nvSpPr>
        <p:spPr bwMode="auto">
          <a:xfrm>
            <a:off x="4474932" y="3682114"/>
            <a:ext cx="121378" cy="2156662"/>
          </a:xfrm>
          <a:custGeom>
            <a:avLst/>
            <a:gdLst/>
            <a:ahLst/>
            <a:cxnLst/>
            <a:rect l="0" t="0" r="0" b="0"/>
            <a:pathLst>
              <a:path extrusionOk="0">
                <a:moveTo>
                  <a:pt x="0" y="0"/>
                </a:moveTo>
                <a:lnTo>
                  <a:pt x="0" y="950303"/>
                </a:lnTo>
                <a:lnTo>
                  <a:pt x="95030" y="95030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842090948" name="Freeform: Shape 14"/>
          <p:cNvSpPr/>
          <p:nvPr/>
        </p:nvSpPr>
        <p:spPr bwMode="auto">
          <a:xfrm>
            <a:off x="4596310" y="5299610"/>
            <a:ext cx="1092405"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Real-Time Data Access</a:t>
            </a:r>
            <a:endParaRPr lang="en-US" sz="1600"/>
          </a:p>
        </p:txBody>
      </p:sp>
      <p:sp>
        <p:nvSpPr>
          <p:cNvPr id="1632387225" name="Freeform: Shape 15"/>
          <p:cNvSpPr/>
          <p:nvPr/>
        </p:nvSpPr>
        <p:spPr bwMode="auto">
          <a:xfrm>
            <a:off x="5870785" y="2603782"/>
            <a:ext cx="1213783"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sz="1600" b="1"/>
              <a:t>3. Remote Monitoring for Clinicians</a:t>
            </a:r>
            <a:endParaRPr lang="en-US" sz="1600"/>
          </a:p>
        </p:txBody>
      </p:sp>
      <p:sp>
        <p:nvSpPr>
          <p:cNvPr id="1107937555" name="Freeform: Shape 16"/>
          <p:cNvSpPr/>
          <p:nvPr/>
        </p:nvSpPr>
        <p:spPr bwMode="auto">
          <a:xfrm>
            <a:off x="5992163" y="3682114"/>
            <a:ext cx="121378" cy="808747"/>
          </a:xfrm>
          <a:custGeom>
            <a:avLst/>
            <a:gdLst/>
            <a:ahLst/>
            <a:cxnLst/>
            <a:rect l="0" t="0" r="0" b="0"/>
            <a:pathLst>
              <a:path extrusionOk="0">
                <a:moveTo>
                  <a:pt x="0" y="0"/>
                </a:moveTo>
                <a:lnTo>
                  <a:pt x="0" y="356363"/>
                </a:lnTo>
                <a:lnTo>
                  <a:pt x="95030" y="35636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185254724" name="Freeform: Shape 17"/>
          <p:cNvSpPr/>
          <p:nvPr/>
        </p:nvSpPr>
        <p:spPr bwMode="auto">
          <a:xfrm>
            <a:off x="6113541" y="3951697"/>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Better Data for Decision-Making</a:t>
            </a:r>
            <a:endParaRPr lang="en-US" sz="1600"/>
          </a:p>
        </p:txBody>
      </p:sp>
      <p:sp>
        <p:nvSpPr>
          <p:cNvPr id="1001435768" name="Freeform: Shape 18"/>
          <p:cNvSpPr/>
          <p:nvPr/>
        </p:nvSpPr>
        <p:spPr bwMode="auto">
          <a:xfrm>
            <a:off x="5992163" y="3682114"/>
            <a:ext cx="121378" cy="2156662"/>
          </a:xfrm>
          <a:custGeom>
            <a:avLst/>
            <a:gdLst/>
            <a:ahLst/>
            <a:cxnLst/>
            <a:rect l="0" t="0" r="0" b="0"/>
            <a:pathLst>
              <a:path extrusionOk="0">
                <a:moveTo>
                  <a:pt x="0" y="0"/>
                </a:moveTo>
                <a:lnTo>
                  <a:pt x="0" y="950303"/>
                </a:lnTo>
                <a:lnTo>
                  <a:pt x="95030" y="95030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743981672" name="Freeform: Shape 19"/>
          <p:cNvSpPr/>
          <p:nvPr/>
        </p:nvSpPr>
        <p:spPr bwMode="auto">
          <a:xfrm>
            <a:off x="6113541" y="5299610"/>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Proactive Care</a:t>
            </a:r>
            <a:r>
              <a:rPr lang="en-GB" sz="1600"/>
              <a:t> </a:t>
            </a:r>
            <a:endParaRPr lang="en-US" sz="1600"/>
          </a:p>
        </p:txBody>
      </p:sp>
      <p:sp>
        <p:nvSpPr>
          <p:cNvPr id="555058149" name="Freeform: Shape 20"/>
          <p:cNvSpPr/>
          <p:nvPr/>
        </p:nvSpPr>
        <p:spPr bwMode="auto">
          <a:xfrm>
            <a:off x="7388014" y="2603782"/>
            <a:ext cx="1213783"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sz="1600" b="1"/>
              <a:t>4. Supports a Shift Toward Preventative Healthcare</a:t>
            </a:r>
            <a:endParaRPr lang="en-US" sz="1600"/>
          </a:p>
        </p:txBody>
      </p:sp>
      <p:sp>
        <p:nvSpPr>
          <p:cNvPr id="171714414" name="Freeform: Shape 21"/>
          <p:cNvSpPr/>
          <p:nvPr/>
        </p:nvSpPr>
        <p:spPr bwMode="auto">
          <a:xfrm>
            <a:off x="7509393" y="3682114"/>
            <a:ext cx="121378" cy="808747"/>
          </a:xfrm>
          <a:custGeom>
            <a:avLst/>
            <a:gdLst/>
            <a:ahLst/>
            <a:cxnLst/>
            <a:rect l="0" t="0" r="0" b="0"/>
            <a:pathLst>
              <a:path extrusionOk="0">
                <a:moveTo>
                  <a:pt x="0" y="0"/>
                </a:moveTo>
                <a:lnTo>
                  <a:pt x="0" y="356363"/>
                </a:lnTo>
                <a:lnTo>
                  <a:pt x="95030" y="35636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188104276" name="Freeform: Shape 22"/>
          <p:cNvSpPr/>
          <p:nvPr/>
        </p:nvSpPr>
        <p:spPr bwMode="auto">
          <a:xfrm>
            <a:off x="7630771" y="3951697"/>
            <a:ext cx="1274474"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Fewer Complications</a:t>
            </a:r>
            <a:endParaRPr lang="en-US" sz="1600"/>
          </a:p>
        </p:txBody>
      </p:sp>
      <p:sp>
        <p:nvSpPr>
          <p:cNvPr id="415178093" name="Freeform: Shape 23"/>
          <p:cNvSpPr/>
          <p:nvPr/>
        </p:nvSpPr>
        <p:spPr bwMode="auto">
          <a:xfrm>
            <a:off x="7509393" y="3682114"/>
            <a:ext cx="121378" cy="2156662"/>
          </a:xfrm>
          <a:custGeom>
            <a:avLst/>
            <a:gdLst/>
            <a:ahLst/>
            <a:cxnLst/>
            <a:rect l="0" t="0" r="0" b="0"/>
            <a:pathLst>
              <a:path extrusionOk="0">
                <a:moveTo>
                  <a:pt x="0" y="0"/>
                </a:moveTo>
                <a:lnTo>
                  <a:pt x="0" y="950303"/>
                </a:lnTo>
                <a:lnTo>
                  <a:pt x="95030" y="95030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649496191" name="Freeform: Shape 24"/>
          <p:cNvSpPr/>
          <p:nvPr/>
        </p:nvSpPr>
        <p:spPr bwMode="auto">
          <a:xfrm>
            <a:off x="7630771" y="5299610"/>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Reduces Long-Term Costs</a:t>
            </a:r>
            <a:endParaRPr lang="en-US" sz="1600"/>
          </a:p>
        </p:txBody>
      </p:sp>
      <p:sp>
        <p:nvSpPr>
          <p:cNvPr id="783634516" name="Freeform: Shape 25"/>
          <p:cNvSpPr/>
          <p:nvPr/>
        </p:nvSpPr>
        <p:spPr bwMode="auto">
          <a:xfrm>
            <a:off x="8905245" y="2603782"/>
            <a:ext cx="1213783"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sz="1600" b="1"/>
              <a:t>5. Improved Patient Outcomes</a:t>
            </a:r>
            <a:endParaRPr lang="en-US" sz="1600"/>
          </a:p>
        </p:txBody>
      </p:sp>
      <p:sp>
        <p:nvSpPr>
          <p:cNvPr id="351466056" name="Freeform: Shape 26"/>
          <p:cNvSpPr/>
          <p:nvPr/>
        </p:nvSpPr>
        <p:spPr bwMode="auto">
          <a:xfrm>
            <a:off x="9026624" y="3682114"/>
            <a:ext cx="121378" cy="808747"/>
          </a:xfrm>
          <a:custGeom>
            <a:avLst/>
            <a:gdLst/>
            <a:ahLst/>
            <a:cxnLst/>
            <a:rect l="0" t="0" r="0" b="0"/>
            <a:pathLst>
              <a:path extrusionOk="0">
                <a:moveTo>
                  <a:pt x="0" y="0"/>
                </a:moveTo>
                <a:lnTo>
                  <a:pt x="0" y="356363"/>
                </a:lnTo>
                <a:lnTo>
                  <a:pt x="95030" y="35636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280830898" name="Freeform: Shape 27"/>
          <p:cNvSpPr/>
          <p:nvPr/>
        </p:nvSpPr>
        <p:spPr bwMode="auto">
          <a:xfrm>
            <a:off x="9148002" y="3951697"/>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Enhanced Quality of Life</a:t>
            </a:r>
            <a:endParaRPr lang="en-US" sz="1600"/>
          </a:p>
        </p:txBody>
      </p:sp>
      <p:sp>
        <p:nvSpPr>
          <p:cNvPr id="821507917" name="Freeform: Shape 28"/>
          <p:cNvSpPr/>
          <p:nvPr/>
        </p:nvSpPr>
        <p:spPr bwMode="auto">
          <a:xfrm>
            <a:off x="9026624" y="3682114"/>
            <a:ext cx="121378" cy="2156662"/>
          </a:xfrm>
          <a:custGeom>
            <a:avLst/>
            <a:gdLst/>
            <a:ahLst/>
            <a:cxnLst/>
            <a:rect l="0" t="0" r="0" b="0"/>
            <a:pathLst>
              <a:path extrusionOk="0">
                <a:moveTo>
                  <a:pt x="0" y="0"/>
                </a:moveTo>
                <a:lnTo>
                  <a:pt x="0" y="950303"/>
                </a:lnTo>
                <a:lnTo>
                  <a:pt x="95030" y="95030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352389667" name="Freeform: Shape 29"/>
          <p:cNvSpPr/>
          <p:nvPr/>
        </p:nvSpPr>
        <p:spPr bwMode="auto">
          <a:xfrm>
            <a:off x="9148002" y="5299610"/>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Fewer Sick Days</a:t>
            </a:r>
            <a:endParaRPr lang="en-US" sz="1600"/>
          </a:p>
        </p:txBody>
      </p:sp>
      <p:sp>
        <p:nvSpPr>
          <p:cNvPr id="265386162" name="Freeform: Shape 30"/>
          <p:cNvSpPr/>
          <p:nvPr/>
        </p:nvSpPr>
        <p:spPr bwMode="auto">
          <a:xfrm>
            <a:off x="10422475" y="2603782"/>
            <a:ext cx="1338996"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extrusionOk="0">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ts val="0"/>
              </a:spcBef>
              <a:spcAft>
                <a:spcPts val="0"/>
              </a:spcAft>
              <a:buNone/>
              <a:defRPr/>
            </a:pPr>
            <a:r>
              <a:rPr lang="en-GB" sz="1600" b="1"/>
              <a:t>6. Educational Benefits for Healthcare Providers</a:t>
            </a:r>
            <a:endParaRPr lang="en-US" sz="1600"/>
          </a:p>
        </p:txBody>
      </p:sp>
      <p:sp>
        <p:nvSpPr>
          <p:cNvPr id="491378065" name="Freeform: Shape 2047"/>
          <p:cNvSpPr/>
          <p:nvPr/>
        </p:nvSpPr>
        <p:spPr bwMode="auto">
          <a:xfrm>
            <a:off x="10543855" y="3682114"/>
            <a:ext cx="121378" cy="808747"/>
          </a:xfrm>
          <a:custGeom>
            <a:avLst/>
            <a:gdLst/>
            <a:ahLst/>
            <a:cxnLst/>
            <a:rect l="0" t="0" r="0" b="0"/>
            <a:pathLst>
              <a:path extrusionOk="0">
                <a:moveTo>
                  <a:pt x="0" y="0"/>
                </a:moveTo>
                <a:lnTo>
                  <a:pt x="0" y="356363"/>
                </a:lnTo>
                <a:lnTo>
                  <a:pt x="95030" y="356363"/>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265753960" name="Freeform: Shape 2048"/>
          <p:cNvSpPr/>
          <p:nvPr/>
        </p:nvSpPr>
        <p:spPr bwMode="auto">
          <a:xfrm>
            <a:off x="10665233" y="3951697"/>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extrusionOk="0">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ts val="0"/>
              </a:spcBef>
              <a:spcAft>
                <a:spcPts val="0"/>
              </a:spcAft>
              <a:buNone/>
              <a:defRPr/>
            </a:pPr>
            <a:r>
              <a:rPr lang="en-GB" sz="1600" b="1"/>
              <a:t>Data-Driven Insights</a:t>
            </a:r>
            <a:endParaRPr lang="en-US" sz="1600"/>
          </a:p>
        </p:txBody>
      </p:sp>
      <p:sp>
        <p:nvSpPr>
          <p:cNvPr id="1852903660" name="Freeform: Shape 3"/>
          <p:cNvSpPr/>
          <p:nvPr/>
        </p:nvSpPr>
        <p:spPr bwMode="auto">
          <a:xfrm>
            <a:off x="295374" y="1249476"/>
            <a:ext cx="2333526" cy="200807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3600"/>
              <a:t>Freestyle Libre</a:t>
            </a:r>
            <a:endParaRPr/>
          </a:p>
        </p:txBody>
      </p:sp>
      <p:pic>
        <p:nvPicPr>
          <p:cNvPr id="614738050" name="Picture 2" descr="A blue medical device with a white cap&#10;&#10;Description automatically generated"/>
          <p:cNvPicPr>
            <a:picLocks noChangeAspect="1" noChangeArrowheads="1"/>
          </p:cNvPicPr>
          <p:nvPr/>
        </p:nvPicPr>
        <p:blipFill rotWithShape="1">
          <a:blip r:embed="rId3"/>
          <a:stretch/>
        </p:blipFill>
        <p:spPr bwMode="auto">
          <a:xfrm>
            <a:off x="182672" y="3571573"/>
            <a:ext cx="2333526" cy="291690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20206484"/>
                                        </p:tgtEl>
                                        <p:attrNameLst>
                                          <p:attrName>style.visibility</p:attrName>
                                        </p:attrNameLst>
                                      </p:cBhvr>
                                      <p:to>
                                        <p:strVal val="visible"/>
                                      </p:to>
                                    </p:set>
                                    <p:animEffect transition="in" filter="fade">
                                      <p:cBhvr>
                                        <p:cTn id="7" dur="500"/>
                                        <p:tgtEl>
                                          <p:spTgt spid="1520206484"/>
                                        </p:tgtEl>
                                      </p:cBhvr>
                                    </p:animEffect>
                                  </p:childTnLst>
                                </p:cTn>
                              </p:par>
                              <p:par>
                                <p:cTn id="8" presetID="10" presetClass="entr" presetSubtype="0" fill="hold" nodeType="withEffect">
                                  <p:stCondLst>
                                    <p:cond delay="0"/>
                                  </p:stCondLst>
                                  <p:childTnLst>
                                    <p:set>
                                      <p:cBhvr>
                                        <p:cTn id="9" dur="1" fill="hold">
                                          <p:stCondLst>
                                            <p:cond delay="0"/>
                                          </p:stCondLst>
                                        </p:cTn>
                                        <p:tgtEl>
                                          <p:spTgt spid="568080888"/>
                                        </p:tgtEl>
                                        <p:attrNameLst>
                                          <p:attrName>style.visibility</p:attrName>
                                        </p:attrNameLst>
                                      </p:cBhvr>
                                      <p:to>
                                        <p:strVal val="visible"/>
                                      </p:to>
                                    </p:set>
                                    <p:animEffect transition="in" filter="fade">
                                      <p:cBhvr>
                                        <p:cTn id="10" dur="500"/>
                                        <p:tgtEl>
                                          <p:spTgt spid="56808088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854974626"/>
                                        </p:tgtEl>
                                        <p:attrNameLst>
                                          <p:attrName>style.visibility</p:attrName>
                                        </p:attrNameLst>
                                      </p:cBhvr>
                                      <p:to>
                                        <p:strVal val="visible"/>
                                      </p:to>
                                    </p:set>
                                    <p:animEffect transition="in" filter="fade">
                                      <p:cBhvr>
                                        <p:cTn id="13" dur="500"/>
                                        <p:tgtEl>
                                          <p:spTgt spid="1854974626"/>
                                        </p:tgtEl>
                                      </p:cBhvr>
                                    </p:animEffect>
                                  </p:childTnLst>
                                </p:cTn>
                              </p:par>
                              <p:par>
                                <p:cTn id="14" presetID="10" presetClass="entr" presetSubtype="0" fill="hold" nodeType="withEffect">
                                  <p:stCondLst>
                                    <p:cond delay="0"/>
                                  </p:stCondLst>
                                  <p:childTnLst>
                                    <p:set>
                                      <p:cBhvr>
                                        <p:cTn id="15" dur="1" fill="hold">
                                          <p:stCondLst>
                                            <p:cond delay="0"/>
                                          </p:stCondLst>
                                        </p:cTn>
                                        <p:tgtEl>
                                          <p:spTgt spid="1874295040"/>
                                        </p:tgtEl>
                                        <p:attrNameLst>
                                          <p:attrName>style.visibility</p:attrName>
                                        </p:attrNameLst>
                                      </p:cBhvr>
                                      <p:to>
                                        <p:strVal val="visible"/>
                                      </p:to>
                                    </p:set>
                                    <p:animEffect transition="in" filter="fade">
                                      <p:cBhvr>
                                        <p:cTn id="16" dur="500"/>
                                        <p:tgtEl>
                                          <p:spTgt spid="1874295040"/>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982363760"/>
                                        </p:tgtEl>
                                        <p:attrNameLst>
                                          <p:attrName>style.visibility</p:attrName>
                                        </p:attrNameLst>
                                      </p:cBhvr>
                                      <p:to>
                                        <p:strVal val="visible"/>
                                      </p:to>
                                    </p:set>
                                    <p:animEffect transition="in" filter="fade">
                                      <p:cBhvr>
                                        <p:cTn id="19" dur="500"/>
                                        <p:tgtEl>
                                          <p:spTgt spid="1982363760"/>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773408737"/>
                                        </p:tgtEl>
                                        <p:attrNameLst>
                                          <p:attrName>style.visibility</p:attrName>
                                        </p:attrNameLst>
                                      </p:cBhvr>
                                      <p:to>
                                        <p:strVal val="visible"/>
                                      </p:to>
                                    </p:set>
                                    <p:animEffect transition="in" filter="fade">
                                      <p:cBhvr>
                                        <p:cTn id="24" dur="500"/>
                                        <p:tgtEl>
                                          <p:spTgt spid="773408737"/>
                                        </p:tgtEl>
                                      </p:cBhvr>
                                    </p:animEffect>
                                  </p:childTnLst>
                                </p:cTn>
                              </p:par>
                              <p:par>
                                <p:cTn id="25" presetID="10" presetClass="entr" presetSubtype="0" fill="hold" nodeType="withEffect">
                                  <p:stCondLst>
                                    <p:cond delay="0"/>
                                  </p:stCondLst>
                                  <p:childTnLst>
                                    <p:set>
                                      <p:cBhvr>
                                        <p:cTn id="26" dur="1" fill="hold">
                                          <p:stCondLst>
                                            <p:cond delay="0"/>
                                          </p:stCondLst>
                                        </p:cTn>
                                        <p:tgtEl>
                                          <p:spTgt spid="1159721768"/>
                                        </p:tgtEl>
                                        <p:attrNameLst>
                                          <p:attrName>style.visibility</p:attrName>
                                        </p:attrNameLst>
                                      </p:cBhvr>
                                      <p:to>
                                        <p:strVal val="visible"/>
                                      </p:to>
                                    </p:set>
                                    <p:animEffect transition="in" filter="fade">
                                      <p:cBhvr>
                                        <p:cTn id="27" dur="500"/>
                                        <p:tgtEl>
                                          <p:spTgt spid="115972176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655042614"/>
                                        </p:tgtEl>
                                        <p:attrNameLst>
                                          <p:attrName>style.visibility</p:attrName>
                                        </p:attrNameLst>
                                      </p:cBhvr>
                                      <p:to>
                                        <p:strVal val="visible"/>
                                      </p:to>
                                    </p:set>
                                    <p:animEffect transition="in" filter="fade">
                                      <p:cBhvr>
                                        <p:cTn id="30" dur="500"/>
                                        <p:tgtEl>
                                          <p:spTgt spid="655042614"/>
                                        </p:tgtEl>
                                      </p:cBhvr>
                                    </p:animEffect>
                                  </p:childTnLst>
                                </p:cTn>
                              </p:par>
                              <p:par>
                                <p:cTn id="31" presetID="10" presetClass="entr" presetSubtype="0" fill="hold" nodeType="withEffect">
                                  <p:stCondLst>
                                    <p:cond delay="0"/>
                                  </p:stCondLst>
                                  <p:childTnLst>
                                    <p:set>
                                      <p:cBhvr>
                                        <p:cTn id="32" dur="1" fill="hold">
                                          <p:stCondLst>
                                            <p:cond delay="0"/>
                                          </p:stCondLst>
                                        </p:cTn>
                                        <p:tgtEl>
                                          <p:spTgt spid="2116993456"/>
                                        </p:tgtEl>
                                        <p:attrNameLst>
                                          <p:attrName>style.visibility</p:attrName>
                                        </p:attrNameLst>
                                      </p:cBhvr>
                                      <p:to>
                                        <p:strVal val="visible"/>
                                      </p:to>
                                    </p:set>
                                    <p:animEffect transition="in" filter="fade">
                                      <p:cBhvr>
                                        <p:cTn id="33" dur="500"/>
                                        <p:tgtEl>
                                          <p:spTgt spid="211699345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842090948"/>
                                        </p:tgtEl>
                                        <p:attrNameLst>
                                          <p:attrName>style.visibility</p:attrName>
                                        </p:attrNameLst>
                                      </p:cBhvr>
                                      <p:to>
                                        <p:strVal val="visible"/>
                                      </p:to>
                                    </p:set>
                                    <p:animEffect transition="in" filter="fade">
                                      <p:cBhvr>
                                        <p:cTn id="36" dur="500"/>
                                        <p:tgtEl>
                                          <p:spTgt spid="1842090948"/>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632387225"/>
                                        </p:tgtEl>
                                        <p:attrNameLst>
                                          <p:attrName>style.visibility</p:attrName>
                                        </p:attrNameLst>
                                      </p:cBhvr>
                                      <p:to>
                                        <p:strVal val="visible"/>
                                      </p:to>
                                    </p:set>
                                    <p:animEffect transition="in" filter="fade">
                                      <p:cBhvr>
                                        <p:cTn id="41" dur="500"/>
                                        <p:tgtEl>
                                          <p:spTgt spid="1632387225"/>
                                        </p:tgtEl>
                                      </p:cBhvr>
                                    </p:animEffect>
                                  </p:childTnLst>
                                </p:cTn>
                              </p:par>
                              <p:par>
                                <p:cTn id="42" presetID="10" presetClass="entr" presetSubtype="0" fill="hold" nodeType="withEffect">
                                  <p:stCondLst>
                                    <p:cond delay="0"/>
                                  </p:stCondLst>
                                  <p:childTnLst>
                                    <p:set>
                                      <p:cBhvr>
                                        <p:cTn id="43" dur="1" fill="hold">
                                          <p:stCondLst>
                                            <p:cond delay="0"/>
                                          </p:stCondLst>
                                        </p:cTn>
                                        <p:tgtEl>
                                          <p:spTgt spid="1107937555"/>
                                        </p:tgtEl>
                                        <p:attrNameLst>
                                          <p:attrName>style.visibility</p:attrName>
                                        </p:attrNameLst>
                                      </p:cBhvr>
                                      <p:to>
                                        <p:strVal val="visible"/>
                                      </p:to>
                                    </p:set>
                                    <p:animEffect transition="in" filter="fade">
                                      <p:cBhvr>
                                        <p:cTn id="44" dur="500"/>
                                        <p:tgtEl>
                                          <p:spTgt spid="1107937555"/>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185254724"/>
                                        </p:tgtEl>
                                        <p:attrNameLst>
                                          <p:attrName>style.visibility</p:attrName>
                                        </p:attrNameLst>
                                      </p:cBhvr>
                                      <p:to>
                                        <p:strVal val="visible"/>
                                      </p:to>
                                    </p:set>
                                    <p:animEffect transition="in" filter="fade">
                                      <p:cBhvr>
                                        <p:cTn id="47" dur="500"/>
                                        <p:tgtEl>
                                          <p:spTgt spid="1185254724"/>
                                        </p:tgtEl>
                                      </p:cBhvr>
                                    </p:animEffect>
                                  </p:childTnLst>
                                </p:cTn>
                              </p:par>
                              <p:par>
                                <p:cTn id="48" presetID="10" presetClass="entr" presetSubtype="0" fill="hold" nodeType="withEffect">
                                  <p:stCondLst>
                                    <p:cond delay="0"/>
                                  </p:stCondLst>
                                  <p:childTnLst>
                                    <p:set>
                                      <p:cBhvr>
                                        <p:cTn id="49" dur="1" fill="hold">
                                          <p:stCondLst>
                                            <p:cond delay="0"/>
                                          </p:stCondLst>
                                        </p:cTn>
                                        <p:tgtEl>
                                          <p:spTgt spid="1001435768"/>
                                        </p:tgtEl>
                                        <p:attrNameLst>
                                          <p:attrName>style.visibility</p:attrName>
                                        </p:attrNameLst>
                                      </p:cBhvr>
                                      <p:to>
                                        <p:strVal val="visible"/>
                                      </p:to>
                                    </p:set>
                                    <p:animEffect transition="in" filter="fade">
                                      <p:cBhvr>
                                        <p:cTn id="50" dur="500"/>
                                        <p:tgtEl>
                                          <p:spTgt spid="1001435768"/>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743981672"/>
                                        </p:tgtEl>
                                        <p:attrNameLst>
                                          <p:attrName>style.visibility</p:attrName>
                                        </p:attrNameLst>
                                      </p:cBhvr>
                                      <p:to>
                                        <p:strVal val="visible"/>
                                      </p:to>
                                    </p:set>
                                    <p:animEffect transition="in" filter="fade">
                                      <p:cBhvr>
                                        <p:cTn id="53" dur="500"/>
                                        <p:tgtEl>
                                          <p:spTgt spid="743981672"/>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555058149"/>
                                        </p:tgtEl>
                                        <p:attrNameLst>
                                          <p:attrName>style.visibility</p:attrName>
                                        </p:attrNameLst>
                                      </p:cBhvr>
                                      <p:to>
                                        <p:strVal val="visible"/>
                                      </p:to>
                                    </p:set>
                                    <p:animEffect transition="in" filter="fade">
                                      <p:cBhvr>
                                        <p:cTn id="58" dur="500"/>
                                        <p:tgtEl>
                                          <p:spTgt spid="555058149"/>
                                        </p:tgtEl>
                                      </p:cBhvr>
                                    </p:animEffect>
                                  </p:childTnLst>
                                </p:cTn>
                              </p:par>
                              <p:par>
                                <p:cTn id="59" presetID="10" presetClass="entr" presetSubtype="0" fill="hold" nodeType="withEffect">
                                  <p:stCondLst>
                                    <p:cond delay="0"/>
                                  </p:stCondLst>
                                  <p:childTnLst>
                                    <p:set>
                                      <p:cBhvr>
                                        <p:cTn id="60" dur="1" fill="hold">
                                          <p:stCondLst>
                                            <p:cond delay="0"/>
                                          </p:stCondLst>
                                        </p:cTn>
                                        <p:tgtEl>
                                          <p:spTgt spid="171714414"/>
                                        </p:tgtEl>
                                        <p:attrNameLst>
                                          <p:attrName>style.visibility</p:attrName>
                                        </p:attrNameLst>
                                      </p:cBhvr>
                                      <p:to>
                                        <p:strVal val="visible"/>
                                      </p:to>
                                    </p:set>
                                    <p:animEffect transition="in" filter="fade">
                                      <p:cBhvr>
                                        <p:cTn id="61" dur="500"/>
                                        <p:tgtEl>
                                          <p:spTgt spid="171714414"/>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1188104276"/>
                                        </p:tgtEl>
                                        <p:attrNameLst>
                                          <p:attrName>style.visibility</p:attrName>
                                        </p:attrNameLst>
                                      </p:cBhvr>
                                      <p:to>
                                        <p:strVal val="visible"/>
                                      </p:to>
                                    </p:set>
                                    <p:animEffect transition="in" filter="fade">
                                      <p:cBhvr>
                                        <p:cTn id="64" dur="500"/>
                                        <p:tgtEl>
                                          <p:spTgt spid="1188104276"/>
                                        </p:tgtEl>
                                      </p:cBhvr>
                                    </p:animEffect>
                                  </p:childTnLst>
                                </p:cTn>
                              </p:par>
                              <p:par>
                                <p:cTn id="65" presetID="10" presetClass="entr" presetSubtype="0" fill="hold" nodeType="withEffect">
                                  <p:stCondLst>
                                    <p:cond delay="0"/>
                                  </p:stCondLst>
                                  <p:childTnLst>
                                    <p:set>
                                      <p:cBhvr>
                                        <p:cTn id="66" dur="1" fill="hold">
                                          <p:stCondLst>
                                            <p:cond delay="0"/>
                                          </p:stCondLst>
                                        </p:cTn>
                                        <p:tgtEl>
                                          <p:spTgt spid="415178093"/>
                                        </p:tgtEl>
                                        <p:attrNameLst>
                                          <p:attrName>style.visibility</p:attrName>
                                        </p:attrNameLst>
                                      </p:cBhvr>
                                      <p:to>
                                        <p:strVal val="visible"/>
                                      </p:to>
                                    </p:set>
                                    <p:animEffect transition="in" filter="fade">
                                      <p:cBhvr>
                                        <p:cTn id="67" dur="500"/>
                                        <p:tgtEl>
                                          <p:spTgt spid="415178093"/>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1649496191"/>
                                        </p:tgtEl>
                                        <p:attrNameLst>
                                          <p:attrName>style.visibility</p:attrName>
                                        </p:attrNameLst>
                                      </p:cBhvr>
                                      <p:to>
                                        <p:strVal val="visible"/>
                                      </p:to>
                                    </p:set>
                                    <p:animEffect transition="in" filter="fade">
                                      <p:cBhvr>
                                        <p:cTn id="70" dur="500"/>
                                        <p:tgtEl>
                                          <p:spTgt spid="1649496191"/>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783634516"/>
                                        </p:tgtEl>
                                        <p:attrNameLst>
                                          <p:attrName>style.visibility</p:attrName>
                                        </p:attrNameLst>
                                      </p:cBhvr>
                                      <p:to>
                                        <p:strVal val="visible"/>
                                      </p:to>
                                    </p:set>
                                    <p:animEffect transition="in" filter="fade">
                                      <p:cBhvr>
                                        <p:cTn id="75" dur="500"/>
                                        <p:tgtEl>
                                          <p:spTgt spid="783634516"/>
                                        </p:tgtEl>
                                      </p:cBhvr>
                                    </p:animEffect>
                                  </p:childTnLst>
                                </p:cTn>
                              </p:par>
                              <p:par>
                                <p:cTn id="76" presetID="10" presetClass="entr" presetSubtype="0" fill="hold" nodeType="withEffect">
                                  <p:stCondLst>
                                    <p:cond delay="0"/>
                                  </p:stCondLst>
                                  <p:childTnLst>
                                    <p:set>
                                      <p:cBhvr>
                                        <p:cTn id="77" dur="1" fill="hold">
                                          <p:stCondLst>
                                            <p:cond delay="0"/>
                                          </p:stCondLst>
                                        </p:cTn>
                                        <p:tgtEl>
                                          <p:spTgt spid="351466056"/>
                                        </p:tgtEl>
                                        <p:attrNameLst>
                                          <p:attrName>style.visibility</p:attrName>
                                        </p:attrNameLst>
                                      </p:cBhvr>
                                      <p:to>
                                        <p:strVal val="visible"/>
                                      </p:to>
                                    </p:set>
                                    <p:animEffect transition="in" filter="fade">
                                      <p:cBhvr>
                                        <p:cTn id="78" dur="500"/>
                                        <p:tgtEl>
                                          <p:spTgt spid="351466056"/>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1280830898"/>
                                        </p:tgtEl>
                                        <p:attrNameLst>
                                          <p:attrName>style.visibility</p:attrName>
                                        </p:attrNameLst>
                                      </p:cBhvr>
                                      <p:to>
                                        <p:strVal val="visible"/>
                                      </p:to>
                                    </p:set>
                                    <p:animEffect transition="in" filter="fade">
                                      <p:cBhvr>
                                        <p:cTn id="81" dur="500"/>
                                        <p:tgtEl>
                                          <p:spTgt spid="1280830898"/>
                                        </p:tgtEl>
                                      </p:cBhvr>
                                    </p:animEffect>
                                  </p:childTnLst>
                                </p:cTn>
                              </p:par>
                              <p:par>
                                <p:cTn id="82" presetID="10" presetClass="entr" presetSubtype="0" fill="hold" nodeType="withEffect">
                                  <p:stCondLst>
                                    <p:cond delay="0"/>
                                  </p:stCondLst>
                                  <p:childTnLst>
                                    <p:set>
                                      <p:cBhvr>
                                        <p:cTn id="83" dur="1" fill="hold">
                                          <p:stCondLst>
                                            <p:cond delay="0"/>
                                          </p:stCondLst>
                                        </p:cTn>
                                        <p:tgtEl>
                                          <p:spTgt spid="821507917"/>
                                        </p:tgtEl>
                                        <p:attrNameLst>
                                          <p:attrName>style.visibility</p:attrName>
                                        </p:attrNameLst>
                                      </p:cBhvr>
                                      <p:to>
                                        <p:strVal val="visible"/>
                                      </p:to>
                                    </p:set>
                                    <p:animEffect transition="in" filter="fade">
                                      <p:cBhvr>
                                        <p:cTn id="84" dur="500"/>
                                        <p:tgtEl>
                                          <p:spTgt spid="821507917"/>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1352389667"/>
                                        </p:tgtEl>
                                        <p:attrNameLst>
                                          <p:attrName>style.visibility</p:attrName>
                                        </p:attrNameLst>
                                      </p:cBhvr>
                                      <p:to>
                                        <p:strVal val="visible"/>
                                      </p:to>
                                    </p:set>
                                    <p:animEffect transition="in" filter="fade">
                                      <p:cBhvr>
                                        <p:cTn id="87" dur="500"/>
                                        <p:tgtEl>
                                          <p:spTgt spid="1352389667"/>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65386162"/>
                                        </p:tgtEl>
                                        <p:attrNameLst>
                                          <p:attrName>style.visibility</p:attrName>
                                        </p:attrNameLst>
                                      </p:cBhvr>
                                      <p:to>
                                        <p:strVal val="visible"/>
                                      </p:to>
                                    </p:set>
                                    <p:animEffect transition="in" filter="fade">
                                      <p:cBhvr>
                                        <p:cTn id="92" dur="500"/>
                                        <p:tgtEl>
                                          <p:spTgt spid="265386162"/>
                                        </p:tgtEl>
                                      </p:cBhvr>
                                    </p:animEffect>
                                  </p:childTnLst>
                                </p:cTn>
                              </p:par>
                              <p:par>
                                <p:cTn id="93" presetID="10" presetClass="entr" presetSubtype="0" fill="hold" nodeType="withEffect">
                                  <p:stCondLst>
                                    <p:cond delay="0"/>
                                  </p:stCondLst>
                                  <p:childTnLst>
                                    <p:set>
                                      <p:cBhvr>
                                        <p:cTn id="94" dur="1" fill="hold">
                                          <p:stCondLst>
                                            <p:cond delay="0"/>
                                          </p:stCondLst>
                                        </p:cTn>
                                        <p:tgtEl>
                                          <p:spTgt spid="491378065"/>
                                        </p:tgtEl>
                                        <p:attrNameLst>
                                          <p:attrName>style.visibility</p:attrName>
                                        </p:attrNameLst>
                                      </p:cBhvr>
                                      <p:to>
                                        <p:strVal val="visible"/>
                                      </p:to>
                                    </p:set>
                                    <p:animEffect transition="in" filter="fade">
                                      <p:cBhvr>
                                        <p:cTn id="95" dur="500"/>
                                        <p:tgtEl>
                                          <p:spTgt spid="491378065"/>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1265753960"/>
                                        </p:tgtEl>
                                        <p:attrNameLst>
                                          <p:attrName>style.visibility</p:attrName>
                                        </p:attrNameLst>
                                      </p:cBhvr>
                                      <p:to>
                                        <p:strVal val="visible"/>
                                      </p:to>
                                    </p:set>
                                    <p:animEffect transition="in" filter="fade">
                                      <p:cBhvr>
                                        <p:cTn id="98" dur="500"/>
                                        <p:tgtEl>
                                          <p:spTgt spid="12657539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0206484" grpId="0" animBg="1"/>
      <p:bldP spid="1854974626" grpId="0" animBg="1"/>
      <p:bldP spid="1982363760" grpId="0" animBg="1"/>
      <p:bldP spid="773408737" grpId="0" animBg="1"/>
      <p:bldP spid="655042614" grpId="0" animBg="1"/>
      <p:bldP spid="1842090948" grpId="0" animBg="1"/>
      <p:bldP spid="1632387225" grpId="0" animBg="1"/>
      <p:bldP spid="1185254724" grpId="0" animBg="1"/>
      <p:bldP spid="743981672" grpId="0" animBg="1"/>
      <p:bldP spid="555058149" grpId="0" animBg="1"/>
      <p:bldP spid="1188104276" grpId="0" animBg="1"/>
      <p:bldP spid="1649496191" grpId="0" animBg="1"/>
      <p:bldP spid="783634516" grpId="0" animBg="1"/>
      <p:bldP spid="1280830898" grpId="0" animBg="1"/>
      <p:bldP spid="1352389667" grpId="0" animBg="1"/>
      <p:bldP spid="265386162" grpId="0" animBg="1"/>
      <p:bldP spid="1265753960"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8859776" name="Content Placeholder 2"/>
          <p:cNvSpPr>
            <a:spLocks noGrp="1"/>
          </p:cNvSpPr>
          <p:nvPr>
            <p:ph idx="1"/>
          </p:nvPr>
        </p:nvSpPr>
        <p:spPr bwMode="auto">
          <a:xfrm>
            <a:off x="2854312" y="1744345"/>
            <a:ext cx="2983230" cy="3369309"/>
          </a:xfrm>
          <a:prstGeom prst="rect">
            <a:avLst/>
          </a:prstGeom>
          <a:ln w="38100">
            <a:solidFill>
              <a:schemeClr val="accent1"/>
            </a:solidFill>
          </a:ln>
        </p:spPr>
        <p:txBody>
          <a:bodyPr>
            <a:normAutofit fontScale="47500" lnSpcReduction="20000"/>
          </a:bodyPr>
          <a:lstStyle/>
          <a:p>
            <a:pPr>
              <a:defRPr/>
            </a:pPr>
            <a:endParaRPr lang="en-GB" sz="4800"/>
          </a:p>
          <a:p>
            <a:pPr marL="0" indent="0">
              <a:lnSpc>
                <a:spcPct val="120000"/>
              </a:lnSpc>
              <a:buNone/>
              <a:defRPr/>
            </a:pPr>
            <a:r>
              <a:rPr lang="en-GB" sz="4200"/>
              <a:t>The FreeStyle Libre benefits the community in the UK by improving the management of diabetes, enhancing quality of life, and reducing the strain on healthcare services. Here are some key ways it impacts the community:</a:t>
            </a:r>
            <a:endParaRPr/>
          </a:p>
          <a:p>
            <a:pPr marL="0" indent="0">
              <a:lnSpc>
                <a:spcPct val="120000"/>
              </a:lnSpc>
              <a:buNone/>
              <a:defRPr/>
            </a:pPr>
            <a:endParaRPr lang="en-GB" sz="4800"/>
          </a:p>
          <a:p>
            <a:pPr>
              <a:defRPr/>
            </a:pPr>
            <a:endParaRPr lang="en-GB"/>
          </a:p>
        </p:txBody>
      </p:sp>
      <p:sp>
        <p:nvSpPr>
          <p:cNvPr id="783079257" name="Freeform: Shape 3"/>
          <p:cNvSpPr/>
          <p:nvPr/>
        </p:nvSpPr>
        <p:spPr bwMode="auto">
          <a:xfrm>
            <a:off x="295374" y="1249476"/>
            <a:ext cx="2333526" cy="200807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3600"/>
              <a:t>Freestyle Libre</a:t>
            </a:r>
            <a:endParaRPr/>
          </a:p>
        </p:txBody>
      </p:sp>
      <p:pic>
        <p:nvPicPr>
          <p:cNvPr id="1956951549" name="Picture 2"/>
          <p:cNvPicPr>
            <a:picLocks noChangeAspect="1" noChangeArrowheads="1"/>
          </p:cNvPicPr>
          <p:nvPr/>
        </p:nvPicPr>
        <p:blipFill rotWithShape="1">
          <a:blip r:embed="rId3"/>
          <a:stretch/>
        </p:blipFill>
        <p:spPr bwMode="auto">
          <a:xfrm>
            <a:off x="110067" y="3600451"/>
            <a:ext cx="2333526" cy="2916908"/>
          </a:xfrm>
          <a:prstGeom prst="rect">
            <a:avLst/>
          </a:prstGeom>
          <a:noFill/>
        </p:spPr>
      </p:pic>
      <p:sp>
        <p:nvSpPr>
          <p:cNvPr id="129823609" name="Freeform: Shape 5"/>
          <p:cNvSpPr/>
          <p:nvPr/>
        </p:nvSpPr>
        <p:spPr bwMode="auto">
          <a:xfrm>
            <a:off x="6354459" y="1567985"/>
            <a:ext cx="5292710" cy="407745"/>
          </a:xfrm>
          <a:custGeom>
            <a:avLst/>
            <a:gdLst>
              <a:gd name="connsiteX0" fmla="*/ 0 w 5292710"/>
              <a:gd name="connsiteY0" fmla="*/ 67959 h 407745"/>
              <a:gd name="connsiteX1" fmla="*/ 67959 w 5292710"/>
              <a:gd name="connsiteY1" fmla="*/ 0 h 407745"/>
              <a:gd name="connsiteX2" fmla="*/ 5224751 w 5292710"/>
              <a:gd name="connsiteY2" fmla="*/ 0 h 407745"/>
              <a:gd name="connsiteX3" fmla="*/ 5292710 w 5292710"/>
              <a:gd name="connsiteY3" fmla="*/ 67959 h 407745"/>
              <a:gd name="connsiteX4" fmla="*/ 5292710 w 5292710"/>
              <a:gd name="connsiteY4" fmla="*/ 339786 h 407745"/>
              <a:gd name="connsiteX5" fmla="*/ 5224751 w 5292710"/>
              <a:gd name="connsiteY5" fmla="*/ 407745 h 407745"/>
              <a:gd name="connsiteX6" fmla="*/ 67959 w 5292710"/>
              <a:gd name="connsiteY6" fmla="*/ 407745 h 407745"/>
              <a:gd name="connsiteX7" fmla="*/ 0 w 5292710"/>
              <a:gd name="connsiteY7" fmla="*/ 339786 h 407745"/>
              <a:gd name="connsiteX8" fmla="*/ 0 w 5292710"/>
              <a:gd name="connsiteY8" fmla="*/ 67959 h 40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92710" h="407745" extrusionOk="0">
                <a:moveTo>
                  <a:pt x="0" y="67959"/>
                </a:moveTo>
                <a:cubicBezTo>
                  <a:pt x="0" y="30426"/>
                  <a:pt x="30426" y="0"/>
                  <a:pt x="67959" y="0"/>
                </a:cubicBezTo>
                <a:lnTo>
                  <a:pt x="5224751" y="0"/>
                </a:lnTo>
                <a:cubicBezTo>
                  <a:pt x="5262284" y="0"/>
                  <a:pt x="5292710" y="30426"/>
                  <a:pt x="5292710" y="67959"/>
                </a:cubicBezTo>
                <a:lnTo>
                  <a:pt x="5292710" y="339786"/>
                </a:lnTo>
                <a:cubicBezTo>
                  <a:pt x="5292710" y="377319"/>
                  <a:pt x="5262284" y="407745"/>
                  <a:pt x="5224751" y="407745"/>
                </a:cubicBezTo>
                <a:lnTo>
                  <a:pt x="67959" y="407745"/>
                </a:lnTo>
                <a:cubicBezTo>
                  <a:pt x="30426" y="407745"/>
                  <a:pt x="0" y="377319"/>
                  <a:pt x="0" y="339786"/>
                </a:cubicBezTo>
                <a:lnTo>
                  <a:pt x="0" y="6795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73" tIns="84673" rIns="84673" bIns="84673" numCol="1" spcCol="1270" anchor="ctr" anchorCtr="0">
            <a:noAutofit/>
          </a:bodyPr>
          <a:lstStyle/>
          <a:p>
            <a:pPr marL="0" lvl="0" indent="0" algn="l" defTabSz="755650">
              <a:lnSpc>
                <a:spcPct val="90000"/>
              </a:lnSpc>
              <a:spcBef>
                <a:spcPts val="0"/>
              </a:spcBef>
              <a:spcAft>
                <a:spcPts val="0"/>
              </a:spcAft>
              <a:buNone/>
              <a:defRPr/>
            </a:pPr>
            <a:r>
              <a:rPr lang="en-GB" sz="1700" b="1"/>
              <a:t>Improves Diabetes Self-Management</a:t>
            </a:r>
            <a:endParaRPr lang="en-GB" sz="1700"/>
          </a:p>
        </p:txBody>
      </p:sp>
      <p:sp>
        <p:nvSpPr>
          <p:cNvPr id="114018684" name="Freeform: Shape 6"/>
          <p:cNvSpPr/>
          <p:nvPr/>
        </p:nvSpPr>
        <p:spPr bwMode="auto">
          <a:xfrm>
            <a:off x="6354459" y="1975729"/>
            <a:ext cx="5292710" cy="448672"/>
          </a:xfrm>
          <a:custGeom>
            <a:avLst/>
            <a:gdLst>
              <a:gd name="connsiteX0" fmla="*/ 0 w 5292710"/>
              <a:gd name="connsiteY0" fmla="*/ 0 h 448672"/>
              <a:gd name="connsiteX1" fmla="*/ 5292710 w 5292710"/>
              <a:gd name="connsiteY1" fmla="*/ 0 h 448672"/>
              <a:gd name="connsiteX2" fmla="*/ 5292710 w 5292710"/>
              <a:gd name="connsiteY2" fmla="*/ 448672 h 448672"/>
              <a:gd name="connsiteX3" fmla="*/ 0 w 5292710"/>
              <a:gd name="connsiteY3" fmla="*/ 448672 h 448672"/>
              <a:gd name="connsiteX4" fmla="*/ 0 w 5292710"/>
              <a:gd name="connsiteY4" fmla="*/ 0 h 448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2710" h="448672" extrusionOk="0">
                <a:moveTo>
                  <a:pt x="0" y="0"/>
                </a:moveTo>
                <a:lnTo>
                  <a:pt x="5292710" y="0"/>
                </a:lnTo>
                <a:lnTo>
                  <a:pt x="5292710" y="448672"/>
                </a:lnTo>
                <a:lnTo>
                  <a:pt x="0" y="4486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8044" tIns="21590" rIns="120904" bIns="21590" numCol="1" spcCol="1270" anchor="t" anchorCtr="0">
            <a:noAutofit/>
          </a:bodyPr>
          <a:lstStyle/>
          <a:p>
            <a:pPr marL="114300" lvl="1" indent="-114300" algn="l" defTabSz="577849">
              <a:lnSpc>
                <a:spcPct val="90000"/>
              </a:lnSpc>
              <a:spcBef>
                <a:spcPts val="0"/>
              </a:spcBef>
              <a:spcAft>
                <a:spcPts val="0"/>
              </a:spcAft>
              <a:buNone/>
              <a:defRPr/>
            </a:pPr>
            <a:r>
              <a:rPr lang="en-GB" sz="1300" b="1"/>
              <a:t>Convenient Glucose Monitoring</a:t>
            </a:r>
            <a:endParaRPr lang="en-GB" sz="1300"/>
          </a:p>
          <a:p>
            <a:pPr marL="114300" lvl="1" indent="-114300" algn="l" defTabSz="577849">
              <a:lnSpc>
                <a:spcPct val="90000"/>
              </a:lnSpc>
              <a:spcBef>
                <a:spcPts val="0"/>
              </a:spcBef>
              <a:spcAft>
                <a:spcPts val="0"/>
              </a:spcAft>
              <a:buNone/>
              <a:defRPr/>
            </a:pPr>
            <a:r>
              <a:rPr lang="en-GB" sz="1300" b="1"/>
              <a:t>Real-Time Health Insights</a:t>
            </a:r>
            <a:r>
              <a:rPr lang="en-GB" sz="1300"/>
              <a:t>:</a:t>
            </a:r>
            <a:endParaRPr/>
          </a:p>
        </p:txBody>
      </p:sp>
      <p:sp>
        <p:nvSpPr>
          <p:cNvPr id="372422021" name="Freeform: Shape 7"/>
          <p:cNvSpPr/>
          <p:nvPr/>
        </p:nvSpPr>
        <p:spPr bwMode="auto">
          <a:xfrm>
            <a:off x="6354459" y="2424402"/>
            <a:ext cx="5292710" cy="407745"/>
          </a:xfrm>
          <a:custGeom>
            <a:avLst/>
            <a:gdLst>
              <a:gd name="connsiteX0" fmla="*/ 0 w 5292710"/>
              <a:gd name="connsiteY0" fmla="*/ 67959 h 407745"/>
              <a:gd name="connsiteX1" fmla="*/ 67959 w 5292710"/>
              <a:gd name="connsiteY1" fmla="*/ 0 h 407745"/>
              <a:gd name="connsiteX2" fmla="*/ 5224751 w 5292710"/>
              <a:gd name="connsiteY2" fmla="*/ 0 h 407745"/>
              <a:gd name="connsiteX3" fmla="*/ 5292710 w 5292710"/>
              <a:gd name="connsiteY3" fmla="*/ 67959 h 407745"/>
              <a:gd name="connsiteX4" fmla="*/ 5292710 w 5292710"/>
              <a:gd name="connsiteY4" fmla="*/ 339786 h 407745"/>
              <a:gd name="connsiteX5" fmla="*/ 5224751 w 5292710"/>
              <a:gd name="connsiteY5" fmla="*/ 407745 h 407745"/>
              <a:gd name="connsiteX6" fmla="*/ 67959 w 5292710"/>
              <a:gd name="connsiteY6" fmla="*/ 407745 h 407745"/>
              <a:gd name="connsiteX7" fmla="*/ 0 w 5292710"/>
              <a:gd name="connsiteY7" fmla="*/ 339786 h 407745"/>
              <a:gd name="connsiteX8" fmla="*/ 0 w 5292710"/>
              <a:gd name="connsiteY8" fmla="*/ 67959 h 40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92710" h="407745" extrusionOk="0">
                <a:moveTo>
                  <a:pt x="0" y="67959"/>
                </a:moveTo>
                <a:cubicBezTo>
                  <a:pt x="0" y="30426"/>
                  <a:pt x="30426" y="0"/>
                  <a:pt x="67959" y="0"/>
                </a:cubicBezTo>
                <a:lnTo>
                  <a:pt x="5224751" y="0"/>
                </a:lnTo>
                <a:cubicBezTo>
                  <a:pt x="5262284" y="0"/>
                  <a:pt x="5292710" y="30426"/>
                  <a:pt x="5292710" y="67959"/>
                </a:cubicBezTo>
                <a:lnTo>
                  <a:pt x="5292710" y="339786"/>
                </a:lnTo>
                <a:cubicBezTo>
                  <a:pt x="5292710" y="377319"/>
                  <a:pt x="5262284" y="407745"/>
                  <a:pt x="5224751" y="407745"/>
                </a:cubicBezTo>
                <a:lnTo>
                  <a:pt x="67959" y="407745"/>
                </a:lnTo>
                <a:cubicBezTo>
                  <a:pt x="30426" y="407745"/>
                  <a:pt x="0" y="377319"/>
                  <a:pt x="0" y="339786"/>
                </a:cubicBezTo>
                <a:lnTo>
                  <a:pt x="0" y="6795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73" tIns="84673" rIns="84673" bIns="84673" numCol="1" spcCol="1270" anchor="ctr" anchorCtr="0">
            <a:noAutofit/>
          </a:bodyPr>
          <a:lstStyle/>
          <a:p>
            <a:pPr marL="0" lvl="0" indent="0" algn="l" defTabSz="755650">
              <a:lnSpc>
                <a:spcPct val="90000"/>
              </a:lnSpc>
              <a:spcBef>
                <a:spcPts val="0"/>
              </a:spcBef>
              <a:spcAft>
                <a:spcPts val="0"/>
              </a:spcAft>
              <a:buNone/>
              <a:defRPr/>
            </a:pPr>
            <a:r>
              <a:rPr lang="en-GB" sz="1700" b="1"/>
              <a:t>Reduces Complications and Hospital Visits</a:t>
            </a:r>
            <a:endParaRPr lang="en-GB" sz="1700"/>
          </a:p>
        </p:txBody>
      </p:sp>
      <p:sp>
        <p:nvSpPr>
          <p:cNvPr id="2119876617" name="Freeform: Shape 8"/>
          <p:cNvSpPr/>
          <p:nvPr/>
        </p:nvSpPr>
        <p:spPr bwMode="auto">
          <a:xfrm>
            <a:off x="6354459" y="2832147"/>
            <a:ext cx="5292710" cy="448672"/>
          </a:xfrm>
          <a:custGeom>
            <a:avLst/>
            <a:gdLst>
              <a:gd name="connsiteX0" fmla="*/ 0 w 5292710"/>
              <a:gd name="connsiteY0" fmla="*/ 0 h 448672"/>
              <a:gd name="connsiteX1" fmla="*/ 5292710 w 5292710"/>
              <a:gd name="connsiteY1" fmla="*/ 0 h 448672"/>
              <a:gd name="connsiteX2" fmla="*/ 5292710 w 5292710"/>
              <a:gd name="connsiteY2" fmla="*/ 448672 h 448672"/>
              <a:gd name="connsiteX3" fmla="*/ 0 w 5292710"/>
              <a:gd name="connsiteY3" fmla="*/ 448672 h 448672"/>
              <a:gd name="connsiteX4" fmla="*/ 0 w 5292710"/>
              <a:gd name="connsiteY4" fmla="*/ 0 h 448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2710" h="448672" extrusionOk="0">
                <a:moveTo>
                  <a:pt x="0" y="0"/>
                </a:moveTo>
                <a:lnTo>
                  <a:pt x="5292710" y="0"/>
                </a:lnTo>
                <a:lnTo>
                  <a:pt x="5292710" y="448672"/>
                </a:lnTo>
                <a:lnTo>
                  <a:pt x="0" y="4486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8044" tIns="21590" rIns="120904" bIns="21590" numCol="1" spcCol="1270" anchor="t" anchorCtr="0">
            <a:noAutofit/>
          </a:bodyPr>
          <a:lstStyle/>
          <a:p>
            <a:pPr marL="114300" lvl="1" indent="-114300" algn="l" defTabSz="577849">
              <a:lnSpc>
                <a:spcPct val="90000"/>
              </a:lnSpc>
              <a:spcBef>
                <a:spcPts val="0"/>
              </a:spcBef>
              <a:spcAft>
                <a:spcPts val="0"/>
              </a:spcAft>
              <a:buChar char="•"/>
              <a:defRPr/>
            </a:pPr>
            <a:r>
              <a:rPr lang="en-GB" sz="1300" b="1"/>
              <a:t>Fewer Emergencies</a:t>
            </a:r>
            <a:r>
              <a:rPr lang="en-GB" sz="1300"/>
              <a:t>: </a:t>
            </a:r>
            <a:endParaRPr/>
          </a:p>
          <a:p>
            <a:pPr marL="114300" lvl="1" indent="-114300" algn="l" defTabSz="577849">
              <a:lnSpc>
                <a:spcPct val="90000"/>
              </a:lnSpc>
              <a:spcBef>
                <a:spcPts val="0"/>
              </a:spcBef>
              <a:spcAft>
                <a:spcPts val="0"/>
              </a:spcAft>
              <a:buChar char="•"/>
              <a:defRPr/>
            </a:pPr>
            <a:r>
              <a:rPr lang="en-GB" sz="1300" b="1"/>
              <a:t>Long-Term Health Benefits</a:t>
            </a:r>
            <a:r>
              <a:rPr lang="en-GB" sz="1300"/>
              <a:t>:</a:t>
            </a:r>
            <a:endParaRPr/>
          </a:p>
        </p:txBody>
      </p:sp>
      <p:sp>
        <p:nvSpPr>
          <p:cNvPr id="476981617" name="Freeform: Shape 9"/>
          <p:cNvSpPr/>
          <p:nvPr/>
        </p:nvSpPr>
        <p:spPr bwMode="auto">
          <a:xfrm>
            <a:off x="6354459" y="3280820"/>
            <a:ext cx="5292710" cy="407745"/>
          </a:xfrm>
          <a:custGeom>
            <a:avLst/>
            <a:gdLst>
              <a:gd name="connsiteX0" fmla="*/ 0 w 5292710"/>
              <a:gd name="connsiteY0" fmla="*/ 67959 h 407745"/>
              <a:gd name="connsiteX1" fmla="*/ 67959 w 5292710"/>
              <a:gd name="connsiteY1" fmla="*/ 0 h 407745"/>
              <a:gd name="connsiteX2" fmla="*/ 5224751 w 5292710"/>
              <a:gd name="connsiteY2" fmla="*/ 0 h 407745"/>
              <a:gd name="connsiteX3" fmla="*/ 5292710 w 5292710"/>
              <a:gd name="connsiteY3" fmla="*/ 67959 h 407745"/>
              <a:gd name="connsiteX4" fmla="*/ 5292710 w 5292710"/>
              <a:gd name="connsiteY4" fmla="*/ 339786 h 407745"/>
              <a:gd name="connsiteX5" fmla="*/ 5224751 w 5292710"/>
              <a:gd name="connsiteY5" fmla="*/ 407745 h 407745"/>
              <a:gd name="connsiteX6" fmla="*/ 67959 w 5292710"/>
              <a:gd name="connsiteY6" fmla="*/ 407745 h 407745"/>
              <a:gd name="connsiteX7" fmla="*/ 0 w 5292710"/>
              <a:gd name="connsiteY7" fmla="*/ 339786 h 407745"/>
              <a:gd name="connsiteX8" fmla="*/ 0 w 5292710"/>
              <a:gd name="connsiteY8" fmla="*/ 67959 h 40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92710" h="407745" extrusionOk="0">
                <a:moveTo>
                  <a:pt x="0" y="67959"/>
                </a:moveTo>
                <a:cubicBezTo>
                  <a:pt x="0" y="30426"/>
                  <a:pt x="30426" y="0"/>
                  <a:pt x="67959" y="0"/>
                </a:cubicBezTo>
                <a:lnTo>
                  <a:pt x="5224751" y="0"/>
                </a:lnTo>
                <a:cubicBezTo>
                  <a:pt x="5262284" y="0"/>
                  <a:pt x="5292710" y="30426"/>
                  <a:pt x="5292710" y="67959"/>
                </a:cubicBezTo>
                <a:lnTo>
                  <a:pt x="5292710" y="339786"/>
                </a:lnTo>
                <a:cubicBezTo>
                  <a:pt x="5292710" y="377319"/>
                  <a:pt x="5262284" y="407745"/>
                  <a:pt x="5224751" y="407745"/>
                </a:cubicBezTo>
                <a:lnTo>
                  <a:pt x="67959" y="407745"/>
                </a:lnTo>
                <a:cubicBezTo>
                  <a:pt x="30426" y="407745"/>
                  <a:pt x="0" y="377319"/>
                  <a:pt x="0" y="339786"/>
                </a:cubicBezTo>
                <a:lnTo>
                  <a:pt x="0" y="6795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73" tIns="84673" rIns="84673" bIns="84673" numCol="1" spcCol="1270" anchor="ctr" anchorCtr="0">
            <a:noAutofit/>
          </a:bodyPr>
          <a:lstStyle/>
          <a:p>
            <a:pPr marL="0" lvl="0" indent="0" algn="l" defTabSz="755650">
              <a:lnSpc>
                <a:spcPct val="90000"/>
              </a:lnSpc>
              <a:spcBef>
                <a:spcPts val="0"/>
              </a:spcBef>
              <a:spcAft>
                <a:spcPts val="0"/>
              </a:spcAft>
              <a:buNone/>
              <a:defRPr/>
            </a:pPr>
            <a:r>
              <a:rPr lang="en-GB" sz="1700" b="1"/>
              <a:t>Enhances Quality of Life</a:t>
            </a:r>
            <a:endParaRPr lang="en-GB" sz="1700"/>
          </a:p>
        </p:txBody>
      </p:sp>
      <p:sp>
        <p:nvSpPr>
          <p:cNvPr id="651665845" name="Freeform: Shape 10"/>
          <p:cNvSpPr/>
          <p:nvPr/>
        </p:nvSpPr>
        <p:spPr bwMode="auto">
          <a:xfrm>
            <a:off x="6354459" y="3688565"/>
            <a:ext cx="5292710" cy="448672"/>
          </a:xfrm>
          <a:custGeom>
            <a:avLst/>
            <a:gdLst>
              <a:gd name="connsiteX0" fmla="*/ 0 w 5292710"/>
              <a:gd name="connsiteY0" fmla="*/ 0 h 448672"/>
              <a:gd name="connsiteX1" fmla="*/ 5292710 w 5292710"/>
              <a:gd name="connsiteY1" fmla="*/ 0 h 448672"/>
              <a:gd name="connsiteX2" fmla="*/ 5292710 w 5292710"/>
              <a:gd name="connsiteY2" fmla="*/ 448672 h 448672"/>
              <a:gd name="connsiteX3" fmla="*/ 0 w 5292710"/>
              <a:gd name="connsiteY3" fmla="*/ 448672 h 448672"/>
              <a:gd name="connsiteX4" fmla="*/ 0 w 5292710"/>
              <a:gd name="connsiteY4" fmla="*/ 0 h 448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2710" h="448672" extrusionOk="0">
                <a:moveTo>
                  <a:pt x="0" y="0"/>
                </a:moveTo>
                <a:lnTo>
                  <a:pt x="5292710" y="0"/>
                </a:lnTo>
                <a:lnTo>
                  <a:pt x="5292710" y="448672"/>
                </a:lnTo>
                <a:lnTo>
                  <a:pt x="0" y="4486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8044" tIns="21590" rIns="120904" bIns="21590" numCol="1" spcCol="1270" anchor="t" anchorCtr="0">
            <a:noAutofit/>
          </a:bodyPr>
          <a:lstStyle/>
          <a:p>
            <a:pPr marL="114300" lvl="1" indent="-114300" algn="l" defTabSz="577849">
              <a:lnSpc>
                <a:spcPct val="90000"/>
              </a:lnSpc>
              <a:spcBef>
                <a:spcPts val="0"/>
              </a:spcBef>
              <a:spcAft>
                <a:spcPts val="0"/>
              </a:spcAft>
              <a:buNone/>
              <a:defRPr/>
            </a:pPr>
            <a:r>
              <a:rPr lang="en-GB" sz="1300" b="1"/>
              <a:t>More Freedom for Users</a:t>
            </a:r>
            <a:r>
              <a:rPr lang="en-GB" sz="1300"/>
              <a:t>:</a:t>
            </a:r>
            <a:endParaRPr/>
          </a:p>
          <a:p>
            <a:pPr marL="114300" lvl="1" indent="-114300" algn="l" defTabSz="577849">
              <a:lnSpc>
                <a:spcPct val="90000"/>
              </a:lnSpc>
              <a:spcBef>
                <a:spcPts val="0"/>
              </a:spcBef>
              <a:spcAft>
                <a:spcPts val="0"/>
              </a:spcAft>
              <a:buNone/>
              <a:defRPr/>
            </a:pPr>
            <a:r>
              <a:rPr lang="en-GB" sz="1300" b="1"/>
              <a:t>Less Stress and Anxiety</a:t>
            </a:r>
            <a:r>
              <a:rPr lang="en-GB" sz="1300"/>
              <a:t>:</a:t>
            </a:r>
            <a:endParaRPr/>
          </a:p>
        </p:txBody>
      </p:sp>
      <p:sp>
        <p:nvSpPr>
          <p:cNvPr id="1130673485" name="Freeform: Shape 11"/>
          <p:cNvSpPr/>
          <p:nvPr/>
        </p:nvSpPr>
        <p:spPr bwMode="auto">
          <a:xfrm>
            <a:off x="6354459" y="4137237"/>
            <a:ext cx="5292710" cy="407745"/>
          </a:xfrm>
          <a:custGeom>
            <a:avLst/>
            <a:gdLst>
              <a:gd name="connsiteX0" fmla="*/ 0 w 5292710"/>
              <a:gd name="connsiteY0" fmla="*/ 67959 h 407745"/>
              <a:gd name="connsiteX1" fmla="*/ 67959 w 5292710"/>
              <a:gd name="connsiteY1" fmla="*/ 0 h 407745"/>
              <a:gd name="connsiteX2" fmla="*/ 5224751 w 5292710"/>
              <a:gd name="connsiteY2" fmla="*/ 0 h 407745"/>
              <a:gd name="connsiteX3" fmla="*/ 5292710 w 5292710"/>
              <a:gd name="connsiteY3" fmla="*/ 67959 h 407745"/>
              <a:gd name="connsiteX4" fmla="*/ 5292710 w 5292710"/>
              <a:gd name="connsiteY4" fmla="*/ 339786 h 407745"/>
              <a:gd name="connsiteX5" fmla="*/ 5224751 w 5292710"/>
              <a:gd name="connsiteY5" fmla="*/ 407745 h 407745"/>
              <a:gd name="connsiteX6" fmla="*/ 67959 w 5292710"/>
              <a:gd name="connsiteY6" fmla="*/ 407745 h 407745"/>
              <a:gd name="connsiteX7" fmla="*/ 0 w 5292710"/>
              <a:gd name="connsiteY7" fmla="*/ 339786 h 407745"/>
              <a:gd name="connsiteX8" fmla="*/ 0 w 5292710"/>
              <a:gd name="connsiteY8" fmla="*/ 67959 h 40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92710" h="407745" extrusionOk="0">
                <a:moveTo>
                  <a:pt x="0" y="67959"/>
                </a:moveTo>
                <a:cubicBezTo>
                  <a:pt x="0" y="30426"/>
                  <a:pt x="30426" y="0"/>
                  <a:pt x="67959" y="0"/>
                </a:cubicBezTo>
                <a:lnTo>
                  <a:pt x="5224751" y="0"/>
                </a:lnTo>
                <a:cubicBezTo>
                  <a:pt x="5262284" y="0"/>
                  <a:pt x="5292710" y="30426"/>
                  <a:pt x="5292710" y="67959"/>
                </a:cubicBezTo>
                <a:lnTo>
                  <a:pt x="5292710" y="339786"/>
                </a:lnTo>
                <a:cubicBezTo>
                  <a:pt x="5292710" y="377319"/>
                  <a:pt x="5262284" y="407745"/>
                  <a:pt x="5224751" y="407745"/>
                </a:cubicBezTo>
                <a:lnTo>
                  <a:pt x="67959" y="407745"/>
                </a:lnTo>
                <a:cubicBezTo>
                  <a:pt x="30426" y="407745"/>
                  <a:pt x="0" y="377319"/>
                  <a:pt x="0" y="339786"/>
                </a:cubicBezTo>
                <a:lnTo>
                  <a:pt x="0" y="6795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73" tIns="84673" rIns="84673" bIns="84673" numCol="1" spcCol="1270" anchor="ctr" anchorCtr="0">
            <a:noAutofit/>
          </a:bodyPr>
          <a:lstStyle/>
          <a:p>
            <a:pPr marL="0" lvl="0" indent="0" algn="l" defTabSz="755650">
              <a:lnSpc>
                <a:spcPct val="90000"/>
              </a:lnSpc>
              <a:spcBef>
                <a:spcPts val="0"/>
              </a:spcBef>
              <a:spcAft>
                <a:spcPts val="0"/>
              </a:spcAft>
              <a:buNone/>
              <a:defRPr/>
            </a:pPr>
            <a:r>
              <a:rPr lang="en-GB" sz="1700" b="1"/>
              <a:t>Reduces the Burden on the NHS</a:t>
            </a:r>
            <a:endParaRPr lang="en-GB" sz="1700"/>
          </a:p>
        </p:txBody>
      </p:sp>
      <p:sp>
        <p:nvSpPr>
          <p:cNvPr id="2059613969" name="Freeform: Shape 12"/>
          <p:cNvSpPr/>
          <p:nvPr/>
        </p:nvSpPr>
        <p:spPr bwMode="auto">
          <a:xfrm>
            <a:off x="6354459" y="4544982"/>
            <a:ext cx="5292710" cy="448672"/>
          </a:xfrm>
          <a:custGeom>
            <a:avLst/>
            <a:gdLst>
              <a:gd name="connsiteX0" fmla="*/ 0 w 5292710"/>
              <a:gd name="connsiteY0" fmla="*/ 0 h 448672"/>
              <a:gd name="connsiteX1" fmla="*/ 5292710 w 5292710"/>
              <a:gd name="connsiteY1" fmla="*/ 0 h 448672"/>
              <a:gd name="connsiteX2" fmla="*/ 5292710 w 5292710"/>
              <a:gd name="connsiteY2" fmla="*/ 448672 h 448672"/>
              <a:gd name="connsiteX3" fmla="*/ 0 w 5292710"/>
              <a:gd name="connsiteY3" fmla="*/ 448672 h 448672"/>
              <a:gd name="connsiteX4" fmla="*/ 0 w 5292710"/>
              <a:gd name="connsiteY4" fmla="*/ 0 h 448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2710" h="448672" extrusionOk="0">
                <a:moveTo>
                  <a:pt x="0" y="0"/>
                </a:moveTo>
                <a:lnTo>
                  <a:pt x="5292710" y="0"/>
                </a:lnTo>
                <a:lnTo>
                  <a:pt x="5292710" y="448672"/>
                </a:lnTo>
                <a:lnTo>
                  <a:pt x="0" y="4486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8044" tIns="21590" rIns="120904" bIns="21590" numCol="1" spcCol="1270" anchor="t" anchorCtr="0">
            <a:noAutofit/>
          </a:bodyPr>
          <a:lstStyle/>
          <a:p>
            <a:pPr marL="114300" lvl="1" indent="-114300" algn="l" defTabSz="577849">
              <a:lnSpc>
                <a:spcPct val="90000"/>
              </a:lnSpc>
              <a:spcBef>
                <a:spcPts val="0"/>
              </a:spcBef>
              <a:spcAft>
                <a:spcPts val="0"/>
              </a:spcAft>
              <a:buChar char="•"/>
              <a:defRPr/>
            </a:pPr>
            <a:r>
              <a:rPr lang="en-GB" sz="1300" b="1"/>
              <a:t>Eases Healthcare Demand</a:t>
            </a:r>
            <a:r>
              <a:rPr lang="en-GB" sz="1300"/>
              <a:t>:</a:t>
            </a:r>
            <a:endParaRPr/>
          </a:p>
          <a:p>
            <a:pPr marL="114300" lvl="1" indent="-114300" algn="l" defTabSz="577849">
              <a:lnSpc>
                <a:spcPct val="90000"/>
              </a:lnSpc>
              <a:spcBef>
                <a:spcPts val="0"/>
              </a:spcBef>
              <a:spcAft>
                <a:spcPts val="0"/>
              </a:spcAft>
              <a:buChar char="•"/>
              <a:defRPr/>
            </a:pPr>
            <a:r>
              <a:rPr lang="en-GB" sz="1300" b="1"/>
              <a:t>Supports Remote Care</a:t>
            </a:r>
            <a:r>
              <a:rPr lang="en-GB" sz="1300"/>
              <a:t>:</a:t>
            </a:r>
            <a:endParaRPr/>
          </a:p>
        </p:txBody>
      </p:sp>
      <p:sp>
        <p:nvSpPr>
          <p:cNvPr id="1574329554" name="Freeform: Shape 13"/>
          <p:cNvSpPr/>
          <p:nvPr/>
        </p:nvSpPr>
        <p:spPr bwMode="auto">
          <a:xfrm>
            <a:off x="6354459" y="4993654"/>
            <a:ext cx="5292710" cy="407745"/>
          </a:xfrm>
          <a:custGeom>
            <a:avLst/>
            <a:gdLst>
              <a:gd name="connsiteX0" fmla="*/ 0 w 5292710"/>
              <a:gd name="connsiteY0" fmla="*/ 67959 h 407745"/>
              <a:gd name="connsiteX1" fmla="*/ 67959 w 5292710"/>
              <a:gd name="connsiteY1" fmla="*/ 0 h 407745"/>
              <a:gd name="connsiteX2" fmla="*/ 5224751 w 5292710"/>
              <a:gd name="connsiteY2" fmla="*/ 0 h 407745"/>
              <a:gd name="connsiteX3" fmla="*/ 5292710 w 5292710"/>
              <a:gd name="connsiteY3" fmla="*/ 67959 h 407745"/>
              <a:gd name="connsiteX4" fmla="*/ 5292710 w 5292710"/>
              <a:gd name="connsiteY4" fmla="*/ 339786 h 407745"/>
              <a:gd name="connsiteX5" fmla="*/ 5224751 w 5292710"/>
              <a:gd name="connsiteY5" fmla="*/ 407745 h 407745"/>
              <a:gd name="connsiteX6" fmla="*/ 67959 w 5292710"/>
              <a:gd name="connsiteY6" fmla="*/ 407745 h 407745"/>
              <a:gd name="connsiteX7" fmla="*/ 0 w 5292710"/>
              <a:gd name="connsiteY7" fmla="*/ 339786 h 407745"/>
              <a:gd name="connsiteX8" fmla="*/ 0 w 5292710"/>
              <a:gd name="connsiteY8" fmla="*/ 67959 h 40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92710" h="407745" extrusionOk="0">
                <a:moveTo>
                  <a:pt x="0" y="67959"/>
                </a:moveTo>
                <a:cubicBezTo>
                  <a:pt x="0" y="30426"/>
                  <a:pt x="30426" y="0"/>
                  <a:pt x="67959" y="0"/>
                </a:cubicBezTo>
                <a:lnTo>
                  <a:pt x="5224751" y="0"/>
                </a:lnTo>
                <a:cubicBezTo>
                  <a:pt x="5262284" y="0"/>
                  <a:pt x="5292710" y="30426"/>
                  <a:pt x="5292710" y="67959"/>
                </a:cubicBezTo>
                <a:lnTo>
                  <a:pt x="5292710" y="339786"/>
                </a:lnTo>
                <a:cubicBezTo>
                  <a:pt x="5292710" y="377319"/>
                  <a:pt x="5262284" y="407745"/>
                  <a:pt x="5224751" y="407745"/>
                </a:cubicBezTo>
                <a:lnTo>
                  <a:pt x="67959" y="407745"/>
                </a:lnTo>
                <a:cubicBezTo>
                  <a:pt x="30426" y="407745"/>
                  <a:pt x="0" y="377319"/>
                  <a:pt x="0" y="339786"/>
                </a:cubicBezTo>
                <a:lnTo>
                  <a:pt x="0" y="6795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73" tIns="84673" rIns="84673" bIns="84673" numCol="1" spcCol="1270" anchor="ctr" anchorCtr="0">
            <a:noAutofit/>
          </a:bodyPr>
          <a:lstStyle/>
          <a:p>
            <a:pPr marL="0" lvl="0" indent="0" algn="l" defTabSz="755650">
              <a:lnSpc>
                <a:spcPct val="90000"/>
              </a:lnSpc>
              <a:spcBef>
                <a:spcPts val="0"/>
              </a:spcBef>
              <a:spcAft>
                <a:spcPts val="0"/>
              </a:spcAft>
              <a:buNone/>
              <a:defRPr/>
            </a:pPr>
            <a:r>
              <a:rPr lang="en-GB" sz="1700" b="1"/>
              <a:t>Fosters Healthier Communities</a:t>
            </a:r>
            <a:endParaRPr lang="en-GB" sz="1700"/>
          </a:p>
        </p:txBody>
      </p:sp>
      <p:sp>
        <p:nvSpPr>
          <p:cNvPr id="784162420" name="Freeform: Shape 14"/>
          <p:cNvSpPr/>
          <p:nvPr/>
        </p:nvSpPr>
        <p:spPr bwMode="auto">
          <a:xfrm>
            <a:off x="6354459" y="5401400"/>
            <a:ext cx="5292710" cy="448672"/>
          </a:xfrm>
          <a:custGeom>
            <a:avLst/>
            <a:gdLst>
              <a:gd name="connsiteX0" fmla="*/ 0 w 5292710"/>
              <a:gd name="connsiteY0" fmla="*/ 0 h 448672"/>
              <a:gd name="connsiteX1" fmla="*/ 5292710 w 5292710"/>
              <a:gd name="connsiteY1" fmla="*/ 0 h 448672"/>
              <a:gd name="connsiteX2" fmla="*/ 5292710 w 5292710"/>
              <a:gd name="connsiteY2" fmla="*/ 448672 h 448672"/>
              <a:gd name="connsiteX3" fmla="*/ 0 w 5292710"/>
              <a:gd name="connsiteY3" fmla="*/ 448672 h 448672"/>
              <a:gd name="connsiteX4" fmla="*/ 0 w 5292710"/>
              <a:gd name="connsiteY4" fmla="*/ 0 h 448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2710" h="448672" extrusionOk="0">
                <a:moveTo>
                  <a:pt x="0" y="0"/>
                </a:moveTo>
                <a:lnTo>
                  <a:pt x="5292710" y="0"/>
                </a:lnTo>
                <a:lnTo>
                  <a:pt x="5292710" y="448672"/>
                </a:lnTo>
                <a:lnTo>
                  <a:pt x="0" y="4486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8044" tIns="21590" rIns="120904" bIns="21590" numCol="1" spcCol="1270" anchor="t" anchorCtr="0">
            <a:noAutofit/>
          </a:bodyPr>
          <a:lstStyle/>
          <a:p>
            <a:pPr marL="114300" lvl="1" indent="-114300" algn="l" defTabSz="577849">
              <a:lnSpc>
                <a:spcPct val="90000"/>
              </a:lnSpc>
              <a:spcBef>
                <a:spcPts val="0"/>
              </a:spcBef>
              <a:spcAft>
                <a:spcPts val="0"/>
              </a:spcAft>
              <a:buNone/>
              <a:defRPr/>
            </a:pPr>
            <a:r>
              <a:rPr lang="en-GB" sz="1300" b="1"/>
              <a:t>Better Public Health Outcomes</a:t>
            </a:r>
            <a:r>
              <a:rPr lang="en-GB" sz="1300"/>
              <a:t>:</a:t>
            </a:r>
            <a:endParaRPr/>
          </a:p>
          <a:p>
            <a:pPr marL="114300" lvl="1" indent="-114300" algn="l" defTabSz="577849">
              <a:lnSpc>
                <a:spcPct val="90000"/>
              </a:lnSpc>
              <a:spcBef>
                <a:spcPts val="0"/>
              </a:spcBef>
              <a:spcAft>
                <a:spcPts val="0"/>
              </a:spcAft>
              <a:buNone/>
              <a:defRPr/>
            </a:pPr>
            <a:r>
              <a:rPr lang="en-GB" sz="1300" b="1"/>
              <a:t>Reduces Sick Days and Economic Burden</a:t>
            </a:r>
            <a:r>
              <a:rPr lang="en-GB" sz="1300"/>
              <a:t>: </a:t>
            </a:r>
            <a:endParaRPr/>
          </a:p>
        </p:txBody>
      </p:sp>
      <p:sp>
        <p:nvSpPr>
          <p:cNvPr id="1949250666" name="Freeform: Shape 15"/>
          <p:cNvSpPr/>
          <p:nvPr/>
        </p:nvSpPr>
        <p:spPr bwMode="auto">
          <a:xfrm>
            <a:off x="6354459" y="5850072"/>
            <a:ext cx="5292710" cy="407745"/>
          </a:xfrm>
          <a:custGeom>
            <a:avLst/>
            <a:gdLst>
              <a:gd name="connsiteX0" fmla="*/ 0 w 5292710"/>
              <a:gd name="connsiteY0" fmla="*/ 67959 h 407745"/>
              <a:gd name="connsiteX1" fmla="*/ 67959 w 5292710"/>
              <a:gd name="connsiteY1" fmla="*/ 0 h 407745"/>
              <a:gd name="connsiteX2" fmla="*/ 5224751 w 5292710"/>
              <a:gd name="connsiteY2" fmla="*/ 0 h 407745"/>
              <a:gd name="connsiteX3" fmla="*/ 5292710 w 5292710"/>
              <a:gd name="connsiteY3" fmla="*/ 67959 h 407745"/>
              <a:gd name="connsiteX4" fmla="*/ 5292710 w 5292710"/>
              <a:gd name="connsiteY4" fmla="*/ 339786 h 407745"/>
              <a:gd name="connsiteX5" fmla="*/ 5224751 w 5292710"/>
              <a:gd name="connsiteY5" fmla="*/ 407745 h 407745"/>
              <a:gd name="connsiteX6" fmla="*/ 67959 w 5292710"/>
              <a:gd name="connsiteY6" fmla="*/ 407745 h 407745"/>
              <a:gd name="connsiteX7" fmla="*/ 0 w 5292710"/>
              <a:gd name="connsiteY7" fmla="*/ 339786 h 407745"/>
              <a:gd name="connsiteX8" fmla="*/ 0 w 5292710"/>
              <a:gd name="connsiteY8" fmla="*/ 67959 h 40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92710" h="407745" extrusionOk="0">
                <a:moveTo>
                  <a:pt x="0" y="67959"/>
                </a:moveTo>
                <a:cubicBezTo>
                  <a:pt x="0" y="30426"/>
                  <a:pt x="30426" y="0"/>
                  <a:pt x="67959" y="0"/>
                </a:cubicBezTo>
                <a:lnTo>
                  <a:pt x="5224751" y="0"/>
                </a:lnTo>
                <a:cubicBezTo>
                  <a:pt x="5262284" y="0"/>
                  <a:pt x="5292710" y="30426"/>
                  <a:pt x="5292710" y="67959"/>
                </a:cubicBezTo>
                <a:lnTo>
                  <a:pt x="5292710" y="339786"/>
                </a:lnTo>
                <a:cubicBezTo>
                  <a:pt x="5292710" y="377319"/>
                  <a:pt x="5262284" y="407745"/>
                  <a:pt x="5224751" y="407745"/>
                </a:cubicBezTo>
                <a:lnTo>
                  <a:pt x="67959" y="407745"/>
                </a:lnTo>
                <a:cubicBezTo>
                  <a:pt x="30426" y="407745"/>
                  <a:pt x="0" y="377319"/>
                  <a:pt x="0" y="339786"/>
                </a:cubicBezTo>
                <a:lnTo>
                  <a:pt x="0" y="6795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4673" tIns="84673" rIns="84673" bIns="84673" numCol="1" spcCol="1270" anchor="ctr" anchorCtr="0">
            <a:noAutofit/>
          </a:bodyPr>
          <a:lstStyle/>
          <a:p>
            <a:pPr marL="0" lvl="0" indent="0" algn="l" defTabSz="755650">
              <a:lnSpc>
                <a:spcPct val="90000"/>
              </a:lnSpc>
              <a:spcBef>
                <a:spcPts val="0"/>
              </a:spcBef>
              <a:spcAft>
                <a:spcPts val="0"/>
              </a:spcAft>
              <a:buNone/>
              <a:defRPr/>
            </a:pPr>
            <a:r>
              <a:rPr lang="en-GB" sz="1700" b="1"/>
              <a:t>Promotes Awareness and Education</a:t>
            </a:r>
            <a:endParaRPr lang="en-GB" sz="1700"/>
          </a:p>
        </p:txBody>
      </p:sp>
      <p:sp>
        <p:nvSpPr>
          <p:cNvPr id="609934215" name="Freeform: Shape 16"/>
          <p:cNvSpPr/>
          <p:nvPr/>
        </p:nvSpPr>
        <p:spPr bwMode="auto">
          <a:xfrm>
            <a:off x="6354459" y="6257817"/>
            <a:ext cx="5292710" cy="448672"/>
          </a:xfrm>
          <a:custGeom>
            <a:avLst/>
            <a:gdLst>
              <a:gd name="connsiteX0" fmla="*/ 0 w 5292710"/>
              <a:gd name="connsiteY0" fmla="*/ 0 h 448672"/>
              <a:gd name="connsiteX1" fmla="*/ 5292710 w 5292710"/>
              <a:gd name="connsiteY1" fmla="*/ 0 h 448672"/>
              <a:gd name="connsiteX2" fmla="*/ 5292710 w 5292710"/>
              <a:gd name="connsiteY2" fmla="*/ 448672 h 448672"/>
              <a:gd name="connsiteX3" fmla="*/ 0 w 5292710"/>
              <a:gd name="connsiteY3" fmla="*/ 448672 h 448672"/>
              <a:gd name="connsiteX4" fmla="*/ 0 w 5292710"/>
              <a:gd name="connsiteY4" fmla="*/ 0 h 448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92710" h="448672" extrusionOk="0">
                <a:moveTo>
                  <a:pt x="0" y="0"/>
                </a:moveTo>
                <a:lnTo>
                  <a:pt x="5292710" y="0"/>
                </a:lnTo>
                <a:lnTo>
                  <a:pt x="5292710" y="448672"/>
                </a:lnTo>
                <a:lnTo>
                  <a:pt x="0" y="4486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68044" tIns="21590" rIns="120904" bIns="21590" numCol="1" spcCol="1270" anchor="t" anchorCtr="0">
            <a:noAutofit/>
          </a:bodyPr>
          <a:lstStyle/>
          <a:p>
            <a:pPr marL="114300" lvl="1" indent="-114300" algn="l" defTabSz="577849">
              <a:lnSpc>
                <a:spcPct val="90000"/>
              </a:lnSpc>
              <a:spcBef>
                <a:spcPts val="0"/>
              </a:spcBef>
              <a:spcAft>
                <a:spcPts val="0"/>
              </a:spcAft>
              <a:buNone/>
              <a:defRPr/>
            </a:pPr>
            <a:r>
              <a:rPr lang="en-GB" sz="1300" b="1"/>
              <a:t>Health Literacy</a:t>
            </a:r>
            <a:r>
              <a:rPr lang="en-GB" sz="1300"/>
              <a:t>:</a:t>
            </a:r>
            <a:endParaRPr/>
          </a:p>
          <a:p>
            <a:pPr marL="114300" lvl="1" indent="-114300" algn="l" defTabSz="577849">
              <a:lnSpc>
                <a:spcPct val="90000"/>
              </a:lnSpc>
              <a:spcBef>
                <a:spcPts val="0"/>
              </a:spcBef>
              <a:spcAft>
                <a:spcPts val="0"/>
              </a:spcAft>
              <a:buChar char="•"/>
              <a:defRPr/>
            </a:pPr>
            <a:r>
              <a:rPr lang="en-GB" sz="1300" b="1"/>
              <a:t>Encourages Early Diagnosis</a:t>
            </a:r>
            <a:r>
              <a:rPr lang="en-GB" sz="130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9823609"/>
                                        </p:tgtEl>
                                        <p:attrNameLst>
                                          <p:attrName>style.visibility</p:attrName>
                                        </p:attrNameLst>
                                      </p:cBhvr>
                                      <p:to>
                                        <p:strVal val="visible"/>
                                      </p:to>
                                    </p:set>
                                    <p:animEffect transition="in" filter="fade">
                                      <p:cBhvr>
                                        <p:cTn id="7" dur="500"/>
                                        <p:tgtEl>
                                          <p:spTgt spid="12982360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4018684"/>
                                        </p:tgtEl>
                                        <p:attrNameLst>
                                          <p:attrName>style.visibility</p:attrName>
                                        </p:attrNameLst>
                                      </p:cBhvr>
                                      <p:to>
                                        <p:strVal val="visible"/>
                                      </p:to>
                                    </p:set>
                                    <p:animEffect transition="in" filter="fade">
                                      <p:cBhvr>
                                        <p:cTn id="10" dur="500"/>
                                        <p:tgtEl>
                                          <p:spTgt spid="11401868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72422021"/>
                                        </p:tgtEl>
                                        <p:attrNameLst>
                                          <p:attrName>style.visibility</p:attrName>
                                        </p:attrNameLst>
                                      </p:cBhvr>
                                      <p:to>
                                        <p:strVal val="visible"/>
                                      </p:to>
                                    </p:set>
                                    <p:animEffect transition="in" filter="fade">
                                      <p:cBhvr>
                                        <p:cTn id="15" dur="500"/>
                                        <p:tgtEl>
                                          <p:spTgt spid="37242202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119876617"/>
                                        </p:tgtEl>
                                        <p:attrNameLst>
                                          <p:attrName>style.visibility</p:attrName>
                                        </p:attrNameLst>
                                      </p:cBhvr>
                                      <p:to>
                                        <p:strVal val="visible"/>
                                      </p:to>
                                    </p:set>
                                    <p:animEffect transition="in" filter="fade">
                                      <p:cBhvr>
                                        <p:cTn id="18" dur="500"/>
                                        <p:tgtEl>
                                          <p:spTgt spid="211987661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76981617"/>
                                        </p:tgtEl>
                                        <p:attrNameLst>
                                          <p:attrName>style.visibility</p:attrName>
                                        </p:attrNameLst>
                                      </p:cBhvr>
                                      <p:to>
                                        <p:strVal val="visible"/>
                                      </p:to>
                                    </p:set>
                                    <p:animEffect transition="in" filter="fade">
                                      <p:cBhvr>
                                        <p:cTn id="23" dur="500"/>
                                        <p:tgtEl>
                                          <p:spTgt spid="47698161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51665845"/>
                                        </p:tgtEl>
                                        <p:attrNameLst>
                                          <p:attrName>style.visibility</p:attrName>
                                        </p:attrNameLst>
                                      </p:cBhvr>
                                      <p:to>
                                        <p:strVal val="visible"/>
                                      </p:to>
                                    </p:set>
                                    <p:animEffect transition="in" filter="fade">
                                      <p:cBhvr>
                                        <p:cTn id="26" dur="500"/>
                                        <p:tgtEl>
                                          <p:spTgt spid="65166584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130673485"/>
                                        </p:tgtEl>
                                        <p:attrNameLst>
                                          <p:attrName>style.visibility</p:attrName>
                                        </p:attrNameLst>
                                      </p:cBhvr>
                                      <p:to>
                                        <p:strVal val="visible"/>
                                      </p:to>
                                    </p:set>
                                    <p:animEffect transition="in" filter="fade">
                                      <p:cBhvr>
                                        <p:cTn id="31" dur="500"/>
                                        <p:tgtEl>
                                          <p:spTgt spid="113067348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059613969"/>
                                        </p:tgtEl>
                                        <p:attrNameLst>
                                          <p:attrName>style.visibility</p:attrName>
                                        </p:attrNameLst>
                                      </p:cBhvr>
                                      <p:to>
                                        <p:strVal val="visible"/>
                                      </p:to>
                                    </p:set>
                                    <p:animEffect transition="in" filter="fade">
                                      <p:cBhvr>
                                        <p:cTn id="34" dur="500"/>
                                        <p:tgtEl>
                                          <p:spTgt spid="2059613969"/>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574329554"/>
                                        </p:tgtEl>
                                        <p:attrNameLst>
                                          <p:attrName>style.visibility</p:attrName>
                                        </p:attrNameLst>
                                      </p:cBhvr>
                                      <p:to>
                                        <p:strVal val="visible"/>
                                      </p:to>
                                    </p:set>
                                    <p:animEffect transition="in" filter="fade">
                                      <p:cBhvr>
                                        <p:cTn id="39" dur="500"/>
                                        <p:tgtEl>
                                          <p:spTgt spid="157432955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84162420"/>
                                        </p:tgtEl>
                                        <p:attrNameLst>
                                          <p:attrName>style.visibility</p:attrName>
                                        </p:attrNameLst>
                                      </p:cBhvr>
                                      <p:to>
                                        <p:strVal val="visible"/>
                                      </p:to>
                                    </p:set>
                                    <p:animEffect transition="in" filter="fade">
                                      <p:cBhvr>
                                        <p:cTn id="42" dur="500"/>
                                        <p:tgtEl>
                                          <p:spTgt spid="78416242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49250666"/>
                                        </p:tgtEl>
                                        <p:attrNameLst>
                                          <p:attrName>style.visibility</p:attrName>
                                        </p:attrNameLst>
                                      </p:cBhvr>
                                      <p:to>
                                        <p:strVal val="visible"/>
                                      </p:to>
                                    </p:set>
                                    <p:animEffect transition="in" filter="fade">
                                      <p:cBhvr>
                                        <p:cTn id="47" dur="500"/>
                                        <p:tgtEl>
                                          <p:spTgt spid="1949250666"/>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609934215"/>
                                        </p:tgtEl>
                                        <p:attrNameLst>
                                          <p:attrName>style.visibility</p:attrName>
                                        </p:attrNameLst>
                                      </p:cBhvr>
                                      <p:to>
                                        <p:strVal val="visible"/>
                                      </p:to>
                                    </p:set>
                                    <p:animEffect transition="in" filter="fade">
                                      <p:cBhvr>
                                        <p:cTn id="50" dur="500"/>
                                        <p:tgtEl>
                                          <p:spTgt spid="6099342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823609" grpId="0" animBg="1"/>
      <p:bldP spid="114018684" grpId="0"/>
      <p:bldP spid="372422021" grpId="0" animBg="1"/>
      <p:bldP spid="2119876617" grpId="0"/>
      <p:bldP spid="476981617" grpId="0" animBg="1"/>
      <p:bldP spid="651665845" grpId="0"/>
      <p:bldP spid="1130673485" grpId="0" animBg="1"/>
      <p:bldP spid="2059613969" grpId="0"/>
      <p:bldP spid="1574329554" grpId="0" animBg="1"/>
      <p:bldP spid="784162420" grpId="0"/>
      <p:bldP spid="1949250666" grpId="0" animBg="1"/>
      <p:bldP spid="609934215"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86968553" name="Freeform: Shape 3"/>
          <p:cNvSpPr/>
          <p:nvPr/>
        </p:nvSpPr>
        <p:spPr bwMode="auto">
          <a:xfrm>
            <a:off x="1017270" y="1639922"/>
            <a:ext cx="4395167" cy="3343558"/>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 sz="4500"/>
              <a:t>NHS COVID-19 Contact Tracing App</a:t>
            </a:r>
            <a:endParaRPr/>
          </a:p>
        </p:txBody>
      </p:sp>
      <p:sp>
        <p:nvSpPr>
          <p:cNvPr id="1241812942" name="TextBox 5"/>
          <p:cNvSpPr txBox="1"/>
          <p:nvPr/>
        </p:nvSpPr>
        <p:spPr bwMode="auto">
          <a:xfrm>
            <a:off x="251460" y="5543550"/>
            <a:ext cx="2366010" cy="584775"/>
          </a:xfrm>
          <a:prstGeom prst="rect">
            <a:avLst/>
          </a:prstGeom>
          <a:noFill/>
          <a:ln w="57150">
            <a:solidFill>
              <a:schemeClr val="bg1"/>
            </a:solidFill>
          </a:ln>
        </p:spPr>
        <p:txBody>
          <a:bodyPr wrap="square" rtlCol="0">
            <a:spAutoFit/>
          </a:bodyPr>
          <a:lstStyle/>
          <a:p>
            <a:pPr>
              <a:defRPr/>
            </a:pPr>
            <a:r>
              <a:rPr lang="en-GB" sz="3200">
                <a:solidFill>
                  <a:schemeClr val="bg1"/>
                </a:solidFill>
              </a:rPr>
              <a:t>Innovation 3</a:t>
            </a:r>
            <a:endParaRPr/>
          </a:p>
        </p:txBody>
      </p:sp>
      <p:pic>
        <p:nvPicPr>
          <p:cNvPr id="771879228" name="Picture 771879227"/>
          <p:cNvPicPr>
            <a:picLocks noChangeAspect="1"/>
          </p:cNvPicPr>
          <p:nvPr/>
        </p:nvPicPr>
        <p:blipFill rotWithShape="1">
          <a:blip r:embed="rId3"/>
          <a:stretch/>
        </p:blipFill>
        <p:spPr bwMode="auto">
          <a:xfrm>
            <a:off x="6907962" y="1524171"/>
            <a:ext cx="3281623" cy="3281623"/>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44512648" name="TextBox 444512647"/>
          <p:cNvSpPr txBox="1"/>
          <p:nvPr/>
        </p:nvSpPr>
        <p:spPr bwMode="auto">
          <a:xfrm>
            <a:off x="3621428" y="327914"/>
            <a:ext cx="7098254" cy="457559"/>
          </a:xfrm>
          <a:prstGeom prst="rect">
            <a:avLst/>
          </a:prstGeom>
          <a:noFill/>
        </p:spPr>
        <p:txBody>
          <a:bodyPr vertOverflow="overflow" horzOverflow="overflow" vert="horz" wrap="square" lIns="91440" tIns="45720" rIns="91440" bIns="45720" numCol="1" spcCol="0" rtlCol="0" fromWordArt="0" anchor="t" anchorCtr="0" forceAA="0" compatLnSpc="0">
            <a:spAutoFit/>
          </a:bodyPr>
          <a:lstStyle/>
          <a:p>
            <a:pPr algn="l">
              <a:defRPr/>
            </a:pPr>
            <a:r>
              <a:rPr sz="2400" b="1"/>
              <a:t>Introducing the NHS COVID-19 Contact Tracing App</a:t>
            </a:r>
          </a:p>
        </p:txBody>
      </p:sp>
      <p:graphicFrame>
        <p:nvGraphicFramePr>
          <p:cNvPr id="627223258" name="Object 627223257"/>
          <p:cNvGraphicFramePr>
            <a:graphicFrameLocks noChangeAspect="1"/>
          </p:cNvGraphicFramePr>
          <p:nvPr/>
        </p:nvGraphicFramePr>
        <p:xfrm>
          <a:off x="3677457" y="833485"/>
          <a:ext cx="7042225" cy="4929557"/>
        </p:xfrm>
        <a:graphic>
          <a:graphicData uri="http://schemas.openxmlformats.org/presentationml/2006/ole">
            <mc:AlternateContent xmlns:mc="http://schemas.openxmlformats.org/markup-compatibility/2006">
              <mc:Choice xmlns:v="urn:schemas-microsoft-com:vml" Requires="v">
                <p:oleObj name="oleObj" r:id="rId3" imgW="0" imgH="0" progId="asc.{38E022EA-AD92-45FC-B22B-49DF39746DB4}">
                  <p:embed/>
                </p:oleObj>
              </mc:Choice>
              <mc:Fallback>
                <p:oleObj name="oleObj" r:id="rId3" imgW="0" imgH="0" progId="asc.{38E022EA-AD92-45FC-B22B-49DF39746DB4}">
                  <p:embed/>
                  <p:pic>
                    <p:nvPicPr>
                      <p:cNvPr id="627223258" name="Object 627223257"/>
                      <p:cNvPicPr/>
                      <p:nvPr/>
                    </p:nvPicPr>
                    <p:blipFill rotWithShape="1">
                      <a:blip r:embed="rId4"/>
                      <a:stretch/>
                    </p:blipFill>
                    <p:spPr bwMode="auto">
                      <a:xfrm>
                        <a:off x="3677457" y="833485"/>
                        <a:ext cx="7042225" cy="4929557"/>
                      </a:xfrm>
                      <a:prstGeom prst="rect">
                        <a:avLst/>
                      </a:prstGeom>
                    </p:spPr>
                  </p:pic>
                </p:oleObj>
              </mc:Fallback>
            </mc:AlternateContent>
          </a:graphicData>
        </a:graphic>
      </p:graphicFrame>
      <p:sp>
        <p:nvSpPr>
          <p:cNvPr id="625672717" name="TextBox 625672716"/>
          <p:cNvSpPr txBox="1"/>
          <p:nvPr/>
        </p:nvSpPr>
        <p:spPr bwMode="auto">
          <a:xfrm>
            <a:off x="3677457" y="6122296"/>
            <a:ext cx="4843203" cy="640440"/>
          </a:xfrm>
          <a:prstGeom prst="rect">
            <a:avLst/>
          </a:prstGeom>
          <a:noFill/>
        </p:spPr>
        <p:txBody>
          <a:bodyPr vertOverflow="overflow" horzOverflow="overflow" vert="horz" wrap="square" lIns="91440" tIns="45720" rIns="91440" bIns="45720" numCol="1" spcCol="0" rtlCol="0" fromWordArt="0" anchor="t" anchorCtr="0" forceAA="0" compatLnSpc="0">
            <a:spAutoFit/>
          </a:bodyPr>
          <a:lstStyle/>
          <a:p>
            <a:pPr algn="l">
              <a:defRPr/>
            </a:pPr>
            <a:r>
              <a:rPr lang="en" b="0" i="0" u="none" strike="noStrike" cap="none" spc="0">
                <a:solidFill>
                  <a:schemeClr val="tx1"/>
                </a:solidFill>
                <a:latin typeface="Calibri"/>
                <a:ea typeface="Calibri"/>
                <a:cs typeface="Calibri"/>
              </a:rPr>
              <a:t>Link to video:</a:t>
            </a:r>
            <a:br>
              <a:rPr lang="en-US" b="0" i="0" u="none" strike="noStrike" cap="none" spc="0">
                <a:solidFill>
                  <a:schemeClr val="tx1"/>
                </a:solidFill>
                <a:latin typeface="Calibri"/>
                <a:ea typeface="Calibri"/>
                <a:cs typeface="Calibri"/>
              </a:rPr>
            </a:br>
            <a:r>
              <a:rPr lang="en-US" b="0" i="0" u="sng" strike="noStrike" cap="none" spc="0">
                <a:solidFill>
                  <a:schemeClr val="tx1"/>
                </a:solidFill>
                <a:latin typeface="Calibri"/>
                <a:ea typeface="Calibri"/>
                <a:cs typeface="Calibri"/>
                <a:hlinkClick r:id="rId5"/>
              </a:rPr>
              <a:t>https://www.youtube.com/watch?v=a00zOkeKfjA</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01358145" name="Title 1"/>
          <p:cNvSpPr>
            <a:spLocks noGrp="1"/>
          </p:cNvSpPr>
          <p:nvPr>
            <p:ph type="title"/>
          </p:nvPr>
        </p:nvSpPr>
        <p:spPr bwMode="auto">
          <a:xfrm>
            <a:off x="3198081" y="180173"/>
            <a:ext cx="8991165" cy="1325562"/>
          </a:xfrm>
        </p:spPr>
        <p:txBody>
          <a:bodyPr vertOverflow="overflow" horzOverflow="overflow" vert="horz" wrap="square" lIns="91440" tIns="45720" rIns="91440" bIns="45720" numCol="1" spcCol="0" rtlCol="0" fromWordArt="0" anchor="ctr" anchorCtr="0" forceAA="0" compatLnSpc="0">
            <a:normAutofit fontScale="90000"/>
          </a:bodyPr>
          <a:lstStyle/>
          <a:p>
            <a:pPr>
              <a:defRPr/>
            </a:pPr>
            <a:r>
              <a:rPr lang="en-GB" sz="4800" b="1" dirty="0">
                <a:latin typeface="Calibri"/>
                <a:ea typeface="Calibri"/>
                <a:cs typeface="Calibri"/>
              </a:rPr>
              <a:t>Case study – </a:t>
            </a:r>
            <a:r>
              <a:rPr lang="en-GB" sz="4800" b="1" i="0" u="none" strike="noStrike" cap="none" spc="0" dirty="0">
                <a:latin typeface="Calibri"/>
                <a:ea typeface="Calibri"/>
                <a:cs typeface="Calibri"/>
              </a:rPr>
              <a:t>NHS COVID-19 App</a:t>
            </a:r>
            <a:r>
              <a:rPr lang="en-GB" sz="4800" b="1" dirty="0">
                <a:latin typeface="Calibri"/>
                <a:ea typeface="Calibri"/>
                <a:cs typeface="Calibri"/>
              </a:rPr>
              <a:t> (2020–2023)</a:t>
            </a:r>
            <a:endParaRPr lang="en-US" b="1" dirty="0">
              <a:latin typeface="Calibri"/>
              <a:ea typeface="Calibri"/>
              <a:cs typeface="Calibri"/>
            </a:endParaRPr>
          </a:p>
        </p:txBody>
      </p:sp>
      <p:sp>
        <p:nvSpPr>
          <p:cNvPr id="2030730752" name="Content Placeholder 2"/>
          <p:cNvSpPr>
            <a:spLocks noGrp="1"/>
          </p:cNvSpPr>
          <p:nvPr>
            <p:ph idx="1"/>
          </p:nvPr>
        </p:nvSpPr>
        <p:spPr bwMode="auto">
          <a:xfrm>
            <a:off x="3518888" y="1690687"/>
            <a:ext cx="8217479" cy="4667249"/>
          </a:xfrm>
        </p:spPr>
        <p:txBody>
          <a:bodyPr vertOverflow="overflow" horzOverflow="overflow" vert="horz" wrap="square" lIns="91440" tIns="45720" rIns="91440" bIns="45720" numCol="1" spcCol="0" rtlCol="0" fromWordArt="0" anchor="t" anchorCtr="0" forceAA="0" compatLnSpc="0">
            <a:normAutofit fontScale="80000" lnSpcReduction="10000"/>
          </a:bodyPr>
          <a:lstStyle/>
          <a:p>
            <a:pPr>
              <a:defRPr/>
            </a:pPr>
            <a:r>
              <a:rPr lang="en-GB" sz="2800" b="0" i="0" u="none" strike="noStrike" cap="none" spc="0" dirty="0">
                <a:latin typeface="Calibri"/>
                <a:ea typeface="Calibri"/>
                <a:cs typeface="Calibri"/>
              </a:rPr>
              <a:t>The NHS COVID-19 Contact Tracing App was a digital public health tool developed to support contact tracing, exposure notification, and risk communication during the COVID-19 pandemic in England</a:t>
            </a:r>
            <a:r>
              <a:rPr lang="en-GB" dirty="0">
                <a:latin typeface="Calibri"/>
                <a:ea typeface="Calibri"/>
                <a:cs typeface="Calibri"/>
              </a:rPr>
              <a:t> &amp; </a:t>
            </a:r>
            <a:r>
              <a:rPr lang="en-GB" dirty="0" err="1">
                <a:latin typeface="Calibri"/>
                <a:ea typeface="Calibri"/>
                <a:cs typeface="Calibri"/>
              </a:rPr>
              <a:t>wales</a:t>
            </a:r>
            <a:r>
              <a:rPr lang="en-GB" sz="2800" b="0" i="0" u="none" strike="noStrike" cap="none" spc="0" dirty="0">
                <a:latin typeface="Calibri"/>
                <a:ea typeface="Calibri"/>
                <a:cs typeface="Calibri"/>
              </a:rPr>
              <a:t>.</a:t>
            </a:r>
            <a:endParaRPr dirty="0"/>
          </a:p>
          <a:p>
            <a:pPr>
              <a:defRPr/>
            </a:pPr>
            <a:r>
              <a:rPr lang="en-GB" sz="2800" b="0" i="0" u="none" strike="noStrike" cap="none" spc="0" dirty="0">
                <a:latin typeface="Calibri"/>
                <a:ea typeface="Calibri"/>
                <a:cs typeface="Calibri"/>
              </a:rPr>
              <a:t>Launched as part of the national Test and Trace programme, the app aimed to reduce viral transmission by enabling rapid identification of close contacts, supporting self-isolation, and complementing traditional public health and NHS workforce responses.</a:t>
            </a:r>
          </a:p>
          <a:p>
            <a:pPr>
              <a:defRPr/>
            </a:pPr>
            <a:r>
              <a:rPr lang="en-GB" sz="2800" b="0" i="0" u="none" strike="noStrike" cap="none" spc="0" dirty="0">
                <a:latin typeface="Calibri"/>
                <a:ea typeface="Calibri"/>
                <a:cs typeface="Calibri"/>
              </a:rPr>
              <a:t>While the app demonstrated measurable epidemiological impact, it also raised important questions regarding effectiveness, workforce burden, public trust, and digital inclusion.</a:t>
            </a:r>
          </a:p>
          <a:p>
            <a:pPr>
              <a:defRPr/>
            </a:pPr>
            <a:r>
              <a:rPr lang="en-GB" b="1" dirty="0">
                <a:latin typeface="Calibri"/>
                <a:ea typeface="Calibri"/>
                <a:cs typeface="Calibri"/>
              </a:rPr>
              <a:t>Discontinued in April 2023</a:t>
            </a:r>
            <a:r>
              <a:rPr lang="en-GB" dirty="0">
                <a:latin typeface="Calibri"/>
                <a:ea typeface="Calibri"/>
                <a:cs typeface="Calibri"/>
              </a:rPr>
              <a:t> (</a:t>
            </a:r>
            <a:r>
              <a:rPr lang="en-GB" dirty="0">
                <a:ea typeface="+mn-lt"/>
                <a:cs typeface="+mn-lt"/>
              </a:rPr>
              <a:t>UK Health Security Agency (2022) </a:t>
            </a:r>
            <a:r>
              <a:rPr lang="en-GB" i="1" dirty="0">
                <a:ea typeface="+mn-lt"/>
                <a:cs typeface="+mn-lt"/>
              </a:rPr>
              <a:t>NHS COVID-19 app statistics</a:t>
            </a:r>
            <a:r>
              <a:rPr lang="en-GB" dirty="0">
                <a:ea typeface="+mn-lt"/>
                <a:cs typeface="+mn-lt"/>
              </a:rPr>
              <a:t>. Available at: </a:t>
            </a:r>
            <a:r>
              <a:rPr lang="en-GB" dirty="0">
                <a:ea typeface="+mn-lt"/>
                <a:cs typeface="+mn-lt"/>
                <a:hlinkClick r:id="rId3"/>
              </a:rPr>
              <a:t>GOV.UK – NHS COVID-19 app statistics</a:t>
            </a:r>
            <a:r>
              <a:rPr lang="en-GB" dirty="0">
                <a:ea typeface="+mn-lt"/>
                <a:cs typeface="+mn-lt"/>
              </a:rPr>
              <a:t>)</a:t>
            </a:r>
            <a:endParaRPr lang="en-GB" dirty="0">
              <a:latin typeface="Calibri"/>
              <a:ea typeface="Calibri"/>
              <a:cs typeface="Calibri"/>
            </a:endParaRPr>
          </a:p>
        </p:txBody>
      </p:sp>
      <p:sp>
        <p:nvSpPr>
          <p:cNvPr id="207747155" name="Title 1"/>
          <p:cNvSpPr txBox="1"/>
          <p:nvPr/>
        </p:nvSpPr>
        <p:spPr bwMode="auto">
          <a:xfrm>
            <a:off x="153892" y="1690687"/>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b="1">
                <a:solidFill>
                  <a:schemeClr val="bg1"/>
                </a:solidFill>
              </a:rPr>
              <a:t>NHS COVID-19 App</a:t>
            </a:r>
            <a:endParaRPr/>
          </a:p>
        </p:txBody>
      </p:sp>
      <p:pic>
        <p:nvPicPr>
          <p:cNvPr id="1398778333" name="Picture 1398778332"/>
          <p:cNvPicPr>
            <a:picLocks noChangeAspect="1"/>
          </p:cNvPicPr>
          <p:nvPr/>
        </p:nvPicPr>
        <p:blipFill rotWithShape="1">
          <a:blip r:embed="rId4"/>
          <a:stretch/>
        </p:blipFill>
        <p:spPr bwMode="auto">
          <a:xfrm>
            <a:off x="864456" y="4078287"/>
            <a:ext cx="1714500" cy="1714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30730752">
                                            <p:txEl>
                                              <p:pRg st="0" end="0"/>
                                            </p:txEl>
                                          </p:spTgt>
                                        </p:tgtEl>
                                        <p:attrNameLst>
                                          <p:attrName>style.visibility</p:attrName>
                                        </p:attrNameLst>
                                      </p:cBhvr>
                                      <p:to>
                                        <p:strVal val="visible"/>
                                      </p:to>
                                    </p:set>
                                    <p:animEffect transition="in" filter="fade">
                                      <p:cBhvr>
                                        <p:cTn id="7" dur="500"/>
                                        <p:tgtEl>
                                          <p:spTgt spid="203073075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30730752">
                                            <p:txEl>
                                              <p:pRg st="1" end="1"/>
                                            </p:txEl>
                                          </p:spTgt>
                                        </p:tgtEl>
                                        <p:attrNameLst>
                                          <p:attrName>style.visibility</p:attrName>
                                        </p:attrNameLst>
                                      </p:cBhvr>
                                      <p:to>
                                        <p:strVal val="visible"/>
                                      </p:to>
                                    </p:set>
                                    <p:animEffect transition="in" filter="fade">
                                      <p:cBhvr>
                                        <p:cTn id="12" dur="500"/>
                                        <p:tgtEl>
                                          <p:spTgt spid="203073075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90076529" name="Title 1"/>
          <p:cNvSpPr>
            <a:spLocks noGrp="1"/>
          </p:cNvSpPr>
          <p:nvPr>
            <p:ph type="title"/>
          </p:nvPr>
        </p:nvSpPr>
        <p:spPr bwMode="auto"/>
        <p:txBody>
          <a:bodyPr>
            <a:normAutofit/>
          </a:bodyPr>
          <a:lstStyle/>
          <a:p>
            <a:pPr>
              <a:defRPr/>
            </a:pPr>
            <a:r>
              <a:rPr lang="en-GB" sz="4800" b="1">
                <a:latin typeface="Calibri"/>
              </a:rPr>
              <a:t>Impact on </a:t>
            </a:r>
            <a:r>
              <a:rPr lang="en" sz="4800" b="1">
                <a:latin typeface="Calibri"/>
              </a:rPr>
              <a:t>Individual</a:t>
            </a:r>
            <a:r>
              <a:rPr lang="en-GB" sz="4800" b="1">
                <a:latin typeface="Calibri"/>
              </a:rPr>
              <a:t> Health </a:t>
            </a:r>
            <a:endParaRPr/>
          </a:p>
        </p:txBody>
      </p:sp>
      <p:sp>
        <p:nvSpPr>
          <p:cNvPr id="1313352841" name="Content Placeholder 2"/>
          <p:cNvSpPr>
            <a:spLocks noGrp="1"/>
          </p:cNvSpPr>
          <p:nvPr>
            <p:ph idx="1"/>
          </p:nvPr>
        </p:nvSpPr>
        <p:spPr bwMode="auto">
          <a:xfrm>
            <a:off x="3452326" y="1503924"/>
            <a:ext cx="8284043" cy="1325563"/>
          </a:xfrm>
          <a:prstGeom prst="rect">
            <a:avLst/>
          </a:prstGeom>
          <a:ln w="19050">
            <a:solidFill>
              <a:srgbClr val="002060"/>
            </a:solidFill>
          </a:ln>
        </p:spPr>
        <p:txBody>
          <a:bodyPr vertOverflow="overflow" horzOverflow="overflow" vert="horz" wrap="square" lIns="91440" tIns="45720" rIns="91440" bIns="45720" numCol="1" spcCol="0" rtlCol="0" fromWordArt="0" anchor="t" anchorCtr="0" forceAA="0" compatLnSpc="0">
            <a:normAutofit fontScale="80000" lnSpcReduction="14000"/>
          </a:bodyPr>
          <a:lstStyle/>
          <a:p>
            <a:pPr marL="0" indent="0">
              <a:buNone/>
              <a:defRPr/>
            </a:pPr>
            <a:r>
              <a:rPr lang="en-GB" sz="2400" b="0" i="0" u="none" strike="noStrike" cap="none" spc="0">
                <a:solidFill>
                  <a:schemeClr val="tx1"/>
                </a:solidFill>
                <a:latin typeface="Calibri"/>
                <a:ea typeface="Calibri"/>
                <a:cs typeface="Calibri"/>
              </a:rPr>
              <a:t>The NHS COVID-19 Contact Tracing App influenced individual health primarily by supporting early risk awareness and enabling timely behavioural responses, such as testing and self-isolation. However, its effectiveness depended on user uptake, digital literacy, and trust in data use, raising concerns about unequal individual benefit and unintended harms.</a:t>
            </a:r>
            <a:endParaRPr lang="en-GB" sz="2400"/>
          </a:p>
        </p:txBody>
      </p:sp>
      <p:sp>
        <p:nvSpPr>
          <p:cNvPr id="1268922628" name="Partial Circle 6"/>
          <p:cNvSpPr/>
          <p:nvPr/>
        </p:nvSpPr>
        <p:spPr bwMode="auto">
          <a:xfrm>
            <a:off x="3198081" y="3294063"/>
            <a:ext cx="3122082" cy="3122082"/>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729628321" name="Freeform: Shape 7"/>
          <p:cNvSpPr/>
          <p:nvPr/>
        </p:nvSpPr>
        <p:spPr bwMode="auto">
          <a:xfrm>
            <a:off x="4759122" y="3294063"/>
            <a:ext cx="6977244" cy="3122082"/>
          </a:xfrm>
          <a:custGeom>
            <a:avLst/>
            <a:gdLst>
              <a:gd name="connsiteX0" fmla="*/ 0 w 6977245"/>
              <a:gd name="connsiteY0" fmla="*/ 0 h 3122082"/>
              <a:gd name="connsiteX1" fmla="*/ 6977245 w 6977245"/>
              <a:gd name="connsiteY1" fmla="*/ 0 h 3122082"/>
              <a:gd name="connsiteX2" fmla="*/ 6977245 w 6977245"/>
              <a:gd name="connsiteY2" fmla="*/ 3122082 h 3122082"/>
              <a:gd name="connsiteX3" fmla="*/ 0 w 6977245"/>
              <a:gd name="connsiteY3" fmla="*/ 3122082 h 3122082"/>
              <a:gd name="connsiteX4" fmla="*/ 0 w 6977245"/>
              <a:gd name="connsiteY4" fmla="*/ 0 h 3122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3122082" extrusionOk="0">
                <a:moveTo>
                  <a:pt x="0" y="0"/>
                </a:moveTo>
                <a:lnTo>
                  <a:pt x="6977245" y="0"/>
                </a:lnTo>
                <a:lnTo>
                  <a:pt x="6977245" y="3122082"/>
                </a:lnTo>
                <a:lnTo>
                  <a:pt x="0" y="3122082"/>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2710177" numCol="1" spcCol="1269" anchor="ctr" anchorCtr="0">
            <a:noAutofit/>
          </a:bodyPr>
          <a:lstStyle/>
          <a:p>
            <a:pPr marL="0" lvl="0" indent="0" algn="ctr" defTabSz="1022349">
              <a:lnSpc>
                <a:spcPct val="90000"/>
              </a:lnSpc>
              <a:spcBef>
                <a:spcPts val="0"/>
              </a:spcBef>
              <a:spcAft>
                <a:spcPts val="0"/>
              </a:spcAft>
              <a:buNone/>
              <a:defRPr/>
            </a:pPr>
            <a:r>
              <a:rPr lang="en-GB" sz="2300" b="1" i="0" u="none" strike="noStrike" cap="none" spc="0">
                <a:solidFill>
                  <a:schemeClr val="dk1">
                    <a:hueOff val="0"/>
                    <a:satOff val="0"/>
                    <a:lumOff val="0"/>
                    <a:alphaOff val="0"/>
                  </a:schemeClr>
                </a:solidFill>
                <a:latin typeface="Calibri"/>
                <a:ea typeface="Calibri"/>
                <a:cs typeface="Calibri"/>
              </a:rPr>
              <a:t>Early Risk Notification and Exposure Awareness</a:t>
            </a:r>
            <a:endParaRPr/>
          </a:p>
        </p:txBody>
      </p:sp>
      <p:sp>
        <p:nvSpPr>
          <p:cNvPr id="1604143779" name="Partial Circle 8"/>
          <p:cNvSpPr/>
          <p:nvPr/>
        </p:nvSpPr>
        <p:spPr bwMode="auto">
          <a:xfrm>
            <a:off x="3594960" y="3706800"/>
            <a:ext cx="2466443" cy="2466443"/>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338456435" name="Freeform: Shape 9"/>
          <p:cNvSpPr/>
          <p:nvPr/>
        </p:nvSpPr>
        <p:spPr bwMode="auto">
          <a:xfrm>
            <a:off x="4759122" y="3793595"/>
            <a:ext cx="6977244" cy="2466443"/>
          </a:xfrm>
          <a:custGeom>
            <a:avLst/>
            <a:gdLst>
              <a:gd name="connsiteX0" fmla="*/ 0 w 6977245"/>
              <a:gd name="connsiteY0" fmla="*/ 0 h 2466444"/>
              <a:gd name="connsiteX1" fmla="*/ 6977245 w 6977245"/>
              <a:gd name="connsiteY1" fmla="*/ 0 h 2466444"/>
              <a:gd name="connsiteX2" fmla="*/ 6977245 w 6977245"/>
              <a:gd name="connsiteY2" fmla="*/ 2466444 h 2466444"/>
              <a:gd name="connsiteX3" fmla="*/ 0 w 6977245"/>
              <a:gd name="connsiteY3" fmla="*/ 2466444 h 2466444"/>
              <a:gd name="connsiteX4" fmla="*/ 0 w 6977245"/>
              <a:gd name="connsiteY4" fmla="*/ 0 h 2466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2466444" extrusionOk="0">
                <a:moveTo>
                  <a:pt x="0" y="0"/>
                </a:moveTo>
                <a:lnTo>
                  <a:pt x="6977245" y="0"/>
                </a:lnTo>
                <a:lnTo>
                  <a:pt x="6977245" y="2466444"/>
                </a:lnTo>
                <a:lnTo>
                  <a:pt x="0" y="2466444"/>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2054540" numCol="1" spcCol="1269" anchor="ctr" anchorCtr="0">
            <a:noAutofit/>
          </a:bodyPr>
          <a:lstStyle/>
          <a:p>
            <a:pPr marL="0" lvl="0" indent="0" algn="ctr" defTabSz="1022349">
              <a:lnSpc>
                <a:spcPct val="90000"/>
              </a:lnSpc>
              <a:spcBef>
                <a:spcPts val="0"/>
              </a:spcBef>
              <a:spcAft>
                <a:spcPts val="0"/>
              </a:spcAft>
              <a:buNone/>
              <a:defRPr/>
            </a:pPr>
            <a:r>
              <a:rPr lang="en-GB" sz="2100" b="1" i="0" u="none" strike="noStrike" cap="none" spc="0">
                <a:solidFill>
                  <a:schemeClr val="dk1">
                    <a:hueOff val="0"/>
                    <a:satOff val="0"/>
                    <a:lumOff val="0"/>
                    <a:alphaOff val="0"/>
                  </a:schemeClr>
                </a:solidFill>
                <a:latin typeface="Calibri"/>
                <a:ea typeface="Calibri"/>
                <a:cs typeface="Calibri"/>
              </a:rPr>
              <a:t>Support for Preventive Behaviour (Testing and Isolation)</a:t>
            </a:r>
            <a:endParaRPr sz="2100"/>
          </a:p>
        </p:txBody>
      </p:sp>
      <p:sp>
        <p:nvSpPr>
          <p:cNvPr id="1112200723" name="Partial Circle 10"/>
          <p:cNvSpPr/>
          <p:nvPr/>
        </p:nvSpPr>
        <p:spPr bwMode="auto">
          <a:xfrm>
            <a:off x="3853717" y="4293128"/>
            <a:ext cx="1810806" cy="1810806"/>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706493586" name="Freeform: Shape 11"/>
          <p:cNvSpPr/>
          <p:nvPr/>
        </p:nvSpPr>
        <p:spPr bwMode="auto">
          <a:xfrm>
            <a:off x="4759122" y="4293128"/>
            <a:ext cx="6977244" cy="1810806"/>
          </a:xfrm>
          <a:custGeom>
            <a:avLst/>
            <a:gdLst>
              <a:gd name="connsiteX0" fmla="*/ 0 w 6977245"/>
              <a:gd name="connsiteY0" fmla="*/ 0 h 1810807"/>
              <a:gd name="connsiteX1" fmla="*/ 6977245 w 6977245"/>
              <a:gd name="connsiteY1" fmla="*/ 0 h 1810807"/>
              <a:gd name="connsiteX2" fmla="*/ 6977245 w 6977245"/>
              <a:gd name="connsiteY2" fmla="*/ 1810807 h 1810807"/>
              <a:gd name="connsiteX3" fmla="*/ 0 w 6977245"/>
              <a:gd name="connsiteY3" fmla="*/ 1810807 h 1810807"/>
              <a:gd name="connsiteX4" fmla="*/ 0 w 6977245"/>
              <a:gd name="connsiteY4" fmla="*/ 0 h 1810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1810807" extrusionOk="0">
                <a:moveTo>
                  <a:pt x="0" y="0"/>
                </a:moveTo>
                <a:lnTo>
                  <a:pt x="6977245" y="0"/>
                </a:lnTo>
                <a:lnTo>
                  <a:pt x="6977245" y="1810807"/>
                </a:lnTo>
                <a:lnTo>
                  <a:pt x="0" y="1810807"/>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1398903" numCol="1" spcCol="1269" anchor="ctr" anchorCtr="0">
            <a:noAutofit/>
          </a:bodyPr>
          <a:lstStyle/>
          <a:p>
            <a:pPr marL="0" lvl="0" indent="0" algn="ctr" defTabSz="1022349">
              <a:lnSpc>
                <a:spcPct val="90000"/>
              </a:lnSpc>
              <a:spcBef>
                <a:spcPts val="0"/>
              </a:spcBef>
              <a:spcAft>
                <a:spcPts val="0"/>
              </a:spcAft>
              <a:buNone/>
              <a:defRPr/>
            </a:pPr>
            <a:r>
              <a:rPr lang="en-GB" sz="2300" b="1" i="0" u="none" strike="noStrike" cap="none" spc="0">
                <a:solidFill>
                  <a:schemeClr val="dk1">
                    <a:hueOff val="0"/>
                    <a:satOff val="0"/>
                    <a:lumOff val="0"/>
                    <a:alphaOff val="0"/>
                  </a:schemeClr>
                </a:solidFill>
                <a:latin typeface="Calibri"/>
                <a:ea typeface="Calibri"/>
                <a:cs typeface="Calibri"/>
              </a:rPr>
              <a:t>Reliance on User Compliance and Digital Literacy</a:t>
            </a:r>
            <a:endParaRPr/>
          </a:p>
        </p:txBody>
      </p:sp>
      <p:sp>
        <p:nvSpPr>
          <p:cNvPr id="420785125" name="Partial Circle 12"/>
          <p:cNvSpPr/>
          <p:nvPr/>
        </p:nvSpPr>
        <p:spPr bwMode="auto">
          <a:xfrm>
            <a:off x="4181536" y="4792662"/>
            <a:ext cx="1155169" cy="1155169"/>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355542817" name="Freeform: Shape 13"/>
          <p:cNvSpPr/>
          <p:nvPr/>
        </p:nvSpPr>
        <p:spPr bwMode="auto">
          <a:xfrm>
            <a:off x="4759122" y="4792662"/>
            <a:ext cx="6977244" cy="1155169"/>
          </a:xfrm>
          <a:custGeom>
            <a:avLst/>
            <a:gdLst>
              <a:gd name="connsiteX0" fmla="*/ 0 w 6977245"/>
              <a:gd name="connsiteY0" fmla="*/ 0 h 1155170"/>
              <a:gd name="connsiteX1" fmla="*/ 6977245 w 6977245"/>
              <a:gd name="connsiteY1" fmla="*/ 0 h 1155170"/>
              <a:gd name="connsiteX2" fmla="*/ 6977245 w 6977245"/>
              <a:gd name="connsiteY2" fmla="*/ 1155170 h 1155170"/>
              <a:gd name="connsiteX3" fmla="*/ 0 w 6977245"/>
              <a:gd name="connsiteY3" fmla="*/ 1155170 h 1155170"/>
              <a:gd name="connsiteX4" fmla="*/ 0 w 6977245"/>
              <a:gd name="connsiteY4" fmla="*/ 0 h 1155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1155170" extrusionOk="0">
                <a:moveTo>
                  <a:pt x="0" y="0"/>
                </a:moveTo>
                <a:lnTo>
                  <a:pt x="6977245" y="0"/>
                </a:lnTo>
                <a:lnTo>
                  <a:pt x="6977245" y="1155170"/>
                </a:lnTo>
                <a:lnTo>
                  <a:pt x="0" y="115517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743266" numCol="1" spcCol="1269" anchor="ctr" anchorCtr="0">
            <a:noAutofit/>
          </a:bodyPr>
          <a:lstStyle/>
          <a:p>
            <a:pPr marL="0" lvl="0" indent="0" algn="ctr" defTabSz="1022349">
              <a:lnSpc>
                <a:spcPct val="90000"/>
              </a:lnSpc>
              <a:spcBef>
                <a:spcPts val="0"/>
              </a:spcBef>
              <a:spcAft>
                <a:spcPts val="0"/>
              </a:spcAft>
              <a:buNone/>
              <a:defRPr/>
            </a:pPr>
            <a:r>
              <a:rPr lang="en-GB" sz="2300" b="1" i="0" u="none" strike="noStrike" cap="none" spc="0">
                <a:solidFill>
                  <a:schemeClr val="dk1">
                    <a:hueOff val="0"/>
                    <a:satOff val="0"/>
                    <a:lumOff val="0"/>
                    <a:alphaOff val="0"/>
                  </a:schemeClr>
                </a:solidFill>
                <a:latin typeface="Calibri"/>
                <a:ea typeface="Calibri"/>
                <a:cs typeface="Calibri"/>
              </a:rPr>
              <a:t>Anxiety and Behavioural Uncertainty from Alerts</a:t>
            </a:r>
            <a:endParaRPr/>
          </a:p>
        </p:txBody>
      </p:sp>
      <p:sp>
        <p:nvSpPr>
          <p:cNvPr id="1706436105" name="Partial Circle 14"/>
          <p:cNvSpPr/>
          <p:nvPr/>
        </p:nvSpPr>
        <p:spPr bwMode="auto">
          <a:xfrm>
            <a:off x="4509356" y="5292194"/>
            <a:ext cx="499532" cy="499532"/>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581341540" name="Freeform: Shape 15"/>
          <p:cNvSpPr/>
          <p:nvPr/>
        </p:nvSpPr>
        <p:spPr bwMode="auto">
          <a:xfrm>
            <a:off x="4759122" y="5292194"/>
            <a:ext cx="6977244" cy="499532"/>
          </a:xfrm>
          <a:custGeom>
            <a:avLst/>
            <a:gdLst>
              <a:gd name="connsiteX0" fmla="*/ 0 w 6977245"/>
              <a:gd name="connsiteY0" fmla="*/ 0 h 499533"/>
              <a:gd name="connsiteX1" fmla="*/ 6977245 w 6977245"/>
              <a:gd name="connsiteY1" fmla="*/ 0 h 499533"/>
              <a:gd name="connsiteX2" fmla="*/ 6977245 w 6977245"/>
              <a:gd name="connsiteY2" fmla="*/ 499533 h 499533"/>
              <a:gd name="connsiteX3" fmla="*/ 0 w 6977245"/>
              <a:gd name="connsiteY3" fmla="*/ 499533 h 499533"/>
              <a:gd name="connsiteX4" fmla="*/ 0 w 6977245"/>
              <a:gd name="connsiteY4" fmla="*/ 0 h 49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499533" extrusionOk="0">
                <a:moveTo>
                  <a:pt x="0" y="0"/>
                </a:moveTo>
                <a:lnTo>
                  <a:pt x="6977245" y="0"/>
                </a:lnTo>
                <a:lnTo>
                  <a:pt x="6977245" y="499533"/>
                </a:lnTo>
                <a:lnTo>
                  <a:pt x="0" y="499533"/>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87629" numCol="1" spcCol="1269" anchor="ctr" anchorCtr="0">
            <a:noAutofit/>
          </a:bodyPr>
          <a:lstStyle/>
          <a:p>
            <a:pPr marL="0" lvl="0" indent="0" algn="ctr" defTabSz="1022349">
              <a:lnSpc>
                <a:spcPct val="90000"/>
              </a:lnSpc>
              <a:spcBef>
                <a:spcPts val="0"/>
              </a:spcBef>
              <a:spcAft>
                <a:spcPts val="0"/>
              </a:spcAft>
              <a:buNone/>
              <a:defRPr/>
            </a:pPr>
            <a:r>
              <a:rPr lang="en-GB" sz="2300" b="1" i="0" u="none" strike="noStrike" cap="none" spc="0">
                <a:solidFill>
                  <a:schemeClr val="dk1">
                    <a:hueOff val="0"/>
                    <a:satOff val="0"/>
                    <a:lumOff val="0"/>
                    <a:alphaOff val="0"/>
                  </a:schemeClr>
                </a:solidFill>
                <a:latin typeface="Calibri"/>
                <a:ea typeface="Calibri"/>
                <a:cs typeface="Calibri"/>
              </a:rPr>
              <a:t>Unequal Individual Benefit Across Population Groups</a:t>
            </a:r>
            <a:endParaRPr/>
          </a:p>
        </p:txBody>
      </p:sp>
      <p:pic>
        <p:nvPicPr>
          <p:cNvPr id="517617864" name="Picture 517617863"/>
          <p:cNvPicPr>
            <a:picLocks noChangeAspect="1"/>
          </p:cNvPicPr>
          <p:nvPr/>
        </p:nvPicPr>
        <p:blipFill rotWithShape="1">
          <a:blip r:embed="rId3"/>
          <a:stretch/>
        </p:blipFill>
        <p:spPr bwMode="auto">
          <a:xfrm>
            <a:off x="773017" y="4077227"/>
            <a:ext cx="1714500" cy="1714500"/>
          </a:xfrm>
          <a:prstGeom prst="rect">
            <a:avLst/>
          </a:prstGeom>
        </p:spPr>
      </p:pic>
      <p:sp>
        <p:nvSpPr>
          <p:cNvPr id="1698910053" name="Title 1"/>
          <p:cNvSpPr txBox="1"/>
          <p:nvPr/>
        </p:nvSpPr>
        <p:spPr bwMode="auto">
          <a:xfrm>
            <a:off x="153892" y="1690688"/>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b="1">
                <a:solidFill>
                  <a:schemeClr val="bg1"/>
                </a:solidFill>
              </a:rPr>
              <a:t>NHS COVID-19 App</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29628321"/>
                                        </p:tgtEl>
                                        <p:attrNameLst>
                                          <p:attrName>style.visibility</p:attrName>
                                        </p:attrNameLst>
                                      </p:cBhvr>
                                      <p:to>
                                        <p:strVal val="visible"/>
                                      </p:to>
                                    </p:set>
                                    <p:animEffect transition="in" filter="fade">
                                      <p:cBhvr>
                                        <p:cTn id="7" dur="500"/>
                                        <p:tgtEl>
                                          <p:spTgt spid="1729628321"/>
                                        </p:tgtEl>
                                      </p:cBhvr>
                                    </p:animEffect>
                                  </p:childTnLst>
                                </p:cTn>
                              </p:par>
                              <p:par>
                                <p:cTn id="8" presetID="10" presetClass="entr" presetSubtype="0" fill="hold" nodeType="withEffect">
                                  <p:stCondLst>
                                    <p:cond delay="0"/>
                                  </p:stCondLst>
                                  <p:childTnLst>
                                    <p:set>
                                      <p:cBhvr>
                                        <p:cTn id="9" dur="1" fill="hold">
                                          <p:stCondLst>
                                            <p:cond delay="0"/>
                                          </p:stCondLst>
                                        </p:cTn>
                                        <p:tgtEl>
                                          <p:spTgt spid="1268922628"/>
                                        </p:tgtEl>
                                        <p:attrNameLst>
                                          <p:attrName>style.visibility</p:attrName>
                                        </p:attrNameLst>
                                      </p:cBhvr>
                                      <p:to>
                                        <p:strVal val="visible"/>
                                      </p:to>
                                    </p:set>
                                    <p:animEffect transition="in" filter="fade">
                                      <p:cBhvr>
                                        <p:cTn id="10" dur="500"/>
                                        <p:tgtEl>
                                          <p:spTgt spid="126892262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604143779"/>
                                        </p:tgtEl>
                                        <p:attrNameLst>
                                          <p:attrName>style.visibility</p:attrName>
                                        </p:attrNameLst>
                                      </p:cBhvr>
                                      <p:to>
                                        <p:strVal val="visible"/>
                                      </p:to>
                                    </p:set>
                                    <p:animEffect transition="in" filter="fade">
                                      <p:cBhvr>
                                        <p:cTn id="15" dur="500"/>
                                        <p:tgtEl>
                                          <p:spTgt spid="160414377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38456435"/>
                                        </p:tgtEl>
                                        <p:attrNameLst>
                                          <p:attrName>style.visibility</p:attrName>
                                        </p:attrNameLst>
                                      </p:cBhvr>
                                      <p:to>
                                        <p:strVal val="visible"/>
                                      </p:to>
                                    </p:set>
                                    <p:animEffect transition="in" filter="fade">
                                      <p:cBhvr>
                                        <p:cTn id="18" dur="500"/>
                                        <p:tgtEl>
                                          <p:spTgt spid="133845643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12200723"/>
                                        </p:tgtEl>
                                        <p:attrNameLst>
                                          <p:attrName>style.visibility</p:attrName>
                                        </p:attrNameLst>
                                      </p:cBhvr>
                                      <p:to>
                                        <p:strVal val="visible"/>
                                      </p:to>
                                    </p:set>
                                    <p:animEffect transition="in" filter="fade">
                                      <p:cBhvr>
                                        <p:cTn id="23" dur="500"/>
                                        <p:tgtEl>
                                          <p:spTgt spid="111220072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706493586"/>
                                        </p:tgtEl>
                                        <p:attrNameLst>
                                          <p:attrName>style.visibility</p:attrName>
                                        </p:attrNameLst>
                                      </p:cBhvr>
                                      <p:to>
                                        <p:strVal val="visible"/>
                                      </p:to>
                                    </p:set>
                                    <p:animEffect transition="in" filter="fade">
                                      <p:cBhvr>
                                        <p:cTn id="26" dur="500"/>
                                        <p:tgtEl>
                                          <p:spTgt spid="170649358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20785125"/>
                                        </p:tgtEl>
                                        <p:attrNameLst>
                                          <p:attrName>style.visibility</p:attrName>
                                        </p:attrNameLst>
                                      </p:cBhvr>
                                      <p:to>
                                        <p:strVal val="visible"/>
                                      </p:to>
                                    </p:set>
                                    <p:animEffect transition="in" filter="fade">
                                      <p:cBhvr>
                                        <p:cTn id="31" dur="500"/>
                                        <p:tgtEl>
                                          <p:spTgt spid="42078512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55542817"/>
                                        </p:tgtEl>
                                        <p:attrNameLst>
                                          <p:attrName>style.visibility</p:attrName>
                                        </p:attrNameLst>
                                      </p:cBhvr>
                                      <p:to>
                                        <p:strVal val="visible"/>
                                      </p:to>
                                    </p:set>
                                    <p:animEffect transition="in" filter="fade">
                                      <p:cBhvr>
                                        <p:cTn id="34" dur="500"/>
                                        <p:tgtEl>
                                          <p:spTgt spid="35554281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706436105"/>
                                        </p:tgtEl>
                                        <p:attrNameLst>
                                          <p:attrName>style.visibility</p:attrName>
                                        </p:attrNameLst>
                                      </p:cBhvr>
                                      <p:to>
                                        <p:strVal val="visible"/>
                                      </p:to>
                                    </p:set>
                                    <p:animEffect transition="in" filter="fade">
                                      <p:cBhvr>
                                        <p:cTn id="39" dur="500"/>
                                        <p:tgtEl>
                                          <p:spTgt spid="1706436105"/>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81341540"/>
                                        </p:tgtEl>
                                        <p:attrNameLst>
                                          <p:attrName>style.visibility</p:attrName>
                                        </p:attrNameLst>
                                      </p:cBhvr>
                                      <p:to>
                                        <p:strVal val="visible"/>
                                      </p:to>
                                    </p:set>
                                    <p:animEffect transition="in" filter="fade">
                                      <p:cBhvr>
                                        <p:cTn id="42" dur="500"/>
                                        <p:tgtEl>
                                          <p:spTgt spid="15813415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9628321" grpId="0" animBg="1"/>
      <p:bldP spid="1338456435" grpId="0" animBg="1"/>
      <p:bldP spid="1706493586" grpId="0" animBg="1"/>
      <p:bldP spid="355542817" grpId="0" animBg="1"/>
      <p:bldP spid="1581341540"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26805463" name="Title 1"/>
          <p:cNvSpPr>
            <a:spLocks noGrp="1"/>
          </p:cNvSpPr>
          <p:nvPr>
            <p:ph type="title"/>
          </p:nvPr>
        </p:nvSpPr>
        <p:spPr bwMode="auto">
          <a:xfrm>
            <a:off x="3780147" y="-140073"/>
            <a:ext cx="7956222" cy="1325562"/>
          </a:xfrm>
        </p:spPr>
        <p:txBody>
          <a:bodyPr/>
          <a:lstStyle/>
          <a:p>
            <a:pPr>
              <a:defRPr/>
            </a:pPr>
            <a:r>
              <a:rPr lang="en-GB" b="1">
                <a:latin typeface="Calibri"/>
              </a:rPr>
              <a:t>Impact on the NHS Workforce</a:t>
            </a:r>
            <a:endParaRPr/>
          </a:p>
        </p:txBody>
      </p:sp>
      <p:sp>
        <p:nvSpPr>
          <p:cNvPr id="516152109" name="Arrow: Right 8"/>
          <p:cNvSpPr/>
          <p:nvPr/>
        </p:nvSpPr>
        <p:spPr bwMode="auto">
          <a:xfrm>
            <a:off x="4380544" y="2968482"/>
            <a:ext cx="6763066" cy="3804537"/>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231491" name="Freeform: Shape 9"/>
          <p:cNvSpPr/>
          <p:nvPr/>
        </p:nvSpPr>
        <p:spPr bwMode="auto">
          <a:xfrm>
            <a:off x="3787785" y="4109843"/>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1" i="0" u="none" strike="noStrike" cap="none" spc="0">
                <a:solidFill>
                  <a:schemeClr val="lt1"/>
                </a:solidFill>
                <a:latin typeface="Calibri"/>
                <a:ea typeface="Calibri"/>
                <a:cs typeface="Calibri"/>
              </a:rPr>
              <a:t>Reducing Manual Contact Tracing Burden</a:t>
            </a:r>
            <a:endParaRPr/>
          </a:p>
        </p:txBody>
      </p:sp>
      <p:sp>
        <p:nvSpPr>
          <p:cNvPr id="371616347" name="Freeform: Shape 10"/>
          <p:cNvSpPr/>
          <p:nvPr/>
        </p:nvSpPr>
        <p:spPr bwMode="auto">
          <a:xfrm>
            <a:off x="5798873" y="4109843"/>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1" i="0" u="none" strike="noStrike" cap="none" spc="0">
                <a:solidFill>
                  <a:schemeClr val="lt1"/>
                </a:solidFill>
                <a:latin typeface="Calibri"/>
                <a:ea typeface="Calibri"/>
                <a:cs typeface="Calibri"/>
              </a:rPr>
              <a:t>New Coordination Demands for Public Health Teams</a:t>
            </a:r>
            <a:endParaRPr/>
          </a:p>
        </p:txBody>
      </p:sp>
      <p:sp>
        <p:nvSpPr>
          <p:cNvPr id="1478167463" name="Freeform: Shape 11"/>
          <p:cNvSpPr/>
          <p:nvPr/>
        </p:nvSpPr>
        <p:spPr bwMode="auto">
          <a:xfrm>
            <a:off x="7809962" y="4109843"/>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1" i="0" u="none" strike="noStrike" cap="none" spc="0">
                <a:solidFill>
                  <a:schemeClr val="lt1"/>
                </a:solidFill>
                <a:latin typeface="Calibri"/>
                <a:ea typeface="Calibri"/>
                <a:cs typeface="Calibri"/>
              </a:rPr>
              <a:t>Integration with Existing NHS Workflows</a:t>
            </a:r>
            <a:endParaRPr/>
          </a:p>
        </p:txBody>
      </p:sp>
      <p:sp>
        <p:nvSpPr>
          <p:cNvPr id="1488515930" name="Freeform: Shape 12"/>
          <p:cNvSpPr/>
          <p:nvPr/>
        </p:nvSpPr>
        <p:spPr bwMode="auto">
          <a:xfrm>
            <a:off x="9821049" y="4109843"/>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1" i="0" u="none" strike="noStrike" cap="none" spc="0">
                <a:solidFill>
                  <a:schemeClr val="lt1"/>
                </a:solidFill>
                <a:latin typeface="Calibri"/>
                <a:ea typeface="Calibri"/>
                <a:cs typeface="Calibri"/>
              </a:rPr>
              <a:t>Workforce Adaptation to Rapid Digital Deployment</a:t>
            </a:r>
            <a:endParaRPr/>
          </a:p>
        </p:txBody>
      </p:sp>
      <p:sp>
        <p:nvSpPr>
          <p:cNvPr id="1970193605" name="TextBox 7"/>
          <p:cNvSpPr txBox="1"/>
          <p:nvPr/>
        </p:nvSpPr>
        <p:spPr bwMode="auto">
          <a:xfrm>
            <a:off x="3385983" y="1000331"/>
            <a:ext cx="8841462" cy="2286359"/>
          </a:xfrm>
          <a:prstGeom prst="rect">
            <a:avLst/>
          </a:prstGeom>
          <a:noFill/>
          <a:ln w="15875">
            <a:solidFill>
              <a:srgbClr val="002060"/>
            </a:solidFill>
          </a:ln>
        </p:spPr>
        <p:txBody>
          <a:bodyPr wrap="square">
            <a:spAutoFit/>
          </a:bodyPr>
          <a:lstStyle/>
          <a:p>
            <a:pPr marL="349965" indent="-349965">
              <a:buFont typeface="Arial"/>
              <a:buChar char="•"/>
              <a:defRPr/>
            </a:pPr>
            <a:r>
              <a:rPr lang="en-GB" sz="2400" b="0" i="0" u="none" strike="noStrike" cap="none" spc="0">
                <a:solidFill>
                  <a:schemeClr val="tx1"/>
                </a:solidFill>
                <a:latin typeface="Calibri"/>
                <a:ea typeface="Calibri"/>
                <a:cs typeface="Calibri"/>
              </a:rPr>
              <a:t>The NHS COVID-19 Contact Tracing App altered NHS workforce dynamics by partially automating exposure notification and reducing reliance on manual contact tracing. </a:t>
            </a:r>
          </a:p>
          <a:p>
            <a:pPr marL="349965" indent="-349965">
              <a:buFont typeface="Arial"/>
              <a:buChar char="•"/>
              <a:defRPr/>
            </a:pPr>
            <a:r>
              <a:rPr lang="en-GB" sz="2400" b="0" i="0" u="none" strike="noStrike" cap="none" spc="0">
                <a:solidFill>
                  <a:schemeClr val="tx1"/>
                </a:solidFill>
                <a:latin typeface="Calibri"/>
                <a:ea typeface="Calibri"/>
                <a:cs typeface="Calibri"/>
              </a:rPr>
              <a:t>While this supported workforce capacity during peak transmission, it also introduced new coordination challenges between digital systems, public health teams, and frontline staff.</a:t>
            </a:r>
            <a:endParaRPr/>
          </a:p>
        </p:txBody>
      </p:sp>
      <p:pic>
        <p:nvPicPr>
          <p:cNvPr id="1425532615" name="Picture 1425532614"/>
          <p:cNvPicPr>
            <a:picLocks noChangeAspect="1"/>
          </p:cNvPicPr>
          <p:nvPr/>
        </p:nvPicPr>
        <p:blipFill rotWithShape="1">
          <a:blip r:embed="rId3"/>
          <a:stretch/>
        </p:blipFill>
        <p:spPr bwMode="auto">
          <a:xfrm>
            <a:off x="773017" y="4159249"/>
            <a:ext cx="1714500" cy="1714500"/>
          </a:xfrm>
          <a:prstGeom prst="rect">
            <a:avLst/>
          </a:prstGeom>
        </p:spPr>
      </p:pic>
      <p:sp>
        <p:nvSpPr>
          <p:cNvPr id="2032085269" name="Title 1"/>
          <p:cNvSpPr txBox="1"/>
          <p:nvPr/>
        </p:nvSpPr>
        <p:spPr bwMode="auto">
          <a:xfrm>
            <a:off x="153892" y="1690687"/>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b="1">
                <a:solidFill>
                  <a:schemeClr val="bg1"/>
                </a:solidFill>
              </a:rPr>
              <a:t>NHS COVID-19 App</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6152109"/>
                                        </p:tgtEl>
                                        <p:attrNameLst>
                                          <p:attrName>style.visibility</p:attrName>
                                        </p:attrNameLst>
                                      </p:cBhvr>
                                      <p:to>
                                        <p:strVal val="visible"/>
                                      </p:to>
                                    </p:set>
                                    <p:animEffect transition="in" filter="fade">
                                      <p:cBhvr>
                                        <p:cTn id="7" dur="500"/>
                                        <p:tgtEl>
                                          <p:spTgt spid="51615210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231491"/>
                                        </p:tgtEl>
                                        <p:attrNameLst>
                                          <p:attrName>style.visibility</p:attrName>
                                        </p:attrNameLst>
                                      </p:cBhvr>
                                      <p:to>
                                        <p:strVal val="visible"/>
                                      </p:to>
                                    </p:set>
                                    <p:animEffect transition="in" filter="fade">
                                      <p:cBhvr>
                                        <p:cTn id="10" dur="500"/>
                                        <p:tgtEl>
                                          <p:spTgt spid="1923149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71616347"/>
                                        </p:tgtEl>
                                        <p:attrNameLst>
                                          <p:attrName>style.visibility</p:attrName>
                                        </p:attrNameLst>
                                      </p:cBhvr>
                                      <p:to>
                                        <p:strVal val="visible"/>
                                      </p:to>
                                    </p:set>
                                    <p:animEffect transition="in" filter="fade">
                                      <p:cBhvr>
                                        <p:cTn id="15" dur="500"/>
                                        <p:tgtEl>
                                          <p:spTgt spid="37161634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478167463"/>
                                        </p:tgtEl>
                                        <p:attrNameLst>
                                          <p:attrName>style.visibility</p:attrName>
                                        </p:attrNameLst>
                                      </p:cBhvr>
                                      <p:to>
                                        <p:strVal val="visible"/>
                                      </p:to>
                                    </p:set>
                                    <p:animEffect transition="in" filter="fade">
                                      <p:cBhvr>
                                        <p:cTn id="20" dur="500"/>
                                        <p:tgtEl>
                                          <p:spTgt spid="147816746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488515930"/>
                                        </p:tgtEl>
                                        <p:attrNameLst>
                                          <p:attrName>style.visibility</p:attrName>
                                        </p:attrNameLst>
                                      </p:cBhvr>
                                      <p:to>
                                        <p:strVal val="visible"/>
                                      </p:to>
                                    </p:set>
                                    <p:animEffect transition="in" filter="fade">
                                      <p:cBhvr>
                                        <p:cTn id="25" dur="500"/>
                                        <p:tgtEl>
                                          <p:spTgt spid="14885159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31491" grpId="0" animBg="1"/>
      <p:bldP spid="371616347" grpId="0" animBg="1"/>
      <p:bldP spid="1478167463" grpId="0" animBg="1"/>
      <p:bldP spid="1488515930"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15507474" name="Title 1"/>
          <p:cNvSpPr>
            <a:spLocks noGrp="1"/>
          </p:cNvSpPr>
          <p:nvPr>
            <p:ph type="title"/>
          </p:nvPr>
        </p:nvSpPr>
        <p:spPr bwMode="auto">
          <a:xfrm>
            <a:off x="3679419" y="-90668"/>
            <a:ext cx="7956222" cy="1325562"/>
          </a:xfrm>
        </p:spPr>
        <p:txBody>
          <a:bodyPr>
            <a:normAutofit/>
          </a:bodyPr>
          <a:lstStyle/>
          <a:p>
            <a:pPr>
              <a:defRPr/>
            </a:pPr>
            <a:r>
              <a:rPr lang="en-GB" sz="4800" b="1">
                <a:latin typeface="Calibri"/>
              </a:rPr>
              <a:t>Impact on Communities</a:t>
            </a:r>
            <a:endParaRPr/>
          </a:p>
        </p:txBody>
      </p:sp>
      <p:sp>
        <p:nvSpPr>
          <p:cNvPr id="398647761" name="Content Placeholder 2"/>
          <p:cNvSpPr>
            <a:spLocks noGrp="1"/>
          </p:cNvSpPr>
          <p:nvPr>
            <p:ph idx="1"/>
          </p:nvPr>
        </p:nvSpPr>
        <p:spPr bwMode="auto">
          <a:xfrm>
            <a:off x="3414386" y="953122"/>
            <a:ext cx="8221254" cy="1574241"/>
          </a:xfrm>
          <a:prstGeom prst="rect">
            <a:avLst/>
          </a:prstGeom>
          <a:ln w="25400">
            <a:solidFill>
              <a:srgbClr val="002060"/>
            </a:solidFill>
          </a:ln>
        </p:spPr>
        <p:txBody>
          <a:bodyPr>
            <a:noAutofit/>
          </a:bodyPr>
          <a:lstStyle/>
          <a:p>
            <a:pPr marL="0" indent="0" algn="just">
              <a:buNone/>
              <a:defRPr/>
            </a:pPr>
            <a:r>
              <a:rPr lang="en" sz="2200" b="0" i="0" u="none" strike="noStrike" cap="none" spc="0">
                <a:solidFill>
                  <a:schemeClr val="tx1"/>
                </a:solidFill>
                <a:latin typeface="Calibri"/>
                <a:ea typeface="Calibri"/>
                <a:cs typeface="Calibri"/>
              </a:rPr>
              <a:t>T</a:t>
            </a:r>
            <a:r>
              <a:rPr lang="en-GB" sz="2200" b="0" i="0" u="none" strike="noStrike" cap="none" spc="0">
                <a:solidFill>
                  <a:schemeClr val="tx1"/>
                </a:solidFill>
                <a:latin typeface="Calibri"/>
                <a:ea typeface="Calibri"/>
                <a:cs typeface="Calibri"/>
              </a:rPr>
              <a:t>he NHS COVID-19 Contact Tracing App had mixed effects. While it contributed to population-scale disease surveillance and local outbreak control, its benefits were unevenly distributed, with lower uptake in digitally excluded or marginalised communities, potentially reinforcing existing health inequalities.</a:t>
            </a:r>
            <a:endParaRPr/>
          </a:p>
        </p:txBody>
      </p:sp>
      <p:sp>
        <p:nvSpPr>
          <p:cNvPr id="382035285" name="Block Arc 6"/>
          <p:cNvSpPr/>
          <p:nvPr/>
        </p:nvSpPr>
        <p:spPr bwMode="auto">
          <a:xfrm>
            <a:off x="-1252530" y="2093987"/>
            <a:ext cx="5559040" cy="5559039"/>
          </a:xfrm>
          <a:prstGeom prst="blockArc">
            <a:avLst>
              <a:gd name="adj1" fmla="val 18900000"/>
              <a:gd name="adj2" fmla="val 2700000"/>
              <a:gd name="adj3" fmla="val 389"/>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808023006" name="Freeform: Shape 7"/>
          <p:cNvSpPr/>
          <p:nvPr/>
        </p:nvSpPr>
        <p:spPr bwMode="auto">
          <a:xfrm>
            <a:off x="3804854" y="3067356"/>
            <a:ext cx="7830788" cy="516183"/>
          </a:xfrm>
          <a:custGeom>
            <a:avLst/>
            <a:gdLst>
              <a:gd name="connsiteX0" fmla="*/ 0 w 7830788"/>
              <a:gd name="connsiteY0" fmla="*/ 0 h 516184"/>
              <a:gd name="connsiteX1" fmla="*/ 7830788 w 7830788"/>
              <a:gd name="connsiteY1" fmla="*/ 0 h 516184"/>
              <a:gd name="connsiteX2" fmla="*/ 7830788 w 7830788"/>
              <a:gd name="connsiteY2" fmla="*/ 516184 h 516184"/>
              <a:gd name="connsiteX3" fmla="*/ 0 w 7830788"/>
              <a:gd name="connsiteY3" fmla="*/ 516184 h 516184"/>
              <a:gd name="connsiteX4" fmla="*/ 0 w 7830788"/>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30788" h="516184" extrusionOk="0">
                <a:moveTo>
                  <a:pt x="0" y="0"/>
                </a:moveTo>
                <a:lnTo>
                  <a:pt x="7830788" y="0"/>
                </a:lnTo>
                <a:lnTo>
                  <a:pt x="7830788"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1" i="0" u="none" strike="noStrike" cap="none" spc="0">
                <a:solidFill>
                  <a:schemeClr val="lt1"/>
                </a:solidFill>
                <a:latin typeface="Calibri"/>
                <a:ea typeface="Calibri"/>
                <a:cs typeface="Calibri"/>
              </a:rPr>
              <a:t>Population-Scale Disease Surveillance</a:t>
            </a:r>
            <a:endParaRPr/>
          </a:p>
        </p:txBody>
      </p:sp>
      <p:sp>
        <p:nvSpPr>
          <p:cNvPr id="375962364" name="Oval 8"/>
          <p:cNvSpPr/>
          <p:nvPr/>
        </p:nvSpPr>
        <p:spPr bwMode="auto">
          <a:xfrm>
            <a:off x="3482238" y="3002833"/>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955375765" name="Freeform: Shape 9"/>
          <p:cNvSpPr/>
          <p:nvPr/>
        </p:nvSpPr>
        <p:spPr bwMode="auto">
          <a:xfrm>
            <a:off x="4174736" y="3841385"/>
            <a:ext cx="7460904" cy="516183"/>
          </a:xfrm>
          <a:custGeom>
            <a:avLst/>
            <a:gdLst>
              <a:gd name="connsiteX0" fmla="*/ 0 w 7460905"/>
              <a:gd name="connsiteY0" fmla="*/ 0 h 516184"/>
              <a:gd name="connsiteX1" fmla="*/ 7460905 w 7460905"/>
              <a:gd name="connsiteY1" fmla="*/ 0 h 516184"/>
              <a:gd name="connsiteX2" fmla="*/ 7460905 w 7460905"/>
              <a:gd name="connsiteY2" fmla="*/ 516184 h 516184"/>
              <a:gd name="connsiteX3" fmla="*/ 0 w 7460905"/>
              <a:gd name="connsiteY3" fmla="*/ 516184 h 516184"/>
              <a:gd name="connsiteX4" fmla="*/ 0 w 7460905"/>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0905" h="516184" extrusionOk="0">
                <a:moveTo>
                  <a:pt x="0" y="0"/>
                </a:moveTo>
                <a:lnTo>
                  <a:pt x="7460905" y="0"/>
                </a:lnTo>
                <a:lnTo>
                  <a:pt x="7460905"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1" i="0" u="none" strike="noStrike" cap="none" spc="0">
                <a:solidFill>
                  <a:schemeClr val="lt1"/>
                </a:solidFill>
                <a:latin typeface="Calibri"/>
                <a:ea typeface="Calibri"/>
                <a:cs typeface="Calibri"/>
              </a:rPr>
              <a:t>Community-Level Outbreak Identification</a:t>
            </a:r>
            <a:endParaRPr/>
          </a:p>
        </p:txBody>
      </p:sp>
      <p:sp>
        <p:nvSpPr>
          <p:cNvPr id="1809687605" name="Oval 10"/>
          <p:cNvSpPr/>
          <p:nvPr/>
        </p:nvSpPr>
        <p:spPr bwMode="auto">
          <a:xfrm>
            <a:off x="3852119" y="3776862"/>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260152587" name="Freeform: Shape 11"/>
          <p:cNvSpPr/>
          <p:nvPr/>
        </p:nvSpPr>
        <p:spPr bwMode="auto">
          <a:xfrm>
            <a:off x="4288260" y="4615414"/>
            <a:ext cx="7347381" cy="516183"/>
          </a:xfrm>
          <a:custGeom>
            <a:avLst/>
            <a:gdLst>
              <a:gd name="connsiteX0" fmla="*/ 0 w 7347381"/>
              <a:gd name="connsiteY0" fmla="*/ 0 h 516184"/>
              <a:gd name="connsiteX1" fmla="*/ 7347381 w 7347381"/>
              <a:gd name="connsiteY1" fmla="*/ 0 h 516184"/>
              <a:gd name="connsiteX2" fmla="*/ 7347381 w 7347381"/>
              <a:gd name="connsiteY2" fmla="*/ 516184 h 516184"/>
              <a:gd name="connsiteX3" fmla="*/ 0 w 7347381"/>
              <a:gd name="connsiteY3" fmla="*/ 516184 h 516184"/>
              <a:gd name="connsiteX4" fmla="*/ 0 w 7347381"/>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47381" h="516184" extrusionOk="0">
                <a:moveTo>
                  <a:pt x="0" y="0"/>
                </a:moveTo>
                <a:lnTo>
                  <a:pt x="7347381" y="0"/>
                </a:lnTo>
                <a:lnTo>
                  <a:pt x="7347381"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1" i="0" u="none" strike="noStrike" cap="none" spc="0">
                <a:solidFill>
                  <a:schemeClr val="lt1"/>
                </a:solidFill>
                <a:latin typeface="Calibri"/>
                <a:ea typeface="Calibri"/>
                <a:cs typeface="Calibri"/>
              </a:rPr>
              <a:t>Digital Exclusion and Uneven Uptake</a:t>
            </a:r>
            <a:endParaRPr/>
          </a:p>
        </p:txBody>
      </p:sp>
      <p:sp>
        <p:nvSpPr>
          <p:cNvPr id="1115421732" name="Oval 12"/>
          <p:cNvSpPr/>
          <p:nvPr/>
        </p:nvSpPr>
        <p:spPr bwMode="auto">
          <a:xfrm>
            <a:off x="3965645" y="4550891"/>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69319332" name="Freeform: Shape 13"/>
          <p:cNvSpPr/>
          <p:nvPr/>
        </p:nvSpPr>
        <p:spPr bwMode="auto">
          <a:xfrm>
            <a:off x="4174736" y="5389443"/>
            <a:ext cx="7460904" cy="516183"/>
          </a:xfrm>
          <a:custGeom>
            <a:avLst/>
            <a:gdLst>
              <a:gd name="connsiteX0" fmla="*/ 0 w 7460905"/>
              <a:gd name="connsiteY0" fmla="*/ 0 h 516184"/>
              <a:gd name="connsiteX1" fmla="*/ 7460905 w 7460905"/>
              <a:gd name="connsiteY1" fmla="*/ 0 h 516184"/>
              <a:gd name="connsiteX2" fmla="*/ 7460905 w 7460905"/>
              <a:gd name="connsiteY2" fmla="*/ 516184 h 516184"/>
              <a:gd name="connsiteX3" fmla="*/ 0 w 7460905"/>
              <a:gd name="connsiteY3" fmla="*/ 516184 h 516184"/>
              <a:gd name="connsiteX4" fmla="*/ 0 w 7460905"/>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0905" h="516184" extrusionOk="0">
                <a:moveTo>
                  <a:pt x="0" y="0"/>
                </a:moveTo>
                <a:lnTo>
                  <a:pt x="7460905" y="0"/>
                </a:lnTo>
                <a:lnTo>
                  <a:pt x="7460905"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1" i="0" u="none" strike="noStrike" cap="none" spc="0">
                <a:solidFill>
                  <a:schemeClr val="lt1"/>
                </a:solidFill>
                <a:latin typeface="Calibri"/>
                <a:ea typeface="Calibri"/>
                <a:cs typeface="Calibri"/>
              </a:rPr>
              <a:t>Trust, Privacy, and Community Acceptance</a:t>
            </a:r>
            <a:endParaRPr/>
          </a:p>
        </p:txBody>
      </p:sp>
      <p:sp>
        <p:nvSpPr>
          <p:cNvPr id="2013535067" name="Oval 14"/>
          <p:cNvSpPr/>
          <p:nvPr/>
        </p:nvSpPr>
        <p:spPr bwMode="auto">
          <a:xfrm>
            <a:off x="3852119" y="5324920"/>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596583529" name="Freeform: Shape 15"/>
          <p:cNvSpPr/>
          <p:nvPr/>
        </p:nvSpPr>
        <p:spPr bwMode="auto">
          <a:xfrm>
            <a:off x="3804854" y="6163472"/>
            <a:ext cx="7830788" cy="516183"/>
          </a:xfrm>
          <a:custGeom>
            <a:avLst/>
            <a:gdLst>
              <a:gd name="connsiteX0" fmla="*/ 0 w 7830788"/>
              <a:gd name="connsiteY0" fmla="*/ 0 h 516184"/>
              <a:gd name="connsiteX1" fmla="*/ 7830788 w 7830788"/>
              <a:gd name="connsiteY1" fmla="*/ 0 h 516184"/>
              <a:gd name="connsiteX2" fmla="*/ 7830788 w 7830788"/>
              <a:gd name="connsiteY2" fmla="*/ 516184 h 516184"/>
              <a:gd name="connsiteX3" fmla="*/ 0 w 7830788"/>
              <a:gd name="connsiteY3" fmla="*/ 516184 h 516184"/>
              <a:gd name="connsiteX4" fmla="*/ 0 w 7830788"/>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30788" h="516184" extrusionOk="0">
                <a:moveTo>
                  <a:pt x="0" y="0"/>
                </a:moveTo>
                <a:lnTo>
                  <a:pt x="7830788" y="0"/>
                </a:lnTo>
                <a:lnTo>
                  <a:pt x="7830788"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1" i="0" u="none" strike="noStrike" cap="none" spc="0">
                <a:solidFill>
                  <a:schemeClr val="lt1"/>
                </a:solidFill>
                <a:latin typeface="Calibri"/>
                <a:ea typeface="Calibri"/>
                <a:cs typeface="Calibri"/>
              </a:rPr>
              <a:t>Reinforcement of Existing Health Inequalities</a:t>
            </a:r>
            <a:endParaRPr/>
          </a:p>
        </p:txBody>
      </p:sp>
      <p:sp>
        <p:nvSpPr>
          <p:cNvPr id="1129999916" name="Oval 16"/>
          <p:cNvSpPr/>
          <p:nvPr/>
        </p:nvSpPr>
        <p:spPr bwMode="auto">
          <a:xfrm>
            <a:off x="3482238" y="6098949"/>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pic>
        <p:nvPicPr>
          <p:cNvPr id="76893679" name="Picture 76893678"/>
          <p:cNvPicPr>
            <a:picLocks noChangeAspect="1"/>
          </p:cNvPicPr>
          <p:nvPr/>
        </p:nvPicPr>
        <p:blipFill rotWithShape="1">
          <a:blip r:embed="rId3"/>
          <a:stretch/>
        </p:blipFill>
        <p:spPr bwMode="auto">
          <a:xfrm>
            <a:off x="719043" y="4078287"/>
            <a:ext cx="1714500" cy="1714500"/>
          </a:xfrm>
          <a:prstGeom prst="rect">
            <a:avLst/>
          </a:prstGeom>
        </p:spPr>
      </p:pic>
      <p:sp>
        <p:nvSpPr>
          <p:cNvPr id="635855187" name="Title 1"/>
          <p:cNvSpPr txBox="1"/>
          <p:nvPr/>
        </p:nvSpPr>
        <p:spPr bwMode="auto">
          <a:xfrm>
            <a:off x="99919" y="1625727"/>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b="1">
                <a:solidFill>
                  <a:schemeClr val="bg1"/>
                </a:solidFill>
              </a:rPr>
              <a:t>NHS COVID-19 App</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8647761">
                                            <p:txEl>
                                              <p:pRg st="0" end="0"/>
                                            </p:txEl>
                                          </p:spTgt>
                                        </p:tgtEl>
                                        <p:attrNameLst>
                                          <p:attrName>style.visibility</p:attrName>
                                        </p:attrNameLst>
                                      </p:cBhvr>
                                      <p:to>
                                        <p:strVal val="visible"/>
                                      </p:to>
                                    </p:set>
                                    <p:animEffect transition="in" filter="fade">
                                      <p:cBhvr>
                                        <p:cTn id="7" dur="500"/>
                                        <p:tgtEl>
                                          <p:spTgt spid="39864776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2035285"/>
                                        </p:tgtEl>
                                        <p:attrNameLst>
                                          <p:attrName>style.visibility</p:attrName>
                                        </p:attrNameLst>
                                      </p:cBhvr>
                                      <p:to>
                                        <p:strVal val="visible"/>
                                      </p:to>
                                    </p:set>
                                    <p:animEffect transition="in" filter="fade">
                                      <p:cBhvr>
                                        <p:cTn id="12" dur="500"/>
                                        <p:tgtEl>
                                          <p:spTgt spid="382035285"/>
                                        </p:tgtEl>
                                      </p:cBhvr>
                                    </p:animEffect>
                                  </p:childTnLst>
                                </p:cTn>
                              </p:par>
                              <p:par>
                                <p:cTn id="13" presetID="10" presetClass="entr" presetSubtype="0" fill="hold" nodeType="withEffect">
                                  <p:stCondLst>
                                    <p:cond delay="0"/>
                                  </p:stCondLst>
                                  <p:childTnLst>
                                    <p:set>
                                      <p:cBhvr>
                                        <p:cTn id="14" dur="1" fill="hold">
                                          <p:stCondLst>
                                            <p:cond delay="0"/>
                                          </p:stCondLst>
                                        </p:cTn>
                                        <p:tgtEl>
                                          <p:spTgt spid="375962364"/>
                                        </p:tgtEl>
                                        <p:attrNameLst>
                                          <p:attrName>style.visibility</p:attrName>
                                        </p:attrNameLst>
                                      </p:cBhvr>
                                      <p:to>
                                        <p:strVal val="visible"/>
                                      </p:to>
                                    </p:set>
                                    <p:animEffect transition="in" filter="fade">
                                      <p:cBhvr>
                                        <p:cTn id="15" dur="500"/>
                                        <p:tgtEl>
                                          <p:spTgt spid="37596236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08023006"/>
                                        </p:tgtEl>
                                        <p:attrNameLst>
                                          <p:attrName>style.visibility</p:attrName>
                                        </p:attrNameLst>
                                      </p:cBhvr>
                                      <p:to>
                                        <p:strVal val="visible"/>
                                      </p:to>
                                    </p:set>
                                    <p:animEffect transition="in" filter="fade">
                                      <p:cBhvr>
                                        <p:cTn id="18" dur="500"/>
                                        <p:tgtEl>
                                          <p:spTgt spid="80802300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809687605"/>
                                        </p:tgtEl>
                                        <p:attrNameLst>
                                          <p:attrName>style.visibility</p:attrName>
                                        </p:attrNameLst>
                                      </p:cBhvr>
                                      <p:to>
                                        <p:strVal val="visible"/>
                                      </p:to>
                                    </p:set>
                                    <p:animEffect transition="in" filter="fade">
                                      <p:cBhvr>
                                        <p:cTn id="23" dur="500"/>
                                        <p:tgtEl>
                                          <p:spTgt spid="180968760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55375765"/>
                                        </p:tgtEl>
                                        <p:attrNameLst>
                                          <p:attrName>style.visibility</p:attrName>
                                        </p:attrNameLst>
                                      </p:cBhvr>
                                      <p:to>
                                        <p:strVal val="visible"/>
                                      </p:to>
                                    </p:set>
                                    <p:animEffect transition="in" filter="fade">
                                      <p:cBhvr>
                                        <p:cTn id="26" dur="500"/>
                                        <p:tgtEl>
                                          <p:spTgt spid="95537576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115421732"/>
                                        </p:tgtEl>
                                        <p:attrNameLst>
                                          <p:attrName>style.visibility</p:attrName>
                                        </p:attrNameLst>
                                      </p:cBhvr>
                                      <p:to>
                                        <p:strVal val="visible"/>
                                      </p:to>
                                    </p:set>
                                    <p:animEffect transition="in" filter="fade">
                                      <p:cBhvr>
                                        <p:cTn id="31" dur="500"/>
                                        <p:tgtEl>
                                          <p:spTgt spid="111542173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260152587"/>
                                        </p:tgtEl>
                                        <p:attrNameLst>
                                          <p:attrName>style.visibility</p:attrName>
                                        </p:attrNameLst>
                                      </p:cBhvr>
                                      <p:to>
                                        <p:strVal val="visible"/>
                                      </p:to>
                                    </p:set>
                                    <p:animEffect transition="in" filter="fade">
                                      <p:cBhvr>
                                        <p:cTn id="34" dur="500"/>
                                        <p:tgtEl>
                                          <p:spTgt spid="126015258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013535067"/>
                                        </p:tgtEl>
                                        <p:attrNameLst>
                                          <p:attrName>style.visibility</p:attrName>
                                        </p:attrNameLst>
                                      </p:cBhvr>
                                      <p:to>
                                        <p:strVal val="visible"/>
                                      </p:to>
                                    </p:set>
                                    <p:animEffect transition="in" filter="fade">
                                      <p:cBhvr>
                                        <p:cTn id="39" dur="500"/>
                                        <p:tgtEl>
                                          <p:spTgt spid="2013535067"/>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369319332"/>
                                        </p:tgtEl>
                                        <p:attrNameLst>
                                          <p:attrName>style.visibility</p:attrName>
                                        </p:attrNameLst>
                                      </p:cBhvr>
                                      <p:to>
                                        <p:strVal val="visible"/>
                                      </p:to>
                                    </p:set>
                                    <p:animEffect transition="in" filter="fade">
                                      <p:cBhvr>
                                        <p:cTn id="42" dur="500"/>
                                        <p:tgtEl>
                                          <p:spTgt spid="136931933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129999916"/>
                                        </p:tgtEl>
                                        <p:attrNameLst>
                                          <p:attrName>style.visibility</p:attrName>
                                        </p:attrNameLst>
                                      </p:cBhvr>
                                      <p:to>
                                        <p:strVal val="visible"/>
                                      </p:to>
                                    </p:set>
                                    <p:animEffect transition="in" filter="fade">
                                      <p:cBhvr>
                                        <p:cTn id="47" dur="500"/>
                                        <p:tgtEl>
                                          <p:spTgt spid="1129999916"/>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96583529"/>
                                        </p:tgtEl>
                                        <p:attrNameLst>
                                          <p:attrName>style.visibility</p:attrName>
                                        </p:attrNameLst>
                                      </p:cBhvr>
                                      <p:to>
                                        <p:strVal val="visible"/>
                                      </p:to>
                                    </p:set>
                                    <p:animEffect transition="in" filter="fade">
                                      <p:cBhvr>
                                        <p:cTn id="50" dur="500"/>
                                        <p:tgtEl>
                                          <p:spTgt spid="5965835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023006" grpId="0" animBg="1"/>
      <p:bldP spid="955375765" grpId="0" animBg="1"/>
      <p:bldP spid="1260152587" grpId="0" animBg="1"/>
      <p:bldP spid="1369319332" grpId="0" animBg="1"/>
      <p:bldP spid="596583529" grpId="0" animBg="1"/>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233900981" name="Picture 2" descr="AliveCor KardiaMobile ECG Monitor"/>
          <p:cNvPicPr>
            <a:picLocks noChangeAspect="1" noChangeArrowheads="1"/>
          </p:cNvPicPr>
          <p:nvPr/>
        </p:nvPicPr>
        <p:blipFill rotWithShape="1">
          <a:blip r:embed="rId3">
            <a:alphaModFix amt="50000"/>
          </a:blip>
          <a:stretch/>
        </p:blipFill>
        <p:spPr bwMode="auto">
          <a:xfrm>
            <a:off x="5518708" y="467176"/>
            <a:ext cx="5923648" cy="5923648"/>
          </a:xfrm>
          <a:prstGeom prst="rect">
            <a:avLst/>
          </a:prstGeom>
          <a:noFill/>
        </p:spPr>
      </p:pic>
      <p:sp>
        <p:nvSpPr>
          <p:cNvPr id="268469335" name="Freeform: Shape 3"/>
          <p:cNvSpPr/>
          <p:nvPr/>
        </p:nvSpPr>
        <p:spPr bwMode="auto">
          <a:xfrm>
            <a:off x="1158974" y="1530738"/>
            <a:ext cx="5223333" cy="379652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7200"/>
              <a:t>Kardia</a:t>
            </a:r>
          </a:p>
          <a:p>
            <a:pPr marL="0" lvl="0" indent="0" algn="ctr" defTabSz="311150">
              <a:lnSpc>
                <a:spcPct val="90000"/>
              </a:lnSpc>
              <a:spcBef>
                <a:spcPts val="0"/>
              </a:spcBef>
              <a:spcAft>
                <a:spcPts val="0"/>
              </a:spcAft>
              <a:buNone/>
              <a:defRPr/>
            </a:pPr>
            <a:r>
              <a:rPr lang="en-GB" sz="7200"/>
              <a:t>Mobile </a:t>
            </a:r>
            <a:endParaRPr lang="en-GB" sz="4800"/>
          </a:p>
        </p:txBody>
      </p:sp>
      <p:sp>
        <p:nvSpPr>
          <p:cNvPr id="1265171940" name="TextBox 4"/>
          <p:cNvSpPr txBox="1"/>
          <p:nvPr/>
        </p:nvSpPr>
        <p:spPr bwMode="auto">
          <a:xfrm>
            <a:off x="251460" y="5543550"/>
            <a:ext cx="2366730" cy="579479"/>
          </a:xfrm>
          <a:prstGeom prst="rect">
            <a:avLst/>
          </a:prstGeom>
          <a:noFill/>
          <a:ln w="57150">
            <a:solidFill>
              <a:schemeClr val="bg1"/>
            </a:solidFill>
          </a:ln>
        </p:spPr>
        <p:txBody>
          <a:bodyPr wrap="square" rtlCol="0">
            <a:spAutoFit/>
          </a:bodyPr>
          <a:lstStyle/>
          <a:p>
            <a:pPr>
              <a:defRPr/>
            </a:pPr>
            <a:r>
              <a:rPr lang="en-GB" sz="3200">
                <a:solidFill>
                  <a:schemeClr val="bg1"/>
                </a:solidFill>
              </a:rPr>
              <a:t>Innovation </a:t>
            </a:r>
            <a:r>
              <a:rPr lang="en" sz="3200">
                <a:solidFill>
                  <a:schemeClr val="bg1"/>
                </a:solidFill>
              </a:rPr>
              <a:t>4</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41739011" name="Title 1"/>
          <p:cNvSpPr>
            <a:spLocks noGrp="1"/>
          </p:cNvSpPr>
          <p:nvPr>
            <p:ph type="title"/>
          </p:nvPr>
        </p:nvSpPr>
        <p:spPr bwMode="auto">
          <a:xfrm>
            <a:off x="301657" y="1174742"/>
            <a:ext cx="11594969" cy="1325563"/>
          </a:xfrm>
        </p:spPr>
        <p:txBody>
          <a:bodyPr/>
          <a:lstStyle/>
          <a:p>
            <a:pPr>
              <a:defRPr/>
            </a:pPr>
            <a:r>
              <a:rPr lang="en-GB" b="1">
                <a:latin typeface="+mn-lt"/>
              </a:rPr>
              <a:t>KardiaMobile - </a:t>
            </a:r>
            <a:r>
              <a:rPr lang="en-GB">
                <a:latin typeface="+mn-lt"/>
              </a:rPr>
              <a:t>by AliveCor</a:t>
            </a:r>
          </a:p>
        </p:txBody>
      </p:sp>
      <p:sp>
        <p:nvSpPr>
          <p:cNvPr id="1807714420" name="Content Placeholder 2"/>
          <p:cNvSpPr>
            <a:spLocks noGrp="1"/>
          </p:cNvSpPr>
          <p:nvPr>
            <p:ph idx="1"/>
          </p:nvPr>
        </p:nvSpPr>
        <p:spPr bwMode="auto">
          <a:xfrm>
            <a:off x="301657" y="2636687"/>
            <a:ext cx="6264243" cy="3786286"/>
          </a:xfrm>
        </p:spPr>
        <p:txBody>
          <a:bodyPr vert="horz" lIns="91440" tIns="45720" rIns="91440" bIns="45720" rtlCol="0" anchor="t">
            <a:normAutofit/>
          </a:bodyPr>
          <a:lstStyle/>
          <a:p>
            <a:pPr>
              <a:lnSpc>
                <a:spcPct val="107000"/>
              </a:lnSpc>
              <a:spcAft>
                <a:spcPts val="800"/>
              </a:spcAft>
              <a:buSzPts val="1000"/>
              <a:tabLst>
                <a:tab pos="457200" algn="l"/>
              </a:tabLst>
              <a:defRPr/>
            </a:pPr>
            <a:r>
              <a:rPr lang="en-GB" sz="1800" b="1" dirty="0">
                <a:solidFill>
                  <a:srgbClr val="000000"/>
                </a:solidFill>
                <a:latin typeface="Segoe UI"/>
                <a:ea typeface="Times New Roman"/>
                <a:cs typeface="Times New Roman"/>
              </a:rPr>
              <a:t>Description</a:t>
            </a:r>
            <a:r>
              <a:rPr lang="en-GB" sz="1800" dirty="0">
                <a:solidFill>
                  <a:srgbClr val="000000"/>
                </a:solidFill>
                <a:latin typeface="Segoe UI"/>
                <a:ea typeface="Times New Roman"/>
                <a:cs typeface="Times New Roman"/>
              </a:rPr>
              <a:t>: </a:t>
            </a:r>
            <a:r>
              <a:rPr lang="en-GB" sz="1800" dirty="0" err="1">
                <a:solidFill>
                  <a:srgbClr val="000000"/>
                </a:solidFill>
                <a:latin typeface="Segoe UI"/>
                <a:ea typeface="+mn-lt"/>
                <a:cs typeface="Times New Roman"/>
              </a:rPr>
              <a:t>KardiaMobile</a:t>
            </a:r>
            <a:r>
              <a:rPr lang="en-GB" sz="1800" dirty="0">
                <a:solidFill>
                  <a:srgbClr val="000000"/>
                </a:solidFill>
                <a:latin typeface="Segoe UI"/>
                <a:ea typeface="+mn-lt"/>
                <a:cs typeface="Times New Roman"/>
              </a:rPr>
              <a:t> is a portable ECG device that allows users to perform heart rhythm checks and detect atrial fibrillation and other arrhythmias. It connects to a smartphone app to provide instant results.</a:t>
            </a:r>
          </a:p>
          <a:p>
            <a:pPr lvl="0">
              <a:lnSpc>
                <a:spcPct val="107000"/>
              </a:lnSpc>
              <a:spcAft>
                <a:spcPts val="800"/>
              </a:spcAft>
              <a:buSzPts val="1000"/>
              <a:tabLst>
                <a:tab pos="457200" algn="l"/>
              </a:tabLst>
              <a:defRPr/>
            </a:pPr>
            <a:r>
              <a:rPr lang="en-GB" sz="1800" b="1" dirty="0">
                <a:solidFill>
                  <a:srgbClr val="000000"/>
                </a:solidFill>
                <a:latin typeface="Segoe UI"/>
                <a:ea typeface="Times New Roman"/>
                <a:cs typeface="Times New Roman"/>
              </a:rPr>
              <a:t>Impact</a:t>
            </a:r>
            <a:r>
              <a:rPr lang="en-GB" sz="1800" dirty="0">
                <a:solidFill>
                  <a:srgbClr val="000000"/>
                </a:solidFill>
                <a:latin typeface="Segoe UI"/>
                <a:ea typeface="Times New Roman"/>
                <a:cs typeface="Times New Roman"/>
              </a:rPr>
              <a:t>: This technology enables users to monitor their heart health easily and regularly, providing valuable data for early diagnosis and management of heart conditions. It is particularly useful for people with known heart issues or those at risk.</a:t>
            </a:r>
          </a:p>
        </p:txBody>
      </p:sp>
      <p:sp>
        <p:nvSpPr>
          <p:cNvPr id="960848386" name="TextBox 3"/>
          <p:cNvSpPr txBox="1"/>
          <p:nvPr/>
        </p:nvSpPr>
        <p:spPr bwMode="auto">
          <a:xfrm>
            <a:off x="10843846" y="6506308"/>
            <a:ext cx="1348154" cy="307777"/>
          </a:xfrm>
          <a:prstGeom prst="rect">
            <a:avLst/>
          </a:prstGeom>
          <a:noFill/>
        </p:spPr>
        <p:txBody>
          <a:bodyPr wrap="square" rtlCol="0">
            <a:spAutoFit/>
          </a:bodyPr>
          <a:lstStyle/>
          <a:p>
            <a:pPr>
              <a:defRPr/>
            </a:pPr>
            <a:r>
              <a:rPr lang="en-GB" sz="1400"/>
              <a:t>(AliveCor, 2024)</a:t>
            </a:r>
          </a:p>
        </p:txBody>
      </p:sp>
      <p:sp>
        <p:nvSpPr>
          <p:cNvPr id="2" name="TextBox 1">
            <a:extLst>
              <a:ext uri="{FF2B5EF4-FFF2-40B4-BE49-F238E27FC236}">
                <a16:creationId xmlns:a16="http://schemas.microsoft.com/office/drawing/2014/main" id="{4BDD2407-2714-02C6-9187-1F4B71DC0537}"/>
              </a:ext>
            </a:extLst>
          </p:cNvPr>
          <p:cNvSpPr txBox="1"/>
          <p:nvPr/>
        </p:nvSpPr>
        <p:spPr>
          <a:xfrm>
            <a:off x="8639386" y="2250197"/>
            <a:ext cx="3252651"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sz="1700" dirty="0">
                <a:ea typeface="Calibri"/>
                <a:cs typeface="Calibri"/>
              </a:rPr>
              <a:t>How could this type of technology benefit an </a:t>
            </a:r>
            <a:r>
              <a:rPr lang="en-GB" sz="1700" b="1" dirty="0">
                <a:ea typeface="Calibri"/>
                <a:cs typeface="Calibri"/>
              </a:rPr>
              <a:t>individual</a:t>
            </a:r>
            <a:r>
              <a:rPr lang="en-GB" sz="1700" dirty="0">
                <a:ea typeface="Calibri"/>
                <a:cs typeface="Calibri"/>
              </a:rPr>
              <a:t> with day-to-day life and care?</a:t>
            </a:r>
            <a:endParaRPr lang="en-US" sz="1700" dirty="0">
              <a:ea typeface="Calibri"/>
              <a:cs typeface="Calibri"/>
            </a:endParaRPr>
          </a:p>
          <a:p>
            <a:pPr marL="285750" indent="-285750">
              <a:buFont typeface="Arial,Sans-Serif"/>
              <a:buChar char="•"/>
            </a:pPr>
            <a:r>
              <a:rPr lang="en-GB" sz="1700" dirty="0">
                <a:ea typeface="Calibri"/>
                <a:cs typeface="Calibri"/>
              </a:rPr>
              <a:t>How could this type of technology benefit the </a:t>
            </a:r>
            <a:r>
              <a:rPr lang="en-GB" sz="1700" b="1" dirty="0">
                <a:ea typeface="Calibri"/>
                <a:cs typeface="Calibri"/>
              </a:rPr>
              <a:t>workforce</a:t>
            </a:r>
            <a:r>
              <a:rPr lang="en-GB" sz="1700" dirty="0">
                <a:ea typeface="Calibri"/>
                <a:cs typeface="Calibri"/>
              </a:rPr>
              <a:t>? Or local </a:t>
            </a:r>
            <a:r>
              <a:rPr lang="en-GB" sz="1700" b="1" dirty="0">
                <a:ea typeface="Calibri"/>
                <a:cs typeface="Calibri"/>
              </a:rPr>
              <a:t>communities</a:t>
            </a:r>
            <a:r>
              <a:rPr lang="en-GB" sz="1700" dirty="0">
                <a:ea typeface="Calibri"/>
                <a:cs typeface="Calibri"/>
              </a:rPr>
              <a:t>? </a:t>
            </a:r>
            <a:endParaRPr lang="en-US" sz="1700" dirty="0">
              <a:ea typeface="Calibri"/>
              <a:cs typeface="Calibri"/>
            </a:endParaRPr>
          </a:p>
          <a:p>
            <a:pPr marL="285750" indent="-285750">
              <a:buFont typeface="Arial,Sans-Serif"/>
              <a:buChar char="•"/>
            </a:pPr>
            <a:r>
              <a:rPr lang="en-GB" sz="1700" dirty="0">
                <a:ea typeface="Calibri"/>
                <a:cs typeface="Calibri"/>
              </a:rPr>
              <a:t>What </a:t>
            </a:r>
            <a:r>
              <a:rPr lang="en-GB" sz="1700" b="1" dirty="0">
                <a:ea typeface="Calibri"/>
                <a:cs typeface="Calibri"/>
              </a:rPr>
              <a:t>challenges</a:t>
            </a:r>
            <a:r>
              <a:rPr lang="en-GB" sz="1700" dirty="0">
                <a:ea typeface="Calibri"/>
                <a:cs typeface="Calibri"/>
              </a:rPr>
              <a:t> could there be with regards to the collection, storage and sharing of this information?</a:t>
            </a:r>
          </a:p>
          <a:p>
            <a:pPr algn="l"/>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07714420">
                                            <p:txEl>
                                              <p:pRg st="0" end="0"/>
                                            </p:txEl>
                                          </p:spTgt>
                                        </p:tgtEl>
                                        <p:attrNameLst>
                                          <p:attrName>style.visibility</p:attrName>
                                        </p:attrNameLst>
                                      </p:cBhvr>
                                      <p:to>
                                        <p:strVal val="visible"/>
                                      </p:to>
                                    </p:set>
                                    <p:animEffect transition="in" filter="fade">
                                      <p:cBhvr>
                                        <p:cTn id="7" dur="500"/>
                                        <p:tgtEl>
                                          <p:spTgt spid="180771442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07714420">
                                            <p:txEl>
                                              <p:pRg st="1" end="1"/>
                                            </p:txEl>
                                          </p:spTgt>
                                        </p:tgtEl>
                                        <p:attrNameLst>
                                          <p:attrName>style.visibility</p:attrName>
                                        </p:attrNameLst>
                                      </p:cBhvr>
                                      <p:to>
                                        <p:strVal val="visible"/>
                                      </p:to>
                                    </p:set>
                                    <p:animEffect transition="in" filter="fade">
                                      <p:cBhvr>
                                        <p:cTn id="12" dur="500"/>
                                        <p:tgtEl>
                                          <p:spTgt spid="180771442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521918585" name="Title 1"/>
          <p:cNvSpPr>
            <a:spLocks noGrp="1"/>
          </p:cNvSpPr>
          <p:nvPr>
            <p:ph type="title"/>
          </p:nvPr>
        </p:nvSpPr>
        <p:spPr bwMode="auto">
          <a:xfrm>
            <a:off x="153067" y="1043736"/>
            <a:ext cx="11594969" cy="1325563"/>
          </a:xfrm>
        </p:spPr>
        <p:txBody>
          <a:bodyPr/>
          <a:lstStyle/>
          <a:p>
            <a:pPr>
              <a:defRPr/>
            </a:pPr>
            <a:r>
              <a:rPr lang="en-GB" b="1">
                <a:latin typeface="+mn-lt"/>
              </a:rPr>
              <a:t>KardiaMobile</a:t>
            </a:r>
            <a:r>
              <a:rPr lang="en-GB">
                <a:latin typeface="+mn-lt"/>
              </a:rPr>
              <a:t> - by AliveCor</a:t>
            </a:r>
          </a:p>
        </p:txBody>
      </p:sp>
      <p:pic>
        <p:nvPicPr>
          <p:cNvPr id="4" name="Online Media 3" title="Let's Talk Rhythm with Alun Wyn Jones and AliveCor">
            <a:hlinkClick r:id="" action="ppaction://media"/>
            <a:extLst>
              <a:ext uri="{FF2B5EF4-FFF2-40B4-BE49-F238E27FC236}">
                <a16:creationId xmlns:a16="http://schemas.microsoft.com/office/drawing/2014/main" id="{A1E2FBBF-A4AB-3386-E412-3C92F78D9811}"/>
              </a:ext>
            </a:extLst>
          </p:cNvPr>
          <p:cNvPicPr>
            <a:picLocks noGrp="1" noRot="1" noChangeAspect="1"/>
          </p:cNvPicPr>
          <p:nvPr>
            <p:ph idx="1"/>
            <a:videoFile r:link="rId1"/>
          </p:nvPr>
        </p:nvPicPr>
        <p:blipFill>
          <a:blip r:embed="rId4"/>
          <a:stretch>
            <a:fillRect/>
          </a:stretch>
        </p:blipFill>
        <p:spPr>
          <a:xfrm>
            <a:off x="2308955" y="2349128"/>
            <a:ext cx="7574090" cy="427914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68706754" name="Title 1"/>
          <p:cNvSpPr>
            <a:spLocks noGrp="1"/>
          </p:cNvSpPr>
          <p:nvPr>
            <p:ph type="title"/>
          </p:nvPr>
        </p:nvSpPr>
        <p:spPr bwMode="auto">
          <a:xfrm>
            <a:off x="358219" y="186920"/>
            <a:ext cx="11481847" cy="1325563"/>
          </a:xfrm>
        </p:spPr>
        <p:txBody>
          <a:bodyPr/>
          <a:lstStyle/>
          <a:p>
            <a:pPr>
              <a:defRPr/>
            </a:pPr>
            <a:r>
              <a:rPr lang="en-GB" b="1" dirty="0">
                <a:latin typeface="+mn-lt"/>
              </a:rPr>
              <a:t>Impact on Individual</a:t>
            </a:r>
            <a:endParaRPr lang="en-US" dirty="0"/>
          </a:p>
        </p:txBody>
      </p:sp>
      <p:sp>
        <p:nvSpPr>
          <p:cNvPr id="1046396595" name="Content Placeholder 2"/>
          <p:cNvSpPr>
            <a:spLocks noGrp="1"/>
          </p:cNvSpPr>
          <p:nvPr>
            <p:ph idx="1"/>
          </p:nvPr>
        </p:nvSpPr>
        <p:spPr bwMode="auto">
          <a:xfrm>
            <a:off x="3628455" y="1402677"/>
            <a:ext cx="8205326" cy="2520315"/>
          </a:xfrm>
          <a:prstGeom prst="rect">
            <a:avLst/>
          </a:prstGeom>
          <a:ln w="28575">
            <a:solidFill>
              <a:schemeClr val="accent1"/>
            </a:solidFill>
          </a:ln>
        </p:spPr>
        <p:txBody>
          <a:bodyPr vert="horz" lIns="91440" tIns="45720" rIns="91440" bIns="45720" rtlCol="0" anchor="t">
            <a:normAutofit/>
          </a:bodyPr>
          <a:lstStyle/>
          <a:p>
            <a:pPr>
              <a:defRPr/>
            </a:pPr>
            <a:r>
              <a:rPr lang="en-GB" sz="2000" dirty="0">
                <a:solidFill>
                  <a:srgbClr val="000000"/>
                </a:solidFill>
                <a:ea typeface="+mn-lt"/>
                <a:cs typeface="+mn-lt"/>
              </a:rPr>
              <a:t>Portable ECG recording when symptoms occur </a:t>
            </a:r>
            <a:endParaRPr lang="en-US" dirty="0"/>
          </a:p>
          <a:p>
            <a:pPr>
              <a:defRPr/>
            </a:pPr>
            <a:r>
              <a:rPr lang="en-GB" sz="2000" dirty="0">
                <a:solidFill>
                  <a:srgbClr val="000000"/>
                </a:solidFill>
                <a:ea typeface="+mn-lt"/>
                <a:cs typeface="+mn-lt"/>
              </a:rPr>
              <a:t>Supports detection of intermittent atrial fibrillation </a:t>
            </a:r>
            <a:endParaRPr lang="en-GB" dirty="0"/>
          </a:p>
          <a:p>
            <a:pPr>
              <a:defRPr/>
            </a:pPr>
            <a:r>
              <a:rPr lang="en-GB" sz="2000" dirty="0">
                <a:solidFill>
                  <a:srgbClr val="000000"/>
                </a:solidFill>
                <a:ea typeface="+mn-lt"/>
                <a:cs typeface="+mn-lt"/>
              </a:rPr>
              <a:t>Enables greater involvement in monitoring heart rhythm </a:t>
            </a:r>
            <a:endParaRPr lang="en-GB" dirty="0"/>
          </a:p>
          <a:p>
            <a:pPr>
              <a:defRPr/>
            </a:pPr>
            <a:r>
              <a:rPr lang="en-GB" sz="2000" dirty="0">
                <a:solidFill>
                  <a:srgbClr val="000000"/>
                </a:solidFill>
                <a:ea typeface="+mn-lt"/>
                <a:cs typeface="+mn-lt"/>
              </a:rPr>
              <a:t>Convenient for monitoring outside clinical settings </a:t>
            </a:r>
            <a:endParaRPr lang="en-GB" dirty="0"/>
          </a:p>
          <a:p>
            <a:pPr>
              <a:defRPr/>
            </a:pPr>
            <a:r>
              <a:rPr lang="en-GB" sz="2000" dirty="0">
                <a:solidFill>
                  <a:srgbClr val="000000"/>
                </a:solidFill>
                <a:ea typeface="+mn-lt"/>
                <a:cs typeface="+mn-lt"/>
              </a:rPr>
              <a:t>Requires access to compatible digital technology </a:t>
            </a:r>
            <a:endParaRPr lang="en-GB" dirty="0"/>
          </a:p>
          <a:p>
            <a:pPr>
              <a:defRPr/>
            </a:pPr>
            <a:r>
              <a:rPr lang="en-GB" sz="2000" dirty="0">
                <a:solidFill>
                  <a:srgbClr val="000000"/>
                </a:solidFill>
                <a:ea typeface="+mn-lt"/>
                <a:cs typeface="+mn-lt"/>
              </a:rPr>
              <a:t>Abnormal results still require clinical interpretation</a:t>
            </a:r>
            <a:endParaRPr lang="en-GB" dirty="0"/>
          </a:p>
        </p:txBody>
      </p:sp>
      <p:pic>
        <p:nvPicPr>
          <p:cNvPr id="494799244" name="Picture 4"/>
          <p:cNvPicPr>
            <a:picLocks noChangeAspect="1"/>
          </p:cNvPicPr>
          <p:nvPr/>
        </p:nvPicPr>
        <p:blipFill rotWithShape="1">
          <a:blip r:embed="rId3"/>
          <a:srcRect l="3920" r="5611"/>
          <a:stretch/>
        </p:blipFill>
        <p:spPr bwMode="auto">
          <a:xfrm>
            <a:off x="358219" y="1584960"/>
            <a:ext cx="2771843" cy="3387089"/>
          </a:xfrm>
          <a:prstGeom prst="rect">
            <a:avLst/>
          </a:prstGeom>
          <a:ln w="19050">
            <a:solidFill>
              <a:schemeClr val="tx1"/>
            </a:solidFill>
          </a:ln>
        </p:spPr>
      </p:pic>
      <p:sp>
        <p:nvSpPr>
          <p:cNvPr id="2" name="TextBox 1">
            <a:extLst>
              <a:ext uri="{FF2B5EF4-FFF2-40B4-BE49-F238E27FC236}">
                <a16:creationId xmlns:a16="http://schemas.microsoft.com/office/drawing/2014/main" id="{B675F2AC-09B4-6802-BCC0-64AC017FEF29}"/>
              </a:ext>
            </a:extLst>
          </p:cNvPr>
          <p:cNvSpPr txBox="1"/>
          <p:nvPr/>
        </p:nvSpPr>
        <p:spPr>
          <a:xfrm>
            <a:off x="3281196" y="4137055"/>
            <a:ext cx="855955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NICE, 2023 notes that </a:t>
            </a:r>
            <a:r>
              <a:rPr lang="en-US" dirty="0" err="1">
                <a:ea typeface="+mn-lt"/>
                <a:cs typeface="+mn-lt"/>
              </a:rPr>
              <a:t>KardiaMobile</a:t>
            </a:r>
            <a:r>
              <a:rPr lang="en-US" dirty="0">
                <a:ea typeface="+mn-lt"/>
                <a:cs typeface="+mn-lt"/>
              </a:rPr>
              <a:t> can increase detection of atrial fibrillation, but it is not intended to confirm AF as a standalone test; recordings should be clinically reviewed.</a:t>
            </a:r>
            <a:br>
              <a:rPr lang="en-US" dirty="0">
                <a:ea typeface="+mn-lt"/>
                <a:cs typeface="+mn-lt"/>
              </a:rPr>
            </a:br>
            <a:r>
              <a:rPr lang="en-US" dirty="0">
                <a:ea typeface="Calibri"/>
                <a:cs typeface="Calibri"/>
              </a:rPr>
              <a:t>(</a:t>
            </a:r>
            <a:r>
              <a:rPr lang="en-US" dirty="0">
                <a:ea typeface="+mn-lt"/>
                <a:cs typeface="+mn-lt"/>
              </a:rPr>
              <a:t>National Institute for Health and Care Excellence [NICE] (2022) </a:t>
            </a:r>
            <a:r>
              <a:rPr lang="en-US" i="1" dirty="0" err="1">
                <a:ea typeface="+mn-lt"/>
                <a:cs typeface="+mn-lt"/>
              </a:rPr>
              <a:t>KardiaMobile</a:t>
            </a:r>
            <a:r>
              <a:rPr lang="en-US" i="1" dirty="0">
                <a:ea typeface="+mn-lt"/>
                <a:cs typeface="+mn-lt"/>
              </a:rPr>
              <a:t> for detecting atrial fibrillation</a:t>
            </a:r>
            <a:r>
              <a:rPr lang="en-US" dirty="0">
                <a:ea typeface="+mn-lt"/>
                <a:cs typeface="+mn-lt"/>
              </a:rPr>
              <a:t>. HTG606. Available at: </a:t>
            </a:r>
            <a:r>
              <a:rPr lang="en-US" dirty="0">
                <a:ea typeface="+mn-lt"/>
                <a:cs typeface="+mn-lt"/>
                <a:hlinkClick r:id="rId4"/>
              </a:rPr>
              <a:t>NICE – KardiaMobile for detecting atrial fibrillation</a:t>
            </a:r>
            <a:r>
              <a:rPr lang="en-US" dirty="0">
                <a:ea typeface="Calibri"/>
                <a:cs typeface="Calibri"/>
              </a:rPr>
              <a:t>)</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28446941" name="Freeform: Shape 3"/>
          <p:cNvSpPr/>
          <p:nvPr/>
        </p:nvSpPr>
        <p:spPr bwMode="auto">
          <a:xfrm>
            <a:off x="295374" y="1220320"/>
            <a:ext cx="3324247" cy="450677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algn="ctr" defTabSz="311150">
              <a:lnSpc>
                <a:spcPct val="90000"/>
              </a:lnSpc>
              <a:defRPr/>
            </a:pPr>
            <a:r>
              <a:rPr lang="en-GB" sz="4800" dirty="0">
                <a:ea typeface="+mn-lt"/>
                <a:cs typeface="+mn-lt"/>
              </a:rPr>
              <a:t>Impact on the Healthcare Workforce</a:t>
            </a:r>
            <a:endParaRPr lang="en-US" dirty="0"/>
          </a:p>
        </p:txBody>
      </p:sp>
      <p:sp>
        <p:nvSpPr>
          <p:cNvPr id="240576560" name="Freeform: Shape 7"/>
          <p:cNvSpPr/>
          <p:nvPr/>
        </p:nvSpPr>
        <p:spPr bwMode="auto">
          <a:xfrm>
            <a:off x="4334932" y="1220320"/>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extrusionOk="0">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algn="ctr" defTabSz="488950">
              <a:lnSpc>
                <a:spcPct val="90000"/>
              </a:lnSpc>
              <a:defRPr/>
            </a:pPr>
            <a:r>
              <a:rPr lang="en-GB" sz="2000" b="1" dirty="0">
                <a:ea typeface="+mn-lt"/>
                <a:cs typeface="+mn-lt"/>
              </a:rPr>
              <a:t>Gives clinicians access to ECG recordings captured during symptoms</a:t>
            </a:r>
            <a:endParaRPr lang="en-US" b="1"/>
          </a:p>
        </p:txBody>
      </p:sp>
      <p:sp>
        <p:nvSpPr>
          <p:cNvPr id="1044135192" name="Freeform: Shape 8"/>
          <p:cNvSpPr/>
          <p:nvPr/>
        </p:nvSpPr>
        <p:spPr bwMode="auto">
          <a:xfrm>
            <a:off x="4334932" y="1964007"/>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extrusionOk="0">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algn="ctr" defTabSz="488950">
              <a:lnSpc>
                <a:spcPct val="90000"/>
              </a:lnSpc>
              <a:defRPr/>
            </a:pPr>
            <a:r>
              <a:rPr lang="en-GB" sz="2000" b="1" dirty="0">
                <a:ea typeface="+mn-lt"/>
                <a:cs typeface="+mn-lt"/>
              </a:rPr>
              <a:t>Supports investigation of intermittent heart-rhythm problems</a:t>
            </a:r>
            <a:endParaRPr lang="en-US" b="1"/>
          </a:p>
        </p:txBody>
      </p:sp>
      <p:sp>
        <p:nvSpPr>
          <p:cNvPr id="429295864" name="Freeform: Shape 9"/>
          <p:cNvSpPr/>
          <p:nvPr/>
        </p:nvSpPr>
        <p:spPr bwMode="auto">
          <a:xfrm>
            <a:off x="4334932" y="2695597"/>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extrusionOk="0">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algn="ctr" defTabSz="488950">
              <a:lnSpc>
                <a:spcPct val="90000"/>
              </a:lnSpc>
              <a:defRPr/>
            </a:pPr>
            <a:r>
              <a:rPr lang="en-GB" sz="2000" b="1" dirty="0">
                <a:ea typeface="+mn-lt"/>
                <a:cs typeface="+mn-lt"/>
              </a:rPr>
              <a:t>Can complement ambulatory ECG monitoring pathways</a:t>
            </a:r>
            <a:endParaRPr lang="en-US" b="1"/>
          </a:p>
        </p:txBody>
      </p:sp>
      <p:sp>
        <p:nvSpPr>
          <p:cNvPr id="573709233" name="Freeform: Shape 10"/>
          <p:cNvSpPr/>
          <p:nvPr/>
        </p:nvSpPr>
        <p:spPr bwMode="auto">
          <a:xfrm>
            <a:off x="4334932" y="3427189"/>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extrusionOk="0">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algn="ctr" defTabSz="488950">
              <a:lnSpc>
                <a:spcPct val="90000"/>
              </a:lnSpc>
              <a:defRPr/>
            </a:pPr>
            <a:r>
              <a:rPr lang="en-GB" sz="2000" b="1" dirty="0">
                <a:ea typeface="+mn-lt"/>
                <a:cs typeface="+mn-lt"/>
              </a:rPr>
              <a:t>May support earlier identification of atrial fibrillation</a:t>
            </a:r>
            <a:endParaRPr lang="en-US" b="1"/>
          </a:p>
        </p:txBody>
      </p:sp>
      <p:sp>
        <p:nvSpPr>
          <p:cNvPr id="1401732232" name="Freeform: Shape 11"/>
          <p:cNvSpPr/>
          <p:nvPr/>
        </p:nvSpPr>
        <p:spPr bwMode="auto">
          <a:xfrm>
            <a:off x="4334932" y="4182970"/>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extrusionOk="0">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algn="ctr" defTabSz="488950">
              <a:lnSpc>
                <a:spcPct val="90000"/>
              </a:lnSpc>
              <a:defRPr/>
            </a:pPr>
            <a:r>
              <a:rPr lang="en-GB" sz="2000" b="1" dirty="0">
                <a:ea typeface="+mn-lt"/>
                <a:cs typeface="+mn-lt"/>
              </a:rPr>
              <a:t>ECG traces still require appropriate clinical review</a:t>
            </a:r>
            <a:endParaRPr lang="en-US" b="1"/>
          </a:p>
        </p:txBody>
      </p:sp>
      <p:sp>
        <p:nvSpPr>
          <p:cNvPr id="1287825259" name="Freeform: Shape 12"/>
          <p:cNvSpPr/>
          <p:nvPr/>
        </p:nvSpPr>
        <p:spPr bwMode="auto">
          <a:xfrm>
            <a:off x="4334932" y="4950847"/>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extrusionOk="0">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algn="ctr" defTabSz="488950">
              <a:lnSpc>
                <a:spcPct val="90000"/>
              </a:lnSpc>
              <a:defRPr/>
            </a:pPr>
            <a:r>
              <a:rPr lang="en-GB" sz="2000" b="1" dirty="0">
                <a:ea typeface="+mn-lt"/>
                <a:cs typeface="+mn-lt"/>
              </a:rPr>
              <a:t>Requires staff to manage digital ECG data and follow-up appropriately</a:t>
            </a:r>
            <a:endParaRPr lang="en-US" b="1"/>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0576560"/>
                                        </p:tgtEl>
                                        <p:attrNameLst>
                                          <p:attrName>style.visibility</p:attrName>
                                        </p:attrNameLst>
                                      </p:cBhvr>
                                      <p:to>
                                        <p:strVal val="visible"/>
                                      </p:to>
                                    </p:set>
                                    <p:animEffect transition="in" filter="fade">
                                      <p:cBhvr>
                                        <p:cTn id="7" dur="500"/>
                                        <p:tgtEl>
                                          <p:spTgt spid="24057656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44135192"/>
                                        </p:tgtEl>
                                        <p:attrNameLst>
                                          <p:attrName>style.visibility</p:attrName>
                                        </p:attrNameLst>
                                      </p:cBhvr>
                                      <p:to>
                                        <p:strVal val="visible"/>
                                      </p:to>
                                    </p:set>
                                    <p:animEffect transition="in" filter="fade">
                                      <p:cBhvr>
                                        <p:cTn id="12" dur="500"/>
                                        <p:tgtEl>
                                          <p:spTgt spid="104413519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29295864"/>
                                        </p:tgtEl>
                                        <p:attrNameLst>
                                          <p:attrName>style.visibility</p:attrName>
                                        </p:attrNameLst>
                                      </p:cBhvr>
                                      <p:to>
                                        <p:strVal val="visible"/>
                                      </p:to>
                                    </p:set>
                                    <p:animEffect transition="in" filter="fade">
                                      <p:cBhvr>
                                        <p:cTn id="17" dur="500"/>
                                        <p:tgtEl>
                                          <p:spTgt spid="42929586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73709233"/>
                                        </p:tgtEl>
                                        <p:attrNameLst>
                                          <p:attrName>style.visibility</p:attrName>
                                        </p:attrNameLst>
                                      </p:cBhvr>
                                      <p:to>
                                        <p:strVal val="visible"/>
                                      </p:to>
                                    </p:set>
                                    <p:animEffect transition="in" filter="fade">
                                      <p:cBhvr>
                                        <p:cTn id="22" dur="500"/>
                                        <p:tgtEl>
                                          <p:spTgt spid="57370923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01732232"/>
                                        </p:tgtEl>
                                        <p:attrNameLst>
                                          <p:attrName>style.visibility</p:attrName>
                                        </p:attrNameLst>
                                      </p:cBhvr>
                                      <p:to>
                                        <p:strVal val="visible"/>
                                      </p:to>
                                    </p:set>
                                    <p:animEffect transition="in" filter="fade">
                                      <p:cBhvr>
                                        <p:cTn id="27" dur="500"/>
                                        <p:tgtEl>
                                          <p:spTgt spid="140173223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87825259"/>
                                        </p:tgtEl>
                                        <p:attrNameLst>
                                          <p:attrName>style.visibility</p:attrName>
                                        </p:attrNameLst>
                                      </p:cBhvr>
                                      <p:to>
                                        <p:strVal val="visible"/>
                                      </p:to>
                                    </p:set>
                                    <p:animEffect transition="in" filter="fade">
                                      <p:cBhvr>
                                        <p:cTn id="32" dur="500"/>
                                        <p:tgtEl>
                                          <p:spTgt spid="12878252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0576560" grpId="0" animBg="1"/>
      <p:bldP spid="1044135192" grpId="0" animBg="1"/>
      <p:bldP spid="429295864" grpId="0" animBg="1"/>
      <p:bldP spid="573709233" grpId="0" animBg="1"/>
      <p:bldP spid="1401732232" grpId="0" animBg="1"/>
      <p:bldP spid="1287825259" grpId="0" animBg="1"/>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2067646" name="Rectangle 6"/>
          <p:cNvSpPr/>
          <p:nvPr/>
        </p:nvSpPr>
        <p:spPr bwMode="auto">
          <a:xfrm>
            <a:off x="362262" y="1475093"/>
            <a:ext cx="8128000" cy="226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87720412" name="Freeform: Shape 7"/>
          <p:cNvSpPr/>
          <p:nvPr/>
        </p:nvSpPr>
        <p:spPr bwMode="auto">
          <a:xfrm>
            <a:off x="780757" y="1301192"/>
            <a:ext cx="6544713" cy="717978"/>
          </a:xfrm>
          <a:custGeom>
            <a:avLst/>
            <a:gdLst>
              <a:gd name="connsiteX0" fmla="*/ 0 w 6556808"/>
              <a:gd name="connsiteY0" fmla="*/ 51124 h 306740"/>
              <a:gd name="connsiteX1" fmla="*/ 51124 w 6556808"/>
              <a:gd name="connsiteY1" fmla="*/ 0 h 306740"/>
              <a:gd name="connsiteX2" fmla="*/ 6505684 w 6556808"/>
              <a:gd name="connsiteY2" fmla="*/ 0 h 306740"/>
              <a:gd name="connsiteX3" fmla="*/ 6556808 w 6556808"/>
              <a:gd name="connsiteY3" fmla="*/ 51124 h 306740"/>
              <a:gd name="connsiteX4" fmla="*/ 6556808 w 6556808"/>
              <a:gd name="connsiteY4" fmla="*/ 255616 h 306740"/>
              <a:gd name="connsiteX5" fmla="*/ 6505684 w 6556808"/>
              <a:gd name="connsiteY5" fmla="*/ 306740 h 306740"/>
              <a:gd name="connsiteX6" fmla="*/ 51124 w 6556808"/>
              <a:gd name="connsiteY6" fmla="*/ 306740 h 306740"/>
              <a:gd name="connsiteX7" fmla="*/ 0 w 6556808"/>
              <a:gd name="connsiteY7" fmla="*/ 255616 h 306740"/>
              <a:gd name="connsiteX8" fmla="*/ 0 w 6556808"/>
              <a:gd name="connsiteY8" fmla="*/ 51124 h 30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56808" h="306740" extrusionOk="0">
                <a:moveTo>
                  <a:pt x="0" y="51124"/>
                </a:moveTo>
                <a:cubicBezTo>
                  <a:pt x="0" y="22889"/>
                  <a:pt x="22889" y="0"/>
                  <a:pt x="51124" y="0"/>
                </a:cubicBezTo>
                <a:lnTo>
                  <a:pt x="6505684" y="0"/>
                </a:lnTo>
                <a:cubicBezTo>
                  <a:pt x="6533919" y="0"/>
                  <a:pt x="6556808" y="22889"/>
                  <a:pt x="6556808" y="51124"/>
                </a:cubicBezTo>
                <a:lnTo>
                  <a:pt x="6556808" y="255616"/>
                </a:lnTo>
                <a:cubicBezTo>
                  <a:pt x="6556808" y="283851"/>
                  <a:pt x="6533919" y="306740"/>
                  <a:pt x="6505684" y="306740"/>
                </a:cubicBezTo>
                <a:lnTo>
                  <a:pt x="51124" y="306740"/>
                </a:lnTo>
                <a:cubicBezTo>
                  <a:pt x="22889" y="306740"/>
                  <a:pt x="0" y="283851"/>
                  <a:pt x="0" y="255616"/>
                </a:cubicBezTo>
                <a:lnTo>
                  <a:pt x="0" y="5112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0027" tIns="14974" rIns="230027" bIns="14974" numCol="1" spcCol="1270" anchor="ctr" anchorCtr="0">
            <a:noAutofit/>
          </a:bodyPr>
          <a:lstStyle/>
          <a:p>
            <a:pPr defTabSz="889000">
              <a:lnSpc>
                <a:spcPct val="90000"/>
              </a:lnSpc>
              <a:defRPr/>
            </a:pPr>
            <a:r>
              <a:rPr lang="en-GB" sz="2000" dirty="0">
                <a:ea typeface="+mn-lt"/>
                <a:cs typeface="+mn-lt"/>
              </a:rPr>
              <a:t>Portable monitoring can extend rhythm assessment beyond hospital settings</a:t>
            </a:r>
            <a:endParaRPr lang="en-US" dirty="0"/>
          </a:p>
        </p:txBody>
      </p:sp>
      <p:sp>
        <p:nvSpPr>
          <p:cNvPr id="2048927911" name="Rectangle 8"/>
          <p:cNvSpPr/>
          <p:nvPr/>
        </p:nvSpPr>
        <p:spPr bwMode="auto">
          <a:xfrm>
            <a:off x="362262" y="2214390"/>
            <a:ext cx="8128000" cy="226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97734350" name="Freeform: Shape 9"/>
          <p:cNvSpPr/>
          <p:nvPr/>
        </p:nvSpPr>
        <p:spPr bwMode="auto">
          <a:xfrm>
            <a:off x="792852" y="2126753"/>
            <a:ext cx="6550776" cy="486572"/>
          </a:xfrm>
          <a:custGeom>
            <a:avLst/>
            <a:gdLst>
              <a:gd name="connsiteX0" fmla="*/ 0 w 6841061"/>
              <a:gd name="connsiteY0" fmla="*/ 36747 h 220477"/>
              <a:gd name="connsiteX1" fmla="*/ 36747 w 6841061"/>
              <a:gd name="connsiteY1" fmla="*/ 0 h 220477"/>
              <a:gd name="connsiteX2" fmla="*/ 6804314 w 6841061"/>
              <a:gd name="connsiteY2" fmla="*/ 0 h 220477"/>
              <a:gd name="connsiteX3" fmla="*/ 6841061 w 6841061"/>
              <a:gd name="connsiteY3" fmla="*/ 36747 h 220477"/>
              <a:gd name="connsiteX4" fmla="*/ 6841061 w 6841061"/>
              <a:gd name="connsiteY4" fmla="*/ 183730 h 220477"/>
              <a:gd name="connsiteX5" fmla="*/ 6804314 w 6841061"/>
              <a:gd name="connsiteY5" fmla="*/ 220477 h 220477"/>
              <a:gd name="connsiteX6" fmla="*/ 36747 w 6841061"/>
              <a:gd name="connsiteY6" fmla="*/ 220477 h 220477"/>
              <a:gd name="connsiteX7" fmla="*/ 0 w 6841061"/>
              <a:gd name="connsiteY7" fmla="*/ 183730 h 220477"/>
              <a:gd name="connsiteX8" fmla="*/ 0 w 6841061"/>
              <a:gd name="connsiteY8" fmla="*/ 36747 h 220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41061" h="220477" extrusionOk="0">
                <a:moveTo>
                  <a:pt x="0" y="36747"/>
                </a:moveTo>
                <a:cubicBezTo>
                  <a:pt x="0" y="16452"/>
                  <a:pt x="16452" y="0"/>
                  <a:pt x="36747" y="0"/>
                </a:cubicBezTo>
                <a:lnTo>
                  <a:pt x="6804314" y="0"/>
                </a:lnTo>
                <a:cubicBezTo>
                  <a:pt x="6824609" y="0"/>
                  <a:pt x="6841061" y="16452"/>
                  <a:pt x="6841061" y="36747"/>
                </a:cubicBezTo>
                <a:lnTo>
                  <a:pt x="6841061" y="183730"/>
                </a:lnTo>
                <a:cubicBezTo>
                  <a:pt x="6841061" y="204025"/>
                  <a:pt x="6824609" y="220477"/>
                  <a:pt x="6804314" y="220477"/>
                </a:cubicBezTo>
                <a:lnTo>
                  <a:pt x="36747" y="220477"/>
                </a:lnTo>
                <a:cubicBezTo>
                  <a:pt x="16452" y="220477"/>
                  <a:pt x="0" y="204025"/>
                  <a:pt x="0" y="183730"/>
                </a:cubicBezTo>
                <a:lnTo>
                  <a:pt x="0" y="367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5816" tIns="10762" rIns="225816" bIns="10762" numCol="1" spcCol="1270" anchor="ctr" anchorCtr="0">
            <a:noAutofit/>
          </a:bodyPr>
          <a:lstStyle/>
          <a:p>
            <a:pPr defTabSz="889000">
              <a:lnSpc>
                <a:spcPct val="90000"/>
              </a:lnSpc>
              <a:defRPr/>
            </a:pPr>
            <a:r>
              <a:rPr lang="en-GB" sz="2000" dirty="0">
                <a:ea typeface="+mn-lt"/>
                <a:cs typeface="+mn-lt"/>
              </a:rPr>
              <a:t>May improve access for people with intermittent symptoms</a:t>
            </a:r>
            <a:endParaRPr lang="en-US" dirty="0"/>
          </a:p>
        </p:txBody>
      </p:sp>
      <p:sp>
        <p:nvSpPr>
          <p:cNvPr id="1846253543" name="Rectangle 10"/>
          <p:cNvSpPr/>
          <p:nvPr/>
        </p:nvSpPr>
        <p:spPr bwMode="auto">
          <a:xfrm>
            <a:off x="374357" y="2841700"/>
            <a:ext cx="8128000" cy="589657"/>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01165156" name="Freeform: Shape 11"/>
          <p:cNvSpPr/>
          <p:nvPr/>
        </p:nvSpPr>
        <p:spPr bwMode="auto">
          <a:xfrm>
            <a:off x="792852" y="2708860"/>
            <a:ext cx="6536266" cy="725298"/>
          </a:xfrm>
          <a:custGeom>
            <a:avLst/>
            <a:gdLst>
              <a:gd name="connsiteX0" fmla="*/ 0 w 5689600"/>
              <a:gd name="connsiteY0" fmla="*/ 44281 h 265680"/>
              <a:gd name="connsiteX1" fmla="*/ 44281 w 5689600"/>
              <a:gd name="connsiteY1" fmla="*/ 0 h 265680"/>
              <a:gd name="connsiteX2" fmla="*/ 5645319 w 5689600"/>
              <a:gd name="connsiteY2" fmla="*/ 0 h 265680"/>
              <a:gd name="connsiteX3" fmla="*/ 5689600 w 5689600"/>
              <a:gd name="connsiteY3" fmla="*/ 44281 h 265680"/>
              <a:gd name="connsiteX4" fmla="*/ 5689600 w 5689600"/>
              <a:gd name="connsiteY4" fmla="*/ 221399 h 265680"/>
              <a:gd name="connsiteX5" fmla="*/ 5645319 w 5689600"/>
              <a:gd name="connsiteY5" fmla="*/ 265680 h 265680"/>
              <a:gd name="connsiteX6" fmla="*/ 44281 w 5689600"/>
              <a:gd name="connsiteY6" fmla="*/ 265680 h 265680"/>
              <a:gd name="connsiteX7" fmla="*/ 0 w 5689600"/>
              <a:gd name="connsiteY7" fmla="*/ 221399 h 265680"/>
              <a:gd name="connsiteX8" fmla="*/ 0 w 5689600"/>
              <a:gd name="connsiteY8" fmla="*/ 44281 h 26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65680" extrusionOk="0">
                <a:moveTo>
                  <a:pt x="0" y="44281"/>
                </a:moveTo>
                <a:cubicBezTo>
                  <a:pt x="0" y="19825"/>
                  <a:pt x="19825" y="0"/>
                  <a:pt x="44281" y="0"/>
                </a:cubicBezTo>
                <a:lnTo>
                  <a:pt x="5645319" y="0"/>
                </a:lnTo>
                <a:cubicBezTo>
                  <a:pt x="5669775" y="0"/>
                  <a:pt x="5689600" y="19825"/>
                  <a:pt x="5689600" y="44281"/>
                </a:cubicBezTo>
                <a:lnTo>
                  <a:pt x="5689600" y="221399"/>
                </a:lnTo>
                <a:cubicBezTo>
                  <a:pt x="5689600" y="245855"/>
                  <a:pt x="5669775" y="265680"/>
                  <a:pt x="5645319" y="265680"/>
                </a:cubicBezTo>
                <a:lnTo>
                  <a:pt x="44281" y="265680"/>
                </a:lnTo>
                <a:cubicBezTo>
                  <a:pt x="19825" y="265680"/>
                  <a:pt x="0" y="245855"/>
                  <a:pt x="0" y="221399"/>
                </a:cubicBezTo>
                <a:lnTo>
                  <a:pt x="0" y="4428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8022" tIns="12969" rIns="228022" bIns="12969" numCol="1" spcCol="1270" anchor="ctr" anchorCtr="0">
            <a:noAutofit/>
          </a:bodyPr>
          <a:lstStyle/>
          <a:p>
            <a:pPr defTabSz="889000">
              <a:lnSpc>
                <a:spcPct val="90000"/>
              </a:lnSpc>
              <a:defRPr/>
            </a:pPr>
            <a:r>
              <a:rPr lang="en-GB" sz="2000" dirty="0">
                <a:ea typeface="+mn-lt"/>
                <a:cs typeface="+mn-lt"/>
              </a:rPr>
              <a:t>Can reduce some barriers associated with attending repeated appointments</a:t>
            </a:r>
            <a:endParaRPr lang="en-US" dirty="0"/>
          </a:p>
        </p:txBody>
      </p:sp>
      <p:sp>
        <p:nvSpPr>
          <p:cNvPr id="1343642782" name="Rectangle 12"/>
          <p:cNvSpPr/>
          <p:nvPr/>
        </p:nvSpPr>
        <p:spPr bwMode="auto">
          <a:xfrm>
            <a:off x="374357" y="3700397"/>
            <a:ext cx="8128000" cy="226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36943227" name="Freeform: Shape 13"/>
          <p:cNvSpPr/>
          <p:nvPr/>
        </p:nvSpPr>
        <p:spPr bwMode="auto">
          <a:xfrm>
            <a:off x="780757" y="3588814"/>
            <a:ext cx="6532608" cy="595183"/>
          </a:xfrm>
          <a:custGeom>
            <a:avLst/>
            <a:gdLst>
              <a:gd name="connsiteX0" fmla="*/ 0 w 6726131"/>
              <a:gd name="connsiteY0" fmla="*/ 40738 h 244422"/>
              <a:gd name="connsiteX1" fmla="*/ 40738 w 6726131"/>
              <a:gd name="connsiteY1" fmla="*/ 0 h 244422"/>
              <a:gd name="connsiteX2" fmla="*/ 6685393 w 6726131"/>
              <a:gd name="connsiteY2" fmla="*/ 0 h 244422"/>
              <a:gd name="connsiteX3" fmla="*/ 6726131 w 6726131"/>
              <a:gd name="connsiteY3" fmla="*/ 40738 h 244422"/>
              <a:gd name="connsiteX4" fmla="*/ 6726131 w 6726131"/>
              <a:gd name="connsiteY4" fmla="*/ 203684 h 244422"/>
              <a:gd name="connsiteX5" fmla="*/ 6685393 w 6726131"/>
              <a:gd name="connsiteY5" fmla="*/ 244422 h 244422"/>
              <a:gd name="connsiteX6" fmla="*/ 40738 w 6726131"/>
              <a:gd name="connsiteY6" fmla="*/ 244422 h 244422"/>
              <a:gd name="connsiteX7" fmla="*/ 0 w 6726131"/>
              <a:gd name="connsiteY7" fmla="*/ 203684 h 244422"/>
              <a:gd name="connsiteX8" fmla="*/ 0 w 6726131"/>
              <a:gd name="connsiteY8" fmla="*/ 40738 h 24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6131" h="244422" extrusionOk="0">
                <a:moveTo>
                  <a:pt x="0" y="40738"/>
                </a:moveTo>
                <a:cubicBezTo>
                  <a:pt x="0" y="18239"/>
                  <a:pt x="18239" y="0"/>
                  <a:pt x="40738" y="0"/>
                </a:cubicBezTo>
                <a:lnTo>
                  <a:pt x="6685393" y="0"/>
                </a:lnTo>
                <a:cubicBezTo>
                  <a:pt x="6707892" y="0"/>
                  <a:pt x="6726131" y="18239"/>
                  <a:pt x="6726131" y="40738"/>
                </a:cubicBezTo>
                <a:lnTo>
                  <a:pt x="6726131" y="203684"/>
                </a:lnTo>
                <a:cubicBezTo>
                  <a:pt x="6726131" y="226183"/>
                  <a:pt x="6707892" y="244422"/>
                  <a:pt x="6685393" y="244422"/>
                </a:cubicBezTo>
                <a:lnTo>
                  <a:pt x="40738" y="244422"/>
                </a:lnTo>
                <a:cubicBezTo>
                  <a:pt x="18239" y="244422"/>
                  <a:pt x="0" y="226183"/>
                  <a:pt x="0" y="203684"/>
                </a:cubicBezTo>
                <a:lnTo>
                  <a:pt x="0" y="4073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6985" tIns="11932" rIns="226985" bIns="11932" numCol="1" spcCol="1270" anchor="ctr" anchorCtr="0">
            <a:noAutofit/>
          </a:bodyPr>
          <a:lstStyle/>
          <a:p>
            <a:pPr defTabSz="889000">
              <a:lnSpc>
                <a:spcPct val="90000"/>
              </a:lnSpc>
              <a:defRPr/>
            </a:pPr>
            <a:r>
              <a:rPr lang="en-GB" sz="2000" dirty="0">
                <a:ea typeface="+mn-lt"/>
                <a:cs typeface="+mn-lt"/>
              </a:rPr>
              <a:t>Supports remote sharing of ECG recordings with clinicians</a:t>
            </a:r>
            <a:endParaRPr lang="en-US" dirty="0"/>
          </a:p>
        </p:txBody>
      </p:sp>
      <p:sp>
        <p:nvSpPr>
          <p:cNvPr id="1924728889" name="Rectangle 14"/>
          <p:cNvSpPr/>
          <p:nvPr/>
        </p:nvSpPr>
        <p:spPr bwMode="auto">
          <a:xfrm>
            <a:off x="374358" y="4507233"/>
            <a:ext cx="8128000" cy="49289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48610136" name="Freeform: Shape 15"/>
          <p:cNvSpPr/>
          <p:nvPr/>
        </p:nvSpPr>
        <p:spPr bwMode="auto">
          <a:xfrm>
            <a:off x="780758" y="4338654"/>
            <a:ext cx="6333093" cy="676371"/>
          </a:xfrm>
          <a:custGeom>
            <a:avLst/>
            <a:gdLst>
              <a:gd name="connsiteX0" fmla="*/ 0 w 6333093"/>
              <a:gd name="connsiteY0" fmla="*/ 50238 h 301419"/>
              <a:gd name="connsiteX1" fmla="*/ 50238 w 6333093"/>
              <a:gd name="connsiteY1" fmla="*/ 0 h 301419"/>
              <a:gd name="connsiteX2" fmla="*/ 6282855 w 6333093"/>
              <a:gd name="connsiteY2" fmla="*/ 0 h 301419"/>
              <a:gd name="connsiteX3" fmla="*/ 6333093 w 6333093"/>
              <a:gd name="connsiteY3" fmla="*/ 50238 h 301419"/>
              <a:gd name="connsiteX4" fmla="*/ 6333093 w 6333093"/>
              <a:gd name="connsiteY4" fmla="*/ 251181 h 301419"/>
              <a:gd name="connsiteX5" fmla="*/ 6282855 w 6333093"/>
              <a:gd name="connsiteY5" fmla="*/ 301419 h 301419"/>
              <a:gd name="connsiteX6" fmla="*/ 50238 w 6333093"/>
              <a:gd name="connsiteY6" fmla="*/ 301419 h 301419"/>
              <a:gd name="connsiteX7" fmla="*/ 0 w 6333093"/>
              <a:gd name="connsiteY7" fmla="*/ 251181 h 301419"/>
              <a:gd name="connsiteX8" fmla="*/ 0 w 6333093"/>
              <a:gd name="connsiteY8" fmla="*/ 50238 h 301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33093" h="301419" extrusionOk="0">
                <a:moveTo>
                  <a:pt x="0" y="50238"/>
                </a:moveTo>
                <a:cubicBezTo>
                  <a:pt x="0" y="22492"/>
                  <a:pt x="22492" y="0"/>
                  <a:pt x="50238" y="0"/>
                </a:cubicBezTo>
                <a:lnTo>
                  <a:pt x="6282855" y="0"/>
                </a:lnTo>
                <a:cubicBezTo>
                  <a:pt x="6310601" y="0"/>
                  <a:pt x="6333093" y="22492"/>
                  <a:pt x="6333093" y="50238"/>
                </a:cubicBezTo>
                <a:lnTo>
                  <a:pt x="6333093" y="251181"/>
                </a:lnTo>
                <a:cubicBezTo>
                  <a:pt x="6333093" y="278927"/>
                  <a:pt x="6310601" y="301419"/>
                  <a:pt x="6282855" y="301419"/>
                </a:cubicBezTo>
                <a:lnTo>
                  <a:pt x="50238" y="301419"/>
                </a:lnTo>
                <a:cubicBezTo>
                  <a:pt x="22492" y="301419"/>
                  <a:pt x="0" y="278927"/>
                  <a:pt x="0" y="251181"/>
                </a:cubicBezTo>
                <a:lnTo>
                  <a:pt x="0" y="5023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9767" tIns="14714" rIns="229767" bIns="14714" numCol="1" spcCol="1270" anchor="ctr" anchorCtr="0">
            <a:noAutofit/>
          </a:bodyPr>
          <a:lstStyle/>
          <a:p>
            <a:pPr defTabSz="889000">
              <a:lnSpc>
                <a:spcPct val="90000"/>
              </a:lnSpc>
              <a:defRPr/>
            </a:pPr>
            <a:r>
              <a:rPr lang="en-GB" sz="2000" dirty="0">
                <a:ea typeface="+mn-lt"/>
                <a:cs typeface="+mn-lt"/>
              </a:rPr>
              <a:t>Digital access and confidence may affect who can use the technology</a:t>
            </a:r>
            <a:endParaRPr lang="en-US" dirty="0"/>
          </a:p>
        </p:txBody>
      </p:sp>
      <p:sp>
        <p:nvSpPr>
          <p:cNvPr id="708166150" name="Rectangle 16"/>
          <p:cNvSpPr/>
          <p:nvPr/>
        </p:nvSpPr>
        <p:spPr bwMode="auto">
          <a:xfrm>
            <a:off x="350167" y="5501673"/>
            <a:ext cx="8128000" cy="226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018028382" name="Freeform: Shape 17"/>
          <p:cNvSpPr/>
          <p:nvPr/>
        </p:nvSpPr>
        <p:spPr bwMode="auto">
          <a:xfrm>
            <a:off x="768662" y="5314823"/>
            <a:ext cx="7052738" cy="670449"/>
          </a:xfrm>
          <a:custGeom>
            <a:avLst/>
            <a:gdLst>
              <a:gd name="connsiteX0" fmla="*/ 0 w 7064833"/>
              <a:gd name="connsiteY0" fmla="*/ 51267 h 307593"/>
              <a:gd name="connsiteX1" fmla="*/ 51267 w 7064833"/>
              <a:gd name="connsiteY1" fmla="*/ 0 h 307593"/>
              <a:gd name="connsiteX2" fmla="*/ 7013566 w 7064833"/>
              <a:gd name="connsiteY2" fmla="*/ 0 h 307593"/>
              <a:gd name="connsiteX3" fmla="*/ 7064833 w 7064833"/>
              <a:gd name="connsiteY3" fmla="*/ 51267 h 307593"/>
              <a:gd name="connsiteX4" fmla="*/ 7064833 w 7064833"/>
              <a:gd name="connsiteY4" fmla="*/ 256326 h 307593"/>
              <a:gd name="connsiteX5" fmla="*/ 7013566 w 7064833"/>
              <a:gd name="connsiteY5" fmla="*/ 307593 h 307593"/>
              <a:gd name="connsiteX6" fmla="*/ 51267 w 7064833"/>
              <a:gd name="connsiteY6" fmla="*/ 307593 h 307593"/>
              <a:gd name="connsiteX7" fmla="*/ 0 w 7064833"/>
              <a:gd name="connsiteY7" fmla="*/ 256326 h 307593"/>
              <a:gd name="connsiteX8" fmla="*/ 0 w 7064833"/>
              <a:gd name="connsiteY8" fmla="*/ 51267 h 3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64833" h="307593" extrusionOk="0">
                <a:moveTo>
                  <a:pt x="0" y="51267"/>
                </a:moveTo>
                <a:cubicBezTo>
                  <a:pt x="0" y="22953"/>
                  <a:pt x="22953" y="0"/>
                  <a:pt x="51267" y="0"/>
                </a:cubicBezTo>
                <a:lnTo>
                  <a:pt x="7013566" y="0"/>
                </a:lnTo>
                <a:cubicBezTo>
                  <a:pt x="7041880" y="0"/>
                  <a:pt x="7064833" y="22953"/>
                  <a:pt x="7064833" y="51267"/>
                </a:cubicBezTo>
                <a:lnTo>
                  <a:pt x="7064833" y="256326"/>
                </a:lnTo>
                <a:cubicBezTo>
                  <a:pt x="7064833" y="284640"/>
                  <a:pt x="7041880" y="307593"/>
                  <a:pt x="7013566" y="307593"/>
                </a:cubicBezTo>
                <a:lnTo>
                  <a:pt x="51267" y="307593"/>
                </a:lnTo>
                <a:cubicBezTo>
                  <a:pt x="22953" y="307593"/>
                  <a:pt x="0" y="284640"/>
                  <a:pt x="0" y="256326"/>
                </a:cubicBezTo>
                <a:lnTo>
                  <a:pt x="0" y="5126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0068" tIns="15014" rIns="230068" bIns="15014" numCol="1" spcCol="1270" anchor="ctr" anchorCtr="0">
            <a:noAutofit/>
          </a:bodyPr>
          <a:lstStyle/>
          <a:p>
            <a:pPr defTabSz="889000">
              <a:lnSpc>
                <a:spcPct val="90000"/>
              </a:lnSpc>
              <a:defRPr/>
            </a:pPr>
            <a:r>
              <a:rPr lang="en-GB" sz="2000" dirty="0">
                <a:ea typeface="+mn-lt"/>
                <a:cs typeface="+mn-lt"/>
              </a:rPr>
              <a:t>Benefits depend on appropriate referral, interpretation and follow-up</a:t>
            </a:r>
            <a:endParaRPr lang="en-US" dirty="0"/>
          </a:p>
        </p:txBody>
      </p:sp>
      <p:sp>
        <p:nvSpPr>
          <p:cNvPr id="395140510" name="Freeform: Shape 3"/>
          <p:cNvSpPr/>
          <p:nvPr/>
        </p:nvSpPr>
        <p:spPr bwMode="auto">
          <a:xfrm>
            <a:off x="8862665" y="2012558"/>
            <a:ext cx="3179104" cy="332144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algn="ctr" defTabSz="311150">
              <a:lnSpc>
                <a:spcPct val="90000"/>
              </a:lnSpc>
              <a:defRPr/>
            </a:pPr>
            <a:r>
              <a:rPr lang="en-GB" sz="4800" dirty="0">
                <a:ea typeface="+mn-lt"/>
                <a:cs typeface="+mn-lt"/>
              </a:rPr>
              <a:t>Impact on Communities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2067646"/>
                                        </p:tgtEl>
                                        <p:attrNameLst>
                                          <p:attrName>style.visibility</p:attrName>
                                        </p:attrNameLst>
                                      </p:cBhvr>
                                      <p:to>
                                        <p:strVal val="visible"/>
                                      </p:to>
                                    </p:set>
                                    <p:animEffect transition="in" filter="fade">
                                      <p:cBhvr>
                                        <p:cTn id="7" dur="500"/>
                                        <p:tgtEl>
                                          <p:spTgt spid="1420676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87720412"/>
                                        </p:tgtEl>
                                        <p:attrNameLst>
                                          <p:attrName>style.visibility</p:attrName>
                                        </p:attrNameLst>
                                      </p:cBhvr>
                                      <p:to>
                                        <p:strVal val="visible"/>
                                      </p:to>
                                    </p:set>
                                    <p:animEffect transition="in" filter="fade">
                                      <p:cBhvr>
                                        <p:cTn id="10" dur="500"/>
                                        <p:tgtEl>
                                          <p:spTgt spid="158772041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048927911"/>
                                        </p:tgtEl>
                                        <p:attrNameLst>
                                          <p:attrName>style.visibility</p:attrName>
                                        </p:attrNameLst>
                                      </p:cBhvr>
                                      <p:to>
                                        <p:strVal val="visible"/>
                                      </p:to>
                                    </p:set>
                                    <p:animEffect transition="in" filter="fade">
                                      <p:cBhvr>
                                        <p:cTn id="15" dur="500"/>
                                        <p:tgtEl>
                                          <p:spTgt spid="204892791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897734350"/>
                                        </p:tgtEl>
                                        <p:attrNameLst>
                                          <p:attrName>style.visibility</p:attrName>
                                        </p:attrNameLst>
                                      </p:cBhvr>
                                      <p:to>
                                        <p:strVal val="visible"/>
                                      </p:to>
                                    </p:set>
                                    <p:animEffect transition="in" filter="fade">
                                      <p:cBhvr>
                                        <p:cTn id="18" dur="500"/>
                                        <p:tgtEl>
                                          <p:spTgt spid="189773435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846253543"/>
                                        </p:tgtEl>
                                        <p:attrNameLst>
                                          <p:attrName>style.visibility</p:attrName>
                                        </p:attrNameLst>
                                      </p:cBhvr>
                                      <p:to>
                                        <p:strVal val="visible"/>
                                      </p:to>
                                    </p:set>
                                    <p:animEffect transition="in" filter="fade">
                                      <p:cBhvr>
                                        <p:cTn id="23" dur="500"/>
                                        <p:tgtEl>
                                          <p:spTgt spid="184625354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901165156"/>
                                        </p:tgtEl>
                                        <p:attrNameLst>
                                          <p:attrName>style.visibility</p:attrName>
                                        </p:attrNameLst>
                                      </p:cBhvr>
                                      <p:to>
                                        <p:strVal val="visible"/>
                                      </p:to>
                                    </p:set>
                                    <p:animEffect transition="in" filter="fade">
                                      <p:cBhvr>
                                        <p:cTn id="26" dur="500"/>
                                        <p:tgtEl>
                                          <p:spTgt spid="190116515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343642782"/>
                                        </p:tgtEl>
                                        <p:attrNameLst>
                                          <p:attrName>style.visibility</p:attrName>
                                        </p:attrNameLst>
                                      </p:cBhvr>
                                      <p:to>
                                        <p:strVal val="visible"/>
                                      </p:to>
                                    </p:set>
                                    <p:animEffect transition="in" filter="fade">
                                      <p:cBhvr>
                                        <p:cTn id="31" dur="500"/>
                                        <p:tgtEl>
                                          <p:spTgt spid="134364278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036943227"/>
                                        </p:tgtEl>
                                        <p:attrNameLst>
                                          <p:attrName>style.visibility</p:attrName>
                                        </p:attrNameLst>
                                      </p:cBhvr>
                                      <p:to>
                                        <p:strVal val="visible"/>
                                      </p:to>
                                    </p:set>
                                    <p:animEffect transition="in" filter="fade">
                                      <p:cBhvr>
                                        <p:cTn id="34" dur="500"/>
                                        <p:tgtEl>
                                          <p:spTgt spid="103694322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924728889"/>
                                        </p:tgtEl>
                                        <p:attrNameLst>
                                          <p:attrName>style.visibility</p:attrName>
                                        </p:attrNameLst>
                                      </p:cBhvr>
                                      <p:to>
                                        <p:strVal val="visible"/>
                                      </p:to>
                                    </p:set>
                                    <p:animEffect transition="in" filter="fade">
                                      <p:cBhvr>
                                        <p:cTn id="39" dur="500"/>
                                        <p:tgtEl>
                                          <p:spTgt spid="1924728889"/>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48610136"/>
                                        </p:tgtEl>
                                        <p:attrNameLst>
                                          <p:attrName>style.visibility</p:attrName>
                                        </p:attrNameLst>
                                      </p:cBhvr>
                                      <p:to>
                                        <p:strVal val="visible"/>
                                      </p:to>
                                    </p:set>
                                    <p:animEffect transition="in" filter="fade">
                                      <p:cBhvr>
                                        <p:cTn id="42" dur="500"/>
                                        <p:tgtEl>
                                          <p:spTgt spid="154861013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08166150"/>
                                        </p:tgtEl>
                                        <p:attrNameLst>
                                          <p:attrName>style.visibility</p:attrName>
                                        </p:attrNameLst>
                                      </p:cBhvr>
                                      <p:to>
                                        <p:strVal val="visible"/>
                                      </p:to>
                                    </p:set>
                                    <p:animEffect transition="in" filter="fade">
                                      <p:cBhvr>
                                        <p:cTn id="47" dur="500"/>
                                        <p:tgtEl>
                                          <p:spTgt spid="708166150"/>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018028382"/>
                                        </p:tgtEl>
                                        <p:attrNameLst>
                                          <p:attrName>style.visibility</p:attrName>
                                        </p:attrNameLst>
                                      </p:cBhvr>
                                      <p:to>
                                        <p:strVal val="visible"/>
                                      </p:to>
                                    </p:set>
                                    <p:animEffect transition="in" filter="fade">
                                      <p:cBhvr>
                                        <p:cTn id="50" dur="500"/>
                                        <p:tgtEl>
                                          <p:spTgt spid="20180283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7720412" grpId="0" animBg="1"/>
      <p:bldP spid="1897734350" grpId="0" animBg="1"/>
      <p:bldP spid="1901165156" grpId="0" animBg="1"/>
      <p:bldP spid="1036943227" grpId="0" animBg="1"/>
      <p:bldP spid="1548610136" grpId="0" animBg="1"/>
      <p:bldP spid="2018028382" grpId="0" animBg="1"/>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91816151" name="Title 1"/>
          <p:cNvSpPr>
            <a:spLocks noGrp="1"/>
          </p:cNvSpPr>
          <p:nvPr>
            <p:ph type="title"/>
          </p:nvPr>
        </p:nvSpPr>
        <p:spPr bwMode="auto">
          <a:xfrm>
            <a:off x="270115" y="2860452"/>
            <a:ext cx="4058764" cy="1325563"/>
          </a:xfrm>
        </p:spPr>
        <p:txBody>
          <a:bodyPr>
            <a:noAutofit/>
          </a:bodyPr>
          <a:lstStyle/>
          <a:p>
            <a:pPr>
              <a:defRPr/>
            </a:pPr>
            <a:r>
              <a:rPr lang="en-GB" sz="6000"/>
              <a:t>Innovations  explored in this session</a:t>
            </a:r>
            <a:endParaRPr/>
          </a:p>
        </p:txBody>
      </p:sp>
      <p:grpSp>
        <p:nvGrpSpPr>
          <p:cNvPr id="1962371705" name="Group 64"/>
          <p:cNvGrpSpPr/>
          <p:nvPr/>
        </p:nvGrpSpPr>
        <p:grpSpPr bwMode="auto">
          <a:xfrm>
            <a:off x="8563707" y="2009880"/>
            <a:ext cx="2356931" cy="1148544"/>
            <a:chOff x="0" y="0"/>
            <a:chExt cx="2356931" cy="1148544"/>
          </a:xfrm>
        </p:grpSpPr>
        <p:sp>
          <p:nvSpPr>
            <p:cNvPr id="2137320095" name="Freeform: Shape 65"/>
            <p:cNvSpPr/>
            <p:nvPr/>
          </p:nvSpPr>
          <p:spPr bwMode="auto">
            <a:xfrm rot="19806027">
              <a:off x="0" y="1132720"/>
              <a:ext cx="1297058" cy="15823"/>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7"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2020463507" name="Freeform: Shape 66"/>
            <p:cNvSpPr/>
            <p:nvPr/>
          </p:nvSpPr>
          <p:spPr bwMode="auto">
            <a:xfrm>
              <a:off x="1185120" y="0"/>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a:t>Freestyle Libre</a:t>
              </a:r>
              <a:endParaRPr/>
            </a:p>
          </p:txBody>
        </p:sp>
      </p:grpSp>
      <p:grpSp>
        <p:nvGrpSpPr>
          <p:cNvPr id="521560987" name="Group 67"/>
          <p:cNvGrpSpPr/>
          <p:nvPr/>
        </p:nvGrpSpPr>
        <p:grpSpPr bwMode="auto">
          <a:xfrm>
            <a:off x="8362037" y="4466944"/>
            <a:ext cx="2676818" cy="1722426"/>
            <a:chOff x="0" y="0"/>
            <a:chExt cx="2676818" cy="1722426"/>
          </a:xfrm>
        </p:grpSpPr>
        <p:sp>
          <p:nvSpPr>
            <p:cNvPr id="407877296" name="Freeform: Shape 68"/>
            <p:cNvSpPr/>
            <p:nvPr/>
          </p:nvSpPr>
          <p:spPr bwMode="auto">
            <a:xfrm rot="2685842" flipV="1">
              <a:off x="0" y="0"/>
              <a:ext cx="1256994" cy="189064"/>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7" rIns="377822"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1613124853" name="Freeform: Shape 69"/>
            <p:cNvSpPr/>
            <p:nvPr/>
          </p:nvSpPr>
          <p:spPr bwMode="auto">
            <a:xfrm>
              <a:off x="833211" y="378744"/>
              <a:ext cx="1843606" cy="1343680"/>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 sz="2000"/>
                <a:t>NHS COVID-19 Contact App</a:t>
              </a:r>
              <a:endParaRPr/>
            </a:p>
          </p:txBody>
        </p:sp>
      </p:grpSp>
      <p:grpSp>
        <p:nvGrpSpPr>
          <p:cNvPr id="2057387173" name="Group 79"/>
          <p:cNvGrpSpPr/>
          <p:nvPr/>
        </p:nvGrpSpPr>
        <p:grpSpPr bwMode="auto">
          <a:xfrm>
            <a:off x="5495494" y="4572867"/>
            <a:ext cx="2060251" cy="1214325"/>
            <a:chOff x="0" y="0"/>
            <a:chExt cx="2060251" cy="1214325"/>
          </a:xfrm>
        </p:grpSpPr>
        <p:sp>
          <p:nvSpPr>
            <p:cNvPr id="1110726251" name="Freeform: Shape 80"/>
            <p:cNvSpPr/>
            <p:nvPr/>
          </p:nvSpPr>
          <p:spPr bwMode="auto">
            <a:xfrm rot="19122088">
              <a:off x="931887" y="0"/>
              <a:ext cx="1128363" cy="18191"/>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1728134254" name="Freeform: Shape 81"/>
            <p:cNvSpPr/>
            <p:nvPr/>
          </p:nvSpPr>
          <p:spPr bwMode="auto">
            <a:xfrm>
              <a:off x="0" y="194918"/>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a:t>Kardia</a:t>
              </a:r>
            </a:p>
            <a:p>
              <a:pPr marL="0" lvl="0" indent="0" algn="ctr" defTabSz="311149">
                <a:lnSpc>
                  <a:spcPct val="90000"/>
                </a:lnSpc>
                <a:spcBef>
                  <a:spcPts val="0"/>
                </a:spcBef>
                <a:spcAft>
                  <a:spcPts val="0"/>
                </a:spcAft>
                <a:buNone/>
                <a:defRPr/>
              </a:pPr>
              <a:r>
                <a:rPr lang="en-GB" sz="2000"/>
                <a:t>Mobile</a:t>
              </a:r>
              <a:r>
                <a:rPr lang="en-GB" sz="700"/>
                <a:t> </a:t>
              </a:r>
              <a:endParaRPr/>
            </a:p>
          </p:txBody>
        </p:sp>
      </p:grpSp>
      <p:sp>
        <p:nvSpPr>
          <p:cNvPr id="163267798" name="Freeform: Shape 82"/>
          <p:cNvSpPr/>
          <p:nvPr/>
        </p:nvSpPr>
        <p:spPr bwMode="auto">
          <a:xfrm>
            <a:off x="7303291" y="3205071"/>
            <a:ext cx="1439275" cy="1249189"/>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a:t>Innovations</a:t>
            </a:r>
            <a:endParaRPr/>
          </a:p>
        </p:txBody>
      </p:sp>
      <p:grpSp>
        <p:nvGrpSpPr>
          <p:cNvPr id="726980079" name="Group 79"/>
          <p:cNvGrpSpPr/>
          <p:nvPr/>
        </p:nvGrpSpPr>
        <p:grpSpPr bwMode="auto">
          <a:xfrm>
            <a:off x="6154803" y="1715342"/>
            <a:ext cx="1907673" cy="1676520"/>
            <a:chOff x="0" y="0"/>
            <a:chExt cx="1907673" cy="1676520"/>
          </a:xfrm>
        </p:grpSpPr>
        <p:sp>
          <p:nvSpPr>
            <p:cNvPr id="1191804602" name="Freeform: Shape 80"/>
            <p:cNvSpPr/>
            <p:nvPr/>
          </p:nvSpPr>
          <p:spPr bwMode="auto">
            <a:xfrm rot="3114873" flipV="1">
              <a:off x="786334" y="555180"/>
              <a:ext cx="776251" cy="1466424"/>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950925993" name="Freeform: Shape 81"/>
            <p:cNvSpPr/>
            <p:nvPr/>
          </p:nvSpPr>
          <p:spPr bwMode="auto">
            <a:xfrm>
              <a:off x="0" y="0"/>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b="0"/>
                <a:t>NHS App</a:t>
              </a:r>
              <a:r>
                <a:rPr lang="en-GB" sz="700" b="0"/>
                <a:t> </a:t>
              </a:r>
              <a:endParaRPr b="0"/>
            </a:p>
          </p:txBody>
        </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86650799" name="TextBox 1"/>
          <p:cNvSpPr txBox="1"/>
          <p:nvPr/>
        </p:nvSpPr>
        <p:spPr bwMode="auto">
          <a:xfrm>
            <a:off x="1275008" y="1584101"/>
            <a:ext cx="9839460" cy="923330"/>
          </a:xfrm>
          <a:prstGeom prst="rect">
            <a:avLst/>
          </a:prstGeom>
          <a:noFill/>
        </p:spPr>
        <p:txBody>
          <a:bodyPr wrap="square" rtlCol="0">
            <a:spAutoFit/>
          </a:bodyPr>
          <a:lstStyle/>
          <a:p>
            <a:pPr algn="ctr">
              <a:defRPr/>
            </a:pPr>
            <a:r>
              <a:rPr lang="en-GB" sz="3600" b="1">
                <a:solidFill>
                  <a:schemeClr val="bg1"/>
                </a:solidFill>
              </a:rPr>
              <a:t>Reflect</a:t>
            </a:r>
            <a:endParaRPr/>
          </a:p>
          <a:p>
            <a:pPr algn="ctr">
              <a:defRPr/>
            </a:pPr>
            <a:endParaRPr lang="en-GB" b="1">
              <a:solidFill>
                <a:schemeClr val="bg1"/>
              </a:solidFill>
            </a:endParaRPr>
          </a:p>
        </p:txBody>
      </p:sp>
      <p:sp>
        <p:nvSpPr>
          <p:cNvPr id="141647526" name="TextBox 2"/>
          <p:cNvSpPr txBox="1"/>
          <p:nvPr/>
        </p:nvSpPr>
        <p:spPr bwMode="auto">
          <a:xfrm>
            <a:off x="1623060" y="3040380"/>
            <a:ext cx="9612630" cy="584775"/>
          </a:xfrm>
          <a:prstGeom prst="rect">
            <a:avLst/>
          </a:prstGeom>
          <a:noFill/>
        </p:spPr>
        <p:txBody>
          <a:bodyPr wrap="square" rtlCol="0">
            <a:spAutoFit/>
          </a:bodyPr>
          <a:lstStyle/>
          <a:p>
            <a:pPr>
              <a:defRPr/>
            </a:pPr>
            <a:r>
              <a:rPr lang="en-GB" sz="3200">
                <a:solidFill>
                  <a:schemeClr val="bg1"/>
                </a:solidFill>
              </a:rPr>
              <a:t>Which innovation discussed today interests you most? </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23825587"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941334101"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Introduced </a:t>
            </a:r>
            <a:r>
              <a:rPr lang="en" sz="2600" b="1" u="sng"/>
              <a:t>four</a:t>
            </a:r>
            <a:r>
              <a:rPr lang="en-GB" sz="2600"/>
              <a:t> digital innovations</a:t>
            </a:r>
            <a:endParaRPr/>
          </a:p>
        </p:txBody>
      </p:sp>
      <p:sp>
        <p:nvSpPr>
          <p:cNvPr id="356141360"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Overviewed of the impact of </a:t>
            </a:r>
            <a:r>
              <a:rPr lang="en-GB" sz="2600" b="1" u="sng"/>
              <a:t>workforce</a:t>
            </a:r>
            <a:r>
              <a:rPr lang="en-GB" sz="2600"/>
              <a:t> for each innovation</a:t>
            </a:r>
            <a:endParaRPr/>
          </a:p>
        </p:txBody>
      </p:sp>
      <p:sp>
        <p:nvSpPr>
          <p:cNvPr id="543516402" name="Freeform: Shape 10"/>
          <p:cNvSpPr/>
          <p:nvPr/>
        </p:nvSpPr>
        <p:spPr bwMode="auto">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Overviewed the impact on </a:t>
            </a:r>
            <a:r>
              <a:rPr lang="en-GB" sz="2600" b="1" u="sng"/>
              <a:t>communities</a:t>
            </a:r>
            <a:r>
              <a:rPr lang="en-GB" sz="2600"/>
              <a:t> in the UK for each</a:t>
            </a:r>
            <a:endParaRPr/>
          </a:p>
        </p:txBody>
      </p:sp>
      <p:sp>
        <p:nvSpPr>
          <p:cNvPr id="1866546436" name="Title 1"/>
          <p:cNvSpPr txBox="1"/>
          <p:nvPr/>
        </p:nvSpPr>
        <p:spPr bwMode="auto">
          <a:xfrm>
            <a:off x="381667" y="373776"/>
            <a:ext cx="11594969" cy="1325563"/>
          </a:xfrm>
          <a:prstGeom prst="rect">
            <a:avLst/>
          </a:prstGeom>
        </p:spPr>
        <p:txBody>
          <a:bodyPr vert="horz" lIns="91440" tIns="45720" rIns="91440" bIns="45720" rtlCol="0" anchor="ctr">
            <a:normAutofit/>
          </a:bodyPr>
          <a:lstStyle>
            <a:lvl1pPr algn="l" defTabSz="914400" rtl="0">
              <a:lnSpc>
                <a:spcPct val="90000"/>
              </a:lnSpc>
              <a:spcBef>
                <a:spcPts val="0"/>
              </a:spcBef>
              <a:buNone/>
              <a:defRPr sz="4400">
                <a:solidFill>
                  <a:schemeClr val="tx1"/>
                </a:solidFill>
                <a:latin typeface="+mj-lt"/>
                <a:ea typeface="+mj-ea"/>
                <a:cs typeface="+mj-cs"/>
              </a:defRPr>
            </a:lvl1pPr>
          </a:lstStyle>
          <a:p>
            <a:pPr>
              <a:defRPr/>
            </a:pPr>
            <a:r>
              <a:rPr lang="en-GB"/>
              <a:t>During this session we have…</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41334101"/>
                                        </p:tgtEl>
                                        <p:attrNameLst>
                                          <p:attrName>style.visibility</p:attrName>
                                        </p:attrNameLst>
                                      </p:cBhvr>
                                      <p:to>
                                        <p:strVal val="visible"/>
                                      </p:to>
                                    </p:set>
                                    <p:animEffect transition="in" filter="fade">
                                      <p:cBhvr>
                                        <p:cTn id="7" dur="500"/>
                                        <p:tgtEl>
                                          <p:spTgt spid="94133410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56141360"/>
                                        </p:tgtEl>
                                        <p:attrNameLst>
                                          <p:attrName>style.visibility</p:attrName>
                                        </p:attrNameLst>
                                      </p:cBhvr>
                                      <p:to>
                                        <p:strVal val="visible"/>
                                      </p:to>
                                    </p:set>
                                    <p:animEffect transition="in" filter="fade">
                                      <p:cBhvr>
                                        <p:cTn id="12" dur="500"/>
                                        <p:tgtEl>
                                          <p:spTgt spid="35614136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43516402"/>
                                        </p:tgtEl>
                                        <p:attrNameLst>
                                          <p:attrName>style.visibility</p:attrName>
                                        </p:attrNameLst>
                                      </p:cBhvr>
                                      <p:to>
                                        <p:strVal val="visible"/>
                                      </p:to>
                                    </p:set>
                                    <p:animEffect transition="in" filter="fade">
                                      <p:cBhvr>
                                        <p:cTn id="17" dur="500"/>
                                        <p:tgtEl>
                                          <p:spTgt spid="5435164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1334101" grpId="0" animBg="1"/>
      <p:bldP spid="356141360" grpId="0" animBg="1"/>
      <p:bldP spid="543516402" grpId="0" animBg="1"/>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48436942" name="Title 1"/>
          <p:cNvSpPr>
            <a:spLocks noGrp="1"/>
          </p:cNvSpPr>
          <p:nvPr>
            <p:ph type="title"/>
          </p:nvPr>
        </p:nvSpPr>
        <p:spPr bwMode="auto">
          <a:xfrm>
            <a:off x="2627865" y="2766218"/>
            <a:ext cx="6936270" cy="1325563"/>
          </a:xfrm>
        </p:spPr>
        <p:txBody>
          <a:bodyPr/>
          <a:lstStyle/>
          <a:p>
            <a:pPr>
              <a:defRPr/>
            </a:pPr>
            <a:r>
              <a:rPr lang="en-GB"/>
              <a:t>Remember UWTSD Resources </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57184913" name="Title 1"/>
          <p:cNvSpPr>
            <a:spLocks noGrp="1"/>
          </p:cNvSpPr>
          <p:nvPr>
            <p:ph type="title"/>
          </p:nvPr>
        </p:nvSpPr>
        <p:spPr bwMode="auto"/>
        <p:txBody>
          <a:bodyPr>
            <a:normAutofit/>
          </a:bodyPr>
          <a:lstStyle/>
          <a:p>
            <a:pPr>
              <a:defRPr/>
            </a:pPr>
            <a:r>
              <a:rPr lang="en-US" sz="4000"/>
              <a:t>UWTSD Library Support </a:t>
            </a:r>
            <a:endParaRPr/>
          </a:p>
        </p:txBody>
      </p:sp>
      <p:sp>
        <p:nvSpPr>
          <p:cNvPr id="1908349825" name="Rectangle: Rounded Corners 4"/>
          <p:cNvSpPr/>
          <p:nvPr/>
        </p:nvSpPr>
        <p:spPr bwMode="auto">
          <a:xfrm>
            <a:off x="3849445" y="4976777"/>
            <a:ext cx="7418716" cy="1380226"/>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a:ea typeface="Calibri"/>
                <a:cs typeface="Calibri"/>
              </a:rPr>
              <a:t>The UWTSD Library team have provided additional support to help you to develop your research skills. These are available for you to work through at your own pace.  </a:t>
            </a:r>
            <a:endParaRPr/>
          </a:p>
        </p:txBody>
      </p:sp>
      <p:pic>
        <p:nvPicPr>
          <p:cNvPr id="1906547761"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120989622" name="Content Placeholder 8" descr="A screenshot of a website&#10;&#10;Description automatically generated">
            <a:hlinkClick r:id="rId4"/>
          </p:cNvPr>
          <p:cNvPicPr>
            <a:picLocks noGrp="1" noChangeAspect="1"/>
          </p:cNvPicPr>
          <p:nvPr>
            <p:ph idx="1"/>
          </p:nvPr>
        </p:nvPicPr>
        <p:blipFill rotWithShape="1">
          <a:blip r:embed="rId5"/>
          <a:stretch/>
        </p:blipFill>
        <p:spPr bwMode="auto">
          <a:xfrm>
            <a:off x="3473806" y="1589426"/>
            <a:ext cx="7792528" cy="3112440"/>
          </a:xfr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This value indicates the number of saves or revisions. The application is responsible for updating this value after each revision.</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This value indicates the number of saves or revisions. The application is responsible for updating this value after each revision.</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B9E6313-4B3F-44E6-862C-E063D0AFCB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 ds:uri="http://www.w3.org/2001/XMLSchema-instance"/>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 ds:uri="http://www.w3.org/2001/XMLSchema-instance"/>
  </ds:schemaRefs>
</ds:datastoreItem>
</file>

<file path=customXml/itemProps3.xml><?xml version="1.0" encoding="utf-8"?>
<ds:datastoreItem xmlns:ds="http://schemas.openxmlformats.org/officeDocument/2006/customXml" ds:itemID="{AC034794-849C-417A-B964-DF01A3DA9468}">
  <ds:schemaRefs>
    <ds:schemaRef ds:uri="http://schemas.microsoft.com/sharepoint/v3/contenttype/forms"/>
  </ds:schemaRefs>
</ds:datastoreItem>
</file>

<file path=customXml/itemProps4.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TotalTime>
  <Words>6472</Words>
  <Application>Microsoft Office PowerPoint</Application>
  <PresentationFormat>Widescreen</PresentationFormat>
  <Paragraphs>438</Paragraphs>
  <Slides>35</Slides>
  <Notes>35</Notes>
  <HiddenSlides>0</HiddenSlides>
  <MMClips>3</MMClips>
  <ScaleCrop>false</ScaleCrop>
  <HeadingPairs>
    <vt:vector size="4" baseType="variant">
      <vt:variant>
        <vt:lpstr>Theme</vt:lpstr>
      </vt:variant>
      <vt:variant>
        <vt:i4>7</vt:i4>
      </vt:variant>
      <vt:variant>
        <vt:lpstr>Slide Titles</vt:lpstr>
      </vt:variant>
      <vt:variant>
        <vt:i4>35</vt:i4>
      </vt:variant>
    </vt:vector>
  </HeadingPairs>
  <TitlesOfParts>
    <vt:vector size="42"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the session… </vt:lpstr>
      <vt:lpstr>Innovations to be explored in this session</vt:lpstr>
      <vt:lpstr>What is an innovation? </vt:lpstr>
      <vt:lpstr>Key Objectives</vt:lpstr>
      <vt:lpstr>PowerPoint Presentation</vt:lpstr>
      <vt:lpstr>NHS App</vt:lpstr>
      <vt:lpstr>NHS App</vt:lpstr>
      <vt:lpstr>PowerPoint Presentation</vt:lpstr>
      <vt:lpstr>Key Features for the  Healthcare Workforce</vt:lpstr>
      <vt:lpstr>Benefits for Patients and Healthcare Workforce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study – NHS COVID-19 App (2020–2023)</vt:lpstr>
      <vt:lpstr>Impact on Individual Health </vt:lpstr>
      <vt:lpstr>Impact on the NHS Workforce</vt:lpstr>
      <vt:lpstr>Impact on Communities</vt:lpstr>
      <vt:lpstr>PowerPoint Presentation</vt:lpstr>
      <vt:lpstr>KardiaMobile - by AliveCor</vt:lpstr>
      <vt:lpstr>KardiaMobile - by AliveCor</vt:lpstr>
      <vt:lpstr>Impact on Individual</vt:lpstr>
      <vt:lpstr>PowerPoint Presentation</vt:lpstr>
      <vt:lpstr>PowerPoint Presentation</vt:lpstr>
      <vt:lpstr>Innovations  explored in this session</vt:lpstr>
      <vt:lpstr>PowerPoint Presentation</vt:lpstr>
      <vt:lpstr>PowerPoint Presentation</vt:lpstr>
      <vt:lpstr>Remember UWTSD Resources </vt:lpstr>
      <vt:lpstr>UWTSD Library Support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Martin Svejda</cp:lastModifiedBy>
  <cp:revision>898</cp:revision>
  <dcterms:created xsi:type="dcterms:W3CDTF">2021-03-09T15:35:42Z</dcterms:created>
  <dcterms:modified xsi:type="dcterms:W3CDTF">2026-09-04T17:15:51Z</dcterms:modified>
</cp:coreProperties>
</file>