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3" d="100"/>
          <a:sy n="103" d="100"/>
        </p:scale>
        <p:origin x="1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D9EEE-54EC-B373-AC88-324B7C677F7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77EBE596-EB3D-8C9B-7C9E-A315F1D3F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69C689A-3070-E6BA-46B3-AD46D12E43AC}"/>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5" name="Footer Placeholder 4">
            <a:extLst>
              <a:ext uri="{FF2B5EF4-FFF2-40B4-BE49-F238E27FC236}">
                <a16:creationId xmlns:a16="http://schemas.microsoft.com/office/drawing/2014/main" id="{D53FFAE9-101D-AED5-6339-2162185041D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B440B21-4D44-5EAB-772E-F519FEECDF72}"/>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20710437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EF664-47C0-C572-B886-4E82C4B06E2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C75C305-85EA-075E-8016-1B5AEB97F4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631FBF8-F740-5E61-4B0F-D8D7A504E712}"/>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5" name="Footer Placeholder 4">
            <a:extLst>
              <a:ext uri="{FF2B5EF4-FFF2-40B4-BE49-F238E27FC236}">
                <a16:creationId xmlns:a16="http://schemas.microsoft.com/office/drawing/2014/main" id="{523F163E-EFD1-9C1B-CDC1-DAB94054792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F58D69C-929D-014E-CAC8-4B11225F70BE}"/>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3376515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B416C-79C0-A649-86E9-75BCB66200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0B78DCA8-286E-0ADF-B4D2-E8DE6D338B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695B70-9183-3C73-5116-3EE7CBB89F5F}"/>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5" name="Footer Placeholder 4">
            <a:extLst>
              <a:ext uri="{FF2B5EF4-FFF2-40B4-BE49-F238E27FC236}">
                <a16:creationId xmlns:a16="http://schemas.microsoft.com/office/drawing/2014/main" id="{40DB1A3D-5C23-C3E6-6CF8-FA2478BEFD7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9E0C4C0-FF44-32AE-9619-0D72CF9D1A11}"/>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3041114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34EFB-C4E2-5DB8-6C57-88C9E542F041}"/>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1733C9E-16B6-A47F-F40C-FD5F858CB9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4B1B324-846D-0FEF-F9F0-51EBB01EEB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D89C7F3-B8C0-3EDD-2BC0-917DBD726090}"/>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6" name="Footer Placeholder 5">
            <a:extLst>
              <a:ext uri="{FF2B5EF4-FFF2-40B4-BE49-F238E27FC236}">
                <a16:creationId xmlns:a16="http://schemas.microsoft.com/office/drawing/2014/main" id="{4F7903D1-D377-4650-BF0C-ADC5AD5168A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D493573-DB7C-3C7A-2DC1-8A3C6352BC44}"/>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3711112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4DA7-3668-2D1E-05A5-D5123B616789}"/>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4CDACF99-3479-1CC0-40DD-2FC088A77D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C7CF10-DEA6-4525-B973-8FB38AE85A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8C88D89-909F-41ED-363A-C88064BCF5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5FF12F-E9A3-F7C7-D410-045BDF4C18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CA83AAC1-F1BC-A4DD-4F28-418C796C4989}"/>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8" name="Footer Placeholder 7">
            <a:extLst>
              <a:ext uri="{FF2B5EF4-FFF2-40B4-BE49-F238E27FC236}">
                <a16:creationId xmlns:a16="http://schemas.microsoft.com/office/drawing/2014/main" id="{FB11AC9D-3A76-5F90-FEA2-79FB25E38AD2}"/>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614D49F2-6F96-8D12-2746-B7922C4C99FC}"/>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586564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5CAAB-BAD4-71CA-FF59-8144F2CF76F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E8C35100-E21A-5F0D-0D97-B6D1D24BA7CB}"/>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4" name="Footer Placeholder 3">
            <a:extLst>
              <a:ext uri="{FF2B5EF4-FFF2-40B4-BE49-F238E27FC236}">
                <a16:creationId xmlns:a16="http://schemas.microsoft.com/office/drawing/2014/main" id="{D15936B0-082D-09E8-D98A-A5A391211CE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186DD36-9466-51F3-3FC5-E6AE44AA07BB}"/>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3687223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78D647-F8F0-00B7-D463-5AD83FAFF966}"/>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3" name="Footer Placeholder 2">
            <a:extLst>
              <a:ext uri="{FF2B5EF4-FFF2-40B4-BE49-F238E27FC236}">
                <a16:creationId xmlns:a16="http://schemas.microsoft.com/office/drawing/2014/main" id="{42163BED-173A-4632-7A27-39CE8536DE5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FD305EEC-3BA8-1BD9-DBED-85B316D69320}"/>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3581617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70C1C-2464-CDB4-80D8-463440B828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7E53CB24-FC9C-4649-BD6A-BF00045482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FC78F19A-D2DE-712B-C299-D298764F5C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7687D8-76B5-7D54-836A-E006A9A15BFE}"/>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6" name="Footer Placeholder 5">
            <a:extLst>
              <a:ext uri="{FF2B5EF4-FFF2-40B4-BE49-F238E27FC236}">
                <a16:creationId xmlns:a16="http://schemas.microsoft.com/office/drawing/2014/main" id="{2C6FE993-7CEB-134D-D863-FB14EC6B392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0B6A98D-E728-DD1B-6437-1F9585216F2B}"/>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2314150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6BFD4-5A56-7A96-663E-6AE059AB74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E00712FB-7446-62C4-CECF-567E04A547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62056AEF-C9E4-183D-857D-87B5F5FCC1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65D3C8-797F-8143-7899-B7EDE06A2AD6}"/>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6" name="Footer Placeholder 5">
            <a:extLst>
              <a:ext uri="{FF2B5EF4-FFF2-40B4-BE49-F238E27FC236}">
                <a16:creationId xmlns:a16="http://schemas.microsoft.com/office/drawing/2014/main" id="{83C0BD93-9E81-D10E-BEA1-7FBDD8F24C0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D5B5491-BAA7-4E19-241F-301E3A115C50}"/>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4103723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B0E32-6043-D839-6DEB-85A29F2DCD9D}"/>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B908C70-E867-2031-1D82-CA2B9A7879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DEC76AD-2A0F-999A-C87B-9BAFE90EED4F}"/>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5" name="Footer Placeholder 4">
            <a:extLst>
              <a:ext uri="{FF2B5EF4-FFF2-40B4-BE49-F238E27FC236}">
                <a16:creationId xmlns:a16="http://schemas.microsoft.com/office/drawing/2014/main" id="{632F3C55-11F7-347C-5267-9E5C62829C2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6DED6DA-80BF-D5DB-A9C5-CE7AA6B3DEC8}"/>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4104580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380ACD-4F23-3291-1172-C3A783E80C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553D83B-858F-A04A-831F-4466F672E2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A14619A-74DF-D458-269D-19D97F543A52}"/>
              </a:ext>
            </a:extLst>
          </p:cNvPr>
          <p:cNvSpPr>
            <a:spLocks noGrp="1"/>
          </p:cNvSpPr>
          <p:nvPr>
            <p:ph type="dt" sz="half" idx="10"/>
          </p:nvPr>
        </p:nvSpPr>
        <p:spPr/>
        <p:txBody>
          <a:bodyPr/>
          <a:lstStyle/>
          <a:p>
            <a:fld id="{DC0BCB78-F405-401A-94CB-005644F553D7}" type="datetimeFigureOut">
              <a:rPr lang="en-IN" smtClean="0"/>
              <a:t>23-07-2026</a:t>
            </a:fld>
            <a:endParaRPr lang="en-IN"/>
          </a:p>
        </p:txBody>
      </p:sp>
      <p:sp>
        <p:nvSpPr>
          <p:cNvPr id="5" name="Footer Placeholder 4">
            <a:extLst>
              <a:ext uri="{FF2B5EF4-FFF2-40B4-BE49-F238E27FC236}">
                <a16:creationId xmlns:a16="http://schemas.microsoft.com/office/drawing/2014/main" id="{92348B34-3EBE-D1ED-CFC4-CDE6F687E4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7589923-7430-62A5-CD6B-5FCD571C0287}"/>
              </a:ext>
            </a:extLst>
          </p:cNvPr>
          <p:cNvSpPr>
            <a:spLocks noGrp="1"/>
          </p:cNvSpPr>
          <p:nvPr>
            <p:ph type="sldNum" sz="quarter" idx="12"/>
          </p:nvPr>
        </p:nvSpPr>
        <p:spPr/>
        <p:txBody>
          <a:bodyPr/>
          <a:lstStyle/>
          <a:p>
            <a:fld id="{81AC51F9-22BF-4E80-8D98-F661BBBF2451}" type="slidenum">
              <a:rPr lang="en-IN" smtClean="0"/>
              <a:t>‹#›</a:t>
            </a:fld>
            <a:endParaRPr lang="en-IN"/>
          </a:p>
        </p:txBody>
      </p:sp>
    </p:spTree>
    <p:extLst>
      <p:ext uri="{BB962C8B-B14F-4D97-AF65-F5344CB8AC3E}">
        <p14:creationId xmlns:p14="http://schemas.microsoft.com/office/powerpoint/2010/main" val="529104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C68AF1-0A51-0ADC-F521-471A04382D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3FA3689-83D9-8C00-7564-F0A6A4EF10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DF73CB1-7BD8-0A32-7AC2-008B9F597B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0BCB78-F405-401A-94CB-005644F553D7}" type="datetimeFigureOut">
              <a:rPr lang="en-IN" smtClean="0"/>
              <a:t>23-07-2026</a:t>
            </a:fld>
            <a:endParaRPr lang="en-IN"/>
          </a:p>
        </p:txBody>
      </p:sp>
      <p:sp>
        <p:nvSpPr>
          <p:cNvPr id="5" name="Footer Placeholder 4">
            <a:extLst>
              <a:ext uri="{FF2B5EF4-FFF2-40B4-BE49-F238E27FC236}">
                <a16:creationId xmlns:a16="http://schemas.microsoft.com/office/drawing/2014/main" id="{ADDF62C0-091D-A833-6E48-5C17B49F10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1416A38-86B1-D2B7-5E45-A2C7270FD8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AC51F9-22BF-4E80-8D98-F661BBBF2451}" type="slidenum">
              <a:rPr lang="en-IN" smtClean="0"/>
              <a:t>‹#›</a:t>
            </a:fld>
            <a:endParaRPr lang="en-IN"/>
          </a:p>
        </p:txBody>
      </p:sp>
    </p:spTree>
    <p:extLst>
      <p:ext uri="{BB962C8B-B14F-4D97-AF65-F5344CB8AC3E}">
        <p14:creationId xmlns:p14="http://schemas.microsoft.com/office/powerpoint/2010/main" val="833312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7A20F-80C0-63F3-5716-7E3C235D9D7D}"/>
              </a:ext>
            </a:extLst>
          </p:cNvPr>
          <p:cNvSpPr>
            <a:spLocks noGrp="1"/>
          </p:cNvSpPr>
          <p:nvPr>
            <p:ph type="ctrTitle"/>
          </p:nvPr>
        </p:nvSpPr>
        <p:spPr/>
        <p:txBody>
          <a:bodyPr/>
          <a:lstStyle/>
          <a:p>
            <a:endParaRPr lang="en-IN"/>
          </a:p>
        </p:txBody>
      </p:sp>
      <p:sp>
        <p:nvSpPr>
          <p:cNvPr id="3" name="Subtitle 2">
            <a:extLst>
              <a:ext uri="{FF2B5EF4-FFF2-40B4-BE49-F238E27FC236}">
                <a16:creationId xmlns:a16="http://schemas.microsoft.com/office/drawing/2014/main" id="{C4E653C4-F653-4192-E4EB-6DF3B3C728A5}"/>
              </a:ext>
            </a:extLst>
          </p:cNvPr>
          <p:cNvSpPr>
            <a:spLocks noGrp="1"/>
          </p:cNvSpPr>
          <p:nvPr>
            <p:ph type="subTitle" idx="1"/>
          </p:nvPr>
        </p:nvSpPr>
        <p:spPr/>
        <p:txBody>
          <a:bodyPr/>
          <a:lstStyle/>
          <a:p>
            <a:endParaRPr lang="en-IN"/>
          </a:p>
        </p:txBody>
      </p:sp>
    </p:spTree>
    <p:extLst>
      <p:ext uri="{BB962C8B-B14F-4D97-AF65-F5344CB8AC3E}">
        <p14:creationId xmlns:p14="http://schemas.microsoft.com/office/powerpoint/2010/main" val="11667304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3000"/>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4A92F-5B47-275F-0C8D-8622DECA414C}"/>
              </a:ext>
            </a:extLst>
          </p:cNvPr>
          <p:cNvSpPr>
            <a:spLocks noGrp="1"/>
          </p:cNvSpPr>
          <p:nvPr>
            <p:ph type="title"/>
          </p:nvPr>
        </p:nvSpPr>
        <p:spPr/>
        <p:txBody>
          <a:bodyPr>
            <a:normAutofit fontScale="90000"/>
          </a:bodyPr>
          <a:lstStyle/>
          <a:p>
            <a:pPr algn="ctr">
              <a:lnSpc>
                <a:spcPct val="150000"/>
              </a:lnSpc>
            </a:pPr>
            <a:r>
              <a:rPr lang="en-US" sz="3200" b="1"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Employee Engagement and Service Quality in UK Gambling: A Quantitative Study of Admiral Casinos</a:t>
            </a:r>
            <a:endParaRPr lang="en-IN" sz="3200" dirty="0">
              <a:solidFill>
                <a:srgbClr val="0070C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CDBBD3E2-CBB0-FA73-838A-D3C1BD66C478}"/>
              </a:ext>
            </a:extLst>
          </p:cNvPr>
          <p:cNvSpPr txBox="1"/>
          <p:nvPr/>
        </p:nvSpPr>
        <p:spPr>
          <a:xfrm>
            <a:off x="0" y="1918740"/>
            <a:ext cx="4037353" cy="3647152"/>
          </a:xfrm>
          <a:prstGeom prst="rect">
            <a:avLst/>
          </a:prstGeom>
          <a:solidFill>
            <a:schemeClr val="accent2">
              <a:alpha val="66000"/>
            </a:schemeClr>
          </a:solidFill>
        </p:spPr>
        <p:txBody>
          <a:bodyPr wrap="square" rtlCol="0">
            <a:spAutoFit/>
          </a:bodyPr>
          <a:lstStyle/>
          <a:p>
            <a:pPr algn="just"/>
            <a:r>
              <a:rPr lang="en-US" sz="1050" b="1" dirty="0">
                <a:latin typeface="Times New Roman" panose="02020603050405020304" pitchFamily="18" charset="0"/>
                <a:cs typeface="Times New Roman" panose="02020603050405020304" pitchFamily="18" charset="0"/>
              </a:rPr>
              <a:t>Introduction</a:t>
            </a:r>
            <a:endParaRPr lang="en-US" sz="1050" b="0" dirty="0">
              <a:effectLst/>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The factor of employee engagement is seen as having the capability of affecting the organizational performance, wellbeing of the workers and the customer satisfaction. Gamblers in the UK, it's no secret that frontline staff are integral to providing customer service and influencing customer experiences. Engagement of employees is more likely to result in commitment, motivation and positive </a:t>
            </a:r>
            <a:r>
              <a:rPr lang="en-US" sz="1050" dirty="0" err="1">
                <a:latin typeface="Times New Roman" panose="02020603050405020304" pitchFamily="18" charset="0"/>
                <a:cs typeface="Times New Roman" panose="02020603050405020304" pitchFamily="18" charset="0"/>
              </a:rPr>
              <a:t>behaviours</a:t>
            </a:r>
            <a:r>
              <a:rPr lang="en-US" sz="1050" dirty="0">
                <a:latin typeface="Times New Roman" panose="02020603050405020304" pitchFamily="18" charset="0"/>
                <a:cs typeface="Times New Roman" panose="02020603050405020304" pitchFamily="18" charset="0"/>
              </a:rPr>
              <a:t> at work. This study explores the issue of employee engagement and employee perceived service quality of frontline employees in Admiral Casino.</a:t>
            </a:r>
          </a:p>
          <a:p>
            <a:pPr algn="just"/>
            <a:endParaRPr lang="en-US" sz="1050" b="0" dirty="0">
              <a:effectLst/>
              <a:latin typeface="Times New Roman" panose="02020603050405020304" pitchFamily="18" charset="0"/>
              <a:cs typeface="Times New Roman" panose="02020603050405020304" pitchFamily="18" charset="0"/>
            </a:endParaRPr>
          </a:p>
          <a:p>
            <a:pPr algn="just"/>
            <a:r>
              <a:rPr lang="en-US" sz="1050" b="1" dirty="0">
                <a:latin typeface="Times New Roman" panose="02020603050405020304" pitchFamily="18" charset="0"/>
                <a:cs typeface="Times New Roman" panose="02020603050405020304" pitchFamily="18" charset="0"/>
              </a:rPr>
              <a:t>Research Aim and Objectives</a:t>
            </a:r>
            <a:endParaRPr lang="en-US" sz="1050" b="0" dirty="0">
              <a:effectLst/>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The current study was done to determine the relationship that exists between employee engagement and employee perceived service quality among front line employees of the Admiral Casino.</a:t>
            </a:r>
            <a:endParaRPr lang="en-US" sz="1050" b="0" dirty="0">
              <a:effectLst/>
              <a:latin typeface="Times New Roman" panose="02020603050405020304" pitchFamily="18" charset="0"/>
              <a:cs typeface="Times New Roman" panose="02020603050405020304" pitchFamily="18" charset="0"/>
            </a:endParaRPr>
          </a:p>
          <a:p>
            <a:pPr algn="just"/>
            <a:r>
              <a:rPr lang="en-US" sz="1050" dirty="0">
                <a:latin typeface="Times New Roman" panose="02020603050405020304" pitchFamily="18" charset="0"/>
                <a:cs typeface="Times New Roman" panose="02020603050405020304" pitchFamily="18" charset="0"/>
              </a:rPr>
              <a:t>The goals were to:</a:t>
            </a:r>
            <a:endParaRPr lang="en-US" sz="1050" b="0" dirty="0">
              <a:effectLst/>
              <a:latin typeface="Times New Roman" panose="02020603050405020304" pitchFamily="18" charset="0"/>
              <a:cs typeface="Times New Roman" panose="02020603050405020304" pitchFamily="18" charset="0"/>
            </a:endParaRPr>
          </a:p>
          <a:p>
            <a:pPr algn="just" fontAlgn="base"/>
            <a:r>
              <a:rPr lang="en-US" sz="1050" dirty="0">
                <a:latin typeface="Times New Roman" panose="02020603050405020304" pitchFamily="18" charset="0"/>
                <a:cs typeface="Times New Roman" panose="02020603050405020304" pitchFamily="18" charset="0"/>
              </a:rPr>
              <a:t>Evaluate employee engagement.</a:t>
            </a:r>
          </a:p>
          <a:p>
            <a:pPr algn="just" fontAlgn="base"/>
            <a:r>
              <a:rPr lang="en-US" sz="1050" dirty="0">
                <a:latin typeface="Times New Roman" panose="02020603050405020304" pitchFamily="18" charset="0"/>
                <a:cs typeface="Times New Roman" panose="02020603050405020304" pitchFamily="18" charset="0"/>
              </a:rPr>
              <a:t>Discuss factors within the organisation that affect engagement.</a:t>
            </a:r>
          </a:p>
          <a:p>
            <a:pPr algn="just" fontAlgn="base"/>
            <a:r>
              <a:rPr lang="en-US" sz="1050" dirty="0">
                <a:latin typeface="Times New Roman" panose="02020603050405020304" pitchFamily="18" charset="0"/>
                <a:cs typeface="Times New Roman" panose="02020603050405020304" pitchFamily="18" charset="0"/>
              </a:rPr>
              <a:t>Determine how satisfied staff are with the quality of service.</a:t>
            </a:r>
          </a:p>
          <a:p>
            <a:pPr algn="just" fontAlgn="base"/>
            <a:r>
              <a:rPr lang="en-US" sz="1050" dirty="0">
                <a:latin typeface="Times New Roman" panose="02020603050405020304" pitchFamily="18" charset="0"/>
                <a:cs typeface="Times New Roman" panose="02020603050405020304" pitchFamily="18" charset="0"/>
              </a:rPr>
              <a:t>Discussion of the correlation between engagement and quality of service.</a:t>
            </a:r>
          </a:p>
          <a:p>
            <a:pPr algn="just" fontAlgn="base"/>
            <a:r>
              <a:rPr lang="en-US" sz="1050" dirty="0">
                <a:latin typeface="Times New Roman" panose="02020603050405020304" pitchFamily="18" charset="0"/>
                <a:cs typeface="Times New Roman" panose="02020603050405020304" pitchFamily="18" charset="0"/>
              </a:rPr>
              <a:t>Suggest ways to enhance employee satisfaction and effectiveness in providing services.</a:t>
            </a:r>
          </a:p>
        </p:txBody>
      </p:sp>
      <p:sp>
        <p:nvSpPr>
          <p:cNvPr id="8" name="TextBox 7">
            <a:extLst>
              <a:ext uri="{FF2B5EF4-FFF2-40B4-BE49-F238E27FC236}">
                <a16:creationId xmlns:a16="http://schemas.microsoft.com/office/drawing/2014/main" id="{F639C79A-F353-B2B1-F3E3-DA8CA77F95F6}"/>
              </a:ext>
            </a:extLst>
          </p:cNvPr>
          <p:cNvSpPr txBox="1"/>
          <p:nvPr/>
        </p:nvSpPr>
        <p:spPr>
          <a:xfrm rot="10800000" flipV="1">
            <a:off x="4182255" y="1947048"/>
            <a:ext cx="3202898" cy="3785652"/>
          </a:xfrm>
          <a:prstGeom prst="rect">
            <a:avLst/>
          </a:prstGeom>
          <a:solidFill>
            <a:srgbClr val="92D050">
              <a:alpha val="64000"/>
            </a:srgb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Methodology</a:t>
            </a:r>
            <a:endParaRPr lang="en-US" sz="1200" b="0" dirty="0">
              <a:effectLst/>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The deductive research approach and positivist research philosophy were appropriate because of the need to have the research done objectively and analyze it objectively. The present study used a quantitative research design, and a structured online survey. Convenience sampling was used to sample the customer-facing staff of Admiral Casinos. The number of valid responses received were 60. The level of engagement, organizational support, leadership support, training, recognition and perceptions of the employees on the quality of services were measured through this questionnaire. Analysis of data involves the use of descriptive statistics, reliability test (Cronbach alpha) and Pearson correlation analysis. The ethical principles of informed consent, confidentiality, anonymity and voluntary involvement in the course of the research were adhered to.</a:t>
            </a:r>
            <a:endParaRPr lang="en-IN" sz="12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88B3E5FF-806A-C334-8201-A17E51DCC22D}"/>
              </a:ext>
            </a:extLst>
          </p:cNvPr>
          <p:cNvSpPr txBox="1"/>
          <p:nvPr/>
        </p:nvSpPr>
        <p:spPr>
          <a:xfrm>
            <a:off x="7540052" y="2103406"/>
            <a:ext cx="4651948" cy="3477875"/>
          </a:xfrm>
          <a:prstGeom prst="rect">
            <a:avLst/>
          </a:prstGeom>
          <a:solidFill>
            <a:schemeClr val="accent5">
              <a:lumMod val="60000"/>
              <a:lumOff val="40000"/>
            </a:schemeClr>
          </a:solidFill>
        </p:spPr>
        <p:txBody>
          <a:bodyPr wrap="square" rtlCol="0">
            <a:spAutoFit/>
          </a:bodyPr>
          <a:lstStyle/>
          <a:p>
            <a:pPr algn="just"/>
            <a:r>
              <a:rPr lang="en-US" sz="1100" b="1" dirty="0">
                <a:latin typeface="Times New Roman" panose="02020603050405020304" pitchFamily="18" charset="0"/>
                <a:cs typeface="Times New Roman" panose="02020603050405020304" pitchFamily="18" charset="0"/>
              </a:rPr>
              <a:t>Key Findings</a:t>
            </a:r>
            <a:endParaRPr lang="en-US" sz="1100" b="0" dirty="0">
              <a:effectLst/>
              <a:latin typeface="Times New Roman" panose="02020603050405020304" pitchFamily="18" charset="0"/>
              <a:cs typeface="Times New Roman" panose="02020603050405020304" pitchFamily="18" charset="0"/>
            </a:endParaRPr>
          </a:p>
          <a:p>
            <a:pPr algn="just"/>
            <a:r>
              <a:rPr lang="en-US" sz="1100" dirty="0">
                <a:latin typeface="Times New Roman" panose="02020603050405020304" pitchFamily="18" charset="0"/>
                <a:cs typeface="Times New Roman" panose="02020603050405020304" pitchFamily="18" charset="0"/>
              </a:rPr>
              <a:t>The findings were that overall there was high employee engagement. Staff showed a good desire to deliver good customer service and they had positive attitudes towards the work. Training and </a:t>
            </a:r>
            <a:r>
              <a:rPr lang="en-US" sz="1100" dirty="0" err="1">
                <a:latin typeface="Times New Roman" panose="02020603050405020304" pitchFamily="18" charset="0"/>
                <a:cs typeface="Times New Roman" panose="02020603050405020304" pitchFamily="18" charset="0"/>
              </a:rPr>
              <a:t>organisational</a:t>
            </a:r>
            <a:r>
              <a:rPr lang="en-US" sz="1100" dirty="0">
                <a:latin typeface="Times New Roman" panose="02020603050405020304" pitchFamily="18" charset="0"/>
                <a:cs typeface="Times New Roman" panose="02020603050405020304" pitchFamily="18" charset="0"/>
              </a:rPr>
              <a:t> support were the highest scoring </a:t>
            </a:r>
            <a:r>
              <a:rPr lang="en-US" sz="1100" dirty="0" err="1">
                <a:latin typeface="Times New Roman" panose="02020603050405020304" pitchFamily="18" charset="0"/>
                <a:cs typeface="Times New Roman" panose="02020603050405020304" pitchFamily="18" charset="0"/>
              </a:rPr>
              <a:t>organisational</a:t>
            </a:r>
            <a:r>
              <a:rPr lang="en-US" sz="1100" dirty="0">
                <a:latin typeface="Times New Roman" panose="02020603050405020304" pitchFamily="18" charset="0"/>
                <a:cs typeface="Times New Roman" panose="02020603050405020304" pitchFamily="18" charset="0"/>
              </a:rPr>
              <a:t> factors with employee recognition scoring comparatively lower, and decided as the priority area that would be maximally improved.</a:t>
            </a:r>
            <a:endParaRPr lang="en-US" sz="1100" b="0" dirty="0">
              <a:effectLst/>
              <a:latin typeface="Times New Roman" panose="02020603050405020304" pitchFamily="18" charset="0"/>
              <a:cs typeface="Times New Roman" panose="02020603050405020304" pitchFamily="18" charset="0"/>
            </a:endParaRPr>
          </a:p>
          <a:p>
            <a:pPr algn="just"/>
            <a:r>
              <a:rPr lang="en-US" sz="1100" dirty="0">
                <a:latin typeface="Times New Roman" panose="02020603050405020304" pitchFamily="18" charset="0"/>
                <a:cs typeface="Times New Roman" panose="02020603050405020304" pitchFamily="18" charset="0"/>
              </a:rPr>
              <a:t>The perceptions of service quality were also positive among employees. Responsiveness, professionalism and customer assistance were all rated highly. The common problems reported that were setbacks to both engagement and quality of service provided were shortage of staff, workload and recognition. </a:t>
            </a:r>
          </a:p>
          <a:p>
            <a:pPr algn="just"/>
            <a:endParaRPr lang="en-US" sz="1100" b="0" dirty="0">
              <a:effectLst/>
              <a:latin typeface="Times New Roman" panose="02020603050405020304" pitchFamily="18" charset="0"/>
              <a:cs typeface="Times New Roman" panose="02020603050405020304" pitchFamily="18" charset="0"/>
            </a:endParaRPr>
          </a:p>
          <a:p>
            <a:pPr algn="just"/>
            <a:r>
              <a:rPr lang="en-US" sz="1100" b="1" dirty="0">
                <a:latin typeface="Times New Roman" panose="02020603050405020304" pitchFamily="18" charset="0"/>
                <a:cs typeface="Times New Roman" panose="02020603050405020304" pitchFamily="18" charset="0"/>
              </a:rPr>
              <a:t>Hypothesis Testing</a:t>
            </a:r>
            <a:endParaRPr lang="en-US" sz="1100" b="0" dirty="0">
              <a:effectLst/>
              <a:latin typeface="Times New Roman" panose="02020603050405020304" pitchFamily="18" charset="0"/>
              <a:cs typeface="Times New Roman" panose="02020603050405020304" pitchFamily="18" charset="0"/>
            </a:endParaRPr>
          </a:p>
          <a:p>
            <a:pPr algn="just"/>
            <a:r>
              <a:rPr lang="en-US" sz="1100" dirty="0">
                <a:latin typeface="Times New Roman" panose="02020603050405020304" pitchFamily="18" charset="0"/>
                <a:cs typeface="Times New Roman" panose="02020603050405020304" pitchFamily="18" charset="0"/>
              </a:rPr>
              <a:t>The study was aimed at testing the hypothesis: There exists a positive relationship between employee engagement and employee perceived service quality. The employee engagement and service quality relationship was determined using Pearson correlation analysis to show that there was a positive and statistically significant correlation (r = 0.67, p &lt; 0.001). The findings thus show the alternative hypothesis and show that the more engaged employees are the more positive they are on the service quality.</a:t>
            </a:r>
            <a:endParaRPr lang="en-US" sz="1100" b="0" dirty="0">
              <a:effectLst/>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2B1DF46-28DC-2C3C-0DCB-265E08953317}"/>
              </a:ext>
            </a:extLst>
          </p:cNvPr>
          <p:cNvSpPr txBox="1"/>
          <p:nvPr/>
        </p:nvSpPr>
        <p:spPr>
          <a:xfrm>
            <a:off x="0" y="5790178"/>
            <a:ext cx="12192000" cy="1015663"/>
          </a:xfrm>
          <a:prstGeom prst="rect">
            <a:avLst/>
          </a:prstGeom>
          <a:solidFill>
            <a:srgbClr val="7030A0">
              <a:alpha val="36000"/>
            </a:srgbClr>
          </a:solidFill>
        </p:spPr>
        <p:txBody>
          <a:bodyPr wrap="square" rtlCol="0">
            <a:spAutoFit/>
          </a:bodyPr>
          <a:lstStyle/>
          <a:p>
            <a:pPr algn="just"/>
            <a:r>
              <a:rPr lang="en-US" sz="1200" b="1" dirty="0">
                <a:latin typeface="Times New Roman" panose="02020603050405020304" pitchFamily="18" charset="0"/>
                <a:cs typeface="Times New Roman" panose="02020603050405020304" pitchFamily="18" charset="0"/>
              </a:rPr>
              <a:t>Recommendations and Conclusion</a:t>
            </a:r>
            <a:endParaRPr lang="en-US" sz="1200" b="0" dirty="0">
              <a:effectLst/>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Based on the results, the further recommendations that Admiral Casinos should implement are employee recognition, staffing during peak, enhanced leadership support, employee wellbeing and more career development opportunities. Communication and </a:t>
            </a:r>
            <a:r>
              <a:rPr lang="en-US" sz="1200" dirty="0" err="1">
                <a:latin typeface="Times New Roman" panose="02020603050405020304" pitchFamily="18" charset="0"/>
                <a:cs typeface="Times New Roman" panose="02020603050405020304" pitchFamily="18" charset="0"/>
              </a:rPr>
              <a:t>organising</a:t>
            </a:r>
            <a:r>
              <a:rPr lang="en-US" sz="1200" dirty="0">
                <a:latin typeface="Times New Roman" panose="02020603050405020304" pitchFamily="18" charset="0"/>
                <a:cs typeface="Times New Roman" panose="02020603050405020304" pitchFamily="18" charset="0"/>
              </a:rPr>
              <a:t> support will further enhance the strength.</a:t>
            </a:r>
            <a:endParaRPr lang="en-US" sz="1200" b="0" dirty="0">
              <a:effectLst/>
              <a:latin typeface="Times New Roman" panose="02020603050405020304" pitchFamily="18" charset="0"/>
              <a:cs typeface="Times New Roman" panose="02020603050405020304" pitchFamily="18" charset="0"/>
            </a:endParaRPr>
          </a:p>
          <a:p>
            <a:pPr algn="just"/>
            <a:r>
              <a:rPr lang="en-US" sz="1200" dirty="0">
                <a:latin typeface="Times New Roman" panose="02020603050405020304" pitchFamily="18" charset="0"/>
                <a:cs typeface="Times New Roman" panose="02020603050405020304" pitchFamily="18" charset="0"/>
              </a:rPr>
              <a:t>The overall study results suggest that the employee engagement is one of the important factors which can affect the employee's perception of service quality in Admiral Casinos. Engaging employees can be incorporated as a measure of increasing the service quality, customer satisfaction as well as aiding in </a:t>
            </a:r>
            <a:r>
              <a:rPr lang="en-US" sz="1200" dirty="0" err="1">
                <a:latin typeface="Times New Roman" panose="02020603050405020304" pitchFamily="18" charset="0"/>
                <a:cs typeface="Times New Roman" panose="02020603050405020304" pitchFamily="18" charset="0"/>
              </a:rPr>
              <a:t>fuelling</a:t>
            </a:r>
            <a:r>
              <a:rPr lang="en-US" sz="1200" dirty="0">
                <a:latin typeface="Times New Roman" panose="02020603050405020304" pitchFamily="18" charset="0"/>
                <a:cs typeface="Times New Roman" panose="02020603050405020304" pitchFamily="18" charset="0"/>
              </a:rPr>
              <a:t> </a:t>
            </a:r>
            <a:r>
              <a:rPr lang="en-US" sz="1200" dirty="0" err="1">
                <a:latin typeface="Times New Roman" panose="02020603050405020304" pitchFamily="18" charset="0"/>
                <a:cs typeface="Times New Roman" panose="02020603050405020304" pitchFamily="18" charset="0"/>
              </a:rPr>
              <a:t>organisational</a:t>
            </a:r>
            <a:r>
              <a:rPr lang="en-US" sz="1200" dirty="0">
                <a:latin typeface="Times New Roman" panose="02020603050405020304" pitchFamily="18" charset="0"/>
                <a:cs typeface="Times New Roman" panose="02020603050405020304" pitchFamily="18" charset="0"/>
              </a:rPr>
              <a:t> triumphs in the UK gambling sector.</a:t>
            </a:r>
            <a:endParaRPr lang="en-US" sz="1200" b="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2388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617</Words>
  <PresentationFormat>Widescreen</PresentationFormat>
  <Paragraphs>23</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Employee Engagement and Service Quality in UK Gambling: A Quantitative Study of Admiral Casinos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2026-07-23T05:39:48Z</dcterms:created>
  <dcterms:modified xsi:type="dcterms:W3CDTF">2026-07-23T19:15:22Z</dcterms:modified>
</cp:coreProperties>
</file>