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3" r:id="rId6"/>
    <p:sldId id="260" r:id="rId7"/>
    <p:sldId id="286" r:id="rId8"/>
    <p:sldId id="283" r:id="rId9"/>
    <p:sldId id="284" r:id="rId10"/>
    <p:sldId id="285" r:id="rId11"/>
    <p:sldId id="262" r:id="rId12"/>
    <p:sldId id="287" r:id="rId13"/>
    <p:sldId id="264" r:id="rId14"/>
    <p:sldId id="25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40" autoAdjust="0"/>
    <p:restoredTop sz="94660"/>
  </p:normalViewPr>
  <p:slideViewPr>
    <p:cSldViewPr snapToGrid="0">
      <p:cViewPr>
        <p:scale>
          <a:sx n="70" d="100"/>
          <a:sy n="70" d="100"/>
        </p:scale>
        <p:origin x="496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BFF76-62C0-4282-9FAE-76AD195979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703CA7-7A96-41C9-8C73-23086E292F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F3089C-FD8A-4446-A70D-8374B1B4F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AE5D2-149E-4A42-88E8-6A7EFF6B5AB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3974F2-22CF-46F9-8403-40BD6DFF9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AF9E2F-B053-4C71-A376-C17611393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E7E2-9182-4E99-8478-6D6D9C1A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376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943F6-8AB5-4B8F-A6D9-9D76E3671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273BD-1E22-4571-8AFC-44ED64FD0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EF43E3-ADEF-429C-A549-D9341F205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AE5D2-149E-4A42-88E8-6A7EFF6B5AB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DD8D98-5395-4628-ABC9-6332343A5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EA698-CD45-4692-94EC-C700EAD1A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E7E2-9182-4E99-8478-6D6D9C1A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888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C81CD-9712-4E24-BAEB-741BA6BF5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C31721-CF6E-47D1-A0E2-7C5CC4AD84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718EC-8DED-4C87-A703-0FE422FFC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AE5D2-149E-4A42-88E8-6A7EFF6B5AB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A1682A-1C5B-4446-BDA7-E93841834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2426B-DD44-4051-AF1C-135779013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E7E2-9182-4E99-8478-6D6D9C1A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529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F9A94-F4DA-40DF-A5AE-FA446177B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111A6-38B6-4E14-ACC1-877D9F0FC7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2BEB4D-8530-4D18-B394-FD5087CE82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671B50-8903-4D42-AFB8-AB0819C45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AE5D2-149E-4A42-88E8-6A7EFF6B5AB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DA159B-D2D5-4855-9CBF-B5ED3ECF3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4DD0C8-2394-46CF-9312-8607FB488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E7E2-9182-4E99-8478-6D6D9C1A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602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A1179-2D92-4530-A8D2-A2E34C4AB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E41154-A90C-4DB3-BB65-0CFAE7D953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09C3CC-F20D-4007-BB5E-C012DBE868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8760F4-01AA-46AC-8BA0-D822DD4B5F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BC2FFF-F050-425C-8C2C-4107F91350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0752D6-AE71-4C2C-81DA-43E852D48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AE5D2-149E-4A42-88E8-6A7EFF6B5AB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5A212-906C-49B6-9ACD-F7B559C45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D83DD0-14E6-4B6C-A734-7ACB0FA37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E7E2-9182-4E99-8478-6D6D9C1A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403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01544-7E1B-47A4-BC4D-09AD75D76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51080-57D8-4994-80BE-6D705128A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AE5D2-149E-4A42-88E8-6A7EFF6B5AB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30B3C-A8D1-441B-8C5B-54952AE7B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A762CC-F089-4981-9976-59FF58845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E7E2-9182-4E99-8478-6D6D9C1A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312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80D8E4-3811-4951-93F1-434B22222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AE5D2-149E-4A42-88E8-6A7EFF6B5AB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653208-D77E-4CCC-9597-ECABF0F65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5EFD52-CF03-4FC1-933C-43D22ADE9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E7E2-9182-4E99-8478-6D6D9C1A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996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C878D-A5E7-42EE-8FA3-4F0656368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E7F17-7A0B-46BF-8975-C12CE5FE4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245DCC-A939-454C-8EBE-56F9B8F085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AAE7A7-A540-473A-BAE6-B254BE084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AE5D2-149E-4A42-88E8-6A7EFF6B5AB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97E969-CF31-46EA-81AC-123AD29110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A579D-AB41-471D-BFE0-42A9764CA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E7E2-9182-4E99-8478-6D6D9C1A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803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7F635-12CF-4976-8859-59DA22210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99FB97-1B41-4D1C-8C51-0514081323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7143F3-CA03-496D-90C2-1A3E268A73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85C3D7-08B9-46B7-AE13-DAB18A5DE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AE5D2-149E-4A42-88E8-6A7EFF6B5AB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A6DB9A-F2CC-4619-AD8D-B8EBAEF23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9B9217-4AE7-4489-A71E-661F06602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E7E2-9182-4E99-8478-6D6D9C1A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631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00760-A253-4A7C-9775-30A238FC1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24A24B-1F5D-45D7-8846-5170F26233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AF08E-4328-4157-87A5-CF232A2E7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AE5D2-149E-4A42-88E8-6A7EFF6B5AB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594DC-1CF7-43BD-869C-BA1F2F93A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A6EB0A-9038-4C0F-A1C1-76419E76E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E7E2-9182-4E99-8478-6D6D9C1A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995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01DA4C-DD69-40EA-9EF5-B47B0FC8F17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214888-6A48-44D8-AC81-0234A61952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3118C-128B-45CC-8035-7B0146A73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AE5D2-149E-4A42-88E8-6A7EFF6B5AB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B7A222-973D-4EA8-BD59-A3E2B04F4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25A3FE-BA00-42D4-86F7-64CE502C1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E7E2-9182-4E99-8478-6D6D9C1A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357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67C652-3E96-41C2-A7C7-E8BEE8A92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EC3BA7-5A26-4D89-A8DE-385E028F9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86EAF-9F09-405E-AB34-76E41A80BC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5AE5D2-149E-4A42-88E8-6A7EFF6B5AB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092191-CA91-44CF-B1F0-569340C68A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A73393-E8E0-4A2A-878E-F6E0529815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02E7E2-9182-4E99-8478-6D6D9C1A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432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randfish/why-content-marketing-fails" TargetMode="External"/><Relationship Id="rId2" Type="http://schemas.openxmlformats.org/officeDocument/2006/relationships/hyperlink" Target="http://www.sciencedirect.com/science/article/pii/S014829631630284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kxYGrSO5jjM" TargetMode="External"/><Relationship Id="rId5" Type="http://schemas.openxmlformats.org/officeDocument/2006/relationships/hyperlink" Target="http://econsultancy.com/blog/3527-what-is-social-media-here-are-34-definitions" TargetMode="External"/><Relationship Id="rId4" Type="http://schemas.openxmlformats.org/officeDocument/2006/relationships/hyperlink" Target="http://www.columbia.edu/~hauben/text/bbc95spch.tx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3A639-AD4F-457A-9649-9D28182F2E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Developments in Social Media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CA2AB7-2B03-4D5B-A3F7-64D226C0813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Considering Public Health, Social Marketing, &amp; Social Media Marketing</a:t>
            </a:r>
          </a:p>
          <a:p>
            <a:endParaRPr lang="en-GB" dirty="0"/>
          </a:p>
          <a:p>
            <a:r>
              <a:rPr lang="en-GB"/>
              <a:t>James Taylor 1707375</a:t>
            </a:r>
            <a:endParaRPr lang="en-GB" dirty="0"/>
          </a:p>
          <a:p>
            <a:r>
              <a:rPr lang="en-GB" dirty="0"/>
              <a:t>Marketing, July 2018, MBA UWTSD</a:t>
            </a:r>
          </a:p>
        </p:txBody>
      </p:sp>
    </p:spTree>
    <p:extLst>
      <p:ext uri="{BB962C8B-B14F-4D97-AF65-F5344CB8AC3E}">
        <p14:creationId xmlns:p14="http://schemas.microsoft.com/office/powerpoint/2010/main" val="20625335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0A438-E3DE-4C06-9395-887FAB904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Social Media?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C53E2-4C91-4BB6-8DAC-2FEEF41AC2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“Revolutionary in person to person communication” (</a:t>
            </a:r>
            <a:r>
              <a:rPr lang="en-GB" dirty="0" err="1"/>
              <a:t>Ritson</a:t>
            </a:r>
            <a:r>
              <a:rPr lang="en-GB" dirty="0"/>
              <a:t>, 2015)</a:t>
            </a:r>
          </a:p>
          <a:p>
            <a:r>
              <a:rPr lang="en-GB" dirty="0"/>
              <a:t>Over 34 descriptions by 2009 (Lake, 2009)</a:t>
            </a:r>
          </a:p>
          <a:p>
            <a:r>
              <a:rPr lang="en-GB" dirty="0"/>
              <a:t>“Online technologies and practices that people use to share opinions, insights, experiences, and perspectives with each other.” (tvb.org, 2012)</a:t>
            </a:r>
          </a:p>
          <a:p>
            <a:r>
              <a:rPr lang="en-GB" dirty="0"/>
              <a:t>Netizens &amp; </a:t>
            </a:r>
            <a:r>
              <a:rPr lang="en-GB" dirty="0" err="1"/>
              <a:t>Lurkers</a:t>
            </a:r>
            <a:r>
              <a:rPr lang="en-GB" dirty="0"/>
              <a:t> (</a:t>
            </a:r>
            <a:r>
              <a:rPr lang="en-GB" dirty="0" err="1"/>
              <a:t>Hauben</a:t>
            </a:r>
            <a:r>
              <a:rPr lang="en-GB" dirty="0"/>
              <a:t>, 1995)</a:t>
            </a:r>
          </a:p>
          <a:p>
            <a:pPr lvl="1"/>
            <a:r>
              <a:rPr lang="en-GB" dirty="0"/>
              <a:t>Web-based, sharing, virtual communities, variety of technologies, user-generated content, passive consumption</a:t>
            </a:r>
          </a:p>
        </p:txBody>
      </p:sp>
    </p:spTree>
    <p:extLst>
      <p:ext uri="{BB962C8B-B14F-4D97-AF65-F5344CB8AC3E}">
        <p14:creationId xmlns:p14="http://schemas.microsoft.com/office/powerpoint/2010/main" val="6498303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C7954-B535-413C-9461-8826E3C06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Brands aren’t welcome!</a:t>
            </a:r>
          </a:p>
        </p:txBody>
      </p:sp>
      <p:pic>
        <p:nvPicPr>
          <p:cNvPr id="1026" name="Picture 2" descr="Tard the Grumpy Cat - YOU'RE NOT WELCOME JAMES TOWNSEND">
            <a:extLst>
              <a:ext uri="{FF2B5EF4-FFF2-40B4-BE49-F238E27FC236}">
                <a16:creationId xmlns:a16="http://schemas.microsoft.com/office/drawing/2014/main" id="{B88A28E6-90D8-4C19-85FB-549F1E4C602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81" r="8719" b="12557"/>
          <a:stretch/>
        </p:blipFill>
        <p:spPr bwMode="auto">
          <a:xfrm>
            <a:off x="7525512" y="1825625"/>
            <a:ext cx="3108960" cy="33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70A89C-7E55-4D90-B3C8-1E882C056C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4504" y="1825625"/>
            <a:ext cx="5181600" cy="4351338"/>
          </a:xfrm>
        </p:spPr>
        <p:txBody>
          <a:bodyPr>
            <a:normAutofit fontScale="92500"/>
          </a:bodyPr>
          <a:lstStyle/>
          <a:p>
            <a:r>
              <a:rPr lang="en-GB" dirty="0"/>
              <a:t>Social Media became the gold rush of the modern age for brands keen to capitalise on the opportunity of low cost, rapid expansion </a:t>
            </a:r>
          </a:p>
          <a:p>
            <a:r>
              <a:rPr lang="en-GB" dirty="0"/>
              <a:t>Social Media is people to people</a:t>
            </a:r>
          </a:p>
          <a:p>
            <a:r>
              <a:rPr lang="en-GB" dirty="0"/>
              <a:t>Sharing</a:t>
            </a:r>
          </a:p>
          <a:p>
            <a:r>
              <a:rPr lang="en-GB" dirty="0"/>
              <a:t>“By definition” brand marketing is unwelcome (</a:t>
            </a:r>
            <a:r>
              <a:rPr lang="en-GB" dirty="0" err="1"/>
              <a:t>Ritson</a:t>
            </a:r>
            <a:r>
              <a:rPr lang="en-GB" dirty="0"/>
              <a:t>, 2015)</a:t>
            </a:r>
          </a:p>
          <a:p>
            <a:r>
              <a:rPr lang="en-GB" dirty="0"/>
              <a:t>Brands are “uninvited” to this space (Avery &amp; Fournier, 2011)</a:t>
            </a:r>
          </a:p>
        </p:txBody>
      </p:sp>
    </p:spTree>
    <p:extLst>
      <p:ext uri="{BB962C8B-B14F-4D97-AF65-F5344CB8AC3E}">
        <p14:creationId xmlns:p14="http://schemas.microsoft.com/office/powerpoint/2010/main" val="379085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59F7A-73B3-4103-A63F-EB2E4AEF4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 in Public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8158D-43B0-44AE-BAF3-F54551A48C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NHS is a trusted brand - globally respected and recognised (Research Works, 2016)</a:t>
            </a:r>
          </a:p>
          <a:p>
            <a:r>
              <a:rPr lang="en-GB" dirty="0"/>
              <a:t>As such it is uniquely placed to engage in the Social Media Marketing</a:t>
            </a:r>
          </a:p>
          <a:p>
            <a:r>
              <a:rPr lang="en-GB" dirty="0"/>
              <a:t>Social Media Marketing</a:t>
            </a:r>
          </a:p>
          <a:p>
            <a:pPr lvl="1"/>
            <a:r>
              <a:rPr lang="en-GB" dirty="0"/>
              <a:t>Instagram influencers</a:t>
            </a:r>
          </a:p>
          <a:p>
            <a:pPr lvl="1"/>
            <a:r>
              <a:rPr lang="en-GB" dirty="0"/>
              <a:t>Facebook chatbots</a:t>
            </a:r>
          </a:p>
          <a:p>
            <a:pPr lvl="1"/>
            <a:r>
              <a:rPr lang="en-GB" dirty="0"/>
              <a:t>Hashtags</a:t>
            </a:r>
          </a:p>
          <a:p>
            <a:pPr lvl="1"/>
            <a:r>
              <a:rPr lang="en-GB" dirty="0"/>
              <a:t>Privacy &amp; technology (GDPR) – Trusted brand, strong governance framework</a:t>
            </a:r>
          </a:p>
          <a:p>
            <a:pPr lvl="1"/>
            <a:r>
              <a:rPr lang="en-GB" dirty="0"/>
              <a:t>Live streaming – content shifts</a:t>
            </a:r>
          </a:p>
          <a:p>
            <a:pPr lvl="1"/>
            <a:r>
              <a:rPr lang="en-GB" dirty="0"/>
              <a:t>Consumer activism (patient)</a:t>
            </a:r>
          </a:p>
        </p:txBody>
      </p:sp>
    </p:spTree>
    <p:extLst>
      <p:ext uri="{BB962C8B-B14F-4D97-AF65-F5344CB8AC3E}">
        <p14:creationId xmlns:p14="http://schemas.microsoft.com/office/powerpoint/2010/main" val="2987185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8020E-4151-47E7-B806-21C48781C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Marketing – plans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ABF60-8AF7-4A57-BECD-D3B5FABBDF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ROI for SM in commercial marketing yet to be demonstrated (</a:t>
            </a:r>
            <a:r>
              <a:rPr lang="en-GB" dirty="0" err="1"/>
              <a:t>Ritson</a:t>
            </a:r>
            <a:r>
              <a:rPr lang="en-GB" dirty="0"/>
              <a:t>, 2015)</a:t>
            </a:r>
          </a:p>
          <a:p>
            <a:r>
              <a:rPr lang="en-GB" dirty="0"/>
              <a:t>Drive for digital (DH, 2011)</a:t>
            </a:r>
          </a:p>
          <a:p>
            <a:r>
              <a:rPr lang="en-GB" dirty="0"/>
              <a:t>Perceived that SMM offers better value for NHS than non-digital mediums</a:t>
            </a:r>
          </a:p>
          <a:p>
            <a:r>
              <a:rPr lang="en-GB" dirty="0"/>
              <a:t>Therefore plans to shift social marketing away from traditional channels - lower TV advertising spend.</a:t>
            </a:r>
          </a:p>
          <a:p>
            <a:r>
              <a:rPr lang="en-GB" dirty="0"/>
              <a:t>NHS data suggesting target families embracing SM &amp; SMM campaigns (DH, 2011)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205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08B91-6800-462B-8B22-748C765BD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Marketing, Social Media, &amp; Social Media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48AA9-E924-4169-A6FB-A937A5B0D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Social Media platforms to promote products &amp; services (</a:t>
            </a:r>
            <a:r>
              <a:rPr lang="en-GB" dirty="0" err="1"/>
              <a:t>Hinch</a:t>
            </a:r>
            <a:r>
              <a:rPr lang="en-GB" dirty="0"/>
              <a:t> et al, 2016)</a:t>
            </a:r>
          </a:p>
          <a:p>
            <a:r>
              <a:rPr lang="en-GB" dirty="0"/>
              <a:t>Causes can benefit from effective social marketing, although concerns of mass manipulation were raised as far back as the 70’s (Kotler &amp; </a:t>
            </a:r>
            <a:r>
              <a:rPr lang="en-GB" dirty="0" err="1"/>
              <a:t>Zaltman</a:t>
            </a:r>
            <a:r>
              <a:rPr lang="en-GB" dirty="0"/>
              <a:t>, 1971)</a:t>
            </a:r>
          </a:p>
          <a:p>
            <a:r>
              <a:rPr lang="en-GB" dirty="0"/>
              <a:t>Brands have used varying techniques in SMM including competitions, suggestions, interactivity, real-world tie-ins, to promote product awareness/advertise (Nicholls, 2012).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394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E6CF5-1821-4273-9A1C-39519F72E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&amp; Why do we need to change?</a:t>
            </a:r>
          </a:p>
        </p:txBody>
      </p:sp>
      <p:pic>
        <p:nvPicPr>
          <p:cNvPr id="2050" name="Picture 2" descr="Image result for NHS">
            <a:extLst>
              <a:ext uri="{FF2B5EF4-FFF2-40B4-BE49-F238E27FC236}">
                <a16:creationId xmlns:a16="http://schemas.microsoft.com/office/drawing/2014/main" id="{CCF63135-381F-41B2-BB95-5EDD735951B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51" y="1609344"/>
            <a:ext cx="4498532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obesity">
            <a:extLst>
              <a:ext uri="{FF2B5EF4-FFF2-40B4-BE49-F238E27FC236}">
                <a16:creationId xmlns:a16="http://schemas.microsoft.com/office/drawing/2014/main" id="{DF561FD5-117E-4497-B18C-2466DA1220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605" y="1609344"/>
            <a:ext cx="300380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8" descr="Image result for smoking">
            <a:extLst>
              <a:ext uri="{FF2B5EF4-FFF2-40B4-BE49-F238E27FC236}">
                <a16:creationId xmlns:a16="http://schemas.microsoft.com/office/drawing/2014/main" id="{7C64ED6F-2AA5-42B3-873D-C0008B3E6C9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826258" y="3276600"/>
            <a:ext cx="3422142" cy="342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8" name="Picture 10" descr="Related image">
            <a:extLst>
              <a:ext uri="{FF2B5EF4-FFF2-40B4-BE49-F238E27FC236}">
                <a16:creationId xmlns:a16="http://schemas.microsoft.com/office/drawing/2014/main" id="{D8E22FC8-6252-4AF4-BCF0-F025A07AAE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986" y="3877054"/>
            <a:ext cx="3312414" cy="2484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Image result for cycling health">
            <a:extLst>
              <a:ext uri="{FF2B5EF4-FFF2-40B4-BE49-F238E27FC236}">
                <a16:creationId xmlns:a16="http://schemas.microsoft.com/office/drawing/2014/main" id="{C1C892BB-E4A1-4298-B40E-C215564A6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916" y="3755341"/>
            <a:ext cx="4448493" cy="2737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782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AutoShape 2">
            <a:extLst>
              <a:ext uri="{FF2B5EF4-FFF2-40B4-BE49-F238E27FC236}">
                <a16:creationId xmlns:a16="http://schemas.microsoft.com/office/drawing/2014/main" id="{18B7BDBC-1381-49B7-8AF5-B2F2691C81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Why change? Social policy </a:t>
            </a:r>
            <a:endParaRPr lang="en-US" altLang="en-US" dirty="0"/>
          </a:p>
        </p:txBody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E838AC3A-D17D-4676-80AF-3B2056A310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The importance of behaviour change, and a recognition that what we have done hasn’t worked. </a:t>
            </a:r>
            <a:endParaRPr lang="en-US" altLang="en-US" dirty="0"/>
          </a:p>
          <a:p>
            <a:pPr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dirty="0" err="1"/>
              <a:t>Wanless</a:t>
            </a:r>
            <a:r>
              <a:rPr lang="en-GB" altLang="en-US" dirty="0"/>
              <a:t> reports;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Choosing Health;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Our Health, Our Say;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NICE Behaviour Change Guidance;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The Marmot Review;</a:t>
            </a:r>
          </a:p>
        </p:txBody>
      </p:sp>
    </p:spTree>
    <p:extLst>
      <p:ext uri="{BB962C8B-B14F-4D97-AF65-F5344CB8AC3E}">
        <p14:creationId xmlns:p14="http://schemas.microsoft.com/office/powerpoint/2010/main" val="2961523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>
            <a:extLst>
              <a:ext uri="{FF2B5EF4-FFF2-40B4-BE49-F238E27FC236}">
                <a16:creationId xmlns:a16="http://schemas.microsoft.com/office/drawing/2014/main" id="{ECFB8C98-C0D0-4479-A9D5-EC5852CA19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Why is it important?</a:t>
            </a:r>
            <a:endParaRPr lang="en-US" altLang="en-US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ABCDB3C-0234-4E3E-886F-27734341B0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Behaviour change is difficult to achieve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The approach of ‘give knowledge &amp; hope’ doesn’t work, otherwise no nurses would smoke, none of us would drink, and we’d all be a healthy weight etc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Financial crisis, competing pressures on scare resources, increasing demand on services make action urgent</a:t>
            </a:r>
          </a:p>
          <a:p>
            <a:pPr>
              <a:lnSpc>
                <a:spcPct val="90000"/>
              </a:lnSpc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287620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>
            <a:extLst>
              <a:ext uri="{FF2B5EF4-FFF2-40B4-BE49-F238E27FC236}">
                <a16:creationId xmlns:a16="http://schemas.microsoft.com/office/drawing/2014/main" id="{2849B634-BB98-45CA-A4E6-072E77ABD2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Why use it:  the business case</a:t>
            </a:r>
            <a:endParaRPr lang="en-US" altLang="en-US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A277F6E1-EDD2-49CE-A8E5-C7904212D33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Increase the effectiveness of public health interventions;</a:t>
            </a:r>
          </a:p>
          <a:p>
            <a:r>
              <a:rPr lang="en-GB" altLang="en-US"/>
              <a:t>Better use of staff and resources;</a:t>
            </a:r>
          </a:p>
          <a:p>
            <a:r>
              <a:rPr lang="en-GB" altLang="en-US"/>
              <a:t>Deliver significant long term savings to the health and social care system;</a:t>
            </a:r>
          </a:p>
          <a:p>
            <a:r>
              <a:rPr lang="en-GB" altLang="en-US"/>
              <a:t>Impact on health inequalities;</a:t>
            </a:r>
          </a:p>
          <a:p>
            <a:r>
              <a:rPr lang="en-GB" altLang="en-US"/>
              <a:t>Deliver improved health outcomes. 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876728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0804B-B474-4E82-AD8A-A74B6A067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Marketing - Relationship building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5B0D6-E271-4540-8A41-DE0C66D232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converting the first visit to sales</a:t>
            </a:r>
          </a:p>
          <a:p>
            <a:r>
              <a:rPr lang="en-GB" dirty="0"/>
              <a:t>Relationship, trust building</a:t>
            </a:r>
          </a:p>
          <a:p>
            <a:r>
              <a:rPr lang="en-GB" dirty="0"/>
              <a:t>‘Sales’ will come </a:t>
            </a:r>
          </a:p>
          <a:p>
            <a:r>
              <a:rPr lang="en-GB" dirty="0"/>
              <a:t>Social Media Marketing is different to direct product advertising</a:t>
            </a:r>
          </a:p>
          <a:p>
            <a:r>
              <a:rPr lang="en-GB" dirty="0"/>
              <a:t>In the social space where brands aren’t welcome, the content must be engaging enough to stimulate return visits to allow trust/relationship to develop</a:t>
            </a:r>
          </a:p>
          <a:p>
            <a:r>
              <a:rPr lang="en-GB" dirty="0"/>
              <a:t>Brand awareness is the goal </a:t>
            </a:r>
          </a:p>
          <a:p>
            <a:r>
              <a:rPr lang="en-GB" dirty="0"/>
              <a:t>Sharing is all about relationships (</a:t>
            </a:r>
            <a:r>
              <a:rPr lang="en-GB" dirty="0" err="1"/>
              <a:t>Fishkin</a:t>
            </a:r>
            <a:r>
              <a:rPr lang="en-GB" dirty="0"/>
              <a:t>, 2014)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795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9AE2756-0FC4-4155-83E7-58AAAB63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689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247AB924-1B87-43FC-B7C7-B112D5C5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0AC710-23C1-4702-BD37-89B88177C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</a:rPr>
              <a:t>Hashtags, Likes, Followers, and Pins!</a:t>
            </a:r>
          </a:p>
        </p:txBody>
      </p:sp>
      <p:pic>
        <p:nvPicPr>
          <p:cNvPr id="7" name="Picture 6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5F0ACFB3-8C2E-40B1-BD97-FEF0AC7922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83" t="12271" r="9968" b="7073"/>
          <a:stretch/>
        </p:blipFill>
        <p:spPr>
          <a:xfrm>
            <a:off x="320040" y="1333360"/>
            <a:ext cx="3425609" cy="1946378"/>
          </a:xfrm>
          <a:prstGeom prst="rect">
            <a:avLst/>
          </a:prstGeom>
        </p:spPr>
      </p:pic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074DC9EF-58EF-47D3-93FD-475308AB78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573" r="26003" b="6802"/>
          <a:stretch/>
        </p:blipFill>
        <p:spPr>
          <a:xfrm>
            <a:off x="4385729" y="1254435"/>
            <a:ext cx="3433324" cy="2104229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18DC98F-4057-4645-B948-F604F39A9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534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BC6A341E-EF75-4634-A65D-416F208362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2403" t="19616" r="3979" b="4943"/>
          <a:stretch/>
        </p:blipFill>
        <p:spPr>
          <a:xfrm>
            <a:off x="8449725" y="1552860"/>
            <a:ext cx="3423916" cy="1552006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AD2B705-4A9B-408D-AA80-4F41045E0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3125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901BB-F7B7-44D2-98B0-CDF3A9A6E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React, Develop, Change!</a:t>
            </a:r>
            <a:endParaRPr lang="en-GB"/>
          </a:p>
        </p:txBody>
      </p: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DDCB2-FCD3-4A0A-B95F-E30B7DCF5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316479"/>
            <a:ext cx="5599176" cy="3919721"/>
          </a:xfrm>
        </p:spPr>
        <p:txBody>
          <a:bodyPr>
            <a:normAutofit/>
          </a:bodyPr>
          <a:lstStyle/>
          <a:p>
            <a:r>
              <a:rPr lang="en-GB" sz="1800" dirty="0"/>
              <a:t>Social Media Marketing presents an unprecedented opportunity in Public Health</a:t>
            </a:r>
          </a:p>
          <a:p>
            <a:r>
              <a:rPr lang="en-GB" sz="1800" dirty="0"/>
              <a:t>Piggy backing on user generating content increases the market exponentially (85million hashtags for #</a:t>
            </a:r>
            <a:r>
              <a:rPr lang="en-GB" sz="1800" dirty="0" err="1"/>
              <a:t>Fitfam</a:t>
            </a:r>
            <a:r>
              <a:rPr lang="en-GB" sz="1800" dirty="0"/>
              <a:t> alone)</a:t>
            </a:r>
          </a:p>
          <a:p>
            <a:r>
              <a:rPr lang="en-GB" sz="1800" dirty="0"/>
              <a:t>Trusted brand association means NHS is welcome into this space</a:t>
            </a:r>
          </a:p>
          <a:p>
            <a:r>
              <a:rPr lang="en-GB" sz="1800" dirty="0"/>
              <a:t>Significantly lower cost than traditional channels</a:t>
            </a:r>
          </a:p>
          <a:p>
            <a:r>
              <a:rPr lang="en-GB" sz="1800" dirty="0"/>
              <a:t>Highly effective in awareness raising (Brief interventions)</a:t>
            </a:r>
          </a:p>
          <a:p>
            <a:r>
              <a:rPr lang="en-GB" sz="1800" dirty="0"/>
              <a:t>Engaging &amp; Relationship building</a:t>
            </a:r>
          </a:p>
          <a:p>
            <a:r>
              <a:rPr lang="en-GB" sz="1800" dirty="0"/>
              <a:t>#</a:t>
            </a:r>
            <a:r>
              <a:rPr lang="en-GB" sz="1800" dirty="0" err="1"/>
              <a:t>MakeThatChange</a:t>
            </a:r>
            <a:r>
              <a:rPr lang="en-GB" sz="1800" dirty="0"/>
              <a:t>!</a:t>
            </a:r>
          </a:p>
        </p:txBody>
      </p:sp>
      <p:pic>
        <p:nvPicPr>
          <p:cNvPr id="6146" name="Picture 2" descr="Image result for change">
            <a:extLst>
              <a:ext uri="{FF2B5EF4-FFF2-40B4-BE49-F238E27FC236}">
                <a16:creationId xmlns:a16="http://schemas.microsoft.com/office/drawing/2014/main" id="{0638E907-6C5C-4615-9BB1-153101C064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2" r="26671"/>
          <a:stretch/>
        </p:blipFill>
        <p:spPr bwMode="auto"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06512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57A2E-BA4E-4DEB-AE50-99F995DBE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4774C-49A3-4D0A-ACFE-23FC630D9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2607"/>
            <a:ext cx="10515600" cy="515026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900" dirty="0"/>
              <a:t>DH. 2011. Change4Life Three Year Marketing Strategy</a:t>
            </a:r>
          </a:p>
          <a:p>
            <a:pPr marL="0" indent="0">
              <a:buNone/>
            </a:pPr>
            <a:r>
              <a:rPr lang="en-GB" sz="2900" dirty="0"/>
              <a:t>Felix, R., </a:t>
            </a:r>
            <a:r>
              <a:rPr lang="en-GB" sz="2900" dirty="0" err="1"/>
              <a:t>Rauschnabel</a:t>
            </a:r>
            <a:r>
              <a:rPr lang="en-GB" sz="2900" dirty="0"/>
              <a:t>, P.A.; </a:t>
            </a:r>
            <a:r>
              <a:rPr lang="en-GB" sz="2900" dirty="0" err="1"/>
              <a:t>Hinsch</a:t>
            </a:r>
            <a:r>
              <a:rPr lang="en-GB" sz="2900" dirty="0"/>
              <a:t>, C. (2016). </a:t>
            </a:r>
            <a:r>
              <a:rPr lang="en-GB" sz="2900" dirty="0">
                <a:hlinkClick r:id="rId2"/>
              </a:rPr>
              <a:t>"Elements of Strategic Social Media Marketing: A Holistic Framework"</a:t>
            </a:r>
            <a:r>
              <a:rPr lang="en-GB" sz="2900" dirty="0"/>
              <a:t>. Journal of Business Research. </a:t>
            </a:r>
          </a:p>
          <a:p>
            <a:pPr marL="0" indent="0">
              <a:buNone/>
            </a:pPr>
            <a:r>
              <a:rPr lang="en-GB" sz="2900" dirty="0" err="1"/>
              <a:t>Fishkin</a:t>
            </a:r>
            <a:r>
              <a:rPr lang="en-GB" sz="2900" dirty="0"/>
              <a:t>, R. 2014. Slideshare.net. [ONLINE] Available at: </a:t>
            </a:r>
            <a:r>
              <a:rPr lang="en-GB" sz="2900" dirty="0">
                <a:hlinkClick r:id="rId3"/>
              </a:rPr>
              <a:t>https://www.slideshare.net/randfish/why-content-marketing-fails</a:t>
            </a:r>
            <a:r>
              <a:rPr lang="en-GB" sz="2900" dirty="0"/>
              <a:t>. [Accessed 6 July 2018].</a:t>
            </a:r>
          </a:p>
          <a:p>
            <a:pPr marL="0" indent="0">
              <a:buNone/>
            </a:pPr>
            <a:r>
              <a:rPr lang="en-GB" sz="2900" dirty="0"/>
              <a:t>Fournier, S., Avery, J. 2011. The </a:t>
            </a:r>
            <a:r>
              <a:rPr lang="en-GB" sz="2900" dirty="0" err="1"/>
              <a:t>Univited</a:t>
            </a:r>
            <a:r>
              <a:rPr lang="en-GB" sz="2900" dirty="0"/>
              <a:t> Brand. Business Horizons. Vol 54. Issue 3. p193-207</a:t>
            </a:r>
          </a:p>
          <a:p>
            <a:pPr marL="0" indent="0">
              <a:buNone/>
            </a:pPr>
            <a:r>
              <a:rPr lang="en-GB" sz="2900" dirty="0" err="1"/>
              <a:t>Hauben</a:t>
            </a:r>
            <a:r>
              <a:rPr lang="en-GB" sz="2900" dirty="0"/>
              <a:t>, Michael F. (24 November 1995). </a:t>
            </a:r>
            <a:r>
              <a:rPr lang="en-GB" sz="2900" dirty="0">
                <a:hlinkClick r:id="rId4"/>
              </a:rPr>
              <a:t>"The Netizens and Community Networks - Presented at the Hypernetwork '95 </a:t>
            </a:r>
            <a:r>
              <a:rPr lang="en-GB" sz="2900" dirty="0" err="1">
                <a:hlinkClick r:id="rId4"/>
              </a:rPr>
              <a:t>Beppu</a:t>
            </a:r>
            <a:r>
              <a:rPr lang="en-GB" sz="2900" dirty="0">
                <a:hlinkClick r:id="rId4"/>
              </a:rPr>
              <a:t> Bay Conference"</a:t>
            </a:r>
            <a:r>
              <a:rPr lang="en-GB" sz="2900" dirty="0"/>
              <a:t>. Retrieved 6 June2015. </a:t>
            </a:r>
          </a:p>
          <a:p>
            <a:pPr marL="0" indent="0">
              <a:buNone/>
            </a:pPr>
            <a:r>
              <a:rPr lang="en-GB" sz="2900" dirty="0"/>
              <a:t>Kotler, P., </a:t>
            </a:r>
            <a:r>
              <a:rPr lang="en-GB" sz="2900" dirty="0" err="1"/>
              <a:t>Zaltman</a:t>
            </a:r>
            <a:r>
              <a:rPr lang="en-GB" sz="2900" dirty="0"/>
              <a:t>, G. (1971( Social Marketing: An approach to Planned Social Change. Journal of </a:t>
            </a:r>
            <a:r>
              <a:rPr lang="en-GB" sz="2900" dirty="0" err="1"/>
              <a:t>Marketing.Vol</a:t>
            </a:r>
            <a:r>
              <a:rPr lang="en-GB" sz="2900" dirty="0"/>
              <a:t>. 35, No. 3 (Jul., 1971), pp. 3-12</a:t>
            </a:r>
          </a:p>
          <a:p>
            <a:pPr marL="0" indent="0">
              <a:buNone/>
            </a:pPr>
            <a:r>
              <a:rPr lang="en-GB" sz="2900" dirty="0"/>
              <a:t>Lake, C. 2009. What is Social Media?. [ONLINE] Available at: </a:t>
            </a:r>
            <a:r>
              <a:rPr lang="en-GB" sz="2900" dirty="0">
                <a:hlinkClick r:id="rId5"/>
              </a:rPr>
              <a:t>http://econsultancy.com/blog/3527-what-is-social-media-here-are-34-definitions</a:t>
            </a:r>
            <a:r>
              <a:rPr lang="en-GB" sz="2900" dirty="0"/>
              <a:t>. [Accessed 6 July 2018].</a:t>
            </a:r>
          </a:p>
          <a:p>
            <a:pPr marL="0" indent="0">
              <a:buNone/>
            </a:pPr>
            <a:r>
              <a:rPr lang="en-GB" sz="2900" dirty="0"/>
              <a:t>Nicholls, J. 2012. Everyday, Everywhere: Alcohol Marketing and Social Media – Current Trends. Alcohol and Alcoholism, Volume 47, Issue 4, 1 July 2012, Pages 486–493</a:t>
            </a:r>
          </a:p>
          <a:p>
            <a:pPr marL="0" indent="0">
              <a:buNone/>
            </a:pPr>
            <a:r>
              <a:rPr lang="en-GB" sz="2900" dirty="0"/>
              <a:t>Research Works. 2016. NHS England, NHS Identity Research</a:t>
            </a:r>
          </a:p>
          <a:p>
            <a:pPr marL="0" indent="0">
              <a:buNone/>
            </a:pPr>
            <a:r>
              <a:rPr lang="en-GB" sz="2900" dirty="0" err="1"/>
              <a:t>Riston</a:t>
            </a:r>
            <a:r>
              <a:rPr lang="en-GB" sz="2900" dirty="0"/>
              <a:t>, C. (2015). Mark </a:t>
            </a:r>
            <a:r>
              <a:rPr lang="en-GB" sz="2900" dirty="0" err="1"/>
              <a:t>Ritson</a:t>
            </a:r>
            <a:r>
              <a:rPr lang="en-GB" sz="2900" dirty="0"/>
              <a:t>, Why Social Media is Over-rated, Digital Marketing is Out-dated and why integration is the big word for 2016. [Online Video]. 16 December 2015. Available from: </a:t>
            </a:r>
            <a:r>
              <a:rPr lang="en-GB" sz="2900" dirty="0">
                <a:hlinkClick r:id="rId6"/>
              </a:rPr>
              <a:t>https://www.youtube.com/watch?v=kxYGrSO5jjM</a:t>
            </a:r>
            <a:r>
              <a:rPr lang="en-GB" sz="2900" dirty="0"/>
              <a:t>. [Accessed: 6 July 2018].</a:t>
            </a:r>
          </a:p>
          <a:p>
            <a:pPr marL="0" indent="0">
              <a:buNone/>
            </a:pPr>
            <a:r>
              <a:rPr lang="en-GB" sz="2900" dirty="0"/>
              <a:t>Tvb.org. 2012 [ONLINE] Available at: http://www.tvb.org/Public/PlanningBuying/GeneralGlossary.aspx#s [Accessed 6 July 2018].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7605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714</Words>
  <Application>Microsoft Office PowerPoint</Application>
  <PresentationFormat>Widescreen</PresentationFormat>
  <Paragraphs>86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Developments in Social Media</vt:lpstr>
      <vt:lpstr>What is Social Media? </vt:lpstr>
      <vt:lpstr>Brands aren’t welcome!</vt:lpstr>
      <vt:lpstr>Opportunities in Public Health</vt:lpstr>
      <vt:lpstr>Social Media Marketing – plans </vt:lpstr>
      <vt:lpstr>Social Marketing, Social Media, &amp; Social Media Marketing</vt:lpstr>
      <vt:lpstr>How &amp; Why do we need to change?</vt:lpstr>
      <vt:lpstr>Why change? Social policy </vt:lpstr>
      <vt:lpstr>Why is it important?</vt:lpstr>
      <vt:lpstr>Why use it:  the business case</vt:lpstr>
      <vt:lpstr>Content Marketing - Relationship building</vt:lpstr>
      <vt:lpstr>Hashtags, Likes, Followers, and Pins!</vt:lpstr>
      <vt:lpstr>React, Develop, Change!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Developments in Social Media</dc:title>
  <dc:creator>James Taylor</dc:creator>
  <cp:lastModifiedBy>James Taylor</cp:lastModifiedBy>
  <cp:revision>37</cp:revision>
  <dcterms:created xsi:type="dcterms:W3CDTF">2018-07-06T12:26:49Z</dcterms:created>
  <dcterms:modified xsi:type="dcterms:W3CDTF">2018-07-06T18:59:16Z</dcterms:modified>
</cp:coreProperties>
</file>