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594" r:id="rId8"/>
    <p:sldId id="263" r:id="rId9"/>
    <p:sldId id="597" r:id="rId10"/>
    <p:sldId id="262" r:id="rId11"/>
    <p:sldId id="598" r:id="rId12"/>
    <p:sldId id="264" r:id="rId13"/>
    <p:sldId id="266" r:id="rId14"/>
    <p:sldId id="599" r:id="rId15"/>
    <p:sldId id="600" r:id="rId16"/>
    <p:sldId id="596" r:id="rId17"/>
    <p:sldId id="59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5400" autoAdjust="0"/>
  </p:normalViewPr>
  <p:slideViewPr>
    <p:cSldViewPr snapToGrid="0">
      <p:cViewPr varScale="1">
        <p:scale>
          <a:sx n="78" d="100"/>
          <a:sy n="78" d="100"/>
        </p:scale>
        <p:origin x="926"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Due to my background as a former UK student and motivation to deal with student exam stress and prevent burnout. The key business is going to be introduced and add sustainable value to the industry. </a:t>
            </a:r>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consideration of the key healthy snack box services would promote balance of nutrition by avoiding such sugary foods to develop concentration in students and avoid exam burnout possibilities. It would meet the needs for enabling mental wellbeing of students and deal with their academic stress. </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structure helps in linking with its objectives as it sets the professional image through reviews, enabling subscriber retention by adhering to compliance in adding on-time fresh delivery. </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Another person, like part-time student ambassadors, works on running the stalls and producing healthy boxes during exams. </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UK government has student welfare initiatives which would be positive for the business. The cost-of-living has increased, which affects the disposable income of students (House of Commons Library, 2026). Dietary preferences are quite high, which would add benefit to the healthy snack box business. </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high digital convenience would direct students to consider seamless online ordering. The business would enable ethical consideration with labelling guidelines. The recyclable packaging would enable sustainability.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2234268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key target of the specific business idea considers universities with college students in the age group of 16 to 24 years across the UK during assessment periods.</a:t>
            </a:r>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overall marketing communication strategy considers campus pop-ups throughout student union rooms during the assessment period, which would enable direct sales.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088153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r>
              <a:rPr lang="en-IN" sz="1200" kern="1200" dirty="0">
                <a:solidFill>
                  <a:schemeClr val="tx1"/>
                </a:solidFill>
                <a:effectLst/>
                <a:latin typeface="+mn-lt"/>
                <a:ea typeface="+mn-ea"/>
                <a:cs typeface="+mn-cs"/>
              </a:rPr>
              <a:t>The overall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cost would be £60,000</a:t>
            </a: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 The key fixed costs are relied upon the cost of warehouse rent with insurance changes as well as electricity bills with equipment.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5615542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Investment Capital needed= Total </a:t>
            </a:r>
            <a:r>
              <a:rPr lang="en-IN" sz="1200" kern="1200" dirty="0" err="1">
                <a:solidFill>
                  <a:schemeClr val="tx1"/>
                </a:solidFill>
                <a:effectLst/>
                <a:latin typeface="+mn-lt"/>
                <a:ea typeface="+mn-ea"/>
                <a:cs typeface="+mn-cs"/>
              </a:rPr>
              <a:t>Startup</a:t>
            </a:r>
            <a:r>
              <a:rPr lang="en-IN" sz="1200" kern="1200" dirty="0">
                <a:solidFill>
                  <a:schemeClr val="tx1"/>
                </a:solidFill>
                <a:effectLst/>
                <a:latin typeface="+mn-lt"/>
                <a:ea typeface="+mn-ea"/>
                <a:cs typeface="+mn-cs"/>
              </a:rPr>
              <a:t> Cost + (Operational Cost– Revenue </a:t>
            </a:r>
          </a:p>
          <a:p>
            <a:r>
              <a:rPr lang="en-IN" sz="1200" kern="1200" dirty="0">
                <a:solidFill>
                  <a:schemeClr val="tx1"/>
                </a:solidFill>
                <a:effectLst/>
                <a:latin typeface="+mn-lt"/>
                <a:ea typeface="+mn-ea"/>
                <a:cs typeface="+mn-cs"/>
              </a:rPr>
              <a:t>=60,000+(7200-48600)</a:t>
            </a:r>
          </a:p>
          <a:p>
            <a:r>
              <a:rPr lang="en-IN" sz="1200" kern="1200" dirty="0">
                <a:solidFill>
                  <a:schemeClr val="tx1"/>
                </a:solidFill>
                <a:effectLst/>
                <a:latin typeface="+mn-lt"/>
                <a:ea typeface="+mn-ea"/>
                <a:cs typeface="+mn-cs"/>
              </a:rPr>
              <a:t>=18,600</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849816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So, the execution of the business plan would gain benefits through its external factor and attain its goals of preventing student burnout with enabling mental wellbeing. </a:t>
            </a:r>
          </a:p>
          <a:p>
            <a:br>
              <a:rPr lang="en-IN" sz="1200" kern="1200" dirty="0">
                <a:solidFill>
                  <a:schemeClr val="tx1"/>
                </a:solidFill>
                <a:effectLst/>
                <a:latin typeface="+mn-lt"/>
                <a:ea typeface="+mn-ea"/>
                <a:cs typeface="+mn-cs"/>
              </a:rPr>
            </a:br>
            <a:r>
              <a:rPr lang="en-IN" sz="120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8F9A1913-6DB5-475A-8BAA-6F28904B4740}" type="slidenum">
              <a:rPr lang="en-GB" smtClean="0"/>
              <a:t>15</a:t>
            </a:fld>
            <a:endParaRPr lang="en-GB"/>
          </a:p>
        </p:txBody>
      </p:sp>
    </p:spTree>
    <p:extLst>
      <p:ext uri="{BB962C8B-B14F-4D97-AF65-F5344CB8AC3E}">
        <p14:creationId xmlns:p14="http://schemas.microsoft.com/office/powerpoint/2010/main" val="39852892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6074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6005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45196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749006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EC124A7F-636A-4441-8E5A-F364BBDE539F}" type="datetimeFigureOut">
              <a:rPr lang="en-GB" smtClean="0"/>
              <a:t>10/08/2026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4976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EC124A7F-636A-4441-8E5A-F364BBDE539F}" type="datetimeFigureOut">
              <a:rPr lang="en-GB" smtClean="0"/>
              <a:t>10/08/2026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13269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10/08/2026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919155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565597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124A7F-636A-4441-8E5A-F364BBDE539F}" type="datetimeFigureOut">
              <a:rPr lang="en-GB" smtClean="0"/>
              <a:t>10/08/2026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17254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81592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EC124A7F-636A-4441-8E5A-F364BBDE539F}" type="datetimeFigureOut">
              <a:rPr lang="en-GB" smtClean="0"/>
              <a:t>10/08/2026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50341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10/08/2026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009509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gov.uk/food-labelling-and-packag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pubmed.ncbi.nlm.nih.gov/31692396/" TargetMode="External"/><Relationship Id="rId4" Type="http://schemas.openxmlformats.org/officeDocument/2006/relationships/hyperlink" Target="https://commonslibrary.parliament.uk/research-briefings/CBP-10100/"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425388" y="3801035"/>
            <a:ext cx="9144000" cy="569260"/>
          </a:xfrm>
        </p:spPr>
        <p:txBody>
          <a:bodyPr>
            <a:noAutofit/>
          </a:bodyPr>
          <a:lstStyle/>
          <a:p>
            <a:br>
              <a:rPr lang="en-IN" sz="2400" dirty="0">
                <a:latin typeface="Times New Roman" panose="02020603050405020304" pitchFamily="18" charset="0"/>
                <a:cs typeface="Times New Roman" panose="02020603050405020304" pitchFamily="18" charset="0"/>
              </a:rPr>
            </a:br>
            <a:r>
              <a:rPr lang="en-IN" sz="2400" dirty="0">
                <a:latin typeface="Times New Roman" panose="02020603050405020304" pitchFamily="18" charset="0"/>
                <a:cs typeface="Times New Roman" panose="02020603050405020304" pitchFamily="18" charset="0"/>
              </a:rPr>
              <a:t> </a:t>
            </a:r>
            <a:r>
              <a:rPr lang="en-IN" sz="2400" b="1" dirty="0">
                <a:latin typeface="Times New Roman" panose="02020603050405020304" pitchFamily="18" charset="0"/>
                <a:cs typeface="Times New Roman" panose="02020603050405020304" pitchFamily="18" charset="0"/>
              </a:rPr>
              <a:t>Part 2: Individual Presentation Pitch </a:t>
            </a:r>
            <a:r>
              <a:rPr lang="en-IN" sz="2400"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53777F1C-B44B-A193-8A06-0E783FADF3A6}"/>
              </a:ext>
            </a:extLst>
          </p:cNvPr>
          <p:cNvSpPr txBox="1"/>
          <p:nvPr/>
        </p:nvSpPr>
        <p:spPr>
          <a:xfrm>
            <a:off x="815788" y="1915360"/>
            <a:ext cx="10658108" cy="1569660"/>
          </a:xfrm>
          <a:prstGeom prst="rect">
            <a:avLst/>
          </a:prstGeom>
          <a:noFill/>
        </p:spPr>
        <p:txBody>
          <a:bodyPr wrap="square" rtlCol="0">
            <a:spAutoFit/>
          </a:bodyPr>
          <a:lstStyle/>
          <a:p>
            <a:endParaRPr lang="en-IN" sz="2400" dirty="0">
              <a:latin typeface="Times New Roman" panose="02020603050405020304" pitchFamily="18" charset="0"/>
              <a:cs typeface="Times New Roman" panose="02020603050405020304" pitchFamily="18" charset="0"/>
            </a:endParaRPr>
          </a:p>
          <a:p>
            <a:pPr algn="ctr"/>
            <a:r>
              <a:rPr lang="en-US" sz="2400" dirty="0">
                <a:latin typeface="Times New Roman" panose="02020603050405020304" pitchFamily="18" charset="0"/>
                <a:cs typeface="Times New Roman" panose="02020603050405020304" pitchFamily="18" charset="0"/>
              </a:rPr>
              <a:t> </a:t>
            </a:r>
            <a:r>
              <a:rPr lang="en-US" sz="2400" b="1" dirty="0">
                <a:latin typeface="Times New Roman" panose="02020603050405020304" pitchFamily="18" charset="0"/>
                <a:cs typeface="Times New Roman" panose="02020603050405020304" pitchFamily="18" charset="0"/>
              </a:rPr>
              <a:t>Certificate in Higher Education Business Skills for the Workplace </a:t>
            </a:r>
            <a:r>
              <a:rPr lang="en-US" sz="2400" dirty="0">
                <a:latin typeface="Times New Roman" panose="02020603050405020304" pitchFamily="18" charset="0"/>
                <a:cs typeface="Times New Roman" panose="02020603050405020304" pitchFamily="18" charset="0"/>
              </a:rPr>
              <a:t>	</a:t>
            </a:r>
            <a:endParaRPr lang="en-GB" sz="2400" b="1" dirty="0">
              <a:latin typeface="Times New Roman" panose="02020603050405020304" pitchFamily="18" charset="0"/>
              <a:cs typeface="Times New Roman" panose="02020603050405020304" pitchFamily="18" charset="0"/>
            </a:endParaRPr>
          </a:p>
          <a:p>
            <a:pPr algn="ctr"/>
            <a:r>
              <a:rPr lang="en-GB" sz="2400" b="1" dirty="0">
                <a:latin typeface="Times New Roman" panose="02020603050405020304" pitchFamily="18" charset="0"/>
                <a:cs typeface="Times New Roman" panose="02020603050405020304" pitchFamily="18" charset="0"/>
              </a:rPr>
              <a:t>Enterprise and Entrepreneurship</a:t>
            </a:r>
            <a:endParaRPr lang="en-IN" sz="2400" b="1" dirty="0">
              <a:latin typeface="Times New Roman" panose="02020603050405020304" pitchFamily="18" charset="0"/>
              <a:cs typeface="Times New Roman" panose="02020603050405020304" pitchFamily="18" charset="0"/>
            </a:endParaRPr>
          </a:p>
          <a:p>
            <a:pPr algn="ctr"/>
            <a:r>
              <a:rPr lang="en-IN" sz="2400" b="1" dirty="0">
                <a:latin typeface="Times New Roman" panose="02020603050405020304" pitchFamily="18" charset="0"/>
                <a:cs typeface="Times New Roman" panose="02020603050405020304" pitchFamily="18" charset="0"/>
              </a:rPr>
              <a:t> LCLM4006 	</a:t>
            </a:r>
          </a:p>
        </p:txBody>
      </p:sp>
      <p:pic>
        <p:nvPicPr>
          <p:cNvPr id="6" name="Picture 5" descr="Text&#10;&#10;Description automatically generated"/>
          <p:cNvPicPr/>
          <p:nvPr/>
        </p:nvPicPr>
        <p:blipFill>
          <a:blip r:embed="rId2">
            <a:extLst>
              <a:ext uri="{28A0092B-C50C-407E-A947-70E740481C1C}">
                <a14:useLocalDpi xmlns:a14="http://schemas.microsoft.com/office/drawing/2010/main" val="0"/>
              </a:ext>
            </a:extLst>
          </a:blip>
          <a:stretch>
            <a:fillRect/>
          </a:stretch>
        </p:blipFill>
        <p:spPr>
          <a:xfrm>
            <a:off x="4459940" y="552676"/>
            <a:ext cx="3258671" cy="1362683"/>
          </a:xfrm>
          <a:prstGeom prst="rect">
            <a:avLst/>
          </a:prstGeom>
        </p:spPr>
      </p:pic>
      <p:sp>
        <p:nvSpPr>
          <p:cNvPr id="9" name="Rectangle 8"/>
          <p:cNvSpPr/>
          <p:nvPr/>
        </p:nvSpPr>
        <p:spPr>
          <a:xfrm>
            <a:off x="2142565" y="4370295"/>
            <a:ext cx="6991603" cy="2739211"/>
          </a:xfrm>
          <a:prstGeom prst="rect">
            <a:avLst/>
          </a:prstGeom>
        </p:spPr>
        <p:txBody>
          <a:bodyPr wrap="square">
            <a:spAutoFit/>
          </a:bodyPr>
          <a:lstStyle/>
          <a:p>
            <a:endParaRPr lang="en-IN" sz="2800" dirty="0">
              <a:solidFill>
                <a:srgbClr val="000000"/>
              </a:solidFill>
              <a:latin typeface="Times New Roman" panose="02020603050405020304" pitchFamily="18" charset="0"/>
              <a:cs typeface="Times New Roman" panose="02020603050405020304" pitchFamily="18" charset="0"/>
            </a:endParaRPr>
          </a:p>
          <a:p>
            <a:r>
              <a:rPr lang="en-US" sz="2400" b="1" dirty="0">
                <a:solidFill>
                  <a:srgbClr val="000000"/>
                </a:solidFill>
                <a:latin typeface="Times New Roman" panose="02020603050405020304" pitchFamily="18" charset="0"/>
                <a:cs typeface="Times New Roman" panose="02020603050405020304" pitchFamily="18" charset="0"/>
              </a:rPr>
              <a:t>Lecturer: Birmingham: </a:t>
            </a:r>
            <a:r>
              <a:rPr lang="en-US" sz="2400" b="1" dirty="0" err="1">
                <a:solidFill>
                  <a:srgbClr val="000000"/>
                </a:solidFill>
                <a:latin typeface="Times New Roman" panose="02020603050405020304" pitchFamily="18" charset="0"/>
                <a:cs typeface="Times New Roman" panose="02020603050405020304" pitchFamily="18" charset="0"/>
              </a:rPr>
              <a:t>Dr</a:t>
            </a:r>
            <a:r>
              <a:rPr lang="en-US" sz="2400" b="1" dirty="0">
                <a:solidFill>
                  <a:srgbClr val="000000"/>
                </a:solidFill>
                <a:latin typeface="Times New Roman" panose="02020603050405020304" pitchFamily="18" charset="0"/>
                <a:cs typeface="Times New Roman" panose="02020603050405020304" pitchFamily="18" charset="0"/>
              </a:rPr>
              <a:t> Chung Lai Johnny Wan </a:t>
            </a:r>
            <a:endParaRPr lang="en-US" sz="2400" dirty="0">
              <a:solidFill>
                <a:srgbClr val="000000"/>
              </a:solidFill>
              <a:latin typeface="Times New Roman" panose="02020603050405020304" pitchFamily="18" charset="0"/>
              <a:cs typeface="Times New Roman" panose="02020603050405020304" pitchFamily="18" charset="0"/>
            </a:endParaRPr>
          </a:p>
          <a:p>
            <a:r>
              <a:rPr lang="en-IN" sz="2400" b="1" dirty="0">
                <a:solidFill>
                  <a:srgbClr val="000000"/>
                </a:solidFill>
                <a:latin typeface="Times New Roman" panose="02020603050405020304" pitchFamily="18" charset="0"/>
                <a:cs typeface="Times New Roman" panose="02020603050405020304" pitchFamily="18" charset="0"/>
              </a:rPr>
              <a:t>London: Dr Charles </a:t>
            </a:r>
            <a:r>
              <a:rPr lang="en-IN" sz="2400" b="1" dirty="0" err="1">
                <a:solidFill>
                  <a:srgbClr val="000000"/>
                </a:solidFill>
                <a:latin typeface="Times New Roman" panose="02020603050405020304" pitchFamily="18" charset="0"/>
                <a:cs typeface="Times New Roman" panose="02020603050405020304" pitchFamily="18" charset="0"/>
              </a:rPr>
              <a:t>Oham</a:t>
            </a:r>
            <a:r>
              <a:rPr lang="en-IN" sz="2400" b="1" dirty="0">
                <a:solidFill>
                  <a:srgbClr val="000000"/>
                </a:solidFill>
                <a:latin typeface="Times New Roman" panose="02020603050405020304" pitchFamily="18" charset="0"/>
                <a:cs typeface="Times New Roman" panose="02020603050405020304" pitchFamily="18" charset="0"/>
              </a:rPr>
              <a:t> </a:t>
            </a:r>
            <a:r>
              <a:rPr lang="en-IN" sz="2400" dirty="0">
                <a:solidFill>
                  <a:srgbClr val="000000"/>
                </a:solidFill>
                <a:latin typeface="Times New Roman" panose="02020603050405020304" pitchFamily="18" charset="0"/>
                <a:cs typeface="Times New Roman" panose="02020603050405020304" pitchFamily="18" charset="0"/>
              </a:rPr>
              <a:t>	</a:t>
            </a:r>
          </a:p>
          <a:p>
            <a:r>
              <a:rPr lang="en-GB" sz="2400" b="1" dirty="0">
                <a:solidFill>
                  <a:srgbClr val="000000"/>
                </a:solidFill>
                <a:latin typeface="Times New Roman" panose="02020603050405020304" pitchFamily="18" charset="0"/>
                <a:cs typeface="Times New Roman" panose="02020603050405020304" pitchFamily="18" charset="0"/>
              </a:rPr>
              <a:t>Student name: Helena Hossain</a:t>
            </a:r>
          </a:p>
          <a:p>
            <a:r>
              <a:rPr lang="en-GB" sz="2400" b="1" dirty="0">
                <a:solidFill>
                  <a:srgbClr val="000000"/>
                </a:solidFill>
                <a:latin typeface="Times New Roman" panose="02020603050405020304" pitchFamily="18" charset="0"/>
                <a:cs typeface="Times New Roman" panose="02020603050405020304" pitchFamily="18" charset="0"/>
              </a:rPr>
              <a:t>Student ID number: 2512052</a:t>
            </a:r>
          </a:p>
          <a:p>
            <a:endParaRPr lang="en-GB" sz="2400" dirty="0"/>
          </a:p>
          <a:p>
            <a:endParaRPr lang="en-IN" sz="2400" dirty="0">
              <a:solidFill>
                <a:srgbClr val="000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975360" y="310337"/>
            <a:ext cx="10515600" cy="1325563"/>
          </a:xfrm>
        </p:spPr>
        <p:txBody>
          <a:bodyPr/>
          <a:lstStyle/>
          <a:p>
            <a:pPr algn="ctr"/>
            <a:r>
              <a:rPr lang="en-GB" b="1" dirty="0">
                <a:latin typeface="Times New Roman" panose="02020603050405020304" pitchFamily="18" charset="0"/>
                <a:cs typeface="Times New Roman" panose="02020603050405020304" pitchFamily="18" charset="0"/>
              </a:rPr>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1062831" y="1776981"/>
            <a:ext cx="10515600" cy="2672803"/>
          </a:xfrm>
        </p:spPr>
        <p:txBody>
          <a:bodyPr/>
          <a:lstStyle/>
          <a:p>
            <a:r>
              <a:rPr lang="en-GB" dirty="0">
                <a:latin typeface="Times New Roman" panose="02020603050405020304" pitchFamily="18" charset="0"/>
                <a:cs typeface="Times New Roman" panose="02020603050405020304" pitchFamily="18" charset="0"/>
              </a:rPr>
              <a:t>Business idea: </a:t>
            </a:r>
            <a:r>
              <a:rPr lang="en-GB" dirty="0" err="1">
                <a:latin typeface="Times New Roman" panose="02020603050405020304" pitchFamily="18" charset="0"/>
                <a:cs typeface="Times New Roman" panose="02020603050405020304" pitchFamily="18" charset="0"/>
              </a:rPr>
              <a:t>StudyFuel</a:t>
            </a:r>
            <a:r>
              <a:rPr lang="en-GB" dirty="0">
                <a:latin typeface="Times New Roman" panose="02020603050405020304" pitchFamily="18" charset="0"/>
                <a:cs typeface="Times New Roman" panose="02020603050405020304" pitchFamily="18" charset="0"/>
              </a:rPr>
              <a:t> Healthy Snack Box</a:t>
            </a:r>
            <a:endParaRPr lang="en-IN"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2"/>
          <a:stretch>
            <a:fillRect/>
          </a:stretch>
        </p:blipFill>
        <p:spPr>
          <a:xfrm>
            <a:off x="3778138" y="2836247"/>
            <a:ext cx="5084985" cy="3509236"/>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909917" y="1480322"/>
            <a:ext cx="8511988" cy="4248406"/>
          </a:xfrm>
        </p:spPr>
        <p:txBody>
          <a:bodyPr>
            <a:noAutofit/>
          </a:bodyPr>
          <a:lstStyle/>
          <a:p>
            <a:pPr marL="0" indent="0">
              <a:buNone/>
            </a:pPr>
            <a:r>
              <a:rPr lang="en-US" sz="1800" dirty="0">
                <a:latin typeface="Arial" panose="020B0604020202020204" pitchFamily="34" charset="0"/>
                <a:cs typeface="Arial" panose="020B0604020202020204" pitchFamily="34" charset="0"/>
              </a:rPr>
              <a:t>1 Introduction </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2. Overview of the business idea</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3. The management structure and legal format.</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4. The management structure and legal format.</a:t>
            </a: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5. PESTEL analysis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6 PESTEL analysis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7. Marketing strategies of business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8 Marketing strategies of business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9. Funding requirements and allocation </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10 Fixed Costs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11 Variable Costs</a:t>
            </a:r>
            <a:endParaRPr lang="en-US" sz="1800" dirty="0">
              <a:effectLst/>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12 Conclusion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C814FB2-2CDA-1252-EC0E-5A2D8190D60E}"/>
              </a:ext>
            </a:extLst>
          </p:cNvPr>
          <p:cNvSpPr txBox="1"/>
          <p:nvPr/>
        </p:nvSpPr>
        <p:spPr>
          <a:xfrm>
            <a:off x="3820201" y="331385"/>
            <a:ext cx="3611886" cy="1077218"/>
          </a:xfrm>
          <a:prstGeom prst="rect">
            <a:avLst/>
          </a:prstGeom>
          <a:noFill/>
        </p:spPr>
        <p:txBody>
          <a:bodyPr wrap="none" rtlCol="0">
            <a:spAutoFit/>
          </a:bodyPr>
          <a:lstStyle/>
          <a:p>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37032" y="1219646"/>
            <a:ext cx="6740921" cy="4351338"/>
          </a:xfrm>
        </p:spPr>
        <p:txBody>
          <a:bodyPr>
            <a:normAutofit/>
          </a:bodyPr>
          <a:lstStyle/>
          <a:p>
            <a:pPr lvl="0" algn="just"/>
            <a:r>
              <a:rPr lang="en-IN" sz="1800" b="1" dirty="0">
                <a:latin typeface="Arial" panose="020B0604020202020204" pitchFamily="34" charset="0"/>
                <a:cs typeface="Arial" panose="020B0604020202020204" pitchFamily="34" charset="0"/>
              </a:rPr>
              <a:t>Name and role</a:t>
            </a:r>
            <a:r>
              <a:rPr lang="en-IN" sz="1800" dirty="0">
                <a:latin typeface="Arial" panose="020B0604020202020204" pitchFamily="34" charset="0"/>
                <a:cs typeface="Arial" panose="020B0604020202020204" pitchFamily="34" charset="0"/>
              </a:rPr>
              <a:t>: Co-founder at </a:t>
            </a:r>
            <a:r>
              <a:rPr lang="en-IN" sz="1800" dirty="0" err="1">
                <a:latin typeface="Arial" panose="020B0604020202020204" pitchFamily="34" charset="0"/>
                <a:cs typeface="Arial" panose="020B0604020202020204" pitchFamily="34" charset="0"/>
              </a:rPr>
              <a:t>StudyFuel</a:t>
            </a:r>
            <a:r>
              <a:rPr lang="en-IN" sz="1800" dirty="0">
                <a:latin typeface="Arial" panose="020B0604020202020204" pitchFamily="34" charset="0"/>
                <a:cs typeface="Arial" panose="020B0604020202020204" pitchFamily="34" charset="0"/>
              </a:rPr>
              <a:t> Healthy Snack Box Ltd.</a:t>
            </a:r>
          </a:p>
          <a:p>
            <a:pPr lvl="0" algn="just"/>
            <a:r>
              <a:rPr lang="en-IN" sz="1800" b="1" dirty="0">
                <a:latin typeface="Arial" panose="020B0604020202020204" pitchFamily="34" charset="0"/>
                <a:cs typeface="Arial" panose="020B0604020202020204" pitchFamily="34" charset="0"/>
              </a:rPr>
              <a:t>Background and Experience</a:t>
            </a:r>
            <a:r>
              <a:rPr lang="en-IN" sz="1800" dirty="0">
                <a:latin typeface="Arial" panose="020B0604020202020204" pitchFamily="34" charset="0"/>
                <a:cs typeface="Arial" panose="020B0604020202020204" pitchFamily="34" charset="0"/>
              </a:rPr>
              <a:t>: Operational experience and involvement in student wellbeing, key to protecting a sustainable supply chain </a:t>
            </a:r>
          </a:p>
          <a:p>
            <a:pPr lvl="0" algn="just"/>
            <a:r>
              <a:rPr lang="en-IN" sz="1800" b="1" dirty="0">
                <a:latin typeface="Arial" panose="020B0604020202020204" pitchFamily="34" charset="0"/>
                <a:cs typeface="Arial" panose="020B0604020202020204" pitchFamily="34" charset="0"/>
              </a:rPr>
              <a:t>Passion and Motivation</a:t>
            </a:r>
            <a:r>
              <a:rPr lang="en-IN" sz="1800" dirty="0">
                <a:latin typeface="Arial" panose="020B0604020202020204" pitchFamily="34" charset="0"/>
                <a:cs typeface="Arial" panose="020B0604020202020204" pitchFamily="34" charset="0"/>
              </a:rPr>
              <a:t>: Focused on addressing exam stress, poor student nutrition, and mental health, as the student burnout rate is higher, like 60 to 80 percent (ncbi.nlm.nih.gov, 2019)</a:t>
            </a:r>
          </a:p>
          <a:p>
            <a:pPr lvl="0" algn="just"/>
            <a:r>
              <a:rPr lang="en-IN" sz="1800" b="1" dirty="0">
                <a:latin typeface="Arial" panose="020B0604020202020204" pitchFamily="34" charset="0"/>
                <a:cs typeface="Arial" panose="020B0604020202020204" pitchFamily="34" charset="0"/>
              </a:rPr>
              <a:t>Connection to the Industry</a:t>
            </a:r>
            <a:r>
              <a:rPr lang="en-IN" sz="1800" dirty="0">
                <a:latin typeface="Arial" panose="020B0604020202020204" pitchFamily="34" charset="0"/>
                <a:cs typeface="Arial" panose="020B0604020202020204" pitchFamily="34" charset="0"/>
              </a:rPr>
              <a:t>: I am a former UK student and have experience with issues in local sourcing with recyclable packages, which connect with the sustainability values. </a:t>
            </a:r>
          </a:p>
        </p:txBody>
      </p:sp>
      <p:sp>
        <p:nvSpPr>
          <p:cNvPr id="4" name="TextBox 3">
            <a:extLst>
              <a:ext uri="{FF2B5EF4-FFF2-40B4-BE49-F238E27FC236}">
                <a16:creationId xmlns:a16="http://schemas.microsoft.com/office/drawing/2014/main" id="{37957E82-7305-647C-4919-676C7AE35DAB}"/>
              </a:ext>
            </a:extLst>
          </p:cNvPr>
          <p:cNvSpPr txBox="1"/>
          <p:nvPr/>
        </p:nvSpPr>
        <p:spPr>
          <a:xfrm>
            <a:off x="968316" y="269557"/>
            <a:ext cx="4801547" cy="1077218"/>
          </a:xfrm>
          <a:prstGeom prst="rect">
            <a:avLst/>
          </a:prstGeom>
          <a:noFill/>
        </p:spPr>
        <p:txBody>
          <a:bodyPr wrap="square" rtlCol="0">
            <a:spAutoFit/>
          </a:bodyPr>
          <a:lstStyle/>
          <a:p>
            <a:r>
              <a:rPr lang="en-GB" sz="3200" b="1" i="0" dirty="0">
                <a:effectLst/>
                <a:latin typeface="Times New Roman" panose="02020603050405020304" pitchFamily="18" charset="0"/>
                <a:cs typeface="Times New Roman" panose="02020603050405020304" pitchFamily="18" charset="0"/>
              </a:rPr>
              <a:t>Introduction</a:t>
            </a:r>
            <a:endParaRPr lang="en-GB" sz="3200" dirty="0">
              <a:latin typeface="Times New Roman" panose="02020603050405020304" pitchFamily="18" charset="0"/>
              <a:cs typeface="Times New Roman" panose="02020603050405020304" pitchFamily="18" charset="0"/>
            </a:endParaRPr>
          </a:p>
          <a:p>
            <a:endParaRPr lang="en-GB" sz="3200" b="1" dirty="0">
              <a:latin typeface="Times New Roman" panose="02020603050405020304" pitchFamily="18" charset="0"/>
              <a:cs typeface="Times New Roman" panose="02020603050405020304" pitchFamily="18" charset="0"/>
            </a:endParaRPr>
          </a:p>
        </p:txBody>
      </p:sp>
      <p:pic>
        <p:nvPicPr>
          <p:cNvPr id="4098" name="Picture 2" descr="6 ways to find a co-founder - Dr David Bozw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12822" y="2238093"/>
            <a:ext cx="4084731" cy="2809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838200" y="1825625"/>
            <a:ext cx="7089949" cy="4351338"/>
          </a:xfrm>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The business is ‘</a:t>
            </a:r>
            <a:r>
              <a:rPr lang="en-IN" sz="1800" dirty="0" err="1">
                <a:latin typeface="Arial" panose="020B0604020202020204" pitchFamily="34" charset="0"/>
                <a:cs typeface="Arial" panose="020B0604020202020204" pitchFamily="34" charset="0"/>
              </a:rPr>
              <a:t>StudyFuel</a:t>
            </a:r>
            <a:r>
              <a:rPr lang="en-IN" sz="1800" dirty="0">
                <a:latin typeface="Arial" panose="020B0604020202020204" pitchFamily="34" charset="0"/>
                <a:cs typeface="Arial" panose="020B0604020202020204" pitchFamily="34" charset="0"/>
              </a:rPr>
              <a:t> Healthy Snack Box ’, which would serve students throughout the exam periods </a:t>
            </a:r>
          </a:p>
          <a:p>
            <a:pPr lvl="0" algn="just">
              <a:lnSpc>
                <a:spcPct val="150000"/>
              </a:lnSpc>
            </a:pPr>
            <a:r>
              <a:rPr lang="en-IN" sz="1800" dirty="0">
                <a:latin typeface="Arial" panose="020B0604020202020204" pitchFamily="34" charset="0"/>
                <a:cs typeface="Arial" panose="020B0604020202020204" pitchFamily="34" charset="0"/>
              </a:rPr>
              <a:t>It promotes a balance of nutrition and develops concentration in students to avoid exam burnout possibilities (Sharma and </a:t>
            </a:r>
            <a:r>
              <a:rPr lang="en-IN" sz="1800" dirty="0" err="1">
                <a:latin typeface="Arial" panose="020B0604020202020204" pitchFamily="34" charset="0"/>
                <a:cs typeface="Arial" panose="020B0604020202020204" pitchFamily="34" charset="0"/>
              </a:rPr>
              <a:t>Trikha</a:t>
            </a:r>
            <a:r>
              <a:rPr lang="en-IN" sz="1800" dirty="0">
                <a:latin typeface="Arial" panose="020B0604020202020204" pitchFamily="34" charset="0"/>
                <a:cs typeface="Arial" panose="020B0604020202020204" pitchFamily="34" charset="0"/>
              </a:rPr>
              <a:t>, 2026).</a:t>
            </a:r>
          </a:p>
          <a:p>
            <a:pPr lvl="0" algn="just">
              <a:lnSpc>
                <a:spcPct val="150000"/>
              </a:lnSpc>
            </a:pPr>
            <a:r>
              <a:rPr lang="en-IN" sz="1800" dirty="0">
                <a:latin typeface="Arial" panose="020B0604020202020204" pitchFamily="34" charset="0"/>
                <a:cs typeface="Arial" panose="020B0604020202020204" pitchFamily="34" charset="0"/>
              </a:rPr>
              <a:t>Products or Services: Snack box during exams that will include fruits, nuts, drinks, revision-break tips, and healthy snack items (Khan, 2024)</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6102953" cy="584775"/>
          </a:xfrm>
          <a:prstGeom prst="rect">
            <a:avLst/>
          </a:prstGeom>
          <a:noFill/>
        </p:spPr>
        <p:txBody>
          <a:bodyPr wrap="none" rtlCol="0">
            <a:spAutoFit/>
          </a:bodyPr>
          <a:lstStyle/>
          <a:p>
            <a:r>
              <a:rPr lang="en-GB" sz="3200" b="1" i="0" dirty="0">
                <a:effectLst/>
                <a:latin typeface="Söhne"/>
              </a:rPr>
              <a:t>Overview of the Business Idea</a:t>
            </a:r>
            <a:endParaRPr lang="en-GB" sz="3200" b="1" dirty="0"/>
          </a:p>
        </p:txBody>
      </p:sp>
      <p:pic>
        <p:nvPicPr>
          <p:cNvPr id="5122" name="Picture 2" descr="How to create your own homemade healthy snack boxes | Treat Trun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22594" y="1825625"/>
            <a:ext cx="3327121" cy="3327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5990283" cy="4739767"/>
          </a:xfrm>
        </p:spPr>
        <p:txBody>
          <a:bodyPr>
            <a:normAutofit/>
          </a:bodyPr>
          <a:lstStyle/>
          <a:p>
            <a:pPr lvl="0" algn="just"/>
            <a:r>
              <a:rPr lang="en-IN" sz="2000" dirty="0">
                <a:latin typeface="Arial" panose="020B0604020202020204" pitchFamily="34" charset="0"/>
                <a:cs typeface="Arial" panose="020B0604020202020204" pitchFamily="34" charset="0"/>
              </a:rPr>
              <a:t>The key </a:t>
            </a:r>
            <a:r>
              <a:rPr lang="en-IN" sz="2000" dirty="0" err="1">
                <a:latin typeface="Arial" panose="020B0604020202020204" pitchFamily="34" charset="0"/>
                <a:cs typeface="Arial" panose="020B0604020202020204" pitchFamily="34" charset="0"/>
              </a:rPr>
              <a:t>startup</a:t>
            </a:r>
            <a:r>
              <a:rPr lang="en-IN" sz="2000" dirty="0">
                <a:latin typeface="Arial" panose="020B0604020202020204" pitchFamily="34" charset="0"/>
                <a:cs typeface="Arial" panose="020B0604020202020204" pitchFamily="34" charset="0"/>
              </a:rPr>
              <a:t> uses a Private Limited Company (Ltd) format (Muir </a:t>
            </a:r>
            <a:r>
              <a:rPr lang="en-IN" sz="2000" i="1" dirty="0">
                <a:latin typeface="Arial" panose="020B0604020202020204" pitchFamily="34" charset="0"/>
                <a:cs typeface="Arial" panose="020B0604020202020204" pitchFamily="34" charset="0"/>
              </a:rPr>
              <a:t>et al.,</a:t>
            </a:r>
            <a:r>
              <a:rPr lang="en-IN" sz="2000" dirty="0">
                <a:latin typeface="Arial" panose="020B0604020202020204" pitchFamily="34" charset="0"/>
                <a:cs typeface="Arial" panose="020B0604020202020204" pitchFamily="34" charset="0"/>
              </a:rPr>
              <a:t> 2023).</a:t>
            </a:r>
          </a:p>
          <a:p>
            <a:pPr lvl="0" algn="just"/>
            <a:r>
              <a:rPr lang="en-IN" sz="2000" dirty="0">
                <a:latin typeface="Arial" panose="020B0604020202020204" pitchFamily="34" charset="0"/>
                <a:cs typeface="Arial" panose="020B0604020202020204" pitchFamily="34" charset="0"/>
              </a:rPr>
              <a:t>The structure provides limited liability with separate legal identity by adding protection to founders while developing trust with such universities and students </a:t>
            </a:r>
          </a:p>
          <a:p>
            <a:pPr lvl="0" algn="just"/>
            <a:r>
              <a:rPr lang="en-IN" sz="2000" dirty="0">
                <a:latin typeface="Arial" panose="020B0604020202020204" pitchFamily="34" charset="0"/>
                <a:cs typeface="Arial" panose="020B0604020202020204" pitchFamily="34" charset="0"/>
              </a:rPr>
              <a:t>Reason for selection: The structure enables easy partnerships with such local suppliers as well as universities, while securing fund access using scalable subscription in selling 500+ boxes yearly </a:t>
            </a:r>
          </a:p>
        </p:txBody>
      </p:sp>
      <p:sp>
        <p:nvSpPr>
          <p:cNvPr id="4" name="TextBox 3">
            <a:extLst>
              <a:ext uri="{FF2B5EF4-FFF2-40B4-BE49-F238E27FC236}">
                <a16:creationId xmlns:a16="http://schemas.microsoft.com/office/drawing/2014/main" id="{B64F5224-38DF-9A0E-ED62-37C8785B3FBD}"/>
              </a:ext>
            </a:extLst>
          </p:cNvPr>
          <p:cNvSpPr txBox="1"/>
          <p:nvPr/>
        </p:nvSpPr>
        <p:spPr>
          <a:xfrm>
            <a:off x="607088" y="274878"/>
            <a:ext cx="11030712" cy="1077218"/>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Legal Format and Management Structure</a:t>
            </a:r>
          </a:p>
          <a:p>
            <a:endParaRPr lang="en-GB" sz="3200" b="1" dirty="0">
              <a:latin typeface="Times New Roman" panose="02020603050405020304" pitchFamily="18" charset="0"/>
              <a:cs typeface="Times New Roman" panose="02020603050405020304" pitchFamily="18" charset="0"/>
            </a:endParaRPr>
          </a:p>
        </p:txBody>
      </p:sp>
      <p:pic>
        <p:nvPicPr>
          <p:cNvPr id="6146" name="Picture 2" descr="Private Limited Company Registration Online | Register Pvt Ltd Company in  India | All India Retur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0046" y="1616987"/>
            <a:ext cx="4297270" cy="3172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5" name="Content Placeholder 4"/>
          <p:cNvSpPr>
            <a:spLocks noGrp="1"/>
          </p:cNvSpPr>
          <p:nvPr>
            <p:ph idx="1"/>
          </p:nvPr>
        </p:nvSpPr>
        <p:spPr>
          <a:xfrm>
            <a:off x="687475" y="1690688"/>
            <a:ext cx="5472165" cy="4351338"/>
          </a:xfrm>
        </p:spPr>
        <p:txBody>
          <a:bodyPr>
            <a:normAutofit/>
          </a:bodyPr>
          <a:lstStyle/>
          <a:p>
            <a:pPr lvl="0" algn="just">
              <a:lnSpc>
                <a:spcPct val="150000"/>
              </a:lnSpc>
            </a:pPr>
            <a:r>
              <a:rPr lang="en-IN" sz="2000" dirty="0">
                <a:latin typeface="Arial" panose="020B0604020202020204" pitchFamily="34" charset="0"/>
                <a:cs typeface="Arial" panose="020B0604020202020204" pitchFamily="34" charset="0"/>
              </a:rPr>
              <a:t>It follows a flat structure, incorporating two co-founders, like an operational manager </a:t>
            </a:r>
          </a:p>
          <a:p>
            <a:pPr lvl="0" algn="just">
              <a:lnSpc>
                <a:spcPct val="150000"/>
              </a:lnSpc>
            </a:pPr>
            <a:r>
              <a:rPr lang="en-IN" sz="2000" dirty="0">
                <a:latin typeface="Arial" panose="020B0604020202020204" pitchFamily="34" charset="0"/>
                <a:cs typeface="Arial" panose="020B0604020202020204" pitchFamily="34" charset="0"/>
              </a:rPr>
              <a:t>The operational manager works on packaging, ensuring supply as well as pop-ups</a:t>
            </a:r>
          </a:p>
          <a:p>
            <a:pPr lvl="0" algn="just">
              <a:lnSpc>
                <a:spcPct val="150000"/>
              </a:lnSpc>
            </a:pPr>
            <a:r>
              <a:rPr lang="en-IN" sz="2000" dirty="0">
                <a:latin typeface="Arial" panose="020B0604020202020204" pitchFamily="34" charset="0"/>
                <a:cs typeface="Arial" panose="020B0604020202020204" pitchFamily="34" charset="0"/>
              </a:rPr>
              <a:t>The marketing manager deals with the campus team, adding wellbeing services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B64F5224-38DF-9A0E-ED62-37C8785B3FBD}"/>
              </a:ext>
            </a:extLst>
          </p:cNvPr>
          <p:cNvSpPr txBox="1"/>
          <p:nvPr/>
        </p:nvSpPr>
        <p:spPr>
          <a:xfrm>
            <a:off x="607088" y="274878"/>
            <a:ext cx="11030712" cy="1077218"/>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Legal Format and Management Structure</a:t>
            </a:r>
          </a:p>
          <a:p>
            <a:endParaRPr lang="en-GB" sz="3200" b="1" dirty="0">
              <a:latin typeface="Times New Roman" panose="02020603050405020304" pitchFamily="18" charset="0"/>
              <a:cs typeface="Times New Roman" panose="02020603050405020304" pitchFamily="18" charset="0"/>
            </a:endParaRPr>
          </a:p>
        </p:txBody>
      </p:sp>
      <p:pic>
        <p:nvPicPr>
          <p:cNvPr id="11" name="image1.png"/>
          <p:cNvPicPr/>
          <p:nvPr/>
        </p:nvPicPr>
        <p:blipFill>
          <a:blip r:embed="rId3"/>
          <a:srcRect/>
          <a:stretch>
            <a:fillRect/>
          </a:stretch>
        </p:blipFill>
        <p:spPr>
          <a:xfrm>
            <a:off x="6159640" y="1777999"/>
            <a:ext cx="5886450" cy="3302000"/>
          </a:xfrm>
          <a:prstGeom prst="rect">
            <a:avLst/>
          </a:prstGeom>
          <a:ln/>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PESTEL Analysis</a:t>
            </a:r>
          </a:p>
        </p:txBody>
      </p:sp>
      <p:sp>
        <p:nvSpPr>
          <p:cNvPr id="2" name="Rectangle 1"/>
          <p:cNvSpPr/>
          <p:nvPr/>
        </p:nvSpPr>
        <p:spPr>
          <a:xfrm>
            <a:off x="998136" y="1506559"/>
            <a:ext cx="6096000" cy="3365024"/>
          </a:xfrm>
          <a:prstGeom prst="rect">
            <a:avLst/>
          </a:prstGeom>
        </p:spPr>
        <p:txBody>
          <a:bodyPr>
            <a:spAutoFit/>
          </a:bodyPr>
          <a:lstStyle/>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Political – </a:t>
            </a:r>
            <a:r>
              <a:rPr lang="en-IN" dirty="0">
                <a:latin typeface="Arial" panose="020B0604020202020204" pitchFamily="34" charset="0"/>
                <a:ea typeface="Times New Roman" panose="02020603050405020304" pitchFamily="18" charset="0"/>
                <a:cs typeface="Arial" panose="020B0604020202020204" pitchFamily="34" charset="0"/>
              </a:rPr>
              <a:t>The UK Government policies are focused on Public spending priorities, such as regulatory changes and trade restrictions.</a:t>
            </a:r>
          </a:p>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Economic – </a:t>
            </a:r>
            <a:r>
              <a:rPr lang="en-IN" dirty="0">
                <a:latin typeface="Arial" panose="020B0604020202020204" pitchFamily="34" charset="0"/>
                <a:ea typeface="Times New Roman" panose="02020603050405020304" pitchFamily="18" charset="0"/>
                <a:cs typeface="Arial" panose="020B0604020202020204" pitchFamily="34" charset="0"/>
              </a:rPr>
              <a:t>3.3 percent of Inflation rates and low consumer spending capacity </a:t>
            </a:r>
            <a:r>
              <a:rPr lang="en-IN" dirty="0">
                <a:latin typeface="Arial" panose="020B0604020202020204" pitchFamily="34" charset="0"/>
                <a:ea typeface="Arial" panose="020B0604020202020204" pitchFamily="34" charset="0"/>
                <a:cs typeface="Arial" panose="020B0604020202020204" pitchFamily="34" charset="0"/>
              </a:rPr>
              <a:t>(House of Commons Library, 2026).</a:t>
            </a:r>
            <a:endParaRPr lang="en-IN" dirty="0">
              <a:latin typeface="Arial" panose="020B0604020202020204" pitchFamily="34" charset="0"/>
              <a:ea typeface="Times New Roman" panose="02020603050405020304" pitchFamily="18" charset="0"/>
              <a:cs typeface="Arial" panose="020B0604020202020204" pitchFamily="34" charset="0"/>
            </a:endParaRPr>
          </a:p>
          <a:p>
            <a:pPr marL="342900" lvl="0" indent="-342900" algn="just">
              <a:lnSpc>
                <a:spcPct val="150000"/>
              </a:lnSpc>
              <a:spcAft>
                <a:spcPts val="0"/>
              </a:spcAft>
              <a:buFont typeface="Arial" panose="020B0604020202020204" pitchFamily="34" charset="0"/>
              <a:buChar char="●"/>
            </a:pPr>
            <a:r>
              <a:rPr lang="en-IN" b="1" dirty="0">
                <a:latin typeface="Arial" panose="020B0604020202020204" pitchFamily="34" charset="0"/>
                <a:ea typeface="Times New Roman" panose="02020603050405020304" pitchFamily="18" charset="0"/>
                <a:cs typeface="Arial" panose="020B0604020202020204" pitchFamily="34" charset="0"/>
              </a:rPr>
              <a:t>Social – </a:t>
            </a:r>
            <a:r>
              <a:rPr lang="en-IN" dirty="0">
                <a:latin typeface="Arial" panose="020B0604020202020204" pitchFamily="34" charset="0"/>
                <a:ea typeface="Times New Roman" panose="02020603050405020304" pitchFamily="18" charset="0"/>
                <a:cs typeface="Arial" panose="020B0604020202020204" pitchFamily="34" charset="0"/>
              </a:rPr>
              <a:t>High dietary preferences, including gluten-free and vegan products</a:t>
            </a:r>
            <a:endParaRPr lang="en-IN" u="none" strike="noStrike"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7170" name="Picture 2" descr="Inflation Trends in India: Low Prices, High Growth, and Fiscal Challeng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88305" y="1256009"/>
            <a:ext cx="4409207" cy="293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6481" y="1295672"/>
            <a:ext cx="10806953" cy="2164704"/>
          </a:xfrm>
        </p:spPr>
        <p:txBody>
          <a:bodyPr>
            <a:normAutofit/>
          </a:bodyPr>
          <a:lstStyle/>
          <a:p>
            <a:pPr lvl="0" algn="just">
              <a:lnSpc>
                <a:spcPct val="150000"/>
              </a:lnSpc>
            </a:pPr>
            <a:r>
              <a:rPr lang="en-IN" sz="1800" b="1" dirty="0">
                <a:latin typeface="Arial" panose="020B0604020202020204" pitchFamily="34" charset="0"/>
                <a:cs typeface="Arial" panose="020B0604020202020204" pitchFamily="34" charset="0"/>
              </a:rPr>
              <a:t>Technological –</a:t>
            </a:r>
            <a:r>
              <a:rPr lang="en-IN" sz="1800" dirty="0">
                <a:latin typeface="Arial" panose="020B0604020202020204" pitchFamily="34" charset="0"/>
                <a:cs typeface="Arial" panose="020B0604020202020204" pitchFamily="34" charset="0"/>
              </a:rPr>
              <a:t>The nation is advanced in terms of technology and enables digital transformation</a:t>
            </a:r>
          </a:p>
          <a:p>
            <a:pPr lvl="0" algn="just">
              <a:lnSpc>
                <a:spcPct val="150000"/>
              </a:lnSpc>
            </a:pPr>
            <a:r>
              <a:rPr lang="en-IN" sz="1800" b="1" dirty="0">
                <a:latin typeface="Arial" panose="020B0604020202020204" pitchFamily="34" charset="0"/>
                <a:cs typeface="Arial" panose="020B0604020202020204" pitchFamily="34" charset="0"/>
              </a:rPr>
              <a:t>Environmental – </a:t>
            </a:r>
            <a:r>
              <a:rPr lang="en-IN" sz="1800" dirty="0">
                <a:latin typeface="Arial" panose="020B0604020202020204" pitchFamily="34" charset="0"/>
                <a:cs typeface="Arial" panose="020B0604020202020204" pitchFamily="34" charset="0"/>
              </a:rPr>
              <a:t>It is focused on Sustainability with the management of waste</a:t>
            </a:r>
          </a:p>
          <a:p>
            <a:pPr lvl="0" algn="just">
              <a:lnSpc>
                <a:spcPct val="150000"/>
              </a:lnSpc>
            </a:pPr>
            <a:r>
              <a:rPr lang="en-IN" sz="1800" b="1" dirty="0">
                <a:latin typeface="Arial" panose="020B0604020202020204" pitchFamily="34" charset="0"/>
                <a:cs typeface="Arial" panose="020B0604020202020204" pitchFamily="34" charset="0"/>
              </a:rPr>
              <a:t>Legal – </a:t>
            </a:r>
            <a:r>
              <a:rPr lang="en-IN" sz="1800" dirty="0">
                <a:latin typeface="Arial" panose="020B0604020202020204" pitchFamily="34" charset="0"/>
                <a:cs typeface="Arial" panose="020B0604020202020204" pitchFamily="34" charset="0"/>
              </a:rPr>
              <a:t>Necessary to follow up on employment laws with industry-based regulations (Gov.uk, 2026). </a:t>
            </a: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sp>
        <p:nvSpPr>
          <p:cNvPr id="4" name="Title 3">
            <a:extLst>
              <a:ext uri="{FF2B5EF4-FFF2-40B4-BE49-F238E27FC236}">
                <a16:creationId xmlns:a16="http://schemas.microsoft.com/office/drawing/2014/main" id="{619FB4DE-DBB1-0BF2-DBFA-00D692BAF33E}"/>
              </a:ext>
            </a:extLst>
          </p:cNvPr>
          <p:cNvSpPr txBox="1">
            <a:spLocks noGrp="1"/>
          </p:cNvSpPr>
          <p:nvPr>
            <p:ph type="title"/>
          </p:nvPr>
        </p:nvSpPr>
        <p:spPr>
          <a:xfrm>
            <a:off x="838200" y="760141"/>
            <a:ext cx="10515600" cy="535531"/>
          </a:xfrm>
          <a:prstGeom prst="rect">
            <a:avLst/>
          </a:prstGeom>
          <a:noFill/>
        </p:spPr>
        <p:txBody>
          <a:bodyPr wrap="square" rtlCol="0">
            <a:spAutoFit/>
          </a:bodyPr>
          <a:lstStyle/>
          <a:p>
            <a:r>
              <a:rPr lang="en-GB" sz="3200" b="1" dirty="0">
                <a:latin typeface="Times New Roman" panose="02020603050405020304" pitchFamily="18" charset="0"/>
                <a:cs typeface="Times New Roman" panose="02020603050405020304" pitchFamily="18" charset="0"/>
              </a:rPr>
              <a:t>PESTEL Analysis</a:t>
            </a:r>
          </a:p>
        </p:txBody>
      </p:sp>
      <p:pic>
        <p:nvPicPr>
          <p:cNvPr id="8194" name="Picture 2" descr="Employment laws - R S Pandit &amp; Associa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2584" y="3603812"/>
            <a:ext cx="7826832" cy="2877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04896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825625"/>
            <a:ext cx="5190811"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Market Segmentation: The age group of 16 to 24 years across the UK across UK university cities, who are health-conscious and stressed during exams, looking for convenient wellbeing support</a:t>
            </a:r>
          </a:p>
          <a:p>
            <a:pPr lvl="0" algn="just">
              <a:lnSpc>
                <a:spcPct val="150000"/>
              </a:lnSpc>
            </a:pPr>
            <a:r>
              <a:rPr lang="en-IN" sz="1600" dirty="0">
                <a:latin typeface="Arial" panose="020B0604020202020204" pitchFamily="34" charset="0"/>
                <a:cs typeface="Arial" panose="020B0604020202020204" pitchFamily="34" charset="0"/>
              </a:rPr>
              <a:t>Target market: UK college or university students during exam periods and the parents of students who are seeking care packages for children  (Costello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2022)</a:t>
            </a:r>
          </a:p>
          <a:p>
            <a:pPr lvl="0" algn="just">
              <a:lnSpc>
                <a:spcPct val="150000"/>
              </a:lnSpc>
            </a:pPr>
            <a:r>
              <a:rPr lang="en-IN" sz="1600" dirty="0">
                <a:latin typeface="Arial" panose="020B0604020202020204" pitchFamily="34" charset="0"/>
                <a:cs typeface="Arial" panose="020B0604020202020204" pitchFamily="34" charset="0"/>
              </a:rPr>
              <a:t>Customer segments: On-campus student who needs fast nutrition, remote learners and the parents of students </a:t>
            </a: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Marketing strategies of business</a:t>
            </a:r>
            <a:endParaRPr lang="en-IN" sz="32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6816590" y="1667436"/>
            <a:ext cx="5186790" cy="3666564"/>
          </a:xfrm>
          <a:prstGeom prst="rect">
            <a:avLst/>
          </a:prstGeom>
        </p:spPr>
      </p:pic>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5846" y="1487054"/>
            <a:ext cx="7122459" cy="4351338"/>
          </a:xfrm>
        </p:spPr>
        <p:txBody>
          <a:bodyPr>
            <a:normAutofit fontScale="47500" lnSpcReduction="20000"/>
          </a:bodyPr>
          <a:lstStyle/>
          <a:p>
            <a:pPr algn="just">
              <a:lnSpc>
                <a:spcPct val="170000"/>
              </a:lnSpc>
            </a:pPr>
            <a:r>
              <a:rPr lang="en-IN" b="1" dirty="0">
                <a:latin typeface="Arial" panose="020B0604020202020204" pitchFamily="34" charset="0"/>
                <a:cs typeface="Arial" panose="020B0604020202020204" pitchFamily="34" charset="0"/>
              </a:rPr>
              <a:t>The unique selling points are</a:t>
            </a:r>
            <a:endParaRPr lang="en-IN" dirty="0">
              <a:latin typeface="Arial" panose="020B0604020202020204" pitchFamily="34" charset="0"/>
              <a:cs typeface="Arial" panose="020B0604020202020204" pitchFamily="34" charset="0"/>
            </a:endParaRPr>
          </a:p>
          <a:p>
            <a:pPr lvl="0" algn="just">
              <a:lnSpc>
                <a:spcPct val="170000"/>
              </a:lnSpc>
            </a:pPr>
            <a:r>
              <a:rPr lang="en-IN" dirty="0">
                <a:latin typeface="Arial" panose="020B0604020202020204" pitchFamily="34" charset="0"/>
                <a:cs typeface="Arial" panose="020B0604020202020204" pitchFamily="34" charset="0"/>
              </a:rPr>
              <a:t>It combines fresh local fruit with nuts, adding hydration tips, enabling better concentration while preventing student burnout and adding mental health support</a:t>
            </a:r>
          </a:p>
          <a:p>
            <a:pPr lvl="0" algn="just">
              <a:lnSpc>
                <a:spcPct val="170000"/>
              </a:lnSpc>
            </a:pPr>
            <a:r>
              <a:rPr lang="en-IN" dirty="0">
                <a:latin typeface="Arial" panose="020B0604020202020204" pitchFamily="34" charset="0"/>
                <a:cs typeface="Arial" panose="020B0604020202020204" pitchFamily="34" charset="0"/>
              </a:rPr>
              <a:t>100 per cent of recyclable packaging and snacks are zero-sugar, uses local sourcing with affordable pricing </a:t>
            </a:r>
          </a:p>
          <a:p>
            <a:pPr algn="just">
              <a:lnSpc>
                <a:spcPct val="170000"/>
              </a:lnSpc>
            </a:pPr>
            <a:r>
              <a:rPr lang="en-IN" b="1" dirty="0">
                <a:latin typeface="Arial" panose="020B0604020202020204" pitchFamily="34" charset="0"/>
                <a:cs typeface="Arial" panose="020B0604020202020204" pitchFamily="34" charset="0"/>
              </a:rPr>
              <a:t>4P marketing strategy is </a:t>
            </a:r>
            <a:endParaRPr lang="en-IN" dirty="0">
              <a:latin typeface="Arial" panose="020B0604020202020204" pitchFamily="34" charset="0"/>
              <a:cs typeface="Arial" panose="020B0604020202020204" pitchFamily="34" charset="0"/>
            </a:endParaRPr>
          </a:p>
          <a:p>
            <a:pPr algn="just">
              <a:lnSpc>
                <a:spcPct val="170000"/>
              </a:lnSpc>
            </a:pPr>
            <a:r>
              <a:rPr lang="en-IN" dirty="0">
                <a:latin typeface="Arial" panose="020B0604020202020204" pitchFamily="34" charset="0"/>
                <a:cs typeface="Arial" panose="020B0604020202020204" pitchFamily="34" charset="0"/>
              </a:rPr>
              <a:t>Product: Fruits, nuts, drinks, revision-break tips, and healthy snack items. </a:t>
            </a:r>
          </a:p>
          <a:p>
            <a:pPr algn="just">
              <a:lnSpc>
                <a:spcPct val="170000"/>
              </a:lnSpc>
            </a:pPr>
            <a:r>
              <a:rPr lang="en-IN" dirty="0">
                <a:latin typeface="Arial" panose="020B0604020202020204" pitchFamily="34" charset="0"/>
                <a:cs typeface="Arial" panose="020B0604020202020204" pitchFamily="34" charset="0"/>
              </a:rPr>
              <a:t>Price: A low-cost pricing strategy </a:t>
            </a:r>
          </a:p>
          <a:p>
            <a:pPr algn="just">
              <a:lnSpc>
                <a:spcPct val="170000"/>
              </a:lnSpc>
            </a:pPr>
            <a:r>
              <a:rPr lang="en-IN" dirty="0">
                <a:latin typeface="Arial" panose="020B0604020202020204" pitchFamily="34" charset="0"/>
                <a:cs typeface="Arial" panose="020B0604020202020204" pitchFamily="34" charset="0"/>
              </a:rPr>
              <a:t>Place: The business’s official website or delivery apps</a:t>
            </a:r>
          </a:p>
          <a:p>
            <a:pPr algn="just">
              <a:lnSpc>
                <a:spcPct val="170000"/>
              </a:lnSpc>
            </a:pPr>
            <a:r>
              <a:rPr lang="en-IN" dirty="0">
                <a:latin typeface="Arial" panose="020B0604020202020204" pitchFamily="34" charset="0"/>
                <a:cs typeface="Arial" panose="020B0604020202020204" pitchFamily="34" charset="0"/>
              </a:rPr>
              <a:t>Promotion: Social media channels like </a:t>
            </a:r>
            <a:r>
              <a:rPr lang="en-IN" dirty="0" err="1">
                <a:latin typeface="Arial" panose="020B0604020202020204" pitchFamily="34" charset="0"/>
                <a:cs typeface="Arial" panose="020B0604020202020204" pitchFamily="34" charset="0"/>
              </a:rPr>
              <a:t>Instagram</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TikTok</a:t>
            </a:r>
            <a:r>
              <a:rPr lang="en-IN" dirty="0">
                <a:latin typeface="Arial" panose="020B0604020202020204" pitchFamily="34" charset="0"/>
                <a:cs typeface="Arial" panose="020B0604020202020204" pitchFamily="34" charset="0"/>
              </a:rPr>
              <a:t> will be used (</a:t>
            </a:r>
            <a:r>
              <a:rPr lang="en-IN" dirty="0" err="1">
                <a:latin typeface="Arial" panose="020B0604020202020204" pitchFamily="34" charset="0"/>
                <a:cs typeface="Arial" panose="020B0604020202020204" pitchFamily="34" charset="0"/>
              </a:rPr>
              <a:t>Nagyova</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Hudíkova</a:t>
            </a:r>
            <a:r>
              <a:rPr lang="en-IN" dirty="0">
                <a:latin typeface="Arial" panose="020B0604020202020204" pitchFamily="34" charset="0"/>
                <a:cs typeface="Arial" panose="020B0604020202020204" pitchFamily="34" charset="0"/>
              </a:rPr>
              <a:t>, 2025).</a:t>
            </a:r>
          </a:p>
          <a:p>
            <a:pPr algn="just">
              <a:lnSpc>
                <a:spcPct val="170000"/>
              </a:lnSpc>
            </a:pPr>
            <a:endParaRPr lang="en-IN" dirty="0">
              <a:latin typeface="Times New Roman" panose="02020603050405020304" pitchFamily="18" charset="0"/>
              <a:cs typeface="Times New Roman" panose="02020603050405020304" pitchFamily="18" charset="0"/>
            </a:endParaRPr>
          </a:p>
        </p:txBody>
      </p:sp>
      <p:sp>
        <p:nvSpPr>
          <p:cNvPr id="4" name="Title 3">
            <a:extLst>
              <a:ext uri="{FF2B5EF4-FFF2-40B4-BE49-F238E27FC236}">
                <a16:creationId xmlns:a16="http://schemas.microsoft.com/office/drawing/2014/main" id="{7CA7CFC1-D7AD-1D38-BE48-0537EF316731}"/>
              </a:ext>
            </a:extLst>
          </p:cNvPr>
          <p:cNvSpPr txBox="1">
            <a:spLocks noGrp="1"/>
          </p:cNvSpPr>
          <p:nvPr>
            <p:ph type="title"/>
          </p:nvPr>
        </p:nvSpPr>
        <p:spPr>
          <a:prstGeom prst="rect">
            <a:avLst/>
          </a:prstGeom>
          <a:noFill/>
        </p:spPr>
        <p:txBody>
          <a:bodyPr wrap="square" rtlCol="0">
            <a:spAutoFit/>
          </a:bodyPr>
          <a:lstStyle/>
          <a:p>
            <a:r>
              <a:rPr lang="en-IN" sz="3200" b="1" dirty="0">
                <a:latin typeface="Times New Roman" panose="02020603050405020304" pitchFamily="18" charset="0"/>
                <a:cs typeface="Times New Roman" panose="02020603050405020304" pitchFamily="18" charset="0"/>
              </a:rPr>
              <a:t>Marketing strategies of business</a:t>
            </a:r>
            <a:endParaRPr lang="en-IN" sz="3200" dirty="0">
              <a:latin typeface="Times New Roman" panose="02020603050405020304" pitchFamily="18" charset="0"/>
              <a:cs typeface="Times New Roman" panose="02020603050405020304" pitchFamily="18" charset="0"/>
            </a:endParaRPr>
          </a:p>
        </p:txBody>
      </p:sp>
      <p:pic>
        <p:nvPicPr>
          <p:cNvPr id="10242" name="Picture 2" descr="What is Unique Selling Proposition (USP) | VCM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3435" y="2231125"/>
            <a:ext cx="4341482" cy="3315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511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02D8C8-03B0-FF56-CFE5-5F25280332B8}"/>
              </a:ext>
            </a:extLst>
          </p:cNvPr>
          <p:cNvSpPr>
            <a:spLocks noGrp="1"/>
          </p:cNvSpPr>
          <p:nvPr>
            <p:ph idx="1"/>
          </p:nvPr>
        </p:nvSpPr>
        <p:spPr>
          <a:xfrm>
            <a:off x="838200" y="1175112"/>
            <a:ext cx="10515600" cy="4683443"/>
          </a:xfrm>
        </p:spPr>
        <p:txBody>
          <a:bodyPr>
            <a:normAutofit/>
          </a:bodyPr>
          <a:lstStyle/>
          <a:p>
            <a:pPr lvl="0"/>
            <a:r>
              <a:rPr lang="en-IN" dirty="0">
                <a:latin typeface="Times New Roman" panose="02020603050405020304" pitchFamily="18" charset="0"/>
                <a:cs typeface="Times New Roman" panose="02020603050405020304" pitchFamily="18" charset="0"/>
              </a:rPr>
              <a:t>The total amount of funding, including start-up costs, is £60,000 </a:t>
            </a:r>
          </a:p>
          <a:p>
            <a:pPr algn="l">
              <a:buFont typeface="Arial" panose="020B0604020202020204" pitchFamily="34" charset="0"/>
              <a:buChar char="•"/>
            </a:pPr>
            <a:endParaRPr lang="en-GB"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i="0" dirty="0">
                <a:solidFill>
                  <a:srgbClr val="374151"/>
                </a:solidFill>
                <a:effectLst/>
                <a:latin typeface="Söhne"/>
              </a:rPr>
              <a:t>Funding Requirements and Allocation</a:t>
            </a:r>
            <a:endParaRPr lang="en-GB" sz="3200" b="1" dirty="0"/>
          </a:p>
        </p:txBody>
      </p:sp>
      <p:graphicFrame>
        <p:nvGraphicFramePr>
          <p:cNvPr id="6" name="Table 5"/>
          <p:cNvGraphicFramePr>
            <a:graphicFrameLocks noGrp="1"/>
          </p:cNvGraphicFramePr>
          <p:nvPr>
            <p:extLst>
              <p:ext uri="{D42A27DB-BD31-4B8C-83A1-F6EECF244321}">
                <p14:modId xmlns:p14="http://schemas.microsoft.com/office/powerpoint/2010/main" val="1117073758"/>
              </p:ext>
            </p:extLst>
          </p:nvPr>
        </p:nvGraphicFramePr>
        <p:xfrm>
          <a:off x="1316334" y="1765246"/>
          <a:ext cx="7857811" cy="4927600"/>
        </p:xfrm>
        <a:graphic>
          <a:graphicData uri="http://schemas.openxmlformats.org/drawingml/2006/table">
            <a:tbl>
              <a:tblPr/>
              <a:tblGrid>
                <a:gridCol w="4440598">
                  <a:extLst>
                    <a:ext uri="{9D8B030D-6E8A-4147-A177-3AD203B41FA5}">
                      <a16:colId xmlns:a16="http://schemas.microsoft.com/office/drawing/2014/main" val="20000"/>
                    </a:ext>
                  </a:extLst>
                </a:gridCol>
                <a:gridCol w="3417213">
                  <a:extLst>
                    <a:ext uri="{9D8B030D-6E8A-4147-A177-3AD203B41FA5}">
                      <a16:colId xmlns:a16="http://schemas.microsoft.com/office/drawing/2014/main" val="20001"/>
                    </a:ext>
                  </a:extLst>
                </a:gridCol>
              </a:tblGrid>
              <a:tr h="409575">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Startup Cost</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 Amount </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304800">
                <a:tc>
                  <a:txBody>
                    <a:bodyPr/>
                    <a:lstStyle/>
                    <a:p>
                      <a:pPr algn="just">
                        <a:lnSpc>
                          <a:spcPct val="150000"/>
                        </a:lnSpc>
                        <a:spcAft>
                          <a:spcPts val="0"/>
                        </a:spcAft>
                      </a:pPr>
                      <a:r>
                        <a:rPr lang="en-IN" sz="1600" dirty="0">
                          <a:effectLst/>
                          <a:latin typeface="Times New Roman" panose="02020603050405020304" pitchFamily="18" charset="0"/>
                          <a:ea typeface="Times New Roman" panose="02020603050405020304" pitchFamily="18" charset="0"/>
                        </a:rPr>
                        <a:t>Product &amp; Inventory</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6,000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1"/>
                  </a:ext>
                </a:extLst>
              </a:tr>
              <a:tr h="3429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Packaging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3,500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2"/>
                  </a:ext>
                </a:extLst>
              </a:tr>
              <a:tr h="38608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Registration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1500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3"/>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Equipment of business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4"/>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Website tools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2000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5"/>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Marketing strategy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3000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6"/>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Logistics with Delivery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1500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7"/>
                  </a:ext>
                </a:extLst>
              </a:tr>
              <a:tr h="419100">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Waste management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tc>
                  <a:txBody>
                    <a:bodyPr/>
                    <a:lstStyle/>
                    <a:p>
                      <a:pPr algn="just">
                        <a:lnSpc>
                          <a:spcPct val="150000"/>
                        </a:lnSpc>
                        <a:spcAft>
                          <a:spcPts val="0"/>
                        </a:spcAft>
                      </a:pPr>
                      <a:r>
                        <a:rPr lang="en-IN" sz="1600">
                          <a:effectLst/>
                          <a:latin typeface="Times New Roman" panose="02020603050405020304" pitchFamily="18" charset="0"/>
                          <a:ea typeface="Times New Roman" panose="02020603050405020304" pitchFamily="18" charset="0"/>
                        </a:rPr>
                        <a:t>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AD1DC"/>
                    </a:solidFill>
                  </a:tcPr>
                </a:tc>
                <a:extLst>
                  <a:ext uri="{0D108BD9-81ED-4DB2-BD59-A6C34878D82A}">
                    <a16:rowId xmlns:a16="http://schemas.microsoft.com/office/drawing/2014/main" val="10008"/>
                  </a:ext>
                </a:extLst>
              </a:tr>
              <a:tr h="352425">
                <a:tc>
                  <a:txBody>
                    <a:bodyPr/>
                    <a:lstStyle/>
                    <a:p>
                      <a:pPr algn="just">
                        <a:lnSpc>
                          <a:spcPct val="150000"/>
                        </a:lnSpc>
                        <a:spcAft>
                          <a:spcPts val="0"/>
                        </a:spcAft>
                      </a:pPr>
                      <a:r>
                        <a:rPr lang="en-IN" sz="1600" b="1">
                          <a:effectLst/>
                          <a:latin typeface="Times New Roman" panose="02020603050405020304" pitchFamily="18" charset="0"/>
                          <a:ea typeface="Times New Roman" panose="02020603050405020304" pitchFamily="18" charset="0"/>
                        </a:rPr>
                        <a:t>Total</a:t>
                      </a:r>
                      <a:endParaRPr lang="en-IN" sz="16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600" dirty="0">
                          <a:effectLst/>
                          <a:latin typeface="Times New Roman" panose="02020603050405020304" pitchFamily="18" charset="0"/>
                          <a:ea typeface="Times New Roman" panose="02020603050405020304" pitchFamily="18" charset="0"/>
                        </a:rPr>
                        <a:t>£20,000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9"/>
                  </a:ext>
                </a:extLst>
              </a:tr>
            </a:tbl>
          </a:graphicData>
        </a:graphic>
      </p:graphicFrame>
    </p:spTree>
    <p:extLst>
      <p:ext uri="{BB962C8B-B14F-4D97-AF65-F5344CB8AC3E}">
        <p14:creationId xmlns:p14="http://schemas.microsoft.com/office/powerpoint/2010/main" val="32783033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Rectangle 2"/>
          <p:cNvSpPr/>
          <p:nvPr/>
        </p:nvSpPr>
        <p:spPr>
          <a:xfrm>
            <a:off x="967206" y="240966"/>
            <a:ext cx="8870130" cy="923330"/>
          </a:xfrm>
          <a:prstGeom prst="rect">
            <a:avLst/>
          </a:prstGeom>
        </p:spPr>
        <p:txBody>
          <a:bodyPr wrap="square">
            <a:spAutoFit/>
          </a:bodyPr>
          <a:lstStyle/>
          <a:p>
            <a:pPr algn="just">
              <a:lnSpc>
                <a:spcPct val="150000"/>
              </a:lnSpc>
              <a:spcAft>
                <a:spcPts val="0"/>
              </a:spcAft>
            </a:pPr>
            <a:r>
              <a:rPr lang="en-IN" sz="3600" b="1" dirty="0">
                <a:latin typeface="Times New Roman" panose="02020603050405020304" pitchFamily="18" charset="0"/>
                <a:ea typeface="Times New Roman" panose="02020603050405020304" pitchFamily="18" charset="0"/>
              </a:rPr>
              <a:t>Fixed Costs</a:t>
            </a:r>
            <a:endParaRPr lang="en-IN" sz="3600" dirty="0">
              <a:effectLst/>
              <a:latin typeface="Times New Roman" panose="02020603050405020304" pitchFamily="18" charset="0"/>
              <a:ea typeface="Times New Roman" panose="02020603050405020304"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976621518"/>
              </p:ext>
            </p:extLst>
          </p:nvPr>
        </p:nvGraphicFramePr>
        <p:xfrm>
          <a:off x="776748" y="1417664"/>
          <a:ext cx="10316632" cy="3380426"/>
        </p:xfrm>
        <a:graphic>
          <a:graphicData uri="http://schemas.openxmlformats.org/drawingml/2006/table">
            <a:tbl>
              <a:tblPr/>
              <a:tblGrid>
                <a:gridCol w="6736924">
                  <a:extLst>
                    <a:ext uri="{9D8B030D-6E8A-4147-A177-3AD203B41FA5}">
                      <a16:colId xmlns:a16="http://schemas.microsoft.com/office/drawing/2014/main" val="20000"/>
                    </a:ext>
                  </a:extLst>
                </a:gridCol>
                <a:gridCol w="3579708">
                  <a:extLst>
                    <a:ext uri="{9D8B030D-6E8A-4147-A177-3AD203B41FA5}">
                      <a16:colId xmlns:a16="http://schemas.microsoft.com/office/drawing/2014/main" val="20001"/>
                    </a:ext>
                  </a:extLst>
                </a:gridCol>
              </a:tblGrid>
              <a:tr h="333375">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Fixed Cost</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Per month Cost ((£) </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333375">
                <a:tc>
                  <a:txBody>
                    <a:bodyPr/>
                    <a:lstStyle/>
                    <a:p>
                      <a:pPr algn="just">
                        <a:lnSpc>
                          <a:spcPct val="150000"/>
                        </a:lnSpc>
                        <a:spcAft>
                          <a:spcPts val="800"/>
                        </a:spcAft>
                      </a:pPr>
                      <a:r>
                        <a:rPr lang="en-IN" sz="2400" dirty="0">
                          <a:effectLst/>
                          <a:latin typeface="Times New Roman" panose="02020603050405020304" pitchFamily="18" charset="0"/>
                          <a:ea typeface="Times New Roman" panose="02020603050405020304" pitchFamily="18" charset="0"/>
                        </a:rPr>
                        <a:t>Rent of Warehouse</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3,00.00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Depreciation</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100.00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Electricity Bill</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83.33</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Insurance Charges</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66.678</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33375">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Equipment maintenance</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2400">
                          <a:effectLst/>
                          <a:latin typeface="Times New Roman" panose="02020603050405020304" pitchFamily="18" charset="0"/>
                          <a:ea typeface="Times New Roman" panose="02020603050405020304" pitchFamily="18" charset="0"/>
                        </a:rPr>
                        <a:t>               	50.00</a:t>
                      </a: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33375">
                <a:tc>
                  <a:txBody>
                    <a:bodyPr/>
                    <a:lstStyle/>
                    <a:p>
                      <a:pPr algn="just">
                        <a:lnSpc>
                          <a:spcPct val="150000"/>
                        </a:lnSpc>
                        <a:spcAft>
                          <a:spcPts val="800"/>
                        </a:spcAft>
                      </a:pPr>
                      <a:r>
                        <a:rPr lang="en-IN" sz="2400" b="1">
                          <a:effectLst/>
                          <a:latin typeface="Times New Roman" panose="02020603050405020304" pitchFamily="18" charset="0"/>
                          <a:ea typeface="Times New Roman" panose="02020603050405020304" pitchFamily="18" charset="0"/>
                        </a:rPr>
                        <a:t>Total Cost </a:t>
                      </a:r>
                      <a:endParaRPr lang="en-IN" sz="240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800"/>
                        </a:spcAft>
                      </a:pPr>
                      <a:r>
                        <a:rPr lang="en-IN" sz="2400" b="1" dirty="0">
                          <a:effectLst/>
                          <a:latin typeface="Times New Roman" panose="02020603050405020304" pitchFamily="18" charset="0"/>
                          <a:ea typeface="Times New Roman" panose="02020603050405020304" pitchFamily="18" charset="0"/>
                        </a:rPr>
                        <a:t>              £600</a:t>
                      </a:r>
                      <a:endParaRPr lang="en-IN" sz="2400" dirty="0">
                        <a:effectLst/>
                        <a:latin typeface="Times New Roman" panose="02020603050405020304" pitchFamily="18" charset="0"/>
                        <a:ea typeface="Times New Roman" panose="02020603050405020304" pitchFamily="18" charset="0"/>
                      </a:endParaRPr>
                    </a:p>
                  </a:txBody>
                  <a:tcPr marL="63500" marR="6350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Variable Costs</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580735008"/>
              </p:ext>
            </p:extLst>
          </p:nvPr>
        </p:nvGraphicFramePr>
        <p:xfrm>
          <a:off x="461723" y="1499376"/>
          <a:ext cx="5882637" cy="3103753"/>
        </p:xfrm>
        <a:graphic>
          <a:graphicData uri="http://schemas.openxmlformats.org/drawingml/2006/table">
            <a:tbl>
              <a:tblPr/>
              <a:tblGrid>
                <a:gridCol w="1166117">
                  <a:extLst>
                    <a:ext uri="{9D8B030D-6E8A-4147-A177-3AD203B41FA5}">
                      <a16:colId xmlns:a16="http://schemas.microsoft.com/office/drawing/2014/main" val="20000"/>
                    </a:ext>
                  </a:extLst>
                </a:gridCol>
                <a:gridCol w="647490">
                  <a:extLst>
                    <a:ext uri="{9D8B030D-6E8A-4147-A177-3AD203B41FA5}">
                      <a16:colId xmlns:a16="http://schemas.microsoft.com/office/drawing/2014/main" val="20001"/>
                    </a:ext>
                  </a:extLst>
                </a:gridCol>
                <a:gridCol w="813806">
                  <a:extLst>
                    <a:ext uri="{9D8B030D-6E8A-4147-A177-3AD203B41FA5}">
                      <a16:colId xmlns:a16="http://schemas.microsoft.com/office/drawing/2014/main" val="20002"/>
                    </a:ext>
                  </a:extLst>
                </a:gridCol>
                <a:gridCol w="813806">
                  <a:extLst>
                    <a:ext uri="{9D8B030D-6E8A-4147-A177-3AD203B41FA5}">
                      <a16:colId xmlns:a16="http://schemas.microsoft.com/office/drawing/2014/main" val="20003"/>
                    </a:ext>
                  </a:extLst>
                </a:gridCol>
                <a:gridCol w="813806">
                  <a:extLst>
                    <a:ext uri="{9D8B030D-6E8A-4147-A177-3AD203B41FA5}">
                      <a16:colId xmlns:a16="http://schemas.microsoft.com/office/drawing/2014/main" val="20004"/>
                    </a:ext>
                  </a:extLst>
                </a:gridCol>
                <a:gridCol w="813806">
                  <a:extLst>
                    <a:ext uri="{9D8B030D-6E8A-4147-A177-3AD203B41FA5}">
                      <a16:colId xmlns:a16="http://schemas.microsoft.com/office/drawing/2014/main" val="20005"/>
                    </a:ext>
                  </a:extLst>
                </a:gridCol>
                <a:gridCol w="813806">
                  <a:extLst>
                    <a:ext uri="{9D8B030D-6E8A-4147-A177-3AD203B41FA5}">
                      <a16:colId xmlns:a16="http://schemas.microsoft.com/office/drawing/2014/main" val="20006"/>
                    </a:ext>
                  </a:extLst>
                </a:gridCol>
              </a:tblGrid>
              <a:tr h="247650">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Variable Costs</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Jan</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Feb</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Apr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May</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June</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536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Production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1"/>
                  </a:ext>
                </a:extLst>
              </a:tr>
              <a:tr h="22860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Raw Ingredients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£2,500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2"/>
                  </a:ext>
                </a:extLst>
              </a:tr>
              <a:tr h="27622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Packaging</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£530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£530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3"/>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Direct Labour</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4"/>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Other Overhead</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CE5CD"/>
                    </a:solidFill>
                  </a:tcPr>
                </a:tc>
                <a:extLst>
                  <a:ext uri="{0D108BD9-81ED-4DB2-BD59-A6C34878D82A}">
                    <a16:rowId xmlns:a16="http://schemas.microsoft.com/office/drawing/2014/main" val="10005"/>
                  </a:ext>
                </a:extLst>
              </a:tr>
              <a:tr h="409575">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Total Variable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tc>
                  <a:txBody>
                    <a:bodyPr/>
                    <a:lstStyle/>
                    <a:p>
                      <a:pPr algn="just">
                        <a:lnSpc>
                          <a:spcPct val="150000"/>
                        </a:lnSpc>
                        <a:spcAft>
                          <a:spcPts val="0"/>
                        </a:spcAft>
                      </a:pPr>
                      <a:r>
                        <a:rPr lang="en-IN" sz="1200" dirty="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1F032"/>
                    </a:solidFill>
                  </a:tcPr>
                </a:tc>
                <a:extLst>
                  <a:ext uri="{0D108BD9-81ED-4DB2-BD59-A6C34878D82A}">
                    <a16:rowId xmlns:a16="http://schemas.microsoft.com/office/drawing/2014/main" val="10006"/>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2154727319"/>
              </p:ext>
            </p:extLst>
          </p:nvPr>
        </p:nvGraphicFramePr>
        <p:xfrm>
          <a:off x="6528498" y="1494565"/>
          <a:ext cx="5429039" cy="3033522"/>
        </p:xfrm>
        <a:graphic>
          <a:graphicData uri="http://schemas.openxmlformats.org/drawingml/2006/table">
            <a:tbl>
              <a:tblPr/>
              <a:tblGrid>
                <a:gridCol w="793204">
                  <a:extLst>
                    <a:ext uri="{9D8B030D-6E8A-4147-A177-3AD203B41FA5}">
                      <a16:colId xmlns:a16="http://schemas.microsoft.com/office/drawing/2014/main" val="20000"/>
                    </a:ext>
                  </a:extLst>
                </a:gridCol>
                <a:gridCol w="757950">
                  <a:extLst>
                    <a:ext uri="{9D8B030D-6E8A-4147-A177-3AD203B41FA5}">
                      <a16:colId xmlns:a16="http://schemas.microsoft.com/office/drawing/2014/main" val="20001"/>
                    </a:ext>
                  </a:extLst>
                </a:gridCol>
                <a:gridCol w="775577">
                  <a:extLst>
                    <a:ext uri="{9D8B030D-6E8A-4147-A177-3AD203B41FA5}">
                      <a16:colId xmlns:a16="http://schemas.microsoft.com/office/drawing/2014/main" val="20002"/>
                    </a:ext>
                  </a:extLst>
                </a:gridCol>
                <a:gridCol w="775577">
                  <a:extLst>
                    <a:ext uri="{9D8B030D-6E8A-4147-A177-3AD203B41FA5}">
                      <a16:colId xmlns:a16="http://schemas.microsoft.com/office/drawing/2014/main" val="20003"/>
                    </a:ext>
                  </a:extLst>
                </a:gridCol>
                <a:gridCol w="775577">
                  <a:extLst>
                    <a:ext uri="{9D8B030D-6E8A-4147-A177-3AD203B41FA5}">
                      <a16:colId xmlns:a16="http://schemas.microsoft.com/office/drawing/2014/main" val="20004"/>
                    </a:ext>
                  </a:extLst>
                </a:gridCol>
                <a:gridCol w="775577">
                  <a:extLst>
                    <a:ext uri="{9D8B030D-6E8A-4147-A177-3AD203B41FA5}">
                      <a16:colId xmlns:a16="http://schemas.microsoft.com/office/drawing/2014/main" val="20005"/>
                    </a:ext>
                  </a:extLst>
                </a:gridCol>
                <a:gridCol w="775577">
                  <a:extLst>
                    <a:ext uri="{9D8B030D-6E8A-4147-A177-3AD203B41FA5}">
                      <a16:colId xmlns:a16="http://schemas.microsoft.com/office/drawing/2014/main" val="20006"/>
                    </a:ext>
                  </a:extLst>
                </a:gridCol>
              </a:tblGrid>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Jan</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Feb</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Apr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May</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just">
                        <a:lnSpc>
                          <a:spcPct val="150000"/>
                        </a:lnSpc>
                        <a:spcAft>
                          <a:spcPts val="0"/>
                        </a:spcAft>
                      </a:pPr>
                      <a:r>
                        <a:rPr lang="en-IN" sz="1200" b="1">
                          <a:effectLst/>
                          <a:latin typeface="Times New Roman" panose="02020603050405020304" pitchFamily="18" charset="0"/>
                          <a:ea typeface="Times New Roman" panose="02020603050405020304" pitchFamily="18" charset="0"/>
                        </a:rPr>
                        <a:t>June</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extLst>
                  <a:ext uri="{0D108BD9-81ED-4DB2-BD59-A6C34878D82A}">
                    <a16:rowId xmlns:a16="http://schemas.microsoft.com/office/drawing/2014/main" val="10000"/>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Fixed Costs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800"/>
                        </a:spcAft>
                      </a:pPr>
                      <a:r>
                        <a:rPr lang="en-IN" sz="1200">
                          <a:effectLst/>
                          <a:latin typeface="Times New Roman" panose="02020603050405020304" pitchFamily="18" charset="0"/>
                          <a:ea typeface="Times New Roman" panose="02020603050405020304" pitchFamily="18" charset="0"/>
                        </a:rPr>
                        <a:t>     £600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Variable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£4350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Total Cost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£10,320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£4500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£4950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Revenue</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£5,400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£4,500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£5,400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£8,100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£12,600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£12,600 </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0">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Profit/Loss</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480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-5820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900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3200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a:effectLst/>
                          <a:latin typeface="Times New Roman" panose="02020603050405020304" pitchFamily="18" charset="0"/>
                          <a:ea typeface="Times New Roman" panose="02020603050405020304" pitchFamily="18" charset="0"/>
                        </a:rPr>
                        <a:t>7650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Aft>
                          <a:spcPts val="0"/>
                        </a:spcAft>
                      </a:pPr>
                      <a:r>
                        <a:rPr lang="en-IN" sz="1200" dirty="0">
                          <a:effectLst/>
                          <a:latin typeface="Times New Roman" panose="02020603050405020304" pitchFamily="18" charset="0"/>
                          <a:ea typeface="Times New Roman" panose="02020603050405020304" pitchFamily="18" charset="0"/>
                        </a:rPr>
                        <a:t>7650</a:t>
                      </a: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18188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Conclusion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386354"/>
            <a:ext cx="6297706" cy="4351338"/>
          </a:xfrm>
        </p:spPr>
        <p:txBody>
          <a:bodyPr>
            <a:normAutofit/>
          </a:bodyPr>
          <a:lstStyle/>
          <a:p>
            <a:pPr lvl="0" algn="just">
              <a:lnSpc>
                <a:spcPct val="150000"/>
              </a:lnSpc>
            </a:pPr>
            <a:r>
              <a:rPr lang="en-IN" sz="1800" dirty="0">
                <a:latin typeface="Arial" panose="020B0604020202020204" pitchFamily="34" charset="0"/>
                <a:cs typeface="Arial" panose="020B0604020202020204" pitchFamily="34" charset="0"/>
              </a:rPr>
              <a:t>Each healthy snacks box can be sold at £18</a:t>
            </a:r>
          </a:p>
          <a:p>
            <a:pPr lvl="0" algn="just">
              <a:lnSpc>
                <a:spcPct val="150000"/>
              </a:lnSpc>
            </a:pPr>
            <a:r>
              <a:rPr lang="en-IN" sz="1800" dirty="0" err="1">
                <a:latin typeface="Arial" panose="020B0604020202020204" pitchFamily="34" charset="0"/>
                <a:cs typeface="Arial" panose="020B0604020202020204" pitchFamily="34" charset="0"/>
              </a:rPr>
              <a:t>StudyFuel</a:t>
            </a:r>
            <a:r>
              <a:rPr lang="en-IN" sz="1800" dirty="0">
                <a:latin typeface="Arial" panose="020B0604020202020204" pitchFamily="34" charset="0"/>
                <a:cs typeface="Arial" panose="020B0604020202020204" pitchFamily="34" charset="0"/>
              </a:rPr>
              <a:t> would expand to 5-6 university campuses, adding ‘term packs’ to scale its boxes among students.</a:t>
            </a:r>
          </a:p>
          <a:p>
            <a:pPr lvl="0" algn="just">
              <a:lnSpc>
                <a:spcPct val="150000"/>
              </a:lnSpc>
            </a:pPr>
            <a:r>
              <a:rPr lang="en-IN" sz="1800" dirty="0">
                <a:latin typeface="Arial" panose="020B0604020202020204" pitchFamily="34" charset="0"/>
                <a:cs typeface="Arial" panose="020B0604020202020204" pitchFamily="34" charset="0"/>
              </a:rPr>
              <a:t>It is  a must to maintain the financial viability of the targeted efforts </a:t>
            </a: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1266" name="Picture 2" descr="Conclusion and Call to Action - fundsforNGOs - Grants and Resources for  Sustainabi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918447"/>
            <a:ext cx="4609821" cy="30732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6917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				References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838200" y="1690688"/>
            <a:ext cx="10515600" cy="4351338"/>
          </a:xfrm>
        </p:spPr>
        <p:txBody>
          <a:bodyPr>
            <a:normAutofit fontScale="40000" lnSpcReduction="20000"/>
          </a:bodyPr>
          <a:lstStyle/>
          <a:p>
            <a:pPr algn="just">
              <a:lnSpc>
                <a:spcPct val="170000"/>
              </a:lnSpc>
            </a:pPr>
            <a:r>
              <a:rPr lang="en-IN" dirty="0">
                <a:latin typeface="Arial" panose="020B0604020202020204" pitchFamily="34" charset="0"/>
                <a:cs typeface="Arial" panose="020B0604020202020204" pitchFamily="34" charset="0"/>
              </a:rPr>
              <a:t>Costello, L., Dare, J., </a:t>
            </a:r>
            <a:r>
              <a:rPr lang="en-IN" dirty="0" err="1">
                <a:latin typeface="Arial" panose="020B0604020202020204" pitchFamily="34" charset="0"/>
                <a:cs typeface="Arial" panose="020B0604020202020204" pitchFamily="34" charset="0"/>
              </a:rPr>
              <a:t>Dontje</a:t>
            </a:r>
            <a:r>
              <a:rPr lang="en-IN" dirty="0">
                <a:latin typeface="Arial" panose="020B0604020202020204" pitchFamily="34" charset="0"/>
                <a:cs typeface="Arial" panose="020B0604020202020204" pitchFamily="34" charset="0"/>
              </a:rPr>
              <a:t>, M., Lambert, C. and </a:t>
            </a:r>
            <a:r>
              <a:rPr lang="en-IN" dirty="0" err="1">
                <a:latin typeface="Arial" panose="020B0604020202020204" pitchFamily="34" charset="0"/>
                <a:cs typeface="Arial" panose="020B0604020202020204" pitchFamily="34" charset="0"/>
              </a:rPr>
              <a:t>Straker</a:t>
            </a:r>
            <a:r>
              <a:rPr lang="en-IN" dirty="0">
                <a:latin typeface="Arial" panose="020B0604020202020204" pitchFamily="34" charset="0"/>
                <a:cs typeface="Arial" panose="020B0604020202020204" pitchFamily="34" charset="0"/>
              </a:rPr>
              <a:t>, L., (2022). Applying the 4Ps of social marketing to retain and engage participants in longitudinal cohort studies: generation 2 </a:t>
            </a:r>
            <a:r>
              <a:rPr lang="en-IN" dirty="0" err="1">
                <a:latin typeface="Arial" panose="020B0604020202020204" pitchFamily="34" charset="0"/>
                <a:cs typeface="Arial" panose="020B0604020202020204" pitchFamily="34" charset="0"/>
              </a:rPr>
              <a:t>Raine</a:t>
            </a:r>
            <a:r>
              <a:rPr lang="en-IN" dirty="0">
                <a:latin typeface="Arial" panose="020B0604020202020204" pitchFamily="34" charset="0"/>
                <a:cs typeface="Arial" panose="020B0604020202020204" pitchFamily="34" charset="0"/>
              </a:rPr>
              <a:t> study participant perspectives. </a:t>
            </a:r>
            <a:r>
              <a:rPr lang="en-IN" i="1" dirty="0">
                <a:latin typeface="Arial" panose="020B0604020202020204" pitchFamily="34" charset="0"/>
                <a:cs typeface="Arial" panose="020B0604020202020204" pitchFamily="34" charset="0"/>
              </a:rPr>
              <a:t>BMC Medical Research Methodology</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22</a:t>
            </a:r>
            <a:r>
              <a:rPr lang="en-IN" dirty="0">
                <a:latin typeface="Arial" panose="020B0604020202020204" pitchFamily="34" charset="0"/>
                <a:cs typeface="Arial" panose="020B0604020202020204" pitchFamily="34" charset="0"/>
              </a:rPr>
              <a:t>(1), p.288. </a:t>
            </a:r>
          </a:p>
          <a:p>
            <a:pPr algn="just">
              <a:lnSpc>
                <a:spcPct val="170000"/>
              </a:lnSpc>
            </a:pPr>
            <a:r>
              <a:rPr lang="en-IN" dirty="0">
                <a:latin typeface="Arial" panose="020B0604020202020204" pitchFamily="34" charset="0"/>
                <a:cs typeface="Arial" panose="020B0604020202020204" pitchFamily="34" charset="0"/>
              </a:rPr>
              <a:t>Gov.uk, (2026). Retrieved from: </a:t>
            </a:r>
            <a:r>
              <a:rPr lang="en-IN" u="sng" dirty="0">
                <a:latin typeface="Arial" panose="020B0604020202020204" pitchFamily="34" charset="0"/>
                <a:cs typeface="Arial" panose="020B0604020202020204" pitchFamily="34" charset="0"/>
                <a:hlinkClick r:id="rId3"/>
              </a:rPr>
              <a:t>https://www.gov.uk/food-labelling-and-packaging</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House of Commons Library, (2026). Retrieved from: </a:t>
            </a:r>
            <a:r>
              <a:rPr lang="en-IN" u="sng" dirty="0">
                <a:latin typeface="Arial" panose="020B0604020202020204" pitchFamily="34" charset="0"/>
                <a:cs typeface="Arial" panose="020B0604020202020204" pitchFamily="34" charset="0"/>
                <a:hlinkClick r:id="rId4"/>
              </a:rPr>
              <a:t>https://commonslibrary.parliament.uk/research-briefings/CBP-10100/</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Khan, D., (2024). Business Model </a:t>
            </a:r>
            <a:r>
              <a:rPr lang="en-IN" dirty="0" err="1">
                <a:latin typeface="Arial" panose="020B0604020202020204" pitchFamily="34" charset="0"/>
                <a:cs typeface="Arial" panose="020B0604020202020204" pitchFamily="34" charset="0"/>
              </a:rPr>
              <a:t>Innovationin</a:t>
            </a:r>
            <a:r>
              <a:rPr lang="en-IN" dirty="0">
                <a:latin typeface="Arial" panose="020B0604020202020204" pitchFamily="34" charset="0"/>
                <a:cs typeface="Arial" panose="020B0604020202020204" pitchFamily="34" charset="0"/>
              </a:rPr>
              <a:t> the Fuel Retail Industry: A study on adapting business models to effectively capture value in the context of e-mobility. </a:t>
            </a:r>
          </a:p>
          <a:p>
            <a:pPr algn="just">
              <a:lnSpc>
                <a:spcPct val="170000"/>
              </a:lnSpc>
            </a:pPr>
            <a:r>
              <a:rPr lang="en-IN" dirty="0">
                <a:latin typeface="Arial" panose="020B0604020202020204" pitchFamily="34" charset="0"/>
                <a:cs typeface="Arial" panose="020B0604020202020204" pitchFamily="34" charset="0"/>
              </a:rPr>
              <a:t>Muir, S., </a:t>
            </a:r>
            <a:r>
              <a:rPr lang="en-IN" dirty="0" err="1">
                <a:latin typeface="Arial" panose="020B0604020202020204" pitchFamily="34" charset="0"/>
                <a:cs typeface="Arial" panose="020B0604020202020204" pitchFamily="34" charset="0"/>
              </a:rPr>
              <a:t>Dhuria</a:t>
            </a:r>
            <a:r>
              <a:rPr lang="en-IN" dirty="0">
                <a:latin typeface="Arial" panose="020B0604020202020204" pitchFamily="34" charset="0"/>
                <a:cs typeface="Arial" panose="020B0604020202020204" pitchFamily="34" charset="0"/>
              </a:rPr>
              <a:t>, P., Roe, E., Lawrence, W., Baird, J. and Vogel, C., (2023). UK government’s new placement legislation is a ‘good first step’: a rapid qualitative analysis of consumer, business, enforcement and health stakeholder perspectives. BMC medicine, 21(1), p.33.</a:t>
            </a:r>
          </a:p>
          <a:p>
            <a:pPr algn="just">
              <a:lnSpc>
                <a:spcPct val="170000"/>
              </a:lnSpc>
            </a:pPr>
            <a:r>
              <a:rPr lang="en-IN" dirty="0" err="1">
                <a:latin typeface="Arial" panose="020B0604020202020204" pitchFamily="34" charset="0"/>
                <a:cs typeface="Arial" panose="020B0604020202020204" pitchFamily="34" charset="0"/>
              </a:rPr>
              <a:t>Nagyova</a:t>
            </a:r>
            <a:r>
              <a:rPr lang="en-IN" dirty="0">
                <a:latin typeface="Arial" panose="020B0604020202020204" pitchFamily="34" charset="0"/>
                <a:cs typeface="Arial" panose="020B0604020202020204" pitchFamily="34" charset="0"/>
              </a:rPr>
              <a:t>, P. and </a:t>
            </a:r>
            <a:r>
              <a:rPr lang="en-IN" dirty="0" err="1">
                <a:latin typeface="Arial" panose="020B0604020202020204" pitchFamily="34" charset="0"/>
                <a:cs typeface="Arial" panose="020B0604020202020204" pitchFamily="34" charset="0"/>
              </a:rPr>
              <a:t>Hudíkova</a:t>
            </a:r>
            <a:r>
              <a:rPr lang="en-IN" dirty="0">
                <a:latin typeface="Arial" panose="020B0604020202020204" pitchFamily="34" charset="0"/>
                <a:cs typeface="Arial" panose="020B0604020202020204" pitchFamily="34" charset="0"/>
              </a:rPr>
              <a:t>, Z., (2025). The digital World and the media preferences of Generation Z. </a:t>
            </a:r>
            <a:r>
              <a:rPr lang="en-IN" i="1" dirty="0" err="1">
                <a:latin typeface="Arial" panose="020B0604020202020204" pitchFamily="34" charset="0"/>
                <a:cs typeface="Arial" panose="020B0604020202020204" pitchFamily="34" charset="0"/>
              </a:rPr>
              <a:t>Annales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Universitatis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Paedagogicae</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Cracoviensis</a:t>
            </a:r>
            <a:r>
              <a:rPr lang="en-IN" i="1" dirty="0">
                <a:latin typeface="Arial" panose="020B0604020202020204" pitchFamily="34" charset="0"/>
                <a:cs typeface="Arial" panose="020B0604020202020204" pitchFamily="34" charset="0"/>
              </a:rPr>
              <a:t>| </a:t>
            </a:r>
            <a:r>
              <a:rPr lang="en-IN" i="1" dirty="0" err="1">
                <a:latin typeface="Arial" panose="020B0604020202020204" pitchFamily="34" charset="0"/>
                <a:cs typeface="Arial" panose="020B0604020202020204" pitchFamily="34" charset="0"/>
              </a:rPr>
              <a:t>Studia</a:t>
            </a:r>
            <a:r>
              <a:rPr lang="en-IN" i="1" dirty="0">
                <a:latin typeface="Arial" panose="020B0604020202020204" pitchFamily="34" charset="0"/>
                <a:cs typeface="Arial" panose="020B0604020202020204" pitchFamily="34" charset="0"/>
              </a:rPr>
              <a:t> de </a:t>
            </a:r>
            <a:r>
              <a:rPr lang="en-IN" i="1" dirty="0" err="1">
                <a:latin typeface="Arial" panose="020B0604020202020204" pitchFamily="34" charset="0"/>
                <a:cs typeface="Arial" panose="020B0604020202020204" pitchFamily="34" charset="0"/>
              </a:rPr>
              <a:t>Cultura</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17</a:t>
            </a:r>
            <a:r>
              <a:rPr lang="en-IN" dirty="0">
                <a:latin typeface="Arial" panose="020B0604020202020204" pitchFamily="34" charset="0"/>
                <a:cs typeface="Arial" panose="020B0604020202020204" pitchFamily="34" charset="0"/>
              </a:rPr>
              <a:t>(3), pp.147-170. </a:t>
            </a:r>
          </a:p>
          <a:p>
            <a:pPr algn="just">
              <a:lnSpc>
                <a:spcPct val="170000"/>
              </a:lnSpc>
            </a:pPr>
            <a:r>
              <a:rPr lang="en-IN" dirty="0">
                <a:latin typeface="Arial" panose="020B0604020202020204" pitchFamily="34" charset="0"/>
                <a:cs typeface="Arial" panose="020B0604020202020204" pitchFamily="34" charset="0"/>
              </a:rPr>
              <a:t>ncbi.nlm.nih.gov. (2019). Retrieved from: </a:t>
            </a:r>
            <a:r>
              <a:rPr lang="en-IN" u="sng" dirty="0">
                <a:latin typeface="Arial" panose="020B0604020202020204" pitchFamily="34" charset="0"/>
                <a:cs typeface="Arial" panose="020B0604020202020204" pitchFamily="34" charset="0"/>
                <a:hlinkClick r:id="rId5"/>
              </a:rPr>
              <a:t>https://pubmed.ncbi.nlm.nih.gov/31692396/</a:t>
            </a:r>
            <a:r>
              <a:rPr lang="en-IN" dirty="0">
                <a:latin typeface="Arial" panose="020B0604020202020204" pitchFamily="34" charset="0"/>
                <a:cs typeface="Arial" panose="020B0604020202020204" pitchFamily="34" charset="0"/>
              </a:rPr>
              <a:t> [Accessed on:  04.08.2026]</a:t>
            </a:r>
          </a:p>
          <a:p>
            <a:pPr algn="just">
              <a:lnSpc>
                <a:spcPct val="170000"/>
              </a:lnSpc>
            </a:pPr>
            <a:r>
              <a:rPr lang="en-IN" dirty="0">
                <a:latin typeface="Arial" panose="020B0604020202020204" pitchFamily="34" charset="0"/>
                <a:cs typeface="Arial" panose="020B0604020202020204" pitchFamily="34" charset="0"/>
              </a:rPr>
              <a:t>Sharma, A. and </a:t>
            </a:r>
            <a:r>
              <a:rPr lang="en-IN" dirty="0" err="1">
                <a:latin typeface="Arial" panose="020B0604020202020204" pitchFamily="34" charset="0"/>
                <a:cs typeface="Arial" panose="020B0604020202020204" pitchFamily="34" charset="0"/>
              </a:rPr>
              <a:t>Trikha</a:t>
            </a:r>
            <a:r>
              <a:rPr lang="en-IN" dirty="0">
                <a:latin typeface="Arial" panose="020B0604020202020204" pitchFamily="34" charset="0"/>
                <a:cs typeface="Arial" panose="020B0604020202020204" pitchFamily="34" charset="0"/>
              </a:rPr>
              <a:t>, A., (2026). Promoting Healthy Food Choices Through CSR: Advancing Social and Environmental Responsibility. In Green To Gold: Marketing Strategies for a Sustainable Future (pp. 453-470). Cham: Springer Nature Switzerland.</a:t>
            </a:r>
          </a:p>
          <a:p>
            <a:pPr algn="just">
              <a:lnSpc>
                <a:spcPct val="17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71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228375" y="1825625"/>
            <a:ext cx="7735250"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1009</TotalTime>
  <Words>1710</Words>
  <Application>Microsoft Office PowerPoint</Application>
  <PresentationFormat>Widescreen</PresentationFormat>
  <Paragraphs>235</Paragraphs>
  <Slides>17</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Söhne</vt:lpstr>
      <vt:lpstr>Times New Roman</vt:lpstr>
      <vt:lpstr>Office Theme</vt:lpstr>
      <vt:lpstr>  Part 2: Individual Presentation Pitch  </vt:lpstr>
      <vt:lpstr>Business Plan</vt:lpstr>
      <vt:lpstr>PowerPoint Presentation</vt:lpstr>
      <vt:lpstr>PowerPoint Presentation</vt:lpstr>
      <vt:lpstr>PowerPoint Presentation</vt:lpstr>
      <vt:lpstr>PowerPoint Presentation</vt:lpstr>
      <vt:lpstr>PowerPoint Presentation</vt:lpstr>
      <vt:lpstr>PowerPoint Presentation</vt:lpstr>
      <vt:lpstr>PESTEL Analysis</vt:lpstr>
      <vt:lpstr>PowerPoint Presentation</vt:lpstr>
      <vt:lpstr>Marketing strategies of business</vt:lpstr>
      <vt:lpstr>PowerPoint Presentation</vt:lpstr>
      <vt:lpstr>PowerPoint Presentation</vt:lpstr>
      <vt:lpstr>Variable Costs </vt:lpstr>
      <vt:lpstr>Conclusion  </vt:lpstr>
      <vt:lpstr>    References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Student</dc:creator>
  <cp:lastModifiedBy>Helena Hossain (2512052)</cp:lastModifiedBy>
  <cp:revision>4</cp:revision>
  <dcterms:created xsi:type="dcterms:W3CDTF">2023-07-31T07:37:43Z</dcterms:created>
  <dcterms:modified xsi:type="dcterms:W3CDTF">2026-08-09T23:51:25Z</dcterms:modified>
</cp:coreProperties>
</file>