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335" r:id="rId5"/>
    <p:sldId id="336" r:id="rId6"/>
    <p:sldId id="337" r:id="rId7"/>
    <p:sldId id="301" r:id="rId8"/>
    <p:sldId id="338" r:id="rId9"/>
    <p:sldId id="321" r:id="rId10"/>
    <p:sldId id="339" r:id="rId11"/>
    <p:sldId id="341" r:id="rId12"/>
    <p:sldId id="303" r:id="rId13"/>
    <p:sldId id="340" r:id="rId14"/>
    <p:sldId id="328" r:id="rId15"/>
    <p:sldId id="342" r:id="rId16"/>
    <p:sldId id="329" r:id="rId17"/>
    <p:sldId id="262" r:id="rId18"/>
    <p:sldId id="330" r:id="rId19"/>
    <p:sldId id="295" r:id="rId20"/>
    <p:sldId id="343" r:id="rId21"/>
    <p:sldId id="332" r:id="rId22"/>
    <p:sldId id="333" r:id="rId23"/>
    <p:sldId id="345" r:id="rId24"/>
    <p:sldId id="347" r:id="rId25"/>
    <p:sldId id="313" r:id="rId26"/>
    <p:sldId id="314" r:id="rId27"/>
    <p:sldId id="268" r:id="rId28"/>
    <p:sldId id="265" r:id="rId29"/>
    <p:sldId id="275" r:id="rId30"/>
    <p:sldId id="291" r:id="rId31"/>
    <p:sldId id="312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CDCECF-82B0-5140-8993-8B1697008CC3}" v="124" dt="2022-05-23T05:11:49.7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36"/>
    <p:restoredTop sz="88615"/>
  </p:normalViewPr>
  <p:slideViewPr>
    <p:cSldViewPr>
      <p:cViewPr varScale="1">
        <p:scale>
          <a:sx n="112" d="100"/>
          <a:sy n="112" d="100"/>
        </p:scale>
        <p:origin x="157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5/20/22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4792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Set class rules based on the ‘classroom</a:t>
            </a:r>
            <a:r>
              <a:rPr lang="en-GB" baseline="0" dirty="0"/>
              <a:t> code of conduct’ available in </a:t>
            </a:r>
            <a:r>
              <a:rPr lang="en-GB" baseline="0"/>
              <a:t>each classroom.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4215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Assessment need to be finalised. ? Self &amp; Peer assessment – Are we having with this? Will finalise and change the slide accordingly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571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should try to link the significance of teamwork and teams to businesses. For example - Business and organisations such as the </a:t>
            </a:r>
            <a:r>
              <a:rPr lang="en-US" b="1" dirty="0"/>
              <a:t>NHS or Care Homes</a:t>
            </a:r>
            <a:r>
              <a:rPr lang="en-US" dirty="0"/>
              <a:t>  are not solely about making profits but about value creations. And to create value businesses use both internal and external resources – And the people who work for a business or run a business are teams. Therefore, essential to the success of a business.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2425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=xoj_h2iR-ZI - You can ask students why teamwork is important in an organisation and why do organisations perform task in teams?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7163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Both consist of individuals working together to accomplish a goal.</a:t>
            </a:r>
          </a:p>
          <a:p>
            <a:r>
              <a:rPr lang="en-GB" sz="1200" b="1" dirty="0"/>
              <a:t>Individuals have some differences in terms of their interests, personality, demographics and abilities</a:t>
            </a:r>
          </a:p>
          <a:p>
            <a:r>
              <a:rPr lang="en-GB" sz="1200" b="1" dirty="0"/>
              <a:t>There is something that brings them together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1029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Please, prompt students to answer the question first before providing the answers.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877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can relate their analysis of why people join groups to Maslow’s hierarchy of needs. </a:t>
            </a:r>
            <a:r>
              <a:rPr lang="en-US" b="1" dirty="0"/>
              <a:t>Particularly, Psychological Needs such as - ESTEEM NEEDS </a:t>
            </a:r>
            <a:r>
              <a:rPr lang="en-US" dirty="0"/>
              <a:t>– we want to feel a sense prestige identifying with a group, respect and status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6868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Lecturers should please print the article and place on each student’s desk. And share the PDF to students online.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236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Depending on the time you have left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892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20/05/2022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d.pokubo@uwtsd.ac.uk" TargetMode="External"/><Relationship Id="rId7" Type="http://schemas.openxmlformats.org/officeDocument/2006/relationships/hyperlink" Target="mailto:birminghamassessments@uwtsd.ac.uk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disability.birmingham@uwtsd.ac.uk" TargetMode="External"/><Relationship Id="rId5" Type="http://schemas.openxmlformats.org/officeDocument/2006/relationships/hyperlink" Target="mailto:birminghamstudentservices@uwtsd.ac.uk" TargetMode="External"/><Relationship Id="rId4" Type="http://schemas.openxmlformats.org/officeDocument/2006/relationships/hyperlink" Target="mailto:BirminghamITServiceDesk@uwtsd.ac.uk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xoj_h2iR-ZI?feature=oembed" TargetMode="External"/><Relationship Id="rId4" Type="http://schemas.openxmlformats.org/officeDocument/2006/relationships/image" Target="../media/image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367189&amp;redirect=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hyperlink" Target="https://www.youtube.com/watch?v=zwUfIpI2i9k" TargetMode="Externa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hamcommunity.nhs.uk/patients-public/a-z-services/?p=1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uity.com/test/disc-personality-test" TargetMode="External"/><Relationship Id="rId2" Type="http://schemas.openxmlformats.org/officeDocument/2006/relationships/hyperlink" Target="https://openpsychometrics.org/tests/ODAT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resource/view.php?id=367189&amp;redirect=1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search.ebscohost.com/" TargetMode="External"/><Relationship Id="rId2" Type="http://schemas.openxmlformats.org/officeDocument/2006/relationships/hyperlink" Target="https://www.youtube.com/watch?v=zwUfIpI2i9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464496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chemeClr val="bg1"/>
                </a:solidFill>
              </a:rPr>
              <a:t>Certificate of Higher Education in Skills for the Workplace</a:t>
            </a:r>
            <a:br>
              <a:rPr lang="en-GB" altLang="en-US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sz="3100" b="1" dirty="0">
                <a:solidFill>
                  <a:schemeClr val="bg1"/>
                </a:solidFill>
              </a:rPr>
              <a:t>Effective Team Working &amp; Communications</a:t>
            </a:r>
            <a:br>
              <a:rPr lang="en-GB" sz="4000" b="1" dirty="0">
                <a:solidFill>
                  <a:schemeClr val="bg1"/>
                </a:solidFill>
              </a:rPr>
            </a:br>
            <a:r>
              <a:rPr lang="en-GB" sz="3100" b="1" dirty="0">
                <a:solidFill>
                  <a:schemeClr val="bg1"/>
                </a:solidFill>
              </a:rPr>
              <a:t>(BMSW 4002)</a:t>
            </a:r>
            <a:br>
              <a:rPr lang="en-GB" sz="3200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Introduction to module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and 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Defining Groups and Teams</a:t>
            </a:r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376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54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579296" cy="3917032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The objective/outcomes for this session are to:</a:t>
            </a:r>
          </a:p>
          <a:p>
            <a:r>
              <a:rPr lang="en-US" dirty="0"/>
              <a:t>Get to know each other</a:t>
            </a:r>
          </a:p>
          <a:p>
            <a:r>
              <a:rPr lang="en-US" dirty="0"/>
              <a:t>Overview the module</a:t>
            </a:r>
          </a:p>
          <a:p>
            <a:r>
              <a:rPr lang="en-GB" dirty="0"/>
              <a:t>Agree professional behaviours for lectures</a:t>
            </a:r>
          </a:p>
          <a:p>
            <a:r>
              <a:rPr lang="en-GB" dirty="0"/>
              <a:t>Identify the difference between teams and groups</a:t>
            </a:r>
          </a:p>
        </p:txBody>
      </p:sp>
    </p:spTree>
    <p:extLst>
      <p:ext uri="{BB962C8B-B14F-4D97-AF65-F5344CB8AC3E}">
        <p14:creationId xmlns:p14="http://schemas.microsoft.com/office/powerpoint/2010/main" val="127793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Getting To Know Each Other…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9CAA3FD-E3E9-804F-A191-6DFB20D82E62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251520" y="1628800"/>
            <a:ext cx="8229600" cy="3744416"/>
          </a:xfrm>
        </p:spPr>
        <p:txBody>
          <a:bodyPr>
            <a:normAutofit/>
          </a:bodyPr>
          <a:lstStyle/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Something about me!</a:t>
            </a:r>
          </a:p>
          <a:p>
            <a:pPr marL="0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US" altLang="en-US" sz="4500" dirty="0">
                <a:latin typeface="Tahoma" panose="020B0604030504040204" pitchFamily="34" charset="0"/>
                <a:cs typeface="Tahoma" panose="020B0604030504040204" pitchFamily="34" charset="0"/>
              </a:rPr>
              <a:t>Over to you! </a:t>
            </a:r>
          </a:p>
          <a:p>
            <a:pPr marL="914400" lvl="2" indent="0">
              <a:buNone/>
            </a:pPr>
            <a:endParaRPr lang="en-US" altLang="en-US" sz="45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endParaRPr lang="en-US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  <a:p>
            <a:endParaRPr lang="en-US" altLang="en-US" sz="2000" dirty="0">
              <a:latin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01973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953" y="-9939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Classroom Conduct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9E887AB-28E7-BE47-BE3E-3007473B4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340768"/>
            <a:ext cx="8712968" cy="4104456"/>
          </a:xfrm>
        </p:spPr>
        <p:txBody>
          <a:bodyPr>
            <a:normAutofit/>
          </a:bodyPr>
          <a:lstStyle/>
          <a:p>
            <a:r>
              <a:rPr lang="en-GB" sz="2800" dirty="0"/>
              <a:t>Arrive promptly for your lectures</a:t>
            </a:r>
          </a:p>
          <a:p>
            <a:r>
              <a:rPr lang="en-GB" sz="2800" dirty="0"/>
              <a:t>Listen when others are speaking</a:t>
            </a:r>
          </a:p>
          <a:p>
            <a:r>
              <a:rPr lang="en-GB" sz="2800" dirty="0"/>
              <a:t>Refrain from using mobiles / laptops for non-course related activity during the session.</a:t>
            </a:r>
          </a:p>
          <a:p>
            <a:r>
              <a:rPr lang="en-GB" sz="2800" dirty="0"/>
              <a:t>Support each other by engaging fully in any individual and group tasks</a:t>
            </a:r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1352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en-US" sz="40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Sources of Support (there are many!)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1600" dirty="0"/>
              <a:t>Me – Queries about lecture content, assessment, Moodle Learning Room, Feedback on the assessment – </a:t>
            </a:r>
            <a:r>
              <a:rPr lang="en-GB" sz="1600" dirty="0">
                <a:hlinkClick r:id="rId3"/>
              </a:rPr>
              <a:t>d.pokubo@uwtsd.ac.uk</a:t>
            </a:r>
            <a:endParaRPr lang="en-GB" sz="1600" dirty="0"/>
          </a:p>
          <a:p>
            <a:r>
              <a:rPr lang="en-GB" sz="1600" dirty="0"/>
              <a:t>Module Tutors – Obinna Nkwocha, Yohan </a:t>
            </a:r>
            <a:r>
              <a:rPr lang="en-GB" sz="1600" dirty="0" err="1"/>
              <a:t>Mendis</a:t>
            </a:r>
            <a:r>
              <a:rPr lang="en-GB" sz="1600" dirty="0"/>
              <a:t>, Akash </a:t>
            </a:r>
            <a:r>
              <a:rPr lang="en-GB" sz="1600" dirty="0" err="1"/>
              <a:t>Puranik</a:t>
            </a:r>
            <a:r>
              <a:rPr lang="en-GB" sz="1600" dirty="0"/>
              <a:t>, Muhammad Islam, Joanna Davies, Abdi Rahman and Hafiz Rahman</a:t>
            </a:r>
          </a:p>
          <a:p>
            <a:endParaRPr lang="en-GB" sz="1600" dirty="0"/>
          </a:p>
          <a:p>
            <a:r>
              <a:rPr lang="en-GB" sz="1600" dirty="0"/>
              <a:t>IT service desk - </a:t>
            </a:r>
            <a:r>
              <a:rPr lang="en-GB" sz="1600" dirty="0">
                <a:hlinkClick r:id="rId4"/>
              </a:rPr>
              <a:t>BirminghamITServiceDesk@uwtsd.ac.uk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Student services - </a:t>
            </a:r>
            <a:r>
              <a:rPr lang="en-GB" sz="1600" dirty="0">
                <a:hlinkClick r:id="rId5"/>
              </a:rPr>
              <a:t>birminghamstudentservices@uwtsd.ac.uk</a:t>
            </a: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r>
              <a:rPr lang="en-GB" sz="1600" dirty="0"/>
              <a:t>Counselling team - </a:t>
            </a:r>
            <a:r>
              <a:rPr lang="en-GB" sz="1600" dirty="0">
                <a:hlinkClick r:id="rId5"/>
              </a:rPr>
              <a:t>birminghamstudentservices@uwtsd.ac.uk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Disability teams - </a:t>
            </a:r>
            <a:r>
              <a:rPr lang="en-GB" sz="1600" dirty="0">
                <a:hlinkClick r:id="rId6"/>
              </a:rPr>
              <a:t>disability.birmingham@uwtsd.ac.uk</a:t>
            </a:r>
            <a:endParaRPr lang="en-GB" sz="1600" dirty="0"/>
          </a:p>
          <a:p>
            <a:endParaRPr lang="en-GB" sz="1600" dirty="0"/>
          </a:p>
          <a:p>
            <a:r>
              <a:rPr lang="en-GB" sz="1600" dirty="0"/>
              <a:t>Birmingham Assessment - </a:t>
            </a:r>
            <a:r>
              <a:rPr lang="en-GB" sz="1600" dirty="0">
                <a:hlinkClick r:id="rId7"/>
              </a:rPr>
              <a:t>birminghamassessments@uwtsd.ac.uk</a:t>
            </a:r>
            <a:endParaRPr lang="en-GB" sz="1600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70756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B2AF1-5284-F759-89B3-5937ECC81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3600" dirty="0"/>
              <a:t>What do you want to achieve on this module and how should we work together (our mutual expectations) to enable that?</a:t>
            </a:r>
          </a:p>
          <a:p>
            <a:pPr marL="0" indent="0" algn="just">
              <a:buNone/>
            </a:pPr>
            <a:endParaRPr lang="en-US" sz="3600" dirty="0"/>
          </a:p>
          <a:p>
            <a:pPr marL="0" indent="0" algn="just">
              <a:buNone/>
            </a:pPr>
            <a:r>
              <a:rPr lang="en-US" sz="3600" dirty="0"/>
              <a:t>Write down your answers on a sticky note and read out to the class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80A33D8-C6F3-EFD8-07D6-884962279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48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Activity 1</a:t>
            </a:r>
          </a:p>
        </p:txBody>
      </p:sp>
    </p:spTree>
    <p:extLst>
      <p:ext uri="{BB962C8B-B14F-4D97-AF65-F5344CB8AC3E}">
        <p14:creationId xmlns:p14="http://schemas.microsoft.com/office/powerpoint/2010/main" val="1994759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AA660-862B-4B99-A8FE-06377F94D1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54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9C50-F222-4041-9CDA-7D06D0C8C8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Title -	Effective Team Working &amp; 			Communications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Module Code - BMSW4002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Credits - 	20 (Level 4)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8509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F9892-D485-4F22-92A3-4740D461E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7121"/>
            <a:ext cx="8229600" cy="605575"/>
          </a:xfrm>
        </p:spPr>
        <p:txBody>
          <a:bodyPr>
            <a:noAutofit/>
          </a:bodyPr>
          <a:lstStyle/>
          <a:p>
            <a:pPr algn="l"/>
            <a:r>
              <a:rPr lang="en-GB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Scheme of Work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9E86BF-A898-420D-B828-756163D988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1520" y="980729"/>
          <a:ext cx="8640960" cy="4728075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3544495237"/>
                    </a:ext>
                  </a:extLst>
                </a:gridCol>
                <a:gridCol w="7632848">
                  <a:extLst>
                    <a:ext uri="{9D8B030D-6E8A-4147-A177-3AD203B41FA5}">
                      <a16:colId xmlns:a16="http://schemas.microsoft.com/office/drawing/2014/main" val="2878179804"/>
                    </a:ext>
                  </a:extLst>
                </a:gridCol>
              </a:tblGrid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1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Induction /Defining &amp; Classifying groups and teams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3576074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Stages</a:t>
                      </a:r>
                      <a:r>
                        <a:rPr lang="en-GB" sz="1800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of group development and properties 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4137254022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Creating effective teams with individuals 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514962232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Decision making in groups and managerial implications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924812055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Workshop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47233914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Functions of communication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562060932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Communication process &amp; Barriers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112634125"/>
                  </a:ext>
                </a:extLst>
              </a:tr>
              <a:tr h="40601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u="none" strike="noStrike" dirty="0">
                          <a:solidFill>
                            <a:schemeClr val="tx1"/>
                          </a:solidFill>
                          <a:effectLst/>
                        </a:rPr>
                        <a:t>Channels of Communication and Face-to-Face Communication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736213006"/>
                  </a:ext>
                </a:extLst>
              </a:tr>
              <a:tr h="642760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Communication in Organisation &amp;</a:t>
                      </a:r>
                      <a:r>
                        <a:rPr lang="en-GB" sz="1800" u="none" strike="noStrike" baseline="0" dirty="0">
                          <a:solidFill>
                            <a:schemeClr val="tx1"/>
                          </a:solidFill>
                          <a:effectLst/>
                        </a:rPr>
                        <a:t> Technologies for communicating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163212150"/>
                  </a:ext>
                </a:extLst>
              </a:tr>
              <a:tr h="645643"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50000"/>
                        </a:lnSpc>
                      </a:pPr>
                      <a:r>
                        <a:rPr lang="en-GB" sz="1800" u="none" strike="noStrike" dirty="0">
                          <a:solidFill>
                            <a:schemeClr val="tx1"/>
                          </a:solidFill>
                          <a:effectLst/>
                        </a:rPr>
                        <a:t>Final assessment week</a:t>
                      </a:r>
                      <a:endParaRPr lang="en-GB" sz="1800" b="0" i="0" u="none" strike="noStrike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419381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844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en-GB" sz="5400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u="sng" dirty="0"/>
              <a:t>Component 1 – Effective Team Working – 50%</a:t>
            </a:r>
            <a:endParaRPr lang="en-GB" sz="2800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2000-word report –    @ 15:00 UK time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u="sng" dirty="0"/>
              <a:t>Component 2 –Communication– 50%</a:t>
            </a:r>
            <a:endParaRPr lang="en-GB" sz="2800" dirty="0"/>
          </a:p>
          <a:p>
            <a:pPr marL="0" indent="0" algn="just">
              <a:buNone/>
            </a:pPr>
            <a:r>
              <a:rPr lang="en-GB" sz="2800" b="1" dirty="0">
                <a:solidFill>
                  <a:srgbClr val="FF0000"/>
                </a:solidFill>
              </a:rPr>
              <a:t>Submit Group presentations (Slides) – @15:00 UK time</a:t>
            </a:r>
          </a:p>
          <a:p>
            <a:pPr marL="0" indent="0" algn="just"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Group presentations -</a:t>
            </a:r>
          </a:p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764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52B06-1698-472D-AFF5-028CF115E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sz="54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Times New Roman" panose="02020603050405020304" pitchFamily="18" charset="0"/>
                <a:cs typeface="Times New Roman" panose="02020603050405020304" pitchFamily="18" charset="0"/>
              </a:rPr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E1D30-00E1-4516-A13E-6BA10AC38D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300" dirty="0"/>
              <a:t>Aims - </a:t>
            </a:r>
          </a:p>
          <a:p>
            <a:pPr marL="857250" lvl="1" indent="-457200"/>
            <a:r>
              <a:rPr lang="en-GB" sz="2400" dirty="0"/>
              <a:t>To introduce students to strategies for effective team working. </a:t>
            </a:r>
          </a:p>
          <a:p>
            <a:pPr marL="857250" lvl="1" indent="-457200"/>
            <a:r>
              <a:rPr lang="en-GB" sz="2400" dirty="0"/>
              <a:t>To develop students’ awareness of the range of communication skills integral to success within the workplace.</a:t>
            </a:r>
          </a:p>
          <a:p>
            <a:pPr marL="400050" lvl="1" indent="0">
              <a:buNone/>
            </a:pPr>
            <a:endParaRPr lang="en-GB" sz="2400" dirty="0"/>
          </a:p>
          <a:p>
            <a:pPr marL="0" lvl="1" indent="0">
              <a:buNone/>
            </a:pPr>
            <a:r>
              <a:rPr lang="en-GB" sz="3300" dirty="0"/>
              <a:t>Learning Outcomes –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Apply the main theories relating to group dynamics, team working and communication to their own workplace examples;</a:t>
            </a:r>
          </a:p>
          <a:p>
            <a:pPr marL="857250" lvl="2" indent="-457200">
              <a:buFontTx/>
              <a:buChar char="−"/>
            </a:pPr>
            <a:r>
              <a:rPr lang="en-GB" dirty="0"/>
              <a:t>Prepare and deliver a short presentation within a team working context.</a:t>
            </a:r>
          </a:p>
          <a:p>
            <a:pPr marL="400050" lvl="1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8968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8DB859FE-F24B-470C-B39F-1CC4FA0C3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dirty="0"/>
              <a:t>Why do we learn about teams in Health and Social Care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1FC2081D-260A-48B4-9780-BA62DA4731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96" y="1259632"/>
            <a:ext cx="4775428" cy="440161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1600" dirty="0"/>
              <a:t>Time has gone when a doctor or a dentist or any other health practitioner in whatsoever health organisation would be able to solely deliver a quality care that satisfies his or her patients. </a:t>
            </a:r>
          </a:p>
          <a:p>
            <a:pPr>
              <a:lnSpc>
                <a:spcPct val="90000"/>
              </a:lnSpc>
            </a:pPr>
            <a:endParaRPr lang="en-US" sz="1600" dirty="0"/>
          </a:p>
          <a:p>
            <a:pPr>
              <a:lnSpc>
                <a:spcPct val="90000"/>
              </a:lnSpc>
            </a:pPr>
            <a:r>
              <a:rPr lang="en-US" sz="1600" dirty="0"/>
              <a:t>Increasing co-morbidities and rising complexities of specialized care services has created the need for effective team in health and social care. </a:t>
            </a:r>
          </a:p>
          <a:p>
            <a:pPr>
              <a:lnSpc>
                <a:spcPct val="90000"/>
              </a:lnSpc>
            </a:pPr>
            <a:endParaRPr lang="en-US" sz="1600" dirty="0"/>
          </a:p>
          <a:p>
            <a:pPr>
              <a:lnSpc>
                <a:spcPct val="90000"/>
              </a:lnSpc>
            </a:pPr>
            <a:r>
              <a:rPr lang="en-US" sz="1600" dirty="0"/>
              <a:t>This shows a link between health and social care, teams and teamwork.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dirty="0"/>
          </a:p>
          <a:p>
            <a:pPr>
              <a:lnSpc>
                <a:spcPct val="90000"/>
              </a:lnSpc>
            </a:pPr>
            <a:r>
              <a:rPr lang="en-US" sz="1600" dirty="0"/>
              <a:t>In delivering healthcare, an effective teamwork can immediately and positively affect patient safety and outcome</a:t>
            </a:r>
          </a:p>
          <a:p>
            <a:pPr marL="0" indent="0">
              <a:lnSpc>
                <a:spcPct val="90000"/>
              </a:lnSpc>
              <a:buNone/>
            </a:pPr>
            <a:endParaRPr lang="en-US" sz="1600" b="1" dirty="0"/>
          </a:p>
          <a:p>
            <a:pPr>
              <a:lnSpc>
                <a:spcPct val="90000"/>
              </a:lnSpc>
            </a:pPr>
            <a:r>
              <a:rPr lang="en-US" sz="1600" dirty="0"/>
              <a:t>The evolution in health care and a global demand for quality patient care necessitate a parallel health care professional development with a great focus on patient centered teamwork approach (</a:t>
            </a:r>
            <a:r>
              <a:rPr lang="en-US" sz="1600" dirty="0" err="1"/>
              <a:t>Paeditr</a:t>
            </a:r>
            <a:r>
              <a:rPr lang="en-US" sz="1600" dirty="0"/>
              <a:t>, 2014). </a:t>
            </a:r>
          </a:p>
        </p:txBody>
      </p:sp>
      <p:pic>
        <p:nvPicPr>
          <p:cNvPr id="6" name="Picture 5" descr="Text, whiteboard&#10;&#10;Description automatically generated">
            <a:extLst>
              <a:ext uri="{FF2B5EF4-FFF2-40B4-BE49-F238E27FC236}">
                <a16:creationId xmlns:a16="http://schemas.microsoft.com/office/drawing/2014/main" id="{5EFEF8E8-E050-3054-1217-A30FC02378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16832"/>
            <a:ext cx="4038600" cy="2592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461741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09A9B-031F-5261-356F-75A5427C7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en-US" sz="2800" b="1" dirty="0"/>
              <a:t>Why is teamwork important in Health and Social Care?</a:t>
            </a:r>
            <a:endParaRPr lang="en-US" sz="2800" dirty="0"/>
          </a:p>
        </p:txBody>
      </p:sp>
      <p:pic>
        <p:nvPicPr>
          <p:cNvPr id="5" name="Online Media 4" descr="Why Is Teamwork Important in Healthcare?">
            <a:hlinkClick r:id="" action="ppaction://media"/>
            <a:extLst>
              <a:ext uri="{FF2B5EF4-FFF2-40B4-BE49-F238E27FC236}">
                <a16:creationId xmlns:a16="http://schemas.microsoft.com/office/drawing/2014/main" id="{5CB556FC-8C6F-4024-1659-C69A9AAD46D5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99592" y="1226969"/>
            <a:ext cx="7061200" cy="39893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1AF3CA9-D6E1-A846-D9C6-6AF02BFA493B}"/>
              </a:ext>
            </a:extLst>
          </p:cNvPr>
          <p:cNvSpPr txBox="1"/>
          <p:nvPr/>
        </p:nvSpPr>
        <p:spPr>
          <a:xfrm>
            <a:off x="899592" y="5423694"/>
            <a:ext cx="58326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Why are teams important to an organisation? </a:t>
            </a:r>
          </a:p>
        </p:txBody>
      </p:sp>
    </p:spTree>
    <p:extLst>
      <p:ext uri="{BB962C8B-B14F-4D97-AF65-F5344CB8AC3E}">
        <p14:creationId xmlns:p14="http://schemas.microsoft.com/office/powerpoint/2010/main" val="1894647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976A8-A194-4DEE-AB7C-5D8BF310D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699" y="116632"/>
            <a:ext cx="8229600" cy="50405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Group Or Team? </a:t>
            </a:r>
            <a:endParaRPr lang="en-GB" b="1" cap="all" dirty="0"/>
          </a:p>
        </p:txBody>
      </p:sp>
      <p:pic>
        <p:nvPicPr>
          <p:cNvPr id="17" name="Content Placeholder 16" descr="A group of people waiting for a bus&#10;&#10;Description automatically generated with medium confidence">
            <a:extLst>
              <a:ext uri="{FF2B5EF4-FFF2-40B4-BE49-F238E27FC236}">
                <a16:creationId xmlns:a16="http://schemas.microsoft.com/office/drawing/2014/main" id="{AFA3C5F6-7CCD-0F48-AF91-607C689A40E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9680" y="980728"/>
            <a:ext cx="4389884" cy="3528392"/>
          </a:xfrm>
        </p:spPr>
      </p:pic>
      <p:pic>
        <p:nvPicPr>
          <p:cNvPr id="6" name="Content Placeholder 5" descr="A group of people holding signs&#10;&#10;Description automatically generated with medium confidence">
            <a:extLst>
              <a:ext uri="{FF2B5EF4-FFF2-40B4-BE49-F238E27FC236}">
                <a16:creationId xmlns:a16="http://schemas.microsoft.com/office/drawing/2014/main" id="{3D72C003-7467-AE48-AC22-3EC13426B3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704" y="980728"/>
            <a:ext cx="4389884" cy="352058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17DCA5-4F41-EB4D-9A8D-564BCFB13528}"/>
              </a:ext>
            </a:extLst>
          </p:cNvPr>
          <p:cNvSpPr txBox="1"/>
          <p:nvPr/>
        </p:nvSpPr>
        <p:spPr>
          <a:xfrm>
            <a:off x="167278" y="4725144"/>
            <a:ext cx="5688632" cy="951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b="1" dirty="0"/>
              <a:t>Which is the group, and which is the team?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b="1" dirty="0"/>
              <a:t>Do both have rules or behaviour norms? 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b="1" dirty="0"/>
              <a:t>What are the key difference here?  </a:t>
            </a:r>
          </a:p>
        </p:txBody>
      </p:sp>
    </p:spTree>
    <p:extLst>
      <p:ext uri="{BB962C8B-B14F-4D97-AF65-F5344CB8AC3E}">
        <p14:creationId xmlns:p14="http://schemas.microsoft.com/office/powerpoint/2010/main" val="23479857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0603D-9CDA-4A42-9C75-AF5C5CD49B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439" y="67450"/>
            <a:ext cx="7053542" cy="1050398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Defining Groups and Teams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9EFF1F-0FF8-2B7F-BB69-B23AC24E325A}"/>
              </a:ext>
            </a:extLst>
          </p:cNvPr>
          <p:cNvSpPr txBox="1"/>
          <p:nvPr/>
        </p:nvSpPr>
        <p:spPr>
          <a:xfrm>
            <a:off x="364439" y="886014"/>
            <a:ext cx="668032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In your own words define teams and group?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CC1D9B6-3A5B-0F4F-B724-F2132CF812CD}"/>
              </a:ext>
            </a:extLst>
          </p:cNvPr>
          <p:cNvGrpSpPr/>
          <p:nvPr/>
        </p:nvGrpSpPr>
        <p:grpSpPr>
          <a:xfrm>
            <a:off x="1" y="1972730"/>
            <a:ext cx="9036496" cy="4049835"/>
            <a:chOff x="1" y="1972730"/>
            <a:chExt cx="9036496" cy="4049835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45264A2A-2D44-30CC-6F70-F06380BE0775}"/>
                </a:ext>
              </a:extLst>
            </p:cNvPr>
            <p:cNvGrpSpPr/>
            <p:nvPr/>
          </p:nvGrpSpPr>
          <p:grpSpPr>
            <a:xfrm>
              <a:off x="251521" y="1972730"/>
              <a:ext cx="7166460" cy="2464932"/>
              <a:chOff x="330118" y="2888824"/>
              <a:chExt cx="8123723" cy="2606223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29FC01CA-DE31-4A56-92AE-7C811BD2AAF9}"/>
                  </a:ext>
                </a:extLst>
              </p:cNvPr>
              <p:cNvGrpSpPr/>
              <p:nvPr/>
            </p:nvGrpSpPr>
            <p:grpSpPr>
              <a:xfrm>
                <a:off x="330118" y="2888824"/>
                <a:ext cx="3841003" cy="1075481"/>
                <a:chOff x="330118" y="2888824"/>
                <a:chExt cx="3841003" cy="1075481"/>
              </a:xfrm>
            </p:grpSpPr>
            <p:sp>
              <p:nvSpPr>
                <p:cNvPr id="4" name="Oval 3">
                  <a:extLst>
                    <a:ext uri="{FF2B5EF4-FFF2-40B4-BE49-F238E27FC236}">
                      <a16:creationId xmlns:a16="http://schemas.microsoft.com/office/drawing/2014/main" id="{FEF0F2D2-7C48-423A-9C4F-2CABF1420BFC}"/>
                    </a:ext>
                  </a:extLst>
                </p:cNvPr>
                <p:cNvSpPr/>
                <p:nvPr/>
              </p:nvSpPr>
              <p:spPr>
                <a:xfrm>
                  <a:off x="330118" y="2888824"/>
                  <a:ext cx="1075481" cy="1075481"/>
                </a:xfrm>
                <a:prstGeom prst="ellipse">
                  <a:avLst/>
                </a:prstGeom>
                <a:solidFill>
                  <a:schemeClr val="accent1">
                    <a:lumMod val="60000"/>
                    <a:lumOff val="40000"/>
                  </a:schemeClr>
                </a:solidFill>
              </p:spPr>
              <p:style>
                <a:ln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3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3">
                    <a:hueOff val="0"/>
                    <a:satOff val="0"/>
                    <a:lumOff val="0"/>
                    <a:alphaOff val="0"/>
                  </a:schemeClr>
                </a:effectRef>
                <a:fontRef idx="minor"/>
              </p:style>
            </p:sp>
            <p:sp>
              <p:nvSpPr>
                <p:cNvPr id="5" name="Rectangle 4" descr="Group of People">
                  <a:extLst>
                    <a:ext uri="{FF2B5EF4-FFF2-40B4-BE49-F238E27FC236}">
                      <a16:creationId xmlns:a16="http://schemas.microsoft.com/office/drawing/2014/main" id="{29DC8131-0211-404B-91D2-CB512C680610}"/>
                    </a:ext>
                  </a:extLst>
                </p:cNvPr>
                <p:cNvSpPr/>
                <p:nvPr/>
              </p:nvSpPr>
              <p:spPr>
                <a:xfrm>
                  <a:off x="555969" y="3114675"/>
                  <a:ext cx="623779" cy="623779"/>
                </a:xfrm>
                <a:prstGeom prst="rect">
                  <a:avLst/>
                </a:prstGeom>
                <a:blipFill>
                  <a:blip r:embed="rId3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4"/>
                      </a:ext>
                    </a:extLst>
                  </a:blip>
                  <a:stretch>
                    <a:fillRect/>
                  </a:stretch>
                </a:blipFill>
                <a:ln>
                  <a:noFill/>
                </a:ln>
              </p:spPr>
              <p:style>
                <a:lnRef idx="2">
                  <a:scrgbClr r="0" g="0" b="0"/>
                </a:lnRef>
                <a:fillRef idx="1">
                  <a:scrgbClr r="0" g="0" b="0"/>
                </a:fillRef>
                <a:effectRef idx="0">
                  <a:schemeClr val="bg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6" name="Freeform: Shape 5">
                  <a:extLst>
                    <a:ext uri="{FF2B5EF4-FFF2-40B4-BE49-F238E27FC236}">
                      <a16:creationId xmlns:a16="http://schemas.microsoft.com/office/drawing/2014/main" id="{FD1FEAEE-CE7D-446F-9755-C8FBB6158A94}"/>
                    </a:ext>
                  </a:extLst>
                </p:cNvPr>
                <p:cNvSpPr/>
                <p:nvPr/>
              </p:nvSpPr>
              <p:spPr>
                <a:xfrm>
                  <a:off x="1636059" y="2888824"/>
                  <a:ext cx="2535062" cy="1075481"/>
                </a:xfrm>
                <a:custGeom>
                  <a:avLst/>
                  <a:gdLst>
                    <a:gd name="connsiteX0" fmla="*/ 0 w 2535062"/>
                    <a:gd name="connsiteY0" fmla="*/ 0 h 1075481"/>
                    <a:gd name="connsiteX1" fmla="*/ 2535062 w 2535062"/>
                    <a:gd name="connsiteY1" fmla="*/ 0 h 1075481"/>
                    <a:gd name="connsiteX2" fmla="*/ 2535062 w 2535062"/>
                    <a:gd name="connsiteY2" fmla="*/ 1075481 h 1075481"/>
                    <a:gd name="connsiteX3" fmla="*/ 0 w 2535062"/>
                    <a:gd name="connsiteY3" fmla="*/ 1075481 h 1075481"/>
                    <a:gd name="connsiteX4" fmla="*/ 0 w 2535062"/>
                    <a:gd name="connsiteY4" fmla="*/ 0 h 10754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5062" h="1075481">
                      <a:moveTo>
                        <a:pt x="0" y="0"/>
                      </a:moveTo>
                      <a:lnTo>
                        <a:pt x="2535062" y="0"/>
                      </a:lnTo>
                      <a:lnTo>
                        <a:pt x="2535062" y="1075481"/>
                      </a:lnTo>
                      <a:lnTo>
                        <a:pt x="0" y="107548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0" tIns="0" rIns="0" bIns="0" numCol="1" spcCol="1270" anchor="ctr" anchorCtr="0">
                  <a:noAutofit/>
                </a:bodyPr>
                <a:lstStyle/>
                <a:p>
                  <a:pPr marL="0" lvl="0" indent="0" algn="l" defTabSz="5334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None/>
                  </a:pPr>
                  <a:r>
                    <a:rPr lang="en-GB" sz="1200" kern="1200" dirty="0"/>
                    <a:t>“</a:t>
                  </a:r>
                  <a:r>
                    <a:rPr lang="en-GB" sz="1200" b="1" kern="1200" dirty="0"/>
                    <a:t>A group is usually defined as the number of people sharing something in common and meeting together in relation to their shared characteristics” (Morgan, 2017, p204). </a:t>
                  </a:r>
                  <a:endParaRPr lang="en-US" sz="1200" b="1" kern="1200" dirty="0"/>
                </a:p>
              </p:txBody>
            </p: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41EE58BF-56B1-450B-A6CB-4F7E4A25E478}"/>
                  </a:ext>
                </a:extLst>
              </p:cNvPr>
              <p:cNvGrpSpPr/>
              <p:nvPr/>
            </p:nvGrpSpPr>
            <p:grpSpPr>
              <a:xfrm>
                <a:off x="4612837" y="2888824"/>
                <a:ext cx="3841004" cy="1075481"/>
                <a:chOff x="4612837" y="2888824"/>
                <a:chExt cx="3841004" cy="1075481"/>
              </a:xfrm>
            </p:grpSpPr>
            <p:sp>
              <p:nvSpPr>
                <p:cNvPr id="7" name="Oval 6">
                  <a:extLst>
                    <a:ext uri="{FF2B5EF4-FFF2-40B4-BE49-F238E27FC236}">
                      <a16:creationId xmlns:a16="http://schemas.microsoft.com/office/drawing/2014/main" id="{689CFA10-F53C-4670-96CB-0959A458AB1A}"/>
                    </a:ext>
                  </a:extLst>
                </p:cNvPr>
                <p:cNvSpPr/>
                <p:nvPr/>
              </p:nvSpPr>
              <p:spPr>
                <a:xfrm>
                  <a:off x="4612837" y="2888824"/>
                  <a:ext cx="1075481" cy="1075481"/>
                </a:xfrm>
                <a:prstGeom prst="ellipse">
                  <a:avLst/>
                </a:prstGeom>
                <a:solidFill>
                  <a:schemeClr val="accent1">
                    <a:lumMod val="60000"/>
                    <a:lumOff val="40000"/>
                  </a:schemeClr>
                </a:solidFill>
              </p:spPr>
              <p:style>
                <a:ln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3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3">
                    <a:hueOff val="0"/>
                    <a:satOff val="0"/>
                    <a:lumOff val="0"/>
                    <a:alphaOff val="0"/>
                  </a:schemeClr>
                </a:effectRef>
                <a:fontRef idx="minor"/>
              </p:style>
            </p:sp>
            <p:sp>
              <p:nvSpPr>
                <p:cNvPr id="8" name="Rectangle 7" descr="Group">
                  <a:extLst>
                    <a:ext uri="{FF2B5EF4-FFF2-40B4-BE49-F238E27FC236}">
                      <a16:creationId xmlns:a16="http://schemas.microsoft.com/office/drawing/2014/main" id="{43CE47EA-D268-468E-A5A6-196344520DDF}"/>
                    </a:ext>
                  </a:extLst>
                </p:cNvPr>
                <p:cNvSpPr/>
                <p:nvPr/>
              </p:nvSpPr>
              <p:spPr>
                <a:xfrm>
                  <a:off x="4838688" y="3114675"/>
                  <a:ext cx="623779" cy="623779"/>
                </a:xfrm>
                <a:prstGeom prst="rect">
                  <a:avLst/>
                </a:prstGeom>
                <a:blipFill>
                  <a:blip r:embed="rId5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6"/>
                      </a:ext>
                    </a:extLst>
                  </a:blip>
                  <a:stretch>
                    <a:fillRect/>
                  </a:stretch>
                </a:blipFill>
                <a:ln>
                  <a:noFill/>
                </a:ln>
              </p:spPr>
              <p:style>
                <a:lnRef idx="2">
                  <a:scrgbClr r="0" g="0" b="0"/>
                </a:lnRef>
                <a:fillRef idx="1">
                  <a:scrgbClr r="0" g="0" b="0"/>
                </a:fillRef>
                <a:effectRef idx="0">
                  <a:schemeClr val="bg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9" name="Freeform: Shape 8">
                  <a:extLst>
                    <a:ext uri="{FF2B5EF4-FFF2-40B4-BE49-F238E27FC236}">
                      <a16:creationId xmlns:a16="http://schemas.microsoft.com/office/drawing/2014/main" id="{5D2D9305-7AC7-4142-9A48-109592A4E6ED}"/>
                    </a:ext>
                  </a:extLst>
                </p:cNvPr>
                <p:cNvSpPr/>
                <p:nvPr/>
              </p:nvSpPr>
              <p:spPr>
                <a:xfrm>
                  <a:off x="5918779" y="2888824"/>
                  <a:ext cx="2535062" cy="1075481"/>
                </a:xfrm>
                <a:custGeom>
                  <a:avLst/>
                  <a:gdLst>
                    <a:gd name="connsiteX0" fmla="*/ 0 w 2535062"/>
                    <a:gd name="connsiteY0" fmla="*/ 0 h 1075481"/>
                    <a:gd name="connsiteX1" fmla="*/ 2535062 w 2535062"/>
                    <a:gd name="connsiteY1" fmla="*/ 0 h 1075481"/>
                    <a:gd name="connsiteX2" fmla="*/ 2535062 w 2535062"/>
                    <a:gd name="connsiteY2" fmla="*/ 1075481 h 1075481"/>
                    <a:gd name="connsiteX3" fmla="*/ 0 w 2535062"/>
                    <a:gd name="connsiteY3" fmla="*/ 1075481 h 1075481"/>
                    <a:gd name="connsiteX4" fmla="*/ 0 w 2535062"/>
                    <a:gd name="connsiteY4" fmla="*/ 0 h 10754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5062" h="1075481">
                      <a:moveTo>
                        <a:pt x="0" y="0"/>
                      </a:moveTo>
                      <a:lnTo>
                        <a:pt x="2535062" y="0"/>
                      </a:lnTo>
                      <a:lnTo>
                        <a:pt x="2535062" y="1075481"/>
                      </a:lnTo>
                      <a:lnTo>
                        <a:pt x="0" y="107548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0" tIns="0" rIns="0" bIns="0" numCol="1" spcCol="1270" anchor="ctr" anchorCtr="0">
                  <a:noAutofit/>
                </a:bodyPr>
                <a:lstStyle/>
                <a:p>
                  <a:pPr marL="0" lvl="0" indent="0" algn="l" defTabSz="5334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None/>
                  </a:pPr>
                  <a:r>
                    <a:rPr lang="en-GB" sz="1200" b="1" kern="1200" dirty="0" err="1"/>
                    <a:t>Eg</a:t>
                  </a:r>
                  <a:r>
                    <a:rPr lang="en-GB" sz="1200" b="1" kern="1200" dirty="0"/>
                    <a:t>: Social club</a:t>
                  </a:r>
                  <a:endParaRPr lang="en-US" sz="1200" b="1" kern="1200" dirty="0"/>
                </a:p>
              </p:txBody>
            </p:sp>
          </p:grpSp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D3E318B8-3718-4BCE-AAAE-D6605D2E3861}"/>
                  </a:ext>
                </a:extLst>
              </p:cNvPr>
              <p:cNvGrpSpPr/>
              <p:nvPr/>
            </p:nvGrpSpPr>
            <p:grpSpPr>
              <a:xfrm>
                <a:off x="330118" y="4419566"/>
                <a:ext cx="3841003" cy="1075481"/>
                <a:chOff x="330118" y="4419566"/>
                <a:chExt cx="3841003" cy="1075481"/>
              </a:xfrm>
            </p:grpSpPr>
            <p:sp>
              <p:nvSpPr>
                <p:cNvPr id="10" name="Oval 9">
                  <a:extLst>
                    <a:ext uri="{FF2B5EF4-FFF2-40B4-BE49-F238E27FC236}">
                      <a16:creationId xmlns:a16="http://schemas.microsoft.com/office/drawing/2014/main" id="{74E55B65-2F26-4C23-BAA7-29310C96946C}"/>
                    </a:ext>
                  </a:extLst>
                </p:cNvPr>
                <p:cNvSpPr/>
                <p:nvPr/>
              </p:nvSpPr>
              <p:spPr>
                <a:xfrm>
                  <a:off x="330118" y="4419566"/>
                  <a:ext cx="1075481" cy="1075481"/>
                </a:xfrm>
                <a:prstGeom prst="ellipse">
                  <a:avLst/>
                </a:prstGeom>
                <a:solidFill>
                  <a:schemeClr val="accent1">
                    <a:lumMod val="60000"/>
                    <a:lumOff val="40000"/>
                  </a:schemeClr>
                </a:solidFill>
              </p:spPr>
              <p:style>
                <a:ln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3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3">
                    <a:hueOff val="0"/>
                    <a:satOff val="0"/>
                    <a:lumOff val="0"/>
                    <a:alphaOff val="0"/>
                  </a:schemeClr>
                </a:effectRef>
                <a:fontRef idx="minor"/>
              </p:style>
            </p:sp>
            <p:sp>
              <p:nvSpPr>
                <p:cNvPr id="11" name="Rectangle 10" descr="Connections">
                  <a:extLst>
                    <a:ext uri="{FF2B5EF4-FFF2-40B4-BE49-F238E27FC236}">
                      <a16:creationId xmlns:a16="http://schemas.microsoft.com/office/drawing/2014/main" id="{C4BB967E-9F72-41F4-BE0B-6339F979DB2C}"/>
                    </a:ext>
                  </a:extLst>
                </p:cNvPr>
                <p:cNvSpPr/>
                <p:nvPr/>
              </p:nvSpPr>
              <p:spPr>
                <a:xfrm>
                  <a:off x="555969" y="4645417"/>
                  <a:ext cx="623779" cy="623779"/>
                </a:xfrm>
                <a:prstGeom prst="rect">
                  <a:avLst/>
                </a:prstGeom>
                <a:blipFill>
                  <a:blip r:embed="rId7" cstate="print">
                    <a:extLst>
                      <a:ext uri="{28A0092B-C50C-407E-A947-70E740481C1C}">
                        <a14:useLocalDpi xmlns:a14="http://schemas.microsoft.com/office/drawing/2010/main" val="0"/>
                      </a:ext>
                      <a:ext uri="{96DAC541-7B7A-43D3-8B79-37D633B846F1}">
                        <asvg:svgBlip xmlns:asvg="http://schemas.microsoft.com/office/drawing/2016/SVG/main" r:embed="rId8"/>
                      </a:ext>
                    </a:extLst>
                  </a:blip>
                  <a:stretch>
                    <a:fillRect/>
                  </a:stretch>
                </a:blipFill>
                <a:ln>
                  <a:noFill/>
                </a:ln>
              </p:spPr>
              <p:style>
                <a:lnRef idx="2">
                  <a:scrgbClr r="0" g="0" b="0"/>
                </a:lnRef>
                <a:fillRef idx="1">
                  <a:scrgbClr r="0" g="0" b="0"/>
                </a:fillRef>
                <a:effectRef idx="0">
                  <a:schemeClr val="bg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12" name="Freeform: Shape 11">
                  <a:extLst>
                    <a:ext uri="{FF2B5EF4-FFF2-40B4-BE49-F238E27FC236}">
                      <a16:creationId xmlns:a16="http://schemas.microsoft.com/office/drawing/2014/main" id="{26069895-4B42-490A-A051-7D1C71F6E103}"/>
                    </a:ext>
                  </a:extLst>
                </p:cNvPr>
                <p:cNvSpPr/>
                <p:nvPr/>
              </p:nvSpPr>
              <p:spPr>
                <a:xfrm>
                  <a:off x="1636059" y="4419566"/>
                  <a:ext cx="2535062" cy="1075481"/>
                </a:xfrm>
                <a:custGeom>
                  <a:avLst/>
                  <a:gdLst>
                    <a:gd name="connsiteX0" fmla="*/ 0 w 2535062"/>
                    <a:gd name="connsiteY0" fmla="*/ 0 h 1075481"/>
                    <a:gd name="connsiteX1" fmla="*/ 2535062 w 2535062"/>
                    <a:gd name="connsiteY1" fmla="*/ 0 h 1075481"/>
                    <a:gd name="connsiteX2" fmla="*/ 2535062 w 2535062"/>
                    <a:gd name="connsiteY2" fmla="*/ 1075481 h 1075481"/>
                    <a:gd name="connsiteX3" fmla="*/ 0 w 2535062"/>
                    <a:gd name="connsiteY3" fmla="*/ 1075481 h 1075481"/>
                    <a:gd name="connsiteX4" fmla="*/ 0 w 2535062"/>
                    <a:gd name="connsiteY4" fmla="*/ 0 h 10754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5062" h="1075481">
                      <a:moveTo>
                        <a:pt x="0" y="0"/>
                      </a:moveTo>
                      <a:lnTo>
                        <a:pt x="2535062" y="0"/>
                      </a:lnTo>
                      <a:lnTo>
                        <a:pt x="2535062" y="1075481"/>
                      </a:lnTo>
                      <a:lnTo>
                        <a:pt x="0" y="107548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0" tIns="0" rIns="0" bIns="0" numCol="1" spcCol="1270" anchor="ctr" anchorCtr="0">
                  <a:noAutofit/>
                </a:bodyPr>
                <a:lstStyle/>
                <a:p>
                  <a:pPr marL="0" lvl="0" indent="0" algn="l" defTabSz="5334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None/>
                  </a:pPr>
                  <a:r>
                    <a:rPr lang="en-GB" sz="1200" b="1" kern="1200" dirty="0"/>
                    <a:t>“A team is a number of individuals working as one to achieve a particular goal to which they are mutually committed” (Morgan, 2017, p204)</a:t>
                  </a:r>
                  <a:endParaRPr lang="en-US" sz="1200" b="1" kern="1200" dirty="0"/>
                </a:p>
              </p:txBody>
            </p: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AA231CA5-292C-4289-9498-D1AE4829840F}"/>
                  </a:ext>
                </a:extLst>
              </p:cNvPr>
              <p:cNvGrpSpPr/>
              <p:nvPr/>
            </p:nvGrpSpPr>
            <p:grpSpPr>
              <a:xfrm>
                <a:off x="4612837" y="4419566"/>
                <a:ext cx="3841004" cy="1075481"/>
                <a:chOff x="4612837" y="4419566"/>
                <a:chExt cx="3841004" cy="1075481"/>
              </a:xfrm>
            </p:grpSpPr>
            <p:sp>
              <p:nvSpPr>
                <p:cNvPr id="13" name="Oval 12">
                  <a:extLst>
                    <a:ext uri="{FF2B5EF4-FFF2-40B4-BE49-F238E27FC236}">
                      <a16:creationId xmlns:a16="http://schemas.microsoft.com/office/drawing/2014/main" id="{D059A97D-E8A3-4ED5-A565-7461D90B891A}"/>
                    </a:ext>
                  </a:extLst>
                </p:cNvPr>
                <p:cNvSpPr/>
                <p:nvPr/>
              </p:nvSpPr>
              <p:spPr>
                <a:xfrm>
                  <a:off x="4612837" y="4419566"/>
                  <a:ext cx="1075481" cy="1075481"/>
                </a:xfrm>
                <a:prstGeom prst="ellipse">
                  <a:avLst/>
                </a:prstGeom>
                <a:solidFill>
                  <a:schemeClr val="accent1">
                    <a:lumMod val="60000"/>
                    <a:lumOff val="40000"/>
                  </a:schemeClr>
                </a:solidFill>
              </p:spPr>
              <p:style>
                <a:ln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accent3"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accent3">
                    <a:hueOff val="0"/>
                    <a:satOff val="0"/>
                    <a:lumOff val="0"/>
                    <a:alphaOff val="0"/>
                  </a:schemeClr>
                </a:effectRef>
                <a:fontRef idx="minor"/>
              </p:style>
            </p:sp>
            <p:sp>
              <p:nvSpPr>
                <p:cNvPr id="14" name="Rectangle 13" descr="Meeting">
                  <a:extLst>
                    <a:ext uri="{FF2B5EF4-FFF2-40B4-BE49-F238E27FC236}">
                      <a16:creationId xmlns:a16="http://schemas.microsoft.com/office/drawing/2014/main" id="{D02F2886-35F7-419B-80B7-09810F714689}"/>
                    </a:ext>
                  </a:extLst>
                </p:cNvPr>
                <p:cNvSpPr/>
                <p:nvPr/>
              </p:nvSpPr>
              <p:spPr>
                <a:xfrm>
                  <a:off x="4838688" y="4645417"/>
                  <a:ext cx="623779" cy="623779"/>
                </a:xfrm>
                <a:prstGeom prst="rect">
                  <a:avLst/>
                </a:prstGeom>
                <a:blipFill>
                  <a:blip r:embed="rId9">
                    <a:extLst>
                      <a:ext uri="{96DAC541-7B7A-43D3-8B79-37D633B846F1}">
                        <asvg:svgBlip xmlns:asvg="http://schemas.microsoft.com/office/drawing/2016/SVG/main" r:embed="rId10"/>
                      </a:ext>
                    </a:extLst>
                  </a:blip>
                  <a:srcRect/>
                  <a:stretch>
                    <a:fillRect/>
                  </a:stretch>
                </a:blipFill>
                <a:ln>
                  <a:noFill/>
                </a:ln>
              </p:spPr>
              <p:style>
                <a:lnRef idx="2">
                  <a:scrgbClr r="0" g="0" b="0"/>
                </a:lnRef>
                <a:fillRef idx="1">
                  <a:scrgbClr r="0" g="0" b="0"/>
                </a:fillRef>
                <a:effectRef idx="0">
                  <a:schemeClr val="bg1"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</p:sp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8E0D0B7D-6146-4564-9515-CBC31E12475D}"/>
                    </a:ext>
                  </a:extLst>
                </p:cNvPr>
                <p:cNvSpPr/>
                <p:nvPr/>
              </p:nvSpPr>
              <p:spPr>
                <a:xfrm>
                  <a:off x="5918779" y="4419566"/>
                  <a:ext cx="2535062" cy="1075481"/>
                </a:xfrm>
                <a:custGeom>
                  <a:avLst/>
                  <a:gdLst>
                    <a:gd name="connsiteX0" fmla="*/ 0 w 2535062"/>
                    <a:gd name="connsiteY0" fmla="*/ 0 h 1075481"/>
                    <a:gd name="connsiteX1" fmla="*/ 2535062 w 2535062"/>
                    <a:gd name="connsiteY1" fmla="*/ 0 h 1075481"/>
                    <a:gd name="connsiteX2" fmla="*/ 2535062 w 2535062"/>
                    <a:gd name="connsiteY2" fmla="*/ 1075481 h 1075481"/>
                    <a:gd name="connsiteX3" fmla="*/ 0 w 2535062"/>
                    <a:gd name="connsiteY3" fmla="*/ 1075481 h 1075481"/>
                    <a:gd name="connsiteX4" fmla="*/ 0 w 2535062"/>
                    <a:gd name="connsiteY4" fmla="*/ 0 h 107548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535062" h="1075481">
                      <a:moveTo>
                        <a:pt x="0" y="0"/>
                      </a:moveTo>
                      <a:lnTo>
                        <a:pt x="2535062" y="0"/>
                      </a:lnTo>
                      <a:lnTo>
                        <a:pt x="2535062" y="1075481"/>
                      </a:lnTo>
                      <a:lnTo>
                        <a:pt x="0" y="1075481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</p:spPr>
              <p:style>
                <a:lnRef idx="0">
                  <a:schemeClr val="dk1">
                    <a:alpha val="0"/>
                    <a:hueOff val="0"/>
                    <a:satOff val="0"/>
                    <a:lumOff val="0"/>
                    <a:alphaOff val="0"/>
                  </a:schemeClr>
                </a:lnRef>
                <a:fill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tx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0" tIns="0" rIns="0" bIns="0" numCol="1" spcCol="1270" anchor="ctr" anchorCtr="0">
                  <a:noAutofit/>
                </a:bodyPr>
                <a:lstStyle/>
                <a:p>
                  <a:pPr marL="0" lvl="0" indent="0" algn="l" defTabSz="533400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  <a:buNone/>
                  </a:pPr>
                  <a:r>
                    <a:rPr lang="en-GB" sz="1200" b="1" kern="1200" dirty="0" err="1"/>
                    <a:t>Eg</a:t>
                  </a:r>
                  <a:r>
                    <a:rPr lang="en-GB" sz="1200" b="1" kern="1200" dirty="0"/>
                    <a:t>: A team of doctors</a:t>
                  </a:r>
                  <a:endParaRPr lang="en-US" sz="1200" b="1" kern="1200" dirty="0"/>
                </a:p>
              </p:txBody>
            </p:sp>
          </p:grpSp>
        </p:grp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DADAF9FA-EFAB-0A64-3D9C-C92BC392A59C}"/>
                </a:ext>
              </a:extLst>
            </p:cNvPr>
            <p:cNvSpPr txBox="1"/>
            <p:nvPr/>
          </p:nvSpPr>
          <p:spPr>
            <a:xfrm>
              <a:off x="1" y="4729903"/>
              <a:ext cx="9036496" cy="12926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200" b="1" dirty="0"/>
                <a:t>The terms team and group are often used interchangeably; although a group may work interdependently the members are still interdependent with each having their own goals, whereas a team works interdependently but is focused on achieving a common goal.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200" b="1" dirty="0"/>
                <a:t>Individuals have some differences in terms of their interests, personality, demographics and abilities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1200" b="1" dirty="0"/>
                <a:t>There is something that brings them together</a:t>
              </a:r>
            </a:p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47344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65FC5-871D-4A17-988C-4F53914A8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640" y="404664"/>
            <a:ext cx="6955612" cy="485453"/>
          </a:xfrm>
        </p:spPr>
        <p:txBody>
          <a:bodyPr anchor="b">
            <a:noAutofit/>
          </a:bodyPr>
          <a:lstStyle/>
          <a:p>
            <a:pPr algn="ctr"/>
            <a:r>
              <a:rPr lang="en-GB" sz="4400" dirty="0">
                <a:latin typeface="Rockwell Condensed" panose="02060603050405020104" pitchFamily="18" charset="77"/>
              </a:rPr>
              <a:t>Why People Form Groups?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0095F3E-1E46-9448-8915-2B6F8BCB422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" t="5495" r="202" b="6003"/>
          <a:stretch/>
        </p:blipFill>
        <p:spPr>
          <a:xfrm>
            <a:off x="3347864" y="1808820"/>
            <a:ext cx="5688632" cy="324036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228DF-8954-4900-A551-4828CD416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9891" y="906655"/>
            <a:ext cx="3096344" cy="4029891"/>
          </a:xfrm>
        </p:spPr>
        <p:txBody>
          <a:bodyPr>
            <a:noAutofit/>
          </a:bodyPr>
          <a:lstStyle/>
          <a:p>
            <a:pPr>
              <a:spcAft>
                <a:spcPts val="1800"/>
              </a:spcAft>
            </a:pPr>
            <a:r>
              <a:rPr lang="en-GB" sz="1700" b="1" dirty="0"/>
              <a:t>Social identity theory  - </a:t>
            </a:r>
            <a:r>
              <a:rPr lang="en-GB" sz="1700" dirty="0"/>
              <a:t>Perspective that considers when and why individuals consider themselves members of groups.</a:t>
            </a:r>
          </a:p>
          <a:p>
            <a:pPr>
              <a:spcAft>
                <a:spcPts val="1800"/>
              </a:spcAft>
            </a:pPr>
            <a:r>
              <a:rPr lang="en-GB" sz="1700" dirty="0"/>
              <a:t>Social identity theory proposes that people have emotional reactions to the failure or success of their group because their self-esteem gets tied into the group’s performance</a:t>
            </a:r>
          </a:p>
          <a:p>
            <a:pPr>
              <a:spcAft>
                <a:spcPts val="1800"/>
              </a:spcAft>
            </a:pPr>
            <a:r>
              <a:rPr lang="en-GB" sz="1700" dirty="0"/>
              <a:t>Social identity relates to the perception of oneself and others based on the social groups that they belong to.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EB479C-A616-3F4C-A315-29CB2846771D}"/>
              </a:ext>
            </a:extLst>
          </p:cNvPr>
          <p:cNvSpPr txBox="1"/>
          <p:nvPr/>
        </p:nvSpPr>
        <p:spPr>
          <a:xfrm>
            <a:off x="3301008" y="5157192"/>
            <a:ext cx="45113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Source: Scheepers and </a:t>
            </a:r>
            <a:r>
              <a:rPr lang="en-GB" sz="1600" dirty="0" err="1"/>
              <a:t>Ellemers</a:t>
            </a:r>
            <a:r>
              <a:rPr lang="en-GB" sz="1600" dirty="0"/>
              <a:t>, (2019).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85856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8943B-7C66-4AAF-86DA-4CD134CF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Types of Groups</a:t>
            </a: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6C53B6C9-6794-4657-B578-AC62C1F7259E}"/>
              </a:ext>
            </a:extLst>
          </p:cNvPr>
          <p:cNvSpPr/>
          <p:nvPr/>
        </p:nvSpPr>
        <p:spPr>
          <a:xfrm>
            <a:off x="134778" y="2928898"/>
            <a:ext cx="1493872" cy="1258966"/>
          </a:xfrm>
          <a:custGeom>
            <a:avLst/>
            <a:gdLst>
              <a:gd name="connsiteX0" fmla="*/ 0 w 1163511"/>
              <a:gd name="connsiteY0" fmla="*/ 116351 h 1258966"/>
              <a:gd name="connsiteX1" fmla="*/ 116351 w 1163511"/>
              <a:gd name="connsiteY1" fmla="*/ 0 h 1258966"/>
              <a:gd name="connsiteX2" fmla="*/ 1047160 w 1163511"/>
              <a:gd name="connsiteY2" fmla="*/ 0 h 1258966"/>
              <a:gd name="connsiteX3" fmla="*/ 1163511 w 1163511"/>
              <a:gd name="connsiteY3" fmla="*/ 116351 h 1258966"/>
              <a:gd name="connsiteX4" fmla="*/ 1163511 w 1163511"/>
              <a:gd name="connsiteY4" fmla="*/ 1142615 h 1258966"/>
              <a:gd name="connsiteX5" fmla="*/ 1047160 w 1163511"/>
              <a:gd name="connsiteY5" fmla="*/ 1258966 h 1258966"/>
              <a:gd name="connsiteX6" fmla="*/ 116351 w 1163511"/>
              <a:gd name="connsiteY6" fmla="*/ 1258966 h 1258966"/>
              <a:gd name="connsiteX7" fmla="*/ 0 w 1163511"/>
              <a:gd name="connsiteY7" fmla="*/ 1142615 h 1258966"/>
              <a:gd name="connsiteX8" fmla="*/ 0 w 1163511"/>
              <a:gd name="connsiteY8" fmla="*/ 116351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63511" h="1258966">
                <a:moveTo>
                  <a:pt x="0" y="116351"/>
                </a:moveTo>
                <a:cubicBezTo>
                  <a:pt x="0" y="52092"/>
                  <a:pt x="52092" y="0"/>
                  <a:pt x="116351" y="0"/>
                </a:cubicBezTo>
                <a:lnTo>
                  <a:pt x="1047160" y="0"/>
                </a:lnTo>
                <a:cubicBezTo>
                  <a:pt x="1111419" y="0"/>
                  <a:pt x="1163511" y="52092"/>
                  <a:pt x="1163511" y="116351"/>
                </a:cubicBezTo>
                <a:lnTo>
                  <a:pt x="1163511" y="1142615"/>
                </a:lnTo>
                <a:cubicBezTo>
                  <a:pt x="1163511" y="1206874"/>
                  <a:pt x="1111419" y="1258966"/>
                  <a:pt x="1047160" y="1258966"/>
                </a:cubicBezTo>
                <a:lnTo>
                  <a:pt x="116351" y="1258966"/>
                </a:lnTo>
                <a:cubicBezTo>
                  <a:pt x="52092" y="1258966"/>
                  <a:pt x="0" y="1206874"/>
                  <a:pt x="0" y="1142615"/>
                </a:cubicBezTo>
                <a:lnTo>
                  <a:pt x="0" y="11635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4238" tIns="44238" rIns="44238" bIns="4423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Groups</a:t>
            </a:r>
            <a:endParaRPr lang="en-GB" sz="2400" kern="1200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DD7607F-6AEA-451D-A697-678F496DC7E7}"/>
              </a:ext>
            </a:extLst>
          </p:cNvPr>
          <p:cNvSpPr/>
          <p:nvPr/>
        </p:nvSpPr>
        <p:spPr>
          <a:xfrm>
            <a:off x="2064452" y="1992654"/>
            <a:ext cx="1859476" cy="147130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Formal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1A498D3-1EC9-4D0B-84F2-60D439483BE0}"/>
              </a:ext>
            </a:extLst>
          </p:cNvPr>
          <p:cNvSpPr/>
          <p:nvPr/>
        </p:nvSpPr>
        <p:spPr>
          <a:xfrm>
            <a:off x="3923928" y="1992654"/>
            <a:ext cx="4968552" cy="1425484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Defined by the organization's structure</a:t>
            </a:r>
          </a:p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Font typeface="Wingdings" panose="05000000000000000000" pitchFamily="2" charset="2"/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Designated work assignments/ establishing tasks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C6A891E-51BF-4A17-9B8F-5A82BC3297C6}"/>
              </a:ext>
            </a:extLst>
          </p:cNvPr>
          <p:cNvSpPr/>
          <p:nvPr/>
        </p:nvSpPr>
        <p:spPr>
          <a:xfrm>
            <a:off x="2064452" y="3676296"/>
            <a:ext cx="1859476" cy="1424318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3200" kern="1200" dirty="0">
                <a:solidFill>
                  <a:schemeClr val="tx1"/>
                </a:solidFill>
              </a:rPr>
              <a:t>Informal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1743B1A-D93C-4DA4-8C44-55BA645A3F3D}"/>
              </a:ext>
            </a:extLst>
          </p:cNvPr>
          <p:cNvSpPr/>
          <p:nvPr/>
        </p:nvSpPr>
        <p:spPr>
          <a:xfrm>
            <a:off x="3923928" y="3664549"/>
            <a:ext cx="4968552" cy="1447811"/>
          </a:xfrm>
          <a:custGeom>
            <a:avLst/>
            <a:gdLst>
              <a:gd name="connsiteX0" fmla="*/ 0 w 2517932"/>
              <a:gd name="connsiteY0" fmla="*/ 125897 h 1258966"/>
              <a:gd name="connsiteX1" fmla="*/ 125897 w 2517932"/>
              <a:gd name="connsiteY1" fmla="*/ 0 h 1258966"/>
              <a:gd name="connsiteX2" fmla="*/ 2392035 w 2517932"/>
              <a:gd name="connsiteY2" fmla="*/ 0 h 1258966"/>
              <a:gd name="connsiteX3" fmla="*/ 2517932 w 2517932"/>
              <a:gd name="connsiteY3" fmla="*/ 125897 h 1258966"/>
              <a:gd name="connsiteX4" fmla="*/ 2517932 w 2517932"/>
              <a:gd name="connsiteY4" fmla="*/ 1133069 h 1258966"/>
              <a:gd name="connsiteX5" fmla="*/ 2392035 w 2517932"/>
              <a:gd name="connsiteY5" fmla="*/ 1258966 h 1258966"/>
              <a:gd name="connsiteX6" fmla="*/ 125897 w 2517932"/>
              <a:gd name="connsiteY6" fmla="*/ 1258966 h 1258966"/>
              <a:gd name="connsiteX7" fmla="*/ 0 w 2517932"/>
              <a:gd name="connsiteY7" fmla="*/ 1133069 h 1258966"/>
              <a:gd name="connsiteX8" fmla="*/ 0 w 2517932"/>
              <a:gd name="connsiteY8" fmla="*/ 125897 h 1258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17932" h="1258966">
                <a:moveTo>
                  <a:pt x="0" y="125897"/>
                </a:moveTo>
                <a:cubicBezTo>
                  <a:pt x="0" y="56366"/>
                  <a:pt x="56366" y="0"/>
                  <a:pt x="125897" y="0"/>
                </a:cubicBezTo>
                <a:lnTo>
                  <a:pt x="2392035" y="0"/>
                </a:lnTo>
                <a:cubicBezTo>
                  <a:pt x="2461566" y="0"/>
                  <a:pt x="2517932" y="56366"/>
                  <a:pt x="2517932" y="125897"/>
                </a:cubicBezTo>
                <a:lnTo>
                  <a:pt x="2517932" y="1133069"/>
                </a:lnTo>
                <a:cubicBezTo>
                  <a:pt x="2517932" y="1202600"/>
                  <a:pt x="2461566" y="1258966"/>
                  <a:pt x="2392035" y="1258966"/>
                </a:cubicBezTo>
                <a:lnTo>
                  <a:pt x="125897" y="1258966"/>
                </a:lnTo>
                <a:cubicBezTo>
                  <a:pt x="56366" y="1258966"/>
                  <a:pt x="0" y="1202600"/>
                  <a:pt x="0" y="1133069"/>
                </a:cubicBezTo>
                <a:lnTo>
                  <a:pt x="0" y="125897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034" tIns="47034" rIns="47034" bIns="47034" numCol="1" spcCol="1270" anchor="ctr" anchorCtr="0">
            <a:no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Neither formally structured</a:t>
            </a:r>
          </a:p>
          <a:p>
            <a:r>
              <a:rPr lang="en-GB" sz="2400" dirty="0">
                <a:solidFill>
                  <a:schemeClr val="tx1"/>
                </a:solidFill>
              </a:rPr>
              <a:t>nor organizationally determined</a:t>
            </a:r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D0910D1B-EF0C-44FE-9BF5-121695741144}"/>
              </a:ext>
            </a:extLst>
          </p:cNvPr>
          <p:cNvSpPr/>
          <p:nvPr/>
        </p:nvSpPr>
        <p:spPr>
          <a:xfrm rot="19573530">
            <a:off x="1628650" y="2708920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0590426D-2BF2-4D5C-B7AA-EE1841239386}"/>
              </a:ext>
            </a:extLst>
          </p:cNvPr>
          <p:cNvSpPr/>
          <p:nvPr/>
        </p:nvSpPr>
        <p:spPr>
          <a:xfrm rot="2130186">
            <a:off x="1628328" y="4031921"/>
            <a:ext cx="435802" cy="432048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97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01F55-5ED3-6245-7A2F-B15A813A6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Key differences between groups and teams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4C7568F-75DB-2710-2E94-585F02BFCC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6668496"/>
              </p:ext>
            </p:extLst>
          </p:nvPr>
        </p:nvGraphicFramePr>
        <p:xfrm>
          <a:off x="251520" y="1397000"/>
          <a:ext cx="8229600" cy="2936240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3311524396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11034640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Group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01669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Collectively accountable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dk1"/>
                          </a:solidFill>
                          <a:effectLst/>
                        </a:rPr>
                        <a:t>Individually accountable</a:t>
                      </a:r>
                      <a:endParaRPr lang="en-US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52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Plan together collaborate, collectively decide on future actions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Share information and different perspectives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2305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Focus on team goals and outcomes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Focus on individual goals and outcomes</a:t>
                      </a:r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17779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Work together on collective task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Undertake individual task, which sometimes done in connection with other.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6017125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9CE58DA-05F7-B8B3-C6E7-9E59F1632AC3}"/>
              </a:ext>
            </a:extLst>
          </p:cNvPr>
          <p:cNvSpPr txBox="1"/>
          <p:nvPr/>
        </p:nvSpPr>
        <p:spPr>
          <a:xfrm>
            <a:off x="251520" y="4437112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King and Lawley, (2016)</a:t>
            </a:r>
          </a:p>
        </p:txBody>
      </p:sp>
    </p:spTree>
    <p:extLst>
      <p:ext uri="{BB962C8B-B14F-4D97-AF65-F5344CB8AC3E}">
        <p14:creationId xmlns:p14="http://schemas.microsoft.com/office/powerpoint/2010/main" val="29424789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3BB06518-6D26-F443-BDBC-20D36FBA5D9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323528" y="1556792"/>
          <a:ext cx="8448388" cy="38884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943600" imgH="2832100" progId="Word.Document.12">
                  <p:embed/>
                </p:oleObj>
              </mc:Choice>
              <mc:Fallback>
                <p:oleObj name="Document" r:id="rId2" imgW="5943600" imgH="2832100" progId="Word.Document.12">
                  <p:embed/>
                  <p:pic>
                    <p:nvPicPr>
                      <p:cNvPr id="5" name="Object 4">
                        <a:extLst>
                          <a:ext uri="{FF2B5EF4-FFF2-40B4-BE49-F238E27FC236}">
                            <a16:creationId xmlns:a16="http://schemas.microsoft.com/office/drawing/2014/main" id="{3BB06518-6D26-F443-BDBC-20D36FBA5D9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23528" y="1556792"/>
                        <a:ext cx="8448388" cy="38884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36C36B8-1181-454B-809B-AC07AFC38C21}"/>
              </a:ext>
            </a:extLst>
          </p:cNvPr>
          <p:cNvSpPr txBox="1"/>
          <p:nvPr/>
        </p:nvSpPr>
        <p:spPr>
          <a:xfrm>
            <a:off x="683568" y="5373216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Source: Belbin, R.M – Beyond the Team, Butterworth-Heinemann (2000).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26171FD-87D7-9974-40CA-680EE4E6698B}"/>
              </a:ext>
            </a:extLst>
          </p:cNvPr>
          <p:cNvSpPr txBox="1">
            <a:spLocks/>
          </p:cNvSpPr>
          <p:nvPr/>
        </p:nvSpPr>
        <p:spPr>
          <a:xfrm>
            <a:off x="251520" y="260648"/>
            <a:ext cx="8229600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4800" dirty="0">
                <a:blipFill>
                  <a:blip r:embed="rId4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More differences</a:t>
            </a:r>
            <a:endParaRPr lang="en-GB" sz="4800" cap="all" dirty="0">
              <a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tile tx="6350" ty="-127000" sx="65000" sy="64000" flip="none" algn="tl"/>
              </a:blipFill>
              <a:latin typeface="Rockwell Condensed" panose="02060603050405020104"/>
            </a:endParaRPr>
          </a:p>
        </p:txBody>
      </p:sp>
    </p:spTree>
    <p:extLst>
      <p:ext uri="{BB962C8B-B14F-4D97-AF65-F5344CB8AC3E}">
        <p14:creationId xmlns:p14="http://schemas.microsoft.com/office/powerpoint/2010/main" val="30697858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3FFB4-B5C6-C841-820B-07ED21518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 anchor="ctr">
            <a:noAutofit/>
          </a:bodyPr>
          <a:lstStyle/>
          <a:p>
            <a:pPr algn="l"/>
            <a:r>
              <a:rPr lang="en-GB" sz="3200" b="1" dirty="0"/>
              <a:t>Activity 2 - Conditions for a group to be a successful team?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C5AC0-DFEF-8040-813B-4187F3444D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79912" y="1600201"/>
            <a:ext cx="4906888" cy="398904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i="1" dirty="0"/>
              <a:t>Activity 1 – 15mins</a:t>
            </a:r>
          </a:p>
          <a:p>
            <a:pPr>
              <a:buFontTx/>
              <a:buChar char="-"/>
            </a:pPr>
            <a:r>
              <a:rPr lang="en-GB" dirty="0"/>
              <a:t>Go to the module </a:t>
            </a:r>
            <a:r>
              <a:rPr lang="en-GB" dirty="0" err="1"/>
              <a:t>moodle</a:t>
            </a:r>
            <a:r>
              <a:rPr lang="en-GB" dirty="0"/>
              <a:t> page click week 1. Click on the link – activity 2 – conditions for a group to be a team. </a:t>
            </a:r>
            <a:r>
              <a:rPr lang="en-GB" dirty="0">
                <a:hlinkClick r:id="rId3"/>
              </a:rPr>
              <a:t>Link to Activity 2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Tx/>
              <a:buChar char="-"/>
            </a:pPr>
            <a:r>
              <a:rPr lang="en-GB" b="1" dirty="0"/>
              <a:t>Read</a:t>
            </a:r>
            <a:r>
              <a:rPr lang="en-GB" dirty="0"/>
              <a:t> the article on your desk  or ask your lecturer to provide the link to the article.. 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dirty="0"/>
              <a:t>Read page. 6-9 – Conditions for team success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r>
              <a:rPr lang="en-GB" b="1" dirty="0"/>
              <a:t>Identify</a:t>
            </a:r>
            <a:r>
              <a:rPr lang="en-GB" dirty="0"/>
              <a:t> the </a:t>
            </a:r>
            <a:r>
              <a:rPr lang="en-GB" u="sng" dirty="0"/>
              <a:t>five</a:t>
            </a:r>
            <a:r>
              <a:rPr lang="en-GB" dirty="0"/>
              <a:t> basic conditions that must be met if a </a:t>
            </a:r>
            <a:r>
              <a:rPr lang="en-GB" b="1" dirty="0"/>
              <a:t>group</a:t>
            </a:r>
            <a:r>
              <a:rPr lang="en-GB" dirty="0"/>
              <a:t> is to considered a </a:t>
            </a:r>
            <a:r>
              <a:rPr lang="en-GB" b="1" dirty="0"/>
              <a:t>team</a:t>
            </a:r>
            <a:r>
              <a:rPr lang="en-GB" dirty="0"/>
              <a:t>. </a:t>
            </a:r>
          </a:p>
        </p:txBody>
      </p:sp>
      <p:pic>
        <p:nvPicPr>
          <p:cNvPr id="6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057E10C6-DDFD-9B41-90F9-64840DF62FE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37" r="28738"/>
          <a:stretch/>
        </p:blipFill>
        <p:spPr>
          <a:xfrm>
            <a:off x="251520" y="1600201"/>
            <a:ext cx="3240360" cy="398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2758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9B294-6AAB-A9FA-C8CC-C577C06D0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18058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/>
              <a:t>Rules that define a team</a:t>
            </a:r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5C73453-5F2C-1C93-400F-7457B25694D6}"/>
              </a:ext>
            </a:extLst>
          </p:cNvPr>
          <p:cNvGraphicFramePr>
            <a:graphicFrameLocks noGrp="1"/>
          </p:cNvGraphicFramePr>
          <p:nvPr/>
        </p:nvGraphicFramePr>
        <p:xfrm>
          <a:off x="323528" y="836712"/>
          <a:ext cx="8424936" cy="51511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12468">
                  <a:extLst>
                    <a:ext uri="{9D8B030D-6E8A-4147-A177-3AD203B41FA5}">
                      <a16:colId xmlns:a16="http://schemas.microsoft.com/office/drawing/2014/main" val="1731459274"/>
                    </a:ext>
                  </a:extLst>
                </a:gridCol>
                <a:gridCol w="4212468">
                  <a:extLst>
                    <a:ext uri="{9D8B030D-6E8A-4147-A177-3AD203B41FA5}">
                      <a16:colId xmlns:a16="http://schemas.microsoft.com/office/drawing/2014/main" val="329154332"/>
                    </a:ext>
                  </a:extLst>
                </a:gridCol>
              </a:tblGrid>
              <a:tr h="478065">
                <a:tc>
                  <a:txBody>
                    <a:bodyPr/>
                    <a:lstStyle/>
                    <a:p>
                      <a:r>
                        <a:rPr lang="en-US" sz="1400" b="1" dirty="0"/>
                        <a:t>Define and create interdependencies </a:t>
                      </a:r>
                      <a:r>
                        <a:rPr lang="en-US" sz="1400" dirty="0"/>
                        <a:t>– </a:t>
                      </a:r>
                      <a:r>
                        <a:rPr lang="en-US" sz="1400" b="0" dirty="0"/>
                        <a:t>the need to define team member roles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400" b="1" dirty="0"/>
                        <a:t>Establish goals </a:t>
                      </a:r>
                      <a:r>
                        <a:rPr lang="en-US" sz="1400" dirty="0"/>
                        <a:t>– </a:t>
                      </a:r>
                      <a:r>
                        <a:rPr lang="en-US" sz="1400" b="0" dirty="0"/>
                        <a:t>team need to focused on shared goals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9858909"/>
                  </a:ext>
                </a:extLst>
              </a:tr>
              <a:tr h="871765">
                <a:tc>
                  <a:txBody>
                    <a:bodyPr/>
                    <a:lstStyle/>
                    <a:p>
                      <a:r>
                        <a:rPr lang="en-US" sz="1400" b="1" dirty="0"/>
                        <a:t>Determine how team will make decisions </a:t>
                      </a:r>
                      <a:r>
                        <a:rPr lang="en-US" sz="1400" dirty="0"/>
                        <a:t>- </a:t>
                      </a:r>
                      <a:r>
                        <a:rPr lang="en-GB" sz="1400" dirty="0"/>
                        <a:t>Whether the leader makes the decision, or it is a democratic, the team needs to understand beforehand how decisions will be made. 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Provide clear and constant feedback </a:t>
                      </a:r>
                      <a:r>
                        <a:rPr lang="en-US" sz="1400" dirty="0"/>
                        <a:t>- Teams need to know how they are doing in order to stay motivated and to correct performance problems or inefficiencies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3240593"/>
                  </a:ext>
                </a:extLst>
              </a:tr>
              <a:tr h="106861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Keep team membership stable - </a:t>
                      </a:r>
                      <a:r>
                        <a:rPr lang="en-US" sz="1400" b="0" dirty="0"/>
                        <a:t>Particularly in complex tasks, it takes a lot of time for team members to learn to work together at an optimum level.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/>
                        <a:t>Allow team members to challenge the status quo - </a:t>
                      </a:r>
                      <a:r>
                        <a:rPr lang="en-US" sz="1400" dirty="0"/>
                        <a:t>If innovation is important, it is critical that team members feel secure in being able to challenge processes if they feel that there is a way to improve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277703"/>
                  </a:ext>
                </a:extLst>
              </a:tr>
              <a:tr h="1068616">
                <a:tc>
                  <a:txBody>
                    <a:bodyPr/>
                    <a:lstStyle/>
                    <a:p>
                      <a:r>
                        <a:rPr lang="en-GB" sz="1400" b="1" dirty="0"/>
                        <a:t>Use team-based reward systems - </a:t>
                      </a:r>
                      <a:r>
                        <a:rPr lang="en-GB" sz="1400" dirty="0"/>
                        <a:t>Too much emphasis on individual rewards can lead to in-fighting and resentment. A combination of individual and team-based rewards is often best.</a:t>
                      </a:r>
                      <a:br>
                        <a:rPr lang="en-GB" sz="1400" dirty="0"/>
                      </a:b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Create a learning environment - </a:t>
                      </a:r>
                      <a:r>
                        <a:rPr lang="en-GB" sz="1400" dirty="0"/>
                        <a:t>Emphasise the development of the team, learning through successes, but particularly through mistakes..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8683957"/>
                  </a:ext>
                </a:extLst>
              </a:tr>
              <a:tr h="1265466">
                <a:tc>
                  <a:txBody>
                    <a:bodyPr/>
                    <a:lstStyle/>
                    <a:p>
                      <a:r>
                        <a:rPr lang="en-GB" sz="1400" b="1" dirty="0"/>
                        <a:t>Focus on the collective mission -</a:t>
                      </a:r>
                      <a:r>
                        <a:rPr lang="en-GB" sz="1400" dirty="0"/>
                        <a:t> Mission-driven teams and organisations perform better because they see beyond their individual workload and tasks and feel as if they are working for a higher purpose</a:t>
                      </a:r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Learn how to identify and attract talent - </a:t>
                      </a:r>
                      <a:r>
                        <a:rPr lang="en-GB" sz="1400" dirty="0"/>
                        <a:t>Just as processes sometimes need improvement, teams can get better by attracting new talent. Organisations that put a lot of resources into identifying and recruiting talent simply do better.</a:t>
                      </a:r>
                      <a:br>
                        <a:rPr lang="en-GB" sz="1400" dirty="0"/>
                      </a:b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99472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094743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46449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Short Break (10 minutes)</a:t>
            </a:r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8455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578C98A-BBF1-4A3C-9A2E-FD0BB28CCE56}"/>
              </a:ext>
            </a:extLst>
          </p:cNvPr>
          <p:cNvSpPr/>
          <p:nvPr/>
        </p:nvSpPr>
        <p:spPr>
          <a:xfrm>
            <a:off x="472226" y="295488"/>
            <a:ext cx="770485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How many different teams work alongside each other in a care home? </a:t>
            </a:r>
          </a:p>
          <a:p>
            <a:endParaRPr lang="en-GB" b="1" dirty="0"/>
          </a:p>
          <a:p>
            <a:r>
              <a:rPr lang="en-GB" b="1" dirty="0"/>
              <a:t>Watch</a:t>
            </a:r>
            <a:r>
              <a:rPr lang="en-GB" dirty="0"/>
              <a:t> the video and try to </a:t>
            </a:r>
            <a:r>
              <a:rPr lang="en-GB" b="1" dirty="0"/>
              <a:t>identify</a:t>
            </a:r>
            <a:r>
              <a:rPr lang="en-GB" dirty="0"/>
              <a:t> the different teams.</a:t>
            </a:r>
          </a:p>
          <a:p>
            <a:endParaRPr lang="en-GB" dirty="0"/>
          </a:p>
          <a:p>
            <a:r>
              <a:rPr lang="en-GB" i="1" dirty="0"/>
              <a:t>Click image to link to video. </a:t>
            </a:r>
          </a:p>
        </p:txBody>
      </p:sp>
      <p:pic>
        <p:nvPicPr>
          <p:cNvPr id="4" name="Picture 3" descr="A group of people sitting at a table in a restaurant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D7CAD9ED-8771-4AE4-8D9A-E6ACFDD745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26" y="1628800"/>
            <a:ext cx="7693337" cy="4098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91899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668E1-BB5D-47AF-A8B5-F89AF4D1A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7767"/>
            <a:ext cx="8229600" cy="1143000"/>
          </a:xfrm>
        </p:spPr>
        <p:txBody>
          <a:bodyPr/>
          <a:lstStyle/>
          <a:p>
            <a:r>
              <a:rPr lang="en-GB" dirty="0"/>
              <a:t>Activity 3 – 10minutes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61F92-F7CB-43CC-A482-18AC11B167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4176465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Visit</a:t>
            </a:r>
            <a:r>
              <a:rPr lang="en-GB" dirty="0"/>
              <a:t> –NHS Birmingham Community Healthcare Trust – A-Z of Services website.  </a:t>
            </a:r>
            <a:r>
              <a:rPr lang="en-GB" dirty="0">
                <a:hlinkClick r:id="rId2"/>
              </a:rPr>
              <a:t>https://www.bhamcommunity.nhs.uk/patients-public/a-z-services/?p=1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Explore</a:t>
            </a:r>
            <a:r>
              <a:rPr lang="en-GB" dirty="0"/>
              <a:t> the different teams which operate in Birmingham’s community by clicking the links.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Identify</a:t>
            </a:r>
            <a:r>
              <a:rPr lang="en-GB" dirty="0"/>
              <a:t> a team that interest you,</a:t>
            </a:r>
          </a:p>
          <a:p>
            <a:pPr lvl="1"/>
            <a:r>
              <a:rPr lang="en-GB" dirty="0"/>
              <a:t> </a:t>
            </a:r>
            <a:r>
              <a:rPr lang="en-GB" b="1" dirty="0"/>
              <a:t>suggest to the class</a:t>
            </a:r>
            <a:r>
              <a:rPr lang="en-GB" dirty="0"/>
              <a:t> the name of team that interests you, what service they offer and why you find them interesting.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4407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4304A-A8CE-4A97-9137-8135BF104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Common Problems in Teams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7F0AE9-830D-4176-A3B4-13B9A3099D2C}"/>
              </a:ext>
            </a:extLst>
          </p:cNvPr>
          <p:cNvSpPr/>
          <p:nvPr/>
        </p:nvSpPr>
        <p:spPr>
          <a:xfrm>
            <a:off x="457200" y="177247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140A8A8-3775-4C84-8E51-95BE9552C878}"/>
              </a:ext>
            </a:extLst>
          </p:cNvPr>
          <p:cNvSpPr/>
          <p:nvPr/>
        </p:nvSpPr>
        <p:spPr>
          <a:xfrm>
            <a:off x="868680" y="153631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Lack of Commitment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327B899-7E3B-4D7C-BEBE-1F5FA4635964}"/>
              </a:ext>
            </a:extLst>
          </p:cNvPr>
          <p:cNvSpPr/>
          <p:nvPr/>
        </p:nvSpPr>
        <p:spPr>
          <a:xfrm>
            <a:off x="457200" y="249823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37E866D-D4C8-4E26-BD33-97EC9EC4B4FA}"/>
              </a:ext>
            </a:extLst>
          </p:cNvPr>
          <p:cNvSpPr/>
          <p:nvPr/>
        </p:nvSpPr>
        <p:spPr>
          <a:xfrm>
            <a:off x="868680" y="226207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Productivity losses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E7A5947-C5DB-41D7-8B8D-3C5E7CC05398}"/>
              </a:ext>
            </a:extLst>
          </p:cNvPr>
          <p:cNvSpPr/>
          <p:nvPr/>
        </p:nvSpPr>
        <p:spPr>
          <a:xfrm>
            <a:off x="457200" y="322399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754C060-73A1-4EB6-8DAD-C8724D72292F}"/>
              </a:ext>
            </a:extLst>
          </p:cNvPr>
          <p:cNvSpPr/>
          <p:nvPr/>
        </p:nvSpPr>
        <p:spPr>
          <a:xfrm>
            <a:off x="868680" y="298783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communication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CF7A672-3C58-44E8-8794-E23CA8F3E002}"/>
              </a:ext>
            </a:extLst>
          </p:cNvPr>
          <p:cNvSpPr/>
          <p:nvPr/>
        </p:nvSpPr>
        <p:spPr>
          <a:xfrm>
            <a:off x="457200" y="3949759"/>
            <a:ext cx="8229600" cy="403200"/>
          </a:xfrm>
          <a:prstGeom prst="rect">
            <a:avLst/>
          </a:pr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BDC413F-C187-4A83-A664-6F1575E0FB1E}"/>
              </a:ext>
            </a:extLst>
          </p:cNvPr>
          <p:cNvSpPr/>
          <p:nvPr/>
        </p:nvSpPr>
        <p:spPr>
          <a:xfrm>
            <a:off x="868680" y="371359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Interpersonal Conflict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F5634BE-94CF-407C-992E-5AC721F513BC}"/>
              </a:ext>
            </a:extLst>
          </p:cNvPr>
          <p:cNvSpPr/>
          <p:nvPr/>
        </p:nvSpPr>
        <p:spPr>
          <a:xfrm>
            <a:off x="457200" y="4675519"/>
            <a:ext cx="8229600" cy="693000"/>
          </a:xfrm>
          <a:custGeom>
            <a:avLst/>
            <a:gdLst>
              <a:gd name="connsiteX0" fmla="*/ 0 w 8229600"/>
              <a:gd name="connsiteY0" fmla="*/ 0 h 693000"/>
              <a:gd name="connsiteX1" fmla="*/ 8229600 w 8229600"/>
              <a:gd name="connsiteY1" fmla="*/ 0 h 693000"/>
              <a:gd name="connsiteX2" fmla="*/ 8229600 w 8229600"/>
              <a:gd name="connsiteY2" fmla="*/ 693000 h 693000"/>
              <a:gd name="connsiteX3" fmla="*/ 0 w 8229600"/>
              <a:gd name="connsiteY3" fmla="*/ 693000 h 693000"/>
              <a:gd name="connsiteX4" fmla="*/ 0 w 8229600"/>
              <a:gd name="connsiteY4" fmla="*/ 0 h 693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229600" h="693000">
                <a:moveTo>
                  <a:pt x="0" y="0"/>
                </a:moveTo>
                <a:lnTo>
                  <a:pt x="8229600" y="0"/>
                </a:lnTo>
                <a:lnTo>
                  <a:pt x="8229600" y="693000"/>
                </a:lnTo>
                <a:lnTo>
                  <a:pt x="0" y="693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38708" tIns="333248" rIns="638708" bIns="113792" numCol="1" spcCol="1270" anchor="t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"/>
            </a:pPr>
            <a:r>
              <a:rPr lang="en-GB" sz="1600" kern="1200" dirty="0"/>
              <a:t>(Griffith &amp; Dunham, 2015, p7)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05EEA9A-AD3E-42B6-97B3-F8E5CFAD66A1}"/>
              </a:ext>
            </a:extLst>
          </p:cNvPr>
          <p:cNvSpPr/>
          <p:nvPr/>
        </p:nvSpPr>
        <p:spPr>
          <a:xfrm>
            <a:off x="868680" y="4439359"/>
            <a:ext cx="5760720" cy="472320"/>
          </a:xfrm>
          <a:custGeom>
            <a:avLst/>
            <a:gdLst>
              <a:gd name="connsiteX0" fmla="*/ 0 w 5760720"/>
              <a:gd name="connsiteY0" fmla="*/ 78722 h 472320"/>
              <a:gd name="connsiteX1" fmla="*/ 78722 w 5760720"/>
              <a:gd name="connsiteY1" fmla="*/ 0 h 472320"/>
              <a:gd name="connsiteX2" fmla="*/ 5681998 w 5760720"/>
              <a:gd name="connsiteY2" fmla="*/ 0 h 472320"/>
              <a:gd name="connsiteX3" fmla="*/ 5760720 w 5760720"/>
              <a:gd name="connsiteY3" fmla="*/ 78722 h 472320"/>
              <a:gd name="connsiteX4" fmla="*/ 5760720 w 5760720"/>
              <a:gd name="connsiteY4" fmla="*/ 393598 h 472320"/>
              <a:gd name="connsiteX5" fmla="*/ 5681998 w 5760720"/>
              <a:gd name="connsiteY5" fmla="*/ 472320 h 472320"/>
              <a:gd name="connsiteX6" fmla="*/ 78722 w 5760720"/>
              <a:gd name="connsiteY6" fmla="*/ 472320 h 472320"/>
              <a:gd name="connsiteX7" fmla="*/ 0 w 5760720"/>
              <a:gd name="connsiteY7" fmla="*/ 393598 h 472320"/>
              <a:gd name="connsiteX8" fmla="*/ 0 w 5760720"/>
              <a:gd name="connsiteY8" fmla="*/ 78722 h 4723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760720" h="472320">
                <a:moveTo>
                  <a:pt x="0" y="78722"/>
                </a:moveTo>
                <a:cubicBezTo>
                  <a:pt x="0" y="35245"/>
                  <a:pt x="35245" y="0"/>
                  <a:pt x="78722" y="0"/>
                </a:cubicBezTo>
                <a:lnTo>
                  <a:pt x="5681998" y="0"/>
                </a:lnTo>
                <a:cubicBezTo>
                  <a:pt x="5725475" y="0"/>
                  <a:pt x="5760720" y="35245"/>
                  <a:pt x="5760720" y="78722"/>
                </a:cubicBezTo>
                <a:lnTo>
                  <a:pt x="5760720" y="393598"/>
                </a:lnTo>
                <a:cubicBezTo>
                  <a:pt x="5760720" y="437075"/>
                  <a:pt x="5725475" y="472320"/>
                  <a:pt x="5681998" y="472320"/>
                </a:cubicBezTo>
                <a:lnTo>
                  <a:pt x="78722" y="472320"/>
                </a:lnTo>
                <a:cubicBezTo>
                  <a:pt x="35245" y="472320"/>
                  <a:pt x="0" y="437075"/>
                  <a:pt x="0" y="393598"/>
                </a:cubicBezTo>
                <a:lnTo>
                  <a:pt x="0" y="7872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0799" tIns="23057" rIns="240799" bIns="23057" numCol="1" spcCol="1270" anchor="ctr" anchorCtr="0">
            <a:noAutofit/>
          </a:bodyPr>
          <a:lstStyle/>
          <a:p>
            <a:pPr marL="0" lvl="0" indent="0" algn="l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600" kern="1200" dirty="0"/>
              <a:t>Poor Leadership</a:t>
            </a:r>
          </a:p>
        </p:txBody>
      </p:sp>
    </p:spTree>
    <p:extLst>
      <p:ext uri="{BB962C8B-B14F-4D97-AF65-F5344CB8AC3E}">
        <p14:creationId xmlns:p14="http://schemas.microsoft.com/office/powerpoint/2010/main" val="1351165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5" grpId="0" animBg="1"/>
      <p:bldP spid="17" grpId="0" animBg="1"/>
      <p:bldP spid="19" grpId="0" animBg="1"/>
      <p:bldP spid="20" grpId="0" animBg="1"/>
      <p:bldP spid="2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6E676-2816-4454-91A3-BCD9AC29F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Activity 2.  20mins – Take the test – </a:t>
            </a:r>
            <a:br>
              <a:rPr lang="en-GB" dirty="0"/>
            </a:br>
            <a:r>
              <a:rPr lang="en-GB" dirty="0"/>
              <a:t>What kind of team player are you?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E609E-F693-4309-BABB-F986C43104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https://openpsychometrics.org/tests/ODAT/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Or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https://www.truity.com/test/disc-personality-test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Did your result surprise you? </a:t>
            </a:r>
          </a:p>
        </p:txBody>
      </p:sp>
    </p:spTree>
    <p:extLst>
      <p:ext uri="{BB962C8B-B14F-4D97-AF65-F5344CB8AC3E}">
        <p14:creationId xmlns:p14="http://schemas.microsoft.com/office/powerpoint/2010/main" val="9991199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Can you;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group?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Define a 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difference between groups and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the different types of groups?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Explain why people join groups?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524E09B-A71F-4CB5-98AA-24639AB665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2200" y="307466"/>
            <a:ext cx="2505075" cy="1819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48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We will look at;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Stages of team development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and </a:t>
            </a:r>
          </a:p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Team roles. </a:t>
            </a:r>
          </a:p>
          <a:p>
            <a:pPr marL="0" indent="0" algn="ctr">
              <a:buNone/>
            </a:pPr>
            <a:r>
              <a:rPr lang="en-GB" dirty="0"/>
              <a:t>Please, Go to the module </a:t>
            </a:r>
            <a:r>
              <a:rPr lang="en-GB" dirty="0" err="1"/>
              <a:t>moodle</a:t>
            </a:r>
            <a:r>
              <a:rPr lang="en-GB" dirty="0"/>
              <a:t> page click week 1. Click on the link – activity 2 – conditions for a group to be a team. </a:t>
            </a:r>
            <a:r>
              <a:rPr lang="en-GB" dirty="0">
                <a:hlinkClick r:id="rId3"/>
              </a:rPr>
              <a:t>Link to Activity 2</a:t>
            </a:r>
            <a:r>
              <a:rPr lang="en-GB" dirty="0"/>
              <a:t> Read page 9 - 11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E0566-4D79-41A5-AFC4-863751320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en-GB" sz="40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1CE9F-3E96-4AC0-AFE3-F36205EE5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55564"/>
            <a:ext cx="8229600" cy="4733676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Anon., (2015), ‘The Ebola effect: HCWs working in teams could protect co-workers, patients from other infections’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Hospital Employee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34(9), p.201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Avery Healthcare, (2012),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Avery Healthcare Care Homes,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https://www.youtube.com/watch?v=zwUfIpI2i9k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(Accessed: 13 June 2020).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Geraghty,A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.&amp; Peterson –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Brown,S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., (2018),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Leadership and working in teams,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Surgery (Oxford), pp.503-208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/>
              <a:t>Griffith, Brian A., and Ethan B. Dunham. Working in Teams : Moving From High Potential to High Performance, SAGE Publications, 2014.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King, D. and Lawley, S., 2016. Organizational behaviour. Oxford University Press.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Martin, V. and Rogers, A. M. (2004)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Leading interprofessional teams in health and social care.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http://search.ebscohost.com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13 June 2020).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Miller, R. (2016)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Integrated Care in Action : A Practical Guide for Health, Social Care and Housing Support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London: Jessica Kingsley Publishers.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Persily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C. A. (2013)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Team Leadership and Partnering in Nursing and Health Care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New York: Springer Publishing Company.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Tsay,M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., &amp;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Brady,M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., (2010), ‘A case study of co-operative learning and communication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pedagogy:Does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working in teams make a difference?’, 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Journal of Scholarship of Teaching and Learning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10(2), p.78.</a:t>
            </a:r>
          </a:p>
        </p:txBody>
      </p:sp>
    </p:spTree>
    <p:extLst>
      <p:ext uri="{BB962C8B-B14F-4D97-AF65-F5344CB8AC3E}">
        <p14:creationId xmlns:p14="http://schemas.microsoft.com/office/powerpoint/2010/main" val="5635521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6462</TotalTime>
  <Words>2185</Words>
  <Application>Microsoft Macintosh PowerPoint</Application>
  <PresentationFormat>On-screen Show (4:3)</PresentationFormat>
  <Paragraphs>220</Paragraphs>
  <Slides>28</Slides>
  <Notes>10</Notes>
  <HiddenSlides>0</HiddenSlides>
  <MMClips>1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Arial</vt:lpstr>
      <vt:lpstr>Calibri</vt:lpstr>
      <vt:lpstr>Myriad Pro</vt:lpstr>
      <vt:lpstr>Rockwell Condensed</vt:lpstr>
      <vt:lpstr>Tahoma</vt:lpstr>
      <vt:lpstr>Times New Roman</vt:lpstr>
      <vt:lpstr>Wingdings</vt:lpstr>
      <vt:lpstr>20140311PresentationUWTSDTemplate</vt:lpstr>
      <vt:lpstr>Document</vt:lpstr>
      <vt:lpstr>Certificate of Higher Education in Skills for the Workplace  Effective Team Working &amp; Communications (BMSW 4002) Introduction to module and  Defining Groups and Teams</vt:lpstr>
      <vt:lpstr>Session Outline</vt:lpstr>
      <vt:lpstr>Getting To Know Each Other…</vt:lpstr>
      <vt:lpstr>Classroom Conduct</vt:lpstr>
      <vt:lpstr>Sources of Support (there are many!)</vt:lpstr>
      <vt:lpstr>Activity 1</vt:lpstr>
      <vt:lpstr>Module Overview</vt:lpstr>
      <vt:lpstr>Scheme of Work</vt:lpstr>
      <vt:lpstr>Assessments</vt:lpstr>
      <vt:lpstr>Aims And Learning Outcomes</vt:lpstr>
      <vt:lpstr>Why do we learn about teams in Health and Social Care</vt:lpstr>
      <vt:lpstr>Why is teamwork important in Health and Social Care?</vt:lpstr>
      <vt:lpstr>Group Or Team? </vt:lpstr>
      <vt:lpstr>Defining Groups and Teams</vt:lpstr>
      <vt:lpstr>Why People Form Groups?</vt:lpstr>
      <vt:lpstr>Types of Groups</vt:lpstr>
      <vt:lpstr>Key differences between groups and teams</vt:lpstr>
      <vt:lpstr>PowerPoint Presentation</vt:lpstr>
      <vt:lpstr>Activity 2 - Conditions for a group to be a successful team? </vt:lpstr>
      <vt:lpstr>Rules that define a team</vt:lpstr>
      <vt:lpstr>Short Break (10 minutes)</vt:lpstr>
      <vt:lpstr>PowerPoint Presentation</vt:lpstr>
      <vt:lpstr>Activity 3 – 10minutes</vt:lpstr>
      <vt:lpstr>Common Problems in Teams</vt:lpstr>
      <vt:lpstr>Activity 2.  20mins – Take the test –  What kind of team player are you? </vt:lpstr>
      <vt:lpstr>Summary</vt:lpstr>
      <vt:lpstr>Next session…..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Pokubo, Daminabo 2016 (PGR)</cp:lastModifiedBy>
  <cp:revision>44</cp:revision>
  <dcterms:created xsi:type="dcterms:W3CDTF">2020-06-13T21:56:47Z</dcterms:created>
  <dcterms:modified xsi:type="dcterms:W3CDTF">2022-05-23T05:13:28Z</dcterms:modified>
</cp:coreProperties>
</file>