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4" r:id="rId1"/>
  </p:sldMasterIdLst>
  <p:notesMasterIdLst>
    <p:notesMasterId r:id="rId14"/>
  </p:notesMasterIdLst>
  <p:sldIdLst>
    <p:sldId id="256" r:id="rId2"/>
    <p:sldId id="259" r:id="rId3"/>
    <p:sldId id="257" r:id="rId4"/>
    <p:sldId id="261" r:id="rId5"/>
    <p:sldId id="258" r:id="rId6"/>
    <p:sldId id="260" r:id="rId7"/>
    <p:sldId id="262" r:id="rId8"/>
    <p:sldId id="263" r:id="rId9"/>
    <p:sldId id="265" r:id="rId10"/>
    <p:sldId id="266" r:id="rId11"/>
    <p:sldId id="264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86" y="14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31EB14-B052-47B1-86EF-5E63D80C84C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F3FEAE-1F31-481A-B10A-EF68DFCEF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933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F3FEAE-1F31-481A-B10A-EF68DFCEFB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387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49ECE9-F413-4371-9E6A-1F1D732600D5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859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0314A-6204-4CF9-B516-806E70B70004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91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94456-C936-4B8D-9DAC-97D01F145091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81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6C364-C5C4-4BBB-9BC6-2583E58F8690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8301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DF93-67C8-464D-A256-D4495985A394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953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71009-2F07-4E36-B973-E1CDE002F0FF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7028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EC2311-43C8-4470-9E02-D5D7587686FA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814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0EAE7-8AB7-4501-871E-1D4609D8B542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736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CA572F-CEBD-48AC-9C6F-85586F466C6F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956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884CD-D13D-4C05-8D37-0E50AEC18B79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943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3DFE92-B3C9-46FF-B214-6731D6C85CB3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8125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BD4D-FF63-41E7-8353-31BE8CDE9D07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1098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1D9EF-1285-4CA9-9B2C-713CC255C4AE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1821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FEF981-7556-454F-BAAD-005BCD46CAB1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460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E7CBC-3213-4FEC-8634-D7263882F0F6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7234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5B6EAF-56F0-46E7-B882-8287E7802C91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484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B1AE-C511-4493-AE95-C61C54B076F0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213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93AA9B9-7544-4797-91E6-47D3A12C2A13}" type="datetime1">
              <a:rPr lang="en-US" smtClean="0"/>
              <a:t>2/25/2020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28200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3155" y="1028700"/>
            <a:ext cx="10440145" cy="3416300"/>
          </a:xfrm>
        </p:spPr>
        <p:txBody>
          <a:bodyPr/>
          <a:lstStyle/>
          <a:p>
            <a:r>
              <a:rPr lang="en-US" sz="5400" dirty="0"/>
              <a:t>Input / Output and Interaction – teacher role in SLA &amp; the EFL classroom.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52133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47136"/>
            <a:ext cx="8946541" cy="60012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Relevant Points: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What is Language Input &amp; Output?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Theoretical perspectives:</a:t>
            </a:r>
          </a:p>
          <a:p>
            <a:pPr lvl="1">
              <a:buFont typeface="Courier New" pitchFamily="49" charset="0"/>
              <a:buChar char="o"/>
            </a:pPr>
            <a:r>
              <a:rPr lang="en-GB" sz="2400" dirty="0"/>
              <a:t>Behaviourist Theory; Comprehensible Input Hypothesis; Frequency Theory; </a:t>
            </a:r>
            <a:r>
              <a:rPr lang="en-GB" sz="2400" dirty="0" err="1"/>
              <a:t>Teachability</a:t>
            </a:r>
            <a:r>
              <a:rPr lang="en-GB" sz="2400" dirty="0"/>
              <a:t>; Interactionist Theory; Comprehensible Output Hypothesis; Noticing Hypothesis.</a:t>
            </a:r>
          </a:p>
          <a:p>
            <a:pPr>
              <a:buFont typeface="Wingdings" pitchFamily="2" charset="2"/>
              <a:buChar char="v"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How </a:t>
            </a:r>
            <a:r>
              <a:rPr lang="en-GB" sz="2400" b="1" u="sng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input</a:t>
            </a: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supports learning:</a:t>
            </a:r>
          </a:p>
          <a:p>
            <a:pPr marL="457200" lvl="1" indent="0">
              <a:buNone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a.</a:t>
            </a:r>
            <a:r>
              <a:rPr lang="en-GB" sz="2400" dirty="0"/>
              <a:t>	</a:t>
            </a:r>
            <a:r>
              <a:rPr lang="en-GB" sz="2400" b="1" i="1" dirty="0"/>
              <a:t>intentional learning &amp; incidental learning</a:t>
            </a:r>
          </a:p>
          <a:p>
            <a:pPr marL="457200" lvl="1" indent="0">
              <a:buNone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b.</a:t>
            </a:r>
            <a:r>
              <a:rPr lang="en-GB" sz="2400" dirty="0"/>
              <a:t>	i</a:t>
            </a:r>
            <a:r>
              <a:rPr lang="en-GB" sz="2400" b="1" i="1" dirty="0"/>
              <a:t>nput enhancement &amp; authentic materials </a:t>
            </a:r>
            <a:endParaRPr lang="en-GB" sz="2000" dirty="0"/>
          </a:p>
          <a:p>
            <a:pPr>
              <a:buFont typeface="Wingdings" pitchFamily="2" charset="2"/>
              <a:buChar char="v"/>
            </a:pPr>
            <a:r>
              <a:rPr lang="en-GB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The role of output in language acquisition</a:t>
            </a:r>
          </a:p>
          <a:p>
            <a:pPr lvl="1">
              <a:buFont typeface="Courier New" pitchFamily="49" charset="0"/>
              <a:buChar char="o"/>
            </a:pPr>
            <a:r>
              <a:rPr lang="en-GB" sz="2400" dirty="0"/>
              <a:t>Learner production; corrective feedback; negotiated meaning; noticing; modified interaction.</a:t>
            </a:r>
          </a:p>
          <a:p>
            <a:pPr marL="457200" lvl="1" indent="0">
              <a:buNone/>
            </a:pPr>
            <a:endParaRPr lang="en-GB" sz="2400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8059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71282"/>
          </a:xfrm>
        </p:spPr>
        <p:txBody>
          <a:bodyPr/>
          <a:lstStyle/>
          <a:p>
            <a:r>
              <a:rPr lang="en-GB" dirty="0"/>
              <a:t>Language Input &amp;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2" y="1524000"/>
            <a:ext cx="9334502" cy="44958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INPUT</a:t>
            </a:r>
            <a:r>
              <a:rPr lang="en-GB" dirty="0"/>
              <a:t> is provided by the teacher, other students, &amp; materials – exposure to the L2 </a:t>
            </a:r>
            <a:r>
              <a:rPr lang="en-GB" sz="1400" dirty="0"/>
              <a:t>(</a:t>
            </a:r>
            <a:r>
              <a:rPr lang="en-GB" sz="1400" dirty="0" err="1"/>
              <a:t>VanPatten</a:t>
            </a:r>
            <a:r>
              <a:rPr lang="en-GB" sz="1400" dirty="0"/>
              <a:t> &amp; </a:t>
            </a:r>
            <a:r>
              <a:rPr lang="en-GB" sz="1400" dirty="0" err="1"/>
              <a:t>Benati</a:t>
            </a:r>
            <a:r>
              <a:rPr lang="en-GB" sz="1400" dirty="0"/>
              <a:t> 2010).</a:t>
            </a:r>
          </a:p>
          <a:p>
            <a:pPr lvl="1">
              <a:buFont typeface="Courier New" pitchFamily="49" charset="0"/>
              <a:buChar char="o"/>
            </a:pPr>
            <a:r>
              <a:rPr lang="en-GB" sz="2000" dirty="0"/>
              <a:t>Input refers to ‘</a:t>
            </a:r>
            <a:r>
              <a:rPr lang="en-GB" sz="2000" i="1" dirty="0"/>
              <a:t>the linguistic content of a course</a:t>
            </a:r>
            <a:r>
              <a:rPr lang="en-GB" sz="2000" dirty="0"/>
              <a:t>’ </a:t>
            </a:r>
            <a:r>
              <a:rPr lang="en-GB" sz="1400" dirty="0"/>
              <a:t>(Richards &amp; Rodgers 2014, p.364).</a:t>
            </a:r>
          </a:p>
          <a:p>
            <a:pPr lvl="1">
              <a:buFont typeface="Courier New" pitchFamily="49" charset="0"/>
              <a:buChar char="o"/>
            </a:pPr>
            <a:r>
              <a:rPr lang="en-GB" sz="2000" i="1" dirty="0"/>
              <a:t>‘…[We] see input as providing learners with the data that, potentially, they can process for learning</a:t>
            </a:r>
            <a:r>
              <a:rPr lang="en-GB" sz="2000" dirty="0"/>
              <a:t>.’ </a:t>
            </a:r>
            <a:r>
              <a:rPr lang="en-GB" sz="1400" dirty="0"/>
              <a:t>(Ellis &amp; </a:t>
            </a:r>
            <a:r>
              <a:rPr lang="en-GB" sz="1400" dirty="0" err="1"/>
              <a:t>Shintani</a:t>
            </a:r>
            <a:r>
              <a:rPr lang="en-GB" sz="1400" dirty="0"/>
              <a:t> 2014, p.161)</a:t>
            </a:r>
            <a:r>
              <a:rPr lang="en-GB" sz="2000" dirty="0"/>
              <a:t> ‘…</a:t>
            </a:r>
            <a:r>
              <a:rPr lang="en-GB" sz="2000" i="1" dirty="0"/>
              <a:t>no learning can take place unless learners have access to input’ </a:t>
            </a:r>
            <a:r>
              <a:rPr lang="en-GB" sz="1400" i="1" dirty="0"/>
              <a:t>(p.174).</a:t>
            </a:r>
          </a:p>
          <a:p>
            <a:pPr marL="0" indent="0">
              <a:buFont typeface="Wingdings" pitchFamily="2" charset="2"/>
              <a:buChar char="v"/>
            </a:pPr>
            <a:r>
              <a:rPr lang="en-GB" dirty="0"/>
              <a:t>   	</a:t>
            </a:r>
            <a:r>
              <a:rPr lang="en-GB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OUTPUT </a:t>
            </a:r>
            <a:r>
              <a:rPr lang="en-GB" dirty="0"/>
              <a:t>is produced by learners to communicate meaning; written &amp; 	spoken. </a:t>
            </a:r>
          </a:p>
          <a:p>
            <a:pPr marL="0" indent="0">
              <a:buNone/>
            </a:pPr>
            <a:r>
              <a:rPr lang="en-GB" dirty="0"/>
              <a:t>	Learner output can trigger input modification </a:t>
            </a:r>
            <a:r>
              <a:rPr lang="en-GB" sz="1400" dirty="0"/>
              <a:t>(</a:t>
            </a:r>
            <a:r>
              <a:rPr lang="en-GB" sz="1400" dirty="0" err="1"/>
              <a:t>Vanpatten</a:t>
            </a:r>
            <a:r>
              <a:rPr lang="en-GB" sz="1400" dirty="0"/>
              <a:t> &amp; </a:t>
            </a:r>
            <a:r>
              <a:rPr lang="en-GB" sz="1400" dirty="0" err="1"/>
              <a:t>Benati</a:t>
            </a:r>
            <a:r>
              <a:rPr lang="en-GB" sz="1400" dirty="0"/>
              <a:t>, 2010).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	</a:t>
            </a:r>
            <a:r>
              <a:rPr lang="en-GB" dirty="0"/>
              <a:t>Modified input may promote noticing which	can facilitate acquisition 	to an extent (Swain1995). </a:t>
            </a:r>
          </a:p>
          <a:p>
            <a:pPr marL="0" indent="0">
              <a:buNone/>
            </a:pPr>
            <a:endParaRPr lang="en-GB" sz="2400" dirty="0"/>
          </a:p>
          <a:p>
            <a:endParaRPr lang="en-GB" sz="24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2400" dirty="0"/>
          </a:p>
          <a:p>
            <a:pPr marL="457200" lvl="1" indent="0">
              <a:buNone/>
            </a:pPr>
            <a:endParaRPr lang="en-GB" sz="2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2568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673100"/>
            <a:ext cx="8946541" cy="55752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/>
              <a:t>Different Kinds of Input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Input in the communicative sense – unfocused, catering to incidental learning:</a:t>
            </a:r>
          </a:p>
          <a:p>
            <a:pPr marL="0" indent="0">
              <a:buNone/>
            </a:pPr>
            <a:r>
              <a:rPr lang="en-GB" dirty="0"/>
              <a:t>This is the language that learners are exposed to in a </a:t>
            </a:r>
            <a:r>
              <a:rPr lang="en-GB" b="1" i="1" dirty="0"/>
              <a:t>communicative context </a:t>
            </a:r>
            <a:r>
              <a:rPr lang="en-GB" dirty="0"/>
              <a:t>– language processed while listening/reading for meaning</a:t>
            </a:r>
            <a:r>
              <a:rPr lang="en-GB" sz="1600" dirty="0"/>
              <a:t> (</a:t>
            </a:r>
            <a:r>
              <a:rPr lang="en-GB" sz="1600" dirty="0" err="1"/>
              <a:t>VanPatten</a:t>
            </a:r>
            <a:r>
              <a:rPr lang="en-GB" sz="1600" dirty="0"/>
              <a:t> &amp; </a:t>
            </a:r>
            <a:r>
              <a:rPr lang="en-GB" sz="1600" dirty="0" err="1"/>
              <a:t>Benati</a:t>
            </a:r>
            <a:r>
              <a:rPr lang="en-GB" sz="1600" dirty="0"/>
              <a:t> (2010). </a:t>
            </a:r>
          </a:p>
          <a:p>
            <a:pPr marL="0" indent="0">
              <a:buNone/>
            </a:pPr>
            <a:r>
              <a:rPr lang="en-GB" dirty="0"/>
              <a:t>Input as the ‘</a:t>
            </a:r>
            <a:r>
              <a:rPr lang="en-GB" i="1" dirty="0"/>
              <a:t>data source for acquisition</a:t>
            </a:r>
            <a:r>
              <a:rPr lang="en-GB" dirty="0"/>
              <a:t>’ NOT for intentional teaching or practice of grammar </a:t>
            </a:r>
            <a:r>
              <a:rPr lang="en-GB" sz="1600" dirty="0"/>
              <a:t>(p.95).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Focused Input – promoting intentional learning through input enhancement</a:t>
            </a:r>
          </a:p>
          <a:p>
            <a:pPr marL="0" indent="0">
              <a:buNone/>
            </a:pPr>
            <a:r>
              <a:rPr lang="en-GB" dirty="0"/>
              <a:t>Processing ‘Focused’ input ‘</a:t>
            </a:r>
            <a:r>
              <a:rPr lang="en-GB" i="1" dirty="0"/>
              <a:t>involves the manipulation of the input that learners are exposed to or are required to process</a:t>
            </a:r>
            <a:r>
              <a:rPr lang="en-GB" dirty="0"/>
              <a:t>’</a:t>
            </a:r>
            <a:r>
              <a:rPr lang="en-GB" sz="1600" dirty="0"/>
              <a:t>(Ellis 2012, p.285), </a:t>
            </a:r>
            <a:r>
              <a:rPr lang="en-GB" dirty="0"/>
              <a:t>such as highlighting, underlining formal features, giving negative feedback. Focused Input is used to explicitly focus on form.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43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711200"/>
            <a:ext cx="8946541" cy="55371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1700" dirty="0"/>
          </a:p>
          <a:p>
            <a:pPr marL="0" lvl="1" indent="0">
              <a:buNone/>
            </a:pPr>
            <a:endParaRPr lang="en-GB" sz="2400" b="1" dirty="0"/>
          </a:p>
          <a:p>
            <a:pPr marL="0" lvl="1" indent="0">
              <a:buNone/>
            </a:pPr>
            <a:r>
              <a:rPr lang="en-GB" sz="2400" b="1" dirty="0"/>
              <a:t>Questions to discuss:</a:t>
            </a:r>
            <a:r>
              <a:rPr lang="en-GB" sz="2400" dirty="0"/>
              <a:t>	</a:t>
            </a:r>
          </a:p>
          <a:p>
            <a:pPr marL="457200" lvl="1" indent="-457200"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In what way can these (focused/unfocused inputs) overlap?</a:t>
            </a:r>
          </a:p>
          <a:p>
            <a:pPr marL="457200" lvl="1" indent="-457200"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How can intentional and incidental learning happen concurrently?</a:t>
            </a:r>
          </a:p>
          <a:p>
            <a:pPr marL="457200" lvl="1" indent="-457200">
              <a:buNone/>
            </a:pPr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----------------------------------------------------------------------------------</a:t>
            </a:r>
            <a:endParaRPr lang="en-GB" dirty="0"/>
          </a:p>
          <a:p>
            <a:pPr>
              <a:buNone/>
            </a:pPr>
            <a:r>
              <a:rPr lang="en-GB" b="1" dirty="0"/>
              <a:t>	Consider</a:t>
            </a:r>
            <a:r>
              <a:rPr lang="en-GB" dirty="0"/>
              <a:t> </a:t>
            </a:r>
            <a:r>
              <a:rPr lang="en-GB" b="1" i="1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peer reviewing of L2L’s written work </a:t>
            </a:r>
            <a:r>
              <a:rPr lang="en-GB" b="1" i="1" u="sng" dirty="0"/>
              <a:t>without</a:t>
            </a:r>
            <a:r>
              <a:rPr lang="en-GB" dirty="0"/>
              <a:t> explicit instruction to focus on specific formal language items.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What can learners gain from reading each others’ work?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How could both incidental and intentional learning occur during this kind of feedback?</a:t>
            </a:r>
          </a:p>
          <a:p>
            <a:pPr>
              <a:buNone/>
            </a:pPr>
            <a:r>
              <a:rPr lang="en-GB" dirty="0"/>
              <a:t>TASK:</a:t>
            </a:r>
          </a:p>
          <a:p>
            <a:pPr>
              <a:buNone/>
            </a:pPr>
            <a:r>
              <a:rPr lang="en-GB" dirty="0"/>
              <a:t>	Consider these issues with a partner  - look through a sample of L2L’s writing and decide together how it could be used in class to </a:t>
            </a:r>
            <a:r>
              <a:rPr lang="en-GB" dirty="0" err="1"/>
              <a:t>faciltate</a:t>
            </a:r>
            <a:r>
              <a:rPr lang="en-GB" dirty="0"/>
              <a:t> both intentional and incidental learning.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5916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55382"/>
          </a:xfrm>
        </p:spPr>
        <p:txBody>
          <a:bodyPr/>
          <a:lstStyle/>
          <a:p>
            <a:r>
              <a:rPr lang="en-GB" dirty="0"/>
              <a:t>Theoretical Perspectives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308100"/>
            <a:ext cx="8946541" cy="4940299"/>
          </a:xfrm>
        </p:spPr>
        <p:txBody>
          <a:bodyPr>
            <a:normAutofit/>
          </a:bodyPr>
          <a:lstStyle/>
          <a:p>
            <a:r>
              <a:rPr lang="en-GB" dirty="0"/>
              <a:t>SLA Research brought about changes in knowledge about how we acquire language - Behaviourism fell out of favour, 1970s.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Frequency of input </a:t>
            </a:r>
            <a:r>
              <a:rPr lang="en-GB" dirty="0"/>
              <a:t>– Larsen-Freeman (1976) found high correlation between acquisition &amp; frequency of input. </a:t>
            </a:r>
            <a:r>
              <a:rPr lang="en-GB" dirty="0" err="1"/>
              <a:t>Gass</a:t>
            </a:r>
            <a:r>
              <a:rPr lang="en-GB" dirty="0"/>
              <a:t> &amp; Mackey (2002) state </a:t>
            </a:r>
            <a:r>
              <a:rPr lang="en-GB" i="1" u="sng" dirty="0"/>
              <a:t>frequent opportunities</a:t>
            </a:r>
            <a:r>
              <a:rPr lang="en-GB" i="1" dirty="0"/>
              <a:t> </a:t>
            </a:r>
            <a:r>
              <a:rPr lang="en-GB" dirty="0"/>
              <a:t>for interaction necessary to relate form and function.</a:t>
            </a:r>
          </a:p>
          <a:p>
            <a:endParaRPr lang="en-GB" dirty="0"/>
          </a:p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Comprehensible Input Hypothesis </a:t>
            </a:r>
            <a:r>
              <a:rPr lang="en-GB" dirty="0"/>
              <a:t>– (</a:t>
            </a:r>
            <a:r>
              <a:rPr lang="en-GB" dirty="0" err="1"/>
              <a:t>Krashen</a:t>
            </a:r>
            <a:r>
              <a:rPr lang="en-GB" dirty="0"/>
              <a:t> 1981) As learners are exposed to and interact with language they ‘pick it up’ – acquisition is natural process rather than learned language, comprehensible input is the key to acquisition. </a:t>
            </a:r>
          </a:p>
          <a:p>
            <a:pPr lvl="1"/>
            <a:r>
              <a:rPr lang="en-GB" dirty="0"/>
              <a:t>Input must be understood, pitched at just above the level of language ability of the learner – (comprehensible +1).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019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660400"/>
            <a:ext cx="8946541" cy="558799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Interactionist Theory </a:t>
            </a:r>
            <a:r>
              <a:rPr lang="en-GB" dirty="0"/>
              <a:t>– </a:t>
            </a:r>
            <a:r>
              <a:rPr lang="en-GB" dirty="0" err="1"/>
              <a:t>Gass</a:t>
            </a:r>
            <a:r>
              <a:rPr lang="en-GB" dirty="0"/>
              <a:t> (1997, 2003) and Mackey &amp; </a:t>
            </a:r>
            <a:r>
              <a:rPr lang="en-GB" dirty="0" err="1"/>
              <a:t>Philp</a:t>
            </a:r>
            <a:r>
              <a:rPr lang="en-GB" dirty="0"/>
              <a:t> (1998) Acquisition requires interactional opportunities between learners and others to relate form and function – ‘meaningful’ conversational input leads to acquisition of grammar &amp; vocabulary. </a:t>
            </a:r>
          </a:p>
          <a:p>
            <a:pPr>
              <a:buNone/>
            </a:pPr>
            <a:r>
              <a:rPr lang="en-GB" dirty="0"/>
              <a:t>	Acquisition is input dependent – modification &amp; conversational feedback can lead to noticing (perceiving &amp; processing language) and acquisition – i.e. ‘incidental’ learning.</a:t>
            </a:r>
          </a:p>
          <a:p>
            <a:pPr marL="0" indent="0">
              <a:buNone/>
            </a:pPr>
            <a:endParaRPr lang="en-GB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r>
              <a:rPr lang="en-GB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Teachability</a:t>
            </a:r>
            <a:r>
              <a:rPr lang="en-GB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/>
              <a:t>– </a:t>
            </a:r>
            <a:r>
              <a:rPr lang="en-GB" dirty="0" err="1"/>
              <a:t>Pienemann</a:t>
            </a:r>
            <a:r>
              <a:rPr lang="en-GB" dirty="0"/>
              <a:t> (1988, 1989)</a:t>
            </a:r>
          </a:p>
          <a:p>
            <a:pPr>
              <a:buNone/>
            </a:pPr>
            <a:r>
              <a:rPr lang="en-GB" dirty="0"/>
              <a:t>	Explicit teaching can speed up acquisition BUT learner must be ready and teaching pitched one step above level of ability (see also comprehensible input theory). </a:t>
            </a:r>
          </a:p>
          <a:p>
            <a:pPr>
              <a:buNone/>
            </a:pPr>
            <a:r>
              <a:rPr lang="en-GB" dirty="0"/>
              <a:t>	Learners go through stages of learning and processing procedure levels.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Teaching ineffective &amp; acquisition can not occur if the learner is not at the right stage – does not have the processing capability.	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Effects of instruction can be curtailed by processing development.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798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453082"/>
            <a:ext cx="10083672" cy="57953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Comprehensible Output Theory</a:t>
            </a:r>
            <a:r>
              <a:rPr lang="en-GB" dirty="0"/>
              <a:t> (Swain 1985)</a:t>
            </a:r>
          </a:p>
          <a:p>
            <a:pPr>
              <a:buNone/>
            </a:pPr>
            <a:r>
              <a:rPr lang="en-GB" dirty="0"/>
              <a:t>	</a:t>
            </a:r>
          </a:p>
          <a:p>
            <a:pPr>
              <a:buNone/>
            </a:pPr>
            <a:r>
              <a:rPr lang="en-GB" dirty="0"/>
              <a:t>	L2Ls’ modified language output – comprehensible output produced at level of speaker competence (communicating with other English speakers).</a:t>
            </a:r>
          </a:p>
          <a:p>
            <a:pPr>
              <a:buNone/>
            </a:pPr>
            <a:r>
              <a:rPr lang="en-GB" dirty="0"/>
              <a:t>	Output demands negotiation of meaning    	  facilitates grammatical competence.</a:t>
            </a:r>
          </a:p>
          <a:p>
            <a:pPr>
              <a:buNone/>
            </a:pPr>
            <a:r>
              <a:rPr lang="en-GB" dirty="0"/>
              <a:t>	3 ways:</a:t>
            </a:r>
          </a:p>
          <a:p>
            <a:pPr lvl="1">
              <a:buFont typeface="Wingdings" pitchFamily="2" charset="2"/>
              <a:buChar char="v"/>
            </a:pPr>
            <a:r>
              <a:rPr lang="en-GB" dirty="0"/>
              <a:t>Noticing – recognising and understanding problems</a:t>
            </a:r>
          </a:p>
          <a:p>
            <a:pPr lvl="1">
              <a:buFont typeface="Wingdings" pitchFamily="2" charset="2"/>
              <a:buChar char="v"/>
            </a:pPr>
            <a:r>
              <a:rPr lang="en-GB" dirty="0"/>
              <a:t>Enabling ‘testing’ of L2 understanding - modifying L2 output where necessary</a:t>
            </a:r>
          </a:p>
          <a:p>
            <a:pPr lvl="1">
              <a:buFont typeface="Wingdings" pitchFamily="2" charset="2"/>
              <a:buChar char="v"/>
            </a:pPr>
            <a:r>
              <a:rPr lang="en-GB" dirty="0"/>
              <a:t>Negotiating for meaning  - promotes reflection on grammatical problems</a:t>
            </a:r>
          </a:p>
          <a:p>
            <a:pPr lvl="1">
              <a:buNone/>
            </a:pPr>
            <a:endParaRPr lang="en-GB" dirty="0"/>
          </a:p>
          <a:p>
            <a:pPr lvl="1">
              <a:buNone/>
            </a:pPr>
            <a:r>
              <a:rPr lang="en-GB" dirty="0" err="1"/>
              <a:t>Krashen</a:t>
            </a:r>
            <a:r>
              <a:rPr lang="en-GB" dirty="0"/>
              <a:t> (1998): against the Output role in grammar acquisition.</a:t>
            </a:r>
          </a:p>
          <a:p>
            <a:pPr lvl="1">
              <a:buNone/>
            </a:pPr>
            <a:r>
              <a:rPr lang="en-GB" dirty="0"/>
              <a:t>Long (1996) and Pica (1994): facilitates learner analysis but not necessary </a:t>
            </a:r>
          </a:p>
          <a:p>
            <a:pPr lvl="1">
              <a:buNone/>
            </a:pPr>
            <a:r>
              <a:rPr lang="en-GB" dirty="0"/>
              <a:t>Recent studies: Output can </a:t>
            </a:r>
            <a:r>
              <a:rPr lang="en-GB" b="1" i="1" dirty="0"/>
              <a:t>assist</a:t>
            </a:r>
            <a:r>
              <a:rPr lang="en-GB" dirty="0"/>
              <a:t> acquisition (De la Fuente 2002; </a:t>
            </a:r>
            <a:r>
              <a:rPr lang="en-GB" dirty="0" err="1"/>
              <a:t>Loewen</a:t>
            </a:r>
            <a:r>
              <a:rPr lang="en-GB" dirty="0"/>
              <a:t> 2005)</a:t>
            </a:r>
          </a:p>
          <a:p>
            <a:pPr lvl="1">
              <a:buFont typeface="Wingdings" pitchFamily="2" charset="2"/>
              <a:buChar char="v"/>
            </a:pPr>
            <a:endParaRPr lang="en-GB" dirty="0"/>
          </a:p>
        </p:txBody>
      </p:sp>
      <p:sp>
        <p:nvSpPr>
          <p:cNvPr id="2" name="Right Arrow 1"/>
          <p:cNvSpPr/>
          <p:nvPr/>
        </p:nvSpPr>
        <p:spPr>
          <a:xfrm>
            <a:off x="6853880" y="2174790"/>
            <a:ext cx="280087" cy="23065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8778" y="537385"/>
            <a:ext cx="8946541" cy="60496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Intentional OR Incidental Learning &amp; Teaching – what is your aim?</a:t>
            </a:r>
          </a:p>
          <a:p>
            <a:pPr>
              <a:buNone/>
            </a:pPr>
            <a:endParaRPr lang="en-GB" b="1" dirty="0">
              <a:solidFill>
                <a:schemeClr val="bg2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Authentic Language </a:t>
            </a:r>
            <a:r>
              <a:rPr lang="en-GB" dirty="0"/>
              <a:t>is natural language – teachers can offer</a:t>
            </a:r>
          </a:p>
          <a:p>
            <a:pPr>
              <a:buNone/>
            </a:pPr>
            <a:r>
              <a:rPr lang="en-GB" dirty="0"/>
              <a:t>opportunities to encounter ‘real’ language.</a:t>
            </a:r>
          </a:p>
          <a:p>
            <a:pPr>
              <a:buNone/>
            </a:pPr>
            <a:r>
              <a:rPr lang="en-GB" dirty="0"/>
              <a:t>Consider the BBC News listening text provided – how could it be used</a:t>
            </a:r>
          </a:p>
          <a:p>
            <a:pPr>
              <a:buNone/>
            </a:pPr>
            <a:r>
              <a:rPr lang="en-GB" dirty="0"/>
              <a:t>to provide for </a:t>
            </a: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a) intentional </a:t>
            </a:r>
            <a:r>
              <a:rPr lang="en-GB" dirty="0"/>
              <a:t>and </a:t>
            </a:r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b) incidental </a:t>
            </a:r>
            <a:r>
              <a:rPr lang="en-GB" dirty="0"/>
              <a:t>language learning?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/>
              <a:t>DISCUSS:</a:t>
            </a:r>
          </a:p>
          <a:p>
            <a:r>
              <a:rPr lang="en-GB" dirty="0"/>
              <a:t>Should language be simplified for use in the classroom?</a:t>
            </a:r>
          </a:p>
          <a:p>
            <a:r>
              <a:rPr lang="en-GB" dirty="0"/>
              <a:t>In what ways can we adapt speech to learners when teaching? Why?</a:t>
            </a:r>
          </a:p>
          <a:p>
            <a:r>
              <a:rPr lang="en-GB" dirty="0"/>
              <a:t>Authentic or non-authentic language – can we use authentic texts?</a:t>
            </a:r>
          </a:p>
          <a:p>
            <a:pPr>
              <a:buNone/>
            </a:pPr>
            <a:r>
              <a:rPr lang="en-GB" dirty="0"/>
              <a:t>Consider the BBC Video shown – how could you use this with a group</a:t>
            </a:r>
          </a:p>
          <a:p>
            <a:pPr>
              <a:buNone/>
            </a:pPr>
            <a:r>
              <a:rPr lang="en-GB" dirty="0"/>
              <a:t>of learners at a level of language use lower than the text?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508000"/>
            <a:ext cx="8946541" cy="5740399"/>
          </a:xfrm>
        </p:spPr>
        <p:txBody>
          <a:bodyPr/>
          <a:lstStyle/>
          <a:p>
            <a:pPr>
              <a:buNone/>
            </a:pPr>
            <a:r>
              <a:rPr lang="en-GB" dirty="0"/>
              <a:t>Some issues to think about:</a:t>
            </a:r>
          </a:p>
          <a:p>
            <a:r>
              <a:rPr lang="en-GB" dirty="0"/>
              <a:t>Language opportunities: sources of input - Teacher, peers, materials – provide for a variety, not always teacher-focused.</a:t>
            </a:r>
          </a:p>
          <a:p>
            <a:endParaRPr lang="en-GB" dirty="0"/>
          </a:p>
          <a:p>
            <a:r>
              <a:rPr lang="en-GB" dirty="0"/>
              <a:t>Input is more than the sentences of language provided.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Samples of language (input) – how ‘correct’ should this be?</a:t>
            </a:r>
          </a:p>
          <a:p>
            <a:pPr marL="742950" lvl="2" indent="-342900">
              <a:buFont typeface="Arial" pitchFamily="34" charset="0"/>
              <a:buChar char="•"/>
            </a:pPr>
            <a:r>
              <a:rPr lang="en-GB" dirty="0"/>
              <a:t>Consider – is the </a:t>
            </a:r>
            <a:r>
              <a:rPr lang="en-GB" dirty="0" err="1"/>
              <a:t>interlanguage</a:t>
            </a:r>
            <a:r>
              <a:rPr lang="en-GB" dirty="0"/>
              <a:t> that peers provide useful to learners’ acquisition? Is it important that the utterances they hear should be correct?</a:t>
            </a:r>
          </a:p>
          <a:p>
            <a:endParaRPr lang="en-GB" dirty="0"/>
          </a:p>
          <a:p>
            <a:r>
              <a:rPr lang="en-GB" dirty="0"/>
              <a:t>Be aware Teacher Talking Time (TTT) usually amounts to too much – learners’ oral output should be maximised.</a:t>
            </a:r>
          </a:p>
          <a:p>
            <a:pPr lvl="1">
              <a:buFont typeface="Arial" pitchFamily="34" charset="0"/>
              <a:buChar char="•"/>
            </a:pPr>
            <a:r>
              <a:rPr lang="en-GB" dirty="0"/>
              <a:t>Consider the use of methods to allow more learner input opportunity – Task based learning for instance.</a:t>
            </a:r>
          </a:p>
          <a:p>
            <a:pPr lvl="1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72995"/>
            <a:ext cx="8946541" cy="6367847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/>
              <a:t>Sources</a:t>
            </a:r>
          </a:p>
          <a:p>
            <a:r>
              <a:rPr lang="en-GB" dirty="0" err="1"/>
              <a:t>Benati</a:t>
            </a:r>
            <a:r>
              <a:rPr lang="en-GB" dirty="0"/>
              <a:t> , A.G. (2013) </a:t>
            </a:r>
            <a:r>
              <a:rPr lang="en-GB" i="1" dirty="0"/>
              <a:t>Issues in Second Language Teaching</a:t>
            </a:r>
            <a:r>
              <a:rPr lang="en-GB" dirty="0"/>
              <a:t>. Sheffield: Equinox Publishing Ltd.</a:t>
            </a:r>
          </a:p>
          <a:p>
            <a:r>
              <a:rPr lang="en-GB" dirty="0"/>
              <a:t>Cook, V. (2008) </a:t>
            </a:r>
            <a:r>
              <a:rPr lang="en-GB" i="1" dirty="0"/>
              <a:t>Second Language Learning &amp; Language Teaching</a:t>
            </a:r>
            <a:r>
              <a:rPr lang="en-GB" dirty="0"/>
              <a:t>, Fourth Edition. </a:t>
            </a:r>
            <a:r>
              <a:rPr lang="en-GB" dirty="0" err="1"/>
              <a:t>Oxon:Routledge</a:t>
            </a:r>
            <a:endParaRPr lang="en-GB" dirty="0"/>
          </a:p>
          <a:p>
            <a:r>
              <a:rPr lang="en-GB" dirty="0"/>
              <a:t>Ellis, R. (2012)  Language Teaching Research and Language Pedagogy, London: Wiley-Blackwell.</a:t>
            </a:r>
          </a:p>
          <a:p>
            <a:r>
              <a:rPr lang="en-GB" dirty="0"/>
              <a:t>Ellis , R. &amp; N. </a:t>
            </a:r>
            <a:r>
              <a:rPr lang="en-GB" dirty="0" err="1"/>
              <a:t>Shintani</a:t>
            </a:r>
            <a:r>
              <a:rPr lang="en-GB" dirty="0"/>
              <a:t> (2014) </a:t>
            </a:r>
            <a:r>
              <a:rPr lang="en-GB" i="1" dirty="0"/>
              <a:t>Exploring Language Pedagogy through Second Language Acquisition Research.</a:t>
            </a:r>
            <a:r>
              <a:rPr lang="en-GB" dirty="0"/>
              <a:t> Oxon: </a:t>
            </a:r>
            <a:r>
              <a:rPr lang="en-GB" dirty="0" err="1"/>
              <a:t>Routledge</a:t>
            </a:r>
            <a:endParaRPr lang="en-GB" dirty="0"/>
          </a:p>
          <a:p>
            <a:r>
              <a:rPr lang="en-GB" dirty="0" err="1"/>
              <a:t>Gass</a:t>
            </a:r>
            <a:r>
              <a:rPr lang="en-GB" dirty="0"/>
              <a:t>, S.M. &amp; A. Mackey (2002) Frequency Effects and Second Language Acquisition, </a:t>
            </a:r>
            <a:r>
              <a:rPr lang="en-GB" i="1" dirty="0"/>
              <a:t>Studies in Second Language Acquisition</a:t>
            </a:r>
            <a:r>
              <a:rPr lang="en-GB" dirty="0"/>
              <a:t> 24, 249-260.</a:t>
            </a:r>
          </a:p>
          <a:p>
            <a:r>
              <a:rPr lang="en-GB" dirty="0"/>
              <a:t>Richards, J. C. &amp; Rodgers, T.S.  (2014) Approaches and Methods in Language Teaching. Cambridge: CUP</a:t>
            </a:r>
          </a:p>
          <a:p>
            <a:r>
              <a:rPr lang="en-GB" dirty="0" err="1"/>
              <a:t>VanPatten</a:t>
            </a:r>
            <a:r>
              <a:rPr lang="en-GB" dirty="0"/>
              <a:t>, B. &amp; A.G. </a:t>
            </a:r>
            <a:r>
              <a:rPr lang="en-GB" dirty="0" err="1"/>
              <a:t>Benati</a:t>
            </a:r>
            <a:r>
              <a:rPr lang="en-GB" dirty="0"/>
              <a:t> (2010) Key Terms in Second Language Acquisition. London: Bloomsbury</a:t>
            </a:r>
          </a:p>
          <a:p>
            <a:r>
              <a:rPr lang="en-GB" dirty="0"/>
              <a:t>Del la Fuente, M. (2002) Negotiation and oral acquisition of L2 vocabulary: the roles of input and output in the receptive and productive acquisition of words. </a:t>
            </a:r>
            <a:r>
              <a:rPr lang="en-GB" i="1" dirty="0"/>
              <a:t>Studies in Second Language Acquisition </a:t>
            </a:r>
            <a:r>
              <a:rPr lang="en-GB" dirty="0"/>
              <a:t>24(1), 81-112.</a:t>
            </a:r>
          </a:p>
          <a:p>
            <a:r>
              <a:rPr lang="en-GB" dirty="0" err="1"/>
              <a:t>Gass</a:t>
            </a:r>
            <a:r>
              <a:rPr lang="en-GB" dirty="0"/>
              <a:t> , S.M. (1997) </a:t>
            </a:r>
            <a:r>
              <a:rPr lang="en-GB" i="1" dirty="0"/>
              <a:t>Input, interaction, and the second language learner</a:t>
            </a:r>
            <a:r>
              <a:rPr lang="en-GB" dirty="0"/>
              <a:t>. Mahwah, NJ: Lawrence Erlbaum Associates.</a:t>
            </a:r>
          </a:p>
          <a:p>
            <a:r>
              <a:rPr lang="en-GB" dirty="0" err="1"/>
              <a:t>Gass</a:t>
            </a:r>
            <a:r>
              <a:rPr lang="en-GB" dirty="0"/>
              <a:t> , S.M. (2003) Input and Interaction. in C.J. Doughty &amp; M.H. Long (</a:t>
            </a:r>
            <a:r>
              <a:rPr lang="en-GB" dirty="0" err="1"/>
              <a:t>eds</a:t>
            </a:r>
            <a:r>
              <a:rPr lang="en-GB" dirty="0"/>
              <a:t>) The Handbook of Second Language Acquisition (pp.224-255). Oxford: </a:t>
            </a:r>
            <a:r>
              <a:rPr lang="en-GB"/>
              <a:t>Blackwell.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CFF6E-4420-4886-8F95-533BF1A17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E655D9-FC9F-43C5-A6F3-936264D210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Krashen , S. (1981) </a:t>
            </a:r>
            <a:r>
              <a:rPr lang="en-GB" i="1" dirty="0"/>
              <a:t>Second Language Acquisition and Second Language Learning</a:t>
            </a:r>
            <a:r>
              <a:rPr lang="en-GB" dirty="0"/>
              <a:t>. Oxford: Pergamon.</a:t>
            </a:r>
          </a:p>
          <a:p>
            <a:r>
              <a:rPr lang="en-GB" dirty="0"/>
              <a:t>Krashen, S. (1998)  Comprehensible Output? </a:t>
            </a:r>
            <a:r>
              <a:rPr lang="en-GB" i="1" dirty="0"/>
              <a:t>System</a:t>
            </a:r>
            <a:r>
              <a:rPr lang="en-GB" dirty="0"/>
              <a:t> 26(2), 175-82</a:t>
            </a:r>
          </a:p>
          <a:p>
            <a:r>
              <a:rPr lang="en-GB" dirty="0"/>
              <a:t>Larsen Freeman , D. (1976) An explanation for the morpheme acquisition order of second language learners. </a:t>
            </a:r>
            <a:r>
              <a:rPr lang="en-GB" i="1" dirty="0"/>
              <a:t>Language Learning</a:t>
            </a:r>
            <a:r>
              <a:rPr lang="en-GB" dirty="0"/>
              <a:t> 26(1), 125-34.</a:t>
            </a:r>
          </a:p>
          <a:p>
            <a:r>
              <a:rPr lang="en-GB" dirty="0"/>
              <a:t>Loewen, S.  (2005)  Incidental focus on form and second language learning. </a:t>
            </a:r>
            <a:r>
              <a:rPr lang="en-GB" i="1" dirty="0"/>
              <a:t>Studies in Second Language Acquisition</a:t>
            </a:r>
            <a:r>
              <a:rPr lang="en-GB" dirty="0"/>
              <a:t> , 27(3), 361-86.</a:t>
            </a:r>
          </a:p>
          <a:p>
            <a:r>
              <a:rPr lang="en-GB" dirty="0"/>
              <a:t>Long, M. (1996) The role of the linguistic environment  in second language acquisition. In W. Ritchie and </a:t>
            </a:r>
            <a:r>
              <a:rPr lang="en-GB" dirty="0" err="1"/>
              <a:t>T.Bhatia</a:t>
            </a:r>
            <a:r>
              <a:rPr lang="en-GB" dirty="0"/>
              <a:t> (eds.) </a:t>
            </a:r>
            <a:r>
              <a:rPr lang="en-GB" i="1" dirty="0"/>
              <a:t>Handbook of Second Language Acquisition</a:t>
            </a:r>
            <a:r>
              <a:rPr lang="en-GB" dirty="0"/>
              <a:t>, San Diego, CA: Academic Press.</a:t>
            </a:r>
          </a:p>
          <a:p>
            <a:r>
              <a:rPr lang="en-GB" dirty="0"/>
              <a:t>Mackey, A. &amp; J. Philp (1998)  Conversational interaction on second language development: Recasts, responses and red herrings? </a:t>
            </a:r>
            <a:r>
              <a:rPr lang="en-GB" i="1" dirty="0"/>
              <a:t>Modern Language Journal,</a:t>
            </a:r>
            <a:r>
              <a:rPr lang="en-GB" dirty="0"/>
              <a:t> 82, 338-356</a:t>
            </a:r>
          </a:p>
          <a:p>
            <a:r>
              <a:rPr lang="en-GB" dirty="0"/>
              <a:t>Pica,  T. (1994) Questions from the language classroom: research perspectives. TESOL Quarterly 28 (1), 49-79.</a:t>
            </a:r>
          </a:p>
          <a:p>
            <a:r>
              <a:rPr lang="en-GB" dirty="0" err="1"/>
              <a:t>Pienemann</a:t>
            </a:r>
            <a:r>
              <a:rPr lang="en-GB" dirty="0"/>
              <a:t> , M. (1989) Is language teachable? Psycholinguistic experiments and hypotheses. </a:t>
            </a:r>
            <a:r>
              <a:rPr lang="en-GB" i="1" dirty="0"/>
              <a:t>Applied Linguistics </a:t>
            </a:r>
            <a:r>
              <a:rPr lang="en-GB" dirty="0"/>
              <a:t>10(1), 52-79.</a:t>
            </a:r>
          </a:p>
          <a:p>
            <a:r>
              <a:rPr lang="en-GB" dirty="0" err="1"/>
              <a:t>Pienemann</a:t>
            </a:r>
            <a:r>
              <a:rPr lang="en-GB" dirty="0"/>
              <a:t> , M. (1998)  </a:t>
            </a:r>
            <a:r>
              <a:rPr lang="en-GB" i="1" dirty="0"/>
              <a:t>Language Processing and Second Language Development: </a:t>
            </a:r>
            <a:r>
              <a:rPr lang="en-GB" i="1" dirty="0" err="1"/>
              <a:t>Processibility</a:t>
            </a:r>
            <a:r>
              <a:rPr lang="en-GB" i="1" dirty="0"/>
              <a:t> Theory. </a:t>
            </a:r>
            <a:r>
              <a:rPr lang="en-GB" dirty="0"/>
              <a:t>Amsterdam: John </a:t>
            </a:r>
            <a:r>
              <a:rPr lang="en-GB" dirty="0" err="1"/>
              <a:t>Benjamins</a:t>
            </a:r>
            <a:r>
              <a:rPr lang="en-GB" dirty="0"/>
              <a:t>.</a:t>
            </a:r>
          </a:p>
          <a:p>
            <a:r>
              <a:rPr lang="en-GB" dirty="0"/>
              <a:t>Swain , M. (1995) Three functions of output in second language learning.  In </a:t>
            </a:r>
            <a:r>
              <a:rPr lang="en-GB" dirty="0" err="1"/>
              <a:t>G.Cook</a:t>
            </a:r>
            <a:r>
              <a:rPr lang="en-GB" dirty="0"/>
              <a:t> &amp; B. </a:t>
            </a:r>
            <a:r>
              <a:rPr lang="en-GB" dirty="0" err="1"/>
              <a:t>Seidlhofer</a:t>
            </a:r>
            <a:r>
              <a:rPr lang="en-GB" dirty="0"/>
              <a:t> (eds) Principles and Practice in Applied Linguistics (pp.125-144). Oxford: Oxford University Press.</a:t>
            </a:r>
          </a:p>
          <a:p>
            <a:r>
              <a:rPr lang="en-GB" dirty="0"/>
              <a:t>Swain , M. (1985) Communicative Competence: Some roles of </a:t>
            </a:r>
            <a:r>
              <a:rPr lang="en-GB" dirty="0" err="1"/>
              <a:t>comprenhensible</a:t>
            </a:r>
            <a:r>
              <a:rPr lang="en-GB" dirty="0"/>
              <a:t> input and comprehensible output in its development. In </a:t>
            </a:r>
            <a:r>
              <a:rPr lang="en-GB" dirty="0" err="1"/>
              <a:t>S.Gass</a:t>
            </a:r>
            <a:r>
              <a:rPr lang="en-GB" dirty="0"/>
              <a:t> &amp; </a:t>
            </a:r>
            <a:r>
              <a:rPr lang="en-GB" dirty="0" err="1"/>
              <a:t>C.Madden</a:t>
            </a:r>
            <a:r>
              <a:rPr lang="en-GB" dirty="0"/>
              <a:t> (eds) Input in Second Language Acquisition (pp. 235-253). Rowley MA: Newbury House.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9E5F31-C62C-4BEA-8FE9-BEEB3DF34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1141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647</TotalTime>
  <Words>1305</Words>
  <Application>Microsoft Office PowerPoint</Application>
  <PresentationFormat>Widescreen</PresentationFormat>
  <Paragraphs>124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Courier New</vt:lpstr>
      <vt:lpstr>Wingdings</vt:lpstr>
      <vt:lpstr>Wingdings 3</vt:lpstr>
      <vt:lpstr>Ion</vt:lpstr>
      <vt:lpstr>Input / Output and Interaction – teacher role in SLA &amp; the EFL classroom.</vt:lpstr>
      <vt:lpstr>PowerPoint Presentation</vt:lpstr>
      <vt:lpstr>Language Input &amp; Output</vt:lpstr>
      <vt:lpstr>PowerPoint Presentation</vt:lpstr>
      <vt:lpstr>PowerPoint Presentation</vt:lpstr>
      <vt:lpstr>Theoretical Perspectives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Pryfysgol Bangor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Input and interaction – teacher role in SLA &amp; the EFL classroom.</dc:title>
  <dc:creator>Claire Anne Quinn</dc:creator>
  <cp:lastModifiedBy>Jessica Clapham</cp:lastModifiedBy>
  <cp:revision>48</cp:revision>
  <dcterms:created xsi:type="dcterms:W3CDTF">2016-04-19T09:18:32Z</dcterms:created>
  <dcterms:modified xsi:type="dcterms:W3CDTF">2020-02-25T16:45:11Z</dcterms:modified>
</cp:coreProperties>
</file>