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Lst>
  <p:sldSz cx="18288000" cy="10287000"/>
  <p:notesSz cx="6858000" cy="9144000"/>
  <p:embeddedFontLst>
    <p:embeddedFont>
      <p:font typeface="Alexandria Bold" charset="1" panose="00000000000000000000"/>
      <p:regular r:id="rId25"/>
    </p:embeddedFont>
    <p:embeddedFont>
      <p:font typeface="Alexandria" charset="1" panose="00000000000000000000"/>
      <p:regular r:id="rId26"/>
    </p:embeddedFont>
    <p:embeddedFont>
      <p:font typeface="Garet Bold" charset="1" panose="00000000000000000000"/>
      <p:regular r:id="rId27"/>
    </p:embeddedFont>
    <p:embeddedFont>
      <p:font typeface="Garet Italics" charset="1" panose="00000000000000000000"/>
      <p:regular r:id="rId28"/>
    </p:embeddedFont>
    <p:embeddedFont>
      <p:font typeface="Garet" charset="1" panose="00000000000000000000"/>
      <p:regular r:id="rId29"/>
    </p:embeddedFont>
    <p:embeddedFont>
      <p:font typeface="League Spartan" charset="1" panose="00000800000000000000"/>
      <p:regular r:id="rId3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fonts/font25.fntdata" Type="http://schemas.openxmlformats.org/officeDocument/2006/relationships/font"/><Relationship Id="rId26" Target="fonts/font26.fntdata" Type="http://schemas.openxmlformats.org/officeDocument/2006/relationships/font"/><Relationship Id="rId27" Target="fonts/font27.fntdata" Type="http://schemas.openxmlformats.org/officeDocument/2006/relationships/font"/><Relationship Id="rId28" Target="fonts/font28.fntdata" Type="http://schemas.openxmlformats.org/officeDocument/2006/relationships/font"/><Relationship Id="rId29" Target="fonts/font29.fntdata" Type="http://schemas.openxmlformats.org/officeDocument/2006/relationships/font"/><Relationship Id="rId3" Target="viewProps.xml" Type="http://schemas.openxmlformats.org/officeDocument/2006/relationships/viewProps"/><Relationship Id="rId30" Target="fonts/font30.fntdata" Type="http://schemas.openxmlformats.org/officeDocument/2006/relationships/font"/><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9.png" Type="http://schemas.openxmlformats.org/officeDocument/2006/relationships/image"/><Relationship Id="rId7" Target="../media/image10.svg" Type="http://schemas.openxmlformats.org/officeDocument/2006/relationships/image"/><Relationship Id="rId8" Target="../media/image11.png" Type="http://schemas.openxmlformats.org/officeDocument/2006/relationships/image"/><Relationship Id="rId9" Target="../media/image12.sv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13.jpe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18.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14.png" Type="http://schemas.openxmlformats.org/officeDocument/2006/relationships/image"/><Relationship Id="rId7" Target="../media/image15.svg" Type="http://schemas.openxmlformats.org/officeDocument/2006/relationships/image"/><Relationship Id="rId8" Target="../media/image16.png" Type="http://schemas.openxmlformats.org/officeDocument/2006/relationships/image"/><Relationship Id="rId9" Target="../media/image17.pn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3.png" Type="http://schemas.openxmlformats.org/officeDocument/2006/relationships/image"/><Relationship Id="rId11" Target="../media/image24.svg" Type="http://schemas.openxmlformats.org/officeDocument/2006/relationships/image"/><Relationship Id="rId2" Target="../media/image19.png" Type="http://schemas.openxmlformats.org/officeDocument/2006/relationships/image"/><Relationship Id="rId3" Target="../media/image20.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9.png" Type="http://schemas.openxmlformats.org/officeDocument/2006/relationships/image"/><Relationship Id="rId7" Target="../media/image10.svg" Type="http://schemas.openxmlformats.org/officeDocument/2006/relationships/image"/><Relationship Id="rId8" Target="../media/image21.png" Type="http://schemas.openxmlformats.org/officeDocument/2006/relationships/image"/><Relationship Id="rId9" Target="../media/image22.sv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9.png" Type="http://schemas.openxmlformats.org/officeDocument/2006/relationships/image"/><Relationship Id="rId3" Target="../media/image20.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9.png" Type="http://schemas.openxmlformats.org/officeDocument/2006/relationships/image"/><Relationship Id="rId7" Target="../media/image10.svg" Type="http://schemas.openxmlformats.org/officeDocument/2006/relationships/image"/><Relationship Id="rId8" Target="../media/image25.png" Type="http://schemas.openxmlformats.org/officeDocument/2006/relationships/image"/><Relationship Id="rId9" Target="../media/image26.sv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27.png" Type="http://schemas.openxmlformats.org/officeDocument/2006/relationships/image"/><Relationship Id="rId7" Target="../media/image28.png" Type="http://schemas.openxmlformats.org/officeDocument/2006/relationships/image"/><Relationship Id="rId8" Target="../media/image29.sv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30.png" Type="http://schemas.openxmlformats.org/officeDocument/2006/relationships/image"/><Relationship Id="rId7" Target="../media/image31.svg" Type="http://schemas.openxmlformats.org/officeDocument/2006/relationships/image"/><Relationship Id="rId8" Target="../media/image32.png" Type="http://schemas.openxmlformats.org/officeDocument/2006/relationships/image"/><Relationship Id="rId9" Target="../media/image33.sv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34.png" Type="http://schemas.openxmlformats.org/officeDocument/2006/relationships/image"/><Relationship Id="rId7" Target="../media/image35.png" Type="http://schemas.openxmlformats.org/officeDocument/2006/relationships/image"/><Relationship Id="rId8" Target="../media/image36.pn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37.png" Type="http://schemas.openxmlformats.org/officeDocument/2006/relationships/image"/><Relationship Id="rId7" Target="../media/image38.svg" Type="http://schemas.openxmlformats.org/officeDocument/2006/relationships/imag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39.png" Type="http://schemas.openxmlformats.org/officeDocument/2006/relationships/image"/><Relationship Id="rId7" Target="../media/image40.sv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E9E9E9"/>
        </a:solidFill>
      </p:bgPr>
    </p:bg>
    <p:spTree>
      <p:nvGrpSpPr>
        <p:cNvPr id="1" name=""/>
        <p:cNvGrpSpPr/>
        <p:nvPr/>
      </p:nvGrpSpPr>
      <p:grpSpPr>
        <a:xfrm>
          <a:off x="0" y="0"/>
          <a:ext cx="0" cy="0"/>
          <a:chOff x="0" y="0"/>
          <a:chExt cx="0" cy="0"/>
        </a:xfrm>
      </p:grpSpPr>
      <p:sp>
        <p:nvSpPr>
          <p:cNvPr name="Freeform 2" id="2"/>
          <p:cNvSpPr/>
          <p:nvPr/>
        </p:nvSpPr>
        <p:spPr>
          <a:xfrm flipH="false" flipV="false" rot="5400000">
            <a:off x="-598671" y="-1743170"/>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true" flipV="true" rot="5400000">
            <a:off x="13890343" y="5516388"/>
            <a:ext cx="4840370" cy="6758253"/>
          </a:xfrm>
          <a:custGeom>
            <a:avLst/>
            <a:gdLst/>
            <a:ahLst/>
            <a:cxnLst/>
            <a:rect r="r" b="b" t="t" l="l"/>
            <a:pathLst>
              <a:path h="6758253" w="4840370">
                <a:moveTo>
                  <a:pt x="4840371" y="6758253"/>
                </a:moveTo>
                <a:lnTo>
                  <a:pt x="0" y="6758253"/>
                </a:lnTo>
                <a:lnTo>
                  <a:pt x="0" y="0"/>
                </a:lnTo>
                <a:lnTo>
                  <a:pt x="4840371" y="0"/>
                </a:lnTo>
                <a:lnTo>
                  <a:pt x="4840371" y="6758253"/>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4" id="4"/>
          <p:cNvSpPr/>
          <p:nvPr/>
        </p:nvSpPr>
        <p:spPr>
          <a:xfrm flipH="true" flipV="false" rot="-212327">
            <a:off x="-1633813" y="4706943"/>
            <a:ext cx="7684967" cy="7684967"/>
          </a:xfrm>
          <a:custGeom>
            <a:avLst/>
            <a:gdLst/>
            <a:ahLst/>
            <a:cxnLst/>
            <a:rect r="r" b="b" t="t" l="l"/>
            <a:pathLst>
              <a:path h="7684967" w="7684967">
                <a:moveTo>
                  <a:pt x="7684968" y="0"/>
                </a:moveTo>
                <a:lnTo>
                  <a:pt x="0" y="0"/>
                </a:lnTo>
                <a:lnTo>
                  <a:pt x="0" y="7684968"/>
                </a:lnTo>
                <a:lnTo>
                  <a:pt x="7684968" y="7684968"/>
                </a:lnTo>
                <a:lnTo>
                  <a:pt x="7684968"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true" flipV="false" rot="0">
            <a:off x="-2020970" y="4706943"/>
            <a:ext cx="7684967" cy="7684967"/>
          </a:xfrm>
          <a:custGeom>
            <a:avLst/>
            <a:gdLst/>
            <a:ahLst/>
            <a:cxnLst/>
            <a:rect r="r" b="b" t="t" l="l"/>
            <a:pathLst>
              <a:path h="7684967" w="7684967">
                <a:moveTo>
                  <a:pt x="7684968" y="0"/>
                </a:moveTo>
                <a:lnTo>
                  <a:pt x="0" y="0"/>
                </a:lnTo>
                <a:lnTo>
                  <a:pt x="0" y="7684968"/>
                </a:lnTo>
                <a:lnTo>
                  <a:pt x="7684968" y="7684968"/>
                </a:lnTo>
                <a:lnTo>
                  <a:pt x="7684968"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true" rot="-176744">
            <a:off x="12281842" y="-3234705"/>
            <a:ext cx="6992792" cy="6992792"/>
          </a:xfrm>
          <a:custGeom>
            <a:avLst/>
            <a:gdLst/>
            <a:ahLst/>
            <a:cxnLst/>
            <a:rect r="r" b="b" t="t" l="l"/>
            <a:pathLst>
              <a:path h="6992792" w="6992792">
                <a:moveTo>
                  <a:pt x="0" y="6992792"/>
                </a:moveTo>
                <a:lnTo>
                  <a:pt x="6992792" y="6992792"/>
                </a:lnTo>
                <a:lnTo>
                  <a:pt x="6992792" y="0"/>
                </a:lnTo>
                <a:lnTo>
                  <a:pt x="0" y="0"/>
                </a:lnTo>
                <a:lnTo>
                  <a:pt x="0" y="6992792"/>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true" rot="0">
            <a:off x="12348517" y="-3496396"/>
            <a:ext cx="6992792" cy="6992792"/>
          </a:xfrm>
          <a:custGeom>
            <a:avLst/>
            <a:gdLst/>
            <a:ahLst/>
            <a:cxnLst/>
            <a:rect r="r" b="b" t="t" l="l"/>
            <a:pathLst>
              <a:path h="6992792" w="6992792">
                <a:moveTo>
                  <a:pt x="0" y="6992792"/>
                </a:moveTo>
                <a:lnTo>
                  <a:pt x="6992792" y="6992792"/>
                </a:lnTo>
                <a:lnTo>
                  <a:pt x="6992792" y="0"/>
                </a:lnTo>
                <a:lnTo>
                  <a:pt x="0" y="0"/>
                </a:lnTo>
                <a:lnTo>
                  <a:pt x="0" y="6992792"/>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8" id="8"/>
          <p:cNvSpPr txBox="true"/>
          <p:nvPr/>
        </p:nvSpPr>
        <p:spPr>
          <a:xfrm rot="0">
            <a:off x="721529" y="2852765"/>
            <a:ext cx="16844943" cy="1500506"/>
          </a:xfrm>
          <a:prstGeom prst="rect">
            <a:avLst/>
          </a:prstGeom>
        </p:spPr>
        <p:txBody>
          <a:bodyPr anchor="t" rtlCol="false" tIns="0" lIns="0" bIns="0" rIns="0">
            <a:spAutoFit/>
          </a:bodyPr>
          <a:lstStyle/>
          <a:p>
            <a:pPr algn="ctr">
              <a:lnSpc>
                <a:spcPts val="12319"/>
              </a:lnSpc>
            </a:pPr>
            <a:r>
              <a:rPr lang="en-US" b="true" sz="8799">
                <a:solidFill>
                  <a:srgbClr val="3F3D3E"/>
                </a:solidFill>
                <a:latin typeface="Alexandria Bold"/>
                <a:ea typeface="Alexandria Bold"/>
                <a:cs typeface="Alexandria Bold"/>
                <a:sym typeface="Alexandria Bold"/>
              </a:rPr>
              <a:t>AUTO KEY EXPRESS</a:t>
            </a:r>
          </a:p>
        </p:txBody>
      </p:sp>
      <p:sp>
        <p:nvSpPr>
          <p:cNvPr name="TextBox 9" id="9"/>
          <p:cNvSpPr txBox="true"/>
          <p:nvPr/>
        </p:nvSpPr>
        <p:spPr>
          <a:xfrm rot="0">
            <a:off x="2415897" y="4698923"/>
            <a:ext cx="13456205" cy="5037610"/>
          </a:xfrm>
          <a:prstGeom prst="rect">
            <a:avLst/>
          </a:prstGeom>
        </p:spPr>
        <p:txBody>
          <a:bodyPr anchor="t" rtlCol="false" tIns="0" lIns="0" bIns="0" rIns="0">
            <a:spAutoFit/>
          </a:bodyPr>
          <a:lstStyle/>
          <a:p>
            <a:pPr algn="ctr">
              <a:lnSpc>
                <a:spcPts val="6361"/>
              </a:lnSpc>
            </a:pPr>
            <a:r>
              <a:rPr lang="en-US" sz="4543">
                <a:solidFill>
                  <a:srgbClr val="3F3D3E"/>
                </a:solidFill>
                <a:latin typeface="Alexandria"/>
                <a:ea typeface="Alexandria"/>
                <a:cs typeface="Alexandria"/>
                <a:sym typeface="Alexandria"/>
              </a:rPr>
              <a:t>Business Plan Presentation</a:t>
            </a:r>
          </a:p>
          <a:p>
            <a:pPr algn="ctr">
              <a:lnSpc>
                <a:spcPts val="4200"/>
              </a:lnSpc>
            </a:pPr>
          </a:p>
          <a:p>
            <a:pPr algn="ctr">
              <a:lnSpc>
                <a:spcPts val="4200"/>
              </a:lnSpc>
            </a:pPr>
            <a:r>
              <a:rPr lang="en-US" sz="3000" b="true">
                <a:solidFill>
                  <a:srgbClr val="3F3D3E"/>
                </a:solidFill>
                <a:latin typeface="Garet Bold"/>
                <a:ea typeface="Garet Bold"/>
                <a:cs typeface="Garet Bold"/>
                <a:sym typeface="Garet Bold"/>
              </a:rPr>
              <a:t>Module Code and Title: LCLM 4006 Enterprise and Entrepreneurship</a:t>
            </a:r>
          </a:p>
          <a:p>
            <a:pPr algn="ctr">
              <a:lnSpc>
                <a:spcPts val="4200"/>
              </a:lnSpc>
            </a:pPr>
            <a:r>
              <a:rPr lang="en-US" sz="3000" b="true">
                <a:solidFill>
                  <a:srgbClr val="3F3D3E"/>
                </a:solidFill>
                <a:latin typeface="Garet Bold"/>
                <a:ea typeface="Garet Bold"/>
                <a:cs typeface="Garet Bold"/>
                <a:sym typeface="Garet Bold"/>
              </a:rPr>
              <a:t>Student name: Sireteanu Mihail</a:t>
            </a:r>
          </a:p>
          <a:p>
            <a:pPr algn="ctr">
              <a:lnSpc>
                <a:spcPts val="4200"/>
              </a:lnSpc>
            </a:pPr>
            <a:r>
              <a:rPr lang="en-US" sz="3000" b="true">
                <a:solidFill>
                  <a:srgbClr val="3F3D3E"/>
                </a:solidFill>
                <a:latin typeface="Garet Bold"/>
                <a:ea typeface="Garet Bold"/>
                <a:cs typeface="Garet Bold"/>
                <a:sym typeface="Garet Bold"/>
              </a:rPr>
              <a:t>Student ID number: 2417979</a:t>
            </a:r>
          </a:p>
          <a:p>
            <a:pPr algn="ctr">
              <a:lnSpc>
                <a:spcPts val="4200"/>
              </a:lnSpc>
            </a:pPr>
            <a:r>
              <a:rPr lang="en-US" sz="3000" b="true">
                <a:solidFill>
                  <a:srgbClr val="3F3D3E"/>
                </a:solidFill>
                <a:latin typeface="Garet Bold"/>
                <a:ea typeface="Garet Bold"/>
                <a:cs typeface="Garet Bold"/>
                <a:sym typeface="Garet Bold"/>
              </a:rPr>
              <a:t>Lecturer name: Dr Charles Oham</a:t>
            </a:r>
          </a:p>
          <a:p>
            <a:pPr algn="ctr">
              <a:lnSpc>
                <a:spcPts val="6361"/>
              </a:lnSpc>
            </a:pPr>
          </a:p>
          <a:p>
            <a:pPr algn="ctr">
              <a:lnSpc>
                <a:spcPts val="6361"/>
              </a:lnSpc>
              <a:spcBef>
                <a:spcPct val="0"/>
              </a:spcBef>
            </a:pPr>
            <a:r>
              <a:rPr lang="en-US" b="true" sz="4543">
                <a:solidFill>
                  <a:srgbClr val="3F3D3E"/>
                </a:solidFill>
                <a:latin typeface="Garet Bold"/>
                <a:ea typeface="Garet Bold"/>
                <a:cs typeface="Garet Bold"/>
                <a:sym typeface="Garet Bold"/>
              </a:rPr>
              <a:t> </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E9E9E9"/>
        </a:solidFill>
      </p:bgPr>
    </p:bg>
    <p:spTree>
      <p:nvGrpSpPr>
        <p:cNvPr id="1" name=""/>
        <p:cNvGrpSpPr/>
        <p:nvPr/>
      </p:nvGrpSpPr>
      <p:grpSpPr>
        <a:xfrm>
          <a:off x="0" y="0"/>
          <a:ext cx="0" cy="0"/>
          <a:chOff x="0" y="0"/>
          <a:chExt cx="0" cy="0"/>
        </a:xfrm>
      </p:grpSpPr>
      <p:sp>
        <p:nvSpPr>
          <p:cNvPr name="Freeform 2" id="2"/>
          <p:cNvSpPr/>
          <p:nvPr/>
        </p:nvSpPr>
        <p:spPr>
          <a:xfrm flipH="false" flipV="false" rot="5400000">
            <a:off x="-598671" y="-1743170"/>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3" id="3"/>
          <p:cNvSpPr txBox="true"/>
          <p:nvPr/>
        </p:nvSpPr>
        <p:spPr>
          <a:xfrm rot="0">
            <a:off x="4769920" y="923925"/>
            <a:ext cx="9205169" cy="953135"/>
          </a:xfrm>
          <a:prstGeom prst="rect">
            <a:avLst/>
          </a:prstGeom>
        </p:spPr>
        <p:txBody>
          <a:bodyPr anchor="t" rtlCol="false" tIns="0" lIns="0" bIns="0" rIns="0">
            <a:spAutoFit/>
          </a:bodyPr>
          <a:lstStyle/>
          <a:p>
            <a:pPr algn="ctr">
              <a:lnSpc>
                <a:spcPts val="7840"/>
              </a:lnSpc>
            </a:pPr>
            <a:r>
              <a:rPr lang="en-US" b="true" sz="5600">
                <a:solidFill>
                  <a:srgbClr val="3F3D3E"/>
                </a:solidFill>
                <a:latin typeface="Alexandria Bold"/>
                <a:ea typeface="Alexandria Bold"/>
                <a:cs typeface="Alexandria Bold"/>
                <a:sym typeface="Alexandria Bold"/>
              </a:rPr>
              <a:t>TABLE OF CONTENTS</a:t>
            </a:r>
          </a:p>
        </p:txBody>
      </p:sp>
      <p:sp>
        <p:nvSpPr>
          <p:cNvPr name="TextBox 4" id="4"/>
          <p:cNvSpPr txBox="true"/>
          <p:nvPr/>
        </p:nvSpPr>
        <p:spPr>
          <a:xfrm rot="0">
            <a:off x="2636379" y="2374147"/>
            <a:ext cx="13015243" cy="5987572"/>
          </a:xfrm>
          <a:prstGeom prst="rect">
            <a:avLst/>
          </a:prstGeom>
        </p:spPr>
        <p:txBody>
          <a:bodyPr anchor="t" rtlCol="false" tIns="0" lIns="0" bIns="0" rIns="0">
            <a:spAutoFit/>
          </a:bodyPr>
          <a:lstStyle/>
          <a:p>
            <a:pPr algn="ctr">
              <a:lnSpc>
                <a:spcPts val="5976"/>
              </a:lnSpc>
            </a:pPr>
            <a:r>
              <a:rPr lang="en-US" sz="4268" i="true">
                <a:solidFill>
                  <a:srgbClr val="545454"/>
                </a:solidFill>
                <a:latin typeface="Garet Italics"/>
                <a:ea typeface="Garet Italics"/>
                <a:cs typeface="Garet Italics"/>
                <a:sym typeface="Garet Italics"/>
              </a:rPr>
              <a:t>Introduction</a:t>
            </a:r>
          </a:p>
          <a:p>
            <a:pPr algn="ctr" marL="921641" indent="-460821" lvl="1">
              <a:lnSpc>
                <a:spcPts val="5976"/>
              </a:lnSpc>
              <a:buFont typeface="Arial"/>
              <a:buChar char="•"/>
            </a:pPr>
            <a:r>
              <a:rPr lang="en-US" sz="4268">
                <a:solidFill>
                  <a:srgbClr val="545454"/>
                </a:solidFill>
                <a:latin typeface="Garet"/>
                <a:ea typeface="Garet"/>
                <a:cs typeface="Garet"/>
                <a:sym typeface="Garet"/>
              </a:rPr>
              <a:t>Overview of the Business Idea</a:t>
            </a:r>
          </a:p>
          <a:p>
            <a:pPr algn="ctr" marL="921641" indent="-460821" lvl="1">
              <a:lnSpc>
                <a:spcPts val="5976"/>
              </a:lnSpc>
              <a:buFont typeface="Arial"/>
              <a:buChar char="•"/>
            </a:pPr>
            <a:r>
              <a:rPr lang="en-US" sz="4268">
                <a:solidFill>
                  <a:srgbClr val="545454"/>
                </a:solidFill>
                <a:latin typeface="Garet"/>
                <a:ea typeface="Garet"/>
                <a:cs typeface="Garet"/>
                <a:sym typeface="Garet"/>
              </a:rPr>
              <a:t>Legal Format and Management Structure</a:t>
            </a:r>
          </a:p>
          <a:p>
            <a:pPr algn="ctr" marL="921641" indent="-460821" lvl="1">
              <a:lnSpc>
                <a:spcPts val="5976"/>
              </a:lnSpc>
              <a:buFont typeface="Arial"/>
              <a:buChar char="•"/>
            </a:pPr>
            <a:r>
              <a:rPr lang="en-US" sz="4268">
                <a:solidFill>
                  <a:srgbClr val="545454"/>
                </a:solidFill>
                <a:latin typeface="Garet"/>
                <a:ea typeface="Garet"/>
                <a:cs typeface="Garet"/>
                <a:sym typeface="Garet"/>
              </a:rPr>
              <a:t>PESTEL Analysis</a:t>
            </a:r>
          </a:p>
          <a:p>
            <a:pPr algn="ctr" marL="921641" indent="-460821" lvl="1">
              <a:lnSpc>
                <a:spcPts val="5976"/>
              </a:lnSpc>
              <a:buFont typeface="Arial"/>
              <a:buChar char="•"/>
            </a:pPr>
            <a:r>
              <a:rPr lang="en-US" sz="4268">
                <a:solidFill>
                  <a:srgbClr val="545454"/>
                </a:solidFill>
                <a:latin typeface="Garet"/>
                <a:ea typeface="Garet"/>
                <a:cs typeface="Garet"/>
                <a:sym typeface="Garet"/>
              </a:rPr>
              <a:t>Marketing Strategies</a:t>
            </a:r>
          </a:p>
          <a:p>
            <a:pPr algn="ctr" marL="921641" indent="-460821" lvl="1">
              <a:lnSpc>
                <a:spcPts val="5976"/>
              </a:lnSpc>
              <a:buFont typeface="Arial"/>
              <a:buChar char="•"/>
            </a:pPr>
            <a:r>
              <a:rPr lang="en-US" sz="4268">
                <a:solidFill>
                  <a:srgbClr val="545454"/>
                </a:solidFill>
                <a:latin typeface="Garet"/>
                <a:ea typeface="Garet"/>
                <a:cs typeface="Garet"/>
                <a:sym typeface="Garet"/>
              </a:rPr>
              <a:t>Funding Requirements and Allocation</a:t>
            </a:r>
          </a:p>
          <a:p>
            <a:pPr algn="ctr">
              <a:lnSpc>
                <a:spcPts val="5976"/>
              </a:lnSpc>
            </a:pPr>
            <a:r>
              <a:rPr lang="en-US" sz="4268" i="true">
                <a:solidFill>
                  <a:srgbClr val="545454"/>
                </a:solidFill>
                <a:latin typeface="Garet Italics"/>
                <a:ea typeface="Garet Italics"/>
                <a:cs typeface="Garet Italics"/>
                <a:sym typeface="Garet Italics"/>
              </a:rPr>
              <a:t>Conclusion</a:t>
            </a:r>
          </a:p>
          <a:p>
            <a:pPr algn="ctr">
              <a:lnSpc>
                <a:spcPts val="5976"/>
              </a:lnSpc>
            </a:pPr>
            <a:r>
              <a:rPr lang="en-US" sz="4268" i="true">
                <a:solidFill>
                  <a:srgbClr val="545454"/>
                </a:solidFill>
                <a:latin typeface="Garet Italics"/>
                <a:ea typeface="Garet Italics"/>
                <a:cs typeface="Garet Italics"/>
                <a:sym typeface="Garet Italics"/>
              </a:rPr>
              <a:t>References</a:t>
            </a:r>
          </a:p>
        </p:txBody>
      </p:sp>
      <p:sp>
        <p:nvSpPr>
          <p:cNvPr name="Freeform 5" id="5"/>
          <p:cNvSpPr/>
          <p:nvPr/>
        </p:nvSpPr>
        <p:spPr>
          <a:xfrm flipH="false" flipV="false" rot="-574333">
            <a:off x="-598671" y="5498906"/>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AutoShape 6" id="6"/>
          <p:cNvSpPr/>
          <p:nvPr/>
        </p:nvSpPr>
        <p:spPr>
          <a:xfrm>
            <a:off x="4541415" y="9464180"/>
            <a:ext cx="11672841" cy="0"/>
          </a:xfrm>
          <a:prstGeom prst="line">
            <a:avLst/>
          </a:prstGeom>
          <a:ln cap="flat" w="9525">
            <a:solidFill>
              <a:srgbClr val="545454"/>
            </a:solidFill>
            <a:prstDash val="solid"/>
            <a:headEnd type="none" len="sm" w="sm"/>
            <a:tailEnd type="none" len="sm" w="sm"/>
          </a:ln>
        </p:spPr>
      </p:sp>
      <p:sp>
        <p:nvSpPr>
          <p:cNvPr name="TextBox 7" id="7"/>
          <p:cNvSpPr txBox="true"/>
          <p:nvPr/>
        </p:nvSpPr>
        <p:spPr>
          <a:xfrm rot="0">
            <a:off x="16214256" y="9019603"/>
            <a:ext cx="1271574" cy="803430"/>
          </a:xfrm>
          <a:prstGeom prst="rect">
            <a:avLst/>
          </a:prstGeom>
        </p:spPr>
        <p:txBody>
          <a:bodyPr anchor="t" rtlCol="false" tIns="0" lIns="0" bIns="0" rIns="0">
            <a:spAutoFit/>
          </a:bodyPr>
          <a:lstStyle/>
          <a:p>
            <a:pPr algn="ctr">
              <a:lnSpc>
                <a:spcPts val="6641"/>
              </a:lnSpc>
              <a:spcBef>
                <a:spcPct val="0"/>
              </a:spcBef>
            </a:pPr>
            <a:r>
              <a:rPr lang="en-US" b="true" sz="4743">
                <a:solidFill>
                  <a:srgbClr val="545454"/>
                </a:solidFill>
                <a:latin typeface="Garet Bold"/>
                <a:ea typeface="Garet Bold"/>
                <a:cs typeface="Garet Bold"/>
                <a:sym typeface="Garet Bold"/>
              </a:rPr>
              <a:t>01</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E9E9E9"/>
        </a:solidFill>
      </p:bgPr>
    </p:bg>
    <p:spTree>
      <p:nvGrpSpPr>
        <p:cNvPr id="1" name=""/>
        <p:cNvGrpSpPr/>
        <p:nvPr/>
      </p:nvGrpSpPr>
      <p:grpSpPr>
        <a:xfrm>
          <a:off x="0" y="0"/>
          <a:ext cx="0" cy="0"/>
          <a:chOff x="0" y="0"/>
          <a:chExt cx="0" cy="0"/>
        </a:xfrm>
      </p:grpSpPr>
      <p:sp>
        <p:nvSpPr>
          <p:cNvPr name="Freeform 2" id="2"/>
          <p:cNvSpPr/>
          <p:nvPr/>
        </p:nvSpPr>
        <p:spPr>
          <a:xfrm flipH="false" flipV="false" rot="5400000">
            <a:off x="-598671" y="-1743170"/>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574333">
            <a:off x="-827176" y="5498906"/>
            <a:ext cx="4840370" cy="6758253"/>
          </a:xfrm>
          <a:custGeom>
            <a:avLst/>
            <a:gdLst/>
            <a:ahLst/>
            <a:cxnLst/>
            <a:rect r="r" b="b" t="t" l="l"/>
            <a:pathLst>
              <a:path h="6758253" w="4840370">
                <a:moveTo>
                  <a:pt x="0" y="0"/>
                </a:moveTo>
                <a:lnTo>
                  <a:pt x="4840371" y="0"/>
                </a:lnTo>
                <a:lnTo>
                  <a:pt x="4840371" y="6758253"/>
                </a:lnTo>
                <a:lnTo>
                  <a:pt x="0" y="675825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AutoShape 4" id="4"/>
          <p:cNvSpPr/>
          <p:nvPr/>
        </p:nvSpPr>
        <p:spPr>
          <a:xfrm>
            <a:off x="4541415" y="9464180"/>
            <a:ext cx="11672841" cy="0"/>
          </a:xfrm>
          <a:prstGeom prst="line">
            <a:avLst/>
          </a:prstGeom>
          <a:ln cap="flat" w="9525">
            <a:solidFill>
              <a:srgbClr val="545454"/>
            </a:solidFill>
            <a:prstDash val="solid"/>
            <a:headEnd type="none" len="sm" w="sm"/>
            <a:tailEnd type="none" len="sm" w="sm"/>
          </a:ln>
        </p:spPr>
      </p:sp>
      <p:sp>
        <p:nvSpPr>
          <p:cNvPr name="TextBox 5" id="5"/>
          <p:cNvSpPr txBox="true"/>
          <p:nvPr/>
        </p:nvSpPr>
        <p:spPr>
          <a:xfrm rot="0">
            <a:off x="5200641" y="2882815"/>
            <a:ext cx="10987512" cy="5232400"/>
          </a:xfrm>
          <a:prstGeom prst="rect">
            <a:avLst/>
          </a:prstGeom>
        </p:spPr>
        <p:txBody>
          <a:bodyPr anchor="t" rtlCol="false" tIns="0" lIns="0" bIns="0" rIns="0">
            <a:spAutoFit/>
          </a:bodyPr>
          <a:lstStyle/>
          <a:p>
            <a:pPr algn="just">
              <a:lnSpc>
                <a:spcPts val="3499"/>
              </a:lnSpc>
              <a:spcBef>
                <a:spcPct val="0"/>
              </a:spcBef>
            </a:pPr>
            <a:r>
              <a:rPr lang="en-US" sz="2499">
                <a:solidFill>
                  <a:srgbClr val="000000"/>
                </a:solidFill>
                <a:latin typeface="Alexandria"/>
                <a:ea typeface="Alexandria"/>
                <a:cs typeface="Alexandria"/>
                <a:sym typeface="Alexandria"/>
              </a:rPr>
              <a:t>My name is Mihail, founder of </a:t>
            </a:r>
            <a:r>
              <a:rPr lang="en-US" b="true" sz="2499">
                <a:solidFill>
                  <a:srgbClr val="000000"/>
                </a:solidFill>
                <a:latin typeface="Alexandria Bold"/>
                <a:ea typeface="Alexandria Bold"/>
                <a:cs typeface="Alexandria Bold"/>
                <a:sym typeface="Alexandria Bold"/>
              </a:rPr>
              <a:t>Auto Key Express</a:t>
            </a:r>
            <a:r>
              <a:rPr lang="en-US" sz="2499">
                <a:solidFill>
                  <a:srgbClr val="000000"/>
                </a:solidFill>
                <a:latin typeface="Alexandria"/>
                <a:ea typeface="Alexandria"/>
                <a:cs typeface="Alexandria"/>
                <a:sym typeface="Alexandria"/>
              </a:rPr>
              <a:t>, a specialised automotive locksmith service. With practical experience in vehicle key programming and automotive security solutions, I have developed the knowledge and skills necessary to manage and grow this business effectively. My motivation for creating </a:t>
            </a:r>
            <a:r>
              <a:rPr lang="en-US" sz="2499">
                <a:solidFill>
                  <a:srgbClr val="000000"/>
                </a:solidFill>
                <a:latin typeface="Alexandria"/>
                <a:ea typeface="Alexandria"/>
                <a:cs typeface="Alexandria"/>
                <a:sym typeface="Alexandria"/>
              </a:rPr>
              <a:t>Auto Key Express</a:t>
            </a:r>
            <a:r>
              <a:rPr lang="en-US" sz="2499">
                <a:solidFill>
                  <a:srgbClr val="000000"/>
                </a:solidFill>
                <a:latin typeface="Alexandria"/>
                <a:ea typeface="Alexandria"/>
                <a:cs typeface="Alexandria"/>
                <a:sym typeface="Alexandria"/>
              </a:rPr>
              <a:t> comes from a strong interest in advanced key technology and the increasing demand for fast, reliable automotive locksmith services.</a:t>
            </a:r>
          </a:p>
          <a:p>
            <a:pPr algn="just">
              <a:lnSpc>
                <a:spcPts val="3499"/>
              </a:lnSpc>
              <a:spcBef>
                <a:spcPct val="0"/>
              </a:spcBef>
            </a:pPr>
            <a:r>
              <a:rPr lang="en-US" sz="2499">
                <a:solidFill>
                  <a:srgbClr val="000000"/>
                </a:solidFill>
                <a:latin typeface="Alexandria"/>
                <a:ea typeface="Alexandria"/>
                <a:cs typeface="Alexandria"/>
                <a:sym typeface="Alexandria"/>
              </a:rPr>
              <a:t>The purpose of this presentation is to outline the core concept of Auto Key Express and demonstrate its operational, strategic, and market foundations. The aim is to provide a clear and concise analysis of the business idea.</a:t>
            </a:r>
          </a:p>
          <a:p>
            <a:pPr algn="just">
              <a:lnSpc>
                <a:spcPts val="3499"/>
              </a:lnSpc>
              <a:spcBef>
                <a:spcPct val="0"/>
              </a:spcBef>
            </a:pPr>
          </a:p>
        </p:txBody>
      </p:sp>
      <p:sp>
        <p:nvSpPr>
          <p:cNvPr name="Freeform 6" id="6"/>
          <p:cNvSpPr/>
          <p:nvPr/>
        </p:nvSpPr>
        <p:spPr>
          <a:xfrm flipH="false" flipV="false" rot="0">
            <a:off x="4470973" y="2396426"/>
            <a:ext cx="12379071" cy="6189535"/>
          </a:xfrm>
          <a:custGeom>
            <a:avLst/>
            <a:gdLst/>
            <a:ahLst/>
            <a:cxnLst/>
            <a:rect r="r" b="b" t="t" l="l"/>
            <a:pathLst>
              <a:path h="6189535" w="12379071">
                <a:moveTo>
                  <a:pt x="0" y="0"/>
                </a:moveTo>
                <a:lnTo>
                  <a:pt x="12379070" y="0"/>
                </a:lnTo>
                <a:lnTo>
                  <a:pt x="12379070" y="6189536"/>
                </a:lnTo>
                <a:lnTo>
                  <a:pt x="0" y="618953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7" id="7"/>
          <p:cNvSpPr/>
          <p:nvPr/>
        </p:nvSpPr>
        <p:spPr>
          <a:xfrm flipH="false" flipV="false" rot="0">
            <a:off x="1821514" y="4608214"/>
            <a:ext cx="1106557" cy="1579206"/>
          </a:xfrm>
          <a:custGeom>
            <a:avLst/>
            <a:gdLst/>
            <a:ahLst/>
            <a:cxnLst/>
            <a:rect r="r" b="b" t="t" l="l"/>
            <a:pathLst>
              <a:path h="1579206" w="1106557">
                <a:moveTo>
                  <a:pt x="0" y="0"/>
                </a:moveTo>
                <a:lnTo>
                  <a:pt x="1106557" y="0"/>
                </a:lnTo>
                <a:lnTo>
                  <a:pt x="1106557" y="1579207"/>
                </a:lnTo>
                <a:lnTo>
                  <a:pt x="0" y="1579207"/>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8" id="8"/>
          <p:cNvSpPr txBox="true"/>
          <p:nvPr/>
        </p:nvSpPr>
        <p:spPr>
          <a:xfrm rot="0">
            <a:off x="5890900" y="923925"/>
            <a:ext cx="9205169" cy="953135"/>
          </a:xfrm>
          <a:prstGeom prst="rect">
            <a:avLst/>
          </a:prstGeom>
        </p:spPr>
        <p:txBody>
          <a:bodyPr anchor="t" rtlCol="false" tIns="0" lIns="0" bIns="0" rIns="0">
            <a:spAutoFit/>
          </a:bodyPr>
          <a:lstStyle/>
          <a:p>
            <a:pPr algn="ctr">
              <a:lnSpc>
                <a:spcPts val="7840"/>
              </a:lnSpc>
            </a:pPr>
            <a:r>
              <a:rPr lang="en-US" b="true" sz="5600">
                <a:solidFill>
                  <a:srgbClr val="3F3D3E"/>
                </a:solidFill>
                <a:latin typeface="Alexandria Bold"/>
                <a:ea typeface="Alexandria Bold"/>
                <a:cs typeface="Alexandria Bold"/>
                <a:sym typeface="Alexandria Bold"/>
              </a:rPr>
              <a:t>INTRODUCTION</a:t>
            </a:r>
          </a:p>
        </p:txBody>
      </p:sp>
      <p:sp>
        <p:nvSpPr>
          <p:cNvPr name="TextBox 9" id="9"/>
          <p:cNvSpPr txBox="true"/>
          <p:nvPr/>
        </p:nvSpPr>
        <p:spPr>
          <a:xfrm rot="0">
            <a:off x="16214256" y="9019603"/>
            <a:ext cx="1271574" cy="803430"/>
          </a:xfrm>
          <a:prstGeom prst="rect">
            <a:avLst/>
          </a:prstGeom>
        </p:spPr>
        <p:txBody>
          <a:bodyPr anchor="t" rtlCol="false" tIns="0" lIns="0" bIns="0" rIns="0">
            <a:spAutoFit/>
          </a:bodyPr>
          <a:lstStyle/>
          <a:p>
            <a:pPr algn="ctr">
              <a:lnSpc>
                <a:spcPts val="6641"/>
              </a:lnSpc>
              <a:spcBef>
                <a:spcPct val="0"/>
              </a:spcBef>
            </a:pPr>
            <a:r>
              <a:rPr lang="en-US" b="true" sz="4743">
                <a:solidFill>
                  <a:srgbClr val="545454"/>
                </a:solidFill>
                <a:latin typeface="Garet Bold"/>
                <a:ea typeface="Garet Bold"/>
                <a:cs typeface="Garet Bold"/>
                <a:sym typeface="Garet Bold"/>
              </a:rPr>
              <a:t>02</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E9E9E9"/>
        </a:solidFill>
      </p:bgPr>
    </p:bg>
    <p:spTree>
      <p:nvGrpSpPr>
        <p:cNvPr id="1" name=""/>
        <p:cNvGrpSpPr/>
        <p:nvPr/>
      </p:nvGrpSpPr>
      <p:grpSpPr>
        <a:xfrm>
          <a:off x="0" y="0"/>
          <a:ext cx="0" cy="0"/>
          <a:chOff x="0" y="0"/>
          <a:chExt cx="0" cy="0"/>
        </a:xfrm>
      </p:grpSpPr>
      <p:sp>
        <p:nvSpPr>
          <p:cNvPr name="Freeform 2" id="2"/>
          <p:cNvSpPr/>
          <p:nvPr/>
        </p:nvSpPr>
        <p:spPr>
          <a:xfrm flipH="false" flipV="false" rot="5400000">
            <a:off x="-598671" y="-1743170"/>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3" id="3"/>
          <p:cNvSpPr txBox="true"/>
          <p:nvPr/>
        </p:nvSpPr>
        <p:spPr>
          <a:xfrm rot="0">
            <a:off x="1821514" y="3824834"/>
            <a:ext cx="7631442" cy="3639185"/>
          </a:xfrm>
          <a:prstGeom prst="rect">
            <a:avLst/>
          </a:prstGeom>
        </p:spPr>
        <p:txBody>
          <a:bodyPr anchor="t" rtlCol="false" tIns="0" lIns="0" bIns="0" rIns="0">
            <a:spAutoFit/>
          </a:bodyPr>
          <a:lstStyle/>
          <a:p>
            <a:pPr algn="just">
              <a:lnSpc>
                <a:spcPts val="3640"/>
              </a:lnSpc>
              <a:spcBef>
                <a:spcPct val="0"/>
              </a:spcBef>
            </a:pPr>
            <a:r>
              <a:rPr lang="en-US" b="true" sz="2600">
                <a:solidFill>
                  <a:srgbClr val="545454"/>
                </a:solidFill>
                <a:latin typeface="Alexandria Bold"/>
                <a:ea typeface="Alexandria Bold"/>
                <a:cs typeface="Alexandria Bold"/>
                <a:sym typeface="Alexandria Bold"/>
              </a:rPr>
              <a:t>Auto Key Express </a:t>
            </a:r>
            <a:r>
              <a:rPr lang="en-US" sz="2600">
                <a:solidFill>
                  <a:srgbClr val="545454"/>
                </a:solidFill>
                <a:latin typeface="Alexandria"/>
                <a:ea typeface="Alexandria"/>
                <a:cs typeface="Alexandria"/>
                <a:sym typeface="Alexandria"/>
              </a:rPr>
              <a:t>is a specialised automotive locksmith business that provides fast, reliable, and professional key-related services for vehicle owners. The company will offer key cutting, key programming, remote fob replacement, lock repair, emergency lockout assistance, and diagnostic services for a wide range of car makes and models.</a:t>
            </a:r>
          </a:p>
        </p:txBody>
      </p:sp>
      <p:sp>
        <p:nvSpPr>
          <p:cNvPr name="Freeform 4" id="4"/>
          <p:cNvSpPr/>
          <p:nvPr/>
        </p:nvSpPr>
        <p:spPr>
          <a:xfrm flipH="false" flipV="false" rot="-574333">
            <a:off x="-598671" y="5498906"/>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AutoShape 5" id="5"/>
          <p:cNvSpPr/>
          <p:nvPr/>
        </p:nvSpPr>
        <p:spPr>
          <a:xfrm>
            <a:off x="4541415" y="9464180"/>
            <a:ext cx="11672841" cy="0"/>
          </a:xfrm>
          <a:prstGeom prst="line">
            <a:avLst/>
          </a:prstGeom>
          <a:ln cap="flat" w="9525">
            <a:solidFill>
              <a:srgbClr val="545454"/>
            </a:solidFill>
            <a:prstDash val="solid"/>
            <a:headEnd type="none" len="sm" w="sm"/>
            <a:tailEnd type="none" len="sm" w="sm"/>
          </a:ln>
        </p:spPr>
      </p:sp>
      <p:sp>
        <p:nvSpPr>
          <p:cNvPr name="Freeform 6" id="6"/>
          <p:cNvSpPr/>
          <p:nvPr/>
        </p:nvSpPr>
        <p:spPr>
          <a:xfrm flipH="false" flipV="false" rot="0">
            <a:off x="11134476" y="3128349"/>
            <a:ext cx="5079780" cy="5079780"/>
          </a:xfrm>
          <a:custGeom>
            <a:avLst/>
            <a:gdLst/>
            <a:ahLst/>
            <a:cxnLst/>
            <a:rect r="r" b="b" t="t" l="l"/>
            <a:pathLst>
              <a:path h="5079780" w="5079780">
                <a:moveTo>
                  <a:pt x="0" y="0"/>
                </a:moveTo>
                <a:lnTo>
                  <a:pt x="5079780" y="0"/>
                </a:lnTo>
                <a:lnTo>
                  <a:pt x="5079780" y="5079780"/>
                </a:lnTo>
                <a:lnTo>
                  <a:pt x="0" y="5079780"/>
                </a:lnTo>
                <a:lnTo>
                  <a:pt x="0" y="0"/>
                </a:lnTo>
                <a:close/>
              </a:path>
            </a:pathLst>
          </a:custGeom>
          <a:blipFill>
            <a:blip r:embed="rId6"/>
            <a:stretch>
              <a:fillRect l="0" t="0" r="0" b="0"/>
            </a:stretch>
          </a:blipFill>
        </p:spPr>
      </p:sp>
      <p:sp>
        <p:nvSpPr>
          <p:cNvPr name="TextBox 7" id="7"/>
          <p:cNvSpPr txBox="true"/>
          <p:nvPr/>
        </p:nvSpPr>
        <p:spPr>
          <a:xfrm rot="0">
            <a:off x="3269841" y="923925"/>
            <a:ext cx="12944415" cy="953135"/>
          </a:xfrm>
          <a:prstGeom prst="rect">
            <a:avLst/>
          </a:prstGeom>
        </p:spPr>
        <p:txBody>
          <a:bodyPr anchor="t" rtlCol="false" tIns="0" lIns="0" bIns="0" rIns="0">
            <a:spAutoFit/>
          </a:bodyPr>
          <a:lstStyle/>
          <a:p>
            <a:pPr algn="ctr">
              <a:lnSpc>
                <a:spcPts val="7840"/>
              </a:lnSpc>
            </a:pPr>
            <a:r>
              <a:rPr lang="en-US" b="true" sz="5600">
                <a:solidFill>
                  <a:srgbClr val="3F3D3E"/>
                </a:solidFill>
                <a:latin typeface="Alexandria Bold"/>
                <a:ea typeface="Alexandria Bold"/>
                <a:cs typeface="Alexandria Bold"/>
                <a:sym typeface="Alexandria Bold"/>
              </a:rPr>
              <a:t>OVERVIEW OF THE BUSINESS IDEA</a:t>
            </a:r>
          </a:p>
        </p:txBody>
      </p:sp>
      <p:sp>
        <p:nvSpPr>
          <p:cNvPr name="TextBox 8" id="8"/>
          <p:cNvSpPr txBox="true"/>
          <p:nvPr/>
        </p:nvSpPr>
        <p:spPr>
          <a:xfrm rot="0">
            <a:off x="16214256" y="9019603"/>
            <a:ext cx="1271574" cy="803430"/>
          </a:xfrm>
          <a:prstGeom prst="rect">
            <a:avLst/>
          </a:prstGeom>
        </p:spPr>
        <p:txBody>
          <a:bodyPr anchor="t" rtlCol="false" tIns="0" lIns="0" bIns="0" rIns="0">
            <a:spAutoFit/>
          </a:bodyPr>
          <a:lstStyle/>
          <a:p>
            <a:pPr algn="ctr">
              <a:lnSpc>
                <a:spcPts val="6641"/>
              </a:lnSpc>
              <a:spcBef>
                <a:spcPct val="0"/>
              </a:spcBef>
            </a:pPr>
            <a:r>
              <a:rPr lang="en-US" b="true" sz="4743">
                <a:solidFill>
                  <a:srgbClr val="545454"/>
                </a:solidFill>
                <a:latin typeface="Garet Bold"/>
                <a:ea typeface="Garet Bold"/>
                <a:cs typeface="Garet Bold"/>
                <a:sym typeface="Garet Bold"/>
              </a:rPr>
              <a:t>03</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E9E9E9"/>
        </a:solidFill>
      </p:bgPr>
    </p:bg>
    <p:spTree>
      <p:nvGrpSpPr>
        <p:cNvPr id="1" name=""/>
        <p:cNvGrpSpPr/>
        <p:nvPr/>
      </p:nvGrpSpPr>
      <p:grpSpPr>
        <a:xfrm>
          <a:off x="0" y="0"/>
          <a:ext cx="0" cy="0"/>
          <a:chOff x="0" y="0"/>
          <a:chExt cx="0" cy="0"/>
        </a:xfrm>
      </p:grpSpPr>
      <p:sp>
        <p:nvSpPr>
          <p:cNvPr name="Freeform 2" id="2"/>
          <p:cNvSpPr/>
          <p:nvPr/>
        </p:nvSpPr>
        <p:spPr>
          <a:xfrm flipH="false" flipV="false" rot="5400000">
            <a:off x="-598671" y="-1743170"/>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574333">
            <a:off x="-598671" y="5498906"/>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AutoShape 4" id="4"/>
          <p:cNvSpPr/>
          <p:nvPr/>
        </p:nvSpPr>
        <p:spPr>
          <a:xfrm>
            <a:off x="4541415" y="9464180"/>
            <a:ext cx="11672841" cy="0"/>
          </a:xfrm>
          <a:prstGeom prst="line">
            <a:avLst/>
          </a:prstGeom>
          <a:ln cap="flat" w="9525">
            <a:solidFill>
              <a:srgbClr val="545454"/>
            </a:solidFill>
            <a:prstDash val="solid"/>
            <a:headEnd type="none" len="sm" w="sm"/>
            <a:tailEnd type="none" len="sm" w="sm"/>
          </a:ln>
        </p:spPr>
      </p:sp>
      <p:sp>
        <p:nvSpPr>
          <p:cNvPr name="Freeform 5" id="5"/>
          <p:cNvSpPr/>
          <p:nvPr/>
        </p:nvSpPr>
        <p:spPr>
          <a:xfrm flipH="false" flipV="false" rot="0">
            <a:off x="0" y="3625102"/>
            <a:ext cx="1974181" cy="1238680"/>
          </a:xfrm>
          <a:custGeom>
            <a:avLst/>
            <a:gdLst/>
            <a:ahLst/>
            <a:cxnLst/>
            <a:rect r="r" b="b" t="t" l="l"/>
            <a:pathLst>
              <a:path h="1238680" w="1974181">
                <a:moveTo>
                  <a:pt x="0" y="0"/>
                </a:moveTo>
                <a:lnTo>
                  <a:pt x="1974181" y="0"/>
                </a:lnTo>
                <a:lnTo>
                  <a:pt x="1974181" y="1238680"/>
                </a:lnTo>
                <a:lnTo>
                  <a:pt x="0" y="1238680"/>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2138900" y="1315654"/>
            <a:ext cx="9622549" cy="5026771"/>
          </a:xfrm>
          <a:custGeom>
            <a:avLst/>
            <a:gdLst/>
            <a:ahLst/>
            <a:cxnLst/>
            <a:rect r="r" b="b" t="t" l="l"/>
            <a:pathLst>
              <a:path h="5026771" w="9622549">
                <a:moveTo>
                  <a:pt x="0" y="0"/>
                </a:moveTo>
                <a:lnTo>
                  <a:pt x="9622549" y="0"/>
                </a:lnTo>
                <a:lnTo>
                  <a:pt x="9622549" y="5026771"/>
                </a:lnTo>
                <a:lnTo>
                  <a:pt x="0" y="5026771"/>
                </a:lnTo>
                <a:lnTo>
                  <a:pt x="0" y="0"/>
                </a:lnTo>
                <a:close/>
              </a:path>
            </a:pathLst>
          </a:custGeom>
          <a:blipFill>
            <a:blip r:embed="rId8"/>
            <a:stretch>
              <a:fillRect l="0" t="-11375" r="0" b="-11375"/>
            </a:stretch>
          </a:blipFill>
        </p:spPr>
      </p:sp>
      <p:sp>
        <p:nvSpPr>
          <p:cNvPr name="Freeform 7" id="7"/>
          <p:cNvSpPr/>
          <p:nvPr/>
        </p:nvSpPr>
        <p:spPr>
          <a:xfrm flipH="false" flipV="false" rot="-10800000">
            <a:off x="7961703" y="6392509"/>
            <a:ext cx="7896664" cy="3053920"/>
          </a:xfrm>
          <a:custGeom>
            <a:avLst/>
            <a:gdLst/>
            <a:ahLst/>
            <a:cxnLst/>
            <a:rect r="r" b="b" t="t" l="l"/>
            <a:pathLst>
              <a:path h="3053920" w="7896664">
                <a:moveTo>
                  <a:pt x="0" y="0"/>
                </a:moveTo>
                <a:lnTo>
                  <a:pt x="7896664" y="0"/>
                </a:lnTo>
                <a:lnTo>
                  <a:pt x="7896664" y="3053920"/>
                </a:lnTo>
                <a:lnTo>
                  <a:pt x="0" y="3053920"/>
                </a:lnTo>
                <a:lnTo>
                  <a:pt x="0" y="0"/>
                </a:lnTo>
                <a:close/>
              </a:path>
            </a:pathLst>
          </a:custGeom>
          <a:blipFill>
            <a:blip r:embed="rId8"/>
            <a:stretch>
              <a:fillRect l="0" t="-40062" r="-8632" b="-40062"/>
            </a:stretch>
          </a:blipFill>
        </p:spPr>
      </p:sp>
      <p:sp>
        <p:nvSpPr>
          <p:cNvPr name="Freeform 8" id="8"/>
          <p:cNvSpPr/>
          <p:nvPr/>
        </p:nvSpPr>
        <p:spPr>
          <a:xfrm flipH="false" flipV="false" rot="1013676">
            <a:off x="4156110" y="6718704"/>
            <a:ext cx="2722624" cy="895991"/>
          </a:xfrm>
          <a:custGeom>
            <a:avLst/>
            <a:gdLst/>
            <a:ahLst/>
            <a:cxnLst/>
            <a:rect r="r" b="b" t="t" l="l"/>
            <a:pathLst>
              <a:path h="895991" w="2722624">
                <a:moveTo>
                  <a:pt x="0" y="0"/>
                </a:moveTo>
                <a:lnTo>
                  <a:pt x="2722625" y="0"/>
                </a:lnTo>
                <a:lnTo>
                  <a:pt x="2722625" y="895991"/>
                </a:lnTo>
                <a:lnTo>
                  <a:pt x="0" y="895991"/>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
        <p:nvSpPr>
          <p:cNvPr name="TextBox 9" id="9"/>
          <p:cNvSpPr txBox="true"/>
          <p:nvPr/>
        </p:nvSpPr>
        <p:spPr>
          <a:xfrm rot="0">
            <a:off x="2438105" y="1938717"/>
            <a:ext cx="9024139" cy="3723494"/>
          </a:xfrm>
          <a:prstGeom prst="rect">
            <a:avLst/>
          </a:prstGeom>
        </p:spPr>
        <p:txBody>
          <a:bodyPr anchor="t" rtlCol="false" tIns="0" lIns="0" bIns="0" rIns="0">
            <a:spAutoFit/>
          </a:bodyPr>
          <a:lstStyle/>
          <a:p>
            <a:pPr algn="just">
              <a:lnSpc>
                <a:spcPts val="3718"/>
              </a:lnSpc>
            </a:pPr>
            <a:r>
              <a:rPr lang="en-US" sz="2655">
                <a:solidFill>
                  <a:srgbClr val="545454"/>
                </a:solidFill>
                <a:latin typeface="Alexandria"/>
                <a:ea typeface="Alexandria"/>
                <a:cs typeface="Alexandria"/>
                <a:sym typeface="Alexandria"/>
              </a:rPr>
              <a:t>The business addresses a clear need in the market: the growing demand for quick and affordable automotive key solutions outside of traditional dealerships. Many customers face long waiting times and high costs when replacing keys through manufacturers, creating a strong opportunity for an independent, mobile, and customer-focused locksmith service. </a:t>
            </a:r>
          </a:p>
        </p:txBody>
      </p:sp>
      <p:sp>
        <p:nvSpPr>
          <p:cNvPr name="TextBox 10" id="10"/>
          <p:cNvSpPr txBox="true"/>
          <p:nvPr/>
        </p:nvSpPr>
        <p:spPr>
          <a:xfrm rot="0">
            <a:off x="16214256" y="9019603"/>
            <a:ext cx="1271574" cy="803430"/>
          </a:xfrm>
          <a:prstGeom prst="rect">
            <a:avLst/>
          </a:prstGeom>
        </p:spPr>
        <p:txBody>
          <a:bodyPr anchor="t" rtlCol="false" tIns="0" lIns="0" bIns="0" rIns="0">
            <a:spAutoFit/>
          </a:bodyPr>
          <a:lstStyle/>
          <a:p>
            <a:pPr algn="ctr">
              <a:lnSpc>
                <a:spcPts val="6641"/>
              </a:lnSpc>
              <a:spcBef>
                <a:spcPct val="0"/>
              </a:spcBef>
            </a:pPr>
            <a:r>
              <a:rPr lang="en-US" b="true" sz="4743">
                <a:solidFill>
                  <a:srgbClr val="545454"/>
                </a:solidFill>
                <a:latin typeface="Garet Bold"/>
                <a:ea typeface="Garet Bold"/>
                <a:cs typeface="Garet Bold"/>
                <a:sym typeface="Garet Bold"/>
              </a:rPr>
              <a:t>04</a:t>
            </a:r>
          </a:p>
        </p:txBody>
      </p:sp>
      <p:sp>
        <p:nvSpPr>
          <p:cNvPr name="TextBox 11" id="11"/>
          <p:cNvSpPr txBox="true"/>
          <p:nvPr/>
        </p:nvSpPr>
        <p:spPr>
          <a:xfrm rot="0">
            <a:off x="7961703" y="6805392"/>
            <a:ext cx="7593062" cy="2072640"/>
          </a:xfrm>
          <a:prstGeom prst="rect">
            <a:avLst/>
          </a:prstGeom>
        </p:spPr>
        <p:txBody>
          <a:bodyPr anchor="t" rtlCol="false" tIns="0" lIns="0" bIns="0" rIns="0">
            <a:spAutoFit/>
          </a:bodyPr>
          <a:lstStyle/>
          <a:p>
            <a:pPr algn="just">
              <a:lnSpc>
                <a:spcPts val="3359"/>
              </a:lnSpc>
            </a:pPr>
            <a:r>
              <a:rPr lang="en-US" sz="2400">
                <a:solidFill>
                  <a:srgbClr val="545454"/>
                </a:solidFill>
                <a:latin typeface="Alexandria"/>
                <a:ea typeface="Alexandria"/>
                <a:cs typeface="Alexandria"/>
                <a:sym typeface="Alexandria"/>
              </a:rPr>
              <a:t>Auto Key Express fulfils this need by offering convenient services, competitive pricing, and rapid response times, ensuring that customers receive efficient support during urgent situations such as lost keys or vehicle lockouts.</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E9E9E9"/>
        </a:solidFill>
      </p:bgPr>
    </p:bg>
    <p:spTree>
      <p:nvGrpSpPr>
        <p:cNvPr id="1" name=""/>
        <p:cNvGrpSpPr/>
        <p:nvPr/>
      </p:nvGrpSpPr>
      <p:grpSpPr>
        <a:xfrm>
          <a:off x="0" y="0"/>
          <a:ext cx="0" cy="0"/>
          <a:chOff x="0" y="0"/>
          <a:chExt cx="0" cy="0"/>
        </a:xfrm>
      </p:grpSpPr>
      <p:sp>
        <p:nvSpPr>
          <p:cNvPr name="Freeform 2" id="2"/>
          <p:cNvSpPr/>
          <p:nvPr/>
        </p:nvSpPr>
        <p:spPr>
          <a:xfrm flipH="false" flipV="false" rot="5400000">
            <a:off x="-598671" y="-1743170"/>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574333">
            <a:off x="-598671" y="5498906"/>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AutoShape 4" id="4"/>
          <p:cNvSpPr/>
          <p:nvPr/>
        </p:nvSpPr>
        <p:spPr>
          <a:xfrm>
            <a:off x="4541415" y="9464180"/>
            <a:ext cx="11672841" cy="0"/>
          </a:xfrm>
          <a:prstGeom prst="line">
            <a:avLst/>
          </a:prstGeom>
          <a:ln cap="flat" w="9525">
            <a:solidFill>
              <a:srgbClr val="545454"/>
            </a:solidFill>
            <a:prstDash val="solid"/>
            <a:headEnd type="none" len="sm" w="sm"/>
            <a:tailEnd type="none" len="sm" w="sm"/>
          </a:ln>
        </p:spPr>
      </p:sp>
      <p:sp>
        <p:nvSpPr>
          <p:cNvPr name="Freeform 5" id="5"/>
          <p:cNvSpPr/>
          <p:nvPr/>
        </p:nvSpPr>
        <p:spPr>
          <a:xfrm flipH="false" flipV="false" rot="0">
            <a:off x="7045504" y="3059179"/>
            <a:ext cx="10466324" cy="5233162"/>
          </a:xfrm>
          <a:custGeom>
            <a:avLst/>
            <a:gdLst/>
            <a:ahLst/>
            <a:cxnLst/>
            <a:rect r="r" b="b" t="t" l="l"/>
            <a:pathLst>
              <a:path h="5233162" w="10466324">
                <a:moveTo>
                  <a:pt x="0" y="0"/>
                </a:moveTo>
                <a:lnTo>
                  <a:pt x="10466324" y="0"/>
                </a:lnTo>
                <a:lnTo>
                  <a:pt x="10466324" y="5233162"/>
                </a:lnTo>
                <a:lnTo>
                  <a:pt x="0" y="5233162"/>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3273487" y="2371445"/>
            <a:ext cx="980333" cy="1375467"/>
          </a:xfrm>
          <a:custGeom>
            <a:avLst/>
            <a:gdLst/>
            <a:ahLst/>
            <a:cxnLst/>
            <a:rect r="r" b="b" t="t" l="l"/>
            <a:pathLst>
              <a:path h="1375467" w="980333">
                <a:moveTo>
                  <a:pt x="0" y="0"/>
                </a:moveTo>
                <a:lnTo>
                  <a:pt x="980333" y="0"/>
                </a:lnTo>
                <a:lnTo>
                  <a:pt x="980333" y="1375467"/>
                </a:lnTo>
                <a:lnTo>
                  <a:pt x="0" y="1375467"/>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7" id="7"/>
          <p:cNvSpPr txBox="true"/>
          <p:nvPr/>
        </p:nvSpPr>
        <p:spPr>
          <a:xfrm rot="0">
            <a:off x="7707288" y="2698198"/>
            <a:ext cx="9142755" cy="5844578"/>
          </a:xfrm>
          <a:prstGeom prst="rect">
            <a:avLst/>
          </a:prstGeom>
        </p:spPr>
        <p:txBody>
          <a:bodyPr anchor="t" rtlCol="false" tIns="0" lIns="0" bIns="0" rIns="0">
            <a:spAutoFit/>
          </a:bodyPr>
          <a:lstStyle/>
          <a:p>
            <a:pPr algn="just">
              <a:lnSpc>
                <a:spcPts val="3357"/>
              </a:lnSpc>
            </a:pPr>
          </a:p>
          <a:p>
            <a:pPr algn="just">
              <a:lnSpc>
                <a:spcPts val="3357"/>
              </a:lnSpc>
            </a:pPr>
            <a:r>
              <a:rPr lang="en-US" sz="2398">
                <a:solidFill>
                  <a:srgbClr val="545454"/>
                </a:solidFill>
                <a:latin typeface="Alexandria"/>
                <a:ea typeface="Alexandria"/>
                <a:cs typeface="Alexandria"/>
                <a:sym typeface="Alexandria"/>
              </a:rPr>
              <a:t>Auto Key Express will operate as a </a:t>
            </a:r>
            <a:r>
              <a:rPr lang="en-US" b="true" sz="2398">
                <a:solidFill>
                  <a:srgbClr val="545454"/>
                </a:solidFill>
                <a:latin typeface="Alexandria Bold"/>
                <a:ea typeface="Alexandria Bold"/>
                <a:cs typeface="Alexandria Bold"/>
                <a:sym typeface="Alexandria Bold"/>
              </a:rPr>
              <a:t>Sole Trader</a:t>
            </a:r>
            <a:r>
              <a:rPr lang="en-US" sz="2398">
                <a:solidFill>
                  <a:srgbClr val="545454"/>
                </a:solidFill>
                <a:latin typeface="Alexandria"/>
                <a:ea typeface="Alexandria"/>
                <a:cs typeface="Alexandria"/>
                <a:sym typeface="Alexandria"/>
              </a:rPr>
              <a:t> business. This legal format is suitable for the startup stage because it is simple to register, cost-effective, and provides full control over decision-making. As a sole trader, I can manage operations flexibly, keep administrative duties minimal, and reinvest profits directly into the business. This structure aligns with my initial business goals, which focus on rapid market entry, low start-up costs, and the ability to build a strong personal reputation within the automotive locksmith industry. Once the business grows, it may transition into a Limited Company to support expansion and reduce personal liability.</a:t>
            </a:r>
          </a:p>
          <a:p>
            <a:pPr algn="just">
              <a:lnSpc>
                <a:spcPts val="3357"/>
              </a:lnSpc>
            </a:pPr>
          </a:p>
        </p:txBody>
      </p:sp>
      <p:sp>
        <p:nvSpPr>
          <p:cNvPr name="Freeform 8" id="8"/>
          <p:cNvSpPr/>
          <p:nvPr/>
        </p:nvSpPr>
        <p:spPr>
          <a:xfrm flipH="false" flipV="false" rot="0">
            <a:off x="2128956" y="4177541"/>
            <a:ext cx="3269396" cy="4114800"/>
          </a:xfrm>
          <a:custGeom>
            <a:avLst/>
            <a:gdLst/>
            <a:ahLst/>
            <a:cxnLst/>
            <a:rect r="r" b="b" t="t" l="l"/>
            <a:pathLst>
              <a:path h="4114800" w="3269396">
                <a:moveTo>
                  <a:pt x="0" y="0"/>
                </a:moveTo>
                <a:lnTo>
                  <a:pt x="3269396" y="0"/>
                </a:lnTo>
                <a:lnTo>
                  <a:pt x="3269396" y="4114800"/>
                </a:lnTo>
                <a:lnTo>
                  <a:pt x="0" y="4114800"/>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TextBox 9" id="9"/>
          <p:cNvSpPr txBox="true"/>
          <p:nvPr/>
        </p:nvSpPr>
        <p:spPr>
          <a:xfrm rot="0">
            <a:off x="3921980" y="959047"/>
            <a:ext cx="10842248" cy="1287145"/>
          </a:xfrm>
          <a:prstGeom prst="rect">
            <a:avLst/>
          </a:prstGeom>
        </p:spPr>
        <p:txBody>
          <a:bodyPr anchor="t" rtlCol="false" tIns="0" lIns="0" bIns="0" rIns="0">
            <a:spAutoFit/>
          </a:bodyPr>
          <a:lstStyle/>
          <a:p>
            <a:pPr algn="ctr">
              <a:lnSpc>
                <a:spcPts val="5179"/>
              </a:lnSpc>
            </a:pPr>
            <a:r>
              <a:rPr lang="en-US" b="true" sz="3699">
                <a:solidFill>
                  <a:srgbClr val="3F3D3E"/>
                </a:solidFill>
                <a:latin typeface="Alexandria Bold"/>
                <a:ea typeface="Alexandria Bold"/>
                <a:cs typeface="Alexandria Bold"/>
                <a:sym typeface="Alexandria Bold"/>
              </a:rPr>
              <a:t>LEGAL FORMAT AND MANAGEMENT STRUCTURE</a:t>
            </a:r>
          </a:p>
        </p:txBody>
      </p:sp>
      <p:sp>
        <p:nvSpPr>
          <p:cNvPr name="TextBox 10" id="10"/>
          <p:cNvSpPr txBox="true"/>
          <p:nvPr/>
        </p:nvSpPr>
        <p:spPr>
          <a:xfrm rot="0">
            <a:off x="16214256" y="9019603"/>
            <a:ext cx="1271574" cy="803430"/>
          </a:xfrm>
          <a:prstGeom prst="rect">
            <a:avLst/>
          </a:prstGeom>
        </p:spPr>
        <p:txBody>
          <a:bodyPr anchor="t" rtlCol="false" tIns="0" lIns="0" bIns="0" rIns="0">
            <a:spAutoFit/>
          </a:bodyPr>
          <a:lstStyle/>
          <a:p>
            <a:pPr algn="ctr">
              <a:lnSpc>
                <a:spcPts val="6641"/>
              </a:lnSpc>
              <a:spcBef>
                <a:spcPct val="0"/>
              </a:spcBef>
            </a:pPr>
            <a:r>
              <a:rPr lang="en-US" b="true" sz="4743">
                <a:solidFill>
                  <a:srgbClr val="545454"/>
                </a:solidFill>
                <a:latin typeface="Garet Bold"/>
                <a:ea typeface="Garet Bold"/>
                <a:cs typeface="Garet Bold"/>
                <a:sym typeface="Garet Bold"/>
              </a:rPr>
              <a:t>05</a:t>
            </a:r>
          </a:p>
        </p:txBody>
      </p:sp>
      <p:sp>
        <p:nvSpPr>
          <p:cNvPr name="TextBox 11" id="11"/>
          <p:cNvSpPr txBox="true"/>
          <p:nvPr/>
        </p:nvSpPr>
        <p:spPr>
          <a:xfrm rot="0">
            <a:off x="14260427" y="2521334"/>
            <a:ext cx="3225403" cy="537845"/>
          </a:xfrm>
          <a:prstGeom prst="rect">
            <a:avLst/>
          </a:prstGeom>
        </p:spPr>
        <p:txBody>
          <a:bodyPr anchor="t" rtlCol="false" tIns="0" lIns="0" bIns="0" rIns="0">
            <a:spAutoFit/>
          </a:bodyPr>
          <a:lstStyle/>
          <a:p>
            <a:pPr algn="ctr">
              <a:lnSpc>
                <a:spcPts val="4480"/>
              </a:lnSpc>
              <a:spcBef>
                <a:spcPct val="0"/>
              </a:spcBef>
            </a:pPr>
            <a:r>
              <a:rPr lang="en-US" sz="3200">
                <a:solidFill>
                  <a:srgbClr val="000000"/>
                </a:solidFill>
                <a:latin typeface="League Spartan"/>
                <a:ea typeface="League Spartan"/>
                <a:cs typeface="League Spartan"/>
                <a:sym typeface="League Spartan"/>
              </a:rPr>
              <a:t>Le</a:t>
            </a:r>
            <a:r>
              <a:rPr lang="en-US" sz="3200">
                <a:solidFill>
                  <a:srgbClr val="000000"/>
                </a:solidFill>
                <a:latin typeface="League Spartan"/>
                <a:ea typeface="League Spartan"/>
                <a:cs typeface="League Spartan"/>
                <a:sym typeface="League Spartan"/>
              </a:rPr>
              <a:t>gal Structure</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E9E9E9"/>
        </a:solidFill>
      </p:bgPr>
    </p:bg>
    <p:spTree>
      <p:nvGrpSpPr>
        <p:cNvPr id="1" name=""/>
        <p:cNvGrpSpPr/>
        <p:nvPr/>
      </p:nvGrpSpPr>
      <p:grpSpPr>
        <a:xfrm>
          <a:off x="0" y="0"/>
          <a:ext cx="0" cy="0"/>
          <a:chOff x="0" y="0"/>
          <a:chExt cx="0" cy="0"/>
        </a:xfrm>
      </p:grpSpPr>
      <p:sp>
        <p:nvSpPr>
          <p:cNvPr name="Freeform 2" id="2"/>
          <p:cNvSpPr/>
          <p:nvPr/>
        </p:nvSpPr>
        <p:spPr>
          <a:xfrm flipH="false" flipV="false" rot="5400000">
            <a:off x="-598671" y="-1743170"/>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574333">
            <a:off x="-598671" y="5498906"/>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AutoShape 4" id="4"/>
          <p:cNvSpPr/>
          <p:nvPr/>
        </p:nvSpPr>
        <p:spPr>
          <a:xfrm>
            <a:off x="4541415" y="9464180"/>
            <a:ext cx="11672841" cy="0"/>
          </a:xfrm>
          <a:prstGeom prst="line">
            <a:avLst/>
          </a:prstGeom>
          <a:ln cap="flat" w="9525">
            <a:solidFill>
              <a:srgbClr val="545454"/>
            </a:solidFill>
            <a:prstDash val="solid"/>
            <a:headEnd type="none" len="sm" w="sm"/>
            <a:tailEnd type="none" len="sm" w="sm"/>
          </a:ln>
        </p:spPr>
      </p:sp>
      <p:sp>
        <p:nvSpPr>
          <p:cNvPr name="Freeform 5" id="5"/>
          <p:cNvSpPr/>
          <p:nvPr/>
        </p:nvSpPr>
        <p:spPr>
          <a:xfrm flipH="false" flipV="false" rot="0">
            <a:off x="7045504" y="3059179"/>
            <a:ext cx="10466324" cy="5233162"/>
          </a:xfrm>
          <a:custGeom>
            <a:avLst/>
            <a:gdLst/>
            <a:ahLst/>
            <a:cxnLst/>
            <a:rect r="r" b="b" t="t" l="l"/>
            <a:pathLst>
              <a:path h="5233162" w="10466324">
                <a:moveTo>
                  <a:pt x="0" y="0"/>
                </a:moveTo>
                <a:lnTo>
                  <a:pt x="10466324" y="0"/>
                </a:lnTo>
                <a:lnTo>
                  <a:pt x="10466324" y="5233162"/>
                </a:lnTo>
                <a:lnTo>
                  <a:pt x="0" y="5233162"/>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2098094" y="3500536"/>
            <a:ext cx="4092356" cy="4114800"/>
          </a:xfrm>
          <a:custGeom>
            <a:avLst/>
            <a:gdLst/>
            <a:ahLst/>
            <a:cxnLst/>
            <a:rect r="r" b="b" t="t" l="l"/>
            <a:pathLst>
              <a:path h="4114800" w="4092356">
                <a:moveTo>
                  <a:pt x="0" y="0"/>
                </a:moveTo>
                <a:lnTo>
                  <a:pt x="4092356" y="0"/>
                </a:lnTo>
                <a:lnTo>
                  <a:pt x="4092356"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7" id="7"/>
          <p:cNvSpPr txBox="true"/>
          <p:nvPr/>
        </p:nvSpPr>
        <p:spPr>
          <a:xfrm rot="0">
            <a:off x="7707288" y="4018042"/>
            <a:ext cx="9142755" cy="3041689"/>
          </a:xfrm>
          <a:prstGeom prst="rect">
            <a:avLst/>
          </a:prstGeom>
        </p:spPr>
        <p:txBody>
          <a:bodyPr anchor="t" rtlCol="false" tIns="0" lIns="0" bIns="0" rIns="0">
            <a:spAutoFit/>
          </a:bodyPr>
          <a:lstStyle/>
          <a:p>
            <a:pPr algn="just">
              <a:lnSpc>
                <a:spcPts val="3497"/>
              </a:lnSpc>
            </a:pPr>
            <a:r>
              <a:rPr lang="en-US" sz="2498">
                <a:solidFill>
                  <a:srgbClr val="545454"/>
                </a:solidFill>
                <a:latin typeface="Alexandria"/>
                <a:ea typeface="Alexandria"/>
                <a:cs typeface="Alexandria"/>
                <a:sym typeface="Alexandria"/>
              </a:rPr>
              <a:t>Th</a:t>
            </a:r>
            <a:r>
              <a:rPr lang="en-US" sz="2498">
                <a:solidFill>
                  <a:srgbClr val="545454"/>
                </a:solidFill>
                <a:latin typeface="Alexandria"/>
                <a:ea typeface="Alexandria"/>
                <a:cs typeface="Alexandria"/>
                <a:sym typeface="Alexandria"/>
              </a:rPr>
              <a:t>e management structure is straightforward due to the small scale of the business. As the owner and founder, I will be responsible for strategic planning, financial management, service delivery, and customer relations. Additional support roles may be added as the business grows, such as a part-time administrative assistant or an additional locksmith technician.</a:t>
            </a:r>
          </a:p>
        </p:txBody>
      </p:sp>
      <p:sp>
        <p:nvSpPr>
          <p:cNvPr name="TextBox 8" id="8"/>
          <p:cNvSpPr txBox="true"/>
          <p:nvPr/>
        </p:nvSpPr>
        <p:spPr>
          <a:xfrm rot="0">
            <a:off x="3921980" y="959047"/>
            <a:ext cx="10842248" cy="1287145"/>
          </a:xfrm>
          <a:prstGeom prst="rect">
            <a:avLst/>
          </a:prstGeom>
        </p:spPr>
        <p:txBody>
          <a:bodyPr anchor="t" rtlCol="false" tIns="0" lIns="0" bIns="0" rIns="0">
            <a:spAutoFit/>
          </a:bodyPr>
          <a:lstStyle/>
          <a:p>
            <a:pPr algn="ctr">
              <a:lnSpc>
                <a:spcPts val="5179"/>
              </a:lnSpc>
            </a:pPr>
            <a:r>
              <a:rPr lang="en-US" b="true" sz="3699">
                <a:solidFill>
                  <a:srgbClr val="3F3D3E"/>
                </a:solidFill>
                <a:latin typeface="Alexandria Bold"/>
                <a:ea typeface="Alexandria Bold"/>
                <a:cs typeface="Alexandria Bold"/>
                <a:sym typeface="Alexandria Bold"/>
              </a:rPr>
              <a:t>LEGAL FORMAT AND MANAGEMENT STRUCTURE</a:t>
            </a:r>
          </a:p>
        </p:txBody>
      </p:sp>
      <p:sp>
        <p:nvSpPr>
          <p:cNvPr name="TextBox 9" id="9"/>
          <p:cNvSpPr txBox="true"/>
          <p:nvPr/>
        </p:nvSpPr>
        <p:spPr>
          <a:xfrm rot="0">
            <a:off x="16214256" y="9019603"/>
            <a:ext cx="1271574" cy="803430"/>
          </a:xfrm>
          <a:prstGeom prst="rect">
            <a:avLst/>
          </a:prstGeom>
        </p:spPr>
        <p:txBody>
          <a:bodyPr anchor="t" rtlCol="false" tIns="0" lIns="0" bIns="0" rIns="0">
            <a:spAutoFit/>
          </a:bodyPr>
          <a:lstStyle/>
          <a:p>
            <a:pPr algn="ctr">
              <a:lnSpc>
                <a:spcPts val="6641"/>
              </a:lnSpc>
              <a:spcBef>
                <a:spcPct val="0"/>
              </a:spcBef>
            </a:pPr>
            <a:r>
              <a:rPr lang="en-US" b="true" sz="4743">
                <a:solidFill>
                  <a:srgbClr val="545454"/>
                </a:solidFill>
                <a:latin typeface="Garet Bold"/>
                <a:ea typeface="Garet Bold"/>
                <a:cs typeface="Garet Bold"/>
                <a:sym typeface="Garet Bold"/>
              </a:rPr>
              <a:t>06</a:t>
            </a:r>
          </a:p>
        </p:txBody>
      </p:sp>
      <p:sp>
        <p:nvSpPr>
          <p:cNvPr name="TextBox 10" id="10"/>
          <p:cNvSpPr txBox="true"/>
          <p:nvPr/>
        </p:nvSpPr>
        <p:spPr>
          <a:xfrm rot="0">
            <a:off x="11902580" y="2521334"/>
            <a:ext cx="6009334" cy="537845"/>
          </a:xfrm>
          <a:prstGeom prst="rect">
            <a:avLst/>
          </a:prstGeom>
        </p:spPr>
        <p:txBody>
          <a:bodyPr anchor="t" rtlCol="false" tIns="0" lIns="0" bIns="0" rIns="0">
            <a:spAutoFit/>
          </a:bodyPr>
          <a:lstStyle/>
          <a:p>
            <a:pPr algn="ctr">
              <a:lnSpc>
                <a:spcPts val="4480"/>
              </a:lnSpc>
              <a:spcBef>
                <a:spcPct val="0"/>
              </a:spcBef>
            </a:pPr>
            <a:r>
              <a:rPr lang="en-US" sz="3200">
                <a:solidFill>
                  <a:srgbClr val="000000"/>
                </a:solidFill>
                <a:latin typeface="League Spartan"/>
                <a:ea typeface="League Spartan"/>
                <a:cs typeface="League Spartan"/>
                <a:sym typeface="League Spartan"/>
              </a:rPr>
              <a:t>Management </a:t>
            </a:r>
            <a:r>
              <a:rPr lang="en-US" sz="3200">
                <a:solidFill>
                  <a:srgbClr val="000000"/>
                </a:solidFill>
                <a:latin typeface="League Spartan"/>
                <a:ea typeface="League Spartan"/>
                <a:cs typeface="League Spartan"/>
                <a:sym typeface="League Spartan"/>
              </a:rPr>
              <a:t>Structure</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E9E9E9"/>
        </a:solidFill>
      </p:bgPr>
    </p:bg>
    <p:spTree>
      <p:nvGrpSpPr>
        <p:cNvPr id="1" name=""/>
        <p:cNvGrpSpPr/>
        <p:nvPr/>
      </p:nvGrpSpPr>
      <p:grpSpPr>
        <a:xfrm>
          <a:off x="0" y="0"/>
          <a:ext cx="0" cy="0"/>
          <a:chOff x="0" y="0"/>
          <a:chExt cx="0" cy="0"/>
        </a:xfrm>
      </p:grpSpPr>
      <p:sp>
        <p:nvSpPr>
          <p:cNvPr name="Freeform 2" id="2"/>
          <p:cNvSpPr/>
          <p:nvPr/>
        </p:nvSpPr>
        <p:spPr>
          <a:xfrm flipH="false" flipV="false" rot="5400000">
            <a:off x="-598671" y="-1743170"/>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574333">
            <a:off x="-598671" y="5498906"/>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AutoShape 4" id="4"/>
          <p:cNvSpPr/>
          <p:nvPr/>
        </p:nvSpPr>
        <p:spPr>
          <a:xfrm>
            <a:off x="4541415" y="9464180"/>
            <a:ext cx="11672841" cy="0"/>
          </a:xfrm>
          <a:prstGeom prst="line">
            <a:avLst/>
          </a:prstGeom>
          <a:ln cap="flat" w="9525">
            <a:solidFill>
              <a:srgbClr val="545454"/>
            </a:solidFill>
            <a:prstDash val="solid"/>
            <a:headEnd type="none" len="sm" w="sm"/>
            <a:tailEnd type="none" len="sm" w="sm"/>
          </a:ln>
        </p:spPr>
      </p:sp>
      <p:sp>
        <p:nvSpPr>
          <p:cNvPr name="AutoShape 5" id="5"/>
          <p:cNvSpPr/>
          <p:nvPr/>
        </p:nvSpPr>
        <p:spPr>
          <a:xfrm>
            <a:off x="8845054" y="5859857"/>
            <a:ext cx="1966200" cy="1329468"/>
          </a:xfrm>
          <a:prstGeom prst="line">
            <a:avLst/>
          </a:prstGeom>
          <a:ln cap="flat" w="38100">
            <a:solidFill>
              <a:srgbClr val="545454"/>
            </a:solidFill>
            <a:prstDash val="sysDot"/>
            <a:headEnd type="none" len="sm" w="sm"/>
            <a:tailEnd type="arrow" len="sm" w="med"/>
          </a:ln>
        </p:spPr>
      </p:sp>
      <p:sp>
        <p:nvSpPr>
          <p:cNvPr name="AutoShape 6" id="6"/>
          <p:cNvSpPr/>
          <p:nvPr/>
        </p:nvSpPr>
        <p:spPr>
          <a:xfrm flipH="true">
            <a:off x="6055416" y="6076598"/>
            <a:ext cx="1833419" cy="1507317"/>
          </a:xfrm>
          <a:prstGeom prst="line">
            <a:avLst/>
          </a:prstGeom>
          <a:ln cap="flat" w="38100">
            <a:solidFill>
              <a:srgbClr val="545454"/>
            </a:solidFill>
            <a:prstDash val="sysDot"/>
            <a:headEnd type="none" len="sm" w="sm"/>
            <a:tailEnd type="arrow" len="sm" w="med"/>
          </a:ln>
        </p:spPr>
      </p:sp>
      <p:sp>
        <p:nvSpPr>
          <p:cNvPr name="Freeform 7" id="7"/>
          <p:cNvSpPr/>
          <p:nvPr/>
        </p:nvSpPr>
        <p:spPr>
          <a:xfrm flipH="false" flipV="false" rot="0">
            <a:off x="6313859" y="3087700"/>
            <a:ext cx="5136449" cy="3345113"/>
          </a:xfrm>
          <a:custGeom>
            <a:avLst/>
            <a:gdLst/>
            <a:ahLst/>
            <a:cxnLst/>
            <a:rect r="r" b="b" t="t" l="l"/>
            <a:pathLst>
              <a:path h="3345113" w="5136449">
                <a:moveTo>
                  <a:pt x="0" y="0"/>
                </a:moveTo>
                <a:lnTo>
                  <a:pt x="5136450" y="0"/>
                </a:lnTo>
                <a:lnTo>
                  <a:pt x="5136450" y="3345113"/>
                </a:lnTo>
                <a:lnTo>
                  <a:pt x="0" y="3345113"/>
                </a:lnTo>
                <a:lnTo>
                  <a:pt x="0" y="0"/>
                </a:lnTo>
                <a:close/>
              </a:path>
            </a:pathLst>
          </a:custGeom>
          <a:blipFill>
            <a:blip r:embed="rId6"/>
            <a:stretch>
              <a:fillRect l="0" t="0" r="0" b="0"/>
            </a:stretch>
          </a:blipFill>
        </p:spPr>
      </p:sp>
      <p:sp>
        <p:nvSpPr>
          <p:cNvPr name="Freeform 8" id="8"/>
          <p:cNvSpPr/>
          <p:nvPr/>
        </p:nvSpPr>
        <p:spPr>
          <a:xfrm flipH="false" flipV="false" rot="0">
            <a:off x="6276829" y="0"/>
            <a:ext cx="5136449" cy="3345113"/>
          </a:xfrm>
          <a:custGeom>
            <a:avLst/>
            <a:gdLst/>
            <a:ahLst/>
            <a:cxnLst/>
            <a:rect r="r" b="b" t="t" l="l"/>
            <a:pathLst>
              <a:path h="3345113" w="5136449">
                <a:moveTo>
                  <a:pt x="0" y="0"/>
                </a:moveTo>
                <a:lnTo>
                  <a:pt x="5136449" y="0"/>
                </a:lnTo>
                <a:lnTo>
                  <a:pt x="5136449" y="3345113"/>
                </a:lnTo>
                <a:lnTo>
                  <a:pt x="0" y="3345113"/>
                </a:lnTo>
                <a:lnTo>
                  <a:pt x="0" y="0"/>
                </a:lnTo>
                <a:close/>
              </a:path>
            </a:pathLst>
          </a:custGeom>
          <a:blipFill>
            <a:blip r:embed="rId6"/>
            <a:stretch>
              <a:fillRect l="0" t="0" r="0" b="0"/>
            </a:stretch>
          </a:blipFill>
        </p:spPr>
      </p:sp>
      <p:sp>
        <p:nvSpPr>
          <p:cNvPr name="Freeform 9" id="9"/>
          <p:cNvSpPr/>
          <p:nvPr/>
        </p:nvSpPr>
        <p:spPr>
          <a:xfrm flipH="false" flipV="false" rot="0">
            <a:off x="11707832" y="1635957"/>
            <a:ext cx="1868062" cy="339648"/>
          </a:xfrm>
          <a:custGeom>
            <a:avLst/>
            <a:gdLst/>
            <a:ahLst/>
            <a:cxnLst/>
            <a:rect r="r" b="b" t="t" l="l"/>
            <a:pathLst>
              <a:path h="339648" w="1868062">
                <a:moveTo>
                  <a:pt x="0" y="0"/>
                </a:moveTo>
                <a:lnTo>
                  <a:pt x="1868062" y="0"/>
                </a:lnTo>
                <a:lnTo>
                  <a:pt x="1868062" y="339647"/>
                </a:lnTo>
                <a:lnTo>
                  <a:pt x="0" y="339647"/>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TextBox 10" id="10"/>
          <p:cNvSpPr txBox="true"/>
          <p:nvPr/>
        </p:nvSpPr>
        <p:spPr>
          <a:xfrm rot="0">
            <a:off x="16214256" y="9019603"/>
            <a:ext cx="1271574" cy="803430"/>
          </a:xfrm>
          <a:prstGeom prst="rect">
            <a:avLst/>
          </a:prstGeom>
        </p:spPr>
        <p:txBody>
          <a:bodyPr anchor="t" rtlCol="false" tIns="0" lIns="0" bIns="0" rIns="0">
            <a:spAutoFit/>
          </a:bodyPr>
          <a:lstStyle/>
          <a:p>
            <a:pPr algn="ctr">
              <a:lnSpc>
                <a:spcPts val="6641"/>
              </a:lnSpc>
              <a:spcBef>
                <a:spcPct val="0"/>
              </a:spcBef>
            </a:pPr>
            <a:r>
              <a:rPr lang="en-US" b="true" sz="4743">
                <a:solidFill>
                  <a:srgbClr val="545454"/>
                </a:solidFill>
                <a:latin typeface="Garet Bold"/>
                <a:ea typeface="Garet Bold"/>
                <a:cs typeface="Garet Bold"/>
                <a:sym typeface="Garet Bold"/>
              </a:rPr>
              <a:t>07</a:t>
            </a:r>
          </a:p>
        </p:txBody>
      </p:sp>
      <p:sp>
        <p:nvSpPr>
          <p:cNvPr name="TextBox 11" id="11"/>
          <p:cNvSpPr txBox="true"/>
          <p:nvPr/>
        </p:nvSpPr>
        <p:spPr>
          <a:xfrm rot="0">
            <a:off x="6609060" y="1408962"/>
            <a:ext cx="4471988" cy="1508915"/>
          </a:xfrm>
          <a:prstGeom prst="rect">
            <a:avLst/>
          </a:prstGeom>
        </p:spPr>
        <p:txBody>
          <a:bodyPr anchor="t" rtlCol="false" tIns="0" lIns="0" bIns="0" rIns="0">
            <a:spAutoFit/>
          </a:bodyPr>
          <a:lstStyle/>
          <a:p>
            <a:pPr algn="ctr">
              <a:lnSpc>
                <a:spcPts val="6081"/>
              </a:lnSpc>
              <a:spcBef>
                <a:spcPct val="0"/>
              </a:spcBef>
            </a:pPr>
            <a:r>
              <a:rPr lang="en-US" b="true" sz="4343">
                <a:solidFill>
                  <a:srgbClr val="000000"/>
                </a:solidFill>
                <a:latin typeface="Alexandria Bold"/>
                <a:ea typeface="Alexandria Bold"/>
                <a:cs typeface="Alexandria Bold"/>
                <a:sym typeface="Alexandria Bold"/>
              </a:rPr>
              <a:t>Own</a:t>
            </a:r>
            <a:r>
              <a:rPr lang="en-US" b="true" sz="4343">
                <a:solidFill>
                  <a:srgbClr val="000000"/>
                </a:solidFill>
                <a:latin typeface="Alexandria Bold"/>
                <a:ea typeface="Alexandria Bold"/>
                <a:cs typeface="Alexandria Bold"/>
                <a:sym typeface="Alexandria Bold"/>
              </a:rPr>
              <a:t>er</a:t>
            </a:r>
          </a:p>
          <a:p>
            <a:pPr algn="ctr">
              <a:lnSpc>
                <a:spcPts val="6081"/>
              </a:lnSpc>
              <a:spcBef>
                <a:spcPct val="0"/>
              </a:spcBef>
            </a:pPr>
            <a:r>
              <a:rPr lang="en-US" sz="4343">
                <a:solidFill>
                  <a:srgbClr val="000000"/>
                </a:solidFill>
                <a:latin typeface="Alexandria"/>
                <a:ea typeface="Alexandria"/>
                <a:cs typeface="Alexandria"/>
                <a:sym typeface="Alexandria"/>
              </a:rPr>
              <a:t>Mihail Sireteanu</a:t>
            </a:r>
          </a:p>
        </p:txBody>
      </p:sp>
      <p:sp>
        <p:nvSpPr>
          <p:cNvPr name="TextBox 12" id="12"/>
          <p:cNvSpPr txBox="true"/>
          <p:nvPr/>
        </p:nvSpPr>
        <p:spPr>
          <a:xfrm rot="0">
            <a:off x="6609060" y="4350943"/>
            <a:ext cx="4471988" cy="1508915"/>
          </a:xfrm>
          <a:prstGeom prst="rect">
            <a:avLst/>
          </a:prstGeom>
        </p:spPr>
        <p:txBody>
          <a:bodyPr anchor="t" rtlCol="false" tIns="0" lIns="0" bIns="0" rIns="0">
            <a:spAutoFit/>
          </a:bodyPr>
          <a:lstStyle/>
          <a:p>
            <a:pPr algn="ctr">
              <a:lnSpc>
                <a:spcPts val="6081"/>
              </a:lnSpc>
              <a:spcBef>
                <a:spcPct val="0"/>
              </a:spcBef>
            </a:pPr>
            <a:r>
              <a:rPr lang="en-US" b="true" sz="4343">
                <a:solidFill>
                  <a:srgbClr val="000000"/>
                </a:solidFill>
                <a:latin typeface="Alexandria Bold"/>
                <a:ea typeface="Alexandria Bold"/>
                <a:cs typeface="Alexandria Bold"/>
                <a:sym typeface="Alexandria Bold"/>
              </a:rPr>
              <a:t>Manager</a:t>
            </a:r>
          </a:p>
          <a:p>
            <a:pPr algn="ctr">
              <a:lnSpc>
                <a:spcPts val="6081"/>
              </a:lnSpc>
              <a:spcBef>
                <a:spcPct val="0"/>
              </a:spcBef>
            </a:pPr>
            <a:r>
              <a:rPr lang="en-US" sz="4343">
                <a:solidFill>
                  <a:srgbClr val="000000"/>
                </a:solidFill>
                <a:latin typeface="Alexandria"/>
                <a:ea typeface="Alexandria"/>
                <a:cs typeface="Alexandria"/>
                <a:sym typeface="Alexandria"/>
              </a:rPr>
              <a:t>Mihail Sireteanu</a:t>
            </a:r>
          </a:p>
        </p:txBody>
      </p:sp>
      <p:sp>
        <p:nvSpPr>
          <p:cNvPr name="Freeform 13" id="13"/>
          <p:cNvSpPr/>
          <p:nvPr/>
        </p:nvSpPr>
        <p:spPr>
          <a:xfrm flipH="false" flipV="false" rot="0">
            <a:off x="11707832" y="2201519"/>
            <a:ext cx="1868062" cy="339648"/>
          </a:xfrm>
          <a:custGeom>
            <a:avLst/>
            <a:gdLst/>
            <a:ahLst/>
            <a:cxnLst/>
            <a:rect r="r" b="b" t="t" l="l"/>
            <a:pathLst>
              <a:path h="339648" w="1868062">
                <a:moveTo>
                  <a:pt x="0" y="0"/>
                </a:moveTo>
                <a:lnTo>
                  <a:pt x="1868062" y="0"/>
                </a:lnTo>
                <a:lnTo>
                  <a:pt x="1868062" y="339648"/>
                </a:lnTo>
                <a:lnTo>
                  <a:pt x="0" y="339648"/>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14" id="14"/>
          <p:cNvSpPr/>
          <p:nvPr/>
        </p:nvSpPr>
        <p:spPr>
          <a:xfrm flipH="false" flipV="false" rot="0">
            <a:off x="11707832" y="2767081"/>
            <a:ext cx="1868062" cy="339648"/>
          </a:xfrm>
          <a:custGeom>
            <a:avLst/>
            <a:gdLst/>
            <a:ahLst/>
            <a:cxnLst/>
            <a:rect r="r" b="b" t="t" l="l"/>
            <a:pathLst>
              <a:path h="339648" w="1868062">
                <a:moveTo>
                  <a:pt x="0" y="0"/>
                </a:moveTo>
                <a:lnTo>
                  <a:pt x="1868062" y="0"/>
                </a:lnTo>
                <a:lnTo>
                  <a:pt x="1868062" y="339648"/>
                </a:lnTo>
                <a:lnTo>
                  <a:pt x="0" y="339648"/>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15" id="15"/>
          <p:cNvSpPr/>
          <p:nvPr/>
        </p:nvSpPr>
        <p:spPr>
          <a:xfrm flipH="false" flipV="false" rot="0">
            <a:off x="11707832" y="3332644"/>
            <a:ext cx="1868062" cy="339648"/>
          </a:xfrm>
          <a:custGeom>
            <a:avLst/>
            <a:gdLst/>
            <a:ahLst/>
            <a:cxnLst/>
            <a:rect r="r" b="b" t="t" l="l"/>
            <a:pathLst>
              <a:path h="339648" w="1868062">
                <a:moveTo>
                  <a:pt x="0" y="0"/>
                </a:moveTo>
                <a:lnTo>
                  <a:pt x="1868062" y="0"/>
                </a:lnTo>
                <a:lnTo>
                  <a:pt x="1868062" y="339647"/>
                </a:lnTo>
                <a:lnTo>
                  <a:pt x="0" y="339647"/>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16" id="16"/>
          <p:cNvSpPr/>
          <p:nvPr/>
        </p:nvSpPr>
        <p:spPr>
          <a:xfrm flipH="false" flipV="false" rot="0">
            <a:off x="11707832" y="3898206"/>
            <a:ext cx="1868062" cy="339648"/>
          </a:xfrm>
          <a:custGeom>
            <a:avLst/>
            <a:gdLst/>
            <a:ahLst/>
            <a:cxnLst/>
            <a:rect r="r" b="b" t="t" l="l"/>
            <a:pathLst>
              <a:path h="339648" w="1868062">
                <a:moveTo>
                  <a:pt x="0" y="0"/>
                </a:moveTo>
                <a:lnTo>
                  <a:pt x="1868062" y="0"/>
                </a:lnTo>
                <a:lnTo>
                  <a:pt x="1868062" y="339648"/>
                </a:lnTo>
                <a:lnTo>
                  <a:pt x="0" y="339648"/>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17" id="17"/>
          <p:cNvSpPr/>
          <p:nvPr/>
        </p:nvSpPr>
        <p:spPr>
          <a:xfrm flipH="false" flipV="false" rot="0">
            <a:off x="11707832" y="4420609"/>
            <a:ext cx="1868062" cy="339648"/>
          </a:xfrm>
          <a:custGeom>
            <a:avLst/>
            <a:gdLst/>
            <a:ahLst/>
            <a:cxnLst/>
            <a:rect r="r" b="b" t="t" l="l"/>
            <a:pathLst>
              <a:path h="339648" w="1868062">
                <a:moveTo>
                  <a:pt x="0" y="0"/>
                </a:moveTo>
                <a:lnTo>
                  <a:pt x="1868062" y="0"/>
                </a:lnTo>
                <a:lnTo>
                  <a:pt x="1868062" y="339648"/>
                </a:lnTo>
                <a:lnTo>
                  <a:pt x="0" y="339648"/>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TextBox 18" id="18"/>
          <p:cNvSpPr txBox="true"/>
          <p:nvPr/>
        </p:nvSpPr>
        <p:spPr>
          <a:xfrm rot="0">
            <a:off x="13591586" y="1578807"/>
            <a:ext cx="3894244" cy="5251450"/>
          </a:xfrm>
          <a:prstGeom prst="rect">
            <a:avLst/>
          </a:prstGeom>
        </p:spPr>
        <p:txBody>
          <a:bodyPr anchor="t" rtlCol="false" tIns="0" lIns="0" bIns="0" rIns="0">
            <a:spAutoFit/>
          </a:bodyPr>
          <a:lstStyle/>
          <a:p>
            <a:pPr algn="l" marL="539751" indent="-269876" lvl="1">
              <a:lnSpc>
                <a:spcPts val="3500"/>
              </a:lnSpc>
              <a:buAutoNum type="arabicPeriod" startAt="1"/>
            </a:pPr>
            <a:r>
              <a:rPr lang="en-US" sz="2500">
                <a:solidFill>
                  <a:srgbClr val="000000"/>
                </a:solidFill>
                <a:latin typeface="Garet"/>
                <a:ea typeface="Garet"/>
                <a:cs typeface="Garet"/>
                <a:sym typeface="Garet"/>
              </a:rPr>
              <a:t>Overall business management</a:t>
            </a:r>
          </a:p>
          <a:p>
            <a:pPr algn="l" marL="539751" indent="-269876" lvl="1">
              <a:lnSpc>
                <a:spcPts val="3500"/>
              </a:lnSpc>
              <a:buAutoNum type="arabicPeriod" startAt="1"/>
            </a:pPr>
            <a:r>
              <a:rPr lang="en-US" sz="2500">
                <a:solidFill>
                  <a:srgbClr val="000000"/>
                </a:solidFill>
                <a:latin typeface="Garet"/>
                <a:ea typeface="Garet"/>
                <a:cs typeface="Garet"/>
                <a:sym typeface="Garet"/>
              </a:rPr>
              <a:t>Financial </a:t>
            </a:r>
            <a:r>
              <a:rPr lang="en-US" sz="2500">
                <a:solidFill>
                  <a:srgbClr val="000000"/>
                </a:solidFill>
                <a:latin typeface="Garet"/>
                <a:ea typeface="Garet"/>
                <a:cs typeface="Garet"/>
                <a:sym typeface="Garet"/>
              </a:rPr>
              <a:t>oversight</a:t>
            </a:r>
          </a:p>
          <a:p>
            <a:pPr algn="l" marL="539751" indent="-269876" lvl="1">
              <a:lnSpc>
                <a:spcPts val="3500"/>
              </a:lnSpc>
              <a:buAutoNum type="arabicPeriod" startAt="1"/>
            </a:pPr>
            <a:r>
              <a:rPr lang="en-US" sz="2500">
                <a:solidFill>
                  <a:srgbClr val="000000"/>
                </a:solidFill>
                <a:latin typeface="Garet"/>
                <a:ea typeface="Garet"/>
                <a:cs typeface="Garet"/>
                <a:sym typeface="Garet"/>
              </a:rPr>
              <a:t>Customer service and communication</a:t>
            </a:r>
          </a:p>
          <a:p>
            <a:pPr algn="l" marL="539751" indent="-269876" lvl="1">
              <a:lnSpc>
                <a:spcPts val="3500"/>
              </a:lnSpc>
              <a:buAutoNum type="arabicPeriod" startAt="1"/>
            </a:pPr>
            <a:r>
              <a:rPr lang="en-US" sz="2500">
                <a:solidFill>
                  <a:srgbClr val="000000"/>
                </a:solidFill>
                <a:latin typeface="Garet"/>
                <a:ea typeface="Garet"/>
                <a:cs typeface="Garet"/>
                <a:sym typeface="Garet"/>
              </a:rPr>
              <a:t>Service delivery (key cutting, programming, lockouts)</a:t>
            </a:r>
          </a:p>
          <a:p>
            <a:pPr algn="l" marL="539751" indent="-269876" lvl="1">
              <a:lnSpc>
                <a:spcPts val="3500"/>
              </a:lnSpc>
              <a:buAutoNum type="arabicPeriod" startAt="1"/>
            </a:pPr>
            <a:r>
              <a:rPr lang="en-US" sz="2500">
                <a:solidFill>
                  <a:srgbClr val="000000"/>
                </a:solidFill>
                <a:latin typeface="Garet"/>
                <a:ea typeface="Garet"/>
                <a:cs typeface="Garet"/>
                <a:sym typeface="Garet"/>
              </a:rPr>
              <a:t>Marketing and business development</a:t>
            </a:r>
          </a:p>
        </p:txBody>
      </p:sp>
      <p:sp>
        <p:nvSpPr>
          <p:cNvPr name="Freeform 19" id="19"/>
          <p:cNvSpPr/>
          <p:nvPr/>
        </p:nvSpPr>
        <p:spPr>
          <a:xfrm flipH="false" flipV="false" rot="0">
            <a:off x="11723524" y="4803852"/>
            <a:ext cx="1868062" cy="339648"/>
          </a:xfrm>
          <a:custGeom>
            <a:avLst/>
            <a:gdLst/>
            <a:ahLst/>
            <a:cxnLst/>
            <a:rect r="r" b="b" t="t" l="l"/>
            <a:pathLst>
              <a:path h="339648" w="1868062">
                <a:moveTo>
                  <a:pt x="0" y="0"/>
                </a:moveTo>
                <a:lnTo>
                  <a:pt x="1868062" y="0"/>
                </a:lnTo>
                <a:lnTo>
                  <a:pt x="1868062" y="339648"/>
                </a:lnTo>
                <a:lnTo>
                  <a:pt x="0" y="339648"/>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20" id="20"/>
          <p:cNvSpPr/>
          <p:nvPr/>
        </p:nvSpPr>
        <p:spPr>
          <a:xfrm flipH="false" flipV="false" rot="0">
            <a:off x="11739216" y="5187096"/>
            <a:ext cx="1868062" cy="339648"/>
          </a:xfrm>
          <a:custGeom>
            <a:avLst/>
            <a:gdLst/>
            <a:ahLst/>
            <a:cxnLst/>
            <a:rect r="r" b="b" t="t" l="l"/>
            <a:pathLst>
              <a:path h="339648" w="1868062">
                <a:moveTo>
                  <a:pt x="0" y="0"/>
                </a:moveTo>
                <a:lnTo>
                  <a:pt x="1868063" y="0"/>
                </a:lnTo>
                <a:lnTo>
                  <a:pt x="1868063" y="339647"/>
                </a:lnTo>
                <a:lnTo>
                  <a:pt x="0" y="339647"/>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21" id="21"/>
          <p:cNvSpPr/>
          <p:nvPr/>
        </p:nvSpPr>
        <p:spPr>
          <a:xfrm flipH="false" flipV="false" rot="0">
            <a:off x="11754909" y="5570339"/>
            <a:ext cx="1868062" cy="339648"/>
          </a:xfrm>
          <a:custGeom>
            <a:avLst/>
            <a:gdLst/>
            <a:ahLst/>
            <a:cxnLst/>
            <a:rect r="r" b="b" t="t" l="l"/>
            <a:pathLst>
              <a:path h="339648" w="1868062">
                <a:moveTo>
                  <a:pt x="0" y="0"/>
                </a:moveTo>
                <a:lnTo>
                  <a:pt x="1868062" y="0"/>
                </a:lnTo>
                <a:lnTo>
                  <a:pt x="1868062" y="339648"/>
                </a:lnTo>
                <a:lnTo>
                  <a:pt x="0" y="339648"/>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22" id="22"/>
          <p:cNvSpPr/>
          <p:nvPr/>
        </p:nvSpPr>
        <p:spPr>
          <a:xfrm flipH="false" flipV="false" rot="0">
            <a:off x="11754909" y="5957612"/>
            <a:ext cx="1868062" cy="339648"/>
          </a:xfrm>
          <a:custGeom>
            <a:avLst/>
            <a:gdLst/>
            <a:ahLst/>
            <a:cxnLst/>
            <a:rect r="r" b="b" t="t" l="l"/>
            <a:pathLst>
              <a:path h="339648" w="1868062">
                <a:moveTo>
                  <a:pt x="0" y="0"/>
                </a:moveTo>
                <a:lnTo>
                  <a:pt x="1868062" y="0"/>
                </a:lnTo>
                <a:lnTo>
                  <a:pt x="1868062" y="339648"/>
                </a:lnTo>
                <a:lnTo>
                  <a:pt x="0" y="339648"/>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23" id="23"/>
          <p:cNvSpPr/>
          <p:nvPr/>
        </p:nvSpPr>
        <p:spPr>
          <a:xfrm flipH="false" flipV="false" rot="0">
            <a:off x="610961" y="7189325"/>
            <a:ext cx="5136449" cy="2283224"/>
          </a:xfrm>
          <a:custGeom>
            <a:avLst/>
            <a:gdLst/>
            <a:ahLst/>
            <a:cxnLst/>
            <a:rect r="r" b="b" t="t" l="l"/>
            <a:pathLst>
              <a:path h="2283224" w="5136449">
                <a:moveTo>
                  <a:pt x="0" y="0"/>
                </a:moveTo>
                <a:lnTo>
                  <a:pt x="5136450" y="0"/>
                </a:lnTo>
                <a:lnTo>
                  <a:pt x="5136450" y="2283223"/>
                </a:lnTo>
                <a:lnTo>
                  <a:pt x="0" y="2283223"/>
                </a:lnTo>
                <a:lnTo>
                  <a:pt x="0" y="0"/>
                </a:lnTo>
                <a:close/>
              </a:path>
            </a:pathLst>
          </a:custGeom>
          <a:blipFill>
            <a:blip r:embed="rId6"/>
            <a:stretch>
              <a:fillRect l="0" t="-46508" r="0" b="0"/>
            </a:stretch>
          </a:blipFill>
        </p:spPr>
      </p:sp>
      <p:sp>
        <p:nvSpPr>
          <p:cNvPr name="TextBox 24" id="24"/>
          <p:cNvSpPr txBox="true"/>
          <p:nvPr/>
        </p:nvSpPr>
        <p:spPr>
          <a:xfrm rot="0">
            <a:off x="980223" y="7715159"/>
            <a:ext cx="4397926" cy="1390169"/>
          </a:xfrm>
          <a:prstGeom prst="rect">
            <a:avLst/>
          </a:prstGeom>
        </p:spPr>
        <p:txBody>
          <a:bodyPr anchor="t" rtlCol="false" tIns="0" lIns="0" bIns="0" rIns="0">
            <a:spAutoFit/>
          </a:bodyPr>
          <a:lstStyle/>
          <a:p>
            <a:pPr algn="ctr">
              <a:lnSpc>
                <a:spcPts val="3701"/>
              </a:lnSpc>
              <a:spcBef>
                <a:spcPct val="0"/>
              </a:spcBef>
            </a:pPr>
            <a:r>
              <a:rPr lang="en-US" b="true" sz="2643">
                <a:solidFill>
                  <a:srgbClr val="000000"/>
                </a:solidFill>
                <a:latin typeface="Alexandria Bold"/>
                <a:ea typeface="Alexandria Bold"/>
                <a:cs typeface="Alexandria Bold"/>
                <a:sym typeface="Alexandria Bold"/>
              </a:rPr>
              <a:t>Locksm</a:t>
            </a:r>
            <a:r>
              <a:rPr lang="en-US" b="true" sz="2643">
                <a:solidFill>
                  <a:srgbClr val="000000"/>
                </a:solidFill>
                <a:latin typeface="Alexandria Bold"/>
                <a:ea typeface="Alexandria Bold"/>
                <a:cs typeface="Alexandria Bold"/>
                <a:sym typeface="Alexandria Bold"/>
              </a:rPr>
              <a:t>ith Technician (Future Role)</a:t>
            </a:r>
          </a:p>
          <a:p>
            <a:pPr algn="ctr">
              <a:lnSpc>
                <a:spcPts val="3701"/>
              </a:lnSpc>
              <a:spcBef>
                <a:spcPct val="0"/>
              </a:spcBef>
            </a:pPr>
            <a:r>
              <a:rPr lang="en-US" sz="2643">
                <a:solidFill>
                  <a:srgbClr val="000000"/>
                </a:solidFill>
                <a:latin typeface="Alexandria"/>
                <a:ea typeface="Alexandria"/>
                <a:cs typeface="Alexandria"/>
                <a:sym typeface="Alexandria"/>
              </a:rPr>
              <a:t>Vacant</a:t>
            </a:r>
          </a:p>
        </p:txBody>
      </p:sp>
      <p:sp>
        <p:nvSpPr>
          <p:cNvPr name="Freeform 25" id="25"/>
          <p:cNvSpPr/>
          <p:nvPr/>
        </p:nvSpPr>
        <p:spPr>
          <a:xfrm flipH="false" flipV="false" rot="0">
            <a:off x="11081047" y="7189325"/>
            <a:ext cx="5136449" cy="2283224"/>
          </a:xfrm>
          <a:custGeom>
            <a:avLst/>
            <a:gdLst/>
            <a:ahLst/>
            <a:cxnLst/>
            <a:rect r="r" b="b" t="t" l="l"/>
            <a:pathLst>
              <a:path h="2283224" w="5136449">
                <a:moveTo>
                  <a:pt x="0" y="0"/>
                </a:moveTo>
                <a:lnTo>
                  <a:pt x="5136450" y="0"/>
                </a:lnTo>
                <a:lnTo>
                  <a:pt x="5136450" y="2283223"/>
                </a:lnTo>
                <a:lnTo>
                  <a:pt x="0" y="2283223"/>
                </a:lnTo>
                <a:lnTo>
                  <a:pt x="0" y="0"/>
                </a:lnTo>
                <a:close/>
              </a:path>
            </a:pathLst>
          </a:custGeom>
          <a:blipFill>
            <a:blip r:embed="rId6"/>
            <a:stretch>
              <a:fillRect l="0" t="-46508" r="0" b="0"/>
            </a:stretch>
          </a:blipFill>
        </p:spPr>
      </p:sp>
      <p:sp>
        <p:nvSpPr>
          <p:cNvPr name="TextBox 26" id="26"/>
          <p:cNvSpPr txBox="true"/>
          <p:nvPr/>
        </p:nvSpPr>
        <p:spPr>
          <a:xfrm rot="0">
            <a:off x="11450309" y="7725607"/>
            <a:ext cx="4397926" cy="1390169"/>
          </a:xfrm>
          <a:prstGeom prst="rect">
            <a:avLst/>
          </a:prstGeom>
        </p:spPr>
        <p:txBody>
          <a:bodyPr anchor="t" rtlCol="false" tIns="0" lIns="0" bIns="0" rIns="0">
            <a:spAutoFit/>
          </a:bodyPr>
          <a:lstStyle/>
          <a:p>
            <a:pPr algn="ctr">
              <a:lnSpc>
                <a:spcPts val="3701"/>
              </a:lnSpc>
              <a:spcBef>
                <a:spcPct val="0"/>
              </a:spcBef>
            </a:pPr>
            <a:r>
              <a:rPr lang="en-US" b="true" sz="2643">
                <a:solidFill>
                  <a:srgbClr val="000000"/>
                </a:solidFill>
                <a:latin typeface="Alexandria Bold"/>
                <a:ea typeface="Alexandria Bold"/>
                <a:cs typeface="Alexandria Bold"/>
                <a:sym typeface="Alexandria Bold"/>
              </a:rPr>
              <a:t>Adm</a:t>
            </a:r>
            <a:r>
              <a:rPr lang="en-US" b="true" sz="2643">
                <a:solidFill>
                  <a:srgbClr val="000000"/>
                </a:solidFill>
                <a:latin typeface="Alexandria Bold"/>
                <a:ea typeface="Alexandria Bold"/>
                <a:cs typeface="Alexandria Bold"/>
                <a:sym typeface="Alexandria Bold"/>
              </a:rPr>
              <a:t>inistrative Assistant (Future Role)</a:t>
            </a:r>
          </a:p>
          <a:p>
            <a:pPr algn="ctr">
              <a:lnSpc>
                <a:spcPts val="3701"/>
              </a:lnSpc>
              <a:spcBef>
                <a:spcPct val="0"/>
              </a:spcBef>
            </a:pPr>
            <a:r>
              <a:rPr lang="en-US" sz="2643">
                <a:solidFill>
                  <a:srgbClr val="000000"/>
                </a:solidFill>
                <a:latin typeface="Alexandria"/>
                <a:ea typeface="Alexandria"/>
                <a:cs typeface="Alexandria"/>
                <a:sym typeface="Alexandria"/>
              </a:rPr>
              <a:t>Vacant / Part-time</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E9E9E9"/>
        </a:solidFill>
      </p:bgPr>
    </p:bg>
    <p:spTree>
      <p:nvGrpSpPr>
        <p:cNvPr id="1" name=""/>
        <p:cNvGrpSpPr/>
        <p:nvPr/>
      </p:nvGrpSpPr>
      <p:grpSpPr>
        <a:xfrm>
          <a:off x="0" y="0"/>
          <a:ext cx="0" cy="0"/>
          <a:chOff x="0" y="0"/>
          <a:chExt cx="0" cy="0"/>
        </a:xfrm>
      </p:grpSpPr>
      <p:sp>
        <p:nvSpPr>
          <p:cNvPr name="Freeform 2" id="2"/>
          <p:cNvSpPr/>
          <p:nvPr/>
        </p:nvSpPr>
        <p:spPr>
          <a:xfrm flipH="false" flipV="false" rot="5400000">
            <a:off x="-598671" y="-1743170"/>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aphicFrame>
        <p:nvGraphicFramePr>
          <p:cNvPr name="Table 3" id="3"/>
          <p:cNvGraphicFramePr>
            <a:graphicFrameLocks noGrp="true"/>
          </p:cNvGraphicFramePr>
          <p:nvPr/>
        </p:nvGraphicFramePr>
        <p:xfrm>
          <a:off x="82946" y="873570"/>
          <a:ext cx="18122107" cy="9413430"/>
        </p:xfrm>
        <a:graphic>
          <a:graphicData uri="http://schemas.openxmlformats.org/drawingml/2006/table">
            <a:tbl>
              <a:tblPr/>
              <a:tblGrid>
                <a:gridCol w="2550691"/>
                <a:gridCol w="7762201"/>
                <a:gridCol w="7809216"/>
              </a:tblGrid>
              <a:tr h="793788">
                <a:tc>
                  <a:txBody>
                    <a:bodyPr anchor="t" rtlCol="false"/>
                    <a:lstStyle/>
                    <a:p>
                      <a:pPr algn="ctr">
                        <a:lnSpc>
                          <a:spcPts val="2520"/>
                        </a:lnSpc>
                        <a:defRPr/>
                      </a:pPr>
                      <a:r>
                        <a:rPr lang="en-US" sz="1800" b="true">
                          <a:solidFill>
                            <a:srgbClr val="FFFFFF"/>
                          </a:solidFill>
                          <a:latin typeface="Garet Bold"/>
                          <a:ea typeface="Garet Bold"/>
                          <a:cs typeface="Garet Bold"/>
                          <a:sym typeface="Garet Bold"/>
                        </a:rPr>
                        <a:t>Factor</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solidFill>
                      <a:srgbClr val="191919"/>
                    </a:solidFill>
                  </a:tcPr>
                </a:tc>
                <a:tc>
                  <a:txBody>
                    <a:bodyPr anchor="t" rtlCol="false"/>
                    <a:lstStyle/>
                    <a:p>
                      <a:pPr algn="ctr">
                        <a:lnSpc>
                          <a:spcPts val="2520"/>
                        </a:lnSpc>
                        <a:defRPr/>
                      </a:pPr>
                      <a:r>
                        <a:rPr lang="en-US" sz="1800" b="true">
                          <a:solidFill>
                            <a:srgbClr val="FFFFFF"/>
                          </a:solidFill>
                          <a:latin typeface="Garet Bold"/>
                          <a:ea typeface="Garet Bold"/>
                          <a:cs typeface="Garet Bold"/>
                          <a:sym typeface="Garet Bold"/>
                        </a:rPr>
                        <a:t>Key Points</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solidFill>
                      <a:srgbClr val="191919"/>
                    </a:solidFill>
                  </a:tcPr>
                </a:tc>
                <a:tc>
                  <a:txBody>
                    <a:bodyPr anchor="t" rtlCol="false"/>
                    <a:lstStyle/>
                    <a:p>
                      <a:pPr algn="ctr">
                        <a:lnSpc>
                          <a:spcPts val="2520"/>
                        </a:lnSpc>
                        <a:defRPr/>
                      </a:pPr>
                      <a:r>
                        <a:rPr lang="en-US" sz="1800" b="true">
                          <a:solidFill>
                            <a:srgbClr val="FFFFFF"/>
                          </a:solidFill>
                          <a:latin typeface="Garet Bold"/>
                          <a:ea typeface="Garet Bold"/>
                          <a:cs typeface="Garet Bold"/>
                          <a:sym typeface="Garet Bold"/>
                        </a:rPr>
                        <a:t>Strategic Response</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solidFill>
                      <a:srgbClr val="191919"/>
                    </a:solidFill>
                  </a:tcPr>
                </a:tc>
              </a:tr>
              <a:tr h="1367610">
                <a:tc>
                  <a:txBody>
                    <a:bodyPr anchor="t" rtlCol="false"/>
                    <a:lstStyle/>
                    <a:p>
                      <a:pPr algn="ctr">
                        <a:lnSpc>
                          <a:spcPts val="2520"/>
                        </a:lnSpc>
                        <a:defRPr/>
                      </a:pPr>
                      <a:r>
                        <a:rPr lang="en-US" sz="1800">
                          <a:solidFill>
                            <a:srgbClr val="000000"/>
                          </a:solidFill>
                          <a:latin typeface="Garet"/>
                          <a:ea typeface="Garet"/>
                          <a:cs typeface="Garet"/>
                          <a:sym typeface="Garet"/>
                        </a:rPr>
                        <a:t>Political</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Garet"/>
                          <a:ea typeface="Garet"/>
                          <a:cs typeface="Garet"/>
                          <a:sym typeface="Garet"/>
                        </a:rPr>
                        <a:t>- Licensing and certification requirements for locksmiths</a:t>
                      </a:r>
                      <a:endParaRPr lang="en-US" sz="1100"/>
                    </a:p>
                    <a:p>
                      <a:pPr algn="ctr">
                        <a:lnSpc>
                          <a:spcPts val="2520"/>
                        </a:lnSpc>
                      </a:pPr>
                      <a:r>
                        <a:rPr lang="en-US" sz="1800">
                          <a:solidFill>
                            <a:srgbClr val="000000"/>
                          </a:solidFill>
                          <a:latin typeface="Garet"/>
                          <a:ea typeface="Garet"/>
                          <a:cs typeface="Garet"/>
                          <a:sym typeface="Garet"/>
                        </a:rPr>
                        <a:t>- Local regulations for mobile services</a:t>
                      </a:r>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380"/>
                        </a:lnSpc>
                        <a:defRPr/>
                      </a:pPr>
                      <a:r>
                        <a:rPr lang="en-US" sz="1700">
                          <a:solidFill>
                            <a:srgbClr val="000000"/>
                          </a:solidFill>
                          <a:latin typeface="Garet"/>
                          <a:ea typeface="Garet"/>
                          <a:cs typeface="Garet"/>
                          <a:sym typeface="Garet"/>
                        </a:rPr>
                        <a:t>- Obtain all necessary certifications</a:t>
                      </a:r>
                      <a:endParaRPr lang="en-US" sz="1100"/>
                    </a:p>
                    <a:p>
                      <a:pPr algn="ctr">
                        <a:lnSpc>
                          <a:spcPts val="2380"/>
                        </a:lnSpc>
                      </a:pPr>
                      <a:r>
                        <a:rPr lang="en-US" sz="1700">
                          <a:solidFill>
                            <a:srgbClr val="000000"/>
                          </a:solidFill>
                          <a:latin typeface="Garet"/>
                          <a:ea typeface="Garet"/>
                          <a:cs typeface="Garet"/>
                          <a:sym typeface="Garet"/>
                        </a:rPr>
                        <a:t>- Ensure compliance with local laws</a:t>
                      </a:r>
                    </a:p>
                    <a:p>
                      <a:pPr algn="ctr">
                        <a:lnSpc>
                          <a:spcPts val="2380"/>
                        </a:lnSpc>
                      </a:pPr>
                      <a:r>
                        <a:rPr lang="en-US" sz="1700">
                          <a:solidFill>
                            <a:srgbClr val="000000"/>
                          </a:solidFill>
                          <a:latin typeface="Garet"/>
                          <a:ea typeface="Garet"/>
                          <a:cs typeface="Garet"/>
                          <a:sym typeface="Garet"/>
                        </a:rPr>
                        <a:t>- Build relationships with authorities</a:t>
                      </a:r>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r h="1424993">
                <a:tc>
                  <a:txBody>
                    <a:bodyPr anchor="t" rtlCol="false"/>
                    <a:lstStyle/>
                    <a:p>
                      <a:pPr algn="ctr">
                        <a:lnSpc>
                          <a:spcPts val="2520"/>
                        </a:lnSpc>
                        <a:defRPr/>
                      </a:pPr>
                      <a:r>
                        <a:rPr lang="en-US" sz="1800">
                          <a:solidFill>
                            <a:srgbClr val="000000"/>
                          </a:solidFill>
                          <a:latin typeface="Garet"/>
                          <a:ea typeface="Garet"/>
                          <a:cs typeface="Garet"/>
                          <a:sym typeface="Garet"/>
                        </a:rPr>
                        <a:t>Economic</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Garet"/>
                          <a:ea typeface="Garet"/>
                          <a:cs typeface="Garet"/>
                          <a:sym typeface="Garet"/>
                        </a:rPr>
                        <a:t>- Fluctuating cost of key fobs, parts, and fuel</a:t>
                      </a:r>
                      <a:endParaRPr lang="en-US" sz="1100"/>
                    </a:p>
                    <a:p>
                      <a:pPr algn="ctr">
                        <a:lnSpc>
                          <a:spcPts val="2520"/>
                        </a:lnSpc>
                      </a:pPr>
                      <a:r>
                        <a:rPr lang="en-US" sz="1800">
                          <a:solidFill>
                            <a:srgbClr val="000000"/>
                          </a:solidFill>
                          <a:latin typeface="Garet"/>
                          <a:ea typeface="Garet"/>
                          <a:cs typeface="Garet"/>
                          <a:sym typeface="Garet"/>
                        </a:rPr>
                        <a:t>- Customer spending influenced by disposable income</a:t>
                      </a:r>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Garet"/>
                          <a:ea typeface="Garet"/>
                          <a:cs typeface="Garet"/>
                          <a:sym typeface="Garet"/>
                        </a:rPr>
                        <a:t>- Optimize supply chain and inventory management</a:t>
                      </a:r>
                      <a:endParaRPr lang="en-US" sz="1100"/>
                    </a:p>
                    <a:p>
                      <a:pPr algn="ctr">
                        <a:lnSpc>
                          <a:spcPts val="2520"/>
                        </a:lnSpc>
                      </a:pPr>
                      <a:r>
                        <a:rPr lang="en-US" sz="1800">
                          <a:solidFill>
                            <a:srgbClr val="000000"/>
                          </a:solidFill>
                          <a:latin typeface="Garet"/>
                          <a:ea typeface="Garet"/>
                          <a:cs typeface="Garet"/>
                          <a:sym typeface="Garet"/>
                        </a:rPr>
                        <a:t>- Adjust pricing strategically</a:t>
                      </a:r>
                    </a:p>
                    <a:p>
                      <a:pPr algn="ctr">
                        <a:lnSpc>
                          <a:spcPts val="2520"/>
                        </a:lnSpc>
                      </a:pPr>
                      <a:r>
                        <a:rPr lang="en-US" sz="1800">
                          <a:solidFill>
                            <a:srgbClr val="000000"/>
                          </a:solidFill>
                          <a:latin typeface="Garet"/>
                          <a:ea typeface="Garet"/>
                          <a:cs typeface="Garet"/>
                          <a:sym typeface="Garet"/>
                        </a:rPr>
                        <a:t>- Offer service bundles for value</a:t>
                      </a:r>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r h="1424993">
                <a:tc>
                  <a:txBody>
                    <a:bodyPr anchor="t" rtlCol="false"/>
                    <a:lstStyle/>
                    <a:p>
                      <a:pPr algn="ctr">
                        <a:lnSpc>
                          <a:spcPts val="2520"/>
                        </a:lnSpc>
                        <a:defRPr/>
                      </a:pPr>
                      <a:r>
                        <a:rPr lang="en-US" sz="1800">
                          <a:solidFill>
                            <a:srgbClr val="000000"/>
                          </a:solidFill>
                          <a:latin typeface="Garet"/>
                          <a:ea typeface="Garet"/>
                          <a:cs typeface="Garet"/>
                          <a:sym typeface="Garet"/>
                        </a:rPr>
                        <a:t>Social</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Garet"/>
                          <a:ea typeface="Garet"/>
                          <a:cs typeface="Garet"/>
                          <a:sym typeface="Garet"/>
                        </a:rPr>
                        <a:t>- Growing demand for fast, mobile, and convenient services</a:t>
                      </a:r>
                      <a:endParaRPr lang="en-US" sz="1100"/>
                    </a:p>
                    <a:p>
                      <a:pPr algn="ctr">
                        <a:lnSpc>
                          <a:spcPts val="2520"/>
                        </a:lnSpc>
                      </a:pPr>
                      <a:r>
                        <a:rPr lang="en-US" sz="1800">
                          <a:solidFill>
                            <a:srgbClr val="000000"/>
                          </a:solidFill>
                          <a:latin typeface="Garet"/>
                          <a:ea typeface="Garet"/>
                          <a:cs typeface="Garet"/>
                          <a:sym typeface="Garet"/>
                        </a:rPr>
                        <a:t>- Importance of trust and professionalism</a:t>
                      </a:r>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Garet"/>
                          <a:ea typeface="Garet"/>
                          <a:cs typeface="Garet"/>
                          <a:sym typeface="Garet"/>
                        </a:rPr>
                        <a:t>- Emphasize rapid-response mobile services</a:t>
                      </a:r>
                      <a:endParaRPr lang="en-US" sz="1100"/>
                    </a:p>
                    <a:p>
                      <a:pPr algn="ctr">
                        <a:lnSpc>
                          <a:spcPts val="2520"/>
                        </a:lnSpc>
                      </a:pPr>
                      <a:r>
                        <a:rPr lang="en-US" sz="1800">
                          <a:solidFill>
                            <a:srgbClr val="000000"/>
                          </a:solidFill>
                          <a:latin typeface="Garet"/>
                          <a:ea typeface="Garet"/>
                          <a:cs typeface="Garet"/>
                          <a:sym typeface="Garet"/>
                        </a:rPr>
                        <a:t>- Build strong reputation through customer service</a:t>
                      </a:r>
                    </a:p>
                    <a:p>
                      <a:pPr algn="ctr">
                        <a:lnSpc>
                          <a:spcPts val="2520"/>
                        </a:lnSpc>
                      </a:pPr>
                      <a:r>
                        <a:rPr lang="en-US" sz="1800">
                          <a:solidFill>
                            <a:srgbClr val="000000"/>
                          </a:solidFill>
                          <a:latin typeface="Garet"/>
                          <a:ea typeface="Garet"/>
                          <a:cs typeface="Garet"/>
                          <a:sym typeface="Garet"/>
                        </a:rPr>
                        <a:t>- Market convenience and reliability</a:t>
                      </a:r>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r h="1424993">
                <a:tc>
                  <a:txBody>
                    <a:bodyPr anchor="t" rtlCol="false"/>
                    <a:lstStyle/>
                    <a:p>
                      <a:pPr algn="ctr">
                        <a:lnSpc>
                          <a:spcPts val="2520"/>
                        </a:lnSpc>
                        <a:defRPr/>
                      </a:pPr>
                      <a:r>
                        <a:rPr lang="en-US" sz="1800">
                          <a:solidFill>
                            <a:srgbClr val="000000"/>
                          </a:solidFill>
                          <a:latin typeface="Garet"/>
                          <a:ea typeface="Garet"/>
                          <a:cs typeface="Garet"/>
                          <a:sym typeface="Garet"/>
                        </a:rPr>
                        <a:t>Technological</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Garet"/>
                          <a:ea typeface="Garet"/>
                          <a:cs typeface="Garet"/>
                          <a:sym typeface="Garet"/>
                        </a:rPr>
                        <a:t>- Advanced key systems (transponder, smart keys)</a:t>
                      </a:r>
                      <a:endParaRPr lang="en-US" sz="1100"/>
                    </a:p>
                    <a:p>
                      <a:pPr algn="ctr">
                        <a:lnSpc>
                          <a:spcPts val="2520"/>
                        </a:lnSpc>
                      </a:pPr>
                      <a:r>
                        <a:rPr lang="en-US" sz="1800">
                          <a:solidFill>
                            <a:srgbClr val="000000"/>
                          </a:solidFill>
                          <a:latin typeface="Garet"/>
                          <a:ea typeface="Garet"/>
                          <a:cs typeface="Garet"/>
                          <a:sym typeface="Garet"/>
                        </a:rPr>
                        <a:t>- Need for updated diagnostic and programming tools</a:t>
                      </a:r>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Garet"/>
                          <a:ea typeface="Garet"/>
                          <a:cs typeface="Garet"/>
                          <a:sym typeface="Garet"/>
                        </a:rPr>
                        <a:t>- Invest in up-to-date key programming tools</a:t>
                      </a:r>
                      <a:endParaRPr lang="en-US" sz="1100"/>
                    </a:p>
                    <a:p>
                      <a:pPr algn="ctr">
                        <a:lnSpc>
                          <a:spcPts val="2520"/>
                        </a:lnSpc>
                      </a:pPr>
                      <a:r>
                        <a:rPr lang="en-US" sz="1800">
                          <a:solidFill>
                            <a:srgbClr val="000000"/>
                          </a:solidFill>
                          <a:latin typeface="Garet"/>
                          <a:ea typeface="Garet"/>
                          <a:cs typeface="Garet"/>
                          <a:sym typeface="Garet"/>
                        </a:rPr>
                        <a:t>- Provide continuous staff training</a:t>
                      </a:r>
                    </a:p>
                    <a:p>
                      <a:pPr algn="ctr">
                        <a:lnSpc>
                          <a:spcPts val="2520"/>
                        </a:lnSpc>
                      </a:pPr>
                      <a:r>
                        <a:rPr lang="en-US" sz="1800">
                          <a:solidFill>
                            <a:srgbClr val="000000"/>
                          </a:solidFill>
                          <a:latin typeface="Garet"/>
                          <a:ea typeface="Garet"/>
                          <a:cs typeface="Garet"/>
                          <a:sym typeface="Garet"/>
                        </a:rPr>
                        <a:t>- Leverage digital platforms for bookings and service tracking</a:t>
                      </a:r>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r h="1488527">
                <a:tc>
                  <a:txBody>
                    <a:bodyPr anchor="t" rtlCol="false"/>
                    <a:lstStyle/>
                    <a:p>
                      <a:pPr algn="ctr">
                        <a:lnSpc>
                          <a:spcPts val="2520"/>
                        </a:lnSpc>
                        <a:defRPr/>
                      </a:pPr>
                      <a:r>
                        <a:rPr lang="en-US" sz="1800">
                          <a:solidFill>
                            <a:srgbClr val="000000"/>
                          </a:solidFill>
                          <a:latin typeface="Garet"/>
                          <a:ea typeface="Garet"/>
                          <a:cs typeface="Garet"/>
                          <a:sym typeface="Garet"/>
                        </a:rPr>
                        <a:t>Environmental</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Garet"/>
                          <a:ea typeface="Garet"/>
                          <a:cs typeface="Garet"/>
                          <a:sym typeface="Garet"/>
                        </a:rPr>
                        <a:t>- Regulations on electronic waste disposal</a:t>
                      </a:r>
                      <a:endParaRPr lang="en-US" sz="1100"/>
                    </a:p>
                    <a:p>
                      <a:pPr algn="ctr">
                        <a:lnSpc>
                          <a:spcPts val="2520"/>
                        </a:lnSpc>
                      </a:pPr>
                      <a:r>
                        <a:rPr lang="en-US" sz="1800">
                          <a:solidFill>
                            <a:srgbClr val="000000"/>
                          </a:solidFill>
                          <a:latin typeface="Garet"/>
                          <a:ea typeface="Garet"/>
                          <a:cs typeface="Garet"/>
                          <a:sym typeface="Garet"/>
                        </a:rPr>
                        <a:t>- Consumer interest in eco-friendly practices</a:t>
                      </a:r>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Garet"/>
                          <a:ea typeface="Garet"/>
                          <a:cs typeface="Garet"/>
                          <a:sym typeface="Garet"/>
                        </a:rPr>
                        <a:t>- Implement responsible disposal for electronic components</a:t>
                      </a:r>
                      <a:endParaRPr lang="en-US" sz="1100"/>
                    </a:p>
                    <a:p>
                      <a:pPr algn="ctr">
                        <a:lnSpc>
                          <a:spcPts val="2520"/>
                        </a:lnSpc>
                      </a:pPr>
                      <a:r>
                        <a:rPr lang="en-US" sz="1800">
                          <a:solidFill>
                            <a:srgbClr val="000000"/>
                          </a:solidFill>
                          <a:latin typeface="Garet"/>
                          <a:ea typeface="Garet"/>
                          <a:cs typeface="Garet"/>
                          <a:sym typeface="Garet"/>
                        </a:rPr>
                        <a:t>- Consider energy-efficient vehicles and equipment</a:t>
                      </a:r>
                    </a:p>
                    <a:p>
                      <a:pPr algn="ctr">
                        <a:lnSpc>
                          <a:spcPts val="2520"/>
                        </a:lnSpc>
                      </a:pPr>
                      <a:r>
                        <a:rPr lang="en-US" sz="1800">
                          <a:solidFill>
                            <a:srgbClr val="000000"/>
                          </a:solidFill>
                          <a:latin typeface="Garet"/>
                          <a:ea typeface="Garet"/>
                          <a:cs typeface="Garet"/>
                          <a:sym typeface="Garet"/>
                        </a:rPr>
                        <a:t>- Promote sustainable practices to customers</a:t>
                      </a:r>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r h="1488527">
                <a:tc>
                  <a:txBody>
                    <a:bodyPr anchor="t" rtlCol="false"/>
                    <a:lstStyle/>
                    <a:p>
                      <a:pPr algn="ctr">
                        <a:lnSpc>
                          <a:spcPts val="2520"/>
                        </a:lnSpc>
                        <a:defRPr/>
                      </a:pPr>
                      <a:r>
                        <a:rPr lang="en-US" sz="1800">
                          <a:solidFill>
                            <a:srgbClr val="000000"/>
                          </a:solidFill>
                          <a:latin typeface="Garet"/>
                          <a:ea typeface="Garet"/>
                          <a:cs typeface="Garet"/>
                          <a:sym typeface="Garet"/>
                        </a:rPr>
                        <a:t>Legal</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Garet"/>
                          <a:ea typeface="Garet"/>
                          <a:cs typeface="Garet"/>
                          <a:sym typeface="Garet"/>
                        </a:rPr>
                        <a:t>- Labor laws and safety requirements</a:t>
                      </a:r>
                      <a:endParaRPr lang="en-US" sz="1100"/>
                    </a:p>
                    <a:p>
                      <a:pPr algn="ctr">
                        <a:lnSpc>
                          <a:spcPts val="2520"/>
                        </a:lnSpc>
                      </a:pPr>
                      <a:r>
                        <a:rPr lang="en-US" sz="1800">
                          <a:solidFill>
                            <a:srgbClr val="000000"/>
                          </a:solidFill>
                          <a:latin typeface="Garet"/>
                          <a:ea typeface="Garet"/>
                          <a:cs typeface="Garet"/>
                          <a:sym typeface="Garet"/>
                        </a:rPr>
                        <a:t>- Compliance with anti-theft and intellectual property regulations</a:t>
                      </a:r>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Garet"/>
                          <a:ea typeface="Garet"/>
                          <a:cs typeface="Garet"/>
                          <a:sym typeface="Garet"/>
                        </a:rPr>
                        <a:t>- Maintain safe work procedures</a:t>
                      </a:r>
                      <a:endParaRPr lang="en-US" sz="1100"/>
                    </a:p>
                    <a:p>
                      <a:pPr algn="ctr">
                        <a:lnSpc>
                          <a:spcPts val="2520"/>
                        </a:lnSpc>
                      </a:pPr>
                      <a:r>
                        <a:rPr lang="en-US" sz="1800">
                          <a:solidFill>
                            <a:srgbClr val="000000"/>
                          </a:solidFill>
                          <a:latin typeface="Garet"/>
                          <a:ea typeface="Garet"/>
                          <a:cs typeface="Garet"/>
                          <a:sym typeface="Garet"/>
                        </a:rPr>
                        <a:t>- Ensure staff are trained and compliant</a:t>
                      </a:r>
                    </a:p>
                    <a:p>
                      <a:pPr algn="ctr">
                        <a:lnSpc>
                          <a:spcPts val="2520"/>
                        </a:lnSpc>
                      </a:pPr>
                      <a:r>
                        <a:rPr lang="en-US" sz="1800">
                          <a:solidFill>
                            <a:srgbClr val="000000"/>
                          </a:solidFill>
                          <a:latin typeface="Garet"/>
                          <a:ea typeface="Garet"/>
                          <a:cs typeface="Garet"/>
                          <a:sym typeface="Garet"/>
                        </a:rPr>
                        <a:t>- Secure necessary insurance coverage</a:t>
                      </a:r>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bl>
          </a:graphicData>
        </a:graphic>
      </p:graphicFrame>
      <p:sp>
        <p:nvSpPr>
          <p:cNvPr name="Freeform 4" id="4"/>
          <p:cNvSpPr/>
          <p:nvPr/>
        </p:nvSpPr>
        <p:spPr>
          <a:xfrm flipH="false" flipV="false" rot="-574333">
            <a:off x="-598671" y="5498906"/>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AutoShape 5" id="5"/>
          <p:cNvSpPr/>
          <p:nvPr/>
        </p:nvSpPr>
        <p:spPr>
          <a:xfrm>
            <a:off x="4187452" y="10177123"/>
            <a:ext cx="11672841" cy="0"/>
          </a:xfrm>
          <a:prstGeom prst="line">
            <a:avLst/>
          </a:prstGeom>
          <a:ln cap="flat" w="9525">
            <a:solidFill>
              <a:srgbClr val="545454"/>
            </a:solidFill>
            <a:prstDash val="solid"/>
            <a:headEnd type="none" len="sm" w="sm"/>
            <a:tailEnd type="none" len="sm" w="sm"/>
          </a:ln>
        </p:spPr>
      </p:sp>
      <p:sp>
        <p:nvSpPr>
          <p:cNvPr name="TextBox 6" id="6"/>
          <p:cNvSpPr txBox="true"/>
          <p:nvPr/>
        </p:nvSpPr>
        <p:spPr>
          <a:xfrm rot="0">
            <a:off x="4769920" y="128023"/>
            <a:ext cx="12535626" cy="679450"/>
          </a:xfrm>
          <a:prstGeom prst="rect">
            <a:avLst/>
          </a:prstGeom>
        </p:spPr>
        <p:txBody>
          <a:bodyPr anchor="t" rtlCol="false" tIns="0" lIns="0" bIns="0" rIns="0">
            <a:spAutoFit/>
          </a:bodyPr>
          <a:lstStyle/>
          <a:p>
            <a:pPr algn="ctr">
              <a:lnSpc>
                <a:spcPts val="5600"/>
              </a:lnSpc>
            </a:pPr>
            <a:r>
              <a:rPr lang="en-US" b="true" sz="4000">
                <a:solidFill>
                  <a:srgbClr val="3F3D3E"/>
                </a:solidFill>
                <a:latin typeface="Alexandria Bold"/>
                <a:ea typeface="Alexandria Bold"/>
                <a:cs typeface="Alexandria Bold"/>
                <a:sym typeface="Alexandria Bold"/>
              </a:rPr>
              <a:t>PESTEL ANALYSIS  FOR AUTO KEY EXPRESS</a:t>
            </a:r>
          </a:p>
        </p:txBody>
      </p:sp>
      <p:sp>
        <p:nvSpPr>
          <p:cNvPr name="TextBox 7" id="7"/>
          <p:cNvSpPr txBox="true"/>
          <p:nvPr/>
        </p:nvSpPr>
        <p:spPr>
          <a:xfrm rot="0">
            <a:off x="16669758" y="9378455"/>
            <a:ext cx="1271574" cy="803430"/>
          </a:xfrm>
          <a:prstGeom prst="rect">
            <a:avLst/>
          </a:prstGeom>
        </p:spPr>
        <p:txBody>
          <a:bodyPr anchor="t" rtlCol="false" tIns="0" lIns="0" bIns="0" rIns="0">
            <a:spAutoFit/>
          </a:bodyPr>
          <a:lstStyle/>
          <a:p>
            <a:pPr algn="ctr">
              <a:lnSpc>
                <a:spcPts val="6641"/>
              </a:lnSpc>
              <a:spcBef>
                <a:spcPct val="0"/>
              </a:spcBef>
            </a:pPr>
            <a:r>
              <a:rPr lang="en-US" b="true" sz="4743">
                <a:solidFill>
                  <a:srgbClr val="545454"/>
                </a:solidFill>
                <a:latin typeface="Garet Bold"/>
                <a:ea typeface="Garet Bold"/>
                <a:cs typeface="Garet Bold"/>
                <a:sym typeface="Garet Bold"/>
              </a:rPr>
              <a:t>08</a:t>
            </a: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E9E9E9"/>
        </a:solidFill>
      </p:bgPr>
    </p:bg>
    <p:spTree>
      <p:nvGrpSpPr>
        <p:cNvPr id="1" name=""/>
        <p:cNvGrpSpPr/>
        <p:nvPr/>
      </p:nvGrpSpPr>
      <p:grpSpPr>
        <a:xfrm>
          <a:off x="0" y="0"/>
          <a:ext cx="0" cy="0"/>
          <a:chOff x="0" y="0"/>
          <a:chExt cx="0" cy="0"/>
        </a:xfrm>
      </p:grpSpPr>
      <p:sp>
        <p:nvSpPr>
          <p:cNvPr name="Freeform 2" id="2"/>
          <p:cNvSpPr/>
          <p:nvPr/>
        </p:nvSpPr>
        <p:spPr>
          <a:xfrm flipH="false" flipV="false" rot="5400000">
            <a:off x="-598671" y="-1743170"/>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3" id="3"/>
          <p:cNvSpPr txBox="true"/>
          <p:nvPr/>
        </p:nvSpPr>
        <p:spPr>
          <a:xfrm rot="0">
            <a:off x="6051748" y="2674498"/>
            <a:ext cx="11876536" cy="1717196"/>
          </a:xfrm>
          <a:prstGeom prst="rect">
            <a:avLst/>
          </a:prstGeom>
        </p:spPr>
        <p:txBody>
          <a:bodyPr anchor="t" rtlCol="false" tIns="0" lIns="0" bIns="0" rIns="0">
            <a:spAutoFit/>
          </a:bodyPr>
          <a:lstStyle/>
          <a:p>
            <a:pPr algn="l">
              <a:lnSpc>
                <a:spcPts val="4576"/>
              </a:lnSpc>
            </a:pPr>
            <a:r>
              <a:rPr lang="en-US" sz="3268" b="true">
                <a:solidFill>
                  <a:srgbClr val="545454"/>
                </a:solidFill>
                <a:latin typeface="Alexandria Bold"/>
                <a:ea typeface="Alexandria Bold"/>
                <a:cs typeface="Alexandria Bold"/>
                <a:sym typeface="Alexandria Bold"/>
              </a:rPr>
              <a:t>Risk Mitigation:</a:t>
            </a:r>
            <a:r>
              <a:rPr lang="en-US" sz="3268">
                <a:solidFill>
                  <a:srgbClr val="545454"/>
                </a:solidFill>
                <a:latin typeface="Alexandria"/>
                <a:ea typeface="Alexandria"/>
                <a:cs typeface="Alexandria"/>
                <a:sym typeface="Alexandria"/>
              </a:rPr>
              <a:t> Stay compliant with laws, maintain technological competence, and control operational costs.</a:t>
            </a:r>
          </a:p>
        </p:txBody>
      </p:sp>
      <p:sp>
        <p:nvSpPr>
          <p:cNvPr name="Freeform 4" id="4"/>
          <p:cNvSpPr/>
          <p:nvPr/>
        </p:nvSpPr>
        <p:spPr>
          <a:xfrm flipH="false" flipV="false" rot="-574333">
            <a:off x="-598671" y="5498906"/>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AutoShape 5" id="5"/>
          <p:cNvSpPr/>
          <p:nvPr/>
        </p:nvSpPr>
        <p:spPr>
          <a:xfrm>
            <a:off x="4541415" y="9464180"/>
            <a:ext cx="11672841" cy="0"/>
          </a:xfrm>
          <a:prstGeom prst="line">
            <a:avLst/>
          </a:prstGeom>
          <a:ln cap="flat" w="9525">
            <a:solidFill>
              <a:srgbClr val="545454"/>
            </a:solidFill>
            <a:prstDash val="solid"/>
            <a:headEnd type="none" len="sm" w="sm"/>
            <a:tailEnd type="none" len="sm" w="sm"/>
          </a:ln>
        </p:spPr>
      </p:sp>
      <p:sp>
        <p:nvSpPr>
          <p:cNvPr name="Freeform 6" id="6"/>
          <p:cNvSpPr/>
          <p:nvPr/>
        </p:nvSpPr>
        <p:spPr>
          <a:xfrm flipH="false" flipV="false" rot="0">
            <a:off x="2484015" y="2378118"/>
            <a:ext cx="2367107" cy="2367107"/>
          </a:xfrm>
          <a:custGeom>
            <a:avLst/>
            <a:gdLst/>
            <a:ahLst/>
            <a:cxnLst/>
            <a:rect r="r" b="b" t="t" l="l"/>
            <a:pathLst>
              <a:path h="2367107" w="2367107">
                <a:moveTo>
                  <a:pt x="0" y="0"/>
                </a:moveTo>
                <a:lnTo>
                  <a:pt x="2367108" y="0"/>
                </a:lnTo>
                <a:lnTo>
                  <a:pt x="2367108" y="2367107"/>
                </a:lnTo>
                <a:lnTo>
                  <a:pt x="0" y="236710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7" id="7"/>
          <p:cNvSpPr/>
          <p:nvPr/>
        </p:nvSpPr>
        <p:spPr>
          <a:xfrm flipH="false" flipV="false" rot="0">
            <a:off x="2601916" y="5673778"/>
            <a:ext cx="2168003" cy="2168003"/>
          </a:xfrm>
          <a:custGeom>
            <a:avLst/>
            <a:gdLst/>
            <a:ahLst/>
            <a:cxnLst/>
            <a:rect r="r" b="b" t="t" l="l"/>
            <a:pathLst>
              <a:path h="2168003" w="2168003">
                <a:moveTo>
                  <a:pt x="0" y="0"/>
                </a:moveTo>
                <a:lnTo>
                  <a:pt x="2168004" y="0"/>
                </a:lnTo>
                <a:lnTo>
                  <a:pt x="2168004" y="2168003"/>
                </a:lnTo>
                <a:lnTo>
                  <a:pt x="0" y="2168003"/>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8" id="8"/>
          <p:cNvSpPr txBox="true"/>
          <p:nvPr/>
        </p:nvSpPr>
        <p:spPr>
          <a:xfrm rot="0">
            <a:off x="4541415" y="659130"/>
            <a:ext cx="9205169" cy="662940"/>
          </a:xfrm>
          <a:prstGeom prst="rect">
            <a:avLst/>
          </a:prstGeom>
        </p:spPr>
        <p:txBody>
          <a:bodyPr anchor="t" rtlCol="false" tIns="0" lIns="0" bIns="0" rIns="0">
            <a:spAutoFit/>
          </a:bodyPr>
          <a:lstStyle/>
          <a:p>
            <a:pPr algn="ctr">
              <a:lnSpc>
                <a:spcPts val="5459"/>
              </a:lnSpc>
            </a:pPr>
            <a:r>
              <a:rPr lang="en-US" b="true" sz="3899">
                <a:solidFill>
                  <a:srgbClr val="3F3D3E"/>
                </a:solidFill>
                <a:latin typeface="Alexandria Bold"/>
                <a:ea typeface="Alexandria Bold"/>
                <a:cs typeface="Alexandria Bold"/>
                <a:sym typeface="Alexandria Bold"/>
              </a:rPr>
              <a:t>STRATEGIC INSIGHTS:</a:t>
            </a:r>
          </a:p>
        </p:txBody>
      </p:sp>
      <p:sp>
        <p:nvSpPr>
          <p:cNvPr name="TextBox 9" id="9"/>
          <p:cNvSpPr txBox="true"/>
          <p:nvPr/>
        </p:nvSpPr>
        <p:spPr>
          <a:xfrm rot="0">
            <a:off x="16214256" y="9019603"/>
            <a:ext cx="1271574" cy="803430"/>
          </a:xfrm>
          <a:prstGeom prst="rect">
            <a:avLst/>
          </a:prstGeom>
        </p:spPr>
        <p:txBody>
          <a:bodyPr anchor="t" rtlCol="false" tIns="0" lIns="0" bIns="0" rIns="0">
            <a:spAutoFit/>
          </a:bodyPr>
          <a:lstStyle/>
          <a:p>
            <a:pPr algn="ctr">
              <a:lnSpc>
                <a:spcPts val="6641"/>
              </a:lnSpc>
              <a:spcBef>
                <a:spcPct val="0"/>
              </a:spcBef>
            </a:pPr>
            <a:r>
              <a:rPr lang="en-US" b="true" sz="4743">
                <a:solidFill>
                  <a:srgbClr val="545454"/>
                </a:solidFill>
                <a:latin typeface="Garet Bold"/>
                <a:ea typeface="Garet Bold"/>
                <a:cs typeface="Garet Bold"/>
                <a:sym typeface="Garet Bold"/>
              </a:rPr>
              <a:t>09</a:t>
            </a:r>
          </a:p>
        </p:txBody>
      </p:sp>
      <p:sp>
        <p:nvSpPr>
          <p:cNvPr name="TextBox 10" id="10"/>
          <p:cNvSpPr txBox="true"/>
          <p:nvPr/>
        </p:nvSpPr>
        <p:spPr>
          <a:xfrm rot="0">
            <a:off x="6051748" y="5616628"/>
            <a:ext cx="11876536" cy="1717196"/>
          </a:xfrm>
          <a:prstGeom prst="rect">
            <a:avLst/>
          </a:prstGeom>
        </p:spPr>
        <p:txBody>
          <a:bodyPr anchor="t" rtlCol="false" tIns="0" lIns="0" bIns="0" rIns="0">
            <a:spAutoFit/>
          </a:bodyPr>
          <a:lstStyle/>
          <a:p>
            <a:pPr algn="l">
              <a:lnSpc>
                <a:spcPts val="4576"/>
              </a:lnSpc>
            </a:pPr>
            <a:r>
              <a:rPr lang="en-US" sz="3268" b="true">
                <a:solidFill>
                  <a:srgbClr val="545454"/>
                </a:solidFill>
                <a:latin typeface="Alexandria Bold"/>
                <a:ea typeface="Alexandria Bold"/>
                <a:cs typeface="Alexandria Bold"/>
                <a:sym typeface="Alexandria Bold"/>
              </a:rPr>
              <a:t>Opportunity Leveraging: </a:t>
            </a:r>
            <a:r>
              <a:rPr lang="en-US" sz="3268">
                <a:solidFill>
                  <a:srgbClr val="545454"/>
                </a:solidFill>
                <a:latin typeface="Alexandria"/>
                <a:ea typeface="Alexandria"/>
                <a:cs typeface="Alexandria"/>
                <a:sym typeface="Alexandria"/>
              </a:rPr>
              <a:t>Differentiate through speed, convenience, reliability, and eco-friendly practices; use mobile services to reach more customers.</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E9E9E9"/>
        </a:solidFill>
      </p:bgPr>
    </p:bg>
    <p:spTree>
      <p:nvGrpSpPr>
        <p:cNvPr id="1" name=""/>
        <p:cNvGrpSpPr/>
        <p:nvPr/>
      </p:nvGrpSpPr>
      <p:grpSpPr>
        <a:xfrm>
          <a:off x="0" y="0"/>
          <a:ext cx="0" cy="0"/>
          <a:chOff x="0" y="0"/>
          <a:chExt cx="0" cy="0"/>
        </a:xfrm>
      </p:grpSpPr>
      <p:sp>
        <p:nvSpPr>
          <p:cNvPr name="Freeform 2" id="2"/>
          <p:cNvSpPr/>
          <p:nvPr/>
        </p:nvSpPr>
        <p:spPr>
          <a:xfrm flipH="false" flipV="false" rot="5400000">
            <a:off x="-598671" y="-1743170"/>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574333">
            <a:off x="-598671" y="5498906"/>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AutoShape 4" id="4"/>
          <p:cNvSpPr/>
          <p:nvPr/>
        </p:nvSpPr>
        <p:spPr>
          <a:xfrm>
            <a:off x="4541415" y="9464180"/>
            <a:ext cx="11672841" cy="0"/>
          </a:xfrm>
          <a:prstGeom prst="line">
            <a:avLst/>
          </a:prstGeom>
          <a:ln cap="flat" w="9525">
            <a:solidFill>
              <a:srgbClr val="545454"/>
            </a:solidFill>
            <a:prstDash val="solid"/>
            <a:headEnd type="none" len="sm" w="sm"/>
            <a:tailEnd type="none" len="sm" w="sm"/>
          </a:ln>
        </p:spPr>
      </p:sp>
      <p:sp>
        <p:nvSpPr>
          <p:cNvPr name="Freeform 5" id="5"/>
          <p:cNvSpPr/>
          <p:nvPr/>
        </p:nvSpPr>
        <p:spPr>
          <a:xfrm flipH="false" flipV="false" rot="0">
            <a:off x="0" y="1565835"/>
            <a:ext cx="4661025" cy="4980614"/>
          </a:xfrm>
          <a:custGeom>
            <a:avLst/>
            <a:gdLst/>
            <a:ahLst/>
            <a:cxnLst/>
            <a:rect r="r" b="b" t="t" l="l"/>
            <a:pathLst>
              <a:path h="4980614" w="4661025">
                <a:moveTo>
                  <a:pt x="0" y="0"/>
                </a:moveTo>
                <a:lnTo>
                  <a:pt x="4661025" y="0"/>
                </a:lnTo>
                <a:lnTo>
                  <a:pt x="4661025" y="4980614"/>
                </a:lnTo>
                <a:lnTo>
                  <a:pt x="0" y="4980614"/>
                </a:lnTo>
                <a:lnTo>
                  <a:pt x="0" y="0"/>
                </a:lnTo>
                <a:close/>
              </a:path>
            </a:pathLst>
          </a:custGeom>
          <a:blipFill>
            <a:blip r:embed="rId6"/>
            <a:stretch>
              <a:fillRect l="0" t="0" r="0" b="0"/>
            </a:stretch>
          </a:blipFill>
        </p:spPr>
      </p:sp>
      <p:sp>
        <p:nvSpPr>
          <p:cNvPr name="TextBox 6" id="6"/>
          <p:cNvSpPr txBox="true"/>
          <p:nvPr/>
        </p:nvSpPr>
        <p:spPr>
          <a:xfrm rot="0">
            <a:off x="4541415" y="429302"/>
            <a:ext cx="9205169" cy="662940"/>
          </a:xfrm>
          <a:prstGeom prst="rect">
            <a:avLst/>
          </a:prstGeom>
        </p:spPr>
        <p:txBody>
          <a:bodyPr anchor="t" rtlCol="false" tIns="0" lIns="0" bIns="0" rIns="0">
            <a:spAutoFit/>
          </a:bodyPr>
          <a:lstStyle/>
          <a:p>
            <a:pPr algn="ctr">
              <a:lnSpc>
                <a:spcPts val="5459"/>
              </a:lnSpc>
            </a:pPr>
            <a:r>
              <a:rPr lang="en-US" b="true" sz="3899">
                <a:solidFill>
                  <a:srgbClr val="3F3D3E"/>
                </a:solidFill>
                <a:latin typeface="Alexandria Bold"/>
                <a:ea typeface="Alexandria Bold"/>
                <a:cs typeface="Alexandria Bold"/>
                <a:sym typeface="Alexandria Bold"/>
              </a:rPr>
              <a:t>MARKETING STRATEGIES</a:t>
            </a:r>
          </a:p>
        </p:txBody>
      </p:sp>
      <p:sp>
        <p:nvSpPr>
          <p:cNvPr name="TextBox 7" id="7"/>
          <p:cNvSpPr txBox="true"/>
          <p:nvPr/>
        </p:nvSpPr>
        <p:spPr>
          <a:xfrm rot="0">
            <a:off x="16214256" y="9019603"/>
            <a:ext cx="1271574" cy="803430"/>
          </a:xfrm>
          <a:prstGeom prst="rect">
            <a:avLst/>
          </a:prstGeom>
        </p:spPr>
        <p:txBody>
          <a:bodyPr anchor="t" rtlCol="false" tIns="0" lIns="0" bIns="0" rIns="0">
            <a:spAutoFit/>
          </a:bodyPr>
          <a:lstStyle/>
          <a:p>
            <a:pPr algn="ctr">
              <a:lnSpc>
                <a:spcPts val="6641"/>
              </a:lnSpc>
              <a:spcBef>
                <a:spcPct val="0"/>
              </a:spcBef>
            </a:pPr>
            <a:r>
              <a:rPr lang="en-US" b="true" sz="4743">
                <a:solidFill>
                  <a:srgbClr val="545454"/>
                </a:solidFill>
                <a:latin typeface="Garet Bold"/>
                <a:ea typeface="Garet Bold"/>
                <a:cs typeface="Garet Bold"/>
                <a:sym typeface="Garet Bold"/>
              </a:rPr>
              <a:t>10</a:t>
            </a:r>
          </a:p>
        </p:txBody>
      </p:sp>
      <p:sp>
        <p:nvSpPr>
          <p:cNvPr name="TextBox 8" id="8"/>
          <p:cNvSpPr txBox="true"/>
          <p:nvPr/>
        </p:nvSpPr>
        <p:spPr>
          <a:xfrm rot="0">
            <a:off x="277534" y="2556401"/>
            <a:ext cx="4105958" cy="3699510"/>
          </a:xfrm>
          <a:prstGeom prst="rect">
            <a:avLst/>
          </a:prstGeom>
        </p:spPr>
        <p:txBody>
          <a:bodyPr anchor="t" rtlCol="false" tIns="0" lIns="0" bIns="0" rIns="0">
            <a:spAutoFit/>
          </a:bodyPr>
          <a:lstStyle/>
          <a:p>
            <a:pPr algn="ctr">
              <a:lnSpc>
                <a:spcPts val="2939"/>
              </a:lnSpc>
            </a:pPr>
            <a:r>
              <a:rPr lang="en-US" sz="2099" b="true">
                <a:solidFill>
                  <a:srgbClr val="000000"/>
                </a:solidFill>
                <a:latin typeface="Alexandria Bold"/>
                <a:ea typeface="Alexandria Bold"/>
                <a:cs typeface="Alexandria Bold"/>
                <a:sym typeface="Alexandria Bold"/>
              </a:rPr>
              <a:t>Target Market</a:t>
            </a:r>
          </a:p>
          <a:p>
            <a:pPr algn="ctr" marL="453388" indent="-226694" lvl="1">
              <a:lnSpc>
                <a:spcPts val="2939"/>
              </a:lnSpc>
              <a:spcBef>
                <a:spcPct val="0"/>
              </a:spcBef>
              <a:buFont typeface="Arial"/>
              <a:buChar char="•"/>
            </a:pPr>
            <a:r>
              <a:rPr lang="en-US" b="true" sz="2099">
                <a:solidFill>
                  <a:srgbClr val="000000"/>
                </a:solidFill>
                <a:latin typeface="Alexandria Bold"/>
                <a:ea typeface="Alexandria Bold"/>
                <a:cs typeface="Alexandria Bold"/>
                <a:sym typeface="Alexandria Bold"/>
              </a:rPr>
              <a:t>Wh</a:t>
            </a:r>
            <a:r>
              <a:rPr lang="en-US" b="true" sz="2099">
                <a:solidFill>
                  <a:srgbClr val="000000"/>
                </a:solidFill>
                <a:latin typeface="Alexandria Bold"/>
                <a:ea typeface="Alexandria Bold"/>
                <a:cs typeface="Alexandria Bold"/>
                <a:sym typeface="Alexandria Bold"/>
              </a:rPr>
              <a:t>o:</a:t>
            </a:r>
            <a:r>
              <a:rPr lang="en-US" sz="2099">
                <a:solidFill>
                  <a:srgbClr val="000000"/>
                </a:solidFill>
                <a:latin typeface="Alexandria"/>
                <a:ea typeface="Alexandria"/>
                <a:cs typeface="Alexandria"/>
                <a:sym typeface="Alexandria"/>
              </a:rPr>
              <a:t> Vehicle owners, fleet operators, car dealerships, and insurance partners.</a:t>
            </a:r>
          </a:p>
          <a:p>
            <a:pPr algn="ctr" marL="453388" indent="-226694" lvl="1">
              <a:lnSpc>
                <a:spcPts val="2939"/>
              </a:lnSpc>
              <a:spcBef>
                <a:spcPct val="0"/>
              </a:spcBef>
              <a:buFont typeface="Arial"/>
              <a:buChar char="•"/>
            </a:pPr>
            <a:r>
              <a:rPr lang="en-US" b="true" sz="2099">
                <a:solidFill>
                  <a:srgbClr val="000000"/>
                </a:solidFill>
                <a:latin typeface="Alexandria Bold"/>
                <a:ea typeface="Alexandria Bold"/>
                <a:cs typeface="Alexandria Bold"/>
                <a:sym typeface="Alexandria Bold"/>
              </a:rPr>
              <a:t>Where: </a:t>
            </a:r>
            <a:r>
              <a:rPr lang="en-US" sz="2099">
                <a:solidFill>
                  <a:srgbClr val="000000"/>
                </a:solidFill>
                <a:latin typeface="Alexandria"/>
                <a:ea typeface="Alexandria"/>
                <a:cs typeface="Alexandria"/>
                <a:sym typeface="Alexandria"/>
              </a:rPr>
              <a:t>Urban areas with high vehicle density.</a:t>
            </a:r>
          </a:p>
          <a:p>
            <a:pPr algn="ctr" marL="453388" indent="-226694" lvl="1">
              <a:lnSpc>
                <a:spcPts val="2939"/>
              </a:lnSpc>
              <a:spcBef>
                <a:spcPct val="0"/>
              </a:spcBef>
              <a:buFont typeface="Arial"/>
              <a:buChar char="•"/>
            </a:pPr>
            <a:r>
              <a:rPr lang="en-US" b="true" sz="2099">
                <a:solidFill>
                  <a:srgbClr val="000000"/>
                </a:solidFill>
                <a:latin typeface="Alexandria Bold"/>
                <a:ea typeface="Alexandria Bold"/>
                <a:cs typeface="Alexandria Bold"/>
                <a:sym typeface="Alexandria Bold"/>
              </a:rPr>
              <a:t>Needs:</a:t>
            </a:r>
            <a:r>
              <a:rPr lang="en-US" sz="2099">
                <a:solidFill>
                  <a:srgbClr val="000000"/>
                </a:solidFill>
                <a:latin typeface="Alexandria"/>
                <a:ea typeface="Alexandria"/>
                <a:cs typeface="Alexandria"/>
                <a:sym typeface="Alexandria"/>
              </a:rPr>
              <a:t> Fast, reliable, and professional automotive locksmith services.</a:t>
            </a:r>
          </a:p>
          <a:p>
            <a:pPr algn="ctr">
              <a:lnSpc>
                <a:spcPts val="2939"/>
              </a:lnSpc>
              <a:spcBef>
                <a:spcPct val="0"/>
              </a:spcBef>
            </a:pPr>
          </a:p>
        </p:txBody>
      </p:sp>
      <p:sp>
        <p:nvSpPr>
          <p:cNvPr name="Freeform 9" id="9"/>
          <p:cNvSpPr/>
          <p:nvPr/>
        </p:nvSpPr>
        <p:spPr>
          <a:xfrm flipH="false" flipV="false" rot="0">
            <a:off x="4769920" y="4425206"/>
            <a:ext cx="4661025" cy="4980614"/>
          </a:xfrm>
          <a:custGeom>
            <a:avLst/>
            <a:gdLst/>
            <a:ahLst/>
            <a:cxnLst/>
            <a:rect r="r" b="b" t="t" l="l"/>
            <a:pathLst>
              <a:path h="4980614" w="4661025">
                <a:moveTo>
                  <a:pt x="0" y="0"/>
                </a:moveTo>
                <a:lnTo>
                  <a:pt x="4661024" y="0"/>
                </a:lnTo>
                <a:lnTo>
                  <a:pt x="4661024" y="4980614"/>
                </a:lnTo>
                <a:lnTo>
                  <a:pt x="0" y="4980614"/>
                </a:lnTo>
                <a:lnTo>
                  <a:pt x="0" y="0"/>
                </a:lnTo>
                <a:close/>
              </a:path>
            </a:pathLst>
          </a:custGeom>
          <a:blipFill>
            <a:blip r:embed="rId7"/>
            <a:stretch>
              <a:fillRect l="0" t="0" r="0" b="0"/>
            </a:stretch>
          </a:blipFill>
        </p:spPr>
      </p:sp>
      <p:sp>
        <p:nvSpPr>
          <p:cNvPr name="TextBox 10" id="10"/>
          <p:cNvSpPr txBox="true"/>
          <p:nvPr/>
        </p:nvSpPr>
        <p:spPr>
          <a:xfrm rot="0">
            <a:off x="4858944" y="5448363"/>
            <a:ext cx="4482975" cy="3656965"/>
          </a:xfrm>
          <a:prstGeom prst="rect">
            <a:avLst/>
          </a:prstGeom>
        </p:spPr>
        <p:txBody>
          <a:bodyPr anchor="t" rtlCol="false" tIns="0" lIns="0" bIns="0" rIns="0">
            <a:spAutoFit/>
          </a:bodyPr>
          <a:lstStyle/>
          <a:p>
            <a:pPr algn="ctr">
              <a:lnSpc>
                <a:spcPts val="2659"/>
              </a:lnSpc>
            </a:pPr>
            <a:r>
              <a:rPr lang="en-US" sz="1899" b="true">
                <a:solidFill>
                  <a:srgbClr val="000000"/>
                </a:solidFill>
                <a:latin typeface="Alexandria Bold"/>
                <a:ea typeface="Alexandria Bold"/>
                <a:cs typeface="Alexandria Bold"/>
                <a:sym typeface="Alexandria Bold"/>
              </a:rPr>
              <a:t>Customer Segments</a:t>
            </a:r>
          </a:p>
          <a:p>
            <a:pPr algn="ctr" marL="410209" indent="-205105" lvl="1">
              <a:lnSpc>
                <a:spcPts val="2659"/>
              </a:lnSpc>
              <a:spcBef>
                <a:spcPct val="0"/>
              </a:spcBef>
              <a:buAutoNum type="arabicPeriod" startAt="1"/>
            </a:pPr>
            <a:r>
              <a:rPr lang="en-US" b="true" sz="1899">
                <a:solidFill>
                  <a:srgbClr val="000000"/>
                </a:solidFill>
                <a:latin typeface="Alexandria Bold"/>
                <a:ea typeface="Alexandria Bold"/>
                <a:cs typeface="Alexandria Bold"/>
                <a:sym typeface="Alexandria Bold"/>
              </a:rPr>
              <a:t>Individual</a:t>
            </a:r>
            <a:r>
              <a:rPr lang="en-US" b="true" sz="1899">
                <a:solidFill>
                  <a:srgbClr val="000000"/>
                </a:solidFill>
                <a:latin typeface="Alexandria Bold"/>
                <a:ea typeface="Alexandria Bold"/>
                <a:cs typeface="Alexandria Bold"/>
                <a:sym typeface="Alexandria Bold"/>
              </a:rPr>
              <a:t> vehicle owners – </a:t>
            </a:r>
            <a:r>
              <a:rPr lang="en-US" sz="1899">
                <a:solidFill>
                  <a:srgbClr val="000000"/>
                </a:solidFill>
                <a:latin typeface="Alexandria"/>
                <a:ea typeface="Alexandria"/>
                <a:cs typeface="Alexandria"/>
                <a:sym typeface="Alexandria"/>
              </a:rPr>
              <a:t>key duplication, lockouts, key fob programming.</a:t>
            </a:r>
          </a:p>
          <a:p>
            <a:pPr algn="ctr" marL="410209" indent="-205105" lvl="1">
              <a:lnSpc>
                <a:spcPts val="2659"/>
              </a:lnSpc>
              <a:spcBef>
                <a:spcPct val="0"/>
              </a:spcBef>
              <a:buAutoNum type="arabicPeriod" startAt="1"/>
            </a:pPr>
            <a:r>
              <a:rPr lang="en-US" b="true" sz="1899">
                <a:solidFill>
                  <a:srgbClr val="000000"/>
                </a:solidFill>
                <a:latin typeface="Alexandria Bold"/>
                <a:ea typeface="Alexandria Bold"/>
                <a:cs typeface="Alexandria Bold"/>
                <a:sym typeface="Alexandria Bold"/>
              </a:rPr>
              <a:t>Commercial clients / fleets – s</a:t>
            </a:r>
            <a:r>
              <a:rPr lang="en-US" sz="1899">
                <a:solidFill>
                  <a:srgbClr val="000000"/>
                </a:solidFill>
                <a:latin typeface="Alexandria"/>
                <a:ea typeface="Alexandria"/>
                <a:cs typeface="Alexandria"/>
                <a:sym typeface="Alexandria"/>
              </a:rPr>
              <a:t>ecurity upgrades, rapid service.</a:t>
            </a:r>
          </a:p>
          <a:p>
            <a:pPr algn="ctr" marL="410209" indent="-205105" lvl="1">
              <a:lnSpc>
                <a:spcPts val="2659"/>
              </a:lnSpc>
              <a:spcBef>
                <a:spcPct val="0"/>
              </a:spcBef>
              <a:buAutoNum type="arabicPeriod" startAt="1"/>
            </a:pPr>
            <a:r>
              <a:rPr lang="en-US" b="true" sz="1899">
                <a:solidFill>
                  <a:srgbClr val="000000"/>
                </a:solidFill>
                <a:latin typeface="Alexandria Bold"/>
                <a:ea typeface="Alexandria Bold"/>
                <a:cs typeface="Alexandria Bold"/>
                <a:sym typeface="Alexandria Bold"/>
              </a:rPr>
              <a:t>Dealerships –</a:t>
            </a:r>
            <a:r>
              <a:rPr lang="en-US" sz="1899">
                <a:solidFill>
                  <a:srgbClr val="000000"/>
                </a:solidFill>
                <a:latin typeface="Alexandria"/>
                <a:ea typeface="Alexandria"/>
                <a:cs typeface="Alexandria"/>
                <a:sym typeface="Alexandria"/>
              </a:rPr>
              <a:t> key programming and replacements.</a:t>
            </a:r>
          </a:p>
          <a:p>
            <a:pPr algn="ctr" marL="410209" indent="-205105" lvl="1">
              <a:lnSpc>
                <a:spcPts val="2659"/>
              </a:lnSpc>
              <a:spcBef>
                <a:spcPct val="0"/>
              </a:spcBef>
              <a:buAutoNum type="arabicPeriod" startAt="1"/>
            </a:pPr>
            <a:r>
              <a:rPr lang="en-US" b="true" sz="1899">
                <a:solidFill>
                  <a:srgbClr val="000000"/>
                </a:solidFill>
                <a:latin typeface="Alexandria Bold"/>
                <a:ea typeface="Alexandria Bold"/>
                <a:cs typeface="Alexandria Bold"/>
                <a:sym typeface="Alexandria Bold"/>
              </a:rPr>
              <a:t>In</a:t>
            </a:r>
            <a:r>
              <a:rPr lang="en-US" b="true" sz="1899">
                <a:solidFill>
                  <a:srgbClr val="000000"/>
                </a:solidFill>
                <a:latin typeface="Alexandria Bold"/>
                <a:ea typeface="Alexandria Bold"/>
                <a:cs typeface="Alexandria Bold"/>
                <a:sym typeface="Alexandria Bold"/>
              </a:rPr>
              <a:t>surance / roadside partners – </a:t>
            </a:r>
            <a:r>
              <a:rPr lang="en-US" sz="1899">
                <a:solidFill>
                  <a:srgbClr val="000000"/>
                </a:solidFill>
                <a:latin typeface="Alexandria"/>
                <a:ea typeface="Alexandria"/>
                <a:cs typeface="Alexandria"/>
                <a:sym typeface="Alexandria"/>
              </a:rPr>
              <a:t>emergency locksmith support.</a:t>
            </a:r>
          </a:p>
          <a:p>
            <a:pPr algn="ctr">
              <a:lnSpc>
                <a:spcPts val="2659"/>
              </a:lnSpc>
              <a:spcBef>
                <a:spcPct val="0"/>
              </a:spcBef>
            </a:pPr>
          </a:p>
        </p:txBody>
      </p:sp>
      <p:sp>
        <p:nvSpPr>
          <p:cNvPr name="Freeform 11" id="11"/>
          <p:cNvSpPr/>
          <p:nvPr/>
        </p:nvSpPr>
        <p:spPr>
          <a:xfrm flipH="false" flipV="false" rot="0">
            <a:off x="9535719" y="1565835"/>
            <a:ext cx="4661025" cy="4980614"/>
          </a:xfrm>
          <a:custGeom>
            <a:avLst/>
            <a:gdLst/>
            <a:ahLst/>
            <a:cxnLst/>
            <a:rect r="r" b="b" t="t" l="l"/>
            <a:pathLst>
              <a:path h="4980614" w="4661025">
                <a:moveTo>
                  <a:pt x="0" y="0"/>
                </a:moveTo>
                <a:lnTo>
                  <a:pt x="4661025" y="0"/>
                </a:lnTo>
                <a:lnTo>
                  <a:pt x="4661025" y="4980614"/>
                </a:lnTo>
                <a:lnTo>
                  <a:pt x="0" y="4980614"/>
                </a:lnTo>
                <a:lnTo>
                  <a:pt x="0" y="0"/>
                </a:lnTo>
                <a:close/>
              </a:path>
            </a:pathLst>
          </a:custGeom>
          <a:blipFill>
            <a:blip r:embed="rId8"/>
            <a:stretch>
              <a:fillRect l="0" t="0" r="0" b="0"/>
            </a:stretch>
          </a:blipFill>
        </p:spPr>
      </p:sp>
      <p:sp>
        <p:nvSpPr>
          <p:cNvPr name="TextBox 12" id="12"/>
          <p:cNvSpPr txBox="true"/>
          <p:nvPr/>
        </p:nvSpPr>
        <p:spPr>
          <a:xfrm rot="0">
            <a:off x="9624744" y="2556401"/>
            <a:ext cx="4482975" cy="3990340"/>
          </a:xfrm>
          <a:prstGeom prst="rect">
            <a:avLst/>
          </a:prstGeom>
        </p:spPr>
        <p:txBody>
          <a:bodyPr anchor="t" rtlCol="false" tIns="0" lIns="0" bIns="0" rIns="0">
            <a:spAutoFit/>
          </a:bodyPr>
          <a:lstStyle/>
          <a:p>
            <a:pPr algn="ctr">
              <a:lnSpc>
                <a:spcPts val="2659"/>
              </a:lnSpc>
            </a:pPr>
            <a:r>
              <a:rPr lang="en-US" sz="1899" b="true">
                <a:solidFill>
                  <a:srgbClr val="000000"/>
                </a:solidFill>
                <a:latin typeface="Alexandria Bold"/>
                <a:ea typeface="Alexandria Bold"/>
                <a:cs typeface="Alexandria Bold"/>
                <a:sym typeface="Alexandria Bold"/>
              </a:rPr>
              <a:t>Unique Selling Points (USPs)</a:t>
            </a:r>
          </a:p>
          <a:p>
            <a:pPr algn="ctr" marL="410209" indent="-205105" lvl="1">
              <a:lnSpc>
                <a:spcPts val="2659"/>
              </a:lnSpc>
              <a:spcBef>
                <a:spcPct val="0"/>
              </a:spcBef>
              <a:buFont typeface="Arial"/>
              <a:buChar char="•"/>
            </a:pPr>
            <a:r>
              <a:rPr lang="en-US" sz="1899">
                <a:solidFill>
                  <a:srgbClr val="000000"/>
                </a:solidFill>
                <a:latin typeface="Alexandria"/>
                <a:ea typeface="Alexandria"/>
                <a:cs typeface="Alexandria"/>
                <a:sym typeface="Alexandria"/>
              </a:rPr>
              <a:t>24/7 Emerge</a:t>
            </a:r>
            <a:r>
              <a:rPr lang="en-US" sz="1899">
                <a:solidFill>
                  <a:srgbClr val="000000"/>
                </a:solidFill>
                <a:latin typeface="Alexandria"/>
                <a:ea typeface="Alexandria"/>
                <a:cs typeface="Alexandria"/>
                <a:sym typeface="Alexandria"/>
              </a:rPr>
              <a:t>ncy</a:t>
            </a:r>
            <a:r>
              <a:rPr lang="en-US" sz="1899">
                <a:solidFill>
                  <a:srgbClr val="000000"/>
                </a:solidFill>
                <a:latin typeface="Alexandria"/>
                <a:ea typeface="Alexandria"/>
                <a:cs typeface="Alexandria"/>
                <a:sym typeface="Alexandria"/>
              </a:rPr>
              <a:t> Service – immediate response.</a:t>
            </a:r>
          </a:p>
          <a:p>
            <a:pPr algn="ctr" marL="410209" indent="-205105" lvl="1">
              <a:lnSpc>
                <a:spcPts val="2659"/>
              </a:lnSpc>
              <a:spcBef>
                <a:spcPct val="0"/>
              </a:spcBef>
              <a:buFont typeface="Arial"/>
              <a:buChar char="•"/>
            </a:pPr>
            <a:r>
              <a:rPr lang="en-US" b="true" sz="1899">
                <a:solidFill>
                  <a:srgbClr val="000000"/>
                </a:solidFill>
                <a:latin typeface="Alexandria Bold"/>
                <a:ea typeface="Alexandria Bold"/>
                <a:cs typeface="Alexandria Bold"/>
                <a:sym typeface="Alexandria Bold"/>
              </a:rPr>
              <a:t>Fast Arrival – </a:t>
            </a:r>
            <a:r>
              <a:rPr lang="en-US" sz="1899">
                <a:solidFill>
                  <a:srgbClr val="000000"/>
                </a:solidFill>
                <a:latin typeface="Alexandria"/>
                <a:ea typeface="Alexandria"/>
                <a:cs typeface="Alexandria"/>
                <a:sym typeface="Alexandria"/>
              </a:rPr>
              <a:t>average 30 minutes locally.</a:t>
            </a:r>
          </a:p>
          <a:p>
            <a:pPr algn="ctr" marL="410209" indent="-205105" lvl="1">
              <a:lnSpc>
                <a:spcPts val="2659"/>
              </a:lnSpc>
              <a:spcBef>
                <a:spcPct val="0"/>
              </a:spcBef>
              <a:buFont typeface="Arial"/>
              <a:buChar char="•"/>
            </a:pPr>
            <a:r>
              <a:rPr lang="en-US" b="true" sz="1899">
                <a:solidFill>
                  <a:srgbClr val="000000"/>
                </a:solidFill>
                <a:latin typeface="Alexandria Bold"/>
                <a:ea typeface="Alexandria Bold"/>
                <a:cs typeface="Alexandria Bold"/>
                <a:sym typeface="Alexandria Bold"/>
              </a:rPr>
              <a:t>Advanced Key Technology – </a:t>
            </a:r>
            <a:r>
              <a:rPr lang="en-US" sz="1899">
                <a:solidFill>
                  <a:srgbClr val="000000"/>
                </a:solidFill>
                <a:latin typeface="Alexandria"/>
                <a:ea typeface="Alexandria"/>
                <a:cs typeface="Alexandria"/>
                <a:sym typeface="Alexandria"/>
              </a:rPr>
              <a:t>smart keys, transponders, high-security systems.</a:t>
            </a:r>
          </a:p>
          <a:p>
            <a:pPr algn="ctr" marL="410209" indent="-205105" lvl="1">
              <a:lnSpc>
                <a:spcPts val="2659"/>
              </a:lnSpc>
              <a:spcBef>
                <a:spcPct val="0"/>
              </a:spcBef>
              <a:buFont typeface="Arial"/>
              <a:buChar char="•"/>
            </a:pPr>
            <a:r>
              <a:rPr lang="en-US" b="true" sz="1899">
                <a:solidFill>
                  <a:srgbClr val="000000"/>
                </a:solidFill>
                <a:latin typeface="Alexandria Bold"/>
                <a:ea typeface="Alexandria Bold"/>
                <a:cs typeface="Alexandria Bold"/>
                <a:sym typeface="Alexandria Bold"/>
              </a:rPr>
              <a:t>Tr</a:t>
            </a:r>
            <a:r>
              <a:rPr lang="en-US" b="true" sz="1899">
                <a:solidFill>
                  <a:srgbClr val="000000"/>
                </a:solidFill>
                <a:latin typeface="Alexandria Bold"/>
                <a:ea typeface="Alexandria Bold"/>
                <a:cs typeface="Alexandria Bold"/>
                <a:sym typeface="Alexandria Bold"/>
              </a:rPr>
              <a:t>ansparent Pricing &amp; Customer Service – </a:t>
            </a:r>
            <a:r>
              <a:rPr lang="en-US" sz="1899">
                <a:solidFill>
                  <a:srgbClr val="000000"/>
                </a:solidFill>
                <a:latin typeface="Alexandria"/>
                <a:ea typeface="Alexandria"/>
                <a:cs typeface="Alexandria"/>
                <a:sym typeface="Alexandria"/>
              </a:rPr>
              <a:t>no hidden fees, professional technicians.</a:t>
            </a:r>
          </a:p>
          <a:p>
            <a:pPr algn="ctr">
              <a:lnSpc>
                <a:spcPts val="2659"/>
              </a:lnSpc>
              <a:spcBef>
                <a:spcPct val="0"/>
              </a:spcBef>
            </a:pPr>
          </a:p>
        </p:txBody>
      </p:sp>
      <p:sp>
        <p:nvSpPr>
          <p:cNvPr name="Freeform 13" id="13"/>
          <p:cNvSpPr/>
          <p:nvPr/>
        </p:nvSpPr>
        <p:spPr>
          <a:xfrm flipH="false" flipV="false" rot="0">
            <a:off x="14301519" y="4774166"/>
            <a:ext cx="4007888" cy="4282694"/>
          </a:xfrm>
          <a:custGeom>
            <a:avLst/>
            <a:gdLst/>
            <a:ahLst/>
            <a:cxnLst/>
            <a:rect r="r" b="b" t="t" l="l"/>
            <a:pathLst>
              <a:path h="4282694" w="4007888">
                <a:moveTo>
                  <a:pt x="0" y="0"/>
                </a:moveTo>
                <a:lnTo>
                  <a:pt x="4007888" y="0"/>
                </a:lnTo>
                <a:lnTo>
                  <a:pt x="4007888" y="4282694"/>
                </a:lnTo>
                <a:lnTo>
                  <a:pt x="0" y="4282694"/>
                </a:lnTo>
                <a:lnTo>
                  <a:pt x="0" y="0"/>
                </a:lnTo>
                <a:close/>
              </a:path>
            </a:pathLst>
          </a:custGeom>
          <a:blipFill>
            <a:blip r:embed="rId8"/>
            <a:stretch>
              <a:fillRect l="0" t="0" r="0" b="0"/>
            </a:stretch>
          </a:blipFill>
        </p:spPr>
      </p:sp>
      <p:sp>
        <p:nvSpPr>
          <p:cNvPr name="TextBox 14" id="14"/>
          <p:cNvSpPr txBox="true"/>
          <p:nvPr/>
        </p:nvSpPr>
        <p:spPr>
          <a:xfrm rot="0">
            <a:off x="14301519" y="5658830"/>
            <a:ext cx="3986481" cy="3449955"/>
          </a:xfrm>
          <a:prstGeom prst="rect">
            <a:avLst/>
          </a:prstGeom>
        </p:spPr>
        <p:txBody>
          <a:bodyPr anchor="t" rtlCol="false" tIns="0" lIns="0" bIns="0" rIns="0">
            <a:spAutoFit/>
          </a:bodyPr>
          <a:lstStyle/>
          <a:p>
            <a:pPr algn="ctr">
              <a:lnSpc>
                <a:spcPts val="2520"/>
              </a:lnSpc>
              <a:spcBef>
                <a:spcPct val="0"/>
              </a:spcBef>
            </a:pPr>
            <a:r>
              <a:rPr lang="en-US" b="true" sz="1800">
                <a:solidFill>
                  <a:srgbClr val="000000"/>
                </a:solidFill>
                <a:latin typeface="Alexandria Bold"/>
                <a:ea typeface="Alexandria Bold"/>
                <a:cs typeface="Alexandria Bold"/>
                <a:sym typeface="Alexandria Bold"/>
              </a:rPr>
              <a:t>Marketing St</a:t>
            </a:r>
            <a:r>
              <a:rPr lang="en-US" b="true" sz="1800">
                <a:solidFill>
                  <a:srgbClr val="000000"/>
                </a:solidFill>
                <a:latin typeface="Alexandria Bold"/>
                <a:ea typeface="Alexandria Bold"/>
                <a:cs typeface="Alexandria Bold"/>
                <a:sym typeface="Alexandria Bold"/>
              </a:rPr>
              <a:t>rategies</a:t>
            </a:r>
          </a:p>
          <a:p>
            <a:pPr algn="ctr" marL="388620" indent="-194310" lvl="1">
              <a:lnSpc>
                <a:spcPts val="2520"/>
              </a:lnSpc>
              <a:spcBef>
                <a:spcPct val="0"/>
              </a:spcBef>
              <a:buFont typeface="Arial"/>
              <a:buChar char="•"/>
            </a:pPr>
            <a:r>
              <a:rPr lang="en-US" b="true" sz="1800">
                <a:solidFill>
                  <a:srgbClr val="000000"/>
                </a:solidFill>
                <a:latin typeface="Alexandria Bold"/>
                <a:ea typeface="Alexandria Bold"/>
                <a:cs typeface="Alexandria Bold"/>
                <a:sym typeface="Alexandria Bold"/>
              </a:rPr>
              <a:t>Digi</a:t>
            </a:r>
            <a:r>
              <a:rPr lang="en-US" b="true" sz="1800">
                <a:solidFill>
                  <a:srgbClr val="000000"/>
                </a:solidFill>
                <a:latin typeface="Alexandria Bold"/>
                <a:ea typeface="Alexandria Bold"/>
                <a:cs typeface="Alexandria Bold"/>
                <a:sym typeface="Alexandria Bold"/>
              </a:rPr>
              <a:t>tal: </a:t>
            </a:r>
            <a:r>
              <a:rPr lang="en-US" sz="1800">
                <a:solidFill>
                  <a:srgbClr val="000000"/>
                </a:solidFill>
                <a:latin typeface="Alexandria"/>
                <a:ea typeface="Alexandria"/>
                <a:cs typeface="Alexandria"/>
                <a:sym typeface="Alexandria"/>
              </a:rPr>
              <a:t>Website, SEO, social media, Google Ads.</a:t>
            </a:r>
          </a:p>
          <a:p>
            <a:pPr algn="ctr" marL="388620" indent="-194310" lvl="1">
              <a:lnSpc>
                <a:spcPts val="2520"/>
              </a:lnSpc>
              <a:spcBef>
                <a:spcPct val="0"/>
              </a:spcBef>
              <a:buFont typeface="Arial"/>
              <a:buChar char="•"/>
            </a:pPr>
            <a:r>
              <a:rPr lang="en-US" b="true" sz="1800">
                <a:solidFill>
                  <a:srgbClr val="000000"/>
                </a:solidFill>
                <a:latin typeface="Alexandria Bold"/>
                <a:ea typeface="Alexandria Bold"/>
                <a:cs typeface="Alexandria Bold"/>
                <a:sym typeface="Alexandria Bold"/>
              </a:rPr>
              <a:t>Local: </a:t>
            </a:r>
            <a:r>
              <a:rPr lang="en-US" sz="1800">
                <a:solidFill>
                  <a:srgbClr val="000000"/>
                </a:solidFill>
                <a:latin typeface="Alexandria"/>
                <a:ea typeface="Alexandria"/>
                <a:cs typeface="Alexandria"/>
                <a:sym typeface="Alexandria"/>
              </a:rPr>
              <a:t>Flyers, partnerships with dealerships and fleet operators</a:t>
            </a:r>
            <a:r>
              <a:rPr lang="en-US" b="true" sz="1800">
                <a:solidFill>
                  <a:srgbClr val="000000"/>
                </a:solidFill>
                <a:latin typeface="Alexandria Bold"/>
                <a:ea typeface="Alexandria Bold"/>
                <a:cs typeface="Alexandria Bold"/>
                <a:sym typeface="Alexandria Bold"/>
              </a:rPr>
              <a:t>.</a:t>
            </a:r>
          </a:p>
          <a:p>
            <a:pPr algn="ctr" marL="388620" indent="-194310" lvl="1">
              <a:lnSpc>
                <a:spcPts val="2520"/>
              </a:lnSpc>
              <a:spcBef>
                <a:spcPct val="0"/>
              </a:spcBef>
              <a:buFont typeface="Arial"/>
              <a:buChar char="•"/>
            </a:pPr>
            <a:r>
              <a:rPr lang="en-US" b="true" sz="1800">
                <a:solidFill>
                  <a:srgbClr val="000000"/>
                </a:solidFill>
                <a:latin typeface="Alexandria Bold"/>
                <a:ea typeface="Alexandria Bold"/>
                <a:cs typeface="Alexandria Bold"/>
                <a:sym typeface="Alexandria Bold"/>
              </a:rPr>
              <a:t>Retention &amp; Referrals:</a:t>
            </a:r>
            <a:r>
              <a:rPr lang="en-US" sz="1800">
                <a:solidFill>
                  <a:srgbClr val="000000"/>
                </a:solidFill>
                <a:latin typeface="Alexandria"/>
                <a:ea typeface="Alexandria"/>
                <a:cs typeface="Alexandria"/>
                <a:sym typeface="Alexandria"/>
              </a:rPr>
              <a:t> Loyalty discounts and referral incentives.</a:t>
            </a:r>
          </a:p>
          <a:p>
            <a:pPr algn="ctr" marL="388620" indent="-194310" lvl="1">
              <a:lnSpc>
                <a:spcPts val="2520"/>
              </a:lnSpc>
              <a:spcBef>
                <a:spcPct val="0"/>
              </a:spcBef>
              <a:buFont typeface="Arial"/>
              <a:buChar char="•"/>
            </a:pPr>
            <a:r>
              <a:rPr lang="en-US" b="true" sz="1800">
                <a:solidFill>
                  <a:srgbClr val="000000"/>
                </a:solidFill>
                <a:latin typeface="Alexandria Bold"/>
                <a:ea typeface="Alexandria Bold"/>
                <a:cs typeface="Alexandria Bold"/>
                <a:sym typeface="Alexandria Bold"/>
              </a:rPr>
              <a:t>Reputation: </a:t>
            </a:r>
            <a:r>
              <a:rPr lang="en-US" sz="1800">
                <a:solidFill>
                  <a:srgbClr val="000000"/>
                </a:solidFill>
                <a:latin typeface="Alexandria"/>
                <a:ea typeface="Alexandria"/>
                <a:cs typeface="Alexandria"/>
                <a:sym typeface="Alexandria"/>
              </a:rPr>
              <a:t>Reviews and testimonials to build trust.</a:t>
            </a:r>
          </a:p>
          <a:p>
            <a:pPr algn="ctr">
              <a:lnSpc>
                <a:spcPts val="2520"/>
              </a:lnSpc>
              <a:spcBef>
                <a:spcPct val="0"/>
              </a:spcBef>
            </a:pP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E9E9E9"/>
        </a:solidFill>
      </p:bgPr>
    </p:bg>
    <p:spTree>
      <p:nvGrpSpPr>
        <p:cNvPr id="1" name=""/>
        <p:cNvGrpSpPr/>
        <p:nvPr/>
      </p:nvGrpSpPr>
      <p:grpSpPr>
        <a:xfrm>
          <a:off x="0" y="0"/>
          <a:ext cx="0" cy="0"/>
          <a:chOff x="0" y="0"/>
          <a:chExt cx="0" cy="0"/>
        </a:xfrm>
      </p:grpSpPr>
      <p:sp>
        <p:nvSpPr>
          <p:cNvPr name="Freeform 2" id="2"/>
          <p:cNvSpPr/>
          <p:nvPr/>
        </p:nvSpPr>
        <p:spPr>
          <a:xfrm flipH="false" flipV="false" rot="5400000">
            <a:off x="-598671" y="-1743170"/>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574333">
            <a:off x="-598671" y="5498906"/>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AutoShape 4" id="4"/>
          <p:cNvSpPr/>
          <p:nvPr/>
        </p:nvSpPr>
        <p:spPr>
          <a:xfrm>
            <a:off x="4541415" y="9464180"/>
            <a:ext cx="11672841" cy="0"/>
          </a:xfrm>
          <a:prstGeom prst="line">
            <a:avLst/>
          </a:prstGeom>
          <a:ln cap="flat" w="9525">
            <a:solidFill>
              <a:srgbClr val="545454"/>
            </a:solidFill>
            <a:prstDash val="solid"/>
            <a:headEnd type="none" len="sm" w="sm"/>
            <a:tailEnd type="none" len="sm" w="sm"/>
          </a:ln>
        </p:spPr>
      </p:sp>
      <p:graphicFrame>
        <p:nvGraphicFramePr>
          <p:cNvPr name="Table 5" id="5"/>
          <p:cNvGraphicFramePr>
            <a:graphicFrameLocks noGrp="true"/>
          </p:cNvGraphicFramePr>
          <p:nvPr/>
        </p:nvGraphicFramePr>
        <p:xfrm>
          <a:off x="8380575" y="2400801"/>
          <a:ext cx="8469469" cy="7102294"/>
        </p:xfrm>
        <a:graphic>
          <a:graphicData uri="http://schemas.openxmlformats.org/drawingml/2006/table">
            <a:tbl>
              <a:tblPr/>
              <a:tblGrid>
                <a:gridCol w="4234734"/>
                <a:gridCol w="4234734"/>
              </a:tblGrid>
              <a:tr h="909755">
                <a:tc>
                  <a:txBody>
                    <a:bodyPr anchor="t" rtlCol="false"/>
                    <a:lstStyle/>
                    <a:p>
                      <a:pPr algn="ctr">
                        <a:lnSpc>
                          <a:spcPts val="2520"/>
                        </a:lnSpc>
                        <a:defRPr/>
                      </a:pPr>
                      <a:r>
                        <a:rPr lang="en-US" sz="1800" b="true">
                          <a:solidFill>
                            <a:srgbClr val="000000"/>
                          </a:solidFill>
                          <a:latin typeface="Alexandria Bold"/>
                          <a:ea typeface="Alexandria Bold"/>
                          <a:cs typeface="Alexandria Bold"/>
                          <a:sym typeface="Alexandria Bold"/>
                        </a:rPr>
                        <a:t>Category</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b="true">
                          <a:solidFill>
                            <a:srgbClr val="000000"/>
                          </a:solidFill>
                          <a:latin typeface="Garet Bold"/>
                          <a:ea typeface="Garet Bold"/>
                          <a:cs typeface="Garet Bold"/>
                          <a:sym typeface="Garet Bold"/>
                        </a:rPr>
                        <a:t>Amount</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r h="1216784">
                <a:tc>
                  <a:txBody>
                    <a:bodyPr anchor="t" rtlCol="false"/>
                    <a:lstStyle/>
                    <a:p>
                      <a:pPr algn="ctr">
                        <a:lnSpc>
                          <a:spcPts val="2520"/>
                        </a:lnSpc>
                        <a:defRPr/>
                      </a:pPr>
                      <a:r>
                        <a:rPr lang="en-US" sz="1800">
                          <a:solidFill>
                            <a:srgbClr val="000000"/>
                          </a:solidFill>
                          <a:latin typeface="Garet"/>
                          <a:ea typeface="Garet"/>
                          <a:cs typeface="Garet"/>
                          <a:sym typeface="Garet"/>
                        </a:rPr>
                        <a:t>Automotive locksmith tools &amp; programmers</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Garet"/>
                          <a:ea typeface="Garet"/>
                          <a:cs typeface="Garet"/>
                          <a:sym typeface="Garet"/>
                        </a:rPr>
                        <a:t>£8,000</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r h="1216784">
                <a:tc>
                  <a:txBody>
                    <a:bodyPr anchor="t" rtlCol="false"/>
                    <a:lstStyle/>
                    <a:p>
                      <a:pPr algn="ctr">
                        <a:lnSpc>
                          <a:spcPts val="2520"/>
                        </a:lnSpc>
                        <a:defRPr/>
                      </a:pPr>
                      <a:r>
                        <a:rPr lang="en-US" sz="1800">
                          <a:solidFill>
                            <a:srgbClr val="000000"/>
                          </a:solidFill>
                          <a:latin typeface="Garet"/>
                          <a:ea typeface="Garet"/>
                          <a:cs typeface="Garet"/>
                          <a:sym typeface="Garet"/>
                        </a:rPr>
                        <a:t>Key blanks, fobs, accessories</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Garet"/>
                          <a:ea typeface="Garet"/>
                          <a:cs typeface="Garet"/>
                          <a:sym typeface="Garet"/>
                        </a:rPr>
                        <a:t>£4,000</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r h="1098016">
                <a:tc>
                  <a:txBody>
                    <a:bodyPr anchor="t" rtlCol="false"/>
                    <a:lstStyle/>
                    <a:p>
                      <a:pPr algn="ctr">
                        <a:lnSpc>
                          <a:spcPts val="2520"/>
                        </a:lnSpc>
                        <a:defRPr/>
                      </a:pPr>
                      <a:r>
                        <a:rPr lang="en-US" sz="1800">
                          <a:solidFill>
                            <a:srgbClr val="000000"/>
                          </a:solidFill>
                          <a:latin typeface="Garet"/>
                          <a:ea typeface="Garet"/>
                          <a:cs typeface="Garet"/>
                          <a:sym typeface="Garet"/>
                        </a:rPr>
                        <a:t>Branding &amp; basic setup</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Garet"/>
                          <a:ea typeface="Garet"/>
                          <a:cs typeface="Garet"/>
                          <a:sym typeface="Garet"/>
                        </a:rPr>
                        <a:t>£1,000</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r h="1562938">
                <a:tc>
                  <a:txBody>
                    <a:bodyPr anchor="t" rtlCol="false"/>
                    <a:lstStyle/>
                    <a:p>
                      <a:pPr algn="ctr">
                        <a:lnSpc>
                          <a:spcPts val="2520"/>
                        </a:lnSpc>
                        <a:defRPr/>
                      </a:pPr>
                      <a:r>
                        <a:rPr lang="en-US" sz="1800">
                          <a:solidFill>
                            <a:srgbClr val="000000"/>
                          </a:solidFill>
                          <a:latin typeface="Garet"/>
                          <a:ea typeface="Garet"/>
                          <a:cs typeface="Garet"/>
                          <a:sym typeface="Garet"/>
                        </a:rPr>
                        <a:t>Van interior setup / renovation</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endParaRPr lang="en-US" sz="1100"/>
                    </a:p>
                    <a:p>
                      <a:pPr algn="ctr">
                        <a:lnSpc>
                          <a:spcPts val="2520"/>
                        </a:lnSpc>
                      </a:pPr>
                      <a:r>
                        <a:rPr lang="en-US" sz="1800">
                          <a:solidFill>
                            <a:srgbClr val="000000"/>
                          </a:solidFill>
                          <a:latin typeface="Garet"/>
                          <a:ea typeface="Garet"/>
                          <a:cs typeface="Garet"/>
                          <a:sym typeface="Garet"/>
                        </a:rPr>
                        <a:t>£5,000</a:t>
                      </a:r>
                    </a:p>
                    <a:p>
                      <a:pPr algn="ctr">
                        <a:lnSpc>
                          <a:spcPts val="2520"/>
                        </a:lnSpc>
                      </a:pPr>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r h="1098016">
                <a:tc>
                  <a:txBody>
                    <a:bodyPr anchor="t" rtlCol="false"/>
                    <a:lstStyle/>
                    <a:p>
                      <a:pPr algn="ctr">
                        <a:lnSpc>
                          <a:spcPts val="2520"/>
                        </a:lnSpc>
                        <a:defRPr/>
                      </a:pPr>
                      <a:r>
                        <a:rPr lang="en-US" sz="1800" b="true">
                          <a:solidFill>
                            <a:srgbClr val="000000"/>
                          </a:solidFill>
                          <a:latin typeface="Garet Bold"/>
                          <a:ea typeface="Garet Bold"/>
                          <a:cs typeface="Garet Bold"/>
                          <a:sym typeface="Garet Bold"/>
                        </a:rPr>
                        <a:t>Total Startup Costs</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b="true">
                          <a:solidFill>
                            <a:srgbClr val="ED5C08"/>
                          </a:solidFill>
                          <a:latin typeface="Garet Bold"/>
                          <a:ea typeface="Garet Bold"/>
                          <a:cs typeface="Garet Bold"/>
                          <a:sym typeface="Garet Bold"/>
                        </a:rPr>
                        <a:t>£18,000</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bl>
          </a:graphicData>
        </a:graphic>
      </p:graphicFrame>
      <p:sp>
        <p:nvSpPr>
          <p:cNvPr name="TextBox 6" id="6"/>
          <p:cNvSpPr txBox="true"/>
          <p:nvPr/>
        </p:nvSpPr>
        <p:spPr>
          <a:xfrm rot="0">
            <a:off x="725694" y="2964751"/>
            <a:ext cx="7631442" cy="2267585"/>
          </a:xfrm>
          <a:prstGeom prst="rect">
            <a:avLst/>
          </a:prstGeom>
        </p:spPr>
        <p:txBody>
          <a:bodyPr anchor="t" rtlCol="false" tIns="0" lIns="0" bIns="0" rIns="0">
            <a:spAutoFit/>
          </a:bodyPr>
          <a:lstStyle/>
          <a:p>
            <a:pPr algn="l">
              <a:lnSpc>
                <a:spcPts val="3640"/>
              </a:lnSpc>
            </a:pPr>
            <a:r>
              <a:rPr lang="en-US" sz="2600" b="true">
                <a:solidFill>
                  <a:srgbClr val="545454"/>
                </a:solidFill>
                <a:latin typeface="Alexandria Bold"/>
                <a:ea typeface="Alexandria Bold"/>
                <a:cs typeface="Alexandria Bold"/>
                <a:sym typeface="Alexandria Bold"/>
              </a:rPr>
              <a:t>Total Funding Required</a:t>
            </a:r>
          </a:p>
          <a:p>
            <a:pPr algn="l">
              <a:lnSpc>
                <a:spcPts val="3640"/>
              </a:lnSpc>
              <a:spcBef>
                <a:spcPct val="0"/>
              </a:spcBef>
            </a:pPr>
            <a:r>
              <a:rPr lang="en-US" sz="2600">
                <a:solidFill>
                  <a:srgbClr val="545454"/>
                </a:solidFill>
                <a:latin typeface="Alexandria"/>
                <a:ea typeface="Alexandria"/>
                <a:cs typeface="Alexandria"/>
                <a:sym typeface="Alexandria"/>
              </a:rPr>
              <a:t>Auto Key Express requires</a:t>
            </a:r>
            <a:r>
              <a:rPr lang="en-US" sz="2600">
                <a:solidFill>
                  <a:srgbClr val="ED5C08"/>
                </a:solidFill>
                <a:latin typeface="Alexandria"/>
                <a:ea typeface="Alexandria"/>
                <a:cs typeface="Alexandria"/>
                <a:sym typeface="Alexandria"/>
              </a:rPr>
              <a:t> £18,000</a:t>
            </a:r>
            <a:r>
              <a:rPr lang="en-US" sz="2600">
                <a:solidFill>
                  <a:srgbClr val="545454"/>
                </a:solidFill>
                <a:latin typeface="Alexandria"/>
                <a:ea typeface="Alexandria"/>
                <a:cs typeface="Alexandria"/>
                <a:sym typeface="Alexandria"/>
              </a:rPr>
              <a:t> in initial funding to cover essential startup equipment, tools, and setup costs.</a:t>
            </a:r>
          </a:p>
          <a:p>
            <a:pPr algn="l">
              <a:lnSpc>
                <a:spcPts val="3640"/>
              </a:lnSpc>
              <a:spcBef>
                <a:spcPct val="0"/>
              </a:spcBef>
            </a:pPr>
          </a:p>
        </p:txBody>
      </p:sp>
      <p:sp>
        <p:nvSpPr>
          <p:cNvPr name="TextBox 7" id="7"/>
          <p:cNvSpPr txBox="true"/>
          <p:nvPr/>
        </p:nvSpPr>
        <p:spPr>
          <a:xfrm rot="0">
            <a:off x="3269841" y="567394"/>
            <a:ext cx="12944415" cy="1313180"/>
          </a:xfrm>
          <a:prstGeom prst="rect">
            <a:avLst/>
          </a:prstGeom>
        </p:spPr>
        <p:txBody>
          <a:bodyPr anchor="t" rtlCol="false" tIns="0" lIns="0" bIns="0" rIns="0">
            <a:spAutoFit/>
          </a:bodyPr>
          <a:lstStyle/>
          <a:p>
            <a:pPr algn="ctr">
              <a:lnSpc>
                <a:spcPts val="5320"/>
              </a:lnSpc>
            </a:pPr>
            <a:r>
              <a:rPr lang="en-US" b="true" sz="3800">
                <a:solidFill>
                  <a:srgbClr val="3F3D3E"/>
                </a:solidFill>
                <a:latin typeface="Alexandria Bold"/>
                <a:ea typeface="Alexandria Bold"/>
                <a:cs typeface="Alexandria Bold"/>
                <a:sym typeface="Alexandria Bold"/>
              </a:rPr>
              <a:t>FUNDING REQUIREMENTS &amp; ALLOCATION </a:t>
            </a:r>
          </a:p>
          <a:p>
            <a:pPr algn="ctr">
              <a:lnSpc>
                <a:spcPts val="5320"/>
              </a:lnSpc>
            </a:pPr>
            <a:r>
              <a:rPr lang="en-US" b="true" sz="3800">
                <a:solidFill>
                  <a:srgbClr val="3F3D3E"/>
                </a:solidFill>
                <a:latin typeface="Alexandria Bold"/>
                <a:ea typeface="Alexandria Bold"/>
                <a:cs typeface="Alexandria Bold"/>
                <a:sym typeface="Alexandria Bold"/>
              </a:rPr>
              <a:t>(AUTO KEY EXPRESS)</a:t>
            </a:r>
          </a:p>
        </p:txBody>
      </p:sp>
      <p:sp>
        <p:nvSpPr>
          <p:cNvPr name="TextBox 8" id="8"/>
          <p:cNvSpPr txBox="true"/>
          <p:nvPr/>
        </p:nvSpPr>
        <p:spPr>
          <a:xfrm rot="0">
            <a:off x="16623513" y="9019603"/>
            <a:ext cx="1271574" cy="803430"/>
          </a:xfrm>
          <a:prstGeom prst="rect">
            <a:avLst/>
          </a:prstGeom>
        </p:spPr>
        <p:txBody>
          <a:bodyPr anchor="t" rtlCol="false" tIns="0" lIns="0" bIns="0" rIns="0">
            <a:spAutoFit/>
          </a:bodyPr>
          <a:lstStyle/>
          <a:p>
            <a:pPr algn="ctr">
              <a:lnSpc>
                <a:spcPts val="6641"/>
              </a:lnSpc>
              <a:spcBef>
                <a:spcPct val="0"/>
              </a:spcBef>
            </a:pPr>
            <a:r>
              <a:rPr lang="en-US" b="true" sz="4743">
                <a:solidFill>
                  <a:srgbClr val="545454"/>
                </a:solidFill>
                <a:latin typeface="Garet Bold"/>
                <a:ea typeface="Garet Bold"/>
                <a:cs typeface="Garet Bold"/>
                <a:sym typeface="Garet Bold"/>
              </a:rPr>
              <a:t>11</a:t>
            </a:r>
          </a:p>
        </p:txBody>
      </p:sp>
      <p:sp>
        <p:nvSpPr>
          <p:cNvPr name="TextBox 9" id="9"/>
          <p:cNvSpPr txBox="true"/>
          <p:nvPr/>
        </p:nvSpPr>
        <p:spPr>
          <a:xfrm rot="0">
            <a:off x="233653" y="5793700"/>
            <a:ext cx="7315200" cy="803430"/>
          </a:xfrm>
          <a:prstGeom prst="rect">
            <a:avLst/>
          </a:prstGeom>
        </p:spPr>
        <p:txBody>
          <a:bodyPr anchor="t" rtlCol="false" tIns="0" lIns="0" bIns="0" rIns="0">
            <a:spAutoFit/>
          </a:bodyPr>
          <a:lstStyle/>
          <a:p>
            <a:pPr algn="ctr">
              <a:lnSpc>
                <a:spcPts val="6641"/>
              </a:lnSpc>
              <a:spcBef>
                <a:spcPct val="0"/>
              </a:spcBef>
            </a:pPr>
            <a:r>
              <a:rPr lang="en-US" b="true" sz="4743">
                <a:solidFill>
                  <a:srgbClr val="000000"/>
                </a:solidFill>
                <a:latin typeface="Garet Bold"/>
                <a:ea typeface="Garet Bold"/>
                <a:cs typeface="Garet Bold"/>
                <a:sym typeface="Garet Bold"/>
              </a:rPr>
              <a:t>St</a:t>
            </a:r>
            <a:r>
              <a:rPr lang="en-US" b="true" sz="4743">
                <a:solidFill>
                  <a:srgbClr val="000000"/>
                </a:solidFill>
                <a:latin typeface="Garet Bold"/>
                <a:ea typeface="Garet Bold"/>
                <a:cs typeface="Garet Bold"/>
                <a:sym typeface="Garet Bold"/>
              </a:rPr>
              <a:t>artup Costs</a:t>
            </a:r>
          </a:p>
        </p:txBody>
      </p:sp>
      <p:sp>
        <p:nvSpPr>
          <p:cNvPr name="TextBox 10" id="10"/>
          <p:cNvSpPr txBox="true"/>
          <p:nvPr/>
        </p:nvSpPr>
        <p:spPr>
          <a:xfrm rot="0">
            <a:off x="432758" y="5057775"/>
            <a:ext cx="7315200" cy="803430"/>
          </a:xfrm>
          <a:prstGeom prst="rect">
            <a:avLst/>
          </a:prstGeom>
        </p:spPr>
        <p:txBody>
          <a:bodyPr anchor="t" rtlCol="false" tIns="0" lIns="0" bIns="0" rIns="0">
            <a:spAutoFit/>
          </a:bodyPr>
          <a:lstStyle/>
          <a:p>
            <a:pPr algn="ctr">
              <a:lnSpc>
                <a:spcPts val="6641"/>
              </a:lnSpc>
              <a:spcBef>
                <a:spcPct val="0"/>
              </a:spcBef>
            </a:pPr>
            <a:r>
              <a:rPr lang="en-US" b="true" sz="4743">
                <a:solidFill>
                  <a:srgbClr val="000000"/>
                </a:solidFill>
                <a:latin typeface="Garet Bold"/>
                <a:ea typeface="Garet Bold"/>
                <a:cs typeface="Garet Bold"/>
                <a:sym typeface="Garet Bold"/>
              </a:rPr>
              <a:t>Alloc</a:t>
            </a:r>
            <a:r>
              <a:rPr lang="en-US" b="true" sz="4743">
                <a:solidFill>
                  <a:srgbClr val="000000"/>
                </a:solidFill>
                <a:latin typeface="Garet Bold"/>
                <a:ea typeface="Garet Bold"/>
                <a:cs typeface="Garet Bold"/>
                <a:sym typeface="Garet Bold"/>
              </a:rPr>
              <a:t>ation of Funds</a:t>
            </a: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solidFill>
          <a:srgbClr val="E9E9E9"/>
        </a:solidFill>
      </p:bgPr>
    </p:bg>
    <p:spTree>
      <p:nvGrpSpPr>
        <p:cNvPr id="1" name=""/>
        <p:cNvGrpSpPr/>
        <p:nvPr/>
      </p:nvGrpSpPr>
      <p:grpSpPr>
        <a:xfrm>
          <a:off x="0" y="0"/>
          <a:ext cx="0" cy="0"/>
          <a:chOff x="0" y="0"/>
          <a:chExt cx="0" cy="0"/>
        </a:xfrm>
      </p:grpSpPr>
      <p:sp>
        <p:nvSpPr>
          <p:cNvPr name="Freeform 2" id="2"/>
          <p:cNvSpPr/>
          <p:nvPr/>
        </p:nvSpPr>
        <p:spPr>
          <a:xfrm flipH="false" flipV="false" rot="5400000">
            <a:off x="-598671" y="-1743170"/>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574333">
            <a:off x="-598671" y="5498906"/>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AutoShape 4" id="4"/>
          <p:cNvSpPr/>
          <p:nvPr/>
        </p:nvSpPr>
        <p:spPr>
          <a:xfrm>
            <a:off x="4541415" y="9464180"/>
            <a:ext cx="11672841" cy="0"/>
          </a:xfrm>
          <a:prstGeom prst="line">
            <a:avLst/>
          </a:prstGeom>
          <a:ln cap="flat" w="9525">
            <a:solidFill>
              <a:srgbClr val="545454"/>
            </a:solidFill>
            <a:prstDash val="solid"/>
            <a:headEnd type="none" len="sm" w="sm"/>
            <a:tailEnd type="none" len="sm" w="sm"/>
          </a:ln>
        </p:spPr>
      </p:sp>
      <p:graphicFrame>
        <p:nvGraphicFramePr>
          <p:cNvPr name="Table 5" id="5"/>
          <p:cNvGraphicFramePr>
            <a:graphicFrameLocks noGrp="true"/>
          </p:cNvGraphicFramePr>
          <p:nvPr/>
        </p:nvGraphicFramePr>
        <p:xfrm>
          <a:off x="8358452" y="601452"/>
          <a:ext cx="8469469" cy="8656848"/>
        </p:xfrm>
        <a:graphic>
          <a:graphicData uri="http://schemas.openxmlformats.org/drawingml/2006/table">
            <a:tbl>
              <a:tblPr/>
              <a:tblGrid>
                <a:gridCol w="4234734"/>
                <a:gridCol w="4234734"/>
              </a:tblGrid>
              <a:tr h="908875">
                <a:tc>
                  <a:txBody>
                    <a:bodyPr anchor="t" rtlCol="false"/>
                    <a:lstStyle/>
                    <a:p>
                      <a:pPr algn="ctr">
                        <a:lnSpc>
                          <a:spcPts val="2520"/>
                        </a:lnSpc>
                        <a:defRPr/>
                      </a:pPr>
                      <a:r>
                        <a:rPr lang="en-US" sz="1800" b="true">
                          <a:solidFill>
                            <a:srgbClr val="000000"/>
                          </a:solidFill>
                          <a:latin typeface="Alexandria Bold"/>
                          <a:ea typeface="Alexandria Bold"/>
                          <a:cs typeface="Alexandria Bold"/>
                          <a:sym typeface="Alexandria Bold"/>
                        </a:rPr>
                        <a:t>Category</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b="true">
                          <a:solidFill>
                            <a:srgbClr val="000000"/>
                          </a:solidFill>
                          <a:latin typeface="Garet Bold"/>
                          <a:ea typeface="Garet Bold"/>
                          <a:cs typeface="Garet Bold"/>
                          <a:sym typeface="Garet Bold"/>
                        </a:rPr>
                        <a:t>Monthly Cost</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r h="1215607">
                <a:tc>
                  <a:txBody>
                    <a:bodyPr anchor="t" rtlCol="false"/>
                    <a:lstStyle/>
                    <a:p>
                      <a:pPr algn="ctr">
                        <a:lnSpc>
                          <a:spcPts val="2520"/>
                        </a:lnSpc>
                        <a:defRPr/>
                      </a:pPr>
                      <a:r>
                        <a:rPr lang="en-US" sz="1800">
                          <a:solidFill>
                            <a:srgbClr val="000000"/>
                          </a:solidFill>
                          <a:latin typeface="Garet"/>
                          <a:ea typeface="Garet"/>
                          <a:cs typeface="Garet"/>
                          <a:sym typeface="Garet"/>
                        </a:rPr>
                        <a:t>Van lease / rent equivalent</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Garet"/>
                          <a:ea typeface="Garet"/>
                          <a:cs typeface="Garet"/>
                          <a:sym typeface="Garet"/>
                        </a:rPr>
                        <a:t>£1,500</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r h="1215607">
                <a:tc>
                  <a:txBody>
                    <a:bodyPr anchor="t" rtlCol="false"/>
                    <a:lstStyle/>
                    <a:p>
                      <a:pPr algn="ctr">
                        <a:lnSpc>
                          <a:spcPts val="2520"/>
                        </a:lnSpc>
                        <a:defRPr/>
                      </a:pPr>
                      <a:r>
                        <a:rPr lang="en-US" sz="1800">
                          <a:solidFill>
                            <a:srgbClr val="000000"/>
                          </a:solidFill>
                          <a:latin typeface="Garet"/>
                          <a:ea typeface="Garet"/>
                          <a:cs typeface="Garet"/>
                          <a:sym typeface="Garet"/>
                        </a:rPr>
                        <a:t>Business rates &amp; fees</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Garet"/>
                          <a:ea typeface="Garet"/>
                          <a:cs typeface="Garet"/>
                          <a:sym typeface="Garet"/>
                        </a:rPr>
                        <a:t>£300</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r h="1096953">
                <a:tc>
                  <a:txBody>
                    <a:bodyPr anchor="t" rtlCol="false"/>
                    <a:lstStyle/>
                    <a:p>
                      <a:pPr algn="ctr">
                        <a:lnSpc>
                          <a:spcPts val="2520"/>
                        </a:lnSpc>
                        <a:defRPr/>
                      </a:pPr>
                      <a:r>
                        <a:rPr lang="en-US" sz="1800">
                          <a:solidFill>
                            <a:srgbClr val="000000"/>
                          </a:solidFill>
                          <a:latin typeface="Garet"/>
                          <a:ea typeface="Garet"/>
                          <a:cs typeface="Garet"/>
                          <a:sym typeface="Garet"/>
                        </a:rPr>
                        <a:t>Fuel / gas</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Garet"/>
                          <a:ea typeface="Garet"/>
                          <a:cs typeface="Garet"/>
                          <a:sym typeface="Garet"/>
                        </a:rPr>
                        <a:t>£150</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r h="1561426">
                <a:tc>
                  <a:txBody>
                    <a:bodyPr anchor="t" rtlCol="false"/>
                    <a:lstStyle/>
                    <a:p>
                      <a:pPr algn="ctr">
                        <a:lnSpc>
                          <a:spcPts val="2520"/>
                        </a:lnSpc>
                        <a:defRPr/>
                      </a:pPr>
                      <a:r>
                        <a:rPr lang="en-US" sz="1800">
                          <a:solidFill>
                            <a:srgbClr val="000000"/>
                          </a:solidFill>
                          <a:latin typeface="Garet"/>
                          <a:ea typeface="Garet"/>
                          <a:cs typeface="Garet"/>
                          <a:sym typeface="Garet"/>
                        </a:rPr>
                        <a:t>Two employee salaries</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endParaRPr lang="en-US" sz="1100"/>
                    </a:p>
                    <a:p>
                      <a:pPr algn="ctr">
                        <a:lnSpc>
                          <a:spcPts val="2520"/>
                        </a:lnSpc>
                      </a:pPr>
                      <a:r>
                        <a:rPr lang="en-US" sz="1800">
                          <a:solidFill>
                            <a:srgbClr val="000000"/>
                          </a:solidFill>
                          <a:latin typeface="Garet"/>
                          <a:ea typeface="Garet"/>
                          <a:cs typeface="Garet"/>
                          <a:sym typeface="Garet"/>
                        </a:rPr>
                        <a:t>£3,500</a:t>
                      </a:r>
                    </a:p>
                    <a:p>
                      <a:pPr algn="ctr">
                        <a:lnSpc>
                          <a:spcPts val="2520"/>
                        </a:lnSpc>
                      </a:pPr>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r h="1228119">
                <a:tc>
                  <a:txBody>
                    <a:bodyPr anchor="t" rtlCol="false"/>
                    <a:lstStyle/>
                    <a:p>
                      <a:pPr algn="ctr">
                        <a:lnSpc>
                          <a:spcPts val="2520"/>
                        </a:lnSpc>
                        <a:defRPr/>
                      </a:pPr>
                      <a:r>
                        <a:rPr lang="en-US" sz="1800">
                          <a:solidFill>
                            <a:srgbClr val="000000"/>
                          </a:solidFill>
                          <a:latin typeface="Garet"/>
                          <a:ea typeface="Garet"/>
                          <a:cs typeface="Garet"/>
                          <a:sym typeface="Garet"/>
                        </a:rPr>
                        <a:t>Accountant</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Garet"/>
                          <a:ea typeface="Garet"/>
                          <a:cs typeface="Garet"/>
                          <a:sym typeface="Garet"/>
                        </a:rPr>
                        <a:t>£100</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r h="1430261">
                <a:tc>
                  <a:txBody>
                    <a:bodyPr anchor="t" rtlCol="false"/>
                    <a:lstStyle/>
                    <a:p>
                      <a:pPr algn="ctr">
                        <a:lnSpc>
                          <a:spcPts val="2520"/>
                        </a:lnSpc>
                        <a:defRPr/>
                      </a:pPr>
                      <a:r>
                        <a:rPr lang="en-US" sz="1800" b="true">
                          <a:solidFill>
                            <a:srgbClr val="000000"/>
                          </a:solidFill>
                          <a:latin typeface="Garet Bold"/>
                          <a:ea typeface="Garet Bold"/>
                          <a:cs typeface="Garet Bold"/>
                          <a:sym typeface="Garet Bold"/>
                        </a:rPr>
                        <a:t>Total Fixed Costs</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b="true">
                          <a:solidFill>
                            <a:srgbClr val="ED5C08"/>
                          </a:solidFill>
                          <a:latin typeface="Garet Bold"/>
                          <a:ea typeface="Garet Bold"/>
                          <a:cs typeface="Garet Bold"/>
                          <a:sym typeface="Garet Bold"/>
                        </a:rPr>
                        <a:t>£5,550</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bl>
          </a:graphicData>
        </a:graphic>
      </p:graphicFrame>
      <p:sp>
        <p:nvSpPr>
          <p:cNvPr name="TextBox 6" id="6"/>
          <p:cNvSpPr txBox="true"/>
          <p:nvPr/>
        </p:nvSpPr>
        <p:spPr>
          <a:xfrm rot="0">
            <a:off x="16623513" y="9019603"/>
            <a:ext cx="1271574" cy="803430"/>
          </a:xfrm>
          <a:prstGeom prst="rect">
            <a:avLst/>
          </a:prstGeom>
        </p:spPr>
        <p:txBody>
          <a:bodyPr anchor="t" rtlCol="false" tIns="0" lIns="0" bIns="0" rIns="0">
            <a:spAutoFit/>
          </a:bodyPr>
          <a:lstStyle/>
          <a:p>
            <a:pPr algn="ctr">
              <a:lnSpc>
                <a:spcPts val="6641"/>
              </a:lnSpc>
              <a:spcBef>
                <a:spcPct val="0"/>
              </a:spcBef>
            </a:pPr>
            <a:r>
              <a:rPr lang="en-US" b="true" sz="4743">
                <a:solidFill>
                  <a:srgbClr val="545454"/>
                </a:solidFill>
                <a:latin typeface="Garet Bold"/>
                <a:ea typeface="Garet Bold"/>
                <a:cs typeface="Garet Bold"/>
                <a:sym typeface="Garet Bold"/>
              </a:rPr>
              <a:t>12</a:t>
            </a:r>
          </a:p>
        </p:txBody>
      </p:sp>
      <p:sp>
        <p:nvSpPr>
          <p:cNvPr name="TextBox 7" id="7"/>
          <p:cNvSpPr txBox="true"/>
          <p:nvPr/>
        </p:nvSpPr>
        <p:spPr>
          <a:xfrm rot="0">
            <a:off x="388512" y="4698923"/>
            <a:ext cx="7315200" cy="803430"/>
          </a:xfrm>
          <a:prstGeom prst="rect">
            <a:avLst/>
          </a:prstGeom>
        </p:spPr>
        <p:txBody>
          <a:bodyPr anchor="t" rtlCol="false" tIns="0" lIns="0" bIns="0" rIns="0">
            <a:spAutoFit/>
          </a:bodyPr>
          <a:lstStyle/>
          <a:p>
            <a:pPr algn="ctr">
              <a:lnSpc>
                <a:spcPts val="6641"/>
              </a:lnSpc>
              <a:spcBef>
                <a:spcPct val="0"/>
              </a:spcBef>
            </a:pPr>
            <a:r>
              <a:rPr lang="en-US" b="true" sz="4743">
                <a:solidFill>
                  <a:srgbClr val="000000"/>
                </a:solidFill>
                <a:latin typeface="Garet Bold"/>
                <a:ea typeface="Garet Bold"/>
                <a:cs typeface="Garet Bold"/>
                <a:sym typeface="Garet Bold"/>
              </a:rPr>
              <a:t>Fixed Mon</a:t>
            </a:r>
            <a:r>
              <a:rPr lang="en-US" b="true" sz="4743">
                <a:solidFill>
                  <a:srgbClr val="000000"/>
                </a:solidFill>
                <a:latin typeface="Garet Bold"/>
                <a:ea typeface="Garet Bold"/>
                <a:cs typeface="Garet Bold"/>
                <a:sym typeface="Garet Bold"/>
              </a:rPr>
              <a:t>thly Costs</a:t>
            </a: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bg>
      <p:bgPr>
        <a:solidFill>
          <a:srgbClr val="E9E9E9"/>
        </a:solidFill>
      </p:bgPr>
    </p:bg>
    <p:spTree>
      <p:nvGrpSpPr>
        <p:cNvPr id="1" name=""/>
        <p:cNvGrpSpPr/>
        <p:nvPr/>
      </p:nvGrpSpPr>
      <p:grpSpPr>
        <a:xfrm>
          <a:off x="0" y="0"/>
          <a:ext cx="0" cy="0"/>
          <a:chOff x="0" y="0"/>
          <a:chExt cx="0" cy="0"/>
        </a:xfrm>
      </p:grpSpPr>
      <p:sp>
        <p:nvSpPr>
          <p:cNvPr name="Freeform 2" id="2"/>
          <p:cNvSpPr/>
          <p:nvPr/>
        </p:nvSpPr>
        <p:spPr>
          <a:xfrm flipH="false" flipV="false" rot="5400000">
            <a:off x="-598671" y="-1743170"/>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574333">
            <a:off x="-598671" y="5498906"/>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AutoShape 4" id="4"/>
          <p:cNvSpPr/>
          <p:nvPr/>
        </p:nvSpPr>
        <p:spPr>
          <a:xfrm>
            <a:off x="4541415" y="9464180"/>
            <a:ext cx="11672841" cy="0"/>
          </a:xfrm>
          <a:prstGeom prst="line">
            <a:avLst/>
          </a:prstGeom>
          <a:ln cap="flat" w="9525">
            <a:solidFill>
              <a:srgbClr val="545454"/>
            </a:solidFill>
            <a:prstDash val="solid"/>
            <a:headEnd type="none" len="sm" w="sm"/>
            <a:tailEnd type="none" len="sm" w="sm"/>
          </a:ln>
        </p:spPr>
      </p:sp>
      <p:graphicFrame>
        <p:nvGraphicFramePr>
          <p:cNvPr name="Table 5" id="5"/>
          <p:cNvGraphicFramePr>
            <a:graphicFrameLocks noGrp="true"/>
          </p:cNvGraphicFramePr>
          <p:nvPr/>
        </p:nvGraphicFramePr>
        <p:xfrm>
          <a:off x="8358452" y="601452"/>
          <a:ext cx="8469469" cy="8656848"/>
        </p:xfrm>
        <a:graphic>
          <a:graphicData uri="http://schemas.openxmlformats.org/drawingml/2006/table">
            <a:tbl>
              <a:tblPr/>
              <a:tblGrid>
                <a:gridCol w="4234734"/>
                <a:gridCol w="4234734"/>
              </a:tblGrid>
              <a:tr h="908875">
                <a:tc>
                  <a:txBody>
                    <a:bodyPr anchor="t" rtlCol="false"/>
                    <a:lstStyle/>
                    <a:p>
                      <a:pPr algn="ctr">
                        <a:lnSpc>
                          <a:spcPts val="2520"/>
                        </a:lnSpc>
                        <a:defRPr/>
                      </a:pPr>
                      <a:r>
                        <a:rPr lang="en-US" sz="1800" b="true">
                          <a:solidFill>
                            <a:srgbClr val="000000"/>
                          </a:solidFill>
                          <a:latin typeface="Alexandria Bold"/>
                          <a:ea typeface="Alexandria Bold"/>
                          <a:cs typeface="Alexandria Bold"/>
                          <a:sym typeface="Alexandria Bold"/>
                        </a:rPr>
                        <a:t>Month</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b="true">
                          <a:solidFill>
                            <a:srgbClr val="000000"/>
                          </a:solidFill>
                          <a:latin typeface="Garet Bold"/>
                          <a:ea typeface="Garet Bold"/>
                          <a:cs typeface="Garet Bold"/>
                          <a:sym typeface="Garet Bold"/>
                        </a:rPr>
                        <a:t>Total Variable Cost</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r h="1215607">
                <a:tc>
                  <a:txBody>
                    <a:bodyPr anchor="t" rtlCol="false"/>
                    <a:lstStyle/>
                    <a:p>
                      <a:pPr algn="ctr">
                        <a:lnSpc>
                          <a:spcPts val="2520"/>
                        </a:lnSpc>
                        <a:defRPr/>
                      </a:pPr>
                      <a:r>
                        <a:rPr lang="en-US" sz="1800">
                          <a:solidFill>
                            <a:srgbClr val="000000"/>
                          </a:solidFill>
                          <a:latin typeface="Garet"/>
                          <a:ea typeface="Garet"/>
                          <a:cs typeface="Garet"/>
                          <a:sym typeface="Garet"/>
                        </a:rPr>
                        <a:t>January</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Garet"/>
                          <a:ea typeface="Garet"/>
                          <a:cs typeface="Garet"/>
                          <a:sym typeface="Garet"/>
                        </a:rPr>
                        <a:t>£700</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r h="1215607">
                <a:tc>
                  <a:txBody>
                    <a:bodyPr anchor="t" rtlCol="false"/>
                    <a:lstStyle/>
                    <a:p>
                      <a:pPr algn="ctr">
                        <a:lnSpc>
                          <a:spcPts val="2520"/>
                        </a:lnSpc>
                        <a:defRPr/>
                      </a:pPr>
                      <a:r>
                        <a:rPr lang="en-US" sz="1800">
                          <a:solidFill>
                            <a:srgbClr val="000000"/>
                          </a:solidFill>
                          <a:latin typeface="Garet"/>
                          <a:ea typeface="Garet"/>
                          <a:cs typeface="Garet"/>
                          <a:sym typeface="Garet"/>
                        </a:rPr>
                        <a:t>February</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Garet"/>
                          <a:ea typeface="Garet"/>
                          <a:cs typeface="Garet"/>
                          <a:sym typeface="Garet"/>
                        </a:rPr>
                        <a:t>£1,500</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r h="1096953">
                <a:tc>
                  <a:txBody>
                    <a:bodyPr anchor="t" rtlCol="false"/>
                    <a:lstStyle/>
                    <a:p>
                      <a:pPr algn="ctr">
                        <a:lnSpc>
                          <a:spcPts val="2520"/>
                        </a:lnSpc>
                        <a:defRPr/>
                      </a:pPr>
                      <a:r>
                        <a:rPr lang="en-US" sz="1800">
                          <a:solidFill>
                            <a:srgbClr val="000000"/>
                          </a:solidFill>
                          <a:latin typeface="Garet"/>
                          <a:ea typeface="Garet"/>
                          <a:cs typeface="Garet"/>
                          <a:sym typeface="Garet"/>
                        </a:rPr>
                        <a:t>March</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Garet"/>
                          <a:ea typeface="Garet"/>
                          <a:cs typeface="Garet"/>
                          <a:sym typeface="Garet"/>
                        </a:rPr>
                        <a:t>£1,650</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r h="1561426">
                <a:tc>
                  <a:txBody>
                    <a:bodyPr anchor="t" rtlCol="false"/>
                    <a:lstStyle/>
                    <a:p>
                      <a:pPr algn="ctr">
                        <a:lnSpc>
                          <a:spcPts val="2520"/>
                        </a:lnSpc>
                        <a:defRPr/>
                      </a:pPr>
                      <a:r>
                        <a:rPr lang="en-US" sz="1800">
                          <a:solidFill>
                            <a:srgbClr val="000000"/>
                          </a:solidFill>
                          <a:latin typeface="Garet"/>
                          <a:ea typeface="Garet"/>
                          <a:cs typeface="Garet"/>
                          <a:sym typeface="Garet"/>
                        </a:rPr>
                        <a:t>April</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endParaRPr lang="en-US" sz="1100"/>
                    </a:p>
                    <a:p>
                      <a:pPr algn="ctr">
                        <a:lnSpc>
                          <a:spcPts val="2520"/>
                        </a:lnSpc>
                      </a:pPr>
                      <a:r>
                        <a:rPr lang="en-US" sz="1800">
                          <a:solidFill>
                            <a:srgbClr val="000000"/>
                          </a:solidFill>
                          <a:latin typeface="Garet"/>
                          <a:ea typeface="Garet"/>
                          <a:cs typeface="Garet"/>
                          <a:sym typeface="Garet"/>
                        </a:rPr>
                        <a:t>£2,100</a:t>
                      </a:r>
                    </a:p>
                    <a:p>
                      <a:pPr algn="ctr">
                        <a:lnSpc>
                          <a:spcPts val="2520"/>
                        </a:lnSpc>
                      </a:pPr>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r h="1228119">
                <a:tc>
                  <a:txBody>
                    <a:bodyPr anchor="t" rtlCol="false"/>
                    <a:lstStyle/>
                    <a:p>
                      <a:pPr algn="ctr">
                        <a:lnSpc>
                          <a:spcPts val="2520"/>
                        </a:lnSpc>
                        <a:defRPr/>
                      </a:pPr>
                      <a:r>
                        <a:rPr lang="en-US" sz="1800">
                          <a:solidFill>
                            <a:srgbClr val="000000"/>
                          </a:solidFill>
                          <a:latin typeface="Garet"/>
                          <a:ea typeface="Garet"/>
                          <a:cs typeface="Garet"/>
                          <a:sym typeface="Garet"/>
                        </a:rPr>
                        <a:t>May</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Garet"/>
                          <a:ea typeface="Garet"/>
                          <a:cs typeface="Garet"/>
                          <a:sym typeface="Garet"/>
                        </a:rPr>
                        <a:t>£2,100</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r h="1430261">
                <a:tc>
                  <a:txBody>
                    <a:bodyPr anchor="t" rtlCol="false"/>
                    <a:lstStyle/>
                    <a:p>
                      <a:pPr algn="ctr">
                        <a:lnSpc>
                          <a:spcPts val="2520"/>
                        </a:lnSpc>
                        <a:defRPr/>
                      </a:pPr>
                      <a:r>
                        <a:rPr lang="en-US" sz="1800">
                          <a:solidFill>
                            <a:srgbClr val="000000"/>
                          </a:solidFill>
                          <a:latin typeface="Garet"/>
                          <a:ea typeface="Garet"/>
                          <a:cs typeface="Garet"/>
                          <a:sym typeface="Garet"/>
                        </a:rPr>
                        <a:t>June</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191919"/>
                          </a:solidFill>
                          <a:latin typeface="Garet"/>
                          <a:ea typeface="Garet"/>
                          <a:cs typeface="Garet"/>
                          <a:sym typeface="Garet"/>
                        </a:rPr>
                        <a:t>£2,450</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bl>
          </a:graphicData>
        </a:graphic>
      </p:graphicFrame>
      <p:sp>
        <p:nvSpPr>
          <p:cNvPr name="TextBox 6" id="6"/>
          <p:cNvSpPr txBox="true"/>
          <p:nvPr/>
        </p:nvSpPr>
        <p:spPr>
          <a:xfrm rot="0">
            <a:off x="16623513" y="9019603"/>
            <a:ext cx="1271574" cy="803430"/>
          </a:xfrm>
          <a:prstGeom prst="rect">
            <a:avLst/>
          </a:prstGeom>
        </p:spPr>
        <p:txBody>
          <a:bodyPr anchor="t" rtlCol="false" tIns="0" lIns="0" bIns="0" rIns="0">
            <a:spAutoFit/>
          </a:bodyPr>
          <a:lstStyle/>
          <a:p>
            <a:pPr algn="ctr">
              <a:lnSpc>
                <a:spcPts val="6641"/>
              </a:lnSpc>
              <a:spcBef>
                <a:spcPct val="0"/>
              </a:spcBef>
            </a:pPr>
            <a:r>
              <a:rPr lang="en-US" b="true" sz="4743">
                <a:solidFill>
                  <a:srgbClr val="545454"/>
                </a:solidFill>
                <a:latin typeface="Garet Bold"/>
                <a:ea typeface="Garet Bold"/>
                <a:cs typeface="Garet Bold"/>
                <a:sym typeface="Garet Bold"/>
              </a:rPr>
              <a:t>13</a:t>
            </a:r>
          </a:p>
        </p:txBody>
      </p:sp>
      <p:sp>
        <p:nvSpPr>
          <p:cNvPr name="TextBox 7" id="7"/>
          <p:cNvSpPr txBox="true"/>
          <p:nvPr/>
        </p:nvSpPr>
        <p:spPr>
          <a:xfrm rot="0">
            <a:off x="388512" y="3501870"/>
            <a:ext cx="7315200" cy="1641630"/>
          </a:xfrm>
          <a:prstGeom prst="rect">
            <a:avLst/>
          </a:prstGeom>
        </p:spPr>
        <p:txBody>
          <a:bodyPr anchor="t" rtlCol="false" tIns="0" lIns="0" bIns="0" rIns="0">
            <a:spAutoFit/>
          </a:bodyPr>
          <a:lstStyle/>
          <a:p>
            <a:pPr algn="ctr">
              <a:lnSpc>
                <a:spcPts val="6641"/>
              </a:lnSpc>
              <a:spcBef>
                <a:spcPct val="0"/>
              </a:spcBef>
            </a:pPr>
            <a:r>
              <a:rPr lang="en-US" b="true" sz="4743">
                <a:solidFill>
                  <a:srgbClr val="000000"/>
                </a:solidFill>
                <a:latin typeface="Garet Bold"/>
                <a:ea typeface="Garet Bold"/>
                <a:cs typeface="Garet Bold"/>
                <a:sym typeface="Garet Bold"/>
              </a:rPr>
              <a:t>Variable Costs (Mon</a:t>
            </a:r>
            <a:r>
              <a:rPr lang="en-US" b="true" sz="4743">
                <a:solidFill>
                  <a:srgbClr val="000000"/>
                </a:solidFill>
                <a:latin typeface="Garet Bold"/>
                <a:ea typeface="Garet Bold"/>
                <a:cs typeface="Garet Bold"/>
                <a:sym typeface="Garet Bold"/>
              </a:rPr>
              <a:t>thly)</a:t>
            </a:r>
          </a:p>
        </p:txBody>
      </p:sp>
      <p:sp>
        <p:nvSpPr>
          <p:cNvPr name="TextBox 8" id="8"/>
          <p:cNvSpPr txBox="true"/>
          <p:nvPr/>
        </p:nvSpPr>
        <p:spPr>
          <a:xfrm rot="0">
            <a:off x="388512" y="5410842"/>
            <a:ext cx="7315200" cy="1099820"/>
          </a:xfrm>
          <a:prstGeom prst="rect">
            <a:avLst/>
          </a:prstGeom>
        </p:spPr>
        <p:txBody>
          <a:bodyPr anchor="t" rtlCol="false" tIns="0" lIns="0" bIns="0" rIns="0">
            <a:spAutoFit/>
          </a:bodyPr>
          <a:lstStyle/>
          <a:p>
            <a:pPr algn="ctr">
              <a:lnSpc>
                <a:spcPts val="4480"/>
              </a:lnSpc>
              <a:spcBef>
                <a:spcPct val="0"/>
              </a:spcBef>
            </a:pPr>
            <a:r>
              <a:rPr lang="en-US" sz="3200">
                <a:solidFill>
                  <a:srgbClr val="000000"/>
                </a:solidFill>
                <a:latin typeface="Garet"/>
                <a:ea typeface="Garet"/>
                <a:cs typeface="Garet"/>
                <a:sym typeface="Garet"/>
              </a:rPr>
              <a:t>Variable costs depend on job volume each mon</a:t>
            </a:r>
            <a:r>
              <a:rPr lang="en-US" sz="3200">
                <a:solidFill>
                  <a:srgbClr val="000000"/>
                </a:solidFill>
                <a:latin typeface="Garet"/>
                <a:ea typeface="Garet"/>
                <a:cs typeface="Garet"/>
                <a:sym typeface="Garet"/>
              </a:rPr>
              <a:t>th:</a:t>
            </a:r>
          </a:p>
        </p:txBody>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bg>
      <p:bgPr>
        <a:solidFill>
          <a:srgbClr val="E9E9E9"/>
        </a:solidFill>
      </p:bgPr>
    </p:bg>
    <p:spTree>
      <p:nvGrpSpPr>
        <p:cNvPr id="1" name=""/>
        <p:cNvGrpSpPr/>
        <p:nvPr/>
      </p:nvGrpSpPr>
      <p:grpSpPr>
        <a:xfrm>
          <a:off x="0" y="0"/>
          <a:ext cx="0" cy="0"/>
          <a:chOff x="0" y="0"/>
          <a:chExt cx="0" cy="0"/>
        </a:xfrm>
      </p:grpSpPr>
      <p:sp>
        <p:nvSpPr>
          <p:cNvPr name="Freeform 2" id="2"/>
          <p:cNvSpPr/>
          <p:nvPr/>
        </p:nvSpPr>
        <p:spPr>
          <a:xfrm flipH="false" flipV="false" rot="5400000">
            <a:off x="-598671" y="-1743170"/>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574333">
            <a:off x="-598671" y="5498906"/>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AutoShape 4" id="4"/>
          <p:cNvSpPr/>
          <p:nvPr/>
        </p:nvSpPr>
        <p:spPr>
          <a:xfrm>
            <a:off x="4541415" y="9464180"/>
            <a:ext cx="11672841" cy="0"/>
          </a:xfrm>
          <a:prstGeom prst="line">
            <a:avLst/>
          </a:prstGeom>
          <a:ln cap="flat" w="9525">
            <a:solidFill>
              <a:srgbClr val="545454"/>
            </a:solidFill>
            <a:prstDash val="solid"/>
            <a:headEnd type="none" len="sm" w="sm"/>
            <a:tailEnd type="none" len="sm" w="sm"/>
          </a:ln>
        </p:spPr>
      </p:sp>
      <p:graphicFrame>
        <p:nvGraphicFramePr>
          <p:cNvPr name="Table 5" id="5"/>
          <p:cNvGraphicFramePr>
            <a:graphicFrameLocks noGrp="true"/>
          </p:cNvGraphicFramePr>
          <p:nvPr/>
        </p:nvGraphicFramePr>
        <p:xfrm>
          <a:off x="5200641" y="601452"/>
          <a:ext cx="11627280" cy="8656848"/>
        </p:xfrm>
        <a:graphic>
          <a:graphicData uri="http://schemas.openxmlformats.org/drawingml/2006/table">
            <a:tbl>
              <a:tblPr/>
              <a:tblGrid>
                <a:gridCol w="2906820"/>
                <a:gridCol w="2906820"/>
                <a:gridCol w="2906820"/>
                <a:gridCol w="2906820"/>
              </a:tblGrid>
              <a:tr h="908875">
                <a:tc>
                  <a:txBody>
                    <a:bodyPr anchor="t" rtlCol="false"/>
                    <a:lstStyle/>
                    <a:p>
                      <a:pPr algn="ctr">
                        <a:lnSpc>
                          <a:spcPts val="2520"/>
                        </a:lnSpc>
                        <a:defRPr/>
                      </a:pPr>
                      <a:r>
                        <a:rPr lang="en-US" sz="1800" b="true">
                          <a:solidFill>
                            <a:srgbClr val="000000"/>
                          </a:solidFill>
                          <a:latin typeface="Alexandria Bold"/>
                          <a:ea typeface="Alexandria Bold"/>
                          <a:cs typeface="Alexandria Bold"/>
                          <a:sym typeface="Alexandria Bold"/>
                        </a:rPr>
                        <a:t>Month</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b="true">
                          <a:solidFill>
                            <a:srgbClr val="000000"/>
                          </a:solidFill>
                          <a:latin typeface="Garet Bold"/>
                          <a:ea typeface="Garet Bold"/>
                          <a:cs typeface="Garet Bold"/>
                          <a:sym typeface="Garet Bold"/>
                        </a:rPr>
                        <a:t>Ravenue</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b="true">
                          <a:solidFill>
                            <a:srgbClr val="000000"/>
                          </a:solidFill>
                          <a:latin typeface="Garet Bold"/>
                          <a:ea typeface="Garet Bold"/>
                          <a:cs typeface="Garet Bold"/>
                          <a:sym typeface="Garet Bold"/>
                        </a:rPr>
                        <a:t>Total Costs</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b="true">
                          <a:solidFill>
                            <a:srgbClr val="000000"/>
                          </a:solidFill>
                          <a:latin typeface="Garet Bold"/>
                          <a:ea typeface="Garet Bold"/>
                          <a:cs typeface="Garet Bold"/>
                          <a:sym typeface="Garet Bold"/>
                        </a:rPr>
                        <a:t>Profit</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r h="1215607">
                <a:tc>
                  <a:txBody>
                    <a:bodyPr anchor="t" rtlCol="false"/>
                    <a:lstStyle/>
                    <a:p>
                      <a:pPr algn="ctr">
                        <a:lnSpc>
                          <a:spcPts val="2520"/>
                        </a:lnSpc>
                        <a:defRPr/>
                      </a:pPr>
                      <a:r>
                        <a:rPr lang="en-US" sz="1800">
                          <a:solidFill>
                            <a:srgbClr val="000000"/>
                          </a:solidFill>
                          <a:latin typeface="Garet"/>
                          <a:ea typeface="Garet"/>
                          <a:cs typeface="Garet"/>
                          <a:sym typeface="Garet"/>
                        </a:rPr>
                        <a:t>January</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Garet"/>
                          <a:ea typeface="Garet"/>
                          <a:cs typeface="Garet"/>
                          <a:sym typeface="Garet"/>
                        </a:rPr>
                        <a:t>£6,500</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Garet"/>
                          <a:ea typeface="Garet"/>
                          <a:cs typeface="Garet"/>
                          <a:sym typeface="Garet"/>
                        </a:rPr>
                        <a:t>£6,250</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b="true">
                          <a:solidFill>
                            <a:srgbClr val="000000"/>
                          </a:solidFill>
                          <a:latin typeface="Garet Bold"/>
                          <a:ea typeface="Garet Bold"/>
                          <a:cs typeface="Garet Bold"/>
                          <a:sym typeface="Garet Bold"/>
                        </a:rPr>
                        <a:t>£250</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r h="1326346">
                <a:tc>
                  <a:txBody>
                    <a:bodyPr anchor="t" rtlCol="false"/>
                    <a:lstStyle/>
                    <a:p>
                      <a:pPr algn="ctr">
                        <a:lnSpc>
                          <a:spcPts val="2520"/>
                        </a:lnSpc>
                        <a:defRPr/>
                      </a:pPr>
                      <a:r>
                        <a:rPr lang="en-US" sz="1800">
                          <a:solidFill>
                            <a:srgbClr val="000000"/>
                          </a:solidFill>
                          <a:latin typeface="Garet"/>
                          <a:ea typeface="Garet"/>
                          <a:cs typeface="Garet"/>
                          <a:sym typeface="Garet"/>
                        </a:rPr>
                        <a:t>February</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Garet"/>
                          <a:ea typeface="Garet"/>
                          <a:cs typeface="Garet"/>
                          <a:sym typeface="Garet"/>
                        </a:rPr>
                        <a:t>£8,000</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Garet"/>
                          <a:ea typeface="Garet"/>
                          <a:cs typeface="Garet"/>
                          <a:sym typeface="Garet"/>
                        </a:rPr>
                        <a:t>£7,050</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b="true">
                          <a:solidFill>
                            <a:srgbClr val="000000"/>
                          </a:solidFill>
                          <a:latin typeface="Garet Bold"/>
                          <a:ea typeface="Garet Bold"/>
                          <a:cs typeface="Garet Bold"/>
                          <a:sym typeface="Garet Bold"/>
                        </a:rPr>
                        <a:t>£950</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r h="986215">
                <a:tc>
                  <a:txBody>
                    <a:bodyPr anchor="t" rtlCol="false"/>
                    <a:lstStyle/>
                    <a:p>
                      <a:pPr algn="ctr">
                        <a:lnSpc>
                          <a:spcPts val="2520"/>
                        </a:lnSpc>
                        <a:defRPr/>
                      </a:pPr>
                      <a:r>
                        <a:rPr lang="en-US" sz="1800">
                          <a:solidFill>
                            <a:srgbClr val="000000"/>
                          </a:solidFill>
                          <a:latin typeface="Garet"/>
                          <a:ea typeface="Garet"/>
                          <a:cs typeface="Garet"/>
                          <a:sym typeface="Garet"/>
                        </a:rPr>
                        <a:t>March</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Garet"/>
                          <a:ea typeface="Garet"/>
                          <a:cs typeface="Garet"/>
                          <a:sym typeface="Garet"/>
                        </a:rPr>
                        <a:t>£9,500</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Garet"/>
                          <a:ea typeface="Garet"/>
                          <a:cs typeface="Garet"/>
                          <a:sym typeface="Garet"/>
                        </a:rPr>
                        <a:t>£7,200</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b="true">
                          <a:solidFill>
                            <a:srgbClr val="000000"/>
                          </a:solidFill>
                          <a:latin typeface="Garet Bold"/>
                          <a:ea typeface="Garet Bold"/>
                          <a:cs typeface="Garet Bold"/>
                          <a:sym typeface="Garet Bold"/>
                        </a:rPr>
                        <a:t>£2,300</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r h="1561426">
                <a:tc>
                  <a:txBody>
                    <a:bodyPr anchor="t" rtlCol="false"/>
                    <a:lstStyle/>
                    <a:p>
                      <a:pPr algn="ctr">
                        <a:lnSpc>
                          <a:spcPts val="2520"/>
                        </a:lnSpc>
                        <a:defRPr/>
                      </a:pPr>
                      <a:r>
                        <a:rPr lang="en-US" sz="1800">
                          <a:solidFill>
                            <a:srgbClr val="000000"/>
                          </a:solidFill>
                          <a:latin typeface="Garet"/>
                          <a:ea typeface="Garet"/>
                          <a:cs typeface="Garet"/>
                          <a:sym typeface="Garet"/>
                        </a:rPr>
                        <a:t>April</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Garet"/>
                          <a:ea typeface="Garet"/>
                          <a:cs typeface="Garet"/>
                          <a:sym typeface="Garet"/>
                        </a:rPr>
                        <a:t>£11,000</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Garet"/>
                          <a:ea typeface="Garet"/>
                          <a:cs typeface="Garet"/>
                          <a:sym typeface="Garet"/>
                        </a:rPr>
                        <a:t>£7,650</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endParaRPr lang="en-US" sz="1100"/>
                    </a:p>
                    <a:p>
                      <a:pPr algn="ctr">
                        <a:lnSpc>
                          <a:spcPts val="2520"/>
                        </a:lnSpc>
                      </a:pPr>
                      <a:r>
                        <a:rPr lang="en-US" sz="1800" b="true">
                          <a:solidFill>
                            <a:srgbClr val="000000"/>
                          </a:solidFill>
                          <a:latin typeface="Garet Bold"/>
                          <a:ea typeface="Garet Bold"/>
                          <a:cs typeface="Garet Bold"/>
                          <a:sym typeface="Garet Bold"/>
                        </a:rPr>
                        <a:t>£3,350</a:t>
                      </a:r>
                    </a:p>
                    <a:p>
                      <a:pPr algn="ctr">
                        <a:lnSpc>
                          <a:spcPts val="2520"/>
                        </a:lnSpc>
                      </a:pPr>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r h="1228119">
                <a:tc>
                  <a:txBody>
                    <a:bodyPr anchor="t" rtlCol="false"/>
                    <a:lstStyle/>
                    <a:p>
                      <a:pPr algn="ctr">
                        <a:lnSpc>
                          <a:spcPts val="2520"/>
                        </a:lnSpc>
                        <a:defRPr/>
                      </a:pPr>
                      <a:r>
                        <a:rPr lang="en-US" sz="1800">
                          <a:solidFill>
                            <a:srgbClr val="000000"/>
                          </a:solidFill>
                          <a:latin typeface="Garet"/>
                          <a:ea typeface="Garet"/>
                          <a:cs typeface="Garet"/>
                          <a:sym typeface="Garet"/>
                        </a:rPr>
                        <a:t>May</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Garet"/>
                          <a:ea typeface="Garet"/>
                          <a:cs typeface="Garet"/>
                          <a:sym typeface="Garet"/>
                        </a:rPr>
                        <a:t>£12,000</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000000"/>
                          </a:solidFill>
                          <a:latin typeface="Garet"/>
                          <a:ea typeface="Garet"/>
                          <a:cs typeface="Garet"/>
                          <a:sym typeface="Garet"/>
                        </a:rPr>
                        <a:t>£7,650</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b="true">
                          <a:solidFill>
                            <a:srgbClr val="000000"/>
                          </a:solidFill>
                          <a:latin typeface="Garet Bold"/>
                          <a:ea typeface="Garet Bold"/>
                          <a:cs typeface="Garet Bold"/>
                          <a:sym typeface="Garet Bold"/>
                        </a:rPr>
                        <a:t>£4,350</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r h="1430261">
                <a:tc>
                  <a:txBody>
                    <a:bodyPr anchor="t" rtlCol="false"/>
                    <a:lstStyle/>
                    <a:p>
                      <a:pPr algn="ctr">
                        <a:lnSpc>
                          <a:spcPts val="2520"/>
                        </a:lnSpc>
                        <a:defRPr/>
                      </a:pPr>
                      <a:r>
                        <a:rPr lang="en-US" sz="1800">
                          <a:solidFill>
                            <a:srgbClr val="000000"/>
                          </a:solidFill>
                          <a:latin typeface="Garet"/>
                          <a:ea typeface="Garet"/>
                          <a:cs typeface="Garet"/>
                          <a:sym typeface="Garet"/>
                        </a:rPr>
                        <a:t>June</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a:solidFill>
                            <a:srgbClr val="191919"/>
                          </a:solidFill>
                          <a:latin typeface="Garet"/>
                          <a:ea typeface="Garet"/>
                          <a:cs typeface="Garet"/>
                          <a:sym typeface="Garet"/>
                        </a:rPr>
                        <a:t>£13,000</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endParaRPr lang="en-US" sz="1100"/>
                    </a:p>
                    <a:p>
                      <a:pPr algn="ctr">
                        <a:lnSpc>
                          <a:spcPts val="2520"/>
                        </a:lnSpc>
                      </a:pPr>
                      <a:r>
                        <a:rPr lang="en-US" sz="1800">
                          <a:solidFill>
                            <a:srgbClr val="191919"/>
                          </a:solidFill>
                          <a:latin typeface="Garet"/>
                          <a:ea typeface="Garet"/>
                          <a:cs typeface="Garet"/>
                          <a:sym typeface="Garet"/>
                        </a:rPr>
                        <a:t>£8,000</a:t>
                      </a:r>
                    </a:p>
                    <a:p>
                      <a:pPr algn="ctr">
                        <a:lnSpc>
                          <a:spcPts val="2520"/>
                        </a:lnSpc>
                      </a:pPr>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2520"/>
                        </a:lnSpc>
                        <a:defRPr/>
                      </a:pPr>
                      <a:r>
                        <a:rPr lang="en-US" sz="1800" b="true">
                          <a:solidFill>
                            <a:srgbClr val="191919"/>
                          </a:solidFill>
                          <a:latin typeface="Garet Bold"/>
                          <a:ea typeface="Garet Bold"/>
                          <a:cs typeface="Garet Bold"/>
                          <a:sym typeface="Garet Bold"/>
                        </a:rPr>
                        <a:t>£5,000</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bl>
          </a:graphicData>
        </a:graphic>
      </p:graphicFrame>
      <p:sp>
        <p:nvSpPr>
          <p:cNvPr name="TextBox 6" id="6"/>
          <p:cNvSpPr txBox="true"/>
          <p:nvPr/>
        </p:nvSpPr>
        <p:spPr>
          <a:xfrm rot="0">
            <a:off x="16623513" y="9019603"/>
            <a:ext cx="1271574" cy="803430"/>
          </a:xfrm>
          <a:prstGeom prst="rect">
            <a:avLst/>
          </a:prstGeom>
        </p:spPr>
        <p:txBody>
          <a:bodyPr anchor="t" rtlCol="false" tIns="0" lIns="0" bIns="0" rIns="0">
            <a:spAutoFit/>
          </a:bodyPr>
          <a:lstStyle/>
          <a:p>
            <a:pPr algn="ctr">
              <a:lnSpc>
                <a:spcPts val="6641"/>
              </a:lnSpc>
              <a:spcBef>
                <a:spcPct val="0"/>
              </a:spcBef>
            </a:pPr>
            <a:r>
              <a:rPr lang="en-US" b="true" sz="4743">
                <a:solidFill>
                  <a:srgbClr val="545454"/>
                </a:solidFill>
                <a:latin typeface="Garet Bold"/>
                <a:ea typeface="Garet Bold"/>
                <a:cs typeface="Garet Bold"/>
                <a:sym typeface="Garet Bold"/>
              </a:rPr>
              <a:t>14</a:t>
            </a:r>
          </a:p>
        </p:txBody>
      </p:sp>
      <p:sp>
        <p:nvSpPr>
          <p:cNvPr name="TextBox 7" id="7"/>
          <p:cNvSpPr txBox="true"/>
          <p:nvPr/>
        </p:nvSpPr>
        <p:spPr>
          <a:xfrm rot="0">
            <a:off x="24159" y="4008517"/>
            <a:ext cx="4745760" cy="1090296"/>
          </a:xfrm>
          <a:prstGeom prst="rect">
            <a:avLst/>
          </a:prstGeom>
        </p:spPr>
        <p:txBody>
          <a:bodyPr anchor="t" rtlCol="false" tIns="0" lIns="0" bIns="0" rIns="0">
            <a:spAutoFit/>
          </a:bodyPr>
          <a:lstStyle/>
          <a:p>
            <a:pPr algn="ctr">
              <a:lnSpc>
                <a:spcPts val="4479"/>
              </a:lnSpc>
              <a:spcBef>
                <a:spcPct val="0"/>
              </a:spcBef>
            </a:pPr>
            <a:r>
              <a:rPr lang="en-US" b="true" sz="3199">
                <a:solidFill>
                  <a:srgbClr val="000000"/>
                </a:solidFill>
                <a:latin typeface="Garet Bold"/>
                <a:ea typeface="Garet Bold"/>
                <a:cs typeface="Garet Bold"/>
                <a:sym typeface="Garet Bold"/>
              </a:rPr>
              <a:t>Six-Month Financial Forecast</a:t>
            </a:r>
          </a:p>
        </p:txBody>
      </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bg>
      <p:bgPr>
        <a:solidFill>
          <a:srgbClr val="E9E9E9"/>
        </a:solidFill>
      </p:bgPr>
    </p:bg>
    <p:spTree>
      <p:nvGrpSpPr>
        <p:cNvPr id="1" name=""/>
        <p:cNvGrpSpPr/>
        <p:nvPr/>
      </p:nvGrpSpPr>
      <p:grpSpPr>
        <a:xfrm>
          <a:off x="0" y="0"/>
          <a:ext cx="0" cy="0"/>
          <a:chOff x="0" y="0"/>
          <a:chExt cx="0" cy="0"/>
        </a:xfrm>
      </p:grpSpPr>
      <p:sp>
        <p:nvSpPr>
          <p:cNvPr name="Freeform 2" id="2"/>
          <p:cNvSpPr/>
          <p:nvPr/>
        </p:nvSpPr>
        <p:spPr>
          <a:xfrm flipH="false" flipV="false" rot="5400000">
            <a:off x="-598671" y="-1743170"/>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574333">
            <a:off x="-598671" y="5498906"/>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AutoShape 4" id="4"/>
          <p:cNvSpPr/>
          <p:nvPr/>
        </p:nvSpPr>
        <p:spPr>
          <a:xfrm>
            <a:off x="4541415" y="9464180"/>
            <a:ext cx="11672841" cy="0"/>
          </a:xfrm>
          <a:prstGeom prst="line">
            <a:avLst/>
          </a:prstGeom>
          <a:ln cap="flat" w="9525">
            <a:solidFill>
              <a:srgbClr val="545454"/>
            </a:solidFill>
            <a:prstDash val="solid"/>
            <a:headEnd type="none" len="sm" w="sm"/>
            <a:tailEnd type="none" len="sm" w="sm"/>
          </a:ln>
        </p:spPr>
      </p:sp>
      <p:sp>
        <p:nvSpPr>
          <p:cNvPr name="TextBox 5" id="5"/>
          <p:cNvSpPr txBox="true"/>
          <p:nvPr/>
        </p:nvSpPr>
        <p:spPr>
          <a:xfrm rot="0">
            <a:off x="5200641" y="2848820"/>
            <a:ext cx="9024139" cy="5710410"/>
          </a:xfrm>
          <a:prstGeom prst="rect">
            <a:avLst/>
          </a:prstGeom>
        </p:spPr>
        <p:txBody>
          <a:bodyPr anchor="t" rtlCol="false" tIns="0" lIns="0" bIns="0" rIns="0">
            <a:spAutoFit/>
          </a:bodyPr>
          <a:lstStyle/>
          <a:p>
            <a:pPr algn="ctr">
              <a:lnSpc>
                <a:spcPts val="6237"/>
              </a:lnSpc>
            </a:pPr>
            <a:r>
              <a:rPr lang="en-US" sz="4455" b="true">
                <a:solidFill>
                  <a:srgbClr val="545454"/>
                </a:solidFill>
                <a:latin typeface="Alexandria Bold"/>
                <a:ea typeface="Alexandria Bold"/>
                <a:cs typeface="Alexandria Bold"/>
                <a:sym typeface="Alexandria Bold"/>
              </a:rPr>
              <a:t> Breakeven Analysis</a:t>
            </a:r>
          </a:p>
          <a:p>
            <a:pPr algn="ctr">
              <a:lnSpc>
                <a:spcPts val="5258"/>
              </a:lnSpc>
            </a:pPr>
          </a:p>
          <a:p>
            <a:pPr algn="ctr">
              <a:lnSpc>
                <a:spcPts val="4278"/>
              </a:lnSpc>
            </a:pPr>
            <a:r>
              <a:rPr lang="en-US" sz="3055">
                <a:solidFill>
                  <a:srgbClr val="545454"/>
                </a:solidFill>
                <a:latin typeface="Alexandria"/>
                <a:ea typeface="Alexandria"/>
                <a:cs typeface="Alexandria"/>
                <a:sym typeface="Alexandria"/>
              </a:rPr>
              <a:t>Monthly costs to cover: approx. £7,300</a:t>
            </a:r>
          </a:p>
          <a:p>
            <a:pPr algn="ctr">
              <a:lnSpc>
                <a:spcPts val="4278"/>
              </a:lnSpc>
            </a:pPr>
            <a:r>
              <a:rPr lang="en-US" sz="3055">
                <a:solidFill>
                  <a:srgbClr val="545454"/>
                </a:solidFill>
                <a:latin typeface="Alexandria"/>
                <a:ea typeface="Alexandria"/>
                <a:cs typeface="Alexandria"/>
                <a:sym typeface="Alexandria"/>
              </a:rPr>
              <a:t>Breakeven revenue: approx. £10,700 per month</a:t>
            </a:r>
          </a:p>
          <a:p>
            <a:pPr algn="ctr">
              <a:lnSpc>
                <a:spcPts val="4278"/>
              </a:lnSpc>
            </a:pPr>
            <a:r>
              <a:rPr lang="en-US" sz="3055">
                <a:solidFill>
                  <a:srgbClr val="545454"/>
                </a:solidFill>
                <a:latin typeface="Alexandria"/>
                <a:ea typeface="Alexandria"/>
                <a:cs typeface="Alexandria"/>
                <a:sym typeface="Alexandria"/>
              </a:rPr>
              <a:t>Breakeven point: Month 4 (April)</a:t>
            </a:r>
          </a:p>
          <a:p>
            <a:pPr algn="ctr">
              <a:lnSpc>
                <a:spcPts val="4278"/>
              </a:lnSpc>
            </a:pPr>
          </a:p>
          <a:p>
            <a:pPr algn="ctr">
              <a:lnSpc>
                <a:spcPts val="4278"/>
              </a:lnSpc>
            </a:pPr>
            <a:r>
              <a:rPr lang="en-US" sz="3055" b="true">
                <a:solidFill>
                  <a:srgbClr val="545454"/>
                </a:solidFill>
                <a:latin typeface="Alexandria Bold"/>
                <a:ea typeface="Alexandria Bold"/>
                <a:cs typeface="Alexandria Bold"/>
                <a:sym typeface="Alexandria Bold"/>
              </a:rPr>
              <a:t>After this point, Auto Key Express begins generating consistent profit.</a:t>
            </a:r>
          </a:p>
          <a:p>
            <a:pPr algn="just">
              <a:lnSpc>
                <a:spcPts val="3718"/>
              </a:lnSpc>
            </a:pPr>
          </a:p>
        </p:txBody>
      </p:sp>
      <p:sp>
        <p:nvSpPr>
          <p:cNvPr name="Freeform 6" id="6"/>
          <p:cNvSpPr/>
          <p:nvPr/>
        </p:nvSpPr>
        <p:spPr>
          <a:xfrm flipH="false" flipV="false" rot="0">
            <a:off x="-235886" y="4056142"/>
            <a:ext cx="4114800" cy="4114800"/>
          </a:xfrm>
          <a:custGeom>
            <a:avLst/>
            <a:gdLst/>
            <a:ahLst/>
            <a:cxnLst/>
            <a:rect r="r" b="b" t="t" l="l"/>
            <a:pathLst>
              <a:path h="4114800" w="4114800">
                <a:moveTo>
                  <a:pt x="0" y="0"/>
                </a:moveTo>
                <a:lnTo>
                  <a:pt x="4114800" y="0"/>
                </a:lnTo>
                <a:lnTo>
                  <a:pt x="4114800"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7" id="7"/>
          <p:cNvSpPr txBox="true"/>
          <p:nvPr/>
        </p:nvSpPr>
        <p:spPr>
          <a:xfrm rot="0">
            <a:off x="16214256" y="9019603"/>
            <a:ext cx="1271574" cy="803430"/>
          </a:xfrm>
          <a:prstGeom prst="rect">
            <a:avLst/>
          </a:prstGeom>
        </p:spPr>
        <p:txBody>
          <a:bodyPr anchor="t" rtlCol="false" tIns="0" lIns="0" bIns="0" rIns="0">
            <a:spAutoFit/>
          </a:bodyPr>
          <a:lstStyle/>
          <a:p>
            <a:pPr algn="ctr">
              <a:lnSpc>
                <a:spcPts val="6641"/>
              </a:lnSpc>
              <a:spcBef>
                <a:spcPct val="0"/>
              </a:spcBef>
            </a:pPr>
            <a:r>
              <a:rPr lang="en-US" b="true" sz="4743">
                <a:solidFill>
                  <a:srgbClr val="545454"/>
                </a:solidFill>
                <a:latin typeface="Garet Bold"/>
                <a:ea typeface="Garet Bold"/>
                <a:cs typeface="Garet Bold"/>
                <a:sym typeface="Garet Bold"/>
              </a:rPr>
              <a:t>15</a:t>
            </a: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bg>
      <p:bgPr>
        <a:solidFill>
          <a:srgbClr val="E9E9E9"/>
        </a:solidFill>
      </p:bgPr>
    </p:bg>
    <p:spTree>
      <p:nvGrpSpPr>
        <p:cNvPr id="1" name=""/>
        <p:cNvGrpSpPr/>
        <p:nvPr/>
      </p:nvGrpSpPr>
      <p:grpSpPr>
        <a:xfrm>
          <a:off x="0" y="0"/>
          <a:ext cx="0" cy="0"/>
          <a:chOff x="0" y="0"/>
          <a:chExt cx="0" cy="0"/>
        </a:xfrm>
      </p:grpSpPr>
      <p:sp>
        <p:nvSpPr>
          <p:cNvPr name="Freeform 2" id="2"/>
          <p:cNvSpPr/>
          <p:nvPr/>
        </p:nvSpPr>
        <p:spPr>
          <a:xfrm flipH="false" flipV="false" rot="5400000">
            <a:off x="-598671" y="-1743170"/>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574333">
            <a:off x="-598671" y="5498906"/>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AutoShape 4" id="4"/>
          <p:cNvSpPr/>
          <p:nvPr/>
        </p:nvSpPr>
        <p:spPr>
          <a:xfrm>
            <a:off x="4541415" y="9464180"/>
            <a:ext cx="11672841" cy="0"/>
          </a:xfrm>
          <a:prstGeom prst="line">
            <a:avLst/>
          </a:prstGeom>
          <a:ln cap="flat" w="9525">
            <a:solidFill>
              <a:srgbClr val="545454"/>
            </a:solidFill>
            <a:prstDash val="solid"/>
            <a:headEnd type="none" len="sm" w="sm"/>
            <a:tailEnd type="none" len="sm" w="sm"/>
          </a:ln>
        </p:spPr>
      </p:sp>
      <p:sp>
        <p:nvSpPr>
          <p:cNvPr name="TextBox 5" id="5"/>
          <p:cNvSpPr txBox="true"/>
          <p:nvPr/>
        </p:nvSpPr>
        <p:spPr>
          <a:xfrm rot="0">
            <a:off x="3805103" y="3153305"/>
            <a:ext cx="10677794" cy="5595620"/>
          </a:xfrm>
          <a:prstGeom prst="rect">
            <a:avLst/>
          </a:prstGeom>
        </p:spPr>
        <p:txBody>
          <a:bodyPr anchor="t" rtlCol="false" tIns="0" lIns="0" bIns="0" rIns="0">
            <a:spAutoFit/>
          </a:bodyPr>
          <a:lstStyle/>
          <a:p>
            <a:pPr algn="just">
              <a:lnSpc>
                <a:spcPts val="4480"/>
              </a:lnSpc>
              <a:spcBef>
                <a:spcPct val="0"/>
              </a:spcBef>
            </a:pPr>
            <a:r>
              <a:rPr lang="en-US" sz="3200">
                <a:solidFill>
                  <a:srgbClr val="000000"/>
                </a:solidFill>
                <a:latin typeface="Alexandria"/>
                <a:ea typeface="Alexandria"/>
                <a:cs typeface="Alexandria"/>
                <a:sym typeface="Alexandria"/>
              </a:rPr>
              <a:t>This project has allowed me to clearly understand how Auto Key Express can function as a practical and profitable business. By analysing the market, legal structure, costs, and financial potential, I have identified real opportunities for gr</a:t>
            </a:r>
            <a:r>
              <a:rPr lang="en-US" sz="3200">
                <a:solidFill>
                  <a:srgbClr val="000000"/>
                </a:solidFill>
                <a:latin typeface="Alexandria"/>
                <a:ea typeface="Alexandria"/>
                <a:cs typeface="Alexandria"/>
                <a:sym typeface="Alexandria"/>
              </a:rPr>
              <a:t>owth as well as areas that will require attention and improvement. Overall, this work has strengthened my confidence in developing this idea into a real business and has provided the foundation for future planning and implementation.</a:t>
            </a:r>
          </a:p>
        </p:txBody>
      </p:sp>
      <p:sp>
        <p:nvSpPr>
          <p:cNvPr name="Freeform 6" id="6"/>
          <p:cNvSpPr/>
          <p:nvPr/>
        </p:nvSpPr>
        <p:spPr>
          <a:xfrm flipH="false" flipV="false" rot="0">
            <a:off x="2316623" y="2700007"/>
            <a:ext cx="13654754" cy="6405321"/>
          </a:xfrm>
          <a:custGeom>
            <a:avLst/>
            <a:gdLst/>
            <a:ahLst/>
            <a:cxnLst/>
            <a:rect r="r" b="b" t="t" l="l"/>
            <a:pathLst>
              <a:path h="6405321" w="13654754">
                <a:moveTo>
                  <a:pt x="0" y="0"/>
                </a:moveTo>
                <a:lnTo>
                  <a:pt x="13654754" y="0"/>
                </a:lnTo>
                <a:lnTo>
                  <a:pt x="13654754" y="6405321"/>
                </a:lnTo>
                <a:lnTo>
                  <a:pt x="0" y="6405321"/>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7" id="7"/>
          <p:cNvSpPr txBox="true"/>
          <p:nvPr/>
        </p:nvSpPr>
        <p:spPr>
          <a:xfrm rot="0">
            <a:off x="4541415" y="1107471"/>
            <a:ext cx="9205169" cy="1392492"/>
          </a:xfrm>
          <a:prstGeom prst="rect">
            <a:avLst/>
          </a:prstGeom>
        </p:spPr>
        <p:txBody>
          <a:bodyPr anchor="t" rtlCol="false" tIns="0" lIns="0" bIns="0" rIns="0">
            <a:spAutoFit/>
          </a:bodyPr>
          <a:lstStyle/>
          <a:p>
            <a:pPr algn="ctr">
              <a:lnSpc>
                <a:spcPts val="11448"/>
              </a:lnSpc>
            </a:pPr>
            <a:r>
              <a:rPr lang="en-US" b="true" sz="8177">
                <a:solidFill>
                  <a:srgbClr val="3F3D3E"/>
                </a:solidFill>
                <a:latin typeface="Alexandria Bold"/>
                <a:ea typeface="Alexandria Bold"/>
                <a:cs typeface="Alexandria Bold"/>
                <a:sym typeface="Alexandria Bold"/>
              </a:rPr>
              <a:t>CONCLUSION</a:t>
            </a:r>
          </a:p>
        </p:txBody>
      </p:sp>
      <p:sp>
        <p:nvSpPr>
          <p:cNvPr name="TextBox 8" id="8"/>
          <p:cNvSpPr txBox="true"/>
          <p:nvPr/>
        </p:nvSpPr>
        <p:spPr>
          <a:xfrm rot="0">
            <a:off x="16214256" y="9019603"/>
            <a:ext cx="1271574" cy="803430"/>
          </a:xfrm>
          <a:prstGeom prst="rect">
            <a:avLst/>
          </a:prstGeom>
        </p:spPr>
        <p:txBody>
          <a:bodyPr anchor="t" rtlCol="false" tIns="0" lIns="0" bIns="0" rIns="0">
            <a:spAutoFit/>
          </a:bodyPr>
          <a:lstStyle/>
          <a:p>
            <a:pPr algn="ctr">
              <a:lnSpc>
                <a:spcPts val="6641"/>
              </a:lnSpc>
              <a:spcBef>
                <a:spcPct val="0"/>
              </a:spcBef>
            </a:pPr>
            <a:r>
              <a:rPr lang="en-US" b="true" sz="4743">
                <a:solidFill>
                  <a:srgbClr val="545454"/>
                </a:solidFill>
                <a:latin typeface="Garet Bold"/>
                <a:ea typeface="Garet Bold"/>
                <a:cs typeface="Garet Bold"/>
                <a:sym typeface="Garet Bold"/>
              </a:rPr>
              <a:t>16</a:t>
            </a:r>
          </a:p>
        </p:txBody>
      </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bg>
      <p:bgPr>
        <a:solidFill>
          <a:srgbClr val="E9E9E9"/>
        </a:solidFill>
      </p:bgPr>
    </p:bg>
    <p:spTree>
      <p:nvGrpSpPr>
        <p:cNvPr id="1" name=""/>
        <p:cNvGrpSpPr/>
        <p:nvPr/>
      </p:nvGrpSpPr>
      <p:grpSpPr>
        <a:xfrm>
          <a:off x="0" y="0"/>
          <a:ext cx="0" cy="0"/>
          <a:chOff x="0" y="0"/>
          <a:chExt cx="0" cy="0"/>
        </a:xfrm>
      </p:grpSpPr>
      <p:sp>
        <p:nvSpPr>
          <p:cNvPr name="Freeform 2" id="2"/>
          <p:cNvSpPr/>
          <p:nvPr/>
        </p:nvSpPr>
        <p:spPr>
          <a:xfrm flipH="false" flipV="false" rot="5400000">
            <a:off x="-598671" y="-1743170"/>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574333">
            <a:off x="-598671" y="5498906"/>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AutoShape 4" id="4"/>
          <p:cNvSpPr/>
          <p:nvPr/>
        </p:nvSpPr>
        <p:spPr>
          <a:xfrm>
            <a:off x="4541415" y="9464180"/>
            <a:ext cx="11672841" cy="0"/>
          </a:xfrm>
          <a:prstGeom prst="line">
            <a:avLst/>
          </a:prstGeom>
          <a:ln cap="flat" w="9525">
            <a:solidFill>
              <a:srgbClr val="545454"/>
            </a:solidFill>
            <a:prstDash val="solid"/>
            <a:headEnd type="none" len="sm" w="sm"/>
            <a:tailEnd type="none" len="sm" w="sm"/>
          </a:ln>
        </p:spPr>
      </p:sp>
      <p:sp>
        <p:nvSpPr>
          <p:cNvPr name="TextBox 5" id="5"/>
          <p:cNvSpPr txBox="true"/>
          <p:nvPr/>
        </p:nvSpPr>
        <p:spPr>
          <a:xfrm rot="0">
            <a:off x="1185727" y="2617153"/>
            <a:ext cx="15664317" cy="6263640"/>
          </a:xfrm>
          <a:prstGeom prst="rect">
            <a:avLst/>
          </a:prstGeom>
        </p:spPr>
        <p:txBody>
          <a:bodyPr anchor="t" rtlCol="false" tIns="0" lIns="0" bIns="0" rIns="0">
            <a:spAutoFit/>
          </a:bodyPr>
          <a:lstStyle/>
          <a:p>
            <a:pPr algn="l" marL="518158" indent="-259079" lvl="1">
              <a:lnSpc>
                <a:spcPts val="3359"/>
              </a:lnSpc>
              <a:buAutoNum type="arabicPeriod" startAt="1"/>
            </a:pPr>
            <a:r>
              <a:rPr lang="en-US" sz="2399">
                <a:solidFill>
                  <a:srgbClr val="000000"/>
                </a:solidFill>
                <a:latin typeface="Alexandria"/>
                <a:ea typeface="Alexandria"/>
                <a:cs typeface="Alexandria"/>
                <a:sym typeface="Alexandria"/>
              </a:rPr>
              <a:t> Teece, D.J. Business models, business strategy and innovation. </a:t>
            </a:r>
            <a:r>
              <a:rPr lang="en-US" sz="2399" i="true">
                <a:solidFill>
                  <a:srgbClr val="000000"/>
                </a:solidFill>
                <a:latin typeface="Alexandria"/>
                <a:ea typeface="Alexandria"/>
                <a:cs typeface="Alexandria"/>
                <a:sym typeface="Alexandria"/>
              </a:rPr>
              <a:t>Long Range Plan.</a:t>
            </a:r>
            <a:r>
              <a:rPr lang="en-US" sz="2399">
                <a:solidFill>
                  <a:srgbClr val="000000"/>
                </a:solidFill>
                <a:latin typeface="Alexandria"/>
                <a:ea typeface="Alexandria"/>
                <a:cs typeface="Alexandria"/>
                <a:sym typeface="Alexandria"/>
              </a:rPr>
              <a:t> 2010, </a:t>
            </a:r>
            <a:r>
              <a:rPr lang="en-US" sz="2399" i="true">
                <a:solidFill>
                  <a:srgbClr val="000000"/>
                </a:solidFill>
                <a:latin typeface="Alexandria"/>
                <a:ea typeface="Alexandria"/>
                <a:cs typeface="Alexandria"/>
                <a:sym typeface="Alexandria"/>
              </a:rPr>
              <a:t>43</a:t>
            </a:r>
            <a:r>
              <a:rPr lang="en-US" sz="2399">
                <a:solidFill>
                  <a:srgbClr val="000000"/>
                </a:solidFill>
                <a:latin typeface="Alexandria"/>
                <a:ea typeface="Alexandria"/>
                <a:cs typeface="Alexandria"/>
                <a:sym typeface="Alexandria"/>
              </a:rPr>
              <a:t>, 172–194. https://papers.ssrn.com/sol3/Delivery.cfm?abstractid=5092645</a:t>
            </a:r>
          </a:p>
          <a:p>
            <a:pPr algn="l" marL="518158" indent="-259079" lvl="1">
              <a:lnSpc>
                <a:spcPts val="3359"/>
              </a:lnSpc>
              <a:buAutoNum type="arabicPeriod" startAt="1"/>
            </a:pPr>
            <a:r>
              <a:rPr lang="en-US" sz="2399">
                <a:solidFill>
                  <a:srgbClr val="000000"/>
                </a:solidFill>
                <a:latin typeface="Alexandria"/>
                <a:ea typeface="Alexandria"/>
                <a:cs typeface="Alexandria"/>
                <a:sym typeface="Alexandria"/>
              </a:rPr>
              <a:t> Welter, C., Scrimpshire, A., Tolonen, D., &amp; Obrimah, E. (2021). The road to entrepreneurial success: Business plans, lean startup, or both? </a:t>
            </a:r>
            <a:r>
              <a:rPr lang="en-US" sz="2399" i="true">
                <a:solidFill>
                  <a:srgbClr val="000000"/>
                </a:solidFill>
                <a:latin typeface="Alexandria"/>
                <a:ea typeface="Alexandria"/>
                <a:cs typeface="Alexandria"/>
                <a:sym typeface="Alexandria"/>
              </a:rPr>
              <a:t>New England Journal of Entrepreneurship</a:t>
            </a:r>
            <a:r>
              <a:rPr lang="en-US" sz="2399">
                <a:solidFill>
                  <a:srgbClr val="000000"/>
                </a:solidFill>
                <a:latin typeface="Alexandria"/>
                <a:ea typeface="Alexandria"/>
                <a:cs typeface="Alexandria"/>
                <a:sym typeface="Alexandria"/>
              </a:rPr>
              <a:t>, </a:t>
            </a:r>
            <a:r>
              <a:rPr lang="en-US" sz="2399" i="true">
                <a:solidFill>
                  <a:srgbClr val="000000"/>
                </a:solidFill>
                <a:latin typeface="Alexandria"/>
                <a:ea typeface="Alexandria"/>
                <a:cs typeface="Alexandria"/>
                <a:sym typeface="Alexandria"/>
              </a:rPr>
              <a:t>24</a:t>
            </a:r>
            <a:r>
              <a:rPr lang="en-US" sz="2399">
                <a:solidFill>
                  <a:srgbClr val="000000"/>
                </a:solidFill>
                <a:latin typeface="Alexandria"/>
                <a:ea typeface="Alexandria"/>
                <a:cs typeface="Alexandria"/>
                <a:sym typeface="Alexandria"/>
              </a:rPr>
              <a:t>(1), 21–42. https://www.emerald.com/insight/content/doi/10.1108/NEJE-08-2020-0031/full/pdf </a:t>
            </a:r>
          </a:p>
          <a:p>
            <a:pPr algn="l" marL="518158" indent="-259079" lvl="1">
              <a:lnSpc>
                <a:spcPts val="3359"/>
              </a:lnSpc>
              <a:buAutoNum type="arabicPeriod" startAt="1"/>
            </a:pPr>
            <a:r>
              <a:rPr lang="en-US" sz="2399">
                <a:solidFill>
                  <a:srgbClr val="000000"/>
                </a:solidFill>
                <a:latin typeface="Alexandria"/>
                <a:ea typeface="Alexandria"/>
                <a:cs typeface="Alexandria"/>
                <a:sym typeface="Alexandria"/>
              </a:rPr>
              <a:t> McSweeney, J. J., McSweeney, K. T., Webb, J. W., &amp; Sandoval, R. G. (2022). Passion drove me here: Exploring how types of entrepreneurial passion influence different entrepreneurial intentions. </a:t>
            </a:r>
            <a:r>
              <a:rPr lang="en-US" sz="2399" i="true">
                <a:solidFill>
                  <a:srgbClr val="000000"/>
                </a:solidFill>
                <a:latin typeface="Alexandria"/>
                <a:ea typeface="Alexandria"/>
                <a:cs typeface="Alexandria"/>
                <a:sym typeface="Alexandria"/>
              </a:rPr>
              <a:t>Journal of Business Venturing Insights</a:t>
            </a:r>
            <a:r>
              <a:rPr lang="en-US" sz="2399">
                <a:solidFill>
                  <a:srgbClr val="000000"/>
                </a:solidFill>
                <a:latin typeface="Alexandria"/>
                <a:ea typeface="Alexandria"/>
                <a:cs typeface="Alexandria"/>
                <a:sym typeface="Alexandria"/>
              </a:rPr>
              <a:t>, </a:t>
            </a:r>
            <a:r>
              <a:rPr lang="en-US" sz="2399" i="true">
                <a:solidFill>
                  <a:srgbClr val="000000"/>
                </a:solidFill>
                <a:latin typeface="Alexandria"/>
                <a:ea typeface="Alexandria"/>
                <a:cs typeface="Alexandria"/>
                <a:sym typeface="Alexandria"/>
              </a:rPr>
              <a:t>18</a:t>
            </a:r>
            <a:r>
              <a:rPr lang="en-US" sz="2399">
                <a:solidFill>
                  <a:srgbClr val="000000"/>
                </a:solidFill>
                <a:latin typeface="Alexandria"/>
                <a:ea typeface="Alexandria"/>
                <a:cs typeface="Alexandria"/>
                <a:sym typeface="Alexandria"/>
              </a:rPr>
              <a:t>, e00352. https://ora.ox.ac.uk/objects/uuid:d8af273b-db23-4e76-bfb9-a829b3e7aa25/files/rc534fp665 </a:t>
            </a:r>
          </a:p>
          <a:p>
            <a:pPr algn="l" marL="518158" indent="-259079" lvl="1">
              <a:lnSpc>
                <a:spcPts val="3359"/>
              </a:lnSpc>
              <a:buAutoNum type="arabicPeriod" startAt="1"/>
            </a:pPr>
            <a:r>
              <a:rPr lang="en-US" sz="2399">
                <a:solidFill>
                  <a:srgbClr val="000000"/>
                </a:solidFill>
                <a:latin typeface="Alexandria"/>
                <a:ea typeface="Alexandria"/>
                <a:cs typeface="Alexandria"/>
                <a:sym typeface="Alexandria"/>
              </a:rPr>
              <a:t> Mmadubuko, M.; Sousa, C.; Sadraei, R.; Kaufmann, H.R. The role of global marketing strategies on the international performance of SMEs: current state and future research agenda. International Marketing Review 2025, 1. https://doi.org/10.1108/IMR-04-2025-0173</a:t>
            </a:r>
          </a:p>
          <a:p>
            <a:pPr algn="l" marL="518158" indent="-259079" lvl="1">
              <a:lnSpc>
                <a:spcPts val="3359"/>
              </a:lnSpc>
              <a:spcBef>
                <a:spcPct val="0"/>
              </a:spcBef>
              <a:buAutoNum type="arabicPeriod" startAt="1"/>
            </a:pPr>
            <a:r>
              <a:rPr lang="en-US" sz="2399">
                <a:solidFill>
                  <a:srgbClr val="000000"/>
                </a:solidFill>
                <a:latin typeface="Alexandria"/>
                <a:ea typeface="Alexandria"/>
                <a:cs typeface="Alexandria"/>
                <a:sym typeface="Alexandria"/>
              </a:rPr>
              <a:t>Ulugmurodov F.F , A.S. Karshiev , Namozboev S.K. Prospects for The Development of Small Business and Entrepreneurship in Industrial Sectors. https://procediaonline.org/index.php/economic/article/view/1517/1321 </a:t>
            </a:r>
          </a:p>
        </p:txBody>
      </p:sp>
      <p:sp>
        <p:nvSpPr>
          <p:cNvPr name="TextBox 6" id="6"/>
          <p:cNvSpPr txBox="true"/>
          <p:nvPr/>
        </p:nvSpPr>
        <p:spPr>
          <a:xfrm rot="0">
            <a:off x="4541415" y="1136046"/>
            <a:ext cx="9205169" cy="1094740"/>
          </a:xfrm>
          <a:prstGeom prst="rect">
            <a:avLst/>
          </a:prstGeom>
        </p:spPr>
        <p:txBody>
          <a:bodyPr anchor="t" rtlCol="false" tIns="0" lIns="0" bIns="0" rIns="0">
            <a:spAutoFit/>
          </a:bodyPr>
          <a:lstStyle/>
          <a:p>
            <a:pPr algn="ctr">
              <a:lnSpc>
                <a:spcPts val="8959"/>
              </a:lnSpc>
            </a:pPr>
            <a:r>
              <a:rPr lang="en-US" b="true" sz="6399">
                <a:solidFill>
                  <a:srgbClr val="3F3D3E"/>
                </a:solidFill>
                <a:latin typeface="Alexandria Bold"/>
                <a:ea typeface="Alexandria Bold"/>
                <a:cs typeface="Alexandria Bold"/>
                <a:sym typeface="Alexandria Bold"/>
              </a:rPr>
              <a:t>REFERENCES</a:t>
            </a:r>
          </a:p>
        </p:txBody>
      </p:sp>
      <p:sp>
        <p:nvSpPr>
          <p:cNvPr name="TextBox 7" id="7"/>
          <p:cNvSpPr txBox="true"/>
          <p:nvPr/>
        </p:nvSpPr>
        <p:spPr>
          <a:xfrm rot="0">
            <a:off x="16214256" y="9019603"/>
            <a:ext cx="1271574" cy="803430"/>
          </a:xfrm>
          <a:prstGeom prst="rect">
            <a:avLst/>
          </a:prstGeom>
        </p:spPr>
        <p:txBody>
          <a:bodyPr anchor="t" rtlCol="false" tIns="0" lIns="0" bIns="0" rIns="0">
            <a:spAutoFit/>
          </a:bodyPr>
          <a:lstStyle/>
          <a:p>
            <a:pPr algn="ctr">
              <a:lnSpc>
                <a:spcPts val="6641"/>
              </a:lnSpc>
              <a:spcBef>
                <a:spcPct val="0"/>
              </a:spcBef>
            </a:pPr>
            <a:r>
              <a:rPr lang="en-US" b="true" sz="4743">
                <a:solidFill>
                  <a:srgbClr val="545454"/>
                </a:solidFill>
                <a:latin typeface="Garet Bold"/>
                <a:ea typeface="Garet Bold"/>
                <a:cs typeface="Garet Bold"/>
                <a:sym typeface="Garet Bold"/>
              </a:rPr>
              <a:t>17</a:t>
            </a:r>
          </a:p>
        </p:txBody>
      </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bg>
      <p:bgPr>
        <a:solidFill>
          <a:srgbClr val="E9E9E9"/>
        </a:solidFill>
      </p:bgPr>
    </p:bg>
    <p:spTree>
      <p:nvGrpSpPr>
        <p:cNvPr id="1" name=""/>
        <p:cNvGrpSpPr/>
        <p:nvPr/>
      </p:nvGrpSpPr>
      <p:grpSpPr>
        <a:xfrm>
          <a:off x="0" y="0"/>
          <a:ext cx="0" cy="0"/>
          <a:chOff x="0" y="0"/>
          <a:chExt cx="0" cy="0"/>
        </a:xfrm>
      </p:grpSpPr>
      <p:sp>
        <p:nvSpPr>
          <p:cNvPr name="Freeform 2" id="2"/>
          <p:cNvSpPr/>
          <p:nvPr/>
        </p:nvSpPr>
        <p:spPr>
          <a:xfrm flipH="false" flipV="false" rot="5400000">
            <a:off x="-598671" y="-1743170"/>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3" id="3"/>
          <p:cNvSpPr txBox="true"/>
          <p:nvPr/>
        </p:nvSpPr>
        <p:spPr>
          <a:xfrm rot="0">
            <a:off x="2668325" y="4041844"/>
            <a:ext cx="12951349" cy="1974712"/>
          </a:xfrm>
          <a:prstGeom prst="rect">
            <a:avLst/>
          </a:prstGeom>
        </p:spPr>
        <p:txBody>
          <a:bodyPr anchor="t" rtlCol="false" tIns="0" lIns="0" bIns="0" rIns="0">
            <a:spAutoFit/>
          </a:bodyPr>
          <a:lstStyle/>
          <a:p>
            <a:pPr algn="ctr">
              <a:lnSpc>
                <a:spcPts val="16107"/>
              </a:lnSpc>
            </a:pPr>
            <a:r>
              <a:rPr lang="en-US" b="true" sz="11505">
                <a:solidFill>
                  <a:srgbClr val="3F3D3E"/>
                </a:solidFill>
                <a:latin typeface="Alexandria Bold"/>
                <a:ea typeface="Alexandria Bold"/>
                <a:cs typeface="Alexandria Bold"/>
                <a:sym typeface="Alexandria Bold"/>
              </a:rPr>
              <a:t>THANK YOU</a:t>
            </a:r>
          </a:p>
        </p:txBody>
      </p:sp>
      <p:sp>
        <p:nvSpPr>
          <p:cNvPr name="Freeform 4" id="4"/>
          <p:cNvSpPr/>
          <p:nvPr/>
        </p:nvSpPr>
        <p:spPr>
          <a:xfrm flipH="false" flipV="false" rot="-574333">
            <a:off x="-598671" y="5498906"/>
            <a:ext cx="4840370" cy="6758253"/>
          </a:xfrm>
          <a:custGeom>
            <a:avLst/>
            <a:gdLst/>
            <a:ahLst/>
            <a:cxnLst/>
            <a:rect r="r" b="b" t="t" l="l"/>
            <a:pathLst>
              <a:path h="6758253" w="4840370">
                <a:moveTo>
                  <a:pt x="0" y="0"/>
                </a:moveTo>
                <a:lnTo>
                  <a:pt x="4840370" y="0"/>
                </a:lnTo>
                <a:lnTo>
                  <a:pt x="4840370" y="6758253"/>
                </a:lnTo>
                <a:lnTo>
                  <a:pt x="0" y="675825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AutoShape 5" id="5"/>
          <p:cNvSpPr/>
          <p:nvPr/>
        </p:nvSpPr>
        <p:spPr>
          <a:xfrm>
            <a:off x="4541415" y="9464180"/>
            <a:ext cx="11672841" cy="0"/>
          </a:xfrm>
          <a:prstGeom prst="line">
            <a:avLst/>
          </a:prstGeom>
          <a:ln cap="flat" w="9525">
            <a:solidFill>
              <a:srgbClr val="545454"/>
            </a:solidFill>
            <a:prstDash val="solid"/>
            <a:headEnd type="none" len="sm" w="sm"/>
            <a:tailEnd type="none" len="sm" w="sm"/>
          </a:ln>
        </p:spPr>
      </p:sp>
      <p:sp>
        <p:nvSpPr>
          <p:cNvPr name="TextBox 6" id="6"/>
          <p:cNvSpPr txBox="true"/>
          <p:nvPr/>
        </p:nvSpPr>
        <p:spPr>
          <a:xfrm rot="0">
            <a:off x="16214256" y="9019603"/>
            <a:ext cx="1271574" cy="803430"/>
          </a:xfrm>
          <a:prstGeom prst="rect">
            <a:avLst/>
          </a:prstGeom>
        </p:spPr>
        <p:txBody>
          <a:bodyPr anchor="t" rtlCol="false" tIns="0" lIns="0" bIns="0" rIns="0">
            <a:spAutoFit/>
          </a:bodyPr>
          <a:lstStyle/>
          <a:p>
            <a:pPr algn="ctr">
              <a:lnSpc>
                <a:spcPts val="6641"/>
              </a:lnSpc>
              <a:spcBef>
                <a:spcPct val="0"/>
              </a:spcBef>
            </a:pPr>
            <a:r>
              <a:rPr lang="en-US" b="true" sz="4743">
                <a:solidFill>
                  <a:srgbClr val="545454"/>
                </a:solidFill>
                <a:latin typeface="Garet Bold"/>
                <a:ea typeface="Garet Bold"/>
                <a:cs typeface="Garet Bold"/>
                <a:sym typeface="Garet Bold"/>
              </a:rPr>
              <a:t>18</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DAG6xG-rBq0</dc:identifier>
  <dcterms:modified xsi:type="dcterms:W3CDTF">2011-08-01T06:04:30Z</dcterms:modified>
  <cp:revision>1</cp:revision>
  <dc:title>Assessment Task 2_Sireteanu Mihail</dc:title>
</cp:coreProperties>
</file>