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9" r:id="rId4"/>
    <p:sldId id="260" r:id="rId5"/>
    <p:sldId id="286" r:id="rId6"/>
    <p:sldId id="261" r:id="rId7"/>
    <p:sldId id="262" r:id="rId8"/>
    <p:sldId id="263" r:id="rId9"/>
    <p:sldId id="265" r:id="rId10"/>
    <p:sldId id="269" r:id="rId11"/>
    <p:sldId id="270" r:id="rId12"/>
    <p:sldId id="264" r:id="rId13"/>
    <p:sldId id="266" r:id="rId14"/>
    <p:sldId id="274" r:id="rId15"/>
    <p:sldId id="273" r:id="rId16"/>
    <p:sldId id="275" r:id="rId17"/>
    <p:sldId id="276" r:id="rId18"/>
    <p:sldId id="277" r:id="rId19"/>
    <p:sldId id="278" r:id="rId20"/>
    <p:sldId id="279" r:id="rId21"/>
    <p:sldId id="28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7" d="100"/>
          <a:sy n="87" d="100"/>
        </p:scale>
        <p:origin x="51"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F9C720C4-C7A5-43CC-AE50-1CD23FEA7C93}"/>
    <pc:docChg chg="modSld sldOrd">
      <pc:chgData name="Alison Murphy" userId="9ba79fcb-d62b-4ed0-b66e-b4415e918fea" providerId="ADAL" clId="{F9C720C4-C7A5-43CC-AE50-1CD23FEA7C93}" dt="2022-06-01T13:08:54.716" v="2"/>
      <pc:docMkLst>
        <pc:docMk/>
      </pc:docMkLst>
      <pc:sldChg chg="modSp mod">
        <pc:chgData name="Alison Murphy" userId="9ba79fcb-d62b-4ed0-b66e-b4415e918fea" providerId="ADAL" clId="{F9C720C4-C7A5-43CC-AE50-1CD23FEA7C93}" dt="2022-06-01T13:08:41.861" v="0" actId="6549"/>
        <pc:sldMkLst>
          <pc:docMk/>
          <pc:sldMk cId="2878163515" sldId="256"/>
        </pc:sldMkLst>
        <pc:spChg chg="mod">
          <ac:chgData name="Alison Murphy" userId="9ba79fcb-d62b-4ed0-b66e-b4415e918fea" providerId="ADAL" clId="{F9C720C4-C7A5-43CC-AE50-1CD23FEA7C93}" dt="2022-06-01T13:08:41.861" v="0" actId="6549"/>
          <ac:spMkLst>
            <pc:docMk/>
            <pc:sldMk cId="2878163515" sldId="256"/>
            <ac:spMk id="3" creationId="{00000000-0000-0000-0000-000000000000}"/>
          </ac:spMkLst>
        </pc:spChg>
      </pc:sldChg>
      <pc:sldChg chg="ord">
        <pc:chgData name="Alison Murphy" userId="9ba79fcb-d62b-4ed0-b66e-b4415e918fea" providerId="ADAL" clId="{F9C720C4-C7A5-43CC-AE50-1CD23FEA7C93}" dt="2022-06-01T13:08:54.716" v="2"/>
        <pc:sldMkLst>
          <pc:docMk/>
          <pc:sldMk cId="1112691109" sldId="259"/>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6/1/2022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6/1/2022</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5.sv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hyperlink" Target="http://i2.wp.com/listverse.com/wp-content/uploads/2008/09/ln52a-b.jpg"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hyperlink" Target="http://i2.wp.com/listverse.com/wp-content/uploads/2008/09/1283987699-1561fec602.jpg"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1.jpe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1F3722F-F18A-458A-84A7-C96905E49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
            <a:extLst>
              <a:ext uri="{FF2B5EF4-FFF2-40B4-BE49-F238E27FC236}">
                <a16:creationId xmlns:a16="http://schemas.microsoft.com/office/drawing/2014/main" id="{F21F2C29-113F-45BE-AE61-3A923404B2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3" name="Rounded Rectangle 5">
            <a:extLst>
              <a:ext uri="{FF2B5EF4-FFF2-40B4-BE49-F238E27FC236}">
                <a16:creationId xmlns:a16="http://schemas.microsoft.com/office/drawing/2014/main" id="{323BCD79-7A8A-4ED6-BCE6-96877ECE0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7439" y="1215213"/>
            <a:ext cx="6005039" cy="4940394"/>
          </a:xfrm>
          <a:prstGeom prst="roundRect">
            <a:avLst>
              <a:gd name="adj" fmla="val 4448"/>
            </a:avLst>
          </a:prstGeom>
          <a:solidFill>
            <a:srgbClr val="FFFFFF"/>
          </a:solid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vert="horz" lIns="91440" tIns="45720" rIns="91440" bIns="45720" rtlCol="0" anchor="t">
            <a:normAutofit/>
          </a:bodyPr>
          <a:lstStyle/>
          <a:p>
            <a:pPr algn="ctr">
              <a:lnSpc>
                <a:spcPct val="120000"/>
              </a:lnSpc>
              <a:spcBef>
                <a:spcPts val="1000"/>
              </a:spcBef>
              <a:buClr>
                <a:schemeClr val="tx1"/>
              </a:buClr>
              <a:buFont typeface="Arial" panose="020B0604020202020204" pitchFamily="34" charset="0"/>
              <a:buNone/>
            </a:pPr>
            <a:endParaRPr lang="en-US" sz="3200" cap="all">
              <a:solidFill>
                <a:schemeClr val="bg1">
                  <a:lumMod val="50000"/>
                </a:schemeClr>
              </a:solidFill>
            </a:endParaRPr>
          </a:p>
        </p:txBody>
      </p:sp>
      <p:pic>
        <p:nvPicPr>
          <p:cNvPr id="7" name="Graphic 6" descr="Books">
            <a:extLst>
              <a:ext uri="{FF2B5EF4-FFF2-40B4-BE49-F238E27FC236}">
                <a16:creationId xmlns:a16="http://schemas.microsoft.com/office/drawing/2014/main" id="{94DCED4F-61D5-48C2-8756-DDEA26A23F9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882603" y="1678055"/>
            <a:ext cx="4014710" cy="4014710"/>
          </a:xfrm>
          <a:prstGeom prst="rect">
            <a:avLst/>
          </a:prstGeom>
          <a:scene3d>
            <a:camera prst="orthographicFront"/>
            <a:lightRig rig="threePt" dir="t">
              <a:rot lat="0" lon="0" rev="2700000"/>
            </a:lightRig>
          </a:scene3d>
          <a:sp3d contourW="6350">
            <a:bevelT h="38100"/>
            <a:contourClr>
              <a:srgbClr val="C0C0C0"/>
            </a:contourClr>
          </a:sp3d>
        </p:spPr>
      </p:pic>
      <p:pic>
        <p:nvPicPr>
          <p:cNvPr id="25" name="Picture 24">
            <a:extLst>
              <a:ext uri="{FF2B5EF4-FFF2-40B4-BE49-F238E27FC236}">
                <a16:creationId xmlns:a16="http://schemas.microsoft.com/office/drawing/2014/main" id="{2763D3CD-07B8-4C0F-A75E-9E7C44A7CE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607" y="1"/>
            <a:ext cx="12192000" cy="6858000"/>
          </a:xfrm>
          <a:prstGeom prst="rect">
            <a:avLst/>
          </a:prstGeom>
        </p:spPr>
      </p:pic>
      <p:sp>
        <p:nvSpPr>
          <p:cNvPr id="3" name="Subtitle 2"/>
          <p:cNvSpPr>
            <a:spLocks noGrp="1"/>
          </p:cNvSpPr>
          <p:nvPr>
            <p:ph type="subTitle" idx="1"/>
          </p:nvPr>
        </p:nvSpPr>
        <p:spPr>
          <a:xfrm>
            <a:off x="7570383" y="4165600"/>
            <a:ext cx="3707844" cy="1717675"/>
          </a:xfrm>
        </p:spPr>
        <p:txBody>
          <a:bodyPr>
            <a:normAutofit/>
          </a:bodyPr>
          <a:lstStyle/>
          <a:p>
            <a:r>
              <a:rPr lang="en-GB" dirty="0"/>
              <a:t>Alison murphy</a:t>
            </a:r>
          </a:p>
          <a:p>
            <a:r>
              <a:rPr lang="en-GB" dirty="0"/>
              <a:t>Ethics (2)</a:t>
            </a:r>
          </a:p>
        </p:txBody>
      </p:sp>
      <p:sp>
        <p:nvSpPr>
          <p:cNvPr id="2" name="Title 1"/>
          <p:cNvSpPr>
            <a:spLocks noGrp="1"/>
          </p:cNvSpPr>
          <p:nvPr>
            <p:ph type="ctrTitle"/>
          </p:nvPr>
        </p:nvSpPr>
        <p:spPr>
          <a:xfrm>
            <a:off x="7570382" y="957486"/>
            <a:ext cx="3707844" cy="3131913"/>
          </a:xfrm>
        </p:spPr>
        <p:txBody>
          <a:bodyPr>
            <a:normAutofit/>
          </a:bodyPr>
          <a:lstStyle/>
          <a:p>
            <a:r>
              <a:rPr lang="en-GB" sz="4400" dirty="0"/>
              <a:t>Educational research</a:t>
            </a:r>
          </a:p>
        </p:txBody>
      </p:sp>
    </p:spTree>
    <p:extLst>
      <p:ext uri="{BB962C8B-B14F-4D97-AF65-F5344CB8AC3E}">
        <p14:creationId xmlns:p14="http://schemas.microsoft.com/office/powerpoint/2010/main" val="28781635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588878"/>
            <a:ext cx="2844002" cy="3680244"/>
          </a:xfrm>
        </p:spPr>
        <p:txBody>
          <a:bodyPr>
            <a:normAutofit/>
          </a:bodyPr>
          <a:lstStyle/>
          <a:p>
            <a:pPr algn="l"/>
            <a:r>
              <a:rPr lang="en-GB" sz="4400" dirty="0">
                <a:solidFill>
                  <a:srgbClr val="FFFFFF"/>
                </a:solidFill>
              </a:rPr>
              <a:t>Recap -What are Ethics?</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p:cNvSpPr>
            <a:spLocks noGrp="1"/>
          </p:cNvSpPr>
          <p:nvPr>
            <p:ph sz="quarter" idx="13"/>
          </p:nvPr>
        </p:nvSpPr>
        <p:spPr>
          <a:xfrm>
            <a:off x="4634794" y="1049695"/>
            <a:ext cx="6642806" cy="4758611"/>
          </a:xfrm>
        </p:spPr>
        <p:txBody>
          <a:bodyPr anchor="ctr">
            <a:normAutofit/>
          </a:bodyPr>
          <a:lstStyle/>
          <a:p>
            <a:pPr marL="0" indent="0">
              <a:buNone/>
            </a:pPr>
            <a:endParaRPr lang="en-GB" dirty="0">
              <a:latin typeface="Arial" pitchFamily="34" charset="0"/>
              <a:cs typeface="Arial" pitchFamily="34" charset="0"/>
            </a:endParaRP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The moral principles by which we conduct ourselves as researchers</a:t>
            </a:r>
            <a:endParaRPr lang="en-US" dirty="0">
              <a:latin typeface="Arial" pitchFamily="34" charset="0"/>
              <a:cs typeface="Arial" pitchFamily="34" charset="0"/>
            </a:endParaRPr>
          </a:p>
          <a:p>
            <a:endParaRPr lang="en-GB"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459785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588878"/>
            <a:ext cx="2844002" cy="3680244"/>
          </a:xfrm>
        </p:spPr>
        <p:txBody>
          <a:bodyPr>
            <a:normAutofit/>
          </a:bodyPr>
          <a:lstStyle/>
          <a:p>
            <a:pPr algn="l"/>
            <a:r>
              <a:rPr lang="en-GB" sz="4400">
                <a:solidFill>
                  <a:srgbClr val="FFFFFF"/>
                </a:solidFill>
              </a:rPr>
              <a:t>Why do we need ethics?</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p:cNvSpPr>
            <a:spLocks noGrp="1"/>
          </p:cNvSpPr>
          <p:nvPr>
            <p:ph sz="quarter" idx="13"/>
          </p:nvPr>
        </p:nvSpPr>
        <p:spPr>
          <a:xfrm>
            <a:off x="4634794" y="1049695"/>
            <a:ext cx="6642806" cy="4758611"/>
          </a:xfrm>
        </p:spPr>
        <p:txBody>
          <a:bodyPr anchor="ctr">
            <a:normAutofit/>
          </a:bodyPr>
          <a:lstStyle/>
          <a:p>
            <a:pPr>
              <a:lnSpc>
                <a:spcPct val="110000"/>
              </a:lnSpc>
              <a:defRPr/>
            </a:pPr>
            <a:r>
              <a:rPr lang="en-GB" sz="1500">
                <a:latin typeface="Arial" pitchFamily="34" charset="0"/>
                <a:cs typeface="Arial" pitchFamily="34" charset="0"/>
              </a:rPr>
              <a:t>As researchers we have we have a moral obligation</a:t>
            </a:r>
          </a:p>
          <a:p>
            <a:pPr lvl="1">
              <a:lnSpc>
                <a:spcPct val="110000"/>
              </a:lnSpc>
              <a:defRPr/>
            </a:pPr>
            <a:endParaRPr lang="en-GB" sz="1500">
              <a:latin typeface="Arial" pitchFamily="34" charset="0"/>
              <a:cs typeface="Arial" pitchFamily="34" charset="0"/>
            </a:endParaRPr>
          </a:p>
          <a:p>
            <a:pPr lvl="1">
              <a:lnSpc>
                <a:spcPct val="110000"/>
              </a:lnSpc>
              <a:defRPr/>
            </a:pPr>
            <a:r>
              <a:rPr lang="en-GB" sz="1500">
                <a:latin typeface="Arial" pitchFamily="34" charset="0"/>
                <a:cs typeface="Arial" pitchFamily="34" charset="0"/>
              </a:rPr>
              <a:t>To our participants</a:t>
            </a:r>
          </a:p>
          <a:p>
            <a:pPr lvl="1">
              <a:lnSpc>
                <a:spcPct val="110000"/>
              </a:lnSpc>
              <a:defRPr/>
            </a:pPr>
            <a:endParaRPr lang="en-GB" sz="1500">
              <a:latin typeface="Arial" pitchFamily="34" charset="0"/>
              <a:cs typeface="Arial" pitchFamily="34" charset="0"/>
            </a:endParaRPr>
          </a:p>
          <a:p>
            <a:pPr lvl="1">
              <a:lnSpc>
                <a:spcPct val="110000"/>
              </a:lnSpc>
              <a:defRPr/>
            </a:pPr>
            <a:r>
              <a:rPr lang="en-GB" sz="1500">
                <a:latin typeface="Arial" pitchFamily="34" charset="0"/>
                <a:cs typeface="Arial" pitchFamily="34" charset="0"/>
              </a:rPr>
              <a:t>To the academic/professional field</a:t>
            </a:r>
          </a:p>
          <a:p>
            <a:pPr lvl="1">
              <a:lnSpc>
                <a:spcPct val="110000"/>
              </a:lnSpc>
              <a:defRPr/>
            </a:pPr>
            <a:endParaRPr lang="en-GB" sz="1500">
              <a:latin typeface="Arial" pitchFamily="34" charset="0"/>
              <a:cs typeface="Arial" pitchFamily="34" charset="0"/>
            </a:endParaRPr>
          </a:p>
          <a:p>
            <a:pPr lvl="1">
              <a:lnSpc>
                <a:spcPct val="110000"/>
              </a:lnSpc>
              <a:defRPr/>
            </a:pPr>
            <a:r>
              <a:rPr lang="en-GB" sz="1500">
                <a:latin typeface="Arial" pitchFamily="34" charset="0"/>
                <a:cs typeface="Arial" pitchFamily="34" charset="0"/>
              </a:rPr>
              <a:t>To our employers/funding body</a:t>
            </a:r>
          </a:p>
          <a:p>
            <a:pPr lvl="1">
              <a:lnSpc>
                <a:spcPct val="110000"/>
              </a:lnSpc>
              <a:defRPr/>
            </a:pPr>
            <a:endParaRPr lang="en-GB" sz="1500">
              <a:latin typeface="Arial" pitchFamily="34" charset="0"/>
              <a:cs typeface="Arial" pitchFamily="34" charset="0"/>
            </a:endParaRPr>
          </a:p>
          <a:p>
            <a:pPr lvl="1">
              <a:lnSpc>
                <a:spcPct val="110000"/>
              </a:lnSpc>
              <a:defRPr/>
            </a:pPr>
            <a:r>
              <a:rPr lang="en-GB" sz="1500">
                <a:latin typeface="Arial" pitchFamily="34" charset="0"/>
                <a:cs typeface="Arial" pitchFamily="34" charset="0"/>
              </a:rPr>
              <a:t>To ourselves</a:t>
            </a:r>
          </a:p>
          <a:p>
            <a:pPr lvl="1">
              <a:lnSpc>
                <a:spcPct val="110000"/>
              </a:lnSpc>
              <a:defRPr/>
            </a:pPr>
            <a:endParaRPr lang="en-GB" sz="1500">
              <a:latin typeface="Arial" pitchFamily="34" charset="0"/>
              <a:cs typeface="Arial" pitchFamily="34" charset="0"/>
            </a:endParaRPr>
          </a:p>
          <a:p>
            <a:pPr lvl="1">
              <a:lnSpc>
                <a:spcPct val="110000"/>
              </a:lnSpc>
              <a:defRPr/>
            </a:pPr>
            <a:endParaRPr lang="en-GB" sz="1500">
              <a:latin typeface="Arial" pitchFamily="34" charset="0"/>
              <a:cs typeface="Arial" pitchFamily="34" charset="0"/>
            </a:endParaRPr>
          </a:p>
          <a:p>
            <a:pPr>
              <a:lnSpc>
                <a:spcPct val="110000"/>
              </a:lnSpc>
              <a:defRPr/>
            </a:pPr>
            <a:r>
              <a:rPr lang="en-GB" sz="1500">
                <a:latin typeface="Arial" pitchFamily="34" charset="0"/>
                <a:cs typeface="Arial" pitchFamily="34" charset="0"/>
              </a:rPr>
              <a:t>Students and professionals alike have this obligation</a:t>
            </a:r>
          </a:p>
          <a:p>
            <a:pPr>
              <a:lnSpc>
                <a:spcPct val="110000"/>
              </a:lnSpc>
            </a:pPr>
            <a:endParaRPr lang="en-GB" sz="150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1112691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588878"/>
            <a:ext cx="2844002" cy="3680244"/>
          </a:xfrm>
        </p:spPr>
        <p:txBody>
          <a:bodyPr>
            <a:normAutofit/>
          </a:bodyPr>
          <a:lstStyle/>
          <a:p>
            <a:pPr algn="l"/>
            <a:r>
              <a:rPr lang="en-GB" sz="4100">
                <a:solidFill>
                  <a:srgbClr val="FFFFFF"/>
                </a:solidFill>
              </a:rPr>
              <a:t>Questions to consider?</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p:cNvSpPr>
            <a:spLocks noGrp="1"/>
          </p:cNvSpPr>
          <p:nvPr>
            <p:ph sz="quarter" idx="13"/>
          </p:nvPr>
        </p:nvSpPr>
        <p:spPr>
          <a:xfrm>
            <a:off x="4634794" y="1049695"/>
            <a:ext cx="6642806" cy="4758611"/>
          </a:xfrm>
        </p:spPr>
        <p:txBody>
          <a:bodyPr anchor="ctr">
            <a:normAutofit/>
          </a:bodyPr>
          <a:lstStyle/>
          <a:p>
            <a:pPr>
              <a:lnSpc>
                <a:spcPct val="110000"/>
              </a:lnSpc>
              <a:defRPr/>
            </a:pPr>
            <a:r>
              <a:rPr lang="en-GB" sz="1300">
                <a:latin typeface="Arial" pitchFamily="34" charset="0"/>
                <a:cs typeface="Arial" pitchFamily="34" charset="0"/>
              </a:rPr>
              <a:t>Do the benefits of research outweigh the harm that can be caused by the research?</a:t>
            </a:r>
          </a:p>
          <a:p>
            <a:pPr>
              <a:lnSpc>
                <a:spcPct val="110000"/>
              </a:lnSpc>
              <a:defRPr/>
            </a:pPr>
            <a:endParaRPr lang="en-GB" sz="1300">
              <a:latin typeface="Arial" pitchFamily="34" charset="0"/>
              <a:cs typeface="Arial" pitchFamily="34" charset="0"/>
            </a:endParaRPr>
          </a:p>
          <a:p>
            <a:pPr>
              <a:lnSpc>
                <a:spcPct val="110000"/>
              </a:lnSpc>
              <a:defRPr/>
            </a:pPr>
            <a:r>
              <a:rPr lang="en-GB" sz="1300">
                <a:latin typeface="Arial" pitchFamily="34" charset="0"/>
                <a:cs typeface="Arial" pitchFamily="34" charset="0"/>
              </a:rPr>
              <a:t>In human testing we aim for no harm… Why?</a:t>
            </a:r>
          </a:p>
          <a:p>
            <a:pPr>
              <a:lnSpc>
                <a:spcPct val="110000"/>
              </a:lnSpc>
              <a:defRPr/>
            </a:pPr>
            <a:endParaRPr lang="en-GB" sz="1300">
              <a:latin typeface="Arial" pitchFamily="34" charset="0"/>
              <a:cs typeface="Arial" pitchFamily="34" charset="0"/>
            </a:endParaRPr>
          </a:p>
          <a:p>
            <a:pPr>
              <a:lnSpc>
                <a:spcPct val="110000"/>
              </a:lnSpc>
              <a:defRPr/>
            </a:pPr>
            <a:r>
              <a:rPr lang="en-GB" sz="1300">
                <a:latin typeface="Arial" pitchFamily="34" charset="0"/>
                <a:cs typeface="Arial" pitchFamily="34" charset="0"/>
              </a:rPr>
              <a:t>Is temporary distress harmful? What if the research is highly significant?</a:t>
            </a:r>
          </a:p>
          <a:p>
            <a:pPr lvl="1">
              <a:lnSpc>
                <a:spcPct val="110000"/>
              </a:lnSpc>
              <a:defRPr/>
            </a:pPr>
            <a:endParaRPr lang="en-GB" sz="1300">
              <a:latin typeface="Arial" pitchFamily="34" charset="0"/>
              <a:cs typeface="Arial" pitchFamily="34" charset="0"/>
            </a:endParaRPr>
          </a:p>
          <a:p>
            <a:pPr>
              <a:lnSpc>
                <a:spcPct val="110000"/>
              </a:lnSpc>
              <a:defRPr/>
            </a:pPr>
            <a:r>
              <a:rPr lang="en-GB" sz="1300">
                <a:latin typeface="Arial" pitchFamily="34" charset="0"/>
                <a:cs typeface="Arial" pitchFamily="34" charset="0"/>
              </a:rPr>
              <a:t>Do researchers have a Responsibility to the participants?</a:t>
            </a:r>
          </a:p>
          <a:p>
            <a:pPr>
              <a:lnSpc>
                <a:spcPct val="110000"/>
              </a:lnSpc>
              <a:defRPr/>
            </a:pPr>
            <a:endParaRPr lang="en-GB" sz="1300">
              <a:latin typeface="Arial" pitchFamily="34" charset="0"/>
              <a:cs typeface="Arial" pitchFamily="34" charset="0"/>
            </a:endParaRPr>
          </a:p>
          <a:p>
            <a:pPr>
              <a:lnSpc>
                <a:spcPct val="110000"/>
              </a:lnSpc>
              <a:defRPr/>
            </a:pPr>
            <a:r>
              <a:rPr lang="en-GB" sz="1300">
                <a:latin typeface="Arial" pitchFamily="34" charset="0"/>
                <a:cs typeface="Arial" pitchFamily="34" charset="0"/>
              </a:rPr>
              <a:t>Are researchers in positions of trust?</a:t>
            </a:r>
          </a:p>
          <a:p>
            <a:pPr>
              <a:lnSpc>
                <a:spcPct val="110000"/>
              </a:lnSpc>
              <a:defRPr/>
            </a:pPr>
            <a:endParaRPr lang="en-GB" sz="1300">
              <a:latin typeface="Arial" pitchFamily="34" charset="0"/>
              <a:cs typeface="Arial" pitchFamily="34" charset="0"/>
            </a:endParaRPr>
          </a:p>
          <a:p>
            <a:pPr>
              <a:lnSpc>
                <a:spcPct val="110000"/>
              </a:lnSpc>
              <a:defRPr/>
            </a:pPr>
            <a:r>
              <a:rPr lang="en-GB" sz="1300">
                <a:latin typeface="Arial" pitchFamily="34" charset="0"/>
                <a:cs typeface="Arial" pitchFamily="34" charset="0"/>
              </a:rPr>
              <a:t>Can researchers unwittingly abuse their position?</a:t>
            </a:r>
          </a:p>
          <a:p>
            <a:pPr>
              <a:lnSpc>
                <a:spcPct val="110000"/>
              </a:lnSpc>
            </a:pPr>
            <a:endParaRPr lang="en-GB" sz="130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18524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588878"/>
            <a:ext cx="2844002" cy="3680244"/>
          </a:xfrm>
        </p:spPr>
        <p:txBody>
          <a:bodyPr>
            <a:normAutofit/>
          </a:bodyPr>
          <a:lstStyle/>
          <a:p>
            <a:pPr algn="l"/>
            <a:r>
              <a:rPr lang="en-GB" sz="3700">
                <a:solidFill>
                  <a:srgbClr val="FFFFFF"/>
                </a:solidFill>
              </a:rPr>
              <a:t>Discussion</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p:cNvSpPr>
            <a:spLocks noGrp="1"/>
          </p:cNvSpPr>
          <p:nvPr>
            <p:ph sz="quarter" idx="13"/>
          </p:nvPr>
        </p:nvSpPr>
        <p:spPr>
          <a:xfrm>
            <a:off x="4634794" y="1049695"/>
            <a:ext cx="6642806" cy="4758611"/>
          </a:xfrm>
        </p:spPr>
        <p:txBody>
          <a:bodyPr anchor="ctr">
            <a:normAutofit/>
          </a:bodyPr>
          <a:lstStyle/>
          <a:p>
            <a:pPr>
              <a:lnSpc>
                <a:spcPct val="110000"/>
              </a:lnSpc>
            </a:pPr>
            <a:r>
              <a:rPr lang="en-GB" sz="1500" dirty="0"/>
              <a:t>Hypothetical research proposal –what are the ethical dilemmas here?</a:t>
            </a:r>
          </a:p>
          <a:p>
            <a:pPr>
              <a:lnSpc>
                <a:spcPct val="110000"/>
              </a:lnSpc>
            </a:pPr>
            <a:endParaRPr lang="en-GB" sz="1500" dirty="0"/>
          </a:p>
          <a:p>
            <a:pPr>
              <a:lnSpc>
                <a:spcPct val="110000"/>
              </a:lnSpc>
            </a:pPr>
            <a:r>
              <a:rPr lang="en-GB" sz="1500" dirty="0"/>
              <a:t>This study aims to determine the effects of positive reinforcement on the attainment levels of children with ALN. The study will observe the effects of positive, neutral and negative feedback on three groups of fifty children each in foundation phase settings. </a:t>
            </a:r>
          </a:p>
          <a:p>
            <a:pPr lvl="1">
              <a:lnSpc>
                <a:spcPct val="110000"/>
              </a:lnSpc>
            </a:pPr>
            <a:r>
              <a:rPr lang="en-GB" sz="1500" dirty="0"/>
              <a:t>Positive feedback will purely focus on the things the children have achieved</a:t>
            </a:r>
          </a:p>
          <a:p>
            <a:pPr lvl="1">
              <a:lnSpc>
                <a:spcPct val="110000"/>
              </a:lnSpc>
            </a:pPr>
            <a:r>
              <a:rPr lang="en-GB" sz="1500" dirty="0"/>
              <a:t>Negative feedback will purely focus on the things the children have failed at</a:t>
            </a:r>
          </a:p>
          <a:p>
            <a:pPr lvl="1">
              <a:lnSpc>
                <a:spcPct val="110000"/>
              </a:lnSpc>
            </a:pPr>
            <a:r>
              <a:rPr lang="en-GB" sz="1500" dirty="0"/>
              <a:t>The neutral group will be the control group and will receive feedback on all aspects of work and behaviour</a:t>
            </a:r>
          </a:p>
          <a:p>
            <a:pPr marL="0" indent="0">
              <a:lnSpc>
                <a:spcPct val="110000"/>
              </a:lnSpc>
              <a:buNone/>
            </a:pPr>
            <a:r>
              <a:rPr lang="en-GB" sz="1500" dirty="0"/>
              <a:t>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106797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588878"/>
            <a:ext cx="2844002" cy="3680244"/>
          </a:xfrm>
        </p:spPr>
        <p:txBody>
          <a:bodyPr>
            <a:normAutofit/>
          </a:bodyPr>
          <a:lstStyle/>
          <a:p>
            <a:pPr algn="l"/>
            <a:r>
              <a:rPr lang="en-GB" sz="4400">
                <a:solidFill>
                  <a:srgbClr val="FFFFFF"/>
                </a:solidFill>
              </a:rPr>
              <a:t>Terms</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p:cNvSpPr>
            <a:spLocks noGrp="1"/>
          </p:cNvSpPr>
          <p:nvPr>
            <p:ph sz="quarter" idx="13"/>
          </p:nvPr>
        </p:nvSpPr>
        <p:spPr>
          <a:xfrm>
            <a:off x="4634794" y="1049695"/>
            <a:ext cx="6642806" cy="4758611"/>
          </a:xfrm>
        </p:spPr>
        <p:txBody>
          <a:bodyPr anchor="ctr">
            <a:normAutofit/>
          </a:bodyPr>
          <a:lstStyle/>
          <a:p>
            <a:r>
              <a:rPr lang="en-GB" dirty="0">
                <a:latin typeface="Arial" panose="020B0604020202020204" pitchFamily="34" charset="0"/>
                <a:cs typeface="Arial" pitchFamily="34" charset="0"/>
              </a:rPr>
              <a:t>Beneficence - </a:t>
            </a:r>
            <a:r>
              <a:rPr lang="en-GB" b="1" dirty="0">
                <a:latin typeface="Arial" panose="020B0604020202020204" pitchFamily="34" charset="0"/>
                <a:cs typeface="Arial" panose="020B0604020202020204" pitchFamily="34" charset="0"/>
              </a:rPr>
              <a:t>researchers</a:t>
            </a:r>
            <a:r>
              <a:rPr lang="en-GB" dirty="0">
                <a:latin typeface="Arial" panose="020B0604020202020204" pitchFamily="34" charset="0"/>
                <a:cs typeface="Arial" panose="020B0604020202020204" pitchFamily="34" charset="0"/>
              </a:rPr>
              <a:t> should have the welfare of the </a:t>
            </a:r>
            <a:r>
              <a:rPr lang="en-GB" b="1" dirty="0">
                <a:latin typeface="Arial" panose="020B0604020202020204" pitchFamily="34" charset="0"/>
                <a:cs typeface="Arial" panose="020B0604020202020204" pitchFamily="34" charset="0"/>
              </a:rPr>
              <a:t>research</a:t>
            </a:r>
            <a:r>
              <a:rPr lang="en-GB" dirty="0">
                <a:latin typeface="Arial" panose="020B0604020202020204" pitchFamily="34" charset="0"/>
                <a:cs typeface="Arial" panose="020B0604020202020204" pitchFamily="34" charset="0"/>
              </a:rPr>
              <a:t> participant as a goal of any clinical trial or other </a:t>
            </a:r>
            <a:r>
              <a:rPr lang="en-GB" b="1" dirty="0">
                <a:latin typeface="Arial" panose="020B0604020202020204" pitchFamily="34" charset="0"/>
                <a:cs typeface="Arial" panose="020B0604020202020204" pitchFamily="34" charset="0"/>
              </a:rPr>
              <a:t>research</a:t>
            </a:r>
            <a:r>
              <a:rPr lang="en-GB" dirty="0">
                <a:latin typeface="Arial" panose="020B0604020202020204" pitchFamily="34" charset="0"/>
                <a:cs typeface="Arial" panose="020B0604020202020204" pitchFamily="34" charset="0"/>
              </a:rPr>
              <a:t> study</a:t>
            </a:r>
          </a:p>
          <a:p>
            <a:endParaRPr lang="en-GB" dirty="0">
              <a:latin typeface="Arial" panose="020B0604020202020204" pitchFamily="34" charset="0"/>
              <a:cs typeface="Arial" panose="020B0604020202020204" pitchFamily="34" charset="0"/>
            </a:endParaRPr>
          </a:p>
          <a:p>
            <a:r>
              <a:rPr lang="en-GB" dirty="0" err="1">
                <a:latin typeface="Arial" pitchFamily="34" charset="0"/>
                <a:cs typeface="Arial" pitchFamily="34" charset="0"/>
              </a:rPr>
              <a:t>Nonmaleficence</a:t>
            </a:r>
            <a:r>
              <a:rPr lang="en-GB" dirty="0">
                <a:latin typeface="Arial" pitchFamily="34" charset="0"/>
                <a:cs typeface="Arial" pitchFamily="34" charset="0"/>
              </a:rPr>
              <a:t> – </a:t>
            </a:r>
            <a:r>
              <a:rPr lang="en-GB" b="1" dirty="0">
                <a:latin typeface="Arial" pitchFamily="34" charset="0"/>
                <a:cs typeface="Arial" pitchFamily="34" charset="0"/>
              </a:rPr>
              <a:t>Researchers</a:t>
            </a:r>
            <a:r>
              <a:rPr lang="en-GB" dirty="0">
                <a:latin typeface="Arial" pitchFamily="34" charset="0"/>
                <a:cs typeface="Arial" pitchFamily="34" charset="0"/>
              </a:rPr>
              <a:t> should design </a:t>
            </a:r>
            <a:r>
              <a:rPr lang="en-GB" b="1" dirty="0">
                <a:latin typeface="Arial" pitchFamily="34" charset="0"/>
                <a:cs typeface="Arial" pitchFamily="34" charset="0"/>
              </a:rPr>
              <a:t>research</a:t>
            </a:r>
            <a:r>
              <a:rPr lang="en-GB" dirty="0">
                <a:latin typeface="Arial" pitchFamily="34" charset="0"/>
                <a:cs typeface="Arial" pitchFamily="34" charset="0"/>
              </a:rPr>
              <a:t> to be non-harming or inflicting the least harm possible to reach a beneficial outcome.</a:t>
            </a:r>
          </a:p>
          <a:p>
            <a:endParaRPr lang="en-GB"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9262648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588878"/>
            <a:ext cx="2844002" cy="3680244"/>
          </a:xfrm>
        </p:spPr>
        <p:txBody>
          <a:bodyPr>
            <a:normAutofit/>
          </a:bodyPr>
          <a:lstStyle/>
          <a:p>
            <a:pPr algn="l"/>
            <a:r>
              <a:rPr lang="en-GB" sz="4400">
                <a:solidFill>
                  <a:srgbClr val="FFFFFF"/>
                </a:solidFill>
              </a:rPr>
              <a:t>What to do</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p:cNvSpPr>
            <a:spLocks noGrp="1"/>
          </p:cNvSpPr>
          <p:nvPr>
            <p:ph sz="quarter" idx="13"/>
          </p:nvPr>
        </p:nvSpPr>
        <p:spPr>
          <a:xfrm>
            <a:off x="4634794" y="1049695"/>
            <a:ext cx="6642806" cy="4758611"/>
          </a:xfrm>
        </p:spPr>
        <p:txBody>
          <a:bodyPr anchor="ctr">
            <a:normAutofit/>
          </a:bodyPr>
          <a:lstStyle/>
          <a:p>
            <a:pPr>
              <a:lnSpc>
                <a:spcPct val="110000"/>
              </a:lnSpc>
              <a:defRPr/>
            </a:pPr>
            <a:r>
              <a:rPr lang="en-GB" sz="1500" b="1">
                <a:latin typeface="Arial" pitchFamily="34" charset="0"/>
                <a:cs typeface="Arial" pitchFamily="34" charset="0"/>
              </a:rPr>
              <a:t>Act with Integrity</a:t>
            </a:r>
          </a:p>
          <a:p>
            <a:pPr lvl="1">
              <a:lnSpc>
                <a:spcPct val="110000"/>
              </a:lnSpc>
              <a:defRPr/>
            </a:pPr>
            <a:r>
              <a:rPr lang="en-GB" sz="1500">
                <a:latin typeface="Arial" pitchFamily="34" charset="0"/>
                <a:cs typeface="Arial" pitchFamily="34" charset="0"/>
              </a:rPr>
              <a:t>We report our findings truthfully and honestly – even if they aren’t what we wanted to see!</a:t>
            </a:r>
          </a:p>
          <a:p>
            <a:pPr lvl="1">
              <a:lnSpc>
                <a:spcPct val="110000"/>
              </a:lnSpc>
              <a:defRPr/>
            </a:pPr>
            <a:r>
              <a:rPr lang="en-GB" sz="1500">
                <a:latin typeface="Arial" pitchFamily="34" charset="0"/>
                <a:cs typeface="Arial" pitchFamily="34" charset="0"/>
              </a:rPr>
              <a:t>We respect the work of others, even if we disagree with it</a:t>
            </a:r>
          </a:p>
          <a:p>
            <a:pPr lvl="2">
              <a:lnSpc>
                <a:spcPct val="110000"/>
              </a:lnSpc>
              <a:defRPr/>
            </a:pPr>
            <a:r>
              <a:rPr lang="en-GB" sz="1500">
                <a:latin typeface="Arial" pitchFamily="34" charset="0"/>
                <a:cs typeface="Arial" pitchFamily="34" charset="0"/>
              </a:rPr>
              <a:t>Prove it wrong scientifically!</a:t>
            </a:r>
          </a:p>
          <a:p>
            <a:pPr lvl="2">
              <a:lnSpc>
                <a:spcPct val="110000"/>
              </a:lnSpc>
              <a:defRPr/>
            </a:pPr>
            <a:endParaRPr lang="en-GB" sz="1500">
              <a:latin typeface="Arial" pitchFamily="34" charset="0"/>
              <a:cs typeface="Arial" pitchFamily="34" charset="0"/>
            </a:endParaRPr>
          </a:p>
          <a:p>
            <a:pPr lvl="2">
              <a:lnSpc>
                <a:spcPct val="110000"/>
              </a:lnSpc>
              <a:defRPr/>
            </a:pPr>
            <a:endParaRPr lang="en-GB" sz="1500">
              <a:latin typeface="Arial" pitchFamily="34" charset="0"/>
              <a:cs typeface="Arial" pitchFamily="34" charset="0"/>
            </a:endParaRPr>
          </a:p>
          <a:p>
            <a:pPr>
              <a:lnSpc>
                <a:spcPct val="110000"/>
              </a:lnSpc>
              <a:defRPr/>
            </a:pPr>
            <a:r>
              <a:rPr lang="en-GB" sz="1500" b="1">
                <a:latin typeface="Arial" pitchFamily="34" charset="0"/>
                <a:cs typeface="Arial" pitchFamily="34" charset="0"/>
              </a:rPr>
              <a:t>Respect for our clients/participants</a:t>
            </a:r>
          </a:p>
          <a:p>
            <a:pPr lvl="1">
              <a:lnSpc>
                <a:spcPct val="110000"/>
              </a:lnSpc>
              <a:defRPr/>
            </a:pPr>
            <a:r>
              <a:rPr lang="en-GB" sz="1500">
                <a:latin typeface="Arial" pitchFamily="34" charset="0"/>
                <a:cs typeface="Arial" pitchFamily="34" charset="0"/>
              </a:rPr>
              <a:t>The right to informed consent</a:t>
            </a:r>
          </a:p>
          <a:p>
            <a:pPr lvl="1">
              <a:lnSpc>
                <a:spcPct val="110000"/>
              </a:lnSpc>
              <a:defRPr/>
            </a:pPr>
            <a:r>
              <a:rPr lang="en-GB" sz="1500">
                <a:latin typeface="Arial" pitchFamily="34" charset="0"/>
                <a:cs typeface="Arial" pitchFamily="34" charset="0"/>
              </a:rPr>
              <a:t>The right to withdraw from studies/treatment</a:t>
            </a:r>
          </a:p>
          <a:p>
            <a:pPr lvl="1">
              <a:lnSpc>
                <a:spcPct val="110000"/>
              </a:lnSpc>
              <a:defRPr/>
            </a:pPr>
            <a:r>
              <a:rPr lang="en-GB" sz="1500">
                <a:latin typeface="Arial" pitchFamily="34" charset="0"/>
                <a:cs typeface="Arial" pitchFamily="34" charset="0"/>
              </a:rPr>
              <a:t>The right to be fully informed of the study they are taking part in</a:t>
            </a:r>
            <a:endParaRPr lang="en-US" sz="1500">
              <a:latin typeface="Arial" pitchFamily="34" charset="0"/>
              <a:cs typeface="Arial" pitchFamily="34" charset="0"/>
            </a:endParaRPr>
          </a:p>
          <a:p>
            <a:pPr>
              <a:lnSpc>
                <a:spcPct val="110000"/>
              </a:lnSpc>
            </a:pPr>
            <a:endParaRPr lang="en-GB" sz="150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093949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588878"/>
            <a:ext cx="2844002" cy="3680244"/>
          </a:xfrm>
        </p:spPr>
        <p:txBody>
          <a:bodyPr>
            <a:normAutofit/>
          </a:bodyPr>
          <a:lstStyle/>
          <a:p>
            <a:pPr algn="l"/>
            <a:r>
              <a:rPr lang="en-GB" sz="4400">
                <a:solidFill>
                  <a:srgbClr val="FFFFFF"/>
                </a:solidFill>
              </a:rPr>
              <a:t>How do ethics help us?</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p:cNvSpPr>
            <a:spLocks noGrp="1"/>
          </p:cNvSpPr>
          <p:nvPr>
            <p:ph sz="quarter" idx="13"/>
          </p:nvPr>
        </p:nvSpPr>
        <p:spPr>
          <a:xfrm>
            <a:off x="4634794" y="1049695"/>
            <a:ext cx="6642806" cy="4758611"/>
          </a:xfrm>
        </p:spPr>
        <p:txBody>
          <a:bodyPr anchor="ctr">
            <a:normAutofit/>
          </a:bodyPr>
          <a:lstStyle/>
          <a:p>
            <a:pPr>
              <a:defRPr/>
            </a:pPr>
            <a:r>
              <a:rPr lang="en-GB">
                <a:latin typeface="Arial" pitchFamily="34" charset="0"/>
                <a:cs typeface="Arial" pitchFamily="34" charset="0"/>
              </a:rPr>
              <a:t>Ensure no undue harm is caused to participants</a:t>
            </a:r>
          </a:p>
          <a:p>
            <a:pPr>
              <a:defRPr/>
            </a:pPr>
            <a:endParaRPr lang="en-GB">
              <a:latin typeface="Arial" pitchFamily="34" charset="0"/>
              <a:cs typeface="Arial" pitchFamily="34" charset="0"/>
            </a:endParaRPr>
          </a:p>
          <a:p>
            <a:pPr>
              <a:defRPr/>
            </a:pPr>
            <a:r>
              <a:rPr lang="en-GB">
                <a:latin typeface="Arial" pitchFamily="34" charset="0"/>
                <a:cs typeface="Arial" pitchFamily="34" charset="0"/>
              </a:rPr>
              <a:t>Counteract power issues</a:t>
            </a:r>
          </a:p>
          <a:p>
            <a:pPr lvl="1">
              <a:defRPr/>
            </a:pPr>
            <a:r>
              <a:rPr lang="en-GB">
                <a:latin typeface="Arial" pitchFamily="34" charset="0"/>
                <a:cs typeface="Arial" pitchFamily="34" charset="0"/>
              </a:rPr>
              <a:t>protection against researcher’s evil ideas!</a:t>
            </a:r>
          </a:p>
          <a:p>
            <a:pPr lvl="1">
              <a:defRPr/>
            </a:pPr>
            <a:endParaRPr lang="en-GB">
              <a:latin typeface="Arial" pitchFamily="34" charset="0"/>
              <a:cs typeface="Arial" pitchFamily="34" charset="0"/>
            </a:endParaRPr>
          </a:p>
          <a:p>
            <a:pPr lvl="1">
              <a:defRPr/>
            </a:pPr>
            <a:endParaRPr lang="en-GB">
              <a:latin typeface="Arial" pitchFamily="34" charset="0"/>
              <a:cs typeface="Arial" pitchFamily="34" charset="0"/>
            </a:endParaRPr>
          </a:p>
          <a:p>
            <a:pPr>
              <a:defRPr/>
            </a:pPr>
            <a:r>
              <a:rPr lang="en-GB">
                <a:latin typeface="Arial" pitchFamily="34" charset="0"/>
                <a:cs typeface="Arial" pitchFamily="34" charset="0"/>
              </a:rPr>
              <a:t>Protect ourselves as researchers</a:t>
            </a:r>
          </a:p>
          <a:p>
            <a:endParaRPr lang="en-GB"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809254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588878"/>
            <a:ext cx="2844002" cy="3680244"/>
          </a:xfrm>
        </p:spPr>
        <p:txBody>
          <a:bodyPr>
            <a:normAutofit/>
          </a:bodyPr>
          <a:lstStyle/>
          <a:p>
            <a:pPr algn="l"/>
            <a:r>
              <a:rPr lang="en-GB" sz="4400">
                <a:solidFill>
                  <a:srgbClr val="FFFFFF"/>
                </a:solidFill>
              </a:rPr>
              <a:t>Things to ensure</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p:cNvSpPr>
            <a:spLocks noGrp="1"/>
          </p:cNvSpPr>
          <p:nvPr>
            <p:ph sz="quarter" idx="13"/>
          </p:nvPr>
        </p:nvSpPr>
        <p:spPr>
          <a:xfrm>
            <a:off x="4634794" y="1049695"/>
            <a:ext cx="6642806" cy="4758611"/>
          </a:xfrm>
        </p:spPr>
        <p:txBody>
          <a:bodyPr anchor="ctr">
            <a:normAutofit/>
          </a:bodyPr>
          <a:lstStyle/>
          <a:p>
            <a:pPr>
              <a:lnSpc>
                <a:spcPct val="110000"/>
              </a:lnSpc>
            </a:pPr>
            <a:r>
              <a:rPr lang="en-GB" dirty="0">
                <a:latin typeface="Arial" pitchFamily="34" charset="0"/>
                <a:cs typeface="Arial" pitchFamily="34" charset="0"/>
              </a:rPr>
              <a:t>You have Written </a:t>
            </a:r>
            <a:r>
              <a:rPr lang="en-GB" b="1" u="sng" dirty="0">
                <a:latin typeface="Arial" pitchFamily="34" charset="0"/>
                <a:cs typeface="Arial" pitchFamily="34" charset="0"/>
              </a:rPr>
              <a:t>informed</a:t>
            </a:r>
            <a:r>
              <a:rPr lang="en-GB" dirty="0">
                <a:latin typeface="Arial" pitchFamily="34" charset="0"/>
                <a:cs typeface="Arial" pitchFamily="34" charset="0"/>
              </a:rPr>
              <a:t> consent from the participants</a:t>
            </a:r>
            <a:endParaRPr lang="en-GB">
              <a:latin typeface="Arial" pitchFamily="34" charset="0"/>
              <a:cs typeface="Arial" pitchFamily="34" charset="0"/>
            </a:endParaRPr>
          </a:p>
          <a:p>
            <a:pPr>
              <a:lnSpc>
                <a:spcPct val="110000"/>
              </a:lnSpc>
            </a:pPr>
            <a:endParaRPr lang="en-GB">
              <a:latin typeface="Arial" pitchFamily="34" charset="0"/>
              <a:cs typeface="Arial" pitchFamily="34" charset="0"/>
            </a:endParaRPr>
          </a:p>
          <a:p>
            <a:pPr>
              <a:lnSpc>
                <a:spcPct val="110000"/>
              </a:lnSpc>
            </a:pPr>
            <a:r>
              <a:rPr lang="en-GB" dirty="0">
                <a:latin typeface="Arial" pitchFamily="34" charset="0"/>
                <a:cs typeface="Arial" pitchFamily="34" charset="0"/>
              </a:rPr>
              <a:t>You have informed participants they have the Right to withdraw</a:t>
            </a:r>
            <a:endParaRPr lang="en-GB">
              <a:latin typeface="Arial" pitchFamily="34" charset="0"/>
              <a:cs typeface="Arial" pitchFamily="34" charset="0"/>
            </a:endParaRPr>
          </a:p>
          <a:p>
            <a:pPr marL="109728" indent="0">
              <a:lnSpc>
                <a:spcPct val="110000"/>
              </a:lnSpc>
              <a:buNone/>
            </a:pPr>
            <a:endParaRPr lang="en-GB">
              <a:latin typeface="Arial" pitchFamily="34" charset="0"/>
              <a:cs typeface="Arial" pitchFamily="34" charset="0"/>
            </a:endParaRPr>
          </a:p>
          <a:p>
            <a:pPr>
              <a:lnSpc>
                <a:spcPct val="110000"/>
              </a:lnSpc>
            </a:pPr>
            <a:r>
              <a:rPr lang="en-GB" dirty="0">
                <a:latin typeface="Arial" pitchFamily="34" charset="0"/>
                <a:cs typeface="Arial" pitchFamily="34" charset="0"/>
              </a:rPr>
              <a:t>You disclose the Potential for harm/discomfort/distress</a:t>
            </a:r>
            <a:endParaRPr lang="en-GB">
              <a:latin typeface="Arial" pitchFamily="34" charset="0"/>
              <a:cs typeface="Arial" pitchFamily="34" charset="0"/>
            </a:endParaRPr>
          </a:p>
          <a:p>
            <a:pPr>
              <a:lnSpc>
                <a:spcPct val="110000"/>
              </a:lnSpc>
            </a:pPr>
            <a:endParaRPr lang="en-GB">
              <a:latin typeface="Arial" pitchFamily="34" charset="0"/>
              <a:cs typeface="Arial" pitchFamily="34" charset="0"/>
            </a:endParaRPr>
          </a:p>
          <a:p>
            <a:pPr>
              <a:lnSpc>
                <a:spcPct val="110000"/>
              </a:lnSpc>
            </a:pPr>
            <a:r>
              <a:rPr lang="en-GB" dirty="0">
                <a:latin typeface="Arial" pitchFamily="34" charset="0"/>
                <a:cs typeface="Arial" pitchFamily="34" charset="0"/>
              </a:rPr>
              <a:t>You take measures to ensure Confidentiality/Data Protection </a:t>
            </a:r>
            <a:endParaRPr lang="en-GB">
              <a:latin typeface="Arial" pitchFamily="34" charset="0"/>
              <a:cs typeface="Arial" pitchFamily="34" charset="0"/>
            </a:endParaRPr>
          </a:p>
          <a:p>
            <a:pPr>
              <a:lnSpc>
                <a:spcPct val="110000"/>
              </a:lnSpc>
            </a:pPr>
            <a:endParaRPr lang="en-GB"/>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040218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588878"/>
            <a:ext cx="2844002" cy="3680244"/>
          </a:xfrm>
        </p:spPr>
        <p:txBody>
          <a:bodyPr>
            <a:normAutofit/>
          </a:bodyPr>
          <a:lstStyle/>
          <a:p>
            <a:pPr algn="l"/>
            <a:r>
              <a:rPr lang="en-GB" sz="4400">
                <a:solidFill>
                  <a:srgbClr val="FFFFFF"/>
                </a:solidFill>
              </a:rPr>
              <a:t>So what does that mean?</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p:cNvSpPr>
            <a:spLocks noGrp="1"/>
          </p:cNvSpPr>
          <p:nvPr>
            <p:ph sz="quarter" idx="13"/>
          </p:nvPr>
        </p:nvSpPr>
        <p:spPr>
          <a:xfrm>
            <a:off x="4634794" y="1049695"/>
            <a:ext cx="6642806" cy="4758611"/>
          </a:xfrm>
        </p:spPr>
        <p:txBody>
          <a:bodyPr anchor="ctr">
            <a:normAutofit/>
          </a:bodyPr>
          <a:lstStyle/>
          <a:p>
            <a:r>
              <a:rPr lang="en-GB" b="1" dirty="0"/>
              <a:t>Inform people </a:t>
            </a:r>
            <a:r>
              <a:rPr lang="en-GB" dirty="0"/>
              <a:t>– people have the right to know what you are doing and why you are doing it.</a:t>
            </a:r>
          </a:p>
          <a:p>
            <a:r>
              <a:rPr lang="en-GB" b="1" dirty="0"/>
              <a:t>Ask permission and allow refusal to participate </a:t>
            </a:r>
            <a:r>
              <a:rPr lang="en-GB" dirty="0"/>
              <a:t>– do not assume everyone will be willing to participate. After seeing the information sheet, people have the right to change their minds.</a:t>
            </a:r>
          </a:p>
          <a:p>
            <a:r>
              <a:rPr lang="en-GB" b="1" dirty="0"/>
              <a:t>Get signed consent </a:t>
            </a:r>
            <a:r>
              <a:rPr lang="en-GB" dirty="0"/>
              <a:t>– consent forms attached to the ethics form.</a:t>
            </a:r>
          </a:p>
          <a:p>
            <a:r>
              <a:rPr lang="en-GB" b="1" dirty="0"/>
              <a:t>Respect privacy through anonymity </a:t>
            </a:r>
            <a:r>
              <a:rPr lang="en-GB" dirty="0"/>
              <a:t>– omit names, addresses etc. People are more likely to be honest if they know it will be anonymous.</a:t>
            </a:r>
          </a:p>
          <a:p>
            <a:endParaRPr lang="en-GB"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356274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588878"/>
            <a:ext cx="2844002" cy="3680244"/>
          </a:xfrm>
        </p:spPr>
        <p:txBody>
          <a:bodyPr>
            <a:normAutofit/>
          </a:bodyPr>
          <a:lstStyle/>
          <a:p>
            <a:pPr algn="l"/>
            <a:r>
              <a:rPr lang="en-GB" sz="4400">
                <a:solidFill>
                  <a:srgbClr val="FFFFFF"/>
                </a:solidFill>
              </a:rPr>
              <a:t>So What does that mean?</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p:cNvSpPr>
            <a:spLocks noGrp="1"/>
          </p:cNvSpPr>
          <p:nvPr>
            <p:ph sz="quarter" idx="13"/>
          </p:nvPr>
        </p:nvSpPr>
        <p:spPr>
          <a:xfrm>
            <a:off x="4634794" y="1049695"/>
            <a:ext cx="6642806" cy="4758611"/>
          </a:xfrm>
        </p:spPr>
        <p:txBody>
          <a:bodyPr anchor="ctr">
            <a:normAutofit/>
          </a:bodyPr>
          <a:lstStyle/>
          <a:p>
            <a:r>
              <a:rPr lang="en-GB" b="1" dirty="0"/>
              <a:t>Attribution</a:t>
            </a:r>
            <a:r>
              <a:rPr lang="en-GB" dirty="0"/>
              <a:t> – if anonymity is not possible e.g. if you are using information from an influential person who you want to name, permission must be sought to document their views.  </a:t>
            </a:r>
          </a:p>
          <a:p>
            <a:r>
              <a:rPr lang="en-GB" b="1" dirty="0"/>
              <a:t>Fairness</a:t>
            </a:r>
            <a:r>
              <a:rPr lang="en-GB" dirty="0"/>
              <a:t> – in any test you need to consider if they are fair and can be seen to be so</a:t>
            </a:r>
          </a:p>
          <a:p>
            <a:r>
              <a:rPr lang="en-GB" b="1" dirty="0"/>
              <a:t>Give thanks </a:t>
            </a:r>
            <a:r>
              <a:rPr lang="en-GB" dirty="0"/>
              <a:t>– any help should be acknowledged with thanks </a:t>
            </a:r>
            <a:r>
              <a:rPr lang="en-GB" dirty="0" err="1"/>
              <a:t>eg</a:t>
            </a:r>
            <a:r>
              <a:rPr lang="en-GB" dirty="0"/>
              <a:t> paragraph at end of questionnaire, verbally in interview.</a:t>
            </a:r>
          </a:p>
          <a:p>
            <a:endParaRPr lang="en-GB"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5053877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588878"/>
            <a:ext cx="2844002" cy="3680244"/>
          </a:xfrm>
        </p:spPr>
        <p:txBody>
          <a:bodyPr>
            <a:normAutofit/>
          </a:bodyPr>
          <a:lstStyle/>
          <a:p>
            <a:pPr algn="l"/>
            <a:r>
              <a:rPr lang="en-GB" sz="4400">
                <a:solidFill>
                  <a:srgbClr val="FFFFFF"/>
                </a:solidFill>
              </a:rPr>
              <a:t>Ethics at UWTSD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p:cNvSpPr>
            <a:spLocks noGrp="1"/>
          </p:cNvSpPr>
          <p:nvPr>
            <p:ph sz="quarter" idx="13"/>
          </p:nvPr>
        </p:nvSpPr>
        <p:spPr>
          <a:xfrm>
            <a:off x="4634794" y="1049695"/>
            <a:ext cx="6642806" cy="4758611"/>
          </a:xfrm>
        </p:spPr>
        <p:txBody>
          <a:bodyPr anchor="ctr">
            <a:normAutofit/>
          </a:bodyPr>
          <a:lstStyle/>
          <a:p>
            <a:r>
              <a:rPr lang="en-GB" b="1" dirty="0">
                <a:latin typeface="Arial" pitchFamily="34" charset="0"/>
                <a:cs typeface="Arial" pitchFamily="34" charset="0"/>
              </a:rPr>
              <a:t>University level</a:t>
            </a:r>
          </a:p>
          <a:p>
            <a:pPr marL="0" indent="0">
              <a:buNone/>
            </a:pPr>
            <a:endParaRPr lang="en-GB" b="1" dirty="0">
              <a:latin typeface="Arial" pitchFamily="34" charset="0"/>
              <a:cs typeface="Arial" pitchFamily="34" charset="0"/>
            </a:endParaRPr>
          </a:p>
          <a:p>
            <a:r>
              <a:rPr lang="en-GB" b="1" dirty="0">
                <a:latin typeface="Arial" pitchFamily="34" charset="0"/>
                <a:cs typeface="Arial" pitchFamily="34" charset="0"/>
              </a:rPr>
              <a:t>Faculty level</a:t>
            </a:r>
          </a:p>
          <a:p>
            <a:endParaRPr lang="en-GB" b="1" dirty="0">
              <a:latin typeface="Arial" pitchFamily="34" charset="0"/>
              <a:cs typeface="Arial" pitchFamily="34" charset="0"/>
            </a:endParaRPr>
          </a:p>
          <a:p>
            <a:r>
              <a:rPr lang="en-GB" b="1" dirty="0">
                <a:latin typeface="Arial" pitchFamily="34" charset="0"/>
                <a:cs typeface="Arial" pitchFamily="34" charset="0"/>
              </a:rPr>
              <a:t>School level</a:t>
            </a:r>
          </a:p>
          <a:p>
            <a:endParaRPr lang="en-GB" b="1" dirty="0">
              <a:latin typeface="Arial" pitchFamily="34" charset="0"/>
              <a:cs typeface="Arial" pitchFamily="34" charset="0"/>
            </a:endParaRPr>
          </a:p>
          <a:p>
            <a:r>
              <a:rPr lang="en-GB" b="1" dirty="0">
                <a:latin typeface="Arial" pitchFamily="34" charset="0"/>
                <a:cs typeface="Arial" pitchFamily="34" charset="0"/>
              </a:rPr>
              <a:t>Individual level</a:t>
            </a:r>
          </a:p>
          <a:p>
            <a:endParaRPr lang="en-GB"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277579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588878"/>
            <a:ext cx="2844002" cy="3680244"/>
          </a:xfrm>
        </p:spPr>
        <p:txBody>
          <a:bodyPr>
            <a:normAutofit/>
          </a:bodyPr>
          <a:lstStyle/>
          <a:p>
            <a:pPr algn="l"/>
            <a:r>
              <a:rPr lang="en-GB" sz="2800">
                <a:solidFill>
                  <a:srgbClr val="FFFFFF"/>
                </a:solidFill>
              </a:rPr>
              <a:t>Undergraduate research</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p:cNvSpPr>
            <a:spLocks noGrp="1"/>
          </p:cNvSpPr>
          <p:nvPr>
            <p:ph sz="quarter" idx="13"/>
          </p:nvPr>
        </p:nvSpPr>
        <p:spPr>
          <a:xfrm>
            <a:off x="4634794" y="1049695"/>
            <a:ext cx="6642806" cy="4758611"/>
          </a:xfrm>
        </p:spPr>
        <p:txBody>
          <a:bodyPr anchor="ctr">
            <a:normAutofit/>
          </a:bodyPr>
          <a:lstStyle/>
          <a:p>
            <a:endParaRPr lang="en-GB" b="1" dirty="0"/>
          </a:p>
          <a:p>
            <a:r>
              <a:rPr lang="en-GB" b="1" dirty="0"/>
              <a:t>PG2 form has to be completed for all Undergraduates research</a:t>
            </a:r>
            <a:endParaRPr lang="en-GB" dirty="0"/>
          </a:p>
          <a:p>
            <a:r>
              <a:rPr lang="en-GB" dirty="0"/>
              <a:t>It should be signed off by the supervisor (for independent projects) or module leader (for other types of data collection within modules).  The module coordinator should have oversight of this process.  In any cases where the student wished to involve vulnerable respondents or to work in high risk environments then the form should be referred to the Faculty</a:t>
            </a:r>
          </a:p>
          <a:p>
            <a:endParaRPr lang="en-GB"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8723724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588878"/>
            <a:ext cx="2844002" cy="3680244"/>
          </a:xfrm>
        </p:spPr>
        <p:txBody>
          <a:bodyPr>
            <a:normAutofit/>
          </a:bodyPr>
          <a:lstStyle/>
          <a:p>
            <a:pPr algn="l"/>
            <a:r>
              <a:rPr lang="en-GB" sz="4400">
                <a:solidFill>
                  <a:srgbClr val="FFFFFF"/>
                </a:solidFill>
              </a:rPr>
              <a:t>Task</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p:cNvSpPr>
            <a:spLocks noGrp="1"/>
          </p:cNvSpPr>
          <p:nvPr>
            <p:ph sz="quarter" idx="13"/>
          </p:nvPr>
        </p:nvSpPr>
        <p:spPr>
          <a:xfrm>
            <a:off x="4634794" y="1049695"/>
            <a:ext cx="6642806" cy="4758611"/>
          </a:xfrm>
        </p:spPr>
        <p:txBody>
          <a:bodyPr anchor="ctr">
            <a:normAutofit/>
          </a:bodyPr>
          <a:lstStyle/>
          <a:p>
            <a:r>
              <a:rPr lang="en-GB" dirty="0"/>
              <a:t>In groups Investigate your allocated research projects and; </a:t>
            </a:r>
          </a:p>
          <a:p>
            <a:pPr lvl="1"/>
            <a:r>
              <a:rPr lang="en-GB" dirty="0"/>
              <a:t>Identify the type of research being carried out</a:t>
            </a:r>
          </a:p>
          <a:p>
            <a:pPr lvl="1"/>
            <a:r>
              <a:rPr lang="en-GB" dirty="0"/>
              <a:t>Identify the ethical issues involved</a:t>
            </a:r>
          </a:p>
          <a:p>
            <a:pPr lvl="1"/>
            <a:r>
              <a:rPr lang="en-GB" dirty="0"/>
              <a:t>Determine how the research could have been made ethical</a:t>
            </a:r>
          </a:p>
          <a:p>
            <a:endParaRPr lang="en-GB" dirty="0"/>
          </a:p>
          <a:p>
            <a:r>
              <a:rPr lang="en-GB" dirty="0"/>
              <a:t>We will be presenting the projects back to the rest of the group so please include a short summary of the research in the presentation</a:t>
            </a:r>
          </a:p>
          <a:p>
            <a:pPr lvl="1"/>
            <a:endParaRPr lang="en-GB"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1849002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06403CAC-6103-44C9-B687-A2C18173F2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77669E88-AA72-437F-AA99-859F9E99ED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E3DBC1DC-8B23-45B2-99A1-9800FF7C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4443BA04-6E62-4916-96E0-DD7AE1BB10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a:extLst>
              <a:ext uri="{FF2B5EF4-FFF2-40B4-BE49-F238E27FC236}">
                <a16:creationId xmlns:a16="http://schemas.microsoft.com/office/drawing/2014/main" id="{016D3CCF-90AA-4761-A389-F302E4C53C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59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38FC6125-7266-4FC0-AE04-3E1EB27B94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Content Placeholder 3" descr="Ln52A B">
            <a:hlinkClick r:id="rId4"/>
          </p:cNvPr>
          <p:cNvPicPr>
            <a:picLocks noGrp="1"/>
          </p:cNvPicPr>
          <p:nvPr>
            <p:ph sz="quarter" idx="13"/>
          </p:nvPr>
        </p:nvPicPr>
        <p:blipFill rotWithShape="1">
          <a:blip r:embed="rId5">
            <a:extLst>
              <a:ext uri="{28A0092B-C50C-407E-A947-70E740481C1C}">
                <a14:useLocalDpi xmlns:a14="http://schemas.microsoft.com/office/drawing/2010/main" val="0"/>
              </a:ext>
            </a:extLst>
          </a:blip>
          <a:srcRect r="2" b="9600"/>
          <a:stretch/>
        </p:blipFill>
        <p:spPr bwMode="auto">
          <a:xfrm>
            <a:off x="7315200" y="10"/>
            <a:ext cx="4876800" cy="6857990"/>
          </a:xfrm>
          <a:prstGeom prst="rect">
            <a:avLst/>
          </a:prstGeom>
          <a:noFill/>
        </p:spPr>
      </p:pic>
      <p:sp>
        <p:nvSpPr>
          <p:cNvPr id="2" name="Title 1"/>
          <p:cNvSpPr>
            <a:spLocks noGrp="1"/>
          </p:cNvSpPr>
          <p:nvPr>
            <p:ph type="title"/>
          </p:nvPr>
        </p:nvSpPr>
        <p:spPr>
          <a:xfrm>
            <a:off x="981075" y="1358901"/>
            <a:ext cx="5280026" cy="2730498"/>
          </a:xfrm>
        </p:spPr>
        <p:txBody>
          <a:bodyPr vert="horz" lIns="91440" tIns="45720" rIns="91440" bIns="45720" rtlCol="0" anchor="b">
            <a:normAutofit/>
          </a:bodyPr>
          <a:lstStyle/>
          <a:p>
            <a:r>
              <a:rPr lang="en-US" sz="4800"/>
              <a:t>David Reimer 1965 - 2004</a:t>
            </a:r>
          </a:p>
        </p:txBody>
      </p:sp>
    </p:spTree>
    <p:extLst>
      <p:ext uri="{BB962C8B-B14F-4D97-AF65-F5344CB8AC3E}">
        <p14:creationId xmlns:p14="http://schemas.microsoft.com/office/powerpoint/2010/main" val="3653694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06403CAC-6103-44C9-B687-A2C18173F2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77669E88-AA72-437F-AA99-859F9E99ED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E3DBC1DC-8B23-45B2-99A1-9800FF7C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4443BA04-6E62-4916-96E0-DD7AE1BB10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a:extLst>
              <a:ext uri="{FF2B5EF4-FFF2-40B4-BE49-F238E27FC236}">
                <a16:creationId xmlns:a16="http://schemas.microsoft.com/office/drawing/2014/main" id="{016D3CCF-90AA-4761-A389-F302E4C53C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59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38FC6125-7266-4FC0-AE04-3E1EB27B94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Content Placeholder 3" descr="Maternaldeprivation"/>
          <p:cNvPicPr>
            <a:picLocks noGrp="1"/>
          </p:cNvPicPr>
          <p:nvPr>
            <p:ph sz="quarter" idx="13"/>
          </p:nvPr>
        </p:nvPicPr>
        <p:blipFill rotWithShape="1">
          <a:blip r:embed="rId4">
            <a:extLst>
              <a:ext uri="{28A0092B-C50C-407E-A947-70E740481C1C}">
                <a14:useLocalDpi xmlns:a14="http://schemas.microsoft.com/office/drawing/2010/main" val="0"/>
              </a:ext>
            </a:extLst>
          </a:blip>
          <a:srcRect l="28348" r="14229" b="-1"/>
          <a:stretch/>
        </p:blipFill>
        <p:spPr bwMode="auto">
          <a:xfrm>
            <a:off x="7315200" y="10"/>
            <a:ext cx="4876800" cy="6857990"/>
          </a:xfrm>
          <a:prstGeom prst="rect">
            <a:avLst/>
          </a:prstGeom>
          <a:noFill/>
        </p:spPr>
      </p:pic>
      <p:sp>
        <p:nvSpPr>
          <p:cNvPr id="2" name="Title 1"/>
          <p:cNvSpPr>
            <a:spLocks noGrp="1"/>
          </p:cNvSpPr>
          <p:nvPr>
            <p:ph type="title"/>
          </p:nvPr>
        </p:nvSpPr>
        <p:spPr>
          <a:xfrm>
            <a:off x="981075" y="1358901"/>
            <a:ext cx="5280026" cy="2730498"/>
          </a:xfrm>
        </p:spPr>
        <p:txBody>
          <a:bodyPr vert="horz" lIns="91440" tIns="45720" rIns="91440" bIns="45720" rtlCol="0" anchor="b">
            <a:normAutofit/>
          </a:bodyPr>
          <a:lstStyle/>
          <a:p>
            <a:r>
              <a:rPr lang="en-US" sz="4800"/>
              <a:t>Harry Harlow 1960</a:t>
            </a:r>
          </a:p>
        </p:txBody>
      </p:sp>
    </p:spTree>
    <p:extLst>
      <p:ext uri="{BB962C8B-B14F-4D97-AF65-F5344CB8AC3E}">
        <p14:creationId xmlns:p14="http://schemas.microsoft.com/office/powerpoint/2010/main" val="14450652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06403CAC-6103-44C9-B687-A2C18173F2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77669E88-AA72-437F-AA99-859F9E99ED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E3DBC1DC-8B23-45B2-99A1-9800FF7C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4443BA04-6E62-4916-96E0-DD7AE1BB10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a:extLst>
              <a:ext uri="{FF2B5EF4-FFF2-40B4-BE49-F238E27FC236}">
                <a16:creationId xmlns:a16="http://schemas.microsoft.com/office/drawing/2014/main" id="{016D3CCF-90AA-4761-A389-F302E4C53C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59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38FC6125-7266-4FC0-AE04-3E1EB27B94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Content Placeholder 3" descr="Milgram"/>
          <p:cNvPicPr>
            <a:picLocks noGrp="1"/>
          </p:cNvPicPr>
          <p:nvPr>
            <p:ph sz="quarter" idx="13"/>
          </p:nvPr>
        </p:nvPicPr>
        <p:blipFill rotWithShape="1">
          <a:blip r:embed="rId4">
            <a:extLst>
              <a:ext uri="{28A0092B-C50C-407E-A947-70E740481C1C}">
                <a14:useLocalDpi xmlns:a14="http://schemas.microsoft.com/office/drawing/2010/main" val="0"/>
              </a:ext>
            </a:extLst>
          </a:blip>
          <a:srcRect l="13565" r="29139"/>
          <a:stretch/>
        </p:blipFill>
        <p:spPr bwMode="auto">
          <a:xfrm>
            <a:off x="7315200" y="10"/>
            <a:ext cx="4876800" cy="6857990"/>
          </a:xfrm>
          <a:prstGeom prst="rect">
            <a:avLst/>
          </a:prstGeom>
          <a:noFill/>
        </p:spPr>
      </p:pic>
      <p:sp>
        <p:nvSpPr>
          <p:cNvPr id="2" name="Title 1"/>
          <p:cNvSpPr>
            <a:spLocks noGrp="1"/>
          </p:cNvSpPr>
          <p:nvPr>
            <p:ph type="title"/>
          </p:nvPr>
        </p:nvSpPr>
        <p:spPr>
          <a:xfrm>
            <a:off x="981075" y="1358901"/>
            <a:ext cx="5280026" cy="2730498"/>
          </a:xfrm>
        </p:spPr>
        <p:txBody>
          <a:bodyPr vert="horz" lIns="91440" tIns="45720" rIns="91440" bIns="45720" rtlCol="0" anchor="b">
            <a:normAutofit/>
          </a:bodyPr>
          <a:lstStyle/>
          <a:p>
            <a:r>
              <a:rPr lang="en-US" sz="4800"/>
              <a:t>Milgram Study 1974</a:t>
            </a:r>
            <a:br>
              <a:rPr lang="en-US" sz="4800"/>
            </a:br>
            <a:endParaRPr lang="en-US" sz="4800"/>
          </a:p>
        </p:txBody>
      </p:sp>
    </p:spTree>
    <p:extLst>
      <p:ext uri="{BB962C8B-B14F-4D97-AF65-F5344CB8AC3E}">
        <p14:creationId xmlns:p14="http://schemas.microsoft.com/office/powerpoint/2010/main" val="6419115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E77D5960-B3B3-4AE1-8BBD-3C55D906A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9CB45896-DF82-4158-8135-BB4EF22198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0A29CAD9-00D9-4D79-B982-85CD7FBD3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3F01E04B-E3A4-4B2D-92DF-752C4E7EF9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765896F8-7BC7-4574-8E2B-4A1A603670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Content Placeholder 3" descr="1283987699 1561Fec602">
            <a:hlinkClick r:id="rId4"/>
          </p:cNvPr>
          <p:cNvPicPr>
            <a:picLocks noGrp="1"/>
          </p:cNvPicPr>
          <p:nvPr>
            <p:ph sz="quarter" idx="13"/>
          </p:nvPr>
        </p:nvPicPr>
        <p:blipFill>
          <a:blip r:embed="rId5">
            <a:extLst>
              <a:ext uri="{28A0092B-C50C-407E-A947-70E740481C1C}">
                <a14:useLocalDpi xmlns:a14="http://schemas.microsoft.com/office/drawing/2010/main" val="0"/>
              </a:ext>
            </a:extLst>
          </a:blip>
          <a:stretch>
            <a:fillRect/>
          </a:stretch>
        </p:blipFill>
        <p:spPr bwMode="auto">
          <a:xfrm>
            <a:off x="2112217" y="957486"/>
            <a:ext cx="3698237" cy="4940394"/>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p:cNvSpPr>
            <a:spLocks noGrp="1"/>
          </p:cNvSpPr>
          <p:nvPr>
            <p:ph type="title"/>
          </p:nvPr>
        </p:nvSpPr>
        <p:spPr>
          <a:xfrm>
            <a:off x="7570382" y="957486"/>
            <a:ext cx="3707844" cy="3131913"/>
          </a:xfrm>
        </p:spPr>
        <p:txBody>
          <a:bodyPr vert="horz" lIns="91440" tIns="45720" rIns="91440" bIns="45720" rtlCol="0" anchor="b">
            <a:normAutofit/>
          </a:bodyPr>
          <a:lstStyle/>
          <a:p>
            <a:r>
              <a:rPr lang="en-US" sz="4400"/>
              <a:t>Learned Helplessness 1965</a:t>
            </a:r>
            <a:br>
              <a:rPr lang="en-US" sz="4400"/>
            </a:br>
            <a:endParaRPr lang="en-US" sz="4400"/>
          </a:p>
        </p:txBody>
      </p:sp>
    </p:spTree>
    <p:extLst>
      <p:ext uri="{BB962C8B-B14F-4D97-AF65-F5344CB8AC3E}">
        <p14:creationId xmlns:p14="http://schemas.microsoft.com/office/powerpoint/2010/main" val="32778774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5899190-C59C-4542-97F6-ED2AD912A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D34FBAFC-8701-4341-A159-0A5A57F37EF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 name="Content Placeholder 3" descr="Albert"/>
          <p:cNvPicPr>
            <a:picLocks/>
          </p:cNvPicPr>
          <p:nvPr/>
        </p:nvPicPr>
        <p:blipFill rotWithShape="1">
          <a:blip r:embed="rId3">
            <a:extLst>
              <a:ext uri="{28A0092B-C50C-407E-A947-70E740481C1C}">
                <a14:useLocalDpi xmlns:a14="http://schemas.microsoft.com/office/drawing/2010/main" val="0"/>
              </a:ext>
            </a:extLst>
          </a:blip>
          <a:srcRect r="6520" b="-4"/>
          <a:stretch/>
        </p:blipFill>
        <p:spPr bwMode="auto">
          <a:xfrm>
            <a:off x="8157374" y="10"/>
            <a:ext cx="4034626" cy="3428989"/>
          </a:xfrm>
          <a:prstGeom prst="rect">
            <a:avLst/>
          </a:prstGeom>
          <a:noFill/>
        </p:spPr>
      </p:pic>
      <p:pic>
        <p:nvPicPr>
          <p:cNvPr id="5" name="Picture 4" descr="http://blog.lib.umn.edu/nich0185/myblog2/url.jpg"/>
          <p:cNvPicPr>
            <a:picLocks noChangeAspect="1" noChangeArrowheads="1"/>
          </p:cNvPicPr>
          <p:nvPr/>
        </p:nvPicPr>
        <p:blipFill rotWithShape="1">
          <a:blip r:embed="rId4"/>
          <a:srcRect t="20062" r="-3" b="17154"/>
          <a:stretch/>
        </p:blipFill>
        <p:spPr bwMode="auto">
          <a:xfrm>
            <a:off x="8157371" y="3429000"/>
            <a:ext cx="4034629" cy="3429000"/>
          </a:xfrm>
          <a:prstGeom prst="rect">
            <a:avLst/>
          </a:prstGeom>
          <a:noFill/>
        </p:spPr>
      </p:pic>
      <p:cxnSp>
        <p:nvCxnSpPr>
          <p:cNvPr id="14" name="Straight Connector 13">
            <a:extLst>
              <a:ext uri="{FF2B5EF4-FFF2-40B4-BE49-F238E27FC236}">
                <a16:creationId xmlns:a16="http://schemas.microsoft.com/office/drawing/2014/main" id="{4A282E5B-9D8C-4CA0-AA12-F3716B75E5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7371" y="3433232"/>
            <a:ext cx="3995298" cy="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1BF781F1-074A-4EEB-875B-1DA0BFAA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6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9045490D-86FC-4086-AE69-F3B21579A1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6" y="618517"/>
            <a:ext cx="6672886" cy="1596177"/>
          </a:xfrm>
        </p:spPr>
        <p:txBody>
          <a:bodyPr>
            <a:normAutofit/>
          </a:bodyPr>
          <a:lstStyle/>
          <a:p>
            <a:r>
              <a:rPr lang="en-GB" dirty="0"/>
              <a:t>Little Albert 1920</a:t>
            </a:r>
          </a:p>
        </p:txBody>
      </p:sp>
      <p:sp>
        <p:nvSpPr>
          <p:cNvPr id="3" name="Content Placeholder 2"/>
          <p:cNvSpPr>
            <a:spLocks noGrp="1"/>
          </p:cNvSpPr>
          <p:nvPr>
            <p:ph sz="quarter" idx="13"/>
          </p:nvPr>
        </p:nvSpPr>
        <p:spPr>
          <a:xfrm>
            <a:off x="913774" y="2367092"/>
            <a:ext cx="6672887" cy="3424107"/>
          </a:xfrm>
        </p:spPr>
        <p:txBody>
          <a:bodyPr>
            <a:normAutofit/>
          </a:bodyPr>
          <a:lstStyle/>
          <a:p>
            <a:endParaRPr lang="en-GB"/>
          </a:p>
        </p:txBody>
      </p:sp>
    </p:spTree>
    <p:extLst>
      <p:ext uri="{BB962C8B-B14F-4D97-AF65-F5344CB8AC3E}">
        <p14:creationId xmlns:p14="http://schemas.microsoft.com/office/powerpoint/2010/main" val="31995139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26" name="Picture 2">
            <a:extLst>
              <a:ext uri="{FF2B5EF4-FFF2-40B4-BE49-F238E27FC236}">
                <a16:creationId xmlns:a16="http://schemas.microsoft.com/office/drawing/2014/main" id="{E77D5960-B3B3-4AE1-8BBD-3C55D906A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7">
            <a:extLst>
              <a:ext uri="{FF2B5EF4-FFF2-40B4-BE49-F238E27FC236}">
                <a16:creationId xmlns:a16="http://schemas.microsoft.com/office/drawing/2014/main" id="{9CB45896-DF82-4158-8135-BB4EF22198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0" name="Rectangle 29">
            <a:extLst>
              <a:ext uri="{FF2B5EF4-FFF2-40B4-BE49-F238E27FC236}">
                <a16:creationId xmlns:a16="http://schemas.microsoft.com/office/drawing/2014/main" id="{0A29CAD9-00D9-4D79-B982-85CD7FBD3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2">
            <a:extLst>
              <a:ext uri="{FF2B5EF4-FFF2-40B4-BE49-F238E27FC236}">
                <a16:creationId xmlns:a16="http://schemas.microsoft.com/office/drawing/2014/main" id="{3F01E04B-E3A4-4B2D-92DF-752C4E7EF9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33">
            <a:extLst>
              <a:ext uri="{FF2B5EF4-FFF2-40B4-BE49-F238E27FC236}">
                <a16:creationId xmlns:a16="http://schemas.microsoft.com/office/drawing/2014/main" id="{765896F8-7BC7-4574-8E2B-4A1A603670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Content Placeholder 3" descr="Stuttering"/>
          <p:cNvPicPr>
            <a:picLocks noGrp="1"/>
          </p:cNvPicPr>
          <p:nvPr>
            <p:ph sz="quarter" idx="13"/>
          </p:nvPr>
        </p:nvPicPr>
        <p:blipFill>
          <a:blip r:embed="rId4">
            <a:extLst>
              <a:ext uri="{28A0092B-C50C-407E-A947-70E740481C1C}">
                <a14:useLocalDpi xmlns:a14="http://schemas.microsoft.com/office/drawing/2010/main" val="0"/>
              </a:ext>
            </a:extLst>
          </a:blip>
          <a:stretch>
            <a:fillRect/>
          </a:stretch>
        </p:blipFill>
        <p:spPr bwMode="auto">
          <a:xfrm>
            <a:off x="960120" y="2189681"/>
            <a:ext cx="6002432" cy="2476003"/>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p:cNvSpPr>
            <a:spLocks noGrp="1"/>
          </p:cNvSpPr>
          <p:nvPr>
            <p:ph type="title"/>
          </p:nvPr>
        </p:nvSpPr>
        <p:spPr>
          <a:xfrm>
            <a:off x="7570382" y="957486"/>
            <a:ext cx="3707844" cy="3131913"/>
          </a:xfrm>
        </p:spPr>
        <p:txBody>
          <a:bodyPr vert="horz" lIns="91440" tIns="45720" rIns="91440" bIns="45720" rtlCol="0" anchor="b">
            <a:normAutofit/>
          </a:bodyPr>
          <a:lstStyle/>
          <a:p>
            <a:r>
              <a:rPr lang="en-US" sz="4800"/>
              <a:t>The Monster Study 1939</a:t>
            </a:r>
            <a:br>
              <a:rPr lang="en-US" sz="4800"/>
            </a:br>
            <a:endParaRPr lang="en-US" sz="4800"/>
          </a:p>
        </p:txBody>
      </p:sp>
    </p:spTree>
    <p:extLst>
      <p:ext uri="{BB962C8B-B14F-4D97-AF65-F5344CB8AC3E}">
        <p14:creationId xmlns:p14="http://schemas.microsoft.com/office/powerpoint/2010/main" val="22263272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Questions</a:t>
            </a: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407588909"/>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emplate>TM04033925[[fn=Droplet]]</Template>
  <TotalTime>229</TotalTime>
  <Words>764</Words>
  <Application>Microsoft Office PowerPoint</Application>
  <PresentationFormat>Widescreen</PresentationFormat>
  <Paragraphs>106</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Tw Cen MT</vt:lpstr>
      <vt:lpstr>Droplet</vt:lpstr>
      <vt:lpstr>Educational research</vt:lpstr>
      <vt:lpstr>Recap -What are Ethics?</vt:lpstr>
      <vt:lpstr>Why do we need ethics?</vt:lpstr>
      <vt:lpstr>Questions to consider?</vt:lpstr>
      <vt:lpstr>Discussion</vt:lpstr>
      <vt:lpstr>Terms</vt:lpstr>
      <vt:lpstr>What to do</vt:lpstr>
      <vt:lpstr>How do ethics help us?</vt:lpstr>
      <vt:lpstr>Things to ensure</vt:lpstr>
      <vt:lpstr>So what does that mean?</vt:lpstr>
      <vt:lpstr>So What does that mean?</vt:lpstr>
      <vt:lpstr>Ethics at UWTSD</vt:lpstr>
      <vt:lpstr>Undergraduate research</vt:lpstr>
      <vt:lpstr>Task</vt:lpstr>
      <vt:lpstr>David Reimer 1965 - 2004</vt:lpstr>
      <vt:lpstr>Harry Harlow 1960</vt:lpstr>
      <vt:lpstr>Milgram Study 1974 </vt:lpstr>
      <vt:lpstr>Learned Helplessness 1965 </vt:lpstr>
      <vt:lpstr>Little Albert 1920</vt:lpstr>
      <vt:lpstr>The Monster Study 1939 </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Researching and Working in Educational Contexts</dc:title>
  <dc:creator>Ross Phillips (P143604)</dc:creator>
  <cp:lastModifiedBy>Alison Murphy</cp:lastModifiedBy>
  <cp:revision>7</cp:revision>
  <dcterms:created xsi:type="dcterms:W3CDTF">2017-11-22T09:43:35Z</dcterms:created>
  <dcterms:modified xsi:type="dcterms:W3CDTF">2022-06-01T13:09:04Z</dcterms:modified>
</cp:coreProperties>
</file>